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310" r:id="rId2"/>
    <p:sldId id="311" r:id="rId3"/>
    <p:sldId id="31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3" d="100"/>
          <a:sy n="83" d="100"/>
        </p:scale>
        <p:origin x="1406" y="77"/>
      </p:cViewPr>
      <p:guideLst>
        <p:guide orient="horz" pos="2160"/>
        <p:guide pos="2880"/>
      </p:guideLst>
    </p:cSldViewPr>
  </p:slideViewPr>
  <p:notesTextViewPr>
    <p:cViewPr>
      <p:scale>
        <a:sx n="1" d="1"/>
        <a:sy n="1" d="1"/>
      </p:scale>
      <p:origin x="0" y="0"/>
    </p:cViewPr>
  </p:notesTextViewPr>
  <p:sorterViewPr>
    <p:cViewPr>
      <p:scale>
        <a:sx n="100" d="100"/>
        <a:sy n="100" d="100"/>
      </p:scale>
      <p:origin x="0" y="-59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D724C-FD58-48C7-A0D3-4C40287191D2}" type="datetimeFigureOut">
              <a:rPr lang="en-GB" smtClean="0"/>
              <a:t>26/03/2018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FE459-332C-46D8-9E6A-C754196D0226}" type="slidenum">
              <a:rPr lang="en-GB" smtClean="0"/>
              <a:t>‹#›</a:t>
            </a:fld>
            <a:endParaRPr lang="en-GB"/>
          </a:p>
        </p:txBody>
      </p:sp>
    </p:spTree>
    <p:extLst>
      <p:ext uri="{BB962C8B-B14F-4D97-AF65-F5344CB8AC3E}">
        <p14:creationId xmlns:p14="http://schemas.microsoft.com/office/powerpoint/2010/main" val="61024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589815-8BB8-43CD-826D-FF52B2F268AA}" type="datetime1">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122965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82EBE-9947-4DB9-B45D-564C673B787C}" type="datetime1">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103025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4813"/>
            <a:ext cx="7886700" cy="621118"/>
          </a:xfrm>
        </p:spPr>
        <p:txBody>
          <a:bodyPr>
            <a:normAutofit/>
          </a:bodyPr>
          <a:lstStyle>
            <a:lvl1pPr algn="ct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CA91AE-040F-4F20-B17B-A028231D1622}" type="datetime1">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64DF5800-603A-4EA4-8AD3-C5907B232337}" type="slidenum">
              <a:rPr lang="en-US" smtClean="0"/>
              <a:pPr/>
              <a:t>‹#›</a:t>
            </a:fld>
            <a:endParaRPr lang="en-US" dirty="0"/>
          </a:p>
        </p:txBody>
      </p:sp>
    </p:spTree>
    <p:extLst>
      <p:ext uri="{BB962C8B-B14F-4D97-AF65-F5344CB8AC3E}">
        <p14:creationId xmlns:p14="http://schemas.microsoft.com/office/powerpoint/2010/main" val="5865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6531F6-4D09-4005-A84C-0B053A505765}" type="datetime1">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107912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15618E9-FA65-44C0-BF81-1241F0FF8BCE}" type="datetime1">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26952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lvl1pPr>
          </a:lstStyle>
          <a:p>
            <a:r>
              <a:rPr lang="en-US" dirty="0"/>
              <a:t>Click to edit Master title style</a:t>
            </a:r>
          </a:p>
        </p:txBody>
      </p:sp>
      <p:sp>
        <p:nvSpPr>
          <p:cNvPr id="3" name="Date Placeholder 2"/>
          <p:cNvSpPr>
            <a:spLocks noGrp="1"/>
          </p:cNvSpPr>
          <p:nvPr>
            <p:ph type="dt" sz="half" idx="10"/>
          </p:nvPr>
        </p:nvSpPr>
        <p:spPr/>
        <p:txBody>
          <a:bodyPr/>
          <a:lstStyle/>
          <a:p>
            <a:fld id="{7864685F-EF15-497C-BB74-C5AED2E2FDB0}" type="datetime1">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205800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2E4A9-F9A7-4611-B7F4-0A44982179F4}" type="datetime1">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117294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CA2C81-61C9-43F9-A5A4-FDE3761682BE}" type="datetime1">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395766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449E1-1BE0-4981-BB79-C1C9053EF354}" type="datetime1">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255478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7B36E-38FC-48BA-801D-ABEC4756EBE2}" type="datetime1">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2D052-B488-4157-91DD-FB20C8D92E04}" type="slidenum">
              <a:rPr lang="en-US" smtClean="0"/>
              <a:t>‹#›</a:t>
            </a:fld>
            <a:endParaRPr lang="en-US"/>
          </a:p>
        </p:txBody>
      </p:sp>
    </p:spTree>
    <p:extLst>
      <p:ext uri="{BB962C8B-B14F-4D97-AF65-F5344CB8AC3E}">
        <p14:creationId xmlns:p14="http://schemas.microsoft.com/office/powerpoint/2010/main" val="314270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DEE1-E520-47B2-B3DA-6F3458177ED1}" type="datetime1">
              <a:rPr lang="en-US" smtClean="0"/>
              <a:t>3/26/2018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2D052-B488-4157-91DD-FB20C8D92E04}" type="slidenum">
              <a:rPr lang="en-US" smtClean="0"/>
              <a:t>‹#›</a:t>
            </a:fld>
            <a:endParaRPr lang="en-US"/>
          </a:p>
        </p:txBody>
      </p:sp>
    </p:spTree>
    <p:extLst>
      <p:ext uri="{BB962C8B-B14F-4D97-AF65-F5344CB8AC3E}">
        <p14:creationId xmlns:p14="http://schemas.microsoft.com/office/powerpoint/2010/main" val="2970173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DF5800-603A-4EA4-8AD3-C5907B232337}" type="slidenum">
              <a:rPr lang="en-US" smtClean="0"/>
              <a:pPr/>
              <a:t>1</a:t>
            </a:fld>
            <a:endParaRPr lang="en-US" dirty="0"/>
          </a:p>
        </p:txBody>
      </p:sp>
      <p:sp>
        <p:nvSpPr>
          <p:cNvPr id="11" name="Content Placeholder 6"/>
          <p:cNvSpPr txBox="1">
            <a:spLocks/>
          </p:cNvSpPr>
          <p:nvPr/>
        </p:nvSpPr>
        <p:spPr bwMode="auto">
          <a:xfrm>
            <a:off x="268778" y="2306548"/>
            <a:ext cx="8418022" cy="3703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600" dirty="0">
                <a:latin typeface="Arial" panose="020B0604020202020204" pitchFamily="34" charset="0"/>
                <a:cs typeface="Arial" panose="020B0604020202020204" pitchFamily="34" charset="0"/>
              </a:rPr>
              <a:t>Enable accomplishment of Company’s strategy and business plans through solutions-oriented legal services as a knowledgeable and collaborative business partner.</a:t>
            </a:r>
          </a:p>
          <a:p>
            <a:pPr>
              <a:spcBef>
                <a:spcPts val="1200"/>
              </a:spcBef>
            </a:pPr>
            <a:r>
              <a:rPr lang="en-US" sz="1600" dirty="0">
                <a:latin typeface="Arial" panose="020B0604020202020204" pitchFamily="34" charset="0"/>
                <a:cs typeface="Arial" panose="020B0604020202020204" pitchFamily="34" charset="0"/>
              </a:rPr>
              <a:t>We aspire to create a cohesive and fully integrated diverse legal team that aligns strategically with the company’s goals and objectives through a working environment that fosters engagement, empowerment, professional development and innovation.</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lvl="0">
              <a:spcBef>
                <a:spcPts val="1200"/>
              </a:spcBef>
            </a:pPr>
            <a:r>
              <a:rPr lang="en-US" sz="1600" dirty="0">
                <a:latin typeface="Arial" panose="020B0604020202020204" pitchFamily="34" charset="0"/>
                <a:cs typeface="Arial" panose="020B0604020202020204" pitchFamily="34" charset="0"/>
              </a:rPr>
              <a:t>We aspire to foster an open, trusting relationship with our clients by providing digestible, effective legal trainings. We believe this improves our clients’ ability to detect and manage risk, driving efficient enterprise objectives and strategic alignment with the global legal department.</a:t>
            </a:r>
          </a:p>
          <a:p>
            <a:pPr>
              <a:spcBef>
                <a:spcPts val="1200"/>
              </a:spcBef>
            </a:pPr>
            <a:r>
              <a:rPr lang="en-US" sz="1600" dirty="0">
                <a:latin typeface="Arial" panose="020B0604020202020204" pitchFamily="34" charset="0"/>
                <a:cs typeface="Arial" panose="020B0604020202020204" pitchFamily="34" charset="0"/>
              </a:rPr>
              <a:t>To continuously advance our legal department through meaningful and cost-effective professional development opportunities to maintain expertise, stay knowledgeable of changes in the law, and improve enterprise value.</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 name="Title 1"/>
          <p:cNvSpPr txBox="1">
            <a:spLocks/>
          </p:cNvSpPr>
          <p:nvPr/>
        </p:nvSpPr>
        <p:spPr>
          <a:xfrm>
            <a:off x="457200" y="1607616"/>
            <a:ext cx="8229600" cy="631935"/>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rPr>
              <a:t>Vision Statement Examples</a:t>
            </a:r>
          </a:p>
        </p:txBody>
      </p:sp>
      <p:pic>
        <p:nvPicPr>
          <p:cNvPr id="7" name="Picture 6">
            <a:extLst>
              <a:ext uri="{FF2B5EF4-FFF2-40B4-BE49-F238E27FC236}">
                <a16:creationId xmlns:a16="http://schemas.microsoft.com/office/drawing/2014/main" id="{F188205B-3C3E-463B-B355-60153CCF2A8D}"/>
              </a:ext>
            </a:extLst>
          </p:cNvPr>
          <p:cNvPicPr>
            <a:picLocks noChangeAspect="1"/>
          </p:cNvPicPr>
          <p:nvPr/>
        </p:nvPicPr>
        <p:blipFill rotWithShape="1">
          <a:blip r:embed="rId2">
            <a:extLst>
              <a:ext uri="{28A0092B-C50C-407E-A947-70E740481C1C}">
                <a14:useLocalDpi xmlns:a14="http://schemas.microsoft.com/office/drawing/2010/main" val="0"/>
              </a:ext>
            </a:extLst>
          </a:blip>
          <a:srcRect t="13136"/>
          <a:stretch/>
        </p:blipFill>
        <p:spPr>
          <a:xfrm>
            <a:off x="0" y="0"/>
            <a:ext cx="9144000" cy="1588046"/>
          </a:xfrm>
          <a:prstGeom prst="rect">
            <a:avLst/>
          </a:prstGeom>
        </p:spPr>
      </p:pic>
    </p:spTree>
    <p:extLst>
      <p:ext uri="{BB962C8B-B14F-4D97-AF65-F5344CB8AC3E}">
        <p14:creationId xmlns:p14="http://schemas.microsoft.com/office/powerpoint/2010/main" val="228939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DF5800-603A-4EA4-8AD3-C5907B232337}" type="slidenum">
              <a:rPr lang="en-US" smtClean="0"/>
              <a:pPr/>
              <a:t>2</a:t>
            </a:fld>
            <a:endParaRPr lang="en-US" dirty="0"/>
          </a:p>
        </p:txBody>
      </p:sp>
      <p:sp>
        <p:nvSpPr>
          <p:cNvPr id="11" name="Content Placeholder 6"/>
          <p:cNvSpPr txBox="1">
            <a:spLocks/>
          </p:cNvSpPr>
          <p:nvPr/>
        </p:nvSpPr>
        <p:spPr bwMode="auto">
          <a:xfrm>
            <a:off x="268778" y="2269602"/>
            <a:ext cx="8418022" cy="3936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1600" dirty="0">
                <a:latin typeface="Arial" panose="020B0604020202020204" pitchFamily="34" charset="0"/>
                <a:cs typeface="Arial" panose="020B0604020202020204" pitchFamily="34" charset="0"/>
              </a:rPr>
              <a:t>We aspire to create a high-performing and optimized global legal department that aligns strategically with the company through rigorous standards of excellence and continuous education. We believe this involves providing our attorneys with easily accessible, substantive professional development opportunities that will enhance their expertise and engagement.</a:t>
            </a:r>
          </a:p>
          <a:p>
            <a:pPr lvl="0">
              <a:spcBef>
                <a:spcPts val="1200"/>
              </a:spcBef>
            </a:pPr>
            <a:r>
              <a:rPr lang="en-US" sz="1600" dirty="0">
                <a:latin typeface="Arial" panose="020B0604020202020204" pitchFamily="34" charset="0"/>
                <a:cs typeface="Arial" panose="020B0604020202020204" pitchFamily="34" charset="0"/>
              </a:rPr>
              <a:t>We aspire to create a high-performing and optimized global legal department that aligns strategically with the company through a standardized system for building legal documents and managing risk. We believe this starts with building best-in-class global templates and a governance structure for maintaining and updating the templates, as well as providing training opportunities and self-help tools.</a:t>
            </a:r>
          </a:p>
          <a:p>
            <a:pPr lvl="0">
              <a:spcBef>
                <a:spcPts val="1200"/>
              </a:spcBef>
            </a:pPr>
            <a:r>
              <a:rPr lang="en-US" sz="1600" dirty="0">
                <a:latin typeface="Arial" panose="020B0604020202020204" pitchFamily="34" charset="0"/>
                <a:cs typeface="Arial" panose="020B0604020202020204" pitchFamily="34" charset="0"/>
              </a:rPr>
              <a:t>To develop a consistent and optimized global legal department through a standardized system for building and delivering legal documents to better manage risk and drive efficiency.</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 name="Title 1"/>
          <p:cNvSpPr txBox="1">
            <a:spLocks/>
          </p:cNvSpPr>
          <p:nvPr/>
        </p:nvSpPr>
        <p:spPr>
          <a:xfrm>
            <a:off x="457200" y="1570670"/>
            <a:ext cx="8229600" cy="631935"/>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rPr>
              <a:t>Vision Statement Examples</a:t>
            </a:r>
          </a:p>
        </p:txBody>
      </p:sp>
      <p:pic>
        <p:nvPicPr>
          <p:cNvPr id="7" name="Picture 6">
            <a:extLst>
              <a:ext uri="{FF2B5EF4-FFF2-40B4-BE49-F238E27FC236}">
                <a16:creationId xmlns:a16="http://schemas.microsoft.com/office/drawing/2014/main" id="{5D4FFE5F-6135-447F-91DE-AAEC46CBFE00}"/>
              </a:ext>
            </a:extLst>
          </p:cNvPr>
          <p:cNvPicPr>
            <a:picLocks noChangeAspect="1"/>
          </p:cNvPicPr>
          <p:nvPr/>
        </p:nvPicPr>
        <p:blipFill rotWithShape="1">
          <a:blip r:embed="rId2">
            <a:extLst>
              <a:ext uri="{28A0092B-C50C-407E-A947-70E740481C1C}">
                <a14:useLocalDpi xmlns:a14="http://schemas.microsoft.com/office/drawing/2010/main" val="0"/>
              </a:ext>
            </a:extLst>
          </a:blip>
          <a:srcRect t="13136"/>
          <a:stretch/>
        </p:blipFill>
        <p:spPr>
          <a:xfrm>
            <a:off x="0" y="0"/>
            <a:ext cx="9144000" cy="1588046"/>
          </a:xfrm>
          <a:prstGeom prst="rect">
            <a:avLst/>
          </a:prstGeom>
        </p:spPr>
      </p:pic>
    </p:spTree>
    <p:extLst>
      <p:ext uri="{BB962C8B-B14F-4D97-AF65-F5344CB8AC3E}">
        <p14:creationId xmlns:p14="http://schemas.microsoft.com/office/powerpoint/2010/main" val="206596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DF5800-603A-4EA4-8AD3-C5907B232337}" type="slidenum">
              <a:rPr lang="en-US" smtClean="0"/>
              <a:pPr/>
              <a:t>3</a:t>
            </a:fld>
            <a:endParaRPr lang="en-US" dirty="0"/>
          </a:p>
        </p:txBody>
      </p:sp>
      <p:sp>
        <p:nvSpPr>
          <p:cNvPr id="11" name="Content Placeholder 6"/>
          <p:cNvSpPr txBox="1">
            <a:spLocks/>
          </p:cNvSpPr>
          <p:nvPr/>
        </p:nvSpPr>
        <p:spPr bwMode="auto">
          <a:xfrm>
            <a:off x="268778" y="2278841"/>
            <a:ext cx="8418022" cy="4858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dirty="0">
                <a:latin typeface="Arial" panose="020B0604020202020204" pitchFamily="34" charset="0"/>
                <a:cs typeface="Arial" panose="020B0604020202020204" pitchFamily="34" charset="0"/>
              </a:rPr>
              <a:t>We aspire to create an efficient and effective legal department that aligns strategically with the company through well-managed risk and a focus on process. We believe this involves the use of a centralized platform for contract management, collaboration with other company departments, and strict governance over risk management.</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lvl="0">
              <a:spcBef>
                <a:spcPts val="1200"/>
              </a:spcBef>
            </a:pPr>
            <a:r>
              <a:rPr lang="en-US" sz="1600" dirty="0">
                <a:latin typeface="Arial" panose="020B0604020202020204" pitchFamily="34" charset="0"/>
                <a:cs typeface="Arial" panose="020B0604020202020204" pitchFamily="34" charset="0"/>
              </a:rPr>
              <a:t>To develop a consistent and optimized global legal department through a standardized and centralized system for managing contracts that allows for collaboration with other departments and enhanced management and reduction of risk.</a:t>
            </a:r>
          </a:p>
          <a:p>
            <a:pPr lvl="0">
              <a:spcBef>
                <a:spcPts val="1200"/>
              </a:spcBef>
            </a:pPr>
            <a:r>
              <a:rPr lang="en-US" sz="1600" dirty="0">
                <a:latin typeface="Arial" panose="020B0604020202020204" pitchFamily="34" charset="0"/>
                <a:cs typeface="Arial" panose="020B0604020202020204" pitchFamily="34" charset="0"/>
              </a:rPr>
              <a:t>We aspire to create an optimized global legal department with excellent brand recognition that aligns strategically with the company through consistent and transparent messaging. We believe this involves standardizing processes and best practices for communicating internally and externally, fostering a cohesive culture, and building an effective and informative platform.</a:t>
            </a:r>
          </a:p>
          <a:p>
            <a:pPr>
              <a:spcBef>
                <a:spcPts val="1200"/>
              </a:spcBef>
            </a:pPr>
            <a:r>
              <a:rPr lang="en-US" sz="1600" dirty="0">
                <a:latin typeface="Arial" panose="020B0604020202020204" pitchFamily="34" charset="0"/>
                <a:cs typeface="Arial" panose="020B0604020202020204" pitchFamily="34" charset="0"/>
              </a:rPr>
              <a:t>To develop a remarkable brand identity, strong corporate culture, and consistent communication through standardized processes, best practices, and messaging to foster unity, credibility, and trust.</a:t>
            </a: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3" name="Title 1"/>
          <p:cNvSpPr txBox="1">
            <a:spLocks/>
          </p:cNvSpPr>
          <p:nvPr/>
        </p:nvSpPr>
        <p:spPr>
          <a:xfrm>
            <a:off x="457200" y="1579909"/>
            <a:ext cx="8229600" cy="631935"/>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rPr>
              <a:t>Vision Statement Examples</a:t>
            </a:r>
          </a:p>
        </p:txBody>
      </p:sp>
      <p:pic>
        <p:nvPicPr>
          <p:cNvPr id="7" name="Picture 6">
            <a:extLst>
              <a:ext uri="{FF2B5EF4-FFF2-40B4-BE49-F238E27FC236}">
                <a16:creationId xmlns:a16="http://schemas.microsoft.com/office/drawing/2014/main" id="{8E84F942-E145-4799-BC00-B0CEF1A74FCC}"/>
              </a:ext>
            </a:extLst>
          </p:cNvPr>
          <p:cNvPicPr>
            <a:picLocks noChangeAspect="1"/>
          </p:cNvPicPr>
          <p:nvPr/>
        </p:nvPicPr>
        <p:blipFill rotWithShape="1">
          <a:blip r:embed="rId2">
            <a:extLst>
              <a:ext uri="{28A0092B-C50C-407E-A947-70E740481C1C}">
                <a14:useLocalDpi xmlns:a14="http://schemas.microsoft.com/office/drawing/2010/main" val="0"/>
              </a:ext>
            </a:extLst>
          </a:blip>
          <a:srcRect t="13136"/>
          <a:stretch/>
        </p:blipFill>
        <p:spPr>
          <a:xfrm>
            <a:off x="0" y="0"/>
            <a:ext cx="9144000" cy="1588046"/>
          </a:xfrm>
          <a:prstGeom prst="rect">
            <a:avLst/>
          </a:prstGeom>
        </p:spPr>
      </p:pic>
    </p:spTree>
    <p:extLst>
      <p:ext uri="{BB962C8B-B14F-4D97-AF65-F5344CB8AC3E}">
        <p14:creationId xmlns:p14="http://schemas.microsoft.com/office/powerpoint/2010/main" val="2538991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1781</TotalTime>
  <Words>450</Words>
  <Application>Microsoft Office PowerPoint</Application>
  <PresentationFormat>On-screen Show (4:3)</PresentationFormat>
  <Paragraphs>18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ＭＳ Ｐゴシック</vt: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Dorene McKelvy</dc:creator>
  <cp:lastModifiedBy>Kara McGraw</cp:lastModifiedBy>
  <cp:revision>45</cp:revision>
  <dcterms:created xsi:type="dcterms:W3CDTF">2018-01-11T18:25:47Z</dcterms:created>
  <dcterms:modified xsi:type="dcterms:W3CDTF">2018-03-26T18:05:20Z</dcterms:modified>
</cp:coreProperties>
</file>