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6"/>
  </p:notesMasterIdLst>
  <p:handoutMasterIdLst>
    <p:handoutMasterId r:id="rId7"/>
  </p:handoutMasterIdLst>
  <p:sldIdLst>
    <p:sldId id="274" r:id="rId2"/>
    <p:sldId id="275" r:id="rId3"/>
    <p:sldId id="276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A7FF"/>
    <a:srgbClr val="CDE0F4"/>
    <a:srgbClr val="676869"/>
    <a:srgbClr val="00407F"/>
    <a:srgbClr val="F08214"/>
    <a:srgbClr val="000000"/>
    <a:srgbClr val="4F4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445CD6-2FF9-49BC-B43A-B79C28ED23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975D64-F039-4ABC-BEFF-2A97CDE3C1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E08FC-04FB-44CE-824E-78ACE0DEEA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3FA4C-22B8-48FF-9903-97C39D3230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6C291-D26F-48B1-9E48-E67D3D8C9F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49B80-B947-45C3-A3C0-64A10E3C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539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DEDA4-0D56-41A4-88FC-B4F7DB96685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BCDF0-2651-4606-B877-5C15A4759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287D-6791-494C-BBE1-1CDDDEC73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40AD0-3587-4199-B4A7-A761FE01B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CE185-07D2-4646-99D7-43C3CAEA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01D90-88F1-4043-A755-FB91B01A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B29DD-5CDD-4119-90C7-D26562DA3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4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4B136-98BD-479F-9DCC-799DC37D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164490-87C3-4BC2-BC4B-9774BA9A5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F29E5-91E3-48BA-A5EC-FB8839BB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3B793-B1B8-4E12-88F1-43BB89B7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DC2FE-98BD-4FE8-8F68-69F6B602C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6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5F7FD-A863-4DA2-9B21-C7A3B31F2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F8C03-1EB3-4292-B4D0-E3626B253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0398F-0EA0-4B77-A216-BBB4838C1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CA787-0A6F-4029-AD79-91A00983C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F09B6-2FF7-4B93-91BC-DC4E9110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EB3B5-6E95-451A-8174-9C2B01B2F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8BE98-7452-4876-A8C8-2370EB68E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122DC-982A-4E56-A061-56FE535B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53B46-B803-4B05-860E-0563ECE4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B46ED-53DC-4785-8A6F-58ACC92A8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4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7DEA-B817-45FC-B502-1D94995B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13424-FE5F-405D-9589-68B9264A4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AC993-C8D9-49DF-9A63-B37C79E4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A781C-5746-4EAB-BBE6-7F4F26029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6031F-E0F0-4B48-9FFB-A38268BC2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FDB1-1CA1-4E66-B25A-404466281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1F589-EA9B-4341-90F4-988E2C425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B9D43-0676-4E95-99A2-043DE92ED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E94DD-838F-4CD1-BFD5-5DE423631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4CFB0-80E7-4307-93C6-1E2665E31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46DF6-BC41-4C35-A7EA-B9F438C3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7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1AF7-C097-4FBC-B2E9-F99A6BD4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2FD87-25E2-4EDB-8D75-0470C0E75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71FB7-5DD7-4131-A695-12C902A9B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5A5350-EECB-4AFF-BC2F-D60E16754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CD463-A5CE-49A9-813D-ED34DA287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C5508-E86F-42B6-9395-0DCC4F0E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78241B-A7C9-4FFF-AFF0-7B327B04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C67508-CAE7-49B4-BE1A-C9E7104D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9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835E-D98F-422E-9610-455090AB6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74768"/>
            <a:ext cx="7886700" cy="785838"/>
          </a:xfrm>
          <a:prstGeom prst="rect">
            <a:avLst/>
          </a:prstGeom>
        </p:spPr>
        <p:txBody>
          <a:bodyPr anchor="ctr"/>
          <a:lstStyle>
            <a:lvl1pPr algn="ctr">
              <a:defRPr sz="24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DE1B27-CD6F-43E7-A077-292EB066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54AB4-0E68-40D3-AF48-AA42E065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4FCACB-44FF-4B76-ACC2-8F1F247E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85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C86D7-4E48-4E48-9289-F41E92E89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EC205-404D-40B2-A1F1-A790B9DF6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E7E8F-D7F0-48ED-81AB-0D46A5566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0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E2B3B-D697-4529-8993-FF8E2E78B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47DB5-9989-48C2-B1D2-303ABD69B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9F54D-2BA8-49A1-9FA1-DBFB67C09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687C6-F979-4E75-95C5-CA9945F74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5C96C-182B-4D31-A04A-404D5766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F039F-312E-456C-A4D6-60706868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9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468DE-1BAC-45FF-B903-8B5AFE213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00EAFE-6B3F-4F84-97FE-C7D6BBC95E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3A2A7-17C3-498B-9509-6618D64B2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FFDE2-E98E-4C22-B307-933EAB3C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D6922-1A74-491F-A020-B1B03D350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D7FF5-1CF8-4723-8AB5-539827DE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3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0EE23-8F84-442C-B8BF-F660674EB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04624-0C3D-45E0-BB8A-CC3FA74FA96E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BF145-766B-4F43-B225-216E4299F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6648-E6E1-4C47-9059-F3E1682A0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6EABD-7EE9-49B8-B3EA-C29511AD655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CD28053-6F56-4338-8EDD-DBF8706F03E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11426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354C40-6C93-4502-8140-679DB3B104F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28650" y="6325899"/>
            <a:ext cx="1379746" cy="37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8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C64356-3B14-44B1-A2CB-0D918993D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E110-6550-47AF-A3C9-6617567BFD42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989A86E-3622-4D24-A6B6-47448038AED2}"/>
              </a:ext>
            </a:extLst>
          </p:cNvPr>
          <p:cNvSpPr txBox="1">
            <a:spLocks/>
          </p:cNvSpPr>
          <p:nvPr/>
        </p:nvSpPr>
        <p:spPr>
          <a:xfrm>
            <a:off x="419100" y="1352917"/>
            <a:ext cx="8229600" cy="4846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b="1" dirty="0"/>
              <a:t>Current State Technology Inventory</a:t>
            </a:r>
            <a:endParaRPr lang="en-US" sz="2400" b="1" i="1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69F0DB9-51FE-4161-A5D7-430F445569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056116"/>
              </p:ext>
            </p:extLst>
          </p:nvPr>
        </p:nvGraphicFramePr>
        <p:xfrm>
          <a:off x="419100" y="1849049"/>
          <a:ext cx="8331201" cy="428027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33987">
                  <a:extLst>
                    <a:ext uri="{9D8B030D-6E8A-4147-A177-3AD203B41FA5}">
                      <a16:colId xmlns:a16="http://schemas.microsoft.com/office/drawing/2014/main" val="3931401608"/>
                    </a:ext>
                  </a:extLst>
                </a:gridCol>
                <a:gridCol w="2265738">
                  <a:extLst>
                    <a:ext uri="{9D8B030D-6E8A-4147-A177-3AD203B41FA5}">
                      <a16:colId xmlns:a16="http://schemas.microsoft.com/office/drawing/2014/main" val="3300628101"/>
                    </a:ext>
                  </a:extLst>
                </a:gridCol>
                <a:gridCol w="2265738">
                  <a:extLst>
                    <a:ext uri="{9D8B030D-6E8A-4147-A177-3AD203B41FA5}">
                      <a16:colId xmlns:a16="http://schemas.microsoft.com/office/drawing/2014/main" val="3565575457"/>
                    </a:ext>
                  </a:extLst>
                </a:gridCol>
                <a:gridCol w="2265738">
                  <a:extLst>
                    <a:ext uri="{9D8B030D-6E8A-4147-A177-3AD203B41FA5}">
                      <a16:colId xmlns:a16="http://schemas.microsoft.com/office/drawing/2014/main" val="1313835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Region/Business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Region/Business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Region/Business #3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886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b="1" dirty="0"/>
                        <a:t>Contract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System #1</a:t>
                      </a:r>
                      <a:endParaRPr lang="en-US" sz="1050" b="0" dirty="0"/>
                    </a:p>
                    <a:p>
                      <a:pPr marL="115888" indent="-115888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Recent rollout with moderate adoption</a:t>
                      </a:r>
                    </a:p>
                    <a:p>
                      <a:pPr marL="115888" indent="-115888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Contract repository</a:t>
                      </a:r>
                      <a:endParaRPr lang="en-US" sz="1050" b="1" dirty="0"/>
                    </a:p>
                    <a:p>
                      <a:endParaRPr lang="en-US" sz="1050" b="1" dirty="0"/>
                    </a:p>
                    <a:p>
                      <a:r>
                        <a:rPr lang="en-US" sz="1050" b="1" dirty="0"/>
                        <a:t>System #2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Legacy contract repository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Only accessible to team in Americas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System #1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Awaiting rollout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Training is planned for T-1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System #1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Simple templates only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dirty="0"/>
                        <a:t>Limitations to use given legal environment in region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61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b="1" dirty="0"/>
                        <a:t>Matter &amp; Financial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2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1050" b="1" dirty="0"/>
                        <a:t>System #3</a:t>
                      </a:r>
                    </a:p>
                    <a:p>
                      <a:pPr marL="171450" indent="-1714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Recent rollout with limited adoption for matter management</a:t>
                      </a:r>
                    </a:p>
                    <a:p>
                      <a:pPr marL="171450" indent="-1714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Continuing reliance on spreadsheets for matter management</a:t>
                      </a:r>
                    </a:p>
                    <a:p>
                      <a:pPr marL="171450" indent="-1714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Primarily used for invoice review</a:t>
                      </a:r>
                    </a:p>
                    <a:p>
                      <a:endParaRPr lang="en-US" sz="1050" dirty="0"/>
                    </a:p>
                    <a:p>
                      <a:r>
                        <a:rPr lang="en-US" sz="1050" b="1" dirty="0"/>
                        <a:t>System #4</a:t>
                      </a:r>
                    </a:p>
                    <a:p>
                      <a:pPr marL="171450" indent="-1714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Outside counsel invoice approval for ex-US Americas team</a:t>
                      </a:r>
                      <a:endParaRPr lang="en-U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MS Word and Excel used to track matters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MS Word and Excel used to track matters</a:t>
                      </a:r>
                    </a:p>
                    <a:p>
                      <a:endParaRPr 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544706"/>
                  </a:ext>
                </a:extLst>
              </a:tr>
              <a:tr h="257304"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58255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77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13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DEBFCAC-F9E2-4133-A6C1-60F118FEC220}"/>
              </a:ext>
            </a:extLst>
          </p:cNvPr>
          <p:cNvSpPr txBox="1">
            <a:spLocks/>
          </p:cNvSpPr>
          <p:nvPr/>
        </p:nvSpPr>
        <p:spPr>
          <a:xfrm>
            <a:off x="419100" y="1352917"/>
            <a:ext cx="8229600" cy="4846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b="1" dirty="0"/>
              <a:t>Best Practices Gap Analysis</a:t>
            </a:r>
            <a:endParaRPr lang="en-US" sz="2400" b="1" i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6308A9-F055-4EF1-9FF5-3B35BD75F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24580"/>
              </p:ext>
            </p:extLst>
          </p:nvPr>
        </p:nvGraphicFramePr>
        <p:xfrm>
          <a:off x="535380" y="2015533"/>
          <a:ext cx="8113320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86423">
                  <a:extLst>
                    <a:ext uri="{9D8B030D-6E8A-4147-A177-3AD203B41FA5}">
                      <a16:colId xmlns:a16="http://schemas.microsoft.com/office/drawing/2014/main" val="2511154427"/>
                    </a:ext>
                  </a:extLst>
                </a:gridCol>
                <a:gridCol w="5956917">
                  <a:extLst>
                    <a:ext uri="{9D8B030D-6E8A-4147-A177-3AD203B41FA5}">
                      <a16:colId xmlns:a16="http://schemas.microsoft.com/office/drawing/2014/main" val="2436696447"/>
                    </a:ext>
                  </a:extLst>
                </a:gridCol>
                <a:gridCol w="1669980">
                  <a:extLst>
                    <a:ext uri="{9D8B030D-6E8A-4147-A177-3AD203B41FA5}">
                      <a16:colId xmlns:a16="http://schemas.microsoft.com/office/drawing/2014/main" val="22776696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#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Best Practices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Current State Gap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9446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Workflow process and technology to simplify intake, routing and authorizations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Moderate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3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Consistent and effective tool utilization across team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Significant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951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Appropriate investment in tools to enable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Low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66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12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436131"/>
                  </a:ext>
                </a:extLst>
              </a:tr>
            </a:tbl>
          </a:graphicData>
        </a:graphic>
      </p:graphicFrame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C6368A5E-0260-4EFB-9587-2D9D4D66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934CE110-6550-47AF-A3C9-6617567BFD4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4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E280-BAB2-43D7-830B-D38D2C287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Criticality Analysis</a:t>
            </a:r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99F2D0F5-3719-439C-91C8-D8E17D03E4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535905"/>
              </p:ext>
            </p:extLst>
          </p:nvPr>
        </p:nvGraphicFramePr>
        <p:xfrm>
          <a:off x="419100" y="2129357"/>
          <a:ext cx="8331200" cy="3037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32480">
                  <a:extLst>
                    <a:ext uri="{9D8B030D-6E8A-4147-A177-3AD203B41FA5}">
                      <a16:colId xmlns:a16="http://schemas.microsoft.com/office/drawing/2014/main" val="729894337"/>
                    </a:ext>
                  </a:extLst>
                </a:gridCol>
                <a:gridCol w="1666240">
                  <a:extLst>
                    <a:ext uri="{9D8B030D-6E8A-4147-A177-3AD203B41FA5}">
                      <a16:colId xmlns:a16="http://schemas.microsoft.com/office/drawing/2014/main" val="3253336583"/>
                    </a:ext>
                  </a:extLst>
                </a:gridCol>
                <a:gridCol w="1666240">
                  <a:extLst>
                    <a:ext uri="{9D8B030D-6E8A-4147-A177-3AD203B41FA5}">
                      <a16:colId xmlns:a16="http://schemas.microsoft.com/office/drawing/2014/main" val="177760963"/>
                    </a:ext>
                  </a:extLst>
                </a:gridCol>
                <a:gridCol w="1666240">
                  <a:extLst>
                    <a:ext uri="{9D8B030D-6E8A-4147-A177-3AD203B41FA5}">
                      <a16:colId xmlns:a16="http://schemas.microsoft.com/office/drawing/2014/main" val="29111861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Technology Objectives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Workflow &amp; Dashboards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Matter &amp; Financial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Contract Management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129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Support client enablement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ym typeface="Wingdings 2"/>
                        </a:rPr>
                        <a:t></a:t>
                      </a:r>
                      <a:endParaRPr lang="en-US" sz="1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ym typeface="Wingdings 2"/>
                        </a:rPr>
                        <a:t></a:t>
                      </a:r>
                      <a:endParaRPr lang="en-US" sz="1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552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Enhance collaboration and provide a line of sight across the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Wingdings 2"/>
                        </a:rPr>
                        <a:t>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Sans Serif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Wingdings 2"/>
                        </a:rPr>
                        <a:t>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Sans Serif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ym typeface="Wingdings 2"/>
                        </a:rPr>
                        <a:t></a:t>
                      </a:r>
                      <a:endParaRPr lang="en-US" sz="1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1712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Provide the data and metrics for decision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Wingdings 2"/>
                        </a:rPr>
                        <a:t>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Sans Serif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sym typeface="Wingdings 2"/>
                        </a:rPr>
                        <a:t>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Sans Serif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Wingdings 2"/>
                        </a:rPr>
                        <a:t>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Sans Serif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129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3437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8105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Tool Criticality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852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BF9F8CE-9327-41F1-B177-E4814FF0CA6A}"/>
              </a:ext>
            </a:extLst>
          </p:cNvPr>
          <p:cNvSpPr txBox="1"/>
          <p:nvPr/>
        </p:nvSpPr>
        <p:spPr>
          <a:xfrm>
            <a:off x="6775579" y="5393425"/>
            <a:ext cx="21376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1" i="1" dirty="0">
                <a:sym typeface="Wingdings 2"/>
              </a:rPr>
              <a:t>Legend:</a:t>
            </a:r>
          </a:p>
          <a:p>
            <a:pPr marL="171450" indent="-171450">
              <a:buFont typeface="Wingdings 2" panose="05020102010507070707" pitchFamily="18" charset="2"/>
              <a:buChar char=""/>
            </a:pPr>
            <a:r>
              <a:rPr lang="en-US" sz="1000" i="1" dirty="0"/>
              <a:t>Critical to meeting objectives	</a:t>
            </a:r>
          </a:p>
          <a:p>
            <a:r>
              <a:rPr lang="en-US" sz="1000" dirty="0">
                <a:sym typeface="Wingdings 2"/>
              </a:rPr>
              <a:t></a:t>
            </a:r>
            <a:r>
              <a:rPr lang="en-US" sz="1000" i="1" dirty="0"/>
              <a:t>Supports meeting objectives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602DF29C-56CB-416A-8860-63DEA8F0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934CE110-6550-47AF-A3C9-6617567BFD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7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3A13A-2BB1-4491-92C1-8D71EE548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Roadmap Implementation Plan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D9D075D-7174-47B2-8C84-577462AF1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213387"/>
              </p:ext>
            </p:extLst>
          </p:nvPr>
        </p:nvGraphicFramePr>
        <p:xfrm>
          <a:off x="498225" y="2025460"/>
          <a:ext cx="8299603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2155">
                  <a:extLst>
                    <a:ext uri="{9D8B030D-6E8A-4147-A177-3AD203B41FA5}">
                      <a16:colId xmlns:a16="http://schemas.microsoft.com/office/drawing/2014/main" val="1228869258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2043054884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346643125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4239796388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1050385989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4113076083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3143398564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4250237261"/>
                    </a:ext>
                  </a:extLst>
                </a:gridCol>
                <a:gridCol w="638431">
                  <a:extLst>
                    <a:ext uri="{9D8B030D-6E8A-4147-A177-3AD203B41FA5}">
                      <a16:colId xmlns:a16="http://schemas.microsoft.com/office/drawing/2014/main" val="2026662923"/>
                    </a:ext>
                  </a:extLst>
                </a:gridCol>
              </a:tblGrid>
              <a:tr h="20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FY 20XX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FY 20XX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939937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Initiatives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Q4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305648"/>
                  </a:ext>
                </a:extLst>
              </a:tr>
              <a:tr h="206647">
                <a:tc gridSpan="9">
                  <a:txBody>
                    <a:bodyPr/>
                    <a:lstStyle/>
                    <a:p>
                      <a:r>
                        <a:rPr lang="en-US" sz="1200" b="1" dirty="0"/>
                        <a:t>Remediate Matter &amp; Financial Management Taxonomy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563812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r>
                        <a:rPr lang="en-US" sz="1200" dirty="0"/>
                        <a:t>Define what constitutes a matter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613071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Map work leveraging baseline taxonomy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681170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Validate with Leadership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68502"/>
                  </a:ext>
                </a:extLst>
              </a:tr>
              <a:tr h="206647">
                <a:tc gridSpan="9">
                  <a:txBody>
                    <a:bodyPr/>
                    <a:lstStyle/>
                    <a:p>
                      <a:r>
                        <a:rPr lang="en-US" sz="1200" b="1" dirty="0"/>
                        <a:t>Implement Contract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723134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Map current state drafting and approval process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942581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Define system requirements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622645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Conduct RFP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151221"/>
                  </a:ext>
                </a:extLst>
              </a:tr>
              <a:tr h="206647">
                <a:tc gridSpan="9">
                  <a:txBody>
                    <a:bodyPr/>
                    <a:lstStyle/>
                    <a:p>
                      <a:r>
                        <a:rPr lang="en-US" sz="1200" b="1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547425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105477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53796"/>
                  </a:ext>
                </a:extLst>
              </a:tr>
              <a:tr h="206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76869"/>
                          </a:solidFill>
                          <a:effectLst/>
                          <a:uLnTx/>
                          <a:uFillTx/>
                          <a:latin typeface="Microsoft Sans Serif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511836"/>
                  </a:ext>
                </a:extLst>
              </a:tr>
            </a:tbl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653ED24-4AB9-487B-B42D-6063B2E8E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934CE110-6550-47AF-A3C9-6617567BFD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1780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UnitedLex PowerPoint Template 2018</Template>
  <TotalTime>270</TotalTime>
  <Words>299</Words>
  <Application>Microsoft Office PowerPoint</Application>
  <PresentationFormat>On-screen Show (4:3)</PresentationFormat>
  <Paragraphs>107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Microsoft Sans Serif</vt:lpstr>
      <vt:lpstr>Wingdings 2</vt:lpstr>
      <vt:lpstr>1_Custom Design</vt:lpstr>
      <vt:lpstr>PowerPoint Presentation</vt:lpstr>
      <vt:lpstr>PowerPoint Presentation</vt:lpstr>
      <vt:lpstr>Tool Criticality Analysis</vt:lpstr>
      <vt:lpstr>Technology Roadmap Implementation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Meredith Brown</dc:creator>
  <cp:lastModifiedBy>Alla Igolnikova</cp:lastModifiedBy>
  <cp:revision>11</cp:revision>
  <dcterms:created xsi:type="dcterms:W3CDTF">2018-07-20T04:53:31Z</dcterms:created>
  <dcterms:modified xsi:type="dcterms:W3CDTF">2018-07-20T17:01:48Z</dcterms:modified>
</cp:coreProperties>
</file>