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3" r:id="rId2"/>
    <p:sldId id="274" r:id="rId3"/>
    <p:sldId id="279" r:id="rId4"/>
    <p:sldId id="275" r:id="rId5"/>
    <p:sldId id="281" r:id="rId6"/>
    <p:sldId id="282" r:id="rId7"/>
    <p:sldId id="283" r:id="rId8"/>
    <p:sldId id="284" r:id="rId9"/>
    <p:sldId id="292" r:id="rId10"/>
    <p:sldId id="285" r:id="rId11"/>
    <p:sldId id="286" r:id="rId12"/>
    <p:sldId id="290" r:id="rId13"/>
    <p:sldId id="287" r:id="rId14"/>
    <p:sldId id="288" r:id="rId15"/>
    <p:sldId id="259" r:id="rId16"/>
    <p:sldId id="260" r:id="rId17"/>
    <p:sldId id="261" r:id="rId18"/>
    <p:sldId id="265" r:id="rId19"/>
    <p:sldId id="266" r:id="rId20"/>
    <p:sldId id="272" r:id="rId21"/>
    <p:sldId id="262" r:id="rId22"/>
    <p:sldId id="267" r:id="rId23"/>
    <p:sldId id="270" r:id="rId24"/>
    <p:sldId id="276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viewProps" Target="viewProps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presProps" Target="presProps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tableStyles" Target="tableStyles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notesMaster" Target="notesMasters/notesMaster1.xml" Id="rId27" /><Relationship Type="http://schemas.openxmlformats.org/officeDocument/2006/relationships/theme" Target="theme/theme1.xml" Id="rId30" /><Relationship Type="http://schemas.openxmlformats.org/officeDocument/2006/relationships/customXml" Target="/customXML/item.xml" Id="imanage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6B5DC-F0B4-4245-9535-4F32BA95F080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2A12C-DF9C-4AA0-B473-4E9AA63D7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4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368A0-CA71-4B3B-87CD-AFF6CC4D0F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58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42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4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50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25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07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6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52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8F8C7-D9A6-4DB0-9D0F-3B6EE2F002C8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23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2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C8F8C7-D9A6-4DB0-9D0F-3B6EE2F002C8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437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82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48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Montserrat" panose="000005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368A0-CA71-4B3B-87CD-AFF6CC4D0F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524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3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3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5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6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4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9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19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A12C-DF9C-4AA0-B473-4E9AA63D7A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FF961F03-DF25-480B-3587-3D24B6ADF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3799CA6-8843-1EB7-F51F-F1F6099078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34" y="974598"/>
            <a:ext cx="4570133" cy="653989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33675" y="2149476"/>
            <a:ext cx="7145338" cy="1183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600" b="1" spc="-150" baseline="0">
                <a:solidFill>
                  <a:schemeClr val="bg1"/>
                </a:solidFill>
                <a:latin typeface="Merriweather" panose="00000500000000000000" pitchFamily="2" charset="0"/>
                <a:cs typeface="Arial" panose="020B0604020202020204" pitchFamily="34" charset="0"/>
              </a:defRPr>
            </a:lvl1pPr>
            <a:lvl2pPr marL="304800" indent="0">
              <a:buFontTx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00" indent="0">
              <a:buFontTx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00" indent="0">
              <a:buFontTx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Presentation Title Goes Here in this Space Right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671889"/>
            <a:ext cx="7153275" cy="60514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 would go here in this space if one is needed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" y="-1"/>
            <a:ext cx="12191999" cy="314326"/>
            <a:chOff x="1" y="-2"/>
            <a:chExt cx="2099723" cy="634181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33184" y="-33185"/>
              <a:ext cx="634181" cy="7005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732887" y="-33185"/>
              <a:ext cx="634181" cy="7005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1432359" y="-33185"/>
              <a:ext cx="634181" cy="70054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C - Title Only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skyline at night&#10;&#10;Description automatically generated with medium confidence">
            <a:extLst>
              <a:ext uri="{FF2B5EF4-FFF2-40B4-BE49-F238E27FC236}">
                <a16:creationId xmlns:a16="http://schemas.microsoft.com/office/drawing/2014/main" id="{FF961F03-DF25-480B-3587-3D24B6ADF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"/>
            <a:ext cx="12192000" cy="68580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3799CA6-8843-1EB7-F51F-F1F6099078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3" y="6366349"/>
            <a:ext cx="1850923" cy="2648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031875" y="1600764"/>
            <a:ext cx="10509250" cy="4594225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>
              <a:defRPr sz="2000">
                <a:solidFill>
                  <a:schemeClr val="bg1"/>
                </a:solidFill>
                <a:latin typeface="Montserrat" panose="00000500000000000000" pitchFamily="50" charset="0"/>
              </a:defRPr>
            </a:lvl2pPr>
            <a:lvl3pPr>
              <a:defRPr sz="1800">
                <a:solidFill>
                  <a:schemeClr val="bg1"/>
                </a:solidFill>
                <a:latin typeface="Montserrat" panose="00000500000000000000" pitchFamily="50" charset="0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50" charset="0"/>
              </a:defRPr>
            </a:lvl4pPr>
          </a:lstStyle>
          <a:p>
            <a:pPr lvl="0"/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93788" y="810828"/>
            <a:ext cx="11348269" cy="413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="1" spc="-150">
                <a:solidFill>
                  <a:schemeClr val="bg1"/>
                </a:solidFill>
                <a:latin typeface="Merriweather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Agenda/Outline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" y="-2"/>
            <a:ext cx="2099723" cy="634181"/>
            <a:chOff x="1" y="-2"/>
            <a:chExt cx="2099723" cy="634181"/>
          </a:xfrm>
        </p:grpSpPr>
        <p:sp>
          <p:nvSpPr>
            <p:cNvPr id="17" name="Rectangle 16"/>
            <p:cNvSpPr/>
            <p:nvPr userDrawn="1"/>
          </p:nvSpPr>
          <p:spPr>
            <a:xfrm rot="16200000">
              <a:off x="33184" y="-33185"/>
              <a:ext cx="634181" cy="7005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 rot="16200000">
              <a:off x="732887" y="-33185"/>
              <a:ext cx="634181" cy="7005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1432359" y="-33185"/>
              <a:ext cx="634181" cy="70054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2" t="22402" r="39309" b="47082"/>
            <a:stretch/>
          </p:blipFill>
          <p:spPr>
            <a:xfrm>
              <a:off x="173908" y="137101"/>
              <a:ext cx="390833" cy="359977"/>
            </a:xfrm>
            <a:prstGeom prst="rect">
              <a:avLst/>
            </a:prstGeom>
          </p:spPr>
        </p:pic>
      </p:grp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107093" y="6486707"/>
            <a:ext cx="724929" cy="241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6CB4B4D-7CA3-9044-876B-883B54F8677D}" type="slidenum">
              <a:rPr lang="en-US" sz="800" b="1" smtClean="0">
                <a:solidFill>
                  <a:schemeClr val="bg1"/>
                </a:solidFill>
                <a:latin typeface="Montserrat" panose="00000500000000000000" pitchFamily="50" charset="0"/>
              </a:rPr>
              <a:pPr algn="l"/>
              <a:t>‹#›</a:t>
            </a:fld>
            <a:endParaRPr lang="en-US" sz="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6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VeC - Title &amp; Sub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26518" r="6148" b="28658"/>
          <a:stretch/>
        </p:blipFill>
        <p:spPr>
          <a:xfrm>
            <a:off x="10058400" y="6385706"/>
            <a:ext cx="1919417" cy="29518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93788" y="810828"/>
            <a:ext cx="11348269" cy="413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="1" spc="-150">
                <a:solidFill>
                  <a:schemeClr val="accent1"/>
                </a:solidFill>
                <a:latin typeface="Merriweather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280856"/>
            <a:ext cx="11341510" cy="29537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latin typeface="Montserrat" panose="00000500000000000000" pitchFamily="50" charset="0"/>
              </a:defRPr>
            </a:lvl1pPr>
            <a:lvl2pPr marL="457200" indent="0">
              <a:buFontTx/>
              <a:buNone/>
              <a:defRPr sz="2000">
                <a:latin typeface="Montserrat" panose="00000500000000000000" pitchFamily="50" charset="0"/>
              </a:defRPr>
            </a:lvl2pPr>
            <a:lvl3pPr marL="914400" indent="0">
              <a:buFontTx/>
              <a:buNone/>
              <a:defRPr sz="2000">
                <a:latin typeface="Montserrat" panose="00000500000000000000" pitchFamily="50" charset="0"/>
              </a:defRPr>
            </a:lvl3pPr>
            <a:lvl4pPr marL="1371600" indent="0">
              <a:buFontTx/>
              <a:buNone/>
              <a:defRPr sz="2000">
                <a:latin typeface="Montserrat" panose="00000500000000000000" pitchFamily="50" charset="0"/>
              </a:defRPr>
            </a:lvl4pPr>
            <a:lvl5pPr marL="1828800" indent="0">
              <a:buFontTx/>
              <a:buNone/>
              <a:defRPr sz="2000"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This is a subhead to explain more if needed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" y="-2"/>
            <a:ext cx="2099723" cy="634181"/>
            <a:chOff x="1" y="-2"/>
            <a:chExt cx="2099723" cy="634181"/>
          </a:xfrm>
        </p:grpSpPr>
        <p:sp>
          <p:nvSpPr>
            <p:cNvPr id="17" name="Rectangle 16"/>
            <p:cNvSpPr/>
            <p:nvPr userDrawn="1"/>
          </p:nvSpPr>
          <p:spPr>
            <a:xfrm rot="16200000">
              <a:off x="33184" y="-33185"/>
              <a:ext cx="634181" cy="7005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 rot="16200000">
              <a:off x="732887" y="-33185"/>
              <a:ext cx="634181" cy="7005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1432359" y="-33185"/>
              <a:ext cx="634181" cy="70054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2" t="22402" r="39309" b="47082"/>
            <a:stretch/>
          </p:blipFill>
          <p:spPr>
            <a:xfrm>
              <a:off x="173908" y="137101"/>
              <a:ext cx="390833" cy="359977"/>
            </a:xfrm>
            <a:prstGeom prst="rect">
              <a:avLst/>
            </a:prstGeom>
          </p:spPr>
        </p:pic>
      </p:grp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07093" y="6486707"/>
            <a:ext cx="724929" cy="241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6CB4B4D-7CA3-9044-876B-883B54F8677D}" type="slidenum">
              <a:rPr lang="en-US" sz="800" b="1" smtClean="0">
                <a:latin typeface="Montserrat" panose="00000500000000000000" pitchFamily="50" charset="0"/>
              </a:rPr>
              <a:pPr algn="l"/>
              <a:t>‹#›</a:t>
            </a:fld>
            <a:endParaRPr lang="en-US" sz="800" b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7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C - Title &amp; Sub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26518" r="6148" b="28658"/>
          <a:stretch/>
        </p:blipFill>
        <p:spPr>
          <a:xfrm>
            <a:off x="10058400" y="6385706"/>
            <a:ext cx="1919417" cy="29518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93788" y="810828"/>
            <a:ext cx="11348269" cy="413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="1" spc="-150">
                <a:solidFill>
                  <a:schemeClr val="accent1"/>
                </a:solidFill>
                <a:latin typeface="Merriweather" panose="000005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1290381"/>
            <a:ext cx="11341510" cy="29537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latin typeface="Montserrat" panose="00000500000000000000" pitchFamily="50" charset="0"/>
              </a:defRPr>
            </a:lvl1pPr>
            <a:lvl2pPr marL="457200" indent="0">
              <a:buFontTx/>
              <a:buNone/>
              <a:defRPr sz="2000">
                <a:latin typeface="Montserrat" panose="00000500000000000000" pitchFamily="50" charset="0"/>
              </a:defRPr>
            </a:lvl2pPr>
            <a:lvl3pPr marL="914400" indent="0">
              <a:buFontTx/>
              <a:buNone/>
              <a:defRPr sz="2000">
                <a:latin typeface="Montserrat" panose="00000500000000000000" pitchFamily="50" charset="0"/>
              </a:defRPr>
            </a:lvl3pPr>
            <a:lvl4pPr marL="1371600" indent="0">
              <a:buFontTx/>
              <a:buNone/>
              <a:defRPr sz="2000">
                <a:latin typeface="Montserrat" panose="00000500000000000000" pitchFamily="50" charset="0"/>
              </a:defRPr>
            </a:lvl4pPr>
            <a:lvl5pPr marL="1828800" indent="0">
              <a:buFontTx/>
              <a:buNone/>
              <a:defRPr sz="2000"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This is a subhead to explain more if needed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" y="-2"/>
            <a:ext cx="2099723" cy="634181"/>
            <a:chOff x="1" y="-2"/>
            <a:chExt cx="2099723" cy="634181"/>
          </a:xfrm>
        </p:grpSpPr>
        <p:sp>
          <p:nvSpPr>
            <p:cNvPr id="17" name="Rectangle 16"/>
            <p:cNvSpPr/>
            <p:nvPr userDrawn="1"/>
          </p:nvSpPr>
          <p:spPr>
            <a:xfrm rot="16200000">
              <a:off x="33184" y="-33185"/>
              <a:ext cx="634181" cy="7005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 rot="16200000">
              <a:off x="732887" y="-33185"/>
              <a:ext cx="634181" cy="7005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1432359" y="-33185"/>
              <a:ext cx="634181" cy="70054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2" t="22402" r="39309" b="47082"/>
            <a:stretch/>
          </p:blipFill>
          <p:spPr>
            <a:xfrm>
              <a:off x="173908" y="137101"/>
              <a:ext cx="390833" cy="359977"/>
            </a:xfrm>
            <a:prstGeom prst="rect">
              <a:avLst/>
            </a:prstGeom>
          </p:spPr>
        </p:pic>
      </p:grp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924050"/>
            <a:ext cx="11334750" cy="42100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107093" y="6486707"/>
            <a:ext cx="724929" cy="241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6CB4B4D-7CA3-9044-876B-883B54F8677D}" type="slidenum">
              <a:rPr lang="en-US" sz="800" b="1" smtClean="0">
                <a:latin typeface="Montserrat" panose="00000500000000000000" pitchFamily="50" charset="0"/>
              </a:rPr>
              <a:pPr algn="l"/>
              <a:t>‹#›</a:t>
            </a:fld>
            <a:endParaRPr lang="en-US" sz="800" b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8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91B87-AD58-473C-3DCB-2CBFEE404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55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5BC6-C683-46D7-BB2E-98995E70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0C56-AA68-4553-9BF1-9C93D536E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BFF41-869E-41EB-A851-8E6F6DC4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C6-64DA-4858-9ADB-EF953E2C3507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A372-56C2-4E1C-AD51-A04D3FDF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81AA0-54CD-4257-A3AB-9EF83435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00F0-7E93-4D25-93C8-E027FB7BB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7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44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BEDD9D-BCDD-4A94-9664-8CA5D712994F}"/>
              </a:ext>
            </a:extLst>
          </p:cNvPr>
          <p:cNvGrpSpPr/>
          <p:nvPr userDrawn="1"/>
        </p:nvGrpSpPr>
        <p:grpSpPr>
          <a:xfrm>
            <a:off x="1" y="6368726"/>
            <a:ext cx="2380735" cy="365125"/>
            <a:chOff x="0" y="6368725"/>
            <a:chExt cx="2380735" cy="3651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EEE3BA-6BE2-401B-92EF-038467C4B9C8}"/>
                </a:ext>
              </a:extLst>
            </p:cNvPr>
            <p:cNvSpPr/>
            <p:nvPr/>
          </p:nvSpPr>
          <p:spPr>
            <a:xfrm>
              <a:off x="0" y="6368725"/>
              <a:ext cx="2380735" cy="365125"/>
            </a:xfrm>
            <a:prstGeom prst="rect">
              <a:avLst/>
            </a:prstGeom>
            <a:solidFill>
              <a:srgbClr val="0B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Franklin Gothic Book" panose="020B0503020102020204" pitchFamily="34" charset="0"/>
              </a:endParaRPr>
            </a:p>
          </p:txBody>
        </p:sp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A2E640A2-724D-4147-898B-26BFD0F1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7" y="6436698"/>
              <a:ext cx="1828804" cy="262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74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5BC6-C683-46D7-BB2E-98995E70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5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81AA0-54CD-4257-A3AB-9EF83435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C055-9D1E-4EA9-BA32-ABB7B1C6F6C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87AEA7F-6846-4084-B852-388F42DB1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8" y="6436699"/>
            <a:ext cx="1828804" cy="26212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96C2CD-05EB-4091-91BD-354ECADE2D27}"/>
              </a:ext>
            </a:extLst>
          </p:cNvPr>
          <p:cNvCxnSpPr/>
          <p:nvPr userDrawn="1"/>
        </p:nvCxnSpPr>
        <p:spPr>
          <a:xfrm>
            <a:off x="900545" y="1219200"/>
            <a:ext cx="1030085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57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3021-A825-4E91-82D7-2D986F2A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8107869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708AB-9341-4B4D-A67E-869BC7FC0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D67BA-7547-4A25-BE1F-2E3EEB17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D5C6-64DA-4858-9ADB-EF953E2C3507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80782-8C6D-4735-887D-42949D50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814F1-0B09-4AB8-BC97-F9FEEA98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F00F0-7E93-4D25-93C8-E027FB7BB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6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542A31-D915-453B-A311-9B9A11780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7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2.png"/><Relationship Id="rId1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10" Type="http://schemas.openxmlformats.org/officeDocument/2006/relationships/image" Target="../media/image21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709005" y="654097"/>
            <a:ext cx="2828177" cy="34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304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609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914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1219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15240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709005" y="654097"/>
            <a:ext cx="2828177" cy="34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304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609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914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1219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15240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9557" y="5100531"/>
            <a:ext cx="1762898" cy="490734"/>
            <a:chOff x="4223082" y="5100531"/>
            <a:chExt cx="1762898" cy="490734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>
            <a:xfrm>
              <a:off x="4223082" y="5245190"/>
              <a:ext cx="1762898" cy="3460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3048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14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1pPr>
              <a:lvl2pPr marL="6096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14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2pPr>
              <a:lvl3pPr marL="9144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14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3pPr>
              <a:lvl4pPr marL="12192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14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4pPr>
              <a:lvl5pPr marL="15240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14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5pPr>
              <a:lvl6pPr marL="18288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21336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24384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27432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ctr" defTabSz="1219169" rtl="0" eaLnBrk="1" fontAlgn="auto" latinLnBrk="0" hangingPunct="1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/>
                  <a:sym typeface="Helvetica Neue"/>
                </a:rPr>
                <a:t>Laura Erdman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Partner 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</a:b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Vorys,</a:t>
              </a:r>
              <a:r>
                <a:rPr kumimoji="0" lang="en-US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 Sater</a:t>
              </a:r>
              <a:r>
                <a:rPr lang="en-US" sz="1000" kern="0" dirty="0" smtClean="0">
                  <a:solidFill>
                    <a:srgbClr val="FFFFFF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, Seymour and Pease LLP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93095" y="5100531"/>
              <a:ext cx="1639330" cy="5766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8160" y="5100531"/>
            <a:ext cx="1762898" cy="490734"/>
            <a:chOff x="7545211" y="5100531"/>
            <a:chExt cx="1762898" cy="490734"/>
          </a:xfrm>
        </p:grpSpPr>
        <p:sp>
          <p:nvSpPr>
            <p:cNvPr id="25" name="Text Placeholder 2"/>
            <p:cNvSpPr txBox="1">
              <a:spLocks/>
            </p:cNvSpPr>
            <p:nvPr/>
          </p:nvSpPr>
          <p:spPr>
            <a:xfrm>
              <a:off x="7545211" y="5245190"/>
              <a:ext cx="1762898" cy="3460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3048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14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1pPr>
              <a:lvl2pPr marL="6096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14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2pPr>
              <a:lvl3pPr marL="9144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14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3pPr>
              <a:lvl4pPr marL="12192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14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4pPr>
              <a:lvl5pPr marL="15240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14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5pPr>
              <a:lvl6pPr marL="18288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21336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24384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2743200" marR="0" indent="-304800" algn="l" defTabSz="1219169" rtl="0" latinLnBrk="0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Char char="•"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ctr" defTabSz="1219169" rtl="0" eaLnBrk="1" fontAlgn="auto" latinLnBrk="0" hangingPunct="1">
                <a:lnSpc>
                  <a:spcPct val="90000"/>
                </a:lnSpc>
                <a:spcBef>
                  <a:spcPts val="2250"/>
                </a:spcBef>
                <a:spcAft>
                  <a:spcPct val="0"/>
                </a:spcAft>
                <a:buClrTx/>
                <a:buSzPct val="123000"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/>
                  <a:sym typeface="Helvetica Neue"/>
                </a:rPr>
                <a:t>Adam Sherman</a:t>
              </a:r>
            </a:p>
            <a:p>
              <a:pPr marL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Tx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Partner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</a:br>
              <a:r>
                <a:rPr lang="en-US" sz="1000" kern="0" dirty="0">
                  <a:solidFill>
                    <a:srgbClr val="FFFFFF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Vorys, Sater, Seymour and Pease LLP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06995" y="5100531"/>
              <a:ext cx="1639330" cy="57665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 Placeholder 2"/>
          <p:cNvSpPr txBox="1">
            <a:spLocks/>
          </p:cNvSpPr>
          <p:nvPr/>
        </p:nvSpPr>
        <p:spPr>
          <a:xfrm>
            <a:off x="900954" y="4518940"/>
            <a:ext cx="10488706" cy="346075"/>
          </a:xfrm>
          <a:prstGeom prst="rect">
            <a:avLst/>
          </a:prstGeom>
          <a:solidFill>
            <a:schemeClr val="bg1">
              <a:alpha val="10000"/>
            </a:schemeClr>
          </a:solidFill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 anchorCtr="0">
            <a:normAutofit/>
          </a:bodyPr>
          <a:lstStyle>
            <a:lvl1pPr marL="304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609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914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1219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15240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14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Char char="•"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Tx/>
              <a:buSzPct val="123000"/>
              <a:buFontTx/>
              <a:buNone/>
              <a:tabLst/>
              <a:defRPr/>
            </a:pPr>
            <a:r>
              <a:rPr kumimoji="0" lang="en-US" sz="1100" b="0" i="0" u="none" strike="noStrike" kern="0" cap="none" spc="1000" normalizeH="0" baseline="0" noProof="0" dirty="0">
                <a:ln>
                  <a:noFill/>
                </a:ln>
                <a:solidFill>
                  <a:srgbClr val="FFFFFF">
                    <a:alpha val="52000"/>
                  </a:srgb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rPr>
              <a:t>PRESENTED BY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Brand Protection and eCommerce Case </a:t>
            </a:r>
            <a:r>
              <a:rPr lang="en-US" dirty="0" smtClean="0"/>
              <a:t>Law Update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Two Types of </a:t>
            </a:r>
            <a:r>
              <a:rPr lang="en-US" dirty="0" smtClean="0">
                <a:solidFill>
                  <a:schemeClr val="accent4"/>
                </a:solidFill>
              </a:rPr>
              <a:t>Online Marketplace Models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04345" y="2046346"/>
            <a:ext cx="3667874" cy="384430"/>
          </a:xfrm>
          <a:solidFill>
            <a:schemeClr val="accent2"/>
          </a:solidFill>
        </p:spPr>
        <p:txBody>
          <a:bodyPr anchor="ctr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Shared Listing 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767173" y="2046346"/>
            <a:ext cx="3667874" cy="38443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Separate Listing Model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oshmark, Inc. Logo Vector - (.SVG + .PNG) - Logovtor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5" b="32800"/>
          <a:stretch/>
        </p:blipFill>
        <p:spPr bwMode="auto">
          <a:xfrm>
            <a:off x="7287330" y="3645752"/>
            <a:ext cx="2695179" cy="5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Etsy logo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60" y="4396900"/>
            <a:ext cx="1530718" cy="7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ACB5A5F5-D59D-D81F-6D94-19D09E2E6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50" y="2708198"/>
            <a:ext cx="1520538" cy="657241"/>
          </a:xfrm>
          <a:prstGeom prst="rect">
            <a:avLst/>
          </a:prstGeom>
        </p:spPr>
      </p:pic>
      <p:sp>
        <p:nvSpPr>
          <p:cNvPr id="5" name="AutoShape 6" descr="File:Amazon logo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409" y="2831141"/>
            <a:ext cx="2231365" cy="6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547" y="3716420"/>
            <a:ext cx="2189088" cy="520128"/>
          </a:xfrm>
          <a:prstGeom prst="rect">
            <a:avLst/>
          </a:prstGeom>
        </p:spPr>
      </p:pic>
      <p:pic>
        <p:nvPicPr>
          <p:cNvPr id="1036" name="Picture 12" descr="Target Logo and symbol, meaning, history, PNG, bra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51" y="4228239"/>
            <a:ext cx="2079680" cy="11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Multiple Sellers on </a:t>
            </a:r>
            <a:r>
              <a:rPr lang="en-US" dirty="0">
                <a:solidFill>
                  <a:schemeClr val="accent4"/>
                </a:solidFill>
              </a:rPr>
              <a:t>Identical Product Listings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66513" y="1560487"/>
            <a:ext cx="8497677" cy="4601774"/>
            <a:chOff x="929191" y="1321948"/>
            <a:chExt cx="9632728" cy="52164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191" y="2255398"/>
              <a:ext cx="2304324" cy="4223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191" y="1352327"/>
              <a:ext cx="2409825" cy="9334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1869" y="1352327"/>
              <a:ext cx="4210050" cy="10858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1869" y="3214423"/>
              <a:ext cx="4067175" cy="11525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06637" y="1321948"/>
              <a:ext cx="2105025" cy="1276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1869" y="4366948"/>
              <a:ext cx="4124325" cy="11239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51869" y="5376340"/>
              <a:ext cx="3952875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9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3788" y="810828"/>
            <a:ext cx="11348269" cy="41328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>
                <a:latin typeface="Merriweather"/>
                <a:cs typeface="Arial"/>
              </a:rPr>
              <a:t>Selling Models on </a:t>
            </a:r>
            <a:r>
              <a:rPr lang="en-US" dirty="0" smtClean="0">
                <a:solidFill>
                  <a:schemeClr val="accent4"/>
                </a:solidFill>
                <a:latin typeface="Merriweather"/>
                <a:cs typeface="Arial"/>
              </a:rPr>
              <a:t>Online Marketplaces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972223" y="1813745"/>
            <a:ext cx="2743200" cy="2743200"/>
            <a:chOff x="129653" y="2374710"/>
            <a:chExt cx="1935386" cy="193538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B64D8F-96F4-EFAE-1726-D374A7936218}"/>
                </a:ext>
              </a:extLst>
            </p:cNvPr>
            <p:cNvSpPr/>
            <p:nvPr/>
          </p:nvSpPr>
          <p:spPr>
            <a:xfrm>
              <a:off x="129653" y="2374710"/>
              <a:ext cx="1935386" cy="19353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Text Placeholder 8">
              <a:extLst>
                <a:ext uri="{FF2B5EF4-FFF2-40B4-BE49-F238E27FC236}">
                  <a16:creationId xmlns:a16="http://schemas.microsoft.com/office/drawing/2014/main" id="{5C5B149C-6881-E1AA-23FC-BB033B928F7C}"/>
                </a:ext>
              </a:extLst>
            </p:cNvPr>
            <p:cNvSpPr txBox="1">
              <a:spLocks/>
            </p:cNvSpPr>
            <p:nvPr/>
          </p:nvSpPr>
          <p:spPr>
            <a:xfrm>
              <a:off x="474817" y="3618200"/>
              <a:ext cx="1388987" cy="38769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6096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1pPr>
              <a:lvl2pPr marL="12192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2pPr>
              <a:lvl3pPr marL="18288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3pPr>
              <a:lvl4pPr marL="24384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4pPr>
              <a:lvl5pPr marL="30480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5pPr>
              <a:lvl6pPr marL="36576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42672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48768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54864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ctr" defTabSz="1219169" rtl="0" eaLnBrk="1" fontAlgn="auto" latinLnBrk="0" hangingPunct="1">
                <a:lnSpc>
                  <a:spcPts val="225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3000"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3P </a:t>
              </a:r>
              <a:b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(brand-operated)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33006" y="1813745"/>
            <a:ext cx="2743200" cy="2743200"/>
            <a:chOff x="1905616" y="2374710"/>
            <a:chExt cx="1935386" cy="193538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B64D8F-96F4-EFAE-1726-D374A7936218}"/>
                </a:ext>
              </a:extLst>
            </p:cNvPr>
            <p:cNvSpPr/>
            <p:nvPr/>
          </p:nvSpPr>
          <p:spPr>
            <a:xfrm>
              <a:off x="1905616" y="2374710"/>
              <a:ext cx="1935386" cy="193538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Text Placeholder 8">
              <a:extLst>
                <a:ext uri="{FF2B5EF4-FFF2-40B4-BE49-F238E27FC236}">
                  <a16:creationId xmlns:a16="http://schemas.microsoft.com/office/drawing/2014/main" id="{4A7B199B-FDB8-7483-17DC-F2FC0673B4B1}"/>
                </a:ext>
              </a:extLst>
            </p:cNvPr>
            <p:cNvSpPr txBox="1">
              <a:spLocks/>
            </p:cNvSpPr>
            <p:nvPr/>
          </p:nvSpPr>
          <p:spPr>
            <a:xfrm>
              <a:off x="2210914" y="3632348"/>
              <a:ext cx="1398512" cy="38769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6096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1pPr>
              <a:lvl2pPr marL="12192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2pPr>
              <a:lvl3pPr marL="18288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3pPr>
              <a:lvl4pPr marL="24384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4pPr>
              <a:lvl5pPr marL="30480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5pPr>
              <a:lvl6pPr marL="36576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42672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48768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54864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ctr" defTabSz="1219169" rtl="0" eaLnBrk="1" fontAlgn="auto" latinLnBrk="0" hangingPunct="1">
                <a:lnSpc>
                  <a:spcPts val="225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3000"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rgbClr val="FFFFFF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3P</a:t>
              </a:r>
            </a:p>
            <a:p>
              <a:pPr marL="0" marR="0" lvl="0" indent="0" algn="ctr" defTabSz="1219169" rtl="0" eaLnBrk="1" fontAlgn="auto" latinLnBrk="0" hangingPunct="1">
                <a:lnSpc>
                  <a:spcPts val="225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30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cs typeface="Arial" panose="020B0604020202020204" pitchFamily="34" charset="0"/>
                  <a:sym typeface="Helvetica Neue"/>
                </a:rPr>
                <a:t>(unrelated)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7B64D8F-96F4-EFAE-1726-D374A7936218}"/>
              </a:ext>
            </a:extLst>
          </p:cNvPr>
          <p:cNvSpPr/>
          <p:nvPr/>
        </p:nvSpPr>
        <p:spPr>
          <a:xfrm>
            <a:off x="693788" y="1813744"/>
            <a:ext cx="2743200" cy="27432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>
            <a:reflection blurRad="6350" stA="52000" endA="300" endPos="35000" dir="5400000" sy="-100000" algn="bl" rotWithShape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5C47D4D-AB54-DC6F-B0FD-D5DA3C443438}"/>
              </a:ext>
            </a:extLst>
          </p:cNvPr>
          <p:cNvSpPr txBox="1">
            <a:spLocks/>
          </p:cNvSpPr>
          <p:nvPr/>
        </p:nvSpPr>
        <p:spPr>
          <a:xfrm>
            <a:off x="1074268" y="3661174"/>
            <a:ext cx="1982239" cy="1136636"/>
          </a:xfrm>
          <a:prstGeom prst="rect">
            <a:avLst/>
          </a:prstGeom>
        </p:spPr>
        <p:txBody>
          <a:bodyPr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1219169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rPr>
              <a:t>1P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C6EF957-CC86-C04A-A708-D6F0362C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78" y="2264972"/>
            <a:ext cx="1131570" cy="88011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6EF957-CC86-C04A-A708-D6F0362C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58" y="2264972"/>
            <a:ext cx="1131570" cy="8801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6EF957-CC86-C04A-A708-D6F0362C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037" y="2264972"/>
            <a:ext cx="1131570" cy="880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463" y="478549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Brand wholesales product to Amazon. Amazon sells the product to the consumer.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85252" y="4785495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Brand wholesales product to a third-party seller. Third-party seller sells the product to the consumer via the seller’s storefront on marketplace.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972223" y="478549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Brand sells the product to the consumer via a brand-operated third-party storefront on marketplace.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3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Rogues </a:t>
            </a:r>
            <a:r>
              <a:rPr lang="en-US" dirty="0">
                <a:solidFill>
                  <a:schemeClr val="accent4"/>
                </a:solidFill>
              </a:rPr>
              <a:t>Defined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086" y="1687950"/>
            <a:ext cx="11373724" cy="4461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835" y="1920499"/>
            <a:ext cx="627017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3C5C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Defined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Rogue ASIN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– unauthorized/unofficial client branded product listing on Amazon.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Rogue Seller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Amazon based seller that has not been authorized to sell 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any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of your branded product listings.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833" y="3918953"/>
            <a:ext cx="10968594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Why monitor Rogues?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Rogue sellers can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take significant portions of revenue share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by creating &amp; selling under both Rogue and official ASINs. Rogue ASINs are more likely to be selling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counterfeit, expired, or outdated versions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of your product which will result in a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diminished brand reputation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.  It is critical to monitor Rogue activities as well as authorized activity to achieve comprehensive coverage on Amazon.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01108" y="2065623"/>
            <a:ext cx="1619565" cy="1674055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OFFICIAL ASINS</a:t>
            </a:r>
          </a:p>
        </p:txBody>
      </p:sp>
      <p:sp>
        <p:nvSpPr>
          <p:cNvPr id="8" name="Oval 7"/>
          <p:cNvSpPr/>
          <p:nvPr/>
        </p:nvSpPr>
        <p:spPr>
          <a:xfrm>
            <a:off x="9990083" y="2065623"/>
            <a:ext cx="1619565" cy="1674055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ROGUE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ASINS</a:t>
            </a:r>
          </a:p>
        </p:txBody>
      </p:sp>
      <p:sp>
        <p:nvSpPr>
          <p:cNvPr id="9" name="Oval 8"/>
          <p:cNvSpPr/>
          <p:nvPr/>
        </p:nvSpPr>
        <p:spPr>
          <a:xfrm>
            <a:off x="8702627" y="2065623"/>
            <a:ext cx="1619565" cy="1674055"/>
          </a:xfrm>
          <a:prstGeom prst="ellipse">
            <a:avLst/>
          </a:prstGeom>
          <a:solidFill>
            <a:schemeClr val="accent2">
              <a:alpha val="32000"/>
            </a:schemeClr>
          </a:solidFill>
          <a:ln>
            <a:solidFill>
              <a:schemeClr val="bg1"/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ROGUE SELLERS</a:t>
            </a:r>
          </a:p>
        </p:txBody>
      </p:sp>
    </p:spTree>
    <p:extLst>
      <p:ext uri="{BB962C8B-B14F-4D97-AF65-F5344CB8AC3E}">
        <p14:creationId xmlns:p14="http://schemas.microsoft.com/office/powerpoint/2010/main" val="41389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41477" y="2284443"/>
            <a:ext cx="8394561" cy="963446"/>
          </a:xfrm>
        </p:spPr>
        <p:txBody>
          <a:bodyPr/>
          <a:lstStyle/>
          <a:p>
            <a:r>
              <a:rPr lang="en-US" sz="4400" dirty="0"/>
              <a:t>How Online Marketplaces Cause </a:t>
            </a:r>
            <a:r>
              <a:rPr lang="en-US" sz="4400" dirty="0">
                <a:solidFill>
                  <a:schemeClr val="accent4"/>
                </a:solidFill>
              </a:rPr>
              <a:t>Omnichannel Disruption </a:t>
            </a:r>
            <a:r>
              <a:rPr lang="en-US" sz="4400" dirty="0"/>
              <a:t>in the Age of eCommerce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651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A81244FF-1B0A-4305-B50C-619715C14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/>
          <a:stretch/>
        </p:blipFill>
        <p:spPr>
          <a:xfrm rot="5400000">
            <a:off x="3305687" y="-2028314"/>
            <a:ext cx="5580629" cy="1219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Transformation of 21</a:t>
            </a:r>
            <a:r>
              <a:rPr lang="en-US" baseline="30000" dirty="0" smtClean="0"/>
              <a:t>st</a:t>
            </a:r>
            <a:r>
              <a:rPr lang="en-US" dirty="0" smtClean="0"/>
              <a:t> Century Commerce: </a:t>
            </a:r>
            <a:r>
              <a:rPr lang="en-US" dirty="0">
                <a:solidFill>
                  <a:schemeClr val="accent4"/>
                </a:solidFill>
              </a:rPr>
              <a:t>The Old World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5E60C-913B-4B13-8673-FE6507674D60}"/>
              </a:ext>
            </a:extLst>
          </p:cNvPr>
          <p:cNvGrpSpPr/>
          <p:nvPr/>
        </p:nvGrpSpPr>
        <p:grpSpPr>
          <a:xfrm>
            <a:off x="7211103" y="2620422"/>
            <a:ext cx="472148" cy="797031"/>
            <a:chOff x="7486650" y="1755335"/>
            <a:chExt cx="549729" cy="92799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B7B974-A6EB-4DC3-8E93-85801BAE3B86}"/>
                </a:ext>
              </a:extLst>
            </p:cNvPr>
            <p:cNvSpPr/>
            <p:nvPr/>
          </p:nvSpPr>
          <p:spPr>
            <a:xfrm>
              <a:off x="7486650" y="2547259"/>
              <a:ext cx="549729" cy="136071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4559E5A9-02FA-45B1-87EC-BAD4C00E749F}"/>
                </a:ext>
              </a:extLst>
            </p:cNvPr>
            <p:cNvSpPr/>
            <p:nvPr/>
          </p:nvSpPr>
          <p:spPr>
            <a:xfrm rot="8100000">
              <a:off x="7492107" y="1755335"/>
              <a:ext cx="538816" cy="538816"/>
            </a:xfrm>
            <a:prstGeom prst="teardrop">
              <a:avLst>
                <a:gd name="adj" fmla="val 1542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579E5F3-5192-4387-8168-13AE9C29670E}"/>
                </a:ext>
              </a:extLst>
            </p:cNvPr>
            <p:cNvSpPr/>
            <p:nvPr/>
          </p:nvSpPr>
          <p:spPr>
            <a:xfrm>
              <a:off x="7590065" y="1853293"/>
              <a:ext cx="345621" cy="345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50D75E-05D5-4FE4-B7BB-B13042C033BA}"/>
              </a:ext>
            </a:extLst>
          </p:cNvPr>
          <p:cNvGrpSpPr/>
          <p:nvPr/>
        </p:nvGrpSpPr>
        <p:grpSpPr>
          <a:xfrm>
            <a:off x="10718582" y="2381238"/>
            <a:ext cx="426655" cy="720231"/>
            <a:chOff x="7486654" y="1755336"/>
            <a:chExt cx="549729" cy="92799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9B3849-BA97-48E8-900A-2FEC56FB5460}"/>
                </a:ext>
              </a:extLst>
            </p:cNvPr>
            <p:cNvSpPr/>
            <p:nvPr/>
          </p:nvSpPr>
          <p:spPr>
            <a:xfrm>
              <a:off x="7486654" y="2547258"/>
              <a:ext cx="549729" cy="136071"/>
            </a:xfrm>
            <a:prstGeom prst="ellipse">
              <a:avLst/>
            </a:prstGeom>
            <a:solidFill>
              <a:schemeClr val="bg2">
                <a:lumMod val="1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BC61392-72B8-4601-9524-83DC4005285E}"/>
                </a:ext>
              </a:extLst>
            </p:cNvPr>
            <p:cNvSpPr/>
            <p:nvPr/>
          </p:nvSpPr>
          <p:spPr>
            <a:xfrm rot="8100000">
              <a:off x="7492116" y="1755336"/>
              <a:ext cx="538816" cy="538816"/>
            </a:xfrm>
            <a:prstGeom prst="teardrop">
              <a:avLst>
                <a:gd name="adj" fmla="val 1542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F6D8F7C-9545-437A-8322-89D8DC12E5D1}"/>
                </a:ext>
              </a:extLst>
            </p:cNvPr>
            <p:cNvSpPr/>
            <p:nvPr/>
          </p:nvSpPr>
          <p:spPr>
            <a:xfrm>
              <a:off x="7590065" y="1853293"/>
              <a:ext cx="345621" cy="345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35ACA3-ABB8-458E-A583-EB964126E828}"/>
              </a:ext>
            </a:extLst>
          </p:cNvPr>
          <p:cNvGrpSpPr/>
          <p:nvPr/>
        </p:nvGrpSpPr>
        <p:grpSpPr>
          <a:xfrm>
            <a:off x="9610714" y="3458497"/>
            <a:ext cx="549729" cy="927995"/>
            <a:chOff x="7486650" y="1755335"/>
            <a:chExt cx="549729" cy="92799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7CB22C9-0FDE-4E40-9093-B9D74480B0D8}"/>
                </a:ext>
              </a:extLst>
            </p:cNvPr>
            <p:cNvSpPr/>
            <p:nvPr/>
          </p:nvSpPr>
          <p:spPr>
            <a:xfrm>
              <a:off x="7486650" y="2547259"/>
              <a:ext cx="549729" cy="136071"/>
            </a:xfrm>
            <a:prstGeom prst="ellipse">
              <a:avLst/>
            </a:prstGeom>
            <a:solidFill>
              <a:schemeClr val="bg2">
                <a:lumMod val="1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FBE95E35-61B9-4CC8-BAF4-877D871C47B6}"/>
                </a:ext>
              </a:extLst>
            </p:cNvPr>
            <p:cNvSpPr/>
            <p:nvPr/>
          </p:nvSpPr>
          <p:spPr>
            <a:xfrm rot="8100000">
              <a:off x="7492107" y="1755335"/>
              <a:ext cx="538816" cy="538816"/>
            </a:xfrm>
            <a:prstGeom prst="teardrop">
              <a:avLst>
                <a:gd name="adj" fmla="val 1542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7CCE8A1-51F4-42FF-9EB7-A163D1A95715}"/>
                </a:ext>
              </a:extLst>
            </p:cNvPr>
            <p:cNvSpPr/>
            <p:nvPr/>
          </p:nvSpPr>
          <p:spPr>
            <a:xfrm>
              <a:off x="7590065" y="1853293"/>
              <a:ext cx="345621" cy="345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26518" r="6148" b="28658"/>
          <a:stretch/>
        </p:blipFill>
        <p:spPr>
          <a:xfrm>
            <a:off x="10210800" y="6538106"/>
            <a:ext cx="1919417" cy="29518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38EBCE3-8C56-4F45-A31F-DB0D80AAC49D}"/>
              </a:ext>
            </a:extLst>
          </p:cNvPr>
          <p:cNvGrpSpPr/>
          <p:nvPr/>
        </p:nvGrpSpPr>
        <p:grpSpPr>
          <a:xfrm>
            <a:off x="10636206" y="5098715"/>
            <a:ext cx="717807" cy="1211723"/>
            <a:chOff x="7486650" y="1755335"/>
            <a:chExt cx="549729" cy="92799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FC241E8-32F8-4445-9873-D305401F9856}"/>
                </a:ext>
              </a:extLst>
            </p:cNvPr>
            <p:cNvSpPr/>
            <p:nvPr/>
          </p:nvSpPr>
          <p:spPr>
            <a:xfrm>
              <a:off x="7486650" y="2547259"/>
              <a:ext cx="549729" cy="136071"/>
            </a:xfrm>
            <a:prstGeom prst="ellipse">
              <a:avLst/>
            </a:prstGeom>
            <a:solidFill>
              <a:schemeClr val="bg2">
                <a:lumMod val="1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0AE1335D-8692-42F5-8915-BBB0E0B778DA}"/>
                </a:ext>
              </a:extLst>
            </p:cNvPr>
            <p:cNvSpPr/>
            <p:nvPr/>
          </p:nvSpPr>
          <p:spPr>
            <a:xfrm rot="8100000">
              <a:off x="7492107" y="1755335"/>
              <a:ext cx="538816" cy="538816"/>
            </a:xfrm>
            <a:prstGeom prst="teardrop">
              <a:avLst>
                <a:gd name="adj" fmla="val 1542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B4E3DE-7E85-4257-BE80-19124EEF9906}"/>
                </a:ext>
              </a:extLst>
            </p:cNvPr>
            <p:cNvSpPr/>
            <p:nvPr/>
          </p:nvSpPr>
          <p:spPr>
            <a:xfrm>
              <a:off x="7590065" y="1853293"/>
              <a:ext cx="345621" cy="345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5A18CB-BD9F-49A9-8FD3-2CD28CB75E4B}"/>
              </a:ext>
            </a:extLst>
          </p:cNvPr>
          <p:cNvGrpSpPr/>
          <p:nvPr/>
        </p:nvGrpSpPr>
        <p:grpSpPr>
          <a:xfrm>
            <a:off x="7265797" y="4671452"/>
            <a:ext cx="834911" cy="1409409"/>
            <a:chOff x="7486650" y="1755335"/>
            <a:chExt cx="549729" cy="92799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B19E1FD-FEE8-4EB9-9D0F-F9A1F41743F8}"/>
                </a:ext>
              </a:extLst>
            </p:cNvPr>
            <p:cNvSpPr/>
            <p:nvPr/>
          </p:nvSpPr>
          <p:spPr>
            <a:xfrm>
              <a:off x="7486650" y="2547259"/>
              <a:ext cx="549729" cy="136071"/>
            </a:xfrm>
            <a:prstGeom prst="ellipse">
              <a:avLst/>
            </a:prstGeom>
            <a:solidFill>
              <a:schemeClr val="bg2">
                <a:lumMod val="1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1E867880-5504-4A76-97B9-29512BB8C3B7}"/>
                </a:ext>
              </a:extLst>
            </p:cNvPr>
            <p:cNvSpPr/>
            <p:nvPr/>
          </p:nvSpPr>
          <p:spPr>
            <a:xfrm rot="8100000">
              <a:off x="7492107" y="1755335"/>
              <a:ext cx="538816" cy="538816"/>
            </a:xfrm>
            <a:prstGeom prst="teardrop">
              <a:avLst>
                <a:gd name="adj" fmla="val 1542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149024-3B20-4A08-84EF-88174B0E2269}"/>
                </a:ext>
              </a:extLst>
            </p:cNvPr>
            <p:cNvSpPr/>
            <p:nvPr/>
          </p:nvSpPr>
          <p:spPr>
            <a:xfrm>
              <a:off x="7590065" y="1853293"/>
              <a:ext cx="345621" cy="3456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1326292"/>
            <a:ext cx="12192000" cy="5531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9000">
                <a:srgbClr val="687F95">
                  <a:alpha val="0"/>
                </a:srgbClr>
              </a:gs>
              <a:gs pos="91000">
                <a:schemeClr val="accent1">
                  <a:alpha val="55000"/>
                </a:schemeClr>
              </a:gs>
              <a:gs pos="100000">
                <a:schemeClr val="accent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 rot="5400000">
            <a:off x="5634677" y="-4324864"/>
            <a:ext cx="922641" cy="12192001"/>
          </a:xfrm>
          <a:prstGeom prst="rect">
            <a:avLst/>
          </a:prstGeom>
          <a:gradFill>
            <a:gsLst>
              <a:gs pos="22000">
                <a:schemeClr val="bg1">
                  <a:alpha val="0"/>
                </a:schemeClr>
              </a:gs>
              <a:gs pos="9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56EC516-A8F4-425C-96DF-4948205F5585}"/>
              </a:ext>
            </a:extLst>
          </p:cNvPr>
          <p:cNvSpPr txBox="1">
            <a:spLocks/>
          </p:cNvSpPr>
          <p:nvPr/>
        </p:nvSpPr>
        <p:spPr>
          <a:xfrm>
            <a:off x="542668" y="2246570"/>
            <a:ext cx="6291153" cy="2753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Open distribution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models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Decades-old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distribution contracts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Geographies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operating in silos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No transparency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Minimal disruption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from unauthorized sellers</a:t>
            </a:r>
          </a:p>
        </p:txBody>
      </p:sp>
      <p:sp>
        <p:nvSpPr>
          <p:cNvPr id="36" name="Slide Number Placeholder 2"/>
          <p:cNvSpPr txBox="1">
            <a:spLocks/>
          </p:cNvSpPr>
          <p:nvPr/>
        </p:nvSpPr>
        <p:spPr>
          <a:xfrm>
            <a:off x="107093" y="6486707"/>
            <a:ext cx="724929" cy="241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A81244FF-1B0A-4305-B50C-619715C14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/>
          <a:stretch/>
        </p:blipFill>
        <p:spPr>
          <a:xfrm rot="5400000">
            <a:off x="3305687" y="-2028314"/>
            <a:ext cx="5580629" cy="1219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Transformation of 21</a:t>
            </a:r>
            <a:r>
              <a:rPr lang="en-US" baseline="30000" dirty="0"/>
              <a:t>st</a:t>
            </a:r>
            <a:r>
              <a:rPr lang="en-US" dirty="0"/>
              <a:t> Century Commerce: </a:t>
            </a:r>
            <a:r>
              <a:rPr lang="en-US" dirty="0">
                <a:solidFill>
                  <a:schemeClr val="accent4"/>
                </a:solidFill>
              </a:rPr>
              <a:t>The New World</a:t>
            </a:r>
          </a:p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26518" r="6148" b="28658"/>
          <a:stretch/>
        </p:blipFill>
        <p:spPr>
          <a:xfrm>
            <a:off x="10210800" y="6538106"/>
            <a:ext cx="1919417" cy="295181"/>
          </a:xfrm>
          <a:prstGeom prst="rect">
            <a:avLst/>
          </a:prstGeom>
        </p:spPr>
      </p:pic>
      <p:sp>
        <p:nvSpPr>
          <p:cNvPr id="36" name="Freeform: Shape 25">
            <a:extLst>
              <a:ext uri="{FF2B5EF4-FFF2-40B4-BE49-F238E27FC236}">
                <a16:creationId xmlns:a16="http://schemas.microsoft.com/office/drawing/2014/main" id="{BF9315B4-19E3-4DAB-830B-C33CA221F784}"/>
              </a:ext>
            </a:extLst>
          </p:cNvPr>
          <p:cNvSpPr/>
          <p:nvPr/>
        </p:nvSpPr>
        <p:spPr>
          <a:xfrm>
            <a:off x="8945850" y="3325632"/>
            <a:ext cx="923925" cy="585788"/>
          </a:xfrm>
          <a:custGeom>
            <a:avLst/>
            <a:gdLst>
              <a:gd name="connsiteX0" fmla="*/ 0 w 923925"/>
              <a:gd name="connsiteY0" fmla="*/ 557213 h 585788"/>
              <a:gd name="connsiteX1" fmla="*/ 923925 w 923925"/>
              <a:gd name="connsiteY1" fmla="*/ 0 h 585788"/>
              <a:gd name="connsiteX2" fmla="*/ 61913 w 923925"/>
              <a:gd name="connsiteY2" fmla="*/ 585788 h 585788"/>
              <a:gd name="connsiteX3" fmla="*/ 0 w 923925"/>
              <a:gd name="connsiteY3" fmla="*/ 557213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925" h="585788">
                <a:moveTo>
                  <a:pt x="0" y="557213"/>
                </a:moveTo>
                <a:lnTo>
                  <a:pt x="923925" y="0"/>
                </a:lnTo>
                <a:lnTo>
                  <a:pt x="61913" y="585788"/>
                </a:lnTo>
                <a:lnTo>
                  <a:pt x="0" y="5572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7" name="Freeform: Shape 26">
            <a:extLst>
              <a:ext uri="{FF2B5EF4-FFF2-40B4-BE49-F238E27FC236}">
                <a16:creationId xmlns:a16="http://schemas.microsoft.com/office/drawing/2014/main" id="{6828AA72-4E85-4A5A-8AB6-1C875A28A425}"/>
              </a:ext>
            </a:extLst>
          </p:cNvPr>
          <p:cNvSpPr/>
          <p:nvPr/>
        </p:nvSpPr>
        <p:spPr>
          <a:xfrm>
            <a:off x="7759988" y="3316107"/>
            <a:ext cx="1100137" cy="604839"/>
          </a:xfrm>
          <a:custGeom>
            <a:avLst/>
            <a:gdLst>
              <a:gd name="connsiteX0" fmla="*/ 0 w 1100137"/>
              <a:gd name="connsiteY0" fmla="*/ 0 h 604838"/>
              <a:gd name="connsiteX1" fmla="*/ 1057275 w 1100137"/>
              <a:gd name="connsiteY1" fmla="*/ 604838 h 604838"/>
              <a:gd name="connsiteX2" fmla="*/ 1100137 w 1100137"/>
              <a:gd name="connsiteY2" fmla="*/ 576263 h 604838"/>
              <a:gd name="connsiteX3" fmla="*/ 0 w 1100137"/>
              <a:gd name="connsiteY3" fmla="*/ 0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137" h="604838">
                <a:moveTo>
                  <a:pt x="0" y="0"/>
                </a:moveTo>
                <a:lnTo>
                  <a:pt x="1057275" y="604838"/>
                </a:lnTo>
                <a:lnTo>
                  <a:pt x="1100137" y="5762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8" name="Freeform: Shape 27">
            <a:extLst>
              <a:ext uri="{FF2B5EF4-FFF2-40B4-BE49-F238E27FC236}">
                <a16:creationId xmlns:a16="http://schemas.microsoft.com/office/drawing/2014/main" id="{159468C3-F279-4A51-9AF1-B7200290204B}"/>
              </a:ext>
            </a:extLst>
          </p:cNvPr>
          <p:cNvSpPr/>
          <p:nvPr/>
        </p:nvSpPr>
        <p:spPr>
          <a:xfrm>
            <a:off x="8883937" y="3920944"/>
            <a:ext cx="1157303" cy="1338263"/>
          </a:xfrm>
          <a:custGeom>
            <a:avLst/>
            <a:gdLst>
              <a:gd name="connsiteX0" fmla="*/ 752475 w 933450"/>
              <a:gd name="connsiteY0" fmla="*/ 1338262 h 1338262"/>
              <a:gd name="connsiteX1" fmla="*/ 0 w 933450"/>
              <a:gd name="connsiteY1" fmla="*/ 0 h 1338262"/>
              <a:gd name="connsiteX2" fmla="*/ 933450 w 933450"/>
              <a:gd name="connsiteY2" fmla="*/ 1319212 h 1338262"/>
              <a:gd name="connsiteX3" fmla="*/ 752475 w 933450"/>
              <a:gd name="connsiteY3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1338262">
                <a:moveTo>
                  <a:pt x="752475" y="1338262"/>
                </a:moveTo>
                <a:lnTo>
                  <a:pt x="0" y="0"/>
                </a:lnTo>
                <a:lnTo>
                  <a:pt x="933450" y="1319212"/>
                </a:lnTo>
                <a:lnTo>
                  <a:pt x="752475" y="133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53D981-A5F3-4D03-AF7D-6ED9EA861019}"/>
              </a:ext>
            </a:extLst>
          </p:cNvPr>
          <p:cNvGrpSpPr/>
          <p:nvPr/>
        </p:nvGrpSpPr>
        <p:grpSpPr>
          <a:xfrm>
            <a:off x="7523913" y="2601635"/>
            <a:ext cx="472148" cy="797031"/>
            <a:chOff x="7486650" y="1755335"/>
            <a:chExt cx="549729" cy="92799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30789F-019B-4B38-81B2-0C7FEB02E363}"/>
                </a:ext>
              </a:extLst>
            </p:cNvPr>
            <p:cNvSpPr/>
            <p:nvPr/>
          </p:nvSpPr>
          <p:spPr>
            <a:xfrm>
              <a:off x="7486650" y="2547259"/>
              <a:ext cx="549729" cy="136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ardrop 40">
              <a:extLst>
                <a:ext uri="{FF2B5EF4-FFF2-40B4-BE49-F238E27FC236}">
                  <a16:creationId xmlns:a16="http://schemas.microsoft.com/office/drawing/2014/main" id="{057D7A84-23B8-4410-B1E5-C8F447E3EE93}"/>
                </a:ext>
              </a:extLst>
            </p:cNvPr>
            <p:cNvSpPr/>
            <p:nvPr/>
          </p:nvSpPr>
          <p:spPr>
            <a:xfrm rot="8100000">
              <a:off x="7492107" y="1755335"/>
              <a:ext cx="538816" cy="538816"/>
            </a:xfrm>
            <a:prstGeom prst="teardrop">
              <a:avLst>
                <a:gd name="adj" fmla="val 1542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017DD5E-7FFD-4AB7-8546-131902470BBF}"/>
                </a:ext>
              </a:extLst>
            </p:cNvPr>
            <p:cNvSpPr/>
            <p:nvPr/>
          </p:nvSpPr>
          <p:spPr>
            <a:xfrm>
              <a:off x="7590065" y="1853293"/>
              <a:ext cx="345621" cy="34562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DEAA81-E451-41E2-8E36-14E0EA9F2E63}"/>
              </a:ext>
            </a:extLst>
          </p:cNvPr>
          <p:cNvGrpSpPr/>
          <p:nvPr/>
        </p:nvGrpSpPr>
        <p:grpSpPr>
          <a:xfrm>
            <a:off x="9656572" y="2678433"/>
            <a:ext cx="426655" cy="720232"/>
            <a:chOff x="7486650" y="1755335"/>
            <a:chExt cx="549729" cy="92799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FE5BFB-0799-48AE-94AA-A34CB2F994F2}"/>
                </a:ext>
              </a:extLst>
            </p:cNvPr>
            <p:cNvSpPr/>
            <p:nvPr/>
          </p:nvSpPr>
          <p:spPr>
            <a:xfrm>
              <a:off x="7486650" y="2547259"/>
              <a:ext cx="549729" cy="136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B61B6811-33A9-42E9-9AE2-B1E7F2334E2E}"/>
                </a:ext>
              </a:extLst>
            </p:cNvPr>
            <p:cNvSpPr/>
            <p:nvPr/>
          </p:nvSpPr>
          <p:spPr>
            <a:xfrm rot="8100000">
              <a:off x="7492107" y="1755335"/>
              <a:ext cx="538816" cy="538816"/>
            </a:xfrm>
            <a:prstGeom prst="teardrop">
              <a:avLst>
                <a:gd name="adj" fmla="val 1542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760670B-037A-4857-9C24-0193E513DB75}"/>
                </a:ext>
              </a:extLst>
            </p:cNvPr>
            <p:cNvSpPr/>
            <p:nvPr/>
          </p:nvSpPr>
          <p:spPr>
            <a:xfrm>
              <a:off x="7590065" y="1853293"/>
              <a:ext cx="345621" cy="34562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512A10-7FA2-4251-904F-60F24482B043}"/>
              </a:ext>
            </a:extLst>
          </p:cNvPr>
          <p:cNvGrpSpPr/>
          <p:nvPr/>
        </p:nvGrpSpPr>
        <p:grpSpPr>
          <a:xfrm>
            <a:off x="9606932" y="4156387"/>
            <a:ext cx="717807" cy="1211723"/>
            <a:chOff x="7486650" y="1755335"/>
            <a:chExt cx="549729" cy="92799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E312B87-695E-4C68-ABC6-EDA8167EF226}"/>
                </a:ext>
              </a:extLst>
            </p:cNvPr>
            <p:cNvSpPr/>
            <p:nvPr/>
          </p:nvSpPr>
          <p:spPr>
            <a:xfrm>
              <a:off x="7486650" y="2547259"/>
              <a:ext cx="549729" cy="136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ardrop 48">
              <a:extLst>
                <a:ext uri="{FF2B5EF4-FFF2-40B4-BE49-F238E27FC236}">
                  <a16:creationId xmlns:a16="http://schemas.microsoft.com/office/drawing/2014/main" id="{C3E95631-9D47-4016-8678-BE99592822BF}"/>
                </a:ext>
              </a:extLst>
            </p:cNvPr>
            <p:cNvSpPr/>
            <p:nvPr/>
          </p:nvSpPr>
          <p:spPr>
            <a:xfrm rot="8100000">
              <a:off x="7492107" y="1755335"/>
              <a:ext cx="538816" cy="538816"/>
            </a:xfrm>
            <a:prstGeom prst="teardrop">
              <a:avLst>
                <a:gd name="adj" fmla="val 1542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AE5344-6333-4D82-81FD-29E25A370C09}"/>
                </a:ext>
              </a:extLst>
            </p:cNvPr>
            <p:cNvSpPr/>
            <p:nvPr/>
          </p:nvSpPr>
          <p:spPr>
            <a:xfrm>
              <a:off x="7590065" y="1853293"/>
              <a:ext cx="345621" cy="34562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082A8E-6832-4303-B3EC-1BE058C41591}"/>
              </a:ext>
            </a:extLst>
          </p:cNvPr>
          <p:cNvGrpSpPr/>
          <p:nvPr/>
        </p:nvGrpSpPr>
        <p:grpSpPr>
          <a:xfrm>
            <a:off x="8616458" y="3072451"/>
            <a:ext cx="549729" cy="927995"/>
            <a:chOff x="7486650" y="1755335"/>
            <a:chExt cx="549729" cy="92799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3EAAA0A-DD29-4C5A-B808-105216CCBD48}"/>
                </a:ext>
              </a:extLst>
            </p:cNvPr>
            <p:cNvSpPr/>
            <p:nvPr/>
          </p:nvSpPr>
          <p:spPr>
            <a:xfrm>
              <a:off x="7486650" y="2547259"/>
              <a:ext cx="549729" cy="136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Teardrop 52">
              <a:extLst>
                <a:ext uri="{FF2B5EF4-FFF2-40B4-BE49-F238E27FC236}">
                  <a16:creationId xmlns:a16="http://schemas.microsoft.com/office/drawing/2014/main" id="{31DE62B3-EC41-4286-9152-5587F7BC33CF}"/>
                </a:ext>
              </a:extLst>
            </p:cNvPr>
            <p:cNvSpPr/>
            <p:nvPr/>
          </p:nvSpPr>
          <p:spPr>
            <a:xfrm rot="8100000">
              <a:off x="7492107" y="1755335"/>
              <a:ext cx="538816" cy="538816"/>
            </a:xfrm>
            <a:prstGeom prst="teardrop">
              <a:avLst>
                <a:gd name="adj" fmla="val 1542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593DB6E-462B-4657-9E2B-D0AB05787B94}"/>
                </a:ext>
              </a:extLst>
            </p:cNvPr>
            <p:cNvSpPr/>
            <p:nvPr/>
          </p:nvSpPr>
          <p:spPr>
            <a:xfrm>
              <a:off x="7590065" y="1853293"/>
              <a:ext cx="345621" cy="34562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5" name="Freeform: Shape 45">
            <a:extLst>
              <a:ext uri="{FF2B5EF4-FFF2-40B4-BE49-F238E27FC236}">
                <a16:creationId xmlns:a16="http://schemas.microsoft.com/office/drawing/2014/main" id="{9B10F74D-AEDC-4829-B9B7-2EA18A46D3E1}"/>
              </a:ext>
            </a:extLst>
          </p:cNvPr>
          <p:cNvSpPr/>
          <p:nvPr/>
        </p:nvSpPr>
        <p:spPr>
          <a:xfrm>
            <a:off x="7799467" y="3844403"/>
            <a:ext cx="1157303" cy="1212888"/>
          </a:xfrm>
          <a:custGeom>
            <a:avLst/>
            <a:gdLst>
              <a:gd name="connsiteX0" fmla="*/ 0 w 1019175"/>
              <a:gd name="connsiteY0" fmla="*/ 1133475 h 1166813"/>
              <a:gd name="connsiteX1" fmla="*/ 1019175 w 1019175"/>
              <a:gd name="connsiteY1" fmla="*/ 0 h 1166813"/>
              <a:gd name="connsiteX2" fmla="*/ 80962 w 1019175"/>
              <a:gd name="connsiteY2" fmla="*/ 1166813 h 1166813"/>
              <a:gd name="connsiteX3" fmla="*/ 0 w 1019175"/>
              <a:gd name="connsiteY3" fmla="*/ 1133475 h 116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175" h="1166813">
                <a:moveTo>
                  <a:pt x="0" y="1133475"/>
                </a:moveTo>
                <a:lnTo>
                  <a:pt x="1019175" y="0"/>
                </a:lnTo>
                <a:lnTo>
                  <a:pt x="80962" y="1166813"/>
                </a:lnTo>
                <a:lnTo>
                  <a:pt x="0" y="11334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A2C96BA-DC8D-4F86-B4BC-637215905EF7}"/>
              </a:ext>
            </a:extLst>
          </p:cNvPr>
          <p:cNvGrpSpPr/>
          <p:nvPr/>
        </p:nvGrpSpPr>
        <p:grpSpPr>
          <a:xfrm>
            <a:off x="7380480" y="3781027"/>
            <a:ext cx="834911" cy="1409409"/>
            <a:chOff x="7486650" y="1755335"/>
            <a:chExt cx="549729" cy="927995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D913CE6-BF03-4CBE-B0A0-9C49C5B12C56}"/>
                </a:ext>
              </a:extLst>
            </p:cNvPr>
            <p:cNvSpPr/>
            <p:nvPr/>
          </p:nvSpPr>
          <p:spPr>
            <a:xfrm>
              <a:off x="7486650" y="2547259"/>
              <a:ext cx="549729" cy="136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Teardrop 57">
              <a:extLst>
                <a:ext uri="{FF2B5EF4-FFF2-40B4-BE49-F238E27FC236}">
                  <a16:creationId xmlns:a16="http://schemas.microsoft.com/office/drawing/2014/main" id="{87BE1DEF-AC6E-45C6-8FA6-3A27E7D12B5A}"/>
                </a:ext>
              </a:extLst>
            </p:cNvPr>
            <p:cNvSpPr/>
            <p:nvPr/>
          </p:nvSpPr>
          <p:spPr>
            <a:xfrm rot="8100000">
              <a:off x="7492107" y="1755335"/>
              <a:ext cx="538816" cy="538816"/>
            </a:xfrm>
            <a:prstGeom prst="teardrop">
              <a:avLst>
                <a:gd name="adj" fmla="val 1542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8F3B827-09C5-40FE-ADE3-872F2F20CDC9}"/>
                </a:ext>
              </a:extLst>
            </p:cNvPr>
            <p:cNvSpPr/>
            <p:nvPr/>
          </p:nvSpPr>
          <p:spPr>
            <a:xfrm>
              <a:off x="7590065" y="1853293"/>
              <a:ext cx="345621" cy="34562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2" name="Slide Number Placeholder 2"/>
          <p:cNvSpPr txBox="1">
            <a:spLocks/>
          </p:cNvSpPr>
          <p:nvPr/>
        </p:nvSpPr>
        <p:spPr>
          <a:xfrm>
            <a:off x="107093" y="6486707"/>
            <a:ext cx="724929" cy="241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1326292"/>
            <a:ext cx="12192000" cy="5531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9000">
                <a:srgbClr val="687F95">
                  <a:alpha val="5000"/>
                </a:srgbClr>
              </a:gs>
              <a:gs pos="91000">
                <a:schemeClr val="accent1">
                  <a:alpha val="55000"/>
                </a:schemeClr>
              </a:gs>
              <a:gs pos="100000">
                <a:schemeClr val="accent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56EC516-A8F4-425C-96DF-4948205F5585}"/>
              </a:ext>
            </a:extLst>
          </p:cNvPr>
          <p:cNvSpPr txBox="1">
            <a:spLocks/>
          </p:cNvSpPr>
          <p:nvPr/>
        </p:nvSpPr>
        <p:spPr>
          <a:xfrm>
            <a:off x="600333" y="2372498"/>
            <a:ext cx="6681915" cy="322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Transparency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regionally, nationally, and globally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Highly-disruptive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marketplace algorithms and scraping technology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Anonymous, unauthorized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sellers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New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capabilities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required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to win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Brands must limit intrabrand competition on marketplaces to succeed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tightly control marketplace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t>distribution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 rot="5400000">
            <a:off x="5622319" y="-4312507"/>
            <a:ext cx="947355" cy="12192001"/>
          </a:xfrm>
          <a:prstGeom prst="rect">
            <a:avLst/>
          </a:prstGeom>
          <a:gradFill>
            <a:gsLst>
              <a:gs pos="13000">
                <a:schemeClr val="bg1">
                  <a:alpha val="0"/>
                </a:schemeClr>
              </a:gs>
              <a:gs pos="9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Merriweather"/>
                <a:cs typeface="Arial"/>
              </a:rPr>
              <a:t>Marketplace Channels Are </a:t>
            </a:r>
            <a:r>
              <a:rPr lang="en-US" dirty="0">
                <a:solidFill>
                  <a:schemeClr val="accent4"/>
                </a:solidFill>
                <a:latin typeface="Merriweather"/>
                <a:cs typeface="Arial"/>
              </a:rPr>
              <a:t>Easily Disrupted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A41DAB2B-1415-4E26-BC8D-338F0E86A8E5}"/>
              </a:ext>
            </a:extLst>
          </p:cNvPr>
          <p:cNvSpPr/>
          <p:nvPr/>
        </p:nvSpPr>
        <p:spPr>
          <a:xfrm>
            <a:off x="4474723" y="1665395"/>
            <a:ext cx="3330000" cy="4092221"/>
          </a:xfrm>
          <a:prstGeom prst="roundRect">
            <a:avLst>
              <a:gd name="adj" fmla="val 3475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F3E34-6A54-409E-8ABC-6550C2C02384}"/>
              </a:ext>
            </a:extLst>
          </p:cNvPr>
          <p:cNvSpPr txBox="1"/>
          <p:nvPr/>
        </p:nvSpPr>
        <p:spPr>
          <a:xfrm>
            <a:off x="4662742" y="4961980"/>
            <a:ext cx="2966566" cy="59711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END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CUSTOMERS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2CA0C-5AC7-43FE-A719-9D50CBDE555A}"/>
              </a:ext>
            </a:extLst>
          </p:cNvPr>
          <p:cNvSpPr txBox="1"/>
          <p:nvPr/>
        </p:nvSpPr>
        <p:spPr>
          <a:xfrm>
            <a:off x="4472820" y="1767084"/>
            <a:ext cx="3330000" cy="526145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rPr>
              <a:t>Uncontrolled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rPr>
              <a:t>Distribution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8C80F1-DE8F-409E-B8D0-FABBE2F922CC}"/>
              </a:ext>
            </a:extLst>
          </p:cNvPr>
          <p:cNvCxnSpPr>
            <a:cxnSpLocks/>
          </p:cNvCxnSpPr>
          <p:nvPr/>
        </p:nvCxnSpPr>
        <p:spPr>
          <a:xfrm>
            <a:off x="5197874" y="3098707"/>
            <a:ext cx="0" cy="1816193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3010F8-F4D9-4EEA-BD02-EA60858CEF26}"/>
              </a:ext>
            </a:extLst>
          </p:cNvPr>
          <p:cNvCxnSpPr>
            <a:cxnSpLocks/>
          </p:cNvCxnSpPr>
          <p:nvPr/>
        </p:nvCxnSpPr>
        <p:spPr>
          <a:xfrm>
            <a:off x="5685515" y="3864611"/>
            <a:ext cx="26231" cy="103123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1C3A9D-88ED-4D22-BAEC-2CDCA65DC6FA}"/>
              </a:ext>
            </a:extLst>
          </p:cNvPr>
          <p:cNvCxnSpPr>
            <a:cxnSpLocks/>
          </p:cNvCxnSpPr>
          <p:nvPr/>
        </p:nvCxnSpPr>
        <p:spPr>
          <a:xfrm>
            <a:off x="6858838" y="4130435"/>
            <a:ext cx="0" cy="77494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820C423A-4EDF-41DC-BAD4-4213B2F79CAC}"/>
              </a:ext>
            </a:extLst>
          </p:cNvPr>
          <p:cNvSpPr/>
          <p:nvPr/>
        </p:nvSpPr>
        <p:spPr>
          <a:xfrm>
            <a:off x="4926754" y="2716509"/>
            <a:ext cx="1848260" cy="1608501"/>
          </a:xfrm>
          <a:prstGeom prst="arc">
            <a:avLst>
              <a:gd name="adj1" fmla="val 14445070"/>
              <a:gd name="adj2" fmla="val 20664011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173036"/>
              </a:solidFill>
              <a:effectLst/>
              <a:uLnTx/>
              <a:uFillTx/>
              <a:latin typeface="Franklin Gothic Book"/>
              <a:ea typeface="+mn-ea"/>
              <a:cs typeface="Arial"/>
              <a:sym typeface="Helvetica Neue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13DEF7A-25BB-4C2D-B95B-5162D03CEC3F}"/>
              </a:ext>
            </a:extLst>
          </p:cNvPr>
          <p:cNvSpPr/>
          <p:nvPr/>
        </p:nvSpPr>
        <p:spPr>
          <a:xfrm>
            <a:off x="5509945" y="3174390"/>
            <a:ext cx="1113541" cy="969090"/>
          </a:xfrm>
          <a:prstGeom prst="arc">
            <a:avLst>
              <a:gd name="adj1" fmla="val 17321648"/>
              <a:gd name="adj2" fmla="val 19650949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173036"/>
              </a:solidFill>
              <a:effectLst/>
              <a:uLnTx/>
              <a:uFillTx/>
              <a:latin typeface="Franklin Gothic Book"/>
              <a:ea typeface="+mn-ea"/>
              <a:cs typeface="Arial"/>
              <a:sym typeface="Helvetica Neue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0960565-0E37-474C-AE5F-9C8C60E1E3BF}"/>
              </a:ext>
            </a:extLst>
          </p:cNvPr>
          <p:cNvSpPr/>
          <p:nvPr/>
        </p:nvSpPr>
        <p:spPr>
          <a:xfrm rot="1430527" flipH="1">
            <a:off x="5121633" y="2486864"/>
            <a:ext cx="2000021" cy="1605324"/>
          </a:xfrm>
          <a:prstGeom prst="arc">
            <a:avLst>
              <a:gd name="adj1" fmla="val 5434480"/>
              <a:gd name="adj2" fmla="val 8103929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173036"/>
              </a:solidFill>
              <a:effectLst/>
              <a:uLnTx/>
              <a:uFillTx/>
              <a:latin typeface="Franklin Gothic Book"/>
              <a:ea typeface="+mn-ea"/>
              <a:cs typeface="Arial"/>
              <a:sym typeface="Helvetica Neue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CA0A29B7-9066-4F5A-9135-0B27954CBD60}"/>
              </a:ext>
            </a:extLst>
          </p:cNvPr>
          <p:cNvSpPr/>
          <p:nvPr/>
        </p:nvSpPr>
        <p:spPr>
          <a:xfrm rot="1317371">
            <a:off x="5194567" y="2373329"/>
            <a:ext cx="2000021" cy="1605324"/>
          </a:xfrm>
          <a:prstGeom prst="arc">
            <a:avLst>
              <a:gd name="adj1" fmla="val 19232663"/>
              <a:gd name="adj2" fmla="val 20956547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173036"/>
              </a:solidFill>
              <a:effectLst/>
              <a:uLnTx/>
              <a:uFillTx/>
              <a:latin typeface="Franklin Gothic Book"/>
              <a:ea typeface="+mn-ea"/>
              <a:cs typeface="Arial"/>
              <a:sym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2FD52-9A31-45D9-8BB5-554D09586FDB}"/>
              </a:ext>
            </a:extLst>
          </p:cNvPr>
          <p:cNvSpPr txBox="1"/>
          <p:nvPr/>
        </p:nvSpPr>
        <p:spPr>
          <a:xfrm>
            <a:off x="6515100" y="2359980"/>
            <a:ext cx="642223" cy="593516"/>
          </a:xfrm>
          <a:prstGeom prst="ellipse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Dealers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690E44-7EB9-4F25-A09E-06E1D63E5659}"/>
              </a:ext>
            </a:extLst>
          </p:cNvPr>
          <p:cNvSpPr txBox="1"/>
          <p:nvPr/>
        </p:nvSpPr>
        <p:spPr>
          <a:xfrm>
            <a:off x="4740655" y="2371726"/>
            <a:ext cx="905745" cy="847724"/>
          </a:xfrm>
          <a:prstGeom prst="ellipse">
            <a:avLst/>
          </a:prstGeom>
          <a:solidFill>
            <a:schemeClr val="accent1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Distributors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634613-259A-47BE-9954-75498C732B43}"/>
              </a:ext>
            </a:extLst>
          </p:cNvPr>
          <p:cNvSpPr txBox="1"/>
          <p:nvPr/>
        </p:nvSpPr>
        <p:spPr>
          <a:xfrm>
            <a:off x="6320428" y="3294036"/>
            <a:ext cx="1042397" cy="975624"/>
          </a:xfrm>
          <a:prstGeom prst="ellipse">
            <a:avLst/>
          </a:prstGeom>
          <a:solidFill>
            <a:schemeClr val="accent4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Unauthorized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Online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Sellers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ADE1EA-5B39-4480-9D04-3A8C07142932}"/>
              </a:ext>
            </a:extLst>
          </p:cNvPr>
          <p:cNvSpPr txBox="1"/>
          <p:nvPr/>
        </p:nvSpPr>
        <p:spPr>
          <a:xfrm>
            <a:off x="5341997" y="3577495"/>
            <a:ext cx="674159" cy="623030"/>
          </a:xfrm>
          <a:prstGeom prst="ellipse">
            <a:avLst/>
          </a:prstGeom>
          <a:solidFill>
            <a:schemeClr val="accent5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Retailers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2EB673E-358D-407D-B9CD-B12C70A65374}"/>
              </a:ext>
            </a:extLst>
          </p:cNvPr>
          <p:cNvSpPr/>
          <p:nvPr/>
        </p:nvSpPr>
        <p:spPr>
          <a:xfrm rot="8945205" flipH="1">
            <a:off x="5582573" y="2693848"/>
            <a:ext cx="2000021" cy="1605324"/>
          </a:xfrm>
          <a:prstGeom prst="arc">
            <a:avLst>
              <a:gd name="adj1" fmla="val 7928693"/>
              <a:gd name="adj2" fmla="val 9157524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173036"/>
              </a:solidFill>
              <a:effectLst/>
              <a:uLnTx/>
              <a:uFillTx/>
              <a:latin typeface="Franklin Gothic Book"/>
              <a:ea typeface="+mn-ea"/>
              <a:cs typeface="Arial"/>
              <a:sym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001A47-0B38-4A1B-9603-F1CF6EAB5A13}"/>
              </a:ext>
            </a:extLst>
          </p:cNvPr>
          <p:cNvSpPr txBox="1"/>
          <p:nvPr/>
        </p:nvSpPr>
        <p:spPr>
          <a:xfrm>
            <a:off x="5656456" y="2806373"/>
            <a:ext cx="668143" cy="617471"/>
          </a:xfrm>
          <a:prstGeom prst="ellipse">
            <a:avLst/>
          </a:prstGeom>
          <a:solidFill>
            <a:schemeClr val="accent2"/>
          </a:solidFill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Co-ops</a:t>
            </a:r>
          </a:p>
        </p:txBody>
      </p:sp>
      <p:sp>
        <p:nvSpPr>
          <p:cNvPr id="22" name="Plus 28">
            <a:extLst>
              <a:ext uri="{FF2B5EF4-FFF2-40B4-BE49-F238E27FC236}">
                <a16:creationId xmlns:a16="http://schemas.microsoft.com/office/drawing/2014/main" id="{1E1D2446-45EE-4A61-9E8B-52FB672C020E}"/>
              </a:ext>
            </a:extLst>
          </p:cNvPr>
          <p:cNvSpPr/>
          <p:nvPr/>
        </p:nvSpPr>
        <p:spPr>
          <a:xfrm>
            <a:off x="3868781" y="1798353"/>
            <a:ext cx="576618" cy="57661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Franklin Gothic Book"/>
              <a:ea typeface="+mn-ea"/>
              <a:cs typeface="Arial"/>
              <a:sym typeface="Helvetica Neue"/>
            </a:endParaRPr>
          </a:p>
        </p:txBody>
      </p:sp>
      <p:sp>
        <p:nvSpPr>
          <p:cNvPr id="23" name="Equal 22"/>
          <p:cNvSpPr/>
          <p:nvPr/>
        </p:nvSpPr>
        <p:spPr>
          <a:xfrm>
            <a:off x="7823445" y="1785926"/>
            <a:ext cx="463148" cy="576618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Franklin Gothic Book"/>
              <a:ea typeface="+mn-ea"/>
              <a:cs typeface="Arial"/>
              <a:sym typeface="Helvetica Neue"/>
            </a:endParaRPr>
          </a:p>
        </p:txBody>
      </p:sp>
      <p:sp>
        <p:nvSpPr>
          <p:cNvPr id="24" name="Rectangle: Rounded Corners 39">
            <a:extLst>
              <a:ext uri="{FF2B5EF4-FFF2-40B4-BE49-F238E27FC236}">
                <a16:creationId xmlns:a16="http://schemas.microsoft.com/office/drawing/2014/main" id="{4D31FC37-3CE2-40E0-9B54-3943B063EF3B}"/>
              </a:ext>
            </a:extLst>
          </p:cNvPr>
          <p:cNvSpPr/>
          <p:nvPr/>
        </p:nvSpPr>
        <p:spPr>
          <a:xfrm>
            <a:off x="8340192" y="1665895"/>
            <a:ext cx="3330000" cy="4089126"/>
          </a:xfrm>
          <a:prstGeom prst="roundRect">
            <a:avLst>
              <a:gd name="adj" fmla="val 3475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/>
              <a:sym typeface="Helvetica Neue"/>
            </a:endParaRPr>
          </a:p>
        </p:txBody>
      </p:sp>
      <p:cxnSp>
        <p:nvCxnSpPr>
          <p:cNvPr id="25" name="Connector: Elbow 166">
            <a:extLst>
              <a:ext uri="{FF2B5EF4-FFF2-40B4-BE49-F238E27FC236}">
                <a16:creationId xmlns:a16="http://schemas.microsoft.com/office/drawing/2014/main" id="{BFCE9B57-76A3-4CD2-BCF9-68011A6126F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196873" y="4586610"/>
            <a:ext cx="68919" cy="22717"/>
          </a:xfrm>
          <a:prstGeom prst="bentConnector3">
            <a:avLst/>
          </a:prstGeom>
          <a:ln>
            <a:solidFill>
              <a:srgbClr val="8992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A82DA3-94A3-4040-995A-0CA940595E45}"/>
              </a:ext>
            </a:extLst>
          </p:cNvPr>
          <p:cNvSpPr txBox="1"/>
          <p:nvPr/>
        </p:nvSpPr>
        <p:spPr>
          <a:xfrm>
            <a:off x="8340192" y="1767084"/>
            <a:ext cx="3330000" cy="526145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rPr>
              <a:t>Many Disruptors</a:t>
            </a:r>
          </a:p>
        </p:txBody>
      </p:sp>
      <p:sp>
        <p:nvSpPr>
          <p:cNvPr id="27" name="Rectangle: Rounded Corners 33">
            <a:extLst>
              <a:ext uri="{FF2B5EF4-FFF2-40B4-BE49-F238E27FC236}">
                <a16:creationId xmlns:a16="http://schemas.microsoft.com/office/drawing/2014/main" id="{F1D20E66-501A-4D7B-9DBE-7358610AD41D}"/>
              </a:ext>
            </a:extLst>
          </p:cNvPr>
          <p:cNvSpPr/>
          <p:nvPr/>
        </p:nvSpPr>
        <p:spPr>
          <a:xfrm>
            <a:off x="561088" y="1665395"/>
            <a:ext cx="3330000" cy="4092221"/>
          </a:xfrm>
          <a:prstGeom prst="roundRect">
            <a:avLst>
              <a:gd name="adj" fmla="val 3475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rial"/>
              <a:sym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259" y="4458602"/>
            <a:ext cx="340356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B484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rPr>
              <a:t>$5T+ GMV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B484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rPr>
              <a:t>24% of Global Online Retail Sales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B4842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rPr>
              <a:t>1M+ New Amazon Sellers Per Year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97D9965-4649-44CF-ADA6-CA39E256F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44" b="89556" l="9988" r="95250">
                        <a14:foregroundMark x1="14860" y1="39164" x2="14860" y2="39164"/>
                        <a14:foregroundMark x1="21315" y1="66319" x2="21315" y2="66319"/>
                        <a14:foregroundMark x1="24604" y1="45953" x2="24604" y2="45953"/>
                        <a14:foregroundMark x1="44093" y1="15405" x2="44093" y2="15405"/>
                        <a14:foregroundMark x1="64068" y1="16449" x2="64068" y2="16449"/>
                        <a14:foregroundMark x1="71985" y1="6005" x2="71985" y2="6005"/>
                        <a14:foregroundMark x1="73812" y1="11227" x2="73812" y2="11227"/>
                        <a14:foregroundMark x1="69306" y1="10183" x2="69306" y2="10183"/>
                        <a14:foregroundMark x1="82704" y1="22454" x2="82704" y2="22454"/>
                        <a14:foregroundMark x1="84044" y1="61097" x2="84044" y2="61097"/>
                        <a14:foregroundMark x1="86480" y1="75979" x2="86480" y2="75979"/>
                        <a14:foregroundMark x1="95250" y1="80679" x2="95250" y2="80679"/>
                        <a14:foregroundMark x1="79537" y1="59008" x2="79537" y2="59008"/>
                        <a14:foregroundMark x1="58831" y1="66841" x2="58831" y2="66841"/>
                        <a14:foregroundMark x1="13398" y1="25587" x2="13398" y2="25587"/>
                        <a14:foregroundMark x1="12302" y1="30287" x2="12302" y2="30287"/>
                        <a14:foregroundMark x1="11084" y1="27154" x2="11084" y2="27154"/>
                        <a14:foregroundMark x1="75518" y1="59008" x2="75518" y2="59008"/>
                        <a14:foregroundMark x1="83313" y1="43342" x2="83313" y2="43342"/>
                        <a14:foregroundMark x1="88185" y1="64752" x2="88185" y2="64752"/>
                        <a14:backgroundMark x1="52741" y1="37076" x2="52741" y2="37076"/>
                        <a14:backgroundMark x1="57734" y1="38120" x2="57734" y2="38120"/>
                        <a14:backgroundMark x1="55055" y1="45431" x2="55055" y2="45431"/>
                        <a14:backgroundMark x1="58587" y1="43864" x2="58587" y2="4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088" y="2331382"/>
            <a:ext cx="3330000" cy="1601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2904014-373C-4CB3-AE62-77968775A213}"/>
              </a:ext>
            </a:extLst>
          </p:cNvPr>
          <p:cNvSpPr txBox="1"/>
          <p:nvPr/>
        </p:nvSpPr>
        <p:spPr>
          <a:xfrm>
            <a:off x="561088" y="1788737"/>
            <a:ext cx="3330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rPr>
              <a:t>Online Marketplaces Are Rapidly Expanding Globally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84216" y="2510006"/>
            <a:ext cx="2992582" cy="3025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BB95ED-7F65-4DD2-ADDD-D3CA152D6F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9163" y="4731239"/>
            <a:ext cx="1266708" cy="760889"/>
          </a:xfrm>
          <a:prstGeom prst="rect">
            <a:avLst/>
          </a:prstGeom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7116" y="2620280"/>
            <a:ext cx="2542984" cy="21902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8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7EF3627-B6C1-8268-C62B-A84938388B1A}"/>
              </a:ext>
            </a:extLst>
          </p:cNvPr>
          <p:cNvCxnSpPr/>
          <p:nvPr/>
        </p:nvCxnSpPr>
        <p:spPr>
          <a:xfrm flipV="1">
            <a:off x="5097294" y="4191000"/>
            <a:ext cx="2684631" cy="1489955"/>
          </a:xfrm>
          <a:prstGeom prst="straightConnector1">
            <a:avLst/>
          </a:prstGeom>
          <a:ln w="63500">
            <a:solidFill>
              <a:srgbClr val="002759"/>
            </a:solidFill>
            <a:prstDash val="sysDot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82B849E-42B1-01C1-421B-75315ACC77CB}"/>
              </a:ext>
            </a:extLst>
          </p:cNvPr>
          <p:cNvCxnSpPr/>
          <p:nvPr/>
        </p:nvCxnSpPr>
        <p:spPr>
          <a:xfrm flipV="1">
            <a:off x="1707204" y="3781425"/>
            <a:ext cx="3550596" cy="2429686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6">
            <a:extLst>
              <a:ext uri="{FF2B5EF4-FFF2-40B4-BE49-F238E27FC236}">
                <a16:creationId xmlns:a16="http://schemas.microsoft.com/office/drawing/2014/main" id="{89D58533-A928-5E1C-3236-D4FAE3602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6173" y="3556000"/>
            <a:ext cx="580322" cy="6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9BF3881-77AE-D7D9-FF6D-14A97814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778" y="3512456"/>
            <a:ext cx="750150" cy="7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331394-0152-74C8-A679-B503E454C710}"/>
              </a:ext>
            </a:extLst>
          </p:cNvPr>
          <p:cNvCxnSpPr/>
          <p:nvPr/>
        </p:nvCxnSpPr>
        <p:spPr>
          <a:xfrm flipV="1">
            <a:off x="4936787" y="4187758"/>
            <a:ext cx="3458183" cy="2427051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A98207-4726-17F9-738D-45E36DB7C413}"/>
              </a:ext>
            </a:extLst>
          </p:cNvPr>
          <p:cNvCxnSpPr>
            <a:endCxn id="13" idx="1"/>
          </p:cNvCxnSpPr>
          <p:nvPr/>
        </p:nvCxnSpPr>
        <p:spPr>
          <a:xfrm>
            <a:off x="2490281" y="6152745"/>
            <a:ext cx="1025958" cy="40090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8CF7C4-4217-F729-57F9-C16264B3A931}"/>
              </a:ext>
            </a:extLst>
          </p:cNvPr>
          <p:cNvCxnSpPr>
            <a:stCxn id="5" idx="0"/>
          </p:cNvCxnSpPr>
          <p:nvPr/>
        </p:nvCxnSpPr>
        <p:spPr>
          <a:xfrm flipV="1">
            <a:off x="1286154" y="2461098"/>
            <a:ext cx="528055" cy="1142067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Merriweather"/>
                <a:cs typeface="Arial"/>
              </a:rPr>
              <a:t>Omnichannel</a:t>
            </a:r>
            <a:r>
              <a:rPr lang="en-US" dirty="0">
                <a:solidFill>
                  <a:schemeClr val="accent4"/>
                </a:solidFill>
                <a:latin typeface="Merriweather"/>
                <a:cs typeface="Arial"/>
              </a:rPr>
              <a:t> Disruption Soon Follows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6F5F07-55A4-8633-1A46-72F44592E8FE}"/>
              </a:ext>
            </a:extLst>
          </p:cNvPr>
          <p:cNvSpPr/>
          <p:nvPr/>
        </p:nvSpPr>
        <p:spPr>
          <a:xfrm>
            <a:off x="796296" y="3603165"/>
            <a:ext cx="979715" cy="979715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7B0A4-4275-BF8B-7A3E-53204F5C19B4}"/>
              </a:ext>
            </a:extLst>
          </p:cNvPr>
          <p:cNvSpPr txBox="1"/>
          <p:nvPr/>
        </p:nvSpPr>
        <p:spPr>
          <a:xfrm>
            <a:off x="785750" y="3864352"/>
            <a:ext cx="1036930" cy="432792"/>
          </a:xfrm>
          <a:prstGeom prst="ellipse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Brand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00BD6-8E8C-A997-8F54-2992672F0F6B}"/>
              </a:ext>
            </a:extLst>
          </p:cNvPr>
          <p:cNvSpPr txBox="1"/>
          <p:nvPr/>
        </p:nvSpPr>
        <p:spPr>
          <a:xfrm>
            <a:off x="1828104" y="2110570"/>
            <a:ext cx="2286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National D2C Seller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CB30D-3EF0-5833-15D3-0F76AAB3DACE}"/>
              </a:ext>
            </a:extLst>
          </p:cNvPr>
          <p:cNvSpPr txBox="1"/>
          <p:nvPr/>
        </p:nvSpPr>
        <p:spPr>
          <a:xfrm>
            <a:off x="4627861" y="2110570"/>
            <a:ext cx="1828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Amazon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F4595-C92C-0C56-6511-48132B99B4C4}"/>
              </a:ext>
            </a:extLst>
          </p:cNvPr>
          <p:cNvSpPr txBox="1"/>
          <p:nvPr/>
        </p:nvSpPr>
        <p:spPr>
          <a:xfrm>
            <a:off x="7016417" y="2110570"/>
            <a:ext cx="1828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Walmart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6B92F3-9491-AFDC-8A69-8AB189B2F074}"/>
              </a:ext>
            </a:extLst>
          </p:cNvPr>
          <p:cNvCxnSpPr/>
          <p:nvPr/>
        </p:nvCxnSpPr>
        <p:spPr>
          <a:xfrm flipH="1">
            <a:off x="9435627" y="2752545"/>
            <a:ext cx="2537298" cy="8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D6A996-BA0A-710D-7826-E5285517802C}"/>
              </a:ext>
            </a:extLst>
          </p:cNvPr>
          <p:cNvSpPr txBox="1"/>
          <p:nvPr/>
        </p:nvSpPr>
        <p:spPr>
          <a:xfrm>
            <a:off x="792804" y="6028410"/>
            <a:ext cx="1817046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Distributor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5FCE6B-2206-63FD-1AB2-189917716D21}"/>
              </a:ext>
            </a:extLst>
          </p:cNvPr>
          <p:cNvSpPr txBox="1"/>
          <p:nvPr/>
        </p:nvSpPr>
        <p:spPr>
          <a:xfrm>
            <a:off x="3516239" y="6292040"/>
            <a:ext cx="1554480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Regional D2C Seller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6D3594-F866-3579-C979-FFA4FDAED46E}"/>
              </a:ext>
            </a:extLst>
          </p:cNvPr>
          <p:cNvCxnSpPr>
            <a:stCxn id="5" idx="4"/>
          </p:cNvCxnSpPr>
          <p:nvPr/>
        </p:nvCxnSpPr>
        <p:spPr>
          <a:xfrm>
            <a:off x="1286154" y="4582880"/>
            <a:ext cx="134084" cy="1457997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8B656A-2909-2AEB-CBDD-F497C435F22A}"/>
              </a:ext>
            </a:extLst>
          </p:cNvPr>
          <p:cNvCxnSpPr/>
          <p:nvPr/>
        </p:nvCxnSpPr>
        <p:spPr>
          <a:xfrm>
            <a:off x="8083226" y="2467565"/>
            <a:ext cx="670249" cy="1180510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92641A-3AD5-4910-B534-559D212912DD}"/>
              </a:ext>
            </a:extLst>
          </p:cNvPr>
          <p:cNvCxnSpPr/>
          <p:nvPr/>
        </p:nvCxnSpPr>
        <p:spPr>
          <a:xfrm flipV="1">
            <a:off x="2457450" y="5772150"/>
            <a:ext cx="1038225" cy="361950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A9DFDD-96C3-F554-1CF8-785C9F554A12}"/>
              </a:ext>
            </a:extLst>
          </p:cNvPr>
          <p:cNvSpPr txBox="1"/>
          <p:nvPr/>
        </p:nvSpPr>
        <p:spPr>
          <a:xfrm>
            <a:off x="3505201" y="5626503"/>
            <a:ext cx="155448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Diverter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EA149-2DAA-D961-942E-9D729A727D52}"/>
              </a:ext>
            </a:extLst>
          </p:cNvPr>
          <p:cNvSpPr txBox="1"/>
          <p:nvPr/>
        </p:nvSpPr>
        <p:spPr>
          <a:xfrm>
            <a:off x="553667" y="4341229"/>
            <a:ext cx="1512309" cy="584775"/>
          </a:xfrm>
          <a:prstGeom prst="rect">
            <a:avLst/>
          </a:prstGeom>
          <a:solidFill>
            <a:schemeClr val="accent4"/>
          </a:solidFill>
          <a:ln w="38100">
            <a:solidFill>
              <a:srgbClr val="1B3C5C"/>
            </a:solidFill>
          </a:ln>
        </p:spPr>
        <p:txBody>
          <a:bodyPr wrap="square" lIns="0" tIns="91440" rIns="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MSRP/MAP Policy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5B0118-A9A5-8E1F-F643-49EBF01DF505}"/>
              </a:ext>
            </a:extLst>
          </p:cNvPr>
          <p:cNvSpPr txBox="1"/>
          <p:nvPr/>
        </p:nvSpPr>
        <p:spPr>
          <a:xfrm>
            <a:off x="1828104" y="2455433"/>
            <a:ext cx="2286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AAE347-B146-288F-367F-715C7F59CBE4}"/>
              </a:ext>
            </a:extLst>
          </p:cNvPr>
          <p:cNvSpPr txBox="1"/>
          <p:nvPr/>
        </p:nvSpPr>
        <p:spPr>
          <a:xfrm>
            <a:off x="9221822" y="2878861"/>
            <a:ext cx="286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73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Wish.com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Unauthorized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Seller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73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Product Listing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$22.00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19695-95FF-7C73-A2DF-7BBDC15A58B5}"/>
              </a:ext>
            </a:extLst>
          </p:cNvPr>
          <p:cNvSpPr txBox="1"/>
          <p:nvPr/>
        </p:nvSpPr>
        <p:spPr>
          <a:xfrm>
            <a:off x="3516239" y="6005513"/>
            <a:ext cx="155448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E964F1-C090-BBF4-9773-F6F5E11FAFB9}"/>
              </a:ext>
            </a:extLst>
          </p:cNvPr>
          <p:cNvSpPr txBox="1"/>
          <p:nvPr/>
        </p:nvSpPr>
        <p:spPr>
          <a:xfrm>
            <a:off x="9353550" y="2180689"/>
            <a:ext cx="258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Counterfeit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73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 on marketplace in Google Shopping at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$18.00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2E397-B673-07D4-40D7-BE3E80ED61AE}"/>
              </a:ext>
            </a:extLst>
          </p:cNvPr>
          <p:cNvSpPr txBox="1">
            <a:spLocks noChangeAspect="1"/>
          </p:cNvSpPr>
          <p:nvPr/>
        </p:nvSpPr>
        <p:spPr>
          <a:xfrm>
            <a:off x="7016417" y="1686290"/>
            <a:ext cx="1828800" cy="42575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Moves products</a:t>
            </a:r>
            <a:b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</a:b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to bottom shelves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AC36F5-D327-2E00-7CEA-99716F53FFC9}"/>
              </a:ext>
            </a:extLst>
          </p:cNvPr>
          <p:cNvSpPr txBox="1">
            <a:spLocks noChangeAspect="1"/>
          </p:cNvSpPr>
          <p:nvPr/>
        </p:nvSpPr>
        <p:spPr>
          <a:xfrm>
            <a:off x="4627861" y="1670569"/>
            <a:ext cx="1828800" cy="457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CRaP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2234E6-18E0-6FD5-C896-302534082E31}"/>
              </a:ext>
            </a:extLst>
          </p:cNvPr>
          <p:cNvSpPr txBox="1">
            <a:spLocks noChangeAspect="1"/>
          </p:cNvSpPr>
          <p:nvPr/>
        </p:nvSpPr>
        <p:spPr>
          <a:xfrm>
            <a:off x="1828104" y="1686290"/>
            <a:ext cx="2286000" cy="42575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Threatens to no longer </a:t>
            </a:r>
            <a:b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</a:b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carry products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E15E78-9CB6-3A06-250E-B8D4026440B1}"/>
              </a:ext>
            </a:extLst>
          </p:cNvPr>
          <p:cNvSpPr txBox="1"/>
          <p:nvPr/>
        </p:nvSpPr>
        <p:spPr>
          <a:xfrm>
            <a:off x="6690779" y="5725092"/>
            <a:ext cx="2986621" cy="1015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Amazon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Walmart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ABC Regional Seller on Walmart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Anonymous (Distributor) on Amazon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Anonymous (Diverter) on Walmart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F8AFA4-01F4-9A3E-860E-CB8D9C4BEA76}"/>
              </a:ext>
            </a:extLst>
          </p:cNvPr>
          <p:cNvCxnSpPr/>
          <p:nvPr/>
        </p:nvCxnSpPr>
        <p:spPr>
          <a:xfrm>
            <a:off x="8763000" y="4276725"/>
            <a:ext cx="298315" cy="713564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6251349-0D72-A401-FBAC-6AF5DA592825}"/>
              </a:ext>
            </a:extLst>
          </p:cNvPr>
          <p:cNvSpPr txBox="1"/>
          <p:nvPr/>
        </p:nvSpPr>
        <p:spPr>
          <a:xfrm>
            <a:off x="8395553" y="5006066"/>
            <a:ext cx="14964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Poor Quality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1 Star “Helpful” Tags by Others</a:t>
            </a:r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DB7E217C-D3B4-76A3-0636-A99C4120F9A5}"/>
              </a:ext>
            </a:extLst>
          </p:cNvPr>
          <p:cNvSpPr/>
          <p:nvPr/>
        </p:nvSpPr>
        <p:spPr>
          <a:xfrm>
            <a:off x="9904176" y="3471607"/>
            <a:ext cx="361950" cy="1769169"/>
          </a:xfrm>
          <a:prstGeom prst="upArrow">
            <a:avLst/>
          </a:prstGeom>
          <a:solidFill>
            <a:srgbClr val="002759"/>
          </a:solidFill>
          <a:ln>
            <a:solidFill>
              <a:schemeClr val="accent1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A69512-734F-1BEA-3A36-06DA26EB4BD4}"/>
              </a:ext>
            </a:extLst>
          </p:cNvPr>
          <p:cNvSpPr txBox="1"/>
          <p:nvPr/>
        </p:nvSpPr>
        <p:spPr>
          <a:xfrm>
            <a:off x="792804" y="6334780"/>
            <a:ext cx="181704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$15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/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Volume Pricing/Incentives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B9ABA2-86F4-2B41-60CA-AF280273C1CC}"/>
              </a:ext>
            </a:extLst>
          </p:cNvPr>
          <p:cNvSpPr txBox="1"/>
          <p:nvPr/>
        </p:nvSpPr>
        <p:spPr>
          <a:xfrm>
            <a:off x="9410700" y="1775705"/>
            <a:ext cx="255087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Google Search Results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5B0118-A9A5-8E1F-F643-49EBF01DF505}"/>
              </a:ext>
            </a:extLst>
          </p:cNvPr>
          <p:cNvSpPr txBox="1"/>
          <p:nvPr/>
        </p:nvSpPr>
        <p:spPr>
          <a:xfrm>
            <a:off x="4627861" y="2455433"/>
            <a:ext cx="18288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$30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5B0118-A9A5-8E1F-F643-49EBF01DF505}"/>
              </a:ext>
            </a:extLst>
          </p:cNvPr>
          <p:cNvSpPr txBox="1"/>
          <p:nvPr/>
        </p:nvSpPr>
        <p:spPr>
          <a:xfrm>
            <a:off x="7016417" y="2455433"/>
            <a:ext cx="18288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$30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7EF3627-B6C1-8268-C62B-A84938388B1A}"/>
              </a:ext>
            </a:extLst>
          </p:cNvPr>
          <p:cNvCxnSpPr/>
          <p:nvPr/>
        </p:nvCxnSpPr>
        <p:spPr>
          <a:xfrm flipV="1">
            <a:off x="4238648" y="2733675"/>
            <a:ext cx="838177" cy="2885490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3C81363-E692-1C7C-1494-21EFF41EF1AB}"/>
              </a:ext>
            </a:extLst>
          </p:cNvPr>
          <p:cNvSpPr txBox="1"/>
          <p:nvPr/>
        </p:nvSpPr>
        <p:spPr>
          <a:xfrm>
            <a:off x="4627123" y="2781294"/>
            <a:ext cx="1819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$29.99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EA8CC1-AF7B-C7B7-1D16-BBD8176D6B25}"/>
              </a:ext>
            </a:extLst>
          </p:cNvPr>
          <p:cNvSpPr txBox="1"/>
          <p:nvPr/>
        </p:nvSpPr>
        <p:spPr>
          <a:xfrm>
            <a:off x="4640397" y="3068322"/>
            <a:ext cx="1792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AMZ $28.99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EF3627-B6C1-8268-C62B-A84938388B1A}"/>
              </a:ext>
            </a:extLst>
          </p:cNvPr>
          <p:cNvCxnSpPr/>
          <p:nvPr/>
        </p:nvCxnSpPr>
        <p:spPr>
          <a:xfrm flipV="1">
            <a:off x="4295730" y="2771775"/>
            <a:ext cx="3238545" cy="2847388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9EE6FD0-6C91-46AC-528C-AEB857EE87B1}"/>
              </a:ext>
            </a:extLst>
          </p:cNvPr>
          <p:cNvSpPr txBox="1"/>
          <p:nvPr/>
        </p:nvSpPr>
        <p:spPr>
          <a:xfrm>
            <a:off x="7538563" y="2766280"/>
            <a:ext cx="864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$27.99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5B0118-A9A5-8E1F-F643-49EBF01DF505}"/>
              </a:ext>
            </a:extLst>
          </p:cNvPr>
          <p:cNvSpPr txBox="1"/>
          <p:nvPr/>
        </p:nvSpPr>
        <p:spPr>
          <a:xfrm>
            <a:off x="7419557" y="3089671"/>
            <a:ext cx="1102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WMZ $27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11DCF55-BF62-40B7-982E-0487F9BE8B02}"/>
              </a:ext>
            </a:extLst>
          </p:cNvPr>
          <p:cNvCxnSpPr/>
          <p:nvPr/>
        </p:nvCxnSpPr>
        <p:spPr>
          <a:xfrm flipV="1">
            <a:off x="5934075" y="3209925"/>
            <a:ext cx="1666875" cy="266700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8EA8CC1-AF7B-C7B7-1D16-BBD8176D6B25}"/>
              </a:ext>
            </a:extLst>
          </p:cNvPr>
          <p:cNvSpPr txBox="1"/>
          <p:nvPr/>
        </p:nvSpPr>
        <p:spPr>
          <a:xfrm>
            <a:off x="4631987" y="3355350"/>
            <a:ext cx="1809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AMZ $27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3C81363-E692-1C7C-1494-21EFF41EF1AB}"/>
              </a:ext>
            </a:extLst>
          </p:cNvPr>
          <p:cNvSpPr txBox="1"/>
          <p:nvPr/>
        </p:nvSpPr>
        <p:spPr>
          <a:xfrm>
            <a:off x="5053924" y="3642378"/>
            <a:ext cx="965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$26.99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A8CC1-AF7B-C7B7-1D16-BBD8176D6B25}"/>
              </a:ext>
            </a:extLst>
          </p:cNvPr>
          <p:cNvSpPr txBox="1"/>
          <p:nvPr/>
        </p:nvSpPr>
        <p:spPr>
          <a:xfrm>
            <a:off x="4939788" y="3929406"/>
            <a:ext cx="119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AMZ $25.99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7EF3627-B6C1-8268-C62B-A84938388B1A}"/>
              </a:ext>
            </a:extLst>
          </p:cNvPr>
          <p:cNvCxnSpPr/>
          <p:nvPr/>
        </p:nvCxnSpPr>
        <p:spPr>
          <a:xfrm flipV="1">
            <a:off x="4238648" y="4352925"/>
            <a:ext cx="1057252" cy="1266239"/>
          </a:xfrm>
          <a:prstGeom prst="straightConnector1">
            <a:avLst/>
          </a:prstGeom>
          <a:ln w="63500">
            <a:solidFill>
              <a:schemeClr val="accent1"/>
            </a:solidFill>
            <a:prstDash val="sysDot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3C81363-E692-1C7C-1494-21EFF41EF1AB}"/>
              </a:ext>
            </a:extLst>
          </p:cNvPr>
          <p:cNvSpPr txBox="1"/>
          <p:nvPr/>
        </p:nvSpPr>
        <p:spPr>
          <a:xfrm>
            <a:off x="5134640" y="4216434"/>
            <a:ext cx="804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$24.99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5B0118-A9A5-8E1F-F643-49EBF01DF505}"/>
              </a:ext>
            </a:extLst>
          </p:cNvPr>
          <p:cNvSpPr txBox="1"/>
          <p:nvPr/>
        </p:nvSpPr>
        <p:spPr>
          <a:xfrm>
            <a:off x="7419557" y="3436530"/>
            <a:ext cx="1102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WMZ $25</a:t>
            </a:r>
          </a:p>
        </p:txBody>
      </p:sp>
      <p:pic>
        <p:nvPicPr>
          <p:cNvPr id="53" name="Picture 6">
            <a:extLst>
              <a:ext uri="{FF2B5EF4-FFF2-40B4-BE49-F238E27FC236}">
                <a16:creationId xmlns:a16="http://schemas.microsoft.com/office/drawing/2014/main" id="{39BF3881-77AE-D7D9-FF6D-14A97814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6670" y="2992486"/>
            <a:ext cx="778243" cy="8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72B5B0C-868B-F3C1-92B3-E8CEC9873734}"/>
              </a:ext>
            </a:extLst>
          </p:cNvPr>
          <p:cNvCxnSpPr/>
          <p:nvPr/>
        </p:nvCxnSpPr>
        <p:spPr>
          <a:xfrm>
            <a:off x="2981325" y="3171825"/>
            <a:ext cx="4619625" cy="419100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435FF11-4610-6EC1-7FBB-A5CB7CE910F7}"/>
              </a:ext>
            </a:extLst>
          </p:cNvPr>
          <p:cNvCxnSpPr/>
          <p:nvPr/>
        </p:nvCxnSpPr>
        <p:spPr>
          <a:xfrm flipH="1">
            <a:off x="1695450" y="3218331"/>
            <a:ext cx="934421" cy="553569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1CF0F27-917C-6779-D4CF-6EE50F0453E9}"/>
              </a:ext>
            </a:extLst>
          </p:cNvPr>
          <p:cNvSpPr txBox="1"/>
          <p:nvPr/>
        </p:nvSpPr>
        <p:spPr>
          <a:xfrm>
            <a:off x="2037295" y="3079059"/>
            <a:ext cx="274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1F9AA5-079A-F269-1F6C-101C76E9FC1D}"/>
              </a:ext>
            </a:extLst>
          </p:cNvPr>
          <p:cNvSpPr txBox="1"/>
          <p:nvPr/>
        </p:nvSpPr>
        <p:spPr>
          <a:xfrm>
            <a:off x="1658566" y="3707902"/>
            <a:ext cx="2135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25% Promotion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22.50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EA8CC1-AF7B-C7B7-1D16-BBD8176D6B25}"/>
              </a:ext>
            </a:extLst>
          </p:cNvPr>
          <p:cNvSpPr txBox="1"/>
          <p:nvPr/>
        </p:nvSpPr>
        <p:spPr>
          <a:xfrm>
            <a:off x="4936348" y="4503460"/>
            <a:ext cx="1200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AMZ $22.50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5B0118-A9A5-8E1F-F643-49EBF01DF505}"/>
              </a:ext>
            </a:extLst>
          </p:cNvPr>
          <p:cNvSpPr txBox="1"/>
          <p:nvPr/>
        </p:nvSpPr>
        <p:spPr>
          <a:xfrm>
            <a:off x="7341955" y="3743525"/>
            <a:ext cx="125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WMZ $22.50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E1AD5A-65E6-E09C-BCD9-CE20D8EDA7C2}"/>
              </a:ext>
            </a:extLst>
          </p:cNvPr>
          <p:cNvSpPr txBox="1"/>
          <p:nvPr/>
        </p:nvSpPr>
        <p:spPr>
          <a:xfrm>
            <a:off x="3014840" y="5123548"/>
            <a:ext cx="1454579" cy="48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Suppressed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from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counterfeit 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72E34A2-6818-8076-A24B-1985188BEBCA}"/>
              </a:ext>
            </a:extLst>
          </p:cNvPr>
          <p:cNvCxnSpPr/>
          <p:nvPr/>
        </p:nvCxnSpPr>
        <p:spPr>
          <a:xfrm flipV="1">
            <a:off x="4255851" y="2562225"/>
            <a:ext cx="5231049" cy="2608028"/>
          </a:xfrm>
          <a:prstGeom prst="straightConnector1">
            <a:avLst/>
          </a:prstGeom>
          <a:ln w="63500">
            <a:solidFill>
              <a:srgbClr val="95A9B3"/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85B0118-A9A5-8E1F-F643-49EBF01DF505}"/>
              </a:ext>
            </a:extLst>
          </p:cNvPr>
          <p:cNvSpPr txBox="1"/>
          <p:nvPr/>
        </p:nvSpPr>
        <p:spPr>
          <a:xfrm>
            <a:off x="7419557" y="4052912"/>
            <a:ext cx="1102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$20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938E75-D635-918C-A02F-34CC8D78B031}"/>
              </a:ext>
            </a:extLst>
          </p:cNvPr>
          <p:cNvSpPr txBox="1"/>
          <p:nvPr/>
        </p:nvSpPr>
        <p:spPr>
          <a:xfrm>
            <a:off x="10267950" y="3950270"/>
            <a:ext cx="18288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Marketplaces, Domains &amp; Websites, Paid Search, Social, Apps.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24C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Counterfeit, IP Infringement, Fraud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E1AD5A-65E6-E09C-BCD9-CE20D8EDA7C2}"/>
              </a:ext>
            </a:extLst>
          </p:cNvPr>
          <p:cNvSpPr txBox="1"/>
          <p:nvPr/>
        </p:nvSpPr>
        <p:spPr>
          <a:xfrm>
            <a:off x="6038851" y="2978416"/>
            <a:ext cx="131445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rPr>
              <a:t>SUPPRESSED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143625" y="6467475"/>
            <a:ext cx="400050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944100" y="6191250"/>
            <a:ext cx="2247900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7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2" grpId="0"/>
      <p:bldP spid="33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3" grpId="0"/>
      <p:bldP spid="44" grpId="0"/>
      <p:bldP spid="46" grpId="0"/>
      <p:bldP spid="48" grpId="0"/>
      <p:bldP spid="49" grpId="0"/>
      <p:bldP spid="51" grpId="0"/>
      <p:bldP spid="52" grpId="0"/>
      <p:bldP spid="56" grpId="0"/>
      <p:bldP spid="57" grpId="0"/>
      <p:bldP spid="58" grpId="0"/>
      <p:bldP spid="59" grpId="0"/>
      <p:bldP spid="60" grpId="0"/>
      <p:bldP spid="62" grpId="0"/>
      <p:bldP spid="64" grpId="0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Lack of Marketplace Control Triggers a </a:t>
            </a:r>
            <a:r>
              <a:rPr lang="en-US" dirty="0">
                <a:solidFill>
                  <a:schemeClr val="accent4"/>
                </a:solidFill>
              </a:rPr>
              <a:t>Profitability </a:t>
            </a:r>
            <a:r>
              <a:rPr lang="en-US" dirty="0" smtClean="0">
                <a:solidFill>
                  <a:schemeClr val="accent4"/>
                </a:solidFill>
              </a:rPr>
              <a:t>Death Spiral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Across </a:t>
            </a:r>
            <a:r>
              <a:rPr lang="en-US" dirty="0"/>
              <a:t>All Channels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11345" y="1662113"/>
            <a:ext cx="2214562" cy="39846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Montserrat" panose="00000500000000000000" pitchFamily="50" charset="0"/>
              </a:rPr>
              <a:t>eCommerce </a:t>
            </a:r>
            <a:br>
              <a:rPr lang="en-US" sz="1800" dirty="0">
                <a:latin typeface="Montserrat" panose="00000500000000000000" pitchFamily="50" charset="0"/>
              </a:rPr>
            </a:br>
            <a:r>
              <a:rPr lang="en-US" sz="1800" dirty="0">
                <a:latin typeface="Montserrat" panose="00000500000000000000" pitchFamily="50" charset="0"/>
              </a:rPr>
              <a:t>Booms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1485" y="2270240"/>
            <a:ext cx="2254541" cy="39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3P sellers flock to marketplaces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21690" y="2873317"/>
            <a:ext cx="3083448" cy="39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Intrabrand competition drives down brand value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31398" y="3454762"/>
            <a:ext cx="1324628" cy="39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Lost buy box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725800" y="4067888"/>
            <a:ext cx="2978407" cy="39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Brick &amp; mortar match online prices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39473" y="4587857"/>
            <a:ext cx="1961951" cy="39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Retail profits decline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39230" y="5084478"/>
            <a:ext cx="2731756" cy="39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eCommerce profits decline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05152" y="5711757"/>
            <a:ext cx="1961951" cy="39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All channels less profitable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BAF50-E671-406F-ABE4-9CB77B8BC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33" y="1472501"/>
            <a:ext cx="4127135" cy="481031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E9120D9-E61F-46DB-9983-4916A06CAA6C}"/>
              </a:ext>
            </a:extLst>
          </p:cNvPr>
          <p:cNvGrpSpPr/>
          <p:nvPr/>
        </p:nvGrpSpPr>
        <p:grpSpPr>
          <a:xfrm>
            <a:off x="3502026" y="2209800"/>
            <a:ext cx="368300" cy="514350"/>
            <a:chOff x="3454400" y="2209800"/>
            <a:chExt cx="466725" cy="4889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B0AF346-B13F-496F-81BF-794F738A5A2C}"/>
                </a:ext>
              </a:extLst>
            </p:cNvPr>
            <p:cNvCxnSpPr/>
            <p:nvPr/>
          </p:nvCxnSpPr>
          <p:spPr>
            <a:xfrm flipH="1">
              <a:off x="3454400" y="220980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D82B836-3C19-420A-98C5-88B8CBFD50C5}"/>
                </a:ext>
              </a:extLst>
            </p:cNvPr>
            <p:cNvCxnSpPr/>
            <p:nvPr/>
          </p:nvCxnSpPr>
          <p:spPr>
            <a:xfrm flipH="1">
              <a:off x="3454400" y="269875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4EE9814-B29D-443E-8F93-96CB4399B6F7}"/>
              </a:ext>
            </a:extLst>
          </p:cNvPr>
          <p:cNvSpPr txBox="1"/>
          <p:nvPr/>
        </p:nvSpPr>
        <p:spPr>
          <a:xfrm>
            <a:off x="3479800" y="2139950"/>
            <a:ext cx="41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>
                <a:ln>
                  <a:noFill/>
                </a:ln>
                <a:solidFill>
                  <a:srgbClr val="3E638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51B696-E23F-4D0E-8E7D-9618D98BEC1C}"/>
              </a:ext>
            </a:extLst>
          </p:cNvPr>
          <p:cNvGrpSpPr/>
          <p:nvPr/>
        </p:nvGrpSpPr>
        <p:grpSpPr>
          <a:xfrm>
            <a:off x="3502026" y="3409950"/>
            <a:ext cx="368300" cy="514350"/>
            <a:chOff x="3454400" y="2209800"/>
            <a:chExt cx="466725" cy="48895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1F509B-BA03-4E31-9449-CCB6239531B0}"/>
                </a:ext>
              </a:extLst>
            </p:cNvPr>
            <p:cNvCxnSpPr/>
            <p:nvPr/>
          </p:nvCxnSpPr>
          <p:spPr>
            <a:xfrm flipH="1">
              <a:off x="3454400" y="220980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A9DC02-6554-4FB4-A056-E56B02B41975}"/>
                </a:ext>
              </a:extLst>
            </p:cNvPr>
            <p:cNvCxnSpPr/>
            <p:nvPr/>
          </p:nvCxnSpPr>
          <p:spPr>
            <a:xfrm flipH="1">
              <a:off x="3454400" y="269875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38F703C-A0CD-4A2C-8FD0-2AC331BBCAB2}"/>
              </a:ext>
            </a:extLst>
          </p:cNvPr>
          <p:cNvSpPr txBox="1"/>
          <p:nvPr/>
        </p:nvSpPr>
        <p:spPr>
          <a:xfrm>
            <a:off x="3479800" y="3340100"/>
            <a:ext cx="41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>
                <a:ln>
                  <a:noFill/>
                </a:ln>
                <a:solidFill>
                  <a:srgbClr val="3E638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9FFA39-84A7-4CAF-8C7C-9D1BC92FE6F6}"/>
              </a:ext>
            </a:extLst>
          </p:cNvPr>
          <p:cNvGrpSpPr/>
          <p:nvPr/>
        </p:nvGrpSpPr>
        <p:grpSpPr>
          <a:xfrm>
            <a:off x="4198711" y="4533900"/>
            <a:ext cx="368300" cy="514350"/>
            <a:chOff x="3454400" y="2209800"/>
            <a:chExt cx="466725" cy="4889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C7C2B3-7352-441B-9FDD-261B3F2E5AF7}"/>
                </a:ext>
              </a:extLst>
            </p:cNvPr>
            <p:cNvCxnSpPr/>
            <p:nvPr/>
          </p:nvCxnSpPr>
          <p:spPr>
            <a:xfrm flipH="1">
              <a:off x="3454400" y="220980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A0DD5F-8440-4E59-A8AC-7A7AE41EA5C4}"/>
                </a:ext>
              </a:extLst>
            </p:cNvPr>
            <p:cNvCxnSpPr/>
            <p:nvPr/>
          </p:nvCxnSpPr>
          <p:spPr>
            <a:xfrm flipH="1">
              <a:off x="3454400" y="269875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E88AD5D-6EEA-4282-973D-C519C4FED6D6}"/>
              </a:ext>
            </a:extLst>
          </p:cNvPr>
          <p:cNvSpPr txBox="1"/>
          <p:nvPr/>
        </p:nvSpPr>
        <p:spPr>
          <a:xfrm>
            <a:off x="4176485" y="4464050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>
                <a:ln>
                  <a:noFill/>
                </a:ln>
                <a:solidFill>
                  <a:srgbClr val="3E638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92B883-A2DE-45A6-93E1-798DCCC392E5}"/>
              </a:ext>
            </a:extLst>
          </p:cNvPr>
          <p:cNvGrpSpPr/>
          <p:nvPr/>
        </p:nvGrpSpPr>
        <p:grpSpPr>
          <a:xfrm>
            <a:off x="4808311" y="5651500"/>
            <a:ext cx="368300" cy="514350"/>
            <a:chOff x="3454400" y="2209800"/>
            <a:chExt cx="466725" cy="48895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4EF73C-D397-4049-9911-09476E72BF9B}"/>
                </a:ext>
              </a:extLst>
            </p:cNvPr>
            <p:cNvCxnSpPr/>
            <p:nvPr/>
          </p:nvCxnSpPr>
          <p:spPr>
            <a:xfrm flipH="1">
              <a:off x="3454400" y="220980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AFA659-C7F4-4990-927C-D28C6BB7A5B7}"/>
                </a:ext>
              </a:extLst>
            </p:cNvPr>
            <p:cNvCxnSpPr/>
            <p:nvPr/>
          </p:nvCxnSpPr>
          <p:spPr>
            <a:xfrm flipH="1">
              <a:off x="3454400" y="269875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F7BBCC8-EDCE-44AB-B450-6BEFC56C7414}"/>
              </a:ext>
            </a:extLst>
          </p:cNvPr>
          <p:cNvSpPr txBox="1"/>
          <p:nvPr/>
        </p:nvSpPr>
        <p:spPr>
          <a:xfrm>
            <a:off x="4786085" y="5581650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>
                <a:ln>
                  <a:noFill/>
                </a:ln>
                <a:solidFill>
                  <a:srgbClr val="3E638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B15E703-FD9D-4D62-A10D-F94946CEC9E4}"/>
              </a:ext>
            </a:extLst>
          </p:cNvPr>
          <p:cNvGrpSpPr/>
          <p:nvPr/>
        </p:nvGrpSpPr>
        <p:grpSpPr>
          <a:xfrm>
            <a:off x="8175625" y="1614714"/>
            <a:ext cx="368300" cy="514350"/>
            <a:chOff x="3454400" y="2209800"/>
            <a:chExt cx="466725" cy="48895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4B4CEE-9D2A-43F3-B757-4938BCF66633}"/>
                </a:ext>
              </a:extLst>
            </p:cNvPr>
            <p:cNvCxnSpPr/>
            <p:nvPr/>
          </p:nvCxnSpPr>
          <p:spPr>
            <a:xfrm flipH="1">
              <a:off x="3454400" y="220980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301AA3-4531-4519-99A1-548B29332898}"/>
                </a:ext>
              </a:extLst>
            </p:cNvPr>
            <p:cNvCxnSpPr/>
            <p:nvPr/>
          </p:nvCxnSpPr>
          <p:spPr>
            <a:xfrm flipH="1">
              <a:off x="3454400" y="269875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2F9488F-E098-4CE8-B2EC-9BDBEE24253A}"/>
              </a:ext>
            </a:extLst>
          </p:cNvPr>
          <p:cNvSpPr txBox="1"/>
          <p:nvPr/>
        </p:nvSpPr>
        <p:spPr>
          <a:xfrm>
            <a:off x="8153399" y="1544864"/>
            <a:ext cx="360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>
                <a:ln>
                  <a:noFill/>
                </a:ln>
                <a:solidFill>
                  <a:srgbClr val="3E638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F3ED95-6C42-4E57-9A24-40632019227C}"/>
              </a:ext>
            </a:extLst>
          </p:cNvPr>
          <p:cNvGrpSpPr/>
          <p:nvPr/>
        </p:nvGrpSpPr>
        <p:grpSpPr>
          <a:xfrm>
            <a:off x="8175625" y="2814864"/>
            <a:ext cx="368300" cy="514350"/>
            <a:chOff x="3454400" y="2209800"/>
            <a:chExt cx="466725" cy="48895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5D160E3-E761-479C-892D-9768EDF4A5A1}"/>
                </a:ext>
              </a:extLst>
            </p:cNvPr>
            <p:cNvCxnSpPr/>
            <p:nvPr/>
          </p:nvCxnSpPr>
          <p:spPr>
            <a:xfrm flipH="1">
              <a:off x="3454400" y="220980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FA31240-71DC-492D-B169-0E2BCCD7427E}"/>
                </a:ext>
              </a:extLst>
            </p:cNvPr>
            <p:cNvCxnSpPr/>
            <p:nvPr/>
          </p:nvCxnSpPr>
          <p:spPr>
            <a:xfrm flipH="1">
              <a:off x="3454400" y="269875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686231A-E6BC-4613-90C0-68AD1B342364}"/>
              </a:ext>
            </a:extLst>
          </p:cNvPr>
          <p:cNvSpPr txBox="1"/>
          <p:nvPr/>
        </p:nvSpPr>
        <p:spPr>
          <a:xfrm>
            <a:off x="8153399" y="2745014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>
                <a:ln>
                  <a:noFill/>
                </a:ln>
                <a:solidFill>
                  <a:srgbClr val="3E638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E56ADD-88C0-4725-82A1-5C4A58339E89}"/>
              </a:ext>
            </a:extLst>
          </p:cNvPr>
          <p:cNvGrpSpPr/>
          <p:nvPr/>
        </p:nvGrpSpPr>
        <p:grpSpPr>
          <a:xfrm>
            <a:off x="8132080" y="4005036"/>
            <a:ext cx="368300" cy="514350"/>
            <a:chOff x="3454400" y="2209800"/>
            <a:chExt cx="466725" cy="48895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A09E0BA-6CB6-4B04-B4D2-A23E044AA81B}"/>
                </a:ext>
              </a:extLst>
            </p:cNvPr>
            <p:cNvCxnSpPr/>
            <p:nvPr/>
          </p:nvCxnSpPr>
          <p:spPr>
            <a:xfrm flipH="1">
              <a:off x="3454400" y="220980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49D83E0-15CB-4A96-8625-E8019AFDB17B}"/>
                </a:ext>
              </a:extLst>
            </p:cNvPr>
            <p:cNvCxnSpPr/>
            <p:nvPr/>
          </p:nvCxnSpPr>
          <p:spPr>
            <a:xfrm flipH="1">
              <a:off x="3454400" y="269875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4F5E15B-8959-489F-B14D-8BB46E63F729}"/>
              </a:ext>
            </a:extLst>
          </p:cNvPr>
          <p:cNvSpPr txBox="1"/>
          <p:nvPr/>
        </p:nvSpPr>
        <p:spPr>
          <a:xfrm>
            <a:off x="8109854" y="3935186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>
                <a:ln>
                  <a:noFill/>
                </a:ln>
                <a:solidFill>
                  <a:srgbClr val="3E638B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2068C-72E7-455F-964C-87916C3CCFB1}"/>
              </a:ext>
            </a:extLst>
          </p:cNvPr>
          <p:cNvGrpSpPr/>
          <p:nvPr/>
        </p:nvGrpSpPr>
        <p:grpSpPr>
          <a:xfrm>
            <a:off x="7595051" y="5021036"/>
            <a:ext cx="368300" cy="514350"/>
            <a:chOff x="3454400" y="2209800"/>
            <a:chExt cx="466725" cy="48895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466E9CB-6C97-41AE-BDF0-B1FB86E8AC38}"/>
                </a:ext>
              </a:extLst>
            </p:cNvPr>
            <p:cNvCxnSpPr/>
            <p:nvPr/>
          </p:nvCxnSpPr>
          <p:spPr>
            <a:xfrm flipH="1">
              <a:off x="3454400" y="220980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DE7CF6-075F-41C7-BE0E-EB2270B3C381}"/>
                </a:ext>
              </a:extLst>
            </p:cNvPr>
            <p:cNvCxnSpPr/>
            <p:nvPr/>
          </p:nvCxnSpPr>
          <p:spPr>
            <a:xfrm flipH="1">
              <a:off x="3454400" y="2698750"/>
              <a:ext cx="466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9F12D1E-E936-41E5-A01D-2D1E85DBC746}"/>
              </a:ext>
            </a:extLst>
          </p:cNvPr>
          <p:cNvSpPr txBox="1"/>
          <p:nvPr/>
        </p:nvSpPr>
        <p:spPr>
          <a:xfrm>
            <a:off x="7601853" y="4965700"/>
            <a:ext cx="365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>
                <a:ln>
                  <a:noFill/>
                </a:ln>
                <a:solidFill>
                  <a:srgbClr val="007AFA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29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Circuit Clarifies Personal Jurisdiction Test for Online Sellers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Herbal Brands Inc. v. Photoplaza Inc</a:t>
            </a:r>
            <a:r>
              <a:rPr lang="en-US" dirty="0" smtClean="0"/>
              <a:t>., </a:t>
            </a:r>
            <a:r>
              <a:rPr lang="en-US" dirty="0"/>
              <a:t>No. 21-17001 (9th Cir. 2023)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924050"/>
            <a:ext cx="10813211" cy="4210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Montserrat" panose="00000500000000000000" pitchFamily="50" charset="0"/>
              </a:rPr>
              <a:t>Online seller defendants can be sued in brand’s state if:</a:t>
            </a:r>
          </a:p>
          <a:p>
            <a:pPr marL="284163" indent="0">
              <a:buNone/>
            </a:pPr>
            <a:r>
              <a:rPr lang="en-US" sz="1800" b="0" dirty="0">
                <a:latin typeface="Montserrat" panose="00000500000000000000" pitchFamily="50" charset="0"/>
              </a:rPr>
              <a:t>(1) the seller is </a:t>
            </a:r>
            <a:r>
              <a:rPr lang="en-US" sz="1800" dirty="0">
                <a:latin typeface="Montserrat" panose="00000500000000000000" pitchFamily="50" charset="0"/>
              </a:rPr>
              <a:t>selling products online </a:t>
            </a:r>
            <a:r>
              <a:rPr lang="en-US" sz="1800" b="0" dirty="0">
                <a:latin typeface="Montserrat" panose="00000500000000000000" pitchFamily="50" charset="0"/>
              </a:rPr>
              <a:t>that allegedly </a:t>
            </a:r>
            <a:r>
              <a:rPr lang="en-US" sz="1800" dirty="0">
                <a:latin typeface="Montserrat" panose="00000500000000000000" pitchFamily="50" charset="0"/>
              </a:rPr>
              <a:t>infringe the brand’s trademarks</a:t>
            </a:r>
            <a:r>
              <a:rPr lang="en-US" sz="1800" b="0" dirty="0">
                <a:latin typeface="Montserrat" panose="00000500000000000000" pitchFamily="50" charset="0"/>
              </a:rPr>
              <a:t>; </a:t>
            </a:r>
          </a:p>
          <a:p>
            <a:pPr marL="284163" indent="0">
              <a:buNone/>
            </a:pPr>
            <a:r>
              <a:rPr lang="en-US" sz="1800" b="0" dirty="0">
                <a:latin typeface="Montserrat" panose="00000500000000000000" pitchFamily="50" charset="0"/>
              </a:rPr>
              <a:t>(2) the </a:t>
            </a:r>
            <a:r>
              <a:rPr lang="en-US" sz="1800" dirty="0">
                <a:latin typeface="Montserrat" panose="00000500000000000000" pitchFamily="50" charset="0"/>
              </a:rPr>
              <a:t>seller learns </a:t>
            </a:r>
            <a:r>
              <a:rPr lang="en-US" sz="1800" b="0" dirty="0">
                <a:latin typeface="Montserrat" panose="00000500000000000000" pitchFamily="50" charset="0"/>
              </a:rPr>
              <a:t>that its sales are allegedly </a:t>
            </a:r>
            <a:r>
              <a:rPr lang="en-US" sz="1800" dirty="0">
                <a:latin typeface="Montserrat" panose="00000500000000000000" pitchFamily="50" charset="0"/>
              </a:rPr>
              <a:t>harming the brand where the brand is located</a:t>
            </a:r>
            <a:r>
              <a:rPr lang="en-US" sz="1800" b="0" dirty="0">
                <a:latin typeface="Montserrat" panose="00000500000000000000" pitchFamily="50" charset="0"/>
              </a:rPr>
              <a:t>; </a:t>
            </a:r>
          </a:p>
          <a:p>
            <a:pPr marL="284163" indent="0">
              <a:buNone/>
            </a:pPr>
            <a:r>
              <a:rPr lang="en-US" sz="1800" b="0" dirty="0">
                <a:latin typeface="Montserrat" panose="00000500000000000000" pitchFamily="50" charset="0"/>
              </a:rPr>
              <a:t>(3) after learning this, the </a:t>
            </a:r>
            <a:r>
              <a:rPr lang="en-US" sz="1800" dirty="0">
                <a:latin typeface="Montserrat" panose="00000500000000000000" pitchFamily="50" charset="0"/>
              </a:rPr>
              <a:t>seller continues to sell products into the brand’s state </a:t>
            </a:r>
            <a:r>
              <a:rPr lang="en-US" sz="1800" b="0" dirty="0">
                <a:latin typeface="Montserrat" panose="00000500000000000000" pitchFamily="50" charset="0"/>
              </a:rPr>
              <a:t>“as part of the seller’s regular course of business,” and </a:t>
            </a:r>
          </a:p>
          <a:p>
            <a:pPr marL="284163" indent="0">
              <a:buNone/>
            </a:pPr>
            <a:r>
              <a:rPr lang="en-US" sz="1800" b="0" dirty="0">
                <a:latin typeface="Montserrat" panose="00000500000000000000" pitchFamily="50" charset="0"/>
              </a:rPr>
              <a:t>(4) the seller has </a:t>
            </a:r>
            <a:r>
              <a:rPr lang="en-US" sz="1800" dirty="0">
                <a:latin typeface="Montserrat" panose="00000500000000000000" pitchFamily="50" charset="0"/>
              </a:rPr>
              <a:t>“some level of control” </a:t>
            </a:r>
            <a:r>
              <a:rPr lang="en-US" sz="1800" b="0" dirty="0">
                <a:latin typeface="Montserrat" panose="00000500000000000000" pitchFamily="50" charset="0"/>
              </a:rPr>
              <a:t>over where its products are sold.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Lack of Marketplace Control </a:t>
            </a:r>
            <a:r>
              <a:rPr lang="en-US" dirty="0" smtClean="0">
                <a:solidFill>
                  <a:schemeClr val="accent4"/>
                </a:solidFill>
              </a:rPr>
              <a:t>Leads to a Poor Consumer Experience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8" y="1426246"/>
            <a:ext cx="3474720" cy="9762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b="7982"/>
          <a:stretch/>
        </p:blipFill>
        <p:spPr>
          <a:xfrm>
            <a:off x="2608050" y="2652251"/>
            <a:ext cx="7315200" cy="89626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5" r="61375" b="21030"/>
          <a:stretch/>
        </p:blipFill>
        <p:spPr>
          <a:xfrm>
            <a:off x="7145545" y="1510064"/>
            <a:ext cx="4572000" cy="966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5141"/>
          <a:stretch/>
        </p:blipFill>
        <p:spPr>
          <a:xfrm>
            <a:off x="613641" y="4692770"/>
            <a:ext cx="10810875" cy="13824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5" r="37763" b="20468"/>
          <a:stretch/>
        </p:blipFill>
        <p:spPr>
          <a:xfrm>
            <a:off x="4785052" y="4062246"/>
            <a:ext cx="663946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Expanding Impact of </a:t>
            </a:r>
            <a:r>
              <a:rPr lang="en-US" dirty="0">
                <a:solidFill>
                  <a:schemeClr val="accent4"/>
                </a:solidFill>
              </a:rPr>
              <a:t>Uncontrolled Marketplaces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699237"/>
              </p:ext>
            </p:extLst>
          </p:nvPr>
        </p:nvGraphicFramePr>
        <p:xfrm>
          <a:off x="751261" y="1839750"/>
          <a:ext cx="10347182" cy="436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6764">
                  <a:extLst>
                    <a:ext uri="{9D8B030D-6E8A-4147-A177-3AD203B41FA5}">
                      <a16:colId xmlns:a16="http://schemas.microsoft.com/office/drawing/2014/main" val="288423356"/>
                    </a:ext>
                  </a:extLst>
                </a:gridCol>
                <a:gridCol w="4040418">
                  <a:extLst>
                    <a:ext uri="{9D8B030D-6E8A-4147-A177-3AD203B41FA5}">
                      <a16:colId xmlns:a16="http://schemas.microsoft.com/office/drawing/2014/main" val="4253873837"/>
                    </a:ext>
                  </a:extLst>
                </a:gridCol>
              </a:tblGrid>
              <a:tr h="3314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Montserrat"/>
                          <a:cs typeface="Arial"/>
                        </a:rPr>
                        <a:t>Revenue/</a:t>
                      </a:r>
                      <a:r>
                        <a:rPr lang="en-US" sz="1600" baseline="0" dirty="0">
                          <a:solidFill>
                            <a:srgbClr val="FFFFFF"/>
                          </a:solidFill>
                          <a:latin typeface="Montserrat"/>
                          <a:cs typeface="Arial"/>
                        </a:rPr>
                        <a:t> Margin Impacts</a:t>
                      </a:r>
                      <a:endParaRPr lang="en-US" sz="1600" dirty="0">
                        <a:solidFill>
                          <a:srgbClr val="FFFFFF"/>
                        </a:solidFill>
                        <a:latin typeface="Montserrat"/>
                        <a:cs typeface="Arial"/>
                      </a:endParaRPr>
                    </a:p>
                  </a:txBody>
                  <a:tcPr marL="82837" marR="82837" marT="41418" marB="414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Montserrat"/>
                          <a:cs typeface="Arial"/>
                        </a:rPr>
                        <a:t>Annual</a:t>
                      </a:r>
                      <a:r>
                        <a:rPr lang="en-US" sz="1600" baseline="0" dirty="0">
                          <a:solidFill>
                            <a:srgbClr val="FFFFFF"/>
                          </a:solidFill>
                          <a:latin typeface="Montserrat"/>
                          <a:cs typeface="Arial"/>
                        </a:rPr>
                        <a:t> Estimated Value</a:t>
                      </a:r>
                      <a:endParaRPr lang="en-US" sz="1600" dirty="0">
                        <a:solidFill>
                          <a:srgbClr val="FFFFFF"/>
                        </a:solidFill>
                        <a:latin typeface="Montserrat"/>
                        <a:cs typeface="Arial"/>
                      </a:endParaRPr>
                    </a:p>
                  </a:txBody>
                  <a:tcPr marL="82837" marR="82837" marT="41418" marB="414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603484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Impact of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Amazon Average Selling Prices 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below MAP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Units Sold*(MAP ASP – below MAP ASP)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77232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Amazon listing suppression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Units*(1P or 3P Price)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236352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Buy box loss value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Units*Retail Price (or BB Price)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35523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Amazon margin chargebacks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Units*(Target PPM - Actual PPM)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711511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Amazon price negotiations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Units*(Old PPU – New PPU)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55672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Retailer price match chargebacks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Units*(Desired ASP – Price Match)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23325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Retailer/Distributor 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price negotiations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Units*(Old PPU – New PPU)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5990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Value of products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retailers/distributors 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refuse to carry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Units*Retailer Price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307056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Value of Amazon CRaPed out products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Units*Amazon Price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9845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Shift product sales from low margin diverters to high margin authorized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Units*(HM Price-LM Price)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90345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Competitors take share opportunity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$ value of target % of competitor share take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89325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Price Concessions, Other Financial Considerations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Montserrat"/>
                          <a:ea typeface="+mn-ea"/>
                          <a:cs typeface="Arial"/>
                        </a:rPr>
                        <a:t>Total Cost of Concessions</a:t>
                      </a: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495483"/>
                  </a:ext>
                </a:extLst>
              </a:tr>
              <a:tr h="293949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Montserrat"/>
                          <a:cs typeface="Arial"/>
                        </a:rPr>
                        <a:t>Total Business</a:t>
                      </a:r>
                      <a:r>
                        <a:rPr lang="en-US" sz="1300" b="1" baseline="0" dirty="0">
                          <a:solidFill>
                            <a:schemeClr val="bg1"/>
                          </a:solidFill>
                          <a:latin typeface="Montserrat"/>
                          <a:cs typeface="Arial"/>
                        </a:rPr>
                        <a:t> Impact</a:t>
                      </a:r>
                      <a:endParaRPr lang="en-US" sz="1300" b="1" dirty="0">
                        <a:solidFill>
                          <a:schemeClr val="bg1"/>
                        </a:solidFill>
                        <a:latin typeface="Montserrat"/>
                        <a:cs typeface="Arial"/>
                      </a:endParaRP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Montserrat"/>
                          <a:cs typeface="Arial"/>
                        </a:rPr>
                        <a:t>$$$$$$$$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Montserrat"/>
                        <a:cs typeface="Arial"/>
                      </a:endParaRPr>
                    </a:p>
                  </a:txBody>
                  <a:tcPr marL="82858" marR="82858" marT="41429" marB="414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75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67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20542483">
            <a:off x="2033550" y="2054989"/>
            <a:ext cx="9811581" cy="1679800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 smtClean="0">
                <a:latin typeface="Merriweather"/>
                <a:cs typeface="Arial"/>
              </a:rPr>
              <a:t>Control Creates </a:t>
            </a:r>
            <a:r>
              <a:rPr lang="en-US" dirty="0">
                <a:solidFill>
                  <a:schemeClr val="accent4"/>
                </a:solidFill>
                <a:latin typeface="Merriweather"/>
                <a:cs typeface="Arial"/>
              </a:rPr>
              <a:t>Exponential Impact</a:t>
            </a:r>
            <a:r>
              <a:rPr lang="en-US" dirty="0">
                <a:latin typeface="Merriweather"/>
                <a:cs typeface="Arial"/>
              </a:rPr>
              <a:t> For Brands Across Channels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723" y="5319937"/>
            <a:ext cx="1978476" cy="401676"/>
          </a:xfrm>
          <a:prstGeom prst="rect">
            <a:avLst/>
          </a:prstGeom>
          <a:solidFill>
            <a:schemeClr val="tx2"/>
          </a:solidFill>
          <a:effectLst>
            <a:reflection blurRad="165100" stA="52000" endA="300" endPos="35000" dir="5400000" sy="-100000" algn="bl" rotWithShape="0"/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Improved Product Quality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723" y="4859082"/>
            <a:ext cx="1978476" cy="401676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Stabilized Advertised Pricing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723" y="4393840"/>
            <a:ext cx="1978476" cy="401676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Buy Box Ownership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7153" y="5319938"/>
            <a:ext cx="2589133" cy="368333"/>
          </a:xfrm>
          <a:prstGeom prst="rect">
            <a:avLst/>
          </a:prstGeom>
          <a:solidFill>
            <a:schemeClr val="accent4"/>
          </a:solidFill>
          <a:effectLst>
            <a:reflection blurRad="165100" stA="52000" endA="300" endPos="35000" dir="5400000" sy="-100000" algn="bl" rotWithShape="0"/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Improved Ranking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7153" y="4888146"/>
            <a:ext cx="2589133" cy="368333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Improved Reviews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7153" y="4456354"/>
            <a:ext cx="2589133" cy="368333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Improved Inventory Management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7153" y="4031767"/>
            <a:ext cx="2589133" cy="368333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Improved Margins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153" y="3599975"/>
            <a:ext cx="2589133" cy="368333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Improved Ad Performance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7153" y="3138067"/>
            <a:ext cx="2589133" cy="368333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Sales Growth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809" y="4887690"/>
            <a:ext cx="2335867" cy="83392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65100" stA="52000" endA="300" endPos="35000" dir="5400000" sy="-100000" algn="bl" rotWithShape="0"/>
          </a:effectLst>
        </p:spPr>
        <p:txBody>
          <a:bodyPr wrap="square" lIns="0" tIns="0" rIns="18288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Stronger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Brand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Equity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809" y="4107947"/>
            <a:ext cx="2335867" cy="70531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18288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Better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Consumer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72809" y="2376648"/>
            <a:ext cx="2335867" cy="84242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18288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Better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Business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@ Brick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&amp; Mortar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72809" y="3295256"/>
            <a:ext cx="2335867" cy="73651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18288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Helvetica Neue"/>
              </a:rPr>
              <a:t>Better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</a:rPr>
              <a:t/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Helvetica Neue"/>
              </a:rPr>
              <a:t>Leverage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Helvetica Neue"/>
              </a:rPr>
              <a:t>on Platforms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2436" y="3604056"/>
            <a:ext cx="2117558" cy="21175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reflection blurRad="177800" stA="52000" endA="300" endPos="1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Marketplace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Control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/>
              <a:sym typeface="Helvetica Neue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33" y="2501738"/>
            <a:ext cx="1144813" cy="613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r="10585" b="21057"/>
          <a:stretch/>
        </p:blipFill>
        <p:spPr>
          <a:xfrm>
            <a:off x="8596342" y="4165291"/>
            <a:ext cx="546143" cy="5886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317632" y="5198086"/>
            <a:ext cx="1230866" cy="213132"/>
            <a:chOff x="8607735" y="5390147"/>
            <a:chExt cx="1230866" cy="213132"/>
          </a:xfrm>
        </p:grpSpPr>
        <p:sp>
          <p:nvSpPr>
            <p:cNvPr id="23" name="5-Point Star 22"/>
            <p:cNvSpPr/>
            <p:nvPr/>
          </p:nvSpPr>
          <p:spPr>
            <a:xfrm>
              <a:off x="8607735" y="5390147"/>
              <a:ext cx="213131" cy="213131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8862169" y="5390147"/>
              <a:ext cx="213131" cy="213132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9116603" y="5390147"/>
              <a:ext cx="213131" cy="213132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endParaRP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9371037" y="5390147"/>
              <a:ext cx="213131" cy="213132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9625470" y="5390147"/>
              <a:ext cx="213131" cy="213132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00" y="3594985"/>
            <a:ext cx="878982" cy="26369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771723" y="3786692"/>
            <a:ext cx="1978476" cy="534389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LISTING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PERFORMANCE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27152" y="2534349"/>
            <a:ext cx="2589133" cy="534389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MARKETPLACE CHANNEL PERFORMANCE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72808" y="1749367"/>
            <a:ext cx="2335867" cy="534389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/>
                <a:sym typeface="Helvetica Neue"/>
              </a:rPr>
              <a:t>OMNICHANNEL PERFORMANCE</a:t>
            </a:r>
          </a:p>
        </p:txBody>
      </p:sp>
    </p:spTree>
    <p:extLst>
      <p:ext uri="{BB962C8B-B14F-4D97-AF65-F5344CB8AC3E}">
        <p14:creationId xmlns:p14="http://schemas.microsoft.com/office/powerpoint/2010/main" val="2111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ight Arrow 80"/>
          <p:cNvSpPr/>
          <p:nvPr/>
        </p:nvSpPr>
        <p:spPr>
          <a:xfrm>
            <a:off x="5225558" y="3838354"/>
            <a:ext cx="1811216" cy="946639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94652"/>
              </p:ext>
            </p:extLst>
          </p:nvPr>
        </p:nvGraphicFramePr>
        <p:xfrm>
          <a:off x="2650972" y="1978437"/>
          <a:ext cx="2907999" cy="441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4" imgW="3479040" imgH="5282280" progId="">
                  <p:embed/>
                </p:oleObj>
              </mc:Choice>
              <mc:Fallback>
                <p:oleObj r:id="rId4" imgW="3479040" imgH="5282280" progId="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0972" y="1978437"/>
                        <a:ext cx="2907999" cy="441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Merriweather"/>
                <a:cs typeface="Arial"/>
              </a:rPr>
              <a:t>Making Optimal Marketplace </a:t>
            </a:r>
            <a:r>
              <a:rPr lang="en-US" dirty="0" smtClean="0">
                <a:solidFill>
                  <a:schemeClr val="accent4"/>
                </a:solidFill>
                <a:latin typeface="Merriweather"/>
                <a:cs typeface="Arial"/>
              </a:rPr>
              <a:t>Growth </a:t>
            </a:r>
            <a:r>
              <a:rPr lang="en-US" dirty="0">
                <a:solidFill>
                  <a:schemeClr val="accent4"/>
                </a:solidFill>
                <a:latin typeface="Merriweather"/>
                <a:cs typeface="Arial"/>
              </a:rPr>
              <a:t>a Reality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13AD3D-2669-1CCC-6DFB-8E53C3E17542}"/>
              </a:ext>
            </a:extLst>
          </p:cNvPr>
          <p:cNvSpPr/>
          <p:nvPr/>
        </p:nvSpPr>
        <p:spPr>
          <a:xfrm>
            <a:off x="28256" y="1995078"/>
            <a:ext cx="1682885" cy="4235784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DA4A46"/>
              </a:solidFill>
              <a:effectLst/>
              <a:uLnTx/>
              <a:uFillTx/>
              <a:latin typeface="Arial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E87F5C-56D3-B966-9F3E-2AD6C0437E62}"/>
              </a:ext>
            </a:extLst>
          </p:cNvPr>
          <p:cNvSpPr/>
          <p:nvPr/>
        </p:nvSpPr>
        <p:spPr>
          <a:xfrm>
            <a:off x="10509115" y="1995078"/>
            <a:ext cx="1682885" cy="423578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158BCFD4-E7FE-7B61-28C1-2579EF62A0A8}"/>
              </a:ext>
            </a:extLst>
          </p:cNvPr>
          <p:cNvSpPr txBox="1">
            <a:spLocks/>
          </p:cNvSpPr>
          <p:nvPr/>
        </p:nvSpPr>
        <p:spPr>
          <a:xfrm>
            <a:off x="1653564" y="3660456"/>
            <a:ext cx="1265483" cy="489516"/>
          </a:xfrm>
          <a:prstGeom prst="rect">
            <a:avLst/>
          </a:prstGeom>
        </p:spPr>
        <p:txBody>
          <a:bodyPr>
            <a:noAutofit/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1463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0100" indent="-2571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ts val="1200"/>
              </a:spcAft>
              <a:buClr>
                <a:srgbClr val="00285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Authorized Seller 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50% of Sales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02C75BC-D809-2D67-3266-D4685B2C1E34}"/>
              </a:ext>
            </a:extLst>
          </p:cNvPr>
          <p:cNvSpPr txBox="1">
            <a:spLocks/>
          </p:cNvSpPr>
          <p:nvPr/>
        </p:nvSpPr>
        <p:spPr>
          <a:xfrm>
            <a:off x="1655859" y="4694001"/>
            <a:ext cx="1208674" cy="4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Other Sellers 50% of Sales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401F2F90-0ED1-D762-F757-6B2551F76186}"/>
              </a:ext>
            </a:extLst>
          </p:cNvPr>
          <p:cNvSpPr txBox="1">
            <a:spLocks/>
          </p:cNvSpPr>
          <p:nvPr/>
        </p:nvSpPr>
        <p:spPr>
          <a:xfrm>
            <a:off x="92242" y="5772694"/>
            <a:ext cx="1510864" cy="24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Negative Reviews</a:t>
            </a:r>
            <a:endParaRPr kumimoji="0" lang="en-US" sz="13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5333A946-CA6E-053E-F751-401EBD1CA1E8}"/>
              </a:ext>
            </a:extLst>
          </p:cNvPr>
          <p:cNvSpPr txBox="1">
            <a:spLocks/>
          </p:cNvSpPr>
          <p:nvPr/>
        </p:nvSpPr>
        <p:spPr>
          <a:xfrm>
            <a:off x="10595126" y="2694637"/>
            <a:ext cx="1510864" cy="24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Increased</a:t>
            </a:r>
          </a:p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Sales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C7F3D5B8-3AE3-72D5-03A6-4BD415498DA8}"/>
              </a:ext>
            </a:extLst>
          </p:cNvPr>
          <p:cNvSpPr txBox="1">
            <a:spLocks/>
          </p:cNvSpPr>
          <p:nvPr/>
        </p:nvSpPr>
        <p:spPr>
          <a:xfrm>
            <a:off x="10498015" y="3609076"/>
            <a:ext cx="1693985" cy="43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DFBE2518-4773-2251-41C2-F588F5041E0D}"/>
              </a:ext>
            </a:extLst>
          </p:cNvPr>
          <p:cNvSpPr txBox="1">
            <a:spLocks/>
          </p:cNvSpPr>
          <p:nvPr/>
        </p:nvSpPr>
        <p:spPr>
          <a:xfrm>
            <a:off x="10599560" y="4623592"/>
            <a:ext cx="1510864" cy="24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Eliminate Channel Conflict</a:t>
            </a:r>
            <a:endParaRPr kumimoji="0" lang="en-US" sz="13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CF6869E7-39B4-C2D4-F8DC-D863916C5336}"/>
              </a:ext>
            </a:extLst>
          </p:cNvPr>
          <p:cNvSpPr txBox="1">
            <a:spLocks/>
          </p:cNvSpPr>
          <p:nvPr/>
        </p:nvSpPr>
        <p:spPr>
          <a:xfrm>
            <a:off x="10595126" y="5681949"/>
            <a:ext cx="1510864" cy="24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Improve</a:t>
            </a:r>
            <a:r>
              <a:rPr kumimoji="0" lang="en-US" sz="13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 Brand Representation</a:t>
            </a:r>
            <a:endParaRPr kumimoji="0" lang="en-US" sz="13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2242" y="3268903"/>
            <a:ext cx="1510864" cy="765882"/>
            <a:chOff x="92242" y="2864458"/>
            <a:chExt cx="1510864" cy="765882"/>
          </a:xfrm>
        </p:grpSpPr>
        <p:sp>
          <p:nvSpPr>
            <p:cNvPr id="41" name="Text Placeholder 8">
              <a:extLst>
                <a:ext uri="{FF2B5EF4-FFF2-40B4-BE49-F238E27FC236}">
                  <a16:creationId xmlns:a16="http://schemas.microsoft.com/office/drawing/2014/main" id="{F55A25AC-849A-4FD8-FC0B-0D7882F22CB9}"/>
                </a:ext>
              </a:extLst>
            </p:cNvPr>
            <p:cNvSpPr txBox="1">
              <a:spLocks/>
            </p:cNvSpPr>
            <p:nvPr/>
          </p:nvSpPr>
          <p:spPr>
            <a:xfrm>
              <a:off x="92242" y="3381704"/>
              <a:ext cx="1510864" cy="2486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25400" tIns="25400" rIns="25400" bIns="25400">
              <a:noAutofit/>
            </a:bodyPr>
            <a:lstStyle>
              <a:lvl1pPr marL="0" marR="0" indent="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1pPr>
              <a:lvl2pPr marL="0" marR="0" indent="4572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2pPr>
              <a:lvl3pPr marL="0" marR="0" indent="9144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3pPr>
              <a:lvl4pPr marL="0" marR="0" indent="13716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4pPr>
              <a:lvl5pPr marL="0" marR="0" indent="18288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5pPr>
              <a:lvl6pPr marL="36576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42672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48768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54864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ts val="14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i="1" kern="0" dirty="0" smtClean="0">
                  <a:solidFill>
                    <a:srgbClr val="FFFFFF"/>
                  </a:solidFill>
                  <a:latin typeface="Arial"/>
                </a:rPr>
                <a:t>Brand Equity </a:t>
              </a:r>
              <a:r>
                <a:rPr kumimoji="0" lang="en-US" sz="13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Helvetica Neue"/>
                </a:rPr>
                <a:t>Erosion</a:t>
              </a:r>
              <a:endPara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endParaRPr>
            </a:p>
          </p:txBody>
        </p:sp>
        <p:pic>
          <p:nvPicPr>
            <p:cNvPr id="49" name="Graphic 27">
              <a:extLst>
                <a:ext uri="{FF2B5EF4-FFF2-40B4-BE49-F238E27FC236}">
                  <a16:creationId xmlns:a16="http://schemas.microsoft.com/office/drawing/2014/main" id="{DABD66B0-BBC4-AAF7-6E9C-723384233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39" y="2864458"/>
              <a:ext cx="493625" cy="518002"/>
            </a:xfrm>
            <a:prstGeom prst="rect">
              <a:avLst/>
            </a:prstGeom>
          </p:spPr>
        </p:pic>
      </p:grp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02C75BC-D809-2D67-3266-D4685B2C1E34}"/>
              </a:ext>
            </a:extLst>
          </p:cNvPr>
          <p:cNvSpPr txBox="1">
            <a:spLocks/>
          </p:cNvSpPr>
          <p:nvPr/>
        </p:nvSpPr>
        <p:spPr>
          <a:xfrm>
            <a:off x="1655859" y="4694001"/>
            <a:ext cx="1208674" cy="4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Other Sellers 50% of Sales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01F2F90-0ED1-D762-F757-6B2551F76186}"/>
              </a:ext>
            </a:extLst>
          </p:cNvPr>
          <p:cNvSpPr txBox="1">
            <a:spLocks/>
          </p:cNvSpPr>
          <p:nvPr/>
        </p:nvSpPr>
        <p:spPr>
          <a:xfrm>
            <a:off x="92242" y="5772694"/>
            <a:ext cx="1510864" cy="24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333A946-CA6E-053E-F751-401EBD1CA1E8}"/>
              </a:ext>
            </a:extLst>
          </p:cNvPr>
          <p:cNvSpPr txBox="1">
            <a:spLocks/>
          </p:cNvSpPr>
          <p:nvPr/>
        </p:nvSpPr>
        <p:spPr>
          <a:xfrm>
            <a:off x="10595126" y="2694637"/>
            <a:ext cx="1510864" cy="24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Increased</a:t>
            </a:r>
          </a:p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Sales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F3D5B8-3AE3-72D5-03A6-4BD415498DA8}"/>
              </a:ext>
            </a:extLst>
          </p:cNvPr>
          <p:cNvSpPr txBox="1">
            <a:spLocks/>
          </p:cNvSpPr>
          <p:nvPr/>
        </p:nvSpPr>
        <p:spPr>
          <a:xfrm>
            <a:off x="10498015" y="3609076"/>
            <a:ext cx="1693985" cy="43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Protect </a:t>
            </a:r>
            <a:br>
              <a:rPr kumimoji="0" lang="en-US" sz="13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</a:br>
            <a:r>
              <a:rPr kumimoji="0" lang="en-US" sz="13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Brand Value</a:t>
            </a:r>
            <a:endParaRPr kumimoji="0" lang="en-US" sz="13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FBE2518-4773-2251-41C2-F588F5041E0D}"/>
              </a:ext>
            </a:extLst>
          </p:cNvPr>
          <p:cNvSpPr txBox="1">
            <a:spLocks/>
          </p:cNvSpPr>
          <p:nvPr/>
        </p:nvSpPr>
        <p:spPr>
          <a:xfrm>
            <a:off x="10599560" y="4623592"/>
            <a:ext cx="1510864" cy="24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F6869E7-39B4-C2D4-F8DC-D863916C5336}"/>
              </a:ext>
            </a:extLst>
          </p:cNvPr>
          <p:cNvSpPr txBox="1">
            <a:spLocks/>
          </p:cNvSpPr>
          <p:nvPr/>
        </p:nvSpPr>
        <p:spPr>
          <a:xfrm>
            <a:off x="10595126" y="5681949"/>
            <a:ext cx="1510864" cy="24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19" name="Group 20"/>
          <p:cNvGrpSpPr/>
          <p:nvPr/>
        </p:nvGrpSpPr>
        <p:grpSpPr>
          <a:xfrm>
            <a:off x="92242" y="3268903"/>
            <a:ext cx="1510864" cy="765882"/>
            <a:chOff x="92242" y="2864458"/>
            <a:chExt cx="1510864" cy="765882"/>
          </a:xfrm>
        </p:grpSpPr>
        <p:sp>
          <p:nvSpPr>
            <p:cNvPr id="17" name="Text Placeholder 8">
              <a:extLst>
                <a:ext uri="{FF2B5EF4-FFF2-40B4-BE49-F238E27FC236}">
                  <a16:creationId xmlns:a16="http://schemas.microsoft.com/office/drawing/2014/main" id="{F55A25AC-849A-4FD8-FC0B-0D7882F22CB9}"/>
                </a:ext>
              </a:extLst>
            </p:cNvPr>
            <p:cNvSpPr txBox="1">
              <a:spLocks/>
            </p:cNvSpPr>
            <p:nvPr/>
          </p:nvSpPr>
          <p:spPr>
            <a:xfrm>
              <a:off x="92242" y="3381704"/>
              <a:ext cx="1510864" cy="2486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25400" tIns="25400" rIns="25400" bIns="25400">
              <a:noAutofit/>
            </a:bodyPr>
            <a:lstStyle>
              <a:lvl1pPr marL="0" marR="0" indent="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1pPr>
              <a:lvl2pPr marL="0" marR="0" indent="4572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2pPr>
              <a:lvl3pPr marL="0" marR="0" indent="9144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3pPr>
              <a:lvl4pPr marL="0" marR="0" indent="13716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4pPr>
              <a:lvl5pPr marL="0" marR="0" indent="18288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5pPr>
              <a:lvl6pPr marL="36576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42672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48768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54864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ts val="14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endParaRPr>
            </a:p>
          </p:txBody>
        </p:sp>
        <p:pic>
          <p:nvPicPr>
            <p:cNvPr id="18" name="Graphic 27">
              <a:extLst>
                <a:ext uri="{FF2B5EF4-FFF2-40B4-BE49-F238E27FC236}">
                  <a16:creationId xmlns:a16="http://schemas.microsoft.com/office/drawing/2014/main" id="{DABD66B0-BBC4-AAF7-6E9C-723384233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39" y="2864458"/>
              <a:ext cx="493625" cy="51800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9395" y="2225496"/>
            <a:ext cx="1510864" cy="887228"/>
            <a:chOff x="79395" y="1601242"/>
            <a:chExt cx="1510864" cy="887228"/>
          </a:xfrm>
        </p:grpSpPr>
        <p:sp>
          <p:nvSpPr>
            <p:cNvPr id="43" name="Text Placeholder 8">
              <a:extLst>
                <a:ext uri="{FF2B5EF4-FFF2-40B4-BE49-F238E27FC236}">
                  <a16:creationId xmlns:a16="http://schemas.microsoft.com/office/drawing/2014/main" id="{B158A49E-8B7A-6D61-2AF3-D670CA8717DC}"/>
                </a:ext>
              </a:extLst>
            </p:cNvPr>
            <p:cNvSpPr txBox="1">
              <a:spLocks/>
            </p:cNvSpPr>
            <p:nvPr/>
          </p:nvSpPr>
          <p:spPr>
            <a:xfrm>
              <a:off x="79395" y="2239834"/>
              <a:ext cx="1510864" cy="2486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25400" tIns="25400" rIns="25400" bIns="25400">
              <a:noAutofit/>
            </a:bodyPr>
            <a:lstStyle>
              <a:lvl1pPr marL="0" marR="0" indent="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1pPr>
              <a:lvl2pPr marL="0" marR="0" indent="4572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2pPr>
              <a:lvl3pPr marL="0" marR="0" indent="9144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3pPr>
              <a:lvl4pPr marL="0" marR="0" indent="13716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4pPr>
              <a:lvl5pPr marL="0" marR="0" indent="18288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5pPr>
              <a:lvl6pPr marL="36576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42672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48768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54864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ts val="14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Helvetica Neue"/>
                </a:rPr>
                <a:t>Lost Sales</a:t>
              </a:r>
            </a:p>
          </p:txBody>
        </p:sp>
        <p:pic>
          <p:nvPicPr>
            <p:cNvPr id="51" name="Graphic 31">
              <a:extLst>
                <a:ext uri="{FF2B5EF4-FFF2-40B4-BE49-F238E27FC236}">
                  <a16:creationId xmlns:a16="http://schemas.microsoft.com/office/drawing/2014/main" id="{2651AC18-F528-11DF-E992-844F6AFE0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97" y="1601242"/>
              <a:ext cx="566755" cy="61550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5794" y="4368279"/>
            <a:ext cx="1510864" cy="725682"/>
            <a:chOff x="86011" y="4434882"/>
            <a:chExt cx="1510864" cy="725682"/>
          </a:xfrm>
        </p:grpSpPr>
        <p:sp>
          <p:nvSpPr>
            <p:cNvPr id="42" name="Text Placeholder 8">
              <a:extLst>
                <a:ext uri="{FF2B5EF4-FFF2-40B4-BE49-F238E27FC236}">
                  <a16:creationId xmlns:a16="http://schemas.microsoft.com/office/drawing/2014/main" id="{93614A74-A646-5842-52BF-2F9BE2D049AC}"/>
                </a:ext>
              </a:extLst>
            </p:cNvPr>
            <p:cNvSpPr txBox="1">
              <a:spLocks/>
            </p:cNvSpPr>
            <p:nvPr/>
          </p:nvSpPr>
          <p:spPr>
            <a:xfrm>
              <a:off x="86011" y="4911928"/>
              <a:ext cx="1510864" cy="2486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25400" tIns="25400" rIns="25400" bIns="25400">
              <a:noAutofit/>
            </a:bodyPr>
            <a:lstStyle>
              <a:lvl1pPr marL="0" marR="0" indent="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1pPr>
              <a:lvl2pPr marL="0" marR="0" indent="4572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2pPr>
              <a:lvl3pPr marL="0" marR="0" indent="9144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3pPr>
              <a:lvl4pPr marL="0" marR="0" indent="13716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4pPr>
              <a:lvl5pPr marL="0" marR="0" indent="1828800" algn="l" defTabSz="8255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1" i="0" u="none" strike="noStrike" cap="none" spc="0" baseline="0">
                  <a:solidFill>
                    <a:srgbClr val="98ACB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Helvetica Neue"/>
                </a:defRPr>
              </a:lvl5pPr>
              <a:lvl6pPr marL="36576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42672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48768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5486400" marR="0" indent="-609600" algn="l" defTabSz="2438338" rtl="0" latinLnBrk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ts val="14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Helvetica Neue"/>
                </a:rPr>
                <a:t>Upset Channels</a:t>
              </a:r>
              <a:endPara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endParaRPr>
            </a:p>
          </p:txBody>
        </p:sp>
        <p:pic>
          <p:nvPicPr>
            <p:cNvPr id="50" name="Graphic 29">
              <a:extLst>
                <a:ext uri="{FF2B5EF4-FFF2-40B4-BE49-F238E27FC236}">
                  <a16:creationId xmlns:a16="http://schemas.microsoft.com/office/drawing/2014/main" id="{42820EE1-F9D0-0035-9CE4-2BDDC7DA1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84" y="4434882"/>
              <a:ext cx="463154" cy="432684"/>
            </a:xfrm>
            <a:prstGeom prst="rect">
              <a:avLst/>
            </a:prstGeom>
          </p:spPr>
        </p:pic>
      </p:grpSp>
      <p:pic>
        <p:nvPicPr>
          <p:cNvPr id="52" name="Graphic 33">
            <a:extLst>
              <a:ext uri="{FF2B5EF4-FFF2-40B4-BE49-F238E27FC236}">
                <a16:creationId xmlns:a16="http://schemas.microsoft.com/office/drawing/2014/main" id="{04B7D0C0-2F32-D889-E7DE-3034D930E1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791" y="2227671"/>
            <a:ext cx="457200" cy="488093"/>
          </a:xfrm>
          <a:prstGeom prst="rect">
            <a:avLst/>
          </a:prstGeom>
        </p:spPr>
      </p:pic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D51EFC39-5982-C2CA-EA27-79390368978B}"/>
              </a:ext>
            </a:extLst>
          </p:cNvPr>
          <p:cNvSpPr txBox="1">
            <a:spLocks/>
          </p:cNvSpPr>
          <p:nvPr/>
        </p:nvSpPr>
        <p:spPr>
          <a:xfrm>
            <a:off x="5320232" y="3188670"/>
            <a:ext cx="987637" cy="4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No Brand</a:t>
            </a:r>
            <a:b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</a:b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Control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93209799-D0F5-0B19-FE9B-F58E0EEB475D}"/>
              </a:ext>
            </a:extLst>
          </p:cNvPr>
          <p:cNvSpPr txBox="1">
            <a:spLocks/>
          </p:cNvSpPr>
          <p:nvPr/>
        </p:nvSpPr>
        <p:spPr>
          <a:xfrm>
            <a:off x="5427614" y="4475201"/>
            <a:ext cx="1117605" cy="4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No MAP</a:t>
            </a:r>
            <a:b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</a:b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C24C4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Compliance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836E9C61-23BA-F44E-8809-4F7F9FDB5D19}"/>
              </a:ext>
            </a:extLst>
          </p:cNvPr>
          <p:cNvSpPr txBox="1">
            <a:spLocks/>
          </p:cNvSpPr>
          <p:nvPr/>
        </p:nvSpPr>
        <p:spPr>
          <a:xfrm>
            <a:off x="5427614" y="3739687"/>
            <a:ext cx="1433666" cy="4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 smtClean="0">
                <a:ln>
                  <a:noFill/>
                </a:ln>
                <a:solidFill>
                  <a:srgbClr val="1B3C5C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Authorized Seller</a:t>
            </a:r>
            <a:endParaRPr kumimoji="0" lang="en-US" sz="1300" b="1" i="1" u="none" strike="noStrike" kern="0" cap="none" spc="0" normalizeH="0" baseline="0" noProof="0" dirty="0">
              <a:ln>
                <a:noFill/>
              </a:ln>
              <a:solidFill>
                <a:srgbClr val="1B3C5C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Helvetica Neue"/>
            </a:endParaRPr>
          </a:p>
          <a:p>
            <a:pPr marL="0" marR="0" lvl="0" indent="0" algn="r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1B3C5C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95% of Sales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874AC4-9A19-292A-1351-3BA628285BDF}"/>
              </a:ext>
            </a:extLst>
          </p:cNvPr>
          <p:cNvSpPr txBox="1">
            <a:spLocks/>
          </p:cNvSpPr>
          <p:nvPr/>
        </p:nvSpPr>
        <p:spPr>
          <a:xfrm>
            <a:off x="9284791" y="3305442"/>
            <a:ext cx="1255231" cy="24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1B3C5C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Brand Control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D00B451B-6182-3F06-2F93-B1F208449E3A}"/>
              </a:ext>
            </a:extLst>
          </p:cNvPr>
          <p:cNvSpPr txBox="1">
            <a:spLocks/>
          </p:cNvSpPr>
          <p:nvPr/>
        </p:nvSpPr>
        <p:spPr>
          <a:xfrm>
            <a:off x="9319959" y="3660455"/>
            <a:ext cx="1332353" cy="49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400" tIns="25400" rIns="25400" bIns="25400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i="0" u="none" strike="noStrike" cap="none" spc="0" baseline="0">
                <a:solidFill>
                  <a:srgbClr val="98ACB5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1B3C5C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MAP</a:t>
            </a:r>
            <a:b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1B3C5C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</a:br>
            <a:r>
              <a:rPr kumimoji="0" lang="en-US" sz="1300" b="1" i="1" u="none" strike="noStrike" kern="0" cap="none" spc="0" normalizeH="0" baseline="0" noProof="0" dirty="0">
                <a:ln>
                  <a:noFill/>
                </a:ln>
                <a:solidFill>
                  <a:srgbClr val="1B3C5C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Helvetica Neue"/>
              </a:rPr>
              <a:t>Compliant</a:t>
            </a:r>
          </a:p>
        </p:txBody>
      </p:sp>
      <p:pic>
        <p:nvPicPr>
          <p:cNvPr id="61" name="Graphic 45">
            <a:extLst>
              <a:ext uri="{FF2B5EF4-FFF2-40B4-BE49-F238E27FC236}">
                <a16:creationId xmlns:a16="http://schemas.microsoft.com/office/drawing/2014/main" id="{C40BAFB6-6639-0349-CBBA-EE458C34EC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01" y="3135766"/>
            <a:ext cx="388620" cy="507714"/>
          </a:xfrm>
          <a:prstGeom prst="rect">
            <a:avLst/>
          </a:prstGeom>
        </p:spPr>
      </p:pic>
      <p:pic>
        <p:nvPicPr>
          <p:cNvPr id="62" name="Graphic 4">
            <a:extLst>
              <a:ext uri="{FF2B5EF4-FFF2-40B4-BE49-F238E27FC236}">
                <a16:creationId xmlns:a16="http://schemas.microsoft.com/office/drawing/2014/main" id="{1C2C1EF3-43E9-178E-DE09-FCCDF2CE5B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46" y="2039818"/>
            <a:ext cx="2528719" cy="421701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2883876" y="3930164"/>
            <a:ext cx="31652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8" idx="2"/>
          </p:cNvCxnSpPr>
          <p:nvPr/>
        </p:nvCxnSpPr>
        <p:spPr>
          <a:xfrm flipH="1" flipV="1">
            <a:off x="2910254" y="4932487"/>
            <a:ext cx="334107" cy="439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676671" y="3448051"/>
            <a:ext cx="63388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ight Bracket 72"/>
          <p:cNvSpPr/>
          <p:nvPr/>
        </p:nvSpPr>
        <p:spPr>
          <a:xfrm>
            <a:off x="4865076" y="3748455"/>
            <a:ext cx="225669" cy="1878623"/>
          </a:xfrm>
          <a:prstGeom prst="rightBracket">
            <a:avLst>
              <a:gd name="adj" fmla="val 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5081952" y="4712680"/>
            <a:ext cx="31652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ight Bracket 75"/>
          <p:cNvSpPr/>
          <p:nvPr/>
        </p:nvSpPr>
        <p:spPr>
          <a:xfrm>
            <a:off x="4437184" y="3364522"/>
            <a:ext cx="225669" cy="178777"/>
          </a:xfrm>
          <a:prstGeom prst="rightBracket">
            <a:avLst>
              <a:gd name="adj" fmla="val 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ight Bracket 76"/>
          <p:cNvSpPr/>
          <p:nvPr/>
        </p:nvSpPr>
        <p:spPr>
          <a:xfrm flipH="1">
            <a:off x="3244358" y="3745525"/>
            <a:ext cx="131887" cy="369278"/>
          </a:xfrm>
          <a:prstGeom prst="rightBracket">
            <a:avLst>
              <a:gd name="adj" fmla="val 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ight Bracket 77"/>
          <p:cNvSpPr/>
          <p:nvPr/>
        </p:nvSpPr>
        <p:spPr>
          <a:xfrm flipH="1">
            <a:off x="3244361" y="4246687"/>
            <a:ext cx="131884" cy="1380392"/>
          </a:xfrm>
          <a:prstGeom prst="rightBracket">
            <a:avLst>
              <a:gd name="adj" fmla="val 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3"/>
          <a:stretch/>
        </p:blipFill>
        <p:spPr>
          <a:xfrm>
            <a:off x="11087100" y="4074599"/>
            <a:ext cx="633048" cy="51698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" name="Graphic 87" descr="Thumbs Up Sign">
            <a:extLst>
              <a:ext uri="{FF2B5EF4-FFF2-40B4-BE49-F238E27FC236}">
                <a16:creationId xmlns:a16="http://schemas.microsoft.com/office/drawing/2014/main" id="{15F741CA-857F-42BC-85D3-3F83766667A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V="1">
            <a:off x="584184" y="5227623"/>
            <a:ext cx="522322" cy="504146"/>
          </a:xfrm>
          <a:prstGeom prst="rect">
            <a:avLst/>
          </a:prstGeom>
        </p:spPr>
      </p:pic>
      <p:pic>
        <p:nvPicPr>
          <p:cNvPr id="59" name="Graphic 87" descr="Thumbs Up Sign">
            <a:extLst>
              <a:ext uri="{FF2B5EF4-FFF2-40B4-BE49-F238E27FC236}">
                <a16:creationId xmlns:a16="http://schemas.microsoft.com/office/drawing/2014/main" id="{15F741CA-857F-42BC-85D3-3F83766667A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76669" y="5149236"/>
            <a:ext cx="522322" cy="5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Control Requires a </a:t>
            </a:r>
            <a:r>
              <a:rPr lang="en-US" dirty="0" smtClean="0">
                <a:solidFill>
                  <a:schemeClr val="accent4"/>
                </a:solidFill>
              </a:rPr>
              <a:t>Holistic Solution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F827CB-A94B-41DF-833D-93895B04FF17}"/>
              </a:ext>
            </a:extLst>
          </p:cNvPr>
          <p:cNvGrpSpPr/>
          <p:nvPr/>
        </p:nvGrpSpPr>
        <p:grpSpPr>
          <a:xfrm>
            <a:off x="4527770" y="2312929"/>
            <a:ext cx="3229730" cy="3229730"/>
            <a:chOff x="4565870" y="2084329"/>
            <a:chExt cx="3229730" cy="32297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5438CB-66E7-47B4-AC75-4AA8BB089A00}"/>
                </a:ext>
              </a:extLst>
            </p:cNvPr>
            <p:cNvGrpSpPr/>
            <p:nvPr/>
          </p:nvGrpSpPr>
          <p:grpSpPr>
            <a:xfrm>
              <a:off x="4565870" y="2084329"/>
              <a:ext cx="3229730" cy="3229730"/>
              <a:chOff x="4565870" y="2084329"/>
              <a:chExt cx="3229730" cy="322973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BB4D5AB-8781-4F94-BA0B-015986176409}"/>
                  </a:ext>
                </a:extLst>
              </p:cNvPr>
              <p:cNvSpPr/>
              <p:nvPr/>
            </p:nvSpPr>
            <p:spPr>
              <a:xfrm>
                <a:off x="5137150" y="2654300"/>
                <a:ext cx="2087697" cy="208848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EAFA5DB-E037-42D5-A7AD-59C32C070143}"/>
                  </a:ext>
                </a:extLst>
              </p:cNvPr>
              <p:cNvGrpSpPr/>
              <p:nvPr/>
            </p:nvGrpSpPr>
            <p:grpSpPr>
              <a:xfrm>
                <a:off x="4565870" y="2084329"/>
                <a:ext cx="3229730" cy="3229730"/>
                <a:chOff x="4666100" y="2904418"/>
                <a:chExt cx="2735987" cy="2735987"/>
              </a:xfrm>
            </p:grpSpPr>
            <p:sp>
              <p:nvSpPr>
                <p:cNvPr id="10" name="Кольцо 9">
                  <a:extLst>
                    <a:ext uri="{FF2B5EF4-FFF2-40B4-BE49-F238E27FC236}">
                      <a16:creationId xmlns:a16="http://schemas.microsoft.com/office/drawing/2014/main" id="{7DB40037-DD53-41CC-AB62-3B273B7F9706}"/>
                    </a:ext>
                  </a:extLst>
                </p:cNvPr>
                <p:cNvSpPr/>
                <p:nvPr/>
              </p:nvSpPr>
              <p:spPr>
                <a:xfrm>
                  <a:off x="4995774" y="3232087"/>
                  <a:ext cx="2069430" cy="2069430"/>
                </a:xfrm>
                <a:prstGeom prst="donut">
                  <a:avLst>
                    <a:gd name="adj" fmla="val 7655"/>
                  </a:avLst>
                </a:prstGeom>
                <a:solidFill>
                  <a:schemeClr val="bg1">
                    <a:alpha val="18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endParaRPr>
                </a:p>
              </p:txBody>
            </p:sp>
            <p:sp>
              <p:nvSpPr>
                <p:cNvPr id="11" name="Кольцо 10">
                  <a:extLst>
                    <a:ext uri="{FF2B5EF4-FFF2-40B4-BE49-F238E27FC236}">
                      <a16:creationId xmlns:a16="http://schemas.microsoft.com/office/drawing/2014/main" id="{FC5A439C-A1E3-4794-A58A-9EFC053A7F4F}"/>
                    </a:ext>
                  </a:extLst>
                </p:cNvPr>
                <p:cNvSpPr/>
                <p:nvPr/>
              </p:nvSpPr>
              <p:spPr>
                <a:xfrm>
                  <a:off x="4666101" y="2904418"/>
                  <a:ext cx="2735987" cy="2735987"/>
                </a:xfrm>
                <a:prstGeom prst="donut">
                  <a:avLst>
                    <a:gd name="adj" fmla="val 320"/>
                  </a:avLst>
                </a:prstGeom>
                <a:solidFill>
                  <a:srgbClr val="DFDFDF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Neue"/>
                  </a:endParaRPr>
                </a:p>
              </p:txBody>
            </p:sp>
          </p:grpSp>
        </p:grp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7684AAA-C9C9-44BC-AC19-FCE371F8C029}"/>
                </a:ext>
              </a:extLst>
            </p:cNvPr>
            <p:cNvSpPr txBox="1">
              <a:spLocks/>
            </p:cNvSpPr>
            <p:nvPr/>
          </p:nvSpPr>
          <p:spPr>
            <a:xfrm>
              <a:off x="5215440" y="3298762"/>
              <a:ext cx="1922080" cy="87825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3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50" charset="0"/>
                  <a:ea typeface="+mj-ea"/>
                  <a:cs typeface="Arial" panose="020B0604020202020204" pitchFamily="34" charset="0"/>
                  <a:sym typeface="Helvetica Neue"/>
                </a:rPr>
                <a:t>GROW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50" charset="0"/>
                  <a:ea typeface="+mj-ea"/>
                  <a:cs typeface="Arial" panose="020B0604020202020204" pitchFamily="34" charset="0"/>
                  <a:sym typeface="Helvetica Neue"/>
                </a:rPr>
              </a:b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50" charset="0"/>
                  <a:ea typeface="+mj-ea"/>
                  <a:cs typeface="Arial" panose="020B0604020202020204" pitchFamily="34" charset="0"/>
                  <a:sym typeface="Helvetica Neue"/>
                </a:rPr>
                <a:t>SALES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225095-257C-402A-8E4D-2DD82540BF15}"/>
              </a:ext>
            </a:extLst>
          </p:cNvPr>
          <p:cNvGrpSpPr/>
          <p:nvPr/>
        </p:nvGrpSpPr>
        <p:grpSpPr>
          <a:xfrm>
            <a:off x="4701679" y="1400797"/>
            <a:ext cx="3045204" cy="1112701"/>
            <a:chOff x="4739779" y="1172197"/>
            <a:chExt cx="3045204" cy="1112701"/>
          </a:xfrm>
        </p:grpSpPr>
        <p:sp>
          <p:nvSpPr>
            <p:cNvPr id="13" name="Rectangle: Rounded Corners 184">
              <a:extLst>
                <a:ext uri="{FF2B5EF4-FFF2-40B4-BE49-F238E27FC236}">
                  <a16:creationId xmlns:a16="http://schemas.microsoft.com/office/drawing/2014/main" id="{3754A155-6415-44ED-BB5E-B6D4BC7E9E60}"/>
                </a:ext>
              </a:extLst>
            </p:cNvPr>
            <p:cNvSpPr/>
            <p:nvPr/>
          </p:nvSpPr>
          <p:spPr bwMode="auto">
            <a:xfrm>
              <a:off x="5860451" y="1624105"/>
              <a:ext cx="660793" cy="6607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BC1210-2712-48D6-A4F0-B8B7D23B12BA}"/>
                </a:ext>
              </a:extLst>
            </p:cNvPr>
            <p:cNvGrpSpPr/>
            <p:nvPr/>
          </p:nvGrpSpPr>
          <p:grpSpPr>
            <a:xfrm>
              <a:off x="4739779" y="1172197"/>
              <a:ext cx="3045204" cy="1000263"/>
              <a:chOff x="4739779" y="1172197"/>
              <a:chExt cx="3045204" cy="100026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98DE9CF-A3CA-4F59-BB21-E64559BA46FC}"/>
                  </a:ext>
                </a:extLst>
              </p:cNvPr>
              <p:cNvSpPr/>
              <p:nvPr/>
            </p:nvSpPr>
            <p:spPr>
              <a:xfrm>
                <a:off x="4739779" y="1172197"/>
                <a:ext cx="3045204" cy="87707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B3C5C"/>
                    </a:solidFill>
                    <a:effectLst/>
                    <a:uLnTx/>
                    <a:uFillTx/>
                    <a:latin typeface="Montserrat" panose="00000500000000000000" pitchFamily="50" charset="0"/>
                    <a:ea typeface="+mn-ea"/>
                    <a:cs typeface="Arial" panose="020B0604020202020204" pitchFamily="34" charset="0"/>
                    <a:sym typeface="Helvetica Neue"/>
                  </a:rPr>
                  <a:t>Optimize Online Marketplace Distribution</a:t>
                </a:r>
                <a:endPara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B3C5C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4C68F27-6CF5-44EF-9892-908F386DE5AA}"/>
                  </a:ext>
                </a:extLst>
              </p:cNvPr>
              <p:cNvGrpSpPr/>
              <p:nvPr/>
            </p:nvGrpSpPr>
            <p:grpSpPr>
              <a:xfrm>
                <a:off x="5939551" y="1730204"/>
                <a:ext cx="529031" cy="442256"/>
                <a:chOff x="4254315" y="2623441"/>
                <a:chExt cx="529031" cy="442256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74344C33-465D-1C44-8E2C-60922B9EB6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7228" r="37225" b="76337"/>
                <a:stretch/>
              </p:blipFill>
              <p:spPr>
                <a:xfrm rot="13500000">
                  <a:off x="4250905" y="2867953"/>
                  <a:ext cx="166627" cy="159808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4808A3F7-97A5-3440-B3E5-E45E37A36D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90934" y="2623441"/>
                  <a:ext cx="288219" cy="266513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07683570-17AD-D349-B292-32A3F2829B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7228" r="37225" b="76337"/>
                <a:stretch/>
              </p:blipFill>
              <p:spPr>
                <a:xfrm rot="8100000">
                  <a:off x="4616719" y="2867953"/>
                  <a:ext cx="166627" cy="15980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BD4E4EF2-F9ED-4C4E-A30E-690FD2612C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7228" r="37225" b="76337"/>
                <a:stretch/>
              </p:blipFill>
              <p:spPr>
                <a:xfrm rot="10800000">
                  <a:off x="4435310" y="2905889"/>
                  <a:ext cx="166627" cy="15980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C77FF6-6E67-4A22-8A89-57E9CB5C7A09}"/>
              </a:ext>
            </a:extLst>
          </p:cNvPr>
          <p:cNvGrpSpPr/>
          <p:nvPr/>
        </p:nvGrpSpPr>
        <p:grpSpPr>
          <a:xfrm>
            <a:off x="1568450" y="4405620"/>
            <a:ext cx="3283543" cy="754387"/>
            <a:chOff x="1546164" y="2516944"/>
            <a:chExt cx="3283543" cy="754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BEF250-E507-4EEA-A685-634EFF377E20}"/>
                </a:ext>
              </a:extLst>
            </p:cNvPr>
            <p:cNvSpPr/>
            <p:nvPr/>
          </p:nvSpPr>
          <p:spPr>
            <a:xfrm>
              <a:off x="1546164" y="2596656"/>
              <a:ext cx="2639031" cy="6746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B3C5C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Technology &amp; Data Insights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1B3C5C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23" name="Rectangle: Rounded Corners 184">
              <a:extLst>
                <a:ext uri="{FF2B5EF4-FFF2-40B4-BE49-F238E27FC236}">
                  <a16:creationId xmlns:a16="http://schemas.microsoft.com/office/drawing/2014/main" id="{B498C6F0-D165-4865-A255-1FE1C7083CA8}"/>
                </a:ext>
              </a:extLst>
            </p:cNvPr>
            <p:cNvSpPr/>
            <p:nvPr/>
          </p:nvSpPr>
          <p:spPr bwMode="auto">
            <a:xfrm>
              <a:off x="4168914" y="2516944"/>
              <a:ext cx="660793" cy="6607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99163A-255F-744B-970A-2D30D5B0A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3037" y="2688018"/>
              <a:ext cx="165199" cy="15934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FEE110-40A7-0540-B4EB-E58E6D92B869}"/>
                </a:ext>
              </a:extLst>
            </p:cNvPr>
            <p:cNvGrpSpPr/>
            <p:nvPr/>
          </p:nvGrpSpPr>
          <p:grpSpPr>
            <a:xfrm>
              <a:off x="4432493" y="2906215"/>
              <a:ext cx="153760" cy="191262"/>
              <a:chOff x="1054705" y="3146137"/>
              <a:chExt cx="410735" cy="510915"/>
            </a:xfrm>
          </p:grpSpPr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0404F063-5B0A-E749-B00A-FFB43B3FE2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4705" y="3146137"/>
                <a:ext cx="410735" cy="510915"/>
              </a:xfrm>
              <a:custGeom>
                <a:avLst/>
                <a:gdLst>
                  <a:gd name="T0" fmla="*/ 89 w 181"/>
                  <a:gd name="T1" fmla="*/ 1 h 225"/>
                  <a:gd name="T2" fmla="*/ 99 w 181"/>
                  <a:gd name="T3" fmla="*/ 3 h 225"/>
                  <a:gd name="T4" fmla="*/ 176 w 181"/>
                  <a:gd name="T5" fmla="*/ 32 h 225"/>
                  <a:gd name="T6" fmla="*/ 181 w 181"/>
                  <a:gd name="T7" fmla="*/ 38 h 225"/>
                  <a:gd name="T8" fmla="*/ 181 w 181"/>
                  <a:gd name="T9" fmla="*/ 71 h 225"/>
                  <a:gd name="T10" fmla="*/ 153 w 181"/>
                  <a:gd name="T11" fmla="*/ 166 h 225"/>
                  <a:gd name="T12" fmla="*/ 98 w 181"/>
                  <a:gd name="T13" fmla="*/ 220 h 225"/>
                  <a:gd name="T14" fmla="*/ 87 w 181"/>
                  <a:gd name="T15" fmla="*/ 222 h 225"/>
                  <a:gd name="T16" fmla="*/ 29 w 181"/>
                  <a:gd name="T17" fmla="*/ 168 h 225"/>
                  <a:gd name="T18" fmla="*/ 0 w 181"/>
                  <a:gd name="T19" fmla="*/ 70 h 225"/>
                  <a:gd name="T20" fmla="*/ 0 w 181"/>
                  <a:gd name="T21" fmla="*/ 37 h 225"/>
                  <a:gd name="T22" fmla="*/ 6 w 181"/>
                  <a:gd name="T23" fmla="*/ 31 h 225"/>
                  <a:gd name="T24" fmla="*/ 89 w 181"/>
                  <a:gd name="T25" fmla="*/ 1 h 225"/>
                  <a:gd name="T26" fmla="*/ 88 w 181"/>
                  <a:gd name="T27" fmla="*/ 14 h 225"/>
                  <a:gd name="T28" fmla="*/ 13 w 181"/>
                  <a:gd name="T29" fmla="*/ 42 h 225"/>
                  <a:gd name="T30" fmla="*/ 16 w 181"/>
                  <a:gd name="T31" fmla="*/ 103 h 225"/>
                  <a:gd name="T32" fmla="*/ 91 w 181"/>
                  <a:gd name="T33" fmla="*/ 209 h 225"/>
                  <a:gd name="T34" fmla="*/ 131 w 181"/>
                  <a:gd name="T35" fmla="*/ 175 h 225"/>
                  <a:gd name="T36" fmla="*/ 168 w 181"/>
                  <a:gd name="T37" fmla="*/ 81 h 225"/>
                  <a:gd name="T38" fmla="*/ 169 w 181"/>
                  <a:gd name="T39" fmla="*/ 42 h 225"/>
                  <a:gd name="T40" fmla="*/ 93 w 181"/>
                  <a:gd name="T41" fmla="*/ 14 h 225"/>
                  <a:gd name="T42" fmla="*/ 88 w 181"/>
                  <a:gd name="T43" fmla="*/ 1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1" h="225">
                    <a:moveTo>
                      <a:pt x="89" y="1"/>
                    </a:moveTo>
                    <a:cubicBezTo>
                      <a:pt x="92" y="0"/>
                      <a:pt x="96" y="2"/>
                      <a:pt x="99" y="3"/>
                    </a:cubicBezTo>
                    <a:cubicBezTo>
                      <a:pt x="124" y="12"/>
                      <a:pt x="150" y="22"/>
                      <a:pt x="176" y="32"/>
                    </a:cubicBezTo>
                    <a:cubicBezTo>
                      <a:pt x="179" y="32"/>
                      <a:pt x="181" y="35"/>
                      <a:pt x="181" y="38"/>
                    </a:cubicBezTo>
                    <a:cubicBezTo>
                      <a:pt x="181" y="49"/>
                      <a:pt x="181" y="60"/>
                      <a:pt x="181" y="71"/>
                    </a:cubicBezTo>
                    <a:cubicBezTo>
                      <a:pt x="181" y="104"/>
                      <a:pt x="171" y="138"/>
                      <a:pt x="153" y="166"/>
                    </a:cubicBezTo>
                    <a:cubicBezTo>
                      <a:pt x="139" y="188"/>
                      <a:pt x="120" y="206"/>
                      <a:pt x="98" y="220"/>
                    </a:cubicBezTo>
                    <a:cubicBezTo>
                      <a:pt x="95" y="222"/>
                      <a:pt x="91" y="225"/>
                      <a:pt x="87" y="222"/>
                    </a:cubicBezTo>
                    <a:cubicBezTo>
                      <a:pt x="64" y="209"/>
                      <a:pt x="44" y="190"/>
                      <a:pt x="29" y="168"/>
                    </a:cubicBezTo>
                    <a:cubicBezTo>
                      <a:pt x="10" y="139"/>
                      <a:pt x="0" y="104"/>
                      <a:pt x="0" y="70"/>
                    </a:cubicBezTo>
                    <a:cubicBezTo>
                      <a:pt x="0" y="59"/>
                      <a:pt x="0" y="48"/>
                      <a:pt x="0" y="37"/>
                    </a:cubicBezTo>
                    <a:cubicBezTo>
                      <a:pt x="0" y="34"/>
                      <a:pt x="3" y="32"/>
                      <a:pt x="6" y="31"/>
                    </a:cubicBezTo>
                    <a:cubicBezTo>
                      <a:pt x="34" y="21"/>
                      <a:pt x="61" y="11"/>
                      <a:pt x="89" y="1"/>
                    </a:cubicBezTo>
                    <a:close/>
                    <a:moveTo>
                      <a:pt x="88" y="14"/>
                    </a:moveTo>
                    <a:cubicBezTo>
                      <a:pt x="63" y="24"/>
                      <a:pt x="38" y="33"/>
                      <a:pt x="13" y="42"/>
                    </a:cubicBezTo>
                    <a:cubicBezTo>
                      <a:pt x="13" y="63"/>
                      <a:pt x="12" y="83"/>
                      <a:pt x="16" y="103"/>
                    </a:cubicBezTo>
                    <a:cubicBezTo>
                      <a:pt x="25" y="147"/>
                      <a:pt x="53" y="186"/>
                      <a:pt x="91" y="209"/>
                    </a:cubicBezTo>
                    <a:cubicBezTo>
                      <a:pt x="106" y="200"/>
                      <a:pt x="119" y="188"/>
                      <a:pt x="131" y="175"/>
                    </a:cubicBezTo>
                    <a:cubicBezTo>
                      <a:pt x="153" y="149"/>
                      <a:pt x="166" y="115"/>
                      <a:pt x="168" y="81"/>
                    </a:cubicBezTo>
                    <a:cubicBezTo>
                      <a:pt x="169" y="68"/>
                      <a:pt x="168" y="55"/>
                      <a:pt x="169" y="42"/>
                    </a:cubicBezTo>
                    <a:cubicBezTo>
                      <a:pt x="144" y="33"/>
                      <a:pt x="118" y="24"/>
                      <a:pt x="93" y="14"/>
                    </a:cubicBezTo>
                    <a:cubicBezTo>
                      <a:pt x="92" y="13"/>
                      <a:pt x="90" y="13"/>
                      <a:pt x="88" y="14"/>
                    </a:cubicBezTo>
                    <a:close/>
                  </a:path>
                </a:pathLst>
              </a:custGeom>
              <a:solidFill>
                <a:srgbClr val="DB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73036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5234D5F1-573F-3B43-8D3F-DDB66BB05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513" y="3204814"/>
                <a:ext cx="300537" cy="382114"/>
              </a:xfrm>
              <a:custGeom>
                <a:avLst/>
                <a:gdLst>
                  <a:gd name="T0" fmla="*/ 62 w 132"/>
                  <a:gd name="T1" fmla="*/ 2 h 168"/>
                  <a:gd name="T2" fmla="*/ 75 w 132"/>
                  <a:gd name="T3" fmla="*/ 4 h 168"/>
                  <a:gd name="T4" fmla="*/ 125 w 132"/>
                  <a:gd name="T5" fmla="*/ 23 h 168"/>
                  <a:gd name="T6" fmla="*/ 131 w 132"/>
                  <a:gd name="T7" fmla="*/ 28 h 168"/>
                  <a:gd name="T8" fmla="*/ 124 w 132"/>
                  <a:gd name="T9" fmla="*/ 91 h 168"/>
                  <a:gd name="T10" fmla="*/ 70 w 132"/>
                  <a:gd name="T11" fmla="*/ 165 h 168"/>
                  <a:gd name="T12" fmla="*/ 61 w 132"/>
                  <a:gd name="T13" fmla="*/ 165 h 168"/>
                  <a:gd name="T14" fmla="*/ 17 w 132"/>
                  <a:gd name="T15" fmla="*/ 113 h 168"/>
                  <a:gd name="T16" fmla="*/ 2 w 132"/>
                  <a:gd name="T17" fmla="*/ 64 h 168"/>
                  <a:gd name="T18" fmla="*/ 11 w 132"/>
                  <a:gd name="T19" fmla="*/ 57 h 168"/>
                  <a:gd name="T20" fmla="*/ 15 w 132"/>
                  <a:gd name="T21" fmla="*/ 64 h 168"/>
                  <a:gd name="T22" fmla="*/ 66 w 132"/>
                  <a:gd name="T23" fmla="*/ 152 h 168"/>
                  <a:gd name="T24" fmla="*/ 66 w 132"/>
                  <a:gd name="T25" fmla="*/ 14 h 168"/>
                  <a:gd name="T26" fmla="*/ 9 w 132"/>
                  <a:gd name="T27" fmla="*/ 35 h 168"/>
                  <a:gd name="T28" fmla="*/ 0 w 132"/>
                  <a:gd name="T29" fmla="*/ 29 h 168"/>
                  <a:gd name="T30" fmla="*/ 8 w 132"/>
                  <a:gd name="T31" fmla="*/ 22 h 168"/>
                  <a:gd name="T32" fmla="*/ 62 w 132"/>
                  <a:gd name="T33" fmla="*/ 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168">
                    <a:moveTo>
                      <a:pt x="62" y="2"/>
                    </a:moveTo>
                    <a:cubicBezTo>
                      <a:pt x="67" y="0"/>
                      <a:pt x="71" y="3"/>
                      <a:pt x="75" y="4"/>
                    </a:cubicBezTo>
                    <a:cubicBezTo>
                      <a:pt x="92" y="10"/>
                      <a:pt x="108" y="17"/>
                      <a:pt x="125" y="23"/>
                    </a:cubicBezTo>
                    <a:cubicBezTo>
                      <a:pt x="127" y="23"/>
                      <a:pt x="130" y="25"/>
                      <a:pt x="131" y="28"/>
                    </a:cubicBezTo>
                    <a:cubicBezTo>
                      <a:pt x="132" y="49"/>
                      <a:pt x="130" y="71"/>
                      <a:pt x="124" y="91"/>
                    </a:cubicBezTo>
                    <a:cubicBezTo>
                      <a:pt x="114" y="121"/>
                      <a:pt x="95" y="147"/>
                      <a:pt x="70" y="165"/>
                    </a:cubicBezTo>
                    <a:cubicBezTo>
                      <a:pt x="68" y="168"/>
                      <a:pt x="63" y="167"/>
                      <a:pt x="61" y="165"/>
                    </a:cubicBezTo>
                    <a:cubicBezTo>
                      <a:pt x="43" y="151"/>
                      <a:pt x="27" y="133"/>
                      <a:pt x="17" y="113"/>
                    </a:cubicBezTo>
                    <a:cubicBezTo>
                      <a:pt x="9" y="98"/>
                      <a:pt x="4" y="81"/>
                      <a:pt x="2" y="64"/>
                    </a:cubicBezTo>
                    <a:cubicBezTo>
                      <a:pt x="0" y="60"/>
                      <a:pt x="6" y="54"/>
                      <a:pt x="11" y="57"/>
                    </a:cubicBezTo>
                    <a:cubicBezTo>
                      <a:pt x="14" y="58"/>
                      <a:pt x="14" y="62"/>
                      <a:pt x="15" y="64"/>
                    </a:cubicBezTo>
                    <a:cubicBezTo>
                      <a:pt x="19" y="98"/>
                      <a:pt x="38" y="131"/>
                      <a:pt x="66" y="152"/>
                    </a:cubicBezTo>
                    <a:cubicBezTo>
                      <a:pt x="66" y="106"/>
                      <a:pt x="66" y="60"/>
                      <a:pt x="66" y="14"/>
                    </a:cubicBezTo>
                    <a:cubicBezTo>
                      <a:pt x="47" y="21"/>
                      <a:pt x="28" y="28"/>
                      <a:pt x="9" y="35"/>
                    </a:cubicBezTo>
                    <a:cubicBezTo>
                      <a:pt x="5" y="37"/>
                      <a:pt x="0" y="34"/>
                      <a:pt x="0" y="29"/>
                    </a:cubicBezTo>
                    <a:cubicBezTo>
                      <a:pt x="0" y="24"/>
                      <a:pt x="5" y="23"/>
                      <a:pt x="8" y="22"/>
                    </a:cubicBezTo>
                    <a:cubicBezTo>
                      <a:pt x="26" y="15"/>
                      <a:pt x="44" y="9"/>
                      <a:pt x="6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73036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6DFE1F-A7D4-2747-94B6-7E1CFA4824D5}"/>
                </a:ext>
              </a:extLst>
            </p:cNvPr>
            <p:cNvGrpSpPr/>
            <p:nvPr/>
          </p:nvGrpSpPr>
          <p:grpSpPr>
            <a:xfrm>
              <a:off x="4585374" y="2698011"/>
              <a:ext cx="135205" cy="141438"/>
              <a:chOff x="5659584" y="2160587"/>
              <a:chExt cx="387350" cy="38692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87C92B-7327-BA48-AC6C-13848E88BCD0}"/>
                  </a:ext>
                </a:extLst>
              </p:cNvPr>
              <p:cNvSpPr/>
              <p:nvPr/>
            </p:nvSpPr>
            <p:spPr>
              <a:xfrm rot="2676663">
                <a:off x="5709816" y="2392282"/>
                <a:ext cx="50124" cy="155227"/>
              </a:xfrm>
              <a:prstGeom prst="rect">
                <a:avLst/>
              </a:prstGeom>
              <a:solidFill>
                <a:srgbClr val="DB4B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8A020DE8-80C0-A948-A5D9-E42CA91F5B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9584" y="2160587"/>
                <a:ext cx="387350" cy="384175"/>
              </a:xfrm>
              <a:custGeom>
                <a:avLst/>
                <a:gdLst>
                  <a:gd name="T0" fmla="*/ 358 w 575"/>
                  <a:gd name="T1" fmla="*/ 0 h 570"/>
                  <a:gd name="T2" fmla="*/ 379 w 575"/>
                  <a:gd name="T3" fmla="*/ 0 h 570"/>
                  <a:gd name="T4" fmla="*/ 463 w 575"/>
                  <a:gd name="T5" fmla="*/ 24 h 570"/>
                  <a:gd name="T6" fmla="*/ 555 w 575"/>
                  <a:gd name="T7" fmla="*/ 125 h 570"/>
                  <a:gd name="T8" fmla="*/ 558 w 575"/>
                  <a:gd name="T9" fmla="*/ 271 h 570"/>
                  <a:gd name="T10" fmla="*/ 483 w 575"/>
                  <a:gd name="T11" fmla="*/ 369 h 570"/>
                  <a:gd name="T12" fmla="*/ 378 w 575"/>
                  <a:gd name="T13" fmla="*/ 405 h 570"/>
                  <a:gd name="T14" fmla="*/ 233 w 575"/>
                  <a:gd name="T15" fmla="*/ 355 h 570"/>
                  <a:gd name="T16" fmla="*/ 213 w 575"/>
                  <a:gd name="T17" fmla="*/ 375 h 570"/>
                  <a:gd name="T18" fmla="*/ 235 w 575"/>
                  <a:gd name="T19" fmla="*/ 401 h 570"/>
                  <a:gd name="T20" fmla="*/ 230 w 575"/>
                  <a:gd name="T21" fmla="*/ 415 h 570"/>
                  <a:gd name="T22" fmla="*/ 89 w 575"/>
                  <a:gd name="T23" fmla="*/ 555 h 570"/>
                  <a:gd name="T24" fmla="*/ 57 w 575"/>
                  <a:gd name="T25" fmla="*/ 570 h 570"/>
                  <a:gd name="T26" fmla="*/ 47 w 575"/>
                  <a:gd name="T27" fmla="*/ 570 h 570"/>
                  <a:gd name="T28" fmla="*/ 0 w 575"/>
                  <a:gd name="T29" fmla="*/ 522 h 570"/>
                  <a:gd name="T30" fmla="*/ 0 w 575"/>
                  <a:gd name="T31" fmla="*/ 514 h 570"/>
                  <a:gd name="T32" fmla="*/ 15 w 575"/>
                  <a:gd name="T33" fmla="*/ 482 h 570"/>
                  <a:gd name="T34" fmla="*/ 156 w 575"/>
                  <a:gd name="T35" fmla="*/ 341 h 570"/>
                  <a:gd name="T36" fmla="*/ 174 w 575"/>
                  <a:gd name="T37" fmla="*/ 338 h 570"/>
                  <a:gd name="T38" fmla="*/ 195 w 575"/>
                  <a:gd name="T39" fmla="*/ 358 h 570"/>
                  <a:gd name="T40" fmla="*/ 216 w 575"/>
                  <a:gd name="T41" fmla="*/ 337 h 570"/>
                  <a:gd name="T42" fmla="*/ 169 w 575"/>
                  <a:gd name="T43" fmla="*/ 157 h 570"/>
                  <a:gd name="T44" fmla="*/ 230 w 575"/>
                  <a:gd name="T45" fmla="*/ 52 h 570"/>
                  <a:gd name="T46" fmla="*/ 358 w 575"/>
                  <a:gd name="T47" fmla="*/ 0 h 570"/>
                  <a:gd name="T48" fmla="*/ 341 w 575"/>
                  <a:gd name="T49" fmla="*/ 26 h 570"/>
                  <a:gd name="T50" fmla="*/ 228 w 575"/>
                  <a:gd name="T51" fmla="*/ 93 h 570"/>
                  <a:gd name="T52" fmla="*/ 190 w 575"/>
                  <a:gd name="T53" fmla="*/ 205 h 570"/>
                  <a:gd name="T54" fmla="*/ 224 w 575"/>
                  <a:gd name="T55" fmla="*/ 306 h 570"/>
                  <a:gd name="T56" fmla="*/ 317 w 575"/>
                  <a:gd name="T57" fmla="*/ 373 h 570"/>
                  <a:gd name="T58" fmla="*/ 442 w 575"/>
                  <a:gd name="T59" fmla="*/ 363 h 570"/>
                  <a:gd name="T60" fmla="*/ 530 w 575"/>
                  <a:gd name="T61" fmla="*/ 274 h 570"/>
                  <a:gd name="T62" fmla="*/ 535 w 575"/>
                  <a:gd name="T63" fmla="*/ 142 h 570"/>
                  <a:gd name="T64" fmla="*/ 450 w 575"/>
                  <a:gd name="T65" fmla="*/ 45 h 570"/>
                  <a:gd name="T66" fmla="*/ 341 w 575"/>
                  <a:gd name="T67" fmla="*/ 26 h 570"/>
                  <a:gd name="T68" fmla="*/ 33 w 575"/>
                  <a:gd name="T69" fmla="*/ 499 h 570"/>
                  <a:gd name="T70" fmla="*/ 30 w 575"/>
                  <a:gd name="T71" fmla="*/ 535 h 570"/>
                  <a:gd name="T72" fmla="*/ 70 w 575"/>
                  <a:gd name="T73" fmla="*/ 539 h 570"/>
                  <a:gd name="T74" fmla="*/ 206 w 575"/>
                  <a:gd name="T75" fmla="*/ 404 h 570"/>
                  <a:gd name="T76" fmla="*/ 167 w 575"/>
                  <a:gd name="T77" fmla="*/ 366 h 570"/>
                  <a:gd name="T78" fmla="*/ 33 w 575"/>
                  <a:gd name="T79" fmla="*/ 499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5" h="570">
                    <a:moveTo>
                      <a:pt x="358" y="0"/>
                    </a:moveTo>
                    <a:cubicBezTo>
                      <a:pt x="379" y="0"/>
                      <a:pt x="379" y="0"/>
                      <a:pt x="379" y="0"/>
                    </a:cubicBezTo>
                    <a:cubicBezTo>
                      <a:pt x="408" y="2"/>
                      <a:pt x="437" y="9"/>
                      <a:pt x="463" y="24"/>
                    </a:cubicBezTo>
                    <a:cubicBezTo>
                      <a:pt x="504" y="45"/>
                      <a:pt x="537" y="82"/>
                      <a:pt x="555" y="125"/>
                    </a:cubicBezTo>
                    <a:cubicBezTo>
                      <a:pt x="574" y="171"/>
                      <a:pt x="575" y="224"/>
                      <a:pt x="558" y="271"/>
                    </a:cubicBezTo>
                    <a:cubicBezTo>
                      <a:pt x="544" y="311"/>
                      <a:pt x="518" y="345"/>
                      <a:pt x="483" y="369"/>
                    </a:cubicBezTo>
                    <a:cubicBezTo>
                      <a:pt x="453" y="391"/>
                      <a:pt x="416" y="403"/>
                      <a:pt x="378" y="405"/>
                    </a:cubicBezTo>
                    <a:cubicBezTo>
                      <a:pt x="326" y="408"/>
                      <a:pt x="273" y="390"/>
                      <a:pt x="233" y="355"/>
                    </a:cubicBezTo>
                    <a:cubicBezTo>
                      <a:pt x="227" y="361"/>
                      <a:pt x="219" y="368"/>
                      <a:pt x="213" y="375"/>
                    </a:cubicBezTo>
                    <a:cubicBezTo>
                      <a:pt x="218" y="385"/>
                      <a:pt x="231" y="390"/>
                      <a:pt x="235" y="401"/>
                    </a:cubicBezTo>
                    <a:cubicBezTo>
                      <a:pt x="237" y="406"/>
                      <a:pt x="234" y="411"/>
                      <a:pt x="230" y="415"/>
                    </a:cubicBezTo>
                    <a:cubicBezTo>
                      <a:pt x="183" y="462"/>
                      <a:pt x="136" y="508"/>
                      <a:pt x="89" y="555"/>
                    </a:cubicBezTo>
                    <a:cubicBezTo>
                      <a:pt x="80" y="564"/>
                      <a:pt x="69" y="569"/>
                      <a:pt x="57" y="570"/>
                    </a:cubicBezTo>
                    <a:cubicBezTo>
                      <a:pt x="47" y="570"/>
                      <a:pt x="47" y="570"/>
                      <a:pt x="47" y="570"/>
                    </a:cubicBezTo>
                    <a:cubicBezTo>
                      <a:pt x="22" y="568"/>
                      <a:pt x="2" y="546"/>
                      <a:pt x="0" y="522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2" y="502"/>
                      <a:pt x="6" y="490"/>
                      <a:pt x="15" y="482"/>
                    </a:cubicBezTo>
                    <a:cubicBezTo>
                      <a:pt x="62" y="435"/>
                      <a:pt x="109" y="388"/>
                      <a:pt x="156" y="341"/>
                    </a:cubicBezTo>
                    <a:cubicBezTo>
                      <a:pt x="161" y="336"/>
                      <a:pt x="168" y="334"/>
                      <a:pt x="174" y="338"/>
                    </a:cubicBezTo>
                    <a:cubicBezTo>
                      <a:pt x="182" y="344"/>
                      <a:pt x="188" y="352"/>
                      <a:pt x="195" y="358"/>
                    </a:cubicBezTo>
                    <a:cubicBezTo>
                      <a:pt x="202" y="351"/>
                      <a:pt x="209" y="344"/>
                      <a:pt x="216" y="337"/>
                    </a:cubicBezTo>
                    <a:cubicBezTo>
                      <a:pt x="172" y="289"/>
                      <a:pt x="154" y="220"/>
                      <a:pt x="169" y="157"/>
                    </a:cubicBezTo>
                    <a:cubicBezTo>
                      <a:pt x="178" y="117"/>
                      <a:pt x="199" y="80"/>
                      <a:pt x="230" y="52"/>
                    </a:cubicBezTo>
                    <a:cubicBezTo>
                      <a:pt x="265" y="20"/>
                      <a:pt x="311" y="2"/>
                      <a:pt x="358" y="0"/>
                    </a:cubicBezTo>
                    <a:close/>
                    <a:moveTo>
                      <a:pt x="341" y="26"/>
                    </a:moveTo>
                    <a:cubicBezTo>
                      <a:pt x="297" y="33"/>
                      <a:pt x="255" y="57"/>
                      <a:pt x="228" y="93"/>
                    </a:cubicBezTo>
                    <a:cubicBezTo>
                      <a:pt x="203" y="124"/>
                      <a:pt x="189" y="165"/>
                      <a:pt x="190" y="205"/>
                    </a:cubicBezTo>
                    <a:cubicBezTo>
                      <a:pt x="190" y="241"/>
                      <a:pt x="202" y="277"/>
                      <a:pt x="224" y="306"/>
                    </a:cubicBezTo>
                    <a:cubicBezTo>
                      <a:pt x="246" y="338"/>
                      <a:pt x="280" y="361"/>
                      <a:pt x="317" y="373"/>
                    </a:cubicBezTo>
                    <a:cubicBezTo>
                      <a:pt x="358" y="385"/>
                      <a:pt x="403" y="381"/>
                      <a:pt x="442" y="363"/>
                    </a:cubicBezTo>
                    <a:cubicBezTo>
                      <a:pt x="481" y="346"/>
                      <a:pt x="513" y="313"/>
                      <a:pt x="530" y="274"/>
                    </a:cubicBezTo>
                    <a:cubicBezTo>
                      <a:pt x="549" y="232"/>
                      <a:pt x="550" y="184"/>
                      <a:pt x="535" y="142"/>
                    </a:cubicBezTo>
                    <a:cubicBezTo>
                      <a:pt x="520" y="100"/>
                      <a:pt x="489" y="65"/>
                      <a:pt x="450" y="45"/>
                    </a:cubicBezTo>
                    <a:cubicBezTo>
                      <a:pt x="417" y="27"/>
                      <a:pt x="378" y="21"/>
                      <a:pt x="341" y="26"/>
                    </a:cubicBezTo>
                    <a:close/>
                    <a:moveTo>
                      <a:pt x="33" y="499"/>
                    </a:moveTo>
                    <a:cubicBezTo>
                      <a:pt x="23" y="508"/>
                      <a:pt x="22" y="524"/>
                      <a:pt x="30" y="535"/>
                    </a:cubicBezTo>
                    <a:cubicBezTo>
                      <a:pt x="39" y="547"/>
                      <a:pt x="59" y="550"/>
                      <a:pt x="70" y="539"/>
                    </a:cubicBezTo>
                    <a:cubicBezTo>
                      <a:pt x="115" y="494"/>
                      <a:pt x="160" y="449"/>
                      <a:pt x="206" y="404"/>
                    </a:cubicBezTo>
                    <a:cubicBezTo>
                      <a:pt x="193" y="391"/>
                      <a:pt x="180" y="379"/>
                      <a:pt x="167" y="366"/>
                    </a:cubicBezTo>
                    <a:cubicBezTo>
                      <a:pt x="123" y="410"/>
                      <a:pt x="78" y="455"/>
                      <a:pt x="33" y="4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73036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F86D9E2-D307-DC43-9B3B-DDEC690379C6}"/>
                </a:ext>
              </a:extLst>
            </p:cNvPr>
            <p:cNvGrpSpPr/>
            <p:nvPr/>
          </p:nvGrpSpPr>
          <p:grpSpPr>
            <a:xfrm>
              <a:off x="4395591" y="2705974"/>
              <a:ext cx="223864" cy="197539"/>
              <a:chOff x="6064507" y="4413155"/>
              <a:chExt cx="223864" cy="197539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B2AE87-8CB2-6440-82C5-1B64B8A372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64507" y="4544621"/>
                <a:ext cx="119442" cy="660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51A87C4-7DCE-314C-A6AB-46116A8F91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6739" y="4413155"/>
                <a:ext cx="810" cy="1353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EF6A4C8-58D2-F942-88A4-CD0D43D6BF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83426" y="4541895"/>
                <a:ext cx="104945" cy="617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624BFB-60E1-49DB-814C-565DC636D62C}"/>
              </a:ext>
            </a:extLst>
          </p:cNvPr>
          <p:cNvGrpSpPr/>
          <p:nvPr/>
        </p:nvGrpSpPr>
        <p:grpSpPr>
          <a:xfrm>
            <a:off x="4952854" y="5374848"/>
            <a:ext cx="2425809" cy="1200896"/>
            <a:chOff x="6694358" y="4135433"/>
            <a:chExt cx="2425809" cy="12008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43F9A4-8FC3-4558-870A-EA635220376E}"/>
                </a:ext>
              </a:extLst>
            </p:cNvPr>
            <p:cNvSpPr/>
            <p:nvPr/>
          </p:nvSpPr>
          <p:spPr>
            <a:xfrm>
              <a:off x="6694358" y="4770712"/>
              <a:ext cx="2425809" cy="56561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B3C5C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Minimum Advertised Price Policy</a:t>
              </a:r>
              <a:endPara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1B3C5C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B3C5C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(if applicable)</a:t>
              </a:r>
            </a:p>
          </p:txBody>
        </p:sp>
        <p:sp>
          <p:nvSpPr>
            <p:cNvPr id="37" name="Rectangle: Rounded Corners 163">
              <a:extLst>
                <a:ext uri="{FF2B5EF4-FFF2-40B4-BE49-F238E27FC236}">
                  <a16:creationId xmlns:a16="http://schemas.microsoft.com/office/drawing/2014/main" id="{AABA0A26-ACEE-4C99-B926-EE41AAECE341}"/>
                </a:ext>
              </a:extLst>
            </p:cNvPr>
            <p:cNvSpPr/>
            <p:nvPr/>
          </p:nvSpPr>
          <p:spPr bwMode="auto">
            <a:xfrm>
              <a:off x="7532859" y="4135433"/>
              <a:ext cx="660793" cy="6607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21FE00-3BCD-4581-B050-463F768DEB14}"/>
                </a:ext>
              </a:extLst>
            </p:cNvPr>
            <p:cNvGrpSpPr/>
            <p:nvPr/>
          </p:nvGrpSpPr>
          <p:grpSpPr>
            <a:xfrm>
              <a:off x="7676239" y="4248143"/>
              <a:ext cx="388274" cy="465034"/>
              <a:chOff x="7608449" y="2654187"/>
              <a:chExt cx="388274" cy="465034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2720B76-45ED-8F41-BC88-E800CF7AA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08449" y="2813197"/>
                <a:ext cx="186124" cy="18630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C8B53AA1-A039-6A4C-A9F8-FB61C2998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6384" y="2654187"/>
                <a:ext cx="350339" cy="465034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2CE8BF-164D-4E37-91C7-6E439678846F}"/>
              </a:ext>
            </a:extLst>
          </p:cNvPr>
          <p:cNvGrpSpPr/>
          <p:nvPr/>
        </p:nvGrpSpPr>
        <p:grpSpPr>
          <a:xfrm>
            <a:off x="7426090" y="4405620"/>
            <a:ext cx="2382390" cy="660793"/>
            <a:chOff x="5842009" y="5040067"/>
            <a:chExt cx="2382390" cy="6607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38C9DE8-B949-415F-9D59-6ED5836257C5}"/>
                </a:ext>
              </a:extLst>
            </p:cNvPr>
            <p:cNvSpPr/>
            <p:nvPr/>
          </p:nvSpPr>
          <p:spPr>
            <a:xfrm>
              <a:off x="6502802" y="5133560"/>
              <a:ext cx="1721597" cy="47227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B3C5C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Unauthorized Seller Legal Foundation</a:t>
              </a:r>
            </a:p>
          </p:txBody>
        </p:sp>
        <p:sp>
          <p:nvSpPr>
            <p:cNvPr id="43" name="Rectangle: Rounded Corners 166">
              <a:extLst>
                <a:ext uri="{FF2B5EF4-FFF2-40B4-BE49-F238E27FC236}">
                  <a16:creationId xmlns:a16="http://schemas.microsoft.com/office/drawing/2014/main" id="{1E800665-A307-410E-8AF4-18E39D599691}"/>
                </a:ext>
              </a:extLst>
            </p:cNvPr>
            <p:cNvSpPr/>
            <p:nvPr/>
          </p:nvSpPr>
          <p:spPr bwMode="auto">
            <a:xfrm>
              <a:off x="5842009" y="5040067"/>
              <a:ext cx="660793" cy="6607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60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D86F45B-784F-4540-AD80-CA614517C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93376" y="5228943"/>
              <a:ext cx="379535" cy="36036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1E51FD-D4FD-40D0-945D-639E3DF7B43D}"/>
              </a:ext>
            </a:extLst>
          </p:cNvPr>
          <p:cNvGrpSpPr/>
          <p:nvPr/>
        </p:nvGrpSpPr>
        <p:grpSpPr>
          <a:xfrm>
            <a:off x="1701549" y="2794500"/>
            <a:ext cx="3160443" cy="812610"/>
            <a:chOff x="1716272" y="4191377"/>
            <a:chExt cx="3160443" cy="81261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BEF250-E507-4EEA-A685-634EFF377E20}"/>
                </a:ext>
              </a:extLst>
            </p:cNvPr>
            <p:cNvSpPr/>
            <p:nvPr/>
          </p:nvSpPr>
          <p:spPr>
            <a:xfrm>
              <a:off x="1716272" y="4329312"/>
              <a:ext cx="2559798" cy="6746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B3C5C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Investigation, </a:t>
              </a: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B3C5C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Enforcement &amp; Root Cause Mitigation</a:t>
              </a:r>
            </a:p>
          </p:txBody>
        </p:sp>
        <p:sp>
          <p:nvSpPr>
            <p:cNvPr id="47" name="Rectangle: Rounded Corners 169">
              <a:extLst>
                <a:ext uri="{FF2B5EF4-FFF2-40B4-BE49-F238E27FC236}">
                  <a16:creationId xmlns:a16="http://schemas.microsoft.com/office/drawing/2014/main" id="{3ACDA224-9335-4A43-8F78-A26B64AF70AE}"/>
                </a:ext>
              </a:extLst>
            </p:cNvPr>
            <p:cNvSpPr/>
            <p:nvPr/>
          </p:nvSpPr>
          <p:spPr bwMode="auto">
            <a:xfrm>
              <a:off x="4215922" y="4191377"/>
              <a:ext cx="660793" cy="6607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DA5B9E8-59E6-3C49-BDC4-E4BF67ACE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83784" y="4308682"/>
              <a:ext cx="385217" cy="444213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7ABBC08-3CCC-477F-9CB4-C691F3F50D5D}"/>
              </a:ext>
            </a:extLst>
          </p:cNvPr>
          <p:cNvGrpSpPr/>
          <p:nvPr/>
        </p:nvGrpSpPr>
        <p:grpSpPr>
          <a:xfrm>
            <a:off x="7448917" y="2790581"/>
            <a:ext cx="2939684" cy="660793"/>
            <a:chOff x="7487017" y="2561980"/>
            <a:chExt cx="2939684" cy="66079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2E283E7-78E6-4A90-9043-D64978EF6B01}"/>
                </a:ext>
              </a:extLst>
            </p:cNvPr>
            <p:cNvSpPr/>
            <p:nvPr/>
          </p:nvSpPr>
          <p:spPr>
            <a:xfrm>
              <a:off x="7918427" y="2598297"/>
              <a:ext cx="2508274" cy="47227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B3C5C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Authorized </a:t>
              </a:r>
              <a:b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B3C5C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</a:b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B3C5C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rPr>
                <a:t>Reseller Program</a:t>
              </a:r>
            </a:p>
          </p:txBody>
        </p:sp>
        <p:sp>
          <p:nvSpPr>
            <p:cNvPr id="51" name="Rectangle: Rounded Corners 163">
              <a:extLst>
                <a:ext uri="{FF2B5EF4-FFF2-40B4-BE49-F238E27FC236}">
                  <a16:creationId xmlns:a16="http://schemas.microsoft.com/office/drawing/2014/main" id="{AEE499A9-95EB-4CDF-867D-B24C419434A1}"/>
                </a:ext>
              </a:extLst>
            </p:cNvPr>
            <p:cNvSpPr/>
            <p:nvPr/>
          </p:nvSpPr>
          <p:spPr bwMode="auto">
            <a:xfrm>
              <a:off x="7487017" y="2561980"/>
              <a:ext cx="660793" cy="6607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anose="020B0604020202020204" pitchFamily="34" charset="0"/>
                <a:sym typeface="Helvetica Neue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C6EF957-CC86-C04A-A708-D6F0362CB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65061" y="2710542"/>
              <a:ext cx="461079" cy="363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75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Control Requires Buy-in and Support from </a:t>
            </a:r>
            <a:r>
              <a:rPr lang="en-US" dirty="0">
                <a:solidFill>
                  <a:schemeClr val="accent4"/>
                </a:solidFill>
              </a:rPr>
              <a:t>Cross-Functional Team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58587" y="1861428"/>
            <a:ext cx="6874826" cy="4068488"/>
            <a:chOff x="2016109" y="1844175"/>
            <a:chExt cx="6874826" cy="4068488"/>
          </a:xfrm>
        </p:grpSpPr>
        <p:grpSp>
          <p:nvGrpSpPr>
            <p:cNvPr id="24" name="Group 23"/>
            <p:cNvGrpSpPr/>
            <p:nvPr/>
          </p:nvGrpSpPr>
          <p:grpSpPr>
            <a:xfrm>
              <a:off x="4539122" y="1844175"/>
              <a:ext cx="1828800" cy="1828800"/>
              <a:chOff x="1905616" y="2374710"/>
              <a:chExt cx="1935386" cy="193538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7B64D8F-96F4-EFAE-1726-D374A7936218}"/>
                  </a:ext>
                </a:extLst>
              </p:cNvPr>
              <p:cNvSpPr/>
              <p:nvPr/>
            </p:nvSpPr>
            <p:spPr>
              <a:xfrm>
                <a:off x="1905616" y="2374710"/>
                <a:ext cx="1935386" cy="193538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400" tIns="25400" rIns="25400" bIns="25400" numCol="1" spcCol="38100" rtlCol="0" anchor="ctr">
                <a:noAutofit/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10" name="Graphic 17">
                <a:extLst>
                  <a:ext uri="{FF2B5EF4-FFF2-40B4-BE49-F238E27FC236}">
                    <a16:creationId xmlns:a16="http://schemas.microsoft.com/office/drawing/2014/main" id="{93982FA4-A198-253D-10A6-0F439BD5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1968" y="2567837"/>
                <a:ext cx="882681" cy="980757"/>
              </a:xfrm>
              <a:prstGeom prst="rect">
                <a:avLst/>
              </a:prstGeom>
            </p:spPr>
          </p:pic>
          <p:sp>
            <p:nvSpPr>
              <p:cNvPr id="15" name="Text Placeholder 8">
                <a:extLst>
                  <a:ext uri="{FF2B5EF4-FFF2-40B4-BE49-F238E27FC236}">
                    <a16:creationId xmlns:a16="http://schemas.microsoft.com/office/drawing/2014/main" id="{4A7B199B-FDB8-7483-17DC-F2FC0673B4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4053" y="3763449"/>
                <a:ext cx="1398512" cy="38769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609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1pPr>
                <a:lvl2pPr marL="1219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2pPr>
                <a:lvl3pPr marL="1828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3pPr>
                <a:lvl4pPr marL="2438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4pPr>
                <a:lvl5pPr marL="30480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5pPr>
                <a:lvl6pPr marL="3657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4267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4876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5486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lvl="0" indent="0" algn="ctr" defTabSz="1219169" rtl="0" eaLnBrk="1" fontAlgn="auto" latinLnBrk="0" hangingPunct="1">
                  <a:lnSpc>
                    <a:spcPts val="22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23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50" charset="0"/>
                    <a:ea typeface="+mn-ea"/>
                    <a:cs typeface="Arial" panose="020B0604020202020204" pitchFamily="34" charset="0"/>
                    <a:sym typeface="Helvetica Neue"/>
                  </a:rPr>
                  <a:t>Compliance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016109" y="4070832"/>
              <a:ext cx="1828800" cy="1828800"/>
              <a:chOff x="3414393" y="2374710"/>
              <a:chExt cx="1935386" cy="193538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7B64D8F-96F4-EFAE-1726-D374A7936218}"/>
                  </a:ext>
                </a:extLst>
              </p:cNvPr>
              <p:cNvSpPr/>
              <p:nvPr/>
            </p:nvSpPr>
            <p:spPr>
              <a:xfrm>
                <a:off x="3414393" y="2374710"/>
                <a:ext cx="1935386" cy="1935387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400" tIns="25400" rIns="25400" bIns="25400" numCol="1" spcCol="38100" rtlCol="0" anchor="ctr">
                <a:noAutofit/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11" name="Graphic 18">
                <a:extLst>
                  <a:ext uri="{FF2B5EF4-FFF2-40B4-BE49-F238E27FC236}">
                    <a16:creationId xmlns:a16="http://schemas.microsoft.com/office/drawing/2014/main" id="{5BACEEE1-8A2C-1D33-80B1-124135943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839" y="2691087"/>
                <a:ext cx="914818" cy="941884"/>
              </a:xfrm>
              <a:prstGeom prst="rect">
                <a:avLst/>
              </a:prstGeom>
            </p:spPr>
          </p:pic>
          <p:sp>
            <p:nvSpPr>
              <p:cNvPr id="16" name="Text Placeholder 8">
                <a:extLst>
                  <a:ext uri="{FF2B5EF4-FFF2-40B4-BE49-F238E27FC236}">
                    <a16:creationId xmlns:a16="http://schemas.microsoft.com/office/drawing/2014/main" id="{C5C47D4D-AB54-DC6F-B0FD-D5DA3C443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2387" y="3785022"/>
                <a:ext cx="1398512" cy="37708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609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1pPr>
                <a:lvl2pPr marL="1219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2pPr>
                <a:lvl3pPr marL="1828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3pPr>
                <a:lvl4pPr marL="2438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4pPr>
                <a:lvl5pPr marL="30480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5pPr>
                <a:lvl6pPr marL="3657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4267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4876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5486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lvl="0" indent="0" algn="ctr" defTabSz="1219169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23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50" charset="0"/>
                    <a:ea typeface="+mn-ea"/>
                    <a:cs typeface="Arial" panose="020B0604020202020204" pitchFamily="34" charset="0"/>
                    <a:sym typeface="Helvetica Neue"/>
                  </a:rPr>
                  <a:t>Marketing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062135" y="1844175"/>
              <a:ext cx="1828800" cy="1828800"/>
              <a:chOff x="4737536" y="2374710"/>
              <a:chExt cx="1935386" cy="1935387"/>
            </a:xfrm>
            <a:solidFill>
              <a:schemeClr val="accent4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7B64D8F-96F4-EFAE-1726-D374A7936218}"/>
                  </a:ext>
                </a:extLst>
              </p:cNvPr>
              <p:cNvSpPr/>
              <p:nvPr/>
            </p:nvSpPr>
            <p:spPr>
              <a:xfrm>
                <a:off x="4737536" y="2374710"/>
                <a:ext cx="1935386" cy="193538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400" tIns="25400" rIns="25400" bIns="25400" numCol="1" spcCol="38100" rtlCol="0" anchor="ctr">
                <a:noAutofit/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12" name="Graphic 19">
                <a:extLst>
                  <a:ext uri="{FF2B5EF4-FFF2-40B4-BE49-F238E27FC236}">
                    <a16:creationId xmlns:a16="http://schemas.microsoft.com/office/drawing/2014/main" id="{7831C0AE-7A69-F2C9-AA2C-5C232A2D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0619" y="2694534"/>
                <a:ext cx="889219" cy="934988"/>
              </a:xfrm>
              <a:prstGeom prst="rect">
                <a:avLst/>
              </a:prstGeom>
              <a:grpFill/>
            </p:spPr>
          </p:pic>
          <p:sp>
            <p:nvSpPr>
              <p:cNvPr id="17" name="Text Placeholder 8">
                <a:extLst>
                  <a:ext uri="{FF2B5EF4-FFF2-40B4-BE49-F238E27FC236}">
                    <a16:creationId xmlns:a16="http://schemas.microsoft.com/office/drawing/2014/main" id="{406B1502-929E-25FE-6E1F-432A46FF68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08429" y="3798633"/>
                <a:ext cx="1399397" cy="34235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609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1pPr>
                <a:lvl2pPr marL="1219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2pPr>
                <a:lvl3pPr marL="1828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3pPr>
                <a:lvl4pPr marL="2438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4pPr>
                <a:lvl5pPr marL="30480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5pPr>
                <a:lvl6pPr marL="3657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4267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4876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5486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lvl="0" indent="0" algn="ctr" defTabSz="1219169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23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50" charset="0"/>
                    <a:ea typeface="+mn-ea"/>
                    <a:cs typeface="Arial" panose="020B0604020202020204" pitchFamily="34" charset="0"/>
                    <a:sym typeface="Helvetica Neue"/>
                  </a:rPr>
                  <a:t>eCommerce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539122" y="4083863"/>
              <a:ext cx="1828800" cy="1828800"/>
              <a:chOff x="7511007" y="2374710"/>
              <a:chExt cx="1935387" cy="193538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B64D8F-96F4-EFAE-1726-D374A7936218}"/>
                  </a:ext>
                </a:extLst>
              </p:cNvPr>
              <p:cNvSpPr/>
              <p:nvPr/>
            </p:nvSpPr>
            <p:spPr>
              <a:xfrm>
                <a:off x="7511007" y="2374710"/>
                <a:ext cx="1935387" cy="193538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400" tIns="25400" rIns="25400" bIns="25400" numCol="1" spcCol="38100" rtlCol="0" anchor="ctr">
                <a:noAutofit/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6" name="Graphic 13">
                <a:extLst>
                  <a:ext uri="{FF2B5EF4-FFF2-40B4-BE49-F238E27FC236}">
                    <a16:creationId xmlns:a16="http://schemas.microsoft.com/office/drawing/2014/main" id="{AA6310FA-D3DF-A4B0-D2B2-7187D95FE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6973" y="2491498"/>
                <a:ext cx="843451" cy="115729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Text Placeholder 8">
                <a:extLst>
                  <a:ext uri="{FF2B5EF4-FFF2-40B4-BE49-F238E27FC236}">
                    <a16:creationId xmlns:a16="http://schemas.microsoft.com/office/drawing/2014/main" id="{155A6AB7-D3D7-9E13-8A36-0C883AB4AC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99967" y="3648791"/>
                <a:ext cx="1557464" cy="5504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609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1pPr>
                <a:lvl2pPr marL="1219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2pPr>
                <a:lvl3pPr marL="1828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3pPr>
                <a:lvl4pPr marL="2438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4pPr>
                <a:lvl5pPr marL="30480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5pPr>
                <a:lvl6pPr marL="3657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4267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4876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5486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lvl="0" indent="0" algn="ctr" defTabSz="1219169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23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50" charset="0"/>
                    <a:ea typeface="+mn-ea"/>
                    <a:cs typeface="Arial" panose="020B0604020202020204" pitchFamily="34" charset="0"/>
                    <a:sym typeface="Helvetica Neue"/>
                  </a:rPr>
                  <a:t>Customer</a:t>
                </a:r>
              </a:p>
              <a:p>
                <a:pPr marL="0" marR="0" lvl="0" indent="0" algn="ctr" defTabSz="1219169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23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50" charset="0"/>
                    <a:ea typeface="+mn-ea"/>
                    <a:cs typeface="Arial" panose="020B0604020202020204" pitchFamily="34" charset="0"/>
                    <a:sym typeface="Helvetica Neue"/>
                  </a:rPr>
                  <a:t>Care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062135" y="4083863"/>
              <a:ext cx="1828800" cy="1828800"/>
              <a:chOff x="10469586" y="2290662"/>
              <a:chExt cx="1935386" cy="1935388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B64D8F-96F4-EFAE-1726-D374A7936218}"/>
                  </a:ext>
                </a:extLst>
              </p:cNvPr>
              <p:cNvSpPr/>
              <p:nvPr/>
            </p:nvSpPr>
            <p:spPr>
              <a:xfrm>
                <a:off x="10469586" y="2290662"/>
                <a:ext cx="1935386" cy="193538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400" tIns="25400" rIns="25400" bIns="25400" numCol="1" spcCol="38100" rtlCol="0" anchor="ctr">
                <a:noAutofit/>
              </a:bodyPr>
              <a:lstStyle/>
              <a:p>
                <a:pPr marL="0" marR="0" lvl="0" indent="0" algn="ctr" defTabSz="4127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8" name="Graphic 15">
                <a:extLst>
                  <a:ext uri="{FF2B5EF4-FFF2-40B4-BE49-F238E27FC236}">
                    <a16:creationId xmlns:a16="http://schemas.microsoft.com/office/drawing/2014/main" id="{36B213EF-667D-639C-DFFD-44FCAE16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66345" y="2536664"/>
                <a:ext cx="941869" cy="10711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Text Placeholder 8">
                <a:extLst>
                  <a:ext uri="{FF2B5EF4-FFF2-40B4-BE49-F238E27FC236}">
                    <a16:creationId xmlns:a16="http://schemas.microsoft.com/office/drawing/2014/main" id="{10A8267D-56ED-DF62-A33B-7478ACBAB4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40479" y="3714889"/>
                <a:ext cx="1393601" cy="49105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609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1pPr>
                <a:lvl2pPr marL="1219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2pPr>
                <a:lvl3pPr marL="1828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3pPr>
                <a:lvl4pPr marL="2438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4pPr>
                <a:lvl5pPr marL="30480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2800" b="0" i="0" u="none" strike="noStrike" cap="none" spc="0" baseline="0">
                    <a:solidFill>
                      <a:srgbClr val="000000"/>
                    </a:solidFill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Helvetica Neue"/>
                  </a:defRPr>
                </a:lvl5pPr>
                <a:lvl6pPr marL="36576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6pPr>
                <a:lvl7pPr marL="42672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7pPr>
                <a:lvl8pPr marL="48768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8pPr>
                <a:lvl9pPr marL="5486400" marR="0" indent="-609600" algn="l" defTabSz="2438338" rtl="0" latinLnBrk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Pct val="123000"/>
                  <a:buFontTx/>
                  <a:buChar char="•"/>
                  <a:tabLst/>
                  <a:defRPr sz="4800" b="0" i="0" u="none" strike="noStrike" cap="none" spc="0" baseline="0">
                    <a:solidFill>
                      <a:srgbClr val="000000"/>
                    </a:solidFill>
                    <a:uFillTx/>
                    <a:latin typeface="+mn-lt"/>
                    <a:ea typeface="+mn-ea"/>
                    <a:cs typeface="+mn-cs"/>
                    <a:sym typeface="Helvetica Neue"/>
                  </a:defRPr>
                </a:lvl9pPr>
              </a:lstStyle>
              <a:p>
                <a:pPr marL="0" marR="0" lvl="0" indent="0" algn="ctr" defTabSz="1219169" rtl="0" eaLnBrk="1" fontAlgn="auto" latinLnBrk="0" hangingPunct="1">
                  <a:lnSpc>
                    <a:spcPts val="18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23000"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50" charset="0"/>
                    <a:ea typeface="+mn-ea"/>
                    <a:cs typeface="Arial" panose="020B0604020202020204" pitchFamily="34" charset="0"/>
                    <a:sym typeface="Helvetica Neue"/>
                  </a:rPr>
                  <a:t>Legal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50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016109" y="1844175"/>
              <a:ext cx="1828800" cy="1828800"/>
              <a:chOff x="1610997" y="1828800"/>
              <a:chExt cx="1828800" cy="18288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610997" y="1828800"/>
                <a:ext cx="1828800" cy="1828800"/>
                <a:chOff x="129653" y="2374710"/>
                <a:chExt cx="1935386" cy="1935388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7B64D8F-96F4-EFAE-1726-D374A7936218}"/>
                    </a:ext>
                  </a:extLst>
                </p:cNvPr>
                <p:cNvSpPr/>
                <p:nvPr/>
              </p:nvSpPr>
              <p:spPr>
                <a:xfrm>
                  <a:off x="129653" y="2374710"/>
                  <a:ext cx="1935386" cy="1935388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25400" tIns="25400" rIns="25400" bIns="25400" numCol="1" spcCol="38100" rtlCol="0" anchor="ctr">
                  <a:noAutofit/>
                </a:bodyPr>
                <a:lstStyle/>
                <a:p>
                  <a:pPr marL="0" marR="0" lvl="0" indent="0" algn="ctr" defTabSz="41275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" name="Text Placeholder 8">
                  <a:extLst>
                    <a:ext uri="{FF2B5EF4-FFF2-40B4-BE49-F238E27FC236}">
                      <a16:creationId xmlns:a16="http://schemas.microsoft.com/office/drawing/2014/main" id="{5C5B149C-6881-E1AA-23FC-BB033B928F7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8090" y="3763449"/>
                  <a:ext cx="1398512" cy="387694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6096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2800" b="0" i="0" u="none" strike="noStrike" cap="none" spc="0" baseline="0">
                      <a:solidFill>
                        <a:srgbClr val="000000"/>
                      </a:solidFill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  <a:sym typeface="Helvetica Neue"/>
                    </a:defRPr>
                  </a:lvl1pPr>
                  <a:lvl2pPr marL="12192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2800" b="0" i="0" u="none" strike="noStrike" cap="none" spc="0" baseline="0">
                      <a:solidFill>
                        <a:srgbClr val="000000"/>
                      </a:solidFill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  <a:sym typeface="Helvetica Neue"/>
                    </a:defRPr>
                  </a:lvl2pPr>
                  <a:lvl3pPr marL="18288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2800" b="0" i="0" u="none" strike="noStrike" cap="none" spc="0" baseline="0">
                      <a:solidFill>
                        <a:srgbClr val="000000"/>
                      </a:solidFill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  <a:sym typeface="Helvetica Neue"/>
                    </a:defRPr>
                  </a:lvl3pPr>
                  <a:lvl4pPr marL="24384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2800" b="0" i="0" u="none" strike="noStrike" cap="none" spc="0" baseline="0">
                      <a:solidFill>
                        <a:srgbClr val="000000"/>
                      </a:solidFill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  <a:sym typeface="Helvetica Neue"/>
                    </a:defRPr>
                  </a:lvl4pPr>
                  <a:lvl5pPr marL="30480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2800" b="0" i="0" u="none" strike="noStrike" cap="none" spc="0" baseline="0">
                      <a:solidFill>
                        <a:srgbClr val="000000"/>
                      </a:solidFill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  <a:sym typeface="Helvetica Neue"/>
                    </a:defRPr>
                  </a:lvl5pPr>
                  <a:lvl6pPr marL="36576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6pPr>
                  <a:lvl7pPr marL="42672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7pPr>
                  <a:lvl8pPr marL="48768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8pPr>
                  <a:lvl9pPr marL="5486400" marR="0" indent="-609600" algn="l" defTabSz="2438338" rtl="0" latinLnBrk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Char char="•"/>
                    <a:tabLst/>
                    <a:defRPr sz="4800" b="0" i="0" u="none" strike="noStrike" cap="none" spc="0" baseline="0">
                      <a:solidFill>
                        <a:srgbClr val="000000"/>
                      </a:solidFill>
                      <a:uFillTx/>
                      <a:latin typeface="+mn-lt"/>
                      <a:ea typeface="+mn-ea"/>
                      <a:cs typeface="+mn-cs"/>
                      <a:sym typeface="Helvetica Neue"/>
                    </a:defRPr>
                  </a:lvl9pPr>
                </a:lstStyle>
                <a:p>
                  <a:pPr marL="0" marR="0" lvl="0" indent="0" algn="ctr" defTabSz="1219169" rtl="0" eaLnBrk="1" fontAlgn="auto" latinLnBrk="0" hangingPunct="1">
                    <a:lnSpc>
                      <a:spcPts val="225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123000"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ontserrat" panose="00000500000000000000" pitchFamily="50" charset="0"/>
                      <a:ea typeface="+mn-ea"/>
                      <a:cs typeface="Arial" panose="020B0604020202020204" pitchFamily="34" charset="0"/>
                      <a:sym typeface="Helvetica Neue"/>
                    </a:rPr>
                    <a:t>Sales</a:t>
                  </a: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50" charset="0"/>
                    <a:ea typeface="+mn-ea"/>
                    <a:cs typeface="Arial" panose="020B0604020202020204" pitchFamily="34" charset="0"/>
                    <a:sym typeface="Helvetica Neue"/>
                  </a:endParaRPr>
                </a:p>
              </p:txBody>
            </p:sp>
          </p:grp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C6EF957-CC86-C04A-A708-D6F0362CB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1995" y="2254322"/>
                <a:ext cx="822960" cy="64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818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Circuit Clarifies Personal Jurisdiction Test for Online Sellers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Herbal Brands Inc. v. Photoplaza Inc</a:t>
            </a:r>
            <a:r>
              <a:rPr lang="en-US" dirty="0" smtClean="0"/>
              <a:t>., </a:t>
            </a:r>
            <a:r>
              <a:rPr lang="en-US" dirty="0"/>
              <a:t>No. 21-17001 (9th Cir. 2023)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924050"/>
            <a:ext cx="10813211" cy="4210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Montserrat" panose="00000500000000000000" pitchFamily="50" charset="0"/>
              </a:rPr>
              <a:t>The 9</a:t>
            </a:r>
            <a:r>
              <a:rPr lang="en-US" sz="1800" baseline="30000" dirty="0" smtClean="0">
                <a:latin typeface="Montserrat" panose="00000500000000000000" pitchFamily="50" charset="0"/>
              </a:rPr>
              <a:t>th</a:t>
            </a:r>
            <a:r>
              <a:rPr lang="en-US" sz="1800" dirty="0" smtClean="0">
                <a:latin typeface="Montserrat" panose="00000500000000000000" pitchFamily="50" charset="0"/>
              </a:rPr>
              <a:t> Circuit </a:t>
            </a:r>
          </a:p>
          <a:p>
            <a:r>
              <a:rPr lang="en-US" sz="1800" dirty="0" smtClean="0">
                <a:latin typeface="Montserrat" panose="00000500000000000000" pitchFamily="50" charset="0"/>
              </a:rPr>
              <a:t>rejected</a:t>
            </a:r>
            <a:r>
              <a:rPr lang="en-US" sz="1800" b="0" dirty="0" smtClean="0">
                <a:latin typeface="Montserrat" panose="00000500000000000000" pitchFamily="50" charset="0"/>
              </a:rPr>
              <a:t> the common argument than an online seller must </a:t>
            </a:r>
            <a:r>
              <a:rPr lang="en-US" sz="1800" dirty="0" smtClean="0">
                <a:latin typeface="Montserrat" panose="00000500000000000000" pitchFamily="50" charset="0"/>
              </a:rPr>
              <a:t>“specifically target” the brand’s state </a:t>
            </a:r>
            <a:r>
              <a:rPr lang="en-US" sz="1800" b="0" dirty="0" smtClean="0">
                <a:latin typeface="Montserrat" panose="00000500000000000000" pitchFamily="50" charset="0"/>
              </a:rPr>
              <a:t>over other states</a:t>
            </a:r>
          </a:p>
          <a:p>
            <a:r>
              <a:rPr lang="en-US" sz="1800" dirty="0" smtClean="0">
                <a:latin typeface="Montserrat" panose="00000500000000000000" pitchFamily="50" charset="0"/>
              </a:rPr>
              <a:t>held</a:t>
            </a:r>
            <a:r>
              <a:rPr lang="en-US" sz="1800" b="0" dirty="0" smtClean="0">
                <a:latin typeface="Montserrat" panose="00000500000000000000" pitchFamily="50" charset="0"/>
              </a:rPr>
              <a:t> that an online seller’s use of </a:t>
            </a:r>
            <a:r>
              <a:rPr lang="en-US" sz="1800" dirty="0" smtClean="0">
                <a:latin typeface="Montserrat" panose="00000500000000000000" pitchFamily="50" charset="0"/>
              </a:rPr>
              <a:t>Fulfillment by Amazon does not alter </a:t>
            </a:r>
            <a:r>
              <a:rPr lang="en-US" sz="1800" b="0" dirty="0" smtClean="0">
                <a:latin typeface="Montserrat" panose="00000500000000000000" pitchFamily="50" charset="0"/>
              </a:rPr>
              <a:t>the analysis</a:t>
            </a:r>
          </a:p>
          <a:p>
            <a:endParaRPr lang="en-US" sz="1800" b="0" dirty="0"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Montserrat" panose="00000500000000000000" pitchFamily="50" charset="0"/>
              </a:rPr>
              <a:t>What to remember:</a:t>
            </a:r>
          </a:p>
          <a:p>
            <a:r>
              <a:rPr lang="en-US" sz="1800" b="0" dirty="0" smtClean="0">
                <a:latin typeface="Montserrat" panose="00000500000000000000" pitchFamily="50" charset="0"/>
              </a:rPr>
              <a:t>Decision gives brands/trademark owners </a:t>
            </a:r>
            <a:r>
              <a:rPr lang="en-US" sz="1800" dirty="0" smtClean="0">
                <a:latin typeface="Montserrat" panose="00000500000000000000" pitchFamily="50" charset="0"/>
              </a:rPr>
              <a:t>additional flexibility and power </a:t>
            </a:r>
            <a:r>
              <a:rPr lang="en-US" sz="1800" b="0" dirty="0" smtClean="0">
                <a:latin typeface="Montserrat" panose="00000500000000000000" pitchFamily="50" charset="0"/>
              </a:rPr>
              <a:t>in protecting their trademarks against unauthorized sellers</a:t>
            </a:r>
          </a:p>
          <a:p>
            <a:r>
              <a:rPr lang="en-US" sz="1800" b="0" dirty="0" smtClean="0">
                <a:latin typeface="Montserrat" panose="00000500000000000000" pitchFamily="50" charset="0"/>
              </a:rPr>
              <a:t>Decision is likely to be </a:t>
            </a:r>
            <a:r>
              <a:rPr lang="en-US" sz="1800" dirty="0" smtClean="0">
                <a:latin typeface="Montserrat" panose="00000500000000000000" pitchFamily="50" charset="0"/>
              </a:rPr>
              <a:t>persuasive</a:t>
            </a:r>
            <a:r>
              <a:rPr lang="en-US" sz="1800" b="0" dirty="0" smtClean="0">
                <a:latin typeface="Montserrat" panose="00000500000000000000" pitchFamily="50" charset="0"/>
              </a:rPr>
              <a:t> in other jurisdictions because few courts have examined personal jurisdiction in the online marketplace context</a:t>
            </a:r>
          </a:p>
          <a:p>
            <a:r>
              <a:rPr lang="en-US" sz="1800" b="0" dirty="0" smtClean="0">
                <a:latin typeface="Montserrat" panose="00000500000000000000" pitchFamily="50" charset="0"/>
              </a:rPr>
              <a:t>If a brand wants to sue unauthorized sellers in the brand’s home state, the brand should  </a:t>
            </a:r>
            <a:r>
              <a:rPr lang="en-US" sz="1800" dirty="0" smtClean="0">
                <a:latin typeface="Montserrat" panose="00000500000000000000" pitchFamily="50" charset="0"/>
              </a:rPr>
              <a:t>notify the seller</a:t>
            </a:r>
            <a:r>
              <a:rPr lang="en-US" sz="1800" b="0" dirty="0" smtClean="0">
                <a:latin typeface="Montserrat" panose="00000500000000000000" pitchFamily="50" charset="0"/>
              </a:rPr>
              <a:t> explicitly that the unauthorized sales are </a:t>
            </a:r>
            <a:r>
              <a:rPr lang="en-US" sz="1800" dirty="0" smtClean="0">
                <a:latin typeface="Montserrat" panose="00000500000000000000" pitchFamily="50" charset="0"/>
              </a:rPr>
              <a:t>causing harm in the brand’s home state</a:t>
            </a:r>
          </a:p>
          <a:p>
            <a:endParaRPr lang="en-US" sz="1800" b="0" dirty="0" smtClean="0">
              <a:latin typeface="Montserrat" panose="00000500000000000000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U.S. Supreme Court Cabins Extraterritorial Reach of the Lanham 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/>
              <a:t>Abitron Austria GmbH, et al. v. Hetronic Inter’l, Inc., No. 21-1043 (2023)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924050"/>
            <a:ext cx="10761453" cy="4210050"/>
          </a:xfrm>
        </p:spPr>
        <p:txBody>
          <a:bodyPr>
            <a:normAutofit fontScale="92500" lnSpcReduction="20000"/>
          </a:bodyPr>
          <a:lstStyle/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dirty="0">
                <a:latin typeface="Montserrat" panose="00000500000000000000" pitchFamily="50" charset="0"/>
                <a:cs typeface="+mn-cs"/>
              </a:rPr>
              <a:t>A U.S.-based manufacturer sued German/Austrian-based resellers in the U.S. based on unauthorized sales, seeking damages worldwide.  The vast majority of the defendant’s sales occurred in Europe.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dirty="0">
              <a:latin typeface="Montserrat" panose="00000500000000000000" pitchFamily="50" charset="0"/>
              <a:cs typeface="+mn-cs"/>
            </a:endParaRPr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b="1" dirty="0" smtClean="0">
                <a:latin typeface="Montserrat" panose="00000500000000000000" pitchFamily="50" charset="0"/>
                <a:cs typeface="+mn-cs"/>
              </a:rPr>
              <a:t>Held:  </a:t>
            </a:r>
            <a:r>
              <a:rPr lang="en-US" sz="2200" dirty="0" smtClean="0">
                <a:latin typeface="Montserrat" panose="00000500000000000000" pitchFamily="50" charset="0"/>
                <a:cs typeface="+mn-cs"/>
              </a:rPr>
              <a:t>The </a:t>
            </a:r>
            <a:r>
              <a:rPr lang="en-US" sz="2200" dirty="0">
                <a:latin typeface="Montserrat" panose="00000500000000000000" pitchFamily="50" charset="0"/>
                <a:cs typeface="+mn-cs"/>
              </a:rPr>
              <a:t>Lanham Act </a:t>
            </a:r>
            <a:r>
              <a:rPr lang="en-US" sz="2200" b="1" dirty="0">
                <a:latin typeface="Montserrat" panose="00000500000000000000" pitchFamily="50" charset="0"/>
                <a:cs typeface="+mn-cs"/>
              </a:rPr>
              <a:t>does not apply extraterritorially</a:t>
            </a:r>
            <a:r>
              <a:rPr lang="en-US" sz="2200" dirty="0">
                <a:latin typeface="Montserrat" panose="00000500000000000000" pitchFamily="50" charset="0"/>
                <a:cs typeface="+mn-cs"/>
              </a:rPr>
              <a:t>, and that the Lanham Act is designed to target the infringing </a:t>
            </a:r>
            <a:r>
              <a:rPr lang="en-US" sz="2200" b="1" dirty="0">
                <a:latin typeface="Montserrat" panose="00000500000000000000" pitchFamily="50" charset="0"/>
                <a:cs typeface="+mn-cs"/>
              </a:rPr>
              <a:t>“use in commerce”</a:t>
            </a:r>
            <a:r>
              <a:rPr lang="en-US" sz="2200" dirty="0">
                <a:latin typeface="Montserrat" panose="00000500000000000000" pitchFamily="50" charset="0"/>
                <a:cs typeface="+mn-cs"/>
              </a:rPr>
              <a:t> of a trademark that occurs </a:t>
            </a:r>
            <a:r>
              <a:rPr lang="en-US" sz="2200" b="1" dirty="0">
                <a:latin typeface="Montserrat" panose="00000500000000000000" pitchFamily="50" charset="0"/>
                <a:cs typeface="+mn-cs"/>
              </a:rPr>
              <a:t>in the U.S</a:t>
            </a:r>
            <a:r>
              <a:rPr lang="en-US" sz="2200" b="1" dirty="0" smtClean="0">
                <a:latin typeface="Montserrat" panose="00000500000000000000" pitchFamily="50" charset="0"/>
                <a:cs typeface="+mn-cs"/>
              </a:rPr>
              <a:t>.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200" b="1" dirty="0">
              <a:latin typeface="Montserrat" panose="00000500000000000000" pitchFamily="50" charset="0"/>
              <a:cs typeface="+mn-cs"/>
            </a:endParaRPr>
          </a:p>
          <a:p>
            <a:pPr marL="0" indent="0">
              <a:buNone/>
            </a:pPr>
            <a:r>
              <a:rPr lang="en-US" sz="1800" dirty="0">
                <a:latin typeface="Montserrat" panose="00000500000000000000" pitchFamily="50" charset="0"/>
              </a:rPr>
              <a:t>What to remember:</a:t>
            </a:r>
          </a:p>
          <a:p>
            <a:pPr>
              <a:lnSpc>
                <a:spcPct val="110000"/>
              </a:lnSpc>
            </a:pPr>
            <a:r>
              <a:rPr lang="en-US" sz="1800" b="0" dirty="0">
                <a:latin typeface="Montserrat" panose="00000500000000000000" pitchFamily="50" charset="0"/>
              </a:rPr>
              <a:t>Brands should be </a:t>
            </a:r>
            <a:r>
              <a:rPr lang="en-US" sz="1800" dirty="0">
                <a:latin typeface="Montserrat" panose="00000500000000000000" pitchFamily="50" charset="0"/>
              </a:rPr>
              <a:t>vigilant in seeking trademark protection </a:t>
            </a:r>
            <a:r>
              <a:rPr lang="en-US" sz="1800" b="0" dirty="0">
                <a:latin typeface="Montserrat" panose="00000500000000000000" pitchFamily="50" charset="0"/>
              </a:rPr>
              <a:t>in foreign jurisdictions where they do business.  While relying on U.S. rights for enforcement outside the U.S. was never a great strategy, this decision further limits that possibility.</a:t>
            </a:r>
          </a:p>
          <a:p>
            <a:pPr>
              <a:lnSpc>
                <a:spcPct val="110000"/>
              </a:lnSpc>
            </a:pPr>
            <a:r>
              <a:rPr lang="en-US" sz="1800" b="0" dirty="0">
                <a:latin typeface="Montserrat" panose="00000500000000000000" pitchFamily="50" charset="0"/>
              </a:rPr>
              <a:t>The critical inquiry is </a:t>
            </a:r>
            <a:r>
              <a:rPr lang="en-US" sz="1800" dirty="0">
                <a:latin typeface="Montserrat" panose="00000500000000000000" pitchFamily="50" charset="0"/>
              </a:rPr>
              <a:t>where the “use” of the trademark occurred</a:t>
            </a:r>
            <a:r>
              <a:rPr lang="en-US" sz="1800" b="0" dirty="0">
                <a:latin typeface="Montserrat" panose="00000500000000000000" pitchFamily="50" charset="0"/>
              </a:rPr>
              <a:t>, not where the resulting confusion or lost profits occurred.  Where “use” occurs may provide some leeway in the analysis. </a:t>
            </a:r>
          </a:p>
        </p:txBody>
      </p:sp>
    </p:spTree>
    <p:extLst>
      <p:ext uri="{BB962C8B-B14F-4D97-AF65-F5344CB8AC3E}">
        <p14:creationId xmlns:p14="http://schemas.microsoft.com/office/powerpoint/2010/main" val="11054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INFORM 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 dirty="0"/>
              <a:t>Integrity, Notification, and Fairness in Online Retail Marketplaces </a:t>
            </a:r>
            <a:r>
              <a:rPr lang="en-US" altLang="en-US" dirty="0" smtClean="0"/>
              <a:t>for </a:t>
            </a:r>
            <a:r>
              <a:rPr lang="en-US" altLang="en-US" dirty="0"/>
              <a:t>Consumers Act – H.R. 2617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924050"/>
            <a:ext cx="10761453" cy="4683784"/>
          </a:xfrm>
        </p:spPr>
        <p:txBody>
          <a:bodyPr>
            <a:noAutofit/>
          </a:bodyPr>
          <a:lstStyle/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Federal law - effective June 27, 2023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Requires </a:t>
            </a:r>
            <a:r>
              <a:rPr lang="en-US" sz="1800" b="1" dirty="0" smtClean="0">
                <a:latin typeface="Montserrat" panose="00000500000000000000" pitchFamily="50" charset="0"/>
                <a:cs typeface="+mn-cs"/>
              </a:rPr>
              <a:t>online </a:t>
            </a:r>
            <a:r>
              <a:rPr lang="en-US" sz="1800" b="1" dirty="0">
                <a:latin typeface="Montserrat" panose="00000500000000000000" pitchFamily="50" charset="0"/>
                <a:cs typeface="+mn-cs"/>
              </a:rPr>
              <a:t>marketplaces 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to collect and verify contact information from </a:t>
            </a:r>
            <a:r>
              <a:rPr lang="en-US" sz="1800" b="1" dirty="0">
                <a:latin typeface="Montserrat" panose="00000500000000000000" pitchFamily="50" charset="0"/>
                <a:cs typeface="+mn-cs"/>
              </a:rPr>
              <a:t>high-volume </a:t>
            </a:r>
            <a:r>
              <a:rPr lang="en-US" sz="1800" b="1" dirty="0" smtClean="0">
                <a:latin typeface="Montserrat" panose="00000500000000000000" pitchFamily="50" charset="0"/>
                <a:cs typeface="+mn-cs"/>
              </a:rPr>
              <a:t>sellers</a:t>
            </a: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: 200 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or more sales transactions </a:t>
            </a:r>
            <a:r>
              <a:rPr lang="en-US" sz="1800" u="sng" dirty="0">
                <a:latin typeface="Montserrat" panose="00000500000000000000" pitchFamily="50" charset="0"/>
                <a:cs typeface="+mn-cs"/>
              </a:rPr>
              <a:t>and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 $5,000 or more in revenue in a consecutive 12-month </a:t>
            </a: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period.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Requires </a:t>
            </a:r>
            <a:r>
              <a:rPr lang="en-US" sz="1800" b="1" dirty="0">
                <a:latin typeface="Montserrat" panose="00000500000000000000" pitchFamily="50" charset="0"/>
                <a:cs typeface="+mn-cs"/>
              </a:rPr>
              <a:t>sellers who have $20,000 or more in annual revenue 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to disclose this contact information to consumers.  </a:t>
            </a:r>
            <a:endParaRPr lang="en-US" sz="1800" dirty="0" smtClean="0">
              <a:latin typeface="Montserrat" panose="00000500000000000000" pitchFamily="50" charset="0"/>
              <a:cs typeface="+mn-cs"/>
            </a:endParaRP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Online 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marketplaces must </a:t>
            </a:r>
            <a:r>
              <a:rPr lang="en-US" sz="1800" b="1" dirty="0">
                <a:latin typeface="Montserrat" panose="00000500000000000000" pitchFamily="50" charset="0"/>
                <a:cs typeface="+mn-cs"/>
              </a:rPr>
              <a:t>suspend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 </a:t>
            </a: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seller accounts violating 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the Act until compliance, and must provide </a:t>
            </a:r>
            <a:r>
              <a:rPr lang="en-US" sz="1800" b="1" dirty="0" smtClean="0">
                <a:latin typeface="Montserrat" panose="00000500000000000000" pitchFamily="50" charset="0"/>
                <a:cs typeface="+mn-cs"/>
              </a:rPr>
              <a:t>reporting </a:t>
            </a:r>
            <a:r>
              <a:rPr lang="en-US" sz="1800" b="1" dirty="0">
                <a:latin typeface="Montserrat" panose="00000500000000000000" pitchFamily="50" charset="0"/>
                <a:cs typeface="+mn-cs"/>
              </a:rPr>
              <a:t>mechanism 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for consumers to report bad behavior by </a:t>
            </a: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 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sellers</a:t>
            </a: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.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“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Contact information” includes names and government/tax ID information, and current working email addresses and phone </a:t>
            </a: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numbers.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dirty="0" smtClean="0">
                <a:latin typeface="Montserrat" panose="00000500000000000000" pitchFamily="50" charset="0"/>
                <a:cs typeface="+mn-cs"/>
              </a:rPr>
              <a:t>No</a:t>
            </a: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 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private right of action.</a:t>
            </a:r>
          </a:p>
        </p:txBody>
      </p:sp>
    </p:spTree>
    <p:extLst>
      <p:ext uri="{BB962C8B-B14F-4D97-AF65-F5344CB8AC3E}">
        <p14:creationId xmlns:p14="http://schemas.microsoft.com/office/powerpoint/2010/main" val="42766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INFORM 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 dirty="0"/>
              <a:t>Integrity, Notification, and Fairness in Online Retail Marketplaces </a:t>
            </a:r>
            <a:r>
              <a:rPr lang="en-US" altLang="en-US" dirty="0" smtClean="0"/>
              <a:t>for </a:t>
            </a:r>
            <a:r>
              <a:rPr lang="en-US" altLang="en-US" dirty="0"/>
              <a:t>Consumers Act – H.R. 2617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924050"/>
            <a:ext cx="10761453" cy="4683784"/>
          </a:xfrm>
        </p:spPr>
        <p:txBody>
          <a:bodyPr>
            <a:noAutofit/>
          </a:bodyPr>
          <a:lstStyle/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Montserrat" panose="00000500000000000000" pitchFamily="50" charset="0"/>
                <a:cs typeface="+mn-cs"/>
              </a:rPr>
              <a:t>Impacts of the INFORM Act (so far):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dirty="0">
                <a:latin typeface="Montserrat" panose="00000500000000000000" pitchFamily="50" charset="0"/>
                <a:cs typeface="+mn-cs"/>
              </a:rPr>
              <a:t>Since it became effective, we have not noticed any differences in the contact information disclosed on the vast majority of third-party storefronts, and certainly no decrease in the amount of false, fake, and incomplete contact information displayed on storefronts.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It 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will likely be several months before we start to see further action by the marketplaces to comply or any action taken by the FTC and state attorneys’ general under the </a:t>
            </a:r>
            <a:r>
              <a:rPr lang="en-US" sz="1800" dirty="0" smtClean="0">
                <a:latin typeface="Montserrat" panose="00000500000000000000" pitchFamily="50" charset="0"/>
                <a:cs typeface="+mn-cs"/>
              </a:rPr>
              <a:t>Act</a:t>
            </a:r>
            <a:r>
              <a:rPr lang="en-US" sz="1800" dirty="0">
                <a:latin typeface="Montserrat" panose="00000500000000000000" pitchFamily="50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4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Amazon Increases Efforts to Combat Fake Product Reviews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924050"/>
            <a:ext cx="10761453" cy="4683784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800" b="0" dirty="0" smtClean="0">
                <a:latin typeface="Montserrat" panose="00000500000000000000" pitchFamily="50" charset="0"/>
              </a:rPr>
              <a:t>Amazon has </a:t>
            </a:r>
            <a:r>
              <a:rPr lang="en-US" sz="1800" b="0" dirty="0">
                <a:latin typeface="Montserrat" panose="00000500000000000000" pitchFamily="50" charset="0"/>
              </a:rPr>
              <a:t>filed </a:t>
            </a:r>
            <a:r>
              <a:rPr lang="en-US" sz="1800" b="0" dirty="0" smtClean="0">
                <a:latin typeface="Montserrat" panose="00000500000000000000" pitchFamily="50" charset="0"/>
              </a:rPr>
              <a:t>lawsuits </a:t>
            </a:r>
            <a:r>
              <a:rPr lang="en-US" sz="1800" b="0" dirty="0">
                <a:latin typeface="Montserrat" panose="00000500000000000000" pitchFamily="50" charset="0"/>
              </a:rPr>
              <a:t>against companies that </a:t>
            </a:r>
            <a:endParaRPr lang="en-US" sz="1800" b="0" dirty="0" smtClean="0">
              <a:latin typeface="Montserrat" panose="00000500000000000000" pitchFamily="50" charset="0"/>
            </a:endParaRPr>
          </a:p>
          <a:p>
            <a:pPr marL="742950" lvl="1" indent="-285750"/>
            <a:r>
              <a:rPr lang="en-US" sz="1800" b="0" dirty="0" smtClean="0">
                <a:latin typeface="Montserrat" panose="00000500000000000000" pitchFamily="50" charset="0"/>
              </a:rPr>
              <a:t>solicit </a:t>
            </a:r>
            <a:r>
              <a:rPr lang="en-US" sz="1800" b="0" dirty="0">
                <a:latin typeface="Montserrat" panose="00000500000000000000" pitchFamily="50" charset="0"/>
              </a:rPr>
              <a:t>or create fake reviews of products sold on </a:t>
            </a:r>
            <a:r>
              <a:rPr lang="en-US" sz="1800" b="0" dirty="0" smtClean="0">
                <a:latin typeface="Montserrat" panose="00000500000000000000" pitchFamily="50" charset="0"/>
              </a:rPr>
              <a:t>Amazon</a:t>
            </a:r>
          </a:p>
          <a:p>
            <a:pPr marL="742950" lvl="1" indent="-285750"/>
            <a:r>
              <a:rPr lang="en-US" sz="1800" b="0" dirty="0" smtClean="0">
                <a:latin typeface="Montserrat" panose="00000500000000000000" pitchFamily="50" charset="0"/>
              </a:rPr>
              <a:t>entice </a:t>
            </a:r>
            <a:r>
              <a:rPr lang="en-US" sz="1800" b="0" dirty="0">
                <a:latin typeface="Montserrat" panose="00000500000000000000" pitchFamily="50" charset="0"/>
              </a:rPr>
              <a:t>fraudulent positive reviews about sellers or false negative reviews about competing </a:t>
            </a:r>
            <a:r>
              <a:rPr lang="en-US" sz="1800" b="0" dirty="0" smtClean="0">
                <a:latin typeface="Montserrat" panose="00000500000000000000" pitchFamily="50" charset="0"/>
              </a:rPr>
              <a:t>sellers</a:t>
            </a:r>
            <a:endParaRPr lang="en-US" sz="1800" b="0" dirty="0">
              <a:latin typeface="Montserrat" panose="00000500000000000000" pitchFamily="50" charset="0"/>
            </a:endParaRPr>
          </a:p>
          <a:p>
            <a:pPr marL="285750" indent="-285750"/>
            <a:r>
              <a:rPr lang="en-US" sz="1800" b="0" dirty="0">
                <a:latin typeface="Montserrat" panose="00000500000000000000" pitchFamily="50" charset="0"/>
              </a:rPr>
              <a:t>Through May </a:t>
            </a:r>
            <a:r>
              <a:rPr lang="en-US" sz="1800" b="0" dirty="0" smtClean="0">
                <a:latin typeface="Montserrat" panose="00000500000000000000" pitchFamily="50" charset="0"/>
              </a:rPr>
              <a:t> 2023</a:t>
            </a:r>
            <a:r>
              <a:rPr lang="en-US" sz="1800" b="0" dirty="0">
                <a:latin typeface="Montserrat" panose="00000500000000000000" pitchFamily="50" charset="0"/>
              </a:rPr>
              <a:t>, Amazon </a:t>
            </a:r>
            <a:r>
              <a:rPr lang="en-US" sz="1800" b="0" dirty="0" smtClean="0">
                <a:latin typeface="Montserrat" panose="00000500000000000000" pitchFamily="50" charset="0"/>
              </a:rPr>
              <a:t>had </a:t>
            </a:r>
            <a:r>
              <a:rPr lang="en-US" sz="1800" b="0" dirty="0">
                <a:latin typeface="Montserrat" panose="00000500000000000000" pitchFamily="50" charset="0"/>
              </a:rPr>
              <a:t>filed 94 </a:t>
            </a:r>
            <a:r>
              <a:rPr lang="en-US" sz="1800" b="0" dirty="0" smtClean="0">
                <a:latin typeface="Montserrat" panose="00000500000000000000" pitchFamily="50" charset="0"/>
              </a:rPr>
              <a:t>lawsuits targeting the “fake review broker” industry – and has filed more since</a:t>
            </a:r>
            <a:endParaRPr lang="en-US" sz="1800" b="0" dirty="0">
              <a:latin typeface="Montserrat" panose="00000500000000000000" pitchFamily="50" charset="0"/>
            </a:endParaRPr>
          </a:p>
          <a:p>
            <a:pPr marL="285750" indent="-285750"/>
            <a:r>
              <a:rPr lang="en-US" sz="1800" b="0" dirty="0" smtClean="0">
                <a:latin typeface="Montserrat" panose="00000500000000000000" pitchFamily="50" charset="0"/>
              </a:rPr>
              <a:t>But </a:t>
            </a:r>
            <a:r>
              <a:rPr lang="en-US" sz="1800" b="0" dirty="0">
                <a:latin typeface="Montserrat" panose="00000500000000000000" pitchFamily="50" charset="0"/>
              </a:rPr>
              <a:t>Amazon has said it also recognizes that the keys to combatting fake reviews are information-sharing among industry leaders and law enforcement, vigilance by online service providers, and better legislation.</a:t>
            </a:r>
          </a:p>
          <a:p>
            <a:pPr marL="285750" indent="-285750"/>
            <a:r>
              <a:rPr lang="en-US" sz="1800" b="0" dirty="0" smtClean="0">
                <a:latin typeface="Montserrat" panose="00000500000000000000" pitchFamily="50" charset="0"/>
              </a:rPr>
              <a:t>It </a:t>
            </a:r>
            <a:r>
              <a:rPr lang="en-US" sz="1800" b="0" dirty="0">
                <a:latin typeface="Montserrat" panose="00000500000000000000" pitchFamily="50" charset="0"/>
              </a:rPr>
              <a:t>is unclear whether these lawsuits are having a deterrent effect, or merely pushing these schemes to other social media platforms.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Declaratory Judgment Actions by Online Sellers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924050"/>
            <a:ext cx="10761453" cy="4683784"/>
          </a:xfrm>
        </p:spPr>
        <p:txBody>
          <a:bodyPr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US" sz="1800" b="0" dirty="0" smtClean="0">
                <a:latin typeface="Montserrat" panose="00000500000000000000" pitchFamily="50" charset="0"/>
              </a:rPr>
              <a:t>Recent </a:t>
            </a:r>
            <a:r>
              <a:rPr lang="en-US" sz="1800" dirty="0" smtClean="0">
                <a:latin typeface="Montserrat" panose="00000500000000000000" pitchFamily="50" charset="0"/>
              </a:rPr>
              <a:t>uptick</a:t>
            </a:r>
            <a:r>
              <a:rPr lang="en-US" sz="1800" b="0" dirty="0" smtClean="0">
                <a:latin typeface="Montserrat" panose="00000500000000000000" pitchFamily="50" charset="0"/>
              </a:rPr>
              <a:t> </a:t>
            </a:r>
            <a:r>
              <a:rPr lang="en-US" sz="1800" b="0" dirty="0">
                <a:latin typeface="Montserrat" panose="00000500000000000000" pitchFamily="50" charset="0"/>
              </a:rPr>
              <a:t>in lawsuits filed by online sellers against brands for </a:t>
            </a:r>
            <a:r>
              <a:rPr lang="en-US" sz="1800" dirty="0">
                <a:latin typeface="Montserrat" panose="00000500000000000000" pitchFamily="50" charset="0"/>
              </a:rPr>
              <a:t>declaratory judgment of </a:t>
            </a:r>
            <a:r>
              <a:rPr lang="en-US" sz="1800" dirty="0" smtClean="0">
                <a:latin typeface="Montserrat" panose="00000500000000000000" pitchFamily="50" charset="0"/>
              </a:rPr>
              <a:t>non-infringement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sz="1800" dirty="0" smtClean="0">
                <a:latin typeface="Montserrat" panose="00000500000000000000" pitchFamily="50" charset="0"/>
              </a:rPr>
              <a:t>Often arise </a:t>
            </a:r>
            <a:r>
              <a:rPr lang="en-US" sz="1800" b="0" dirty="0" smtClean="0">
                <a:latin typeface="Montserrat" panose="00000500000000000000" pitchFamily="50" charset="0"/>
              </a:rPr>
              <a:t>after </a:t>
            </a:r>
            <a:r>
              <a:rPr lang="en-US" sz="1800" b="0" dirty="0">
                <a:latin typeface="Montserrat" panose="00000500000000000000" pitchFamily="50" charset="0"/>
              </a:rPr>
              <a:t>the brand has submitted a notice through </a:t>
            </a:r>
            <a:r>
              <a:rPr lang="en-US" sz="1800" b="1" dirty="0" smtClean="0">
                <a:latin typeface="Montserrat" panose="00000500000000000000" pitchFamily="50" charset="0"/>
              </a:rPr>
              <a:t>Amazon Brand </a:t>
            </a:r>
            <a:r>
              <a:rPr lang="en-US" sz="1800" b="1" dirty="0">
                <a:latin typeface="Montserrat" panose="00000500000000000000" pitchFamily="50" charset="0"/>
              </a:rPr>
              <a:t>Registry </a:t>
            </a:r>
            <a:r>
              <a:rPr lang="en-US" sz="1800" b="0" dirty="0">
                <a:latin typeface="Montserrat" panose="00000500000000000000" pitchFamily="50" charset="0"/>
              </a:rPr>
              <a:t>notifying Amazon that a product listing infringes the brand’s trademarks. </a:t>
            </a:r>
          </a:p>
          <a:p>
            <a:pPr marL="285750" indent="-285750">
              <a:spcAft>
                <a:spcPts val="1200"/>
              </a:spcAft>
            </a:pPr>
            <a:r>
              <a:rPr lang="en-US" sz="1800" b="0" dirty="0" smtClean="0">
                <a:latin typeface="Montserrat" panose="00000500000000000000" pitchFamily="50" charset="0"/>
              </a:rPr>
              <a:t>Brand </a:t>
            </a:r>
            <a:r>
              <a:rPr lang="en-US" sz="1800" b="0" dirty="0">
                <a:latin typeface="Montserrat" panose="00000500000000000000" pitchFamily="50" charset="0"/>
              </a:rPr>
              <a:t>Registry notices that draw legal action are </a:t>
            </a:r>
            <a:r>
              <a:rPr lang="en-US" sz="1800" b="0" dirty="0" smtClean="0">
                <a:latin typeface="Montserrat" panose="00000500000000000000" pitchFamily="50" charset="0"/>
              </a:rPr>
              <a:t>often </a:t>
            </a:r>
            <a:r>
              <a:rPr lang="en-US" sz="1800" dirty="0" smtClean="0">
                <a:latin typeface="Montserrat" panose="00000500000000000000" pitchFamily="50" charset="0"/>
              </a:rPr>
              <a:t>inaccurate </a:t>
            </a:r>
            <a:r>
              <a:rPr lang="en-US" sz="1800" dirty="0">
                <a:latin typeface="Montserrat" panose="00000500000000000000" pitchFamily="50" charset="0"/>
              </a:rPr>
              <a:t>or improper</a:t>
            </a:r>
            <a:r>
              <a:rPr lang="en-US" sz="1800" b="0" dirty="0">
                <a:latin typeface="Montserrat" panose="00000500000000000000" pitchFamily="50" charset="0"/>
              </a:rPr>
              <a:t>.  But when done right, these notices are legitimate and defensible, and these cases are often dismissed.</a:t>
            </a:r>
          </a:p>
          <a:p>
            <a:pPr marL="285750" indent="-285750">
              <a:spcAft>
                <a:spcPts val="1200"/>
              </a:spcAft>
            </a:pPr>
            <a:r>
              <a:rPr lang="en-US" sz="1800" b="0" dirty="0" smtClean="0">
                <a:latin typeface="Montserrat" panose="00000500000000000000" pitchFamily="50" charset="0"/>
              </a:rPr>
              <a:t>It </a:t>
            </a:r>
            <a:r>
              <a:rPr lang="en-US" sz="1800" b="0" dirty="0">
                <a:latin typeface="Montserrat" panose="00000500000000000000" pitchFamily="50" charset="0"/>
              </a:rPr>
              <a:t>is critical for brands to </a:t>
            </a:r>
            <a:r>
              <a:rPr lang="en-US" sz="1800" dirty="0">
                <a:latin typeface="Montserrat" panose="00000500000000000000" pitchFamily="50" charset="0"/>
              </a:rPr>
              <a:t>carefully submit </a:t>
            </a:r>
            <a:r>
              <a:rPr lang="en-US" sz="1800" b="0" dirty="0">
                <a:latin typeface="Montserrat" panose="00000500000000000000" pitchFamily="50" charset="0"/>
              </a:rPr>
              <a:t>these notices and use experts knowledgeable in trademark law, online sales, and Amazon to advise on or submit them for the brand.</a:t>
            </a:r>
          </a:p>
          <a:p>
            <a:pPr marL="285750" indent="-285750"/>
            <a:endParaRPr lang="en-US" sz="1800" b="0" dirty="0">
              <a:solidFill>
                <a:schemeClr val="tx2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Impetus is often an inaccurate or improper Amazon Brand Registry IP infringement complaint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41477" y="2284443"/>
            <a:ext cx="8394561" cy="963446"/>
          </a:xfrm>
        </p:spPr>
        <p:txBody>
          <a:bodyPr/>
          <a:lstStyle/>
          <a:p>
            <a:r>
              <a:rPr lang="en-US" sz="4400" dirty="0" smtClean="0"/>
              <a:t>Online </a:t>
            </a:r>
            <a:r>
              <a:rPr lang="en-US" sz="4400" dirty="0"/>
              <a:t>Marketplaces </a:t>
            </a:r>
            <a:r>
              <a:rPr lang="en-US" sz="4400" dirty="0" smtClean="0">
                <a:solidFill>
                  <a:schemeClr val="accent4"/>
                </a:solidFill>
              </a:rPr>
              <a:t>101</a:t>
            </a:r>
            <a:endParaRPr lang="en-US" sz="4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6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Office Theme">
  <a:themeElements>
    <a:clrScheme name="Vorys eControl Pallette">
      <a:dk1>
        <a:srgbClr val="5E5E5E"/>
      </a:dk1>
      <a:lt1>
        <a:srgbClr val="FFFFFF"/>
      </a:lt1>
      <a:dk2>
        <a:srgbClr val="7F7F7F"/>
      </a:dk2>
      <a:lt2>
        <a:srgbClr val="D5D5D5"/>
      </a:lt2>
      <a:accent1>
        <a:srgbClr val="1B3C5C"/>
      </a:accent1>
      <a:accent2>
        <a:srgbClr val="3E638B"/>
      </a:accent2>
      <a:accent3>
        <a:srgbClr val="767364"/>
      </a:accent3>
      <a:accent4>
        <a:srgbClr val="C24C40"/>
      </a:accent4>
      <a:accent5>
        <a:srgbClr val="D7B582"/>
      </a:accent5>
      <a:accent6>
        <a:srgbClr val="F1E6CD"/>
      </a:accent6>
      <a:hlink>
        <a:srgbClr val="DCDDDE"/>
      </a:hlink>
      <a:folHlink>
        <a:srgbClr val="5E5E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 A C T I V E ! 4 6 3 1 4 5 1 8 . 1 < / d o c u m e n t i d >  
     < s e n d e r i d > L E E R D M A N < / s e n d e r i d >  
     < s e n d e r e m a i l > L E E R D M A N @ V O R Y S . C O M < / s e n d e r e m a i l >  
     < l a s t m o d i f i e d > 2 0 2 3 - 0 9 - 0 1 T 1 5 : 3 7 : 5 2 . 0 0 0 0 0 0 0 - 0 4 : 0 0 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1867</Words>
  <Application>Microsoft Office PowerPoint</Application>
  <PresentationFormat>Widescreen</PresentationFormat>
  <Paragraphs>295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Helvetica Neue</vt:lpstr>
      <vt:lpstr>Helvetica Neue Medium</vt:lpstr>
      <vt:lpstr>Impact</vt:lpstr>
      <vt:lpstr>Merriweather</vt:lpstr>
      <vt:lpstr>Montserrat</vt:lpstr>
      <vt:lpstr>Wingdings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Vorys, Sater, Seymour and Pease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Erdman, Laura E.</dc:creator>
  <cp:lastModifiedBy>Erdman, Laura E.</cp:lastModifiedBy>
  <cp:revision>33</cp:revision>
  <dcterms:created xsi:type="dcterms:W3CDTF">2023-08-31T16:29:55Z</dcterms:created>
  <dcterms:modified xsi:type="dcterms:W3CDTF">2023-09-01T19:37:52Z</dcterms:modified>
</cp:coreProperties>
</file>