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87" r:id="rId6"/>
    <p:sldId id="284" r:id="rId7"/>
    <p:sldId id="262" r:id="rId8"/>
    <p:sldId id="263" r:id="rId9"/>
    <p:sldId id="264" r:id="rId10"/>
    <p:sldId id="265" r:id="rId11"/>
    <p:sldId id="288" r:id="rId12"/>
    <p:sldId id="289" r:id="rId13"/>
    <p:sldId id="266" r:id="rId14"/>
    <p:sldId id="268" r:id="rId15"/>
    <p:sldId id="272" r:id="rId16"/>
    <p:sldId id="261" r:id="rId17"/>
    <p:sldId id="286" r:id="rId18"/>
    <p:sldId id="270" r:id="rId19"/>
    <p:sldId id="269" r:id="rId20"/>
    <p:sldId id="290" r:id="rId21"/>
    <p:sldId id="274" r:id="rId22"/>
    <p:sldId id="275" r:id="rId23"/>
    <p:sldId id="278" r:id="rId24"/>
    <p:sldId id="279" r:id="rId25"/>
    <p:sldId id="277" r:id="rId26"/>
    <p:sldId id="280" r:id="rId27"/>
    <p:sldId id="282" r:id="rId28"/>
    <p:sldId id="283"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100" d="100"/>
          <a:sy n="100" d="100"/>
        </p:scale>
        <p:origin x="628"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ADD0FF-5248-4C5D-A4BC-95BA1876609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B0E6C785-326E-4323-B66A-A74A152342B4}">
      <dgm:prSet custT="1"/>
      <dgm:spPr/>
      <dgm:t>
        <a:bodyPr/>
        <a:lstStyle/>
        <a:p>
          <a:r>
            <a:rPr lang="en-US" sz="2000" dirty="0"/>
            <a:t>Collaboration between a for-profit business and a nonprofit organization.</a:t>
          </a:r>
        </a:p>
      </dgm:t>
    </dgm:pt>
    <dgm:pt modelId="{A246DF3C-B3B9-4828-A12E-3685954667BD}" type="parTrans" cxnId="{362E7E03-D13F-41B7-9EE8-99BD8EF19421}">
      <dgm:prSet/>
      <dgm:spPr/>
      <dgm:t>
        <a:bodyPr/>
        <a:lstStyle/>
        <a:p>
          <a:endParaRPr lang="en-US"/>
        </a:p>
      </dgm:t>
    </dgm:pt>
    <dgm:pt modelId="{D404C00F-7117-47FF-AA0C-B5DB541BF819}" type="sibTrans" cxnId="{362E7E03-D13F-41B7-9EE8-99BD8EF19421}">
      <dgm:prSet/>
      <dgm:spPr/>
      <dgm:t>
        <a:bodyPr/>
        <a:lstStyle/>
        <a:p>
          <a:endParaRPr lang="en-US"/>
        </a:p>
      </dgm:t>
    </dgm:pt>
    <dgm:pt modelId="{3C2670E0-7260-4D5C-A9F6-354C129A0495}">
      <dgm:prSet custT="1"/>
      <dgm:spPr/>
      <dgm:t>
        <a:bodyPr/>
        <a:lstStyle/>
        <a:p>
          <a:r>
            <a:rPr lang="en-US" sz="2000" dirty="0"/>
            <a:t>The business promotes their product by pledging proceeds to the nonprofit.</a:t>
          </a:r>
        </a:p>
      </dgm:t>
    </dgm:pt>
    <dgm:pt modelId="{4FC3D96C-1D17-4B45-A7C6-ED514120F7D3}" type="parTrans" cxnId="{740AE186-06BD-48B7-AC86-C58DDF934620}">
      <dgm:prSet/>
      <dgm:spPr/>
      <dgm:t>
        <a:bodyPr/>
        <a:lstStyle/>
        <a:p>
          <a:endParaRPr lang="en-US"/>
        </a:p>
      </dgm:t>
    </dgm:pt>
    <dgm:pt modelId="{6DC77AF1-136A-4505-B615-90589F161114}" type="sibTrans" cxnId="{740AE186-06BD-48B7-AC86-C58DDF934620}">
      <dgm:prSet/>
      <dgm:spPr/>
      <dgm:t>
        <a:bodyPr/>
        <a:lstStyle/>
        <a:p>
          <a:endParaRPr lang="en-US"/>
        </a:p>
      </dgm:t>
    </dgm:pt>
    <dgm:pt modelId="{98E7B44A-6D5C-4E62-B4B7-265023BA4849}">
      <dgm:prSet custT="1"/>
      <dgm:spPr/>
      <dgm:t>
        <a:bodyPr/>
        <a:lstStyle/>
        <a:p>
          <a:r>
            <a:rPr lang="en-US" sz="2000" dirty="0"/>
            <a:t>Demonstrates social ethos, while benefitting aligned nonprofits.</a:t>
          </a:r>
        </a:p>
      </dgm:t>
    </dgm:pt>
    <dgm:pt modelId="{4B46705D-723A-4A49-A70A-7C4462D3AB39}" type="parTrans" cxnId="{7889B614-38D3-438D-BD46-095AD25A436D}">
      <dgm:prSet/>
      <dgm:spPr/>
      <dgm:t>
        <a:bodyPr/>
        <a:lstStyle/>
        <a:p>
          <a:endParaRPr lang="en-US"/>
        </a:p>
      </dgm:t>
    </dgm:pt>
    <dgm:pt modelId="{6F05BC8E-2C5E-436B-B6AA-145E8E6D5565}" type="sibTrans" cxnId="{7889B614-38D3-438D-BD46-095AD25A436D}">
      <dgm:prSet/>
      <dgm:spPr/>
      <dgm:t>
        <a:bodyPr/>
        <a:lstStyle/>
        <a:p>
          <a:endParaRPr lang="en-US"/>
        </a:p>
      </dgm:t>
    </dgm:pt>
    <dgm:pt modelId="{FC691BD7-770E-47FC-8AE4-20234DE5051D}" type="pres">
      <dgm:prSet presAssocID="{71ADD0FF-5248-4C5D-A4BC-95BA1876609F}" presName="cycle" presStyleCnt="0">
        <dgm:presLayoutVars>
          <dgm:dir/>
          <dgm:resizeHandles val="exact"/>
        </dgm:presLayoutVars>
      </dgm:prSet>
      <dgm:spPr/>
    </dgm:pt>
    <dgm:pt modelId="{BFB9A74F-398F-4EEC-9808-A8A2E7B50838}" type="pres">
      <dgm:prSet presAssocID="{B0E6C785-326E-4323-B66A-A74A152342B4}" presName="dummy" presStyleCnt="0"/>
      <dgm:spPr/>
    </dgm:pt>
    <dgm:pt modelId="{5A0E482F-F821-4BFD-9831-4EA2C12505BA}" type="pres">
      <dgm:prSet presAssocID="{B0E6C785-326E-4323-B66A-A74A152342B4}" presName="node" presStyleLbl="revTx" presStyleIdx="0" presStyleCnt="3">
        <dgm:presLayoutVars>
          <dgm:bulletEnabled val="1"/>
        </dgm:presLayoutVars>
      </dgm:prSet>
      <dgm:spPr/>
    </dgm:pt>
    <dgm:pt modelId="{67D360C8-DE7E-4E4B-9606-57C31B415E9A}" type="pres">
      <dgm:prSet presAssocID="{D404C00F-7117-47FF-AA0C-B5DB541BF819}" presName="sibTrans" presStyleLbl="node1" presStyleIdx="0" presStyleCnt="3"/>
      <dgm:spPr/>
    </dgm:pt>
    <dgm:pt modelId="{553C641C-5FBD-40FA-BAB6-402D7CED5FCC}" type="pres">
      <dgm:prSet presAssocID="{3C2670E0-7260-4D5C-A9F6-354C129A0495}" presName="dummy" presStyleCnt="0"/>
      <dgm:spPr/>
    </dgm:pt>
    <dgm:pt modelId="{05AFDDF2-0314-4A2D-918F-4A057E681C4B}" type="pres">
      <dgm:prSet presAssocID="{3C2670E0-7260-4D5C-A9F6-354C129A0495}" presName="node" presStyleLbl="revTx" presStyleIdx="1" presStyleCnt="3" custScaleX="122356">
        <dgm:presLayoutVars>
          <dgm:bulletEnabled val="1"/>
        </dgm:presLayoutVars>
      </dgm:prSet>
      <dgm:spPr/>
    </dgm:pt>
    <dgm:pt modelId="{49882EFF-EEA1-4590-A619-3FD7D5A48EA4}" type="pres">
      <dgm:prSet presAssocID="{6DC77AF1-136A-4505-B615-90589F161114}" presName="sibTrans" presStyleLbl="node1" presStyleIdx="1" presStyleCnt="3" custLinFactNeighborX="366" custLinFactNeighborY="53"/>
      <dgm:spPr/>
    </dgm:pt>
    <dgm:pt modelId="{E457140E-A745-4988-9712-F1E8E127643D}" type="pres">
      <dgm:prSet presAssocID="{98E7B44A-6D5C-4E62-B4B7-265023BA4849}" presName="dummy" presStyleCnt="0"/>
      <dgm:spPr/>
    </dgm:pt>
    <dgm:pt modelId="{450E40D4-A02D-4C78-90F1-BED87564B83E}" type="pres">
      <dgm:prSet presAssocID="{98E7B44A-6D5C-4E62-B4B7-265023BA4849}" presName="node" presStyleLbl="revTx" presStyleIdx="2" presStyleCnt="3" custRadScaleRad="107135" custRadScaleInc="18391">
        <dgm:presLayoutVars>
          <dgm:bulletEnabled val="1"/>
        </dgm:presLayoutVars>
      </dgm:prSet>
      <dgm:spPr/>
    </dgm:pt>
    <dgm:pt modelId="{E69449B6-29AA-4C85-8E47-259FCB1BE83F}" type="pres">
      <dgm:prSet presAssocID="{6F05BC8E-2C5E-436B-B6AA-145E8E6D5565}" presName="sibTrans" presStyleLbl="node1" presStyleIdx="2" presStyleCnt="3"/>
      <dgm:spPr/>
    </dgm:pt>
  </dgm:ptLst>
  <dgm:cxnLst>
    <dgm:cxn modelId="{362E7E03-D13F-41B7-9EE8-99BD8EF19421}" srcId="{71ADD0FF-5248-4C5D-A4BC-95BA1876609F}" destId="{B0E6C785-326E-4323-B66A-A74A152342B4}" srcOrd="0" destOrd="0" parTransId="{A246DF3C-B3B9-4828-A12E-3685954667BD}" sibTransId="{D404C00F-7117-47FF-AA0C-B5DB541BF819}"/>
    <dgm:cxn modelId="{C8421908-E9D3-4B28-9D83-90A735355395}" type="presOf" srcId="{6F05BC8E-2C5E-436B-B6AA-145E8E6D5565}" destId="{E69449B6-29AA-4C85-8E47-259FCB1BE83F}" srcOrd="0" destOrd="0" presId="urn:microsoft.com/office/officeart/2005/8/layout/cycle1"/>
    <dgm:cxn modelId="{3B992F0C-0E54-410B-A284-88368C2BA623}" type="presOf" srcId="{98E7B44A-6D5C-4E62-B4B7-265023BA4849}" destId="{450E40D4-A02D-4C78-90F1-BED87564B83E}" srcOrd="0" destOrd="0" presId="urn:microsoft.com/office/officeart/2005/8/layout/cycle1"/>
    <dgm:cxn modelId="{85E93B13-3DAB-4EB3-A39A-3B0A0D69F024}" type="presOf" srcId="{B0E6C785-326E-4323-B66A-A74A152342B4}" destId="{5A0E482F-F821-4BFD-9831-4EA2C12505BA}" srcOrd="0" destOrd="0" presId="urn:microsoft.com/office/officeart/2005/8/layout/cycle1"/>
    <dgm:cxn modelId="{7889B614-38D3-438D-BD46-095AD25A436D}" srcId="{71ADD0FF-5248-4C5D-A4BC-95BA1876609F}" destId="{98E7B44A-6D5C-4E62-B4B7-265023BA4849}" srcOrd="2" destOrd="0" parTransId="{4B46705D-723A-4A49-A70A-7C4462D3AB39}" sibTransId="{6F05BC8E-2C5E-436B-B6AA-145E8E6D5565}"/>
    <dgm:cxn modelId="{E9F20E2E-8366-4B64-B840-110FD8B44295}" type="presOf" srcId="{3C2670E0-7260-4D5C-A9F6-354C129A0495}" destId="{05AFDDF2-0314-4A2D-918F-4A057E681C4B}" srcOrd="0" destOrd="0" presId="urn:microsoft.com/office/officeart/2005/8/layout/cycle1"/>
    <dgm:cxn modelId="{2F1B8771-7D43-4F7A-AAD7-E1F97056BEA0}" type="presOf" srcId="{71ADD0FF-5248-4C5D-A4BC-95BA1876609F}" destId="{FC691BD7-770E-47FC-8AE4-20234DE5051D}" srcOrd="0" destOrd="0" presId="urn:microsoft.com/office/officeart/2005/8/layout/cycle1"/>
    <dgm:cxn modelId="{740AE186-06BD-48B7-AC86-C58DDF934620}" srcId="{71ADD0FF-5248-4C5D-A4BC-95BA1876609F}" destId="{3C2670E0-7260-4D5C-A9F6-354C129A0495}" srcOrd="1" destOrd="0" parTransId="{4FC3D96C-1D17-4B45-A7C6-ED514120F7D3}" sibTransId="{6DC77AF1-136A-4505-B615-90589F161114}"/>
    <dgm:cxn modelId="{0A9E38E3-2280-4170-B73D-3A7C0AE190A5}" type="presOf" srcId="{6DC77AF1-136A-4505-B615-90589F161114}" destId="{49882EFF-EEA1-4590-A619-3FD7D5A48EA4}" srcOrd="0" destOrd="0" presId="urn:microsoft.com/office/officeart/2005/8/layout/cycle1"/>
    <dgm:cxn modelId="{A92E54F1-BE03-4F6D-82B6-DBFCA0EFB3A0}" type="presOf" srcId="{D404C00F-7117-47FF-AA0C-B5DB541BF819}" destId="{67D360C8-DE7E-4E4B-9606-57C31B415E9A}" srcOrd="0" destOrd="0" presId="urn:microsoft.com/office/officeart/2005/8/layout/cycle1"/>
    <dgm:cxn modelId="{D51FCA2D-FC9B-4F21-8088-ACC0E8EA04A2}" type="presParOf" srcId="{FC691BD7-770E-47FC-8AE4-20234DE5051D}" destId="{BFB9A74F-398F-4EEC-9808-A8A2E7B50838}" srcOrd="0" destOrd="0" presId="urn:microsoft.com/office/officeart/2005/8/layout/cycle1"/>
    <dgm:cxn modelId="{E8333164-6650-43DE-AED7-6FE45DD5350B}" type="presParOf" srcId="{FC691BD7-770E-47FC-8AE4-20234DE5051D}" destId="{5A0E482F-F821-4BFD-9831-4EA2C12505BA}" srcOrd="1" destOrd="0" presId="urn:microsoft.com/office/officeart/2005/8/layout/cycle1"/>
    <dgm:cxn modelId="{E3CB3AFD-7DA4-45E7-BEC9-040F15F5E215}" type="presParOf" srcId="{FC691BD7-770E-47FC-8AE4-20234DE5051D}" destId="{67D360C8-DE7E-4E4B-9606-57C31B415E9A}" srcOrd="2" destOrd="0" presId="urn:microsoft.com/office/officeart/2005/8/layout/cycle1"/>
    <dgm:cxn modelId="{C19BA3FF-BBA8-45C1-A1EF-DC5809796080}" type="presParOf" srcId="{FC691BD7-770E-47FC-8AE4-20234DE5051D}" destId="{553C641C-5FBD-40FA-BAB6-402D7CED5FCC}" srcOrd="3" destOrd="0" presId="urn:microsoft.com/office/officeart/2005/8/layout/cycle1"/>
    <dgm:cxn modelId="{300EBBB0-5B8E-4737-B380-B0C7DBD03EF1}" type="presParOf" srcId="{FC691BD7-770E-47FC-8AE4-20234DE5051D}" destId="{05AFDDF2-0314-4A2D-918F-4A057E681C4B}" srcOrd="4" destOrd="0" presId="urn:microsoft.com/office/officeart/2005/8/layout/cycle1"/>
    <dgm:cxn modelId="{98108896-2AC8-4DC7-AB31-EEDE8058B610}" type="presParOf" srcId="{FC691BD7-770E-47FC-8AE4-20234DE5051D}" destId="{49882EFF-EEA1-4590-A619-3FD7D5A48EA4}" srcOrd="5" destOrd="0" presId="urn:microsoft.com/office/officeart/2005/8/layout/cycle1"/>
    <dgm:cxn modelId="{58E3266A-85A6-4E0A-9BFC-B82BADE95587}" type="presParOf" srcId="{FC691BD7-770E-47FC-8AE4-20234DE5051D}" destId="{E457140E-A745-4988-9712-F1E8E127643D}" srcOrd="6" destOrd="0" presId="urn:microsoft.com/office/officeart/2005/8/layout/cycle1"/>
    <dgm:cxn modelId="{1DF5999C-EF51-4069-89F1-7632FAED3C41}" type="presParOf" srcId="{FC691BD7-770E-47FC-8AE4-20234DE5051D}" destId="{450E40D4-A02D-4C78-90F1-BED87564B83E}" srcOrd="7" destOrd="0" presId="urn:microsoft.com/office/officeart/2005/8/layout/cycle1"/>
    <dgm:cxn modelId="{C579CB64-5094-4B63-A62C-CDF374BD6EA0}" type="presParOf" srcId="{FC691BD7-770E-47FC-8AE4-20234DE5051D}" destId="{E69449B6-29AA-4C85-8E47-259FCB1BE83F}"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F6750F-A072-4547-AD7C-9687B47B850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FB63D56-CB69-4E7D-990A-D466AC7734CD}">
      <dgm:prSet/>
      <dgm:spPr/>
      <dgm:t>
        <a:bodyPr/>
        <a:lstStyle/>
        <a:p>
          <a:r>
            <a:rPr lang="en-US"/>
            <a:t>Does the charity even know we intend to run this campaign?</a:t>
          </a:r>
        </a:p>
      </dgm:t>
    </dgm:pt>
    <dgm:pt modelId="{B5BCEA72-314D-4E74-92E4-A07F8E67415D}" type="parTrans" cxnId="{CF945E5D-55F8-46D0-B60B-14759FFF54FA}">
      <dgm:prSet/>
      <dgm:spPr/>
      <dgm:t>
        <a:bodyPr/>
        <a:lstStyle/>
        <a:p>
          <a:endParaRPr lang="en-US"/>
        </a:p>
      </dgm:t>
    </dgm:pt>
    <dgm:pt modelId="{F8118D1F-9343-470E-BCF5-03136ED63C8B}" type="sibTrans" cxnId="{CF945E5D-55F8-46D0-B60B-14759FFF54FA}">
      <dgm:prSet/>
      <dgm:spPr/>
      <dgm:t>
        <a:bodyPr/>
        <a:lstStyle/>
        <a:p>
          <a:endParaRPr lang="en-US"/>
        </a:p>
      </dgm:t>
    </dgm:pt>
    <dgm:pt modelId="{F724B674-5E27-4974-AF88-CD5910D70112}">
      <dgm:prSet/>
      <dgm:spPr/>
      <dgm:t>
        <a:bodyPr/>
        <a:lstStyle/>
        <a:p>
          <a:r>
            <a:rPr lang="en-US" dirty="0"/>
            <a:t>Is the charity a registered 501(c)(3)?</a:t>
          </a:r>
        </a:p>
      </dgm:t>
    </dgm:pt>
    <dgm:pt modelId="{F654B3F2-0C16-40DD-8B1C-CA070A019162}" type="parTrans" cxnId="{E90B3AA3-0860-43C5-9783-BEE8E158A5A6}">
      <dgm:prSet/>
      <dgm:spPr/>
      <dgm:t>
        <a:bodyPr/>
        <a:lstStyle/>
        <a:p>
          <a:endParaRPr lang="en-US"/>
        </a:p>
      </dgm:t>
    </dgm:pt>
    <dgm:pt modelId="{BA11410C-1273-4138-AF12-561CC1B6C048}" type="sibTrans" cxnId="{E90B3AA3-0860-43C5-9783-BEE8E158A5A6}">
      <dgm:prSet/>
      <dgm:spPr/>
      <dgm:t>
        <a:bodyPr/>
        <a:lstStyle/>
        <a:p>
          <a:endParaRPr lang="en-US"/>
        </a:p>
      </dgm:t>
    </dgm:pt>
    <dgm:pt modelId="{A70E0EA7-226A-4513-BE51-F64B3026B14B}">
      <dgm:prSet/>
      <dgm:spPr/>
      <dgm:t>
        <a:bodyPr/>
        <a:lstStyle/>
        <a:p>
          <a:r>
            <a:rPr lang="en-US"/>
            <a:t>Is there a contract with the charity?  Does it contain the cap we intend?</a:t>
          </a:r>
        </a:p>
      </dgm:t>
    </dgm:pt>
    <dgm:pt modelId="{DDBA345A-623B-4F4A-B090-3646CEE3E94F}" type="parTrans" cxnId="{351034F9-F274-4D2B-911D-9737FF2D62FE}">
      <dgm:prSet/>
      <dgm:spPr/>
      <dgm:t>
        <a:bodyPr/>
        <a:lstStyle/>
        <a:p>
          <a:endParaRPr lang="en-US"/>
        </a:p>
      </dgm:t>
    </dgm:pt>
    <dgm:pt modelId="{5F21051C-3AD1-4E91-ACAE-D0B926425F82}" type="sibTrans" cxnId="{351034F9-F274-4D2B-911D-9737FF2D62FE}">
      <dgm:prSet/>
      <dgm:spPr/>
      <dgm:t>
        <a:bodyPr/>
        <a:lstStyle/>
        <a:p>
          <a:endParaRPr lang="en-US"/>
        </a:p>
      </dgm:t>
    </dgm:pt>
    <dgm:pt modelId="{80439CA6-9FA0-4024-98A8-274AD72DA3A2}">
      <dgm:prSet/>
      <dgm:spPr/>
      <dgm:t>
        <a:bodyPr/>
        <a:lstStyle/>
        <a:p>
          <a:r>
            <a:rPr lang="en-US" dirty="0"/>
            <a:t>Can we use more specific language than “proceeds from” – specifying it is one dollar from every sale. </a:t>
          </a:r>
        </a:p>
      </dgm:t>
    </dgm:pt>
    <dgm:pt modelId="{E9D6AB31-635A-49CD-9765-246571BC0780}" type="parTrans" cxnId="{62A910C9-7D2B-4C63-BB45-7C3BCAE0C286}">
      <dgm:prSet/>
      <dgm:spPr/>
      <dgm:t>
        <a:bodyPr/>
        <a:lstStyle/>
        <a:p>
          <a:endParaRPr lang="en-US"/>
        </a:p>
      </dgm:t>
    </dgm:pt>
    <dgm:pt modelId="{87C2CA96-4264-4BF5-BE6B-78419BE52ABE}" type="sibTrans" cxnId="{62A910C9-7D2B-4C63-BB45-7C3BCAE0C286}">
      <dgm:prSet/>
      <dgm:spPr/>
      <dgm:t>
        <a:bodyPr/>
        <a:lstStyle/>
        <a:p>
          <a:endParaRPr lang="en-US"/>
        </a:p>
      </dgm:t>
    </dgm:pt>
    <dgm:pt modelId="{19F54EFA-CF99-4507-9700-7257955CBAD6}">
      <dgm:prSet/>
      <dgm:spPr/>
      <dgm:t>
        <a:bodyPr/>
        <a:lstStyle/>
        <a:p>
          <a:r>
            <a:rPr lang="en-US" dirty="0"/>
            <a:t>How do we disclose to consumers the financial commitment – e.g., the cap</a:t>
          </a:r>
        </a:p>
      </dgm:t>
    </dgm:pt>
    <dgm:pt modelId="{941C3F93-1A1C-4FCB-B0AD-BC69FB38F619}" type="parTrans" cxnId="{0C8E4750-8C63-4CD8-9AA2-8DF641633E8A}">
      <dgm:prSet/>
      <dgm:spPr/>
      <dgm:t>
        <a:bodyPr/>
        <a:lstStyle/>
        <a:p>
          <a:endParaRPr lang="en-US"/>
        </a:p>
      </dgm:t>
    </dgm:pt>
    <dgm:pt modelId="{A1E5848F-7ABD-4149-BC1A-3D6729427B2C}" type="sibTrans" cxnId="{0C8E4750-8C63-4CD8-9AA2-8DF641633E8A}">
      <dgm:prSet/>
      <dgm:spPr/>
      <dgm:t>
        <a:bodyPr/>
        <a:lstStyle/>
        <a:p>
          <a:endParaRPr lang="en-US"/>
        </a:p>
      </dgm:t>
    </dgm:pt>
    <dgm:pt modelId="{22262CA2-2C81-4129-A718-5D5D87700E28}">
      <dgm:prSet/>
      <dgm:spPr/>
      <dgm:t>
        <a:bodyPr/>
        <a:lstStyle/>
        <a:p>
          <a:r>
            <a:rPr lang="en-US" dirty="0"/>
            <a:t>Can we ensure the financial commitment mirrors the number of units released and or the length of the advertising campaign</a:t>
          </a:r>
        </a:p>
      </dgm:t>
    </dgm:pt>
    <dgm:pt modelId="{F66C03D9-F6E4-4C2A-9D08-241B472617AC}" type="parTrans" cxnId="{D44A0453-22EE-4F7F-ABFB-CF038352C2F9}">
      <dgm:prSet/>
      <dgm:spPr/>
      <dgm:t>
        <a:bodyPr/>
        <a:lstStyle/>
        <a:p>
          <a:endParaRPr lang="en-US"/>
        </a:p>
      </dgm:t>
    </dgm:pt>
    <dgm:pt modelId="{4918FD11-9EC1-41DE-89B7-EC39BE975FA0}" type="sibTrans" cxnId="{D44A0453-22EE-4F7F-ABFB-CF038352C2F9}">
      <dgm:prSet/>
      <dgm:spPr/>
      <dgm:t>
        <a:bodyPr/>
        <a:lstStyle/>
        <a:p>
          <a:endParaRPr lang="en-US"/>
        </a:p>
      </dgm:t>
    </dgm:pt>
    <dgm:pt modelId="{385943C1-3775-42E6-85AA-819D5D27FC2A}" type="pres">
      <dgm:prSet presAssocID="{D4F6750F-A072-4547-AD7C-9687B47B850D}" presName="diagram" presStyleCnt="0">
        <dgm:presLayoutVars>
          <dgm:dir/>
          <dgm:resizeHandles val="exact"/>
        </dgm:presLayoutVars>
      </dgm:prSet>
      <dgm:spPr/>
    </dgm:pt>
    <dgm:pt modelId="{7FB93486-DED3-4BD1-9103-41FF3FFE246C}" type="pres">
      <dgm:prSet presAssocID="{EFB63D56-CB69-4E7D-990A-D466AC7734CD}" presName="node" presStyleLbl="node1" presStyleIdx="0" presStyleCnt="6">
        <dgm:presLayoutVars>
          <dgm:bulletEnabled val="1"/>
        </dgm:presLayoutVars>
      </dgm:prSet>
      <dgm:spPr/>
    </dgm:pt>
    <dgm:pt modelId="{268DDA97-957F-4279-B665-C85FECDC0F9A}" type="pres">
      <dgm:prSet presAssocID="{F8118D1F-9343-470E-BCF5-03136ED63C8B}" presName="sibTrans" presStyleCnt="0"/>
      <dgm:spPr/>
    </dgm:pt>
    <dgm:pt modelId="{E6F3CB07-507D-446A-B756-97B63E0F6412}" type="pres">
      <dgm:prSet presAssocID="{F724B674-5E27-4974-AF88-CD5910D70112}" presName="node" presStyleLbl="node1" presStyleIdx="1" presStyleCnt="6">
        <dgm:presLayoutVars>
          <dgm:bulletEnabled val="1"/>
        </dgm:presLayoutVars>
      </dgm:prSet>
      <dgm:spPr/>
    </dgm:pt>
    <dgm:pt modelId="{1EF27912-48A0-4F2D-B6F5-8AE531FEF891}" type="pres">
      <dgm:prSet presAssocID="{BA11410C-1273-4138-AF12-561CC1B6C048}" presName="sibTrans" presStyleCnt="0"/>
      <dgm:spPr/>
    </dgm:pt>
    <dgm:pt modelId="{A230772D-CED6-43B6-BDD3-326619D3E761}" type="pres">
      <dgm:prSet presAssocID="{A70E0EA7-226A-4513-BE51-F64B3026B14B}" presName="node" presStyleLbl="node1" presStyleIdx="2" presStyleCnt="6">
        <dgm:presLayoutVars>
          <dgm:bulletEnabled val="1"/>
        </dgm:presLayoutVars>
      </dgm:prSet>
      <dgm:spPr/>
    </dgm:pt>
    <dgm:pt modelId="{1C703554-CC6B-4985-B116-976984BC38BF}" type="pres">
      <dgm:prSet presAssocID="{5F21051C-3AD1-4E91-ACAE-D0B926425F82}" presName="sibTrans" presStyleCnt="0"/>
      <dgm:spPr/>
    </dgm:pt>
    <dgm:pt modelId="{03B0AA66-294D-4039-9AE5-086068796EEA}" type="pres">
      <dgm:prSet presAssocID="{80439CA6-9FA0-4024-98A8-274AD72DA3A2}" presName="node" presStyleLbl="node1" presStyleIdx="3" presStyleCnt="6">
        <dgm:presLayoutVars>
          <dgm:bulletEnabled val="1"/>
        </dgm:presLayoutVars>
      </dgm:prSet>
      <dgm:spPr/>
    </dgm:pt>
    <dgm:pt modelId="{321091BC-B879-4A2F-87F0-27DA34EB2F50}" type="pres">
      <dgm:prSet presAssocID="{87C2CA96-4264-4BF5-BE6B-78419BE52ABE}" presName="sibTrans" presStyleCnt="0"/>
      <dgm:spPr/>
    </dgm:pt>
    <dgm:pt modelId="{6F37CB76-7CD0-4842-B8C8-5DFD2A804541}" type="pres">
      <dgm:prSet presAssocID="{19F54EFA-CF99-4507-9700-7257955CBAD6}" presName="node" presStyleLbl="node1" presStyleIdx="4" presStyleCnt="6">
        <dgm:presLayoutVars>
          <dgm:bulletEnabled val="1"/>
        </dgm:presLayoutVars>
      </dgm:prSet>
      <dgm:spPr/>
    </dgm:pt>
    <dgm:pt modelId="{C7B6AE26-CF4E-4D3F-8944-C66C3E51DD85}" type="pres">
      <dgm:prSet presAssocID="{A1E5848F-7ABD-4149-BC1A-3D6729427B2C}" presName="sibTrans" presStyleCnt="0"/>
      <dgm:spPr/>
    </dgm:pt>
    <dgm:pt modelId="{E4BA8583-9445-473C-8C00-1F030B3B497B}" type="pres">
      <dgm:prSet presAssocID="{22262CA2-2C81-4129-A718-5D5D87700E28}" presName="node" presStyleLbl="node1" presStyleIdx="5" presStyleCnt="6">
        <dgm:presLayoutVars>
          <dgm:bulletEnabled val="1"/>
        </dgm:presLayoutVars>
      </dgm:prSet>
      <dgm:spPr/>
    </dgm:pt>
  </dgm:ptLst>
  <dgm:cxnLst>
    <dgm:cxn modelId="{51D9672E-695C-471A-BE99-6A741458619C}" type="presOf" srcId="{A70E0EA7-226A-4513-BE51-F64B3026B14B}" destId="{A230772D-CED6-43B6-BDD3-326619D3E761}" srcOrd="0" destOrd="0" presId="urn:microsoft.com/office/officeart/2005/8/layout/default"/>
    <dgm:cxn modelId="{CF945E5D-55F8-46D0-B60B-14759FFF54FA}" srcId="{D4F6750F-A072-4547-AD7C-9687B47B850D}" destId="{EFB63D56-CB69-4E7D-990A-D466AC7734CD}" srcOrd="0" destOrd="0" parTransId="{B5BCEA72-314D-4E74-92E4-A07F8E67415D}" sibTransId="{F8118D1F-9343-470E-BCF5-03136ED63C8B}"/>
    <dgm:cxn modelId="{63BD2466-1B56-4584-8E90-C88F68754BF9}" type="presOf" srcId="{D4F6750F-A072-4547-AD7C-9687B47B850D}" destId="{385943C1-3775-42E6-85AA-819D5D27FC2A}" srcOrd="0" destOrd="0" presId="urn:microsoft.com/office/officeart/2005/8/layout/default"/>
    <dgm:cxn modelId="{357E044E-226A-4B7B-9408-E1B8207D5970}" type="presOf" srcId="{19F54EFA-CF99-4507-9700-7257955CBAD6}" destId="{6F37CB76-7CD0-4842-B8C8-5DFD2A804541}" srcOrd="0" destOrd="0" presId="urn:microsoft.com/office/officeart/2005/8/layout/default"/>
    <dgm:cxn modelId="{0C8E4750-8C63-4CD8-9AA2-8DF641633E8A}" srcId="{D4F6750F-A072-4547-AD7C-9687B47B850D}" destId="{19F54EFA-CF99-4507-9700-7257955CBAD6}" srcOrd="4" destOrd="0" parTransId="{941C3F93-1A1C-4FCB-B0AD-BC69FB38F619}" sibTransId="{A1E5848F-7ABD-4149-BC1A-3D6729427B2C}"/>
    <dgm:cxn modelId="{D44A0453-22EE-4F7F-ABFB-CF038352C2F9}" srcId="{D4F6750F-A072-4547-AD7C-9687B47B850D}" destId="{22262CA2-2C81-4129-A718-5D5D87700E28}" srcOrd="5" destOrd="0" parTransId="{F66C03D9-F6E4-4C2A-9D08-241B472617AC}" sibTransId="{4918FD11-9EC1-41DE-89B7-EC39BE975FA0}"/>
    <dgm:cxn modelId="{8FEA6E82-8592-409E-B6E2-5104B8D5067B}" type="presOf" srcId="{22262CA2-2C81-4129-A718-5D5D87700E28}" destId="{E4BA8583-9445-473C-8C00-1F030B3B497B}" srcOrd="0" destOrd="0" presId="urn:microsoft.com/office/officeart/2005/8/layout/default"/>
    <dgm:cxn modelId="{E90B3AA3-0860-43C5-9783-BEE8E158A5A6}" srcId="{D4F6750F-A072-4547-AD7C-9687B47B850D}" destId="{F724B674-5E27-4974-AF88-CD5910D70112}" srcOrd="1" destOrd="0" parTransId="{F654B3F2-0C16-40DD-8B1C-CA070A019162}" sibTransId="{BA11410C-1273-4138-AF12-561CC1B6C048}"/>
    <dgm:cxn modelId="{968141A9-10EE-4A41-A0F5-4FAA55497522}" type="presOf" srcId="{80439CA6-9FA0-4024-98A8-274AD72DA3A2}" destId="{03B0AA66-294D-4039-9AE5-086068796EEA}" srcOrd="0" destOrd="0" presId="urn:microsoft.com/office/officeart/2005/8/layout/default"/>
    <dgm:cxn modelId="{72B24AC7-F231-46C6-82A3-BE232AB85826}" type="presOf" srcId="{F724B674-5E27-4974-AF88-CD5910D70112}" destId="{E6F3CB07-507D-446A-B756-97B63E0F6412}" srcOrd="0" destOrd="0" presId="urn:microsoft.com/office/officeart/2005/8/layout/default"/>
    <dgm:cxn modelId="{62A910C9-7D2B-4C63-BB45-7C3BCAE0C286}" srcId="{D4F6750F-A072-4547-AD7C-9687B47B850D}" destId="{80439CA6-9FA0-4024-98A8-274AD72DA3A2}" srcOrd="3" destOrd="0" parTransId="{E9D6AB31-635A-49CD-9765-246571BC0780}" sibTransId="{87C2CA96-4264-4BF5-BE6B-78419BE52ABE}"/>
    <dgm:cxn modelId="{351034F9-F274-4D2B-911D-9737FF2D62FE}" srcId="{D4F6750F-A072-4547-AD7C-9687B47B850D}" destId="{A70E0EA7-226A-4513-BE51-F64B3026B14B}" srcOrd="2" destOrd="0" parTransId="{DDBA345A-623B-4F4A-B090-3646CEE3E94F}" sibTransId="{5F21051C-3AD1-4E91-ACAE-D0B926425F82}"/>
    <dgm:cxn modelId="{592C71FF-9289-4CF2-BA65-766F9C1BB9D6}" type="presOf" srcId="{EFB63D56-CB69-4E7D-990A-D466AC7734CD}" destId="{7FB93486-DED3-4BD1-9103-41FF3FFE246C}" srcOrd="0" destOrd="0" presId="urn:microsoft.com/office/officeart/2005/8/layout/default"/>
    <dgm:cxn modelId="{49379F08-463F-4C0F-B356-7099C57565A9}" type="presParOf" srcId="{385943C1-3775-42E6-85AA-819D5D27FC2A}" destId="{7FB93486-DED3-4BD1-9103-41FF3FFE246C}" srcOrd="0" destOrd="0" presId="urn:microsoft.com/office/officeart/2005/8/layout/default"/>
    <dgm:cxn modelId="{A8619772-7BEA-4017-9E1E-1C2F56E4F5C7}" type="presParOf" srcId="{385943C1-3775-42E6-85AA-819D5D27FC2A}" destId="{268DDA97-957F-4279-B665-C85FECDC0F9A}" srcOrd="1" destOrd="0" presId="urn:microsoft.com/office/officeart/2005/8/layout/default"/>
    <dgm:cxn modelId="{68C877D9-AC8C-4742-BB09-5882AC5119B0}" type="presParOf" srcId="{385943C1-3775-42E6-85AA-819D5D27FC2A}" destId="{E6F3CB07-507D-446A-B756-97B63E0F6412}" srcOrd="2" destOrd="0" presId="urn:microsoft.com/office/officeart/2005/8/layout/default"/>
    <dgm:cxn modelId="{68E6D89C-1795-4A6F-8D3E-C23008ACC44B}" type="presParOf" srcId="{385943C1-3775-42E6-85AA-819D5D27FC2A}" destId="{1EF27912-48A0-4F2D-B6F5-8AE531FEF891}" srcOrd="3" destOrd="0" presId="urn:microsoft.com/office/officeart/2005/8/layout/default"/>
    <dgm:cxn modelId="{911B9004-6B5A-4B58-833C-FED3D0BF099C}" type="presParOf" srcId="{385943C1-3775-42E6-85AA-819D5D27FC2A}" destId="{A230772D-CED6-43B6-BDD3-326619D3E761}" srcOrd="4" destOrd="0" presId="urn:microsoft.com/office/officeart/2005/8/layout/default"/>
    <dgm:cxn modelId="{ABEAF320-F0AF-4BE1-A208-7705D2937F92}" type="presParOf" srcId="{385943C1-3775-42E6-85AA-819D5D27FC2A}" destId="{1C703554-CC6B-4985-B116-976984BC38BF}" srcOrd="5" destOrd="0" presId="urn:microsoft.com/office/officeart/2005/8/layout/default"/>
    <dgm:cxn modelId="{4B169201-E516-4DB3-BF32-4DB2E242E625}" type="presParOf" srcId="{385943C1-3775-42E6-85AA-819D5D27FC2A}" destId="{03B0AA66-294D-4039-9AE5-086068796EEA}" srcOrd="6" destOrd="0" presId="urn:microsoft.com/office/officeart/2005/8/layout/default"/>
    <dgm:cxn modelId="{F640105C-7E71-4A73-B97F-9D5FFA486E93}" type="presParOf" srcId="{385943C1-3775-42E6-85AA-819D5D27FC2A}" destId="{321091BC-B879-4A2F-87F0-27DA34EB2F50}" srcOrd="7" destOrd="0" presId="urn:microsoft.com/office/officeart/2005/8/layout/default"/>
    <dgm:cxn modelId="{DB0B2D83-A403-4196-B98D-7E4B2D8F040B}" type="presParOf" srcId="{385943C1-3775-42E6-85AA-819D5D27FC2A}" destId="{6F37CB76-7CD0-4842-B8C8-5DFD2A804541}" srcOrd="8" destOrd="0" presId="urn:microsoft.com/office/officeart/2005/8/layout/default"/>
    <dgm:cxn modelId="{A5946AEF-C05A-4C9D-A837-D4A6601DA50A}" type="presParOf" srcId="{385943C1-3775-42E6-85AA-819D5D27FC2A}" destId="{C7B6AE26-CF4E-4D3F-8944-C66C3E51DD85}" srcOrd="9" destOrd="0" presId="urn:microsoft.com/office/officeart/2005/8/layout/default"/>
    <dgm:cxn modelId="{CEFE96F7-E308-4B84-BA45-BC72B59140C0}" type="presParOf" srcId="{385943C1-3775-42E6-85AA-819D5D27FC2A}" destId="{E4BA8583-9445-473C-8C00-1F030B3B497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A09B22-C338-4428-9F2B-2A4B4E7CE11A}"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C5D76F1B-666E-44BE-ABF6-6B1B590DD74F}">
      <dgm:prSet/>
      <dgm:spPr/>
      <dgm:t>
        <a:bodyPr/>
        <a:lstStyle/>
        <a:p>
          <a:r>
            <a:rPr lang="en-US" dirty="0"/>
            <a:t>FTC Green Guides</a:t>
          </a:r>
        </a:p>
      </dgm:t>
    </dgm:pt>
    <dgm:pt modelId="{FDFD2BF6-51F6-4D1B-8734-12DC75FA6509}" type="parTrans" cxnId="{B021E7E2-F97D-41A0-AB58-58A02FD00735}">
      <dgm:prSet/>
      <dgm:spPr/>
      <dgm:t>
        <a:bodyPr/>
        <a:lstStyle/>
        <a:p>
          <a:endParaRPr lang="en-US"/>
        </a:p>
      </dgm:t>
    </dgm:pt>
    <dgm:pt modelId="{9740D0BC-C5C4-4637-A4F5-DB6982131075}" type="sibTrans" cxnId="{B021E7E2-F97D-41A0-AB58-58A02FD00735}">
      <dgm:prSet/>
      <dgm:spPr/>
      <dgm:t>
        <a:bodyPr/>
        <a:lstStyle/>
        <a:p>
          <a:endParaRPr lang="en-US"/>
        </a:p>
      </dgm:t>
    </dgm:pt>
    <dgm:pt modelId="{8E56CA4D-1A47-45FD-9D40-637BB75D659E}">
      <dgm:prSet/>
      <dgm:spPr/>
      <dgm:t>
        <a:bodyPr/>
        <a:lstStyle/>
        <a:p>
          <a:r>
            <a:rPr lang="en-US"/>
            <a:t>State Specific Laws</a:t>
          </a:r>
        </a:p>
      </dgm:t>
    </dgm:pt>
    <dgm:pt modelId="{685A75BA-C854-4781-9165-F6EA06981393}" type="parTrans" cxnId="{CE067C8A-D90B-41B9-967E-0C6E4DDAD43E}">
      <dgm:prSet/>
      <dgm:spPr/>
      <dgm:t>
        <a:bodyPr/>
        <a:lstStyle/>
        <a:p>
          <a:endParaRPr lang="en-US"/>
        </a:p>
      </dgm:t>
    </dgm:pt>
    <dgm:pt modelId="{0B1CF947-B430-4185-8525-637E33BAAC65}" type="sibTrans" cxnId="{CE067C8A-D90B-41B9-967E-0C6E4DDAD43E}">
      <dgm:prSet/>
      <dgm:spPr/>
      <dgm:t>
        <a:bodyPr/>
        <a:lstStyle/>
        <a:p>
          <a:endParaRPr lang="en-US"/>
        </a:p>
      </dgm:t>
    </dgm:pt>
    <dgm:pt modelId="{B0FC949D-19A0-495C-9CA9-BC7C83B35238}">
      <dgm:prSet/>
      <dgm:spPr/>
      <dgm:t>
        <a:bodyPr/>
        <a:lstStyle/>
        <a:p>
          <a:r>
            <a:rPr lang="en-US"/>
            <a:t>International Laws</a:t>
          </a:r>
        </a:p>
      </dgm:t>
    </dgm:pt>
    <dgm:pt modelId="{3EA47B00-EF25-497C-BC33-F09BD4CA0E68}" type="parTrans" cxnId="{A5C67EA0-0825-4E96-9C09-6CB2B0DAAC60}">
      <dgm:prSet/>
      <dgm:spPr/>
      <dgm:t>
        <a:bodyPr/>
        <a:lstStyle/>
        <a:p>
          <a:endParaRPr lang="en-US"/>
        </a:p>
      </dgm:t>
    </dgm:pt>
    <dgm:pt modelId="{00E92349-6851-4DFF-AB3A-C707F6B91883}" type="sibTrans" cxnId="{A5C67EA0-0825-4E96-9C09-6CB2B0DAAC60}">
      <dgm:prSet/>
      <dgm:spPr/>
      <dgm:t>
        <a:bodyPr/>
        <a:lstStyle/>
        <a:p>
          <a:endParaRPr lang="en-US"/>
        </a:p>
      </dgm:t>
    </dgm:pt>
    <dgm:pt modelId="{D0F1D200-98CA-4ABB-ABE4-D38E292129FF}">
      <dgm:prSet/>
      <dgm:spPr/>
      <dgm:t>
        <a:bodyPr/>
        <a:lstStyle/>
        <a:p>
          <a:r>
            <a:rPr lang="en-US" dirty="0"/>
            <a:t>FTC Enforcement</a:t>
          </a:r>
        </a:p>
      </dgm:t>
    </dgm:pt>
    <dgm:pt modelId="{499986EF-89F0-4FF7-AA5B-C9E4325E7532}" type="parTrans" cxnId="{4C46A8A5-AB04-4C8D-8562-4F9771B1F7D0}">
      <dgm:prSet/>
      <dgm:spPr/>
      <dgm:t>
        <a:bodyPr/>
        <a:lstStyle/>
        <a:p>
          <a:endParaRPr lang="en-US"/>
        </a:p>
      </dgm:t>
    </dgm:pt>
    <dgm:pt modelId="{BC7D7267-224B-4B4C-B873-570D21530483}" type="sibTrans" cxnId="{4C46A8A5-AB04-4C8D-8562-4F9771B1F7D0}">
      <dgm:prSet/>
      <dgm:spPr/>
      <dgm:t>
        <a:bodyPr/>
        <a:lstStyle/>
        <a:p>
          <a:endParaRPr lang="en-US"/>
        </a:p>
      </dgm:t>
    </dgm:pt>
    <dgm:pt modelId="{54471464-1039-4258-BD82-48D4D620173D}">
      <dgm:prSet/>
      <dgm:spPr/>
      <dgm:t>
        <a:bodyPr/>
        <a:lstStyle/>
        <a:p>
          <a:r>
            <a:rPr lang="en-US" dirty="0"/>
            <a:t>Class Action Lawsuits</a:t>
          </a:r>
        </a:p>
      </dgm:t>
    </dgm:pt>
    <dgm:pt modelId="{4429459D-18A0-4CB2-8E03-AD53FBFF3733}" type="parTrans" cxnId="{00814A10-4C14-4F21-B4EF-334F1F4EE55D}">
      <dgm:prSet/>
      <dgm:spPr/>
      <dgm:t>
        <a:bodyPr/>
        <a:lstStyle/>
        <a:p>
          <a:endParaRPr lang="en-US"/>
        </a:p>
      </dgm:t>
    </dgm:pt>
    <dgm:pt modelId="{E69B41AC-2148-4927-97AE-EA54139F9500}" type="sibTrans" cxnId="{00814A10-4C14-4F21-B4EF-334F1F4EE55D}">
      <dgm:prSet/>
      <dgm:spPr/>
      <dgm:t>
        <a:bodyPr/>
        <a:lstStyle/>
        <a:p>
          <a:endParaRPr lang="en-US"/>
        </a:p>
      </dgm:t>
    </dgm:pt>
    <dgm:pt modelId="{B4B7D907-5D07-498C-AD3F-B7445D57717D}">
      <dgm:prSet/>
      <dgm:spPr/>
      <dgm:t>
        <a:bodyPr/>
        <a:lstStyle/>
        <a:p>
          <a:r>
            <a:rPr lang="en-US" dirty="0"/>
            <a:t>Lanham Act Claims</a:t>
          </a:r>
        </a:p>
      </dgm:t>
    </dgm:pt>
    <dgm:pt modelId="{18D21883-94F7-4A0C-9A72-4AC373924EF6}" type="parTrans" cxnId="{7DF3C85A-E324-449A-9795-D8E635605E0B}">
      <dgm:prSet/>
      <dgm:spPr/>
      <dgm:t>
        <a:bodyPr/>
        <a:lstStyle/>
        <a:p>
          <a:endParaRPr lang="en-US"/>
        </a:p>
      </dgm:t>
    </dgm:pt>
    <dgm:pt modelId="{509B4309-5559-4A1F-BFA8-39628A456E3A}" type="sibTrans" cxnId="{7DF3C85A-E324-449A-9795-D8E635605E0B}">
      <dgm:prSet/>
      <dgm:spPr/>
      <dgm:t>
        <a:bodyPr/>
        <a:lstStyle/>
        <a:p>
          <a:endParaRPr lang="en-US"/>
        </a:p>
      </dgm:t>
    </dgm:pt>
    <dgm:pt modelId="{A06BBD4A-970C-44C1-9F02-C67918CBB7F1}">
      <dgm:prSet/>
      <dgm:spPr/>
      <dgm:t>
        <a:bodyPr/>
        <a:lstStyle/>
        <a:p>
          <a:r>
            <a:rPr lang="en-US" dirty="0"/>
            <a:t>Shareholder Lawsuits</a:t>
          </a:r>
        </a:p>
      </dgm:t>
    </dgm:pt>
    <dgm:pt modelId="{9EFE7F27-21EF-4479-BC76-5DD8DC87A9F2}" type="parTrans" cxnId="{DA8DA605-4D5D-4341-845C-31773BBB71E7}">
      <dgm:prSet/>
      <dgm:spPr/>
      <dgm:t>
        <a:bodyPr/>
        <a:lstStyle/>
        <a:p>
          <a:endParaRPr lang="en-US"/>
        </a:p>
      </dgm:t>
    </dgm:pt>
    <dgm:pt modelId="{B2320EC6-07BB-47B3-A2B2-E953B6B837BA}" type="sibTrans" cxnId="{DA8DA605-4D5D-4341-845C-31773BBB71E7}">
      <dgm:prSet/>
      <dgm:spPr/>
      <dgm:t>
        <a:bodyPr/>
        <a:lstStyle/>
        <a:p>
          <a:endParaRPr lang="en-US"/>
        </a:p>
      </dgm:t>
    </dgm:pt>
    <dgm:pt modelId="{FC2EC6C0-464B-4087-AF4B-F2CA07FA184A}" type="pres">
      <dgm:prSet presAssocID="{8DA09B22-C338-4428-9F2B-2A4B4E7CE11A}" presName="compositeShape" presStyleCnt="0">
        <dgm:presLayoutVars>
          <dgm:chMax val="7"/>
          <dgm:dir/>
          <dgm:resizeHandles val="exact"/>
        </dgm:presLayoutVars>
      </dgm:prSet>
      <dgm:spPr/>
    </dgm:pt>
    <dgm:pt modelId="{0B6E15DE-442B-49AA-8B48-4E28B1C8B80A}" type="pres">
      <dgm:prSet presAssocID="{8DA09B22-C338-4428-9F2B-2A4B4E7CE11A}" presName="wedge1" presStyleLbl="node1" presStyleIdx="0" presStyleCnt="7"/>
      <dgm:spPr/>
    </dgm:pt>
    <dgm:pt modelId="{750AD0D3-5325-4A3B-B8AB-939A42C17702}" type="pres">
      <dgm:prSet presAssocID="{8DA09B22-C338-4428-9F2B-2A4B4E7CE11A}" presName="wedge1Tx" presStyleLbl="node1" presStyleIdx="0" presStyleCnt="7">
        <dgm:presLayoutVars>
          <dgm:chMax val="0"/>
          <dgm:chPref val="0"/>
          <dgm:bulletEnabled val="1"/>
        </dgm:presLayoutVars>
      </dgm:prSet>
      <dgm:spPr/>
    </dgm:pt>
    <dgm:pt modelId="{27270C37-236C-4399-8D9F-22E6F635E498}" type="pres">
      <dgm:prSet presAssocID="{8DA09B22-C338-4428-9F2B-2A4B4E7CE11A}" presName="wedge2" presStyleLbl="node1" presStyleIdx="1" presStyleCnt="7"/>
      <dgm:spPr/>
    </dgm:pt>
    <dgm:pt modelId="{46498973-C7E8-44DF-90DA-6D5066BC200C}" type="pres">
      <dgm:prSet presAssocID="{8DA09B22-C338-4428-9F2B-2A4B4E7CE11A}" presName="wedge2Tx" presStyleLbl="node1" presStyleIdx="1" presStyleCnt="7">
        <dgm:presLayoutVars>
          <dgm:chMax val="0"/>
          <dgm:chPref val="0"/>
          <dgm:bulletEnabled val="1"/>
        </dgm:presLayoutVars>
      </dgm:prSet>
      <dgm:spPr/>
    </dgm:pt>
    <dgm:pt modelId="{4696A4AE-92BA-46AF-8AA6-D3F6BC95A401}" type="pres">
      <dgm:prSet presAssocID="{8DA09B22-C338-4428-9F2B-2A4B4E7CE11A}" presName="wedge3" presStyleLbl="node1" presStyleIdx="2" presStyleCnt="7"/>
      <dgm:spPr/>
    </dgm:pt>
    <dgm:pt modelId="{144A680F-769C-4B67-957B-C2AE0A99B478}" type="pres">
      <dgm:prSet presAssocID="{8DA09B22-C338-4428-9F2B-2A4B4E7CE11A}" presName="wedge3Tx" presStyleLbl="node1" presStyleIdx="2" presStyleCnt="7">
        <dgm:presLayoutVars>
          <dgm:chMax val="0"/>
          <dgm:chPref val="0"/>
          <dgm:bulletEnabled val="1"/>
        </dgm:presLayoutVars>
      </dgm:prSet>
      <dgm:spPr/>
    </dgm:pt>
    <dgm:pt modelId="{44B9415C-ADC5-4B95-9B4E-817ED3747123}" type="pres">
      <dgm:prSet presAssocID="{8DA09B22-C338-4428-9F2B-2A4B4E7CE11A}" presName="wedge4" presStyleLbl="node1" presStyleIdx="3" presStyleCnt="7"/>
      <dgm:spPr/>
    </dgm:pt>
    <dgm:pt modelId="{72AD24D2-2988-4811-85A7-397CAA023E78}" type="pres">
      <dgm:prSet presAssocID="{8DA09B22-C338-4428-9F2B-2A4B4E7CE11A}" presName="wedge4Tx" presStyleLbl="node1" presStyleIdx="3" presStyleCnt="7">
        <dgm:presLayoutVars>
          <dgm:chMax val="0"/>
          <dgm:chPref val="0"/>
          <dgm:bulletEnabled val="1"/>
        </dgm:presLayoutVars>
      </dgm:prSet>
      <dgm:spPr/>
    </dgm:pt>
    <dgm:pt modelId="{3C1EBA67-976E-4A32-80D5-0286393EC238}" type="pres">
      <dgm:prSet presAssocID="{8DA09B22-C338-4428-9F2B-2A4B4E7CE11A}" presName="wedge5" presStyleLbl="node1" presStyleIdx="4" presStyleCnt="7"/>
      <dgm:spPr/>
    </dgm:pt>
    <dgm:pt modelId="{27CB635E-C98F-4B67-9FF1-37D472E9C9D5}" type="pres">
      <dgm:prSet presAssocID="{8DA09B22-C338-4428-9F2B-2A4B4E7CE11A}" presName="wedge5Tx" presStyleLbl="node1" presStyleIdx="4" presStyleCnt="7">
        <dgm:presLayoutVars>
          <dgm:chMax val="0"/>
          <dgm:chPref val="0"/>
          <dgm:bulletEnabled val="1"/>
        </dgm:presLayoutVars>
      </dgm:prSet>
      <dgm:spPr/>
    </dgm:pt>
    <dgm:pt modelId="{E5151710-A2B6-4D82-9A66-A5418DA38314}" type="pres">
      <dgm:prSet presAssocID="{8DA09B22-C338-4428-9F2B-2A4B4E7CE11A}" presName="wedge6" presStyleLbl="node1" presStyleIdx="5" presStyleCnt="7"/>
      <dgm:spPr/>
    </dgm:pt>
    <dgm:pt modelId="{A016F5C4-D0F8-4571-9D08-A6CE6291A31F}" type="pres">
      <dgm:prSet presAssocID="{8DA09B22-C338-4428-9F2B-2A4B4E7CE11A}" presName="wedge6Tx" presStyleLbl="node1" presStyleIdx="5" presStyleCnt="7">
        <dgm:presLayoutVars>
          <dgm:chMax val="0"/>
          <dgm:chPref val="0"/>
          <dgm:bulletEnabled val="1"/>
        </dgm:presLayoutVars>
      </dgm:prSet>
      <dgm:spPr/>
    </dgm:pt>
    <dgm:pt modelId="{01B15ABB-EC61-43DB-970B-869735E74DE4}" type="pres">
      <dgm:prSet presAssocID="{8DA09B22-C338-4428-9F2B-2A4B4E7CE11A}" presName="wedge7" presStyleLbl="node1" presStyleIdx="6" presStyleCnt="7"/>
      <dgm:spPr/>
    </dgm:pt>
    <dgm:pt modelId="{B3F62DC1-58DE-4DE6-89A6-A3E59D050146}" type="pres">
      <dgm:prSet presAssocID="{8DA09B22-C338-4428-9F2B-2A4B4E7CE11A}" presName="wedge7Tx" presStyleLbl="node1" presStyleIdx="6" presStyleCnt="7">
        <dgm:presLayoutVars>
          <dgm:chMax val="0"/>
          <dgm:chPref val="0"/>
          <dgm:bulletEnabled val="1"/>
        </dgm:presLayoutVars>
      </dgm:prSet>
      <dgm:spPr/>
    </dgm:pt>
  </dgm:ptLst>
  <dgm:cxnLst>
    <dgm:cxn modelId="{DA8DA605-4D5D-4341-845C-31773BBB71E7}" srcId="{8DA09B22-C338-4428-9F2B-2A4B4E7CE11A}" destId="{A06BBD4A-970C-44C1-9F02-C67918CBB7F1}" srcOrd="6" destOrd="0" parTransId="{9EFE7F27-21EF-4479-BC76-5DD8DC87A9F2}" sibTransId="{B2320EC6-07BB-47B3-A2B2-E953B6B837BA}"/>
    <dgm:cxn modelId="{00814A10-4C14-4F21-B4EF-334F1F4EE55D}" srcId="{8DA09B22-C338-4428-9F2B-2A4B4E7CE11A}" destId="{54471464-1039-4258-BD82-48D4D620173D}" srcOrd="4" destOrd="0" parTransId="{4429459D-18A0-4CB2-8E03-AD53FBFF3733}" sibTransId="{E69B41AC-2148-4927-97AE-EA54139F9500}"/>
    <dgm:cxn modelId="{E5400D1C-E4BB-4021-BC06-CBC3825B890E}" type="presOf" srcId="{B0FC949D-19A0-495C-9CA9-BC7C83B35238}" destId="{4696A4AE-92BA-46AF-8AA6-D3F6BC95A401}" srcOrd="0" destOrd="0" presId="urn:microsoft.com/office/officeart/2005/8/layout/chart3"/>
    <dgm:cxn modelId="{ED9D5921-FEEE-498F-A125-4779E81C35E5}" type="presOf" srcId="{54471464-1039-4258-BD82-48D4D620173D}" destId="{27CB635E-C98F-4B67-9FF1-37D472E9C9D5}" srcOrd="1" destOrd="0" presId="urn:microsoft.com/office/officeart/2005/8/layout/chart3"/>
    <dgm:cxn modelId="{5A0A9126-4C14-43F9-A743-1AF8000D839E}" type="presOf" srcId="{D0F1D200-98CA-4ABB-ABE4-D38E292129FF}" destId="{72AD24D2-2988-4811-85A7-397CAA023E78}" srcOrd="1" destOrd="0" presId="urn:microsoft.com/office/officeart/2005/8/layout/chart3"/>
    <dgm:cxn modelId="{FAAB5630-ED94-4215-9460-CDB1F6749DFD}" type="presOf" srcId="{D0F1D200-98CA-4ABB-ABE4-D38E292129FF}" destId="{44B9415C-ADC5-4B95-9B4E-817ED3747123}" srcOrd="0" destOrd="0" presId="urn:microsoft.com/office/officeart/2005/8/layout/chart3"/>
    <dgm:cxn modelId="{687CA73D-11DD-4180-AFE6-D7A35AC002D7}" type="presOf" srcId="{8E56CA4D-1A47-45FD-9D40-637BB75D659E}" destId="{27270C37-236C-4399-8D9F-22E6F635E498}" srcOrd="0" destOrd="0" presId="urn:microsoft.com/office/officeart/2005/8/layout/chart3"/>
    <dgm:cxn modelId="{0D4A8C43-511F-4851-8DBD-A3339B941FD6}" type="presOf" srcId="{A06BBD4A-970C-44C1-9F02-C67918CBB7F1}" destId="{B3F62DC1-58DE-4DE6-89A6-A3E59D050146}" srcOrd="1" destOrd="0" presId="urn:microsoft.com/office/officeart/2005/8/layout/chart3"/>
    <dgm:cxn modelId="{15DB3B65-5739-4EBF-B4C6-BED189AD9B1A}" type="presOf" srcId="{8DA09B22-C338-4428-9F2B-2A4B4E7CE11A}" destId="{FC2EC6C0-464B-4087-AF4B-F2CA07FA184A}" srcOrd="0" destOrd="0" presId="urn:microsoft.com/office/officeart/2005/8/layout/chart3"/>
    <dgm:cxn modelId="{EEC0B852-DD2A-467C-84B6-5B91E490E270}" type="presOf" srcId="{8E56CA4D-1A47-45FD-9D40-637BB75D659E}" destId="{46498973-C7E8-44DF-90DA-6D5066BC200C}" srcOrd="1" destOrd="0" presId="urn:microsoft.com/office/officeart/2005/8/layout/chart3"/>
    <dgm:cxn modelId="{1F784058-8368-4B09-B4EA-80682F990589}" type="presOf" srcId="{C5D76F1B-666E-44BE-ABF6-6B1B590DD74F}" destId="{0B6E15DE-442B-49AA-8B48-4E28B1C8B80A}" srcOrd="0" destOrd="0" presId="urn:microsoft.com/office/officeart/2005/8/layout/chart3"/>
    <dgm:cxn modelId="{B7A63E59-DE52-4D94-A211-F56D0628F769}" type="presOf" srcId="{54471464-1039-4258-BD82-48D4D620173D}" destId="{3C1EBA67-976E-4A32-80D5-0286393EC238}" srcOrd="0" destOrd="0" presId="urn:microsoft.com/office/officeart/2005/8/layout/chart3"/>
    <dgm:cxn modelId="{7DF3C85A-E324-449A-9795-D8E635605E0B}" srcId="{8DA09B22-C338-4428-9F2B-2A4B4E7CE11A}" destId="{B4B7D907-5D07-498C-AD3F-B7445D57717D}" srcOrd="5" destOrd="0" parTransId="{18D21883-94F7-4A0C-9A72-4AC373924EF6}" sibTransId="{509B4309-5559-4A1F-BFA8-39628A456E3A}"/>
    <dgm:cxn modelId="{CE067C8A-D90B-41B9-967E-0C6E4DDAD43E}" srcId="{8DA09B22-C338-4428-9F2B-2A4B4E7CE11A}" destId="{8E56CA4D-1A47-45FD-9D40-637BB75D659E}" srcOrd="1" destOrd="0" parTransId="{685A75BA-C854-4781-9165-F6EA06981393}" sibTransId="{0B1CF947-B430-4185-8525-637E33BAAC65}"/>
    <dgm:cxn modelId="{F0882D9A-67A6-428F-AD7A-EFBA72C5C946}" type="presOf" srcId="{B0FC949D-19A0-495C-9CA9-BC7C83B35238}" destId="{144A680F-769C-4B67-957B-C2AE0A99B478}" srcOrd="1" destOrd="0" presId="urn:microsoft.com/office/officeart/2005/8/layout/chart3"/>
    <dgm:cxn modelId="{A5C67EA0-0825-4E96-9C09-6CB2B0DAAC60}" srcId="{8DA09B22-C338-4428-9F2B-2A4B4E7CE11A}" destId="{B0FC949D-19A0-495C-9CA9-BC7C83B35238}" srcOrd="2" destOrd="0" parTransId="{3EA47B00-EF25-497C-BC33-F09BD4CA0E68}" sibTransId="{00E92349-6851-4DFF-AB3A-C707F6B91883}"/>
    <dgm:cxn modelId="{4C46A8A5-AB04-4C8D-8562-4F9771B1F7D0}" srcId="{8DA09B22-C338-4428-9F2B-2A4B4E7CE11A}" destId="{D0F1D200-98CA-4ABB-ABE4-D38E292129FF}" srcOrd="3" destOrd="0" parTransId="{499986EF-89F0-4FF7-AA5B-C9E4325E7532}" sibTransId="{BC7D7267-224B-4B4C-B873-570D21530483}"/>
    <dgm:cxn modelId="{52DAD3D0-5092-44FF-9601-CE474F9F1149}" type="presOf" srcId="{B4B7D907-5D07-498C-AD3F-B7445D57717D}" destId="{E5151710-A2B6-4D82-9A66-A5418DA38314}" srcOrd="0" destOrd="0" presId="urn:microsoft.com/office/officeart/2005/8/layout/chart3"/>
    <dgm:cxn modelId="{ECA4E5DB-B714-430F-A9AC-724C577824E6}" type="presOf" srcId="{B4B7D907-5D07-498C-AD3F-B7445D57717D}" destId="{A016F5C4-D0F8-4571-9D08-A6CE6291A31F}" srcOrd="1" destOrd="0" presId="urn:microsoft.com/office/officeart/2005/8/layout/chart3"/>
    <dgm:cxn modelId="{B021E7E2-F97D-41A0-AB58-58A02FD00735}" srcId="{8DA09B22-C338-4428-9F2B-2A4B4E7CE11A}" destId="{C5D76F1B-666E-44BE-ABF6-6B1B590DD74F}" srcOrd="0" destOrd="0" parTransId="{FDFD2BF6-51F6-4D1B-8734-12DC75FA6509}" sibTransId="{9740D0BC-C5C4-4637-A4F5-DB6982131075}"/>
    <dgm:cxn modelId="{DC4741FC-F959-4598-A094-526AA2C8931F}" type="presOf" srcId="{C5D76F1B-666E-44BE-ABF6-6B1B590DD74F}" destId="{750AD0D3-5325-4A3B-B8AB-939A42C17702}" srcOrd="1" destOrd="0" presId="urn:microsoft.com/office/officeart/2005/8/layout/chart3"/>
    <dgm:cxn modelId="{09CB5EFE-FA58-4FA1-9046-E8127213CD34}" type="presOf" srcId="{A06BBD4A-970C-44C1-9F02-C67918CBB7F1}" destId="{01B15ABB-EC61-43DB-970B-869735E74DE4}" srcOrd="0" destOrd="0" presId="urn:microsoft.com/office/officeart/2005/8/layout/chart3"/>
    <dgm:cxn modelId="{3EC62D07-C853-49D2-A7D1-9D61CACEE7DE}" type="presParOf" srcId="{FC2EC6C0-464B-4087-AF4B-F2CA07FA184A}" destId="{0B6E15DE-442B-49AA-8B48-4E28B1C8B80A}" srcOrd="0" destOrd="0" presId="urn:microsoft.com/office/officeart/2005/8/layout/chart3"/>
    <dgm:cxn modelId="{8A085351-3258-45FE-8213-17F25AF0FB3A}" type="presParOf" srcId="{FC2EC6C0-464B-4087-AF4B-F2CA07FA184A}" destId="{750AD0D3-5325-4A3B-B8AB-939A42C17702}" srcOrd="1" destOrd="0" presId="urn:microsoft.com/office/officeart/2005/8/layout/chart3"/>
    <dgm:cxn modelId="{8CA9CA28-DCC1-4853-8331-786FE486B9AD}" type="presParOf" srcId="{FC2EC6C0-464B-4087-AF4B-F2CA07FA184A}" destId="{27270C37-236C-4399-8D9F-22E6F635E498}" srcOrd="2" destOrd="0" presId="urn:microsoft.com/office/officeart/2005/8/layout/chart3"/>
    <dgm:cxn modelId="{29FCD890-85B0-4418-AC1D-83D59C51426A}" type="presParOf" srcId="{FC2EC6C0-464B-4087-AF4B-F2CA07FA184A}" destId="{46498973-C7E8-44DF-90DA-6D5066BC200C}" srcOrd="3" destOrd="0" presId="urn:microsoft.com/office/officeart/2005/8/layout/chart3"/>
    <dgm:cxn modelId="{CB42A73A-C185-4D6E-9580-68B77FEE660D}" type="presParOf" srcId="{FC2EC6C0-464B-4087-AF4B-F2CA07FA184A}" destId="{4696A4AE-92BA-46AF-8AA6-D3F6BC95A401}" srcOrd="4" destOrd="0" presId="urn:microsoft.com/office/officeart/2005/8/layout/chart3"/>
    <dgm:cxn modelId="{A8DB5CFC-DCAB-4E8F-BDFA-1A301349C380}" type="presParOf" srcId="{FC2EC6C0-464B-4087-AF4B-F2CA07FA184A}" destId="{144A680F-769C-4B67-957B-C2AE0A99B478}" srcOrd="5" destOrd="0" presId="urn:microsoft.com/office/officeart/2005/8/layout/chart3"/>
    <dgm:cxn modelId="{0DA5E7E7-E38E-45EC-AE2F-9FA81263E38F}" type="presParOf" srcId="{FC2EC6C0-464B-4087-AF4B-F2CA07FA184A}" destId="{44B9415C-ADC5-4B95-9B4E-817ED3747123}" srcOrd="6" destOrd="0" presId="urn:microsoft.com/office/officeart/2005/8/layout/chart3"/>
    <dgm:cxn modelId="{F63F4CA6-172E-4ED7-BC9E-A7B1E675FE7D}" type="presParOf" srcId="{FC2EC6C0-464B-4087-AF4B-F2CA07FA184A}" destId="{72AD24D2-2988-4811-85A7-397CAA023E78}" srcOrd="7" destOrd="0" presId="urn:microsoft.com/office/officeart/2005/8/layout/chart3"/>
    <dgm:cxn modelId="{FF498F42-2EEF-4FE9-AB05-2AAE480192FD}" type="presParOf" srcId="{FC2EC6C0-464B-4087-AF4B-F2CA07FA184A}" destId="{3C1EBA67-976E-4A32-80D5-0286393EC238}" srcOrd="8" destOrd="0" presId="urn:microsoft.com/office/officeart/2005/8/layout/chart3"/>
    <dgm:cxn modelId="{1A539045-A0A9-4BF5-9BE8-AAB648CBBA26}" type="presParOf" srcId="{FC2EC6C0-464B-4087-AF4B-F2CA07FA184A}" destId="{27CB635E-C98F-4B67-9FF1-37D472E9C9D5}" srcOrd="9" destOrd="0" presId="urn:microsoft.com/office/officeart/2005/8/layout/chart3"/>
    <dgm:cxn modelId="{EB1DA80B-894E-4049-976C-0506786E78D9}" type="presParOf" srcId="{FC2EC6C0-464B-4087-AF4B-F2CA07FA184A}" destId="{E5151710-A2B6-4D82-9A66-A5418DA38314}" srcOrd="10" destOrd="0" presId="urn:microsoft.com/office/officeart/2005/8/layout/chart3"/>
    <dgm:cxn modelId="{5C95E7FA-43B1-415F-8176-2EF447827EA9}" type="presParOf" srcId="{FC2EC6C0-464B-4087-AF4B-F2CA07FA184A}" destId="{A016F5C4-D0F8-4571-9D08-A6CE6291A31F}" srcOrd="11" destOrd="0" presId="urn:microsoft.com/office/officeart/2005/8/layout/chart3"/>
    <dgm:cxn modelId="{096E951F-527D-4E07-A292-3C9A2AFB4645}" type="presParOf" srcId="{FC2EC6C0-464B-4087-AF4B-F2CA07FA184A}" destId="{01B15ABB-EC61-43DB-970B-869735E74DE4}" srcOrd="12" destOrd="0" presId="urn:microsoft.com/office/officeart/2005/8/layout/chart3"/>
    <dgm:cxn modelId="{55DF86E3-59F3-4EC6-B740-1AD69F1D8017}" type="presParOf" srcId="{FC2EC6C0-464B-4087-AF4B-F2CA07FA184A}" destId="{B3F62DC1-58DE-4DE6-89A6-A3E59D050146}"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CD99A6-3156-4AD0-9A7C-D1B94054081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DA36851-1C64-4227-B830-C9415B704317}">
      <dgm:prSet/>
      <dgm:spPr/>
      <dgm:t>
        <a:bodyPr/>
        <a:lstStyle/>
        <a:p>
          <a:r>
            <a:rPr lang="en-US" dirty="0"/>
            <a:t>Substantiate Before Disseminating</a:t>
          </a:r>
        </a:p>
      </dgm:t>
    </dgm:pt>
    <dgm:pt modelId="{9607F689-C4E8-4D0F-AB20-7DF32A0FE455}" type="parTrans" cxnId="{4746BF5F-9802-4BD9-81E7-5E4621F94E8C}">
      <dgm:prSet/>
      <dgm:spPr/>
      <dgm:t>
        <a:bodyPr/>
        <a:lstStyle/>
        <a:p>
          <a:endParaRPr lang="en-US"/>
        </a:p>
      </dgm:t>
    </dgm:pt>
    <dgm:pt modelId="{C16A226F-8F61-4228-AD44-CB9B4757D165}" type="sibTrans" cxnId="{4746BF5F-9802-4BD9-81E7-5E4621F94E8C}">
      <dgm:prSet/>
      <dgm:spPr/>
      <dgm:t>
        <a:bodyPr/>
        <a:lstStyle/>
        <a:p>
          <a:endParaRPr lang="en-US"/>
        </a:p>
      </dgm:t>
    </dgm:pt>
    <dgm:pt modelId="{9C6C85E1-5B2F-45F5-88BB-AF6AF746D002}">
      <dgm:prSet/>
      <dgm:spPr/>
      <dgm:t>
        <a:bodyPr/>
        <a:lstStyle/>
        <a:p>
          <a:r>
            <a:rPr lang="en-US" dirty="0"/>
            <a:t>Look at all Reasonable Interpretations of the Claim </a:t>
          </a:r>
        </a:p>
      </dgm:t>
    </dgm:pt>
    <dgm:pt modelId="{93AA603C-CB57-4BF2-9E5A-6428F6400EEC}" type="parTrans" cxnId="{D2F58A7C-DE7D-4EF7-B4CE-8A484147D150}">
      <dgm:prSet/>
      <dgm:spPr/>
      <dgm:t>
        <a:bodyPr/>
        <a:lstStyle/>
        <a:p>
          <a:endParaRPr lang="en-US"/>
        </a:p>
      </dgm:t>
    </dgm:pt>
    <dgm:pt modelId="{2AF18897-622B-441E-A599-506291341795}" type="sibTrans" cxnId="{D2F58A7C-DE7D-4EF7-B4CE-8A484147D150}">
      <dgm:prSet/>
      <dgm:spPr/>
      <dgm:t>
        <a:bodyPr/>
        <a:lstStyle/>
        <a:p>
          <a:endParaRPr lang="en-US"/>
        </a:p>
      </dgm:t>
    </dgm:pt>
    <dgm:pt modelId="{8F5FB5E7-9B06-4B9C-848D-CE6577168258}">
      <dgm:prSet/>
      <dgm:spPr/>
      <dgm:t>
        <a:bodyPr/>
        <a:lstStyle/>
        <a:p>
          <a:r>
            <a:rPr lang="en-US" dirty="0"/>
            <a:t>Don’t forget Implied Claims</a:t>
          </a:r>
        </a:p>
      </dgm:t>
    </dgm:pt>
    <dgm:pt modelId="{5B941756-F81C-4116-AB8A-325ED46270A3}" type="parTrans" cxnId="{86A1E3DB-AA51-4A1A-910A-C05DAF01E911}">
      <dgm:prSet/>
      <dgm:spPr/>
      <dgm:t>
        <a:bodyPr/>
        <a:lstStyle/>
        <a:p>
          <a:endParaRPr lang="en-US"/>
        </a:p>
      </dgm:t>
    </dgm:pt>
    <dgm:pt modelId="{A0717871-1543-4A8F-92F4-A8C3F7AB934C}" type="sibTrans" cxnId="{86A1E3DB-AA51-4A1A-910A-C05DAF01E911}">
      <dgm:prSet/>
      <dgm:spPr/>
      <dgm:t>
        <a:bodyPr/>
        <a:lstStyle/>
        <a:p>
          <a:endParaRPr lang="en-US"/>
        </a:p>
      </dgm:t>
    </dgm:pt>
    <dgm:pt modelId="{0B1BA0C4-7431-4A27-8D14-D7C0DBD9A800}">
      <dgm:prSet/>
      <dgm:spPr/>
      <dgm:t>
        <a:bodyPr/>
        <a:lstStyle/>
        <a:p>
          <a:r>
            <a:rPr lang="en-US" dirty="0"/>
            <a:t>The level of substantiation must match the claim “Studies show . . . “</a:t>
          </a:r>
        </a:p>
      </dgm:t>
    </dgm:pt>
    <dgm:pt modelId="{4792E653-635A-43E4-89B9-9518039D8CC5}" type="parTrans" cxnId="{6ADEE716-A7DB-4FF8-BC38-6D5F5C810B6B}">
      <dgm:prSet/>
      <dgm:spPr/>
      <dgm:t>
        <a:bodyPr/>
        <a:lstStyle/>
        <a:p>
          <a:endParaRPr lang="en-US"/>
        </a:p>
      </dgm:t>
    </dgm:pt>
    <dgm:pt modelId="{F902849D-37BE-4ECA-8044-BE8955E02B8E}" type="sibTrans" cxnId="{6ADEE716-A7DB-4FF8-BC38-6D5F5C810B6B}">
      <dgm:prSet/>
      <dgm:spPr/>
      <dgm:t>
        <a:bodyPr/>
        <a:lstStyle/>
        <a:p>
          <a:endParaRPr lang="en-US"/>
        </a:p>
      </dgm:t>
    </dgm:pt>
    <dgm:pt modelId="{49D7C9FE-2DE9-4668-A3AC-94A8041FEA9D}">
      <dgm:prSet/>
      <dgm:spPr/>
      <dgm:t>
        <a:bodyPr/>
        <a:lstStyle/>
        <a:p>
          <a:r>
            <a:rPr lang="en-US" dirty="0"/>
            <a:t>“Competent and Reliable” Evidence – no pseudoscience.</a:t>
          </a:r>
        </a:p>
      </dgm:t>
    </dgm:pt>
    <dgm:pt modelId="{3C5C40EE-EDB1-4A25-AE20-BDEC7C8F6E2C}" type="parTrans" cxnId="{69B99F30-7462-416E-A045-B1C258AAA285}">
      <dgm:prSet/>
      <dgm:spPr/>
      <dgm:t>
        <a:bodyPr/>
        <a:lstStyle/>
        <a:p>
          <a:endParaRPr lang="en-US"/>
        </a:p>
      </dgm:t>
    </dgm:pt>
    <dgm:pt modelId="{60D93EC5-8466-44F1-8F17-E8E2B07482E1}" type="sibTrans" cxnId="{69B99F30-7462-416E-A045-B1C258AAA285}">
      <dgm:prSet/>
      <dgm:spPr/>
      <dgm:t>
        <a:bodyPr/>
        <a:lstStyle/>
        <a:p>
          <a:endParaRPr lang="en-US"/>
        </a:p>
      </dgm:t>
    </dgm:pt>
    <dgm:pt modelId="{08A9945B-AA60-4486-94D0-DD0B5DE5B40B}" type="pres">
      <dgm:prSet presAssocID="{1BCD99A6-3156-4AD0-9A7C-D1B94054081C}" presName="linear" presStyleCnt="0">
        <dgm:presLayoutVars>
          <dgm:animLvl val="lvl"/>
          <dgm:resizeHandles val="exact"/>
        </dgm:presLayoutVars>
      </dgm:prSet>
      <dgm:spPr/>
    </dgm:pt>
    <dgm:pt modelId="{DA9952DC-E34C-4159-8DF8-8344DDC0128D}" type="pres">
      <dgm:prSet presAssocID="{BDA36851-1C64-4227-B830-C9415B704317}" presName="parentText" presStyleLbl="node1" presStyleIdx="0" presStyleCnt="5">
        <dgm:presLayoutVars>
          <dgm:chMax val="0"/>
          <dgm:bulletEnabled val="1"/>
        </dgm:presLayoutVars>
      </dgm:prSet>
      <dgm:spPr/>
    </dgm:pt>
    <dgm:pt modelId="{5F13750E-7077-45C8-896B-53EB6E7F5E94}" type="pres">
      <dgm:prSet presAssocID="{C16A226F-8F61-4228-AD44-CB9B4757D165}" presName="spacer" presStyleCnt="0"/>
      <dgm:spPr/>
    </dgm:pt>
    <dgm:pt modelId="{C2AB2277-9791-4829-9E52-DA6E07A68076}" type="pres">
      <dgm:prSet presAssocID="{9C6C85E1-5B2F-45F5-88BB-AF6AF746D002}" presName="parentText" presStyleLbl="node1" presStyleIdx="1" presStyleCnt="5">
        <dgm:presLayoutVars>
          <dgm:chMax val="0"/>
          <dgm:bulletEnabled val="1"/>
        </dgm:presLayoutVars>
      </dgm:prSet>
      <dgm:spPr/>
    </dgm:pt>
    <dgm:pt modelId="{44636821-5978-4F5B-B980-5682BA6AB26D}" type="pres">
      <dgm:prSet presAssocID="{2AF18897-622B-441E-A599-506291341795}" presName="spacer" presStyleCnt="0"/>
      <dgm:spPr/>
    </dgm:pt>
    <dgm:pt modelId="{1730518E-811C-4A48-A1B8-EECE1685A683}" type="pres">
      <dgm:prSet presAssocID="{8F5FB5E7-9B06-4B9C-848D-CE6577168258}" presName="parentText" presStyleLbl="node1" presStyleIdx="2" presStyleCnt="5">
        <dgm:presLayoutVars>
          <dgm:chMax val="0"/>
          <dgm:bulletEnabled val="1"/>
        </dgm:presLayoutVars>
      </dgm:prSet>
      <dgm:spPr/>
    </dgm:pt>
    <dgm:pt modelId="{0275107B-879D-49C6-A0B9-966576D73173}" type="pres">
      <dgm:prSet presAssocID="{A0717871-1543-4A8F-92F4-A8C3F7AB934C}" presName="spacer" presStyleCnt="0"/>
      <dgm:spPr/>
    </dgm:pt>
    <dgm:pt modelId="{5B08198D-1C0F-4BFA-97D7-6534E244318C}" type="pres">
      <dgm:prSet presAssocID="{0B1BA0C4-7431-4A27-8D14-D7C0DBD9A800}" presName="parentText" presStyleLbl="node1" presStyleIdx="3" presStyleCnt="5">
        <dgm:presLayoutVars>
          <dgm:chMax val="0"/>
          <dgm:bulletEnabled val="1"/>
        </dgm:presLayoutVars>
      </dgm:prSet>
      <dgm:spPr/>
    </dgm:pt>
    <dgm:pt modelId="{B2DE6939-D689-4439-BB27-4DF1CD9439DE}" type="pres">
      <dgm:prSet presAssocID="{F902849D-37BE-4ECA-8044-BE8955E02B8E}" presName="spacer" presStyleCnt="0"/>
      <dgm:spPr/>
    </dgm:pt>
    <dgm:pt modelId="{2C75D562-D3DA-4A86-BE73-9361616FD6AE}" type="pres">
      <dgm:prSet presAssocID="{49D7C9FE-2DE9-4668-A3AC-94A8041FEA9D}" presName="parentText" presStyleLbl="node1" presStyleIdx="4" presStyleCnt="5">
        <dgm:presLayoutVars>
          <dgm:chMax val="0"/>
          <dgm:bulletEnabled val="1"/>
        </dgm:presLayoutVars>
      </dgm:prSet>
      <dgm:spPr/>
    </dgm:pt>
  </dgm:ptLst>
  <dgm:cxnLst>
    <dgm:cxn modelId="{349D8806-4A59-4CFA-92C6-821DB096232D}" type="presOf" srcId="{9C6C85E1-5B2F-45F5-88BB-AF6AF746D002}" destId="{C2AB2277-9791-4829-9E52-DA6E07A68076}" srcOrd="0" destOrd="0" presId="urn:microsoft.com/office/officeart/2005/8/layout/vList2"/>
    <dgm:cxn modelId="{6ADEE716-A7DB-4FF8-BC38-6D5F5C810B6B}" srcId="{1BCD99A6-3156-4AD0-9A7C-D1B94054081C}" destId="{0B1BA0C4-7431-4A27-8D14-D7C0DBD9A800}" srcOrd="3" destOrd="0" parTransId="{4792E653-635A-43E4-89B9-9518039D8CC5}" sibTransId="{F902849D-37BE-4ECA-8044-BE8955E02B8E}"/>
    <dgm:cxn modelId="{1D582F1E-7CB3-4869-A11C-B2A3431A93B2}" type="presOf" srcId="{BDA36851-1C64-4227-B830-C9415B704317}" destId="{DA9952DC-E34C-4159-8DF8-8344DDC0128D}" srcOrd="0" destOrd="0" presId="urn:microsoft.com/office/officeart/2005/8/layout/vList2"/>
    <dgm:cxn modelId="{69B99F30-7462-416E-A045-B1C258AAA285}" srcId="{1BCD99A6-3156-4AD0-9A7C-D1B94054081C}" destId="{49D7C9FE-2DE9-4668-A3AC-94A8041FEA9D}" srcOrd="4" destOrd="0" parTransId="{3C5C40EE-EDB1-4A25-AE20-BDEC7C8F6E2C}" sibTransId="{60D93EC5-8466-44F1-8F17-E8E2B07482E1}"/>
    <dgm:cxn modelId="{4746BF5F-9802-4BD9-81E7-5E4621F94E8C}" srcId="{1BCD99A6-3156-4AD0-9A7C-D1B94054081C}" destId="{BDA36851-1C64-4227-B830-C9415B704317}" srcOrd="0" destOrd="0" parTransId="{9607F689-C4E8-4D0F-AB20-7DF32A0FE455}" sibTransId="{C16A226F-8F61-4228-AD44-CB9B4757D165}"/>
    <dgm:cxn modelId="{F7024846-BE6C-4AF6-9EA8-5AF8789188DA}" type="presOf" srcId="{49D7C9FE-2DE9-4668-A3AC-94A8041FEA9D}" destId="{2C75D562-D3DA-4A86-BE73-9361616FD6AE}" srcOrd="0" destOrd="0" presId="urn:microsoft.com/office/officeart/2005/8/layout/vList2"/>
    <dgm:cxn modelId="{59B59B4F-4D67-4167-A5C7-842A8545F54B}" type="presOf" srcId="{1BCD99A6-3156-4AD0-9A7C-D1B94054081C}" destId="{08A9945B-AA60-4486-94D0-DD0B5DE5B40B}" srcOrd="0" destOrd="0" presId="urn:microsoft.com/office/officeart/2005/8/layout/vList2"/>
    <dgm:cxn modelId="{D2F58A7C-DE7D-4EF7-B4CE-8A484147D150}" srcId="{1BCD99A6-3156-4AD0-9A7C-D1B94054081C}" destId="{9C6C85E1-5B2F-45F5-88BB-AF6AF746D002}" srcOrd="1" destOrd="0" parTransId="{93AA603C-CB57-4BF2-9E5A-6428F6400EEC}" sibTransId="{2AF18897-622B-441E-A599-506291341795}"/>
    <dgm:cxn modelId="{02D5A7B4-68D8-405F-A762-996B39D028D2}" type="presOf" srcId="{0B1BA0C4-7431-4A27-8D14-D7C0DBD9A800}" destId="{5B08198D-1C0F-4BFA-97D7-6534E244318C}" srcOrd="0" destOrd="0" presId="urn:microsoft.com/office/officeart/2005/8/layout/vList2"/>
    <dgm:cxn modelId="{01BC0CC6-776E-4DBF-B144-F07C8EEA33AF}" type="presOf" srcId="{8F5FB5E7-9B06-4B9C-848D-CE6577168258}" destId="{1730518E-811C-4A48-A1B8-EECE1685A683}" srcOrd="0" destOrd="0" presId="urn:microsoft.com/office/officeart/2005/8/layout/vList2"/>
    <dgm:cxn modelId="{86A1E3DB-AA51-4A1A-910A-C05DAF01E911}" srcId="{1BCD99A6-3156-4AD0-9A7C-D1B94054081C}" destId="{8F5FB5E7-9B06-4B9C-848D-CE6577168258}" srcOrd="2" destOrd="0" parTransId="{5B941756-F81C-4116-AB8A-325ED46270A3}" sibTransId="{A0717871-1543-4A8F-92F4-A8C3F7AB934C}"/>
    <dgm:cxn modelId="{B1F83D1A-D6BD-4AED-845E-008DB5284F8C}" type="presParOf" srcId="{08A9945B-AA60-4486-94D0-DD0B5DE5B40B}" destId="{DA9952DC-E34C-4159-8DF8-8344DDC0128D}" srcOrd="0" destOrd="0" presId="urn:microsoft.com/office/officeart/2005/8/layout/vList2"/>
    <dgm:cxn modelId="{63F240ED-7070-41DC-87DF-5B7951E3D4A3}" type="presParOf" srcId="{08A9945B-AA60-4486-94D0-DD0B5DE5B40B}" destId="{5F13750E-7077-45C8-896B-53EB6E7F5E94}" srcOrd="1" destOrd="0" presId="urn:microsoft.com/office/officeart/2005/8/layout/vList2"/>
    <dgm:cxn modelId="{778B429C-5705-465A-92C0-894C81D0B172}" type="presParOf" srcId="{08A9945B-AA60-4486-94D0-DD0B5DE5B40B}" destId="{C2AB2277-9791-4829-9E52-DA6E07A68076}" srcOrd="2" destOrd="0" presId="urn:microsoft.com/office/officeart/2005/8/layout/vList2"/>
    <dgm:cxn modelId="{F12345DB-6B1B-4D6E-A289-94386D0DC1FB}" type="presParOf" srcId="{08A9945B-AA60-4486-94D0-DD0B5DE5B40B}" destId="{44636821-5978-4F5B-B980-5682BA6AB26D}" srcOrd="3" destOrd="0" presId="urn:microsoft.com/office/officeart/2005/8/layout/vList2"/>
    <dgm:cxn modelId="{FAA94556-21F5-4C1D-A7B2-C630829037AD}" type="presParOf" srcId="{08A9945B-AA60-4486-94D0-DD0B5DE5B40B}" destId="{1730518E-811C-4A48-A1B8-EECE1685A683}" srcOrd="4" destOrd="0" presId="urn:microsoft.com/office/officeart/2005/8/layout/vList2"/>
    <dgm:cxn modelId="{51DD6248-4514-4AED-8A28-3D4A6FB8D254}" type="presParOf" srcId="{08A9945B-AA60-4486-94D0-DD0B5DE5B40B}" destId="{0275107B-879D-49C6-A0B9-966576D73173}" srcOrd="5" destOrd="0" presId="urn:microsoft.com/office/officeart/2005/8/layout/vList2"/>
    <dgm:cxn modelId="{A17D209C-C82A-40C5-A947-182C21EE7AE2}" type="presParOf" srcId="{08A9945B-AA60-4486-94D0-DD0B5DE5B40B}" destId="{5B08198D-1C0F-4BFA-97D7-6534E244318C}" srcOrd="6" destOrd="0" presId="urn:microsoft.com/office/officeart/2005/8/layout/vList2"/>
    <dgm:cxn modelId="{F1102EA5-D8F8-4CE4-B4DE-5D2326EF97D0}" type="presParOf" srcId="{08A9945B-AA60-4486-94D0-DD0B5DE5B40B}" destId="{B2DE6939-D689-4439-BB27-4DF1CD9439DE}" srcOrd="7" destOrd="0" presId="urn:microsoft.com/office/officeart/2005/8/layout/vList2"/>
    <dgm:cxn modelId="{6664A8CE-3F0F-4908-A008-A67ED90A64D2}" type="presParOf" srcId="{08A9945B-AA60-4486-94D0-DD0B5DE5B40B}" destId="{2C75D562-D3DA-4A86-BE73-9361616FD6A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E503CB-8659-494E-8404-C9F90C26C29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5DF8F69-7DD3-47EE-BF6A-2DA8F6BB754C}">
      <dgm:prSet phldrT="[Text]"/>
      <dgm:spPr>
        <a:solidFill>
          <a:srgbClr val="70AD47"/>
        </a:solidFill>
      </dgm:spPr>
      <dgm:t>
        <a:bodyPr/>
        <a:lstStyle/>
        <a:p>
          <a:r>
            <a:rPr lang="en-US" u="sng" dirty="0">
              <a:effectLst/>
              <a:latin typeface="Calibri" panose="020F0502020204030204" pitchFamily="34" charset="0"/>
              <a:ea typeface="Calibri" panose="020F0502020204030204" pitchFamily="34" charset="0"/>
              <a:cs typeface="Times New Roman" panose="02020603050405020304" pitchFamily="18" charset="0"/>
            </a:rPr>
            <a:t>What is a Carbon Footprint</a:t>
          </a:r>
          <a:endParaRPr lang="en-US" dirty="0"/>
        </a:p>
      </dgm:t>
    </dgm:pt>
    <dgm:pt modelId="{918DEBDA-B509-4749-889B-A98E1B3C4FF9}" type="parTrans" cxnId="{8886AB70-8EE8-4073-B901-C07C504C2732}">
      <dgm:prSet/>
      <dgm:spPr/>
      <dgm:t>
        <a:bodyPr/>
        <a:lstStyle/>
        <a:p>
          <a:endParaRPr lang="en-US"/>
        </a:p>
      </dgm:t>
    </dgm:pt>
    <dgm:pt modelId="{92111968-5CE5-47D7-B9BA-1AF1B5BFA96D}" type="sibTrans" cxnId="{8886AB70-8EE8-4073-B901-C07C504C2732}">
      <dgm:prSet/>
      <dgm:spPr/>
      <dgm:t>
        <a:bodyPr/>
        <a:lstStyle/>
        <a:p>
          <a:endParaRPr lang="en-US"/>
        </a:p>
      </dgm:t>
    </dgm:pt>
    <dgm:pt modelId="{FF3E0AEE-C2F5-4EE9-96B8-71CD4F54DBDD}">
      <dgm:prSet/>
      <dgm:spPr>
        <a:ln>
          <a:solidFill>
            <a:srgbClr val="70AD47"/>
          </a:solidFill>
        </a:ln>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Typically calculated as [</a:t>
          </a:r>
          <a:r>
            <a:rPr lang="en-US" dirty="0" err="1">
              <a:effectLst/>
              <a:latin typeface="Calibri" panose="020F0502020204030204" pitchFamily="34" charset="0"/>
              <a:ea typeface="Calibri" panose="020F0502020204030204" pitchFamily="34" charset="0"/>
              <a:cs typeface="Times New Roman" panose="02020603050405020304" pitchFamily="18" charset="0"/>
            </a:rPr>
            <a:t>kgCO</a:t>
          </a:r>
          <a:r>
            <a:rPr lang="en-US" baseline="-25000" dirty="0" err="1">
              <a:effectLst/>
              <a:latin typeface="Calibri" panose="020F0502020204030204" pitchFamily="34" charset="0"/>
              <a:ea typeface="Calibri" panose="020F0502020204030204" pitchFamily="34" charset="0"/>
              <a:cs typeface="Times New Roman" panose="02020603050405020304" pitchFamily="18" charset="0"/>
            </a:rPr>
            <a:t>2</a:t>
          </a:r>
          <a:r>
            <a:rPr lang="en-US" dirty="0" err="1">
              <a:effectLst/>
              <a:latin typeface="Calibri" panose="020F0502020204030204" pitchFamily="34" charset="0"/>
              <a:ea typeface="Calibri" panose="020F0502020204030204" pitchFamily="34" charset="0"/>
              <a:cs typeface="Times New Roman" panose="02020603050405020304" pitchFamily="18" charset="0"/>
            </a:rPr>
            <a:t>e</a:t>
          </a:r>
          <a:r>
            <a:rPr lang="en-US" dirty="0">
              <a:effectLst/>
              <a:latin typeface="Calibri" panose="020F0502020204030204" pitchFamily="34" charset="0"/>
              <a:ea typeface="Calibri" panose="020F0502020204030204" pitchFamily="34" charset="0"/>
              <a:cs typeface="Times New Roman" panose="02020603050405020304" pitchFamily="18" charset="0"/>
            </a:rPr>
            <a:t>]</a:t>
          </a:r>
          <a:endParaRPr lang="en-US" u="sng" dirty="0">
            <a:latin typeface="Calibri" panose="020F0502020204030204" pitchFamily="34" charset="0"/>
            <a:ea typeface="Calibri" panose="020F0502020204030204" pitchFamily="34" charset="0"/>
            <a:cs typeface="Times New Roman" panose="02020603050405020304" pitchFamily="18" charset="0"/>
          </a:endParaRPr>
        </a:p>
      </dgm:t>
    </dgm:pt>
    <dgm:pt modelId="{70437329-BD55-4D05-AA8A-10E0976F1726}" type="parTrans" cxnId="{E9962A3F-718E-48AC-83DE-FC922BD6A187}">
      <dgm:prSet/>
      <dgm:spPr/>
      <dgm:t>
        <a:bodyPr/>
        <a:lstStyle/>
        <a:p>
          <a:endParaRPr lang="en-US"/>
        </a:p>
      </dgm:t>
    </dgm:pt>
    <dgm:pt modelId="{4B2BDE40-3C67-4C72-831C-80F0B80204C9}" type="sibTrans" cxnId="{E9962A3F-718E-48AC-83DE-FC922BD6A187}">
      <dgm:prSet/>
      <dgm:spPr/>
      <dgm:t>
        <a:bodyPr/>
        <a:lstStyle/>
        <a:p>
          <a:endParaRPr lang="en-US"/>
        </a:p>
      </dgm:t>
    </dgm:pt>
    <dgm:pt modelId="{BF3BE8DB-E9FD-4913-9624-AB08B04C9A1B}">
      <dgm:prSet/>
      <dgm:spPr>
        <a:ln>
          <a:solidFill>
            <a:srgbClr val="70AD47"/>
          </a:solidFill>
        </a:ln>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One unit roughly the same Green House Gas emissions from driving a car 2 1/2 miles.</a:t>
          </a:r>
          <a:endParaRPr lang="en-US" u="sng" dirty="0">
            <a:effectLst/>
            <a:latin typeface="Calibri" panose="020F0502020204030204" pitchFamily="34" charset="0"/>
            <a:ea typeface="Calibri" panose="020F0502020204030204" pitchFamily="34" charset="0"/>
            <a:cs typeface="Times New Roman" panose="02020603050405020304" pitchFamily="18" charset="0"/>
          </a:endParaRPr>
        </a:p>
      </dgm:t>
    </dgm:pt>
    <dgm:pt modelId="{BA8D6042-201E-49D4-BC9A-68AF0F93C682}" type="parTrans" cxnId="{A5E7645B-D98C-4612-9959-1D4628826917}">
      <dgm:prSet/>
      <dgm:spPr/>
      <dgm:t>
        <a:bodyPr/>
        <a:lstStyle/>
        <a:p>
          <a:endParaRPr lang="en-US"/>
        </a:p>
      </dgm:t>
    </dgm:pt>
    <dgm:pt modelId="{C9CD8758-8C1C-42C4-9708-553A95315B6B}" type="sibTrans" cxnId="{A5E7645B-D98C-4612-9959-1D4628826917}">
      <dgm:prSet/>
      <dgm:spPr/>
      <dgm:t>
        <a:bodyPr/>
        <a:lstStyle/>
        <a:p>
          <a:endParaRPr lang="en-US"/>
        </a:p>
      </dgm:t>
    </dgm:pt>
    <dgm:pt modelId="{55928628-CF33-4D95-9C59-643D2F1E8210}">
      <dgm:prSet/>
      <dgm:spPr>
        <a:solidFill>
          <a:srgbClr val="70AD47"/>
        </a:solidFill>
      </dgm:spPr>
      <dgm:t>
        <a:bodyPr/>
        <a:lstStyle/>
        <a:p>
          <a:r>
            <a:rPr lang="en-US" u="sng">
              <a:effectLst/>
              <a:latin typeface="Calibri" panose="020F0502020204030204" pitchFamily="34" charset="0"/>
              <a:ea typeface="Calibri" panose="020F0502020204030204" pitchFamily="34" charset="0"/>
              <a:cs typeface="Times New Roman" panose="02020603050405020304" pitchFamily="18" charset="0"/>
            </a:rPr>
            <a:t>What is a carbon offset?</a:t>
          </a:r>
          <a:r>
            <a:rPr lang="en-US">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1FBE0B6D-7E7C-4545-99A0-0A335E112921}" type="parTrans" cxnId="{C22A3F23-947A-48A0-B276-150F9552A796}">
      <dgm:prSet/>
      <dgm:spPr/>
      <dgm:t>
        <a:bodyPr/>
        <a:lstStyle/>
        <a:p>
          <a:endParaRPr lang="en-US"/>
        </a:p>
      </dgm:t>
    </dgm:pt>
    <dgm:pt modelId="{7DCD611D-153B-4BB8-8456-DCD70F304CAB}" type="sibTrans" cxnId="{C22A3F23-947A-48A0-B276-150F9552A796}">
      <dgm:prSet/>
      <dgm:spPr/>
      <dgm:t>
        <a:bodyPr/>
        <a:lstStyle/>
        <a:p>
          <a:endParaRPr lang="en-US"/>
        </a:p>
      </dgm:t>
    </dgm:pt>
    <dgm:pt modelId="{6DEF3FA0-F655-4E27-BB9A-6459B7FB9325}">
      <dgm:prSet/>
      <dgm:spPr>
        <a:ln>
          <a:solidFill>
            <a:srgbClr val="70AD47"/>
          </a:solidFill>
        </a:ln>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Purchasing equivalent “credits” from projects that prevent or remove the same level of GHG emissions elsewhere</a:t>
          </a:r>
        </a:p>
      </dgm:t>
    </dgm:pt>
    <dgm:pt modelId="{FD304BA4-C5BF-4099-8AE7-5AC6832E876A}" type="parTrans" cxnId="{6530EAFA-9380-42EE-9643-82F0A105DEDE}">
      <dgm:prSet/>
      <dgm:spPr/>
      <dgm:t>
        <a:bodyPr/>
        <a:lstStyle/>
        <a:p>
          <a:endParaRPr lang="en-US"/>
        </a:p>
      </dgm:t>
    </dgm:pt>
    <dgm:pt modelId="{0912EF31-D73E-4B9B-8EDE-AE244B198C4F}" type="sibTrans" cxnId="{6530EAFA-9380-42EE-9643-82F0A105DEDE}">
      <dgm:prSet/>
      <dgm:spPr/>
      <dgm:t>
        <a:bodyPr/>
        <a:lstStyle/>
        <a:p>
          <a:endParaRPr lang="en-US"/>
        </a:p>
      </dgm:t>
    </dgm:pt>
    <dgm:pt modelId="{B3796541-58EF-451F-A154-295F709FCB2C}">
      <dgm:prSet/>
      <dgm:spPr>
        <a:solidFill>
          <a:srgbClr val="70AD47"/>
        </a:solidFill>
      </dgm:spPr>
      <dgm:t>
        <a:bodyPr/>
        <a:lstStyle/>
        <a:p>
          <a:r>
            <a:rPr lang="en-US" u="sng" dirty="0">
              <a:latin typeface="Calibri" panose="020F0502020204030204" pitchFamily="34" charset="0"/>
              <a:ea typeface="Calibri" panose="020F0502020204030204" pitchFamily="34" charset="0"/>
              <a:cs typeface="Times New Roman" panose="02020603050405020304" pitchFamily="18" charset="0"/>
            </a:rPr>
            <a:t>What are the problems in calculating footprint?</a:t>
          </a:r>
        </a:p>
      </dgm:t>
    </dgm:pt>
    <dgm:pt modelId="{58750A2A-C9D2-4796-BD76-EA1E6F822161}" type="parTrans" cxnId="{FEED5327-56BC-483B-B9DD-FC34F32631D7}">
      <dgm:prSet/>
      <dgm:spPr/>
      <dgm:t>
        <a:bodyPr/>
        <a:lstStyle/>
        <a:p>
          <a:endParaRPr lang="en-US"/>
        </a:p>
      </dgm:t>
    </dgm:pt>
    <dgm:pt modelId="{BD8A39E3-6185-42F9-ADA8-1C30415A7D68}" type="sibTrans" cxnId="{FEED5327-56BC-483B-B9DD-FC34F32631D7}">
      <dgm:prSet/>
      <dgm:spPr/>
      <dgm:t>
        <a:bodyPr/>
        <a:lstStyle/>
        <a:p>
          <a:endParaRPr lang="en-US"/>
        </a:p>
      </dgm:t>
    </dgm:pt>
    <dgm:pt modelId="{80398B08-7825-4E94-B2E5-E3E24A81E814}">
      <dgm:prSet/>
      <dgm:spPr>
        <a:solidFill>
          <a:srgbClr val="70AD47"/>
        </a:solidFill>
      </dgm:spPr>
      <dgm:t>
        <a:bodyPr/>
        <a:lstStyle/>
        <a:p>
          <a:r>
            <a:rPr lang="en-US" u="sng" dirty="0">
              <a:latin typeface="Calibri" panose="020F0502020204030204" pitchFamily="34" charset="0"/>
              <a:ea typeface="Calibri" panose="020F0502020204030204" pitchFamily="34" charset="0"/>
              <a:cs typeface="Times New Roman" panose="02020603050405020304" pitchFamily="18" charset="0"/>
            </a:rPr>
            <a:t>What are the problems in calculating offsets?</a:t>
          </a:r>
        </a:p>
      </dgm:t>
    </dgm:pt>
    <dgm:pt modelId="{E3B847F4-3705-43C3-AD35-CC01E0A072C0}" type="parTrans" cxnId="{561893D3-BF22-42D1-922F-C7C8A505D2B1}">
      <dgm:prSet/>
      <dgm:spPr/>
      <dgm:t>
        <a:bodyPr/>
        <a:lstStyle/>
        <a:p>
          <a:endParaRPr lang="en-US"/>
        </a:p>
      </dgm:t>
    </dgm:pt>
    <dgm:pt modelId="{29F5744F-A9DF-4731-8285-AD182623AD76}" type="sibTrans" cxnId="{561893D3-BF22-42D1-922F-C7C8A505D2B1}">
      <dgm:prSet/>
      <dgm:spPr/>
      <dgm:t>
        <a:bodyPr/>
        <a:lstStyle/>
        <a:p>
          <a:endParaRPr lang="en-US"/>
        </a:p>
      </dgm:t>
    </dgm:pt>
    <dgm:pt modelId="{5B031968-5553-44D0-AECB-E4BFE2934CB8}">
      <dgm:prSet/>
      <dgm:spPr>
        <a:ln>
          <a:solidFill>
            <a:srgbClr val="70AD47"/>
          </a:solidFill>
        </a:ln>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Rampant off-set fraud - </a:t>
          </a:r>
          <a:r>
            <a:rPr lang="en-US" dirty="0"/>
            <a:t>project may never happen, may not have the promised benefits, may have happened anyway (mooting the value of the offset), or may be simply re-sold credits.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40FE365F-FFB0-4E02-8744-836905488184}" type="parTrans" cxnId="{2D2D4E20-9EBF-48C5-A126-D8426EA5E46C}">
      <dgm:prSet/>
      <dgm:spPr/>
      <dgm:t>
        <a:bodyPr/>
        <a:lstStyle/>
        <a:p>
          <a:endParaRPr lang="en-US"/>
        </a:p>
      </dgm:t>
    </dgm:pt>
    <dgm:pt modelId="{14747551-10FE-4522-919D-2FDC4A50C6FC}" type="sibTrans" cxnId="{2D2D4E20-9EBF-48C5-A126-D8426EA5E46C}">
      <dgm:prSet/>
      <dgm:spPr/>
      <dgm:t>
        <a:bodyPr/>
        <a:lstStyle/>
        <a:p>
          <a:endParaRPr lang="en-US"/>
        </a:p>
      </dgm:t>
    </dgm:pt>
    <dgm:pt modelId="{A357A62F-ABA2-4E4E-8976-8426505E8687}">
      <dgm:prSet/>
      <dgm:spPr>
        <a:solidFill>
          <a:srgbClr val="70AD47"/>
        </a:solidFill>
        <a:ln>
          <a:solidFill>
            <a:srgbClr val="70AD47"/>
          </a:solidFill>
        </a:ln>
      </dgm:spPr>
      <dgm:t>
        <a:bodyPr/>
        <a:lstStyle/>
        <a:p>
          <a:r>
            <a:rPr lang="en-US" u="none" dirty="0">
              <a:latin typeface="Calibri" panose="020F0502020204030204" pitchFamily="34" charset="0"/>
              <a:ea typeface="Calibri" panose="020F0502020204030204" pitchFamily="34" charset="0"/>
              <a:cs typeface="Times New Roman" panose="02020603050405020304" pitchFamily="18" charset="0"/>
            </a:rPr>
            <a:t>Relevancy of the data, ability to capture all activities, understanding the interaction between natural processes of </a:t>
          </a:r>
          <a:r>
            <a:rPr lang="en-US" dirty="0"/>
            <a:t>CO</a:t>
          </a:r>
          <a:r>
            <a:rPr lang="en-US" baseline="-25000" dirty="0"/>
            <a:t>2</a:t>
          </a:r>
          <a:r>
            <a:rPr lang="en-US" u="none" dirty="0">
              <a:latin typeface="Calibri" panose="020F0502020204030204" pitchFamily="34" charset="0"/>
              <a:ea typeface="Calibri" panose="020F0502020204030204" pitchFamily="34" charset="0"/>
              <a:cs typeface="Times New Roman" panose="02020603050405020304" pitchFamily="18" charset="0"/>
            </a:rPr>
            <a:t>. </a:t>
          </a:r>
          <a:r>
            <a:rPr lang="en-US" u="sng" dirty="0">
              <a:latin typeface="Calibri" panose="020F0502020204030204" pitchFamily="34" charset="0"/>
              <a:ea typeface="Calibri" panose="020F0502020204030204" pitchFamily="34" charset="0"/>
              <a:cs typeface="Times New Roman" panose="02020603050405020304" pitchFamily="18" charset="0"/>
            </a:rPr>
            <a:t> </a:t>
          </a:r>
        </a:p>
      </dgm:t>
    </dgm:pt>
    <dgm:pt modelId="{1B5284AC-94BB-4AC0-AFF9-3C2CB6462DE0}" type="sibTrans" cxnId="{73B4BB08-55E5-4157-A425-BEA4606D8CA3}">
      <dgm:prSet/>
      <dgm:spPr/>
      <dgm:t>
        <a:bodyPr/>
        <a:lstStyle/>
        <a:p>
          <a:endParaRPr lang="en-US"/>
        </a:p>
      </dgm:t>
    </dgm:pt>
    <dgm:pt modelId="{22366ED6-4160-4E64-BA27-751740630DBA}" type="parTrans" cxnId="{73B4BB08-55E5-4157-A425-BEA4606D8CA3}">
      <dgm:prSet/>
      <dgm:spPr/>
      <dgm:t>
        <a:bodyPr/>
        <a:lstStyle/>
        <a:p>
          <a:endParaRPr lang="en-US"/>
        </a:p>
      </dgm:t>
    </dgm:pt>
    <dgm:pt modelId="{CEFD556F-6A94-4FB4-8416-528AA32A912D}" type="pres">
      <dgm:prSet presAssocID="{9BE503CB-8659-494E-8404-C9F90C26C295}" presName="linear" presStyleCnt="0">
        <dgm:presLayoutVars>
          <dgm:dir/>
          <dgm:animLvl val="lvl"/>
          <dgm:resizeHandles val="exact"/>
        </dgm:presLayoutVars>
      </dgm:prSet>
      <dgm:spPr/>
    </dgm:pt>
    <dgm:pt modelId="{8542E88A-ABC4-45B3-91B7-FBF39A9C39CC}" type="pres">
      <dgm:prSet presAssocID="{45DF8F69-7DD3-47EE-BF6A-2DA8F6BB754C}" presName="parentLin" presStyleCnt="0"/>
      <dgm:spPr/>
    </dgm:pt>
    <dgm:pt modelId="{25D99B8B-3A63-4D9A-B7A1-FAFE27D9C5E1}" type="pres">
      <dgm:prSet presAssocID="{45DF8F69-7DD3-47EE-BF6A-2DA8F6BB754C}" presName="parentLeftMargin" presStyleLbl="node1" presStyleIdx="0" presStyleCnt="4"/>
      <dgm:spPr/>
    </dgm:pt>
    <dgm:pt modelId="{C812ADCA-FFAE-4D52-BA7A-C7BFA86D0E96}" type="pres">
      <dgm:prSet presAssocID="{45DF8F69-7DD3-47EE-BF6A-2DA8F6BB754C}" presName="parentText" presStyleLbl="node1" presStyleIdx="0" presStyleCnt="4">
        <dgm:presLayoutVars>
          <dgm:chMax val="0"/>
          <dgm:bulletEnabled val="1"/>
        </dgm:presLayoutVars>
      </dgm:prSet>
      <dgm:spPr/>
    </dgm:pt>
    <dgm:pt modelId="{ECD2442A-7B14-4B39-B2CD-36096C9BAEE5}" type="pres">
      <dgm:prSet presAssocID="{45DF8F69-7DD3-47EE-BF6A-2DA8F6BB754C}" presName="negativeSpace" presStyleCnt="0"/>
      <dgm:spPr/>
    </dgm:pt>
    <dgm:pt modelId="{33572E4F-88F1-45B1-AB08-FD1ABC776E7A}" type="pres">
      <dgm:prSet presAssocID="{45DF8F69-7DD3-47EE-BF6A-2DA8F6BB754C}" presName="childText" presStyleLbl="conFgAcc1" presStyleIdx="0" presStyleCnt="4">
        <dgm:presLayoutVars>
          <dgm:bulletEnabled val="1"/>
        </dgm:presLayoutVars>
      </dgm:prSet>
      <dgm:spPr/>
    </dgm:pt>
    <dgm:pt modelId="{A32EF218-3787-4D10-B4BB-8BB2B83C6FBA}" type="pres">
      <dgm:prSet presAssocID="{92111968-5CE5-47D7-B9BA-1AF1B5BFA96D}" presName="spaceBetweenRectangles" presStyleCnt="0"/>
      <dgm:spPr/>
    </dgm:pt>
    <dgm:pt modelId="{7F520D93-EEDA-4B3D-B15D-1EFBE38D6DA5}" type="pres">
      <dgm:prSet presAssocID="{55928628-CF33-4D95-9C59-643D2F1E8210}" presName="parentLin" presStyleCnt="0"/>
      <dgm:spPr/>
    </dgm:pt>
    <dgm:pt modelId="{5FDC3FFD-EBA8-4B7F-AAA9-6F4344ECB06E}" type="pres">
      <dgm:prSet presAssocID="{55928628-CF33-4D95-9C59-643D2F1E8210}" presName="parentLeftMargin" presStyleLbl="node1" presStyleIdx="0" presStyleCnt="4"/>
      <dgm:spPr/>
    </dgm:pt>
    <dgm:pt modelId="{6C31AD79-806E-40F6-8483-40662371B9A2}" type="pres">
      <dgm:prSet presAssocID="{55928628-CF33-4D95-9C59-643D2F1E8210}" presName="parentText" presStyleLbl="node1" presStyleIdx="1" presStyleCnt="4">
        <dgm:presLayoutVars>
          <dgm:chMax val="0"/>
          <dgm:bulletEnabled val="1"/>
        </dgm:presLayoutVars>
      </dgm:prSet>
      <dgm:spPr/>
    </dgm:pt>
    <dgm:pt modelId="{99173B9F-E62B-4E26-A66F-1F7987F9C2DD}" type="pres">
      <dgm:prSet presAssocID="{55928628-CF33-4D95-9C59-643D2F1E8210}" presName="negativeSpace" presStyleCnt="0"/>
      <dgm:spPr/>
    </dgm:pt>
    <dgm:pt modelId="{112C2741-2272-47F3-8AE4-B37DBBDB17AE}" type="pres">
      <dgm:prSet presAssocID="{55928628-CF33-4D95-9C59-643D2F1E8210}" presName="childText" presStyleLbl="conFgAcc1" presStyleIdx="1" presStyleCnt="4">
        <dgm:presLayoutVars>
          <dgm:bulletEnabled val="1"/>
        </dgm:presLayoutVars>
      </dgm:prSet>
      <dgm:spPr/>
    </dgm:pt>
    <dgm:pt modelId="{33AF7526-920D-4CC0-925E-DAD722C77371}" type="pres">
      <dgm:prSet presAssocID="{7DCD611D-153B-4BB8-8456-DCD70F304CAB}" presName="spaceBetweenRectangles" presStyleCnt="0"/>
      <dgm:spPr/>
    </dgm:pt>
    <dgm:pt modelId="{E4E15D5F-AEC7-4623-B638-4CE80BD200D2}" type="pres">
      <dgm:prSet presAssocID="{B3796541-58EF-451F-A154-295F709FCB2C}" presName="parentLin" presStyleCnt="0"/>
      <dgm:spPr/>
    </dgm:pt>
    <dgm:pt modelId="{5F94C2AE-7CCD-45A0-A1B7-69E960C68E6D}" type="pres">
      <dgm:prSet presAssocID="{B3796541-58EF-451F-A154-295F709FCB2C}" presName="parentLeftMargin" presStyleLbl="node1" presStyleIdx="1" presStyleCnt="4"/>
      <dgm:spPr/>
    </dgm:pt>
    <dgm:pt modelId="{A5EB0867-D13E-439A-BFDC-81480FC80B22}" type="pres">
      <dgm:prSet presAssocID="{B3796541-58EF-451F-A154-295F709FCB2C}" presName="parentText" presStyleLbl="node1" presStyleIdx="2" presStyleCnt="4">
        <dgm:presLayoutVars>
          <dgm:chMax val="0"/>
          <dgm:bulletEnabled val="1"/>
        </dgm:presLayoutVars>
      </dgm:prSet>
      <dgm:spPr/>
    </dgm:pt>
    <dgm:pt modelId="{3A1ADCAF-77C3-422B-B24C-09A902B42F4D}" type="pres">
      <dgm:prSet presAssocID="{B3796541-58EF-451F-A154-295F709FCB2C}" presName="negativeSpace" presStyleCnt="0"/>
      <dgm:spPr/>
    </dgm:pt>
    <dgm:pt modelId="{D845A649-F389-4B9B-AB65-FBE77860F3A9}" type="pres">
      <dgm:prSet presAssocID="{B3796541-58EF-451F-A154-295F709FCB2C}" presName="childText" presStyleLbl="conFgAcc1" presStyleIdx="2" presStyleCnt="4" custLinFactNeighborX="280">
        <dgm:presLayoutVars>
          <dgm:bulletEnabled val="1"/>
        </dgm:presLayoutVars>
      </dgm:prSet>
      <dgm:spPr/>
    </dgm:pt>
    <dgm:pt modelId="{3BA6B1EC-2D61-4044-BA73-DB8F2BE19C47}" type="pres">
      <dgm:prSet presAssocID="{BD8A39E3-6185-42F9-ADA8-1C30415A7D68}" presName="spaceBetweenRectangles" presStyleCnt="0"/>
      <dgm:spPr/>
    </dgm:pt>
    <dgm:pt modelId="{6188BEEA-20B5-4C54-8E7B-2ADD26780435}" type="pres">
      <dgm:prSet presAssocID="{80398B08-7825-4E94-B2E5-E3E24A81E814}" presName="parentLin" presStyleCnt="0"/>
      <dgm:spPr/>
    </dgm:pt>
    <dgm:pt modelId="{3568BBAD-EA29-43AD-BF51-3BC40FEBD877}" type="pres">
      <dgm:prSet presAssocID="{80398B08-7825-4E94-B2E5-E3E24A81E814}" presName="parentLeftMargin" presStyleLbl="node1" presStyleIdx="2" presStyleCnt="4"/>
      <dgm:spPr/>
    </dgm:pt>
    <dgm:pt modelId="{F733A8C1-4CB0-4DA6-A583-2726B9866B82}" type="pres">
      <dgm:prSet presAssocID="{80398B08-7825-4E94-B2E5-E3E24A81E814}" presName="parentText" presStyleLbl="node1" presStyleIdx="3" presStyleCnt="4">
        <dgm:presLayoutVars>
          <dgm:chMax val="0"/>
          <dgm:bulletEnabled val="1"/>
        </dgm:presLayoutVars>
      </dgm:prSet>
      <dgm:spPr/>
    </dgm:pt>
    <dgm:pt modelId="{B9A89A67-4E04-4456-AAF9-B892DADE5F6F}" type="pres">
      <dgm:prSet presAssocID="{80398B08-7825-4E94-B2E5-E3E24A81E814}" presName="negativeSpace" presStyleCnt="0"/>
      <dgm:spPr/>
    </dgm:pt>
    <dgm:pt modelId="{2D48F2AF-B328-45DE-B587-C2D13F07E9F8}" type="pres">
      <dgm:prSet presAssocID="{80398B08-7825-4E94-B2E5-E3E24A81E814}" presName="childText" presStyleLbl="conFgAcc1" presStyleIdx="3" presStyleCnt="4">
        <dgm:presLayoutVars>
          <dgm:bulletEnabled val="1"/>
        </dgm:presLayoutVars>
      </dgm:prSet>
      <dgm:spPr/>
    </dgm:pt>
  </dgm:ptLst>
  <dgm:cxnLst>
    <dgm:cxn modelId="{73B4BB08-55E5-4157-A425-BEA4606D8CA3}" srcId="{B3796541-58EF-451F-A154-295F709FCB2C}" destId="{A357A62F-ABA2-4E4E-8976-8426505E8687}" srcOrd="0" destOrd="0" parTransId="{22366ED6-4160-4E64-BA27-751740630DBA}" sibTransId="{1B5284AC-94BB-4AC0-AFF9-3C2CB6462DE0}"/>
    <dgm:cxn modelId="{B8F89509-5EB7-421D-B401-8EFF865B8596}" type="presOf" srcId="{FF3E0AEE-C2F5-4EE9-96B8-71CD4F54DBDD}" destId="{33572E4F-88F1-45B1-AB08-FD1ABC776E7A}" srcOrd="0" destOrd="0" presId="urn:microsoft.com/office/officeart/2005/8/layout/list1"/>
    <dgm:cxn modelId="{2D2D4E20-9EBF-48C5-A126-D8426EA5E46C}" srcId="{80398B08-7825-4E94-B2E5-E3E24A81E814}" destId="{5B031968-5553-44D0-AECB-E4BFE2934CB8}" srcOrd="0" destOrd="0" parTransId="{40FE365F-FFB0-4E02-8744-836905488184}" sibTransId="{14747551-10FE-4522-919D-2FDC4A50C6FC}"/>
    <dgm:cxn modelId="{C22A3F23-947A-48A0-B276-150F9552A796}" srcId="{9BE503CB-8659-494E-8404-C9F90C26C295}" destId="{55928628-CF33-4D95-9C59-643D2F1E8210}" srcOrd="1" destOrd="0" parTransId="{1FBE0B6D-7E7C-4545-99A0-0A335E112921}" sibTransId="{7DCD611D-153B-4BB8-8456-DCD70F304CAB}"/>
    <dgm:cxn modelId="{FEED5327-56BC-483B-B9DD-FC34F32631D7}" srcId="{9BE503CB-8659-494E-8404-C9F90C26C295}" destId="{B3796541-58EF-451F-A154-295F709FCB2C}" srcOrd="2" destOrd="0" parTransId="{58750A2A-C9D2-4796-BD76-EA1E6F822161}" sibTransId="{BD8A39E3-6185-42F9-ADA8-1C30415A7D68}"/>
    <dgm:cxn modelId="{BB3FA234-BA60-4B76-91FA-47492D758928}" type="presOf" srcId="{B3796541-58EF-451F-A154-295F709FCB2C}" destId="{A5EB0867-D13E-439A-BFDC-81480FC80B22}" srcOrd="1" destOrd="0" presId="urn:microsoft.com/office/officeart/2005/8/layout/list1"/>
    <dgm:cxn modelId="{106DD037-DAEF-4471-BA8B-CDD13E2750AE}" type="presOf" srcId="{BF3BE8DB-E9FD-4913-9624-AB08B04C9A1B}" destId="{33572E4F-88F1-45B1-AB08-FD1ABC776E7A}" srcOrd="0" destOrd="1" presId="urn:microsoft.com/office/officeart/2005/8/layout/list1"/>
    <dgm:cxn modelId="{E9962A3F-718E-48AC-83DE-FC922BD6A187}" srcId="{45DF8F69-7DD3-47EE-BF6A-2DA8F6BB754C}" destId="{FF3E0AEE-C2F5-4EE9-96B8-71CD4F54DBDD}" srcOrd="0" destOrd="0" parTransId="{70437329-BD55-4D05-AA8A-10E0976F1726}" sibTransId="{4B2BDE40-3C67-4C72-831C-80F0B80204C9}"/>
    <dgm:cxn modelId="{A5E7645B-D98C-4612-9959-1D4628826917}" srcId="{45DF8F69-7DD3-47EE-BF6A-2DA8F6BB754C}" destId="{BF3BE8DB-E9FD-4913-9624-AB08B04C9A1B}" srcOrd="1" destOrd="0" parTransId="{BA8D6042-201E-49D4-BC9A-68AF0F93C682}" sibTransId="{C9CD8758-8C1C-42C4-9708-553A95315B6B}"/>
    <dgm:cxn modelId="{16C5864A-E296-4857-97E8-2B037C1399AC}" type="presOf" srcId="{6DEF3FA0-F655-4E27-BB9A-6459B7FB9325}" destId="{112C2741-2272-47F3-8AE4-B37DBBDB17AE}" srcOrd="0" destOrd="0" presId="urn:microsoft.com/office/officeart/2005/8/layout/list1"/>
    <dgm:cxn modelId="{B279E96D-726F-422A-9B0D-2C69CB26E54A}" type="presOf" srcId="{5B031968-5553-44D0-AECB-E4BFE2934CB8}" destId="{2D48F2AF-B328-45DE-B587-C2D13F07E9F8}" srcOrd="0" destOrd="0" presId="urn:microsoft.com/office/officeart/2005/8/layout/list1"/>
    <dgm:cxn modelId="{8886AB70-8EE8-4073-B901-C07C504C2732}" srcId="{9BE503CB-8659-494E-8404-C9F90C26C295}" destId="{45DF8F69-7DD3-47EE-BF6A-2DA8F6BB754C}" srcOrd="0" destOrd="0" parTransId="{918DEBDA-B509-4749-889B-A98E1B3C4FF9}" sibTransId="{92111968-5CE5-47D7-B9BA-1AF1B5BFA96D}"/>
    <dgm:cxn modelId="{AE7D6F52-5632-4021-B8B7-2E82424432C7}" type="presOf" srcId="{55928628-CF33-4D95-9C59-643D2F1E8210}" destId="{6C31AD79-806E-40F6-8483-40662371B9A2}" srcOrd="1" destOrd="0" presId="urn:microsoft.com/office/officeart/2005/8/layout/list1"/>
    <dgm:cxn modelId="{2925E476-4987-4FED-9B04-003F49174FDE}" type="presOf" srcId="{45DF8F69-7DD3-47EE-BF6A-2DA8F6BB754C}" destId="{25D99B8B-3A63-4D9A-B7A1-FAFE27D9C5E1}" srcOrd="0" destOrd="0" presId="urn:microsoft.com/office/officeart/2005/8/layout/list1"/>
    <dgm:cxn modelId="{19FA8F86-25BF-4DD2-AB0C-14874414462E}" type="presOf" srcId="{45DF8F69-7DD3-47EE-BF6A-2DA8F6BB754C}" destId="{C812ADCA-FFAE-4D52-BA7A-C7BFA86D0E96}" srcOrd="1" destOrd="0" presId="urn:microsoft.com/office/officeart/2005/8/layout/list1"/>
    <dgm:cxn modelId="{E8371888-ACC6-41B9-ABC1-751203DACC3D}" type="presOf" srcId="{9BE503CB-8659-494E-8404-C9F90C26C295}" destId="{CEFD556F-6A94-4FB4-8416-528AA32A912D}" srcOrd="0" destOrd="0" presId="urn:microsoft.com/office/officeart/2005/8/layout/list1"/>
    <dgm:cxn modelId="{5988F39E-22AA-4DD9-8994-AFD59553404D}" type="presOf" srcId="{80398B08-7825-4E94-B2E5-E3E24A81E814}" destId="{3568BBAD-EA29-43AD-BF51-3BC40FEBD877}" srcOrd="0" destOrd="0" presId="urn:microsoft.com/office/officeart/2005/8/layout/list1"/>
    <dgm:cxn modelId="{33893CB3-BC01-4132-AFA5-AB625243710D}" type="presOf" srcId="{B3796541-58EF-451F-A154-295F709FCB2C}" destId="{5F94C2AE-7CCD-45A0-A1B7-69E960C68E6D}" srcOrd="0" destOrd="0" presId="urn:microsoft.com/office/officeart/2005/8/layout/list1"/>
    <dgm:cxn modelId="{5B9EA9BE-5E5A-4820-9941-E12979F3DEBD}" type="presOf" srcId="{55928628-CF33-4D95-9C59-643D2F1E8210}" destId="{5FDC3FFD-EBA8-4B7F-AAA9-6F4344ECB06E}" srcOrd="0" destOrd="0" presId="urn:microsoft.com/office/officeart/2005/8/layout/list1"/>
    <dgm:cxn modelId="{561893D3-BF22-42D1-922F-C7C8A505D2B1}" srcId="{9BE503CB-8659-494E-8404-C9F90C26C295}" destId="{80398B08-7825-4E94-B2E5-E3E24A81E814}" srcOrd="3" destOrd="0" parTransId="{E3B847F4-3705-43C3-AD35-CC01E0A072C0}" sibTransId="{29F5744F-A9DF-4731-8285-AD182623AD76}"/>
    <dgm:cxn modelId="{D35692DA-7DBA-4FA6-9FD0-FFE9102A5D79}" type="presOf" srcId="{A357A62F-ABA2-4E4E-8976-8426505E8687}" destId="{D845A649-F389-4B9B-AB65-FBE77860F3A9}" srcOrd="0" destOrd="0" presId="urn:microsoft.com/office/officeart/2005/8/layout/list1"/>
    <dgm:cxn modelId="{80296EF6-A820-4E9E-A7F6-ACDAA89E619C}" type="presOf" srcId="{80398B08-7825-4E94-B2E5-E3E24A81E814}" destId="{F733A8C1-4CB0-4DA6-A583-2726B9866B82}" srcOrd="1" destOrd="0" presId="urn:microsoft.com/office/officeart/2005/8/layout/list1"/>
    <dgm:cxn modelId="{6530EAFA-9380-42EE-9643-82F0A105DEDE}" srcId="{55928628-CF33-4D95-9C59-643D2F1E8210}" destId="{6DEF3FA0-F655-4E27-BB9A-6459B7FB9325}" srcOrd="0" destOrd="0" parTransId="{FD304BA4-C5BF-4099-8AE7-5AC6832E876A}" sibTransId="{0912EF31-D73E-4B9B-8EDE-AE244B198C4F}"/>
    <dgm:cxn modelId="{30DB2977-8B48-48B4-8C0A-4695A184AD4C}" type="presParOf" srcId="{CEFD556F-6A94-4FB4-8416-528AA32A912D}" destId="{8542E88A-ABC4-45B3-91B7-FBF39A9C39CC}" srcOrd="0" destOrd="0" presId="urn:microsoft.com/office/officeart/2005/8/layout/list1"/>
    <dgm:cxn modelId="{6DC37D24-B537-48E3-814B-A158309AC0F0}" type="presParOf" srcId="{8542E88A-ABC4-45B3-91B7-FBF39A9C39CC}" destId="{25D99B8B-3A63-4D9A-B7A1-FAFE27D9C5E1}" srcOrd="0" destOrd="0" presId="urn:microsoft.com/office/officeart/2005/8/layout/list1"/>
    <dgm:cxn modelId="{EDB13E68-2713-4A7E-9AA9-CE4F724C4B8C}" type="presParOf" srcId="{8542E88A-ABC4-45B3-91B7-FBF39A9C39CC}" destId="{C812ADCA-FFAE-4D52-BA7A-C7BFA86D0E96}" srcOrd="1" destOrd="0" presId="urn:microsoft.com/office/officeart/2005/8/layout/list1"/>
    <dgm:cxn modelId="{4D0A3DE2-CD0E-4DE5-9C46-6EAC0F33BB0F}" type="presParOf" srcId="{CEFD556F-6A94-4FB4-8416-528AA32A912D}" destId="{ECD2442A-7B14-4B39-B2CD-36096C9BAEE5}" srcOrd="1" destOrd="0" presId="urn:microsoft.com/office/officeart/2005/8/layout/list1"/>
    <dgm:cxn modelId="{F8A1C2B3-0A2D-4586-BAD7-7B8962C6D450}" type="presParOf" srcId="{CEFD556F-6A94-4FB4-8416-528AA32A912D}" destId="{33572E4F-88F1-45B1-AB08-FD1ABC776E7A}" srcOrd="2" destOrd="0" presId="urn:microsoft.com/office/officeart/2005/8/layout/list1"/>
    <dgm:cxn modelId="{430D62C8-8286-4D28-99A7-8AF1F05FB72C}" type="presParOf" srcId="{CEFD556F-6A94-4FB4-8416-528AA32A912D}" destId="{A32EF218-3787-4D10-B4BB-8BB2B83C6FBA}" srcOrd="3" destOrd="0" presId="urn:microsoft.com/office/officeart/2005/8/layout/list1"/>
    <dgm:cxn modelId="{ADA37FB0-35FC-4A7F-B945-6BEF7ACE0078}" type="presParOf" srcId="{CEFD556F-6A94-4FB4-8416-528AA32A912D}" destId="{7F520D93-EEDA-4B3D-B15D-1EFBE38D6DA5}" srcOrd="4" destOrd="0" presId="urn:microsoft.com/office/officeart/2005/8/layout/list1"/>
    <dgm:cxn modelId="{D5B35C96-3447-4E3E-9472-2730F7F75018}" type="presParOf" srcId="{7F520D93-EEDA-4B3D-B15D-1EFBE38D6DA5}" destId="{5FDC3FFD-EBA8-4B7F-AAA9-6F4344ECB06E}" srcOrd="0" destOrd="0" presId="urn:microsoft.com/office/officeart/2005/8/layout/list1"/>
    <dgm:cxn modelId="{C06B7D9A-EE3D-409F-AA8D-FFC1F7A621AE}" type="presParOf" srcId="{7F520D93-EEDA-4B3D-B15D-1EFBE38D6DA5}" destId="{6C31AD79-806E-40F6-8483-40662371B9A2}" srcOrd="1" destOrd="0" presId="urn:microsoft.com/office/officeart/2005/8/layout/list1"/>
    <dgm:cxn modelId="{92736C9A-3947-4575-B537-45AA97E93E5A}" type="presParOf" srcId="{CEFD556F-6A94-4FB4-8416-528AA32A912D}" destId="{99173B9F-E62B-4E26-A66F-1F7987F9C2DD}" srcOrd="5" destOrd="0" presId="urn:microsoft.com/office/officeart/2005/8/layout/list1"/>
    <dgm:cxn modelId="{C55535B1-30AF-4924-9DA8-9D60DC2DD122}" type="presParOf" srcId="{CEFD556F-6A94-4FB4-8416-528AA32A912D}" destId="{112C2741-2272-47F3-8AE4-B37DBBDB17AE}" srcOrd="6" destOrd="0" presId="urn:microsoft.com/office/officeart/2005/8/layout/list1"/>
    <dgm:cxn modelId="{774B129D-C3F5-4CED-A950-CDFA2DB8434B}" type="presParOf" srcId="{CEFD556F-6A94-4FB4-8416-528AA32A912D}" destId="{33AF7526-920D-4CC0-925E-DAD722C77371}" srcOrd="7" destOrd="0" presId="urn:microsoft.com/office/officeart/2005/8/layout/list1"/>
    <dgm:cxn modelId="{960C3868-30E8-47CC-B12A-C1EB572B4207}" type="presParOf" srcId="{CEFD556F-6A94-4FB4-8416-528AA32A912D}" destId="{E4E15D5F-AEC7-4623-B638-4CE80BD200D2}" srcOrd="8" destOrd="0" presId="urn:microsoft.com/office/officeart/2005/8/layout/list1"/>
    <dgm:cxn modelId="{7F0585D7-093F-47D5-9251-32CCEE3BE888}" type="presParOf" srcId="{E4E15D5F-AEC7-4623-B638-4CE80BD200D2}" destId="{5F94C2AE-7CCD-45A0-A1B7-69E960C68E6D}" srcOrd="0" destOrd="0" presId="urn:microsoft.com/office/officeart/2005/8/layout/list1"/>
    <dgm:cxn modelId="{7D8BBB1D-DBE3-4222-9255-F75465F6D7C9}" type="presParOf" srcId="{E4E15D5F-AEC7-4623-B638-4CE80BD200D2}" destId="{A5EB0867-D13E-439A-BFDC-81480FC80B22}" srcOrd="1" destOrd="0" presId="urn:microsoft.com/office/officeart/2005/8/layout/list1"/>
    <dgm:cxn modelId="{655160D3-28C5-4F24-9BAC-65C86F1C0264}" type="presParOf" srcId="{CEFD556F-6A94-4FB4-8416-528AA32A912D}" destId="{3A1ADCAF-77C3-422B-B24C-09A902B42F4D}" srcOrd="9" destOrd="0" presId="urn:microsoft.com/office/officeart/2005/8/layout/list1"/>
    <dgm:cxn modelId="{0E40FE5F-324B-4157-811A-801705BD793C}" type="presParOf" srcId="{CEFD556F-6A94-4FB4-8416-528AA32A912D}" destId="{D845A649-F389-4B9B-AB65-FBE77860F3A9}" srcOrd="10" destOrd="0" presId="urn:microsoft.com/office/officeart/2005/8/layout/list1"/>
    <dgm:cxn modelId="{0B9DD182-080D-40E3-8083-26DCC853B226}" type="presParOf" srcId="{CEFD556F-6A94-4FB4-8416-528AA32A912D}" destId="{3BA6B1EC-2D61-4044-BA73-DB8F2BE19C47}" srcOrd="11" destOrd="0" presId="urn:microsoft.com/office/officeart/2005/8/layout/list1"/>
    <dgm:cxn modelId="{83EDBA13-5AC1-4795-AD3A-55C10B0A7032}" type="presParOf" srcId="{CEFD556F-6A94-4FB4-8416-528AA32A912D}" destId="{6188BEEA-20B5-4C54-8E7B-2ADD26780435}" srcOrd="12" destOrd="0" presId="urn:microsoft.com/office/officeart/2005/8/layout/list1"/>
    <dgm:cxn modelId="{2C479F77-B038-4CBF-88F3-EEDF3F990B02}" type="presParOf" srcId="{6188BEEA-20B5-4C54-8E7B-2ADD26780435}" destId="{3568BBAD-EA29-43AD-BF51-3BC40FEBD877}" srcOrd="0" destOrd="0" presId="urn:microsoft.com/office/officeart/2005/8/layout/list1"/>
    <dgm:cxn modelId="{5CC9C452-2D24-4626-A392-1A9D1BF0AA01}" type="presParOf" srcId="{6188BEEA-20B5-4C54-8E7B-2ADD26780435}" destId="{F733A8C1-4CB0-4DA6-A583-2726B9866B82}" srcOrd="1" destOrd="0" presId="urn:microsoft.com/office/officeart/2005/8/layout/list1"/>
    <dgm:cxn modelId="{110B99E2-7BFF-424F-BBEF-A0EAEF9E2981}" type="presParOf" srcId="{CEFD556F-6A94-4FB4-8416-528AA32A912D}" destId="{B9A89A67-4E04-4456-AAF9-B892DADE5F6F}" srcOrd="13" destOrd="0" presId="urn:microsoft.com/office/officeart/2005/8/layout/list1"/>
    <dgm:cxn modelId="{9F6EA67F-D8F2-42F1-BDBB-BB93D046E670}" type="presParOf" srcId="{CEFD556F-6A94-4FB4-8416-528AA32A912D}" destId="{2D48F2AF-B328-45DE-B587-C2D13F07E9F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CADD545-ABFF-4229-9495-B1DAC5B8FBA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E4DC433-F99A-49F0-9E82-CEC3B1E7C2E2}">
      <dgm:prSet custT="1"/>
      <dgm:spPr/>
      <dgm:t>
        <a:bodyPr/>
        <a:lstStyle/>
        <a:p>
          <a:r>
            <a:rPr lang="en-US" sz="2200" dirty="0"/>
            <a:t>§ 260.6 (a): it is deceptive to misrepresent certification by an independent third party</a:t>
          </a:r>
        </a:p>
      </dgm:t>
    </dgm:pt>
    <dgm:pt modelId="{7C707BE1-76CB-4772-94B9-AA188696E845}" type="parTrans" cxnId="{8C07A374-C2BD-4EE8-9000-FEE1191FF31C}">
      <dgm:prSet/>
      <dgm:spPr/>
      <dgm:t>
        <a:bodyPr/>
        <a:lstStyle/>
        <a:p>
          <a:endParaRPr lang="en-US"/>
        </a:p>
      </dgm:t>
    </dgm:pt>
    <dgm:pt modelId="{C0E6B6B1-9B27-4455-807C-99DF44C41477}" type="sibTrans" cxnId="{8C07A374-C2BD-4EE8-9000-FEE1191FF31C}">
      <dgm:prSet/>
      <dgm:spPr/>
      <dgm:t>
        <a:bodyPr/>
        <a:lstStyle/>
        <a:p>
          <a:endParaRPr lang="en-US"/>
        </a:p>
      </dgm:t>
    </dgm:pt>
    <dgm:pt modelId="{A4EE03E4-FD02-4CA1-9CA1-8FB4B6C72037}">
      <dgm:prSet custT="1"/>
      <dgm:spPr/>
      <dgm:t>
        <a:bodyPr/>
        <a:lstStyle/>
        <a:p>
          <a:r>
            <a:rPr lang="en-US" sz="2200" dirty="0"/>
            <a:t>§ 255.3(c): the testing organization must have conducted valid scientific testing to support endorsement; </a:t>
          </a:r>
          <a:r>
            <a:rPr lang="en-US" sz="2200" i="1" dirty="0"/>
            <a:t>see also</a:t>
          </a:r>
          <a:r>
            <a:rPr lang="en-US" sz="2200" dirty="0"/>
            <a:t> § 255.4(c)</a:t>
          </a:r>
        </a:p>
      </dgm:t>
    </dgm:pt>
    <dgm:pt modelId="{C586D394-5B63-472A-BD73-4D626A0D2D6D}" type="parTrans" cxnId="{89CA1F4A-9E9D-4FDA-A360-555011B93D39}">
      <dgm:prSet/>
      <dgm:spPr/>
      <dgm:t>
        <a:bodyPr/>
        <a:lstStyle/>
        <a:p>
          <a:endParaRPr lang="en-US"/>
        </a:p>
      </dgm:t>
    </dgm:pt>
    <dgm:pt modelId="{1DC4A343-347A-4923-8A37-F29D50C646EC}" type="sibTrans" cxnId="{89CA1F4A-9E9D-4FDA-A360-555011B93D39}">
      <dgm:prSet/>
      <dgm:spPr/>
      <dgm:t>
        <a:bodyPr/>
        <a:lstStyle/>
        <a:p>
          <a:endParaRPr lang="en-US"/>
        </a:p>
      </dgm:t>
    </dgm:pt>
    <dgm:pt modelId="{ECBC0551-209F-45B8-A730-FE934897D3A8}">
      <dgm:prSet custT="1"/>
      <dgm:spPr/>
      <dgm:t>
        <a:bodyPr/>
        <a:lstStyle/>
        <a:p>
          <a:r>
            <a:rPr lang="en-US" sz="2200" dirty="0"/>
            <a:t>§ 255.3(a): any connection between the endorser and the advertised product must be disclosed clearly, conspicuously</a:t>
          </a:r>
        </a:p>
      </dgm:t>
    </dgm:pt>
    <dgm:pt modelId="{B29ACC83-51A6-47F1-B7FE-8F7B8D16B57D}" type="parTrans" cxnId="{AE830019-3A68-4936-8D41-150460AA26F7}">
      <dgm:prSet/>
      <dgm:spPr/>
      <dgm:t>
        <a:bodyPr/>
        <a:lstStyle/>
        <a:p>
          <a:endParaRPr lang="en-US"/>
        </a:p>
      </dgm:t>
    </dgm:pt>
    <dgm:pt modelId="{28FA6623-D68A-4223-8A71-C04BEB86727B}" type="sibTrans" cxnId="{AE830019-3A68-4936-8D41-150460AA26F7}">
      <dgm:prSet/>
      <dgm:spPr/>
      <dgm:t>
        <a:bodyPr/>
        <a:lstStyle/>
        <a:p>
          <a:endParaRPr lang="en-US"/>
        </a:p>
      </dgm:t>
    </dgm:pt>
    <dgm:pt modelId="{67C3D054-D738-448E-BA1F-0E417AEB2E85}">
      <dgm:prSet custT="1"/>
      <dgm:spPr/>
      <dgm:t>
        <a:bodyPr/>
        <a:lstStyle/>
        <a:p>
          <a:r>
            <a:rPr lang="en-US" sz="2200" dirty="0"/>
            <a:t>§ 260.6 (c) advertiser must have its own substantiation for the claims reasonably communicated by the certification</a:t>
          </a:r>
        </a:p>
      </dgm:t>
    </dgm:pt>
    <dgm:pt modelId="{29F9AE77-C23E-4DC8-A3FA-8BA9916E038F}" type="parTrans" cxnId="{FF5476F1-33AD-4001-9C2C-867F7B151423}">
      <dgm:prSet/>
      <dgm:spPr/>
      <dgm:t>
        <a:bodyPr/>
        <a:lstStyle/>
        <a:p>
          <a:endParaRPr lang="en-US"/>
        </a:p>
      </dgm:t>
    </dgm:pt>
    <dgm:pt modelId="{7410E740-D2D7-485F-8ACE-9183D26AA4FB}" type="sibTrans" cxnId="{FF5476F1-33AD-4001-9C2C-867F7B151423}">
      <dgm:prSet/>
      <dgm:spPr/>
      <dgm:t>
        <a:bodyPr/>
        <a:lstStyle/>
        <a:p>
          <a:endParaRPr lang="en-US"/>
        </a:p>
      </dgm:t>
    </dgm:pt>
    <dgm:pt modelId="{C4589F0B-3DB7-4EF9-8949-B41FBA0FE334}">
      <dgm:prSet custT="1"/>
      <dgm:spPr/>
      <dgm:t>
        <a:bodyPr/>
        <a:lstStyle/>
        <a:p>
          <a:r>
            <a:rPr lang="en-US" sz="2200" dirty="0"/>
            <a:t>§ 260.6 (e) To avoid deception, marketers should use clear and prominent qualifying language that clearly conveys that the certification or seal refers only to specific and limited benefits</a:t>
          </a:r>
          <a:r>
            <a:rPr lang="en-US" sz="1800" dirty="0"/>
            <a:t>.</a:t>
          </a:r>
        </a:p>
      </dgm:t>
    </dgm:pt>
    <dgm:pt modelId="{13ACFF71-306B-4AC5-88B3-BE8CBD6666C5}" type="parTrans" cxnId="{8DE5C140-4704-47BB-934B-23724645B13B}">
      <dgm:prSet/>
      <dgm:spPr/>
      <dgm:t>
        <a:bodyPr/>
        <a:lstStyle/>
        <a:p>
          <a:endParaRPr lang="en-US"/>
        </a:p>
      </dgm:t>
    </dgm:pt>
    <dgm:pt modelId="{634A4A72-E24D-4A40-9281-0543C04A8797}" type="sibTrans" cxnId="{8DE5C140-4704-47BB-934B-23724645B13B}">
      <dgm:prSet/>
      <dgm:spPr/>
      <dgm:t>
        <a:bodyPr/>
        <a:lstStyle/>
        <a:p>
          <a:endParaRPr lang="en-US"/>
        </a:p>
      </dgm:t>
    </dgm:pt>
    <dgm:pt modelId="{23C9B14C-79C9-4222-9BEA-3189511B951F}" type="pres">
      <dgm:prSet presAssocID="{ECADD545-ABFF-4229-9495-B1DAC5B8FBA3}" presName="vert0" presStyleCnt="0">
        <dgm:presLayoutVars>
          <dgm:dir/>
          <dgm:animOne val="branch"/>
          <dgm:animLvl val="lvl"/>
        </dgm:presLayoutVars>
      </dgm:prSet>
      <dgm:spPr/>
    </dgm:pt>
    <dgm:pt modelId="{CB73A2C6-CF3D-4BDE-8D50-BB9A94FF15E8}" type="pres">
      <dgm:prSet presAssocID="{5E4DC433-F99A-49F0-9E82-CEC3B1E7C2E2}" presName="thickLine" presStyleLbl="alignNode1" presStyleIdx="0" presStyleCnt="5"/>
      <dgm:spPr/>
    </dgm:pt>
    <dgm:pt modelId="{CD166D23-28FE-43A3-815A-FABF0FB95CAC}" type="pres">
      <dgm:prSet presAssocID="{5E4DC433-F99A-49F0-9E82-CEC3B1E7C2E2}" presName="horz1" presStyleCnt="0"/>
      <dgm:spPr/>
    </dgm:pt>
    <dgm:pt modelId="{DC3C1465-0EA8-4C2F-A2FA-3261BEDDDACF}" type="pres">
      <dgm:prSet presAssocID="{5E4DC433-F99A-49F0-9E82-CEC3B1E7C2E2}" presName="tx1" presStyleLbl="revTx" presStyleIdx="0" presStyleCnt="5"/>
      <dgm:spPr/>
    </dgm:pt>
    <dgm:pt modelId="{713D88F7-1340-4655-B64F-1080D509367C}" type="pres">
      <dgm:prSet presAssocID="{5E4DC433-F99A-49F0-9E82-CEC3B1E7C2E2}" presName="vert1" presStyleCnt="0"/>
      <dgm:spPr/>
    </dgm:pt>
    <dgm:pt modelId="{D5EBE574-DACB-46F2-AB44-E14B0FCE2361}" type="pres">
      <dgm:prSet presAssocID="{A4EE03E4-FD02-4CA1-9CA1-8FB4B6C72037}" presName="thickLine" presStyleLbl="alignNode1" presStyleIdx="1" presStyleCnt="5"/>
      <dgm:spPr/>
    </dgm:pt>
    <dgm:pt modelId="{A6F7CC93-CA15-4A42-9D5E-0834E703397E}" type="pres">
      <dgm:prSet presAssocID="{A4EE03E4-FD02-4CA1-9CA1-8FB4B6C72037}" presName="horz1" presStyleCnt="0"/>
      <dgm:spPr/>
    </dgm:pt>
    <dgm:pt modelId="{59C5E57B-751A-4E4A-8ABE-42B224D635CC}" type="pres">
      <dgm:prSet presAssocID="{A4EE03E4-FD02-4CA1-9CA1-8FB4B6C72037}" presName="tx1" presStyleLbl="revTx" presStyleIdx="1" presStyleCnt="5"/>
      <dgm:spPr/>
    </dgm:pt>
    <dgm:pt modelId="{571E996B-54A7-4D88-AD82-606793098BCA}" type="pres">
      <dgm:prSet presAssocID="{A4EE03E4-FD02-4CA1-9CA1-8FB4B6C72037}" presName="vert1" presStyleCnt="0"/>
      <dgm:spPr/>
    </dgm:pt>
    <dgm:pt modelId="{4CF3C275-9EF1-4394-B15B-CF71C312C69B}" type="pres">
      <dgm:prSet presAssocID="{ECBC0551-209F-45B8-A730-FE934897D3A8}" presName="thickLine" presStyleLbl="alignNode1" presStyleIdx="2" presStyleCnt="5"/>
      <dgm:spPr/>
    </dgm:pt>
    <dgm:pt modelId="{4B08B330-7F76-49C3-9B61-16549AA462CD}" type="pres">
      <dgm:prSet presAssocID="{ECBC0551-209F-45B8-A730-FE934897D3A8}" presName="horz1" presStyleCnt="0"/>
      <dgm:spPr/>
    </dgm:pt>
    <dgm:pt modelId="{314E8BE6-4452-4771-9E18-8E61671ADD80}" type="pres">
      <dgm:prSet presAssocID="{ECBC0551-209F-45B8-A730-FE934897D3A8}" presName="tx1" presStyleLbl="revTx" presStyleIdx="2" presStyleCnt="5"/>
      <dgm:spPr/>
    </dgm:pt>
    <dgm:pt modelId="{95403B0A-A1B5-4BE8-82BD-2641693C9F91}" type="pres">
      <dgm:prSet presAssocID="{ECBC0551-209F-45B8-A730-FE934897D3A8}" presName="vert1" presStyleCnt="0"/>
      <dgm:spPr/>
    </dgm:pt>
    <dgm:pt modelId="{28AA3A4C-56DA-430B-A275-B28D27529D27}" type="pres">
      <dgm:prSet presAssocID="{67C3D054-D738-448E-BA1F-0E417AEB2E85}" presName="thickLine" presStyleLbl="alignNode1" presStyleIdx="3" presStyleCnt="5"/>
      <dgm:spPr/>
    </dgm:pt>
    <dgm:pt modelId="{2ADCA9CC-0B8D-48B4-9E98-99F11A8D4053}" type="pres">
      <dgm:prSet presAssocID="{67C3D054-D738-448E-BA1F-0E417AEB2E85}" presName="horz1" presStyleCnt="0"/>
      <dgm:spPr/>
    </dgm:pt>
    <dgm:pt modelId="{0EC601D8-33EB-4961-9F30-358248FD8C16}" type="pres">
      <dgm:prSet presAssocID="{67C3D054-D738-448E-BA1F-0E417AEB2E85}" presName="tx1" presStyleLbl="revTx" presStyleIdx="3" presStyleCnt="5"/>
      <dgm:spPr/>
    </dgm:pt>
    <dgm:pt modelId="{DB808190-C0BD-4FC4-B624-22865030A05D}" type="pres">
      <dgm:prSet presAssocID="{67C3D054-D738-448E-BA1F-0E417AEB2E85}" presName="vert1" presStyleCnt="0"/>
      <dgm:spPr/>
    </dgm:pt>
    <dgm:pt modelId="{22487B4A-B29A-48A8-A091-63465B3624D8}" type="pres">
      <dgm:prSet presAssocID="{C4589F0B-3DB7-4EF9-8949-B41FBA0FE334}" presName="thickLine" presStyleLbl="alignNode1" presStyleIdx="4" presStyleCnt="5"/>
      <dgm:spPr/>
    </dgm:pt>
    <dgm:pt modelId="{3EF8C33C-8E21-4BC4-A6A0-B7A08D2707B8}" type="pres">
      <dgm:prSet presAssocID="{C4589F0B-3DB7-4EF9-8949-B41FBA0FE334}" presName="horz1" presStyleCnt="0"/>
      <dgm:spPr/>
    </dgm:pt>
    <dgm:pt modelId="{13D920C7-03C1-4AC4-9506-D93398B27F48}" type="pres">
      <dgm:prSet presAssocID="{C4589F0B-3DB7-4EF9-8949-B41FBA0FE334}" presName="tx1" presStyleLbl="revTx" presStyleIdx="4" presStyleCnt="5"/>
      <dgm:spPr/>
    </dgm:pt>
    <dgm:pt modelId="{DC8A1476-89F6-4061-8913-87CCEF6044BF}" type="pres">
      <dgm:prSet presAssocID="{C4589F0B-3DB7-4EF9-8949-B41FBA0FE334}" presName="vert1" presStyleCnt="0"/>
      <dgm:spPr/>
    </dgm:pt>
  </dgm:ptLst>
  <dgm:cxnLst>
    <dgm:cxn modelId="{26EEB80E-E493-448B-B954-E778266F53DD}" type="presOf" srcId="{ECADD545-ABFF-4229-9495-B1DAC5B8FBA3}" destId="{23C9B14C-79C9-4222-9BEA-3189511B951F}" srcOrd="0" destOrd="0" presId="urn:microsoft.com/office/officeart/2008/layout/LinedList"/>
    <dgm:cxn modelId="{AE830019-3A68-4936-8D41-150460AA26F7}" srcId="{ECADD545-ABFF-4229-9495-B1DAC5B8FBA3}" destId="{ECBC0551-209F-45B8-A730-FE934897D3A8}" srcOrd="2" destOrd="0" parTransId="{B29ACC83-51A6-47F1-B7FE-8F7B8D16B57D}" sibTransId="{28FA6623-D68A-4223-8A71-C04BEB86727B}"/>
    <dgm:cxn modelId="{6382F134-F12C-4804-B198-ABD339913AB7}" type="presOf" srcId="{C4589F0B-3DB7-4EF9-8949-B41FBA0FE334}" destId="{13D920C7-03C1-4AC4-9506-D93398B27F48}" srcOrd="0" destOrd="0" presId="urn:microsoft.com/office/officeart/2008/layout/LinedList"/>
    <dgm:cxn modelId="{E7DA223F-C7BF-4C08-B063-6921E0A8A478}" type="presOf" srcId="{ECBC0551-209F-45B8-A730-FE934897D3A8}" destId="{314E8BE6-4452-4771-9E18-8E61671ADD80}" srcOrd="0" destOrd="0" presId="urn:microsoft.com/office/officeart/2008/layout/LinedList"/>
    <dgm:cxn modelId="{8DE5C140-4704-47BB-934B-23724645B13B}" srcId="{ECADD545-ABFF-4229-9495-B1DAC5B8FBA3}" destId="{C4589F0B-3DB7-4EF9-8949-B41FBA0FE334}" srcOrd="4" destOrd="0" parTransId="{13ACFF71-306B-4AC5-88B3-BE8CBD6666C5}" sibTransId="{634A4A72-E24D-4A40-9281-0543C04A8797}"/>
    <dgm:cxn modelId="{05307463-9CC4-4E27-90E4-D4BFEA2AC09B}" type="presOf" srcId="{A4EE03E4-FD02-4CA1-9CA1-8FB4B6C72037}" destId="{59C5E57B-751A-4E4A-8ABE-42B224D635CC}" srcOrd="0" destOrd="0" presId="urn:microsoft.com/office/officeart/2008/layout/LinedList"/>
    <dgm:cxn modelId="{89CA1F4A-9E9D-4FDA-A360-555011B93D39}" srcId="{ECADD545-ABFF-4229-9495-B1DAC5B8FBA3}" destId="{A4EE03E4-FD02-4CA1-9CA1-8FB4B6C72037}" srcOrd="1" destOrd="0" parTransId="{C586D394-5B63-472A-BD73-4D626A0D2D6D}" sibTransId="{1DC4A343-347A-4923-8A37-F29D50C646EC}"/>
    <dgm:cxn modelId="{8C07A374-C2BD-4EE8-9000-FEE1191FF31C}" srcId="{ECADD545-ABFF-4229-9495-B1DAC5B8FBA3}" destId="{5E4DC433-F99A-49F0-9E82-CEC3B1E7C2E2}" srcOrd="0" destOrd="0" parTransId="{7C707BE1-76CB-4772-94B9-AA188696E845}" sibTransId="{C0E6B6B1-9B27-4455-807C-99DF44C41477}"/>
    <dgm:cxn modelId="{AA91FC85-7C81-4B65-B847-EA1AB4517AF2}" type="presOf" srcId="{67C3D054-D738-448E-BA1F-0E417AEB2E85}" destId="{0EC601D8-33EB-4961-9F30-358248FD8C16}" srcOrd="0" destOrd="0" presId="urn:microsoft.com/office/officeart/2008/layout/LinedList"/>
    <dgm:cxn modelId="{6342F4A9-E3C6-40F2-B162-3B4074F84E22}" type="presOf" srcId="{5E4DC433-F99A-49F0-9E82-CEC3B1E7C2E2}" destId="{DC3C1465-0EA8-4C2F-A2FA-3261BEDDDACF}" srcOrd="0" destOrd="0" presId="urn:microsoft.com/office/officeart/2008/layout/LinedList"/>
    <dgm:cxn modelId="{FF5476F1-33AD-4001-9C2C-867F7B151423}" srcId="{ECADD545-ABFF-4229-9495-B1DAC5B8FBA3}" destId="{67C3D054-D738-448E-BA1F-0E417AEB2E85}" srcOrd="3" destOrd="0" parTransId="{29F9AE77-C23E-4DC8-A3FA-8BA9916E038F}" sibTransId="{7410E740-D2D7-485F-8ACE-9183D26AA4FB}"/>
    <dgm:cxn modelId="{57C73D39-23C8-49C1-B24F-10820CFF0AE8}" type="presParOf" srcId="{23C9B14C-79C9-4222-9BEA-3189511B951F}" destId="{CB73A2C6-CF3D-4BDE-8D50-BB9A94FF15E8}" srcOrd="0" destOrd="0" presId="urn:microsoft.com/office/officeart/2008/layout/LinedList"/>
    <dgm:cxn modelId="{359BDA32-063C-4B76-899E-0400895E8942}" type="presParOf" srcId="{23C9B14C-79C9-4222-9BEA-3189511B951F}" destId="{CD166D23-28FE-43A3-815A-FABF0FB95CAC}" srcOrd="1" destOrd="0" presId="urn:microsoft.com/office/officeart/2008/layout/LinedList"/>
    <dgm:cxn modelId="{9372FF74-AD9D-4139-B0B9-A0244A0CA8EA}" type="presParOf" srcId="{CD166D23-28FE-43A3-815A-FABF0FB95CAC}" destId="{DC3C1465-0EA8-4C2F-A2FA-3261BEDDDACF}" srcOrd="0" destOrd="0" presId="urn:microsoft.com/office/officeart/2008/layout/LinedList"/>
    <dgm:cxn modelId="{12F9EF82-9ABA-4EED-B602-3F392188FB4A}" type="presParOf" srcId="{CD166D23-28FE-43A3-815A-FABF0FB95CAC}" destId="{713D88F7-1340-4655-B64F-1080D509367C}" srcOrd="1" destOrd="0" presId="urn:microsoft.com/office/officeart/2008/layout/LinedList"/>
    <dgm:cxn modelId="{802A21AA-2869-4E0D-A9CD-4D5DD8DD09A8}" type="presParOf" srcId="{23C9B14C-79C9-4222-9BEA-3189511B951F}" destId="{D5EBE574-DACB-46F2-AB44-E14B0FCE2361}" srcOrd="2" destOrd="0" presId="urn:microsoft.com/office/officeart/2008/layout/LinedList"/>
    <dgm:cxn modelId="{D01CF472-798A-42EC-B3C3-72C2B52B4881}" type="presParOf" srcId="{23C9B14C-79C9-4222-9BEA-3189511B951F}" destId="{A6F7CC93-CA15-4A42-9D5E-0834E703397E}" srcOrd="3" destOrd="0" presId="urn:microsoft.com/office/officeart/2008/layout/LinedList"/>
    <dgm:cxn modelId="{6FF037E3-02D0-4F16-9527-455DE94F6C27}" type="presParOf" srcId="{A6F7CC93-CA15-4A42-9D5E-0834E703397E}" destId="{59C5E57B-751A-4E4A-8ABE-42B224D635CC}" srcOrd="0" destOrd="0" presId="urn:microsoft.com/office/officeart/2008/layout/LinedList"/>
    <dgm:cxn modelId="{D903506A-0852-46BB-BA8E-08192FB80541}" type="presParOf" srcId="{A6F7CC93-CA15-4A42-9D5E-0834E703397E}" destId="{571E996B-54A7-4D88-AD82-606793098BCA}" srcOrd="1" destOrd="0" presId="urn:microsoft.com/office/officeart/2008/layout/LinedList"/>
    <dgm:cxn modelId="{7EC89A40-3F0C-4120-859E-0872021B9AA5}" type="presParOf" srcId="{23C9B14C-79C9-4222-9BEA-3189511B951F}" destId="{4CF3C275-9EF1-4394-B15B-CF71C312C69B}" srcOrd="4" destOrd="0" presId="urn:microsoft.com/office/officeart/2008/layout/LinedList"/>
    <dgm:cxn modelId="{979D9F8B-5F92-4932-98EC-CD5E65C14990}" type="presParOf" srcId="{23C9B14C-79C9-4222-9BEA-3189511B951F}" destId="{4B08B330-7F76-49C3-9B61-16549AA462CD}" srcOrd="5" destOrd="0" presId="urn:microsoft.com/office/officeart/2008/layout/LinedList"/>
    <dgm:cxn modelId="{F0C9212B-6FE0-4B66-8FDF-F71B571BEB64}" type="presParOf" srcId="{4B08B330-7F76-49C3-9B61-16549AA462CD}" destId="{314E8BE6-4452-4771-9E18-8E61671ADD80}" srcOrd="0" destOrd="0" presId="urn:microsoft.com/office/officeart/2008/layout/LinedList"/>
    <dgm:cxn modelId="{E4216401-B1D4-41A5-BFF1-BB0E0129FE6C}" type="presParOf" srcId="{4B08B330-7F76-49C3-9B61-16549AA462CD}" destId="{95403B0A-A1B5-4BE8-82BD-2641693C9F91}" srcOrd="1" destOrd="0" presId="urn:microsoft.com/office/officeart/2008/layout/LinedList"/>
    <dgm:cxn modelId="{C820D6E4-207E-4F72-A46B-4A02DCD7C4FC}" type="presParOf" srcId="{23C9B14C-79C9-4222-9BEA-3189511B951F}" destId="{28AA3A4C-56DA-430B-A275-B28D27529D27}" srcOrd="6" destOrd="0" presId="urn:microsoft.com/office/officeart/2008/layout/LinedList"/>
    <dgm:cxn modelId="{5C79DAC4-F564-4BC3-9D5F-08F58C65D16E}" type="presParOf" srcId="{23C9B14C-79C9-4222-9BEA-3189511B951F}" destId="{2ADCA9CC-0B8D-48B4-9E98-99F11A8D4053}" srcOrd="7" destOrd="0" presId="urn:microsoft.com/office/officeart/2008/layout/LinedList"/>
    <dgm:cxn modelId="{2C6CBF58-E271-46D3-832D-191C8E76E892}" type="presParOf" srcId="{2ADCA9CC-0B8D-48B4-9E98-99F11A8D4053}" destId="{0EC601D8-33EB-4961-9F30-358248FD8C16}" srcOrd="0" destOrd="0" presId="urn:microsoft.com/office/officeart/2008/layout/LinedList"/>
    <dgm:cxn modelId="{F4E928DA-3CE6-41C3-A1C6-96CE838B9D51}" type="presParOf" srcId="{2ADCA9CC-0B8D-48B4-9E98-99F11A8D4053}" destId="{DB808190-C0BD-4FC4-B624-22865030A05D}" srcOrd="1" destOrd="0" presId="urn:microsoft.com/office/officeart/2008/layout/LinedList"/>
    <dgm:cxn modelId="{D7038B87-EF47-4D7E-BF15-62E77DDEC346}" type="presParOf" srcId="{23C9B14C-79C9-4222-9BEA-3189511B951F}" destId="{22487B4A-B29A-48A8-A091-63465B3624D8}" srcOrd="8" destOrd="0" presId="urn:microsoft.com/office/officeart/2008/layout/LinedList"/>
    <dgm:cxn modelId="{D6778E5D-12F4-41E2-B84D-4589F47807C3}" type="presParOf" srcId="{23C9B14C-79C9-4222-9BEA-3189511B951F}" destId="{3EF8C33C-8E21-4BC4-A6A0-B7A08D2707B8}" srcOrd="9" destOrd="0" presId="urn:microsoft.com/office/officeart/2008/layout/LinedList"/>
    <dgm:cxn modelId="{BC343A87-4839-4F52-A038-A2B840DFCC6E}" type="presParOf" srcId="{3EF8C33C-8E21-4BC4-A6A0-B7A08D2707B8}" destId="{13D920C7-03C1-4AC4-9506-D93398B27F48}" srcOrd="0" destOrd="0" presId="urn:microsoft.com/office/officeart/2008/layout/LinedList"/>
    <dgm:cxn modelId="{B31FB395-FB38-4D7B-B602-FC133D71ECF3}" type="presParOf" srcId="{3EF8C33C-8E21-4BC4-A6A0-B7A08D2707B8}" destId="{DC8A1476-89F6-4061-8913-87CCEF6044B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E482F-F821-4BFD-9831-4EA2C12505BA}">
      <dsp:nvSpPr>
        <dsp:cNvPr id="0" name=""/>
        <dsp:cNvSpPr/>
      </dsp:nvSpPr>
      <dsp:spPr>
        <a:xfrm>
          <a:off x="3105241" y="320649"/>
          <a:ext cx="1641039" cy="1641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Collaboration between a for-profit business and a nonprofit organization.</a:t>
          </a:r>
        </a:p>
      </dsp:txBody>
      <dsp:txXfrm>
        <a:off x="3105241" y="320649"/>
        <a:ext cx="1641039" cy="1641039"/>
      </dsp:txXfrm>
    </dsp:sp>
    <dsp:sp modelId="{67D360C8-DE7E-4E4B-9606-57C31B415E9A}">
      <dsp:nvSpPr>
        <dsp:cNvPr id="0" name=""/>
        <dsp:cNvSpPr/>
      </dsp:nvSpPr>
      <dsp:spPr>
        <a:xfrm>
          <a:off x="606328" y="-2050"/>
          <a:ext cx="3879536" cy="3879536"/>
        </a:xfrm>
        <a:prstGeom prst="circularArrow">
          <a:avLst>
            <a:gd name="adj1" fmla="val 8248"/>
            <a:gd name="adj2" fmla="val 576118"/>
            <a:gd name="adj3" fmla="val 2480033"/>
            <a:gd name="adj4" fmla="val 51727"/>
            <a:gd name="adj5" fmla="val 962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AFDDF2-0314-4A2D-918F-4A057E681C4B}">
      <dsp:nvSpPr>
        <dsp:cNvPr id="0" name=""/>
        <dsp:cNvSpPr/>
      </dsp:nvSpPr>
      <dsp:spPr>
        <a:xfrm>
          <a:off x="1542142" y="2710297"/>
          <a:ext cx="2007909" cy="1641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The business promotes their product by pledging proceeds to the nonprofit.</a:t>
          </a:r>
        </a:p>
      </dsp:txBody>
      <dsp:txXfrm>
        <a:off x="1542142" y="2710297"/>
        <a:ext cx="2007909" cy="1641039"/>
      </dsp:txXfrm>
    </dsp:sp>
    <dsp:sp modelId="{49882EFF-EEA1-4590-A619-3FD7D5A48EA4}">
      <dsp:nvSpPr>
        <dsp:cNvPr id="0" name=""/>
        <dsp:cNvSpPr/>
      </dsp:nvSpPr>
      <dsp:spPr>
        <a:xfrm>
          <a:off x="514635" y="-78891"/>
          <a:ext cx="3879536" cy="3879536"/>
        </a:xfrm>
        <a:prstGeom prst="circularArrow">
          <a:avLst>
            <a:gd name="adj1" fmla="val 8248"/>
            <a:gd name="adj2" fmla="val 576118"/>
            <a:gd name="adj3" fmla="val 10518146"/>
            <a:gd name="adj4" fmla="val 7458810"/>
            <a:gd name="adj5" fmla="val 962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0E40D4-A02D-4C78-90F1-BED87564B83E}">
      <dsp:nvSpPr>
        <dsp:cNvPr id="0" name=""/>
        <dsp:cNvSpPr/>
      </dsp:nvSpPr>
      <dsp:spPr>
        <a:xfrm>
          <a:off x="368908" y="81582"/>
          <a:ext cx="1641039" cy="1641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Demonstrates social ethos, while benefitting aligned nonprofits.</a:t>
          </a:r>
        </a:p>
      </dsp:txBody>
      <dsp:txXfrm>
        <a:off x="368908" y="81582"/>
        <a:ext cx="1641039" cy="1641039"/>
      </dsp:txXfrm>
    </dsp:sp>
    <dsp:sp modelId="{E69449B6-29AA-4C85-8E47-259FCB1BE83F}">
      <dsp:nvSpPr>
        <dsp:cNvPr id="0" name=""/>
        <dsp:cNvSpPr/>
      </dsp:nvSpPr>
      <dsp:spPr>
        <a:xfrm>
          <a:off x="443513" y="-73682"/>
          <a:ext cx="3879536" cy="3879536"/>
        </a:xfrm>
        <a:prstGeom prst="circularArrow">
          <a:avLst>
            <a:gd name="adj1" fmla="val 8248"/>
            <a:gd name="adj2" fmla="val 576118"/>
            <a:gd name="adj3" fmla="val 17240754"/>
            <a:gd name="adj4" fmla="val 15386821"/>
            <a:gd name="adj5" fmla="val 962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93486-DED3-4BD1-9103-41FF3FFE246C}">
      <dsp:nvSpPr>
        <dsp:cNvPr id="0" name=""/>
        <dsp:cNvSpPr/>
      </dsp:nvSpPr>
      <dsp:spPr>
        <a:xfrm>
          <a:off x="308796" y="2331"/>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Does the charity even know we intend to run this campaign?</a:t>
          </a:r>
        </a:p>
      </dsp:txBody>
      <dsp:txXfrm>
        <a:off x="308796" y="2331"/>
        <a:ext cx="2173337" cy="1304002"/>
      </dsp:txXfrm>
    </dsp:sp>
    <dsp:sp modelId="{E6F3CB07-507D-446A-B756-97B63E0F6412}">
      <dsp:nvSpPr>
        <dsp:cNvPr id="0" name=""/>
        <dsp:cNvSpPr/>
      </dsp:nvSpPr>
      <dsp:spPr>
        <a:xfrm>
          <a:off x="2699466" y="2331"/>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Is the charity a registered 501(c)(3)?</a:t>
          </a:r>
        </a:p>
      </dsp:txBody>
      <dsp:txXfrm>
        <a:off x="2699466" y="2331"/>
        <a:ext cx="2173337" cy="1304002"/>
      </dsp:txXfrm>
    </dsp:sp>
    <dsp:sp modelId="{A230772D-CED6-43B6-BDD3-326619D3E761}">
      <dsp:nvSpPr>
        <dsp:cNvPr id="0" name=""/>
        <dsp:cNvSpPr/>
      </dsp:nvSpPr>
      <dsp:spPr>
        <a:xfrm>
          <a:off x="308796" y="1523667"/>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Is there a contract with the charity?  Does it contain the cap we intend?</a:t>
          </a:r>
        </a:p>
      </dsp:txBody>
      <dsp:txXfrm>
        <a:off x="308796" y="1523667"/>
        <a:ext cx="2173337" cy="1304002"/>
      </dsp:txXfrm>
    </dsp:sp>
    <dsp:sp modelId="{03B0AA66-294D-4039-9AE5-086068796EEA}">
      <dsp:nvSpPr>
        <dsp:cNvPr id="0" name=""/>
        <dsp:cNvSpPr/>
      </dsp:nvSpPr>
      <dsp:spPr>
        <a:xfrm>
          <a:off x="2699466" y="1523667"/>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Can we use more specific language than “proceeds from” – specifying it is one dollar from every sale. </a:t>
          </a:r>
        </a:p>
      </dsp:txBody>
      <dsp:txXfrm>
        <a:off x="2699466" y="1523667"/>
        <a:ext cx="2173337" cy="1304002"/>
      </dsp:txXfrm>
    </dsp:sp>
    <dsp:sp modelId="{6F37CB76-7CD0-4842-B8C8-5DFD2A804541}">
      <dsp:nvSpPr>
        <dsp:cNvPr id="0" name=""/>
        <dsp:cNvSpPr/>
      </dsp:nvSpPr>
      <dsp:spPr>
        <a:xfrm>
          <a:off x="308796" y="3045003"/>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How do we disclose to consumers the financial commitment – e.g., the cap</a:t>
          </a:r>
        </a:p>
      </dsp:txBody>
      <dsp:txXfrm>
        <a:off x="308796" y="3045003"/>
        <a:ext cx="2173337" cy="1304002"/>
      </dsp:txXfrm>
    </dsp:sp>
    <dsp:sp modelId="{E4BA8583-9445-473C-8C00-1F030B3B497B}">
      <dsp:nvSpPr>
        <dsp:cNvPr id="0" name=""/>
        <dsp:cNvSpPr/>
      </dsp:nvSpPr>
      <dsp:spPr>
        <a:xfrm>
          <a:off x="2699466" y="3045003"/>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Can we ensure the financial commitment mirrors the number of units released and or the length of the advertising campaign</a:t>
          </a:r>
        </a:p>
      </dsp:txBody>
      <dsp:txXfrm>
        <a:off x="2699466" y="3045003"/>
        <a:ext cx="2173337" cy="1304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E15DE-442B-49AA-8B48-4E28B1C8B80A}">
      <dsp:nvSpPr>
        <dsp:cNvPr id="0" name=""/>
        <dsp:cNvSpPr/>
      </dsp:nvSpPr>
      <dsp:spPr>
        <a:xfrm>
          <a:off x="504535" y="298548"/>
          <a:ext cx="4361397" cy="4361397"/>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FTC Green Guides</a:t>
          </a:r>
        </a:p>
      </dsp:txBody>
      <dsp:txXfrm>
        <a:off x="2728329" y="713919"/>
        <a:ext cx="1194192" cy="752860"/>
      </dsp:txXfrm>
    </dsp:sp>
    <dsp:sp modelId="{27270C37-236C-4399-8D9F-22E6F635E498}">
      <dsp:nvSpPr>
        <dsp:cNvPr id="0" name=""/>
        <dsp:cNvSpPr/>
      </dsp:nvSpPr>
      <dsp:spPr>
        <a:xfrm>
          <a:off x="391866" y="532194"/>
          <a:ext cx="4361397" cy="4361397"/>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State Specific Laws</a:t>
          </a:r>
        </a:p>
      </dsp:txBody>
      <dsp:txXfrm>
        <a:off x="3377346" y="2089836"/>
        <a:ext cx="1266882" cy="804781"/>
      </dsp:txXfrm>
    </dsp:sp>
    <dsp:sp modelId="{4696A4AE-92BA-46AF-8AA6-D3F6BC95A401}">
      <dsp:nvSpPr>
        <dsp:cNvPr id="0" name=""/>
        <dsp:cNvSpPr/>
      </dsp:nvSpPr>
      <dsp:spPr>
        <a:xfrm>
          <a:off x="391866" y="532194"/>
          <a:ext cx="4361397" cy="4361397"/>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International Laws</a:t>
          </a:r>
        </a:p>
      </dsp:txBody>
      <dsp:txXfrm>
        <a:off x="3195622" y="3128264"/>
        <a:ext cx="1142270" cy="830742"/>
      </dsp:txXfrm>
    </dsp:sp>
    <dsp:sp modelId="{44B9415C-ADC5-4B95-9B4E-817ED3747123}">
      <dsp:nvSpPr>
        <dsp:cNvPr id="0" name=""/>
        <dsp:cNvSpPr/>
      </dsp:nvSpPr>
      <dsp:spPr>
        <a:xfrm>
          <a:off x="391866" y="532194"/>
          <a:ext cx="4361397" cy="4361397"/>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FTC Enforcement</a:t>
          </a:r>
        </a:p>
      </dsp:txBody>
      <dsp:txXfrm>
        <a:off x="1988449" y="3959006"/>
        <a:ext cx="1168231" cy="830742"/>
      </dsp:txXfrm>
    </dsp:sp>
    <dsp:sp modelId="{3C1EBA67-976E-4A32-80D5-0286393EC238}">
      <dsp:nvSpPr>
        <dsp:cNvPr id="0" name=""/>
        <dsp:cNvSpPr/>
      </dsp:nvSpPr>
      <dsp:spPr>
        <a:xfrm>
          <a:off x="391866" y="532194"/>
          <a:ext cx="4361397" cy="4361397"/>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Class Action Lawsuits</a:t>
          </a:r>
        </a:p>
      </dsp:txBody>
      <dsp:txXfrm>
        <a:off x="807237" y="3128264"/>
        <a:ext cx="1142270" cy="830742"/>
      </dsp:txXfrm>
    </dsp:sp>
    <dsp:sp modelId="{E5151710-A2B6-4D82-9A66-A5418DA38314}">
      <dsp:nvSpPr>
        <dsp:cNvPr id="0" name=""/>
        <dsp:cNvSpPr/>
      </dsp:nvSpPr>
      <dsp:spPr>
        <a:xfrm>
          <a:off x="391866" y="532194"/>
          <a:ext cx="4361397" cy="4361397"/>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Lanham Act Claims</a:t>
          </a:r>
        </a:p>
      </dsp:txBody>
      <dsp:txXfrm>
        <a:off x="500901" y="2089836"/>
        <a:ext cx="1266882" cy="804781"/>
      </dsp:txXfrm>
    </dsp:sp>
    <dsp:sp modelId="{01B15ABB-EC61-43DB-970B-869735E74DE4}">
      <dsp:nvSpPr>
        <dsp:cNvPr id="0" name=""/>
        <dsp:cNvSpPr/>
      </dsp:nvSpPr>
      <dsp:spPr>
        <a:xfrm>
          <a:off x="391866" y="532194"/>
          <a:ext cx="4361397" cy="4361397"/>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Shareholder Lawsuits</a:t>
          </a:r>
        </a:p>
      </dsp:txBody>
      <dsp:txXfrm>
        <a:off x="1336835" y="947565"/>
        <a:ext cx="1194192" cy="7528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952DC-E34C-4159-8DF8-8344DDC0128D}">
      <dsp:nvSpPr>
        <dsp:cNvPr id="0" name=""/>
        <dsp:cNvSpPr/>
      </dsp:nvSpPr>
      <dsp:spPr>
        <a:xfrm>
          <a:off x="0" y="74211"/>
          <a:ext cx="5181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Substantiate Before Disseminating</a:t>
          </a:r>
        </a:p>
      </dsp:txBody>
      <dsp:txXfrm>
        <a:off x="38784" y="112995"/>
        <a:ext cx="5104032" cy="716935"/>
      </dsp:txXfrm>
    </dsp:sp>
    <dsp:sp modelId="{C2AB2277-9791-4829-9E52-DA6E07A68076}">
      <dsp:nvSpPr>
        <dsp:cNvPr id="0" name=""/>
        <dsp:cNvSpPr/>
      </dsp:nvSpPr>
      <dsp:spPr>
        <a:xfrm>
          <a:off x="0" y="926314"/>
          <a:ext cx="5181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Look at all Reasonable Interpretations of the Claim </a:t>
          </a:r>
        </a:p>
      </dsp:txBody>
      <dsp:txXfrm>
        <a:off x="38784" y="965098"/>
        <a:ext cx="5104032" cy="716935"/>
      </dsp:txXfrm>
    </dsp:sp>
    <dsp:sp modelId="{1730518E-811C-4A48-A1B8-EECE1685A683}">
      <dsp:nvSpPr>
        <dsp:cNvPr id="0" name=""/>
        <dsp:cNvSpPr/>
      </dsp:nvSpPr>
      <dsp:spPr>
        <a:xfrm>
          <a:off x="0" y="1778417"/>
          <a:ext cx="5181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Don’t forget Implied Claims</a:t>
          </a:r>
        </a:p>
      </dsp:txBody>
      <dsp:txXfrm>
        <a:off x="38784" y="1817201"/>
        <a:ext cx="5104032" cy="716935"/>
      </dsp:txXfrm>
    </dsp:sp>
    <dsp:sp modelId="{5B08198D-1C0F-4BFA-97D7-6534E244318C}">
      <dsp:nvSpPr>
        <dsp:cNvPr id="0" name=""/>
        <dsp:cNvSpPr/>
      </dsp:nvSpPr>
      <dsp:spPr>
        <a:xfrm>
          <a:off x="0" y="2630520"/>
          <a:ext cx="5181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 level of substantiation must match the claim “Studies show . . . “</a:t>
          </a:r>
        </a:p>
      </dsp:txBody>
      <dsp:txXfrm>
        <a:off x="38784" y="2669304"/>
        <a:ext cx="5104032" cy="716935"/>
      </dsp:txXfrm>
    </dsp:sp>
    <dsp:sp modelId="{2C75D562-D3DA-4A86-BE73-9361616FD6AE}">
      <dsp:nvSpPr>
        <dsp:cNvPr id="0" name=""/>
        <dsp:cNvSpPr/>
      </dsp:nvSpPr>
      <dsp:spPr>
        <a:xfrm>
          <a:off x="0" y="3482623"/>
          <a:ext cx="5181600" cy="7945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“Competent and Reliable” Evidence – no pseudoscience.</a:t>
          </a:r>
        </a:p>
      </dsp:txBody>
      <dsp:txXfrm>
        <a:off x="38784" y="3521407"/>
        <a:ext cx="5104032" cy="716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72E4F-88F1-45B1-AB08-FD1ABC776E7A}">
      <dsp:nvSpPr>
        <dsp:cNvPr id="0" name=""/>
        <dsp:cNvSpPr/>
      </dsp:nvSpPr>
      <dsp:spPr>
        <a:xfrm>
          <a:off x="0" y="205682"/>
          <a:ext cx="5181600" cy="941850"/>
        </a:xfrm>
        <a:prstGeom prst="rect">
          <a:avLst/>
        </a:prstGeom>
        <a:solidFill>
          <a:schemeClr val="lt1">
            <a:alpha val="90000"/>
            <a:hueOff val="0"/>
            <a:satOff val="0"/>
            <a:lumOff val="0"/>
            <a:alphaOff val="0"/>
          </a:schemeClr>
        </a:solidFill>
        <a:ln w="12700" cap="flat" cmpd="sng" algn="ctr">
          <a:solidFill>
            <a:srgbClr val="70AD4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270764" rIns="402150"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effectLst/>
              <a:latin typeface="Calibri" panose="020F0502020204030204" pitchFamily="34" charset="0"/>
              <a:ea typeface="Calibri" panose="020F0502020204030204" pitchFamily="34" charset="0"/>
              <a:cs typeface="Times New Roman" panose="02020603050405020304" pitchFamily="18" charset="0"/>
            </a:rPr>
            <a:t>Typically calculated as [</a:t>
          </a:r>
          <a:r>
            <a:rPr lang="en-US" sz="1300" kern="1200" dirty="0" err="1">
              <a:effectLst/>
              <a:latin typeface="Calibri" panose="020F0502020204030204" pitchFamily="34" charset="0"/>
              <a:ea typeface="Calibri" panose="020F0502020204030204" pitchFamily="34" charset="0"/>
              <a:cs typeface="Times New Roman" panose="02020603050405020304" pitchFamily="18" charset="0"/>
            </a:rPr>
            <a:t>kgCO</a:t>
          </a:r>
          <a:r>
            <a:rPr lang="en-US" sz="1300" kern="1200" baseline="-25000" dirty="0" err="1">
              <a:effectLst/>
              <a:latin typeface="Calibri" panose="020F0502020204030204" pitchFamily="34" charset="0"/>
              <a:ea typeface="Calibri" panose="020F0502020204030204" pitchFamily="34" charset="0"/>
              <a:cs typeface="Times New Roman" panose="02020603050405020304" pitchFamily="18" charset="0"/>
            </a:rPr>
            <a:t>2</a:t>
          </a:r>
          <a:r>
            <a:rPr lang="en-US" sz="1300" kern="1200" dirty="0" err="1">
              <a:effectLst/>
              <a:latin typeface="Calibri" panose="020F0502020204030204" pitchFamily="34" charset="0"/>
              <a:ea typeface="Calibri" panose="020F0502020204030204" pitchFamily="34" charset="0"/>
              <a:cs typeface="Times New Roman" panose="02020603050405020304" pitchFamily="18" charset="0"/>
            </a:rPr>
            <a:t>e</a:t>
          </a:r>
          <a:r>
            <a:rPr lang="en-US" sz="1300" kern="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300" u="sng" kern="1200" dirty="0">
            <a:latin typeface="Calibri" panose="020F0502020204030204" pitchFamily="34" charset="0"/>
            <a:ea typeface="Calibri" panose="020F0502020204030204" pitchFamily="34" charset="0"/>
            <a:cs typeface="Times New Roman" panose="02020603050405020304" pitchFamily="18" charset="0"/>
          </a:endParaRPr>
        </a:p>
        <a:p>
          <a:pPr marL="114300" lvl="1" indent="-114300" algn="l" defTabSz="577850">
            <a:lnSpc>
              <a:spcPct val="90000"/>
            </a:lnSpc>
            <a:spcBef>
              <a:spcPct val="0"/>
            </a:spcBef>
            <a:spcAft>
              <a:spcPct val="15000"/>
            </a:spcAft>
            <a:buChar char="•"/>
          </a:pPr>
          <a:r>
            <a:rPr lang="en-US" sz="1300" kern="1200" dirty="0">
              <a:effectLst/>
              <a:latin typeface="Calibri" panose="020F0502020204030204" pitchFamily="34" charset="0"/>
              <a:ea typeface="Calibri" panose="020F0502020204030204" pitchFamily="34" charset="0"/>
              <a:cs typeface="Times New Roman" panose="02020603050405020304" pitchFamily="18" charset="0"/>
            </a:rPr>
            <a:t>One unit roughly the same Green House Gas emissions from driving a car 2 1/2 miles.</a:t>
          </a:r>
          <a:endParaRPr lang="en-US" sz="1300" u="sng"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0" y="205682"/>
        <a:ext cx="5181600" cy="941850"/>
      </dsp:txXfrm>
    </dsp:sp>
    <dsp:sp modelId="{C812ADCA-FFAE-4D52-BA7A-C7BFA86D0E96}">
      <dsp:nvSpPr>
        <dsp:cNvPr id="0" name=""/>
        <dsp:cNvSpPr/>
      </dsp:nvSpPr>
      <dsp:spPr>
        <a:xfrm>
          <a:off x="259080" y="13802"/>
          <a:ext cx="3627120" cy="383760"/>
        </a:xfrm>
        <a:prstGeom prst="round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577850">
            <a:lnSpc>
              <a:spcPct val="90000"/>
            </a:lnSpc>
            <a:spcBef>
              <a:spcPct val="0"/>
            </a:spcBef>
            <a:spcAft>
              <a:spcPct val="35000"/>
            </a:spcAft>
            <a:buNone/>
          </a:pPr>
          <a:r>
            <a:rPr lang="en-US" sz="1300" u="sng" kern="1200" dirty="0">
              <a:effectLst/>
              <a:latin typeface="Calibri" panose="020F0502020204030204" pitchFamily="34" charset="0"/>
              <a:ea typeface="Calibri" panose="020F0502020204030204" pitchFamily="34" charset="0"/>
              <a:cs typeface="Times New Roman" panose="02020603050405020304" pitchFamily="18" charset="0"/>
            </a:rPr>
            <a:t>What is a Carbon Footprint</a:t>
          </a:r>
          <a:endParaRPr lang="en-US" sz="1300" kern="1200" dirty="0"/>
        </a:p>
      </dsp:txBody>
      <dsp:txXfrm>
        <a:off x="277814" y="32536"/>
        <a:ext cx="3589652" cy="346292"/>
      </dsp:txXfrm>
    </dsp:sp>
    <dsp:sp modelId="{112C2741-2272-47F3-8AE4-B37DBBDB17AE}">
      <dsp:nvSpPr>
        <dsp:cNvPr id="0" name=""/>
        <dsp:cNvSpPr/>
      </dsp:nvSpPr>
      <dsp:spPr>
        <a:xfrm>
          <a:off x="0" y="1409612"/>
          <a:ext cx="5181600" cy="737100"/>
        </a:xfrm>
        <a:prstGeom prst="rect">
          <a:avLst/>
        </a:prstGeom>
        <a:solidFill>
          <a:schemeClr val="lt1">
            <a:alpha val="90000"/>
            <a:hueOff val="0"/>
            <a:satOff val="0"/>
            <a:lumOff val="0"/>
            <a:alphaOff val="0"/>
          </a:schemeClr>
        </a:solidFill>
        <a:ln w="12700" cap="flat" cmpd="sng" algn="ctr">
          <a:solidFill>
            <a:srgbClr val="70AD4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270764" rIns="402150"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effectLst/>
              <a:latin typeface="Calibri" panose="020F0502020204030204" pitchFamily="34" charset="0"/>
              <a:ea typeface="Calibri" panose="020F0502020204030204" pitchFamily="34" charset="0"/>
              <a:cs typeface="Times New Roman" panose="02020603050405020304" pitchFamily="18" charset="0"/>
            </a:rPr>
            <a:t>Purchasing equivalent “credits” from projects that prevent or remove the same level of GHG emissions elsewhere</a:t>
          </a:r>
        </a:p>
      </dsp:txBody>
      <dsp:txXfrm>
        <a:off x="0" y="1409612"/>
        <a:ext cx="5181600" cy="737100"/>
      </dsp:txXfrm>
    </dsp:sp>
    <dsp:sp modelId="{6C31AD79-806E-40F6-8483-40662371B9A2}">
      <dsp:nvSpPr>
        <dsp:cNvPr id="0" name=""/>
        <dsp:cNvSpPr/>
      </dsp:nvSpPr>
      <dsp:spPr>
        <a:xfrm>
          <a:off x="259080" y="1217732"/>
          <a:ext cx="3627120" cy="383760"/>
        </a:xfrm>
        <a:prstGeom prst="round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577850">
            <a:lnSpc>
              <a:spcPct val="90000"/>
            </a:lnSpc>
            <a:spcBef>
              <a:spcPct val="0"/>
            </a:spcBef>
            <a:spcAft>
              <a:spcPct val="35000"/>
            </a:spcAft>
            <a:buNone/>
          </a:pPr>
          <a:r>
            <a:rPr lang="en-US" sz="1300" u="sng" kern="1200">
              <a:effectLst/>
              <a:latin typeface="Calibri" panose="020F0502020204030204" pitchFamily="34" charset="0"/>
              <a:ea typeface="Calibri" panose="020F0502020204030204" pitchFamily="34" charset="0"/>
              <a:cs typeface="Times New Roman" panose="02020603050405020304" pitchFamily="18" charset="0"/>
            </a:rPr>
            <a:t>What is a carbon offset?</a:t>
          </a:r>
          <a:r>
            <a:rPr lang="en-US" sz="1300" kern="1200">
              <a:effectLst/>
              <a:latin typeface="Calibri" panose="020F0502020204030204" pitchFamily="34" charset="0"/>
              <a:ea typeface="Calibri" panose="020F0502020204030204" pitchFamily="34" charset="0"/>
              <a:cs typeface="Times New Roman" panose="02020603050405020304" pitchFamily="18" charset="0"/>
            </a:rPr>
            <a:t> </a:t>
          </a:r>
          <a:endParaRPr lang="en-US" sz="13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277814" y="1236466"/>
        <a:ext cx="3589652" cy="346292"/>
      </dsp:txXfrm>
    </dsp:sp>
    <dsp:sp modelId="{D845A649-F389-4B9B-AB65-FBE77860F3A9}">
      <dsp:nvSpPr>
        <dsp:cNvPr id="0" name=""/>
        <dsp:cNvSpPr/>
      </dsp:nvSpPr>
      <dsp:spPr>
        <a:xfrm>
          <a:off x="0" y="2408792"/>
          <a:ext cx="5181600" cy="921375"/>
        </a:xfrm>
        <a:prstGeom prst="rect">
          <a:avLst/>
        </a:prstGeom>
        <a:solidFill>
          <a:srgbClr val="70AD47"/>
        </a:solidFill>
        <a:ln w="12700" cap="flat" cmpd="sng" algn="ctr">
          <a:solidFill>
            <a:srgbClr val="70AD4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270764" rIns="402150" bIns="92456" numCol="1" spcCol="1270" anchor="t" anchorCtr="0">
          <a:noAutofit/>
        </a:bodyPr>
        <a:lstStyle/>
        <a:p>
          <a:pPr marL="114300" lvl="1" indent="-114300" algn="l" defTabSz="577850">
            <a:lnSpc>
              <a:spcPct val="90000"/>
            </a:lnSpc>
            <a:spcBef>
              <a:spcPct val="0"/>
            </a:spcBef>
            <a:spcAft>
              <a:spcPct val="15000"/>
            </a:spcAft>
            <a:buChar char="•"/>
          </a:pPr>
          <a:r>
            <a:rPr lang="en-US" sz="1300" u="none" kern="1200" dirty="0">
              <a:latin typeface="Calibri" panose="020F0502020204030204" pitchFamily="34" charset="0"/>
              <a:ea typeface="Calibri" panose="020F0502020204030204" pitchFamily="34" charset="0"/>
              <a:cs typeface="Times New Roman" panose="02020603050405020304" pitchFamily="18" charset="0"/>
            </a:rPr>
            <a:t>Relevancy of the data, ability to capture all activities, understanding the interaction between natural processes of </a:t>
          </a:r>
          <a:r>
            <a:rPr lang="en-US" sz="1300" kern="1200" dirty="0"/>
            <a:t>CO</a:t>
          </a:r>
          <a:r>
            <a:rPr lang="en-US" sz="1300" kern="1200" baseline="-25000" dirty="0"/>
            <a:t>2</a:t>
          </a:r>
          <a:r>
            <a:rPr lang="en-US" sz="1300" u="none" kern="1200" dirty="0">
              <a:latin typeface="Calibri" panose="020F0502020204030204" pitchFamily="34" charset="0"/>
              <a:ea typeface="Calibri" panose="020F0502020204030204" pitchFamily="34" charset="0"/>
              <a:cs typeface="Times New Roman" panose="02020603050405020304" pitchFamily="18" charset="0"/>
            </a:rPr>
            <a:t>. </a:t>
          </a:r>
          <a:r>
            <a:rPr lang="en-US" sz="1300" u="sng" kern="1200" dirty="0">
              <a:latin typeface="Calibri" panose="020F0502020204030204" pitchFamily="34" charset="0"/>
              <a:ea typeface="Calibri" panose="020F0502020204030204" pitchFamily="34" charset="0"/>
              <a:cs typeface="Times New Roman" panose="02020603050405020304" pitchFamily="18" charset="0"/>
            </a:rPr>
            <a:t> </a:t>
          </a:r>
        </a:p>
      </dsp:txBody>
      <dsp:txXfrm>
        <a:off x="0" y="2408792"/>
        <a:ext cx="5181600" cy="921375"/>
      </dsp:txXfrm>
    </dsp:sp>
    <dsp:sp modelId="{A5EB0867-D13E-439A-BFDC-81480FC80B22}">
      <dsp:nvSpPr>
        <dsp:cNvPr id="0" name=""/>
        <dsp:cNvSpPr/>
      </dsp:nvSpPr>
      <dsp:spPr>
        <a:xfrm>
          <a:off x="259080" y="2216912"/>
          <a:ext cx="3627120" cy="383760"/>
        </a:xfrm>
        <a:prstGeom prst="round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577850">
            <a:lnSpc>
              <a:spcPct val="90000"/>
            </a:lnSpc>
            <a:spcBef>
              <a:spcPct val="0"/>
            </a:spcBef>
            <a:spcAft>
              <a:spcPct val="35000"/>
            </a:spcAft>
            <a:buNone/>
          </a:pPr>
          <a:r>
            <a:rPr lang="en-US" sz="1300" u="sng" kern="1200" dirty="0">
              <a:latin typeface="Calibri" panose="020F0502020204030204" pitchFamily="34" charset="0"/>
              <a:ea typeface="Calibri" panose="020F0502020204030204" pitchFamily="34" charset="0"/>
              <a:cs typeface="Times New Roman" panose="02020603050405020304" pitchFamily="18" charset="0"/>
            </a:rPr>
            <a:t>What are the problems in calculating footprint?</a:t>
          </a:r>
        </a:p>
      </dsp:txBody>
      <dsp:txXfrm>
        <a:off x="277814" y="2235646"/>
        <a:ext cx="3589652" cy="346292"/>
      </dsp:txXfrm>
    </dsp:sp>
    <dsp:sp modelId="{2D48F2AF-B328-45DE-B587-C2D13F07E9F8}">
      <dsp:nvSpPr>
        <dsp:cNvPr id="0" name=""/>
        <dsp:cNvSpPr/>
      </dsp:nvSpPr>
      <dsp:spPr>
        <a:xfrm>
          <a:off x="0" y="3592247"/>
          <a:ext cx="5181600" cy="1105650"/>
        </a:xfrm>
        <a:prstGeom prst="rect">
          <a:avLst/>
        </a:prstGeom>
        <a:solidFill>
          <a:schemeClr val="lt1">
            <a:alpha val="90000"/>
            <a:hueOff val="0"/>
            <a:satOff val="0"/>
            <a:lumOff val="0"/>
            <a:alphaOff val="0"/>
          </a:schemeClr>
        </a:solidFill>
        <a:ln w="12700" cap="flat" cmpd="sng" algn="ctr">
          <a:solidFill>
            <a:srgbClr val="70AD4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270764" rIns="402150"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effectLst/>
              <a:latin typeface="Calibri" panose="020F0502020204030204" pitchFamily="34" charset="0"/>
              <a:ea typeface="Calibri" panose="020F0502020204030204" pitchFamily="34" charset="0"/>
              <a:cs typeface="Times New Roman" panose="02020603050405020304" pitchFamily="18" charset="0"/>
            </a:rPr>
            <a:t>Rampant off-set fraud - </a:t>
          </a:r>
          <a:r>
            <a:rPr lang="en-US" sz="1300" kern="1200" dirty="0"/>
            <a:t>project may never happen, may not have the promised benefits, may have happened anyway (mooting the value of the offset), or may be simply re-sold credits.</a:t>
          </a:r>
          <a:endParaRPr lang="en-US" sz="13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0" y="3592247"/>
        <a:ext cx="5181600" cy="1105650"/>
      </dsp:txXfrm>
    </dsp:sp>
    <dsp:sp modelId="{F733A8C1-4CB0-4DA6-A583-2726B9866B82}">
      <dsp:nvSpPr>
        <dsp:cNvPr id="0" name=""/>
        <dsp:cNvSpPr/>
      </dsp:nvSpPr>
      <dsp:spPr>
        <a:xfrm>
          <a:off x="259080" y="3400367"/>
          <a:ext cx="3627120" cy="383760"/>
        </a:xfrm>
        <a:prstGeom prst="round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577850">
            <a:lnSpc>
              <a:spcPct val="90000"/>
            </a:lnSpc>
            <a:spcBef>
              <a:spcPct val="0"/>
            </a:spcBef>
            <a:spcAft>
              <a:spcPct val="35000"/>
            </a:spcAft>
            <a:buNone/>
          </a:pPr>
          <a:r>
            <a:rPr lang="en-US" sz="1300" u="sng" kern="1200" dirty="0">
              <a:latin typeface="Calibri" panose="020F0502020204030204" pitchFamily="34" charset="0"/>
              <a:ea typeface="Calibri" panose="020F0502020204030204" pitchFamily="34" charset="0"/>
              <a:cs typeface="Times New Roman" panose="02020603050405020304" pitchFamily="18" charset="0"/>
            </a:rPr>
            <a:t>What are the problems in calculating offsets?</a:t>
          </a:r>
        </a:p>
      </dsp:txBody>
      <dsp:txXfrm>
        <a:off x="277814" y="3419101"/>
        <a:ext cx="3589652" cy="346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3A2C6-CF3D-4BDE-8D50-BB9A94FF15E8}">
      <dsp:nvSpPr>
        <dsp:cNvPr id="0" name=""/>
        <dsp:cNvSpPr/>
      </dsp:nvSpPr>
      <dsp:spPr>
        <a:xfrm>
          <a:off x="0" y="615"/>
          <a:ext cx="62169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C1465-0EA8-4C2F-A2FA-3261BEDDDACF}">
      <dsp:nvSpPr>
        <dsp:cNvPr id="0" name=""/>
        <dsp:cNvSpPr/>
      </dsp:nvSpPr>
      <dsp:spPr>
        <a:xfrm>
          <a:off x="0" y="615"/>
          <a:ext cx="6216903" cy="100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 260.6 (a): it is deceptive to misrepresent certification by an independent third party</a:t>
          </a:r>
        </a:p>
      </dsp:txBody>
      <dsp:txXfrm>
        <a:off x="0" y="615"/>
        <a:ext cx="6216903" cy="1008835"/>
      </dsp:txXfrm>
    </dsp:sp>
    <dsp:sp modelId="{D5EBE574-DACB-46F2-AB44-E14B0FCE2361}">
      <dsp:nvSpPr>
        <dsp:cNvPr id="0" name=""/>
        <dsp:cNvSpPr/>
      </dsp:nvSpPr>
      <dsp:spPr>
        <a:xfrm>
          <a:off x="0" y="1009450"/>
          <a:ext cx="62169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C5E57B-751A-4E4A-8ABE-42B224D635CC}">
      <dsp:nvSpPr>
        <dsp:cNvPr id="0" name=""/>
        <dsp:cNvSpPr/>
      </dsp:nvSpPr>
      <dsp:spPr>
        <a:xfrm>
          <a:off x="0" y="1009450"/>
          <a:ext cx="6216903" cy="100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 255.3(c): the testing organization must have conducted valid scientific testing to support endorsement; </a:t>
          </a:r>
          <a:r>
            <a:rPr lang="en-US" sz="2200" i="1" kern="1200" dirty="0"/>
            <a:t>see also</a:t>
          </a:r>
          <a:r>
            <a:rPr lang="en-US" sz="2200" kern="1200" dirty="0"/>
            <a:t> § 255.4(c)</a:t>
          </a:r>
        </a:p>
      </dsp:txBody>
      <dsp:txXfrm>
        <a:off x="0" y="1009450"/>
        <a:ext cx="6216903" cy="1008835"/>
      </dsp:txXfrm>
    </dsp:sp>
    <dsp:sp modelId="{4CF3C275-9EF1-4394-B15B-CF71C312C69B}">
      <dsp:nvSpPr>
        <dsp:cNvPr id="0" name=""/>
        <dsp:cNvSpPr/>
      </dsp:nvSpPr>
      <dsp:spPr>
        <a:xfrm>
          <a:off x="0" y="2018285"/>
          <a:ext cx="62169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E8BE6-4452-4771-9E18-8E61671ADD80}">
      <dsp:nvSpPr>
        <dsp:cNvPr id="0" name=""/>
        <dsp:cNvSpPr/>
      </dsp:nvSpPr>
      <dsp:spPr>
        <a:xfrm>
          <a:off x="0" y="2018285"/>
          <a:ext cx="6216903" cy="100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 255.3(a): any connection between the endorser and the advertised product must be disclosed clearly, conspicuously</a:t>
          </a:r>
        </a:p>
      </dsp:txBody>
      <dsp:txXfrm>
        <a:off x="0" y="2018285"/>
        <a:ext cx="6216903" cy="1008835"/>
      </dsp:txXfrm>
    </dsp:sp>
    <dsp:sp modelId="{28AA3A4C-56DA-430B-A275-B28D27529D27}">
      <dsp:nvSpPr>
        <dsp:cNvPr id="0" name=""/>
        <dsp:cNvSpPr/>
      </dsp:nvSpPr>
      <dsp:spPr>
        <a:xfrm>
          <a:off x="0" y="3027121"/>
          <a:ext cx="62169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C601D8-33EB-4961-9F30-358248FD8C16}">
      <dsp:nvSpPr>
        <dsp:cNvPr id="0" name=""/>
        <dsp:cNvSpPr/>
      </dsp:nvSpPr>
      <dsp:spPr>
        <a:xfrm>
          <a:off x="0" y="3027121"/>
          <a:ext cx="6216903" cy="100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 260.6 (c) advertiser must have its own substantiation for the claims reasonably communicated by the certification</a:t>
          </a:r>
        </a:p>
      </dsp:txBody>
      <dsp:txXfrm>
        <a:off x="0" y="3027121"/>
        <a:ext cx="6216903" cy="1008835"/>
      </dsp:txXfrm>
    </dsp:sp>
    <dsp:sp modelId="{22487B4A-B29A-48A8-A091-63465B3624D8}">
      <dsp:nvSpPr>
        <dsp:cNvPr id="0" name=""/>
        <dsp:cNvSpPr/>
      </dsp:nvSpPr>
      <dsp:spPr>
        <a:xfrm>
          <a:off x="0" y="4035956"/>
          <a:ext cx="62169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920C7-03C1-4AC4-9506-D93398B27F48}">
      <dsp:nvSpPr>
        <dsp:cNvPr id="0" name=""/>
        <dsp:cNvSpPr/>
      </dsp:nvSpPr>
      <dsp:spPr>
        <a:xfrm>
          <a:off x="0" y="4035956"/>
          <a:ext cx="6216903" cy="100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 260.6 (e) To avoid deception, marketers should use clear and prominent qualifying language that clearly conveys that the certification or seal refers only to specific and limited benefits</a:t>
          </a:r>
          <a:r>
            <a:rPr lang="en-US" sz="1800" kern="1200" dirty="0"/>
            <a:t>.</a:t>
          </a:r>
        </a:p>
      </dsp:txBody>
      <dsp:txXfrm>
        <a:off x="0" y="4035956"/>
        <a:ext cx="6216903" cy="1008835"/>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6472-FAEF-BA29-52CB-E864894A3D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1C83C4-E8CD-D456-C30A-BA35173BFE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3C55422-3723-9B78-455F-1E55C1ADB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83A99-6025-7B10-332A-FC81F7307B1F}"/>
              </a:ext>
            </a:extLst>
          </p:cNvPr>
          <p:cNvSpPr>
            <a:spLocks noGrp="1"/>
          </p:cNvSpPr>
          <p:nvPr>
            <p:ph type="sldNum" sz="quarter" idx="12"/>
          </p:nvPr>
        </p:nvSpPr>
        <p:spPr/>
        <p:txBody>
          <a:bodyPr/>
          <a:lstStyle/>
          <a:p>
            <a:fld id="{F8A7830F-39FD-4523-A490-F55BC287CD67}" type="slidenum">
              <a:rPr lang="en-US" smtClean="0"/>
              <a:t>‹#›</a:t>
            </a:fld>
            <a:endParaRPr lang="en-US"/>
          </a:p>
        </p:txBody>
      </p:sp>
    </p:spTree>
    <p:extLst>
      <p:ext uri="{BB962C8B-B14F-4D97-AF65-F5344CB8AC3E}">
        <p14:creationId xmlns:p14="http://schemas.microsoft.com/office/powerpoint/2010/main" val="2238727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188B-6995-6BDF-2E84-7AC1051A65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DF6F98-D2AB-9CE5-EFBA-4095DE7504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11460-FDAE-B423-045A-7D176F5EE1C1}"/>
              </a:ext>
            </a:extLst>
          </p:cNvPr>
          <p:cNvSpPr>
            <a:spLocks noGrp="1"/>
          </p:cNvSpPr>
          <p:nvPr>
            <p:ph type="dt" sz="half" idx="10"/>
          </p:nvPr>
        </p:nvSpPr>
        <p:spPr/>
        <p:txBody>
          <a:bodyPr/>
          <a:lstStyle/>
          <a:p>
            <a:fld id="{7BB8A962-FD29-4EE4-962B-62C6277BDC46}" type="datetimeFigureOut">
              <a:rPr lang="en-US" smtClean="0"/>
              <a:t>9/7/2023</a:t>
            </a:fld>
            <a:endParaRPr lang="en-US"/>
          </a:p>
        </p:txBody>
      </p:sp>
      <p:sp>
        <p:nvSpPr>
          <p:cNvPr id="5" name="Footer Placeholder 4">
            <a:extLst>
              <a:ext uri="{FF2B5EF4-FFF2-40B4-BE49-F238E27FC236}">
                <a16:creationId xmlns:a16="http://schemas.microsoft.com/office/drawing/2014/main" id="{BC3898BE-B380-A952-67CC-0FE8A5661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DED14-89A0-F367-AAD9-D663D9A20087}"/>
              </a:ext>
            </a:extLst>
          </p:cNvPr>
          <p:cNvSpPr>
            <a:spLocks noGrp="1"/>
          </p:cNvSpPr>
          <p:nvPr>
            <p:ph type="sldNum" sz="quarter" idx="12"/>
          </p:nvPr>
        </p:nvSpPr>
        <p:spPr/>
        <p:txBody>
          <a:bodyPr/>
          <a:lstStyle/>
          <a:p>
            <a:fld id="{F8A7830F-39FD-4523-A490-F55BC287CD67}" type="slidenum">
              <a:rPr lang="en-US" smtClean="0"/>
              <a:t>‹#›</a:t>
            </a:fld>
            <a:endParaRPr lang="en-US"/>
          </a:p>
        </p:txBody>
      </p:sp>
    </p:spTree>
    <p:extLst>
      <p:ext uri="{BB962C8B-B14F-4D97-AF65-F5344CB8AC3E}">
        <p14:creationId xmlns:p14="http://schemas.microsoft.com/office/powerpoint/2010/main" val="250875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AEF1-93B3-4210-6757-6E73A13956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AE6952-BE16-784C-2B1A-306E5FB0FA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324F78-E2E7-6AA0-65CC-CCAE3218B183}"/>
              </a:ext>
            </a:extLst>
          </p:cNvPr>
          <p:cNvSpPr>
            <a:spLocks noGrp="1"/>
          </p:cNvSpPr>
          <p:nvPr>
            <p:ph type="dt" sz="half" idx="10"/>
          </p:nvPr>
        </p:nvSpPr>
        <p:spPr/>
        <p:txBody>
          <a:bodyPr/>
          <a:lstStyle/>
          <a:p>
            <a:fld id="{7BB8A962-FD29-4EE4-962B-62C6277BDC46}" type="datetimeFigureOut">
              <a:rPr lang="en-US" smtClean="0"/>
              <a:t>9/7/2023</a:t>
            </a:fld>
            <a:endParaRPr lang="en-US"/>
          </a:p>
        </p:txBody>
      </p:sp>
      <p:sp>
        <p:nvSpPr>
          <p:cNvPr id="5" name="Footer Placeholder 4">
            <a:extLst>
              <a:ext uri="{FF2B5EF4-FFF2-40B4-BE49-F238E27FC236}">
                <a16:creationId xmlns:a16="http://schemas.microsoft.com/office/drawing/2014/main" id="{242362BA-2AA7-D785-B355-A9F5B4A5C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854-B6D7-D679-DCAA-F6DE54F74D9B}"/>
              </a:ext>
            </a:extLst>
          </p:cNvPr>
          <p:cNvSpPr>
            <a:spLocks noGrp="1"/>
          </p:cNvSpPr>
          <p:nvPr>
            <p:ph type="sldNum" sz="quarter" idx="12"/>
          </p:nvPr>
        </p:nvSpPr>
        <p:spPr/>
        <p:txBody>
          <a:bodyPr/>
          <a:lstStyle/>
          <a:p>
            <a:fld id="{F8A7830F-39FD-4523-A490-F55BC287CD67}" type="slidenum">
              <a:rPr lang="en-US" smtClean="0"/>
              <a:t>‹#›</a:t>
            </a:fld>
            <a:endParaRPr lang="en-US"/>
          </a:p>
        </p:txBody>
      </p:sp>
    </p:spTree>
    <p:extLst>
      <p:ext uri="{BB962C8B-B14F-4D97-AF65-F5344CB8AC3E}">
        <p14:creationId xmlns:p14="http://schemas.microsoft.com/office/powerpoint/2010/main" val="3816542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54377-7CDB-D57E-F99F-B15C55FEF185}"/>
              </a:ext>
            </a:extLst>
          </p:cNvPr>
          <p:cNvSpPr>
            <a:spLocks noGrp="1"/>
          </p:cNvSpPr>
          <p:nvPr>
            <p:ph type="title"/>
          </p:nvPr>
        </p:nvSpPr>
        <p:spPr/>
        <p:txBody>
          <a:bodyPr/>
          <a:lstStyle>
            <a:lvl1pPr>
              <a:defRPr b="1">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A0B63C-D233-E6CB-0352-104F219F9C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673EA7-7D9A-3C1F-105A-3EEC844F7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8AFCB71-90D7-D207-57DB-D4894AE6C9E0}"/>
              </a:ext>
            </a:extLst>
          </p:cNvPr>
          <p:cNvSpPr>
            <a:spLocks noGrp="1"/>
          </p:cNvSpPr>
          <p:nvPr>
            <p:ph type="sldNum" sz="quarter" idx="12"/>
          </p:nvPr>
        </p:nvSpPr>
        <p:spPr>
          <a:xfrm>
            <a:off x="9448800" y="6482682"/>
            <a:ext cx="2743200" cy="365125"/>
          </a:xfrm>
        </p:spPr>
        <p:txBody>
          <a:bodyPr/>
          <a:lstStyle/>
          <a:p>
            <a:fld id="{F8A7830F-39FD-4523-A490-F55BC287CD67}" type="slidenum">
              <a:rPr lang="en-US" smtClean="0"/>
              <a:t>‹#›</a:t>
            </a:fld>
            <a:endParaRPr lang="en-US"/>
          </a:p>
        </p:txBody>
      </p:sp>
    </p:spTree>
    <p:extLst>
      <p:ext uri="{BB962C8B-B14F-4D97-AF65-F5344CB8AC3E}">
        <p14:creationId xmlns:p14="http://schemas.microsoft.com/office/powerpoint/2010/main" val="14686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F37B-5433-662C-AA02-CBE71D72B5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83DFD1-EB43-16DB-C477-AD8D82CCFEE5}"/>
              </a:ext>
            </a:extLst>
          </p:cNvPr>
          <p:cNvSpPr>
            <a:spLocks noGrp="1"/>
          </p:cNvSpPr>
          <p:nvPr>
            <p:ph type="dt" sz="half" idx="10"/>
          </p:nvPr>
        </p:nvSpPr>
        <p:spPr/>
        <p:txBody>
          <a:bodyPr/>
          <a:lstStyle/>
          <a:p>
            <a:fld id="{7BB8A962-FD29-4EE4-962B-62C6277BDC46}" type="datetimeFigureOut">
              <a:rPr lang="en-US" smtClean="0"/>
              <a:t>9/7/2023</a:t>
            </a:fld>
            <a:endParaRPr lang="en-US"/>
          </a:p>
        </p:txBody>
      </p:sp>
      <p:sp>
        <p:nvSpPr>
          <p:cNvPr id="4" name="Footer Placeholder 3">
            <a:extLst>
              <a:ext uri="{FF2B5EF4-FFF2-40B4-BE49-F238E27FC236}">
                <a16:creationId xmlns:a16="http://schemas.microsoft.com/office/drawing/2014/main" id="{230BCC25-3FCF-361C-2B89-0F2F1D0C9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EBAE2E-8589-B936-FE04-FCA998F2A6C0}"/>
              </a:ext>
            </a:extLst>
          </p:cNvPr>
          <p:cNvSpPr>
            <a:spLocks noGrp="1"/>
          </p:cNvSpPr>
          <p:nvPr>
            <p:ph type="sldNum" sz="quarter" idx="12"/>
          </p:nvPr>
        </p:nvSpPr>
        <p:spPr/>
        <p:txBody>
          <a:bodyPr/>
          <a:lstStyle/>
          <a:p>
            <a:fld id="{F8A7830F-39FD-4523-A490-F55BC287CD67}" type="slidenum">
              <a:rPr lang="en-US" smtClean="0"/>
              <a:t>‹#›</a:t>
            </a:fld>
            <a:endParaRPr lang="en-US"/>
          </a:p>
        </p:txBody>
      </p:sp>
    </p:spTree>
    <p:extLst>
      <p:ext uri="{BB962C8B-B14F-4D97-AF65-F5344CB8AC3E}">
        <p14:creationId xmlns:p14="http://schemas.microsoft.com/office/powerpoint/2010/main" val="3067408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7F839B-C334-811C-9425-9A7E8F8B754D}"/>
              </a:ext>
            </a:extLst>
          </p:cNvPr>
          <p:cNvSpPr>
            <a:spLocks noGrp="1"/>
          </p:cNvSpPr>
          <p:nvPr>
            <p:ph type="dt" sz="half" idx="10"/>
          </p:nvPr>
        </p:nvSpPr>
        <p:spPr/>
        <p:txBody>
          <a:bodyPr/>
          <a:lstStyle/>
          <a:p>
            <a:fld id="{7BB8A962-FD29-4EE4-962B-62C6277BDC46}" type="datetimeFigureOut">
              <a:rPr lang="en-US" smtClean="0"/>
              <a:t>9/7/2023</a:t>
            </a:fld>
            <a:endParaRPr lang="en-US"/>
          </a:p>
        </p:txBody>
      </p:sp>
      <p:sp>
        <p:nvSpPr>
          <p:cNvPr id="3" name="Footer Placeholder 2">
            <a:extLst>
              <a:ext uri="{FF2B5EF4-FFF2-40B4-BE49-F238E27FC236}">
                <a16:creationId xmlns:a16="http://schemas.microsoft.com/office/drawing/2014/main" id="{F6688678-25FB-56A4-59F0-EA0E3F56B1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CF4F63-B374-58BF-982E-FDE22FDB096D}"/>
              </a:ext>
            </a:extLst>
          </p:cNvPr>
          <p:cNvSpPr>
            <a:spLocks noGrp="1"/>
          </p:cNvSpPr>
          <p:nvPr>
            <p:ph type="sldNum" sz="quarter" idx="12"/>
          </p:nvPr>
        </p:nvSpPr>
        <p:spPr/>
        <p:txBody>
          <a:bodyPr/>
          <a:lstStyle/>
          <a:p>
            <a:fld id="{F8A7830F-39FD-4523-A490-F55BC287CD67}" type="slidenum">
              <a:rPr lang="en-US" smtClean="0"/>
              <a:t>‹#›</a:t>
            </a:fld>
            <a:endParaRPr lang="en-US"/>
          </a:p>
        </p:txBody>
      </p:sp>
    </p:spTree>
    <p:extLst>
      <p:ext uri="{BB962C8B-B14F-4D97-AF65-F5344CB8AC3E}">
        <p14:creationId xmlns:p14="http://schemas.microsoft.com/office/powerpoint/2010/main" val="40378912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6541D-DB23-B461-90F3-2C5641494B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7D96AAC-835C-5A16-D7C1-D00B7E7715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D7CE6-4D0A-59AF-F866-049E407B68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8A962-FD29-4EE4-962B-62C6277BDC46}" type="datetimeFigureOut">
              <a:rPr lang="en-US" smtClean="0"/>
              <a:t>9/7/2023</a:t>
            </a:fld>
            <a:endParaRPr lang="en-US"/>
          </a:p>
        </p:txBody>
      </p:sp>
      <p:sp>
        <p:nvSpPr>
          <p:cNvPr id="5" name="Footer Placeholder 4">
            <a:extLst>
              <a:ext uri="{FF2B5EF4-FFF2-40B4-BE49-F238E27FC236}">
                <a16:creationId xmlns:a16="http://schemas.microsoft.com/office/drawing/2014/main" id="{1E79CA8E-AC70-EB96-F71F-7E5E00750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0AF5E5-56DC-568A-8A6F-E3959AA9E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7830F-39FD-4523-A490-F55BC287CD67}" type="slidenum">
              <a:rPr lang="en-US" smtClean="0"/>
              <a:t>‹#›</a:t>
            </a:fld>
            <a:endParaRPr lang="en-US"/>
          </a:p>
        </p:txBody>
      </p:sp>
    </p:spTree>
    <p:extLst>
      <p:ext uri="{BB962C8B-B14F-4D97-AF65-F5344CB8AC3E}">
        <p14:creationId xmlns:p14="http://schemas.microsoft.com/office/powerpoint/2010/main" val="2911672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5.xml"/><Relationship Id="rId7" Type="http://schemas.openxmlformats.org/officeDocument/2006/relationships/image" Target="../media/image18.jp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f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mailto:nathanarchibald@quinnemanuel.com" TargetMode="External"/><Relationship Id="rId4" Type="http://schemas.openxmlformats.org/officeDocument/2006/relationships/hyperlink" Target="mailto:joepaunovich@quinnemanue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fif"/><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39D0D07-BE85-7A38-BF90-275A657B4E3E}"/>
              </a:ext>
            </a:extLst>
          </p:cNvPr>
          <p:cNvSpPr>
            <a:spLocks noGrp="1"/>
          </p:cNvSpPr>
          <p:nvPr>
            <p:ph type="ctrTitle"/>
          </p:nvPr>
        </p:nvSpPr>
        <p:spPr>
          <a:xfrm>
            <a:off x="3315031" y="1380754"/>
            <a:ext cx="5561938" cy="2513516"/>
          </a:xfrm>
        </p:spPr>
        <p:txBody>
          <a:bodyPr>
            <a:normAutofit/>
          </a:bodyPr>
          <a:lstStyle/>
          <a:p>
            <a:r>
              <a:rPr lang="en-US" dirty="0"/>
              <a:t>The Halo Effect</a:t>
            </a:r>
          </a:p>
        </p:txBody>
      </p:sp>
      <p:sp>
        <p:nvSpPr>
          <p:cNvPr id="3" name="Subtitle 2">
            <a:extLst>
              <a:ext uri="{FF2B5EF4-FFF2-40B4-BE49-F238E27FC236}">
                <a16:creationId xmlns:a16="http://schemas.microsoft.com/office/drawing/2014/main" id="{366FA575-94DB-1B34-BF6F-623BB1782E06}"/>
              </a:ext>
            </a:extLst>
          </p:cNvPr>
          <p:cNvSpPr>
            <a:spLocks noGrp="1"/>
          </p:cNvSpPr>
          <p:nvPr>
            <p:ph type="subTitle" idx="1"/>
          </p:nvPr>
        </p:nvSpPr>
        <p:spPr>
          <a:xfrm>
            <a:off x="3315031" y="4076802"/>
            <a:ext cx="5561938" cy="1534587"/>
          </a:xfrm>
        </p:spPr>
        <p:txBody>
          <a:bodyPr>
            <a:normAutofit/>
          </a:bodyPr>
          <a:lstStyle/>
          <a:p>
            <a:r>
              <a:rPr lang="en-US" dirty="0"/>
              <a:t>Litigation and Regulation of Feel-Good Marketing Claims in 2023</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B55644-0CE7-602F-213A-562A965AE5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5724" y="5256231"/>
            <a:ext cx="3236117" cy="442030"/>
          </a:xfrm>
          <a:prstGeom prst="rect">
            <a:avLst/>
          </a:prstGeom>
        </p:spPr>
      </p:pic>
    </p:spTree>
    <p:extLst>
      <p:ext uri="{BB962C8B-B14F-4D97-AF65-F5344CB8AC3E}">
        <p14:creationId xmlns:p14="http://schemas.microsoft.com/office/powerpoint/2010/main" val="2362873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50636C-0147-462B-9BE0-1FC006AE6EDC}"/>
              </a:ext>
            </a:extLst>
          </p:cNvPr>
          <p:cNvSpPr>
            <a:spLocks noGrp="1"/>
          </p:cNvSpPr>
          <p:nvPr>
            <p:ph type="title"/>
          </p:nvPr>
        </p:nvSpPr>
        <p:spPr>
          <a:xfrm>
            <a:off x="876693" y="229548"/>
            <a:ext cx="3455821" cy="1616203"/>
          </a:xfrm>
        </p:spPr>
        <p:txBody>
          <a:bodyPr vert="horz" lIns="91440" tIns="45720" rIns="91440" bIns="45720" rtlCol="0" anchor="b">
            <a:normAutofit/>
          </a:bodyPr>
          <a:lstStyle/>
          <a:p>
            <a:r>
              <a:rPr lang="en-US" sz="3200" b="1" dirty="0"/>
              <a:t>Topics covered by the Green Guides:</a:t>
            </a:r>
            <a:endParaRPr lang="en-US" sz="3200" b="1"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AF6134A5-8AB8-47E2-AF94-9F2F726F3F45}"/>
              </a:ext>
            </a:extLst>
          </p:cNvPr>
          <p:cNvSpPr>
            <a:spLocks noGrp="1"/>
          </p:cNvSpPr>
          <p:nvPr>
            <p:ph sz="half" idx="2"/>
          </p:nvPr>
        </p:nvSpPr>
        <p:spPr>
          <a:xfrm>
            <a:off x="876693" y="1845751"/>
            <a:ext cx="3455821" cy="4526020"/>
          </a:xfrm>
        </p:spPr>
        <p:txBody>
          <a:bodyPr vert="horz" lIns="91440" tIns="45720" rIns="91440" bIns="45720" rtlCol="0" anchor="t">
            <a:normAutofit fontScale="92500" lnSpcReduction="20000"/>
          </a:bodyPr>
          <a:lstStyle/>
          <a:p>
            <a:pPr marL="0"/>
            <a:endParaRPr lang="en-US" sz="1400" dirty="0">
              <a:effectLst/>
            </a:endParaRPr>
          </a:p>
          <a:p>
            <a:r>
              <a:rPr lang="en-US" sz="1800" dirty="0">
                <a:effectLst/>
              </a:rPr>
              <a:t>General environmental benefit claims (16 C.F.R. § 260.4)</a:t>
            </a:r>
          </a:p>
          <a:p>
            <a:r>
              <a:rPr lang="en-US" sz="1800" dirty="0">
                <a:effectLst/>
              </a:rPr>
              <a:t>Carbon offsets (§ 260.5)</a:t>
            </a:r>
          </a:p>
          <a:p>
            <a:r>
              <a:rPr lang="en-US" sz="1800" dirty="0">
                <a:effectLst/>
              </a:rPr>
              <a:t>Certifications and seals of approval (§ 260.6)</a:t>
            </a:r>
          </a:p>
          <a:p>
            <a:r>
              <a:rPr lang="en-US" sz="1800" dirty="0">
                <a:effectLst/>
              </a:rPr>
              <a:t>Compostable, Degradable claims (§§ 260.7 – 260.8)</a:t>
            </a:r>
          </a:p>
          <a:p>
            <a:r>
              <a:rPr lang="en-US" sz="1800" dirty="0">
                <a:effectLst/>
              </a:rPr>
              <a:t>Free-of, Non-toxic claims (§§ 260.9 – 260.10)</a:t>
            </a:r>
          </a:p>
          <a:p>
            <a:r>
              <a:rPr lang="en-US" sz="1800" dirty="0">
                <a:effectLst/>
              </a:rPr>
              <a:t>Ozone-safe and ozone-friendly claims (§ 260.11)</a:t>
            </a:r>
          </a:p>
          <a:p>
            <a:r>
              <a:rPr lang="en-US" sz="1800" dirty="0">
                <a:effectLst/>
              </a:rPr>
              <a:t>Recyclable</a:t>
            </a:r>
            <a:r>
              <a:rPr lang="en-US" sz="1800" dirty="0"/>
              <a:t>, r</a:t>
            </a:r>
            <a:r>
              <a:rPr lang="en-US" sz="1800" dirty="0">
                <a:effectLst/>
              </a:rPr>
              <a:t>ecycled content, refillable claims (§§ 260.12 – 260.14)</a:t>
            </a:r>
          </a:p>
          <a:p>
            <a:r>
              <a:rPr lang="en-US" sz="1800" dirty="0">
                <a:effectLst/>
              </a:rPr>
              <a:t>Renewable energy, materials (§§ 260.15 – 260.16)</a:t>
            </a:r>
          </a:p>
          <a:p>
            <a:r>
              <a:rPr lang="en-US" sz="1800" dirty="0"/>
              <a:t>S</a:t>
            </a:r>
            <a:r>
              <a:rPr lang="en-US" sz="1800" dirty="0">
                <a:effectLst/>
              </a:rPr>
              <a:t>ource reduction (§ 260.17)</a:t>
            </a:r>
            <a:endParaRPr lang="en-US" sz="1800" dirty="0"/>
          </a:p>
        </p:txBody>
      </p:sp>
      <p:pic>
        <p:nvPicPr>
          <p:cNvPr id="7" name="Content Placeholder 6" descr="A logo for a company&#10;&#10;Description automatically generated">
            <a:extLst>
              <a:ext uri="{FF2B5EF4-FFF2-40B4-BE49-F238E27FC236}">
                <a16:creationId xmlns:a16="http://schemas.microsoft.com/office/drawing/2014/main" id="{79A8C95D-CC8A-6C19-BFE5-82F35EA66D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87672" y="1037650"/>
            <a:ext cx="6389346" cy="4792009"/>
          </a:xfrm>
          <a:prstGeom prst="rect">
            <a:avLst/>
          </a:prstGeom>
        </p:spPr>
      </p:pic>
      <p:grpSp>
        <p:nvGrpSpPr>
          <p:cNvPr id="12"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3" name="Rectangle 1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94C5F562-908D-9C15-BDF1-A87CFF607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319388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6C81-B712-052E-2A91-5DBC451B5FA8}"/>
              </a:ext>
            </a:extLst>
          </p:cNvPr>
          <p:cNvSpPr>
            <a:spLocks noGrp="1"/>
          </p:cNvSpPr>
          <p:nvPr>
            <p:ph type="title"/>
          </p:nvPr>
        </p:nvSpPr>
        <p:spPr>
          <a:xfrm>
            <a:off x="481013" y="3752849"/>
            <a:ext cx="3290887" cy="2452687"/>
          </a:xfrm>
        </p:spPr>
        <p:txBody>
          <a:bodyPr vert="horz" lIns="91440" tIns="45720" rIns="91440" bIns="45720" rtlCol="0" anchor="ctr">
            <a:normAutofit fontScale="90000"/>
          </a:bodyPr>
          <a:lstStyle/>
          <a:p>
            <a:r>
              <a:rPr lang="en-US" sz="3600" b="1" dirty="0"/>
              <a:t>Broad Unqualified Eco-Friendly Claims are Rarely Justified.</a:t>
            </a:r>
          </a:p>
        </p:txBody>
      </p:sp>
      <p:pic>
        <p:nvPicPr>
          <p:cNvPr id="6" name="Content Placeholder 5" descr="A hand holding a megaphone&#10;&#10;Description automatically generated">
            <a:extLst>
              <a:ext uri="{FF2B5EF4-FFF2-40B4-BE49-F238E27FC236}">
                <a16:creationId xmlns:a16="http://schemas.microsoft.com/office/drawing/2014/main" id="{D398B32E-F6F2-AB81-5C53-08782C66DA2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999" b="2113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FF296B6-57FA-44CC-ACD7-51A9860C9537}"/>
              </a:ext>
            </a:extLst>
          </p:cNvPr>
          <p:cNvSpPr>
            <a:spLocks noGrp="1"/>
          </p:cNvSpPr>
          <p:nvPr>
            <p:ph sz="half" idx="1"/>
          </p:nvPr>
        </p:nvSpPr>
        <p:spPr>
          <a:xfrm>
            <a:off x="3771900" y="3105152"/>
            <a:ext cx="8194813" cy="3454674"/>
          </a:xfrm>
        </p:spPr>
        <p:txBody>
          <a:bodyPr vert="horz" lIns="91440" tIns="45720" rIns="91440" bIns="45720" rtlCol="0" anchor="ctr">
            <a:normAutofit/>
          </a:bodyPr>
          <a:lstStyle/>
          <a:p>
            <a:endParaRPr lang="en-US" sz="1600" dirty="0"/>
          </a:p>
          <a:p>
            <a:endParaRPr lang="en-US" sz="1600" dirty="0"/>
          </a:p>
          <a:p>
            <a:r>
              <a:rPr lang="en-US" sz="1600" dirty="0"/>
              <a:t>Marketers should not state or imply environmental benefits if the benefits are negligible.  (16 C.F.R. § 260.3(c)).</a:t>
            </a:r>
          </a:p>
          <a:p>
            <a:r>
              <a:rPr lang="en-US" sz="1600" dirty="0"/>
              <a:t>Because it is highly unlikely that marketers can substantiate all reasonable interpretations of [general environmental claims], marketers should not make unqualified general environmental benefit claims.  (16 C.F.R. § 260.4(b)).</a:t>
            </a:r>
          </a:p>
          <a:p>
            <a:r>
              <a:rPr lang="en-US" sz="1600" dirty="0"/>
              <a:t>To avoid deception, marketers should use clear and prominent qualifying language that limits the claim to a specific benefit or benefits. Marketers should not imply that any specific benefit is significant if it is, in fact, negligible.  (16 C.F.R. § 260.4(c)).</a:t>
            </a:r>
          </a:p>
          <a:p>
            <a:endParaRPr lang="en-US" sz="1100" dirty="0"/>
          </a:p>
        </p:txBody>
      </p:sp>
      <p:pic>
        <p:nvPicPr>
          <p:cNvPr id="4" name="Picture 3">
            <a:extLst>
              <a:ext uri="{FF2B5EF4-FFF2-40B4-BE49-F238E27FC236}">
                <a16:creationId xmlns:a16="http://schemas.microsoft.com/office/drawing/2014/main" id="{D89F4F31-EBC4-D8A2-38E4-9EA05B96BE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813188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65D8-62C1-2ECE-10A8-E229468B331B}"/>
              </a:ext>
            </a:extLst>
          </p:cNvPr>
          <p:cNvSpPr>
            <a:spLocks noGrp="1"/>
          </p:cNvSpPr>
          <p:nvPr>
            <p:ph type="title"/>
          </p:nvPr>
        </p:nvSpPr>
        <p:spPr/>
        <p:txBody>
          <a:bodyPr/>
          <a:lstStyle/>
          <a:p>
            <a:r>
              <a:rPr lang="en-US" b="1" dirty="0"/>
              <a:t>Broad Green Claims Should Be Qualified:</a:t>
            </a:r>
          </a:p>
        </p:txBody>
      </p:sp>
      <p:sp>
        <p:nvSpPr>
          <p:cNvPr id="3" name="Content Placeholder 2">
            <a:extLst>
              <a:ext uri="{FF2B5EF4-FFF2-40B4-BE49-F238E27FC236}">
                <a16:creationId xmlns:a16="http://schemas.microsoft.com/office/drawing/2014/main" id="{1EA2F4AA-1EB2-35CA-BCE7-974A0ABBDB2D}"/>
              </a:ext>
            </a:extLst>
          </p:cNvPr>
          <p:cNvSpPr>
            <a:spLocks noGrp="1"/>
          </p:cNvSpPr>
          <p:nvPr>
            <p:ph sz="half" idx="1"/>
          </p:nvPr>
        </p:nvSpPr>
        <p:spPr/>
        <p:txBody>
          <a:bodyPr>
            <a:normAutofit lnSpcReduction="10000"/>
          </a:bodyPr>
          <a:lstStyle/>
          <a:p>
            <a:r>
              <a:rPr lang="en-US" sz="2000" i="1" dirty="0" err="1">
                <a:effectLst/>
                <a:ea typeface="Calibri" panose="020F0502020204030204" pitchFamily="34" charset="0"/>
              </a:rPr>
              <a:t>Lizama</a:t>
            </a:r>
            <a:r>
              <a:rPr lang="en-US" sz="2000" i="1" dirty="0">
                <a:effectLst/>
                <a:ea typeface="Calibri" panose="020F0502020204030204" pitchFamily="34" charset="0"/>
              </a:rPr>
              <a:t> v. </a:t>
            </a:r>
            <a:r>
              <a:rPr lang="en-US" sz="2000" i="1" dirty="0" err="1">
                <a:effectLst/>
                <a:ea typeface="Calibri" panose="020F0502020204030204" pitchFamily="34" charset="0"/>
              </a:rPr>
              <a:t>H&amp;M</a:t>
            </a:r>
            <a:r>
              <a:rPr lang="en-US" sz="2000" i="1" dirty="0">
                <a:effectLst/>
                <a:ea typeface="Calibri" panose="020F0502020204030204" pitchFamily="34" charset="0"/>
              </a:rPr>
              <a:t> Hennes &amp; Mauritz LP</a:t>
            </a:r>
            <a:r>
              <a:rPr lang="en-US" sz="2000" dirty="0">
                <a:effectLst/>
                <a:ea typeface="Calibri" panose="020F0502020204030204" pitchFamily="34" charset="0"/>
              </a:rPr>
              <a:t>, 2023 WL 3433957, at *6 (E.D. Mo. May 12, 2023)</a:t>
            </a:r>
          </a:p>
          <a:p>
            <a:r>
              <a:rPr lang="en-US" sz="2000" dirty="0"/>
              <a:t>“More sustainable fashion” and “more </a:t>
            </a:r>
            <a:r>
              <a:rPr lang="en-US" sz="2000" dirty="0">
                <a:effectLst/>
                <a:ea typeface="Calibri" panose="020F0502020204030204" pitchFamily="34" charset="0"/>
              </a:rPr>
              <a:t>sustainable shopping</a:t>
            </a:r>
            <a:r>
              <a:rPr lang="en-US" sz="2000" dirty="0"/>
              <a:t>” qualified by:</a:t>
            </a:r>
          </a:p>
          <a:p>
            <a:pPr lvl="1"/>
            <a:r>
              <a:rPr lang="en-US" sz="1600" dirty="0"/>
              <a:t>“Each Conscious choice product contains at least 50% of more sustainable materials – like organic cotton or recycled polyester – but many contain a lot more than that.”</a:t>
            </a:r>
          </a:p>
          <a:p>
            <a:r>
              <a:rPr lang="en-US" sz="2000" dirty="0"/>
              <a:t> The language also reasonably meant the fashion line was more sustainable than its regular line of products – not more sustainable than other companies or all other alternatives.</a:t>
            </a:r>
          </a:p>
          <a:p>
            <a:r>
              <a:rPr lang="en-US" sz="2000" dirty="0"/>
              <a:t>Takeaway:  explain why product has an environmental attribute and what it is. </a:t>
            </a:r>
          </a:p>
        </p:txBody>
      </p:sp>
      <p:pic>
        <p:nvPicPr>
          <p:cNvPr id="6" name="Content Placeholder 5" descr="A close-up of a plant&#10;&#10;Description automatically generated">
            <a:extLst>
              <a:ext uri="{FF2B5EF4-FFF2-40B4-BE49-F238E27FC236}">
                <a16:creationId xmlns:a16="http://schemas.microsoft.com/office/drawing/2014/main" id="{CB9264F4-FC76-A34C-474A-410F642354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323852"/>
            <a:ext cx="5181600" cy="3354883"/>
          </a:xfrm>
        </p:spPr>
      </p:pic>
      <p:pic>
        <p:nvPicPr>
          <p:cNvPr id="4" name="Picture 3">
            <a:extLst>
              <a:ext uri="{FF2B5EF4-FFF2-40B4-BE49-F238E27FC236}">
                <a16:creationId xmlns:a16="http://schemas.microsoft.com/office/drawing/2014/main" id="{324DCD2F-D7E6-E7C0-D918-21562FCE90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436025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5C9C9-3D34-55CE-9C21-F8F162629AE6}"/>
              </a:ext>
            </a:extLst>
          </p:cNvPr>
          <p:cNvSpPr>
            <a:spLocks noGrp="1"/>
          </p:cNvSpPr>
          <p:nvPr>
            <p:ph type="title"/>
          </p:nvPr>
        </p:nvSpPr>
        <p:spPr>
          <a:xfrm>
            <a:off x="838200" y="459863"/>
            <a:ext cx="10515600" cy="1004594"/>
          </a:xfrm>
        </p:spPr>
        <p:txBody>
          <a:bodyPr vert="horz" lIns="91440" tIns="45720" rIns="91440" bIns="45720" rtlCol="0" anchor="ctr">
            <a:noAutofit/>
          </a:bodyPr>
          <a:lstStyle/>
          <a:p>
            <a:pPr algn="ctr"/>
            <a:r>
              <a:rPr lang="en-US" sz="3600" b="1" kern="1200" dirty="0">
                <a:solidFill>
                  <a:srgbClr val="FFFFFF"/>
                </a:solidFill>
                <a:effectLst>
                  <a:outerShdw blurRad="38100" dist="38100" dir="2700000" algn="tl">
                    <a:srgbClr val="000000">
                      <a:alpha val="43137"/>
                    </a:srgbClr>
                  </a:outerShdw>
                </a:effectLst>
              </a:rPr>
              <a:t>Green Claims Should be Capable of Being Substantiated: </a:t>
            </a:r>
            <a:endParaRPr lang="en-US" sz="3600" kern="1200" dirty="0">
              <a:solidFill>
                <a:srgbClr val="FFFFFF"/>
              </a:solidFill>
              <a:effectLst>
                <a:outerShdw blurRad="38100" dist="38100" dir="2700000" algn="tl">
                  <a:srgbClr val="000000">
                    <a:alpha val="43137"/>
                  </a:srgbClr>
                </a:outerShdw>
              </a:effectLst>
            </a:endParaRPr>
          </a:p>
        </p:txBody>
      </p:sp>
      <p:sp>
        <p:nvSpPr>
          <p:cNvPr id="15" name="Rectangle: Rounded Corners 14">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BBDE4C-192C-34C8-B77E-07A9AF5096A2}"/>
              </a:ext>
            </a:extLst>
          </p:cNvPr>
          <p:cNvSpPr>
            <a:spLocks noGrp="1"/>
          </p:cNvSpPr>
          <p:nvPr>
            <p:ph sz="half" idx="1"/>
          </p:nvPr>
        </p:nvSpPr>
        <p:spPr>
          <a:xfrm>
            <a:off x="818322" y="1800911"/>
            <a:ext cx="5181600" cy="4351338"/>
          </a:xfrm>
        </p:spPr>
        <p:txBody>
          <a:bodyPr>
            <a:normAutofit/>
          </a:bodyPr>
          <a:lstStyle/>
          <a:p>
            <a:pPr marL="0" indent="0" algn="just">
              <a:buNone/>
            </a:pPr>
            <a:r>
              <a:rPr lang="pt-BR" sz="2200" b="1" kern="1200" dirty="0">
                <a:solidFill>
                  <a:schemeClr val="tx1"/>
                </a:solidFill>
                <a:latin typeface="+mn-lt"/>
                <a:ea typeface="+mn-ea"/>
                <a:cs typeface="+mn-cs"/>
              </a:rPr>
              <a:t>16 C.F.R. § 260.2: </a:t>
            </a:r>
            <a:r>
              <a:rPr lang="en-US" sz="2200" kern="1200" dirty="0">
                <a:solidFill>
                  <a:schemeClr val="tx1"/>
                </a:solidFill>
                <a:latin typeface="+mn-lt"/>
                <a:ea typeface="+mn-ea"/>
                <a:cs typeface="+mn-cs"/>
              </a:rPr>
              <a:t>“Marketers must ensure that all reasonable interpretations of their claims are truthful, not misleading, and supported by a reasonable basis before they make the claims . . . In the context of environmental marketing claims, a reasonable basis often requires competent and reliable scientific evidence. Such evidence consists of tests, analyses, research, or studies that have been conducted and evaluated in an objective manner by qualified persons and are generally accepted in the profession to yield accurate and reliable results.”</a:t>
            </a:r>
          </a:p>
          <a:p>
            <a:endParaRPr lang="en-US" sz="2200" dirty="0"/>
          </a:p>
        </p:txBody>
      </p:sp>
      <p:graphicFrame>
        <p:nvGraphicFramePr>
          <p:cNvPr id="8" name="Content Placeholder 3">
            <a:extLst>
              <a:ext uri="{FF2B5EF4-FFF2-40B4-BE49-F238E27FC236}">
                <a16:creationId xmlns:a16="http://schemas.microsoft.com/office/drawing/2014/main" id="{3D80A181-35CE-72A9-6014-5FA2C1AE16FA}"/>
              </a:ext>
            </a:extLst>
          </p:cNvPr>
          <p:cNvGraphicFramePr>
            <a:graphicFrameLocks noGrp="1"/>
          </p:cNvGraphicFramePr>
          <p:nvPr>
            <p:ph sz="half" idx="2"/>
            <p:extLst>
              <p:ext uri="{D42A27DB-BD31-4B8C-83A1-F6EECF244321}">
                <p14:modId xmlns:p14="http://schemas.microsoft.com/office/powerpoint/2010/main" val="789598786"/>
              </p:ext>
            </p:extLst>
          </p:nvPr>
        </p:nvGraphicFramePr>
        <p:xfrm>
          <a:off x="6172200" y="1800911"/>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C20B2F8-C25A-20B4-0630-D927777A74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191675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A3851-ACB5-317C-F72E-02F0F89906F5}"/>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b="1" kern="1200" dirty="0">
                <a:solidFill>
                  <a:schemeClr val="tx1"/>
                </a:solidFill>
              </a:rPr>
              <a:t>Scenario 3</a:t>
            </a:r>
          </a:p>
        </p:txBody>
      </p:sp>
      <p:sp>
        <p:nvSpPr>
          <p:cNvPr id="3" name="Content Placeholder 2">
            <a:extLst>
              <a:ext uri="{FF2B5EF4-FFF2-40B4-BE49-F238E27FC236}">
                <a16:creationId xmlns:a16="http://schemas.microsoft.com/office/drawing/2014/main" id="{A21FC6C0-546F-4500-2033-ED2BC8739D2C}"/>
              </a:ext>
            </a:extLst>
          </p:cNvPr>
          <p:cNvSpPr>
            <a:spLocks noGrp="1"/>
          </p:cNvSpPr>
          <p:nvPr>
            <p:ph sz="half" idx="1"/>
          </p:nvPr>
        </p:nvSpPr>
        <p:spPr>
          <a:xfrm>
            <a:off x="838201" y="1364732"/>
            <a:ext cx="4858092" cy="4812231"/>
          </a:xfrm>
        </p:spPr>
        <p:txBody>
          <a:bodyPr vert="horz" lIns="91440" tIns="45720" rIns="91440" bIns="45720" rtlCol="0">
            <a:noAutofit/>
          </a:bodyPr>
          <a:lstStyle/>
          <a:p>
            <a:pPr marL="0" indent="0" algn="just">
              <a:buNone/>
            </a:pPr>
            <a:r>
              <a:rPr lang="en-US" sz="2000" dirty="0"/>
              <a:t>The Product Development team gets to work.  But does not find anything particularly environmentally friendly they can substantiate. Unperturbed, they  come up with an idea: without changing the formulation, packaging, etc., let’s change the brand – call it the company’s “eco” line of products and change the imaging on the package accordingly.  </a:t>
            </a:r>
            <a:endParaRPr lang="en-US" sz="2000" dirty="0">
              <a:effectLst/>
            </a:endParaRPr>
          </a:p>
          <a:p>
            <a:pPr marL="0" algn="just"/>
            <a:r>
              <a:rPr lang="en-US" sz="2000" b="1" i="1" dirty="0"/>
              <a:t>They don’t make any environmentally friendly claims – the word “eco” is only the brand name and  the images are all generic. </a:t>
            </a:r>
            <a:r>
              <a:rPr lang="en-US" sz="2000" b="1" i="1" dirty="0">
                <a:effectLst/>
              </a:rPr>
              <a:t>What could go wrong!</a:t>
            </a:r>
            <a:endParaRPr lang="en-US" sz="2000" b="1" i="1" dirty="0"/>
          </a:p>
        </p:txBody>
      </p:sp>
      <p:sp>
        <p:nvSpPr>
          <p:cNvPr id="40" name="Oval 3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B921760E-155E-E526-0380-C457B853291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870" b="187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2" name="Arc 4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 name="Picture 9" descr="A heart shaped green icons&#10;&#10;Description automatically generated">
            <a:extLst>
              <a:ext uri="{FF2B5EF4-FFF2-40B4-BE49-F238E27FC236}">
                <a16:creationId xmlns:a16="http://schemas.microsoft.com/office/drawing/2014/main" id="{DB6B3A7D-AA5E-6DC6-916A-B630FD6F24B7}"/>
              </a:ext>
            </a:extLst>
          </p:cNvPr>
          <p:cNvPicPr>
            <a:picLocks noChangeAspect="1"/>
          </p:cNvPicPr>
          <p:nvPr/>
        </p:nvPicPr>
        <p:blipFill rotWithShape="1">
          <a:blip r:embed="rId3">
            <a:extLst>
              <a:ext uri="{28A0092B-C50C-407E-A947-70E740481C1C}">
                <a14:useLocalDpi xmlns:a14="http://schemas.microsoft.com/office/drawing/2010/main" val="0"/>
              </a:ext>
            </a:extLst>
          </a:blip>
          <a:srcRect r="1" b="6146"/>
          <a:stretch/>
        </p:blipFill>
        <p:spPr>
          <a:xfrm>
            <a:off x="6141602"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4" name="Picture 3">
            <a:extLst>
              <a:ext uri="{FF2B5EF4-FFF2-40B4-BE49-F238E27FC236}">
                <a16:creationId xmlns:a16="http://schemas.microsoft.com/office/drawing/2014/main" id="{075BFEC7-24AC-0BF1-C6FC-E69383C29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861527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1FC6C0-546F-4500-2033-ED2BC8739D2C}"/>
              </a:ext>
            </a:extLst>
          </p:cNvPr>
          <p:cNvSpPr>
            <a:spLocks noGrp="1"/>
          </p:cNvSpPr>
          <p:nvPr>
            <p:ph sz="half" idx="1"/>
          </p:nvPr>
        </p:nvSpPr>
        <p:spPr>
          <a:xfrm>
            <a:off x="412618" y="459717"/>
            <a:ext cx="5494305" cy="5781426"/>
          </a:xfrm>
        </p:spPr>
        <p:txBody>
          <a:bodyPr vert="horz" lIns="91440" tIns="45720" rIns="91440" bIns="45720" rtlCol="0">
            <a:noAutofit/>
          </a:bodyPr>
          <a:lstStyle/>
          <a:p>
            <a:pPr marL="0" indent="0" algn="just">
              <a:buNone/>
            </a:pPr>
            <a:r>
              <a:rPr lang="en-US" sz="2000" b="1" dirty="0">
                <a:effectLst/>
                <a:latin typeface="Segoe UI" panose="020B0502040204020203" pitchFamily="34" charset="0"/>
                <a:ea typeface="Calibri" panose="020F0502020204030204" pitchFamily="34" charset="0"/>
                <a:cs typeface="Segoe UI" panose="020B0502040204020203" pitchFamily="34" charset="0"/>
              </a:rPr>
              <a:t>16 C.F.R. § 260.4(d) Ex. 1:</a:t>
            </a:r>
          </a:p>
          <a:p>
            <a:pPr marL="0" indent="0" algn="just">
              <a:buNone/>
            </a:pPr>
            <a:r>
              <a:rPr lang="en-US" sz="2000" dirty="0">
                <a:effectLst/>
                <a:ea typeface="Calibri" panose="020F0502020204030204" pitchFamily="34" charset="0"/>
                <a:cs typeface="Times New Roman" panose="02020603050405020304" pitchFamily="18" charset="0"/>
              </a:rPr>
              <a:t>“The brand name “Eco-friendly” likely conveys that the product has far reaching environmental benefits and may convey that the product has no negative environmental impact. Because it is highly unlikely that the marketer can substantiate these claims, the use of such a brand name is deceptive.”</a:t>
            </a:r>
            <a:endParaRPr lang="en-US" sz="2000" dirty="0">
              <a:ea typeface="Calibri" panose="020F0502020204030204" pitchFamily="34" charset="0"/>
              <a:cs typeface="Times New Roman" panose="02020603050405020304" pitchFamily="18" charset="0"/>
            </a:endParaRPr>
          </a:p>
          <a:p>
            <a:pPr marL="0" indent="0" algn="just">
              <a:buNone/>
            </a:pPr>
            <a:endParaRPr lang="en-US" sz="2000" dirty="0">
              <a:effectLst/>
              <a:ea typeface="Calibri" panose="020F0502020204030204" pitchFamily="34" charset="0"/>
              <a:cs typeface="Times New Roman" panose="02020603050405020304" pitchFamily="18" charset="0"/>
            </a:endParaRPr>
          </a:p>
          <a:p>
            <a:pPr marL="0" indent="0" algn="just">
              <a:buNone/>
            </a:pPr>
            <a:r>
              <a:rPr lang="en-US" sz="2000" b="1" dirty="0">
                <a:effectLst/>
                <a:latin typeface="Segoe UI" panose="020B0502040204020203" pitchFamily="34" charset="0"/>
                <a:ea typeface="Calibri" panose="020F0502020204030204" pitchFamily="34" charset="0"/>
                <a:cs typeface="Segoe UI" panose="020B0502040204020203" pitchFamily="34" charset="0"/>
              </a:rPr>
              <a:t>16 C.F.R. § 260.4(d) Ex. 3:</a:t>
            </a:r>
          </a:p>
          <a:p>
            <a:pPr marL="0" indent="0" algn="just">
              <a:buNone/>
            </a:pPr>
            <a:br>
              <a:rPr lang="en-US" sz="2000" dirty="0">
                <a:effectLst/>
                <a:ea typeface="Calibri" panose="020F0502020204030204" pitchFamily="34" charset="0"/>
                <a:cs typeface="Times New Roman" panose="02020603050405020304" pitchFamily="18" charset="0"/>
              </a:rPr>
            </a:br>
            <a:r>
              <a:rPr lang="en-US" sz="2000" dirty="0">
                <a:effectLst/>
                <a:ea typeface="Calibri" panose="020F0502020204030204" pitchFamily="34" charset="0"/>
                <a:cs typeface="Times New Roman" panose="02020603050405020304" pitchFamily="18" charset="0"/>
              </a:rPr>
              <a:t>“Although the advertisement does not expressly claim that the product has environmental benefits, the featured images, in combination with the text, likely convey that the product has far-reaching environmental benefits and may convey that the product has no negative environmental impact. Because it is highly unlikely that the marketer can substantiate these claims, this advertisement is deceptive.”</a:t>
            </a:r>
            <a:endParaRPr lang="en-US" sz="2000" dirty="0"/>
          </a:p>
        </p:txBody>
      </p:sp>
      <p:sp>
        <p:nvSpPr>
          <p:cNvPr id="40" name="Oval 3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B921760E-155E-E526-0380-C457B853291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870" b="187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2" name="Arc 4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 name="Picture 9" descr="A heart shaped green icons&#10;&#10;Description automatically generated">
            <a:extLst>
              <a:ext uri="{FF2B5EF4-FFF2-40B4-BE49-F238E27FC236}">
                <a16:creationId xmlns:a16="http://schemas.microsoft.com/office/drawing/2014/main" id="{DB6B3A7D-AA5E-6DC6-916A-B630FD6F24B7}"/>
              </a:ext>
            </a:extLst>
          </p:cNvPr>
          <p:cNvPicPr>
            <a:picLocks noChangeAspect="1"/>
          </p:cNvPicPr>
          <p:nvPr/>
        </p:nvPicPr>
        <p:blipFill rotWithShape="1">
          <a:blip r:embed="rId3">
            <a:extLst>
              <a:ext uri="{28A0092B-C50C-407E-A947-70E740481C1C}">
                <a14:useLocalDpi xmlns:a14="http://schemas.microsoft.com/office/drawing/2010/main" val="0"/>
              </a:ext>
            </a:extLst>
          </a:blip>
          <a:srcRect r="1" b="6146"/>
          <a:stretch/>
        </p:blipFill>
        <p:spPr>
          <a:xfrm>
            <a:off x="6285078" y="95984"/>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2" name="Picture 1">
            <a:extLst>
              <a:ext uri="{FF2B5EF4-FFF2-40B4-BE49-F238E27FC236}">
                <a16:creationId xmlns:a16="http://schemas.microsoft.com/office/drawing/2014/main" id="{6E26ADA3-B553-A7F7-C873-4647AC122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237086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35865C-FA3A-8397-EA4B-3AE60D2BF270}"/>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b="1" dirty="0"/>
              <a:t>Scenario 4</a:t>
            </a:r>
            <a:r>
              <a:rPr lang="en-US" dirty="0"/>
              <a:t>	</a:t>
            </a:r>
          </a:p>
        </p:txBody>
      </p:sp>
      <p:sp>
        <p:nvSpPr>
          <p:cNvPr id="3" name="Content Placeholder 2">
            <a:extLst>
              <a:ext uri="{FF2B5EF4-FFF2-40B4-BE49-F238E27FC236}">
                <a16:creationId xmlns:a16="http://schemas.microsoft.com/office/drawing/2014/main" id="{1D69D524-2DC4-8C22-90AD-27E558E83014}"/>
              </a:ext>
            </a:extLst>
          </p:cNvPr>
          <p:cNvSpPr>
            <a:spLocks noGrp="1"/>
          </p:cNvSpPr>
          <p:nvPr>
            <p:ph sz="half" idx="1"/>
          </p:nvPr>
        </p:nvSpPr>
        <p:spPr>
          <a:xfrm>
            <a:off x="838200" y="1943100"/>
            <a:ext cx="4619621" cy="4233863"/>
          </a:xfrm>
        </p:spPr>
        <p:txBody>
          <a:bodyPr vert="horz" lIns="91440" tIns="45720" rIns="91440" bIns="45720" rtlCol="0">
            <a:normAutofit/>
          </a:bodyPr>
          <a:lstStyle/>
          <a:p>
            <a:pPr marL="0" indent="0" algn="just">
              <a:buNone/>
            </a:pPr>
            <a:r>
              <a:rPr lang="en-US" sz="2000" dirty="0"/>
              <a:t>Y</a:t>
            </a:r>
            <a:r>
              <a:rPr lang="en-US" sz="2000" dirty="0">
                <a:effectLst/>
              </a:rPr>
              <a:t>our marketing team has returned from a global pharmaceutical conference – where the CEOs of the big pharma companies announced joint action to achieve net zero greenhouse gas emissions.  Your marketing team has been otherwise inundated with marketing from other global companies like Nestlé touting their own net zero plans.   If these large companies can do it – surely, we can! </a:t>
            </a:r>
          </a:p>
          <a:p>
            <a:pPr marL="0" indent="0" algn="just">
              <a:buNone/>
            </a:pPr>
            <a:r>
              <a:rPr lang="en-US" sz="2000" b="1" i="1" dirty="0">
                <a:effectLst/>
              </a:rPr>
              <a:t>What can we advertise about our carbon plans and what we have accomplished so far in terms of footprint?.</a:t>
            </a:r>
            <a:endParaRPr lang="en-US" sz="2000" b="1" i="1" dirty="0"/>
          </a:p>
          <a:p>
            <a:pPr marL="0"/>
            <a:endParaRPr lang="en-US" sz="1900" dirty="0"/>
          </a:p>
        </p:txBody>
      </p:sp>
      <p:pic>
        <p:nvPicPr>
          <p:cNvPr id="10" name="Content Placeholder 9" descr="A green globe with buildings and windmills&#10;&#10;Description automatically generated">
            <a:extLst>
              <a:ext uri="{FF2B5EF4-FFF2-40B4-BE49-F238E27FC236}">
                <a16:creationId xmlns:a16="http://schemas.microsoft.com/office/drawing/2014/main" id="{B7FF8F2B-C01A-1ADC-07F3-457CA96DFC0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489" r="8214"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Picture 3">
            <a:extLst>
              <a:ext uri="{FF2B5EF4-FFF2-40B4-BE49-F238E27FC236}">
                <a16:creationId xmlns:a16="http://schemas.microsoft.com/office/drawing/2014/main" id="{8ABADFB3-29D7-D619-81B1-DAE091B8E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630030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5FA32-5675-CDDC-D58C-371781FAD3A5}"/>
              </a:ext>
            </a:extLst>
          </p:cNvPr>
          <p:cNvSpPr>
            <a:spLocks noGrp="1"/>
          </p:cNvSpPr>
          <p:nvPr>
            <p:ph type="title"/>
          </p:nvPr>
        </p:nvSpPr>
        <p:spPr>
          <a:xfrm>
            <a:off x="761803" y="350196"/>
            <a:ext cx="4646904" cy="1624520"/>
          </a:xfrm>
        </p:spPr>
        <p:txBody>
          <a:bodyPr vert="horz" lIns="91440" tIns="45720" rIns="91440" bIns="45720" rtlCol="0" anchor="ctr">
            <a:normAutofit fontScale="90000"/>
          </a:bodyPr>
          <a:lstStyle/>
          <a:p>
            <a:r>
              <a:rPr lang="en-US" sz="4000" b="1" dirty="0"/>
              <a:t>What About Forward-Looking Sustainability Plans?</a:t>
            </a:r>
            <a:endParaRPr lang="en-US" sz="4000" dirty="0"/>
          </a:p>
        </p:txBody>
      </p:sp>
      <p:sp>
        <p:nvSpPr>
          <p:cNvPr id="3" name="Content Placeholder 2">
            <a:extLst>
              <a:ext uri="{FF2B5EF4-FFF2-40B4-BE49-F238E27FC236}">
                <a16:creationId xmlns:a16="http://schemas.microsoft.com/office/drawing/2014/main" id="{2522FB0E-0FBF-B598-52C5-8B5B7652B7C6}"/>
              </a:ext>
            </a:extLst>
          </p:cNvPr>
          <p:cNvSpPr>
            <a:spLocks noGrp="1"/>
          </p:cNvSpPr>
          <p:nvPr>
            <p:ph sz="half" idx="1"/>
          </p:nvPr>
        </p:nvSpPr>
        <p:spPr>
          <a:xfrm>
            <a:off x="761802" y="2743200"/>
            <a:ext cx="4646905" cy="3613149"/>
          </a:xfrm>
        </p:spPr>
        <p:txBody>
          <a:bodyPr vert="horz" lIns="91440" tIns="45720" rIns="91440" bIns="45720" rtlCol="0" anchor="ctr">
            <a:normAutofit fontScale="85000" lnSpcReduction="20000"/>
          </a:bodyPr>
          <a:lstStyle/>
          <a:p>
            <a:endParaRPr lang="en-US" sz="2000" i="1" dirty="0">
              <a:effectLst/>
            </a:endParaRPr>
          </a:p>
          <a:p>
            <a:endParaRPr lang="en-US" sz="2000" i="1" dirty="0">
              <a:effectLst/>
            </a:endParaRPr>
          </a:p>
          <a:p>
            <a:r>
              <a:rPr lang="en-US" sz="2000" i="1" dirty="0">
                <a:effectLst/>
              </a:rPr>
              <a:t>Earth Island Institute v. The Coca-Cola Co. </a:t>
            </a:r>
            <a:r>
              <a:rPr lang="en-US" sz="2000" dirty="0">
                <a:effectLst/>
              </a:rPr>
              <a:t>2022 WL 18492133, at *1 (D.C. Super. Nov. 10, 2022)</a:t>
            </a:r>
          </a:p>
          <a:p>
            <a:r>
              <a:rPr lang="en-US" sz="2000" dirty="0">
                <a:effectLst/>
              </a:rPr>
              <a:t>“We’re using our leadership to achieve positive change in the world and build a more sustainable future for our communities and our planet”</a:t>
            </a:r>
          </a:p>
          <a:p>
            <a:r>
              <a:rPr lang="en-US" sz="2000" dirty="0">
                <a:effectLst/>
              </a:rPr>
              <a:t>Forward looking, general aspirational and vague corporate ethos statements and not specifically actionable:</a:t>
            </a:r>
          </a:p>
          <a:p>
            <a:pPr lvl="1" algn="just"/>
            <a:r>
              <a:rPr lang="en-US" sz="1900" dirty="0">
                <a:solidFill>
                  <a:srgbClr val="3D3D3D"/>
                </a:solidFill>
              </a:rPr>
              <a:t>“It is clear that the language of the defendants does not convey a promise.” citing  Nat. Consumers League v. Wal-Mart Stores, Inc., No. 2015 CA 007731 B, 2016 WL 4080541, at *6 (</a:t>
            </a:r>
            <a:r>
              <a:rPr lang="en-US" sz="1900" dirty="0" err="1">
                <a:solidFill>
                  <a:srgbClr val="3D3D3D"/>
                </a:solidFill>
              </a:rPr>
              <a:t>D.C.Super</a:t>
            </a:r>
            <a:r>
              <a:rPr lang="en-US" sz="1900" dirty="0">
                <a:solidFill>
                  <a:srgbClr val="3D3D3D"/>
                </a:solidFill>
              </a:rPr>
              <a:t>. July 22, 2016)</a:t>
            </a:r>
          </a:p>
          <a:p>
            <a:pPr lvl="1"/>
            <a:endParaRPr lang="en-US" sz="1600" dirty="0">
              <a:effectLst/>
            </a:endParaRPr>
          </a:p>
          <a:p>
            <a:endParaRPr lang="en-US" sz="2000" dirty="0">
              <a:effectLst/>
            </a:endParaRPr>
          </a:p>
          <a:p>
            <a:endParaRPr lang="en-US" sz="2000" dirty="0">
              <a:effectLst/>
            </a:endParaRPr>
          </a:p>
          <a:p>
            <a:endParaRPr lang="en-US" sz="2000" dirty="0"/>
          </a:p>
        </p:txBody>
      </p:sp>
      <p:pic>
        <p:nvPicPr>
          <p:cNvPr id="6" name="Content Placeholder 5" descr="A large bottle shaped like a soda&#10;&#10;Description automatically generated">
            <a:extLst>
              <a:ext uri="{FF2B5EF4-FFF2-40B4-BE49-F238E27FC236}">
                <a16:creationId xmlns:a16="http://schemas.microsoft.com/office/drawing/2014/main" id="{15C91924-FFB2-B806-D91A-1043DA09B68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0445" r="1" b="1343"/>
          <a:stretch/>
        </p:blipFill>
        <p:spPr>
          <a:xfrm>
            <a:off x="6096000" y="1"/>
            <a:ext cx="6102825" cy="6858000"/>
          </a:xfrm>
          <a:prstGeom prst="rect">
            <a:avLst/>
          </a:prstGeom>
        </p:spPr>
      </p:pic>
      <p:pic>
        <p:nvPicPr>
          <p:cNvPr id="4" name="Picture 3">
            <a:extLst>
              <a:ext uri="{FF2B5EF4-FFF2-40B4-BE49-F238E27FC236}">
                <a16:creationId xmlns:a16="http://schemas.microsoft.com/office/drawing/2014/main" id="{0C19BB33-55B0-B470-8F01-B489999A02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492124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8F422A-B755-4FF3-B898-37F4AD3518DB}"/>
              </a:ext>
            </a:extLst>
          </p:cNvPr>
          <p:cNvSpPr>
            <a:spLocks noGrp="1"/>
          </p:cNvSpPr>
          <p:nvPr>
            <p:ph type="title"/>
          </p:nvPr>
        </p:nvSpPr>
        <p:spPr/>
        <p:txBody>
          <a:bodyPr>
            <a:normAutofit/>
          </a:bodyPr>
          <a:lstStyle/>
          <a:p>
            <a:r>
              <a:rPr lang="en-US" b="1" dirty="0"/>
              <a:t>Carbon Footprint Claims – Not So Easy</a:t>
            </a:r>
          </a:p>
        </p:txBody>
      </p:sp>
      <p:graphicFrame>
        <p:nvGraphicFramePr>
          <p:cNvPr id="2" name="Content Placeholder 1">
            <a:extLst>
              <a:ext uri="{FF2B5EF4-FFF2-40B4-BE49-F238E27FC236}">
                <a16:creationId xmlns:a16="http://schemas.microsoft.com/office/drawing/2014/main" id="{4D19710D-5CE0-4B1E-AF81-59C3521AE47D}"/>
              </a:ext>
            </a:extLst>
          </p:cNvPr>
          <p:cNvGraphicFramePr>
            <a:graphicFrameLocks noGrp="1"/>
          </p:cNvGraphicFramePr>
          <p:nvPr>
            <p:ph sz="half" idx="1"/>
            <p:extLst>
              <p:ext uri="{D42A27DB-BD31-4B8C-83A1-F6EECF244321}">
                <p14:modId xmlns:p14="http://schemas.microsoft.com/office/powerpoint/2010/main" val="2364557098"/>
              </p:ext>
            </p:extLst>
          </p:nvPr>
        </p:nvGraphicFramePr>
        <p:xfrm>
          <a:off x="838200" y="1465263"/>
          <a:ext cx="5181600" cy="4711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a:extLst>
              <a:ext uri="{FF2B5EF4-FFF2-40B4-BE49-F238E27FC236}">
                <a16:creationId xmlns:a16="http://schemas.microsoft.com/office/drawing/2014/main" id="{906EE2E6-9203-465A-8896-2260D4FADBFA}"/>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rcRect/>
          <a:stretch/>
        </p:blipFill>
        <p:spPr>
          <a:xfrm>
            <a:off x="6328956" y="2278908"/>
            <a:ext cx="5517616" cy="2762722"/>
          </a:xfrm>
        </p:spPr>
      </p:pic>
      <p:pic>
        <p:nvPicPr>
          <p:cNvPr id="3" name="Picture 2">
            <a:extLst>
              <a:ext uri="{FF2B5EF4-FFF2-40B4-BE49-F238E27FC236}">
                <a16:creationId xmlns:a16="http://schemas.microsoft.com/office/drawing/2014/main" id="{90918B62-A34D-973C-97AB-9DACBB63D3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1925443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pair of shoes with laces&#10;&#10;Description automatically generated">
            <a:extLst>
              <a:ext uri="{FF2B5EF4-FFF2-40B4-BE49-F238E27FC236}">
                <a16:creationId xmlns:a16="http://schemas.microsoft.com/office/drawing/2014/main" id="{131DEBCC-2F62-D248-21E4-869A55B9174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DC4BB8-122C-3F95-440E-CC4DF4BB051D}"/>
              </a:ext>
            </a:extLst>
          </p:cNvPr>
          <p:cNvSpPr>
            <a:spLocks noGrp="1"/>
          </p:cNvSpPr>
          <p:nvPr>
            <p:ph type="title"/>
          </p:nvPr>
        </p:nvSpPr>
        <p:spPr>
          <a:xfrm>
            <a:off x="6313714" y="365125"/>
            <a:ext cx="5529943" cy="1899912"/>
          </a:xfrm>
        </p:spPr>
        <p:txBody>
          <a:bodyPr vert="horz" lIns="91440" tIns="45720" rIns="91440" bIns="45720" rtlCol="0" anchor="ctr">
            <a:normAutofit/>
          </a:bodyPr>
          <a:lstStyle/>
          <a:p>
            <a:r>
              <a:rPr lang="en-US" sz="4000" b="1" i="1" dirty="0"/>
              <a:t>Dwyer v. </a:t>
            </a:r>
            <a:r>
              <a:rPr lang="en-US" sz="4000" b="1" i="1" dirty="0" err="1"/>
              <a:t>Allbirds</a:t>
            </a:r>
            <a:r>
              <a:rPr lang="en-US" sz="4000" b="1" i="1" dirty="0"/>
              <a:t>, Inc.</a:t>
            </a:r>
            <a:r>
              <a:rPr lang="en-US" sz="4000" b="1" dirty="0"/>
              <a:t>, 598 F. Supp. </a:t>
            </a:r>
            <a:r>
              <a:rPr lang="en-US" sz="4000" b="1" dirty="0" err="1"/>
              <a:t>3d</a:t>
            </a:r>
            <a:r>
              <a:rPr lang="en-US" sz="4000" b="1" dirty="0"/>
              <a:t> 137 (</a:t>
            </a:r>
            <a:r>
              <a:rPr lang="en-US" sz="4000" b="1" dirty="0" err="1"/>
              <a:t>S.D.N.Y</a:t>
            </a:r>
            <a:r>
              <a:rPr lang="en-US" sz="4000" b="1" dirty="0"/>
              <a:t>. 2022)</a:t>
            </a:r>
          </a:p>
        </p:txBody>
      </p:sp>
      <p:sp>
        <p:nvSpPr>
          <p:cNvPr id="18" name="Content Placeholder 17">
            <a:extLst>
              <a:ext uri="{FF2B5EF4-FFF2-40B4-BE49-F238E27FC236}">
                <a16:creationId xmlns:a16="http://schemas.microsoft.com/office/drawing/2014/main" id="{B20CE5CF-A23A-5A67-F0D2-E805C0B400B5}"/>
              </a:ext>
            </a:extLst>
          </p:cNvPr>
          <p:cNvSpPr>
            <a:spLocks noGrp="1"/>
          </p:cNvSpPr>
          <p:nvPr>
            <p:ph sz="half" idx="1"/>
          </p:nvPr>
        </p:nvSpPr>
        <p:spPr>
          <a:xfrm>
            <a:off x="8176125" y="2265037"/>
            <a:ext cx="3822189" cy="4036372"/>
          </a:xfrm>
        </p:spPr>
        <p:txBody>
          <a:bodyPr vert="horz" lIns="91440" tIns="45720" rIns="91440" bIns="45720" rtlCol="0">
            <a:normAutofit fontScale="92500"/>
          </a:bodyPr>
          <a:lstStyle/>
          <a:p>
            <a:r>
              <a:rPr lang="en-US" sz="2000" dirty="0"/>
              <a:t>The company advertised its carbon footprint and published its methodology for calculating it. </a:t>
            </a:r>
          </a:p>
          <a:p>
            <a:r>
              <a:rPr lang="en-US" sz="2000" dirty="0"/>
              <a:t>Plaintiff critiqued the methodology – accusing it of not counting certain animal supply- chain inputs.</a:t>
            </a:r>
          </a:p>
          <a:p>
            <a:r>
              <a:rPr lang="en-US" sz="2000" dirty="0"/>
              <a:t>Court ruled that Defendant did not claim it </a:t>
            </a:r>
            <a:r>
              <a:rPr lang="en-US" sz="2000" i="1" dirty="0"/>
              <a:t>did </a:t>
            </a:r>
            <a:r>
              <a:rPr lang="en-US" sz="2000" dirty="0"/>
              <a:t>count that input.  Its calculation was not misleading.</a:t>
            </a:r>
          </a:p>
          <a:p>
            <a:r>
              <a:rPr lang="en-US" sz="2000" dirty="0"/>
              <a:t>Takeaway: with such methods without a consensus on how they are done, transparency is key</a:t>
            </a:r>
          </a:p>
        </p:txBody>
      </p:sp>
      <p:pic>
        <p:nvPicPr>
          <p:cNvPr id="3" name="Picture 2">
            <a:extLst>
              <a:ext uri="{FF2B5EF4-FFF2-40B4-BE49-F238E27FC236}">
                <a16:creationId xmlns:a16="http://schemas.microsoft.com/office/drawing/2014/main" id="{1EC033FD-49F3-6113-9E91-43AA11CB61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171571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65CB529-2813-095C-BD9C-0922721B2BEB}"/>
              </a:ext>
            </a:extLst>
          </p:cNvPr>
          <p:cNvSpPr>
            <a:spLocks noGrp="1"/>
          </p:cNvSpPr>
          <p:nvPr>
            <p:ph type="title"/>
          </p:nvPr>
        </p:nvSpPr>
        <p:spPr>
          <a:xfrm>
            <a:off x="838200" y="365125"/>
            <a:ext cx="7897586" cy="1610632"/>
          </a:xfrm>
        </p:spPr>
        <p:txBody>
          <a:bodyPr vert="horz" lIns="91440" tIns="45720" rIns="91440" bIns="45720" rtlCol="0" anchor="ctr">
            <a:normAutofit/>
          </a:bodyPr>
          <a:lstStyle/>
          <a:p>
            <a:r>
              <a:rPr lang="en-US" b="1" dirty="0"/>
              <a:t>Halo Claims – Marketing Positive Societal Impacts.</a:t>
            </a:r>
          </a:p>
        </p:txBody>
      </p:sp>
      <p:sp>
        <p:nvSpPr>
          <p:cNvPr id="3" name="Content Placeholder 2">
            <a:extLst>
              <a:ext uri="{FF2B5EF4-FFF2-40B4-BE49-F238E27FC236}">
                <a16:creationId xmlns:a16="http://schemas.microsoft.com/office/drawing/2014/main" id="{A495C751-7C8A-2EEA-ED25-7460016134BE}"/>
              </a:ext>
            </a:extLst>
          </p:cNvPr>
          <p:cNvSpPr>
            <a:spLocks noGrp="1"/>
          </p:cNvSpPr>
          <p:nvPr>
            <p:ph sz="half" idx="1"/>
          </p:nvPr>
        </p:nvSpPr>
        <p:spPr>
          <a:xfrm>
            <a:off x="838200" y="2141537"/>
            <a:ext cx="5393361" cy="4351338"/>
          </a:xfrm>
        </p:spPr>
        <p:txBody>
          <a:bodyPr vert="horz" lIns="91440" tIns="45720" rIns="91440" bIns="45720" rtlCol="0">
            <a:normAutofit lnSpcReduction="10000"/>
          </a:bodyPr>
          <a:lstStyle/>
          <a:p>
            <a:r>
              <a:rPr lang="en-US" dirty="0"/>
              <a:t>87% of consumers would buy a product with a social benefit if given the opportunity (Forbes)</a:t>
            </a:r>
          </a:p>
          <a:p>
            <a:r>
              <a:rPr lang="en-US" dirty="0"/>
              <a:t>88% will be more loyal to a company that supports social or environmental issues (Forbes)</a:t>
            </a:r>
          </a:p>
          <a:p>
            <a:r>
              <a:rPr lang="en-US" dirty="0"/>
              <a:t>80% of consumers aged 18-34 claim they are willing to pay more for environmentally-friendly products (National Retail Federation) </a:t>
            </a:r>
          </a:p>
          <a:p>
            <a:endParaRPr lang="en-US" dirty="0"/>
          </a:p>
          <a:p>
            <a:endParaRPr lang="en-US" dirty="0"/>
          </a:p>
          <a:p>
            <a:endParaRPr lang="en-US" dirty="0"/>
          </a:p>
          <a:p>
            <a:endParaRPr lang="en-US" dirty="0"/>
          </a:p>
          <a:p>
            <a:pPr lvl="1"/>
            <a:endParaRPr lang="en-US" dirty="0"/>
          </a:p>
          <a:p>
            <a:endParaRPr lang="en-US" dirty="0"/>
          </a:p>
        </p:txBody>
      </p:sp>
      <p:pic>
        <p:nvPicPr>
          <p:cNvPr id="10" name="Content Placeholder 9" descr="A person walking on the sidewalk&#10;&#10;Description automatically generated">
            <a:extLst>
              <a:ext uri="{FF2B5EF4-FFF2-40B4-BE49-F238E27FC236}">
                <a16:creationId xmlns:a16="http://schemas.microsoft.com/office/drawing/2014/main" id="{B5F4DC60-F5E6-2C89-538E-595C512F3BE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2580" r="10668" b="-2"/>
          <a:stretch/>
        </p:blipFill>
        <p:spPr>
          <a:xfrm>
            <a:off x="6931055" y="1517015"/>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1DF6F5A-B8B6-1239-C3AD-D546977AB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640429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lane flying in the sky&#10;&#10;Description automatically generated">
            <a:extLst>
              <a:ext uri="{FF2B5EF4-FFF2-40B4-BE49-F238E27FC236}">
                <a16:creationId xmlns:a16="http://schemas.microsoft.com/office/drawing/2014/main" id="{71CA4F6E-F6B6-A8AF-EFF7-BB120CA5210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43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5835B6-CD2B-EC0C-F53F-75F19D6FFB33}"/>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100" b="0" i="1" dirty="0">
                <a:effectLst/>
              </a:rPr>
              <a:t> </a:t>
            </a:r>
            <a:r>
              <a:rPr lang="en-US" sz="3100" i="1" dirty="0" err="1">
                <a:effectLst/>
              </a:rPr>
              <a:t>B</a:t>
            </a:r>
            <a:r>
              <a:rPr lang="en-US" sz="3100" b="1" i="1" dirty="0" err="1">
                <a:effectLst/>
              </a:rPr>
              <a:t>errin</a:t>
            </a:r>
            <a:r>
              <a:rPr lang="en-US" sz="3100" b="1" i="1" dirty="0">
                <a:effectLst/>
              </a:rPr>
              <a:t> v. Delta Airlines, Inc.</a:t>
            </a:r>
            <a:r>
              <a:rPr lang="en-US" sz="3100" b="1" i="0" dirty="0">
                <a:effectLst/>
              </a:rPr>
              <a:t>, 2:23-CV-04150 (C.D. Cal. May 30, 2023)</a:t>
            </a:r>
            <a:endParaRPr lang="en-US" sz="3100" b="1" dirty="0"/>
          </a:p>
        </p:txBody>
      </p:sp>
      <p:sp>
        <p:nvSpPr>
          <p:cNvPr id="3" name="Content Placeholder 2">
            <a:extLst>
              <a:ext uri="{FF2B5EF4-FFF2-40B4-BE49-F238E27FC236}">
                <a16:creationId xmlns:a16="http://schemas.microsoft.com/office/drawing/2014/main" id="{43C1610E-C258-985B-C9B7-C7401C6A4692}"/>
              </a:ext>
            </a:extLst>
          </p:cNvPr>
          <p:cNvSpPr>
            <a:spLocks noGrp="1"/>
          </p:cNvSpPr>
          <p:nvPr>
            <p:ph sz="half" idx="1"/>
          </p:nvPr>
        </p:nvSpPr>
        <p:spPr>
          <a:xfrm>
            <a:off x="838200" y="2434201"/>
            <a:ext cx="3822189" cy="3742762"/>
          </a:xfrm>
        </p:spPr>
        <p:txBody>
          <a:bodyPr vert="horz" lIns="91440" tIns="45720" rIns="91440" bIns="45720" rtlCol="0">
            <a:normAutofit lnSpcReduction="10000"/>
          </a:bodyPr>
          <a:lstStyle/>
          <a:p>
            <a:pPr marL="0" indent="0">
              <a:buNone/>
            </a:pPr>
            <a:r>
              <a:rPr lang="en-US" sz="2400" dirty="0"/>
              <a:t>Delta’s representations that it was a “carbon neutral” airline (based on its purchase of voluntary carbon offsets) are alleged to be false and misleading — because, as the complaint asserted, Delta’s offset transactions are  “replete” with “inaccurate accounting” and “speculative emissions reductions</a:t>
            </a:r>
            <a:r>
              <a:rPr lang="en-US" sz="2000" dirty="0"/>
              <a:t>.</a:t>
            </a:r>
          </a:p>
        </p:txBody>
      </p:sp>
      <p:pic>
        <p:nvPicPr>
          <p:cNvPr id="4" name="Picture 3">
            <a:extLst>
              <a:ext uri="{FF2B5EF4-FFF2-40B4-BE49-F238E27FC236}">
                <a16:creationId xmlns:a16="http://schemas.microsoft.com/office/drawing/2014/main" id="{3FD81052-06C0-84F3-033C-1598C8FD8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493781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5C9EFC9-C5FD-406A-00E9-4E890FC21159}"/>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b="1" dirty="0"/>
              <a:t>Scenario 5</a:t>
            </a:r>
            <a:r>
              <a:rPr lang="en-US" dirty="0"/>
              <a:t>		</a:t>
            </a:r>
          </a:p>
        </p:txBody>
      </p:sp>
      <p:sp>
        <p:nvSpPr>
          <p:cNvPr id="3" name="Content Placeholder 2">
            <a:extLst>
              <a:ext uri="{FF2B5EF4-FFF2-40B4-BE49-F238E27FC236}">
                <a16:creationId xmlns:a16="http://schemas.microsoft.com/office/drawing/2014/main" id="{3EFC56CD-7092-D559-A025-4286029A7497}"/>
              </a:ext>
            </a:extLst>
          </p:cNvPr>
          <p:cNvSpPr>
            <a:spLocks noGrp="1"/>
          </p:cNvSpPr>
          <p:nvPr>
            <p:ph sz="half" idx="1"/>
          </p:nvPr>
        </p:nvSpPr>
        <p:spPr>
          <a:xfrm>
            <a:off x="838200" y="1825625"/>
            <a:ext cx="5393361" cy="4351338"/>
          </a:xfrm>
        </p:spPr>
        <p:txBody>
          <a:bodyPr vert="horz" lIns="91440" tIns="45720" rIns="91440" bIns="45720" rtlCol="0">
            <a:normAutofit/>
          </a:bodyPr>
          <a:lstStyle/>
          <a:p>
            <a:pPr marL="0" marR="0" indent="0" algn="just">
              <a:spcBef>
                <a:spcPts val="0"/>
              </a:spcBef>
              <a:spcAft>
                <a:spcPts val="0"/>
              </a:spcAft>
              <a:buNone/>
            </a:pPr>
            <a:r>
              <a:rPr lang="en-US" sz="1800" dirty="0">
                <a:effectLst/>
              </a:rPr>
              <a:t>While on an offsite in Hawaii with your legal department, you read about dangers to sensitive marine environments from chemicals in makeup and sunscreen.  You read that state legislators in Hawaii have banned the use of two chemicals (oxybenzone and octinoxate) in sunscreens, based on its determination that they were harmful to coral reefs.  You make an urgent call from the hotel to your formulation team stateside and are relieved to learn from them that they removed oxybenzone and octinoxate from products like sunscreen several years ago.  Later sitting by the pool, thankful that your company was a friend to the reefs, you come up with an idea — let’s put a new logo on the product “Reef Friendly.”  You call it into the marketing team, they are surprised that legal can produce any good ideas, they draw it up, it looks great.  </a:t>
            </a:r>
            <a:r>
              <a:rPr lang="en-US" sz="1800" b="1" i="1" dirty="0">
                <a:effectLst/>
              </a:rPr>
              <a:t>What could go wrong?</a:t>
            </a:r>
            <a:r>
              <a:rPr lang="en-US" sz="1800" dirty="0">
                <a:effectLst/>
              </a:rPr>
              <a:t>    </a:t>
            </a:r>
          </a:p>
          <a:p>
            <a:endParaRPr lang="en-US" sz="1800" dirty="0"/>
          </a:p>
        </p:txBody>
      </p:sp>
      <p:pic>
        <p:nvPicPr>
          <p:cNvPr id="5" name="Content Placeholder 4" descr="A black circle with white text and a fish&#10;&#10;Description automatically generated">
            <a:extLst>
              <a:ext uri="{FF2B5EF4-FFF2-40B4-BE49-F238E27FC236}">
                <a16:creationId xmlns:a16="http://schemas.microsoft.com/office/drawing/2014/main" id="{EA82AE79-561C-B5E0-BE84-6D1544700DD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8816F3B-855E-81F5-2145-200D0F288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2586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2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19EF5D-B7A7-8A7E-25D4-ED9A94B0756D}"/>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b="1" kern="1200" dirty="0">
                <a:solidFill>
                  <a:schemeClr val="tx1"/>
                </a:solidFill>
              </a:rPr>
              <a:t>Blue-washing</a:t>
            </a:r>
          </a:p>
        </p:txBody>
      </p:sp>
      <p:sp>
        <p:nvSpPr>
          <p:cNvPr id="24" name="Freeform: Shape 2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blue circle with white text and a plant&#10;&#10;Description automatically generated">
            <a:extLst>
              <a:ext uri="{FF2B5EF4-FFF2-40B4-BE49-F238E27FC236}">
                <a16:creationId xmlns:a16="http://schemas.microsoft.com/office/drawing/2014/main" id="{9F31C1E7-0316-C9AF-99F0-E9EAB57CE56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3AF91A51-6866-C24B-0B7F-5D3054209E5F}"/>
              </a:ext>
            </a:extLst>
          </p:cNvPr>
          <p:cNvSpPr>
            <a:spLocks noGrp="1"/>
          </p:cNvSpPr>
          <p:nvPr>
            <p:ph sz="half" idx="1"/>
          </p:nvPr>
        </p:nvSpPr>
        <p:spPr>
          <a:xfrm>
            <a:off x="5894962" y="1984443"/>
            <a:ext cx="5458838" cy="4192520"/>
          </a:xfrm>
        </p:spPr>
        <p:txBody>
          <a:bodyPr vert="horz" lIns="91440" tIns="45720" rIns="91440" bIns="45720" rtlCol="0">
            <a:normAutofit lnSpcReduction="10000"/>
          </a:bodyPr>
          <a:lstStyle/>
          <a:p>
            <a:r>
              <a:rPr lang="en-US" sz="2200" i="1" dirty="0" err="1">
                <a:effectLst/>
              </a:rPr>
              <a:t>Anderberg</a:t>
            </a:r>
            <a:r>
              <a:rPr lang="en-US" sz="2200" i="1" dirty="0">
                <a:effectLst/>
              </a:rPr>
              <a:t> v. Hain Celestial Grp., Inc.</a:t>
            </a:r>
            <a:r>
              <a:rPr lang="en-US" sz="2200" dirty="0">
                <a:effectLst/>
              </a:rPr>
              <a:t>, 2023 WL 419268, at *6 (S.D. Cal. Jan. 26, 2023) (denying motion to dismiss);  </a:t>
            </a:r>
            <a:r>
              <a:rPr lang="en-US" sz="2200" i="1" dirty="0">
                <a:effectLst/>
              </a:rPr>
              <a:t>Moran v. Bondi Sands (USA) Inc.,</a:t>
            </a:r>
            <a:r>
              <a:rPr lang="en-US" sz="2200" dirty="0">
                <a:effectLst/>
              </a:rPr>
              <a:t> 2022 WL 1288984, at *3 (N.D. Cal. Apr. 29, 2022) (same, in part)</a:t>
            </a:r>
          </a:p>
          <a:p>
            <a:r>
              <a:rPr lang="en-US" sz="2200" i="1" dirty="0">
                <a:effectLst/>
              </a:rPr>
              <a:t>Richardson v. </a:t>
            </a:r>
            <a:r>
              <a:rPr lang="en-US" sz="2200" i="1" dirty="0" err="1">
                <a:effectLst/>
              </a:rPr>
              <a:t>Edgewell</a:t>
            </a:r>
            <a:r>
              <a:rPr lang="en-US" sz="2200" i="1" dirty="0">
                <a:effectLst/>
              </a:rPr>
              <a:t> Pers. Care, LLC</a:t>
            </a:r>
            <a:r>
              <a:rPr lang="en-US" sz="2200" dirty="0">
                <a:effectLst/>
              </a:rPr>
              <a:t>, 2023 WL 1109646, at *5 (</a:t>
            </a:r>
            <a:r>
              <a:rPr lang="en-US" sz="2200" dirty="0" err="1">
                <a:effectLst/>
              </a:rPr>
              <a:t>S.D.N.Y</a:t>
            </a:r>
            <a:r>
              <a:rPr lang="en-US" sz="2200" dirty="0">
                <a:effectLst/>
              </a:rPr>
              <a:t>. Jan. 30, 2023);  </a:t>
            </a:r>
            <a:r>
              <a:rPr lang="en-US" sz="2200" i="1" dirty="0">
                <a:effectLst/>
              </a:rPr>
              <a:t>Moran v. </a:t>
            </a:r>
            <a:r>
              <a:rPr lang="en-US" sz="2200" i="1" dirty="0" err="1">
                <a:effectLst/>
              </a:rPr>
              <a:t>Edgewell</a:t>
            </a:r>
            <a:r>
              <a:rPr lang="en-US" sz="2200" i="1" dirty="0">
                <a:effectLst/>
              </a:rPr>
              <a:t> Pers. Care, LLC</a:t>
            </a:r>
            <a:r>
              <a:rPr lang="en-US" sz="2200" dirty="0">
                <a:effectLst/>
              </a:rPr>
              <a:t>, No. 21-CV-07669-RS, 2022 WL 3046906, at *6 (N.D. Cal. Aug. 2, 2022) (same, in part)</a:t>
            </a:r>
          </a:p>
          <a:p>
            <a:r>
              <a:rPr lang="en-US" sz="2200" dirty="0"/>
              <a:t>Takeaway: don’t assume that non-banned chemicals are not harmful enough to make an unqualified “friendly” claim non-actionable.  </a:t>
            </a:r>
          </a:p>
        </p:txBody>
      </p:sp>
      <p:pic>
        <p:nvPicPr>
          <p:cNvPr id="4" name="Picture 3">
            <a:extLst>
              <a:ext uri="{FF2B5EF4-FFF2-40B4-BE49-F238E27FC236}">
                <a16:creationId xmlns:a16="http://schemas.microsoft.com/office/drawing/2014/main" id="{E4A3251B-A3CC-95E0-8B1C-E1EF682149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1782093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yellow and green wrapper with red text&#10;&#10;Description automatically generated">
            <a:extLst>
              <a:ext uri="{FF2B5EF4-FFF2-40B4-BE49-F238E27FC236}">
                <a16:creationId xmlns:a16="http://schemas.microsoft.com/office/drawing/2014/main" id="{F7710FB3-19BE-304F-EB11-279A2D0AC320}"/>
              </a:ext>
            </a:extLst>
          </p:cNvPr>
          <p:cNvPicPr>
            <a:picLocks noGrp="1" noChangeAspect="1"/>
          </p:cNvPicPr>
          <p:nvPr>
            <p:ph sz="half" idx="2"/>
          </p:nvPr>
        </p:nvPicPr>
        <p:blipFill rotWithShape="1">
          <a:blip r:embed="rId2">
            <a:alphaModFix amt="55000"/>
            <a:extLst>
              <a:ext uri="{28A0092B-C50C-407E-A947-70E740481C1C}">
                <a14:useLocalDpi xmlns:a14="http://schemas.microsoft.com/office/drawing/2010/main" val="0"/>
              </a:ext>
            </a:extLst>
          </a:blip>
          <a:srcRect r="11111"/>
          <a:stretch/>
        </p:blipFill>
        <p:spPr>
          <a:xfrm>
            <a:off x="20" y="-9107"/>
            <a:ext cx="12191980" cy="6858000"/>
          </a:xfrm>
          <a:prstGeom prst="rect">
            <a:avLst/>
          </a:prstGeom>
        </p:spPr>
      </p:pic>
      <p:sp>
        <p:nvSpPr>
          <p:cNvPr id="2" name="Title 1">
            <a:extLst>
              <a:ext uri="{FF2B5EF4-FFF2-40B4-BE49-F238E27FC236}">
                <a16:creationId xmlns:a16="http://schemas.microsoft.com/office/drawing/2014/main" id="{A3DC4BB8-122C-3F95-440E-CC4DF4BB051D}"/>
              </a:ext>
            </a:extLst>
          </p:cNvPr>
          <p:cNvSpPr>
            <a:spLocks noGrp="1"/>
          </p:cNvSpPr>
          <p:nvPr>
            <p:ph type="title"/>
          </p:nvPr>
        </p:nvSpPr>
        <p:spPr>
          <a:xfrm>
            <a:off x="686834" y="591344"/>
            <a:ext cx="3200400" cy="5585619"/>
          </a:xfrm>
        </p:spPr>
        <p:txBody>
          <a:bodyPr vert="horz" lIns="91440" tIns="45720" rIns="91440" bIns="45720" rtlCol="0" anchor="ctr">
            <a:normAutofit/>
          </a:bodyPr>
          <a:lstStyle/>
          <a:p>
            <a:r>
              <a:rPr lang="en-US" b="1">
                <a:solidFill>
                  <a:srgbClr val="FFFFFF"/>
                </a:solidFill>
              </a:rPr>
              <a:t>Feel Bad Chemicals</a:t>
            </a:r>
          </a:p>
        </p:txBody>
      </p:sp>
      <p:sp>
        <p:nvSpPr>
          <p:cNvPr id="46" name="Arc 4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ontent Placeholder 17">
            <a:extLst>
              <a:ext uri="{FF2B5EF4-FFF2-40B4-BE49-F238E27FC236}">
                <a16:creationId xmlns:a16="http://schemas.microsoft.com/office/drawing/2014/main" id="{B20CE5CF-A23A-5A67-F0D2-E805C0B400B5}"/>
              </a:ext>
            </a:extLst>
          </p:cNvPr>
          <p:cNvSpPr>
            <a:spLocks noGrp="1"/>
          </p:cNvSpPr>
          <p:nvPr>
            <p:ph sz="half" idx="1"/>
          </p:nvPr>
        </p:nvSpPr>
        <p:spPr>
          <a:xfrm>
            <a:off x="4447308" y="591344"/>
            <a:ext cx="6906491" cy="5585619"/>
          </a:xfrm>
        </p:spPr>
        <p:txBody>
          <a:bodyPr vert="horz" lIns="91440" tIns="45720" rIns="91440" bIns="45720" rtlCol="0" anchor="ctr">
            <a:normAutofit/>
          </a:bodyPr>
          <a:lstStyle/>
          <a:p>
            <a:r>
              <a:rPr lang="en-US" b="1" dirty="0">
                <a:solidFill>
                  <a:srgbClr val="FFFFFF"/>
                </a:solidFill>
              </a:rPr>
              <a:t>Per- and polyfluoroalkyl substance (PFAS) -- “forever chemicals”</a:t>
            </a:r>
          </a:p>
          <a:p>
            <a:r>
              <a:rPr lang="en-US" i="1" dirty="0">
                <a:solidFill>
                  <a:srgbClr val="FFFFFF"/>
                </a:solidFill>
              </a:rPr>
              <a:t>Little v. </a:t>
            </a:r>
            <a:r>
              <a:rPr lang="en-US" i="1" dirty="0" err="1">
                <a:solidFill>
                  <a:srgbClr val="FFFFFF"/>
                </a:solidFill>
              </a:rPr>
              <a:t>NatureStar</a:t>
            </a:r>
            <a:r>
              <a:rPr lang="en-US" i="1" dirty="0">
                <a:solidFill>
                  <a:srgbClr val="FFFFFF"/>
                </a:solidFill>
              </a:rPr>
              <a:t>, LLC, Target Corporation</a:t>
            </a:r>
            <a:r>
              <a:rPr lang="en-US" dirty="0">
                <a:solidFill>
                  <a:srgbClr val="FFFFFF"/>
                </a:solidFill>
              </a:rPr>
              <a:t>, 1:22-cv-00232-</a:t>
            </a:r>
            <a:r>
              <a:rPr lang="en-US" dirty="0" err="1">
                <a:solidFill>
                  <a:srgbClr val="FFFFFF"/>
                </a:solidFill>
              </a:rPr>
              <a:t>JLT</a:t>
            </a:r>
            <a:r>
              <a:rPr lang="en-US" dirty="0">
                <a:solidFill>
                  <a:srgbClr val="FFFFFF"/>
                </a:solidFill>
              </a:rPr>
              <a:t>-EPG (E.D. Cal)</a:t>
            </a:r>
          </a:p>
          <a:p>
            <a:pPr lvl="1"/>
            <a:r>
              <a:rPr lang="en-US" dirty="0">
                <a:solidFill>
                  <a:srgbClr val="FFFFFF"/>
                </a:solidFill>
              </a:rPr>
              <a:t>PFAS in “compositable” products misleading</a:t>
            </a:r>
          </a:p>
          <a:p>
            <a:r>
              <a:rPr lang="en-US" i="1" dirty="0">
                <a:solidFill>
                  <a:srgbClr val="FFFFFF"/>
                </a:solidFill>
              </a:rPr>
              <a:t>McDowell v. McDonald's Corporation</a:t>
            </a:r>
            <a:r>
              <a:rPr lang="en-US" dirty="0">
                <a:solidFill>
                  <a:srgbClr val="FFFFFF"/>
                </a:solidFill>
              </a:rPr>
              <a:t>, 1:22-cv-01688 (N.D. Ill)</a:t>
            </a:r>
          </a:p>
          <a:p>
            <a:pPr lvl="1"/>
            <a:r>
              <a:rPr lang="en-US" dirty="0">
                <a:solidFill>
                  <a:srgbClr val="FFFFFF"/>
                </a:solidFill>
              </a:rPr>
              <a:t>PFAS in food packaging “unsafe”</a:t>
            </a:r>
          </a:p>
          <a:p>
            <a:r>
              <a:rPr lang="en-US" dirty="0">
                <a:solidFill>
                  <a:srgbClr val="FFFFFF"/>
                </a:solidFill>
              </a:rPr>
              <a:t>Takeaway: use of legal chemicals, for the purpose FDA approved them, can still make your company a greenwashing target. </a:t>
            </a:r>
          </a:p>
        </p:txBody>
      </p:sp>
      <p:pic>
        <p:nvPicPr>
          <p:cNvPr id="3" name="Picture 2">
            <a:extLst>
              <a:ext uri="{FF2B5EF4-FFF2-40B4-BE49-F238E27FC236}">
                <a16:creationId xmlns:a16="http://schemas.microsoft.com/office/drawing/2014/main" id="{2B847282-B40D-95CE-69EC-CB9B4AEB3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354652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Arc 4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C9EFC9-C5FD-406A-00E9-4E890FC21159}"/>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b="1" kern="1200" dirty="0">
                <a:solidFill>
                  <a:schemeClr val="tx1"/>
                </a:solidFill>
              </a:rPr>
              <a:t>Scenario 6</a:t>
            </a:r>
            <a:r>
              <a:rPr lang="en-US" kern="1200" dirty="0">
                <a:solidFill>
                  <a:schemeClr val="tx1"/>
                </a:solidFill>
              </a:rPr>
              <a:t>		</a:t>
            </a:r>
          </a:p>
        </p:txBody>
      </p:sp>
      <p:sp>
        <p:nvSpPr>
          <p:cNvPr id="43" name="Freeform: Shape 4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EA82AE79-561C-B5E0-BE84-6D1544700DD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p:blipFill>
        <p:spPr>
          <a:xfrm>
            <a:off x="375238" y="709019"/>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3EFC56CD-7092-D559-A025-4286029A7497}"/>
              </a:ext>
            </a:extLst>
          </p:cNvPr>
          <p:cNvSpPr>
            <a:spLocks noGrp="1"/>
          </p:cNvSpPr>
          <p:nvPr>
            <p:ph sz="half" idx="1"/>
          </p:nvPr>
        </p:nvSpPr>
        <p:spPr>
          <a:xfrm>
            <a:off x="5894962" y="1984443"/>
            <a:ext cx="5458838" cy="4192520"/>
          </a:xfrm>
        </p:spPr>
        <p:txBody>
          <a:bodyPr vert="horz" lIns="91440" tIns="45720" rIns="91440" bIns="45720" rtlCol="0">
            <a:normAutofit fontScale="77500" lnSpcReduction="20000"/>
          </a:bodyPr>
          <a:lstStyle/>
          <a:p>
            <a:pPr marL="0" marR="0" indent="0" algn="just">
              <a:spcBef>
                <a:spcPts val="0"/>
              </a:spcBef>
              <a:spcAft>
                <a:spcPts val="0"/>
              </a:spcAft>
              <a:buNone/>
            </a:pPr>
            <a:r>
              <a:rPr lang="en-US" dirty="0">
                <a:effectLst/>
                <a:ea typeface="Calibri" panose="020F0502020204030204" pitchFamily="34" charset="0"/>
              </a:rPr>
              <a:t>One of your competitor’s latest product line includes a prominent certification logo </a:t>
            </a:r>
            <a:r>
              <a:rPr lang="en-US" b="1" i="1" dirty="0">
                <a:effectLst/>
                <a:ea typeface="Calibri" panose="020F0502020204030204" pitchFamily="34" charset="0"/>
              </a:rPr>
              <a:t>Regen</a:t>
            </a:r>
            <a:r>
              <a:rPr lang="en-US" dirty="0">
                <a:effectLst/>
                <a:ea typeface="Calibri" panose="020F0502020204030204" pitchFamily="34" charset="0"/>
              </a:rPr>
              <a:t> on its supplements.  Other information about the product on the competitor’s website tout that the products contain only accredited “regeneratively farmed ingredients” which are “optimized for your benefit”. The competitor’s new product is selling through the roof, and your marketing team suspects this new accreditation is driving sales. </a:t>
            </a:r>
          </a:p>
          <a:p>
            <a:pPr marL="0" marR="0" indent="0" algn="just">
              <a:spcBef>
                <a:spcPts val="0"/>
              </a:spcBef>
              <a:spcAft>
                <a:spcPts val="0"/>
              </a:spcAft>
              <a:buNone/>
            </a:pPr>
            <a:r>
              <a:rPr lang="en-US" dirty="0">
                <a:ea typeface="Calibri" panose="020F0502020204030204" pitchFamily="34" charset="0"/>
              </a:rPr>
              <a:t> </a:t>
            </a:r>
          </a:p>
          <a:p>
            <a:pPr marL="0" marR="0" indent="0" algn="just">
              <a:spcBef>
                <a:spcPts val="0"/>
              </a:spcBef>
              <a:spcAft>
                <a:spcPts val="0"/>
              </a:spcAft>
              <a:buNone/>
            </a:pPr>
            <a:r>
              <a:rPr lang="en-US" b="1" i="1" dirty="0">
                <a:effectLst/>
                <a:ea typeface="Calibri" panose="020F0502020204030204" pitchFamily="34" charset="0"/>
              </a:rPr>
              <a:t>You have been tasked to investigate this accreditation to see if your competitor is acting lawfully.</a:t>
            </a:r>
            <a:r>
              <a:rPr lang="en-US" sz="2400" b="1" i="1" dirty="0">
                <a:effectLst/>
                <a:ea typeface="Calibri" panose="020F0502020204030204" pitchFamily="34" charset="0"/>
              </a:rPr>
              <a:t> </a:t>
            </a:r>
            <a:endParaRPr lang="en-US" sz="2400" b="1" i="1" dirty="0"/>
          </a:p>
        </p:txBody>
      </p:sp>
      <p:pic>
        <p:nvPicPr>
          <p:cNvPr id="4" name="Picture 3">
            <a:extLst>
              <a:ext uri="{FF2B5EF4-FFF2-40B4-BE49-F238E27FC236}">
                <a16:creationId xmlns:a16="http://schemas.microsoft.com/office/drawing/2014/main" id="{5E1334CC-0705-C450-2BAF-448D296F2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245195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E0D574F-EEF1-F01D-C94E-648904D759A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0941" r="8560"/>
          <a:stretch/>
        </p:blipFill>
        <p:spPr>
          <a:xfrm>
            <a:off x="1" y="10"/>
            <a:ext cx="9669642" cy="6857990"/>
          </a:xfrm>
          <a:prstGeom prst="rect">
            <a:avLst/>
          </a:prstGeom>
        </p:spPr>
      </p:pic>
      <p:sp>
        <p:nvSpPr>
          <p:cNvPr id="28"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89C49-F9C9-5B17-1B87-3893719DF60C}"/>
              </a:ext>
            </a:extLst>
          </p:cNvPr>
          <p:cNvSpPr>
            <a:spLocks noGrp="1"/>
          </p:cNvSpPr>
          <p:nvPr>
            <p:ph type="title"/>
          </p:nvPr>
        </p:nvSpPr>
        <p:spPr>
          <a:xfrm>
            <a:off x="7479323" y="365125"/>
            <a:ext cx="4360985" cy="1899912"/>
          </a:xfrm>
        </p:spPr>
        <p:txBody>
          <a:bodyPr vert="horz" lIns="91440" tIns="45720" rIns="91440" bIns="45720" rtlCol="0" anchor="ctr">
            <a:normAutofit/>
          </a:bodyPr>
          <a:lstStyle/>
          <a:p>
            <a:r>
              <a:rPr lang="en-US" sz="3200" b="1" dirty="0"/>
              <a:t>Certification &amp; Accreditation Claims</a:t>
            </a:r>
            <a:endParaRPr lang="en-US" sz="3200" dirty="0"/>
          </a:p>
        </p:txBody>
      </p:sp>
      <p:sp>
        <p:nvSpPr>
          <p:cNvPr id="3" name="Content Placeholder 2">
            <a:extLst>
              <a:ext uri="{FF2B5EF4-FFF2-40B4-BE49-F238E27FC236}">
                <a16:creationId xmlns:a16="http://schemas.microsoft.com/office/drawing/2014/main" id="{FD2EE76F-3757-F0C7-8DD7-BD19B1B10EEC}"/>
              </a:ext>
            </a:extLst>
          </p:cNvPr>
          <p:cNvSpPr>
            <a:spLocks noGrp="1"/>
          </p:cNvSpPr>
          <p:nvPr>
            <p:ph sz="half" idx="1"/>
          </p:nvPr>
        </p:nvSpPr>
        <p:spPr>
          <a:xfrm>
            <a:off x="8018119" y="2008414"/>
            <a:ext cx="3822189" cy="4484461"/>
          </a:xfrm>
        </p:spPr>
        <p:txBody>
          <a:bodyPr vert="horz" lIns="91440" tIns="45720" rIns="91440" bIns="45720" rtlCol="0">
            <a:normAutofit/>
          </a:bodyPr>
          <a:lstStyle/>
          <a:p>
            <a:r>
              <a:rPr lang="en-US" sz="2000" i="1" dirty="0"/>
              <a:t>See</a:t>
            </a:r>
            <a:r>
              <a:rPr lang="en-US" sz="2000" dirty="0"/>
              <a:t> FTC’s Guides Concerning Use of Endorsements and Testimonials in Advertising.  </a:t>
            </a:r>
          </a:p>
          <a:p>
            <a:r>
              <a:rPr lang="en-US" sz="2000" dirty="0"/>
              <a:t>New version </a:t>
            </a:r>
            <a:r>
              <a:rPr lang="en-US" sz="2000" b="1" dirty="0"/>
              <a:t>2023</a:t>
            </a:r>
            <a:r>
              <a:rPr lang="en-US" sz="2000" dirty="0"/>
              <a:t> (first published in 1975, and revised versions were issued in 1980 and 2009).  </a:t>
            </a:r>
          </a:p>
          <a:p>
            <a:r>
              <a:rPr lang="es-ES" sz="2000" dirty="0"/>
              <a:t>16 </a:t>
            </a:r>
            <a:r>
              <a:rPr lang="es-ES" sz="2000" dirty="0" err="1"/>
              <a:t>C.F.R</a:t>
            </a:r>
            <a:r>
              <a:rPr lang="es-ES" sz="2000" dirty="0"/>
              <a:t>. § 255.3 - § 255.5</a:t>
            </a:r>
            <a:endParaRPr lang="en-US" sz="2000" dirty="0"/>
          </a:p>
          <a:p>
            <a:r>
              <a:rPr lang="en-US" sz="2000" i="1" dirty="0"/>
              <a:t>See also</a:t>
            </a:r>
            <a:r>
              <a:rPr lang="en-US" sz="2000" dirty="0"/>
              <a:t> Certifications &amp; Seals of Approval section added to the Green Guides in 2012 version.</a:t>
            </a:r>
          </a:p>
          <a:p>
            <a:r>
              <a:rPr lang="da-DK" sz="2000" dirty="0"/>
              <a:t>16 C.F.R. § 260.6</a:t>
            </a:r>
            <a:r>
              <a:rPr lang="en-US" sz="2000" dirty="0"/>
              <a:t> </a:t>
            </a:r>
          </a:p>
          <a:p>
            <a:endParaRPr lang="en-US" sz="2000" dirty="0"/>
          </a:p>
        </p:txBody>
      </p:sp>
      <p:pic>
        <p:nvPicPr>
          <p:cNvPr id="4" name="Picture 3">
            <a:extLst>
              <a:ext uri="{FF2B5EF4-FFF2-40B4-BE49-F238E27FC236}">
                <a16:creationId xmlns:a16="http://schemas.microsoft.com/office/drawing/2014/main" id="{E39BE773-9E0D-6D13-45AE-6FEC83301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1600133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0DBF09-66E2-EF9C-FBBF-ACC58E2B6022}"/>
              </a:ext>
            </a:extLst>
          </p:cNvPr>
          <p:cNvSpPr>
            <a:spLocks noGrp="1"/>
          </p:cNvSpPr>
          <p:nvPr>
            <p:ph type="title"/>
          </p:nvPr>
        </p:nvSpPr>
        <p:spPr>
          <a:xfrm>
            <a:off x="838200" y="963507"/>
            <a:ext cx="3494362" cy="4930986"/>
          </a:xfrm>
        </p:spPr>
        <p:txBody>
          <a:bodyPr>
            <a:normAutofit/>
          </a:bodyPr>
          <a:lstStyle/>
          <a:p>
            <a:pPr algn="r"/>
            <a:r>
              <a:rPr lang="en-US" dirty="0">
                <a:solidFill>
                  <a:schemeClr val="accent1"/>
                </a:solidFill>
              </a:rPr>
              <a:t>What to Look for in FTC’s Guides:</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2">
            <a:extLst>
              <a:ext uri="{FF2B5EF4-FFF2-40B4-BE49-F238E27FC236}">
                <a16:creationId xmlns:a16="http://schemas.microsoft.com/office/drawing/2014/main" id="{134C39DE-A155-8D72-1324-78808C76F2AD}"/>
              </a:ext>
            </a:extLst>
          </p:cNvPr>
          <p:cNvGraphicFramePr>
            <a:graphicFrameLocks noGrp="1"/>
          </p:cNvGraphicFramePr>
          <p:nvPr>
            <p:ph sz="half" idx="1"/>
            <p:extLst>
              <p:ext uri="{D42A27DB-BD31-4B8C-83A1-F6EECF244321}">
                <p14:modId xmlns:p14="http://schemas.microsoft.com/office/powerpoint/2010/main" val="3595084905"/>
              </p:ext>
            </p:extLst>
          </p:nvPr>
        </p:nvGraphicFramePr>
        <p:xfrm>
          <a:off x="5153915" y="963507"/>
          <a:ext cx="6216903" cy="5045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72E5FD6A-C169-B218-A0A5-96C193A4F6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1063249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 can of paint with a white label&#10;&#10;Description automatically generated">
            <a:extLst>
              <a:ext uri="{FF2B5EF4-FFF2-40B4-BE49-F238E27FC236}">
                <a16:creationId xmlns:a16="http://schemas.microsoft.com/office/drawing/2014/main" id="{DA519F73-F6FE-C21B-6553-B49ECAAA828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2193" b="16884"/>
          <a:stretch/>
        </p:blipFill>
        <p:spPr>
          <a:xfrm>
            <a:off x="-682170" y="0"/>
            <a:ext cx="9710056"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A8E02F99-1DAE-138C-C019-6F68810AD040}"/>
              </a:ext>
            </a:extLst>
          </p:cNvPr>
          <p:cNvSpPr>
            <a:spLocks noGrp="1"/>
          </p:cNvSpPr>
          <p:nvPr>
            <p:ph sz="half" idx="1"/>
          </p:nvPr>
        </p:nvSpPr>
        <p:spPr>
          <a:xfrm>
            <a:off x="7715322" y="576470"/>
            <a:ext cx="4211635" cy="5983356"/>
          </a:xfrm>
        </p:spPr>
        <p:txBody>
          <a:bodyPr vert="horz" lIns="91440" tIns="45720" rIns="91440" bIns="45720" rtlCol="0">
            <a:normAutofit fontScale="92500" lnSpcReduction="10000"/>
          </a:bodyPr>
          <a:lstStyle/>
          <a:p>
            <a:pPr marL="0" indent="0" algn="just">
              <a:buNone/>
            </a:pPr>
            <a:r>
              <a:rPr lang="en-US" sz="2000" b="1" i="0" dirty="0">
                <a:effectLst/>
              </a:rPr>
              <a:t>Example from 16 C.F.R. § 260.6:</a:t>
            </a:r>
            <a:r>
              <a:rPr lang="en-US" sz="2000" b="0" i="0" dirty="0">
                <a:effectLst/>
              </a:rPr>
              <a:t> “An advertisement for paint features a ‘</a:t>
            </a:r>
            <a:r>
              <a:rPr lang="en-US" sz="2000" b="0" i="0" dirty="0" err="1">
                <a:effectLst/>
              </a:rPr>
              <a:t>GreenLogo</a:t>
            </a:r>
            <a:r>
              <a:rPr lang="en-US" sz="2000" b="0" i="0" dirty="0">
                <a:effectLst/>
              </a:rPr>
              <a:t>’ seal . . .  This advertisement likely conveys that: (1) the </a:t>
            </a:r>
            <a:r>
              <a:rPr lang="en-US" sz="2000" b="0" i="0" dirty="0" err="1">
                <a:effectLst/>
              </a:rPr>
              <a:t>GreenLogo</a:t>
            </a:r>
            <a:r>
              <a:rPr lang="en-US" sz="2000" b="0" i="0" dirty="0">
                <a:effectLst/>
              </a:rPr>
              <a:t> seal is awarded by an independent, third-party certifier with appropriate expertise in evaluating the environmental attributes of paint; and (2) the product has far-reaching environmental benefits . . .  The claim would not be deceptive if the marketer accompanied the seal with clear and prominent language: (1) indicating that the marketer awarded the </a:t>
            </a:r>
            <a:r>
              <a:rPr lang="en-US" sz="2000" b="0" i="0" dirty="0" err="1">
                <a:effectLst/>
              </a:rPr>
              <a:t>GreenLogo</a:t>
            </a:r>
            <a:r>
              <a:rPr lang="en-US" sz="2000" b="0" i="0" dirty="0">
                <a:effectLst/>
              </a:rPr>
              <a:t> seal to its own product; and (2) clearly conveying that the award refers only to specific and limited benefits.</a:t>
            </a:r>
          </a:p>
          <a:p>
            <a:pPr marL="0" indent="0" algn="just">
              <a:buNone/>
            </a:pPr>
            <a:endParaRPr lang="en-US" sz="2000" dirty="0"/>
          </a:p>
          <a:p>
            <a:pPr marL="0" indent="0" algn="just">
              <a:buNone/>
            </a:pPr>
            <a:r>
              <a:rPr lang="en-US" sz="2000" dirty="0"/>
              <a:t>See </a:t>
            </a:r>
            <a:r>
              <a:rPr lang="en-US" sz="2000" i="1" dirty="0"/>
              <a:t>In the Matter of Benjamin Moore &amp; Co.</a:t>
            </a:r>
            <a:r>
              <a:rPr lang="en-US" sz="2000" dirty="0"/>
              <a:t>, Inc., 2017 WL 3049127, at *1 (FTC Consent Order); </a:t>
            </a:r>
            <a:r>
              <a:rPr lang="en-US" sz="2000" i="1" dirty="0"/>
              <a:t>Poole v. Benjamin Moore &amp; Co.</a:t>
            </a:r>
            <a:r>
              <a:rPr lang="en-US" sz="2000" dirty="0"/>
              <a:t>, 2018 WL 2716806, at *1 (</a:t>
            </a:r>
            <a:r>
              <a:rPr lang="en-US" sz="2000" dirty="0" err="1"/>
              <a:t>W.D</a:t>
            </a:r>
            <a:r>
              <a:rPr lang="en-US" sz="2000" dirty="0"/>
              <a:t>. Wash. June 6, 2018) (denying motion to dismiss consumer class action)</a:t>
            </a:r>
          </a:p>
        </p:txBody>
      </p:sp>
      <p:pic>
        <p:nvPicPr>
          <p:cNvPr id="2" name="Picture 1">
            <a:extLst>
              <a:ext uri="{FF2B5EF4-FFF2-40B4-BE49-F238E27FC236}">
                <a16:creationId xmlns:a16="http://schemas.microsoft.com/office/drawing/2014/main" id="{5BCC64BF-B4CC-9B8C-A5EF-47C877E93F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665129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Arc 4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C9EFC9-C5FD-406A-00E9-4E890FC21159}"/>
              </a:ext>
            </a:extLst>
          </p:cNvPr>
          <p:cNvSpPr>
            <a:spLocks noGrp="1"/>
          </p:cNvSpPr>
          <p:nvPr>
            <p:ph type="title"/>
          </p:nvPr>
        </p:nvSpPr>
        <p:spPr>
          <a:xfrm>
            <a:off x="5152619" y="709019"/>
            <a:ext cx="6728565" cy="1088050"/>
          </a:xfrm>
        </p:spPr>
        <p:txBody>
          <a:bodyPr vert="horz" lIns="91440" tIns="45720" rIns="91440" bIns="45720" rtlCol="0" anchor="ctr">
            <a:noAutofit/>
          </a:bodyPr>
          <a:lstStyle/>
          <a:p>
            <a:r>
              <a:rPr lang="en-US" sz="3200" b="1" kern="1200" dirty="0">
                <a:solidFill>
                  <a:schemeClr val="tx1"/>
                </a:solidFill>
              </a:rPr>
              <a:t>Is the Certification Legitimate?</a:t>
            </a:r>
            <a:endParaRPr lang="en-US" sz="3200" kern="1200" dirty="0">
              <a:solidFill>
                <a:schemeClr val="tx1"/>
              </a:solidFill>
            </a:endParaRPr>
          </a:p>
        </p:txBody>
      </p:sp>
      <p:sp>
        <p:nvSpPr>
          <p:cNvPr id="43" name="Freeform: Shape 4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EA82AE79-561C-B5E0-BE84-6D1544700DD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p:blipFill>
        <p:spPr>
          <a:xfrm>
            <a:off x="375238" y="709019"/>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Content Placeholder 2">
            <a:extLst>
              <a:ext uri="{FF2B5EF4-FFF2-40B4-BE49-F238E27FC236}">
                <a16:creationId xmlns:a16="http://schemas.microsoft.com/office/drawing/2014/main" id="{B85FD599-3BF7-A02D-9FF9-8303761B606D}"/>
              </a:ext>
            </a:extLst>
          </p:cNvPr>
          <p:cNvSpPr txBox="1">
            <a:spLocks/>
          </p:cNvSpPr>
          <p:nvPr/>
        </p:nvSpPr>
        <p:spPr>
          <a:xfrm>
            <a:off x="5920517" y="1797643"/>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Calibri" panose="020F0502020204030204" pitchFamily="34" charset="0"/>
              </a:rPr>
              <a:t>Is it a broad, vague certification?</a:t>
            </a:r>
          </a:p>
          <a:p>
            <a:r>
              <a:rPr lang="en-US" dirty="0">
                <a:ea typeface="Calibri" panose="020F0502020204030204" pitchFamily="34" charset="0"/>
              </a:rPr>
              <a:t>Has the product been tested? </a:t>
            </a:r>
          </a:p>
          <a:p>
            <a:r>
              <a:rPr lang="en-US" dirty="0">
                <a:ea typeface="Calibri" panose="020F0502020204030204" pitchFamily="34" charset="0"/>
              </a:rPr>
              <a:t>Is it an undisclosed “selfie” certification mark?</a:t>
            </a:r>
          </a:p>
          <a:p>
            <a:r>
              <a:rPr lang="en-US" dirty="0"/>
              <a:t>Is it displayed in a non-misleading manner?</a:t>
            </a:r>
          </a:p>
        </p:txBody>
      </p:sp>
      <p:pic>
        <p:nvPicPr>
          <p:cNvPr id="3" name="Picture 2">
            <a:extLst>
              <a:ext uri="{FF2B5EF4-FFF2-40B4-BE49-F238E27FC236}">
                <a16:creationId xmlns:a16="http://schemas.microsoft.com/office/drawing/2014/main" id="{372B4D38-C311-4807-C4B7-9A5EA5DCF0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1791346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0517D9-F851-008F-BA3D-1BD2A6CE933F}"/>
              </a:ext>
            </a:extLst>
          </p:cNvPr>
          <p:cNvSpPr>
            <a:spLocks noGrp="1"/>
          </p:cNvSpPr>
          <p:nvPr>
            <p:ph type="title"/>
          </p:nvPr>
        </p:nvSpPr>
        <p:spPr>
          <a:xfrm>
            <a:off x="831850" y="1"/>
            <a:ext cx="10515600" cy="1098550"/>
          </a:xfrm>
        </p:spPr>
        <p:txBody>
          <a:bodyPr/>
          <a:lstStyle/>
          <a:p>
            <a:r>
              <a:rPr lang="en-US" dirty="0"/>
              <a:t>Any Questions? </a:t>
            </a:r>
          </a:p>
        </p:txBody>
      </p:sp>
      <p:pic>
        <p:nvPicPr>
          <p:cNvPr id="1026" name="Picture 2">
            <a:extLst>
              <a:ext uri="{FF2B5EF4-FFF2-40B4-BE49-F238E27FC236}">
                <a16:creationId xmlns:a16="http://schemas.microsoft.com/office/drawing/2014/main" id="{60C7BC06-B699-2170-E180-82F8567FC7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14" t="542" r="271" b="15642"/>
          <a:stretch/>
        </p:blipFill>
        <p:spPr bwMode="auto">
          <a:xfrm>
            <a:off x="6592209" y="1671416"/>
            <a:ext cx="2560320" cy="2560320"/>
          </a:xfrm>
          <a:prstGeom prst="ellipse">
            <a:avLst/>
          </a:prstGeom>
          <a:noFill/>
          <a:ln w="101600">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Paunovich, Joseph M.">
            <a:extLst>
              <a:ext uri="{FF2B5EF4-FFF2-40B4-BE49-F238E27FC236}">
                <a16:creationId xmlns:a16="http://schemas.microsoft.com/office/drawing/2014/main" id="{CABD605B-2492-08C3-BC4E-6590AABB8A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71" b="30481"/>
          <a:stretch/>
        </p:blipFill>
        <p:spPr bwMode="auto">
          <a:xfrm>
            <a:off x="1047751" y="1671416"/>
            <a:ext cx="2541938" cy="2560320"/>
          </a:xfrm>
          <a:prstGeom prst="ellipse">
            <a:avLst/>
          </a:prstGeom>
          <a:noFill/>
          <a:ln w="101600">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9815EE2-9527-E9F3-3E76-8A8E3CE58321}"/>
              </a:ext>
            </a:extLst>
          </p:cNvPr>
          <p:cNvSpPr txBox="1"/>
          <p:nvPr/>
        </p:nvSpPr>
        <p:spPr>
          <a:xfrm>
            <a:off x="1047750" y="4556869"/>
            <a:ext cx="3709862" cy="1477328"/>
          </a:xfrm>
          <a:prstGeom prst="rect">
            <a:avLst/>
          </a:prstGeom>
          <a:noFill/>
        </p:spPr>
        <p:txBody>
          <a:bodyPr wrap="none" rtlCol="0">
            <a:spAutoFit/>
          </a:bodyPr>
          <a:lstStyle/>
          <a:p>
            <a:r>
              <a:rPr lang="en-US" b="1" dirty="0">
                <a:latin typeface="Segoe UI" panose="020B0502040204020203" pitchFamily="34" charset="0"/>
                <a:cs typeface="Segoe UI" panose="020B0502040204020203" pitchFamily="34" charset="0"/>
              </a:rPr>
              <a:t>Joseph M. Paunovich</a:t>
            </a:r>
            <a:br>
              <a:rPr lang="en-US" dirty="0">
                <a:latin typeface="Segoe UI" panose="020B0502040204020203" pitchFamily="34" charset="0"/>
                <a:cs typeface="Segoe UI" panose="020B0502040204020203" pitchFamily="34" charset="0"/>
              </a:rPr>
            </a:br>
            <a:r>
              <a:rPr lang="en-US" i="1" dirty="0">
                <a:latin typeface="Segoe UI" panose="020B0502040204020203" pitchFamily="34" charset="0"/>
                <a:cs typeface="Segoe UI" panose="020B0502040204020203" pitchFamily="34" charset="0"/>
              </a:rPr>
              <a:t>Partner</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hlinkClick r:id="rId4"/>
              </a:rPr>
              <a:t>joepaunovich@quinnemanuel.com</a:t>
            </a:r>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+1 213 443 3257</a:t>
            </a:r>
          </a:p>
        </p:txBody>
      </p:sp>
      <p:sp>
        <p:nvSpPr>
          <p:cNvPr id="14" name="TextBox 13">
            <a:extLst>
              <a:ext uri="{FF2B5EF4-FFF2-40B4-BE49-F238E27FC236}">
                <a16:creationId xmlns:a16="http://schemas.microsoft.com/office/drawing/2014/main" id="{18E8431E-8070-C631-9E44-03299BAF44E1}"/>
              </a:ext>
            </a:extLst>
          </p:cNvPr>
          <p:cNvSpPr txBox="1"/>
          <p:nvPr/>
        </p:nvSpPr>
        <p:spPr>
          <a:xfrm>
            <a:off x="6592209" y="4556869"/>
            <a:ext cx="3982565" cy="1477328"/>
          </a:xfrm>
          <a:prstGeom prst="rect">
            <a:avLst/>
          </a:prstGeom>
          <a:noFill/>
        </p:spPr>
        <p:txBody>
          <a:bodyPr wrap="none" rtlCol="0">
            <a:spAutoFit/>
          </a:bodyPr>
          <a:lstStyle/>
          <a:p>
            <a:r>
              <a:rPr lang="en-US" b="1" dirty="0">
                <a:latin typeface="Segoe UI" panose="020B0502040204020203" pitchFamily="34" charset="0"/>
                <a:cs typeface="Segoe UI" panose="020B0502040204020203" pitchFamily="34" charset="0"/>
              </a:rPr>
              <a:t>Nathan Archibald</a:t>
            </a:r>
            <a:br>
              <a:rPr lang="en-US" dirty="0">
                <a:latin typeface="Segoe UI" panose="020B0502040204020203" pitchFamily="34" charset="0"/>
                <a:cs typeface="Segoe UI" panose="020B0502040204020203" pitchFamily="34" charset="0"/>
              </a:rPr>
            </a:br>
            <a:r>
              <a:rPr lang="en-US" i="1" dirty="0">
                <a:latin typeface="Segoe UI" panose="020B0502040204020203" pitchFamily="34" charset="0"/>
                <a:cs typeface="Segoe UI" panose="020B0502040204020203" pitchFamily="34" charset="0"/>
              </a:rPr>
              <a:t>Associate</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hlinkClick r:id="rId5"/>
              </a:rPr>
              <a:t>nathanarchibald@quinnemanuel.com</a:t>
            </a:r>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+1 801 515 7310</a:t>
            </a:r>
          </a:p>
        </p:txBody>
      </p:sp>
      <p:cxnSp>
        <p:nvCxnSpPr>
          <p:cNvPr id="16" name="Straight Connector 15">
            <a:extLst>
              <a:ext uri="{FF2B5EF4-FFF2-40B4-BE49-F238E27FC236}">
                <a16:creationId xmlns:a16="http://schemas.microsoft.com/office/drawing/2014/main" id="{4FC494E5-2B11-C0BD-E459-724B941F1BED}"/>
              </a:ext>
            </a:extLst>
          </p:cNvPr>
          <p:cNvCxnSpPr/>
          <p:nvPr/>
        </p:nvCxnSpPr>
        <p:spPr>
          <a:xfrm>
            <a:off x="5543550" y="1671416"/>
            <a:ext cx="0" cy="413248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D8100F3-64EA-A3B2-0D8D-0374F17A34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179697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9AB23CA-CF96-42B0-847F-37A181DEB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14C723D-7B81-D2D2-CAB9-CA555FF7FA1A}"/>
              </a:ext>
            </a:extLst>
          </p:cNvPr>
          <p:cNvSpPr>
            <a:spLocks noGrp="1"/>
          </p:cNvSpPr>
          <p:nvPr>
            <p:ph type="title"/>
          </p:nvPr>
        </p:nvSpPr>
        <p:spPr>
          <a:xfrm>
            <a:off x="517824" y="442914"/>
            <a:ext cx="7796167" cy="629755"/>
          </a:xfrm>
        </p:spPr>
        <p:txBody>
          <a:bodyPr vert="horz" lIns="91440" tIns="45720" rIns="91440" bIns="45720" rtlCol="0" anchor="b">
            <a:normAutofit/>
          </a:bodyPr>
          <a:lstStyle/>
          <a:p>
            <a:r>
              <a:rPr lang="en-US" sz="3600" b="1" kern="1200" dirty="0">
                <a:solidFill>
                  <a:schemeClr val="tx1"/>
                </a:solidFill>
              </a:rPr>
              <a:t>Scenario 1</a:t>
            </a:r>
          </a:p>
        </p:txBody>
      </p:sp>
      <p:sp>
        <p:nvSpPr>
          <p:cNvPr id="41" name="Freeform: Shape 40">
            <a:extLst>
              <a:ext uri="{FF2B5EF4-FFF2-40B4-BE49-F238E27FC236}">
                <a16:creationId xmlns:a16="http://schemas.microsoft.com/office/drawing/2014/main" id="{A45FD7F6-BF7B-4588-AE38-90035891A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0690" y="-1891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2F05AAE2-453E-4EDA-8961-D9B319978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2156" y="3297832"/>
            <a:ext cx="5959692" cy="3560169"/>
          </a:xfrm>
          <a:custGeom>
            <a:avLst/>
            <a:gdLst>
              <a:gd name="connsiteX0" fmla="*/ 5959692 w 5959692"/>
              <a:gd name="connsiteY0" fmla="*/ 3363787 h 3560169"/>
              <a:gd name="connsiteX1" fmla="*/ 5959692 w 5959692"/>
              <a:gd name="connsiteY1" fmla="*/ 3560169 h 3560169"/>
              <a:gd name="connsiteX2" fmla="*/ 5918326 w 5959692"/>
              <a:gd name="connsiteY2" fmla="*/ 3560169 h 3560169"/>
              <a:gd name="connsiteX3" fmla="*/ 3008109 w 5959692"/>
              <a:gd name="connsiteY3" fmla="*/ 42 h 3560169"/>
              <a:gd name="connsiteX4" fmla="*/ 4702247 w 5959692"/>
              <a:gd name="connsiteY4" fmla="*/ 626282 h 3560169"/>
              <a:gd name="connsiteX5" fmla="*/ 5069411 w 5959692"/>
              <a:gd name="connsiteY5" fmla="*/ 865826 h 3560169"/>
              <a:gd name="connsiteX6" fmla="*/ 5895906 w 5959692"/>
              <a:gd name="connsiteY6" fmla="*/ 1594994 h 3560169"/>
              <a:gd name="connsiteX7" fmla="*/ 5959691 w 5959692"/>
              <a:gd name="connsiteY7" fmla="*/ 1728783 h 3560169"/>
              <a:gd name="connsiteX8" fmla="*/ 5959691 w 5959692"/>
              <a:gd name="connsiteY8" fmla="*/ 2242763 h 3560169"/>
              <a:gd name="connsiteX9" fmla="*/ 5918347 w 5959692"/>
              <a:gd name="connsiteY9" fmla="*/ 2056598 h 3560169"/>
              <a:gd name="connsiteX10" fmla="*/ 5820285 w 5959692"/>
              <a:gd name="connsiteY10" fmla="*/ 1774807 h 3560169"/>
              <a:gd name="connsiteX11" fmla="*/ 4980935 w 5959692"/>
              <a:gd name="connsiteY11" fmla="*/ 946614 h 3560169"/>
              <a:gd name="connsiteX12" fmla="*/ 4635662 w 5959692"/>
              <a:gd name="connsiteY12" fmla="*/ 716464 h 3560169"/>
              <a:gd name="connsiteX13" fmla="*/ 3044280 w 5959692"/>
              <a:gd name="connsiteY13" fmla="*/ 109209 h 3560169"/>
              <a:gd name="connsiteX14" fmla="*/ 2119450 w 5959692"/>
              <a:gd name="connsiteY14" fmla="*/ 300880 h 3560169"/>
              <a:gd name="connsiteX15" fmla="*/ 919412 w 5959692"/>
              <a:gd name="connsiteY15" fmla="*/ 1696777 h 3560169"/>
              <a:gd name="connsiteX16" fmla="*/ 797804 w 5959692"/>
              <a:gd name="connsiteY16" fmla="*/ 1925546 h 3560169"/>
              <a:gd name="connsiteX17" fmla="*/ 287588 w 5959692"/>
              <a:gd name="connsiteY17" fmla="*/ 3069391 h 3560169"/>
              <a:gd name="connsiteX18" fmla="*/ 235658 w 5959692"/>
              <a:gd name="connsiteY18" fmla="*/ 3441477 h 3560169"/>
              <a:gd name="connsiteX19" fmla="*/ 239056 w 5959692"/>
              <a:gd name="connsiteY19" fmla="*/ 3560169 h 3560169"/>
              <a:gd name="connsiteX20" fmla="*/ 635 w 5959692"/>
              <a:gd name="connsiteY20" fmla="*/ 3560169 h 3560169"/>
              <a:gd name="connsiteX21" fmla="*/ 0 w 5959692"/>
              <a:gd name="connsiteY21" fmla="*/ 3534810 h 3560169"/>
              <a:gd name="connsiteX22" fmla="*/ 56896 w 5959692"/>
              <a:gd name="connsiteY22" fmla="*/ 3142342 h 3560169"/>
              <a:gd name="connsiteX23" fmla="*/ 605568 w 5959692"/>
              <a:gd name="connsiteY23" fmla="*/ 1932853 h 3560169"/>
              <a:gd name="connsiteX24" fmla="*/ 736162 w 5959692"/>
              <a:gd name="connsiteY24" fmla="*/ 1690788 h 3560169"/>
              <a:gd name="connsiteX25" fmla="*/ 2021319 w 5959692"/>
              <a:gd name="connsiteY25" fmla="*/ 209863 h 3560169"/>
              <a:gd name="connsiteX26" fmla="*/ 3008109 w 5959692"/>
              <a:gd name="connsiteY26"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59692" h="3560169">
                <a:moveTo>
                  <a:pt x="5959692" y="3363787"/>
                </a:moveTo>
                <a:lnTo>
                  <a:pt x="5959692" y="3560169"/>
                </a:lnTo>
                <a:lnTo>
                  <a:pt x="5918326" y="3560169"/>
                </a:lnTo>
                <a:close/>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1" y="2242763"/>
                </a:lnTo>
                <a:lnTo>
                  <a:pt x="5918347" y="2056598"/>
                </a:lnTo>
                <a:cubicBezTo>
                  <a:pt x="5891169" y="1960834"/>
                  <a:pt x="5858474" y="1866845"/>
                  <a:pt x="5820285" y="1774807"/>
                </a:cubicBezTo>
                <a:cubicBezTo>
                  <a:pt x="5666444" y="1404038"/>
                  <a:pt x="5439344" y="1244459"/>
                  <a:pt x="4980935" y="946614"/>
                </a:cubicBezTo>
                <a:cubicBezTo>
                  <a:pt x="4870349" y="874793"/>
                  <a:pt x="4755972" y="800460"/>
                  <a:pt x="4635662" y="716464"/>
                </a:cubicBezTo>
                <a:cubicBezTo>
                  <a:pt x="4061110" y="315407"/>
                  <a:pt x="3551697" y="116473"/>
                  <a:pt x="3044280" y="109209"/>
                </a:cubicBezTo>
                <a:cubicBezTo>
                  <a:pt x="2739831" y="104851"/>
                  <a:pt x="2436100" y="169494"/>
                  <a:pt x="2119450" y="300880"/>
                </a:cubicBezTo>
                <a:cubicBezTo>
                  <a:pt x="1565269" y="530823"/>
                  <a:pt x="1284534" y="1002904"/>
                  <a:pt x="919412" y="1696777"/>
                </a:cubicBezTo>
                <a:cubicBezTo>
                  <a:pt x="878625" y="1774305"/>
                  <a:pt x="837580" y="1851211"/>
                  <a:pt x="797804" y="1925546"/>
                </a:cubicBezTo>
                <a:cubicBezTo>
                  <a:pt x="582340" y="2328776"/>
                  <a:pt x="378892" y="2709642"/>
                  <a:pt x="287588" y="3069391"/>
                </a:cubicBezTo>
                <a:cubicBezTo>
                  <a:pt x="254851" y="3198359"/>
                  <a:pt x="237447" y="3321111"/>
                  <a:pt x="235658" y="3441477"/>
                </a:cubicBezTo>
                <a:lnTo>
                  <a:pt x="239056"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9" name="Content Placeholder 8">
            <a:extLst>
              <a:ext uri="{FF2B5EF4-FFF2-40B4-BE49-F238E27FC236}">
                <a16:creationId xmlns:a16="http://schemas.microsoft.com/office/drawing/2014/main" id="{4CE91D5E-2DA1-0B3E-0AAF-724A059B847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1059" r="-2" b="20518"/>
          <a:stretch/>
        </p:blipFill>
        <p:spPr>
          <a:xfrm>
            <a:off x="6232303" y="3297831"/>
            <a:ext cx="5959692" cy="3560169"/>
          </a:xfrm>
          <a:custGeom>
            <a:avLst/>
            <a:gdLst/>
            <a:ahLst/>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p:spPr>
      </p:pic>
      <p:sp>
        <p:nvSpPr>
          <p:cNvPr id="45" name="Freeform: Shape 44">
            <a:extLst>
              <a:ext uri="{FF2B5EF4-FFF2-40B4-BE49-F238E27FC236}">
                <a16:creationId xmlns:a16="http://schemas.microsoft.com/office/drawing/2014/main" id="{CE2CF453-4871-4F22-8746-957F757DA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493" y="3124529"/>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8EBF3A79-1F47-0D66-341E-01B152FF6735}"/>
              </a:ext>
            </a:extLst>
          </p:cNvPr>
          <p:cNvSpPr>
            <a:spLocks noGrp="1"/>
          </p:cNvSpPr>
          <p:nvPr>
            <p:ph sz="half" idx="1"/>
          </p:nvPr>
        </p:nvSpPr>
        <p:spPr>
          <a:xfrm>
            <a:off x="517824" y="1409842"/>
            <a:ext cx="5485331" cy="5043480"/>
          </a:xfrm>
        </p:spPr>
        <p:txBody>
          <a:bodyPr vert="horz" lIns="91440" tIns="45720" rIns="91440" bIns="45720" rtlCol="0">
            <a:normAutofit/>
          </a:bodyPr>
          <a:lstStyle/>
          <a:p>
            <a:pPr marL="0" indent="0" algn="just">
              <a:buNone/>
            </a:pPr>
            <a:r>
              <a:rPr lang="en-US" sz="2400" dirty="0">
                <a:effectLst/>
              </a:rPr>
              <a:t>Your company focuses on advanced nutrition and the CEO has been studying non-for-profits that alig</a:t>
            </a:r>
            <a:r>
              <a:rPr lang="en-US" sz="2400" dirty="0"/>
              <a:t>n with this goal.  </a:t>
            </a:r>
            <a:r>
              <a:rPr lang="en-US" sz="2400" dirty="0">
                <a:effectLst/>
              </a:rPr>
              <a:t>She wants the next product release to include a statement on the packaging that “Proceeds from Every Product Sold goes to Cultivating Community a 501(c)(3) helping build food gardens in under-served communities across the U.S.”  The CFO has calculated that the company can afford $1 dollar from every sale during the initial release.  </a:t>
            </a:r>
          </a:p>
          <a:p>
            <a:pPr marL="0" algn="just"/>
            <a:r>
              <a:rPr lang="en-US" sz="2400" b="1" i="1" dirty="0">
                <a:effectLst/>
              </a:rPr>
              <a:t>Everyone is excited, and they have turned it over to you . . .</a:t>
            </a:r>
            <a:r>
              <a:rPr lang="en-US" sz="2400" dirty="0">
                <a:effectLst/>
              </a:rPr>
              <a:t> </a:t>
            </a:r>
            <a:endParaRPr lang="en-US" sz="2400" dirty="0"/>
          </a:p>
        </p:txBody>
      </p:sp>
      <p:pic>
        <p:nvPicPr>
          <p:cNvPr id="11" name="Picture 10">
            <a:extLst>
              <a:ext uri="{FF2B5EF4-FFF2-40B4-BE49-F238E27FC236}">
                <a16:creationId xmlns:a16="http://schemas.microsoft.com/office/drawing/2014/main" id="{B93000FE-B53B-7111-9853-0091D16D3E70}"/>
              </a:ext>
            </a:extLst>
          </p:cNvPr>
          <p:cNvPicPr>
            <a:picLocks noChangeAspect="1"/>
          </p:cNvPicPr>
          <p:nvPr/>
        </p:nvPicPr>
        <p:blipFill rotWithShape="1">
          <a:blip r:embed="rId3">
            <a:extLst>
              <a:ext uri="{28A0092B-C50C-407E-A947-70E740481C1C}">
                <a14:useLocalDpi xmlns:a14="http://schemas.microsoft.com/office/drawing/2010/main" val="0"/>
              </a:ext>
            </a:extLst>
          </a:blip>
          <a:srcRect l="16431" r="7079" b="-1"/>
          <a:stretch/>
        </p:blipFill>
        <p:spPr>
          <a:xfrm>
            <a:off x="8898128" y="10"/>
            <a:ext cx="3293877" cy="2743202"/>
          </a:xfrm>
          <a:custGeom>
            <a:avLst/>
            <a:gdLst/>
            <a:ahLst/>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p:spPr>
      </p:pic>
      <p:sp>
        <p:nvSpPr>
          <p:cNvPr id="47" name="Freeform: Shape 46">
            <a:extLst>
              <a:ext uri="{FF2B5EF4-FFF2-40B4-BE49-F238E27FC236}">
                <a16:creationId xmlns:a16="http://schemas.microsoft.com/office/drawing/2014/main" id="{6A0E0FAE-D6BC-43D5-ACA6-8CDE48477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7970" y="0"/>
            <a:ext cx="3293877" cy="2743212"/>
          </a:xfrm>
          <a:custGeom>
            <a:avLst/>
            <a:gdLst>
              <a:gd name="connsiteX0" fmla="*/ 37772 w 3293877"/>
              <a:gd name="connsiteY0" fmla="*/ 0 h 2743212"/>
              <a:gd name="connsiteX1" fmla="*/ 175506 w 3293877"/>
              <a:gd name="connsiteY1" fmla="*/ 0 h 2743212"/>
              <a:gd name="connsiteX2" fmla="*/ 149226 w 3293877"/>
              <a:gd name="connsiteY2" fmla="*/ 78193 h 2743212"/>
              <a:gd name="connsiteX3" fmla="*/ 122819 w 3293877"/>
              <a:gd name="connsiteY3" fmla="*/ 237010 h 2743212"/>
              <a:gd name="connsiteX4" fmla="*/ 180914 w 3293877"/>
              <a:gd name="connsiteY4" fmla="*/ 1023956 h 2743212"/>
              <a:gd name="connsiteX5" fmla="*/ 203979 w 3293877"/>
              <a:gd name="connsiteY5" fmla="*/ 1185356 h 2743212"/>
              <a:gd name="connsiteX6" fmla="*/ 612631 w 3293877"/>
              <a:gd name="connsiteY6" fmla="*/ 2264082 h 2743212"/>
              <a:gd name="connsiteX7" fmla="*/ 2171849 w 3293877"/>
              <a:gd name="connsiteY7" fmla="*/ 2532019 h 2743212"/>
              <a:gd name="connsiteX8" fmla="*/ 2422184 w 3293877"/>
              <a:gd name="connsiteY8" fmla="*/ 2465509 h 2743212"/>
              <a:gd name="connsiteX9" fmla="*/ 3087206 w 3293877"/>
              <a:gd name="connsiteY9" fmla="*/ 2143537 h 2743212"/>
              <a:gd name="connsiteX10" fmla="*/ 3203783 w 3293877"/>
              <a:gd name="connsiteY10" fmla="*/ 1995541 h 2743212"/>
              <a:gd name="connsiteX11" fmla="*/ 3293877 w 3293877"/>
              <a:gd name="connsiteY11" fmla="*/ 1849554 h 2743212"/>
              <a:gd name="connsiteX12" fmla="*/ 3293877 w 3293877"/>
              <a:gd name="connsiteY12" fmla="*/ 2133887 h 2743212"/>
              <a:gd name="connsiteX13" fmla="*/ 3222757 w 3293877"/>
              <a:gd name="connsiteY13" fmla="*/ 2223039 h 2743212"/>
              <a:gd name="connsiteX14" fmla="*/ 2503136 w 3293877"/>
              <a:gd name="connsiteY14" fmla="*/ 2565392 h 2743212"/>
              <a:gd name="connsiteX15" fmla="*/ 2232111 w 3293877"/>
              <a:gd name="connsiteY15" fmla="*/ 2635826 h 2743212"/>
              <a:gd name="connsiteX16" fmla="*/ 542319 w 3293877"/>
              <a:gd name="connsiteY16" fmla="*/ 2345567 h 2743212"/>
              <a:gd name="connsiteX17" fmla="*/ 96920 w 3293877"/>
              <a:gd name="connsiteY17" fmla="*/ 1191868 h 2743212"/>
              <a:gd name="connsiteX18" fmla="*/ 71529 w 3293877"/>
              <a:gd name="connsiteY18" fmla="*/ 1019346 h 2743212"/>
              <a:gd name="connsiteX19" fmla="*/ 6623 w 3293877"/>
              <a:gd name="connsiteY19" fmla="*/ 178315 h 2743212"/>
              <a:gd name="connsiteX20" fmla="*/ 34833 w 3293877"/>
              <a:gd name="connsiteY2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93877" h="2743212">
                <a:moveTo>
                  <a:pt x="37772" y="0"/>
                </a:moveTo>
                <a:lnTo>
                  <a:pt x="175506" y="0"/>
                </a:lnTo>
                <a:lnTo>
                  <a:pt x="149226" y="78193"/>
                </a:lnTo>
                <a:cubicBezTo>
                  <a:pt x="136827" y="128527"/>
                  <a:pt x="128121" y="181246"/>
                  <a:pt x="122819" y="237010"/>
                </a:cubicBezTo>
                <a:cubicBezTo>
                  <a:pt x="100634" y="470331"/>
                  <a:pt x="139609" y="739241"/>
                  <a:pt x="180914" y="1023956"/>
                </a:cubicBezTo>
                <a:cubicBezTo>
                  <a:pt x="188562" y="1076454"/>
                  <a:pt x="196412" y="1130747"/>
                  <a:pt x="203979" y="1185356"/>
                </a:cubicBezTo>
                <a:cubicBezTo>
                  <a:pt x="271754" y="1674130"/>
                  <a:pt x="336774" y="2013298"/>
                  <a:pt x="612631" y="2264082"/>
                </a:cubicBezTo>
                <a:cubicBezTo>
                  <a:pt x="1032949" y="2646196"/>
                  <a:pt x="1499262" y="2726349"/>
                  <a:pt x="2171849" y="2532019"/>
                </a:cubicBezTo>
                <a:cubicBezTo>
                  <a:pt x="2259876" y="2506576"/>
                  <a:pt x="2342402" y="2485683"/>
                  <a:pt x="2422184" y="2465509"/>
                </a:cubicBezTo>
                <a:cubicBezTo>
                  <a:pt x="2752924" y="2381814"/>
                  <a:pt x="2919303" y="2333175"/>
                  <a:pt x="3087206" y="2143537"/>
                </a:cubicBezTo>
                <a:cubicBezTo>
                  <a:pt x="3128886" y="2096462"/>
                  <a:pt x="3167762" y="2047097"/>
                  <a:pt x="3203783" y="1995541"/>
                </a:cubicBezTo>
                <a:lnTo>
                  <a:pt x="3293877" y="1849554"/>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CF3761F9-4325-8E67-F237-D214A45BEF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744688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3F4DE0-6F0F-91C6-AF89-40BB204F0022}"/>
              </a:ext>
            </a:extLst>
          </p:cNvPr>
          <p:cNvSpPr>
            <a:spLocks noGrp="1"/>
          </p:cNvSpPr>
          <p:nvPr>
            <p:ph type="title"/>
          </p:nvPr>
        </p:nvSpPr>
        <p:spPr>
          <a:xfrm>
            <a:off x="572676" y="357842"/>
            <a:ext cx="5688931" cy="1325563"/>
          </a:xfrm>
        </p:spPr>
        <p:txBody>
          <a:bodyPr vert="horz" lIns="91440" tIns="45720" rIns="91440" bIns="45720" rtlCol="0" anchor="ctr">
            <a:normAutofit/>
          </a:bodyPr>
          <a:lstStyle/>
          <a:p>
            <a:r>
              <a:rPr lang="en-US" b="1" kern="1200" dirty="0">
                <a:solidFill>
                  <a:schemeClr val="tx1"/>
                </a:solidFill>
              </a:rPr>
              <a:t>(Be)cause Marketing</a:t>
            </a:r>
          </a:p>
        </p:txBody>
      </p:sp>
      <p:graphicFrame>
        <p:nvGraphicFramePr>
          <p:cNvPr id="21" name="Content Placeholder 2">
            <a:extLst>
              <a:ext uri="{FF2B5EF4-FFF2-40B4-BE49-F238E27FC236}">
                <a16:creationId xmlns:a16="http://schemas.microsoft.com/office/drawing/2014/main" id="{851C7D18-521C-1ED4-AAC7-038A9CDDB6E5}"/>
              </a:ext>
            </a:extLst>
          </p:cNvPr>
          <p:cNvGraphicFramePr>
            <a:graphicFrameLocks noGrp="1"/>
          </p:cNvGraphicFramePr>
          <p:nvPr>
            <p:ph sz="half" idx="1"/>
            <p:extLst>
              <p:ext uri="{D42A27DB-BD31-4B8C-83A1-F6EECF244321}">
                <p14:modId xmlns:p14="http://schemas.microsoft.com/office/powerpoint/2010/main" val="2375887531"/>
              </p:ext>
            </p:extLst>
          </p:nvPr>
        </p:nvGraphicFramePr>
        <p:xfrm>
          <a:off x="838201" y="1825625"/>
          <a:ext cx="5092194"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Oval 1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group of cell phones and a watch&#10;&#10;Description automatically generated">
            <a:extLst>
              <a:ext uri="{FF2B5EF4-FFF2-40B4-BE49-F238E27FC236}">
                <a16:creationId xmlns:a16="http://schemas.microsoft.com/office/drawing/2014/main" id="{91218D04-4CFB-1990-C1AC-10E1BD2FF4FD}"/>
              </a:ext>
            </a:extLst>
          </p:cNvPr>
          <p:cNvPicPr>
            <a:picLocks noChangeAspect="1"/>
          </p:cNvPicPr>
          <p:nvPr/>
        </p:nvPicPr>
        <p:blipFill rotWithShape="1">
          <a:blip r:embed="rId7">
            <a:extLst>
              <a:ext uri="{28A0092B-C50C-407E-A947-70E740481C1C}">
                <a14:useLocalDpi xmlns:a14="http://schemas.microsoft.com/office/drawing/2010/main" val="0"/>
              </a:ext>
            </a:extLst>
          </a:blip>
          <a:srcRect l="3861" r="37704"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9" name="Arc 1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4C5CB868-F9E0-EDAA-43DE-9589950C6420}"/>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rcRect t="7335" b="7335"/>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3" name="Picture 2">
            <a:extLst>
              <a:ext uri="{FF2B5EF4-FFF2-40B4-BE49-F238E27FC236}">
                <a16:creationId xmlns:a16="http://schemas.microsoft.com/office/drawing/2014/main" id="{B4CE3633-4D92-E8F5-D16D-B9FC629B17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557916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C7527-724B-8799-7012-D75CC6E6396A}"/>
              </a:ext>
            </a:extLst>
          </p:cNvPr>
          <p:cNvSpPr>
            <a:spLocks noGrp="1"/>
          </p:cNvSpPr>
          <p:nvPr>
            <p:ph type="title"/>
          </p:nvPr>
        </p:nvSpPr>
        <p:spPr>
          <a:xfrm>
            <a:off x="483436" y="1003177"/>
            <a:ext cx="3200400" cy="4461163"/>
          </a:xfrm>
        </p:spPr>
        <p:txBody>
          <a:bodyPr vert="horz" lIns="91440" tIns="45720" rIns="91440" bIns="45720" rtlCol="0" anchor="ctr">
            <a:normAutofit/>
          </a:bodyPr>
          <a:lstStyle/>
          <a:p>
            <a:r>
              <a:rPr lang="en-US" sz="3600" b="1" kern="1200" dirty="0">
                <a:solidFill>
                  <a:srgbClr val="FFFFFF"/>
                </a:solidFill>
                <a:effectLst>
                  <a:outerShdw blurRad="38100" dist="38100" dir="2700000" algn="tl">
                    <a:srgbClr val="000000">
                      <a:alpha val="43137"/>
                    </a:srgbClr>
                  </a:outerShdw>
                </a:effectLst>
              </a:rPr>
              <a:t>Cause Marketing (Commercial Co-Venturer) Laws</a:t>
            </a:r>
            <a:endParaRPr lang="en-US" sz="3600" kern="1200" dirty="0">
              <a:solidFill>
                <a:srgbClr val="FFFFFF"/>
              </a:solidFill>
              <a:effectLst>
                <a:outerShdw blurRad="38100" dist="38100" dir="2700000" algn="tl">
                  <a:srgbClr val="000000">
                    <a:alpha val="43137"/>
                  </a:srgbClr>
                </a:outerShdw>
              </a:effectLst>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4F6B002-FE60-B859-6FA3-F37F41C2CB12}"/>
              </a:ext>
            </a:extLst>
          </p:cNvPr>
          <p:cNvSpPr>
            <a:spLocks noGrp="1"/>
          </p:cNvSpPr>
          <p:nvPr>
            <p:ph sz="half" idx="2"/>
          </p:nvPr>
        </p:nvSpPr>
        <p:spPr>
          <a:xfrm>
            <a:off x="4360223" y="953293"/>
            <a:ext cx="6906491" cy="5585619"/>
          </a:xfrm>
        </p:spPr>
        <p:txBody>
          <a:bodyPr vert="horz" lIns="91440" tIns="45720" rIns="91440" bIns="45720" rtlCol="0" anchor="ctr">
            <a:normAutofit lnSpcReduction="10000"/>
          </a:bodyPr>
          <a:lstStyle/>
          <a:p>
            <a:r>
              <a:rPr lang="en-US" dirty="0"/>
              <a:t>25 states expressly regulate </a:t>
            </a:r>
            <a:r>
              <a:rPr lang="en-US" dirty="0" err="1"/>
              <a:t>CCVs</a:t>
            </a:r>
            <a:r>
              <a:rPr lang="en-US" dirty="0"/>
              <a:t> including Utah</a:t>
            </a:r>
            <a:endParaRPr lang="en-US" dirty="0">
              <a:effectLst/>
            </a:endParaRPr>
          </a:p>
          <a:p>
            <a:r>
              <a:rPr lang="en-US" dirty="0">
                <a:effectLst/>
              </a:rPr>
              <a:t>Common CCV requirements include:</a:t>
            </a:r>
          </a:p>
          <a:p>
            <a:pPr lvl="1"/>
            <a:r>
              <a:rPr lang="en-US" dirty="0">
                <a:effectLst/>
              </a:rPr>
              <a:t>Written agreement with charity</a:t>
            </a:r>
          </a:p>
          <a:p>
            <a:pPr lvl="1"/>
            <a:r>
              <a:rPr lang="en-US" dirty="0">
                <a:effectLst/>
              </a:rPr>
              <a:t>Advertising disclosures of the type of donation, any cap on donations, and start/end of campaign. </a:t>
            </a:r>
          </a:p>
          <a:p>
            <a:pPr lvl="1"/>
            <a:r>
              <a:rPr lang="en-US" dirty="0">
                <a:effectLst/>
              </a:rPr>
              <a:t>Pre- and post-campaign filings (~12 states)</a:t>
            </a:r>
          </a:p>
          <a:p>
            <a:pPr lvl="1"/>
            <a:r>
              <a:rPr lang="en-US" dirty="0">
                <a:effectLst/>
              </a:rPr>
              <a:t>Company registered as a CCV and bonded (2-3 states)</a:t>
            </a:r>
          </a:p>
          <a:p>
            <a:pPr lvl="1"/>
            <a:r>
              <a:rPr lang="en-US" dirty="0">
                <a:effectLst/>
              </a:rPr>
              <a:t>Charity registered to solicit in state where campaign is conducted</a:t>
            </a:r>
          </a:p>
          <a:p>
            <a:pPr lvl="1"/>
            <a:r>
              <a:rPr lang="en-US" dirty="0">
                <a:effectLst/>
              </a:rPr>
              <a:t>Regular accounting and turnover of funds to the charity (at least every 90 days)</a:t>
            </a:r>
          </a:p>
          <a:p>
            <a:pPr lvl="1"/>
            <a:r>
              <a:rPr lang="en-US" dirty="0">
                <a:effectLst/>
              </a:rPr>
              <a:t>Recordkeeping for 3 years</a:t>
            </a:r>
          </a:p>
          <a:p>
            <a:endParaRPr lang="en-US" dirty="0"/>
          </a:p>
        </p:txBody>
      </p:sp>
      <p:pic>
        <p:nvPicPr>
          <p:cNvPr id="3" name="Picture 2">
            <a:extLst>
              <a:ext uri="{FF2B5EF4-FFF2-40B4-BE49-F238E27FC236}">
                <a16:creationId xmlns:a16="http://schemas.microsoft.com/office/drawing/2014/main" id="{145B9F2A-9568-17F2-94A7-6B81B15226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2815056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19326F-09B4-55D1-5C6B-64908F5F653C}"/>
              </a:ext>
            </a:extLst>
          </p:cNvPr>
          <p:cNvSpPr>
            <a:spLocks noGrp="1"/>
          </p:cNvSpPr>
          <p:nvPr>
            <p:ph sz="half" idx="1"/>
          </p:nvPr>
        </p:nvSpPr>
        <p:spPr>
          <a:xfrm>
            <a:off x="838200" y="1800911"/>
            <a:ext cx="5181600" cy="4351338"/>
          </a:xfrm>
        </p:spPr>
        <p:txBody>
          <a:bodyPr>
            <a:normAutofit/>
          </a:bodyPr>
          <a:lstStyle/>
          <a:p>
            <a:pPr marL="0" indent="0" algn="just">
              <a:buNone/>
            </a:pPr>
            <a:r>
              <a:rPr lang="en-US" kern="1200" dirty="0">
                <a:solidFill>
                  <a:schemeClr val="tx1"/>
                </a:solidFill>
                <a:latin typeface="+mn-lt"/>
                <a:ea typeface="+mn-ea"/>
                <a:cs typeface="+mn-cs"/>
              </a:rPr>
              <a:t>Your CEO wants the next product release to include a statement on the packaging that “Proceeds from Every Product Sold goes to Cultivating Community helping build food gardens in under-served communities across the U.S.”  The CFO has calculated that the company can afford one dollar from every sale during the initial release.</a:t>
            </a:r>
            <a:endParaRPr lang="en-US" dirty="0"/>
          </a:p>
        </p:txBody>
      </p:sp>
      <p:graphicFrame>
        <p:nvGraphicFramePr>
          <p:cNvPr id="6" name="Content Placeholder 3">
            <a:extLst>
              <a:ext uri="{FF2B5EF4-FFF2-40B4-BE49-F238E27FC236}">
                <a16:creationId xmlns:a16="http://schemas.microsoft.com/office/drawing/2014/main" id="{EB4E551A-6D6D-09F8-811B-B5CB63CECEF9}"/>
              </a:ext>
            </a:extLst>
          </p:cNvPr>
          <p:cNvGraphicFramePr>
            <a:graphicFrameLocks noGrp="1"/>
          </p:cNvGraphicFramePr>
          <p:nvPr>
            <p:ph sz="half" idx="2"/>
            <p:extLst>
              <p:ext uri="{D42A27DB-BD31-4B8C-83A1-F6EECF244321}">
                <p14:modId xmlns:p14="http://schemas.microsoft.com/office/powerpoint/2010/main" val="1368290800"/>
              </p:ext>
            </p:extLst>
          </p:nvPr>
        </p:nvGraphicFramePr>
        <p:xfrm>
          <a:off x="6172200" y="1800911"/>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B5A44079-AE5E-97FA-23E5-2A9EC83171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1692744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2E278-E200-7436-4CE5-14A95EF26A3E}"/>
              </a:ext>
            </a:extLst>
          </p:cNvPr>
          <p:cNvSpPr>
            <a:spLocks noGrp="1"/>
          </p:cNvSpPr>
          <p:nvPr>
            <p:ph type="title"/>
          </p:nvPr>
        </p:nvSpPr>
        <p:spPr>
          <a:xfrm>
            <a:off x="838201" y="345810"/>
            <a:ext cx="5622234" cy="1325563"/>
          </a:xfrm>
        </p:spPr>
        <p:txBody>
          <a:bodyPr vert="horz" lIns="91440" tIns="45720" rIns="91440" bIns="45720" rtlCol="0" anchor="ctr">
            <a:noAutofit/>
          </a:bodyPr>
          <a:lstStyle/>
          <a:p>
            <a:r>
              <a:rPr lang="en-US" sz="3600" b="1" kern="1200" dirty="0">
                <a:solidFill>
                  <a:schemeClr val="tx1"/>
                </a:solidFill>
              </a:rPr>
              <a:t>Cause Marketing Failures Leading to Court</a:t>
            </a:r>
          </a:p>
        </p:txBody>
      </p:sp>
      <p:sp>
        <p:nvSpPr>
          <p:cNvPr id="3" name="Content Placeholder 2">
            <a:extLst>
              <a:ext uri="{FF2B5EF4-FFF2-40B4-BE49-F238E27FC236}">
                <a16:creationId xmlns:a16="http://schemas.microsoft.com/office/drawing/2014/main" id="{999CB4D5-895E-FBA0-2C54-EBA51372E515}"/>
              </a:ext>
            </a:extLst>
          </p:cNvPr>
          <p:cNvSpPr>
            <a:spLocks noGrp="1"/>
          </p:cNvSpPr>
          <p:nvPr>
            <p:ph sz="half" idx="1"/>
          </p:nvPr>
        </p:nvSpPr>
        <p:spPr>
          <a:xfrm>
            <a:off x="838201" y="1825625"/>
            <a:ext cx="5823856" cy="4351338"/>
          </a:xfrm>
        </p:spPr>
        <p:txBody>
          <a:bodyPr vert="horz" lIns="91440" tIns="45720" rIns="91440" bIns="45720" rtlCol="0">
            <a:normAutofit fontScale="92500" lnSpcReduction="10000"/>
          </a:bodyPr>
          <a:lstStyle/>
          <a:p>
            <a:r>
              <a:rPr lang="en-US" dirty="0"/>
              <a:t>“All Proceeds” Claims</a:t>
            </a:r>
          </a:p>
          <a:p>
            <a:pPr lvl="1"/>
            <a:r>
              <a:rPr lang="en-US" i="1" dirty="0"/>
              <a:t>Demetsenare v. Germanotta, aka Lady Gaga, House of Gaga et al</a:t>
            </a:r>
            <a:r>
              <a:rPr lang="en-US" dirty="0"/>
              <a:t>, 2011 WL 2520285 (</a:t>
            </a:r>
            <a:r>
              <a:rPr lang="en-US" dirty="0" err="1"/>
              <a:t>E.D.Mich</a:t>
            </a:r>
            <a:r>
              <a:rPr lang="en-US" dirty="0"/>
              <a:t>.)</a:t>
            </a:r>
          </a:p>
          <a:p>
            <a:pPr lvl="1"/>
            <a:r>
              <a:rPr lang="en-US" dirty="0"/>
              <a:t>Not “all proceeds” went to Japan tsunami relief</a:t>
            </a:r>
          </a:p>
          <a:p>
            <a:pPr lvl="1"/>
            <a:r>
              <a:rPr lang="en-US" dirty="0"/>
              <a:t>$</a:t>
            </a:r>
            <a:r>
              <a:rPr lang="en-US" dirty="0" err="1"/>
              <a:t>200K</a:t>
            </a:r>
            <a:r>
              <a:rPr lang="en-US" dirty="0"/>
              <a:t> class settlement.</a:t>
            </a:r>
          </a:p>
          <a:p>
            <a:r>
              <a:rPr lang="en-US" dirty="0"/>
              <a:t>Undisclosed Donation Limits</a:t>
            </a:r>
          </a:p>
          <a:p>
            <a:pPr lvl="1"/>
            <a:r>
              <a:rPr lang="en-US" dirty="0"/>
              <a:t>50 cents per lid returned to company donated to breast cancer charity</a:t>
            </a:r>
          </a:p>
          <a:p>
            <a:pPr lvl="1"/>
            <a:r>
              <a:rPr lang="en-US" dirty="0"/>
              <a:t>Undisclosed cap on underside of lid and viewable only after purchase</a:t>
            </a:r>
          </a:p>
          <a:p>
            <a:pPr lvl="1"/>
            <a:r>
              <a:rPr lang="en-US" dirty="0"/>
              <a:t>$</a:t>
            </a:r>
            <a:r>
              <a:rPr lang="en-US" dirty="0" err="1"/>
              <a:t>63K</a:t>
            </a:r>
            <a:r>
              <a:rPr lang="en-US" dirty="0"/>
              <a:t> settlement</a:t>
            </a:r>
          </a:p>
          <a:p>
            <a:pPr lvl="1"/>
            <a:endParaRPr lang="en-US" dirty="0"/>
          </a:p>
          <a:p>
            <a:pPr marL="457200" lvl="1"/>
            <a:endParaRPr lang="en-US" dirty="0"/>
          </a:p>
          <a:p>
            <a:pPr lvl="1"/>
            <a:endParaRPr lang="en-US" dirty="0"/>
          </a:p>
          <a:p>
            <a:pPr lvl="1"/>
            <a:endParaRPr lang="en-US" dirty="0"/>
          </a:p>
          <a:p>
            <a:pPr lvl="1"/>
            <a:endParaRPr lang="en-US" dirty="0"/>
          </a:p>
        </p:txBody>
      </p:sp>
      <p:sp>
        <p:nvSpPr>
          <p:cNvPr id="22" name="Oval 2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Content Placeholder 5" descr="A person with green hair holding a cup&#10;&#10;Description automatically generated">
            <a:extLst>
              <a:ext uri="{FF2B5EF4-FFF2-40B4-BE49-F238E27FC236}">
                <a16:creationId xmlns:a16="http://schemas.microsoft.com/office/drawing/2014/main" id="{FCDB38E3-A473-C507-3583-B8A255A91AF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0198" r="2779"/>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4" name="Arc 2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descr="A pink ribbon on a plate&#10;&#10;Description automatically generated">
            <a:extLst>
              <a:ext uri="{FF2B5EF4-FFF2-40B4-BE49-F238E27FC236}">
                <a16:creationId xmlns:a16="http://schemas.microsoft.com/office/drawing/2014/main" id="{2BA3C789-975D-0172-393C-4A338A8EBB6D}"/>
              </a:ext>
            </a:extLst>
          </p:cNvPr>
          <p:cNvPicPr>
            <a:picLocks noChangeAspect="1"/>
          </p:cNvPicPr>
          <p:nvPr/>
        </p:nvPicPr>
        <p:blipFill rotWithShape="1">
          <a:blip r:embed="rId3">
            <a:extLst>
              <a:ext uri="{28A0092B-C50C-407E-A947-70E740481C1C}">
                <a14:useLocalDpi xmlns:a14="http://schemas.microsoft.com/office/drawing/2010/main" val="0"/>
              </a:ext>
            </a:extLst>
          </a:blip>
          <a:srcRect l="11360" r="19606" b="-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4" name="Picture 3">
            <a:extLst>
              <a:ext uri="{FF2B5EF4-FFF2-40B4-BE49-F238E27FC236}">
                <a16:creationId xmlns:a16="http://schemas.microsoft.com/office/drawing/2014/main" id="{1840A3F3-65ED-25A5-B82A-0815D51D7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3651057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Arc 30">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136A3851-ACB5-317C-F72E-02F0F89906F5}"/>
              </a:ext>
            </a:extLst>
          </p:cNvPr>
          <p:cNvSpPr>
            <a:spLocks noGrp="1"/>
          </p:cNvSpPr>
          <p:nvPr>
            <p:ph type="title"/>
          </p:nvPr>
        </p:nvSpPr>
        <p:spPr>
          <a:xfrm>
            <a:off x="838200" y="365125"/>
            <a:ext cx="10515599" cy="1325563"/>
          </a:xfrm>
        </p:spPr>
        <p:txBody>
          <a:bodyPr vert="horz" lIns="91440" tIns="45720" rIns="91440" bIns="45720" rtlCol="0" anchor="ctr">
            <a:normAutofit/>
          </a:bodyPr>
          <a:lstStyle/>
          <a:p>
            <a:r>
              <a:rPr lang="en-US" b="1" kern="1200" dirty="0">
                <a:solidFill>
                  <a:schemeClr val="tx1"/>
                </a:solidFill>
              </a:rPr>
              <a:t>Scenario 2</a:t>
            </a:r>
          </a:p>
        </p:txBody>
      </p:sp>
      <p:sp>
        <p:nvSpPr>
          <p:cNvPr id="3" name="Content Placeholder 2">
            <a:extLst>
              <a:ext uri="{FF2B5EF4-FFF2-40B4-BE49-F238E27FC236}">
                <a16:creationId xmlns:a16="http://schemas.microsoft.com/office/drawing/2014/main" id="{A21FC6C0-546F-4500-2033-ED2BC8739D2C}"/>
              </a:ext>
            </a:extLst>
          </p:cNvPr>
          <p:cNvSpPr>
            <a:spLocks noGrp="1"/>
          </p:cNvSpPr>
          <p:nvPr>
            <p:ph sz="half" idx="1"/>
          </p:nvPr>
        </p:nvSpPr>
        <p:spPr>
          <a:xfrm>
            <a:off x="838200" y="1469571"/>
            <a:ext cx="6271762" cy="5023304"/>
          </a:xfrm>
        </p:spPr>
        <p:txBody>
          <a:bodyPr vert="horz" lIns="91440" tIns="45720" rIns="91440" bIns="45720" rtlCol="0">
            <a:noAutofit/>
          </a:bodyPr>
          <a:lstStyle/>
          <a:p>
            <a:pPr marL="0" indent="0" algn="just">
              <a:buNone/>
            </a:pPr>
            <a:r>
              <a:rPr lang="en-US" sz="2000" dirty="0">
                <a:effectLst/>
              </a:rPr>
              <a:t>The new scientist in your product development team discovered a study from a University in Sweden, where participants were given identical cups of coffee.  They were told that one of the cups contained “eco-friendly” coffee, but the other did not.  The study found that participants preferred the taste of, and were willing to pay more for, the “eco-friendly” coffee.  (</a:t>
            </a:r>
            <a:r>
              <a:rPr lang="en-US" sz="2000" dirty="0" err="1">
                <a:effectLst/>
              </a:rPr>
              <a:t>Sörqvist</a:t>
            </a:r>
            <a:r>
              <a:rPr lang="en-US" sz="2000" dirty="0">
                <a:effectLst/>
              </a:rPr>
              <a:t>, </a:t>
            </a:r>
            <a:r>
              <a:rPr lang="en-US" sz="2000" dirty="0" err="1">
                <a:effectLst/>
              </a:rPr>
              <a:t>Langeborg</a:t>
            </a:r>
            <a:r>
              <a:rPr lang="en-US" sz="2000" dirty="0">
                <a:effectLst/>
              </a:rPr>
              <a:t>, </a:t>
            </a:r>
            <a:r>
              <a:rPr lang="en-US" sz="2000" dirty="0" err="1">
                <a:effectLst/>
              </a:rPr>
              <a:t>Nöstl</a:t>
            </a:r>
            <a:r>
              <a:rPr lang="en-US" sz="2000" dirty="0">
                <a:effectLst/>
              </a:rPr>
              <a:t> &amp; </a:t>
            </a:r>
            <a:r>
              <a:rPr lang="en-US" sz="2000" dirty="0" err="1">
                <a:effectLst/>
              </a:rPr>
              <a:t>Kågströmet</a:t>
            </a:r>
            <a:r>
              <a:rPr lang="en-US" sz="2000" dirty="0">
                <a:effectLst/>
              </a:rPr>
              <a:t> 2013).  Researching further, your product development team discover similar research findings reported for wine (</a:t>
            </a:r>
            <a:r>
              <a:rPr lang="en-US" sz="2000" dirty="0" err="1">
                <a:effectLst/>
              </a:rPr>
              <a:t>Wiedmann</a:t>
            </a:r>
            <a:r>
              <a:rPr lang="en-US" sz="2000" dirty="0">
                <a:effectLst/>
              </a:rPr>
              <a:t>, </a:t>
            </a:r>
            <a:r>
              <a:rPr lang="en-US" sz="2000" dirty="0" err="1">
                <a:effectLst/>
              </a:rPr>
              <a:t>Hennigs</a:t>
            </a:r>
            <a:r>
              <a:rPr lang="en-US" sz="2000" dirty="0">
                <a:effectLst/>
              </a:rPr>
              <a:t>, Behrens, &amp; </a:t>
            </a:r>
            <a:r>
              <a:rPr lang="en-US" sz="2000" dirty="0" err="1">
                <a:effectLst/>
              </a:rPr>
              <a:t>Klarmann</a:t>
            </a:r>
            <a:r>
              <a:rPr lang="en-US" sz="2000" dirty="0">
                <a:effectLst/>
              </a:rPr>
              <a:t>, 2014) as well as for potato chips and yoghurt (Lee, Shimizu, </a:t>
            </a:r>
            <a:r>
              <a:rPr lang="en-US" sz="2000" dirty="0" err="1">
                <a:effectLst/>
              </a:rPr>
              <a:t>Kniffin</a:t>
            </a:r>
            <a:r>
              <a:rPr lang="en-US" sz="2000" dirty="0">
                <a:effectLst/>
              </a:rPr>
              <a:t>, &amp; </a:t>
            </a:r>
            <a:r>
              <a:rPr lang="en-US" sz="2000" dirty="0" err="1">
                <a:effectLst/>
              </a:rPr>
              <a:t>Wansink</a:t>
            </a:r>
            <a:r>
              <a:rPr lang="en-US" sz="2000" dirty="0">
                <a:effectLst/>
              </a:rPr>
              <a:t>, 2013).  </a:t>
            </a:r>
          </a:p>
          <a:p>
            <a:pPr marL="0" indent="0">
              <a:buNone/>
            </a:pPr>
            <a:r>
              <a:rPr lang="en-US" sz="2000" b="1" i="1" dirty="0"/>
              <a:t>The development team want to know - can we make a vague “eco-friendly” claim on the product to take advantage of this unconscious bias?</a:t>
            </a:r>
          </a:p>
        </p:txBody>
      </p:sp>
      <p:sp>
        <p:nvSpPr>
          <p:cNvPr id="33" name="Oval 3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1ECADEF8-BFD5-F497-CED5-A71C8525587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p:blipFill>
        <p:spPr>
          <a:xfrm>
            <a:off x="7539974" y="1855954"/>
            <a:ext cx="4221597" cy="3121717"/>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pic>
        <p:nvPicPr>
          <p:cNvPr id="4" name="Picture 3">
            <a:extLst>
              <a:ext uri="{FF2B5EF4-FFF2-40B4-BE49-F238E27FC236}">
                <a16:creationId xmlns:a16="http://schemas.microsoft.com/office/drawing/2014/main" id="{7E259042-4244-DE0F-D2D5-686ED9473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1065567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green and white rectangular sign&#10;&#10;Description automatically generated">
            <a:extLst>
              <a:ext uri="{FF2B5EF4-FFF2-40B4-BE49-F238E27FC236}">
                <a16:creationId xmlns:a16="http://schemas.microsoft.com/office/drawing/2014/main" id="{D3ABFA1F-044A-0E71-3A1B-A6F2693529A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41053" y="2154273"/>
            <a:ext cx="4777381" cy="237674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5" name="Arc 14">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7" name="Content Placeholder 2">
            <a:extLst>
              <a:ext uri="{FF2B5EF4-FFF2-40B4-BE49-F238E27FC236}">
                <a16:creationId xmlns:a16="http://schemas.microsoft.com/office/drawing/2014/main" id="{F48B6ED2-2A8C-2321-C22D-2555EE644890}"/>
              </a:ext>
            </a:extLst>
          </p:cNvPr>
          <p:cNvGraphicFramePr>
            <a:graphicFrameLocks noGrp="1"/>
          </p:cNvGraphicFramePr>
          <p:nvPr>
            <p:ph sz="half" idx="1"/>
            <p:extLst>
              <p:ext uri="{D42A27DB-BD31-4B8C-83A1-F6EECF244321}">
                <p14:modId xmlns:p14="http://schemas.microsoft.com/office/powerpoint/2010/main" val="2152944350"/>
              </p:ext>
            </p:extLst>
          </p:nvPr>
        </p:nvGraphicFramePr>
        <p:xfrm>
          <a:off x="838199" y="1015700"/>
          <a:ext cx="5257800" cy="5192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7F245DE9-4888-ED35-C319-A46E3CFFED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860" y="6543888"/>
            <a:ext cx="1776903" cy="242712"/>
          </a:xfrm>
          <a:prstGeom prst="rect">
            <a:avLst/>
          </a:prstGeom>
        </p:spPr>
      </p:pic>
    </p:spTree>
    <p:extLst>
      <p:ext uri="{BB962C8B-B14F-4D97-AF65-F5344CB8AC3E}">
        <p14:creationId xmlns:p14="http://schemas.microsoft.com/office/powerpoint/2010/main" val="3897780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2953</TotalTime>
  <Words>2911</Words>
  <Application>Microsoft Office PowerPoint</Application>
  <PresentationFormat>Widescreen</PresentationFormat>
  <Paragraphs>169</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Meiryo</vt:lpstr>
      <vt:lpstr>Arial</vt:lpstr>
      <vt:lpstr>Calibri</vt:lpstr>
      <vt:lpstr>Calibri Light</vt:lpstr>
      <vt:lpstr>Segoe UI</vt:lpstr>
      <vt:lpstr>Office Theme</vt:lpstr>
      <vt:lpstr>The Halo Effect</vt:lpstr>
      <vt:lpstr>Halo Claims – Marketing Positive Societal Impacts.</vt:lpstr>
      <vt:lpstr>Scenario 1</vt:lpstr>
      <vt:lpstr>(Be)cause Marketing</vt:lpstr>
      <vt:lpstr>Cause Marketing (Commercial Co-Venturer) Laws</vt:lpstr>
      <vt:lpstr>PowerPoint Presentation</vt:lpstr>
      <vt:lpstr>Cause Marketing Failures Leading to Court</vt:lpstr>
      <vt:lpstr>Scenario 2</vt:lpstr>
      <vt:lpstr>PowerPoint Presentation</vt:lpstr>
      <vt:lpstr>Topics covered by the Green Guides:</vt:lpstr>
      <vt:lpstr>Broad Unqualified Eco-Friendly Claims are Rarely Justified.</vt:lpstr>
      <vt:lpstr>Broad Green Claims Should Be Qualified:</vt:lpstr>
      <vt:lpstr>Green Claims Should be Capable of Being Substantiated: </vt:lpstr>
      <vt:lpstr>Scenario 3</vt:lpstr>
      <vt:lpstr>PowerPoint Presentation</vt:lpstr>
      <vt:lpstr>Scenario 4 </vt:lpstr>
      <vt:lpstr>What About Forward-Looking Sustainability Plans?</vt:lpstr>
      <vt:lpstr>Carbon Footprint Claims – Not So Easy</vt:lpstr>
      <vt:lpstr>Dwyer v. Allbirds, Inc., 598 F. Supp. 3d 137 (S.D.N.Y. 2022)</vt:lpstr>
      <vt:lpstr> Berrin v. Delta Airlines, Inc., 2:23-CV-04150 (C.D. Cal. May 30, 2023)</vt:lpstr>
      <vt:lpstr>Scenario 5  </vt:lpstr>
      <vt:lpstr>Blue-washing</vt:lpstr>
      <vt:lpstr>Feel Bad Chemicals</vt:lpstr>
      <vt:lpstr>Scenario 6  </vt:lpstr>
      <vt:lpstr>Certification &amp; Accreditation Claims</vt:lpstr>
      <vt:lpstr>What to Look for in FTC’s Guides:</vt:lpstr>
      <vt:lpstr>PowerPoint Presentation</vt:lpstr>
      <vt:lpstr>Is the Certification Legitimate?</vt:lpstr>
      <vt:lpstr>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Halo Effect</dc:title>
  <dc:creator>Nathan Archibald</dc:creator>
  <cp:lastModifiedBy>Dave Scholz</cp:lastModifiedBy>
  <cp:revision>8</cp:revision>
  <dcterms:created xsi:type="dcterms:W3CDTF">2023-08-31T14:35:18Z</dcterms:created>
  <dcterms:modified xsi:type="dcterms:W3CDTF">2023-09-07T19:13:59Z</dcterms:modified>
</cp:coreProperties>
</file>