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5"/>
  </p:sldMasterIdLst>
  <p:notesMasterIdLst>
    <p:notesMasterId r:id="rId29"/>
  </p:notesMasterIdLst>
  <p:handoutMasterIdLst>
    <p:handoutMasterId r:id="rId30"/>
  </p:handoutMasterIdLst>
  <p:sldIdLst>
    <p:sldId id="263" r:id="rId6"/>
    <p:sldId id="814" r:id="rId7"/>
    <p:sldId id="788" r:id="rId8"/>
    <p:sldId id="791" r:id="rId9"/>
    <p:sldId id="790" r:id="rId10"/>
    <p:sldId id="815" r:id="rId11"/>
    <p:sldId id="792" r:id="rId12"/>
    <p:sldId id="816" r:id="rId13"/>
    <p:sldId id="817" r:id="rId14"/>
    <p:sldId id="810" r:id="rId15"/>
    <p:sldId id="811" r:id="rId16"/>
    <p:sldId id="818" r:id="rId17"/>
    <p:sldId id="803" r:id="rId18"/>
    <p:sldId id="258" r:id="rId19"/>
    <p:sldId id="321" r:id="rId20"/>
    <p:sldId id="322" r:id="rId21"/>
    <p:sldId id="327" r:id="rId22"/>
    <p:sldId id="326" r:id="rId23"/>
    <p:sldId id="323" r:id="rId24"/>
    <p:sldId id="325" r:id="rId25"/>
    <p:sldId id="328" r:id="rId26"/>
    <p:sldId id="813" r:id="rId27"/>
    <p:sldId id="8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ng, Ray" initials="CR" lastIdx="1" clrIdx="0">
    <p:extLst>
      <p:ext uri="{19B8F6BF-5375-455C-9EA6-DF929625EA0E}">
        <p15:presenceInfo xmlns:p15="http://schemas.microsoft.com/office/powerpoint/2012/main" userId="S::Ray.Chung@aristocrat.com::2410e224-e9b1-4358-a025-43ea1d08bf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BC3E6-FD04-5144-B16A-6727C8815543}" v="120" dt="2023-04-07T01:13:09.84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rgbClr val="CACBCD"/>
          </a:solidFill>
        </a:fill>
      </a:tcStyle>
    </a:wholeTbl>
    <a:band2H>
      <a:tcTxStyle/>
      <a:tcStyle>
        <a:tcBdr/>
        <a:fill>
          <a:solidFill>
            <a:srgbClr val="E6E7E8"/>
          </a:solidFill>
        </a:fill>
      </a:tcStyle>
    </a:band2H>
    <a:firstCol>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chemeClr val="accent1"/>
          </a:solidFill>
        </a:fill>
      </a:tcStyle>
    </a:firstCol>
    <a:lastRow>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381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chemeClr val="accent1"/>
          </a:solidFill>
        </a:fill>
      </a:tcStyle>
    </a:lastRow>
    <a:firstRow>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381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rgbClr val="F9E6CA"/>
          </a:solidFill>
        </a:fill>
      </a:tcStyle>
    </a:wholeTbl>
    <a:band2H>
      <a:tcTxStyle/>
      <a:tcStyle>
        <a:tcBdr/>
        <a:fill>
          <a:solidFill>
            <a:srgbClr val="FCF3E6"/>
          </a:solidFill>
        </a:fill>
      </a:tcStyle>
    </a:band2H>
    <a:firstCol>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chemeClr val="accent3"/>
          </a:solidFill>
        </a:fill>
      </a:tcStyle>
    </a:firstCol>
    <a:lastRow>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381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chemeClr val="accent3"/>
          </a:solidFill>
        </a:fill>
      </a:tcStyle>
    </a:lastRow>
    <a:firstRow>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381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rgbClr val="F8D6CC"/>
          </a:solidFill>
        </a:fill>
      </a:tcStyle>
    </a:wholeTbl>
    <a:band2H>
      <a:tcTxStyle/>
      <a:tcStyle>
        <a:tcBdr/>
        <a:fill>
          <a:solidFill>
            <a:srgbClr val="FCECE7"/>
          </a:solidFill>
        </a:fill>
      </a:tcStyle>
    </a:band2H>
    <a:firstCol>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chemeClr val="accent6"/>
          </a:solidFill>
        </a:fill>
      </a:tcStyle>
    </a:firstCol>
    <a:lastRow>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381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chemeClr val="accent6"/>
          </a:solidFill>
        </a:fill>
      </a:tcStyle>
    </a:lastRow>
    <a:firstRow>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381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2F2F2"/>
          </a:solidFill>
        </a:fill>
      </a:tcStyle>
    </a:band2H>
    <a:firstCol>
      <a:tcTxStyle b="on" i="off">
        <a:fontRef idx="minor">
          <a:srgbClr val="F2F2F2"/>
        </a:fontRef>
        <a:srgbClr val="F2F2F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2F2F2"/>
          </a:solidFill>
        </a:fill>
      </a:tcStyle>
    </a:lastRow>
    <a:firstRow>
      <a:tcTxStyle b="on" i="off">
        <a:fontRef idx="minor">
          <a:srgbClr val="F2F2F2"/>
        </a:fontRef>
        <a:srgbClr val="F2F2F2"/>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rgbClr val="000000"/>
          </a:solidFill>
        </a:fill>
      </a:tcStyle>
    </a:firstCol>
    <a:lastRow>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38100" cap="flat">
              <a:solidFill>
                <a:srgbClr val="F2F2F2"/>
              </a:solidFill>
              <a:prstDash val="solid"/>
              <a:round/>
            </a:ln>
          </a:top>
          <a:bottom>
            <a:ln w="127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rgbClr val="000000"/>
          </a:solidFill>
        </a:fill>
      </a:tcStyle>
    </a:lastRow>
    <a:firstRow>
      <a:tcTxStyle b="on" i="off">
        <a:fontRef idx="minor">
          <a:srgbClr val="F2F2F2"/>
        </a:fontRef>
        <a:srgbClr val="F2F2F2"/>
      </a:tcTxStyle>
      <a:tcStyle>
        <a:tcBdr>
          <a:left>
            <a:ln w="12700" cap="flat">
              <a:solidFill>
                <a:srgbClr val="F2F2F2"/>
              </a:solidFill>
              <a:prstDash val="solid"/>
              <a:round/>
            </a:ln>
          </a:left>
          <a:right>
            <a:ln w="12700" cap="flat">
              <a:solidFill>
                <a:srgbClr val="F2F2F2"/>
              </a:solidFill>
              <a:prstDash val="solid"/>
              <a:round/>
            </a:ln>
          </a:right>
          <a:top>
            <a:ln w="12700" cap="flat">
              <a:solidFill>
                <a:srgbClr val="F2F2F2"/>
              </a:solidFill>
              <a:prstDash val="solid"/>
              <a:round/>
            </a:ln>
          </a:top>
          <a:bottom>
            <a:ln w="38100" cap="flat">
              <a:solidFill>
                <a:srgbClr val="F2F2F2"/>
              </a:solidFill>
              <a:prstDash val="solid"/>
              <a:round/>
            </a:ln>
          </a:bottom>
          <a:insideH>
            <a:ln w="12700" cap="flat">
              <a:solidFill>
                <a:srgbClr val="F2F2F2"/>
              </a:solidFill>
              <a:prstDash val="solid"/>
              <a:round/>
            </a:ln>
          </a:insideH>
          <a:insideV>
            <a:ln w="12700" cap="flat">
              <a:solidFill>
                <a:srgbClr val="F2F2F2"/>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1" autoAdjust="0"/>
    <p:restoredTop sz="84354"/>
  </p:normalViewPr>
  <p:slideViewPr>
    <p:cSldViewPr snapToGrid="0">
      <p:cViewPr varScale="1">
        <p:scale>
          <a:sx n="81" d="100"/>
          <a:sy n="81" d="100"/>
        </p:scale>
        <p:origin x="264" y="59"/>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926E46-A6B7-49BD-9780-412E44CECD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C5439E-FCE7-4CE3-8053-FEA3BFF991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C99B-0872-4B43-B862-CE3DDC59D81E}" type="datetimeFigureOut">
              <a:rPr lang="en-US" smtClean="0"/>
              <a:t>4/7/2023</a:t>
            </a:fld>
            <a:endParaRPr lang="en-US"/>
          </a:p>
        </p:txBody>
      </p:sp>
      <p:sp>
        <p:nvSpPr>
          <p:cNvPr id="4" name="Footer Placeholder 3">
            <a:extLst>
              <a:ext uri="{FF2B5EF4-FFF2-40B4-BE49-F238E27FC236}">
                <a16:creationId xmlns:a16="http://schemas.microsoft.com/office/drawing/2014/main" id="{8B548EB4-217F-4702-A6E1-D744634239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F39D74-0CCF-4153-B0B1-377264F45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DB5001-5463-4BBF-9488-9942A86DE33E}" type="slidenum">
              <a:rPr lang="en-US" smtClean="0"/>
              <a:t>‹#›</a:t>
            </a:fld>
            <a:endParaRPr lang="en-US"/>
          </a:p>
        </p:txBody>
      </p:sp>
    </p:spTree>
    <p:extLst>
      <p:ext uri="{BB962C8B-B14F-4D97-AF65-F5344CB8AC3E}">
        <p14:creationId xmlns:p14="http://schemas.microsoft.com/office/powerpoint/2010/main" val="268143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dt="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0578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solidFill>
                  <a:schemeClr val="tx1">
                    <a:lumMod val="50000"/>
                  </a:schemeClr>
                </a:solidFill>
                <a:latin typeface="+mn-lt"/>
                <a:sym typeface="Market Sans"/>
              </a:rPr>
              <a:t>build your own code internally, purchase a software solution from a vendor, or o</a:t>
            </a:r>
          </a:p>
          <a:p>
            <a:endParaRPr lang="en-US" dirty="0"/>
          </a:p>
        </p:txBody>
      </p:sp>
      <p:sp>
        <p:nvSpPr>
          <p:cNvPr id="4" name="Slide Number Placeholder 3"/>
          <p:cNvSpPr>
            <a:spLocks noGrp="1"/>
          </p:cNvSpPr>
          <p:nvPr>
            <p:ph type="sldNum" sz="quarter" idx="5"/>
          </p:nvPr>
        </p:nvSpPr>
        <p:spPr/>
        <p:txBody>
          <a:bodyPr/>
          <a:lstStyle/>
          <a:p>
            <a:pPr>
              <a:defRPr/>
            </a:pPr>
            <a:fld id="{77FE25C8-BBB6-49F5-8B31-565BEC742274}" type="slidenum">
              <a:rPr lang="en-US" smtClean="0"/>
              <a:pPr>
                <a:defRPr/>
              </a:pPr>
              <a:t>20</a:t>
            </a:fld>
            <a:endParaRPr lang="en-US"/>
          </a:p>
        </p:txBody>
      </p:sp>
    </p:spTree>
    <p:extLst>
      <p:ext uri="{BB962C8B-B14F-4D97-AF65-F5344CB8AC3E}">
        <p14:creationId xmlns:p14="http://schemas.microsoft.com/office/powerpoint/2010/main" val="98341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solidFill>
                  <a:schemeClr val="tx1">
                    <a:lumMod val="50000"/>
                  </a:schemeClr>
                </a:solidFill>
                <a:latin typeface="+mn-lt"/>
                <a:sym typeface="Market Sans"/>
              </a:rPr>
              <a:t>build your own code internally, purchase a software solution from a vendor, or o</a:t>
            </a:r>
          </a:p>
          <a:p>
            <a:endParaRPr lang="en-US" dirty="0"/>
          </a:p>
        </p:txBody>
      </p:sp>
      <p:sp>
        <p:nvSpPr>
          <p:cNvPr id="4" name="Slide Number Placeholder 3"/>
          <p:cNvSpPr>
            <a:spLocks noGrp="1"/>
          </p:cNvSpPr>
          <p:nvPr>
            <p:ph type="sldNum" sz="quarter" idx="5"/>
          </p:nvPr>
        </p:nvSpPr>
        <p:spPr/>
        <p:txBody>
          <a:bodyPr/>
          <a:lstStyle/>
          <a:p>
            <a:pPr>
              <a:defRPr/>
            </a:pPr>
            <a:fld id="{77FE25C8-BBB6-49F5-8B31-565BEC742274}" type="slidenum">
              <a:rPr lang="en-US" smtClean="0"/>
              <a:pPr>
                <a:defRPr/>
              </a:pPr>
              <a:t>21</a:t>
            </a:fld>
            <a:endParaRPr lang="en-US"/>
          </a:p>
        </p:txBody>
      </p:sp>
    </p:spTree>
    <p:extLst>
      <p:ext uri="{BB962C8B-B14F-4D97-AF65-F5344CB8AC3E}">
        <p14:creationId xmlns:p14="http://schemas.microsoft.com/office/powerpoint/2010/main" val="2617543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536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33333"/>
                </a:solidFill>
                <a:effectLst/>
                <a:latin typeface="PT Serif" panose="020A0603040505020204" pitchFamily="18" charset="77"/>
              </a:rPr>
              <a:t>The log4j security vulnerability allows attackers to execute malicious code remotely on a target.  One of the most widespread vulnerabilities in history.</a:t>
            </a:r>
          </a:p>
          <a:p>
            <a:r>
              <a:rPr lang="en-US" dirty="0"/>
              <a:t>As of January 2021, nearly half of all corporations had been targeted by an attempted Log4J attack.</a:t>
            </a:r>
            <a:endParaRPr lang="en-US" b="0" i="0" dirty="0">
              <a:solidFill>
                <a:srgbClr val="333333"/>
              </a:solidFill>
              <a:effectLst/>
              <a:latin typeface="PT Serif" panose="020A0603040505020204" pitchFamily="18" charset="77"/>
            </a:endParaRPr>
          </a:p>
          <a:p>
            <a:endParaRPr lang="en-US" b="0" i="0" dirty="0">
              <a:solidFill>
                <a:srgbClr val="333333"/>
              </a:solidFill>
              <a:effectLst/>
              <a:latin typeface="PT Serif" panose="020A0603040505020204" pitchFamily="18" charset="77"/>
            </a:endParaRPr>
          </a:p>
        </p:txBody>
      </p:sp>
    </p:spTree>
    <p:extLst>
      <p:ext uri="{BB962C8B-B14F-4D97-AF65-F5344CB8AC3E}">
        <p14:creationId xmlns:p14="http://schemas.microsoft.com/office/powerpoint/2010/main" val="281006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Attackers exploited a vulnerability in Apache Struts, an open source development framework for creating enterprise Java applications that Equifax, along with thousands of other websites, uses. If attackers sent HTTP requests with malicious code tucked into the content-type header, Struts could be tricked into executing that code, and potentially opening up the system Struts was running on to further intrusion.</a:t>
            </a:r>
          </a:p>
          <a:p>
            <a:endParaRPr lang="en-US" dirty="0"/>
          </a:p>
          <a:p>
            <a:r>
              <a:rPr lang="en-US" dirty="0"/>
              <a:t>Equifax ended up facing legal action for losing the records of at least 147 million people to an unknown attacker. The breach stemmed from a known vulnerability that the company had failed to patch. On that basis, the FTC ended up settling with Equifax on a fine of $700 million dollars.</a:t>
            </a:r>
          </a:p>
        </p:txBody>
      </p:sp>
    </p:spTree>
    <p:extLst>
      <p:ext uri="{BB962C8B-B14F-4D97-AF65-F5344CB8AC3E}">
        <p14:creationId xmlns:p14="http://schemas.microsoft.com/office/powerpoint/2010/main" val="231921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B3A0B3B4-EBB9-4485-B5B9-2B02251090D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02404E9A-DFF7-41DE-851E-AB47ACBB76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300"/>
          </a:p>
        </p:txBody>
      </p:sp>
      <p:sp>
        <p:nvSpPr>
          <p:cNvPr id="96260" name="Slide Number Placeholder 3">
            <a:extLst>
              <a:ext uri="{FF2B5EF4-FFF2-40B4-BE49-F238E27FC236}">
                <a16:creationId xmlns:a16="http://schemas.microsoft.com/office/drawing/2014/main" id="{EC83DCF3-128C-40D6-9072-6B971C142A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arket Sans" panose="020B0504040000000004" pitchFamily="34" charset="0"/>
              </a:defRPr>
            </a:lvl1pPr>
            <a:lvl2pPr marL="742950" indent="-285750">
              <a:defRPr>
                <a:solidFill>
                  <a:schemeClr val="tx1"/>
                </a:solidFill>
                <a:latin typeface="Market Sans" panose="020B0504040000000004" pitchFamily="34" charset="0"/>
              </a:defRPr>
            </a:lvl2pPr>
            <a:lvl3pPr marL="1143000" indent="-228600">
              <a:defRPr>
                <a:solidFill>
                  <a:schemeClr val="tx1"/>
                </a:solidFill>
                <a:latin typeface="Market Sans" panose="020B0504040000000004" pitchFamily="34" charset="0"/>
              </a:defRPr>
            </a:lvl3pPr>
            <a:lvl4pPr marL="1600200" indent="-228600">
              <a:defRPr>
                <a:solidFill>
                  <a:schemeClr val="tx1"/>
                </a:solidFill>
                <a:latin typeface="Market Sans" panose="020B0504040000000004" pitchFamily="34" charset="0"/>
              </a:defRPr>
            </a:lvl4pPr>
            <a:lvl5pPr marL="2057400" indent="-228600">
              <a:defRPr>
                <a:solidFill>
                  <a:schemeClr val="tx1"/>
                </a:solidFill>
                <a:latin typeface="Market Sans" panose="020B0504040000000004" pitchFamily="34" charset="0"/>
              </a:defRPr>
            </a:lvl5pPr>
            <a:lvl6pPr marL="2514600" indent="-228600" fontAlgn="base">
              <a:spcBef>
                <a:spcPct val="0"/>
              </a:spcBef>
              <a:spcAft>
                <a:spcPct val="0"/>
              </a:spcAft>
              <a:defRPr>
                <a:solidFill>
                  <a:schemeClr val="tx1"/>
                </a:solidFill>
                <a:latin typeface="Market Sans" panose="020B0504040000000004" pitchFamily="34" charset="0"/>
              </a:defRPr>
            </a:lvl6pPr>
            <a:lvl7pPr marL="2971800" indent="-228600" fontAlgn="base">
              <a:spcBef>
                <a:spcPct val="0"/>
              </a:spcBef>
              <a:spcAft>
                <a:spcPct val="0"/>
              </a:spcAft>
              <a:defRPr>
                <a:solidFill>
                  <a:schemeClr val="tx1"/>
                </a:solidFill>
                <a:latin typeface="Market Sans" panose="020B0504040000000004" pitchFamily="34" charset="0"/>
              </a:defRPr>
            </a:lvl7pPr>
            <a:lvl8pPr marL="3429000" indent="-228600" fontAlgn="base">
              <a:spcBef>
                <a:spcPct val="0"/>
              </a:spcBef>
              <a:spcAft>
                <a:spcPct val="0"/>
              </a:spcAft>
              <a:defRPr>
                <a:solidFill>
                  <a:schemeClr val="tx1"/>
                </a:solidFill>
                <a:latin typeface="Market Sans" panose="020B0504040000000004" pitchFamily="34" charset="0"/>
              </a:defRPr>
            </a:lvl8pPr>
            <a:lvl9pPr marL="3886200" indent="-228600" fontAlgn="base">
              <a:spcBef>
                <a:spcPct val="0"/>
              </a:spcBef>
              <a:spcAft>
                <a:spcPct val="0"/>
              </a:spcAft>
              <a:defRPr>
                <a:solidFill>
                  <a:schemeClr val="tx1"/>
                </a:solidFill>
                <a:latin typeface="Market Sans" panose="020B0504040000000004" pitchFamily="34" charset="0"/>
              </a:defRPr>
            </a:lvl9pPr>
          </a:lstStyle>
          <a:p>
            <a:pPr fontAlgn="base">
              <a:spcBef>
                <a:spcPct val="0"/>
              </a:spcBef>
              <a:spcAft>
                <a:spcPct val="0"/>
              </a:spcAft>
            </a:pPr>
            <a:fld id="{49B45B53-D42E-47B8-BB70-3F5A3C68BFF5}"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solidFill>
                  <a:schemeClr val="tx1">
                    <a:lumMod val="50000"/>
                  </a:schemeClr>
                </a:solidFill>
                <a:latin typeface="+mn-lt"/>
                <a:sym typeface="Market Sans"/>
              </a:rPr>
              <a:t>build your own code internally, purchase a software solution from a vendor, or open source</a:t>
            </a:r>
          </a:p>
          <a:p>
            <a:endParaRPr lang="en-US" dirty="0"/>
          </a:p>
        </p:txBody>
      </p:sp>
      <p:sp>
        <p:nvSpPr>
          <p:cNvPr id="4" name="Slide Number Placeholder 3"/>
          <p:cNvSpPr>
            <a:spLocks noGrp="1"/>
          </p:cNvSpPr>
          <p:nvPr>
            <p:ph type="sldNum" sz="quarter" idx="5"/>
          </p:nvPr>
        </p:nvSpPr>
        <p:spPr/>
        <p:txBody>
          <a:bodyPr/>
          <a:lstStyle/>
          <a:p>
            <a:pPr>
              <a:defRPr/>
            </a:pPr>
            <a:fld id="{77FE25C8-BBB6-49F5-8B31-565BEC742274}" type="slidenum">
              <a:rPr lang="en-US" smtClean="0"/>
              <a:pPr>
                <a:defRPr/>
              </a:pPr>
              <a:t>15</a:t>
            </a:fld>
            <a:endParaRPr lang="en-US"/>
          </a:p>
        </p:txBody>
      </p:sp>
    </p:spTree>
    <p:extLst>
      <p:ext uri="{BB962C8B-B14F-4D97-AF65-F5344CB8AC3E}">
        <p14:creationId xmlns:p14="http://schemas.microsoft.com/office/powerpoint/2010/main" val="372808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solidFill>
                  <a:schemeClr val="tx1">
                    <a:lumMod val="50000"/>
                  </a:schemeClr>
                </a:solidFill>
                <a:latin typeface="+mn-lt"/>
                <a:sym typeface="Market Sans"/>
              </a:rPr>
              <a:t>build your own code internally, purchase a software solution from a vendor, or o</a:t>
            </a:r>
          </a:p>
          <a:p>
            <a:endParaRPr lang="en-US" dirty="0"/>
          </a:p>
        </p:txBody>
      </p:sp>
      <p:sp>
        <p:nvSpPr>
          <p:cNvPr id="4" name="Slide Number Placeholder 3"/>
          <p:cNvSpPr>
            <a:spLocks noGrp="1"/>
          </p:cNvSpPr>
          <p:nvPr>
            <p:ph type="sldNum" sz="quarter" idx="5"/>
          </p:nvPr>
        </p:nvSpPr>
        <p:spPr/>
        <p:txBody>
          <a:bodyPr/>
          <a:lstStyle/>
          <a:p>
            <a:pPr>
              <a:defRPr/>
            </a:pPr>
            <a:fld id="{77FE25C8-BBB6-49F5-8B31-565BEC742274}" type="slidenum">
              <a:rPr lang="en-US" smtClean="0"/>
              <a:pPr>
                <a:defRPr/>
              </a:pPr>
              <a:t>16</a:t>
            </a:fld>
            <a:endParaRPr lang="en-US"/>
          </a:p>
        </p:txBody>
      </p:sp>
    </p:spTree>
    <p:extLst>
      <p:ext uri="{BB962C8B-B14F-4D97-AF65-F5344CB8AC3E}">
        <p14:creationId xmlns:p14="http://schemas.microsoft.com/office/powerpoint/2010/main" val="210241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solidFill>
                  <a:schemeClr val="tx1">
                    <a:lumMod val="50000"/>
                  </a:schemeClr>
                </a:solidFill>
                <a:latin typeface="+mn-lt"/>
                <a:sym typeface="Market Sans"/>
              </a:rPr>
              <a:t>build your own code internally, purchase a software solution from a vendor, or o</a:t>
            </a:r>
          </a:p>
          <a:p>
            <a:endParaRPr lang="en-US" dirty="0"/>
          </a:p>
        </p:txBody>
      </p:sp>
      <p:sp>
        <p:nvSpPr>
          <p:cNvPr id="4" name="Slide Number Placeholder 3"/>
          <p:cNvSpPr>
            <a:spLocks noGrp="1"/>
          </p:cNvSpPr>
          <p:nvPr>
            <p:ph type="sldNum" sz="quarter" idx="5"/>
          </p:nvPr>
        </p:nvSpPr>
        <p:spPr/>
        <p:txBody>
          <a:bodyPr/>
          <a:lstStyle/>
          <a:p>
            <a:pPr>
              <a:defRPr/>
            </a:pPr>
            <a:fld id="{77FE25C8-BBB6-49F5-8B31-565BEC742274}" type="slidenum">
              <a:rPr lang="en-US" smtClean="0"/>
              <a:pPr>
                <a:defRPr/>
              </a:pPr>
              <a:t>17</a:t>
            </a:fld>
            <a:endParaRPr lang="en-US"/>
          </a:p>
        </p:txBody>
      </p:sp>
    </p:spTree>
    <p:extLst>
      <p:ext uri="{BB962C8B-B14F-4D97-AF65-F5344CB8AC3E}">
        <p14:creationId xmlns:p14="http://schemas.microsoft.com/office/powerpoint/2010/main" val="206069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solidFill>
                  <a:schemeClr val="tx1">
                    <a:lumMod val="50000"/>
                  </a:schemeClr>
                </a:solidFill>
                <a:latin typeface="+mn-lt"/>
                <a:sym typeface="Market Sans"/>
              </a:rPr>
              <a:t>Con</a:t>
            </a:r>
          </a:p>
          <a:p>
            <a:endParaRPr lang="en-US" dirty="0"/>
          </a:p>
        </p:txBody>
      </p:sp>
      <p:sp>
        <p:nvSpPr>
          <p:cNvPr id="4" name="Slide Number Placeholder 3"/>
          <p:cNvSpPr>
            <a:spLocks noGrp="1"/>
          </p:cNvSpPr>
          <p:nvPr>
            <p:ph type="sldNum" sz="quarter" idx="5"/>
          </p:nvPr>
        </p:nvSpPr>
        <p:spPr/>
        <p:txBody>
          <a:bodyPr/>
          <a:lstStyle/>
          <a:p>
            <a:pPr>
              <a:defRPr/>
            </a:pPr>
            <a:fld id="{77FE25C8-BBB6-49F5-8B31-565BEC742274}" type="slidenum">
              <a:rPr lang="en-US" smtClean="0"/>
              <a:pPr>
                <a:defRPr/>
              </a:pPr>
              <a:t>18</a:t>
            </a:fld>
            <a:endParaRPr lang="en-US"/>
          </a:p>
        </p:txBody>
      </p:sp>
    </p:spTree>
    <p:extLst>
      <p:ext uri="{BB962C8B-B14F-4D97-AF65-F5344CB8AC3E}">
        <p14:creationId xmlns:p14="http://schemas.microsoft.com/office/powerpoint/2010/main" val="1576333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solidFill>
                  <a:schemeClr val="tx1">
                    <a:lumMod val="50000"/>
                  </a:schemeClr>
                </a:solidFill>
                <a:latin typeface="+mn-lt"/>
                <a:sym typeface="Market Sans"/>
              </a:rPr>
              <a:t>build your own code internally, purchase a software solution from a vendor, or o</a:t>
            </a:r>
          </a:p>
          <a:p>
            <a:endParaRPr lang="en-US" dirty="0"/>
          </a:p>
        </p:txBody>
      </p:sp>
      <p:sp>
        <p:nvSpPr>
          <p:cNvPr id="4" name="Slide Number Placeholder 3"/>
          <p:cNvSpPr>
            <a:spLocks noGrp="1"/>
          </p:cNvSpPr>
          <p:nvPr>
            <p:ph type="sldNum" sz="quarter" idx="5"/>
          </p:nvPr>
        </p:nvSpPr>
        <p:spPr/>
        <p:txBody>
          <a:bodyPr/>
          <a:lstStyle/>
          <a:p>
            <a:pPr>
              <a:defRPr/>
            </a:pPr>
            <a:fld id="{77FE25C8-BBB6-49F5-8B31-565BEC742274}" type="slidenum">
              <a:rPr lang="en-US" smtClean="0"/>
              <a:pPr>
                <a:defRPr/>
              </a:pPr>
              <a:t>19</a:t>
            </a:fld>
            <a:endParaRPr lang="en-US"/>
          </a:p>
        </p:txBody>
      </p:sp>
    </p:spTree>
    <p:extLst>
      <p:ext uri="{BB962C8B-B14F-4D97-AF65-F5344CB8AC3E}">
        <p14:creationId xmlns:p14="http://schemas.microsoft.com/office/powerpoint/2010/main" val="348941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84C4-0D0A-3616-618D-C85C8CF331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EC937E-B030-EABA-FAF7-B2AED21D7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837BDF-ACA1-9606-A6EF-F6F16913C628}"/>
              </a:ext>
            </a:extLst>
          </p:cNvPr>
          <p:cNvSpPr>
            <a:spLocks noGrp="1"/>
          </p:cNvSpPr>
          <p:nvPr>
            <p:ph type="dt" sz="half" idx="10"/>
          </p:nvPr>
        </p:nvSpPr>
        <p:spPr/>
        <p:txBody>
          <a:bodyPr/>
          <a:lstStyle/>
          <a:p>
            <a:fld id="{5AD9574D-2A03-44E7-9681-6F3331BA1F9D}" type="datetimeFigureOut">
              <a:rPr lang="en-US" smtClean="0"/>
              <a:t>4/5/2023</a:t>
            </a:fld>
            <a:endParaRPr lang="en-US"/>
          </a:p>
        </p:txBody>
      </p:sp>
      <p:sp>
        <p:nvSpPr>
          <p:cNvPr id="5" name="Footer Placeholder 4">
            <a:extLst>
              <a:ext uri="{FF2B5EF4-FFF2-40B4-BE49-F238E27FC236}">
                <a16:creationId xmlns:a16="http://schemas.microsoft.com/office/drawing/2014/main" id="{5E03E23B-F9D9-FA19-82C4-040B24E7D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BF563-1D68-8823-6716-5D1810CB4D24}"/>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2128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2AFD-41C6-CC07-32F3-546C4A10A1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E1D70-062A-7170-DCA4-9A94DD80B2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66302-3327-B249-8CE5-5393A71E2EE8}"/>
              </a:ext>
            </a:extLst>
          </p:cNvPr>
          <p:cNvSpPr>
            <a:spLocks noGrp="1"/>
          </p:cNvSpPr>
          <p:nvPr>
            <p:ph type="dt" sz="half" idx="10"/>
          </p:nvPr>
        </p:nvSpPr>
        <p:spPr/>
        <p:txBody>
          <a:bodyPr/>
          <a:lstStyle/>
          <a:p>
            <a:fld id="{5AD9574D-2A03-44E7-9681-6F3331BA1F9D}" type="datetimeFigureOut">
              <a:rPr lang="en-US" smtClean="0"/>
              <a:t>4/5/2023</a:t>
            </a:fld>
            <a:endParaRPr lang="en-US"/>
          </a:p>
        </p:txBody>
      </p:sp>
      <p:sp>
        <p:nvSpPr>
          <p:cNvPr id="5" name="Footer Placeholder 4">
            <a:extLst>
              <a:ext uri="{FF2B5EF4-FFF2-40B4-BE49-F238E27FC236}">
                <a16:creationId xmlns:a16="http://schemas.microsoft.com/office/drawing/2014/main" id="{A194F85D-6AC8-F20B-BF9D-191E0CB74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F5941-5FC3-5BFB-34D4-4BDC406853F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648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BC9367-78FE-9039-5DFD-9F25EC5B8D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948A0F-9806-7139-EC65-614AD01703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A9EDF-D937-4BE6-F3D3-0FAD04C35773}"/>
              </a:ext>
            </a:extLst>
          </p:cNvPr>
          <p:cNvSpPr>
            <a:spLocks noGrp="1"/>
          </p:cNvSpPr>
          <p:nvPr>
            <p:ph type="dt" sz="half" idx="10"/>
          </p:nvPr>
        </p:nvSpPr>
        <p:spPr/>
        <p:txBody>
          <a:bodyPr/>
          <a:lstStyle/>
          <a:p>
            <a:fld id="{5AD9574D-2A03-44E7-9681-6F3331BA1F9D}" type="datetimeFigureOut">
              <a:rPr lang="en-US" smtClean="0"/>
              <a:t>4/5/2023</a:t>
            </a:fld>
            <a:endParaRPr lang="en-US"/>
          </a:p>
        </p:txBody>
      </p:sp>
      <p:sp>
        <p:nvSpPr>
          <p:cNvPr id="5" name="Footer Placeholder 4">
            <a:extLst>
              <a:ext uri="{FF2B5EF4-FFF2-40B4-BE49-F238E27FC236}">
                <a16:creationId xmlns:a16="http://schemas.microsoft.com/office/drawing/2014/main" id="{39FDC1B0-812C-0463-746C-BB9CECDC4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DA95A-BAF5-6B36-FB18-73B96669CDF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23648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 header line">
    <p:bg>
      <p:bgPr>
        <a:gradFill flip="none" rotWithShape="1">
          <a:gsLst>
            <a:gs pos="0">
              <a:srgbClr val="1F497D"/>
            </a:gs>
            <a:gs pos="100000">
              <a:schemeClr val="accent2"/>
            </a:gs>
          </a:gsLst>
          <a:lin ang="8100000" scaled="0"/>
        </a:gradFill>
        <a:effectLst/>
      </p:bgPr>
    </p:bg>
    <p:spTree>
      <p:nvGrpSpPr>
        <p:cNvPr id="1" name=""/>
        <p:cNvGrpSpPr/>
        <p:nvPr/>
      </p:nvGrpSpPr>
      <p:grpSpPr>
        <a:xfrm>
          <a:off x="0" y="0"/>
          <a:ext cx="0" cy="0"/>
          <a:chOff x="0" y="0"/>
          <a:chExt cx="0" cy="0"/>
        </a:xfrm>
      </p:grpSpPr>
      <p:sp>
        <p:nvSpPr>
          <p:cNvPr id="63" name="Title Text"/>
          <p:cNvSpPr txBox="1">
            <a:spLocks noGrp="1"/>
          </p:cNvSpPr>
          <p:nvPr>
            <p:ph type="title"/>
          </p:nvPr>
        </p:nvSpPr>
        <p:spPr>
          <a:xfrm>
            <a:off x="630000" y="3826800"/>
            <a:ext cx="10936800" cy="2041205"/>
          </a:xfrm>
          <a:prstGeom prst="rect">
            <a:avLst/>
          </a:prstGeom>
        </p:spPr>
        <p:txBody>
          <a:bodyPr/>
          <a:lstStyle>
            <a:lvl1pPr>
              <a:defRPr sz="5400">
                <a:solidFill>
                  <a:srgbClr val="FFFFFF"/>
                </a:solidFill>
              </a:defRPr>
            </a:lvl1pPr>
          </a:lstStyle>
          <a:p>
            <a:r>
              <a:t>Title Text</a:t>
            </a:r>
          </a:p>
        </p:txBody>
      </p:sp>
      <p:sp>
        <p:nvSpPr>
          <p:cNvPr id="6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6264959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a:xfrm>
            <a:off x="510793" y="2102504"/>
            <a:ext cx="11235604" cy="2057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a:xfrm>
            <a:off x="11388571" y="6405038"/>
            <a:ext cx="160301" cy="153888"/>
          </a:xfrm>
        </p:spPr>
        <p:txBody>
          <a:bodyPr/>
          <a:lstStyle/>
          <a:p>
            <a:fld id="{911CAEDA-F13C-43B4-B3A8-D3983B745648}" type="slidenum">
              <a:rPr lang="en-US" smtClean="0"/>
              <a:t>‹#›</a:t>
            </a:fld>
            <a:endParaRPr lang="en-US"/>
          </a:p>
        </p:txBody>
      </p:sp>
      <p:sp>
        <p:nvSpPr>
          <p:cNvPr id="7" name="Text Placeholder 6">
            <a:extLst>
              <a:ext uri="{FF2B5EF4-FFF2-40B4-BE49-F238E27FC236}">
                <a16:creationId xmlns:a16="http://schemas.microsoft.com/office/drawing/2014/main" id="{4C7EE639-90BA-4F95-A316-8573F0931258}"/>
              </a:ext>
            </a:extLst>
          </p:cNvPr>
          <p:cNvSpPr>
            <a:spLocks noGrp="1"/>
          </p:cNvSpPr>
          <p:nvPr>
            <p:ph type="body" sz="quarter" idx="13" hasCustomPrompt="1"/>
          </p:nvPr>
        </p:nvSpPr>
        <p:spPr>
          <a:xfrm>
            <a:off x="510118" y="1517651"/>
            <a:ext cx="11178116" cy="460439"/>
          </a:xfrm>
        </p:spPr>
        <p:txBody>
          <a:bodyPr/>
          <a:lstStyle>
            <a:lvl1pPr>
              <a:defRPr sz="2400">
                <a:solidFill>
                  <a:schemeClr val="tx1"/>
                </a:solidFill>
              </a:defRPr>
            </a:lvl1pPr>
          </a:lstStyle>
          <a:p>
            <a:pPr lvl="0"/>
            <a:r>
              <a:rPr lang="en-US" dirty="0"/>
              <a:t>Edit Master subtitle styles</a:t>
            </a:r>
          </a:p>
        </p:txBody>
      </p:sp>
    </p:spTree>
    <p:extLst>
      <p:ext uri="{BB962C8B-B14F-4D97-AF65-F5344CB8AC3E}">
        <p14:creationId xmlns:p14="http://schemas.microsoft.com/office/powerpoint/2010/main" val="3140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a:xfrm>
            <a:off x="11388571" y="6405038"/>
            <a:ext cx="160301" cy="153888"/>
          </a:xfrm>
        </p:spPr>
        <p:txBody>
          <a:bodyPr/>
          <a:lstStyle/>
          <a:p>
            <a:fld id="{911CAEDA-F13C-43B4-B3A8-D3983B745648}" type="slidenum">
              <a:rPr lang="en-US" smtClean="0"/>
              <a:t>‹#›</a:t>
            </a:fld>
            <a:endParaRPr lang="en-US"/>
          </a:p>
        </p:txBody>
      </p:sp>
      <p:sp>
        <p:nvSpPr>
          <p:cNvPr id="7" name="Text Placeholder 6">
            <a:extLst>
              <a:ext uri="{FF2B5EF4-FFF2-40B4-BE49-F238E27FC236}">
                <a16:creationId xmlns:a16="http://schemas.microsoft.com/office/drawing/2014/main" id="{4C7EE639-90BA-4F95-A316-8573F0931258}"/>
              </a:ext>
            </a:extLst>
          </p:cNvPr>
          <p:cNvSpPr>
            <a:spLocks noGrp="1"/>
          </p:cNvSpPr>
          <p:nvPr>
            <p:ph type="body" sz="quarter" idx="13"/>
          </p:nvPr>
        </p:nvSpPr>
        <p:spPr>
          <a:xfrm>
            <a:off x="510118" y="1517651"/>
            <a:ext cx="11178116" cy="460439"/>
          </a:xfrm>
        </p:spPr>
        <p:txBody>
          <a:bodyPr/>
          <a:lstStyle>
            <a:lvl1pPr>
              <a:defRPr sz="2400">
                <a:solidFill>
                  <a:schemeClr val="tx1"/>
                </a:solidFill>
              </a:defRPr>
            </a:lvl1pPr>
          </a:lstStyle>
          <a:p>
            <a:pPr lvl="0"/>
            <a:r>
              <a:rPr lang="en-US"/>
              <a:t>Edit Master text styles</a:t>
            </a:r>
          </a:p>
        </p:txBody>
      </p:sp>
    </p:spTree>
    <p:extLst>
      <p:ext uri="{BB962C8B-B14F-4D97-AF65-F5344CB8AC3E}">
        <p14:creationId xmlns:p14="http://schemas.microsoft.com/office/powerpoint/2010/main" val="1467136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Main Title">
    <p:bg>
      <p:bgPr>
        <a:solidFill>
          <a:srgbClr val="121258"/>
        </a:solidFill>
        <a:effectLst/>
      </p:bgPr>
    </p:bg>
    <p:spTree>
      <p:nvGrpSpPr>
        <p:cNvPr id="1" name=""/>
        <p:cNvGrpSpPr/>
        <p:nvPr/>
      </p:nvGrpSpPr>
      <p:grpSpPr>
        <a:xfrm>
          <a:off x="0" y="0"/>
          <a:ext cx="0" cy="0"/>
          <a:chOff x="0" y="0"/>
          <a:chExt cx="0" cy="0"/>
        </a:xfrm>
      </p:grpSpPr>
      <p:sp>
        <p:nvSpPr>
          <p:cNvPr id="364" name="Title Text"/>
          <p:cNvSpPr txBox="1">
            <a:spLocks noGrp="1"/>
          </p:cNvSpPr>
          <p:nvPr>
            <p:ph type="title"/>
          </p:nvPr>
        </p:nvSpPr>
        <p:spPr>
          <a:xfrm>
            <a:off x="457199" y="1306705"/>
            <a:ext cx="6252295" cy="3535118"/>
          </a:xfrm>
          <a:prstGeom prst="rect">
            <a:avLst/>
          </a:prstGeom>
        </p:spPr>
        <p:txBody>
          <a:bodyPr anchor="t"/>
          <a:lstStyle>
            <a:lvl1pPr>
              <a:lnSpc>
                <a:spcPts val="6400"/>
              </a:lnSpc>
              <a:defRPr sz="5600" spc="-112">
                <a:solidFill>
                  <a:schemeClr val="bg1"/>
                </a:solidFill>
              </a:defRPr>
            </a:lvl1pPr>
          </a:lstStyle>
          <a:p>
            <a:r>
              <a:rPr lang="en-US"/>
              <a:t>Click to edit Master title style</a:t>
            </a:r>
            <a:endParaRPr dirty="0"/>
          </a:p>
        </p:txBody>
      </p:sp>
      <p:sp>
        <p:nvSpPr>
          <p:cNvPr id="365" name="Body Level One…"/>
          <p:cNvSpPr txBox="1">
            <a:spLocks noGrp="1"/>
          </p:cNvSpPr>
          <p:nvPr>
            <p:ph type="body" sz="quarter" idx="1"/>
          </p:nvPr>
        </p:nvSpPr>
        <p:spPr>
          <a:xfrm>
            <a:off x="457200" y="5751576"/>
            <a:ext cx="6252294" cy="584200"/>
          </a:xfrm>
          <a:prstGeom prst="rect">
            <a:avLst/>
          </a:prstGeom>
        </p:spPr>
        <p:txBody>
          <a:bodyPr numCol="1" spcCol="38100" anchor="b"/>
          <a:lstStyle>
            <a:lvl1pPr>
              <a:lnSpc>
                <a:spcPct val="100000"/>
              </a:lnSpc>
              <a:spcBef>
                <a:spcPts val="0"/>
              </a:spcBef>
              <a:buFontTx/>
              <a:buNone/>
              <a:defRPr sz="1800" b="0" i="0" spc="-18">
                <a:solidFill>
                  <a:schemeClr val="accent1"/>
                </a:solidFill>
                <a:latin typeface="+mn-lt"/>
              </a:defRPr>
            </a:lvl1pPr>
            <a:lvl2pPr marL="0" indent="0">
              <a:lnSpc>
                <a:spcPct val="100000"/>
              </a:lnSpc>
              <a:spcBef>
                <a:spcPts val="0"/>
              </a:spcBef>
              <a:buSzTx/>
              <a:buFontTx/>
              <a:buNone/>
              <a:defRPr sz="1800" b="0" i="0" spc="-18">
                <a:solidFill>
                  <a:schemeClr val="accent1"/>
                </a:solidFill>
                <a:latin typeface="+mn-lt"/>
              </a:defRPr>
            </a:lvl2pPr>
            <a:lvl3pPr marL="0" indent="0">
              <a:lnSpc>
                <a:spcPct val="100000"/>
              </a:lnSpc>
              <a:spcBef>
                <a:spcPts val="0"/>
              </a:spcBef>
              <a:buSzTx/>
              <a:buNone/>
              <a:defRPr sz="1800" spc="-18">
                <a:solidFill>
                  <a:srgbClr val="C1FAF2"/>
                </a:solidFill>
              </a:defRPr>
            </a:lvl3pPr>
            <a:lvl4pPr marL="0" indent="0">
              <a:lnSpc>
                <a:spcPct val="100000"/>
              </a:lnSpc>
              <a:spcBef>
                <a:spcPts val="0"/>
              </a:spcBef>
              <a:buClrTx/>
              <a:buSzTx/>
              <a:buNone/>
              <a:defRPr sz="1800" spc="-18">
                <a:solidFill>
                  <a:srgbClr val="C1FAF2"/>
                </a:solidFill>
              </a:defRPr>
            </a:lvl4pPr>
            <a:lvl5pPr marL="0" indent="0">
              <a:lnSpc>
                <a:spcPct val="100000"/>
              </a:lnSpc>
              <a:spcBef>
                <a:spcPts val="0"/>
              </a:spcBef>
              <a:buClrTx/>
              <a:buSzTx/>
              <a:buNone/>
              <a:defRPr sz="1800" spc="-18">
                <a:solidFill>
                  <a:srgbClr val="C1FAF2"/>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2018656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Graphic / 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F1CCEC-83ED-406B-98EA-B0752C9C4AC9}"/>
              </a:ext>
            </a:extLst>
          </p:cNvPr>
          <p:cNvSpPr/>
          <p:nvPr/>
        </p:nvSpPr>
        <p:spPr>
          <a:xfrm>
            <a:off x="1187450" y="-1614"/>
            <a:ext cx="2286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4" name="Rectangle 3">
            <a:extLst>
              <a:ext uri="{FF2B5EF4-FFF2-40B4-BE49-F238E27FC236}">
                <a16:creationId xmlns:a16="http://schemas.microsoft.com/office/drawing/2014/main" id="{929E99C8-BA5F-49C0-8189-CE90B7A419E8}"/>
              </a:ext>
            </a:extLst>
          </p:cNvPr>
          <p:cNvSpPr/>
          <p:nvPr/>
        </p:nvSpPr>
        <p:spPr>
          <a:xfrm>
            <a:off x="2146300" y="-1614"/>
            <a:ext cx="2286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6" name="Rectangle 5">
            <a:extLst>
              <a:ext uri="{FF2B5EF4-FFF2-40B4-BE49-F238E27FC236}">
                <a16:creationId xmlns:a16="http://schemas.microsoft.com/office/drawing/2014/main" id="{1BF6D953-42DA-4AC0-A0EB-53119B8C1AAC}"/>
              </a:ext>
            </a:extLst>
          </p:cNvPr>
          <p:cNvSpPr/>
          <p:nvPr/>
        </p:nvSpPr>
        <p:spPr>
          <a:xfrm>
            <a:off x="3105150" y="-1614"/>
            <a:ext cx="2286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7" name="Rectangle 6">
            <a:extLst>
              <a:ext uri="{FF2B5EF4-FFF2-40B4-BE49-F238E27FC236}">
                <a16:creationId xmlns:a16="http://schemas.microsoft.com/office/drawing/2014/main" id="{ED76A133-48B8-4A45-AB39-D72B7E95130D}"/>
              </a:ext>
            </a:extLst>
          </p:cNvPr>
          <p:cNvSpPr/>
          <p:nvPr/>
        </p:nvSpPr>
        <p:spPr>
          <a:xfrm>
            <a:off x="11734800" y="0"/>
            <a:ext cx="4572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8" name="Rectangle 7">
            <a:extLst>
              <a:ext uri="{FF2B5EF4-FFF2-40B4-BE49-F238E27FC236}">
                <a16:creationId xmlns:a16="http://schemas.microsoft.com/office/drawing/2014/main" id="{9BC8A0BD-32B1-47F8-967E-D8C7509A2154}"/>
              </a:ext>
            </a:extLst>
          </p:cNvPr>
          <p:cNvSpPr/>
          <p:nvPr/>
        </p:nvSpPr>
        <p:spPr>
          <a:xfrm>
            <a:off x="4064000" y="-1614"/>
            <a:ext cx="2286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9" name="Rectangle 8">
            <a:extLst>
              <a:ext uri="{FF2B5EF4-FFF2-40B4-BE49-F238E27FC236}">
                <a16:creationId xmlns:a16="http://schemas.microsoft.com/office/drawing/2014/main" id="{B65A6888-6933-474E-AE83-7C95E55E1775}"/>
              </a:ext>
            </a:extLst>
          </p:cNvPr>
          <p:cNvSpPr/>
          <p:nvPr/>
        </p:nvSpPr>
        <p:spPr>
          <a:xfrm>
            <a:off x="5022850" y="-1614"/>
            <a:ext cx="2286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10" name="Rectangle 9">
            <a:extLst>
              <a:ext uri="{FF2B5EF4-FFF2-40B4-BE49-F238E27FC236}">
                <a16:creationId xmlns:a16="http://schemas.microsoft.com/office/drawing/2014/main" id="{01E566A9-4F87-4E5A-B50A-FAC83F79DD43}"/>
              </a:ext>
            </a:extLst>
          </p:cNvPr>
          <p:cNvSpPr/>
          <p:nvPr/>
        </p:nvSpPr>
        <p:spPr>
          <a:xfrm>
            <a:off x="5981700" y="-1614"/>
            <a:ext cx="2286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11" name="Rectangle 10">
            <a:extLst>
              <a:ext uri="{FF2B5EF4-FFF2-40B4-BE49-F238E27FC236}">
                <a16:creationId xmlns:a16="http://schemas.microsoft.com/office/drawing/2014/main" id="{C3BE671B-1C28-4F50-A3B5-1AD591CAF961}"/>
              </a:ext>
            </a:extLst>
          </p:cNvPr>
          <p:cNvSpPr/>
          <p:nvPr/>
        </p:nvSpPr>
        <p:spPr>
          <a:xfrm>
            <a:off x="10775950" y="0"/>
            <a:ext cx="2286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12" name="Rectangle 11">
            <a:extLst>
              <a:ext uri="{FF2B5EF4-FFF2-40B4-BE49-F238E27FC236}">
                <a16:creationId xmlns:a16="http://schemas.microsoft.com/office/drawing/2014/main" id="{9F5F63DD-5F4E-47A9-A5EC-B6EE77800AD9}"/>
              </a:ext>
            </a:extLst>
          </p:cNvPr>
          <p:cNvSpPr/>
          <p:nvPr/>
        </p:nvSpPr>
        <p:spPr>
          <a:xfrm>
            <a:off x="9817100" y="-1614"/>
            <a:ext cx="2286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13" name="Rectangle 12">
            <a:extLst>
              <a:ext uri="{FF2B5EF4-FFF2-40B4-BE49-F238E27FC236}">
                <a16:creationId xmlns:a16="http://schemas.microsoft.com/office/drawing/2014/main" id="{FE3C9A8B-006E-46AE-BE39-0057C4AAA826}"/>
              </a:ext>
            </a:extLst>
          </p:cNvPr>
          <p:cNvSpPr/>
          <p:nvPr/>
        </p:nvSpPr>
        <p:spPr>
          <a:xfrm>
            <a:off x="8858250" y="0"/>
            <a:ext cx="2286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14" name="Rectangle 13">
            <a:extLst>
              <a:ext uri="{FF2B5EF4-FFF2-40B4-BE49-F238E27FC236}">
                <a16:creationId xmlns:a16="http://schemas.microsoft.com/office/drawing/2014/main" id="{D93D0C4F-3E7A-4EC0-8920-135B3AFE6243}"/>
              </a:ext>
            </a:extLst>
          </p:cNvPr>
          <p:cNvSpPr/>
          <p:nvPr/>
        </p:nvSpPr>
        <p:spPr>
          <a:xfrm>
            <a:off x="7899400" y="0"/>
            <a:ext cx="2286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15" name="Rectangle 14">
            <a:extLst>
              <a:ext uri="{FF2B5EF4-FFF2-40B4-BE49-F238E27FC236}">
                <a16:creationId xmlns:a16="http://schemas.microsoft.com/office/drawing/2014/main" id="{1191BCEC-6E53-4BA0-A983-D4221894D30F}"/>
              </a:ext>
            </a:extLst>
          </p:cNvPr>
          <p:cNvSpPr/>
          <p:nvPr/>
        </p:nvSpPr>
        <p:spPr>
          <a:xfrm>
            <a:off x="6940550" y="-1614"/>
            <a:ext cx="2286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16" name="Rectangle 15">
            <a:extLst>
              <a:ext uri="{FF2B5EF4-FFF2-40B4-BE49-F238E27FC236}">
                <a16:creationId xmlns:a16="http://schemas.microsoft.com/office/drawing/2014/main" id="{62AA91B0-7388-4A33-A467-0C9DA4049424}"/>
              </a:ext>
            </a:extLst>
          </p:cNvPr>
          <p:cNvSpPr/>
          <p:nvPr/>
        </p:nvSpPr>
        <p:spPr>
          <a:xfrm>
            <a:off x="0" y="0"/>
            <a:ext cx="457200" cy="292608"/>
          </a:xfrm>
          <a:prstGeom prst="rect">
            <a:avLst/>
          </a:prstGeom>
          <a:solidFill>
            <a:schemeClr val="tx2">
              <a:alpha val="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normAutofit fontScale="85000" lnSpcReduction="20000"/>
          </a:bodyPr>
          <a:lstStyle/>
          <a:p>
            <a:pPr algn="ctr" defTabSz="825500" eaLnBrk="1" fontAlgn="auto">
              <a:spcBef>
                <a:spcPts val="0"/>
              </a:spcBef>
              <a:spcAft>
                <a:spcPts val="0"/>
              </a:spcAft>
              <a:defRPr/>
            </a:pPr>
            <a:endParaRPr lang="en-US" dirty="0">
              <a:solidFill>
                <a:schemeClr val="bg1"/>
              </a:solidFill>
              <a:latin typeface="+mn-lt"/>
              <a:ea typeface="Market Sans Light"/>
              <a:cs typeface="Market Sans Light"/>
              <a:sym typeface="Market Sans Light"/>
            </a:endParaRPr>
          </a:p>
        </p:txBody>
      </p:sp>
      <p:sp>
        <p:nvSpPr>
          <p:cNvPr id="5" name="Title Text"/>
          <p:cNvSpPr txBox="1">
            <a:spLocks noGrp="1"/>
          </p:cNvSpPr>
          <p:nvPr>
            <p:ph type="title"/>
          </p:nvPr>
        </p:nvSpPr>
        <p:spPr>
          <a:xfrm>
            <a:off x="457200" y="409635"/>
            <a:ext cx="11277600" cy="914400"/>
          </a:xfrm>
          <a:prstGeom prst="rect">
            <a:avLst/>
          </a:prstGeom>
          <a:ln w="12700">
            <a:miter lim="400000"/>
          </a:ln>
        </p:spPr>
        <p:txBody>
          <a:bodyPr/>
          <a:lstStyle/>
          <a:p>
            <a:r>
              <a:rPr lang="en-US"/>
              <a:t>Click to edit Master title style</a:t>
            </a:r>
            <a:endParaRPr dirty="0"/>
          </a:p>
        </p:txBody>
      </p:sp>
      <p:sp>
        <p:nvSpPr>
          <p:cNvPr id="17" name="Footer Placeholder 3">
            <a:extLst>
              <a:ext uri="{FF2B5EF4-FFF2-40B4-BE49-F238E27FC236}">
                <a16:creationId xmlns:a16="http://schemas.microsoft.com/office/drawing/2014/main" id="{AE39021D-3C3F-4B03-9366-251FEE0249C5}"/>
              </a:ext>
            </a:extLst>
          </p:cNvPr>
          <p:cNvSpPr>
            <a:spLocks noGrp="1"/>
          </p:cNvSpPr>
          <p:nvPr>
            <p:ph type="ftr" sz="quarter" idx="10"/>
          </p:nvPr>
        </p:nvSpPr>
        <p:spPr/>
        <p:txBody>
          <a:bodyPr/>
          <a:lstStyle>
            <a:lvl1pPr>
              <a:defRPr/>
            </a:lvl1pPr>
          </a:lstStyle>
          <a:p>
            <a:pPr>
              <a:defRPr/>
            </a:pPr>
            <a:r>
              <a:rPr lang="en-US"/>
              <a:t>© 2018 eBay. All rights reserved.</a:t>
            </a:r>
            <a:endParaRPr lang="en-US" dirty="0"/>
          </a:p>
        </p:txBody>
      </p:sp>
      <p:sp>
        <p:nvSpPr>
          <p:cNvPr id="18" name="Slide Number Placeholder 18">
            <a:extLst>
              <a:ext uri="{FF2B5EF4-FFF2-40B4-BE49-F238E27FC236}">
                <a16:creationId xmlns:a16="http://schemas.microsoft.com/office/drawing/2014/main" id="{FCADBB6F-3C02-4B0E-8F82-02AF5053EDC4}"/>
              </a:ext>
            </a:extLst>
          </p:cNvPr>
          <p:cNvSpPr>
            <a:spLocks noGrp="1"/>
          </p:cNvSpPr>
          <p:nvPr>
            <p:ph type="sldNum" sz="quarter" idx="11"/>
          </p:nvPr>
        </p:nvSpPr>
        <p:spPr/>
        <p:txBody>
          <a:bodyPr/>
          <a:lstStyle>
            <a:lvl1pPr>
              <a:defRPr/>
            </a:lvl1pPr>
          </a:lstStyle>
          <a:p>
            <a:pPr>
              <a:defRPr/>
            </a:pPr>
            <a:fld id="{C491332F-BAC9-496E-BD54-873ED48CC6AC}" type="slidenum">
              <a:rPr lang="en-US"/>
              <a:pPr>
                <a:defRPr/>
              </a:pPr>
              <a:t>‹#›</a:t>
            </a:fld>
            <a:endParaRPr lang="en-US"/>
          </a:p>
        </p:txBody>
      </p:sp>
    </p:spTree>
    <p:extLst>
      <p:ext uri="{BB962C8B-B14F-4D97-AF65-F5344CB8AC3E}">
        <p14:creationId xmlns:p14="http://schemas.microsoft.com/office/powerpoint/2010/main" val="288000674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D8408A-7102-476C-9290-BECEF76DA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0A7AC-49F7-4C9E-8BDE-1497C0C91F73}"/>
              </a:ext>
            </a:extLst>
          </p:cNvPr>
          <p:cNvSpPr>
            <a:spLocks noGrp="1"/>
          </p:cNvSpPr>
          <p:nvPr>
            <p:ph type="sldNum" sz="quarter" idx="12"/>
          </p:nvPr>
        </p:nvSpPr>
        <p:spPr>
          <a:xfrm>
            <a:off x="11388571" y="6405038"/>
            <a:ext cx="160301" cy="153888"/>
          </a:xfrm>
        </p:spPr>
        <p:txBody>
          <a:bodyPr/>
          <a:lstStyle/>
          <a:p>
            <a:fld id="{911CAEDA-F13C-43B4-B3A8-D3983B745648}" type="slidenum">
              <a:rPr lang="en-US" smtClean="0"/>
              <a:t>‹#›</a:t>
            </a:fld>
            <a:endParaRPr lang="en-US"/>
          </a:p>
        </p:txBody>
      </p:sp>
      <p:sp>
        <p:nvSpPr>
          <p:cNvPr id="3" name="Rectangle 2">
            <a:extLst>
              <a:ext uri="{FF2B5EF4-FFF2-40B4-BE49-F238E27FC236}">
                <a16:creationId xmlns:a16="http://schemas.microsoft.com/office/drawing/2014/main" id="{8A15A7EC-00A5-4ED8-8F5E-26841CAB28B1}"/>
              </a:ext>
            </a:extLst>
          </p:cNvPr>
          <p:cNvSpPr/>
          <p:nvPr userDrawn="1"/>
        </p:nvSpPr>
        <p:spPr>
          <a:xfrm>
            <a:off x="0" y="0"/>
            <a:ext cx="12192000" cy="1766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9030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95FB-27C5-C49A-7609-6661F3391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2A8473-12A1-4857-4094-33C3484A0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78BD2-1921-A8BA-5B50-DBACC4561DD5}"/>
              </a:ext>
            </a:extLst>
          </p:cNvPr>
          <p:cNvSpPr>
            <a:spLocks noGrp="1"/>
          </p:cNvSpPr>
          <p:nvPr>
            <p:ph type="dt" sz="half" idx="10"/>
          </p:nvPr>
        </p:nvSpPr>
        <p:spPr/>
        <p:txBody>
          <a:bodyPr/>
          <a:lstStyle/>
          <a:p>
            <a:fld id="{5AD9574D-2A03-44E7-9681-6F3331BA1F9D}" type="datetimeFigureOut">
              <a:rPr lang="en-US" smtClean="0"/>
              <a:t>4/5/2023</a:t>
            </a:fld>
            <a:endParaRPr lang="en-US"/>
          </a:p>
        </p:txBody>
      </p:sp>
      <p:sp>
        <p:nvSpPr>
          <p:cNvPr id="5" name="Footer Placeholder 4">
            <a:extLst>
              <a:ext uri="{FF2B5EF4-FFF2-40B4-BE49-F238E27FC236}">
                <a16:creationId xmlns:a16="http://schemas.microsoft.com/office/drawing/2014/main" id="{0A25D2B8-A426-F28D-20B1-1BE8F1903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F795E-EE2E-517B-AF6D-C57E8B45F96D}"/>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405141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EF9E-0BC5-2E3C-325E-499A453B8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E74AAF-31CA-2F5D-B0B8-D47232D77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1C4482-6058-52EB-F626-73E26BEFD6D4}"/>
              </a:ext>
            </a:extLst>
          </p:cNvPr>
          <p:cNvSpPr>
            <a:spLocks noGrp="1"/>
          </p:cNvSpPr>
          <p:nvPr>
            <p:ph type="dt" sz="half" idx="10"/>
          </p:nvPr>
        </p:nvSpPr>
        <p:spPr/>
        <p:txBody>
          <a:bodyPr/>
          <a:lstStyle/>
          <a:p>
            <a:fld id="{5AD9574D-2A03-44E7-9681-6F3331BA1F9D}" type="datetimeFigureOut">
              <a:rPr lang="en-US" smtClean="0"/>
              <a:t>4/5/2023</a:t>
            </a:fld>
            <a:endParaRPr lang="en-US"/>
          </a:p>
        </p:txBody>
      </p:sp>
      <p:sp>
        <p:nvSpPr>
          <p:cNvPr id="5" name="Footer Placeholder 4">
            <a:extLst>
              <a:ext uri="{FF2B5EF4-FFF2-40B4-BE49-F238E27FC236}">
                <a16:creationId xmlns:a16="http://schemas.microsoft.com/office/drawing/2014/main" id="{3D7E9783-4596-2609-81B1-25181E9DE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4A14A-1165-50A1-3579-6BE87727D7A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1850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1B7F-216C-24F3-91EA-38A729CB58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97F7F8-CB0D-958E-0F4D-986F2F3432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90EC10-6F05-48C5-C343-06BD742B0E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952C18-DAAE-D685-F35C-404D20462143}"/>
              </a:ext>
            </a:extLst>
          </p:cNvPr>
          <p:cNvSpPr>
            <a:spLocks noGrp="1"/>
          </p:cNvSpPr>
          <p:nvPr>
            <p:ph type="dt" sz="half" idx="10"/>
          </p:nvPr>
        </p:nvSpPr>
        <p:spPr/>
        <p:txBody>
          <a:bodyPr/>
          <a:lstStyle/>
          <a:p>
            <a:fld id="{5AD9574D-2A03-44E7-9681-6F3331BA1F9D}" type="datetimeFigureOut">
              <a:rPr lang="en-US" smtClean="0"/>
              <a:t>4/5/2023</a:t>
            </a:fld>
            <a:endParaRPr lang="en-US"/>
          </a:p>
        </p:txBody>
      </p:sp>
      <p:sp>
        <p:nvSpPr>
          <p:cNvPr id="6" name="Footer Placeholder 5">
            <a:extLst>
              <a:ext uri="{FF2B5EF4-FFF2-40B4-BE49-F238E27FC236}">
                <a16:creationId xmlns:a16="http://schemas.microsoft.com/office/drawing/2014/main" id="{8B151E34-EDCD-B877-066F-C598538FE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C9F91-3E20-66AD-C62F-32E8024CD28D}"/>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9225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BA93-BD12-03AC-FB92-899332943F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D4520A-C84A-AD97-3C38-33190747ED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C44FE-883A-9DD9-2240-AE0522F42A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BC5CD5-C158-18D4-EC14-58200E339A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DE5AA0-6EEF-F619-4A2E-A59CF4A7D0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674423-44CE-2EE0-8B46-169F6F7047AC}"/>
              </a:ext>
            </a:extLst>
          </p:cNvPr>
          <p:cNvSpPr>
            <a:spLocks noGrp="1"/>
          </p:cNvSpPr>
          <p:nvPr>
            <p:ph type="dt" sz="half" idx="10"/>
          </p:nvPr>
        </p:nvSpPr>
        <p:spPr/>
        <p:txBody>
          <a:bodyPr/>
          <a:lstStyle/>
          <a:p>
            <a:fld id="{5AD9574D-2A03-44E7-9681-6F3331BA1F9D}" type="datetimeFigureOut">
              <a:rPr lang="en-US" smtClean="0"/>
              <a:t>4/5/2023</a:t>
            </a:fld>
            <a:endParaRPr lang="en-US"/>
          </a:p>
        </p:txBody>
      </p:sp>
      <p:sp>
        <p:nvSpPr>
          <p:cNvPr id="8" name="Footer Placeholder 7">
            <a:extLst>
              <a:ext uri="{FF2B5EF4-FFF2-40B4-BE49-F238E27FC236}">
                <a16:creationId xmlns:a16="http://schemas.microsoft.com/office/drawing/2014/main" id="{5A5F04DE-544A-0F51-D26C-C15E8648D9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62B561-9C6B-6F92-1805-3A6297822C95}"/>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2966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B185-38B2-41F5-5F13-4A2631323A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FCFEC8-35E4-DF88-0E6D-9A18DF678473}"/>
              </a:ext>
            </a:extLst>
          </p:cNvPr>
          <p:cNvSpPr>
            <a:spLocks noGrp="1"/>
          </p:cNvSpPr>
          <p:nvPr>
            <p:ph type="dt" sz="half" idx="10"/>
          </p:nvPr>
        </p:nvSpPr>
        <p:spPr/>
        <p:txBody>
          <a:bodyPr/>
          <a:lstStyle/>
          <a:p>
            <a:fld id="{5AD9574D-2A03-44E7-9681-6F3331BA1F9D}" type="datetimeFigureOut">
              <a:rPr lang="en-US" smtClean="0"/>
              <a:t>4/5/2023</a:t>
            </a:fld>
            <a:endParaRPr lang="en-US"/>
          </a:p>
        </p:txBody>
      </p:sp>
      <p:sp>
        <p:nvSpPr>
          <p:cNvPr id="4" name="Footer Placeholder 3">
            <a:extLst>
              <a:ext uri="{FF2B5EF4-FFF2-40B4-BE49-F238E27FC236}">
                <a16:creationId xmlns:a16="http://schemas.microsoft.com/office/drawing/2014/main" id="{81F0B50B-A94A-CFD8-4815-01BFF54FD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87103-3EF7-0705-D6A0-BBDAB130DEBB}"/>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9460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493BB-E121-2D05-C892-347FDC91698B}"/>
              </a:ext>
            </a:extLst>
          </p:cNvPr>
          <p:cNvSpPr>
            <a:spLocks noGrp="1"/>
          </p:cNvSpPr>
          <p:nvPr>
            <p:ph type="dt" sz="half" idx="10"/>
          </p:nvPr>
        </p:nvSpPr>
        <p:spPr/>
        <p:txBody>
          <a:bodyPr/>
          <a:lstStyle/>
          <a:p>
            <a:fld id="{5AD9574D-2A03-44E7-9681-6F3331BA1F9D}" type="datetimeFigureOut">
              <a:rPr lang="en-US" smtClean="0"/>
              <a:t>4/5/2023</a:t>
            </a:fld>
            <a:endParaRPr lang="en-US"/>
          </a:p>
        </p:txBody>
      </p:sp>
      <p:sp>
        <p:nvSpPr>
          <p:cNvPr id="3" name="Footer Placeholder 2">
            <a:extLst>
              <a:ext uri="{FF2B5EF4-FFF2-40B4-BE49-F238E27FC236}">
                <a16:creationId xmlns:a16="http://schemas.microsoft.com/office/drawing/2014/main" id="{39072C9C-5CDA-43AB-3E46-1D323C75B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344BB-7578-DBA6-7149-FA053C45AE2F}"/>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5" name="Rectangle 4">
            <a:extLst>
              <a:ext uri="{FF2B5EF4-FFF2-40B4-BE49-F238E27FC236}">
                <a16:creationId xmlns:a16="http://schemas.microsoft.com/office/drawing/2014/main" id="{8A3A68BF-1DB1-A9C5-C5ED-59130F8B66D5}"/>
              </a:ext>
            </a:extLst>
          </p:cNvPr>
          <p:cNvSpPr/>
          <p:nvPr userDrawn="1"/>
        </p:nvSpPr>
        <p:spPr>
          <a:xfrm>
            <a:off x="0" y="0"/>
            <a:ext cx="12192000" cy="1766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4148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C50B-AF1C-3189-C5C5-C82C51E7B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9C41A1-0E6D-465F-E3CC-3D748681A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80F6FF-BD6A-4CA2-950B-D23B7425B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B53D0-B938-6282-9468-612959CD6B3D}"/>
              </a:ext>
            </a:extLst>
          </p:cNvPr>
          <p:cNvSpPr>
            <a:spLocks noGrp="1"/>
          </p:cNvSpPr>
          <p:nvPr>
            <p:ph type="dt" sz="half" idx="10"/>
          </p:nvPr>
        </p:nvSpPr>
        <p:spPr/>
        <p:txBody>
          <a:bodyPr/>
          <a:lstStyle/>
          <a:p>
            <a:fld id="{5AD9574D-2A03-44E7-9681-6F3331BA1F9D}" type="datetimeFigureOut">
              <a:rPr lang="en-US" smtClean="0"/>
              <a:t>4/5/2023</a:t>
            </a:fld>
            <a:endParaRPr lang="en-US"/>
          </a:p>
        </p:txBody>
      </p:sp>
      <p:sp>
        <p:nvSpPr>
          <p:cNvPr id="6" name="Footer Placeholder 5">
            <a:extLst>
              <a:ext uri="{FF2B5EF4-FFF2-40B4-BE49-F238E27FC236}">
                <a16:creationId xmlns:a16="http://schemas.microsoft.com/office/drawing/2014/main" id="{CDCC7259-6A12-48C1-CAEA-07C18597F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795F8-3155-9033-3B2F-68B2631BA72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1425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F0A4-729C-AA1B-A2E1-771D244E50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DC757C-E7A6-1404-431D-085D18C7A7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81CA82-2FEB-C953-E1DF-EFCB9D1D1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BE656-0CA8-13EE-FDE7-F98DF4440130}"/>
              </a:ext>
            </a:extLst>
          </p:cNvPr>
          <p:cNvSpPr>
            <a:spLocks noGrp="1"/>
          </p:cNvSpPr>
          <p:nvPr>
            <p:ph type="dt" sz="half" idx="10"/>
          </p:nvPr>
        </p:nvSpPr>
        <p:spPr/>
        <p:txBody>
          <a:bodyPr/>
          <a:lstStyle/>
          <a:p>
            <a:fld id="{5AD9574D-2A03-44E7-9681-6F3331BA1F9D}" type="datetimeFigureOut">
              <a:rPr lang="en-US" smtClean="0"/>
              <a:t>4/5/2023</a:t>
            </a:fld>
            <a:endParaRPr lang="en-US"/>
          </a:p>
        </p:txBody>
      </p:sp>
      <p:sp>
        <p:nvSpPr>
          <p:cNvPr id="6" name="Footer Placeholder 5">
            <a:extLst>
              <a:ext uri="{FF2B5EF4-FFF2-40B4-BE49-F238E27FC236}">
                <a16:creationId xmlns:a16="http://schemas.microsoft.com/office/drawing/2014/main" id="{448F6FF9-8F6E-470C-1523-9DF427AF7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DEB3A-75DD-71E5-E98F-0CC2DEA0545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024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C9BB93-2375-F649-9671-751073C88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C8B3E-48B2-B8ED-1E25-AA72EFCCE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56A86-9A24-E810-B5E6-28867BAF1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9574D-2A03-44E7-9681-6F3331BA1F9D}" type="datetimeFigureOut">
              <a:rPr lang="en-US" smtClean="0"/>
              <a:t>4/5/2023</a:t>
            </a:fld>
            <a:endParaRPr lang="en-US"/>
          </a:p>
        </p:txBody>
      </p:sp>
      <p:sp>
        <p:nvSpPr>
          <p:cNvPr id="5" name="Footer Placeholder 4">
            <a:extLst>
              <a:ext uri="{FF2B5EF4-FFF2-40B4-BE49-F238E27FC236}">
                <a16:creationId xmlns:a16="http://schemas.microsoft.com/office/drawing/2014/main" id="{E8469400-AF3D-FDA3-1240-598FC89D8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FC1529-92CE-93EF-2A45-62BDC29CC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3554745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xkcd.com/" TargetMode="Externa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f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lick to add big statement text"/>
          <p:cNvSpPr txBox="1">
            <a:spLocks noGrp="1"/>
          </p:cNvSpPr>
          <p:nvPr>
            <p:ph type="title"/>
          </p:nvPr>
        </p:nvSpPr>
        <p:spPr>
          <a:xfrm>
            <a:off x="699317" y="2962705"/>
            <a:ext cx="10936800" cy="3568686"/>
          </a:xfrm>
          <a:prstGeom prst="rect">
            <a:avLst/>
          </a:prstGeom>
        </p:spPr>
        <p:txBody>
          <a:bodyPr>
            <a:normAutofit/>
          </a:bodyPr>
          <a:lstStyle/>
          <a:p>
            <a:pPr algn="ctr"/>
            <a:r>
              <a:rPr lang="en-US" dirty="0"/>
              <a:t>Open-Source Software: Legal Risks 101</a:t>
            </a:r>
            <a:br>
              <a:rPr lang="en-US" dirty="0"/>
            </a:br>
            <a:br>
              <a:rPr lang="en-US" sz="1000" dirty="0"/>
            </a:br>
            <a:br>
              <a:rPr lang="en-US" dirty="0"/>
            </a:b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DBB4BBF-AF87-0C91-154E-770148111426}"/>
              </a:ext>
            </a:extLst>
          </p:cNvPr>
          <p:cNvSpPr>
            <a:spLocks noGrp="1"/>
          </p:cNvSpPr>
          <p:nvPr>
            <p:ph type="title"/>
          </p:nvPr>
        </p:nvSpPr>
        <p:spPr/>
        <p:txBody>
          <a:bodyPr/>
          <a:lstStyle/>
          <a:p>
            <a:r>
              <a:rPr lang="en-US" b="1" dirty="0"/>
              <a:t>Copyleft Risk</a:t>
            </a:r>
          </a:p>
        </p:txBody>
      </p:sp>
      <p:sp>
        <p:nvSpPr>
          <p:cNvPr id="4" name="Slide Number Placeholder 3">
            <a:extLst>
              <a:ext uri="{FF2B5EF4-FFF2-40B4-BE49-F238E27FC236}">
                <a16:creationId xmlns:a16="http://schemas.microsoft.com/office/drawing/2014/main" id="{84D15D74-7C0C-0F46-A70F-33592523AC1F}"/>
              </a:ext>
            </a:extLst>
          </p:cNvPr>
          <p:cNvSpPr>
            <a:spLocks noGrp="1"/>
          </p:cNvSpPr>
          <p:nvPr>
            <p:ph type="sldNum" sz="quarter" idx="12"/>
          </p:nvPr>
        </p:nvSpPr>
        <p:spPr>
          <a:xfrm>
            <a:off x="11414220" y="6405038"/>
            <a:ext cx="134652" cy="153888"/>
          </a:xfrm>
        </p:spPr>
        <p:txBody>
          <a:bodyPr/>
          <a:lstStyle/>
          <a:p>
            <a:fld id="{911CAEDA-F13C-43B4-B3A8-D3983B745648}" type="slidenum">
              <a:rPr lang="en-US" smtClean="0"/>
              <a:t>10</a:t>
            </a:fld>
            <a:endParaRPr lang="en-US"/>
          </a:p>
        </p:txBody>
      </p:sp>
      <p:sp>
        <p:nvSpPr>
          <p:cNvPr id="8" name="Text Placeholder 7">
            <a:extLst>
              <a:ext uri="{FF2B5EF4-FFF2-40B4-BE49-F238E27FC236}">
                <a16:creationId xmlns:a16="http://schemas.microsoft.com/office/drawing/2014/main" id="{B5742556-E5F5-7643-8039-31413A5F9766}"/>
              </a:ext>
            </a:extLst>
          </p:cNvPr>
          <p:cNvSpPr>
            <a:spLocks noGrp="1"/>
          </p:cNvSpPr>
          <p:nvPr>
            <p:ph type="body" sz="quarter" idx="13"/>
          </p:nvPr>
        </p:nvSpPr>
        <p:spPr>
          <a:xfrm>
            <a:off x="1429773" y="1483186"/>
            <a:ext cx="11178116" cy="460439"/>
          </a:xfrm>
        </p:spPr>
        <p:txBody>
          <a:bodyPr/>
          <a:lstStyle/>
          <a:p>
            <a:r>
              <a:rPr lang="en-US" dirty="0"/>
              <a:t>Obligations Associated with the Use of FOSS Code in Proprietary Products </a:t>
            </a:r>
          </a:p>
          <a:p>
            <a:endParaRPr lang="en-US" dirty="0"/>
          </a:p>
        </p:txBody>
      </p:sp>
      <p:pic>
        <p:nvPicPr>
          <p:cNvPr id="3074" name="Picture 2" descr="screenshot.png">
            <a:extLst>
              <a:ext uri="{FF2B5EF4-FFF2-40B4-BE49-F238E27FC236}">
                <a16:creationId xmlns:a16="http://schemas.microsoft.com/office/drawing/2014/main" id="{509877E6-0531-E341-8555-53808EB31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34" y="1999726"/>
            <a:ext cx="9243753" cy="37697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DFA07CE-8B59-8D4A-8DCE-C60A67371BD0}"/>
              </a:ext>
            </a:extLst>
          </p:cNvPr>
          <p:cNvPicPr>
            <a:picLocks noChangeAspect="1"/>
          </p:cNvPicPr>
          <p:nvPr/>
        </p:nvPicPr>
        <p:blipFill>
          <a:blip r:embed="rId3"/>
          <a:stretch>
            <a:fillRect/>
          </a:stretch>
        </p:blipFill>
        <p:spPr>
          <a:xfrm>
            <a:off x="9572929" y="2346568"/>
            <a:ext cx="1975943" cy="1975943"/>
          </a:xfrm>
          <a:prstGeom prst="rect">
            <a:avLst/>
          </a:prstGeom>
        </p:spPr>
      </p:pic>
    </p:spTree>
    <p:extLst>
      <p:ext uri="{BB962C8B-B14F-4D97-AF65-F5344CB8AC3E}">
        <p14:creationId xmlns:p14="http://schemas.microsoft.com/office/powerpoint/2010/main" val="164443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ntr" presetSubtype="10" fill="hold" nodeType="withEffect">
                                  <p:stCondLst>
                                    <p:cond delay="1000"/>
                                  </p:stCondLst>
                                  <p:childTnLst>
                                    <p:set>
                                      <p:cBhvr>
                                        <p:cTn id="9" dur="1" fill="hold">
                                          <p:stCondLst>
                                            <p:cond delay="0"/>
                                          </p:stCondLst>
                                        </p:cTn>
                                        <p:tgtEl>
                                          <p:spTgt spid="3074"/>
                                        </p:tgtEl>
                                        <p:attrNameLst>
                                          <p:attrName>style.visibility</p:attrName>
                                        </p:attrNameLst>
                                      </p:cBhvr>
                                      <p:to>
                                        <p:strVal val="visible"/>
                                      </p:to>
                                    </p:set>
                                    <p:animEffect transition="in" filter="blinds(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616F-2730-FA4D-BBFA-3B1BCAF202EF}"/>
              </a:ext>
            </a:extLst>
          </p:cNvPr>
          <p:cNvSpPr>
            <a:spLocks noGrp="1"/>
          </p:cNvSpPr>
          <p:nvPr>
            <p:ph type="title"/>
          </p:nvPr>
        </p:nvSpPr>
        <p:spPr>
          <a:xfrm>
            <a:off x="606972" y="128165"/>
            <a:ext cx="10515600" cy="1325563"/>
          </a:xfrm>
        </p:spPr>
        <p:txBody>
          <a:bodyPr/>
          <a:lstStyle/>
          <a:p>
            <a:r>
              <a:rPr lang="en-US" b="1" dirty="0"/>
              <a:t>Risks of FOSS: Security Vulnerabilities</a:t>
            </a:r>
          </a:p>
        </p:txBody>
      </p:sp>
      <p:sp>
        <p:nvSpPr>
          <p:cNvPr id="3" name="Slide Number Placeholder 2">
            <a:extLst>
              <a:ext uri="{FF2B5EF4-FFF2-40B4-BE49-F238E27FC236}">
                <a16:creationId xmlns:a16="http://schemas.microsoft.com/office/drawing/2014/main" id="{6B81A0C2-1CD3-4142-9213-5CC45674AB5D}"/>
              </a:ext>
            </a:extLst>
          </p:cNvPr>
          <p:cNvSpPr>
            <a:spLocks noGrp="1"/>
          </p:cNvSpPr>
          <p:nvPr>
            <p:ph type="sldNum" sz="quarter" idx="12"/>
          </p:nvPr>
        </p:nvSpPr>
        <p:spPr>
          <a:xfrm>
            <a:off x="11414220" y="6405038"/>
            <a:ext cx="134652" cy="153888"/>
          </a:xfrm>
        </p:spPr>
        <p:txBody>
          <a:bodyPr/>
          <a:lstStyle/>
          <a:p>
            <a:fld id="{911CAEDA-F13C-43B4-B3A8-D3983B745648}" type="slidenum">
              <a:rPr lang="en-US" smtClean="0"/>
              <a:t>11</a:t>
            </a:fld>
            <a:endParaRPr lang="en-US"/>
          </a:p>
        </p:txBody>
      </p:sp>
      <p:pic>
        <p:nvPicPr>
          <p:cNvPr id="3074" name="Picture 2" descr="Dependency">
            <a:extLst>
              <a:ext uri="{FF2B5EF4-FFF2-40B4-BE49-F238E27FC236}">
                <a16:creationId xmlns:a16="http://schemas.microsoft.com/office/drawing/2014/main" id="{EDE9E918-32A7-9B59-FDD4-94FBB74D6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16" y="1252608"/>
            <a:ext cx="3838533" cy="4875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94DBE6-2F8D-7D6F-B0A6-212811925E3F}"/>
              </a:ext>
            </a:extLst>
          </p:cNvPr>
          <p:cNvSpPr txBox="1"/>
          <p:nvPr/>
        </p:nvSpPr>
        <p:spPr>
          <a:xfrm>
            <a:off x="3744017" y="6128043"/>
            <a:ext cx="444582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Helvetica"/>
                <a:hlinkClick r:id="rId3"/>
              </a:rPr>
              <a:t>https://xkcd.com/</a:t>
            </a:r>
            <a:r>
              <a:rPr kumimoji="0" lang="en-US" sz="1200" b="0" i="0" u="none" strike="noStrike" cap="none" spc="0" normalizeH="0" baseline="0" dirty="0">
                <a:ln>
                  <a:noFill/>
                </a:ln>
                <a:solidFill>
                  <a:srgbClr val="000000"/>
                </a:solidFill>
                <a:effectLst/>
                <a:uFillTx/>
                <a:latin typeface="+mn-lt"/>
                <a:ea typeface="+mn-ea"/>
                <a:cs typeface="+mn-cs"/>
                <a:sym typeface="Helvetica"/>
              </a:rPr>
              <a:t> Comic, licensed under a Creative Commons Attribution-</a:t>
            </a:r>
            <a:r>
              <a:rPr kumimoji="0" lang="en-US" sz="1200" b="0" i="0" u="none" strike="noStrike" cap="none" spc="0" normalizeH="0" baseline="0" dirty="0" err="1">
                <a:ln>
                  <a:noFill/>
                </a:ln>
                <a:solidFill>
                  <a:srgbClr val="000000"/>
                </a:solidFill>
                <a:effectLst/>
                <a:uFillTx/>
                <a:latin typeface="+mn-lt"/>
                <a:ea typeface="+mn-ea"/>
                <a:cs typeface="+mn-cs"/>
                <a:sym typeface="Helvetica"/>
              </a:rPr>
              <a:t>NonCommercial</a:t>
            </a:r>
            <a:r>
              <a:rPr kumimoji="0" lang="en-US" sz="1200" b="0" i="0" u="none" strike="noStrike" cap="none" spc="0" normalizeH="0" baseline="0" dirty="0">
                <a:ln>
                  <a:noFill/>
                </a:ln>
                <a:solidFill>
                  <a:srgbClr val="000000"/>
                </a:solidFill>
                <a:effectLst/>
                <a:uFillTx/>
                <a:latin typeface="+mn-lt"/>
                <a:ea typeface="+mn-ea"/>
                <a:cs typeface="+mn-cs"/>
                <a:sym typeface="Helvetica"/>
              </a:rPr>
              <a:t> 2.5 License</a:t>
            </a:r>
          </a:p>
        </p:txBody>
      </p:sp>
    </p:spTree>
    <p:extLst>
      <p:ext uri="{BB962C8B-B14F-4D97-AF65-F5344CB8AC3E}">
        <p14:creationId xmlns:p14="http://schemas.microsoft.com/office/powerpoint/2010/main" val="76281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616F-2730-FA4D-BBFA-3B1BCAF202EF}"/>
              </a:ext>
            </a:extLst>
          </p:cNvPr>
          <p:cNvSpPr>
            <a:spLocks noGrp="1"/>
          </p:cNvSpPr>
          <p:nvPr>
            <p:ph type="title"/>
          </p:nvPr>
        </p:nvSpPr>
        <p:spPr/>
        <p:txBody>
          <a:bodyPr/>
          <a:lstStyle/>
          <a:p>
            <a:r>
              <a:rPr lang="en-US" b="1" dirty="0"/>
              <a:t>Risks of FOSS: Security Vulnerabilities</a:t>
            </a:r>
          </a:p>
        </p:txBody>
      </p:sp>
      <p:sp>
        <p:nvSpPr>
          <p:cNvPr id="3" name="Slide Number Placeholder 2">
            <a:extLst>
              <a:ext uri="{FF2B5EF4-FFF2-40B4-BE49-F238E27FC236}">
                <a16:creationId xmlns:a16="http://schemas.microsoft.com/office/drawing/2014/main" id="{6B81A0C2-1CD3-4142-9213-5CC45674AB5D}"/>
              </a:ext>
            </a:extLst>
          </p:cNvPr>
          <p:cNvSpPr>
            <a:spLocks noGrp="1"/>
          </p:cNvSpPr>
          <p:nvPr>
            <p:ph type="sldNum" sz="quarter" idx="12"/>
          </p:nvPr>
        </p:nvSpPr>
        <p:spPr>
          <a:xfrm>
            <a:off x="11414220" y="6405038"/>
            <a:ext cx="134652" cy="153888"/>
          </a:xfrm>
        </p:spPr>
        <p:txBody>
          <a:bodyPr/>
          <a:lstStyle/>
          <a:p>
            <a:fld id="{911CAEDA-F13C-43B4-B3A8-D3983B745648}" type="slidenum">
              <a:rPr lang="en-US" smtClean="0"/>
              <a:t>12</a:t>
            </a:fld>
            <a:endParaRPr lang="en-US"/>
          </a:p>
        </p:txBody>
      </p:sp>
      <p:pic>
        <p:nvPicPr>
          <p:cNvPr id="3078" name="Picture 6" descr="Critical Log4j Vulnerability Affects Millions of Applications - Lansweeper">
            <a:extLst>
              <a:ext uri="{FF2B5EF4-FFF2-40B4-BE49-F238E27FC236}">
                <a16:creationId xmlns:a16="http://schemas.microsoft.com/office/drawing/2014/main" id="{42E225D4-D65D-A63C-1C02-4EAB5432DB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56" t="7880" r="19783" b="7772"/>
          <a:stretch/>
        </p:blipFill>
        <p:spPr bwMode="auto">
          <a:xfrm>
            <a:off x="3074505" y="1464642"/>
            <a:ext cx="6354139" cy="441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3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19527-6F6B-56ED-F5C8-6283F3FCD52F}"/>
              </a:ext>
            </a:extLst>
          </p:cNvPr>
          <p:cNvSpPr>
            <a:spLocks noGrp="1"/>
          </p:cNvSpPr>
          <p:nvPr>
            <p:ph type="title"/>
          </p:nvPr>
        </p:nvSpPr>
        <p:spPr/>
        <p:txBody>
          <a:bodyPr/>
          <a:lstStyle/>
          <a:p>
            <a:r>
              <a:rPr lang="en-US" b="1" dirty="0"/>
              <a:t>Risks of FOSS: Security Vulnerabilities</a:t>
            </a:r>
          </a:p>
        </p:txBody>
      </p:sp>
      <p:sp>
        <p:nvSpPr>
          <p:cNvPr id="3" name="Slide Number Placeholder 2">
            <a:extLst>
              <a:ext uri="{FF2B5EF4-FFF2-40B4-BE49-F238E27FC236}">
                <a16:creationId xmlns:a16="http://schemas.microsoft.com/office/drawing/2014/main" id="{6B81A0C2-1CD3-4142-9213-5CC45674AB5D}"/>
              </a:ext>
            </a:extLst>
          </p:cNvPr>
          <p:cNvSpPr>
            <a:spLocks noGrp="1"/>
          </p:cNvSpPr>
          <p:nvPr>
            <p:ph type="sldNum" sz="quarter" idx="12"/>
          </p:nvPr>
        </p:nvSpPr>
        <p:spPr>
          <a:xfrm>
            <a:off x="11414220" y="6405038"/>
            <a:ext cx="134652" cy="153888"/>
          </a:xfrm>
        </p:spPr>
        <p:txBody>
          <a:bodyPr/>
          <a:lstStyle/>
          <a:p>
            <a:fld id="{911CAEDA-F13C-43B4-B3A8-D3983B745648}" type="slidenum">
              <a:rPr lang="en-US" smtClean="0"/>
              <a:t>13</a:t>
            </a:fld>
            <a:endParaRPr lang="en-US"/>
          </a:p>
        </p:txBody>
      </p:sp>
      <p:pic>
        <p:nvPicPr>
          <p:cNvPr id="5" name="Picture 4">
            <a:extLst>
              <a:ext uri="{FF2B5EF4-FFF2-40B4-BE49-F238E27FC236}">
                <a16:creationId xmlns:a16="http://schemas.microsoft.com/office/drawing/2014/main" id="{36B19EFF-3323-E946-BAA1-FE3BBE4D869B}"/>
              </a:ext>
            </a:extLst>
          </p:cNvPr>
          <p:cNvPicPr>
            <a:picLocks noChangeAspect="1"/>
          </p:cNvPicPr>
          <p:nvPr/>
        </p:nvPicPr>
        <p:blipFill>
          <a:blip r:embed="rId3"/>
          <a:stretch>
            <a:fillRect/>
          </a:stretch>
        </p:blipFill>
        <p:spPr>
          <a:xfrm>
            <a:off x="2185992" y="1978090"/>
            <a:ext cx="7869381" cy="4426527"/>
          </a:xfrm>
          <a:prstGeom prst="rect">
            <a:avLst/>
          </a:prstGeom>
        </p:spPr>
      </p:pic>
    </p:spTree>
    <p:extLst>
      <p:ext uri="{BB962C8B-B14F-4D97-AF65-F5344CB8AC3E}">
        <p14:creationId xmlns:p14="http://schemas.microsoft.com/office/powerpoint/2010/main" val="89099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54A9-592D-48C4-95D9-23E9830FB1BC}"/>
              </a:ext>
            </a:extLst>
          </p:cNvPr>
          <p:cNvSpPr>
            <a:spLocks noGrp="1"/>
          </p:cNvSpPr>
          <p:nvPr>
            <p:ph type="title"/>
          </p:nvPr>
        </p:nvSpPr>
        <p:spPr/>
        <p:txBody>
          <a:bodyPr/>
          <a:lstStyle/>
          <a:p>
            <a:pPr fontAlgn="auto">
              <a:spcBef>
                <a:spcPts val="0"/>
              </a:spcBef>
              <a:spcAft>
                <a:spcPts val="0"/>
              </a:spcAft>
              <a:defRPr/>
            </a:pPr>
            <a:r>
              <a:rPr lang="en-US" sz="4800" dirty="0"/>
              <a:t>Why Open Source?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639D-2171-40C7-90AF-72F1706A6246}"/>
              </a:ext>
            </a:extLst>
          </p:cNvPr>
          <p:cNvSpPr>
            <a:spLocks noGrp="1"/>
          </p:cNvSpPr>
          <p:nvPr>
            <p:ph type="title"/>
          </p:nvPr>
        </p:nvSpPr>
        <p:spPr>
          <a:xfrm>
            <a:off x="529120" y="640804"/>
            <a:ext cx="11277600" cy="914400"/>
          </a:xfrm>
        </p:spPr>
        <p:txBody>
          <a:bodyPr/>
          <a:lstStyle/>
          <a:p>
            <a:r>
              <a:rPr lang="en-US" b="1" dirty="0"/>
              <a:t>Open Source is </a:t>
            </a:r>
            <a:r>
              <a:rPr lang="en-US" b="1" i="1" dirty="0"/>
              <a:t>Smart  </a:t>
            </a:r>
            <a:r>
              <a:rPr lang="en-US" b="1" dirty="0"/>
              <a:t>Software Development</a:t>
            </a:r>
            <a:r>
              <a:rPr lang="en-US" dirty="0"/>
              <a:t>:</a:t>
            </a:r>
          </a:p>
        </p:txBody>
      </p:sp>
      <p:sp>
        <p:nvSpPr>
          <p:cNvPr id="6" name="Slide Number Placeholder 5">
            <a:extLst>
              <a:ext uri="{FF2B5EF4-FFF2-40B4-BE49-F238E27FC236}">
                <a16:creationId xmlns:a16="http://schemas.microsoft.com/office/drawing/2014/main" id="{7EE8BE0C-E9AB-4076-B6D3-C969101A1878}"/>
              </a:ext>
            </a:extLst>
          </p:cNvPr>
          <p:cNvSpPr>
            <a:spLocks noGrp="1"/>
          </p:cNvSpPr>
          <p:nvPr>
            <p:ph type="sldNum" sz="quarter" idx="11"/>
          </p:nvPr>
        </p:nvSpPr>
        <p:spPr/>
        <p:txBody>
          <a:bodyPr/>
          <a:lstStyle/>
          <a:p>
            <a:pPr>
              <a:defRPr/>
            </a:pPr>
            <a:fld id="{DA2C3CE5-57A0-4C94-9B75-D94D9D438953}" type="slidenum">
              <a:rPr lang="en-US"/>
              <a:pPr>
                <a:defRPr/>
              </a:pPr>
              <a:t>15</a:t>
            </a:fld>
            <a:endParaRPr lang="en-US" dirty="0"/>
          </a:p>
        </p:txBody>
      </p:sp>
      <p:sp>
        <p:nvSpPr>
          <p:cNvPr id="14" name="Text Placeholder 1">
            <a:extLst>
              <a:ext uri="{FF2B5EF4-FFF2-40B4-BE49-F238E27FC236}">
                <a16:creationId xmlns:a16="http://schemas.microsoft.com/office/drawing/2014/main" id="{863CB57A-A664-4B29-B658-E2CC94CAFBAE}"/>
              </a:ext>
            </a:extLst>
          </p:cNvPr>
          <p:cNvSpPr txBox="1">
            <a:spLocks/>
          </p:cNvSpPr>
          <p:nvPr/>
        </p:nvSpPr>
        <p:spPr>
          <a:xfrm>
            <a:off x="5614826" y="1238036"/>
            <a:ext cx="6119973" cy="4753189"/>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fontAlgn="auto">
              <a:spcAft>
                <a:spcPts val="0"/>
              </a:spcAft>
              <a:defRPr/>
            </a:pPr>
            <a:endParaRPr lang="en-US" kern="0" dirty="0">
              <a:solidFill>
                <a:schemeClr val="bg2"/>
              </a:solidFill>
              <a:sym typeface="Market Sans"/>
            </a:endParaRPr>
          </a:p>
        </p:txBody>
      </p:sp>
      <p:sp>
        <p:nvSpPr>
          <p:cNvPr id="15" name="Text Placeholder 1">
            <a:extLst>
              <a:ext uri="{FF2B5EF4-FFF2-40B4-BE49-F238E27FC236}">
                <a16:creationId xmlns:a16="http://schemas.microsoft.com/office/drawing/2014/main" id="{7400E138-7758-43E2-BC52-777DBD96D4F0}"/>
              </a:ext>
            </a:extLst>
          </p:cNvPr>
          <p:cNvSpPr txBox="1">
            <a:spLocks/>
          </p:cNvSpPr>
          <p:nvPr/>
        </p:nvSpPr>
        <p:spPr>
          <a:xfrm>
            <a:off x="1072055" y="1555204"/>
            <a:ext cx="10590825" cy="4527461"/>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marL="571500" indent="-571500" defTabSz="517525" fontAlgn="auto">
              <a:spcBef>
                <a:spcPts val="1200"/>
              </a:spcBef>
              <a:spcAft>
                <a:spcPts val="0"/>
              </a:spcAft>
              <a:defRPr/>
            </a:pPr>
            <a:r>
              <a:rPr lang="en-US" sz="2200" kern="0" dirty="0">
                <a:solidFill>
                  <a:schemeClr val="tx1">
                    <a:lumMod val="50000"/>
                  </a:schemeClr>
                </a:solidFill>
                <a:latin typeface="+mn-lt"/>
                <a:sym typeface="Market Sans"/>
              </a:rPr>
              <a:t>Modern apps are estimated to be built with upwards of 90% Open Source code. Here’s why:</a:t>
            </a:r>
          </a:p>
          <a:p>
            <a:pPr marL="803275" lvl="1" indent="-571500" defTabSz="517525" fontAlgn="auto">
              <a:spcBef>
                <a:spcPts val="1200"/>
              </a:spcBef>
              <a:spcAft>
                <a:spcPts val="0"/>
              </a:spcAft>
              <a:defRPr/>
            </a:pPr>
            <a:r>
              <a:rPr lang="en-US" sz="2200" kern="0" dirty="0">
                <a:solidFill>
                  <a:schemeClr val="tx1">
                    <a:lumMod val="50000"/>
                  </a:schemeClr>
                </a:solidFill>
                <a:latin typeface="+mn-lt"/>
                <a:sym typeface="Market Sans"/>
              </a:rPr>
              <a:t>Free (!) or very low cost</a:t>
            </a:r>
          </a:p>
          <a:p>
            <a:pPr marL="803275" lvl="1" indent="-571500" defTabSz="517525" fontAlgn="auto">
              <a:spcBef>
                <a:spcPts val="1200"/>
              </a:spcBef>
              <a:spcAft>
                <a:spcPts val="0"/>
              </a:spcAft>
              <a:defRPr/>
            </a:pPr>
            <a:r>
              <a:rPr lang="en-US" sz="2200" kern="0" dirty="0">
                <a:solidFill>
                  <a:schemeClr val="tx1">
                    <a:lumMod val="50000"/>
                  </a:schemeClr>
                </a:solidFill>
                <a:latin typeface="+mn-lt"/>
                <a:sym typeface="Market Sans"/>
              </a:rPr>
              <a:t>Immediately available</a:t>
            </a:r>
          </a:p>
          <a:p>
            <a:pPr marL="803275" lvl="1" indent="-571500" defTabSz="517525" fontAlgn="auto">
              <a:spcBef>
                <a:spcPts val="1200"/>
              </a:spcBef>
              <a:spcAft>
                <a:spcPts val="0"/>
              </a:spcAft>
              <a:defRPr/>
            </a:pPr>
            <a:r>
              <a:rPr lang="en-US" sz="2200" kern="0" dirty="0">
                <a:solidFill>
                  <a:schemeClr val="tx1">
                    <a:lumMod val="50000"/>
                  </a:schemeClr>
                </a:solidFill>
                <a:sym typeface="Market Sans"/>
              </a:rPr>
              <a:t>Flexible – not locked into a vendor or existing solution</a:t>
            </a:r>
          </a:p>
          <a:p>
            <a:pPr marL="803275" lvl="1" indent="-571500" defTabSz="517525" fontAlgn="auto">
              <a:spcBef>
                <a:spcPts val="1200"/>
              </a:spcBef>
              <a:spcAft>
                <a:spcPts val="0"/>
              </a:spcAft>
              <a:defRPr/>
            </a:pPr>
            <a:r>
              <a:rPr lang="en-US" sz="2200" kern="0" dirty="0">
                <a:solidFill>
                  <a:schemeClr val="tx1">
                    <a:lumMod val="50000"/>
                  </a:schemeClr>
                </a:solidFill>
                <a:sym typeface="Market Sans"/>
              </a:rPr>
              <a:t>Helps attract, develop, and retain industry talent</a:t>
            </a:r>
          </a:p>
          <a:p>
            <a:pPr marL="803275" lvl="1" indent="-571500" defTabSz="517525" fontAlgn="auto">
              <a:spcBef>
                <a:spcPts val="1200"/>
              </a:spcBef>
              <a:spcAft>
                <a:spcPts val="0"/>
              </a:spcAft>
              <a:defRPr/>
            </a:pPr>
            <a:r>
              <a:rPr lang="en-US" sz="2200" kern="0" dirty="0">
                <a:solidFill>
                  <a:schemeClr val="tx1">
                    <a:lumMod val="50000"/>
                  </a:schemeClr>
                </a:solidFill>
                <a:latin typeface="+mn-lt"/>
                <a:sym typeface="Market Sans"/>
              </a:rPr>
              <a:t>Allows entities to utilize the distributed benefits of shared resources</a:t>
            </a:r>
          </a:p>
          <a:p>
            <a:pPr marL="1028700" lvl="2" indent="-571500" defTabSz="517525" fontAlgn="auto">
              <a:spcBef>
                <a:spcPts val="1200"/>
              </a:spcBef>
              <a:spcAft>
                <a:spcPts val="0"/>
              </a:spcAft>
              <a:defRPr/>
            </a:pPr>
            <a:r>
              <a:rPr lang="en-US" sz="2200" kern="0" dirty="0">
                <a:solidFill>
                  <a:schemeClr val="tx1">
                    <a:lumMod val="50000"/>
                  </a:schemeClr>
                </a:solidFill>
                <a:sym typeface="Market Sans"/>
              </a:rPr>
              <a:t>Shared security and bug fixes</a:t>
            </a:r>
            <a:endParaRPr lang="en-US" sz="2200" kern="0" dirty="0">
              <a:solidFill>
                <a:schemeClr val="tx1">
                  <a:lumMod val="50000"/>
                </a:schemeClr>
              </a:solidFill>
              <a:latin typeface="+mn-lt"/>
              <a:sym typeface="Market Sans"/>
            </a:endParaRPr>
          </a:p>
          <a:p>
            <a:pPr marL="803275" lvl="1" indent="-571500" defTabSz="517525" fontAlgn="auto">
              <a:spcBef>
                <a:spcPts val="1200"/>
              </a:spcBef>
              <a:spcAft>
                <a:spcPts val="0"/>
              </a:spcAft>
              <a:buAutoNum type="romanUcPeriod" startAt="2"/>
              <a:defRPr/>
            </a:pPr>
            <a:endParaRPr lang="en-US" sz="2200" kern="0" dirty="0">
              <a:solidFill>
                <a:schemeClr val="tx1">
                  <a:lumMod val="50000"/>
                </a:schemeClr>
              </a:solidFill>
              <a:latin typeface="+mn-lt"/>
              <a:sym typeface="Market Sans"/>
            </a:endParaRPr>
          </a:p>
          <a:p>
            <a:pPr marL="400050" indent="-400050" fontAlgn="auto">
              <a:spcAft>
                <a:spcPts val="0"/>
              </a:spcAft>
              <a:buAutoNum type="romanUcPeriod" startAt="2"/>
              <a:defRPr/>
            </a:pPr>
            <a:endParaRPr lang="en-US" kern="0" dirty="0">
              <a:solidFill>
                <a:schemeClr val="tx1">
                  <a:lumMod val="50000"/>
                </a:schemeClr>
              </a:solidFill>
              <a:latin typeface="+mn-lt"/>
              <a:sym typeface="Market Sans"/>
            </a:endParaRPr>
          </a:p>
          <a:p>
            <a:pPr marL="742950" lvl="2" indent="-285750" fontAlgn="auto">
              <a:spcAft>
                <a:spcPts val="0"/>
              </a:spcAft>
              <a:buFont typeface="Arial" panose="020B0604020202020204" pitchFamily="34" charset="0"/>
              <a:buChar char="•"/>
              <a:defRPr/>
            </a:pPr>
            <a:endParaRPr lang="en-US" kern="0" dirty="0">
              <a:solidFill>
                <a:schemeClr val="accent6"/>
              </a:solidFill>
              <a:latin typeface="+mn-lt"/>
              <a:sym typeface="Market Sans"/>
            </a:endParaRPr>
          </a:p>
          <a:p>
            <a:pPr marL="742950" lvl="2" indent="-285750" fontAlgn="auto">
              <a:spcAft>
                <a:spcPts val="0"/>
              </a:spcAft>
              <a:buFont typeface="Arial" panose="020B0604020202020204" pitchFamily="34" charset="0"/>
              <a:buChar char="•"/>
              <a:defRPr/>
            </a:pPr>
            <a:endParaRPr lang="en-US" kern="0" dirty="0">
              <a:solidFill>
                <a:schemeClr val="accent6"/>
              </a:solidFill>
              <a:latin typeface="+mn-lt"/>
              <a:sym typeface="Market Sans"/>
            </a:endParaRPr>
          </a:p>
          <a:p>
            <a:pPr fontAlgn="auto">
              <a:spcAft>
                <a:spcPts val="0"/>
              </a:spcAft>
              <a:defRPr/>
            </a:pPr>
            <a:endParaRPr lang="en-US" kern="0" dirty="0">
              <a:solidFill>
                <a:schemeClr val="bg2"/>
              </a:solidFill>
              <a:sym typeface="Market Sans"/>
            </a:endParaRPr>
          </a:p>
        </p:txBody>
      </p:sp>
    </p:spTree>
    <p:extLst>
      <p:ext uri="{BB962C8B-B14F-4D97-AF65-F5344CB8AC3E}">
        <p14:creationId xmlns:p14="http://schemas.microsoft.com/office/powerpoint/2010/main" val="258671462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639D-2171-40C7-90AF-72F1706A6246}"/>
              </a:ext>
            </a:extLst>
          </p:cNvPr>
          <p:cNvSpPr>
            <a:spLocks noGrp="1"/>
          </p:cNvSpPr>
          <p:nvPr>
            <p:ph type="title"/>
          </p:nvPr>
        </p:nvSpPr>
        <p:spPr>
          <a:xfrm>
            <a:off x="529120" y="640804"/>
            <a:ext cx="11277600" cy="914400"/>
          </a:xfrm>
        </p:spPr>
        <p:txBody>
          <a:bodyPr/>
          <a:lstStyle/>
          <a:p>
            <a:r>
              <a:rPr lang="en-US" b="1" dirty="0"/>
              <a:t>How </a:t>
            </a:r>
            <a:r>
              <a:rPr lang="en-US" b="1" i="1" dirty="0"/>
              <a:t>Smart </a:t>
            </a:r>
            <a:r>
              <a:rPr lang="en-US" b="1" dirty="0"/>
              <a:t> is your Open Source Program?</a:t>
            </a:r>
          </a:p>
        </p:txBody>
      </p:sp>
      <p:sp>
        <p:nvSpPr>
          <p:cNvPr id="6" name="Slide Number Placeholder 5">
            <a:extLst>
              <a:ext uri="{FF2B5EF4-FFF2-40B4-BE49-F238E27FC236}">
                <a16:creationId xmlns:a16="http://schemas.microsoft.com/office/drawing/2014/main" id="{7EE8BE0C-E9AB-4076-B6D3-C969101A1878}"/>
              </a:ext>
            </a:extLst>
          </p:cNvPr>
          <p:cNvSpPr>
            <a:spLocks noGrp="1"/>
          </p:cNvSpPr>
          <p:nvPr>
            <p:ph type="sldNum" sz="quarter" idx="11"/>
          </p:nvPr>
        </p:nvSpPr>
        <p:spPr/>
        <p:txBody>
          <a:bodyPr/>
          <a:lstStyle/>
          <a:p>
            <a:pPr>
              <a:defRPr/>
            </a:pPr>
            <a:fld id="{DA2C3CE5-57A0-4C94-9B75-D94D9D438953}" type="slidenum">
              <a:rPr lang="en-US"/>
              <a:pPr>
                <a:defRPr/>
              </a:pPr>
              <a:t>16</a:t>
            </a:fld>
            <a:endParaRPr lang="en-US" dirty="0"/>
          </a:p>
        </p:txBody>
      </p:sp>
      <p:sp>
        <p:nvSpPr>
          <p:cNvPr id="14" name="Text Placeholder 1">
            <a:extLst>
              <a:ext uri="{FF2B5EF4-FFF2-40B4-BE49-F238E27FC236}">
                <a16:creationId xmlns:a16="http://schemas.microsoft.com/office/drawing/2014/main" id="{863CB57A-A664-4B29-B658-E2CC94CAFBAE}"/>
              </a:ext>
            </a:extLst>
          </p:cNvPr>
          <p:cNvSpPr txBox="1">
            <a:spLocks/>
          </p:cNvSpPr>
          <p:nvPr/>
        </p:nvSpPr>
        <p:spPr>
          <a:xfrm>
            <a:off x="5614826" y="1238036"/>
            <a:ext cx="6119973" cy="4753189"/>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fontAlgn="auto">
              <a:spcAft>
                <a:spcPts val="0"/>
              </a:spcAft>
              <a:defRPr/>
            </a:pPr>
            <a:endParaRPr lang="en-US" kern="0" dirty="0">
              <a:solidFill>
                <a:schemeClr val="bg2"/>
              </a:solidFill>
              <a:sym typeface="Market Sans"/>
            </a:endParaRPr>
          </a:p>
        </p:txBody>
      </p:sp>
      <p:sp>
        <p:nvSpPr>
          <p:cNvPr id="15" name="Text Placeholder 1">
            <a:extLst>
              <a:ext uri="{FF2B5EF4-FFF2-40B4-BE49-F238E27FC236}">
                <a16:creationId xmlns:a16="http://schemas.microsoft.com/office/drawing/2014/main" id="{7400E138-7758-43E2-BC52-777DBD96D4F0}"/>
              </a:ext>
            </a:extLst>
          </p:cNvPr>
          <p:cNvSpPr txBox="1">
            <a:spLocks/>
          </p:cNvSpPr>
          <p:nvPr/>
        </p:nvSpPr>
        <p:spPr>
          <a:xfrm>
            <a:off x="576433" y="1555204"/>
            <a:ext cx="11086447" cy="4527461"/>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marL="571500" indent="-571500" defTabSz="517525" fontAlgn="auto">
              <a:spcBef>
                <a:spcPts val="1200"/>
              </a:spcBef>
              <a:spcAft>
                <a:spcPts val="0"/>
              </a:spcAft>
              <a:buFont typeface="Courier New" panose="02070309020205020404" pitchFamily="49" charset="0"/>
              <a:buChar char="o"/>
              <a:defRPr/>
            </a:pPr>
            <a:r>
              <a:rPr lang="en-US" sz="2200" kern="0" dirty="0">
                <a:solidFill>
                  <a:schemeClr val="tx1">
                    <a:lumMod val="50000"/>
                  </a:schemeClr>
                </a:solidFill>
                <a:latin typeface="+mn-lt"/>
                <a:sym typeface="Market Sans"/>
              </a:rPr>
              <a:t>Given that your technologists are going to want to use Open Source, it’s essential to have a widespread Open Source compliance program.</a:t>
            </a:r>
          </a:p>
          <a:p>
            <a:pPr marL="571500" indent="-571500" defTabSz="517525" fontAlgn="auto">
              <a:spcBef>
                <a:spcPts val="1200"/>
              </a:spcBef>
              <a:spcAft>
                <a:spcPts val="0"/>
              </a:spcAft>
              <a:buFont typeface="Courier New" panose="02070309020205020404" pitchFamily="49" charset="0"/>
              <a:buChar char="o"/>
              <a:defRPr/>
            </a:pPr>
            <a:r>
              <a:rPr lang="en-US" sz="2200" kern="0" dirty="0">
                <a:solidFill>
                  <a:schemeClr val="tx1">
                    <a:lumMod val="50000"/>
                  </a:schemeClr>
                </a:solidFill>
                <a:latin typeface="+mn-lt"/>
                <a:sym typeface="Market Sans"/>
              </a:rPr>
              <a:t>A good Open Source compliance program should exist as a component of an </a:t>
            </a:r>
            <a:r>
              <a:rPr lang="en-US" sz="2200" u="sng" kern="0" dirty="0">
                <a:solidFill>
                  <a:schemeClr val="tx1">
                    <a:lumMod val="50000"/>
                  </a:schemeClr>
                </a:solidFill>
                <a:latin typeface="+mn-lt"/>
                <a:sym typeface="Market Sans"/>
              </a:rPr>
              <a:t>overall</a:t>
            </a:r>
            <a:r>
              <a:rPr lang="en-US" sz="2200" kern="0" dirty="0">
                <a:solidFill>
                  <a:schemeClr val="tx1">
                    <a:lumMod val="50000"/>
                  </a:schemeClr>
                </a:solidFill>
                <a:latin typeface="+mn-lt"/>
                <a:sym typeface="Market Sans"/>
              </a:rPr>
              <a:t> software governance program</a:t>
            </a:r>
          </a:p>
          <a:p>
            <a:pPr marL="803275" lvl="1" indent="-571500" defTabSz="517525" fontAlgn="auto">
              <a:spcBef>
                <a:spcPts val="1200"/>
              </a:spcBef>
              <a:spcAft>
                <a:spcPts val="0"/>
              </a:spcAft>
              <a:defRPr/>
            </a:pPr>
            <a:r>
              <a:rPr lang="en-US" sz="2200" kern="0" dirty="0">
                <a:solidFill>
                  <a:schemeClr val="tx1">
                    <a:lumMod val="50000"/>
                  </a:schemeClr>
                </a:solidFill>
                <a:latin typeface="+mn-lt"/>
                <a:sym typeface="Market Sans"/>
              </a:rPr>
              <a:t>Identify and Educate other Key Stakeholders:</a:t>
            </a:r>
          </a:p>
          <a:p>
            <a:pPr marL="1028700" lvl="2" indent="-571500" defTabSz="517525" fontAlgn="auto">
              <a:spcBef>
                <a:spcPts val="1200"/>
              </a:spcBef>
              <a:spcAft>
                <a:spcPts val="0"/>
              </a:spcAft>
              <a:defRPr/>
            </a:pPr>
            <a:r>
              <a:rPr lang="en-US" sz="2200" kern="0" dirty="0">
                <a:solidFill>
                  <a:schemeClr val="tx1">
                    <a:lumMod val="50000"/>
                  </a:schemeClr>
                </a:solidFill>
                <a:sym typeface="Market Sans"/>
              </a:rPr>
              <a:t>Security</a:t>
            </a:r>
          </a:p>
          <a:p>
            <a:pPr marL="1028700" lvl="2" indent="-571500" defTabSz="517525" fontAlgn="auto">
              <a:spcBef>
                <a:spcPts val="1200"/>
              </a:spcBef>
              <a:spcAft>
                <a:spcPts val="0"/>
              </a:spcAft>
              <a:defRPr/>
            </a:pPr>
            <a:r>
              <a:rPr lang="en-US" sz="2200" kern="0" dirty="0">
                <a:solidFill>
                  <a:schemeClr val="tx1">
                    <a:lumMod val="50000"/>
                  </a:schemeClr>
                </a:solidFill>
                <a:sym typeface="Market Sans"/>
              </a:rPr>
              <a:t>Legal</a:t>
            </a:r>
          </a:p>
          <a:p>
            <a:pPr marL="1028700" lvl="2" indent="-571500" defTabSz="517525" fontAlgn="auto">
              <a:spcBef>
                <a:spcPts val="1200"/>
              </a:spcBef>
              <a:spcAft>
                <a:spcPts val="0"/>
              </a:spcAft>
              <a:defRPr/>
            </a:pPr>
            <a:r>
              <a:rPr lang="en-US" sz="2200" kern="0" dirty="0">
                <a:solidFill>
                  <a:schemeClr val="tx1">
                    <a:lumMod val="50000"/>
                  </a:schemeClr>
                </a:solidFill>
                <a:sym typeface="Market Sans"/>
              </a:rPr>
              <a:t>Business</a:t>
            </a:r>
          </a:p>
          <a:p>
            <a:pPr marL="1028700" lvl="2" indent="-571500" defTabSz="517525" fontAlgn="auto">
              <a:spcBef>
                <a:spcPts val="1200"/>
              </a:spcBef>
              <a:spcAft>
                <a:spcPts val="0"/>
              </a:spcAft>
              <a:defRPr/>
            </a:pPr>
            <a:r>
              <a:rPr lang="en-US" sz="2200" kern="0" dirty="0">
                <a:solidFill>
                  <a:schemeClr val="tx1">
                    <a:lumMod val="50000"/>
                  </a:schemeClr>
                </a:solidFill>
                <a:sym typeface="Market Sans"/>
              </a:rPr>
              <a:t>Tech teams</a:t>
            </a:r>
            <a:endParaRPr lang="en-US" sz="2200" kern="0" dirty="0">
              <a:solidFill>
                <a:schemeClr val="tx1">
                  <a:lumMod val="50000"/>
                </a:schemeClr>
              </a:solidFill>
              <a:latin typeface="+mn-lt"/>
              <a:sym typeface="Market Sans"/>
            </a:endParaRPr>
          </a:p>
        </p:txBody>
      </p:sp>
    </p:spTree>
    <p:extLst>
      <p:ext uri="{BB962C8B-B14F-4D97-AF65-F5344CB8AC3E}">
        <p14:creationId xmlns:p14="http://schemas.microsoft.com/office/powerpoint/2010/main" val="8679099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BC18E71-110D-4FB6-A411-14268735D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190639D-2171-40C7-90AF-72F1706A6246}"/>
              </a:ext>
            </a:extLst>
          </p:cNvPr>
          <p:cNvSpPr>
            <a:spLocks noGrp="1"/>
          </p:cNvSpPr>
          <p:nvPr>
            <p:ph type="title"/>
          </p:nvPr>
        </p:nvSpPr>
        <p:spPr>
          <a:xfrm>
            <a:off x="766952" y="402894"/>
            <a:ext cx="7194165" cy="1336817"/>
          </a:xfrm>
        </p:spPr>
        <p:txBody>
          <a:bodyPr vert="horz" lIns="91440" tIns="45720" rIns="91440" bIns="45720" rtlCol="0" anchor="ctr">
            <a:normAutofit/>
          </a:bodyPr>
          <a:lstStyle/>
          <a:p>
            <a:r>
              <a:rPr lang="en-US" b="1" dirty="0"/>
              <a:t>How </a:t>
            </a:r>
            <a:r>
              <a:rPr lang="en-US" b="1" i="1" dirty="0"/>
              <a:t>Smart </a:t>
            </a:r>
            <a:r>
              <a:rPr lang="en-US" b="1" dirty="0"/>
              <a:t> is your Open Source Program cont.?</a:t>
            </a:r>
          </a:p>
        </p:txBody>
      </p:sp>
      <p:sp>
        <p:nvSpPr>
          <p:cNvPr id="15" name="Text Placeholder 1">
            <a:extLst>
              <a:ext uri="{FF2B5EF4-FFF2-40B4-BE49-F238E27FC236}">
                <a16:creationId xmlns:a16="http://schemas.microsoft.com/office/drawing/2014/main" id="{7400E138-7758-43E2-BC52-777DBD96D4F0}"/>
              </a:ext>
            </a:extLst>
          </p:cNvPr>
          <p:cNvSpPr txBox="1">
            <a:spLocks/>
          </p:cNvSpPr>
          <p:nvPr/>
        </p:nvSpPr>
        <p:spPr>
          <a:xfrm>
            <a:off x="-94592" y="1876097"/>
            <a:ext cx="8917254" cy="4480253"/>
          </a:xfrm>
          <a:prstGeom prst="rect">
            <a:avLst/>
          </a:prstGeom>
        </p:spPr>
        <p:txBody>
          <a:bodyPr vert="horz" lIns="91440" tIns="45720" rIns="91440" bIns="45720" rtlCol="0">
            <a:noAutofit/>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marL="803275" lvl="1" indent="-228600" defTabSz="914400" fontAlgn="auto">
              <a:lnSpc>
                <a:spcPct val="90000"/>
              </a:lnSpc>
              <a:spcBef>
                <a:spcPts val="600"/>
              </a:spcBef>
              <a:spcAft>
                <a:spcPts val="0"/>
              </a:spcAft>
              <a:defRPr/>
            </a:pPr>
            <a:r>
              <a:rPr lang="en-US" sz="2200" dirty="0">
                <a:ea typeface="+mn-ea"/>
                <a:cs typeface="+mn-cs"/>
                <a:sym typeface="Market Sans"/>
              </a:rPr>
              <a:t>Maintain a Software Bill of Materials (SBOM) that allows you to monitor what code exists in your ecosystem.</a:t>
            </a:r>
          </a:p>
          <a:p>
            <a:pPr marL="1371600" lvl="2" defTabSz="914400" fontAlgn="auto">
              <a:lnSpc>
                <a:spcPct val="90000"/>
              </a:lnSpc>
              <a:spcBef>
                <a:spcPts val="600"/>
              </a:spcBef>
              <a:spcAft>
                <a:spcPts val="0"/>
              </a:spcAft>
              <a:buFont typeface="Arial" panose="020B0604020202020204" pitchFamily="34" charset="0"/>
              <a:buChar char="•"/>
              <a:defRPr/>
            </a:pPr>
            <a:r>
              <a:rPr lang="en-US" sz="2200" dirty="0">
                <a:ea typeface="+mn-ea"/>
                <a:cs typeface="+mn-cs"/>
                <a:sym typeface="Market Sans"/>
              </a:rPr>
              <a:t>Track licensing and security compliance along with version controls</a:t>
            </a:r>
          </a:p>
          <a:p>
            <a:pPr marL="803275" lvl="1" indent="-228600" defTabSz="914400" fontAlgn="auto">
              <a:lnSpc>
                <a:spcPct val="90000"/>
              </a:lnSpc>
              <a:spcBef>
                <a:spcPts val="600"/>
              </a:spcBef>
              <a:spcAft>
                <a:spcPts val="0"/>
              </a:spcAft>
              <a:defRPr/>
            </a:pPr>
            <a:r>
              <a:rPr lang="en-US" sz="2200" dirty="0">
                <a:ea typeface="+mn-ea"/>
                <a:cs typeface="+mn-cs"/>
                <a:sym typeface="Market Sans"/>
              </a:rPr>
              <a:t>Provide automated controls that prevent unauthorized use of code in your codebase</a:t>
            </a:r>
          </a:p>
          <a:p>
            <a:pPr marL="1371600" lvl="2" defTabSz="914400" fontAlgn="auto">
              <a:lnSpc>
                <a:spcPct val="90000"/>
              </a:lnSpc>
              <a:spcBef>
                <a:spcPts val="600"/>
              </a:spcBef>
              <a:spcAft>
                <a:spcPts val="0"/>
              </a:spcAft>
              <a:buFont typeface="Arial" panose="020B0604020202020204" pitchFamily="34" charset="0"/>
              <a:buChar char="•"/>
              <a:defRPr/>
            </a:pPr>
            <a:r>
              <a:rPr lang="en-US" sz="2200" dirty="0">
                <a:ea typeface="+mn-ea"/>
                <a:cs typeface="+mn-cs"/>
                <a:sym typeface="Market Sans"/>
              </a:rPr>
              <a:t>Control the download or release of code on </a:t>
            </a:r>
            <a:r>
              <a:rPr lang="en-US" sz="2200" dirty="0" err="1">
                <a:ea typeface="+mn-ea"/>
                <a:cs typeface="+mn-cs"/>
                <a:sym typeface="Market Sans"/>
              </a:rPr>
              <a:t>Github</a:t>
            </a:r>
            <a:endParaRPr lang="en-US" sz="2200" dirty="0">
              <a:ea typeface="+mn-ea"/>
              <a:cs typeface="+mn-cs"/>
              <a:sym typeface="Market Sans"/>
            </a:endParaRPr>
          </a:p>
          <a:p>
            <a:pPr marL="803275" lvl="1" indent="-228600" defTabSz="914400" fontAlgn="auto">
              <a:lnSpc>
                <a:spcPct val="90000"/>
              </a:lnSpc>
              <a:spcBef>
                <a:spcPts val="600"/>
              </a:spcBef>
              <a:spcAft>
                <a:spcPts val="0"/>
              </a:spcAft>
              <a:defRPr/>
            </a:pPr>
            <a:r>
              <a:rPr lang="en-US" sz="2200" dirty="0">
                <a:ea typeface="+mn-ea"/>
                <a:cs typeface="+mn-cs"/>
                <a:sym typeface="Market Sans"/>
              </a:rPr>
              <a:t>Perform periodic audits</a:t>
            </a:r>
          </a:p>
          <a:p>
            <a:pPr marL="1371600" lvl="2" defTabSz="914400" fontAlgn="auto">
              <a:lnSpc>
                <a:spcPct val="90000"/>
              </a:lnSpc>
              <a:spcBef>
                <a:spcPts val="600"/>
              </a:spcBef>
              <a:spcAft>
                <a:spcPts val="0"/>
              </a:spcAft>
              <a:buFont typeface="Arial" panose="020B0604020202020204" pitchFamily="34" charset="0"/>
              <a:buChar char="•"/>
              <a:defRPr/>
            </a:pPr>
            <a:r>
              <a:rPr lang="en-US" sz="2200" dirty="0" err="1">
                <a:ea typeface="+mn-ea"/>
                <a:cs typeface="+mn-cs"/>
                <a:sym typeface="Market Sans"/>
              </a:rPr>
              <a:t>Snyk</a:t>
            </a:r>
            <a:r>
              <a:rPr lang="en-US" sz="2200" dirty="0">
                <a:ea typeface="+mn-ea"/>
                <a:cs typeface="+mn-cs"/>
                <a:sym typeface="Market Sans"/>
              </a:rPr>
              <a:t>, </a:t>
            </a:r>
            <a:r>
              <a:rPr lang="en-US" sz="2200" dirty="0" err="1">
                <a:ea typeface="+mn-ea"/>
                <a:cs typeface="+mn-cs"/>
                <a:sym typeface="Market Sans"/>
              </a:rPr>
              <a:t>Blackduck</a:t>
            </a:r>
            <a:r>
              <a:rPr lang="en-US" sz="2200" dirty="0">
                <a:ea typeface="+mn-ea"/>
                <a:cs typeface="+mn-cs"/>
                <a:sym typeface="Market Sans"/>
              </a:rPr>
              <a:t> (Synopsys) all perform license and security scanning tools</a:t>
            </a:r>
          </a:p>
          <a:p>
            <a:pPr marL="803275" lvl="1" indent="-228600" defTabSz="914400" fontAlgn="auto">
              <a:lnSpc>
                <a:spcPct val="90000"/>
              </a:lnSpc>
              <a:spcBef>
                <a:spcPts val="600"/>
              </a:spcBef>
              <a:spcAft>
                <a:spcPts val="0"/>
              </a:spcAft>
              <a:defRPr/>
            </a:pPr>
            <a:r>
              <a:rPr lang="en-US" sz="2200" dirty="0">
                <a:ea typeface="+mn-ea"/>
                <a:cs typeface="+mn-cs"/>
                <a:sym typeface="Market Sans"/>
              </a:rPr>
              <a:t>Provide software developers with a transparent and clear written policy that is predictable and enforceable</a:t>
            </a:r>
          </a:p>
          <a:p>
            <a:pPr marL="803275" lvl="1" indent="-228600" defTabSz="914400" fontAlgn="auto">
              <a:lnSpc>
                <a:spcPct val="90000"/>
              </a:lnSpc>
              <a:spcBef>
                <a:spcPts val="600"/>
              </a:spcBef>
              <a:spcAft>
                <a:spcPts val="0"/>
              </a:spcAft>
              <a:defRPr/>
            </a:pPr>
            <a:r>
              <a:rPr lang="en-US" sz="2200" dirty="0">
                <a:ea typeface="+mn-ea"/>
                <a:cs typeface="+mn-cs"/>
                <a:sym typeface="Market Sans"/>
              </a:rPr>
              <a:t>Consider forming a cross-functional committee with stake holders to consider inbound and outbound projects</a:t>
            </a:r>
          </a:p>
        </p:txBody>
      </p:sp>
      <p:sp>
        <p:nvSpPr>
          <p:cNvPr id="37" name="Freeform: Shape 36">
            <a:extLst>
              <a:ext uri="{FF2B5EF4-FFF2-40B4-BE49-F238E27FC236}">
                <a16:creationId xmlns:a16="http://schemas.microsoft.com/office/drawing/2014/main" id="{C2A922FF-5D1B-444A-AA3F-33B14B877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0"/>
            <a:ext cx="3581400" cy="6858000"/>
          </a:xfrm>
          <a:custGeom>
            <a:avLst/>
            <a:gdLst>
              <a:gd name="connsiteX0" fmla="*/ 103528 w 3531060"/>
              <a:gd name="connsiteY0" fmla="*/ 0 h 6858000"/>
              <a:gd name="connsiteX1" fmla="*/ 3531060 w 3531060"/>
              <a:gd name="connsiteY1" fmla="*/ 0 h 6858000"/>
              <a:gd name="connsiteX2" fmla="*/ 3531060 w 3531060"/>
              <a:gd name="connsiteY2" fmla="*/ 6858000 h 6858000"/>
              <a:gd name="connsiteX3" fmla="*/ 11227 w 3531060"/>
              <a:gd name="connsiteY3" fmla="*/ 6858000 h 6858000"/>
              <a:gd name="connsiteX4" fmla="*/ 13007 w 3531060"/>
              <a:gd name="connsiteY4" fmla="*/ 6830689 h 6858000"/>
              <a:gd name="connsiteX5" fmla="*/ 13816 w 3531060"/>
              <a:gd name="connsiteY5" fmla="*/ 6805387 h 6858000"/>
              <a:gd name="connsiteX6" fmla="*/ 6804 w 3531060"/>
              <a:gd name="connsiteY6" fmla="*/ 6745068 h 6858000"/>
              <a:gd name="connsiteX7" fmla="*/ 0 w 3531060"/>
              <a:gd name="connsiteY7" fmla="*/ 6729489 h 6858000"/>
              <a:gd name="connsiteX8" fmla="*/ 2954 w 3531060"/>
              <a:gd name="connsiteY8" fmla="*/ 6720173 h 6858000"/>
              <a:gd name="connsiteX9" fmla="*/ 5781 w 3531060"/>
              <a:gd name="connsiteY9" fmla="*/ 6647880 h 6858000"/>
              <a:gd name="connsiteX10" fmla="*/ 18369 w 3531060"/>
              <a:gd name="connsiteY10" fmla="*/ 6601567 h 6858000"/>
              <a:gd name="connsiteX11" fmla="*/ 23416 w 3531060"/>
              <a:gd name="connsiteY11" fmla="*/ 6560762 h 6858000"/>
              <a:gd name="connsiteX12" fmla="*/ 18598 w 3531060"/>
              <a:gd name="connsiteY12" fmla="*/ 6513714 h 6858000"/>
              <a:gd name="connsiteX13" fmla="*/ 59435 w 3531060"/>
              <a:gd name="connsiteY13" fmla="*/ 6445731 h 6858000"/>
              <a:gd name="connsiteX14" fmla="*/ 63794 w 3531060"/>
              <a:gd name="connsiteY14" fmla="*/ 6393381 h 6858000"/>
              <a:gd name="connsiteX15" fmla="*/ 106081 w 3531060"/>
              <a:gd name="connsiteY15" fmla="*/ 6308405 h 6858000"/>
              <a:gd name="connsiteX16" fmla="*/ 113316 w 3531060"/>
              <a:gd name="connsiteY16" fmla="*/ 6212827 h 6858000"/>
              <a:gd name="connsiteX17" fmla="*/ 254196 w 3531060"/>
              <a:gd name="connsiteY17" fmla="*/ 5897402 h 6858000"/>
              <a:gd name="connsiteX18" fmla="*/ 262830 w 3531060"/>
              <a:gd name="connsiteY18" fmla="*/ 5814193 h 6858000"/>
              <a:gd name="connsiteX19" fmla="*/ 280557 w 3531060"/>
              <a:gd name="connsiteY19" fmla="*/ 5702062 h 6858000"/>
              <a:gd name="connsiteX20" fmla="*/ 297372 w 3531060"/>
              <a:gd name="connsiteY20" fmla="*/ 5654420 h 6858000"/>
              <a:gd name="connsiteX21" fmla="*/ 335148 w 3531060"/>
              <a:gd name="connsiteY21" fmla="*/ 5528164 h 6858000"/>
              <a:gd name="connsiteX22" fmla="*/ 360460 w 3531060"/>
              <a:gd name="connsiteY22" fmla="*/ 5405598 h 6858000"/>
              <a:gd name="connsiteX23" fmla="*/ 397460 w 3531060"/>
              <a:gd name="connsiteY23" fmla="*/ 5273144 h 6858000"/>
              <a:gd name="connsiteX24" fmla="*/ 494993 w 3531060"/>
              <a:gd name="connsiteY24" fmla="*/ 4964102 h 6858000"/>
              <a:gd name="connsiteX25" fmla="*/ 568696 w 3531060"/>
              <a:gd name="connsiteY25" fmla="*/ 4673314 h 6858000"/>
              <a:gd name="connsiteX26" fmla="*/ 564053 w 3531060"/>
              <a:gd name="connsiteY26" fmla="*/ 4444162 h 6858000"/>
              <a:gd name="connsiteX27" fmla="*/ 562482 w 3531060"/>
              <a:gd name="connsiteY27" fmla="*/ 4238831 h 6858000"/>
              <a:gd name="connsiteX28" fmla="*/ 566528 w 3531060"/>
              <a:gd name="connsiteY28" fmla="*/ 4167684 h 6858000"/>
              <a:gd name="connsiteX29" fmla="*/ 565861 w 3531060"/>
              <a:gd name="connsiteY29" fmla="*/ 4066422 h 6858000"/>
              <a:gd name="connsiteX30" fmla="*/ 535898 w 3531060"/>
              <a:gd name="connsiteY30" fmla="*/ 3956159 h 6858000"/>
              <a:gd name="connsiteX31" fmla="*/ 529864 w 3531060"/>
              <a:gd name="connsiteY31" fmla="*/ 3827475 h 6858000"/>
              <a:gd name="connsiteX32" fmla="*/ 529398 w 3531060"/>
              <a:gd name="connsiteY32" fmla="*/ 3731753 h 6858000"/>
              <a:gd name="connsiteX33" fmla="*/ 516932 w 3531060"/>
              <a:gd name="connsiteY33" fmla="*/ 3591228 h 6858000"/>
              <a:gd name="connsiteX34" fmla="*/ 516408 w 3531060"/>
              <a:gd name="connsiteY34" fmla="*/ 3470066 h 6858000"/>
              <a:gd name="connsiteX35" fmla="*/ 503912 w 3531060"/>
              <a:gd name="connsiteY35" fmla="*/ 3378353 h 6858000"/>
              <a:gd name="connsiteX36" fmla="*/ 510998 w 3531060"/>
              <a:gd name="connsiteY36" fmla="*/ 3426234 h 6858000"/>
              <a:gd name="connsiteX37" fmla="*/ 493021 w 3531060"/>
              <a:gd name="connsiteY37" fmla="*/ 3298102 h 6858000"/>
              <a:gd name="connsiteX38" fmla="*/ 476639 w 3531060"/>
              <a:gd name="connsiteY38" fmla="*/ 3237723 h 6858000"/>
              <a:gd name="connsiteX39" fmla="*/ 495722 w 3531060"/>
              <a:gd name="connsiteY39" fmla="*/ 3171637 h 6858000"/>
              <a:gd name="connsiteX40" fmla="*/ 450994 w 3531060"/>
              <a:gd name="connsiteY40" fmla="*/ 3065288 h 6858000"/>
              <a:gd name="connsiteX41" fmla="*/ 421746 w 3531060"/>
              <a:gd name="connsiteY41" fmla="*/ 2897536 h 6858000"/>
              <a:gd name="connsiteX42" fmla="*/ 385928 w 3531060"/>
              <a:gd name="connsiteY42" fmla="*/ 2840607 h 6858000"/>
              <a:gd name="connsiteX43" fmla="*/ 352690 w 3531060"/>
              <a:gd name="connsiteY43" fmla="*/ 2704145 h 6858000"/>
              <a:gd name="connsiteX44" fmla="*/ 327326 w 3531060"/>
              <a:gd name="connsiteY44" fmla="*/ 2596651 h 6858000"/>
              <a:gd name="connsiteX45" fmla="*/ 316968 w 3531060"/>
              <a:gd name="connsiteY45" fmla="*/ 2569830 h 6858000"/>
              <a:gd name="connsiteX46" fmla="*/ 291337 w 3531060"/>
              <a:gd name="connsiteY46" fmla="*/ 2512570 h 6858000"/>
              <a:gd name="connsiteX47" fmla="*/ 296082 w 3531060"/>
              <a:gd name="connsiteY47" fmla="*/ 2497590 h 6858000"/>
              <a:gd name="connsiteX48" fmla="*/ 296084 w 3531060"/>
              <a:gd name="connsiteY48" fmla="*/ 2497483 h 6858000"/>
              <a:gd name="connsiteX49" fmla="*/ 294022 w 3531060"/>
              <a:gd name="connsiteY49" fmla="*/ 2484247 h 6858000"/>
              <a:gd name="connsiteX50" fmla="*/ 292784 w 3531060"/>
              <a:gd name="connsiteY50" fmla="*/ 2486499 h 6858000"/>
              <a:gd name="connsiteX51" fmla="*/ 275200 w 3531060"/>
              <a:gd name="connsiteY51" fmla="*/ 2427557 h 6858000"/>
              <a:gd name="connsiteX52" fmla="*/ 286266 w 3531060"/>
              <a:gd name="connsiteY52" fmla="*/ 2384112 h 6858000"/>
              <a:gd name="connsiteX53" fmla="*/ 263813 w 3531060"/>
              <a:gd name="connsiteY53" fmla="*/ 2270223 h 6858000"/>
              <a:gd name="connsiteX54" fmla="*/ 238402 w 3531060"/>
              <a:gd name="connsiteY54" fmla="*/ 2198449 h 6858000"/>
              <a:gd name="connsiteX55" fmla="*/ 235318 w 3531060"/>
              <a:gd name="connsiteY55" fmla="*/ 2195917 h 6858000"/>
              <a:gd name="connsiteX56" fmla="*/ 230374 w 3531060"/>
              <a:gd name="connsiteY56" fmla="*/ 2180424 h 6858000"/>
              <a:gd name="connsiteX57" fmla="*/ 218180 w 3531060"/>
              <a:gd name="connsiteY57" fmla="*/ 2103866 h 6858000"/>
              <a:gd name="connsiteX58" fmla="*/ 215674 w 3531060"/>
              <a:gd name="connsiteY58" fmla="*/ 2091957 h 6858000"/>
              <a:gd name="connsiteX59" fmla="*/ 205319 w 3531060"/>
              <a:gd name="connsiteY59" fmla="*/ 2010962 h 6858000"/>
              <a:gd name="connsiteX60" fmla="*/ 203437 w 3531060"/>
              <a:gd name="connsiteY60" fmla="*/ 1997565 h 6858000"/>
              <a:gd name="connsiteX61" fmla="*/ 199907 w 3531060"/>
              <a:gd name="connsiteY61" fmla="*/ 1995657 h 6858000"/>
              <a:gd name="connsiteX62" fmla="*/ 199391 w 3531060"/>
              <a:gd name="connsiteY62" fmla="*/ 1990646 h 6858000"/>
              <a:gd name="connsiteX63" fmla="*/ 208753 w 3531060"/>
              <a:gd name="connsiteY63" fmla="*/ 1964565 h 6858000"/>
              <a:gd name="connsiteX64" fmla="*/ 205295 w 3531060"/>
              <a:gd name="connsiteY64" fmla="*/ 1849539 h 6858000"/>
              <a:gd name="connsiteX65" fmla="*/ 215900 w 3531060"/>
              <a:gd name="connsiteY65" fmla="*/ 1739005 h 6858000"/>
              <a:gd name="connsiteX66" fmla="*/ 214116 w 3531060"/>
              <a:gd name="connsiteY66" fmla="*/ 1572143 h 6858000"/>
              <a:gd name="connsiteX67" fmla="*/ 171292 w 3531060"/>
              <a:gd name="connsiteY67" fmla="*/ 1394445 h 6858000"/>
              <a:gd name="connsiteX68" fmla="*/ 147310 w 3531060"/>
              <a:gd name="connsiteY68" fmla="*/ 1368244 h 6858000"/>
              <a:gd name="connsiteX69" fmla="*/ 136918 w 3531060"/>
              <a:gd name="connsiteY69" fmla="*/ 1304100 h 6858000"/>
              <a:gd name="connsiteX70" fmla="*/ 133350 w 3531060"/>
              <a:gd name="connsiteY70" fmla="*/ 1266991 h 6858000"/>
              <a:gd name="connsiteX71" fmla="*/ 120972 w 3531060"/>
              <a:gd name="connsiteY71" fmla="*/ 1165753 h 6858000"/>
              <a:gd name="connsiteX72" fmla="*/ 123458 w 3531060"/>
              <a:gd name="connsiteY72" fmla="*/ 1076447 h 6858000"/>
              <a:gd name="connsiteX73" fmla="*/ 97854 w 3531060"/>
              <a:gd name="connsiteY73" fmla="*/ 1017164 h 6858000"/>
              <a:gd name="connsiteX74" fmla="*/ 87953 w 3531060"/>
              <a:gd name="connsiteY74" fmla="*/ 994620 h 6858000"/>
              <a:gd name="connsiteX75" fmla="*/ 88632 w 3531060"/>
              <a:gd name="connsiteY75" fmla="*/ 989015 h 6858000"/>
              <a:gd name="connsiteX76" fmla="*/ 88620 w 3531060"/>
              <a:gd name="connsiteY76" fmla="*/ 980586 h 6858000"/>
              <a:gd name="connsiteX77" fmla="*/ 88469 w 3531060"/>
              <a:gd name="connsiteY77" fmla="*/ 980346 h 6858000"/>
              <a:gd name="connsiteX78" fmla="*/ 88753 w 3531060"/>
              <a:gd name="connsiteY78" fmla="*/ 972517 h 6858000"/>
              <a:gd name="connsiteX79" fmla="*/ 92049 w 3531060"/>
              <a:gd name="connsiteY79" fmla="*/ 934639 h 6858000"/>
              <a:gd name="connsiteX80" fmla="*/ 75170 w 3531060"/>
              <a:gd name="connsiteY80" fmla="*/ 858806 h 6858000"/>
              <a:gd name="connsiteX81" fmla="*/ 73032 w 3531060"/>
              <a:gd name="connsiteY81" fmla="*/ 847069 h 6858000"/>
              <a:gd name="connsiteX82" fmla="*/ 72378 w 3531060"/>
              <a:gd name="connsiteY82" fmla="*/ 846222 h 6858000"/>
              <a:gd name="connsiteX83" fmla="*/ 79554 w 3531060"/>
              <a:gd name="connsiteY83" fmla="*/ 769298 h 6858000"/>
              <a:gd name="connsiteX84" fmla="*/ 81564 w 3531060"/>
              <a:gd name="connsiteY84" fmla="*/ 766224 h 6858000"/>
              <a:gd name="connsiteX85" fmla="*/ 82266 w 3531060"/>
              <a:gd name="connsiteY85" fmla="*/ 747981 h 6858000"/>
              <a:gd name="connsiteX86" fmla="*/ 81702 w 3531060"/>
              <a:gd name="connsiteY86" fmla="*/ 745740 h 6858000"/>
              <a:gd name="connsiteX87" fmla="*/ 103923 w 3531060"/>
              <a:gd name="connsiteY87" fmla="*/ 677309 h 6858000"/>
              <a:gd name="connsiteX88" fmla="*/ 104946 w 3531060"/>
              <a:gd name="connsiteY88" fmla="*/ 620242 h 6858000"/>
              <a:gd name="connsiteX89" fmla="*/ 112314 w 3531060"/>
              <a:gd name="connsiteY89" fmla="*/ 507811 h 6858000"/>
              <a:gd name="connsiteX90" fmla="*/ 120754 w 3531060"/>
              <a:gd name="connsiteY90" fmla="*/ 390502 h 6858000"/>
              <a:gd name="connsiteX91" fmla="*/ 96054 w 3531060"/>
              <a:gd name="connsiteY91" fmla="*/ 236774 h 6858000"/>
              <a:gd name="connsiteX92" fmla="*/ 100614 w 3531060"/>
              <a:gd name="connsiteY92" fmla="*/ 106394 h 6858000"/>
              <a:gd name="connsiteX93" fmla="*/ 96438 w 3531060"/>
              <a:gd name="connsiteY93" fmla="*/ 51592 h 6858000"/>
              <a:gd name="connsiteX94" fmla="*/ 104784 w 3531060"/>
              <a:gd name="connsiteY94" fmla="*/ 60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31060" h="6858000">
                <a:moveTo>
                  <a:pt x="103528" y="0"/>
                </a:moveTo>
                <a:lnTo>
                  <a:pt x="3531060" y="0"/>
                </a:lnTo>
                <a:lnTo>
                  <a:pt x="3531060" y="6858000"/>
                </a:lnTo>
                <a:lnTo>
                  <a:pt x="11227" y="6858000"/>
                </a:lnTo>
                <a:lnTo>
                  <a:pt x="13007" y="6830689"/>
                </a:lnTo>
                <a:cubicBezTo>
                  <a:pt x="13519" y="6821195"/>
                  <a:pt x="13839" y="6812491"/>
                  <a:pt x="13816" y="6805387"/>
                </a:cubicBezTo>
                <a:cubicBezTo>
                  <a:pt x="15254" y="6794161"/>
                  <a:pt x="9459" y="6753337"/>
                  <a:pt x="6804" y="6745068"/>
                </a:cubicBezTo>
                <a:lnTo>
                  <a:pt x="0" y="6729489"/>
                </a:lnTo>
                <a:lnTo>
                  <a:pt x="2954" y="6720173"/>
                </a:lnTo>
                <a:cubicBezTo>
                  <a:pt x="4526" y="6681672"/>
                  <a:pt x="-2520" y="6667698"/>
                  <a:pt x="5781" y="6647880"/>
                </a:cubicBezTo>
                <a:cubicBezTo>
                  <a:pt x="8350" y="6628113"/>
                  <a:pt x="15430" y="6616086"/>
                  <a:pt x="18369" y="6601567"/>
                </a:cubicBezTo>
                <a:cubicBezTo>
                  <a:pt x="15090" y="6579062"/>
                  <a:pt x="27561" y="6584422"/>
                  <a:pt x="23416" y="6560762"/>
                </a:cubicBezTo>
                <a:cubicBezTo>
                  <a:pt x="13805" y="6562800"/>
                  <a:pt x="26779" y="6518102"/>
                  <a:pt x="18598" y="6513714"/>
                </a:cubicBezTo>
                <a:cubicBezTo>
                  <a:pt x="31032" y="6499191"/>
                  <a:pt x="54928" y="6469276"/>
                  <a:pt x="59435" y="6445731"/>
                </a:cubicBezTo>
                <a:cubicBezTo>
                  <a:pt x="64302" y="6435600"/>
                  <a:pt x="68176" y="6406542"/>
                  <a:pt x="63794" y="6393381"/>
                </a:cubicBezTo>
                <a:cubicBezTo>
                  <a:pt x="87384" y="6347124"/>
                  <a:pt x="95956" y="6355867"/>
                  <a:pt x="106081" y="6308405"/>
                </a:cubicBezTo>
                <a:cubicBezTo>
                  <a:pt x="113812" y="6278148"/>
                  <a:pt x="101282" y="6242621"/>
                  <a:pt x="113316" y="6212827"/>
                </a:cubicBezTo>
                <a:cubicBezTo>
                  <a:pt x="156730" y="6067155"/>
                  <a:pt x="232746" y="6024676"/>
                  <a:pt x="254196" y="5897402"/>
                </a:cubicBezTo>
                <a:cubicBezTo>
                  <a:pt x="278709" y="5861657"/>
                  <a:pt x="256257" y="5849960"/>
                  <a:pt x="262830" y="5814193"/>
                </a:cubicBezTo>
                <a:cubicBezTo>
                  <a:pt x="292627" y="5729321"/>
                  <a:pt x="262967" y="5779716"/>
                  <a:pt x="280557" y="5702062"/>
                </a:cubicBezTo>
                <a:cubicBezTo>
                  <a:pt x="301001" y="5690324"/>
                  <a:pt x="289062" y="5671797"/>
                  <a:pt x="297372" y="5654420"/>
                </a:cubicBezTo>
                <a:cubicBezTo>
                  <a:pt x="310717" y="5602328"/>
                  <a:pt x="319320" y="5592033"/>
                  <a:pt x="335148" y="5528164"/>
                </a:cubicBezTo>
                <a:cubicBezTo>
                  <a:pt x="331779" y="5417827"/>
                  <a:pt x="359342" y="5444441"/>
                  <a:pt x="360460" y="5405598"/>
                </a:cubicBezTo>
                <a:cubicBezTo>
                  <a:pt x="382241" y="5333681"/>
                  <a:pt x="391308" y="5299039"/>
                  <a:pt x="397460" y="5273144"/>
                </a:cubicBezTo>
                <a:cubicBezTo>
                  <a:pt x="403590" y="5241156"/>
                  <a:pt x="498677" y="5031223"/>
                  <a:pt x="494993" y="4964102"/>
                </a:cubicBezTo>
                <a:cubicBezTo>
                  <a:pt x="509257" y="4834400"/>
                  <a:pt x="557982" y="4859515"/>
                  <a:pt x="568696" y="4673314"/>
                </a:cubicBezTo>
                <a:cubicBezTo>
                  <a:pt x="562875" y="4576630"/>
                  <a:pt x="603384" y="4599723"/>
                  <a:pt x="564053" y="4444162"/>
                </a:cubicBezTo>
                <a:cubicBezTo>
                  <a:pt x="584088" y="4367766"/>
                  <a:pt x="539882" y="4356597"/>
                  <a:pt x="562482" y="4238831"/>
                </a:cubicBezTo>
                <a:cubicBezTo>
                  <a:pt x="563771" y="4228532"/>
                  <a:pt x="565115" y="4176012"/>
                  <a:pt x="566528" y="4167684"/>
                </a:cubicBezTo>
                <a:cubicBezTo>
                  <a:pt x="564092" y="4133380"/>
                  <a:pt x="570965" y="4101677"/>
                  <a:pt x="565861" y="4066422"/>
                </a:cubicBezTo>
                <a:cubicBezTo>
                  <a:pt x="560756" y="4031167"/>
                  <a:pt x="538898" y="3990412"/>
                  <a:pt x="535898" y="3956159"/>
                </a:cubicBezTo>
                <a:cubicBezTo>
                  <a:pt x="531004" y="3900312"/>
                  <a:pt x="534822" y="3857908"/>
                  <a:pt x="529864" y="3827475"/>
                </a:cubicBezTo>
                <a:cubicBezTo>
                  <a:pt x="531280" y="3816371"/>
                  <a:pt x="529214" y="3754146"/>
                  <a:pt x="529398" y="3731753"/>
                </a:cubicBezTo>
                <a:cubicBezTo>
                  <a:pt x="528440" y="3695632"/>
                  <a:pt x="516799" y="3663823"/>
                  <a:pt x="516932" y="3591228"/>
                </a:cubicBezTo>
                <a:cubicBezTo>
                  <a:pt x="516182" y="3570529"/>
                  <a:pt x="515070" y="3493177"/>
                  <a:pt x="516408" y="3470066"/>
                </a:cubicBezTo>
                <a:cubicBezTo>
                  <a:pt x="518516" y="3452307"/>
                  <a:pt x="501804" y="3396112"/>
                  <a:pt x="503912" y="3378353"/>
                </a:cubicBezTo>
                <a:lnTo>
                  <a:pt x="510998" y="3426234"/>
                </a:lnTo>
                <a:lnTo>
                  <a:pt x="493021" y="3298102"/>
                </a:lnTo>
                <a:cubicBezTo>
                  <a:pt x="493214" y="3294338"/>
                  <a:pt x="479452" y="3243952"/>
                  <a:pt x="476639" y="3237723"/>
                </a:cubicBezTo>
                <a:cubicBezTo>
                  <a:pt x="477369" y="3215695"/>
                  <a:pt x="494992" y="3193666"/>
                  <a:pt x="495722" y="3171637"/>
                </a:cubicBezTo>
                <a:cubicBezTo>
                  <a:pt x="481856" y="3119765"/>
                  <a:pt x="465452" y="3125243"/>
                  <a:pt x="450994" y="3065288"/>
                </a:cubicBezTo>
                <a:cubicBezTo>
                  <a:pt x="450473" y="3010398"/>
                  <a:pt x="430414" y="2952609"/>
                  <a:pt x="421746" y="2897536"/>
                </a:cubicBezTo>
                <a:cubicBezTo>
                  <a:pt x="400922" y="2881359"/>
                  <a:pt x="396356" y="2866991"/>
                  <a:pt x="385928" y="2840607"/>
                </a:cubicBezTo>
                <a:lnTo>
                  <a:pt x="352690" y="2704145"/>
                </a:lnTo>
                <a:cubicBezTo>
                  <a:pt x="340107" y="2662486"/>
                  <a:pt x="333280" y="2619036"/>
                  <a:pt x="327326" y="2596651"/>
                </a:cubicBezTo>
                <a:cubicBezTo>
                  <a:pt x="320226" y="2593515"/>
                  <a:pt x="322845" y="2562919"/>
                  <a:pt x="316968" y="2569830"/>
                </a:cubicBezTo>
                <a:cubicBezTo>
                  <a:pt x="318605" y="2548205"/>
                  <a:pt x="298030" y="2527006"/>
                  <a:pt x="291337" y="2512570"/>
                </a:cubicBezTo>
                <a:lnTo>
                  <a:pt x="296082" y="2497590"/>
                </a:lnTo>
                <a:cubicBezTo>
                  <a:pt x="296082" y="2497555"/>
                  <a:pt x="296082" y="2497521"/>
                  <a:pt x="296084" y="2497483"/>
                </a:cubicBezTo>
                <a:cubicBezTo>
                  <a:pt x="296167" y="2488909"/>
                  <a:pt x="295802" y="2483236"/>
                  <a:pt x="294022" y="2484247"/>
                </a:cubicBezTo>
                <a:lnTo>
                  <a:pt x="292784" y="2486499"/>
                </a:lnTo>
                <a:lnTo>
                  <a:pt x="275200" y="2427557"/>
                </a:lnTo>
                <a:lnTo>
                  <a:pt x="286266" y="2384112"/>
                </a:lnTo>
                <a:cubicBezTo>
                  <a:pt x="281552" y="2356889"/>
                  <a:pt x="268975" y="2302167"/>
                  <a:pt x="263813" y="2270223"/>
                </a:cubicBezTo>
                <a:cubicBezTo>
                  <a:pt x="260813" y="2252348"/>
                  <a:pt x="240336" y="2209833"/>
                  <a:pt x="238402" y="2198449"/>
                </a:cubicBezTo>
                <a:lnTo>
                  <a:pt x="235318" y="2195917"/>
                </a:lnTo>
                <a:lnTo>
                  <a:pt x="230374" y="2180424"/>
                </a:lnTo>
                <a:lnTo>
                  <a:pt x="218180" y="2103866"/>
                </a:lnTo>
                <a:lnTo>
                  <a:pt x="215674" y="2091957"/>
                </a:lnTo>
                <a:cubicBezTo>
                  <a:pt x="213530" y="2076472"/>
                  <a:pt x="207358" y="2026694"/>
                  <a:pt x="205319" y="2010962"/>
                </a:cubicBezTo>
                <a:cubicBezTo>
                  <a:pt x="205156" y="2005218"/>
                  <a:pt x="204594" y="2000520"/>
                  <a:pt x="203437" y="1997565"/>
                </a:cubicBezTo>
                <a:lnTo>
                  <a:pt x="199907" y="1995657"/>
                </a:lnTo>
                <a:cubicBezTo>
                  <a:pt x="199736" y="1993986"/>
                  <a:pt x="199562" y="1992316"/>
                  <a:pt x="199391" y="1990646"/>
                </a:cubicBezTo>
                <a:lnTo>
                  <a:pt x="208753" y="1964565"/>
                </a:lnTo>
                <a:cubicBezTo>
                  <a:pt x="217880" y="1924146"/>
                  <a:pt x="220709" y="1860908"/>
                  <a:pt x="205295" y="1849539"/>
                </a:cubicBezTo>
                <a:cubicBezTo>
                  <a:pt x="201352" y="1822143"/>
                  <a:pt x="217642" y="1765000"/>
                  <a:pt x="215900" y="1739005"/>
                </a:cubicBezTo>
                <a:cubicBezTo>
                  <a:pt x="215305" y="1683384"/>
                  <a:pt x="214710" y="1627764"/>
                  <a:pt x="214116" y="1572143"/>
                </a:cubicBezTo>
                <a:lnTo>
                  <a:pt x="171292" y="1394445"/>
                </a:lnTo>
                <a:lnTo>
                  <a:pt x="147310" y="1368244"/>
                </a:lnTo>
                <a:cubicBezTo>
                  <a:pt x="150887" y="1343046"/>
                  <a:pt x="142396" y="1338329"/>
                  <a:pt x="136918" y="1304100"/>
                </a:cubicBezTo>
                <a:cubicBezTo>
                  <a:pt x="140988" y="1289635"/>
                  <a:pt x="138268" y="1278156"/>
                  <a:pt x="133350" y="1266991"/>
                </a:cubicBezTo>
                <a:cubicBezTo>
                  <a:pt x="133212" y="1233548"/>
                  <a:pt x="125209" y="1203243"/>
                  <a:pt x="120972" y="1165753"/>
                </a:cubicBezTo>
                <a:cubicBezTo>
                  <a:pt x="124590" y="1125005"/>
                  <a:pt x="127933" y="1116514"/>
                  <a:pt x="123458" y="1076447"/>
                </a:cubicBezTo>
                <a:lnTo>
                  <a:pt x="97854" y="1017164"/>
                </a:lnTo>
                <a:lnTo>
                  <a:pt x="87953" y="994620"/>
                </a:lnTo>
                <a:lnTo>
                  <a:pt x="88632" y="989015"/>
                </a:lnTo>
                <a:cubicBezTo>
                  <a:pt x="88926" y="985113"/>
                  <a:pt x="88892" y="982471"/>
                  <a:pt x="88620" y="980586"/>
                </a:cubicBezTo>
                <a:lnTo>
                  <a:pt x="88469" y="980346"/>
                </a:lnTo>
                <a:cubicBezTo>
                  <a:pt x="88563" y="977736"/>
                  <a:pt x="88658" y="975127"/>
                  <a:pt x="88753" y="972517"/>
                </a:cubicBezTo>
                <a:cubicBezTo>
                  <a:pt x="89577" y="959384"/>
                  <a:pt x="90705" y="946679"/>
                  <a:pt x="92049" y="934639"/>
                </a:cubicBezTo>
                <a:cubicBezTo>
                  <a:pt x="89786" y="915687"/>
                  <a:pt x="78339" y="873402"/>
                  <a:pt x="75170" y="858806"/>
                </a:cubicBezTo>
                <a:cubicBezTo>
                  <a:pt x="75311" y="853363"/>
                  <a:pt x="74422" y="849791"/>
                  <a:pt x="73032" y="847069"/>
                </a:cubicBezTo>
                <a:lnTo>
                  <a:pt x="72378" y="846222"/>
                </a:lnTo>
                <a:lnTo>
                  <a:pt x="79554" y="769298"/>
                </a:lnTo>
                <a:lnTo>
                  <a:pt x="81564" y="766224"/>
                </a:lnTo>
                <a:cubicBezTo>
                  <a:pt x="82786" y="762689"/>
                  <a:pt x="83312" y="757352"/>
                  <a:pt x="82266" y="747981"/>
                </a:cubicBezTo>
                <a:lnTo>
                  <a:pt x="81702" y="745740"/>
                </a:lnTo>
                <a:lnTo>
                  <a:pt x="103923" y="677309"/>
                </a:lnTo>
                <a:cubicBezTo>
                  <a:pt x="105299" y="672730"/>
                  <a:pt x="102678" y="623245"/>
                  <a:pt x="104946" y="620242"/>
                </a:cubicBezTo>
                <a:cubicBezTo>
                  <a:pt x="92830" y="565919"/>
                  <a:pt x="114403" y="564337"/>
                  <a:pt x="112314" y="507811"/>
                </a:cubicBezTo>
                <a:cubicBezTo>
                  <a:pt x="111846" y="486024"/>
                  <a:pt x="112944" y="445088"/>
                  <a:pt x="120754" y="390502"/>
                </a:cubicBezTo>
                <a:cubicBezTo>
                  <a:pt x="118044" y="345330"/>
                  <a:pt x="97534" y="291126"/>
                  <a:pt x="96054" y="236774"/>
                </a:cubicBezTo>
                <a:cubicBezTo>
                  <a:pt x="94028" y="198301"/>
                  <a:pt x="94008" y="171041"/>
                  <a:pt x="100614" y="106394"/>
                </a:cubicBezTo>
                <a:cubicBezTo>
                  <a:pt x="84650" y="66832"/>
                  <a:pt x="99424" y="89628"/>
                  <a:pt x="96438" y="51592"/>
                </a:cubicBezTo>
                <a:cubicBezTo>
                  <a:pt x="111136" y="65057"/>
                  <a:pt x="88198" y="4390"/>
                  <a:pt x="104784" y="600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4842F084-28AE-458A-9633-FBC3E2A69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2176" y="607951"/>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Logo&#10;&#10;Description automatically generated">
            <a:extLst>
              <a:ext uri="{FF2B5EF4-FFF2-40B4-BE49-F238E27FC236}">
                <a16:creationId xmlns:a16="http://schemas.microsoft.com/office/drawing/2014/main" id="{7AEBD74F-1824-6AF9-B053-8E49B3358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9481" y="904568"/>
            <a:ext cx="2102011" cy="1194165"/>
          </a:xfrm>
          <a:prstGeom prst="rect">
            <a:avLst/>
          </a:prstGeom>
        </p:spPr>
      </p:pic>
      <p:sp>
        <p:nvSpPr>
          <p:cNvPr id="41" name="Freeform: Shape 40">
            <a:extLst>
              <a:ext uri="{FF2B5EF4-FFF2-40B4-BE49-F238E27FC236}">
                <a16:creationId xmlns:a16="http://schemas.microsoft.com/office/drawing/2014/main" id="{26B38427-698A-4037-8803-2E4F11C55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9385" y="2612543"/>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ectangle 6">
            <a:extLst>
              <a:ext uri="{FF2B5EF4-FFF2-40B4-BE49-F238E27FC236}">
                <a16:creationId xmlns:a16="http://schemas.microsoft.com/office/drawing/2014/main" id="{0CA5ED4B-E306-4431-876E-C91851D3E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4876">
            <a:off x="10606620" y="2368283"/>
            <a:ext cx="1203216"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AAC40972-3F67-BFA9-BC3C-2DEB93862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655" y="2800351"/>
            <a:ext cx="1443872" cy="1443872"/>
          </a:xfrm>
          <a:prstGeom prst="rect">
            <a:avLst/>
          </a:prstGeom>
        </p:spPr>
      </p:pic>
      <p:sp>
        <p:nvSpPr>
          <p:cNvPr id="45" name="Freeform: Shape 44">
            <a:extLst>
              <a:ext uri="{FF2B5EF4-FFF2-40B4-BE49-F238E27FC236}">
                <a16:creationId xmlns:a16="http://schemas.microsoft.com/office/drawing/2014/main" id="{F6678D8D-0F79-43DA-8E1A-D0F97435B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2134" y="4517935"/>
            <a:ext cx="2464414" cy="1780507"/>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a:extLst>
              <a:ext uri="{FF2B5EF4-FFF2-40B4-BE49-F238E27FC236}">
                <a16:creationId xmlns:a16="http://schemas.microsoft.com/office/drawing/2014/main" id="{503E284B-ECC9-03EA-5C93-46A79901E2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3335" y="5179709"/>
            <a:ext cx="2102011" cy="456958"/>
          </a:xfrm>
          <a:prstGeom prst="rect">
            <a:avLst/>
          </a:prstGeom>
        </p:spPr>
      </p:pic>
      <p:sp>
        <p:nvSpPr>
          <p:cNvPr id="6" name="Slide Number Placeholder 5">
            <a:extLst>
              <a:ext uri="{FF2B5EF4-FFF2-40B4-BE49-F238E27FC236}">
                <a16:creationId xmlns:a16="http://schemas.microsoft.com/office/drawing/2014/main" id="{7EE8BE0C-E9AB-4076-B6D3-C969101A1878}"/>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defRPr/>
            </a:pPr>
            <a:fld id="{DA2C3CE5-57A0-4C94-9B75-D94D9D438953}" type="slidenum">
              <a:rPr lang="en-US" sz="1000"/>
              <a:pPr>
                <a:spcAft>
                  <a:spcPts val="600"/>
                </a:spcAft>
                <a:defRPr/>
              </a:pPr>
              <a:t>17</a:t>
            </a:fld>
            <a:endParaRPr lang="en-US" sz="1000"/>
          </a:p>
        </p:txBody>
      </p:sp>
      <p:sp>
        <p:nvSpPr>
          <p:cNvPr id="14" name="Text Placeholder 1">
            <a:extLst>
              <a:ext uri="{FF2B5EF4-FFF2-40B4-BE49-F238E27FC236}">
                <a16:creationId xmlns:a16="http://schemas.microsoft.com/office/drawing/2014/main" id="{863CB57A-A664-4B29-B658-E2CC94CAFBAE}"/>
              </a:ext>
            </a:extLst>
          </p:cNvPr>
          <p:cNvSpPr txBox="1">
            <a:spLocks/>
          </p:cNvSpPr>
          <p:nvPr/>
        </p:nvSpPr>
        <p:spPr>
          <a:xfrm>
            <a:off x="5614826" y="1238036"/>
            <a:ext cx="6119973" cy="4753189"/>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fontAlgn="auto">
              <a:spcAft>
                <a:spcPts val="0"/>
              </a:spcAft>
              <a:defRPr/>
            </a:pPr>
            <a:endParaRPr lang="en-US" kern="0" dirty="0">
              <a:solidFill>
                <a:schemeClr val="bg2"/>
              </a:solidFill>
              <a:sym typeface="Market Sans"/>
            </a:endParaRPr>
          </a:p>
        </p:txBody>
      </p:sp>
    </p:spTree>
    <p:extLst>
      <p:ext uri="{BB962C8B-B14F-4D97-AF65-F5344CB8AC3E}">
        <p14:creationId xmlns:p14="http://schemas.microsoft.com/office/powerpoint/2010/main" val="260203858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639D-2171-40C7-90AF-72F1706A6246}"/>
              </a:ext>
            </a:extLst>
          </p:cNvPr>
          <p:cNvSpPr>
            <a:spLocks noGrp="1"/>
          </p:cNvSpPr>
          <p:nvPr>
            <p:ph type="title"/>
          </p:nvPr>
        </p:nvSpPr>
        <p:spPr>
          <a:xfrm>
            <a:off x="529120" y="446484"/>
            <a:ext cx="11277600" cy="914400"/>
          </a:xfrm>
        </p:spPr>
        <p:txBody>
          <a:bodyPr/>
          <a:lstStyle/>
          <a:p>
            <a:r>
              <a:rPr lang="en-US" b="1" dirty="0"/>
              <a:t>License Shifting</a:t>
            </a:r>
          </a:p>
        </p:txBody>
      </p:sp>
      <p:sp>
        <p:nvSpPr>
          <p:cNvPr id="6" name="Slide Number Placeholder 5">
            <a:extLst>
              <a:ext uri="{FF2B5EF4-FFF2-40B4-BE49-F238E27FC236}">
                <a16:creationId xmlns:a16="http://schemas.microsoft.com/office/drawing/2014/main" id="{7EE8BE0C-E9AB-4076-B6D3-C969101A1878}"/>
              </a:ext>
            </a:extLst>
          </p:cNvPr>
          <p:cNvSpPr>
            <a:spLocks noGrp="1"/>
          </p:cNvSpPr>
          <p:nvPr>
            <p:ph type="sldNum" sz="quarter" idx="11"/>
          </p:nvPr>
        </p:nvSpPr>
        <p:spPr/>
        <p:txBody>
          <a:bodyPr/>
          <a:lstStyle/>
          <a:p>
            <a:pPr>
              <a:defRPr/>
            </a:pPr>
            <a:fld id="{DA2C3CE5-57A0-4C94-9B75-D94D9D438953}" type="slidenum">
              <a:rPr lang="en-US"/>
              <a:pPr>
                <a:defRPr/>
              </a:pPr>
              <a:t>18</a:t>
            </a:fld>
            <a:endParaRPr lang="en-US" dirty="0"/>
          </a:p>
        </p:txBody>
      </p:sp>
      <p:sp>
        <p:nvSpPr>
          <p:cNvPr id="14" name="Text Placeholder 1">
            <a:extLst>
              <a:ext uri="{FF2B5EF4-FFF2-40B4-BE49-F238E27FC236}">
                <a16:creationId xmlns:a16="http://schemas.microsoft.com/office/drawing/2014/main" id="{863CB57A-A664-4B29-B658-E2CC94CAFBAE}"/>
              </a:ext>
            </a:extLst>
          </p:cNvPr>
          <p:cNvSpPr txBox="1">
            <a:spLocks/>
          </p:cNvSpPr>
          <p:nvPr/>
        </p:nvSpPr>
        <p:spPr>
          <a:xfrm>
            <a:off x="5614826" y="1238036"/>
            <a:ext cx="6119973" cy="4753189"/>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fontAlgn="auto">
              <a:spcAft>
                <a:spcPts val="0"/>
              </a:spcAft>
              <a:defRPr/>
            </a:pPr>
            <a:endParaRPr lang="en-US" kern="0" dirty="0">
              <a:solidFill>
                <a:schemeClr val="bg2"/>
              </a:solidFill>
              <a:sym typeface="Market Sans"/>
            </a:endParaRPr>
          </a:p>
        </p:txBody>
      </p:sp>
      <p:sp>
        <p:nvSpPr>
          <p:cNvPr id="15" name="Text Placeholder 1">
            <a:extLst>
              <a:ext uri="{FF2B5EF4-FFF2-40B4-BE49-F238E27FC236}">
                <a16:creationId xmlns:a16="http://schemas.microsoft.com/office/drawing/2014/main" id="{7400E138-7758-43E2-BC52-777DBD96D4F0}"/>
              </a:ext>
            </a:extLst>
          </p:cNvPr>
          <p:cNvSpPr txBox="1">
            <a:spLocks/>
          </p:cNvSpPr>
          <p:nvPr/>
        </p:nvSpPr>
        <p:spPr>
          <a:xfrm>
            <a:off x="576433" y="1329476"/>
            <a:ext cx="11086447" cy="4753189"/>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marL="571500" indent="-571500" defTabSz="517525" fontAlgn="auto">
              <a:spcBef>
                <a:spcPts val="600"/>
              </a:spcBef>
              <a:spcAft>
                <a:spcPts val="0"/>
              </a:spcAft>
              <a:buFont typeface="Courier New" panose="02070309020205020404" pitchFamily="49" charset="0"/>
              <a:buChar char="o"/>
              <a:defRPr/>
            </a:pPr>
            <a:r>
              <a:rPr lang="en-US" sz="2200" kern="0" dirty="0">
                <a:solidFill>
                  <a:schemeClr val="tx1">
                    <a:lumMod val="50000"/>
                  </a:schemeClr>
                </a:solidFill>
                <a:latin typeface="+mn-lt"/>
                <a:sym typeface="Market Sans"/>
              </a:rPr>
              <a:t>Recently, Open Source projects maintained by commercial companies have changed their license conditions from permissive licenses to more restrictive licenses in newer versions of the software.</a:t>
            </a:r>
          </a:p>
          <a:p>
            <a:pPr marL="571500" indent="-571500" defTabSz="517525" fontAlgn="auto">
              <a:spcBef>
                <a:spcPts val="600"/>
              </a:spcBef>
              <a:spcAft>
                <a:spcPts val="0"/>
              </a:spcAft>
              <a:buFont typeface="Courier New" panose="02070309020205020404" pitchFamily="49" charset="0"/>
              <a:buChar char="o"/>
              <a:defRPr/>
            </a:pPr>
            <a:r>
              <a:rPr lang="en-US" sz="2200" kern="0" dirty="0">
                <a:solidFill>
                  <a:schemeClr val="tx1">
                    <a:lumMod val="50000"/>
                  </a:schemeClr>
                </a:solidFill>
                <a:latin typeface="+mn-lt"/>
                <a:sym typeface="Market Sans"/>
              </a:rPr>
              <a:t>Notable examples</a:t>
            </a:r>
          </a:p>
          <a:p>
            <a:pPr marL="803275" lvl="1" indent="-571500" defTabSz="517525" fontAlgn="auto">
              <a:spcBef>
                <a:spcPts val="600"/>
              </a:spcBef>
              <a:spcAft>
                <a:spcPts val="0"/>
              </a:spcAft>
              <a:defRPr/>
            </a:pPr>
            <a:r>
              <a:rPr lang="en-US" sz="2200" kern="0" dirty="0">
                <a:solidFill>
                  <a:schemeClr val="tx1">
                    <a:lumMod val="50000"/>
                  </a:schemeClr>
                </a:solidFill>
                <a:latin typeface="+mn-lt"/>
                <a:sym typeface="Market Sans"/>
              </a:rPr>
              <a:t>Elastic: real-time search server based on Apache Lucene</a:t>
            </a:r>
          </a:p>
          <a:p>
            <a:pPr marL="803275" lvl="1" indent="-571500" defTabSz="517525" fontAlgn="auto">
              <a:spcBef>
                <a:spcPts val="600"/>
              </a:spcBef>
              <a:spcAft>
                <a:spcPts val="0"/>
              </a:spcAft>
              <a:defRPr/>
            </a:pPr>
            <a:r>
              <a:rPr lang="en-US" sz="2200" kern="0" dirty="0">
                <a:solidFill>
                  <a:schemeClr val="tx1">
                    <a:lumMod val="50000"/>
                  </a:schemeClr>
                </a:solidFill>
                <a:latin typeface="+mn-lt"/>
                <a:sym typeface="Market Sans"/>
              </a:rPr>
              <a:t>Redis: an in-memory database</a:t>
            </a:r>
          </a:p>
          <a:p>
            <a:pPr marL="803275" lvl="1" indent="-571500" defTabSz="517525" fontAlgn="auto">
              <a:spcBef>
                <a:spcPts val="600"/>
              </a:spcBef>
              <a:spcAft>
                <a:spcPts val="0"/>
              </a:spcAft>
              <a:defRPr/>
            </a:pPr>
            <a:r>
              <a:rPr lang="en-US" sz="2200" kern="0" dirty="0">
                <a:solidFill>
                  <a:schemeClr val="tx1">
                    <a:lumMod val="50000"/>
                  </a:schemeClr>
                </a:solidFill>
                <a:sym typeface="Market Sans"/>
              </a:rPr>
              <a:t>Mongo DB: database</a:t>
            </a:r>
          </a:p>
          <a:p>
            <a:pPr marL="803275" lvl="1" indent="-571500" defTabSz="517525" fontAlgn="auto">
              <a:spcBef>
                <a:spcPts val="600"/>
              </a:spcBef>
              <a:spcAft>
                <a:spcPts val="0"/>
              </a:spcAft>
              <a:defRPr/>
            </a:pPr>
            <a:r>
              <a:rPr lang="en-US" sz="2200" kern="0" dirty="0">
                <a:solidFill>
                  <a:schemeClr val="tx1">
                    <a:lumMod val="50000"/>
                  </a:schemeClr>
                </a:solidFill>
                <a:latin typeface="+mn-lt"/>
                <a:sym typeface="Market Sans"/>
              </a:rPr>
              <a:t>Grafana: graphical representation of data</a:t>
            </a:r>
          </a:p>
          <a:p>
            <a:pPr marL="803275" lvl="1" indent="-571500" defTabSz="517525" fontAlgn="auto">
              <a:spcBef>
                <a:spcPts val="600"/>
              </a:spcBef>
              <a:spcAft>
                <a:spcPts val="0"/>
              </a:spcAft>
              <a:defRPr/>
            </a:pPr>
            <a:r>
              <a:rPr lang="en-US" sz="2200" kern="0" dirty="0">
                <a:solidFill>
                  <a:schemeClr val="tx1">
                    <a:lumMod val="50000"/>
                  </a:schemeClr>
                </a:solidFill>
                <a:sym typeface="Market Sans"/>
              </a:rPr>
              <a:t>Java: computing platform for developing code </a:t>
            </a:r>
            <a:endParaRPr lang="en-US" sz="2200" kern="0" dirty="0">
              <a:solidFill>
                <a:schemeClr val="tx1">
                  <a:lumMod val="50000"/>
                </a:schemeClr>
              </a:solidFill>
              <a:latin typeface="+mn-lt"/>
              <a:sym typeface="Market Sans"/>
            </a:endParaRPr>
          </a:p>
          <a:p>
            <a:pPr marL="571500" indent="-571500" defTabSz="517525" fontAlgn="auto">
              <a:spcBef>
                <a:spcPts val="600"/>
              </a:spcBef>
              <a:spcAft>
                <a:spcPts val="0"/>
              </a:spcAft>
              <a:buFont typeface="Courier New" panose="02070309020205020404" pitchFamily="49" charset="0"/>
              <a:buChar char="o"/>
              <a:defRPr/>
            </a:pPr>
            <a:r>
              <a:rPr lang="en-US" sz="2200" kern="0" dirty="0">
                <a:solidFill>
                  <a:schemeClr val="tx1">
                    <a:lumMod val="50000"/>
                  </a:schemeClr>
                </a:solidFill>
                <a:latin typeface="+mn-lt"/>
                <a:sym typeface="Market Sans"/>
              </a:rPr>
              <a:t>Typically, these entities use a dual licensing model where users are required to chose between a restrictive OS license and a paid commercial license</a:t>
            </a:r>
          </a:p>
          <a:p>
            <a:pPr marL="571500" indent="-571500" defTabSz="517525" fontAlgn="auto">
              <a:spcBef>
                <a:spcPts val="600"/>
              </a:spcBef>
              <a:spcAft>
                <a:spcPts val="0"/>
              </a:spcAft>
              <a:buFont typeface="Courier New" panose="02070309020205020404" pitchFamily="49" charset="0"/>
              <a:buChar char="o"/>
              <a:defRPr/>
            </a:pPr>
            <a:r>
              <a:rPr lang="en-US" sz="2200" kern="0" dirty="0">
                <a:solidFill>
                  <a:schemeClr val="tx1">
                    <a:lumMod val="50000"/>
                  </a:schemeClr>
                </a:solidFill>
                <a:latin typeface="+mn-lt"/>
                <a:sym typeface="Market Sans"/>
              </a:rPr>
              <a:t>Consequently, it is essential to know what resides in your code base, its version, and have a remediation plan in place, if necessary</a:t>
            </a:r>
          </a:p>
        </p:txBody>
      </p:sp>
      <p:pic>
        <p:nvPicPr>
          <p:cNvPr id="3" name="Picture 2" descr="Logo, company name&#10;&#10;Description automatically generated">
            <a:extLst>
              <a:ext uri="{FF2B5EF4-FFF2-40B4-BE49-F238E27FC236}">
                <a16:creationId xmlns:a16="http://schemas.microsoft.com/office/drawing/2014/main" id="{B8ED358E-5980-A01D-AF52-BC5059912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6942" y="2095500"/>
            <a:ext cx="1913818" cy="127355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571676A8-9879-34FE-A67A-F2D0DC56E2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9484" y="2080350"/>
            <a:ext cx="862833" cy="882266"/>
          </a:xfrm>
          <a:prstGeom prst="rect">
            <a:avLst/>
          </a:prstGeom>
        </p:spPr>
      </p:pic>
      <p:pic>
        <p:nvPicPr>
          <p:cNvPr id="9" name="Picture 8" descr="Logo&#10;&#10;Description automatically generated">
            <a:extLst>
              <a:ext uri="{FF2B5EF4-FFF2-40B4-BE49-F238E27FC236}">
                <a16:creationId xmlns:a16="http://schemas.microsoft.com/office/drawing/2014/main" id="{A351D38C-DFCB-BED6-12A2-1FDF2FBA1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0231" y="2962616"/>
            <a:ext cx="1887984" cy="1176666"/>
          </a:xfrm>
          <a:prstGeom prst="rect">
            <a:avLst/>
          </a:prstGeom>
        </p:spPr>
      </p:pic>
      <p:pic>
        <p:nvPicPr>
          <p:cNvPr id="11" name="Graphic 10">
            <a:extLst>
              <a:ext uri="{FF2B5EF4-FFF2-40B4-BE49-F238E27FC236}">
                <a16:creationId xmlns:a16="http://schemas.microsoft.com/office/drawing/2014/main" id="{601C8703-A96D-A3C8-910C-6660835D24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15201" y="3318487"/>
            <a:ext cx="1789382" cy="615548"/>
          </a:xfrm>
          <a:prstGeom prst="rect">
            <a:avLst/>
          </a:prstGeom>
        </p:spPr>
      </p:pic>
      <p:pic>
        <p:nvPicPr>
          <p:cNvPr id="13" name="Picture 12" descr="Logo, company name&#10;&#10;Description automatically generated">
            <a:extLst>
              <a:ext uri="{FF2B5EF4-FFF2-40B4-BE49-F238E27FC236}">
                <a16:creationId xmlns:a16="http://schemas.microsoft.com/office/drawing/2014/main" id="{093321EB-4D68-503E-F794-FEFCA92A35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4623" y="3979755"/>
            <a:ext cx="1589502" cy="794751"/>
          </a:xfrm>
          <a:prstGeom prst="rect">
            <a:avLst/>
          </a:prstGeom>
        </p:spPr>
      </p:pic>
    </p:spTree>
    <p:extLst>
      <p:ext uri="{BB962C8B-B14F-4D97-AF65-F5344CB8AC3E}">
        <p14:creationId xmlns:p14="http://schemas.microsoft.com/office/powerpoint/2010/main" val="30154469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639D-2171-40C7-90AF-72F1706A6246}"/>
              </a:ext>
            </a:extLst>
          </p:cNvPr>
          <p:cNvSpPr>
            <a:spLocks noGrp="1"/>
          </p:cNvSpPr>
          <p:nvPr>
            <p:ph type="title"/>
          </p:nvPr>
        </p:nvSpPr>
        <p:spPr>
          <a:xfrm>
            <a:off x="529120" y="462128"/>
            <a:ext cx="11277600" cy="914400"/>
          </a:xfrm>
        </p:spPr>
        <p:txBody>
          <a:bodyPr/>
          <a:lstStyle/>
          <a:p>
            <a:r>
              <a:rPr lang="en-US" b="1" dirty="0"/>
              <a:t>Open Source Approval</a:t>
            </a:r>
          </a:p>
        </p:txBody>
      </p:sp>
      <p:sp>
        <p:nvSpPr>
          <p:cNvPr id="6" name="Slide Number Placeholder 5">
            <a:extLst>
              <a:ext uri="{FF2B5EF4-FFF2-40B4-BE49-F238E27FC236}">
                <a16:creationId xmlns:a16="http://schemas.microsoft.com/office/drawing/2014/main" id="{7EE8BE0C-E9AB-4076-B6D3-C969101A1878}"/>
              </a:ext>
            </a:extLst>
          </p:cNvPr>
          <p:cNvSpPr>
            <a:spLocks noGrp="1"/>
          </p:cNvSpPr>
          <p:nvPr>
            <p:ph type="sldNum" sz="quarter" idx="11"/>
          </p:nvPr>
        </p:nvSpPr>
        <p:spPr/>
        <p:txBody>
          <a:bodyPr/>
          <a:lstStyle/>
          <a:p>
            <a:pPr>
              <a:defRPr/>
            </a:pPr>
            <a:fld id="{DA2C3CE5-57A0-4C94-9B75-D94D9D438953}" type="slidenum">
              <a:rPr lang="en-US"/>
              <a:pPr>
                <a:defRPr/>
              </a:pPr>
              <a:t>19</a:t>
            </a:fld>
            <a:endParaRPr lang="en-US" dirty="0"/>
          </a:p>
        </p:txBody>
      </p:sp>
      <p:sp>
        <p:nvSpPr>
          <p:cNvPr id="14" name="Text Placeholder 1">
            <a:extLst>
              <a:ext uri="{FF2B5EF4-FFF2-40B4-BE49-F238E27FC236}">
                <a16:creationId xmlns:a16="http://schemas.microsoft.com/office/drawing/2014/main" id="{863CB57A-A664-4B29-B658-E2CC94CAFBAE}"/>
              </a:ext>
            </a:extLst>
          </p:cNvPr>
          <p:cNvSpPr txBox="1">
            <a:spLocks/>
          </p:cNvSpPr>
          <p:nvPr/>
        </p:nvSpPr>
        <p:spPr>
          <a:xfrm>
            <a:off x="5614826" y="1238036"/>
            <a:ext cx="6119973" cy="4753189"/>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fontAlgn="auto">
              <a:spcAft>
                <a:spcPts val="0"/>
              </a:spcAft>
              <a:defRPr/>
            </a:pPr>
            <a:endParaRPr lang="en-US" kern="0" dirty="0">
              <a:solidFill>
                <a:schemeClr val="bg2"/>
              </a:solidFill>
              <a:sym typeface="Market Sans"/>
            </a:endParaRPr>
          </a:p>
        </p:txBody>
      </p:sp>
      <p:sp>
        <p:nvSpPr>
          <p:cNvPr id="15" name="Text Placeholder 1">
            <a:extLst>
              <a:ext uri="{FF2B5EF4-FFF2-40B4-BE49-F238E27FC236}">
                <a16:creationId xmlns:a16="http://schemas.microsoft.com/office/drawing/2014/main" id="{7400E138-7758-43E2-BC52-777DBD96D4F0}"/>
              </a:ext>
            </a:extLst>
          </p:cNvPr>
          <p:cNvSpPr txBox="1">
            <a:spLocks/>
          </p:cNvSpPr>
          <p:nvPr/>
        </p:nvSpPr>
        <p:spPr>
          <a:xfrm>
            <a:off x="576433" y="1329476"/>
            <a:ext cx="11086447" cy="4753189"/>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marL="571500" indent="-571500" defTabSz="517525" fontAlgn="auto">
              <a:spcBef>
                <a:spcPts val="400"/>
              </a:spcBef>
              <a:spcAft>
                <a:spcPts val="0"/>
              </a:spcAft>
              <a:buFont typeface="Courier New" panose="02070309020205020404" pitchFamily="49" charset="0"/>
              <a:buChar char="o"/>
              <a:defRPr/>
            </a:pPr>
            <a:r>
              <a:rPr lang="en-US" sz="2200" kern="0" dirty="0">
                <a:solidFill>
                  <a:schemeClr val="tx1">
                    <a:lumMod val="50000"/>
                  </a:schemeClr>
                </a:solidFill>
                <a:latin typeface="+mn-lt"/>
                <a:sym typeface="Market Sans"/>
              </a:rPr>
              <a:t>Inbound Code</a:t>
            </a:r>
          </a:p>
          <a:p>
            <a:pPr marL="803275" lvl="1" indent="-571500" defTabSz="517525" fontAlgn="auto">
              <a:spcBef>
                <a:spcPts val="400"/>
              </a:spcBef>
              <a:spcAft>
                <a:spcPts val="0"/>
              </a:spcAft>
              <a:defRPr/>
            </a:pPr>
            <a:r>
              <a:rPr lang="en-US" sz="2200" kern="0" dirty="0">
                <a:solidFill>
                  <a:schemeClr val="tx1">
                    <a:lumMod val="50000"/>
                  </a:schemeClr>
                </a:solidFill>
                <a:latin typeface="+mn-lt"/>
                <a:sym typeface="Market Sans"/>
              </a:rPr>
              <a:t>Have a list of </a:t>
            </a:r>
            <a:r>
              <a:rPr lang="en-US" sz="2200" kern="0" dirty="0">
                <a:solidFill>
                  <a:srgbClr val="92D050"/>
                </a:solidFill>
                <a:latin typeface="+mn-lt"/>
                <a:sym typeface="Market Sans"/>
              </a:rPr>
              <a:t>green</a:t>
            </a:r>
            <a:r>
              <a:rPr lang="en-US" sz="2200" kern="0" dirty="0">
                <a:solidFill>
                  <a:schemeClr val="tx1">
                    <a:lumMod val="50000"/>
                  </a:schemeClr>
                </a:solidFill>
                <a:latin typeface="+mn-lt"/>
                <a:sym typeface="Market Sans"/>
              </a:rPr>
              <a:t>, </a:t>
            </a:r>
            <a:r>
              <a:rPr lang="en-US" sz="2200" kern="0" dirty="0">
                <a:solidFill>
                  <a:srgbClr val="FFC000"/>
                </a:solidFill>
                <a:latin typeface="+mn-lt"/>
                <a:sym typeface="Market Sans"/>
              </a:rPr>
              <a:t>yellow</a:t>
            </a:r>
            <a:r>
              <a:rPr lang="en-US" sz="2200" kern="0" dirty="0">
                <a:solidFill>
                  <a:schemeClr val="tx1">
                    <a:lumMod val="50000"/>
                  </a:schemeClr>
                </a:solidFill>
                <a:latin typeface="+mn-lt"/>
                <a:sym typeface="Market Sans"/>
              </a:rPr>
              <a:t>, and </a:t>
            </a:r>
            <a:r>
              <a:rPr lang="en-US" sz="2200" kern="0" dirty="0">
                <a:solidFill>
                  <a:srgbClr val="FF0000"/>
                </a:solidFill>
                <a:latin typeface="+mn-lt"/>
                <a:sym typeface="Market Sans"/>
              </a:rPr>
              <a:t>red</a:t>
            </a:r>
            <a:r>
              <a:rPr lang="en-US" sz="2200" kern="0" dirty="0">
                <a:solidFill>
                  <a:schemeClr val="tx1">
                    <a:lumMod val="50000"/>
                  </a:schemeClr>
                </a:solidFill>
                <a:latin typeface="+mn-lt"/>
                <a:sym typeface="Market Sans"/>
              </a:rPr>
              <a:t> light licenses.</a:t>
            </a:r>
          </a:p>
          <a:p>
            <a:pPr marL="1028700" lvl="2" indent="-571500" defTabSz="517525" fontAlgn="auto">
              <a:spcBef>
                <a:spcPts val="400"/>
              </a:spcBef>
              <a:spcAft>
                <a:spcPts val="0"/>
              </a:spcAft>
              <a:defRPr/>
            </a:pPr>
            <a:r>
              <a:rPr lang="en-US" sz="2200" kern="0" dirty="0">
                <a:solidFill>
                  <a:srgbClr val="92D050"/>
                </a:solidFill>
                <a:sym typeface="Market Sans"/>
              </a:rPr>
              <a:t>Green</a:t>
            </a:r>
            <a:r>
              <a:rPr lang="en-US" sz="2200" kern="0" dirty="0">
                <a:solidFill>
                  <a:schemeClr val="tx1">
                    <a:lumMod val="50000"/>
                  </a:schemeClr>
                </a:solidFill>
                <a:sym typeface="Market Sans"/>
              </a:rPr>
              <a:t> light or permissive licenses are permitted to be used with little or no preauthorization required</a:t>
            </a:r>
          </a:p>
          <a:p>
            <a:pPr marL="1257300" lvl="3" indent="-571500" defTabSz="517525" fontAlgn="auto">
              <a:spcBef>
                <a:spcPts val="400"/>
              </a:spcBef>
              <a:spcAft>
                <a:spcPts val="0"/>
              </a:spcAft>
              <a:defRPr/>
            </a:pPr>
            <a:r>
              <a:rPr lang="en-US" sz="2200" kern="0" dirty="0">
                <a:solidFill>
                  <a:schemeClr val="tx1">
                    <a:lumMod val="50000"/>
                  </a:schemeClr>
                </a:solidFill>
                <a:sym typeface="Market Sans"/>
              </a:rPr>
              <a:t>For example, some permissive licenses such as the BSD and MIT licenses are often approved for all use cases</a:t>
            </a:r>
          </a:p>
          <a:p>
            <a:pPr marL="1028700" lvl="2" indent="-571500" defTabSz="517525" fontAlgn="auto">
              <a:spcBef>
                <a:spcPts val="400"/>
              </a:spcBef>
              <a:spcAft>
                <a:spcPts val="0"/>
              </a:spcAft>
              <a:defRPr/>
            </a:pPr>
            <a:r>
              <a:rPr lang="en-US" sz="2200" kern="0" dirty="0">
                <a:solidFill>
                  <a:srgbClr val="FFC000"/>
                </a:solidFill>
                <a:latin typeface="+mn-lt"/>
                <a:sym typeface="Market Sans"/>
              </a:rPr>
              <a:t>Yellow</a:t>
            </a:r>
            <a:r>
              <a:rPr lang="en-US" sz="2200" kern="0" dirty="0">
                <a:solidFill>
                  <a:schemeClr val="tx1">
                    <a:lumMod val="50000"/>
                  </a:schemeClr>
                </a:solidFill>
                <a:latin typeface="+mn-lt"/>
                <a:sym typeface="Market Sans"/>
              </a:rPr>
              <a:t> light licenses depend some level of approval based on how or where the code is used</a:t>
            </a:r>
          </a:p>
          <a:p>
            <a:pPr marL="1257300" lvl="3" indent="-571500" defTabSz="517525" fontAlgn="auto">
              <a:spcBef>
                <a:spcPts val="400"/>
              </a:spcBef>
              <a:spcAft>
                <a:spcPts val="0"/>
              </a:spcAft>
              <a:defRPr/>
            </a:pPr>
            <a:r>
              <a:rPr lang="en-US" sz="2200" kern="0" dirty="0">
                <a:solidFill>
                  <a:schemeClr val="tx1">
                    <a:lumMod val="50000"/>
                  </a:schemeClr>
                </a:solidFill>
                <a:sym typeface="Market Sans"/>
              </a:rPr>
              <a:t>For example, MPL 2.0, is lower risk if it is only used internally without external distribution</a:t>
            </a:r>
          </a:p>
          <a:p>
            <a:pPr marL="1028700" lvl="2" indent="-571500" defTabSz="517525" fontAlgn="auto">
              <a:spcBef>
                <a:spcPts val="400"/>
              </a:spcBef>
              <a:spcAft>
                <a:spcPts val="0"/>
              </a:spcAft>
              <a:defRPr/>
            </a:pPr>
            <a:r>
              <a:rPr lang="en-US" sz="2200" kern="0" dirty="0">
                <a:solidFill>
                  <a:srgbClr val="FF0000"/>
                </a:solidFill>
                <a:sym typeface="Market Sans"/>
              </a:rPr>
              <a:t>Red</a:t>
            </a:r>
            <a:r>
              <a:rPr lang="en-US" sz="2200" kern="0" dirty="0">
                <a:solidFill>
                  <a:schemeClr val="tx1">
                    <a:lumMod val="50000"/>
                  </a:schemeClr>
                </a:solidFill>
                <a:sym typeface="Market Sans"/>
              </a:rPr>
              <a:t> light licenses are not permitted and require remediation such as finding another open source solution under a more permissive license, obtaining a commercial license, or developing our own internal solution</a:t>
            </a:r>
          </a:p>
          <a:p>
            <a:pPr marL="1257300" lvl="3" indent="-571500" defTabSz="517525" fontAlgn="auto">
              <a:spcBef>
                <a:spcPts val="400"/>
              </a:spcBef>
              <a:spcAft>
                <a:spcPts val="0"/>
              </a:spcAft>
              <a:defRPr/>
            </a:pPr>
            <a:r>
              <a:rPr lang="en-US" sz="2200" kern="0" dirty="0">
                <a:solidFill>
                  <a:schemeClr val="tx1">
                    <a:lumMod val="50000"/>
                  </a:schemeClr>
                </a:solidFill>
                <a:sym typeface="Market Sans"/>
              </a:rPr>
              <a:t>AGPL, SSPL, Grafana, Elastic 2.0</a:t>
            </a:r>
          </a:p>
        </p:txBody>
      </p:sp>
    </p:spTree>
    <p:extLst>
      <p:ext uri="{BB962C8B-B14F-4D97-AF65-F5344CB8AC3E}">
        <p14:creationId xmlns:p14="http://schemas.microsoft.com/office/powerpoint/2010/main" val="41235465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F2D59-E148-704C-8FF3-3003C154DA48}"/>
              </a:ext>
            </a:extLst>
          </p:cNvPr>
          <p:cNvSpPr>
            <a:spLocks noGrp="1"/>
          </p:cNvSpPr>
          <p:nvPr>
            <p:ph type="sldNum" sz="quarter" idx="12"/>
          </p:nvPr>
        </p:nvSpPr>
        <p:spPr>
          <a:xfrm>
            <a:off x="11481546" y="6405038"/>
            <a:ext cx="67326" cy="153888"/>
          </a:xfrm>
        </p:spPr>
        <p:txBody>
          <a:bodyPr/>
          <a:lstStyle/>
          <a:p>
            <a:fld id="{911CAEDA-F13C-43B4-B3A8-D3983B745648}" type="slidenum">
              <a:rPr lang="en-US" smtClean="0"/>
              <a:t>2</a:t>
            </a:fld>
            <a:endParaRPr lang="en-US"/>
          </a:p>
        </p:txBody>
      </p:sp>
      <p:sp>
        <p:nvSpPr>
          <p:cNvPr id="7" name="TextBox 6">
            <a:extLst>
              <a:ext uri="{FF2B5EF4-FFF2-40B4-BE49-F238E27FC236}">
                <a16:creationId xmlns:a16="http://schemas.microsoft.com/office/drawing/2014/main" id="{2110AB85-44C3-E9AF-D8F8-9412EF09C0FC}"/>
              </a:ext>
            </a:extLst>
          </p:cNvPr>
          <p:cNvSpPr txBox="1"/>
          <p:nvPr/>
        </p:nvSpPr>
        <p:spPr>
          <a:xfrm>
            <a:off x="1" y="408967"/>
            <a:ext cx="12191999"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200" b="1" dirty="0">
                <a:solidFill>
                  <a:schemeClr val="tx1"/>
                </a:solidFill>
              </a:rPr>
              <a:t>Why is Open Source Software a Legal Issue?</a:t>
            </a:r>
            <a:endParaRPr kumimoji="0" lang="en-US" sz="3200" b="1" i="0" u="none" strike="noStrike" spc="0" normalizeH="0" dirty="0">
              <a:ln>
                <a:noFill/>
              </a:ln>
              <a:solidFill>
                <a:schemeClr val="tx1"/>
              </a:solidFill>
              <a:effectLst/>
              <a:uFillTx/>
              <a:latin typeface="+mn-lt"/>
              <a:ea typeface="+mn-ea"/>
              <a:cs typeface="+mn-cs"/>
              <a:sym typeface="Helvetica"/>
            </a:endParaRPr>
          </a:p>
        </p:txBody>
      </p:sp>
      <p:sp>
        <p:nvSpPr>
          <p:cNvPr id="8" name="TextBox 7">
            <a:extLst>
              <a:ext uri="{FF2B5EF4-FFF2-40B4-BE49-F238E27FC236}">
                <a16:creationId xmlns:a16="http://schemas.microsoft.com/office/drawing/2014/main" id="{0C05E695-122C-3D76-1933-27D858287A3A}"/>
              </a:ext>
            </a:extLst>
          </p:cNvPr>
          <p:cNvSpPr txBox="1"/>
          <p:nvPr/>
        </p:nvSpPr>
        <p:spPr>
          <a:xfrm>
            <a:off x="339997" y="1464590"/>
            <a:ext cx="11512006" cy="3477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514350" marR="0" indent="-514350" defTabSz="914400" rtl="0" fontAlgn="auto" latinLnBrk="0" hangingPunct="0">
              <a:lnSpc>
                <a:spcPct val="100000"/>
              </a:lnSpc>
              <a:spcBef>
                <a:spcPts val="0"/>
              </a:spcBef>
              <a:spcAft>
                <a:spcPts val="0"/>
              </a:spcAft>
              <a:buClrTx/>
              <a:buSzTx/>
              <a:buAutoNum type="arabicParenBoth"/>
              <a:tabLst/>
            </a:pPr>
            <a:r>
              <a:rPr lang="en-US" sz="2800" dirty="0">
                <a:solidFill>
                  <a:schemeClr val="tx1"/>
                </a:solidFill>
              </a:rPr>
              <a:t>Copyright and Open Source Software Licensing Obligations: Failure to comply </a:t>
            </a:r>
            <a:r>
              <a:rPr lang="en-US" sz="2800" dirty="0">
                <a:solidFill>
                  <a:schemeClr val="tx1"/>
                </a:solidFill>
                <a:sym typeface="Wingdings" pitchFamily="2" charset="2"/>
              </a:rPr>
              <a:t> Copyright infringement</a:t>
            </a:r>
            <a:endParaRPr lang="en-US" sz="2800" dirty="0">
              <a:solidFill>
                <a:schemeClr val="tx1"/>
              </a:solidFill>
            </a:endParaRPr>
          </a:p>
          <a:p>
            <a:pPr marL="514350" marR="0" indent="-514350" defTabSz="914400" rtl="0" fontAlgn="auto" latinLnBrk="0" hangingPunct="0">
              <a:lnSpc>
                <a:spcPct val="100000"/>
              </a:lnSpc>
              <a:spcBef>
                <a:spcPts val="0"/>
              </a:spcBef>
              <a:spcAft>
                <a:spcPts val="0"/>
              </a:spcAft>
              <a:buClrTx/>
              <a:buSzTx/>
              <a:buAutoNum type="arabicParenBoth"/>
              <a:tabLst/>
            </a:pPr>
            <a:endParaRPr lang="en-US" sz="2800" dirty="0">
              <a:solidFill>
                <a:schemeClr val="tx1"/>
              </a:solidFill>
            </a:endParaRPr>
          </a:p>
          <a:p>
            <a:pPr marL="514350" marR="0" indent="-514350" defTabSz="914400" rtl="0" fontAlgn="auto" latinLnBrk="0" hangingPunct="0">
              <a:lnSpc>
                <a:spcPct val="100000"/>
              </a:lnSpc>
              <a:spcBef>
                <a:spcPts val="0"/>
              </a:spcBef>
              <a:spcAft>
                <a:spcPts val="0"/>
              </a:spcAft>
              <a:buClrTx/>
              <a:buSzTx/>
              <a:buAutoNum type="arabicParenBoth"/>
              <a:tabLst/>
            </a:pPr>
            <a:r>
              <a:rPr lang="en-US" sz="2800" dirty="0">
                <a:solidFill>
                  <a:schemeClr val="tx1"/>
                </a:solidFill>
              </a:rPr>
              <a:t>Loss of Intellectual Property Rights</a:t>
            </a:r>
          </a:p>
          <a:p>
            <a:pPr marL="514350" marR="0" indent="-514350" defTabSz="914400" rtl="0" fontAlgn="auto" latinLnBrk="0" hangingPunct="0">
              <a:lnSpc>
                <a:spcPct val="100000"/>
              </a:lnSpc>
              <a:spcBef>
                <a:spcPts val="0"/>
              </a:spcBef>
              <a:spcAft>
                <a:spcPts val="0"/>
              </a:spcAft>
              <a:buClrTx/>
              <a:buSzTx/>
              <a:buAutoNum type="arabicParenBoth"/>
              <a:tabLst/>
            </a:pPr>
            <a:endParaRPr lang="en-US" sz="2800" dirty="0">
              <a:solidFill>
                <a:schemeClr val="tx1"/>
              </a:solidFill>
            </a:endParaRPr>
          </a:p>
          <a:p>
            <a:pPr marL="514350" indent="-514350">
              <a:buFontTx/>
              <a:buAutoNum type="arabicParenBoth"/>
            </a:pPr>
            <a:r>
              <a:rPr lang="en-US" sz="2800" dirty="0">
                <a:solidFill>
                  <a:schemeClr val="tx1"/>
                </a:solidFill>
              </a:rPr>
              <a:t> Cybersecurity Risk</a:t>
            </a:r>
          </a:p>
          <a:p>
            <a:pPr marR="0" defTabSz="914400" rtl="0" fontAlgn="auto" latinLnBrk="0" hangingPunct="0">
              <a:lnSpc>
                <a:spcPct val="100000"/>
              </a:lnSpc>
              <a:spcBef>
                <a:spcPts val="0"/>
              </a:spcBef>
              <a:spcAft>
                <a:spcPts val="0"/>
              </a:spcAft>
              <a:buClrTx/>
              <a:buSzTx/>
              <a:tabLst/>
            </a:pPr>
            <a:endParaRPr lang="en-US" sz="2600" dirty="0">
              <a:solidFill>
                <a:schemeClr val="tx1"/>
              </a:solidFill>
            </a:endParaRPr>
          </a:p>
          <a:p>
            <a:pPr marR="0" defTabSz="914400" rtl="0" fontAlgn="auto" latinLnBrk="0" hangingPunct="0">
              <a:lnSpc>
                <a:spcPct val="100000"/>
              </a:lnSpc>
              <a:spcBef>
                <a:spcPts val="0"/>
              </a:spcBef>
              <a:spcAft>
                <a:spcPts val="0"/>
              </a:spcAft>
              <a:buClrTx/>
              <a:buSzTx/>
              <a:tabLst/>
            </a:pPr>
            <a:endParaRPr lang="en-US" sz="2600" dirty="0">
              <a:solidFill>
                <a:schemeClr val="tx1"/>
              </a:solidFill>
            </a:endParaRPr>
          </a:p>
        </p:txBody>
      </p:sp>
    </p:spTree>
    <p:extLst>
      <p:ext uri="{BB962C8B-B14F-4D97-AF65-F5344CB8AC3E}">
        <p14:creationId xmlns:p14="http://schemas.microsoft.com/office/powerpoint/2010/main" val="3131111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639D-2171-40C7-90AF-72F1706A6246}"/>
              </a:ext>
            </a:extLst>
          </p:cNvPr>
          <p:cNvSpPr>
            <a:spLocks noGrp="1"/>
          </p:cNvSpPr>
          <p:nvPr>
            <p:ph type="title"/>
          </p:nvPr>
        </p:nvSpPr>
        <p:spPr>
          <a:xfrm>
            <a:off x="480856" y="515007"/>
            <a:ext cx="11277600" cy="914400"/>
          </a:xfrm>
        </p:spPr>
        <p:txBody>
          <a:bodyPr/>
          <a:lstStyle/>
          <a:p>
            <a:r>
              <a:rPr lang="en-US" b="1" dirty="0"/>
              <a:t>Open Source Approval</a:t>
            </a:r>
          </a:p>
        </p:txBody>
      </p:sp>
      <p:sp>
        <p:nvSpPr>
          <p:cNvPr id="6" name="Slide Number Placeholder 5">
            <a:extLst>
              <a:ext uri="{FF2B5EF4-FFF2-40B4-BE49-F238E27FC236}">
                <a16:creationId xmlns:a16="http://schemas.microsoft.com/office/drawing/2014/main" id="{7EE8BE0C-E9AB-4076-B6D3-C969101A1878}"/>
              </a:ext>
            </a:extLst>
          </p:cNvPr>
          <p:cNvSpPr>
            <a:spLocks noGrp="1"/>
          </p:cNvSpPr>
          <p:nvPr>
            <p:ph type="sldNum" sz="quarter" idx="11"/>
          </p:nvPr>
        </p:nvSpPr>
        <p:spPr/>
        <p:txBody>
          <a:bodyPr/>
          <a:lstStyle/>
          <a:p>
            <a:pPr>
              <a:defRPr/>
            </a:pPr>
            <a:fld id="{DA2C3CE5-57A0-4C94-9B75-D94D9D438953}" type="slidenum">
              <a:rPr lang="en-US"/>
              <a:pPr>
                <a:defRPr/>
              </a:pPr>
              <a:t>20</a:t>
            </a:fld>
            <a:endParaRPr lang="en-US" dirty="0"/>
          </a:p>
        </p:txBody>
      </p:sp>
      <p:sp>
        <p:nvSpPr>
          <p:cNvPr id="14" name="Text Placeholder 1">
            <a:extLst>
              <a:ext uri="{FF2B5EF4-FFF2-40B4-BE49-F238E27FC236}">
                <a16:creationId xmlns:a16="http://schemas.microsoft.com/office/drawing/2014/main" id="{863CB57A-A664-4B29-B658-E2CC94CAFBAE}"/>
              </a:ext>
            </a:extLst>
          </p:cNvPr>
          <p:cNvSpPr txBox="1">
            <a:spLocks/>
          </p:cNvSpPr>
          <p:nvPr/>
        </p:nvSpPr>
        <p:spPr>
          <a:xfrm>
            <a:off x="5614826" y="1238036"/>
            <a:ext cx="6119973" cy="4753189"/>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fontAlgn="auto">
              <a:spcAft>
                <a:spcPts val="0"/>
              </a:spcAft>
              <a:defRPr/>
            </a:pPr>
            <a:endParaRPr lang="en-US" kern="0" dirty="0">
              <a:solidFill>
                <a:schemeClr val="bg2"/>
              </a:solidFill>
              <a:sym typeface="Market Sans"/>
            </a:endParaRPr>
          </a:p>
        </p:txBody>
      </p:sp>
      <p:sp>
        <p:nvSpPr>
          <p:cNvPr id="15" name="Text Placeholder 1">
            <a:extLst>
              <a:ext uri="{FF2B5EF4-FFF2-40B4-BE49-F238E27FC236}">
                <a16:creationId xmlns:a16="http://schemas.microsoft.com/office/drawing/2014/main" id="{7400E138-7758-43E2-BC52-777DBD96D4F0}"/>
              </a:ext>
            </a:extLst>
          </p:cNvPr>
          <p:cNvSpPr txBox="1">
            <a:spLocks/>
          </p:cNvSpPr>
          <p:nvPr/>
        </p:nvSpPr>
        <p:spPr>
          <a:xfrm>
            <a:off x="576433" y="1429407"/>
            <a:ext cx="11086447" cy="4653258"/>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marL="571500" indent="-571500" defTabSz="517525" fontAlgn="auto">
              <a:spcBef>
                <a:spcPts val="1200"/>
              </a:spcBef>
              <a:spcAft>
                <a:spcPts val="0"/>
              </a:spcAft>
              <a:buFont typeface="Courier New" panose="02070309020205020404" pitchFamily="49" charset="0"/>
              <a:buChar char="o"/>
              <a:defRPr/>
            </a:pPr>
            <a:r>
              <a:rPr lang="en-US" sz="2200" kern="0" dirty="0">
                <a:solidFill>
                  <a:schemeClr val="tx1">
                    <a:lumMod val="50000"/>
                  </a:schemeClr>
                </a:solidFill>
                <a:latin typeface="+mn-lt"/>
                <a:sym typeface="Market Sans"/>
              </a:rPr>
              <a:t>Outbound Code – releasing a new project</a:t>
            </a:r>
          </a:p>
          <a:p>
            <a:pPr marL="803275" lvl="1" indent="-571500" defTabSz="517525" fontAlgn="auto">
              <a:spcBef>
                <a:spcPts val="1200"/>
              </a:spcBef>
              <a:spcAft>
                <a:spcPts val="0"/>
              </a:spcAft>
              <a:defRPr/>
            </a:pPr>
            <a:r>
              <a:rPr lang="en-US" sz="2200" kern="0" dirty="0">
                <a:solidFill>
                  <a:schemeClr val="tx1">
                    <a:lumMod val="50000"/>
                  </a:schemeClr>
                </a:solidFill>
                <a:latin typeface="+mn-lt"/>
                <a:sym typeface="Market Sans"/>
              </a:rPr>
              <a:t>Know your licenses – what do you want to release and check for license compatibility in any dependencies</a:t>
            </a:r>
          </a:p>
          <a:p>
            <a:pPr marL="803275" lvl="1" indent="-571500" defTabSz="517525" fontAlgn="auto">
              <a:spcBef>
                <a:spcPts val="1200"/>
              </a:spcBef>
              <a:spcAft>
                <a:spcPts val="0"/>
              </a:spcAft>
              <a:defRPr/>
            </a:pPr>
            <a:r>
              <a:rPr lang="en-US" sz="2200" kern="0" dirty="0">
                <a:solidFill>
                  <a:schemeClr val="tx1">
                    <a:lumMod val="50000"/>
                  </a:schemeClr>
                </a:solidFill>
                <a:sym typeface="Market Sans"/>
              </a:rPr>
              <a:t>Code Review</a:t>
            </a:r>
          </a:p>
          <a:p>
            <a:pPr marL="1257300" lvl="3" indent="-571500" defTabSz="517525" fontAlgn="auto">
              <a:spcBef>
                <a:spcPts val="1200"/>
              </a:spcBef>
              <a:spcAft>
                <a:spcPts val="0"/>
              </a:spcAft>
              <a:defRPr/>
            </a:pPr>
            <a:r>
              <a:rPr lang="en-US" sz="2200" kern="0" dirty="0">
                <a:solidFill>
                  <a:schemeClr val="tx1">
                    <a:lumMod val="50000"/>
                  </a:schemeClr>
                </a:solidFill>
                <a:sym typeface="Market Sans"/>
              </a:rPr>
              <a:t>Check for code quality</a:t>
            </a:r>
          </a:p>
          <a:p>
            <a:pPr marL="1257300" lvl="3" indent="-571500" defTabSz="517525" fontAlgn="auto">
              <a:spcBef>
                <a:spcPts val="1200"/>
              </a:spcBef>
              <a:spcAft>
                <a:spcPts val="0"/>
              </a:spcAft>
              <a:defRPr/>
            </a:pPr>
            <a:r>
              <a:rPr lang="en-US" sz="2200" kern="0" dirty="0">
                <a:solidFill>
                  <a:schemeClr val="tx1">
                    <a:lumMod val="50000"/>
                  </a:schemeClr>
                </a:solidFill>
                <a:sym typeface="Market Sans"/>
              </a:rPr>
              <a:t>Check for security vulnerabilities</a:t>
            </a:r>
          </a:p>
          <a:p>
            <a:pPr marL="1257300" lvl="3" indent="-571500" defTabSz="517525" fontAlgn="auto">
              <a:spcBef>
                <a:spcPts val="1200"/>
              </a:spcBef>
              <a:spcAft>
                <a:spcPts val="0"/>
              </a:spcAft>
              <a:defRPr/>
            </a:pPr>
            <a:r>
              <a:rPr lang="en-US" sz="2200" kern="0" dirty="0">
                <a:solidFill>
                  <a:schemeClr val="tx1">
                    <a:lumMod val="50000"/>
                  </a:schemeClr>
                </a:solidFill>
                <a:sym typeface="Market Sans"/>
              </a:rPr>
              <a:t>Check for proprietary and confidential information</a:t>
            </a:r>
          </a:p>
          <a:p>
            <a:pPr marL="1257300" lvl="3" indent="-571500" defTabSz="517525" fontAlgn="auto">
              <a:spcBef>
                <a:spcPts val="1200"/>
              </a:spcBef>
              <a:spcAft>
                <a:spcPts val="0"/>
              </a:spcAft>
              <a:defRPr/>
            </a:pPr>
            <a:r>
              <a:rPr lang="en-US" sz="2200" kern="0" dirty="0">
                <a:solidFill>
                  <a:schemeClr val="tx1">
                    <a:lumMod val="50000"/>
                  </a:schemeClr>
                </a:solidFill>
                <a:sym typeface="Market Sans"/>
              </a:rPr>
              <a:t>Include a README file that describes what the project does in plain, easy to read language, and provide documentation where appropriate</a:t>
            </a:r>
          </a:p>
          <a:p>
            <a:pPr marL="1257300" lvl="3" indent="-571500" defTabSz="517525" fontAlgn="auto">
              <a:spcBef>
                <a:spcPts val="1200"/>
              </a:spcBef>
              <a:spcAft>
                <a:spcPts val="0"/>
              </a:spcAft>
              <a:defRPr/>
            </a:pPr>
            <a:r>
              <a:rPr lang="en-US" sz="2200" kern="0" dirty="0">
                <a:solidFill>
                  <a:schemeClr val="tx1">
                    <a:lumMod val="50000"/>
                  </a:schemeClr>
                </a:solidFill>
                <a:sym typeface="Market Sans"/>
              </a:rPr>
              <a:t>Include a LICENSE file that contains a verbatim copy of the approved license</a:t>
            </a:r>
          </a:p>
          <a:p>
            <a:pPr marL="803275" lvl="1" indent="-571500" defTabSz="517525" fontAlgn="auto">
              <a:spcBef>
                <a:spcPts val="1200"/>
              </a:spcBef>
              <a:spcAft>
                <a:spcPts val="0"/>
              </a:spcAft>
              <a:defRPr/>
            </a:pPr>
            <a:r>
              <a:rPr lang="en-US" sz="2200" kern="0" dirty="0">
                <a:solidFill>
                  <a:schemeClr val="tx1">
                    <a:lumMod val="50000"/>
                  </a:schemeClr>
                </a:solidFill>
                <a:sym typeface="Market Sans"/>
              </a:rPr>
              <a:t>Consider whether you are going to devote substantial efforts to maintaining the project?</a:t>
            </a:r>
          </a:p>
        </p:txBody>
      </p:sp>
    </p:spTree>
    <p:extLst>
      <p:ext uri="{BB962C8B-B14F-4D97-AF65-F5344CB8AC3E}">
        <p14:creationId xmlns:p14="http://schemas.microsoft.com/office/powerpoint/2010/main" val="204873460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639D-2171-40C7-90AF-72F1706A6246}"/>
              </a:ext>
            </a:extLst>
          </p:cNvPr>
          <p:cNvSpPr>
            <a:spLocks noGrp="1"/>
          </p:cNvSpPr>
          <p:nvPr>
            <p:ph type="title"/>
          </p:nvPr>
        </p:nvSpPr>
        <p:spPr>
          <a:xfrm>
            <a:off x="529120" y="640804"/>
            <a:ext cx="11277600" cy="914400"/>
          </a:xfrm>
        </p:spPr>
        <p:txBody>
          <a:bodyPr/>
          <a:lstStyle/>
          <a:p>
            <a:r>
              <a:rPr lang="en-US" b="1" dirty="0"/>
              <a:t>Open Source Approval</a:t>
            </a:r>
          </a:p>
        </p:txBody>
      </p:sp>
      <p:sp>
        <p:nvSpPr>
          <p:cNvPr id="6" name="Slide Number Placeholder 5">
            <a:extLst>
              <a:ext uri="{FF2B5EF4-FFF2-40B4-BE49-F238E27FC236}">
                <a16:creationId xmlns:a16="http://schemas.microsoft.com/office/drawing/2014/main" id="{7EE8BE0C-E9AB-4076-B6D3-C969101A1878}"/>
              </a:ext>
            </a:extLst>
          </p:cNvPr>
          <p:cNvSpPr>
            <a:spLocks noGrp="1"/>
          </p:cNvSpPr>
          <p:nvPr>
            <p:ph type="sldNum" sz="quarter" idx="11"/>
          </p:nvPr>
        </p:nvSpPr>
        <p:spPr/>
        <p:txBody>
          <a:bodyPr/>
          <a:lstStyle/>
          <a:p>
            <a:pPr>
              <a:defRPr/>
            </a:pPr>
            <a:fld id="{DA2C3CE5-57A0-4C94-9B75-D94D9D438953}" type="slidenum">
              <a:rPr lang="en-US"/>
              <a:pPr>
                <a:defRPr/>
              </a:pPr>
              <a:t>21</a:t>
            </a:fld>
            <a:endParaRPr lang="en-US" dirty="0"/>
          </a:p>
        </p:txBody>
      </p:sp>
      <p:sp>
        <p:nvSpPr>
          <p:cNvPr id="14" name="Text Placeholder 1">
            <a:extLst>
              <a:ext uri="{FF2B5EF4-FFF2-40B4-BE49-F238E27FC236}">
                <a16:creationId xmlns:a16="http://schemas.microsoft.com/office/drawing/2014/main" id="{863CB57A-A664-4B29-B658-E2CC94CAFBAE}"/>
              </a:ext>
            </a:extLst>
          </p:cNvPr>
          <p:cNvSpPr txBox="1">
            <a:spLocks/>
          </p:cNvSpPr>
          <p:nvPr/>
        </p:nvSpPr>
        <p:spPr>
          <a:xfrm>
            <a:off x="5614826" y="1238036"/>
            <a:ext cx="6119973" cy="4753189"/>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fontAlgn="auto">
              <a:spcAft>
                <a:spcPts val="0"/>
              </a:spcAft>
              <a:defRPr/>
            </a:pPr>
            <a:endParaRPr lang="en-US" kern="0" dirty="0">
              <a:solidFill>
                <a:schemeClr val="bg2"/>
              </a:solidFill>
              <a:sym typeface="Market Sans"/>
            </a:endParaRPr>
          </a:p>
        </p:txBody>
      </p:sp>
      <p:sp>
        <p:nvSpPr>
          <p:cNvPr id="15" name="Text Placeholder 1">
            <a:extLst>
              <a:ext uri="{FF2B5EF4-FFF2-40B4-BE49-F238E27FC236}">
                <a16:creationId xmlns:a16="http://schemas.microsoft.com/office/drawing/2014/main" id="{7400E138-7758-43E2-BC52-777DBD96D4F0}"/>
              </a:ext>
            </a:extLst>
          </p:cNvPr>
          <p:cNvSpPr txBox="1">
            <a:spLocks/>
          </p:cNvSpPr>
          <p:nvPr/>
        </p:nvSpPr>
        <p:spPr>
          <a:xfrm>
            <a:off x="576433" y="1513490"/>
            <a:ext cx="11086447" cy="4569175"/>
          </a:xfrm>
          <a:prstGeom prst="rect">
            <a:avLst/>
          </a:prstGeom>
        </p:spPr>
        <p:txBody>
          <a:bodyPr/>
          <a:lstStyle>
            <a:lvl1pPr algn="l" defTabSz="228600" rtl="0" eaLnBrk="1" fontAlgn="base" hangingPunct="1">
              <a:spcBef>
                <a:spcPts val="1800"/>
              </a:spcBef>
              <a:spcAft>
                <a:spcPct val="0"/>
              </a:spcAft>
              <a:buClr>
                <a:schemeClr val="tx1"/>
              </a:buClr>
              <a:defRPr spc="-16">
                <a:solidFill>
                  <a:schemeClr val="tx1"/>
                </a:solidFill>
                <a:latin typeface="+mj-lt"/>
                <a:ea typeface="Market Sans" panose="02000504000000000000" pitchFamily="2" charset="77"/>
                <a:cs typeface="Market Sans" panose="02000504000000000000" pitchFamily="2" charset="77"/>
                <a:sym typeface="Market Sans" panose="020B0504040000000004" pitchFamily="34" charset="0"/>
              </a:defRPr>
            </a:lvl1pPr>
            <a:lvl2pPr marL="231775" indent="-231775" algn="l" defTabSz="228600" rtl="0" eaLnBrk="1" fontAlgn="base" hangingPunct="1">
              <a:spcBef>
                <a:spcPts val="900"/>
              </a:spcBef>
              <a:spcAft>
                <a:spcPct val="0"/>
              </a:spcAft>
              <a:buClr>
                <a:schemeClr val="tx1"/>
              </a:buClr>
              <a:buFont typeface="Arial" panose="020B0604020202020204" pitchFamily="34" charset="0"/>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2pPr>
            <a:lvl3pPr marL="457200" indent="-225425"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3pPr>
            <a:lvl4pPr marL="6858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4pPr>
            <a:lvl5pPr marL="914400" indent="-228600" algn="l" defTabSz="228600" rtl="0" eaLnBrk="1" fontAlgn="base" hangingPunct="1">
              <a:spcBef>
                <a:spcPts val="900"/>
              </a:spcBef>
              <a:spcAft>
                <a:spcPct val="0"/>
              </a:spcAft>
              <a:buClr>
                <a:schemeClr val="tx1"/>
              </a:buClr>
              <a:buFont typeface=".AppleSystemUIFont"/>
              <a:buChar char="-"/>
              <a:defRPr sz="1600" spc="-16">
                <a:solidFill>
                  <a:schemeClr val="tx1"/>
                </a:solidFill>
                <a:latin typeface="+mn-lt"/>
                <a:ea typeface="Market Sans" panose="020B0504040000000004" pitchFamily="34" charset="0"/>
                <a:cs typeface="Market Sans" panose="020B0504040000000004" pitchFamily="34" charset="0"/>
                <a:sym typeface="Market Sans" panose="020B0504040000000004" pitchFamily="34" charset="0"/>
              </a:defRPr>
            </a:lvl5pPr>
            <a:lvl6pPr marL="0" marR="0" indent="5715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6pPr>
            <a:lvl7pPr marL="0" marR="0" indent="6858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7pPr>
            <a:lvl8pPr marL="0" marR="0" indent="8001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8pPr>
            <a:lvl9pPr marL="0" marR="0" indent="914400" algn="l" defTabSz="228600" eaLnBrk="1" latinLnBrk="0" hangingPunct="1">
              <a:lnSpc>
                <a:spcPts val="1800"/>
              </a:lnSpc>
              <a:spcBef>
                <a:spcPts val="900"/>
              </a:spcBef>
              <a:spcAft>
                <a:spcPts val="0"/>
              </a:spcAft>
              <a:buClrTx/>
              <a:buSzTx/>
              <a:buFontTx/>
              <a:buNone/>
              <a:tabLst/>
              <a:defRPr sz="1600" b="1" i="0" u="none" strike="noStrike" cap="none" spc="-16" baseline="0">
                <a:ln>
                  <a:noFill/>
                </a:ln>
                <a:solidFill>
                  <a:srgbClr val="545459"/>
                </a:solidFill>
                <a:uFillTx/>
                <a:latin typeface="Market Sans"/>
                <a:ea typeface="Market Sans"/>
                <a:cs typeface="Market Sans"/>
                <a:sym typeface="Market Sans"/>
              </a:defRPr>
            </a:lvl9pPr>
          </a:lstStyle>
          <a:p>
            <a:pPr marL="571500" indent="-571500" defTabSz="517525" fontAlgn="auto">
              <a:spcBef>
                <a:spcPts val="1200"/>
              </a:spcBef>
              <a:spcAft>
                <a:spcPts val="0"/>
              </a:spcAft>
              <a:buFont typeface="Courier New" panose="02070309020205020404" pitchFamily="49" charset="0"/>
              <a:buChar char="o"/>
              <a:defRPr/>
            </a:pPr>
            <a:r>
              <a:rPr lang="en-US" sz="2200" kern="0" dirty="0">
                <a:solidFill>
                  <a:schemeClr val="tx1">
                    <a:lumMod val="50000"/>
                  </a:schemeClr>
                </a:solidFill>
                <a:latin typeface="+mn-lt"/>
                <a:sym typeface="Market Sans"/>
              </a:rPr>
              <a:t>Outbound Code – contributing to an existing project</a:t>
            </a:r>
          </a:p>
          <a:p>
            <a:pPr marL="803275" lvl="1" indent="-571500" defTabSz="517525" fontAlgn="auto">
              <a:spcBef>
                <a:spcPts val="1200"/>
              </a:spcBef>
              <a:spcAft>
                <a:spcPts val="0"/>
              </a:spcAft>
              <a:defRPr/>
            </a:pPr>
            <a:r>
              <a:rPr lang="en-US" sz="2200" kern="0" dirty="0">
                <a:solidFill>
                  <a:schemeClr val="tx1">
                    <a:lumMod val="50000"/>
                  </a:schemeClr>
                </a:solidFill>
                <a:latin typeface="+mn-lt"/>
                <a:sym typeface="Market Sans"/>
              </a:rPr>
              <a:t>Simple “bug fix” or significant contribution?</a:t>
            </a:r>
          </a:p>
          <a:p>
            <a:pPr marL="1028700" lvl="2" indent="-571500" defTabSz="517525" fontAlgn="auto">
              <a:spcBef>
                <a:spcPts val="1200"/>
              </a:spcBef>
              <a:spcAft>
                <a:spcPts val="0"/>
              </a:spcAft>
              <a:defRPr/>
            </a:pPr>
            <a:r>
              <a:rPr lang="en-US" sz="2200" kern="0" dirty="0">
                <a:solidFill>
                  <a:schemeClr val="tx1">
                    <a:lumMod val="50000"/>
                  </a:schemeClr>
                </a:solidFill>
                <a:sym typeface="Market Sans"/>
              </a:rPr>
              <a:t>For a significant contribution, a Contributor License Agreement “CLA” will likely need to be signed to define the rights and obligations of the contributor.</a:t>
            </a:r>
          </a:p>
          <a:p>
            <a:pPr marL="1257300" lvl="3" indent="-571500" defTabSz="517525" fontAlgn="auto">
              <a:spcBef>
                <a:spcPts val="1200"/>
              </a:spcBef>
              <a:spcAft>
                <a:spcPts val="0"/>
              </a:spcAft>
              <a:defRPr/>
            </a:pPr>
            <a:r>
              <a:rPr lang="en-US" sz="2200" kern="0" dirty="0">
                <a:solidFill>
                  <a:schemeClr val="tx1">
                    <a:lumMod val="50000"/>
                  </a:schemeClr>
                </a:solidFill>
                <a:sym typeface="Market Sans"/>
              </a:rPr>
              <a:t>For example, the CLA may require the contributor to grant a copyright license in the contribution to the project, its maintainer, and/or downstream recipients.</a:t>
            </a:r>
          </a:p>
          <a:p>
            <a:pPr marL="1485900" lvl="4" indent="-571500" defTabSz="517525" fontAlgn="auto">
              <a:spcBef>
                <a:spcPts val="1200"/>
              </a:spcBef>
              <a:spcAft>
                <a:spcPts val="0"/>
              </a:spcAft>
              <a:defRPr/>
            </a:pPr>
            <a:r>
              <a:rPr lang="en-US" sz="2200" kern="0" dirty="0">
                <a:solidFill>
                  <a:schemeClr val="tx1">
                    <a:lumMod val="50000"/>
                  </a:schemeClr>
                </a:solidFill>
                <a:sym typeface="Market Sans"/>
              </a:rPr>
              <a:t>Well known projects that require CLAs: </a:t>
            </a:r>
          </a:p>
          <a:p>
            <a:pPr marL="1485900" lvl="4" indent="-58738" defTabSz="517525" fontAlgn="auto">
              <a:spcBef>
                <a:spcPts val="1200"/>
              </a:spcBef>
              <a:spcAft>
                <a:spcPts val="0"/>
              </a:spcAft>
              <a:buFont typeface="Arial" panose="020B0604020202020204" pitchFamily="34" charset="0"/>
              <a:buChar char="•"/>
              <a:defRPr/>
            </a:pPr>
            <a:r>
              <a:rPr lang="en-US" sz="2200" kern="0" dirty="0">
                <a:solidFill>
                  <a:schemeClr val="tx1">
                    <a:lumMod val="50000"/>
                  </a:schemeClr>
                </a:solidFill>
                <a:sym typeface="Market Sans"/>
              </a:rPr>
              <a:t>       Apache Software Foundation</a:t>
            </a:r>
          </a:p>
          <a:p>
            <a:pPr marL="1941513" lvl="4" indent="-514350" defTabSz="517525" fontAlgn="auto">
              <a:spcBef>
                <a:spcPts val="1200"/>
              </a:spcBef>
              <a:spcAft>
                <a:spcPts val="0"/>
              </a:spcAft>
              <a:buFont typeface="Arial" panose="020B0604020202020204" pitchFamily="34" charset="0"/>
              <a:buChar char="•"/>
              <a:defRPr/>
            </a:pPr>
            <a:r>
              <a:rPr lang="en-US" sz="2200" kern="0" dirty="0">
                <a:solidFill>
                  <a:schemeClr val="tx1">
                    <a:lumMod val="50000"/>
                  </a:schemeClr>
                </a:solidFill>
                <a:sym typeface="Market Sans"/>
              </a:rPr>
              <a:t>Django Software Foundation</a:t>
            </a:r>
          </a:p>
          <a:p>
            <a:pPr marL="1941513" lvl="4" indent="-514350" defTabSz="517525" fontAlgn="auto">
              <a:spcBef>
                <a:spcPts val="1200"/>
              </a:spcBef>
              <a:spcAft>
                <a:spcPts val="0"/>
              </a:spcAft>
              <a:buFont typeface="Arial" panose="020B0604020202020204" pitchFamily="34" charset="0"/>
              <a:buChar char="•"/>
              <a:defRPr/>
            </a:pPr>
            <a:r>
              <a:rPr lang="en-US" sz="2200" kern="0" dirty="0">
                <a:solidFill>
                  <a:schemeClr val="tx1">
                    <a:lumMod val="50000"/>
                  </a:schemeClr>
                </a:solidFill>
                <a:sym typeface="Market Sans"/>
              </a:rPr>
              <a:t>Eclipse Foundation</a:t>
            </a:r>
          </a:p>
          <a:p>
            <a:pPr marL="571500" lvl="5" indent="-571500" defTabSz="517525">
              <a:spcBef>
                <a:spcPts val="1200"/>
              </a:spcBef>
              <a:defRPr/>
            </a:pPr>
            <a:endParaRPr lang="en-US" sz="1800" kern="0" dirty="0">
              <a:solidFill>
                <a:schemeClr val="tx1">
                  <a:lumMod val="50000"/>
                </a:schemeClr>
              </a:solidFill>
              <a:sym typeface="Market Sans"/>
            </a:endParaRPr>
          </a:p>
        </p:txBody>
      </p:sp>
    </p:spTree>
    <p:extLst>
      <p:ext uri="{BB962C8B-B14F-4D97-AF65-F5344CB8AC3E}">
        <p14:creationId xmlns:p14="http://schemas.microsoft.com/office/powerpoint/2010/main" val="40299150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697DED-1186-154A-9A6B-9B39E018F625}"/>
              </a:ext>
            </a:extLst>
          </p:cNvPr>
          <p:cNvSpPr>
            <a:spLocks noGrp="1"/>
          </p:cNvSpPr>
          <p:nvPr>
            <p:ph type="title"/>
          </p:nvPr>
        </p:nvSpPr>
        <p:spPr/>
        <p:txBody>
          <a:bodyPr/>
          <a:lstStyle/>
          <a:p>
            <a:r>
              <a:rPr lang="en-US" b="1" dirty="0"/>
              <a:t>M&amp;A Due Diligence – 3</a:t>
            </a:r>
            <a:r>
              <a:rPr lang="en-US" b="1" baseline="30000" dirty="0"/>
              <a:t>rd</a:t>
            </a:r>
            <a:r>
              <a:rPr lang="en-US" b="1" dirty="0"/>
              <a:t> Party Code Review</a:t>
            </a:r>
          </a:p>
        </p:txBody>
      </p:sp>
      <p:sp>
        <p:nvSpPr>
          <p:cNvPr id="9" name="Content Placeholder 8">
            <a:extLst>
              <a:ext uri="{FF2B5EF4-FFF2-40B4-BE49-F238E27FC236}">
                <a16:creationId xmlns:a16="http://schemas.microsoft.com/office/drawing/2014/main" id="{CA547082-FC24-BB42-84F3-AEBFE5EC5164}"/>
              </a:ext>
            </a:extLst>
          </p:cNvPr>
          <p:cNvSpPr>
            <a:spLocks noGrp="1"/>
          </p:cNvSpPr>
          <p:nvPr>
            <p:ph idx="1"/>
          </p:nvPr>
        </p:nvSpPr>
        <p:spPr>
          <a:xfrm>
            <a:off x="1087821" y="1605009"/>
            <a:ext cx="10032124" cy="3886983"/>
          </a:xfrm>
        </p:spPr>
        <p:txBody>
          <a:bodyPr>
            <a:noAutofit/>
          </a:bodyPr>
          <a:lstStyle/>
          <a:p>
            <a:pPr marL="380990" indent="-380990">
              <a:buFont typeface="Arial" panose="020B0604020202020204" pitchFamily="34" charset="0"/>
              <a:buChar char="•"/>
            </a:pPr>
            <a:r>
              <a:rPr lang="en-US" sz="2200" dirty="0"/>
              <a:t>Most buyers of software companies will require a detailed listing of all 3</a:t>
            </a:r>
            <a:r>
              <a:rPr lang="en-US" sz="2200" baseline="30000" dirty="0"/>
              <a:t>rd</a:t>
            </a:r>
            <a:r>
              <a:rPr lang="en-US" sz="2200" dirty="0"/>
              <a:t> party code (both commercial and FOSS)</a:t>
            </a:r>
          </a:p>
          <a:p>
            <a:pPr marL="380990" indent="-380990">
              <a:buFont typeface="Arial" panose="020B0604020202020204" pitchFamily="34" charset="0"/>
              <a:buChar char="•"/>
            </a:pPr>
            <a:r>
              <a:rPr lang="en-US" sz="2200" dirty="0"/>
              <a:t>Many buyers will conduct a detailed code scan (e.g., </a:t>
            </a:r>
            <a:r>
              <a:rPr lang="en-US" sz="2200" dirty="0" err="1"/>
              <a:t>Blackduck</a:t>
            </a:r>
            <a:r>
              <a:rPr lang="en-US" sz="2200" dirty="0"/>
              <a:t>, </a:t>
            </a:r>
            <a:r>
              <a:rPr lang="en-US" sz="2200" dirty="0" err="1"/>
              <a:t>Snyk</a:t>
            </a:r>
            <a:r>
              <a:rPr lang="en-US" sz="2200" dirty="0"/>
              <a:t>, Flexera/</a:t>
            </a:r>
            <a:r>
              <a:rPr lang="en-US" sz="2200" dirty="0" err="1"/>
              <a:t>Revenera</a:t>
            </a:r>
            <a:r>
              <a:rPr lang="en-US" sz="2200" dirty="0"/>
              <a:t>) </a:t>
            </a:r>
          </a:p>
          <a:p>
            <a:pPr marL="665390" lvl="1" indent="-380990">
              <a:buFont typeface="Arial" panose="020B0604020202020204" pitchFamily="34" charset="0"/>
              <a:buChar char="•"/>
            </a:pPr>
            <a:r>
              <a:rPr lang="en-US" sz="2200" dirty="0"/>
              <a:t>Require target to provide details of OSS usage (e.g., distribution, link models, maintenance/updates of OSS, etc.)</a:t>
            </a:r>
          </a:p>
          <a:p>
            <a:pPr marL="665390" lvl="1" indent="-380990">
              <a:buFont typeface="Arial" panose="020B0604020202020204" pitchFamily="34" charset="0"/>
              <a:buChar char="•"/>
            </a:pPr>
            <a:r>
              <a:rPr lang="en-US" sz="2200" dirty="0"/>
              <a:t>Detailed comparison of list provided by target to scan results</a:t>
            </a:r>
          </a:p>
          <a:p>
            <a:pPr marL="380990" indent="-380990">
              <a:buFont typeface="Arial" panose="020B0604020202020204" pitchFamily="34" charset="0"/>
              <a:buChar char="•"/>
            </a:pPr>
            <a:r>
              <a:rPr lang="en-US" sz="2200" dirty="0"/>
              <a:t>Target can’t produce record of 3</a:t>
            </a:r>
            <a:r>
              <a:rPr lang="en-US" sz="2200" baseline="30000" dirty="0"/>
              <a:t>rd</a:t>
            </a:r>
            <a:r>
              <a:rPr lang="en-US" sz="2200" dirty="0"/>
              <a:t> party code usage </a:t>
            </a:r>
            <a:r>
              <a:rPr lang="en-US" sz="2200" dirty="0">
                <a:sym typeface="Wingdings" pitchFamily="2" charset="2"/>
              </a:rPr>
              <a:t> </a:t>
            </a:r>
            <a:r>
              <a:rPr lang="en-US" sz="2200" dirty="0"/>
              <a:t>Immature dev ops </a:t>
            </a:r>
            <a:r>
              <a:rPr lang="en-US" sz="2200" dirty="0">
                <a:sym typeface="Wingdings" pitchFamily="2" charset="2"/>
              </a:rPr>
              <a:t> Risky Target</a:t>
            </a:r>
          </a:p>
          <a:p>
            <a:pPr marL="380990" indent="-380990">
              <a:buFont typeface="Arial" panose="020B0604020202020204" pitchFamily="34" charset="0"/>
              <a:buChar char="•"/>
            </a:pPr>
            <a:r>
              <a:rPr lang="en-US" sz="2200" dirty="0">
                <a:sym typeface="Wingdings" pitchFamily="2" charset="2"/>
              </a:rPr>
              <a:t>Closing can be contingent on remediation of OSS/3</a:t>
            </a:r>
            <a:r>
              <a:rPr lang="en-US" sz="2200" baseline="30000" dirty="0">
                <a:sym typeface="Wingdings" pitchFamily="2" charset="2"/>
              </a:rPr>
              <a:t>rd</a:t>
            </a:r>
            <a:r>
              <a:rPr lang="en-US" sz="2200" dirty="0">
                <a:sym typeface="Wingdings" pitchFamily="2" charset="2"/>
              </a:rPr>
              <a:t> party code issues</a:t>
            </a:r>
            <a:r>
              <a:rPr lang="en-US" sz="2200" dirty="0"/>
              <a:t> </a:t>
            </a:r>
          </a:p>
        </p:txBody>
      </p:sp>
      <p:sp>
        <p:nvSpPr>
          <p:cNvPr id="4" name="Slide Number Placeholder 3">
            <a:extLst>
              <a:ext uri="{FF2B5EF4-FFF2-40B4-BE49-F238E27FC236}">
                <a16:creationId xmlns:a16="http://schemas.microsoft.com/office/drawing/2014/main" id="{DECB6B95-E76E-C346-8105-54FF0910A2DE}"/>
              </a:ext>
            </a:extLst>
          </p:cNvPr>
          <p:cNvSpPr>
            <a:spLocks noGrp="1"/>
          </p:cNvSpPr>
          <p:nvPr>
            <p:ph type="sldNum" sz="quarter" idx="12"/>
          </p:nvPr>
        </p:nvSpPr>
        <p:spPr>
          <a:xfrm>
            <a:off x="11481546" y="6405038"/>
            <a:ext cx="67326" cy="153888"/>
          </a:xfrm>
        </p:spPr>
        <p:txBody>
          <a:bodyPr/>
          <a:lstStyle/>
          <a:p>
            <a:fld id="{911CAEDA-F13C-43B4-B3A8-D3983B745648}" type="slidenum">
              <a:rPr lang="en-US" smtClean="0"/>
              <a:t>22</a:t>
            </a:fld>
            <a:endParaRPr lang="en-US"/>
          </a:p>
        </p:txBody>
      </p:sp>
    </p:spTree>
    <p:extLst>
      <p:ext uri="{BB962C8B-B14F-4D97-AF65-F5344CB8AC3E}">
        <p14:creationId xmlns:p14="http://schemas.microsoft.com/office/powerpoint/2010/main" val="561741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697DED-1186-154A-9A6B-9B39E018F625}"/>
              </a:ext>
            </a:extLst>
          </p:cNvPr>
          <p:cNvSpPr>
            <a:spLocks noGrp="1"/>
          </p:cNvSpPr>
          <p:nvPr>
            <p:ph type="title"/>
          </p:nvPr>
        </p:nvSpPr>
        <p:spPr/>
        <p:txBody>
          <a:bodyPr/>
          <a:lstStyle/>
          <a:p>
            <a:r>
              <a:rPr lang="en-US" b="1" dirty="0"/>
              <a:t>AI-Generated Code</a:t>
            </a:r>
          </a:p>
        </p:txBody>
      </p:sp>
      <p:sp>
        <p:nvSpPr>
          <p:cNvPr id="9" name="Content Placeholder 8">
            <a:extLst>
              <a:ext uri="{FF2B5EF4-FFF2-40B4-BE49-F238E27FC236}">
                <a16:creationId xmlns:a16="http://schemas.microsoft.com/office/drawing/2014/main" id="{CA547082-FC24-BB42-84F3-AEBFE5EC5164}"/>
              </a:ext>
            </a:extLst>
          </p:cNvPr>
          <p:cNvSpPr>
            <a:spLocks noGrp="1"/>
          </p:cNvSpPr>
          <p:nvPr>
            <p:ph idx="1"/>
          </p:nvPr>
        </p:nvSpPr>
        <p:spPr>
          <a:xfrm>
            <a:off x="510793" y="1605009"/>
            <a:ext cx="6489097" cy="4398226"/>
          </a:xfrm>
        </p:spPr>
        <p:txBody>
          <a:bodyPr>
            <a:normAutofit/>
          </a:bodyPr>
          <a:lstStyle/>
          <a:p>
            <a:pPr marL="380990" indent="-380990">
              <a:buFont typeface="Arial" panose="020B0604020202020204" pitchFamily="34" charset="0"/>
              <a:buChar char="•"/>
            </a:pPr>
            <a:r>
              <a:rPr lang="en-US" sz="2400" dirty="0"/>
              <a:t>Generative AI is now used by developers to create source code </a:t>
            </a:r>
          </a:p>
          <a:p>
            <a:pPr marL="380990" indent="-380990">
              <a:buFont typeface="Arial" panose="020B0604020202020204" pitchFamily="34" charset="0"/>
              <a:buChar char="•"/>
            </a:pPr>
            <a:r>
              <a:rPr lang="en-US" sz="2400" dirty="0"/>
              <a:t>Training models are often created using copyrighted source code subject to OSS licenses</a:t>
            </a:r>
          </a:p>
          <a:p>
            <a:pPr marL="380990" indent="-380990">
              <a:buFont typeface="Arial" panose="020B0604020202020204" pitchFamily="34" charset="0"/>
              <a:buChar char="•"/>
            </a:pPr>
            <a:r>
              <a:rPr lang="en-US" sz="2400" dirty="0"/>
              <a:t>Do AI tools need permission from the code copyright owner to train their models?</a:t>
            </a:r>
          </a:p>
          <a:p>
            <a:pPr marL="380990" indent="-380990">
              <a:buFont typeface="Arial" panose="020B0604020202020204" pitchFamily="34" charset="0"/>
              <a:buChar char="•"/>
            </a:pPr>
            <a:r>
              <a:rPr lang="en-US" sz="2400" dirty="0"/>
              <a:t>If the tools violate OSS licenses, do the end users violate them as well? </a:t>
            </a:r>
          </a:p>
          <a:p>
            <a:pPr marL="380990" indent="-380990">
              <a:buFont typeface="Arial" panose="020B0604020202020204" pitchFamily="34" charset="0"/>
              <a:buChar char="•"/>
            </a:pPr>
            <a:r>
              <a:rPr lang="en-US" sz="2400" dirty="0"/>
              <a:t>If AI-generated code suggestions are based on code covered by strong copyleft licenses, is a derivative work created? </a:t>
            </a:r>
          </a:p>
          <a:p>
            <a:pPr marL="380990" indent="-380990">
              <a:buFont typeface="Arial" panose="020B0604020202020204" pitchFamily="34" charset="0"/>
              <a:buChar char="•"/>
            </a:pPr>
            <a:endParaRPr lang="en-US" dirty="0">
              <a:solidFill>
                <a:srgbClr val="92D050"/>
              </a:solidFill>
            </a:endParaRPr>
          </a:p>
        </p:txBody>
      </p:sp>
      <p:sp>
        <p:nvSpPr>
          <p:cNvPr id="4" name="Slide Number Placeholder 3">
            <a:extLst>
              <a:ext uri="{FF2B5EF4-FFF2-40B4-BE49-F238E27FC236}">
                <a16:creationId xmlns:a16="http://schemas.microsoft.com/office/drawing/2014/main" id="{DECB6B95-E76E-C346-8105-54FF0910A2DE}"/>
              </a:ext>
            </a:extLst>
          </p:cNvPr>
          <p:cNvSpPr>
            <a:spLocks noGrp="1"/>
          </p:cNvSpPr>
          <p:nvPr>
            <p:ph type="sldNum" sz="quarter" idx="12"/>
          </p:nvPr>
        </p:nvSpPr>
        <p:spPr>
          <a:xfrm>
            <a:off x="11481546" y="6405038"/>
            <a:ext cx="67326" cy="153888"/>
          </a:xfrm>
        </p:spPr>
        <p:txBody>
          <a:bodyPr/>
          <a:lstStyle/>
          <a:p>
            <a:fld id="{911CAEDA-F13C-43B4-B3A8-D3983B745648}" type="slidenum">
              <a:rPr lang="en-US" smtClean="0"/>
              <a:t>23</a:t>
            </a:fld>
            <a:endParaRPr lang="en-US"/>
          </a:p>
        </p:txBody>
      </p:sp>
      <p:pic>
        <p:nvPicPr>
          <p:cNvPr id="1026" name="Picture 2" descr="ChatGPT at TU - LTE Online">
            <a:extLst>
              <a:ext uri="{FF2B5EF4-FFF2-40B4-BE49-F238E27FC236}">
                <a16:creationId xmlns:a16="http://schemas.microsoft.com/office/drawing/2014/main" id="{5C297583-DA24-5AD1-8C59-EEAA1250D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695" y="211802"/>
            <a:ext cx="2176813" cy="21768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pilot: GitHub's AI Tool Speeds Up Development, but Comes with Risks -  Rewind">
            <a:extLst>
              <a:ext uri="{FF2B5EF4-FFF2-40B4-BE49-F238E27FC236}">
                <a16:creationId xmlns:a16="http://schemas.microsoft.com/office/drawing/2014/main" id="{FEF87778-2FBA-3071-B5AE-08AC7A72E7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0165" y="5489552"/>
            <a:ext cx="1735519" cy="9154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text&#10;&#10;Description automatically generated">
            <a:extLst>
              <a:ext uri="{FF2B5EF4-FFF2-40B4-BE49-F238E27FC236}">
                <a16:creationId xmlns:a16="http://schemas.microsoft.com/office/drawing/2014/main" id="{53F36395-16B6-E11B-B89B-44403D349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888" y="2586506"/>
            <a:ext cx="4807799" cy="4193268"/>
          </a:xfrm>
          <a:prstGeom prst="rect">
            <a:avLst/>
          </a:prstGeom>
        </p:spPr>
      </p:pic>
    </p:spTree>
    <p:extLst>
      <p:ext uri="{BB962C8B-B14F-4D97-AF65-F5344CB8AC3E}">
        <p14:creationId xmlns:p14="http://schemas.microsoft.com/office/powerpoint/2010/main" val="336443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900F9F-FFF9-2249-ADF3-07346E04EC1F}"/>
              </a:ext>
            </a:extLst>
          </p:cNvPr>
          <p:cNvSpPr>
            <a:spLocks noGrp="1"/>
          </p:cNvSpPr>
          <p:nvPr>
            <p:ph type="title"/>
          </p:nvPr>
        </p:nvSpPr>
        <p:spPr/>
        <p:txBody>
          <a:bodyPr/>
          <a:lstStyle/>
          <a:p>
            <a:r>
              <a:rPr lang="en-US" b="1" dirty="0"/>
              <a:t>What is “FOSS” or “F/OSS”?</a:t>
            </a:r>
          </a:p>
        </p:txBody>
      </p:sp>
      <p:sp>
        <p:nvSpPr>
          <p:cNvPr id="10" name="Content Placeholder 9">
            <a:extLst>
              <a:ext uri="{FF2B5EF4-FFF2-40B4-BE49-F238E27FC236}">
                <a16:creationId xmlns:a16="http://schemas.microsoft.com/office/drawing/2014/main" id="{C2AC9EBA-D8BD-9D45-B39C-6C4BD8B515B7}"/>
              </a:ext>
            </a:extLst>
          </p:cNvPr>
          <p:cNvSpPr>
            <a:spLocks noGrp="1"/>
          </p:cNvSpPr>
          <p:nvPr>
            <p:ph idx="1"/>
          </p:nvPr>
        </p:nvSpPr>
        <p:spPr>
          <a:xfrm>
            <a:off x="510793" y="1605010"/>
            <a:ext cx="11235604" cy="1090653"/>
          </a:xfrm>
        </p:spPr>
        <p:txBody>
          <a:bodyPr>
            <a:normAutofit fontScale="92500" lnSpcReduction="10000"/>
          </a:bodyPr>
          <a:lstStyle/>
          <a:p>
            <a:r>
              <a:rPr lang="en-US" dirty="0"/>
              <a:t>Free and Open Source Software (“FOSS” or “F/OSS”) is an umbrella term, which generally means software governed by an OSS License, whose </a:t>
            </a:r>
            <a:r>
              <a:rPr lang="en-US" i="1" u="sng" dirty="0"/>
              <a:t>source code is available to copy, modify and redistribute</a:t>
            </a:r>
            <a:r>
              <a:rPr lang="en-US" dirty="0"/>
              <a:t>, </a:t>
            </a:r>
            <a:r>
              <a:rPr lang="en-US" u="sng" dirty="0"/>
              <a:t>free of royalty charge</a:t>
            </a:r>
            <a:r>
              <a:rPr lang="en-US" dirty="0"/>
              <a:t>.</a:t>
            </a:r>
          </a:p>
        </p:txBody>
      </p:sp>
      <p:sp>
        <p:nvSpPr>
          <p:cNvPr id="2" name="Slide Number Placeholder 1">
            <a:extLst>
              <a:ext uri="{FF2B5EF4-FFF2-40B4-BE49-F238E27FC236}">
                <a16:creationId xmlns:a16="http://schemas.microsoft.com/office/drawing/2014/main" id="{6CDF2D59-E148-704C-8FF3-3003C154DA48}"/>
              </a:ext>
            </a:extLst>
          </p:cNvPr>
          <p:cNvSpPr>
            <a:spLocks noGrp="1"/>
          </p:cNvSpPr>
          <p:nvPr>
            <p:ph type="sldNum" sz="quarter" idx="12"/>
          </p:nvPr>
        </p:nvSpPr>
        <p:spPr>
          <a:xfrm>
            <a:off x="11481546" y="6405038"/>
            <a:ext cx="67326" cy="153888"/>
          </a:xfrm>
        </p:spPr>
        <p:txBody>
          <a:bodyPr/>
          <a:lstStyle/>
          <a:p>
            <a:fld id="{911CAEDA-F13C-43B4-B3A8-D3983B745648}" type="slidenum">
              <a:rPr lang="en-US" smtClean="0"/>
              <a:t>3</a:t>
            </a:fld>
            <a:endParaRPr lang="en-US"/>
          </a:p>
        </p:txBody>
      </p:sp>
      <p:sp>
        <p:nvSpPr>
          <p:cNvPr id="11" name="TextBox 10">
            <a:extLst>
              <a:ext uri="{FF2B5EF4-FFF2-40B4-BE49-F238E27FC236}">
                <a16:creationId xmlns:a16="http://schemas.microsoft.com/office/drawing/2014/main" id="{56C03503-909B-B243-8614-23858AA0E8B4}"/>
              </a:ext>
            </a:extLst>
          </p:cNvPr>
          <p:cNvSpPr txBox="1"/>
          <p:nvPr/>
        </p:nvSpPr>
        <p:spPr>
          <a:xfrm>
            <a:off x="615192" y="3040793"/>
            <a:ext cx="4776133" cy="3027304"/>
          </a:xfrm>
          <a:prstGeom prst="rect">
            <a:avLst/>
          </a:prstGeom>
          <a:noFill/>
        </p:spPr>
        <p:txBody>
          <a:bodyPr wrap="square" rtlCol="0">
            <a:spAutoFit/>
          </a:bodyPr>
          <a:lstStyle/>
          <a:p>
            <a:pPr marL="228594" indent="-228594">
              <a:buFont typeface="Arial" panose="020B0604020202020204" pitchFamily="34" charset="0"/>
              <a:buChar char="•"/>
            </a:pPr>
            <a:r>
              <a:rPr lang="en-US" sz="1467" dirty="0">
                <a:solidFill>
                  <a:schemeClr val="bg2">
                    <a:lumMod val="50000"/>
                  </a:schemeClr>
                </a:solidFill>
              </a:rPr>
              <a:t>The freedom to run the program as you wish, for any purpose (</a:t>
            </a:r>
            <a:r>
              <a:rPr lang="en-US" sz="1467" u="sng" dirty="0">
                <a:solidFill>
                  <a:schemeClr val="bg2">
                    <a:lumMod val="50000"/>
                  </a:schemeClr>
                </a:solidFill>
              </a:rPr>
              <a:t>freedom 0</a:t>
            </a:r>
            <a:r>
              <a:rPr lang="en-US" sz="1467" dirty="0">
                <a:solidFill>
                  <a:schemeClr val="bg2">
                    <a:lumMod val="50000"/>
                  </a:schemeClr>
                </a:solidFill>
              </a:rPr>
              <a:t>).</a:t>
            </a:r>
          </a:p>
          <a:p>
            <a:pPr marL="228594" indent="-228594">
              <a:buFont typeface="Arial" panose="020B0604020202020204" pitchFamily="34" charset="0"/>
              <a:buChar char="•"/>
            </a:pPr>
            <a:r>
              <a:rPr lang="en-US" sz="1467" dirty="0">
                <a:solidFill>
                  <a:schemeClr val="bg2">
                    <a:lumMod val="50000"/>
                  </a:schemeClr>
                </a:solidFill>
              </a:rPr>
              <a:t>The freedom to study how the program works, and change it so it does your computing as you wish (</a:t>
            </a:r>
            <a:r>
              <a:rPr lang="en-US" sz="1467" u="sng" dirty="0">
                <a:solidFill>
                  <a:schemeClr val="bg2">
                    <a:lumMod val="50000"/>
                  </a:schemeClr>
                </a:solidFill>
              </a:rPr>
              <a:t>freedom 1</a:t>
            </a:r>
            <a:r>
              <a:rPr lang="en-US" sz="1467" dirty="0">
                <a:solidFill>
                  <a:schemeClr val="bg2">
                    <a:lumMod val="50000"/>
                  </a:schemeClr>
                </a:solidFill>
              </a:rPr>
              <a:t>). Access to the source code is a precondition for this.</a:t>
            </a:r>
          </a:p>
          <a:p>
            <a:pPr marL="228594" indent="-228594">
              <a:buFont typeface="Arial" panose="020B0604020202020204" pitchFamily="34" charset="0"/>
              <a:buChar char="•"/>
            </a:pPr>
            <a:r>
              <a:rPr lang="en-US" sz="1467" dirty="0">
                <a:solidFill>
                  <a:schemeClr val="bg2">
                    <a:lumMod val="50000"/>
                  </a:schemeClr>
                </a:solidFill>
              </a:rPr>
              <a:t>The freedom to redistribute copies so you can help your neighbor (</a:t>
            </a:r>
            <a:r>
              <a:rPr lang="en-US" sz="1467" u="sng" dirty="0">
                <a:solidFill>
                  <a:schemeClr val="bg2">
                    <a:lumMod val="50000"/>
                  </a:schemeClr>
                </a:solidFill>
              </a:rPr>
              <a:t>freedom 2</a:t>
            </a:r>
            <a:r>
              <a:rPr lang="en-US" sz="1467" dirty="0">
                <a:solidFill>
                  <a:schemeClr val="bg2">
                    <a:lumMod val="50000"/>
                  </a:schemeClr>
                </a:solidFill>
              </a:rPr>
              <a:t>).</a:t>
            </a:r>
          </a:p>
          <a:p>
            <a:pPr marL="228594" indent="-228594">
              <a:buFont typeface="Arial" panose="020B0604020202020204" pitchFamily="34" charset="0"/>
              <a:buChar char="•"/>
            </a:pPr>
            <a:r>
              <a:rPr lang="en-US" sz="1467" dirty="0">
                <a:solidFill>
                  <a:schemeClr val="bg2">
                    <a:lumMod val="50000"/>
                  </a:schemeClr>
                </a:solidFill>
              </a:rPr>
              <a:t>The freedom to distribute copies of your modified versions to others (</a:t>
            </a:r>
            <a:r>
              <a:rPr lang="en-US" sz="1467" u="sng" dirty="0">
                <a:solidFill>
                  <a:schemeClr val="bg2">
                    <a:lumMod val="50000"/>
                  </a:schemeClr>
                </a:solidFill>
              </a:rPr>
              <a:t>freedom 3</a:t>
            </a:r>
            <a:r>
              <a:rPr lang="en-US" sz="1467" dirty="0">
                <a:solidFill>
                  <a:schemeClr val="bg2">
                    <a:lumMod val="50000"/>
                  </a:schemeClr>
                </a:solidFill>
              </a:rPr>
              <a:t>). By doing this you can give the whole community a chance to benefit from your changes. Access to the source code is a precondition for this.</a:t>
            </a:r>
          </a:p>
        </p:txBody>
      </p:sp>
      <p:sp>
        <p:nvSpPr>
          <p:cNvPr id="12" name="TextBox 11">
            <a:extLst>
              <a:ext uri="{FF2B5EF4-FFF2-40B4-BE49-F238E27FC236}">
                <a16:creationId xmlns:a16="http://schemas.microsoft.com/office/drawing/2014/main" id="{20C8B3F1-1024-7F42-8584-9AD5FA1B9FEF}"/>
              </a:ext>
            </a:extLst>
          </p:cNvPr>
          <p:cNvSpPr txBox="1"/>
          <p:nvPr/>
        </p:nvSpPr>
        <p:spPr>
          <a:xfrm>
            <a:off x="1029050" y="2694049"/>
            <a:ext cx="1988045" cy="338554"/>
          </a:xfrm>
          <a:prstGeom prst="rect">
            <a:avLst/>
          </a:prstGeom>
          <a:noFill/>
        </p:spPr>
        <p:txBody>
          <a:bodyPr wrap="none" rtlCol="0">
            <a:spAutoFit/>
          </a:bodyPr>
          <a:lstStyle/>
          <a:p>
            <a:r>
              <a:rPr lang="en-US" sz="1600" b="1" u="sng" dirty="0">
                <a:solidFill>
                  <a:schemeClr val="bg2">
                    <a:lumMod val="50000"/>
                  </a:schemeClr>
                </a:solidFill>
              </a:rPr>
              <a:t>Free Software </a:t>
            </a:r>
            <a:r>
              <a:rPr lang="en-US" sz="933" dirty="0">
                <a:solidFill>
                  <a:schemeClr val="bg2">
                    <a:lumMod val="50000"/>
                  </a:schemeClr>
                </a:solidFill>
              </a:rPr>
              <a:t>by FSF</a:t>
            </a:r>
            <a:endParaRPr lang="en-US" sz="1600" dirty="0">
              <a:solidFill>
                <a:schemeClr val="bg2">
                  <a:lumMod val="50000"/>
                </a:schemeClr>
              </a:solidFill>
            </a:endParaRPr>
          </a:p>
        </p:txBody>
      </p:sp>
      <p:sp>
        <p:nvSpPr>
          <p:cNvPr id="13" name="TextBox 12">
            <a:extLst>
              <a:ext uri="{FF2B5EF4-FFF2-40B4-BE49-F238E27FC236}">
                <a16:creationId xmlns:a16="http://schemas.microsoft.com/office/drawing/2014/main" id="{1D69D325-A7B0-BD4A-AE8E-AB04AD374B11}"/>
              </a:ext>
            </a:extLst>
          </p:cNvPr>
          <p:cNvSpPr txBox="1"/>
          <p:nvPr/>
        </p:nvSpPr>
        <p:spPr>
          <a:xfrm>
            <a:off x="6332762" y="3040793"/>
            <a:ext cx="4776133" cy="2350002"/>
          </a:xfrm>
          <a:prstGeom prst="rect">
            <a:avLst/>
          </a:prstGeom>
          <a:noFill/>
        </p:spPr>
        <p:txBody>
          <a:bodyPr wrap="square" rtlCol="0">
            <a:spAutoFit/>
          </a:bodyPr>
          <a:lstStyle/>
          <a:p>
            <a:pPr marL="304792" indent="-304792">
              <a:buFont typeface="+mj-lt"/>
              <a:buAutoNum type="arabicPeriod"/>
            </a:pPr>
            <a:r>
              <a:rPr lang="en-US" sz="1467" dirty="0">
                <a:solidFill>
                  <a:schemeClr val="bg2">
                    <a:lumMod val="50000"/>
                  </a:schemeClr>
                </a:solidFill>
              </a:rPr>
              <a:t>Free Redistribution of Code </a:t>
            </a:r>
          </a:p>
          <a:p>
            <a:pPr marL="304792" indent="-304792">
              <a:buFont typeface="+mj-lt"/>
              <a:buAutoNum type="arabicPeriod"/>
            </a:pPr>
            <a:r>
              <a:rPr lang="en-US" sz="1467" dirty="0">
                <a:solidFill>
                  <a:schemeClr val="bg2">
                    <a:lumMod val="50000"/>
                  </a:schemeClr>
                </a:solidFill>
              </a:rPr>
              <a:t>Source Code Available </a:t>
            </a:r>
          </a:p>
          <a:p>
            <a:pPr marL="304792" indent="-304792">
              <a:buFont typeface="+mj-lt"/>
              <a:buAutoNum type="arabicPeriod"/>
            </a:pPr>
            <a:r>
              <a:rPr lang="en-US" sz="1467" dirty="0">
                <a:solidFill>
                  <a:schemeClr val="bg2">
                    <a:lumMod val="50000"/>
                  </a:schemeClr>
                </a:solidFill>
              </a:rPr>
              <a:t>Allow Derived Works </a:t>
            </a:r>
          </a:p>
          <a:p>
            <a:pPr marL="304792" indent="-304792">
              <a:buFont typeface="+mj-lt"/>
              <a:buAutoNum type="arabicPeriod"/>
            </a:pPr>
            <a:r>
              <a:rPr lang="en-US" sz="1467" dirty="0">
                <a:solidFill>
                  <a:schemeClr val="bg2">
                    <a:lumMod val="50000"/>
                  </a:schemeClr>
                </a:solidFill>
              </a:rPr>
              <a:t>Allow Integrity of The Author's Source Code </a:t>
            </a:r>
          </a:p>
          <a:p>
            <a:pPr marL="304792" indent="-304792">
              <a:buFont typeface="+mj-lt"/>
              <a:buAutoNum type="arabicPeriod"/>
            </a:pPr>
            <a:r>
              <a:rPr lang="en-US" sz="1467" dirty="0">
                <a:solidFill>
                  <a:schemeClr val="bg2">
                    <a:lumMod val="50000"/>
                  </a:schemeClr>
                </a:solidFill>
              </a:rPr>
              <a:t>No Discrimination Against Persons or Groups </a:t>
            </a:r>
          </a:p>
          <a:p>
            <a:pPr marL="304792" indent="-304792">
              <a:buFont typeface="+mj-lt"/>
              <a:buAutoNum type="arabicPeriod"/>
            </a:pPr>
            <a:r>
              <a:rPr lang="en-US" sz="1467" dirty="0">
                <a:solidFill>
                  <a:schemeClr val="bg2">
                    <a:lumMod val="50000"/>
                  </a:schemeClr>
                </a:solidFill>
              </a:rPr>
              <a:t>No Discrimination Against Fields of Endeavor </a:t>
            </a:r>
          </a:p>
          <a:p>
            <a:pPr marL="304792" indent="-304792">
              <a:buFont typeface="+mj-lt"/>
              <a:buAutoNum type="arabicPeriod"/>
            </a:pPr>
            <a:r>
              <a:rPr lang="en-US" sz="1467" dirty="0">
                <a:solidFill>
                  <a:schemeClr val="bg2">
                    <a:lumMod val="50000"/>
                  </a:schemeClr>
                </a:solidFill>
              </a:rPr>
              <a:t>No Additional Licenses</a:t>
            </a:r>
          </a:p>
          <a:p>
            <a:pPr marL="304792" indent="-304792">
              <a:buFont typeface="+mj-lt"/>
              <a:buAutoNum type="arabicPeriod"/>
            </a:pPr>
            <a:r>
              <a:rPr lang="en-US" sz="1467" dirty="0">
                <a:solidFill>
                  <a:schemeClr val="bg2">
                    <a:lumMod val="50000"/>
                  </a:schemeClr>
                </a:solidFill>
              </a:rPr>
              <a:t>License Must Not Be Specific to a Product </a:t>
            </a:r>
          </a:p>
          <a:p>
            <a:pPr marL="304792" indent="-304792">
              <a:buFont typeface="+mj-lt"/>
              <a:buAutoNum type="arabicPeriod"/>
            </a:pPr>
            <a:r>
              <a:rPr lang="en-US" sz="1467" dirty="0">
                <a:solidFill>
                  <a:schemeClr val="bg2">
                    <a:lumMod val="50000"/>
                  </a:schemeClr>
                </a:solidFill>
              </a:rPr>
              <a:t>License Must Not Restrict Other Software </a:t>
            </a:r>
          </a:p>
          <a:p>
            <a:pPr marL="304792" indent="-304792">
              <a:buFont typeface="+mj-lt"/>
              <a:buAutoNum type="arabicPeriod"/>
            </a:pPr>
            <a:r>
              <a:rPr lang="en-US" sz="1467" dirty="0">
                <a:solidFill>
                  <a:schemeClr val="bg2">
                    <a:lumMod val="50000"/>
                  </a:schemeClr>
                </a:solidFill>
              </a:rPr>
              <a:t>License Must Be Technology-Neutral</a:t>
            </a:r>
          </a:p>
        </p:txBody>
      </p:sp>
      <p:sp>
        <p:nvSpPr>
          <p:cNvPr id="14" name="TextBox 13">
            <a:extLst>
              <a:ext uri="{FF2B5EF4-FFF2-40B4-BE49-F238E27FC236}">
                <a16:creationId xmlns:a16="http://schemas.microsoft.com/office/drawing/2014/main" id="{E5141ABC-83A6-8945-B907-CBE9AC50CCF8}"/>
              </a:ext>
            </a:extLst>
          </p:cNvPr>
          <p:cNvSpPr txBox="1"/>
          <p:nvPr/>
        </p:nvSpPr>
        <p:spPr>
          <a:xfrm>
            <a:off x="6746619" y="2694049"/>
            <a:ext cx="2810385" cy="338554"/>
          </a:xfrm>
          <a:prstGeom prst="rect">
            <a:avLst/>
          </a:prstGeom>
          <a:noFill/>
        </p:spPr>
        <p:txBody>
          <a:bodyPr wrap="none" rtlCol="0">
            <a:spAutoFit/>
          </a:bodyPr>
          <a:lstStyle/>
          <a:p>
            <a:r>
              <a:rPr lang="en-US" sz="1600" b="1" u="sng" dirty="0">
                <a:solidFill>
                  <a:schemeClr val="bg2">
                    <a:lumMod val="50000"/>
                  </a:schemeClr>
                </a:solidFill>
              </a:rPr>
              <a:t>Open Source Software </a:t>
            </a:r>
            <a:r>
              <a:rPr lang="en-US" sz="933" dirty="0">
                <a:solidFill>
                  <a:schemeClr val="bg2">
                    <a:lumMod val="50000"/>
                  </a:schemeClr>
                </a:solidFill>
              </a:rPr>
              <a:t>by OSI</a:t>
            </a:r>
            <a:endParaRPr lang="en-US" sz="1600" dirty="0">
              <a:solidFill>
                <a:schemeClr val="bg2">
                  <a:lumMod val="50000"/>
                </a:schemeClr>
              </a:solidFill>
            </a:endParaRPr>
          </a:p>
        </p:txBody>
      </p:sp>
    </p:spTree>
    <p:extLst>
      <p:ext uri="{BB962C8B-B14F-4D97-AF65-F5344CB8AC3E}">
        <p14:creationId xmlns:p14="http://schemas.microsoft.com/office/powerpoint/2010/main" val="360973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3236DC-F8BF-494E-8234-554E33C2D3DC}"/>
              </a:ext>
            </a:extLst>
          </p:cNvPr>
          <p:cNvSpPr>
            <a:spLocks noGrp="1"/>
          </p:cNvSpPr>
          <p:nvPr>
            <p:ph type="sldNum" sz="quarter" idx="12"/>
          </p:nvPr>
        </p:nvSpPr>
        <p:spPr>
          <a:xfrm>
            <a:off x="11481546" y="6405038"/>
            <a:ext cx="67326" cy="153888"/>
          </a:xfrm>
        </p:spPr>
        <p:txBody>
          <a:bodyPr/>
          <a:lstStyle/>
          <a:p>
            <a:fld id="{911CAEDA-F13C-43B4-B3A8-D3983B745648}" type="slidenum">
              <a:rPr lang="en-US" smtClean="0"/>
              <a:t>4</a:t>
            </a:fld>
            <a:endParaRPr lang="en-US"/>
          </a:p>
        </p:txBody>
      </p:sp>
      <p:pic>
        <p:nvPicPr>
          <p:cNvPr id="5" name="Picture 4">
            <a:extLst>
              <a:ext uri="{FF2B5EF4-FFF2-40B4-BE49-F238E27FC236}">
                <a16:creationId xmlns:a16="http://schemas.microsoft.com/office/drawing/2014/main" id="{DABECDC4-43B0-7E43-8FEF-8CF78E8372F4}"/>
              </a:ext>
            </a:extLst>
          </p:cNvPr>
          <p:cNvPicPr>
            <a:picLocks noChangeAspect="1"/>
          </p:cNvPicPr>
          <p:nvPr/>
        </p:nvPicPr>
        <p:blipFill>
          <a:blip r:embed="rId2"/>
          <a:stretch>
            <a:fillRect/>
          </a:stretch>
        </p:blipFill>
        <p:spPr>
          <a:xfrm>
            <a:off x="1828800" y="1134534"/>
            <a:ext cx="8534400" cy="4588933"/>
          </a:xfrm>
          <a:prstGeom prst="rect">
            <a:avLst/>
          </a:prstGeom>
        </p:spPr>
      </p:pic>
    </p:spTree>
    <p:extLst>
      <p:ext uri="{BB962C8B-B14F-4D97-AF65-F5344CB8AC3E}">
        <p14:creationId xmlns:p14="http://schemas.microsoft.com/office/powerpoint/2010/main" val="181356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697DED-1186-154A-9A6B-9B39E018F625}"/>
              </a:ext>
            </a:extLst>
          </p:cNvPr>
          <p:cNvSpPr>
            <a:spLocks noGrp="1"/>
          </p:cNvSpPr>
          <p:nvPr>
            <p:ph type="title"/>
          </p:nvPr>
        </p:nvSpPr>
        <p:spPr/>
        <p:txBody>
          <a:bodyPr/>
          <a:lstStyle/>
          <a:p>
            <a:r>
              <a:rPr lang="en-US" b="1" dirty="0"/>
              <a:t>FOSS offers user “Freedoms”, not “Free Lunches”</a:t>
            </a:r>
          </a:p>
        </p:txBody>
      </p:sp>
      <p:sp>
        <p:nvSpPr>
          <p:cNvPr id="9" name="Content Placeholder 8">
            <a:extLst>
              <a:ext uri="{FF2B5EF4-FFF2-40B4-BE49-F238E27FC236}">
                <a16:creationId xmlns:a16="http://schemas.microsoft.com/office/drawing/2014/main" id="{CA547082-FC24-BB42-84F3-AEBFE5EC5164}"/>
              </a:ext>
            </a:extLst>
          </p:cNvPr>
          <p:cNvSpPr>
            <a:spLocks noGrp="1"/>
          </p:cNvSpPr>
          <p:nvPr>
            <p:ph idx="1"/>
          </p:nvPr>
        </p:nvSpPr>
        <p:spPr>
          <a:xfrm>
            <a:off x="1077309" y="1744717"/>
            <a:ext cx="10669087" cy="4258518"/>
          </a:xfrm>
        </p:spPr>
        <p:txBody>
          <a:bodyPr>
            <a:normAutofit fontScale="92500" lnSpcReduction="20000"/>
          </a:bodyPr>
          <a:lstStyle/>
          <a:p>
            <a:pPr marL="380990" indent="-380990">
              <a:buFont typeface="Arial" panose="020B0604020202020204" pitchFamily="34" charset="0"/>
              <a:buChar char="•"/>
            </a:pPr>
            <a:r>
              <a:rPr lang="en-US" sz="2400" dirty="0"/>
              <a:t>NOT FREE in the sense of </a:t>
            </a:r>
            <a:r>
              <a:rPr lang="en-US" sz="2400" u="sng" dirty="0"/>
              <a:t>NO $$$</a:t>
            </a:r>
          </a:p>
          <a:p>
            <a:pPr marL="840296" lvl="1" indent="-380990"/>
            <a:r>
              <a:rPr lang="en-US" sz="2400" dirty="0"/>
              <a:t>Substantially reduces development costs, but FOSS is not necessarily offered “gratis”</a:t>
            </a:r>
          </a:p>
          <a:p>
            <a:pPr marL="840296" lvl="1" indent="-380990"/>
            <a:r>
              <a:rPr lang="en-US" sz="2400" dirty="0"/>
              <a:t>Cost of Compliance</a:t>
            </a:r>
          </a:p>
          <a:p>
            <a:pPr marL="380990" indent="-380990">
              <a:buFont typeface="Arial" panose="020B0604020202020204" pitchFamily="34" charset="0"/>
              <a:buChar char="•"/>
            </a:pPr>
            <a:r>
              <a:rPr lang="en-US" sz="2400" dirty="0"/>
              <a:t>FREE in the sense of </a:t>
            </a:r>
            <a:r>
              <a:rPr lang="en-US" sz="2400" u="sng" dirty="0"/>
              <a:t>Freedom </a:t>
            </a:r>
            <a:r>
              <a:rPr lang="en-US" sz="2400" dirty="0"/>
              <a:t>to run, copy, modify and distribute</a:t>
            </a:r>
            <a:endParaRPr lang="en-US" sz="2400" u="sng" dirty="0"/>
          </a:p>
          <a:p>
            <a:pPr marL="840296" lvl="1" indent="-380990"/>
            <a:r>
              <a:rPr lang="en-US" sz="2400" dirty="0"/>
              <a:t>Results in accelerated/flexible product development and predictable rights</a:t>
            </a:r>
          </a:p>
          <a:p>
            <a:pPr marL="380990" indent="-380990">
              <a:buFont typeface="Arial" panose="020B0604020202020204" pitchFamily="34" charset="0"/>
              <a:buChar char="•"/>
            </a:pPr>
            <a:r>
              <a:rPr lang="en-US" sz="2400" dirty="0"/>
              <a:t>NOT FREE in the sense of </a:t>
            </a:r>
            <a:r>
              <a:rPr lang="en-US" sz="2400" u="sng" dirty="0"/>
              <a:t>Free Support/Maintenance</a:t>
            </a:r>
          </a:p>
          <a:p>
            <a:pPr marL="840296" lvl="1" indent="-380990"/>
            <a:r>
              <a:rPr lang="en-US" sz="2400" dirty="0"/>
              <a:t>While active FOSS projects mean more eyes to catch and fix bugs, users of FOSS must invest in internal resources to track and update code AND often pay others (e.g., Red Hat Enterprise Linux) to maintain it</a:t>
            </a:r>
            <a:endParaRPr lang="en-US" sz="2400" u="sng" dirty="0"/>
          </a:p>
          <a:p>
            <a:pPr marL="380990" indent="-380990">
              <a:buFont typeface="Arial" panose="020B0604020202020204" pitchFamily="34" charset="0"/>
              <a:buChar char="•"/>
            </a:pPr>
            <a:r>
              <a:rPr lang="en-US" sz="2400" dirty="0"/>
              <a:t>FREE also means </a:t>
            </a:r>
            <a:r>
              <a:rPr lang="en-US" sz="2400" u="sng" dirty="0"/>
              <a:t>Open</a:t>
            </a:r>
          </a:p>
          <a:p>
            <a:pPr marL="840296" lvl="1" indent="-380990"/>
            <a:r>
              <a:rPr lang="en-US" sz="2400" dirty="0"/>
              <a:t>OSS implements open standards </a:t>
            </a:r>
            <a:r>
              <a:rPr lang="en-US" sz="2400" dirty="0">
                <a:sym typeface="Wingdings" pitchFamily="2" charset="2"/>
              </a:rPr>
              <a:t> Better product interoperability</a:t>
            </a:r>
          </a:p>
          <a:p>
            <a:pPr marL="840296" lvl="1" indent="-380990"/>
            <a:r>
              <a:rPr lang="en-US" sz="2400" dirty="0">
                <a:sym typeface="Wingdings" pitchFamily="2" charset="2"/>
              </a:rPr>
              <a:t>OSS enables community engagement for improvement, bug fixing, vulnerability updates</a:t>
            </a:r>
            <a:endParaRPr lang="en-US" sz="2400" dirty="0"/>
          </a:p>
        </p:txBody>
      </p:sp>
      <p:sp>
        <p:nvSpPr>
          <p:cNvPr id="4" name="Slide Number Placeholder 3">
            <a:extLst>
              <a:ext uri="{FF2B5EF4-FFF2-40B4-BE49-F238E27FC236}">
                <a16:creationId xmlns:a16="http://schemas.microsoft.com/office/drawing/2014/main" id="{DECB6B95-E76E-C346-8105-54FF0910A2DE}"/>
              </a:ext>
            </a:extLst>
          </p:cNvPr>
          <p:cNvSpPr>
            <a:spLocks noGrp="1"/>
          </p:cNvSpPr>
          <p:nvPr>
            <p:ph type="sldNum" sz="quarter" idx="12"/>
          </p:nvPr>
        </p:nvSpPr>
        <p:spPr>
          <a:xfrm>
            <a:off x="11481546" y="6405038"/>
            <a:ext cx="67326" cy="153888"/>
          </a:xfrm>
        </p:spPr>
        <p:txBody>
          <a:bodyPr/>
          <a:lstStyle/>
          <a:p>
            <a:fld id="{911CAEDA-F13C-43B4-B3A8-D3983B745648}" type="slidenum">
              <a:rPr lang="en-US" smtClean="0"/>
              <a:t>5</a:t>
            </a:fld>
            <a:endParaRPr lang="en-US"/>
          </a:p>
        </p:txBody>
      </p:sp>
    </p:spTree>
    <p:extLst>
      <p:ext uri="{BB962C8B-B14F-4D97-AF65-F5344CB8AC3E}">
        <p14:creationId xmlns:p14="http://schemas.microsoft.com/office/powerpoint/2010/main" val="370116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9B9A-B775-0965-62E7-C3A11AE7C69E}"/>
              </a:ext>
            </a:extLst>
          </p:cNvPr>
          <p:cNvSpPr>
            <a:spLocks noGrp="1"/>
          </p:cNvSpPr>
          <p:nvPr>
            <p:ph type="title"/>
          </p:nvPr>
        </p:nvSpPr>
        <p:spPr/>
        <p:txBody>
          <a:bodyPr/>
          <a:lstStyle/>
          <a:p>
            <a:r>
              <a:rPr lang="en-US" b="1" dirty="0"/>
              <a:t>FOSS Licensing – Legal Risks</a:t>
            </a:r>
          </a:p>
        </p:txBody>
      </p:sp>
      <p:sp>
        <p:nvSpPr>
          <p:cNvPr id="3" name="Content Placeholder 2">
            <a:extLst>
              <a:ext uri="{FF2B5EF4-FFF2-40B4-BE49-F238E27FC236}">
                <a16:creationId xmlns:a16="http://schemas.microsoft.com/office/drawing/2014/main" id="{30015633-B272-94D4-C5D4-D117A694AC68}"/>
              </a:ext>
            </a:extLst>
          </p:cNvPr>
          <p:cNvSpPr>
            <a:spLocks noGrp="1"/>
          </p:cNvSpPr>
          <p:nvPr>
            <p:ph idx="1"/>
          </p:nvPr>
        </p:nvSpPr>
        <p:spPr>
          <a:xfrm>
            <a:off x="1145628" y="1749287"/>
            <a:ext cx="10417574" cy="4425475"/>
          </a:xfrm>
        </p:spPr>
        <p:txBody>
          <a:bodyPr>
            <a:normAutofit/>
          </a:bodyPr>
          <a:lstStyle/>
          <a:p>
            <a:pPr>
              <a:buNone/>
            </a:pPr>
            <a:r>
              <a:rPr lang="en-US" sz="2400" dirty="0">
                <a:solidFill>
                  <a:schemeClr val="tx1"/>
                </a:solidFill>
              </a:rPr>
              <a:t>Open-source software licenses can typically be placed into two high-level categories, based on the conditions, restrictions, and/or obligations included in the license:</a:t>
            </a:r>
          </a:p>
          <a:p>
            <a:pPr marL="457200" indent="-457200">
              <a:buFont typeface="+mj-lt"/>
              <a:buAutoNum type="arabicPeriod"/>
            </a:pPr>
            <a:endParaRPr lang="en-US" sz="2400" dirty="0">
              <a:solidFill>
                <a:schemeClr val="tx1"/>
              </a:solidFill>
            </a:endParaRPr>
          </a:p>
          <a:p>
            <a:pPr>
              <a:buNone/>
            </a:pPr>
            <a:r>
              <a:rPr lang="en-US" sz="2400" dirty="0">
                <a:solidFill>
                  <a:schemeClr val="tx1"/>
                </a:solidFill>
              </a:rPr>
              <a:t>	- Permissive: License and copyright notice must be included with source code</a:t>
            </a:r>
          </a:p>
          <a:p>
            <a:pPr>
              <a:buNone/>
            </a:pPr>
            <a:endParaRPr lang="en-US" sz="2400" dirty="0">
              <a:solidFill>
                <a:schemeClr val="tx1"/>
              </a:solidFill>
            </a:endParaRPr>
          </a:p>
          <a:p>
            <a:pPr>
              <a:buNone/>
            </a:pPr>
            <a:r>
              <a:rPr lang="en-US" sz="2400" dirty="0">
                <a:solidFill>
                  <a:schemeClr val="tx1"/>
                </a:solidFill>
              </a:rPr>
              <a:t>	- Strong Copyleft: Source code must be disclosed if software is distributed (e.g., sell of on-prem software) </a:t>
            </a:r>
          </a:p>
          <a:p>
            <a:pPr marL="457200" indent="-457200">
              <a:buFont typeface="+mj-lt"/>
              <a:buAutoNum type="arabicPeriod"/>
            </a:pPr>
            <a:endParaRPr lang="en-US" sz="2800" dirty="0">
              <a:solidFill>
                <a:schemeClr val="tx1"/>
              </a:solidFill>
            </a:endParaRPr>
          </a:p>
          <a:p>
            <a:pPr marL="457200" indent="-457200">
              <a:buFont typeface="+mj-lt"/>
              <a:buAutoNum type="arabicPeriod"/>
            </a:pPr>
            <a:endParaRPr lang="en-US" sz="2800" dirty="0">
              <a:solidFill>
                <a:schemeClr val="tx1"/>
              </a:solidFill>
            </a:endParaRPr>
          </a:p>
        </p:txBody>
      </p:sp>
    </p:spTree>
    <p:extLst>
      <p:ext uri="{BB962C8B-B14F-4D97-AF65-F5344CB8AC3E}">
        <p14:creationId xmlns:p14="http://schemas.microsoft.com/office/powerpoint/2010/main" val="106950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328436-1689-2042-A5D6-BF82F6C5942B}"/>
              </a:ext>
            </a:extLst>
          </p:cNvPr>
          <p:cNvSpPr>
            <a:spLocks noGrp="1"/>
          </p:cNvSpPr>
          <p:nvPr>
            <p:ph type="title"/>
          </p:nvPr>
        </p:nvSpPr>
        <p:spPr/>
        <p:txBody>
          <a:bodyPr/>
          <a:lstStyle/>
          <a:p>
            <a:r>
              <a:rPr lang="en-US" b="1" dirty="0"/>
              <a:t>Costs/Risks of FOSS</a:t>
            </a:r>
          </a:p>
        </p:txBody>
      </p:sp>
      <p:sp>
        <p:nvSpPr>
          <p:cNvPr id="2" name="Slide Number Placeholder 1">
            <a:extLst>
              <a:ext uri="{FF2B5EF4-FFF2-40B4-BE49-F238E27FC236}">
                <a16:creationId xmlns:a16="http://schemas.microsoft.com/office/drawing/2014/main" id="{6DF46BD7-0F0C-EE43-AD65-E5EB3571943F}"/>
              </a:ext>
            </a:extLst>
          </p:cNvPr>
          <p:cNvSpPr>
            <a:spLocks noGrp="1"/>
          </p:cNvSpPr>
          <p:nvPr>
            <p:ph type="sldNum" sz="quarter" idx="12"/>
          </p:nvPr>
        </p:nvSpPr>
        <p:spPr>
          <a:xfrm>
            <a:off x="11481546" y="6081312"/>
            <a:ext cx="67326" cy="153888"/>
          </a:xfrm>
        </p:spPr>
        <p:txBody>
          <a:bodyPr/>
          <a:lstStyle/>
          <a:p>
            <a:fld id="{911CAEDA-F13C-43B4-B3A8-D3983B745648}" type="slidenum">
              <a:rPr lang="en-US" smtClean="0"/>
              <a:t>7</a:t>
            </a:fld>
            <a:endParaRPr lang="en-US"/>
          </a:p>
        </p:txBody>
      </p:sp>
      <p:sp>
        <p:nvSpPr>
          <p:cNvPr id="5" name="Text Placeholder 4">
            <a:extLst>
              <a:ext uri="{FF2B5EF4-FFF2-40B4-BE49-F238E27FC236}">
                <a16:creationId xmlns:a16="http://schemas.microsoft.com/office/drawing/2014/main" id="{C5187678-A332-B941-8FFA-DCB066506C06}"/>
              </a:ext>
            </a:extLst>
          </p:cNvPr>
          <p:cNvSpPr>
            <a:spLocks noGrp="1"/>
          </p:cNvSpPr>
          <p:nvPr>
            <p:ph type="body" sz="quarter" idx="13"/>
          </p:nvPr>
        </p:nvSpPr>
        <p:spPr>
          <a:xfrm>
            <a:off x="1013884" y="1354428"/>
            <a:ext cx="11178116" cy="460439"/>
          </a:xfrm>
        </p:spPr>
        <p:txBody>
          <a:bodyPr/>
          <a:lstStyle/>
          <a:p>
            <a:r>
              <a:rPr lang="en-US" dirty="0"/>
              <a:t>Obligations Associated with the Use of FOSS Code in Proprietary Products </a:t>
            </a:r>
          </a:p>
        </p:txBody>
      </p:sp>
      <p:sp>
        <p:nvSpPr>
          <p:cNvPr id="6" name="Rectangle 5">
            <a:extLst>
              <a:ext uri="{FF2B5EF4-FFF2-40B4-BE49-F238E27FC236}">
                <a16:creationId xmlns:a16="http://schemas.microsoft.com/office/drawing/2014/main" id="{28A831CD-3A05-C44D-B41B-FDB270DD5A7A}"/>
              </a:ext>
            </a:extLst>
          </p:cNvPr>
          <p:cNvSpPr/>
          <p:nvPr/>
        </p:nvSpPr>
        <p:spPr>
          <a:xfrm>
            <a:off x="2515991" y="1921713"/>
            <a:ext cx="1689691" cy="816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Proprietary Code</a:t>
            </a:r>
          </a:p>
        </p:txBody>
      </p:sp>
      <p:sp>
        <p:nvSpPr>
          <p:cNvPr id="7" name="Oval 6">
            <a:extLst>
              <a:ext uri="{FF2B5EF4-FFF2-40B4-BE49-F238E27FC236}">
                <a16:creationId xmlns:a16="http://schemas.microsoft.com/office/drawing/2014/main" id="{9DACA32E-6D6B-B044-95F3-1A8E647C61A6}"/>
              </a:ext>
            </a:extLst>
          </p:cNvPr>
          <p:cNvSpPr/>
          <p:nvPr/>
        </p:nvSpPr>
        <p:spPr>
          <a:xfrm>
            <a:off x="8310695" y="1921713"/>
            <a:ext cx="861269" cy="816528"/>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r>
              <a:rPr lang="en-US" sz="1200" baseline="30000" dirty="0"/>
              <a:t>rd</a:t>
            </a:r>
            <a:r>
              <a:rPr lang="en-US" sz="1200" dirty="0"/>
              <a:t>-Party OSS</a:t>
            </a:r>
          </a:p>
        </p:txBody>
      </p:sp>
      <p:grpSp>
        <p:nvGrpSpPr>
          <p:cNvPr id="12" name="Group 11">
            <a:extLst>
              <a:ext uri="{FF2B5EF4-FFF2-40B4-BE49-F238E27FC236}">
                <a16:creationId xmlns:a16="http://schemas.microsoft.com/office/drawing/2014/main" id="{EF7EAA07-658F-6842-B3DD-AA8DD09F9008}"/>
              </a:ext>
            </a:extLst>
          </p:cNvPr>
          <p:cNvGrpSpPr/>
          <p:nvPr/>
        </p:nvGrpSpPr>
        <p:grpSpPr>
          <a:xfrm>
            <a:off x="4728113" y="2951422"/>
            <a:ext cx="2785145" cy="1508512"/>
            <a:chOff x="3154261" y="2526216"/>
            <a:chExt cx="2088858" cy="1131384"/>
          </a:xfrm>
        </p:grpSpPr>
        <p:sp>
          <p:nvSpPr>
            <p:cNvPr id="8" name="Rectangle 7">
              <a:extLst>
                <a:ext uri="{FF2B5EF4-FFF2-40B4-BE49-F238E27FC236}">
                  <a16:creationId xmlns:a16="http://schemas.microsoft.com/office/drawing/2014/main" id="{C716530C-1FF2-884C-A1F0-45CE174D91FA}"/>
                </a:ext>
              </a:extLst>
            </p:cNvPr>
            <p:cNvSpPr/>
            <p:nvPr/>
          </p:nvSpPr>
          <p:spPr>
            <a:xfrm>
              <a:off x="3312897" y="2915900"/>
              <a:ext cx="1261484" cy="612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Proprietary Code</a:t>
              </a:r>
            </a:p>
          </p:txBody>
        </p:sp>
        <p:sp>
          <p:nvSpPr>
            <p:cNvPr id="9" name="Oval 8">
              <a:extLst>
                <a:ext uri="{FF2B5EF4-FFF2-40B4-BE49-F238E27FC236}">
                  <a16:creationId xmlns:a16="http://schemas.microsoft.com/office/drawing/2014/main" id="{6163B48D-503A-564C-A3E1-4D42492FF5EB}"/>
                </a:ext>
              </a:extLst>
            </p:cNvPr>
            <p:cNvSpPr/>
            <p:nvPr/>
          </p:nvSpPr>
          <p:spPr>
            <a:xfrm>
              <a:off x="4489509" y="2915900"/>
              <a:ext cx="645952" cy="612396"/>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r>
                <a:rPr lang="en-US" sz="1200" baseline="30000" dirty="0"/>
                <a:t>rd</a:t>
              </a:r>
              <a:r>
                <a:rPr lang="en-US" sz="1200" dirty="0"/>
                <a:t>-Party OSS</a:t>
              </a:r>
            </a:p>
          </p:txBody>
        </p:sp>
        <p:sp>
          <p:nvSpPr>
            <p:cNvPr id="10" name="Rounded Rectangle 9">
              <a:extLst>
                <a:ext uri="{FF2B5EF4-FFF2-40B4-BE49-F238E27FC236}">
                  <a16:creationId xmlns:a16="http://schemas.microsoft.com/office/drawing/2014/main" id="{39FDBF9E-8201-C94A-8DE0-852F18D80040}"/>
                </a:ext>
              </a:extLst>
            </p:cNvPr>
            <p:cNvSpPr/>
            <p:nvPr/>
          </p:nvSpPr>
          <p:spPr>
            <a:xfrm>
              <a:off x="3154261" y="2801923"/>
              <a:ext cx="2088858" cy="855677"/>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8A92FB14-A1F9-9F4D-A495-97F6DD1482D1}"/>
                </a:ext>
              </a:extLst>
            </p:cNvPr>
            <p:cNvSpPr txBox="1"/>
            <p:nvPr/>
          </p:nvSpPr>
          <p:spPr>
            <a:xfrm>
              <a:off x="3502826" y="2526216"/>
              <a:ext cx="934390" cy="346249"/>
            </a:xfrm>
            <a:prstGeom prst="rect">
              <a:avLst/>
            </a:prstGeom>
            <a:noFill/>
          </p:spPr>
          <p:txBody>
            <a:bodyPr wrap="none" rtlCol="0">
              <a:spAutoFit/>
            </a:bodyPr>
            <a:lstStyle/>
            <a:p>
              <a:r>
                <a:rPr lang="en-US" sz="2400" dirty="0">
                  <a:solidFill>
                    <a:schemeClr val="accent1">
                      <a:lumMod val="75000"/>
                    </a:schemeClr>
                  </a:solidFill>
                </a:rPr>
                <a:t>Product</a:t>
              </a:r>
            </a:p>
          </p:txBody>
        </p:sp>
      </p:grpSp>
      <p:grpSp>
        <p:nvGrpSpPr>
          <p:cNvPr id="22" name="Group 21">
            <a:extLst>
              <a:ext uri="{FF2B5EF4-FFF2-40B4-BE49-F238E27FC236}">
                <a16:creationId xmlns:a16="http://schemas.microsoft.com/office/drawing/2014/main" id="{494DC891-343F-2145-A890-7734B999EEF1}"/>
              </a:ext>
            </a:extLst>
          </p:cNvPr>
          <p:cNvGrpSpPr/>
          <p:nvPr/>
        </p:nvGrpSpPr>
        <p:grpSpPr>
          <a:xfrm>
            <a:off x="1746500" y="2841719"/>
            <a:ext cx="1670617" cy="2594995"/>
            <a:chOff x="1309874" y="2374084"/>
            <a:chExt cx="1252963" cy="1946246"/>
          </a:xfrm>
        </p:grpSpPr>
        <p:cxnSp>
          <p:nvCxnSpPr>
            <p:cNvPr id="14" name="Straight Arrow Connector 13">
              <a:extLst>
                <a:ext uri="{FF2B5EF4-FFF2-40B4-BE49-F238E27FC236}">
                  <a16:creationId xmlns:a16="http://schemas.microsoft.com/office/drawing/2014/main" id="{AFB800F0-4D31-BF4C-A708-B1743E429FE1}"/>
                </a:ext>
              </a:extLst>
            </p:cNvPr>
            <p:cNvCxnSpPr>
              <a:cxnSpLocks/>
            </p:cNvCxnSpPr>
            <p:nvPr/>
          </p:nvCxnSpPr>
          <p:spPr>
            <a:xfrm>
              <a:off x="2562837" y="2374084"/>
              <a:ext cx="0" cy="1946246"/>
            </a:xfrm>
            <a:prstGeom prst="straightConnector1">
              <a:avLst/>
            </a:prstGeom>
            <a:ln>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6FF9FF8-A714-EA41-A73A-173151F15FBB}"/>
                </a:ext>
              </a:extLst>
            </p:cNvPr>
            <p:cNvSpPr txBox="1"/>
            <p:nvPr/>
          </p:nvSpPr>
          <p:spPr>
            <a:xfrm>
              <a:off x="1309874" y="2932451"/>
              <a:ext cx="1157681" cy="253915"/>
            </a:xfrm>
            <a:prstGeom prst="rect">
              <a:avLst/>
            </a:prstGeom>
            <a:noFill/>
          </p:spPr>
          <p:txBody>
            <a:bodyPr wrap="square" rtlCol="0">
              <a:spAutoFit/>
            </a:bodyPr>
            <a:lstStyle/>
            <a:p>
              <a:pPr algn="ctr"/>
              <a:r>
                <a:rPr lang="en-US" sz="1600" dirty="0">
                  <a:solidFill>
                    <a:schemeClr val="accent1">
                      <a:lumMod val="75000"/>
                    </a:schemeClr>
                  </a:solidFill>
                </a:rPr>
                <a:t>EULA Terms</a:t>
              </a:r>
            </a:p>
          </p:txBody>
        </p:sp>
      </p:grpSp>
      <p:grpSp>
        <p:nvGrpSpPr>
          <p:cNvPr id="23" name="Group 22">
            <a:extLst>
              <a:ext uri="{FF2B5EF4-FFF2-40B4-BE49-F238E27FC236}">
                <a16:creationId xmlns:a16="http://schemas.microsoft.com/office/drawing/2014/main" id="{CB6DFAA5-6C2C-EA4A-B75D-41DB4E55AAF2}"/>
              </a:ext>
            </a:extLst>
          </p:cNvPr>
          <p:cNvGrpSpPr/>
          <p:nvPr/>
        </p:nvGrpSpPr>
        <p:grpSpPr>
          <a:xfrm>
            <a:off x="8741329" y="2841719"/>
            <a:ext cx="1682467" cy="2594995"/>
            <a:chOff x="6555997" y="2374084"/>
            <a:chExt cx="1261850" cy="1946246"/>
          </a:xfrm>
        </p:grpSpPr>
        <p:cxnSp>
          <p:nvCxnSpPr>
            <p:cNvPr id="17" name="Straight Arrow Connector 16">
              <a:extLst>
                <a:ext uri="{FF2B5EF4-FFF2-40B4-BE49-F238E27FC236}">
                  <a16:creationId xmlns:a16="http://schemas.microsoft.com/office/drawing/2014/main" id="{DF60E9EF-EB2A-A447-8087-B5E779282347}"/>
                </a:ext>
              </a:extLst>
            </p:cNvPr>
            <p:cNvCxnSpPr/>
            <p:nvPr/>
          </p:nvCxnSpPr>
          <p:spPr>
            <a:xfrm>
              <a:off x="6555997" y="2374084"/>
              <a:ext cx="0" cy="1946246"/>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CAE2FBD-F2F4-1845-A2C1-9E88FFB35B13}"/>
                </a:ext>
              </a:extLst>
            </p:cNvPr>
            <p:cNvSpPr txBox="1"/>
            <p:nvPr/>
          </p:nvSpPr>
          <p:spPr>
            <a:xfrm>
              <a:off x="6660166" y="2934558"/>
              <a:ext cx="1157681" cy="438581"/>
            </a:xfrm>
            <a:prstGeom prst="rect">
              <a:avLst/>
            </a:prstGeom>
            <a:noFill/>
          </p:spPr>
          <p:txBody>
            <a:bodyPr wrap="square" rtlCol="0">
              <a:spAutoFit/>
            </a:bodyPr>
            <a:lstStyle/>
            <a:p>
              <a:pPr algn="ctr"/>
              <a:r>
                <a:rPr lang="en-US" sz="1600" dirty="0">
                  <a:solidFill>
                    <a:srgbClr val="FF0000"/>
                  </a:solidFill>
                </a:rPr>
                <a:t>OSS License Terms</a:t>
              </a:r>
            </a:p>
          </p:txBody>
        </p:sp>
      </p:grpSp>
      <p:grpSp>
        <p:nvGrpSpPr>
          <p:cNvPr id="28" name="Group 27">
            <a:extLst>
              <a:ext uri="{FF2B5EF4-FFF2-40B4-BE49-F238E27FC236}">
                <a16:creationId xmlns:a16="http://schemas.microsoft.com/office/drawing/2014/main" id="{4A87F3EA-6651-BF41-98B2-EC3ED30E014F}"/>
              </a:ext>
            </a:extLst>
          </p:cNvPr>
          <p:cNvGrpSpPr/>
          <p:nvPr/>
        </p:nvGrpSpPr>
        <p:grpSpPr>
          <a:xfrm>
            <a:off x="3702341" y="2841720"/>
            <a:ext cx="4832059" cy="629281"/>
            <a:chOff x="2776756" y="2374084"/>
            <a:chExt cx="3624044" cy="471961"/>
          </a:xfrm>
        </p:grpSpPr>
        <p:cxnSp>
          <p:nvCxnSpPr>
            <p:cNvPr id="25" name="Straight Arrow Connector 24">
              <a:extLst>
                <a:ext uri="{FF2B5EF4-FFF2-40B4-BE49-F238E27FC236}">
                  <a16:creationId xmlns:a16="http://schemas.microsoft.com/office/drawing/2014/main" id="{3622D650-C6AB-EA44-911E-EFECC9A7EEFC}"/>
                </a:ext>
              </a:extLst>
            </p:cNvPr>
            <p:cNvCxnSpPr>
              <a:cxnSpLocks/>
            </p:cNvCxnSpPr>
            <p:nvPr/>
          </p:nvCxnSpPr>
          <p:spPr>
            <a:xfrm>
              <a:off x="2776756" y="2374084"/>
              <a:ext cx="962695" cy="471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C6C99A6-620F-CE48-B827-DDACEACEC4E6}"/>
                </a:ext>
              </a:extLst>
            </p:cNvPr>
            <p:cNvCxnSpPr>
              <a:cxnSpLocks/>
            </p:cNvCxnSpPr>
            <p:nvPr/>
          </p:nvCxnSpPr>
          <p:spPr>
            <a:xfrm flipH="1">
              <a:off x="5424725" y="2374084"/>
              <a:ext cx="976075" cy="4719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A1D8C81F-8EC1-1E46-B210-4AA32406D7BD}"/>
              </a:ext>
            </a:extLst>
          </p:cNvPr>
          <p:cNvGrpSpPr/>
          <p:nvPr/>
        </p:nvGrpSpPr>
        <p:grpSpPr>
          <a:xfrm>
            <a:off x="4535648" y="4459936"/>
            <a:ext cx="1585035" cy="976780"/>
            <a:chOff x="3401736" y="3344951"/>
            <a:chExt cx="1188776" cy="732585"/>
          </a:xfrm>
        </p:grpSpPr>
        <p:sp>
          <p:nvSpPr>
            <p:cNvPr id="29" name="TextBox 28">
              <a:extLst>
                <a:ext uri="{FF2B5EF4-FFF2-40B4-BE49-F238E27FC236}">
                  <a16:creationId xmlns:a16="http://schemas.microsoft.com/office/drawing/2014/main" id="{07220F36-730C-1C42-ADEE-8B7CF31554EB}"/>
                </a:ext>
              </a:extLst>
            </p:cNvPr>
            <p:cNvSpPr txBox="1"/>
            <p:nvPr/>
          </p:nvSpPr>
          <p:spPr>
            <a:xfrm>
              <a:off x="3401736" y="3677347"/>
              <a:ext cx="1157681" cy="253916"/>
            </a:xfrm>
            <a:prstGeom prst="rect">
              <a:avLst/>
            </a:prstGeom>
            <a:noFill/>
          </p:spPr>
          <p:txBody>
            <a:bodyPr wrap="square" rtlCol="0">
              <a:spAutoFit/>
            </a:bodyPr>
            <a:lstStyle/>
            <a:p>
              <a:pPr algn="ctr"/>
              <a:r>
                <a:rPr lang="en-US" sz="1600" dirty="0">
                  <a:solidFill>
                    <a:schemeClr val="accent1">
                      <a:lumMod val="75000"/>
                    </a:schemeClr>
                  </a:solidFill>
                </a:rPr>
                <a:t>EULA Terms</a:t>
              </a:r>
            </a:p>
          </p:txBody>
        </p:sp>
        <p:cxnSp>
          <p:nvCxnSpPr>
            <p:cNvPr id="35" name="Straight Arrow Connector 34">
              <a:extLst>
                <a:ext uri="{FF2B5EF4-FFF2-40B4-BE49-F238E27FC236}">
                  <a16:creationId xmlns:a16="http://schemas.microsoft.com/office/drawing/2014/main" id="{15C5FEC8-7BF6-F248-ABD2-06351A5F33EF}"/>
                </a:ext>
              </a:extLst>
            </p:cNvPr>
            <p:cNvCxnSpPr>
              <a:stCxn id="10" idx="2"/>
            </p:cNvCxnSpPr>
            <p:nvPr/>
          </p:nvCxnSpPr>
          <p:spPr>
            <a:xfrm>
              <a:off x="4590512" y="3344951"/>
              <a:ext cx="0" cy="73258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FDA3FA4-25D8-5141-9B34-514EEBCC95C8}"/>
              </a:ext>
            </a:extLst>
          </p:cNvPr>
          <p:cNvGrpSpPr/>
          <p:nvPr/>
        </p:nvGrpSpPr>
        <p:grpSpPr>
          <a:xfrm>
            <a:off x="4276970" y="4459933"/>
            <a:ext cx="4205681" cy="1032688"/>
            <a:chOff x="3207727" y="3344948"/>
            <a:chExt cx="3154261" cy="774515"/>
          </a:xfrm>
        </p:grpSpPr>
        <p:grpSp>
          <p:nvGrpSpPr>
            <p:cNvPr id="40" name="Group 39">
              <a:extLst>
                <a:ext uri="{FF2B5EF4-FFF2-40B4-BE49-F238E27FC236}">
                  <a16:creationId xmlns:a16="http://schemas.microsoft.com/office/drawing/2014/main" id="{6D281364-B36D-D041-B87C-3F6ED821AA6C}"/>
                </a:ext>
              </a:extLst>
            </p:cNvPr>
            <p:cNvGrpSpPr/>
            <p:nvPr/>
          </p:nvGrpSpPr>
          <p:grpSpPr>
            <a:xfrm>
              <a:off x="5204307" y="3344951"/>
              <a:ext cx="1157681" cy="774512"/>
              <a:chOff x="4590512" y="3344951"/>
              <a:chExt cx="1157681" cy="774512"/>
            </a:xfrm>
          </p:grpSpPr>
          <p:sp>
            <p:nvSpPr>
              <p:cNvPr id="37" name="TextBox 36">
                <a:extLst>
                  <a:ext uri="{FF2B5EF4-FFF2-40B4-BE49-F238E27FC236}">
                    <a16:creationId xmlns:a16="http://schemas.microsoft.com/office/drawing/2014/main" id="{05FD7540-6BAA-F443-8FF9-47F67F772786}"/>
                  </a:ext>
                </a:extLst>
              </p:cNvPr>
              <p:cNvSpPr txBox="1"/>
              <p:nvPr/>
            </p:nvSpPr>
            <p:spPr>
              <a:xfrm>
                <a:off x="4590512" y="3680882"/>
                <a:ext cx="1157681" cy="438581"/>
              </a:xfrm>
              <a:prstGeom prst="rect">
                <a:avLst/>
              </a:prstGeom>
              <a:noFill/>
            </p:spPr>
            <p:txBody>
              <a:bodyPr wrap="square" rtlCol="0">
                <a:spAutoFit/>
              </a:bodyPr>
              <a:lstStyle/>
              <a:p>
                <a:pPr algn="ctr"/>
                <a:r>
                  <a:rPr lang="en-US" sz="1600" dirty="0">
                    <a:solidFill>
                      <a:srgbClr val="FF0000"/>
                    </a:solidFill>
                  </a:rPr>
                  <a:t>OSS License Terms</a:t>
                </a:r>
              </a:p>
            </p:txBody>
          </p:sp>
          <p:cxnSp>
            <p:nvCxnSpPr>
              <p:cNvPr id="39" name="Straight Arrow Connector 38">
                <a:extLst>
                  <a:ext uri="{FF2B5EF4-FFF2-40B4-BE49-F238E27FC236}">
                    <a16:creationId xmlns:a16="http://schemas.microsoft.com/office/drawing/2014/main" id="{060599D6-1A55-554C-BCDE-456532F50EA7}"/>
                  </a:ext>
                </a:extLst>
              </p:cNvPr>
              <p:cNvCxnSpPr>
                <a:stCxn id="10" idx="2"/>
              </p:cNvCxnSpPr>
              <p:nvPr/>
            </p:nvCxnSpPr>
            <p:spPr>
              <a:xfrm>
                <a:off x="4590512" y="3344951"/>
                <a:ext cx="0" cy="73258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1063151-A7E7-0543-841C-307CE545FF67}"/>
                </a:ext>
              </a:extLst>
            </p:cNvPr>
            <p:cNvGrpSpPr/>
            <p:nvPr/>
          </p:nvGrpSpPr>
          <p:grpSpPr>
            <a:xfrm>
              <a:off x="3207727" y="3344948"/>
              <a:ext cx="1188776" cy="732585"/>
              <a:chOff x="3401736" y="3344948"/>
              <a:chExt cx="1188776" cy="732585"/>
            </a:xfrm>
          </p:grpSpPr>
          <p:sp>
            <p:nvSpPr>
              <p:cNvPr id="42" name="TextBox 41">
                <a:extLst>
                  <a:ext uri="{FF2B5EF4-FFF2-40B4-BE49-F238E27FC236}">
                    <a16:creationId xmlns:a16="http://schemas.microsoft.com/office/drawing/2014/main" id="{9F96888A-6327-994B-ACEB-AF1C9ACFEAF2}"/>
                  </a:ext>
                </a:extLst>
              </p:cNvPr>
              <p:cNvSpPr txBox="1"/>
              <p:nvPr/>
            </p:nvSpPr>
            <p:spPr>
              <a:xfrm>
                <a:off x="3401736" y="3677348"/>
                <a:ext cx="1157681" cy="253915"/>
              </a:xfrm>
              <a:prstGeom prst="rect">
                <a:avLst/>
              </a:prstGeom>
              <a:noFill/>
            </p:spPr>
            <p:txBody>
              <a:bodyPr wrap="square" rtlCol="0">
                <a:spAutoFit/>
              </a:bodyPr>
              <a:lstStyle/>
              <a:p>
                <a:pPr algn="ctr"/>
                <a:r>
                  <a:rPr lang="en-US" sz="1600" dirty="0">
                    <a:solidFill>
                      <a:schemeClr val="accent1">
                        <a:lumMod val="75000"/>
                      </a:schemeClr>
                    </a:solidFill>
                  </a:rPr>
                  <a:t>EULA Terms</a:t>
                </a:r>
              </a:p>
            </p:txBody>
          </p:sp>
          <p:cxnSp>
            <p:nvCxnSpPr>
              <p:cNvPr id="43" name="Straight Arrow Connector 42">
                <a:extLst>
                  <a:ext uri="{FF2B5EF4-FFF2-40B4-BE49-F238E27FC236}">
                    <a16:creationId xmlns:a16="http://schemas.microsoft.com/office/drawing/2014/main" id="{C85CB11B-5B2C-FA4B-85E8-115F09F66781}"/>
                  </a:ext>
                </a:extLst>
              </p:cNvPr>
              <p:cNvCxnSpPr/>
              <p:nvPr/>
            </p:nvCxnSpPr>
            <p:spPr>
              <a:xfrm>
                <a:off x="4590512" y="3344948"/>
                <a:ext cx="0" cy="73258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4180EE37-DD84-9E4D-A79B-564DC2B1A686}"/>
              </a:ext>
            </a:extLst>
          </p:cNvPr>
          <p:cNvGrpSpPr/>
          <p:nvPr/>
        </p:nvGrpSpPr>
        <p:grpSpPr>
          <a:xfrm>
            <a:off x="6120683" y="4459933"/>
            <a:ext cx="1543575" cy="976780"/>
            <a:chOff x="4590512" y="3587745"/>
            <a:chExt cx="1157681" cy="732585"/>
          </a:xfrm>
        </p:grpSpPr>
        <p:sp>
          <p:nvSpPr>
            <p:cNvPr id="46" name="TextBox 45">
              <a:extLst>
                <a:ext uri="{FF2B5EF4-FFF2-40B4-BE49-F238E27FC236}">
                  <a16:creationId xmlns:a16="http://schemas.microsoft.com/office/drawing/2014/main" id="{9D16881A-718F-F648-9E5A-B84B2228E8E4}"/>
                </a:ext>
              </a:extLst>
            </p:cNvPr>
            <p:cNvSpPr txBox="1"/>
            <p:nvPr/>
          </p:nvSpPr>
          <p:spPr>
            <a:xfrm>
              <a:off x="4590512" y="3680882"/>
              <a:ext cx="1157681" cy="438581"/>
            </a:xfrm>
            <a:prstGeom prst="rect">
              <a:avLst/>
            </a:prstGeom>
            <a:noFill/>
          </p:spPr>
          <p:txBody>
            <a:bodyPr wrap="square" rtlCol="0">
              <a:spAutoFit/>
            </a:bodyPr>
            <a:lstStyle/>
            <a:p>
              <a:pPr algn="ctr"/>
              <a:r>
                <a:rPr lang="en-US" sz="1600" dirty="0">
                  <a:solidFill>
                    <a:srgbClr val="FF0000"/>
                  </a:solidFill>
                </a:rPr>
                <a:t>OSS License Terms</a:t>
              </a:r>
            </a:p>
          </p:txBody>
        </p:sp>
        <p:cxnSp>
          <p:nvCxnSpPr>
            <p:cNvPr id="47" name="Straight Arrow Connector 46">
              <a:extLst>
                <a:ext uri="{FF2B5EF4-FFF2-40B4-BE49-F238E27FC236}">
                  <a16:creationId xmlns:a16="http://schemas.microsoft.com/office/drawing/2014/main" id="{78468862-2CA6-F44F-A2A6-D80DE1DBD959}"/>
                </a:ext>
              </a:extLst>
            </p:cNvPr>
            <p:cNvCxnSpPr/>
            <p:nvPr/>
          </p:nvCxnSpPr>
          <p:spPr>
            <a:xfrm>
              <a:off x="4590512" y="3587745"/>
              <a:ext cx="0" cy="73258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F984EB50-1C48-9D4B-A02E-53EB50F2B7F7}"/>
              </a:ext>
            </a:extLst>
          </p:cNvPr>
          <p:cNvCxnSpPr/>
          <p:nvPr/>
        </p:nvCxnSpPr>
        <p:spPr>
          <a:xfrm>
            <a:off x="2161310" y="5436714"/>
            <a:ext cx="7880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AB05B60-F390-AB43-9E3E-C0D479919A2E}"/>
              </a:ext>
            </a:extLst>
          </p:cNvPr>
          <p:cNvSpPr txBox="1"/>
          <p:nvPr/>
        </p:nvSpPr>
        <p:spPr>
          <a:xfrm>
            <a:off x="1219204" y="5262308"/>
            <a:ext cx="1296787" cy="318100"/>
          </a:xfrm>
          <a:prstGeom prst="rect">
            <a:avLst/>
          </a:prstGeom>
          <a:noFill/>
        </p:spPr>
        <p:txBody>
          <a:bodyPr wrap="square" rtlCol="0">
            <a:spAutoFit/>
          </a:bodyPr>
          <a:lstStyle/>
          <a:p>
            <a:r>
              <a:rPr lang="en-US" sz="1467" dirty="0"/>
              <a:t>End Users</a:t>
            </a:r>
          </a:p>
        </p:txBody>
      </p:sp>
      <p:sp>
        <p:nvSpPr>
          <p:cNvPr id="52" name="TextBox 51">
            <a:extLst>
              <a:ext uri="{FF2B5EF4-FFF2-40B4-BE49-F238E27FC236}">
                <a16:creationId xmlns:a16="http://schemas.microsoft.com/office/drawing/2014/main" id="{494CD80A-936F-3A42-AABA-AA6B353F77D9}"/>
              </a:ext>
            </a:extLst>
          </p:cNvPr>
          <p:cNvSpPr txBox="1"/>
          <p:nvPr/>
        </p:nvSpPr>
        <p:spPr>
          <a:xfrm>
            <a:off x="838368" y="5592959"/>
            <a:ext cx="10684625" cy="543867"/>
          </a:xfrm>
          <a:prstGeom prst="rect">
            <a:avLst/>
          </a:prstGeom>
          <a:noFill/>
        </p:spPr>
        <p:txBody>
          <a:bodyPr wrap="square" rtlCol="0">
            <a:spAutoFit/>
          </a:bodyPr>
          <a:lstStyle/>
          <a:p>
            <a:r>
              <a:rPr lang="en-US" sz="1467" u="sng" dirty="0">
                <a:solidFill>
                  <a:srgbClr val="FF0000"/>
                </a:solidFill>
              </a:rPr>
              <a:t>Tainting/Viral/Copyleft Effects of Certain OSS Licenses</a:t>
            </a:r>
            <a:r>
              <a:rPr lang="en-US" sz="1467" dirty="0">
                <a:solidFill>
                  <a:srgbClr val="FF0000"/>
                </a:solidFill>
              </a:rPr>
              <a:t>: As result of its combination with OSS code, proprietary code is required to be licensed under OSS license terms, including the obligation to release the proprietary source code as OSS </a:t>
            </a:r>
          </a:p>
        </p:txBody>
      </p:sp>
    </p:spTree>
    <p:extLst>
      <p:ext uri="{BB962C8B-B14F-4D97-AF65-F5344CB8AC3E}">
        <p14:creationId xmlns:p14="http://schemas.microsoft.com/office/powerpoint/2010/main" val="275729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22"/>
                                        </p:tgtEl>
                                        <p:attrNameLst>
                                          <p:attrName>ppt_y</p:attrName>
                                        </p:attrNameLst>
                                      </p:cBhvr>
                                      <p:tavLst>
                                        <p:tav tm="0">
                                          <p:val>
                                            <p:strVal val="#ppt_y"/>
                                          </p:val>
                                        </p:tav>
                                        <p:tav tm="100000">
                                          <p:val>
                                            <p:strVal val="#ppt_y+#ppt_h*1.125000"/>
                                          </p:val>
                                        </p:tav>
                                      </p:tavLst>
                                    </p:anim>
                                    <p:animEffect transition="out" filter="wipe(down)">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xit" presetSubtype="4" fill="hold" nodeType="clickEffect">
                                  <p:stCondLst>
                                    <p:cond delay="0"/>
                                  </p:stCondLst>
                                  <p:childTnLst>
                                    <p:anim calcmode="lin" valueType="num">
                                      <p:cBhvr additive="base">
                                        <p:cTn id="24" dur="500"/>
                                        <p:tgtEl>
                                          <p:spTgt spid="23"/>
                                        </p:tgtEl>
                                        <p:attrNameLst>
                                          <p:attrName>ppt_y</p:attrName>
                                        </p:attrNameLst>
                                      </p:cBhvr>
                                      <p:tavLst>
                                        <p:tav tm="0">
                                          <p:val>
                                            <p:strVal val="#ppt_y"/>
                                          </p:val>
                                        </p:tav>
                                        <p:tav tm="100000">
                                          <p:val>
                                            <p:strVal val="#ppt_y+#ppt_h*1.125000"/>
                                          </p:val>
                                        </p:tav>
                                      </p:tavLst>
                                    </p:anim>
                                    <p:animEffect transition="out" filter="wipe(down)">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9" presetClass="entr" presetSubtype="0" fill="hold" nodeType="with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xit" presetSubtype="4" fill="hold" nodeType="clickEffect">
                                  <p:stCondLst>
                                    <p:cond delay="0"/>
                                  </p:stCondLst>
                                  <p:childTnLst>
                                    <p:anim calcmode="lin" valueType="num">
                                      <p:cBhvr additive="base">
                                        <p:cTn id="45" dur="500"/>
                                        <p:tgtEl>
                                          <p:spTgt spid="36"/>
                                        </p:tgtEl>
                                        <p:attrNameLst>
                                          <p:attrName>ppt_y</p:attrName>
                                        </p:attrNameLst>
                                      </p:cBhvr>
                                      <p:tavLst>
                                        <p:tav tm="0">
                                          <p:val>
                                            <p:strVal val="#ppt_y"/>
                                          </p:val>
                                        </p:tav>
                                        <p:tav tm="100000">
                                          <p:val>
                                            <p:strVal val="#ppt_y+#ppt_h*1.125000"/>
                                          </p:val>
                                        </p:tav>
                                      </p:tavLst>
                                    </p:anim>
                                    <p:animEffect transition="out" filter="wipe(down)">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ppt_x"/>
                                          </p:val>
                                        </p:tav>
                                        <p:tav tm="100000">
                                          <p:val>
                                            <p:strVal val="#ppt_x"/>
                                          </p:val>
                                        </p:tav>
                                      </p:tavLst>
                                    </p:anim>
                                    <p:anim calcmode="lin" valueType="num">
                                      <p:cBhvr additive="base">
                                        <p:cTn id="5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2" presetClass="exit" presetSubtype="4" fill="hold" nodeType="clickEffect">
                                  <p:stCondLst>
                                    <p:cond delay="0"/>
                                  </p:stCondLst>
                                  <p:childTnLst>
                                    <p:anim calcmode="lin" valueType="num">
                                      <p:cBhvr additive="base">
                                        <p:cTn id="57" dur="500"/>
                                        <p:tgtEl>
                                          <p:spTgt spid="48"/>
                                        </p:tgtEl>
                                        <p:attrNameLst>
                                          <p:attrName>ppt_y</p:attrName>
                                        </p:attrNameLst>
                                      </p:cBhvr>
                                      <p:tavLst>
                                        <p:tav tm="0">
                                          <p:val>
                                            <p:strVal val="#ppt_y"/>
                                          </p:val>
                                        </p:tav>
                                        <p:tav tm="100000">
                                          <p:val>
                                            <p:strVal val="#ppt_y+#ppt_h*1.125000"/>
                                          </p:val>
                                        </p:tav>
                                      </p:tavLst>
                                    </p:anim>
                                    <p:animEffect transition="out" filter="wipe(down)">
                                      <p:cBhvr>
                                        <p:cTn id="58" dur="500"/>
                                        <p:tgtEl>
                                          <p:spTgt spid="48"/>
                                        </p:tgtEl>
                                      </p:cBhvr>
                                    </p:animEffect>
                                    <p:set>
                                      <p:cBhvr>
                                        <p:cTn id="59" dur="1" fill="hold">
                                          <p:stCondLst>
                                            <p:cond delay="499"/>
                                          </p:stCondLst>
                                        </p:cTn>
                                        <p:tgtEl>
                                          <p:spTgt spid="4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blinds(horizontal)">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E291278-4B89-A1C0-49F8-441246E82FB3}"/>
              </a:ext>
            </a:extLst>
          </p:cNvPr>
          <p:cNvCxnSpPr/>
          <p:nvPr/>
        </p:nvCxnSpPr>
        <p:spPr>
          <a:xfrm>
            <a:off x="6933180" y="1600200"/>
            <a:ext cx="0" cy="4114800"/>
          </a:xfrm>
          <a:prstGeom prst="line">
            <a:avLst/>
          </a:prstGeom>
          <a:ln w="19050">
            <a:solidFill>
              <a:schemeClr val="accent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A9A222-BB28-D4E7-D2F6-48EA22A14DAD}"/>
              </a:ext>
            </a:extLst>
          </p:cNvPr>
          <p:cNvCxnSpPr/>
          <p:nvPr/>
        </p:nvCxnSpPr>
        <p:spPr>
          <a:xfrm>
            <a:off x="9448800" y="1600200"/>
            <a:ext cx="0" cy="4495800"/>
          </a:xfrm>
          <a:prstGeom prst="line">
            <a:avLst/>
          </a:prstGeom>
          <a:ln w="19050">
            <a:solidFill>
              <a:schemeClr val="accent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5DDCB3-46B4-C5C6-09D1-FA1E41D87764}"/>
              </a:ext>
            </a:extLst>
          </p:cNvPr>
          <p:cNvCxnSpPr>
            <a:cxnSpLocks/>
          </p:cNvCxnSpPr>
          <p:nvPr/>
        </p:nvCxnSpPr>
        <p:spPr>
          <a:xfrm>
            <a:off x="1177161" y="3352800"/>
            <a:ext cx="8728839" cy="0"/>
          </a:xfrm>
          <a:prstGeom prst="straightConnector1">
            <a:avLst/>
          </a:prstGeom>
          <a:ln w="19050">
            <a:solidFill>
              <a:schemeClr val="accent6"/>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9068556-0A33-ACF7-9E53-356BA0350569}"/>
              </a:ext>
            </a:extLst>
          </p:cNvPr>
          <p:cNvCxnSpPr/>
          <p:nvPr/>
        </p:nvCxnSpPr>
        <p:spPr>
          <a:xfrm>
            <a:off x="4038600" y="1600200"/>
            <a:ext cx="0" cy="4114800"/>
          </a:xfrm>
          <a:prstGeom prst="line">
            <a:avLst/>
          </a:prstGeom>
          <a:ln w="19050">
            <a:solidFill>
              <a:schemeClr val="accent6"/>
            </a:solidFill>
            <a:prstDash val="dash"/>
            <a:miter lim="800000"/>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089F5C-92EE-15FE-19AB-BCAB120E73D5}"/>
              </a:ext>
            </a:extLst>
          </p:cNvPr>
          <p:cNvSpPr txBox="1"/>
          <p:nvPr/>
        </p:nvSpPr>
        <p:spPr>
          <a:xfrm>
            <a:off x="9906000" y="3247776"/>
            <a:ext cx="393846" cy="286251"/>
          </a:xfrm>
          <a:prstGeom prst="rect">
            <a:avLst/>
          </a:prstGeom>
          <a:noFill/>
        </p:spPr>
        <p:txBody>
          <a:bodyPr wrap="none" lIns="0" tIns="0" rIns="0" bIns="0" rtlCol="0">
            <a:noAutofit/>
          </a:bodyPr>
          <a:lstStyle/>
          <a:p>
            <a:pPr>
              <a:lnSpc>
                <a:spcPct val="90000"/>
              </a:lnSpc>
            </a:pPr>
            <a:r>
              <a:rPr lang="en-US" dirty="0"/>
              <a:t>VIRAL</a:t>
            </a:r>
          </a:p>
        </p:txBody>
      </p:sp>
      <p:grpSp>
        <p:nvGrpSpPr>
          <p:cNvPr id="13" name="Group 12">
            <a:extLst>
              <a:ext uri="{FF2B5EF4-FFF2-40B4-BE49-F238E27FC236}">
                <a16:creationId xmlns:a16="http://schemas.microsoft.com/office/drawing/2014/main" id="{4AD3395F-BF02-0C7E-63DE-B35E3895039B}"/>
              </a:ext>
            </a:extLst>
          </p:cNvPr>
          <p:cNvGrpSpPr/>
          <p:nvPr/>
        </p:nvGrpSpPr>
        <p:grpSpPr>
          <a:xfrm>
            <a:off x="1177161" y="1524000"/>
            <a:ext cx="9000496" cy="2590800"/>
            <a:chOff x="304800" y="1524000"/>
            <a:chExt cx="8334861" cy="2590800"/>
          </a:xfrm>
        </p:grpSpPr>
        <p:sp>
          <p:nvSpPr>
            <p:cNvPr id="14" name="TextBox 13">
              <a:extLst>
                <a:ext uri="{FF2B5EF4-FFF2-40B4-BE49-F238E27FC236}">
                  <a16:creationId xmlns:a16="http://schemas.microsoft.com/office/drawing/2014/main" id="{4EC648E0-B366-3C71-10F5-AB6E92A95893}"/>
                </a:ext>
              </a:extLst>
            </p:cNvPr>
            <p:cNvSpPr txBox="1"/>
            <p:nvPr/>
          </p:nvSpPr>
          <p:spPr>
            <a:xfrm>
              <a:off x="381000" y="1524000"/>
              <a:ext cx="1752600" cy="304800"/>
            </a:xfrm>
            <a:prstGeom prst="rect">
              <a:avLst/>
            </a:prstGeom>
            <a:noFill/>
          </p:spPr>
          <p:txBody>
            <a:bodyPr wrap="none" lIns="0" tIns="0" rIns="0" bIns="0" rtlCol="0">
              <a:noAutofit/>
            </a:bodyPr>
            <a:lstStyle/>
            <a:p>
              <a:pPr>
                <a:lnSpc>
                  <a:spcPct val="90000"/>
                </a:lnSpc>
              </a:pPr>
              <a:r>
                <a:rPr lang="en-US" u="sng" dirty="0">
                  <a:solidFill>
                    <a:srgbClr val="00B050"/>
                  </a:solidFill>
                </a:rPr>
                <a:t>PERMISSIVE LICENSES</a:t>
              </a:r>
            </a:p>
          </p:txBody>
        </p:sp>
        <p:sp>
          <p:nvSpPr>
            <p:cNvPr id="15" name="Right Arrow 14">
              <a:extLst>
                <a:ext uri="{FF2B5EF4-FFF2-40B4-BE49-F238E27FC236}">
                  <a16:creationId xmlns:a16="http://schemas.microsoft.com/office/drawing/2014/main" id="{0ABD2A79-542D-CC37-42F0-610C60EBF7CC}"/>
                </a:ext>
              </a:extLst>
            </p:cNvPr>
            <p:cNvSpPr/>
            <p:nvPr/>
          </p:nvSpPr>
          <p:spPr bwMode="auto">
            <a:xfrm>
              <a:off x="304800" y="3534027"/>
              <a:ext cx="8334861" cy="580773"/>
            </a:xfrm>
            <a:prstGeom prst="rightArrow">
              <a:avLst/>
            </a:prstGeom>
            <a:solidFill>
              <a:srgbClr val="00B050"/>
            </a:solidFill>
            <a:ln w="1905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b="1" dirty="0">
                  <a:solidFill>
                    <a:schemeClr val="bg1"/>
                  </a:solidFill>
                  <a:latin typeface="+mn-lt"/>
                </a:rPr>
                <a:t>Attribution Obligations</a:t>
              </a:r>
            </a:p>
          </p:txBody>
        </p:sp>
        <p:sp>
          <p:nvSpPr>
            <p:cNvPr id="16" name="TextBox 15">
              <a:extLst>
                <a:ext uri="{FF2B5EF4-FFF2-40B4-BE49-F238E27FC236}">
                  <a16:creationId xmlns:a16="http://schemas.microsoft.com/office/drawing/2014/main" id="{9F3FD9D8-6853-D37D-8124-05FE7705521E}"/>
                </a:ext>
              </a:extLst>
            </p:cNvPr>
            <p:cNvSpPr txBox="1"/>
            <p:nvPr/>
          </p:nvSpPr>
          <p:spPr>
            <a:xfrm>
              <a:off x="457199" y="1828800"/>
              <a:ext cx="1828801" cy="914400"/>
            </a:xfrm>
            <a:prstGeom prst="rect">
              <a:avLst/>
            </a:prstGeom>
            <a:noFill/>
          </p:spPr>
          <p:txBody>
            <a:bodyPr wrap="none" lIns="0" tIns="0" rIns="0" bIns="0" rtlCol="0">
              <a:noAutofit/>
            </a:bodyPr>
            <a:lstStyle/>
            <a:p>
              <a:pPr>
                <a:lnSpc>
                  <a:spcPct val="90000"/>
                </a:lnSpc>
              </a:pPr>
              <a:r>
                <a:rPr lang="en-US" dirty="0">
                  <a:solidFill>
                    <a:srgbClr val="92D050"/>
                  </a:solidFill>
                </a:rPr>
                <a:t>BSD License</a:t>
              </a:r>
            </a:p>
            <a:p>
              <a:pPr>
                <a:lnSpc>
                  <a:spcPct val="90000"/>
                </a:lnSpc>
              </a:pPr>
              <a:r>
                <a:rPr lang="en-US" dirty="0">
                  <a:solidFill>
                    <a:srgbClr val="92D050"/>
                  </a:solidFill>
                </a:rPr>
                <a:t>MIT License</a:t>
              </a:r>
            </a:p>
            <a:p>
              <a:pPr>
                <a:lnSpc>
                  <a:spcPct val="90000"/>
                </a:lnSpc>
              </a:pPr>
              <a:r>
                <a:rPr lang="en-US" dirty="0">
                  <a:solidFill>
                    <a:srgbClr val="92D050"/>
                  </a:solidFill>
                </a:rPr>
                <a:t>Apache License 2.0</a:t>
              </a:r>
            </a:p>
          </p:txBody>
        </p:sp>
      </p:grpSp>
      <p:grpSp>
        <p:nvGrpSpPr>
          <p:cNvPr id="17" name="Group 16">
            <a:extLst>
              <a:ext uri="{FF2B5EF4-FFF2-40B4-BE49-F238E27FC236}">
                <a16:creationId xmlns:a16="http://schemas.microsoft.com/office/drawing/2014/main" id="{93362105-74EB-650C-6A75-08E45844F4B7}"/>
              </a:ext>
            </a:extLst>
          </p:cNvPr>
          <p:cNvGrpSpPr/>
          <p:nvPr/>
        </p:nvGrpSpPr>
        <p:grpSpPr>
          <a:xfrm>
            <a:off x="4038599" y="1261204"/>
            <a:ext cx="6139061" cy="3539396"/>
            <a:chOff x="2514599" y="1261204"/>
            <a:chExt cx="6139061" cy="3539396"/>
          </a:xfrm>
        </p:grpSpPr>
        <p:sp>
          <p:nvSpPr>
            <p:cNvPr id="18" name="TextBox 17">
              <a:extLst>
                <a:ext uri="{FF2B5EF4-FFF2-40B4-BE49-F238E27FC236}">
                  <a16:creationId xmlns:a16="http://schemas.microsoft.com/office/drawing/2014/main" id="{9FF0AA5D-AD47-6DB8-F118-C43F365BD752}"/>
                </a:ext>
              </a:extLst>
            </p:cNvPr>
            <p:cNvSpPr txBox="1"/>
            <p:nvPr/>
          </p:nvSpPr>
          <p:spPr>
            <a:xfrm>
              <a:off x="2590800" y="1261204"/>
              <a:ext cx="1752600" cy="304800"/>
            </a:xfrm>
            <a:prstGeom prst="rect">
              <a:avLst/>
            </a:prstGeom>
            <a:noFill/>
          </p:spPr>
          <p:txBody>
            <a:bodyPr wrap="none" lIns="0" tIns="0" rIns="0" bIns="0" rtlCol="0">
              <a:noAutofit/>
            </a:bodyPr>
            <a:lstStyle/>
            <a:p>
              <a:pPr>
                <a:lnSpc>
                  <a:spcPct val="90000"/>
                </a:lnSpc>
              </a:pPr>
              <a:r>
                <a:rPr lang="en-US" u="sng" dirty="0">
                  <a:solidFill>
                    <a:schemeClr val="accent3"/>
                  </a:solidFill>
                </a:rPr>
                <a:t>WEAK COPYLEFT </a:t>
              </a:r>
            </a:p>
            <a:p>
              <a:pPr>
                <a:lnSpc>
                  <a:spcPct val="90000"/>
                </a:lnSpc>
              </a:pPr>
              <a:r>
                <a:rPr lang="en-US" u="sng" dirty="0">
                  <a:solidFill>
                    <a:schemeClr val="accent3"/>
                  </a:solidFill>
                </a:rPr>
                <a:t>LICENSES</a:t>
              </a:r>
            </a:p>
          </p:txBody>
        </p:sp>
        <p:sp>
          <p:nvSpPr>
            <p:cNvPr id="19" name="Right Arrow 18">
              <a:extLst>
                <a:ext uri="{FF2B5EF4-FFF2-40B4-BE49-F238E27FC236}">
                  <a16:creationId xmlns:a16="http://schemas.microsoft.com/office/drawing/2014/main" id="{C333D9AD-0D04-6C29-5789-624E765D03A4}"/>
                </a:ext>
              </a:extLst>
            </p:cNvPr>
            <p:cNvSpPr/>
            <p:nvPr/>
          </p:nvSpPr>
          <p:spPr bwMode="auto">
            <a:xfrm>
              <a:off x="2514599" y="4189413"/>
              <a:ext cx="6139061" cy="611187"/>
            </a:xfrm>
            <a:prstGeom prst="rightArrow">
              <a:avLst/>
            </a:prstGeom>
            <a:solidFill>
              <a:srgbClr val="FFC000"/>
            </a:solidFill>
            <a:ln w="1905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b="1" dirty="0">
                  <a:solidFill>
                    <a:schemeClr val="bg1"/>
                  </a:solidFill>
                  <a:latin typeface="+mn-lt"/>
                </a:rPr>
                <a:t>Tainting Modifications to the OSS</a:t>
              </a:r>
            </a:p>
          </p:txBody>
        </p:sp>
        <p:sp>
          <p:nvSpPr>
            <p:cNvPr id="20" name="TextBox 19">
              <a:extLst>
                <a:ext uri="{FF2B5EF4-FFF2-40B4-BE49-F238E27FC236}">
                  <a16:creationId xmlns:a16="http://schemas.microsoft.com/office/drawing/2014/main" id="{EEFEB29E-F35E-37B0-4AE5-8CA6D490CCD6}"/>
                </a:ext>
              </a:extLst>
            </p:cNvPr>
            <p:cNvSpPr txBox="1"/>
            <p:nvPr/>
          </p:nvSpPr>
          <p:spPr>
            <a:xfrm>
              <a:off x="2666999" y="1828800"/>
              <a:ext cx="1828801" cy="914400"/>
            </a:xfrm>
            <a:prstGeom prst="rect">
              <a:avLst/>
            </a:prstGeom>
            <a:noFill/>
          </p:spPr>
          <p:txBody>
            <a:bodyPr wrap="none" lIns="0" tIns="0" rIns="0" bIns="0" rtlCol="0">
              <a:noAutofit/>
            </a:bodyPr>
            <a:lstStyle/>
            <a:p>
              <a:pPr>
                <a:lnSpc>
                  <a:spcPct val="90000"/>
                </a:lnSpc>
              </a:pPr>
              <a:r>
                <a:rPr lang="en-US" dirty="0">
                  <a:solidFill>
                    <a:srgbClr val="FFC000"/>
                  </a:solidFill>
                </a:rPr>
                <a:t>MPL, CDDL, EPL, CDL</a:t>
              </a:r>
            </a:p>
            <a:p>
              <a:pPr>
                <a:lnSpc>
                  <a:spcPct val="90000"/>
                </a:lnSpc>
              </a:pPr>
              <a:r>
                <a:rPr lang="en-US" dirty="0">
                  <a:solidFill>
                    <a:srgbClr val="FFC000"/>
                  </a:solidFill>
                </a:rPr>
                <a:t>GPL + Linking Exception</a:t>
              </a:r>
            </a:p>
          </p:txBody>
        </p:sp>
      </p:grpSp>
      <p:grpSp>
        <p:nvGrpSpPr>
          <p:cNvPr id="21" name="Group 20">
            <a:extLst>
              <a:ext uri="{FF2B5EF4-FFF2-40B4-BE49-F238E27FC236}">
                <a16:creationId xmlns:a16="http://schemas.microsoft.com/office/drawing/2014/main" id="{9C9CBAF1-BDBC-FC73-7CAE-6A3C7DBA1A4D}"/>
              </a:ext>
            </a:extLst>
          </p:cNvPr>
          <p:cNvGrpSpPr/>
          <p:nvPr/>
        </p:nvGrpSpPr>
        <p:grpSpPr>
          <a:xfrm>
            <a:off x="7014518" y="1274342"/>
            <a:ext cx="3163151" cy="4259432"/>
            <a:chOff x="5105399" y="1198142"/>
            <a:chExt cx="3163151" cy="4259432"/>
          </a:xfrm>
        </p:grpSpPr>
        <p:sp>
          <p:nvSpPr>
            <p:cNvPr id="22" name="TextBox 21">
              <a:extLst>
                <a:ext uri="{FF2B5EF4-FFF2-40B4-BE49-F238E27FC236}">
                  <a16:creationId xmlns:a16="http://schemas.microsoft.com/office/drawing/2014/main" id="{6A1FEBD8-35A9-AE8B-CC49-16C56EFD01E6}"/>
                </a:ext>
              </a:extLst>
            </p:cNvPr>
            <p:cNvSpPr txBox="1"/>
            <p:nvPr/>
          </p:nvSpPr>
          <p:spPr>
            <a:xfrm>
              <a:off x="5181600" y="1198142"/>
              <a:ext cx="1752600" cy="304800"/>
            </a:xfrm>
            <a:prstGeom prst="rect">
              <a:avLst/>
            </a:prstGeom>
            <a:noFill/>
          </p:spPr>
          <p:txBody>
            <a:bodyPr wrap="none" lIns="0" tIns="0" rIns="0" bIns="0" rtlCol="0">
              <a:noAutofit/>
            </a:bodyPr>
            <a:lstStyle/>
            <a:p>
              <a:pPr>
                <a:lnSpc>
                  <a:spcPct val="90000"/>
                </a:lnSpc>
              </a:pPr>
              <a:r>
                <a:rPr lang="en-US" u="sng" dirty="0">
                  <a:solidFill>
                    <a:srgbClr val="FF0000"/>
                  </a:solidFill>
                </a:rPr>
                <a:t>STRONG COPYLEFT </a:t>
              </a:r>
            </a:p>
            <a:p>
              <a:pPr>
                <a:lnSpc>
                  <a:spcPct val="90000"/>
                </a:lnSpc>
              </a:pPr>
              <a:r>
                <a:rPr lang="en-US" u="sng" dirty="0">
                  <a:solidFill>
                    <a:srgbClr val="FF0000"/>
                  </a:solidFill>
                </a:rPr>
                <a:t>LICENSES</a:t>
              </a:r>
            </a:p>
          </p:txBody>
        </p:sp>
        <p:sp>
          <p:nvSpPr>
            <p:cNvPr id="23" name="Right Arrow 22">
              <a:extLst>
                <a:ext uri="{FF2B5EF4-FFF2-40B4-BE49-F238E27FC236}">
                  <a16:creationId xmlns:a16="http://schemas.microsoft.com/office/drawing/2014/main" id="{FA9A9B8E-3185-E386-3F16-FFF6CA059BBB}"/>
                </a:ext>
              </a:extLst>
            </p:cNvPr>
            <p:cNvSpPr/>
            <p:nvPr/>
          </p:nvSpPr>
          <p:spPr bwMode="auto">
            <a:xfrm>
              <a:off x="5105399" y="4827839"/>
              <a:ext cx="3163151" cy="629735"/>
            </a:xfrm>
            <a:prstGeom prst="rightArrow">
              <a:avLst/>
            </a:prstGeom>
            <a:solidFill>
              <a:srgbClr val="FF0000"/>
            </a:solidFill>
            <a:ln w="1905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b="1" dirty="0">
                  <a:solidFill>
                    <a:schemeClr val="bg1"/>
                  </a:solidFill>
                  <a:latin typeface="+mn-lt"/>
                </a:rPr>
                <a:t>Tainting Proprietary Code</a:t>
              </a:r>
            </a:p>
          </p:txBody>
        </p:sp>
        <p:sp>
          <p:nvSpPr>
            <p:cNvPr id="24" name="TextBox 23">
              <a:extLst>
                <a:ext uri="{FF2B5EF4-FFF2-40B4-BE49-F238E27FC236}">
                  <a16:creationId xmlns:a16="http://schemas.microsoft.com/office/drawing/2014/main" id="{4723C58D-31F5-F5D9-0745-E856D026CEC3}"/>
                </a:ext>
              </a:extLst>
            </p:cNvPr>
            <p:cNvSpPr txBox="1"/>
            <p:nvPr/>
          </p:nvSpPr>
          <p:spPr>
            <a:xfrm>
              <a:off x="5257800" y="1828800"/>
              <a:ext cx="914400" cy="228600"/>
            </a:xfrm>
            <a:prstGeom prst="rect">
              <a:avLst/>
            </a:prstGeom>
            <a:noFill/>
          </p:spPr>
          <p:txBody>
            <a:bodyPr wrap="none" lIns="0" tIns="0" rIns="0" bIns="0" rtlCol="0">
              <a:noAutofit/>
            </a:bodyPr>
            <a:lstStyle/>
            <a:p>
              <a:pPr>
                <a:lnSpc>
                  <a:spcPct val="90000"/>
                </a:lnSpc>
              </a:pPr>
              <a:r>
                <a:rPr lang="en-US" dirty="0">
                  <a:solidFill>
                    <a:srgbClr val="FF0000"/>
                  </a:solidFill>
                </a:rPr>
                <a:t>GPL</a:t>
              </a:r>
            </a:p>
          </p:txBody>
        </p:sp>
      </p:grpSp>
      <p:sp>
        <p:nvSpPr>
          <p:cNvPr id="25" name="TextBox 24">
            <a:extLst>
              <a:ext uri="{FF2B5EF4-FFF2-40B4-BE49-F238E27FC236}">
                <a16:creationId xmlns:a16="http://schemas.microsoft.com/office/drawing/2014/main" id="{D71509B1-9DDF-14BE-27F4-B7EF75B9AFE3}"/>
              </a:ext>
            </a:extLst>
          </p:cNvPr>
          <p:cNvSpPr txBox="1"/>
          <p:nvPr/>
        </p:nvSpPr>
        <p:spPr>
          <a:xfrm>
            <a:off x="6712822" y="2514600"/>
            <a:ext cx="601359" cy="300228"/>
          </a:xfrm>
          <a:prstGeom prst="rect">
            <a:avLst/>
          </a:prstGeom>
          <a:noFill/>
        </p:spPr>
        <p:txBody>
          <a:bodyPr wrap="none" lIns="0" tIns="0" rIns="0" bIns="0" rtlCol="0">
            <a:noAutofit/>
          </a:bodyPr>
          <a:lstStyle/>
          <a:p>
            <a:pPr>
              <a:lnSpc>
                <a:spcPct val="90000"/>
              </a:lnSpc>
            </a:pPr>
            <a:r>
              <a:rPr lang="en-US" dirty="0">
                <a:solidFill>
                  <a:srgbClr val="FFC000"/>
                </a:solidFill>
              </a:rPr>
              <a:t>LGPL</a:t>
            </a:r>
          </a:p>
          <a:p>
            <a:pPr>
              <a:lnSpc>
                <a:spcPct val="90000"/>
              </a:lnSpc>
            </a:pPr>
            <a:r>
              <a:rPr lang="en-US" sz="1400" dirty="0">
                <a:solidFill>
                  <a:srgbClr val="FFC000"/>
                </a:solidFill>
              </a:rPr>
              <a:t>(static linking </a:t>
            </a:r>
            <a:r>
              <a:rPr lang="en-US" sz="1400" dirty="0">
                <a:solidFill>
                  <a:srgbClr val="FFC000"/>
                </a:solidFill>
                <a:sym typeface="Wingdings" panose="05000000000000000000" pitchFamily="2" charset="2"/>
              </a:rPr>
              <a:t>)</a:t>
            </a:r>
            <a:endParaRPr lang="en-US" sz="1400" dirty="0">
              <a:solidFill>
                <a:srgbClr val="FFC000"/>
              </a:solidFill>
            </a:endParaRPr>
          </a:p>
        </p:txBody>
      </p:sp>
      <p:sp>
        <p:nvSpPr>
          <p:cNvPr id="26" name="Title 1">
            <a:extLst>
              <a:ext uri="{FF2B5EF4-FFF2-40B4-BE49-F238E27FC236}">
                <a16:creationId xmlns:a16="http://schemas.microsoft.com/office/drawing/2014/main" id="{92A3469C-F3DD-9732-C277-91E4B986E0FA}"/>
              </a:ext>
            </a:extLst>
          </p:cNvPr>
          <p:cNvSpPr txBox="1">
            <a:spLocks/>
          </p:cNvSpPr>
          <p:nvPr/>
        </p:nvSpPr>
        <p:spPr>
          <a:xfrm>
            <a:off x="495300" y="381000"/>
            <a:ext cx="10305219" cy="382588"/>
          </a:xfrm>
          <a:prstGeom prst="rect">
            <a:avLst/>
          </a:prstGeom>
        </p:spPr>
        <p:txBody>
          <a:bodyPr/>
          <a:lstStyle>
            <a:lvl1pPr algn="l" rtl="0" eaLnBrk="1" fontAlgn="base" hangingPunct="1">
              <a:lnSpc>
                <a:spcPct val="80000"/>
              </a:lnSpc>
              <a:spcBef>
                <a:spcPct val="0"/>
              </a:spcBef>
              <a:spcAft>
                <a:spcPct val="0"/>
              </a:spcAft>
              <a:defRPr sz="3600" b="1" kern="1200">
                <a:solidFill>
                  <a:schemeClr val="tx1"/>
                </a:solidFill>
                <a:latin typeface="+mn-lt"/>
                <a:ea typeface="ＭＳ Ｐゴシック" charset="0"/>
                <a:cs typeface="Arial" panose="020B0604020202020204" pitchFamily="34" charset="0"/>
              </a:defRPr>
            </a:lvl1pPr>
            <a:lvl2pPr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2pPr>
            <a:lvl3pPr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3pPr>
            <a:lvl4pPr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4pPr>
            <a:lvl5pPr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5pPr>
            <a:lvl6pPr marL="457200"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6pPr>
            <a:lvl7pPr marL="914400"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7pPr>
            <a:lvl8pPr marL="1371600"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8pPr>
            <a:lvl9pPr marL="1828800"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9pPr>
          </a:lstStyle>
          <a:p>
            <a:r>
              <a:rPr lang="en-US" dirty="0"/>
              <a:t>Software Licenses – Spectrum of Obligations</a:t>
            </a:r>
          </a:p>
        </p:txBody>
      </p:sp>
      <p:sp>
        <p:nvSpPr>
          <p:cNvPr id="27" name="Left-Right Arrow 26">
            <a:extLst>
              <a:ext uri="{FF2B5EF4-FFF2-40B4-BE49-F238E27FC236}">
                <a16:creationId xmlns:a16="http://schemas.microsoft.com/office/drawing/2014/main" id="{39C46FFE-0375-51EE-84F2-EC52B602C8E9}"/>
              </a:ext>
            </a:extLst>
          </p:cNvPr>
          <p:cNvSpPr/>
          <p:nvPr/>
        </p:nvSpPr>
        <p:spPr bwMode="auto">
          <a:xfrm>
            <a:off x="1177161" y="5715000"/>
            <a:ext cx="8271639" cy="562226"/>
          </a:xfrm>
          <a:prstGeom prst="leftRightArrow">
            <a:avLst/>
          </a:prstGeom>
          <a:solidFill>
            <a:schemeClr val="accent2">
              <a:lumMod val="40000"/>
              <a:lumOff val="60000"/>
            </a:schemeClr>
          </a:solidFill>
          <a:ln w="1905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b="1" dirty="0">
                <a:solidFill>
                  <a:schemeClr val="bg1"/>
                </a:solidFill>
                <a:latin typeface="+mn-lt"/>
              </a:rPr>
              <a:t>Obligations Triggered by Distributions</a:t>
            </a:r>
          </a:p>
        </p:txBody>
      </p:sp>
    </p:spTree>
    <p:extLst>
      <p:ext uri="{BB962C8B-B14F-4D97-AF65-F5344CB8AC3E}">
        <p14:creationId xmlns:p14="http://schemas.microsoft.com/office/powerpoint/2010/main" val="384483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E291278-4B89-A1C0-49F8-441246E82FB3}"/>
              </a:ext>
            </a:extLst>
          </p:cNvPr>
          <p:cNvCxnSpPr/>
          <p:nvPr/>
        </p:nvCxnSpPr>
        <p:spPr>
          <a:xfrm>
            <a:off x="6933180" y="1600200"/>
            <a:ext cx="0" cy="4114800"/>
          </a:xfrm>
          <a:prstGeom prst="line">
            <a:avLst/>
          </a:prstGeom>
          <a:ln w="19050">
            <a:solidFill>
              <a:schemeClr val="accent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A9A222-BB28-D4E7-D2F6-48EA22A14DAD}"/>
              </a:ext>
            </a:extLst>
          </p:cNvPr>
          <p:cNvCxnSpPr/>
          <p:nvPr/>
        </p:nvCxnSpPr>
        <p:spPr>
          <a:xfrm>
            <a:off x="9448800" y="1600200"/>
            <a:ext cx="0" cy="4495800"/>
          </a:xfrm>
          <a:prstGeom prst="line">
            <a:avLst/>
          </a:prstGeom>
          <a:ln w="19050">
            <a:solidFill>
              <a:schemeClr val="accent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5DDCB3-46B4-C5C6-09D1-FA1E41D87764}"/>
              </a:ext>
            </a:extLst>
          </p:cNvPr>
          <p:cNvCxnSpPr>
            <a:cxnSpLocks/>
          </p:cNvCxnSpPr>
          <p:nvPr/>
        </p:nvCxnSpPr>
        <p:spPr>
          <a:xfrm>
            <a:off x="1177161" y="3352800"/>
            <a:ext cx="8728839" cy="0"/>
          </a:xfrm>
          <a:prstGeom prst="straightConnector1">
            <a:avLst/>
          </a:prstGeom>
          <a:ln w="19050">
            <a:solidFill>
              <a:schemeClr val="accent6"/>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9068556-0A33-ACF7-9E53-356BA0350569}"/>
              </a:ext>
            </a:extLst>
          </p:cNvPr>
          <p:cNvCxnSpPr/>
          <p:nvPr/>
        </p:nvCxnSpPr>
        <p:spPr>
          <a:xfrm>
            <a:off x="4038600" y="1600200"/>
            <a:ext cx="0" cy="4114800"/>
          </a:xfrm>
          <a:prstGeom prst="line">
            <a:avLst/>
          </a:prstGeom>
          <a:ln w="19050">
            <a:solidFill>
              <a:schemeClr val="accent6"/>
            </a:solidFill>
            <a:prstDash val="dash"/>
            <a:miter lim="800000"/>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089F5C-92EE-15FE-19AB-BCAB120E73D5}"/>
              </a:ext>
            </a:extLst>
          </p:cNvPr>
          <p:cNvSpPr txBox="1"/>
          <p:nvPr/>
        </p:nvSpPr>
        <p:spPr>
          <a:xfrm>
            <a:off x="9906000" y="3247776"/>
            <a:ext cx="393846" cy="286251"/>
          </a:xfrm>
          <a:prstGeom prst="rect">
            <a:avLst/>
          </a:prstGeom>
          <a:noFill/>
        </p:spPr>
        <p:txBody>
          <a:bodyPr wrap="none" lIns="0" tIns="0" rIns="0" bIns="0" rtlCol="0">
            <a:noAutofit/>
          </a:bodyPr>
          <a:lstStyle/>
          <a:p>
            <a:pPr>
              <a:lnSpc>
                <a:spcPct val="90000"/>
              </a:lnSpc>
            </a:pPr>
            <a:r>
              <a:rPr lang="en-US" dirty="0"/>
              <a:t>VIRAL</a:t>
            </a:r>
          </a:p>
        </p:txBody>
      </p:sp>
      <p:grpSp>
        <p:nvGrpSpPr>
          <p:cNvPr id="13" name="Group 12">
            <a:extLst>
              <a:ext uri="{FF2B5EF4-FFF2-40B4-BE49-F238E27FC236}">
                <a16:creationId xmlns:a16="http://schemas.microsoft.com/office/drawing/2014/main" id="{4AD3395F-BF02-0C7E-63DE-B35E3895039B}"/>
              </a:ext>
            </a:extLst>
          </p:cNvPr>
          <p:cNvGrpSpPr/>
          <p:nvPr/>
        </p:nvGrpSpPr>
        <p:grpSpPr>
          <a:xfrm>
            <a:off x="1177161" y="1524000"/>
            <a:ext cx="9000496" cy="2590800"/>
            <a:chOff x="304800" y="1524000"/>
            <a:chExt cx="8334861" cy="2590800"/>
          </a:xfrm>
        </p:grpSpPr>
        <p:sp>
          <p:nvSpPr>
            <p:cNvPr id="14" name="TextBox 13">
              <a:extLst>
                <a:ext uri="{FF2B5EF4-FFF2-40B4-BE49-F238E27FC236}">
                  <a16:creationId xmlns:a16="http://schemas.microsoft.com/office/drawing/2014/main" id="{4EC648E0-B366-3C71-10F5-AB6E92A95893}"/>
                </a:ext>
              </a:extLst>
            </p:cNvPr>
            <p:cNvSpPr txBox="1"/>
            <p:nvPr/>
          </p:nvSpPr>
          <p:spPr>
            <a:xfrm>
              <a:off x="381000" y="1524000"/>
              <a:ext cx="1752600" cy="304800"/>
            </a:xfrm>
            <a:prstGeom prst="rect">
              <a:avLst/>
            </a:prstGeom>
            <a:noFill/>
          </p:spPr>
          <p:txBody>
            <a:bodyPr wrap="none" lIns="0" tIns="0" rIns="0" bIns="0" rtlCol="0">
              <a:noAutofit/>
            </a:bodyPr>
            <a:lstStyle/>
            <a:p>
              <a:pPr>
                <a:lnSpc>
                  <a:spcPct val="90000"/>
                </a:lnSpc>
              </a:pPr>
              <a:r>
                <a:rPr lang="en-US" u="sng" dirty="0">
                  <a:solidFill>
                    <a:srgbClr val="00B050"/>
                  </a:solidFill>
                </a:rPr>
                <a:t>PERMISSIVE LICENSES</a:t>
              </a:r>
            </a:p>
          </p:txBody>
        </p:sp>
        <p:sp>
          <p:nvSpPr>
            <p:cNvPr id="15" name="Right Arrow 14">
              <a:extLst>
                <a:ext uri="{FF2B5EF4-FFF2-40B4-BE49-F238E27FC236}">
                  <a16:creationId xmlns:a16="http://schemas.microsoft.com/office/drawing/2014/main" id="{0ABD2A79-542D-CC37-42F0-610C60EBF7CC}"/>
                </a:ext>
              </a:extLst>
            </p:cNvPr>
            <p:cNvSpPr/>
            <p:nvPr/>
          </p:nvSpPr>
          <p:spPr bwMode="auto">
            <a:xfrm>
              <a:off x="304800" y="3534027"/>
              <a:ext cx="8334861" cy="580773"/>
            </a:xfrm>
            <a:prstGeom prst="rightArrow">
              <a:avLst/>
            </a:prstGeom>
            <a:solidFill>
              <a:srgbClr val="00B050"/>
            </a:solidFill>
            <a:ln w="1905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b="1" dirty="0">
                  <a:solidFill>
                    <a:schemeClr val="bg1"/>
                  </a:solidFill>
                  <a:latin typeface="+mn-lt"/>
                </a:rPr>
                <a:t>Attribution Obligations</a:t>
              </a:r>
            </a:p>
          </p:txBody>
        </p:sp>
        <p:sp>
          <p:nvSpPr>
            <p:cNvPr id="16" name="TextBox 15">
              <a:extLst>
                <a:ext uri="{FF2B5EF4-FFF2-40B4-BE49-F238E27FC236}">
                  <a16:creationId xmlns:a16="http://schemas.microsoft.com/office/drawing/2014/main" id="{9F3FD9D8-6853-D37D-8124-05FE7705521E}"/>
                </a:ext>
              </a:extLst>
            </p:cNvPr>
            <p:cNvSpPr txBox="1"/>
            <p:nvPr/>
          </p:nvSpPr>
          <p:spPr>
            <a:xfrm>
              <a:off x="457199" y="1828800"/>
              <a:ext cx="1828801" cy="914400"/>
            </a:xfrm>
            <a:prstGeom prst="rect">
              <a:avLst/>
            </a:prstGeom>
            <a:noFill/>
          </p:spPr>
          <p:txBody>
            <a:bodyPr wrap="none" lIns="0" tIns="0" rIns="0" bIns="0" rtlCol="0">
              <a:noAutofit/>
            </a:bodyPr>
            <a:lstStyle/>
            <a:p>
              <a:pPr>
                <a:lnSpc>
                  <a:spcPct val="90000"/>
                </a:lnSpc>
              </a:pPr>
              <a:r>
                <a:rPr lang="en-US" dirty="0">
                  <a:solidFill>
                    <a:srgbClr val="92D050"/>
                  </a:solidFill>
                </a:rPr>
                <a:t>BSD License</a:t>
              </a:r>
            </a:p>
            <a:p>
              <a:pPr>
                <a:lnSpc>
                  <a:spcPct val="90000"/>
                </a:lnSpc>
              </a:pPr>
              <a:r>
                <a:rPr lang="en-US" dirty="0">
                  <a:solidFill>
                    <a:srgbClr val="92D050"/>
                  </a:solidFill>
                </a:rPr>
                <a:t>MIT License</a:t>
              </a:r>
            </a:p>
            <a:p>
              <a:pPr>
                <a:lnSpc>
                  <a:spcPct val="90000"/>
                </a:lnSpc>
              </a:pPr>
              <a:r>
                <a:rPr lang="en-US" dirty="0">
                  <a:solidFill>
                    <a:srgbClr val="92D050"/>
                  </a:solidFill>
                </a:rPr>
                <a:t>Apache License 2.0</a:t>
              </a:r>
            </a:p>
          </p:txBody>
        </p:sp>
      </p:grpSp>
      <p:grpSp>
        <p:nvGrpSpPr>
          <p:cNvPr id="17" name="Group 16">
            <a:extLst>
              <a:ext uri="{FF2B5EF4-FFF2-40B4-BE49-F238E27FC236}">
                <a16:creationId xmlns:a16="http://schemas.microsoft.com/office/drawing/2014/main" id="{93362105-74EB-650C-6A75-08E45844F4B7}"/>
              </a:ext>
            </a:extLst>
          </p:cNvPr>
          <p:cNvGrpSpPr/>
          <p:nvPr/>
        </p:nvGrpSpPr>
        <p:grpSpPr>
          <a:xfrm>
            <a:off x="4038599" y="1261204"/>
            <a:ext cx="6139061" cy="3539396"/>
            <a:chOff x="2514599" y="1261204"/>
            <a:chExt cx="6139061" cy="3539396"/>
          </a:xfrm>
        </p:grpSpPr>
        <p:sp>
          <p:nvSpPr>
            <p:cNvPr id="18" name="TextBox 17">
              <a:extLst>
                <a:ext uri="{FF2B5EF4-FFF2-40B4-BE49-F238E27FC236}">
                  <a16:creationId xmlns:a16="http://schemas.microsoft.com/office/drawing/2014/main" id="{9FF0AA5D-AD47-6DB8-F118-C43F365BD752}"/>
                </a:ext>
              </a:extLst>
            </p:cNvPr>
            <p:cNvSpPr txBox="1"/>
            <p:nvPr/>
          </p:nvSpPr>
          <p:spPr>
            <a:xfrm>
              <a:off x="2590800" y="1261204"/>
              <a:ext cx="1752600" cy="304800"/>
            </a:xfrm>
            <a:prstGeom prst="rect">
              <a:avLst/>
            </a:prstGeom>
            <a:noFill/>
          </p:spPr>
          <p:txBody>
            <a:bodyPr wrap="none" lIns="0" tIns="0" rIns="0" bIns="0" rtlCol="0">
              <a:noAutofit/>
            </a:bodyPr>
            <a:lstStyle/>
            <a:p>
              <a:pPr>
                <a:lnSpc>
                  <a:spcPct val="90000"/>
                </a:lnSpc>
              </a:pPr>
              <a:r>
                <a:rPr lang="en-US" u="sng" dirty="0">
                  <a:solidFill>
                    <a:schemeClr val="accent3"/>
                  </a:solidFill>
                </a:rPr>
                <a:t>WEAK COPYLEFT </a:t>
              </a:r>
            </a:p>
            <a:p>
              <a:pPr>
                <a:lnSpc>
                  <a:spcPct val="90000"/>
                </a:lnSpc>
              </a:pPr>
              <a:r>
                <a:rPr lang="en-US" u="sng" dirty="0">
                  <a:solidFill>
                    <a:schemeClr val="accent3"/>
                  </a:solidFill>
                </a:rPr>
                <a:t>LICENSES</a:t>
              </a:r>
            </a:p>
          </p:txBody>
        </p:sp>
        <p:sp>
          <p:nvSpPr>
            <p:cNvPr id="19" name="Right Arrow 18">
              <a:extLst>
                <a:ext uri="{FF2B5EF4-FFF2-40B4-BE49-F238E27FC236}">
                  <a16:creationId xmlns:a16="http://schemas.microsoft.com/office/drawing/2014/main" id="{C333D9AD-0D04-6C29-5789-624E765D03A4}"/>
                </a:ext>
              </a:extLst>
            </p:cNvPr>
            <p:cNvSpPr/>
            <p:nvPr/>
          </p:nvSpPr>
          <p:spPr bwMode="auto">
            <a:xfrm>
              <a:off x="2514599" y="4189413"/>
              <a:ext cx="6139061" cy="611187"/>
            </a:xfrm>
            <a:prstGeom prst="rightArrow">
              <a:avLst/>
            </a:prstGeom>
            <a:solidFill>
              <a:srgbClr val="FFC000"/>
            </a:solidFill>
            <a:ln w="1905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b="1" dirty="0">
                  <a:solidFill>
                    <a:schemeClr val="bg1"/>
                  </a:solidFill>
                  <a:latin typeface="+mn-lt"/>
                </a:rPr>
                <a:t>Tainting Modifications to the OSS</a:t>
              </a:r>
            </a:p>
          </p:txBody>
        </p:sp>
        <p:sp>
          <p:nvSpPr>
            <p:cNvPr id="20" name="TextBox 19">
              <a:extLst>
                <a:ext uri="{FF2B5EF4-FFF2-40B4-BE49-F238E27FC236}">
                  <a16:creationId xmlns:a16="http://schemas.microsoft.com/office/drawing/2014/main" id="{EEFEB29E-F35E-37B0-4AE5-8CA6D490CCD6}"/>
                </a:ext>
              </a:extLst>
            </p:cNvPr>
            <p:cNvSpPr txBox="1"/>
            <p:nvPr/>
          </p:nvSpPr>
          <p:spPr>
            <a:xfrm>
              <a:off x="2666999" y="1828800"/>
              <a:ext cx="1828801" cy="914400"/>
            </a:xfrm>
            <a:prstGeom prst="rect">
              <a:avLst/>
            </a:prstGeom>
            <a:noFill/>
          </p:spPr>
          <p:txBody>
            <a:bodyPr wrap="none" lIns="0" tIns="0" rIns="0" bIns="0" rtlCol="0">
              <a:noAutofit/>
            </a:bodyPr>
            <a:lstStyle/>
            <a:p>
              <a:pPr>
                <a:lnSpc>
                  <a:spcPct val="90000"/>
                </a:lnSpc>
              </a:pPr>
              <a:r>
                <a:rPr lang="en-US" dirty="0">
                  <a:solidFill>
                    <a:srgbClr val="FFC000"/>
                  </a:solidFill>
                </a:rPr>
                <a:t>MPL, CDDL, EPL, CDL</a:t>
              </a:r>
            </a:p>
            <a:p>
              <a:pPr>
                <a:lnSpc>
                  <a:spcPct val="90000"/>
                </a:lnSpc>
              </a:pPr>
              <a:r>
                <a:rPr lang="en-US" dirty="0">
                  <a:solidFill>
                    <a:srgbClr val="FFC000"/>
                  </a:solidFill>
                </a:rPr>
                <a:t>GPL + Linking Exception</a:t>
              </a:r>
            </a:p>
          </p:txBody>
        </p:sp>
      </p:grpSp>
      <p:grpSp>
        <p:nvGrpSpPr>
          <p:cNvPr id="21" name="Group 20">
            <a:extLst>
              <a:ext uri="{FF2B5EF4-FFF2-40B4-BE49-F238E27FC236}">
                <a16:creationId xmlns:a16="http://schemas.microsoft.com/office/drawing/2014/main" id="{9C9CBAF1-BDBC-FC73-7CAE-6A3C7DBA1A4D}"/>
              </a:ext>
            </a:extLst>
          </p:cNvPr>
          <p:cNvGrpSpPr/>
          <p:nvPr/>
        </p:nvGrpSpPr>
        <p:grpSpPr>
          <a:xfrm>
            <a:off x="7014518" y="1274342"/>
            <a:ext cx="3163151" cy="4259432"/>
            <a:chOff x="5105399" y="1198142"/>
            <a:chExt cx="3163151" cy="4259432"/>
          </a:xfrm>
        </p:grpSpPr>
        <p:sp>
          <p:nvSpPr>
            <p:cNvPr id="22" name="TextBox 21">
              <a:extLst>
                <a:ext uri="{FF2B5EF4-FFF2-40B4-BE49-F238E27FC236}">
                  <a16:creationId xmlns:a16="http://schemas.microsoft.com/office/drawing/2014/main" id="{6A1FEBD8-35A9-AE8B-CC49-16C56EFD01E6}"/>
                </a:ext>
              </a:extLst>
            </p:cNvPr>
            <p:cNvSpPr txBox="1"/>
            <p:nvPr/>
          </p:nvSpPr>
          <p:spPr>
            <a:xfrm>
              <a:off x="5181600" y="1198142"/>
              <a:ext cx="1752600" cy="304800"/>
            </a:xfrm>
            <a:prstGeom prst="rect">
              <a:avLst/>
            </a:prstGeom>
            <a:noFill/>
          </p:spPr>
          <p:txBody>
            <a:bodyPr wrap="none" lIns="0" tIns="0" rIns="0" bIns="0" rtlCol="0">
              <a:noAutofit/>
            </a:bodyPr>
            <a:lstStyle/>
            <a:p>
              <a:pPr>
                <a:lnSpc>
                  <a:spcPct val="90000"/>
                </a:lnSpc>
              </a:pPr>
              <a:r>
                <a:rPr lang="en-US" u="sng" dirty="0">
                  <a:solidFill>
                    <a:srgbClr val="FF0000"/>
                  </a:solidFill>
                </a:rPr>
                <a:t>STRONG COPYLEFT </a:t>
              </a:r>
            </a:p>
            <a:p>
              <a:pPr>
                <a:lnSpc>
                  <a:spcPct val="90000"/>
                </a:lnSpc>
              </a:pPr>
              <a:r>
                <a:rPr lang="en-US" u="sng" dirty="0">
                  <a:solidFill>
                    <a:srgbClr val="FF0000"/>
                  </a:solidFill>
                </a:rPr>
                <a:t>LICENSES</a:t>
              </a:r>
            </a:p>
          </p:txBody>
        </p:sp>
        <p:sp>
          <p:nvSpPr>
            <p:cNvPr id="23" name="Right Arrow 22">
              <a:extLst>
                <a:ext uri="{FF2B5EF4-FFF2-40B4-BE49-F238E27FC236}">
                  <a16:creationId xmlns:a16="http://schemas.microsoft.com/office/drawing/2014/main" id="{FA9A9B8E-3185-E386-3F16-FFF6CA059BBB}"/>
                </a:ext>
              </a:extLst>
            </p:cNvPr>
            <p:cNvSpPr/>
            <p:nvPr/>
          </p:nvSpPr>
          <p:spPr bwMode="auto">
            <a:xfrm>
              <a:off x="5105399" y="4827839"/>
              <a:ext cx="3163151" cy="629735"/>
            </a:xfrm>
            <a:prstGeom prst="rightArrow">
              <a:avLst/>
            </a:prstGeom>
            <a:solidFill>
              <a:srgbClr val="FF0000"/>
            </a:solidFill>
            <a:ln w="1905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b="1" dirty="0">
                  <a:solidFill>
                    <a:schemeClr val="bg1"/>
                  </a:solidFill>
                  <a:latin typeface="+mn-lt"/>
                </a:rPr>
                <a:t>Tainting Proprietary Code</a:t>
              </a:r>
            </a:p>
          </p:txBody>
        </p:sp>
        <p:sp>
          <p:nvSpPr>
            <p:cNvPr id="24" name="TextBox 23">
              <a:extLst>
                <a:ext uri="{FF2B5EF4-FFF2-40B4-BE49-F238E27FC236}">
                  <a16:creationId xmlns:a16="http://schemas.microsoft.com/office/drawing/2014/main" id="{4723C58D-31F5-F5D9-0745-E856D026CEC3}"/>
                </a:ext>
              </a:extLst>
            </p:cNvPr>
            <p:cNvSpPr txBox="1"/>
            <p:nvPr/>
          </p:nvSpPr>
          <p:spPr>
            <a:xfrm>
              <a:off x="5257800" y="1828800"/>
              <a:ext cx="914400" cy="228600"/>
            </a:xfrm>
            <a:prstGeom prst="rect">
              <a:avLst/>
            </a:prstGeom>
            <a:noFill/>
          </p:spPr>
          <p:txBody>
            <a:bodyPr wrap="none" lIns="0" tIns="0" rIns="0" bIns="0" rtlCol="0">
              <a:noAutofit/>
            </a:bodyPr>
            <a:lstStyle/>
            <a:p>
              <a:pPr>
                <a:lnSpc>
                  <a:spcPct val="90000"/>
                </a:lnSpc>
              </a:pPr>
              <a:r>
                <a:rPr lang="en-US" dirty="0">
                  <a:solidFill>
                    <a:srgbClr val="FF0000"/>
                  </a:solidFill>
                </a:rPr>
                <a:t>GPL</a:t>
              </a:r>
            </a:p>
          </p:txBody>
        </p:sp>
      </p:grpSp>
      <p:sp>
        <p:nvSpPr>
          <p:cNvPr id="25" name="TextBox 24">
            <a:extLst>
              <a:ext uri="{FF2B5EF4-FFF2-40B4-BE49-F238E27FC236}">
                <a16:creationId xmlns:a16="http://schemas.microsoft.com/office/drawing/2014/main" id="{D71509B1-9DDF-14BE-27F4-B7EF75B9AFE3}"/>
              </a:ext>
            </a:extLst>
          </p:cNvPr>
          <p:cNvSpPr txBox="1"/>
          <p:nvPr/>
        </p:nvSpPr>
        <p:spPr>
          <a:xfrm>
            <a:off x="6712822" y="2514600"/>
            <a:ext cx="601359" cy="300228"/>
          </a:xfrm>
          <a:prstGeom prst="rect">
            <a:avLst/>
          </a:prstGeom>
          <a:noFill/>
        </p:spPr>
        <p:txBody>
          <a:bodyPr wrap="none" lIns="0" tIns="0" rIns="0" bIns="0" rtlCol="0">
            <a:noAutofit/>
          </a:bodyPr>
          <a:lstStyle/>
          <a:p>
            <a:pPr>
              <a:lnSpc>
                <a:spcPct val="90000"/>
              </a:lnSpc>
            </a:pPr>
            <a:r>
              <a:rPr lang="en-US" dirty="0">
                <a:solidFill>
                  <a:srgbClr val="FFC000"/>
                </a:solidFill>
              </a:rPr>
              <a:t>LGPL</a:t>
            </a:r>
          </a:p>
          <a:p>
            <a:pPr>
              <a:lnSpc>
                <a:spcPct val="90000"/>
              </a:lnSpc>
            </a:pPr>
            <a:r>
              <a:rPr lang="en-US" sz="1400" dirty="0">
                <a:solidFill>
                  <a:srgbClr val="FFC000"/>
                </a:solidFill>
              </a:rPr>
              <a:t>(static linking </a:t>
            </a:r>
            <a:r>
              <a:rPr lang="en-US" sz="1400" dirty="0">
                <a:solidFill>
                  <a:srgbClr val="FFC000"/>
                </a:solidFill>
                <a:sym typeface="Wingdings" panose="05000000000000000000" pitchFamily="2" charset="2"/>
              </a:rPr>
              <a:t>)</a:t>
            </a:r>
            <a:endParaRPr lang="en-US" sz="1400" dirty="0">
              <a:solidFill>
                <a:srgbClr val="FFC000"/>
              </a:solidFill>
            </a:endParaRPr>
          </a:p>
        </p:txBody>
      </p:sp>
      <p:sp>
        <p:nvSpPr>
          <p:cNvPr id="27" name="Left-Right Arrow 26">
            <a:extLst>
              <a:ext uri="{FF2B5EF4-FFF2-40B4-BE49-F238E27FC236}">
                <a16:creationId xmlns:a16="http://schemas.microsoft.com/office/drawing/2014/main" id="{39C46FFE-0375-51EE-84F2-EC52B602C8E9}"/>
              </a:ext>
            </a:extLst>
          </p:cNvPr>
          <p:cNvSpPr/>
          <p:nvPr/>
        </p:nvSpPr>
        <p:spPr bwMode="auto">
          <a:xfrm>
            <a:off x="1177161" y="5715000"/>
            <a:ext cx="8271639" cy="562226"/>
          </a:xfrm>
          <a:prstGeom prst="leftRightArrow">
            <a:avLst/>
          </a:prstGeom>
          <a:solidFill>
            <a:schemeClr val="accent2">
              <a:lumMod val="40000"/>
              <a:lumOff val="60000"/>
            </a:schemeClr>
          </a:solidFill>
          <a:ln w="19050" cap="flat" cmpd="sng" algn="ctr">
            <a:solidFill>
              <a:schemeClr val="accent1">
                <a:lumMod val="75000"/>
              </a:schemeClr>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b="1" dirty="0">
                <a:solidFill>
                  <a:schemeClr val="bg1"/>
                </a:solidFill>
                <a:latin typeface="+mn-lt"/>
              </a:rPr>
              <a:t>Obligations Triggered by Distributions</a:t>
            </a:r>
          </a:p>
        </p:txBody>
      </p:sp>
      <p:sp>
        <p:nvSpPr>
          <p:cNvPr id="2" name="Title 1">
            <a:extLst>
              <a:ext uri="{FF2B5EF4-FFF2-40B4-BE49-F238E27FC236}">
                <a16:creationId xmlns:a16="http://schemas.microsoft.com/office/drawing/2014/main" id="{95547E3C-2EEB-D770-0D6A-8C01DC7BE973}"/>
              </a:ext>
            </a:extLst>
          </p:cNvPr>
          <p:cNvSpPr txBox="1">
            <a:spLocks/>
          </p:cNvSpPr>
          <p:nvPr/>
        </p:nvSpPr>
        <p:spPr>
          <a:xfrm>
            <a:off x="495300" y="381000"/>
            <a:ext cx="11696700" cy="382588"/>
          </a:xfrm>
          <a:prstGeom prst="rect">
            <a:avLst/>
          </a:prstGeom>
        </p:spPr>
        <p:txBody>
          <a:bodyPr/>
          <a:lstStyle>
            <a:lvl1pPr algn="l" rtl="0" eaLnBrk="1" fontAlgn="base" hangingPunct="1">
              <a:lnSpc>
                <a:spcPct val="80000"/>
              </a:lnSpc>
              <a:spcBef>
                <a:spcPct val="0"/>
              </a:spcBef>
              <a:spcAft>
                <a:spcPct val="0"/>
              </a:spcAft>
              <a:defRPr sz="3600" b="1" kern="1200">
                <a:solidFill>
                  <a:schemeClr val="tx1"/>
                </a:solidFill>
                <a:latin typeface="+mn-lt"/>
                <a:ea typeface="ＭＳ Ｐゴシック" charset="0"/>
                <a:cs typeface="Arial" panose="020B0604020202020204" pitchFamily="34" charset="0"/>
              </a:defRPr>
            </a:lvl1pPr>
            <a:lvl2pPr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2pPr>
            <a:lvl3pPr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3pPr>
            <a:lvl4pPr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4pPr>
            <a:lvl5pPr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5pPr>
            <a:lvl6pPr marL="457200"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6pPr>
            <a:lvl7pPr marL="914400"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7pPr>
            <a:lvl8pPr marL="1371600"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8pPr>
            <a:lvl9pPr marL="1828800" algn="l" rtl="0" eaLnBrk="1" fontAlgn="base" hangingPunct="1">
              <a:lnSpc>
                <a:spcPct val="80000"/>
              </a:lnSpc>
              <a:spcBef>
                <a:spcPct val="0"/>
              </a:spcBef>
              <a:spcAft>
                <a:spcPct val="0"/>
              </a:spcAft>
              <a:defRPr sz="3600" b="1">
                <a:solidFill>
                  <a:schemeClr val="tx1"/>
                </a:solidFill>
                <a:latin typeface="Calibri" charset="0"/>
                <a:ea typeface="ＭＳ Ｐゴシック" charset="0"/>
              </a:defRPr>
            </a:lvl9pPr>
          </a:lstStyle>
          <a:p>
            <a:r>
              <a:rPr lang="en-US" dirty="0"/>
              <a:t>Copyleft in Non-Distributed Components</a:t>
            </a:r>
          </a:p>
        </p:txBody>
      </p:sp>
      <p:sp>
        <p:nvSpPr>
          <p:cNvPr id="3" name="TextBox 2">
            <a:extLst>
              <a:ext uri="{FF2B5EF4-FFF2-40B4-BE49-F238E27FC236}">
                <a16:creationId xmlns:a16="http://schemas.microsoft.com/office/drawing/2014/main" id="{C2DA3DC3-410C-42B3-6681-35BB3CA1907E}"/>
              </a:ext>
            </a:extLst>
          </p:cNvPr>
          <p:cNvSpPr txBox="1"/>
          <p:nvPr/>
        </p:nvSpPr>
        <p:spPr>
          <a:xfrm>
            <a:off x="9525000" y="1828800"/>
            <a:ext cx="914400" cy="504575"/>
          </a:xfrm>
          <a:prstGeom prst="rect">
            <a:avLst/>
          </a:prstGeom>
        </p:spPr>
        <p:style>
          <a:lnRef idx="1">
            <a:schemeClr val="accent2"/>
          </a:lnRef>
          <a:fillRef idx="2">
            <a:schemeClr val="accent2"/>
          </a:fillRef>
          <a:effectRef idx="1">
            <a:schemeClr val="accent2"/>
          </a:effectRef>
          <a:fontRef idx="minor">
            <a:schemeClr val="dk1"/>
          </a:fontRef>
        </p:style>
        <p:txBody>
          <a:bodyPr wrap="none" lIns="0" tIns="0" rIns="0" bIns="0" rtlCol="0">
            <a:noAutofit/>
          </a:bodyPr>
          <a:lstStyle/>
          <a:p>
            <a:pPr>
              <a:lnSpc>
                <a:spcPct val="90000"/>
              </a:lnSpc>
            </a:pPr>
            <a:r>
              <a:rPr lang="en-US" dirty="0">
                <a:solidFill>
                  <a:srgbClr val="FF0000"/>
                </a:solidFill>
              </a:rPr>
              <a:t>AGPL</a:t>
            </a:r>
          </a:p>
          <a:p>
            <a:pPr>
              <a:lnSpc>
                <a:spcPct val="90000"/>
              </a:lnSpc>
            </a:pPr>
            <a:r>
              <a:rPr lang="en-US" dirty="0">
                <a:solidFill>
                  <a:srgbClr val="FF0000"/>
                </a:solidFill>
              </a:rPr>
              <a:t>SSPL</a:t>
            </a:r>
          </a:p>
        </p:txBody>
      </p:sp>
    </p:spTree>
    <p:extLst>
      <p:ext uri="{BB962C8B-B14F-4D97-AF65-F5344CB8AC3E}">
        <p14:creationId xmlns:p14="http://schemas.microsoft.com/office/powerpoint/2010/main" val="7459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CG Grid 16:9">
  <a:themeElements>
    <a:clrScheme name="BCG Grid 16:9">
      <a:dk1>
        <a:srgbClr val="000000"/>
      </a:dk1>
      <a:lt1>
        <a:srgbClr val="FFFFFF"/>
      </a:lt1>
      <a:dk2>
        <a:srgbClr val="A7A7A7"/>
      </a:dk2>
      <a:lt2>
        <a:srgbClr val="535353"/>
      </a:lt2>
      <a:accent1>
        <a:srgbClr val="0F243E"/>
      </a:accent1>
      <a:accent2>
        <a:srgbClr val="17365D"/>
      </a:accent2>
      <a:accent3>
        <a:srgbClr val="EFB910"/>
      </a:accent3>
      <a:accent4>
        <a:srgbClr val="548DD4"/>
      </a:accent4>
      <a:accent5>
        <a:srgbClr val="BEBEBE"/>
      </a:accent5>
      <a:accent6>
        <a:srgbClr val="ED7D31"/>
      </a:accent6>
      <a:hlink>
        <a:srgbClr val="0000FF"/>
      </a:hlink>
      <a:folHlink>
        <a:srgbClr val="FF00FF"/>
      </a:folHlink>
    </a:clrScheme>
    <a:fontScheme name="BCG Grid 16:9">
      <a:majorFont>
        <a:latin typeface="Calibri"/>
        <a:ea typeface="Calibri"/>
        <a:cs typeface="Calibri"/>
      </a:majorFont>
      <a:minorFont>
        <a:latin typeface="Helvetica"/>
        <a:ea typeface="Helvetica"/>
        <a:cs typeface="Helvetica"/>
      </a:minorFont>
    </a:fontScheme>
    <a:fmtScheme name="BCG Grid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F2F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9eed4690-1fbf-46cc-aca0-34e3a99a3ddb" origin="userSelected"/>
</file>

<file path=customXml/item2.xml><?xml version="1.0" encoding="utf-8"?>
<ct:contentTypeSchema xmlns:ct="http://schemas.microsoft.com/office/2006/metadata/contentType" xmlns:ma="http://schemas.microsoft.com/office/2006/metadata/properties/metaAttributes" ct:_="" ma:_="" ma:contentTypeName="Document" ma:contentTypeID="0x0101004741CB6E81B0A14F8EC855154A1CFF05" ma:contentTypeVersion="19" ma:contentTypeDescription="Create a new document." ma:contentTypeScope="" ma:versionID="9c05031b042b4a412a46ebe968e62ff2">
  <xsd:schema xmlns:xsd="http://www.w3.org/2001/XMLSchema" xmlns:xs="http://www.w3.org/2001/XMLSchema" xmlns:p="http://schemas.microsoft.com/office/2006/metadata/properties" xmlns:ns2="973d467c-3ab6-4146-801e-1152fcdb4153" xmlns:ns3="b03fac7d-b1a7-4428-a09c-64c2e548cb8f" xmlns:ns4="63adc85f-c341-49fe-ae67-d6f385453611" targetNamespace="http://schemas.microsoft.com/office/2006/metadata/properties" ma:root="true" ma:fieldsID="3820bddb1b80cd1edb3ef706eec45521" ns2:_="" ns3:_="" ns4:_="">
    <xsd:import namespace="973d467c-3ab6-4146-801e-1152fcdb4153"/>
    <xsd:import namespace="b03fac7d-b1a7-4428-a09c-64c2e548cb8f"/>
    <xsd:import namespace="63adc85f-c341-49fe-ae67-d6f3854536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d467c-3ab6-4146-801e-1152fcdb41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365e8c-c5ab-4c3e-bff0-a78dfd68bb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3fac7d-b1a7-4428-a09c-64c2e548cb8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adc85f-c341-49fe-ae67-d6f38545361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48ea152-675d-4565-b87e-476f7878f658}" ma:internalName="TaxCatchAll" ma:showField="CatchAllData" ma:web="63adc85f-c341-49fe-ae67-d6f3854536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3d467c-3ab6-4146-801e-1152fcdb4153">
      <Terms xmlns="http://schemas.microsoft.com/office/infopath/2007/PartnerControls"/>
    </lcf76f155ced4ddcb4097134ff3c332f>
    <TaxCatchAll xmlns="63adc85f-c341-49fe-ae67-d6f385453611"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1627E2-C903-4A36-84A2-05EA75C35B9F}">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4C3D4537-4996-4151-AA9A-87B9BF545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d467c-3ab6-4146-801e-1152fcdb4153"/>
    <ds:schemaRef ds:uri="b03fac7d-b1a7-4428-a09c-64c2e548cb8f"/>
    <ds:schemaRef ds:uri="63adc85f-c341-49fe-ae67-d6f3854536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A2EA16-0E1A-4CF8-A075-B681681DCEF1}">
  <ds:schemaRef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63adc85f-c341-49fe-ae67-d6f385453611"/>
    <ds:schemaRef ds:uri="b03fac7d-b1a7-4428-a09c-64c2e548cb8f"/>
    <ds:schemaRef ds:uri="973d467c-3ab6-4146-801e-1152fcdb4153"/>
    <ds:schemaRef ds:uri="http://schemas.microsoft.com/office/2006/metadata/properties"/>
  </ds:schemaRefs>
</ds:datastoreItem>
</file>

<file path=customXml/itemProps4.xml><?xml version="1.0" encoding="utf-8"?>
<ds:datastoreItem xmlns:ds="http://schemas.openxmlformats.org/officeDocument/2006/customXml" ds:itemID="{ED368839-E61A-496A-8D2B-167244F5BD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28891</TotalTime>
  <Words>1869</Words>
  <Application>Microsoft Office PowerPoint</Application>
  <PresentationFormat>Widescreen</PresentationFormat>
  <Paragraphs>221</Paragraphs>
  <Slides>23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.AppleSystemUIFont</vt:lpstr>
      <vt:lpstr>Arial</vt:lpstr>
      <vt:lpstr>Calibri</vt:lpstr>
      <vt:lpstr>Calibri Light</vt:lpstr>
      <vt:lpstr>Courier New</vt:lpstr>
      <vt:lpstr>Helvetica</vt:lpstr>
      <vt:lpstr>Market Sans</vt:lpstr>
      <vt:lpstr>PT Serif</vt:lpstr>
      <vt:lpstr>Office Theme</vt:lpstr>
      <vt:lpstr>Open-Source Software: Legal Risks 101   </vt:lpstr>
      <vt:lpstr>PowerPoint Presentation</vt:lpstr>
      <vt:lpstr>What is “FOSS” or “F/OSS”?</vt:lpstr>
      <vt:lpstr>PowerPoint Presentation</vt:lpstr>
      <vt:lpstr>FOSS offers user “Freedoms”, not “Free Lunches”</vt:lpstr>
      <vt:lpstr>FOSS Licensing – Legal Risks</vt:lpstr>
      <vt:lpstr>Costs/Risks of FOSS</vt:lpstr>
      <vt:lpstr>PowerPoint Presentation</vt:lpstr>
      <vt:lpstr>PowerPoint Presentation</vt:lpstr>
      <vt:lpstr>Copyleft Risk</vt:lpstr>
      <vt:lpstr>Risks of FOSS: Security Vulnerabilities</vt:lpstr>
      <vt:lpstr>Risks of FOSS: Security Vulnerabilities</vt:lpstr>
      <vt:lpstr>Risks of FOSS: Security Vulnerabilities</vt:lpstr>
      <vt:lpstr>Why Open Source?</vt:lpstr>
      <vt:lpstr>Open Source is Smart  Software Development:</vt:lpstr>
      <vt:lpstr>How Smart  is your Open Source Program?</vt:lpstr>
      <vt:lpstr>How Smart  is your Open Source Program cont.?</vt:lpstr>
      <vt:lpstr>License Shifting</vt:lpstr>
      <vt:lpstr>Open Source Approval</vt:lpstr>
      <vt:lpstr>Open Source Approval</vt:lpstr>
      <vt:lpstr>Open Source Approval</vt:lpstr>
      <vt:lpstr>M&amp;A Due Diligence – 3rd Party Code Review</vt:lpstr>
      <vt:lpstr>AI-Generated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Singleton, Clare</dc:creator>
  <cp:lastModifiedBy>Woodward, Heather</cp:lastModifiedBy>
  <cp:revision>40</cp:revision>
  <dcterms:modified xsi:type="dcterms:W3CDTF">2023-04-07T19:43:33Z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0x0101000A76834DDDAA0841A720666644DF87D7</vt:lpwstr>
  </property>
  <property fmtid="{D5CDD505-2E9C-101B-9397-08002B2CF9AE}" pid="3" name="docIndexRef">
    <vt:lpwstr>bdc49763-a802-43f1-bd78-d52b082f261e</vt:lpwstr>
  </property>
  <property fmtid="{D5CDD505-2E9C-101B-9397-08002B2CF9AE}" pid="4" name="bjDocumentSecurityLabel">
    <vt:lpwstr>No Marking</vt:lpwstr>
  </property>
  <property fmtid="{D5CDD505-2E9C-101B-9397-08002B2CF9AE}" pid="5" name="bjClsUserRVM">
    <vt:lpwstr>[]</vt:lpwstr>
  </property>
  <property fmtid="{D5CDD505-2E9C-101B-9397-08002B2CF9AE}" pid="6" name="bjSaver">
    <vt:lpwstr>cj6BGVYOB67ut0h3qf1LSqfvfvG1TOQZ</vt:lpwstr>
  </property>
</Properties>
</file>