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71" r:id="rId4"/>
    <p:sldId id="299" r:id="rId5"/>
    <p:sldId id="297" r:id="rId6"/>
    <p:sldId id="287" r:id="rId7"/>
    <p:sldId id="261" r:id="rId8"/>
    <p:sldId id="301" r:id="rId9"/>
    <p:sldId id="300" r:id="rId10"/>
    <p:sldId id="288" r:id="rId11"/>
    <p:sldId id="805" r:id="rId12"/>
    <p:sldId id="804" r:id="rId13"/>
    <p:sldId id="264" r:id="rId14"/>
    <p:sldId id="296" r:id="rId15"/>
    <p:sldId id="275" r:id="rId16"/>
    <p:sldId id="1858" r:id="rId17"/>
    <p:sldId id="276" r:id="rId18"/>
    <p:sldId id="281" r:id="rId19"/>
    <p:sldId id="1857" r:id="rId20"/>
    <p:sldId id="278" r:id="rId21"/>
    <p:sldId id="616" r:id="rId22"/>
    <p:sldId id="1872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C4B"/>
    <a:srgbClr val="99D7D8"/>
    <a:srgbClr val="FF08EE"/>
    <a:srgbClr val="33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5"/>
    <p:restoredTop sz="94830"/>
  </p:normalViewPr>
  <p:slideViewPr>
    <p:cSldViewPr snapToGrid="0" snapToObjects="1">
      <p:cViewPr varScale="1">
        <p:scale>
          <a:sx n="94" d="100"/>
          <a:sy n="94" d="100"/>
        </p:scale>
        <p:origin x="20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3609D-3E29-6748-A286-0E704A02542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F2DE3-5FD1-2640-B255-AA69043F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F2DE3-5FD1-2640-B255-AA69043FDA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F2DE3-5FD1-2640-B255-AA69043FDA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Political unrest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demonstrators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 19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Pharmacy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 about this as a city scape. Smart car. Smart traffic light. Person walking speaking on phone. Folks demonstrating. Police officer. Pharmacy.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F2DE3-5FD1-2640-B255-AA69043FDA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1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 in 2016</a:t>
            </a:r>
          </a:p>
          <a:p>
            <a:r>
              <a:rPr lang="en-US" dirty="0"/>
              <a:t>356 this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21CD-47AC-BA44-ABDC-4FA7F1E4AB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8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666B3-05EF-AD40-8C6B-3A9C41243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1361D-AA6B-064E-896D-6DE1CB7B4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0B2D8-A92F-D947-BBED-8C0AE18E7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53440-0FEC-BE43-B49C-5CADC41B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E9284-2A99-0640-9F73-282B91F0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1E50-B22C-C04C-877D-76FBC5F1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58CA8-198B-DB41-BA47-4B08C81CD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958ED-3488-BB47-BD8A-D05FC364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267CF-92DF-534C-9B0E-5FBA6B80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F0BF2-8792-6447-AEA6-C5E09D68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7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F7F93-0FFF-874F-AD57-25F85E6EF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BB669-C941-EE4B-A853-3E5F51BF5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7258-1680-7243-A054-08803478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95C74-F111-F74D-93AB-4DBDC406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5F2F-CE06-364D-8CF5-7A26282C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8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4BB7-C8A1-144D-B380-C9EB37D0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CE542-FED8-7747-B30F-661CC9C90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F7B-3198-9948-A842-84817FD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A1D8-EF4D-E645-9332-14935749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C94A4-42E3-9445-BBF1-47AFCD47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2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127E-FA72-F34B-B7FF-44CB9A64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A320C-CE28-E24F-890C-D995FAAB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94E33-DFDF-E640-9A5E-A1DDB768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75B57-8ED8-C944-9E99-D809A088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2E639-0706-624F-A44B-6C370132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8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46B2-1D21-C740-A490-EE91073C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CF02-7D4A-4A4F-B9D2-F005E8F07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F725B-A816-9843-A8B3-35A85007D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A60E-F37F-B747-BA1E-68BB15C8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B3602-DB4F-D541-9B0E-DAA90DB1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A2AE1-FA59-EE47-9E13-FA8CFFC0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C34-DCE7-D14F-BDFF-FE1101EA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0D29C-6DFD-254B-A286-7DF673B3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52A12-270C-CB46-96DF-37467496B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F4006-140B-C648-BFDC-275F7D83B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AD1E8A-5427-AA4D-93DF-F03199599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2CA10-240E-2146-84B3-85350014B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1D9D7-AA81-304F-91E4-D2B807AC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2DD91-ACCD-B44D-A7CF-3DBD243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9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E779-8D0A-CB4D-9864-6FAAE9F2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F36D3-BB67-F84D-BE97-A1E582B7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40309-BC36-1C42-9D0C-2244B24F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2A268-3492-3143-98C2-B2BECAB2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D9A87-3D64-144B-A461-AC362D22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2D631-8A5B-3844-9A76-41C83828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B333E-37A8-714A-AEA2-85551FF4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3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34E8-7AB7-EC49-BCF5-7E3D5E42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33FF5-279E-CF48-A4F6-F2F9F7BC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61F0D-EEC5-9A4D-A434-3389EEFCB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6644E-2844-254C-A865-F30B502C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4A338-A9E4-D34E-A46E-4A1E0BCB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C14D9-1E68-4242-BB54-6504CABC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3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4852-2A8A-354A-979A-C41E3A1C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D6A5AF-32F9-094D-BBF1-DC928EAFF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E223D-3570-AF4C-BB75-4B7D4A9B9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227EB-B2EC-7D43-846C-E2F3D3B1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3F46F-0816-7346-AB48-4C5E99B2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426D2-9AF6-724F-8CA8-BAE6ADCA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06C62-5693-BD49-9EA4-294BE9E5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3034F-BFDC-B645-8246-D13A90B6E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8999B-3470-A941-A65A-C59DF73B4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1526E-773C-9348-8A05-0132D6DC255E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905BB-DA68-0642-8154-7C970269A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10D7D-87AB-9B49-ADA9-C5B78DBD7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2FAB4-E708-DE43-89D1-5DC22F226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1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6AA7835-E374-5749-8BDD-CDCD0A63E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1678EE-C667-CD41-9698-0BC34B54E2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200" y="179677"/>
            <a:ext cx="851200" cy="3635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C52D9C-8565-6140-B1F7-40CAA34AC9D0}"/>
              </a:ext>
            </a:extLst>
          </p:cNvPr>
          <p:cNvSpPr txBox="1"/>
          <p:nvPr/>
        </p:nvSpPr>
        <p:spPr>
          <a:xfrm>
            <a:off x="0" y="250029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abac Sans" panose="02000000000000000000" pitchFamily="2" charset="77"/>
                <a:ea typeface="Tabac Sans" panose="02000000000000000000" pitchFamily="2" charset="77"/>
                <a:cs typeface="Tabac Sans" panose="02000000000000000000" pitchFamily="2" charset="77"/>
              </a:rPr>
              <a:t>Privacy in a Ready Stance</a:t>
            </a:r>
          </a:p>
        </p:txBody>
      </p:sp>
    </p:spTree>
    <p:extLst>
      <p:ext uri="{BB962C8B-B14F-4D97-AF65-F5344CB8AC3E}">
        <p14:creationId xmlns:p14="http://schemas.microsoft.com/office/powerpoint/2010/main" val="137284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71EA-0C5F-6C49-88AA-70CCBA21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3327CE56-6429-F14E-945A-1EDC334DF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535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oor, sitting, black, dark&#10;&#10;Description automatically generated">
            <a:extLst>
              <a:ext uri="{FF2B5EF4-FFF2-40B4-BE49-F238E27FC236}">
                <a16:creationId xmlns:a16="http://schemas.microsoft.com/office/drawing/2014/main" id="{822FC476-4F16-BD47-A387-0D08EAD05C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C0D88-75A3-2648-B29C-9DDA224E5B7A}"/>
              </a:ext>
            </a:extLst>
          </p:cNvPr>
          <p:cNvSpPr txBox="1"/>
          <p:nvPr/>
        </p:nvSpPr>
        <p:spPr>
          <a:xfrm>
            <a:off x="5095102" y="2875002"/>
            <a:ext cx="2001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81841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white, door&#10;&#10;Description automatically generated">
            <a:extLst>
              <a:ext uri="{FF2B5EF4-FFF2-40B4-BE49-F238E27FC236}">
                <a16:creationId xmlns:a16="http://schemas.microsoft.com/office/drawing/2014/main" id="{506BF1CE-7DC9-2A41-BF43-89D538EC2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C2250-FD11-D841-A109-D1593E4F5C6B}"/>
              </a:ext>
            </a:extLst>
          </p:cNvPr>
          <p:cNvSpPr txBox="1"/>
          <p:nvPr/>
        </p:nvSpPr>
        <p:spPr>
          <a:xfrm>
            <a:off x="5286632" y="2967335"/>
            <a:ext cx="1618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236190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2A5224-47C5-3548-BF79-DB68D883E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200" y="179677"/>
            <a:ext cx="851200" cy="36357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6D71F52-1714-0046-A981-F662723FAA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99811-913B-9F45-9935-7E963C4E8E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200" y="179677"/>
            <a:ext cx="851200" cy="36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5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9F42-C18E-4444-A571-7CFF4BFC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A9A8A9-6217-8F41-924D-9B286CA79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5"/>
          <a:stretch/>
        </p:blipFill>
        <p:spPr>
          <a:xfrm>
            <a:off x="-1" y="-139699"/>
            <a:ext cx="12200921" cy="7080630"/>
          </a:xfrm>
        </p:spPr>
      </p:pic>
    </p:spTree>
    <p:extLst>
      <p:ext uri="{BB962C8B-B14F-4D97-AF65-F5344CB8AC3E}">
        <p14:creationId xmlns:p14="http://schemas.microsoft.com/office/powerpoint/2010/main" val="2176633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text&#10;&#10;Description automatically generated">
            <a:extLst>
              <a:ext uri="{FF2B5EF4-FFF2-40B4-BE49-F238E27FC236}">
                <a16:creationId xmlns:a16="http://schemas.microsoft.com/office/drawing/2014/main" id="{956310EF-04A5-3D4C-9D75-C2AE3EF0B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82"/>
          <a:stretch/>
        </p:blipFill>
        <p:spPr>
          <a:xfrm>
            <a:off x="0" y="0"/>
            <a:ext cx="12192000" cy="68580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3A32D7-F046-5543-ADE2-64AE586F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200" y="179677"/>
            <a:ext cx="851200" cy="36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76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31680-363E-4247-AB3C-A88307482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94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0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04CF8285-74D3-984D-AE36-33F3B41BA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E7B58-37B5-534B-A000-9C6C93C44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200" y="179677"/>
            <a:ext cx="851200" cy="36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6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41A52C5-CAC3-1149-93AA-8F17A847C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B7F8E-133B-8247-A32D-16F6F44392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416" y="418925"/>
            <a:ext cx="2260114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15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60552AFB-6E4A-9041-A311-FDAE52D6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52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7688-F30C-5E41-A692-DBCBFF64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04A75-71FD-F14D-8C3B-14DB146D9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FE4577-4DD4-224F-9B8F-6B7F8679FB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2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CDE7B806-3C9C-E245-9701-AC53D6A18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1" r="358" b="1279"/>
          <a:stretch/>
        </p:blipFill>
        <p:spPr>
          <a:xfrm>
            <a:off x="-57150" y="-44450"/>
            <a:ext cx="12306300" cy="6946900"/>
          </a:xfrm>
        </p:spPr>
      </p:pic>
    </p:spTree>
    <p:extLst>
      <p:ext uri="{BB962C8B-B14F-4D97-AF65-F5344CB8AC3E}">
        <p14:creationId xmlns:p14="http://schemas.microsoft.com/office/powerpoint/2010/main" val="3244918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B182898-78F7-2943-91D5-84ED705DF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9" y="1123527"/>
            <a:ext cx="3495104" cy="4604800"/>
          </a:xfrm>
          <a:prstGeom prst="rect">
            <a:avLst/>
          </a:prstGeom>
        </p:spPr>
      </p:pic>
      <p:pic>
        <p:nvPicPr>
          <p:cNvPr id="5" name="Picture 4" descr="A group of people near a sign&#10;&#10;Description automatically generated">
            <a:extLst>
              <a:ext uri="{FF2B5EF4-FFF2-40B4-BE49-F238E27FC236}">
                <a16:creationId xmlns:a16="http://schemas.microsoft.com/office/drawing/2014/main" id="{45004355-01EF-A94F-B7A0-B88D82316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143769"/>
            <a:ext cx="3537345" cy="4564316"/>
          </a:xfrm>
          <a:prstGeom prst="rect">
            <a:avLst/>
          </a:prstGeom>
        </p:spPr>
      </p:pic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7E625EC-26C1-744C-B412-4E06D4C8D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072" y="1123528"/>
            <a:ext cx="349964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6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vacy is not dead.jpg">
            <a:extLst>
              <a:ext uri="{FF2B5EF4-FFF2-40B4-BE49-F238E27FC236}">
                <a16:creationId xmlns:a16="http://schemas.microsoft.com/office/drawing/2014/main" id="{C2944971-53EE-534C-8AAC-78F8117A2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67" y="0"/>
            <a:ext cx="9304866" cy="69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8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A299-847F-A44D-94B3-B5E128B2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04F63-D630-2E46-8A4D-32D92BDA0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B9363E-BDED-0F44-ADC6-94E885F1E95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36136-DCD4-2447-A008-A4E17AEA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97" y="2499821"/>
            <a:ext cx="3882429" cy="16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AEAFAF-CF7F-9148-B150-1781F6A2D2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5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4FCE7FFE-F9B7-3748-858F-76AC1E4E6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8913" r="16991" b="4341"/>
          <a:stretch/>
        </p:blipFill>
        <p:spPr>
          <a:xfrm>
            <a:off x="1" y="1"/>
            <a:ext cx="12192000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C3CD16-D55A-734B-A8F8-E0622E740A0D}"/>
              </a:ext>
            </a:extLst>
          </p:cNvPr>
          <p:cNvSpPr txBox="1"/>
          <p:nvPr/>
        </p:nvSpPr>
        <p:spPr>
          <a:xfrm>
            <a:off x="424264" y="4498631"/>
            <a:ext cx="51468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bac Sans" panose="02000000000000000000" pitchFamily="2" charset="77"/>
                <a:ea typeface="Tabac Sans" panose="02000000000000000000" pitchFamily="2" charset="77"/>
                <a:cs typeface="Tabac Sans" panose="02000000000000000000" pitchFamily="2" charset="77"/>
              </a:rPr>
              <a:t>Enforcement</a:t>
            </a:r>
          </a:p>
          <a:p>
            <a:r>
              <a:rPr lang="en-US" sz="2800" b="1" dirty="0">
                <a:solidFill>
                  <a:schemeClr val="bg1"/>
                </a:solidFill>
                <a:latin typeface="Tabac Sans" panose="02000000000000000000" pitchFamily="2" charset="77"/>
              </a:rPr>
              <a:t>GDPR’s Unfinished Work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0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C78248-FFF1-8446-8810-E584B60768E6}"/>
              </a:ext>
            </a:extLst>
          </p:cNvPr>
          <p:cNvSpPr/>
          <p:nvPr/>
        </p:nvSpPr>
        <p:spPr>
          <a:xfrm>
            <a:off x="0" y="0"/>
            <a:ext cx="1993900" cy="6858000"/>
          </a:xfrm>
          <a:prstGeom prst="rect">
            <a:avLst/>
          </a:prstGeom>
          <a:solidFill>
            <a:srgbClr val="184C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B06F8-A834-7D4D-96C8-DA5B76DD45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602" y="146050"/>
            <a:ext cx="842897" cy="361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C2CFF7-9AA2-874E-8A31-90EC29220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16" y="1041400"/>
            <a:ext cx="8991600" cy="5245100"/>
          </a:xfrm>
          <a:prstGeom prst="rect">
            <a:avLst/>
          </a:prstGeom>
        </p:spPr>
      </p:pic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A84F6EE9-BDE7-8443-B9E1-8EA00201E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750" y="0"/>
            <a:ext cx="4381500" cy="3797300"/>
          </a:xfrm>
        </p:spPr>
      </p:pic>
    </p:spTree>
    <p:extLst>
      <p:ext uri="{BB962C8B-B14F-4D97-AF65-F5344CB8AC3E}">
        <p14:creationId xmlns:p14="http://schemas.microsoft.com/office/powerpoint/2010/main" val="9573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0EAD-2887-C349-89C1-276A5DA9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072276F-71DF-AA49-B1F2-C43DFE0F5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1E746-7484-C942-9EA6-883A511B9185}"/>
              </a:ext>
            </a:extLst>
          </p:cNvPr>
          <p:cNvSpPr txBox="1"/>
          <p:nvPr/>
        </p:nvSpPr>
        <p:spPr>
          <a:xfrm>
            <a:off x="247468" y="5059620"/>
            <a:ext cx="5146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bac Sans" panose="02000000000000000000" pitchFamily="2" charset="77"/>
                <a:ea typeface="Tabac Sans" panose="02000000000000000000" pitchFamily="2" charset="77"/>
                <a:cs typeface="Tabac Sans" panose="02000000000000000000" pitchFamily="2" charset="77"/>
              </a:rPr>
              <a:t>Data Transfers</a:t>
            </a:r>
            <a:endParaRPr lang="en-US" sz="2800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07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A84F6EE9-BDE7-8443-B9E1-8EA00201E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5157" y="-204717"/>
            <a:ext cx="4381500" cy="37973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B06F8-A834-7D4D-96C8-DA5B76DD4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602" y="146050"/>
            <a:ext cx="842897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CDA40-2796-1647-B285-BCF7843E6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788" y="0"/>
            <a:ext cx="8236424" cy="741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6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02DB-1885-D140-A1BF-BF3FF00C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E71DB937-E8B1-2841-A0F4-524B1C1EA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288" y="1825625"/>
            <a:ext cx="4241423" cy="4351338"/>
          </a:xfrm>
        </p:spPr>
      </p:pic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42FFF08-A388-1544-BC1D-32496B062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C798F-A823-4047-876F-FD30DBD41AFC}"/>
              </a:ext>
            </a:extLst>
          </p:cNvPr>
          <p:cNvSpPr txBox="1"/>
          <p:nvPr/>
        </p:nvSpPr>
        <p:spPr>
          <a:xfrm>
            <a:off x="488266" y="4399994"/>
            <a:ext cx="22686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bac Sans" panose="02000000000000000000" pitchFamily="2" charset="77"/>
                <a:ea typeface="Tabac Sans" panose="02000000000000000000" pitchFamily="2" charset="77"/>
                <a:cs typeface="Tabac Sans" panose="02000000000000000000" pitchFamily="2" charset="77"/>
              </a:rPr>
              <a:t>State Law</a:t>
            </a:r>
          </a:p>
          <a:p>
            <a:r>
              <a:rPr lang="en-US" sz="2800" b="1" dirty="0">
                <a:solidFill>
                  <a:schemeClr val="bg1"/>
                </a:solidFill>
                <a:latin typeface="Tabac Sans" panose="02000000000000000000" pitchFamily="2" charset="77"/>
                <a:ea typeface="Tabac Sans" panose="02000000000000000000" pitchFamily="2" charset="77"/>
                <a:cs typeface="Tabac Sans" panose="02000000000000000000" pitchFamily="2" charset="77"/>
              </a:rPr>
              <a:t>Federal Law</a:t>
            </a:r>
          </a:p>
          <a:p>
            <a:r>
              <a:rPr lang="en-US" sz="2800" b="1" dirty="0">
                <a:solidFill>
                  <a:schemeClr val="bg1"/>
                </a:solidFill>
                <a:latin typeface="Tabac Sans" panose="02000000000000000000" pitchFamily="2" charset="77"/>
                <a:ea typeface="Tabac Sans" panose="02000000000000000000" pitchFamily="2" charset="77"/>
                <a:cs typeface="Tabac Sans" panose="02000000000000000000" pitchFamily="2" charset="77"/>
              </a:rPr>
              <a:t>FTC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6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887D11-2644-864F-BAD1-2741A4FD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15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E205DF3-CAC7-7740-BF0C-1862E3844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2" t="29814" r="23124" b="3705"/>
          <a:stretch/>
        </p:blipFill>
        <p:spPr>
          <a:xfrm>
            <a:off x="1968500" y="0"/>
            <a:ext cx="8255000" cy="69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14148</TotalTime>
  <Words>68</Words>
  <Application>Microsoft Macintosh PowerPoint</Application>
  <PresentationFormat>Widescreen</PresentationFormat>
  <Paragraphs>23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Tabac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Moulton</dc:creator>
  <cp:lastModifiedBy>Trevor Hughes</cp:lastModifiedBy>
  <cp:revision>30</cp:revision>
  <dcterms:created xsi:type="dcterms:W3CDTF">2021-01-14T22:14:26Z</dcterms:created>
  <dcterms:modified xsi:type="dcterms:W3CDTF">2022-03-31T12:12:53Z</dcterms:modified>
</cp:coreProperties>
</file>