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93_B9599B5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374" r:id="rId4"/>
    <p:sldId id="381" r:id="rId5"/>
    <p:sldId id="395" r:id="rId6"/>
    <p:sldId id="396" r:id="rId7"/>
    <p:sldId id="407" r:id="rId8"/>
    <p:sldId id="397" r:id="rId9"/>
    <p:sldId id="398" r:id="rId10"/>
    <p:sldId id="409" r:id="rId11"/>
    <p:sldId id="402" r:id="rId12"/>
    <p:sldId id="392" r:id="rId13"/>
    <p:sldId id="399" r:id="rId14"/>
    <p:sldId id="410" r:id="rId15"/>
    <p:sldId id="403" r:id="rId16"/>
    <p:sldId id="404" r:id="rId17"/>
    <p:sldId id="405" r:id="rId18"/>
    <p:sldId id="40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C768F-54A0-4623-1FA1-036B2B05B4B6}" name="Victoria Carrington" initials="VC" userId="S::VCarrington@mabr.com::97e0aea5-6f8d-400c-bc81-51719ea6a325" providerId="AD"/>
  <p188:author id="{363776AC-70D3-6D6E-F827-6F4EA67DCBF2}" name="Elaine Lee" initials="EL" userId="S::ELee@mabr.com::641169d2-b82c-48ce-8411-a2433a9a0d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F8F4"/>
    <a:srgbClr val="00076E"/>
    <a:srgbClr val="003087"/>
    <a:srgbClr val="2C9E45"/>
    <a:srgbClr val="2E9E46"/>
    <a:srgbClr val="0024B8"/>
    <a:srgbClr val="1D68D8"/>
    <a:srgbClr val="1B68D9"/>
    <a:srgbClr val="0E8BE3"/>
    <a:srgbClr val="0D8B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B16AA-F074-4776-9434-8FF418E43F09}" v="53" dt="2024-02-21T21:35:43.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24"/>
    <p:restoredTop sz="96327"/>
  </p:normalViewPr>
  <p:slideViewPr>
    <p:cSldViewPr snapToGrid="0">
      <p:cViewPr>
        <p:scale>
          <a:sx n="58" d="100"/>
          <a:sy n="58" d="100"/>
        </p:scale>
        <p:origin x="1344"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omments/modernComment_193_B9599B53.xml><?xml version="1.0" encoding="utf-8"?>
<p188:cmLst xmlns:a="http://schemas.openxmlformats.org/drawingml/2006/main" xmlns:r="http://schemas.openxmlformats.org/officeDocument/2006/relationships" xmlns:p188="http://schemas.microsoft.com/office/powerpoint/2018/8/main">
  <p188:cm id="{23A2B181-6706-4F7F-867B-5D0ED04EA3F0}" authorId="{363776AC-70D3-6D6E-F827-6F4EA67DCBF2}" created="2024-02-22T02:06:38.275">
    <ac:deMkLst xmlns:ac="http://schemas.microsoft.com/office/drawing/2013/main/command">
      <pc:docMk xmlns:pc="http://schemas.microsoft.com/office/powerpoint/2013/main/command"/>
      <pc:sldMk xmlns:pc="http://schemas.microsoft.com/office/powerpoint/2013/main/command" cId="3109657427" sldId="403"/>
      <ac:spMk id="3" creationId="{36917FF6-7950-0383-C31C-517E99EE42B6}"/>
    </ac:deMkLst>
    <p188:txBody>
      <a:bodyPr/>
      <a:lstStyle/>
      <a:p>
        <a:r>
          <a:rPr lang="en-US"/>
          <a:t>Business/Legal Decision Makers
-Defensive publications vs. patent protection
-Filing for Patent protection in the US vs. outside the US (PCT vs. Direct National)
-Continuations/Divisional patent applications
-Paying Maintenance Fees/Annuities for issued patents
-Cost Allocations for Patent/Copyright/TM/Mask Work filing costs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8357-E15F-761E-7565-20D99FDFF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6F69BB-7B4A-97CD-02C8-017EF3516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B51D1B-1883-5445-2303-E477BFD0C81A}"/>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5" name="Footer Placeholder 4">
            <a:extLst>
              <a:ext uri="{FF2B5EF4-FFF2-40B4-BE49-F238E27FC236}">
                <a16:creationId xmlns:a16="http://schemas.microsoft.com/office/drawing/2014/main" id="{CEE7EA1A-8A61-40B8-5F41-0AB8918D8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39584-69E6-59D3-B593-32B7F4B20885}"/>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208608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1A85-1DB0-5681-EC51-F1A24B47D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92C222-E50F-55DC-0C64-0236DFD48E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721DA-6D84-7FB5-2F7C-DF71D4684605}"/>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5" name="Footer Placeholder 4">
            <a:extLst>
              <a:ext uri="{FF2B5EF4-FFF2-40B4-BE49-F238E27FC236}">
                <a16:creationId xmlns:a16="http://schemas.microsoft.com/office/drawing/2014/main" id="{5497B37C-43C2-498A-F396-279C07CAE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24C80-DD84-3CE1-24E3-415CE81A6694}"/>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284187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3B3F0-68AE-0850-A73F-F1C4CE4DDC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3301AC-539B-4E52-54C8-1956C11F72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85FF8-C5B1-DD4D-71CF-6EFA9ECB1E28}"/>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5" name="Footer Placeholder 4">
            <a:extLst>
              <a:ext uri="{FF2B5EF4-FFF2-40B4-BE49-F238E27FC236}">
                <a16:creationId xmlns:a16="http://schemas.microsoft.com/office/drawing/2014/main" id="{62E15B0A-6219-8C73-6A3C-FAA8307C5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A8756-5B39-E1EB-5D64-53897919832B}"/>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298046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6A92-EE72-CC54-9457-1F0B40918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590F4-51B4-C31A-D3AD-4B413F72B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ACDC-9F3D-0A3A-7253-2542482B0341}"/>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5" name="Footer Placeholder 4">
            <a:extLst>
              <a:ext uri="{FF2B5EF4-FFF2-40B4-BE49-F238E27FC236}">
                <a16:creationId xmlns:a16="http://schemas.microsoft.com/office/drawing/2014/main" id="{512EB68A-70D5-D9BB-DF63-2F79ECA8B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DDAEE-AC2C-55AC-F5CC-0E100D2433A6}"/>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6858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DAF3-2679-775D-91D6-3385EC13C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E2934B-10FC-C220-BC96-7BD24E0A1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06942-7DA8-04A4-0949-FDA74BAB08B0}"/>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5" name="Footer Placeholder 4">
            <a:extLst>
              <a:ext uri="{FF2B5EF4-FFF2-40B4-BE49-F238E27FC236}">
                <a16:creationId xmlns:a16="http://schemas.microsoft.com/office/drawing/2014/main" id="{2653BC87-0A66-2537-E5D8-789E1031E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54977-C1DD-2A86-7CE0-F9DE79F58BCE}"/>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112169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3A7B-F689-BB63-B9E3-38737282E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555592-0125-02F7-CF32-D72592CD9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2BD303-C395-D0AE-7F84-A6C5FAD362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A29B5-87F0-130F-1E76-C07F30F59429}"/>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6" name="Footer Placeholder 5">
            <a:extLst>
              <a:ext uri="{FF2B5EF4-FFF2-40B4-BE49-F238E27FC236}">
                <a16:creationId xmlns:a16="http://schemas.microsoft.com/office/drawing/2014/main" id="{765A764A-EAA4-6DCC-6EC5-EC725CFD4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FCCAF-7C6F-136A-A5A8-AC700986FF43}"/>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411554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78DF-12A1-544B-0948-1A901B2462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007916-E573-A23A-1828-2C4EC645BC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B57D22-81BF-BDC4-741F-CBECB6FEF3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86D35D-9000-37A2-DC4A-115CD4E265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AAAB6-B5F6-1BD8-17F4-13EF772EF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4F7FE-BA74-F81B-721E-FFFD4D063AED}"/>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8" name="Footer Placeholder 7">
            <a:extLst>
              <a:ext uri="{FF2B5EF4-FFF2-40B4-BE49-F238E27FC236}">
                <a16:creationId xmlns:a16="http://schemas.microsoft.com/office/drawing/2014/main" id="{F25BBA8C-23C8-AD53-77E9-7BC5C5ED1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0DCD02-7AE5-AFBC-C250-6763EC38A5B2}"/>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374686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F1AD4-A68B-07DB-0258-58E15DEFE1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376CB-6C2A-6C3B-4C97-457E9FBF6155}"/>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4" name="Footer Placeholder 3">
            <a:extLst>
              <a:ext uri="{FF2B5EF4-FFF2-40B4-BE49-F238E27FC236}">
                <a16:creationId xmlns:a16="http://schemas.microsoft.com/office/drawing/2014/main" id="{7BA6DE3C-7214-19F9-2DFA-6850EE373A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64BA79-037D-0E4B-FBC7-9EF2DDB3A29D}"/>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143853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6BB49-59D3-57AD-4F52-74096165352C}"/>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3" name="Footer Placeholder 2">
            <a:extLst>
              <a:ext uri="{FF2B5EF4-FFF2-40B4-BE49-F238E27FC236}">
                <a16:creationId xmlns:a16="http://schemas.microsoft.com/office/drawing/2014/main" id="{BA0C96AD-C7E6-CBA2-47C5-CEE9B3B783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4C2E6B-93D0-8162-409B-E0ED9E8DEF6A}"/>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386495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E25C-D64B-457D-8F20-9BD849635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00033-6634-2D95-F3A6-222C798DE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3E133C-7B50-1F4F-371C-82DC579DF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2AE1F9-65A9-0F2F-B767-377827EF480D}"/>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6" name="Footer Placeholder 5">
            <a:extLst>
              <a:ext uri="{FF2B5EF4-FFF2-40B4-BE49-F238E27FC236}">
                <a16:creationId xmlns:a16="http://schemas.microsoft.com/office/drawing/2014/main" id="{50BC7103-9ECE-CC34-FA8D-754597559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A5D38-2257-7853-29FA-9501645EFA83}"/>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104558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C8D0A-1DC6-FFDD-D2F7-DE671C051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1DFE78-11A7-C2BA-0A25-429E939F1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B4645B-57F4-E938-7A8A-58DA9049E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0E233-42E1-74FD-862E-750636B462BE}"/>
              </a:ext>
            </a:extLst>
          </p:cNvPr>
          <p:cNvSpPr>
            <a:spLocks noGrp="1"/>
          </p:cNvSpPr>
          <p:nvPr>
            <p:ph type="dt" sz="half" idx="10"/>
          </p:nvPr>
        </p:nvSpPr>
        <p:spPr/>
        <p:txBody>
          <a:bodyPr/>
          <a:lstStyle/>
          <a:p>
            <a:fld id="{47B2418F-77D7-394D-99C7-0BE75B004CFE}" type="datetimeFigureOut">
              <a:rPr lang="en-US" smtClean="0"/>
              <a:t>3/1/2024</a:t>
            </a:fld>
            <a:endParaRPr lang="en-US"/>
          </a:p>
        </p:txBody>
      </p:sp>
      <p:sp>
        <p:nvSpPr>
          <p:cNvPr id="6" name="Footer Placeholder 5">
            <a:extLst>
              <a:ext uri="{FF2B5EF4-FFF2-40B4-BE49-F238E27FC236}">
                <a16:creationId xmlns:a16="http://schemas.microsoft.com/office/drawing/2014/main" id="{6E3F9C43-EBC1-1BD3-9D80-5E9AD12B7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77A21-310C-04A1-F0FA-3E357CAFB8EE}"/>
              </a:ext>
            </a:extLst>
          </p:cNvPr>
          <p:cNvSpPr>
            <a:spLocks noGrp="1"/>
          </p:cNvSpPr>
          <p:nvPr>
            <p:ph type="sldNum" sz="quarter" idx="12"/>
          </p:nvPr>
        </p:nvSpPr>
        <p:spPr/>
        <p:txBody>
          <a:bodyPr/>
          <a:lstStyle/>
          <a:p>
            <a:fld id="{F9A53E31-0E17-D642-AB38-316DD61D0397}" type="slidenum">
              <a:rPr lang="en-US" smtClean="0"/>
              <a:t>‹#›</a:t>
            </a:fld>
            <a:endParaRPr lang="en-US"/>
          </a:p>
        </p:txBody>
      </p:sp>
    </p:spTree>
    <p:extLst>
      <p:ext uri="{BB962C8B-B14F-4D97-AF65-F5344CB8AC3E}">
        <p14:creationId xmlns:p14="http://schemas.microsoft.com/office/powerpoint/2010/main" val="1423201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E51A9-3885-B3FA-7F09-01776A47FA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A6B65D-D91E-8766-E497-A773F568CA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6B13D-5E6F-3B7A-B956-927D6AC680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2418F-77D7-394D-99C7-0BE75B004CFE}" type="datetimeFigureOut">
              <a:rPr lang="en-US" smtClean="0"/>
              <a:t>3/1/2024</a:t>
            </a:fld>
            <a:endParaRPr lang="en-US"/>
          </a:p>
        </p:txBody>
      </p:sp>
      <p:sp>
        <p:nvSpPr>
          <p:cNvPr id="5" name="Footer Placeholder 4">
            <a:extLst>
              <a:ext uri="{FF2B5EF4-FFF2-40B4-BE49-F238E27FC236}">
                <a16:creationId xmlns:a16="http://schemas.microsoft.com/office/drawing/2014/main" id="{E46AAD13-1C6A-1A3B-82DD-55E6444C54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40190A-9BE0-0505-C21A-78032ECB9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53E31-0E17-D642-AB38-316DD61D0397}" type="slidenum">
              <a:rPr lang="en-US" smtClean="0"/>
              <a:t>‹#›</a:t>
            </a:fld>
            <a:endParaRPr lang="en-US"/>
          </a:p>
        </p:txBody>
      </p:sp>
    </p:spTree>
    <p:extLst>
      <p:ext uri="{BB962C8B-B14F-4D97-AF65-F5344CB8AC3E}">
        <p14:creationId xmlns:p14="http://schemas.microsoft.com/office/powerpoint/2010/main" val="2189015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93_B9599B5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FEF22C2-1FCC-1469-0EE4-F4551D8AC9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3000" y="457200"/>
            <a:ext cx="1742130" cy="670050"/>
          </a:xfrm>
          <a:prstGeom prst="rect">
            <a:avLst/>
          </a:prstGeom>
        </p:spPr>
      </p:pic>
      <p:sp>
        <p:nvSpPr>
          <p:cNvPr id="12" name="Title 1">
            <a:extLst>
              <a:ext uri="{FF2B5EF4-FFF2-40B4-BE49-F238E27FC236}">
                <a16:creationId xmlns:a16="http://schemas.microsoft.com/office/drawing/2014/main" id="{EDFC0852-0441-FB3B-31C7-0BE115FA4709}"/>
              </a:ext>
            </a:extLst>
          </p:cNvPr>
          <p:cNvSpPr txBox="1">
            <a:spLocks/>
          </p:cNvSpPr>
          <p:nvPr/>
        </p:nvSpPr>
        <p:spPr>
          <a:xfrm>
            <a:off x="1143000" y="1788621"/>
            <a:ext cx="7384798" cy="1131826"/>
          </a:xfrm>
          <a:prstGeom prst="rect">
            <a:avLst/>
          </a:prstGeom>
        </p:spPr>
        <p:txBody>
          <a:bodyPr vert="horz" lIns="0" tIns="0" rIns="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b="1" dirty="0">
                <a:solidFill>
                  <a:srgbClr val="003087"/>
                </a:solidFill>
              </a:rPr>
              <a:t>Building the Car While Driving – Corporate IP Policies as a Vehicle for Business Success</a:t>
            </a:r>
          </a:p>
        </p:txBody>
      </p:sp>
      <p:sp>
        <p:nvSpPr>
          <p:cNvPr id="14" name="Title 1">
            <a:extLst>
              <a:ext uri="{FF2B5EF4-FFF2-40B4-BE49-F238E27FC236}">
                <a16:creationId xmlns:a16="http://schemas.microsoft.com/office/drawing/2014/main" id="{D12D25B9-9A2D-BDB0-C0C7-036BA930ADE2}"/>
              </a:ext>
            </a:extLst>
          </p:cNvPr>
          <p:cNvSpPr txBox="1">
            <a:spLocks/>
          </p:cNvSpPr>
          <p:nvPr/>
        </p:nvSpPr>
        <p:spPr>
          <a:xfrm>
            <a:off x="1154425" y="5959350"/>
            <a:ext cx="1446985" cy="216032"/>
          </a:xfrm>
          <a:prstGeom prst="rect">
            <a:avLst/>
          </a:prstGeom>
        </p:spPr>
        <p:txBody>
          <a:bodyPr vert="horz" lIns="0" tIns="0" rIns="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t>March 1, 2024</a:t>
            </a:r>
          </a:p>
        </p:txBody>
      </p:sp>
      <p:sp>
        <p:nvSpPr>
          <p:cNvPr id="15" name="Title 1">
            <a:extLst>
              <a:ext uri="{FF2B5EF4-FFF2-40B4-BE49-F238E27FC236}">
                <a16:creationId xmlns:a16="http://schemas.microsoft.com/office/drawing/2014/main" id="{B330FD64-62BA-DC10-0A2F-62CED54FCC3B}"/>
              </a:ext>
            </a:extLst>
          </p:cNvPr>
          <p:cNvSpPr txBox="1">
            <a:spLocks/>
          </p:cNvSpPr>
          <p:nvPr/>
        </p:nvSpPr>
        <p:spPr>
          <a:xfrm>
            <a:off x="1143000" y="4177130"/>
            <a:ext cx="6400800" cy="788825"/>
          </a:xfrm>
          <a:prstGeom prst="rect">
            <a:avLst/>
          </a:prstGeom>
        </p:spPr>
        <p:txBody>
          <a:bodyPr vert="horz" lIns="0" tIns="0" rIns="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dirty="0"/>
              <a:t>ACC Mountain West</a:t>
            </a:r>
          </a:p>
          <a:p>
            <a:pPr algn="l">
              <a:lnSpc>
                <a:spcPct val="100000"/>
              </a:lnSpc>
            </a:pPr>
            <a:r>
              <a:rPr lang="en-US" sz="2400" dirty="0"/>
              <a:t>Tech Law Symposium</a:t>
            </a:r>
          </a:p>
        </p:txBody>
      </p:sp>
      <p:sp>
        <p:nvSpPr>
          <p:cNvPr id="16" name="Title 1">
            <a:extLst>
              <a:ext uri="{FF2B5EF4-FFF2-40B4-BE49-F238E27FC236}">
                <a16:creationId xmlns:a16="http://schemas.microsoft.com/office/drawing/2014/main" id="{AE257D32-5E84-CC53-30D8-4C4A78901D3C}"/>
              </a:ext>
            </a:extLst>
          </p:cNvPr>
          <p:cNvSpPr txBox="1">
            <a:spLocks/>
          </p:cNvSpPr>
          <p:nvPr/>
        </p:nvSpPr>
        <p:spPr>
          <a:xfrm>
            <a:off x="1143000" y="3877270"/>
            <a:ext cx="6400800" cy="228600"/>
          </a:xfrm>
          <a:prstGeom prst="rect">
            <a:avLst/>
          </a:prstGeom>
        </p:spPr>
        <p:txBody>
          <a:bodyPr vert="horz" lIns="0" tIns="0" rIns="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b="1" spc="100" dirty="0">
                <a:solidFill>
                  <a:srgbClr val="2E9E46"/>
                </a:solidFill>
                <a:latin typeface="+mn-lt"/>
              </a:rPr>
              <a:t>PRESENTATION FOR</a:t>
            </a:r>
          </a:p>
        </p:txBody>
      </p:sp>
      <p:pic>
        <p:nvPicPr>
          <p:cNvPr id="7" name="Picture 6" descr="Background pattern&#10;&#10;Description automatically generated">
            <a:extLst>
              <a:ext uri="{FF2B5EF4-FFF2-40B4-BE49-F238E27FC236}">
                <a16:creationId xmlns:a16="http://schemas.microsoft.com/office/drawing/2014/main" id="{30577D8D-91D3-61CD-6ED8-4B8C56BF1ADC}"/>
              </a:ext>
            </a:extLst>
          </p:cNvPr>
          <p:cNvPicPr>
            <a:picLocks noChangeAspect="1"/>
          </p:cNvPicPr>
          <p:nvPr/>
        </p:nvPicPr>
        <p:blipFill rotWithShape="1">
          <a:blip r:embed="rId4"/>
          <a:srcRect l="79650" r="1397" b="36621"/>
          <a:stretch/>
        </p:blipFill>
        <p:spPr>
          <a:xfrm>
            <a:off x="0" y="1828800"/>
            <a:ext cx="717630" cy="4346582"/>
          </a:xfrm>
          <a:prstGeom prst="rect">
            <a:avLst/>
          </a:prstGeom>
        </p:spPr>
      </p:pic>
      <p:sp>
        <p:nvSpPr>
          <p:cNvPr id="3" name="Rectangle 2">
            <a:extLst>
              <a:ext uri="{FF2B5EF4-FFF2-40B4-BE49-F238E27FC236}">
                <a16:creationId xmlns:a16="http://schemas.microsoft.com/office/drawing/2014/main" id="{FBA0FA92-FEE7-32EB-FFBD-02D80BF2E2E3}"/>
              </a:ext>
            </a:extLst>
          </p:cNvPr>
          <p:cNvSpPr/>
          <p:nvPr/>
        </p:nvSpPr>
        <p:spPr>
          <a:xfrm>
            <a:off x="9503780" y="0"/>
            <a:ext cx="457200" cy="6857993"/>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F0D9FC-0B31-B08D-F3FC-DA217929A218}"/>
              </a:ext>
            </a:extLst>
          </p:cNvPr>
          <p:cNvSpPr/>
          <p:nvPr/>
        </p:nvSpPr>
        <p:spPr>
          <a:xfrm>
            <a:off x="9960980" y="0"/>
            <a:ext cx="457200" cy="6857993"/>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87C6FE-0B5A-2C4B-24D1-F011EFF4AE7C}"/>
              </a:ext>
            </a:extLst>
          </p:cNvPr>
          <p:cNvSpPr/>
          <p:nvPr/>
        </p:nvSpPr>
        <p:spPr>
          <a:xfrm>
            <a:off x="10418180" y="0"/>
            <a:ext cx="457200" cy="6857993"/>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BAD4C9-F810-ECAD-E6D7-D77E1E00D784}"/>
              </a:ext>
            </a:extLst>
          </p:cNvPr>
          <p:cNvSpPr/>
          <p:nvPr/>
        </p:nvSpPr>
        <p:spPr>
          <a:xfrm>
            <a:off x="10875380" y="0"/>
            <a:ext cx="457200" cy="6857993"/>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BF31F6-5409-14C7-E542-D127E95CC535}"/>
              </a:ext>
            </a:extLst>
          </p:cNvPr>
          <p:cNvSpPr/>
          <p:nvPr/>
        </p:nvSpPr>
        <p:spPr>
          <a:xfrm>
            <a:off x="11332580" y="0"/>
            <a:ext cx="457200" cy="6857993"/>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C388DD-4199-AC77-C7B3-312CB723861E}"/>
              </a:ext>
            </a:extLst>
          </p:cNvPr>
          <p:cNvSpPr/>
          <p:nvPr/>
        </p:nvSpPr>
        <p:spPr>
          <a:xfrm>
            <a:off x="11789780" y="0"/>
            <a:ext cx="457200" cy="6857993"/>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06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Marketing &amp; Sales</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800" y="1600200"/>
            <a:ext cx="8561718" cy="4633506"/>
          </a:xfrm>
        </p:spPr>
        <p:txBody>
          <a:bodyPr lIns="0" tIns="0">
            <a:noAutofit/>
          </a:bodyPr>
          <a:lstStyle/>
          <a:p>
            <a:pPr marL="0" indent="0">
              <a:lnSpc>
                <a:spcPct val="110000"/>
              </a:lnSpc>
              <a:spcBef>
                <a:spcPts val="1200"/>
              </a:spcBef>
              <a:buNone/>
            </a:pPr>
            <a:r>
              <a:rPr lang="en-US" sz="2000" b="1" dirty="0">
                <a:solidFill>
                  <a:srgbClr val="2C9E45"/>
                </a:solidFill>
              </a:rPr>
              <a:t>Social Media Policies</a:t>
            </a:r>
          </a:p>
          <a:p>
            <a:pPr>
              <a:spcBef>
                <a:spcPts val="1200"/>
              </a:spcBef>
            </a:pPr>
            <a:r>
              <a:rPr lang="en-US" sz="1600" dirty="0"/>
              <a:t>What are the things you want your marketing team to consider before they post to social media?</a:t>
            </a:r>
          </a:p>
          <a:p>
            <a:pPr>
              <a:spcBef>
                <a:spcPts val="1200"/>
              </a:spcBef>
            </a:pPr>
            <a:r>
              <a:rPr lang="en-US" sz="1600" dirty="0"/>
              <a:t>How much do the various terms of service of different social media sites impact your analysis of the risk/benefit of using social media marketing?</a:t>
            </a:r>
          </a:p>
          <a:p>
            <a:pPr>
              <a:spcBef>
                <a:spcPts val="1200"/>
              </a:spcBef>
            </a:pPr>
            <a:r>
              <a:rPr lang="en-US" sz="1600" dirty="0"/>
              <a:t>Social media best practices:</a:t>
            </a:r>
          </a:p>
          <a:p>
            <a:pPr lvl="1">
              <a:spcBef>
                <a:spcPts val="1200"/>
              </a:spcBef>
            </a:pPr>
            <a:r>
              <a:rPr lang="en-US" sz="1200" dirty="0"/>
              <a:t>No undisclosed IP (especially trade secrets) should ever be featured on social media.</a:t>
            </a:r>
          </a:p>
          <a:p>
            <a:pPr lvl="1">
              <a:spcBef>
                <a:spcPts val="1200"/>
              </a:spcBef>
            </a:pPr>
            <a:r>
              <a:rPr lang="en-US" sz="1200" dirty="0"/>
              <a:t>Disclose all paid-for endorsements upfront. Make sure any influencers you work with do the same.</a:t>
            </a:r>
          </a:p>
          <a:p>
            <a:pPr lvl="1">
              <a:spcBef>
                <a:spcPts val="1200"/>
              </a:spcBef>
            </a:pPr>
            <a:r>
              <a:rPr lang="en-US" sz="1200" dirty="0"/>
              <a:t>Monitor competitors’ IP use on social media. If any of their material is substantially like your own, act by filing at least a cease-and-desist letter.</a:t>
            </a:r>
          </a:p>
          <a:p>
            <a:pPr lvl="1">
              <a:spcBef>
                <a:spcPts val="1200"/>
              </a:spcBef>
            </a:pPr>
            <a:r>
              <a:rPr lang="en-US" sz="1200" dirty="0"/>
              <a:t>Enforce the same respect for other organizations’ and individuals’ IP rights that you expect for your own.</a:t>
            </a:r>
          </a:p>
          <a:p>
            <a:pPr lvl="1">
              <a:spcBef>
                <a:spcPts val="1200"/>
              </a:spcBef>
            </a:pPr>
            <a:endParaRPr lang="en-US" sz="1200" dirty="0"/>
          </a:p>
          <a:p>
            <a:pPr>
              <a:spcBef>
                <a:spcPts val="1200"/>
              </a:spcBef>
            </a:pPr>
            <a:endParaRPr lang="en-US" sz="1600" dirty="0"/>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10</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pic>
        <p:nvPicPr>
          <p:cNvPr id="14" name="Picture 13" descr="Selfie against orange wall">
            <a:extLst>
              <a:ext uri="{FF2B5EF4-FFF2-40B4-BE49-F238E27FC236}">
                <a16:creationId xmlns:a16="http://schemas.microsoft.com/office/drawing/2014/main" id="{ABBD1F02-8CE5-E44D-41B1-75BC06B34C8C}"/>
              </a:ext>
            </a:extLst>
          </p:cNvPr>
          <p:cNvPicPr>
            <a:picLocks noChangeAspect="1"/>
          </p:cNvPicPr>
          <p:nvPr/>
        </p:nvPicPr>
        <p:blipFill>
          <a:blip r:embed="rId2"/>
          <a:stretch>
            <a:fillRect/>
          </a:stretch>
        </p:blipFill>
        <p:spPr>
          <a:xfrm>
            <a:off x="9367285" y="4974316"/>
            <a:ext cx="2824716" cy="1883684"/>
          </a:xfrm>
          <a:prstGeom prst="rect">
            <a:avLst/>
          </a:prstGeom>
        </p:spPr>
      </p:pic>
      <p:pic>
        <p:nvPicPr>
          <p:cNvPr id="17" name="Picture 16" descr="Video camera on tripod, recording man presenting, wearing in casual business attire, at table with laptop and notebooks">
            <a:extLst>
              <a:ext uri="{FF2B5EF4-FFF2-40B4-BE49-F238E27FC236}">
                <a16:creationId xmlns:a16="http://schemas.microsoft.com/office/drawing/2014/main" id="{B054A756-6E58-FD99-085B-6D75491E99DB}"/>
              </a:ext>
            </a:extLst>
          </p:cNvPr>
          <p:cNvPicPr>
            <a:picLocks noChangeAspect="1"/>
          </p:cNvPicPr>
          <p:nvPr/>
        </p:nvPicPr>
        <p:blipFill rotWithShape="1">
          <a:blip r:embed="rId3"/>
          <a:srcRect r="2381"/>
          <a:stretch/>
        </p:blipFill>
        <p:spPr>
          <a:xfrm>
            <a:off x="9379997" y="1340972"/>
            <a:ext cx="2812002" cy="1883144"/>
          </a:xfrm>
          <a:prstGeom prst="rect">
            <a:avLst/>
          </a:prstGeom>
        </p:spPr>
      </p:pic>
      <p:pic>
        <p:nvPicPr>
          <p:cNvPr id="4098" name="Picture 2" descr="The Biggest Social Media Trends in 2023">
            <a:extLst>
              <a:ext uri="{FF2B5EF4-FFF2-40B4-BE49-F238E27FC236}">
                <a16:creationId xmlns:a16="http://schemas.microsoft.com/office/drawing/2014/main" id="{CE5739E4-400E-06E3-53EF-00AD214DF4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67"/>
          <a:stretch/>
        </p:blipFill>
        <p:spPr bwMode="auto">
          <a:xfrm>
            <a:off x="9379997" y="3224116"/>
            <a:ext cx="2812003" cy="175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9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Marketing &amp; Sales</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799" y="1600200"/>
            <a:ext cx="9829799" cy="4633506"/>
          </a:xfrm>
        </p:spPr>
        <p:txBody>
          <a:bodyPr lIns="0" tIns="0">
            <a:noAutofit/>
          </a:bodyPr>
          <a:lstStyle/>
          <a:p>
            <a:pPr marL="0" indent="0">
              <a:lnSpc>
                <a:spcPct val="110000"/>
              </a:lnSpc>
              <a:spcBef>
                <a:spcPts val="1200"/>
              </a:spcBef>
              <a:buNone/>
            </a:pPr>
            <a:r>
              <a:rPr lang="en-US" sz="2000" b="1" dirty="0">
                <a:solidFill>
                  <a:srgbClr val="2C9E45"/>
                </a:solidFill>
              </a:rPr>
              <a:t>IP Legal Review of Marketing</a:t>
            </a:r>
          </a:p>
          <a:p>
            <a:pPr marL="0" indent="0">
              <a:spcBef>
                <a:spcPts val="1200"/>
              </a:spcBef>
              <a:buNone/>
            </a:pPr>
            <a:r>
              <a:rPr lang="en-US" sz="1600" dirty="0"/>
              <a:t>Trademark Clearance and Registration</a:t>
            </a:r>
          </a:p>
          <a:p>
            <a:pPr>
              <a:spcBef>
                <a:spcPts val="1200"/>
              </a:spcBef>
            </a:pPr>
            <a:r>
              <a:rPr lang="en-US" sz="1600" dirty="0"/>
              <a:t>What resources are you using to make sure a mark you want to register is not already in use?</a:t>
            </a:r>
          </a:p>
          <a:p>
            <a:pPr>
              <a:spcBef>
                <a:spcPts val="1200"/>
              </a:spcBef>
            </a:pPr>
            <a:r>
              <a:rPr lang="en-US" sz="1600" dirty="0"/>
              <a:t>When it comes to marketing collateral, what policies does your company have in place to allow creatives to be creative while also avoiding infringement?</a:t>
            </a:r>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11</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Tree>
    <p:extLst>
      <p:ext uri="{BB962C8B-B14F-4D97-AF65-F5344CB8AC3E}">
        <p14:creationId xmlns:p14="http://schemas.microsoft.com/office/powerpoint/2010/main" val="283170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 AI and Research and Development </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799" y="1600200"/>
            <a:ext cx="9829799" cy="4633506"/>
          </a:xfrm>
        </p:spPr>
        <p:txBody>
          <a:bodyPr lIns="0" tIns="0">
            <a:noAutofit/>
          </a:bodyPr>
          <a:lstStyle/>
          <a:p>
            <a:pPr marL="0" indent="0">
              <a:lnSpc>
                <a:spcPct val="110000"/>
              </a:lnSpc>
              <a:spcBef>
                <a:spcPts val="1200"/>
              </a:spcBef>
              <a:buNone/>
            </a:pPr>
            <a:r>
              <a:rPr lang="en-US" sz="2000" b="1" dirty="0">
                <a:solidFill>
                  <a:srgbClr val="2C9E45"/>
                </a:solidFill>
              </a:rPr>
              <a:t>Generative AI and Patents</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Inventorship requires a human being</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Legislative efforts to reform patentable subject matter</a:t>
            </a:r>
          </a:p>
          <a:p>
            <a:pPr lvl="1">
              <a:spcBef>
                <a:spcPts val="1200"/>
              </a:spcBef>
              <a:defRPr/>
            </a:pPr>
            <a:r>
              <a:rPr lang="en-US" sz="1200" dirty="0">
                <a:solidFill>
                  <a:prstClr val="black"/>
                </a:solidFill>
                <a:latin typeface="Arial" panose="020B0604020202020204"/>
              </a:rPr>
              <a:t>Patent Eligibility Restoration Action of 2023 (PERA)</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Patent Practitioner Use of Generative Ai</a:t>
            </a:r>
            <a:endParaRPr lang="en-US" sz="400" dirty="0"/>
          </a:p>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2000" b="1" dirty="0">
                <a:solidFill>
                  <a:srgbClr val="2C9E45"/>
                </a:solidFill>
                <a:latin typeface="Arial" panose="020B0604020202020204"/>
              </a:rPr>
              <a:t>Generative AI and Copyrights</a:t>
            </a:r>
            <a:endParaRPr kumimoji="0" lang="en-US" sz="2000" b="1" i="0" u="none" strike="noStrike" kern="1200" cap="none" spc="0" normalizeH="0" baseline="0" noProof="0" dirty="0">
              <a:ln>
                <a:noFill/>
              </a:ln>
              <a:solidFill>
                <a:srgbClr val="2C9E45"/>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Human authorship required</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Original works of authorship fixed in any tangible medium of expression</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Input to large language and machine learning models may be protected by copyright</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Inputs may be also protected by privacy laws</a:t>
            </a:r>
          </a:p>
          <a:p>
            <a:pPr marL="0" indent="0">
              <a:spcBef>
                <a:spcPts val="1200"/>
              </a:spcBef>
              <a:buNone/>
            </a:pPr>
            <a:endParaRPr lang="en-US" sz="1200" dirty="0"/>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12</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Tree>
    <p:extLst>
      <p:ext uri="{BB962C8B-B14F-4D97-AF65-F5344CB8AC3E}">
        <p14:creationId xmlns:p14="http://schemas.microsoft.com/office/powerpoint/2010/main" val="201707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Research and Development</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799" y="1600200"/>
            <a:ext cx="9829799" cy="4633506"/>
          </a:xfrm>
        </p:spPr>
        <p:txBody>
          <a:bodyPr lIns="0" tIns="0">
            <a:noAutofit/>
          </a:bodyPr>
          <a:lstStyle/>
          <a:p>
            <a:pPr marL="0" indent="0">
              <a:lnSpc>
                <a:spcPct val="110000"/>
              </a:lnSpc>
              <a:spcBef>
                <a:spcPts val="1200"/>
              </a:spcBef>
              <a:buNone/>
            </a:pPr>
            <a:r>
              <a:rPr lang="en-US" sz="2000" b="1" dirty="0">
                <a:solidFill>
                  <a:srgbClr val="2C9E45"/>
                </a:solidFill>
              </a:rPr>
              <a:t>IP Legal Review of Product Releases</a:t>
            </a:r>
          </a:p>
          <a:p>
            <a:pPr>
              <a:spcBef>
                <a:spcPts val="1200"/>
              </a:spcBef>
            </a:pPr>
            <a:r>
              <a:rPr lang="en-US" sz="1600" dirty="0"/>
              <a:t>Who has the decision-making authority for IP Protection Strategies (Trade Secret/Patent/Copyright/TM)</a:t>
            </a:r>
            <a:endParaRPr lang="en-US" sz="800" dirty="0"/>
          </a:p>
          <a:p>
            <a:pPr marL="685800" marR="0" lvl="1"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a:rPr>
              <a:t>R&amp;D</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685800" marR="0" lvl="1"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Legal </a:t>
            </a:r>
          </a:p>
          <a:p>
            <a:pPr marL="685800" marR="0" lvl="1"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Marketing</a:t>
            </a:r>
          </a:p>
          <a:p>
            <a:pPr marL="685800" marR="0" lvl="1"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Corporate/Business</a:t>
            </a:r>
            <a:r>
              <a:rPr lang="en-US" sz="1200" dirty="0">
                <a:solidFill>
                  <a:prstClr val="black"/>
                </a:solidFill>
                <a:latin typeface="Arial" panose="020B0604020202020204"/>
              </a:rPr>
              <a:t> Development (e.g., Licensing, M&amp;A)</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a:spcBef>
                <a:spcPts val="1200"/>
              </a:spcBef>
            </a:pPr>
            <a:endParaRPr lang="en-US" sz="400" dirty="0"/>
          </a:p>
          <a:p>
            <a:pPr>
              <a:spcBef>
                <a:spcPts val="1200"/>
              </a:spcBef>
            </a:pPr>
            <a:r>
              <a:rPr lang="en-US" sz="1600" dirty="0"/>
              <a:t>Does your company have a </a:t>
            </a:r>
            <a:r>
              <a:rPr lang="en-US" sz="1600" b="1" dirty="0"/>
              <a:t>patent committee (or committees</a:t>
            </a:r>
            <a:r>
              <a:rPr lang="en-US" sz="1600" dirty="0"/>
              <a:t>) to identify which inventions the company should protect and how?</a:t>
            </a:r>
          </a:p>
          <a:p>
            <a:pPr lvl="1">
              <a:spcBef>
                <a:spcPts val="1200"/>
              </a:spcBef>
            </a:pPr>
            <a:r>
              <a:rPr lang="en-US" sz="1200" dirty="0"/>
              <a:t>If so, who are the </a:t>
            </a:r>
            <a:r>
              <a:rPr lang="en-US" sz="1200" b="1" dirty="0"/>
              <a:t>members</a:t>
            </a:r>
            <a:r>
              <a:rPr lang="en-US" sz="1200" dirty="0"/>
              <a:t> of the patent committee?</a:t>
            </a:r>
          </a:p>
          <a:p>
            <a:pPr lvl="1">
              <a:spcBef>
                <a:spcPts val="1200"/>
              </a:spcBef>
            </a:pPr>
            <a:r>
              <a:rPr lang="en-US" sz="1200" dirty="0"/>
              <a:t>How does the patent committee meet? (face-to-face, remote/real-time, email or online chat/tool)</a:t>
            </a:r>
          </a:p>
          <a:p>
            <a:pPr lvl="1">
              <a:spcBef>
                <a:spcPts val="1200"/>
              </a:spcBef>
            </a:pPr>
            <a:r>
              <a:rPr lang="en-US" sz="1200" dirty="0"/>
              <a:t>How </a:t>
            </a:r>
            <a:r>
              <a:rPr lang="en-US" sz="1200" b="1" dirty="0"/>
              <a:t>often</a:t>
            </a:r>
            <a:r>
              <a:rPr lang="en-US" sz="1200" dirty="0"/>
              <a:t> does the patent committee meet?</a:t>
            </a:r>
          </a:p>
          <a:p>
            <a:pPr>
              <a:spcBef>
                <a:spcPts val="1200"/>
              </a:spcBef>
            </a:pPr>
            <a:endParaRPr lang="en-US" sz="1600" dirty="0"/>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13</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Tree>
    <p:extLst>
      <p:ext uri="{BB962C8B-B14F-4D97-AF65-F5344CB8AC3E}">
        <p14:creationId xmlns:p14="http://schemas.microsoft.com/office/powerpoint/2010/main" val="310965742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Research and Development</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799" y="1600200"/>
            <a:ext cx="9829799" cy="4633506"/>
          </a:xfrm>
        </p:spPr>
        <p:txBody>
          <a:bodyPr lIns="0" tIns="0">
            <a:noAutofit/>
          </a:bodyPr>
          <a:lstStyle/>
          <a:p>
            <a:pPr marL="0" indent="0">
              <a:lnSpc>
                <a:spcPct val="110000"/>
              </a:lnSpc>
              <a:spcBef>
                <a:spcPts val="1200"/>
              </a:spcBef>
              <a:buNone/>
            </a:pPr>
            <a:r>
              <a:rPr lang="en-US" sz="2000" b="1" dirty="0">
                <a:solidFill>
                  <a:srgbClr val="2C9E45"/>
                </a:solidFill>
              </a:rPr>
              <a:t>Invention Harvesting</a:t>
            </a:r>
          </a:p>
          <a:p>
            <a:r>
              <a:rPr lang="en-US" sz="1800" dirty="0"/>
              <a:t>What strategies have you developed to identify innovative R&amp;D within your organization?</a:t>
            </a:r>
          </a:p>
          <a:p>
            <a:r>
              <a:rPr lang="en-US" sz="1800" dirty="0"/>
              <a:t>Who are the specific individuals/roles within the R&amp;D organizations that you establish relationships with to identify potential new inventions?</a:t>
            </a:r>
          </a:p>
          <a:p>
            <a:pPr lvl="1"/>
            <a:r>
              <a:rPr lang="en-US" sz="1400" dirty="0"/>
              <a:t>Product Management</a:t>
            </a:r>
          </a:p>
          <a:p>
            <a:pPr lvl="1"/>
            <a:r>
              <a:rPr lang="en-US" sz="1400" dirty="0"/>
              <a:t>Engineering/Development team leads</a:t>
            </a:r>
          </a:p>
          <a:p>
            <a:r>
              <a:rPr lang="en-US" sz="1800" dirty="0"/>
              <a:t>Are there specific points in the product development and release cycle where you plug into the R&amp;D organization to identify potentially patentable inventions? </a:t>
            </a:r>
          </a:p>
          <a:p>
            <a:pPr lvl="1"/>
            <a:r>
              <a:rPr lang="en-US" sz="1400" dirty="0"/>
              <a:t>If so, what are those timeline points?</a:t>
            </a:r>
          </a:p>
          <a:p>
            <a:pPr marL="0" indent="0">
              <a:lnSpc>
                <a:spcPct val="110000"/>
              </a:lnSpc>
              <a:spcBef>
                <a:spcPts val="1200"/>
              </a:spcBef>
              <a:buNone/>
            </a:pPr>
            <a:endParaRPr lang="en-US" sz="2000" b="1" dirty="0">
              <a:solidFill>
                <a:srgbClr val="2C9E45"/>
              </a:solidFill>
            </a:endParaRPr>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14</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Tree>
    <p:extLst>
      <p:ext uri="{BB962C8B-B14F-4D97-AF65-F5344CB8AC3E}">
        <p14:creationId xmlns:p14="http://schemas.microsoft.com/office/powerpoint/2010/main" val="352114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Research and Development</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799" y="1600200"/>
            <a:ext cx="9829799" cy="4633506"/>
          </a:xfrm>
        </p:spPr>
        <p:txBody>
          <a:bodyPr lIns="0" tIns="0">
            <a:noAutofit/>
          </a:bodyPr>
          <a:lstStyle/>
          <a:p>
            <a:pPr marL="0" indent="0">
              <a:lnSpc>
                <a:spcPct val="110000"/>
              </a:lnSpc>
              <a:spcBef>
                <a:spcPts val="1200"/>
              </a:spcBef>
              <a:buNone/>
            </a:pPr>
            <a:r>
              <a:rPr lang="en-US" sz="2000" b="1" dirty="0">
                <a:solidFill>
                  <a:srgbClr val="2C9E45"/>
                </a:solidFill>
              </a:rPr>
              <a:t>Patent Clearances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dirty="0">
                <a:solidFill>
                  <a:prstClr val="black"/>
                </a:solidFill>
                <a:latin typeface="Arial" panose="020B0604020202020204"/>
              </a:rPr>
              <a:t>Does your company perform patent clearance reviews for new inventions and/or products?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dirty="0">
                <a:solidFill>
                  <a:prstClr val="black"/>
                </a:solidFill>
                <a:latin typeface="Arial" panose="020B0604020202020204"/>
              </a:rPr>
              <a:t>What is the level of patent clearance reviews that are performed?</a:t>
            </a:r>
          </a:p>
          <a:p>
            <a:pPr lvl="1">
              <a:spcBef>
                <a:spcPts val="1000"/>
              </a:spcBef>
              <a:defRPr/>
            </a:pPr>
            <a:r>
              <a:rPr lang="en-US" sz="1600" dirty="0">
                <a:solidFill>
                  <a:prstClr val="black"/>
                </a:solidFill>
                <a:latin typeface="Arial" panose="020B0604020202020204"/>
              </a:rPr>
              <a:t>Informal patent search</a:t>
            </a:r>
          </a:p>
          <a:p>
            <a:pPr lvl="1">
              <a:spcBef>
                <a:spcPts val="1000"/>
              </a:spcBef>
              <a:defRPr/>
            </a:pPr>
            <a:r>
              <a:rPr lang="en-US" sz="1600" dirty="0">
                <a:solidFill>
                  <a:prstClr val="black"/>
                </a:solidFill>
                <a:latin typeface="Arial" panose="020B0604020202020204"/>
              </a:rPr>
              <a:t>Formal patent search</a:t>
            </a:r>
          </a:p>
          <a:p>
            <a:pPr lvl="1">
              <a:spcBef>
                <a:spcPts val="1000"/>
              </a:spcBef>
              <a:defRPr/>
            </a:pPr>
            <a:r>
              <a:rPr lang="en-US" sz="1600" dirty="0">
                <a:solidFill>
                  <a:prstClr val="black"/>
                </a:solidFill>
                <a:latin typeface="Arial" panose="020B0604020202020204"/>
              </a:rPr>
              <a:t>Informal opinion</a:t>
            </a:r>
          </a:p>
          <a:p>
            <a:pPr lvl="1">
              <a:spcBef>
                <a:spcPts val="1000"/>
              </a:spcBef>
              <a:defRPr/>
            </a:pPr>
            <a:r>
              <a:rPr lang="en-US" sz="1600" dirty="0">
                <a:solidFill>
                  <a:prstClr val="black"/>
                </a:solidFill>
                <a:latin typeface="Arial" panose="020B0604020202020204"/>
              </a:rPr>
              <a:t>Formal signed opinion</a:t>
            </a:r>
          </a:p>
          <a:p>
            <a:pPr>
              <a:defRPr/>
            </a:pPr>
            <a:r>
              <a:rPr lang="en-US" sz="1800" dirty="0">
                <a:solidFill>
                  <a:prstClr val="black"/>
                </a:solidFill>
                <a:latin typeface="Arial" panose="020B0604020202020204"/>
              </a:rPr>
              <a:t>What are the criteria/determining factors for performing each level of patent clearance review that your business performs?</a:t>
            </a:r>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15</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Tree>
    <p:extLst>
      <p:ext uri="{BB962C8B-B14F-4D97-AF65-F5344CB8AC3E}">
        <p14:creationId xmlns:p14="http://schemas.microsoft.com/office/powerpoint/2010/main" val="75838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EDB9172-0BA2-C014-7144-CD81499F35E2}"/>
              </a:ext>
            </a:extLst>
          </p:cNvPr>
          <p:cNvPicPr>
            <a:picLocks noChangeAspect="1"/>
          </p:cNvPicPr>
          <p:nvPr/>
        </p:nvPicPr>
        <p:blipFill rotWithShape="1">
          <a:blip r:embed="rId2"/>
          <a:srcRect l="79650" r="1397" b="36621"/>
          <a:stretch/>
        </p:blipFill>
        <p:spPr>
          <a:xfrm>
            <a:off x="0" y="1828800"/>
            <a:ext cx="717630" cy="4346582"/>
          </a:xfrm>
          <a:prstGeom prst="rect">
            <a:avLst/>
          </a:prstGeom>
        </p:spPr>
      </p:pic>
      <p:sp>
        <p:nvSpPr>
          <p:cNvPr id="6" name="Title 1">
            <a:extLst>
              <a:ext uri="{FF2B5EF4-FFF2-40B4-BE49-F238E27FC236}">
                <a16:creationId xmlns:a16="http://schemas.microsoft.com/office/drawing/2014/main" id="{9C25E4E6-8511-0B0B-437B-0529BADB3D0D}"/>
              </a:ext>
            </a:extLst>
          </p:cNvPr>
          <p:cNvSpPr txBox="1">
            <a:spLocks/>
          </p:cNvSpPr>
          <p:nvPr/>
        </p:nvSpPr>
        <p:spPr>
          <a:xfrm>
            <a:off x="1143000" y="1828800"/>
            <a:ext cx="7318094" cy="1131826"/>
          </a:xfrm>
          <a:prstGeom prst="rect">
            <a:avLst/>
          </a:prstGeom>
        </p:spPr>
        <p:txBody>
          <a:bodyPr vert="horz" lIns="0" tIns="0" rIns="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b="1">
                <a:solidFill>
                  <a:srgbClr val="003087"/>
                </a:solidFill>
              </a:rPr>
              <a:t>Thank You!</a:t>
            </a:r>
            <a:endParaRPr lang="en-US" sz="3800" b="1" dirty="0">
              <a:solidFill>
                <a:srgbClr val="003087"/>
              </a:solidFill>
            </a:endParaRPr>
          </a:p>
        </p:txBody>
      </p:sp>
      <p:sp>
        <p:nvSpPr>
          <p:cNvPr id="2" name="Rectangle 1">
            <a:extLst>
              <a:ext uri="{FF2B5EF4-FFF2-40B4-BE49-F238E27FC236}">
                <a16:creationId xmlns:a16="http://schemas.microsoft.com/office/drawing/2014/main" id="{E4E32EA0-14F1-E43C-E5FF-3004DC65DEDE}"/>
              </a:ext>
            </a:extLst>
          </p:cNvPr>
          <p:cNvSpPr/>
          <p:nvPr/>
        </p:nvSpPr>
        <p:spPr>
          <a:xfrm>
            <a:off x="9503780" y="0"/>
            <a:ext cx="457200" cy="6857993"/>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870720-3565-3860-8FE0-1BB42E7BDE5C}"/>
              </a:ext>
            </a:extLst>
          </p:cNvPr>
          <p:cNvSpPr/>
          <p:nvPr/>
        </p:nvSpPr>
        <p:spPr>
          <a:xfrm>
            <a:off x="9960980" y="0"/>
            <a:ext cx="457200" cy="6857993"/>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CFE2D6-3CD6-DF4F-C0A3-1524FA410CA9}"/>
              </a:ext>
            </a:extLst>
          </p:cNvPr>
          <p:cNvSpPr/>
          <p:nvPr/>
        </p:nvSpPr>
        <p:spPr>
          <a:xfrm>
            <a:off x="10418180" y="0"/>
            <a:ext cx="457200" cy="6857993"/>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19B850-2DAC-9D06-0D7C-69C0E9C15BBD}"/>
              </a:ext>
            </a:extLst>
          </p:cNvPr>
          <p:cNvSpPr/>
          <p:nvPr/>
        </p:nvSpPr>
        <p:spPr>
          <a:xfrm>
            <a:off x="10875380" y="0"/>
            <a:ext cx="457200" cy="6857993"/>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127023-5999-007D-BCBE-B985F52F7C97}"/>
              </a:ext>
            </a:extLst>
          </p:cNvPr>
          <p:cNvSpPr/>
          <p:nvPr/>
        </p:nvSpPr>
        <p:spPr>
          <a:xfrm>
            <a:off x="11332580" y="0"/>
            <a:ext cx="457200" cy="6857993"/>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25513F-1DD2-30D9-269A-820EE3E5B4A2}"/>
              </a:ext>
            </a:extLst>
          </p:cNvPr>
          <p:cNvSpPr/>
          <p:nvPr/>
        </p:nvSpPr>
        <p:spPr>
          <a:xfrm>
            <a:off x="11789780" y="0"/>
            <a:ext cx="457200" cy="6857993"/>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096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EDB9172-0BA2-C014-7144-CD81499F35E2}"/>
              </a:ext>
            </a:extLst>
          </p:cNvPr>
          <p:cNvPicPr>
            <a:picLocks noChangeAspect="1"/>
          </p:cNvPicPr>
          <p:nvPr/>
        </p:nvPicPr>
        <p:blipFill rotWithShape="1">
          <a:blip r:embed="rId2"/>
          <a:srcRect l="79650" r="1397" b="36621"/>
          <a:stretch/>
        </p:blipFill>
        <p:spPr>
          <a:xfrm>
            <a:off x="0" y="1828800"/>
            <a:ext cx="717630" cy="4346582"/>
          </a:xfrm>
          <a:prstGeom prst="rect">
            <a:avLst/>
          </a:prstGeom>
        </p:spPr>
      </p:pic>
      <p:sp>
        <p:nvSpPr>
          <p:cNvPr id="6" name="Title 1">
            <a:extLst>
              <a:ext uri="{FF2B5EF4-FFF2-40B4-BE49-F238E27FC236}">
                <a16:creationId xmlns:a16="http://schemas.microsoft.com/office/drawing/2014/main" id="{9C25E4E6-8511-0B0B-437B-0529BADB3D0D}"/>
              </a:ext>
            </a:extLst>
          </p:cNvPr>
          <p:cNvSpPr txBox="1">
            <a:spLocks/>
          </p:cNvSpPr>
          <p:nvPr/>
        </p:nvSpPr>
        <p:spPr>
          <a:xfrm>
            <a:off x="1143000" y="1828800"/>
            <a:ext cx="7318094" cy="1131826"/>
          </a:xfrm>
          <a:prstGeom prst="rect">
            <a:avLst/>
          </a:prstGeom>
        </p:spPr>
        <p:txBody>
          <a:bodyPr vert="horz" lIns="0" tIns="0" rIns="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b="1" dirty="0">
                <a:solidFill>
                  <a:srgbClr val="003087"/>
                </a:solidFill>
              </a:rPr>
              <a:t>Meet Our Panel</a:t>
            </a:r>
          </a:p>
        </p:txBody>
      </p:sp>
      <p:sp>
        <p:nvSpPr>
          <p:cNvPr id="2" name="Rectangle 1">
            <a:extLst>
              <a:ext uri="{FF2B5EF4-FFF2-40B4-BE49-F238E27FC236}">
                <a16:creationId xmlns:a16="http://schemas.microsoft.com/office/drawing/2014/main" id="{E4E32EA0-14F1-E43C-E5FF-3004DC65DEDE}"/>
              </a:ext>
            </a:extLst>
          </p:cNvPr>
          <p:cNvSpPr/>
          <p:nvPr/>
        </p:nvSpPr>
        <p:spPr>
          <a:xfrm>
            <a:off x="9503780" y="0"/>
            <a:ext cx="457200" cy="6857993"/>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870720-3565-3860-8FE0-1BB42E7BDE5C}"/>
              </a:ext>
            </a:extLst>
          </p:cNvPr>
          <p:cNvSpPr/>
          <p:nvPr/>
        </p:nvSpPr>
        <p:spPr>
          <a:xfrm>
            <a:off x="9960980" y="0"/>
            <a:ext cx="457200" cy="6857993"/>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CFE2D6-3CD6-DF4F-C0A3-1524FA410CA9}"/>
              </a:ext>
            </a:extLst>
          </p:cNvPr>
          <p:cNvSpPr/>
          <p:nvPr/>
        </p:nvSpPr>
        <p:spPr>
          <a:xfrm>
            <a:off x="10418180" y="0"/>
            <a:ext cx="457200" cy="6857993"/>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19B850-2DAC-9D06-0D7C-69C0E9C15BBD}"/>
              </a:ext>
            </a:extLst>
          </p:cNvPr>
          <p:cNvSpPr/>
          <p:nvPr/>
        </p:nvSpPr>
        <p:spPr>
          <a:xfrm>
            <a:off x="10875380" y="0"/>
            <a:ext cx="457200" cy="6857993"/>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127023-5999-007D-BCBE-B985F52F7C97}"/>
              </a:ext>
            </a:extLst>
          </p:cNvPr>
          <p:cNvSpPr/>
          <p:nvPr/>
        </p:nvSpPr>
        <p:spPr>
          <a:xfrm>
            <a:off x="11332580" y="0"/>
            <a:ext cx="457200" cy="6857993"/>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25513F-1DD2-30D9-269A-820EE3E5B4A2}"/>
              </a:ext>
            </a:extLst>
          </p:cNvPr>
          <p:cNvSpPr/>
          <p:nvPr/>
        </p:nvSpPr>
        <p:spPr>
          <a:xfrm>
            <a:off x="11789780" y="0"/>
            <a:ext cx="457200" cy="6857993"/>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19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52979E7-8199-FD6A-582A-394AC0AF50E0}"/>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3883B7-9EFD-696C-6168-8A3F360D30E6}"/>
              </a:ext>
            </a:extLst>
          </p:cNvPr>
          <p:cNvSpPr txBox="1">
            <a:spLocks/>
          </p:cNvSpPr>
          <p:nvPr/>
        </p:nvSpPr>
        <p:spPr>
          <a:xfrm>
            <a:off x="682929" y="260106"/>
            <a:ext cx="10515600" cy="555629"/>
          </a:xfrm>
          <a:prstGeom prst="rect">
            <a:avLst/>
          </a:prstGeom>
        </p:spPr>
        <p:txBody>
          <a:bodyPr vert="horz" lIns="0" tIns="45720" rIns="9144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800" dirty="0">
                <a:solidFill>
                  <a:schemeClr val="bg1"/>
                </a:solidFill>
              </a:rPr>
              <a:t>Moderator – Elaine Lee</a:t>
            </a:r>
            <a:endParaRPr lang="en-US" sz="1400" dirty="0">
              <a:solidFill>
                <a:schemeClr val="bg1"/>
              </a:solidFill>
            </a:endParaRPr>
          </a:p>
        </p:txBody>
      </p:sp>
      <p:pic>
        <p:nvPicPr>
          <p:cNvPr id="11" name="Picture 10" descr="Background pattern&#10;&#10;Description automatically generated">
            <a:extLst>
              <a:ext uri="{FF2B5EF4-FFF2-40B4-BE49-F238E27FC236}">
                <a16:creationId xmlns:a16="http://schemas.microsoft.com/office/drawing/2014/main" id="{E8C9EFAD-67A8-658E-87E9-33F2B508E2E7}"/>
              </a:ext>
            </a:extLst>
          </p:cNvPr>
          <p:cNvPicPr>
            <a:picLocks noChangeAspect="1"/>
          </p:cNvPicPr>
          <p:nvPr/>
        </p:nvPicPr>
        <p:blipFill rotWithShape="1">
          <a:blip r:embed="rId2"/>
          <a:srcRect l="13090" t="10464" r="6844" b="70378"/>
          <a:stretch/>
        </p:blipFill>
        <p:spPr>
          <a:xfrm>
            <a:off x="682929" y="2680350"/>
            <a:ext cx="3031603" cy="1313748"/>
          </a:xfrm>
          <a:prstGeom prst="rect">
            <a:avLst/>
          </a:prstGeom>
        </p:spPr>
      </p:pic>
      <p:sp>
        <p:nvSpPr>
          <p:cNvPr id="13" name="Content Placeholder 2">
            <a:extLst>
              <a:ext uri="{FF2B5EF4-FFF2-40B4-BE49-F238E27FC236}">
                <a16:creationId xmlns:a16="http://schemas.microsoft.com/office/drawing/2014/main" id="{A398B5E4-2678-F747-E357-C524B876C184}"/>
              </a:ext>
            </a:extLst>
          </p:cNvPr>
          <p:cNvSpPr txBox="1">
            <a:spLocks/>
          </p:cNvSpPr>
          <p:nvPr/>
        </p:nvSpPr>
        <p:spPr>
          <a:xfrm>
            <a:off x="685800" y="4162457"/>
            <a:ext cx="2971800" cy="2214763"/>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Font typeface="Arial" panose="020B0604020202020204" pitchFamily="34" charset="0"/>
              <a:buNone/>
            </a:pPr>
            <a:r>
              <a:rPr lang="en-US" sz="1100" b="1" dirty="0">
                <a:solidFill>
                  <a:srgbClr val="00076E"/>
                </a:solidFill>
              </a:rPr>
              <a:t>education</a:t>
            </a:r>
          </a:p>
          <a:p>
            <a:pPr marL="0" indent="0">
              <a:lnSpc>
                <a:spcPct val="100000"/>
              </a:lnSpc>
              <a:spcBef>
                <a:spcPts val="0"/>
              </a:spcBef>
              <a:spcAft>
                <a:spcPts val="600"/>
              </a:spcAft>
              <a:buFont typeface="Arial" panose="020B0604020202020204" pitchFamily="34" charset="0"/>
              <a:buNone/>
            </a:pPr>
            <a:r>
              <a:rPr lang="en-US" sz="1100" dirty="0"/>
              <a:t>J.D., University of Wisconsin Law School</a:t>
            </a:r>
          </a:p>
          <a:p>
            <a:pPr marL="0" indent="0">
              <a:lnSpc>
                <a:spcPct val="100000"/>
              </a:lnSpc>
              <a:spcBef>
                <a:spcPts val="0"/>
              </a:spcBef>
              <a:spcAft>
                <a:spcPts val="600"/>
              </a:spcAft>
              <a:buFont typeface="Arial" panose="020B0604020202020204" pitchFamily="34" charset="0"/>
              <a:buNone/>
            </a:pPr>
            <a:r>
              <a:rPr lang="en-US" sz="1100" dirty="0"/>
              <a:t>B.S., Computer Science &amp; Engineering, Cornell University</a:t>
            </a:r>
          </a:p>
          <a:p>
            <a:pPr marL="0" indent="0">
              <a:lnSpc>
                <a:spcPct val="100000"/>
              </a:lnSpc>
              <a:spcAft>
                <a:spcPts val="300"/>
              </a:spcAft>
              <a:buFont typeface="Arial" panose="020B0604020202020204" pitchFamily="34" charset="0"/>
              <a:buNone/>
            </a:pPr>
            <a:r>
              <a:rPr lang="en-US" sz="1100" b="1" dirty="0">
                <a:solidFill>
                  <a:srgbClr val="00076E"/>
                </a:solidFill>
              </a:rPr>
              <a:t>admissions</a:t>
            </a:r>
          </a:p>
          <a:p>
            <a:pPr marL="0" indent="0">
              <a:lnSpc>
                <a:spcPct val="100000"/>
              </a:lnSpc>
              <a:spcBef>
                <a:spcPts val="0"/>
              </a:spcBef>
              <a:spcAft>
                <a:spcPts val="600"/>
              </a:spcAft>
              <a:buFont typeface="Arial" panose="020B0604020202020204" pitchFamily="34" charset="0"/>
              <a:buNone/>
            </a:pPr>
            <a:r>
              <a:rPr lang="en-US" sz="1100" dirty="0"/>
              <a:t>California State Bar</a:t>
            </a:r>
          </a:p>
          <a:p>
            <a:pPr marL="0" indent="0">
              <a:lnSpc>
                <a:spcPct val="100000"/>
              </a:lnSpc>
              <a:spcBef>
                <a:spcPts val="0"/>
              </a:spcBef>
              <a:spcAft>
                <a:spcPts val="600"/>
              </a:spcAft>
              <a:buFont typeface="Arial" panose="020B0604020202020204" pitchFamily="34" charset="0"/>
              <a:buNone/>
            </a:pPr>
            <a:r>
              <a:rPr lang="en-US" sz="1100" dirty="0"/>
              <a:t>Illinois State Bar</a:t>
            </a:r>
          </a:p>
          <a:p>
            <a:pPr marL="0" indent="0">
              <a:lnSpc>
                <a:spcPct val="100000"/>
              </a:lnSpc>
              <a:spcBef>
                <a:spcPts val="0"/>
              </a:spcBef>
              <a:spcAft>
                <a:spcPts val="600"/>
              </a:spcAft>
              <a:buFont typeface="Arial" panose="020B0604020202020204" pitchFamily="34" charset="0"/>
              <a:buNone/>
            </a:pPr>
            <a:r>
              <a:rPr lang="en-US" sz="1100" dirty="0"/>
              <a:t>State Bar of Wisconsin</a:t>
            </a:r>
          </a:p>
          <a:p>
            <a:pPr marL="0" indent="0">
              <a:lnSpc>
                <a:spcPct val="100000"/>
              </a:lnSpc>
              <a:spcBef>
                <a:spcPts val="0"/>
              </a:spcBef>
              <a:spcAft>
                <a:spcPts val="400"/>
              </a:spcAft>
              <a:buFont typeface="Arial" panose="020B0604020202020204" pitchFamily="34" charset="0"/>
              <a:buNone/>
            </a:pPr>
            <a:r>
              <a:rPr lang="en-US" sz="1100" dirty="0"/>
              <a:t>U.S. Patent and Trademark Office</a:t>
            </a:r>
          </a:p>
        </p:txBody>
      </p:sp>
      <p:sp>
        <p:nvSpPr>
          <p:cNvPr id="14" name="Content Placeholder 2">
            <a:extLst>
              <a:ext uri="{FF2B5EF4-FFF2-40B4-BE49-F238E27FC236}">
                <a16:creationId xmlns:a16="http://schemas.microsoft.com/office/drawing/2014/main" id="{C0216C9D-0182-42CB-29CB-0CCCF3FE80F0}"/>
              </a:ext>
            </a:extLst>
          </p:cNvPr>
          <p:cNvSpPr>
            <a:spLocks noGrp="1"/>
          </p:cNvSpPr>
          <p:nvPr>
            <p:ph idx="1"/>
          </p:nvPr>
        </p:nvSpPr>
        <p:spPr>
          <a:xfrm>
            <a:off x="4183383" y="1609644"/>
            <a:ext cx="6629400" cy="4988249"/>
          </a:xfrm>
        </p:spPr>
        <p:txBody>
          <a:bodyPr lIns="0" tIns="0" rIns="0" bIns="0">
            <a:noAutofit/>
          </a:bodyPr>
          <a:lstStyle/>
          <a:p>
            <a:pPr marL="0" indent="0">
              <a:lnSpc>
                <a:spcPct val="110000"/>
              </a:lnSpc>
              <a:spcAft>
                <a:spcPts val="400"/>
              </a:spcAft>
              <a:buNone/>
            </a:pPr>
            <a:r>
              <a:rPr lang="en-US" sz="1800" dirty="0"/>
              <a:t>Elaine has 20+ years of experience working as a patent and intellectual property attorney for major technology companies as well as major international law firms. Her experience includes handling:</a:t>
            </a:r>
          </a:p>
          <a:p>
            <a:pPr>
              <a:lnSpc>
                <a:spcPct val="110000"/>
              </a:lnSpc>
              <a:spcAft>
                <a:spcPts val="400"/>
              </a:spcAft>
            </a:pPr>
            <a:r>
              <a:rPr lang="en-US" sz="1800" dirty="0"/>
              <a:t>Complex Technology Transactions</a:t>
            </a:r>
          </a:p>
          <a:p>
            <a:pPr>
              <a:lnSpc>
                <a:spcPct val="110000"/>
              </a:lnSpc>
              <a:spcAft>
                <a:spcPts val="400"/>
              </a:spcAft>
            </a:pPr>
            <a:r>
              <a:rPr lang="en-US" sz="1800" dirty="0"/>
              <a:t>Preparing and Prosecuting Patent Applications</a:t>
            </a:r>
          </a:p>
          <a:p>
            <a:pPr>
              <a:lnSpc>
                <a:spcPct val="110000"/>
              </a:lnSpc>
              <a:spcAft>
                <a:spcPts val="400"/>
              </a:spcAft>
            </a:pPr>
            <a:r>
              <a:rPr lang="en-US" sz="1800" dirty="0"/>
              <a:t>Open Source Product Counseling and Compliance</a:t>
            </a:r>
          </a:p>
          <a:p>
            <a:pPr>
              <a:lnSpc>
                <a:spcPct val="110000"/>
              </a:lnSpc>
              <a:spcAft>
                <a:spcPts val="400"/>
              </a:spcAft>
            </a:pPr>
            <a:r>
              <a:rPr lang="en-US" sz="1800" dirty="0"/>
              <a:t>U.S. and International Patent Portfolio Management</a:t>
            </a:r>
          </a:p>
          <a:p>
            <a:pPr>
              <a:lnSpc>
                <a:spcPct val="110000"/>
              </a:lnSpc>
              <a:spcAft>
                <a:spcPts val="400"/>
              </a:spcAft>
            </a:pPr>
            <a:r>
              <a:rPr lang="en-US" sz="1800" dirty="0"/>
              <a:t>Due Diligence in Mergers and Acquisitions</a:t>
            </a:r>
          </a:p>
          <a:p>
            <a:pPr>
              <a:lnSpc>
                <a:spcPct val="110000"/>
              </a:lnSpc>
              <a:spcAft>
                <a:spcPts val="400"/>
              </a:spcAft>
            </a:pPr>
            <a:r>
              <a:rPr lang="en-US" sz="1800" dirty="0"/>
              <a:t>Intellectual Property Counseling</a:t>
            </a:r>
          </a:p>
          <a:p>
            <a:pPr>
              <a:lnSpc>
                <a:spcPct val="110000"/>
              </a:lnSpc>
              <a:spcAft>
                <a:spcPts val="400"/>
              </a:spcAft>
            </a:pPr>
            <a:r>
              <a:rPr lang="en-US" sz="1800" dirty="0"/>
              <a:t>Formulating Pre-Litigation and Litigation Strategies for Third-Party Patent Matters</a:t>
            </a:r>
          </a:p>
        </p:txBody>
      </p:sp>
      <p:sp>
        <p:nvSpPr>
          <p:cNvPr id="18" name="TextBox 17">
            <a:extLst>
              <a:ext uri="{FF2B5EF4-FFF2-40B4-BE49-F238E27FC236}">
                <a16:creationId xmlns:a16="http://schemas.microsoft.com/office/drawing/2014/main" id="{3C40430F-F995-01ED-6483-A42FC5DD6AE1}"/>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3</a:t>
            </a:fld>
            <a:endParaRPr lang="en-US" altLang="en-US" sz="900" dirty="0">
              <a:latin typeface="Arial" pitchFamily="34" charset="0"/>
            </a:endParaRPr>
          </a:p>
        </p:txBody>
      </p:sp>
      <p:sp>
        <p:nvSpPr>
          <p:cNvPr id="19" name="TextBox 18">
            <a:extLst>
              <a:ext uri="{FF2B5EF4-FFF2-40B4-BE49-F238E27FC236}">
                <a16:creationId xmlns:a16="http://schemas.microsoft.com/office/drawing/2014/main" id="{0ED3194A-DE0D-CEFE-C7B2-E408B6745480}"/>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
        <p:nvSpPr>
          <p:cNvPr id="21" name="Content Placeholder 2">
            <a:extLst>
              <a:ext uri="{FF2B5EF4-FFF2-40B4-BE49-F238E27FC236}">
                <a16:creationId xmlns:a16="http://schemas.microsoft.com/office/drawing/2014/main" id="{02C3B46E-BBFE-B454-17B1-13BF51EB2C8D}"/>
              </a:ext>
            </a:extLst>
          </p:cNvPr>
          <p:cNvSpPr txBox="1">
            <a:spLocks/>
          </p:cNvSpPr>
          <p:nvPr/>
        </p:nvSpPr>
        <p:spPr>
          <a:xfrm>
            <a:off x="682929" y="905249"/>
            <a:ext cx="4361934" cy="213142"/>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US" sz="1400" dirty="0">
                <a:solidFill>
                  <a:schemeClr val="bg1"/>
                </a:solidFill>
              </a:rPr>
              <a:t>Registered Patent Attorney at Maschoff Brennan</a:t>
            </a:r>
            <a:endParaRPr lang="en-US" sz="1400" b="1" dirty="0">
              <a:solidFill>
                <a:schemeClr val="bg1"/>
              </a:solidFill>
            </a:endParaRPr>
          </a:p>
        </p:txBody>
      </p:sp>
      <p:grpSp>
        <p:nvGrpSpPr>
          <p:cNvPr id="2" name="Group 1">
            <a:extLst>
              <a:ext uri="{FF2B5EF4-FFF2-40B4-BE49-F238E27FC236}">
                <a16:creationId xmlns:a16="http://schemas.microsoft.com/office/drawing/2014/main" id="{AEC734B8-4B0A-E198-6B7B-77092B8957E3}"/>
              </a:ext>
            </a:extLst>
          </p:cNvPr>
          <p:cNvGrpSpPr/>
          <p:nvPr/>
        </p:nvGrpSpPr>
        <p:grpSpPr>
          <a:xfrm>
            <a:off x="11141597" y="0"/>
            <a:ext cx="1063116" cy="1349538"/>
            <a:chOff x="11102487" y="2754231"/>
            <a:chExt cx="1102226" cy="1349538"/>
          </a:xfrm>
        </p:grpSpPr>
        <p:sp>
          <p:nvSpPr>
            <p:cNvPr id="3" name="Rectangle 2">
              <a:extLst>
                <a:ext uri="{FF2B5EF4-FFF2-40B4-BE49-F238E27FC236}">
                  <a16:creationId xmlns:a16="http://schemas.microsoft.com/office/drawing/2014/main" id="{FA1EF8E3-6DE4-F794-B413-07F142B79AEC}"/>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F3E118-B267-6ED1-4BA6-4104E4845A9E}"/>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CBAF45-F19A-8BBC-CB20-FEDCB70DECEE}"/>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24AF10-D155-8DD0-F803-DED2BED0E52F}"/>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D19E88-56A6-FCAA-CFE8-905699EB9FC9}"/>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Elaine Lee">
            <a:extLst>
              <a:ext uri="{FF2B5EF4-FFF2-40B4-BE49-F238E27FC236}">
                <a16:creationId xmlns:a16="http://schemas.microsoft.com/office/drawing/2014/main" id="{CC7599DF-E9CE-BB39-7B41-2B07DB752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79" y="1393860"/>
            <a:ext cx="2602702" cy="260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40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52979E7-8199-FD6A-582A-394AC0AF50E0}"/>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3883B7-9EFD-696C-6168-8A3F360D30E6}"/>
              </a:ext>
            </a:extLst>
          </p:cNvPr>
          <p:cNvSpPr txBox="1">
            <a:spLocks/>
          </p:cNvSpPr>
          <p:nvPr/>
        </p:nvSpPr>
        <p:spPr>
          <a:xfrm>
            <a:off x="682929" y="260106"/>
            <a:ext cx="10515600" cy="555629"/>
          </a:xfrm>
          <a:prstGeom prst="rect">
            <a:avLst/>
          </a:prstGeom>
        </p:spPr>
        <p:txBody>
          <a:bodyPr vert="horz" lIns="0" tIns="45720" rIns="9144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800" dirty="0">
                <a:solidFill>
                  <a:schemeClr val="bg1"/>
                </a:solidFill>
              </a:rPr>
              <a:t>Panelist – James Larson</a:t>
            </a:r>
            <a:endParaRPr lang="en-US" sz="1400" dirty="0">
              <a:solidFill>
                <a:schemeClr val="bg1"/>
              </a:solidFill>
            </a:endParaRPr>
          </a:p>
        </p:txBody>
      </p:sp>
      <p:sp>
        <p:nvSpPr>
          <p:cNvPr id="13" name="Content Placeholder 2">
            <a:extLst>
              <a:ext uri="{FF2B5EF4-FFF2-40B4-BE49-F238E27FC236}">
                <a16:creationId xmlns:a16="http://schemas.microsoft.com/office/drawing/2014/main" id="{A398B5E4-2678-F747-E357-C524B876C184}"/>
              </a:ext>
            </a:extLst>
          </p:cNvPr>
          <p:cNvSpPr txBox="1">
            <a:spLocks/>
          </p:cNvSpPr>
          <p:nvPr/>
        </p:nvSpPr>
        <p:spPr>
          <a:xfrm>
            <a:off x="685800" y="4162457"/>
            <a:ext cx="2971800" cy="2214763"/>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Font typeface="Arial" panose="020B0604020202020204" pitchFamily="34" charset="0"/>
              <a:buNone/>
            </a:pPr>
            <a:r>
              <a:rPr lang="en-US" sz="1100" b="1" dirty="0">
                <a:solidFill>
                  <a:srgbClr val="00076E"/>
                </a:solidFill>
              </a:rPr>
              <a:t>education</a:t>
            </a:r>
          </a:p>
          <a:p>
            <a:pPr marL="0" indent="0">
              <a:lnSpc>
                <a:spcPct val="100000"/>
              </a:lnSpc>
              <a:spcBef>
                <a:spcPts val="0"/>
              </a:spcBef>
              <a:spcAft>
                <a:spcPts val="600"/>
              </a:spcAft>
              <a:buFont typeface="Arial" panose="020B0604020202020204" pitchFamily="34" charset="0"/>
              <a:buNone/>
            </a:pPr>
            <a:r>
              <a:rPr lang="en-US" sz="1100" dirty="0"/>
              <a:t>J.D., Lewis &amp; Clark Law School</a:t>
            </a:r>
          </a:p>
          <a:p>
            <a:pPr marL="0" indent="0">
              <a:lnSpc>
                <a:spcPct val="100000"/>
              </a:lnSpc>
              <a:spcBef>
                <a:spcPts val="0"/>
              </a:spcBef>
              <a:spcAft>
                <a:spcPts val="600"/>
              </a:spcAft>
              <a:buFont typeface="Arial" panose="020B0604020202020204" pitchFamily="34" charset="0"/>
              <a:buNone/>
            </a:pPr>
            <a:r>
              <a:rPr lang="en-US" sz="1100" dirty="0"/>
              <a:t>B.S., Microbiology, Brigham Young University</a:t>
            </a:r>
          </a:p>
          <a:p>
            <a:pPr marL="0" indent="0">
              <a:lnSpc>
                <a:spcPct val="100000"/>
              </a:lnSpc>
              <a:spcAft>
                <a:spcPts val="300"/>
              </a:spcAft>
              <a:buFont typeface="Arial" panose="020B0604020202020204" pitchFamily="34" charset="0"/>
              <a:buNone/>
            </a:pPr>
            <a:r>
              <a:rPr lang="en-US" sz="1100" b="1" dirty="0">
                <a:solidFill>
                  <a:srgbClr val="00076E"/>
                </a:solidFill>
              </a:rPr>
              <a:t>admissions</a:t>
            </a:r>
          </a:p>
          <a:p>
            <a:pPr marL="0" indent="0">
              <a:lnSpc>
                <a:spcPct val="100000"/>
              </a:lnSpc>
              <a:spcBef>
                <a:spcPts val="0"/>
              </a:spcBef>
              <a:spcAft>
                <a:spcPts val="600"/>
              </a:spcAft>
              <a:buFont typeface="Arial" panose="020B0604020202020204" pitchFamily="34" charset="0"/>
              <a:buNone/>
            </a:pPr>
            <a:r>
              <a:rPr lang="en-US" sz="1100" dirty="0"/>
              <a:t>Utah State Bar</a:t>
            </a:r>
          </a:p>
          <a:p>
            <a:pPr marL="0" indent="0">
              <a:lnSpc>
                <a:spcPct val="100000"/>
              </a:lnSpc>
              <a:spcBef>
                <a:spcPts val="0"/>
              </a:spcBef>
              <a:spcAft>
                <a:spcPts val="400"/>
              </a:spcAft>
              <a:buFont typeface="Arial" panose="020B0604020202020204" pitchFamily="34" charset="0"/>
              <a:buNone/>
            </a:pPr>
            <a:r>
              <a:rPr lang="en-US" sz="1100" dirty="0"/>
              <a:t>U.S. Patent and Trademark Office</a:t>
            </a:r>
          </a:p>
        </p:txBody>
      </p:sp>
      <p:sp>
        <p:nvSpPr>
          <p:cNvPr id="14" name="Content Placeholder 2">
            <a:extLst>
              <a:ext uri="{FF2B5EF4-FFF2-40B4-BE49-F238E27FC236}">
                <a16:creationId xmlns:a16="http://schemas.microsoft.com/office/drawing/2014/main" id="{C0216C9D-0182-42CB-29CB-0CCCF3FE80F0}"/>
              </a:ext>
            </a:extLst>
          </p:cNvPr>
          <p:cNvSpPr>
            <a:spLocks noGrp="1"/>
          </p:cNvSpPr>
          <p:nvPr>
            <p:ph idx="1"/>
          </p:nvPr>
        </p:nvSpPr>
        <p:spPr>
          <a:xfrm>
            <a:off x="4183383" y="1609644"/>
            <a:ext cx="6629400" cy="4988249"/>
          </a:xfrm>
        </p:spPr>
        <p:txBody>
          <a:bodyPr lIns="0" tIns="0" rIns="0" bIns="0">
            <a:noAutofit/>
          </a:bodyPr>
          <a:lstStyle/>
          <a:p>
            <a:pPr marL="0" indent="0">
              <a:lnSpc>
                <a:spcPct val="110000"/>
              </a:lnSpc>
              <a:spcAft>
                <a:spcPts val="400"/>
              </a:spcAft>
              <a:buNone/>
            </a:pPr>
            <a:r>
              <a:rPr lang="en-US" sz="2400" dirty="0"/>
              <a:t>James is Deputy General Counsel of IP at Purple. He has been with Purple for 6 years.</a:t>
            </a:r>
          </a:p>
          <a:p>
            <a:pPr marL="0" indent="0">
              <a:lnSpc>
                <a:spcPct val="110000"/>
              </a:lnSpc>
              <a:spcAft>
                <a:spcPts val="400"/>
              </a:spcAft>
              <a:buNone/>
            </a:pPr>
            <a:r>
              <a:rPr lang="en-US" sz="2400" dirty="0"/>
              <a:t>James is also Of Counsel at Dentons and has spent most of his career as a patent preparation and prosecution practitioner.</a:t>
            </a:r>
          </a:p>
          <a:p>
            <a:pPr marL="0" indent="0">
              <a:lnSpc>
                <a:spcPct val="110000"/>
              </a:lnSpc>
              <a:spcAft>
                <a:spcPts val="400"/>
              </a:spcAft>
              <a:buNone/>
            </a:pPr>
            <a:r>
              <a:rPr lang="en-US" sz="2400" dirty="0"/>
              <a:t>James is also very active in the world of soft IP and manages all of Purple’s soft IP in-house.</a:t>
            </a:r>
          </a:p>
          <a:p>
            <a:pPr>
              <a:lnSpc>
                <a:spcPct val="110000"/>
              </a:lnSpc>
              <a:spcAft>
                <a:spcPts val="400"/>
              </a:spcAft>
            </a:pPr>
            <a:r>
              <a:rPr lang="en-US" sz="2400" dirty="0"/>
              <a:t>For anyone who is tempted to ask, James will tell you his favorite color is purple</a:t>
            </a:r>
          </a:p>
        </p:txBody>
      </p:sp>
      <p:sp>
        <p:nvSpPr>
          <p:cNvPr id="18" name="TextBox 17">
            <a:extLst>
              <a:ext uri="{FF2B5EF4-FFF2-40B4-BE49-F238E27FC236}">
                <a16:creationId xmlns:a16="http://schemas.microsoft.com/office/drawing/2014/main" id="{3C40430F-F995-01ED-6483-A42FC5DD6AE1}"/>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4</a:t>
            </a:fld>
            <a:endParaRPr lang="en-US" altLang="en-US" sz="900" dirty="0">
              <a:latin typeface="Arial" pitchFamily="34" charset="0"/>
            </a:endParaRPr>
          </a:p>
        </p:txBody>
      </p:sp>
      <p:sp>
        <p:nvSpPr>
          <p:cNvPr id="19" name="TextBox 18">
            <a:extLst>
              <a:ext uri="{FF2B5EF4-FFF2-40B4-BE49-F238E27FC236}">
                <a16:creationId xmlns:a16="http://schemas.microsoft.com/office/drawing/2014/main" id="{0ED3194A-DE0D-CEFE-C7B2-E408B6745480}"/>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
        <p:nvSpPr>
          <p:cNvPr id="21" name="Content Placeholder 2">
            <a:extLst>
              <a:ext uri="{FF2B5EF4-FFF2-40B4-BE49-F238E27FC236}">
                <a16:creationId xmlns:a16="http://schemas.microsoft.com/office/drawing/2014/main" id="{02C3B46E-BBFE-B454-17B1-13BF51EB2C8D}"/>
              </a:ext>
            </a:extLst>
          </p:cNvPr>
          <p:cNvSpPr txBox="1">
            <a:spLocks/>
          </p:cNvSpPr>
          <p:nvPr/>
        </p:nvSpPr>
        <p:spPr>
          <a:xfrm>
            <a:off x="682929" y="917923"/>
            <a:ext cx="7357486" cy="28856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US" sz="1400" dirty="0">
                <a:solidFill>
                  <a:schemeClr val="bg1"/>
                </a:solidFill>
              </a:rPr>
              <a:t>Deputy General Counsel of IP at Purple, Of Counsel at Dentons Durham Jones </a:t>
            </a:r>
            <a:r>
              <a:rPr lang="en-US" sz="1400" dirty="0" err="1">
                <a:solidFill>
                  <a:schemeClr val="bg1"/>
                </a:solidFill>
              </a:rPr>
              <a:t>Pingar</a:t>
            </a:r>
            <a:endParaRPr lang="en-US" sz="1400" b="1" dirty="0">
              <a:solidFill>
                <a:schemeClr val="bg1"/>
              </a:solidFill>
            </a:endParaRPr>
          </a:p>
        </p:txBody>
      </p:sp>
      <p:grpSp>
        <p:nvGrpSpPr>
          <p:cNvPr id="2" name="Group 1">
            <a:extLst>
              <a:ext uri="{FF2B5EF4-FFF2-40B4-BE49-F238E27FC236}">
                <a16:creationId xmlns:a16="http://schemas.microsoft.com/office/drawing/2014/main" id="{AEC734B8-4B0A-E198-6B7B-77092B8957E3}"/>
              </a:ext>
            </a:extLst>
          </p:cNvPr>
          <p:cNvGrpSpPr/>
          <p:nvPr/>
        </p:nvGrpSpPr>
        <p:grpSpPr>
          <a:xfrm>
            <a:off x="11141597" y="0"/>
            <a:ext cx="1063116" cy="1349538"/>
            <a:chOff x="11102487" y="2754231"/>
            <a:chExt cx="1102226" cy="1349538"/>
          </a:xfrm>
        </p:grpSpPr>
        <p:sp>
          <p:nvSpPr>
            <p:cNvPr id="3" name="Rectangle 2">
              <a:extLst>
                <a:ext uri="{FF2B5EF4-FFF2-40B4-BE49-F238E27FC236}">
                  <a16:creationId xmlns:a16="http://schemas.microsoft.com/office/drawing/2014/main" id="{FA1EF8E3-6DE4-F794-B413-07F142B79AEC}"/>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F3E118-B267-6ED1-4BA6-4104E4845A9E}"/>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CBAF45-F19A-8BBC-CB20-FEDCB70DECEE}"/>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24AF10-D155-8DD0-F803-DED2BED0E52F}"/>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D19E88-56A6-FCAA-CFE8-905699EB9FC9}"/>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Background pattern&#10;&#10;Description automatically generated">
            <a:extLst>
              <a:ext uri="{FF2B5EF4-FFF2-40B4-BE49-F238E27FC236}">
                <a16:creationId xmlns:a16="http://schemas.microsoft.com/office/drawing/2014/main" id="{53622811-124B-A9D6-E8F2-FA8587228D55}"/>
              </a:ext>
            </a:extLst>
          </p:cNvPr>
          <p:cNvPicPr>
            <a:picLocks noChangeAspect="1"/>
          </p:cNvPicPr>
          <p:nvPr/>
        </p:nvPicPr>
        <p:blipFill rotWithShape="1">
          <a:blip r:embed="rId2"/>
          <a:srcRect l="13090" t="10464" r="6844" b="70378"/>
          <a:stretch/>
        </p:blipFill>
        <p:spPr>
          <a:xfrm>
            <a:off x="682929" y="2680350"/>
            <a:ext cx="3031603" cy="1313748"/>
          </a:xfrm>
          <a:prstGeom prst="rect">
            <a:avLst/>
          </a:prstGeom>
        </p:spPr>
      </p:pic>
      <p:pic>
        <p:nvPicPr>
          <p:cNvPr id="1026" name="Picture 2" descr="James Larson's profile picture">
            <a:extLst>
              <a:ext uri="{FF2B5EF4-FFF2-40B4-BE49-F238E27FC236}">
                <a16:creationId xmlns:a16="http://schemas.microsoft.com/office/drawing/2014/main" id="{F7E43F66-C696-FBC5-96C0-EF5DDE590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848" y="1551116"/>
            <a:ext cx="2409763" cy="240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52979E7-8199-FD6A-582A-394AC0AF50E0}"/>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83883B7-9EFD-696C-6168-8A3F360D30E6}"/>
              </a:ext>
            </a:extLst>
          </p:cNvPr>
          <p:cNvSpPr txBox="1">
            <a:spLocks/>
          </p:cNvSpPr>
          <p:nvPr/>
        </p:nvSpPr>
        <p:spPr>
          <a:xfrm>
            <a:off x="682929" y="260106"/>
            <a:ext cx="10515600" cy="555629"/>
          </a:xfrm>
          <a:prstGeom prst="rect">
            <a:avLst/>
          </a:prstGeom>
        </p:spPr>
        <p:txBody>
          <a:bodyPr vert="horz" lIns="0" tIns="45720" rIns="9144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800" dirty="0">
                <a:solidFill>
                  <a:schemeClr val="bg1"/>
                </a:solidFill>
              </a:rPr>
              <a:t>Panelist – Hadley Moss</a:t>
            </a:r>
            <a:endParaRPr lang="en-US" sz="1400" dirty="0">
              <a:solidFill>
                <a:schemeClr val="bg1"/>
              </a:solidFill>
            </a:endParaRPr>
          </a:p>
        </p:txBody>
      </p:sp>
      <p:pic>
        <p:nvPicPr>
          <p:cNvPr id="11" name="Picture 10" descr="Background pattern&#10;&#10;Description automatically generated">
            <a:extLst>
              <a:ext uri="{FF2B5EF4-FFF2-40B4-BE49-F238E27FC236}">
                <a16:creationId xmlns:a16="http://schemas.microsoft.com/office/drawing/2014/main" id="{E8C9EFAD-67A8-658E-87E9-33F2B508E2E7}"/>
              </a:ext>
            </a:extLst>
          </p:cNvPr>
          <p:cNvPicPr>
            <a:picLocks noChangeAspect="1"/>
          </p:cNvPicPr>
          <p:nvPr/>
        </p:nvPicPr>
        <p:blipFill rotWithShape="1">
          <a:blip r:embed="rId2"/>
          <a:srcRect l="13090" t="10464" r="6844" b="70378"/>
          <a:stretch/>
        </p:blipFill>
        <p:spPr>
          <a:xfrm>
            <a:off x="682929" y="2680350"/>
            <a:ext cx="3031603" cy="1313748"/>
          </a:xfrm>
          <a:prstGeom prst="rect">
            <a:avLst/>
          </a:prstGeom>
        </p:spPr>
      </p:pic>
      <p:sp>
        <p:nvSpPr>
          <p:cNvPr id="13" name="Content Placeholder 2">
            <a:extLst>
              <a:ext uri="{FF2B5EF4-FFF2-40B4-BE49-F238E27FC236}">
                <a16:creationId xmlns:a16="http://schemas.microsoft.com/office/drawing/2014/main" id="{A398B5E4-2678-F747-E357-C524B876C184}"/>
              </a:ext>
            </a:extLst>
          </p:cNvPr>
          <p:cNvSpPr txBox="1">
            <a:spLocks/>
          </p:cNvSpPr>
          <p:nvPr/>
        </p:nvSpPr>
        <p:spPr>
          <a:xfrm>
            <a:off x="685800" y="4162457"/>
            <a:ext cx="2971800" cy="2214763"/>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Font typeface="Arial" panose="020B0604020202020204" pitchFamily="34" charset="0"/>
              <a:buNone/>
            </a:pPr>
            <a:r>
              <a:rPr lang="en-US" sz="1100" b="1" dirty="0">
                <a:solidFill>
                  <a:srgbClr val="00076E"/>
                </a:solidFill>
              </a:rPr>
              <a:t>education</a:t>
            </a:r>
          </a:p>
          <a:p>
            <a:pPr marL="0" indent="0">
              <a:lnSpc>
                <a:spcPct val="100000"/>
              </a:lnSpc>
              <a:spcBef>
                <a:spcPts val="0"/>
              </a:spcBef>
              <a:spcAft>
                <a:spcPts val="600"/>
              </a:spcAft>
              <a:buFont typeface="Arial" panose="020B0604020202020204" pitchFamily="34" charset="0"/>
              <a:buNone/>
            </a:pPr>
            <a:r>
              <a:rPr lang="en-US" sz="1100" dirty="0"/>
              <a:t>J.D., University of Kansas</a:t>
            </a:r>
          </a:p>
          <a:p>
            <a:pPr marL="0" indent="0">
              <a:lnSpc>
                <a:spcPct val="100000"/>
              </a:lnSpc>
              <a:spcBef>
                <a:spcPts val="0"/>
              </a:spcBef>
              <a:spcAft>
                <a:spcPts val="600"/>
              </a:spcAft>
              <a:buFont typeface="Arial" panose="020B0604020202020204" pitchFamily="34" charset="0"/>
              <a:buNone/>
            </a:pPr>
            <a:r>
              <a:rPr lang="en-US" sz="1100" dirty="0"/>
              <a:t>B.A., Political Science, University of Utah</a:t>
            </a:r>
          </a:p>
          <a:p>
            <a:pPr marL="0" indent="0">
              <a:lnSpc>
                <a:spcPct val="100000"/>
              </a:lnSpc>
              <a:spcBef>
                <a:spcPts val="0"/>
              </a:spcBef>
              <a:spcAft>
                <a:spcPts val="600"/>
              </a:spcAft>
              <a:buFont typeface="Arial" panose="020B0604020202020204" pitchFamily="34" charset="0"/>
              <a:buNone/>
            </a:pPr>
            <a:r>
              <a:rPr lang="en-US" sz="1100" b="1" dirty="0">
                <a:solidFill>
                  <a:srgbClr val="00076E"/>
                </a:solidFill>
              </a:rPr>
              <a:t>admissions</a:t>
            </a:r>
          </a:p>
          <a:p>
            <a:pPr marL="0" indent="0">
              <a:lnSpc>
                <a:spcPct val="100000"/>
              </a:lnSpc>
              <a:spcBef>
                <a:spcPts val="0"/>
              </a:spcBef>
              <a:spcAft>
                <a:spcPts val="600"/>
              </a:spcAft>
              <a:buFont typeface="Arial" panose="020B0604020202020204" pitchFamily="34" charset="0"/>
              <a:buNone/>
            </a:pPr>
            <a:r>
              <a:rPr lang="en-US" sz="1100" dirty="0"/>
              <a:t>Utah State Bar</a:t>
            </a:r>
          </a:p>
        </p:txBody>
      </p:sp>
      <p:sp>
        <p:nvSpPr>
          <p:cNvPr id="14" name="Content Placeholder 2">
            <a:extLst>
              <a:ext uri="{FF2B5EF4-FFF2-40B4-BE49-F238E27FC236}">
                <a16:creationId xmlns:a16="http://schemas.microsoft.com/office/drawing/2014/main" id="{C0216C9D-0182-42CB-29CB-0CCCF3FE80F0}"/>
              </a:ext>
            </a:extLst>
          </p:cNvPr>
          <p:cNvSpPr>
            <a:spLocks noGrp="1"/>
          </p:cNvSpPr>
          <p:nvPr>
            <p:ph idx="1"/>
          </p:nvPr>
        </p:nvSpPr>
        <p:spPr>
          <a:xfrm>
            <a:off x="4183383" y="1609644"/>
            <a:ext cx="6629400" cy="4988249"/>
          </a:xfrm>
        </p:spPr>
        <p:txBody>
          <a:bodyPr lIns="0" tIns="0" rIns="0" bIns="0">
            <a:noAutofit/>
          </a:bodyPr>
          <a:lstStyle/>
          <a:p>
            <a:pPr marL="0" indent="0">
              <a:lnSpc>
                <a:spcPct val="110000"/>
              </a:lnSpc>
              <a:spcAft>
                <a:spcPts val="400"/>
              </a:spcAft>
              <a:buNone/>
            </a:pPr>
            <a:r>
              <a:rPr lang="en-US" sz="1800" dirty="0"/>
              <a:t>Hadley Moss is General Counsel of Goal Zero. and is responsible for all things legal. He likes to think of himself as a professional problem solver and enjoys getting to work with each of the teams at Goal Zero to prevent or solve the difficult problems that are always a part of doing business in a global economy.</a:t>
            </a:r>
          </a:p>
          <a:p>
            <a:pPr marL="0" indent="0">
              <a:lnSpc>
                <a:spcPct val="110000"/>
              </a:lnSpc>
              <a:spcAft>
                <a:spcPts val="400"/>
              </a:spcAft>
              <a:buNone/>
            </a:pPr>
            <a:r>
              <a:rPr lang="en-US" sz="1800" dirty="0"/>
              <a:t>Hadley has spent his whole professional career representing companies that make stuff. From the early days at one of Utah’s largest consumer products companies, to helping strike deals to build utility scale solar power projects, to his current role with Goal Zero, his approach to the legal world has been driven by helping good companies bring products to market that have a positive impact on the world.</a:t>
            </a:r>
          </a:p>
          <a:p>
            <a:pPr>
              <a:lnSpc>
                <a:spcPct val="110000"/>
              </a:lnSpc>
              <a:spcAft>
                <a:spcPts val="400"/>
              </a:spcAft>
            </a:pPr>
            <a:r>
              <a:rPr lang="en-US" sz="1800" dirty="0"/>
              <a:t>Hadley’s favorite Goal Zero Product is the Sherpa 100AC Power Bank</a:t>
            </a:r>
          </a:p>
        </p:txBody>
      </p:sp>
      <p:sp>
        <p:nvSpPr>
          <p:cNvPr id="18" name="TextBox 17">
            <a:extLst>
              <a:ext uri="{FF2B5EF4-FFF2-40B4-BE49-F238E27FC236}">
                <a16:creationId xmlns:a16="http://schemas.microsoft.com/office/drawing/2014/main" id="{3C40430F-F995-01ED-6483-A42FC5DD6AE1}"/>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5</a:t>
            </a:fld>
            <a:endParaRPr lang="en-US" altLang="en-US" sz="900" dirty="0">
              <a:latin typeface="Arial" pitchFamily="34" charset="0"/>
            </a:endParaRPr>
          </a:p>
        </p:txBody>
      </p:sp>
      <p:sp>
        <p:nvSpPr>
          <p:cNvPr id="19" name="TextBox 18">
            <a:extLst>
              <a:ext uri="{FF2B5EF4-FFF2-40B4-BE49-F238E27FC236}">
                <a16:creationId xmlns:a16="http://schemas.microsoft.com/office/drawing/2014/main" id="{0ED3194A-DE0D-CEFE-C7B2-E408B6745480}"/>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
        <p:nvSpPr>
          <p:cNvPr id="21" name="Content Placeholder 2">
            <a:extLst>
              <a:ext uri="{FF2B5EF4-FFF2-40B4-BE49-F238E27FC236}">
                <a16:creationId xmlns:a16="http://schemas.microsoft.com/office/drawing/2014/main" id="{02C3B46E-BBFE-B454-17B1-13BF51EB2C8D}"/>
              </a:ext>
            </a:extLst>
          </p:cNvPr>
          <p:cNvSpPr txBox="1">
            <a:spLocks/>
          </p:cNvSpPr>
          <p:nvPr/>
        </p:nvSpPr>
        <p:spPr>
          <a:xfrm>
            <a:off x="682929" y="917923"/>
            <a:ext cx="7357486" cy="28856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US" sz="1400" b="1" dirty="0">
                <a:solidFill>
                  <a:schemeClr val="bg1"/>
                </a:solidFill>
              </a:rPr>
              <a:t>General Counsel, Goal Zero</a:t>
            </a:r>
          </a:p>
        </p:txBody>
      </p:sp>
      <p:grpSp>
        <p:nvGrpSpPr>
          <p:cNvPr id="2" name="Group 1">
            <a:extLst>
              <a:ext uri="{FF2B5EF4-FFF2-40B4-BE49-F238E27FC236}">
                <a16:creationId xmlns:a16="http://schemas.microsoft.com/office/drawing/2014/main" id="{AEC734B8-4B0A-E198-6B7B-77092B8957E3}"/>
              </a:ext>
            </a:extLst>
          </p:cNvPr>
          <p:cNvGrpSpPr/>
          <p:nvPr/>
        </p:nvGrpSpPr>
        <p:grpSpPr>
          <a:xfrm>
            <a:off x="11141597" y="0"/>
            <a:ext cx="1063116" cy="1349538"/>
            <a:chOff x="11102487" y="2754231"/>
            <a:chExt cx="1102226" cy="1349538"/>
          </a:xfrm>
        </p:grpSpPr>
        <p:sp>
          <p:nvSpPr>
            <p:cNvPr id="3" name="Rectangle 2">
              <a:extLst>
                <a:ext uri="{FF2B5EF4-FFF2-40B4-BE49-F238E27FC236}">
                  <a16:creationId xmlns:a16="http://schemas.microsoft.com/office/drawing/2014/main" id="{FA1EF8E3-6DE4-F794-B413-07F142B79AEC}"/>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F3E118-B267-6ED1-4BA6-4104E4845A9E}"/>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CBAF45-F19A-8BBC-CB20-FEDCB70DECEE}"/>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24AF10-D155-8DD0-F803-DED2BED0E52F}"/>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D19E88-56A6-FCAA-CFE8-905699EB9FC9}"/>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821A7CBB-6229-6C2A-3684-6528EEE48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553" y="1487253"/>
            <a:ext cx="2418885" cy="250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315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52979E7-8199-FD6A-582A-394AC0AF50E0}"/>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83883B7-9EFD-696C-6168-8A3F360D30E6}"/>
              </a:ext>
            </a:extLst>
          </p:cNvPr>
          <p:cNvSpPr txBox="1">
            <a:spLocks/>
          </p:cNvSpPr>
          <p:nvPr/>
        </p:nvSpPr>
        <p:spPr>
          <a:xfrm>
            <a:off x="682929" y="260106"/>
            <a:ext cx="10515600" cy="555629"/>
          </a:xfrm>
          <a:prstGeom prst="rect">
            <a:avLst/>
          </a:prstGeom>
        </p:spPr>
        <p:txBody>
          <a:bodyPr vert="horz" lIns="0" tIns="45720" rIns="9144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800" dirty="0">
                <a:solidFill>
                  <a:schemeClr val="bg1"/>
                </a:solidFill>
              </a:rPr>
              <a:t>Panelist – Timothy Nielsen</a:t>
            </a:r>
            <a:endParaRPr lang="en-US" sz="1400" dirty="0">
              <a:solidFill>
                <a:schemeClr val="bg1"/>
              </a:solidFill>
            </a:endParaRPr>
          </a:p>
        </p:txBody>
      </p:sp>
      <p:pic>
        <p:nvPicPr>
          <p:cNvPr id="11" name="Picture 10" descr="Background pattern&#10;&#10;Description automatically generated">
            <a:extLst>
              <a:ext uri="{FF2B5EF4-FFF2-40B4-BE49-F238E27FC236}">
                <a16:creationId xmlns:a16="http://schemas.microsoft.com/office/drawing/2014/main" id="{E8C9EFAD-67A8-658E-87E9-33F2B508E2E7}"/>
              </a:ext>
            </a:extLst>
          </p:cNvPr>
          <p:cNvPicPr>
            <a:picLocks noChangeAspect="1"/>
          </p:cNvPicPr>
          <p:nvPr/>
        </p:nvPicPr>
        <p:blipFill rotWithShape="1">
          <a:blip r:embed="rId2"/>
          <a:srcRect l="13090" t="10464" r="6844" b="70378"/>
          <a:stretch/>
        </p:blipFill>
        <p:spPr>
          <a:xfrm>
            <a:off x="682929" y="2680350"/>
            <a:ext cx="3031603" cy="1313748"/>
          </a:xfrm>
          <a:prstGeom prst="rect">
            <a:avLst/>
          </a:prstGeom>
        </p:spPr>
      </p:pic>
      <p:sp>
        <p:nvSpPr>
          <p:cNvPr id="13" name="Content Placeholder 2">
            <a:extLst>
              <a:ext uri="{FF2B5EF4-FFF2-40B4-BE49-F238E27FC236}">
                <a16:creationId xmlns:a16="http://schemas.microsoft.com/office/drawing/2014/main" id="{A398B5E4-2678-F747-E357-C524B876C184}"/>
              </a:ext>
            </a:extLst>
          </p:cNvPr>
          <p:cNvSpPr txBox="1">
            <a:spLocks/>
          </p:cNvSpPr>
          <p:nvPr/>
        </p:nvSpPr>
        <p:spPr>
          <a:xfrm>
            <a:off x="682929" y="4012907"/>
            <a:ext cx="2971800" cy="2214763"/>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Font typeface="Arial" panose="020B0604020202020204" pitchFamily="34" charset="0"/>
              <a:buNone/>
            </a:pPr>
            <a:r>
              <a:rPr lang="en-US" sz="1100" b="1" dirty="0">
                <a:solidFill>
                  <a:srgbClr val="00076E"/>
                </a:solidFill>
              </a:rPr>
              <a:t>education</a:t>
            </a:r>
          </a:p>
          <a:p>
            <a:pPr marL="0" indent="0">
              <a:lnSpc>
                <a:spcPct val="100000"/>
              </a:lnSpc>
              <a:spcBef>
                <a:spcPts val="0"/>
              </a:spcBef>
              <a:spcAft>
                <a:spcPts val="600"/>
              </a:spcAft>
              <a:buFont typeface="Arial" panose="020B0604020202020204" pitchFamily="34" charset="0"/>
              <a:buNone/>
            </a:pPr>
            <a:r>
              <a:rPr lang="en-US" sz="1100" dirty="0"/>
              <a:t>J.D., University of Utah, S.J. Quinney College of Law</a:t>
            </a:r>
          </a:p>
          <a:p>
            <a:pPr marL="0" indent="0">
              <a:lnSpc>
                <a:spcPct val="100000"/>
              </a:lnSpc>
              <a:spcBef>
                <a:spcPts val="0"/>
              </a:spcBef>
              <a:spcAft>
                <a:spcPts val="600"/>
              </a:spcAft>
              <a:buFont typeface="Arial" panose="020B0604020202020204" pitchFamily="34" charset="0"/>
              <a:buNone/>
            </a:pPr>
            <a:r>
              <a:rPr lang="en-US" sz="1100" dirty="0"/>
              <a:t>M.B.C., University of Utah, David Eccles School of Business</a:t>
            </a:r>
          </a:p>
          <a:p>
            <a:pPr marL="0" indent="0">
              <a:lnSpc>
                <a:spcPct val="100000"/>
              </a:lnSpc>
              <a:spcBef>
                <a:spcPts val="0"/>
              </a:spcBef>
              <a:spcAft>
                <a:spcPts val="600"/>
              </a:spcAft>
              <a:buFont typeface="Arial" panose="020B0604020202020204" pitchFamily="34" charset="0"/>
              <a:buNone/>
            </a:pPr>
            <a:r>
              <a:rPr lang="en-US" sz="1100" dirty="0"/>
              <a:t>B.S., University of Utah, Economics</a:t>
            </a:r>
          </a:p>
          <a:p>
            <a:pPr marL="0" indent="0">
              <a:lnSpc>
                <a:spcPct val="100000"/>
              </a:lnSpc>
              <a:spcBef>
                <a:spcPts val="0"/>
              </a:spcBef>
              <a:spcAft>
                <a:spcPts val="600"/>
              </a:spcAft>
              <a:buFont typeface="Arial" panose="020B0604020202020204" pitchFamily="34" charset="0"/>
              <a:buNone/>
            </a:pPr>
            <a:r>
              <a:rPr lang="en-US" sz="1100" b="1" dirty="0">
                <a:solidFill>
                  <a:srgbClr val="00076E"/>
                </a:solidFill>
              </a:rPr>
              <a:t>professional admissions &amp; associations</a:t>
            </a:r>
          </a:p>
          <a:p>
            <a:pPr marL="0" indent="0">
              <a:lnSpc>
                <a:spcPct val="100000"/>
              </a:lnSpc>
              <a:spcBef>
                <a:spcPts val="0"/>
              </a:spcBef>
              <a:spcAft>
                <a:spcPts val="600"/>
              </a:spcAft>
              <a:buFont typeface="Arial" panose="020B0604020202020204" pitchFamily="34" charset="0"/>
              <a:buNone/>
            </a:pPr>
            <a:r>
              <a:rPr lang="en-US" sz="1100" dirty="0"/>
              <a:t>Utah State Bar</a:t>
            </a:r>
          </a:p>
          <a:p>
            <a:pPr marL="0" indent="0">
              <a:lnSpc>
                <a:spcPct val="100000"/>
              </a:lnSpc>
              <a:spcBef>
                <a:spcPts val="0"/>
              </a:spcBef>
              <a:spcAft>
                <a:spcPts val="400"/>
              </a:spcAft>
              <a:buFont typeface="Arial" panose="020B0604020202020204" pitchFamily="34" charset="0"/>
              <a:buNone/>
            </a:pPr>
            <a:r>
              <a:rPr lang="en-US" sz="1100" dirty="0"/>
              <a:t>U.S. District Court, Utah</a:t>
            </a:r>
          </a:p>
          <a:p>
            <a:pPr marL="0" indent="0">
              <a:lnSpc>
                <a:spcPct val="100000"/>
              </a:lnSpc>
              <a:spcBef>
                <a:spcPts val="0"/>
              </a:spcBef>
              <a:spcAft>
                <a:spcPts val="400"/>
              </a:spcAft>
              <a:buFont typeface="Arial" panose="020B0604020202020204" pitchFamily="34" charset="0"/>
              <a:buNone/>
            </a:pPr>
            <a:r>
              <a:rPr lang="en-US" sz="1100" dirty="0"/>
              <a:t>Certified Information Privacy Professional/United States (CIPP/US – IAPP)</a:t>
            </a:r>
          </a:p>
        </p:txBody>
      </p:sp>
      <p:sp>
        <p:nvSpPr>
          <p:cNvPr id="14" name="Content Placeholder 2">
            <a:extLst>
              <a:ext uri="{FF2B5EF4-FFF2-40B4-BE49-F238E27FC236}">
                <a16:creationId xmlns:a16="http://schemas.microsoft.com/office/drawing/2014/main" id="{C0216C9D-0182-42CB-29CB-0CCCF3FE80F0}"/>
              </a:ext>
            </a:extLst>
          </p:cNvPr>
          <p:cNvSpPr>
            <a:spLocks noGrp="1"/>
          </p:cNvSpPr>
          <p:nvPr>
            <p:ph idx="1"/>
          </p:nvPr>
        </p:nvSpPr>
        <p:spPr>
          <a:xfrm>
            <a:off x="4183383" y="1609644"/>
            <a:ext cx="6629400" cy="4988249"/>
          </a:xfrm>
        </p:spPr>
        <p:txBody>
          <a:bodyPr lIns="0" tIns="0" rIns="0" bIns="0">
            <a:noAutofit/>
          </a:bodyPr>
          <a:lstStyle/>
          <a:p>
            <a:pPr marL="0" indent="0">
              <a:lnSpc>
                <a:spcPct val="110000"/>
              </a:lnSpc>
              <a:spcAft>
                <a:spcPts val="400"/>
              </a:spcAft>
              <a:buNone/>
            </a:pPr>
            <a:r>
              <a:rPr lang="en-US" sz="1800" dirty="0"/>
              <a:t>Tim focuses his practice on intellectual property and complex litigation. He advises clients in a wide range of industries and has a particular interest in emerging technologies and biosciences. </a:t>
            </a:r>
          </a:p>
          <a:p>
            <a:pPr marL="0" indent="0">
              <a:lnSpc>
                <a:spcPct val="110000"/>
              </a:lnSpc>
              <a:spcAft>
                <a:spcPts val="400"/>
              </a:spcAft>
              <a:buNone/>
            </a:pPr>
            <a:r>
              <a:rPr lang="en-US" sz="1800" dirty="0"/>
              <a:t>He has spoken and moderated panels at events focused on blockchain technology, artificial intelligence, and machine learning. His experience includes:</a:t>
            </a:r>
          </a:p>
          <a:p>
            <a:pPr>
              <a:lnSpc>
                <a:spcPct val="110000"/>
              </a:lnSpc>
              <a:spcAft>
                <a:spcPts val="400"/>
              </a:spcAft>
            </a:pPr>
            <a:r>
              <a:rPr lang="en-US" sz="1800" dirty="0"/>
              <a:t>Matters involving contract enforcement, business governance, patent and trademark disputes, and fraud</a:t>
            </a:r>
          </a:p>
          <a:p>
            <a:pPr>
              <a:lnSpc>
                <a:spcPct val="110000"/>
              </a:lnSpc>
              <a:spcAft>
                <a:spcPts val="400"/>
              </a:spcAft>
            </a:pPr>
            <a:r>
              <a:rPr lang="en-US" sz="1800" dirty="0"/>
              <a:t>Working as a corporate attorney for emerging technology companies </a:t>
            </a:r>
          </a:p>
          <a:p>
            <a:pPr>
              <a:lnSpc>
                <a:spcPct val="110000"/>
              </a:lnSpc>
              <a:spcAft>
                <a:spcPts val="400"/>
              </a:spcAft>
            </a:pPr>
            <a:r>
              <a:rPr lang="en-US" sz="1800" dirty="0"/>
              <a:t>Working on three startup teams as a co-founder</a:t>
            </a:r>
          </a:p>
        </p:txBody>
      </p:sp>
      <p:sp>
        <p:nvSpPr>
          <p:cNvPr id="18" name="TextBox 17">
            <a:extLst>
              <a:ext uri="{FF2B5EF4-FFF2-40B4-BE49-F238E27FC236}">
                <a16:creationId xmlns:a16="http://schemas.microsoft.com/office/drawing/2014/main" id="{3C40430F-F995-01ED-6483-A42FC5DD6AE1}"/>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6</a:t>
            </a:fld>
            <a:endParaRPr lang="en-US" altLang="en-US" sz="900" dirty="0">
              <a:latin typeface="Arial" pitchFamily="34" charset="0"/>
            </a:endParaRPr>
          </a:p>
        </p:txBody>
      </p:sp>
      <p:sp>
        <p:nvSpPr>
          <p:cNvPr id="19" name="TextBox 18">
            <a:extLst>
              <a:ext uri="{FF2B5EF4-FFF2-40B4-BE49-F238E27FC236}">
                <a16:creationId xmlns:a16="http://schemas.microsoft.com/office/drawing/2014/main" id="{0ED3194A-DE0D-CEFE-C7B2-E408B6745480}"/>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
        <p:nvSpPr>
          <p:cNvPr id="21" name="Content Placeholder 2">
            <a:extLst>
              <a:ext uri="{FF2B5EF4-FFF2-40B4-BE49-F238E27FC236}">
                <a16:creationId xmlns:a16="http://schemas.microsoft.com/office/drawing/2014/main" id="{02C3B46E-BBFE-B454-17B1-13BF51EB2C8D}"/>
              </a:ext>
            </a:extLst>
          </p:cNvPr>
          <p:cNvSpPr txBox="1">
            <a:spLocks/>
          </p:cNvSpPr>
          <p:nvPr/>
        </p:nvSpPr>
        <p:spPr>
          <a:xfrm>
            <a:off x="682929" y="917923"/>
            <a:ext cx="7357486" cy="28856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US" sz="1400" dirty="0">
                <a:solidFill>
                  <a:schemeClr val="bg1"/>
                </a:solidFill>
              </a:rPr>
              <a:t>Attorney at Law, Maschoff Brennan</a:t>
            </a:r>
            <a:endParaRPr lang="en-US" sz="1400" b="1" dirty="0">
              <a:solidFill>
                <a:schemeClr val="bg1"/>
              </a:solidFill>
            </a:endParaRPr>
          </a:p>
        </p:txBody>
      </p:sp>
      <p:grpSp>
        <p:nvGrpSpPr>
          <p:cNvPr id="2" name="Group 1">
            <a:extLst>
              <a:ext uri="{FF2B5EF4-FFF2-40B4-BE49-F238E27FC236}">
                <a16:creationId xmlns:a16="http://schemas.microsoft.com/office/drawing/2014/main" id="{AEC734B8-4B0A-E198-6B7B-77092B8957E3}"/>
              </a:ext>
            </a:extLst>
          </p:cNvPr>
          <p:cNvGrpSpPr/>
          <p:nvPr/>
        </p:nvGrpSpPr>
        <p:grpSpPr>
          <a:xfrm>
            <a:off x="11141597" y="0"/>
            <a:ext cx="1063116" cy="1349538"/>
            <a:chOff x="11102487" y="2754231"/>
            <a:chExt cx="1102226" cy="1349538"/>
          </a:xfrm>
        </p:grpSpPr>
        <p:sp>
          <p:nvSpPr>
            <p:cNvPr id="3" name="Rectangle 2">
              <a:extLst>
                <a:ext uri="{FF2B5EF4-FFF2-40B4-BE49-F238E27FC236}">
                  <a16:creationId xmlns:a16="http://schemas.microsoft.com/office/drawing/2014/main" id="{FA1EF8E3-6DE4-F794-B413-07F142B79AEC}"/>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F3E118-B267-6ED1-4BA6-4104E4845A9E}"/>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CBAF45-F19A-8BBC-CB20-FEDCB70DECEE}"/>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24AF10-D155-8DD0-F803-DED2BED0E52F}"/>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D19E88-56A6-FCAA-CFE8-905699EB9FC9}"/>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0AE87FE5-BF49-F9D6-E1CC-532E40B4D1BE}"/>
              </a:ext>
            </a:extLst>
          </p:cNvPr>
          <p:cNvPicPr>
            <a:picLocks noChangeAspect="1"/>
          </p:cNvPicPr>
          <p:nvPr/>
        </p:nvPicPr>
        <p:blipFill>
          <a:blip r:embed="rId3"/>
          <a:stretch>
            <a:fillRect/>
          </a:stretch>
        </p:blipFill>
        <p:spPr>
          <a:xfrm>
            <a:off x="964587" y="1207985"/>
            <a:ext cx="2414225" cy="2786113"/>
          </a:xfrm>
          <a:prstGeom prst="rect">
            <a:avLst/>
          </a:prstGeom>
        </p:spPr>
      </p:pic>
    </p:spTree>
    <p:extLst>
      <p:ext uri="{BB962C8B-B14F-4D97-AF65-F5344CB8AC3E}">
        <p14:creationId xmlns:p14="http://schemas.microsoft.com/office/powerpoint/2010/main" val="1904017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52979E7-8199-FD6A-582A-394AC0AF50E0}"/>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83883B7-9EFD-696C-6168-8A3F360D30E6}"/>
              </a:ext>
            </a:extLst>
          </p:cNvPr>
          <p:cNvSpPr txBox="1">
            <a:spLocks/>
          </p:cNvSpPr>
          <p:nvPr/>
        </p:nvSpPr>
        <p:spPr>
          <a:xfrm>
            <a:off x="682929" y="260106"/>
            <a:ext cx="10515600" cy="555629"/>
          </a:xfrm>
          <a:prstGeom prst="rect">
            <a:avLst/>
          </a:prstGeom>
        </p:spPr>
        <p:txBody>
          <a:bodyPr vert="horz" lIns="0" tIns="45720" rIns="9144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800" dirty="0">
                <a:solidFill>
                  <a:schemeClr val="bg1"/>
                </a:solidFill>
              </a:rPr>
              <a:t>Speaker – Victoria Tomoko Carrington</a:t>
            </a:r>
            <a:endParaRPr lang="en-US" sz="1400" dirty="0">
              <a:solidFill>
                <a:schemeClr val="bg1"/>
              </a:solidFill>
            </a:endParaRPr>
          </a:p>
        </p:txBody>
      </p:sp>
      <p:pic>
        <p:nvPicPr>
          <p:cNvPr id="11" name="Picture 10" descr="Background pattern&#10;&#10;Description automatically generated">
            <a:extLst>
              <a:ext uri="{FF2B5EF4-FFF2-40B4-BE49-F238E27FC236}">
                <a16:creationId xmlns:a16="http://schemas.microsoft.com/office/drawing/2014/main" id="{E8C9EFAD-67A8-658E-87E9-33F2B508E2E7}"/>
              </a:ext>
            </a:extLst>
          </p:cNvPr>
          <p:cNvPicPr>
            <a:picLocks noChangeAspect="1"/>
          </p:cNvPicPr>
          <p:nvPr/>
        </p:nvPicPr>
        <p:blipFill rotWithShape="1">
          <a:blip r:embed="rId2"/>
          <a:srcRect l="13090" t="10464" r="6844" b="70378"/>
          <a:stretch/>
        </p:blipFill>
        <p:spPr>
          <a:xfrm>
            <a:off x="625997" y="2983331"/>
            <a:ext cx="3031603" cy="1313748"/>
          </a:xfrm>
          <a:prstGeom prst="rect">
            <a:avLst/>
          </a:prstGeom>
        </p:spPr>
      </p:pic>
      <p:sp>
        <p:nvSpPr>
          <p:cNvPr id="13" name="Content Placeholder 2">
            <a:extLst>
              <a:ext uri="{FF2B5EF4-FFF2-40B4-BE49-F238E27FC236}">
                <a16:creationId xmlns:a16="http://schemas.microsoft.com/office/drawing/2014/main" id="{A398B5E4-2678-F747-E357-C524B876C184}"/>
              </a:ext>
            </a:extLst>
          </p:cNvPr>
          <p:cNvSpPr txBox="1">
            <a:spLocks/>
          </p:cNvSpPr>
          <p:nvPr/>
        </p:nvSpPr>
        <p:spPr>
          <a:xfrm>
            <a:off x="685800" y="4521818"/>
            <a:ext cx="2971800" cy="2214763"/>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Font typeface="Arial" panose="020B0604020202020204" pitchFamily="34" charset="0"/>
              <a:buNone/>
            </a:pPr>
            <a:r>
              <a:rPr lang="en-US" sz="1100" b="1" dirty="0">
                <a:solidFill>
                  <a:srgbClr val="00076E"/>
                </a:solidFill>
              </a:rPr>
              <a:t>education</a:t>
            </a:r>
          </a:p>
          <a:p>
            <a:pPr marL="0" indent="0">
              <a:lnSpc>
                <a:spcPct val="100000"/>
              </a:lnSpc>
              <a:spcBef>
                <a:spcPts val="0"/>
              </a:spcBef>
              <a:spcAft>
                <a:spcPts val="600"/>
              </a:spcAft>
              <a:buFont typeface="Arial" panose="020B0604020202020204" pitchFamily="34" charset="0"/>
              <a:buNone/>
            </a:pPr>
            <a:r>
              <a:rPr lang="en-US" sz="1100" dirty="0"/>
              <a:t>J.D., high honors, University of Utah, S.J. Quinney College of Law</a:t>
            </a:r>
          </a:p>
          <a:p>
            <a:pPr marL="0" indent="0">
              <a:lnSpc>
                <a:spcPct val="100000"/>
              </a:lnSpc>
              <a:spcBef>
                <a:spcPts val="0"/>
              </a:spcBef>
              <a:spcAft>
                <a:spcPts val="600"/>
              </a:spcAft>
              <a:buFont typeface="Arial" panose="020B0604020202020204" pitchFamily="34" charset="0"/>
              <a:buNone/>
            </a:pPr>
            <a:r>
              <a:rPr lang="en-US" sz="1100" dirty="0"/>
              <a:t>B.S., Biochemistry, Brigham Young University</a:t>
            </a:r>
          </a:p>
          <a:p>
            <a:pPr marL="0" indent="0">
              <a:lnSpc>
                <a:spcPct val="100000"/>
              </a:lnSpc>
              <a:spcBef>
                <a:spcPts val="0"/>
              </a:spcBef>
              <a:spcAft>
                <a:spcPts val="600"/>
              </a:spcAft>
              <a:buFont typeface="Arial" panose="020B0604020202020204" pitchFamily="34" charset="0"/>
              <a:buNone/>
            </a:pPr>
            <a:r>
              <a:rPr lang="en-US" sz="1100" b="1" dirty="0">
                <a:solidFill>
                  <a:srgbClr val="00076E"/>
                </a:solidFill>
              </a:rPr>
              <a:t>admissions</a:t>
            </a:r>
          </a:p>
          <a:p>
            <a:pPr marL="0" indent="0">
              <a:lnSpc>
                <a:spcPct val="100000"/>
              </a:lnSpc>
              <a:spcBef>
                <a:spcPts val="0"/>
              </a:spcBef>
              <a:spcAft>
                <a:spcPts val="600"/>
              </a:spcAft>
              <a:buFont typeface="Arial" panose="020B0604020202020204" pitchFamily="34" charset="0"/>
              <a:buNone/>
            </a:pPr>
            <a:r>
              <a:rPr lang="en-US" sz="1100" dirty="0"/>
              <a:t>Utah State Bar</a:t>
            </a:r>
          </a:p>
          <a:p>
            <a:pPr marL="0" indent="0">
              <a:lnSpc>
                <a:spcPct val="100000"/>
              </a:lnSpc>
              <a:spcBef>
                <a:spcPts val="0"/>
              </a:spcBef>
              <a:spcAft>
                <a:spcPts val="600"/>
              </a:spcAft>
              <a:buFont typeface="Arial" panose="020B0604020202020204" pitchFamily="34" charset="0"/>
              <a:buNone/>
            </a:pPr>
            <a:r>
              <a:rPr lang="en-US" sz="1100" dirty="0"/>
              <a:t>Passed Patent Bar Jan. 2024 (reg. no. pending)</a:t>
            </a:r>
          </a:p>
        </p:txBody>
      </p:sp>
      <p:sp>
        <p:nvSpPr>
          <p:cNvPr id="14" name="Content Placeholder 2">
            <a:extLst>
              <a:ext uri="{FF2B5EF4-FFF2-40B4-BE49-F238E27FC236}">
                <a16:creationId xmlns:a16="http://schemas.microsoft.com/office/drawing/2014/main" id="{C0216C9D-0182-42CB-29CB-0CCCF3FE80F0}"/>
              </a:ext>
            </a:extLst>
          </p:cNvPr>
          <p:cNvSpPr>
            <a:spLocks noGrp="1"/>
          </p:cNvSpPr>
          <p:nvPr>
            <p:ph idx="1"/>
          </p:nvPr>
        </p:nvSpPr>
        <p:spPr>
          <a:xfrm>
            <a:off x="4183383" y="1609644"/>
            <a:ext cx="6629400" cy="4988249"/>
          </a:xfrm>
        </p:spPr>
        <p:txBody>
          <a:bodyPr lIns="0" tIns="0" rIns="0" bIns="0">
            <a:noAutofit/>
          </a:bodyPr>
          <a:lstStyle/>
          <a:p>
            <a:pPr marL="0" indent="0">
              <a:lnSpc>
                <a:spcPct val="110000"/>
              </a:lnSpc>
              <a:spcAft>
                <a:spcPts val="400"/>
              </a:spcAft>
              <a:buNone/>
            </a:pPr>
            <a:r>
              <a:rPr lang="en-US" sz="1800" dirty="0"/>
              <a:t>Victoria helps clients protect and promote innovation through patent and trademark prosecution. She cares deeply about supporting scientists, engineers, and inventors.</a:t>
            </a:r>
          </a:p>
          <a:p>
            <a:pPr marL="0" indent="0">
              <a:lnSpc>
                <a:spcPct val="110000"/>
              </a:lnSpc>
              <a:spcAft>
                <a:spcPts val="400"/>
              </a:spcAft>
              <a:buNone/>
            </a:pPr>
            <a:r>
              <a:rPr lang="en-US" sz="1800" dirty="0"/>
              <a:t>Her experience includes:</a:t>
            </a:r>
          </a:p>
          <a:p>
            <a:pPr>
              <a:lnSpc>
                <a:spcPct val="110000"/>
              </a:lnSpc>
              <a:spcAft>
                <a:spcPts val="400"/>
              </a:spcAft>
            </a:pPr>
            <a:r>
              <a:rPr lang="en-US" sz="1800" dirty="0"/>
              <a:t>Quinney Research Fellow for Professor Jorge L. Contreras and Law and Biomedical Sciences (LABS) Scholar</a:t>
            </a:r>
          </a:p>
          <a:p>
            <a:pPr>
              <a:lnSpc>
                <a:spcPct val="110000"/>
              </a:lnSpc>
              <a:spcAft>
                <a:spcPts val="400"/>
              </a:spcAft>
            </a:pPr>
            <a:r>
              <a:rPr lang="en-US" sz="1800" dirty="0"/>
              <a:t>2023 publication in </a:t>
            </a:r>
            <a:r>
              <a:rPr lang="en-US" sz="1800" i="1" dirty="0"/>
              <a:t>Nature Biotechnology </a:t>
            </a:r>
            <a:r>
              <a:rPr lang="en-US" sz="1800" dirty="0"/>
              <a:t>on the patent landscape around assisted reproductive technologies (ARTs), including IVF and </a:t>
            </a:r>
            <a:r>
              <a:rPr lang="en-US" sz="1800" i="1" dirty="0"/>
              <a:t>in vitro </a:t>
            </a:r>
            <a:r>
              <a:rPr lang="en-US" sz="1800" dirty="0"/>
              <a:t>gametogenesis (IVG)</a:t>
            </a:r>
          </a:p>
        </p:txBody>
      </p:sp>
      <p:sp>
        <p:nvSpPr>
          <p:cNvPr id="18" name="TextBox 17">
            <a:extLst>
              <a:ext uri="{FF2B5EF4-FFF2-40B4-BE49-F238E27FC236}">
                <a16:creationId xmlns:a16="http://schemas.microsoft.com/office/drawing/2014/main" id="{3C40430F-F995-01ED-6483-A42FC5DD6AE1}"/>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7</a:t>
            </a:fld>
            <a:endParaRPr lang="en-US" altLang="en-US" sz="900" dirty="0">
              <a:latin typeface="Arial" pitchFamily="34" charset="0"/>
            </a:endParaRPr>
          </a:p>
        </p:txBody>
      </p:sp>
      <p:sp>
        <p:nvSpPr>
          <p:cNvPr id="19" name="TextBox 18">
            <a:extLst>
              <a:ext uri="{FF2B5EF4-FFF2-40B4-BE49-F238E27FC236}">
                <a16:creationId xmlns:a16="http://schemas.microsoft.com/office/drawing/2014/main" id="{0ED3194A-DE0D-CEFE-C7B2-E408B6745480}"/>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
        <p:nvSpPr>
          <p:cNvPr id="21" name="Content Placeholder 2">
            <a:extLst>
              <a:ext uri="{FF2B5EF4-FFF2-40B4-BE49-F238E27FC236}">
                <a16:creationId xmlns:a16="http://schemas.microsoft.com/office/drawing/2014/main" id="{02C3B46E-BBFE-B454-17B1-13BF51EB2C8D}"/>
              </a:ext>
            </a:extLst>
          </p:cNvPr>
          <p:cNvSpPr txBox="1">
            <a:spLocks/>
          </p:cNvSpPr>
          <p:nvPr/>
        </p:nvSpPr>
        <p:spPr>
          <a:xfrm>
            <a:off x="682929" y="917923"/>
            <a:ext cx="7357486" cy="28856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Font typeface="Arial" panose="020B0604020202020204" pitchFamily="34" charset="0"/>
              <a:buNone/>
            </a:pPr>
            <a:r>
              <a:rPr lang="en-US" sz="1400" dirty="0">
                <a:solidFill>
                  <a:schemeClr val="bg1"/>
                </a:solidFill>
              </a:rPr>
              <a:t>Attorney at Law, Maschoff Brennan</a:t>
            </a:r>
            <a:endParaRPr lang="en-US" sz="1400" b="1" dirty="0">
              <a:solidFill>
                <a:schemeClr val="bg1"/>
              </a:solidFill>
            </a:endParaRPr>
          </a:p>
        </p:txBody>
      </p:sp>
      <p:grpSp>
        <p:nvGrpSpPr>
          <p:cNvPr id="2" name="Group 1">
            <a:extLst>
              <a:ext uri="{FF2B5EF4-FFF2-40B4-BE49-F238E27FC236}">
                <a16:creationId xmlns:a16="http://schemas.microsoft.com/office/drawing/2014/main" id="{AEC734B8-4B0A-E198-6B7B-77092B8957E3}"/>
              </a:ext>
            </a:extLst>
          </p:cNvPr>
          <p:cNvGrpSpPr/>
          <p:nvPr/>
        </p:nvGrpSpPr>
        <p:grpSpPr>
          <a:xfrm>
            <a:off x="11141597" y="0"/>
            <a:ext cx="1063116" cy="1349538"/>
            <a:chOff x="11102487" y="2754231"/>
            <a:chExt cx="1102226" cy="1349538"/>
          </a:xfrm>
        </p:grpSpPr>
        <p:sp>
          <p:nvSpPr>
            <p:cNvPr id="3" name="Rectangle 2">
              <a:extLst>
                <a:ext uri="{FF2B5EF4-FFF2-40B4-BE49-F238E27FC236}">
                  <a16:creationId xmlns:a16="http://schemas.microsoft.com/office/drawing/2014/main" id="{FA1EF8E3-6DE4-F794-B413-07F142B79AEC}"/>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F3E118-B267-6ED1-4BA6-4104E4845A9E}"/>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CBAF45-F19A-8BBC-CB20-FEDCB70DECEE}"/>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24AF10-D155-8DD0-F803-DED2BED0E52F}"/>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D19E88-56A6-FCAA-CFE8-905699EB9FC9}"/>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EE3EC3F8-F71A-7444-0127-402C618DD666}"/>
              </a:ext>
            </a:extLst>
          </p:cNvPr>
          <p:cNvPicPr>
            <a:picLocks noChangeAspect="1"/>
          </p:cNvPicPr>
          <p:nvPr/>
        </p:nvPicPr>
        <p:blipFill>
          <a:blip r:embed="rId3"/>
          <a:stretch>
            <a:fillRect/>
          </a:stretch>
        </p:blipFill>
        <p:spPr>
          <a:xfrm>
            <a:off x="685800" y="1349538"/>
            <a:ext cx="2551602" cy="2947540"/>
          </a:xfrm>
          <a:prstGeom prst="rect">
            <a:avLst/>
          </a:prstGeom>
        </p:spPr>
      </p:pic>
    </p:spTree>
    <p:extLst>
      <p:ext uri="{BB962C8B-B14F-4D97-AF65-F5344CB8AC3E}">
        <p14:creationId xmlns:p14="http://schemas.microsoft.com/office/powerpoint/2010/main" val="174605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Corporate IP Policy - Human Resources and AI</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799" y="1600200"/>
            <a:ext cx="9829799" cy="4633506"/>
          </a:xfrm>
        </p:spPr>
        <p:txBody>
          <a:bodyPr lIns="0" tIns="0">
            <a:noAutofit/>
          </a:bodyPr>
          <a:lstStyle/>
          <a:p>
            <a:pPr marL="0" indent="0">
              <a:lnSpc>
                <a:spcPct val="110000"/>
              </a:lnSpc>
              <a:spcBef>
                <a:spcPts val="1200"/>
              </a:spcBef>
              <a:buNone/>
            </a:pPr>
            <a:r>
              <a:rPr lang="en-US" sz="2000" b="1" dirty="0">
                <a:solidFill>
                  <a:srgbClr val="2C9E45"/>
                </a:solidFill>
              </a:rPr>
              <a:t>Trade Secret</a:t>
            </a:r>
          </a:p>
          <a:p>
            <a:pPr>
              <a:spcBef>
                <a:spcPts val="1200"/>
              </a:spcBef>
            </a:pPr>
            <a:r>
              <a:rPr lang="en-US" sz="1600" dirty="0"/>
              <a:t>Secret</a:t>
            </a:r>
          </a:p>
          <a:p>
            <a:pPr>
              <a:spcBef>
                <a:spcPts val="1200"/>
              </a:spcBef>
            </a:pPr>
            <a:r>
              <a:rPr lang="en-US" sz="1600" dirty="0"/>
              <a:t>Valuable</a:t>
            </a:r>
          </a:p>
          <a:p>
            <a:pPr>
              <a:spcBef>
                <a:spcPts val="1200"/>
              </a:spcBef>
            </a:pPr>
            <a:r>
              <a:rPr lang="en-US" sz="1600" dirty="0"/>
              <a:t>Protected by Reasonable Measures</a:t>
            </a:r>
          </a:p>
          <a:p>
            <a:pPr>
              <a:spcBef>
                <a:spcPts val="1200"/>
              </a:spcBef>
            </a:pPr>
            <a:r>
              <a:rPr lang="en-US" sz="1600" dirty="0"/>
              <a:t>Does not require human involvement to create</a:t>
            </a:r>
          </a:p>
          <a:p>
            <a:pPr lvl="1">
              <a:spcBef>
                <a:spcPts val="1200"/>
              </a:spcBef>
            </a:pPr>
            <a:r>
              <a:rPr lang="en-US" sz="1200" dirty="0"/>
              <a:t>Artificial Intelligence can be protected by trade secret law</a:t>
            </a:r>
          </a:p>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C9E45"/>
                </a:solidFill>
                <a:effectLst/>
                <a:uLnTx/>
                <a:uFillTx/>
                <a:latin typeface="Arial" panose="020B0604020202020204"/>
                <a:ea typeface="+mn-ea"/>
                <a:cs typeface="+mn-cs"/>
              </a:rPr>
              <a:t>Employee Onboarding/Offboarding</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NDA/Invention Assignment Forms</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Non-Compete Clauses</a:t>
            </a:r>
          </a:p>
          <a:p>
            <a:pPr lvl="1">
              <a:spcBef>
                <a:spcPts val="1200"/>
              </a:spcBef>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Enforceable in some states,</a:t>
            </a:r>
            <a:r>
              <a:rPr lang="en-US" sz="1200" dirty="0">
                <a:solidFill>
                  <a:prstClr val="black"/>
                </a:solidFill>
                <a:latin typeface="Arial" panose="020B0604020202020204"/>
              </a:rPr>
              <a:t> banned in California</a:t>
            </a:r>
          </a:p>
          <a:p>
            <a:pPr lvl="1">
              <a:spcBef>
                <a:spcPts val="1200"/>
              </a:spcBef>
              <a:defRPr/>
            </a:pPr>
            <a:r>
              <a:rPr lang="en-US" sz="1200" dirty="0">
                <a:solidFill>
                  <a:prstClr val="black"/>
                </a:solidFill>
                <a:latin typeface="Arial" panose="020B0604020202020204"/>
              </a:rPr>
              <a:t>Federal rulemaking: FTC Proposed Rule to Ban Non-Compete Clauses</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Incentive Programs for Employee Inventions – Trade secret protection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indent="0">
              <a:spcBef>
                <a:spcPts val="1200"/>
              </a:spcBef>
              <a:buNone/>
            </a:pPr>
            <a:endParaRPr lang="en-US" sz="1200" dirty="0"/>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8</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Tree>
    <p:extLst>
      <p:ext uri="{BB962C8B-B14F-4D97-AF65-F5344CB8AC3E}">
        <p14:creationId xmlns:p14="http://schemas.microsoft.com/office/powerpoint/2010/main" val="4250865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190C92-F456-E6B8-3C92-82CCDB83BBBA}"/>
              </a:ext>
            </a:extLst>
          </p:cNvPr>
          <p:cNvSpPr/>
          <p:nvPr/>
        </p:nvSpPr>
        <p:spPr>
          <a:xfrm>
            <a:off x="-1" y="0"/>
            <a:ext cx="12192002" cy="1349539"/>
          </a:xfrm>
          <a:prstGeom prst="rect">
            <a:avLst/>
          </a:prstGeom>
          <a:solidFill>
            <a:srgbClr val="000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1DFCD70-0A9C-75C0-BA73-554800F50247}"/>
              </a:ext>
            </a:extLst>
          </p:cNvPr>
          <p:cNvGrpSpPr/>
          <p:nvPr/>
        </p:nvGrpSpPr>
        <p:grpSpPr>
          <a:xfrm>
            <a:off x="11141597" y="0"/>
            <a:ext cx="1063116" cy="1349538"/>
            <a:chOff x="11102487" y="2754231"/>
            <a:chExt cx="1102226" cy="1349538"/>
          </a:xfrm>
        </p:grpSpPr>
        <p:sp>
          <p:nvSpPr>
            <p:cNvPr id="8" name="Rectangle 7">
              <a:extLst>
                <a:ext uri="{FF2B5EF4-FFF2-40B4-BE49-F238E27FC236}">
                  <a16:creationId xmlns:a16="http://schemas.microsoft.com/office/drawing/2014/main" id="{5A38777A-FB23-F6CA-D905-F2C2953DCA7F}"/>
                </a:ext>
              </a:extLst>
            </p:cNvPr>
            <p:cNvSpPr/>
            <p:nvPr/>
          </p:nvSpPr>
          <p:spPr>
            <a:xfrm>
              <a:off x="11102487" y="2754231"/>
              <a:ext cx="220445" cy="1349538"/>
            </a:xfrm>
            <a:prstGeom prst="rect">
              <a:avLst/>
            </a:prstGeom>
            <a:solidFill>
              <a:srgbClr val="002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EC7C85-2468-5845-4C61-D5BF679623ED}"/>
                </a:ext>
              </a:extLst>
            </p:cNvPr>
            <p:cNvSpPr/>
            <p:nvPr/>
          </p:nvSpPr>
          <p:spPr>
            <a:xfrm>
              <a:off x="11322932" y="2754231"/>
              <a:ext cx="220445" cy="1349538"/>
            </a:xfrm>
            <a:prstGeom prst="rect">
              <a:avLst/>
            </a:prstGeom>
            <a:solidFill>
              <a:srgbClr val="1B6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777F8-AA74-87D0-7452-F9699925CBAF}"/>
                </a:ext>
              </a:extLst>
            </p:cNvPr>
            <p:cNvSpPr/>
            <p:nvPr/>
          </p:nvSpPr>
          <p:spPr>
            <a:xfrm>
              <a:off x="11543377" y="2754231"/>
              <a:ext cx="220445" cy="1349538"/>
            </a:xfrm>
            <a:prstGeom prst="rect">
              <a:avLst/>
            </a:prstGeom>
            <a:solidFill>
              <a:srgbClr val="0E8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C8D8-76B1-68B7-9974-A14A43162ED3}"/>
                </a:ext>
              </a:extLst>
            </p:cNvPr>
            <p:cNvSpPr/>
            <p:nvPr/>
          </p:nvSpPr>
          <p:spPr>
            <a:xfrm>
              <a:off x="11763823" y="2754231"/>
              <a:ext cx="220445" cy="1349538"/>
            </a:xfrm>
            <a:prstGeom prst="rect">
              <a:avLst/>
            </a:prstGeom>
            <a:solidFill>
              <a:srgbClr val="00A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A470C-E704-471C-EBB6-73DE6962049F}"/>
                </a:ext>
              </a:extLst>
            </p:cNvPr>
            <p:cNvSpPr/>
            <p:nvPr/>
          </p:nvSpPr>
          <p:spPr>
            <a:xfrm>
              <a:off x="11984268" y="2754231"/>
              <a:ext cx="220445" cy="1349538"/>
            </a:xfrm>
            <a:prstGeom prst="rect">
              <a:avLst/>
            </a:prstGeom>
            <a:solidFill>
              <a:srgbClr val="2C9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23040-3F1D-B13C-9595-E09792C3E4FB}"/>
              </a:ext>
            </a:extLst>
          </p:cNvPr>
          <p:cNvSpPr>
            <a:spLocks noGrp="1"/>
          </p:cNvSpPr>
          <p:nvPr>
            <p:ph type="title"/>
          </p:nvPr>
        </p:nvSpPr>
        <p:spPr>
          <a:xfrm>
            <a:off x="685799" y="255305"/>
            <a:ext cx="9829800" cy="902398"/>
          </a:xfrm>
        </p:spPr>
        <p:txBody>
          <a:bodyPr lIns="0" bIns="0" anchor="ctr" anchorCtr="0">
            <a:noAutofit/>
          </a:bodyPr>
          <a:lstStyle/>
          <a:p>
            <a:pPr>
              <a:lnSpc>
                <a:spcPct val="100000"/>
              </a:lnSpc>
            </a:pPr>
            <a:r>
              <a:rPr lang="en-US" sz="4000" dirty="0">
                <a:solidFill>
                  <a:schemeClr val="bg1"/>
                </a:solidFill>
              </a:rPr>
              <a:t>AI and Marketing and Sales</a:t>
            </a:r>
          </a:p>
        </p:txBody>
      </p:sp>
      <p:sp>
        <p:nvSpPr>
          <p:cNvPr id="3" name="Content Placeholder 2">
            <a:extLst>
              <a:ext uri="{FF2B5EF4-FFF2-40B4-BE49-F238E27FC236}">
                <a16:creationId xmlns:a16="http://schemas.microsoft.com/office/drawing/2014/main" id="{36917FF6-7950-0383-C31C-517E99EE42B6}"/>
              </a:ext>
            </a:extLst>
          </p:cNvPr>
          <p:cNvSpPr>
            <a:spLocks noGrp="1"/>
          </p:cNvSpPr>
          <p:nvPr>
            <p:ph idx="1"/>
          </p:nvPr>
        </p:nvSpPr>
        <p:spPr>
          <a:xfrm>
            <a:off x="685799" y="1600200"/>
            <a:ext cx="9829799" cy="4633506"/>
          </a:xfrm>
        </p:spPr>
        <p:txBody>
          <a:bodyPr lIns="0" tIns="0">
            <a:noAutofit/>
          </a:bodyPr>
          <a:lstStyle/>
          <a:p>
            <a:pPr marL="0" indent="0">
              <a:lnSpc>
                <a:spcPct val="110000"/>
              </a:lnSpc>
              <a:spcBef>
                <a:spcPts val="1200"/>
              </a:spcBef>
              <a:buNone/>
            </a:pPr>
            <a:r>
              <a:rPr lang="en-US" sz="2000" b="1" dirty="0">
                <a:solidFill>
                  <a:srgbClr val="2C9E45"/>
                </a:solidFill>
              </a:rPr>
              <a:t>Generative AI and Trademarks</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Types of trademarks</a:t>
            </a:r>
          </a:p>
          <a:p>
            <a:pPr lvl="1">
              <a:spcBef>
                <a:spcPts val="1200"/>
              </a:spcBef>
              <a:defRPr/>
            </a:pPr>
            <a:r>
              <a:rPr lang="en-US" sz="1200" dirty="0">
                <a:solidFill>
                  <a:prstClr val="black"/>
                </a:solidFill>
                <a:latin typeface="Arial" panose="020B0604020202020204"/>
              </a:rPr>
              <a:t>Words or letters</a:t>
            </a:r>
          </a:p>
          <a:p>
            <a:pPr lvl="1">
              <a:spcBef>
                <a:spcPts val="1200"/>
              </a:spcBef>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Designs and symbols</a:t>
            </a:r>
          </a:p>
          <a:p>
            <a:pPr lvl="1">
              <a:spcBef>
                <a:spcPts val="1200"/>
              </a:spcBef>
              <a:defRPr/>
            </a:pPr>
            <a:r>
              <a:rPr lang="en-US" sz="1200" dirty="0">
                <a:solidFill>
                  <a:prstClr val="black"/>
                </a:solidFill>
                <a:latin typeface="Arial" panose="020B0604020202020204"/>
              </a:rPr>
              <a:t>Non-Traditional – Product Configuration, Sounds, Motions, Color</a:t>
            </a:r>
          </a:p>
          <a:p>
            <a:pPr>
              <a:spcBef>
                <a:spcPts val="1200"/>
              </a:spcBef>
              <a:defRPr/>
            </a:pP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Tradem</a:t>
            </a:r>
            <a:r>
              <a:rPr lang="en-US" sz="1600" dirty="0">
                <a:solidFill>
                  <a:prstClr val="black"/>
                </a:solidFill>
                <a:latin typeface="Arial" panose="020B0604020202020204"/>
              </a:rPr>
              <a:t>ark Protection</a:t>
            </a:r>
          </a:p>
          <a:p>
            <a:pPr lvl="1">
              <a:spcBef>
                <a:spcPts val="1200"/>
              </a:spcBef>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Fanciful/Coined, </a:t>
            </a:r>
            <a:r>
              <a:rPr lang="en-US" sz="1200" b="1" dirty="0">
                <a:solidFill>
                  <a:prstClr val="black"/>
                </a:solidFill>
                <a:latin typeface="Arial" panose="020B0604020202020204"/>
              </a:rPr>
              <a:t>Arbitrary, </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Suggestive</a:t>
            </a:r>
          </a:p>
          <a:p>
            <a:pPr lvl="1">
              <a:spcBef>
                <a:spcPts val="1200"/>
              </a:spcBef>
              <a:defRPr/>
            </a:pPr>
            <a:r>
              <a:rPr lang="en-US" sz="1200" dirty="0">
                <a:solidFill>
                  <a:prstClr val="black"/>
                </a:solidFill>
                <a:latin typeface="Arial" panose="020B0604020202020204"/>
              </a:rPr>
              <a:t>Descriptive – must prove acquired distinctiveness</a:t>
            </a:r>
          </a:p>
          <a:p>
            <a:pPr lvl="1">
              <a:spcBef>
                <a:spcPts val="1200"/>
              </a:spcBef>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Generic- cannot function as a trademark</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Use of AI to</a:t>
            </a:r>
            <a:r>
              <a:rPr lang="en-US" sz="1600" dirty="0">
                <a:solidFill>
                  <a:prstClr val="black"/>
                </a:solidFill>
                <a:latin typeface="Arial" panose="020B0604020202020204"/>
              </a:rPr>
              <a:t> develop new trademarks</a:t>
            </a:r>
          </a:p>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C9E45"/>
                </a:solidFill>
                <a:effectLst/>
                <a:uLnTx/>
                <a:uFillTx/>
                <a:latin typeface="Arial" panose="020B0604020202020204"/>
                <a:ea typeface="+mn-ea"/>
                <a:cs typeface="+mn-cs"/>
              </a:rPr>
              <a:t>Generative AI and Copyrights</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Copyright in inputs of large language and machine learning models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45EE330-4478-D01F-7047-5298213082AA}"/>
              </a:ext>
            </a:extLst>
          </p:cNvPr>
          <p:cNvSpPr txBox="1">
            <a:spLocks noChangeArrowheads="1"/>
          </p:cNvSpPr>
          <p:nvPr/>
        </p:nvSpPr>
        <p:spPr bwMode="auto">
          <a:xfrm>
            <a:off x="11338566" y="6379685"/>
            <a:ext cx="6400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DD99683-C784-9547-B380-20CAFD05C35F}" type="slidenum">
              <a:rPr lang="en-US" altLang="en-US" sz="900" smtClean="0">
                <a:latin typeface="Arial" pitchFamily="34" charset="0"/>
              </a:rPr>
              <a:pPr algn="ctr"/>
              <a:t>9</a:t>
            </a:fld>
            <a:endParaRPr lang="en-US" altLang="en-US" sz="900" dirty="0">
              <a:latin typeface="Arial" pitchFamily="34" charset="0"/>
            </a:endParaRPr>
          </a:p>
        </p:txBody>
      </p:sp>
      <p:sp>
        <p:nvSpPr>
          <p:cNvPr id="5" name="TextBox 4">
            <a:extLst>
              <a:ext uri="{FF2B5EF4-FFF2-40B4-BE49-F238E27FC236}">
                <a16:creationId xmlns:a16="http://schemas.microsoft.com/office/drawing/2014/main" id="{F1F90A03-E013-BEE6-64DE-EF67480EBCB9}"/>
              </a:ext>
            </a:extLst>
          </p:cNvPr>
          <p:cNvSpPr txBox="1">
            <a:spLocks noChangeArrowheads="1"/>
          </p:cNvSpPr>
          <p:nvPr/>
        </p:nvSpPr>
        <p:spPr bwMode="auto">
          <a:xfrm>
            <a:off x="685800" y="6379685"/>
            <a:ext cx="25516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dirty="0">
                <a:latin typeface="Arial" pitchFamily="34" charset="0"/>
              </a:rPr>
              <a:t>© 2024 Maschoff Brennan</a:t>
            </a:r>
          </a:p>
        </p:txBody>
      </p:sp>
    </p:spTree>
    <p:extLst>
      <p:ext uri="{BB962C8B-B14F-4D97-AF65-F5344CB8AC3E}">
        <p14:creationId xmlns:p14="http://schemas.microsoft.com/office/powerpoint/2010/main" val="1738679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AAADC932FF1B449152D3B3CA4D05CD" ma:contentTypeVersion="10" ma:contentTypeDescription="Create a new document." ma:contentTypeScope="" ma:versionID="a8f9a9826840a0221b452c6eb4954e9a">
  <xsd:schema xmlns:xsd="http://www.w3.org/2001/XMLSchema" xmlns:xs="http://www.w3.org/2001/XMLSchema" xmlns:p="http://schemas.microsoft.com/office/2006/metadata/properties" xmlns:ns2="d2b4b377-3892-4538-a9ca-0aac4f938de4" xmlns:ns3="c51631d3-053e-41c1-adeb-ad263d0c9aa6" targetNamespace="http://schemas.microsoft.com/office/2006/metadata/properties" ma:root="true" ma:fieldsID="d6d20312f1faee7484c98364af9735cb" ns2:_="" ns3:_="">
    <xsd:import namespace="d2b4b377-3892-4538-a9ca-0aac4f938de4"/>
    <xsd:import namespace="c51631d3-053e-41c1-adeb-ad263d0c9aa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4b377-3892-4538-a9ca-0aac4f938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4f2065d-8b0c-467d-9b36-9db29357410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1631d3-053e-41c1-adeb-ad263d0c9aa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7d4c786-357a-4bea-a91c-47688d08d3e2}" ma:internalName="TaxCatchAll" ma:showField="CatchAllData" ma:web="c51631d3-053e-41c1-adeb-ad263d0c9a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E8793E-C004-4AF0-B4E2-FD3384D5EACC}">
  <ds:schemaRefs>
    <ds:schemaRef ds:uri="http://schemas.microsoft.com/sharepoint/v3/contenttype/forms"/>
  </ds:schemaRefs>
</ds:datastoreItem>
</file>

<file path=customXml/itemProps2.xml><?xml version="1.0" encoding="utf-8"?>
<ds:datastoreItem xmlns:ds="http://schemas.openxmlformats.org/officeDocument/2006/customXml" ds:itemID="{D1AF298F-6D6E-4EEC-876B-905D7A6CC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4b377-3892-4538-a9ca-0aac4f938de4"/>
    <ds:schemaRef ds:uri="c51631d3-053e-41c1-adeb-ad263d0c9a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4213</TotalTime>
  <Words>1492</Words>
  <Application>Microsoft Office PowerPoint</Application>
  <PresentationFormat>Widescreen</PresentationFormat>
  <Paragraphs>180</Paragraphs>
  <Slides>16</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16</vt:i4>
      </vt:variant>
    </vt:vector>
  </HeadingPairs>
  <TitlesOfParts>
    <vt:vector size="18"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Corporate IP Policy - Human Resources and AI</vt:lpstr>
      <vt:lpstr>AI and Marketing and Sales</vt:lpstr>
      <vt:lpstr>Marketing &amp; Sales</vt:lpstr>
      <vt:lpstr>Marketing &amp; Sales</vt:lpstr>
      <vt:lpstr> AI and Research and Development </vt:lpstr>
      <vt:lpstr>Research and Development</vt:lpstr>
      <vt:lpstr>Research and Development</vt:lpstr>
      <vt:lpstr>Research and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Carrington</dc:creator>
  <cp:lastModifiedBy>Victoria Carrington</cp:lastModifiedBy>
  <cp:revision>56</cp:revision>
  <dcterms:created xsi:type="dcterms:W3CDTF">2023-04-26T15:51:49Z</dcterms:created>
  <dcterms:modified xsi:type="dcterms:W3CDTF">2024-03-01T19:27:47Z</dcterms:modified>
</cp:coreProperties>
</file>