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4"/>
    <p:sldMasterId id="2147483730" r:id="rId5"/>
  </p:sldMasterIdLst>
  <p:notesMasterIdLst>
    <p:notesMasterId r:id="rId12"/>
  </p:notesMasterIdLst>
  <p:handoutMasterIdLst>
    <p:handoutMasterId r:id="rId13"/>
  </p:handoutMasterIdLst>
  <p:sldIdLst>
    <p:sldId id="257" r:id="rId6"/>
    <p:sldId id="260" r:id="rId7"/>
    <p:sldId id="261" r:id="rId8"/>
    <p:sldId id="262" r:id="rId9"/>
    <p:sldId id="263" r:id="rId10"/>
    <p:sldId id="264"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Harmonia Sans" panose="020B0502030402020204" charset="0"/>
      <p:regular r:id="rId20"/>
      <p:bold r:id="rId21"/>
      <p:italic r:id="rId22"/>
      <p:boldItalic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0AE087-3FF8-4747-A9FD-9FA8759E053E}">
          <p14:sldIdLst>
            <p14:sldId id="257"/>
            <p14:sldId id="260"/>
            <p14:sldId id="261"/>
            <p14:sldId id="262"/>
            <p14:sldId id="263"/>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534E"/>
    <a:srgbClr val="323232"/>
    <a:srgbClr val="FBF9F3"/>
    <a:srgbClr val="87A7B3"/>
    <a:srgbClr val="464646"/>
    <a:srgbClr val="1B3C79"/>
    <a:srgbClr val="4E8297"/>
    <a:srgbClr val="B4B4B4"/>
    <a:srgbClr val="486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65C62-DDB2-44C4-A00C-F5DA268BE25F}" v="6" dt="2023-09-07T20:05:44.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712" autoAdjust="0"/>
  </p:normalViewPr>
  <p:slideViewPr>
    <p:cSldViewPr snapToGrid="0">
      <p:cViewPr varScale="1">
        <p:scale>
          <a:sx n="111" d="100"/>
          <a:sy n="111" d="100"/>
        </p:scale>
        <p:origin x="594" y="108"/>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5D93C9-3AFA-439D-B5F2-9425ED270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C67118-64C0-41F0-A1FE-5E4B5A0644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2E80EA-275E-4C00-8C25-9740ECB73B27}" type="datetimeFigureOut">
              <a:rPr lang="en-US" smtClean="0"/>
              <a:t>9/7/2023</a:t>
            </a:fld>
            <a:endParaRPr lang="en-US"/>
          </a:p>
        </p:txBody>
      </p:sp>
      <p:sp>
        <p:nvSpPr>
          <p:cNvPr id="4" name="Footer Placeholder 3">
            <a:extLst>
              <a:ext uri="{FF2B5EF4-FFF2-40B4-BE49-F238E27FC236}">
                <a16:creationId xmlns:a16="http://schemas.microsoft.com/office/drawing/2014/main" id="{D578D365-992A-4BA8-BC8D-1F798A4B3B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E8FE17-EAC9-4B2D-BA47-5BE1DB8008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A6E29-CFA9-4DE6-8CB9-62FC58D99ABA}" type="slidenum">
              <a:rPr lang="en-US" smtClean="0"/>
              <a:t>‹#›</a:t>
            </a:fld>
            <a:endParaRPr lang="en-US"/>
          </a:p>
        </p:txBody>
      </p:sp>
    </p:spTree>
    <p:extLst>
      <p:ext uri="{BB962C8B-B14F-4D97-AF65-F5344CB8AC3E}">
        <p14:creationId xmlns:p14="http://schemas.microsoft.com/office/powerpoint/2010/main" val="1731049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A01FB-BFEC-40D4-BC97-4BD8123DE7FE}"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C3269-BE1B-43CD-AA62-47C1A734B8C8}" type="slidenum">
              <a:rPr lang="en-US" smtClean="0"/>
              <a:t>‹#›</a:t>
            </a:fld>
            <a:endParaRPr lang="en-US"/>
          </a:p>
        </p:txBody>
      </p:sp>
    </p:spTree>
    <p:extLst>
      <p:ext uri="{BB962C8B-B14F-4D97-AF65-F5344CB8AC3E}">
        <p14:creationId xmlns:p14="http://schemas.microsoft.com/office/powerpoint/2010/main" val="344287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Background Image">
    <p:bg>
      <p:bgPr>
        <a:solidFill>
          <a:srgbClr val="FBF9F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F8B4535-4837-42FC-B300-2B02BC5940CA}"/>
              </a:ext>
            </a:extLst>
          </p:cNvPr>
          <p:cNvSpPr>
            <a:spLocks noGrp="1"/>
          </p:cNvSpPr>
          <p:nvPr>
            <p:ph type="pic" sz="quarter" idx="12"/>
          </p:nvPr>
        </p:nvSpPr>
        <p:spPr>
          <a:xfrm>
            <a:off x="0" y="0"/>
            <a:ext cx="12188952" cy="4114800"/>
          </a:xfrm>
        </p:spPr>
        <p:txBody>
          <a:bodyPr/>
          <a:lstStyle/>
          <a:p>
            <a:r>
              <a:rPr lang="en-US"/>
              <a:t>Click icon to add picture</a:t>
            </a:r>
          </a:p>
        </p:txBody>
      </p:sp>
      <p:sp>
        <p:nvSpPr>
          <p:cNvPr id="10" name="Text Placeholder 9">
            <a:extLst>
              <a:ext uri="{FF2B5EF4-FFF2-40B4-BE49-F238E27FC236}">
                <a16:creationId xmlns:a16="http://schemas.microsoft.com/office/drawing/2014/main" id="{1ED926EC-05CC-4DF0-BD42-6B51A7153A9F}"/>
              </a:ext>
            </a:extLst>
          </p:cNvPr>
          <p:cNvSpPr>
            <a:spLocks noGrp="1"/>
          </p:cNvSpPr>
          <p:nvPr>
            <p:ph type="body" sz="quarter" idx="10"/>
          </p:nvPr>
        </p:nvSpPr>
        <p:spPr>
          <a:xfrm>
            <a:off x="838200" y="4308358"/>
            <a:ext cx="10515600" cy="914400"/>
          </a:xfrm>
        </p:spPr>
        <p:txBody>
          <a:bodyPr>
            <a:noAutofit/>
          </a:bodyPr>
          <a:lstStyle>
            <a:lvl1pPr marL="0" indent="0">
              <a:buNone/>
              <a:defRPr sz="5400" cap="none" spc="0" baseline="0">
                <a:solidFill>
                  <a:srgbClr val="3F534E"/>
                </a:solidFill>
                <a:latin typeface="Harmonia Sans" panose="020B0502030402020204" pitchFamily="34" charset="0"/>
                <a:ea typeface="Open Sans" panose="020B0606030504020204" pitchFamily="34" charset="0"/>
                <a:cs typeface="Open Sans" panose="020B0606030504020204" pitchFamily="34" charset="0"/>
              </a:defRPr>
            </a:lvl1pPr>
            <a:lvl2pPr>
              <a:defRPr sz="4400" cap="small" baseline="0">
                <a:solidFill>
                  <a:schemeClr val="bg1"/>
                </a:solidFill>
                <a:latin typeface="+mj-lt"/>
              </a:defRPr>
            </a:lvl2pPr>
            <a:lvl3pPr>
              <a:defRPr sz="4400" cap="small" baseline="0">
                <a:solidFill>
                  <a:schemeClr val="bg1"/>
                </a:solidFill>
                <a:latin typeface="+mj-lt"/>
              </a:defRPr>
            </a:lvl3pPr>
            <a:lvl4pPr>
              <a:defRPr sz="4400" cap="small" baseline="0">
                <a:solidFill>
                  <a:schemeClr val="bg1"/>
                </a:solidFill>
                <a:latin typeface="+mj-lt"/>
              </a:defRPr>
            </a:lvl4pPr>
            <a:lvl5pPr>
              <a:defRPr sz="4400" cap="small" baseline="0">
                <a:solidFill>
                  <a:schemeClr val="bg1"/>
                </a:solidFill>
                <a:latin typeface="+mj-lt"/>
              </a:defRPr>
            </a:lvl5pPr>
          </a:lstStyle>
          <a:p>
            <a:pPr lvl="0"/>
            <a:r>
              <a:rPr lang="en-US"/>
              <a:t>Click to edit Master text styles</a:t>
            </a:r>
          </a:p>
        </p:txBody>
      </p:sp>
      <p:sp>
        <p:nvSpPr>
          <p:cNvPr id="14" name="Text Placeholder 13">
            <a:extLst>
              <a:ext uri="{FF2B5EF4-FFF2-40B4-BE49-F238E27FC236}">
                <a16:creationId xmlns:a16="http://schemas.microsoft.com/office/drawing/2014/main" id="{DB24B7AF-CAD8-4470-B1B7-4334B956BA34}"/>
              </a:ext>
            </a:extLst>
          </p:cNvPr>
          <p:cNvSpPr>
            <a:spLocks noGrp="1"/>
          </p:cNvSpPr>
          <p:nvPr>
            <p:ph type="body" sz="quarter" idx="11"/>
          </p:nvPr>
        </p:nvSpPr>
        <p:spPr>
          <a:xfrm>
            <a:off x="838200" y="5287687"/>
            <a:ext cx="10515600" cy="914400"/>
          </a:xfrm>
        </p:spPr>
        <p:txBody>
          <a:bodyPr>
            <a:normAutofit/>
          </a:bodyPr>
          <a:lstStyle>
            <a:lvl1pPr marL="0" indent="0">
              <a:buNone/>
              <a:defRPr sz="2400" b="1" cap="all" baseline="0">
                <a:solidFill>
                  <a:srgbClr val="323232"/>
                </a:solidFill>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3DFE4B0E-554B-4E7A-9133-BFBF9202BE51}"/>
              </a:ext>
            </a:extLst>
          </p:cNvPr>
          <p:cNvCxnSpPr/>
          <p:nvPr userDrawn="1"/>
        </p:nvCxnSpPr>
        <p:spPr>
          <a:xfrm>
            <a:off x="1524" y="6843744"/>
            <a:ext cx="12188952" cy="0"/>
          </a:xfrm>
          <a:prstGeom prst="line">
            <a:avLst/>
          </a:prstGeom>
          <a:ln w="63500">
            <a:solidFill>
              <a:srgbClr val="3F534E"/>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FDE1075-EDAE-49F3-AE65-3B78B5048C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0148" y="6327239"/>
            <a:ext cx="2467294" cy="318391"/>
          </a:xfrm>
          <a:prstGeom prst="rect">
            <a:avLst/>
          </a:prstGeom>
        </p:spPr>
      </p:pic>
    </p:spTree>
    <p:extLst>
      <p:ext uri="{BB962C8B-B14F-4D97-AF65-F5344CB8AC3E}">
        <p14:creationId xmlns:p14="http://schemas.microsoft.com/office/powerpoint/2010/main" val="17248917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BD700-A6FD-F3EC-CBF7-CC5667B1EDF5}"/>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3" name="Footer Placeholder 2">
            <a:extLst>
              <a:ext uri="{FF2B5EF4-FFF2-40B4-BE49-F238E27FC236}">
                <a16:creationId xmlns:a16="http://schemas.microsoft.com/office/drawing/2014/main" id="{330DCA1E-A989-4F6F-EA8B-4359C1CD0B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A8C06F-D922-3513-58C6-34F27CF7211B}"/>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14681371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5A57-3203-A086-33F2-E9F3E5AFF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1D884C-FFF4-5A3B-21EF-E28C6F47D3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A8C82-0250-8A2B-7AD5-746BB4528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7FF30-647C-7F71-258F-17945CA7DE5C}"/>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6" name="Footer Placeholder 5">
            <a:extLst>
              <a:ext uri="{FF2B5EF4-FFF2-40B4-BE49-F238E27FC236}">
                <a16:creationId xmlns:a16="http://schemas.microsoft.com/office/drawing/2014/main" id="{45A3C8D3-A000-EDBE-CE2E-B81E1DACD7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D5741-206F-38CC-1272-BD72AFBD5639}"/>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10206755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6693-A9EE-EE82-EB5F-7E2DB8834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EBE4CF-5D76-F980-8CD5-E8BCCC465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FA683-F60C-54E8-56CD-E8B387A6E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0B411E-BEB8-6C86-2EE3-45CBBED4E4B8}"/>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6" name="Footer Placeholder 5">
            <a:extLst>
              <a:ext uri="{FF2B5EF4-FFF2-40B4-BE49-F238E27FC236}">
                <a16:creationId xmlns:a16="http://schemas.microsoft.com/office/drawing/2014/main" id="{D0451C88-CFAA-516F-9845-E6286627B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710AB-81A8-E9BC-D762-B4C27E141241}"/>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7010603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492C-3263-4F6F-1D6B-33A0371A59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790E3E-FEDA-64E4-B1EC-1584E76413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1369A-F9ED-4B03-265B-6491E8B6EB91}"/>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5" name="Footer Placeholder 4">
            <a:extLst>
              <a:ext uri="{FF2B5EF4-FFF2-40B4-BE49-F238E27FC236}">
                <a16:creationId xmlns:a16="http://schemas.microsoft.com/office/drawing/2014/main" id="{BBB69102-A714-5064-4DE4-6595A73AC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2130F-F0F7-3640-A810-C2185FF0F8CE}"/>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20562585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79FA89-2F1A-6CBD-C76E-4046F216CB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CD4545-28BA-FA4E-1CC5-A6137D484C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E14E3-653B-7F9B-3BBA-6771438C3EBB}"/>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5" name="Footer Placeholder 4">
            <a:extLst>
              <a:ext uri="{FF2B5EF4-FFF2-40B4-BE49-F238E27FC236}">
                <a16:creationId xmlns:a16="http://schemas.microsoft.com/office/drawing/2014/main" id="{9AEBD2AF-4472-6FC6-B58F-729282813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F1922-C43F-CF54-AC41-10289DA2092A}"/>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21158967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BF9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1DB8-4422-42EC-8C29-14F1049657A5}"/>
              </a:ext>
            </a:extLst>
          </p:cNvPr>
          <p:cNvSpPr>
            <a:spLocks noGrp="1"/>
          </p:cNvSpPr>
          <p:nvPr>
            <p:ph type="ctrTitle"/>
          </p:nvPr>
        </p:nvSpPr>
        <p:spPr>
          <a:xfrm>
            <a:off x="838200" y="1038384"/>
            <a:ext cx="10515600" cy="2387600"/>
          </a:xfrm>
        </p:spPr>
        <p:txBody>
          <a:bodyPr anchor="b">
            <a:normAutofit/>
          </a:bodyPr>
          <a:lstStyle>
            <a:lvl1pPr algn="ctr">
              <a:defRPr sz="6000" cap="none" baseline="0">
                <a:solidFill>
                  <a:srgbClr val="3F534E"/>
                </a:solidFill>
                <a:latin typeface="Harmonia Sans" panose="020B05020304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C2972F7-F5FC-4A60-A04D-1FDF3A967E24}"/>
              </a:ext>
            </a:extLst>
          </p:cNvPr>
          <p:cNvSpPr>
            <a:spLocks noGrp="1"/>
          </p:cNvSpPr>
          <p:nvPr>
            <p:ph type="subTitle" idx="1"/>
          </p:nvPr>
        </p:nvSpPr>
        <p:spPr>
          <a:xfrm>
            <a:off x="838200" y="3667355"/>
            <a:ext cx="10515600" cy="1655762"/>
          </a:xfrm>
        </p:spPr>
        <p:txBody>
          <a:bodyPr>
            <a:normAutofit/>
          </a:bodyPr>
          <a:lstStyle>
            <a:lvl1pPr marL="0" indent="0" algn="ctr">
              <a:buNone/>
              <a:defRPr sz="2400" b="1" cap="all" baseline="0">
                <a:solidFill>
                  <a:srgbClr val="464646"/>
                </a:solidFill>
                <a:latin typeface="Harmonia Sans" panose="020B0502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961251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E0F4-8DF8-49F7-B5E2-B611F9992D41}"/>
              </a:ext>
            </a:extLst>
          </p:cNvPr>
          <p:cNvSpPr>
            <a:spLocks noGrp="1"/>
          </p:cNvSpPr>
          <p:nvPr>
            <p:ph type="title"/>
          </p:nvPr>
        </p:nvSpPr>
        <p:spPr>
          <a:xfrm>
            <a:off x="838200" y="27886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780E4DD-BE15-46C5-A5B7-9D28AB584C0D}"/>
              </a:ext>
            </a:extLst>
          </p:cNvPr>
          <p:cNvSpPr>
            <a:spLocks noGrp="1"/>
          </p:cNvSpPr>
          <p:nvPr>
            <p:ph idx="1"/>
          </p:nvPr>
        </p:nvSpPr>
        <p:spPr/>
        <p:txBody>
          <a:bodyPr>
            <a:normAutofit/>
          </a:bodyPr>
          <a:lstStyle>
            <a:lvl1pPr>
              <a:lnSpc>
                <a:spcPct val="120000"/>
              </a:lnSpc>
              <a:spcAft>
                <a:spcPts val="1200"/>
              </a:spcAft>
              <a:defRPr sz="2400">
                <a:solidFill>
                  <a:srgbClr val="323232"/>
                </a:solidFill>
              </a:defRPr>
            </a:lvl1pPr>
            <a:lvl2pPr>
              <a:lnSpc>
                <a:spcPct val="120000"/>
              </a:lnSpc>
              <a:spcAft>
                <a:spcPts val="1200"/>
              </a:spcAft>
              <a:defRPr sz="2400"/>
            </a:lvl2pPr>
            <a:lvl3pPr>
              <a:lnSpc>
                <a:spcPct val="120000"/>
              </a:lnSpc>
              <a:spcAft>
                <a:spcPts val="1200"/>
              </a:spcAft>
              <a:defRPr sz="2400"/>
            </a:lvl3pPr>
            <a:lvl4pPr>
              <a:lnSpc>
                <a:spcPct val="120000"/>
              </a:lnSpc>
              <a:spcAft>
                <a:spcPts val="1200"/>
              </a:spcAft>
              <a:defRPr sz="2400"/>
            </a:lvl4pPr>
            <a:lvl5pPr>
              <a:lnSpc>
                <a:spcPct val="120000"/>
              </a:lnSpc>
              <a:spcAft>
                <a:spcPts val="12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DE52366-287F-4F8B-92D8-059DD4A2E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854EC-3C55-4B3A-923F-89C4EE693CE4}"/>
              </a:ext>
            </a:extLst>
          </p:cNvPr>
          <p:cNvSpPr>
            <a:spLocks noGrp="1"/>
          </p:cNvSpPr>
          <p:nvPr>
            <p:ph type="sldNum" sz="quarter" idx="12"/>
          </p:nvPr>
        </p:nvSpPr>
        <p:spPr/>
        <p:txBody>
          <a:bodyPr/>
          <a:lstStyle/>
          <a:p>
            <a:endParaRPr lang="en-US"/>
          </a:p>
        </p:txBody>
      </p:sp>
      <p:cxnSp>
        <p:nvCxnSpPr>
          <p:cNvPr id="7" name="Straight Connector 6">
            <a:extLst>
              <a:ext uri="{FF2B5EF4-FFF2-40B4-BE49-F238E27FC236}">
                <a16:creationId xmlns:a16="http://schemas.microsoft.com/office/drawing/2014/main" id="{8D2D039E-25FC-CBDC-C3E3-096F51346853}"/>
              </a:ext>
            </a:extLst>
          </p:cNvPr>
          <p:cNvCxnSpPr/>
          <p:nvPr userDrawn="1"/>
        </p:nvCxnSpPr>
        <p:spPr>
          <a:xfrm>
            <a:off x="69011" y="1587176"/>
            <a:ext cx="11982091" cy="0"/>
          </a:xfrm>
          <a:prstGeom prst="line">
            <a:avLst/>
          </a:prstGeom>
          <a:ln w="38100">
            <a:solidFill>
              <a:srgbClr val="3F53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280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8817-9D00-D26D-4FB8-3D07B202C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627817-5FFE-28DE-A11F-DC1925BD0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0BE3F9-49B0-9E3D-7748-02E87DE21E97}"/>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5" name="Footer Placeholder 4">
            <a:extLst>
              <a:ext uri="{FF2B5EF4-FFF2-40B4-BE49-F238E27FC236}">
                <a16:creationId xmlns:a16="http://schemas.microsoft.com/office/drawing/2014/main" id="{BB5CEC85-2A89-E8F1-9DB6-4340410E0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72027-A19C-B31D-61CD-9EEB4B5FC53E}"/>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7735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D48B-5F19-2DEF-950C-028126446F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89B468-5D0D-F134-7CA4-C671A3C951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743AF-7878-26C4-A71A-D4964626024E}"/>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5" name="Footer Placeholder 4">
            <a:extLst>
              <a:ext uri="{FF2B5EF4-FFF2-40B4-BE49-F238E27FC236}">
                <a16:creationId xmlns:a16="http://schemas.microsoft.com/office/drawing/2014/main" id="{3A5776B6-D45B-2C20-ADA7-860F89E37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20B5C-CFAA-2F11-0E51-69F2E1A82FFD}"/>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5473372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71B1-4D5A-4CF3-DCAF-5BF7AE20AB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25138-3BE0-702D-6049-FC63F24D4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B299E8-AFD0-05C9-80B7-5A059171B9BC}"/>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5" name="Footer Placeholder 4">
            <a:extLst>
              <a:ext uri="{FF2B5EF4-FFF2-40B4-BE49-F238E27FC236}">
                <a16:creationId xmlns:a16="http://schemas.microsoft.com/office/drawing/2014/main" id="{7BBA3A7D-9095-93A3-C2ED-D29B658F2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B55C9-AFA4-5E75-3E62-03D57AD7D089}"/>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26777169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9FE4-1901-2AC5-5B16-219AD2542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DA616-38CB-B653-3450-918D04F8EE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80F982-336D-5E31-671E-9FE6380070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74E0D8-C00E-F7B2-02D6-B0641026AAB1}"/>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6" name="Footer Placeholder 5">
            <a:extLst>
              <a:ext uri="{FF2B5EF4-FFF2-40B4-BE49-F238E27FC236}">
                <a16:creationId xmlns:a16="http://schemas.microsoft.com/office/drawing/2014/main" id="{B70253E8-5698-4487-2EAE-AF797A949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CE87D-18D0-6F88-A375-448C21B75C46}"/>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28838207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AA42-B4EE-A38C-4BCF-8990C6F0FB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2A2A9-37B1-F814-DF73-5AE60FEC9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A4C08-A172-734F-2E12-84A9BA489B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CDF7CB-F719-8964-E469-64C282C15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FCE28-5485-32A2-C9A9-2EDF75979F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8C6D3B-D856-C573-1F01-51C6916BD31E}"/>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8" name="Footer Placeholder 7">
            <a:extLst>
              <a:ext uri="{FF2B5EF4-FFF2-40B4-BE49-F238E27FC236}">
                <a16:creationId xmlns:a16="http://schemas.microsoft.com/office/drawing/2014/main" id="{B783447E-29B0-0CA6-64AD-F7176C5F87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FD24B2-3D2C-243C-A6D8-34B2D0B2E734}"/>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24064099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1B3D-968E-DDE9-5778-A7A795182A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E1F41D-3DE9-1AB6-6EC8-1E573B6911FE}"/>
              </a:ext>
            </a:extLst>
          </p:cNvPr>
          <p:cNvSpPr>
            <a:spLocks noGrp="1"/>
          </p:cNvSpPr>
          <p:nvPr>
            <p:ph type="dt" sz="half" idx="10"/>
          </p:nvPr>
        </p:nvSpPr>
        <p:spPr/>
        <p:txBody>
          <a:bodyPr/>
          <a:lstStyle/>
          <a:p>
            <a:fld id="{D83B0F53-59C1-4B41-B578-EC4C6E05F03E}" type="datetimeFigureOut">
              <a:rPr lang="en-US" smtClean="0"/>
              <a:t>9/7/2023</a:t>
            </a:fld>
            <a:endParaRPr lang="en-US"/>
          </a:p>
        </p:txBody>
      </p:sp>
      <p:sp>
        <p:nvSpPr>
          <p:cNvPr id="4" name="Footer Placeholder 3">
            <a:extLst>
              <a:ext uri="{FF2B5EF4-FFF2-40B4-BE49-F238E27FC236}">
                <a16:creationId xmlns:a16="http://schemas.microsoft.com/office/drawing/2014/main" id="{2188B8A2-0BB1-9D02-20F1-D00755C4B4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15B66D-1DDE-1094-62BF-D75B9D1A2693}"/>
              </a:ext>
            </a:extLst>
          </p:cNvPr>
          <p:cNvSpPr>
            <a:spLocks noGrp="1"/>
          </p:cNvSpPr>
          <p:nvPr>
            <p:ph type="sldNum" sz="quarter" idx="12"/>
          </p:nvPr>
        </p:nvSpPr>
        <p:spPr/>
        <p:txBody>
          <a:bodyPr/>
          <a:lstStyle/>
          <a:p>
            <a:fld id="{54538D12-8B4C-46B7-A22D-F93F4C429552}" type="slidenum">
              <a:rPr lang="en-US" smtClean="0"/>
              <a:t>‹#›</a:t>
            </a:fld>
            <a:endParaRPr lang="en-US"/>
          </a:p>
        </p:txBody>
      </p:sp>
    </p:spTree>
    <p:extLst>
      <p:ext uri="{BB962C8B-B14F-4D97-AF65-F5344CB8AC3E}">
        <p14:creationId xmlns:p14="http://schemas.microsoft.com/office/powerpoint/2010/main" val="41125526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9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D5CAAE-61AA-449A-8D49-02CF60244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D6AA3F-27F3-4E50-AB25-A553C484D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80C46F2-8D01-48DB-8CE7-5DC089F3D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armonia Sans" panose="020B0502030402020204" pitchFamily="34" charset="0"/>
              </a:defRPr>
            </a:lvl1pPr>
          </a:lstStyle>
          <a:p>
            <a:endParaRPr lang="en-US"/>
          </a:p>
        </p:txBody>
      </p:sp>
      <p:pic>
        <p:nvPicPr>
          <p:cNvPr id="6" name="Picture 5" descr="A close-up of some snow&#10;&#10;Description automatically generated with low confidence">
            <a:extLst>
              <a:ext uri="{FF2B5EF4-FFF2-40B4-BE49-F238E27FC236}">
                <a16:creationId xmlns:a16="http://schemas.microsoft.com/office/drawing/2014/main" id="{47199A91-3CD9-C36D-7DFF-0D202353B0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41879"/>
            <a:ext cx="12363450" cy="7999879"/>
          </a:xfrm>
          <a:prstGeom prst="rect">
            <a:avLst/>
          </a:prstGeom>
        </p:spPr>
      </p:pic>
    </p:spTree>
    <p:extLst>
      <p:ext uri="{BB962C8B-B14F-4D97-AF65-F5344CB8AC3E}">
        <p14:creationId xmlns:p14="http://schemas.microsoft.com/office/powerpoint/2010/main" val="4064663738"/>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729" r:id="rId3"/>
  </p:sldLayoutIdLst>
  <p:transition/>
  <p:txStyles>
    <p:titleStyle>
      <a:lvl1pPr algn="l" defTabSz="914400" rtl="0" eaLnBrk="1" latinLnBrk="0" hangingPunct="1">
        <a:lnSpc>
          <a:spcPct val="90000"/>
        </a:lnSpc>
        <a:spcBef>
          <a:spcPct val="0"/>
        </a:spcBef>
        <a:buNone/>
        <a:defRPr sz="4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562BC-8774-85A6-7EEF-AC215B901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4E0F2-131D-890A-1C2C-5B1E1CF9D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6E1B9-BA69-4284-C9C8-1CB03D7EA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B0F53-59C1-4B41-B578-EC4C6E05F03E}" type="datetimeFigureOut">
              <a:rPr lang="en-US" smtClean="0"/>
              <a:t>9/7/2023</a:t>
            </a:fld>
            <a:endParaRPr lang="en-US"/>
          </a:p>
        </p:txBody>
      </p:sp>
      <p:sp>
        <p:nvSpPr>
          <p:cNvPr id="5" name="Footer Placeholder 4">
            <a:extLst>
              <a:ext uri="{FF2B5EF4-FFF2-40B4-BE49-F238E27FC236}">
                <a16:creationId xmlns:a16="http://schemas.microsoft.com/office/drawing/2014/main" id="{D3F09853-6F53-E1A7-36B1-5150EE1B5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1A12A7-068B-64A1-040A-A37B54D02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38D12-8B4C-46B7-A22D-F93F4C429552}" type="slidenum">
              <a:rPr lang="en-US" smtClean="0"/>
              <a:t>‹#›</a:t>
            </a:fld>
            <a:endParaRPr lang="en-US"/>
          </a:p>
        </p:txBody>
      </p:sp>
      <p:pic>
        <p:nvPicPr>
          <p:cNvPr id="8" name="Picture 7" descr="A picture containing plant, vegetable&#10;&#10;Description automatically generated">
            <a:extLst>
              <a:ext uri="{FF2B5EF4-FFF2-40B4-BE49-F238E27FC236}">
                <a16:creationId xmlns:a16="http://schemas.microsoft.com/office/drawing/2014/main" id="{678CA239-9496-A263-529B-BB47D5A0DA2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030941"/>
            <a:ext cx="12192000" cy="7888941"/>
          </a:xfrm>
          <a:prstGeom prst="rect">
            <a:avLst/>
          </a:prstGeom>
        </p:spPr>
      </p:pic>
    </p:spTree>
    <p:extLst>
      <p:ext uri="{BB962C8B-B14F-4D97-AF65-F5344CB8AC3E}">
        <p14:creationId xmlns:p14="http://schemas.microsoft.com/office/powerpoint/2010/main" val="32057291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lant, vegetable&#10;&#10;Description automatically generated">
            <a:extLst>
              <a:ext uri="{FF2B5EF4-FFF2-40B4-BE49-F238E27FC236}">
                <a16:creationId xmlns:a16="http://schemas.microsoft.com/office/drawing/2014/main" id="{974C981B-ED7F-8E29-29D7-0D82D7CC4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8043"/>
            <a:ext cx="12372974" cy="8006043"/>
          </a:xfrm>
          <a:prstGeom prst="rect">
            <a:avLst/>
          </a:prstGeom>
        </p:spPr>
      </p:pic>
      <p:sp>
        <p:nvSpPr>
          <p:cNvPr id="2" name="Title 1">
            <a:extLst>
              <a:ext uri="{FF2B5EF4-FFF2-40B4-BE49-F238E27FC236}">
                <a16:creationId xmlns:a16="http://schemas.microsoft.com/office/drawing/2014/main" id="{EBCC9E95-5831-4ECB-8F66-B9E77DF23E6F}"/>
              </a:ext>
            </a:extLst>
          </p:cNvPr>
          <p:cNvSpPr>
            <a:spLocks noGrp="1"/>
          </p:cNvSpPr>
          <p:nvPr>
            <p:ph type="ctrTitle"/>
          </p:nvPr>
        </p:nvSpPr>
        <p:spPr>
          <a:xfrm>
            <a:off x="838200" y="533401"/>
            <a:ext cx="10515600" cy="1943099"/>
          </a:xfrm>
        </p:spPr>
        <p:txBody>
          <a:bodyPr/>
          <a:lstStyle/>
          <a:p>
            <a:r>
              <a:rPr lang="en-US">
                <a:solidFill>
                  <a:srgbClr val="FFFFFF"/>
                </a:solidFill>
              </a:rPr>
              <a:t>ACC Mountain West</a:t>
            </a:r>
            <a:br>
              <a:rPr lang="en-US">
                <a:solidFill>
                  <a:srgbClr val="FFFFFF"/>
                </a:solidFill>
              </a:rPr>
            </a:br>
            <a:r>
              <a:rPr lang="en-US">
                <a:solidFill>
                  <a:srgbClr val="FFFFFF"/>
                </a:solidFill>
              </a:rPr>
              <a:t>Nutrition Law Symposium</a:t>
            </a:r>
          </a:p>
        </p:txBody>
      </p:sp>
      <p:sp>
        <p:nvSpPr>
          <p:cNvPr id="3" name="Subtitle 2">
            <a:extLst>
              <a:ext uri="{FF2B5EF4-FFF2-40B4-BE49-F238E27FC236}">
                <a16:creationId xmlns:a16="http://schemas.microsoft.com/office/drawing/2014/main" id="{79788CD4-F0CB-4B64-A37E-8871F8E3B9AF}"/>
              </a:ext>
            </a:extLst>
          </p:cNvPr>
          <p:cNvSpPr>
            <a:spLocks noGrp="1"/>
          </p:cNvSpPr>
          <p:nvPr>
            <p:ph type="subTitle" idx="1"/>
          </p:nvPr>
        </p:nvSpPr>
        <p:spPr>
          <a:xfrm>
            <a:off x="838200" y="1200150"/>
            <a:ext cx="10515600" cy="3105150"/>
          </a:xfrm>
        </p:spPr>
        <p:txBody>
          <a:bodyPr>
            <a:normAutofit/>
          </a:bodyPr>
          <a:lstStyle/>
          <a:p>
            <a:endParaRPr lang="en-US" sz="2400" b="1"/>
          </a:p>
          <a:p>
            <a:endParaRPr lang="en-US"/>
          </a:p>
          <a:p>
            <a:endParaRPr lang="en-US" sz="2400" b="1"/>
          </a:p>
          <a:p>
            <a:endParaRPr lang="en-US" sz="2400" b="1"/>
          </a:p>
          <a:p>
            <a:r>
              <a:rPr lang="en-US" sz="1800" b="1" spc="130">
                <a:solidFill>
                  <a:srgbClr val="FFFFFF"/>
                </a:solidFill>
              </a:rPr>
              <a:t>September 8, 2023</a:t>
            </a:r>
          </a:p>
        </p:txBody>
      </p:sp>
    </p:spTree>
    <p:extLst>
      <p:ext uri="{BB962C8B-B14F-4D97-AF65-F5344CB8AC3E}">
        <p14:creationId xmlns:p14="http://schemas.microsoft.com/office/powerpoint/2010/main" val="39134992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A1DE-F745-8507-DA7B-12C0CC9F67E8}"/>
              </a:ext>
            </a:extLst>
          </p:cNvPr>
          <p:cNvSpPr>
            <a:spLocks noGrp="1"/>
          </p:cNvSpPr>
          <p:nvPr>
            <p:ph type="title"/>
          </p:nvPr>
        </p:nvSpPr>
        <p:spPr/>
        <p:txBody>
          <a:bodyPr>
            <a:normAutofit/>
          </a:bodyPr>
          <a:lstStyle/>
          <a:p>
            <a:r>
              <a:rPr lang="en-US" sz="3600"/>
              <a:t>Drug Preclusion: 21 U.S.C. § 321(ff)(3)(B)</a:t>
            </a:r>
          </a:p>
        </p:txBody>
      </p:sp>
      <p:sp>
        <p:nvSpPr>
          <p:cNvPr id="3" name="Content Placeholder 2">
            <a:extLst>
              <a:ext uri="{FF2B5EF4-FFF2-40B4-BE49-F238E27FC236}">
                <a16:creationId xmlns:a16="http://schemas.microsoft.com/office/drawing/2014/main" id="{9474288E-74FA-2C96-4EE4-9FD70E6D8606}"/>
              </a:ext>
            </a:extLst>
          </p:cNvPr>
          <p:cNvSpPr>
            <a:spLocks noGrp="1"/>
          </p:cNvSpPr>
          <p:nvPr>
            <p:ph idx="1"/>
          </p:nvPr>
        </p:nvSpPr>
        <p:spPr/>
        <p:txBody>
          <a:bodyPr>
            <a:normAutofit fontScale="77500" lnSpcReduction="20000"/>
          </a:bodyPr>
          <a:lstStyle/>
          <a:p>
            <a:pPr marL="0" indent="0">
              <a:buNone/>
            </a:pPr>
            <a:r>
              <a:rPr lang="en-US"/>
              <a:t>A dietary supplement does . . . </a:t>
            </a:r>
          </a:p>
          <a:p>
            <a:pPr marL="457200" lvl="1" indent="0">
              <a:lnSpc>
                <a:spcPct val="130000"/>
              </a:lnSpc>
              <a:buNone/>
            </a:pPr>
            <a:r>
              <a:rPr lang="en-US"/>
              <a:t>(B) not include— </a:t>
            </a:r>
          </a:p>
          <a:p>
            <a:pPr marL="457200" lvl="1" indent="0">
              <a:lnSpc>
                <a:spcPct val="130000"/>
              </a:lnSpc>
              <a:buNone/>
            </a:pPr>
            <a:r>
              <a:rPr lang="en-US"/>
              <a:t>(i) an article that is approved as a new drug under section 505, . . .  </a:t>
            </a:r>
            <a:r>
              <a:rPr lang="en-US" i="1"/>
              <a:t>or </a:t>
            </a:r>
          </a:p>
          <a:p>
            <a:pPr marL="457200" lvl="1" indent="0">
              <a:lnSpc>
                <a:spcPct val="130000"/>
              </a:lnSpc>
              <a:buNone/>
            </a:pPr>
            <a:r>
              <a:rPr lang="en-US"/>
              <a:t>(ii) an article authorized for investigation as a new drug, antibiotic, or biological for which substantial clinical investigations have been instituted and for which the existence of such investigations has been made public,</a:t>
            </a:r>
          </a:p>
          <a:p>
            <a:pPr marL="457200" lvl="1" indent="0">
              <a:lnSpc>
                <a:spcPct val="130000"/>
              </a:lnSpc>
              <a:buNone/>
            </a:pPr>
            <a:r>
              <a:rPr lang="en-US"/>
              <a:t>which was not before such approval, certification, licensing, or authorization marketed as a dietary supplement or as a food unless the Secretary, in the Secretary’s discretion, has issued a regulation, after notice and comment, finding that the article would be lawful under this chapter.</a:t>
            </a:r>
          </a:p>
          <a:p>
            <a:pPr marL="0" indent="0">
              <a:buNone/>
            </a:pPr>
            <a:endParaRPr lang="en-US"/>
          </a:p>
        </p:txBody>
      </p:sp>
    </p:spTree>
    <p:extLst>
      <p:ext uri="{BB962C8B-B14F-4D97-AF65-F5344CB8AC3E}">
        <p14:creationId xmlns:p14="http://schemas.microsoft.com/office/powerpoint/2010/main" val="16130936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674F-D446-4499-39EA-0267E824E43E}"/>
              </a:ext>
            </a:extLst>
          </p:cNvPr>
          <p:cNvSpPr>
            <a:spLocks noGrp="1"/>
          </p:cNvSpPr>
          <p:nvPr>
            <p:ph type="title"/>
          </p:nvPr>
        </p:nvSpPr>
        <p:spPr/>
        <p:txBody>
          <a:bodyPr>
            <a:normAutofit/>
          </a:bodyPr>
          <a:lstStyle/>
          <a:p>
            <a:r>
              <a:rPr lang="en-US" sz="3600"/>
              <a:t>NDIN/Self-Affirmed GRAS</a:t>
            </a:r>
          </a:p>
        </p:txBody>
      </p:sp>
      <p:sp>
        <p:nvSpPr>
          <p:cNvPr id="3" name="Content Placeholder 2">
            <a:extLst>
              <a:ext uri="{FF2B5EF4-FFF2-40B4-BE49-F238E27FC236}">
                <a16:creationId xmlns:a16="http://schemas.microsoft.com/office/drawing/2014/main" id="{2453BC6E-0375-5E5F-8833-89F62912C9B0}"/>
              </a:ext>
            </a:extLst>
          </p:cNvPr>
          <p:cNvSpPr>
            <a:spLocks noGrp="1"/>
          </p:cNvSpPr>
          <p:nvPr>
            <p:ph idx="1"/>
          </p:nvPr>
        </p:nvSpPr>
        <p:spPr/>
        <p:txBody>
          <a:bodyPr>
            <a:normAutofit fontScale="55000" lnSpcReduction="20000"/>
          </a:bodyPr>
          <a:lstStyle/>
          <a:p>
            <a:pPr marL="0" indent="0">
              <a:spcBef>
                <a:spcPct val="0"/>
              </a:spcBef>
              <a:spcAft>
                <a:spcPts val="600"/>
              </a:spcAft>
              <a:buNone/>
            </a:pPr>
            <a:r>
              <a:rPr lang="en-US" b="1" u="sng"/>
              <a:t>Dietary Supplement – 21 U.S.C. § 321(ff)(1)</a:t>
            </a:r>
          </a:p>
          <a:p>
            <a:pPr marL="0" indent="0">
              <a:spcBef>
                <a:spcPct val="0"/>
              </a:spcBef>
              <a:spcAft>
                <a:spcPts val="600"/>
              </a:spcAft>
              <a:buNone/>
            </a:pPr>
            <a:r>
              <a:rPr lang="en-US"/>
              <a:t>The term dietary supplement [means] -</a:t>
            </a:r>
          </a:p>
          <a:p>
            <a:pPr marL="0" indent="0">
              <a:spcBef>
                <a:spcPct val="0"/>
              </a:spcBef>
              <a:spcAft>
                <a:spcPts val="600"/>
              </a:spcAft>
              <a:buNone/>
            </a:pPr>
            <a:r>
              <a:rPr lang="en-US"/>
              <a:t>(F) a concentrate, metabolite, constituent, extract, or combination of [a vitamin; a mineral; an herb or other botanical; an amino acid; a dietary substance]</a:t>
            </a:r>
          </a:p>
          <a:p>
            <a:pPr marL="0" indent="0">
              <a:spcBef>
                <a:spcPct val="0"/>
              </a:spcBef>
              <a:spcAft>
                <a:spcPts val="600"/>
              </a:spcAft>
              <a:buNone/>
            </a:pPr>
            <a:r>
              <a:rPr lang="en-US" b="1" u="sng"/>
              <a:t>New Dietary Ingredient – 21 U.S.C. § 350b(a)</a:t>
            </a:r>
          </a:p>
          <a:p>
            <a:pPr marL="0" indent="0">
              <a:spcBef>
                <a:spcPct val="0"/>
              </a:spcBef>
              <a:spcAft>
                <a:spcPts val="600"/>
              </a:spcAft>
              <a:buNone/>
            </a:pPr>
            <a:r>
              <a:rPr lang="en-US"/>
              <a:t>A dietary supplement which contains a new dietary ingredient shall be deemed adulterated under section 342(f) of this title unless it meets one of the following requirements:</a:t>
            </a:r>
          </a:p>
          <a:p>
            <a:pPr marL="0" indent="0">
              <a:spcBef>
                <a:spcPct val="0"/>
              </a:spcBef>
              <a:spcAft>
                <a:spcPts val="600"/>
              </a:spcAft>
              <a:buNone/>
            </a:pPr>
            <a:r>
              <a:rPr lang="en-US"/>
              <a:t>(1) The dietary supplement contains only dietary ingredients which have been present in the food supply as an article used for food in a form in which the food has not been chemically altered.</a:t>
            </a:r>
          </a:p>
          <a:p>
            <a:pPr marL="0" indent="0">
              <a:spcBef>
                <a:spcPct val="0"/>
              </a:spcBef>
              <a:spcAft>
                <a:spcPts val="600"/>
              </a:spcAft>
              <a:buNone/>
            </a:pPr>
            <a:r>
              <a:rPr lang="en-US"/>
              <a:t>(2) There is a history of use or other evidence of safety establishing that the dietary ingredient . . . will reasonably be expected to be safe and, at least 75 days before being introduced or delivered for introduction into interstate commerce, the manufacturer or distributor of the dietary ingredient or dietary supplement provides the Secretary with information, including any citation to published articles, which is the basis on which the manufacturer or distributor has concluded that a dietary supplement containing such dietary ingredient will reasonably be expected to be safe.</a:t>
            </a:r>
          </a:p>
          <a:p>
            <a:pPr marL="0" indent="0">
              <a:spcBef>
                <a:spcPct val="0"/>
              </a:spcBef>
              <a:spcAft>
                <a:spcPts val="600"/>
              </a:spcAft>
              <a:buNone/>
            </a:pPr>
            <a:r>
              <a:rPr lang="en-US" b="1" u="sng"/>
              <a:t>Self-Affirmed GRAS</a:t>
            </a:r>
          </a:p>
          <a:p>
            <a:pPr marL="0" indent="0">
              <a:spcBef>
                <a:spcPct val="0"/>
              </a:spcBef>
              <a:spcAft>
                <a:spcPts val="600"/>
              </a:spcAft>
              <a:buNone/>
            </a:pPr>
            <a:r>
              <a:rPr lang="en-US"/>
              <a:t>FDA: “We also advise any company who intends to market a food substance on the basis of an independent GRAS conclusion that relies, in whole or in part, on the opinion of a specially convened “GRAS panel” to carefully review the discussions in this document regarding whether and how the opinion of a GRAS panel can support an independent conclusion of GRAS status.” </a:t>
            </a:r>
            <a:r>
              <a:rPr lang="en-US" u="sng"/>
              <a:t>Substances Recognized as Safe</a:t>
            </a:r>
          </a:p>
          <a:p>
            <a:pPr marL="0" indent="0">
              <a:buNone/>
            </a:pPr>
            <a:endParaRPr lang="en-US"/>
          </a:p>
        </p:txBody>
      </p:sp>
    </p:spTree>
    <p:extLst>
      <p:ext uri="{BB962C8B-B14F-4D97-AF65-F5344CB8AC3E}">
        <p14:creationId xmlns:p14="http://schemas.microsoft.com/office/powerpoint/2010/main" val="28652228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1C2A-7B8C-C1E2-99FA-11F610D0B42A}"/>
              </a:ext>
            </a:extLst>
          </p:cNvPr>
          <p:cNvSpPr>
            <a:spLocks noGrp="1"/>
          </p:cNvSpPr>
          <p:nvPr>
            <p:ph type="title"/>
          </p:nvPr>
        </p:nvSpPr>
        <p:spPr>
          <a:xfrm>
            <a:off x="838199" y="278865"/>
            <a:ext cx="11040291" cy="1325563"/>
          </a:xfrm>
        </p:spPr>
        <p:txBody>
          <a:bodyPr>
            <a:normAutofit/>
          </a:bodyPr>
          <a:lstStyle/>
          <a:p>
            <a:r>
              <a:rPr lang="en-US" sz="3400"/>
              <a:t>21 C.F.R. §101.939(g)(2) – Impermissible Disease Claims</a:t>
            </a:r>
          </a:p>
        </p:txBody>
      </p:sp>
      <p:sp>
        <p:nvSpPr>
          <p:cNvPr id="3" name="Content Placeholder 2">
            <a:extLst>
              <a:ext uri="{FF2B5EF4-FFF2-40B4-BE49-F238E27FC236}">
                <a16:creationId xmlns:a16="http://schemas.microsoft.com/office/drawing/2014/main" id="{1D4398E0-D680-7216-1B6B-FBCF4318A4B5}"/>
              </a:ext>
            </a:extLst>
          </p:cNvPr>
          <p:cNvSpPr>
            <a:spLocks noGrp="1"/>
          </p:cNvSpPr>
          <p:nvPr>
            <p:ph idx="1"/>
          </p:nvPr>
        </p:nvSpPr>
        <p:spPr/>
        <p:txBody>
          <a:bodyPr>
            <a:normAutofit fontScale="77500" lnSpcReduction="20000"/>
          </a:bodyPr>
          <a:lstStyle/>
          <a:p>
            <a:r>
              <a:rPr lang="en-US"/>
              <a:t>an effect on a specific disease or class of disease</a:t>
            </a:r>
          </a:p>
          <a:p>
            <a:pPr lvl="1">
              <a:buFont typeface="Courier New" panose="02070309020205020404" pitchFamily="49" charset="0"/>
              <a:buChar char="o"/>
            </a:pPr>
            <a:r>
              <a:rPr lang="en-US"/>
              <a:t>generally</a:t>
            </a:r>
          </a:p>
          <a:p>
            <a:pPr lvl="1">
              <a:buFont typeface="Courier New" panose="02070309020205020404" pitchFamily="49" charset="0"/>
              <a:buChar char="o"/>
            </a:pPr>
            <a:r>
              <a:rPr lang="en-US"/>
              <a:t>product name</a:t>
            </a:r>
          </a:p>
          <a:p>
            <a:pPr lvl="1">
              <a:buFont typeface="Courier New" panose="02070309020205020404" pitchFamily="49" charset="0"/>
              <a:buChar char="o"/>
            </a:pPr>
            <a:r>
              <a:rPr lang="en-US"/>
              <a:t>product ingredient known to be used in a drug</a:t>
            </a:r>
          </a:p>
          <a:p>
            <a:pPr lvl="1">
              <a:buFont typeface="Courier New" panose="02070309020205020404" pitchFamily="49" charset="0"/>
              <a:buChar char="o"/>
            </a:pPr>
            <a:r>
              <a:rPr lang="en-US"/>
              <a:t>citations to studies/articles referencing a disease             </a:t>
            </a:r>
          </a:p>
          <a:p>
            <a:r>
              <a:rPr lang="en-US"/>
              <a:t>reference to  a characteristic sign or symptom of a disease</a:t>
            </a:r>
          </a:p>
          <a:p>
            <a:r>
              <a:rPr lang="en-US"/>
              <a:t>reference to abnormal conditions of natural states</a:t>
            </a:r>
          </a:p>
          <a:p>
            <a:r>
              <a:rPr lang="en-US"/>
              <a:t>catch-all: claims that “otherwise” suggests a disease or disease condition</a:t>
            </a:r>
          </a:p>
          <a:p>
            <a:endParaRPr lang="en-US"/>
          </a:p>
        </p:txBody>
      </p:sp>
      <p:pic>
        <p:nvPicPr>
          <p:cNvPr id="4" name="Picture 3" descr="A picture containing sliced, vegetable&#10;&#10;Description automatically generated">
            <a:extLst>
              <a:ext uri="{FF2B5EF4-FFF2-40B4-BE49-F238E27FC236}">
                <a16:creationId xmlns:a16="http://schemas.microsoft.com/office/drawing/2014/main" id="{CCF1C6A7-1CDA-78F3-9994-1808EC716879}"/>
              </a:ext>
            </a:extLst>
          </p:cNvPr>
          <p:cNvPicPr>
            <a:picLocks noChangeAspect="1"/>
          </p:cNvPicPr>
          <p:nvPr/>
        </p:nvPicPr>
        <p:blipFill>
          <a:blip r:embed="rId2">
            <a:extLst>
              <a:ext uri="{28A0092B-C50C-407E-A947-70E740481C1C}">
                <a14:useLocalDpi xmlns:a14="http://schemas.microsoft.com/office/drawing/2010/main" val="0"/>
              </a:ext>
            </a:extLst>
          </a:blip>
          <a:srcRect l="8515" t="-3241" b="-2494"/>
          <a:stretch>
            <a:fillRect/>
          </a:stretch>
        </p:blipFill>
        <p:spPr>
          <a:xfrm>
            <a:off x="7954191" y="1825625"/>
            <a:ext cx="3790134" cy="3504414"/>
          </a:xfrm>
          <a:prstGeom prst="rect">
            <a:avLst/>
          </a:prstGeom>
        </p:spPr>
      </p:pic>
    </p:spTree>
    <p:extLst>
      <p:ext uri="{BB962C8B-B14F-4D97-AF65-F5344CB8AC3E}">
        <p14:creationId xmlns:p14="http://schemas.microsoft.com/office/powerpoint/2010/main" val="2279176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6795-CAF1-F833-7668-DCA15E80B6B0}"/>
              </a:ext>
            </a:extLst>
          </p:cNvPr>
          <p:cNvSpPr>
            <a:spLocks noGrp="1"/>
          </p:cNvSpPr>
          <p:nvPr>
            <p:ph type="title"/>
          </p:nvPr>
        </p:nvSpPr>
        <p:spPr/>
        <p:txBody>
          <a:bodyPr>
            <a:normAutofit/>
          </a:bodyPr>
          <a:lstStyle/>
          <a:p>
            <a:r>
              <a:rPr lang="en-US" sz="3400"/>
              <a:t>FTC Health Products Compliance Guidance (December 2022) – Claims Substantiation</a:t>
            </a:r>
          </a:p>
        </p:txBody>
      </p:sp>
      <p:sp>
        <p:nvSpPr>
          <p:cNvPr id="3" name="Content Placeholder 2">
            <a:extLst>
              <a:ext uri="{FF2B5EF4-FFF2-40B4-BE49-F238E27FC236}">
                <a16:creationId xmlns:a16="http://schemas.microsoft.com/office/drawing/2014/main" id="{B0D77E15-6995-3503-DE5E-E41E3A033893}"/>
              </a:ext>
            </a:extLst>
          </p:cNvPr>
          <p:cNvSpPr>
            <a:spLocks noGrp="1"/>
          </p:cNvSpPr>
          <p:nvPr>
            <p:ph idx="1"/>
          </p:nvPr>
        </p:nvSpPr>
        <p:spPr/>
        <p:txBody>
          <a:bodyPr>
            <a:normAutofit/>
          </a:bodyPr>
          <a:lstStyle/>
          <a:p>
            <a:pPr marL="0" indent="0">
              <a:buNone/>
            </a:pPr>
            <a:r>
              <a:rPr lang="en-US" sz="2000"/>
              <a:t>“. . . FTC’s rigorous substantiation standard of ‘competent and reliable scientific evidence.’ The FTC has more specifically defined that standard as ‘tests, analyses, research, or studies that (1) have been conducted and evaluated in an objective manner by experts in the relevant disease, condition, or function to which the representation relates; and (2) are generally accepted in the profession to yield accurate and reliable results.”</a:t>
            </a:r>
          </a:p>
          <a:p>
            <a:pPr marL="0" indent="0">
              <a:buNone/>
            </a:pPr>
            <a:r>
              <a:rPr lang="en-US" sz="2000"/>
              <a:t>“As a general matter, substantiation of health-related benefits will need to be in the form of randomized, controlled human clinical testing to meet the competent and reliable scientific standard.”</a:t>
            </a:r>
          </a:p>
        </p:txBody>
      </p:sp>
    </p:spTree>
    <p:extLst>
      <p:ext uri="{BB962C8B-B14F-4D97-AF65-F5344CB8AC3E}">
        <p14:creationId xmlns:p14="http://schemas.microsoft.com/office/powerpoint/2010/main" val="59931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AA7C-5688-5CD5-97B7-D51966A1E46A}"/>
              </a:ext>
            </a:extLst>
          </p:cNvPr>
          <p:cNvSpPr>
            <a:spLocks noGrp="1"/>
          </p:cNvSpPr>
          <p:nvPr>
            <p:ph type="title"/>
          </p:nvPr>
        </p:nvSpPr>
        <p:spPr/>
        <p:txBody>
          <a:bodyPr>
            <a:normAutofit/>
          </a:bodyPr>
          <a:lstStyle/>
          <a:p>
            <a:r>
              <a:rPr lang="en-US" sz="3000"/>
              <a:t>Serious Adverse Event Reporting – 21 U.S.C. § 379aa-1(a)(2)</a:t>
            </a:r>
          </a:p>
        </p:txBody>
      </p:sp>
      <p:sp>
        <p:nvSpPr>
          <p:cNvPr id="3" name="Content Placeholder 2">
            <a:extLst>
              <a:ext uri="{FF2B5EF4-FFF2-40B4-BE49-F238E27FC236}">
                <a16:creationId xmlns:a16="http://schemas.microsoft.com/office/drawing/2014/main" id="{E742412E-469D-68A3-E3E7-87E2EC61E671}"/>
              </a:ext>
            </a:extLst>
          </p:cNvPr>
          <p:cNvSpPr>
            <a:spLocks noGrp="1"/>
          </p:cNvSpPr>
          <p:nvPr>
            <p:ph idx="1"/>
          </p:nvPr>
        </p:nvSpPr>
        <p:spPr/>
        <p:txBody>
          <a:bodyPr>
            <a:normAutofit lnSpcReduction="10000"/>
          </a:bodyPr>
          <a:lstStyle/>
          <a:p>
            <a:pPr marL="0" indent="0">
              <a:buNone/>
            </a:pPr>
            <a:r>
              <a:rPr lang="en-US" sz="1600"/>
              <a:t>The term “serious adverse event” is an adverse event that—</a:t>
            </a:r>
          </a:p>
          <a:p>
            <a:pPr marL="457200" lvl="1" indent="0">
              <a:spcBef>
                <a:spcPct val="0"/>
              </a:spcBef>
              <a:spcAft>
                <a:spcPts val="600"/>
              </a:spcAft>
              <a:buNone/>
            </a:pPr>
            <a:r>
              <a:rPr lang="en-US" sz="1600"/>
              <a:t>(A) results in—</a:t>
            </a:r>
          </a:p>
          <a:p>
            <a:pPr marL="457200" lvl="1" indent="0">
              <a:spcBef>
                <a:spcPct val="0"/>
              </a:spcBef>
              <a:spcAft>
                <a:spcPts val="600"/>
              </a:spcAft>
              <a:buNone/>
            </a:pPr>
            <a:r>
              <a:rPr lang="en-US" sz="1600"/>
              <a:t>(i) death;</a:t>
            </a:r>
          </a:p>
          <a:p>
            <a:pPr marL="457200" lvl="1" indent="0">
              <a:spcBef>
                <a:spcPct val="0"/>
              </a:spcBef>
              <a:spcAft>
                <a:spcPts val="600"/>
              </a:spcAft>
              <a:buNone/>
            </a:pPr>
            <a:r>
              <a:rPr lang="en-US" sz="1600"/>
              <a:t>(ii) a life-threatening experience;</a:t>
            </a:r>
          </a:p>
          <a:p>
            <a:pPr marL="457200" lvl="1" indent="0">
              <a:spcBef>
                <a:spcPct val="0"/>
              </a:spcBef>
              <a:spcAft>
                <a:spcPts val="600"/>
              </a:spcAft>
              <a:buNone/>
            </a:pPr>
            <a:r>
              <a:rPr lang="en-US" sz="1600"/>
              <a:t>(iii) inpatient hospitalization;</a:t>
            </a:r>
          </a:p>
          <a:p>
            <a:pPr marL="457200" lvl="1" indent="0">
              <a:spcBef>
                <a:spcPct val="0"/>
              </a:spcBef>
              <a:spcAft>
                <a:spcPts val="600"/>
              </a:spcAft>
              <a:buNone/>
            </a:pPr>
            <a:r>
              <a:rPr lang="en-US" sz="1600"/>
              <a:t>(iv) a persistent or significant disability or incapacity; or</a:t>
            </a:r>
          </a:p>
          <a:p>
            <a:pPr marL="457200" lvl="1" indent="0">
              <a:spcBef>
                <a:spcPct val="0"/>
              </a:spcBef>
              <a:spcAft>
                <a:spcPts val="600"/>
              </a:spcAft>
              <a:buNone/>
            </a:pPr>
            <a:r>
              <a:rPr lang="en-US" sz="1600"/>
              <a:t>(v) a congenital anomaly or birth defect; or</a:t>
            </a:r>
          </a:p>
          <a:p>
            <a:pPr marL="457200" lvl="1" indent="0">
              <a:spcBef>
                <a:spcPct val="0"/>
              </a:spcBef>
              <a:buNone/>
            </a:pPr>
            <a:r>
              <a:rPr lang="en-US" sz="1600"/>
              <a:t>(B) requires, based on reasonable medical judgment, a medical or surgical intervention to prevent an outcome described under subparagraph (A).</a:t>
            </a:r>
          </a:p>
          <a:p>
            <a:pPr marL="0" indent="0">
              <a:buNone/>
            </a:pPr>
            <a:r>
              <a:rPr lang="en-US" sz="1600"/>
              <a:t>“The manufacturer . . . or distributor of a dietary supplement . . . shall submit to the Secretary any report received of a serious adverse event </a:t>
            </a:r>
            <a:r>
              <a:rPr lang="en-US" sz="1600" u="sng"/>
              <a:t>associated</a:t>
            </a:r>
            <a:r>
              <a:rPr lang="en-US" sz="1600"/>
              <a:t> with such dietary supplement.” (Emphasis added.)</a:t>
            </a:r>
          </a:p>
          <a:p>
            <a:pPr marL="0" indent="0">
              <a:buNone/>
            </a:pPr>
            <a:endParaRPr lang="en-US" sz="1600"/>
          </a:p>
        </p:txBody>
      </p:sp>
    </p:spTree>
    <p:extLst>
      <p:ext uri="{BB962C8B-B14F-4D97-AF65-F5344CB8AC3E}">
        <p14:creationId xmlns:p14="http://schemas.microsoft.com/office/powerpoint/2010/main" val="17359440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17.05.17"/>
  <p:tag name="AS_TITLE" val="Aspose.Slides for .NET 4.0"/>
  <p:tag name="AS_VERSION" val="17.5"/>
</p:tagLst>
</file>

<file path=ppt/theme/theme1.xml><?xml version="1.0" encoding="utf-8"?>
<a:theme xmlns:a="http://schemas.openxmlformats.org/drawingml/2006/main" name="Title Slides">
  <a:themeElements>
    <a:clrScheme name="Holland &amp; Hart Colors">
      <a:dk1>
        <a:srgbClr val="323232"/>
      </a:dk1>
      <a:lt1>
        <a:srgbClr val="FBF9F3"/>
      </a:lt1>
      <a:dk2>
        <a:srgbClr val="3F534E"/>
      </a:dk2>
      <a:lt2>
        <a:srgbClr val="FFFFFF"/>
      </a:lt2>
      <a:accent1>
        <a:srgbClr val="87A7B3"/>
      </a:accent1>
      <a:accent2>
        <a:srgbClr val="CDDADE"/>
      </a:accent2>
      <a:accent3>
        <a:srgbClr val="F2F2F2"/>
      </a:accent3>
      <a:accent4>
        <a:srgbClr val="87A7B3"/>
      </a:accent4>
      <a:accent5>
        <a:srgbClr val="CDDADE"/>
      </a:accent5>
      <a:accent6>
        <a:srgbClr val="F2F2F2"/>
      </a:accent6>
      <a:hlink>
        <a:srgbClr val="87A7B3"/>
      </a:hlink>
      <a:folHlink>
        <a:srgbClr val="CDDADE"/>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 Template_Rebrand" id="{908CFF1D-A84A-4252-B9B6-EBD00500438F}" vid="{D3E6AB81-AB3B-4E83-8628-C5EDA9ACD0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F633ADFB12194A9B4BE920340D0325" ma:contentTypeVersion="8" ma:contentTypeDescription="Create a new document." ma:contentTypeScope="" ma:versionID="12d7187f428abc737bc5159670ab3f6d">
  <xsd:schema xmlns:xsd="http://www.w3.org/2001/XMLSchema" xmlns:xs="http://www.w3.org/2001/XMLSchema" xmlns:p="http://schemas.microsoft.com/office/2006/metadata/properties" xmlns:ns2="594fb973-85ed-4d8c-b6b3-ea9f9f43b31c" targetNamespace="http://schemas.microsoft.com/office/2006/metadata/properties" ma:root="true" ma:fieldsID="f645eef81f8bf4b411a92c55cf39901f" ns2:_="">
    <xsd:import namespace="594fb973-85ed-4d8c-b6b3-ea9f9f43b31c"/>
    <xsd:element name="properties">
      <xsd:complexType>
        <xsd:sequence>
          <xsd:element name="documentManagement">
            <xsd:complexType>
              <xsd:all>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fb973-85ed-4d8c-b6b3-ea9f9f43b31c" elementFormDefault="qualified">
    <xsd:import namespace="http://schemas.microsoft.com/office/2006/documentManagement/types"/>
    <xsd:import namespace="http://schemas.microsoft.com/office/infopath/2007/PartnerControls"/>
    <xsd:element name="MediaServiceAutoTags" ma:index="8" nillable="true" ma:displayName="Tags" ma:internalName="MediaServiceAutoTags"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26C64-3EA6-4B3C-A2DB-4C3C8F4B0E67}">
  <ds:schemaRefs>
    <ds:schemaRef ds:uri="http://schemas.microsoft.com/sharepoint/v3/contenttype/forms"/>
  </ds:schemaRefs>
</ds:datastoreItem>
</file>

<file path=customXml/itemProps2.xml><?xml version="1.0" encoding="utf-8"?>
<ds:datastoreItem xmlns:ds="http://schemas.openxmlformats.org/officeDocument/2006/customXml" ds:itemID="{F7AD3610-F4B9-4097-8BC7-33913C81E6F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CB21AD-C481-457A-83C6-88AD334C1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4fb973-85ed-4d8c-b6b3-ea9f9f43b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 Template_Rebrand (3)</Template>
  <TotalTime>0</TotalTime>
  <Words>822</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Courier New</vt:lpstr>
      <vt:lpstr>Calibri Light</vt:lpstr>
      <vt:lpstr>Harmonia Sans</vt:lpstr>
      <vt:lpstr>Calibri</vt:lpstr>
      <vt:lpstr>Title Slides</vt:lpstr>
      <vt:lpstr>Custom Design</vt:lpstr>
      <vt:lpstr>ACC Mountain West Nutrition Law Symposium</vt:lpstr>
      <vt:lpstr>Drug Preclusion: 21 U.S.C. § 321(ff)(3)(B)</vt:lpstr>
      <vt:lpstr>NDIN/Self-Affirmed GRAS</vt:lpstr>
      <vt:lpstr>21 C.F.R. §101.939(g)(2) – Impermissible Disease Claims</vt:lpstr>
      <vt:lpstr>FTC Health Products Compliance Guidance (December 2022) – Claims Substantiation</vt:lpstr>
      <vt:lpstr>Serious Adverse Event Reporting – 21 U.S.C. § 379aa-1(a)(2)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Mountain West Nutrition Law Symposium</dc:title>
  <cp:lastModifiedBy>Anna Larsen</cp:lastModifiedBy>
  <cp:revision>2</cp:revision>
  <dcterms:created xsi:type="dcterms:W3CDTF">2023-09-07T15:55:18Z</dcterms:created>
  <dcterms:modified xsi:type="dcterms:W3CDTF">2023-09-08T03:38:30Z</dcterms:modified>
</cp:coreProperties>
</file>