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88" r:id="rId3"/>
  </p:sldMasterIdLst>
  <p:notesMasterIdLst>
    <p:notesMasterId r:id="rId35"/>
  </p:notesMasterIdLst>
  <p:sldIdLst>
    <p:sldId id="256" r:id="rId4"/>
    <p:sldId id="26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57" r:id="rId15"/>
    <p:sldId id="280" r:id="rId16"/>
    <p:sldId id="282" r:id="rId17"/>
    <p:sldId id="284" r:id="rId18"/>
    <p:sldId id="285" r:id="rId19"/>
    <p:sldId id="262" r:id="rId20"/>
    <p:sldId id="286" r:id="rId21"/>
    <p:sldId id="287" r:id="rId22"/>
    <p:sldId id="299" r:id="rId23"/>
    <p:sldId id="288" r:id="rId24"/>
    <p:sldId id="289" r:id="rId25"/>
    <p:sldId id="290" r:id="rId26"/>
    <p:sldId id="298" r:id="rId27"/>
    <p:sldId id="291" r:id="rId28"/>
    <p:sldId id="292" r:id="rId29"/>
    <p:sldId id="300" r:id="rId30"/>
    <p:sldId id="293" r:id="rId31"/>
    <p:sldId id="294" r:id="rId32"/>
    <p:sldId id="296" r:id="rId33"/>
    <p:sldId id="269" r:id="rId34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859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>
      <p:cViewPr varScale="1">
        <p:scale>
          <a:sx n="104" d="100"/>
          <a:sy n="104" d="100"/>
        </p:scale>
        <p:origin x="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51DE-A3BF-4A9B-9290-1A86D09132E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2EA5-D5CF-42F9-A899-82F335F57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vLogoTitleWhite18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59400"/>
            <a:ext cx="5522293" cy="11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4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1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54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8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Section Divider">
    <p:bg>
      <p:bgPr>
        <a:solidFill>
          <a:srgbClr val="A0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2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3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2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Section Divider">
    <p:bg>
      <p:bgPr>
        <a:solidFill>
          <a:srgbClr val="0F4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vLogoTitleWhite18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59400"/>
            <a:ext cx="5522293" cy="118907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vLogoTitleWhite18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59400"/>
            <a:ext cx="5522293" cy="11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2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71" r:id="rId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Mandatory Product Listing</a:t>
            </a:r>
            <a:br>
              <a:rPr lang="en-US" dirty="0"/>
            </a:br>
            <a:r>
              <a:rPr lang="en-US" dirty="0"/>
              <a:t>for Dietary Supplements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September 9, 2022</a:t>
            </a:r>
          </a:p>
          <a:p>
            <a:r>
              <a:rPr lang="en-US" dirty="0"/>
              <a:t>Krista Hekking</a:t>
            </a:r>
          </a:p>
        </p:txBody>
      </p:sp>
    </p:spTree>
    <p:extLst>
      <p:ext uri="{BB962C8B-B14F-4D97-AF65-F5344CB8AC3E}">
        <p14:creationId xmlns:p14="http://schemas.microsoft.com/office/powerpoint/2010/main" val="245653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Product Listing?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knows what is on the market</a:t>
            </a:r>
          </a:p>
          <a:p>
            <a:pPr lvl="1"/>
            <a:r>
              <a:rPr lang="en-US" dirty="0"/>
              <a:t>Prioritize inspections</a:t>
            </a:r>
          </a:p>
          <a:p>
            <a:pPr lvl="1"/>
            <a:r>
              <a:rPr lang="en-US" dirty="0"/>
              <a:t>Conduct post-market surveillance</a:t>
            </a:r>
          </a:p>
          <a:p>
            <a:pPr lvl="1"/>
            <a:r>
              <a:rPr lang="en-US" dirty="0"/>
              <a:t>Oversee recalls</a:t>
            </a:r>
          </a:p>
          <a:p>
            <a:pPr lvl="1"/>
            <a:r>
              <a:rPr lang="en-US" dirty="0"/>
              <a:t>Monitor product availability</a:t>
            </a:r>
          </a:p>
          <a:p>
            <a:pPr lvl="1"/>
            <a:r>
              <a:rPr lang="en-US" dirty="0"/>
              <a:t>Identify </a:t>
            </a:r>
            <a:r>
              <a:rPr lang="en-US" dirty="0" err="1"/>
              <a:t>violative</a:t>
            </a:r>
            <a:r>
              <a:rPr lang="en-US" dirty="0"/>
              <a:t> products</a:t>
            </a:r>
          </a:p>
        </p:txBody>
      </p:sp>
    </p:spTree>
    <p:extLst>
      <p:ext uri="{BB962C8B-B14F-4D97-AF65-F5344CB8AC3E}">
        <p14:creationId xmlns:p14="http://schemas.microsoft.com/office/powerpoint/2010/main" val="326941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Product Listing for Dietary Supplements?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5" y="1761972"/>
            <a:ext cx="11025090" cy="3943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99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Information for Supplements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201" y="3564034"/>
            <a:ext cx="8475354" cy="1847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45" y="1172417"/>
            <a:ext cx="849768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26" y="5444564"/>
            <a:ext cx="8502128" cy="8831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3657600"/>
            <a:ext cx="2286000" cy="281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24412"/>
            <a:ext cx="4329760" cy="2064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Information for Supplements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9708"/>
            <a:ext cx="5063212" cy="282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941" y="2743008"/>
            <a:ext cx="6219969" cy="1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Information for Supplements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48" y="1600200"/>
            <a:ext cx="7640903" cy="43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8642"/>
            <a:ext cx="10972800" cy="612648"/>
          </a:xfrm>
        </p:spPr>
        <p:txBody>
          <a:bodyPr/>
          <a:lstStyle/>
          <a:p>
            <a:r>
              <a:rPr lang="en-US" dirty="0"/>
              <a:t>Product Information for Supplements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00506" y="1219200"/>
            <a:ext cx="5386294" cy="4663281"/>
            <a:chOff x="3249024" y="1358045"/>
            <a:chExt cx="5494565" cy="4814004"/>
          </a:xfrm>
        </p:grpSpPr>
        <p:sp>
          <p:nvSpPr>
            <p:cNvPr id="5" name="Oval 4"/>
            <p:cNvSpPr/>
            <p:nvPr/>
          </p:nvSpPr>
          <p:spPr>
            <a:xfrm>
              <a:off x="3726778" y="1829858"/>
              <a:ext cx="4290791" cy="4342191"/>
            </a:xfrm>
            <a:prstGeom prst="ellipse">
              <a:avLst/>
            </a:prstGeom>
            <a:noFill/>
            <a:ln w="317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36483" y="1358045"/>
              <a:ext cx="1492449" cy="15103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1200" dirty="0"/>
                <a:t>Facility</a:t>
              </a:r>
            </a:p>
            <a:p>
              <a:pPr marL="0" lvl="1" algn="ctr"/>
              <a:r>
                <a:rPr lang="en-US" sz="1200" dirty="0"/>
                <a:t>Registration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251140" y="2176814"/>
              <a:ext cx="1492449" cy="151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1400" dirty="0"/>
                <a:t>OWL Database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066471" y="4230262"/>
              <a:ext cx="1492449" cy="15103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1400" dirty="0"/>
                <a:t>Internet Searches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249024" y="2299960"/>
              <a:ext cx="1492449" cy="15103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1400" dirty="0"/>
                <a:t>NIH Database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249024" y="4162740"/>
              <a:ext cx="1492449" cy="15103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1400" dirty="0"/>
                <a:t>Reporting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8532" y="3457360"/>
              <a:ext cx="2741229" cy="98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Why is listing needed? 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5262133" y="4972059"/>
            <a:ext cx="1463040" cy="1463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dirty="0"/>
              <a:t>30-Day Notices, NDI Notifications</a:t>
            </a:r>
          </a:p>
        </p:txBody>
      </p:sp>
    </p:spTree>
    <p:extLst>
      <p:ext uri="{BB962C8B-B14F-4D97-AF65-F5344CB8AC3E}">
        <p14:creationId xmlns:p14="http://schemas.microsoft.com/office/powerpoint/2010/main" val="47944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Legislative Proposals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1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Supplement Listing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April 26, 2022, by Senators Durbin (D-IL) and Braun (R-IN)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154" y="2514600"/>
            <a:ext cx="4953691" cy="338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44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Supplement Listing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Brand, proprietary name of supplement</a:t>
            </a:r>
          </a:p>
          <a:p>
            <a:r>
              <a:rPr lang="en-US" dirty="0"/>
              <a:t>Label and package insert</a:t>
            </a:r>
          </a:p>
          <a:p>
            <a:r>
              <a:rPr lang="en-US" dirty="0"/>
              <a:t>List of ingredients and amounts, if </a:t>
            </a:r>
            <a:r>
              <a:rPr lang="en-US" dirty="0" err="1"/>
              <a:t>req’d</a:t>
            </a:r>
            <a:r>
              <a:rPr lang="en-US" dirty="0"/>
              <a:t> to appear on label</a:t>
            </a:r>
          </a:p>
          <a:p>
            <a:r>
              <a:rPr lang="en-US" dirty="0"/>
              <a:t>Conditions of use</a:t>
            </a:r>
          </a:p>
          <a:p>
            <a:r>
              <a:rPr lang="en-US" dirty="0"/>
              <a:t>Warnings and precautions</a:t>
            </a:r>
          </a:p>
          <a:p>
            <a:r>
              <a:rPr lang="en-US" dirty="0"/>
              <a:t>Presence of any major food allergens</a:t>
            </a:r>
          </a:p>
          <a:p>
            <a:r>
              <a:rPr lang="en-US" dirty="0"/>
              <a:t>Dosage form</a:t>
            </a:r>
          </a:p>
          <a:p>
            <a:r>
              <a:rPr lang="en-US" dirty="0"/>
              <a:t>Health claims and structure/function claims</a:t>
            </a:r>
          </a:p>
        </p:txBody>
      </p:sp>
    </p:spTree>
    <p:extLst>
      <p:ext uri="{BB962C8B-B14F-4D97-AF65-F5344CB8AC3E}">
        <p14:creationId xmlns:p14="http://schemas.microsoft.com/office/powerpoint/2010/main" val="391188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Supplement Listing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2133600"/>
          </a:xfrm>
        </p:spPr>
        <p:txBody>
          <a:bodyPr/>
          <a:lstStyle/>
          <a:p>
            <a:r>
              <a:rPr lang="en-US" dirty="0"/>
              <a:t>“Responsible persons” must list</a:t>
            </a:r>
          </a:p>
          <a:p>
            <a:pPr lvl="1"/>
            <a:r>
              <a:rPr lang="en-US" dirty="0"/>
              <a:t>Foreign: U.S. agent</a:t>
            </a:r>
          </a:p>
          <a:p>
            <a:pPr lvl="1"/>
            <a:r>
              <a:rPr lang="en-US" dirty="0"/>
              <a:t>Domestic: not defined, but potentially named company on label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3757025"/>
            <a:ext cx="12191999" cy="423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3834337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Enactment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4093" y="3821894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18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066" y="4781085"/>
            <a:ext cx="2973346" cy="984885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Within 18 months after enactment</a:t>
            </a:r>
          </a:p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60 days to list after 18-month period expires</a:t>
            </a:r>
            <a:endParaRPr lang="en-US" sz="1200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53400" y="3988225"/>
            <a:ext cx="0" cy="58005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4779827"/>
            <a:ext cx="2735424" cy="800219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More than 18 months after enactment</a:t>
            </a:r>
          </a:p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Listed before distribution</a:t>
            </a:r>
            <a:endParaRPr lang="en-US" sz="12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3988225"/>
            <a:ext cx="0" cy="58005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5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3" y="1168872"/>
            <a:ext cx="4381500" cy="292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01" y="5754609"/>
            <a:ext cx="2495678" cy="368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14401"/>
            <a:ext cx="5722677" cy="225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22528"/>
            <a:ext cx="48006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880" y="4540162"/>
            <a:ext cx="7207620" cy="11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34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Supplement Listing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90" y="1715971"/>
            <a:ext cx="8144019" cy="406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52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Supplement Listing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Stakeholder concerns</a:t>
            </a:r>
          </a:p>
          <a:p>
            <a:pPr lvl="1"/>
            <a:r>
              <a:rPr lang="en-US" dirty="0"/>
              <a:t>Does listing amount to pre-market approval? </a:t>
            </a:r>
          </a:p>
          <a:p>
            <a:pPr lvl="1"/>
            <a:r>
              <a:rPr lang="en-US" dirty="0"/>
              <a:t>Redundancies</a:t>
            </a:r>
          </a:p>
          <a:p>
            <a:pPr lvl="1"/>
            <a:r>
              <a:rPr lang="en-US" dirty="0"/>
              <a:t>Restrict access to supplements?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7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FDASLA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May 26, 2022, by Senators Murray (D-WA) and Burr (R-NC)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362200"/>
            <a:ext cx="506159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317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FDASLA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Largely mirrors the </a:t>
            </a:r>
            <a:r>
              <a:rPr lang="en-US" dirty="0" err="1"/>
              <a:t>DSLA</a:t>
            </a:r>
            <a:endParaRPr lang="en-US" dirty="0"/>
          </a:p>
          <a:p>
            <a:pPr lvl="1"/>
            <a:r>
              <a:rPr lang="en-US" dirty="0"/>
              <a:t>Makes explicit lack of pre-market approval authority</a:t>
            </a:r>
          </a:p>
          <a:p>
            <a:pPr lvl="2"/>
            <a:r>
              <a:rPr lang="en-US" dirty="0"/>
              <a:t>“Nothing in this section shall be construed to grant the Secretary authority to require the approval of a dietary supplement prior to marketing.”</a:t>
            </a:r>
          </a:p>
          <a:p>
            <a:pPr lvl="1"/>
            <a:r>
              <a:rPr lang="en-US" dirty="0"/>
              <a:t>Clarifies “responsible person”</a:t>
            </a:r>
          </a:p>
          <a:p>
            <a:pPr lvl="2"/>
            <a:r>
              <a:rPr lang="en-US" dirty="0"/>
              <a:t>“The manufacturer, packer, or distributor of a dietary supplement whose name…appears on the label of a dietary supplement”</a:t>
            </a:r>
          </a:p>
          <a:p>
            <a:pPr lvl="1"/>
            <a:r>
              <a:rPr lang="en-US" dirty="0"/>
              <a:t>Labels not required to be submitted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FDASLA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3" indent="0" algn="ctr">
              <a:buNone/>
            </a:pPr>
            <a:r>
              <a:rPr lang="en-US" dirty="0">
                <a:latin typeface="+mj-lt"/>
              </a:rPr>
              <a:t>Requires information about quantity of ingredients in proprietary blends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2667000"/>
            <a:ext cx="10972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09585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Char char="¾"/>
              <a:defRPr sz="2933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60000"/>
              <a:buFont typeface="Wingdings"/>
              <a:buChar char="l"/>
              <a:defRPr sz="2667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62000"/>
              <a:buFont typeface="Wingdings 2"/>
              <a:buChar char="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962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Char char="¾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55000"/>
              <a:buFont typeface="Wingdings"/>
              <a:buChar char="l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Confidentiality protections</a:t>
            </a:r>
          </a:p>
          <a:p>
            <a:pPr lvl="1"/>
            <a:r>
              <a:rPr lang="en-US" dirty="0"/>
              <a:t>Rule of construction</a:t>
            </a:r>
          </a:p>
          <a:p>
            <a:pPr lvl="2"/>
            <a:r>
              <a:rPr lang="en-US" dirty="0"/>
              <a:t>“Nothing in this section shall be construed to authorize the disclosure of information that is prohibited from disclosure”</a:t>
            </a:r>
          </a:p>
          <a:p>
            <a:pPr lvl="1"/>
            <a:r>
              <a:rPr lang="en-US" dirty="0"/>
              <a:t>Carve-out from database</a:t>
            </a:r>
          </a:p>
          <a:p>
            <a:pPr lvl="2"/>
            <a:r>
              <a:rPr lang="en-US" dirty="0"/>
              <a:t>Shall contain listing information “except for information submitted under [the provisions requiring submission of the amount per serving of dietary ingredients within a proprietary blend]”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01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FDASLA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3" indent="0" algn="ctr">
              <a:buNone/>
            </a:pPr>
            <a:r>
              <a:rPr lang="en-US" dirty="0">
                <a:latin typeface="+mj-lt"/>
              </a:rPr>
              <a:t>Requires information about quantity of ingredients in proprietary blends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2895600"/>
            <a:ext cx="10972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09585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Char char="¾"/>
              <a:defRPr sz="2933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60000"/>
              <a:buFont typeface="Wingdings"/>
              <a:buChar char="l"/>
              <a:defRPr sz="2667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62000"/>
              <a:buFont typeface="Wingdings 2"/>
              <a:buChar char="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962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Char char="¾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55000"/>
              <a:buFont typeface="Wingdings"/>
              <a:buChar char="l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Confidentiality protections</a:t>
            </a:r>
          </a:p>
          <a:p>
            <a:pPr lvl="1"/>
            <a:r>
              <a:rPr lang="en-US" dirty="0"/>
              <a:t>Confidentiality provision</a:t>
            </a:r>
          </a:p>
          <a:p>
            <a:pPr lvl="2"/>
            <a:r>
              <a:rPr lang="en-US" dirty="0"/>
              <a:t>“In response to a [</a:t>
            </a:r>
            <a:r>
              <a:rPr lang="en-US" dirty="0" err="1"/>
              <a:t>FOIA</a:t>
            </a:r>
            <a:r>
              <a:rPr lang="en-US" dirty="0"/>
              <a:t> request], [amount per serving of dietary ingredients within a proprietary blend] shall be withheld”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4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FDASLA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12191999" cy="423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3615912"/>
            <a:ext cx="0" cy="58005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4220854"/>
            <a:ext cx="2735424" cy="800219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Marketed on or before Jan. 1, 2024</a:t>
            </a:r>
          </a:p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List by Mar. 30, 2024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0368" y="3503513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Sept. 30, 2022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1114" y="3462024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Jan. 1, 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2323237"/>
            <a:ext cx="2973346" cy="584775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Marketed after Jan. 1, 2024</a:t>
            </a:r>
          </a:p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List before product enters the market</a:t>
            </a:r>
            <a:endParaRPr lang="en-US" sz="1200" dirty="0"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915400" y="2921948"/>
            <a:ext cx="0" cy="6391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37311" y="3099431"/>
            <a:ext cx="13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2815" y="3851522"/>
            <a:ext cx="2735424" cy="369332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Potential date of enactment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FDASLA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37" y="1439419"/>
            <a:ext cx="6248526" cy="458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97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Outlook for Legislative Proposals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Potential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62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for Legislative Proposals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Dietary Supplement Listing Act on pause</a:t>
            </a:r>
          </a:p>
          <a:p>
            <a:r>
              <a:rPr lang="en-US" dirty="0"/>
              <a:t>Uncertain whether </a:t>
            </a:r>
            <a:r>
              <a:rPr lang="en-US" dirty="0" err="1"/>
              <a:t>FDASLA</a:t>
            </a:r>
            <a:r>
              <a:rPr lang="en-US" dirty="0"/>
              <a:t> will pass with supplement provisions</a:t>
            </a:r>
          </a:p>
          <a:p>
            <a:pPr lvl="1"/>
            <a:r>
              <a:rPr lang="en-US" dirty="0"/>
              <a:t>House version does not have supplement provisions</a:t>
            </a:r>
          </a:p>
          <a:p>
            <a:pPr lvl="1"/>
            <a:r>
              <a:rPr lang="en-US" dirty="0"/>
              <a:t>Limited time to pass fee package</a:t>
            </a:r>
          </a:p>
          <a:p>
            <a:pPr lvl="1"/>
            <a:r>
              <a:rPr lang="en-US" dirty="0"/>
              <a:t>Controversial “prohibited act” provision</a:t>
            </a:r>
          </a:p>
          <a:p>
            <a:r>
              <a:rPr lang="en-US" dirty="0"/>
              <a:t>If </a:t>
            </a:r>
            <a:r>
              <a:rPr lang="en-US" dirty="0" err="1"/>
              <a:t>FDASLA</a:t>
            </a:r>
            <a:r>
              <a:rPr lang="en-US" dirty="0"/>
              <a:t> passes without supplement provisions</a:t>
            </a:r>
          </a:p>
          <a:p>
            <a:pPr lvl="1"/>
            <a:r>
              <a:rPr lang="en-US" dirty="0"/>
              <a:t>Low likelihood of short-term passage for </a:t>
            </a:r>
            <a:r>
              <a:rPr lang="en-US" dirty="0" err="1"/>
              <a:t>DSLA</a:t>
            </a:r>
            <a:endParaRPr lang="en-US" dirty="0"/>
          </a:p>
          <a:p>
            <a:pPr lvl="1"/>
            <a:r>
              <a:rPr lang="en-US" dirty="0"/>
              <a:t>Likely will be further negotiation given 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1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9143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Background on product listing</a:t>
            </a:r>
          </a:p>
          <a:p>
            <a:pPr marL="819143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Recent product listing legislative proposals</a:t>
            </a:r>
          </a:p>
          <a:p>
            <a:pPr marL="819143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Outlook for product listing proposals</a:t>
            </a:r>
          </a:p>
          <a:p>
            <a:pPr marL="819143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Bottom line for supplement companies</a:t>
            </a:r>
          </a:p>
          <a:p>
            <a:pPr marL="819143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Impacts of a Listing Requirement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19143" indent="-514350">
              <a:buFont typeface="+mj-lt"/>
              <a:buAutoNum type="arabicPeriod"/>
            </a:pPr>
            <a:r>
              <a:rPr lang="en-US" dirty="0"/>
              <a:t>Administrative effort</a:t>
            </a:r>
          </a:p>
          <a:p>
            <a:pPr marL="819143" indent="-514350">
              <a:buFont typeface="+mj-lt"/>
              <a:buAutoNum type="arabicPeriod"/>
            </a:pPr>
            <a:r>
              <a:rPr lang="en-US" dirty="0"/>
              <a:t>Increased consumer confidence</a:t>
            </a:r>
          </a:p>
          <a:p>
            <a:pPr marL="819143" indent="-514350">
              <a:buFont typeface="+mj-lt"/>
              <a:buAutoNum type="arabicPeriod"/>
            </a:pPr>
            <a:r>
              <a:rPr lang="en-US" dirty="0"/>
              <a:t>Increased visibility</a:t>
            </a:r>
          </a:p>
          <a:p>
            <a:pPr marL="1123935" lvl="1" indent="-514350">
              <a:buFont typeface="+mj-lt"/>
              <a:buAutoNum type="alphaLcPeriod"/>
            </a:pPr>
            <a:r>
              <a:rPr lang="en-US" dirty="0"/>
              <a:t>Ingredients</a:t>
            </a:r>
          </a:p>
          <a:p>
            <a:pPr marL="1123935" lvl="1" indent="-514350">
              <a:buFont typeface="+mj-lt"/>
              <a:buAutoNum type="alphaLcPeriod"/>
            </a:pPr>
            <a:r>
              <a:rPr lang="en-US" dirty="0"/>
              <a:t>Structure/function and health claims</a:t>
            </a:r>
          </a:p>
          <a:p>
            <a:pPr marL="819143" indent="-514350">
              <a:buFont typeface="+mj-lt"/>
              <a:buAutoNum type="arabicPeriod"/>
            </a:pPr>
            <a:r>
              <a:rPr lang="en-US" dirty="0"/>
              <a:t>Inform FDA activity</a:t>
            </a:r>
          </a:p>
          <a:p>
            <a:pPr marL="1123935" lvl="1" indent="-514350">
              <a:buFont typeface="+mj-lt"/>
              <a:buAutoNum type="alphaLcPeriod"/>
            </a:pPr>
            <a:r>
              <a:rPr lang="en-US" dirty="0"/>
              <a:t>Enforcement</a:t>
            </a:r>
          </a:p>
          <a:p>
            <a:pPr marL="1123935" lvl="1" indent="-514350">
              <a:buFont typeface="+mj-lt"/>
              <a:buAutoNum type="alphaLcPeriod"/>
            </a:pPr>
            <a:r>
              <a:rPr lang="en-US" dirty="0"/>
              <a:t>Inspection</a:t>
            </a:r>
          </a:p>
          <a:p>
            <a:pPr marL="1123935" lvl="1" indent="-514350">
              <a:buFont typeface="+mj-lt"/>
              <a:buAutoNum type="alphaLcPeriod"/>
            </a:pPr>
            <a:r>
              <a:rPr lang="en-US" dirty="0"/>
              <a:t>Post-market</a:t>
            </a:r>
          </a:p>
          <a:p>
            <a:pPr marL="819143" indent="-514350">
              <a:buFont typeface="+mj-lt"/>
              <a:buAutoNum type="arabicPeriod"/>
            </a:pPr>
            <a:r>
              <a:rPr lang="en-US" dirty="0"/>
              <a:t>Precondition to partnering with retailers</a:t>
            </a:r>
          </a:p>
          <a:p>
            <a:pPr marL="819143" indent="-514350">
              <a:buFont typeface="+mj-lt"/>
              <a:buAutoNum type="arabicPeriod"/>
            </a:pPr>
            <a:r>
              <a:rPr lang="en-US" dirty="0"/>
              <a:t>Visibility for plaintiff’s attorneys</a:t>
            </a:r>
          </a:p>
        </p:txBody>
      </p:sp>
    </p:spTree>
    <p:extLst>
      <p:ext uri="{BB962C8B-B14F-4D97-AF65-F5344CB8AC3E}">
        <p14:creationId xmlns:p14="http://schemas.microsoft.com/office/powerpoint/2010/main" val="37848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Krista Hekking</a:t>
            </a:r>
          </a:p>
          <a:p>
            <a:r>
              <a:rPr lang="en-US" dirty="0"/>
              <a:t>KHekking@cov.com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3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on Product Listing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7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Product Listing?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list of FDA-regulated products the firm markets</a:t>
            </a:r>
          </a:p>
          <a:p>
            <a:r>
              <a:rPr lang="en-US" dirty="0"/>
              <a:t>Provide certain information about those products</a:t>
            </a:r>
          </a:p>
          <a:p>
            <a:r>
              <a:rPr lang="en-US" dirty="0"/>
              <a:t>Database of listing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33493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Product Listing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5384800" cy="4876800"/>
          </a:xfrm>
        </p:spPr>
        <p:txBody>
          <a:bodyPr/>
          <a:lstStyle/>
          <a:p>
            <a:r>
              <a:rPr lang="en-US" dirty="0"/>
              <a:t>Drugs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7"/>
          </p:nvPr>
        </p:nvSpPr>
        <p:spPr>
          <a:xfrm>
            <a:off x="6197600" y="1600200"/>
            <a:ext cx="5384800" cy="4876800"/>
          </a:xfrm>
        </p:spPr>
        <p:txBody>
          <a:bodyPr/>
          <a:lstStyle/>
          <a:p>
            <a:r>
              <a:rPr lang="en-US" dirty="0"/>
              <a:t>Medical Devices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9" y="2438400"/>
            <a:ext cx="4598641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61" y="2438400"/>
            <a:ext cx="480087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7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Product Listing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6248400" cy="4876800"/>
          </a:xfrm>
        </p:spPr>
        <p:txBody>
          <a:bodyPr>
            <a:normAutofit/>
          </a:bodyPr>
          <a:lstStyle/>
          <a:p>
            <a:r>
              <a:rPr lang="en-US" dirty="0"/>
              <a:t>Human and animal drugs</a:t>
            </a:r>
          </a:p>
          <a:p>
            <a:pPr lvl="1"/>
            <a:r>
              <a:rPr lang="en-US" dirty="0"/>
              <a:t>Proprietary, established name</a:t>
            </a:r>
          </a:p>
          <a:p>
            <a:pPr lvl="1"/>
            <a:r>
              <a:rPr lang="en-US" dirty="0"/>
              <a:t>Name and quantity of active ingredients</a:t>
            </a:r>
          </a:p>
          <a:p>
            <a:pPr lvl="1"/>
            <a:r>
              <a:rPr lang="en-US" dirty="0"/>
              <a:t>Name of inactive ingredients</a:t>
            </a:r>
          </a:p>
          <a:p>
            <a:pPr lvl="1"/>
            <a:r>
              <a:rPr lang="en-US" dirty="0"/>
              <a:t>General product information (package, type, route of admin.)</a:t>
            </a:r>
          </a:p>
          <a:p>
            <a:pPr lvl="1"/>
            <a:r>
              <a:rPr lang="en-US" dirty="0"/>
              <a:t>Facility information</a:t>
            </a:r>
          </a:p>
          <a:p>
            <a:pPr lvl="1"/>
            <a:r>
              <a:rPr lang="en-US" dirty="0"/>
              <a:t>Labeling</a:t>
            </a:r>
          </a:p>
          <a:p>
            <a:pPr lvl="1"/>
            <a:r>
              <a:rPr lang="en-US" dirty="0"/>
              <a:t>National Drug Code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92" y="2133600"/>
            <a:ext cx="4553508" cy="31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Product Listing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0533"/>
            <a:ext cx="4749800" cy="31665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7"/>
          </p:nvPr>
        </p:nvSpPr>
        <p:spPr>
          <a:xfrm>
            <a:off x="5638800" y="1295400"/>
            <a:ext cx="5943600" cy="4876800"/>
          </a:xfrm>
        </p:spPr>
        <p:txBody>
          <a:bodyPr/>
          <a:lstStyle/>
          <a:p>
            <a:r>
              <a:rPr lang="en-US" dirty="0"/>
              <a:t>Medical devices for human use</a:t>
            </a:r>
          </a:p>
          <a:p>
            <a:pPr lvl="1"/>
            <a:r>
              <a:rPr lang="en-US" dirty="0"/>
              <a:t>Proprietary/brand name</a:t>
            </a:r>
          </a:p>
          <a:p>
            <a:pPr lvl="1"/>
            <a:r>
              <a:rPr lang="en-US" dirty="0"/>
              <a:t>Pre-market clearance, approval, or exemption info</a:t>
            </a:r>
          </a:p>
          <a:p>
            <a:pPr lvl="1"/>
            <a:r>
              <a:rPr lang="en-US" dirty="0"/>
              <a:t>Activity conducted to device at establishment</a:t>
            </a:r>
          </a:p>
        </p:txBody>
      </p:sp>
    </p:spTree>
    <p:extLst>
      <p:ext uri="{BB962C8B-B14F-4D97-AF65-F5344CB8AC3E}">
        <p14:creationId xmlns:p14="http://schemas.microsoft.com/office/powerpoint/2010/main" val="31081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Product Listing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5715000" cy="4876800"/>
          </a:xfrm>
        </p:spPr>
        <p:txBody>
          <a:bodyPr/>
          <a:lstStyle/>
          <a:p>
            <a:r>
              <a:rPr lang="en-US" dirty="0"/>
              <a:t>(Non-drug) Cosmetics - </a:t>
            </a:r>
            <a:r>
              <a:rPr lang="en-US" b="1" dirty="0"/>
              <a:t>Voluntary</a:t>
            </a:r>
          </a:p>
          <a:p>
            <a:r>
              <a:rPr lang="en-US" dirty="0"/>
              <a:t>Cosmetic Product Ingredient Statements</a:t>
            </a:r>
          </a:p>
          <a:p>
            <a:pPr lvl="1"/>
            <a:r>
              <a:rPr lang="en-US" dirty="0"/>
              <a:t>Business information</a:t>
            </a:r>
          </a:p>
          <a:p>
            <a:pPr lvl="1"/>
            <a:r>
              <a:rPr lang="en-US" dirty="0"/>
              <a:t>Product name, website, label</a:t>
            </a:r>
          </a:p>
          <a:p>
            <a:pPr lvl="1"/>
            <a:r>
              <a:rPr lang="en-US" dirty="0"/>
              <a:t>Ingredients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7" y="1981200"/>
            <a:ext cx="4750558" cy="3165872"/>
          </a:xfrm>
        </p:spPr>
      </p:pic>
    </p:spTree>
    <p:extLst>
      <p:ext uri="{BB962C8B-B14F-4D97-AF65-F5344CB8AC3E}">
        <p14:creationId xmlns:p14="http://schemas.microsoft.com/office/powerpoint/2010/main" val="2942874336"/>
      </p:ext>
    </p:extLst>
  </p:cSld>
  <p:clrMapOvr>
    <a:masterClrMapping/>
  </p:clrMapOvr>
</p:sld>
</file>

<file path=ppt/theme/theme1.xml><?xml version="1.0" encoding="utf-8"?>
<a:theme xmlns:a="http://schemas.openxmlformats.org/drawingml/2006/main" name="[COV-16x9]">
  <a:themeElements>
    <a:clrScheme name="Covington2021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582C83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ngton Widescreen (16x9) Presentation Template.potx" id="{C8E38B14-F97D-404E-A928-61C8D3B841A4}" vid="{3572FA46-118F-4AE7-AF7C-F16009705126}"/>
    </a:ext>
  </a:extLst>
</a:theme>
</file>

<file path=ppt/theme/theme2.xml><?xml version="1.0" encoding="utf-8"?>
<a:theme xmlns:a="http://schemas.openxmlformats.org/drawingml/2006/main" name="[Covington16x9]">
  <a:themeElements>
    <a:clrScheme name="Covington2021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582C83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Covington16x9]" id="{2A345E5B-6E63-4A76-8146-FF37C8250BDC}" vid="{9A851D8C-474A-4176-A4AB-D8A5D683EF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 D C ! 8 1 3 7 2 2 8 . 1 < / d o c u m e n t i d >  
     < s e n d e r i d > H E K K I N G K A < / s e n d e r i d >  
     < s e n d e r e m a i l > K H E K K I N G @ C O V . C O M < / s e n d e r e m a i l >  
     < l a s t m o d i f i e d > 2 0 2 2 - 0 9 - 0 8 T 1 5 : 0 7 : 4 9 . 0 0 0 0 0 0 0 - 0 7 : 0 0 < / l a s t m o d i f i e d >  
     < d a t a b a s e > D C < / d a t a b a s e >  
 < / p r o p e r t i e s > 
</file>

<file path=customXml/itemProps1.xml><?xml version="1.0" encoding="utf-8"?>
<ds:datastoreItem xmlns:ds="http://schemas.openxmlformats.org/officeDocument/2006/customXml" ds:itemID="{5BA29D5F-5D7F-43A3-998E-52C86340ADE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Covington Widescreen (16x9) Presentation Template</Template>
  <TotalTime>0</TotalTime>
  <Words>751</Words>
  <Application>Microsoft Office PowerPoint</Application>
  <PresentationFormat>Widescreen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Georgia</vt:lpstr>
      <vt:lpstr>Wingdings</vt:lpstr>
      <vt:lpstr>Wingdings 2</vt:lpstr>
      <vt:lpstr>[COV-16x9]</vt:lpstr>
      <vt:lpstr>[Covington16x9]</vt:lpstr>
      <vt:lpstr>Mandatory Product Listing for Dietary Supplements</vt:lpstr>
      <vt:lpstr>PowerPoint Presentation</vt:lpstr>
      <vt:lpstr>Agenda for Presentation</vt:lpstr>
      <vt:lpstr>Background on Product Listing</vt:lpstr>
      <vt:lpstr>What is Product Listing?</vt:lpstr>
      <vt:lpstr>Existing Product Listing Requirements</vt:lpstr>
      <vt:lpstr>Existing Product Listing Requirements</vt:lpstr>
      <vt:lpstr>Existing Product Listing Requirements</vt:lpstr>
      <vt:lpstr>Existing Product Listing Requirements</vt:lpstr>
      <vt:lpstr>Why Product Listing?</vt:lpstr>
      <vt:lpstr>Why Product Listing for Dietary Supplements?</vt:lpstr>
      <vt:lpstr>Product Information for Supplements</vt:lpstr>
      <vt:lpstr>Product Information for Supplements</vt:lpstr>
      <vt:lpstr>Product Information for Supplements</vt:lpstr>
      <vt:lpstr>Product Information for Supplements</vt:lpstr>
      <vt:lpstr>Recent Legislative Proposals</vt:lpstr>
      <vt:lpstr>Dietary Supplement Listing Act</vt:lpstr>
      <vt:lpstr>Dietary Supplement Listing Act</vt:lpstr>
      <vt:lpstr>Dietary Supplement Listing Act</vt:lpstr>
      <vt:lpstr>Dietary Supplement Listing Act</vt:lpstr>
      <vt:lpstr>Dietary Supplement Listing Act</vt:lpstr>
      <vt:lpstr>FDASLA</vt:lpstr>
      <vt:lpstr>FDASLA</vt:lpstr>
      <vt:lpstr>FDASLA</vt:lpstr>
      <vt:lpstr>FDASLA</vt:lpstr>
      <vt:lpstr>FDASLA</vt:lpstr>
      <vt:lpstr>FDASLA</vt:lpstr>
      <vt:lpstr>Outlook for Legislative Proposals</vt:lpstr>
      <vt:lpstr>Outlook for Legislative Proposals</vt:lpstr>
      <vt:lpstr>Potential Impacts of a Listing Requirement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2022-09-01T05:44:59Z</dcterms:created>
  <dcterms:modified xsi:type="dcterms:W3CDTF">2022-09-09T14:21:09Z</dcterms:modified>
</cp:coreProperties>
</file>