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gif" ContentType="image/gif"/>
  <Default Extension="png" ContentType="image/png"/>
  <Default Extension="svg" ContentType="image/svg"/>
  <Override PartName="/customXml/item1.xml" ContentType="application/xml"/>
  <Override PartName="/customXml/item2.xml" ContentType="application/xml"/>
  <Override PartName="/customXml/item3.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ppt/authors.xml" ContentType="application/vnd.ms-powerpoi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9.2-->
<p:presentation xmlns:r="http://schemas.openxmlformats.org/officeDocument/2006/relationships" xmlns:a="http://schemas.openxmlformats.org/drawingml/2006/main" xmlns:p="http://schemas.openxmlformats.org/presentationml/2006/main" removePersonalInfoOnSave="1" autoCompressPictures="0">
  <p:sldMasterIdLst>
    <p:sldMasterId id="2147483648" r:id="rId4"/>
  </p:sldMasterIdLst>
  <p:notesMasterIdLst>
    <p:notesMasterId r:id="rId5"/>
  </p:notesMasterIdLst>
  <p:handoutMasterIdLst>
    <p:handoutMasterId r:id="rId6"/>
  </p:handoutMasterIdLst>
  <p:sldIdLst>
    <p:sldId id="268" r:id="rId7"/>
    <p:sldId id="267" r:id="rId8"/>
    <p:sldId id="270" r:id="rId9"/>
    <p:sldId id="290" r:id="rId10"/>
    <p:sldId id="292" r:id="rId11"/>
    <p:sldId id="294" r:id="rId12"/>
    <p:sldId id="296" r:id="rId13"/>
    <p:sldId id="297" r:id="rId14"/>
    <p:sldId id="295" r:id="rId15"/>
    <p:sldId id="293" r:id="rId16"/>
    <p:sldId id="291" r:id="rId17"/>
    <p:sldId id="298" r:id="rId18"/>
    <p:sldId id="314" r:id="rId19"/>
    <p:sldId id="299" r:id="rId20"/>
    <p:sldId id="300" r:id="rId21"/>
    <p:sldId id="301" r:id="rId22"/>
    <p:sldId id="287" r:id="rId23"/>
    <p:sldId id="317" r:id="rId24"/>
    <p:sldId id="271" r:id="rId25"/>
    <p:sldId id="272" r:id="rId26"/>
    <p:sldId id="302" r:id="rId27"/>
    <p:sldId id="306" r:id="rId28"/>
    <p:sldId id="289" r:id="rId29"/>
    <p:sldId id="307" r:id="rId30"/>
    <p:sldId id="308" r:id="rId31"/>
    <p:sldId id="316" r:id="rId32"/>
    <p:sldId id="303" r:id="rId33"/>
    <p:sldId id="305" r:id="rId34"/>
    <p:sldId id="315" r:id="rId35"/>
    <p:sldId id="309" r:id="rId36"/>
    <p:sldId id="304" r:id="rId37"/>
    <p:sldId id="310" r:id="rId38"/>
    <p:sldId id="288" r:id="rId39"/>
  </p:sldIdLst>
  <p:sldSz cx="12192000" cy="6858000"/>
  <p:notesSz cx="6858000" cy="9144000"/>
  <p:custDataLst>
    <p:tags r:id="rId40"/>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5A5A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7" d="100"/>
          <a:sy n="67" d="100"/>
        </p:scale>
        <p:origin x="604" y="44"/>
      </p:cViewPr>
      <p:guideLst/>
    </p:cSldViewPr>
  </p:slideViewPr>
  <p:notesTextViewPr>
    <p:cViewPr>
      <p:scale>
        <a:sx n="1" d="1"/>
        <a:sy n="1" d="1"/>
      </p:scale>
      <p:origin x="0" y="0"/>
    </p:cViewPr>
  </p:notesTextViewPr>
  <p:sorterViewPr>
    <p:cViewPr varScale="1">
      <p:scale>
        <a:sx n="100" d="100"/>
        <a:sy n="100" d="100"/>
      </p:scale>
      <p:origin x="0" y="0"/>
    </p:cViewPr>
  </p:sorterViewPr>
  <p:notesViewPr>
    <p:cSldViewPr>
      <p:cViewPr>
        <p:scale>
          <a:sx n="66" d="100"/>
          <a:sy n="66" d="100"/>
        </p:scale>
        <p:origin x="0" y="0"/>
      </p:cViewPr>
      <p:guideLst/>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ustomXml" Target="../customXml/item1.xml" /><Relationship Id="rId10" Type="http://schemas.openxmlformats.org/officeDocument/2006/relationships/slide" Target="slides/slide4.xml" /><Relationship Id="rId11" Type="http://schemas.openxmlformats.org/officeDocument/2006/relationships/slide" Target="slides/slide5.xml" /><Relationship Id="rId12" Type="http://schemas.openxmlformats.org/officeDocument/2006/relationships/slide" Target="slides/slide6.xml" /><Relationship Id="rId13" Type="http://schemas.openxmlformats.org/officeDocument/2006/relationships/slide" Target="slides/slide7.xml" /><Relationship Id="rId14" Type="http://schemas.openxmlformats.org/officeDocument/2006/relationships/slide" Target="slides/slide8.xml" /><Relationship Id="rId15" Type="http://schemas.openxmlformats.org/officeDocument/2006/relationships/slide" Target="slides/slide9.xml" /><Relationship Id="rId16" Type="http://schemas.openxmlformats.org/officeDocument/2006/relationships/slide" Target="slides/slide10.xml" /><Relationship Id="rId17" Type="http://schemas.openxmlformats.org/officeDocument/2006/relationships/slide" Target="slides/slide11.xml" /><Relationship Id="rId18" Type="http://schemas.openxmlformats.org/officeDocument/2006/relationships/slide" Target="slides/slide12.xml" /><Relationship Id="rId19" Type="http://schemas.openxmlformats.org/officeDocument/2006/relationships/slide" Target="slides/slide13.xml" /><Relationship Id="rId2" Type="http://schemas.openxmlformats.org/officeDocument/2006/relationships/customXml" Target="../customXml/item2.xml" /><Relationship Id="rId20" Type="http://schemas.openxmlformats.org/officeDocument/2006/relationships/slide" Target="slides/slide14.xml" /><Relationship Id="rId21" Type="http://schemas.openxmlformats.org/officeDocument/2006/relationships/slide" Target="slides/slide15.xml" /><Relationship Id="rId22" Type="http://schemas.openxmlformats.org/officeDocument/2006/relationships/slide" Target="slides/slide16.xml" /><Relationship Id="rId23" Type="http://schemas.openxmlformats.org/officeDocument/2006/relationships/slide" Target="slides/slide17.xml" /><Relationship Id="rId24" Type="http://schemas.openxmlformats.org/officeDocument/2006/relationships/slide" Target="slides/slide18.xml" /><Relationship Id="rId25" Type="http://schemas.openxmlformats.org/officeDocument/2006/relationships/slide" Target="slides/slide19.xml" /><Relationship Id="rId26" Type="http://schemas.openxmlformats.org/officeDocument/2006/relationships/slide" Target="slides/slide20.xml" /><Relationship Id="rId27" Type="http://schemas.openxmlformats.org/officeDocument/2006/relationships/slide" Target="slides/slide21.xml" /><Relationship Id="rId28" Type="http://schemas.openxmlformats.org/officeDocument/2006/relationships/slide" Target="slides/slide22.xml" /><Relationship Id="rId29" Type="http://schemas.openxmlformats.org/officeDocument/2006/relationships/slide" Target="slides/slide23.xml" /><Relationship Id="rId3" Type="http://schemas.openxmlformats.org/officeDocument/2006/relationships/customXml" Target="../customXml/item3.xml" /><Relationship Id="rId30" Type="http://schemas.openxmlformats.org/officeDocument/2006/relationships/slide" Target="slides/slide24.xml" /><Relationship Id="rId31" Type="http://schemas.openxmlformats.org/officeDocument/2006/relationships/slide" Target="slides/slide25.xml" /><Relationship Id="rId32" Type="http://schemas.openxmlformats.org/officeDocument/2006/relationships/slide" Target="slides/slide26.xml" /><Relationship Id="rId33" Type="http://schemas.openxmlformats.org/officeDocument/2006/relationships/slide" Target="slides/slide27.xml" /><Relationship Id="rId34" Type="http://schemas.openxmlformats.org/officeDocument/2006/relationships/slide" Target="slides/slide28.xml" /><Relationship Id="rId35" Type="http://schemas.openxmlformats.org/officeDocument/2006/relationships/slide" Target="slides/slide29.xml" /><Relationship Id="rId36" Type="http://schemas.openxmlformats.org/officeDocument/2006/relationships/slide" Target="slides/slide30.xml" /><Relationship Id="rId37" Type="http://schemas.openxmlformats.org/officeDocument/2006/relationships/slide" Target="slides/slide31.xml" /><Relationship Id="rId38" Type="http://schemas.openxmlformats.org/officeDocument/2006/relationships/slide" Target="slides/slide32.xml" /><Relationship Id="rId39" Type="http://schemas.openxmlformats.org/officeDocument/2006/relationships/slide" Target="slides/slide33.xml" /><Relationship Id="rId4" Type="http://schemas.openxmlformats.org/officeDocument/2006/relationships/slideMaster" Target="slideMasters/slideMaster1.xml" /><Relationship Id="rId40" Type="http://schemas.openxmlformats.org/officeDocument/2006/relationships/tags" Target="tags/tag1.xml" /><Relationship Id="rId41" Type="http://schemas.openxmlformats.org/officeDocument/2006/relationships/presProps" Target="presProps.xml" /><Relationship Id="rId42" Type="http://schemas.openxmlformats.org/officeDocument/2006/relationships/viewProps" Target="viewProps.xml" /><Relationship Id="rId43" Type="http://schemas.openxmlformats.org/officeDocument/2006/relationships/theme" Target="theme/theme1.xml" /><Relationship Id="rId44" Type="http://schemas.openxmlformats.org/officeDocument/2006/relationships/tableStyles" Target="tableStyles.xml" /><Relationship Id="rId45" Type="http://schemas.microsoft.com/office/2018/10/relationships/authors" Target="authors.xml" /><Relationship Id="rId5" Type="http://schemas.openxmlformats.org/officeDocument/2006/relationships/notesMaster" Target="notesMasters/notesMaster1.xml" /><Relationship Id="rId6" Type="http://schemas.openxmlformats.org/officeDocument/2006/relationships/handoutMaster" Target="handoutMasters/handoutMaster1.xml" /><Relationship Id="rId7" Type="http://schemas.openxmlformats.org/officeDocument/2006/relationships/slide" Target="slides/slide1.xml" /><Relationship Id="rId8" Type="http://schemas.openxmlformats.org/officeDocument/2006/relationships/slide" Target="slides/slide2.xml" /><Relationship Id="rId9" Type="http://schemas.openxmlformats.org/officeDocument/2006/relationships/slide" Target="slides/slide3.xml"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3.xml" /></Relationships>
</file>

<file path=ppt/handoutMasters/handoutMaster1.xml><?xml version="1.0" encoding="utf-8"?>
<p:handout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a:extLst>
              <a:ext uri="{FF2B5EF4-FFF2-40B4-BE49-F238E27FC236}">
                <a16:creationId xmlns:a16="http://schemas.microsoft.com/office/drawing/2014/main" id="{BD4A36FA-1871-441F-9425-ABC275862D1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521DD08D-902D-44CD-B544-3C95D310B4D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393B906-EBE4-40AE-98ED-A1A8F2E2B7C3}" type="datetimeFigureOut">
              <a:rPr lang="en-US" smtClean="0"/>
              <a:t>9/1/2023</a:t>
            </a:fld>
            <a:endParaRPr lang="en-US"/>
          </a:p>
        </p:txBody>
      </p:sp>
      <p:sp>
        <p:nvSpPr>
          <p:cNvPr id="4" name="Footer Placeholder 3">
            <a:extLst>
              <a:ext uri="{FF2B5EF4-FFF2-40B4-BE49-F238E27FC236}">
                <a16:creationId xmlns:a16="http://schemas.microsoft.com/office/drawing/2014/main" id="{E67DE86C-7D36-4484-89E4-5337875841C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1548E41-D1B2-4030-96D6-F5B9A776872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92C32AD-10F2-429D-BA54-1EEC9F1C6536}" type="slidenum">
              <a:rPr lang="en-US" smtClean="0"/>
              <a:t>‹#›</a:t>
            </a:fld>
            <a:endParaRPr lang="en-US"/>
          </a:p>
        </p:txBody>
      </p:sp>
    </p:spTree>
    <p:extLst>
      <p:ext uri="{BB962C8B-B14F-4D97-AF65-F5344CB8AC3E}">
        <p14:creationId xmlns:p14="http://schemas.microsoft.com/office/powerpoint/2010/main" val="1753291923"/>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D818D7-DF4E-4C59-9BBA-548250DAC33A}" type="datetimeFigureOut">
              <a:rPr lang="en-US" smtClean="0"/>
              <a:t>9/1/2023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900A82-9926-4DBA-8BA5-A22EEB8ACF8E}" type="slidenum">
              <a:rPr lang="en-US" smtClean="0"/>
              <a:t>‹#›</a:t>
            </a:fld>
            <a:endParaRPr lang="en-US"/>
          </a:p>
        </p:txBody>
      </p:sp>
    </p:spTree>
    <p:extLst>
      <p:ext uri="{BB962C8B-B14F-4D97-AF65-F5344CB8AC3E}">
        <p14:creationId xmlns:p14="http://schemas.microsoft.com/office/powerpoint/2010/main" val="2842341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10.xml.rels>&#65279;<?xml version="1.0" encoding="utf-8" standalone="yes"?><Relationships xmlns="http://schemas.openxmlformats.org/package/2006/relationships"><Relationship Id="rId1" Type="http://schemas.openxmlformats.org/officeDocument/2006/relationships/slide" Target="../slides/slide10.xml" /><Relationship Id="rId2" Type="http://schemas.openxmlformats.org/officeDocument/2006/relationships/notesMaster" Target="../notesMasters/notesMaster1.xml" /></Relationships>
</file>

<file path=ppt/notesSlides/_rels/notesSlide11.xml.rels>&#65279;<?xml version="1.0" encoding="utf-8" standalone="yes"?><Relationships xmlns="http://schemas.openxmlformats.org/package/2006/relationships"><Relationship Id="rId1" Type="http://schemas.openxmlformats.org/officeDocument/2006/relationships/slide" Target="../slides/slide11.xml" /><Relationship Id="rId2" Type="http://schemas.openxmlformats.org/officeDocument/2006/relationships/notesMaster" Target="../notesMasters/notesMaster1.xml" /></Relationships>
</file>

<file path=ppt/notesSlides/_rels/notesSlide12.xml.rels>&#65279;<?xml version="1.0" encoding="utf-8" standalone="yes"?><Relationships xmlns="http://schemas.openxmlformats.org/package/2006/relationships"><Relationship Id="rId1" Type="http://schemas.openxmlformats.org/officeDocument/2006/relationships/slide" Target="../slides/slide12.xml" /><Relationship Id="rId2" Type="http://schemas.openxmlformats.org/officeDocument/2006/relationships/notesMaster" Target="../notesMasters/notesMaster1.xml" /></Relationships>
</file>

<file path=ppt/notesSlides/_rels/notesSlide13.xml.rels>&#65279;<?xml version="1.0" encoding="utf-8" standalone="yes"?><Relationships xmlns="http://schemas.openxmlformats.org/package/2006/relationships"><Relationship Id="rId1" Type="http://schemas.openxmlformats.org/officeDocument/2006/relationships/slide" Target="../slides/slide13.xml" /><Relationship Id="rId2" Type="http://schemas.openxmlformats.org/officeDocument/2006/relationships/notesMaster" Target="../notesMasters/notesMaster1.xml" /></Relationships>
</file>

<file path=ppt/notesSlides/_rels/notesSlide14.xml.rels>&#65279;<?xml version="1.0" encoding="utf-8" standalone="yes"?><Relationships xmlns="http://schemas.openxmlformats.org/package/2006/relationships"><Relationship Id="rId1" Type="http://schemas.openxmlformats.org/officeDocument/2006/relationships/slide" Target="../slides/slide14.xml" /><Relationship Id="rId2" Type="http://schemas.openxmlformats.org/officeDocument/2006/relationships/notesMaster" Target="../notesMasters/notesMaster1.xml" /></Relationships>
</file>

<file path=ppt/notesSlides/_rels/notesSlide15.xml.rels>&#65279;<?xml version="1.0" encoding="utf-8" standalone="yes"?><Relationships xmlns="http://schemas.openxmlformats.org/package/2006/relationships"><Relationship Id="rId1" Type="http://schemas.openxmlformats.org/officeDocument/2006/relationships/slide" Target="../slides/slide15.xml" /><Relationship Id="rId2" Type="http://schemas.openxmlformats.org/officeDocument/2006/relationships/notesMaster" Target="../notesMasters/notesMaster1.xml" /></Relationships>
</file>

<file path=ppt/notesSlides/_rels/notesSlide16.xml.rels>&#65279;<?xml version="1.0" encoding="utf-8" standalone="yes"?><Relationships xmlns="http://schemas.openxmlformats.org/package/2006/relationships"><Relationship Id="rId1" Type="http://schemas.openxmlformats.org/officeDocument/2006/relationships/slide" Target="../slides/slide16.xml" /><Relationship Id="rId2" Type="http://schemas.openxmlformats.org/officeDocument/2006/relationships/notesMaster" Target="../notesMasters/notesMaster1.xml" /></Relationships>
</file>

<file path=ppt/notesSlides/_rels/notesSlide17.xml.rels>&#65279;<?xml version="1.0" encoding="utf-8" standalone="yes"?><Relationships xmlns="http://schemas.openxmlformats.org/package/2006/relationships"><Relationship Id="rId1" Type="http://schemas.openxmlformats.org/officeDocument/2006/relationships/slide" Target="../slides/slide17.xml" /><Relationship Id="rId2" Type="http://schemas.openxmlformats.org/officeDocument/2006/relationships/notesMaster" Target="../notesMasters/notesMaster1.xml" /></Relationships>
</file>

<file path=ppt/notesSlides/_rels/notesSlide18.xml.rels>&#65279;<?xml version="1.0" encoding="utf-8" standalone="yes"?><Relationships xmlns="http://schemas.openxmlformats.org/package/2006/relationships"><Relationship Id="rId1" Type="http://schemas.openxmlformats.org/officeDocument/2006/relationships/slide" Target="../slides/slide18.xml" /><Relationship Id="rId2" Type="http://schemas.openxmlformats.org/officeDocument/2006/relationships/notesMaster" Target="../notesMasters/notesMaster1.xml" /></Relationships>
</file>

<file path=ppt/notesSlides/_rels/notesSlide19.xml.rels>&#65279;<?xml version="1.0" encoding="utf-8" standalone="yes"?><Relationships xmlns="http://schemas.openxmlformats.org/package/2006/relationships"><Relationship Id="rId1" Type="http://schemas.openxmlformats.org/officeDocument/2006/relationships/slide" Target="../slides/slide19.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20.xml.rels>&#65279;<?xml version="1.0" encoding="utf-8" standalone="yes"?><Relationships xmlns="http://schemas.openxmlformats.org/package/2006/relationships"><Relationship Id="rId1" Type="http://schemas.openxmlformats.org/officeDocument/2006/relationships/slide" Target="../slides/slide20.xml" /><Relationship Id="rId2" Type="http://schemas.openxmlformats.org/officeDocument/2006/relationships/notesMaster" Target="../notesMasters/notesMaster1.xml" /></Relationships>
</file>

<file path=ppt/notesSlides/_rels/notesSlide21.xml.rels>&#65279;<?xml version="1.0" encoding="utf-8" standalone="yes"?><Relationships xmlns="http://schemas.openxmlformats.org/package/2006/relationships"><Relationship Id="rId1" Type="http://schemas.openxmlformats.org/officeDocument/2006/relationships/slide" Target="../slides/slide21.xml" /><Relationship Id="rId2" Type="http://schemas.openxmlformats.org/officeDocument/2006/relationships/notesMaster" Target="../notesMasters/notesMaster1.xml" /></Relationships>
</file>

<file path=ppt/notesSlides/_rels/notesSlide22.xml.rels>&#65279;<?xml version="1.0" encoding="utf-8" standalone="yes"?><Relationships xmlns="http://schemas.openxmlformats.org/package/2006/relationships"><Relationship Id="rId1" Type="http://schemas.openxmlformats.org/officeDocument/2006/relationships/slide" Target="../slides/slide22.xml" /><Relationship Id="rId2" Type="http://schemas.openxmlformats.org/officeDocument/2006/relationships/notesMaster" Target="../notesMasters/notesMaster1.xml" /></Relationships>
</file>

<file path=ppt/notesSlides/_rels/notesSlide23.xml.rels>&#65279;<?xml version="1.0" encoding="utf-8" standalone="yes"?><Relationships xmlns="http://schemas.openxmlformats.org/package/2006/relationships"><Relationship Id="rId1" Type="http://schemas.openxmlformats.org/officeDocument/2006/relationships/slide" Target="../slides/slide23.xml" /><Relationship Id="rId2" Type="http://schemas.openxmlformats.org/officeDocument/2006/relationships/notesMaster" Target="../notesMasters/notesMaster1.xml" /></Relationships>
</file>

<file path=ppt/notesSlides/_rels/notesSlide24.xml.rels>&#65279;<?xml version="1.0" encoding="utf-8" standalone="yes"?><Relationships xmlns="http://schemas.openxmlformats.org/package/2006/relationships"><Relationship Id="rId1" Type="http://schemas.openxmlformats.org/officeDocument/2006/relationships/slide" Target="../slides/slide24.xml" /><Relationship Id="rId2" Type="http://schemas.openxmlformats.org/officeDocument/2006/relationships/notesMaster" Target="../notesMasters/notesMaster1.xml" /></Relationships>
</file>

<file path=ppt/notesSlides/_rels/notesSlide25.xml.rels>&#65279;<?xml version="1.0" encoding="utf-8" standalone="yes"?><Relationships xmlns="http://schemas.openxmlformats.org/package/2006/relationships"><Relationship Id="rId1" Type="http://schemas.openxmlformats.org/officeDocument/2006/relationships/slide" Target="../slides/slide25.xml" /><Relationship Id="rId2" Type="http://schemas.openxmlformats.org/officeDocument/2006/relationships/notesMaster" Target="../notesMasters/notesMaster1.xml" /></Relationships>
</file>

<file path=ppt/notesSlides/_rels/notesSlide26.xml.rels>&#65279;<?xml version="1.0" encoding="utf-8" standalone="yes"?><Relationships xmlns="http://schemas.openxmlformats.org/package/2006/relationships"><Relationship Id="rId1" Type="http://schemas.openxmlformats.org/officeDocument/2006/relationships/slide" Target="../slides/slide26.xml" /><Relationship Id="rId2" Type="http://schemas.openxmlformats.org/officeDocument/2006/relationships/notesMaster" Target="../notesMasters/notesMaster1.xml" /></Relationships>
</file>

<file path=ppt/notesSlides/_rels/notesSlide27.xml.rels>&#65279;<?xml version="1.0" encoding="utf-8" standalone="yes"?><Relationships xmlns="http://schemas.openxmlformats.org/package/2006/relationships"><Relationship Id="rId1" Type="http://schemas.openxmlformats.org/officeDocument/2006/relationships/slide" Target="../slides/slide27.xml" /><Relationship Id="rId2" Type="http://schemas.openxmlformats.org/officeDocument/2006/relationships/notesMaster" Target="../notesMasters/notesMaster1.xml" /></Relationships>
</file>

<file path=ppt/notesSlides/_rels/notesSlide28.xml.rels>&#65279;<?xml version="1.0" encoding="utf-8" standalone="yes"?><Relationships xmlns="http://schemas.openxmlformats.org/package/2006/relationships"><Relationship Id="rId1" Type="http://schemas.openxmlformats.org/officeDocument/2006/relationships/slide" Target="../slides/slide28.xml" /><Relationship Id="rId2" Type="http://schemas.openxmlformats.org/officeDocument/2006/relationships/notesMaster" Target="../notesMasters/notesMaster1.xml" /></Relationships>
</file>

<file path=ppt/notesSlides/_rels/notesSlide29.xml.rels>&#65279;<?xml version="1.0" encoding="utf-8" standalone="yes"?><Relationships xmlns="http://schemas.openxmlformats.org/package/2006/relationships"><Relationship Id="rId1" Type="http://schemas.openxmlformats.org/officeDocument/2006/relationships/slide" Target="../slides/slide29.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30.xml.rels>&#65279;<?xml version="1.0" encoding="utf-8" standalone="yes"?><Relationships xmlns="http://schemas.openxmlformats.org/package/2006/relationships"><Relationship Id="rId1" Type="http://schemas.openxmlformats.org/officeDocument/2006/relationships/slide" Target="../slides/slide30.xml" /><Relationship Id="rId2" Type="http://schemas.openxmlformats.org/officeDocument/2006/relationships/notesMaster" Target="../notesMasters/notesMaster1.xml" /></Relationships>
</file>

<file path=ppt/notesSlides/_rels/notesSlide31.xml.rels>&#65279;<?xml version="1.0" encoding="utf-8" standalone="yes"?><Relationships xmlns="http://schemas.openxmlformats.org/package/2006/relationships"><Relationship Id="rId1" Type="http://schemas.openxmlformats.org/officeDocument/2006/relationships/slide" Target="../slides/slide31.xml" /><Relationship Id="rId2" Type="http://schemas.openxmlformats.org/officeDocument/2006/relationships/notesMaster" Target="../notesMasters/notesMaster1.xml" /></Relationships>
</file>

<file path=ppt/notesSlides/_rels/notesSlide32.xml.rels>&#65279;<?xml version="1.0" encoding="utf-8" standalone="yes"?><Relationships xmlns="http://schemas.openxmlformats.org/package/2006/relationships"><Relationship Id="rId1" Type="http://schemas.openxmlformats.org/officeDocument/2006/relationships/slide" Target="../slides/slide32.xml" /><Relationship Id="rId2" Type="http://schemas.openxmlformats.org/officeDocument/2006/relationships/notesMaster" Target="../notesMasters/notesMaster1.xml" /></Relationships>
</file>

<file path=ppt/notesSlides/_rels/notesSlide33.xml.rels>&#65279;<?xml version="1.0" encoding="utf-8" standalone="yes"?><Relationships xmlns="http://schemas.openxmlformats.org/package/2006/relationships"><Relationship Id="rId1" Type="http://schemas.openxmlformats.org/officeDocument/2006/relationships/slide" Target="../slides/slide3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_rels/notesSlide7.xml.rels>&#65279;<?xml version="1.0" encoding="utf-8" standalone="yes"?><Relationships xmlns="http://schemas.openxmlformats.org/package/2006/relationships"><Relationship Id="rId1" Type="http://schemas.openxmlformats.org/officeDocument/2006/relationships/slide" Target="../slides/slide7.xml" /><Relationship Id="rId2" Type="http://schemas.openxmlformats.org/officeDocument/2006/relationships/notesMaster" Target="../notesMasters/notesMaster1.xml" /></Relationships>
</file>

<file path=ppt/notesSlides/_rels/notesSlide8.xml.rels>&#65279;<?xml version="1.0" encoding="utf-8" standalone="yes"?><Relationships xmlns="http://schemas.openxmlformats.org/package/2006/relationships"><Relationship Id="rId1" Type="http://schemas.openxmlformats.org/officeDocument/2006/relationships/slide" Target="../slides/slide8.xml" /><Relationship Id="rId2" Type="http://schemas.openxmlformats.org/officeDocument/2006/relationships/notesMaster" Target="../notesMasters/notesMaster1.xml" /></Relationships>
</file>

<file path=ppt/notesSlides/_rels/notesSlide9.xml.rels>&#65279;<?xml version="1.0" encoding="utf-8" standalone="yes"?><Relationships xmlns="http://schemas.openxmlformats.org/package/2006/relationships"><Relationship Id="rId1" Type="http://schemas.openxmlformats.org/officeDocument/2006/relationships/slide" Target="../slides/slide9.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a:t>
            </a:fld>
            <a:endParaRPr lang="en-US"/>
          </a:p>
        </p:txBody>
      </p:sp>
    </p:spTree>
    <p:extLst>
      <p:ext uri="{BB962C8B-B14F-4D97-AF65-F5344CB8AC3E}">
        <p14:creationId xmlns:p14="http://schemas.microsoft.com/office/powerpoint/2010/main" val="919066301"/>
      </p:ext>
    </p:extLst>
  </p:cSld>
  <p:clrMapOvr>
    <a:masterClrMapping/>
  </p:clrMapOvr>
</p:notes>
</file>

<file path=ppt/notesSlides/notesSlide10.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10</a:t>
            </a:fld>
            <a:endParaRPr lang="en-US"/>
          </a:p>
        </p:txBody>
      </p:sp>
    </p:spTree>
    <p:extLst>
      <p:ext uri="{BB962C8B-B14F-4D97-AF65-F5344CB8AC3E}">
        <p14:creationId xmlns:p14="http://schemas.microsoft.com/office/powerpoint/2010/main" val="880559383"/>
      </p:ext>
    </p:extLst>
  </p:cSld>
  <p:clrMapOvr>
    <a:masterClrMapping/>
  </p:clrMapOvr>
</p:notes>
</file>

<file path=ppt/notesSlides/notesSlide11.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11</a:t>
            </a:fld>
            <a:endParaRPr lang="en-US"/>
          </a:p>
        </p:txBody>
      </p:sp>
    </p:spTree>
    <p:extLst>
      <p:ext uri="{BB962C8B-B14F-4D97-AF65-F5344CB8AC3E}">
        <p14:creationId xmlns:p14="http://schemas.microsoft.com/office/powerpoint/2010/main" val="1515917933"/>
      </p:ext>
    </p:extLst>
  </p:cSld>
  <p:clrMapOvr>
    <a:masterClrMapping/>
  </p:clrMapOvr>
</p:notes>
</file>

<file path=ppt/notesSlides/notesSlide12.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12</a:t>
            </a:fld>
            <a:endParaRPr lang="en-US"/>
          </a:p>
        </p:txBody>
      </p:sp>
    </p:spTree>
    <p:extLst>
      <p:ext uri="{BB962C8B-B14F-4D97-AF65-F5344CB8AC3E}">
        <p14:creationId xmlns:p14="http://schemas.microsoft.com/office/powerpoint/2010/main" val="487813867"/>
      </p:ext>
    </p:extLst>
  </p:cSld>
  <p:clrMapOvr>
    <a:masterClrMapping/>
  </p:clrMapOvr>
</p:notes>
</file>

<file path=ppt/notesSlides/notesSlide13.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13</a:t>
            </a:fld>
            <a:endParaRPr lang="en-US"/>
          </a:p>
        </p:txBody>
      </p:sp>
    </p:spTree>
    <p:extLst>
      <p:ext uri="{BB962C8B-B14F-4D97-AF65-F5344CB8AC3E}">
        <p14:creationId xmlns:p14="http://schemas.microsoft.com/office/powerpoint/2010/main" val="1700303701"/>
      </p:ext>
    </p:extLst>
  </p:cSld>
  <p:clrMapOvr>
    <a:masterClrMapping/>
  </p:clrMapOvr>
</p:notes>
</file>

<file path=ppt/notesSlides/notesSlide14.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14</a:t>
            </a:fld>
            <a:endParaRPr lang="en-US"/>
          </a:p>
        </p:txBody>
      </p:sp>
    </p:spTree>
    <p:extLst>
      <p:ext uri="{BB962C8B-B14F-4D97-AF65-F5344CB8AC3E}">
        <p14:creationId xmlns:p14="http://schemas.microsoft.com/office/powerpoint/2010/main" val="2670683081"/>
      </p:ext>
    </p:extLst>
  </p:cSld>
  <p:clrMapOvr>
    <a:masterClrMapping/>
  </p:clrMapOvr>
</p:notes>
</file>

<file path=ppt/notesSlides/notesSlide15.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15</a:t>
            </a:fld>
            <a:endParaRPr lang="en-US"/>
          </a:p>
        </p:txBody>
      </p:sp>
    </p:spTree>
    <p:extLst>
      <p:ext uri="{BB962C8B-B14F-4D97-AF65-F5344CB8AC3E}">
        <p14:creationId xmlns:p14="http://schemas.microsoft.com/office/powerpoint/2010/main" val="2837305182"/>
      </p:ext>
    </p:extLst>
  </p:cSld>
  <p:clrMapOvr>
    <a:masterClrMapping/>
  </p:clrMapOvr>
</p:notes>
</file>

<file path=ppt/notesSlides/notesSlide16.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16</a:t>
            </a:fld>
            <a:endParaRPr lang="en-US"/>
          </a:p>
        </p:txBody>
      </p:sp>
    </p:spTree>
    <p:extLst>
      <p:ext uri="{BB962C8B-B14F-4D97-AF65-F5344CB8AC3E}">
        <p14:creationId xmlns:p14="http://schemas.microsoft.com/office/powerpoint/2010/main" val="3107951390"/>
      </p:ext>
    </p:extLst>
  </p:cSld>
  <p:clrMapOvr>
    <a:masterClrMapping/>
  </p:clrMapOvr>
</p:notes>
</file>

<file path=ppt/notesSlides/notesSlide17.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17</a:t>
            </a:fld>
            <a:endParaRPr lang="en-US"/>
          </a:p>
        </p:txBody>
      </p:sp>
    </p:spTree>
    <p:extLst>
      <p:ext uri="{BB962C8B-B14F-4D97-AF65-F5344CB8AC3E}">
        <p14:creationId xmlns:p14="http://schemas.microsoft.com/office/powerpoint/2010/main" val="3047850950"/>
      </p:ext>
    </p:extLst>
  </p:cSld>
  <p:clrMapOvr>
    <a:masterClrMapping/>
  </p:clrMapOvr>
</p:notes>
</file>

<file path=ppt/notesSlides/notesSlide18.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18</a:t>
            </a:fld>
            <a:endParaRPr lang="en-US"/>
          </a:p>
        </p:txBody>
      </p:sp>
    </p:spTree>
    <p:extLst>
      <p:ext uri="{BB962C8B-B14F-4D97-AF65-F5344CB8AC3E}">
        <p14:creationId xmlns:p14="http://schemas.microsoft.com/office/powerpoint/2010/main" val="2430504362"/>
      </p:ext>
    </p:extLst>
  </p:cSld>
  <p:clrMapOvr>
    <a:masterClrMapping/>
  </p:clrMapOvr>
</p:notes>
</file>

<file path=ppt/notesSlides/notesSlide19.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19</a:t>
            </a:fld>
            <a:endParaRPr lang="en-US"/>
          </a:p>
        </p:txBody>
      </p:sp>
    </p:spTree>
    <p:extLst>
      <p:ext uri="{BB962C8B-B14F-4D97-AF65-F5344CB8AC3E}">
        <p14:creationId xmlns:p14="http://schemas.microsoft.com/office/powerpoint/2010/main" val="2753556677"/>
      </p:ext>
    </p:extLst>
  </p:cSld>
  <p:clrMapOvr>
    <a:masterClrMapping/>
  </p:clrMapOvr>
</p:notes>
</file>

<file path=ppt/notesSlides/notesSlide2.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a:t>
            </a:fld>
            <a:endParaRPr lang="en-US"/>
          </a:p>
        </p:txBody>
      </p:sp>
    </p:spTree>
    <p:extLst>
      <p:ext uri="{BB962C8B-B14F-4D97-AF65-F5344CB8AC3E}">
        <p14:creationId xmlns:p14="http://schemas.microsoft.com/office/powerpoint/2010/main" val="2226711225"/>
      </p:ext>
    </p:extLst>
  </p:cSld>
  <p:clrMapOvr>
    <a:masterClrMapping/>
  </p:clrMapOvr>
</p:notes>
</file>

<file path=ppt/notesSlides/notesSlide20.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20</a:t>
            </a:fld>
            <a:endParaRPr lang="en-US"/>
          </a:p>
        </p:txBody>
      </p:sp>
    </p:spTree>
    <p:extLst>
      <p:ext uri="{BB962C8B-B14F-4D97-AF65-F5344CB8AC3E}">
        <p14:creationId xmlns:p14="http://schemas.microsoft.com/office/powerpoint/2010/main" val="255753854"/>
      </p:ext>
    </p:extLst>
  </p:cSld>
  <p:clrMapOvr>
    <a:masterClrMapping/>
  </p:clrMapOvr>
</p:notes>
</file>

<file path=ppt/notesSlides/notesSlide21.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21</a:t>
            </a:fld>
            <a:endParaRPr lang="en-US"/>
          </a:p>
        </p:txBody>
      </p:sp>
    </p:spTree>
    <p:extLst>
      <p:ext uri="{BB962C8B-B14F-4D97-AF65-F5344CB8AC3E}">
        <p14:creationId xmlns:p14="http://schemas.microsoft.com/office/powerpoint/2010/main" val="3850663199"/>
      </p:ext>
    </p:extLst>
  </p:cSld>
  <p:clrMapOvr>
    <a:masterClrMapping/>
  </p:clrMapOvr>
</p:notes>
</file>

<file path=ppt/notesSlides/notesSlide22.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22</a:t>
            </a:fld>
            <a:endParaRPr lang="en-US"/>
          </a:p>
        </p:txBody>
      </p:sp>
    </p:spTree>
    <p:extLst>
      <p:ext uri="{BB962C8B-B14F-4D97-AF65-F5344CB8AC3E}">
        <p14:creationId xmlns:p14="http://schemas.microsoft.com/office/powerpoint/2010/main" val="2805458565"/>
      </p:ext>
    </p:extLst>
  </p:cSld>
  <p:clrMapOvr>
    <a:masterClrMapping/>
  </p:clrMapOvr>
</p:notes>
</file>

<file path=ppt/notesSlides/notesSlide23.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23</a:t>
            </a:fld>
            <a:endParaRPr lang="en-US"/>
          </a:p>
        </p:txBody>
      </p:sp>
    </p:spTree>
    <p:extLst>
      <p:ext uri="{BB962C8B-B14F-4D97-AF65-F5344CB8AC3E}">
        <p14:creationId xmlns:p14="http://schemas.microsoft.com/office/powerpoint/2010/main" val="3270620543"/>
      </p:ext>
    </p:extLst>
  </p:cSld>
  <p:clrMapOvr>
    <a:masterClrMapping/>
  </p:clrMapOvr>
</p:notes>
</file>

<file path=ppt/notesSlides/notesSlide24.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24</a:t>
            </a:fld>
            <a:endParaRPr lang="en-US"/>
          </a:p>
        </p:txBody>
      </p:sp>
    </p:spTree>
    <p:extLst>
      <p:ext uri="{BB962C8B-B14F-4D97-AF65-F5344CB8AC3E}">
        <p14:creationId xmlns:p14="http://schemas.microsoft.com/office/powerpoint/2010/main" val="309443610"/>
      </p:ext>
    </p:extLst>
  </p:cSld>
  <p:clrMapOvr>
    <a:masterClrMapping/>
  </p:clrMapOvr>
</p:notes>
</file>

<file path=ppt/notesSlides/notesSlide25.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25</a:t>
            </a:fld>
            <a:endParaRPr lang="en-US"/>
          </a:p>
        </p:txBody>
      </p:sp>
    </p:spTree>
    <p:extLst>
      <p:ext uri="{BB962C8B-B14F-4D97-AF65-F5344CB8AC3E}">
        <p14:creationId xmlns:p14="http://schemas.microsoft.com/office/powerpoint/2010/main" val="3596700"/>
      </p:ext>
    </p:extLst>
  </p:cSld>
  <p:clrMapOvr>
    <a:masterClrMapping/>
  </p:clrMapOvr>
</p:notes>
</file>

<file path=ppt/notesSlides/notesSlide26.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26</a:t>
            </a:fld>
            <a:endParaRPr lang="en-US"/>
          </a:p>
        </p:txBody>
      </p:sp>
    </p:spTree>
    <p:extLst>
      <p:ext uri="{BB962C8B-B14F-4D97-AF65-F5344CB8AC3E}">
        <p14:creationId xmlns:p14="http://schemas.microsoft.com/office/powerpoint/2010/main" val="1782637792"/>
      </p:ext>
    </p:extLst>
  </p:cSld>
  <p:clrMapOvr>
    <a:masterClrMapping/>
  </p:clrMapOvr>
</p:notes>
</file>

<file path=ppt/notesSlides/notesSlide27.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27</a:t>
            </a:fld>
            <a:endParaRPr lang="en-US"/>
          </a:p>
        </p:txBody>
      </p:sp>
    </p:spTree>
    <p:extLst>
      <p:ext uri="{BB962C8B-B14F-4D97-AF65-F5344CB8AC3E}">
        <p14:creationId xmlns:p14="http://schemas.microsoft.com/office/powerpoint/2010/main" val="4038718770"/>
      </p:ext>
    </p:extLst>
  </p:cSld>
  <p:clrMapOvr>
    <a:masterClrMapping/>
  </p:clrMapOvr>
</p:notes>
</file>

<file path=ppt/notesSlides/notesSlide28.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28</a:t>
            </a:fld>
            <a:endParaRPr lang="en-US"/>
          </a:p>
        </p:txBody>
      </p:sp>
    </p:spTree>
    <p:extLst>
      <p:ext uri="{BB962C8B-B14F-4D97-AF65-F5344CB8AC3E}">
        <p14:creationId xmlns:p14="http://schemas.microsoft.com/office/powerpoint/2010/main" val="2499064430"/>
      </p:ext>
    </p:extLst>
  </p:cSld>
  <p:clrMapOvr>
    <a:masterClrMapping/>
  </p:clrMapOvr>
</p:notes>
</file>

<file path=ppt/notesSlides/notesSlide29.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29</a:t>
            </a:fld>
            <a:endParaRPr lang="en-US"/>
          </a:p>
        </p:txBody>
      </p:sp>
    </p:spTree>
    <p:extLst>
      <p:ext uri="{BB962C8B-B14F-4D97-AF65-F5344CB8AC3E}">
        <p14:creationId xmlns:p14="http://schemas.microsoft.com/office/powerpoint/2010/main" val="3357520008"/>
      </p:ext>
    </p:extLst>
  </p:cSld>
  <p:clrMapOvr>
    <a:masterClrMapping/>
  </p:clrMapOvr>
</p:notes>
</file>

<file path=ppt/notesSlides/notesSlide3.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3</a:t>
            </a:fld>
            <a:endParaRPr lang="en-US"/>
          </a:p>
        </p:txBody>
      </p:sp>
    </p:spTree>
    <p:extLst>
      <p:ext uri="{BB962C8B-B14F-4D97-AF65-F5344CB8AC3E}">
        <p14:creationId xmlns:p14="http://schemas.microsoft.com/office/powerpoint/2010/main" val="3350214929"/>
      </p:ext>
    </p:extLst>
  </p:cSld>
  <p:clrMapOvr>
    <a:masterClrMapping/>
  </p:clrMapOvr>
</p:notes>
</file>

<file path=ppt/notesSlides/notesSlide30.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30</a:t>
            </a:fld>
            <a:endParaRPr lang="en-US"/>
          </a:p>
        </p:txBody>
      </p:sp>
    </p:spTree>
    <p:extLst>
      <p:ext uri="{BB962C8B-B14F-4D97-AF65-F5344CB8AC3E}">
        <p14:creationId xmlns:p14="http://schemas.microsoft.com/office/powerpoint/2010/main" val="2932554700"/>
      </p:ext>
    </p:extLst>
  </p:cSld>
  <p:clrMapOvr>
    <a:masterClrMapping/>
  </p:clrMapOvr>
</p:notes>
</file>

<file path=ppt/notesSlides/notesSlide31.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31</a:t>
            </a:fld>
            <a:endParaRPr lang="en-US"/>
          </a:p>
        </p:txBody>
      </p:sp>
    </p:spTree>
    <p:extLst>
      <p:ext uri="{BB962C8B-B14F-4D97-AF65-F5344CB8AC3E}">
        <p14:creationId xmlns:p14="http://schemas.microsoft.com/office/powerpoint/2010/main" val="570581402"/>
      </p:ext>
    </p:extLst>
  </p:cSld>
  <p:clrMapOvr>
    <a:masterClrMapping/>
  </p:clrMapOvr>
</p:notes>
</file>

<file path=ppt/notesSlides/notesSlide32.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32</a:t>
            </a:fld>
            <a:endParaRPr lang="en-US"/>
          </a:p>
        </p:txBody>
      </p:sp>
    </p:spTree>
    <p:extLst>
      <p:ext uri="{BB962C8B-B14F-4D97-AF65-F5344CB8AC3E}">
        <p14:creationId xmlns:p14="http://schemas.microsoft.com/office/powerpoint/2010/main" val="743250648"/>
      </p:ext>
    </p:extLst>
  </p:cSld>
  <p:clrMapOvr>
    <a:masterClrMapping/>
  </p:clrMapOvr>
</p:notes>
</file>

<file path=ppt/notesSlides/notesSlide33.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33</a:t>
            </a:fld>
            <a:endParaRPr lang="en-US"/>
          </a:p>
        </p:txBody>
      </p:sp>
    </p:spTree>
    <p:extLst>
      <p:ext uri="{BB962C8B-B14F-4D97-AF65-F5344CB8AC3E}">
        <p14:creationId xmlns:p14="http://schemas.microsoft.com/office/powerpoint/2010/main" val="415489515"/>
      </p:ext>
    </p:extLst>
  </p:cSld>
  <p:clrMapOvr>
    <a:masterClrMapping/>
  </p:clrMapOvr>
</p:notes>
</file>

<file path=ppt/notesSlides/notesSlide4.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4</a:t>
            </a:fld>
            <a:endParaRPr lang="en-US"/>
          </a:p>
        </p:txBody>
      </p:sp>
    </p:spTree>
    <p:extLst>
      <p:ext uri="{BB962C8B-B14F-4D97-AF65-F5344CB8AC3E}">
        <p14:creationId xmlns:p14="http://schemas.microsoft.com/office/powerpoint/2010/main" val="533481625"/>
      </p:ext>
    </p:extLst>
  </p:cSld>
  <p:clrMapOvr>
    <a:masterClrMapping/>
  </p:clrMapOvr>
</p:notes>
</file>

<file path=ppt/notesSlides/notesSlide5.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5</a:t>
            </a:fld>
            <a:endParaRPr lang="en-US"/>
          </a:p>
        </p:txBody>
      </p:sp>
    </p:spTree>
    <p:extLst>
      <p:ext uri="{BB962C8B-B14F-4D97-AF65-F5344CB8AC3E}">
        <p14:creationId xmlns:p14="http://schemas.microsoft.com/office/powerpoint/2010/main" val="2283742020"/>
      </p:ext>
    </p:extLst>
  </p:cSld>
  <p:clrMapOvr>
    <a:masterClrMapping/>
  </p:clrMapOvr>
</p:notes>
</file>

<file path=ppt/notesSlides/notesSlide6.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6</a:t>
            </a:fld>
            <a:endParaRPr lang="en-US"/>
          </a:p>
        </p:txBody>
      </p:sp>
    </p:spTree>
    <p:extLst>
      <p:ext uri="{BB962C8B-B14F-4D97-AF65-F5344CB8AC3E}">
        <p14:creationId xmlns:p14="http://schemas.microsoft.com/office/powerpoint/2010/main" val="3518783745"/>
      </p:ext>
    </p:extLst>
  </p:cSld>
  <p:clrMapOvr>
    <a:masterClrMapping/>
  </p:clrMapOvr>
</p:notes>
</file>

<file path=ppt/notesSlides/notesSlide7.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7</a:t>
            </a:fld>
            <a:endParaRPr lang="en-US"/>
          </a:p>
        </p:txBody>
      </p:sp>
    </p:spTree>
    <p:extLst>
      <p:ext uri="{BB962C8B-B14F-4D97-AF65-F5344CB8AC3E}">
        <p14:creationId xmlns:p14="http://schemas.microsoft.com/office/powerpoint/2010/main" val="4187001554"/>
      </p:ext>
    </p:extLst>
  </p:cSld>
  <p:clrMapOvr>
    <a:masterClrMapping/>
  </p:clrMapOvr>
</p:notes>
</file>

<file path=ppt/notesSlides/notesSlide8.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8</a:t>
            </a:fld>
            <a:endParaRPr lang="en-US"/>
          </a:p>
        </p:txBody>
      </p:sp>
    </p:spTree>
    <p:extLst>
      <p:ext uri="{BB962C8B-B14F-4D97-AF65-F5344CB8AC3E}">
        <p14:creationId xmlns:p14="http://schemas.microsoft.com/office/powerpoint/2010/main" val="3202250790"/>
      </p:ext>
    </p:extLst>
  </p:cSld>
  <p:clrMapOvr>
    <a:masterClrMapping/>
  </p:clrMapOvr>
</p:notes>
</file>

<file path=ppt/notesSlides/notesSlide9.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C900A82-9926-4DBA-8BA5-A22EEB8ACF8E}" type="slidenum">
              <a:rPr lang="en-US" smtClean="0"/>
              <a:t>9</a:t>
            </a:fld>
            <a:endParaRPr lang="en-US"/>
          </a:p>
        </p:txBody>
      </p:sp>
    </p:spTree>
    <p:extLst>
      <p:ext uri="{BB962C8B-B14F-4D97-AF65-F5344CB8AC3E}">
        <p14:creationId xmlns:p14="http://schemas.microsoft.com/office/powerpoint/2010/main" val="3810462210"/>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spTree>
      <p:nvGrpSpPr>
        <p:cNvPr id="1" name=""/>
        <p:cNvGrpSpPr/>
        <p:nvPr/>
      </p:nvGrpSpPr>
      <p:grpSpPr>
        <a:xfrm>
          <a:off x="0" y="0"/>
          <a: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6" name="Rectangle 25"/>
            <p:cNvSpPr/>
            <p:nvPr/>
          </p:nvSpPr>
          <p:spPr>
            <a:xfrm>
              <a:off x="9603442" y="-8467"/>
              <a:ext cx="2588558" cy="6866467"/>
            </a:xfrm>
            <a:custGeom>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8" name="Rectangle 27"/>
            <p:cNvSpPr/>
            <p:nvPr/>
          </p:nvSpPr>
          <p:spPr>
            <a:xfrm>
              <a:off x="9334500" y="-8467"/>
              <a:ext cx="2854326" cy="6866467"/>
            </a:xfrm>
            <a:custGeom>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9" name="Rectangle 28"/>
            <p:cNvSpPr/>
            <p:nvPr/>
          </p:nvSpPr>
          <p:spPr>
            <a:xfrm>
              <a:off x="10898730" y="-8467"/>
              <a:ext cx="1290094" cy="6866467"/>
            </a:xfrm>
            <a:custGeom>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30" name="Rectangle 29"/>
            <p:cNvSpPr/>
            <p:nvPr/>
          </p:nvSpPr>
          <p:spPr>
            <a:xfrm>
              <a:off x="10938999" y="-8467"/>
              <a:ext cx="1249825" cy="6866467"/>
            </a:xfrm>
            <a:custGeom>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E149229-E3F7-4B08-B8B0-567DB9AE2DBD}"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p:cSld name="Title and Caption">
    <p:spTree>
      <p:nvGrpSpPr>
        <p:cNvPr id="1" name=""/>
        <p:cNvGrpSpPr/>
        <p:nvPr/>
      </p:nvGrpSpPr>
      <p:grpSpPr>
        <a:xfrm>
          <a:off x="0" y="0"/>
          <a: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15760AF-08CF-488B-8265-5F1D88C1C64E}"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p:cSld name="Quote with Caption">
    <p:spTree>
      <p:nvGrpSpPr>
        <p:cNvPr id="1" name=""/>
        <p:cNvGrpSpPr/>
        <p:nvPr/>
      </p:nvGrpSpPr>
      <p:grpSpPr>
        <a:xfrm>
          <a:off x="0" y="0"/>
          <a: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D41802-9AAA-4EB8-B737-B207AD0C712F}"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latin typeface="Arial"/>
              </a:rPr>
              <a:t>”</a:t>
            </a:r>
            <a:endParaRPr lang="en-US">
              <a:solidFill>
                <a:schemeClr val="accent1">
                  <a:lumMod val="60000"/>
                  <a:lumOff val="40000"/>
                </a:schemeClr>
              </a:solidFill>
              <a:latin typeface="Arial"/>
            </a:endParaRPr>
          </a:p>
        </p:txBody>
      </p:sp>
    </p:spTree>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p:cSld name="Name Card">
    <p:spTree>
      <p:nvGrpSpPr>
        <p:cNvPr id="1" name=""/>
        <p:cNvGrpSpPr/>
        <p:nvPr/>
      </p:nvGrpSpPr>
      <p:grpSpPr>
        <a:xfrm>
          <a:off x="0" y="0"/>
          <a: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B27BB6-0FDA-4EDD-A5D1-79FFF12955B7}"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p:cSld name="Quote Name Card">
    <p:spTree>
      <p:nvGrpSpPr>
        <p:cNvPr id="1" name=""/>
        <p:cNvGrpSpPr/>
        <p:nvPr/>
      </p:nvGrpSpPr>
      <p:grpSpPr>
        <a:xfrm>
          <a:off x="0" y="0"/>
          <a: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2CB08FB-4F0B-44DE-8994-0595D6ECCDCE}"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a:ln w="3175" cmpd="sng">
                  <a:noFill/>
                </a:ln>
                <a:solidFill>
                  <a:schemeClr val="accent1">
                    <a:lumMod val="60000"/>
                    <a:lumOff val="40000"/>
                  </a:schemeClr>
                </a:solidFill>
                <a:effectLst/>
                <a:latin typeface="Arial"/>
              </a:rPr>
              <a:t>”</a:t>
            </a:r>
          </a:p>
        </p:txBody>
      </p:sp>
    </p:spTree>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p:cSld name="True or False">
    <p:spTree>
      <p:nvGrpSpPr>
        <p:cNvPr id="1" name=""/>
        <p:cNvGrpSpPr/>
        <p:nvPr/>
      </p:nvGrpSpPr>
      <p:grpSpPr>
        <a:xfrm>
          <a:off x="0" y="0"/>
          <a: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9AB015-62A3-4A29-BC49-965FA4BE59CA}"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vertTx" preserve="1">
  <p:cSld name="Title and Vertical Text">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BA46181-5447-4050-89D3-AA326DE4DA13}"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9333C77-0158-454C-844F-B7AB9BD7DAD4}" type="slidenum">
              <a:rPr lang="en-US"/>
              <a:t>‹#›</a:t>
            </a:fld>
            <a:endParaRPr lang="en-US"/>
          </a:p>
        </p:txBody>
      </p:sp>
    </p:spTree>
  </p:cSld>
  <p:clrMapOvr>
    <a:masterClrMapping/>
  </p:clrMapOvr>
  <p:transition/>
  <p:timing/>
</p:sldLayout>
</file>

<file path=ppt/slideLayouts/slideLayout1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vertTitleAndTx" preserve="1">
  <p:cSld name="Vertical Title and Text">
    <p:spTree>
      <p:nvGrpSpPr>
        <p:cNvPr id="1" name=""/>
        <p:cNvGrpSpPr/>
        <p:nvPr/>
      </p:nvGrpSpPr>
      <p:grpSpPr>
        <a:xfrm>
          <a:off x="0" y="0"/>
          <a: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450F08-CAEB-42BA-9362-548763B98147}"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D6026DC-D31F-40BA-B49D-47D87B9BA087}"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secHead" preserve="1">
  <p:cSld name="Section Header">
    <p:spTree>
      <p:nvGrpSpPr>
        <p:cNvPr id="1" name=""/>
        <p:cNvGrpSpPr/>
        <p:nvPr/>
      </p:nvGrpSpPr>
      <p:grpSpPr>
        <a:xfrm>
          <a:off x="0" y="0"/>
          <a: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E2464DF-92FB-4D4C-B2DE-15BC5F46772E}" type="datetime1">
              <a:rPr lang="en-US" smtClean="0"/>
              <a:t>9/1/2023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7F1A99-F4C1-4E12-B7D3-A88A44F4EB10}" type="datetime1">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F9F0C5-380F-41C2-899A-BAC0F0927E16}" type="slidenum">
              <a:rPr lang="en-US"/>
              <a:t>‹#›</a:t>
            </a:fld>
            <a:endParaRPr 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woTxTwoObj" preserve="1">
  <p:cSld name="Comparison">
    <p:spTree>
      <p:nvGrpSpPr>
        <p:cNvPr id="1" name=""/>
        <p:cNvGrpSpPr/>
        <p:nvPr/>
      </p:nvGrpSpPr>
      <p:grpSpPr>
        <a:xfrm>
          <a:off x="0" y="0"/>
          <a: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F2E7458-324C-48F7-80F5-74B19E1CAFEB}" type="datetime1">
              <a:rPr lang="en-US" smtClean="0"/>
              <a:t>9/1/2023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p>
        </p:txBody>
      </p:sp>
      <p:sp>
        <p:nvSpPr>
          <p:cNvPr id="3" name="Date Placeholder 2"/>
          <p:cNvSpPr>
            <a:spLocks noGrp="1"/>
          </p:cNvSpPr>
          <p:nvPr>
            <p:ph type="dt" sz="half" idx="10"/>
          </p:nvPr>
        </p:nvSpPr>
        <p:spPr/>
        <p:txBody>
          <a:bodyPr/>
          <a:lstStyle/>
          <a:p>
            <a:fld id="{B60B054C-5E05-4896-867A-8DB56A20C8AC}" type="datetime1">
              <a:rPr lang="en-US" smtClean="0"/>
              <a:t>9/1/2023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A694B787-46DA-4B4F-B781-E768630FCF2A}" type="datetime1">
              <a:rPr lang="en-US" smtClean="0"/>
              <a:t>9/1/2023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objTx" preserve="1">
  <p:cSld name="Content with Caption">
    <p:spTree>
      <p:nvGrpSpPr>
        <p:cNvPr id="1" name=""/>
        <p:cNvGrpSpPr/>
        <p:nvPr/>
      </p:nvGrpSpPr>
      <p:grpSpPr>
        <a:xfrm>
          <a:off x="0" y="0"/>
          <a: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AFE38CE2-82D3-4BA2-B844-E7281181CD7A}" type="datetime1">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19954A3-9DFD-4C44-94BA-B95130A3BA1C}" type="slidenum">
              <a:rPr lang="en-US"/>
              <a:t>‹#›</a:t>
            </a:fld>
            <a:endParaRPr 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picTx" preserve="1">
  <p:cSld name="Picture with Caption">
    <p:spTree>
      <p:nvGrpSpPr>
        <p:cNvPr id="1" name=""/>
        <p:cNvGrpSpPr/>
        <p:nvPr/>
      </p:nvGrpSpPr>
      <p:grpSpPr>
        <a:xfrm>
          <a:off x="0" y="0"/>
          <a: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60FF511-91B4-4318-A9F6-BECE1367AD14}" type="datetime1">
              <a:rPr lang="en-US" smtClean="0"/>
              <a:t>9/1/2023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7F1E4F-1CFF-5643-939E-217C01CDF565}" type="slidenum">
              <a:rPr lang="en-US"/>
              <a:t>‹#›</a:t>
            </a:fld>
            <a:endParaRPr 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slideLayout" Target="../slideLayouts/slideLayout15.xml" /><Relationship Id="rId16" Type="http://schemas.openxmlformats.org/officeDocument/2006/relationships/slideLayout" Target="../slideLayouts/slideLayout16.xml" /><Relationship Id="rId17"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3" name="Rectangle 25"/>
            <p:cNvSpPr/>
            <p:nvPr/>
          </p:nvSpPr>
          <p:spPr>
            <a:xfrm>
              <a:off x="9603442" y="-8467"/>
              <a:ext cx="2588558" cy="6866467"/>
            </a:xfrm>
            <a:custGeom>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5" name="Rectangle 27"/>
            <p:cNvSpPr/>
            <p:nvPr/>
          </p:nvSpPr>
          <p:spPr>
            <a:xfrm>
              <a:off x="9334500" y="-8467"/>
              <a:ext cx="2854326" cy="6866467"/>
            </a:xfrm>
            <a:custGeom>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6" name="Rectangle 28"/>
            <p:cNvSpPr/>
            <p:nvPr/>
          </p:nvSpPr>
          <p:spPr>
            <a:xfrm>
              <a:off x="10898730" y="-8467"/>
              <a:ext cx="1290094" cy="6866467"/>
            </a:xfrm>
            <a:custGeom>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7" name="Rectangle 29"/>
            <p:cNvSpPr/>
            <p:nvPr/>
          </p:nvSpPr>
          <p:spPr>
            <a:xfrm>
              <a:off x="10938999" y="-8467"/>
              <a:ext cx="1249825" cy="6866467"/>
            </a:xfrm>
            <a:custGeom>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AA39CD9-90D5-49BD-B792-F7F07D136C39}" type="datetime1">
              <a:rPr lang="en-US" smtClean="0"/>
              <a:t>9/1/2023</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ransition/>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ct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ct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ct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ct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1.gif"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0.xml" /><Relationship Id="rId3" Type="http://schemas.openxmlformats.org/officeDocument/2006/relationships/image" Target="../media/image1.gif"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1.xml"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image" Target="../media/image1.gif"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2.xml" /><Relationship Id="rId3" Type="http://schemas.openxmlformats.org/officeDocument/2006/relationships/image" Target="../media/image1.gif"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3.xml" /><Relationship Id="rId3" Type="http://schemas.openxmlformats.org/officeDocument/2006/relationships/image" Target="../media/image1.gif"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4.xml" /><Relationship Id="rId3" Type="http://schemas.openxmlformats.org/officeDocument/2006/relationships/image" Target="../media/image1.gif"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5.xml" /><Relationship Id="rId3" Type="http://schemas.openxmlformats.org/officeDocument/2006/relationships/image" Target="../media/image1.gif"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6.xml" /><Relationship Id="rId3" Type="http://schemas.openxmlformats.org/officeDocument/2006/relationships/image" Target="../media/image1.gif"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7.xml" /><Relationship Id="rId3" Type="http://schemas.openxmlformats.org/officeDocument/2006/relationships/image" Target="../media/image1.gif"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8.xml" /><Relationship Id="rId3" Type="http://schemas.openxmlformats.org/officeDocument/2006/relationships/image" Target="../media/image1.gif"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9.xml" /><Relationship Id="rId3" Type="http://schemas.openxmlformats.org/officeDocument/2006/relationships/image" Target="../media/image1.gif" /><Relationship Id="rId4" Type="http://schemas.openxmlformats.org/officeDocument/2006/relationships/image" Target="../media/image5.png" /><Relationship Id="rId5" Type="http://schemas.openxmlformats.org/officeDocument/2006/relationships/image" Target="../media/image6.sv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 Id="rId3" Type="http://schemas.openxmlformats.org/officeDocument/2006/relationships/image" Target="../media/image1.gif"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0.xml" /><Relationship Id="rId3" Type="http://schemas.openxmlformats.org/officeDocument/2006/relationships/image" Target="../media/image1.gif"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1.xml" /><Relationship Id="rId3" Type="http://schemas.openxmlformats.org/officeDocument/2006/relationships/image" Target="../media/image1.gif"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2.xml" /><Relationship Id="rId3" Type="http://schemas.openxmlformats.org/officeDocument/2006/relationships/image" Target="../media/image1.gif"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3.xml" /><Relationship Id="rId3" Type="http://schemas.openxmlformats.org/officeDocument/2006/relationships/image" Target="../media/image1.gif"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4.xml" /><Relationship Id="rId3" Type="http://schemas.openxmlformats.org/officeDocument/2006/relationships/image" Target="../media/image1.gif"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5.xml" /><Relationship Id="rId3" Type="http://schemas.openxmlformats.org/officeDocument/2006/relationships/image" Target="../media/image1.gif"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6.xml" /><Relationship Id="rId3" Type="http://schemas.openxmlformats.org/officeDocument/2006/relationships/image" Target="../media/image1.gif"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7.xml" /><Relationship Id="rId3" Type="http://schemas.openxmlformats.org/officeDocument/2006/relationships/image" Target="../media/image1.gif"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8.xml" /><Relationship Id="rId3" Type="http://schemas.openxmlformats.org/officeDocument/2006/relationships/image" Target="../media/image1.gif"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9.xml" /><Relationship Id="rId3" Type="http://schemas.openxmlformats.org/officeDocument/2006/relationships/image" Target="../media/image1.gif"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xml" /><Relationship Id="rId3" Type="http://schemas.openxmlformats.org/officeDocument/2006/relationships/image" Target="../media/image1.gif"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0.xml" /><Relationship Id="rId3" Type="http://schemas.openxmlformats.org/officeDocument/2006/relationships/image" Target="../media/image1.gif"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1.xml" /><Relationship Id="rId3" Type="http://schemas.openxmlformats.org/officeDocument/2006/relationships/image" Target="../media/image1.gif"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32.xml" /><Relationship Id="rId3" Type="http://schemas.openxmlformats.org/officeDocument/2006/relationships/image" Target="../media/image1.gif"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7.xml" /><Relationship Id="rId2" Type="http://schemas.openxmlformats.org/officeDocument/2006/relationships/notesSlide" Target="../notesSlides/notesSlide33.xml" /><Relationship Id="rId3" Type="http://schemas.openxmlformats.org/officeDocument/2006/relationships/image" Target="../media/image7.jpeg" /><Relationship Id="rId4" Type="http://schemas.openxmlformats.org/officeDocument/2006/relationships/image" Target="../media/image8.jpeg" /><Relationship Id="rId5" Type="http://schemas.openxmlformats.org/officeDocument/2006/relationships/image" Target="../media/image1.gif"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4.xml" /><Relationship Id="rId3" Type="http://schemas.openxmlformats.org/officeDocument/2006/relationships/image" Target="../media/image2.png" /><Relationship Id="rId4" Type="http://schemas.openxmlformats.org/officeDocument/2006/relationships/image" Target="../media/image1.gif"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5.xml" /><Relationship Id="rId3" Type="http://schemas.openxmlformats.org/officeDocument/2006/relationships/image" Target="../media/image1.gif"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6.xml" /><Relationship Id="rId3" Type="http://schemas.openxmlformats.org/officeDocument/2006/relationships/image" Target="../media/image1.gif"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7.xml" /><Relationship Id="rId3" Type="http://schemas.openxmlformats.org/officeDocument/2006/relationships/image" Target="../media/image1.gif"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8.xml" /><Relationship Id="rId3" Type="http://schemas.openxmlformats.org/officeDocument/2006/relationships/image" Target="../media/image1.gif"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9.xml" /><Relationship Id="rId3" Type="http://schemas.openxmlformats.org/officeDocument/2006/relationships/image" Target="../media/image1.gif"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3657C90-2D01-403D-BC59-006932851766}"/>
              </a:ext>
            </a:extLst>
          </p:cNvPr>
          <p:cNvSpPr>
            <a:spLocks noGrp="1"/>
          </p:cNvSpPr>
          <p:nvPr>
            <p:ph type="ctrTitle"/>
          </p:nvPr>
        </p:nvSpPr>
        <p:spPr>
          <a:xfrm>
            <a:off x="989901" y="1577130"/>
            <a:ext cx="8925886" cy="1921079"/>
          </a:xfrm>
        </p:spPr>
        <p:txBody>
          <a:bodyPr/>
          <a:lstStyle/>
          <a:p>
            <a:pPr algn="ctr"/>
            <a:r>
              <a:rPr lang="en-US" sz="4000" b="1">
                <a:solidFill>
                  <a:schemeClr val="accent1">
                    <a:lumMod val="75000"/>
                  </a:schemeClr>
                </a:solidFill>
                <a:effectLst>
                  <a:outerShdw blurRad="38100" dist="38100" dir="2700000" algn="tl">
                    <a:srgbClr val="000000">
                      <a:alpha val="43137"/>
                    </a:srgbClr>
                  </a:outerShdw>
                </a:effectLst>
              </a:rPr>
              <a:t>FTC Developments Regarding Advertising for Dietary Supplements</a:t>
            </a:r>
          </a:p>
        </p:txBody>
      </p:sp>
      <p:pic>
        <p:nvPicPr>
          <p:cNvPr id="4" name="Content Placeholder 3" descr="Hyman Phelps and McNamara">
            <a:extLst>
              <a:ext uri="{FF2B5EF4-FFF2-40B4-BE49-F238E27FC236}">
                <a16:creationId xmlns:a16="http://schemas.microsoft.com/office/drawing/2014/main" id="{C1C979C2-68F3-4801-9C51-E1F973F343E0}"/>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453007" y="5343788"/>
            <a:ext cx="2533474" cy="725228"/>
          </a:xfrm>
          <a:prstGeom prst="rect">
            <a:avLst/>
          </a:prstGeom>
          <a:noFill/>
          <a:ln>
            <a:noFill/>
          </a:ln>
        </p:spPr>
      </p:pic>
      <p:sp>
        <p:nvSpPr>
          <p:cNvPr id="5" name="Subtitle 2">
            <a:extLst>
              <a:ext uri="{FF2B5EF4-FFF2-40B4-BE49-F238E27FC236}">
                <a16:creationId xmlns:a16="http://schemas.microsoft.com/office/drawing/2014/main" id="{69E5FBB2-7B91-428F-9063-FDDBFD622C2C}"/>
              </a:ext>
            </a:extLst>
          </p:cNvPr>
          <p:cNvSpPr>
            <a:spLocks noGrp="1"/>
          </p:cNvSpPr>
          <p:nvPr>
            <p:ph type="subTitle" idx="1"/>
          </p:nvPr>
        </p:nvSpPr>
        <p:spPr>
          <a:xfrm>
            <a:off x="1136669" y="4044582"/>
            <a:ext cx="8409249" cy="1661820"/>
          </a:xfrm>
        </p:spPr>
        <p:txBody>
          <a:bodyPr>
            <a:normAutofit fontScale="70000" lnSpcReduction="20000"/>
          </a:bodyPr>
          <a:lstStyle/>
          <a:p>
            <a:pPr>
              <a:spcBef>
                <a:spcPct val="0"/>
              </a:spcBef>
            </a:pPr>
            <a:r>
              <a:rPr lang="en-US" sz="3100" b="1">
                <a:solidFill>
                  <a:schemeClr val="tx1"/>
                </a:solidFill>
                <a:latin typeface="+mj-lt"/>
              </a:rPr>
              <a:t>Riëtte van Laack</a:t>
            </a:r>
          </a:p>
          <a:p>
            <a:pPr>
              <a:spcBef>
                <a:spcPct val="0"/>
              </a:spcBef>
            </a:pPr>
            <a:r>
              <a:rPr lang="en-US" sz="3100" b="1">
                <a:solidFill>
                  <a:schemeClr val="tx1"/>
                </a:solidFill>
                <a:latin typeface="+mj-lt"/>
              </a:rPr>
              <a:t>rvanlaack@hpm.com</a:t>
            </a:r>
          </a:p>
          <a:p>
            <a:pPr>
              <a:spcBef>
                <a:spcPct val="0"/>
              </a:spcBef>
            </a:pPr>
            <a:r>
              <a:rPr lang="en-US" sz="3100" b="1">
                <a:solidFill>
                  <a:schemeClr val="tx1"/>
                </a:solidFill>
                <a:latin typeface="+mj-lt"/>
              </a:rPr>
              <a:t>www.FDAlawblog.net</a:t>
            </a:r>
          </a:p>
          <a:p>
            <a:pPr>
              <a:spcBef>
                <a:spcPct val="0"/>
              </a:spcBef>
            </a:pPr>
            <a:endParaRPr lang="en-US" sz="2600">
              <a:solidFill>
                <a:schemeClr val="tx1"/>
              </a:solidFill>
              <a:latin typeface="+mj-lt"/>
            </a:endParaRPr>
          </a:p>
          <a:p>
            <a:pPr>
              <a:spcBef>
                <a:spcPct val="0"/>
              </a:spcBef>
            </a:pPr>
            <a:r>
              <a:rPr lang="en-US" sz="2600">
                <a:solidFill>
                  <a:schemeClr val="tx1"/>
                </a:solidFill>
                <a:latin typeface="+mj-lt"/>
              </a:rPr>
              <a:t>18th Annual Nutrition Law Symposium</a:t>
            </a:r>
          </a:p>
          <a:p>
            <a:pPr>
              <a:spcBef>
                <a:spcPct val="0"/>
              </a:spcBef>
            </a:pPr>
            <a:r>
              <a:rPr lang="en-US" sz="2600">
                <a:solidFill>
                  <a:schemeClr val="tx1"/>
                </a:solidFill>
                <a:latin typeface="+mj-lt"/>
              </a:rPr>
              <a:t>Sept. 8, 2023 </a:t>
            </a:r>
          </a:p>
        </p:txBody>
      </p:sp>
      <p:sp>
        <p:nvSpPr>
          <p:cNvPr id="6" name="TextBox 5">
            <a:extLst>
              <a:ext uri="{FF2B5EF4-FFF2-40B4-BE49-F238E27FC236}">
                <a16:creationId xmlns:a16="http://schemas.microsoft.com/office/drawing/2014/main" id="{57FE0401-7E52-4B36-BCDE-96DE21AB385D}"/>
              </a:ext>
            </a:extLst>
          </p:cNvPr>
          <p:cNvSpPr txBox="1"/>
          <p:nvPr/>
        </p:nvSpPr>
        <p:spPr>
          <a:xfrm>
            <a:off x="3980227" y="3498209"/>
            <a:ext cx="4231546" cy="369332"/>
          </a:xfrm>
          <a:prstGeom prst="rect">
            <a:avLst/>
          </a:prstGeom>
          <a:noFill/>
        </p:spPr>
        <p:txBody>
          <a:bodyPr wrap="square" rtlCol="0">
            <a:spAutoFit/>
          </a:bodyPr>
          <a:lstStyle/>
          <a:p>
            <a:pPr algn="r"/>
            <a:endParaRPr lang="en-US"/>
          </a:p>
        </p:txBody>
      </p:sp>
    </p:spTree>
    <p:extLst>
      <p:ext uri="{BB962C8B-B14F-4D97-AF65-F5344CB8AC3E}">
        <p14:creationId xmlns:p14="http://schemas.microsoft.com/office/powerpoint/2010/main" val="527290984"/>
      </p:ext>
    </p:extLst>
  </p:cSld>
  <p:clrMapOvr>
    <a:masterClrMapping/>
  </p:clrMapOvr>
  <p:transition/>
  <p:timing/>
</p:sld>
</file>

<file path=ppt/slides/slide1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D4F0DEE8-D5DD-B6D3-9688-A3300C5738FE}"/>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Some Thoughts</a:t>
            </a:r>
          </a:p>
        </p:txBody>
      </p:sp>
      <p:sp>
        <p:nvSpPr>
          <p:cNvPr id="3" name="Content Placeholder 2">
            <a:extLst>
              <a:ext uri="{FF2B5EF4-FFF2-40B4-BE49-F238E27FC236}">
                <a16:creationId xmlns:a16="http://schemas.microsoft.com/office/drawing/2014/main" id="{553CDFAB-3F90-35EB-EDF8-A7EE202F6E38}"/>
              </a:ext>
            </a:extLst>
          </p:cNvPr>
          <p:cNvSpPr>
            <a:spLocks noGrp="1"/>
          </p:cNvSpPr>
          <p:nvPr>
            <p:ph idx="1"/>
          </p:nvPr>
        </p:nvSpPr>
        <p:spPr>
          <a:xfrm>
            <a:off x="677334" y="1424763"/>
            <a:ext cx="9264108" cy="4616599"/>
          </a:xfrm>
        </p:spPr>
        <p:txBody>
          <a:bodyPr>
            <a:noAutofit/>
          </a:bodyPr>
          <a:lstStyle/>
          <a:p>
            <a:r>
              <a:rPr lang="en-US" sz="2400"/>
              <a:t>The document is guidance and not legally binding.</a:t>
            </a:r>
          </a:p>
          <a:p>
            <a:r>
              <a:rPr lang="en-US" sz="2400"/>
              <a:t>Some of FTC statements/positions are not consistent with the case law.</a:t>
            </a:r>
          </a:p>
          <a:p>
            <a:r>
              <a:rPr lang="en-US" sz="2400"/>
              <a:t>Future cases may contradict the guidance.</a:t>
            </a:r>
          </a:p>
          <a:p>
            <a:r>
              <a:rPr lang="en-US" sz="2400"/>
              <a:t>FDA’s current guidance on substantiation relies on FTC’s previous guidance. As a result there is a discrepancy. According to FDA, dietary supplement companies may rely on various types of scientific information, no requirements for drug-level trials for dietary supplement claims. Other valid sources may include observational, open-label, animal and laboratory studies. </a:t>
            </a:r>
          </a:p>
        </p:txBody>
      </p:sp>
      <p:pic>
        <p:nvPicPr>
          <p:cNvPr id="4" name="Content Placeholder 3" descr="Hyman Phelps and McNamara">
            <a:extLst>
              <a:ext uri="{FF2B5EF4-FFF2-40B4-BE49-F238E27FC236}">
                <a16:creationId xmlns:a16="http://schemas.microsoft.com/office/drawing/2014/main" id="{ED13B39F-C548-88E1-BDAF-520F3A7E3EE4}"/>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455598126"/>
      </p:ext>
    </p:extLst>
  </p:cSld>
  <p:clrMapOvr>
    <a:masterClrMapping/>
  </p:clrMapOvr>
  <p:transition/>
  <p:timing/>
</p:sld>
</file>

<file path=ppt/slides/slide1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708D8AE5-2E0B-2466-0EFB-BEE023E78FB4}"/>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Updated Endorsement Guides</a:t>
            </a:r>
          </a:p>
        </p:txBody>
      </p:sp>
      <p:sp>
        <p:nvSpPr>
          <p:cNvPr id="3" name="Content Placeholder 2">
            <a:extLst>
              <a:ext uri="{FF2B5EF4-FFF2-40B4-BE49-F238E27FC236}">
                <a16:creationId xmlns:a16="http://schemas.microsoft.com/office/drawing/2014/main" id="{6E8E0039-56C9-9A23-45ED-416AF445E21B}"/>
              </a:ext>
            </a:extLst>
          </p:cNvPr>
          <p:cNvSpPr>
            <a:spLocks noGrp="1"/>
          </p:cNvSpPr>
          <p:nvPr>
            <p:ph idx="1"/>
          </p:nvPr>
        </p:nvSpPr>
        <p:spPr>
          <a:xfrm>
            <a:off x="677334" y="2160589"/>
            <a:ext cx="7790391" cy="3880773"/>
          </a:xfrm>
        </p:spPr>
        <p:txBody>
          <a:bodyPr/>
          <a:lstStyle/>
          <a:p>
            <a:endParaRPr lang="en-US"/>
          </a:p>
          <a:p>
            <a:r>
              <a:rPr lang="en-US" sz="2400"/>
              <a:t>On June 29, 2023, FTC announced updates to guidance concerning endorsements and testimonials in advertising and FAQ: What People are Asking.</a:t>
            </a:r>
          </a:p>
        </p:txBody>
      </p:sp>
      <p:pic>
        <p:nvPicPr>
          <p:cNvPr id="4" name="Picture 3">
            <a:extLst>
              <a:ext uri="{FF2B5EF4-FFF2-40B4-BE49-F238E27FC236}">
                <a16:creationId xmlns:a16="http://schemas.microsoft.com/office/drawing/2014/main" id="{BD0E96BA-3154-EE8C-015D-4819BCBF3841}"/>
              </a:ext>
            </a:extLst>
          </p:cNvPr>
          <p:cNvPicPr>
            <a:picLocks noChangeAspect="1"/>
          </p:cNvPicPr>
          <p:nvPr/>
        </p:nvPicPr>
        <p:blipFill>
          <a:blip r:embed="rId3"/>
          <a:stretch>
            <a:fillRect/>
          </a:stretch>
        </p:blipFill>
        <p:spPr>
          <a:xfrm>
            <a:off x="7522066" y="82869"/>
            <a:ext cx="2223451" cy="2223451"/>
          </a:xfrm>
          <a:prstGeom prst="rect">
            <a:avLst/>
          </a:prstGeom>
        </p:spPr>
      </p:pic>
      <p:pic>
        <p:nvPicPr>
          <p:cNvPr id="5" name="Picture 4">
            <a:extLst>
              <a:ext uri="{FF2B5EF4-FFF2-40B4-BE49-F238E27FC236}">
                <a16:creationId xmlns:a16="http://schemas.microsoft.com/office/drawing/2014/main" id="{265A4B26-85CC-087A-4272-6CC5AD9E1564}"/>
              </a:ext>
            </a:extLst>
          </p:cNvPr>
          <p:cNvPicPr>
            <a:picLocks noChangeAspect="1"/>
          </p:cNvPicPr>
          <p:nvPr/>
        </p:nvPicPr>
        <p:blipFill>
          <a:blip r:embed="rId4"/>
          <a:stretch>
            <a:fillRect/>
          </a:stretch>
        </p:blipFill>
        <p:spPr>
          <a:xfrm>
            <a:off x="8467725" y="2306320"/>
            <a:ext cx="3032760" cy="3032760"/>
          </a:xfrm>
          <a:prstGeom prst="rect">
            <a:avLst/>
          </a:prstGeom>
        </p:spPr>
      </p:pic>
      <p:pic>
        <p:nvPicPr>
          <p:cNvPr id="6" name="Content Placeholder 3" descr="Hyman Phelps and McNamara">
            <a:extLst>
              <a:ext uri="{FF2B5EF4-FFF2-40B4-BE49-F238E27FC236}">
                <a16:creationId xmlns:a16="http://schemas.microsoft.com/office/drawing/2014/main" id="{6766519D-787C-CB88-09F8-959C814CE0E9}"/>
              </a:ext>
            </a:extLst>
          </p:cNvPr>
          <p:cNvPicPr/>
          <p:nvPr/>
        </p:nvPicPr>
        <p:blipFill>
          <a:blip r:embed="rId5">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28756069"/>
      </p:ext>
    </p:extLst>
  </p:cSld>
  <p:clrMapOvr>
    <a:masterClrMapping/>
  </p:clrMapOvr>
  <p:transition/>
  <p:timing/>
</p:sld>
</file>

<file path=ppt/slides/slide1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D345B7F-0CD6-5BD1-DDAA-43B13FAE3A5E}"/>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Updated Endorsement Guides: </a:t>
            </a:r>
            <a:br>
              <a:rPr lang="en-US" b="1">
                <a:effectLst>
                  <a:outerShdw blurRad="38100" dist="38100" dir="2700000" algn="tl">
                    <a:srgbClr val="000000">
                      <a:alpha val="43137"/>
                    </a:srgbClr>
                  </a:outerShdw>
                </a:effectLst>
              </a:rPr>
            </a:br>
            <a:r>
              <a:rPr lang="en-US" b="1">
                <a:effectLst>
                  <a:outerShdw blurRad="38100" dist="38100" dir="2700000" algn="tl">
                    <a:srgbClr val="000000">
                      <a:alpha val="43137"/>
                    </a:srgbClr>
                  </a:outerShdw>
                </a:effectLst>
              </a:rPr>
              <a:t>What’s New?</a:t>
            </a:r>
          </a:p>
        </p:txBody>
      </p:sp>
      <p:sp>
        <p:nvSpPr>
          <p:cNvPr id="3" name="Content Placeholder 2">
            <a:extLst>
              <a:ext uri="{FF2B5EF4-FFF2-40B4-BE49-F238E27FC236}">
                <a16:creationId xmlns:a16="http://schemas.microsoft.com/office/drawing/2014/main" id="{63250BF8-E7A1-860A-0335-C640A9A293F3}"/>
              </a:ext>
            </a:extLst>
          </p:cNvPr>
          <p:cNvSpPr>
            <a:spLocks noGrp="1"/>
          </p:cNvSpPr>
          <p:nvPr>
            <p:ph idx="1"/>
          </p:nvPr>
        </p:nvSpPr>
        <p:spPr/>
        <p:txBody>
          <a:bodyPr>
            <a:normAutofit/>
          </a:bodyPr>
          <a:lstStyle/>
          <a:p>
            <a:r>
              <a:rPr lang="en-US" sz="2400"/>
              <a:t>Definition of Endorser broad(ened). </a:t>
            </a:r>
          </a:p>
          <a:p>
            <a:r>
              <a:rPr lang="en-US" sz="2400"/>
              <a:t>Broadens when a disclosure is required by expanding material connection.</a:t>
            </a:r>
          </a:p>
          <a:p>
            <a:r>
              <a:rPr lang="en-US" sz="2400"/>
              <a:t>Revised definition of clear and conspicuous.</a:t>
            </a:r>
          </a:p>
          <a:p>
            <a:r>
              <a:rPr lang="en-US" sz="2400"/>
              <a:t>Broader liability for advertisers and endorser as well as intermediaries.</a:t>
            </a:r>
          </a:p>
        </p:txBody>
      </p:sp>
      <p:pic>
        <p:nvPicPr>
          <p:cNvPr id="4" name="Content Placeholder 3" descr="Hyman Phelps and McNamara">
            <a:extLst>
              <a:ext uri="{FF2B5EF4-FFF2-40B4-BE49-F238E27FC236}">
                <a16:creationId xmlns:a16="http://schemas.microsoft.com/office/drawing/2014/main" id="{93611B56-A343-ED65-5E77-2E9FEF925EB4}"/>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476796180"/>
      </p:ext>
    </p:extLst>
  </p:cSld>
  <p:clrMapOvr>
    <a:masterClrMapping/>
  </p:clrMapOvr>
  <p:transition/>
  <p:timing/>
</p:sld>
</file>

<file path=ppt/slides/slide1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D345B7F-0CD6-5BD1-DDAA-43B13FAE3A5E}"/>
              </a:ext>
            </a:extLst>
          </p:cNvPr>
          <p:cNvSpPr>
            <a:spLocks noGrp="1"/>
          </p:cNvSpPr>
          <p:nvPr>
            <p:ph type="title"/>
          </p:nvPr>
        </p:nvSpPr>
        <p:spPr>
          <a:xfrm>
            <a:off x="677334" y="609600"/>
            <a:ext cx="8596668" cy="923778"/>
          </a:xfrm>
        </p:spPr>
        <p:txBody>
          <a:bodyPr/>
          <a:lstStyle/>
          <a:p>
            <a:r>
              <a:rPr lang="en-US" b="1">
                <a:effectLst>
                  <a:outerShdw blurRad="38100" dist="38100" dir="2700000" algn="tl">
                    <a:srgbClr val="000000">
                      <a:alpha val="43137"/>
                    </a:srgbClr>
                  </a:outerShdw>
                </a:effectLst>
              </a:rPr>
              <a:t>Definitions</a:t>
            </a:r>
          </a:p>
        </p:txBody>
      </p:sp>
      <p:sp>
        <p:nvSpPr>
          <p:cNvPr id="3" name="Content Placeholder 2">
            <a:extLst>
              <a:ext uri="{FF2B5EF4-FFF2-40B4-BE49-F238E27FC236}">
                <a16:creationId xmlns:a16="http://schemas.microsoft.com/office/drawing/2014/main" id="{63250BF8-E7A1-860A-0335-C640A9A293F3}"/>
              </a:ext>
            </a:extLst>
          </p:cNvPr>
          <p:cNvSpPr>
            <a:spLocks noGrp="1"/>
          </p:cNvSpPr>
          <p:nvPr>
            <p:ph idx="1"/>
          </p:nvPr>
        </p:nvSpPr>
        <p:spPr>
          <a:xfrm>
            <a:off x="677334" y="1702191"/>
            <a:ext cx="9112617" cy="4339171"/>
          </a:xfrm>
        </p:spPr>
        <p:txBody>
          <a:bodyPr>
            <a:normAutofit/>
          </a:bodyPr>
          <a:lstStyle/>
          <a:p>
            <a:r>
              <a:rPr lang="en-US" sz="2400"/>
              <a:t>Definition of Endorser broadened:</a:t>
            </a:r>
            <a:endParaRPr lang="en-US" sz="2400">
              <a:solidFill>
                <a:srgbClr val="FF0000"/>
              </a:solidFill>
            </a:endParaRPr>
          </a:p>
          <a:p>
            <a:pPr lvl="1"/>
            <a:r>
              <a:rPr lang="en-US" sz="2400"/>
              <a:t>Simply tagging a brand in social media would be an endorsement.</a:t>
            </a:r>
          </a:p>
          <a:p>
            <a:pPr lvl="1"/>
            <a:r>
              <a:rPr lang="en-US" sz="2400"/>
              <a:t>Simply posting a picture of a product.</a:t>
            </a:r>
          </a:p>
          <a:p>
            <a:pPr lvl="1"/>
            <a:r>
              <a:rPr lang="en-US" sz="2400"/>
              <a:t>One that appears to be endorser.</a:t>
            </a:r>
          </a:p>
          <a:p>
            <a:r>
              <a:rPr lang="en-US" sz="2400"/>
              <a:t>Material Connection: Material connection need not be a payment or other reward; family relationship and free products and prizes may be material connection.</a:t>
            </a:r>
          </a:p>
        </p:txBody>
      </p:sp>
      <p:pic>
        <p:nvPicPr>
          <p:cNvPr id="4" name="Content Placeholder 3" descr="Hyman Phelps and McNamara">
            <a:extLst>
              <a:ext uri="{FF2B5EF4-FFF2-40B4-BE49-F238E27FC236}">
                <a16:creationId xmlns:a16="http://schemas.microsoft.com/office/drawing/2014/main" id="{0ADA7C61-3590-5E36-2BBC-6CD04ECD5063}"/>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2937286139"/>
      </p:ext>
    </p:extLst>
  </p:cSld>
  <p:clrMapOvr>
    <a:masterClrMapping/>
  </p:clrMapOvr>
  <p:transition/>
  <p:timing/>
</p:sld>
</file>

<file path=ppt/slides/slide1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6D840C8-E258-237C-0562-88E114E4825A}"/>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Clear and Conspicuous Standard</a:t>
            </a:r>
          </a:p>
        </p:txBody>
      </p:sp>
      <p:sp>
        <p:nvSpPr>
          <p:cNvPr id="3" name="Content Placeholder 2">
            <a:extLst>
              <a:ext uri="{FF2B5EF4-FFF2-40B4-BE49-F238E27FC236}">
                <a16:creationId xmlns:a16="http://schemas.microsoft.com/office/drawing/2014/main" id="{19D21AAA-748A-D480-89AE-FD8782C0A885}"/>
              </a:ext>
            </a:extLst>
          </p:cNvPr>
          <p:cNvSpPr>
            <a:spLocks noGrp="1"/>
          </p:cNvSpPr>
          <p:nvPr>
            <p:ph idx="1"/>
          </p:nvPr>
        </p:nvSpPr>
        <p:spPr>
          <a:xfrm>
            <a:off x="677333" y="1571625"/>
            <a:ext cx="8895291" cy="4469737"/>
          </a:xfrm>
        </p:spPr>
        <p:txBody>
          <a:bodyPr>
            <a:normAutofit/>
          </a:bodyPr>
          <a:lstStyle/>
          <a:p>
            <a:r>
              <a:rPr lang="en-US" sz="2600"/>
              <a:t>Must be difficult to miss.</a:t>
            </a:r>
          </a:p>
          <a:p>
            <a:r>
              <a:rPr lang="en-US" sz="2600"/>
              <a:t>The Disclosure must be </a:t>
            </a:r>
            <a:r>
              <a:rPr lang="en-US" sz="2600" b="1"/>
              <a:t>UNAVOIDABLE.</a:t>
            </a:r>
          </a:p>
          <a:p>
            <a:r>
              <a:rPr lang="en-US" sz="2600" b="1"/>
              <a:t>Use the same font, type size, etc.</a:t>
            </a:r>
            <a:endParaRPr lang="en-US" sz="2600"/>
          </a:p>
          <a:p>
            <a:r>
              <a:rPr lang="en-US" sz="2600"/>
              <a:t>Use the same “format” as used for the endorsement, e.g., spoken endorsement requires spoken disclosure; written endorsement requires written disclosure. </a:t>
            </a:r>
          </a:p>
          <a:p>
            <a:r>
              <a:rPr lang="en-US" sz="2600"/>
              <a:t>Also, disclaimer must be understandable.</a:t>
            </a:r>
          </a:p>
        </p:txBody>
      </p:sp>
      <p:pic>
        <p:nvPicPr>
          <p:cNvPr id="4" name="Content Placeholder 3" descr="Hyman Phelps and McNamara">
            <a:extLst>
              <a:ext uri="{FF2B5EF4-FFF2-40B4-BE49-F238E27FC236}">
                <a16:creationId xmlns:a16="http://schemas.microsoft.com/office/drawing/2014/main" id="{C2F5D45D-2719-6707-1284-CE03FD946FA8}"/>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540181354"/>
      </p:ext>
    </p:extLst>
  </p:cSld>
  <p:clrMapOvr>
    <a:masterClrMapping/>
  </p:clrMapOvr>
  <p:transition/>
  <p:timing/>
</p:sld>
</file>

<file path=ppt/slides/slide1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CEDFCC0-142C-80BC-99A6-684771069E07}"/>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Manage Influencer Campaign</a:t>
            </a:r>
          </a:p>
        </p:txBody>
      </p:sp>
      <p:sp>
        <p:nvSpPr>
          <p:cNvPr id="3" name="Content Placeholder 2">
            <a:extLst>
              <a:ext uri="{FF2B5EF4-FFF2-40B4-BE49-F238E27FC236}">
                <a16:creationId xmlns:a16="http://schemas.microsoft.com/office/drawing/2014/main" id="{8AB1C695-1DB4-D866-DEB8-C1541553BE01}"/>
              </a:ext>
            </a:extLst>
          </p:cNvPr>
          <p:cNvSpPr>
            <a:spLocks noGrp="1"/>
          </p:cNvSpPr>
          <p:nvPr>
            <p:ph idx="1"/>
          </p:nvPr>
        </p:nvSpPr>
        <p:spPr>
          <a:xfrm>
            <a:off x="677334" y="1645920"/>
            <a:ext cx="8596668" cy="4395443"/>
          </a:xfrm>
        </p:spPr>
        <p:txBody>
          <a:bodyPr>
            <a:noAutofit/>
          </a:bodyPr>
          <a:lstStyle/>
          <a:p>
            <a:r>
              <a:rPr lang="en-US" sz="2400"/>
              <a:t>Agreement with influencers must include requirement related to disclosures about relationship: Instruct the influencer about the disclosure requirements, e.g., clear and conspicuous and actual language.</a:t>
            </a:r>
          </a:p>
          <a:p>
            <a:r>
              <a:rPr lang="en-US" sz="2400"/>
              <a:t>Consider training of influencers as to the requirements.</a:t>
            </a:r>
          </a:p>
          <a:p>
            <a:r>
              <a:rPr lang="en-US" sz="2400"/>
              <a:t>Best to preapprove posts, and review actual posts.</a:t>
            </a:r>
          </a:p>
          <a:p>
            <a:r>
              <a:rPr lang="en-US" sz="2400"/>
              <a:t>Monitor influencers; Company must ensure that influencers do what they are expected to do (stick to the “rules”).</a:t>
            </a:r>
          </a:p>
          <a:p>
            <a:r>
              <a:rPr lang="en-US" sz="2400"/>
              <a:t>Document efforts to fix problem posts.</a:t>
            </a:r>
          </a:p>
        </p:txBody>
      </p:sp>
      <p:pic>
        <p:nvPicPr>
          <p:cNvPr id="4" name="Content Placeholder 3" descr="Hyman Phelps and McNamara">
            <a:extLst>
              <a:ext uri="{FF2B5EF4-FFF2-40B4-BE49-F238E27FC236}">
                <a16:creationId xmlns:a16="http://schemas.microsoft.com/office/drawing/2014/main" id="{0A84AAAF-C32A-D230-6FB1-6E80FEC48759}"/>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182235136"/>
      </p:ext>
    </p:extLst>
  </p:cSld>
  <p:clrMapOvr>
    <a:masterClrMapping/>
  </p:clrMapOvr>
  <p:transition/>
  <p:timing/>
</p:sld>
</file>

<file path=ppt/slides/slide1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DC65271F-B21D-87CB-8309-60413038D3CF}"/>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FTC Proposed Rule on Use of Consumer Reviews and Testimonials</a:t>
            </a:r>
          </a:p>
        </p:txBody>
      </p:sp>
      <p:sp>
        <p:nvSpPr>
          <p:cNvPr id="3" name="Content Placeholder 2">
            <a:extLst>
              <a:ext uri="{FF2B5EF4-FFF2-40B4-BE49-F238E27FC236}">
                <a16:creationId xmlns:a16="http://schemas.microsoft.com/office/drawing/2014/main" id="{3E029DCF-7161-6690-53B7-A5A8EC103174}"/>
              </a:ext>
            </a:extLst>
          </p:cNvPr>
          <p:cNvSpPr>
            <a:spLocks noGrp="1"/>
          </p:cNvSpPr>
          <p:nvPr>
            <p:ph idx="1"/>
          </p:nvPr>
        </p:nvSpPr>
        <p:spPr>
          <a:xfrm>
            <a:off x="677333" y="1930400"/>
            <a:ext cx="9338863" cy="4540737"/>
          </a:xfrm>
        </p:spPr>
        <p:txBody>
          <a:bodyPr>
            <a:normAutofit fontScale="25000" lnSpcReduction="20000"/>
          </a:bodyPr>
          <a:lstStyle/>
          <a:p>
            <a:r>
              <a:rPr lang="en-US" sz="8000">
                <a:solidFill>
                  <a:schemeClr val="tx1"/>
                </a:solidFill>
              </a:rPr>
              <a:t>Addresses consumer reviews and companies’ use of such reviews. Describes what conduct in the context of consumer reviews constitutes unfair or deceptive acts.</a:t>
            </a:r>
          </a:p>
          <a:p>
            <a:r>
              <a:rPr lang="en-US" sz="8000">
                <a:solidFill>
                  <a:schemeClr val="tx1"/>
                </a:solidFill>
              </a:rPr>
              <a:t>Proposed rule prohibits:</a:t>
            </a:r>
          </a:p>
          <a:p>
            <a:pPr lvl="1"/>
            <a:r>
              <a:rPr lang="en-US" sz="8000">
                <a:solidFill>
                  <a:schemeClr val="tx1"/>
                </a:solidFill>
              </a:rPr>
              <a:t>Use of reviews/testimonial by people who do not exist, do not use or test product, misrepresent experience.</a:t>
            </a:r>
          </a:p>
          <a:p>
            <a:pPr lvl="1"/>
            <a:r>
              <a:rPr lang="en-US" sz="8000">
                <a:solidFill>
                  <a:schemeClr val="tx1"/>
                </a:solidFill>
              </a:rPr>
              <a:t>Review hijacking (use review for one product for other product(s).</a:t>
            </a:r>
          </a:p>
          <a:p>
            <a:pPr lvl="1"/>
            <a:r>
              <a:rPr lang="en-US" sz="8000">
                <a:solidFill>
                  <a:schemeClr val="tx1"/>
                </a:solidFill>
              </a:rPr>
              <a:t>Offering consumers compensation or other incentive for (good) review.</a:t>
            </a:r>
          </a:p>
          <a:p>
            <a:pPr lvl="1"/>
            <a:r>
              <a:rPr lang="en-US" sz="8000">
                <a:solidFill>
                  <a:schemeClr val="tx1"/>
                </a:solidFill>
              </a:rPr>
              <a:t>Company </a:t>
            </a:r>
          </a:p>
          <a:p>
            <a:pPr lvl="2"/>
            <a:r>
              <a:rPr lang="en-US" sz="8000">
                <a:solidFill>
                  <a:schemeClr val="tx1"/>
                </a:solidFill>
              </a:rPr>
              <a:t>from writing reviews w/o disclosure, and</a:t>
            </a:r>
          </a:p>
          <a:p>
            <a:pPr lvl="2"/>
            <a:r>
              <a:rPr lang="en-US" sz="8000">
                <a:solidFill>
                  <a:schemeClr val="tx1"/>
                </a:solidFill>
              </a:rPr>
              <a:t>Soliciting review from employees or relatives w/o disclosures.</a:t>
            </a:r>
          </a:p>
          <a:p>
            <a:pPr lvl="1"/>
            <a:r>
              <a:rPr lang="en-US" sz="8000">
                <a:solidFill>
                  <a:schemeClr val="tx1"/>
                </a:solidFill>
              </a:rPr>
              <a:t>Fake independent websites.</a:t>
            </a:r>
          </a:p>
          <a:p>
            <a:pPr lvl="1"/>
            <a:r>
              <a:rPr lang="en-US" sz="8000">
                <a:solidFill>
                  <a:schemeClr val="tx1"/>
                </a:solidFill>
              </a:rPr>
              <a:t>Suppressing negative reviews.</a:t>
            </a:r>
          </a:p>
          <a:p>
            <a:pPr lvl="1"/>
            <a:endParaRPr lang="en-US"/>
          </a:p>
        </p:txBody>
      </p:sp>
      <p:pic>
        <p:nvPicPr>
          <p:cNvPr id="4" name="Content Placeholder 3" descr="Hyman Phelps and McNamara">
            <a:extLst>
              <a:ext uri="{FF2B5EF4-FFF2-40B4-BE49-F238E27FC236}">
                <a16:creationId xmlns:a16="http://schemas.microsoft.com/office/drawing/2014/main" id="{F655A841-4A1B-4E45-042D-48655554C1D0}"/>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671397909"/>
      </p:ext>
    </p:extLst>
  </p:cSld>
  <p:clrMapOvr>
    <a:masterClrMapping/>
  </p:clrMapOvr>
  <p:transition/>
  <p:timing/>
</p:sld>
</file>

<file path=ppt/slides/slide1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4238F1D-1CCA-44C1-AE62-0DE1F16B0373}"/>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FTC Enforcement Actions</a:t>
            </a:r>
          </a:p>
        </p:txBody>
      </p:sp>
      <p:sp>
        <p:nvSpPr>
          <p:cNvPr id="3" name="Content Placeholder 2">
            <a:extLst>
              <a:ext uri="{FF2B5EF4-FFF2-40B4-BE49-F238E27FC236}">
                <a16:creationId xmlns:a16="http://schemas.microsoft.com/office/drawing/2014/main" id="{CD4E3FB0-C5C2-4933-B67A-0E6B8B811681}"/>
              </a:ext>
            </a:extLst>
          </p:cNvPr>
          <p:cNvSpPr>
            <a:spLocks noGrp="1"/>
          </p:cNvSpPr>
          <p:nvPr>
            <p:ph idx="1"/>
          </p:nvPr>
        </p:nvSpPr>
        <p:spPr/>
        <p:txBody>
          <a:bodyPr/>
          <a:lstStyle/>
          <a:p>
            <a:r>
              <a:rPr lang="en-US" sz="2400"/>
              <a:t>FTC continues to take actions against dietary supplements with unsupported claims.</a:t>
            </a:r>
          </a:p>
          <a:p>
            <a:r>
              <a:rPr lang="en-US" sz="2400"/>
              <a:t>Influencers and endorsers have been scrutinized.</a:t>
            </a:r>
          </a:p>
          <a:p>
            <a:pPr marL="0" indent="0">
              <a:buNone/>
            </a:pPr>
            <a:endParaRPr lang="en-US"/>
          </a:p>
        </p:txBody>
      </p:sp>
      <p:pic>
        <p:nvPicPr>
          <p:cNvPr id="4" name="Content Placeholder 3" descr="Hyman Phelps and McNamara">
            <a:extLst>
              <a:ext uri="{FF2B5EF4-FFF2-40B4-BE49-F238E27FC236}">
                <a16:creationId xmlns:a16="http://schemas.microsoft.com/office/drawing/2014/main" id="{5063CD29-6E9E-4FBE-8B8A-29B8440E766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654523584"/>
      </p:ext>
    </p:extLst>
  </p:cSld>
  <p:clrMapOvr>
    <a:masterClrMapping/>
  </p:clrMapOvr>
  <p:transition/>
  <p:timing/>
</p:sld>
</file>

<file path=ppt/slides/slide1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A6A9E2F-6442-4D7A-8968-8E439B4D8CAC}"/>
              </a:ext>
            </a:extLst>
          </p:cNvPr>
          <p:cNvSpPr>
            <a:spLocks noGrp="1"/>
          </p:cNvSpPr>
          <p:nvPr>
            <p:ph type="title"/>
          </p:nvPr>
        </p:nvSpPr>
        <p:spPr>
          <a:xfrm>
            <a:off x="677334" y="219076"/>
            <a:ext cx="8596668" cy="1181100"/>
          </a:xfrm>
        </p:spPr>
        <p:txBody>
          <a:bodyPr>
            <a:normAutofit fontScale="90000"/>
          </a:bodyPr>
          <a:lstStyle/>
          <a:p>
            <a:r>
              <a:rPr lang="en-US" b="1">
                <a:effectLst>
                  <a:outerShdw blurRad="38100" dist="38100" dir="2700000" algn="tl">
                    <a:srgbClr val="000000">
                      <a:alpha val="43137"/>
                    </a:srgbClr>
                  </a:outerShdw>
                </a:effectLst>
              </a:rPr>
              <a:t>Traditionally, the FTC Has Used Two Options for Enforcement</a:t>
            </a:r>
          </a:p>
        </p:txBody>
      </p:sp>
      <p:sp>
        <p:nvSpPr>
          <p:cNvPr id="3" name="Content Placeholder 2">
            <a:extLst>
              <a:ext uri="{FF2B5EF4-FFF2-40B4-BE49-F238E27FC236}">
                <a16:creationId xmlns:a16="http://schemas.microsoft.com/office/drawing/2014/main" id="{C239AB07-BE7B-4ED5-A013-0CC160500233}"/>
              </a:ext>
            </a:extLst>
          </p:cNvPr>
          <p:cNvSpPr>
            <a:spLocks noGrp="1"/>
          </p:cNvSpPr>
          <p:nvPr>
            <p:ph idx="1"/>
          </p:nvPr>
        </p:nvSpPr>
        <p:spPr>
          <a:xfrm>
            <a:off x="677333" y="1488613"/>
            <a:ext cx="8933391" cy="4159712"/>
          </a:xfrm>
        </p:spPr>
        <p:txBody>
          <a:bodyPr>
            <a:normAutofit/>
          </a:bodyPr>
          <a:lstStyle/>
          <a:p>
            <a:pPr marL="0" indent="0">
              <a:buNone/>
            </a:pPr>
            <a:r>
              <a:rPr lang="en-US" sz="2400"/>
              <a:t>Investigation --- Action is warranted. </a:t>
            </a:r>
          </a:p>
          <a:p>
            <a:pPr marL="400050">
              <a:buFont typeface="+mj-lt"/>
              <a:buAutoNum type="arabicPeriod"/>
            </a:pPr>
            <a:r>
              <a:rPr lang="en-US" sz="2400"/>
              <a:t>An </a:t>
            </a:r>
            <a:r>
              <a:rPr lang="en-US" sz="2400" u="sng"/>
              <a:t>administrative complaint</a:t>
            </a:r>
            <a:r>
              <a:rPr lang="en-US" sz="2400"/>
              <a:t> to institute a case before an administrative law judge (ALJ), </a:t>
            </a:r>
            <a:r>
              <a:rPr lang="en-US" sz="2400" i="1"/>
              <a:t>See </a:t>
            </a:r>
            <a:r>
              <a:rPr lang="en-US" sz="2400"/>
              <a:t>FTC Act § 45(b). --- FTC has the authority to order the company to cease and desist violative conduct, and may also include so-called “fencing-in” provisions that go beyond the scope of the behavior declared unlawful. </a:t>
            </a:r>
            <a:r>
              <a:rPr lang="en-US" sz="2400" i="1"/>
              <a:t>Id. </a:t>
            </a:r>
            <a:r>
              <a:rPr lang="en-US" sz="2400" u="sng"/>
              <a:t>No civil penalties</a:t>
            </a:r>
            <a:r>
              <a:rPr lang="en-US" sz="2400"/>
              <a:t>. If a company violates the FTC’s order, the FTC can institute a civil action seeking an injunction, civil penalties, and consumer redress.</a:t>
            </a:r>
          </a:p>
          <a:p>
            <a:endParaRPr lang="en-US"/>
          </a:p>
          <a:p>
            <a:endParaRPr lang="en-US"/>
          </a:p>
        </p:txBody>
      </p:sp>
      <p:pic>
        <p:nvPicPr>
          <p:cNvPr id="4" name="Content Placeholder 3" descr="Hyman Phelps and McNamara">
            <a:extLst>
              <a:ext uri="{FF2B5EF4-FFF2-40B4-BE49-F238E27FC236}">
                <a16:creationId xmlns:a16="http://schemas.microsoft.com/office/drawing/2014/main" id="{24A30426-55A7-498A-BE72-25B220830E87}"/>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364498939"/>
      </p:ext>
    </p:extLst>
  </p:cSld>
  <p:clrMapOvr>
    <a:masterClrMapping/>
  </p:clrMapOvr>
  <p:transition/>
  <p:timing/>
</p:sld>
</file>

<file path=ppt/slides/slide1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A6A9E2F-6442-4D7A-8968-8E439B4D8CAC}"/>
              </a:ext>
            </a:extLst>
          </p:cNvPr>
          <p:cNvSpPr>
            <a:spLocks noGrp="1"/>
          </p:cNvSpPr>
          <p:nvPr>
            <p:ph type="title"/>
          </p:nvPr>
        </p:nvSpPr>
        <p:spPr>
          <a:xfrm>
            <a:off x="677334" y="219076"/>
            <a:ext cx="8596668" cy="1181100"/>
          </a:xfrm>
        </p:spPr>
        <p:txBody>
          <a:bodyPr>
            <a:normAutofit/>
          </a:bodyPr>
          <a:lstStyle/>
          <a:p>
            <a:r>
              <a:rPr lang="en-US" b="1">
                <a:effectLst>
                  <a:outerShdw blurRad="38100" dist="38100" dir="2700000" algn="tl">
                    <a:srgbClr val="000000">
                      <a:alpha val="43137"/>
                    </a:srgbClr>
                  </a:outerShdw>
                </a:effectLst>
              </a:rPr>
              <a:t>Options for Enforcement, cont’d</a:t>
            </a:r>
          </a:p>
        </p:txBody>
      </p:sp>
      <p:sp>
        <p:nvSpPr>
          <p:cNvPr id="3" name="Content Placeholder 2">
            <a:extLst>
              <a:ext uri="{FF2B5EF4-FFF2-40B4-BE49-F238E27FC236}">
                <a16:creationId xmlns:a16="http://schemas.microsoft.com/office/drawing/2014/main" id="{C239AB07-BE7B-4ED5-A013-0CC160500233}"/>
              </a:ext>
            </a:extLst>
          </p:cNvPr>
          <p:cNvSpPr>
            <a:spLocks noGrp="1"/>
          </p:cNvSpPr>
          <p:nvPr>
            <p:ph idx="1"/>
          </p:nvPr>
        </p:nvSpPr>
        <p:spPr>
          <a:xfrm>
            <a:off x="677333" y="1488613"/>
            <a:ext cx="8933391" cy="4159712"/>
          </a:xfrm>
        </p:spPr>
        <p:txBody>
          <a:bodyPr>
            <a:normAutofit/>
          </a:bodyPr>
          <a:lstStyle/>
          <a:p>
            <a:pPr marL="514350" indent="-457200">
              <a:buFont typeface="+mj-lt"/>
              <a:buAutoNum type="arabicPeriod" startAt="2"/>
            </a:pPr>
            <a:r>
              <a:rPr lang="en-US" sz="2200"/>
              <a:t>A </a:t>
            </a:r>
            <a:r>
              <a:rPr lang="en-US" sz="2200" u="sng"/>
              <a:t>complaint in federal court</a:t>
            </a:r>
            <a:r>
              <a:rPr lang="en-US" sz="2200"/>
              <a:t>. </a:t>
            </a:r>
            <a:r>
              <a:rPr lang="en-US" sz="2200" i="1"/>
              <a:t>Id.</a:t>
            </a:r>
            <a:r>
              <a:rPr lang="en-US" sz="2200"/>
              <a:t> §§ 53(b), 57b. --- Compared to administrative proceeding FTC can more quickly obtain injunctive relief and asset freezes. For decades FTC has been able to attain </a:t>
            </a:r>
            <a:r>
              <a:rPr lang="en-US" sz="2200" u="sng"/>
              <a:t>civil penalties</a:t>
            </a:r>
            <a:r>
              <a:rPr lang="en-US" sz="2200"/>
              <a:t>, consumer redress, and disgorgement. </a:t>
            </a:r>
          </a:p>
          <a:p>
            <a:pPr lvl="1"/>
            <a:endParaRPr lang="en-US"/>
          </a:p>
          <a:p>
            <a:pPr marL="400050" lvl="1" indent="0">
              <a:buNone/>
            </a:pPr>
            <a:r>
              <a:rPr lang="en-US" sz="2000"/>
              <a:t> --- </a:t>
            </a:r>
            <a:r>
              <a:rPr lang="en-US" sz="2200"/>
              <a:t>April 2021, Fatal blow to FTC enforcement authority: In AMG Capital Management, LLC, et al. v. Federal Trade Commission, the U.S. Supreme Court decided that FTC cannot obtain monetary relief under section 13(b) of the FTC Act to obtain equitable monetary relief.</a:t>
            </a:r>
          </a:p>
          <a:p>
            <a:endParaRPr lang="en-US"/>
          </a:p>
        </p:txBody>
      </p:sp>
      <p:pic>
        <p:nvPicPr>
          <p:cNvPr id="4" name="Content Placeholder 3" descr="Hyman Phelps and McNamara">
            <a:extLst>
              <a:ext uri="{FF2B5EF4-FFF2-40B4-BE49-F238E27FC236}">
                <a16:creationId xmlns:a16="http://schemas.microsoft.com/office/drawing/2014/main" id="{24A30426-55A7-498A-BE72-25B220830E87}"/>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pic>
        <p:nvPicPr>
          <p:cNvPr id="6" name="Graphic 5" descr="Warning with solid fill">
            <a:extLst>
              <a:ext uri="{FF2B5EF4-FFF2-40B4-BE49-F238E27FC236}">
                <a16:creationId xmlns:a16="http://schemas.microsoft.com/office/drawing/2014/main" id="{ADE733F4-8C98-CCCF-3CB9-38471809312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77333" y="3216349"/>
            <a:ext cx="914400" cy="914400"/>
          </a:xfrm>
          <a:prstGeom prst="rect">
            <a:avLst/>
          </a:prstGeom>
        </p:spPr>
      </p:pic>
    </p:spTree>
    <p:extLst>
      <p:ext uri="{BB962C8B-B14F-4D97-AF65-F5344CB8AC3E}">
        <p14:creationId xmlns:p14="http://schemas.microsoft.com/office/powerpoint/2010/main" val="1259183725"/>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7DA0FAC-49D2-4D26-9673-B1CA43B42306}"/>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Outline</a:t>
            </a:r>
          </a:p>
        </p:txBody>
      </p:sp>
      <p:sp>
        <p:nvSpPr>
          <p:cNvPr id="3" name="Content Placeholder 2">
            <a:extLst>
              <a:ext uri="{FF2B5EF4-FFF2-40B4-BE49-F238E27FC236}">
                <a16:creationId xmlns:a16="http://schemas.microsoft.com/office/drawing/2014/main" id="{92AD4E9A-5FD6-4201-99B6-F9EFAE47CF65}"/>
              </a:ext>
            </a:extLst>
          </p:cNvPr>
          <p:cNvSpPr>
            <a:spLocks noGrp="1"/>
          </p:cNvSpPr>
          <p:nvPr>
            <p:ph idx="1"/>
          </p:nvPr>
        </p:nvSpPr>
        <p:spPr/>
        <p:txBody>
          <a:bodyPr>
            <a:normAutofit/>
          </a:bodyPr>
          <a:lstStyle/>
          <a:p>
            <a:r>
              <a:rPr lang="en-US" sz="2400"/>
              <a:t>FTC Jurisdiction Related to Dietary Supplement Advertising</a:t>
            </a:r>
          </a:p>
          <a:p>
            <a:r>
              <a:rPr lang="en-US" sz="2400"/>
              <a:t>Updated Health Claims Guidance</a:t>
            </a:r>
          </a:p>
          <a:p>
            <a:r>
              <a:rPr lang="en-US" sz="2400"/>
              <a:t>Updated Endorsement Guides</a:t>
            </a:r>
          </a:p>
          <a:p>
            <a:r>
              <a:rPr lang="en-US" sz="2400"/>
              <a:t>FTC Enforcement Actions</a:t>
            </a:r>
          </a:p>
          <a:p>
            <a:r>
              <a:rPr lang="en-US" sz="2400"/>
              <a:t>Notice of Penalty Offenses as Enforcement Tool</a:t>
            </a:r>
            <a:endParaRPr lang="en-US"/>
          </a:p>
        </p:txBody>
      </p:sp>
      <p:pic>
        <p:nvPicPr>
          <p:cNvPr id="4" name="Content Placeholder 3" descr="Hyman Phelps and McNamara">
            <a:extLst>
              <a:ext uri="{FF2B5EF4-FFF2-40B4-BE49-F238E27FC236}">
                <a16:creationId xmlns:a16="http://schemas.microsoft.com/office/drawing/2014/main" id="{3C0D3A61-CF2C-4A60-B373-92826AE776F2}"/>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99122939"/>
      </p:ext>
    </p:extLst>
  </p:cSld>
  <p:clrMapOvr>
    <a:masterClrMapping/>
  </p:clrMapOvr>
  <p:transition/>
  <p:timing/>
</p:sld>
</file>

<file path=ppt/slides/slide2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CCA7AE9D-2894-4A59-A724-B3338091AA0B}"/>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FTC Option for Civil Penalties Post AMG</a:t>
            </a:r>
          </a:p>
        </p:txBody>
      </p:sp>
      <p:pic>
        <p:nvPicPr>
          <p:cNvPr id="4" name="Content Placeholder 3" descr="Hyman Phelps and McNamara">
            <a:extLst>
              <a:ext uri="{FF2B5EF4-FFF2-40B4-BE49-F238E27FC236}">
                <a16:creationId xmlns:a16="http://schemas.microsoft.com/office/drawing/2014/main" id="{56E1A28E-05AA-4251-8EFB-CFF5F71F1A21}"/>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
        <p:nvSpPr>
          <p:cNvPr id="6" name="Content Placeholder 5">
            <a:extLst>
              <a:ext uri="{FF2B5EF4-FFF2-40B4-BE49-F238E27FC236}">
                <a16:creationId xmlns:a16="http://schemas.microsoft.com/office/drawing/2014/main" id="{B92C07B5-CED4-2FD7-109D-ECF69AEEDA31}"/>
              </a:ext>
            </a:extLst>
          </p:cNvPr>
          <p:cNvSpPr>
            <a:spLocks noGrp="1"/>
          </p:cNvSpPr>
          <p:nvPr>
            <p:ph idx="1"/>
          </p:nvPr>
        </p:nvSpPr>
        <p:spPr>
          <a:xfrm>
            <a:off x="677333" y="1752600"/>
            <a:ext cx="9333441" cy="4762500"/>
          </a:xfrm>
        </p:spPr>
        <p:txBody>
          <a:bodyPr>
            <a:normAutofit/>
          </a:bodyPr>
          <a:lstStyle/>
          <a:p>
            <a:r>
              <a:rPr lang="en-US" sz="2400"/>
              <a:t>Develop a rule: Under 15 U.S.C. 45(m): FTC may commence a civil action to recover a civil penalty against any party which violates </a:t>
            </a:r>
            <a:r>
              <a:rPr lang="en-US" sz="2400" u="sng"/>
              <a:t>any rule</a:t>
            </a:r>
            <a:r>
              <a:rPr lang="en-US" sz="2400"/>
              <a:t> related to unfair or deceptive acts or practices: FTC issued a rule regarding Made in USA claims.</a:t>
            </a:r>
          </a:p>
        </p:txBody>
      </p:sp>
    </p:spTree>
    <p:extLst>
      <p:ext uri="{BB962C8B-B14F-4D97-AF65-F5344CB8AC3E}">
        <p14:creationId xmlns:p14="http://schemas.microsoft.com/office/powerpoint/2010/main" val="1459622337"/>
      </p:ext>
    </p:extLst>
  </p:cSld>
  <p:clrMapOvr>
    <a:masterClrMapping/>
  </p:clrMapOvr>
  <p:transition/>
  <p:timing/>
</p:sld>
</file>

<file path=ppt/slides/slide2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C0964048-A128-8BF9-FF2E-9776FB9A6BF0}"/>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Another Option for Civil Penalties: </a:t>
            </a:r>
            <a:br>
              <a:rPr lang="en-US" b="1">
                <a:effectLst>
                  <a:outerShdw blurRad="38100" dist="38100" dir="2700000" algn="tl">
                    <a:srgbClr val="000000">
                      <a:alpha val="43137"/>
                    </a:srgbClr>
                  </a:outerShdw>
                </a:effectLst>
              </a:rPr>
            </a:br>
            <a:r>
              <a:rPr lang="en-US" b="1">
                <a:effectLst>
                  <a:outerShdw blurRad="38100" dist="38100" dir="2700000" algn="tl">
                    <a:srgbClr val="000000">
                      <a:alpha val="43137"/>
                    </a:srgbClr>
                  </a:outerShdw>
                </a:effectLst>
              </a:rPr>
              <a:t>FTC Notice of Penalty Offences</a:t>
            </a:r>
          </a:p>
        </p:txBody>
      </p:sp>
      <p:sp>
        <p:nvSpPr>
          <p:cNvPr id="3" name="Content Placeholder 2">
            <a:extLst>
              <a:ext uri="{FF2B5EF4-FFF2-40B4-BE49-F238E27FC236}">
                <a16:creationId xmlns:a16="http://schemas.microsoft.com/office/drawing/2014/main" id="{718E490B-4613-68E4-3801-E13523ED266D}"/>
              </a:ext>
            </a:extLst>
          </p:cNvPr>
          <p:cNvSpPr>
            <a:spLocks noGrp="1"/>
          </p:cNvSpPr>
          <p:nvPr>
            <p:ph idx="1"/>
          </p:nvPr>
        </p:nvSpPr>
        <p:spPr>
          <a:xfrm>
            <a:off x="677334" y="2162176"/>
            <a:ext cx="9219141" cy="4193512"/>
          </a:xfrm>
        </p:spPr>
        <p:txBody>
          <a:bodyPr>
            <a:normAutofit fontScale="92500"/>
          </a:bodyPr>
          <a:lstStyle/>
          <a:p>
            <a:pPr marL="0" indent="0">
              <a:buNone/>
            </a:pPr>
            <a:r>
              <a:rPr lang="en-US" sz="2400"/>
              <a:t>A Notice of Penalty Offenses is intended to put firms on clear notice about deceptive or unfair acts or practices the FTC has fully litigated. </a:t>
            </a:r>
          </a:p>
          <a:p>
            <a:pPr marL="0" indent="0">
              <a:buNone/>
            </a:pPr>
            <a:r>
              <a:rPr lang="en-US" sz="2400" b="0" i="0">
                <a:effectLst/>
                <a:latin typeface="+mj-lt"/>
              </a:rPr>
              <a:t>A Notice of Penalty Offenses, also referred to as a “Section 205 Synopsis,” lists certain types of conduct that the FTC has determined, in prior administrative orders, violate the FTC Act. Once a company receives the NPO, it presumably “knows” about the conduct the FTC prohibits and if the company subsequently engages in the prohibited conduct, it can be subject to civil penalties.</a:t>
            </a:r>
            <a:endParaRPr lang="en-US" sz="2400">
              <a:latin typeface="+mj-lt"/>
            </a:endParaRPr>
          </a:p>
          <a:p>
            <a:pPr marL="0" indent="0">
              <a:buNone/>
            </a:pPr>
            <a:r>
              <a:rPr lang="en-US" sz="2400"/>
              <a:t>FTC revitalized this tool in 2021, when it sent out several NPOs.</a:t>
            </a:r>
          </a:p>
          <a:p>
            <a:pPr marL="0" indent="0">
              <a:buNone/>
            </a:pPr>
            <a:r>
              <a:rPr lang="en-US" sz="2400"/>
              <a:t>In 2023, the maximum penalty is 50,120 dollars per violation. </a:t>
            </a:r>
          </a:p>
          <a:p>
            <a:pPr marL="0" indent="0">
              <a:buNone/>
            </a:pPr>
            <a:endParaRPr lang="en-US"/>
          </a:p>
          <a:p>
            <a:pPr marL="0" indent="0">
              <a:buNone/>
            </a:pPr>
            <a:endParaRPr lang="en-US"/>
          </a:p>
        </p:txBody>
      </p:sp>
      <p:pic>
        <p:nvPicPr>
          <p:cNvPr id="4" name="Content Placeholder 3" descr="Hyman Phelps and McNamara">
            <a:extLst>
              <a:ext uri="{FF2B5EF4-FFF2-40B4-BE49-F238E27FC236}">
                <a16:creationId xmlns:a16="http://schemas.microsoft.com/office/drawing/2014/main" id="{6AFD273B-44E9-437D-43BC-3F817820657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109778101"/>
      </p:ext>
    </p:extLst>
  </p:cSld>
  <p:clrMapOvr>
    <a:masterClrMapping/>
  </p:clrMapOvr>
  <p:transition/>
  <p:timing/>
</p:sld>
</file>

<file path=ppt/slides/slide2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F600E62-7B8B-752F-339F-EA9CCD57ADD8}"/>
              </a:ext>
            </a:extLst>
          </p:cNvPr>
          <p:cNvSpPr>
            <a:spLocks noGrp="1"/>
          </p:cNvSpPr>
          <p:nvPr>
            <p:ph type="title"/>
          </p:nvPr>
        </p:nvSpPr>
        <p:spPr>
          <a:xfrm>
            <a:off x="677334" y="609600"/>
            <a:ext cx="8596668" cy="962025"/>
          </a:xfrm>
        </p:spPr>
        <p:txBody>
          <a:bodyPr/>
          <a:lstStyle/>
          <a:p>
            <a:r>
              <a:rPr lang="en-US" b="1">
                <a:effectLst>
                  <a:outerShdw blurRad="38100" dist="38100" dir="2700000" algn="tl">
                    <a:srgbClr val="000000">
                      <a:alpha val="43137"/>
                    </a:srgbClr>
                  </a:outerShdw>
                </a:effectLst>
              </a:rPr>
              <a:t>Requirements for NPO</a:t>
            </a:r>
          </a:p>
        </p:txBody>
      </p:sp>
      <p:sp>
        <p:nvSpPr>
          <p:cNvPr id="3" name="Content Placeholder 2">
            <a:extLst>
              <a:ext uri="{FF2B5EF4-FFF2-40B4-BE49-F238E27FC236}">
                <a16:creationId xmlns:a16="http://schemas.microsoft.com/office/drawing/2014/main" id="{270EED19-6E6B-AEAF-DB18-08C45183F304}"/>
              </a:ext>
            </a:extLst>
          </p:cNvPr>
          <p:cNvSpPr>
            <a:spLocks noGrp="1"/>
          </p:cNvSpPr>
          <p:nvPr>
            <p:ph idx="1"/>
          </p:nvPr>
        </p:nvSpPr>
        <p:spPr>
          <a:xfrm>
            <a:off x="677334" y="1724025"/>
            <a:ext cx="8596668" cy="4317337"/>
          </a:xfrm>
        </p:spPr>
        <p:txBody>
          <a:bodyPr>
            <a:normAutofit lnSpcReduction="10000"/>
          </a:bodyPr>
          <a:lstStyle/>
          <a:p>
            <a:pPr marL="0" indent="0">
              <a:buNone/>
            </a:pPr>
            <a:r>
              <a:rPr lang="en-US" sz="2400"/>
              <a:t>Penalty Offense Authority, authorizes the FTC to seek civil penalties against other parties if the following specific circumstances are met:</a:t>
            </a:r>
          </a:p>
          <a:p>
            <a:pPr>
              <a:buFont typeface="+mj-lt"/>
              <a:buAutoNum type="arabicPeriod"/>
            </a:pPr>
            <a:r>
              <a:rPr lang="en-US" sz="2400"/>
              <a:t>a final cease and desist order has been entered against a party in an administrative proceeding under section 5(b) of the FTC Act;</a:t>
            </a:r>
          </a:p>
          <a:p>
            <a:pPr>
              <a:buFont typeface="+mj-lt"/>
              <a:buAutoNum type="arabicPeriod"/>
            </a:pPr>
            <a:r>
              <a:rPr lang="en-US" sz="2400"/>
              <a:t>there is a Commission determination that a specific practice is unfair or deceptive, as part of that order; and </a:t>
            </a:r>
          </a:p>
          <a:p>
            <a:pPr>
              <a:buFont typeface="+mj-lt"/>
              <a:buAutoNum type="arabicPeriod"/>
            </a:pPr>
            <a:r>
              <a:rPr lang="en-US" sz="2400"/>
              <a:t>a party with actual knowledge that the practice is unfair or deceptive has engaged in that practice after the order became final.</a:t>
            </a:r>
          </a:p>
          <a:p>
            <a:pPr marL="0" indent="0">
              <a:buNone/>
            </a:pPr>
            <a:endParaRPr lang="en-US"/>
          </a:p>
        </p:txBody>
      </p:sp>
      <p:pic>
        <p:nvPicPr>
          <p:cNvPr id="4" name="Content Placeholder 3" descr="Hyman Phelps and McNamara">
            <a:extLst>
              <a:ext uri="{FF2B5EF4-FFF2-40B4-BE49-F238E27FC236}">
                <a16:creationId xmlns:a16="http://schemas.microsoft.com/office/drawing/2014/main" id="{C67640C0-6D4E-AB46-88B8-9F9832ADA5E7}"/>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2518862192"/>
      </p:ext>
    </p:extLst>
  </p:cSld>
  <p:clrMapOvr>
    <a:masterClrMapping/>
  </p:clrMapOvr>
  <p:transition/>
  <p:timing/>
</p:sld>
</file>

<file path=ppt/slides/slide2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C02A4FB-89BE-5E42-F2F7-12A74CBF5963}"/>
              </a:ext>
            </a:extLst>
          </p:cNvPr>
          <p:cNvSpPr>
            <a:spLocks noGrp="1"/>
          </p:cNvSpPr>
          <p:nvPr>
            <p:ph type="title"/>
          </p:nvPr>
        </p:nvSpPr>
        <p:spPr>
          <a:xfrm>
            <a:off x="677334" y="609600"/>
            <a:ext cx="8596668" cy="704850"/>
          </a:xfrm>
        </p:spPr>
        <p:txBody>
          <a:bodyPr/>
          <a:lstStyle/>
          <a:p>
            <a:r>
              <a:rPr lang="en-US" b="1">
                <a:effectLst>
                  <a:outerShdw blurRad="38100" dist="38100" dir="2700000" algn="tl">
                    <a:srgbClr val="000000">
                      <a:alpha val="43137"/>
                    </a:srgbClr>
                  </a:outerShdw>
                </a:effectLst>
              </a:rPr>
              <a:t>NPOs</a:t>
            </a:r>
          </a:p>
        </p:txBody>
      </p:sp>
      <p:sp>
        <p:nvSpPr>
          <p:cNvPr id="3" name="Content Placeholder 2">
            <a:extLst>
              <a:ext uri="{FF2B5EF4-FFF2-40B4-BE49-F238E27FC236}">
                <a16:creationId xmlns:a16="http://schemas.microsoft.com/office/drawing/2014/main" id="{51A27186-0BBD-2D82-B697-00F3AE969F45}"/>
              </a:ext>
            </a:extLst>
          </p:cNvPr>
          <p:cNvSpPr>
            <a:spLocks noGrp="1"/>
          </p:cNvSpPr>
          <p:nvPr>
            <p:ph idx="1"/>
          </p:nvPr>
        </p:nvSpPr>
        <p:spPr>
          <a:xfrm>
            <a:off x="677333" y="1552575"/>
            <a:ext cx="8987171" cy="4848225"/>
          </a:xfrm>
        </p:spPr>
        <p:txBody>
          <a:bodyPr>
            <a:noAutofit/>
          </a:bodyPr>
          <a:lstStyle/>
          <a:p>
            <a:pPr marL="0" indent="0">
              <a:buNone/>
            </a:pPr>
            <a:r>
              <a:rPr lang="en-US" sz="2400" b="1">
                <a:solidFill>
                  <a:schemeClr val="accent1"/>
                </a:solidFill>
                <a:latin typeface="+mj-lt"/>
              </a:rPr>
              <a:t>Benefit?</a:t>
            </a:r>
          </a:p>
          <a:p>
            <a:pPr marL="0" indent="0">
              <a:buNone/>
            </a:pPr>
            <a:r>
              <a:rPr lang="en-US" sz="2100" i="0">
                <a:effectLst/>
              </a:rPr>
              <a:t>The FTC can substantially increase deterrence and reduce litigation risk by noticing whole industries of Penalty Offenses, exposing violators to significant civil penalties, while helping to ensure fairness for honest firms. </a:t>
            </a:r>
          </a:p>
          <a:p>
            <a:pPr marL="0" indent="0">
              <a:buNone/>
            </a:pPr>
            <a:r>
              <a:rPr lang="en-US" sz="2400" b="1">
                <a:solidFill>
                  <a:schemeClr val="accent1"/>
                </a:solidFill>
                <a:latin typeface="+mj-lt"/>
              </a:rPr>
              <a:t>Possible Issues</a:t>
            </a:r>
          </a:p>
          <a:p>
            <a:r>
              <a:rPr lang="en-US" sz="2100"/>
              <a:t>Lack of due process afforded a party. </a:t>
            </a:r>
          </a:p>
          <a:p>
            <a:r>
              <a:rPr lang="en-US" sz="2100"/>
              <a:t>FTC case decisions are not written like a rule, and facts are contested and often complex, ----- do decisions provide a clear and unambiguous framework?</a:t>
            </a:r>
          </a:p>
          <a:p>
            <a:r>
              <a:rPr lang="en-US" sz="2100"/>
              <a:t>Subsequent defendants may be able to distinguish the underlying case and claim, and argue that the decision did not give them adequate notice that their activity was also unlawful.</a:t>
            </a:r>
          </a:p>
        </p:txBody>
      </p:sp>
      <p:pic>
        <p:nvPicPr>
          <p:cNvPr id="4" name="Content Placeholder 3" descr="Hyman Phelps and McNamara">
            <a:extLst>
              <a:ext uri="{FF2B5EF4-FFF2-40B4-BE49-F238E27FC236}">
                <a16:creationId xmlns:a16="http://schemas.microsoft.com/office/drawing/2014/main" id="{414A3CB8-4526-3833-F60D-7A9D61C28285}"/>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987667386"/>
      </p:ext>
    </p:extLst>
  </p:cSld>
  <p:clrMapOvr>
    <a:masterClrMapping/>
  </p:clrMapOvr>
  <p:transition/>
  <p:timing/>
</p:sld>
</file>

<file path=ppt/slides/slide2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2F400C58-91B8-0495-1FB0-0A9F131CCBEB}"/>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NPOs in 2021</a:t>
            </a:r>
          </a:p>
        </p:txBody>
      </p:sp>
      <p:sp>
        <p:nvSpPr>
          <p:cNvPr id="3" name="Content Placeholder 2">
            <a:extLst>
              <a:ext uri="{FF2B5EF4-FFF2-40B4-BE49-F238E27FC236}">
                <a16:creationId xmlns:a16="http://schemas.microsoft.com/office/drawing/2014/main" id="{AE370DDE-1432-7396-7572-3E6CD6F39385}"/>
              </a:ext>
            </a:extLst>
          </p:cNvPr>
          <p:cNvSpPr>
            <a:spLocks noGrp="1"/>
          </p:cNvSpPr>
          <p:nvPr>
            <p:ph idx="1"/>
          </p:nvPr>
        </p:nvSpPr>
        <p:spPr>
          <a:xfrm>
            <a:off x="677333" y="1488613"/>
            <a:ext cx="8990541" cy="4759787"/>
          </a:xfrm>
        </p:spPr>
        <p:txBody>
          <a:bodyPr>
            <a:normAutofit lnSpcReduction="10000"/>
          </a:bodyPr>
          <a:lstStyle/>
          <a:p>
            <a:r>
              <a:rPr lang="en-US" sz="2400"/>
              <a:t>Oct. 6, 2021: NPO to 70 for profit educational institutions.</a:t>
            </a:r>
          </a:p>
          <a:p>
            <a:r>
              <a:rPr lang="en-US" sz="2400"/>
              <a:t>Oct. 13, 2021: NPO to 700 companies, including many consumer product, pharmaceutical, and food manufacturer focused on misleading use of endorsements and testimonials.</a:t>
            </a:r>
          </a:p>
          <a:p>
            <a:r>
              <a:rPr lang="en-US" sz="2400"/>
              <a:t>Oct. 26, 2021: NPO to 1,100 businesses re false money-making claims.</a:t>
            </a:r>
          </a:p>
          <a:p>
            <a:r>
              <a:rPr lang="en-US" sz="2400"/>
              <a:t>NPOs notes that a notice is not an indication that the recipient has violated the law.</a:t>
            </a:r>
          </a:p>
          <a:p>
            <a:r>
              <a:rPr lang="en-US" sz="2400"/>
              <a:t>So what is the purpose? </a:t>
            </a:r>
          </a:p>
          <a:p>
            <a:pPr lvl="1"/>
            <a:r>
              <a:rPr lang="en-US" sz="2400"/>
              <a:t>Ensure that the recipient understands the law.</a:t>
            </a:r>
          </a:p>
          <a:p>
            <a:pPr lvl="1"/>
            <a:r>
              <a:rPr lang="en-US" sz="2400"/>
              <a:t>Know the consequences of a violation.</a:t>
            </a:r>
          </a:p>
          <a:p>
            <a:endParaRPr lang="en-US"/>
          </a:p>
        </p:txBody>
      </p:sp>
      <p:pic>
        <p:nvPicPr>
          <p:cNvPr id="4" name="Content Placeholder 3" descr="Hyman Phelps and McNamara">
            <a:extLst>
              <a:ext uri="{FF2B5EF4-FFF2-40B4-BE49-F238E27FC236}">
                <a16:creationId xmlns:a16="http://schemas.microsoft.com/office/drawing/2014/main" id="{1FEC8197-51CD-CB29-E3A3-926F6A37C70F}"/>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556786283"/>
      </p:ext>
    </p:extLst>
  </p:cSld>
  <p:clrMapOvr>
    <a:masterClrMapping/>
  </p:clrMapOvr>
  <p:transition/>
  <p:timing/>
</p:sld>
</file>

<file path=ppt/slides/slide2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D8BAE6B-876C-492B-4CB4-4E5822CDB047}"/>
              </a:ext>
            </a:extLst>
          </p:cNvPr>
          <p:cNvSpPr>
            <a:spLocks noGrp="1"/>
          </p:cNvSpPr>
          <p:nvPr>
            <p:ph type="title"/>
          </p:nvPr>
        </p:nvSpPr>
        <p:spPr>
          <a:xfrm>
            <a:off x="561974" y="650146"/>
            <a:ext cx="9391649" cy="1070898"/>
          </a:xfrm>
        </p:spPr>
        <p:txBody>
          <a:bodyPr>
            <a:noAutofit/>
          </a:bodyPr>
          <a:lstStyle/>
          <a:p>
            <a:pPr marR="0" lvl="0" algn="l" defTabSz="457200" rtl="0" eaLnBrk="1" fontAlgn="auto" latinLnBrk="0" hangingPunct="1">
              <a:lnSpc>
                <a:spcPct val="100000"/>
              </a:lnSpc>
              <a:spcBef>
                <a:spcPts val="1000"/>
              </a:spcBef>
              <a:spcAft>
                <a:spcPct val="0"/>
              </a:spcAft>
              <a:buClr>
                <a:srgbClr val="90C226"/>
              </a:buClr>
              <a:buSzPct val="80000"/>
              <a:defRPr/>
            </a:pPr>
            <a:r>
              <a:rPr lang="en-US" b="1">
                <a:effectLst>
                  <a:outerShdw blurRad="38100" dist="38100" dir="2700000" algn="tl">
                    <a:srgbClr val="000000">
                      <a:alpha val="43137"/>
                    </a:srgbClr>
                  </a:outerShdw>
                </a:effectLst>
              </a:rPr>
              <a:t>NPO on Misleading Endorsements </a:t>
            </a:r>
            <a:br>
              <a:rPr lang="en-US" b="1">
                <a:effectLst>
                  <a:outerShdw blurRad="38100" dist="38100" dir="2700000" algn="tl">
                    <a:srgbClr val="000000">
                      <a:alpha val="43137"/>
                    </a:srgbClr>
                  </a:outerShdw>
                </a:effectLst>
              </a:rPr>
            </a:br>
            <a:r>
              <a:rPr lang="en-US" b="1">
                <a:effectLst>
                  <a:outerShdw blurRad="38100" dist="38100" dir="2700000" algn="tl">
                    <a:srgbClr val="000000">
                      <a:alpha val="43137"/>
                    </a:srgbClr>
                  </a:outerShdw>
                </a:effectLst>
              </a:rPr>
              <a:t>and Testimonials</a:t>
            </a:r>
          </a:p>
        </p:txBody>
      </p:sp>
      <p:sp>
        <p:nvSpPr>
          <p:cNvPr id="3" name="Content Placeholder 2">
            <a:extLst>
              <a:ext uri="{FF2B5EF4-FFF2-40B4-BE49-F238E27FC236}">
                <a16:creationId xmlns:a16="http://schemas.microsoft.com/office/drawing/2014/main" id="{ACCD9E4B-4554-2569-AA27-F94185A73547}"/>
              </a:ext>
            </a:extLst>
          </p:cNvPr>
          <p:cNvSpPr>
            <a:spLocks noGrp="1"/>
          </p:cNvSpPr>
          <p:nvPr>
            <p:ph idx="1"/>
          </p:nvPr>
        </p:nvSpPr>
        <p:spPr>
          <a:xfrm>
            <a:off x="561974" y="2085975"/>
            <a:ext cx="9391649" cy="3865092"/>
          </a:xfrm>
        </p:spPr>
        <p:txBody>
          <a:bodyPr>
            <a:noAutofit/>
          </a:bodyPr>
          <a:lstStyle/>
          <a:p>
            <a:pPr marL="0" indent="0">
              <a:buNone/>
            </a:pPr>
            <a:r>
              <a:rPr lang="en-US" sz="2100"/>
              <a:t>Lists seven practices that have been found to violate the FTC Act</a:t>
            </a:r>
          </a:p>
          <a:p>
            <a:pPr marL="457200" indent="-457200">
              <a:buFont typeface="+mj-lt"/>
              <a:buAutoNum type="arabicPeriod"/>
            </a:pPr>
            <a:r>
              <a:rPr lang="en-US" sz="2100"/>
              <a:t>claiming that a third party has endorsed a product or its performance when that is not the case (this includes fake reviews);</a:t>
            </a:r>
          </a:p>
          <a:p>
            <a:pPr marL="457200" indent="-457200">
              <a:buFont typeface="+mj-lt"/>
              <a:buAutoNum type="arabicPeriod"/>
            </a:pPr>
            <a:r>
              <a:rPr lang="en-US" sz="2100"/>
              <a:t>misrepresenting that an endorsement reflects the experience, views, or opinions of users or purported users;</a:t>
            </a:r>
          </a:p>
          <a:p>
            <a:pPr marL="457200" indent="-457200">
              <a:buFont typeface="+mj-lt"/>
              <a:buAutoNum type="arabicPeriod"/>
            </a:pPr>
            <a:r>
              <a:rPr lang="en-US" sz="2100"/>
              <a:t>misrepresenting an endorser as an actual, current, or recent user of a product;</a:t>
            </a:r>
          </a:p>
          <a:p>
            <a:pPr marL="457200" indent="-457200">
              <a:buFont typeface="+mj-lt"/>
              <a:buAutoNum type="arabicPeriod"/>
            </a:pPr>
            <a:r>
              <a:rPr lang="en-US" sz="2100"/>
              <a:t>continuing to advertise an endorsement without reason to believe the endorser continues to subscribe to the views presented in the endorsement;</a:t>
            </a:r>
          </a:p>
        </p:txBody>
      </p:sp>
      <p:pic>
        <p:nvPicPr>
          <p:cNvPr id="4" name="Content Placeholder 3" descr="Hyman Phelps and McNamara">
            <a:extLst>
              <a:ext uri="{FF2B5EF4-FFF2-40B4-BE49-F238E27FC236}">
                <a16:creationId xmlns:a16="http://schemas.microsoft.com/office/drawing/2014/main" id="{F478431C-A1FB-EC6D-7993-A9732CB4641C}"/>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46300982"/>
      </p:ext>
    </p:extLst>
  </p:cSld>
  <p:clrMapOvr>
    <a:masterClrMapping/>
  </p:clrMapOvr>
  <p:transition/>
  <p:timing/>
</p:sld>
</file>

<file path=ppt/slides/slide2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D8BAE6B-876C-492B-4CB4-4E5822CDB047}"/>
              </a:ext>
            </a:extLst>
          </p:cNvPr>
          <p:cNvSpPr>
            <a:spLocks noGrp="1"/>
          </p:cNvSpPr>
          <p:nvPr>
            <p:ph type="title"/>
          </p:nvPr>
        </p:nvSpPr>
        <p:spPr>
          <a:xfrm>
            <a:off x="561975" y="386427"/>
            <a:ext cx="9391649" cy="1070898"/>
          </a:xfrm>
        </p:spPr>
        <p:txBody>
          <a:bodyPr>
            <a:normAutofit fontScale="90000"/>
          </a:bodyPr>
          <a:lstStyle/>
          <a:p>
            <a:pPr marR="0" lvl="0" algn="l" defTabSz="457200" rtl="0" eaLnBrk="1" fontAlgn="auto" latinLnBrk="0" hangingPunct="1">
              <a:lnSpc>
                <a:spcPct val="100000"/>
              </a:lnSpc>
              <a:spcBef>
                <a:spcPts val="1000"/>
              </a:spcBef>
              <a:spcAft>
                <a:spcPct val="0"/>
              </a:spcAft>
              <a:buClr>
                <a:srgbClr val="90C226"/>
              </a:buClr>
              <a:buSzPct val="80000"/>
              <a:defRPr/>
            </a:pPr>
            <a:r>
              <a:rPr lang="en-US" b="1">
                <a:effectLst>
                  <a:outerShdw blurRad="38100" dist="38100" dir="2700000" algn="tl">
                    <a:srgbClr val="000000">
                      <a:alpha val="43137"/>
                    </a:srgbClr>
                  </a:outerShdw>
                </a:effectLst>
              </a:rPr>
              <a:t>Endorsement Practices that Violate FTC Act, cont’d</a:t>
            </a:r>
            <a:br>
              <a:rPr lang="en-US"/>
            </a:br>
            <a:br>
              <a:rPr kumimoji="0" lang="en-US" sz="2200" b="0" i="0" u="none" strike="noStrike" kern="1200" cap="none" spc="0" normalizeH="0" baseline="0" noProof="0">
                <a:ln>
                  <a:noFill/>
                </a:ln>
                <a:solidFill>
                  <a:prstClr val="black">
                    <a:lumMod val="75000"/>
                    <a:lumOff val="25000"/>
                  </a:prstClr>
                </a:solidFill>
                <a:effectLst/>
                <a:uLnTx/>
                <a:uFillTx/>
                <a:latin typeface="Trebuchet MS" panose="020b0603020202020204"/>
                <a:cs typeface="Arial"/>
              </a:rPr>
            </a:br>
            <a:endParaRPr lang="en-US" sz="2700"/>
          </a:p>
        </p:txBody>
      </p:sp>
      <p:sp>
        <p:nvSpPr>
          <p:cNvPr id="3" name="Content Placeholder 2">
            <a:extLst>
              <a:ext uri="{FF2B5EF4-FFF2-40B4-BE49-F238E27FC236}">
                <a16:creationId xmlns:a16="http://schemas.microsoft.com/office/drawing/2014/main" id="{ACCD9E4B-4554-2569-AA27-F94185A73547}"/>
              </a:ext>
            </a:extLst>
          </p:cNvPr>
          <p:cNvSpPr>
            <a:spLocks noGrp="1"/>
          </p:cNvSpPr>
          <p:nvPr>
            <p:ph idx="1"/>
          </p:nvPr>
        </p:nvSpPr>
        <p:spPr>
          <a:xfrm>
            <a:off x="561975" y="1866900"/>
            <a:ext cx="9391649" cy="3944273"/>
          </a:xfrm>
        </p:spPr>
        <p:txBody>
          <a:bodyPr>
            <a:noAutofit/>
          </a:bodyPr>
          <a:lstStyle/>
          <a:p>
            <a:pPr marL="457200" indent="-457200">
              <a:buFont typeface="+mj-lt"/>
              <a:buAutoNum type="arabicPeriod" startAt="5"/>
            </a:pPr>
            <a:r>
              <a:rPr lang="en-US" sz="2100"/>
              <a:t>using testimonials to make unsubstantiated or otherwise deceptive performance claims – even if the testimonial is genuine;</a:t>
            </a:r>
          </a:p>
          <a:p>
            <a:pPr marL="457200" indent="-457200">
              <a:buFont typeface="+mj-lt"/>
              <a:buAutoNum type="arabicPeriod" startAt="5"/>
            </a:pPr>
            <a:r>
              <a:rPr lang="en-US" sz="2100"/>
              <a:t>failing to disclose a material connection that may affect the weight or credibility of the endorsement or review; and</a:t>
            </a:r>
          </a:p>
          <a:p>
            <a:pPr marL="457200" indent="-457200">
              <a:buFont typeface="+mj-lt"/>
              <a:buAutoNum type="arabicPeriod" startAt="5"/>
            </a:pPr>
            <a:r>
              <a:rPr lang="en-US" sz="2100"/>
              <a:t>misrepresenting that the experience of an endorser represents the typical or ordinary experience of users of the product.</a:t>
            </a:r>
          </a:p>
        </p:txBody>
      </p:sp>
      <p:pic>
        <p:nvPicPr>
          <p:cNvPr id="4" name="Content Placeholder 3" descr="Hyman Phelps and McNamara">
            <a:extLst>
              <a:ext uri="{FF2B5EF4-FFF2-40B4-BE49-F238E27FC236}">
                <a16:creationId xmlns:a16="http://schemas.microsoft.com/office/drawing/2014/main" id="{340505FC-A4D5-FB0C-7D39-CAA2AE9473B0}"/>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642520826"/>
      </p:ext>
    </p:extLst>
  </p:cSld>
  <p:clrMapOvr>
    <a:masterClrMapping/>
  </p:clrMapOvr>
  <p:transition/>
  <p:timing/>
</p:sld>
</file>

<file path=ppt/slides/slide2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31660190-ACD5-BF36-1F88-8104123B1B02}"/>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2023 FTC NPO Re Substantiation</a:t>
            </a:r>
          </a:p>
        </p:txBody>
      </p:sp>
      <p:sp>
        <p:nvSpPr>
          <p:cNvPr id="3" name="Content Placeholder 2">
            <a:extLst>
              <a:ext uri="{FF2B5EF4-FFF2-40B4-BE49-F238E27FC236}">
                <a16:creationId xmlns:a16="http://schemas.microsoft.com/office/drawing/2014/main" id="{6DA205D9-55FD-89C8-20C2-77F6D270D9DF}"/>
              </a:ext>
            </a:extLst>
          </p:cNvPr>
          <p:cNvSpPr>
            <a:spLocks noGrp="1"/>
          </p:cNvSpPr>
          <p:nvPr>
            <p:ph idx="1"/>
          </p:nvPr>
        </p:nvSpPr>
        <p:spPr>
          <a:xfrm>
            <a:off x="677334" y="2019300"/>
            <a:ext cx="9381066" cy="4031587"/>
          </a:xfrm>
        </p:spPr>
        <p:txBody>
          <a:bodyPr/>
          <a:lstStyle/>
          <a:p>
            <a:r>
              <a:rPr lang="en-US" sz="2400" b="0" i="0">
                <a:effectLst/>
              </a:rPr>
              <a:t>Letters to 670 companies that are making or likely to make </a:t>
            </a:r>
            <a:r>
              <a:rPr lang="en-US" sz="2400"/>
              <a:t>health claims.</a:t>
            </a:r>
          </a:p>
          <a:p>
            <a:r>
              <a:rPr lang="en-US" sz="2400" b="0" i="0">
                <a:effectLst/>
              </a:rPr>
              <a:t>Under the advertising substantiation doctrine, “companies must have a reasonable basis to support their advertising claims before those claims are disseminated.” The FTC suggested that companies review the </a:t>
            </a:r>
            <a:r>
              <a:rPr lang="en-US" sz="2400" b="0" i="0" u="sng">
                <a:solidFill>
                  <a:srgbClr val="0A5097"/>
                </a:solidFill>
                <a:effectLst/>
              </a:rPr>
              <a:t>Health Products Compliance Guidance</a:t>
            </a:r>
            <a:r>
              <a:rPr lang="en-US" sz="2400" b="0" i="0">
                <a:solidFill>
                  <a:srgbClr val="212121"/>
                </a:solidFill>
                <a:effectLst/>
              </a:rPr>
              <a:t> </a:t>
            </a:r>
            <a:r>
              <a:rPr lang="en-US" sz="2400" b="0" i="0">
                <a:effectLst/>
              </a:rPr>
              <a:t>as the starting point to ensure compliance.</a:t>
            </a:r>
          </a:p>
          <a:p>
            <a:endParaRPr lang="en-US"/>
          </a:p>
        </p:txBody>
      </p:sp>
      <p:pic>
        <p:nvPicPr>
          <p:cNvPr id="4" name="Content Placeholder 3" descr="Hyman Phelps and McNamara">
            <a:extLst>
              <a:ext uri="{FF2B5EF4-FFF2-40B4-BE49-F238E27FC236}">
                <a16:creationId xmlns:a16="http://schemas.microsoft.com/office/drawing/2014/main" id="{505C0CBC-99C5-227F-0DCD-110CF02ACD6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724463870"/>
      </p:ext>
    </p:extLst>
  </p:cSld>
  <p:clrMapOvr>
    <a:masterClrMapping/>
  </p:clrMapOvr>
  <p:transition/>
  <p:timing/>
</p:sld>
</file>

<file path=ppt/slides/slide2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FC4003E-BB9E-F2FE-80DD-ECFE499FF84A}"/>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NPO Lists Five Practices</a:t>
            </a:r>
          </a:p>
        </p:txBody>
      </p:sp>
      <p:sp>
        <p:nvSpPr>
          <p:cNvPr id="3" name="Content Placeholder 2">
            <a:extLst>
              <a:ext uri="{FF2B5EF4-FFF2-40B4-BE49-F238E27FC236}">
                <a16:creationId xmlns:a16="http://schemas.microsoft.com/office/drawing/2014/main" id="{7CAD2C67-94C7-B752-1F97-531B4F369912}"/>
              </a:ext>
            </a:extLst>
          </p:cNvPr>
          <p:cNvSpPr>
            <a:spLocks noGrp="1"/>
          </p:cNvSpPr>
          <p:nvPr>
            <p:ph idx="1"/>
          </p:nvPr>
        </p:nvSpPr>
        <p:spPr>
          <a:xfrm>
            <a:off x="677334" y="1771649"/>
            <a:ext cx="9619191" cy="4333875"/>
          </a:xfrm>
        </p:spPr>
        <p:txBody>
          <a:bodyPr>
            <a:normAutofit/>
          </a:bodyPr>
          <a:lstStyle/>
          <a:p>
            <a:pPr marL="457200" indent="-457200" algn="l">
              <a:buFont typeface="+mj-lt"/>
              <a:buAutoNum type="arabicPeriod"/>
            </a:pPr>
            <a:r>
              <a:rPr lang="en-US" sz="2100" b="0" i="0">
                <a:effectLst/>
                <a:latin typeface="Trebuchet MS" panose="020b0603020202020204" pitchFamily="34" charset="0"/>
              </a:rPr>
              <a:t>Making an objective product claim without relying on competent and reliable evidence to support it;</a:t>
            </a:r>
          </a:p>
          <a:p>
            <a:pPr marL="457200" indent="-457200" algn="l">
              <a:buFont typeface="+mj-lt"/>
              <a:buAutoNum type="arabicPeriod"/>
            </a:pPr>
            <a:r>
              <a:rPr lang="en-US" sz="2100" b="0" i="0">
                <a:effectLst/>
                <a:latin typeface="Trebuchet MS" panose="020b0603020202020204" pitchFamily="34" charset="0"/>
              </a:rPr>
              <a:t>Misrepresenting the level or type of substantiation for a claim;</a:t>
            </a:r>
          </a:p>
          <a:p>
            <a:pPr marL="457200" indent="-457200" algn="l">
              <a:buFont typeface="+mj-lt"/>
              <a:buAutoNum type="arabicPeriod"/>
            </a:pPr>
            <a:r>
              <a:rPr lang="en-US" sz="2100" b="0" i="0">
                <a:effectLst/>
                <a:latin typeface="Trebuchet MS" panose="020b0603020202020204" pitchFamily="34" charset="0"/>
              </a:rPr>
              <a:t>Making a health or safety claim without relying on competent and reliable scientific evidence conducted and evaluated in an objective manner by qualified persons and that is generally accepted in the profession to yield accurate and reliable results;</a:t>
            </a:r>
          </a:p>
          <a:p>
            <a:pPr marL="457200" indent="-457200" algn="l">
              <a:buFont typeface="+mj-lt"/>
              <a:buAutoNum type="arabicPeriod"/>
            </a:pPr>
            <a:r>
              <a:rPr lang="en-US" sz="2100" b="0" i="0">
                <a:effectLst/>
                <a:latin typeface="Trebuchet MS" panose="020b0603020202020204" pitchFamily="34" charset="0"/>
              </a:rPr>
              <a:t>Representing that a claim has been scientifically or clinically proven unless the advertiser relies upon evidence sufficient to satisfy the relevant scientific community of the claim’s truth.</a:t>
            </a:r>
          </a:p>
          <a:p>
            <a:pPr marL="0" indent="0">
              <a:buNone/>
            </a:pPr>
            <a:endParaRPr lang="en-US"/>
          </a:p>
        </p:txBody>
      </p:sp>
      <p:pic>
        <p:nvPicPr>
          <p:cNvPr id="4" name="Content Placeholder 3" descr="Hyman Phelps and McNamara">
            <a:extLst>
              <a:ext uri="{FF2B5EF4-FFF2-40B4-BE49-F238E27FC236}">
                <a16:creationId xmlns:a16="http://schemas.microsoft.com/office/drawing/2014/main" id="{9ABFCB45-FEF7-4F66-9D7E-73FC745B4EB1}"/>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55791054"/>
      </p:ext>
    </p:extLst>
  </p:cSld>
  <p:clrMapOvr>
    <a:masterClrMapping/>
  </p:clrMapOvr>
  <p:transition/>
  <p:timing/>
</p:sld>
</file>

<file path=ppt/slides/slide2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FC4003E-BB9E-F2FE-80DD-ECFE499FF84A}"/>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Practices, Cont’d</a:t>
            </a:r>
          </a:p>
        </p:txBody>
      </p:sp>
      <p:sp>
        <p:nvSpPr>
          <p:cNvPr id="3" name="Content Placeholder 2">
            <a:extLst>
              <a:ext uri="{FF2B5EF4-FFF2-40B4-BE49-F238E27FC236}">
                <a16:creationId xmlns:a16="http://schemas.microsoft.com/office/drawing/2014/main" id="{7CAD2C67-94C7-B752-1F97-531B4F369912}"/>
              </a:ext>
            </a:extLst>
          </p:cNvPr>
          <p:cNvSpPr>
            <a:spLocks noGrp="1"/>
          </p:cNvSpPr>
          <p:nvPr>
            <p:ph idx="1"/>
          </p:nvPr>
        </p:nvSpPr>
        <p:spPr>
          <a:xfrm>
            <a:off x="677334" y="1362075"/>
            <a:ext cx="9895416" cy="4743450"/>
          </a:xfrm>
        </p:spPr>
        <p:txBody>
          <a:bodyPr>
            <a:normAutofit/>
          </a:bodyPr>
          <a:lstStyle/>
          <a:p>
            <a:pPr marL="457200" indent="-457200" algn="l">
              <a:buFont typeface="+mj-lt"/>
              <a:buAutoNum type="arabicPeriod" startAt="5"/>
            </a:pPr>
            <a:r>
              <a:rPr lang="en-US" sz="2100" b="0" i="0">
                <a:effectLst/>
                <a:latin typeface="Trebuchet MS" panose="020b0603020202020204" pitchFamily="34" charset="0"/>
              </a:rPr>
              <a:t>Representing expressly or by implication that a product is effective in the cure, mitigation, or treatment of any serious disease without relying on at least one human clinical trial of the product that: </a:t>
            </a:r>
          </a:p>
          <a:p>
            <a:pPr marL="857250" lvl="2" indent="0">
              <a:buNone/>
            </a:pPr>
            <a:r>
              <a:rPr lang="en-US" sz="2100" b="0" i="0">
                <a:effectLst/>
                <a:latin typeface="Trebuchet MS" panose="020b0603020202020204" pitchFamily="34" charset="0"/>
              </a:rPr>
              <a:t>1) is randomized, </a:t>
            </a:r>
          </a:p>
          <a:p>
            <a:pPr marL="857250" lvl="2" indent="0">
              <a:buNone/>
            </a:pPr>
            <a:r>
              <a:rPr lang="en-US" sz="2100" b="0" i="0">
                <a:effectLst/>
                <a:latin typeface="Trebuchet MS" panose="020b0603020202020204" pitchFamily="34" charset="0"/>
              </a:rPr>
              <a:t>2) is well controlled, </a:t>
            </a:r>
          </a:p>
          <a:p>
            <a:pPr marL="857250" lvl="2" indent="0">
              <a:buNone/>
            </a:pPr>
            <a:r>
              <a:rPr lang="en-US" sz="2100" b="0" i="0">
                <a:effectLst/>
                <a:latin typeface="Trebuchet MS" panose="020b0603020202020204" pitchFamily="34" charset="0"/>
              </a:rPr>
              <a:t>3) is double-blinded (unless the marketer can prove blinding cannot be effectively implemented); </a:t>
            </a:r>
          </a:p>
          <a:p>
            <a:pPr marL="857250" lvl="2" indent="0">
              <a:buNone/>
            </a:pPr>
            <a:r>
              <a:rPr lang="en-US" sz="2100" b="0" i="0">
                <a:effectLst/>
                <a:latin typeface="Trebuchet MS" panose="020b0603020202020204" pitchFamily="34" charset="0"/>
              </a:rPr>
              <a:t>4) is conducted by qualified people; </a:t>
            </a:r>
          </a:p>
          <a:p>
            <a:pPr marL="857250" lvl="2" indent="0">
              <a:buNone/>
            </a:pPr>
            <a:r>
              <a:rPr lang="en-US" sz="2100" b="0" i="0">
                <a:effectLst/>
                <a:latin typeface="Trebuchet MS" panose="020b0603020202020204" pitchFamily="34" charset="0"/>
              </a:rPr>
              <a:t>5) measures disease end points or validated surrogate markers</a:t>
            </a:r>
            <a:r>
              <a:rPr lang="en-US" sz="2100" b="0" i="0">
                <a:solidFill>
                  <a:srgbClr val="FF0000"/>
                </a:solidFill>
                <a:effectLst/>
                <a:latin typeface="Trebuchet MS" panose="020b0603020202020204" pitchFamily="34" charset="0"/>
              </a:rPr>
              <a:t>;</a:t>
            </a:r>
            <a:r>
              <a:rPr lang="en-US" sz="2100" b="0" i="0">
                <a:effectLst/>
                <a:latin typeface="Trebuchet MS" panose="020b0603020202020204" pitchFamily="34" charset="0"/>
              </a:rPr>
              <a:t> and </a:t>
            </a:r>
          </a:p>
          <a:p>
            <a:pPr marL="857250" lvl="2" indent="0">
              <a:buNone/>
            </a:pPr>
            <a:r>
              <a:rPr lang="en-US" sz="2100" b="0" i="0">
                <a:effectLst/>
                <a:latin typeface="Trebuchet MS" panose="020b0603020202020204" pitchFamily="34" charset="0"/>
              </a:rPr>
              <a:t>6) yields statistically significant results.</a:t>
            </a:r>
          </a:p>
          <a:p>
            <a:pPr marL="400050" lvl="1" indent="0">
              <a:buNone/>
            </a:pPr>
            <a:r>
              <a:rPr lang="en-US" sz="2100"/>
              <a:t>Only this last practice is somewhat specific.</a:t>
            </a:r>
          </a:p>
        </p:txBody>
      </p:sp>
      <p:pic>
        <p:nvPicPr>
          <p:cNvPr id="4" name="Content Placeholder 3" descr="Hyman Phelps and McNamara">
            <a:extLst>
              <a:ext uri="{FF2B5EF4-FFF2-40B4-BE49-F238E27FC236}">
                <a16:creationId xmlns:a16="http://schemas.microsoft.com/office/drawing/2014/main" id="{475AE09F-E845-5B9F-2CE9-121ACA19E937}"/>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338686051"/>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62B6C43B-1457-432A-9874-0A47E94CB5ED}"/>
              </a:ext>
            </a:extLst>
          </p:cNvPr>
          <p:cNvSpPr>
            <a:spLocks noGrp="1"/>
          </p:cNvSpPr>
          <p:nvPr>
            <p:ph type="title"/>
          </p:nvPr>
        </p:nvSpPr>
        <p:spPr>
          <a:xfrm>
            <a:off x="677334" y="609600"/>
            <a:ext cx="8596668" cy="885825"/>
          </a:xfrm>
        </p:spPr>
        <p:txBody>
          <a:bodyPr/>
          <a:lstStyle/>
          <a:p>
            <a:r>
              <a:rPr lang="en-US" b="1">
                <a:effectLst>
                  <a:outerShdw blurRad="38100" dist="38100" dir="2700000" algn="tl">
                    <a:srgbClr val="000000">
                      <a:alpha val="43137"/>
                    </a:srgbClr>
                  </a:outerShdw>
                </a:effectLst>
              </a:rPr>
              <a:t>Federal Trade Commission</a:t>
            </a:r>
          </a:p>
        </p:txBody>
      </p:sp>
      <p:sp>
        <p:nvSpPr>
          <p:cNvPr id="3" name="Content Placeholder 2">
            <a:extLst>
              <a:ext uri="{FF2B5EF4-FFF2-40B4-BE49-F238E27FC236}">
                <a16:creationId xmlns:a16="http://schemas.microsoft.com/office/drawing/2014/main" id="{30426B99-6FFC-4DC3-AE64-B1A82E87B26C}"/>
              </a:ext>
            </a:extLst>
          </p:cNvPr>
          <p:cNvSpPr>
            <a:spLocks noGrp="1"/>
          </p:cNvSpPr>
          <p:nvPr>
            <p:ph idx="1"/>
          </p:nvPr>
        </p:nvSpPr>
        <p:spPr>
          <a:xfrm>
            <a:off x="677334" y="1495425"/>
            <a:ext cx="8596668" cy="4545937"/>
          </a:xfrm>
        </p:spPr>
        <p:txBody>
          <a:bodyPr>
            <a:normAutofit fontScale="92500"/>
          </a:bodyPr>
          <a:lstStyle/>
          <a:p>
            <a:r>
              <a:rPr lang="en-US" sz="2000"/>
              <a:t>FTC shares authority with FDA over the advertising of over-the-counter products, including dietary supplements. </a:t>
            </a:r>
          </a:p>
          <a:p>
            <a:r>
              <a:rPr lang="en-US" sz="2000"/>
              <a:t>The FTC’s Division of Advertising Practices “protects consumers from unfair or deceptive advertising and marketing practices that raise health and safety concerns, as well as those that cause economic injury.”</a:t>
            </a:r>
          </a:p>
          <a:p>
            <a:r>
              <a:rPr lang="en-US" sz="2000"/>
              <a:t>The Federal Trade Commission Act (the “FTC Act”) prohibits “[u]nfair methods of competition in or affecting commerce, and unfair or deceptive acts or practices in or affecting commerce.” 15 U.S.C. § 45(a)(2).</a:t>
            </a:r>
          </a:p>
          <a:p>
            <a:r>
              <a:rPr lang="en-US" sz="2000"/>
              <a:t>Prohibits the dissemination of “any false advertisement . . . [b]y any means, for the purpose of inducing, or which is likely to induce, directly or indirectly, the purchase in or having an effect upon commerce, of food, drugs, devices, services, or cosmetics.” </a:t>
            </a:r>
            <a:r>
              <a:rPr lang="en-US" sz="2000" i="1"/>
              <a:t>Id.</a:t>
            </a:r>
            <a:r>
              <a:rPr lang="en-US" sz="2000"/>
              <a:t> § 52(a)(2).</a:t>
            </a:r>
          </a:p>
          <a:p>
            <a:endParaRPr lang="en-US"/>
          </a:p>
          <a:p>
            <a:endParaRPr lang="en-US"/>
          </a:p>
        </p:txBody>
      </p:sp>
      <p:pic>
        <p:nvPicPr>
          <p:cNvPr id="4" name="Content Placeholder 3" descr="Hyman Phelps and McNamara">
            <a:extLst>
              <a:ext uri="{FF2B5EF4-FFF2-40B4-BE49-F238E27FC236}">
                <a16:creationId xmlns:a16="http://schemas.microsoft.com/office/drawing/2014/main" id="{19C5F0F3-D8CC-480D-8DA6-9E1A9C223C90}"/>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4047162189"/>
      </p:ext>
    </p:extLst>
  </p:cSld>
  <p:clrMapOvr>
    <a:masterClrMapping/>
  </p:clrMapOvr>
  <p:transition/>
  <p:timing/>
</p:sld>
</file>

<file path=ppt/slides/slide30.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5669EC4A-783F-B4C6-8685-5A7DE15647DC}"/>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NPO Re Substantiation</a:t>
            </a:r>
          </a:p>
        </p:txBody>
      </p:sp>
      <p:sp>
        <p:nvSpPr>
          <p:cNvPr id="3" name="Content Placeholder 2">
            <a:extLst>
              <a:ext uri="{FF2B5EF4-FFF2-40B4-BE49-F238E27FC236}">
                <a16:creationId xmlns:a16="http://schemas.microsoft.com/office/drawing/2014/main" id="{300358A9-C417-B040-A462-59A5D9048611}"/>
              </a:ext>
            </a:extLst>
          </p:cNvPr>
          <p:cNvSpPr>
            <a:spLocks noGrp="1"/>
          </p:cNvSpPr>
          <p:nvPr>
            <p:ph idx="1"/>
          </p:nvPr>
        </p:nvSpPr>
        <p:spPr>
          <a:xfrm>
            <a:off x="591609" y="1598614"/>
            <a:ext cx="9228666" cy="3880773"/>
          </a:xfrm>
        </p:spPr>
        <p:txBody>
          <a:bodyPr>
            <a:noAutofit/>
          </a:bodyPr>
          <a:lstStyle/>
          <a:p>
            <a:pPr marL="0" indent="0">
              <a:buNone/>
            </a:pPr>
            <a:r>
              <a:rPr lang="en-US" sz="2100"/>
              <a:t>Will this NPO be effective?</a:t>
            </a:r>
          </a:p>
          <a:p>
            <a:pPr>
              <a:buFont typeface="Wingdings 3" panose="05040102010807070707" pitchFamily="18" charset="2"/>
              <a:buChar char="u"/>
            </a:pPr>
            <a:r>
              <a:rPr lang="en-US" sz="2100"/>
              <a:t>Substantiation is a complex issue. Determination of reasonable basis and competent and reliable evidence requires a complex nuanced fact based evaluation.</a:t>
            </a:r>
          </a:p>
          <a:p>
            <a:pPr>
              <a:buFont typeface="Wingdings 3" panose="05040102010807070707" pitchFamily="18" charset="2"/>
              <a:buChar char="u"/>
            </a:pPr>
            <a:r>
              <a:rPr lang="en-US" sz="2100"/>
              <a:t>Conduct must be sufficiently similar to conduct of litigated cased cited in the NPO: For substantiation far more complex and uncertain than for some other issues.</a:t>
            </a:r>
          </a:p>
          <a:p>
            <a:pPr>
              <a:buFont typeface="Wingdings 3" panose="05040102010807070707" pitchFamily="18" charset="2"/>
              <a:buChar char="u"/>
            </a:pPr>
            <a:r>
              <a:rPr lang="en-US" sz="2100"/>
              <a:t>Litigated cases complex and nuanced issues often with dueling experts.</a:t>
            </a:r>
          </a:p>
          <a:p>
            <a:pPr>
              <a:buFont typeface="Wingdings 3" panose="05040102010807070707" pitchFamily="18" charset="2"/>
              <a:buChar char="u"/>
            </a:pPr>
            <a:r>
              <a:rPr lang="en-US" sz="2100"/>
              <a:t>Prohibited practices described are very general and appear to reiterate FTC guidance.</a:t>
            </a:r>
          </a:p>
        </p:txBody>
      </p:sp>
      <p:pic>
        <p:nvPicPr>
          <p:cNvPr id="4" name="Content Placeholder 3" descr="Hyman Phelps and McNamara">
            <a:extLst>
              <a:ext uri="{FF2B5EF4-FFF2-40B4-BE49-F238E27FC236}">
                <a16:creationId xmlns:a16="http://schemas.microsoft.com/office/drawing/2014/main" id="{3506F25E-539F-74A1-0626-5D414633AE1F}"/>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1853902893"/>
      </p:ext>
    </p:extLst>
  </p:cSld>
  <p:clrMapOvr>
    <a:masterClrMapping/>
  </p:clrMapOvr>
  <p:transition/>
  <p:timing/>
</p:sld>
</file>

<file path=ppt/slides/slide3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0AF0197F-8AFC-AD4A-D37A-D63464D1B55F}"/>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What To Do If You Have Received A Notice?</a:t>
            </a:r>
          </a:p>
        </p:txBody>
      </p:sp>
      <p:sp>
        <p:nvSpPr>
          <p:cNvPr id="3" name="Content Placeholder 2">
            <a:extLst>
              <a:ext uri="{FF2B5EF4-FFF2-40B4-BE49-F238E27FC236}">
                <a16:creationId xmlns:a16="http://schemas.microsoft.com/office/drawing/2014/main" id="{9E55FAF9-00B6-C495-1C5B-A23B01ED52BB}"/>
              </a:ext>
            </a:extLst>
          </p:cNvPr>
          <p:cNvSpPr>
            <a:spLocks noGrp="1"/>
          </p:cNvSpPr>
          <p:nvPr>
            <p:ph idx="1"/>
          </p:nvPr>
        </p:nvSpPr>
        <p:spPr>
          <a:xfrm>
            <a:off x="677334" y="1930400"/>
            <a:ext cx="9400116" cy="4222750"/>
          </a:xfrm>
        </p:spPr>
        <p:txBody>
          <a:bodyPr>
            <a:normAutofit lnSpcReduction="10000"/>
          </a:bodyPr>
          <a:lstStyle/>
          <a:p>
            <a:r>
              <a:rPr lang="en-US" sz="2400"/>
              <a:t>Do an internal compliance check including review of internal substantiation policies and files.</a:t>
            </a:r>
          </a:p>
          <a:p>
            <a:r>
              <a:rPr lang="en-US" sz="2400"/>
              <a:t>No policy? Create one!</a:t>
            </a:r>
          </a:p>
          <a:p>
            <a:r>
              <a:rPr lang="en-US" sz="2400"/>
              <a:t>Know what claims you are using: create a list!</a:t>
            </a:r>
          </a:p>
          <a:p>
            <a:r>
              <a:rPr lang="en-US" sz="2400"/>
              <a:t>Prepare internal records.</a:t>
            </a:r>
          </a:p>
          <a:p>
            <a:r>
              <a:rPr lang="en-US" sz="2400"/>
              <a:t>Where necessary, take corrective actions.</a:t>
            </a:r>
          </a:p>
          <a:p>
            <a:pPr marL="0" indent="0">
              <a:buNone/>
            </a:pPr>
            <a:r>
              <a:rPr lang="en-US" sz="2400" u="sng"/>
              <a:t>What not to do</a:t>
            </a:r>
            <a:r>
              <a:rPr lang="en-US" sz="2400" u="sng">
                <a:solidFill>
                  <a:schemeClr val="tx1"/>
                </a:solidFill>
              </a:rPr>
              <a:t>:</a:t>
            </a:r>
            <a:r>
              <a:rPr lang="en-US" sz="2400">
                <a:solidFill>
                  <a:schemeClr val="tx1"/>
                </a:solidFill>
              </a:rPr>
              <a:t> </a:t>
            </a:r>
          </a:p>
          <a:p>
            <a:r>
              <a:rPr lang="en-US" sz="2400"/>
              <a:t>Contact FTC.</a:t>
            </a:r>
          </a:p>
          <a:p>
            <a:r>
              <a:rPr lang="en-US" sz="2400"/>
              <a:t>Ignore the NPO</a:t>
            </a:r>
            <a:endParaRPr lang="en-US"/>
          </a:p>
        </p:txBody>
      </p:sp>
      <p:pic>
        <p:nvPicPr>
          <p:cNvPr id="4" name="Content Placeholder 3" descr="Hyman Phelps and McNamara">
            <a:extLst>
              <a:ext uri="{FF2B5EF4-FFF2-40B4-BE49-F238E27FC236}">
                <a16:creationId xmlns:a16="http://schemas.microsoft.com/office/drawing/2014/main" id="{DD6413C2-5BDD-386A-94D5-0437B5F50FCB}"/>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237875438"/>
      </p:ext>
    </p:extLst>
  </p:cSld>
  <p:clrMapOvr>
    <a:masterClrMapping/>
  </p:clrMapOvr>
  <p:transition/>
  <p:timing/>
</p:sld>
</file>

<file path=ppt/slides/slide3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B554C84-D555-9D8A-6005-76E855B77D47}"/>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Conclusion</a:t>
            </a:r>
          </a:p>
        </p:txBody>
      </p:sp>
      <p:sp>
        <p:nvSpPr>
          <p:cNvPr id="3" name="Content Placeholder 2">
            <a:extLst>
              <a:ext uri="{FF2B5EF4-FFF2-40B4-BE49-F238E27FC236}">
                <a16:creationId xmlns:a16="http://schemas.microsoft.com/office/drawing/2014/main" id="{2F315580-28B8-BB93-C1B9-C022D7093B17}"/>
              </a:ext>
            </a:extLst>
          </p:cNvPr>
          <p:cNvSpPr>
            <a:spLocks noGrp="1"/>
          </p:cNvSpPr>
          <p:nvPr>
            <p:ph idx="1"/>
          </p:nvPr>
        </p:nvSpPr>
        <p:spPr>
          <a:xfrm>
            <a:off x="677333" y="1488613"/>
            <a:ext cx="8914341" cy="4350212"/>
          </a:xfrm>
        </p:spPr>
        <p:txBody>
          <a:bodyPr>
            <a:normAutofit lnSpcReduction="10000"/>
          </a:bodyPr>
          <a:lstStyle/>
          <a:p>
            <a:r>
              <a:rPr lang="en-US" sz="2400"/>
              <a:t>FTC continues to scrutinize advertising practices.</a:t>
            </a:r>
          </a:p>
          <a:p>
            <a:r>
              <a:rPr lang="en-US" sz="2400"/>
              <a:t>FTC has a toolbox full of enforcement option; violation of FTC Act can be costly.</a:t>
            </a:r>
          </a:p>
          <a:p>
            <a:r>
              <a:rPr lang="en-US" sz="2400"/>
              <a:t>Everyone involved in advertising, including intermediaries, can be held liable.</a:t>
            </a:r>
          </a:p>
          <a:p>
            <a:r>
              <a:rPr lang="en-US" sz="2400"/>
              <a:t>Companies benefit from developing internal procedures for advertising including endorsements, testimonials, influencers, and substantiation.</a:t>
            </a:r>
          </a:p>
          <a:p>
            <a:r>
              <a:rPr lang="en-US" sz="2400"/>
              <a:t>Substantiation is a complicated issue; monitor FTC guidance and enforcement actions.</a:t>
            </a:r>
          </a:p>
          <a:p>
            <a:r>
              <a:rPr lang="en-US" sz="2400"/>
              <a:t>FTC guidance is not the law but do not ignore it.</a:t>
            </a:r>
          </a:p>
          <a:p>
            <a:endParaRPr lang="en-US"/>
          </a:p>
        </p:txBody>
      </p:sp>
      <p:pic>
        <p:nvPicPr>
          <p:cNvPr id="4" name="Content Placeholder 3" descr="Hyman Phelps and McNamara">
            <a:extLst>
              <a:ext uri="{FF2B5EF4-FFF2-40B4-BE49-F238E27FC236}">
                <a16:creationId xmlns:a16="http://schemas.microsoft.com/office/drawing/2014/main" id="{2C742A2A-4C99-07F1-B7D5-13C0B8ACD2A3}"/>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710418842"/>
      </p:ext>
    </p:extLst>
  </p:cSld>
  <p:clrMapOvr>
    <a:masterClrMapping/>
  </p:clrMapOvr>
  <p:transition/>
  <p:timing/>
</p:sld>
</file>

<file path=ppt/slides/slide3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pic>
        <p:nvPicPr>
          <p:cNvPr id="2" name="Picture 1" descr="Image result for questions slide">
            <a:extLst>
              <a:ext uri="{FF2B5EF4-FFF2-40B4-BE49-F238E27FC236}">
                <a16:creationId xmlns:a16="http://schemas.microsoft.com/office/drawing/2014/main" id="{79F0EEC1-F3FC-4136-A11B-85C4A7AB2933}"/>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3872975" y="3081337"/>
            <a:ext cx="2143125" cy="2143125"/>
          </a:xfrm>
          <a:prstGeom prst="rect">
            <a:avLst/>
          </a:prstGeom>
          <a:noFill/>
          <a:ln>
            <a:noFill/>
          </a:ln>
        </p:spPr>
      </p:pic>
      <p:pic>
        <p:nvPicPr>
          <p:cNvPr id="3" name="Picture 2" descr="Image result for questions slide">
            <a:extLst>
              <a:ext uri="{FF2B5EF4-FFF2-40B4-BE49-F238E27FC236}">
                <a16:creationId xmlns:a16="http://schemas.microsoft.com/office/drawing/2014/main" id="{67E7DF26-65D7-4B9B-B31D-0BE89134C795}"/>
              </a:ext>
            </a:extLst>
          </p:cNvPr>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016100" y="152400"/>
            <a:ext cx="3124201" cy="3158641"/>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Rounded Corners 5">
            <a:extLst>
              <a:ext uri="{FF2B5EF4-FFF2-40B4-BE49-F238E27FC236}">
                <a16:creationId xmlns:a16="http://schemas.microsoft.com/office/drawing/2014/main" id="{37236B0A-E897-4817-A0E9-EEC5DD9C6A3B}"/>
              </a:ext>
            </a:extLst>
          </p:cNvPr>
          <p:cNvSpPr/>
          <p:nvPr/>
        </p:nvSpPr>
        <p:spPr>
          <a:xfrm>
            <a:off x="1255551" y="1526796"/>
            <a:ext cx="4222459" cy="91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t>Questions</a:t>
            </a:r>
          </a:p>
        </p:txBody>
      </p:sp>
      <p:pic>
        <p:nvPicPr>
          <p:cNvPr id="4" name="Content Placeholder 3" descr="Hyman Phelps and McNamara">
            <a:extLst>
              <a:ext uri="{FF2B5EF4-FFF2-40B4-BE49-F238E27FC236}">
                <a16:creationId xmlns:a16="http://schemas.microsoft.com/office/drawing/2014/main" id="{1134BDFB-FADD-D7D3-4F36-487C27DE2FDE}"/>
              </a:ext>
            </a:extLst>
          </p:cNvPr>
          <p:cNvPicPr/>
          <p:nvPr/>
        </p:nvPicPr>
        <p:blipFill>
          <a:blip r:embed="rId5">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3330556099"/>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B62802C0-41C9-2587-AFB0-227DE071DBCB}"/>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Health Claims </a:t>
            </a:r>
            <a:br>
              <a:rPr lang="en-US" b="1">
                <a:effectLst>
                  <a:outerShdw blurRad="38100" dist="38100" dir="2700000" algn="tl">
                    <a:srgbClr val="000000">
                      <a:alpha val="43137"/>
                    </a:srgbClr>
                  </a:outerShdw>
                </a:effectLst>
              </a:rPr>
            </a:br>
            <a:r>
              <a:rPr lang="en-US" b="1">
                <a:effectLst>
                  <a:outerShdw blurRad="38100" dist="38100" dir="2700000" algn="tl">
                    <a:srgbClr val="000000">
                      <a:alpha val="43137"/>
                    </a:srgbClr>
                  </a:outerShdw>
                </a:effectLst>
              </a:rPr>
              <a:t>Guidance</a:t>
            </a:r>
          </a:p>
        </p:txBody>
      </p:sp>
      <p:sp>
        <p:nvSpPr>
          <p:cNvPr id="3" name="Content Placeholder 2">
            <a:extLst>
              <a:ext uri="{FF2B5EF4-FFF2-40B4-BE49-F238E27FC236}">
                <a16:creationId xmlns:a16="http://schemas.microsoft.com/office/drawing/2014/main" id="{E5FB21C0-6CBD-1407-3589-CF361D43F371}"/>
              </a:ext>
            </a:extLst>
          </p:cNvPr>
          <p:cNvSpPr>
            <a:spLocks noGrp="1"/>
          </p:cNvSpPr>
          <p:nvPr>
            <p:ph idx="1"/>
          </p:nvPr>
        </p:nvSpPr>
        <p:spPr>
          <a:xfrm>
            <a:off x="677333" y="2160589"/>
            <a:ext cx="9381067" cy="4087811"/>
          </a:xfrm>
        </p:spPr>
        <p:txBody>
          <a:bodyPr/>
          <a:lstStyle/>
          <a:p>
            <a:r>
              <a:rPr lang="en-US" sz="2000"/>
              <a:t>Issued in Dec. 2022; no request for input or comments.</a:t>
            </a:r>
          </a:p>
          <a:p>
            <a:r>
              <a:rPr lang="en-US" sz="2000"/>
              <a:t>Expanded guidance applies to all OTC products, including cosmetics, OTC drugs, OTC devices, and other consumer products with health claims.</a:t>
            </a:r>
          </a:p>
          <a:p>
            <a:r>
              <a:rPr lang="en-US" sz="2000"/>
              <a:t>Sweeping overhaul of the 1998 guidance which was limited to advertising for dietary supplements.</a:t>
            </a:r>
          </a:p>
          <a:p>
            <a:r>
              <a:rPr lang="en-US" sz="2000"/>
              <a:t>FTC claims that guidance recaps FTC’s position(s) decisions of the past decades in matters related to “health claims.”</a:t>
            </a:r>
          </a:p>
          <a:p>
            <a:r>
              <a:rPr lang="en-US" sz="2000"/>
              <a:t>Although FTC says no change of the standard it has applied for decades, it does appear that the guidance moved away from the “flexible” approach.</a:t>
            </a:r>
          </a:p>
          <a:p>
            <a:endParaRPr lang="en-US"/>
          </a:p>
          <a:p>
            <a:pPr lvl="8"/>
            <a:endParaRPr lang="en-US"/>
          </a:p>
        </p:txBody>
      </p:sp>
      <p:pic>
        <p:nvPicPr>
          <p:cNvPr id="4" name="Picture 3">
            <a:extLst>
              <a:ext uri="{FF2B5EF4-FFF2-40B4-BE49-F238E27FC236}">
                <a16:creationId xmlns:a16="http://schemas.microsoft.com/office/drawing/2014/main" id="{FA55157E-FA2D-5C36-8450-8BCE2D572F06}"/>
              </a:ext>
            </a:extLst>
          </p:cNvPr>
          <p:cNvPicPr>
            <a:picLocks noChangeAspect="1"/>
          </p:cNvPicPr>
          <p:nvPr/>
        </p:nvPicPr>
        <p:blipFill>
          <a:blip r:embed="rId3"/>
          <a:stretch>
            <a:fillRect/>
          </a:stretch>
        </p:blipFill>
        <p:spPr>
          <a:xfrm>
            <a:off x="4080318" y="130838"/>
            <a:ext cx="3453957" cy="1942851"/>
          </a:xfrm>
          <a:prstGeom prst="rect">
            <a:avLst/>
          </a:prstGeom>
        </p:spPr>
      </p:pic>
      <p:pic>
        <p:nvPicPr>
          <p:cNvPr id="5" name="Content Placeholder 3" descr="Hyman Phelps and McNamara">
            <a:extLst>
              <a:ext uri="{FF2B5EF4-FFF2-40B4-BE49-F238E27FC236}">
                <a16:creationId xmlns:a16="http://schemas.microsoft.com/office/drawing/2014/main" id="{8142430D-5EDA-6604-5A78-ED96119A9F4D}"/>
              </a:ext>
            </a:extLst>
          </p:cNvPr>
          <p:cNvPicPr/>
          <p:nvPr/>
        </p:nvPicPr>
        <p:blipFill>
          <a:blip r:embed="rId4">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1984092314"/>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7987C8E2-ADA7-C0F1-47A8-EAAA10D602BE}"/>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Key Changes</a:t>
            </a:r>
          </a:p>
        </p:txBody>
      </p:sp>
      <p:sp>
        <p:nvSpPr>
          <p:cNvPr id="3" name="Content Placeholder 2">
            <a:extLst>
              <a:ext uri="{FF2B5EF4-FFF2-40B4-BE49-F238E27FC236}">
                <a16:creationId xmlns:a16="http://schemas.microsoft.com/office/drawing/2014/main" id="{37E59CF4-CD43-EAA7-0D30-8B0B58DF9F7E}"/>
              </a:ext>
            </a:extLst>
          </p:cNvPr>
          <p:cNvSpPr>
            <a:spLocks noGrp="1"/>
          </p:cNvSpPr>
          <p:nvPr>
            <p:ph idx="1"/>
          </p:nvPr>
        </p:nvSpPr>
        <p:spPr>
          <a:xfrm>
            <a:off x="677334" y="2030819"/>
            <a:ext cx="9181042" cy="4217581"/>
          </a:xfrm>
        </p:spPr>
        <p:txBody>
          <a:bodyPr>
            <a:normAutofit/>
          </a:bodyPr>
          <a:lstStyle/>
          <a:p>
            <a:r>
              <a:rPr lang="en-US" sz="2400"/>
              <a:t>Applies to advertising practices for “any health-related product.”</a:t>
            </a:r>
          </a:p>
          <a:p>
            <a:r>
              <a:rPr lang="en-US" sz="2400"/>
              <a:t>Expands the type of claims.</a:t>
            </a:r>
          </a:p>
          <a:p>
            <a:r>
              <a:rPr lang="en-US" sz="2400"/>
              <a:t>More stringent “competent and reliable scientific evidence standard.”</a:t>
            </a:r>
          </a:p>
          <a:p>
            <a:r>
              <a:rPr lang="en-US" sz="2400"/>
              <a:t>Includes “requirements” for design of randomized clinical trials (RCT).</a:t>
            </a:r>
          </a:p>
          <a:p>
            <a:r>
              <a:rPr lang="en-US" sz="2400"/>
              <a:t>Includes FTC “thoughts” on analysis of RCT data (no post hoc analysis).</a:t>
            </a:r>
          </a:p>
          <a:p>
            <a:endParaRPr lang="en-US" sz="2400"/>
          </a:p>
          <a:p>
            <a:endParaRPr lang="en-US" sz="2400"/>
          </a:p>
          <a:p>
            <a:pPr lvl="8"/>
            <a:endParaRPr lang="en-US" sz="1800"/>
          </a:p>
        </p:txBody>
      </p:sp>
      <p:pic>
        <p:nvPicPr>
          <p:cNvPr id="4" name="Content Placeholder 3" descr="Hyman Phelps and McNamara">
            <a:extLst>
              <a:ext uri="{FF2B5EF4-FFF2-40B4-BE49-F238E27FC236}">
                <a16:creationId xmlns:a16="http://schemas.microsoft.com/office/drawing/2014/main" id="{110DA0AE-C79B-61C4-A6BE-04B14D99CEB8}"/>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4055561427"/>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D1793E33-C7E5-E22D-B113-72B55CD9B72A}"/>
              </a:ext>
            </a:extLst>
          </p:cNvPr>
          <p:cNvSpPr>
            <a:spLocks noGrp="1"/>
          </p:cNvSpPr>
          <p:nvPr>
            <p:ph type="title"/>
          </p:nvPr>
        </p:nvSpPr>
        <p:spPr/>
        <p:txBody>
          <a:bodyPr>
            <a:normAutofit/>
          </a:bodyPr>
          <a:lstStyle/>
          <a:p>
            <a:r>
              <a:rPr lang="en-US" b="1">
                <a:effectLst>
                  <a:outerShdw blurRad="38100" dist="38100" dir="2700000" algn="tl">
                    <a:srgbClr val="000000">
                      <a:alpha val="43137"/>
                    </a:srgbClr>
                  </a:outerShdw>
                </a:effectLst>
              </a:rPr>
              <a:t>Ingredient Claims</a:t>
            </a:r>
          </a:p>
        </p:txBody>
      </p:sp>
      <p:sp>
        <p:nvSpPr>
          <p:cNvPr id="3" name="Content Placeholder 2">
            <a:extLst>
              <a:ext uri="{FF2B5EF4-FFF2-40B4-BE49-F238E27FC236}">
                <a16:creationId xmlns:a16="http://schemas.microsoft.com/office/drawing/2014/main" id="{8454770D-7E2E-DF3B-DDA8-54DD746A44ED}"/>
              </a:ext>
            </a:extLst>
          </p:cNvPr>
          <p:cNvSpPr>
            <a:spLocks noGrp="1"/>
          </p:cNvSpPr>
          <p:nvPr>
            <p:ph idx="1"/>
          </p:nvPr>
        </p:nvSpPr>
        <p:spPr/>
        <p:txBody>
          <a:bodyPr>
            <a:normAutofit/>
          </a:bodyPr>
          <a:lstStyle/>
          <a:p>
            <a:r>
              <a:rPr lang="en-US" sz="2400"/>
              <a:t>Can you rely on ingredient studies? Query whether scientific experts would require whole product testing.</a:t>
            </a:r>
          </a:p>
          <a:p>
            <a:r>
              <a:rPr lang="en-US" sz="2400"/>
              <a:t>Essentially equivalent standard.</a:t>
            </a:r>
          </a:p>
          <a:p>
            <a:r>
              <a:rPr lang="en-US" sz="2400"/>
              <a:t>Negative ingredient interaction is rare.</a:t>
            </a:r>
          </a:p>
        </p:txBody>
      </p:sp>
      <p:pic>
        <p:nvPicPr>
          <p:cNvPr id="4" name="Content Placeholder 3" descr="Hyman Phelps and McNamara">
            <a:extLst>
              <a:ext uri="{FF2B5EF4-FFF2-40B4-BE49-F238E27FC236}">
                <a16:creationId xmlns:a16="http://schemas.microsoft.com/office/drawing/2014/main" id="{35218BCD-72C8-7A22-3E99-028D74ACD218}"/>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2924201280"/>
      </p:ext>
    </p:extLst>
  </p:cSld>
  <p:clrMapOvr>
    <a:masterClrMapping/>
  </p:clrMapOvr>
  <p:transition/>
  <p:timing/>
</p:sld>
</file>

<file path=ppt/slides/slide7.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A4EB1475-8169-D415-1C6C-659A6C2DAB7F}"/>
              </a:ext>
            </a:extLst>
          </p:cNvPr>
          <p:cNvSpPr>
            <a:spLocks noGrp="1"/>
          </p:cNvSpPr>
          <p:nvPr>
            <p:ph type="title"/>
          </p:nvPr>
        </p:nvSpPr>
        <p:spPr/>
        <p:txBody>
          <a:bodyPr>
            <a:normAutofit/>
          </a:bodyPr>
          <a:lstStyle/>
          <a:p>
            <a:r>
              <a:rPr lang="en-US" b="1">
                <a:effectLst>
                  <a:outerShdw blurRad="38100" dist="38100" dir="2700000" algn="tl">
                    <a:srgbClr val="000000">
                      <a:alpha val="43137"/>
                    </a:srgbClr>
                  </a:outerShdw>
                </a:effectLst>
              </a:rPr>
              <a:t>Traditional Use Claims</a:t>
            </a:r>
          </a:p>
        </p:txBody>
      </p:sp>
      <p:sp>
        <p:nvSpPr>
          <p:cNvPr id="3" name="Content Placeholder 2">
            <a:extLst>
              <a:ext uri="{FF2B5EF4-FFF2-40B4-BE49-F238E27FC236}">
                <a16:creationId xmlns:a16="http://schemas.microsoft.com/office/drawing/2014/main" id="{2FC6009A-402C-4EA3-41CC-E5DE7E3E4AEB}"/>
              </a:ext>
            </a:extLst>
          </p:cNvPr>
          <p:cNvSpPr>
            <a:spLocks noGrp="1"/>
          </p:cNvSpPr>
          <p:nvPr>
            <p:ph idx="1"/>
          </p:nvPr>
        </p:nvSpPr>
        <p:spPr>
          <a:xfrm>
            <a:off x="677334" y="2099693"/>
            <a:ext cx="8883477" cy="3880773"/>
          </a:xfrm>
        </p:spPr>
        <p:txBody>
          <a:bodyPr>
            <a:normAutofit/>
          </a:bodyPr>
          <a:lstStyle/>
          <a:p>
            <a:r>
              <a:rPr lang="en-US" sz="2400"/>
              <a:t>1998 Guidance: Present claim in a way that consumers will understand that the (sole) basis for the claim is history of use.</a:t>
            </a:r>
          </a:p>
          <a:p>
            <a:r>
              <a:rPr lang="en-US" sz="2400"/>
              <a:t>2022 Guidance: Include a disclaimer that there is “no scientific basis” (or support) for the claim.</a:t>
            </a:r>
          </a:p>
        </p:txBody>
      </p:sp>
      <p:pic>
        <p:nvPicPr>
          <p:cNvPr id="4" name="Content Placeholder 3" descr="Hyman Phelps and McNamara">
            <a:extLst>
              <a:ext uri="{FF2B5EF4-FFF2-40B4-BE49-F238E27FC236}">
                <a16:creationId xmlns:a16="http://schemas.microsoft.com/office/drawing/2014/main" id="{E28E3160-D01B-DE42-29AF-7B347CF4FB6A}"/>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523596432"/>
      </p:ext>
    </p:extLst>
  </p:cSld>
  <p:clrMapOvr>
    <a:masterClrMapping/>
  </p:clrMapOvr>
  <p:transition/>
  <p:timing/>
</p:sld>
</file>

<file path=ppt/slides/slide8.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FD608081-FF30-684E-4577-A91DA8632096}"/>
              </a:ext>
            </a:extLst>
          </p:cNvPr>
          <p:cNvSpPr>
            <a:spLocks noGrp="1"/>
          </p:cNvSpPr>
          <p:nvPr>
            <p:ph type="title"/>
          </p:nvPr>
        </p:nvSpPr>
        <p:spPr/>
        <p:txBody>
          <a:bodyPr/>
          <a:lstStyle/>
          <a:p>
            <a:r>
              <a:rPr lang="en-US" b="1">
                <a:effectLst>
                  <a:outerShdw blurRad="38100" dist="38100" dir="2700000" algn="tl">
                    <a:srgbClr val="000000">
                      <a:alpha val="43137"/>
                    </a:srgbClr>
                  </a:outerShdw>
                </a:effectLst>
              </a:rPr>
              <a:t>Claims Based on Preliminary Research</a:t>
            </a:r>
          </a:p>
        </p:txBody>
      </p:sp>
      <p:sp>
        <p:nvSpPr>
          <p:cNvPr id="3" name="Content Placeholder 2">
            <a:extLst>
              <a:ext uri="{FF2B5EF4-FFF2-40B4-BE49-F238E27FC236}">
                <a16:creationId xmlns:a16="http://schemas.microsoft.com/office/drawing/2014/main" id="{DEA56620-F116-AC9C-9F79-38CAF758ECC7}"/>
              </a:ext>
            </a:extLst>
          </p:cNvPr>
          <p:cNvSpPr>
            <a:spLocks noGrp="1"/>
          </p:cNvSpPr>
          <p:nvPr>
            <p:ph idx="1"/>
          </p:nvPr>
        </p:nvSpPr>
        <p:spPr/>
        <p:txBody>
          <a:bodyPr>
            <a:normAutofit/>
          </a:bodyPr>
          <a:lstStyle/>
          <a:p>
            <a:r>
              <a:rPr lang="en-US" sz="2400"/>
              <a:t>1998: Discuss limitation of the research rather than rely on the meaning of the term preliminary (or promising).</a:t>
            </a:r>
          </a:p>
          <a:p>
            <a:r>
              <a:rPr lang="en-US" sz="2400"/>
              <a:t>2022: Consumers are likely to interpret terms such as preliminary or prominent as positive attributes; must have strong disclaimers.</a:t>
            </a:r>
          </a:p>
        </p:txBody>
      </p:sp>
      <p:pic>
        <p:nvPicPr>
          <p:cNvPr id="4" name="Content Placeholder 3" descr="Hyman Phelps and McNamara">
            <a:extLst>
              <a:ext uri="{FF2B5EF4-FFF2-40B4-BE49-F238E27FC236}">
                <a16:creationId xmlns:a16="http://schemas.microsoft.com/office/drawing/2014/main" id="{78FF79D5-0D08-EDF0-04DA-65A30D8620F3}"/>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2826281919"/>
      </p:ext>
    </p:extLst>
  </p:cSld>
  <p:clrMapOvr>
    <a:masterClrMapping/>
  </p:clrMapOvr>
  <p:transition/>
  <p:timing/>
</p:sld>
</file>

<file path=ppt/slides/slide9.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8ADAA8A5-0447-122F-6DD0-EDC651317EB5}"/>
              </a:ext>
            </a:extLst>
          </p:cNvPr>
          <p:cNvSpPr>
            <a:spLocks noGrp="1"/>
          </p:cNvSpPr>
          <p:nvPr>
            <p:ph type="title"/>
          </p:nvPr>
        </p:nvSpPr>
        <p:spPr/>
        <p:txBody>
          <a:bodyPr>
            <a:normAutofit/>
          </a:bodyPr>
          <a:lstStyle/>
          <a:p>
            <a:r>
              <a:rPr lang="en-US" b="1">
                <a:effectLst>
                  <a:outerShdw blurRad="38100" dist="38100" dir="2700000" algn="tl">
                    <a:srgbClr val="000000">
                      <a:alpha val="43137"/>
                    </a:srgbClr>
                  </a:outerShdw>
                </a:effectLst>
              </a:rPr>
              <a:t>Disclosures</a:t>
            </a:r>
          </a:p>
        </p:txBody>
      </p:sp>
      <p:sp>
        <p:nvSpPr>
          <p:cNvPr id="3" name="Content Placeholder 2">
            <a:extLst>
              <a:ext uri="{FF2B5EF4-FFF2-40B4-BE49-F238E27FC236}">
                <a16:creationId xmlns:a16="http://schemas.microsoft.com/office/drawing/2014/main" id="{5F9DC471-390C-4469-0C7A-AC428E734E7A}"/>
              </a:ext>
            </a:extLst>
          </p:cNvPr>
          <p:cNvSpPr>
            <a:spLocks noGrp="1"/>
          </p:cNvSpPr>
          <p:nvPr>
            <p:ph idx="1"/>
          </p:nvPr>
        </p:nvSpPr>
        <p:spPr/>
        <p:txBody>
          <a:bodyPr>
            <a:normAutofit/>
          </a:bodyPr>
          <a:lstStyle/>
          <a:p>
            <a:r>
              <a:rPr lang="en-US" sz="2400"/>
              <a:t>Must be clear and conspicuous.</a:t>
            </a:r>
          </a:p>
          <a:p>
            <a:r>
              <a:rPr lang="en-US" sz="2400"/>
              <a:t>Ideally in the same size and type of font.</a:t>
            </a:r>
          </a:p>
          <a:p>
            <a:r>
              <a:rPr lang="en-US" sz="2400"/>
              <a:t>Disclosure must be understandable to target audience.</a:t>
            </a:r>
          </a:p>
        </p:txBody>
      </p:sp>
      <p:pic>
        <p:nvPicPr>
          <p:cNvPr id="4" name="Content Placeholder 3" descr="Hyman Phelps and McNamara">
            <a:extLst>
              <a:ext uri="{FF2B5EF4-FFF2-40B4-BE49-F238E27FC236}">
                <a16:creationId xmlns:a16="http://schemas.microsoft.com/office/drawing/2014/main" id="{DABAAE2D-F2CE-AFC7-6AC0-74A46B326526}"/>
              </a:ext>
            </a:extLst>
          </p:cNvPr>
          <p:cNvPicPr/>
          <p:nvPr/>
        </p:nvPicPr>
        <p:blipFill>
          <a:blip r:embed="rId3">
            <a:extLst>
              <a:ext uri="{28A0092B-C50C-407E-A947-70E740481C1C}">
                <a14:useLocalDpi xmlns:a14="http://schemas.microsoft.com/office/drawing/2010/main" val="0"/>
              </a:ext>
            </a:extLst>
          </a:blip>
          <a:stretch>
            <a:fillRect/>
          </a:stretch>
        </p:blipFill>
        <p:spPr bwMode="auto">
          <a:xfrm>
            <a:off x="9789951" y="6207853"/>
            <a:ext cx="1887523" cy="448392"/>
          </a:xfrm>
          <a:prstGeom prst="rect">
            <a:avLst/>
          </a:prstGeom>
          <a:noFill/>
          <a:ln>
            <a:noFill/>
          </a:ln>
        </p:spPr>
      </p:pic>
    </p:spTree>
    <p:extLst>
      <p:ext uri="{BB962C8B-B14F-4D97-AF65-F5344CB8AC3E}">
        <p14:creationId xmlns:p14="http://schemas.microsoft.com/office/powerpoint/2010/main" val="1231308579"/>
      </p:ext>
    </p:extLst>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19.02.14"/>
  <p:tag name="AS_TITLE" val="Aspose.Slides for .NET 4.0 Client Profile"/>
  <p:tag name="AS_VERSION" val="19.2"/>
</p:tagLst>
</file>

<file path=ppt/theme/theme1.xml><?xml version="1.0" encoding="utf-8"?>
<a:theme xmlns:r="http://schemas.openxmlformats.org/officeDocument/2006/relationships"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Arial"/>
        <a:cs typeface="Arial"/>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Arial"/>
        <a:cs typeface="Arial"/>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Relationships xmlns="http://schemas.openxmlformats.org/package/2006/relationships"><Relationship Id="rId1" Type="http://schemas.openxmlformats.org/officeDocument/2006/relationships/customXmlProps" Target="itemProps1.xml" /></Relationships>
</file>

<file path=customXml/_rels/item2.xml.rels>&#65279;<?xml version="1.0" encoding="utf-8" standalone="yes"?><Relationships xmlns="http://schemas.openxmlformats.org/package/2006/relationships"><Relationship Id="rId1" Type="http://schemas.openxmlformats.org/officeDocument/2006/relationships/customXmlProps" Target="itemProps2.xml" /></Relationships>
</file>

<file path=customXml/_rels/item3.xml.rels>&#65279;<?xml version="1.0" encoding="utf-8" standalone="yes"?><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C24F515-356D-4532-BE08-F6D7771916F0}">
  <ds:schemaRefs>
    <ds:schemaRef ds:uri="http://purl.org/dc/terms/"/>
    <ds:schemaRef ds:uri="http://schemas.openxmlformats.org/package/2006/metadata/core-properties"/>
    <ds:schemaRef ds:uri="http://schemas.microsoft.com/office/2006/documentManagement/types"/>
    <ds:schemaRef ds:uri="http://purl.org/dc/dcmitype/"/>
    <ds:schemaRef ds:uri="http://schemas.microsoft.com/office/infopath/2007/PartnerControls"/>
    <ds:schemaRef ds:uri="http://purl.org/dc/elements/1.1/"/>
    <ds:schemaRef ds:uri="http://schemas.microsoft.com/office/2006/metadata/properties"/>
    <ds:schemaRef ds:uri="16c05727-aa75-4e4a-9b5f-8a80a1165891"/>
    <ds:schemaRef ds:uri="71af3243-3dd4-4a8d-8c0d-dd76da1f02a5"/>
    <ds:schemaRef ds:uri="http://www.w3.org/XML/1998/namespace"/>
  </ds:schemaRefs>
</ds:datastoreItem>
</file>

<file path=customXml/itemProps2.xml><?xml version="1.0" encoding="utf-8"?>
<ds:datastoreItem xmlns:ds="http://schemas.openxmlformats.org/officeDocument/2006/customXml" ds:itemID="{83E04B51-1D33-4F14-BBD7-79D7D27E2E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9AEF1282-A6E9-4912-8AB9-8ED69BF7097D}">
  <ds:schemaRefs>
    <ds:schemaRef ds:uri="http://schemas.microsoft.com/sharepoint/v3/contenttype/forms"/>
  </ds:schemaRefs>
</ds:datastoreItem>
</file>

<file path=docProps/app.xml><?xml version="1.0" encoding="utf-8"?>
<Properties xmlns:vt="http://schemas.openxmlformats.org/officeDocument/2006/docPropsVTypes" xmlns="http://schemas.openxmlformats.org/officeDocument/2006/extended-properties">
  <Template>Facet design</Template>
  <Company/>
  <PresentationFormat>Widescreen</PresentationFormat>
  <Paragraphs>0</Paragraphs>
  <Slides>0</Slides>
  <Notes>0</Notes>
  <TotalTime>0</TotalTime>
  <HiddenSlides>0</HiddenSlides>
  <MMClips>0</MMClips>
  <ScaleCrop>0</ScaleCrop>
  <LinksUpToDate>0</LinksUpToDate>
  <SharedDoc>0</SharedDoc>
  <HyperlinksChanged>0</HyperlinksChanged>
  <Application>Aspose.Slides for .NET</Application>
  <AppVersion>19.0200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dcterms:created xsi:type="dcterms:W3CDTF">1601-01-01T00:00:00Z</dcterms:created>
  <dcterms:modified xsi:type="dcterms:W3CDTF">1601-01-01T00:00:00Z</dcterms:modified>
</cp:coreProperties>
</file>