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77" r:id="rId3"/>
    <p:sldId id="345" r:id="rId4"/>
    <p:sldId id="373" r:id="rId5"/>
    <p:sldId id="366" r:id="rId6"/>
    <p:sldId id="367" r:id="rId7"/>
    <p:sldId id="368" r:id="rId8"/>
    <p:sldId id="347" r:id="rId9"/>
    <p:sldId id="349" r:id="rId10"/>
    <p:sldId id="348" r:id="rId11"/>
    <p:sldId id="369" r:id="rId12"/>
    <p:sldId id="372" r:id="rId13"/>
    <p:sldId id="351" r:id="rId14"/>
    <p:sldId id="350" r:id="rId15"/>
    <p:sldId id="353" r:id="rId16"/>
    <p:sldId id="354" r:id="rId17"/>
    <p:sldId id="355" r:id="rId18"/>
    <p:sldId id="357" r:id="rId19"/>
    <p:sldId id="358" r:id="rId20"/>
    <p:sldId id="370" r:id="rId21"/>
    <p:sldId id="359" r:id="rId22"/>
    <p:sldId id="362" r:id="rId23"/>
    <p:sldId id="363" r:id="rId24"/>
    <p:sldId id="361" r:id="rId25"/>
    <p:sldId id="360" r:id="rId26"/>
    <p:sldId id="364" r:id="rId27"/>
    <p:sldId id="266" r:id="rId28"/>
    <p:sldId id="267"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01D"/>
    <a:srgbClr val="AA6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autoAdjust="0"/>
    <p:restoredTop sz="94660"/>
  </p:normalViewPr>
  <p:slideViewPr>
    <p:cSldViewPr snapToGrid="0">
      <p:cViewPr varScale="1">
        <p:scale>
          <a:sx n="71" d="100"/>
          <a:sy n="71"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0D655-DED8-4DB3-96A0-537F61090221}"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E2725-2E94-44EA-8E01-405AB9363814}" type="slidenum">
              <a:rPr lang="en-US" smtClean="0"/>
              <a:t>‹#›</a:t>
            </a:fld>
            <a:endParaRPr lang="en-US"/>
          </a:p>
        </p:txBody>
      </p:sp>
    </p:spTree>
    <p:extLst>
      <p:ext uri="{BB962C8B-B14F-4D97-AF65-F5344CB8AC3E}">
        <p14:creationId xmlns:p14="http://schemas.microsoft.com/office/powerpoint/2010/main" val="331283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A0790FF-537C-489D-BF0F-5CC98C20F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BC448ED-E18E-4403-B94F-5C2262B2E218}" type="slidenum">
              <a:rPr lang="en-US" altLang="en-US" b="0"/>
              <a:pPr eaLnBrk="1" hangingPunct="1"/>
              <a:t>2</a:t>
            </a:fld>
            <a:endParaRPr lang="en-US" altLang="en-US" b="0"/>
          </a:p>
        </p:txBody>
      </p:sp>
      <p:sp>
        <p:nvSpPr>
          <p:cNvPr id="31747" name="Rectangle 2">
            <a:extLst>
              <a:ext uri="{FF2B5EF4-FFF2-40B4-BE49-F238E27FC236}">
                <a16:creationId xmlns:a16="http://schemas.microsoft.com/office/drawing/2014/main" id="{1C8142E8-4E96-4357-BA87-EF9E616FBA8B}"/>
              </a:ext>
            </a:extLst>
          </p:cNvPr>
          <p:cNvSpPr>
            <a:spLocks noRot="1" noChangeArrowheads="1" noTextEdit="1"/>
          </p:cNvSpPr>
          <p:nvPr>
            <p:ph type="sldImg"/>
          </p:nvPr>
        </p:nvSpPr>
        <p:spPr>
          <a:ln/>
        </p:spPr>
      </p:sp>
    </p:spTree>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10383115"/>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306157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97796866"/>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05712870"/>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99788436"/>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58768339"/>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22028782"/>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78221023"/>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37804095"/>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30394508"/>
      </p:ext>
    </p:extLst>
  </p:cSld>
  <p:clrMapOvr>
    <a:masterClrMapping/>
  </p:clrMapOvr>
</p:notes>
</file>

<file path=ppt/notesSlides/notesSlide2.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p>
        </p:txBody>
      </p:sp>
      <p:sp>
        <p:nvSpPr>
          <p:cNvPr id="33795" name="Rectangle 2"/>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16665887"/>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4447252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69897169"/>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30757766"/>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83754725"/>
      </p:ext>
    </p:extLst>
  </p:cSld>
  <p:clrMapOvr>
    <a:masterClrMapping/>
  </p:clrMapOvr>
</p:notes>
</file>

<file path=ppt/notesSlides/notesSlide25.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Tree>
  </p:cSld>
  <p:clrMapOvr>
    <a:masterClrMapping/>
  </p:clrMapOvr>
</p:notes>
</file>

<file path=ppt/notesSlides/notesSlide26.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39E35A6E-ACC7-4F15-A867-DCE3EE044422}"/>
              </a:ext>
            </a:extLst>
          </p:cNvPr>
          <p:cNvSpPr>
            <a:spLocks noGrp="1" noRot="1" noChangeAspect="1" noTextEdit="1"/>
          </p:cNvSpPr>
          <p:nvPr>
            <p:ph type="sldImg"/>
          </p:nvPr>
        </p:nvSpPr>
        <p:spPr/>
      </p:sp>
      <p:sp>
        <p:nvSpPr>
          <p:cNvPr id="132100" name="Slide Number Placeholder 3">
            <a:extLst>
              <a:ext uri="{FF2B5EF4-FFF2-40B4-BE49-F238E27FC236}">
                <a16:creationId xmlns:a16="http://schemas.microsoft.com/office/drawing/2014/main" id="{97AD7FC9-B3C2-406E-9267-ECBF8134C8A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42950" indent="-285750" defTabSz="923925" eaLnBrk="0" hangingPunct="0">
              <a:spcBef>
                <a:spcPct val="30000"/>
              </a:spcBef>
              <a:defRPr sz="1200">
                <a:solidFill>
                  <a:schemeClr val="tx1"/>
                </a:solidFill>
                <a:latin typeface="Arial" panose="020B0604020202020204" pitchFamily="34" charset="0"/>
              </a:defRPr>
            </a:lvl2pPr>
            <a:lvl3pPr marL="1143000" indent="-228600" defTabSz="923925" eaLnBrk="0" hangingPunct="0">
              <a:spcBef>
                <a:spcPct val="30000"/>
              </a:spcBef>
              <a:defRPr sz="1200">
                <a:solidFill>
                  <a:schemeClr val="tx1"/>
                </a:solidFill>
                <a:latin typeface="Arial" panose="020B0604020202020204" pitchFamily="34" charset="0"/>
              </a:defRPr>
            </a:lvl3pPr>
            <a:lvl4pPr marL="1600200" indent="-228600" defTabSz="923925" eaLnBrk="0" hangingPunct="0">
              <a:spcBef>
                <a:spcPct val="30000"/>
              </a:spcBef>
              <a:defRPr sz="1200">
                <a:solidFill>
                  <a:schemeClr val="tx1"/>
                </a:solidFill>
                <a:latin typeface="Arial" panose="020B0604020202020204" pitchFamily="34" charset="0"/>
              </a:defRPr>
            </a:lvl4pPr>
            <a:lvl5pPr marL="2057400" indent="-228600" defTabSz="923925" eaLnBrk="0" hangingPunct="0">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endParaRPr/>
          </a:p>
        </p:txBody>
      </p:sp>
    </p:spTree>
    <p:extLst>
      <p:ext uri="{BB962C8B-B14F-4D97-AF65-F5344CB8AC3E}">
        <p14:creationId xmlns:p14="http://schemas.microsoft.com/office/powerpoint/2010/main" val="719815575"/>
      </p:ext>
    </p:extLst>
  </p:cSld>
  <p:clrMapOvr>
    <a:masterClrMapping/>
  </p:clrMapOvr>
</p:notes>
</file>

<file path=ppt/notesSlides/notesSlide27.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43ACA076-A740-4F9D-A8FD-F40387E06DC7}"/>
              </a:ext>
            </a:extLst>
          </p:cNvPr>
          <p:cNvSpPr>
            <a:spLocks noGrp="1" noRot="1" noChangeAspect="1" noTextEdit="1"/>
          </p:cNvSpPr>
          <p:nvPr>
            <p:ph type="sldImg"/>
          </p:nvPr>
        </p:nvSpPr>
        <p:spPr/>
      </p:sp>
      <p:sp>
        <p:nvSpPr>
          <p:cNvPr id="4" name="Slide Number Placeholder 3">
            <a:extLst>
              <a:ext uri="{FF2B5EF4-FFF2-40B4-BE49-F238E27FC236}">
                <a16:creationId xmlns:a16="http://schemas.microsoft.com/office/drawing/2014/main" id="{0EBF4CC2-F740-467E-B252-1D9EECB413CB}"/>
              </a:ext>
            </a:extLst>
          </p:cNvPr>
          <p:cNvSpPr>
            <a:spLocks noGrp="1"/>
          </p:cNvSpPr>
          <p:nvPr>
            <p:ph type="sldNum" sz="quarter" idx="5"/>
          </p:nvPr>
        </p:nvSpPr>
        <p:spPr/>
        <p:txBody>
          <a:bodyPr/>
          <a:lstStyle/>
          <a:p>
            <a:endParaRPr/>
          </a:p>
        </p:txBody>
      </p:sp>
    </p:spTree>
    <p:extLst>
      <p:ext uri="{BB962C8B-B14F-4D97-AF65-F5344CB8AC3E}">
        <p14:creationId xmlns:p14="http://schemas.microsoft.com/office/powerpoint/2010/main" val="956634413"/>
      </p:ext>
    </p:extLst>
  </p:cSld>
  <p:clrMapOvr>
    <a:masterClrMapping/>
  </p:clrMapOvr>
</p:notes>
</file>

<file path=ppt/notesSlides/notesSlide28.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D0DB8014-A6EB-433D-BB12-56B03868CCD0}"/>
              </a:ext>
            </a:extLst>
          </p:cNvPr>
          <p:cNvSpPr>
            <a:spLocks noGrp="1" noRot="1" noChangeAspect="1" noChangeArrowheads="1" noTextEdit="1"/>
          </p:cNvSpPr>
          <p:nvPr>
            <p:ph type="sldImg"/>
          </p:nvPr>
        </p:nvSpPr>
        <p:spPr/>
      </p:sp>
    </p:spTree>
    <p:extLst>
      <p:ext uri="{BB962C8B-B14F-4D97-AF65-F5344CB8AC3E}">
        <p14:creationId xmlns:p14="http://schemas.microsoft.com/office/powerpoint/2010/main" val="4258586930"/>
      </p:ext>
    </p:extLst>
  </p:cSld>
  <p:clrMapOvr>
    <a:masterClrMapping/>
  </p:clrMapOvr>
</p:notes>
</file>

<file path=ppt/notesSlides/notesSlide3.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p>
        </p:txBody>
      </p:sp>
      <p:sp>
        <p:nvSpPr>
          <p:cNvPr id="3379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55691762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01829953"/>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7565568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5281553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45774164"/>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1400042"/>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8676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327530-5FD3-47E4-92A8-BDB14D3BD1A7}" type="datetime1">
              <a:rPr lang="en-US" smtClean="0"/>
              <a:t>9/7/2022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88322F-DB23-4560-97F6-A8544466B6FE}" type="datetime1">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5CAEAA-F247-4D4F-8E69-AE334A2C7C83}"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F70108-573E-4248-B469-1DF888B54BE7}"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D02EB5-243C-4622-8520-793EC570D01F}"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4E2E70-57DE-47E3-91BC-CA1A130440AD}"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8040BC-8623-4618-AF57-726614FDA9DF}"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C5676A-DC59-4E5A-99CB-5383B21AD941}"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DE475-B0BB-48E0-8F92-84FF0D7E1946}"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2.xml><?xml version="1.0" encoding="utf-8"?>
<p:sldLayout xmlns:a16="http://schemas.microsoft.com/office/drawing/2014/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B6FD-EDA6-4B21-8EDA-BC31267965E8}" type="datetime1">
              <a:rPr lang="en-US" smtClean="0"/>
              <a:t>9/7/2022</a:t>
            </a:fld>
            <a:endParaRPr lang="en-US"/>
          </a:p>
        </p:txBody>
      </p:sp>
      <p:sp>
        <p:nvSpPr>
          <p:cNvPr id="6" name="Slide Number Placeholder 5"/>
          <p:cNvSpPr>
            <a:spLocks noGrp="1"/>
          </p:cNvSpPr>
          <p:nvPr>
            <p:ph type="sldNum" sz="quarter" idx="12"/>
          </p:nvPr>
        </p:nvSpPr>
        <p:spPr>
          <a:xfrm>
            <a:off x="157476" y="6362667"/>
            <a:ext cx="551167" cy="365125"/>
          </a:xfrm>
        </p:spPr>
        <p:txBody>
          <a:bodyPr/>
          <a:lstStyle/>
          <a:p>
            <a:fld id="{D57F1E4F-1CFF-5643-939E-217C01CDF565}" type="slidenum">
              <a:rPr lang="en-US"/>
              <a:t>‹#›</a:t>
            </a:fld>
            <a:endParaRPr lang="en-US"/>
          </a:p>
        </p:txBody>
      </p:sp>
      <p:pic>
        <p:nvPicPr>
          <p:cNvPr id="7" name="Picture 6">
            <a:extLst>
              <a:ext uri="{FF2B5EF4-FFF2-40B4-BE49-F238E27FC236}">
                <a16:creationId xmlns:a16="http://schemas.microsoft.com/office/drawing/2014/main" id="{DD1B51AB-4E9B-4962-8467-3B59F1DA54F3}"/>
              </a:ext>
            </a:extLst>
          </p:cNvPr>
          <p:cNvPicPr>
            <a:picLocks noChangeAspect="1"/>
          </p:cNvPicPr>
          <p:nvPr userDrawn="1"/>
        </p:nvPicPr>
        <p:blipFill>
          <a:blip r:embed="rId2"/>
          <a:srcRect/>
          <a:stretch>
            <a:fillRect/>
          </a:stretch>
        </p:blipFill>
        <p:spPr>
          <a:xfrm>
            <a:off x="9266663" y="6308187"/>
            <a:ext cx="2682883" cy="435159"/>
          </a:xfrm>
          <a:prstGeom prst="rect">
            <a:avLst/>
          </a:prstGeom>
        </p:spPr>
      </p:pic>
      <p:sp>
        <p:nvSpPr>
          <p:cNvPr id="9" name="Rectangle 8">
            <a:extLst>
              <a:ext uri="{FF2B5EF4-FFF2-40B4-BE49-F238E27FC236}">
                <a16:creationId xmlns:a16="http://schemas.microsoft.com/office/drawing/2014/main" id="{FEFFA375-F01D-49D9-82CB-94A056A45D33}"/>
              </a:ext>
            </a:extLst>
          </p:cNvPr>
          <p:cNvSpPr/>
          <p:nvPr userDrawn="1"/>
        </p:nvSpPr>
        <p:spPr>
          <a:xfrm>
            <a:off x="2463964" y="6525766"/>
            <a:ext cx="1814920" cy="246221"/>
          </a:xfrm>
          <a:prstGeom prst="rect">
            <a:avLst/>
          </a:prstGeom>
        </p:spPr>
        <p:txBody>
          <a:bodyPr wrap="none">
            <a:spAutoFit/>
          </a:bodyPr>
          <a:lstStyle/>
          <a:p>
            <a:r>
              <a:rPr lang="en-US" sz="1000" dirty="0"/>
              <a:t>© 2022 Greenberg Traurig LLP</a:t>
            </a:r>
          </a:p>
        </p:txBody>
      </p:sp>
      <p:pic>
        <p:nvPicPr>
          <p:cNvPr id="5" name="Picture 4">
            <a:extLst>
              <a:ext uri="{FF2B5EF4-FFF2-40B4-BE49-F238E27FC236}">
                <a16:creationId xmlns:a16="http://schemas.microsoft.com/office/drawing/2014/main" id="{0627A5C0-C5B8-4238-BD8A-DB9CAC38F2E8}"/>
              </a:ext>
            </a:extLst>
          </p:cNvPr>
          <p:cNvPicPr>
            <a:picLocks noChangeAspect="1"/>
          </p:cNvPicPr>
          <p:nvPr userDrawn="1"/>
        </p:nvPicPr>
        <p:blipFill>
          <a:blip r:embed="rId3"/>
          <a:stretch>
            <a:fillRect/>
          </a:stretch>
        </p:blipFill>
        <p:spPr>
          <a:xfrm>
            <a:off x="10098157" y="22184"/>
            <a:ext cx="2079276" cy="938255"/>
          </a:xfrm>
          <a:prstGeom prst="rect">
            <a:avLst/>
          </a:prstGeom>
        </p:spPr>
      </p:pic>
    </p:spTree>
  </p:cSld>
  <p:clrMapOvr>
    <a:masterClrMapping/>
  </p:clrMapOvr>
</p:sldLayout>
</file>

<file path=ppt/slideLayouts/slideLayout3.xml><?xml version="1.0" encoding="utf-8"?>
<p:sldLayout xmlns:a16="http://schemas.microsoft.com/office/drawing/2014/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329523-8711-481B-9102-2DFEC096C6F8}" type="datetime1">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871" y="6345196"/>
            <a:ext cx="551167" cy="365125"/>
          </a:xfrm>
        </p:spPr>
        <p:txBody>
          <a:bodyPr/>
          <a:lstStyle/>
          <a:p>
            <a:fld id="{D57F1E4F-1CFF-5643-939E-217C01CDF565}" type="slidenum">
              <a:rPr lang="en-US"/>
              <a:t>‹#›</a:t>
            </a:fld>
            <a:endParaRPr lang="en-US"/>
          </a:p>
        </p:txBody>
      </p:sp>
      <p:pic>
        <p:nvPicPr>
          <p:cNvPr id="7" name="Picture 6">
            <a:extLst>
              <a:ext uri="{FF2B5EF4-FFF2-40B4-BE49-F238E27FC236}">
                <a16:creationId xmlns:a16="http://schemas.microsoft.com/office/drawing/2014/main" id="{9C78FB8F-60B0-4311-BDAB-91B6122DF4F2}"/>
              </a:ext>
            </a:extLst>
          </p:cNvPr>
          <p:cNvPicPr>
            <a:picLocks noChangeAspect="1"/>
          </p:cNvPicPr>
          <p:nvPr userDrawn="1"/>
        </p:nvPicPr>
        <p:blipFill>
          <a:blip r:embed="rId2"/>
          <a:srcRect/>
          <a:stretch>
            <a:fillRect/>
          </a:stretch>
        </p:blipFill>
        <p:spPr>
          <a:xfrm>
            <a:off x="9315613" y="6277467"/>
            <a:ext cx="2682472" cy="4328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88DB2-3C2D-4613-8AE1-0189BAE517A6}" type="datetime1">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6C78D-6C0E-4A0A-B24B-97281B55C755}" type="datetime1">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18F63-1C2A-4970-A853-FF9DBDEBF5BE}" type="datetime1">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89F25-18EF-4523-974C-96F600249627}" type="datetime1">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8C47FA-6C26-47A0-879F-1ADFAD3522EA}" type="datetime1">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EA7E8D-3E35-4DC4-BD5A-6F34EFB058BC}" type="datetime1">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30BECE-6990-48C7-A2CC-6A577093A7DA}" type="datetime1">
              <a:rPr lang="en-US" smtClean="0"/>
              <a:t>9/7/2022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prochnowjj@gtlaw.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3BBB6F6-62C0-4212-9156-D65574D6E338}"/>
              </a:ext>
            </a:extLst>
          </p:cNvPr>
          <p:cNvSpPr>
            <a:spLocks noGrp="1"/>
          </p:cNvSpPr>
          <p:nvPr>
            <p:ph type="ctrTitle"/>
          </p:nvPr>
        </p:nvSpPr>
        <p:spPr>
          <a:xfrm>
            <a:off x="3613166" y="984450"/>
            <a:ext cx="8209740" cy="3832012"/>
          </a:xfrm>
        </p:spPr>
        <p:txBody>
          <a:bodyPr>
            <a:normAutofit/>
          </a:bodyPr>
          <a:lstStyle/>
          <a:p>
            <a:pPr algn="l"/>
            <a:r>
              <a:rPr lang="en-US" sz="4000" dirty="0">
                <a:latin typeface="Arial Rounded MT Bold" panose="020F0704030504030204" pitchFamily="34" charset="0"/>
              </a:rPr>
              <a:t>         </a:t>
            </a:r>
            <a:br>
              <a:rPr lang="en-US" sz="4000" dirty="0">
                <a:latin typeface="Arial Rounded MT Bold" panose="020F0704030504030204" pitchFamily="34" charset="0"/>
              </a:rPr>
            </a:br>
            <a:br>
              <a:rPr lang="en-US" sz="4000" dirty="0">
                <a:latin typeface="Arial Rounded MT Bold" panose="020F0704030504030204" pitchFamily="34" charset="0"/>
              </a:rPr>
            </a:br>
            <a:br>
              <a:rPr lang="en-US" sz="4000" dirty="0">
                <a:latin typeface="Arial Rounded MT Bold" panose="020F0704030504030204" pitchFamily="34" charset="0"/>
              </a:rPr>
            </a:br>
            <a:r>
              <a:rPr lang="en-US" sz="4000" dirty="0">
                <a:solidFill>
                  <a:srgbClr val="C9901D"/>
                </a:solidFill>
                <a:latin typeface="Arial Rounded MT Bold" panose="020F0704030504030204" pitchFamily="34" charset="0"/>
              </a:rPr>
              <a:t>Best Practices for Addressing a Potential Recall Issue</a:t>
            </a:r>
          </a:p>
        </p:txBody>
      </p:sp>
      <p:sp>
        <p:nvSpPr>
          <p:cNvPr id="3" name="Subtitle 2" descr="" title="">
            <a:extLst>
              <a:ext uri="{FF2B5EF4-FFF2-40B4-BE49-F238E27FC236}">
                <a16:creationId xmlns:a16="http://schemas.microsoft.com/office/drawing/2014/main" id="{D489C685-645C-4D9C-A665-455FD2E8755A}"/>
              </a:ext>
            </a:extLst>
          </p:cNvPr>
          <p:cNvSpPr>
            <a:spLocks noGrp="1"/>
          </p:cNvSpPr>
          <p:nvPr>
            <p:ph type="subTitle" idx="1"/>
          </p:nvPr>
        </p:nvSpPr>
        <p:spPr>
          <a:xfrm>
            <a:off x="4548221" y="4816462"/>
            <a:ext cx="7307529" cy="1759592"/>
          </a:xfrm>
        </p:spPr>
        <p:txBody>
          <a:bodyPr>
            <a:normAutofit/>
          </a:bodyPr>
          <a:lstStyle/>
          <a:p>
            <a:endParaRPr lang="en-US" sz="2000" b="1" dirty="0">
              <a:solidFill>
                <a:srgbClr val="C9901D"/>
              </a:solidFill>
              <a:latin typeface="Arial Rounded MT Bold" panose="020F0704030504030204" pitchFamily="34" charset="0"/>
            </a:endParaRPr>
          </a:p>
          <a:p>
            <a:r>
              <a:rPr lang="en-US" sz="2000" b="1" dirty="0">
                <a:solidFill>
                  <a:srgbClr val="002060"/>
                </a:solidFill>
                <a:latin typeface="Arial Rounded MT Bold" panose="020F0704030504030204" pitchFamily="34" charset="0"/>
              </a:rPr>
              <a:t>Justin J. Prochnow</a:t>
            </a:r>
          </a:p>
        </p:txBody>
      </p:sp>
      <p:pic>
        <p:nvPicPr>
          <p:cNvPr id="7" name="Picture 6" descr="" title="">
            <a:extLst>
              <a:ext uri="{FF2B5EF4-FFF2-40B4-BE49-F238E27FC236}">
                <a16:creationId xmlns:a16="http://schemas.microsoft.com/office/drawing/2014/main" id="{63E8904C-EB9C-4634-A2FB-6FADE305DA7B}"/>
              </a:ext>
            </a:extLst>
          </p:cNvPr>
          <p:cNvPicPr>
            <a:picLocks noChangeAspect="1"/>
          </p:cNvPicPr>
          <p:nvPr/>
        </p:nvPicPr>
        <p:blipFill>
          <a:blip r:embed="rId2"/>
          <a:srcRect/>
          <a:stretch>
            <a:fillRect/>
          </a:stretch>
        </p:blipFill>
        <p:spPr>
          <a:xfrm>
            <a:off x="7273130" y="5830957"/>
            <a:ext cx="4549776" cy="740155"/>
          </a:xfrm>
          <a:prstGeom prst="rect">
            <a:avLst/>
          </a:prstGeom>
        </p:spPr>
      </p:pic>
      <p:sp>
        <p:nvSpPr>
          <p:cNvPr id="8" name="Slide Number Placeholder 7" descr="" title="">
            <a:extLst>
              <a:ext uri="{FF2B5EF4-FFF2-40B4-BE49-F238E27FC236}">
                <a16:creationId xmlns:a16="http://schemas.microsoft.com/office/drawing/2014/main" id="{54D8C84F-B44F-47F1-A35F-7E6FEE337D5E}"/>
              </a:ext>
            </a:extLst>
          </p:cNvPr>
          <p:cNvSpPr>
            <a:spLocks noGrp="1"/>
          </p:cNvSpPr>
          <p:nvPr>
            <p:ph type="sldNum" sz="quarter" idx="12"/>
          </p:nvPr>
        </p:nvSpPr>
        <p:spPr/>
        <p:txBody>
          <a:bodyPr/>
          <a:lstStyle/>
          <a:p>
            <a:fld id="{D57F1E4F-1CFF-5643-939E-217C01CDF565}" type="slidenum">
              <a:rPr lang="en-US" smtClean="0"/>
              <a:t>1</a:t>
            </a:fld>
            <a:endParaRPr lang="en-US"/>
          </a:p>
        </p:txBody>
      </p:sp>
      <p:pic>
        <p:nvPicPr>
          <p:cNvPr id="6" name="Picture 5" descr="" title="">
            <a:extLst>
              <a:ext uri="{FF2B5EF4-FFF2-40B4-BE49-F238E27FC236}">
                <a16:creationId xmlns:a16="http://schemas.microsoft.com/office/drawing/2014/main" id="{8CFA1B72-575C-4B98-A554-63EA7D73C549}"/>
              </a:ext>
            </a:extLst>
          </p:cNvPr>
          <p:cNvPicPr>
            <a:picLocks noChangeAspect="1"/>
          </p:cNvPicPr>
          <p:nvPr/>
        </p:nvPicPr>
        <p:blipFill>
          <a:blip r:embed="rId3"/>
          <a:stretch>
            <a:fillRect/>
          </a:stretch>
        </p:blipFill>
        <p:spPr>
          <a:xfrm>
            <a:off x="3718081" y="347337"/>
            <a:ext cx="6877050" cy="3105150"/>
          </a:xfrm>
          <a:prstGeom prst="rect">
            <a:avLst/>
          </a:prstGeom>
        </p:spPr>
      </p:pic>
    </p:spTree>
    <p:extLst>
      <p:ext uri="{BB962C8B-B14F-4D97-AF65-F5344CB8AC3E}">
        <p14:creationId xmlns:p14="http://schemas.microsoft.com/office/powerpoint/2010/main" val="266380443"/>
      </p:ext>
    </p:extLst>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2692" name="Rectangle 4" descr="" title=""/>
          <p:cNvSpPr>
            <a:spLocks noGrp="1" noChangeArrowheads="1"/>
          </p:cNvSpPr>
          <p:nvPr>
            <p:ph type="title"/>
          </p:nvPr>
        </p:nvSpPr>
        <p:spPr>
          <a:xfrm>
            <a:off x="1484310" y="0"/>
            <a:ext cx="10018713" cy="1237129"/>
          </a:xfrm>
        </p:spPr>
        <p:txBody>
          <a:bodyPr/>
          <a:lstStyle/>
          <a:p>
            <a:pPr algn="l">
              <a:defRPr/>
            </a:pPr>
            <a:r>
              <a:rPr lang="en-US" dirty="0"/>
              <a:t>     FDA Requested or Mandated Recall</a:t>
            </a:r>
          </a:p>
        </p:txBody>
      </p:sp>
      <p:sp>
        <p:nvSpPr>
          <p:cNvPr id="12291" name="Rectangle 5" descr="" title=""/>
          <p:cNvSpPr>
            <a:spLocks noGrp="1" noChangeArrowheads="1"/>
          </p:cNvSpPr>
          <p:nvPr>
            <p:ph type="body" idx="1"/>
          </p:nvPr>
        </p:nvSpPr>
        <p:spPr>
          <a:xfrm>
            <a:off x="1390180" y="1775012"/>
            <a:ext cx="10018713" cy="4410636"/>
          </a:xfrm>
        </p:spPr>
        <p:txBody>
          <a:bodyPr>
            <a:normAutofit/>
          </a:bodyPr>
          <a:lstStyle/>
          <a:p>
            <a:r>
              <a:rPr lang="en-US" dirty="0"/>
              <a:t>FDA may also request that a Company initiate a recall pursuant to 21 CFR 7.40(b) when a Company does not undertake a recall on its own initiative</a:t>
            </a:r>
          </a:p>
          <a:p>
            <a:r>
              <a:rPr lang="en-US" dirty="0"/>
              <a:t>Requests are generally reserved for urgent situations and are most often classified as Class I</a:t>
            </a:r>
          </a:p>
          <a:p>
            <a:r>
              <a:rPr lang="en-US" dirty="0"/>
              <a:t>Example: </a:t>
            </a:r>
            <a:r>
              <a:rPr lang="en-US" dirty="0" err="1"/>
              <a:t>Westco</a:t>
            </a:r>
            <a:r>
              <a:rPr lang="en-US" dirty="0"/>
              <a:t> Fruit and Nuts Inc. </a:t>
            </a:r>
          </a:p>
          <a:p>
            <a:r>
              <a:rPr lang="en-US" dirty="0"/>
              <a:t>Under the </a:t>
            </a:r>
            <a:r>
              <a:rPr lang="en-US" dirty="0" err="1"/>
              <a:t>FSMA</a:t>
            </a:r>
            <a:r>
              <a:rPr lang="en-US" dirty="0"/>
              <a:t>, FDA may also go into court                                                                        and seek mandatory recall authority but                                                                             only for situations in which there is the                                                                  potential for serious adverse health consequences                                                      or death</a:t>
            </a:r>
          </a:p>
          <a:p>
            <a:pPr>
              <a:buFont typeface="Wingdings" pitchFamily="2" charset="2"/>
              <a:buNone/>
            </a:pPr>
            <a:endParaRPr lang="en-US" dirty="0"/>
          </a:p>
          <a:p>
            <a:endParaRPr lang="en-US" dirty="0"/>
          </a:p>
        </p:txBody>
      </p:sp>
      <p:pic>
        <p:nvPicPr>
          <p:cNvPr id="9218"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271" y="2854699"/>
            <a:ext cx="2847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737264"/>
      </p:ext>
    </p:extLst>
  </p:cSld>
  <p:clrMapOvr>
    <a:masterClrMapping/>
  </p:clrMapOvr>
  <p:transition/>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3716" name="Rectangle 4" descr="" title=""/>
          <p:cNvSpPr>
            <a:spLocks noGrp="1" noChangeArrowheads="1"/>
          </p:cNvSpPr>
          <p:nvPr>
            <p:ph type="title"/>
          </p:nvPr>
        </p:nvSpPr>
        <p:spPr>
          <a:xfrm>
            <a:off x="1593196" y="0"/>
            <a:ext cx="10146085" cy="1425388"/>
          </a:xfrm>
        </p:spPr>
        <p:txBody>
          <a:bodyPr>
            <a:normAutofit/>
          </a:bodyPr>
          <a:lstStyle/>
          <a:p>
            <a:pPr algn="l">
              <a:defRPr/>
            </a:pPr>
            <a:r>
              <a:rPr lang="en-US" sz="3200" dirty="0"/>
              <a:t>To Recall or Not to Recall – That is the Question</a:t>
            </a:r>
          </a:p>
        </p:txBody>
      </p:sp>
      <p:sp>
        <p:nvSpPr>
          <p:cNvPr id="13315" name="Rectangle 5" descr="" title=""/>
          <p:cNvSpPr>
            <a:spLocks noGrp="1" noChangeArrowheads="1"/>
          </p:cNvSpPr>
          <p:nvPr>
            <p:ph type="body" idx="1"/>
          </p:nvPr>
        </p:nvSpPr>
        <p:spPr>
          <a:xfrm>
            <a:off x="1443969" y="1290918"/>
            <a:ext cx="10018713" cy="4719918"/>
          </a:xfrm>
        </p:spPr>
        <p:txBody>
          <a:bodyPr>
            <a:normAutofit lnSpcReduction="10000"/>
          </a:bodyPr>
          <a:lstStyle/>
          <a:p>
            <a:r>
              <a:rPr lang="en-US" dirty="0"/>
              <a:t>Evaluating the Necessity of a Recall</a:t>
            </a:r>
          </a:p>
          <a:p>
            <a:pPr lvl="1">
              <a:lnSpc>
                <a:spcPct val="80000"/>
              </a:lnSpc>
            </a:pPr>
            <a:r>
              <a:rPr lang="en-US" dirty="0"/>
              <a:t>Is there a safety issue?</a:t>
            </a:r>
          </a:p>
          <a:p>
            <a:pPr lvl="2">
              <a:lnSpc>
                <a:spcPct val="80000"/>
              </a:lnSpc>
            </a:pPr>
            <a:r>
              <a:rPr lang="en-US" sz="2000" dirty="0"/>
              <a:t>If it is a contamination issue, an undeclared food                                                       allergen, or some other potential health risk, you                                                            must evaluate the potential health risk</a:t>
            </a:r>
          </a:p>
          <a:p>
            <a:pPr lvl="2">
              <a:lnSpc>
                <a:spcPct val="80000"/>
              </a:lnSpc>
            </a:pPr>
            <a:r>
              <a:rPr lang="en-US" dirty="0"/>
              <a:t>Often utilize a toxicologist to evaluate safety</a:t>
            </a:r>
          </a:p>
          <a:p>
            <a:pPr lvl="2">
              <a:lnSpc>
                <a:spcPct val="80000"/>
              </a:lnSpc>
            </a:pPr>
            <a:r>
              <a:rPr lang="en-US" dirty="0"/>
              <a:t>Highly recommended if the ultimate decision is to not recall </a:t>
            </a:r>
          </a:p>
          <a:p>
            <a:pPr lvl="1">
              <a:lnSpc>
                <a:spcPct val="80000"/>
              </a:lnSpc>
            </a:pPr>
            <a:r>
              <a:rPr lang="en-US" dirty="0"/>
              <a:t>What are the business costs?</a:t>
            </a:r>
          </a:p>
          <a:p>
            <a:pPr lvl="2">
              <a:lnSpc>
                <a:spcPct val="80000"/>
              </a:lnSpc>
            </a:pPr>
            <a:r>
              <a:rPr lang="en-US" dirty="0"/>
              <a:t>Recalls are expensive</a:t>
            </a:r>
          </a:p>
          <a:p>
            <a:pPr lvl="2">
              <a:lnSpc>
                <a:spcPct val="80000"/>
              </a:lnSpc>
            </a:pPr>
            <a:r>
              <a:rPr lang="en-US" dirty="0"/>
              <a:t>Not just replacement of product – other costs                                                                                                                                         include restocking fees, attorneys fees, commissions,                                                                     other business costs</a:t>
            </a:r>
          </a:p>
          <a:p>
            <a:pPr>
              <a:lnSpc>
                <a:spcPct val="80000"/>
              </a:lnSpc>
            </a:pPr>
            <a:r>
              <a:rPr lang="en-US" dirty="0"/>
              <a:t>What are the PR consequences?</a:t>
            </a:r>
          </a:p>
          <a:p>
            <a:pPr>
              <a:lnSpc>
                <a:spcPct val="80000"/>
              </a:lnSpc>
            </a:pPr>
            <a:r>
              <a:rPr lang="en-US" dirty="0"/>
              <a:t>Does Issuing a Recall Shine a Spotlight on the Issue?</a:t>
            </a:r>
          </a:p>
          <a:p>
            <a:endParaRPr lang="en-US" dirty="0"/>
          </a:p>
        </p:txBody>
      </p:sp>
      <p:pic>
        <p:nvPicPr>
          <p:cNvPr id="4098"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142" y="1425388"/>
            <a:ext cx="25622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731513"/>
      </p:ext>
    </p:extLst>
  </p:cSld>
  <p:clrMapOvr>
    <a:masterClrMapping/>
  </p:clrMapOvr>
  <p:transition/>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0646" name="Rectangle 6" descr="" title=""/>
          <p:cNvSpPr>
            <a:spLocks noGrp="1" noChangeArrowheads="1"/>
          </p:cNvSpPr>
          <p:nvPr>
            <p:ph type="title"/>
          </p:nvPr>
        </p:nvSpPr>
        <p:spPr>
          <a:xfrm>
            <a:off x="1484310" y="0"/>
            <a:ext cx="10018713" cy="1304365"/>
          </a:xfrm>
        </p:spPr>
        <p:txBody>
          <a:bodyPr/>
          <a:lstStyle/>
          <a:p>
            <a:pPr algn="l">
              <a:defRPr/>
            </a:pPr>
            <a:r>
              <a:rPr lang="en-US" dirty="0"/>
              <a:t>      Who Initiates the Recall?</a:t>
            </a:r>
          </a:p>
        </p:txBody>
      </p:sp>
      <p:sp>
        <p:nvSpPr>
          <p:cNvPr id="10243" name="Rectangle 7" descr="" title=""/>
          <p:cNvSpPr>
            <a:spLocks noGrp="1" noChangeArrowheads="1"/>
          </p:cNvSpPr>
          <p:nvPr>
            <p:ph type="body" idx="1"/>
          </p:nvPr>
        </p:nvSpPr>
        <p:spPr>
          <a:xfrm>
            <a:off x="1484310" y="1304365"/>
            <a:ext cx="10018713" cy="2510118"/>
          </a:xfrm>
        </p:spPr>
        <p:txBody>
          <a:bodyPr/>
          <a:lstStyle/>
          <a:p>
            <a:r>
              <a:rPr lang="en-US" dirty="0"/>
              <a:t>Responsible Company can “voluntarily” recall product</a:t>
            </a:r>
          </a:p>
          <a:p>
            <a:r>
              <a:rPr lang="en-US" dirty="0"/>
              <a:t>FDA can request a Company to recall product</a:t>
            </a:r>
          </a:p>
          <a:p>
            <a:r>
              <a:rPr lang="en-US" dirty="0"/>
              <a:t>FDA can mandate recall pursuant to certain statutes and laws</a:t>
            </a:r>
          </a:p>
          <a:p>
            <a:r>
              <a:rPr lang="en-US" dirty="0"/>
              <a:t>FDA has mandatory recall authority under FSMA for products with a reasonable probability of serious adverse health consequences or death</a:t>
            </a:r>
          </a:p>
        </p:txBody>
      </p:sp>
    </p:spTree>
    <p:extLst>
      <p:ext uri="{BB962C8B-B14F-4D97-AF65-F5344CB8AC3E}">
        <p14:creationId xmlns:p14="http://schemas.microsoft.com/office/powerpoint/2010/main" val="671670831"/>
      </p:ext>
    </p:extLst>
  </p:cSld>
  <p:clrMapOvr>
    <a:masterClrMapping/>
  </p:clrMapOvr>
  <p:transition/>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4740" name="Rectangle 4" descr="" title=""/>
          <p:cNvSpPr>
            <a:spLocks noGrp="1" noChangeArrowheads="1"/>
          </p:cNvSpPr>
          <p:nvPr>
            <p:ph type="title"/>
          </p:nvPr>
        </p:nvSpPr>
        <p:spPr>
          <a:xfrm>
            <a:off x="1484311" y="0"/>
            <a:ext cx="10018713" cy="1304365"/>
          </a:xfrm>
        </p:spPr>
        <p:txBody>
          <a:bodyPr/>
          <a:lstStyle/>
          <a:p>
            <a:pPr>
              <a:defRPr/>
            </a:pPr>
            <a:r>
              <a:rPr lang="en-US" dirty="0"/>
              <a:t>Notifying FDA</a:t>
            </a:r>
          </a:p>
        </p:txBody>
      </p:sp>
      <p:sp>
        <p:nvSpPr>
          <p:cNvPr id="15363" name="Rectangle 5" descr="" title=""/>
          <p:cNvSpPr>
            <a:spLocks noGrp="1" noChangeArrowheads="1"/>
          </p:cNvSpPr>
          <p:nvPr>
            <p:ph type="body" idx="1"/>
          </p:nvPr>
        </p:nvSpPr>
        <p:spPr>
          <a:xfrm>
            <a:off x="1484310" y="1304365"/>
            <a:ext cx="10018713" cy="4486835"/>
          </a:xfrm>
        </p:spPr>
        <p:txBody>
          <a:bodyPr>
            <a:normAutofit fontScale="92500"/>
          </a:bodyPr>
          <a:lstStyle/>
          <a:p>
            <a:r>
              <a:rPr lang="en-US" sz="2800" dirty="0"/>
              <a:t>Once a Company determines that a recall is necessary, it must contact the FDA and the District Recall Coordinator</a:t>
            </a:r>
          </a:p>
          <a:p>
            <a:r>
              <a:rPr lang="en-US" sz="2800" dirty="0"/>
              <a:t>Notice must be given to consumers; this usually means a press release</a:t>
            </a:r>
          </a:p>
          <a:p>
            <a:r>
              <a:rPr lang="en-US" sz="2800" dirty="0"/>
              <a:t>FDA will recommend that a Company issue a press release and the District Recall Coordinator will ask to review</a:t>
            </a:r>
          </a:p>
          <a:p>
            <a:r>
              <a:rPr lang="en-US" sz="2800" dirty="0"/>
              <a:t>Model press releases on FDA website</a:t>
            </a:r>
          </a:p>
          <a:p>
            <a:r>
              <a:rPr lang="en-US" sz="2800" dirty="0"/>
              <a:t>No requirement to have FDA approve, but if FDA doesn’t like press release or a Company doesn’t issue press release, FDA may do so</a:t>
            </a:r>
          </a:p>
          <a:p>
            <a:pPr marL="0" indent="0">
              <a:buNone/>
            </a:pPr>
            <a:endParaRPr lang="en-US" sz="2800" dirty="0"/>
          </a:p>
        </p:txBody>
      </p:sp>
    </p:spTree>
    <p:extLst>
      <p:ext uri="{BB962C8B-B14F-4D97-AF65-F5344CB8AC3E}">
        <p14:creationId xmlns:p14="http://schemas.microsoft.com/office/powerpoint/2010/main" val="43808211"/>
      </p:ext>
    </p:extLst>
  </p:cSld>
  <p:clrMapOvr>
    <a:masterClrMapping/>
  </p:clrMapOvr>
  <p:transition/>
</p:sld>
</file>

<file path=ppt/slides/slide1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90818" name="Rectangle 2" descr="" title=""/>
          <p:cNvSpPr>
            <a:spLocks noGrp="1" noChangeArrowheads="1"/>
          </p:cNvSpPr>
          <p:nvPr>
            <p:ph type="title"/>
          </p:nvPr>
        </p:nvSpPr>
        <p:spPr>
          <a:xfrm>
            <a:off x="1484310" y="1"/>
            <a:ext cx="10018713" cy="1317812"/>
          </a:xfrm>
        </p:spPr>
        <p:txBody>
          <a:bodyPr/>
          <a:lstStyle/>
          <a:p>
            <a:pPr>
              <a:defRPr/>
            </a:pPr>
            <a:r>
              <a:rPr lang="en-US" dirty="0"/>
              <a:t>Reportable Food Registry</a:t>
            </a:r>
          </a:p>
        </p:txBody>
      </p:sp>
      <p:sp>
        <p:nvSpPr>
          <p:cNvPr id="14339" name="Rectangle 3" descr="" title=""/>
          <p:cNvSpPr>
            <a:spLocks noGrp="1" noChangeArrowheads="1"/>
          </p:cNvSpPr>
          <p:nvPr>
            <p:ph type="body" idx="1"/>
          </p:nvPr>
        </p:nvSpPr>
        <p:spPr>
          <a:xfrm>
            <a:off x="1448451" y="1317813"/>
            <a:ext cx="10018713" cy="4343399"/>
          </a:xfrm>
        </p:spPr>
        <p:txBody>
          <a:bodyPr>
            <a:normAutofit lnSpcReduction="10000"/>
          </a:bodyPr>
          <a:lstStyle/>
          <a:p>
            <a:pPr>
              <a:lnSpc>
                <a:spcPct val="80000"/>
              </a:lnSpc>
            </a:pPr>
            <a:r>
              <a:rPr lang="en-US" dirty="0"/>
              <a:t>Requirements of Reportable Food Registry                                                                                   are separate from recalls</a:t>
            </a:r>
          </a:p>
          <a:p>
            <a:pPr>
              <a:lnSpc>
                <a:spcPct val="80000"/>
              </a:lnSpc>
            </a:pPr>
            <a:r>
              <a:rPr lang="en-US" dirty="0"/>
              <a:t>RFR database was initiated by FDA in 2009                                                                                    to track patterns of adulterated food</a:t>
            </a:r>
          </a:p>
          <a:p>
            <a:pPr>
              <a:lnSpc>
                <a:spcPct val="80000"/>
              </a:lnSpc>
            </a:pPr>
            <a:r>
              <a:rPr lang="en-US" dirty="0"/>
              <a:t>Covers all food regulated by FDA except                                                                                 </a:t>
            </a:r>
            <a:r>
              <a:rPr lang="en-US" u="sng" dirty="0"/>
              <a:t>dietary supplements</a:t>
            </a:r>
            <a:r>
              <a:rPr lang="en-US" dirty="0"/>
              <a:t> and infant formula</a:t>
            </a:r>
          </a:p>
          <a:p>
            <a:pPr>
              <a:lnSpc>
                <a:spcPct val="80000"/>
              </a:lnSpc>
            </a:pPr>
            <a:r>
              <a:rPr lang="en-US" dirty="0"/>
              <a:t>Must file with RFR when there is a reasonable                                                                 probability that the use of, or exposure to, food                                                                                   will cause serious adverse health consequences                                                                            or death to humans </a:t>
            </a:r>
            <a:r>
              <a:rPr lang="en-US" u="sng" dirty="0"/>
              <a:t>or</a:t>
            </a:r>
            <a:r>
              <a:rPr lang="en-US" dirty="0"/>
              <a:t> animals</a:t>
            </a:r>
          </a:p>
          <a:p>
            <a:pPr>
              <a:lnSpc>
                <a:spcPct val="80000"/>
              </a:lnSpc>
            </a:pPr>
            <a:r>
              <a:rPr lang="en-US" dirty="0"/>
              <a:t>Report must be made no later than 24 hours after a food is determined to be a reportable food</a:t>
            </a:r>
          </a:p>
          <a:p>
            <a:pPr>
              <a:lnSpc>
                <a:spcPct val="80000"/>
              </a:lnSpc>
            </a:pPr>
            <a:r>
              <a:rPr lang="en-US" dirty="0"/>
              <a:t>Failure to report is prohibited act under the FDCA</a:t>
            </a:r>
          </a:p>
        </p:txBody>
      </p:sp>
      <p:pic>
        <p:nvPicPr>
          <p:cNvPr id="11266"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035" y="1583112"/>
            <a:ext cx="2552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104066"/>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5764" name="Rectangle 4" descr="" title=""/>
          <p:cNvSpPr>
            <a:spLocks noGrp="1" noChangeArrowheads="1"/>
          </p:cNvSpPr>
          <p:nvPr>
            <p:ph type="title"/>
          </p:nvPr>
        </p:nvSpPr>
        <p:spPr>
          <a:xfrm>
            <a:off x="1484311" y="0"/>
            <a:ext cx="10018713" cy="1277471"/>
          </a:xfrm>
        </p:spPr>
        <p:txBody>
          <a:bodyPr/>
          <a:lstStyle/>
          <a:p>
            <a:pPr algn="l">
              <a:defRPr/>
            </a:pPr>
            <a:r>
              <a:rPr lang="en-US" dirty="0"/>
              <a:t>       Submission and Evaluation by FDA</a:t>
            </a:r>
          </a:p>
        </p:txBody>
      </p:sp>
      <p:sp>
        <p:nvSpPr>
          <p:cNvPr id="17411" name="Rectangle 5" descr="" title=""/>
          <p:cNvSpPr>
            <a:spLocks noGrp="1" noChangeArrowheads="1"/>
          </p:cNvSpPr>
          <p:nvPr>
            <p:ph type="body" idx="1"/>
          </p:nvPr>
        </p:nvSpPr>
        <p:spPr>
          <a:xfrm>
            <a:off x="1484310" y="1277471"/>
            <a:ext cx="10018713" cy="3128682"/>
          </a:xfrm>
        </p:spPr>
        <p:txBody>
          <a:bodyPr/>
          <a:lstStyle/>
          <a:p>
            <a:pPr>
              <a:lnSpc>
                <a:spcPct val="90000"/>
              </a:lnSpc>
            </a:pPr>
            <a:r>
              <a:rPr lang="en-US" sz="2800" dirty="0"/>
              <a:t>Once a recall is initiated and notice is given, a Company must submit information to the FDA pursuant to 21 CFR 7.46(a)  </a:t>
            </a:r>
          </a:p>
          <a:p>
            <a:pPr>
              <a:lnSpc>
                <a:spcPct val="90000"/>
              </a:lnSpc>
            </a:pPr>
            <a:r>
              <a:rPr lang="en-US" sz="2800" dirty="0"/>
              <a:t>District Recall Coordinator will send an outline of the necessary information needed by FDA</a:t>
            </a:r>
          </a:p>
          <a:p>
            <a:pPr>
              <a:lnSpc>
                <a:spcPct val="90000"/>
              </a:lnSpc>
            </a:pPr>
            <a:r>
              <a:rPr lang="en-US" sz="2800" dirty="0"/>
              <a:t>FDA will take information and classify the recall as a Class I, Class II, or Class III recall</a:t>
            </a:r>
          </a:p>
        </p:txBody>
      </p:sp>
    </p:spTree>
    <p:extLst>
      <p:ext uri="{BB962C8B-B14F-4D97-AF65-F5344CB8AC3E}">
        <p14:creationId xmlns:p14="http://schemas.microsoft.com/office/powerpoint/2010/main" val="2256749063"/>
      </p:ext>
    </p:extLst>
  </p:cSld>
  <p:clrMapOvr>
    <a:masterClrMapping/>
  </p:clrMapOvr>
  <p:transition/>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79554" name="Rectangle 2" descr="" title=""/>
          <p:cNvSpPr>
            <a:spLocks noGrp="1" noChangeArrowheads="1"/>
          </p:cNvSpPr>
          <p:nvPr>
            <p:ph type="title"/>
          </p:nvPr>
        </p:nvSpPr>
        <p:spPr>
          <a:xfrm>
            <a:off x="1484311" y="0"/>
            <a:ext cx="10018713" cy="1304365"/>
          </a:xfrm>
        </p:spPr>
        <p:txBody>
          <a:bodyPr/>
          <a:lstStyle/>
          <a:p>
            <a:pPr algn="l">
              <a:defRPr/>
            </a:pPr>
            <a:r>
              <a:rPr lang="en-US" dirty="0"/>
              <a:t>             Information to Submit to FDA</a:t>
            </a:r>
          </a:p>
        </p:txBody>
      </p:sp>
      <p:sp>
        <p:nvSpPr>
          <p:cNvPr id="18435" name="Rectangle 3" descr="" title=""/>
          <p:cNvSpPr>
            <a:spLocks noGrp="1" noChangeArrowheads="1"/>
          </p:cNvSpPr>
          <p:nvPr>
            <p:ph type="body" idx="1"/>
          </p:nvPr>
        </p:nvSpPr>
        <p:spPr>
          <a:xfrm>
            <a:off x="1484310" y="1196788"/>
            <a:ext cx="10018713" cy="3751729"/>
          </a:xfrm>
        </p:spPr>
        <p:txBody>
          <a:bodyPr>
            <a:normAutofit fontScale="92500" lnSpcReduction="20000"/>
          </a:bodyPr>
          <a:lstStyle/>
          <a:p>
            <a:pPr>
              <a:lnSpc>
                <a:spcPct val="80000"/>
              </a:lnSpc>
            </a:pPr>
            <a:r>
              <a:rPr lang="en-US" sz="2800" dirty="0"/>
              <a:t>Guidance for Industry: Product Recalls</a:t>
            </a:r>
          </a:p>
          <a:p>
            <a:pPr>
              <a:lnSpc>
                <a:spcPct val="80000"/>
              </a:lnSpc>
            </a:pPr>
            <a:r>
              <a:rPr lang="en-US" sz="2800" dirty="0"/>
              <a:t>21 CFR 7.46(a)</a:t>
            </a:r>
          </a:p>
          <a:p>
            <a:pPr lvl="1">
              <a:lnSpc>
                <a:spcPct val="80000"/>
              </a:lnSpc>
            </a:pPr>
            <a:r>
              <a:rPr lang="en-US" sz="2400" dirty="0"/>
              <a:t>Identity of product</a:t>
            </a:r>
          </a:p>
          <a:p>
            <a:pPr lvl="1">
              <a:lnSpc>
                <a:spcPct val="80000"/>
              </a:lnSpc>
            </a:pPr>
            <a:r>
              <a:rPr lang="en-US" sz="2400" dirty="0"/>
              <a:t>Reason for removal</a:t>
            </a:r>
          </a:p>
          <a:p>
            <a:pPr lvl="1">
              <a:lnSpc>
                <a:spcPct val="80000"/>
              </a:lnSpc>
            </a:pPr>
            <a:r>
              <a:rPr lang="en-US" sz="2400" dirty="0"/>
              <a:t>Evaluation of risk</a:t>
            </a:r>
          </a:p>
          <a:p>
            <a:pPr lvl="1">
              <a:lnSpc>
                <a:spcPct val="80000"/>
              </a:lnSpc>
            </a:pPr>
            <a:r>
              <a:rPr lang="en-US" sz="2400" dirty="0"/>
              <a:t>Total amount of products produced &amp; distributed</a:t>
            </a:r>
          </a:p>
          <a:p>
            <a:pPr lvl="1">
              <a:lnSpc>
                <a:spcPct val="80000"/>
              </a:lnSpc>
            </a:pPr>
            <a:r>
              <a:rPr lang="en-US" sz="2400" dirty="0"/>
              <a:t>Distribution information</a:t>
            </a:r>
          </a:p>
          <a:p>
            <a:pPr lvl="1">
              <a:lnSpc>
                <a:spcPct val="80000"/>
              </a:lnSpc>
            </a:pPr>
            <a:r>
              <a:rPr lang="en-US" sz="2400" dirty="0"/>
              <a:t>Copies of recall communications</a:t>
            </a:r>
          </a:p>
          <a:p>
            <a:pPr lvl="1">
              <a:lnSpc>
                <a:spcPct val="80000"/>
              </a:lnSpc>
            </a:pPr>
            <a:r>
              <a:rPr lang="en-US" sz="2400" dirty="0"/>
              <a:t>Recall plan/strategy</a:t>
            </a:r>
          </a:p>
          <a:p>
            <a:pPr lvl="1">
              <a:lnSpc>
                <a:spcPct val="80000"/>
              </a:lnSpc>
            </a:pPr>
            <a:r>
              <a:rPr lang="en-US" sz="2400" dirty="0"/>
              <a:t>Contact information</a:t>
            </a:r>
          </a:p>
        </p:txBody>
      </p:sp>
    </p:spTree>
    <p:extLst>
      <p:ext uri="{BB962C8B-B14F-4D97-AF65-F5344CB8AC3E}">
        <p14:creationId xmlns:p14="http://schemas.microsoft.com/office/powerpoint/2010/main" val="3013980291"/>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1602" name="Rectangle 2" descr="" title=""/>
          <p:cNvSpPr>
            <a:spLocks noGrp="1" noChangeArrowheads="1"/>
          </p:cNvSpPr>
          <p:nvPr>
            <p:ph type="title"/>
          </p:nvPr>
        </p:nvSpPr>
        <p:spPr>
          <a:xfrm>
            <a:off x="1484311" y="1"/>
            <a:ext cx="10018713" cy="1290918"/>
          </a:xfrm>
        </p:spPr>
        <p:txBody>
          <a:bodyPr/>
          <a:lstStyle/>
          <a:p>
            <a:pPr algn="l">
              <a:defRPr/>
            </a:pPr>
            <a:r>
              <a:rPr lang="en-US" dirty="0"/>
              <a:t>                Communications with FDA</a:t>
            </a:r>
          </a:p>
        </p:txBody>
      </p:sp>
      <p:sp>
        <p:nvSpPr>
          <p:cNvPr id="19459" name="Rectangle 3" descr="" title=""/>
          <p:cNvSpPr>
            <a:spLocks noGrp="1" noChangeArrowheads="1"/>
          </p:cNvSpPr>
          <p:nvPr>
            <p:ph type="body" idx="1"/>
          </p:nvPr>
        </p:nvSpPr>
        <p:spPr>
          <a:xfrm>
            <a:off x="1484311" y="1290919"/>
            <a:ext cx="10018713" cy="3630705"/>
          </a:xfrm>
        </p:spPr>
        <p:txBody>
          <a:bodyPr>
            <a:normAutofit fontScale="92500" lnSpcReduction="20000"/>
          </a:bodyPr>
          <a:lstStyle/>
          <a:p>
            <a:pPr>
              <a:lnSpc>
                <a:spcPct val="80000"/>
              </a:lnSpc>
            </a:pPr>
            <a:r>
              <a:rPr lang="en-US" sz="2800" dirty="0"/>
              <a:t>FDA District Recall Coordinator will be contact</a:t>
            </a:r>
          </a:p>
          <a:p>
            <a:pPr>
              <a:lnSpc>
                <a:spcPct val="80000"/>
              </a:lnSpc>
            </a:pPr>
            <a:r>
              <a:rPr lang="en-US" sz="2800" dirty="0"/>
              <a:t>Recommended to have outside counsel designated as primary contact with FDA to ensure all correspondence and communications with FDA are appropriate</a:t>
            </a:r>
          </a:p>
          <a:p>
            <a:pPr>
              <a:lnSpc>
                <a:spcPct val="80000"/>
              </a:lnSpc>
            </a:pPr>
            <a:r>
              <a:rPr lang="en-US" sz="2800" dirty="0"/>
              <a:t>Company will need to submit recall status reports and supplement information provided to FDA</a:t>
            </a:r>
          </a:p>
          <a:p>
            <a:pPr>
              <a:lnSpc>
                <a:spcPct val="80000"/>
              </a:lnSpc>
            </a:pPr>
            <a:r>
              <a:rPr lang="en-US" sz="2800" dirty="0"/>
              <a:t>Company may need to expand recall (PCA)</a:t>
            </a:r>
          </a:p>
          <a:p>
            <a:pPr>
              <a:lnSpc>
                <a:spcPct val="80000"/>
              </a:lnSpc>
            </a:pPr>
            <a:r>
              <a:rPr lang="en-US" sz="2800" dirty="0"/>
              <a:t>Company may need to answer additional questions from FDA</a:t>
            </a:r>
          </a:p>
          <a:p>
            <a:pPr>
              <a:lnSpc>
                <a:spcPct val="80000"/>
              </a:lnSpc>
            </a:pPr>
            <a:r>
              <a:rPr lang="en-US" sz="2800" dirty="0"/>
              <a:t>Once recall plan is completed, notify FDA and request termination pursuant to 21 CFR 7.55(b)</a:t>
            </a:r>
            <a:endParaRPr lang="en-US" dirty="0"/>
          </a:p>
        </p:txBody>
      </p:sp>
    </p:spTree>
    <p:extLst>
      <p:ext uri="{BB962C8B-B14F-4D97-AF65-F5344CB8AC3E}">
        <p14:creationId xmlns:p14="http://schemas.microsoft.com/office/powerpoint/2010/main" val="682499292"/>
      </p:ext>
    </p:extLst>
  </p:cSld>
  <p:clrMapOvr>
    <a:masterClrMapping/>
  </p:clrMapOvr>
</p:sld>
</file>

<file path=ppt/slides/slide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3650" name="Rectangle 2" descr="" title=""/>
          <p:cNvSpPr>
            <a:spLocks noGrp="1" noChangeArrowheads="1"/>
          </p:cNvSpPr>
          <p:nvPr>
            <p:ph type="title"/>
          </p:nvPr>
        </p:nvSpPr>
        <p:spPr>
          <a:xfrm>
            <a:off x="1484311" y="1"/>
            <a:ext cx="10018713" cy="1290918"/>
          </a:xfrm>
        </p:spPr>
        <p:txBody>
          <a:bodyPr/>
          <a:lstStyle/>
          <a:p>
            <a:pPr>
              <a:defRPr/>
            </a:pPr>
            <a:r>
              <a:rPr lang="en-US" dirty="0"/>
              <a:t>Inspections	</a:t>
            </a:r>
          </a:p>
        </p:txBody>
      </p:sp>
      <p:sp>
        <p:nvSpPr>
          <p:cNvPr id="21507" name="Rectangle 3" descr="" title=""/>
          <p:cNvSpPr>
            <a:spLocks noGrp="1" noChangeArrowheads="1"/>
          </p:cNvSpPr>
          <p:nvPr>
            <p:ph type="body" idx="1"/>
          </p:nvPr>
        </p:nvSpPr>
        <p:spPr>
          <a:xfrm>
            <a:off x="1542582" y="1290920"/>
            <a:ext cx="10018713" cy="3012140"/>
          </a:xfrm>
        </p:spPr>
        <p:txBody>
          <a:bodyPr/>
          <a:lstStyle/>
          <a:p>
            <a:pPr>
              <a:lnSpc>
                <a:spcPct val="80000"/>
              </a:lnSpc>
            </a:pPr>
            <a:r>
              <a:rPr lang="en-US" dirty="0"/>
              <a:t>FDA very likely will conduct inspection of facilities</a:t>
            </a:r>
          </a:p>
          <a:p>
            <a:pPr>
              <a:lnSpc>
                <a:spcPct val="80000"/>
              </a:lnSpc>
            </a:pPr>
            <a:r>
              <a:rPr lang="en-US" dirty="0"/>
              <a:t>FDA has the authority to inspect facilities at which food is manufactured, processed, packed or held pursuant to 21 USC </a:t>
            </a:r>
            <a:r>
              <a:rPr lang="en-US" dirty="0">
                <a:cs typeface="Tahoma" pitchFamily="34" charset="0"/>
              </a:rPr>
              <a:t>§§ </a:t>
            </a:r>
            <a:r>
              <a:rPr lang="en-US" dirty="0"/>
              <a:t>372-374</a:t>
            </a:r>
          </a:p>
          <a:p>
            <a:pPr>
              <a:lnSpc>
                <a:spcPct val="80000"/>
              </a:lnSpc>
            </a:pPr>
            <a:r>
              <a:rPr lang="en-US" dirty="0"/>
              <a:t>Refusal to allow FDA to inspect is a criminal offense</a:t>
            </a:r>
          </a:p>
          <a:p>
            <a:pPr>
              <a:lnSpc>
                <a:spcPct val="80000"/>
              </a:lnSpc>
            </a:pPr>
            <a:r>
              <a:rPr lang="en-US" dirty="0"/>
              <a:t>Right to inspect is not unfettered; it is critical that companies understand their own rights and the FDA’s rights and scope to inspect</a:t>
            </a:r>
          </a:p>
        </p:txBody>
      </p:sp>
      <p:pic>
        <p:nvPicPr>
          <p:cNvPr id="5122"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741" y="4199966"/>
            <a:ext cx="2600885" cy="194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017401"/>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2626" name="Rectangle 2" descr="" title=""/>
          <p:cNvSpPr>
            <a:spLocks noGrp="1" noChangeArrowheads="1"/>
          </p:cNvSpPr>
          <p:nvPr>
            <p:ph type="title"/>
          </p:nvPr>
        </p:nvSpPr>
        <p:spPr>
          <a:xfrm>
            <a:off x="1484311" y="0"/>
            <a:ext cx="10018713" cy="1277471"/>
          </a:xfrm>
        </p:spPr>
        <p:txBody>
          <a:bodyPr/>
          <a:lstStyle/>
          <a:p>
            <a:pPr>
              <a:defRPr/>
            </a:pPr>
            <a:r>
              <a:rPr lang="en-US" dirty="0"/>
              <a:t>Documentation of Recall </a:t>
            </a:r>
          </a:p>
        </p:txBody>
      </p:sp>
      <p:sp>
        <p:nvSpPr>
          <p:cNvPr id="22531" name="Rectangle 3" descr="" title=""/>
          <p:cNvSpPr>
            <a:spLocks noGrp="1" noChangeArrowheads="1"/>
          </p:cNvSpPr>
          <p:nvPr>
            <p:ph type="body" idx="1"/>
          </p:nvPr>
        </p:nvSpPr>
        <p:spPr>
          <a:xfrm>
            <a:off x="1484311" y="1631575"/>
            <a:ext cx="10018713" cy="3841378"/>
          </a:xfrm>
        </p:spPr>
        <p:txBody>
          <a:bodyPr>
            <a:normAutofit/>
          </a:bodyPr>
          <a:lstStyle/>
          <a:p>
            <a:pPr>
              <a:lnSpc>
                <a:spcPct val="90000"/>
              </a:lnSpc>
            </a:pPr>
            <a:r>
              <a:rPr lang="en-US" dirty="0"/>
              <a:t>DOCUMENT EVERYTHING!!!!</a:t>
            </a:r>
          </a:p>
          <a:p>
            <a:pPr lvl="1">
              <a:lnSpc>
                <a:spcPct val="90000"/>
              </a:lnSpc>
            </a:pPr>
            <a:r>
              <a:rPr lang="en-US" dirty="0"/>
              <a:t>FDA will want documentation of                                                                                    communications with distributors,                                                                                                retailers, customers, etc.</a:t>
            </a:r>
          </a:p>
          <a:p>
            <a:pPr lvl="1">
              <a:lnSpc>
                <a:spcPct val="90000"/>
              </a:lnSpc>
            </a:pPr>
            <a:r>
              <a:rPr lang="en-US" dirty="0"/>
              <a:t>FDA will want records regarding                                                                                                            disposition of recalled product </a:t>
            </a:r>
          </a:p>
          <a:p>
            <a:pPr lvl="2">
              <a:lnSpc>
                <a:spcPct val="90000"/>
              </a:lnSpc>
            </a:pPr>
            <a:r>
              <a:rPr lang="en-US" dirty="0"/>
              <a:t>Relabeling/reconstitution</a:t>
            </a:r>
          </a:p>
          <a:p>
            <a:pPr lvl="2">
              <a:lnSpc>
                <a:spcPct val="90000"/>
              </a:lnSpc>
            </a:pPr>
            <a:r>
              <a:rPr lang="en-US" dirty="0"/>
              <a:t>Destruction</a:t>
            </a:r>
          </a:p>
          <a:p>
            <a:pPr lvl="3">
              <a:lnSpc>
                <a:spcPct val="90000"/>
              </a:lnSpc>
            </a:pPr>
            <a:r>
              <a:rPr lang="en-US" dirty="0"/>
              <a:t>Professional service (Certificate of Destruction)</a:t>
            </a:r>
          </a:p>
          <a:p>
            <a:pPr lvl="3">
              <a:lnSpc>
                <a:spcPct val="90000"/>
              </a:lnSpc>
            </a:pPr>
            <a:r>
              <a:rPr lang="en-US" dirty="0"/>
              <a:t>Self (video, photos)</a:t>
            </a:r>
          </a:p>
          <a:p>
            <a:pPr lvl="1">
              <a:lnSpc>
                <a:spcPct val="90000"/>
              </a:lnSpc>
            </a:pPr>
            <a:endParaRPr lang="en-US" dirty="0"/>
          </a:p>
          <a:p>
            <a:pPr lvl="1">
              <a:lnSpc>
                <a:spcPct val="90000"/>
              </a:lnSpc>
            </a:pPr>
            <a:endParaRPr lang="en-US" dirty="0"/>
          </a:p>
        </p:txBody>
      </p:sp>
      <p:pic>
        <p:nvPicPr>
          <p:cNvPr id="12290"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351" y="1734112"/>
            <a:ext cx="3756628" cy="281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110438"/>
      </p:ext>
    </p:extLst>
  </p:cSld>
  <p:clrMapOvr>
    <a:masterClrMapping/>
  </p:clrMapOvr>
</p:sld>
</file>

<file path=ppt/slides/slide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098" name="Rectangle 6" descr="" title="">
            <a:extLst>
              <a:ext uri="{FF2B5EF4-FFF2-40B4-BE49-F238E27FC236}">
                <a16:creationId xmlns:a16="http://schemas.microsoft.com/office/drawing/2014/main" id="{6CE76884-7724-4E64-A690-877117659FA8}"/>
              </a:ext>
            </a:extLst>
          </p:cNvPr>
          <p:cNvSpPr>
            <a:spLocks noGrp="1" noChangeArrowheads="1"/>
          </p:cNvSpPr>
          <p:nvPr>
            <p:ph type="title"/>
          </p:nvPr>
        </p:nvSpPr>
        <p:spPr>
          <a:xfrm>
            <a:off x="1484309" y="0"/>
            <a:ext cx="10018713" cy="1238251"/>
          </a:xfrm>
        </p:spPr>
        <p:txBody>
          <a:bodyPr/>
          <a:lstStyle/>
          <a:p>
            <a:r>
              <a:rPr lang="en-US" altLang="en-US" dirty="0"/>
              <a:t>Food Safety</a:t>
            </a:r>
          </a:p>
        </p:txBody>
      </p:sp>
      <p:sp>
        <p:nvSpPr>
          <p:cNvPr id="4099" name="Rectangle 7" descr="" title="">
            <a:extLst>
              <a:ext uri="{FF2B5EF4-FFF2-40B4-BE49-F238E27FC236}">
                <a16:creationId xmlns:a16="http://schemas.microsoft.com/office/drawing/2014/main" id="{1EECC91D-7655-413E-B049-54DF7860D913}"/>
              </a:ext>
            </a:extLst>
          </p:cNvPr>
          <p:cNvSpPr>
            <a:spLocks noGrp="1" noChangeArrowheads="1"/>
          </p:cNvSpPr>
          <p:nvPr>
            <p:ph type="body" idx="1"/>
          </p:nvPr>
        </p:nvSpPr>
        <p:spPr/>
        <p:txBody>
          <a:bodyPr/>
          <a:lstStyle/>
          <a:p>
            <a:pPr marL="0" indent="0">
              <a:buNone/>
            </a:pPr>
            <a:endParaRPr lang="en-US" altLang="en-US"/>
          </a:p>
        </p:txBody>
      </p:sp>
      <p:pic>
        <p:nvPicPr>
          <p:cNvPr id="4100" name="Picture 4" descr="" title="">
            <a:extLst>
              <a:ext uri="{FF2B5EF4-FFF2-40B4-BE49-F238E27FC236}">
                <a16:creationId xmlns:a16="http://schemas.microsoft.com/office/drawing/2014/main" id="{B5F2F52D-60BA-483B-AF7C-B53330CCD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371600"/>
            <a:ext cx="394335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 title="">
            <a:extLst>
              <a:ext uri="{FF2B5EF4-FFF2-40B4-BE49-F238E27FC236}">
                <a16:creationId xmlns:a16="http://schemas.microsoft.com/office/drawing/2014/main" id="{2A580F5C-9D11-42EC-A76A-DB9E57AA3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230" y="1188804"/>
            <a:ext cx="2396411"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7" descr="" title="">
            <a:extLst>
              <a:ext uri="{FF2B5EF4-FFF2-40B4-BE49-F238E27FC236}">
                <a16:creationId xmlns:a16="http://schemas.microsoft.com/office/drawing/2014/main" id="{7E9A0E0D-4D12-4B6A-B578-F25BC1FCD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271" y="3795337"/>
            <a:ext cx="3582988"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8" descr="" title="">
            <a:extLst>
              <a:ext uri="{FF2B5EF4-FFF2-40B4-BE49-F238E27FC236}">
                <a16:creationId xmlns:a16="http://schemas.microsoft.com/office/drawing/2014/main" id="{938863A5-10CA-4B0E-A421-7207BFB6DE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322" y="3802062"/>
            <a:ext cx="3309937" cy="25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7746" name="Rectangle 2" descr="" title=""/>
          <p:cNvSpPr>
            <a:spLocks noGrp="1" noChangeArrowheads="1"/>
          </p:cNvSpPr>
          <p:nvPr>
            <p:ph type="title"/>
          </p:nvPr>
        </p:nvSpPr>
        <p:spPr>
          <a:xfrm>
            <a:off x="1484311" y="1"/>
            <a:ext cx="10018713" cy="1344706"/>
          </a:xfrm>
        </p:spPr>
        <p:txBody>
          <a:bodyPr/>
          <a:lstStyle/>
          <a:p>
            <a:pPr>
              <a:defRPr/>
            </a:pPr>
            <a:r>
              <a:rPr lang="en-US" dirty="0"/>
              <a:t>Are you Prepared?</a:t>
            </a:r>
          </a:p>
        </p:txBody>
      </p:sp>
      <p:sp>
        <p:nvSpPr>
          <p:cNvPr id="26627" name="Rectangle 3" descr="" title=""/>
          <p:cNvSpPr>
            <a:spLocks noGrp="1" noChangeArrowheads="1"/>
          </p:cNvSpPr>
          <p:nvPr>
            <p:ph type="body" idx="1"/>
          </p:nvPr>
        </p:nvSpPr>
        <p:spPr>
          <a:xfrm>
            <a:off x="1448452" y="1344707"/>
            <a:ext cx="10018713" cy="1631579"/>
          </a:xfrm>
        </p:spPr>
        <p:txBody>
          <a:bodyPr/>
          <a:lstStyle/>
          <a:p>
            <a:pPr>
              <a:lnSpc>
                <a:spcPct val="90000"/>
              </a:lnSpc>
            </a:pPr>
            <a:r>
              <a:rPr lang="en-US" dirty="0"/>
              <a:t>Some recalls are simply beyond control of company if other company in food supply chain has issues (</a:t>
            </a:r>
            <a:r>
              <a:rPr lang="en-US" i="1" dirty="0"/>
              <a:t>Salmonella </a:t>
            </a:r>
            <a:r>
              <a:rPr lang="en-US" dirty="0"/>
              <a:t>in tea, eggs, peanuts)</a:t>
            </a:r>
          </a:p>
          <a:p>
            <a:pPr>
              <a:lnSpc>
                <a:spcPct val="90000"/>
              </a:lnSpc>
            </a:pPr>
            <a:r>
              <a:rPr lang="en-US" dirty="0"/>
              <a:t>Sometimes the best offense is a good defense</a:t>
            </a:r>
          </a:p>
        </p:txBody>
      </p:sp>
      <p:pic>
        <p:nvPicPr>
          <p:cNvPr id="13314"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051" y="3429000"/>
            <a:ext cx="5140493"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066488"/>
      </p:ext>
    </p:extLst>
  </p:cSld>
  <p:clrMapOvr>
    <a:masterClrMapping/>
  </p:clrMapOvr>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4674" name="Rectangle 2" descr="" title=""/>
          <p:cNvSpPr>
            <a:spLocks noGrp="1" noChangeArrowheads="1"/>
          </p:cNvSpPr>
          <p:nvPr>
            <p:ph type="title"/>
          </p:nvPr>
        </p:nvSpPr>
        <p:spPr>
          <a:xfrm>
            <a:off x="1484309" y="1"/>
            <a:ext cx="10018713" cy="1295400"/>
          </a:xfrm>
        </p:spPr>
        <p:txBody>
          <a:bodyPr/>
          <a:lstStyle/>
          <a:p>
            <a:pPr>
              <a:defRPr/>
            </a:pPr>
            <a:r>
              <a:rPr lang="en-US" dirty="0"/>
              <a:t>Preemptory Recall Planning	</a:t>
            </a:r>
          </a:p>
        </p:txBody>
      </p:sp>
      <p:sp>
        <p:nvSpPr>
          <p:cNvPr id="23555" name="Rectangle 3" descr="" title=""/>
          <p:cNvSpPr>
            <a:spLocks noGrp="1" noChangeArrowheads="1"/>
          </p:cNvSpPr>
          <p:nvPr>
            <p:ph type="body" idx="1"/>
          </p:nvPr>
        </p:nvSpPr>
        <p:spPr>
          <a:xfrm>
            <a:off x="1484309" y="1295401"/>
            <a:ext cx="10018713" cy="3124201"/>
          </a:xfrm>
        </p:spPr>
        <p:txBody>
          <a:bodyPr/>
          <a:lstStyle/>
          <a:p>
            <a:pPr>
              <a:lnSpc>
                <a:spcPct val="90000"/>
              </a:lnSpc>
            </a:pPr>
            <a:r>
              <a:rPr lang="en-US" dirty="0"/>
              <a:t>Take steps to lessen impact of potential recall</a:t>
            </a:r>
          </a:p>
          <a:p>
            <a:pPr lvl="1">
              <a:lnSpc>
                <a:spcPct val="90000"/>
              </a:lnSpc>
            </a:pPr>
            <a:r>
              <a:rPr lang="en-US" dirty="0"/>
              <a:t>Recall Team/Management</a:t>
            </a:r>
          </a:p>
          <a:p>
            <a:pPr lvl="1">
              <a:lnSpc>
                <a:spcPct val="90000"/>
              </a:lnSpc>
            </a:pPr>
            <a:r>
              <a:rPr lang="en-US" dirty="0"/>
              <a:t>SOPs</a:t>
            </a:r>
          </a:p>
          <a:p>
            <a:pPr lvl="1">
              <a:lnSpc>
                <a:spcPct val="90000"/>
              </a:lnSpc>
            </a:pPr>
            <a:r>
              <a:rPr lang="en-US" dirty="0"/>
              <a:t>Manufacturing, Supply, Distribution Agreements</a:t>
            </a:r>
          </a:p>
          <a:p>
            <a:pPr lvl="1">
              <a:lnSpc>
                <a:spcPct val="90000"/>
              </a:lnSpc>
            </a:pPr>
            <a:r>
              <a:rPr lang="en-US" dirty="0"/>
              <a:t>Insurance</a:t>
            </a:r>
          </a:p>
          <a:p>
            <a:pPr lvl="1">
              <a:lnSpc>
                <a:spcPct val="90000"/>
              </a:lnSpc>
            </a:pPr>
            <a:endParaRPr lang="en-US" dirty="0"/>
          </a:p>
        </p:txBody>
      </p:sp>
      <p:pic>
        <p:nvPicPr>
          <p:cNvPr id="4"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322" y="1645023"/>
            <a:ext cx="3765176" cy="251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31229"/>
      </p:ext>
    </p:extLst>
  </p:cSld>
  <p:clrMapOvr>
    <a:masterClrMapping/>
  </p:clrMapOvr>
</p:sld>
</file>

<file path=ppt/slides/slide2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7746" name="Rectangle 2" descr="" title=""/>
          <p:cNvSpPr>
            <a:spLocks noGrp="1" noChangeArrowheads="1"/>
          </p:cNvSpPr>
          <p:nvPr>
            <p:ph type="title"/>
          </p:nvPr>
        </p:nvSpPr>
        <p:spPr>
          <a:xfrm>
            <a:off x="1484309" y="0"/>
            <a:ext cx="10018713" cy="1304365"/>
          </a:xfrm>
        </p:spPr>
        <p:txBody>
          <a:bodyPr/>
          <a:lstStyle/>
          <a:p>
            <a:pPr>
              <a:defRPr/>
            </a:pPr>
            <a:r>
              <a:rPr lang="en-US" dirty="0"/>
              <a:t>Recall Team/Management</a:t>
            </a:r>
          </a:p>
        </p:txBody>
      </p:sp>
      <p:sp>
        <p:nvSpPr>
          <p:cNvPr id="26627" name="Rectangle 3" descr="" title=""/>
          <p:cNvSpPr>
            <a:spLocks noGrp="1" noChangeArrowheads="1"/>
          </p:cNvSpPr>
          <p:nvPr>
            <p:ph type="body" idx="1"/>
          </p:nvPr>
        </p:nvSpPr>
        <p:spPr>
          <a:xfrm>
            <a:off x="1484308" y="1304365"/>
            <a:ext cx="10018713" cy="3124201"/>
          </a:xfrm>
        </p:spPr>
        <p:txBody>
          <a:bodyPr/>
          <a:lstStyle/>
          <a:p>
            <a:pPr>
              <a:lnSpc>
                <a:spcPct val="90000"/>
              </a:lnSpc>
            </a:pPr>
            <a:r>
              <a:rPr lang="en-US" dirty="0"/>
              <a:t>Once a recall is underway, it is important to manage the recall effectively and efficiently</a:t>
            </a:r>
          </a:p>
          <a:p>
            <a:pPr>
              <a:lnSpc>
                <a:spcPct val="90000"/>
              </a:lnSpc>
            </a:pPr>
            <a:r>
              <a:rPr lang="en-US" dirty="0"/>
              <a:t>Have a “Recall Team” designated in advance</a:t>
            </a:r>
          </a:p>
          <a:p>
            <a:pPr lvl="1">
              <a:lnSpc>
                <a:spcPct val="90000"/>
              </a:lnSpc>
            </a:pPr>
            <a:r>
              <a:rPr lang="en-US" dirty="0"/>
              <a:t>Key Personnel (Internal Recall Coordinator)</a:t>
            </a:r>
          </a:p>
          <a:p>
            <a:pPr lvl="1">
              <a:lnSpc>
                <a:spcPct val="90000"/>
              </a:lnSpc>
            </a:pPr>
            <a:r>
              <a:rPr lang="en-US" dirty="0"/>
              <a:t>Legal </a:t>
            </a:r>
          </a:p>
          <a:p>
            <a:pPr lvl="1">
              <a:lnSpc>
                <a:spcPct val="90000"/>
              </a:lnSpc>
            </a:pPr>
            <a:r>
              <a:rPr lang="en-US" dirty="0"/>
              <a:t>Public Relations</a:t>
            </a:r>
          </a:p>
          <a:p>
            <a:pPr>
              <a:lnSpc>
                <a:spcPct val="90000"/>
              </a:lnSpc>
            </a:pPr>
            <a:r>
              <a:rPr lang="en-US" dirty="0"/>
              <a:t>Perform a mock recall</a:t>
            </a:r>
          </a:p>
        </p:txBody>
      </p:sp>
      <p:pic>
        <p:nvPicPr>
          <p:cNvPr id="2051" name="Picture 3"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036" y="2321859"/>
            <a:ext cx="2200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204774"/>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8770" name="Rectangle 2" descr="" title=""/>
          <p:cNvSpPr>
            <a:spLocks noGrp="1" noChangeArrowheads="1"/>
          </p:cNvSpPr>
          <p:nvPr>
            <p:ph type="title"/>
          </p:nvPr>
        </p:nvSpPr>
        <p:spPr>
          <a:xfrm>
            <a:off x="1560512" y="1"/>
            <a:ext cx="10018713" cy="1290918"/>
          </a:xfrm>
        </p:spPr>
        <p:txBody>
          <a:bodyPr/>
          <a:lstStyle/>
          <a:p>
            <a:pPr>
              <a:defRPr/>
            </a:pPr>
            <a:r>
              <a:rPr lang="en-US" dirty="0"/>
              <a:t>Recall Team/Management</a:t>
            </a:r>
          </a:p>
        </p:txBody>
      </p:sp>
      <p:sp>
        <p:nvSpPr>
          <p:cNvPr id="27651" name="Rectangle 3" descr="" title=""/>
          <p:cNvSpPr>
            <a:spLocks noGrp="1" noChangeArrowheads="1"/>
          </p:cNvSpPr>
          <p:nvPr>
            <p:ph type="body" idx="1"/>
          </p:nvPr>
        </p:nvSpPr>
        <p:spPr>
          <a:xfrm>
            <a:off x="1560512" y="1586753"/>
            <a:ext cx="7129462" cy="4724400"/>
          </a:xfrm>
        </p:spPr>
        <p:txBody>
          <a:bodyPr>
            <a:normAutofit/>
          </a:bodyPr>
          <a:lstStyle/>
          <a:p>
            <a:pPr>
              <a:lnSpc>
                <a:spcPct val="90000"/>
              </a:lnSpc>
            </a:pPr>
            <a:r>
              <a:rPr lang="en-US" dirty="0"/>
              <a:t>Balancing the Equities</a:t>
            </a:r>
          </a:p>
          <a:p>
            <a:pPr lvl="1">
              <a:lnSpc>
                <a:spcPct val="90000"/>
              </a:lnSpc>
            </a:pPr>
            <a:r>
              <a:rPr lang="en-US" dirty="0"/>
              <a:t>Safety should be #1 priority</a:t>
            </a:r>
          </a:p>
          <a:p>
            <a:pPr lvl="1">
              <a:lnSpc>
                <a:spcPct val="90000"/>
              </a:lnSpc>
            </a:pPr>
            <a:r>
              <a:rPr lang="en-US" dirty="0"/>
              <a:t>Assess risks of action vs. inaction</a:t>
            </a:r>
          </a:p>
          <a:p>
            <a:pPr lvl="1">
              <a:lnSpc>
                <a:spcPct val="90000"/>
              </a:lnSpc>
            </a:pPr>
            <a:r>
              <a:rPr lang="en-US" dirty="0"/>
              <a:t>Costs</a:t>
            </a:r>
          </a:p>
          <a:p>
            <a:pPr lvl="1">
              <a:lnSpc>
                <a:spcPct val="90000"/>
              </a:lnSpc>
            </a:pPr>
            <a:r>
              <a:rPr lang="en-US" dirty="0"/>
              <a:t>Media portrayal</a:t>
            </a:r>
          </a:p>
          <a:p>
            <a:pPr lvl="1">
              <a:lnSpc>
                <a:spcPct val="90000"/>
              </a:lnSpc>
            </a:pPr>
            <a:r>
              <a:rPr lang="en-US" dirty="0"/>
              <a:t>Good corporate citizen</a:t>
            </a:r>
          </a:p>
          <a:p>
            <a:pPr>
              <a:lnSpc>
                <a:spcPct val="90000"/>
              </a:lnSpc>
            </a:pPr>
            <a:r>
              <a:rPr lang="en-US" dirty="0"/>
              <a:t>Know your Rights and Obligations	</a:t>
            </a:r>
          </a:p>
          <a:p>
            <a:pPr lvl="1">
              <a:lnSpc>
                <a:spcPct val="90000"/>
              </a:lnSpc>
            </a:pPr>
            <a:r>
              <a:rPr lang="en-US" dirty="0"/>
              <a:t>Companies have certain obligatory responsibilities but FDA does not have carte blanche to demand anything and everything</a:t>
            </a:r>
          </a:p>
          <a:p>
            <a:pPr>
              <a:lnSpc>
                <a:spcPct val="90000"/>
              </a:lnSpc>
            </a:pPr>
            <a:endParaRPr lang="en-US" dirty="0"/>
          </a:p>
          <a:p>
            <a:pPr>
              <a:lnSpc>
                <a:spcPct val="90000"/>
              </a:lnSpc>
            </a:pPr>
            <a:endParaRPr lang="en-US" dirty="0"/>
          </a:p>
          <a:p>
            <a:pPr lvl="1">
              <a:lnSpc>
                <a:spcPct val="90000"/>
              </a:lnSpc>
            </a:pPr>
            <a:endParaRPr lang="en-US" dirty="0"/>
          </a:p>
        </p:txBody>
      </p:sp>
    </p:spTree>
    <p:extLst>
      <p:ext uri="{BB962C8B-B14F-4D97-AF65-F5344CB8AC3E}">
        <p14:creationId xmlns:p14="http://schemas.microsoft.com/office/powerpoint/2010/main" val="32837402"/>
      </p:ext>
    </p:extLst>
  </p:cSld>
  <p:clrMapOvr>
    <a:masterClrMapping/>
  </p:clrMapOvr>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6722" name="Rectangle 2" descr="" title=""/>
          <p:cNvSpPr>
            <a:spLocks noGrp="1" noChangeArrowheads="1"/>
          </p:cNvSpPr>
          <p:nvPr>
            <p:ph type="title"/>
          </p:nvPr>
        </p:nvSpPr>
        <p:spPr>
          <a:xfrm>
            <a:off x="1543843" y="0"/>
            <a:ext cx="10018713" cy="1237129"/>
          </a:xfrm>
        </p:spPr>
        <p:txBody>
          <a:bodyPr/>
          <a:lstStyle/>
          <a:p>
            <a:pPr>
              <a:defRPr/>
            </a:pPr>
            <a:r>
              <a:rPr lang="en-US" dirty="0"/>
              <a:t>Standard Operating Procedures</a:t>
            </a:r>
          </a:p>
        </p:txBody>
      </p:sp>
      <p:sp>
        <p:nvSpPr>
          <p:cNvPr id="25603" name="Rectangle 3" descr="" title=""/>
          <p:cNvSpPr>
            <a:spLocks noGrp="1" noChangeArrowheads="1"/>
          </p:cNvSpPr>
          <p:nvPr>
            <p:ph type="body" idx="1"/>
          </p:nvPr>
        </p:nvSpPr>
        <p:spPr>
          <a:xfrm>
            <a:off x="1543843" y="1237129"/>
            <a:ext cx="10018713" cy="3124201"/>
          </a:xfrm>
        </p:spPr>
        <p:txBody>
          <a:bodyPr/>
          <a:lstStyle/>
          <a:p>
            <a:pPr>
              <a:lnSpc>
                <a:spcPct val="90000"/>
              </a:lnSpc>
            </a:pPr>
            <a:r>
              <a:rPr lang="en-US" dirty="0"/>
              <a:t>Especially with larger companies, important to have SOPs in place for recalls so that all employees know what to do when a recall occurs</a:t>
            </a:r>
          </a:p>
          <a:p>
            <a:pPr>
              <a:lnSpc>
                <a:spcPct val="90000"/>
              </a:lnSpc>
            </a:pPr>
            <a:r>
              <a:rPr lang="en-US" dirty="0"/>
              <a:t>Helps to avoid premature destruction of product or records</a:t>
            </a:r>
          </a:p>
          <a:p>
            <a:pPr>
              <a:lnSpc>
                <a:spcPct val="90000"/>
              </a:lnSpc>
            </a:pPr>
            <a:r>
              <a:rPr lang="en-US" dirty="0"/>
              <a:t>Streamlines recall and interaction with FDA</a:t>
            </a:r>
          </a:p>
          <a:p>
            <a:pPr>
              <a:lnSpc>
                <a:spcPct val="90000"/>
              </a:lnSpc>
            </a:pPr>
            <a:endParaRPr lang="en-US" dirty="0"/>
          </a:p>
        </p:txBody>
      </p:sp>
      <p:pic>
        <p:nvPicPr>
          <p:cNvPr id="3074"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126" y="3062904"/>
            <a:ext cx="3344430" cy="259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096131"/>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5698" name="Rectangle 2" descr="" title=""/>
          <p:cNvSpPr>
            <a:spLocks noGrp="1" noChangeArrowheads="1"/>
          </p:cNvSpPr>
          <p:nvPr>
            <p:ph type="title"/>
          </p:nvPr>
        </p:nvSpPr>
        <p:spPr>
          <a:xfrm>
            <a:off x="1484310" y="1"/>
            <a:ext cx="10018713" cy="1344706"/>
          </a:xfrm>
        </p:spPr>
        <p:txBody>
          <a:bodyPr/>
          <a:lstStyle/>
          <a:p>
            <a:pPr>
              <a:defRPr/>
            </a:pPr>
            <a:r>
              <a:rPr lang="en-US" dirty="0"/>
              <a:t>Insurance</a:t>
            </a:r>
          </a:p>
        </p:txBody>
      </p:sp>
      <p:sp>
        <p:nvSpPr>
          <p:cNvPr id="24579" name="Rectangle 3" descr="" title=""/>
          <p:cNvSpPr>
            <a:spLocks noGrp="1" noChangeArrowheads="1"/>
          </p:cNvSpPr>
          <p:nvPr>
            <p:ph type="body" idx="1"/>
          </p:nvPr>
        </p:nvSpPr>
        <p:spPr>
          <a:xfrm>
            <a:off x="1484310" y="1322293"/>
            <a:ext cx="10018713" cy="3124201"/>
          </a:xfrm>
        </p:spPr>
        <p:txBody>
          <a:bodyPr>
            <a:normAutofit fontScale="85000" lnSpcReduction="20000"/>
          </a:bodyPr>
          <a:lstStyle/>
          <a:p>
            <a:pPr>
              <a:lnSpc>
                <a:spcPct val="90000"/>
              </a:lnSpc>
            </a:pPr>
            <a:r>
              <a:rPr lang="en-US" sz="2800" dirty="0"/>
              <a:t>Check current insurance coverage for extent of recall coverage</a:t>
            </a:r>
          </a:p>
          <a:p>
            <a:pPr lvl="1">
              <a:lnSpc>
                <a:spcPct val="90000"/>
              </a:lnSpc>
            </a:pPr>
            <a:r>
              <a:rPr lang="en-US" sz="2400" dirty="0"/>
              <a:t>Many policies have exclusions for recalls</a:t>
            </a:r>
          </a:p>
          <a:p>
            <a:pPr lvl="1">
              <a:lnSpc>
                <a:spcPct val="90000"/>
              </a:lnSpc>
            </a:pPr>
            <a:r>
              <a:rPr lang="en-US" sz="2400" dirty="0"/>
              <a:t>Low limits for recall issues</a:t>
            </a:r>
          </a:p>
          <a:p>
            <a:pPr lvl="1">
              <a:lnSpc>
                <a:spcPct val="90000"/>
              </a:lnSpc>
            </a:pPr>
            <a:r>
              <a:rPr lang="en-US" sz="2400" dirty="0"/>
              <a:t>Costs for recalls include lost product, recall fees from retailers, manpower hours, destruction costs, attorneys’ fees</a:t>
            </a:r>
          </a:p>
          <a:p>
            <a:pPr>
              <a:lnSpc>
                <a:spcPct val="90000"/>
              </a:lnSpc>
            </a:pPr>
            <a:r>
              <a:rPr lang="en-US" sz="2800" dirty="0"/>
              <a:t>More insurance companies are offering recall coverage, although it is expensive</a:t>
            </a:r>
          </a:p>
          <a:p>
            <a:pPr>
              <a:lnSpc>
                <a:spcPct val="90000"/>
              </a:lnSpc>
            </a:pPr>
            <a:r>
              <a:rPr lang="en-US" sz="2800" dirty="0"/>
              <a:t>Once recall issues surface, MUST PUT CARRIER ON NOTICE!!</a:t>
            </a:r>
          </a:p>
          <a:p>
            <a:pPr>
              <a:lnSpc>
                <a:spcPct val="90000"/>
              </a:lnSpc>
            </a:pPr>
            <a:r>
              <a:rPr lang="en-US" sz="2800" dirty="0"/>
              <a:t>Must cooperate with insurance investigation</a:t>
            </a:r>
          </a:p>
        </p:txBody>
      </p:sp>
    </p:spTree>
    <p:extLst>
      <p:ext uri="{BB962C8B-B14F-4D97-AF65-F5344CB8AC3E}">
        <p14:creationId xmlns:p14="http://schemas.microsoft.com/office/powerpoint/2010/main" val="2557709112"/>
      </p:ext>
    </p:extLst>
  </p:cSld>
  <p:clrMapOvr>
    <a:masterClrMapping/>
  </p:clrMapOvr>
</p:sld>
</file>

<file path=ppt/slides/slide2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89794" name="Rectangle 2" descr="" title=""/>
          <p:cNvSpPr>
            <a:spLocks noGrp="1" noChangeArrowheads="1"/>
          </p:cNvSpPr>
          <p:nvPr>
            <p:ph type="title"/>
          </p:nvPr>
        </p:nvSpPr>
        <p:spPr>
          <a:xfrm>
            <a:off x="1484310" y="1"/>
            <a:ext cx="10018713" cy="1317812"/>
          </a:xfrm>
        </p:spPr>
        <p:txBody>
          <a:bodyPr/>
          <a:lstStyle/>
          <a:p>
            <a:pPr>
              <a:defRPr/>
            </a:pPr>
            <a:r>
              <a:rPr lang="en-US" dirty="0"/>
              <a:t>Final Recall Tips</a:t>
            </a:r>
          </a:p>
        </p:txBody>
      </p:sp>
      <p:sp>
        <p:nvSpPr>
          <p:cNvPr id="28675" name="Rectangle 3" descr="" title=""/>
          <p:cNvSpPr>
            <a:spLocks noGrp="1" noChangeArrowheads="1"/>
          </p:cNvSpPr>
          <p:nvPr>
            <p:ph type="body" idx="1"/>
          </p:nvPr>
        </p:nvSpPr>
        <p:spPr>
          <a:xfrm>
            <a:off x="1484310" y="1317813"/>
            <a:ext cx="10018713" cy="3124201"/>
          </a:xfrm>
        </p:spPr>
        <p:txBody>
          <a:bodyPr/>
          <a:lstStyle/>
          <a:p>
            <a:pPr>
              <a:lnSpc>
                <a:spcPct val="90000"/>
              </a:lnSpc>
            </a:pPr>
            <a:r>
              <a:rPr lang="en-US" dirty="0"/>
              <a:t>Be Truthful and Forthcoming – Don’t Lie!</a:t>
            </a:r>
          </a:p>
          <a:p>
            <a:pPr lvl="1">
              <a:lnSpc>
                <a:spcPct val="90000"/>
              </a:lnSpc>
            </a:pPr>
            <a:r>
              <a:rPr lang="en-US" dirty="0"/>
              <a:t>Lying or providing materially misleading information to any                                               federal government agent performing their official duties                                                            is a felony - 18 U.S.C.§ 1001 (False Statement)</a:t>
            </a:r>
          </a:p>
          <a:p>
            <a:pPr lvl="1">
              <a:lnSpc>
                <a:spcPct val="90000"/>
              </a:lnSpc>
            </a:pPr>
            <a:r>
              <a:rPr lang="en-US" dirty="0"/>
              <a:t>Making false or misleading statements to shareholders is                                                            also a felony – 18 U.S.C.§ 1348 (Sarbanes-Oxley Act of 2002)</a:t>
            </a:r>
          </a:p>
          <a:p>
            <a:pPr lvl="1">
              <a:lnSpc>
                <a:spcPct val="90000"/>
              </a:lnSpc>
            </a:pPr>
            <a:r>
              <a:rPr lang="en-US" dirty="0"/>
              <a:t>Age of media proliferation; your lies will get disseminated                                                    rapidly – Twitter, Facebook, YouTube</a:t>
            </a:r>
          </a:p>
        </p:txBody>
      </p:sp>
      <p:pic>
        <p:nvPicPr>
          <p:cNvPr id="8194"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630" y="1499061"/>
            <a:ext cx="2700333" cy="276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92739"/>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7EFA40B-9046-44EC-BAF3-E600F29E168D}"/>
              </a:ext>
            </a:extLst>
          </p:cNvPr>
          <p:cNvSpPr>
            <a:spLocks noGrp="1"/>
          </p:cNvSpPr>
          <p:nvPr>
            <p:ph type="title"/>
          </p:nvPr>
        </p:nvSpPr>
        <p:spPr>
          <a:xfrm>
            <a:off x="1491175" y="762000"/>
            <a:ext cx="9024425" cy="857250"/>
          </a:xfrm>
        </p:spPr>
        <p:txBody>
          <a:bodyPr>
            <a:normAutofit fontScale="90000"/>
          </a:bodyPr>
          <a:lstStyle/>
          <a:p>
            <a:pPr algn="ctr">
              <a:defRPr/>
            </a:pPr>
            <a:r>
              <a:rPr lang="en-US"/>
              <a:t>Greenberg Traurig LLP  </a:t>
            </a:r>
            <a:br>
              <a:rPr lang="en-US"/>
            </a:br>
            <a:r>
              <a:rPr lang="en-US" sz="1800"/>
              <a:t>An International Firm of 2100+ Attorneys &amp; Government Law &amp; Policy Professionals in 40+ Cities</a:t>
            </a:r>
          </a:p>
        </p:txBody>
      </p:sp>
      <p:pic>
        <p:nvPicPr>
          <p:cNvPr id="70659" name="Picture 2" descr="" title="">
            <a:extLst>
              <a:ext uri="{FF2B5EF4-FFF2-40B4-BE49-F238E27FC236}">
                <a16:creationId xmlns:a16="http://schemas.microsoft.com/office/drawing/2014/main" id="{96A28D5A-ED67-45C9-A376-3D2B014AC6A2}"/>
              </a:ext>
            </a:extLst>
          </p:cNvPr>
          <p:cNvPicPr>
            <a:picLocks noGrp="1" noChangeAspect="1" noChangeArrowheads="1"/>
          </p:cNvPicPr>
          <p:nvPr>
            <p:ph idx="1"/>
          </p:nvPr>
        </p:nvPicPr>
        <p:blipFill>
          <a:blip r:embed="rId3"/>
          <a:srcRect/>
          <a:stretch>
            <a:fillRect/>
          </a:stretch>
        </p:blipFill>
        <p:spPr>
          <a:xfrm>
            <a:off x="3123029" y="2057400"/>
            <a:ext cx="6639950" cy="4059238"/>
          </a:xfrm>
        </p:spPr>
      </p:pic>
      <p:sp>
        <p:nvSpPr>
          <p:cNvPr id="3" name="Slide Number Placeholder 2" descr="" title="">
            <a:extLst>
              <a:ext uri="{FF2B5EF4-FFF2-40B4-BE49-F238E27FC236}">
                <a16:creationId xmlns:a16="http://schemas.microsoft.com/office/drawing/2014/main" id="{85928659-58C7-4FDF-A1A7-8838DDE8E815}"/>
              </a:ext>
            </a:extLst>
          </p:cNvPr>
          <p:cNvSpPr>
            <a:spLocks noGrp="1"/>
          </p:cNvSpPr>
          <p:nvPr>
            <p:ph type="sldNum" sz="quarter" idx="12"/>
          </p:nvPr>
        </p:nvSpPr>
        <p:spPr/>
        <p:txBody>
          <a:bodyPr/>
          <a:lstStyle/>
          <a:p>
            <a:fld id="{D57F1E4F-1CFF-5643-939E-217C01CDF565}" type="slidenum">
              <a:rPr lang="en-US" smtClean="0"/>
              <a:t>27</a:t>
            </a:fld>
            <a:endParaRPr lang="en-US"/>
          </a:p>
        </p:txBody>
      </p:sp>
    </p:spTree>
    <p:extLst>
      <p:ext uri="{BB962C8B-B14F-4D97-AF65-F5344CB8AC3E}">
        <p14:creationId xmlns:p14="http://schemas.microsoft.com/office/powerpoint/2010/main" val="2180592854"/>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1682" name="Title 1" descr="" title="">
            <a:extLst>
              <a:ext uri="{FF2B5EF4-FFF2-40B4-BE49-F238E27FC236}">
                <a16:creationId xmlns:a16="http://schemas.microsoft.com/office/drawing/2014/main" id="{AEC08C95-6363-4C44-8797-3049FDC79819}"/>
              </a:ext>
            </a:extLst>
          </p:cNvPr>
          <p:cNvSpPr>
            <a:spLocks noGrp="1"/>
          </p:cNvSpPr>
          <p:nvPr>
            <p:ph type="title" idx="4294967295"/>
          </p:nvPr>
        </p:nvSpPr>
        <p:spPr>
          <a:xfrm>
            <a:off x="1484310" y="180704"/>
            <a:ext cx="10018713" cy="1190898"/>
          </a:xfrm>
        </p:spPr>
        <p:txBody>
          <a:bodyPr anchor="ctr"/>
          <a:lstStyle/>
          <a:p>
            <a:r>
              <a:rPr lang="en-US" altLang="en-US" sz="3200" u="sng">
                <a:latin typeface="Arial Rounded MT Bold" panose="020F0704030504030204" pitchFamily="34" charset="0"/>
              </a:rPr>
              <a:t>Legal Disclaimer</a:t>
            </a:r>
          </a:p>
        </p:txBody>
      </p:sp>
      <p:sp>
        <p:nvSpPr>
          <p:cNvPr id="71683" name="Content Placeholder 2" descr="" title="">
            <a:extLst>
              <a:ext uri="{FF2B5EF4-FFF2-40B4-BE49-F238E27FC236}">
                <a16:creationId xmlns:a16="http://schemas.microsoft.com/office/drawing/2014/main" id="{68F02EBA-6A85-470C-8D38-FDA25A7366C7}"/>
              </a:ext>
            </a:extLst>
          </p:cNvPr>
          <p:cNvSpPr>
            <a:spLocks noGrp="1"/>
          </p:cNvSpPr>
          <p:nvPr>
            <p:ph idx="4294967295"/>
          </p:nvPr>
        </p:nvSpPr>
        <p:spPr>
          <a:xfrm>
            <a:off x="1617785" y="1371601"/>
            <a:ext cx="8440615" cy="4536830"/>
          </a:xfrm>
        </p:spPr>
        <p:txBody>
          <a:bodyPr anchor="t"/>
          <a:lstStyle/>
          <a:p>
            <a:r>
              <a:rPr lang="en-US" altLang="en-US" sz="2000"/>
              <a:t>This presentation consists of general legal information.  It is not intended to give legal advice about a specific legal problem, nor does it create an attorney-client relationship.</a:t>
            </a:r>
          </a:p>
          <a:p>
            <a:r>
              <a:rPr lang="en-US" altLang="en-US" sz="2000"/>
              <a:t>Due to the importance of individual facts of every situation, the generalization in this presentation may not necessarily be applicable to all situations.  Changes in the law could make parts of this presentation obsolete in the future.</a:t>
            </a:r>
          </a:p>
          <a:p>
            <a:r>
              <a:rPr lang="en-US" altLang="en-US" sz="2000"/>
              <a:t>This area of law is, in particular, an area of great flux and change. The discussion of law and regulations may be out of date soon after this presentation.</a:t>
            </a:r>
          </a:p>
          <a:p>
            <a:r>
              <a:rPr lang="en-US" altLang="en-US" sz="2000"/>
              <a:t>This information is provided with the understanding that if specific legal advice is required, the services of the presenter or another competent attorney should be sought.</a:t>
            </a:r>
          </a:p>
        </p:txBody>
      </p:sp>
      <p:sp>
        <p:nvSpPr>
          <p:cNvPr id="2" name="Slide Number Placeholder 1" descr="" title="">
            <a:extLst>
              <a:ext uri="{FF2B5EF4-FFF2-40B4-BE49-F238E27FC236}">
                <a16:creationId xmlns:a16="http://schemas.microsoft.com/office/drawing/2014/main" id="{1776586B-9678-4485-8344-4D9CD1F00095}"/>
              </a:ext>
            </a:extLst>
          </p:cNvPr>
          <p:cNvSpPr>
            <a:spLocks noGrp="1"/>
          </p:cNvSpPr>
          <p:nvPr>
            <p:ph type="sldNum" sz="quarter" idx="12"/>
          </p:nvPr>
        </p:nvSpPr>
        <p:spPr/>
        <p:txBody>
          <a:bodyPr/>
          <a:lstStyle/>
          <a:p>
            <a:fld id="{D57F1E4F-1CFF-5643-939E-217C01CDF565}" type="slidenum">
              <a:rPr lang="en-US" smtClean="0"/>
              <a:t>28</a:t>
            </a:fld>
            <a:endParaRPr lang="en-US"/>
          </a:p>
        </p:txBody>
      </p:sp>
    </p:spTree>
    <p:extLst>
      <p:ext uri="{BB962C8B-B14F-4D97-AF65-F5344CB8AC3E}">
        <p14:creationId xmlns:p14="http://schemas.microsoft.com/office/powerpoint/2010/main" val="3957517536"/>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72706" name="Rectangle 2" descr="" title="">
            <a:extLst>
              <a:ext uri="{FF2B5EF4-FFF2-40B4-BE49-F238E27FC236}">
                <a16:creationId xmlns:a16="http://schemas.microsoft.com/office/drawing/2014/main" id="{3C6E5ED6-5F91-4A72-85E8-2572E19F50E0}"/>
              </a:ext>
            </a:extLst>
          </p:cNvPr>
          <p:cNvSpPr>
            <a:spLocks noGrp="1" noChangeArrowheads="1"/>
          </p:cNvSpPr>
          <p:nvPr>
            <p:ph type="title"/>
          </p:nvPr>
        </p:nvSpPr>
        <p:spPr>
          <a:xfrm>
            <a:off x="1068021" y="382588"/>
            <a:ext cx="9735284" cy="1219200"/>
          </a:xfrm>
        </p:spPr>
        <p:txBody>
          <a:bodyPr/>
          <a:lstStyle/>
          <a:p>
            <a:pPr algn="ctr" eaLnBrk="1" hangingPunct="1"/>
            <a:r>
              <a:rPr lang="en-US" altLang="en-US" sz="3200"/>
              <a:t>      QUESTIONS AND ANSWERS</a:t>
            </a:r>
          </a:p>
        </p:txBody>
      </p:sp>
      <p:sp>
        <p:nvSpPr>
          <p:cNvPr id="3" name="TextBox 2" descr="" title="">
            <a:extLst>
              <a:ext uri="{FF2B5EF4-FFF2-40B4-BE49-F238E27FC236}">
                <a16:creationId xmlns:a16="http://schemas.microsoft.com/office/drawing/2014/main" id="{18711708-A20D-4025-96D4-1ECB64D9A059}"/>
              </a:ext>
            </a:extLst>
          </p:cNvPr>
          <p:cNvSpPr txBox="1"/>
          <p:nvPr/>
        </p:nvSpPr>
        <p:spPr>
          <a:xfrm>
            <a:off x="4892892" y="4422255"/>
            <a:ext cx="8314428" cy="2677656"/>
          </a:xfrm>
          <a:prstGeom prst="rect">
            <a:avLst/>
          </a:prstGeom>
          <a:noFill/>
        </p:spPr>
        <p:txBody>
          <a:bodyPr wrap="square">
            <a:spAutoFit/>
          </a:bodyPr>
          <a:lstStyle/>
          <a:p>
            <a:pPr>
              <a:defRPr/>
            </a:pPr>
            <a:r>
              <a:rPr lang="en-US" sz="2400" b="1">
                <a:latin typeface="+mj-lt"/>
                <a:cs typeface="Arial" charset="0"/>
              </a:rPr>
              <a:t>            </a:t>
            </a:r>
          </a:p>
          <a:p>
            <a:pPr>
              <a:defRPr/>
            </a:pPr>
            <a:r>
              <a:rPr lang="en-US" sz="2400" b="1">
                <a:latin typeface="+mj-lt"/>
                <a:cs typeface="Arial" charset="0"/>
              </a:rPr>
              <a:t>Twitter: @LawguyJP</a:t>
            </a:r>
          </a:p>
          <a:p>
            <a:pPr>
              <a:defRPr/>
            </a:pPr>
            <a:r>
              <a:rPr lang="en-US" sz="2400" b="1">
                <a:latin typeface="+mj-lt"/>
                <a:cs typeface="Arial" charset="0"/>
              </a:rPr>
              <a:t>Podcast: Greenberg Traurig’s Legal Food Talk</a:t>
            </a:r>
          </a:p>
          <a:p>
            <a:pPr>
              <a:defRPr/>
            </a:pPr>
            <a:endParaRPr lang="en-US" sz="2400" b="1">
              <a:latin typeface="+mj-lt"/>
              <a:cs typeface="Arial" charset="0"/>
            </a:endParaRPr>
          </a:p>
          <a:p>
            <a:pPr>
              <a:defRPr/>
            </a:pPr>
            <a:endParaRPr lang="en-US" sz="2400" b="1">
              <a:latin typeface="+mj-lt"/>
              <a:cs typeface="Arial" charset="0"/>
            </a:endParaRPr>
          </a:p>
          <a:p>
            <a:pPr>
              <a:defRPr/>
            </a:pPr>
            <a:r>
              <a:rPr lang="en-US" sz="2400" b="1">
                <a:latin typeface="+mj-lt"/>
                <a:cs typeface="Arial" charset="0"/>
              </a:rPr>
              <a:t>					      </a:t>
            </a:r>
          </a:p>
          <a:p>
            <a:pPr>
              <a:defRPr/>
            </a:pPr>
            <a:r>
              <a:rPr lang="en-US" sz="2400" b="1">
                <a:latin typeface="+mj-lt"/>
                <a:cs typeface="Arial" charset="0"/>
              </a:rPr>
              <a:t> 						    </a:t>
            </a:r>
          </a:p>
        </p:txBody>
      </p:sp>
      <p:sp>
        <p:nvSpPr>
          <p:cNvPr id="72710" name="Content Placeholder 1" descr="" title="">
            <a:extLst>
              <a:ext uri="{FF2B5EF4-FFF2-40B4-BE49-F238E27FC236}">
                <a16:creationId xmlns:a16="http://schemas.microsoft.com/office/drawing/2014/main" id="{F873AA5E-DAC0-4C51-9F58-C5449175A7A9}"/>
              </a:ext>
            </a:extLst>
          </p:cNvPr>
          <p:cNvSpPr>
            <a:spLocks noGrp="1"/>
          </p:cNvSpPr>
          <p:nvPr>
            <p:ph idx="1"/>
          </p:nvPr>
        </p:nvSpPr>
        <p:spPr>
          <a:xfrm>
            <a:off x="8146754" y="1652140"/>
            <a:ext cx="4007352" cy="3108325"/>
          </a:xfrm>
        </p:spPr>
        <p:txBody>
          <a:bodyPr>
            <a:normAutofit lnSpcReduction="10000"/>
          </a:bodyPr>
          <a:lstStyle/>
          <a:p>
            <a:pPr algn="ctr" eaLnBrk="1" hangingPunct="1">
              <a:spcBef>
                <a:spcPct val="0"/>
              </a:spcBef>
              <a:buFont typeface="Wingdings" panose="05000000000000000000" pitchFamily="2" charset="2"/>
              <a:buNone/>
            </a:pPr>
            <a:endParaRPr lang="en-US" altLang="en-US" dirty="0"/>
          </a:p>
          <a:p>
            <a:pPr algn="ctr" eaLnBrk="1" hangingPunct="1">
              <a:spcBef>
                <a:spcPct val="0"/>
              </a:spcBef>
              <a:buFont typeface="Wingdings" panose="05000000000000000000" pitchFamily="2" charset="2"/>
              <a:buNone/>
            </a:pPr>
            <a:r>
              <a:rPr lang="en-US" altLang="en-US" dirty="0"/>
              <a:t>Justin J. Prochnow</a:t>
            </a:r>
          </a:p>
          <a:p>
            <a:pPr algn="ctr" eaLnBrk="1" hangingPunct="1">
              <a:spcBef>
                <a:spcPct val="0"/>
              </a:spcBef>
              <a:buFont typeface="Wingdings" panose="05000000000000000000" pitchFamily="2" charset="2"/>
              <a:buNone/>
            </a:pPr>
            <a:r>
              <a:rPr lang="en-US" altLang="en-US" dirty="0"/>
              <a:t>Greenberg Traurig LLP</a:t>
            </a:r>
          </a:p>
          <a:p>
            <a:pPr algn="ctr" eaLnBrk="1" hangingPunct="1">
              <a:spcBef>
                <a:spcPct val="0"/>
              </a:spcBef>
              <a:buFont typeface="Wingdings" panose="05000000000000000000" pitchFamily="2" charset="2"/>
              <a:buNone/>
            </a:pPr>
            <a:r>
              <a:rPr lang="en-US" altLang="en-US" dirty="0"/>
              <a:t>1144 15th Street, Suite 3300</a:t>
            </a:r>
          </a:p>
          <a:p>
            <a:pPr algn="ctr" eaLnBrk="1" hangingPunct="1">
              <a:spcBef>
                <a:spcPct val="0"/>
              </a:spcBef>
              <a:buFont typeface="Wingdings" panose="05000000000000000000" pitchFamily="2" charset="2"/>
              <a:buNone/>
            </a:pPr>
            <a:r>
              <a:rPr lang="en-US" altLang="en-US" dirty="0"/>
              <a:t>Denver, Colorado 80202</a:t>
            </a:r>
          </a:p>
          <a:p>
            <a:pPr algn="ctr" eaLnBrk="1" hangingPunct="1">
              <a:spcBef>
                <a:spcPct val="0"/>
              </a:spcBef>
              <a:buFont typeface="Wingdings" panose="05000000000000000000" pitchFamily="2" charset="2"/>
              <a:buNone/>
            </a:pPr>
            <a:r>
              <a:rPr lang="en-US" altLang="en-US" dirty="0"/>
              <a:t>(303) 572-6562</a:t>
            </a:r>
          </a:p>
          <a:p>
            <a:pPr algn="ctr" eaLnBrk="1" hangingPunct="1">
              <a:spcBef>
                <a:spcPct val="0"/>
              </a:spcBef>
              <a:buFont typeface="Wingdings" panose="05000000000000000000" pitchFamily="2" charset="2"/>
              <a:buNone/>
            </a:pPr>
            <a:r>
              <a:rPr lang="en-US" altLang="en-US" dirty="0">
                <a:hlinkClick r:id="rId3"/>
              </a:rPr>
              <a:t>prochnowjj@gtlaw.com</a:t>
            </a:r>
            <a:endParaRPr lang="en-US" altLang="en-US" dirty="0"/>
          </a:p>
          <a:p>
            <a:endParaRPr lang="en-US" altLang="en-US" dirty="0"/>
          </a:p>
        </p:txBody>
      </p:sp>
      <p:sp>
        <p:nvSpPr>
          <p:cNvPr id="2" name="Slide Number Placeholder 1" descr="" title="">
            <a:extLst>
              <a:ext uri="{FF2B5EF4-FFF2-40B4-BE49-F238E27FC236}">
                <a16:creationId xmlns:a16="http://schemas.microsoft.com/office/drawing/2014/main" id="{1B7C0BF9-E39B-4A24-916B-70971F544D53}"/>
              </a:ext>
            </a:extLst>
          </p:cNvPr>
          <p:cNvSpPr>
            <a:spLocks noGrp="1"/>
          </p:cNvSpPr>
          <p:nvPr>
            <p:ph type="sldNum" sz="quarter" idx="12"/>
          </p:nvPr>
        </p:nvSpPr>
        <p:spPr/>
        <p:txBody>
          <a:bodyPr/>
          <a:lstStyle/>
          <a:p>
            <a:fld id="{D57F1E4F-1CFF-5643-939E-217C01CDF565}" type="slidenum">
              <a:rPr lang="en-US" smtClean="0"/>
              <a:t>29</a:t>
            </a:fld>
            <a:endParaRPr lang="en-US"/>
          </a:p>
        </p:txBody>
      </p:sp>
      <p:sp>
        <p:nvSpPr>
          <p:cNvPr id="8" name="Content Placeholder 1" descr="" title="">
            <a:extLst>
              <a:ext uri="{FF2B5EF4-FFF2-40B4-BE49-F238E27FC236}">
                <a16:creationId xmlns:a16="http://schemas.microsoft.com/office/drawing/2014/main" id="{C88C709E-99EA-4CCC-A135-A9C1C3CC5A99}"/>
              </a:ext>
            </a:extLst>
          </p:cNvPr>
          <p:cNvSpPr txBox="1"/>
          <p:nvPr/>
        </p:nvSpPr>
        <p:spPr>
          <a:xfrm>
            <a:off x="7574075" y="1686385"/>
            <a:ext cx="4246838" cy="31083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ctr">
              <a:spcBef>
                <a:spcPct val="0"/>
              </a:spcBef>
              <a:buFont typeface="Wingdings" panose="05000000000000000000" pitchFamily="2" charset="2"/>
              <a:buNone/>
            </a:pPr>
            <a:endParaRPr lang="en-US" altLang="en-US"/>
          </a:p>
          <a:p>
            <a:endParaRPr lang="en-US" altLang="en-US"/>
          </a:p>
        </p:txBody>
      </p:sp>
      <p:pic>
        <p:nvPicPr>
          <p:cNvPr id="6" name="Picture 5" descr="" title="">
            <a:extLst>
              <a:ext uri="{FF2B5EF4-FFF2-40B4-BE49-F238E27FC236}">
                <a16:creationId xmlns:a16="http://schemas.microsoft.com/office/drawing/2014/main" id="{A2BEF616-CB36-450C-9240-157FF585752F}"/>
              </a:ext>
            </a:extLst>
          </p:cNvPr>
          <p:cNvPicPr>
            <a:picLocks noChangeAspect="1"/>
          </p:cNvPicPr>
          <p:nvPr/>
        </p:nvPicPr>
        <p:blipFill>
          <a:blip r:embed="rId4"/>
          <a:srcRect/>
          <a:stretch>
            <a:fillRect/>
          </a:stretch>
        </p:blipFill>
        <p:spPr>
          <a:xfrm>
            <a:off x="1938945" y="1524000"/>
            <a:ext cx="2533650" cy="3810000"/>
          </a:xfrm>
          <a:prstGeom prst="rect">
            <a:avLst/>
          </a:prstGeom>
        </p:spPr>
      </p:pic>
      <p:pic>
        <p:nvPicPr>
          <p:cNvPr id="5" name="Picture 4" descr="" title="">
            <a:extLst>
              <a:ext uri="{FF2B5EF4-FFF2-40B4-BE49-F238E27FC236}">
                <a16:creationId xmlns:a16="http://schemas.microsoft.com/office/drawing/2014/main" id="{AEFF7762-1F88-4D7E-922E-4FFDF5A0398C}"/>
              </a:ext>
            </a:extLst>
          </p:cNvPr>
          <p:cNvPicPr>
            <a:picLocks noChangeAspect="1"/>
          </p:cNvPicPr>
          <p:nvPr/>
        </p:nvPicPr>
        <p:blipFill>
          <a:blip r:embed="rId5"/>
          <a:stretch>
            <a:fillRect/>
          </a:stretch>
        </p:blipFill>
        <p:spPr>
          <a:xfrm>
            <a:off x="5278280" y="1952213"/>
            <a:ext cx="2470042" cy="2470042"/>
          </a:xfrm>
          <a:prstGeom prst="rect">
            <a:avLst/>
          </a:prstGeom>
        </p:spPr>
      </p:pic>
    </p:spTree>
    <p:extLst>
      <p:ext uri="{BB962C8B-B14F-4D97-AF65-F5344CB8AC3E}">
        <p14:creationId xmlns:p14="http://schemas.microsoft.com/office/powerpoint/2010/main" val="1807862823"/>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38598" name="Rectangle 6" descr="" title=""/>
          <p:cNvSpPr>
            <a:spLocks noGrp="1" noChangeArrowheads="1"/>
          </p:cNvSpPr>
          <p:nvPr>
            <p:ph type="title"/>
          </p:nvPr>
        </p:nvSpPr>
        <p:spPr>
          <a:xfrm>
            <a:off x="1613647" y="0"/>
            <a:ext cx="9889377" cy="1331259"/>
          </a:xfrm>
        </p:spPr>
        <p:txBody>
          <a:bodyPr/>
          <a:lstStyle/>
          <a:p>
            <a:pPr algn="l">
              <a:defRPr/>
            </a:pPr>
            <a:r>
              <a:rPr lang="en-US" dirty="0"/>
              <a:t>Discovery of </a:t>
            </a:r>
            <a:r>
              <a:rPr lang="en-US" dirty="0" err="1"/>
              <a:t>F00d</a:t>
            </a:r>
            <a:r>
              <a:rPr lang="en-US" dirty="0"/>
              <a:t> Safety and other                 Potential Recall Issues</a:t>
            </a:r>
          </a:p>
        </p:txBody>
      </p:sp>
      <p:sp>
        <p:nvSpPr>
          <p:cNvPr id="9219" name="Rectangle 7" descr="" title=""/>
          <p:cNvSpPr>
            <a:spLocks noGrp="1" noChangeArrowheads="1"/>
          </p:cNvSpPr>
          <p:nvPr>
            <p:ph type="body" idx="1"/>
          </p:nvPr>
        </p:nvSpPr>
        <p:spPr>
          <a:xfrm>
            <a:off x="1484311" y="1331259"/>
            <a:ext cx="10018713" cy="2819400"/>
          </a:xfrm>
        </p:spPr>
        <p:txBody>
          <a:bodyPr/>
          <a:lstStyle/>
          <a:p>
            <a:r>
              <a:rPr lang="en-US" dirty="0"/>
              <a:t>Company discovers a problem internally</a:t>
            </a:r>
          </a:p>
          <a:p>
            <a:r>
              <a:rPr lang="en-US" dirty="0"/>
              <a:t>Customer and/or consumer reports an issue</a:t>
            </a:r>
          </a:p>
          <a:p>
            <a:r>
              <a:rPr lang="en-US" dirty="0"/>
              <a:t>FDA inspects a manufacturing facility and discovers issues</a:t>
            </a:r>
          </a:p>
          <a:p>
            <a:r>
              <a:rPr lang="en-US" dirty="0"/>
              <a:t>FDA investigates based on receiving complaints and discovers issues</a:t>
            </a:r>
          </a:p>
          <a:p>
            <a:r>
              <a:rPr lang="en-US" dirty="0"/>
              <a:t>FDA is contacted by CDC about illness outbreaks</a:t>
            </a:r>
          </a:p>
        </p:txBody>
      </p:sp>
      <p:pic>
        <p:nvPicPr>
          <p:cNvPr id="1026"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834" y="4437529"/>
            <a:ext cx="3365002" cy="163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456805"/>
      </p:ext>
    </p:extLst>
  </p:cSld>
  <p:clrMapOvr>
    <a:masterClrMapping/>
  </p:clrMapOvr>
  <p:transition/>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38598" name="Rectangle 6" descr="" title=""/>
          <p:cNvSpPr>
            <a:spLocks noGrp="1" noChangeArrowheads="1"/>
          </p:cNvSpPr>
          <p:nvPr>
            <p:ph type="title"/>
          </p:nvPr>
        </p:nvSpPr>
        <p:spPr>
          <a:xfrm>
            <a:off x="1613647" y="0"/>
            <a:ext cx="9889377" cy="1331259"/>
          </a:xfrm>
        </p:spPr>
        <p:txBody>
          <a:bodyPr/>
          <a:lstStyle/>
          <a:p>
            <a:pPr algn="l">
              <a:defRPr/>
            </a:pPr>
            <a:r>
              <a:rPr lang="en-US" dirty="0"/>
              <a:t>             We’ve heard there’s an issue. </a:t>
            </a:r>
            <a:br>
              <a:rPr lang="en-US" dirty="0"/>
            </a:br>
            <a:r>
              <a:rPr lang="en-US" dirty="0"/>
              <a:t>                     What do we do next?</a:t>
            </a:r>
          </a:p>
        </p:txBody>
      </p:sp>
      <p:sp>
        <p:nvSpPr>
          <p:cNvPr id="9219" name="Rectangle 7" descr="" title=""/>
          <p:cNvSpPr>
            <a:spLocks noGrp="1" noChangeArrowheads="1"/>
          </p:cNvSpPr>
          <p:nvPr>
            <p:ph type="body" idx="1"/>
          </p:nvPr>
        </p:nvSpPr>
        <p:spPr>
          <a:xfrm>
            <a:off x="1484311" y="1331259"/>
            <a:ext cx="10018713" cy="2819400"/>
          </a:xfrm>
        </p:spPr>
        <p:txBody>
          <a:bodyPr/>
          <a:lstStyle/>
          <a:p>
            <a:r>
              <a:rPr lang="en-US" dirty="0"/>
              <a:t>Convene the Food Safety/Recall Team</a:t>
            </a:r>
          </a:p>
          <a:p>
            <a:r>
              <a:rPr lang="en-US" dirty="0"/>
              <a:t>Discuss the issue with your experienced and knowledgeable attorney!</a:t>
            </a:r>
          </a:p>
          <a:p>
            <a:r>
              <a:rPr lang="en-US" dirty="0"/>
              <a:t>Evaluate the issues and determine whether a recall is warranted and/or necessary</a:t>
            </a:r>
          </a:p>
          <a:p>
            <a:r>
              <a:rPr lang="en-US" dirty="0"/>
              <a:t>Actually, while we are on the subject, what is a recall?</a:t>
            </a:r>
          </a:p>
        </p:txBody>
      </p:sp>
      <p:pic>
        <p:nvPicPr>
          <p:cNvPr id="2" name="Picture 1" descr="" title="">
            <a:extLst>
              <a:ext uri="{FF2B5EF4-FFF2-40B4-BE49-F238E27FC236}">
                <a16:creationId xmlns:a16="http://schemas.microsoft.com/office/drawing/2014/main" id="{DE2AC668-1BC1-44B3-9258-A1110DEC412A}"/>
              </a:ext>
            </a:extLst>
          </p:cNvPr>
          <p:cNvPicPr>
            <a:picLocks noChangeAspect="1"/>
          </p:cNvPicPr>
          <p:nvPr/>
        </p:nvPicPr>
        <p:blipFill>
          <a:blip r:embed="rId3"/>
          <a:stretch>
            <a:fillRect/>
          </a:stretch>
        </p:blipFill>
        <p:spPr>
          <a:xfrm>
            <a:off x="8825801" y="3248891"/>
            <a:ext cx="2677223" cy="2677223"/>
          </a:xfrm>
          <a:prstGeom prst="rect">
            <a:avLst/>
          </a:prstGeom>
        </p:spPr>
      </p:pic>
    </p:spTree>
    <p:extLst>
      <p:ext uri="{BB962C8B-B14F-4D97-AF65-F5344CB8AC3E}">
        <p14:creationId xmlns:p14="http://schemas.microsoft.com/office/powerpoint/2010/main" val="3470532131"/>
      </p:ext>
    </p:extLst>
  </p:cSld>
  <p:clrMapOvr>
    <a:masterClrMapping/>
  </p:clrMapOvr>
  <p:transition/>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35526" name="Rectangle 6" descr="" title=""/>
          <p:cNvSpPr>
            <a:spLocks noGrp="1" noChangeArrowheads="1"/>
          </p:cNvSpPr>
          <p:nvPr>
            <p:ph type="title"/>
          </p:nvPr>
        </p:nvSpPr>
        <p:spPr>
          <a:xfrm>
            <a:off x="1484311" y="0"/>
            <a:ext cx="10018713" cy="1239372"/>
          </a:xfrm>
        </p:spPr>
        <p:txBody>
          <a:bodyPr/>
          <a:lstStyle/>
          <a:p>
            <a:pPr>
              <a:defRPr/>
            </a:pPr>
            <a:r>
              <a:rPr lang="en-US" dirty="0"/>
              <a:t> What is a Recall?</a:t>
            </a:r>
          </a:p>
        </p:txBody>
      </p:sp>
      <p:sp>
        <p:nvSpPr>
          <p:cNvPr id="5123" name="Rectangle 7" descr="" title=""/>
          <p:cNvSpPr>
            <a:spLocks noGrp="1" noChangeArrowheads="1"/>
          </p:cNvSpPr>
          <p:nvPr>
            <p:ph type="body" idx="1"/>
          </p:nvPr>
        </p:nvSpPr>
        <p:spPr>
          <a:xfrm>
            <a:off x="1484310" y="1239373"/>
            <a:ext cx="10018713" cy="4551828"/>
          </a:xfrm>
        </p:spPr>
        <p:txBody>
          <a:bodyPr>
            <a:normAutofit/>
          </a:bodyPr>
          <a:lstStyle/>
          <a:p>
            <a:r>
              <a:rPr lang="en-US" sz="2800" dirty="0"/>
              <a:t>21 CFR 7.40</a:t>
            </a:r>
          </a:p>
          <a:p>
            <a:pPr lvl="1"/>
            <a:r>
              <a:rPr lang="en-US" sz="2400" dirty="0"/>
              <a:t>Recall is an effective method of removing or                                            correcting consumer products that are in                                                      violation of laws administered by the FDA.                                                      Recalls are an alternative to a FDA-initiated                                                     court action for removing or correcting violative products</a:t>
            </a:r>
          </a:p>
          <a:p>
            <a:r>
              <a:rPr lang="en-US" sz="2800" dirty="0"/>
              <a:t>Recall notices posted on FDA website for food, beverage and supplement products</a:t>
            </a:r>
          </a:p>
          <a:p>
            <a:r>
              <a:rPr lang="en-US" sz="2800" dirty="0"/>
              <a:t>Regulations regarding recalls found at 21 CFR 7.40-7.59</a:t>
            </a:r>
          </a:p>
          <a:p>
            <a:endParaRPr lang="en-US" sz="2800" dirty="0"/>
          </a:p>
        </p:txBody>
      </p:sp>
      <p:pic>
        <p:nvPicPr>
          <p:cNvPr id="5122"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257" y="1656230"/>
            <a:ext cx="3806925" cy="147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842591"/>
      </p:ext>
    </p:extLst>
  </p:cSld>
  <p:clrMapOvr>
    <a:masterClrMapping/>
  </p:clrMapOvr>
  <p:transition/>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36548" name="Rectangle 4" descr="" title=""/>
          <p:cNvSpPr>
            <a:spLocks noGrp="1" noChangeArrowheads="1"/>
          </p:cNvSpPr>
          <p:nvPr>
            <p:ph type="title"/>
          </p:nvPr>
        </p:nvSpPr>
        <p:spPr>
          <a:xfrm>
            <a:off x="1484311" y="1"/>
            <a:ext cx="10018713" cy="1223682"/>
          </a:xfrm>
        </p:spPr>
        <p:txBody>
          <a:bodyPr/>
          <a:lstStyle/>
          <a:p>
            <a:pPr>
              <a:defRPr/>
            </a:pPr>
            <a:r>
              <a:rPr lang="en-US" dirty="0"/>
              <a:t>Bases for Recalls</a:t>
            </a:r>
          </a:p>
        </p:txBody>
      </p:sp>
      <p:sp>
        <p:nvSpPr>
          <p:cNvPr id="6147" name="Rectangle 5" descr="" title=""/>
          <p:cNvSpPr>
            <a:spLocks noGrp="1" noChangeArrowheads="1"/>
          </p:cNvSpPr>
          <p:nvPr>
            <p:ph type="body" idx="1"/>
          </p:nvPr>
        </p:nvSpPr>
        <p:spPr>
          <a:xfrm>
            <a:off x="1484310" y="1223683"/>
            <a:ext cx="10018713" cy="4567517"/>
          </a:xfrm>
        </p:spPr>
        <p:txBody>
          <a:bodyPr>
            <a:normAutofit fontScale="92500" lnSpcReduction="20000"/>
          </a:bodyPr>
          <a:lstStyle/>
          <a:p>
            <a:pPr>
              <a:lnSpc>
                <a:spcPct val="70000"/>
              </a:lnSpc>
            </a:pPr>
            <a:r>
              <a:rPr lang="en-US" b="1" dirty="0"/>
              <a:t>Food contamination</a:t>
            </a:r>
          </a:p>
          <a:p>
            <a:pPr lvl="1">
              <a:lnSpc>
                <a:spcPct val="70000"/>
              </a:lnSpc>
            </a:pPr>
            <a:r>
              <a:rPr lang="en-US" i="1" dirty="0"/>
              <a:t>Salmonella</a:t>
            </a:r>
            <a:r>
              <a:rPr lang="en-US" dirty="0"/>
              <a:t>, </a:t>
            </a:r>
            <a:r>
              <a:rPr lang="en-US" i="1" dirty="0"/>
              <a:t>Listeria</a:t>
            </a:r>
            <a:r>
              <a:rPr lang="en-US" dirty="0"/>
              <a:t>, </a:t>
            </a:r>
            <a:r>
              <a:rPr lang="en-US" i="1" dirty="0"/>
              <a:t>E. Coli, </a:t>
            </a:r>
            <a:r>
              <a:rPr lang="en-US" dirty="0"/>
              <a:t>other</a:t>
            </a:r>
            <a:endParaRPr lang="en-US" i="1" dirty="0"/>
          </a:p>
          <a:p>
            <a:pPr>
              <a:lnSpc>
                <a:spcPct val="120000"/>
              </a:lnSpc>
            </a:pPr>
            <a:r>
              <a:rPr lang="en-US" b="1" dirty="0"/>
              <a:t>Failure to Identify Food Allergens pursuant to FALCPA</a:t>
            </a:r>
          </a:p>
          <a:p>
            <a:pPr lvl="1">
              <a:lnSpc>
                <a:spcPct val="70000"/>
              </a:lnSpc>
            </a:pPr>
            <a:r>
              <a:rPr lang="en-US" dirty="0"/>
              <a:t>Milk, eggs, wheat, peanuts, soybeans </a:t>
            </a:r>
          </a:p>
          <a:p>
            <a:pPr lvl="1">
              <a:lnSpc>
                <a:spcPct val="70000"/>
              </a:lnSpc>
            </a:pPr>
            <a:r>
              <a:rPr lang="en-US" dirty="0"/>
              <a:t>Crustacean shellfish, tree nuts, fish</a:t>
            </a:r>
          </a:p>
          <a:p>
            <a:pPr>
              <a:lnSpc>
                <a:spcPct val="70000"/>
              </a:lnSpc>
            </a:pPr>
            <a:r>
              <a:rPr lang="en-US" b="1" dirty="0"/>
              <a:t>Undeclared Ingredients</a:t>
            </a:r>
          </a:p>
          <a:p>
            <a:pPr lvl="1">
              <a:lnSpc>
                <a:spcPct val="70000"/>
              </a:lnSpc>
            </a:pPr>
            <a:r>
              <a:rPr lang="en-US" dirty="0"/>
              <a:t>Drug ingredients (Tadalafil, Sibutramine, Steroids)</a:t>
            </a:r>
          </a:p>
          <a:p>
            <a:pPr lvl="1">
              <a:lnSpc>
                <a:spcPct val="70000"/>
              </a:lnSpc>
            </a:pPr>
            <a:r>
              <a:rPr lang="en-US" dirty="0"/>
              <a:t>Sulfites </a:t>
            </a:r>
          </a:p>
          <a:p>
            <a:pPr>
              <a:lnSpc>
                <a:spcPct val="70000"/>
              </a:lnSpc>
            </a:pPr>
            <a:r>
              <a:rPr lang="en-US" b="1" dirty="0"/>
              <a:t>Foreign Objects</a:t>
            </a:r>
          </a:p>
          <a:p>
            <a:pPr lvl="1">
              <a:lnSpc>
                <a:spcPct val="70000"/>
              </a:lnSpc>
            </a:pPr>
            <a:r>
              <a:rPr lang="en-US" dirty="0"/>
              <a:t>Glass </a:t>
            </a:r>
          </a:p>
          <a:p>
            <a:pPr lvl="1">
              <a:lnSpc>
                <a:spcPct val="70000"/>
              </a:lnSpc>
            </a:pPr>
            <a:r>
              <a:rPr lang="en-US" dirty="0"/>
              <a:t>Metal Objects</a:t>
            </a:r>
          </a:p>
          <a:p>
            <a:pPr>
              <a:lnSpc>
                <a:spcPct val="70000"/>
              </a:lnSpc>
            </a:pPr>
            <a:r>
              <a:rPr lang="en-US" b="1" dirty="0"/>
              <a:t>Improper Labeling</a:t>
            </a:r>
          </a:p>
          <a:p>
            <a:pPr lvl="1">
              <a:lnSpc>
                <a:spcPct val="70000"/>
              </a:lnSpc>
            </a:pPr>
            <a:r>
              <a:rPr lang="en-US" dirty="0"/>
              <a:t>Amounts in product don’t correspond to labeling information</a:t>
            </a:r>
          </a:p>
          <a:p>
            <a:pPr lvl="1">
              <a:lnSpc>
                <a:spcPct val="70000"/>
              </a:lnSpc>
            </a:pPr>
            <a:r>
              <a:rPr lang="en-US" dirty="0"/>
              <a:t>Inadequate or incorrect directions (kid’s multivitamin)</a:t>
            </a:r>
          </a:p>
        </p:txBody>
      </p:sp>
      <p:pic>
        <p:nvPicPr>
          <p:cNvPr id="2" name="Picture 3"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262" y="2581836"/>
            <a:ext cx="4014378" cy="226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77764"/>
      </p:ext>
    </p:extLst>
  </p:cSld>
  <p:clrMapOvr>
    <a:masterClrMapping/>
  </p:clrMapOvr>
  <p:transition/>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6788" name="Rectangle 4" descr="" title=""/>
          <p:cNvSpPr>
            <a:spLocks noGrp="1" noChangeArrowheads="1"/>
          </p:cNvSpPr>
          <p:nvPr>
            <p:ph type="title"/>
          </p:nvPr>
        </p:nvSpPr>
        <p:spPr>
          <a:xfrm>
            <a:off x="1484311" y="0"/>
            <a:ext cx="10018713" cy="1237129"/>
          </a:xfrm>
        </p:spPr>
        <p:txBody>
          <a:bodyPr/>
          <a:lstStyle/>
          <a:p>
            <a:pPr>
              <a:defRPr/>
            </a:pPr>
            <a:r>
              <a:rPr lang="en-US" dirty="0"/>
              <a:t>Classes of Recalls</a:t>
            </a:r>
          </a:p>
        </p:txBody>
      </p:sp>
      <p:sp>
        <p:nvSpPr>
          <p:cNvPr id="7171" name="Rectangle 5" descr="" title=""/>
          <p:cNvSpPr>
            <a:spLocks noGrp="1" noChangeArrowheads="1"/>
          </p:cNvSpPr>
          <p:nvPr>
            <p:ph type="body" idx="1"/>
          </p:nvPr>
        </p:nvSpPr>
        <p:spPr>
          <a:xfrm>
            <a:off x="1484310" y="1237129"/>
            <a:ext cx="10018713" cy="4554071"/>
          </a:xfrm>
        </p:spPr>
        <p:txBody>
          <a:bodyPr>
            <a:normAutofit fontScale="92500" lnSpcReduction="20000"/>
          </a:bodyPr>
          <a:lstStyle/>
          <a:p>
            <a:pPr>
              <a:lnSpc>
                <a:spcPct val="80000"/>
              </a:lnSpc>
            </a:pPr>
            <a:r>
              <a:rPr lang="en-US" dirty="0"/>
              <a:t>Class I Recall</a:t>
            </a:r>
          </a:p>
          <a:p>
            <a:pPr lvl="1">
              <a:lnSpc>
                <a:spcPct val="80000"/>
              </a:lnSpc>
            </a:pPr>
            <a:r>
              <a:rPr lang="en-US" dirty="0"/>
              <a:t>Reasonable probability that product will cause serious                                                                    adverse health consequences or death</a:t>
            </a:r>
          </a:p>
          <a:p>
            <a:pPr lvl="1">
              <a:lnSpc>
                <a:spcPct val="80000"/>
              </a:lnSpc>
            </a:pPr>
            <a:r>
              <a:rPr lang="en-US" dirty="0"/>
              <a:t>Examples: Salmonella, Listeria, undisclosed ingredients,                                                                      food allergens </a:t>
            </a:r>
          </a:p>
          <a:p>
            <a:pPr>
              <a:lnSpc>
                <a:spcPct val="80000"/>
              </a:lnSpc>
            </a:pPr>
            <a:r>
              <a:rPr lang="en-US" dirty="0"/>
              <a:t>Class II Recall</a:t>
            </a:r>
          </a:p>
          <a:p>
            <a:pPr lvl="1">
              <a:lnSpc>
                <a:spcPct val="80000"/>
              </a:lnSpc>
            </a:pPr>
            <a:r>
              <a:rPr lang="en-US" dirty="0"/>
              <a:t>Temporary or medically reversible adverse health                                                                 consequences or where the probability of serious adverse                                                                 health consequences is remote</a:t>
            </a:r>
          </a:p>
          <a:p>
            <a:pPr lvl="1">
              <a:lnSpc>
                <a:spcPct val="80000"/>
              </a:lnSpc>
            </a:pPr>
            <a:r>
              <a:rPr lang="en-US" dirty="0"/>
              <a:t>Examples: failure to specify source of ingredients,                                                                                      insanitary conditions, trace foreign objects</a:t>
            </a:r>
          </a:p>
          <a:p>
            <a:pPr>
              <a:lnSpc>
                <a:spcPct val="80000"/>
              </a:lnSpc>
            </a:pPr>
            <a:r>
              <a:rPr lang="en-US" dirty="0"/>
              <a:t>Class III Recall</a:t>
            </a:r>
          </a:p>
          <a:p>
            <a:pPr lvl="1">
              <a:lnSpc>
                <a:spcPct val="80000"/>
              </a:lnSpc>
            </a:pPr>
            <a:r>
              <a:rPr lang="en-US" dirty="0"/>
              <a:t>Not likely to cause adverse health consequences</a:t>
            </a:r>
          </a:p>
          <a:p>
            <a:pPr lvl="1">
              <a:lnSpc>
                <a:spcPct val="80000"/>
              </a:lnSpc>
            </a:pPr>
            <a:r>
              <a:rPr lang="en-US" dirty="0"/>
              <a:t>Examples: container issues, spoiled products,                                                                                       exceeded impurity specifications, label misspellings</a:t>
            </a:r>
          </a:p>
          <a:p>
            <a:pPr>
              <a:lnSpc>
                <a:spcPct val="80000"/>
              </a:lnSpc>
            </a:pPr>
            <a:r>
              <a:rPr lang="en-US" dirty="0"/>
              <a:t>Market Withdrawal</a:t>
            </a:r>
          </a:p>
        </p:txBody>
      </p:sp>
      <p:pic>
        <p:nvPicPr>
          <p:cNvPr id="7170"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187" y="1376081"/>
            <a:ext cx="3207374" cy="412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471843"/>
      </p:ext>
    </p:extLst>
  </p:cSld>
  <p:clrMapOvr>
    <a:masterClrMapping/>
  </p:clrMapOvr>
  <p:transition/>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1668" name="Rectangle 4" descr="" title=""/>
          <p:cNvSpPr>
            <a:spLocks noGrp="1" noChangeArrowheads="1"/>
          </p:cNvSpPr>
          <p:nvPr>
            <p:ph type="title"/>
          </p:nvPr>
        </p:nvSpPr>
        <p:spPr>
          <a:xfrm>
            <a:off x="1484311" y="1"/>
            <a:ext cx="10018713" cy="1210234"/>
          </a:xfrm>
        </p:spPr>
        <p:txBody>
          <a:bodyPr/>
          <a:lstStyle/>
          <a:p>
            <a:pPr>
              <a:defRPr/>
            </a:pPr>
            <a:r>
              <a:rPr lang="en-US" dirty="0"/>
              <a:t>“Voluntary” Recalls</a:t>
            </a:r>
          </a:p>
        </p:txBody>
      </p:sp>
      <p:sp>
        <p:nvSpPr>
          <p:cNvPr id="11267" name="Rectangle 5" descr="" title=""/>
          <p:cNvSpPr>
            <a:spLocks noGrp="1" noChangeArrowheads="1"/>
          </p:cNvSpPr>
          <p:nvPr>
            <p:ph type="body" idx="1"/>
          </p:nvPr>
        </p:nvSpPr>
        <p:spPr>
          <a:xfrm>
            <a:off x="1484310" y="1210235"/>
            <a:ext cx="10018713" cy="3124201"/>
          </a:xfrm>
        </p:spPr>
        <p:txBody>
          <a:bodyPr>
            <a:normAutofit lnSpcReduction="10000"/>
          </a:bodyPr>
          <a:lstStyle/>
          <a:p>
            <a:pPr>
              <a:lnSpc>
                <a:spcPct val="80000"/>
              </a:lnSpc>
            </a:pPr>
            <a:r>
              <a:rPr lang="en-US" sz="2800" dirty="0"/>
              <a:t>Most recalls are considered voluntary; these are recalls initiated by a Company pursuant to 21 CFR 7.40(b)</a:t>
            </a:r>
          </a:p>
          <a:p>
            <a:pPr>
              <a:lnSpc>
                <a:spcPct val="80000"/>
              </a:lnSpc>
            </a:pPr>
            <a:r>
              <a:rPr lang="en-US" sz="2800" dirty="0"/>
              <a:t>Company may end up “voluntarily” recalling product as a result of pressure from FDA and/or customers</a:t>
            </a:r>
          </a:p>
          <a:p>
            <a:pPr>
              <a:lnSpc>
                <a:spcPct val="80000"/>
              </a:lnSpc>
            </a:pPr>
            <a:r>
              <a:rPr lang="en-US" sz="2800" dirty="0"/>
              <a:t>FDA Safety Alerts / Warning Letters</a:t>
            </a:r>
          </a:p>
          <a:p>
            <a:pPr>
              <a:lnSpc>
                <a:spcPct val="80000"/>
              </a:lnSpc>
            </a:pPr>
            <a:r>
              <a:rPr lang="en-US" sz="2800" dirty="0"/>
              <a:t>Refusal to initiate recall may result in seizure or other court action; seizure may also happen when a recall would not be effective or there is a continuing violation</a:t>
            </a:r>
          </a:p>
        </p:txBody>
      </p:sp>
    </p:spTree>
    <p:extLst>
      <p:ext uri="{BB962C8B-B14F-4D97-AF65-F5344CB8AC3E}">
        <p14:creationId xmlns:p14="http://schemas.microsoft.com/office/powerpoint/2010/main" val="865807149"/>
      </p:ext>
    </p:extLst>
  </p:cSld>
  <p:clrMapOvr>
    <a:masterClrMapping/>
  </p:clrMapOvr>
  <p:transition/>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43716" name="Rectangle 4" descr="" title=""/>
          <p:cNvSpPr>
            <a:spLocks noGrp="1" noChangeArrowheads="1"/>
          </p:cNvSpPr>
          <p:nvPr>
            <p:ph type="title"/>
          </p:nvPr>
        </p:nvSpPr>
        <p:spPr>
          <a:xfrm>
            <a:off x="1484311" y="1"/>
            <a:ext cx="10018713" cy="1250576"/>
          </a:xfrm>
        </p:spPr>
        <p:txBody>
          <a:bodyPr/>
          <a:lstStyle/>
          <a:p>
            <a:pPr>
              <a:defRPr/>
            </a:pPr>
            <a:r>
              <a:rPr lang="en-US" dirty="0"/>
              <a:t>FDA Statutory Recall</a:t>
            </a:r>
          </a:p>
        </p:txBody>
      </p:sp>
      <p:sp>
        <p:nvSpPr>
          <p:cNvPr id="13315" name="Rectangle 5" descr="" title=""/>
          <p:cNvSpPr>
            <a:spLocks noGrp="1" noChangeArrowheads="1"/>
          </p:cNvSpPr>
          <p:nvPr>
            <p:ph type="body" idx="1"/>
          </p:nvPr>
        </p:nvSpPr>
        <p:spPr>
          <a:xfrm>
            <a:off x="1484311" y="1250577"/>
            <a:ext cx="10018713" cy="3124201"/>
          </a:xfrm>
        </p:spPr>
        <p:txBody>
          <a:bodyPr>
            <a:normAutofit lnSpcReduction="10000"/>
          </a:bodyPr>
          <a:lstStyle/>
          <a:p>
            <a:r>
              <a:rPr lang="en-US" dirty="0"/>
              <a:t>FDA is authorized by law to order recalls in certain situations</a:t>
            </a:r>
          </a:p>
          <a:p>
            <a:pPr lvl="1"/>
            <a:r>
              <a:rPr lang="en-US" dirty="0"/>
              <a:t>Mandatory Device Recalls</a:t>
            </a:r>
          </a:p>
          <a:p>
            <a:pPr lvl="1"/>
            <a:r>
              <a:rPr lang="en-US" dirty="0"/>
              <a:t>Mandatory Recall of Biologics</a:t>
            </a:r>
          </a:p>
          <a:p>
            <a:pPr lvl="1"/>
            <a:r>
              <a:rPr lang="en-US" dirty="0"/>
              <a:t>Mandatory Recall of Human Tissue Intended for Transplantation</a:t>
            </a:r>
          </a:p>
          <a:p>
            <a:pPr lvl="1"/>
            <a:r>
              <a:rPr lang="en-US" dirty="0"/>
              <a:t>Infant Formula</a:t>
            </a:r>
          </a:p>
          <a:p>
            <a:pPr lvl="1"/>
            <a:r>
              <a:rPr lang="en-US" dirty="0"/>
              <a:t>Interstate Milk Shipments</a:t>
            </a:r>
          </a:p>
          <a:p>
            <a:pPr lvl="1"/>
            <a:r>
              <a:rPr lang="en-US" dirty="0"/>
              <a:t>FSMA</a:t>
            </a:r>
          </a:p>
          <a:p>
            <a:endParaRPr lang="en-US" dirty="0"/>
          </a:p>
        </p:txBody>
      </p:sp>
      <p:pic>
        <p:nvPicPr>
          <p:cNvPr id="10242"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541" y="1771917"/>
            <a:ext cx="2362200" cy="294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91524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r="http://schemas.openxmlformats.org/officeDocument/2006/relationships"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Arial"/>
        <a:font script="Arab" typeface="Tahoma"/>
        <a:font script="Hant" typeface="新細明體"/>
        <a:font script="Telu" typeface="Gautami"/>
        <a:font script="Ethi" typeface="Nyala"/>
        <a:font script="Jpan" typeface="HGｺﾞｼｯｸM"/>
        <a:font script="Sinh" typeface="Iskoola Pota"/>
        <a:font script="Deva" typeface="Mangal"/>
        <a:font script="Knda" typeface="Tunga"/>
        <a:font script="Tibt" typeface="Microsoft Himalaya"/>
        <a:font script="Khmr" typeface="DaunPenh"/>
        <a:font script="Taml" typeface="Latha"/>
        <a:font script="Hebr" typeface="Miriam"/>
        <a:font script="Laoo" typeface="DokChampa"/>
        <a:font script="Mong" typeface="Mongolian Baiti"/>
        <a:font script="Hans" typeface="华文楷体"/>
        <a:font script="Guru" typeface="Raavi"/>
        <a:font script="Thaa" typeface="MV Boli"/>
        <a:font script="Cans" typeface="Euphemia"/>
        <a:font script="Hang" typeface="HY엽서L"/>
        <a:font script="Syrc" typeface="Estrangelo Edessa"/>
      </a:majorFont>
      <a:minorFont>
        <a:latin typeface="Corbel" panose="020B0503020204020204"/>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Arial"/>
        <a:font script="Arab" typeface="Tahoma"/>
        <a:font script="Hant" typeface="新細明體"/>
        <a:font script="Telu" typeface="Gautami"/>
        <a:font script="Ethi" typeface="Nyala"/>
        <a:font script="Jpan" typeface="HGｺﾞｼｯｸM"/>
        <a:font script="Sinh" typeface="Iskoola Pota"/>
        <a:font script="Deva" typeface="Mangal"/>
        <a:font script="Knda" typeface="Tunga"/>
        <a:font script="Tibt" typeface="Microsoft Himalaya"/>
        <a:font script="Khmr" typeface="DaunPenh"/>
        <a:font script="Taml" typeface="Latha"/>
        <a:font script="Hebr" typeface="Miriam"/>
        <a:font script="Laoo" typeface="DokChampa"/>
        <a:font script="Mong" typeface="Mongolian Baiti"/>
        <a:font script="Hans" typeface="华文楷体"/>
        <a:font script="Guru" typeface="Raavi"/>
        <a:font script="Thaa" typeface="MV Boli"/>
        <a:font script="Cans" typeface="Euphemia"/>
        <a:font script="Hang" typeface="HY엽서L"/>
        <a:font script="Syrc" typeface="Estrangelo Edessa"/>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tileRect/>
        </a:gradFill>
        <a:gradFill rotWithShape="1">
          <a:gsLst>
            <a:gs pos="0">
              <a:schemeClr val="phClr">
                <a:tint val="96000"/>
                <a:lumMod val="102000"/>
              </a:schemeClr>
            </a:gs>
            <a:gs pos="100000">
              <a:schemeClr val="phClr">
                <a:shade val="88000"/>
                <a:lumMod val="94000"/>
              </a:schemeClr>
            </a:gs>
          </a:gsLst>
          <a:path path="circle"/>
          <a:tileRect/>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tileRect/>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2022-09-08T04:42:43.0000000Z</lastPrinted>
  <dcterms:created xsi:type="dcterms:W3CDTF">2022-09-08T04:42:43.0000000Z</dcterms:created>
  <dcterms:modified xsi:type="dcterms:W3CDTF">2022-09-08T04:42:43.0000000Z</dcterms:modified>
</coreProperties>
</file>