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7" r:id="rId2"/>
    <p:sldId id="294" r:id="rId3"/>
    <p:sldId id="276" r:id="rId4"/>
    <p:sldId id="282" r:id="rId5"/>
    <p:sldId id="265" r:id="rId6"/>
    <p:sldId id="295" r:id="rId7"/>
    <p:sldId id="284" r:id="rId8"/>
    <p:sldId id="296" r:id="rId9"/>
    <p:sldId id="275" r:id="rId10"/>
    <p:sldId id="297" r:id="rId11"/>
    <p:sldId id="285" r:id="rId12"/>
    <p:sldId id="298" r:id="rId13"/>
    <p:sldId id="286" r:id="rId14"/>
    <p:sldId id="299" r:id="rId15"/>
    <p:sldId id="287" r:id="rId16"/>
    <p:sldId id="288" r:id="rId17"/>
    <p:sldId id="300" r:id="rId18"/>
    <p:sldId id="289" r:id="rId19"/>
    <p:sldId id="301" r:id="rId20"/>
    <p:sldId id="302" r:id="rId21"/>
    <p:sldId id="290" r:id="rId22"/>
    <p:sldId id="279" r:id="rId23"/>
    <p:sldId id="291" r:id="rId24"/>
    <p:sldId id="292" r:id="rId25"/>
    <p:sldId id="303" r:id="rId26"/>
    <p:sldId id="304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C2"/>
    <a:srgbClr val="B2B2B2"/>
    <a:srgbClr val="91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A29-E093-48A0-8F1F-005A0531D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C647C-28E3-4EC3-981B-BDA5172C2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8A761-35ED-4E37-AF17-852986E7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13C9-9064-451B-8E62-CD6005D6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704B-60E3-43C3-BB41-73AD04DC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4D4A-F078-471B-BDBF-DA50BF07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EC545-5D56-43EE-8E3A-1146E385F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FCF29-39C6-48EE-8E53-DB2E4AAF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ACCF3-D107-4923-8EE1-E8580008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C6AC3-0FBE-4C59-97FC-B8564945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C082F-048B-4E1B-89AF-0C63351C9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3F7AC-E389-462A-A9AF-2592B349D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593AC-DDB1-4E67-A7B7-287D6B84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863F-32AA-4537-8CDF-F688A56F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DF258-766B-482D-8EC1-EDAFEECD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3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7BEE-CFD6-4865-8523-213DC056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2265-5239-4447-B41D-F375DC932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B292-42CB-413E-8E09-C1CF334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77917-CB8E-4A15-AEC0-0AB072AE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51A3-C8A7-4E1B-8A2F-797B9EEF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9DBA-AB6A-419F-B301-1D6988D3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2197F-98EF-473D-93AE-ACE5CEEAE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95F5E-7EE4-4704-A1E0-68B03DFB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84AE7-A33A-4D0F-8818-9126F063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4BF84-E6C2-4EDE-A910-D81AA32F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0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E2DC-A8A0-4DA4-ACCA-21F48A1B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3E7F4-3BD1-465A-A46D-1E8D65058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0659C-390C-499A-AABC-8AF02530D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A594-FF98-4EB7-B9EC-7D350186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2AE2E-829C-461B-B04B-88589333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E2160-8974-4778-B3E0-11B9E66F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53A1-45FB-49D8-A4D2-F5E75F35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27006-E057-41AE-9908-2A69B571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BA4F3-D108-42F1-917E-7324D3092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FAB9-BEE6-4813-8F35-98C008E8C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D1B30-D1F6-4A03-B47C-765D20194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90300-3CD3-4A9E-B812-16026E97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4356C-31D9-4E63-B77D-5CA7E012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53EA1-9E42-4C5F-B0CC-84259120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5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8B0E-4C3C-47B2-B593-2DCC18AD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0B880-3637-43C3-9910-D0969386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BABC1-65D4-481B-BCC7-99AB9296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D5140-2C20-40CD-BC33-37030898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9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78519-1095-4FED-A4F8-29C9F2F9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342F6-D635-430F-8417-BE9F06BD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FAB29-6196-4127-ADFE-60FADF74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F0CC-DD67-4F11-AB4C-EE0EF3BE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8C7A-6A7C-451D-A52C-A9D18FB3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2E20F-E897-4272-B99A-052B3B48F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3F781-CCFC-450B-AA97-454853D2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75949-5F2A-4199-8986-1E14DC56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64DAE-1AA9-447D-847C-2E0E0974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332B-B750-4308-ADBF-110CE304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95A49-A8CF-4B9D-A5F2-0ED435A18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BBB4F-9C5A-46F6-8FE3-2FB36EFBD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3F5E5-413C-46C7-A0E7-6A8A1886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0C723-5474-4A91-8834-6F7AF867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3B8CC-E675-4B19-BEEF-160386AF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8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67064-4B40-434F-AFD3-9153D150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87810-193B-4A97-863F-73D865FE8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F1E4-7681-492F-8D0E-36C72E630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D788E-58B4-447A-89EC-3B24571CD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82402-2A21-4F58-A3ED-C3865DC3D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lumns-law-legal-architecture-240344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lumns-law-legal-architecture-240344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lumns-law-legal-architecture-240344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lumns-law-legal-architecture-240344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lumns-law-legal-architecture-240344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lumns-law-legal-architecture-240344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lumns-law-legal-architecture-240344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olorful drinks&#10;&#10;Description automatically generated with low confidence">
            <a:extLst>
              <a:ext uri="{FF2B5EF4-FFF2-40B4-BE49-F238E27FC236}">
                <a16:creationId xmlns:a16="http://schemas.microsoft.com/office/drawing/2014/main" id="{7AFC949A-768C-42AA-B060-CBB169492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08" y="1028859"/>
            <a:ext cx="7040379" cy="396021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FC9D086-E2E1-4EFE-82C9-FACC4190D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11" y="122513"/>
            <a:ext cx="4391378" cy="21956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5A0B39-CBD3-468E-BD73-A99847119BEC}"/>
              </a:ext>
            </a:extLst>
          </p:cNvPr>
          <p:cNvSpPr txBox="1"/>
          <p:nvPr/>
        </p:nvSpPr>
        <p:spPr>
          <a:xfrm>
            <a:off x="761197" y="5987957"/>
            <a:ext cx="31391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Gautami" panose="020B0502040204020203" pitchFamily="34" charset="0"/>
              </a:rPr>
              <a:t>Los Angeles</a:t>
            </a:r>
          </a:p>
          <a:p>
            <a:pPr algn="ctr"/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Gautami" panose="020B0502040204020203" pitchFamily="34" charset="0"/>
              </a:rPr>
              <a:t>601 S. Figueroa Street, Suite 2130</a:t>
            </a:r>
          </a:p>
          <a:p>
            <a:pPr algn="ctr"/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Gautami" panose="020B0502040204020203" pitchFamily="34" charset="0"/>
              </a:rPr>
              <a:t>Los Angeles, CA 90017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Gautam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606279-9C15-44BB-8B37-DDF80AD86084}"/>
              </a:ext>
            </a:extLst>
          </p:cNvPr>
          <p:cNvSpPr txBox="1"/>
          <p:nvPr/>
        </p:nvSpPr>
        <p:spPr>
          <a:xfrm>
            <a:off x="1028880" y="4744678"/>
            <a:ext cx="1013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Elephant Pro" panose="020B0604020202020204" pitchFamily="2" charset="0"/>
                <a:cs typeface="FrankRuehl" panose="020B0604020202020204" pitchFamily="34" charset="-79"/>
              </a:rPr>
              <a:t>The Class Action Trial Is Not Mythical After All</a:t>
            </a:r>
          </a:p>
          <a:p>
            <a:pPr algn="ctr"/>
            <a:r>
              <a:rPr lang="en-US" sz="2000" i="0" dirty="0">
                <a:solidFill>
                  <a:schemeClr val="accent1">
                    <a:lumMod val="50000"/>
                  </a:schemeClr>
                </a:solidFill>
                <a:effectLst/>
                <a:latin typeface="Elephant Pro" panose="020B0604020202020204" pitchFamily="2" charset="0"/>
                <a:cs typeface="FrankRuehl" panose="020B0604020202020204" pitchFamily="34" charset="-79"/>
              </a:rPr>
              <a:t>An in-depth look at 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  <a:latin typeface="Elephant Pro" panose="020B0604020202020204" pitchFamily="2" charset="0"/>
                <a:cs typeface="FrankRuehl" panose="020B0604020202020204" pitchFamily="34" charset="-79"/>
              </a:rPr>
              <a:t>Montera v. Premier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Elephant Pro" panose="020B0604020202020204" pitchFamily="2" charset="0"/>
              <a:cs typeface="FrankRuehl" panose="020B0604020202020204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B05D7-FB83-4AAD-9AFA-62B83FDDFFF5}"/>
              </a:ext>
            </a:extLst>
          </p:cNvPr>
          <p:cNvSpPr txBox="1"/>
          <p:nvPr/>
        </p:nvSpPr>
        <p:spPr>
          <a:xfrm>
            <a:off x="4526441" y="5996823"/>
            <a:ext cx="31391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Gautami" panose="020B0502040204020203" pitchFamily="34" charset="0"/>
              </a:rPr>
              <a:t>Silicon Valley</a:t>
            </a:r>
            <a:endParaRPr lang="en-US" sz="1400" b="0" i="0" dirty="0">
              <a:solidFill>
                <a:schemeClr val="bg1">
                  <a:lumMod val="50000"/>
                </a:schemeClr>
              </a:solidFill>
              <a:effectLst/>
              <a:latin typeface="Arial Narrow" panose="020B0606020202030204" pitchFamily="34" charset="0"/>
              <a:cs typeface="Gautami" panose="020B0502040204020203" pitchFamily="34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Gautami" panose="020B0502040204020203" pitchFamily="34" charset="0"/>
              </a:rPr>
              <a:t>2400 Broadway,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Gautami" panose="020B0502040204020203" pitchFamily="34" charset="0"/>
              </a:rPr>
              <a:t> Suite 200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Gautami" panose="020B0502040204020203" pitchFamily="34" charset="0"/>
              </a:rPr>
              <a:t>Redwood City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Gautami" panose="020B0502040204020203" pitchFamily="34" charset="0"/>
              </a:rPr>
              <a:t>, CA 94063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Gautam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E9EE6-1562-429B-937B-851F93A0441F}"/>
              </a:ext>
            </a:extLst>
          </p:cNvPr>
          <p:cNvSpPr txBox="1"/>
          <p:nvPr/>
        </p:nvSpPr>
        <p:spPr>
          <a:xfrm>
            <a:off x="8291689" y="5987957"/>
            <a:ext cx="31391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Gautami" panose="020B0502040204020203" pitchFamily="34" charset="0"/>
              </a:rPr>
              <a:t>New York</a:t>
            </a:r>
            <a:endParaRPr lang="en-US" sz="1400" b="0" i="0" dirty="0">
              <a:solidFill>
                <a:schemeClr val="bg1">
                  <a:lumMod val="50000"/>
                </a:schemeClr>
              </a:solidFill>
              <a:effectLst/>
              <a:latin typeface="Arial Narrow" panose="020B0606020202030204" pitchFamily="34" charset="0"/>
              <a:cs typeface="Gautami" panose="020B0502040204020203" pitchFamily="34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Gautami" panose="020B0502040204020203" pitchFamily="34" charset="0"/>
              </a:rPr>
              <a:t>27 East 28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Gautami" panose="020B0502040204020203" pitchFamily="34" charset="0"/>
              </a:rPr>
              <a:t>th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Gautami" panose="020B0502040204020203" pitchFamily="34" charset="0"/>
              </a:rPr>
              <a:t> Street, Suite 208</a:t>
            </a:r>
            <a:endParaRPr lang="en-US" sz="1400" b="0" i="0" dirty="0">
              <a:solidFill>
                <a:schemeClr val="bg1">
                  <a:lumMod val="50000"/>
                </a:schemeClr>
              </a:solidFill>
              <a:effectLst/>
              <a:latin typeface="Arial Narrow" panose="020B0606020202030204" pitchFamily="34" charset="0"/>
              <a:cs typeface="Gautami" panose="020B0502040204020203" pitchFamily="34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Gautami" panose="020B0502040204020203" pitchFamily="34" charset="0"/>
              </a:rPr>
              <a:t>New York, NY 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Gautami" panose="020B0502040204020203" pitchFamily="34" charset="0"/>
              </a:rPr>
              <a:t>10016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Gautami" panose="020B0502040204020203" pitchFamily="34" charset="0"/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6E23A40-7C2C-4B69-A5D2-B0C1990037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6" r="55557"/>
          <a:stretch/>
        </p:blipFill>
        <p:spPr>
          <a:xfrm>
            <a:off x="3431" y="0"/>
            <a:ext cx="892024" cy="68580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3845445-4D4A-4E50-8BDD-B4A1FCCF8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6" r="55557"/>
          <a:stretch/>
        </p:blipFill>
        <p:spPr>
          <a:xfrm>
            <a:off x="11296538" y="0"/>
            <a:ext cx="892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3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B60819C9-8847-409A-9A24-C552FE718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606" r="8592" b="1"/>
          <a:stretch/>
        </p:blipFill>
        <p:spPr>
          <a:xfrm>
            <a:off x="187387" y="170014"/>
            <a:ext cx="3805676" cy="6516265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3E078A7-A8E7-482E-AB34-37D184BA8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5190" b="-1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9ADA2-135A-6722-649F-0BCF6E995286}"/>
              </a:ext>
            </a:extLst>
          </p:cNvPr>
          <p:cNvSpPr txBox="1"/>
          <p:nvPr/>
        </p:nvSpPr>
        <p:spPr>
          <a:xfrm>
            <a:off x="4543331" y="499450"/>
            <a:ext cx="717939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On the</a:t>
            </a:r>
            <a:r>
              <a:rPr lang="en-US" sz="3600" b="1" dirty="0">
                <a:solidFill>
                  <a:srgbClr val="00ABC2"/>
                </a:solidFill>
                <a:cs typeface="Calibri"/>
              </a:rPr>
              <a:t> way to trial....</a:t>
            </a:r>
            <a:endParaRPr lang="en-US" sz="36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cs typeface="Calibri"/>
              </a:rPr>
              <a:t>Montera</a:t>
            </a:r>
            <a:r>
              <a:rPr lang="en-US" sz="2400" dirty="0">
                <a:cs typeface="Calibri"/>
              </a:rPr>
              <a:t> replaced </a:t>
            </a:r>
            <a:r>
              <a:rPr lang="en-US" sz="2400" dirty="0" err="1">
                <a:cs typeface="Calibri"/>
              </a:rPr>
              <a:t>Fishon</a:t>
            </a:r>
            <a:r>
              <a:rPr lang="en-US" sz="2400" dirty="0">
                <a:cs typeface="Calibri"/>
              </a:rPr>
              <a:t> because </a:t>
            </a:r>
            <a:r>
              <a:rPr lang="en-US" sz="2400" dirty="0" err="1">
                <a:cs typeface="Calibri"/>
              </a:rPr>
              <a:t>Fishon</a:t>
            </a:r>
            <a:r>
              <a:rPr lang="en-US" sz="2400" dirty="0">
                <a:cs typeface="Calibri"/>
              </a:rPr>
              <a:t> was found to be an unsuitable class rep in a different class action against Peloton.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Motion to decertify (individualized issues related to the NY causes of action) denied.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9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B60819C9-8847-409A-9A24-C552FE718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606" r="8592" b="1"/>
          <a:stretch/>
        </p:blipFill>
        <p:spPr>
          <a:xfrm>
            <a:off x="187387" y="170014"/>
            <a:ext cx="3805676" cy="6516265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3E078A7-A8E7-482E-AB34-37D184BA8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5190" b="-1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9ADA2-135A-6722-649F-0BCF6E995286}"/>
              </a:ext>
            </a:extLst>
          </p:cNvPr>
          <p:cNvSpPr txBox="1"/>
          <p:nvPr/>
        </p:nvSpPr>
        <p:spPr>
          <a:xfrm>
            <a:off x="4543331" y="499450"/>
            <a:ext cx="717939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Defendant's </a:t>
            </a:r>
            <a:r>
              <a:rPr lang="en-US" sz="3600" b="1" i="1" dirty="0">
                <a:solidFill>
                  <a:srgbClr val="00ABC2"/>
                </a:solidFill>
              </a:rPr>
              <a:t>Daubert</a:t>
            </a:r>
            <a:r>
              <a:rPr lang="en-US" sz="3600" b="1" dirty="0">
                <a:solidFill>
                  <a:srgbClr val="00ABC2"/>
                </a:solidFill>
              </a:rPr>
              <a:t> Motions</a:t>
            </a:r>
            <a:endParaRPr lang="en-US" sz="3600" dirty="0"/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Farshid </a:t>
            </a:r>
            <a:r>
              <a:rPr lang="en-US" sz="2400" dirty="0" err="1">
                <a:cs typeface="Calibri"/>
              </a:rPr>
              <a:t>Guilak</a:t>
            </a:r>
            <a:r>
              <a:rPr lang="en-US" sz="2400" dirty="0">
                <a:cs typeface="Calibri"/>
              </a:rPr>
              <a:t>, Ph. D. (Plaintiff's Science Expert)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Excluded.  No testimony on his studies of pig cartilage.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J. Michael Dennis, Ph.D. (Plaintiff's Survey Expert)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Permitted.  Critiques re: survey go to weight not admissibility.</a:t>
            </a:r>
            <a:br>
              <a:rPr lang="en-US" sz="2400" dirty="0">
                <a:cs typeface="Calibri"/>
              </a:rPr>
            </a:b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3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B60819C9-8847-409A-9A24-C552FE718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606" r="8592" b="1"/>
          <a:stretch/>
        </p:blipFill>
        <p:spPr>
          <a:xfrm>
            <a:off x="187387" y="170014"/>
            <a:ext cx="3805676" cy="6516265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3E078A7-A8E7-482E-AB34-37D184BA8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5190" b="-1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9ADA2-135A-6722-649F-0BCF6E995286}"/>
              </a:ext>
            </a:extLst>
          </p:cNvPr>
          <p:cNvSpPr txBox="1"/>
          <p:nvPr/>
        </p:nvSpPr>
        <p:spPr>
          <a:xfrm>
            <a:off x="4543331" y="499450"/>
            <a:ext cx="7179397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Defendant's </a:t>
            </a:r>
            <a:r>
              <a:rPr lang="en-US" sz="3600" b="1" i="1" dirty="0">
                <a:solidFill>
                  <a:srgbClr val="00ABC2"/>
                </a:solidFill>
              </a:rPr>
              <a:t>Daubert</a:t>
            </a:r>
            <a:r>
              <a:rPr lang="en-US" sz="3600" b="1" dirty="0">
                <a:solidFill>
                  <a:srgbClr val="00ABC2"/>
                </a:solidFill>
              </a:rPr>
              <a:t> Motions</a:t>
            </a:r>
            <a:endParaRPr lang="en-US" sz="3600" dirty="0"/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Derek Rucker, Ph.D. (Plaintiff's Marketing Expert)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Permitted, w/r/t general marketing principles, marketing strategies, intended message, target audience, etc.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Excluded, w/r/t how consumers would interpret the intended message.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Colin Weir (Plaintiff's Damages Expert)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Permitted.  "Per unit" damages permissible.  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6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B60819C9-8847-409A-9A24-C552FE718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606" r="8592" b="1"/>
          <a:stretch/>
        </p:blipFill>
        <p:spPr>
          <a:xfrm>
            <a:off x="187387" y="170014"/>
            <a:ext cx="3805676" cy="6516265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3E078A7-A8E7-482E-AB34-37D184BA8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5190" b="-1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9ADA2-135A-6722-649F-0BCF6E995286}"/>
              </a:ext>
            </a:extLst>
          </p:cNvPr>
          <p:cNvSpPr txBox="1"/>
          <p:nvPr/>
        </p:nvSpPr>
        <p:spPr>
          <a:xfrm>
            <a:off x="4543331" y="499450"/>
            <a:ext cx="7179397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Plaintiff's </a:t>
            </a:r>
            <a:r>
              <a:rPr lang="en-US" sz="3600" b="1" i="1" dirty="0">
                <a:solidFill>
                  <a:srgbClr val="00ABC2"/>
                </a:solidFill>
              </a:rPr>
              <a:t>Daubert</a:t>
            </a:r>
            <a:r>
              <a:rPr lang="en-US" sz="3600" b="1" dirty="0">
                <a:solidFill>
                  <a:srgbClr val="00ABC2"/>
                </a:solidFill>
              </a:rPr>
              <a:t> Motions</a:t>
            </a:r>
            <a:endParaRPr lang="en-US" sz="3600" dirty="0"/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Stuart Silverman, M.D. (Defendant's Science Expert-rheumatologist)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Permitted w/r/t to benefits of Joint Juice.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Excluded w/r/t to the microbiome and bioavailability; regulatory approval; personal observations; safety of osteoarthritis treatments.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Daniel A. Grande, Ph.D. (Plaintiff’s Damages Expert-cartilage repair)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Permitted w/r/t to benefits of Joint Juice.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Excluded w/r/t to the microbiome and bioavailability</a:t>
            </a:r>
          </a:p>
        </p:txBody>
      </p:sp>
    </p:spTree>
    <p:extLst>
      <p:ext uri="{BB962C8B-B14F-4D97-AF65-F5344CB8AC3E}">
        <p14:creationId xmlns:p14="http://schemas.microsoft.com/office/powerpoint/2010/main" val="4072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B60819C9-8847-409A-9A24-C552FE718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606" r="8592" b="1"/>
          <a:stretch/>
        </p:blipFill>
        <p:spPr>
          <a:xfrm>
            <a:off x="187387" y="170014"/>
            <a:ext cx="3805676" cy="6516265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3E078A7-A8E7-482E-AB34-37D184BA8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5190" b="-1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9ADA2-135A-6722-649F-0BCF6E995286}"/>
              </a:ext>
            </a:extLst>
          </p:cNvPr>
          <p:cNvSpPr txBox="1"/>
          <p:nvPr/>
        </p:nvSpPr>
        <p:spPr>
          <a:xfrm>
            <a:off x="4543331" y="499450"/>
            <a:ext cx="7179397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ABC2"/>
                </a:solidFill>
              </a:rPr>
              <a:t>Plaintiff's </a:t>
            </a:r>
            <a:r>
              <a:rPr lang="en-US" sz="2400" b="1" i="1" dirty="0">
                <a:solidFill>
                  <a:srgbClr val="00ABC2"/>
                </a:solidFill>
              </a:rPr>
              <a:t>Daubert</a:t>
            </a:r>
            <a:r>
              <a:rPr lang="en-US" sz="2400" b="1" dirty="0">
                <a:solidFill>
                  <a:srgbClr val="00ABC2"/>
                </a:solidFill>
              </a:rPr>
              <a:t> Motions</a:t>
            </a:r>
            <a:endParaRPr lang="en-US" dirty="0"/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William Choi, Ph.D. (Defendant’s Damages Expert)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Permitted.  Actual damages (price premium) is relevant.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Hal </a:t>
            </a:r>
            <a:r>
              <a:rPr lang="en-US" sz="2400" dirty="0" err="1">
                <a:cs typeface="Calibri"/>
              </a:rPr>
              <a:t>Poret</a:t>
            </a:r>
            <a:r>
              <a:rPr lang="en-US" sz="2400" dirty="0">
                <a:cs typeface="Calibri"/>
              </a:rPr>
              <a:t> (Defendant’s Survey Expert)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Permitted.  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Joel Steckel, Ph.D. (Defendant’s Rebuttal Survey Expert)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Permitted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7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B60819C9-8847-409A-9A24-C552FE718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606" r="8592" b="1"/>
          <a:stretch/>
        </p:blipFill>
        <p:spPr>
          <a:xfrm>
            <a:off x="187387" y="170014"/>
            <a:ext cx="3805676" cy="6516265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3E078A7-A8E7-482E-AB34-37D184BA8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5190" b="-1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9ADA2-135A-6722-649F-0BCF6E995286}"/>
              </a:ext>
            </a:extLst>
          </p:cNvPr>
          <p:cNvSpPr txBox="1"/>
          <p:nvPr/>
        </p:nvSpPr>
        <p:spPr>
          <a:xfrm>
            <a:off x="4543331" y="499450"/>
            <a:ext cx="717939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Plaintiff's </a:t>
            </a:r>
            <a:r>
              <a:rPr lang="en-US" sz="3600" b="1" i="1" dirty="0">
                <a:solidFill>
                  <a:srgbClr val="00ABC2"/>
                </a:solidFill>
              </a:rPr>
              <a:t>Daubert</a:t>
            </a:r>
            <a:r>
              <a:rPr lang="en-US" sz="3600" b="1" dirty="0">
                <a:solidFill>
                  <a:srgbClr val="00ABC2"/>
                </a:solidFill>
              </a:rPr>
              <a:t> Motions</a:t>
            </a:r>
            <a:endParaRPr lang="en-US" sz="3600" dirty="0"/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Kevin Stone, M.D. (Orthopedic Surgeon, Creator of Joint Juice, and Founder of Premier Nutrition)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Excluded.  Failed to provide written report.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Lance Palumbo (Joint Juice Brand Director)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Excluded.  Failed to provide adequate disclosure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3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10668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Plaintiff’s Proposed </a:t>
            </a:r>
            <a:r>
              <a:rPr lang="en-US" sz="3600" b="1" i="1" dirty="0" err="1">
                <a:solidFill>
                  <a:srgbClr val="00ABC2"/>
                </a:solidFill>
              </a:rPr>
              <a:t>Voir</a:t>
            </a:r>
            <a:r>
              <a:rPr lang="en-US" sz="3600" b="1" i="1" dirty="0">
                <a:solidFill>
                  <a:srgbClr val="00ABC2"/>
                </a:solidFill>
              </a:rPr>
              <a:t> Dire</a:t>
            </a:r>
            <a:endParaRPr lang="en-US" sz="3600" i="1" dirty="0"/>
          </a:p>
          <a:p>
            <a:endParaRPr lang="en-US" sz="3600" b="1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A7F55-56F8-43EC-B17D-E5E6CAC5C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78"/>
          <a:stretch/>
        </p:blipFill>
        <p:spPr>
          <a:xfrm>
            <a:off x="2064409" y="1733550"/>
            <a:ext cx="806318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Plaintiff’s Proposed </a:t>
            </a:r>
            <a:r>
              <a:rPr lang="en-US" sz="3600" b="1" i="1" dirty="0" err="1">
                <a:solidFill>
                  <a:srgbClr val="00ABC2"/>
                </a:solidFill>
              </a:rPr>
              <a:t>Voir</a:t>
            </a:r>
            <a:r>
              <a:rPr lang="en-US" sz="3600" b="1" i="1" dirty="0">
                <a:solidFill>
                  <a:srgbClr val="00ABC2"/>
                </a:solidFill>
              </a:rPr>
              <a:t> Dire</a:t>
            </a:r>
            <a:endParaRPr lang="en-US" sz="3600" i="1" dirty="0"/>
          </a:p>
          <a:p>
            <a:endParaRPr lang="en-US" sz="3600" b="1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A7F55-56F8-43EC-B17D-E5E6CAC5C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675"/>
          <a:stretch/>
        </p:blipFill>
        <p:spPr>
          <a:xfrm>
            <a:off x="1485147" y="1796268"/>
            <a:ext cx="9052562" cy="42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9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Defendant’s Proposed </a:t>
            </a:r>
            <a:r>
              <a:rPr lang="en-US" sz="3600" b="1" i="1" dirty="0" err="1">
                <a:solidFill>
                  <a:srgbClr val="00ABC2"/>
                </a:solidFill>
              </a:rPr>
              <a:t>Voir</a:t>
            </a:r>
            <a:r>
              <a:rPr lang="en-US" sz="3600" b="1" i="1" dirty="0">
                <a:solidFill>
                  <a:srgbClr val="00ABC2"/>
                </a:solidFill>
              </a:rPr>
              <a:t> Dire</a:t>
            </a:r>
            <a:endParaRPr lang="en-US" sz="3600" i="1" dirty="0"/>
          </a:p>
          <a:p>
            <a:endParaRPr lang="en-US" b="1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89E43-7672-4ED0-8F7B-C356880CE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56"/>
          <a:stretch/>
        </p:blipFill>
        <p:spPr>
          <a:xfrm>
            <a:off x="2073048" y="1685331"/>
            <a:ext cx="8684554" cy="39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Defendant’s Proposed </a:t>
            </a:r>
            <a:r>
              <a:rPr lang="en-US" sz="3600" b="1" i="1" dirty="0" err="1">
                <a:solidFill>
                  <a:srgbClr val="00ABC2"/>
                </a:solidFill>
              </a:rPr>
              <a:t>Voir</a:t>
            </a:r>
            <a:r>
              <a:rPr lang="en-US" sz="3600" b="1" i="1" dirty="0">
                <a:solidFill>
                  <a:srgbClr val="00ABC2"/>
                </a:solidFill>
              </a:rPr>
              <a:t> Dire</a:t>
            </a:r>
            <a:endParaRPr lang="en-US" sz="3600" i="1" dirty="0"/>
          </a:p>
          <a:p>
            <a:endParaRPr lang="en-US" sz="3600" b="1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89E43-7672-4ED0-8F7B-C356880CE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537" b="32679"/>
          <a:stretch/>
        </p:blipFill>
        <p:spPr>
          <a:xfrm>
            <a:off x="2195640" y="1752011"/>
            <a:ext cx="8066362" cy="38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63250FD2-FD1D-42AD-9E53-C84A7B331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23A1A3-0121-442E-8A74-C59B878BB5A4}"/>
              </a:ext>
            </a:extLst>
          </p:cNvPr>
          <p:cNvSpPr txBox="1"/>
          <p:nvPr/>
        </p:nvSpPr>
        <p:spPr>
          <a:xfrm>
            <a:off x="716845" y="5373511"/>
            <a:ext cx="340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STXihei" panose="020B0503020204020204" pitchFamily="2" charset="-122"/>
                <a:cs typeface="MoolBoran" panose="020B0100010101010101" pitchFamily="34" charset="0"/>
              </a:rPr>
              <a:t>WILLIAM DELGADO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STXihei" panose="020B0503020204020204" pitchFamily="2" charset="-122"/>
                <a:cs typeface="MoolBoran" panose="020B0100010101010101" pitchFamily="34" charset="0"/>
              </a:rPr>
              <a:t>PARTNER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BA3F0-59AF-45BD-A478-A4358A08A1B8}"/>
              </a:ext>
            </a:extLst>
          </p:cNvPr>
          <p:cNvSpPr txBox="1"/>
          <p:nvPr/>
        </p:nvSpPr>
        <p:spPr>
          <a:xfrm>
            <a:off x="4391378" y="5373510"/>
            <a:ext cx="340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STXihei" panose="020B0503020204020204" pitchFamily="2" charset="-122"/>
                <a:cs typeface="MoolBoran" panose="020B0100010101010101" pitchFamily="34" charset="0"/>
              </a:rPr>
              <a:t>MEGAN O’NEILL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STXihei" panose="020B0503020204020204" pitchFamily="2" charset="-122"/>
                <a:cs typeface="MoolBoran" panose="020B0100010101010101" pitchFamily="34" charset="0"/>
              </a:rPr>
              <a:t>PARTNER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30320-B0D5-4C39-B7B7-EA05FC52B33F}"/>
              </a:ext>
            </a:extLst>
          </p:cNvPr>
          <p:cNvSpPr txBox="1"/>
          <p:nvPr/>
        </p:nvSpPr>
        <p:spPr>
          <a:xfrm>
            <a:off x="8065911" y="5373510"/>
            <a:ext cx="340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STXihei" panose="020B0503020204020204" pitchFamily="2" charset="-122"/>
                <a:cs typeface="MoolBoran" panose="020B0100010101010101" pitchFamily="34" charset="0"/>
              </a:rPr>
              <a:t>JUSTIN GOODWIN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STXihei" panose="020B0503020204020204" pitchFamily="2" charset="-122"/>
                <a:cs typeface="MoolBoran" panose="020B0100010101010101" pitchFamily="34" charset="0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412447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Defendant’s Proposed </a:t>
            </a:r>
            <a:r>
              <a:rPr lang="en-US" sz="3600" b="1" i="1" dirty="0" err="1">
                <a:solidFill>
                  <a:srgbClr val="00ABC2"/>
                </a:solidFill>
              </a:rPr>
              <a:t>Voir</a:t>
            </a:r>
            <a:r>
              <a:rPr lang="en-US" sz="3600" b="1" i="1" dirty="0">
                <a:solidFill>
                  <a:srgbClr val="00ABC2"/>
                </a:solidFill>
              </a:rPr>
              <a:t> Dire</a:t>
            </a:r>
            <a:endParaRPr lang="en-US" sz="3600" i="1" dirty="0"/>
          </a:p>
          <a:p>
            <a:endParaRPr lang="en-US" b="1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89E43-7672-4ED0-8F7B-C356880CE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67"/>
          <a:stretch/>
        </p:blipFill>
        <p:spPr>
          <a:xfrm>
            <a:off x="2110027" y="1685331"/>
            <a:ext cx="8418975" cy="45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7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Key Pretrial Ruling</a:t>
            </a:r>
          </a:p>
          <a:p>
            <a:pPr algn="ctr"/>
            <a:endParaRPr lang="en-US" sz="2400" b="1" dirty="0">
              <a:solidFill>
                <a:srgbClr val="00ABC2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Plaintiff must prove actual damages, but statutory damages is a legal question for the court.</a:t>
            </a:r>
            <a:endParaRPr lang="en-US" dirty="0"/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26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ven&#10;&#10;Description automatically generated">
            <a:extLst>
              <a:ext uri="{FF2B5EF4-FFF2-40B4-BE49-F238E27FC236}">
                <a16:creationId xmlns:a16="http://schemas.microsoft.com/office/drawing/2014/main" id="{80BC7F6E-75EB-4EA5-91BA-D0FBF9B8C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F8511-28F1-427D-9B4E-11AA86CC969C}"/>
              </a:ext>
            </a:extLst>
          </p:cNvPr>
          <p:cNvSpPr txBox="1"/>
          <p:nvPr/>
        </p:nvSpPr>
        <p:spPr>
          <a:xfrm>
            <a:off x="6201177" y="446469"/>
            <a:ext cx="5343276" cy="75713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The Jury Trial</a:t>
            </a:r>
          </a:p>
          <a:p>
            <a:pPr algn="ctr"/>
            <a:endParaRPr lang="en-US" sz="2400" b="1" dirty="0">
              <a:solidFill>
                <a:srgbClr val="00ABC2"/>
              </a:solidFill>
            </a:endParaRPr>
          </a:p>
          <a:p>
            <a:r>
              <a:rPr lang="en-US" sz="2400" dirty="0"/>
              <a:t>Jury Trial began on May 23, 2022.</a:t>
            </a:r>
          </a:p>
          <a:p>
            <a:endParaRPr lang="en-US" sz="2400" dirty="0"/>
          </a:p>
          <a:p>
            <a:r>
              <a:rPr lang="en-US" sz="2400" dirty="0"/>
              <a:t>Defendant filed Rule 50 Motion on June 2, 2022.</a:t>
            </a:r>
          </a:p>
          <a:p>
            <a:endParaRPr lang="en-US" sz="2400" dirty="0"/>
          </a:p>
          <a:p>
            <a:r>
              <a:rPr lang="en-US" sz="2400" dirty="0"/>
              <a:t>Trial concluded on June 7, 2022.</a:t>
            </a:r>
          </a:p>
          <a:p>
            <a:endParaRPr lang="en-US" sz="2400" dirty="0"/>
          </a:p>
          <a:p>
            <a:r>
              <a:rPr lang="en-US" sz="2400" dirty="0"/>
              <a:t>Jury verdict on June 7, 2022.</a:t>
            </a:r>
          </a:p>
          <a:p>
            <a:endParaRPr lang="en-US" sz="2400" dirty="0"/>
          </a:p>
          <a:p>
            <a:r>
              <a:rPr lang="en-US" sz="2400" dirty="0"/>
              <a:t>Jury finds: (i) violation of NY GBL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/>
              <a:t>349, (ii) violation of NY GBL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/>
              <a:t>350, (iii) sale of 166,249 units, and (iv) $1,488,078.49 in actual damages.</a:t>
            </a:r>
          </a:p>
          <a:p>
            <a:r>
              <a:rPr lang="en-US" sz="2400" b="1" dirty="0"/>
              <a:t>$8.95 per unit.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8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Post-Trial Questions</a:t>
            </a:r>
          </a:p>
          <a:p>
            <a:pPr algn="ctr"/>
            <a:endParaRPr lang="en-US" sz="2400" b="1" dirty="0">
              <a:solidFill>
                <a:srgbClr val="00ABC2"/>
              </a:solidFill>
            </a:endParaRPr>
          </a:p>
          <a:p>
            <a:r>
              <a:rPr lang="en-US" sz="2400" dirty="0">
                <a:cs typeface="Calibri"/>
              </a:rPr>
              <a:t>Are damages available under </a:t>
            </a:r>
            <a:r>
              <a:rPr lang="en-US" sz="2400" b="1" i="1" dirty="0">
                <a:cs typeface="Calibri"/>
              </a:rPr>
              <a:t>both</a:t>
            </a:r>
            <a:r>
              <a:rPr lang="en-US" sz="2400" dirty="0">
                <a:cs typeface="Calibri"/>
              </a:rPr>
              <a:t> NY GBL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349 and NY GBL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350 so that total, per unit, damages are $550?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Is prejudgment interest when plaintiff is asking for statutory damages?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Is a statutory damages award of $550 constitutional?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Plaintiff answered all of these questions with “yes” and asked for $91MM in statutory damages and $48MM in prejudgment interest, seeking to convert a $1.5MM award into a $139MM award.</a:t>
            </a:r>
            <a:r>
              <a:rPr lang="en-US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7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Post-Trial Answers</a:t>
            </a:r>
          </a:p>
          <a:p>
            <a:pPr algn="ctr"/>
            <a:endParaRPr lang="en-US" sz="2400" b="1" dirty="0">
              <a:solidFill>
                <a:srgbClr val="00ABC2"/>
              </a:solidFill>
            </a:endParaRPr>
          </a:p>
          <a:p>
            <a:r>
              <a:rPr lang="en-US" sz="2400" dirty="0">
                <a:cs typeface="Calibri"/>
              </a:rPr>
              <a:t>A statutory award of $500 per unit is unconstitutionally excessive.  An award of $50 per unit is okay.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The trial court recognized there is presently very little guidance on this.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Prejudgment interest </a:t>
            </a:r>
            <a:r>
              <a:rPr lang="en-US" sz="2400" b="1" i="1" dirty="0">
                <a:cs typeface="Calibri"/>
              </a:rPr>
              <a:t>is</a:t>
            </a:r>
            <a:r>
              <a:rPr lang="en-US" sz="2400" dirty="0">
                <a:cs typeface="Calibri"/>
              </a:rPr>
              <a:t> available under statutory damages.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No need to determine whether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349 and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350 can be combined.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Final judgment:  $8.5MM in statutory damages and $4.6MM in prejudgment interest.</a:t>
            </a:r>
          </a:p>
          <a:p>
            <a:endParaRPr lang="en-US" sz="2400" b="1" dirty="0">
              <a:cs typeface="Calibri"/>
            </a:endParaRPr>
          </a:p>
          <a:p>
            <a:r>
              <a:rPr lang="en-US" sz="2400" b="1" dirty="0">
                <a:solidFill>
                  <a:srgbClr val="00ABC2"/>
                </a:solidFill>
                <a:cs typeface="Calibri"/>
              </a:rPr>
              <a:t>Remaining question: What will the claims process look like?</a:t>
            </a:r>
          </a:p>
        </p:txBody>
      </p:sp>
    </p:spTree>
    <p:extLst>
      <p:ext uri="{BB962C8B-B14F-4D97-AF65-F5344CB8AC3E}">
        <p14:creationId xmlns:p14="http://schemas.microsoft.com/office/powerpoint/2010/main" val="34654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Motion for Attorneys’ Fees</a:t>
            </a:r>
          </a:p>
          <a:p>
            <a:pPr algn="ctr"/>
            <a:endParaRPr lang="en-US" sz="2400" b="1" dirty="0">
              <a:solidFill>
                <a:srgbClr val="00ABC2"/>
              </a:solidFill>
            </a:endParaRPr>
          </a:p>
          <a:p>
            <a:r>
              <a:rPr lang="en-US" sz="2400" dirty="0">
                <a:cs typeface="Calibri"/>
              </a:rPr>
              <a:t>Three different methods of calculation: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Percentage of fund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Lodestar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Hybrid (when there is a fee-shifting statute)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Defendant pays lodestar.  Class pays the overage on % of fund.</a:t>
            </a:r>
            <a:r>
              <a:rPr lang="en-US" sz="2400" dirty="0">
                <a:solidFill>
                  <a:srgbClr val="00ABC2"/>
                </a:solidFill>
                <a:cs typeface="Calibri"/>
              </a:rPr>
              <a:t>	</a:t>
            </a:r>
            <a:endParaRPr lang="en-US" dirty="0">
              <a:solidFill>
                <a:srgbClr val="00ABC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Motion for Attorneys’ Fees</a:t>
            </a:r>
          </a:p>
          <a:p>
            <a:pPr algn="ctr"/>
            <a:endParaRPr lang="en-US" sz="2400" b="1" dirty="0">
              <a:solidFill>
                <a:srgbClr val="00ABC2"/>
              </a:solidFill>
            </a:endParaRPr>
          </a:p>
          <a:p>
            <a:r>
              <a:rPr lang="en-US" sz="2400" dirty="0">
                <a:cs typeface="Calibri"/>
              </a:rPr>
              <a:t>Plaintiff’s counsel is seeking $6.8MM in fees and $1MM in costs. 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	Gross benefit to class: $12M judgment, $1.1MM costs, and $6.8MM fee award.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914400" lvl="1" indent="-9144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1.06x Lodestar	</a:t>
            </a:r>
            <a:r>
              <a:rPr lang="en-US" sz="2400" dirty="0">
                <a:solidFill>
                  <a:srgbClr val="00ABC2"/>
                </a:solidFill>
                <a:cs typeface="Calibri"/>
              </a:rPr>
              <a:t>	</a:t>
            </a:r>
            <a:endParaRPr lang="en-US" dirty="0">
              <a:solidFill>
                <a:srgbClr val="00ABC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E82766D-95F8-47F5-B2B8-7A62E0A30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58C6C6-F5DA-4849-8AC3-59460B1BB8F4}"/>
              </a:ext>
            </a:extLst>
          </p:cNvPr>
          <p:cNvSpPr txBox="1"/>
          <p:nvPr/>
        </p:nvSpPr>
        <p:spPr>
          <a:xfrm>
            <a:off x="4526443" y="6252160"/>
            <a:ext cx="3139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Gautami" panose="020B0502040204020203" pitchFamily="34" charset="0"/>
              </a:rPr>
              <a:t>www.dtolaw.com</a:t>
            </a:r>
          </a:p>
        </p:txBody>
      </p:sp>
    </p:spTree>
    <p:extLst>
      <p:ext uri="{BB962C8B-B14F-4D97-AF65-F5344CB8AC3E}">
        <p14:creationId xmlns:p14="http://schemas.microsoft.com/office/powerpoint/2010/main" val="341706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0126E87-3F6A-4C63-AE1F-8BD7BA1A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F06DDB-C1BC-A311-D8C0-36DB50256901}"/>
              </a:ext>
            </a:extLst>
          </p:cNvPr>
          <p:cNvSpPr txBox="1"/>
          <p:nvPr/>
        </p:nvSpPr>
        <p:spPr>
          <a:xfrm>
            <a:off x="204612" y="310445"/>
            <a:ext cx="5493807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Case Basics</a:t>
            </a:r>
            <a:endParaRPr lang="en-US" sz="3600" b="1" dirty="0">
              <a:solidFill>
                <a:srgbClr val="00ABC2"/>
              </a:solidFill>
              <a:cs typeface="Calibri"/>
            </a:endParaRPr>
          </a:p>
          <a:p>
            <a:endParaRPr lang="en-US" sz="2400" b="1" dirty="0">
              <a:cs typeface="Calibri"/>
            </a:endParaRPr>
          </a:p>
          <a:p>
            <a:r>
              <a:rPr lang="en-US" sz="2400" b="1" dirty="0">
                <a:cs typeface="Calibri"/>
              </a:rPr>
              <a:t>Plaintiff:</a:t>
            </a:r>
            <a:r>
              <a:rPr lang="en-US" sz="2400" dirty="0">
                <a:cs typeface="Calibri"/>
              </a:rPr>
              <a:t>  Eric </a:t>
            </a:r>
            <a:r>
              <a:rPr lang="en-US" sz="2400" dirty="0" err="1">
                <a:cs typeface="Calibri"/>
              </a:rPr>
              <a:t>Fishon</a:t>
            </a:r>
            <a:r>
              <a:rPr lang="en-US" sz="2400" dirty="0">
                <a:cs typeface="Calibri"/>
              </a:rPr>
              <a:t> --&gt; Mary Beth Montera (both New York residents)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Defendant:</a:t>
            </a:r>
            <a:r>
              <a:rPr lang="en-US" sz="2400" dirty="0">
                <a:cs typeface="Calibri"/>
              </a:rPr>
              <a:t> Premier Nutrition (CA-based)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Product:</a:t>
            </a:r>
            <a:r>
              <a:rPr lang="en-US" sz="2400" dirty="0">
                <a:cs typeface="Calibri"/>
              </a:rPr>
              <a:t>  Joint Juice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3" name="Picture 3" descr="A picture containing text, bottle, indoor, beer&#10;&#10;Description automatically generated">
            <a:extLst>
              <a:ext uri="{FF2B5EF4-FFF2-40B4-BE49-F238E27FC236}">
                <a16:creationId xmlns:a16="http://schemas.microsoft.com/office/drawing/2014/main" id="{20181E05-1F2E-AF15-DF43-87CFC5DC3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57" y="3590100"/>
            <a:ext cx="3770884" cy="31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2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0126E87-3F6A-4C63-AE1F-8BD7BA1A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74507" cy="7185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F06DDB-C1BC-A311-D8C0-36DB50256901}"/>
              </a:ext>
            </a:extLst>
          </p:cNvPr>
          <p:cNvSpPr txBox="1"/>
          <p:nvPr/>
        </p:nvSpPr>
        <p:spPr>
          <a:xfrm>
            <a:off x="245660" y="310445"/>
            <a:ext cx="5850340" cy="79406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Case Basics</a:t>
            </a:r>
            <a:endParaRPr lang="en-US" sz="3600" b="1" dirty="0">
              <a:solidFill>
                <a:srgbClr val="00ABC2"/>
              </a:solidFill>
              <a:cs typeface="Calibri"/>
            </a:endParaRPr>
          </a:p>
          <a:p>
            <a:endParaRPr lang="en-US" b="1" dirty="0">
              <a:cs typeface="Calibri"/>
            </a:endParaRPr>
          </a:p>
          <a:p>
            <a:r>
              <a:rPr lang="en-US" sz="2400" b="1" dirty="0">
                <a:cs typeface="Calibri"/>
              </a:rPr>
              <a:t>Label Claims:</a:t>
            </a:r>
            <a:r>
              <a:rPr lang="en-US" sz="2400" dirty="0">
                <a:cs typeface="Calibri"/>
              </a:rPr>
              <a:t> "Helps keep cartilage lubricated and flexible" and consumer should "drink daily for healthy, flexible joints."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Key Ingredient:</a:t>
            </a:r>
            <a:r>
              <a:rPr lang="en-US" sz="2400" dirty="0">
                <a:cs typeface="Calibri"/>
              </a:rPr>
              <a:t> 1500 mg per serving of glucosamine hydrochloride and chondroitin sulfate.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Allegation:</a:t>
            </a:r>
            <a:r>
              <a:rPr lang="en-US" sz="2400" dirty="0">
                <a:cs typeface="Calibri"/>
              </a:rPr>
              <a:t>  "All of the meta-analysis studies conclude glucosamine and chondroitin do nothing."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Class:</a:t>
            </a:r>
            <a:r>
              <a:rPr lang="en-US" sz="2400" dirty="0">
                <a:cs typeface="Calibri"/>
              </a:rPr>
              <a:t>  All persons who purchased any Joint Juice Product in New York.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Claims Alleged: </a:t>
            </a:r>
            <a:r>
              <a:rPr lang="en-US" sz="2400" dirty="0">
                <a:cs typeface="Calibri"/>
              </a:rPr>
              <a:t>NY GBL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349; NY GBL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350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19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Who Remembers the </a:t>
            </a:r>
            <a:r>
              <a:rPr lang="en-US" sz="3600" b="1" i="1" dirty="0">
                <a:solidFill>
                  <a:srgbClr val="00ABC2"/>
                </a:solidFill>
              </a:rPr>
              <a:t>Erie</a:t>
            </a:r>
            <a:r>
              <a:rPr lang="en-US" sz="3600" b="1" dirty="0">
                <a:solidFill>
                  <a:srgbClr val="00ABC2"/>
                </a:solidFill>
              </a:rPr>
              <a:t> Doctrine?</a:t>
            </a:r>
            <a:endParaRPr lang="en-US" sz="3600" dirty="0"/>
          </a:p>
          <a:p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sz="2400" b="1" i="1" dirty="0">
                <a:cs typeface="Calibri"/>
              </a:rPr>
              <a:t>Erie</a:t>
            </a:r>
            <a:r>
              <a:rPr lang="en-US" sz="2400" b="1" dirty="0">
                <a:cs typeface="Calibri"/>
              </a:rPr>
              <a:t> Recap</a:t>
            </a:r>
            <a:r>
              <a:rPr lang="en-US" sz="2400" dirty="0">
                <a:cs typeface="Calibri"/>
              </a:rPr>
              <a:t>:  A federal court sitting in diversity applies federal procedural law but must apply state substantive law.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Background:</a:t>
            </a:r>
            <a:r>
              <a:rPr lang="en-US" sz="2400" dirty="0">
                <a:cs typeface="Calibri"/>
              </a:rPr>
              <a:t>  NY GBL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349 provides for statutory damages ($50 per violation) as does NY GBL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350 ($500 per violation).  But NY CPLPR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901 prohibits recovery of penalties and statutory damages in a </a:t>
            </a:r>
            <a:r>
              <a:rPr lang="en-US" sz="2400" b="1" i="1" dirty="0">
                <a:cs typeface="Calibri"/>
              </a:rPr>
              <a:t>state </a:t>
            </a:r>
            <a:r>
              <a:rPr lang="en-US" sz="2400" dirty="0">
                <a:cs typeface="Calibri"/>
              </a:rPr>
              <a:t>court class action.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Issue:</a:t>
            </a:r>
            <a:r>
              <a:rPr lang="en-US" sz="2400" dirty="0">
                <a:cs typeface="Calibri"/>
              </a:rPr>
              <a:t>  Can statutory damages be recovered in a </a:t>
            </a:r>
            <a:r>
              <a:rPr lang="en-US" sz="2400" b="1" i="1" dirty="0">
                <a:cs typeface="Calibri"/>
              </a:rPr>
              <a:t>federal </a:t>
            </a:r>
            <a:r>
              <a:rPr lang="en-US" sz="2400" dirty="0">
                <a:cs typeface="Calibri"/>
              </a:rPr>
              <a:t>court class action?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2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Who Remembers the </a:t>
            </a:r>
            <a:r>
              <a:rPr lang="en-US" sz="3600" b="1" i="1" dirty="0">
                <a:solidFill>
                  <a:srgbClr val="00ABC2"/>
                </a:solidFill>
              </a:rPr>
              <a:t>Erie</a:t>
            </a:r>
            <a:r>
              <a:rPr lang="en-US" sz="3600" b="1" dirty="0">
                <a:solidFill>
                  <a:srgbClr val="00ABC2"/>
                </a:solidFill>
              </a:rPr>
              <a:t> Doctrine?</a:t>
            </a:r>
            <a:endParaRPr lang="en-US" sz="3600" dirty="0"/>
          </a:p>
          <a:p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sz="2400" b="1" dirty="0">
                <a:cs typeface="Calibri"/>
              </a:rPr>
              <a:t>Case</a:t>
            </a:r>
            <a:r>
              <a:rPr lang="en-US" sz="2400" dirty="0">
                <a:cs typeface="Calibri"/>
              </a:rPr>
              <a:t>:  </a:t>
            </a:r>
            <a:r>
              <a:rPr lang="en-US" sz="2400" i="1" dirty="0">
                <a:cs typeface="Calibri"/>
              </a:rPr>
              <a:t>Shady Grove v. Allstate</a:t>
            </a:r>
            <a:r>
              <a:rPr lang="en-US" sz="2400" dirty="0">
                <a:cs typeface="Calibri"/>
              </a:rPr>
              <a:t>, 559 U.S. 393 (2010) (at issue, statutory interest as a penalty)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Result</a:t>
            </a:r>
            <a:r>
              <a:rPr lang="en-US" sz="2400" dirty="0">
                <a:cs typeface="Calibri"/>
              </a:rPr>
              <a:t>:  Four justices hold that, in federal court, Rule 23 trumps NY CPLR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901 because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901 is procedural.  Four justices dissent and say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§ </a:t>
            </a:r>
            <a:r>
              <a:rPr lang="en-US" sz="2400" dirty="0">
                <a:cs typeface="Calibri"/>
              </a:rPr>
              <a:t>901 reflects a substantive policy choice.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Steven's Concurrence:</a:t>
            </a:r>
            <a:r>
              <a:rPr lang="en-US" sz="2400" dirty="0">
                <a:cs typeface="Calibri"/>
              </a:rPr>
              <a:t>  In this case,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901(b) is procedural.  But there may be other cases where a "procedural" rule is really substantive in nature.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5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cs typeface="Calibri"/>
              </a:rPr>
              <a:t>The legislative history makes clear that the only reason these statutes contain statutory damages is because the Legislature believed they would be unavailable in the class action context.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 other words, the substantive right to recover statutory damages depends on the </a:t>
            </a:r>
            <a:r>
              <a:rPr lang="en-US" b="1" i="1">
                <a:cs typeface="Calibri"/>
              </a:rPr>
              <a:t>unavailability</a:t>
            </a:r>
            <a:r>
              <a:rPr lang="en-US">
                <a:cs typeface="Calibri"/>
              </a:rPr>
              <a:t> of a class action vehicle.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Most district courts do not appreciate this question and have held that statutory damages </a:t>
            </a:r>
            <a:r>
              <a:rPr lang="en-US" b="1" i="1">
                <a:cs typeface="Calibri"/>
              </a:rPr>
              <a:t>are</a:t>
            </a:r>
            <a:r>
              <a:rPr lang="en-US">
                <a:cs typeface="Calibri"/>
              </a:rPr>
              <a:t> available in federal court.</a:t>
            </a:r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Open Question Remains....</a:t>
            </a:r>
            <a:endParaRPr lang="en-US" sz="3600" dirty="0"/>
          </a:p>
          <a:p>
            <a:endParaRPr lang="en-US" b="1" dirty="0">
              <a:cs typeface="Calibri"/>
            </a:endParaRPr>
          </a:p>
          <a:p>
            <a:r>
              <a:rPr lang="en-US" sz="2400" dirty="0">
                <a:cs typeface="Calibri"/>
              </a:rPr>
              <a:t>What, </a:t>
            </a:r>
            <a:r>
              <a:rPr lang="en-US" sz="2400" b="1" i="1" dirty="0">
                <a:cs typeface="Calibri"/>
              </a:rPr>
              <a:t>exactly</a:t>
            </a:r>
            <a:r>
              <a:rPr lang="en-US" sz="2400" dirty="0">
                <a:cs typeface="Calibri"/>
              </a:rPr>
              <a:t>, does the Stevens Concurrence mean?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Does it close the door on any future argument related to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901(b)?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If not, is the specific combination of GBL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§</a:t>
            </a:r>
            <a:r>
              <a:rPr lang="en-US" sz="2400" dirty="0">
                <a:cs typeface="Calibri"/>
              </a:rPr>
              <a:t> 349/GBL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350 and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</a:t>
            </a:r>
            <a:r>
              <a:rPr lang="en-US" sz="2400" dirty="0">
                <a:cs typeface="Calibri"/>
              </a:rPr>
              <a:t>901(b) procedural or substantive? </a:t>
            </a:r>
            <a:endParaRPr lang="en-US" sz="2400" dirty="0"/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3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0EF8A4-EC7D-4C3A-8EB0-1FD5BF1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B638F-B53C-4105-8AA4-1445A6F79823}"/>
              </a:ext>
            </a:extLst>
          </p:cNvPr>
          <p:cNvSpPr/>
          <p:nvPr/>
        </p:nvSpPr>
        <p:spPr>
          <a:xfrm>
            <a:off x="423333" y="381000"/>
            <a:ext cx="11345333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cs typeface="Calibri"/>
              </a:rPr>
              <a:t>The legislative history makes clear that the only reason these statutes contain statutory damages is because the Legislature believed they would be unavailable in the class action context.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 other words, the substantive right to recover statutory damages depends on the </a:t>
            </a:r>
            <a:r>
              <a:rPr lang="en-US" b="1" i="1">
                <a:cs typeface="Calibri"/>
              </a:rPr>
              <a:t>unavailability</a:t>
            </a:r>
            <a:r>
              <a:rPr lang="en-US">
                <a:cs typeface="Calibri"/>
              </a:rPr>
              <a:t> of a class action vehicle.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Most district courts do not appreciate this question and have held that statutory damages </a:t>
            </a:r>
            <a:r>
              <a:rPr lang="en-US" b="1" i="1">
                <a:cs typeface="Calibri"/>
              </a:rPr>
              <a:t>are</a:t>
            </a:r>
            <a:r>
              <a:rPr lang="en-US">
                <a:cs typeface="Calibri"/>
              </a:rPr>
              <a:t> available in federal court.</a:t>
            </a:r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4100-B770-6A9C-97C0-2530A71B9A7F}"/>
              </a:ext>
            </a:extLst>
          </p:cNvPr>
          <p:cNvSpPr txBox="1"/>
          <p:nvPr/>
        </p:nvSpPr>
        <p:spPr>
          <a:xfrm>
            <a:off x="797279" y="762001"/>
            <a:ext cx="10863084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Open Question Remains....</a:t>
            </a:r>
            <a:endParaRPr lang="en-US" sz="3600" dirty="0"/>
          </a:p>
          <a:p>
            <a:endParaRPr lang="en-US" b="1" dirty="0">
              <a:cs typeface="Calibri"/>
            </a:endParaRPr>
          </a:p>
          <a:p>
            <a:r>
              <a:rPr lang="en-US" sz="2400" dirty="0">
                <a:cs typeface="Calibri"/>
              </a:rPr>
              <a:t>The legislative history makes clear that the only reason these statutes contain statutory damages is because the Legislature believed they would be unavailable in the class action context.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In other words, the substantive right to recover statutory damages depends on the </a:t>
            </a:r>
            <a:r>
              <a:rPr lang="en-US" sz="2400" b="1" i="1" dirty="0">
                <a:cs typeface="Calibri"/>
              </a:rPr>
              <a:t>unavailability</a:t>
            </a:r>
            <a:r>
              <a:rPr lang="en-US" sz="2400" dirty="0">
                <a:cs typeface="Calibri"/>
              </a:rPr>
              <a:t> of a class action vehicle.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Most district courts do not appreciate this question and have held that statutory damages </a:t>
            </a:r>
            <a:r>
              <a:rPr lang="en-US" sz="2400" b="1" i="1" dirty="0">
                <a:cs typeface="Calibri"/>
              </a:rPr>
              <a:t>are</a:t>
            </a:r>
            <a:r>
              <a:rPr lang="en-US" sz="2400" dirty="0">
                <a:cs typeface="Calibri"/>
              </a:rPr>
              <a:t> available in federal court.</a:t>
            </a:r>
          </a:p>
          <a:p>
            <a:endParaRPr lang="en-US" sz="2400" dirty="0"/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6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B60819C9-8847-409A-9A24-C552FE718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606" r="8592" b="1"/>
          <a:stretch/>
        </p:blipFill>
        <p:spPr>
          <a:xfrm>
            <a:off x="187387" y="170014"/>
            <a:ext cx="3805676" cy="6516265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3E078A7-A8E7-482E-AB34-37D184BA8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5190" b="-1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9ADA2-135A-6722-649F-0BCF6E995286}"/>
              </a:ext>
            </a:extLst>
          </p:cNvPr>
          <p:cNvSpPr txBox="1"/>
          <p:nvPr/>
        </p:nvSpPr>
        <p:spPr>
          <a:xfrm>
            <a:off x="4543331" y="499450"/>
            <a:ext cx="7179397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ABC2"/>
                </a:solidFill>
              </a:rPr>
              <a:t>On the</a:t>
            </a:r>
            <a:r>
              <a:rPr lang="en-US" sz="3600" b="1" dirty="0">
                <a:solidFill>
                  <a:srgbClr val="00ABC2"/>
                </a:solidFill>
                <a:cs typeface="Calibri"/>
              </a:rPr>
              <a:t> way to trial....</a:t>
            </a:r>
            <a:endParaRPr lang="en-US" sz="36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Motion for Judgment on the Pleadings denied.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Defendant argued preemption defense (</a:t>
            </a:r>
            <a:r>
              <a:rPr lang="en-US" sz="2400" i="1" dirty="0" err="1">
                <a:cs typeface="Calibri"/>
              </a:rPr>
              <a:t>Dachauer</a:t>
            </a:r>
            <a:r>
              <a:rPr lang="en-US" sz="2400" i="1" dirty="0">
                <a:cs typeface="Calibri"/>
              </a:rPr>
              <a:t> v. NBTY</a:t>
            </a:r>
            <a:r>
              <a:rPr lang="en-US" sz="2400" dirty="0">
                <a:cs typeface="Calibri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Court ruled "no mismatch" here.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No real fight about certification because a class had already been certified in </a:t>
            </a:r>
            <a:r>
              <a:rPr lang="en-US" sz="2400" i="1" dirty="0">
                <a:cs typeface="Calibri"/>
              </a:rPr>
              <a:t>Mullins v. Premier Nutrition</a:t>
            </a:r>
            <a:r>
              <a:rPr lang="en-US" sz="2400" dirty="0">
                <a:cs typeface="Calibri"/>
              </a:rPr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Only real issue: statute of limitations and tolling.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Court ruled plaintiffs could only go back as far as each state's statute of limitations.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5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1455</Words>
  <Application>Microsoft Office PowerPoint</Application>
  <PresentationFormat>Widescreen</PresentationFormat>
  <Paragraphs>189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Elephant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Hellwarth</dc:creator>
  <cp:lastModifiedBy>Laurie Larsen</cp:lastModifiedBy>
  <cp:revision>263</cp:revision>
  <dcterms:created xsi:type="dcterms:W3CDTF">2022-08-16T18:44:37Z</dcterms:created>
  <dcterms:modified xsi:type="dcterms:W3CDTF">2022-09-09T17:06:28Z</dcterms:modified>
</cp:coreProperties>
</file>