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1" r:id="rId1"/>
  </p:sldMasterIdLst>
  <p:notesMasterIdLst>
    <p:notesMasterId r:id="rId72"/>
  </p:notesMasterIdLst>
  <p:handoutMasterIdLst>
    <p:handoutMasterId r:id="rId73"/>
  </p:handoutMasterIdLst>
  <p:sldIdLst>
    <p:sldId id="336" r:id="rId2"/>
    <p:sldId id="261" r:id="rId3"/>
    <p:sldId id="379" r:id="rId4"/>
    <p:sldId id="337" r:id="rId5"/>
    <p:sldId id="380" r:id="rId6"/>
    <p:sldId id="381" r:id="rId7"/>
    <p:sldId id="382" r:id="rId8"/>
    <p:sldId id="383" r:id="rId9"/>
    <p:sldId id="384" r:id="rId10"/>
    <p:sldId id="265" r:id="rId11"/>
    <p:sldId id="266" r:id="rId12"/>
    <p:sldId id="333" r:id="rId13"/>
    <p:sldId id="334" r:id="rId14"/>
    <p:sldId id="335" r:id="rId15"/>
    <p:sldId id="374" r:id="rId16"/>
    <p:sldId id="295" r:id="rId17"/>
    <p:sldId id="299" r:id="rId18"/>
    <p:sldId id="298" r:id="rId19"/>
    <p:sldId id="319" r:id="rId20"/>
    <p:sldId id="301" r:id="rId21"/>
    <p:sldId id="302" r:id="rId22"/>
    <p:sldId id="304" r:id="rId23"/>
    <p:sldId id="305" r:id="rId24"/>
    <p:sldId id="306" r:id="rId25"/>
    <p:sldId id="307" r:id="rId26"/>
    <p:sldId id="312" r:id="rId27"/>
    <p:sldId id="330" r:id="rId28"/>
    <p:sldId id="331" r:id="rId29"/>
    <p:sldId id="332" r:id="rId30"/>
    <p:sldId id="345" r:id="rId31"/>
    <p:sldId id="346" r:id="rId32"/>
    <p:sldId id="347" r:id="rId33"/>
    <p:sldId id="348" r:id="rId34"/>
    <p:sldId id="350" r:id="rId35"/>
    <p:sldId id="351" r:id="rId36"/>
    <p:sldId id="385" r:id="rId37"/>
    <p:sldId id="386" r:id="rId38"/>
    <p:sldId id="343" r:id="rId39"/>
    <p:sldId id="342" r:id="rId40"/>
    <p:sldId id="339" r:id="rId41"/>
    <p:sldId id="371" r:id="rId42"/>
    <p:sldId id="375" r:id="rId43"/>
    <p:sldId id="376" r:id="rId44"/>
    <p:sldId id="340" r:id="rId45"/>
    <p:sldId id="358" r:id="rId46"/>
    <p:sldId id="357" r:id="rId47"/>
    <p:sldId id="344" r:id="rId48"/>
    <p:sldId id="353" r:id="rId49"/>
    <p:sldId id="354" r:id="rId50"/>
    <p:sldId id="355" r:id="rId51"/>
    <p:sldId id="356" r:id="rId52"/>
    <p:sldId id="258" r:id="rId53"/>
    <p:sldId id="259" r:id="rId54"/>
    <p:sldId id="322" r:id="rId55"/>
    <p:sldId id="387" r:id="rId56"/>
    <p:sldId id="276" r:id="rId57"/>
    <p:sldId id="278" r:id="rId58"/>
    <p:sldId id="280" r:id="rId59"/>
    <p:sldId id="368" r:id="rId60"/>
    <p:sldId id="281" r:id="rId61"/>
    <p:sldId id="329" r:id="rId62"/>
    <p:sldId id="292" r:id="rId63"/>
    <p:sldId id="369" r:id="rId64"/>
    <p:sldId id="349" r:id="rId65"/>
    <p:sldId id="362" r:id="rId66"/>
    <p:sldId id="361" r:id="rId67"/>
    <p:sldId id="363" r:id="rId68"/>
    <p:sldId id="289" r:id="rId69"/>
    <p:sldId id="364" r:id="rId70"/>
    <p:sldId id="291" r:id="rId71"/>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97D1EE-1EF1-449F-817A-A6EBB914A0C3}">
          <p14:sldIdLst>
            <p14:sldId id="336"/>
          </p14:sldIdLst>
        </p14:section>
        <p14:section name="Untitled Section" id="{79AC5449-1F22-4C06-B0E5-E0A2E4D3079F}">
          <p14:sldIdLst>
            <p14:sldId id="261"/>
            <p14:sldId id="379"/>
            <p14:sldId id="337"/>
            <p14:sldId id="380"/>
            <p14:sldId id="381"/>
            <p14:sldId id="382"/>
            <p14:sldId id="383"/>
            <p14:sldId id="384"/>
            <p14:sldId id="265"/>
            <p14:sldId id="266"/>
            <p14:sldId id="333"/>
            <p14:sldId id="334"/>
            <p14:sldId id="335"/>
            <p14:sldId id="374"/>
            <p14:sldId id="295"/>
            <p14:sldId id="299"/>
            <p14:sldId id="298"/>
            <p14:sldId id="319"/>
            <p14:sldId id="301"/>
            <p14:sldId id="302"/>
            <p14:sldId id="304"/>
            <p14:sldId id="305"/>
            <p14:sldId id="306"/>
            <p14:sldId id="307"/>
            <p14:sldId id="312"/>
            <p14:sldId id="330"/>
            <p14:sldId id="331"/>
            <p14:sldId id="332"/>
            <p14:sldId id="345"/>
            <p14:sldId id="346"/>
            <p14:sldId id="347"/>
            <p14:sldId id="348"/>
            <p14:sldId id="350"/>
            <p14:sldId id="351"/>
            <p14:sldId id="385"/>
            <p14:sldId id="386"/>
            <p14:sldId id="343"/>
            <p14:sldId id="342"/>
            <p14:sldId id="339"/>
            <p14:sldId id="371"/>
            <p14:sldId id="375"/>
            <p14:sldId id="376"/>
            <p14:sldId id="340"/>
            <p14:sldId id="358"/>
            <p14:sldId id="357"/>
            <p14:sldId id="344"/>
            <p14:sldId id="353"/>
            <p14:sldId id="354"/>
            <p14:sldId id="355"/>
            <p14:sldId id="356"/>
            <p14:sldId id="258"/>
            <p14:sldId id="259"/>
            <p14:sldId id="322"/>
            <p14:sldId id="387"/>
            <p14:sldId id="276"/>
            <p14:sldId id="278"/>
            <p14:sldId id="280"/>
            <p14:sldId id="368"/>
            <p14:sldId id="281"/>
            <p14:sldId id="329"/>
            <p14:sldId id="292"/>
            <p14:sldId id="369"/>
            <p14:sldId id="349"/>
            <p14:sldId id="362"/>
            <p14:sldId id="361"/>
            <p14:sldId id="363"/>
            <p14:sldId id="289"/>
            <p14:sldId id="364"/>
            <p14:sldId id="2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996"/>
    <a:srgbClr val="1D375D"/>
    <a:srgbClr val="2F5897"/>
    <a:srgbClr val="0C5A82"/>
    <a:srgbClr val="1287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6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DE41F-6FD8-43B8-B0AB-43739B6ADAD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7FD48615-928F-49F6-BFAA-CDF3E4A18BF2}">
      <dgm:prSet/>
      <dgm:spPr/>
      <dgm:t>
        <a:bodyPr/>
        <a:lstStyle/>
        <a:p>
          <a:pPr rtl="0"/>
          <a:r>
            <a:rPr lang="en-US" smtClean="0"/>
            <a:t>STIMULUS  </a:t>
          </a:r>
          <a:endParaRPr lang="en-US"/>
        </a:p>
      </dgm:t>
    </dgm:pt>
    <dgm:pt modelId="{6C4D48C7-A863-414D-9A71-7834F1045CB7}" type="parTrans" cxnId="{F5A75955-735A-485A-AEB2-215720E0DE94}">
      <dgm:prSet/>
      <dgm:spPr/>
      <dgm:t>
        <a:bodyPr/>
        <a:lstStyle/>
        <a:p>
          <a:endParaRPr lang="en-US"/>
        </a:p>
      </dgm:t>
    </dgm:pt>
    <dgm:pt modelId="{0A2ED905-01C4-4AA9-8AC1-2C1A065C2A61}" type="sibTrans" cxnId="{F5A75955-735A-485A-AEB2-215720E0DE94}">
      <dgm:prSet/>
      <dgm:spPr/>
      <dgm:t>
        <a:bodyPr/>
        <a:lstStyle/>
        <a:p>
          <a:endParaRPr lang="en-US"/>
        </a:p>
      </dgm:t>
    </dgm:pt>
    <dgm:pt modelId="{F8D6B756-15C7-4010-BD92-8872B32CE81F}">
      <dgm:prSet/>
      <dgm:spPr/>
      <dgm:t>
        <a:bodyPr/>
        <a:lstStyle/>
        <a:p>
          <a:pPr rtl="0"/>
          <a:r>
            <a:rPr lang="en-US" smtClean="0"/>
            <a:t>THOUGHT</a:t>
          </a:r>
          <a:endParaRPr lang="en-US"/>
        </a:p>
      </dgm:t>
    </dgm:pt>
    <dgm:pt modelId="{82B5D9DF-1343-4B58-B7AF-181BADC8CD4F}" type="parTrans" cxnId="{2DC57FB9-80E9-4115-9214-929C25243F1E}">
      <dgm:prSet/>
      <dgm:spPr/>
      <dgm:t>
        <a:bodyPr/>
        <a:lstStyle/>
        <a:p>
          <a:endParaRPr lang="en-US"/>
        </a:p>
      </dgm:t>
    </dgm:pt>
    <dgm:pt modelId="{A3DCF81A-5E5B-4048-A733-23643C8CAEA1}" type="sibTrans" cxnId="{2DC57FB9-80E9-4115-9214-929C25243F1E}">
      <dgm:prSet/>
      <dgm:spPr/>
      <dgm:t>
        <a:bodyPr/>
        <a:lstStyle/>
        <a:p>
          <a:endParaRPr lang="en-US"/>
        </a:p>
      </dgm:t>
    </dgm:pt>
    <dgm:pt modelId="{7C1BD9E0-6749-4061-94F8-8A9751A733A1}">
      <dgm:prSet/>
      <dgm:spPr/>
      <dgm:t>
        <a:bodyPr/>
        <a:lstStyle/>
        <a:p>
          <a:pPr rtl="0"/>
          <a:r>
            <a:rPr lang="en-US" smtClean="0"/>
            <a:t>EMOTION</a:t>
          </a:r>
          <a:endParaRPr lang="en-US"/>
        </a:p>
      </dgm:t>
    </dgm:pt>
    <dgm:pt modelId="{47937F10-89CF-46BA-BFB0-BD95688D7BC8}" type="parTrans" cxnId="{9939C4DB-66E8-4B7E-98AF-2462D89E493C}">
      <dgm:prSet/>
      <dgm:spPr/>
      <dgm:t>
        <a:bodyPr/>
        <a:lstStyle/>
        <a:p>
          <a:endParaRPr lang="en-US"/>
        </a:p>
      </dgm:t>
    </dgm:pt>
    <dgm:pt modelId="{5A61BAB1-7947-485E-837F-56D0850F31FD}" type="sibTrans" cxnId="{9939C4DB-66E8-4B7E-98AF-2462D89E493C}">
      <dgm:prSet/>
      <dgm:spPr/>
      <dgm:t>
        <a:bodyPr/>
        <a:lstStyle/>
        <a:p>
          <a:endParaRPr lang="en-US"/>
        </a:p>
      </dgm:t>
    </dgm:pt>
    <dgm:pt modelId="{31435C2C-BAD1-4491-A546-3813DAAD5E8D}">
      <dgm:prSet/>
      <dgm:spPr/>
      <dgm:t>
        <a:bodyPr/>
        <a:lstStyle/>
        <a:p>
          <a:pPr rtl="0"/>
          <a:r>
            <a:rPr lang="en-US" smtClean="0"/>
            <a:t>BEHAVIOR</a:t>
          </a:r>
          <a:endParaRPr lang="en-US"/>
        </a:p>
      </dgm:t>
    </dgm:pt>
    <dgm:pt modelId="{204A4FFE-B4FE-4880-A4D9-65DD2FA38E69}" type="parTrans" cxnId="{E5C79BBD-58ED-4CEE-BF3C-6B89EE82B7F6}">
      <dgm:prSet/>
      <dgm:spPr/>
      <dgm:t>
        <a:bodyPr/>
        <a:lstStyle/>
        <a:p>
          <a:endParaRPr lang="en-US"/>
        </a:p>
      </dgm:t>
    </dgm:pt>
    <dgm:pt modelId="{1FEDB248-6465-43FA-8B3A-B876B30D8A25}" type="sibTrans" cxnId="{E5C79BBD-58ED-4CEE-BF3C-6B89EE82B7F6}">
      <dgm:prSet/>
      <dgm:spPr/>
      <dgm:t>
        <a:bodyPr/>
        <a:lstStyle/>
        <a:p>
          <a:endParaRPr lang="en-US"/>
        </a:p>
      </dgm:t>
    </dgm:pt>
    <dgm:pt modelId="{E92F66F0-58AD-4603-AD91-7951F8C97E86}" type="pres">
      <dgm:prSet presAssocID="{82ADE41F-6FD8-43B8-B0AB-43739B6ADAD9}" presName="Name0" presStyleCnt="0">
        <dgm:presLayoutVars>
          <dgm:chMax val="7"/>
          <dgm:dir/>
          <dgm:animLvl val="lvl"/>
          <dgm:resizeHandles val="exact"/>
        </dgm:presLayoutVars>
      </dgm:prSet>
      <dgm:spPr/>
      <dgm:t>
        <a:bodyPr/>
        <a:lstStyle/>
        <a:p>
          <a:endParaRPr lang="en-US"/>
        </a:p>
      </dgm:t>
    </dgm:pt>
    <dgm:pt modelId="{C3EAFBB1-612D-4228-BE6F-1DC65CCF331C}" type="pres">
      <dgm:prSet presAssocID="{7FD48615-928F-49F6-BFAA-CDF3E4A18BF2}" presName="circle1" presStyleLbl="node1" presStyleIdx="0" presStyleCnt="4"/>
      <dgm:spPr/>
    </dgm:pt>
    <dgm:pt modelId="{3A10CA90-5334-48CE-87DC-C51C00B0E21E}" type="pres">
      <dgm:prSet presAssocID="{7FD48615-928F-49F6-BFAA-CDF3E4A18BF2}" presName="space" presStyleCnt="0"/>
      <dgm:spPr/>
    </dgm:pt>
    <dgm:pt modelId="{E214E087-59CC-4CCD-A261-E5CF4F0745AF}" type="pres">
      <dgm:prSet presAssocID="{7FD48615-928F-49F6-BFAA-CDF3E4A18BF2}" presName="rect1" presStyleLbl="alignAcc1" presStyleIdx="0" presStyleCnt="4"/>
      <dgm:spPr/>
      <dgm:t>
        <a:bodyPr/>
        <a:lstStyle/>
        <a:p>
          <a:endParaRPr lang="en-US"/>
        </a:p>
      </dgm:t>
    </dgm:pt>
    <dgm:pt modelId="{A30EAE34-29AB-4C29-BEEC-3C187EC739F2}" type="pres">
      <dgm:prSet presAssocID="{F8D6B756-15C7-4010-BD92-8872B32CE81F}" presName="vertSpace2" presStyleLbl="node1" presStyleIdx="0" presStyleCnt="4"/>
      <dgm:spPr/>
    </dgm:pt>
    <dgm:pt modelId="{8A0B9769-45E9-4160-AE1F-D7D392F05E55}" type="pres">
      <dgm:prSet presAssocID="{F8D6B756-15C7-4010-BD92-8872B32CE81F}" presName="circle2" presStyleLbl="node1" presStyleIdx="1" presStyleCnt="4"/>
      <dgm:spPr/>
    </dgm:pt>
    <dgm:pt modelId="{A83F93B6-346B-48D1-9A6A-2A230EAF0051}" type="pres">
      <dgm:prSet presAssocID="{F8D6B756-15C7-4010-BD92-8872B32CE81F}" presName="rect2" presStyleLbl="alignAcc1" presStyleIdx="1" presStyleCnt="4"/>
      <dgm:spPr/>
      <dgm:t>
        <a:bodyPr/>
        <a:lstStyle/>
        <a:p>
          <a:endParaRPr lang="en-US"/>
        </a:p>
      </dgm:t>
    </dgm:pt>
    <dgm:pt modelId="{D630DBD3-66DE-411F-804C-0C8A73389620}" type="pres">
      <dgm:prSet presAssocID="{7C1BD9E0-6749-4061-94F8-8A9751A733A1}" presName="vertSpace3" presStyleLbl="node1" presStyleIdx="1" presStyleCnt="4"/>
      <dgm:spPr/>
    </dgm:pt>
    <dgm:pt modelId="{2C06019F-56B8-4D8B-9635-826AFA52A0DC}" type="pres">
      <dgm:prSet presAssocID="{7C1BD9E0-6749-4061-94F8-8A9751A733A1}" presName="circle3" presStyleLbl="node1" presStyleIdx="2" presStyleCnt="4"/>
      <dgm:spPr/>
    </dgm:pt>
    <dgm:pt modelId="{C081705E-4651-403B-9ACF-4785567459A1}" type="pres">
      <dgm:prSet presAssocID="{7C1BD9E0-6749-4061-94F8-8A9751A733A1}" presName="rect3" presStyleLbl="alignAcc1" presStyleIdx="2" presStyleCnt="4"/>
      <dgm:spPr/>
      <dgm:t>
        <a:bodyPr/>
        <a:lstStyle/>
        <a:p>
          <a:endParaRPr lang="en-US"/>
        </a:p>
      </dgm:t>
    </dgm:pt>
    <dgm:pt modelId="{35D85EDB-8B72-4EC2-BC3B-5BEFE71C51E0}" type="pres">
      <dgm:prSet presAssocID="{31435C2C-BAD1-4491-A546-3813DAAD5E8D}" presName="vertSpace4" presStyleLbl="node1" presStyleIdx="2" presStyleCnt="4"/>
      <dgm:spPr/>
    </dgm:pt>
    <dgm:pt modelId="{E15E4CDA-C06E-4DCA-85E1-61EF3203F00A}" type="pres">
      <dgm:prSet presAssocID="{31435C2C-BAD1-4491-A546-3813DAAD5E8D}" presName="circle4" presStyleLbl="node1" presStyleIdx="3" presStyleCnt="4"/>
      <dgm:spPr/>
    </dgm:pt>
    <dgm:pt modelId="{3223D280-EF5C-427D-819F-7E262B7D0BD3}" type="pres">
      <dgm:prSet presAssocID="{31435C2C-BAD1-4491-A546-3813DAAD5E8D}" presName="rect4" presStyleLbl="alignAcc1" presStyleIdx="3" presStyleCnt="4"/>
      <dgm:spPr/>
      <dgm:t>
        <a:bodyPr/>
        <a:lstStyle/>
        <a:p>
          <a:endParaRPr lang="en-US"/>
        </a:p>
      </dgm:t>
    </dgm:pt>
    <dgm:pt modelId="{CB0DA3A8-0A72-4348-9347-C58790A58EF3}" type="pres">
      <dgm:prSet presAssocID="{7FD48615-928F-49F6-BFAA-CDF3E4A18BF2}" presName="rect1ParTxNoCh" presStyleLbl="alignAcc1" presStyleIdx="3" presStyleCnt="4">
        <dgm:presLayoutVars>
          <dgm:chMax val="1"/>
          <dgm:bulletEnabled val="1"/>
        </dgm:presLayoutVars>
      </dgm:prSet>
      <dgm:spPr/>
      <dgm:t>
        <a:bodyPr/>
        <a:lstStyle/>
        <a:p>
          <a:endParaRPr lang="en-US"/>
        </a:p>
      </dgm:t>
    </dgm:pt>
    <dgm:pt modelId="{2E1E33D5-97D1-443B-96EA-2F49D5F546AB}" type="pres">
      <dgm:prSet presAssocID="{F8D6B756-15C7-4010-BD92-8872B32CE81F}" presName="rect2ParTxNoCh" presStyleLbl="alignAcc1" presStyleIdx="3" presStyleCnt="4">
        <dgm:presLayoutVars>
          <dgm:chMax val="1"/>
          <dgm:bulletEnabled val="1"/>
        </dgm:presLayoutVars>
      </dgm:prSet>
      <dgm:spPr/>
      <dgm:t>
        <a:bodyPr/>
        <a:lstStyle/>
        <a:p>
          <a:endParaRPr lang="en-US"/>
        </a:p>
      </dgm:t>
    </dgm:pt>
    <dgm:pt modelId="{CE764D88-1BD7-4C2F-8374-9AC5F6D90CE6}" type="pres">
      <dgm:prSet presAssocID="{7C1BD9E0-6749-4061-94F8-8A9751A733A1}" presName="rect3ParTxNoCh" presStyleLbl="alignAcc1" presStyleIdx="3" presStyleCnt="4">
        <dgm:presLayoutVars>
          <dgm:chMax val="1"/>
          <dgm:bulletEnabled val="1"/>
        </dgm:presLayoutVars>
      </dgm:prSet>
      <dgm:spPr/>
      <dgm:t>
        <a:bodyPr/>
        <a:lstStyle/>
        <a:p>
          <a:endParaRPr lang="en-US"/>
        </a:p>
      </dgm:t>
    </dgm:pt>
    <dgm:pt modelId="{C7176349-3E7B-4E9B-99FA-2AAD41CBD4BD}" type="pres">
      <dgm:prSet presAssocID="{31435C2C-BAD1-4491-A546-3813DAAD5E8D}" presName="rect4ParTxNoCh" presStyleLbl="alignAcc1" presStyleIdx="3" presStyleCnt="4">
        <dgm:presLayoutVars>
          <dgm:chMax val="1"/>
          <dgm:bulletEnabled val="1"/>
        </dgm:presLayoutVars>
      </dgm:prSet>
      <dgm:spPr/>
      <dgm:t>
        <a:bodyPr/>
        <a:lstStyle/>
        <a:p>
          <a:endParaRPr lang="en-US"/>
        </a:p>
      </dgm:t>
    </dgm:pt>
  </dgm:ptLst>
  <dgm:cxnLst>
    <dgm:cxn modelId="{8F5456A4-E9EC-4EEE-9BC9-94D65667F2FD}" type="presOf" srcId="{7C1BD9E0-6749-4061-94F8-8A9751A733A1}" destId="{C081705E-4651-403B-9ACF-4785567459A1}" srcOrd="0" destOrd="0" presId="urn:microsoft.com/office/officeart/2005/8/layout/target3"/>
    <dgm:cxn modelId="{E5C79BBD-58ED-4CEE-BF3C-6B89EE82B7F6}" srcId="{82ADE41F-6FD8-43B8-B0AB-43739B6ADAD9}" destId="{31435C2C-BAD1-4491-A546-3813DAAD5E8D}" srcOrd="3" destOrd="0" parTransId="{204A4FFE-B4FE-4880-A4D9-65DD2FA38E69}" sibTransId="{1FEDB248-6465-43FA-8B3A-B876B30D8A25}"/>
    <dgm:cxn modelId="{4E18451A-33BE-4149-ADB8-BFF8674FEAF2}" type="presOf" srcId="{7C1BD9E0-6749-4061-94F8-8A9751A733A1}" destId="{CE764D88-1BD7-4C2F-8374-9AC5F6D90CE6}" srcOrd="1" destOrd="0" presId="urn:microsoft.com/office/officeart/2005/8/layout/target3"/>
    <dgm:cxn modelId="{7C759ECC-9DAF-4F73-AB62-4C2E5EB6E858}" type="presOf" srcId="{7FD48615-928F-49F6-BFAA-CDF3E4A18BF2}" destId="{E214E087-59CC-4CCD-A261-E5CF4F0745AF}" srcOrd="0" destOrd="0" presId="urn:microsoft.com/office/officeart/2005/8/layout/target3"/>
    <dgm:cxn modelId="{F14612E9-CDBA-4FCC-876E-501BFC356951}" type="presOf" srcId="{31435C2C-BAD1-4491-A546-3813DAAD5E8D}" destId="{C7176349-3E7B-4E9B-99FA-2AAD41CBD4BD}" srcOrd="1" destOrd="0" presId="urn:microsoft.com/office/officeart/2005/8/layout/target3"/>
    <dgm:cxn modelId="{A365B011-E10A-4ADC-B44E-D1C70792F79B}" type="presOf" srcId="{F8D6B756-15C7-4010-BD92-8872B32CE81F}" destId="{A83F93B6-346B-48D1-9A6A-2A230EAF0051}" srcOrd="0" destOrd="0" presId="urn:microsoft.com/office/officeart/2005/8/layout/target3"/>
    <dgm:cxn modelId="{2DC57FB9-80E9-4115-9214-929C25243F1E}" srcId="{82ADE41F-6FD8-43B8-B0AB-43739B6ADAD9}" destId="{F8D6B756-15C7-4010-BD92-8872B32CE81F}" srcOrd="1" destOrd="0" parTransId="{82B5D9DF-1343-4B58-B7AF-181BADC8CD4F}" sibTransId="{A3DCF81A-5E5B-4048-A733-23643C8CAEA1}"/>
    <dgm:cxn modelId="{CFF3764F-1093-4CDB-94AD-8C8AC006AE2D}" type="presOf" srcId="{31435C2C-BAD1-4491-A546-3813DAAD5E8D}" destId="{3223D280-EF5C-427D-819F-7E262B7D0BD3}" srcOrd="0" destOrd="0" presId="urn:microsoft.com/office/officeart/2005/8/layout/target3"/>
    <dgm:cxn modelId="{F5A75955-735A-485A-AEB2-215720E0DE94}" srcId="{82ADE41F-6FD8-43B8-B0AB-43739B6ADAD9}" destId="{7FD48615-928F-49F6-BFAA-CDF3E4A18BF2}" srcOrd="0" destOrd="0" parTransId="{6C4D48C7-A863-414D-9A71-7834F1045CB7}" sibTransId="{0A2ED905-01C4-4AA9-8AC1-2C1A065C2A61}"/>
    <dgm:cxn modelId="{42DED8EB-AF3B-43E2-BC49-0265D5921388}" type="presOf" srcId="{F8D6B756-15C7-4010-BD92-8872B32CE81F}" destId="{2E1E33D5-97D1-443B-96EA-2F49D5F546AB}" srcOrd="1" destOrd="0" presId="urn:microsoft.com/office/officeart/2005/8/layout/target3"/>
    <dgm:cxn modelId="{9939C4DB-66E8-4B7E-98AF-2462D89E493C}" srcId="{82ADE41F-6FD8-43B8-B0AB-43739B6ADAD9}" destId="{7C1BD9E0-6749-4061-94F8-8A9751A733A1}" srcOrd="2" destOrd="0" parTransId="{47937F10-89CF-46BA-BFB0-BD95688D7BC8}" sibTransId="{5A61BAB1-7947-485E-837F-56D0850F31FD}"/>
    <dgm:cxn modelId="{184D61C8-B98E-41D3-B21B-A5ADC5131972}" type="presOf" srcId="{82ADE41F-6FD8-43B8-B0AB-43739B6ADAD9}" destId="{E92F66F0-58AD-4603-AD91-7951F8C97E86}" srcOrd="0" destOrd="0" presId="urn:microsoft.com/office/officeart/2005/8/layout/target3"/>
    <dgm:cxn modelId="{E53D94F6-6775-43DB-9BE6-D42B85085F32}" type="presOf" srcId="{7FD48615-928F-49F6-BFAA-CDF3E4A18BF2}" destId="{CB0DA3A8-0A72-4348-9347-C58790A58EF3}" srcOrd="1" destOrd="0" presId="urn:microsoft.com/office/officeart/2005/8/layout/target3"/>
    <dgm:cxn modelId="{E12A8E38-2B88-4D25-B828-808020DCD9DF}" type="presParOf" srcId="{E92F66F0-58AD-4603-AD91-7951F8C97E86}" destId="{C3EAFBB1-612D-4228-BE6F-1DC65CCF331C}" srcOrd="0" destOrd="0" presId="urn:microsoft.com/office/officeart/2005/8/layout/target3"/>
    <dgm:cxn modelId="{4440C693-6155-40A0-86F8-3F7E494DCDB1}" type="presParOf" srcId="{E92F66F0-58AD-4603-AD91-7951F8C97E86}" destId="{3A10CA90-5334-48CE-87DC-C51C00B0E21E}" srcOrd="1" destOrd="0" presId="urn:microsoft.com/office/officeart/2005/8/layout/target3"/>
    <dgm:cxn modelId="{858488AE-7560-4D63-9A2F-67BFFFD76B1D}" type="presParOf" srcId="{E92F66F0-58AD-4603-AD91-7951F8C97E86}" destId="{E214E087-59CC-4CCD-A261-E5CF4F0745AF}" srcOrd="2" destOrd="0" presId="urn:microsoft.com/office/officeart/2005/8/layout/target3"/>
    <dgm:cxn modelId="{B68417E4-E641-474F-AB14-A38942239376}" type="presParOf" srcId="{E92F66F0-58AD-4603-AD91-7951F8C97E86}" destId="{A30EAE34-29AB-4C29-BEEC-3C187EC739F2}" srcOrd="3" destOrd="0" presId="urn:microsoft.com/office/officeart/2005/8/layout/target3"/>
    <dgm:cxn modelId="{CF8979D6-A2BB-4B07-B575-247B3A3A722D}" type="presParOf" srcId="{E92F66F0-58AD-4603-AD91-7951F8C97E86}" destId="{8A0B9769-45E9-4160-AE1F-D7D392F05E55}" srcOrd="4" destOrd="0" presId="urn:microsoft.com/office/officeart/2005/8/layout/target3"/>
    <dgm:cxn modelId="{886856C6-3871-46A8-9A86-0F41C2074E4C}" type="presParOf" srcId="{E92F66F0-58AD-4603-AD91-7951F8C97E86}" destId="{A83F93B6-346B-48D1-9A6A-2A230EAF0051}" srcOrd="5" destOrd="0" presId="urn:microsoft.com/office/officeart/2005/8/layout/target3"/>
    <dgm:cxn modelId="{BF1BE26E-6653-4332-B3E1-D1B4335B5E35}" type="presParOf" srcId="{E92F66F0-58AD-4603-AD91-7951F8C97E86}" destId="{D630DBD3-66DE-411F-804C-0C8A73389620}" srcOrd="6" destOrd="0" presId="urn:microsoft.com/office/officeart/2005/8/layout/target3"/>
    <dgm:cxn modelId="{D7D85B41-835E-4D45-8DAC-E67487654A83}" type="presParOf" srcId="{E92F66F0-58AD-4603-AD91-7951F8C97E86}" destId="{2C06019F-56B8-4D8B-9635-826AFA52A0DC}" srcOrd="7" destOrd="0" presId="urn:microsoft.com/office/officeart/2005/8/layout/target3"/>
    <dgm:cxn modelId="{5AE20679-604D-48BC-94E9-4A663B3AB629}" type="presParOf" srcId="{E92F66F0-58AD-4603-AD91-7951F8C97E86}" destId="{C081705E-4651-403B-9ACF-4785567459A1}" srcOrd="8" destOrd="0" presId="urn:microsoft.com/office/officeart/2005/8/layout/target3"/>
    <dgm:cxn modelId="{D758F08E-BB84-4058-ABD2-719872F459CD}" type="presParOf" srcId="{E92F66F0-58AD-4603-AD91-7951F8C97E86}" destId="{35D85EDB-8B72-4EC2-BC3B-5BEFE71C51E0}" srcOrd="9" destOrd="0" presId="urn:microsoft.com/office/officeart/2005/8/layout/target3"/>
    <dgm:cxn modelId="{12A3E195-06C0-4FA2-AF8D-DF818D0EEA1C}" type="presParOf" srcId="{E92F66F0-58AD-4603-AD91-7951F8C97E86}" destId="{E15E4CDA-C06E-4DCA-85E1-61EF3203F00A}" srcOrd="10" destOrd="0" presId="urn:microsoft.com/office/officeart/2005/8/layout/target3"/>
    <dgm:cxn modelId="{29DF181F-E138-4760-A5BB-FB42A8A2EA49}" type="presParOf" srcId="{E92F66F0-58AD-4603-AD91-7951F8C97E86}" destId="{3223D280-EF5C-427D-819F-7E262B7D0BD3}" srcOrd="11" destOrd="0" presId="urn:microsoft.com/office/officeart/2005/8/layout/target3"/>
    <dgm:cxn modelId="{90EA8958-B03E-4F78-8C96-E57465571092}" type="presParOf" srcId="{E92F66F0-58AD-4603-AD91-7951F8C97E86}" destId="{CB0DA3A8-0A72-4348-9347-C58790A58EF3}" srcOrd="12" destOrd="0" presId="urn:microsoft.com/office/officeart/2005/8/layout/target3"/>
    <dgm:cxn modelId="{0B2AE067-5F51-496E-B4E7-44DA9771B672}" type="presParOf" srcId="{E92F66F0-58AD-4603-AD91-7951F8C97E86}" destId="{2E1E33D5-97D1-443B-96EA-2F49D5F546AB}" srcOrd="13" destOrd="0" presId="urn:microsoft.com/office/officeart/2005/8/layout/target3"/>
    <dgm:cxn modelId="{A6DC2F39-64B9-408D-B3D8-69611EAC7C5C}" type="presParOf" srcId="{E92F66F0-58AD-4603-AD91-7951F8C97E86}" destId="{CE764D88-1BD7-4C2F-8374-9AC5F6D90CE6}" srcOrd="14" destOrd="0" presId="urn:microsoft.com/office/officeart/2005/8/layout/target3"/>
    <dgm:cxn modelId="{10A641D2-7D2C-4283-9307-7CD8DB46F03A}" type="presParOf" srcId="{E92F66F0-58AD-4603-AD91-7951F8C97E86}" destId="{C7176349-3E7B-4E9B-99FA-2AAD41CBD4B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E525F-B0B9-4DC8-98E9-53A957324186}" type="doc">
      <dgm:prSet loTypeId="urn:microsoft.com/office/officeart/2005/8/layout/hProcess9" loCatId="process" qsTypeId="urn:microsoft.com/office/officeart/2005/8/quickstyle/3d5" qsCatId="3D" csTypeId="urn:microsoft.com/office/officeart/2005/8/colors/colorful5" csCatId="colorful" phldr="1"/>
      <dgm:spPr/>
      <dgm:t>
        <a:bodyPr/>
        <a:lstStyle/>
        <a:p>
          <a:endParaRPr lang="en-US"/>
        </a:p>
      </dgm:t>
    </dgm:pt>
    <dgm:pt modelId="{CF96365D-4CCD-4617-B5A3-754A69D6ABF8}">
      <dgm:prSet/>
      <dgm:spPr/>
      <dgm:t>
        <a:bodyPr/>
        <a:lstStyle/>
        <a:p>
          <a:pPr rtl="0"/>
          <a:r>
            <a:rPr lang="en-US" smtClean="0"/>
            <a:t>Experienced anxiety         </a:t>
          </a:r>
          <a:endParaRPr lang="en-US"/>
        </a:p>
      </dgm:t>
    </dgm:pt>
    <dgm:pt modelId="{366D8CE9-F2B3-485A-9840-CA9E0B1E7C17}" type="parTrans" cxnId="{1ECBED0D-49D3-44D8-8BC1-1A5C0D4C5E69}">
      <dgm:prSet/>
      <dgm:spPr/>
      <dgm:t>
        <a:bodyPr/>
        <a:lstStyle/>
        <a:p>
          <a:endParaRPr lang="en-US"/>
        </a:p>
      </dgm:t>
    </dgm:pt>
    <dgm:pt modelId="{60DFF4A3-8049-4C18-84B6-85FFA3A52D69}" type="sibTrans" cxnId="{1ECBED0D-49D3-44D8-8BC1-1A5C0D4C5E69}">
      <dgm:prSet/>
      <dgm:spPr/>
      <dgm:t>
        <a:bodyPr/>
        <a:lstStyle/>
        <a:p>
          <a:endParaRPr lang="en-US"/>
        </a:p>
      </dgm:t>
    </dgm:pt>
    <dgm:pt modelId="{C2A07767-96DF-481E-A4E4-274ABD3F213A}">
      <dgm:prSet/>
      <dgm:spPr/>
      <dgm:t>
        <a:bodyPr/>
        <a:lstStyle/>
        <a:p>
          <a:pPr rtl="0"/>
          <a:r>
            <a:rPr lang="en-US" smtClean="0"/>
            <a:t>Perceived self-threat</a:t>
          </a:r>
          <a:endParaRPr lang="en-US"/>
        </a:p>
      </dgm:t>
    </dgm:pt>
    <dgm:pt modelId="{215C15FD-3E94-4D30-B98F-24D4496BA809}" type="parTrans" cxnId="{18746E4D-20C0-4220-8052-A8CADD7FBEF3}">
      <dgm:prSet/>
      <dgm:spPr/>
      <dgm:t>
        <a:bodyPr/>
        <a:lstStyle/>
        <a:p>
          <a:endParaRPr lang="en-US"/>
        </a:p>
      </dgm:t>
    </dgm:pt>
    <dgm:pt modelId="{A0122E18-0F51-423E-9651-60144703B78C}" type="sibTrans" cxnId="{18746E4D-20C0-4220-8052-A8CADD7FBEF3}">
      <dgm:prSet/>
      <dgm:spPr/>
      <dgm:t>
        <a:bodyPr/>
        <a:lstStyle/>
        <a:p>
          <a:endParaRPr lang="en-US"/>
        </a:p>
      </dgm:t>
    </dgm:pt>
    <dgm:pt modelId="{4DDCC54F-5BBC-4971-B41C-DCBCBA6F0B76}">
      <dgm:prSet/>
      <dgm:spPr/>
      <dgm:t>
        <a:bodyPr/>
        <a:lstStyle/>
        <a:p>
          <a:pPr rtl="0"/>
          <a:r>
            <a:rPr lang="en-US" smtClean="0"/>
            <a:t>Defensive coping</a:t>
          </a:r>
          <a:endParaRPr lang="en-US"/>
        </a:p>
      </dgm:t>
    </dgm:pt>
    <dgm:pt modelId="{0654BD36-6BAF-4A63-B9FD-7E1121B744C2}" type="parTrans" cxnId="{8D9609EB-A907-4CDD-AD48-21DB5EE0A74C}">
      <dgm:prSet/>
      <dgm:spPr/>
      <dgm:t>
        <a:bodyPr/>
        <a:lstStyle/>
        <a:p>
          <a:endParaRPr lang="en-US"/>
        </a:p>
      </dgm:t>
    </dgm:pt>
    <dgm:pt modelId="{E109468A-D2CF-4E99-B6AB-44B502CFD8D2}" type="sibTrans" cxnId="{8D9609EB-A907-4CDD-AD48-21DB5EE0A74C}">
      <dgm:prSet/>
      <dgm:spPr/>
      <dgm:t>
        <a:bodyPr/>
        <a:lstStyle/>
        <a:p>
          <a:endParaRPr lang="en-US"/>
        </a:p>
      </dgm:t>
    </dgm:pt>
    <dgm:pt modelId="{CF005983-1A45-40ED-8BB5-A4AEEEBDEE36}">
      <dgm:prSet/>
      <dgm:spPr/>
      <dgm:t>
        <a:bodyPr/>
        <a:lstStyle/>
        <a:p>
          <a:pPr rtl="0"/>
          <a:r>
            <a:rPr lang="en-US" dirty="0" smtClean="0"/>
            <a:t>Unethical acts</a:t>
          </a:r>
          <a:endParaRPr lang="en-US" dirty="0"/>
        </a:p>
      </dgm:t>
    </dgm:pt>
    <dgm:pt modelId="{9E744E4C-6360-456D-BCF0-97360A845017}" type="parTrans" cxnId="{298A5E9D-C1A9-4659-A88F-27E8DCBF5AA0}">
      <dgm:prSet/>
      <dgm:spPr/>
      <dgm:t>
        <a:bodyPr/>
        <a:lstStyle/>
        <a:p>
          <a:endParaRPr lang="en-US"/>
        </a:p>
      </dgm:t>
    </dgm:pt>
    <dgm:pt modelId="{2EDCCD50-FC4D-41BD-85CF-E1606CD24824}" type="sibTrans" cxnId="{298A5E9D-C1A9-4659-A88F-27E8DCBF5AA0}">
      <dgm:prSet/>
      <dgm:spPr/>
      <dgm:t>
        <a:bodyPr/>
        <a:lstStyle/>
        <a:p>
          <a:endParaRPr lang="en-US"/>
        </a:p>
      </dgm:t>
    </dgm:pt>
    <dgm:pt modelId="{4873AA9A-E1BE-4AFD-B21C-545A943556EE}" type="pres">
      <dgm:prSet presAssocID="{6B3E525F-B0B9-4DC8-98E9-53A957324186}" presName="CompostProcess" presStyleCnt="0">
        <dgm:presLayoutVars>
          <dgm:dir/>
          <dgm:resizeHandles val="exact"/>
        </dgm:presLayoutVars>
      </dgm:prSet>
      <dgm:spPr/>
      <dgm:t>
        <a:bodyPr/>
        <a:lstStyle/>
        <a:p>
          <a:endParaRPr lang="en-US"/>
        </a:p>
      </dgm:t>
    </dgm:pt>
    <dgm:pt modelId="{815BAE40-C179-46BA-8EA0-FC6F61551763}" type="pres">
      <dgm:prSet presAssocID="{6B3E525F-B0B9-4DC8-98E9-53A957324186}" presName="arrow" presStyleLbl="bgShp" presStyleIdx="0" presStyleCnt="1"/>
      <dgm:spPr/>
    </dgm:pt>
    <dgm:pt modelId="{9DB474D8-C2A1-4749-9990-4EF8F4FBE593}" type="pres">
      <dgm:prSet presAssocID="{6B3E525F-B0B9-4DC8-98E9-53A957324186}" presName="linearProcess" presStyleCnt="0"/>
      <dgm:spPr/>
    </dgm:pt>
    <dgm:pt modelId="{787E5AF5-03E7-4D44-AC0B-121342D6E994}" type="pres">
      <dgm:prSet presAssocID="{CF96365D-4CCD-4617-B5A3-754A69D6ABF8}" presName="textNode" presStyleLbl="node1" presStyleIdx="0" presStyleCnt="4">
        <dgm:presLayoutVars>
          <dgm:bulletEnabled val="1"/>
        </dgm:presLayoutVars>
      </dgm:prSet>
      <dgm:spPr/>
      <dgm:t>
        <a:bodyPr/>
        <a:lstStyle/>
        <a:p>
          <a:endParaRPr lang="en-US"/>
        </a:p>
      </dgm:t>
    </dgm:pt>
    <dgm:pt modelId="{9C2F9F4B-F472-48B4-AF5C-33F4FB822D29}" type="pres">
      <dgm:prSet presAssocID="{60DFF4A3-8049-4C18-84B6-85FFA3A52D69}" presName="sibTrans" presStyleCnt="0"/>
      <dgm:spPr/>
    </dgm:pt>
    <dgm:pt modelId="{C017DB6D-FC7E-40D1-89A8-3E048E4B0EC7}" type="pres">
      <dgm:prSet presAssocID="{C2A07767-96DF-481E-A4E4-274ABD3F213A}" presName="textNode" presStyleLbl="node1" presStyleIdx="1" presStyleCnt="4">
        <dgm:presLayoutVars>
          <dgm:bulletEnabled val="1"/>
        </dgm:presLayoutVars>
      </dgm:prSet>
      <dgm:spPr/>
      <dgm:t>
        <a:bodyPr/>
        <a:lstStyle/>
        <a:p>
          <a:endParaRPr lang="en-US"/>
        </a:p>
      </dgm:t>
    </dgm:pt>
    <dgm:pt modelId="{35D006AB-3685-4F7F-AB65-BAFC49FBEBB1}" type="pres">
      <dgm:prSet presAssocID="{A0122E18-0F51-423E-9651-60144703B78C}" presName="sibTrans" presStyleCnt="0"/>
      <dgm:spPr/>
    </dgm:pt>
    <dgm:pt modelId="{7528C94E-D38D-4068-844D-39CD844FA186}" type="pres">
      <dgm:prSet presAssocID="{4DDCC54F-5BBC-4971-B41C-DCBCBA6F0B76}" presName="textNode" presStyleLbl="node1" presStyleIdx="2" presStyleCnt="4">
        <dgm:presLayoutVars>
          <dgm:bulletEnabled val="1"/>
        </dgm:presLayoutVars>
      </dgm:prSet>
      <dgm:spPr/>
      <dgm:t>
        <a:bodyPr/>
        <a:lstStyle/>
        <a:p>
          <a:endParaRPr lang="en-US"/>
        </a:p>
      </dgm:t>
    </dgm:pt>
    <dgm:pt modelId="{B7FB34B9-5D3D-4524-BA50-31CDAA4527CC}" type="pres">
      <dgm:prSet presAssocID="{E109468A-D2CF-4E99-B6AB-44B502CFD8D2}" presName="sibTrans" presStyleCnt="0"/>
      <dgm:spPr/>
    </dgm:pt>
    <dgm:pt modelId="{8650CE61-98F7-4436-9E5C-CF0A943BDFD9}" type="pres">
      <dgm:prSet presAssocID="{CF005983-1A45-40ED-8BB5-A4AEEEBDEE36}" presName="textNode" presStyleLbl="node1" presStyleIdx="3" presStyleCnt="4">
        <dgm:presLayoutVars>
          <dgm:bulletEnabled val="1"/>
        </dgm:presLayoutVars>
      </dgm:prSet>
      <dgm:spPr/>
      <dgm:t>
        <a:bodyPr/>
        <a:lstStyle/>
        <a:p>
          <a:endParaRPr lang="en-US"/>
        </a:p>
      </dgm:t>
    </dgm:pt>
  </dgm:ptLst>
  <dgm:cxnLst>
    <dgm:cxn modelId="{8D9609EB-A907-4CDD-AD48-21DB5EE0A74C}" srcId="{6B3E525F-B0B9-4DC8-98E9-53A957324186}" destId="{4DDCC54F-5BBC-4971-B41C-DCBCBA6F0B76}" srcOrd="2" destOrd="0" parTransId="{0654BD36-6BAF-4A63-B9FD-7E1121B744C2}" sibTransId="{E109468A-D2CF-4E99-B6AB-44B502CFD8D2}"/>
    <dgm:cxn modelId="{B72A7B3A-DC16-4F67-8C02-FEC6F7BEA78C}" type="presOf" srcId="{C2A07767-96DF-481E-A4E4-274ABD3F213A}" destId="{C017DB6D-FC7E-40D1-89A8-3E048E4B0EC7}" srcOrd="0" destOrd="0" presId="urn:microsoft.com/office/officeart/2005/8/layout/hProcess9"/>
    <dgm:cxn modelId="{8B11AA58-2DC5-4BF2-AF8C-C202A67BAD25}" type="presOf" srcId="{CF96365D-4CCD-4617-B5A3-754A69D6ABF8}" destId="{787E5AF5-03E7-4D44-AC0B-121342D6E994}" srcOrd="0" destOrd="0" presId="urn:microsoft.com/office/officeart/2005/8/layout/hProcess9"/>
    <dgm:cxn modelId="{18746E4D-20C0-4220-8052-A8CADD7FBEF3}" srcId="{6B3E525F-B0B9-4DC8-98E9-53A957324186}" destId="{C2A07767-96DF-481E-A4E4-274ABD3F213A}" srcOrd="1" destOrd="0" parTransId="{215C15FD-3E94-4D30-B98F-24D4496BA809}" sibTransId="{A0122E18-0F51-423E-9651-60144703B78C}"/>
    <dgm:cxn modelId="{1ECBED0D-49D3-44D8-8BC1-1A5C0D4C5E69}" srcId="{6B3E525F-B0B9-4DC8-98E9-53A957324186}" destId="{CF96365D-4CCD-4617-B5A3-754A69D6ABF8}" srcOrd="0" destOrd="0" parTransId="{366D8CE9-F2B3-485A-9840-CA9E0B1E7C17}" sibTransId="{60DFF4A3-8049-4C18-84B6-85FFA3A52D69}"/>
    <dgm:cxn modelId="{298A5E9D-C1A9-4659-A88F-27E8DCBF5AA0}" srcId="{6B3E525F-B0B9-4DC8-98E9-53A957324186}" destId="{CF005983-1A45-40ED-8BB5-A4AEEEBDEE36}" srcOrd="3" destOrd="0" parTransId="{9E744E4C-6360-456D-BCF0-97360A845017}" sibTransId="{2EDCCD50-FC4D-41BD-85CF-E1606CD24824}"/>
    <dgm:cxn modelId="{322F1CF0-A3D5-43DD-BAF8-2D7BE2720B07}" type="presOf" srcId="{6B3E525F-B0B9-4DC8-98E9-53A957324186}" destId="{4873AA9A-E1BE-4AFD-B21C-545A943556EE}" srcOrd="0" destOrd="0" presId="urn:microsoft.com/office/officeart/2005/8/layout/hProcess9"/>
    <dgm:cxn modelId="{A0EB4A42-0DC8-430B-AB05-95C856FA1ED8}" type="presOf" srcId="{CF005983-1A45-40ED-8BB5-A4AEEEBDEE36}" destId="{8650CE61-98F7-4436-9E5C-CF0A943BDFD9}" srcOrd="0" destOrd="0" presId="urn:microsoft.com/office/officeart/2005/8/layout/hProcess9"/>
    <dgm:cxn modelId="{2C4E4657-9AC5-468E-928C-85D28DCFF5E4}" type="presOf" srcId="{4DDCC54F-5BBC-4971-B41C-DCBCBA6F0B76}" destId="{7528C94E-D38D-4068-844D-39CD844FA186}" srcOrd="0" destOrd="0" presId="urn:microsoft.com/office/officeart/2005/8/layout/hProcess9"/>
    <dgm:cxn modelId="{04D45804-7F39-48AD-8F6F-970101E60CB6}" type="presParOf" srcId="{4873AA9A-E1BE-4AFD-B21C-545A943556EE}" destId="{815BAE40-C179-46BA-8EA0-FC6F61551763}" srcOrd="0" destOrd="0" presId="urn:microsoft.com/office/officeart/2005/8/layout/hProcess9"/>
    <dgm:cxn modelId="{201DB284-4DA2-4121-9A72-1B36E7916BFC}" type="presParOf" srcId="{4873AA9A-E1BE-4AFD-B21C-545A943556EE}" destId="{9DB474D8-C2A1-4749-9990-4EF8F4FBE593}" srcOrd="1" destOrd="0" presId="urn:microsoft.com/office/officeart/2005/8/layout/hProcess9"/>
    <dgm:cxn modelId="{F5B35936-1EE0-4A1E-8274-742E0E2499E1}" type="presParOf" srcId="{9DB474D8-C2A1-4749-9990-4EF8F4FBE593}" destId="{787E5AF5-03E7-4D44-AC0B-121342D6E994}" srcOrd="0" destOrd="0" presId="urn:microsoft.com/office/officeart/2005/8/layout/hProcess9"/>
    <dgm:cxn modelId="{0218A8A6-7EEC-4537-857A-24830237CDB7}" type="presParOf" srcId="{9DB474D8-C2A1-4749-9990-4EF8F4FBE593}" destId="{9C2F9F4B-F472-48B4-AF5C-33F4FB822D29}" srcOrd="1" destOrd="0" presId="urn:microsoft.com/office/officeart/2005/8/layout/hProcess9"/>
    <dgm:cxn modelId="{21CDEF50-7BE6-4D7A-8072-B8C5934BEBFF}" type="presParOf" srcId="{9DB474D8-C2A1-4749-9990-4EF8F4FBE593}" destId="{C017DB6D-FC7E-40D1-89A8-3E048E4B0EC7}" srcOrd="2" destOrd="0" presId="urn:microsoft.com/office/officeart/2005/8/layout/hProcess9"/>
    <dgm:cxn modelId="{2A25DDC0-D9A9-4CBF-8A5D-6F6AFADF987D}" type="presParOf" srcId="{9DB474D8-C2A1-4749-9990-4EF8F4FBE593}" destId="{35D006AB-3685-4F7F-AB65-BAFC49FBEBB1}" srcOrd="3" destOrd="0" presId="urn:microsoft.com/office/officeart/2005/8/layout/hProcess9"/>
    <dgm:cxn modelId="{26FDE820-A53D-461E-B497-B033EA469FE1}" type="presParOf" srcId="{9DB474D8-C2A1-4749-9990-4EF8F4FBE593}" destId="{7528C94E-D38D-4068-844D-39CD844FA186}" srcOrd="4" destOrd="0" presId="urn:microsoft.com/office/officeart/2005/8/layout/hProcess9"/>
    <dgm:cxn modelId="{EAEF4825-4E2C-4EB7-8013-6406DA736B27}" type="presParOf" srcId="{9DB474D8-C2A1-4749-9990-4EF8F4FBE593}" destId="{B7FB34B9-5D3D-4524-BA50-31CDAA4527CC}" srcOrd="5" destOrd="0" presId="urn:microsoft.com/office/officeart/2005/8/layout/hProcess9"/>
    <dgm:cxn modelId="{68CE666B-7954-44BB-B556-02BCB65CCA4B}" type="presParOf" srcId="{9DB474D8-C2A1-4749-9990-4EF8F4FBE593}" destId="{8650CE61-98F7-4436-9E5C-CF0A943BDFD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398555AD-C97E-478E-AAF7-ECB577137ADB}" type="datetimeFigureOut">
              <a:rPr lang="en-US" smtClean="0"/>
              <a:t>5/12/2020</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533A75B6-D91D-49F9-8D14-2A4AC976CA45}" type="slidenum">
              <a:rPr lang="en-US" smtClean="0"/>
              <a:t>‹#›</a:t>
            </a:fld>
            <a:endParaRPr lang="en-US"/>
          </a:p>
        </p:txBody>
      </p:sp>
    </p:spTree>
    <p:extLst>
      <p:ext uri="{BB962C8B-B14F-4D97-AF65-F5344CB8AC3E}">
        <p14:creationId xmlns:p14="http://schemas.microsoft.com/office/powerpoint/2010/main" val="53551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23881F0-BB10-475A-BD03-157D5DD14BC9}" type="datetimeFigureOut">
              <a:rPr lang="en-US" smtClean="0"/>
              <a:t>5/12/2020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05F1F1F8-3618-499C-81D3-D43E5C23625B}" type="slidenum">
              <a:rPr lang="en-US" smtClean="0"/>
              <a:t>‹#›</a:t>
            </a:fld>
            <a:endParaRPr lang="en-US"/>
          </a:p>
        </p:txBody>
      </p:sp>
    </p:spTree>
    <p:extLst>
      <p:ext uri="{BB962C8B-B14F-4D97-AF65-F5344CB8AC3E}">
        <p14:creationId xmlns:p14="http://schemas.microsoft.com/office/powerpoint/2010/main" val="3600867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12978029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6812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4614697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8463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3106409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28110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80573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39517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0176525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6513412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92403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33830-2244-49AE-BC4A-47F415C177C6}" type="datetimeFigureOut">
              <a:rPr lang="en-US" smtClean="0"/>
              <a:pPr/>
              <a:t>5/12/2020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27A5A-7290-4DE1-BA94-4BE8A8E57DCF}" type="slidenum">
              <a:rPr lang="en-US" smtClean="0"/>
              <a:pPr/>
              <a:t>‹#›</a:t>
            </a:fld>
            <a:endParaRPr lang="en-US" dirty="0"/>
          </a:p>
        </p:txBody>
      </p:sp>
    </p:spTree>
    <p:extLst>
      <p:ext uri="{BB962C8B-B14F-4D97-AF65-F5344CB8AC3E}">
        <p14:creationId xmlns:p14="http://schemas.microsoft.com/office/powerpoint/2010/main" val="184650498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lclpa.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americanbar.org/content/dam/aba/administrative/lawyer_assistance/ls_colap_well-being_toolkit_for_lawyers_legal_employers.authcheckdam.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914274" y="176463"/>
            <a:ext cx="8791074" cy="2308324"/>
          </a:xfrm>
          <a:prstGeom prst="rect">
            <a:avLst/>
          </a:prstGeom>
        </p:spPr>
        <p:txBody>
          <a:bodyPr wrap="square">
            <a:spAutoFit/>
          </a:bodyPr>
          <a:lstStyle/>
          <a:p>
            <a:r>
              <a:rPr lang="en-US" sz="7200" dirty="0">
                <a:latin typeface="+mj-lt"/>
              </a:rPr>
              <a:t> </a:t>
            </a:r>
            <a:r>
              <a:rPr lang="en-US" sz="7200" dirty="0" smtClean="0">
                <a:latin typeface="+mj-lt"/>
              </a:rPr>
              <a:t> </a:t>
            </a:r>
          </a:p>
          <a:p>
            <a:r>
              <a:rPr lang="en-US" sz="7200" dirty="0">
                <a:latin typeface="+mj-lt"/>
              </a:rPr>
              <a:t> </a:t>
            </a:r>
            <a:r>
              <a:rPr lang="en-US" sz="7200" dirty="0" smtClean="0">
                <a:latin typeface="+mj-lt"/>
              </a:rPr>
              <a:t>  </a:t>
            </a:r>
            <a:r>
              <a:rPr lang="en-US" sz="7200" dirty="0" smtClean="0"/>
              <a:t>                   </a:t>
            </a:r>
            <a:endParaRPr lang="en-US" sz="7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65895" cy="6334600"/>
          </a:xfrm>
          <a:prstGeom prst="rect">
            <a:avLst/>
          </a:prstGeom>
        </p:spPr>
      </p:pic>
      <p:sp>
        <p:nvSpPr>
          <p:cNvPr id="6" name="Rectangle 5"/>
          <p:cNvSpPr/>
          <p:nvPr/>
        </p:nvSpPr>
        <p:spPr>
          <a:xfrm>
            <a:off x="3914274" y="567761"/>
            <a:ext cx="9320462" cy="2308324"/>
          </a:xfrm>
          <a:prstGeom prst="rect">
            <a:avLst/>
          </a:prstGeom>
        </p:spPr>
        <p:txBody>
          <a:bodyPr wrap="square">
            <a:spAutoFit/>
          </a:bodyPr>
          <a:lstStyle/>
          <a:p>
            <a:r>
              <a:rPr lang="en-US" sz="7200" dirty="0" smtClean="0">
                <a:latin typeface="+mj-lt"/>
              </a:rPr>
              <a:t>Coronavirus and Your</a:t>
            </a:r>
          </a:p>
          <a:p>
            <a:r>
              <a:rPr lang="en-US" sz="7200" dirty="0" smtClean="0">
                <a:latin typeface="+mj-lt"/>
              </a:rPr>
              <a:t>      Mental Health:                </a:t>
            </a:r>
            <a:endParaRPr lang="en-US" sz="7200" dirty="0">
              <a:latin typeface="+mj-lt"/>
            </a:endParaRPr>
          </a:p>
        </p:txBody>
      </p:sp>
      <p:sp>
        <p:nvSpPr>
          <p:cNvPr id="7" name="Rectangle 6"/>
          <p:cNvSpPr/>
          <p:nvPr/>
        </p:nvSpPr>
        <p:spPr>
          <a:xfrm>
            <a:off x="5342022" y="3336881"/>
            <a:ext cx="5935578" cy="1754326"/>
          </a:xfrm>
          <a:prstGeom prst="rect">
            <a:avLst/>
          </a:prstGeom>
        </p:spPr>
        <p:txBody>
          <a:bodyPr wrap="square">
            <a:spAutoFit/>
          </a:bodyPr>
          <a:lstStyle/>
          <a:p>
            <a:r>
              <a:rPr lang="en-US" sz="3600" dirty="0" smtClean="0">
                <a:solidFill>
                  <a:schemeClr val="accent5">
                    <a:lumMod val="50000"/>
                  </a:schemeClr>
                </a:solidFill>
              </a:rPr>
              <a:t>A Lawyer’s Guide </a:t>
            </a:r>
            <a:r>
              <a:rPr lang="en-US" sz="3600" dirty="0">
                <a:solidFill>
                  <a:schemeClr val="accent5">
                    <a:lumMod val="50000"/>
                  </a:schemeClr>
                </a:solidFill>
              </a:rPr>
              <a:t>to Coping with Isolation, Anxiety and Fear In Uncertain times</a:t>
            </a:r>
          </a:p>
        </p:txBody>
      </p:sp>
    </p:spTree>
    <p:extLst>
      <p:ext uri="{BB962C8B-B14F-4D97-AF65-F5344CB8AC3E}">
        <p14:creationId xmlns:p14="http://schemas.microsoft.com/office/powerpoint/2010/main" val="2061642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0062"/>
            <a:ext cx="10515600" cy="1325563"/>
          </a:xfrm>
        </p:spPr>
        <p:txBody>
          <a:bodyPr/>
          <a:lstStyle/>
          <a:p>
            <a:r>
              <a:rPr lang="en-US" sz="44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ABA / </a:t>
            </a:r>
            <a:r>
              <a:rPr lang="en-US" sz="4400" spc="-50" dirty="0" err="1">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Hazelden</a:t>
            </a:r>
            <a:r>
              <a:rPr lang="en-US" sz="44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 Betty Ford Study</a:t>
            </a:r>
            <a:br>
              <a:rPr lang="en-US" sz="44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br>
            <a:r>
              <a:rPr lang="en-US" sz="31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(Published  February, 2016 </a:t>
            </a:r>
            <a:r>
              <a:rPr lang="en-US" sz="3100" i="1"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Journal of Addiction Medicine</a:t>
            </a:r>
            <a:r>
              <a:rPr lang="en-US" sz="31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55980" y="2184876"/>
            <a:ext cx="10515600" cy="4351338"/>
          </a:xfrm>
        </p:spPr>
        <p:txBody>
          <a:bodyPr anchor="t">
            <a:noAutofit/>
          </a:bodyPr>
          <a:lstStyle/>
          <a:p>
            <a:pPr marL="0" lvl="4" indent="0" algn="ctr" defTabSz="914400" fontAlgn="base">
              <a:spcBef>
                <a:spcPts val="0"/>
              </a:spcBef>
              <a:spcAft>
                <a:spcPts val="0"/>
              </a:spcAft>
              <a:buClr>
                <a:srgbClr val="E48312"/>
              </a:buClr>
              <a:buSzTx/>
              <a:buNone/>
            </a:pPr>
            <a:r>
              <a:rPr lang="en-US" sz="4000" u="sng" dirty="0" smtClean="0">
                <a:solidFill>
                  <a:srgbClr val="000000"/>
                </a:solidFill>
                <a:latin typeface="Corbel" panose="020B0503020204020204" pitchFamily="34" charset="0"/>
                <a:cs typeface="Calibri" panose="020F0502020204030204" pitchFamily="34" charset="0"/>
              </a:rPr>
              <a:t>Problematic </a:t>
            </a:r>
            <a:r>
              <a:rPr lang="en-US" sz="4000" u="sng" dirty="0">
                <a:solidFill>
                  <a:srgbClr val="000000"/>
                </a:solidFill>
                <a:latin typeface="Corbel" panose="020B0503020204020204" pitchFamily="34" charset="0"/>
                <a:cs typeface="Calibri" panose="020F0502020204030204" pitchFamily="34" charset="0"/>
              </a:rPr>
              <a:t>Drinking</a:t>
            </a:r>
            <a:r>
              <a:rPr lang="en-US" sz="4000" dirty="0">
                <a:solidFill>
                  <a:srgbClr val="000000"/>
                </a:solidFill>
                <a:latin typeface="Corbel" panose="020B0503020204020204" pitchFamily="34" charset="0"/>
                <a:cs typeface="Calibri" panose="020F0502020204030204" pitchFamily="34" charset="0"/>
              </a:rPr>
              <a:t>*</a:t>
            </a:r>
            <a:r>
              <a:rPr lang="en-US" sz="4000" dirty="0">
                <a:solidFill>
                  <a:srgbClr val="000000">
                    <a:lumMod val="75000"/>
                    <a:lumOff val="25000"/>
                  </a:srgbClr>
                </a:solidFill>
                <a:latin typeface="Corbel" panose="020B0503020204020204" pitchFamily="34" charset="0"/>
                <a:cs typeface="Calibri" panose="020F0502020204030204" pitchFamily="34" charset="0"/>
              </a:rPr>
              <a:t>​</a:t>
            </a:r>
          </a:p>
          <a:p>
            <a:pPr marL="749808" lvl="4" indent="0" defTabSz="914400" fontAlgn="base">
              <a:spcBef>
                <a:spcPts val="0"/>
              </a:spcBef>
              <a:spcAft>
                <a:spcPts val="0"/>
              </a:spcAft>
              <a:buClr>
                <a:srgbClr val="E48312"/>
              </a:buClr>
              <a:buSzTx/>
              <a:buNone/>
            </a:pPr>
            <a:endParaRPr lang="en-US" sz="3200" dirty="0">
              <a:solidFill>
                <a:srgbClr val="000000">
                  <a:lumMod val="75000"/>
                  <a:lumOff val="25000"/>
                </a:srgbClr>
              </a:solidFill>
              <a:latin typeface="Calibri" panose="020F0502020204030204" pitchFamily="34" charset="0"/>
              <a:cs typeface="Calibri" panose="020F0502020204030204" pitchFamily="34" charset="0"/>
            </a:endParaRPr>
          </a:p>
          <a:p>
            <a:pPr marL="91440" lvl="0" indent="-91440" defTabSz="914400" fontAlgn="base">
              <a:spcBef>
                <a:spcPts val="0"/>
              </a:spcBef>
              <a:spcAft>
                <a:spcPts val="0"/>
              </a:spcAft>
              <a:buClr>
                <a:srgbClr val="E48312"/>
              </a:buClr>
              <a:buSzPct val="100000"/>
              <a:buFont typeface="Calibri" panose="020F0502020204030204" pitchFamily="34" charset="0"/>
              <a:buChar char=" "/>
            </a:pPr>
            <a:r>
              <a:rPr lang="en-US" sz="3200" dirty="0">
                <a:solidFill>
                  <a:srgbClr val="000000"/>
                </a:solidFill>
                <a:latin typeface="Calibri" panose="020F0502020204030204" pitchFamily="34" charset="0"/>
                <a:cs typeface="Calibri" panose="020F0502020204030204" pitchFamily="34" charset="0"/>
              </a:rPr>
              <a:t>              </a:t>
            </a:r>
            <a:r>
              <a:rPr lang="en-US" sz="3200" dirty="0" smtClean="0">
                <a:solidFill>
                  <a:srgbClr val="000000"/>
                </a:solidFill>
                <a:latin typeface="Calibri" panose="020F0502020204030204" pitchFamily="34" charset="0"/>
                <a:cs typeface="Calibri" panose="020F0502020204030204" pitchFamily="34" charset="0"/>
              </a:rPr>
              <a:t> 	</a:t>
            </a:r>
            <a:r>
              <a:rPr lang="en-US" sz="3600" dirty="0" smtClean="0">
                <a:solidFill>
                  <a:srgbClr val="000000"/>
                </a:solidFill>
                <a:latin typeface="Corbel" panose="020B0503020204020204" pitchFamily="34" charset="0"/>
                <a:cs typeface="Calibri" panose="020F0502020204030204" pitchFamily="34" charset="0"/>
              </a:rPr>
              <a:t>- </a:t>
            </a:r>
            <a:r>
              <a:rPr lang="en-US" sz="3600" dirty="0">
                <a:solidFill>
                  <a:srgbClr val="000000"/>
                </a:solidFill>
                <a:latin typeface="Corbel" panose="020B0503020204020204" pitchFamily="34" charset="0"/>
                <a:cs typeface="Calibri" panose="020F0502020204030204" pitchFamily="34" charset="0"/>
              </a:rPr>
              <a:t>6.4% of entire U.S. population</a:t>
            </a:r>
            <a:r>
              <a:rPr lang="en-US" sz="3600" dirty="0">
                <a:solidFill>
                  <a:srgbClr val="000000">
                    <a:lumMod val="75000"/>
                    <a:lumOff val="25000"/>
                  </a:srgbClr>
                </a:solidFill>
                <a:latin typeface="Corbel" panose="020B0503020204020204" pitchFamily="34" charset="0"/>
                <a:cs typeface="Calibri" panose="020F0502020204030204" pitchFamily="34" charset="0"/>
              </a:rPr>
              <a:t>​</a:t>
            </a:r>
          </a:p>
          <a:p>
            <a:pPr marL="91440" lvl="0" indent="-91440" defTabSz="914400" fontAlgn="base">
              <a:spcBef>
                <a:spcPts val="0"/>
              </a:spcBef>
              <a:spcAft>
                <a:spcPts val="0"/>
              </a:spcAft>
              <a:buClr>
                <a:srgbClr val="E48312"/>
              </a:buClr>
              <a:buSzPct val="100000"/>
              <a:buFont typeface="Calibri" panose="020F0502020204030204" pitchFamily="34" charset="0"/>
              <a:buChar char=" "/>
            </a:pPr>
            <a:r>
              <a:rPr lang="en-US" sz="3600" dirty="0">
                <a:solidFill>
                  <a:srgbClr val="000000">
                    <a:lumMod val="75000"/>
                    <a:lumOff val="25000"/>
                  </a:srgbClr>
                </a:solidFill>
                <a:latin typeface="Corbel" panose="020B0503020204020204" pitchFamily="34" charset="0"/>
                <a:cs typeface="Calibri" panose="020F0502020204030204" pitchFamily="34" charset="0"/>
              </a:rPr>
              <a:t>                 </a:t>
            </a:r>
            <a:r>
              <a:rPr lang="en-US" sz="3600" dirty="0" smtClean="0">
                <a:solidFill>
                  <a:srgbClr val="000000">
                    <a:lumMod val="75000"/>
                    <a:lumOff val="25000"/>
                  </a:srgbClr>
                </a:solidFill>
                <a:latin typeface="Corbel" panose="020B0503020204020204" pitchFamily="34" charset="0"/>
                <a:cs typeface="Calibri" panose="020F0502020204030204" pitchFamily="34" charset="0"/>
              </a:rPr>
              <a:t>	</a:t>
            </a:r>
            <a:r>
              <a:rPr lang="en-US" sz="3600" dirty="0" smtClean="0">
                <a:solidFill>
                  <a:srgbClr val="000000"/>
                </a:solidFill>
                <a:latin typeface="Corbel" panose="020B0503020204020204" pitchFamily="34" charset="0"/>
                <a:cs typeface="Calibri" panose="020F0502020204030204" pitchFamily="34" charset="0"/>
              </a:rPr>
              <a:t>-</a:t>
            </a:r>
            <a:r>
              <a:rPr lang="en-US" sz="3600" dirty="0" smtClean="0">
                <a:solidFill>
                  <a:srgbClr val="000000">
                    <a:lumMod val="75000"/>
                    <a:lumOff val="25000"/>
                  </a:srgbClr>
                </a:solidFill>
                <a:latin typeface="Corbel" panose="020B0503020204020204" pitchFamily="34" charset="0"/>
                <a:cs typeface="Calibri" panose="020F0502020204030204" pitchFamily="34" charset="0"/>
              </a:rPr>
              <a:t> </a:t>
            </a:r>
            <a:r>
              <a:rPr lang="en-US" sz="3600" b="1" dirty="0">
                <a:solidFill>
                  <a:srgbClr val="FF0000"/>
                </a:solidFill>
                <a:latin typeface="Corbel" panose="020B0503020204020204" pitchFamily="34" charset="0"/>
                <a:cs typeface="Calibri" panose="020F0502020204030204" pitchFamily="34" charset="0"/>
              </a:rPr>
              <a:t>21%</a:t>
            </a:r>
            <a:r>
              <a:rPr lang="en-US" sz="3600" dirty="0">
                <a:solidFill>
                  <a:srgbClr val="FF0000"/>
                </a:solidFill>
                <a:latin typeface="Corbel" panose="020B0503020204020204" pitchFamily="34" charset="0"/>
                <a:cs typeface="Calibri" panose="020F0502020204030204" pitchFamily="34" charset="0"/>
              </a:rPr>
              <a:t> </a:t>
            </a:r>
            <a:r>
              <a:rPr lang="en-US" sz="3600" dirty="0">
                <a:solidFill>
                  <a:srgbClr val="000000"/>
                </a:solidFill>
                <a:latin typeface="Corbel" panose="020B0503020204020204" pitchFamily="34" charset="0"/>
                <a:cs typeface="Calibri" panose="020F0502020204030204" pitchFamily="34" charset="0"/>
              </a:rPr>
              <a:t>of </a:t>
            </a:r>
            <a:r>
              <a:rPr lang="en-US" sz="3600" i="1" dirty="0">
                <a:solidFill>
                  <a:srgbClr val="000000"/>
                </a:solidFill>
                <a:latin typeface="Corbel" panose="020B0503020204020204" pitchFamily="34" charset="0"/>
                <a:cs typeface="Calibri" panose="020F0502020204030204" pitchFamily="34" charset="0"/>
              </a:rPr>
              <a:t>all licensed attorneys</a:t>
            </a:r>
            <a:r>
              <a:rPr lang="en-US" sz="3600" dirty="0">
                <a:solidFill>
                  <a:srgbClr val="000000">
                    <a:lumMod val="75000"/>
                    <a:lumOff val="25000"/>
                  </a:srgbClr>
                </a:solidFill>
                <a:latin typeface="Corbel" panose="020B0503020204020204" pitchFamily="34" charset="0"/>
                <a:cs typeface="Calibri" panose="020F0502020204030204" pitchFamily="34" charset="0"/>
              </a:rPr>
              <a:t>​</a:t>
            </a:r>
          </a:p>
          <a:p>
            <a:pPr marL="91440" lvl="0" indent="-91440" defTabSz="914400" fontAlgn="base">
              <a:spcBef>
                <a:spcPts val="0"/>
              </a:spcBef>
              <a:spcAft>
                <a:spcPts val="0"/>
              </a:spcAft>
              <a:buClr>
                <a:srgbClr val="E48312"/>
              </a:buClr>
              <a:buSzPct val="100000"/>
              <a:buFont typeface="Calibri" panose="020F0502020204030204" pitchFamily="34" charset="0"/>
              <a:buChar char=" "/>
            </a:pPr>
            <a:r>
              <a:rPr lang="en-US" sz="3600" dirty="0">
                <a:solidFill>
                  <a:srgbClr val="000000">
                    <a:lumMod val="75000"/>
                    <a:lumOff val="25000"/>
                  </a:srgbClr>
                </a:solidFill>
                <a:latin typeface="Corbel" panose="020B0503020204020204" pitchFamily="34" charset="0"/>
                <a:cs typeface="Calibri" panose="020F0502020204030204" pitchFamily="34" charset="0"/>
              </a:rPr>
              <a:t>                 </a:t>
            </a:r>
            <a:r>
              <a:rPr lang="en-US" sz="3600" dirty="0" smtClean="0">
                <a:solidFill>
                  <a:srgbClr val="000000">
                    <a:lumMod val="75000"/>
                    <a:lumOff val="25000"/>
                  </a:srgbClr>
                </a:solidFill>
                <a:latin typeface="Corbel" panose="020B0503020204020204" pitchFamily="34" charset="0"/>
                <a:cs typeface="Calibri" panose="020F0502020204030204" pitchFamily="34" charset="0"/>
              </a:rPr>
              <a:t>	</a:t>
            </a:r>
            <a:r>
              <a:rPr lang="en-US" sz="3600" dirty="0" smtClean="0">
                <a:solidFill>
                  <a:srgbClr val="000000"/>
                </a:solidFill>
                <a:latin typeface="Corbel" panose="020B0503020204020204" pitchFamily="34" charset="0"/>
                <a:cs typeface="Calibri" panose="020F0502020204030204" pitchFamily="34" charset="0"/>
              </a:rPr>
              <a:t>-</a:t>
            </a:r>
            <a:r>
              <a:rPr lang="en-US" sz="3600" dirty="0" smtClean="0">
                <a:solidFill>
                  <a:srgbClr val="000000">
                    <a:lumMod val="75000"/>
                    <a:lumOff val="25000"/>
                  </a:srgbClr>
                </a:solidFill>
                <a:latin typeface="Corbel" panose="020B0503020204020204" pitchFamily="34" charset="0"/>
                <a:cs typeface="Calibri" panose="020F0502020204030204" pitchFamily="34" charset="0"/>
              </a:rPr>
              <a:t> </a:t>
            </a:r>
            <a:r>
              <a:rPr lang="en-US" sz="3600" b="1" dirty="0">
                <a:solidFill>
                  <a:srgbClr val="FF0000"/>
                </a:solidFill>
                <a:latin typeface="Corbel" panose="020B0503020204020204" pitchFamily="34" charset="0"/>
                <a:cs typeface="Calibri" panose="020F0502020204030204" pitchFamily="34" charset="0"/>
              </a:rPr>
              <a:t>32%</a:t>
            </a:r>
            <a:r>
              <a:rPr lang="en-US" sz="3600" b="1" dirty="0">
                <a:solidFill>
                  <a:srgbClr val="000000">
                    <a:lumMod val="75000"/>
                    <a:lumOff val="25000"/>
                  </a:srgbClr>
                </a:solidFill>
                <a:latin typeface="Corbel" panose="020B0503020204020204" pitchFamily="34" charset="0"/>
                <a:cs typeface="Calibri" panose="020F0502020204030204" pitchFamily="34" charset="0"/>
              </a:rPr>
              <a:t> </a:t>
            </a:r>
            <a:r>
              <a:rPr lang="en-US" sz="3600" dirty="0">
                <a:solidFill>
                  <a:srgbClr val="000000"/>
                </a:solidFill>
                <a:latin typeface="Corbel" panose="020B0503020204020204" pitchFamily="34" charset="0"/>
                <a:cs typeface="Calibri" panose="020F0502020204030204" pitchFamily="34" charset="0"/>
              </a:rPr>
              <a:t>of all attorneys </a:t>
            </a:r>
            <a:r>
              <a:rPr lang="en-US" sz="3600" i="1" dirty="0">
                <a:solidFill>
                  <a:srgbClr val="000000"/>
                </a:solidFill>
                <a:latin typeface="Corbel" panose="020B0503020204020204" pitchFamily="34" charset="0"/>
                <a:cs typeface="Calibri" panose="020F0502020204030204" pitchFamily="34" charset="0"/>
              </a:rPr>
              <a:t>under 30 yrs. old​</a:t>
            </a:r>
          </a:p>
          <a:p>
            <a:pPr marL="0" lvl="0" indent="0" defTabSz="914400" fontAlgn="base">
              <a:spcBef>
                <a:spcPts val="0"/>
              </a:spcBef>
              <a:spcAft>
                <a:spcPts val="0"/>
              </a:spcAft>
              <a:buClr>
                <a:srgbClr val="E48312"/>
              </a:buClr>
              <a:buSzPct val="100000"/>
              <a:buNone/>
            </a:pPr>
            <a:endParaRPr lang="en-US" sz="3600" dirty="0">
              <a:solidFill>
                <a:srgbClr val="000000"/>
              </a:solidFill>
            </a:endParaRPr>
          </a:p>
          <a:p>
            <a:pPr marL="0" lvl="0" indent="0" defTabSz="914400" fontAlgn="base">
              <a:spcBef>
                <a:spcPts val="0"/>
              </a:spcBef>
              <a:spcAft>
                <a:spcPts val="0"/>
              </a:spcAft>
              <a:buClr>
                <a:srgbClr val="E48312"/>
              </a:buClr>
              <a:buSzPct val="100000"/>
              <a:buNone/>
            </a:pPr>
            <a:endParaRPr lang="en-US" sz="2000" dirty="0" smtClean="0">
              <a:solidFill>
                <a:srgbClr val="000000"/>
              </a:solidFill>
            </a:endParaRPr>
          </a:p>
          <a:p>
            <a:pPr marL="0" lvl="0" indent="0" defTabSz="914400" fontAlgn="base">
              <a:spcBef>
                <a:spcPts val="0"/>
              </a:spcBef>
              <a:spcAft>
                <a:spcPts val="0"/>
              </a:spcAft>
              <a:buClr>
                <a:srgbClr val="E48312"/>
              </a:buClr>
              <a:buSzPct val="100000"/>
              <a:buNone/>
            </a:pPr>
            <a:endParaRPr lang="en-US" sz="2000" dirty="0">
              <a:solidFill>
                <a:srgbClr val="000000"/>
              </a:solidFill>
            </a:endParaRPr>
          </a:p>
          <a:p>
            <a:pPr marL="0" lvl="0" indent="0" defTabSz="914400" fontAlgn="base">
              <a:spcBef>
                <a:spcPts val="0"/>
              </a:spcBef>
              <a:spcAft>
                <a:spcPts val="0"/>
              </a:spcAft>
              <a:buClr>
                <a:srgbClr val="E48312"/>
              </a:buClr>
              <a:buSzPct val="100000"/>
              <a:buNone/>
            </a:pPr>
            <a:endParaRPr lang="en-US" sz="2000" dirty="0" smtClean="0">
              <a:solidFill>
                <a:srgbClr val="000000"/>
              </a:solidFill>
            </a:endParaRPr>
          </a:p>
          <a:p>
            <a:pPr marL="0" lvl="0" indent="0" defTabSz="914400" fontAlgn="base">
              <a:spcBef>
                <a:spcPts val="0"/>
              </a:spcBef>
              <a:spcAft>
                <a:spcPts val="0"/>
              </a:spcAft>
              <a:buClr>
                <a:srgbClr val="E48312"/>
              </a:buClr>
              <a:buSzPct val="100000"/>
              <a:buNone/>
            </a:pPr>
            <a:endParaRPr lang="en-US" sz="2000" dirty="0">
              <a:solidFill>
                <a:srgbClr val="000000"/>
              </a:solidFill>
            </a:endParaRPr>
          </a:p>
          <a:p>
            <a:pPr marL="0" lvl="0" indent="0" defTabSz="914400" fontAlgn="base">
              <a:spcBef>
                <a:spcPts val="0"/>
              </a:spcBef>
              <a:spcAft>
                <a:spcPts val="0"/>
              </a:spcAft>
              <a:buClr>
                <a:srgbClr val="E48312"/>
              </a:buClr>
              <a:buSzPct val="100000"/>
              <a:buNone/>
            </a:pPr>
            <a:r>
              <a:rPr lang="en-US" sz="2000" dirty="0" smtClean="0">
                <a:solidFill>
                  <a:srgbClr val="000000"/>
                </a:solidFill>
              </a:rPr>
              <a:t>                                  </a:t>
            </a:r>
          </a:p>
          <a:p>
            <a:pPr marL="0" lvl="0" indent="0" defTabSz="914400" fontAlgn="base">
              <a:spcBef>
                <a:spcPts val="0"/>
              </a:spcBef>
              <a:spcAft>
                <a:spcPts val="0"/>
              </a:spcAft>
              <a:buClr>
                <a:srgbClr val="E48312"/>
              </a:buClr>
              <a:buSzPct val="100000"/>
              <a:buNone/>
            </a:pPr>
            <a:r>
              <a:rPr lang="en-US" sz="2000" dirty="0">
                <a:solidFill>
                  <a:srgbClr val="000000"/>
                </a:solidFill>
              </a:rPr>
              <a:t> </a:t>
            </a:r>
            <a:r>
              <a:rPr lang="en-US" sz="2000" dirty="0" smtClean="0">
                <a:solidFill>
                  <a:srgbClr val="000000"/>
                </a:solidFill>
              </a:rPr>
              <a:t>                                 * </a:t>
            </a:r>
            <a:r>
              <a:rPr lang="en-US" sz="2000" dirty="0">
                <a:solidFill>
                  <a:srgbClr val="000000"/>
                </a:solidFill>
              </a:rPr>
              <a:t>Problematic drinking defined as hazardous, possible dependence</a:t>
            </a:r>
          </a:p>
          <a:p>
            <a:pPr>
              <a:spcBef>
                <a:spcPts val="0"/>
              </a:spcBef>
              <a:spcAft>
                <a:spcPts val="0"/>
              </a:spcAft>
            </a:pPr>
            <a:endParaRPr lang="en-US" sz="3200" dirty="0"/>
          </a:p>
        </p:txBody>
      </p:sp>
      <p:pic>
        <p:nvPicPr>
          <p:cNvPr id="1028" name="Picture 4" descr="NRS 202.030 Minor loitering in place where alcoholic beverages s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330" y="4762975"/>
            <a:ext cx="262890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0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500062"/>
            <a:ext cx="10515600" cy="1325563"/>
          </a:xfrm>
        </p:spPr>
        <p:txBody>
          <a:bodyPr/>
          <a:lstStyle/>
          <a:p>
            <a:r>
              <a:rPr lang="en-US" sz="44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ABA / </a:t>
            </a:r>
            <a:r>
              <a:rPr lang="en-US" sz="4400" spc="-50" dirty="0" err="1">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Hazelden</a:t>
            </a:r>
            <a:r>
              <a:rPr lang="en-US" sz="44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 Betty Ford Study</a:t>
            </a:r>
            <a:br>
              <a:rPr lang="en-US" sz="44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br>
            <a:r>
              <a:rPr lang="en-US" sz="31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(Published  February, 2016 </a:t>
            </a:r>
            <a:r>
              <a:rPr lang="en-US" sz="3100" i="1"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Journal of Addiction Medicine</a:t>
            </a:r>
            <a:r>
              <a:rPr lang="en-US" sz="3100" spc="-50" dirty="0">
                <a:ln>
                  <a:noFill/>
                </a:ln>
                <a:solidFill>
                  <a:schemeClr val="accent1">
                    <a:lumMod val="50000"/>
                  </a:schemeClr>
                </a:solidFill>
                <a:effectLst>
                  <a:outerShdw blurRad="38100" dist="38100" dir="2700000" algn="tl">
                    <a:srgbClr val="000000">
                      <a:alpha val="43137"/>
                    </a:srgbClr>
                  </a:outerShdw>
                </a:effectLst>
                <a:cs typeface="Calibri" panose="020F0502020204030204" pitchFamily="34" charset="0"/>
              </a:rPr>
              <a:t>)</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48006" y="2138102"/>
            <a:ext cx="10515600" cy="4351338"/>
          </a:xfrm>
        </p:spPr>
        <p:txBody>
          <a:bodyPr anchor="t">
            <a:noAutofit/>
          </a:bodyPr>
          <a:lstStyle/>
          <a:p>
            <a:pPr marL="0" lvl="0" indent="0" algn="ctr" defTabSz="914400" fontAlgn="base">
              <a:spcBef>
                <a:spcPts val="0"/>
              </a:spcBef>
              <a:spcAft>
                <a:spcPts val="0"/>
              </a:spcAft>
              <a:buClr>
                <a:srgbClr val="E48312"/>
              </a:buClr>
              <a:buSzPct val="100000"/>
              <a:buNone/>
            </a:pPr>
            <a:r>
              <a:rPr lang="en-US" sz="4000" u="sng" dirty="0" smtClean="0">
                <a:solidFill>
                  <a:srgbClr val="000000"/>
                </a:solidFill>
              </a:rPr>
              <a:t>Depression</a:t>
            </a:r>
            <a:r>
              <a:rPr lang="en-US" sz="4000" u="sng" dirty="0">
                <a:solidFill>
                  <a:srgbClr val="000000"/>
                </a:solidFill>
              </a:rPr>
              <a:t>, Anxiety and Stress Scale</a:t>
            </a:r>
            <a:r>
              <a:rPr lang="en-US" sz="4000" dirty="0">
                <a:solidFill>
                  <a:srgbClr val="000000"/>
                </a:solidFill>
              </a:rPr>
              <a:t>​</a:t>
            </a:r>
          </a:p>
          <a:p>
            <a:pPr marL="0" lvl="0" indent="0" defTabSz="914400" fontAlgn="base">
              <a:spcBef>
                <a:spcPts val="0"/>
              </a:spcBef>
              <a:spcAft>
                <a:spcPts val="0"/>
              </a:spcAft>
              <a:buClr>
                <a:srgbClr val="E48312"/>
              </a:buClr>
              <a:buSzPct val="100000"/>
              <a:buFont typeface="Calibri" panose="020F0502020204030204" pitchFamily="34" charset="0"/>
              <a:buChar char=" "/>
            </a:pPr>
            <a:r>
              <a:rPr lang="en-US" sz="3200" dirty="0">
                <a:solidFill>
                  <a:srgbClr val="000000"/>
                </a:solidFill>
              </a:rPr>
              <a:t>         </a:t>
            </a:r>
          </a:p>
          <a:p>
            <a:pPr marL="0" lvl="1" indent="0" defTabSz="914400" fontAlgn="base">
              <a:spcBef>
                <a:spcPts val="0"/>
              </a:spcBef>
              <a:spcAft>
                <a:spcPts val="0"/>
              </a:spcAft>
              <a:buClr>
                <a:srgbClr val="E48312"/>
              </a:buClr>
              <a:buSzTx/>
              <a:buNone/>
            </a:pPr>
            <a:r>
              <a:rPr lang="en-US" sz="3200" dirty="0">
                <a:solidFill>
                  <a:srgbClr val="000000"/>
                </a:solidFill>
              </a:rPr>
              <a:t>              </a:t>
            </a:r>
            <a:r>
              <a:rPr lang="en-US" sz="3200" dirty="0" smtClean="0">
                <a:solidFill>
                  <a:srgbClr val="000000"/>
                </a:solidFill>
              </a:rPr>
              <a:t>	</a:t>
            </a:r>
            <a:r>
              <a:rPr lang="en-US" sz="3600" dirty="0" smtClean="0">
                <a:solidFill>
                  <a:srgbClr val="000000"/>
                </a:solidFill>
              </a:rPr>
              <a:t>- </a:t>
            </a:r>
            <a:r>
              <a:rPr lang="en-US" sz="3600" dirty="0">
                <a:solidFill>
                  <a:srgbClr val="000000"/>
                </a:solidFill>
              </a:rPr>
              <a:t>Depression – </a:t>
            </a:r>
            <a:r>
              <a:rPr lang="en-US" sz="3600" b="1" dirty="0">
                <a:solidFill>
                  <a:srgbClr val="FF0000"/>
                </a:solidFill>
              </a:rPr>
              <a:t>28%</a:t>
            </a:r>
            <a:r>
              <a:rPr lang="en-US" sz="3600" dirty="0">
                <a:solidFill>
                  <a:srgbClr val="000000"/>
                </a:solidFill>
              </a:rPr>
              <a:t> </a:t>
            </a:r>
            <a:r>
              <a:rPr lang="en-US" sz="3600" i="1" dirty="0">
                <a:solidFill>
                  <a:srgbClr val="000000"/>
                </a:solidFill>
              </a:rPr>
              <a:t>of all attorneys</a:t>
            </a:r>
            <a:r>
              <a:rPr lang="en-US" sz="3600" dirty="0">
                <a:solidFill>
                  <a:srgbClr val="000000"/>
                </a:solidFill>
              </a:rPr>
              <a:t>​</a:t>
            </a:r>
          </a:p>
          <a:p>
            <a:pPr marL="0" lvl="0" indent="0" defTabSz="914400" fontAlgn="base">
              <a:spcBef>
                <a:spcPts val="0"/>
              </a:spcBef>
              <a:spcAft>
                <a:spcPts val="0"/>
              </a:spcAft>
              <a:buClr>
                <a:srgbClr val="E48312"/>
              </a:buClr>
              <a:buSzPct val="100000"/>
              <a:buFont typeface="Calibri" panose="020F0502020204030204" pitchFamily="34" charset="0"/>
              <a:buChar char=" "/>
            </a:pPr>
            <a:r>
              <a:rPr lang="en-US" sz="3600" dirty="0">
                <a:solidFill>
                  <a:srgbClr val="000000"/>
                </a:solidFill>
              </a:rPr>
              <a:t>              </a:t>
            </a:r>
            <a:r>
              <a:rPr lang="en-US" sz="3600" dirty="0" smtClean="0">
                <a:solidFill>
                  <a:srgbClr val="000000"/>
                </a:solidFill>
              </a:rPr>
              <a:t>	- </a:t>
            </a:r>
            <a:r>
              <a:rPr lang="en-US" sz="3600" dirty="0">
                <a:solidFill>
                  <a:srgbClr val="000000"/>
                </a:solidFill>
              </a:rPr>
              <a:t>Stress – </a:t>
            </a:r>
            <a:r>
              <a:rPr lang="en-US" sz="3600" b="1" dirty="0">
                <a:solidFill>
                  <a:srgbClr val="FF0000"/>
                </a:solidFill>
              </a:rPr>
              <a:t>23%</a:t>
            </a:r>
            <a:r>
              <a:rPr lang="en-US" sz="3600" b="1" dirty="0">
                <a:solidFill>
                  <a:srgbClr val="000000"/>
                </a:solidFill>
              </a:rPr>
              <a:t> </a:t>
            </a:r>
            <a:r>
              <a:rPr lang="en-US" sz="3600" i="1" dirty="0">
                <a:solidFill>
                  <a:srgbClr val="000000"/>
                </a:solidFill>
              </a:rPr>
              <a:t>of all attorneys</a:t>
            </a:r>
            <a:endParaRPr lang="en-US" sz="3600" dirty="0">
              <a:solidFill>
                <a:srgbClr val="000000"/>
              </a:solidFill>
            </a:endParaRPr>
          </a:p>
          <a:p>
            <a:pPr marL="0" lvl="0" indent="0" defTabSz="914400" fontAlgn="base">
              <a:spcBef>
                <a:spcPts val="0"/>
              </a:spcBef>
              <a:spcAft>
                <a:spcPts val="0"/>
              </a:spcAft>
              <a:buClr>
                <a:srgbClr val="E48312"/>
              </a:buClr>
              <a:buSzPct val="100000"/>
              <a:buFont typeface="Calibri" panose="020F0502020204030204" pitchFamily="34" charset="0"/>
              <a:buChar char=" "/>
            </a:pPr>
            <a:r>
              <a:rPr lang="en-US" sz="3600" dirty="0">
                <a:solidFill>
                  <a:srgbClr val="000000"/>
                </a:solidFill>
              </a:rPr>
              <a:t>              </a:t>
            </a:r>
            <a:r>
              <a:rPr lang="en-US" sz="3600" dirty="0" smtClean="0">
                <a:solidFill>
                  <a:srgbClr val="000000"/>
                </a:solidFill>
              </a:rPr>
              <a:t>	- </a:t>
            </a:r>
            <a:r>
              <a:rPr lang="en-US" sz="3600" dirty="0">
                <a:solidFill>
                  <a:srgbClr val="000000"/>
                </a:solidFill>
              </a:rPr>
              <a:t>Anxiety – </a:t>
            </a:r>
            <a:r>
              <a:rPr lang="en-US" sz="3600" b="1" dirty="0">
                <a:solidFill>
                  <a:srgbClr val="FF0000"/>
                </a:solidFill>
              </a:rPr>
              <a:t>19%</a:t>
            </a:r>
            <a:r>
              <a:rPr lang="en-US" sz="3600" dirty="0">
                <a:solidFill>
                  <a:srgbClr val="000000"/>
                </a:solidFill>
              </a:rPr>
              <a:t> </a:t>
            </a:r>
            <a:r>
              <a:rPr lang="en-US" sz="3600" i="1" dirty="0">
                <a:solidFill>
                  <a:srgbClr val="000000"/>
                </a:solidFill>
              </a:rPr>
              <a:t>of all attorneys</a:t>
            </a:r>
            <a:r>
              <a:rPr lang="en-US" sz="3600" dirty="0">
                <a:solidFill>
                  <a:srgbClr val="000000"/>
                </a:solidFill>
              </a:rPr>
              <a:t>​</a:t>
            </a:r>
          </a:p>
          <a:p>
            <a:pPr marL="0" lvl="0" indent="0" defTabSz="914400" fontAlgn="base">
              <a:spcBef>
                <a:spcPts val="0"/>
              </a:spcBef>
              <a:spcAft>
                <a:spcPts val="0"/>
              </a:spcAft>
              <a:buClr>
                <a:srgbClr val="E48312"/>
              </a:buClr>
              <a:buSzPct val="100000"/>
              <a:buFont typeface="Calibri" panose="020F0502020204030204" pitchFamily="34" charset="0"/>
              <a:buChar char=" "/>
            </a:pPr>
            <a:r>
              <a:rPr lang="en-US" sz="3600" dirty="0">
                <a:solidFill>
                  <a:srgbClr val="000000"/>
                </a:solidFill>
              </a:rPr>
              <a:t>              </a:t>
            </a:r>
            <a:r>
              <a:rPr lang="en-US" sz="3600" dirty="0" smtClean="0">
                <a:solidFill>
                  <a:srgbClr val="000000"/>
                </a:solidFill>
              </a:rPr>
              <a:t>	- </a:t>
            </a:r>
            <a:r>
              <a:rPr lang="en-US" sz="3600" dirty="0">
                <a:solidFill>
                  <a:srgbClr val="000000"/>
                </a:solidFill>
              </a:rPr>
              <a:t>Higher rates among younger lawyers</a:t>
            </a:r>
            <a:endParaRPr lang="en-US" sz="3600" dirty="0"/>
          </a:p>
        </p:txBody>
      </p:sp>
      <p:pic>
        <p:nvPicPr>
          <p:cNvPr id="2050" name="Picture 2" descr="What Does an Anxiety Disorder Feel Like? 4 Common Symptoms |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056" y="516477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4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0" y="0"/>
            <a:ext cx="10018713" cy="1752599"/>
          </a:xfrm>
        </p:spPr>
        <p:txBody>
          <a:bodyPr/>
          <a:lstStyle/>
          <a:p>
            <a:r>
              <a:rPr lang="en-US" b="1" u="sng" dirty="0" smtClean="0">
                <a:solidFill>
                  <a:schemeClr val="accent1">
                    <a:lumMod val="50000"/>
                  </a:schemeClr>
                </a:solidFill>
              </a:rPr>
              <a:t>Mental Health By The Numbers</a:t>
            </a:r>
            <a:endParaRPr lang="en-US" u="sng" dirty="0">
              <a:solidFill>
                <a:schemeClr val="accent1">
                  <a:lumMod val="50000"/>
                </a:schemeClr>
              </a:solidFill>
            </a:endParaRPr>
          </a:p>
        </p:txBody>
      </p:sp>
      <p:sp>
        <p:nvSpPr>
          <p:cNvPr id="3" name="Content Placeholder 2"/>
          <p:cNvSpPr>
            <a:spLocks noGrp="1"/>
          </p:cNvSpPr>
          <p:nvPr>
            <p:ph idx="1"/>
          </p:nvPr>
        </p:nvSpPr>
        <p:spPr>
          <a:xfrm>
            <a:off x="1165194" y="1752599"/>
            <a:ext cx="10018713" cy="5288282"/>
          </a:xfrm>
        </p:spPr>
        <p:txBody>
          <a:bodyPr>
            <a:normAutofit fontScale="92500" lnSpcReduction="20000"/>
          </a:bodyPr>
          <a:lstStyle/>
          <a:p>
            <a:pPr marL="0" indent="0">
              <a:buNone/>
            </a:pPr>
            <a:r>
              <a:rPr lang="en-US" sz="2600" b="1" dirty="0">
                <a:latin typeface="Corbel" panose="020B0503020204020204" pitchFamily="34" charset="0"/>
              </a:rPr>
              <a:t>A recent survey conducted by ALM Intelligence and </a:t>
            </a:r>
            <a:r>
              <a:rPr lang="en-US" sz="2600" b="1" dirty="0" err="1">
                <a:latin typeface="Corbel" panose="020B0503020204020204" pitchFamily="34" charset="0"/>
              </a:rPr>
              <a:t>Law.Com</a:t>
            </a:r>
            <a:r>
              <a:rPr lang="en-US" sz="2600" b="1" dirty="0">
                <a:latin typeface="Corbel" panose="020B0503020204020204" pitchFamily="34" charset="0"/>
              </a:rPr>
              <a:t> revealed:</a:t>
            </a:r>
          </a:p>
          <a:p>
            <a:pPr marL="0" indent="0">
              <a:buNone/>
            </a:pPr>
            <a:endParaRPr lang="en-US" sz="2600" b="1" dirty="0">
              <a:latin typeface="Corbel" panose="020B0503020204020204" pitchFamily="34" charset="0"/>
            </a:endParaRPr>
          </a:p>
          <a:p>
            <a:r>
              <a:rPr lang="en-US" sz="3000" b="1" dirty="0"/>
              <a:t>  </a:t>
            </a:r>
            <a:r>
              <a:rPr lang="en-US" sz="3000" dirty="0">
                <a:solidFill>
                  <a:srgbClr val="FF0000"/>
                </a:solidFill>
                <a:latin typeface="Corbel" panose="020B0503020204020204" pitchFamily="34" charset="0"/>
              </a:rPr>
              <a:t>74%</a:t>
            </a:r>
            <a:r>
              <a:rPr lang="en-US" sz="3000" dirty="0">
                <a:latin typeface="Corbel" panose="020B0503020204020204" pitchFamily="34" charset="0"/>
              </a:rPr>
              <a:t>  feel the profession has had </a:t>
            </a:r>
            <a:r>
              <a:rPr lang="en-US" sz="3000" i="1" dirty="0">
                <a:latin typeface="Corbel" panose="020B0503020204020204" pitchFamily="34" charset="0"/>
              </a:rPr>
              <a:t>a </a:t>
            </a:r>
            <a:r>
              <a:rPr lang="en-US" sz="3000" i="1" dirty="0" smtClean="0">
                <a:latin typeface="Corbel" panose="020B0503020204020204" pitchFamily="34" charset="0"/>
              </a:rPr>
              <a:t>negative impact</a:t>
            </a:r>
            <a:r>
              <a:rPr lang="en-US" sz="3000" dirty="0" smtClean="0">
                <a:latin typeface="Corbel" panose="020B0503020204020204" pitchFamily="34" charset="0"/>
              </a:rPr>
              <a:t> on </a:t>
            </a:r>
            <a:r>
              <a:rPr lang="en-US" sz="3000" dirty="0">
                <a:latin typeface="Corbel" panose="020B0503020204020204" pitchFamily="34" charset="0"/>
              </a:rPr>
              <a:t>their mental </a:t>
            </a:r>
            <a:r>
              <a:rPr lang="en-US" sz="3000" dirty="0" smtClean="0">
                <a:latin typeface="Corbel" panose="020B0503020204020204" pitchFamily="34" charset="0"/>
              </a:rPr>
              <a:t>health</a:t>
            </a:r>
            <a:endParaRPr lang="en-US" sz="3000" dirty="0">
              <a:latin typeface="Corbel" panose="020B0503020204020204" pitchFamily="34" charset="0"/>
            </a:endParaRPr>
          </a:p>
          <a:p>
            <a:r>
              <a:rPr lang="en-US" sz="3000" dirty="0">
                <a:latin typeface="Corbel" panose="020B0503020204020204" pitchFamily="34" charset="0"/>
              </a:rPr>
              <a:t> 44%  use alcohol to deal with </a:t>
            </a:r>
            <a:r>
              <a:rPr lang="en-US" sz="3000" i="1" dirty="0">
                <a:latin typeface="Corbel" panose="020B0503020204020204" pitchFamily="34" charset="0"/>
              </a:rPr>
              <a:t>stress</a:t>
            </a:r>
          </a:p>
          <a:p>
            <a:r>
              <a:rPr lang="en-US" sz="3000" dirty="0">
                <a:latin typeface="Corbel" panose="020B0503020204020204" pitchFamily="34" charset="0"/>
              </a:rPr>
              <a:t> </a:t>
            </a:r>
            <a:r>
              <a:rPr lang="en-US" sz="3000" dirty="0">
                <a:solidFill>
                  <a:srgbClr val="FF0000"/>
                </a:solidFill>
                <a:latin typeface="Corbel" panose="020B0503020204020204" pitchFamily="34" charset="0"/>
              </a:rPr>
              <a:t>64%</a:t>
            </a:r>
            <a:r>
              <a:rPr lang="en-US" sz="3000" dirty="0">
                <a:latin typeface="Corbel" panose="020B0503020204020204" pitchFamily="34" charset="0"/>
              </a:rPr>
              <a:t>  feel they suffer from </a:t>
            </a:r>
            <a:r>
              <a:rPr lang="en-US" sz="3000" i="1" dirty="0" smtClean="0">
                <a:latin typeface="Corbel" panose="020B0503020204020204" pitchFamily="34" charset="0"/>
              </a:rPr>
              <a:t>anxiety </a:t>
            </a:r>
            <a:r>
              <a:rPr lang="en-US" sz="3000" dirty="0" smtClean="0">
                <a:latin typeface="Corbel" panose="020B0503020204020204" pitchFamily="34" charset="0"/>
              </a:rPr>
              <a:t>                    </a:t>
            </a:r>
            <a:endParaRPr lang="en-US" sz="3000" dirty="0">
              <a:latin typeface="Corbel" panose="020B0503020204020204" pitchFamily="34" charset="0"/>
            </a:endParaRPr>
          </a:p>
          <a:p>
            <a:r>
              <a:rPr lang="en-US" sz="3000" dirty="0">
                <a:latin typeface="Corbel" panose="020B0503020204020204" pitchFamily="34" charset="0"/>
              </a:rPr>
              <a:t> 31%  feel they are </a:t>
            </a:r>
            <a:r>
              <a:rPr lang="en-US" sz="3000" i="1" dirty="0" smtClean="0">
                <a:latin typeface="Corbel" panose="020B0503020204020204" pitchFamily="34" charset="0"/>
              </a:rPr>
              <a:t>depressed</a:t>
            </a:r>
          </a:p>
          <a:p>
            <a:r>
              <a:rPr lang="en-US" sz="3000" dirty="0">
                <a:latin typeface="Corbel" panose="020B0503020204020204" pitchFamily="34" charset="0"/>
              </a:rPr>
              <a:t> </a:t>
            </a:r>
            <a:r>
              <a:rPr lang="en-US" sz="3000" dirty="0" smtClean="0">
                <a:solidFill>
                  <a:srgbClr val="FF0000"/>
                </a:solidFill>
                <a:latin typeface="Corbel" panose="020B0503020204020204" pitchFamily="34" charset="0"/>
              </a:rPr>
              <a:t>74% </a:t>
            </a:r>
            <a:r>
              <a:rPr lang="en-US" sz="3000" dirty="0" smtClean="0">
                <a:latin typeface="Corbel" panose="020B0503020204020204" pitchFamily="34" charset="0"/>
              </a:rPr>
              <a:t>feel their </a:t>
            </a:r>
            <a:r>
              <a:rPr lang="en-US" sz="3000" i="1" dirty="0" smtClean="0">
                <a:latin typeface="Corbel" panose="020B0503020204020204" pitchFamily="34" charset="0"/>
              </a:rPr>
              <a:t>work environment </a:t>
            </a:r>
            <a:r>
              <a:rPr lang="en-US" sz="3000" dirty="0" smtClean="0">
                <a:latin typeface="Corbel" panose="020B0503020204020204" pitchFamily="34" charset="0"/>
              </a:rPr>
              <a:t>contributes </a:t>
            </a:r>
            <a:endParaRPr lang="en-US" sz="3000" dirty="0">
              <a:latin typeface="Corbel" panose="020B0503020204020204" pitchFamily="34" charset="0"/>
            </a:endParaRPr>
          </a:p>
          <a:p>
            <a:r>
              <a:rPr lang="en-US" sz="3000" dirty="0">
                <a:latin typeface="Corbel" panose="020B0503020204020204" pitchFamily="34" charset="0"/>
              </a:rPr>
              <a:t> </a:t>
            </a:r>
            <a:r>
              <a:rPr lang="en-US" sz="3000" dirty="0">
                <a:solidFill>
                  <a:srgbClr val="FF0000"/>
                </a:solidFill>
                <a:latin typeface="Corbel" panose="020B0503020204020204" pitchFamily="34" charset="0"/>
              </a:rPr>
              <a:t>18%</a:t>
            </a:r>
            <a:r>
              <a:rPr lang="en-US" sz="3000" dirty="0">
                <a:latin typeface="Corbel" panose="020B0503020204020204" pitchFamily="34" charset="0"/>
              </a:rPr>
              <a:t>  have contemplated </a:t>
            </a:r>
            <a:r>
              <a:rPr lang="en-US" sz="3000" i="1" dirty="0">
                <a:latin typeface="Corbel" panose="020B0503020204020204" pitchFamily="34" charset="0"/>
              </a:rPr>
              <a:t>suicide</a:t>
            </a:r>
            <a:r>
              <a:rPr lang="en-US" sz="3000" dirty="0">
                <a:latin typeface="Corbel" panose="020B0503020204020204" pitchFamily="34" charset="0"/>
              </a:rPr>
              <a:t> at some point in their careers</a:t>
            </a:r>
          </a:p>
          <a:p>
            <a:endParaRPr lang="en-US" sz="3000" dirty="0">
              <a:latin typeface="Corbel" panose="020B0503020204020204" pitchFamily="34" charset="0"/>
            </a:endParaRPr>
          </a:p>
          <a:p>
            <a:r>
              <a:rPr lang="en-US" sz="1000" dirty="0" smtClean="0"/>
              <a:t>                                                                                     </a:t>
            </a:r>
          </a:p>
          <a:p>
            <a:pPr marL="0" indent="0">
              <a:buNone/>
            </a:pPr>
            <a:r>
              <a:rPr lang="en-US" sz="800" b="1" dirty="0"/>
              <a:t> </a:t>
            </a:r>
            <a:r>
              <a:rPr lang="en-US" sz="800" b="1" dirty="0" smtClean="0"/>
              <a:t>                                                                                                                                                     By </a:t>
            </a:r>
            <a:r>
              <a:rPr lang="en-US" sz="800" b="1" dirty="0"/>
              <a:t>the Numbers: the State of Mental health in The Legal Industry –www.law.com ;Feb.19,2020</a:t>
            </a:r>
            <a:endParaRPr lang="en-US" sz="800" dirty="0"/>
          </a:p>
          <a:p>
            <a:pPr marL="0" indent="0">
              <a:buNone/>
            </a:pPr>
            <a:r>
              <a:rPr lang="en-US" b="1" dirty="0" smtClean="0"/>
              <a:t> </a:t>
            </a:r>
            <a:endParaRPr lang="en-US"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532" y="2987942"/>
            <a:ext cx="2619375" cy="1743075"/>
          </a:xfrm>
          <a:prstGeom prst="rect">
            <a:avLst/>
          </a:prstGeom>
        </p:spPr>
      </p:pic>
    </p:spTree>
    <p:extLst>
      <p:ext uri="{BB962C8B-B14F-4D97-AF65-F5344CB8AC3E}">
        <p14:creationId xmlns:p14="http://schemas.microsoft.com/office/powerpoint/2010/main" val="3365274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456" y="26125"/>
            <a:ext cx="10018713" cy="1752599"/>
          </a:xfrm>
        </p:spPr>
        <p:txBody>
          <a:bodyPr/>
          <a:lstStyle/>
          <a:p>
            <a:r>
              <a:rPr lang="en-US" b="1" u="sng" dirty="0" smtClean="0">
                <a:solidFill>
                  <a:schemeClr val="accent1">
                    <a:lumMod val="50000"/>
                  </a:schemeClr>
                </a:solidFill>
              </a:rPr>
              <a:t>Mental Health By The Numbers</a:t>
            </a:r>
            <a:endParaRPr lang="en-US" u="sng" dirty="0">
              <a:solidFill>
                <a:schemeClr val="accent1">
                  <a:lumMod val="50000"/>
                </a:schemeClr>
              </a:solidFill>
            </a:endParaRPr>
          </a:p>
        </p:txBody>
      </p:sp>
      <p:sp>
        <p:nvSpPr>
          <p:cNvPr id="3" name="Content Placeholder 2"/>
          <p:cNvSpPr>
            <a:spLocks noGrp="1"/>
          </p:cNvSpPr>
          <p:nvPr>
            <p:ph idx="1"/>
          </p:nvPr>
        </p:nvSpPr>
        <p:spPr>
          <a:xfrm>
            <a:off x="1410419" y="1778724"/>
            <a:ext cx="10018713" cy="5288282"/>
          </a:xfrm>
        </p:spPr>
        <p:txBody>
          <a:bodyPr>
            <a:normAutofit/>
          </a:bodyPr>
          <a:lstStyle/>
          <a:p>
            <a:pPr marL="0" indent="0">
              <a:buNone/>
            </a:pPr>
            <a:r>
              <a:rPr lang="en-US" sz="2400" b="1" dirty="0">
                <a:latin typeface="Corbel" panose="020B0503020204020204" pitchFamily="34" charset="0"/>
              </a:rPr>
              <a:t>A recent survey conducted by ALM Intelligence and </a:t>
            </a:r>
            <a:r>
              <a:rPr lang="en-US" sz="2400" b="1" dirty="0" err="1">
                <a:latin typeface="Corbel" panose="020B0503020204020204" pitchFamily="34" charset="0"/>
              </a:rPr>
              <a:t>Law.Com</a:t>
            </a:r>
            <a:r>
              <a:rPr lang="en-US" sz="2400" b="1" dirty="0">
                <a:latin typeface="Corbel" panose="020B0503020204020204" pitchFamily="34" charset="0"/>
              </a:rPr>
              <a:t> revealed:</a:t>
            </a:r>
          </a:p>
          <a:p>
            <a:endParaRPr lang="en-US" sz="1800" b="1" dirty="0"/>
          </a:p>
          <a:p>
            <a:r>
              <a:rPr lang="en-US" b="1" dirty="0" smtClean="0">
                <a:latin typeface="Corbel" panose="020B0503020204020204" pitchFamily="34" charset="0"/>
              </a:rPr>
              <a:t>  </a:t>
            </a:r>
            <a:r>
              <a:rPr lang="en-US" dirty="0" smtClean="0">
                <a:latin typeface="Corbel" panose="020B0503020204020204" pitchFamily="34" charset="0"/>
              </a:rPr>
              <a:t>36% use all of their vacation time</a:t>
            </a:r>
          </a:p>
          <a:p>
            <a:r>
              <a:rPr lang="en-US" dirty="0" smtClean="0">
                <a:latin typeface="Corbel" panose="020B0503020204020204" pitchFamily="34" charset="0"/>
              </a:rPr>
              <a:t>  35% do not feel safe discussing their mental health at work </a:t>
            </a:r>
          </a:p>
          <a:p>
            <a:r>
              <a:rPr lang="en-US" dirty="0" smtClean="0">
                <a:latin typeface="Corbel" panose="020B0503020204020204" pitchFamily="34" charset="0"/>
              </a:rPr>
              <a:t>  36% feel the billable hour has a </a:t>
            </a:r>
            <a:r>
              <a:rPr lang="en-US" i="1" dirty="0" smtClean="0">
                <a:latin typeface="Corbel" panose="020B0503020204020204" pitchFamily="34" charset="0"/>
              </a:rPr>
              <a:t>major</a:t>
            </a:r>
            <a:r>
              <a:rPr lang="en-US" dirty="0" smtClean="0">
                <a:latin typeface="Corbel" panose="020B0503020204020204" pitchFamily="34" charset="0"/>
              </a:rPr>
              <a:t> effect on stress level</a:t>
            </a:r>
          </a:p>
          <a:p>
            <a:r>
              <a:rPr lang="en-US" dirty="0" smtClean="0">
                <a:latin typeface="Corbel" panose="020B0503020204020204" pitchFamily="34" charset="0"/>
              </a:rPr>
              <a:t>  </a:t>
            </a:r>
            <a:r>
              <a:rPr lang="en-US" dirty="0" smtClean="0">
                <a:solidFill>
                  <a:srgbClr val="FF0000"/>
                </a:solidFill>
                <a:latin typeface="Corbel" panose="020B0503020204020204" pitchFamily="34" charset="0"/>
              </a:rPr>
              <a:t>62%</a:t>
            </a:r>
            <a:r>
              <a:rPr lang="en-US" dirty="0" smtClean="0">
                <a:latin typeface="Corbel" panose="020B0503020204020204" pitchFamily="34" charset="0"/>
              </a:rPr>
              <a:t> know a colleague who is </a:t>
            </a:r>
            <a:r>
              <a:rPr lang="en-US" i="1" dirty="0" smtClean="0">
                <a:latin typeface="Corbel" panose="020B0503020204020204" pitchFamily="34" charset="0"/>
              </a:rPr>
              <a:t>depressed</a:t>
            </a:r>
            <a:r>
              <a:rPr lang="en-US" dirty="0" smtClean="0">
                <a:latin typeface="Corbel" panose="020B0503020204020204" pitchFamily="34" charset="0"/>
              </a:rPr>
              <a:t> and </a:t>
            </a:r>
          </a:p>
          <a:p>
            <a:r>
              <a:rPr lang="en-US" dirty="0" smtClean="0">
                <a:latin typeface="Corbel" panose="020B0503020204020204" pitchFamily="34" charset="0"/>
              </a:rPr>
              <a:t>  </a:t>
            </a:r>
            <a:r>
              <a:rPr lang="en-US" dirty="0" smtClean="0">
                <a:solidFill>
                  <a:srgbClr val="FF0000"/>
                </a:solidFill>
                <a:latin typeface="Corbel" panose="020B0503020204020204" pitchFamily="34" charset="0"/>
              </a:rPr>
              <a:t>50% </a:t>
            </a:r>
            <a:r>
              <a:rPr lang="en-US" dirty="0" smtClean="0">
                <a:latin typeface="Corbel" panose="020B0503020204020204" pitchFamily="34" charset="0"/>
              </a:rPr>
              <a:t>know a colleague with an alcohol problem</a:t>
            </a:r>
          </a:p>
          <a:p>
            <a:pPr marL="0" indent="0">
              <a:buNone/>
            </a:pPr>
            <a:r>
              <a:rPr lang="en-US" b="1" dirty="0" smtClean="0"/>
              <a:t>                                            </a:t>
            </a:r>
            <a:endParaRPr lang="en-US" b="1" dirty="0"/>
          </a:p>
          <a:p>
            <a:pPr marL="0" indent="0">
              <a:buNone/>
            </a:pPr>
            <a:endParaRPr lang="en-US" sz="1800" b="1" dirty="0"/>
          </a:p>
          <a:p>
            <a:pPr marL="0" indent="0">
              <a:buNone/>
            </a:pPr>
            <a:r>
              <a:rPr lang="en-US" sz="800" b="1" dirty="0" smtClean="0"/>
              <a:t>               </a:t>
            </a:r>
          </a:p>
          <a:p>
            <a:pPr marL="0" indent="0">
              <a:buNone/>
            </a:pPr>
            <a:endParaRPr lang="en-US" sz="800" b="1" dirty="0"/>
          </a:p>
          <a:p>
            <a:pPr marL="0" indent="0">
              <a:buNone/>
            </a:pPr>
            <a:r>
              <a:rPr lang="en-US" sz="800" b="1" dirty="0" smtClean="0"/>
              <a:t>                                                                                                                                    By </a:t>
            </a:r>
            <a:r>
              <a:rPr lang="en-US" sz="800" b="1" dirty="0"/>
              <a:t>the Numbers: the State of Mental health in The Legal Industry –www.law.com ;Feb.19,2020</a:t>
            </a:r>
            <a:endParaRPr lang="en-US" sz="800" dirty="0"/>
          </a:p>
          <a:p>
            <a:pPr marL="0" indent="0">
              <a:buNone/>
            </a:pPr>
            <a:r>
              <a:rPr lang="en-US" sz="800" b="1" dirty="0" smtClean="0"/>
              <a:t> </a:t>
            </a:r>
            <a:endParaRPr lang="en-US" sz="800" dirty="0"/>
          </a:p>
        </p:txBody>
      </p:sp>
      <p:pic>
        <p:nvPicPr>
          <p:cNvPr id="9218" name="Picture 2" descr="Should I Fire My Product Liability Lawyer and Hire a New O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9757" y="4374039"/>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55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46" y="0"/>
            <a:ext cx="10018713" cy="1752599"/>
          </a:xfrm>
        </p:spPr>
        <p:txBody>
          <a:bodyPr/>
          <a:lstStyle/>
          <a:p>
            <a:r>
              <a:rPr lang="en-US" b="1" u="sng" dirty="0" smtClean="0">
                <a:solidFill>
                  <a:schemeClr val="accent1">
                    <a:lumMod val="50000"/>
                  </a:schemeClr>
                </a:solidFill>
              </a:rPr>
              <a:t>Mental Health By The Numbers</a:t>
            </a:r>
            <a:endParaRPr lang="en-US" u="sng" dirty="0">
              <a:solidFill>
                <a:schemeClr val="accent1">
                  <a:lumMod val="50000"/>
                </a:schemeClr>
              </a:solidFill>
            </a:endParaRPr>
          </a:p>
        </p:txBody>
      </p:sp>
      <p:sp>
        <p:nvSpPr>
          <p:cNvPr id="3" name="Content Placeholder 2"/>
          <p:cNvSpPr>
            <a:spLocks noGrp="1"/>
          </p:cNvSpPr>
          <p:nvPr>
            <p:ph idx="1"/>
          </p:nvPr>
        </p:nvSpPr>
        <p:spPr>
          <a:xfrm>
            <a:off x="1743390" y="1569718"/>
            <a:ext cx="10616250" cy="5288282"/>
          </a:xfrm>
        </p:spPr>
        <p:txBody>
          <a:bodyPr>
            <a:normAutofit fontScale="62500" lnSpcReduction="20000"/>
          </a:bodyPr>
          <a:lstStyle/>
          <a:p>
            <a:pPr marL="0" indent="0">
              <a:buNone/>
            </a:pPr>
            <a:r>
              <a:rPr lang="en-US" sz="3800" b="1" dirty="0" smtClean="0">
                <a:latin typeface="Corbel" panose="020B0503020204020204" pitchFamily="34" charset="0"/>
              </a:rPr>
              <a:t>A recent survey conducted by ALM Intelligence and </a:t>
            </a:r>
            <a:r>
              <a:rPr lang="en-US" sz="3800" b="1" dirty="0" err="1" smtClean="0">
                <a:latin typeface="Corbel" panose="020B0503020204020204" pitchFamily="34" charset="0"/>
              </a:rPr>
              <a:t>Law.Com</a:t>
            </a:r>
            <a:r>
              <a:rPr lang="en-US" sz="3800" b="1" dirty="0" smtClean="0">
                <a:latin typeface="Corbel" panose="020B0503020204020204" pitchFamily="34" charset="0"/>
              </a:rPr>
              <a:t> revealed</a:t>
            </a:r>
            <a:r>
              <a:rPr lang="en-US" sz="3100" b="1" dirty="0" smtClean="0">
                <a:latin typeface="Corbel" panose="020B0503020204020204" pitchFamily="34" charset="0"/>
              </a:rPr>
              <a:t>:</a:t>
            </a:r>
          </a:p>
          <a:p>
            <a:endParaRPr lang="en-US" sz="1800" b="1" dirty="0" smtClean="0"/>
          </a:p>
          <a:p>
            <a:pPr>
              <a:lnSpc>
                <a:spcPct val="120000"/>
              </a:lnSpc>
            </a:pPr>
            <a:r>
              <a:rPr lang="en-US" sz="3600" b="1" dirty="0" smtClean="0">
                <a:latin typeface="Corbel" panose="020B0503020204020204" pitchFamily="34" charset="0"/>
              </a:rPr>
              <a:t>  </a:t>
            </a:r>
            <a:r>
              <a:rPr lang="en-US" sz="4500" dirty="0" smtClean="0">
                <a:latin typeface="Corbel" panose="020B0503020204020204" pitchFamily="34" charset="0"/>
              </a:rPr>
              <a:t>65% feel they could </a:t>
            </a:r>
            <a:r>
              <a:rPr lang="en-US" sz="4500" dirty="0" smtClean="0">
                <a:solidFill>
                  <a:srgbClr val="FF0000"/>
                </a:solidFill>
                <a:latin typeface="Corbel" panose="020B0503020204020204" pitchFamily="34" charset="0"/>
              </a:rPr>
              <a:t>NOT</a:t>
            </a:r>
            <a:r>
              <a:rPr lang="en-US" sz="4500" dirty="0" smtClean="0">
                <a:latin typeface="Corbel" panose="020B0503020204020204" pitchFamily="34" charset="0"/>
              </a:rPr>
              <a:t> take an extended leave from employment to tend to mental health issues</a:t>
            </a:r>
          </a:p>
          <a:p>
            <a:pPr>
              <a:lnSpc>
                <a:spcPct val="120000"/>
              </a:lnSpc>
            </a:pPr>
            <a:r>
              <a:rPr lang="en-US" sz="4500" dirty="0" smtClean="0">
                <a:latin typeface="Corbel" panose="020B0503020204020204" pitchFamily="34" charset="0"/>
              </a:rPr>
              <a:t> 78% felt an extended leave would hurt career trajectory</a:t>
            </a:r>
          </a:p>
          <a:p>
            <a:pPr>
              <a:lnSpc>
                <a:spcPct val="120000"/>
              </a:lnSpc>
            </a:pPr>
            <a:r>
              <a:rPr lang="en-US" sz="4500" dirty="0" smtClean="0">
                <a:latin typeface="Corbel" panose="020B0503020204020204" pitchFamily="34" charset="0"/>
              </a:rPr>
              <a:t> 77% were fearful of what the firm would think</a:t>
            </a:r>
          </a:p>
          <a:p>
            <a:pPr>
              <a:lnSpc>
                <a:spcPct val="120000"/>
              </a:lnSpc>
            </a:pPr>
            <a:r>
              <a:rPr lang="en-US" sz="4500" dirty="0" smtClean="0">
                <a:latin typeface="Corbel" panose="020B0503020204020204" pitchFamily="34" charset="0"/>
              </a:rPr>
              <a:t> 56% felt they had too much work to take an extended leave</a:t>
            </a:r>
          </a:p>
          <a:p>
            <a:endParaRPr lang="en-US" sz="3600" dirty="0" smtClean="0">
              <a:latin typeface="Corbel" panose="020B0503020204020204" pitchFamily="34" charset="0"/>
            </a:endParaRPr>
          </a:p>
          <a:p>
            <a:endParaRPr lang="en-US" dirty="0" smtClean="0"/>
          </a:p>
          <a:p>
            <a:pPr marL="0" indent="0">
              <a:buNone/>
            </a:pPr>
            <a:r>
              <a:rPr lang="en-US" b="1" dirty="0" smtClean="0"/>
              <a:t>                                            </a:t>
            </a:r>
          </a:p>
          <a:p>
            <a:pPr>
              <a:buFont typeface="Wingdings" panose="05000000000000000000" pitchFamily="2" charset="2"/>
              <a:buChar char="Ø"/>
            </a:pPr>
            <a:endParaRPr lang="en-US" sz="1800" b="1" dirty="0" smtClean="0"/>
          </a:p>
          <a:p>
            <a:pPr marL="0" indent="0">
              <a:buNone/>
            </a:pPr>
            <a:r>
              <a:rPr lang="en-US" sz="1000" b="1" dirty="0" smtClean="0"/>
              <a:t>                                                                   </a:t>
            </a:r>
            <a:endParaRPr lang="en-US" sz="1000" dirty="0" smtClean="0"/>
          </a:p>
          <a:p>
            <a:pPr marL="0" indent="0">
              <a:buNone/>
            </a:pPr>
            <a:r>
              <a:rPr lang="en-US" b="1" dirty="0" smtClean="0"/>
              <a:t>    </a:t>
            </a:r>
          </a:p>
          <a:p>
            <a:pPr marL="0" indent="0">
              <a:buNone/>
            </a:pPr>
            <a:r>
              <a:rPr lang="en-US" sz="1000" b="1" dirty="0" smtClean="0"/>
              <a:t>                                                                                           By the Numbers: the State of Mental health in The Legal Industry –www.law.com ;Feb.19,2020</a:t>
            </a:r>
            <a:endParaRPr lang="en-US" sz="1000" dirty="0" smtClean="0"/>
          </a:p>
          <a:p>
            <a:pPr marL="0" indent="0">
              <a:buNone/>
            </a:pPr>
            <a:endParaRPr lang="en-US" sz="1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005" y="4823459"/>
            <a:ext cx="2690497" cy="1790403"/>
          </a:xfrm>
          <a:prstGeom prst="rect">
            <a:avLst/>
          </a:prstGeom>
        </p:spPr>
      </p:pic>
    </p:spTree>
    <p:extLst>
      <p:ext uri="{BB962C8B-B14F-4D97-AF65-F5344CB8AC3E}">
        <p14:creationId xmlns:p14="http://schemas.microsoft.com/office/powerpoint/2010/main" val="163942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51" y="2300990"/>
            <a:ext cx="5314269" cy="29671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5051" y="1025788"/>
            <a:ext cx="5410668" cy="769441"/>
          </a:xfrm>
          <a:prstGeom prst="rect">
            <a:avLst/>
          </a:prstGeom>
        </p:spPr>
        <p:txBody>
          <a:bodyPr wrap="square">
            <a:spAutoFit/>
          </a:bodyPr>
          <a:lstStyle/>
          <a:p>
            <a:r>
              <a:rPr lang="en-US" sz="4400" dirty="0">
                <a:solidFill>
                  <a:schemeClr val="accent1">
                    <a:lumMod val="50000"/>
                  </a:schemeClr>
                </a:solidFill>
                <a:effectLst>
                  <a:outerShdw blurRad="38100" dist="38100" dir="2700000" algn="tl">
                    <a:srgbClr val="000000">
                      <a:alpha val="43137"/>
                    </a:srgbClr>
                  </a:outerShdw>
                </a:effectLst>
              </a:rPr>
              <a:t>THE </a:t>
            </a:r>
            <a:r>
              <a:rPr lang="en-US" sz="4400" dirty="0" smtClean="0">
                <a:solidFill>
                  <a:schemeClr val="accent1">
                    <a:lumMod val="50000"/>
                  </a:schemeClr>
                </a:solidFill>
                <a:effectLst>
                  <a:outerShdw blurRad="38100" dist="38100" dir="2700000" algn="tl">
                    <a:srgbClr val="000000">
                      <a:alpha val="43137"/>
                    </a:srgbClr>
                  </a:outerShdw>
                </a:effectLst>
              </a:rPr>
              <a:t>VIRTUAL WORLD</a:t>
            </a:r>
            <a:endParaRPr lang="en-US" sz="4400" dirty="0">
              <a:solidFill>
                <a:schemeClr val="accent1">
                  <a:lumMod val="50000"/>
                </a:schemeClr>
              </a:solidFill>
              <a:effectLst>
                <a:outerShdw blurRad="38100" dist="38100" dir="2700000" algn="tl">
                  <a:srgbClr val="000000">
                    <a:alpha val="43137"/>
                  </a:srgbClr>
                </a:outerShdw>
              </a:effectLst>
            </a:endParaRPr>
          </a:p>
        </p:txBody>
      </p:sp>
      <p:sp>
        <p:nvSpPr>
          <p:cNvPr id="4" name="Rectangle 3"/>
          <p:cNvSpPr/>
          <p:nvPr/>
        </p:nvSpPr>
        <p:spPr>
          <a:xfrm>
            <a:off x="6085719" y="2300990"/>
            <a:ext cx="5666570" cy="3185487"/>
          </a:xfrm>
          <a:prstGeom prst="rect">
            <a:avLst/>
          </a:prstGeom>
        </p:spPr>
        <p:txBody>
          <a:bodyPr wrap="square">
            <a:spAutoFit/>
          </a:bodyPr>
          <a:lstStyle/>
          <a:p>
            <a:r>
              <a:rPr lang="en-US" i="1" dirty="0"/>
              <a:t>“</a:t>
            </a:r>
            <a:r>
              <a:rPr lang="en-US" sz="2400" i="1" dirty="0">
                <a:latin typeface="Tw Cen MT" panose="020B0602020104020603" pitchFamily="34" charset="0"/>
              </a:rPr>
              <a:t>Workers today are ‘never turned off’. Like our mobile phones, we only go on standby at the end of the day as we crawl into bed, exhausted.  Technology was supposed to liberate us from much daily slog…in 2002 fewer than 10% checked work email outside of work, today it is 50% often before we get out of bed…”</a:t>
            </a:r>
          </a:p>
          <a:p>
            <a:pPr algn="r"/>
            <a:r>
              <a:rPr lang="en-US" sz="900" i="1" dirty="0"/>
              <a:t>www.theguardian.com/lifeandstyle2018/jan/15</a:t>
            </a:r>
          </a:p>
        </p:txBody>
      </p:sp>
    </p:spTree>
    <p:extLst>
      <p:ext uri="{BB962C8B-B14F-4D97-AF65-F5344CB8AC3E}">
        <p14:creationId xmlns:p14="http://schemas.microsoft.com/office/powerpoint/2010/main" val="2492741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03811"/>
          </a:xfrm>
        </p:spPr>
        <p:txBody>
          <a:bodyPr anchor="t">
            <a:normAutofit/>
          </a:bodyPr>
          <a:lstStyle/>
          <a:p>
            <a:r>
              <a:rPr lang="en-US" altLang="x-none" sz="4800" dirty="0" smtClean="0">
                <a:solidFill>
                  <a:srgbClr val="2F5897"/>
                </a:solidFill>
                <a:effectLst>
                  <a:outerShdw blurRad="50800" dist="38100" dir="2700000" algn="tl" rotWithShape="0">
                    <a:srgbClr val="000000">
                      <a:alpha val="43000"/>
                    </a:srgbClr>
                  </a:outerShdw>
                </a:effectLst>
                <a:latin typeface="Corbel" panose="020B0503020204020204" pitchFamily="34" charset="0"/>
              </a:rPr>
              <a:t>                  What </a:t>
            </a:r>
            <a:r>
              <a:rPr lang="en-US" altLang="x-none" sz="4800" dirty="0">
                <a:solidFill>
                  <a:srgbClr val="2F5897"/>
                </a:solidFill>
                <a:effectLst>
                  <a:outerShdw blurRad="50800" dist="38100" dir="2700000" algn="tl" rotWithShape="0">
                    <a:srgbClr val="000000">
                      <a:alpha val="43000"/>
                    </a:srgbClr>
                  </a:outerShdw>
                </a:effectLst>
                <a:latin typeface="Corbel" panose="020B0503020204020204" pitchFamily="34" charset="0"/>
              </a:rPr>
              <a:t>is Depression ?</a:t>
            </a:r>
            <a:endParaRPr lang="en-US" sz="4800" dirty="0">
              <a:solidFill>
                <a:srgbClr val="2F5897"/>
              </a:solidFill>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idx="1"/>
          </p:nvPr>
        </p:nvSpPr>
        <p:spPr>
          <a:xfrm>
            <a:off x="1139821" y="1606731"/>
            <a:ext cx="10707690" cy="5251269"/>
          </a:xfrm>
        </p:spPr>
        <p:txBody>
          <a:bodyPr>
            <a:normAutofit fontScale="92500" lnSpcReduction="10000"/>
          </a:bodyPr>
          <a:lstStyle/>
          <a:p>
            <a:r>
              <a:rPr lang="en-US" altLang="en-US" dirty="0"/>
              <a:t>To qualify for major depressive disorder you need to have been experiencing your symptoms almost every day for at least </a:t>
            </a:r>
            <a:r>
              <a:rPr lang="en-US" altLang="en-US" b="1" dirty="0">
                <a:solidFill>
                  <a:srgbClr val="CC3300"/>
                </a:solidFill>
              </a:rPr>
              <a:t>two weeks</a:t>
            </a:r>
            <a:r>
              <a:rPr lang="en-US" altLang="en-US" dirty="0"/>
              <a:t>, and they are more intense than the normal fluctuations in mood that all of us experience in our daily lives. </a:t>
            </a:r>
          </a:p>
          <a:p>
            <a:pPr marL="0" indent="0">
              <a:buNone/>
            </a:pPr>
            <a:endParaRPr lang="en-US" altLang="en-US" dirty="0"/>
          </a:p>
          <a:p>
            <a:pPr marL="0" indent="0">
              <a:buNone/>
            </a:pPr>
            <a:endParaRPr lang="en-US" altLang="en-US" dirty="0" smtClean="0"/>
          </a:p>
          <a:p>
            <a:endParaRPr lang="en-US" altLang="en-US" dirty="0"/>
          </a:p>
          <a:p>
            <a:endParaRPr lang="en-US" altLang="en-US" dirty="0" smtClean="0"/>
          </a:p>
          <a:p>
            <a:endParaRPr lang="en-US" altLang="en-US" dirty="0"/>
          </a:p>
          <a:p>
            <a:r>
              <a:rPr lang="en-US" altLang="en-US" dirty="0" smtClean="0"/>
              <a:t>It’s </a:t>
            </a:r>
            <a:r>
              <a:rPr lang="en-US" altLang="en-US" dirty="0"/>
              <a:t>not enough to experience just one of the symptoms over the two week period; you need to have </a:t>
            </a:r>
            <a:r>
              <a:rPr lang="en-US" altLang="en-US" b="1" dirty="0">
                <a:solidFill>
                  <a:srgbClr val="CC3300"/>
                </a:solidFill>
              </a:rPr>
              <a:t>at</a:t>
            </a:r>
            <a:r>
              <a:rPr lang="en-US" altLang="en-US" dirty="0"/>
              <a:t> </a:t>
            </a:r>
            <a:r>
              <a:rPr lang="en-US" altLang="en-US" b="1" dirty="0">
                <a:solidFill>
                  <a:srgbClr val="CC3300"/>
                </a:solidFill>
              </a:rPr>
              <a:t>least five</a:t>
            </a:r>
            <a:r>
              <a:rPr lang="en-US" altLang="en-US" dirty="0"/>
              <a:t> of them to qualify, and one of these five has to be either depressed mood or loss of interest or pleasure in activities.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220" y="2710542"/>
            <a:ext cx="2990891" cy="2240282"/>
          </a:xfrm>
          <a:prstGeom prst="rect">
            <a:avLst/>
          </a:prstGeom>
        </p:spPr>
      </p:pic>
    </p:spTree>
    <p:extLst>
      <p:ext uri="{BB962C8B-B14F-4D97-AF65-F5344CB8AC3E}">
        <p14:creationId xmlns:p14="http://schemas.microsoft.com/office/powerpoint/2010/main" val="3031200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98612" y="716279"/>
            <a:ext cx="9904412" cy="994955"/>
          </a:xfrm>
          <a:effectLst/>
        </p:spPr>
        <p:txBody>
          <a:bodyPr vert="horz" lIns="91440" tIns="45720" rIns="91440" bIns="45720" rtlCol="0" anchor="t">
            <a:normAutofit/>
          </a:bodyPr>
          <a:lstStyle/>
          <a:p>
            <a:r>
              <a:rPr lang="en-US" altLang="en-US" sz="4800" dirty="0" smtClean="0">
                <a:solidFill>
                  <a:srgbClr val="2F5897"/>
                </a:solidFill>
                <a:effectLst>
                  <a:outerShdw blurRad="50800" dist="38100" dir="2700000" algn="tl" rotWithShape="0">
                    <a:srgbClr val="000000">
                      <a:alpha val="43000"/>
                    </a:srgbClr>
                  </a:outerShdw>
                </a:effectLst>
                <a:latin typeface="Corbel" panose="020B0503020204020204" pitchFamily="34" charset="0"/>
              </a:rPr>
              <a:t>            What </a:t>
            </a:r>
            <a:r>
              <a:rPr lang="en-US" altLang="en-US" sz="4800" dirty="0">
                <a:solidFill>
                  <a:srgbClr val="2F5897"/>
                </a:solidFill>
                <a:effectLst>
                  <a:outerShdw blurRad="50800" dist="38100" dir="2700000" algn="tl" rotWithShape="0">
                    <a:srgbClr val="000000">
                      <a:alpha val="43000"/>
                    </a:srgbClr>
                  </a:outerShdw>
                </a:effectLst>
                <a:latin typeface="Corbel" panose="020B0503020204020204" pitchFamily="34" charset="0"/>
              </a:rPr>
              <a:t>Causes Depression ?</a:t>
            </a:r>
            <a:endParaRPr lang="en-US" sz="4800" dirty="0">
              <a:solidFill>
                <a:srgbClr val="2F5897"/>
              </a:solidFill>
              <a:effectLst>
                <a:outerShdw blurRad="50800" dist="38100" dir="2700000" algn="tl" rotWithShape="0">
                  <a:srgbClr val="000000">
                    <a:alpha val="43000"/>
                  </a:srgbClr>
                </a:outerShdw>
              </a:effectLst>
              <a:latin typeface="Corbel" panose="020B0503020204020204" pitchFamily="34" charset="0"/>
            </a:endParaRPr>
          </a:p>
        </p:txBody>
      </p:sp>
      <p:sp>
        <p:nvSpPr>
          <p:cNvPr id="5" name="Content Placeholder 4"/>
          <p:cNvSpPr>
            <a:spLocks noGrp="1"/>
          </p:cNvSpPr>
          <p:nvPr>
            <p:ph sz="half" idx="1"/>
          </p:nvPr>
        </p:nvSpPr>
        <p:spPr>
          <a:xfrm>
            <a:off x="1598612" y="2090057"/>
            <a:ext cx="4895055" cy="4369525"/>
          </a:xfrm>
        </p:spPr>
        <p:txBody>
          <a:bodyPr>
            <a:noAutofit/>
          </a:bodyPr>
          <a:lstStyle/>
          <a:p>
            <a:pPr>
              <a:lnSpc>
                <a:spcPct val="120000"/>
              </a:lnSpc>
            </a:pPr>
            <a:r>
              <a:rPr lang="en-US" altLang="en-US" sz="2400" dirty="0" smtClean="0"/>
              <a:t>Depression has many possible causes, including faulty mood regulation by the brain, genetic vulnerability, </a:t>
            </a:r>
            <a:r>
              <a:rPr lang="en-US" altLang="en-US" sz="2400" u="sng" dirty="0" smtClean="0"/>
              <a:t>stressful life events</a:t>
            </a:r>
            <a:r>
              <a:rPr lang="en-US" altLang="en-US" sz="2400" dirty="0" smtClean="0"/>
              <a:t>, medications, and medical problems. It's believed that several of these forces interact to bring on depression. </a:t>
            </a:r>
            <a:endParaRPr lang="en-US" altLang="en-US" sz="2400" i="1" dirty="0" smtClean="0"/>
          </a:p>
          <a:p>
            <a:pPr marL="0" indent="0">
              <a:buNone/>
            </a:pPr>
            <a:endParaRPr lang="en-US" altLang="en-US" sz="1100" i="1" dirty="0" smtClean="0"/>
          </a:p>
          <a:p>
            <a:endParaRPr lang="en-US" altLang="en-US" sz="100" i="1" dirty="0" smtClean="0"/>
          </a:p>
          <a:p>
            <a:endParaRPr lang="en-US" altLang="en-US" sz="100" i="1" dirty="0" smtClean="0"/>
          </a:p>
          <a:p>
            <a:pPr marL="0" indent="0">
              <a:buNone/>
            </a:pPr>
            <a:r>
              <a:rPr lang="en-US" altLang="en-US" sz="900" i="1" dirty="0" smtClean="0"/>
              <a:t>             Harvard Health Publications, 2009</a:t>
            </a:r>
          </a:p>
          <a:p>
            <a:endParaRPr lang="en-US" altLang="en-US" sz="100" i="1" dirty="0" smtClean="0"/>
          </a:p>
          <a:p>
            <a:endParaRPr lang="en-US" sz="100" dirty="0"/>
          </a:p>
        </p:txBody>
      </p:sp>
      <p:pic>
        <p:nvPicPr>
          <p:cNvPr id="9" name="Picture 4" descr="bra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7951" b="17951"/>
          <a:stretch>
            <a:fillRect/>
          </a:stretch>
        </p:blipFill>
        <p:spPr>
          <a:xfrm>
            <a:off x="6493667" y="2481943"/>
            <a:ext cx="5116783" cy="3265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13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016" y="1112836"/>
            <a:ext cx="6162207" cy="1325563"/>
          </a:xfrm>
        </p:spPr>
        <p:txBody>
          <a:bodyPr anchor="t">
            <a:normAutofit/>
          </a:bodyPr>
          <a:lstStyle/>
          <a:p>
            <a:r>
              <a:rPr lang="en-US" sz="4800" dirty="0" smtClean="0">
                <a:ln>
                  <a:noFill/>
                </a:ln>
                <a:solidFill>
                  <a:srgbClr val="2F5897"/>
                </a:solidFill>
                <a:effectLst>
                  <a:outerShdw blurRad="50800" dist="38100" dir="2700000" algn="tl" rotWithShape="0">
                    <a:srgbClr val="000000">
                      <a:alpha val="43000"/>
                    </a:srgbClr>
                  </a:outerShdw>
                </a:effectLst>
              </a:rPr>
              <a:t>“</a:t>
            </a:r>
            <a:r>
              <a:rPr lang="en-US" sz="4800" dirty="0">
                <a:solidFill>
                  <a:srgbClr val="2F5897"/>
                </a:solidFill>
                <a:effectLst>
                  <a:outerShdw blurRad="50800" dist="38100" dir="2700000" algn="tl" rotWithShape="0">
                    <a:srgbClr val="000000">
                      <a:alpha val="43000"/>
                    </a:srgbClr>
                  </a:outerShdw>
                </a:effectLst>
                <a:latin typeface="Corbel" panose="020B0503020204020204" pitchFamily="34" charset="0"/>
              </a:rPr>
              <a:t>AM</a:t>
            </a:r>
            <a:r>
              <a:rPr lang="en-US" sz="4800" dirty="0" smtClean="0">
                <a:ln>
                  <a:noFill/>
                </a:ln>
                <a:solidFill>
                  <a:srgbClr val="2F5897"/>
                </a:solidFill>
                <a:effectLst>
                  <a:outerShdw blurRad="50800" dist="38100" dir="2700000" algn="tl" rotWithShape="0">
                    <a:srgbClr val="000000">
                      <a:alpha val="43000"/>
                    </a:srgbClr>
                  </a:outerShdw>
                </a:effectLst>
              </a:rPr>
              <a:t> I DEPRESSED ?”</a:t>
            </a:r>
            <a:endParaRPr lang="en-US" sz="4800" dirty="0">
              <a:effectLst>
                <a:outerShdw blurRad="50800" dist="38100" dir="2700000" algn="tl" rotWithShape="0">
                  <a:srgbClr val="000000">
                    <a:alpha val="43000"/>
                  </a:srgbClr>
                </a:outerShdw>
              </a:effectLst>
            </a:endParaRPr>
          </a:p>
        </p:txBody>
      </p:sp>
      <p:sp>
        <p:nvSpPr>
          <p:cNvPr id="4" name="Text Placeholder 3"/>
          <p:cNvSpPr>
            <a:spLocks noGrp="1"/>
          </p:cNvSpPr>
          <p:nvPr>
            <p:ph idx="1"/>
          </p:nvPr>
        </p:nvSpPr>
        <p:spPr>
          <a:xfrm>
            <a:off x="728844" y="1981199"/>
            <a:ext cx="10720550" cy="4608787"/>
          </a:xfrm>
        </p:spPr>
        <p:txBody>
          <a:bodyPr>
            <a:noAutofit/>
          </a:bodyPr>
          <a:lstStyle/>
          <a:p>
            <a:pPr marL="0" indent="0" defTabSz="914400">
              <a:lnSpc>
                <a:spcPct val="90000"/>
              </a:lnSpc>
              <a:spcBef>
                <a:spcPts val="1200"/>
              </a:spcBef>
              <a:spcAft>
                <a:spcPts val="200"/>
              </a:spcAft>
              <a:buClr>
                <a:srgbClr val="E48312"/>
              </a:buClr>
              <a:buSzPct val="100000"/>
              <a:buNone/>
            </a:pPr>
            <a:r>
              <a:rPr lang="en-US" sz="3600" dirty="0" smtClean="0">
                <a:solidFill>
                  <a:schemeClr val="accent1">
                    <a:lumMod val="50000"/>
                  </a:schemeClr>
                </a:solidFill>
              </a:rPr>
              <a:t>	               </a:t>
            </a:r>
            <a:r>
              <a:rPr lang="en-US" sz="3600" u="sng" dirty="0" smtClean="0">
                <a:solidFill>
                  <a:schemeClr val="accent1">
                    <a:lumMod val="50000"/>
                  </a:schemeClr>
                </a:solidFill>
              </a:rPr>
              <a:t>Symptoms  of Depression</a:t>
            </a:r>
          </a:p>
          <a:p>
            <a:pPr marL="0" indent="0" defTabSz="914400">
              <a:lnSpc>
                <a:spcPct val="90000"/>
              </a:lnSpc>
              <a:spcBef>
                <a:spcPts val="1200"/>
              </a:spcBef>
              <a:spcAft>
                <a:spcPts val="200"/>
              </a:spcAft>
              <a:buClr>
                <a:schemeClr val="accent1">
                  <a:lumMod val="50000"/>
                </a:schemeClr>
              </a:buClr>
              <a:buSzPct val="100000"/>
              <a:buNone/>
            </a:pPr>
            <a:r>
              <a:rPr lang="en-US" altLang="en-US" dirty="0" smtClean="0">
                <a:cs typeface="Times New Roman" panose="02020603050405020304" pitchFamily="18" charset="0"/>
              </a:rPr>
              <a:t> </a:t>
            </a:r>
          </a:p>
          <a:p>
            <a:pPr defTabSz="914400">
              <a:lnSpc>
                <a:spcPct val="90000"/>
              </a:lnSpc>
              <a:spcBef>
                <a:spcPts val="1200"/>
              </a:spcBef>
              <a:spcAft>
                <a:spcPts val="200"/>
              </a:spcAft>
              <a:buSzPct val="100000"/>
            </a:pPr>
            <a:r>
              <a:rPr lang="en-US" altLang="en-US" dirty="0" smtClean="0">
                <a:cs typeface="Times New Roman" panose="02020603050405020304" pitchFamily="18" charset="0"/>
              </a:rPr>
              <a:t>Flat</a:t>
            </a:r>
            <a:r>
              <a:rPr lang="en-US" altLang="en-US" dirty="0">
                <a:cs typeface="Times New Roman" panose="02020603050405020304" pitchFamily="18" charset="0"/>
              </a:rPr>
              <a:t>, apathetic, sad, and/or irritable mood most </a:t>
            </a:r>
            <a:r>
              <a:rPr lang="en-US" altLang="en-US" dirty="0" smtClean="0">
                <a:cs typeface="Times New Roman" panose="02020603050405020304" pitchFamily="18" charset="0"/>
              </a:rPr>
              <a:t>days</a:t>
            </a:r>
          </a:p>
          <a:p>
            <a:pPr defTabSz="914400">
              <a:lnSpc>
                <a:spcPct val="90000"/>
              </a:lnSpc>
              <a:spcBef>
                <a:spcPts val="1200"/>
              </a:spcBef>
              <a:spcAft>
                <a:spcPts val="200"/>
              </a:spcAft>
              <a:buSzPct val="100000"/>
            </a:pPr>
            <a:r>
              <a:rPr lang="en-US" altLang="en-US" dirty="0">
                <a:cs typeface="Times New Roman" panose="02020603050405020304" pitchFamily="18" charset="0"/>
              </a:rPr>
              <a:t>D</a:t>
            </a:r>
            <a:r>
              <a:rPr lang="en-US" altLang="en-US" dirty="0" smtClean="0">
                <a:cs typeface="Times New Roman" panose="02020603050405020304" pitchFamily="18" charset="0"/>
              </a:rPr>
              <a:t>ecreased </a:t>
            </a:r>
            <a:r>
              <a:rPr lang="en-US" altLang="en-US" dirty="0">
                <a:cs typeface="Times New Roman" panose="02020603050405020304" pitchFamily="18" charset="0"/>
              </a:rPr>
              <a:t>pleasure and/or loss of </a:t>
            </a:r>
            <a:r>
              <a:rPr lang="en-US" altLang="en-US" dirty="0" smtClean="0">
                <a:cs typeface="Times New Roman" panose="02020603050405020304" pitchFamily="18" charset="0"/>
              </a:rPr>
              <a:t>interest</a:t>
            </a:r>
          </a:p>
          <a:p>
            <a:pPr defTabSz="914400">
              <a:lnSpc>
                <a:spcPct val="90000"/>
              </a:lnSpc>
              <a:spcBef>
                <a:spcPts val="1200"/>
              </a:spcBef>
              <a:spcAft>
                <a:spcPts val="200"/>
              </a:spcAft>
              <a:buSzPct val="100000"/>
            </a:pPr>
            <a:r>
              <a:rPr lang="en-US" altLang="en-US" dirty="0" smtClean="0">
                <a:cs typeface="Times New Roman" panose="02020603050405020304" pitchFamily="18" charset="0"/>
              </a:rPr>
              <a:t>Feelings </a:t>
            </a:r>
            <a:r>
              <a:rPr lang="en-US" altLang="en-US" dirty="0">
                <a:cs typeface="Times New Roman" panose="02020603050405020304" pitchFamily="18" charset="0"/>
              </a:rPr>
              <a:t>of </a:t>
            </a:r>
            <a:r>
              <a:rPr lang="en-US" altLang="en-US" dirty="0" smtClean="0">
                <a:cs typeface="Times New Roman" panose="02020603050405020304" pitchFamily="18" charset="0"/>
              </a:rPr>
              <a:t>worthlessness</a:t>
            </a:r>
            <a:r>
              <a:rPr lang="en-US" altLang="en-US" dirty="0">
                <a:cs typeface="Times New Roman" panose="02020603050405020304" pitchFamily="18" charset="0"/>
              </a:rPr>
              <a:t>,</a:t>
            </a:r>
            <a:r>
              <a:rPr lang="en-US" altLang="en-US" dirty="0" smtClean="0">
                <a:cs typeface="Times New Roman" panose="02020603050405020304" pitchFamily="18" charset="0"/>
              </a:rPr>
              <a:t> </a:t>
            </a:r>
            <a:r>
              <a:rPr lang="en-US" altLang="en-US" dirty="0">
                <a:cs typeface="Times New Roman" panose="02020603050405020304" pitchFamily="18" charset="0"/>
              </a:rPr>
              <a:t>excessive/inappropriate guilt</a:t>
            </a:r>
          </a:p>
          <a:p>
            <a:pPr defTabSz="914400">
              <a:lnSpc>
                <a:spcPct val="90000"/>
              </a:lnSpc>
              <a:spcBef>
                <a:spcPts val="1200"/>
              </a:spcBef>
              <a:spcAft>
                <a:spcPts val="200"/>
              </a:spcAft>
              <a:buSzPct val="100000"/>
            </a:pPr>
            <a:r>
              <a:rPr lang="en-US" altLang="en-US" dirty="0">
                <a:cs typeface="Times New Roman" panose="02020603050405020304" pitchFamily="18" charset="0"/>
              </a:rPr>
              <a:t>Feelings of helplessness, hopelessness</a:t>
            </a:r>
            <a:endParaRPr lang="en-US" sz="2000" dirty="0">
              <a:solidFill>
                <a:srgbClr val="000000"/>
              </a:solidFill>
            </a:endParaRPr>
          </a:p>
        </p:txBody>
      </p:sp>
    </p:spTree>
    <p:extLst>
      <p:ext uri="{BB962C8B-B14F-4D97-AF65-F5344CB8AC3E}">
        <p14:creationId xmlns:p14="http://schemas.microsoft.com/office/powerpoint/2010/main" val="2955899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322" y="1001052"/>
            <a:ext cx="10515600" cy="1325563"/>
          </a:xfrm>
        </p:spPr>
        <p:txBody>
          <a:bodyPr anchor="t">
            <a:normAutofit/>
          </a:bodyPr>
          <a:lstStyle/>
          <a:p>
            <a:r>
              <a:rPr lang="en-US" sz="4800" dirty="0" smtClean="0">
                <a:ln>
                  <a:noFill/>
                </a:ln>
                <a:solidFill>
                  <a:srgbClr val="2F5897"/>
                </a:solidFill>
                <a:effectLst>
                  <a:outerShdw blurRad="50800" dist="38100" dir="2700000" algn="tl" rotWithShape="0">
                    <a:srgbClr val="000000">
                      <a:alpha val="43000"/>
                    </a:srgbClr>
                  </a:outerShdw>
                </a:effectLst>
              </a:rPr>
              <a:t>“AM I DEPRESSED ?”</a:t>
            </a:r>
            <a:endParaRPr lang="en-US" sz="4800" dirty="0">
              <a:effectLst>
                <a:outerShdw blurRad="50800" dist="38100" dir="2700000" algn="tl" rotWithShape="0">
                  <a:srgbClr val="000000">
                    <a:alpha val="43000"/>
                  </a:srgbClr>
                </a:outerShdw>
              </a:effectLst>
            </a:endParaRPr>
          </a:p>
        </p:txBody>
      </p:sp>
      <p:sp>
        <p:nvSpPr>
          <p:cNvPr id="4" name="Text Placeholder 3"/>
          <p:cNvSpPr>
            <a:spLocks noGrp="1"/>
          </p:cNvSpPr>
          <p:nvPr>
            <p:ph idx="1"/>
          </p:nvPr>
        </p:nvSpPr>
        <p:spPr>
          <a:xfrm>
            <a:off x="838199" y="1825625"/>
            <a:ext cx="11143594" cy="4351338"/>
          </a:xfrm>
        </p:spPr>
        <p:txBody>
          <a:bodyPr anchor="t">
            <a:noAutofit/>
          </a:bodyPr>
          <a:lstStyle/>
          <a:p>
            <a:pPr marL="0" indent="0" defTabSz="914400">
              <a:lnSpc>
                <a:spcPct val="90000"/>
              </a:lnSpc>
              <a:spcBef>
                <a:spcPts val="1200"/>
              </a:spcBef>
              <a:spcAft>
                <a:spcPts val="200"/>
              </a:spcAft>
              <a:buClr>
                <a:srgbClr val="E48312"/>
              </a:buClr>
              <a:buSzPct val="100000"/>
              <a:buNone/>
            </a:pPr>
            <a:r>
              <a:rPr lang="en-US" sz="3600" dirty="0" smtClean="0">
                <a:solidFill>
                  <a:schemeClr val="accent1">
                    <a:lumMod val="50000"/>
                  </a:schemeClr>
                </a:solidFill>
              </a:rPr>
              <a:t>	                    </a:t>
            </a:r>
            <a:r>
              <a:rPr lang="en-US" sz="3600" u="sng" dirty="0" smtClean="0">
                <a:solidFill>
                  <a:schemeClr val="accent1">
                    <a:lumMod val="50000"/>
                  </a:schemeClr>
                </a:solidFill>
              </a:rPr>
              <a:t>Symptoms  of Depression</a:t>
            </a:r>
          </a:p>
          <a:p>
            <a:pPr marL="0" indent="0" defTabSz="914400">
              <a:lnSpc>
                <a:spcPct val="90000"/>
              </a:lnSpc>
              <a:spcBef>
                <a:spcPts val="1200"/>
              </a:spcBef>
              <a:spcAft>
                <a:spcPts val="200"/>
              </a:spcAft>
              <a:buClr>
                <a:schemeClr val="accent1">
                  <a:lumMod val="50000"/>
                </a:schemeClr>
              </a:buClr>
              <a:buSzPct val="100000"/>
              <a:buNone/>
            </a:pPr>
            <a:r>
              <a:rPr lang="en-US" altLang="en-US" dirty="0" smtClean="0">
                <a:cs typeface="Times New Roman" panose="02020603050405020304" pitchFamily="18" charset="0"/>
              </a:rPr>
              <a:t> </a:t>
            </a:r>
          </a:p>
          <a:p>
            <a:pPr defTabSz="914400">
              <a:lnSpc>
                <a:spcPct val="100000"/>
              </a:lnSpc>
              <a:spcBef>
                <a:spcPts val="1200"/>
              </a:spcBef>
              <a:spcAft>
                <a:spcPts val="200"/>
              </a:spcAft>
              <a:buSzPct val="100000"/>
            </a:pPr>
            <a:r>
              <a:rPr lang="en-US" altLang="en-US" dirty="0" smtClean="0">
                <a:cs typeface="Times New Roman" panose="02020603050405020304" pitchFamily="18" charset="0"/>
              </a:rPr>
              <a:t>   Recurrent </a:t>
            </a:r>
            <a:r>
              <a:rPr lang="en-US" altLang="en-US" dirty="0">
                <a:cs typeface="Times New Roman" panose="02020603050405020304" pitchFamily="18" charset="0"/>
              </a:rPr>
              <a:t>thoughts of death or </a:t>
            </a:r>
            <a:r>
              <a:rPr lang="en-US" altLang="en-US" dirty="0" smtClean="0">
                <a:cs typeface="Times New Roman" panose="02020603050405020304" pitchFamily="18" charset="0"/>
              </a:rPr>
              <a:t>suicide</a:t>
            </a:r>
          </a:p>
          <a:p>
            <a:pPr defTabSz="914400">
              <a:lnSpc>
                <a:spcPct val="100000"/>
              </a:lnSpc>
              <a:spcBef>
                <a:spcPts val="1200"/>
              </a:spcBef>
              <a:spcAft>
                <a:spcPts val="200"/>
              </a:spcAft>
              <a:buSzPct val="100000"/>
            </a:pPr>
            <a:r>
              <a:rPr lang="en-US" altLang="en-US" dirty="0" smtClean="0">
                <a:cs typeface="Times New Roman" panose="02020603050405020304" pitchFamily="18" charset="0"/>
              </a:rPr>
              <a:t>    Increased </a:t>
            </a:r>
            <a:r>
              <a:rPr lang="en-US" altLang="en-US" dirty="0">
                <a:cs typeface="Times New Roman" panose="02020603050405020304" pitchFamily="18" charset="0"/>
              </a:rPr>
              <a:t>use of substances to </a:t>
            </a:r>
            <a:r>
              <a:rPr lang="en-US" altLang="en-US" dirty="0" smtClean="0">
                <a:cs typeface="Times New Roman" panose="02020603050405020304" pitchFamily="18" charset="0"/>
              </a:rPr>
              <a:t>cope (</a:t>
            </a:r>
            <a:r>
              <a:rPr lang="en-US" altLang="en-US" dirty="0">
                <a:cs typeface="Times New Roman" panose="02020603050405020304" pitchFamily="18" charset="0"/>
              </a:rPr>
              <a:t>i.e</a:t>
            </a:r>
            <a:r>
              <a:rPr lang="en-US" altLang="en-US" dirty="0" smtClean="0">
                <a:cs typeface="Times New Roman" panose="02020603050405020304" pitchFamily="18" charset="0"/>
              </a:rPr>
              <a:t>., alcohol, </a:t>
            </a:r>
          </a:p>
          <a:p>
            <a:pPr marL="0" indent="0" defTabSz="914400">
              <a:lnSpc>
                <a:spcPct val="100000"/>
              </a:lnSpc>
              <a:spcBef>
                <a:spcPts val="1200"/>
              </a:spcBef>
              <a:spcAft>
                <a:spcPts val="200"/>
              </a:spcAft>
              <a:buSzPct val="100000"/>
              <a:buNone/>
            </a:pPr>
            <a:r>
              <a:rPr lang="en-US" altLang="en-US" dirty="0">
                <a:cs typeface="Times New Roman" panose="02020603050405020304" pitchFamily="18" charset="0"/>
              </a:rPr>
              <a:t> </a:t>
            </a:r>
            <a:r>
              <a:rPr lang="en-US" altLang="en-US" dirty="0" smtClean="0">
                <a:cs typeface="Times New Roman" panose="02020603050405020304" pitchFamily="18" charset="0"/>
              </a:rPr>
              <a:t>      marijuana, opiates</a:t>
            </a:r>
            <a:r>
              <a:rPr lang="en-US" altLang="en-US" dirty="0">
                <a:cs typeface="Times New Roman" panose="02020603050405020304" pitchFamily="18" charset="0"/>
              </a:rPr>
              <a:t>, stimulants, etc.)</a:t>
            </a:r>
          </a:p>
          <a:p>
            <a:pPr defTabSz="914400">
              <a:lnSpc>
                <a:spcPct val="100000"/>
              </a:lnSpc>
              <a:spcBef>
                <a:spcPts val="1200"/>
              </a:spcBef>
              <a:spcAft>
                <a:spcPts val="200"/>
              </a:spcAft>
              <a:buSzPct val="100000"/>
            </a:pPr>
            <a:r>
              <a:rPr lang="en-US" altLang="en-US" dirty="0" smtClean="0">
                <a:cs typeface="Times New Roman" panose="02020603050405020304" pitchFamily="18" charset="0"/>
              </a:rPr>
              <a:t>    Insomnia </a:t>
            </a:r>
            <a:r>
              <a:rPr lang="en-US" altLang="en-US" dirty="0">
                <a:cs typeface="Times New Roman" panose="02020603050405020304" pitchFamily="18" charset="0"/>
              </a:rPr>
              <a:t>or hypersomnia</a:t>
            </a:r>
          </a:p>
          <a:p>
            <a:pPr defTabSz="914400">
              <a:lnSpc>
                <a:spcPct val="100000"/>
              </a:lnSpc>
              <a:spcBef>
                <a:spcPts val="1200"/>
              </a:spcBef>
              <a:spcAft>
                <a:spcPts val="200"/>
              </a:spcAft>
              <a:buSzPct val="100000"/>
            </a:pPr>
            <a:r>
              <a:rPr lang="en-US" altLang="en-US" dirty="0" smtClean="0">
                <a:cs typeface="Times New Roman" panose="02020603050405020304" pitchFamily="18" charset="0"/>
              </a:rPr>
              <a:t>    </a:t>
            </a:r>
            <a:r>
              <a:rPr lang="en-US" altLang="en-US" u="sng" dirty="0" smtClean="0">
                <a:cs typeface="Times New Roman" panose="02020603050405020304" pitchFamily="18" charset="0"/>
              </a:rPr>
              <a:t>Social </a:t>
            </a:r>
            <a:r>
              <a:rPr lang="en-US" altLang="en-US" u="sng" dirty="0">
                <a:cs typeface="Times New Roman" panose="02020603050405020304" pitchFamily="18" charset="0"/>
              </a:rPr>
              <a:t>or occupational distress/isolation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479" y="3151188"/>
            <a:ext cx="2639775" cy="2382509"/>
          </a:xfrm>
          <a:prstGeom prst="rect">
            <a:avLst/>
          </a:prstGeom>
        </p:spPr>
      </p:pic>
    </p:spTree>
    <p:extLst>
      <p:ext uri="{BB962C8B-B14F-4D97-AF65-F5344CB8AC3E}">
        <p14:creationId xmlns:p14="http://schemas.microsoft.com/office/powerpoint/2010/main" val="4022095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11"/>
            <a:ext cx="10899098" cy="5879319"/>
          </a:xfrm>
        </p:spPr>
        <p:txBody>
          <a:bodyPr>
            <a:normAutofit/>
          </a:bodyPr>
          <a:lstStyle/>
          <a:p>
            <a:r>
              <a:rPr lang="en-US" sz="2700" b="1" u="sng" dirty="0" smtClean="0">
                <a:latin typeface="Corbel" panose="020B0503020204020204" pitchFamily="34" charset="0"/>
              </a:rPr>
              <a:t>Coronavirus and Your Mental Health: A </a:t>
            </a:r>
            <a:r>
              <a:rPr lang="en-US" sz="2700" b="1" u="sng" dirty="0">
                <a:latin typeface="Corbel" panose="020B0503020204020204" pitchFamily="34" charset="0"/>
              </a:rPr>
              <a:t>L</a:t>
            </a:r>
            <a:r>
              <a:rPr lang="en-US" sz="2700" b="1" u="sng" dirty="0" smtClean="0">
                <a:latin typeface="Corbel" panose="020B0503020204020204" pitchFamily="34" charset="0"/>
              </a:rPr>
              <a:t>awyer’s Guide to </a:t>
            </a:r>
            <a:br>
              <a:rPr lang="en-US" sz="2700" b="1" u="sng" dirty="0" smtClean="0">
                <a:latin typeface="Corbel" panose="020B0503020204020204" pitchFamily="34" charset="0"/>
              </a:rPr>
            </a:br>
            <a:r>
              <a:rPr lang="en-US" sz="2700" b="1" u="sng" dirty="0" smtClean="0">
                <a:latin typeface="Corbel" panose="020B0503020204020204" pitchFamily="34" charset="0"/>
              </a:rPr>
              <a:t>Coping with Isolation, Anxiety and Fear in Uncertain Times</a:t>
            </a:r>
            <a:r>
              <a:rPr lang="en-US" sz="2000" b="1" u="sng" dirty="0" smtClean="0">
                <a:latin typeface="Corbel" panose="020B0503020204020204" pitchFamily="34" charset="0"/>
              </a:rPr>
              <a:t/>
            </a:r>
            <a:br>
              <a:rPr lang="en-US" sz="2000" b="1" u="sng" dirty="0" smtClean="0">
                <a:latin typeface="Corbel" panose="020B0503020204020204" pitchFamily="34" charset="0"/>
              </a:rPr>
            </a:br>
            <a:r>
              <a:rPr lang="en-US" sz="2000" u="sng" dirty="0" smtClean="0">
                <a:latin typeface="Corbel" panose="020B0503020204020204" pitchFamily="34" charset="0"/>
              </a:rPr>
              <a:t/>
            </a:r>
            <a:br>
              <a:rPr lang="en-US" sz="2000" u="sng" dirty="0" smtClean="0">
                <a:latin typeface="Corbel" panose="020B0503020204020204" pitchFamily="34" charset="0"/>
              </a:rPr>
            </a:br>
            <a:r>
              <a:rPr lang="en-US" sz="2000" b="1" dirty="0" smtClean="0">
                <a:latin typeface="Corbel" panose="020B0503020204020204" pitchFamily="34" charset="0"/>
              </a:rPr>
              <a:t>Presented by -Brian S. Quinn, Esq. – Education and Outreach Coordinator, LCL of PA, Inc.</a:t>
            </a:r>
            <a:br>
              <a:rPr lang="en-US" sz="2000" b="1" dirty="0" smtClean="0">
                <a:latin typeface="Corbel" panose="020B0503020204020204" pitchFamily="34" charset="0"/>
              </a:rPr>
            </a:br>
            <a:r>
              <a:rPr lang="en-US" sz="2000" b="1" dirty="0" smtClean="0">
                <a:latin typeface="Corbel" panose="020B0503020204020204" pitchFamily="34" charset="0"/>
              </a:rPr>
              <a:t/>
            </a:r>
            <a:br>
              <a:rPr lang="en-US" sz="2000" b="1" dirty="0" smtClean="0">
                <a:latin typeface="Corbel" panose="020B0503020204020204" pitchFamily="34" charset="0"/>
              </a:rPr>
            </a:br>
            <a:r>
              <a:rPr lang="en-US" sz="2000" dirty="0" smtClean="0">
                <a:latin typeface="Corbel" panose="020B0503020204020204" pitchFamily="34" charset="0"/>
              </a:rPr>
              <a:t>Brian S. Quinn, Esquire is a licensed attorney in Pennsylvania who currently serves as the Education and Outreach Coordinator for Lawyers Concerned for Lawyers of Pennsylvania, Inc., a Lawyers Assistance Program established in 1988 for the purpose of helping lawyers, judges and law students recover from alcoholism, drug addiction and mental health disorders.</a:t>
            </a:r>
            <a:br>
              <a:rPr lang="en-US" sz="2000" dirty="0" smtClean="0">
                <a:latin typeface="Corbel" panose="020B0503020204020204" pitchFamily="34" charset="0"/>
              </a:rPr>
            </a:br>
            <a:r>
              <a:rPr lang="en-US" sz="2000" dirty="0" smtClean="0">
                <a:latin typeface="Corbel" panose="020B0503020204020204" pitchFamily="34" charset="0"/>
              </a:rPr>
              <a:t/>
            </a:r>
            <a:br>
              <a:rPr lang="en-US" sz="2000" dirty="0" smtClean="0">
                <a:latin typeface="Corbel" panose="020B0503020204020204" pitchFamily="34" charset="0"/>
              </a:rPr>
            </a:br>
            <a:r>
              <a:rPr lang="en-US" sz="2000" dirty="0" smtClean="0">
                <a:latin typeface="Corbel" panose="020B0503020204020204" pitchFamily="34" charset="0"/>
              </a:rPr>
              <a:t>Mr. Quinn obtained his undergraduate degree in 1970, his law degree in 1973 and a certificate in Drug and Alcohol counselling in 2012, from Villanova University. Prior to his work with Lawyers Concerned for Lawyers, he was a private practitioner for over 40 years and has also worked in the field of Alcohol and Drug Counseling  in suburban Philadelphia.</a:t>
            </a:r>
            <a:br>
              <a:rPr lang="en-US" sz="2000" dirty="0" smtClean="0">
                <a:latin typeface="Corbel" panose="020B0503020204020204" pitchFamily="34" charset="0"/>
              </a:rPr>
            </a:br>
            <a:r>
              <a:rPr lang="en-US" sz="2000" dirty="0" smtClean="0">
                <a:latin typeface="Corbel" panose="020B0503020204020204" pitchFamily="34" charset="0"/>
              </a:rPr>
              <a:t/>
            </a:r>
            <a:br>
              <a:rPr lang="en-US" sz="2000" dirty="0" smtClean="0">
                <a:latin typeface="Corbel" panose="020B0503020204020204" pitchFamily="34" charset="0"/>
              </a:rPr>
            </a:br>
            <a:r>
              <a:rPr lang="en-US" sz="2000" dirty="0" smtClean="0">
                <a:latin typeface="Corbel" panose="020B0503020204020204" pitchFamily="34" charset="0"/>
              </a:rPr>
              <a:t>Mr. Quinn is a past member of the Board of Directors of Lawyers Concerned for Lawyers of Pennsylvania and served as a peer volunteer for over six years prior to accepting his current role as the organization's Educator in 2017. He has written and presented on lawyer wellness topics to law firms, Bar Associations and legal education  providers for state, national and international groups as well.</a:t>
            </a:r>
            <a:endParaRPr lang="en-US" sz="2000" dirty="0">
              <a:latin typeface="Corbel" panose="020B0503020204020204" pitchFamily="34" charset="0"/>
            </a:endParaRPr>
          </a:p>
        </p:txBody>
      </p:sp>
      <p:sp>
        <p:nvSpPr>
          <p:cNvPr id="3" name="Content Placeholder 2"/>
          <p:cNvSpPr>
            <a:spLocks noGrp="1"/>
          </p:cNvSpPr>
          <p:nvPr>
            <p:ph idx="1"/>
          </p:nvPr>
        </p:nvSpPr>
        <p:spPr>
          <a:xfrm>
            <a:off x="838201" y="1825624"/>
            <a:ext cx="10704226" cy="4680107"/>
          </a:xfrm>
        </p:spPr>
        <p:txBody>
          <a:bodyPr>
            <a:noAutofit/>
          </a:bodyPr>
          <a:lstStyle/>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dirty="0" smtClean="0">
                <a:solidFill>
                  <a:srgbClr val="000000"/>
                </a:solidFill>
                <a:latin typeface="Corbel" panose="020B0503020204020204" pitchFamily="34" charset="0"/>
                <a:cs typeface="Calibri" panose="020F0502020204030204" pitchFamily="34" charset="0"/>
              </a:rPr>
              <a:t> </a:t>
            </a:r>
            <a:endParaRPr lang="en-US" dirty="0">
              <a:latin typeface="Corbel" panose="020B0503020204020204" pitchFamily="34" charset="0"/>
            </a:endParaRPr>
          </a:p>
        </p:txBody>
      </p:sp>
    </p:spTree>
    <p:extLst>
      <p:ext uri="{BB962C8B-B14F-4D97-AF65-F5344CB8AC3E}">
        <p14:creationId xmlns:p14="http://schemas.microsoft.com/office/powerpoint/2010/main" val="3704133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34855" y="912934"/>
            <a:ext cx="5046617" cy="1325563"/>
          </a:xfrm>
        </p:spPr>
        <p:txBody>
          <a:bodyPr anchor="t">
            <a:normAutofit/>
          </a:bodyPr>
          <a:lstStyle/>
          <a:p>
            <a:r>
              <a:rPr lang="en-US" sz="4800" dirty="0" smtClean="0">
                <a:solidFill>
                  <a:schemeClr val="accent1">
                    <a:lumMod val="50000"/>
                  </a:schemeClr>
                </a:solidFill>
                <a:effectLst>
                  <a:outerShdw blurRad="50800" dist="38100" dir="2700000" algn="tl" rotWithShape="0">
                    <a:srgbClr val="000000">
                      <a:alpha val="43000"/>
                    </a:srgbClr>
                  </a:outerShdw>
                </a:effectLst>
              </a:rPr>
              <a:t> WHAT IS STRESS ?</a:t>
            </a:r>
            <a:endParaRPr lang="en-US" sz="4800" dirty="0">
              <a:solidFill>
                <a:schemeClr val="accent1">
                  <a:lumMod val="50000"/>
                </a:schemeClr>
              </a:solidFill>
              <a:effectLst>
                <a:outerShdw blurRad="50800" dist="38100" dir="2700000" algn="tl" rotWithShape="0">
                  <a:srgbClr val="000000">
                    <a:alpha val="43000"/>
                  </a:srgbClr>
                </a:outerShdw>
              </a:effectLst>
            </a:endParaRPr>
          </a:p>
        </p:txBody>
      </p:sp>
      <p:sp>
        <p:nvSpPr>
          <p:cNvPr id="8" name="Content Placeholder 7"/>
          <p:cNvSpPr>
            <a:spLocks noGrp="1"/>
          </p:cNvSpPr>
          <p:nvPr>
            <p:ph sz="half" idx="1"/>
          </p:nvPr>
        </p:nvSpPr>
        <p:spPr>
          <a:xfrm>
            <a:off x="514927" y="3063298"/>
            <a:ext cx="5181600" cy="4351338"/>
          </a:xfrm>
        </p:spPr>
        <p:txBody>
          <a:bodyPr>
            <a:normAutofit/>
          </a:bodyPr>
          <a:lstStyle/>
          <a:p>
            <a:r>
              <a:rPr lang="en-US" sz="3200" dirty="0"/>
              <a:t>Psychological stress is composed of the following sequence of elements: </a:t>
            </a:r>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907320167"/>
              </p:ext>
            </p:extLst>
          </p:nvPr>
        </p:nvGraphicFramePr>
        <p:xfrm>
          <a:off x="6019800" y="1850159"/>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070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9655" y="500062"/>
            <a:ext cx="10515600" cy="1325563"/>
          </a:xfrm>
        </p:spPr>
        <p:txBody>
          <a:bodyPr anchor="t">
            <a:normAutofit/>
          </a:bodyPr>
          <a:lstStyle/>
          <a:p>
            <a:r>
              <a:rPr lang="en-US" sz="4800" dirty="0" smtClean="0">
                <a:solidFill>
                  <a:schemeClr val="accent1">
                    <a:lumMod val="50000"/>
                  </a:schemeClr>
                </a:solidFill>
                <a:effectLst>
                  <a:outerShdw blurRad="50800" dist="38100" dir="2700000" algn="tl" rotWithShape="0">
                    <a:srgbClr val="000000">
                      <a:alpha val="43000"/>
                    </a:srgbClr>
                  </a:outerShdw>
                </a:effectLst>
              </a:rPr>
              <a:t>    WHAT IS STRESS ?</a:t>
            </a:r>
            <a:endParaRPr lang="en-US" sz="4800" dirty="0">
              <a:solidFill>
                <a:schemeClr val="accent1">
                  <a:lumMod val="50000"/>
                </a:schemeClr>
              </a:solidFill>
              <a:effectLst>
                <a:outerShdw blurRad="50800" dist="38100" dir="2700000" algn="tl" rotWithShape="0">
                  <a:srgbClr val="000000">
                    <a:alpha val="43000"/>
                  </a:srgbClr>
                </a:outerShdw>
              </a:effectLst>
            </a:endParaRPr>
          </a:p>
        </p:txBody>
      </p:sp>
      <p:sp>
        <p:nvSpPr>
          <p:cNvPr id="4" name="Content Placeholder 3"/>
          <p:cNvSpPr>
            <a:spLocks noGrp="1"/>
          </p:cNvSpPr>
          <p:nvPr>
            <p:ph idx="1"/>
          </p:nvPr>
        </p:nvSpPr>
        <p:spPr>
          <a:xfrm>
            <a:off x="838199" y="1619794"/>
            <a:ext cx="10826932" cy="5146766"/>
          </a:xfrm>
        </p:spPr>
        <p:txBody>
          <a:bodyPr>
            <a:normAutofit lnSpcReduction="10000"/>
          </a:bodyPr>
          <a:lstStyle/>
          <a:p>
            <a:pPr fontAlgn="base"/>
            <a:r>
              <a:rPr lang="en-US" sz="3000" dirty="0"/>
              <a:t>The central nervous system perceives a dangerous </a:t>
            </a:r>
            <a:r>
              <a:rPr lang="en-US" sz="3000" dirty="0" smtClean="0"/>
              <a:t>situation (</a:t>
            </a:r>
            <a:r>
              <a:rPr lang="en-US" sz="3000" b="1" i="1" dirty="0" smtClean="0"/>
              <a:t>stimulus</a:t>
            </a:r>
            <a:r>
              <a:rPr lang="en-US" sz="3000" dirty="0" smtClean="0"/>
              <a:t>) </a:t>
            </a:r>
            <a:r>
              <a:rPr lang="en-US" sz="3000" dirty="0"/>
              <a:t>and then </a:t>
            </a:r>
            <a:r>
              <a:rPr lang="en-US" sz="3000" dirty="0" smtClean="0"/>
              <a:t>immediately begins </a:t>
            </a:r>
            <a:r>
              <a:rPr lang="en-US" sz="3000" dirty="0"/>
              <a:t>to appraise </a:t>
            </a:r>
            <a:r>
              <a:rPr lang="en-US" sz="3000" dirty="0" smtClean="0"/>
              <a:t>it. </a:t>
            </a:r>
            <a:r>
              <a:rPr lang="en-US" sz="3000" dirty="0"/>
              <a:t>T</a:t>
            </a:r>
            <a:r>
              <a:rPr lang="en-US" sz="3000" dirty="0" smtClean="0"/>
              <a:t>hose </a:t>
            </a:r>
            <a:r>
              <a:rPr lang="en-US" sz="3000" dirty="0"/>
              <a:t>initial appraisals </a:t>
            </a:r>
            <a:r>
              <a:rPr lang="en-US" sz="3000" dirty="0" smtClean="0"/>
              <a:t>are</a:t>
            </a:r>
            <a:r>
              <a:rPr lang="en-US" sz="3000" dirty="0"/>
              <a:t> </a:t>
            </a:r>
            <a:r>
              <a:rPr lang="en-US" sz="3000" b="1" dirty="0" smtClean="0"/>
              <a:t>unconscious</a:t>
            </a:r>
            <a:r>
              <a:rPr lang="en-US" sz="3000" b="1" dirty="0"/>
              <a:t> </a:t>
            </a:r>
            <a:r>
              <a:rPr lang="en-US" sz="3000" b="1" dirty="0" smtClean="0"/>
              <a:t>and internal</a:t>
            </a:r>
            <a:r>
              <a:rPr lang="en-US" sz="3000" dirty="0" smtClean="0"/>
              <a:t>.</a:t>
            </a:r>
            <a:endParaRPr lang="en-US" sz="3000" b="1" dirty="0" smtClean="0"/>
          </a:p>
          <a:p>
            <a:pPr fontAlgn="base"/>
            <a:r>
              <a:rPr lang="en-US" sz="3000" dirty="0" smtClean="0"/>
              <a:t>Once </a:t>
            </a:r>
            <a:r>
              <a:rPr lang="en-US" sz="3000" dirty="0"/>
              <a:t>we become aware of our </a:t>
            </a:r>
            <a:r>
              <a:rPr lang="en-US" sz="3000" b="1" i="1" dirty="0"/>
              <a:t>thoughts</a:t>
            </a:r>
            <a:r>
              <a:rPr lang="en-US" sz="3000" dirty="0"/>
              <a:t>, we make </a:t>
            </a:r>
            <a:r>
              <a:rPr lang="en-US" sz="3000" b="1" dirty="0"/>
              <a:t>conscious</a:t>
            </a:r>
            <a:r>
              <a:rPr lang="en-US" sz="3000" dirty="0"/>
              <a:t> judgments in other sensory forms (visual, auditory) </a:t>
            </a:r>
            <a:r>
              <a:rPr lang="en-US" sz="3000" b="1" dirty="0" smtClean="0"/>
              <a:t>which are external</a:t>
            </a:r>
            <a:r>
              <a:rPr lang="en-US" sz="3000" dirty="0"/>
              <a:t>.</a:t>
            </a:r>
          </a:p>
          <a:p>
            <a:pPr fontAlgn="base"/>
            <a:r>
              <a:rPr lang="en-US" sz="3000" dirty="0" smtClean="0"/>
              <a:t>As the central nervous system recognizes the dangerous situation we immediately begin to experience “sympathetic” bodily responses – increase heart rate, sweating, faster breathing. </a:t>
            </a:r>
          </a:p>
          <a:p>
            <a:pPr fontAlgn="base"/>
            <a:r>
              <a:rPr lang="en-US" sz="3000" dirty="0" smtClean="0"/>
              <a:t>The internal and external appraisals combine to produce an </a:t>
            </a:r>
            <a:r>
              <a:rPr lang="en-US" sz="3000" b="1" i="1" dirty="0" smtClean="0"/>
              <a:t>emotion</a:t>
            </a:r>
            <a:r>
              <a:rPr lang="en-US" sz="3000" i="1" dirty="0" smtClean="0"/>
              <a:t> </a:t>
            </a:r>
            <a:r>
              <a:rPr lang="en-US" sz="3000" dirty="0" smtClean="0"/>
              <a:t>(fear in this case) </a:t>
            </a:r>
          </a:p>
          <a:p>
            <a:pPr fontAlgn="base"/>
            <a:r>
              <a:rPr lang="en-US" sz="3000" dirty="0" smtClean="0"/>
              <a:t>The emotion pushes the body to react (</a:t>
            </a:r>
            <a:r>
              <a:rPr lang="en-US" sz="3000" b="1" i="1" dirty="0" smtClean="0"/>
              <a:t>behave</a:t>
            </a:r>
            <a:r>
              <a:rPr lang="en-US" sz="3000" dirty="0" smtClean="0"/>
              <a:t>) externally </a:t>
            </a:r>
          </a:p>
          <a:p>
            <a:pPr marL="0" indent="0" fontAlgn="base">
              <a:buNone/>
            </a:pPr>
            <a:endParaRPr lang="en-US" dirty="0" smtClean="0"/>
          </a:p>
          <a:p>
            <a:endParaRPr lang="en-US" dirty="0"/>
          </a:p>
        </p:txBody>
      </p:sp>
    </p:spTree>
    <p:extLst>
      <p:ext uri="{BB962C8B-B14F-4D97-AF65-F5344CB8AC3E}">
        <p14:creationId xmlns:p14="http://schemas.microsoft.com/office/powerpoint/2010/main" val="3573528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8358" y="274320"/>
            <a:ext cx="9692640" cy="6124754"/>
          </a:xfrm>
          <a:prstGeom prst="rect">
            <a:avLst/>
          </a:prstGeom>
        </p:spPr>
        <p:txBody>
          <a:bodyPr wrap="square">
            <a:noAutofit/>
          </a:bodyPr>
          <a:lstStyle/>
          <a:p>
            <a:pPr fontAlgn="base"/>
            <a:endParaRPr lang="en-US" sz="2800" dirty="0" smtClean="0">
              <a:solidFill>
                <a:srgbClr val="000000"/>
              </a:solidFill>
            </a:endParaRPr>
          </a:p>
          <a:p>
            <a:pPr fontAlgn="base"/>
            <a:r>
              <a:rPr lang="en-US" sz="2800" dirty="0" smtClean="0">
                <a:solidFill>
                  <a:srgbClr val="000000"/>
                </a:solidFill>
              </a:rPr>
              <a:t>The </a:t>
            </a:r>
            <a:r>
              <a:rPr lang="en-US" sz="2800" dirty="0">
                <a:solidFill>
                  <a:srgbClr val="000000"/>
                </a:solidFill>
              </a:rPr>
              <a:t>thoughts and emotions are internal and subjective – part of the way we habitually respond to things – and are changeable, otherwise everyone would react in the same manner to a  </a:t>
            </a:r>
            <a:r>
              <a:rPr lang="en-US" sz="2800" dirty="0" smtClean="0">
                <a:solidFill>
                  <a:srgbClr val="000000"/>
                </a:solidFill>
              </a:rPr>
              <a:t>     situation</a:t>
            </a:r>
            <a:r>
              <a:rPr lang="en-US" sz="2800" dirty="0">
                <a:solidFill>
                  <a:srgbClr val="000000"/>
                </a:solidFill>
              </a:rPr>
              <a:t>. </a:t>
            </a:r>
          </a:p>
          <a:p>
            <a:pPr fontAlgn="base"/>
            <a:endParaRPr lang="en-US" sz="2800" dirty="0" smtClean="0">
              <a:solidFill>
                <a:srgbClr val="000000"/>
              </a:solidFill>
            </a:endParaRPr>
          </a:p>
          <a:p>
            <a:pPr fontAlgn="base"/>
            <a:endParaRPr lang="en-US" sz="2800" dirty="0">
              <a:solidFill>
                <a:srgbClr val="000000"/>
              </a:solidFill>
            </a:endParaRPr>
          </a:p>
          <a:p>
            <a:pPr fontAlgn="base"/>
            <a:endParaRPr lang="en-US" sz="2800" dirty="0" smtClean="0">
              <a:solidFill>
                <a:srgbClr val="000000"/>
              </a:solidFill>
            </a:endParaRPr>
          </a:p>
          <a:p>
            <a:pPr fontAlgn="base"/>
            <a:endParaRPr lang="en-US" sz="2800" dirty="0">
              <a:solidFill>
                <a:srgbClr val="000000"/>
              </a:solidFill>
            </a:endParaRPr>
          </a:p>
          <a:p>
            <a:pPr fontAlgn="base"/>
            <a:endParaRPr lang="en-US" sz="2800" dirty="0" smtClean="0">
              <a:solidFill>
                <a:srgbClr val="000000"/>
              </a:solidFill>
            </a:endParaRPr>
          </a:p>
          <a:p>
            <a:pPr fontAlgn="base"/>
            <a:endParaRPr lang="en-US" sz="2800" dirty="0" smtClean="0">
              <a:solidFill>
                <a:srgbClr val="000000"/>
              </a:solidFill>
            </a:endParaRPr>
          </a:p>
          <a:p>
            <a:pPr fontAlgn="base"/>
            <a:r>
              <a:rPr lang="en-US" sz="2800" dirty="0" smtClean="0">
                <a:solidFill>
                  <a:srgbClr val="000000"/>
                </a:solidFill>
              </a:rPr>
              <a:t>If </a:t>
            </a:r>
            <a:r>
              <a:rPr lang="en-US" sz="2800" dirty="0">
                <a:solidFill>
                  <a:srgbClr val="000000"/>
                </a:solidFill>
              </a:rPr>
              <a:t>we cannot interrupt or change the stimulus which produces the stress, then we must interrupt or </a:t>
            </a:r>
            <a:r>
              <a:rPr lang="en-US" sz="2800" u="sng" dirty="0">
                <a:solidFill>
                  <a:srgbClr val="000000"/>
                </a:solidFill>
              </a:rPr>
              <a:t>change our appraisal </a:t>
            </a:r>
            <a:r>
              <a:rPr lang="en-US" sz="2800" dirty="0">
                <a:solidFill>
                  <a:srgbClr val="000000"/>
                </a:solidFill>
              </a:rPr>
              <a:t>of it. </a:t>
            </a:r>
          </a:p>
        </p:txBody>
      </p:sp>
      <p:pic>
        <p:nvPicPr>
          <p:cNvPr id="3082" name="Picture 10" descr="Stressed out? 10 Simple Suggestions for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06" y="2709299"/>
            <a:ext cx="2790072" cy="197499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Keep Calm and Practice: Lawyer Launches '21st Century' Sou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677" y="2709300"/>
            <a:ext cx="3291655" cy="19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2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74" y="824346"/>
            <a:ext cx="10018713" cy="986246"/>
          </a:xfrm>
        </p:spPr>
        <p:txBody>
          <a:bodyPr anchor="t"/>
          <a:lstStyle/>
          <a:p>
            <a:r>
              <a:rPr lang="en-US" dirty="0" smtClean="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HOW STRESSED ARE YOU ?</a:t>
            </a:r>
            <a:endParaRPr 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idx="1"/>
          </p:nvPr>
        </p:nvSpPr>
        <p:spPr>
          <a:xfrm>
            <a:off x="1484310" y="1672048"/>
            <a:ext cx="10018713" cy="4249783"/>
          </a:xfrm>
        </p:spPr>
        <p:txBody>
          <a:bodyPr>
            <a:noAutofit/>
          </a:bodyPr>
          <a:lstStyle/>
          <a:p>
            <a:pPr fontAlgn="base"/>
            <a:r>
              <a:rPr lang="en-US" dirty="0" smtClean="0"/>
              <a:t>My </a:t>
            </a:r>
            <a:r>
              <a:rPr lang="en-US" dirty="0"/>
              <a:t>work requires me to do too much in too little time. </a:t>
            </a:r>
            <a:endParaRPr lang="en-US" dirty="0" smtClean="0"/>
          </a:p>
          <a:p>
            <a:pPr fontAlgn="base">
              <a:buFont typeface="Arial" panose="020B0604020202020204" pitchFamily="34" charset="0"/>
              <a:buChar char="•"/>
            </a:pPr>
            <a:r>
              <a:rPr lang="en-US" dirty="0" smtClean="0"/>
              <a:t>I </a:t>
            </a:r>
            <a:r>
              <a:rPr lang="en-US" dirty="0"/>
              <a:t>don’t have enough time to spend with my family and friends or to </a:t>
            </a:r>
            <a:r>
              <a:rPr lang="en-US" dirty="0" smtClean="0"/>
              <a:t>pursue recreational </a:t>
            </a:r>
            <a:r>
              <a:rPr lang="en-US" dirty="0"/>
              <a:t>and social activities. </a:t>
            </a:r>
          </a:p>
          <a:p>
            <a:pPr fontAlgn="base"/>
            <a:r>
              <a:rPr lang="en-US" dirty="0"/>
              <a:t>Competition is making it difficult to make a living. </a:t>
            </a:r>
          </a:p>
          <a:p>
            <a:pPr fontAlgn="base"/>
            <a:r>
              <a:rPr lang="en-US" dirty="0"/>
              <a:t>The people at my law firm or department lack collegiality – e.g., are cold,  unfriendly or rude. </a:t>
            </a:r>
          </a:p>
          <a:p>
            <a:pPr fontAlgn="base"/>
            <a:r>
              <a:rPr lang="en-US" dirty="0" smtClean="0"/>
              <a:t>My </a:t>
            </a:r>
            <a:r>
              <a:rPr lang="en-US" dirty="0"/>
              <a:t>firm or department is mismanaged – e.g., not enough good clerical help,   compensation or procedures are unfair</a:t>
            </a:r>
            <a:r>
              <a:rPr lang="en-US" dirty="0" smtClean="0"/>
              <a:t>.</a:t>
            </a:r>
            <a:endParaRPr lang="en-US" dirty="0"/>
          </a:p>
        </p:txBody>
      </p:sp>
    </p:spTree>
    <p:extLst>
      <p:ext uri="{BB962C8B-B14F-4D97-AF65-F5344CB8AC3E}">
        <p14:creationId xmlns:p14="http://schemas.microsoft.com/office/powerpoint/2010/main" val="3122467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329" y="770011"/>
            <a:ext cx="10018713" cy="907869"/>
          </a:xfrm>
        </p:spPr>
        <p:txBody>
          <a:bodyPr anchor="t"/>
          <a:lstStyle/>
          <a:p>
            <a:r>
              <a:rPr lang="en-US" dirty="0" smtClean="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HOW STRESSED ARE YOU ?</a:t>
            </a:r>
            <a:endParaRPr 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idx="1"/>
          </p:nvPr>
        </p:nvSpPr>
        <p:spPr>
          <a:xfrm>
            <a:off x="1484310" y="1737361"/>
            <a:ext cx="10018713" cy="4053840"/>
          </a:xfrm>
        </p:spPr>
        <p:txBody>
          <a:bodyPr>
            <a:noAutofit/>
          </a:bodyPr>
          <a:lstStyle/>
          <a:p>
            <a:pPr fontAlgn="base"/>
            <a:r>
              <a:rPr lang="en-US" dirty="0" smtClean="0"/>
              <a:t>My </a:t>
            </a:r>
            <a:r>
              <a:rPr lang="en-US" dirty="0"/>
              <a:t>firm or department is too focused on profit. </a:t>
            </a:r>
          </a:p>
          <a:p>
            <a:pPr fontAlgn="base"/>
            <a:r>
              <a:rPr lang="en-US" dirty="0" smtClean="0"/>
              <a:t>The </a:t>
            </a:r>
            <a:r>
              <a:rPr lang="en-US" dirty="0"/>
              <a:t>physical environment is unpleasant. </a:t>
            </a:r>
          </a:p>
          <a:p>
            <a:pPr fontAlgn="base"/>
            <a:r>
              <a:rPr lang="en-US" dirty="0" smtClean="0"/>
              <a:t>My </a:t>
            </a:r>
            <a:r>
              <a:rPr lang="en-US" dirty="0"/>
              <a:t>work bores me. </a:t>
            </a:r>
          </a:p>
          <a:p>
            <a:pPr fontAlgn="base"/>
            <a:r>
              <a:rPr lang="en-US" dirty="0" smtClean="0"/>
              <a:t>I’m </a:t>
            </a:r>
            <a:r>
              <a:rPr lang="en-US" dirty="0"/>
              <a:t>not good at what I do. </a:t>
            </a:r>
          </a:p>
          <a:p>
            <a:pPr fontAlgn="base"/>
            <a:r>
              <a:rPr lang="en-US" dirty="0" smtClean="0"/>
              <a:t>I’m </a:t>
            </a:r>
            <a:r>
              <a:rPr lang="en-US" dirty="0"/>
              <a:t>not making a positive contribution to society or the lives of others. </a:t>
            </a:r>
          </a:p>
          <a:p>
            <a:pPr fontAlgn="base"/>
            <a:r>
              <a:rPr lang="en-US" dirty="0" smtClean="0"/>
              <a:t>What </a:t>
            </a:r>
            <a:r>
              <a:rPr lang="en-US" dirty="0"/>
              <a:t>I am doing doesn’t deserve respect /get enough respect. </a:t>
            </a:r>
          </a:p>
          <a:p>
            <a:pPr fontAlgn="base"/>
            <a:r>
              <a:rPr lang="en-US" dirty="0" smtClean="0"/>
              <a:t>I </a:t>
            </a:r>
            <a:r>
              <a:rPr lang="en-US" dirty="0"/>
              <a:t>deal with too many unreasonable and difficult people.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794" y="1856322"/>
            <a:ext cx="2680229" cy="1907959"/>
          </a:xfrm>
          <a:prstGeom prst="rect">
            <a:avLst/>
          </a:prstGeom>
        </p:spPr>
      </p:pic>
    </p:spTree>
    <p:extLst>
      <p:ext uri="{BB962C8B-B14F-4D97-AF65-F5344CB8AC3E}">
        <p14:creationId xmlns:p14="http://schemas.microsoft.com/office/powerpoint/2010/main" val="3075734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457" y="750455"/>
            <a:ext cx="10018713" cy="881743"/>
          </a:xfrm>
        </p:spPr>
        <p:txBody>
          <a:bodyPr anchor="t"/>
          <a:lstStyle/>
          <a:p>
            <a:r>
              <a:rPr lang="en-US" dirty="0" smtClean="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HOW STRESSED ARE YOU ?</a:t>
            </a:r>
            <a:endParaRPr 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idx="1"/>
          </p:nvPr>
        </p:nvSpPr>
        <p:spPr>
          <a:xfrm>
            <a:off x="1463094" y="2056146"/>
            <a:ext cx="10018713" cy="3867783"/>
          </a:xfrm>
        </p:spPr>
        <p:txBody>
          <a:bodyPr>
            <a:noAutofit/>
          </a:bodyPr>
          <a:lstStyle/>
          <a:p>
            <a:pPr fontAlgn="base"/>
            <a:r>
              <a:rPr lang="en-US" dirty="0" smtClean="0">
                <a:latin typeface="Corbel" panose="020B0503020204020204" pitchFamily="34" charset="0"/>
              </a:rPr>
              <a:t>I </a:t>
            </a:r>
            <a:r>
              <a:rPr lang="en-US" dirty="0">
                <a:latin typeface="Corbel" panose="020B0503020204020204" pitchFamily="34" charset="0"/>
              </a:rPr>
              <a:t>feel overly responsible for everything and everyone. </a:t>
            </a:r>
          </a:p>
          <a:p>
            <a:pPr fontAlgn="base"/>
            <a:r>
              <a:rPr lang="en-US" dirty="0" smtClean="0">
                <a:latin typeface="Corbel" panose="020B0503020204020204" pitchFamily="34" charset="0"/>
              </a:rPr>
              <a:t>I </a:t>
            </a:r>
            <a:r>
              <a:rPr lang="en-US" dirty="0">
                <a:latin typeface="Corbel" panose="020B0503020204020204" pitchFamily="34" charset="0"/>
              </a:rPr>
              <a:t>overanalyze things and am too cautious. </a:t>
            </a:r>
          </a:p>
          <a:p>
            <a:pPr fontAlgn="base"/>
            <a:r>
              <a:rPr lang="en-US" dirty="0">
                <a:latin typeface="Corbel" panose="020B0503020204020204" pitchFamily="34" charset="0"/>
              </a:rPr>
              <a:t>I often feel depressed, defeated or hopeless. </a:t>
            </a:r>
          </a:p>
          <a:p>
            <a:pPr fontAlgn="base"/>
            <a:r>
              <a:rPr lang="en-US" dirty="0">
                <a:latin typeface="Corbel" panose="020B0503020204020204" pitchFamily="34" charset="0"/>
              </a:rPr>
              <a:t>I often rely on alcohol or drugs to help me feel good. </a:t>
            </a:r>
          </a:p>
          <a:p>
            <a:pPr fontAlgn="base"/>
            <a:r>
              <a:rPr lang="en-US" dirty="0">
                <a:latin typeface="Corbel" panose="020B0503020204020204" pitchFamily="34" charset="0"/>
              </a:rPr>
              <a:t>I think about quitting at least once a month. </a:t>
            </a:r>
          </a:p>
          <a:p>
            <a:pPr fontAlgn="base"/>
            <a:r>
              <a:rPr lang="en-US" dirty="0">
                <a:latin typeface="Corbel" panose="020B0503020204020204" pitchFamily="34" charset="0"/>
              </a:rPr>
              <a:t>Occasionally, I think about suicide.</a:t>
            </a: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9682" y="2640413"/>
            <a:ext cx="1762125" cy="2699248"/>
          </a:xfrm>
          <a:prstGeom prst="rect">
            <a:avLst/>
          </a:prstGeom>
        </p:spPr>
      </p:pic>
    </p:spTree>
    <p:extLst>
      <p:ext uri="{BB962C8B-B14F-4D97-AF65-F5344CB8AC3E}">
        <p14:creationId xmlns:p14="http://schemas.microsoft.com/office/powerpoint/2010/main" val="3655236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07869"/>
          </a:xfrm>
        </p:spPr>
        <p:txBody>
          <a:bodyPr anchor="t"/>
          <a:lstStyle/>
          <a:p>
            <a:r>
              <a:rPr lang="en-US" dirty="0" smtClean="0">
                <a:solidFill>
                  <a:schemeClr val="accent1">
                    <a:lumMod val="50000"/>
                  </a:schemeClr>
                </a:solidFill>
                <a:effectLst>
                  <a:outerShdw blurRad="50800" dist="38100" dir="2700000" algn="tl" rotWithShape="0">
                    <a:srgbClr val="000000">
                      <a:alpha val="43000"/>
                    </a:srgbClr>
                  </a:outerShdw>
                </a:effectLst>
              </a:rPr>
              <a:t>                 </a:t>
            </a:r>
            <a:r>
              <a:rPr lang="en-US" dirty="0" smtClean="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STRESS or DISTRESS ?</a:t>
            </a:r>
            <a:endParaRPr 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idx="1"/>
          </p:nvPr>
        </p:nvSpPr>
        <p:spPr>
          <a:xfrm>
            <a:off x="1484310" y="1713591"/>
            <a:ext cx="10018713" cy="5144409"/>
          </a:xfrm>
        </p:spPr>
        <p:txBody>
          <a:bodyPr>
            <a:normAutofit/>
          </a:bodyPr>
          <a:lstStyle/>
          <a:p>
            <a:r>
              <a:rPr lang="en-US" dirty="0" smtClean="0">
                <a:latin typeface="Corbel" panose="020B0503020204020204" pitchFamily="34" charset="0"/>
              </a:rPr>
              <a:t>Some stress is healthy. Positive stressors can energize and motivate us to be productive and creative problem solvers.</a:t>
            </a:r>
          </a:p>
          <a:p>
            <a:r>
              <a:rPr lang="en-US" dirty="0" smtClean="0">
                <a:latin typeface="Corbel" panose="020B0503020204020204" pitchFamily="34" charset="0"/>
              </a:rPr>
              <a:t>A totally stress free life is not only unrealistic, it can actually be a harmful form of denial.</a:t>
            </a:r>
          </a:p>
          <a:p>
            <a:endParaRPr lang="en-US" dirty="0" smtClean="0">
              <a:latin typeface="Corbel" panose="020B0503020204020204" pitchFamily="34" charset="0"/>
            </a:endParaRPr>
          </a:p>
          <a:p>
            <a:endParaRPr lang="en-US" dirty="0">
              <a:latin typeface="Corbel" panose="020B0503020204020204" pitchFamily="34" charset="0"/>
            </a:endParaRPr>
          </a:p>
          <a:p>
            <a:endParaRPr lang="en-US" dirty="0" smtClean="0">
              <a:latin typeface="Corbel" panose="020B0503020204020204" pitchFamily="34" charset="0"/>
            </a:endParaRPr>
          </a:p>
          <a:p>
            <a:r>
              <a:rPr lang="en-US" dirty="0" smtClean="0">
                <a:latin typeface="Corbel" panose="020B0503020204020204" pitchFamily="34" charset="0"/>
              </a:rPr>
              <a:t>We need to eliminate </a:t>
            </a:r>
            <a:r>
              <a:rPr lang="en-US" i="1" dirty="0" smtClean="0">
                <a:latin typeface="Corbel" panose="020B0503020204020204" pitchFamily="34" charset="0"/>
              </a:rPr>
              <a:t>distress.</a:t>
            </a:r>
            <a:r>
              <a:rPr lang="en-US" dirty="0" smtClean="0">
                <a:latin typeface="Corbel" panose="020B0503020204020204" pitchFamily="34" charset="0"/>
              </a:rPr>
              <a:t> Distress is harmful both physically and psychologically.</a:t>
            </a:r>
          </a:p>
          <a:p>
            <a:r>
              <a:rPr lang="en-US" dirty="0" smtClean="0">
                <a:latin typeface="Corbel" panose="020B0503020204020204" pitchFamily="34" charset="0"/>
              </a:rPr>
              <a:t>Being “strong” or having “courage” and enduring distress</a:t>
            </a:r>
            <a:r>
              <a:rPr lang="en-US" i="1" dirty="0" smtClean="0">
                <a:latin typeface="Corbel" panose="020B0503020204020204" pitchFamily="34" charset="0"/>
              </a:rPr>
              <a:t> </a:t>
            </a:r>
            <a:r>
              <a:rPr lang="en-US" dirty="0" smtClean="0">
                <a:latin typeface="Corbel" panose="020B0503020204020204" pitchFamily="34" charset="0"/>
              </a:rPr>
              <a:t>is a sign of poor judgment or </a:t>
            </a:r>
            <a:r>
              <a:rPr lang="en-US" i="1" dirty="0" smtClean="0">
                <a:latin typeface="Corbel" panose="020B0503020204020204" pitchFamily="34" charset="0"/>
              </a:rPr>
              <a:t>fear </a:t>
            </a:r>
            <a:r>
              <a:rPr lang="en-US" dirty="0" smtClean="0">
                <a:latin typeface="Corbel" panose="020B0503020204020204" pitchFamily="34" charset="0"/>
              </a:rPr>
              <a:t> of change. </a:t>
            </a:r>
            <a:endParaRPr lang="en-US" i="1" dirty="0">
              <a:latin typeface="Corbel" panose="020B05030202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391" y="3490457"/>
            <a:ext cx="2876550" cy="1590675"/>
          </a:xfrm>
          <a:prstGeom prst="rect">
            <a:avLst/>
          </a:prstGeom>
        </p:spPr>
      </p:pic>
    </p:spTree>
    <p:extLst>
      <p:ext uri="{BB962C8B-B14F-4D97-AF65-F5344CB8AC3E}">
        <p14:creationId xmlns:p14="http://schemas.microsoft.com/office/powerpoint/2010/main" val="3469830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07869"/>
          </a:xfrm>
        </p:spPr>
        <p:txBody>
          <a:bodyPr anchor="t"/>
          <a:lstStyle/>
          <a:p>
            <a:r>
              <a:rPr lang="en-US" dirty="0" smtClean="0">
                <a:solidFill>
                  <a:schemeClr val="accent1">
                    <a:lumMod val="50000"/>
                  </a:schemeClr>
                </a:solidFill>
                <a:effectLst>
                  <a:outerShdw blurRad="50800" dist="38100" dir="2700000" algn="tl" rotWithShape="0">
                    <a:srgbClr val="000000">
                      <a:alpha val="43000"/>
                    </a:srgbClr>
                  </a:outerShdw>
                </a:effectLst>
              </a:rPr>
              <a:t>                 </a:t>
            </a:r>
            <a:r>
              <a:rPr lang="en-US" dirty="0" smtClean="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STRESS or DISTRESS ?</a:t>
            </a:r>
            <a:endParaRPr 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idx="1"/>
          </p:nvPr>
        </p:nvSpPr>
        <p:spPr>
          <a:xfrm>
            <a:off x="1484310" y="1953433"/>
            <a:ext cx="10018713" cy="4197531"/>
          </a:xfrm>
        </p:spPr>
        <p:txBody>
          <a:bodyPr>
            <a:normAutofit/>
          </a:bodyPr>
          <a:lstStyle/>
          <a:p>
            <a:r>
              <a:rPr lang="en-US" dirty="0">
                <a:latin typeface="Corbel" panose="020B0503020204020204" pitchFamily="34" charset="0"/>
              </a:rPr>
              <a:t>Gradual, incremental increases in responsibilities, duties, </a:t>
            </a:r>
            <a:r>
              <a:rPr lang="en-US" dirty="0" smtClean="0">
                <a:latin typeface="Corbel" panose="020B0503020204020204" pitchFamily="34" charset="0"/>
              </a:rPr>
              <a:t>  pressures </a:t>
            </a:r>
            <a:r>
              <a:rPr lang="en-US" dirty="0">
                <a:latin typeface="Corbel" panose="020B0503020204020204" pitchFamily="34" charset="0"/>
              </a:rPr>
              <a:t>and demands at home and work combined with long work days and weeks is risky.</a:t>
            </a:r>
          </a:p>
          <a:p>
            <a:r>
              <a:rPr lang="en-US" dirty="0" smtClean="0">
                <a:latin typeface="Corbel" panose="020B0503020204020204" pitchFamily="34" charset="0"/>
              </a:rPr>
              <a:t>We </a:t>
            </a:r>
            <a:r>
              <a:rPr lang="en-US" dirty="0">
                <a:latin typeface="Corbel" panose="020B0503020204020204" pitchFamily="34" charset="0"/>
              </a:rPr>
              <a:t>become unaware that we have lost balance in our lives.</a:t>
            </a:r>
          </a:p>
          <a:p>
            <a:r>
              <a:rPr lang="en-US" dirty="0" smtClean="0">
                <a:latin typeface="Corbel" panose="020B0503020204020204" pitchFamily="34" charset="0"/>
              </a:rPr>
              <a:t>We </a:t>
            </a:r>
            <a:r>
              <a:rPr lang="en-US" dirty="0">
                <a:latin typeface="Corbel" panose="020B0503020204020204" pitchFamily="34" charset="0"/>
              </a:rPr>
              <a:t>stay busy and “stuff” our feelings.</a:t>
            </a:r>
          </a:p>
          <a:p>
            <a:r>
              <a:rPr lang="en-US" dirty="0" smtClean="0">
                <a:latin typeface="Corbel" panose="020B0503020204020204" pitchFamily="34" charset="0"/>
              </a:rPr>
              <a:t>Even </a:t>
            </a:r>
            <a:r>
              <a:rPr lang="en-US" dirty="0">
                <a:latin typeface="Corbel" panose="020B0503020204020204" pitchFamily="34" charset="0"/>
              </a:rPr>
              <a:t>relaxing can cause us to feel distress.</a:t>
            </a:r>
          </a:p>
          <a:p>
            <a:r>
              <a:rPr lang="en-US" dirty="0" smtClean="0">
                <a:latin typeface="Corbel" panose="020B0503020204020204" pitchFamily="34" charset="0"/>
              </a:rPr>
              <a:t>REMEMBER</a:t>
            </a:r>
            <a:r>
              <a:rPr lang="en-US" dirty="0">
                <a:latin typeface="Corbel" panose="020B0503020204020204" pitchFamily="34" charset="0"/>
              </a:rPr>
              <a:t>, DISTRESSED </a:t>
            </a:r>
            <a:r>
              <a:rPr lang="en-US" dirty="0" smtClean="0">
                <a:latin typeface="Corbel" panose="020B0503020204020204" pitchFamily="34" charset="0"/>
              </a:rPr>
              <a:t>LAWYERS and PROFESSIONALS </a:t>
            </a:r>
            <a:r>
              <a:rPr lang="en-US" dirty="0">
                <a:latin typeface="Corbel" panose="020B0503020204020204" pitchFamily="34" charset="0"/>
              </a:rPr>
              <a:t>EVENTUALLY LOSE THEIR </a:t>
            </a:r>
            <a:r>
              <a:rPr lang="en-US" dirty="0" smtClean="0">
                <a:latin typeface="Corbel" panose="020B0503020204020204" pitchFamily="34" charset="0"/>
              </a:rPr>
              <a:t>  EFFICIENCY </a:t>
            </a:r>
            <a:r>
              <a:rPr lang="en-US" dirty="0">
                <a:latin typeface="Corbel" panose="020B0503020204020204" pitchFamily="34" charset="0"/>
              </a:rPr>
              <a:t>AND EFFECTIVENESS !!</a:t>
            </a:r>
          </a:p>
        </p:txBody>
      </p:sp>
    </p:spTree>
    <p:extLst>
      <p:ext uri="{BB962C8B-B14F-4D97-AF65-F5344CB8AC3E}">
        <p14:creationId xmlns:p14="http://schemas.microsoft.com/office/powerpoint/2010/main" val="222963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10491"/>
          </a:xfrm>
        </p:spPr>
        <p:txBody>
          <a:bodyPr/>
          <a:lstStyle/>
          <a:p>
            <a:r>
              <a:rPr lang="en-US" b="1" dirty="0" smtClean="0">
                <a:solidFill>
                  <a:schemeClr val="accent1">
                    <a:lumMod val="50000"/>
                  </a:schemeClr>
                </a:solidFill>
                <a:latin typeface="Corbel" panose="020B0503020204020204" pitchFamily="34" charset="0"/>
              </a:rPr>
              <a:t>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QUICK </a:t>
            </a:r>
            <a:r>
              <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STRESS-BUSTERS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1" y="1960417"/>
            <a:ext cx="10018713" cy="4440382"/>
          </a:xfrm>
        </p:spPr>
        <p:txBody>
          <a:bodyPr>
            <a:normAutofit/>
          </a:bodyPr>
          <a:lstStyle/>
          <a:p>
            <a:r>
              <a:rPr lang="en-US" dirty="0" smtClean="0">
                <a:latin typeface="Corbel" panose="020B0503020204020204" pitchFamily="34" charset="0"/>
              </a:rPr>
              <a:t>  Pause </a:t>
            </a:r>
            <a:r>
              <a:rPr lang="en-US" dirty="0">
                <a:latin typeface="Corbel" panose="020B0503020204020204" pitchFamily="34" charset="0"/>
              </a:rPr>
              <a:t>– lean back- give your eyes a rest for a couple minutes.</a:t>
            </a:r>
          </a:p>
          <a:p>
            <a:r>
              <a:rPr lang="en-US" dirty="0">
                <a:latin typeface="Corbel" panose="020B0503020204020204" pitchFamily="34" charset="0"/>
              </a:rPr>
              <a:t>  Take three deep breaths and imagine your muscles relaxing from </a:t>
            </a:r>
            <a:r>
              <a:rPr lang="en-US" dirty="0" smtClean="0">
                <a:latin typeface="Corbel" panose="020B0503020204020204" pitchFamily="34" charset="0"/>
              </a:rPr>
              <a:t> head </a:t>
            </a:r>
            <a:r>
              <a:rPr lang="en-US" dirty="0">
                <a:latin typeface="Corbel" panose="020B0503020204020204" pitchFamily="34" charset="0"/>
              </a:rPr>
              <a:t>to toe</a:t>
            </a:r>
          </a:p>
          <a:p>
            <a:r>
              <a:rPr lang="en-US" dirty="0">
                <a:latin typeface="Corbel" panose="020B0503020204020204" pitchFamily="34" charset="0"/>
              </a:rPr>
              <a:t>  Be mindful. Focus on the immediate present. Enjoy the moment.</a:t>
            </a:r>
          </a:p>
          <a:p>
            <a:r>
              <a:rPr lang="en-US" dirty="0">
                <a:latin typeface="Corbel" panose="020B0503020204020204" pitchFamily="34" charset="0"/>
              </a:rPr>
              <a:t>  Stretch. Walk around your office or go outside.</a:t>
            </a:r>
          </a:p>
          <a:p>
            <a:r>
              <a:rPr lang="en-US" dirty="0">
                <a:latin typeface="Corbel" panose="020B0503020204020204" pitchFamily="34" charset="0"/>
              </a:rPr>
              <a:t> Maintain a sense of humor about yourself.</a:t>
            </a:r>
          </a:p>
          <a:p>
            <a:r>
              <a:rPr lang="en-US" dirty="0">
                <a:latin typeface="Corbel" panose="020B0503020204020204" pitchFamily="34" charset="0"/>
              </a:rPr>
              <a:t>  Vary your routine. Don’t get trapped in a rut.</a:t>
            </a:r>
          </a:p>
          <a:p>
            <a:r>
              <a:rPr lang="en-US" dirty="0">
                <a:latin typeface="Corbel" panose="020B0503020204020204" pitchFamily="34" charset="0"/>
              </a:rPr>
              <a:t>  Prioritize at work and home and manage your time effectively.</a:t>
            </a:r>
          </a:p>
          <a:p>
            <a:r>
              <a:rPr lang="en-US" dirty="0">
                <a:latin typeface="Corbel" panose="020B0503020204020204" pitchFamily="34" charset="0"/>
              </a:rPr>
              <a:t>  </a:t>
            </a:r>
            <a:r>
              <a:rPr lang="en-US" b="1" dirty="0">
                <a:latin typeface="Corbel" panose="020B0503020204020204" pitchFamily="34" charset="0"/>
              </a:rPr>
              <a:t>ASK FOR HELP</a:t>
            </a:r>
            <a:r>
              <a:rPr lang="en-US" dirty="0">
                <a:latin typeface="Corbel" panose="020B0503020204020204" pitchFamily="34" charset="0"/>
              </a:rPr>
              <a:t>. Talk it out with someone you trust.</a:t>
            </a:r>
          </a:p>
          <a:p>
            <a:endParaRPr lang="en-US" dirty="0"/>
          </a:p>
        </p:txBody>
      </p:sp>
    </p:spTree>
    <p:extLst>
      <p:ext uri="{BB962C8B-B14F-4D97-AF65-F5344CB8AC3E}">
        <p14:creationId xmlns:p14="http://schemas.microsoft.com/office/powerpoint/2010/main" val="2360305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10491"/>
          </a:xfrm>
        </p:spPr>
        <p:txBody>
          <a:bodyPr/>
          <a:lstStyle/>
          <a:p>
            <a:r>
              <a:rPr lang="en-US" b="1" dirty="0" smtClean="0">
                <a:solidFill>
                  <a:schemeClr val="accent1">
                    <a:lumMod val="50000"/>
                  </a:schemeClr>
                </a:solidFill>
                <a:latin typeface="Corbel" panose="020B0503020204020204" pitchFamily="34" charset="0"/>
              </a:rPr>
              <a:t>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QUICK </a:t>
            </a:r>
            <a:r>
              <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STRESS-BUSTERS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94990" y="1953491"/>
            <a:ext cx="10018713" cy="4551217"/>
          </a:xfrm>
        </p:spPr>
        <p:txBody>
          <a:bodyPr>
            <a:normAutofit lnSpcReduction="10000"/>
          </a:bodyPr>
          <a:lstStyle/>
          <a:p>
            <a:r>
              <a:rPr lang="en-US" dirty="0" smtClean="0">
                <a:latin typeface="Corbel" panose="020B0503020204020204" pitchFamily="34" charset="0"/>
              </a:rPr>
              <a:t>  Meditate </a:t>
            </a:r>
            <a:r>
              <a:rPr lang="en-US" dirty="0">
                <a:latin typeface="Corbel" panose="020B0503020204020204" pitchFamily="34" charset="0"/>
              </a:rPr>
              <a:t>and/or pray. CONSISTENT stress reduction occurs with only 10 minutes of daily meditation.</a:t>
            </a:r>
          </a:p>
          <a:p>
            <a:r>
              <a:rPr lang="en-US" dirty="0">
                <a:latin typeface="Corbel" panose="020B0503020204020204" pitchFamily="34" charset="0"/>
              </a:rPr>
              <a:t>  Unplug from social media when acutely stressed.</a:t>
            </a:r>
          </a:p>
          <a:p>
            <a:r>
              <a:rPr lang="en-US" dirty="0">
                <a:latin typeface="Corbel" panose="020B0503020204020204" pitchFamily="34" charset="0"/>
              </a:rPr>
              <a:t>  Exercise.</a:t>
            </a:r>
          </a:p>
          <a:p>
            <a:r>
              <a:rPr lang="en-US" dirty="0">
                <a:latin typeface="Corbel" panose="020B0503020204020204" pitchFamily="34" charset="0"/>
              </a:rPr>
              <a:t>  Eat a healthy diet.</a:t>
            </a:r>
          </a:p>
          <a:p>
            <a:r>
              <a:rPr lang="en-US" dirty="0">
                <a:latin typeface="Corbel" panose="020B0503020204020204" pitchFamily="34" charset="0"/>
              </a:rPr>
              <a:t>  Cultivate a positive attitude. </a:t>
            </a:r>
          </a:p>
          <a:p>
            <a:r>
              <a:rPr lang="en-US" dirty="0">
                <a:latin typeface="Corbel" panose="020B0503020204020204" pitchFamily="34" charset="0"/>
              </a:rPr>
              <a:t>  Sleep 8 hours/ night when possible.</a:t>
            </a:r>
          </a:p>
          <a:p>
            <a:r>
              <a:rPr lang="en-US" dirty="0">
                <a:latin typeface="Corbel" panose="020B0503020204020204" pitchFamily="34" charset="0"/>
              </a:rPr>
              <a:t>  Avoid overuse of alcohol or prescription drugs. These short term “fixes” </a:t>
            </a:r>
            <a:r>
              <a:rPr lang="en-US" dirty="0" smtClean="0">
                <a:latin typeface="Corbel" panose="020B0503020204020204" pitchFamily="34" charset="0"/>
              </a:rPr>
              <a:t> just </a:t>
            </a:r>
            <a:r>
              <a:rPr lang="en-US" dirty="0">
                <a:latin typeface="Corbel" panose="020B0503020204020204" pitchFamily="34" charset="0"/>
              </a:rPr>
              <a:t>mask the problem and can lead to negative health and social consequences.</a:t>
            </a:r>
          </a:p>
          <a:p>
            <a:pPr>
              <a:buFont typeface="Wingdings" panose="05000000000000000000" pitchFamily="2" charset="2"/>
              <a:buChar char="Ø"/>
            </a:pPr>
            <a:endParaRPr lang="en-US" dirty="0">
              <a:latin typeface="Corbel" panose="020B05030202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05" y="3428999"/>
            <a:ext cx="2857500" cy="1600200"/>
          </a:xfrm>
          <a:prstGeom prst="rect">
            <a:avLst/>
          </a:prstGeom>
        </p:spPr>
      </p:pic>
    </p:spTree>
    <p:extLst>
      <p:ext uri="{BB962C8B-B14F-4D97-AF65-F5344CB8AC3E}">
        <p14:creationId xmlns:p14="http://schemas.microsoft.com/office/powerpoint/2010/main" val="340324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2960"/>
            <a:ext cx="8373291" cy="5521512"/>
          </a:xfrm>
          <a:prstGeom prst="rect">
            <a:avLst/>
          </a:prstGeom>
        </p:spPr>
        <p:txBody>
          <a:bodyPr wrap="square">
            <a:spAutoFit/>
          </a:bodyPr>
          <a:lstStyle/>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dirty="0">
                <a:solidFill>
                  <a:srgbClr val="000000"/>
                </a:solidFill>
                <a:latin typeface="Calibri" panose="020F0502020204030204" pitchFamily="34" charset="0"/>
                <a:cs typeface="Calibri" panose="020F0502020204030204" pitchFamily="34" charset="0"/>
              </a:rPr>
              <a:t> Free information and literature ​​</a:t>
            </a:r>
          </a:p>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dirty="0">
                <a:solidFill>
                  <a:srgbClr val="000000"/>
                </a:solidFill>
                <a:latin typeface="Calibri" panose="020F0502020204030204" pitchFamily="34" charset="0"/>
                <a:cs typeface="Calibri" panose="020F0502020204030204" pitchFamily="34" charset="0"/>
              </a:rPr>
              <a:t> Free evaluation by a healthcare professional​​</a:t>
            </a:r>
          </a:p>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dirty="0">
                <a:solidFill>
                  <a:srgbClr val="000000"/>
                </a:solidFill>
                <a:latin typeface="Calibri" panose="020F0502020204030204" pitchFamily="34" charset="0"/>
                <a:cs typeface="Calibri" panose="020F0502020204030204" pitchFamily="34" charset="0"/>
              </a:rPr>
              <a:t> Free assistance with interventions ​​</a:t>
            </a:r>
          </a:p>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dirty="0">
                <a:solidFill>
                  <a:srgbClr val="000000"/>
                </a:solidFill>
                <a:latin typeface="Calibri" panose="020F0502020204030204" pitchFamily="34" charset="0"/>
                <a:cs typeface="Calibri" panose="020F0502020204030204" pitchFamily="34" charset="0"/>
              </a:rPr>
              <a:t> Peer support​​</a:t>
            </a:r>
          </a:p>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dirty="0">
                <a:solidFill>
                  <a:srgbClr val="000000"/>
                </a:solidFill>
                <a:latin typeface="Calibri" panose="020F0502020204030204" pitchFamily="34" charset="0"/>
                <a:cs typeface="Calibri" panose="020F0502020204030204" pitchFamily="34" charset="0"/>
              </a:rPr>
              <a:t> Lawyer/Judge/Law Student-only </a:t>
            </a:r>
            <a:endParaRPr lang="en-US" sz="2800" dirty="0" smtClean="0">
              <a:solidFill>
                <a:srgbClr val="000000"/>
              </a:solidFill>
              <a:latin typeface="Calibri" panose="020F0502020204030204" pitchFamily="34" charset="0"/>
              <a:cs typeface="Calibri" panose="020F0502020204030204" pitchFamily="34" charset="0"/>
            </a:endParaRPr>
          </a:p>
          <a:p>
            <a:pPr lvl="0" defTabSz="914400" fontAlgn="base">
              <a:lnSpc>
                <a:spcPct val="120000"/>
              </a:lnSpc>
              <a:buClr>
                <a:schemeClr val="accent1">
                  <a:lumMod val="50000"/>
                </a:schemeClr>
              </a:buClr>
              <a:buSzPct val="100000"/>
            </a:pPr>
            <a:r>
              <a:rPr lang="en-US" sz="2800" dirty="0" smtClean="0">
                <a:solidFill>
                  <a:srgbClr val="000000"/>
                </a:solidFill>
                <a:latin typeface="Calibri" panose="020F0502020204030204" pitchFamily="34" charset="0"/>
                <a:cs typeface="Calibri" panose="020F0502020204030204" pitchFamily="34" charset="0"/>
              </a:rPr>
              <a:t>     support group </a:t>
            </a:r>
            <a:r>
              <a:rPr lang="en-US" sz="2800" dirty="0">
                <a:solidFill>
                  <a:srgbClr val="000000"/>
                </a:solidFill>
                <a:latin typeface="Calibri" panose="020F0502020204030204" pitchFamily="34" charset="0"/>
                <a:cs typeface="Calibri" panose="020F0502020204030204" pitchFamily="34" charset="0"/>
              </a:rPr>
              <a:t>meetings</a:t>
            </a:r>
          </a:p>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dirty="0">
                <a:solidFill>
                  <a:srgbClr val="000000"/>
                </a:solidFill>
                <a:latin typeface="Calibri" panose="020F0502020204030204" pitchFamily="34" charset="0"/>
                <a:cs typeface="Calibri" panose="020F0502020204030204" pitchFamily="34" charset="0"/>
              </a:rPr>
              <a:t>​​ LCL staff support</a:t>
            </a:r>
          </a:p>
          <a:p>
            <a:pPr marL="91440" lvl="0" indent="-91440" defTabSz="914400" fontAlgn="base">
              <a:lnSpc>
                <a:spcPct val="120000"/>
              </a:lnSpc>
              <a:buClr>
                <a:schemeClr val="accent1">
                  <a:lumMod val="50000"/>
                </a:schemeClr>
              </a:buClr>
              <a:buSzPct val="100000"/>
              <a:buFont typeface="Wingdings" panose="05000000000000000000" pitchFamily="2" charset="2"/>
              <a:buChar char="Ø"/>
            </a:pPr>
            <a:r>
              <a:rPr lang="en-US" sz="2800" b="1" dirty="0">
                <a:solidFill>
                  <a:srgbClr val="000000"/>
                </a:solidFill>
                <a:latin typeface="Calibri" panose="020F0502020204030204" pitchFamily="34" charset="0"/>
                <a:cs typeface="Calibri" panose="020F0502020204030204" pitchFamily="34" charset="0"/>
              </a:rPr>
              <a:t> </a:t>
            </a:r>
            <a:r>
              <a:rPr lang="en-US" sz="2800" b="1" u="sng" dirty="0">
                <a:solidFill>
                  <a:srgbClr val="C00000"/>
                </a:solidFill>
                <a:latin typeface="Calibri" panose="020F0502020204030204" pitchFamily="34" charset="0"/>
                <a:cs typeface="Calibri" panose="020F0502020204030204" pitchFamily="34" charset="0"/>
              </a:rPr>
              <a:t>FULLY OPERATIONAL during COVID-19</a:t>
            </a:r>
            <a:r>
              <a:rPr lang="en-US" sz="2800" dirty="0">
                <a:solidFill>
                  <a:srgbClr val="000000"/>
                </a:solidFill>
                <a:latin typeface="Calibri" panose="020F0502020204030204" pitchFamily="34" charset="0"/>
                <a:cs typeface="Calibri" panose="020F0502020204030204" pitchFamily="34" charset="0"/>
              </a:rPr>
              <a:t>​</a:t>
            </a:r>
          </a:p>
          <a:p>
            <a:pPr marL="91440" lvl="0" indent="-91440" defTabSz="914400" fontAlgn="base">
              <a:buClr>
                <a:schemeClr val="accent1">
                  <a:lumMod val="50000"/>
                </a:schemeClr>
              </a:buClr>
              <a:buSzPct val="100000"/>
              <a:buFont typeface="Calibri" panose="020F0502020204030204" pitchFamily="34" charset="0"/>
              <a:buChar char=" "/>
            </a:pPr>
            <a:endParaRPr lang="en-US" sz="2800" dirty="0">
              <a:solidFill>
                <a:srgbClr val="000000"/>
              </a:solidFill>
              <a:latin typeface="Corbel" panose="020B0503020204020204" pitchFamily="34" charset="0"/>
            </a:endParaRPr>
          </a:p>
          <a:p>
            <a:pPr marL="91440" lvl="0" indent="-91440" defTabSz="914400" fontAlgn="base">
              <a:buClr>
                <a:schemeClr val="accent1">
                  <a:lumMod val="50000"/>
                </a:schemeClr>
              </a:buClr>
              <a:buSzPct val="100000"/>
              <a:buFont typeface="Calibri" panose="020F0502020204030204" pitchFamily="34" charset="0"/>
              <a:buChar char=" "/>
            </a:pPr>
            <a:r>
              <a:rPr lang="en-US" sz="2800" dirty="0">
                <a:solidFill>
                  <a:srgbClr val="000000"/>
                </a:solidFill>
                <a:latin typeface="Corbel" panose="020B0503020204020204" pitchFamily="34" charset="0"/>
              </a:rPr>
              <a:t>Our services are </a:t>
            </a:r>
            <a:r>
              <a:rPr lang="en-US" sz="2800" b="1" dirty="0">
                <a:solidFill>
                  <a:srgbClr val="000000"/>
                </a:solidFill>
                <a:latin typeface="Corbel" panose="020B0503020204020204" pitchFamily="34" charset="0"/>
              </a:rPr>
              <a:t>free</a:t>
            </a:r>
            <a:r>
              <a:rPr lang="en-US" sz="2800" dirty="0">
                <a:solidFill>
                  <a:srgbClr val="000000"/>
                </a:solidFill>
                <a:latin typeface="Corbel" panose="020B0503020204020204" pitchFamily="34" charset="0"/>
              </a:rPr>
              <a:t>, </a:t>
            </a:r>
            <a:r>
              <a:rPr lang="en-US" sz="2800" b="1" dirty="0">
                <a:solidFill>
                  <a:srgbClr val="000000"/>
                </a:solidFill>
                <a:latin typeface="Corbel" panose="020B0503020204020204" pitchFamily="34" charset="0"/>
              </a:rPr>
              <a:t>confidential</a:t>
            </a:r>
            <a:r>
              <a:rPr lang="en-US" sz="2800" dirty="0">
                <a:solidFill>
                  <a:srgbClr val="000000"/>
                </a:solidFill>
                <a:latin typeface="Corbel" panose="020B0503020204020204" pitchFamily="34" charset="0"/>
              </a:rPr>
              <a:t>,​​</a:t>
            </a:r>
            <a:r>
              <a:rPr lang="en-US" sz="2800" b="1" dirty="0">
                <a:solidFill>
                  <a:srgbClr val="000000"/>
                </a:solidFill>
                <a:latin typeface="Corbel" panose="020B0503020204020204" pitchFamily="34" charset="0"/>
              </a:rPr>
              <a:t>non-judgmental</a:t>
            </a:r>
            <a:r>
              <a:rPr lang="en-US" sz="2800" dirty="0">
                <a:solidFill>
                  <a:srgbClr val="000000"/>
                </a:solidFill>
                <a:latin typeface="Corbel" panose="020B0503020204020204" pitchFamily="34" charset="0"/>
              </a:rPr>
              <a:t> and </a:t>
            </a:r>
            <a:r>
              <a:rPr lang="en-US" sz="2800" b="1" dirty="0">
                <a:solidFill>
                  <a:srgbClr val="000000"/>
                </a:solidFill>
                <a:latin typeface="Corbel" panose="020B0503020204020204" pitchFamily="34" charset="0"/>
              </a:rPr>
              <a:t>non-obligatory</a:t>
            </a:r>
            <a:r>
              <a:rPr lang="en-US" sz="2000" dirty="0">
                <a:solidFill>
                  <a:srgbClr val="000000">
                    <a:lumMod val="75000"/>
                    <a:lumOff val="25000"/>
                  </a:srgbClr>
                </a:solidFill>
                <a:latin typeface="Corbel" panose="020B0503020204020204" pitchFamily="34" charset="0"/>
              </a:rPr>
              <a:t>​</a:t>
            </a:r>
          </a:p>
        </p:txBody>
      </p:sp>
      <p:sp>
        <p:nvSpPr>
          <p:cNvPr id="3" name="Rectangle 2"/>
          <p:cNvSpPr/>
          <p:nvPr/>
        </p:nvSpPr>
        <p:spPr>
          <a:xfrm>
            <a:off x="7045235" y="459266"/>
            <a:ext cx="4371703" cy="1754326"/>
          </a:xfrm>
          <a:prstGeom prst="rect">
            <a:avLst/>
          </a:prstGeom>
        </p:spPr>
        <p:txBody>
          <a:bodyPr wrap="square">
            <a:spAutoFit/>
          </a:bodyPr>
          <a:lstStyle/>
          <a:p>
            <a:pPr lvl="0" defTabSz="914400">
              <a:defRPr/>
            </a:pPr>
            <a:r>
              <a:rPr lang="en-US" sz="3600" b="1" kern="0" spc="-50" dirty="0">
                <a:solidFill>
                  <a:schemeClr val="accent1">
                    <a:lumMod val="50000"/>
                  </a:schemeClr>
                </a:solidFill>
                <a:latin typeface="Corbel" panose="020B0503020204020204" pitchFamily="34" charset="0"/>
              </a:rPr>
              <a:t>Lawyers Concerned​</a:t>
            </a:r>
            <a:br>
              <a:rPr lang="en-US" sz="3600" b="1" kern="0" spc="-50" dirty="0">
                <a:solidFill>
                  <a:schemeClr val="accent1">
                    <a:lumMod val="50000"/>
                  </a:schemeClr>
                </a:solidFill>
                <a:latin typeface="Corbel" panose="020B0503020204020204" pitchFamily="34" charset="0"/>
              </a:rPr>
            </a:br>
            <a:r>
              <a:rPr lang="en-US" sz="3600" b="1" kern="0" spc="-50" dirty="0">
                <a:solidFill>
                  <a:schemeClr val="accent1">
                    <a:lumMod val="50000"/>
                  </a:schemeClr>
                </a:solidFill>
                <a:latin typeface="Corbel" panose="020B0503020204020204" pitchFamily="34" charset="0"/>
              </a:rPr>
              <a:t>for Lawyers of </a:t>
            </a:r>
          </a:p>
          <a:p>
            <a:pPr lvl="0" defTabSz="914400">
              <a:defRPr/>
            </a:pPr>
            <a:r>
              <a:rPr lang="en-US" sz="3600" b="1" kern="0" spc="-50" dirty="0">
                <a:solidFill>
                  <a:schemeClr val="accent1">
                    <a:lumMod val="50000"/>
                  </a:schemeClr>
                </a:solidFill>
                <a:latin typeface="Corbel" panose="020B0503020204020204" pitchFamily="34" charset="0"/>
              </a:rPr>
              <a:t>Pennsylvania</a:t>
            </a:r>
            <a:endParaRPr lang="en-US" sz="3600" dirty="0"/>
          </a:p>
        </p:txBody>
      </p:sp>
      <p:sp>
        <p:nvSpPr>
          <p:cNvPr id="4" name="Rectangle 3"/>
          <p:cNvSpPr/>
          <p:nvPr/>
        </p:nvSpPr>
        <p:spPr>
          <a:xfrm>
            <a:off x="7045235" y="2213592"/>
            <a:ext cx="6096000" cy="3801041"/>
          </a:xfrm>
          <a:prstGeom prst="rect">
            <a:avLst/>
          </a:prstGeom>
        </p:spPr>
        <p:txBody>
          <a:bodyPr>
            <a:spAutoFit/>
          </a:bodyPr>
          <a:lstStyle/>
          <a:p>
            <a:pPr lvl="0" defTabSz="914400" fontAlgn="base">
              <a:spcBef>
                <a:spcPts val="600"/>
              </a:spcBef>
              <a:buClr>
                <a:srgbClr val="E48312"/>
              </a:buClr>
              <a:buSzPct val="100000"/>
            </a:pPr>
            <a:r>
              <a:rPr lang="en-US" sz="3600" b="1" dirty="0">
                <a:latin typeface="Corbel" panose="020B0503020204020204" pitchFamily="34" charset="0"/>
              </a:rPr>
              <a:t>CONFIDENTIAL Helpline</a:t>
            </a:r>
            <a:r>
              <a:rPr lang="en-US" sz="3600" dirty="0">
                <a:solidFill>
                  <a:srgbClr val="00B0F0"/>
                </a:solidFill>
                <a:latin typeface="Corbel" panose="020B0503020204020204" pitchFamily="34" charset="0"/>
              </a:rPr>
              <a:t>​</a:t>
            </a:r>
          </a:p>
          <a:p>
            <a:pPr lvl="0" defTabSz="914400" fontAlgn="base">
              <a:spcBef>
                <a:spcPts val="600"/>
              </a:spcBef>
              <a:buClr>
                <a:srgbClr val="E48312"/>
              </a:buClr>
              <a:buSzPct val="100000"/>
            </a:pPr>
            <a:r>
              <a:rPr lang="en-US" sz="3600" b="1" dirty="0">
                <a:solidFill>
                  <a:srgbClr val="C00000"/>
                </a:solidFill>
                <a:latin typeface="Corbel" panose="020B0503020204020204" pitchFamily="34" charset="0"/>
              </a:rPr>
              <a:t>1-888-999-1941</a:t>
            </a:r>
            <a:r>
              <a:rPr lang="en-US" sz="3600" dirty="0">
                <a:solidFill>
                  <a:srgbClr val="C00000"/>
                </a:solidFill>
                <a:latin typeface="Corbel" panose="020B0503020204020204" pitchFamily="34" charset="0"/>
              </a:rPr>
              <a:t>​</a:t>
            </a:r>
          </a:p>
          <a:p>
            <a:pPr lvl="0" defTabSz="914400" fontAlgn="base">
              <a:spcBef>
                <a:spcPts val="600"/>
              </a:spcBef>
              <a:buClr>
                <a:srgbClr val="E48312"/>
              </a:buClr>
              <a:buSzPct val="100000"/>
            </a:pPr>
            <a:r>
              <a:rPr lang="en-US" sz="3600" b="1" dirty="0">
                <a:latin typeface="Corbel" panose="020B0503020204020204" pitchFamily="34" charset="0"/>
              </a:rPr>
              <a:t>24 hrs./day, 7 days/week, </a:t>
            </a:r>
          </a:p>
          <a:p>
            <a:pPr lvl="0" defTabSz="914400" fontAlgn="base">
              <a:spcBef>
                <a:spcPts val="600"/>
              </a:spcBef>
              <a:buClr>
                <a:srgbClr val="E48312"/>
              </a:buClr>
              <a:buSzPct val="100000"/>
            </a:pPr>
            <a:r>
              <a:rPr lang="en-US" sz="3600" b="1" dirty="0">
                <a:latin typeface="Corbel" panose="020B0503020204020204" pitchFamily="34" charset="0"/>
              </a:rPr>
              <a:t>365 days/year</a:t>
            </a:r>
            <a:r>
              <a:rPr lang="en-US" sz="3600" dirty="0">
                <a:latin typeface="Corbel" panose="020B0503020204020204" pitchFamily="34" charset="0"/>
              </a:rPr>
              <a:t>​​</a:t>
            </a:r>
          </a:p>
          <a:p>
            <a:pPr lvl="0" defTabSz="914400" fontAlgn="base">
              <a:spcBef>
                <a:spcPts val="600"/>
              </a:spcBef>
              <a:buClr>
                <a:srgbClr val="E48312"/>
              </a:buClr>
              <a:buSzPct val="100000"/>
            </a:pPr>
            <a:endParaRPr lang="en-US" sz="3600" dirty="0">
              <a:latin typeface="Corbel" panose="020B0503020204020204" pitchFamily="34" charset="0"/>
            </a:endParaRPr>
          </a:p>
          <a:p>
            <a:pPr lvl="0" defTabSz="914400" fontAlgn="base">
              <a:spcBef>
                <a:spcPts val="600"/>
              </a:spcBef>
              <a:buClr>
                <a:srgbClr val="E48312"/>
              </a:buClr>
              <a:buSzPct val="100000"/>
            </a:pPr>
            <a:r>
              <a:rPr lang="en-US" sz="3600" b="1" dirty="0">
                <a:solidFill>
                  <a:schemeClr val="accent1">
                    <a:lumMod val="50000"/>
                  </a:schemeClr>
                </a:solidFill>
                <a:hlinkClick r:id="rId2"/>
              </a:rPr>
              <a:t>www.lclpa.org</a:t>
            </a:r>
            <a:endParaRPr lang="en-US" sz="3600" dirty="0"/>
          </a:p>
        </p:txBody>
      </p:sp>
    </p:spTree>
    <p:extLst>
      <p:ext uri="{BB962C8B-B14F-4D97-AF65-F5344CB8AC3E}">
        <p14:creationId xmlns:p14="http://schemas.microsoft.com/office/powerpoint/2010/main" val="2421314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00062"/>
            <a:ext cx="10515600"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Aloneness</a:t>
            </a:r>
            <a:b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b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Solitude vs. Loneliness</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808719" y="1778182"/>
            <a:ext cx="10515600" cy="4375439"/>
          </a:xfrm>
        </p:spPr>
        <p:txBody>
          <a:bodyPr>
            <a:noAutofit/>
          </a:bodyPr>
          <a:lstStyle/>
          <a:p>
            <a:pPr marL="0" indent="0">
              <a:buClrTx/>
              <a:buSzPct val="100000"/>
              <a:buNone/>
            </a:pPr>
            <a:r>
              <a:rPr lang="en-US" dirty="0" smtClean="0">
                <a:latin typeface="Corbel" panose="020B0503020204020204" pitchFamily="34" charset="0"/>
              </a:rPr>
              <a:t> </a:t>
            </a:r>
          </a:p>
          <a:p>
            <a:pPr marL="0" indent="0">
              <a:buClrTx/>
              <a:buSzPct val="100000"/>
              <a:buNone/>
            </a:pPr>
            <a:r>
              <a:rPr lang="en-US" dirty="0">
                <a:latin typeface="Corbel" panose="020B0503020204020204" pitchFamily="34" charset="0"/>
              </a:rPr>
              <a:t> </a:t>
            </a:r>
            <a:r>
              <a:rPr lang="en-US" sz="3600" b="1" dirty="0" smtClean="0">
                <a:latin typeface="Corbel" panose="020B0503020204020204" pitchFamily="34" charset="0"/>
              </a:rPr>
              <a:t>Solitude</a:t>
            </a:r>
            <a:r>
              <a:rPr lang="en-US" dirty="0" smtClean="0">
                <a:latin typeface="Corbel" panose="020B0503020204020204" pitchFamily="34" charset="0"/>
              </a:rPr>
              <a:t> </a:t>
            </a:r>
            <a:endParaRPr lang="en-US" sz="2800" dirty="0">
              <a:latin typeface="Corbel" panose="020B0503020204020204" pitchFamily="34" charset="0"/>
            </a:endParaRPr>
          </a:p>
          <a:p>
            <a:pPr>
              <a:buClrTx/>
              <a:buSzPct val="100000"/>
            </a:pPr>
            <a:r>
              <a:rPr lang="en-US" sz="2800" dirty="0" smtClean="0">
                <a:latin typeface="Corbel" panose="020B0503020204020204" pitchFamily="34" charset="0"/>
              </a:rPr>
              <a:t>The </a:t>
            </a:r>
            <a:r>
              <a:rPr lang="en-US" sz="2800" i="1" dirty="0" smtClean="0">
                <a:latin typeface="Corbel" panose="020B0503020204020204" pitchFamily="34" charset="0"/>
              </a:rPr>
              <a:t>physical </a:t>
            </a:r>
            <a:r>
              <a:rPr lang="en-US" sz="2800" dirty="0" smtClean="0">
                <a:latin typeface="Corbel" panose="020B0503020204020204" pitchFamily="34" charset="0"/>
              </a:rPr>
              <a:t>state of being alone</a:t>
            </a:r>
            <a:endParaRPr lang="en-US" sz="2800" dirty="0">
              <a:latin typeface="Corbel" panose="020B0503020204020204" pitchFamily="34" charset="0"/>
            </a:endParaRPr>
          </a:p>
          <a:p>
            <a:pPr>
              <a:buClrTx/>
              <a:buSzPct val="100000"/>
            </a:pPr>
            <a:r>
              <a:rPr lang="en-US" dirty="0">
                <a:latin typeface="Corbel" panose="020B0503020204020204" pitchFamily="34" charset="0"/>
              </a:rPr>
              <a:t>N</a:t>
            </a:r>
            <a:r>
              <a:rPr lang="en-US" sz="2800" dirty="0" smtClean="0">
                <a:latin typeface="Corbel" panose="020B0503020204020204" pitchFamily="34" charset="0"/>
              </a:rPr>
              <a:t>eed not be a permanent experience</a:t>
            </a:r>
            <a:endParaRPr lang="en-US" dirty="0">
              <a:latin typeface="Corbel" panose="020B0503020204020204" pitchFamily="34" charset="0"/>
            </a:endParaRPr>
          </a:p>
          <a:p>
            <a:pPr>
              <a:buClrTx/>
              <a:buSzPct val="100000"/>
            </a:pPr>
            <a:r>
              <a:rPr lang="en-US" dirty="0" smtClean="0">
                <a:latin typeface="Corbel" panose="020B0503020204020204" pitchFamily="34" charset="0"/>
              </a:rPr>
              <a:t>B</a:t>
            </a:r>
            <a:r>
              <a:rPr lang="en-US" sz="2800" dirty="0" smtClean="0">
                <a:latin typeface="Corbel" panose="020B0503020204020204" pitchFamily="34" charset="0"/>
              </a:rPr>
              <a:t>alance between solitude &amp; togetherness</a:t>
            </a:r>
            <a:endParaRPr lang="en-US" sz="2800" dirty="0">
              <a:latin typeface="Corbel" panose="020B0503020204020204" pitchFamily="34" charset="0"/>
            </a:endParaRPr>
          </a:p>
          <a:p>
            <a:pPr>
              <a:buClrTx/>
              <a:buSzPct val="100000"/>
            </a:pPr>
            <a:r>
              <a:rPr lang="en-US" dirty="0" smtClean="0">
                <a:latin typeface="Corbel" panose="020B0503020204020204" pitchFamily="34" charset="0"/>
              </a:rPr>
              <a:t>Develop an “I’m not alone” mentality</a:t>
            </a:r>
            <a:endParaRPr lang="en-US" sz="2800" dirty="0">
              <a:latin typeface="Corbel" panose="020B0503020204020204" pitchFamily="34" charset="0"/>
            </a:endParaRPr>
          </a:p>
        </p:txBody>
      </p:sp>
      <p:pic>
        <p:nvPicPr>
          <p:cNvPr id="6146" name="Picture 2" descr="Voluntary solitude » or the art of belonging to oneself | kloker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741" y="2781678"/>
            <a:ext cx="3419679" cy="236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5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00062"/>
            <a:ext cx="10515600"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Aloneness</a:t>
            </a:r>
            <a:b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b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Solitude vs. Loneliness</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808719" y="1778182"/>
            <a:ext cx="10515600" cy="4375439"/>
          </a:xfrm>
        </p:spPr>
        <p:txBody>
          <a:bodyPr>
            <a:noAutofit/>
          </a:bodyPr>
          <a:lstStyle/>
          <a:p>
            <a:pPr marL="0" indent="0">
              <a:buClrTx/>
              <a:buSzPct val="100000"/>
              <a:buNone/>
            </a:pPr>
            <a:r>
              <a:rPr lang="en-US" dirty="0" smtClean="0">
                <a:latin typeface="Corbel" panose="020B0503020204020204" pitchFamily="34" charset="0"/>
              </a:rPr>
              <a:t> </a:t>
            </a:r>
          </a:p>
          <a:p>
            <a:pPr marL="0" indent="0">
              <a:buClrTx/>
              <a:buSzPct val="100000"/>
              <a:buNone/>
            </a:pPr>
            <a:r>
              <a:rPr lang="en-US" dirty="0">
                <a:latin typeface="Corbel" panose="020B0503020204020204" pitchFamily="34" charset="0"/>
              </a:rPr>
              <a:t> </a:t>
            </a:r>
            <a:r>
              <a:rPr lang="en-US" sz="3600" b="1" dirty="0" smtClean="0">
                <a:latin typeface="Corbel" panose="020B0503020204020204" pitchFamily="34" charset="0"/>
              </a:rPr>
              <a:t>Loneliness</a:t>
            </a:r>
            <a:endParaRPr lang="en-US" sz="2800" dirty="0">
              <a:latin typeface="Corbel" panose="020B0503020204020204" pitchFamily="34" charset="0"/>
            </a:endParaRPr>
          </a:p>
          <a:p>
            <a:pPr>
              <a:buClrTx/>
              <a:buSzPct val="100000"/>
            </a:pPr>
            <a:r>
              <a:rPr lang="en-US" sz="2800" dirty="0" smtClean="0">
                <a:latin typeface="Corbel" panose="020B0503020204020204" pitchFamily="34" charset="0"/>
              </a:rPr>
              <a:t>The </a:t>
            </a:r>
            <a:r>
              <a:rPr lang="en-US" sz="2800" i="1" dirty="0" smtClean="0">
                <a:latin typeface="Corbel" panose="020B0503020204020204" pitchFamily="34" charset="0"/>
              </a:rPr>
              <a:t>emotional</a:t>
            </a:r>
            <a:r>
              <a:rPr lang="en-US" sz="2800" dirty="0" smtClean="0">
                <a:latin typeface="Corbel" panose="020B0503020204020204" pitchFamily="34" charset="0"/>
              </a:rPr>
              <a:t> state of being alone</a:t>
            </a:r>
          </a:p>
          <a:p>
            <a:pPr>
              <a:buClrTx/>
              <a:buSzPct val="100000"/>
            </a:pPr>
            <a:r>
              <a:rPr lang="en-US" dirty="0" smtClean="0">
                <a:latin typeface="Corbel" panose="020B0503020204020204" pitchFamily="34" charset="0"/>
              </a:rPr>
              <a:t>Response to perceived isolation</a:t>
            </a:r>
            <a:endParaRPr lang="en-US" sz="2800" dirty="0">
              <a:latin typeface="Corbel" panose="020B0503020204020204" pitchFamily="34" charset="0"/>
            </a:endParaRPr>
          </a:p>
          <a:p>
            <a:pPr>
              <a:buClrTx/>
              <a:buSzPct val="100000"/>
            </a:pPr>
            <a:r>
              <a:rPr lang="en-US" dirty="0" smtClean="0">
                <a:latin typeface="Corbel" panose="020B0503020204020204" pitchFamily="34" charset="0"/>
              </a:rPr>
              <a:t>Belief that no one understands our</a:t>
            </a:r>
          </a:p>
          <a:p>
            <a:pPr marL="0" indent="0">
              <a:buClrTx/>
              <a:buSzPct val="100000"/>
              <a:buNone/>
            </a:pPr>
            <a:r>
              <a:rPr lang="en-US" dirty="0" smtClean="0">
                <a:latin typeface="Corbel" panose="020B0503020204020204" pitchFamily="34" charset="0"/>
              </a:rPr>
              <a:t>   circumstances, thoughts or emotions</a:t>
            </a:r>
            <a:endParaRPr lang="en-US" dirty="0">
              <a:latin typeface="Corbel" panose="020B0503020204020204" pitchFamily="34" charset="0"/>
            </a:endParaRPr>
          </a:p>
          <a:p>
            <a:pPr>
              <a:buClrTx/>
              <a:buSzPct val="100000"/>
            </a:pPr>
            <a:r>
              <a:rPr lang="en-US" dirty="0" smtClean="0">
                <a:latin typeface="Corbel" panose="020B0503020204020204" pitchFamily="34" charset="0"/>
              </a:rPr>
              <a:t>More importantly, a belief that no one cares</a:t>
            </a:r>
            <a:endParaRPr lang="en-US" sz="2800" dirty="0">
              <a:latin typeface="Corbel" panose="020B05030202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156" y="2942269"/>
            <a:ext cx="3076488" cy="2047263"/>
          </a:xfrm>
          <a:prstGeom prst="rect">
            <a:avLst/>
          </a:prstGeom>
        </p:spPr>
      </p:pic>
    </p:spTree>
    <p:extLst>
      <p:ext uri="{BB962C8B-B14F-4D97-AF65-F5344CB8AC3E}">
        <p14:creationId xmlns:p14="http://schemas.microsoft.com/office/powerpoint/2010/main" val="1448075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954" y="930390"/>
            <a:ext cx="10515600"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Social Isolation</a:t>
            </a:r>
            <a:b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b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 </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808719" y="1778182"/>
            <a:ext cx="10515600" cy="4375439"/>
          </a:xfrm>
        </p:spPr>
        <p:txBody>
          <a:bodyPr>
            <a:noAutofit/>
          </a:bodyPr>
          <a:lstStyle/>
          <a:p>
            <a:pPr marL="0" indent="0">
              <a:buClrTx/>
              <a:buSzPct val="100000"/>
              <a:buNone/>
            </a:pPr>
            <a:r>
              <a:rPr lang="en-US" dirty="0" smtClean="0">
                <a:latin typeface="Corbel" panose="020B0503020204020204" pitchFamily="34" charset="0"/>
              </a:rPr>
              <a:t> </a:t>
            </a:r>
          </a:p>
          <a:p>
            <a:pPr marL="0" indent="0">
              <a:buClrTx/>
              <a:buSzPct val="100000"/>
              <a:buNone/>
            </a:pPr>
            <a:r>
              <a:rPr lang="en-US" b="1" dirty="0" smtClean="0">
                <a:latin typeface="Corbel" panose="020B0503020204020204" pitchFamily="34" charset="0"/>
              </a:rPr>
              <a:t>Social isolation </a:t>
            </a:r>
            <a:r>
              <a:rPr lang="en-US" dirty="0" smtClean="0">
                <a:latin typeface="Corbel" panose="020B0503020204020204" pitchFamily="34" charset="0"/>
              </a:rPr>
              <a:t>is the combination of solitude </a:t>
            </a:r>
          </a:p>
          <a:p>
            <a:pPr marL="0" indent="0">
              <a:buClrTx/>
              <a:buSzPct val="100000"/>
              <a:buNone/>
            </a:pPr>
            <a:r>
              <a:rPr lang="en-US" dirty="0" smtClean="0">
                <a:latin typeface="Corbel" panose="020B0503020204020204" pitchFamily="34" charset="0"/>
              </a:rPr>
              <a:t>and loneliness, experienced by an individual for </a:t>
            </a:r>
          </a:p>
          <a:p>
            <a:pPr marL="0" indent="0">
              <a:buClrTx/>
              <a:buSzPct val="100000"/>
              <a:buNone/>
            </a:pPr>
            <a:r>
              <a:rPr lang="en-US" dirty="0" smtClean="0">
                <a:latin typeface="Corbel" panose="020B0503020204020204" pitchFamily="34" charset="0"/>
              </a:rPr>
              <a:t>an extended p</a:t>
            </a:r>
            <a:r>
              <a:rPr lang="en-US" sz="2800" dirty="0" smtClean="0">
                <a:latin typeface="Corbel" panose="020B0503020204020204" pitchFamily="34" charset="0"/>
              </a:rPr>
              <a:t>eriod. Both the emotional and </a:t>
            </a:r>
          </a:p>
          <a:p>
            <a:pPr marL="0" indent="0">
              <a:buClrTx/>
              <a:buSzPct val="100000"/>
              <a:buNone/>
            </a:pPr>
            <a:r>
              <a:rPr lang="en-US" sz="2800" dirty="0" smtClean="0">
                <a:latin typeface="Corbel" panose="020B0503020204020204" pitchFamily="34" charset="0"/>
              </a:rPr>
              <a:t>physical state </a:t>
            </a:r>
            <a:r>
              <a:rPr lang="en-US" dirty="0" smtClean="0">
                <a:latin typeface="Corbel" panose="020B0503020204020204" pitchFamily="34" charset="0"/>
              </a:rPr>
              <a:t>feed off of one another and can </a:t>
            </a:r>
          </a:p>
          <a:p>
            <a:pPr marL="0" indent="0">
              <a:buClrTx/>
              <a:buSzPct val="100000"/>
              <a:buNone/>
            </a:pPr>
            <a:r>
              <a:rPr lang="en-US" dirty="0" smtClean="0">
                <a:latin typeface="Corbel" panose="020B0503020204020204" pitchFamily="34" charset="0"/>
              </a:rPr>
              <a:t>create an inability to reengage with society in a </a:t>
            </a:r>
          </a:p>
          <a:p>
            <a:pPr marL="0" indent="0">
              <a:buClrTx/>
              <a:buSzPct val="100000"/>
              <a:buNone/>
            </a:pPr>
            <a:r>
              <a:rPr lang="en-US" dirty="0">
                <a:latin typeface="Corbel" panose="020B0503020204020204" pitchFamily="34" charset="0"/>
              </a:rPr>
              <a:t>m</a:t>
            </a:r>
            <a:r>
              <a:rPr lang="en-US" dirty="0" smtClean="0">
                <a:latin typeface="Corbel" panose="020B0503020204020204" pitchFamily="34" charset="0"/>
              </a:rPr>
              <a:t>eaningful w</a:t>
            </a:r>
            <a:r>
              <a:rPr lang="en-US" sz="2800" dirty="0" smtClean="0">
                <a:latin typeface="Corbel" panose="020B0503020204020204" pitchFamily="34" charset="0"/>
              </a:rPr>
              <a:t>ay.</a:t>
            </a:r>
            <a:endParaRPr lang="en-US" sz="2800" dirty="0">
              <a:latin typeface="Corbel" panose="020B0503020204020204" pitchFamily="34" charset="0"/>
            </a:endParaRPr>
          </a:p>
        </p:txBody>
      </p:sp>
      <p:pic>
        <p:nvPicPr>
          <p:cNvPr id="5122" name="Picture 2" descr="Depression Feeds on Withdrawal - 5 Ways to Overcome Soci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594" y="2819581"/>
            <a:ext cx="3244725" cy="202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88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b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br>
            <a:r>
              <a:rPr lang="en-US" sz="5400" spc="-50" dirty="0">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54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Social Isolation</a:t>
            </a:r>
            <a:b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b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 </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sz="half" idx="1"/>
          </p:nvPr>
        </p:nvSpPr>
        <p:spPr>
          <a:xfrm>
            <a:off x="838198" y="1858779"/>
            <a:ext cx="10515602" cy="4811843"/>
          </a:xfrm>
        </p:spPr>
        <p:txBody>
          <a:bodyPr>
            <a:noAutofit/>
          </a:bodyPr>
          <a:lstStyle/>
          <a:p>
            <a:pPr marL="0" indent="0">
              <a:buClrTx/>
              <a:buSzPct val="100000"/>
              <a:buNone/>
            </a:pPr>
            <a:r>
              <a:rPr lang="en-US" dirty="0" smtClean="0">
                <a:latin typeface="Corbel" panose="020B0503020204020204" pitchFamily="34" charset="0"/>
              </a:rPr>
              <a:t>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IMPACT OF COVID-19 ISOLATION</a:t>
            </a:r>
          </a:p>
          <a:p>
            <a:pPr marL="0" indent="0">
              <a:lnSpc>
                <a:spcPct val="100000"/>
              </a:lnSpc>
              <a:buClrTx/>
              <a:buSzPct val="100000"/>
              <a:buNone/>
            </a:pPr>
            <a:r>
              <a:rPr lang="en-US" b="1" dirty="0" smtClean="0">
                <a:latin typeface="Corbel" panose="020B0503020204020204" pitchFamily="34" charset="0"/>
              </a:rPr>
              <a:t>Even perceived social isolation </a:t>
            </a:r>
            <a:r>
              <a:rPr lang="en-US" dirty="0" smtClean="0"/>
              <a:t>can </a:t>
            </a:r>
            <a:r>
              <a:rPr lang="en-US" dirty="0"/>
              <a:t>be </a:t>
            </a:r>
            <a:endParaRPr lang="en-US" dirty="0" smtClean="0"/>
          </a:p>
          <a:p>
            <a:pPr marL="0" indent="0">
              <a:lnSpc>
                <a:spcPct val="100000"/>
              </a:lnSpc>
              <a:buClrTx/>
              <a:buSzPct val="100000"/>
              <a:buNone/>
            </a:pPr>
            <a:r>
              <a:rPr lang="en-US" dirty="0" smtClean="0"/>
              <a:t>linked </a:t>
            </a:r>
            <a:r>
              <a:rPr lang="en-US" dirty="0"/>
              <a:t>with adverse health conditions </a:t>
            </a:r>
            <a:endParaRPr lang="en-US" dirty="0" smtClean="0"/>
          </a:p>
          <a:p>
            <a:pPr marL="0" indent="0">
              <a:lnSpc>
                <a:spcPct val="100000"/>
              </a:lnSpc>
              <a:buClrTx/>
              <a:buSzPct val="100000"/>
              <a:buNone/>
            </a:pPr>
            <a:r>
              <a:rPr lang="en-US" dirty="0" smtClean="0"/>
              <a:t>such </a:t>
            </a:r>
            <a:r>
              <a:rPr lang="en-US" dirty="0"/>
              <a:t>as depression, poor sleep quality, </a:t>
            </a:r>
            <a:endParaRPr lang="en-US" dirty="0" smtClean="0"/>
          </a:p>
          <a:p>
            <a:pPr marL="0" indent="0">
              <a:lnSpc>
                <a:spcPct val="100000"/>
              </a:lnSpc>
              <a:buClrTx/>
              <a:buSzPct val="100000"/>
              <a:buNone/>
            </a:pPr>
            <a:r>
              <a:rPr lang="en-US" dirty="0" smtClean="0"/>
              <a:t>and </a:t>
            </a:r>
            <a:r>
              <a:rPr lang="en-US" dirty="0"/>
              <a:t>accelerated cognitive decline.  </a:t>
            </a:r>
            <a:endParaRPr lang="en-US" dirty="0" smtClean="0"/>
          </a:p>
          <a:p>
            <a:pPr marL="0" indent="0">
              <a:lnSpc>
                <a:spcPct val="100000"/>
              </a:lnSpc>
              <a:buClrTx/>
              <a:buSzPct val="100000"/>
              <a:buNone/>
            </a:pPr>
            <a:r>
              <a:rPr lang="en-US" dirty="0" smtClean="0"/>
              <a:t>The </a:t>
            </a:r>
            <a:r>
              <a:rPr lang="en-US" dirty="0"/>
              <a:t>issues only become more </a:t>
            </a:r>
            <a:r>
              <a:rPr lang="en-US" dirty="0" smtClean="0"/>
              <a:t>substantial</a:t>
            </a:r>
          </a:p>
          <a:p>
            <a:pPr marL="0" indent="0">
              <a:lnSpc>
                <a:spcPct val="100000"/>
              </a:lnSpc>
              <a:buClrTx/>
              <a:buSzPct val="100000"/>
              <a:buNone/>
            </a:pPr>
            <a:r>
              <a:rPr lang="en-US" dirty="0" smtClean="0"/>
              <a:t> </a:t>
            </a:r>
            <a:r>
              <a:rPr lang="en-US" dirty="0"/>
              <a:t>when the isolation is </a:t>
            </a:r>
            <a:r>
              <a:rPr lang="en-US" i="1" u="sng" dirty="0"/>
              <a:t>no longer </a:t>
            </a:r>
            <a:r>
              <a:rPr lang="en-US" i="1" u="sng" dirty="0" smtClean="0"/>
              <a:t>just</a:t>
            </a:r>
          </a:p>
          <a:p>
            <a:pPr marL="0" indent="0">
              <a:lnSpc>
                <a:spcPct val="100000"/>
              </a:lnSpc>
              <a:buClrTx/>
              <a:buSzPct val="100000"/>
              <a:buNone/>
            </a:pPr>
            <a:r>
              <a:rPr lang="en-US" i="1" u="sng" dirty="0" smtClean="0"/>
              <a:t>perceived</a:t>
            </a:r>
            <a:r>
              <a:rPr lang="en-US" i="1" u="sng" dirty="0"/>
              <a:t>, but immediate and ongoing</a:t>
            </a:r>
            <a:r>
              <a:rPr lang="en-US" dirty="0"/>
              <a:t>.   </a:t>
            </a:r>
          </a:p>
          <a:p>
            <a:pPr marL="0" indent="0">
              <a:buClrTx/>
              <a:buSzPct val="100000"/>
              <a:buNone/>
            </a:pPr>
            <a:endParaRPr lang="en-US" sz="2800" dirty="0">
              <a:latin typeface="Corbel" panose="020B0503020204020204" pitchFamily="34" charset="0"/>
            </a:endParaRPr>
          </a:p>
        </p:txBody>
      </p:sp>
      <p:sp>
        <p:nvSpPr>
          <p:cNvPr id="5" name="Content Placeholder 4"/>
          <p:cNvSpPr>
            <a:spLocks noGrp="1"/>
          </p:cNvSpPr>
          <p:nvPr>
            <p:ph sz="half" idx="2"/>
          </p:nvPr>
        </p:nvSpPr>
        <p:spPr>
          <a:xfrm>
            <a:off x="6970426" y="2383436"/>
            <a:ext cx="3672590" cy="3342808"/>
          </a:xfrm>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472" y="2893451"/>
            <a:ext cx="2742498" cy="2742498"/>
          </a:xfrm>
          <a:prstGeom prst="rect">
            <a:avLst/>
          </a:prstGeom>
        </p:spPr>
      </p:pic>
    </p:spTree>
    <p:extLst>
      <p:ext uri="{BB962C8B-B14F-4D97-AF65-F5344CB8AC3E}">
        <p14:creationId xmlns:p14="http://schemas.microsoft.com/office/powerpoint/2010/main" val="1829575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56" y="810469"/>
            <a:ext cx="10515600"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5400" b="1" dirty="0">
                <a:solidFill>
                  <a:schemeClr val="accent1">
                    <a:lumMod val="50000"/>
                  </a:schemeClr>
                </a:solidFill>
                <a:effectLst>
                  <a:outerShdw blurRad="38100" dist="38100" dir="2700000" algn="tl">
                    <a:srgbClr val="000000">
                      <a:alpha val="43137"/>
                    </a:srgbClr>
                  </a:outerShdw>
                </a:effectLst>
                <a:cs typeface="Calibri Light"/>
              </a:rPr>
              <a:t>What is Anxiety ?</a:t>
            </a: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 </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1078542" y="1838143"/>
            <a:ext cx="10515600" cy="4375439"/>
          </a:xfrm>
        </p:spPr>
        <p:txBody>
          <a:bodyPr>
            <a:noAutofit/>
          </a:bodyPr>
          <a:lstStyle/>
          <a:p>
            <a:pPr marL="0" indent="0">
              <a:buClrTx/>
              <a:buSzPct val="100000"/>
              <a:buNone/>
            </a:pPr>
            <a:r>
              <a:rPr lang="en-US" dirty="0" smtClean="0">
                <a:latin typeface="Corbel" panose="020B0503020204020204" pitchFamily="34" charset="0"/>
              </a:rPr>
              <a:t> </a:t>
            </a:r>
          </a:p>
          <a:p>
            <a:pPr marL="0" indent="0">
              <a:buNone/>
            </a:pPr>
            <a:r>
              <a:rPr lang="en-US" altLang="en-US" sz="4000" b="1" dirty="0"/>
              <a:t> </a:t>
            </a:r>
            <a:r>
              <a:rPr lang="en-US" altLang="en-US" sz="4000" b="1" dirty="0" smtClean="0"/>
              <a:t>    Anxiety, </a:t>
            </a:r>
            <a:r>
              <a:rPr lang="en-US" altLang="en-US" sz="2400" dirty="0" smtClean="0"/>
              <a:t>noun</a:t>
            </a:r>
          </a:p>
          <a:p>
            <a:endParaRPr lang="en-US" altLang="en-US" sz="2400" dirty="0" smtClean="0"/>
          </a:p>
          <a:p>
            <a:pPr marL="457200" lvl="1" indent="0">
              <a:buNone/>
            </a:pPr>
            <a:r>
              <a:rPr lang="en-US" altLang="en-US" sz="3600" dirty="0" smtClean="0"/>
              <a:t>A feeling of worry, nervousness, or unease, typically about an imminent event or something with an uncertain outcome</a:t>
            </a:r>
            <a:endParaRPr lang="en-US" sz="2800" dirty="0">
              <a:latin typeface="Corbel" panose="020B0503020204020204" pitchFamily="34" charset="0"/>
            </a:endParaRPr>
          </a:p>
        </p:txBody>
      </p:sp>
    </p:spTree>
    <p:extLst>
      <p:ext uri="{BB962C8B-B14F-4D97-AF65-F5344CB8AC3E}">
        <p14:creationId xmlns:p14="http://schemas.microsoft.com/office/powerpoint/2010/main" val="2187420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850" y="900410"/>
            <a:ext cx="7839855"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5400" b="1" dirty="0">
                <a:solidFill>
                  <a:schemeClr val="accent1">
                    <a:lumMod val="50000"/>
                  </a:schemeClr>
                </a:solidFill>
                <a:effectLst>
                  <a:outerShdw blurRad="38100" dist="38100" dir="2700000" algn="tl">
                    <a:srgbClr val="000000">
                      <a:alpha val="43137"/>
                    </a:srgbClr>
                  </a:outerShdw>
                </a:effectLst>
                <a:cs typeface="Calibri Light"/>
              </a:rPr>
              <a:t>What is Anxiety ?</a:t>
            </a: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 </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1048562" y="1958064"/>
            <a:ext cx="10515600" cy="4375439"/>
          </a:xfrm>
        </p:spPr>
        <p:txBody>
          <a:bodyPr>
            <a:noAutofit/>
          </a:bodyPr>
          <a:lstStyle/>
          <a:p>
            <a:pPr marL="0" indent="0">
              <a:buClrTx/>
              <a:buSzPct val="100000"/>
              <a:buNone/>
            </a:pPr>
            <a:r>
              <a:rPr lang="en-US" altLang="en-US" sz="3200" dirty="0" smtClean="0">
                <a:solidFill>
                  <a:schemeClr val="accent1">
                    <a:lumMod val="50000"/>
                  </a:schemeClr>
                </a:solidFill>
                <a:latin typeface="Corbel" panose="020B0503020204020204" pitchFamily="34" charset="0"/>
              </a:rPr>
              <a:t>Anxiety disorders are characterized by a variety of symptoms.</a:t>
            </a:r>
          </a:p>
          <a:p>
            <a:r>
              <a:rPr lang="en-US" altLang="en-US" dirty="0" smtClean="0">
                <a:latin typeface="Corbel" panose="020B0503020204020204" pitchFamily="34" charset="0"/>
              </a:rPr>
              <a:t>Excessive and intrusive worrying that disrupts daily functioning</a:t>
            </a:r>
          </a:p>
          <a:p>
            <a:r>
              <a:rPr lang="en-US" altLang="en-US" dirty="0" smtClean="0">
                <a:latin typeface="Corbel" panose="020B0503020204020204" pitchFamily="34" charset="0"/>
              </a:rPr>
              <a:t>Agitation and irritability</a:t>
            </a:r>
          </a:p>
          <a:p>
            <a:r>
              <a:rPr lang="en-US" altLang="en-US" dirty="0" smtClean="0">
                <a:latin typeface="Corbel" panose="020B0503020204020204" pitchFamily="34" charset="0"/>
              </a:rPr>
              <a:t>Restlessness and fatigue</a:t>
            </a:r>
          </a:p>
          <a:p>
            <a:r>
              <a:rPr lang="en-US" altLang="en-US" dirty="0" smtClean="0">
                <a:latin typeface="Corbel" panose="020B0503020204020204" pitchFamily="34" charset="0"/>
              </a:rPr>
              <a:t>Difficulty concentrating</a:t>
            </a:r>
          </a:p>
          <a:p>
            <a:r>
              <a:rPr lang="en-US" altLang="en-US" dirty="0" smtClean="0">
                <a:latin typeface="Corbel" panose="020B0503020204020204" pitchFamily="34" charset="0"/>
              </a:rPr>
              <a:t>Tense muscles</a:t>
            </a:r>
          </a:p>
          <a:p>
            <a:r>
              <a:rPr lang="en-US" altLang="en-US" dirty="0" smtClean="0">
                <a:latin typeface="Corbel" panose="020B0503020204020204" pitchFamily="34" charset="0"/>
              </a:rPr>
              <a:t>Trouble sleeping</a:t>
            </a:r>
          </a:p>
          <a:p>
            <a:pPr marL="0" indent="0">
              <a:buNone/>
            </a:pPr>
            <a:endParaRPr lang="en-US" dirty="0">
              <a:latin typeface="Corbel" panose="020B05030202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916" y="3248479"/>
            <a:ext cx="3369789" cy="2524089"/>
          </a:xfrm>
          <a:prstGeom prst="rect">
            <a:avLst/>
          </a:prstGeom>
        </p:spPr>
      </p:pic>
    </p:spTree>
    <p:extLst>
      <p:ext uri="{BB962C8B-B14F-4D97-AF65-F5344CB8AC3E}">
        <p14:creationId xmlns:p14="http://schemas.microsoft.com/office/powerpoint/2010/main" val="2304449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850" y="900410"/>
            <a:ext cx="7839855"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5400" b="1" dirty="0" smtClean="0">
                <a:solidFill>
                  <a:schemeClr val="accent1">
                    <a:lumMod val="50000"/>
                  </a:schemeClr>
                </a:solidFill>
                <a:effectLst>
                  <a:outerShdw blurRad="38100" dist="38100" dir="2700000" algn="tl">
                    <a:srgbClr val="000000">
                      <a:alpha val="43137"/>
                    </a:srgbClr>
                  </a:outerShdw>
                </a:effectLst>
                <a:cs typeface="Calibri Light"/>
              </a:rPr>
              <a:t>What </a:t>
            </a:r>
            <a:r>
              <a:rPr lang="en-US" sz="5400" b="1" dirty="0">
                <a:solidFill>
                  <a:schemeClr val="accent1">
                    <a:lumMod val="50000"/>
                  </a:schemeClr>
                </a:solidFill>
                <a:effectLst>
                  <a:outerShdw blurRad="38100" dist="38100" dir="2700000" algn="tl">
                    <a:srgbClr val="000000">
                      <a:alpha val="43137"/>
                    </a:srgbClr>
                  </a:outerShdw>
                </a:effectLst>
                <a:cs typeface="Calibri Light"/>
              </a:rPr>
              <a:t>is </a:t>
            </a:r>
            <a:r>
              <a:rPr lang="en-US" sz="5400" b="1" dirty="0" smtClean="0">
                <a:solidFill>
                  <a:schemeClr val="accent1">
                    <a:lumMod val="50000"/>
                  </a:schemeClr>
                </a:solidFill>
                <a:effectLst>
                  <a:outerShdw blurRad="38100" dist="38100" dir="2700000" algn="tl">
                    <a:srgbClr val="000000">
                      <a:alpha val="43137"/>
                    </a:srgbClr>
                  </a:outerShdw>
                </a:effectLst>
                <a:cs typeface="Calibri Light"/>
              </a:rPr>
              <a:t>Worry </a:t>
            </a:r>
            <a:r>
              <a:rPr lang="en-US" sz="5400" b="1" dirty="0">
                <a:solidFill>
                  <a:schemeClr val="accent1">
                    <a:lumMod val="50000"/>
                  </a:schemeClr>
                </a:solidFill>
                <a:effectLst>
                  <a:outerShdw blurRad="38100" dist="38100" dir="2700000" algn="tl">
                    <a:srgbClr val="000000">
                      <a:alpha val="43137"/>
                    </a:srgbClr>
                  </a:outerShdw>
                </a:effectLst>
                <a:cs typeface="Calibri Light"/>
              </a:rPr>
              <a:t>?</a:t>
            </a: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000" spc="-50" dirty="0" smtClean="0">
                <a:solidFill>
                  <a:srgbClr val="0C5A82"/>
                </a:solidFill>
                <a:effectLst>
                  <a:outerShdw blurRad="50800" dist="38100" dir="2700000" algn="tl" rotWithShape="0">
                    <a:srgbClr val="000000">
                      <a:alpha val="43000"/>
                    </a:srgbClr>
                  </a:outerShdw>
                </a:effectLst>
                <a:latin typeface="Corbel" panose="020B0503020204020204" pitchFamily="34" charset="0"/>
              </a:rPr>
              <a:t> </a:t>
            </a:r>
            <a:endParaRPr lang="en-US" sz="40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1048562" y="1958064"/>
            <a:ext cx="10515600" cy="4599490"/>
          </a:xfrm>
        </p:spPr>
        <p:txBody>
          <a:bodyPr>
            <a:noAutofit/>
          </a:bodyPr>
          <a:lstStyle/>
          <a:p>
            <a:r>
              <a:rPr lang="en-US" dirty="0"/>
              <a:t>Worry is a habit.</a:t>
            </a:r>
          </a:p>
          <a:p>
            <a:r>
              <a:rPr lang="en-US" dirty="0"/>
              <a:t>Nearly everyone worries occasionally – it’s a normal response to problems and the unknown</a:t>
            </a:r>
          </a:p>
          <a:p>
            <a:endParaRPr lang="en-US" sz="3600" dirty="0"/>
          </a:p>
          <a:p>
            <a:pPr marL="0" indent="0">
              <a:buNone/>
            </a:pPr>
            <a:endParaRPr lang="en-US" altLang="en-US" sz="3200" dirty="0" smtClean="0">
              <a:latin typeface="Corbel" panose="020B0503020204020204" pitchFamily="34" charset="0"/>
            </a:endParaRPr>
          </a:p>
          <a:p>
            <a:pPr marL="0" indent="0">
              <a:buNone/>
            </a:pPr>
            <a:endParaRPr lang="en-US" dirty="0" smtClean="0"/>
          </a:p>
          <a:p>
            <a:r>
              <a:rPr lang="en-US" dirty="0" smtClean="0"/>
              <a:t>A </a:t>
            </a:r>
            <a:r>
              <a:rPr lang="en-US" dirty="0"/>
              <a:t>thought escalates into a story – “our” story in which we play out hypothetical scenarios in our imagination.</a:t>
            </a:r>
          </a:p>
          <a:p>
            <a:r>
              <a:rPr lang="en-US" dirty="0"/>
              <a:t>These thoughts are often in the form of a “What if” question.</a:t>
            </a:r>
          </a:p>
          <a:p>
            <a:pPr marL="0" indent="0">
              <a:buNone/>
            </a:pPr>
            <a:endParaRPr lang="en-US" dirty="0">
              <a:latin typeface="Corbel" panose="020B05030202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010" y="3248479"/>
            <a:ext cx="3152703" cy="1771419"/>
          </a:xfrm>
          <a:prstGeom prst="rect">
            <a:avLst/>
          </a:prstGeom>
        </p:spPr>
      </p:pic>
    </p:spTree>
    <p:extLst>
      <p:ext uri="{BB962C8B-B14F-4D97-AF65-F5344CB8AC3E}">
        <p14:creationId xmlns:p14="http://schemas.microsoft.com/office/powerpoint/2010/main" val="3802738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83" y="900410"/>
            <a:ext cx="12422778" cy="2348069"/>
          </a:xfrm>
        </p:spPr>
        <p:txBody>
          <a:bodyPr anchor="t">
            <a:normAutofit/>
          </a:bodyPr>
          <a:lstStyle/>
          <a:p>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               </a:t>
            </a:r>
            <a:r>
              <a:rPr lang="en-US" sz="4800" b="1" dirty="0">
                <a:solidFill>
                  <a:schemeClr val="accent1">
                    <a:lumMod val="50000"/>
                  </a:schemeClr>
                </a:solidFill>
                <a:effectLst>
                  <a:outerShdw blurRad="38100" dist="38100" dir="2700000" algn="tl">
                    <a:srgbClr val="000000">
                      <a:alpha val="43137"/>
                    </a:srgbClr>
                  </a:outerShdw>
                </a:effectLst>
              </a:rPr>
              <a:t>Productive worry vs. Unproductive worry</a:t>
            </a:r>
            <a:r>
              <a:rPr lang="en-US" sz="4800" dirty="0"/>
              <a:t/>
            </a:r>
            <a:br>
              <a:rPr lang="en-US" sz="4800" dirty="0"/>
            </a:br>
            <a:endParaRPr lang="en-US" sz="4800"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1048562" y="1958064"/>
            <a:ext cx="10515600" cy="4599490"/>
          </a:xfrm>
        </p:spPr>
        <p:txBody>
          <a:bodyPr>
            <a:noAutofit/>
          </a:bodyPr>
          <a:lstStyle/>
          <a:p>
            <a:r>
              <a:rPr lang="en-US" b="1" dirty="0"/>
              <a:t>Productive</a:t>
            </a:r>
            <a:r>
              <a:rPr lang="en-US" dirty="0"/>
              <a:t> – Identifying problems and using effective problem solving strategies.</a:t>
            </a:r>
          </a:p>
          <a:p>
            <a:endParaRPr lang="en-US" sz="3600" dirty="0"/>
          </a:p>
          <a:p>
            <a:pPr marL="0" indent="0">
              <a:buNone/>
            </a:pPr>
            <a:endParaRPr lang="en-US" altLang="en-US" sz="3200" dirty="0" smtClean="0">
              <a:latin typeface="Corbel" panose="020B0503020204020204" pitchFamily="34" charset="0"/>
            </a:endParaRPr>
          </a:p>
          <a:p>
            <a:pPr marL="0" indent="0">
              <a:buNone/>
            </a:pPr>
            <a:r>
              <a:rPr lang="en-US" dirty="0" smtClean="0"/>
              <a:t>                                                    </a:t>
            </a:r>
            <a:r>
              <a:rPr lang="en-US" b="1" i="1" dirty="0"/>
              <a:t>v</a:t>
            </a:r>
            <a:r>
              <a:rPr lang="en-US" b="1" i="1" dirty="0" smtClean="0"/>
              <a:t>s.</a:t>
            </a:r>
          </a:p>
          <a:p>
            <a:endParaRPr lang="en-US" dirty="0" smtClean="0"/>
          </a:p>
          <a:p>
            <a:r>
              <a:rPr lang="en-US" b="1" dirty="0" smtClean="0"/>
              <a:t>Unproductive</a:t>
            </a:r>
            <a:r>
              <a:rPr lang="en-US" dirty="0" smtClean="0"/>
              <a:t> </a:t>
            </a:r>
            <a:r>
              <a:rPr lang="en-US" dirty="0"/>
              <a:t>- Worrying as a way of coping with problems we can’t change. It adds worry and anxiety to an already unpleasant experience.</a:t>
            </a:r>
          </a:p>
          <a:p>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390" y="2906488"/>
            <a:ext cx="4155240" cy="21373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478" y="2906488"/>
            <a:ext cx="3429436" cy="2137360"/>
          </a:xfrm>
          <a:prstGeom prst="rect">
            <a:avLst/>
          </a:prstGeom>
        </p:spPr>
      </p:pic>
    </p:spTree>
    <p:extLst>
      <p:ext uri="{BB962C8B-B14F-4D97-AF65-F5344CB8AC3E}">
        <p14:creationId xmlns:p14="http://schemas.microsoft.com/office/powerpoint/2010/main" val="1129045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smtClean="0">
                <a:solidFill>
                  <a:schemeClr val="accent1">
                    <a:lumMod val="50000"/>
                  </a:schemeClr>
                </a:solidFill>
                <a:effectLst>
                  <a:outerShdw blurRad="38100" dist="38100" dir="2700000" algn="tl">
                    <a:srgbClr val="000000">
                      <a:alpha val="43137"/>
                    </a:srgbClr>
                  </a:outerShdw>
                </a:effectLst>
                <a:cs typeface="Calibri Light"/>
              </a:rPr>
              <a:t>   </a:t>
            </a:r>
            <a:r>
              <a:rPr lang="en-US" b="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COVID-19 :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How </a:t>
            </a:r>
            <a:r>
              <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do we calm our anxiety ?</a:t>
            </a:r>
            <a:endParaRPr lang="en-US" dirty="0">
              <a:latin typeface="Corbel" panose="020B0503020204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8635" y="3182024"/>
            <a:ext cx="3426490" cy="1877219"/>
          </a:xfrm>
          <a:effectLst>
            <a:outerShdw blurRad="50800" dist="50800" dir="5400000" algn="ctr" rotWithShape="0">
              <a:schemeClr val="bg1">
                <a:lumMod val="95000"/>
              </a:schemeClr>
            </a:outerShdw>
          </a:effectLst>
        </p:spPr>
      </p:pic>
      <p:sp>
        <p:nvSpPr>
          <p:cNvPr id="9" name="Rectangle 8"/>
          <p:cNvSpPr/>
          <p:nvPr/>
        </p:nvSpPr>
        <p:spPr>
          <a:xfrm>
            <a:off x="6736080" y="2308374"/>
            <a:ext cx="4617720" cy="646331"/>
          </a:xfrm>
          <a:prstGeom prst="rect">
            <a:avLst/>
          </a:prstGeom>
        </p:spPr>
        <p:txBody>
          <a:bodyPr wrap="square">
            <a:spAutoFit/>
          </a:bodyPr>
          <a:lstStyle/>
          <a:p>
            <a:r>
              <a:rPr lang="en-US" sz="3600" dirty="0" smtClean="0">
                <a:solidFill>
                  <a:srgbClr val="302222"/>
                </a:solidFill>
                <a:latin typeface="Corbel" panose="020B0503020204020204" pitchFamily="34" charset="0"/>
                <a:ea typeface="Calibri" panose="020F0502020204030204" pitchFamily="34" charset="0"/>
                <a:cs typeface="Times New Roman" panose="02020603050405020304" pitchFamily="18" charset="0"/>
              </a:rPr>
              <a:t> </a:t>
            </a:r>
            <a:endParaRPr lang="en-US" sz="3600" dirty="0">
              <a:latin typeface="Corbel" panose="020B0503020204020204" pitchFamily="34" charset="0"/>
            </a:endParaRPr>
          </a:p>
        </p:txBody>
      </p:sp>
      <p:sp>
        <p:nvSpPr>
          <p:cNvPr id="4" name="Content Placeholder 3"/>
          <p:cNvSpPr>
            <a:spLocks noGrp="1"/>
          </p:cNvSpPr>
          <p:nvPr>
            <p:ph sz="half" idx="1"/>
          </p:nvPr>
        </p:nvSpPr>
        <p:spPr>
          <a:xfrm>
            <a:off x="1496267" y="2092506"/>
            <a:ext cx="8262329" cy="4638077"/>
          </a:xfrm>
        </p:spPr>
        <p:txBody>
          <a:bodyPr>
            <a:normAutofit/>
          </a:bodyPr>
          <a:lstStyle/>
          <a:p>
            <a:pPr marL="0" indent="0">
              <a:buNone/>
              <a:defRPr/>
            </a:pPr>
            <a:r>
              <a:rPr lang="en-US" sz="3600" dirty="0">
                <a:latin typeface="Corbel" panose="020B0503020204020204" pitchFamily="34" charset="0"/>
              </a:rPr>
              <a:t>We are feeling:</a:t>
            </a:r>
          </a:p>
          <a:p>
            <a:pPr lvl="1">
              <a:defRPr/>
            </a:pPr>
            <a:r>
              <a:rPr lang="en-US" sz="3600" dirty="0">
                <a:latin typeface="Corbel" panose="020B0503020204020204" pitchFamily="34" charset="0"/>
              </a:rPr>
              <a:t>Uncertain</a:t>
            </a:r>
          </a:p>
          <a:p>
            <a:pPr lvl="1">
              <a:defRPr/>
            </a:pPr>
            <a:r>
              <a:rPr lang="en-US" sz="3600" dirty="0">
                <a:latin typeface="Corbel" panose="020B0503020204020204" pitchFamily="34" charset="0"/>
              </a:rPr>
              <a:t>Helpless</a:t>
            </a:r>
          </a:p>
          <a:p>
            <a:pPr lvl="1">
              <a:defRPr/>
            </a:pPr>
            <a:r>
              <a:rPr lang="en-US" sz="3600" dirty="0">
                <a:latin typeface="Corbel" panose="020B0503020204020204" pitchFamily="34" charset="0"/>
              </a:rPr>
              <a:t>Scared                                     </a:t>
            </a:r>
          </a:p>
          <a:p>
            <a:pPr lvl="1">
              <a:defRPr/>
            </a:pPr>
            <a:r>
              <a:rPr lang="en-US" sz="3600" dirty="0">
                <a:latin typeface="Corbel" panose="020B0503020204020204" pitchFamily="34" charset="0"/>
              </a:rPr>
              <a:t>Unsure</a:t>
            </a:r>
          </a:p>
          <a:p>
            <a:pPr lvl="1">
              <a:defRPr/>
            </a:pPr>
            <a:r>
              <a:rPr lang="en-US" sz="3600" dirty="0" smtClean="0">
                <a:latin typeface="Corbel" panose="020B0503020204020204" pitchFamily="34" charset="0"/>
              </a:rPr>
              <a:t>Paralyzed</a:t>
            </a:r>
          </a:p>
          <a:p>
            <a:pPr lvl="1">
              <a:defRPr/>
            </a:pPr>
            <a:endParaRPr lang="en-US" sz="3600" dirty="0">
              <a:latin typeface="Corbel" panose="020B0503020204020204" pitchFamily="34" charset="0"/>
            </a:endParaRPr>
          </a:p>
          <a:p>
            <a:pPr marL="457200" lvl="1" indent="0">
              <a:buNone/>
              <a:defRPr/>
            </a:pPr>
            <a:r>
              <a:rPr lang="en-US" sz="3600" b="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What are we going to do ??</a:t>
            </a:r>
            <a:endParaRPr lang="en-US" sz="3600" b="1"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940" y="2092507"/>
            <a:ext cx="3068320" cy="1724396"/>
          </a:xfrm>
          <a:prstGeom prst="rect">
            <a:avLst/>
          </a:prstGeom>
          <a:effectLst>
            <a:outerShdw blurRad="50800" dist="50800" dir="5400000" algn="ctr" rotWithShape="0">
              <a:schemeClr val="bg1">
                <a:lumMod val="95000"/>
              </a:schemeClr>
            </a:outerShdw>
          </a:effectLst>
          <a:scene3d>
            <a:camera prst="isometricOffAxis1Left"/>
            <a:lightRig rig="threePt" dir="t"/>
          </a:scene3d>
          <a:sp3d>
            <a:bevelT/>
          </a:sp3d>
        </p:spPr>
      </p:pic>
    </p:spTree>
    <p:extLst>
      <p:ext uri="{BB962C8B-B14F-4D97-AF65-F5344CB8AC3E}">
        <p14:creationId xmlns:p14="http://schemas.microsoft.com/office/powerpoint/2010/main" val="892461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6" y="492474"/>
            <a:ext cx="10515600" cy="1325563"/>
          </a:xfrm>
        </p:spPr>
        <p:txBody>
          <a:bodyPr/>
          <a:lstStyle/>
          <a:p>
            <a:r>
              <a:rPr lang="en-US" b="1" dirty="0" smtClean="0">
                <a:solidFill>
                  <a:schemeClr val="accent1">
                    <a:lumMod val="50000"/>
                  </a:schemeClr>
                </a:solidFill>
                <a:effectLst>
                  <a:outerShdw blurRad="38100" dist="38100" dir="2700000" algn="tl">
                    <a:srgbClr val="000000">
                      <a:alpha val="43137"/>
                    </a:srgbClr>
                  </a:outerShdw>
                </a:effectLst>
                <a:cs typeface="Calibri Light"/>
              </a:rPr>
              <a:t>      </a:t>
            </a:r>
            <a:r>
              <a:rPr lang="en-US" b="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COVID-19: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How </a:t>
            </a:r>
            <a:r>
              <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do we calm our anxiety ?</a:t>
            </a:r>
            <a:endParaRPr lang="en-US" dirty="0">
              <a:latin typeface="Corbel" panose="020B0503020204020204" pitchFamily="34" charset="0"/>
            </a:endParaRPr>
          </a:p>
        </p:txBody>
      </p:sp>
      <p:sp>
        <p:nvSpPr>
          <p:cNvPr id="3" name="Content Placeholder 2"/>
          <p:cNvSpPr>
            <a:spLocks noGrp="1"/>
          </p:cNvSpPr>
          <p:nvPr>
            <p:ph sz="half" idx="2"/>
          </p:nvPr>
        </p:nvSpPr>
        <p:spPr>
          <a:xfrm>
            <a:off x="6096000" y="1690688"/>
            <a:ext cx="5181600" cy="4351338"/>
          </a:xfrm>
        </p:spPr>
        <p:txBody>
          <a:bodyPr/>
          <a:lstStyle/>
          <a:p>
            <a:pPr marL="0" indent="0">
              <a:buNone/>
            </a:pP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6239" y="2671361"/>
            <a:ext cx="4749761" cy="2659866"/>
          </a:xfrm>
        </p:spPr>
      </p:pic>
      <p:sp>
        <p:nvSpPr>
          <p:cNvPr id="9" name="Rectangle 8"/>
          <p:cNvSpPr/>
          <p:nvPr/>
        </p:nvSpPr>
        <p:spPr>
          <a:xfrm>
            <a:off x="6736080" y="2308374"/>
            <a:ext cx="4617720" cy="3385840"/>
          </a:xfrm>
          <a:prstGeom prst="rect">
            <a:avLst/>
          </a:prstGeom>
        </p:spPr>
        <p:txBody>
          <a:bodyPr wrap="square">
            <a:spAutoFit/>
          </a:bodyPr>
          <a:lstStyle/>
          <a:p>
            <a:r>
              <a:rPr lang="en-US" sz="3600" dirty="0">
                <a:solidFill>
                  <a:srgbClr val="302222"/>
                </a:solidFill>
                <a:latin typeface="Corbel" panose="020B0503020204020204" pitchFamily="34" charset="0"/>
                <a:ea typeface="Calibri" panose="020F0502020204030204" pitchFamily="34" charset="0"/>
                <a:cs typeface="Times New Roman" panose="02020603050405020304" pitchFamily="18" charset="0"/>
              </a:rPr>
              <a:t>While Anxiety makes entry into the future a thing to be dreaded, it also eradicates any memory of the bounty of the </a:t>
            </a:r>
            <a:r>
              <a:rPr lang="en-US" sz="3600" dirty="0" smtClean="0">
                <a:solidFill>
                  <a:srgbClr val="302222"/>
                </a:solidFill>
                <a:latin typeface="Corbel" panose="020B0503020204020204" pitchFamily="34" charset="0"/>
                <a:ea typeface="Calibri" panose="020F0502020204030204" pitchFamily="34" charset="0"/>
                <a:cs typeface="Times New Roman" panose="02020603050405020304" pitchFamily="18" charset="0"/>
              </a:rPr>
              <a:t>present.</a:t>
            </a:r>
            <a:endParaRPr lang="en-US" sz="3600" dirty="0">
              <a:latin typeface="Corbel" panose="020B0503020204020204" pitchFamily="34" charset="0"/>
            </a:endParaRPr>
          </a:p>
        </p:txBody>
      </p:sp>
    </p:spTree>
    <p:extLst>
      <p:ext uri="{BB962C8B-B14F-4D97-AF65-F5344CB8AC3E}">
        <p14:creationId xmlns:p14="http://schemas.microsoft.com/office/powerpoint/2010/main" val="1157639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76882"/>
            <a:ext cx="10018713" cy="1266568"/>
          </a:xfrm>
        </p:spPr>
        <p:txBody>
          <a:bodyPr/>
          <a:lstStyle/>
          <a:p>
            <a:r>
              <a:rPr lang="en-US" sz="6000" spc="-50" dirty="0" smtClean="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                What Is LCL </a:t>
            </a:r>
            <a:r>
              <a:rPr lang="en-US" sz="6000" spc="-50" dirty="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a:t>
            </a:r>
            <a:endParaRPr lang="en-US" dirty="0">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84308" y="1887055"/>
            <a:ext cx="10018713" cy="4337220"/>
          </a:xfrm>
        </p:spPr>
        <p:txBody>
          <a:bodyPr>
            <a:noAutofit/>
          </a:bodyPr>
          <a:lstStyle/>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dirty="0" smtClean="0">
                <a:solidFill>
                  <a:srgbClr val="000000"/>
                </a:solidFill>
                <a:latin typeface="Corbel" panose="020B0503020204020204" pitchFamily="34" charset="0"/>
                <a:cs typeface="Calibri" panose="020F0502020204030204" pitchFamily="34" charset="0"/>
              </a:rPr>
              <a:t> </a:t>
            </a:r>
            <a:endParaRPr lang="en-US" dirty="0">
              <a:solidFill>
                <a:srgbClr val="000000"/>
              </a:solidFill>
              <a:latin typeface="Corbel" panose="020B0503020204020204" pitchFamily="34" charset="0"/>
              <a:cs typeface="Calibri" panose="020F0502020204030204" pitchFamily="34" charset="0"/>
            </a:endParaRPr>
          </a:p>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dirty="0">
                <a:solidFill>
                  <a:srgbClr val="000000"/>
                </a:solidFill>
                <a:latin typeface="Corbel" panose="020B0503020204020204" pitchFamily="34" charset="0"/>
                <a:cs typeface="Calibri" panose="020F0502020204030204" pitchFamily="34" charset="0"/>
              </a:rPr>
              <a:t>​</a:t>
            </a:r>
            <a:r>
              <a:rPr lang="en-US" sz="2800" dirty="0">
                <a:solidFill>
                  <a:srgbClr val="000000"/>
                </a:solidFill>
                <a:latin typeface="Corbel" panose="020B0503020204020204" pitchFamily="34" charset="0"/>
                <a:cs typeface="Calibri" panose="020F0502020204030204" pitchFamily="34" charset="0"/>
              </a:rPr>
              <a:t>Our mission:​</a:t>
            </a:r>
          </a:p>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sz="2000" dirty="0">
                <a:solidFill>
                  <a:srgbClr val="000000"/>
                </a:solidFill>
                <a:latin typeface="Corbel" panose="020B0503020204020204" pitchFamily="34" charset="0"/>
                <a:cs typeface="Calibri" panose="020F0502020204030204" pitchFamily="34" charset="0"/>
              </a:rPr>
              <a:t>​</a:t>
            </a:r>
            <a:r>
              <a:rPr lang="en-US" sz="2800" dirty="0">
                <a:solidFill>
                  <a:srgbClr val="000000"/>
                </a:solidFill>
                <a:latin typeface="Corbel" panose="020B0503020204020204" pitchFamily="34" charset="0"/>
                <a:cs typeface="Calibri" panose="020F0502020204030204" pitchFamily="34" charset="0"/>
              </a:rPr>
              <a:t>To provide a caring peer assistance program to save the lives and restore the health and professional competence of Pennsylvania’s judges and lawyers, members of their families, and law students who are at risk as a result of alcohol and drug use, gambling, depression or other serious mental illness. We carry out this mission through a combination of confidential helpline services, volunteer support and education. ​</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9610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cs typeface="Calibri Light"/>
              </a:rPr>
              <a:t>         Tips </a:t>
            </a:r>
            <a:r>
              <a:rPr lang="en-US" b="1" dirty="0">
                <a:solidFill>
                  <a:schemeClr val="accent1">
                    <a:lumMod val="50000"/>
                  </a:schemeClr>
                </a:solidFill>
                <a:effectLst>
                  <a:outerShdw blurRad="38100" dist="38100" dir="2700000" algn="tl">
                    <a:srgbClr val="000000">
                      <a:alpha val="43137"/>
                    </a:srgbClr>
                  </a:outerShdw>
                </a:effectLst>
                <a:cs typeface="Calibri Light"/>
              </a:rPr>
              <a:t>For Dealing With COVID -19 Fear</a:t>
            </a:r>
            <a:endParaRPr lang="en-US" dirty="0"/>
          </a:p>
        </p:txBody>
      </p:sp>
      <p:sp>
        <p:nvSpPr>
          <p:cNvPr id="3" name="Content Placeholder 2"/>
          <p:cNvSpPr>
            <a:spLocks noGrp="1"/>
          </p:cNvSpPr>
          <p:nvPr>
            <p:ph idx="1"/>
          </p:nvPr>
        </p:nvSpPr>
        <p:spPr>
          <a:xfrm>
            <a:off x="838200" y="1825624"/>
            <a:ext cx="10515600" cy="4740067"/>
          </a:xfrm>
        </p:spPr>
        <p:txBody>
          <a:bodyPr>
            <a:normAutofit/>
          </a:bodyPr>
          <a:lstStyle/>
          <a:p>
            <a:r>
              <a:rPr lang="en-US" dirty="0" smtClean="0">
                <a:latin typeface="Corbel" panose="020B0503020204020204" pitchFamily="34" charset="0"/>
              </a:rPr>
              <a:t> Stay away from social media and up-to-the-minute news, especially if you begin to feel overwhelmed.</a:t>
            </a:r>
          </a:p>
          <a:p>
            <a:r>
              <a:rPr lang="en-US" dirty="0" smtClean="0">
                <a:latin typeface="Corbel" panose="020B0503020204020204" pitchFamily="34" charset="0"/>
              </a:rPr>
              <a:t> Know the facts – “Pandemic” doesn’t describe the deadliness of an illness, but how widespread it is.</a:t>
            </a:r>
          </a:p>
          <a:p>
            <a:r>
              <a:rPr lang="en-US" dirty="0" smtClean="0">
                <a:latin typeface="Corbel" panose="020B0503020204020204" pitchFamily="34" charset="0"/>
              </a:rPr>
              <a:t> Actively remind yourself of reasons </a:t>
            </a:r>
            <a:r>
              <a:rPr lang="en-US" b="1" dirty="0" smtClean="0">
                <a:latin typeface="Corbel" panose="020B0503020204020204" pitchFamily="34" charset="0"/>
              </a:rPr>
              <a:t>not</a:t>
            </a:r>
            <a:r>
              <a:rPr lang="en-US" dirty="0" smtClean="0">
                <a:latin typeface="Corbel" panose="020B0503020204020204" pitchFamily="34" charset="0"/>
              </a:rPr>
              <a:t> to worry</a:t>
            </a:r>
          </a:p>
          <a:p>
            <a:r>
              <a:rPr lang="en-US" dirty="0" smtClean="0">
                <a:latin typeface="Corbel" panose="020B0503020204020204" pitchFamily="34" charset="0"/>
              </a:rPr>
              <a:t> Create a new routine – occupy your mind with relaxing hobbies, not your phone or computer.</a:t>
            </a:r>
          </a:p>
          <a:p>
            <a:r>
              <a:rPr lang="en-US" dirty="0" smtClean="0">
                <a:latin typeface="Corbel" panose="020B0503020204020204" pitchFamily="34" charset="0"/>
              </a:rPr>
              <a:t> Call a friend if you live alone. Isolation is already a warning sign for lawyers. Stay connected !</a:t>
            </a:r>
          </a:p>
          <a:p>
            <a:r>
              <a:rPr lang="en-US" dirty="0" smtClean="0">
                <a:latin typeface="Corbel" panose="020B0503020204020204" pitchFamily="34" charset="0"/>
              </a:rPr>
              <a:t> </a:t>
            </a:r>
            <a:r>
              <a:rPr lang="en-US" dirty="0" smtClean="0">
                <a:solidFill>
                  <a:srgbClr val="FF0000"/>
                </a:solidFill>
                <a:latin typeface="Corbel" panose="020B0503020204020204" pitchFamily="34" charset="0"/>
              </a:rPr>
              <a:t>SEEK HELP – call a medical professional or LCL</a:t>
            </a:r>
            <a:endParaRPr lang="en-US" dirty="0">
              <a:solidFill>
                <a:srgbClr val="FF0000"/>
              </a:solidFill>
            </a:endParaRPr>
          </a:p>
        </p:txBody>
      </p:sp>
    </p:spTree>
    <p:extLst>
      <p:ext uri="{BB962C8B-B14F-4D97-AF65-F5344CB8AC3E}">
        <p14:creationId xmlns:p14="http://schemas.microsoft.com/office/powerpoint/2010/main" val="3967392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                         </a:t>
            </a:r>
            <a:r>
              <a:rPr lang="en-US" altLang="en-US" b="1" dirty="0" smtClean="0">
                <a:solidFill>
                  <a:schemeClr val="accent1">
                    <a:lumMod val="50000"/>
                  </a:schemeClr>
                </a:solidFill>
                <a:effectLst>
                  <a:outerShdw blurRad="38100" dist="38100" dir="2700000" algn="tl">
                    <a:srgbClr val="000000">
                      <a:alpha val="43137"/>
                    </a:srgbClr>
                  </a:outerShdw>
                </a:effectLst>
              </a:rPr>
              <a:t>Connect </a:t>
            </a:r>
            <a:r>
              <a:rPr lang="en-US" altLang="en-US" b="1" dirty="0">
                <a:solidFill>
                  <a:schemeClr val="accent1">
                    <a:lumMod val="50000"/>
                  </a:schemeClr>
                </a:solidFill>
                <a:effectLst>
                  <a:outerShdw blurRad="38100" dist="38100" dir="2700000" algn="tl">
                    <a:srgbClr val="000000">
                      <a:alpha val="43137"/>
                    </a:srgbClr>
                  </a:outerShdw>
                </a:effectLst>
              </a:rPr>
              <a:t>and Debrief</a:t>
            </a:r>
            <a:endParaRPr lang="en-US" b="1"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sp>
        <p:nvSpPr>
          <p:cNvPr id="3" name="Rectangle 2"/>
          <p:cNvSpPr/>
          <p:nvPr/>
        </p:nvSpPr>
        <p:spPr>
          <a:xfrm>
            <a:off x="838200" y="2723904"/>
            <a:ext cx="5202836" cy="3323987"/>
          </a:xfrm>
          <a:prstGeom prst="rect">
            <a:avLst/>
          </a:prstGeom>
        </p:spPr>
        <p:txBody>
          <a:bodyPr wrap="square">
            <a:spAutoFit/>
          </a:bodyPr>
          <a:lstStyle/>
          <a:p>
            <a:r>
              <a:rPr lang="en-US" sz="3200" dirty="0"/>
              <a:t>Debriefing is telling someone about what has happened, or going over an experience or set of actions, to achieve some sort of order or meaning concerning them.</a:t>
            </a:r>
          </a:p>
          <a:p>
            <a:endParaRPr lang="en-US" dirty="0"/>
          </a:p>
        </p:txBody>
      </p:sp>
      <p:sp>
        <p:nvSpPr>
          <p:cNvPr id="4" name="Content Placeholder 3"/>
          <p:cNvSpPr>
            <a:spLocks noGrp="1"/>
          </p:cNvSpPr>
          <p:nvPr>
            <p:ph idx="1"/>
          </p:nvPr>
        </p:nvSpPr>
        <p:spPr>
          <a:xfrm>
            <a:off x="783236" y="1825624"/>
            <a:ext cx="10515600" cy="4351338"/>
          </a:xfrm>
        </p:spPr>
        <p:txBody>
          <a:bodyPr/>
          <a:lstStyle/>
          <a:p>
            <a:pPr marL="0" indent="0">
              <a:buNone/>
            </a:pPr>
            <a:r>
              <a:rPr lang="en-US" dirty="0" smtClean="0"/>
              <a:t>                                                                                    </a:t>
            </a:r>
            <a:endParaRPr lang="en-US" dirty="0"/>
          </a:p>
        </p:txBody>
      </p:sp>
      <p:pic>
        <p:nvPicPr>
          <p:cNvPr id="7" name="Content Placeholder 3">
            <a:extLst>
              <a:ext uri="{FF2B5EF4-FFF2-40B4-BE49-F238E27FC236}">
                <a16:creationId xmlns:a16="http://schemas.microsoft.com/office/drawing/2014/main" xmlns="" id="{FADA242F-3DE8-43EC-9A74-5435427A93B5}"/>
              </a:ext>
            </a:extLst>
          </p:cNvPr>
          <p:cNvPicPr>
            <a:picLocks noChangeAspect="1"/>
          </p:cNvPicPr>
          <p:nvPr/>
        </p:nvPicPr>
        <p:blipFill>
          <a:blip r:embed="rId2" cstate="print"/>
          <a:stretch>
            <a:fillRect/>
          </a:stretch>
        </p:blipFill>
        <p:spPr>
          <a:xfrm>
            <a:off x="6484643" y="2217744"/>
            <a:ext cx="5707357" cy="356709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1162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5554" y="4833292"/>
            <a:ext cx="4303422" cy="769441"/>
          </a:xfrm>
          <a:prstGeom prst="rect">
            <a:avLst/>
          </a:prstGeom>
        </p:spPr>
        <p:txBody>
          <a:bodyPr wrap="none">
            <a:spAutoFit/>
          </a:bodyPr>
          <a:lstStyle/>
          <a:p>
            <a:r>
              <a:rPr lang="en-US" altLang="en-US" sz="4400" dirty="0" smtClean="0">
                <a:solidFill>
                  <a:schemeClr val="accent1">
                    <a:lumMod val="50000"/>
                  </a:schemeClr>
                </a:solidFill>
                <a:effectLst>
                  <a:outerShdw blurRad="38100" dist="38100" dir="2700000" algn="tl">
                    <a:srgbClr val="000000">
                      <a:alpha val="43137"/>
                    </a:srgbClr>
                  </a:outerShdw>
                </a:effectLst>
              </a:rPr>
              <a:t> SET </a:t>
            </a:r>
            <a:r>
              <a:rPr lang="en-US" altLang="en-US" sz="4400" dirty="0">
                <a:solidFill>
                  <a:schemeClr val="accent1">
                    <a:lumMod val="50000"/>
                  </a:schemeClr>
                </a:solidFill>
                <a:effectLst>
                  <a:outerShdw blurRad="38100" dist="38100" dir="2700000" algn="tl">
                    <a:srgbClr val="000000">
                      <a:alpha val="43137"/>
                    </a:srgbClr>
                  </a:outerShdw>
                </a:effectLst>
              </a:rPr>
              <a:t>BOUNDARIES</a:t>
            </a:r>
            <a:endParaRPr lang="en-US" sz="4400" dirty="0">
              <a:solidFill>
                <a:schemeClr val="accent1">
                  <a:lumMod val="50000"/>
                </a:schemeClr>
              </a:solidFill>
              <a:effectLst>
                <a:outerShdw blurRad="38100" dist="38100" dir="2700000" algn="tl">
                  <a:srgbClr val="000000">
                    <a:alpha val="43137"/>
                  </a:srgbClr>
                </a:outerShdw>
              </a:effectLst>
            </a:endParaRPr>
          </a:p>
        </p:txBody>
      </p:sp>
      <p:pic>
        <p:nvPicPr>
          <p:cNvPr id="4" name="Picture Placeholder 6">
            <a:extLst>
              <a:ext uri="{FF2B5EF4-FFF2-40B4-BE49-F238E27FC236}">
                <a16:creationId xmlns:a16="http://schemas.microsoft.com/office/drawing/2014/main" xmlns="" id="{301BEFC2-A242-4E43-8153-3ECA3332742E}"/>
              </a:ext>
            </a:extLst>
          </p:cNvPr>
          <p:cNvPicPr>
            <a:picLocks noChangeAspect="1"/>
          </p:cNvPicPr>
          <p:nvPr/>
        </p:nvPicPr>
        <p:blipFill>
          <a:blip r:embed="rId2">
            <a:extLst>
              <a:ext uri="{28A0092B-C50C-407E-A947-70E740481C1C}">
                <a14:useLocalDpi xmlns:a14="http://schemas.microsoft.com/office/drawing/2010/main" val="0"/>
              </a:ext>
            </a:extLst>
          </a:blip>
          <a:srcRect t="21169" b="21169"/>
          <a:stretch>
            <a:fillRect/>
          </a:stretch>
        </p:blipFill>
        <p:spPr>
          <a:xfrm>
            <a:off x="-36576" y="0"/>
            <a:ext cx="12188952" cy="4572000"/>
          </a:xfrm>
          <a:prstGeom prst="rect">
            <a:avLst/>
          </a:prstGeom>
        </p:spPr>
      </p:pic>
    </p:spTree>
    <p:extLst>
      <p:ext uri="{BB962C8B-B14F-4D97-AF65-F5344CB8AC3E}">
        <p14:creationId xmlns:p14="http://schemas.microsoft.com/office/powerpoint/2010/main" val="2524367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3158" y="5492137"/>
            <a:ext cx="237566" cy="369332"/>
          </a:xfrm>
          <a:prstGeom prst="rect">
            <a:avLst/>
          </a:prstGeom>
        </p:spPr>
        <p:txBody>
          <a:bodyPr wrap="none">
            <a:spAutoFit/>
          </a:bodyPr>
          <a:lstStyle/>
          <a:p>
            <a:r>
              <a:rPr lang="en-US" altLang="en-US" dirty="0" smtClean="0"/>
              <a:t> </a:t>
            </a:r>
            <a:endParaRPr lang="en-US" dirty="0"/>
          </a:p>
        </p:txBody>
      </p:sp>
      <p:sp>
        <p:nvSpPr>
          <p:cNvPr id="3" name="Rectangle 2"/>
          <p:cNvSpPr/>
          <p:nvPr/>
        </p:nvSpPr>
        <p:spPr>
          <a:xfrm>
            <a:off x="2096263" y="4158734"/>
            <a:ext cx="237566" cy="369332"/>
          </a:xfrm>
          <a:prstGeom prst="rect">
            <a:avLst/>
          </a:prstGeom>
        </p:spPr>
        <p:txBody>
          <a:bodyPr wrap="none">
            <a:spAutoFit/>
          </a:bodyPr>
          <a:lstStyle/>
          <a:p>
            <a:r>
              <a:rPr lang="en-US" altLang="en-US" dirty="0" smtClean="0"/>
              <a:t> </a:t>
            </a:r>
            <a:endParaRPr lang="en-US" dirty="0"/>
          </a:p>
        </p:txBody>
      </p:sp>
      <p:sp>
        <p:nvSpPr>
          <p:cNvPr id="4" name="Rectangle 3"/>
          <p:cNvSpPr/>
          <p:nvPr/>
        </p:nvSpPr>
        <p:spPr>
          <a:xfrm>
            <a:off x="5729712" y="4279538"/>
            <a:ext cx="237566" cy="369332"/>
          </a:xfrm>
          <a:prstGeom prst="rect">
            <a:avLst/>
          </a:prstGeom>
        </p:spPr>
        <p:txBody>
          <a:bodyPr wrap="none">
            <a:spAutoFit/>
          </a:bodyPr>
          <a:lstStyle/>
          <a:p>
            <a:r>
              <a:rPr lang="en-US" altLang="en-US" dirty="0" smtClean="0"/>
              <a:t> </a:t>
            </a:r>
            <a:endParaRPr lang="en-US" dirty="0"/>
          </a:p>
        </p:txBody>
      </p:sp>
      <p:sp>
        <p:nvSpPr>
          <p:cNvPr id="6" name="Rectangle 5"/>
          <p:cNvSpPr/>
          <p:nvPr/>
        </p:nvSpPr>
        <p:spPr>
          <a:xfrm>
            <a:off x="4484563" y="2563042"/>
            <a:ext cx="3291927" cy="923330"/>
          </a:xfrm>
          <a:prstGeom prst="rect">
            <a:avLst/>
          </a:prstGeom>
        </p:spPr>
        <p:txBody>
          <a:bodyPr wrap="none">
            <a:spAutoFit/>
          </a:bodyPr>
          <a:lstStyle/>
          <a:p>
            <a:r>
              <a:rPr lang="en-US" altLang="en-US" sz="5400" dirty="0">
                <a:solidFill>
                  <a:schemeClr val="accent1">
                    <a:lumMod val="50000"/>
                  </a:schemeClr>
                </a:solidFill>
                <a:effectLst>
                  <a:outerShdw blurRad="38100" dist="38100" dir="2700000" algn="tl">
                    <a:srgbClr val="000000">
                      <a:alpha val="43137"/>
                    </a:srgbClr>
                  </a:outerShdw>
                </a:effectLst>
              </a:rPr>
              <a:t>Disconnect</a:t>
            </a:r>
            <a:endParaRPr lang="en-US" sz="5400" dirty="0">
              <a:solidFill>
                <a:schemeClr val="accent1">
                  <a:lumMod val="50000"/>
                </a:schemeClr>
              </a:solidFill>
              <a:effectLst>
                <a:outerShdw blurRad="38100" dist="38100" dir="2700000" algn="tl">
                  <a:srgbClr val="000000">
                    <a:alpha val="43137"/>
                  </a:srgbClr>
                </a:outerShdw>
              </a:effectLst>
            </a:endParaRPr>
          </a:p>
        </p:txBody>
      </p:sp>
      <p:sp>
        <p:nvSpPr>
          <p:cNvPr id="7" name="Rectangle 6"/>
          <p:cNvSpPr/>
          <p:nvPr/>
        </p:nvSpPr>
        <p:spPr>
          <a:xfrm>
            <a:off x="7657707" y="1400544"/>
            <a:ext cx="237566" cy="369332"/>
          </a:xfrm>
          <a:prstGeom prst="rect">
            <a:avLst/>
          </a:prstGeom>
        </p:spPr>
        <p:txBody>
          <a:bodyPr wrap="none">
            <a:spAutoFit/>
          </a:bodyPr>
          <a:lstStyle/>
          <a:p>
            <a:r>
              <a:rPr lang="en-US" altLang="en-US" dirty="0" smtClean="0"/>
              <a:t> </a:t>
            </a:r>
            <a:endParaRPr lang="en-US" dirty="0"/>
          </a:p>
        </p:txBody>
      </p:sp>
      <p:pic>
        <p:nvPicPr>
          <p:cNvPr id="8" name="Picture 7">
            <a:extLst>
              <a:ext uri="{FF2B5EF4-FFF2-40B4-BE49-F238E27FC236}">
                <a16:creationId xmlns:a16="http://schemas.microsoft.com/office/drawing/2014/main" xmlns="" id="{AA7B02CC-1B20-47B7-BCA5-3E5B662D5CE5}"/>
              </a:ext>
            </a:extLst>
          </p:cNvPr>
          <p:cNvPicPr>
            <a:picLocks noChangeAspect="1"/>
          </p:cNvPicPr>
          <p:nvPr/>
        </p:nvPicPr>
        <p:blipFill>
          <a:blip r:embed="rId2" cstate="print"/>
          <a:stretch>
            <a:fillRect/>
          </a:stretch>
        </p:blipFill>
        <p:spPr>
          <a:xfrm>
            <a:off x="8280342" y="1066921"/>
            <a:ext cx="3131973" cy="1901131"/>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4">
            <a:extLst>
              <a:ext uri="{FF2B5EF4-FFF2-40B4-BE49-F238E27FC236}">
                <a16:creationId xmlns:a16="http://schemas.microsoft.com/office/drawing/2014/main" xmlns="" id="{4E56A605-4AA5-4BE7-ADFD-39F07A384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151" y="4279538"/>
            <a:ext cx="3298547" cy="183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9CBDDB94-90BA-4644-882F-ACB917342BFA}"/>
              </a:ext>
            </a:extLst>
          </p:cNvPr>
          <p:cNvPicPr>
            <a:picLocks noChangeAspect="1"/>
          </p:cNvPicPr>
          <p:nvPr/>
        </p:nvPicPr>
        <p:blipFill>
          <a:blip r:embed="rId4" cstate="print"/>
          <a:stretch>
            <a:fillRect/>
          </a:stretch>
        </p:blipFill>
        <p:spPr>
          <a:xfrm>
            <a:off x="1214203" y="1066921"/>
            <a:ext cx="2507179" cy="2045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xmlns="" id="{8982B27D-7D8B-45BD-86D2-B631CAAA2C84}"/>
              </a:ext>
            </a:extLst>
          </p:cNvPr>
          <p:cNvPicPr>
            <a:picLocks noChangeAspect="1"/>
          </p:cNvPicPr>
          <p:nvPr/>
        </p:nvPicPr>
        <p:blipFill>
          <a:blip r:embed="rId5"/>
          <a:stretch>
            <a:fillRect/>
          </a:stretch>
        </p:blipFill>
        <p:spPr>
          <a:xfrm>
            <a:off x="1402034" y="3888555"/>
            <a:ext cx="2344692" cy="2438479"/>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9AA912E7-D9B2-440D-BECF-652774573262}"/>
              </a:ext>
            </a:extLst>
          </p:cNvPr>
          <p:cNvPicPr>
            <a:picLocks noChangeAspect="1"/>
          </p:cNvPicPr>
          <p:nvPr/>
        </p:nvPicPr>
        <p:blipFill>
          <a:blip r:embed="rId6" cstate="print"/>
          <a:stretch>
            <a:fillRect/>
          </a:stretch>
        </p:blipFill>
        <p:spPr>
          <a:xfrm>
            <a:off x="8405356" y="3839245"/>
            <a:ext cx="3006959" cy="2359306"/>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707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cs typeface="Calibri Light"/>
              </a:rPr>
              <a:t>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Tips </a:t>
            </a:r>
            <a:r>
              <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For Dealing With COVID -19 Fear</a:t>
            </a:r>
            <a:endParaRPr lang="en-US" dirty="0">
              <a:latin typeface="Corbel" panose="020B0503020204020204" pitchFamily="34" charset="0"/>
            </a:endParaRPr>
          </a:p>
        </p:txBody>
      </p:sp>
      <p:pic>
        <p:nvPicPr>
          <p:cNvPr id="4" name="Picture 2" descr="Change Control &amp; Issue Management – PMO Pla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0" y="1552416"/>
            <a:ext cx="2743200" cy="1666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5360" y="3514178"/>
            <a:ext cx="10972800" cy="3293209"/>
          </a:xfrm>
          <a:prstGeom prst="rect">
            <a:avLst/>
          </a:prstGeom>
        </p:spPr>
        <p:txBody>
          <a:bodyPr wrap="square">
            <a:spAutoFit/>
          </a:bodyPr>
          <a:lstStyle/>
          <a:p>
            <a:r>
              <a:rPr lang="en-US" sz="3200" b="1" dirty="0" smtClean="0">
                <a:latin typeface="Corbel" panose="020B0503020204020204" pitchFamily="34" charset="0"/>
              </a:rPr>
              <a:t>                    </a:t>
            </a:r>
            <a:r>
              <a:rPr lang="en-US" sz="4000" b="1" dirty="0" smtClean="0">
                <a:solidFill>
                  <a:schemeClr val="accent1">
                    <a:lumMod val="50000"/>
                  </a:schemeClr>
                </a:solidFill>
                <a:latin typeface="Corbel" panose="020B0503020204020204" pitchFamily="34" charset="0"/>
              </a:rPr>
              <a:t>Focus </a:t>
            </a:r>
            <a:r>
              <a:rPr lang="en-US" sz="4000" b="1" dirty="0">
                <a:solidFill>
                  <a:schemeClr val="accent1">
                    <a:lumMod val="50000"/>
                  </a:schemeClr>
                </a:solidFill>
                <a:latin typeface="Corbel" panose="020B0503020204020204" pitchFamily="34" charset="0"/>
              </a:rPr>
              <a:t>on things you </a:t>
            </a:r>
            <a:r>
              <a:rPr lang="en-US" sz="4000" b="1" u="sng" dirty="0">
                <a:solidFill>
                  <a:schemeClr val="accent1">
                    <a:lumMod val="50000"/>
                  </a:schemeClr>
                </a:solidFill>
                <a:latin typeface="Corbel" panose="020B0503020204020204" pitchFamily="34" charset="0"/>
              </a:rPr>
              <a:t>CAN</a:t>
            </a:r>
            <a:r>
              <a:rPr lang="en-US" sz="4000" b="1" dirty="0">
                <a:solidFill>
                  <a:schemeClr val="accent1">
                    <a:lumMod val="50000"/>
                  </a:schemeClr>
                </a:solidFill>
                <a:latin typeface="Corbel" panose="020B0503020204020204" pitchFamily="34" charset="0"/>
              </a:rPr>
              <a:t> control</a:t>
            </a:r>
          </a:p>
          <a:p>
            <a:r>
              <a:rPr lang="en-US" sz="4000" dirty="0">
                <a:latin typeface="Corbel" panose="020B0503020204020204" pitchFamily="34" charset="0"/>
              </a:rPr>
              <a:t>	</a:t>
            </a:r>
            <a:endParaRPr lang="en-US" sz="4000" dirty="0" smtClean="0">
              <a:latin typeface="Corbel" panose="020B0503020204020204" pitchFamily="34" charset="0"/>
            </a:endParaRPr>
          </a:p>
          <a:p>
            <a:r>
              <a:rPr lang="en-US" sz="3200" dirty="0" smtClean="0">
                <a:latin typeface="Corbel" panose="020B0503020204020204" pitchFamily="34" charset="0"/>
              </a:rPr>
              <a:t>Lawyers </a:t>
            </a:r>
            <a:r>
              <a:rPr lang="en-US" sz="3200" dirty="0">
                <a:latin typeface="Corbel" panose="020B0503020204020204" pitchFamily="34" charset="0"/>
              </a:rPr>
              <a:t>already have control issues. As long as we’re focusing on questions with unknowable answers and circumstances outside of our personal control, this strategy will get us nowhere other than </a:t>
            </a:r>
            <a:r>
              <a:rPr lang="en-US" sz="3200" b="1" dirty="0">
                <a:effectLst>
                  <a:outerShdw blurRad="38100" dist="38100" dir="2700000" algn="tl">
                    <a:srgbClr val="000000">
                      <a:alpha val="43137"/>
                    </a:srgbClr>
                  </a:outerShdw>
                </a:effectLst>
                <a:latin typeface="Corbel" panose="020B0503020204020204" pitchFamily="34" charset="0"/>
              </a:rPr>
              <a:t>drained, anxious and overwhelmed </a:t>
            </a:r>
            <a:r>
              <a:rPr lang="en-US" sz="3200" b="1" dirty="0">
                <a:latin typeface="Corbel" panose="020B0503020204020204" pitchFamily="34" charset="0"/>
              </a:rPr>
              <a:t>!</a:t>
            </a:r>
            <a:endParaRPr lang="en-US" sz="3200" dirty="0"/>
          </a:p>
        </p:txBody>
      </p:sp>
    </p:spTree>
    <p:extLst>
      <p:ext uri="{BB962C8B-B14F-4D97-AF65-F5344CB8AC3E}">
        <p14:creationId xmlns:p14="http://schemas.microsoft.com/office/powerpoint/2010/main" val="1856564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Mindfulness Pictures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351" y="174209"/>
            <a:ext cx="95250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04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effectLst>
                  <a:outerShdw blurRad="38100" dist="38100" dir="2700000" algn="tl">
                    <a:srgbClr val="000000">
                      <a:alpha val="43137"/>
                    </a:srgbClr>
                  </a:outerShdw>
                </a:effectLst>
                <a:cs typeface="Calibri Light"/>
              </a:rPr>
              <a:t>         </a:t>
            </a:r>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Tips </a:t>
            </a:r>
            <a:r>
              <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Calibri Light"/>
              </a:rPr>
              <a:t>For Dealing With COVID -19 Fear</a:t>
            </a:r>
            <a:endParaRPr lang="en-US" dirty="0">
              <a:latin typeface="Corbel" panose="020B0503020204020204" pitchFamily="34" charset="0"/>
            </a:endParaRPr>
          </a:p>
        </p:txBody>
      </p:sp>
      <p:sp>
        <p:nvSpPr>
          <p:cNvPr id="5" name="Rectangle 4"/>
          <p:cNvSpPr/>
          <p:nvPr/>
        </p:nvSpPr>
        <p:spPr>
          <a:xfrm>
            <a:off x="838200" y="3477675"/>
            <a:ext cx="10972800" cy="3046988"/>
          </a:xfrm>
          <a:prstGeom prst="rect">
            <a:avLst/>
          </a:prstGeom>
        </p:spPr>
        <p:txBody>
          <a:bodyPr wrap="square">
            <a:spAutoFit/>
          </a:bodyPr>
          <a:lstStyle/>
          <a:p>
            <a:r>
              <a:rPr lang="en-US" sz="3200" b="1" dirty="0" smtClean="0">
                <a:latin typeface="Corbel" panose="020B0503020204020204" pitchFamily="34" charset="0"/>
              </a:rPr>
              <a:t>                        </a:t>
            </a:r>
            <a:r>
              <a:rPr lang="en-US" sz="3200" b="1" dirty="0" smtClean="0">
                <a:solidFill>
                  <a:schemeClr val="accent1">
                    <a:lumMod val="50000"/>
                  </a:schemeClr>
                </a:solidFill>
                <a:latin typeface="Corbel" panose="020B0503020204020204" pitchFamily="34" charset="0"/>
              </a:rPr>
              <a:t>                        Mindfulness</a:t>
            </a:r>
          </a:p>
          <a:p>
            <a:r>
              <a:rPr lang="en-US" sz="3200" dirty="0" smtClean="0"/>
              <a:t>Relinquishing our desire for certainty in these times is difficult. Ground yourself in the present moment. Bring attention to your breath and your body. Focus all your attention on the here and now: the sights, sounds, smells and what you are feeling.</a:t>
            </a:r>
          </a:p>
          <a:p>
            <a:r>
              <a:rPr lang="en-US" sz="3200" dirty="0" smtClean="0">
                <a:solidFill>
                  <a:schemeClr val="accent1">
                    <a:lumMod val="50000"/>
                  </a:schemeClr>
                </a:solidFill>
                <a:latin typeface="Corbel" panose="020B0503020204020204" pitchFamily="34" charset="0"/>
              </a:rPr>
              <a:t>Gently bring your mind back to your body and breath until calm.</a:t>
            </a:r>
            <a:endParaRPr lang="en-US" sz="3200" dirty="0">
              <a:solidFill>
                <a:schemeClr val="accent1">
                  <a:lumMod val="50000"/>
                </a:schemeClr>
              </a:solidFill>
              <a:latin typeface="Corbel" panose="020B0503020204020204" pitchFamily="34" charset="0"/>
            </a:endParaRPr>
          </a:p>
        </p:txBody>
      </p:sp>
      <p:sp>
        <p:nvSpPr>
          <p:cNvPr id="3" name="Content Placeholder 2"/>
          <p:cNvSpPr>
            <a:spLocks noGrp="1"/>
          </p:cNvSpPr>
          <p:nvPr>
            <p:ph idx="1"/>
          </p:nvPr>
        </p:nvSpPr>
        <p:spPr>
          <a:xfrm>
            <a:off x="838200" y="1825625"/>
            <a:ext cx="10944069" cy="4351338"/>
          </a:xfrm>
        </p:spPr>
        <p:txBody>
          <a:bodyPr/>
          <a:lstStyle/>
          <a:p>
            <a:pPr marL="0" indent="0">
              <a:buNone/>
            </a:pPr>
            <a:r>
              <a:rPr lang="en-US" dirty="0" smtClean="0"/>
              <a:t>           </a:t>
            </a:r>
            <a:r>
              <a:rPr lang="en-US" sz="3600" dirty="0" smtClean="0">
                <a:latin typeface="Bodoni MT" panose="02070603080606020203" pitchFamily="18" charset="0"/>
              </a:rPr>
              <a:t>Keeping the</a:t>
            </a:r>
            <a:r>
              <a:rPr lang="en-US" sz="3600" dirty="0" smtClean="0"/>
              <a:t>    </a:t>
            </a:r>
            <a:r>
              <a:rPr lang="en-US" dirty="0" smtClean="0"/>
              <a:t>                                          </a:t>
            </a:r>
            <a:r>
              <a:rPr lang="en-US" sz="3600" dirty="0" smtClean="0">
                <a:latin typeface="Bodoni MT" panose="02070603080606020203" pitchFamily="18" charset="0"/>
              </a:rPr>
              <a:t>under contro</a:t>
            </a:r>
            <a:r>
              <a:rPr lang="en-US" sz="3600" dirty="0">
                <a:latin typeface="Bodoni MT" panose="02070603080606020203" pitchFamily="18" charset="0"/>
              </a:rPr>
              <a:t>l</a:t>
            </a:r>
          </a:p>
        </p:txBody>
      </p:sp>
      <p:pic>
        <p:nvPicPr>
          <p:cNvPr id="6" name="Picture 5"/>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591050" y="1690688"/>
            <a:ext cx="3009900" cy="1524000"/>
          </a:xfrm>
          <a:prstGeom prst="rect">
            <a:avLst/>
          </a:prstGeom>
        </p:spPr>
      </p:pic>
    </p:spTree>
    <p:extLst>
      <p:ext uri="{BB962C8B-B14F-4D97-AF65-F5344CB8AC3E}">
        <p14:creationId xmlns:p14="http://schemas.microsoft.com/office/powerpoint/2010/main" val="3494509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ETHICAL DILEMMAS and COVID-19</a:t>
            </a:r>
            <a:endPar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048" y="3129755"/>
            <a:ext cx="3276756" cy="1834983"/>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12" y="3098165"/>
            <a:ext cx="2162175" cy="21145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195" y="3129755"/>
            <a:ext cx="2757488" cy="1834983"/>
          </a:xfrm>
          <a:prstGeom prst="rect">
            <a:avLst/>
          </a:prstGeom>
        </p:spPr>
      </p:pic>
    </p:spTree>
    <p:extLst>
      <p:ext uri="{BB962C8B-B14F-4D97-AF65-F5344CB8AC3E}">
        <p14:creationId xmlns:p14="http://schemas.microsoft.com/office/powerpoint/2010/main" val="332838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ETHICAL DILEMMAS and COVID-19</a:t>
            </a:r>
            <a:endPar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sp>
        <p:nvSpPr>
          <p:cNvPr id="5" name="Content Placeholder 4"/>
          <p:cNvSpPr>
            <a:spLocks noGrp="1"/>
          </p:cNvSpPr>
          <p:nvPr>
            <p:ph idx="1"/>
          </p:nvPr>
        </p:nvSpPr>
        <p:spPr>
          <a:xfrm>
            <a:off x="838200" y="1825625"/>
            <a:ext cx="10884108" cy="4351338"/>
          </a:xfrm>
        </p:spPr>
        <p:txBody>
          <a:bodyPr/>
          <a:lstStyle/>
          <a:p>
            <a:pPr marL="0" indent="0">
              <a:buNone/>
            </a:pPr>
            <a:r>
              <a:rPr lang="en-US" sz="3200" dirty="0" smtClean="0">
                <a:solidFill>
                  <a:schemeClr val="accent1">
                    <a:lumMod val="50000"/>
                  </a:schemeClr>
                </a:solidFill>
                <a:latin typeface="Corbel" panose="020B0503020204020204" pitchFamily="34" charset="0"/>
              </a:rPr>
              <a:t>There are significant connections between anxiety and work.</a:t>
            </a:r>
          </a:p>
          <a:p>
            <a:pPr marL="0" indent="0">
              <a:buNone/>
            </a:pPr>
            <a:endParaRPr lang="en-US" dirty="0" smtClean="0"/>
          </a:p>
          <a:p>
            <a:r>
              <a:rPr lang="en-US" dirty="0" smtClean="0"/>
              <a:t>Job-related stress is likely to lead to negative coping behaviors.</a:t>
            </a:r>
          </a:p>
          <a:p>
            <a:r>
              <a:rPr lang="en-US" dirty="0" smtClean="0"/>
              <a:t>Anxiety has been shown to lead to worse outcome in negotiations.</a:t>
            </a:r>
          </a:p>
          <a:p>
            <a:r>
              <a:rPr lang="en-US" dirty="0" smtClean="0"/>
              <a:t>Anxiety negatively impacts creativity and productivity.</a:t>
            </a:r>
          </a:p>
          <a:p>
            <a:r>
              <a:rPr lang="en-US" dirty="0" smtClean="0"/>
              <a:t>Anxiety triggers feelings of self-threat, which may increase unethical behavior.</a:t>
            </a:r>
            <a:endParaRPr lang="en-US" dirty="0"/>
          </a:p>
        </p:txBody>
      </p:sp>
    </p:spTree>
    <p:extLst>
      <p:ext uri="{BB962C8B-B14F-4D97-AF65-F5344CB8AC3E}">
        <p14:creationId xmlns:p14="http://schemas.microsoft.com/office/powerpoint/2010/main" val="1071899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ETHICAL DILEMMAS and COVID-19</a:t>
            </a:r>
            <a:endPar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99971667"/>
              </p:ext>
            </p:extLst>
          </p:nvPr>
        </p:nvGraphicFramePr>
        <p:xfrm>
          <a:off x="838200" y="1825625"/>
          <a:ext cx="1088410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42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76882"/>
            <a:ext cx="10018713" cy="1266568"/>
          </a:xfrm>
        </p:spPr>
        <p:txBody>
          <a:bodyPr/>
          <a:lstStyle/>
          <a:p>
            <a:r>
              <a:rPr lang="en-US" sz="6000" spc="-50" dirty="0" smtClean="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                What Is LCL </a:t>
            </a:r>
            <a:r>
              <a:rPr lang="en-US" sz="6000" spc="-50" dirty="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a:t>
            </a:r>
            <a:endParaRPr lang="en-US" dirty="0">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84308" y="1887055"/>
            <a:ext cx="10018713" cy="4337220"/>
          </a:xfrm>
        </p:spPr>
        <p:txBody>
          <a:bodyPr>
            <a:noAutofit/>
          </a:bodyPr>
          <a:lstStyle/>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dirty="0" smtClean="0">
                <a:solidFill>
                  <a:srgbClr val="000000"/>
                </a:solidFill>
                <a:latin typeface="Corbel" panose="020B0503020204020204" pitchFamily="34" charset="0"/>
                <a:cs typeface="Calibri" panose="020F0502020204030204" pitchFamily="34" charset="0"/>
              </a:rPr>
              <a:t> </a:t>
            </a:r>
            <a:endParaRPr lang="en-US" dirty="0">
              <a:solidFill>
                <a:srgbClr val="000000"/>
              </a:solidFill>
              <a:latin typeface="Corbel" panose="020B0503020204020204" pitchFamily="34" charset="0"/>
              <a:cs typeface="Calibri" panose="020F0502020204030204" pitchFamily="34" charset="0"/>
            </a:endParaRPr>
          </a:p>
          <a:p>
            <a:pPr lvl="0">
              <a:spcBef>
                <a:spcPts val="0"/>
              </a:spcBef>
              <a:buSzPct val="100000"/>
            </a:pPr>
            <a:r>
              <a:rPr lang="en-US" dirty="0" smtClean="0">
                <a:solidFill>
                  <a:srgbClr val="000000"/>
                </a:solidFill>
                <a:latin typeface="Corbel" panose="020B0503020204020204" pitchFamily="34" charset="0"/>
                <a:cs typeface="Calibri" panose="020F0502020204030204" pitchFamily="34" charset="0"/>
              </a:rPr>
              <a:t>​</a:t>
            </a:r>
            <a:r>
              <a:rPr lang="en-US" dirty="0">
                <a:solidFill>
                  <a:srgbClr val="000000"/>
                </a:solidFill>
                <a:cs typeface="Calibri" panose="020F0502020204030204" pitchFamily="34" charset="0"/>
              </a:rPr>
              <a:t>a provider of </a:t>
            </a:r>
            <a:r>
              <a:rPr lang="en-US" b="1" dirty="0">
                <a:solidFill>
                  <a:srgbClr val="000000"/>
                </a:solidFill>
                <a:cs typeface="Calibri" panose="020F0502020204030204" pitchFamily="34" charset="0"/>
              </a:rPr>
              <a:t>FREE</a:t>
            </a:r>
            <a:r>
              <a:rPr lang="en-US" dirty="0">
                <a:solidFill>
                  <a:srgbClr val="000000"/>
                </a:solidFill>
                <a:cs typeface="Calibri" panose="020F0502020204030204" pitchFamily="34" charset="0"/>
              </a:rPr>
              <a:t> non-clinical services to Pennsylvania lawyers, judges, their </a:t>
            </a:r>
            <a:r>
              <a:rPr lang="en-US" i="1" dirty="0">
                <a:solidFill>
                  <a:srgbClr val="000000"/>
                </a:solidFill>
                <a:cs typeface="Calibri" panose="020F0502020204030204" pitchFamily="34" charset="0"/>
              </a:rPr>
              <a:t>family</a:t>
            </a:r>
            <a:r>
              <a:rPr lang="en-US" dirty="0">
                <a:solidFill>
                  <a:srgbClr val="000000"/>
                </a:solidFill>
                <a:cs typeface="Calibri" panose="020F0502020204030204" pitchFamily="34" charset="0"/>
              </a:rPr>
              <a:t> members and law students</a:t>
            </a:r>
          </a:p>
          <a:p>
            <a:pPr marL="0" lvl="0" indent="0">
              <a:spcBef>
                <a:spcPts val="0"/>
              </a:spcBef>
              <a:buNone/>
            </a:pPr>
            <a:endParaRPr lang="en-US" dirty="0">
              <a:solidFill>
                <a:srgbClr val="000000"/>
              </a:solidFill>
              <a:cs typeface="Calibri" panose="020F0502020204030204" pitchFamily="34" charset="0"/>
            </a:endParaRPr>
          </a:p>
          <a:p>
            <a:pPr>
              <a:buSzPct val="100000"/>
            </a:pPr>
            <a:r>
              <a:rPr lang="en-US" dirty="0">
                <a:solidFill>
                  <a:srgbClr val="000000"/>
                </a:solidFill>
                <a:cs typeface="Calibri" panose="020F0502020204030204" pitchFamily="34" charset="0"/>
              </a:rPr>
              <a:t>a 24 hour, </a:t>
            </a:r>
            <a:r>
              <a:rPr lang="en-US" b="1" dirty="0">
                <a:solidFill>
                  <a:srgbClr val="000000"/>
                </a:solidFill>
                <a:cs typeface="Calibri" panose="020F0502020204030204" pitchFamily="34" charset="0"/>
              </a:rPr>
              <a:t>CONFIDENTIAL</a:t>
            </a:r>
            <a:r>
              <a:rPr lang="en-US" dirty="0">
                <a:solidFill>
                  <a:srgbClr val="000000"/>
                </a:solidFill>
                <a:cs typeface="Calibri" panose="020F0502020204030204" pitchFamily="34" charset="0"/>
              </a:rPr>
              <a:t>, no strings attached Helpline and peer assistance program. </a:t>
            </a:r>
            <a:r>
              <a:rPr lang="en-US" dirty="0">
                <a:cs typeface="Calibri"/>
              </a:rPr>
              <a:t>LCL received 644 calls in 2019, 65% of which were self –referrals, representing a 33% increase over the past two years.</a:t>
            </a:r>
            <a:endParaRPr lang="en-US" dirty="0">
              <a:ea typeface="+mj-lt"/>
              <a:cs typeface="+mj-lt"/>
            </a:endParaRPr>
          </a:p>
          <a:p>
            <a:pPr marL="0" lvl="0" indent="0">
              <a:spcBef>
                <a:spcPts val="0"/>
              </a:spcBef>
              <a:buNone/>
            </a:pPr>
            <a:endParaRPr lang="en-US" dirty="0">
              <a:solidFill>
                <a:srgbClr val="000000"/>
              </a:solidFill>
              <a:cs typeface="Calibri" panose="020F0502020204030204" pitchFamily="34" charset="0"/>
            </a:endParaRPr>
          </a:p>
          <a:p>
            <a:pPr lvl="0">
              <a:spcBef>
                <a:spcPts val="0"/>
              </a:spcBef>
            </a:pPr>
            <a:r>
              <a:rPr lang="en-US" dirty="0">
                <a:solidFill>
                  <a:srgbClr val="000000"/>
                </a:solidFill>
                <a:cs typeface="Calibri" panose="020F0502020204030204" pitchFamily="34" charset="0"/>
              </a:rPr>
              <a:t>an organization that in 2019 provided 101 </a:t>
            </a:r>
            <a:r>
              <a:rPr lang="en-US" b="1" dirty="0">
                <a:solidFill>
                  <a:srgbClr val="000000"/>
                </a:solidFill>
                <a:cs typeface="Calibri" panose="020F0502020204030204" pitchFamily="34" charset="0"/>
              </a:rPr>
              <a:t>LCL funded </a:t>
            </a:r>
            <a:r>
              <a:rPr lang="en-US" dirty="0">
                <a:solidFill>
                  <a:srgbClr val="000000"/>
                </a:solidFill>
                <a:cs typeface="Calibri" panose="020F0502020204030204" pitchFamily="34" charset="0"/>
              </a:rPr>
              <a:t>mental health and substance abuse evaluations by 146 independent healthcare providers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301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ETHICAL DILEMMAS and COVID-19</a:t>
            </a:r>
            <a:endPar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sp>
        <p:nvSpPr>
          <p:cNvPr id="4" name="Content Placeholder 3"/>
          <p:cNvSpPr>
            <a:spLocks noGrp="1"/>
          </p:cNvSpPr>
          <p:nvPr>
            <p:ph idx="1"/>
          </p:nvPr>
        </p:nvSpPr>
        <p:spPr>
          <a:xfrm>
            <a:off x="689547" y="1873771"/>
            <a:ext cx="11257613" cy="4984230"/>
          </a:xfrm>
        </p:spPr>
        <p:txBody>
          <a:bodyPr>
            <a:normAutofit lnSpcReduction="10000"/>
          </a:bodyPr>
          <a:lstStyle/>
          <a:p>
            <a:pPr marL="0" indent="0">
              <a:buNone/>
            </a:pPr>
            <a:r>
              <a:rPr lang="en-US" sz="3000" dirty="0" smtClean="0">
                <a:solidFill>
                  <a:schemeClr val="accent1">
                    <a:lumMod val="50000"/>
                  </a:schemeClr>
                </a:solidFill>
                <a:latin typeface="Corbel" panose="020B0503020204020204" pitchFamily="34" charset="0"/>
              </a:rPr>
              <a:t>Anxious individuals are more willing to participate in unethical actions</a:t>
            </a:r>
            <a:r>
              <a:rPr lang="en-US" sz="3000" dirty="0" smtClean="0">
                <a:solidFill>
                  <a:schemeClr val="accent1">
                    <a:lumMod val="50000"/>
                  </a:schemeClr>
                </a:solidFill>
              </a:rPr>
              <a:t>.</a:t>
            </a:r>
          </a:p>
          <a:p>
            <a:pPr marL="0" indent="0">
              <a:buNone/>
            </a:pPr>
            <a:endParaRPr lang="en-US" dirty="0"/>
          </a:p>
          <a:p>
            <a:r>
              <a:rPr lang="en-US" dirty="0" smtClean="0"/>
              <a:t>Anxiety increases threat perception. </a:t>
            </a:r>
          </a:p>
          <a:p>
            <a:r>
              <a:rPr lang="en-US" dirty="0" smtClean="0"/>
              <a:t>Acquiring resources from unethical acts </a:t>
            </a:r>
          </a:p>
          <a:p>
            <a:pPr marL="0" indent="0">
              <a:buNone/>
            </a:pPr>
            <a:r>
              <a:rPr lang="en-US" dirty="0" smtClean="0"/>
              <a:t>   is used to “overcome” threat</a:t>
            </a:r>
          </a:p>
          <a:p>
            <a:r>
              <a:rPr lang="en-US" dirty="0" smtClean="0"/>
              <a:t>Falsifying time sheets, records </a:t>
            </a:r>
          </a:p>
          <a:p>
            <a:r>
              <a:rPr lang="en-US" dirty="0"/>
              <a:t>A</a:t>
            </a:r>
            <a:r>
              <a:rPr lang="en-US" dirty="0" smtClean="0"/>
              <a:t>ccessing client funds and misuse IOLTA</a:t>
            </a:r>
          </a:p>
          <a:p>
            <a:r>
              <a:rPr lang="en-US" dirty="0" smtClean="0"/>
              <a:t>Gambling on line is now legal in many states</a:t>
            </a:r>
          </a:p>
          <a:p>
            <a:r>
              <a:rPr lang="en-US" dirty="0" smtClean="0"/>
              <a:t>Anxiety increases risk of developing alcohol </a:t>
            </a:r>
          </a:p>
          <a:p>
            <a:pPr marL="0" indent="0">
              <a:buNone/>
            </a:pPr>
            <a:r>
              <a:rPr lang="en-US" dirty="0" smtClean="0"/>
              <a:t>   and substance use disorder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949" y="3102964"/>
            <a:ext cx="2536851" cy="2536851"/>
          </a:xfrm>
          <a:prstGeom prst="rect">
            <a:avLst/>
          </a:prstGeom>
        </p:spPr>
      </p:pic>
    </p:spTree>
    <p:extLst>
      <p:ext uri="{BB962C8B-B14F-4D97-AF65-F5344CB8AC3E}">
        <p14:creationId xmlns:p14="http://schemas.microsoft.com/office/powerpoint/2010/main" val="2111022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ETHICAL DILEMMAS and COVID-19</a:t>
            </a:r>
            <a:endParaRPr lang="en-US"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ndParaRPr>
          </a:p>
        </p:txBody>
      </p:sp>
      <p:sp>
        <p:nvSpPr>
          <p:cNvPr id="4" name="Content Placeholder 3"/>
          <p:cNvSpPr>
            <a:spLocks noGrp="1"/>
          </p:cNvSpPr>
          <p:nvPr>
            <p:ph idx="1"/>
          </p:nvPr>
        </p:nvSpPr>
        <p:spPr>
          <a:xfrm>
            <a:off x="689547" y="1873771"/>
            <a:ext cx="11257613" cy="4984230"/>
          </a:xfrm>
        </p:spPr>
        <p:txBody>
          <a:bodyPr>
            <a:normAutofit lnSpcReduction="10000"/>
          </a:bodyPr>
          <a:lstStyle/>
          <a:p>
            <a:pPr marL="0" indent="0">
              <a:buNone/>
            </a:pPr>
            <a:r>
              <a:rPr lang="en-US" sz="3000" dirty="0" smtClean="0">
                <a:solidFill>
                  <a:schemeClr val="accent1">
                    <a:lumMod val="50000"/>
                  </a:schemeClr>
                </a:solidFill>
                <a:latin typeface="Corbel" panose="020B0503020204020204" pitchFamily="34" charset="0"/>
              </a:rPr>
              <a:t>Challenges to working from home for lawyers, their staffs AND clients </a:t>
            </a:r>
          </a:p>
          <a:p>
            <a:pPr marL="0" indent="0">
              <a:buNone/>
            </a:pPr>
            <a:endParaRPr lang="en-US" sz="3000" dirty="0" smtClean="0">
              <a:latin typeface="Corbel" panose="020B0503020204020204" pitchFamily="34" charset="0"/>
            </a:endParaRPr>
          </a:p>
          <a:p>
            <a:pPr marL="0" indent="0">
              <a:buNone/>
            </a:pPr>
            <a:r>
              <a:rPr lang="en-US" sz="3000" dirty="0" smtClean="0">
                <a:latin typeface="Corbel" panose="020B0503020204020204" pitchFamily="34" charset="0"/>
              </a:rPr>
              <a:t>Data protection must be discussed with staff and clients – confidentiality still exists at the kitchen table or living room sofa.</a:t>
            </a:r>
          </a:p>
          <a:p>
            <a:pPr marL="0" indent="0">
              <a:buNone/>
            </a:pPr>
            <a:endParaRPr lang="en-US" sz="3000" dirty="0" smtClean="0">
              <a:latin typeface="Corbel" panose="020B0503020204020204" pitchFamily="34" charset="0"/>
            </a:endParaRPr>
          </a:p>
          <a:p>
            <a:pPr marL="0" indent="0">
              <a:buNone/>
            </a:pPr>
            <a:endParaRPr lang="en-US" sz="3000" dirty="0">
              <a:latin typeface="Corbel" panose="020B0503020204020204" pitchFamily="34" charset="0"/>
            </a:endParaRPr>
          </a:p>
          <a:p>
            <a:pPr marL="0" indent="0">
              <a:buNone/>
            </a:pPr>
            <a:endParaRPr lang="en-US" sz="3000" dirty="0" smtClean="0">
              <a:latin typeface="Corbel" panose="020B0503020204020204" pitchFamily="34" charset="0"/>
            </a:endParaRPr>
          </a:p>
          <a:p>
            <a:pPr marL="0" indent="0">
              <a:buNone/>
            </a:pPr>
            <a:endParaRPr lang="en-US" sz="3000" dirty="0">
              <a:latin typeface="Corbel" panose="020B0503020204020204" pitchFamily="34" charset="0"/>
            </a:endParaRPr>
          </a:p>
          <a:p>
            <a:pPr marL="0" indent="0">
              <a:buNone/>
            </a:pPr>
            <a:r>
              <a:rPr lang="en-US" sz="3000" dirty="0" smtClean="0">
                <a:latin typeface="Corbel" panose="020B0503020204020204" pitchFamily="34" charset="0"/>
              </a:rPr>
              <a:t>Supervision is still a must !! </a:t>
            </a:r>
            <a:r>
              <a:rPr lang="en-US" sz="3000" b="1" dirty="0" smtClean="0">
                <a:latin typeface="Corbel" panose="020B0503020204020204" pitchFamily="34" charset="0"/>
              </a:rPr>
              <a:t> Rules of Professional Conduct  </a:t>
            </a:r>
            <a:r>
              <a:rPr lang="en-US" sz="3000" dirty="0" smtClean="0">
                <a:latin typeface="Corbel" panose="020B0503020204020204" pitchFamily="34" charset="0"/>
              </a:rPr>
              <a:t>provide that lawyers must supervise subordinate attorneys and staff.</a:t>
            </a:r>
            <a:endParaRPr lang="en-US" sz="3000" b="1" dirty="0">
              <a:latin typeface="Corbel" panose="020B0503020204020204" pitchFamily="34" charset="0"/>
            </a:endParaRPr>
          </a:p>
        </p:txBody>
      </p:sp>
      <p:pic>
        <p:nvPicPr>
          <p:cNvPr id="13314" name="Picture 2" descr="The Ethical Marijuana Lawyer - Harris Bric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2" y="374173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Law Facts: Lawyer Ethics &amp; Discipline | Ohio State Bar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36" y="3741736"/>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950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591" y="868680"/>
            <a:ext cx="10018713" cy="1338943"/>
          </a:xfrm>
        </p:spPr>
        <p:txBody>
          <a:bodyPr anchor="t">
            <a:noAutofit/>
          </a:bodyPr>
          <a:lstStyle/>
          <a:p>
            <a:r>
              <a:rPr lang="en-US" sz="3600" dirty="0">
                <a:ln>
                  <a:noFill/>
                </a:ln>
                <a:solidFill>
                  <a:srgbClr val="0C5A82"/>
                </a:solidFill>
                <a:effectLst>
                  <a:outerShdw blurRad="63500" dist="38100" dir="5400000" algn="t" rotWithShape="0">
                    <a:prstClr val="black">
                      <a:alpha val="25000"/>
                    </a:prstClr>
                  </a:outerShdw>
                </a:effectLst>
                <a:latin typeface="Corbel" panose="020B0503020204020204" pitchFamily="34" charset="0"/>
              </a:rPr>
              <a:t>Why Are Legal Professionals at High Risk of </a:t>
            </a:r>
            <a:r>
              <a:rPr lang="en-US" sz="3600" dirty="0" smtClean="0">
                <a:ln>
                  <a:noFill/>
                </a:ln>
                <a:solidFill>
                  <a:srgbClr val="0C5A82"/>
                </a:solidFill>
                <a:effectLst>
                  <a:outerShdw blurRad="63500" dist="38100" dir="5400000" algn="t" rotWithShape="0">
                    <a:prstClr val="black">
                      <a:alpha val="25000"/>
                    </a:prstClr>
                  </a:outerShdw>
                </a:effectLst>
                <a:latin typeface="Corbel" panose="020B0503020204020204" pitchFamily="34" charset="0"/>
              </a:rPr>
              <a:t/>
            </a:r>
            <a:br>
              <a:rPr lang="en-US" sz="3600" dirty="0" smtClean="0">
                <a:ln>
                  <a:noFill/>
                </a:ln>
                <a:solidFill>
                  <a:srgbClr val="0C5A82"/>
                </a:solidFill>
                <a:effectLst>
                  <a:outerShdw blurRad="63500" dist="38100" dir="5400000" algn="t" rotWithShape="0">
                    <a:prstClr val="black">
                      <a:alpha val="25000"/>
                    </a:prstClr>
                  </a:outerShdw>
                </a:effectLst>
                <a:latin typeface="Corbel" panose="020B0503020204020204" pitchFamily="34" charset="0"/>
              </a:rPr>
            </a:br>
            <a:r>
              <a:rPr lang="en-US" sz="3600" dirty="0" smtClean="0">
                <a:ln>
                  <a:noFill/>
                </a:ln>
                <a:solidFill>
                  <a:srgbClr val="0C5A82"/>
                </a:solidFill>
                <a:effectLst>
                  <a:outerShdw blurRad="63500" dist="38100" dir="5400000" algn="t" rotWithShape="0">
                    <a:prstClr val="black">
                      <a:alpha val="25000"/>
                    </a:prstClr>
                  </a:outerShdw>
                </a:effectLst>
                <a:latin typeface="Corbel" panose="020B0503020204020204" pitchFamily="34" charset="0"/>
              </a:rPr>
              <a:t>Mental Health </a:t>
            </a:r>
            <a:r>
              <a:rPr lang="en-US" sz="3600" dirty="0">
                <a:ln>
                  <a:noFill/>
                </a:ln>
                <a:solidFill>
                  <a:srgbClr val="0C5A82"/>
                </a:solidFill>
                <a:effectLst>
                  <a:outerShdw blurRad="63500" dist="38100" dir="5400000" algn="t" rotWithShape="0">
                    <a:prstClr val="black">
                      <a:alpha val="25000"/>
                    </a:prstClr>
                  </a:outerShdw>
                </a:effectLst>
                <a:latin typeface="Corbel" panose="020B0503020204020204" pitchFamily="34" charset="0"/>
              </a:rPr>
              <a:t>&amp; Substance Use Disorders?</a:t>
            </a:r>
            <a:endParaRPr lang="en-US" sz="3600" dirty="0">
              <a:solidFill>
                <a:srgbClr val="0C5A82"/>
              </a:solidFill>
              <a:latin typeface="Corbel" panose="020B0503020204020204" pitchFamily="34" charset="0"/>
            </a:endParaRPr>
          </a:p>
        </p:txBody>
      </p:sp>
      <p:sp>
        <p:nvSpPr>
          <p:cNvPr id="3" name="Content Placeholder 2"/>
          <p:cNvSpPr>
            <a:spLocks noGrp="1"/>
          </p:cNvSpPr>
          <p:nvPr>
            <p:ph idx="1"/>
          </p:nvPr>
        </p:nvSpPr>
        <p:spPr>
          <a:xfrm>
            <a:off x="1484310" y="2207623"/>
            <a:ext cx="10067610" cy="4650377"/>
          </a:xfrm>
        </p:spPr>
        <p:txBody>
          <a:bodyPr anchor="t">
            <a:normAutofit/>
          </a:bodyPr>
          <a:lstStyle/>
          <a:p>
            <a:r>
              <a:rPr lang="en-US" dirty="0">
                <a:latin typeface="Corbel" panose="020B0503020204020204" pitchFamily="34" charset="0"/>
              </a:rPr>
              <a:t>High expectations and accountability</a:t>
            </a:r>
          </a:p>
          <a:p>
            <a:pPr>
              <a:lnSpc>
                <a:spcPct val="110000"/>
              </a:lnSpc>
            </a:pPr>
            <a:r>
              <a:rPr lang="en-US" dirty="0">
                <a:latin typeface="Corbel" panose="020B0503020204020204" pitchFamily="34" charset="0"/>
              </a:rPr>
              <a:t>Lack of work-life balance</a:t>
            </a:r>
          </a:p>
          <a:p>
            <a:pPr>
              <a:lnSpc>
                <a:spcPct val="110000"/>
              </a:lnSpc>
            </a:pPr>
            <a:r>
              <a:rPr lang="en-US" dirty="0" smtClean="0">
                <a:latin typeface="Corbel" panose="020B0503020204020204" pitchFamily="34" charset="0"/>
              </a:rPr>
              <a:t>Always on call to solve others problems</a:t>
            </a:r>
          </a:p>
          <a:p>
            <a:pPr>
              <a:lnSpc>
                <a:spcPct val="110000"/>
              </a:lnSpc>
            </a:pPr>
            <a:r>
              <a:rPr lang="en-US" dirty="0">
                <a:latin typeface="Corbel" panose="020B0503020204020204" pitchFamily="34" charset="0"/>
              </a:rPr>
              <a:t>High stress </a:t>
            </a:r>
            <a:r>
              <a:rPr lang="en-US" dirty="0" smtClean="0">
                <a:latin typeface="Corbel" panose="020B0503020204020204" pitchFamily="34" charset="0"/>
              </a:rPr>
              <a:t>level are </a:t>
            </a:r>
            <a:r>
              <a:rPr lang="en-US" dirty="0">
                <a:latin typeface="Corbel" panose="020B0503020204020204" pitchFamily="34" charset="0"/>
              </a:rPr>
              <a:t>consistent predictors </a:t>
            </a:r>
            <a:endParaRPr lang="en-US" dirty="0" smtClean="0">
              <a:latin typeface="Corbel" panose="020B0503020204020204" pitchFamily="34" charset="0"/>
            </a:endParaRPr>
          </a:p>
          <a:p>
            <a:pPr marL="0" indent="0">
              <a:lnSpc>
                <a:spcPct val="110000"/>
              </a:lnSpc>
              <a:buNone/>
            </a:pPr>
            <a:r>
              <a:rPr lang="en-US" dirty="0" smtClean="0">
                <a:latin typeface="Corbel" panose="020B0503020204020204" pitchFamily="34" charset="0"/>
              </a:rPr>
              <a:t>   of </a:t>
            </a:r>
            <a:r>
              <a:rPr lang="en-US" dirty="0">
                <a:latin typeface="Corbel" panose="020B0503020204020204" pitchFamily="34" charset="0"/>
              </a:rPr>
              <a:t>SUD’s and their severity.</a:t>
            </a:r>
          </a:p>
          <a:p>
            <a:r>
              <a:rPr lang="en-US" dirty="0">
                <a:latin typeface="Corbel" panose="020B0503020204020204" pitchFamily="34" charset="0"/>
              </a:rPr>
              <a:t>67% of </a:t>
            </a:r>
            <a:r>
              <a:rPr lang="en-US" dirty="0" smtClean="0">
                <a:latin typeface="Corbel" panose="020B0503020204020204" pitchFamily="34" charset="0"/>
              </a:rPr>
              <a:t>attorneys </a:t>
            </a:r>
            <a:r>
              <a:rPr lang="en-US" dirty="0">
                <a:latin typeface="Corbel" panose="020B0503020204020204" pitchFamily="34" charset="0"/>
              </a:rPr>
              <a:t>work more than 40 hours/week. </a:t>
            </a:r>
          </a:p>
          <a:p>
            <a:r>
              <a:rPr lang="en-US" dirty="0">
                <a:latin typeface="Corbel" panose="020B0503020204020204" pitchFamily="34" charset="0"/>
              </a:rPr>
              <a:t>Inherent </a:t>
            </a:r>
            <a:r>
              <a:rPr lang="en-US" dirty="0" smtClean="0">
                <a:latin typeface="Corbel" panose="020B0503020204020204" pitchFamily="34" charset="0"/>
              </a:rPr>
              <a:t>pessimism</a:t>
            </a:r>
            <a:endParaRPr lang="en-US" dirty="0">
              <a:latin typeface="Corbel" panose="020B0503020204020204" pitchFamily="34" charset="0"/>
            </a:endParaRPr>
          </a:p>
        </p:txBody>
      </p:sp>
      <p:pic>
        <p:nvPicPr>
          <p:cNvPr id="10" name="Picture 7" descr="welldres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502" y="2406994"/>
            <a:ext cx="2996418" cy="212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861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311" y="825821"/>
            <a:ext cx="10018713" cy="1338943"/>
          </a:xfrm>
        </p:spPr>
        <p:txBody>
          <a:bodyPr anchor="t">
            <a:normAutofit/>
          </a:bodyPr>
          <a:lstStyle/>
          <a:p>
            <a:r>
              <a:rPr lang="en-US" sz="3600" dirty="0">
                <a:ln>
                  <a:noFill/>
                </a:ln>
                <a:solidFill>
                  <a:srgbClr val="0C5A82"/>
                </a:solidFill>
                <a:effectLst>
                  <a:outerShdw blurRad="63500" dist="38100" dir="5400000" algn="t" rotWithShape="0">
                    <a:prstClr val="black">
                      <a:alpha val="25000"/>
                    </a:prstClr>
                  </a:outerShdw>
                </a:effectLst>
                <a:latin typeface="Corbel" panose="020B0503020204020204" pitchFamily="34" charset="0"/>
              </a:rPr>
              <a:t>Why Are Legal Professionals at High Risk of </a:t>
            </a:r>
            <a:r>
              <a:rPr lang="en-US" sz="3600" dirty="0" smtClean="0">
                <a:ln>
                  <a:noFill/>
                </a:ln>
                <a:solidFill>
                  <a:srgbClr val="0C5A82"/>
                </a:solidFill>
                <a:effectLst>
                  <a:outerShdw blurRad="63500" dist="38100" dir="5400000" algn="t" rotWithShape="0">
                    <a:prstClr val="black">
                      <a:alpha val="25000"/>
                    </a:prstClr>
                  </a:outerShdw>
                </a:effectLst>
                <a:latin typeface="Corbel" panose="020B0503020204020204" pitchFamily="34" charset="0"/>
              </a:rPr>
              <a:t/>
            </a:r>
            <a:br>
              <a:rPr lang="en-US" sz="3600" dirty="0" smtClean="0">
                <a:ln>
                  <a:noFill/>
                </a:ln>
                <a:solidFill>
                  <a:srgbClr val="0C5A82"/>
                </a:solidFill>
                <a:effectLst>
                  <a:outerShdw blurRad="63500" dist="38100" dir="5400000" algn="t" rotWithShape="0">
                    <a:prstClr val="black">
                      <a:alpha val="25000"/>
                    </a:prstClr>
                  </a:outerShdw>
                </a:effectLst>
                <a:latin typeface="Corbel" panose="020B0503020204020204" pitchFamily="34" charset="0"/>
              </a:rPr>
            </a:br>
            <a:r>
              <a:rPr lang="en-US" sz="3600" dirty="0" smtClean="0">
                <a:ln>
                  <a:noFill/>
                </a:ln>
                <a:solidFill>
                  <a:srgbClr val="0C5A82"/>
                </a:solidFill>
                <a:effectLst>
                  <a:outerShdw blurRad="63500" dist="38100" dir="5400000" algn="t" rotWithShape="0">
                    <a:prstClr val="black">
                      <a:alpha val="25000"/>
                    </a:prstClr>
                  </a:outerShdw>
                </a:effectLst>
                <a:latin typeface="Corbel" panose="020B0503020204020204" pitchFamily="34" charset="0"/>
              </a:rPr>
              <a:t>Mental </a:t>
            </a:r>
            <a:r>
              <a:rPr lang="en-US" sz="3600" dirty="0">
                <a:ln>
                  <a:noFill/>
                </a:ln>
                <a:solidFill>
                  <a:srgbClr val="0C5A82"/>
                </a:solidFill>
                <a:effectLst>
                  <a:outerShdw blurRad="63500" dist="38100" dir="5400000" algn="t" rotWithShape="0">
                    <a:prstClr val="black">
                      <a:alpha val="25000"/>
                    </a:prstClr>
                  </a:outerShdw>
                </a:effectLst>
                <a:latin typeface="Corbel" panose="020B0503020204020204" pitchFamily="34" charset="0"/>
              </a:rPr>
              <a:t>Health &amp; Substance Use Disorders?</a:t>
            </a:r>
            <a:endParaRPr lang="en-US" sz="3600" dirty="0">
              <a:solidFill>
                <a:srgbClr val="0C5A82"/>
              </a:solidFill>
              <a:latin typeface="Corbel" panose="020B0503020204020204" pitchFamily="34" charset="0"/>
            </a:endParaRPr>
          </a:p>
        </p:txBody>
      </p:sp>
      <p:sp>
        <p:nvSpPr>
          <p:cNvPr id="3" name="Content Placeholder 2"/>
          <p:cNvSpPr>
            <a:spLocks noGrp="1"/>
          </p:cNvSpPr>
          <p:nvPr>
            <p:ph idx="1"/>
          </p:nvPr>
        </p:nvSpPr>
        <p:spPr>
          <a:xfrm>
            <a:off x="1497373" y="2050870"/>
            <a:ext cx="10233073" cy="3918856"/>
          </a:xfrm>
        </p:spPr>
        <p:txBody>
          <a:bodyPr anchor="t">
            <a:noAutofit/>
          </a:bodyPr>
          <a:lstStyle/>
          <a:p>
            <a:pPr lvl="0" defTabSz="914400">
              <a:lnSpc>
                <a:spcPct val="120000"/>
              </a:lnSpc>
              <a:spcAft>
                <a:spcPts val="0"/>
              </a:spcAft>
              <a:buFont typeface="Arial" panose="020B0604020202020204" pitchFamily="34" charset="0"/>
              <a:buChar char="•"/>
            </a:pPr>
            <a:r>
              <a:rPr lang="en-US" dirty="0" smtClean="0">
                <a:latin typeface="Corbel" panose="020B0503020204020204" pitchFamily="34" charset="0"/>
              </a:rPr>
              <a:t>Conflict </a:t>
            </a:r>
            <a:r>
              <a:rPr lang="en-US" dirty="0">
                <a:latin typeface="Corbel" panose="020B0503020204020204" pitchFamily="34" charset="0"/>
              </a:rPr>
              <a:t>driven and adversarial </a:t>
            </a:r>
            <a:r>
              <a:rPr lang="en-US" dirty="0" smtClean="0">
                <a:latin typeface="Corbel" panose="020B0503020204020204" pitchFamily="34" charset="0"/>
              </a:rPr>
              <a:t>profession</a:t>
            </a:r>
          </a:p>
          <a:p>
            <a:pPr lvl="0" defTabSz="914400">
              <a:lnSpc>
                <a:spcPct val="120000"/>
              </a:lnSpc>
              <a:spcAft>
                <a:spcPts val="0"/>
              </a:spcAft>
              <a:buFont typeface="Arial" panose="020B0604020202020204" pitchFamily="34" charset="0"/>
              <a:buChar char="•"/>
            </a:pPr>
            <a:r>
              <a:rPr lang="en-US" dirty="0" smtClean="0">
                <a:latin typeface="Corbel" panose="020B0503020204020204" pitchFamily="34" charset="0"/>
              </a:rPr>
              <a:t>Emotional </a:t>
            </a:r>
            <a:r>
              <a:rPr lang="en-US" dirty="0">
                <a:latin typeface="Corbel" panose="020B0503020204020204" pitchFamily="34" charset="0"/>
              </a:rPr>
              <a:t>detachment</a:t>
            </a:r>
          </a:p>
          <a:p>
            <a:pPr lvl="0" defTabSz="914400">
              <a:lnSpc>
                <a:spcPct val="120000"/>
              </a:lnSpc>
              <a:spcAft>
                <a:spcPts val="0"/>
              </a:spcAft>
              <a:buFont typeface="Arial" panose="020B0604020202020204" pitchFamily="34" charset="0"/>
              <a:buChar char="•"/>
            </a:pPr>
            <a:r>
              <a:rPr lang="en-US" dirty="0" smtClean="0">
                <a:latin typeface="Corbel" panose="020B0503020204020204" pitchFamily="34" charset="0"/>
              </a:rPr>
              <a:t>Win-lose</a:t>
            </a:r>
            <a:r>
              <a:rPr lang="en-US" dirty="0">
                <a:latin typeface="Corbel" panose="020B0503020204020204" pitchFamily="34" charset="0"/>
              </a:rPr>
              <a:t>, </a:t>
            </a:r>
            <a:r>
              <a:rPr lang="en-US" dirty="0" smtClean="0">
                <a:latin typeface="Corbel" panose="020B0503020204020204" pitchFamily="34" charset="0"/>
              </a:rPr>
              <a:t>black-white, often </a:t>
            </a:r>
            <a:r>
              <a:rPr lang="en-US" dirty="0">
                <a:latin typeface="Corbel" panose="020B0503020204020204" pitchFamily="34" charset="0"/>
              </a:rPr>
              <a:t>rigid thinking </a:t>
            </a:r>
          </a:p>
          <a:p>
            <a:pPr lvl="0" defTabSz="914400">
              <a:lnSpc>
                <a:spcPct val="120000"/>
              </a:lnSpc>
              <a:spcAft>
                <a:spcPts val="0"/>
              </a:spcAft>
              <a:buFont typeface="Arial" panose="020B0604020202020204" pitchFamily="34" charset="0"/>
              <a:buChar char="•"/>
            </a:pPr>
            <a:r>
              <a:rPr lang="en-US" dirty="0" smtClean="0">
                <a:latin typeface="Corbel" panose="020B0503020204020204" pitchFamily="34" charset="0"/>
              </a:rPr>
              <a:t>Perfectionism</a:t>
            </a:r>
            <a:endParaRPr lang="en-US" dirty="0">
              <a:latin typeface="Corbel" panose="020B0503020204020204" pitchFamily="34" charset="0"/>
            </a:endParaRPr>
          </a:p>
          <a:p>
            <a:pPr lvl="0" defTabSz="914400">
              <a:lnSpc>
                <a:spcPct val="120000"/>
              </a:lnSpc>
              <a:spcAft>
                <a:spcPts val="0"/>
              </a:spcAft>
              <a:buFont typeface="Arial" panose="020B0604020202020204" pitchFamily="34" charset="0"/>
              <a:buChar char="•"/>
            </a:pPr>
            <a:r>
              <a:rPr lang="en-US" dirty="0" smtClean="0">
                <a:latin typeface="Corbel" panose="020B0503020204020204" pitchFamily="34" charset="0"/>
              </a:rPr>
              <a:t>Excessive self-reliance</a:t>
            </a:r>
          </a:p>
          <a:p>
            <a:pPr marL="0" lvl="0" indent="0" algn="ctr" defTabSz="914400">
              <a:spcAft>
                <a:spcPts val="0"/>
              </a:spcAft>
              <a:buClr>
                <a:srgbClr val="FF0000"/>
              </a:buClr>
              <a:buSzPct val="100000"/>
              <a:buNone/>
            </a:pPr>
            <a:r>
              <a:rPr lang="en-US" i="1" dirty="0" smtClean="0">
                <a:latin typeface="Corbel" panose="020B0503020204020204" pitchFamily="34" charset="0"/>
              </a:rPr>
              <a:t>These </a:t>
            </a:r>
            <a:r>
              <a:rPr lang="en-US" i="1" dirty="0">
                <a:latin typeface="Corbel" panose="020B0503020204020204" pitchFamily="34" charset="0"/>
              </a:rPr>
              <a:t>traits are great for a successful career </a:t>
            </a:r>
            <a:r>
              <a:rPr lang="en-US" i="1" dirty="0" smtClean="0">
                <a:latin typeface="Corbel" panose="020B0503020204020204" pitchFamily="34" charset="0"/>
              </a:rPr>
              <a:t>but not so</a:t>
            </a:r>
          </a:p>
          <a:p>
            <a:pPr marL="0" lvl="0" indent="0" algn="ctr" defTabSz="914400">
              <a:spcAft>
                <a:spcPts val="0"/>
              </a:spcAft>
              <a:buClr>
                <a:srgbClr val="FF0000"/>
              </a:buClr>
              <a:buSzPct val="100000"/>
              <a:buNone/>
            </a:pPr>
            <a:r>
              <a:rPr lang="en-US" i="1" dirty="0" smtClean="0">
                <a:latin typeface="Corbel" panose="020B0503020204020204" pitchFamily="34" charset="0"/>
              </a:rPr>
              <a:t> </a:t>
            </a:r>
            <a:r>
              <a:rPr lang="en-US" i="1" dirty="0">
                <a:latin typeface="Corbel" panose="020B0503020204020204" pitchFamily="34" charset="0"/>
              </a:rPr>
              <a:t>great for mental health</a:t>
            </a:r>
            <a:r>
              <a:rPr lang="en-US" i="1" dirty="0" smtClean="0">
                <a:latin typeface="Corbel" panose="020B0503020204020204" pitchFamily="34" charset="0"/>
              </a:rPr>
              <a:t>.</a:t>
            </a:r>
            <a:endParaRPr lang="en-US" i="1" dirty="0">
              <a:latin typeface="Corbel" panose="020B0503020204020204" pitchFamily="34" charset="0"/>
            </a:endParaRPr>
          </a:p>
        </p:txBody>
      </p:sp>
      <p:pic>
        <p:nvPicPr>
          <p:cNvPr id="4" name="Picture 8" descr="win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1" y="2397035"/>
            <a:ext cx="3181983" cy="27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748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274320"/>
            <a:ext cx="10738038" cy="6124754"/>
          </a:xfrm>
          <a:prstGeom prst="rect">
            <a:avLst/>
          </a:prstGeom>
        </p:spPr>
        <p:txBody>
          <a:bodyPr wrap="square">
            <a:noAutofit/>
          </a:bodyPr>
          <a:lstStyle/>
          <a:p>
            <a:pPr lvl="0" algn="ctr" defTabSz="914400"/>
            <a:endParaRPr lang="en-US" altLang="en-US" sz="2800" dirty="0"/>
          </a:p>
          <a:p>
            <a:pPr lvl="0" algn="ctr" defTabSz="914400"/>
            <a:r>
              <a:rPr lang="en-US" altLang="en-US" sz="3200" dirty="0">
                <a:latin typeface="Corbel" panose="020B0503020204020204" pitchFamily="34" charset="0"/>
              </a:rPr>
              <a:t>Lawyers who do not appropriately address their personal issues can harm their clients, </a:t>
            </a:r>
          </a:p>
          <a:p>
            <a:pPr lvl="0" algn="ctr" defTabSz="914400"/>
            <a:endParaRPr lang="en-US" altLang="en-US" sz="2800" dirty="0"/>
          </a:p>
          <a:p>
            <a:pPr lvl="0" defTabSz="914400"/>
            <a:r>
              <a:rPr lang="en-US" altLang="en-US" sz="2800" dirty="0">
                <a:latin typeface="Constantia" panose="02030602050306030303" pitchFamily="18" charset="0"/>
              </a:rPr>
              <a:t>	</a:t>
            </a:r>
          </a:p>
          <a:p>
            <a:pPr lvl="0" defTabSz="914400"/>
            <a:endParaRPr lang="en-US" altLang="en-US" sz="2800" dirty="0">
              <a:latin typeface="Constantia" panose="02030602050306030303" pitchFamily="18" charset="0"/>
            </a:endParaRPr>
          </a:p>
          <a:p>
            <a:pPr lvl="0" defTabSz="914400"/>
            <a:r>
              <a:rPr lang="en-US" altLang="en-US" sz="2800" dirty="0">
                <a:latin typeface="Constantia" panose="02030602050306030303" pitchFamily="18" charset="0"/>
              </a:rPr>
              <a:t>	</a:t>
            </a:r>
          </a:p>
          <a:p>
            <a:pPr lvl="0" defTabSz="914400"/>
            <a:r>
              <a:rPr lang="en-US" altLang="en-US" sz="2800" dirty="0">
                <a:latin typeface="Constantia" panose="02030602050306030303" pitchFamily="18" charset="0"/>
              </a:rPr>
              <a:t> </a:t>
            </a:r>
          </a:p>
          <a:p>
            <a:pPr lvl="0" algn="ctr" defTabSz="914400"/>
            <a:r>
              <a:rPr lang="en-US" altLang="en-US" sz="2800" dirty="0">
                <a:latin typeface="Constantia" panose="02030602050306030303" pitchFamily="18" charset="0"/>
              </a:rPr>
              <a:t>	</a:t>
            </a:r>
          </a:p>
          <a:p>
            <a:pPr lvl="0" algn="ctr" defTabSz="914400"/>
            <a:r>
              <a:rPr lang="en-US" altLang="en-US" sz="2800" dirty="0">
                <a:latin typeface="Constantia" panose="02030602050306030303" pitchFamily="18" charset="0"/>
              </a:rPr>
              <a:t>	</a:t>
            </a:r>
          </a:p>
          <a:p>
            <a:pPr lvl="0" algn="ctr" defTabSz="914400"/>
            <a:endParaRPr lang="en-US" altLang="en-US" sz="2800" dirty="0">
              <a:latin typeface="Constantia" panose="02030602050306030303" pitchFamily="18" charset="0"/>
            </a:endParaRPr>
          </a:p>
          <a:p>
            <a:pPr lvl="0" algn="ctr" defTabSz="914400"/>
            <a:r>
              <a:rPr lang="en-US" altLang="en-US" sz="3200" dirty="0">
                <a:latin typeface="Corbel" panose="020B0503020204020204" pitchFamily="34" charset="0"/>
              </a:rPr>
              <a:t>destroy their own careers, damage the reputation and viability of their law firms, and sometimes even lose their lives.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22" y="1982060"/>
            <a:ext cx="4071314" cy="2709274"/>
          </a:xfrm>
          <a:prstGeom prst="rect">
            <a:avLst/>
          </a:prstGeom>
        </p:spPr>
      </p:pic>
    </p:spTree>
    <p:extLst>
      <p:ext uri="{BB962C8B-B14F-4D97-AF65-F5344CB8AC3E}">
        <p14:creationId xmlns:p14="http://schemas.microsoft.com/office/powerpoint/2010/main" val="1429087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chor="t">
            <a:normAutofit fontScale="90000"/>
          </a:bodyPr>
          <a:lstStyle/>
          <a:p>
            <a:pPr lvl="0"/>
            <a:r>
              <a:rPr lang="en-US" alt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What </a:t>
            </a:r>
            <a:r>
              <a:rPr lang="en-US" altLang="en-US" dirty="0" smtClean="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keeps many professionals </a:t>
            </a:r>
            <a:r>
              <a:rPr lang="en-US" alt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t>from seeking or accepting the help they so desperately need ?</a:t>
            </a:r>
            <a:br>
              <a:rPr lang="en-US" altLang="en-US" dirty="0">
                <a:solidFill>
                  <a:schemeClr val="accent1">
                    <a:lumMod val="50000"/>
                  </a:schemeClr>
                </a:solidFill>
                <a:effectLst>
                  <a:outerShdw blurRad="50800" dist="38100" dir="2700000" algn="tl" rotWithShape="0">
                    <a:srgbClr val="000000">
                      <a:alpha val="43000"/>
                    </a:srgbClr>
                  </a:outerShdw>
                </a:effectLst>
                <a:latin typeface="Corbel" panose="020B0503020204020204" pitchFamily="34" charset="0"/>
              </a:rPr>
            </a:br>
            <a:endParaRPr lang="en-US" dirty="0">
              <a:effectLst>
                <a:outerShdw blurRad="50800" dist="38100" dir="2700000" algn="tl" rotWithShape="0">
                  <a:srgbClr val="000000">
                    <a:alpha val="43000"/>
                  </a:srgbClr>
                </a:outerShdw>
              </a:effectLst>
              <a:latin typeface="Corbel" panose="020B0503020204020204" pitchFamily="34" charset="0"/>
            </a:endParaRPr>
          </a:p>
        </p:txBody>
      </p:sp>
      <p:sp>
        <p:nvSpPr>
          <p:cNvPr id="3" name="Content Placeholder 2"/>
          <p:cNvSpPr>
            <a:spLocks noGrp="1"/>
          </p:cNvSpPr>
          <p:nvPr>
            <p:ph sz="half" idx="1"/>
          </p:nvPr>
        </p:nvSpPr>
        <p:spPr>
          <a:xfrm>
            <a:off x="851941" y="1974654"/>
            <a:ext cx="8697008" cy="4883346"/>
          </a:xfrm>
        </p:spPr>
        <p:txBody>
          <a:bodyPr>
            <a:noAutofit/>
          </a:bodyPr>
          <a:lstStyle/>
          <a:p>
            <a:pPr marL="742950" lvl="0" indent="-742950" defTabSz="914400">
              <a:buClrTx/>
              <a:buSzPct val="100000"/>
              <a:buAutoNum type="arabicPeriod"/>
            </a:pPr>
            <a:r>
              <a:rPr lang="en-US" altLang="en-US" sz="4000" dirty="0" smtClean="0"/>
              <a:t>Shame and Embarrassment- STIGMA</a:t>
            </a:r>
          </a:p>
          <a:p>
            <a:pPr marL="742950" lvl="0" indent="-742950" defTabSz="914400">
              <a:buClrTx/>
              <a:buSzPct val="100000"/>
              <a:buAutoNum type="arabicPeriod"/>
            </a:pPr>
            <a:endParaRPr lang="en-US" altLang="en-US" sz="4000" dirty="0" smtClean="0"/>
          </a:p>
          <a:p>
            <a:pPr marL="742950" lvl="0" indent="-742950" defTabSz="914400">
              <a:buClrTx/>
              <a:buSzPct val="100000"/>
              <a:buAutoNum type="arabicPeriod"/>
            </a:pPr>
            <a:r>
              <a:rPr lang="en-US" altLang="en-US" sz="4000" dirty="0" smtClean="0"/>
              <a:t>Denial</a:t>
            </a:r>
            <a:endParaRPr lang="en-US" altLang="en-US" sz="4000" dirty="0"/>
          </a:p>
          <a:p>
            <a:pPr marL="742950" lvl="0" indent="-742950" defTabSz="914400">
              <a:buClrTx/>
              <a:buSzPct val="100000"/>
              <a:buAutoNum type="arabicPeriod"/>
            </a:pPr>
            <a:endParaRPr lang="en-US" altLang="en-US" sz="4000" dirty="0" smtClean="0"/>
          </a:p>
          <a:p>
            <a:pPr marL="742950" lvl="0" indent="-742950" defTabSz="914400">
              <a:buClrTx/>
              <a:buSzPct val="100000"/>
              <a:buAutoNum type="arabicPeriod"/>
            </a:pPr>
            <a:r>
              <a:rPr lang="en-US" altLang="en-US" sz="4000" dirty="0" smtClean="0"/>
              <a:t>Cunning ,insidious diseases</a:t>
            </a:r>
          </a:p>
          <a:p>
            <a:pPr marL="742950" lvl="0" indent="-742950" defTabSz="914400">
              <a:buClrTx/>
              <a:buSzPct val="100000"/>
              <a:buAutoNum type="arabicPeriod"/>
            </a:pPr>
            <a:endParaRPr lang="en-US" altLang="en-US" sz="4000" dirty="0" smtClean="0"/>
          </a:p>
          <a:p>
            <a:pPr marL="742950" lvl="0" indent="-742950" defTabSz="914400">
              <a:buClrTx/>
              <a:buSzPct val="100000"/>
              <a:buAutoNum type="arabicPeriod"/>
            </a:pPr>
            <a:r>
              <a:rPr lang="en-US" altLang="en-US" sz="4000" dirty="0" smtClean="0"/>
              <a:t>Enabling</a:t>
            </a:r>
            <a:endParaRPr lang="en-US" altLang="en-US" sz="4000" dirty="0"/>
          </a:p>
          <a:p>
            <a:endParaRPr lang="en-US" dirty="0"/>
          </a:p>
        </p:txBody>
      </p:sp>
      <p:sp>
        <p:nvSpPr>
          <p:cNvPr id="11" name="Content Placeholder 10"/>
          <p:cNvSpPr>
            <a:spLocks noGrp="1"/>
          </p:cNvSpPr>
          <p:nvPr>
            <p:ph sz="half" idx="2"/>
          </p:nvPr>
        </p:nvSpPr>
        <p:spPr>
          <a:xfrm>
            <a:off x="6550702" y="2739294"/>
            <a:ext cx="4377128" cy="2822058"/>
          </a:xfrm>
        </p:spPr>
        <p:txBody>
          <a:bodyPr/>
          <a:lstStyle/>
          <a:p>
            <a:pPr marL="0" indent="0">
              <a:buNone/>
            </a:pPr>
            <a:endParaRPr lang="en-US" dirty="0"/>
          </a:p>
        </p:txBody>
      </p:sp>
      <p:pic>
        <p:nvPicPr>
          <p:cNvPr id="7" name="Content Placeholder 7"/>
          <p:cNvPicPr>
            <a:picLocks noChangeAspect="1"/>
          </p:cNvPicPr>
          <p:nvPr/>
        </p:nvPicPr>
        <p:blipFill rotWithShape="1">
          <a:blip r:embed="rId2">
            <a:alphaModFix amt="25000"/>
            <a:grayscl/>
          </a:blip>
          <a:srcRect t="6391" b="9023"/>
          <a:stretch/>
        </p:blipFill>
        <p:spPr>
          <a:xfrm>
            <a:off x="0" y="0"/>
            <a:ext cx="12191980" cy="6858000"/>
          </a:xfrm>
          <a:prstGeom prst="rect">
            <a:avLst/>
          </a:prstGeom>
        </p:spPr>
      </p:pic>
    </p:spTree>
    <p:extLst>
      <p:ext uri="{BB962C8B-B14F-4D97-AF65-F5344CB8AC3E}">
        <p14:creationId xmlns:p14="http://schemas.microsoft.com/office/powerpoint/2010/main" val="30018413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00062"/>
            <a:ext cx="10515600" cy="1325563"/>
          </a:xfrm>
        </p:spPr>
        <p:txBody>
          <a:bodyPr anchor="t"/>
          <a:lstStyle/>
          <a:p>
            <a:r>
              <a:rPr lang="en-US" sz="5400" spc="-50" dirty="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Dealing </a:t>
            </a:r>
            <a:r>
              <a:rPr lang="en-US" sz="5400"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with </a:t>
            </a:r>
            <a:r>
              <a:rPr lang="en-US" sz="5400" i="1" spc="-50" dirty="0" smtClean="0">
                <a:ln>
                  <a:noFill/>
                </a:ln>
                <a:solidFill>
                  <a:srgbClr val="0C5A82"/>
                </a:solidFill>
                <a:effectLst>
                  <a:outerShdw blurRad="50800" dist="38100" dir="2700000" algn="tl" rotWithShape="0">
                    <a:srgbClr val="000000">
                      <a:alpha val="43000"/>
                    </a:srgbClr>
                  </a:outerShdw>
                </a:effectLst>
                <a:latin typeface="Corbel" panose="020B0503020204020204" pitchFamily="34" charset="0"/>
              </a:rPr>
              <a:t>Denial</a:t>
            </a:r>
            <a:endParaRPr lang="en-US" i="1" dirty="0">
              <a:solidFill>
                <a:srgbClr val="0C5A82"/>
              </a:solidFill>
              <a:effectLst>
                <a:outerShdw blurRad="50800" dist="38100" dir="2700000" algn="tl" rotWithShape="0">
                  <a:srgbClr val="000000">
                    <a:alpha val="43000"/>
                  </a:srgbClr>
                </a:outerShdw>
              </a:effectLst>
              <a:latin typeface="Corbel" panose="020B0503020204020204" pitchFamily="34" charset="0"/>
            </a:endParaRPr>
          </a:p>
        </p:txBody>
      </p:sp>
      <p:sp>
        <p:nvSpPr>
          <p:cNvPr id="6" name="Content Placeholder 2"/>
          <p:cNvSpPr>
            <a:spLocks noGrp="1"/>
          </p:cNvSpPr>
          <p:nvPr>
            <p:ph idx="1"/>
          </p:nvPr>
        </p:nvSpPr>
        <p:spPr>
          <a:xfrm>
            <a:off x="868680" y="2107734"/>
            <a:ext cx="10515600" cy="4351338"/>
          </a:xfrm>
        </p:spPr>
        <p:txBody>
          <a:bodyPr>
            <a:noAutofit/>
          </a:bodyPr>
          <a:lstStyle/>
          <a:p>
            <a:pPr>
              <a:buClrTx/>
              <a:buSzPct val="100000"/>
            </a:pPr>
            <a:r>
              <a:rPr lang="en-US" dirty="0">
                <a:latin typeface="Calibri Light" panose="020F0302020204030204" pitchFamily="34" charset="0"/>
                <a:cs typeface="Calibri Light" panose="020F0302020204030204" pitchFamily="34" charset="0"/>
              </a:rPr>
              <a:t>The most potent barrier</a:t>
            </a:r>
          </a:p>
          <a:p>
            <a:pPr>
              <a:buClrTx/>
              <a:buSzPct val="100000"/>
            </a:pPr>
            <a:endParaRPr lang="en-US" dirty="0" smtClean="0">
              <a:latin typeface="Calibri Light" panose="020F0302020204030204" pitchFamily="34" charset="0"/>
              <a:cs typeface="Calibri Light" panose="020F0302020204030204" pitchFamily="34" charset="0"/>
            </a:endParaRPr>
          </a:p>
          <a:p>
            <a:pPr>
              <a:buClrTx/>
              <a:buSzPct val="100000"/>
            </a:pPr>
            <a:r>
              <a:rPr lang="en-US" dirty="0" smtClean="0">
                <a:latin typeface="Calibri Light" panose="020F0302020204030204" pitchFamily="34" charset="0"/>
                <a:cs typeface="Calibri Light" panose="020F0302020204030204" pitchFamily="34" charset="0"/>
              </a:rPr>
              <a:t>Psychological </a:t>
            </a:r>
            <a:r>
              <a:rPr lang="en-US" dirty="0">
                <a:latin typeface="Calibri Light" panose="020F0302020204030204" pitchFamily="34" charset="0"/>
                <a:cs typeface="Calibri Light" panose="020F0302020204030204" pitchFamily="34" charset="0"/>
              </a:rPr>
              <a:t>defense mechanism      </a:t>
            </a:r>
          </a:p>
          <a:p>
            <a:pPr>
              <a:buClrTx/>
              <a:buSzPct val="100000"/>
            </a:pPr>
            <a:endParaRPr lang="en-US" dirty="0" smtClean="0">
              <a:latin typeface="Calibri Light" panose="020F0302020204030204" pitchFamily="34" charset="0"/>
              <a:cs typeface="Calibri Light" panose="020F0302020204030204" pitchFamily="34" charset="0"/>
            </a:endParaRPr>
          </a:p>
          <a:p>
            <a:pPr>
              <a:buClrTx/>
              <a:buSzPct val="100000"/>
            </a:pPr>
            <a:r>
              <a:rPr lang="en-US" dirty="0" smtClean="0">
                <a:latin typeface="Calibri Light" panose="020F0302020204030204" pitchFamily="34" charset="0"/>
                <a:cs typeface="Calibri Light" panose="020F0302020204030204" pitchFamily="34" charset="0"/>
              </a:rPr>
              <a:t>Rationalize </a:t>
            </a:r>
            <a:r>
              <a:rPr lang="en-US" dirty="0">
                <a:latin typeface="Calibri Light" panose="020F0302020204030204" pitchFamily="34" charset="0"/>
                <a:cs typeface="Calibri Light" panose="020F0302020204030204" pitchFamily="34" charset="0"/>
              </a:rPr>
              <a:t>and minimize </a:t>
            </a:r>
            <a:r>
              <a:rPr lang="en-US" dirty="0" smtClean="0">
                <a:latin typeface="Calibri Light" panose="020F0302020204030204" pitchFamily="34" charset="0"/>
                <a:cs typeface="Calibri Light" panose="020F0302020204030204" pitchFamily="34" charset="0"/>
              </a:rPr>
              <a:t>behavior</a:t>
            </a:r>
          </a:p>
          <a:p>
            <a:pPr marL="0" indent="0">
              <a:buClrTx/>
              <a:buSzPct val="100000"/>
              <a:buNone/>
            </a:pPr>
            <a:endParaRPr lang="en-US" dirty="0">
              <a:latin typeface="Calibri Light" panose="020F0302020204030204" pitchFamily="34" charset="0"/>
              <a:cs typeface="Calibri Light" panose="020F0302020204030204" pitchFamily="34" charset="0"/>
            </a:endParaRPr>
          </a:p>
          <a:p>
            <a:pPr>
              <a:buClrTx/>
              <a:buSzPct val="100000"/>
            </a:pPr>
            <a:r>
              <a:rPr lang="en-US" dirty="0" smtClean="0">
                <a:latin typeface="Calibri Light" panose="020F0302020204030204" pitchFamily="34" charset="0"/>
                <a:cs typeface="Calibri Light" panose="020F0302020204030204" pitchFamily="34" charset="0"/>
              </a:rPr>
              <a:t>Honestly </a:t>
            </a:r>
            <a:r>
              <a:rPr lang="en-US" dirty="0">
                <a:latin typeface="Calibri Light" panose="020F0302020204030204" pitchFamily="34" charset="0"/>
                <a:cs typeface="Calibri Light" panose="020F0302020204030204" pitchFamily="34" charset="0"/>
              </a:rPr>
              <a:t>believe </a:t>
            </a:r>
            <a:r>
              <a:rPr lang="en-US" dirty="0" smtClean="0">
                <a:latin typeface="Calibri Light" panose="020F0302020204030204" pitchFamily="34" charset="0"/>
                <a:cs typeface="Calibri Light" panose="020F0302020204030204" pitchFamily="34" charset="0"/>
              </a:rPr>
              <a:t>they are </a:t>
            </a:r>
            <a:r>
              <a:rPr lang="en-US" dirty="0">
                <a:latin typeface="Calibri Light" panose="020F0302020204030204" pitchFamily="34" charset="0"/>
                <a:cs typeface="Calibri Light" panose="020F0302020204030204" pitchFamily="34" charset="0"/>
              </a:rPr>
              <a:t>under control</a:t>
            </a:r>
          </a:p>
          <a:p>
            <a:pPr>
              <a:buClrTx/>
              <a:buSzPct val="100000"/>
            </a:pPr>
            <a:endParaRPr lang="en-US" dirty="0" smtClean="0">
              <a:latin typeface="Calibri Light" panose="020F0302020204030204" pitchFamily="34" charset="0"/>
              <a:cs typeface="Calibri Light" panose="020F0302020204030204" pitchFamily="34" charset="0"/>
            </a:endParaRPr>
          </a:p>
          <a:p>
            <a:pPr>
              <a:buClrTx/>
              <a:buSzPct val="100000"/>
            </a:pPr>
            <a:r>
              <a:rPr lang="en-US" dirty="0" smtClean="0">
                <a:latin typeface="Calibri Light" panose="020F0302020204030204" pitchFamily="34" charset="0"/>
                <a:cs typeface="Calibri Light" panose="020F0302020204030204" pitchFamily="34" charset="0"/>
              </a:rPr>
              <a:t>I’m </a:t>
            </a:r>
            <a:r>
              <a:rPr lang="en-US" dirty="0">
                <a:latin typeface="Calibri Light" panose="020F0302020204030204" pitchFamily="34" charset="0"/>
                <a:cs typeface="Calibri Light" panose="020F0302020204030204" pitchFamily="34" charset="0"/>
              </a:rPr>
              <a:t>not one of “them” </a:t>
            </a:r>
            <a:r>
              <a:rPr lang="en-US" dirty="0" smtClean="0">
                <a:latin typeface="Calibri Light" panose="020F0302020204030204" pitchFamily="34" charset="0"/>
                <a:cs typeface="Calibri Light" panose="020F0302020204030204" pitchFamily="34" charset="0"/>
              </a:rPr>
              <a:t>mentality</a:t>
            </a:r>
            <a:endParaRPr lang="en-US" dirty="0">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8490" y="3252254"/>
            <a:ext cx="4544036" cy="2286398"/>
          </a:xfrm>
          <a:prstGeom prst="rect">
            <a:avLst/>
          </a:prstGeom>
        </p:spPr>
      </p:pic>
    </p:spTree>
    <p:extLst>
      <p:ext uri="{BB962C8B-B14F-4D97-AF65-F5344CB8AC3E}">
        <p14:creationId xmlns:p14="http://schemas.microsoft.com/office/powerpoint/2010/main" val="33622435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3162" y="503125"/>
            <a:ext cx="6160956" cy="1190764"/>
          </a:xfrm>
        </p:spPr>
        <p:txBody>
          <a:bodyPr anchor="t">
            <a:normAutofit fontScale="90000"/>
          </a:bodyPr>
          <a:lstStyle/>
          <a:p>
            <a:r>
              <a:rPr lang="en-US" sz="6000" spc="-50" dirty="0" smtClean="0">
                <a:ln>
                  <a:noFill/>
                </a:ln>
                <a:solidFill>
                  <a:srgbClr val="0C5A82"/>
                </a:solidFill>
                <a:effectLst>
                  <a:outerShdw blurRad="38100" dist="38100" dir="2700000" algn="tl">
                    <a:srgbClr val="000000">
                      <a:alpha val="43137"/>
                    </a:srgbClr>
                  </a:outerShdw>
                </a:effectLst>
                <a:latin typeface="+mn-lt"/>
              </a:rPr>
              <a:t>        ENABLING</a:t>
            </a:r>
            <a:r>
              <a:rPr lang="en-US" sz="4000" spc="-50" dirty="0" smtClean="0">
                <a:ln>
                  <a:noFill/>
                </a:ln>
                <a:solidFill>
                  <a:srgbClr val="0C5A82"/>
                </a:solidFill>
                <a:effectLst>
                  <a:outerShdw blurRad="38100" dist="38100" dir="2700000" algn="tl">
                    <a:srgbClr val="000000">
                      <a:alpha val="43137"/>
                    </a:srgbClr>
                  </a:outerShdw>
                </a:effectLst>
                <a:latin typeface="+mn-lt"/>
              </a:rPr>
              <a:t/>
            </a:r>
            <a:br>
              <a:rPr lang="en-US" sz="4000" spc="-50" dirty="0" smtClean="0">
                <a:ln>
                  <a:noFill/>
                </a:ln>
                <a:solidFill>
                  <a:srgbClr val="0C5A82"/>
                </a:solidFill>
                <a:effectLst>
                  <a:outerShdw blurRad="38100" dist="38100" dir="2700000" algn="tl">
                    <a:srgbClr val="000000">
                      <a:alpha val="43137"/>
                    </a:srgbClr>
                  </a:outerShdw>
                </a:effectLst>
                <a:latin typeface="+mn-lt"/>
              </a:rPr>
            </a:br>
            <a:r>
              <a:rPr lang="en-US" sz="4000" spc="-50" dirty="0">
                <a:solidFill>
                  <a:srgbClr val="0C5A82"/>
                </a:solidFill>
                <a:effectLst>
                  <a:outerShdw blurRad="38100" dist="38100" dir="2700000" algn="tl">
                    <a:srgbClr val="000000">
                      <a:alpha val="43137"/>
                    </a:srgbClr>
                  </a:outerShdw>
                </a:effectLst>
                <a:latin typeface="+mn-lt"/>
              </a:rPr>
              <a:t/>
            </a:r>
            <a:br>
              <a:rPr lang="en-US" sz="4000" spc="-50" dirty="0">
                <a:solidFill>
                  <a:srgbClr val="0C5A82"/>
                </a:solidFill>
                <a:effectLst>
                  <a:outerShdw blurRad="38100" dist="38100" dir="2700000" algn="tl">
                    <a:srgbClr val="000000">
                      <a:alpha val="43137"/>
                    </a:srgbClr>
                  </a:outerShdw>
                </a:effectLst>
                <a:latin typeface="+mn-lt"/>
              </a:rPr>
            </a:br>
            <a:r>
              <a:rPr lang="en-US" sz="4000" spc="-50" dirty="0" smtClean="0">
                <a:solidFill>
                  <a:srgbClr val="0C5A82"/>
                </a:solidFill>
                <a:effectLst>
                  <a:outerShdw blurRad="38100" dist="38100" dir="2700000" algn="tl">
                    <a:srgbClr val="000000">
                      <a:alpha val="43137"/>
                    </a:srgbClr>
                  </a:outerShdw>
                </a:effectLst>
                <a:latin typeface="+mn-lt"/>
              </a:rPr>
              <a:t>   </a:t>
            </a:r>
            <a:r>
              <a:rPr lang="en-US" sz="4000" b="1" spc="-50" dirty="0" smtClean="0">
                <a:effectLst>
                  <a:outerShdw blurRad="38100" dist="38100" dir="2700000" algn="tl">
                    <a:srgbClr val="000000">
                      <a:alpha val="43137"/>
                    </a:srgbClr>
                  </a:outerShdw>
                </a:effectLst>
                <a:latin typeface="+mn-lt"/>
                <a:cs typeface="Calibri" panose="020F0502020204030204" pitchFamily="34" charset="0"/>
              </a:rPr>
              <a:t>The </a:t>
            </a:r>
            <a:r>
              <a:rPr lang="en-US" sz="4000" b="1" spc="-50" dirty="0">
                <a:effectLst>
                  <a:outerShdw blurRad="38100" dist="38100" dir="2700000" algn="tl">
                    <a:srgbClr val="000000">
                      <a:alpha val="43137"/>
                    </a:srgbClr>
                  </a:outerShdw>
                </a:effectLst>
                <a:latin typeface="+mn-lt"/>
                <a:cs typeface="Calibri" panose="020F0502020204030204" pitchFamily="34" charset="0"/>
              </a:rPr>
              <a:t>Conspiracy of Silence</a:t>
            </a:r>
            <a:r>
              <a:rPr lang="en-US" sz="54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5400" b="1" spc="-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US" sz="5400" dirty="0">
              <a:solidFill>
                <a:srgbClr val="0C5A82"/>
              </a:solidFill>
              <a:latin typeface="Corbel" panose="020B0503020204020204" pitchFamily="34" charset="0"/>
            </a:endParaRPr>
          </a:p>
        </p:txBody>
      </p:sp>
      <p:sp>
        <p:nvSpPr>
          <p:cNvPr id="3" name="Content Placeholder 2"/>
          <p:cNvSpPr>
            <a:spLocks noGrp="1"/>
          </p:cNvSpPr>
          <p:nvPr>
            <p:ph idx="1"/>
          </p:nvPr>
        </p:nvSpPr>
        <p:spPr>
          <a:xfrm>
            <a:off x="1484310" y="2544540"/>
            <a:ext cx="10018713" cy="3124201"/>
          </a:xfrm>
        </p:spPr>
        <p:txBody>
          <a:bodyPr>
            <a:noAutofit/>
          </a:bodyPr>
          <a:lstStyle/>
          <a:p>
            <a:pPr>
              <a:buFont typeface="Arial" panose="020B0604020202020204" pitchFamily="34" charset="0"/>
              <a:buChar char="•"/>
            </a:pPr>
            <a:r>
              <a:rPr lang="en-US" sz="2800" dirty="0">
                <a:latin typeface="Corbel" panose="020B0503020204020204" pitchFamily="34" charset="0"/>
              </a:rPr>
              <a:t>Removes motivation to change</a:t>
            </a:r>
          </a:p>
          <a:p>
            <a:pPr>
              <a:buFont typeface="Arial" panose="020B0604020202020204" pitchFamily="34" charset="0"/>
              <a:buChar char="•"/>
            </a:pPr>
            <a:r>
              <a:rPr lang="en-US" sz="2800" dirty="0" smtClean="0">
                <a:latin typeface="Corbel" panose="020B0503020204020204" pitchFamily="34" charset="0"/>
              </a:rPr>
              <a:t>Provides </a:t>
            </a:r>
            <a:r>
              <a:rPr lang="en-US" sz="2800" dirty="0">
                <a:latin typeface="Corbel" panose="020B0503020204020204" pitchFamily="34" charset="0"/>
              </a:rPr>
              <a:t>evidence that fuels denial</a:t>
            </a:r>
          </a:p>
          <a:p>
            <a:pPr>
              <a:buFont typeface="Arial" panose="020B0604020202020204" pitchFamily="34" charset="0"/>
              <a:buChar char="•"/>
            </a:pPr>
            <a:r>
              <a:rPr lang="en-US" sz="2800" dirty="0" smtClean="0">
                <a:latin typeface="Corbel" panose="020B0503020204020204" pitchFamily="34" charset="0"/>
              </a:rPr>
              <a:t>Allows </a:t>
            </a:r>
            <a:r>
              <a:rPr lang="en-US" sz="2800" dirty="0">
                <a:latin typeface="Corbel" panose="020B0503020204020204" pitchFamily="34" charset="0"/>
              </a:rPr>
              <a:t>cons of treatment to outweigh pros</a:t>
            </a:r>
          </a:p>
          <a:p>
            <a:pPr>
              <a:buFont typeface="Arial" panose="020B0604020202020204" pitchFamily="34" charset="0"/>
              <a:buChar char="•"/>
            </a:pPr>
            <a:r>
              <a:rPr lang="en-US" sz="2800" dirty="0" smtClean="0">
                <a:latin typeface="Corbel" panose="020B0503020204020204" pitchFamily="34" charset="0"/>
              </a:rPr>
              <a:t>PREVENTS </a:t>
            </a:r>
            <a:r>
              <a:rPr lang="en-US" sz="2800" dirty="0">
                <a:latin typeface="Corbel" panose="020B0503020204020204" pitchFamily="34" charset="0"/>
              </a:rPr>
              <a:t>treatment of a progressive disease</a:t>
            </a:r>
          </a:p>
          <a:p>
            <a:pPr>
              <a:buFont typeface="Arial" panose="020B0604020202020204" pitchFamily="34" charset="0"/>
              <a:buChar char="•"/>
            </a:pPr>
            <a:r>
              <a:rPr lang="en-US" sz="2800" dirty="0" smtClean="0">
                <a:latin typeface="Corbel" panose="020B0503020204020204" pitchFamily="34" charset="0"/>
              </a:rPr>
              <a:t>Greater </a:t>
            </a:r>
            <a:r>
              <a:rPr lang="en-US" sz="2800" dirty="0">
                <a:latin typeface="Corbel" panose="020B0503020204020204" pitchFamily="34" charset="0"/>
              </a:rPr>
              <a:t>harm to career, family and well being</a:t>
            </a:r>
          </a:p>
          <a:p>
            <a:pPr>
              <a:buFont typeface="Arial" panose="020B0604020202020204" pitchFamily="34" charset="0"/>
              <a:buChar char="•"/>
            </a:pPr>
            <a:r>
              <a:rPr lang="en-US" sz="2800" dirty="0" smtClean="0">
                <a:latin typeface="Corbel" panose="020B0503020204020204" pitchFamily="34" charset="0"/>
              </a:rPr>
              <a:t>Not </a:t>
            </a:r>
            <a:r>
              <a:rPr lang="en-US" sz="2800" dirty="0">
                <a:latin typeface="Corbel" panose="020B0503020204020204" pitchFamily="34" charset="0"/>
              </a:rPr>
              <a:t>good for YOU either !</a:t>
            </a:r>
            <a:r>
              <a:rPr lang="en-US" sz="2800" dirty="0" smtClean="0">
                <a:latin typeface="Corbel" panose="020B0503020204020204" pitchFamily="34" charset="0"/>
              </a:rPr>
              <a:t>!</a:t>
            </a:r>
            <a:endParaRPr lang="en-US" sz="2800" dirty="0">
              <a:latin typeface="Corbel" panose="020B0503020204020204" pitchFamily="34" charset="0"/>
            </a:endParaRPr>
          </a:p>
        </p:txBody>
      </p:sp>
      <p:pic>
        <p:nvPicPr>
          <p:cNvPr id="5" name="Picture 11" descr="Shh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358" y="2681918"/>
            <a:ext cx="2012832" cy="284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3183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828" y="639294"/>
            <a:ext cx="10515600" cy="1325563"/>
          </a:xfrm>
        </p:spPr>
        <p:txBody>
          <a:bodyPr anchor="t"/>
          <a:lstStyle/>
          <a:p>
            <a:r>
              <a:rPr lang="en-US" altLang="en-US" sz="5400" dirty="0">
                <a:ln>
                  <a:noFill/>
                </a:ln>
                <a:solidFill>
                  <a:srgbClr val="0C5A82"/>
                </a:solidFill>
                <a:effectLst>
                  <a:outerShdw blurRad="38100" dist="38100" dir="2700000" algn="tl">
                    <a:srgbClr val="C0C0C0"/>
                  </a:outerShdw>
                </a:effectLst>
              </a:rPr>
              <a:t>What can </a:t>
            </a:r>
            <a:r>
              <a:rPr lang="en-US" altLang="en-US" sz="5400" u="sng" dirty="0">
                <a:ln>
                  <a:noFill/>
                </a:ln>
                <a:solidFill>
                  <a:srgbClr val="0C5A82"/>
                </a:solidFill>
                <a:effectLst>
                  <a:outerShdw blurRad="38100" dist="38100" dir="2700000" algn="tl">
                    <a:srgbClr val="C0C0C0"/>
                  </a:outerShdw>
                </a:effectLst>
              </a:rPr>
              <a:t>YOU</a:t>
            </a:r>
            <a:r>
              <a:rPr lang="en-US" altLang="en-US" sz="5400" dirty="0">
                <a:ln>
                  <a:noFill/>
                </a:ln>
                <a:solidFill>
                  <a:srgbClr val="0C5A82"/>
                </a:solidFill>
                <a:effectLst>
                  <a:outerShdw blurRad="38100" dist="38100" dir="2700000" algn="tl">
                    <a:srgbClr val="C0C0C0"/>
                  </a:outerShdw>
                </a:effectLst>
              </a:rPr>
              <a:t> do ??</a:t>
            </a:r>
            <a:endParaRPr lang="en-US" dirty="0">
              <a:solidFill>
                <a:srgbClr val="0C5A82"/>
              </a:solidFill>
            </a:endParaRPr>
          </a:p>
        </p:txBody>
      </p:sp>
      <p:sp>
        <p:nvSpPr>
          <p:cNvPr id="3" name="Content Placeholder 2"/>
          <p:cNvSpPr>
            <a:spLocks noGrp="1"/>
          </p:cNvSpPr>
          <p:nvPr>
            <p:ph idx="1"/>
          </p:nvPr>
        </p:nvSpPr>
        <p:spPr>
          <a:xfrm>
            <a:off x="1240469" y="1964857"/>
            <a:ext cx="10018713" cy="3826344"/>
          </a:xfrm>
        </p:spPr>
        <p:txBody>
          <a:bodyPr anchor="t">
            <a:normAutofit/>
          </a:bodyPr>
          <a:lstStyle/>
          <a:p>
            <a:pPr marL="0" lvl="0" indent="0" algn="ctr" defTabSz="914400">
              <a:spcAft>
                <a:spcPts val="0"/>
              </a:spcAft>
              <a:buClrTx/>
              <a:buSzTx/>
              <a:buNone/>
            </a:pPr>
            <a:r>
              <a:rPr lang="en-US" sz="3200" dirty="0">
                <a:latin typeface="Corbel" panose="020B0503020204020204" pitchFamily="34" charset="0"/>
              </a:rPr>
              <a:t>Although it is difficult, remember that your end goal is to help motivate the impaired lawyer </a:t>
            </a:r>
            <a:r>
              <a:rPr lang="en-US" sz="3200" dirty="0" smtClean="0">
                <a:latin typeface="Corbel" panose="020B0503020204020204" pitchFamily="34" charset="0"/>
              </a:rPr>
              <a:t> </a:t>
            </a:r>
            <a:r>
              <a:rPr lang="en-US" sz="3200" dirty="0">
                <a:latin typeface="Corbel" panose="020B0503020204020204" pitchFamily="34" charset="0"/>
              </a:rPr>
              <a:t>to seek professional help they so desperately need</a:t>
            </a:r>
            <a:r>
              <a:rPr lang="en-US" sz="3200" dirty="0" smtClean="0">
                <a:latin typeface="Corbel" panose="020B0503020204020204" pitchFamily="34" charset="0"/>
              </a:rPr>
              <a:t>.</a:t>
            </a:r>
          </a:p>
        </p:txBody>
      </p:sp>
      <p:pic>
        <p:nvPicPr>
          <p:cNvPr id="4" name="Picture 12" descr="http://compassblogs.org/wp-content/uploads/2013/05/4571657460_73aafc3069_o-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863" y="3878029"/>
            <a:ext cx="3897923" cy="25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388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chemeClr val="accent1">
                    <a:lumMod val="50000"/>
                  </a:schemeClr>
                </a:solidFill>
                <a:effectLst>
                  <a:outerShdw blurRad="38100" dist="38100" dir="2700000" algn="tl">
                    <a:srgbClr val="000000">
                      <a:alpha val="43137"/>
                    </a:srgbClr>
                  </a:outerShdw>
                </a:effectLst>
              </a:rPr>
              <a:t>                      A </a:t>
            </a:r>
            <a:r>
              <a:rPr lang="en-US" altLang="en-US" b="1" dirty="0">
                <a:solidFill>
                  <a:schemeClr val="accent1">
                    <a:lumMod val="50000"/>
                  </a:schemeClr>
                </a:solidFill>
                <a:effectLst>
                  <a:outerShdw blurRad="38100" dist="38100" dir="2700000" algn="tl">
                    <a:srgbClr val="000000">
                      <a:alpha val="43137"/>
                    </a:srgbClr>
                  </a:outerShdw>
                </a:effectLst>
              </a:rPr>
              <a:t>Reminder to Us All</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8299" y="2295721"/>
            <a:ext cx="10515600" cy="4351338"/>
          </a:xfrm>
        </p:spPr>
        <p:txBody>
          <a:bodyPr/>
          <a:lstStyle/>
          <a:p>
            <a:pPr marL="0" indent="0">
              <a:buNone/>
            </a:pPr>
            <a:endParaRPr lang="en-US" altLang="en-US" dirty="0" smtClean="0"/>
          </a:p>
          <a:p>
            <a:r>
              <a:rPr lang="en-US" altLang="en-US" dirty="0" smtClean="0"/>
              <a:t>reaching </a:t>
            </a:r>
            <a:r>
              <a:rPr lang="en-US" altLang="en-US" dirty="0"/>
              <a:t>out for support = strength</a:t>
            </a:r>
          </a:p>
          <a:p>
            <a:pPr marL="274320" indent="-274320"/>
            <a:r>
              <a:rPr lang="en-US" altLang="en-US" dirty="0"/>
              <a:t>we aren't immune/recovery isn't a shield</a:t>
            </a:r>
          </a:p>
          <a:p>
            <a:pPr marL="274320" indent="-274320"/>
            <a:r>
              <a:rPr lang="en-US" altLang="en-US" dirty="0"/>
              <a:t>LAP's are here to support all of us</a:t>
            </a:r>
          </a:p>
          <a:p>
            <a:pPr marL="274320" indent="-274320"/>
            <a:r>
              <a:rPr lang="en-US" altLang="en-US" dirty="0"/>
              <a:t>we are all in this together</a:t>
            </a:r>
          </a:p>
          <a:p>
            <a:pPr marL="274320" indent="-274320"/>
            <a:r>
              <a:rPr lang="en-US" altLang="en-US" dirty="0"/>
              <a:t>directly or indirectly, COVID-19 will impact all of us</a:t>
            </a:r>
          </a:p>
          <a:p>
            <a:pPr marL="0" indent="0">
              <a:buNone/>
            </a:pPr>
            <a:endParaRPr lang="en-US" dirty="0"/>
          </a:p>
        </p:txBody>
      </p:sp>
      <p:pic>
        <p:nvPicPr>
          <p:cNvPr id="4" name="Picture 3">
            <a:extLst>
              <a:ext uri="{FF2B5EF4-FFF2-40B4-BE49-F238E27FC236}">
                <a16:creationId xmlns:a16="http://schemas.microsoft.com/office/drawing/2014/main" xmlns="" id="{787DDCC7-2F7C-4AF2-99CA-4AEB3D85E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397" y="2400652"/>
            <a:ext cx="3602403" cy="2401602"/>
          </a:xfrm>
          <a:prstGeom prst="rect">
            <a:avLst/>
          </a:prstGeom>
        </p:spPr>
      </p:pic>
    </p:spTree>
    <p:extLst>
      <p:ext uri="{BB962C8B-B14F-4D97-AF65-F5344CB8AC3E}">
        <p14:creationId xmlns:p14="http://schemas.microsoft.com/office/powerpoint/2010/main" val="178976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76882"/>
            <a:ext cx="10018713" cy="1266568"/>
          </a:xfrm>
        </p:spPr>
        <p:txBody>
          <a:bodyPr/>
          <a:lstStyle/>
          <a:p>
            <a:r>
              <a:rPr lang="en-US" sz="6000" spc="-50" dirty="0" smtClean="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                What Is LCL </a:t>
            </a:r>
            <a:r>
              <a:rPr lang="en-US" sz="6000" spc="-50" dirty="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a:t>
            </a:r>
            <a:endParaRPr lang="en-US" dirty="0">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84308" y="1887055"/>
            <a:ext cx="10018713" cy="4337220"/>
          </a:xfrm>
        </p:spPr>
        <p:txBody>
          <a:bodyPr>
            <a:noAutofit/>
          </a:bodyPr>
          <a:lstStyle/>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dirty="0" smtClean="0">
                <a:solidFill>
                  <a:srgbClr val="000000"/>
                </a:solidFill>
                <a:latin typeface="Corbel" panose="020B0503020204020204" pitchFamily="34" charset="0"/>
                <a:cs typeface="Calibri" panose="020F0502020204030204" pitchFamily="34" charset="0"/>
              </a:rPr>
              <a:t> </a:t>
            </a:r>
            <a:endParaRPr lang="en-US" dirty="0">
              <a:solidFill>
                <a:srgbClr val="000000"/>
              </a:solidFill>
              <a:latin typeface="Corbel" panose="020B0503020204020204" pitchFamily="34" charset="0"/>
              <a:cs typeface="Calibri" panose="020F0502020204030204" pitchFamily="34" charset="0"/>
            </a:endParaRPr>
          </a:p>
          <a:p>
            <a:pPr>
              <a:buSzPct val="100000"/>
            </a:pPr>
            <a:r>
              <a:rPr lang="en-US" dirty="0" smtClean="0">
                <a:solidFill>
                  <a:srgbClr val="000000"/>
                </a:solidFill>
                <a:latin typeface="Corbel" panose="020B0503020204020204" pitchFamily="34" charset="0"/>
                <a:cs typeface="Calibri" panose="020F0502020204030204" pitchFamily="34" charset="0"/>
              </a:rPr>
              <a:t>​</a:t>
            </a:r>
            <a:r>
              <a:rPr lang="en-US" dirty="0">
                <a:cs typeface="Calibri"/>
              </a:rPr>
              <a:t>a source for </a:t>
            </a:r>
            <a:r>
              <a:rPr lang="en-US" b="1" dirty="0">
                <a:cs typeface="Calibri"/>
              </a:rPr>
              <a:t>interventions</a:t>
            </a:r>
            <a:r>
              <a:rPr lang="en-US" dirty="0">
                <a:cs typeface="Calibri"/>
              </a:rPr>
              <a:t>. LCL assisted with 224 interventions in 2019, with 45% of those approached agreeing to an initial evaluation and 79% engaging in some form of LCL services.</a:t>
            </a:r>
            <a:endParaRPr lang="en-US" dirty="0">
              <a:ea typeface="+mj-lt"/>
              <a:cs typeface="+mj-lt"/>
            </a:endParaRPr>
          </a:p>
          <a:p>
            <a:pPr marL="0" lvl="0" indent="0">
              <a:spcBef>
                <a:spcPts val="0"/>
              </a:spcBef>
              <a:buNone/>
            </a:pPr>
            <a:endParaRPr lang="en-US" dirty="0">
              <a:solidFill>
                <a:srgbClr val="000000"/>
              </a:solidFill>
            </a:endParaRPr>
          </a:p>
          <a:p>
            <a:pPr lvl="0">
              <a:spcBef>
                <a:spcPts val="0"/>
              </a:spcBef>
            </a:pPr>
            <a:r>
              <a:rPr lang="en-US" dirty="0">
                <a:solidFill>
                  <a:srgbClr val="000000"/>
                </a:solidFill>
              </a:rPr>
              <a:t>an Educational source that reached over 30,000 lawyers, judges and law students in 2019</a:t>
            </a:r>
          </a:p>
          <a:p>
            <a:pPr marL="0" lvl="0" indent="0">
              <a:spcBef>
                <a:spcPts val="0"/>
              </a:spcBef>
              <a:buNone/>
            </a:pPr>
            <a:endParaRPr lang="en-US" dirty="0">
              <a:solidFill>
                <a:srgbClr val="000000"/>
              </a:solidFill>
            </a:endParaRPr>
          </a:p>
          <a:p>
            <a:pPr lvl="0">
              <a:spcBef>
                <a:spcPts val="0"/>
              </a:spcBef>
            </a:pPr>
            <a:r>
              <a:rPr lang="en-US" dirty="0">
                <a:solidFill>
                  <a:srgbClr val="000000"/>
                </a:solidFill>
              </a:rPr>
              <a:t>a paid staff of 6 and 293 unpaid peer volunteers who provide encouragement and support to PA lawyers, judges, their family members and law students in a </a:t>
            </a:r>
            <a:r>
              <a:rPr lang="en-US" b="1" dirty="0">
                <a:solidFill>
                  <a:srgbClr val="000000"/>
                </a:solidFill>
              </a:rPr>
              <a:t>safe, non - judgmental </a:t>
            </a:r>
            <a:r>
              <a:rPr lang="en-US" dirty="0">
                <a:solidFill>
                  <a:srgbClr val="000000"/>
                </a:solidFill>
              </a:rPr>
              <a:t>environment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0449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406" y="717665"/>
            <a:ext cx="10515600" cy="1325563"/>
          </a:xfrm>
        </p:spPr>
        <p:txBody>
          <a:bodyPr anchor="t"/>
          <a:lstStyle/>
          <a:p>
            <a:r>
              <a:rPr lang="en-US" altLang="en-US" sz="4800" dirty="0" smtClean="0">
                <a:ln>
                  <a:noFill/>
                </a:ln>
                <a:solidFill>
                  <a:srgbClr val="0C5A82"/>
                </a:solidFill>
                <a:effectLst>
                  <a:outerShdw blurRad="63500" dist="38100" dir="5400000" algn="t" rotWithShape="0">
                    <a:prstClr val="black">
                      <a:alpha val="25000"/>
                    </a:prstClr>
                  </a:outerShdw>
                </a:effectLst>
              </a:rPr>
              <a:t>        </a:t>
            </a:r>
            <a:r>
              <a:rPr lang="en-US" altLang="en-US" sz="4800" b="1" dirty="0" smtClean="0">
                <a:ln>
                  <a:noFill/>
                </a:ln>
                <a:solidFill>
                  <a:srgbClr val="0C5A82"/>
                </a:solidFill>
                <a:effectLst>
                  <a:outerShdw blurRad="63500" dist="38100" dir="5400000" algn="t" rotWithShape="0">
                    <a:prstClr val="black">
                      <a:alpha val="25000"/>
                    </a:prstClr>
                  </a:outerShdw>
                </a:effectLst>
              </a:rPr>
              <a:t>To </a:t>
            </a:r>
            <a:r>
              <a:rPr lang="en-US" altLang="en-US" sz="4800" b="1" dirty="0">
                <a:ln>
                  <a:noFill/>
                </a:ln>
                <a:solidFill>
                  <a:srgbClr val="0C5A82"/>
                </a:solidFill>
                <a:effectLst>
                  <a:outerShdw blurRad="63500" dist="38100" dir="5400000" algn="t" rotWithShape="0">
                    <a:prstClr val="black">
                      <a:alpha val="25000"/>
                    </a:prstClr>
                  </a:outerShdw>
                </a:effectLst>
              </a:rPr>
              <a:t>Call </a:t>
            </a:r>
            <a:r>
              <a:rPr lang="en-US" altLang="en-US" sz="4800" b="1" dirty="0" smtClean="0">
                <a:ln>
                  <a:noFill/>
                </a:ln>
                <a:solidFill>
                  <a:srgbClr val="0C5A82"/>
                </a:solidFill>
                <a:effectLst>
                  <a:outerShdw blurRad="63500" dist="38100" dir="5400000" algn="t" rotWithShape="0">
                    <a:prstClr val="black">
                      <a:alpha val="25000"/>
                    </a:prstClr>
                  </a:outerShdw>
                </a:effectLst>
              </a:rPr>
              <a:t>LCL…or </a:t>
            </a:r>
            <a:r>
              <a:rPr lang="en-US" altLang="en-US" sz="4800" b="1" dirty="0">
                <a:ln>
                  <a:noFill/>
                </a:ln>
                <a:solidFill>
                  <a:srgbClr val="0C5A82"/>
                </a:solidFill>
                <a:effectLst>
                  <a:outerShdw blurRad="63500" dist="38100" dir="5400000" algn="t" rotWithShape="0">
                    <a:prstClr val="black">
                      <a:alpha val="25000"/>
                    </a:prstClr>
                  </a:outerShdw>
                </a:effectLst>
              </a:rPr>
              <a:t>Not to Call</a:t>
            </a:r>
            <a:endParaRPr lang="en-US" b="1" dirty="0">
              <a:solidFill>
                <a:srgbClr val="0C5A82"/>
              </a:solidFill>
            </a:endParaRPr>
          </a:p>
        </p:txBody>
      </p:sp>
      <p:sp>
        <p:nvSpPr>
          <p:cNvPr id="3" name="Content Placeholder 2"/>
          <p:cNvSpPr>
            <a:spLocks noGrp="1"/>
          </p:cNvSpPr>
          <p:nvPr>
            <p:ph idx="1"/>
          </p:nvPr>
        </p:nvSpPr>
        <p:spPr>
          <a:xfrm>
            <a:off x="1813850" y="2161309"/>
            <a:ext cx="10018713" cy="4128655"/>
          </a:xfrm>
        </p:spPr>
        <p:txBody>
          <a:bodyPr>
            <a:normAutofit lnSpcReduction="10000"/>
          </a:bodyPr>
          <a:lstStyle/>
          <a:p>
            <a:pPr lvl="0">
              <a:buClr>
                <a:schemeClr val="accent1">
                  <a:lumMod val="50000"/>
                </a:schemeClr>
              </a:buClr>
              <a:buSzTx/>
              <a:buFont typeface="Arial" pitchFamily="34" charset="0"/>
              <a:buChar char="•"/>
            </a:pPr>
            <a:r>
              <a:rPr lang="en-US" altLang="en-US" sz="3000" dirty="0" smtClean="0">
                <a:latin typeface="Corbel" panose="020B0503020204020204" pitchFamily="34" charset="0"/>
              </a:rPr>
              <a:t> I’m </a:t>
            </a:r>
            <a:r>
              <a:rPr lang="en-US" altLang="en-US" sz="3000" dirty="0">
                <a:latin typeface="Corbel" panose="020B0503020204020204" pitchFamily="34" charset="0"/>
              </a:rPr>
              <a:t>ok. I can work this out for myself.</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I’m not like a “real” alcoholic anyway.</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I want help but I don’t want anyone to know.</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Will I be reported to Discipline?</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I already tried to get help and it didn’t work.</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I don’t have the money to pay for treatment.</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What will people say about me if I ask for help ?</a:t>
            </a:r>
          </a:p>
          <a:p>
            <a:pPr lvl="0">
              <a:buClr>
                <a:schemeClr val="accent1">
                  <a:lumMod val="50000"/>
                </a:schemeClr>
              </a:buClr>
              <a:buSzTx/>
              <a:buFont typeface="Arial" pitchFamily="34" charset="0"/>
              <a:buChar char="•"/>
            </a:pPr>
            <a:r>
              <a:rPr lang="en-US" altLang="en-US" sz="3000" dirty="0">
                <a:latin typeface="Corbel" panose="020B0503020204020204" pitchFamily="34" charset="0"/>
              </a:rPr>
              <a:t> It’s no use – nobody will understand – I give up !</a:t>
            </a:r>
          </a:p>
          <a:p>
            <a:pPr lvl="0">
              <a:spcAft>
                <a:spcPts val="0"/>
              </a:spcAft>
              <a:buSzTx/>
              <a:buFont typeface="Wingdings" panose="05000000000000000000" pitchFamily="2" charset="2"/>
              <a:buChar char="§"/>
            </a:pPr>
            <a:endParaRPr lang="en-US" dirty="0"/>
          </a:p>
          <a:p>
            <a:endParaRPr lang="en-US" dirty="0">
              <a:latin typeface="Corbel" panose="020B0503020204020204" pitchFamily="34" charset="0"/>
            </a:endParaRPr>
          </a:p>
        </p:txBody>
      </p:sp>
      <p:pic>
        <p:nvPicPr>
          <p:cNvPr id="4" name="Picture 4" descr="A young person is using the cell phone&#10;&#10;Description generated with high confidence">
            <a:extLst>
              <a:ext uri="{FF2B5EF4-FFF2-40B4-BE49-F238E27FC236}">
                <a16:creationId xmlns:a16="http://schemas.microsoft.com/office/drawing/2014/main" xmlns="" id="{EB9276A4-C4FE-49BD-90C1-2E2B6AF28018}"/>
              </a:ext>
            </a:extLst>
          </p:cNvPr>
          <p:cNvPicPr>
            <a:picLocks noChangeAspect="1"/>
          </p:cNvPicPr>
          <p:nvPr/>
        </p:nvPicPr>
        <p:blipFill rotWithShape="1">
          <a:blip r:embed="rId2"/>
          <a:srcRect l="29249" r="7250"/>
          <a:stretch/>
        </p:blipFill>
        <p:spPr>
          <a:xfrm>
            <a:off x="9452245" y="2344189"/>
            <a:ext cx="2380318" cy="250213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38654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520" y="583990"/>
            <a:ext cx="10515600" cy="1325563"/>
          </a:xfrm>
        </p:spPr>
        <p:txBody>
          <a:bodyPr anchor="t"/>
          <a:lstStyle/>
          <a:p>
            <a:r>
              <a:rPr lang="en-US" altLang="en-US" sz="4800" dirty="0" smtClean="0">
                <a:ln>
                  <a:noFill/>
                </a:ln>
                <a:solidFill>
                  <a:srgbClr val="0C5A82"/>
                </a:solidFill>
                <a:effectLst>
                  <a:outerShdw blurRad="63500" dist="38100" dir="5400000" algn="t" rotWithShape="0">
                    <a:prstClr val="black">
                      <a:alpha val="25000"/>
                    </a:prstClr>
                  </a:outerShdw>
                </a:effectLst>
              </a:rPr>
              <a:t>          </a:t>
            </a:r>
            <a:r>
              <a:rPr lang="en-US" altLang="en-US" sz="4800" b="1" dirty="0" smtClean="0">
                <a:ln>
                  <a:noFill/>
                </a:ln>
                <a:solidFill>
                  <a:srgbClr val="0C5A82"/>
                </a:solidFill>
                <a:effectLst>
                  <a:outerShdw blurRad="63500" dist="38100" dir="5400000" algn="t" rotWithShape="0">
                    <a:prstClr val="black">
                      <a:alpha val="25000"/>
                    </a:prstClr>
                  </a:outerShdw>
                </a:effectLst>
              </a:rPr>
              <a:t>To </a:t>
            </a:r>
            <a:r>
              <a:rPr lang="en-US" altLang="en-US" sz="4800" b="1" dirty="0">
                <a:ln>
                  <a:noFill/>
                </a:ln>
                <a:solidFill>
                  <a:srgbClr val="0C5A82"/>
                </a:solidFill>
                <a:effectLst>
                  <a:outerShdw blurRad="63500" dist="38100" dir="5400000" algn="t" rotWithShape="0">
                    <a:prstClr val="black">
                      <a:alpha val="25000"/>
                    </a:prstClr>
                  </a:outerShdw>
                </a:effectLst>
              </a:rPr>
              <a:t>Call </a:t>
            </a:r>
            <a:r>
              <a:rPr lang="en-US" altLang="en-US" sz="4800" b="1" dirty="0" smtClean="0">
                <a:ln>
                  <a:noFill/>
                </a:ln>
                <a:solidFill>
                  <a:srgbClr val="0C5A82"/>
                </a:solidFill>
                <a:effectLst>
                  <a:outerShdw blurRad="63500" dist="38100" dir="5400000" algn="t" rotWithShape="0">
                    <a:prstClr val="black">
                      <a:alpha val="25000"/>
                    </a:prstClr>
                  </a:outerShdw>
                </a:effectLst>
              </a:rPr>
              <a:t>LCL…or </a:t>
            </a:r>
            <a:r>
              <a:rPr lang="en-US" altLang="en-US" sz="4800" b="1" dirty="0">
                <a:ln>
                  <a:noFill/>
                </a:ln>
                <a:solidFill>
                  <a:srgbClr val="0C5A82"/>
                </a:solidFill>
                <a:effectLst>
                  <a:outerShdw blurRad="63500" dist="38100" dir="5400000" algn="t" rotWithShape="0">
                    <a:prstClr val="black">
                      <a:alpha val="25000"/>
                    </a:prstClr>
                  </a:outerShdw>
                </a:effectLst>
              </a:rPr>
              <a:t>Not to Call</a:t>
            </a:r>
            <a:endParaRPr lang="en-US" b="1" dirty="0">
              <a:solidFill>
                <a:srgbClr val="0C5A82"/>
              </a:solidFill>
            </a:endParaRPr>
          </a:p>
        </p:txBody>
      </p:sp>
      <p:sp>
        <p:nvSpPr>
          <p:cNvPr id="3" name="Content Placeholder 2"/>
          <p:cNvSpPr>
            <a:spLocks noGrp="1"/>
          </p:cNvSpPr>
          <p:nvPr>
            <p:ph idx="1"/>
          </p:nvPr>
        </p:nvSpPr>
        <p:spPr>
          <a:xfrm>
            <a:off x="1720736" y="1909553"/>
            <a:ext cx="9965168" cy="3941618"/>
          </a:xfrm>
        </p:spPr>
        <p:txBody>
          <a:bodyPr>
            <a:normAutofit/>
          </a:bodyPr>
          <a:lstStyle/>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Is this really any of my business?</a:t>
            </a:r>
          </a:p>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I want to help but I don’t want to get involved.</a:t>
            </a:r>
          </a:p>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Will I harm his/her or the firm’s reputation?</a:t>
            </a:r>
          </a:p>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Must I report him or her to Discipline?</a:t>
            </a:r>
          </a:p>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I already tried to help and it didn’t work.</a:t>
            </a:r>
          </a:p>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Let’s wait and see. Maybe it will get better.</a:t>
            </a:r>
          </a:p>
          <a:p>
            <a:pPr marL="342900" lvl="0" indent="-342900" defTabSz="914400">
              <a:spcAft>
                <a:spcPts val="0"/>
              </a:spcAft>
              <a:buClr>
                <a:schemeClr val="accent1">
                  <a:lumMod val="50000"/>
                </a:schemeClr>
              </a:buClr>
              <a:buSzTx/>
              <a:buFont typeface="Arial" pitchFamily="34" charset="0"/>
              <a:buChar char="•"/>
            </a:pPr>
            <a:r>
              <a:rPr lang="en-US" altLang="en-US" sz="2800" dirty="0">
                <a:latin typeface="Corbel" panose="020B0503020204020204" pitchFamily="34" charset="0"/>
              </a:rPr>
              <a:t>I really don’t have time for someone else’s problems.</a:t>
            </a:r>
          </a:p>
          <a:p>
            <a:endParaRPr lang="en-US" dirty="0">
              <a:latin typeface="Corbel" panose="020B0503020204020204" pitchFamily="34" charset="0"/>
            </a:endParaRPr>
          </a:p>
        </p:txBody>
      </p:sp>
      <p:pic>
        <p:nvPicPr>
          <p:cNvPr id="5" name="Picture 4" descr="A young person is using the cell phone&#10;&#10;Description generated with high confidence">
            <a:extLst>
              <a:ext uri="{FF2B5EF4-FFF2-40B4-BE49-F238E27FC236}">
                <a16:creationId xmlns:a16="http://schemas.microsoft.com/office/drawing/2014/main" xmlns="" id="{EB9276A4-C4FE-49BD-90C1-2E2B6AF28018}"/>
              </a:ext>
            </a:extLst>
          </p:cNvPr>
          <p:cNvPicPr>
            <a:picLocks noChangeAspect="1"/>
          </p:cNvPicPr>
          <p:nvPr/>
        </p:nvPicPr>
        <p:blipFill rotWithShape="1">
          <a:blip r:embed="rId2"/>
          <a:srcRect l="29249" r="7250"/>
          <a:stretch/>
        </p:blipFill>
        <p:spPr>
          <a:xfrm>
            <a:off x="9122706" y="2161309"/>
            <a:ext cx="2380318" cy="250213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157182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541" y="500062"/>
            <a:ext cx="10515600" cy="1325563"/>
          </a:xfrm>
        </p:spPr>
        <p:txBody>
          <a:bodyPr anchor="t">
            <a:normAutofit/>
          </a:bodyPr>
          <a:lstStyle/>
          <a:p>
            <a:r>
              <a:rPr lang="en-US" sz="4400" dirty="0" smtClean="0">
                <a:ln>
                  <a:noFill/>
                </a:ln>
                <a:solidFill>
                  <a:schemeClr val="accent1">
                    <a:lumMod val="50000"/>
                  </a:schemeClr>
                </a:solidFill>
                <a:effectLst>
                  <a:outerShdw blurRad="38100" dist="38100" dir="2700000" algn="tl">
                    <a:srgbClr val="000000">
                      <a:alpha val="43137"/>
                    </a:srgbClr>
                  </a:outerShdw>
                </a:effectLst>
              </a:rPr>
              <a:t>   Five </a:t>
            </a:r>
            <a:r>
              <a:rPr lang="en-US" sz="4400" dirty="0">
                <a:ln>
                  <a:noFill/>
                </a:ln>
                <a:solidFill>
                  <a:schemeClr val="accent1">
                    <a:lumMod val="50000"/>
                  </a:schemeClr>
                </a:solidFill>
                <a:effectLst>
                  <a:outerShdw blurRad="38100" dist="38100" dir="2700000" algn="tl">
                    <a:srgbClr val="000000">
                      <a:alpha val="43137"/>
                    </a:srgbClr>
                  </a:outerShdw>
                </a:effectLst>
              </a:rPr>
              <a:t>Core Steps for a Sustainable </a:t>
            </a:r>
            <a:r>
              <a:rPr lang="en-US" sz="4400" dirty="0" smtClean="0">
                <a:ln>
                  <a:noFill/>
                </a:ln>
                <a:solidFill>
                  <a:schemeClr val="accent1">
                    <a:lumMod val="50000"/>
                  </a:schemeClr>
                </a:solidFill>
                <a:effectLst>
                  <a:outerShdw blurRad="38100" dist="38100" dir="2700000" algn="tl">
                    <a:srgbClr val="000000">
                      <a:alpha val="43137"/>
                    </a:srgbClr>
                  </a:outerShdw>
                </a:effectLst>
              </a:rPr>
              <a:t/>
            </a:r>
            <a:br>
              <a:rPr lang="en-US" sz="4400" dirty="0" smtClean="0">
                <a:ln>
                  <a:noFill/>
                </a:ln>
                <a:solidFill>
                  <a:schemeClr val="accent1">
                    <a:lumMod val="50000"/>
                  </a:schemeClr>
                </a:solidFill>
                <a:effectLst>
                  <a:outerShdw blurRad="38100" dist="38100" dir="2700000" algn="tl">
                    <a:srgbClr val="000000">
                      <a:alpha val="43137"/>
                    </a:srgbClr>
                  </a:outerShdw>
                </a:effectLst>
              </a:rPr>
            </a:br>
            <a:r>
              <a:rPr lang="en-US" sz="4400" dirty="0" smtClean="0">
                <a:ln>
                  <a:noFill/>
                </a:ln>
                <a:solidFill>
                  <a:schemeClr val="accent1">
                    <a:lumMod val="50000"/>
                  </a:schemeClr>
                </a:solidFill>
                <a:effectLst>
                  <a:outerShdw blurRad="38100" dist="38100" dir="2700000" algn="tl">
                    <a:srgbClr val="000000">
                      <a:alpha val="43137"/>
                    </a:srgbClr>
                  </a:outerShdw>
                </a:effectLst>
              </a:rPr>
              <a:t>   Culture </a:t>
            </a:r>
            <a:r>
              <a:rPr lang="en-US" sz="4400" dirty="0">
                <a:ln>
                  <a:noFill/>
                </a:ln>
                <a:solidFill>
                  <a:schemeClr val="accent1">
                    <a:lumMod val="50000"/>
                  </a:schemeClr>
                </a:solidFill>
                <a:effectLst>
                  <a:outerShdw blurRad="38100" dist="38100" dir="2700000" algn="tl">
                    <a:srgbClr val="000000">
                      <a:alpha val="43137"/>
                    </a:srgbClr>
                  </a:outerShdw>
                </a:effectLst>
              </a:rPr>
              <a:t>in the Legal Profession</a:t>
            </a:r>
            <a:r>
              <a:rPr lang="en-US" sz="4400" dirty="0" smtClean="0">
                <a:ln>
                  <a:noFill/>
                </a:ln>
                <a:solidFill>
                  <a:schemeClr val="accent1">
                    <a:lumMod val="50000"/>
                  </a:schemeClr>
                </a:solidFill>
                <a:effectLst>
                  <a:outerShdw blurRad="38100" dist="38100" dir="2700000" algn="tl">
                    <a:srgbClr val="000000">
                      <a:alpha val="43137"/>
                    </a:srgbClr>
                  </a:outerShdw>
                </a:effectLst>
              </a:rPr>
              <a:t>:</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34143" y="2361202"/>
            <a:ext cx="10515600" cy="4351338"/>
          </a:xfrm>
        </p:spPr>
        <p:txBody>
          <a:bodyPr anchor="t">
            <a:noAutofit/>
          </a:bodyPr>
          <a:lstStyle/>
          <a:p>
            <a:pPr marL="457200" lvl="0" indent="-457200" defTabSz="914126">
              <a:lnSpc>
                <a:spcPct val="111000"/>
              </a:lnSpc>
              <a:spcBef>
                <a:spcPts val="930"/>
              </a:spcBef>
              <a:spcAft>
                <a:spcPts val="0"/>
              </a:spcAft>
              <a:buClrTx/>
              <a:buSzTx/>
              <a:buFont typeface="+mj-lt"/>
              <a:buAutoNum type="arabicPeriod"/>
            </a:pPr>
            <a:r>
              <a:rPr lang="en-US" dirty="0">
                <a:latin typeface="Corbel" panose="020B0503020204020204" pitchFamily="34" charset="0"/>
              </a:rPr>
              <a:t>Identify stakeholders and their roles</a:t>
            </a:r>
            <a:r>
              <a:rPr lang="en-US" dirty="0">
                <a:latin typeface="Corbel" panose="020B0503020204020204" pitchFamily="34" charset="0"/>
                <a:cs typeface="Calibri"/>
              </a:rPr>
              <a:t>.</a:t>
            </a:r>
            <a:endParaRPr lang="en-US" dirty="0">
              <a:latin typeface="Corbel" panose="020B0503020204020204" pitchFamily="34" charset="0"/>
            </a:endParaRPr>
          </a:p>
          <a:p>
            <a:pPr marL="457200" lvl="0" indent="-457200" defTabSz="914126">
              <a:lnSpc>
                <a:spcPct val="111000"/>
              </a:lnSpc>
              <a:spcBef>
                <a:spcPts val="930"/>
              </a:spcBef>
              <a:spcAft>
                <a:spcPts val="0"/>
              </a:spcAft>
              <a:buClrTx/>
              <a:buSzTx/>
              <a:buFont typeface="+mj-lt"/>
              <a:buAutoNum type="arabicPeriod"/>
            </a:pPr>
            <a:r>
              <a:rPr lang="en-US" dirty="0">
                <a:latin typeface="Corbel" panose="020B0503020204020204" pitchFamily="34" charset="0"/>
              </a:rPr>
              <a:t>Diminish stigma associated with seeking help</a:t>
            </a:r>
            <a:r>
              <a:rPr lang="en-US" dirty="0">
                <a:latin typeface="Corbel" panose="020B0503020204020204" pitchFamily="34" charset="0"/>
                <a:cs typeface="Calibri"/>
              </a:rPr>
              <a:t>.</a:t>
            </a:r>
          </a:p>
          <a:p>
            <a:pPr marL="457200" lvl="0" indent="-457200" defTabSz="914126">
              <a:lnSpc>
                <a:spcPct val="111000"/>
              </a:lnSpc>
              <a:spcBef>
                <a:spcPts val="930"/>
              </a:spcBef>
              <a:spcAft>
                <a:spcPts val="0"/>
              </a:spcAft>
              <a:buClrTx/>
              <a:buSzTx/>
              <a:buFont typeface="+mj-lt"/>
              <a:buAutoNum type="arabicPeriod"/>
            </a:pPr>
            <a:r>
              <a:rPr lang="en-US" dirty="0">
                <a:latin typeface="Corbel" panose="020B0503020204020204" pitchFamily="34" charset="0"/>
              </a:rPr>
              <a:t>Emphasize that well-being is a part of competence</a:t>
            </a:r>
            <a:r>
              <a:rPr lang="en-US" dirty="0">
                <a:latin typeface="Corbel" panose="020B0503020204020204" pitchFamily="34" charset="0"/>
                <a:cs typeface="Calibri"/>
              </a:rPr>
              <a:t>.</a:t>
            </a:r>
          </a:p>
          <a:p>
            <a:pPr marL="457200" lvl="0" indent="-457200" defTabSz="914126">
              <a:lnSpc>
                <a:spcPct val="111000"/>
              </a:lnSpc>
              <a:spcBef>
                <a:spcPts val="930"/>
              </a:spcBef>
              <a:spcAft>
                <a:spcPts val="0"/>
              </a:spcAft>
              <a:buClrTx/>
              <a:buSzTx/>
              <a:buFont typeface="+mj-lt"/>
              <a:buAutoNum type="arabicPeriod"/>
            </a:pPr>
            <a:r>
              <a:rPr lang="en-US" dirty="0">
                <a:latin typeface="Corbel" panose="020B0503020204020204" pitchFamily="34" charset="0"/>
              </a:rPr>
              <a:t>Educate on well-being/mental health/substance use disorders</a:t>
            </a:r>
            <a:r>
              <a:rPr lang="en-US" dirty="0">
                <a:latin typeface="Corbel" panose="020B0503020204020204" pitchFamily="34" charset="0"/>
                <a:cs typeface="Calibri"/>
              </a:rPr>
              <a:t>.</a:t>
            </a:r>
          </a:p>
          <a:p>
            <a:pPr marL="457200" lvl="0" indent="-457200" defTabSz="914126">
              <a:lnSpc>
                <a:spcPct val="111000"/>
              </a:lnSpc>
              <a:spcBef>
                <a:spcPts val="930"/>
              </a:spcBef>
              <a:spcAft>
                <a:spcPts val="0"/>
              </a:spcAft>
              <a:buClrTx/>
              <a:buSzTx/>
              <a:buFont typeface="+mj-lt"/>
              <a:buAutoNum type="arabicPeriod"/>
            </a:pPr>
            <a:r>
              <a:rPr lang="en-US" dirty="0">
                <a:latin typeface="Corbel" panose="020B0503020204020204" pitchFamily="34" charset="0"/>
              </a:rPr>
              <a:t>Make health and well-being a top priority throughout the profession</a:t>
            </a:r>
            <a:r>
              <a:rPr lang="en-US" dirty="0" smtClean="0">
                <a:latin typeface="Corbel" panose="020B0503020204020204" pitchFamily="34" charset="0"/>
                <a:cs typeface="Calibri"/>
              </a:rPr>
              <a:t>.</a:t>
            </a:r>
            <a:endParaRPr lang="en-US" dirty="0">
              <a:latin typeface="Corbel" panose="020B0503020204020204" pitchFamily="34" charset="0"/>
              <a:cs typeface="Calibri"/>
            </a:endParaRPr>
          </a:p>
        </p:txBody>
      </p:sp>
    </p:spTree>
    <p:extLst>
      <p:ext uri="{BB962C8B-B14F-4D97-AF65-F5344CB8AC3E}">
        <p14:creationId xmlns:p14="http://schemas.microsoft.com/office/powerpoint/2010/main" val="3193395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257" y="443501"/>
            <a:ext cx="10515600" cy="1325563"/>
          </a:xfrm>
        </p:spPr>
        <p:txBody>
          <a:bodyPr/>
          <a:lstStyle/>
          <a:p>
            <a:r>
              <a:rPr lang="en-US" dirty="0" smtClean="0">
                <a:solidFill>
                  <a:srgbClr val="1D375D"/>
                </a:solidFill>
                <a:latin typeface="Segoe Script" panose="030B0504020000000003" pitchFamily="66" charset="0"/>
              </a:rPr>
              <a:t>THE </a:t>
            </a:r>
            <a:r>
              <a:rPr lang="en-US" dirty="0">
                <a:solidFill>
                  <a:srgbClr val="1D375D"/>
                </a:solidFill>
                <a:latin typeface="Segoe Script" panose="030B0504020000000003" pitchFamily="66" charset="0"/>
              </a:rPr>
              <a:t>SUN </a:t>
            </a:r>
            <a:r>
              <a:rPr lang="en-US" b="1" dirty="0">
                <a:solidFill>
                  <a:srgbClr val="1D375D"/>
                </a:solidFill>
                <a:effectLst>
                  <a:outerShdw blurRad="38100" dist="38100" dir="2700000" algn="tl">
                    <a:srgbClr val="000000">
                      <a:alpha val="43137"/>
                    </a:srgbClr>
                  </a:outerShdw>
                </a:effectLst>
                <a:latin typeface="Segoe Script" panose="030B0504020000000003" pitchFamily="66" charset="0"/>
              </a:rPr>
              <a:t>WILL</a:t>
            </a:r>
            <a:r>
              <a:rPr lang="en-US" dirty="0">
                <a:solidFill>
                  <a:srgbClr val="1D375D"/>
                </a:solidFill>
                <a:effectLst>
                  <a:outerShdw blurRad="38100" dist="38100" dir="2700000" algn="tl">
                    <a:srgbClr val="000000">
                      <a:alpha val="43137"/>
                    </a:srgbClr>
                  </a:outerShdw>
                </a:effectLst>
                <a:latin typeface="Segoe Script" panose="030B0504020000000003" pitchFamily="66" charset="0"/>
              </a:rPr>
              <a:t> </a:t>
            </a:r>
            <a:r>
              <a:rPr lang="en-US" dirty="0">
                <a:solidFill>
                  <a:srgbClr val="1D375D"/>
                </a:solidFill>
                <a:latin typeface="Segoe Script" panose="030B0504020000000003" pitchFamily="66" charset="0"/>
              </a:rPr>
              <a:t>RISE            </a:t>
            </a:r>
            <a:r>
              <a:rPr lang="en-US" dirty="0" smtClean="0">
                <a:solidFill>
                  <a:srgbClr val="1D375D"/>
                </a:solidFill>
                <a:latin typeface="Segoe Script" panose="030B0504020000000003" pitchFamily="66" charset="0"/>
              </a:rPr>
              <a:t/>
            </a:r>
            <a:br>
              <a:rPr lang="en-US" dirty="0" smtClean="0">
                <a:solidFill>
                  <a:srgbClr val="1D375D"/>
                </a:solidFill>
                <a:latin typeface="Segoe Script" panose="030B0504020000000003" pitchFamily="66" charset="0"/>
              </a:rPr>
            </a:br>
            <a:r>
              <a:rPr lang="en-US" dirty="0">
                <a:solidFill>
                  <a:srgbClr val="1D375D"/>
                </a:solidFill>
                <a:latin typeface="Segoe Script" panose="030B0504020000000003" pitchFamily="66" charset="0"/>
              </a:rPr>
              <a:t> </a:t>
            </a:r>
            <a:r>
              <a:rPr lang="en-US" dirty="0" smtClean="0">
                <a:solidFill>
                  <a:srgbClr val="1D375D"/>
                </a:solidFill>
                <a:latin typeface="Segoe Script" panose="030B0504020000000003" pitchFamily="66" charset="0"/>
              </a:rPr>
              <a:t>  TOMMOROW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5926" y="2468880"/>
            <a:ext cx="7580598" cy="403642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777298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725" y="901152"/>
            <a:ext cx="10515600" cy="1449387"/>
          </a:xfrm>
        </p:spPr>
        <p:txBody>
          <a:bodyPr>
            <a:normAutofit fontScale="90000"/>
          </a:bodyPr>
          <a:lstStyle/>
          <a:p>
            <a:r>
              <a:rPr lang="en-US" b="1" dirty="0" smtClean="0"/>
              <a:t>Coronavirus and Your Mental Health:</a:t>
            </a:r>
            <a:br>
              <a:rPr lang="en-US" b="1" dirty="0" smtClean="0"/>
            </a:br>
            <a:r>
              <a:rPr lang="en-US" b="1" dirty="0" smtClean="0">
                <a:solidFill>
                  <a:schemeClr val="accent5">
                    <a:lumMod val="50000"/>
                  </a:schemeClr>
                </a:solidFill>
              </a:rPr>
              <a:t>A  Lawyer’s Guide to Coping with Isolation, Anxiety and Fear In Uncertain times</a:t>
            </a:r>
            <a:endParaRPr lang="en-US" b="1" dirty="0">
              <a:solidFill>
                <a:schemeClr val="accent5">
                  <a:lumMod val="50000"/>
                </a:schemeClr>
              </a:solidFill>
            </a:endParaRPr>
          </a:p>
        </p:txBody>
      </p:sp>
      <p:sp>
        <p:nvSpPr>
          <p:cNvPr id="3" name="Content Placeholder 2"/>
          <p:cNvSpPr>
            <a:spLocks noGrp="1"/>
          </p:cNvSpPr>
          <p:nvPr>
            <p:ph idx="1"/>
          </p:nvPr>
        </p:nvSpPr>
        <p:spPr>
          <a:xfrm>
            <a:off x="822434" y="2350539"/>
            <a:ext cx="10719216" cy="4351338"/>
          </a:xfrm>
        </p:spPr>
        <p:txBody>
          <a:bodyPr/>
          <a:lstStyle/>
          <a:p>
            <a:pPr marL="0" indent="0">
              <a:buNone/>
            </a:pPr>
            <a:endParaRPr lang="en-US" dirty="0" smtClean="0"/>
          </a:p>
          <a:p>
            <a:pPr marL="0" indent="0">
              <a:buNone/>
            </a:pPr>
            <a:r>
              <a:rPr lang="en-US" dirty="0" smtClean="0"/>
              <a:t>Thank you all for attending today’s Continuing Legal Education program.</a:t>
            </a:r>
            <a:endParaRPr lang="en-US" dirty="0"/>
          </a:p>
          <a:p>
            <a:pPr marL="0" indent="0">
              <a:buNone/>
            </a:pPr>
            <a:r>
              <a:rPr lang="en-US" dirty="0" smtClean="0"/>
              <a:t>If you have any questions that were not answered or would like to contact me for any reason, please call or email me at the following:</a:t>
            </a:r>
          </a:p>
          <a:p>
            <a:pPr marL="0" indent="0">
              <a:buNone/>
            </a:pPr>
            <a:endParaRPr lang="en-US" dirty="0"/>
          </a:p>
          <a:p>
            <a:pPr marL="0" indent="0">
              <a:buNone/>
            </a:pPr>
            <a:r>
              <a:rPr lang="en-US" b="1" dirty="0" smtClean="0"/>
              <a:t>                Brian S. Quinn, Esq., Education and Outreach Coordinator</a:t>
            </a:r>
          </a:p>
          <a:p>
            <a:pPr marL="0" indent="0">
              <a:buNone/>
            </a:pPr>
            <a:r>
              <a:rPr lang="en-US" b="1" dirty="0"/>
              <a:t> </a:t>
            </a:r>
            <a:r>
              <a:rPr lang="en-US" b="1" dirty="0" smtClean="0"/>
              <a:t>                     LAWYERS CONCERNED FOR LAWYERS of PA, INC.                     </a:t>
            </a:r>
          </a:p>
          <a:p>
            <a:pPr marL="0" indent="0">
              <a:buNone/>
            </a:pPr>
            <a:r>
              <a:rPr lang="en-US" b="1" dirty="0" smtClean="0"/>
              <a:t>                      </a:t>
            </a:r>
            <a:r>
              <a:rPr lang="en-US" b="1" dirty="0" smtClean="0">
                <a:solidFill>
                  <a:schemeClr val="accent1">
                    <a:lumMod val="50000"/>
                  </a:schemeClr>
                </a:solidFill>
              </a:rPr>
              <a:t>(717) 460-3385                             brian@lclpa.org</a:t>
            </a:r>
            <a:endParaRPr lang="en-US" b="1" dirty="0">
              <a:solidFill>
                <a:schemeClr val="accent1">
                  <a:lumMod val="50000"/>
                </a:schemeClr>
              </a:solidFill>
            </a:endParaRPr>
          </a:p>
        </p:txBody>
      </p:sp>
    </p:spTree>
    <p:extLst>
      <p:ext uri="{BB962C8B-B14F-4D97-AF65-F5344CB8AC3E}">
        <p14:creationId xmlns:p14="http://schemas.microsoft.com/office/powerpoint/2010/main" val="8609499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chemeClr val="accent1">
                    <a:lumMod val="50000"/>
                  </a:schemeClr>
                </a:solidFill>
                <a:effectLst>
                  <a:outerShdw blurRad="38100" dist="38100" dir="2700000" algn="tl">
                    <a:srgbClr val="000000">
                      <a:alpha val="43137"/>
                    </a:srgbClr>
                  </a:outerShdw>
                </a:effectLst>
              </a:rPr>
              <a:t>Additional </a:t>
            </a:r>
            <a:r>
              <a:rPr lang="en-US" b="1" dirty="0">
                <a:solidFill>
                  <a:schemeClr val="accent1">
                    <a:lumMod val="50000"/>
                  </a:schemeClr>
                </a:solidFill>
                <a:effectLst>
                  <a:outerShdw blurRad="38100" dist="38100" dir="2700000" algn="tl">
                    <a:srgbClr val="000000">
                      <a:alpha val="43137"/>
                    </a:srgbClr>
                  </a:outerShdw>
                </a:effectLst>
              </a:rPr>
              <a:t>Resources -  COVID -19</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 </a:t>
            </a:r>
            <a:r>
              <a:rPr lang="en-US" dirty="0">
                <a:solidFill>
                  <a:schemeClr val="accent1"/>
                </a:solidFill>
              </a:rPr>
              <a:t>Pandemic Preparedness Resources from the National Association of Bar Executives</a:t>
            </a:r>
          </a:p>
          <a:p>
            <a:pPr marL="0" indent="0">
              <a:buNone/>
            </a:pPr>
            <a:r>
              <a:rPr lang="en-US" dirty="0"/>
              <a:t>Contains extensive information on the following:</a:t>
            </a:r>
          </a:p>
          <a:p>
            <a:pPr marL="0" indent="0">
              <a:buNone/>
            </a:pPr>
            <a:r>
              <a:rPr lang="en-US" dirty="0"/>
              <a:t>   · Webinar script examples</a:t>
            </a:r>
          </a:p>
          <a:p>
            <a:pPr marL="0" indent="0">
              <a:buNone/>
            </a:pPr>
            <a:r>
              <a:rPr lang="en-US" dirty="0"/>
              <a:t>   · Various platforms available for teleconferencing, electronic meetings and video conferencing</a:t>
            </a:r>
          </a:p>
          <a:p>
            <a:pPr marL="0" indent="0">
              <a:buNone/>
            </a:pPr>
            <a:r>
              <a:rPr lang="en-US" dirty="0"/>
              <a:t>   · Advice and tips for working remotely</a:t>
            </a:r>
          </a:p>
          <a:p>
            <a:pPr marL="0" indent="0">
              <a:buNone/>
            </a:pPr>
            <a:r>
              <a:rPr lang="en-US" dirty="0"/>
              <a:t>   · Articles on how to take care of yourself and your team</a:t>
            </a:r>
          </a:p>
          <a:p>
            <a:pPr marL="0" indent="0">
              <a:buNone/>
            </a:pPr>
            <a:r>
              <a:rPr lang="en-US" dirty="0"/>
              <a:t>   · Government Agency Resources</a:t>
            </a:r>
          </a:p>
          <a:p>
            <a:pPr marL="0" indent="0">
              <a:buNone/>
            </a:pPr>
            <a:r>
              <a:rPr lang="en-US" dirty="0"/>
              <a:t>   · Information about the CARES Act (Coronavirus Aid, Relief and Economic Security Act) ; ABA Summary of 10 Highlights of the CARES Act; US Chamber of Commerce CARES Guide: What Small Businesses Need to Know o ASAE Summary of Provisions of the CARES Act Applicable to Associations and Foundations</a:t>
            </a:r>
          </a:p>
          <a:p>
            <a:pPr marL="0" indent="0">
              <a:buNone/>
            </a:pPr>
            <a:endParaRPr lang="en-US" dirty="0"/>
          </a:p>
        </p:txBody>
      </p:sp>
    </p:spTree>
    <p:extLst>
      <p:ext uri="{BB962C8B-B14F-4D97-AF65-F5344CB8AC3E}">
        <p14:creationId xmlns:p14="http://schemas.microsoft.com/office/powerpoint/2010/main" val="3436502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chemeClr val="accent1">
                    <a:lumMod val="50000"/>
                  </a:schemeClr>
                </a:solidFill>
                <a:effectLst>
                  <a:outerShdw blurRad="38100" dist="38100" dir="2700000" algn="tl">
                    <a:srgbClr val="000000">
                      <a:alpha val="43137"/>
                    </a:srgbClr>
                  </a:outerShdw>
                </a:effectLst>
              </a:rPr>
              <a:t>Additional </a:t>
            </a:r>
            <a:r>
              <a:rPr lang="en-US" b="1" dirty="0">
                <a:solidFill>
                  <a:schemeClr val="accent1">
                    <a:lumMod val="50000"/>
                  </a:schemeClr>
                </a:solidFill>
                <a:effectLst>
                  <a:outerShdw blurRad="38100" dist="38100" dir="2700000" algn="tl">
                    <a:srgbClr val="000000">
                      <a:alpha val="43137"/>
                    </a:srgbClr>
                  </a:outerShdw>
                </a:effectLst>
              </a:rPr>
              <a:t>Resources -  COVID -19</a:t>
            </a:r>
          </a:p>
        </p:txBody>
      </p:sp>
      <p:sp>
        <p:nvSpPr>
          <p:cNvPr id="3" name="Content Placeholder 2"/>
          <p:cNvSpPr>
            <a:spLocks noGrp="1"/>
          </p:cNvSpPr>
          <p:nvPr>
            <p:ph idx="1"/>
          </p:nvPr>
        </p:nvSpPr>
        <p:spPr/>
        <p:txBody>
          <a:bodyPr>
            <a:normAutofit fontScale="77500" lnSpcReduction="20000"/>
          </a:bodyPr>
          <a:lstStyle/>
          <a:p>
            <a:r>
              <a:rPr lang="en-US" dirty="0"/>
              <a:t>CORONAVIRUS (COVID-19) INFORMATION AND UPDATES Centers for Disease Control and Prevention</a:t>
            </a:r>
          </a:p>
          <a:p>
            <a:r>
              <a:rPr lang="en-US" dirty="0"/>
              <a:t>The CDC site is likely to offer the most up to date information on the COVID-19 virus.</a:t>
            </a:r>
          </a:p>
          <a:p>
            <a:r>
              <a:rPr lang="en-US" dirty="0"/>
              <a:t>LAWYER SPECIFIC RESOURCES</a:t>
            </a:r>
          </a:p>
          <a:p>
            <a:r>
              <a:rPr lang="en-US" dirty="0">
                <a:solidFill>
                  <a:srgbClr val="2F5897"/>
                </a:solidFill>
              </a:rPr>
              <a:t>ABA COVID-19 Mental Health Resources </a:t>
            </a:r>
            <a:r>
              <a:rPr lang="en-US" dirty="0"/>
              <a:t>– a comprehensive compilation of lawyer-specific practice and mental health resources ABA Commission on Lawyer Assistance Programs – list of state lawyer assistance programs and additional resources ABA's Lawyer Well-Being Week (May 4-8, 2020)- brought to you by the National Task Force on Lawyer Well-being - Free webinars, online activities, and other events. Check out the website lawyerwell-being.net for a wealth </a:t>
            </a:r>
            <a:r>
              <a:rPr lang="en-US" dirty="0" err="1"/>
              <a:t>ff</a:t>
            </a:r>
            <a:r>
              <a:rPr lang="en-US" dirty="0"/>
              <a:t> information and activities you can pursue at any time</a:t>
            </a:r>
          </a:p>
          <a:p>
            <a:r>
              <a:rPr lang="en-US" dirty="0"/>
              <a:t>NEW CLE produced by the ABA Commission on Lawyer Assistance Programs (</a:t>
            </a:r>
            <a:r>
              <a:rPr lang="en-US" dirty="0" err="1"/>
              <a:t>CoLAP</a:t>
            </a:r>
            <a:r>
              <a:rPr lang="en-US" dirty="0"/>
              <a:t>) - </a:t>
            </a:r>
            <a:r>
              <a:rPr lang="en-US" dirty="0">
                <a:solidFill>
                  <a:srgbClr val="2F5897"/>
                </a:solidFill>
              </a:rPr>
              <a:t>Staying Mentally Safe, Sound and Sober During COVID-19 </a:t>
            </a:r>
            <a:r>
              <a:rPr lang="en-US" dirty="0"/>
              <a:t>debuts as a webinar at 1pm on April 6, 2020 (free to membership, $50 to non-members). Laurie </a:t>
            </a:r>
            <a:r>
              <a:rPr lang="en-US" dirty="0" err="1"/>
              <a:t>Besden</a:t>
            </a:r>
            <a:r>
              <a:rPr lang="en-US" dirty="0"/>
              <a:t>, Esq., LCLPA’s Executive Director, leads the presentation.</a:t>
            </a:r>
          </a:p>
          <a:p>
            <a:endParaRPr lang="en-US" dirty="0"/>
          </a:p>
        </p:txBody>
      </p:sp>
    </p:spTree>
    <p:extLst>
      <p:ext uri="{BB962C8B-B14F-4D97-AF65-F5344CB8AC3E}">
        <p14:creationId xmlns:p14="http://schemas.microsoft.com/office/powerpoint/2010/main" val="2731094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chemeClr val="accent1">
                    <a:lumMod val="50000"/>
                  </a:schemeClr>
                </a:solidFill>
                <a:effectLst>
                  <a:outerShdw blurRad="38100" dist="38100" dir="2700000" algn="tl">
                    <a:srgbClr val="000000">
                      <a:alpha val="43137"/>
                    </a:srgbClr>
                  </a:outerShdw>
                </a:effectLst>
              </a:rPr>
              <a:t>Additional </a:t>
            </a:r>
            <a:r>
              <a:rPr lang="en-US" b="1" dirty="0">
                <a:solidFill>
                  <a:schemeClr val="accent1">
                    <a:lumMod val="50000"/>
                  </a:schemeClr>
                </a:solidFill>
                <a:effectLst>
                  <a:outerShdw blurRad="38100" dist="38100" dir="2700000" algn="tl">
                    <a:srgbClr val="000000">
                      <a:alpha val="43137"/>
                    </a:srgbClr>
                  </a:outerShdw>
                </a:effectLst>
              </a:rPr>
              <a:t>Resources -  COVID -19</a:t>
            </a:r>
          </a:p>
        </p:txBody>
      </p:sp>
      <p:sp>
        <p:nvSpPr>
          <p:cNvPr id="3" name="Content Placeholder 2"/>
          <p:cNvSpPr>
            <a:spLocks noGrp="1"/>
          </p:cNvSpPr>
          <p:nvPr>
            <p:ph idx="1"/>
          </p:nvPr>
        </p:nvSpPr>
        <p:spPr>
          <a:xfrm>
            <a:off x="838200" y="1825625"/>
            <a:ext cx="10689236" cy="4650126"/>
          </a:xfrm>
        </p:spPr>
        <p:txBody>
          <a:bodyPr>
            <a:normAutofit fontScale="62500" lnSpcReduction="20000"/>
          </a:bodyPr>
          <a:lstStyle/>
          <a:p>
            <a:r>
              <a:rPr lang="en-US" dirty="0" smtClean="0"/>
              <a:t> </a:t>
            </a:r>
            <a:r>
              <a:rPr lang="en-US" b="1" dirty="0"/>
              <a:t>SOCIAL DISTANCING &amp; STAYING BUSY</a:t>
            </a:r>
          </a:p>
          <a:p>
            <a:r>
              <a:rPr lang="en-US" dirty="0">
                <a:solidFill>
                  <a:srgbClr val="0C5A82"/>
                </a:solidFill>
              </a:rPr>
              <a:t>“Stigma and Resilience” </a:t>
            </a:r>
            <a:r>
              <a:rPr lang="en-US" dirty="0"/>
              <a:t>published by the CDC</a:t>
            </a:r>
          </a:p>
          <a:p>
            <a:r>
              <a:rPr lang="en-US" dirty="0">
                <a:solidFill>
                  <a:srgbClr val="0C5A82"/>
                </a:solidFill>
              </a:rPr>
              <a:t>“Tips for Social Distancing, Quarantine, And Isolation During an Infectious Disease Outbreak” </a:t>
            </a:r>
            <a:r>
              <a:rPr lang="en-US" dirty="0"/>
              <a:t>published by SAMHSA – see this documents pp.</a:t>
            </a:r>
          </a:p>
          <a:p>
            <a:r>
              <a:rPr lang="en-US" dirty="0"/>
              <a:t>“Dealing with Social Isolation” by Brian Cuban, author of “The Addicted Lawyer”</a:t>
            </a:r>
          </a:p>
          <a:p>
            <a:r>
              <a:rPr lang="en-US" dirty="0"/>
              <a:t>“100 things to do while stuck inside due to a pandemic” published by USA TODAY</a:t>
            </a:r>
          </a:p>
          <a:p>
            <a:r>
              <a:rPr lang="en-US" dirty="0"/>
              <a:t>Free Online Courses from Ivy League schools</a:t>
            </a:r>
          </a:p>
          <a:p>
            <a:r>
              <a:rPr lang="en-US" b="1" dirty="0"/>
              <a:t>STRESS, ANXIETY AND GRIEF</a:t>
            </a:r>
          </a:p>
          <a:p>
            <a:r>
              <a:rPr lang="en-US" dirty="0">
                <a:solidFill>
                  <a:srgbClr val="0C5A82"/>
                </a:solidFill>
              </a:rPr>
              <a:t>“That Discomfort You’re Feeling is Grief” </a:t>
            </a:r>
            <a:r>
              <a:rPr lang="en-US" dirty="0"/>
              <a:t>by Scott </a:t>
            </a:r>
            <a:r>
              <a:rPr lang="en-US" dirty="0" err="1"/>
              <a:t>Berinato</a:t>
            </a:r>
            <a:r>
              <a:rPr lang="en-US" dirty="0"/>
              <a:t> March 23, 2020 (Harvard Business Review)</a:t>
            </a:r>
          </a:p>
          <a:p>
            <a:r>
              <a:rPr lang="en-US" dirty="0">
                <a:solidFill>
                  <a:srgbClr val="0C5A82"/>
                </a:solidFill>
              </a:rPr>
              <a:t>“Mental Health and Coping During COVID-19” </a:t>
            </a:r>
            <a:r>
              <a:rPr lang="en-US" dirty="0"/>
              <a:t>published by the CDC</a:t>
            </a:r>
          </a:p>
          <a:p>
            <a:r>
              <a:rPr lang="en-US" dirty="0">
                <a:solidFill>
                  <a:srgbClr val="0C5A82"/>
                </a:solidFill>
              </a:rPr>
              <a:t>“7 science-based strategies to cope with coronavirus anxiety” </a:t>
            </a:r>
            <a:r>
              <a:rPr lang="en-US" dirty="0"/>
              <a:t>by </a:t>
            </a:r>
            <a:r>
              <a:rPr lang="en-US" dirty="0" err="1"/>
              <a:t>Jelena</a:t>
            </a:r>
            <a:r>
              <a:rPr lang="en-US" dirty="0"/>
              <a:t> </a:t>
            </a:r>
            <a:r>
              <a:rPr lang="en-US" dirty="0" err="1"/>
              <a:t>Kecmanovic</a:t>
            </a:r>
            <a:endParaRPr lang="en-US" dirty="0"/>
          </a:p>
          <a:p>
            <a:r>
              <a:rPr lang="en-US" dirty="0">
                <a:solidFill>
                  <a:srgbClr val="0C5A82"/>
                </a:solidFill>
              </a:rPr>
              <a:t>“[Lawyer] Anxiety, Self-Protective Behavior, Ethical Sinkholes, and Professional Responsibility”</a:t>
            </a:r>
            <a:r>
              <a:rPr lang="en-US" dirty="0"/>
              <a:t> by Dan Defoe</a:t>
            </a:r>
          </a:p>
          <a:p>
            <a:r>
              <a:rPr lang="en-US" dirty="0"/>
              <a:t>“Coronavirus and your mental health: Two experts explain why we panic and how to cope” by </a:t>
            </a:r>
            <a:r>
              <a:rPr lang="en-US" dirty="0" err="1"/>
              <a:t>By</a:t>
            </a:r>
            <a:r>
              <a:rPr lang="en-US" dirty="0"/>
              <a:t> Joanna Chi</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96429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069" y="500062"/>
            <a:ext cx="10515600" cy="1325563"/>
          </a:xfrm>
        </p:spPr>
        <p:txBody>
          <a:bodyPr anchor="t"/>
          <a:lstStyle/>
          <a:p>
            <a:r>
              <a:rPr lang="en-US" dirty="0">
                <a:ln>
                  <a:noFill/>
                </a:ln>
                <a:solidFill>
                  <a:srgbClr val="629DD1">
                    <a:lumMod val="50000"/>
                  </a:srgbClr>
                </a:solidFill>
                <a:effectLst>
                  <a:outerShdw blurRad="38100" dist="38100" dir="2700000" algn="tl">
                    <a:srgbClr val="000000">
                      <a:alpha val="43137"/>
                    </a:srgbClr>
                  </a:outerShdw>
                </a:effectLst>
              </a:rPr>
              <a:t>National Task Force on Lawyer  </a:t>
            </a:r>
            <a:br>
              <a:rPr lang="en-US" dirty="0">
                <a:ln>
                  <a:noFill/>
                </a:ln>
                <a:solidFill>
                  <a:srgbClr val="629DD1">
                    <a:lumMod val="50000"/>
                  </a:srgbClr>
                </a:solidFill>
                <a:effectLst>
                  <a:outerShdw blurRad="38100" dist="38100" dir="2700000" algn="tl">
                    <a:srgbClr val="000000">
                      <a:alpha val="43137"/>
                    </a:srgbClr>
                  </a:outerShdw>
                </a:effectLst>
              </a:rPr>
            </a:br>
            <a:r>
              <a:rPr lang="en-US" dirty="0">
                <a:ln>
                  <a:noFill/>
                </a:ln>
                <a:solidFill>
                  <a:srgbClr val="629DD1">
                    <a:lumMod val="50000"/>
                  </a:srgbClr>
                </a:solidFill>
                <a:effectLst>
                  <a:outerShdw blurRad="38100" dist="38100" dir="2700000" algn="tl">
                    <a:srgbClr val="000000">
                      <a:alpha val="43137"/>
                    </a:srgbClr>
                  </a:outerShdw>
                </a:effectLst>
              </a:rPr>
              <a:t>Well-Being Recommendations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lgn="ctr" defTabSz="914126">
              <a:lnSpc>
                <a:spcPct val="111000"/>
              </a:lnSpc>
              <a:spcBef>
                <a:spcPts val="0"/>
              </a:spcBef>
              <a:spcAft>
                <a:spcPts val="0"/>
              </a:spcAft>
              <a:buClrTx/>
              <a:buSzTx/>
              <a:buNone/>
            </a:pPr>
            <a:endParaRPr lang="en-US" sz="2800" b="1" dirty="0" smtClean="0">
              <a:solidFill>
                <a:srgbClr val="424996"/>
              </a:solidFill>
              <a:latin typeface="Corbel" panose="020B0503020204020204" pitchFamily="34" charset="0"/>
            </a:endParaRPr>
          </a:p>
          <a:p>
            <a:pPr marL="0" lvl="0" indent="0" algn="ctr" defTabSz="914126">
              <a:lnSpc>
                <a:spcPct val="111000"/>
              </a:lnSpc>
              <a:spcBef>
                <a:spcPts val="0"/>
              </a:spcBef>
              <a:spcAft>
                <a:spcPts val="0"/>
              </a:spcAft>
              <a:buClrTx/>
              <a:buSzTx/>
              <a:buNone/>
            </a:pPr>
            <a:endParaRPr lang="en-US" b="1" dirty="0">
              <a:solidFill>
                <a:srgbClr val="424996"/>
              </a:solidFill>
              <a:latin typeface="Corbel" panose="020B0503020204020204" pitchFamily="34" charset="0"/>
            </a:endParaRPr>
          </a:p>
          <a:p>
            <a:pPr marL="0" lvl="0" indent="0" algn="ctr" defTabSz="914126">
              <a:lnSpc>
                <a:spcPct val="111000"/>
              </a:lnSpc>
              <a:spcBef>
                <a:spcPts val="0"/>
              </a:spcBef>
              <a:spcAft>
                <a:spcPts val="0"/>
              </a:spcAft>
              <a:buClrTx/>
              <a:buSzTx/>
              <a:buNone/>
            </a:pPr>
            <a:r>
              <a:rPr lang="en-US" sz="2800" b="1" dirty="0" smtClean="0">
                <a:solidFill>
                  <a:srgbClr val="424996"/>
                </a:solidFill>
                <a:latin typeface="Corbel" panose="020B0503020204020204" pitchFamily="34" charset="0"/>
              </a:rPr>
              <a:t>"</a:t>
            </a:r>
            <a:r>
              <a:rPr lang="en-US" sz="2800" b="1" dirty="0">
                <a:solidFill>
                  <a:srgbClr val="424996"/>
                </a:solidFill>
                <a:latin typeface="Corbel" panose="020B0503020204020204" pitchFamily="34" charset="0"/>
              </a:rPr>
              <a:t>The Path to Lawyer Well-Being: </a:t>
            </a:r>
          </a:p>
          <a:p>
            <a:pPr marL="0" lvl="0" indent="0" algn="ctr" defTabSz="914126">
              <a:lnSpc>
                <a:spcPct val="111000"/>
              </a:lnSpc>
              <a:spcBef>
                <a:spcPts val="0"/>
              </a:spcBef>
              <a:spcAft>
                <a:spcPts val="0"/>
              </a:spcAft>
              <a:buClrTx/>
              <a:buSzTx/>
              <a:buNone/>
            </a:pPr>
            <a:r>
              <a:rPr lang="en-US" sz="2800" b="1" dirty="0">
                <a:solidFill>
                  <a:srgbClr val="424996"/>
                </a:solidFill>
                <a:latin typeface="Corbel" panose="020B0503020204020204" pitchFamily="34" charset="0"/>
              </a:rPr>
              <a:t>Practical Recommendations For Positive Change"</a:t>
            </a:r>
            <a:r>
              <a:rPr lang="en-US" sz="2800" dirty="0">
                <a:solidFill>
                  <a:srgbClr val="424996"/>
                </a:solidFill>
                <a:latin typeface="Corbel" panose="020B0503020204020204" pitchFamily="34" charset="0"/>
              </a:rPr>
              <a:t> </a:t>
            </a:r>
          </a:p>
          <a:p>
            <a:pPr marL="0" lvl="0" indent="0" algn="ctr" defTabSz="914126">
              <a:lnSpc>
                <a:spcPct val="111000"/>
              </a:lnSpc>
              <a:spcBef>
                <a:spcPts val="930"/>
              </a:spcBef>
              <a:spcAft>
                <a:spcPts val="0"/>
              </a:spcAft>
              <a:buClrTx/>
              <a:buSzTx/>
              <a:buNone/>
            </a:pPr>
            <a:endParaRPr lang="en-US" dirty="0">
              <a:solidFill>
                <a:srgbClr val="242852">
                  <a:lumMod val="75000"/>
                  <a:lumOff val="25000"/>
                </a:srgbClr>
              </a:solidFill>
              <a:latin typeface="Corbel" panose="020B0503020204020204" pitchFamily="34" charset="0"/>
            </a:endParaRPr>
          </a:p>
          <a:p>
            <a:pPr marL="0" lvl="0" indent="0" algn="ctr" defTabSz="914126">
              <a:lnSpc>
                <a:spcPct val="111000"/>
              </a:lnSpc>
              <a:spcBef>
                <a:spcPts val="930"/>
              </a:spcBef>
              <a:spcAft>
                <a:spcPts val="0"/>
              </a:spcAft>
              <a:buClrTx/>
              <a:buSzTx/>
              <a:buNone/>
            </a:pPr>
            <a:r>
              <a:rPr lang="en-US" b="1" dirty="0">
                <a:solidFill>
                  <a:srgbClr val="629DD1">
                    <a:lumMod val="50000"/>
                  </a:srgbClr>
                </a:solidFill>
                <a:latin typeface="Calibri" panose="020F0502020204030204"/>
              </a:rPr>
              <a:t>http://</a:t>
            </a:r>
            <a:r>
              <a:rPr lang="en-US" b="1" dirty="0" smtClean="0">
                <a:solidFill>
                  <a:srgbClr val="629DD1">
                    <a:lumMod val="50000"/>
                  </a:srgbClr>
                </a:solidFill>
                <a:latin typeface="Calibri" panose="020F0502020204030204"/>
              </a:rPr>
              <a:t>lawyerwellbeing.net/wp-content/uploads/2017/11/Lawyer-Wellbeing-Report.pdf</a:t>
            </a:r>
            <a:endParaRPr lang="en-US" b="1" dirty="0">
              <a:solidFill>
                <a:srgbClr val="629DD1">
                  <a:lumMod val="50000"/>
                </a:srgbClr>
              </a:solidFill>
              <a:latin typeface="Calibri" panose="020F0502020204030204"/>
            </a:endParaRPr>
          </a:p>
        </p:txBody>
      </p:sp>
    </p:spTree>
    <p:extLst>
      <p:ext uri="{BB962C8B-B14F-4D97-AF65-F5344CB8AC3E}">
        <p14:creationId xmlns:p14="http://schemas.microsoft.com/office/powerpoint/2010/main" val="27329391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chemeClr val="accent1">
                    <a:lumMod val="50000"/>
                  </a:schemeClr>
                </a:solidFill>
                <a:effectLst>
                  <a:outerShdw blurRad="38100" dist="38100" dir="2700000" algn="tl">
                    <a:srgbClr val="000000">
                      <a:alpha val="43137"/>
                    </a:srgbClr>
                  </a:outerShdw>
                </a:effectLst>
              </a:rPr>
              <a:t>Additional </a:t>
            </a:r>
            <a:r>
              <a:rPr lang="en-US" b="1" dirty="0">
                <a:solidFill>
                  <a:schemeClr val="accent1">
                    <a:lumMod val="50000"/>
                  </a:schemeClr>
                </a:solidFill>
                <a:effectLst>
                  <a:outerShdw blurRad="38100" dist="38100" dir="2700000" algn="tl">
                    <a:srgbClr val="000000">
                      <a:alpha val="43137"/>
                    </a:srgbClr>
                  </a:outerShdw>
                </a:effectLst>
              </a:rPr>
              <a:t>Resources -  COVID -19</a:t>
            </a:r>
          </a:p>
        </p:txBody>
      </p:sp>
      <p:sp>
        <p:nvSpPr>
          <p:cNvPr id="3" name="Content Placeholder 2"/>
          <p:cNvSpPr>
            <a:spLocks noGrp="1"/>
          </p:cNvSpPr>
          <p:nvPr>
            <p:ph idx="1"/>
          </p:nvPr>
        </p:nvSpPr>
        <p:spPr>
          <a:xfrm>
            <a:off x="838200" y="1825625"/>
            <a:ext cx="10689236" cy="4650126"/>
          </a:xfrm>
        </p:spPr>
        <p:txBody>
          <a:bodyPr>
            <a:normAutofit/>
          </a:bodyPr>
          <a:lstStyle/>
          <a:p>
            <a:r>
              <a:rPr lang="en-US" dirty="0"/>
              <a:t>The National Suicide Prevention Lifeline provides 24/7, free and confidential support for people in distress, prevention and crisis resources for you or your loved ones, and best practices for professionals.</a:t>
            </a:r>
          </a:p>
          <a:p>
            <a:r>
              <a:rPr lang="en-US" dirty="0"/>
              <a:t>1-800-273-TALK www.suicidepreventionlifeline.org</a:t>
            </a:r>
          </a:p>
          <a:p>
            <a:r>
              <a:rPr lang="en-US" dirty="0"/>
              <a:t>Crisis Text Line serves anyone, in any type of crisis, providing access to free, 24/7 support and information via a medium people already use and trust: text.</a:t>
            </a:r>
          </a:p>
          <a:p>
            <a:r>
              <a:rPr lang="en-US" dirty="0"/>
              <a:t>Text “HOME” to 741741 www.crisistextline.org</a:t>
            </a:r>
          </a:p>
        </p:txBody>
      </p:sp>
    </p:spTree>
    <p:extLst>
      <p:ext uri="{BB962C8B-B14F-4D97-AF65-F5344CB8AC3E}">
        <p14:creationId xmlns:p14="http://schemas.microsoft.com/office/powerpoint/2010/main" val="3830696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76882"/>
            <a:ext cx="10018713" cy="1266568"/>
          </a:xfrm>
        </p:spPr>
        <p:txBody>
          <a:bodyPr/>
          <a:lstStyle/>
          <a:p>
            <a:r>
              <a:rPr lang="en-US" sz="6000" spc="-50" dirty="0" smtClean="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                What Is LCL </a:t>
            </a:r>
            <a:r>
              <a:rPr lang="en-US" sz="6000" spc="-50" dirty="0">
                <a:ln>
                  <a:noFill/>
                </a:ln>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rPr>
              <a:t>?</a:t>
            </a:r>
            <a:endParaRPr lang="en-US" dirty="0">
              <a:solidFill>
                <a:srgbClr val="2F5897"/>
              </a:solidFill>
              <a:effectLst>
                <a:outerShdw blurRad="50800" dist="38100" dir="2700000" algn="tl" rotWithShape="0">
                  <a:srgbClr val="000000">
                    <a:alpha val="43000"/>
                  </a:srgbClr>
                </a:outerShdw>
              </a:effectLs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14491" y="1643450"/>
            <a:ext cx="10018713" cy="4337220"/>
          </a:xfrm>
        </p:spPr>
        <p:txBody>
          <a:bodyPr>
            <a:noAutofit/>
          </a:bodyPr>
          <a:lstStyle/>
          <a:p>
            <a:pPr marL="91440" lvl="0" indent="-91440" defTabSz="914400" fontAlgn="base">
              <a:lnSpc>
                <a:spcPct val="90000"/>
              </a:lnSpc>
              <a:spcBef>
                <a:spcPts val="1200"/>
              </a:spcBef>
              <a:spcAft>
                <a:spcPts val="200"/>
              </a:spcAft>
              <a:buClr>
                <a:srgbClr val="E48312"/>
              </a:buClr>
              <a:buSzPct val="100000"/>
              <a:buFont typeface="Calibri" panose="020F0502020204030204" pitchFamily="34" charset="0"/>
              <a:buChar char=" "/>
            </a:pPr>
            <a:r>
              <a:rPr lang="en-US" dirty="0" smtClean="0">
                <a:solidFill>
                  <a:srgbClr val="000000"/>
                </a:solidFill>
                <a:latin typeface="Corbel" panose="020B0503020204020204" pitchFamily="34" charset="0"/>
                <a:cs typeface="Calibri" panose="020F0502020204030204" pitchFamily="34" charset="0"/>
              </a:rPr>
              <a:t> </a:t>
            </a:r>
            <a:endParaRPr lang="en-US" dirty="0">
              <a:solidFill>
                <a:srgbClr val="000000"/>
              </a:solidFill>
              <a:latin typeface="Corbel" panose="020B0503020204020204" pitchFamily="34" charset="0"/>
              <a:cs typeface="Calibri" panose="020F0502020204030204" pitchFamily="34" charset="0"/>
            </a:endParaRPr>
          </a:p>
          <a:p>
            <a:pPr marL="0" indent="0" fontAlgn="base">
              <a:spcBef>
                <a:spcPts val="1200"/>
              </a:spcBef>
              <a:spcAft>
                <a:spcPts val="200"/>
              </a:spcAft>
              <a:buClr>
                <a:srgbClr val="E48312"/>
              </a:buClr>
              <a:buSzPct val="100000"/>
              <a:buNone/>
            </a:pPr>
            <a:r>
              <a:rPr lang="en-US" sz="3600" b="1" dirty="0">
                <a:cs typeface="Calibri" panose="020F0502020204030204" pitchFamily="34" charset="0"/>
              </a:rPr>
              <a:t>LCL Is </a:t>
            </a:r>
            <a:r>
              <a:rPr lang="en-US" sz="3600" b="1" u="sng" dirty="0">
                <a:cs typeface="Calibri" panose="020F0502020204030204" pitchFamily="34" charset="0"/>
              </a:rPr>
              <a:t>Not</a:t>
            </a:r>
          </a:p>
          <a:p>
            <a:pPr>
              <a:buClr>
                <a:schemeClr val="accent1">
                  <a:lumMod val="50000"/>
                </a:schemeClr>
              </a:buClr>
            </a:pPr>
            <a:r>
              <a:rPr lang="en-US" sz="3600" dirty="0">
                <a:latin typeface="Calibri" panose="020F0502020204030204" pitchFamily="34" charset="0"/>
                <a:cs typeface="Calibri" panose="020F0502020204030204" pitchFamily="34" charset="0"/>
              </a:rPr>
              <a:t> </a:t>
            </a:r>
            <a:r>
              <a:rPr lang="en-US" sz="3600" dirty="0">
                <a:cs typeface="Calibri" panose="020F0502020204030204" pitchFamily="34" charset="0"/>
              </a:rPr>
              <a:t>a reporting agency or affiliated with the PA Disciplinary Board as it relates to attorney or judicial misconduct cases.</a:t>
            </a:r>
          </a:p>
          <a:p>
            <a:pPr marL="0" indent="0">
              <a:buClr>
                <a:schemeClr val="accent1">
                  <a:lumMod val="50000"/>
                </a:schemeClr>
              </a:buClr>
              <a:buNone/>
            </a:pPr>
            <a:endParaRPr lang="en-US" sz="3600" dirty="0">
              <a:cs typeface="Calibri" panose="020F0502020204030204" pitchFamily="34" charset="0"/>
            </a:endParaRPr>
          </a:p>
          <a:p>
            <a:pPr>
              <a:buClr>
                <a:schemeClr val="accent1">
                  <a:lumMod val="50000"/>
                </a:schemeClr>
              </a:buClr>
            </a:pPr>
            <a:r>
              <a:rPr lang="en-US" sz="3600" dirty="0"/>
              <a:t> judgmental !!</a:t>
            </a: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176" y="4268152"/>
            <a:ext cx="2962275" cy="1543050"/>
          </a:xfrm>
          <a:prstGeom prst="rect">
            <a:avLst/>
          </a:prstGeom>
        </p:spPr>
      </p:pic>
    </p:spTree>
    <p:extLst>
      <p:ext uri="{BB962C8B-B14F-4D97-AF65-F5344CB8AC3E}">
        <p14:creationId xmlns:p14="http://schemas.microsoft.com/office/powerpoint/2010/main" val="15444200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617" y="500062"/>
            <a:ext cx="10515600" cy="1325563"/>
          </a:xfrm>
        </p:spPr>
        <p:txBody>
          <a:bodyPr anchor="t">
            <a:noAutofit/>
          </a:bodyPr>
          <a:lstStyle/>
          <a:p>
            <a:r>
              <a:rPr lang="en-US" dirty="0">
                <a:ln>
                  <a:noFill/>
                </a:ln>
                <a:solidFill>
                  <a:srgbClr val="629DD1">
                    <a:lumMod val="50000"/>
                  </a:srgbClr>
                </a:solidFill>
                <a:effectLst>
                  <a:outerShdw blurRad="38100" dist="38100" dir="2700000" algn="tl">
                    <a:srgbClr val="000000">
                      <a:alpha val="43137"/>
                    </a:srgbClr>
                  </a:outerShdw>
                </a:effectLst>
                <a:latin typeface="Corbel" panose="020B0503020204020204" pitchFamily="34" charset="0"/>
              </a:rPr>
              <a:t>How to Join the National </a:t>
            </a:r>
            <a:br>
              <a:rPr lang="en-US" dirty="0">
                <a:ln>
                  <a:noFill/>
                </a:ln>
                <a:solidFill>
                  <a:srgbClr val="629DD1">
                    <a:lumMod val="50000"/>
                  </a:srgbClr>
                </a:solidFill>
                <a:effectLst>
                  <a:outerShdw blurRad="38100" dist="38100" dir="2700000" algn="tl">
                    <a:srgbClr val="000000">
                      <a:alpha val="43137"/>
                    </a:srgbClr>
                  </a:outerShdw>
                </a:effectLst>
                <a:latin typeface="Corbel" panose="020B0503020204020204" pitchFamily="34" charset="0"/>
              </a:rPr>
            </a:br>
            <a:r>
              <a:rPr lang="en-US" dirty="0">
                <a:ln>
                  <a:noFill/>
                </a:ln>
                <a:solidFill>
                  <a:srgbClr val="629DD1">
                    <a:lumMod val="50000"/>
                  </a:srgbClr>
                </a:solidFill>
                <a:effectLst>
                  <a:outerShdw blurRad="38100" dist="38100" dir="2700000" algn="tl">
                    <a:srgbClr val="000000">
                      <a:alpha val="43137"/>
                    </a:srgbClr>
                  </a:outerShdw>
                </a:effectLst>
                <a:latin typeface="Corbel" panose="020B0503020204020204" pitchFamily="34" charset="0"/>
              </a:rPr>
              <a:t>Well-Being </a:t>
            </a:r>
            <a:r>
              <a:rPr lang="en-US" dirty="0" smtClean="0">
                <a:ln>
                  <a:noFill/>
                </a:ln>
                <a:solidFill>
                  <a:srgbClr val="629DD1">
                    <a:lumMod val="50000"/>
                  </a:srgbClr>
                </a:solidFill>
                <a:effectLst>
                  <a:outerShdw blurRad="38100" dist="38100" dir="2700000" algn="tl">
                    <a:srgbClr val="000000">
                      <a:alpha val="43137"/>
                    </a:srgbClr>
                  </a:outerShdw>
                </a:effectLst>
                <a:latin typeface="Corbel" panose="020B0503020204020204" pitchFamily="34" charset="0"/>
              </a:rPr>
              <a:t>MOVEMENT</a:t>
            </a:r>
            <a:endParaRPr lang="en-US" dirty="0">
              <a:effectLst>
                <a:outerShdw blurRad="38100" dist="38100" dir="2700000" algn="tl">
                  <a:srgbClr val="000000">
                    <a:alpha val="43137"/>
                  </a:srgbClr>
                </a:outerShdw>
              </a:effectLst>
              <a:latin typeface="Corbel" panose="020B0503020204020204" pitchFamily="34" charset="0"/>
            </a:endParaRPr>
          </a:p>
        </p:txBody>
      </p:sp>
      <p:sp>
        <p:nvSpPr>
          <p:cNvPr id="3" name="Content Placeholder 2"/>
          <p:cNvSpPr>
            <a:spLocks noGrp="1"/>
          </p:cNvSpPr>
          <p:nvPr>
            <p:ph idx="1"/>
          </p:nvPr>
        </p:nvSpPr>
        <p:spPr/>
        <p:txBody>
          <a:bodyPr>
            <a:noAutofit/>
          </a:bodyPr>
          <a:lstStyle/>
          <a:p>
            <a:pPr marL="0" lvl="0" indent="0" algn="ctr" defTabSz="914126">
              <a:lnSpc>
                <a:spcPct val="111000"/>
              </a:lnSpc>
              <a:spcBef>
                <a:spcPts val="930"/>
              </a:spcBef>
              <a:spcAft>
                <a:spcPts val="0"/>
              </a:spcAft>
              <a:buClrTx/>
              <a:buSzTx/>
              <a:buNone/>
            </a:pPr>
            <a:r>
              <a:rPr lang="en-US" b="1" dirty="0">
                <a:solidFill>
                  <a:srgbClr val="242852">
                    <a:lumMod val="75000"/>
                    <a:lumOff val="25000"/>
                  </a:srgbClr>
                </a:solidFill>
                <a:latin typeface="Corbel" panose="020B0503020204020204" pitchFamily="34" charset="0"/>
              </a:rPr>
              <a:t>“WELL-BEI</a:t>
            </a:r>
            <a:r>
              <a:rPr lang="en-US" b="1" dirty="0">
                <a:solidFill>
                  <a:srgbClr val="424996"/>
                </a:solidFill>
                <a:latin typeface="Corbel" panose="020B0503020204020204" pitchFamily="34" charset="0"/>
              </a:rPr>
              <a:t>NG</a:t>
            </a:r>
            <a:r>
              <a:rPr lang="en-US" b="1" dirty="0">
                <a:solidFill>
                  <a:srgbClr val="242852">
                    <a:lumMod val="75000"/>
                    <a:lumOff val="25000"/>
                  </a:srgbClr>
                </a:solidFill>
                <a:latin typeface="Corbel" panose="020B0503020204020204" pitchFamily="34" charset="0"/>
              </a:rPr>
              <a:t> TOOLKIT FOR LAWYERS AND LEGAL EMPLOYERS”</a:t>
            </a:r>
          </a:p>
          <a:p>
            <a:pPr marL="0" lvl="0" indent="0" algn="ctr" defTabSz="914126">
              <a:lnSpc>
                <a:spcPct val="111000"/>
              </a:lnSpc>
              <a:spcBef>
                <a:spcPts val="0"/>
              </a:spcBef>
              <a:spcAft>
                <a:spcPts val="0"/>
              </a:spcAft>
              <a:buClrTx/>
              <a:buSzTx/>
              <a:buNone/>
            </a:pPr>
            <a:r>
              <a:rPr lang="en-US" sz="2000" b="1" dirty="0">
                <a:solidFill>
                  <a:srgbClr val="242852">
                    <a:lumMod val="75000"/>
                    <a:lumOff val="25000"/>
                  </a:srgbClr>
                </a:solidFill>
                <a:latin typeface="Corbel" panose="020B0503020204020204" pitchFamily="34" charset="0"/>
              </a:rPr>
              <a:t> </a:t>
            </a:r>
            <a:r>
              <a:rPr lang="en-US" sz="2000" dirty="0">
                <a:solidFill>
                  <a:srgbClr val="242852">
                    <a:lumMod val="75000"/>
                    <a:lumOff val="25000"/>
                  </a:srgbClr>
                </a:solidFill>
                <a:latin typeface="Corbel" panose="020B0503020204020204" pitchFamily="34" charset="0"/>
              </a:rPr>
              <a:t>Created By Anne M. </a:t>
            </a:r>
            <a:r>
              <a:rPr lang="en-US" sz="2000" dirty="0" err="1">
                <a:solidFill>
                  <a:srgbClr val="242852">
                    <a:lumMod val="75000"/>
                    <a:lumOff val="25000"/>
                  </a:srgbClr>
                </a:solidFill>
                <a:latin typeface="Corbel" panose="020B0503020204020204" pitchFamily="34" charset="0"/>
              </a:rPr>
              <a:t>Brafford</a:t>
            </a:r>
            <a:r>
              <a:rPr lang="en-US" sz="2000" dirty="0">
                <a:solidFill>
                  <a:srgbClr val="242852">
                    <a:lumMod val="75000"/>
                    <a:lumOff val="25000"/>
                  </a:srgbClr>
                </a:solidFill>
                <a:latin typeface="Corbel" panose="020B0503020204020204" pitchFamily="34" charset="0"/>
              </a:rPr>
              <a:t> For Use By The American Bar Association</a:t>
            </a:r>
            <a:endParaRPr lang="en-US" sz="2000" b="1" dirty="0">
              <a:solidFill>
                <a:srgbClr val="242852">
                  <a:lumMod val="75000"/>
                  <a:lumOff val="25000"/>
                </a:srgbClr>
              </a:solidFill>
              <a:latin typeface="Corbel" panose="020B0503020204020204" pitchFamily="34" charset="0"/>
            </a:endParaRPr>
          </a:p>
          <a:p>
            <a:pPr marL="0" lvl="0" indent="0" algn="ctr" defTabSz="914126">
              <a:lnSpc>
                <a:spcPct val="111000"/>
              </a:lnSpc>
              <a:spcBef>
                <a:spcPts val="930"/>
              </a:spcBef>
              <a:spcAft>
                <a:spcPts val="0"/>
              </a:spcAft>
              <a:buClrTx/>
              <a:buSzTx/>
              <a:buNone/>
            </a:pPr>
            <a:r>
              <a:rPr lang="en-US" sz="2000" b="1" dirty="0">
                <a:solidFill>
                  <a:srgbClr val="629DD1">
                    <a:lumMod val="50000"/>
                  </a:srgbClr>
                </a:solidFill>
                <a:latin typeface="Corbel" panose="020B0503020204020204" pitchFamily="34" charset="0"/>
                <a:hlinkClick r:id="rId2"/>
              </a:rPr>
              <a:t>https://www.americanbar.org/content/dam/aba/administrative/lawyer_assistance/ls_colap_well-being_toolkit_for_lawyers_legal_employers.authcheckdam.pdf</a:t>
            </a:r>
            <a:endParaRPr lang="en-US" sz="2000" b="1" dirty="0">
              <a:solidFill>
                <a:srgbClr val="629DD1">
                  <a:lumMod val="50000"/>
                </a:srgbClr>
              </a:solidFill>
              <a:latin typeface="Corbel" panose="020B0503020204020204" pitchFamily="34" charset="0"/>
            </a:endParaRPr>
          </a:p>
          <a:p>
            <a:pPr marL="0" lvl="0" indent="0" algn="ctr" defTabSz="914126">
              <a:lnSpc>
                <a:spcPct val="111000"/>
              </a:lnSpc>
              <a:spcBef>
                <a:spcPts val="930"/>
              </a:spcBef>
              <a:spcAft>
                <a:spcPts val="0"/>
              </a:spcAft>
              <a:buClrTx/>
              <a:buSzTx/>
              <a:buNone/>
            </a:pPr>
            <a:r>
              <a:rPr lang="en-US" sz="2000" b="1" dirty="0" smtClean="0">
                <a:solidFill>
                  <a:srgbClr val="242852">
                    <a:lumMod val="75000"/>
                    <a:lumOff val="25000"/>
                  </a:srgbClr>
                </a:solidFill>
                <a:latin typeface="Calibri" panose="020F0502020204030204"/>
              </a:rPr>
              <a:t> </a:t>
            </a:r>
            <a:endParaRPr lang="en-US" sz="2000" b="1" dirty="0">
              <a:solidFill>
                <a:srgbClr val="242852">
                  <a:lumMod val="75000"/>
                  <a:lumOff val="25000"/>
                </a:srgbClr>
              </a:solidFill>
              <a:latin typeface="Calibri" panose="020F0502020204030204"/>
            </a:endParaRPr>
          </a:p>
          <a:p>
            <a:pPr marL="0" lvl="0" indent="0" algn="ctr" defTabSz="914126">
              <a:lnSpc>
                <a:spcPct val="111000"/>
              </a:lnSpc>
              <a:spcBef>
                <a:spcPts val="930"/>
              </a:spcBef>
              <a:spcAft>
                <a:spcPts val="0"/>
              </a:spcAft>
              <a:buClrTx/>
              <a:buSzTx/>
              <a:buNone/>
            </a:pPr>
            <a:r>
              <a:rPr lang="en-US" b="1" dirty="0">
                <a:solidFill>
                  <a:srgbClr val="242852">
                    <a:lumMod val="75000"/>
                    <a:lumOff val="25000"/>
                  </a:srgbClr>
                </a:solidFill>
                <a:latin typeface="Corbel" panose="020B0503020204020204" pitchFamily="34" charset="0"/>
              </a:rPr>
              <a:t>“Well-Being Toolkit Nutshell: 80 Tips For Lawyer Thriving”</a:t>
            </a:r>
            <a:endParaRPr lang="en-US" dirty="0">
              <a:solidFill>
                <a:srgbClr val="242852">
                  <a:lumMod val="75000"/>
                  <a:lumOff val="25000"/>
                </a:srgbClr>
              </a:solidFill>
              <a:latin typeface="Corbel" panose="020B0503020204020204" pitchFamily="34" charset="0"/>
            </a:endParaRPr>
          </a:p>
          <a:p>
            <a:pPr marL="0" lvl="0" indent="0" algn="ctr" defTabSz="914126">
              <a:lnSpc>
                <a:spcPct val="111000"/>
              </a:lnSpc>
              <a:spcBef>
                <a:spcPts val="930"/>
              </a:spcBef>
              <a:spcAft>
                <a:spcPts val="0"/>
              </a:spcAft>
              <a:buClrTx/>
              <a:buSzTx/>
              <a:buNone/>
            </a:pPr>
            <a:r>
              <a:rPr lang="en-US" sz="2000" b="1" dirty="0">
                <a:solidFill>
                  <a:srgbClr val="629DD1">
                    <a:lumMod val="50000"/>
                  </a:srgbClr>
                </a:solidFill>
                <a:latin typeface="Corbel" panose="020B0503020204020204" pitchFamily="34" charset="0"/>
              </a:rPr>
              <a:t>https://</a:t>
            </a:r>
            <a:r>
              <a:rPr lang="en-US" sz="2000" b="1" dirty="0" smtClean="0">
                <a:solidFill>
                  <a:srgbClr val="629DD1">
                    <a:lumMod val="50000"/>
                  </a:srgbClr>
                </a:solidFill>
                <a:latin typeface="Corbel" panose="020B0503020204020204" pitchFamily="34" charset="0"/>
              </a:rPr>
              <a:t>www.americanbar.org/content/dam/aba/administrative/lawyer_assistance/ls_colap_Well-Being_Toolkit_Flier_Nutshell.authcheckdam.pdf</a:t>
            </a:r>
            <a:endParaRPr lang="en-US" sz="2000" b="1" dirty="0">
              <a:solidFill>
                <a:srgbClr val="629DD1">
                  <a:lumMod val="50000"/>
                </a:srgbClr>
              </a:solidFill>
              <a:latin typeface="Corbel" panose="020B0503020204020204" pitchFamily="34" charset="0"/>
            </a:endParaRPr>
          </a:p>
        </p:txBody>
      </p:sp>
    </p:spTree>
    <p:extLst>
      <p:ext uri="{BB962C8B-B14F-4D97-AF65-F5344CB8AC3E}">
        <p14:creationId xmlns:p14="http://schemas.microsoft.com/office/powerpoint/2010/main" val="255201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4" y="666205"/>
            <a:ext cx="10528663" cy="5693866"/>
          </a:xfrm>
          <a:prstGeom prst="rect">
            <a:avLst/>
          </a:prstGeom>
        </p:spPr>
        <p:txBody>
          <a:bodyPr wrap="square">
            <a:spAutoFit/>
          </a:bodyPr>
          <a:lstStyle/>
          <a:p>
            <a:pPr algn="r" fontAlgn="base"/>
            <a:r>
              <a:rPr lang="en-US" sz="3200" u="sng"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Calibri" panose="020F0502020204030204" pitchFamily="34" charset="0"/>
              </a:rPr>
              <a:t> </a:t>
            </a:r>
            <a:r>
              <a:rPr lang="en-US" sz="32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Calibri" panose="020F0502020204030204" pitchFamily="34" charset="0"/>
              </a:rPr>
              <a:t>              </a:t>
            </a:r>
            <a:r>
              <a:rPr lang="en-US" sz="3200" u="sng"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Calibri" panose="020F0502020204030204" pitchFamily="34" charset="0"/>
              </a:rPr>
              <a:t> </a:t>
            </a:r>
            <a:endParaRPr lang="en-US" sz="3200" u="sng"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Calibri" panose="020F0502020204030204" pitchFamily="34" charset="0"/>
            </a:endParaRPr>
          </a:p>
          <a:p>
            <a:pPr fontAlgn="base"/>
            <a:r>
              <a:rPr lang="en-US" sz="3200" dirty="0">
                <a:solidFill>
                  <a:schemeClr val="bg1"/>
                </a:solidFill>
                <a:latin typeface="Corbel" panose="020B0503020204020204" pitchFamily="34" charset="0"/>
                <a:ea typeface="Times New Roman" panose="02020603050405020304" pitchFamily="18" charset="0"/>
                <a:cs typeface="Calibri" panose="020F0502020204030204" pitchFamily="34" charset="0"/>
              </a:rPr>
              <a:t> </a:t>
            </a:r>
            <a:r>
              <a:rPr lang="en-US" sz="3200" dirty="0" smtClean="0">
                <a:solidFill>
                  <a:schemeClr val="bg1"/>
                </a:solidFill>
                <a:latin typeface="Corbel" panose="020B0503020204020204" pitchFamily="34" charset="0"/>
                <a:ea typeface="Times New Roman" panose="02020603050405020304" pitchFamily="18" charset="0"/>
                <a:cs typeface="Calibri" panose="020F0502020204030204" pitchFamily="34" charset="0"/>
              </a:rPr>
              <a:t>                   </a:t>
            </a:r>
            <a:r>
              <a:rPr lang="en-US" sz="3200" u="sng"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Calibri" panose="020F0502020204030204" pitchFamily="34" charset="0"/>
              </a:rPr>
              <a:t>We </a:t>
            </a:r>
            <a:r>
              <a:rPr lang="en-US" sz="3200" u="sng"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ea typeface="Times New Roman" panose="02020603050405020304" pitchFamily="18" charset="0"/>
                <a:cs typeface="Calibri" panose="020F0502020204030204" pitchFamily="34" charset="0"/>
              </a:rPr>
              <a:t>Protect Your Identity and  Information</a:t>
            </a:r>
            <a:r>
              <a:rPr lang="en-US" sz="3200" dirty="0" smtClean="0">
                <a:solidFill>
                  <a:schemeClr val="bg1"/>
                </a:solidFill>
                <a:latin typeface="Corbel" panose="020B0503020204020204" pitchFamily="34" charset="0"/>
                <a:ea typeface="Times New Roman" panose="02020603050405020304" pitchFamily="18" charset="0"/>
                <a:cs typeface="Calibri" panose="020F0502020204030204" pitchFamily="34" charset="0"/>
              </a:rPr>
              <a:t>      </a:t>
            </a:r>
            <a:endParaRPr lang="en-US" sz="3200" dirty="0">
              <a:solidFill>
                <a:schemeClr val="bg1"/>
              </a:solidFill>
              <a:latin typeface="Corbel" panose="020B0503020204020204" pitchFamily="34" charset="0"/>
              <a:ea typeface="Times New Roman" panose="02020603050405020304" pitchFamily="18" charset="0"/>
              <a:cs typeface="Calibri" panose="020F0502020204030204" pitchFamily="34" charset="0"/>
            </a:endParaRPr>
          </a:p>
          <a:p>
            <a:pPr fontAlgn="base"/>
            <a:endParaRPr lang="en-US" sz="2800" dirty="0" smtClean="0">
              <a:latin typeface="Corbel" panose="020B0503020204020204" pitchFamily="34" charset="0"/>
              <a:ea typeface="Times New Roman" panose="02020603050405020304" pitchFamily="18" charset="0"/>
              <a:cs typeface="Calibri" panose="020F0502020204030204" pitchFamily="34" charset="0"/>
            </a:endParaRPr>
          </a:p>
          <a:p>
            <a:pPr fontAlgn="base"/>
            <a:r>
              <a:rPr lang="en-US" sz="2800" dirty="0" smtClean="0">
                <a:latin typeface="Corbel" panose="020B0503020204020204" pitchFamily="34" charset="0"/>
                <a:ea typeface="Times New Roman" panose="02020603050405020304" pitchFamily="18" charset="0"/>
                <a:cs typeface="Calibri" panose="020F0502020204030204" pitchFamily="34" charset="0"/>
              </a:rPr>
              <a:t>LCL </a:t>
            </a:r>
            <a:r>
              <a:rPr lang="en-US" sz="2800" dirty="0">
                <a:latin typeface="Corbel" panose="020B0503020204020204" pitchFamily="34" charset="0"/>
                <a:ea typeface="Times New Roman" panose="02020603050405020304" pitchFamily="18" charset="0"/>
                <a:cs typeface="Calibri" panose="020F0502020204030204" pitchFamily="34" charset="0"/>
              </a:rPr>
              <a:t>does </a:t>
            </a:r>
            <a:r>
              <a:rPr lang="en-US" sz="2800" b="1" u="sng" dirty="0">
                <a:latin typeface="Corbel" panose="020B0503020204020204" pitchFamily="34" charset="0"/>
                <a:ea typeface="Times New Roman" panose="02020603050405020304" pitchFamily="18" charset="0"/>
                <a:cs typeface="Calibri" panose="020F0502020204030204" pitchFamily="34" charset="0"/>
              </a:rPr>
              <a:t>not</a:t>
            </a:r>
            <a:r>
              <a:rPr lang="en-US" sz="2800" dirty="0">
                <a:latin typeface="Corbel" panose="020B0503020204020204" pitchFamily="34" charset="0"/>
                <a:ea typeface="Times New Roman" panose="02020603050405020304" pitchFamily="18" charset="0"/>
                <a:cs typeface="Calibri" panose="020F0502020204030204" pitchFamily="34" charset="0"/>
              </a:rPr>
              <a:t> report or disclose any identifying information to the  Supreme Court, the Judicial Conduct Board, the Disciplinary Board, the Board of Law Examiners or any other agency of the Supreme Court; nor do we report or disclose any identifying information to the Conference of State Trial Judges, Pennsylvania Bar Association, local bar associations or any judicial or law related organization. We do not report any identifying information to anyone without your prior consent.</a:t>
            </a:r>
          </a:p>
          <a:p>
            <a:pPr fontAlgn="base">
              <a:lnSpc>
                <a:spcPct val="150000"/>
              </a:lnSpc>
            </a:pPr>
            <a:r>
              <a:rPr lang="en-US" sz="3200" b="1" u="sng" dirty="0">
                <a:solidFill>
                  <a:schemeClr val="accent1">
                    <a:lumMod val="50000"/>
                  </a:schemeClr>
                </a:solidFill>
                <a:latin typeface="Corbel" panose="020B0503020204020204" pitchFamily="34" charset="0"/>
                <a:ea typeface="Times New Roman" panose="02020603050405020304" pitchFamily="18" charset="0"/>
                <a:cs typeface="Calibri" panose="020F0502020204030204" pitchFamily="34" charset="0"/>
              </a:rPr>
              <a:t>You may remain anonymous and still receive LCL services. </a:t>
            </a:r>
          </a:p>
        </p:txBody>
      </p:sp>
    </p:spTree>
    <p:extLst>
      <p:ext uri="{BB962C8B-B14F-4D97-AF65-F5344CB8AC3E}">
        <p14:creationId xmlns:p14="http://schemas.microsoft.com/office/powerpoint/2010/main" val="136750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a:solidFill>
                  <a:schemeClr val="accent1">
                    <a:lumMod val="50000"/>
                  </a:schemeClr>
                </a:solidFill>
                <a:latin typeface="Corbel" panose="020B0503020204020204" pitchFamily="34" charset="0"/>
              </a:rPr>
              <a:t> </a:t>
            </a:r>
            <a:r>
              <a:rPr lang="en-US" spc="-50" dirty="0" smtClean="0">
                <a:solidFill>
                  <a:schemeClr val="accent1">
                    <a:lumMod val="50000"/>
                  </a:schemeClr>
                </a:solidFill>
                <a:latin typeface="Corbel" panose="020B0503020204020204" pitchFamily="34" charset="0"/>
              </a:rPr>
              <a:t>                      </a:t>
            </a:r>
            <a:r>
              <a:rPr lang="en-US" u="sng" spc="-5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GUIDANCE  </a:t>
            </a:r>
            <a:r>
              <a:rPr lang="en-US" u="sng" spc="-5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FROM  THE </a:t>
            </a:r>
            <a:br>
              <a:rPr lang="en-US" u="sng" spc="-5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br>
            <a:r>
              <a:rPr lang="en-US" spc="-5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a:t>
            </a:r>
            <a:r>
              <a:rPr lang="en-US" spc="-5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      </a:t>
            </a:r>
            <a:r>
              <a:rPr lang="en-US" u="sng" spc="-5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rPr>
              <a:t>SUPREME COURT</a:t>
            </a:r>
            <a:endParaRPr lang="en-US" dirty="0"/>
          </a:p>
        </p:txBody>
      </p:sp>
      <p:sp>
        <p:nvSpPr>
          <p:cNvPr id="3" name="Content Placeholder 2"/>
          <p:cNvSpPr>
            <a:spLocks noGrp="1"/>
          </p:cNvSpPr>
          <p:nvPr>
            <p:ph idx="1"/>
          </p:nvPr>
        </p:nvSpPr>
        <p:spPr>
          <a:xfrm>
            <a:off x="838200" y="2126070"/>
            <a:ext cx="10515600" cy="4351338"/>
          </a:xfrm>
        </p:spPr>
        <p:txBody>
          <a:bodyPr>
            <a:normAutofit lnSpcReduction="10000"/>
          </a:bodyPr>
          <a:lstStyle/>
          <a:p>
            <a:pPr marL="0" indent="0" fontAlgn="base">
              <a:spcBef>
                <a:spcPts val="1200"/>
              </a:spcBef>
              <a:spcAft>
                <a:spcPts val="200"/>
              </a:spcAft>
              <a:buClr>
                <a:srgbClr val="E48312"/>
              </a:buClr>
              <a:buSzPct val="100000"/>
              <a:buNone/>
            </a:pPr>
            <a:r>
              <a:rPr lang="en-US" dirty="0">
                <a:latin typeface="Corbel" panose="020B0503020204020204" pitchFamily="34" charset="0"/>
              </a:rPr>
              <a:t>Rule 8.3 (c) of the Rules of Professional Conduct addresses that concern by providing an exception to the duty to report: “The Rule does not require disclosure of information otherwise protected by Rule 1.6 or information gained by a lawyer or judge while participating in an approved lawyers assistance program.”</a:t>
            </a:r>
          </a:p>
          <a:p>
            <a:pPr marL="0" indent="0" fontAlgn="base">
              <a:buNone/>
            </a:pPr>
            <a:r>
              <a:rPr lang="en-US" b="1" dirty="0">
                <a:solidFill>
                  <a:schemeClr val="accent1">
                    <a:lumMod val="50000"/>
                  </a:schemeClr>
                </a:solidFill>
              </a:rPr>
              <a:t>Comment 7 explains: “… providing for an exception … encourages lawyers and judges to seek treatment through such a program. Conversely, without such an exception, lawyers and judges may hesitate to seek assistance from these programs, which may then result in additional harm to their professional careers and additional injury to the welfare of clients and to the public.” (emphasis added</a:t>
            </a:r>
            <a:r>
              <a:rPr lang="en-US" b="1" dirty="0" smtClean="0">
                <a:solidFill>
                  <a:schemeClr val="accent1">
                    <a:lumMod val="50000"/>
                  </a:schemeClr>
                </a:solidFill>
              </a:rPr>
              <a:t>)</a:t>
            </a:r>
            <a:endParaRPr lang="en-US" b="1" dirty="0">
              <a:solidFill>
                <a:schemeClr val="accent1">
                  <a:lumMod val="50000"/>
                </a:schemeClr>
              </a:solidFill>
            </a:endParaRPr>
          </a:p>
        </p:txBody>
      </p:sp>
    </p:spTree>
    <p:extLst>
      <p:ext uri="{BB962C8B-B14F-4D97-AF65-F5344CB8AC3E}">
        <p14:creationId xmlns:p14="http://schemas.microsoft.com/office/powerpoint/2010/main" val="28786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7629</TotalTime>
  <Words>3397</Words>
  <Application>Microsoft Office PowerPoint</Application>
  <PresentationFormat>Widescreen</PresentationFormat>
  <Paragraphs>493</Paragraphs>
  <Slides>70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Arial</vt:lpstr>
      <vt:lpstr>Bodoni MT</vt:lpstr>
      <vt:lpstr>Calibri</vt:lpstr>
      <vt:lpstr>Calibri Light</vt:lpstr>
      <vt:lpstr>Constantia</vt:lpstr>
      <vt:lpstr>Corbel</vt:lpstr>
      <vt:lpstr>Segoe Script</vt:lpstr>
      <vt:lpstr>Times New Roman</vt:lpstr>
      <vt:lpstr>Tw Cen MT</vt:lpstr>
      <vt:lpstr>Wingdings</vt:lpstr>
      <vt:lpstr>Office Theme</vt:lpstr>
      <vt:lpstr>PowerPoint Presentation</vt:lpstr>
      <vt:lpstr>Coronavirus and Your Mental Health: A Lawyer’s Guide to  Coping with Isolation, Anxiety and Fear in Uncertain Times  Presented by -Brian S. Quinn, Esq. – Education and Outreach Coordinator, LCL of PA, Inc.  Brian S. Quinn, Esquire is a licensed attorney in Pennsylvania who currently serves as the Education and Outreach Coordinator for Lawyers Concerned for Lawyers of Pennsylvania, Inc., a Lawyers Assistance Program established in 1988 for the purpose of helping lawyers, judges and law students recover from alcoholism, drug addiction and mental health disorders.  Mr. Quinn obtained his undergraduate degree in 1970, his law degree in 1973 and a certificate in Drug and Alcohol counselling in 2012, from Villanova University. Prior to his work with Lawyers Concerned for Lawyers, he was a private practitioner for over 40 years and has also worked in the field of Alcohol and Drug Counseling  in suburban Philadelphia.  Mr. Quinn is a past member of the Board of Directors of Lawyers Concerned for Lawyers of Pennsylvania and served as a peer volunteer for over six years prior to accepting his current role as the organization's Educator in 2017. He has written and presented on lawyer wellness topics to law firms, Bar Associations and legal education  providers for state, national and international groups as well.</vt:lpstr>
      <vt:lpstr>PowerPoint Presentation</vt:lpstr>
      <vt:lpstr>                What Is LCL ?</vt:lpstr>
      <vt:lpstr>                What Is LCL ?</vt:lpstr>
      <vt:lpstr>                What Is LCL ?</vt:lpstr>
      <vt:lpstr>                What Is LCL ?</vt:lpstr>
      <vt:lpstr>PowerPoint Presentation</vt:lpstr>
      <vt:lpstr>                       GUIDANCE  FROM  THE                              SUPREME COURT</vt:lpstr>
      <vt:lpstr>ABA / Hazelden- Betty Ford Study (Published  February, 2016 Journal of Addiction Medicine)</vt:lpstr>
      <vt:lpstr>ABA / Hazelden- Betty Ford Study (Published  February, 2016 Journal of Addiction Medicine)</vt:lpstr>
      <vt:lpstr>Mental Health By The Numbers</vt:lpstr>
      <vt:lpstr>Mental Health By The Numbers</vt:lpstr>
      <vt:lpstr>Mental Health By The Numbers</vt:lpstr>
      <vt:lpstr>PowerPoint Presentation</vt:lpstr>
      <vt:lpstr>                  What is Depression ?</vt:lpstr>
      <vt:lpstr>            What Causes Depression ?</vt:lpstr>
      <vt:lpstr>“AM I DEPRESSED ?”</vt:lpstr>
      <vt:lpstr>“AM I DEPRESSED ?”</vt:lpstr>
      <vt:lpstr> WHAT IS STRESS ?</vt:lpstr>
      <vt:lpstr>    WHAT IS STRESS ?</vt:lpstr>
      <vt:lpstr>PowerPoint Presentation</vt:lpstr>
      <vt:lpstr>HOW STRESSED ARE YOU ?</vt:lpstr>
      <vt:lpstr>HOW STRESSED ARE YOU ?</vt:lpstr>
      <vt:lpstr>HOW STRESSED ARE YOU ?</vt:lpstr>
      <vt:lpstr>                 STRESS or DISTRESS ?</vt:lpstr>
      <vt:lpstr>                 STRESS or DISTRESS ?</vt:lpstr>
      <vt:lpstr>               QUICK STRESS-BUSTERS</vt:lpstr>
      <vt:lpstr>              QUICK STRESS-BUSTERS</vt:lpstr>
      <vt:lpstr>            Aloneness      Solitude vs. Loneliness</vt:lpstr>
      <vt:lpstr>            Aloneness      Solitude vs. Loneliness</vt:lpstr>
      <vt:lpstr>            Social Isolation         </vt:lpstr>
      <vt:lpstr>                      Social Isolation         </vt:lpstr>
      <vt:lpstr>            What is Anxiety ?        </vt:lpstr>
      <vt:lpstr>            What is Anxiety ?        </vt:lpstr>
      <vt:lpstr>               What is Worry ?        </vt:lpstr>
      <vt:lpstr>               Productive worry vs. Unproductive worry </vt:lpstr>
      <vt:lpstr>   COVID-19 : How do we calm our anxiety ?</vt:lpstr>
      <vt:lpstr>      COVID-19: How do we calm our anxiety ?</vt:lpstr>
      <vt:lpstr>         Tips For Dealing With COVID -19 Fear</vt:lpstr>
      <vt:lpstr>                         Connect and Debrief</vt:lpstr>
      <vt:lpstr>PowerPoint Presentation</vt:lpstr>
      <vt:lpstr>PowerPoint Presentation</vt:lpstr>
      <vt:lpstr>         Tips For Dealing With COVID -19 Fear</vt:lpstr>
      <vt:lpstr>PowerPoint Presentation</vt:lpstr>
      <vt:lpstr>         Tips For Dealing With COVID -19 Fear</vt:lpstr>
      <vt:lpstr>           ETHICAL DILEMMAS and COVID-19</vt:lpstr>
      <vt:lpstr>           ETHICAL DILEMMAS and COVID-19</vt:lpstr>
      <vt:lpstr>           ETHICAL DILEMMAS and COVID-19</vt:lpstr>
      <vt:lpstr>           ETHICAL DILEMMAS and COVID-19</vt:lpstr>
      <vt:lpstr>           ETHICAL DILEMMAS and COVID-19</vt:lpstr>
      <vt:lpstr>Why Are Legal Professionals at High Risk of  Mental Health &amp; Substance Use Disorders?</vt:lpstr>
      <vt:lpstr>Why Are Legal Professionals at High Risk of  Mental Health &amp; Substance Use Disorders?</vt:lpstr>
      <vt:lpstr>PowerPoint Presentation</vt:lpstr>
      <vt:lpstr>What keeps many professionals from seeking or accepting the help they so desperately need ? </vt:lpstr>
      <vt:lpstr>Dealing with Denial</vt:lpstr>
      <vt:lpstr>        ENABLING     The Conspiracy of Silence </vt:lpstr>
      <vt:lpstr>What can YOU do ??</vt:lpstr>
      <vt:lpstr>                      A Reminder to Us All</vt:lpstr>
      <vt:lpstr>        To Call LCL…or Not to Call</vt:lpstr>
      <vt:lpstr>          To Call LCL…or Not to Call</vt:lpstr>
      <vt:lpstr>   Five Core Steps for a Sustainable     Culture in the Legal Profession:</vt:lpstr>
      <vt:lpstr>THE SUN WILL RISE                TOMMOROW !!!</vt:lpstr>
      <vt:lpstr>Coronavirus and Your Mental Health: A  Lawyer’s Guide to Coping with Isolation, Anxiety and Fear In Uncertain times</vt:lpstr>
      <vt:lpstr>           Additional Resources -  COVID -19</vt:lpstr>
      <vt:lpstr>           Additional Resources -  COVID -19</vt:lpstr>
      <vt:lpstr>           Additional Resources -  COVID -19</vt:lpstr>
      <vt:lpstr>National Task Force on Lawyer   Well-Being Recommendations </vt:lpstr>
      <vt:lpstr>           Additional Resources -  COVID -19</vt:lpstr>
      <vt:lpstr>How to Join the National  Well-Being MOVEMENT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IMPAIRMENT IN THE     LEGAL PROFESSION</dc:title>
  <dc:creator>Brian Quinn</dc:creator>
  <cp:lastModifiedBy>Barb Dudek</cp:lastModifiedBy>
  <cp:revision>267</cp:revision>
  <cp:lastPrinted>2020-04-07T13:23:40Z</cp:lastPrinted>
  <dcterms:created xsi:type="dcterms:W3CDTF">2019-01-12T19:14:21Z</dcterms:created>
  <dcterms:modified xsi:type="dcterms:W3CDTF">2020-05-12T14:50:36Z</dcterms:modified>
</cp:coreProperties>
</file>