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8"/>
  </p:notesMasterIdLst>
  <p:sldIdLst>
    <p:sldId id="408" r:id="rId2"/>
    <p:sldId id="432" r:id="rId3"/>
    <p:sldId id="433" r:id="rId4"/>
    <p:sldId id="426" r:id="rId5"/>
    <p:sldId id="431" r:id="rId6"/>
    <p:sldId id="401" r:id="rId7"/>
    <p:sldId id="415" r:id="rId8"/>
    <p:sldId id="417" r:id="rId9"/>
    <p:sldId id="418" r:id="rId10"/>
    <p:sldId id="416" r:id="rId11"/>
    <p:sldId id="435" r:id="rId12"/>
    <p:sldId id="436" r:id="rId13"/>
    <p:sldId id="420" r:id="rId14"/>
    <p:sldId id="434" r:id="rId15"/>
    <p:sldId id="438" r:id="rId16"/>
    <p:sldId id="437" r:id="rId17"/>
    <p:sldId id="439" r:id="rId18"/>
    <p:sldId id="441" r:id="rId19"/>
    <p:sldId id="442" r:id="rId20"/>
    <p:sldId id="440" r:id="rId21"/>
    <p:sldId id="419" r:id="rId22"/>
    <p:sldId id="424" r:id="rId23"/>
    <p:sldId id="422" r:id="rId24"/>
    <p:sldId id="423" r:id="rId25"/>
    <p:sldId id="430" r:id="rId26"/>
    <p:sldId id="315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Karnik" initials="SK" lastIdx="1" clrIdx="0">
    <p:extLst>
      <p:ext uri="{19B8F6BF-5375-455C-9EA6-DF929625EA0E}">
        <p15:presenceInfo xmlns:p15="http://schemas.microsoft.com/office/powerpoint/2012/main" userId="S-1-5-21-3274799583-2154514076-3967393110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49A83"/>
    <a:srgbClr val="FF0000"/>
    <a:srgbClr val="EC551A"/>
    <a:srgbClr val="C6891F"/>
    <a:srgbClr val="494949"/>
    <a:srgbClr val="E6E7B7"/>
    <a:srgbClr val="F4F4F4"/>
    <a:srgbClr val="336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4660"/>
  </p:normalViewPr>
  <p:slideViewPr>
    <p:cSldViewPr>
      <p:cViewPr varScale="1">
        <p:scale>
          <a:sx n="105" d="100"/>
          <a:sy n="105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04E08F-A1B1-448C-A187-9849CED4330F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47FF06-3E24-4C48-A800-E92B8522B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7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5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2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A894-3CD3-4F27-8D00-19C1FA1932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295400"/>
          </a:xfrm>
        </p:spPr>
        <p:txBody>
          <a:bodyPr/>
          <a:lstStyle>
            <a:lvl1pPr algn="ctr">
              <a:defRPr sz="3200" b="1">
                <a:solidFill>
                  <a:srgbClr val="149A8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C551A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8" name="Picture 7" descr="ATU_ppt_page_swa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52368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096000" y="6430962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cs typeface="+mn-cs"/>
              </a:rPr>
              <a:t>© Amin Talati Wasserman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0" y="304800"/>
            <a:ext cx="383597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6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94949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808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44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029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66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04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9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7797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6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U_ppt_page_swas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5236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0" y="6430962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cs typeface="+mn-cs"/>
              </a:rPr>
              <a:t>© Amin Talati Wasserman </a:t>
            </a:r>
          </a:p>
        </p:txBody>
      </p:sp>
      <p:pic>
        <p:nvPicPr>
          <p:cNvPr id="2" name="Picture 1" descr="ATU_side_swash_pp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41498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72200" y="111205"/>
            <a:ext cx="2776962" cy="1103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7" r:id="rId2"/>
    <p:sldLayoutId id="2147483705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9494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9494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9494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9494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9494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9494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end@amintalati.com" TargetMode="External"/><Relationship Id="rId2" Type="http://schemas.openxmlformats.org/officeDocument/2006/relationships/hyperlink" Target="mailto:Matt@AminTalati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133600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Legal Risks: Demand Letters and Litigation Trends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17</a:t>
            </a:r>
            <a:r>
              <a:rPr lang="en-US" sz="2400" baseline="30000" dirty="0"/>
              <a:t>th</a:t>
            </a:r>
            <a:r>
              <a:rPr lang="en-US" sz="2400" dirty="0"/>
              <a:t> Annual Nutrition Law Symposium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371600"/>
          </a:xfrm>
        </p:spPr>
        <p:txBody>
          <a:bodyPr/>
          <a:lstStyle/>
          <a:p>
            <a:r>
              <a:rPr lang="it-IT" sz="1800" b="1" i="1" dirty="0"/>
              <a:t>Matthew Orr, Partner</a:t>
            </a:r>
          </a:p>
          <a:p>
            <a:r>
              <a:rPr lang="it-IT" sz="1800" b="1" i="1" dirty="0"/>
              <a:t>William </a:t>
            </a:r>
            <a:r>
              <a:rPr lang="it-IT" sz="1800" b="1" i="1"/>
              <a:t>Cole, Partner</a:t>
            </a:r>
            <a:endParaRPr lang="it-IT" sz="1800" b="1" i="1" dirty="0"/>
          </a:p>
          <a:p>
            <a:r>
              <a:rPr lang="it-IT" sz="1800" b="1" i="1" dirty="0"/>
              <a:t>Amin Talati Wasserman, LLP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4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7" y="457200"/>
            <a:ext cx="5562600" cy="76200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Responding . . . Or not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2000" dirty="0"/>
              <a:t>Respond: </a:t>
            </a:r>
          </a:p>
          <a:p>
            <a:pPr lvl="1"/>
            <a:r>
              <a:rPr lang="en-US" sz="1600" dirty="0"/>
              <a:t>Obtain Additional Information About Claims.</a:t>
            </a:r>
          </a:p>
          <a:p>
            <a:pPr lvl="1"/>
            <a:r>
              <a:rPr lang="en-US" sz="1600" dirty="0"/>
              <a:t>Avoid Catalyst? </a:t>
            </a:r>
          </a:p>
          <a:p>
            <a:pPr lvl="2"/>
            <a:r>
              <a:rPr lang="en-US" sz="1600" dirty="0"/>
              <a:t>Ken’s Dressing</a:t>
            </a:r>
          </a:p>
          <a:p>
            <a:pPr lvl="1"/>
            <a:r>
              <a:rPr lang="en-US" sz="1600" dirty="0"/>
              <a:t>Scare them off?</a:t>
            </a:r>
          </a:p>
          <a:p>
            <a:pPr lvl="1"/>
            <a:r>
              <a:rPr lang="en-US" sz="1600" dirty="0"/>
              <a:t>Avoid Additional Penalties?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Ignore? </a:t>
            </a:r>
          </a:p>
          <a:p>
            <a:pPr lvl="1"/>
            <a:r>
              <a:rPr lang="en-US" sz="1600" dirty="0"/>
              <a:t>Will they just go away?</a:t>
            </a:r>
          </a:p>
          <a:p>
            <a:pPr lvl="1"/>
            <a:r>
              <a:rPr lang="en-US" sz="1600" dirty="0"/>
              <a:t>Gain additional time?</a:t>
            </a:r>
          </a:p>
          <a:p>
            <a:pPr lvl="1"/>
            <a:r>
              <a:rPr lang="en-US" sz="1600" dirty="0"/>
              <a:t>What is to be gained?  </a:t>
            </a:r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05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Demand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55520"/>
            <a:ext cx="3474720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" y="2164080"/>
            <a:ext cx="533604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335"/>
            <a:ext cx="5148445" cy="1295400"/>
          </a:xfrm>
        </p:spPr>
        <p:txBody>
          <a:bodyPr/>
          <a:lstStyle/>
          <a:p>
            <a:r>
              <a:rPr lang="en-US" dirty="0"/>
              <a:t>Key Legal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Reasonable Consumer Standard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286244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Consumer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Moore v. Trader Joe’s Co., No. 19-16618 (9th Cir. July 15, 2021).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1400" dirty="0"/>
              <a:t>“100%” in the “100% New Zealand Manuka Honey” label could be read in multiple ways: “100% could be a claim that the product was 100% Manuka honey, that its contents were 100% derived from the Manuka flower, or even that 100% of the honey was from New Zealand.”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In order to state a claim, plaintiffs must prove "more than a mere possibility that the seller's label might conceivably be misunderstood by some few consumers viewing it in an unreasonable manner. Rather, the reasonable consumer standard requires a </a:t>
            </a:r>
            <a:r>
              <a:rPr lang="en-US" sz="1400" b="1" i="1" dirty="0"/>
              <a:t>probability that a significant portion of the general consuming public or of targeted consumers, acting reasonably in the circumstances, could be misled</a:t>
            </a:r>
            <a:r>
              <a:rPr lang="en-US" sz="1400" dirty="0"/>
              <a:t>.“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The Court reinforced the importance of considering context: </a:t>
            </a:r>
          </a:p>
          <a:p>
            <a:pPr marL="400050" lvl="1" indent="0">
              <a:buNone/>
            </a:pPr>
            <a:r>
              <a:rPr lang="en-US" sz="1400" dirty="0"/>
              <a:t>(1) the impossibility of making a honey that is 100% derived from one floral source; </a:t>
            </a:r>
          </a:p>
          <a:p>
            <a:pPr marL="400050" lvl="1" indent="0">
              <a:buNone/>
            </a:pPr>
            <a:r>
              <a:rPr lang="en-US" sz="1400" dirty="0"/>
              <a:t>(2) the low price of Trader Joe’s Manuka Honey; and </a:t>
            </a:r>
          </a:p>
          <a:p>
            <a:pPr marL="400050" lvl="1" indent="0">
              <a:buNone/>
            </a:pPr>
            <a:r>
              <a:rPr lang="en-US" sz="1400" dirty="0"/>
              <a:t>(3) the presence of the “10+” on the label.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133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Consumer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Moore v. Trader Joe’s Co., No. 19-16618 (9th Cir. July 15, 2021).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Key Takeaways:</a:t>
            </a:r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Consumers do not interpret labels to mean the impossible;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Consumers must consider all the information available to them, including context;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FDA guidelines can support a “literally true” defense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“[W]here plaintiffs base deceptive advertising claims on unreasonable or fanciful interpretations of labels or other advertising, dismissal on the pleadings may well be justified.”</a:t>
            </a:r>
            <a:r>
              <a:rPr lang="en-US" sz="2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26827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Function Claims For Dietary Supplements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1828799"/>
            <a:ext cx="3657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764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" y="216408"/>
            <a:ext cx="5029200" cy="1002792"/>
          </a:xfrm>
        </p:spPr>
        <p:txBody>
          <a:bodyPr/>
          <a:lstStyle/>
          <a:p>
            <a:r>
              <a:rPr lang="en-US" dirty="0"/>
              <a:t>Structure/Function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r>
              <a:rPr lang="en-US" sz="2000" i="1" dirty="0"/>
              <a:t>Greenberg v. Target Corp.</a:t>
            </a:r>
            <a:r>
              <a:rPr lang="en-US" sz="2000" dirty="0"/>
              <a:t>, No. 19-16699, 2021 WL 116537 (9th Cir. Jan. 13, 2021)	</a:t>
            </a:r>
          </a:p>
          <a:p>
            <a:r>
              <a:rPr lang="en-US" sz="2000" dirty="0"/>
              <a:t>Allegation: “helps support healthy hair and skin” claim for biotin supplement misleading, because majority of population obtains enough biotin from diet</a:t>
            </a:r>
          </a:p>
          <a:p>
            <a:r>
              <a:rPr lang="en-US" sz="2000" dirty="0"/>
              <a:t>Ninth Circuit affirmed summary judgment in favor of defendant</a:t>
            </a:r>
          </a:p>
          <a:p>
            <a:pPr lvl="1"/>
            <a:r>
              <a:rPr lang="en-US" sz="1800" dirty="0"/>
              <a:t>Plaintiff did not dispute biotin supports healthy hair and skin</a:t>
            </a:r>
          </a:p>
          <a:p>
            <a:r>
              <a:rPr lang="en-US" sz="2000" dirty="0"/>
              <a:t>Similar to </a:t>
            </a:r>
            <a:r>
              <a:rPr lang="en-US" sz="2000" i="1" dirty="0" err="1"/>
              <a:t>Dachauer</a:t>
            </a:r>
            <a:r>
              <a:rPr lang="en-US" sz="2000" dirty="0"/>
              <a:t>, plaintiff cannot impose a higher standard on s/f claims</a:t>
            </a:r>
          </a:p>
          <a:p>
            <a:pPr lvl="1"/>
            <a:r>
              <a:rPr lang="en-US" sz="1800" dirty="0"/>
              <a:t>“</a:t>
            </a:r>
            <a:r>
              <a:rPr lang="en-US" sz="1800" i="1" dirty="0"/>
              <a:t>Simply put, manufacturers may make structure/function claims about a nutrient’s general role on the human body without disclosing whether the product will provide a health benefit to each consumer</a:t>
            </a:r>
            <a:r>
              <a:rPr lang="en-US" sz="1800" dirty="0"/>
              <a:t>”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132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Structure/Function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Ferrari v. Vitamin Shoppe, Inc., USDC Mass </a:t>
            </a:r>
          </a:p>
          <a:p>
            <a:endParaRPr lang="en-US" sz="1800" dirty="0"/>
          </a:p>
          <a:p>
            <a:pPr lvl="1" algn="just"/>
            <a:r>
              <a:rPr lang="en-US" sz="1800" dirty="0"/>
              <a:t>Plaintiffs did not contest that glutamine has been shown to produce the claimed benefits, but alleged that the dose of glutamine was insufficient to deliver the claimed benefits. </a:t>
            </a:r>
          </a:p>
          <a:p>
            <a:pPr marL="457200" lvl="1" indent="0" algn="just">
              <a:buNone/>
            </a:pPr>
            <a:endParaRPr lang="en-US" sz="1800" dirty="0"/>
          </a:p>
          <a:p>
            <a:pPr lvl="1" algn="just"/>
            <a:r>
              <a:rPr lang="en-US" sz="1800" dirty="0"/>
              <a:t>The Court held that a structure/function claim must be substantiated by evidence of the </a:t>
            </a:r>
            <a:r>
              <a:rPr lang="en-US" sz="1800" i="1" u="sng" dirty="0"/>
              <a:t>ingredient’s</a:t>
            </a:r>
            <a:r>
              <a:rPr lang="en-US" sz="1800" dirty="0"/>
              <a:t> function in the body, and that it does not require evidence that the </a:t>
            </a:r>
            <a:r>
              <a:rPr lang="en-US" sz="1800" i="1" u="sng" dirty="0"/>
              <a:t>product</a:t>
            </a:r>
            <a:r>
              <a:rPr lang="en-US" sz="1800" dirty="0"/>
              <a:t> produces the claimed benefits. Thus, Plaintiffs were preempted from claiming that the glutamine structure/function label claims were false and misleading.</a:t>
            </a:r>
          </a:p>
        </p:txBody>
      </p:sp>
    </p:spTree>
    <p:extLst>
      <p:ext uri="{BB962C8B-B14F-4D97-AF65-F5344CB8AC3E}">
        <p14:creationId xmlns:p14="http://schemas.microsoft.com/office/powerpoint/2010/main" val="39120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Statutory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Montera</a:t>
            </a:r>
            <a:r>
              <a:rPr lang="en-US" sz="2000" dirty="0"/>
              <a:t> v. Premier Nutrition Corp., No. 3:16-cv-6980 (N.D. Cal.)</a:t>
            </a:r>
          </a:p>
          <a:p>
            <a:pPr lvl="1"/>
            <a:r>
              <a:rPr lang="en-US" sz="1600" dirty="0"/>
              <a:t>Glucosamine substantiation case</a:t>
            </a:r>
          </a:p>
          <a:p>
            <a:pPr lvl="1"/>
            <a:r>
              <a:rPr lang="en-US" sz="1600" dirty="0"/>
              <a:t>Brought in California under NY law</a:t>
            </a:r>
          </a:p>
          <a:p>
            <a:pPr lvl="1"/>
            <a:r>
              <a:rPr lang="en-US" sz="1600" dirty="0"/>
              <a:t>Jury awards actual damages of less than $1.5MM (full refund) </a:t>
            </a:r>
          </a:p>
          <a:p>
            <a:pPr lvl="2"/>
            <a:r>
              <a:rPr lang="en-US" sz="1600" dirty="0"/>
              <a:t>Consumers were made whole</a:t>
            </a:r>
          </a:p>
          <a:p>
            <a:pPr lvl="1"/>
            <a:r>
              <a:rPr lang="en-US" sz="1600" dirty="0"/>
              <a:t>Plaintiff moves for statutory penalties under NY GBL 349 and 350, which provide for statutory damages of the greater of actual damages or $50 and $500 per violation, respectively</a:t>
            </a:r>
          </a:p>
          <a:p>
            <a:pPr lvl="2"/>
            <a:r>
              <a:rPr lang="en-US" sz="1600" dirty="0"/>
              <a:t>$91MM in maximum statutory damages ($550 per sale)</a:t>
            </a:r>
          </a:p>
          <a:p>
            <a:pPr lvl="2"/>
            <a:r>
              <a:rPr lang="en-US" sz="1600" dirty="0"/>
              <a:t>Judge awards $8.3MM citing due process concerns with the $91MM figure</a:t>
            </a:r>
          </a:p>
          <a:p>
            <a:pPr lvl="1"/>
            <a:r>
              <a:rPr lang="en-US" sz="1600" dirty="0"/>
              <a:t>Plaintiff and Defendant have both indicated intention to appeal</a:t>
            </a:r>
          </a:p>
          <a:p>
            <a:pPr lvl="3"/>
            <a:endParaRPr lang="en-US" sz="1200" dirty="0"/>
          </a:p>
          <a:p>
            <a:pPr lvl="2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794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Implied Preemption (</a:t>
            </a:r>
            <a:r>
              <a:rPr lang="en-US" dirty="0" err="1"/>
              <a:t>Buckman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i="1" dirty="0"/>
              <a:t>Chong v. Kind (2/25/22)</a:t>
            </a:r>
          </a:p>
          <a:p>
            <a:pPr lvl="1"/>
            <a:r>
              <a:rPr lang="en-US" sz="1600" dirty="0"/>
              <a:t>Failure to provide %DV for Protein</a:t>
            </a:r>
          </a:p>
          <a:p>
            <a:pPr lvl="1"/>
            <a:r>
              <a:rPr lang="en-US" sz="1600" dirty="0"/>
              <a:t>Bootstrapped UCL claim based on violation of Sherman Act</a:t>
            </a:r>
          </a:p>
          <a:p>
            <a:pPr lvl="2"/>
            <a:r>
              <a:rPr lang="en-US" sz="1600" dirty="0"/>
              <a:t>FDCA preempts state-law claims (including UCL) that ultimately are dependent on the existence of violations of federal law.</a:t>
            </a:r>
          </a:p>
          <a:p>
            <a:pPr lvl="2"/>
            <a:r>
              <a:rPr lang="en-US" sz="1600" dirty="0"/>
              <a:t>To navigate the “narrow gap” for non-preempted claims, plaintiffs must “rely[] on traditional state tort law which had predated the federal enactments in question.”</a:t>
            </a:r>
          </a:p>
          <a:p>
            <a:r>
              <a:rPr lang="en-US" sz="1600" i="1" dirty="0" err="1"/>
              <a:t>Bubak</a:t>
            </a:r>
            <a:r>
              <a:rPr lang="en-US" sz="1600" i="1" dirty="0"/>
              <a:t> v. </a:t>
            </a:r>
            <a:r>
              <a:rPr lang="en-US" sz="1600" i="1" dirty="0" err="1"/>
              <a:t>Golo</a:t>
            </a:r>
            <a:r>
              <a:rPr lang="en-US" sz="1600" i="1" dirty="0"/>
              <a:t> (8/28/22)</a:t>
            </a:r>
          </a:p>
          <a:p>
            <a:pPr lvl="1"/>
            <a:r>
              <a:rPr lang="en-US" sz="1600" dirty="0"/>
              <a:t>Implied disease claims</a:t>
            </a:r>
          </a:p>
          <a:p>
            <a:pPr lvl="1"/>
            <a:r>
              <a:rPr lang="en-US" sz="1600" dirty="0"/>
              <a:t>Bootstrapped UCL claim based on violation of Sherman Act</a:t>
            </a:r>
          </a:p>
          <a:p>
            <a:pPr lvl="2"/>
            <a:r>
              <a:rPr lang="en-US" sz="1600" dirty="0"/>
              <a:t>FDCA’s absence of a private remedy evidences Congress’s determination “that widely available state rights of action,” including California’s Sherman Law, “provided appropriate relief for injured consumers.”</a:t>
            </a:r>
          </a:p>
          <a:p>
            <a:pPr lvl="2"/>
            <a:endParaRPr lang="en-US" sz="1600" dirty="0"/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4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829"/>
            <a:ext cx="5029200" cy="1295400"/>
          </a:xfrm>
        </p:spPr>
        <p:txBody>
          <a:bodyPr/>
          <a:lstStyle/>
          <a:p>
            <a:r>
              <a:rPr lang="en-US" dirty="0"/>
              <a:t>You Receive A Demand Letter – What do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375" y="2171700"/>
            <a:ext cx="8153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3097036" cy="3109229"/>
          </a:xfrm>
          <a:prstGeom prst="rect">
            <a:avLst/>
          </a:prstGeom>
        </p:spPr>
      </p:pic>
      <p:pic>
        <p:nvPicPr>
          <p:cNvPr id="1028" name="Picture 4" descr="File:Orange question mark.sv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10896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1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66" y="1299754"/>
            <a:ext cx="2834640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05000"/>
            <a:ext cx="2565811" cy="4206240"/>
          </a:xfrm>
          <a:prstGeom prst="rect">
            <a:avLst/>
          </a:prstGeom>
        </p:spPr>
      </p:pic>
      <p:pic>
        <p:nvPicPr>
          <p:cNvPr id="2050" name="Picture 2" descr="https://tycdn.azureedge.net/static/images/8515bce6bc2cc7b2def811ac25fc645b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1" y="132588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1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7" y="457200"/>
            <a:ext cx="5562600" cy="762000"/>
          </a:xfrm>
        </p:spPr>
        <p:txBody>
          <a:bodyPr/>
          <a:lstStyle/>
          <a:p>
            <a:r>
              <a:rPr lang="en-US" dirty="0"/>
              <a:t>TRENDS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752600"/>
            <a:ext cx="7772400" cy="4114800"/>
          </a:xfrm>
        </p:spPr>
        <p:txBody>
          <a:bodyPr/>
          <a:lstStyle/>
          <a:p>
            <a:pPr algn="just"/>
            <a:r>
              <a:rPr lang="en-US" dirty="0"/>
              <a:t>PRODUCTS AND CLAIMS</a:t>
            </a:r>
          </a:p>
          <a:p>
            <a:pPr algn="just"/>
            <a:endParaRPr lang="en-US" dirty="0"/>
          </a:p>
          <a:p>
            <a:pPr lvl="1" algn="just">
              <a:spcAft>
                <a:spcPts val="1200"/>
              </a:spcAft>
            </a:pPr>
            <a:r>
              <a:rPr lang="en-US" dirty="0"/>
              <a:t>Rise in cases, especially those implicating FD&amp;C Act compliance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Even where labeling is compliant, claims may still be misleading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However, just because label violates federal or state regulation does not mean claim will succeed</a:t>
            </a:r>
          </a:p>
        </p:txBody>
      </p:sp>
    </p:spTree>
    <p:extLst>
      <p:ext uri="{BB962C8B-B14F-4D97-AF65-F5344CB8AC3E}">
        <p14:creationId xmlns:p14="http://schemas.microsoft.com/office/powerpoint/2010/main" val="174497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/>
              <a:t>Zahora</a:t>
            </a:r>
            <a:r>
              <a:rPr lang="en-US" sz="2000" dirty="0"/>
              <a:t> v. </a:t>
            </a:r>
            <a:r>
              <a:rPr lang="en-US" sz="2000" dirty="0" err="1"/>
              <a:t>Orgain</a:t>
            </a:r>
            <a:r>
              <a:rPr lang="en-US" sz="2000" dirty="0"/>
              <a:t> – Northern District of Illinois: </a:t>
            </a:r>
          </a:p>
          <a:p>
            <a:pPr algn="just"/>
            <a:endParaRPr lang="en-US" sz="2000" dirty="0"/>
          </a:p>
          <a:p>
            <a:pPr lvl="1" algn="just"/>
            <a:r>
              <a:rPr lang="en-US" sz="1800" dirty="0"/>
              <a:t>“FDA product labeling regulations are not relevant in determining whether </a:t>
            </a:r>
            <a:r>
              <a:rPr lang="en-US" sz="1800" dirty="0" err="1"/>
              <a:t>Zahora</a:t>
            </a:r>
            <a:r>
              <a:rPr lang="en-US" sz="1800" dirty="0"/>
              <a:t> has stated a claim under the ICFA.” </a:t>
            </a:r>
          </a:p>
          <a:p>
            <a:pPr lvl="1" algn="just"/>
            <a:r>
              <a:rPr lang="en-US" sz="1800" dirty="0"/>
              <a:t>“This case is about a reasonable consumer’s understanding of the labeling on </a:t>
            </a:r>
            <a:r>
              <a:rPr lang="en-US" sz="1800" dirty="0" err="1"/>
              <a:t>Orgain</a:t>
            </a:r>
            <a:r>
              <a:rPr lang="en-US" sz="1800" dirty="0"/>
              <a:t> protein shakes”</a:t>
            </a:r>
          </a:p>
          <a:p>
            <a:pPr lvl="1" algn="just"/>
            <a:r>
              <a:rPr lang="en-US" sz="1800" dirty="0"/>
              <a:t>“</a:t>
            </a:r>
            <a:r>
              <a:rPr lang="en-US" sz="1800" dirty="0" err="1"/>
              <a:t>Zahora’s</a:t>
            </a:r>
            <a:r>
              <a:rPr lang="en-US" sz="1800" dirty="0"/>
              <a:t> case is </a:t>
            </a:r>
            <a:r>
              <a:rPr lang="en-US" sz="1800" i="1" dirty="0"/>
              <a:t>not </a:t>
            </a:r>
            <a:r>
              <a:rPr lang="en-US" sz="1800" dirty="0"/>
              <a:t>about the enforcement of FDA regulations – which, again, lies solely within the purview of the FDA.” </a:t>
            </a:r>
          </a:p>
        </p:txBody>
      </p:sp>
    </p:spTree>
    <p:extLst>
      <p:ext uri="{BB962C8B-B14F-4D97-AF65-F5344CB8AC3E}">
        <p14:creationId xmlns:p14="http://schemas.microsoft.com/office/powerpoint/2010/main" val="258326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52400"/>
            <a:ext cx="5029200" cy="1295400"/>
          </a:xfrm>
        </p:spPr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706" y="1295400"/>
            <a:ext cx="8153400" cy="4536141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“Zero” and “No Added Sugar” claims</a:t>
            </a:r>
          </a:p>
          <a:p>
            <a:pPr lvl="1" algn="just"/>
            <a:r>
              <a:rPr lang="en-US" dirty="0"/>
              <a:t>Challenges where label lacked mandatory                                  disclosure that product is not a low-calorie food</a:t>
            </a:r>
          </a:p>
          <a:p>
            <a:pPr lvl="1" algn="just"/>
            <a:r>
              <a:rPr lang="en-US" dirty="0"/>
              <a:t>No harm, no foul? Context may matter.</a:t>
            </a:r>
          </a:p>
          <a:p>
            <a:pPr lvl="1" algn="just"/>
            <a:r>
              <a:rPr lang="en-US" dirty="0"/>
              <a:t>Recent Goldfish Cracker Case.</a:t>
            </a:r>
          </a:p>
          <a:p>
            <a:pPr algn="just"/>
            <a:r>
              <a:rPr lang="en-US" dirty="0"/>
              <a:t>Protein claims</a:t>
            </a:r>
          </a:p>
          <a:p>
            <a:pPr lvl="1" algn="just"/>
            <a:r>
              <a:rPr lang="en-US" dirty="0"/>
              <a:t>Challenges to protein content </a:t>
            </a:r>
          </a:p>
          <a:p>
            <a:pPr lvl="1" algn="just"/>
            <a:r>
              <a:rPr lang="en-US" dirty="0"/>
              <a:t>Amino v. </a:t>
            </a:r>
            <a:r>
              <a:rPr lang="en-US"/>
              <a:t>Protein in Calorie Counts</a:t>
            </a:r>
          </a:p>
          <a:p>
            <a:pPr lvl="1" algn="just"/>
            <a:r>
              <a:rPr lang="en-US"/>
              <a:t>Based </a:t>
            </a:r>
            <a:r>
              <a:rPr lang="en-US" dirty="0"/>
              <a:t>on use of nitrogen method grams vs.                                          PDCAAS corrected grams; FDA </a:t>
            </a:r>
            <a:r>
              <a:rPr lang="en-US" dirty="0" err="1"/>
              <a:t>regs</a:t>
            </a:r>
            <a:r>
              <a:rPr lang="en-US" dirty="0"/>
              <a:t> allow both</a:t>
            </a:r>
          </a:p>
          <a:p>
            <a:pPr lvl="1" algn="just"/>
            <a:r>
              <a:rPr lang="en-US" dirty="0"/>
              <a:t>%DV Claims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85" y="3276600"/>
            <a:ext cx="1597479" cy="2631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229600" y="4953000"/>
            <a:ext cx="5334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4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"/>
            <a:ext cx="5029200" cy="1295400"/>
          </a:xfrm>
        </p:spPr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4544"/>
            <a:ext cx="8153400" cy="4038600"/>
          </a:xfrm>
        </p:spPr>
        <p:txBody>
          <a:bodyPr/>
          <a:lstStyle/>
          <a:p>
            <a:r>
              <a:rPr lang="en-US" dirty="0"/>
              <a:t>Other Nutrient Claims</a:t>
            </a:r>
          </a:p>
          <a:p>
            <a:pPr lvl="1"/>
            <a:r>
              <a:rPr lang="en-US" dirty="0"/>
              <a:t>FDA composite sampling requirements 21 C.F.R. 101.9(g)(2)</a:t>
            </a:r>
          </a:p>
          <a:p>
            <a:pPr lvl="1"/>
            <a:r>
              <a:rPr lang="en-US" dirty="0"/>
              <a:t>Pleading v. Proving</a:t>
            </a:r>
          </a:p>
          <a:p>
            <a:r>
              <a:rPr lang="en-US" dirty="0"/>
              <a:t>Natural Flavors // No Preservatives</a:t>
            </a:r>
          </a:p>
          <a:p>
            <a:pPr lvl="1"/>
            <a:r>
              <a:rPr lang="en-US" dirty="0"/>
              <a:t>Primary targets: malic acid, citric acid; added for technical function but may still affect flavor</a:t>
            </a:r>
          </a:p>
          <a:p>
            <a:r>
              <a:rPr lang="en-US" dirty="0"/>
              <a:t>Flavoring Cases / Fudge / Caramels (Sheehan, Inc.)</a:t>
            </a:r>
          </a:p>
          <a:p>
            <a:pPr lvl="1"/>
            <a:r>
              <a:rPr lang="en-US" dirty="0"/>
              <a:t>Complaints allege “vanilla” is misleading unless product complies with FDA’s standard of identity</a:t>
            </a:r>
          </a:p>
          <a:p>
            <a:pPr lvl="1"/>
            <a:r>
              <a:rPr lang="en-US" dirty="0"/>
              <a:t>Largely unsuccessful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99" y="5045902"/>
            <a:ext cx="1741627" cy="10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2539"/>
            <a:ext cx="8153400" cy="4114800"/>
          </a:xfrm>
        </p:spPr>
        <p:txBody>
          <a:bodyPr/>
          <a:lstStyle/>
          <a:p>
            <a:r>
              <a:rPr lang="en-US" sz="1600" dirty="0"/>
              <a:t>Trans-esterified “fish oil” not actually “fish oil”</a:t>
            </a:r>
          </a:p>
          <a:p>
            <a:pPr lvl="1"/>
            <a:r>
              <a:rPr lang="en-US" sz="1600" dirty="0"/>
              <a:t>“Irrevocably transformed”</a:t>
            </a:r>
          </a:p>
          <a:p>
            <a:r>
              <a:rPr lang="en-US" sz="1600" dirty="0"/>
              <a:t>Geographic origin claims</a:t>
            </a:r>
          </a:p>
          <a:p>
            <a:r>
              <a:rPr lang="en-US" sz="1600" dirty="0"/>
              <a:t>Continued focus on “green” claims</a:t>
            </a:r>
          </a:p>
          <a:p>
            <a:pPr lvl="1"/>
            <a:r>
              <a:rPr lang="en-US" sz="1600" dirty="0"/>
              <a:t>Keurig agrees to $10M settlement re coffee pods </a:t>
            </a:r>
          </a:p>
          <a:p>
            <a:pPr lvl="1"/>
            <a:r>
              <a:rPr lang="en-US" sz="1600" dirty="0"/>
              <a:t>FTC updates to Green Guides?</a:t>
            </a:r>
          </a:p>
          <a:p>
            <a:r>
              <a:rPr lang="en-US" sz="1600" dirty="0"/>
              <a:t>DSHEA Placement</a:t>
            </a:r>
          </a:p>
          <a:p>
            <a:pPr lvl="1"/>
            <a:r>
              <a:rPr lang="en-US" sz="1600" dirty="0"/>
              <a:t>Ex. </a:t>
            </a:r>
            <a:r>
              <a:rPr lang="en-US" sz="1600" i="1" dirty="0"/>
              <a:t>Barnes v. </a:t>
            </a:r>
            <a:r>
              <a:rPr lang="en-US" sz="1600" i="1" dirty="0" err="1"/>
              <a:t>Iovate</a:t>
            </a:r>
            <a:r>
              <a:rPr lang="en-US" sz="1600" i="1" dirty="0"/>
              <a:t> Health Sciences U.S.A. Inc</a:t>
            </a:r>
            <a:r>
              <a:rPr lang="en-US" sz="1600" dirty="0"/>
              <a:t>., No. 5:21-cv-04978 (N.D. Cal. June 28, 2021)</a:t>
            </a:r>
          </a:p>
          <a:p>
            <a:r>
              <a:rPr lang="en-US" sz="1600" dirty="0"/>
              <a:t>Slack-Fill was Dying . . .  </a:t>
            </a:r>
          </a:p>
          <a:p>
            <a:r>
              <a:rPr lang="en-US" sz="1600" dirty="0"/>
              <a:t>Micro-Adulteration: </a:t>
            </a:r>
          </a:p>
          <a:p>
            <a:pPr lvl="1"/>
            <a:r>
              <a:rPr lang="en-US" sz="1600" dirty="0"/>
              <a:t>Benzene;</a:t>
            </a:r>
          </a:p>
          <a:p>
            <a:pPr lvl="1"/>
            <a:r>
              <a:rPr lang="en-US" sz="1600" dirty="0"/>
              <a:t>Titanium Dioxide;</a:t>
            </a:r>
          </a:p>
          <a:p>
            <a:pPr lvl="1"/>
            <a:r>
              <a:rPr lang="en-US" sz="1600" dirty="0"/>
              <a:t>Heavy Metals;  </a:t>
            </a:r>
          </a:p>
          <a:p>
            <a:pPr lvl="1"/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944" y="1395984"/>
            <a:ext cx="1698056" cy="24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4000" dirty="0">
                <a:ea typeface="ＭＳ Ｐゴシック" charset="0"/>
                <a:cs typeface="Segoe UI Semibold" panose="020B0702040204020203" pitchFamily="34" charset="0"/>
              </a:rPr>
              <a:t>Thank You!</a:t>
            </a: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40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Matthew Orr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  <a:hlinkClick r:id="rId2"/>
              </a:rPr>
              <a:t>Matt@AminTalati.com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213.985.7219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William Cole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u="sng" dirty="0">
                <a:ea typeface="ＭＳ Ｐゴシック" charset="0"/>
                <a:cs typeface="Segoe UI Semibold" panose="020B0702040204020203" pitchFamily="34" charset="0"/>
              </a:rPr>
              <a:t>William@A</a:t>
            </a:r>
            <a:r>
              <a:rPr lang="en-US" sz="2400" dirty="0">
                <a:ea typeface="ＭＳ Ｐゴシック" charset="0"/>
                <a:cs typeface="Segoe UI Semibold" panose="020B0702040204020203" pitchFamily="34" charset="0"/>
                <a:hlinkClick r:id="rId3"/>
              </a:rPr>
              <a:t>minTalati.com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r>
              <a:rPr lang="en-US" sz="2400" dirty="0">
                <a:ea typeface="ＭＳ Ｐゴシック" charset="0"/>
                <a:cs typeface="Segoe UI Semibold" panose="020B0702040204020203" pitchFamily="34" charset="0"/>
              </a:rPr>
              <a:t>213.985.7206</a:t>
            </a: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br>
              <a:rPr lang="en-US" sz="2400" dirty="0">
                <a:ea typeface="ＭＳ Ｐゴシック" charset="0"/>
                <a:cs typeface="Segoe UI Semibold" panose="020B0702040204020203" pitchFamily="34" charset="0"/>
              </a:rPr>
            </a:br>
            <a:endParaRPr lang="en-US" sz="2400" dirty="0">
              <a:ea typeface="ＭＳ Ｐゴシック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2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NO!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014" y="1524000"/>
            <a:ext cx="35269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40"/>
            <a:ext cx="5029200" cy="1851259"/>
          </a:xfrm>
        </p:spPr>
        <p:txBody>
          <a:bodyPr/>
          <a:lstStyle/>
          <a:p>
            <a:r>
              <a:rPr lang="en-US" dirty="0"/>
              <a:t>Types of Demand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724400"/>
          </a:xfrm>
        </p:spPr>
        <p:txBody>
          <a:bodyPr/>
          <a:lstStyle/>
          <a:p>
            <a:r>
              <a:rPr lang="en-US" dirty="0"/>
              <a:t>ADA Website and Architectural Barriers: </a:t>
            </a:r>
          </a:p>
          <a:p>
            <a:pPr lvl="1"/>
            <a:r>
              <a:rPr lang="en-US" dirty="0"/>
              <a:t>Los Angeles / San Francisco DA UCL Lawsuit v. Potter-Handy</a:t>
            </a:r>
          </a:p>
          <a:p>
            <a:r>
              <a:rPr lang="en-US" dirty="0"/>
              <a:t>IP Cease and Desist</a:t>
            </a:r>
          </a:p>
          <a:p>
            <a:r>
              <a:rPr lang="en-US" dirty="0"/>
              <a:t>Proposition 65: </a:t>
            </a:r>
          </a:p>
          <a:p>
            <a:pPr lvl="1"/>
            <a:r>
              <a:rPr lang="en-US" dirty="0"/>
              <a:t>Acrylamide Litigation</a:t>
            </a:r>
          </a:p>
          <a:p>
            <a:r>
              <a:rPr lang="en-US" dirty="0"/>
              <a:t>Warranty – Product Liability</a:t>
            </a:r>
          </a:p>
          <a:p>
            <a:r>
              <a:rPr lang="en-US" dirty="0"/>
              <a:t>Consumer Class 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3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295400"/>
          </a:xfrm>
        </p:spPr>
        <p:txBody>
          <a:bodyPr/>
          <a:lstStyle/>
          <a:p>
            <a:r>
              <a:rPr lang="en-US" dirty="0"/>
              <a:t>Phases of a Class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Demand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Responsive Pleading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Discovery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Class Certification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Summary Judgment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Appeal</a:t>
            </a:r>
          </a:p>
        </p:txBody>
      </p:sp>
    </p:spTree>
    <p:extLst>
      <p:ext uri="{BB962C8B-B14F-4D97-AF65-F5344CB8AC3E}">
        <p14:creationId xmlns:p14="http://schemas.microsoft.com/office/powerpoint/2010/main" val="40476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7" y="457200"/>
            <a:ext cx="5562600" cy="762000"/>
          </a:xfrm>
        </p:spPr>
        <p:txBody>
          <a:bodyPr/>
          <a:lstStyle/>
          <a:p>
            <a:r>
              <a:rPr lang="en-US" dirty="0"/>
              <a:t>Obligatory “Art of War” Reference: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" y="1676400"/>
            <a:ext cx="7795338" cy="40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7" y="457200"/>
            <a:ext cx="5562600" cy="762000"/>
          </a:xfrm>
        </p:spPr>
        <p:txBody>
          <a:bodyPr/>
          <a:lstStyle/>
          <a:p>
            <a:r>
              <a:rPr lang="en-US" sz="3200" dirty="0">
                <a:latin typeface="Algerian" panose="04020705040A02060702" pitchFamily="82" charset="0"/>
              </a:rPr>
              <a:t>Know the enemy: law firms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9876" y="1371600"/>
            <a:ext cx="8000999" cy="44958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endParaRPr lang="en-US" i="1" dirty="0"/>
          </a:p>
          <a:p>
            <a:endParaRPr lang="en-US" sz="2000" b="1" i="1" dirty="0"/>
          </a:p>
          <a:p>
            <a:r>
              <a:rPr lang="en-US" sz="2000" b="1" i="1" dirty="0"/>
              <a:t>BURSOR &amp; FISHER, P.A.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sz="3200" b="1" i="1" dirty="0">
                <a:solidFill>
                  <a:srgbClr val="FF66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EDELSON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0" y="1371600"/>
            <a:ext cx="2308852" cy="999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389" y="1825975"/>
            <a:ext cx="2390775" cy="6190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0506" y="2973307"/>
            <a:ext cx="1425888" cy="49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303" y="4800600"/>
            <a:ext cx="3052174" cy="843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1800" y="3283893"/>
            <a:ext cx="2434225" cy="47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707" y="4104022"/>
            <a:ext cx="2166937" cy="17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0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7" y="457200"/>
            <a:ext cx="5562600" cy="762000"/>
          </a:xfrm>
        </p:spPr>
        <p:txBody>
          <a:bodyPr/>
          <a:lstStyle/>
          <a:p>
            <a:br>
              <a:rPr lang="en-US" sz="3200" dirty="0">
                <a:latin typeface="Algerian" panose="04020705040A02060702" pitchFamily="82" charset="0"/>
              </a:rPr>
            </a:br>
            <a:r>
              <a:rPr lang="en-US" sz="3200" dirty="0">
                <a:latin typeface="Algerian" panose="04020705040A02060702" pitchFamily="82" charset="0"/>
              </a:rPr>
              <a:t>Know the enemy: claimants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8177" y="1447800"/>
            <a:ext cx="7772400" cy="411480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Claimant/Plaintiff:</a:t>
            </a:r>
          </a:p>
          <a:p>
            <a:pPr lvl="1"/>
            <a:r>
              <a:rPr lang="en-US" dirty="0"/>
              <a:t>Identify Purchase(s);</a:t>
            </a:r>
          </a:p>
          <a:p>
            <a:pPr lvl="2"/>
            <a:r>
              <a:rPr lang="en-US" dirty="0"/>
              <a:t>Arbitration Clause; </a:t>
            </a:r>
          </a:p>
          <a:p>
            <a:pPr lvl="2"/>
            <a:r>
              <a:rPr lang="en-US" dirty="0"/>
              <a:t>Prior/Subsequent Purchases; </a:t>
            </a:r>
          </a:p>
          <a:p>
            <a:pPr lvl="1"/>
            <a:r>
              <a:rPr lang="en-US" dirty="0"/>
              <a:t>Relevant Social Media Postings; </a:t>
            </a:r>
          </a:p>
          <a:p>
            <a:pPr lvl="1"/>
            <a:r>
              <a:rPr lang="en-US" dirty="0"/>
              <a:t>Other Demand Letters; </a:t>
            </a:r>
          </a:p>
          <a:p>
            <a:pPr lvl="1"/>
            <a:r>
              <a:rPr lang="en-US" dirty="0"/>
              <a:t>Other Litigation; and</a:t>
            </a:r>
          </a:p>
          <a:p>
            <a:pPr lvl="1"/>
            <a:r>
              <a:rPr lang="en-US" dirty="0"/>
              <a:t>Ties to Current Counsel.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105" y="3354855"/>
            <a:ext cx="2119964" cy="21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7" y="457200"/>
            <a:ext cx="5562600" cy="762000"/>
          </a:xfrm>
        </p:spPr>
        <p:txBody>
          <a:bodyPr/>
          <a:lstStyle/>
          <a:p>
            <a:r>
              <a:rPr lang="en-US" sz="3200" dirty="0">
                <a:latin typeface="Algerian" panose="04020705040A02060702" pitchFamily="82" charset="0"/>
              </a:rPr>
              <a:t>Know YOURSELF: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752600"/>
            <a:ext cx="7772400" cy="4114800"/>
          </a:xfrm>
        </p:spPr>
        <p:txBody>
          <a:bodyPr/>
          <a:lstStyle/>
          <a:p>
            <a:pPr marL="457200" algn="just">
              <a:spcAft>
                <a:spcPts val="1200"/>
              </a:spcAft>
            </a:pPr>
            <a:r>
              <a:rPr lang="en-US" i="1" dirty="0"/>
              <a:t>RISK TOLERANCE</a:t>
            </a:r>
          </a:p>
          <a:p>
            <a:pPr marL="857250" lvl="1" indent="-342900" algn="just">
              <a:spcAft>
                <a:spcPts val="1200"/>
              </a:spcAft>
            </a:pPr>
            <a:r>
              <a:rPr lang="en-US" i="1" dirty="0"/>
              <a:t>Publicly-Filed Lawsuit; </a:t>
            </a:r>
          </a:p>
          <a:p>
            <a:pPr marL="857250" lvl="1" indent="-342900" algn="just">
              <a:spcAft>
                <a:spcPts val="1200"/>
              </a:spcAft>
            </a:pPr>
            <a:r>
              <a:rPr lang="en-US" i="1" dirty="0"/>
              <a:t>Protracted/Limited/Avoid Litigation; </a:t>
            </a:r>
          </a:p>
          <a:p>
            <a:pPr marL="857250" lvl="1" indent="-342900" algn="just">
              <a:spcAft>
                <a:spcPts val="1200"/>
              </a:spcAft>
            </a:pPr>
            <a:r>
              <a:rPr lang="en-US" i="1" dirty="0"/>
              <a:t>Adverse Adjudication;   </a:t>
            </a:r>
          </a:p>
          <a:p>
            <a:pPr lvl="1" algn="just">
              <a:spcAft>
                <a:spcPts val="1200"/>
              </a:spcAft>
            </a:pPr>
            <a:r>
              <a:rPr lang="en-US" i="1" dirty="0"/>
              <a:t>Social Media // PR Tolerance;</a:t>
            </a:r>
          </a:p>
          <a:p>
            <a:pPr lvl="1" algn="just">
              <a:spcAft>
                <a:spcPts val="1200"/>
              </a:spcAft>
            </a:pPr>
            <a:r>
              <a:rPr lang="en-US" i="1" dirty="0"/>
              <a:t>Insurance;</a:t>
            </a:r>
          </a:p>
          <a:p>
            <a:pPr lvl="1" algn="just">
              <a:spcAft>
                <a:spcPts val="1200"/>
              </a:spcAft>
            </a:pPr>
            <a:r>
              <a:rPr lang="en-US" i="1" dirty="0"/>
              <a:t>Indemnification;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2581275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61553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8391"/>
      </p:ext>
    </p:extLst>
  </p:cSld>
  <p:clrMapOvr>
    <a:masterClrMapping/>
  </p:clrMapOvr>
</p:sld>
</file>

<file path=ppt/theme/theme1.xml><?xml version="1.0" encoding="utf-8"?>
<a:theme xmlns:a="http://schemas.openxmlformats.org/drawingml/2006/main" name="ATU_PPT (1) (2)">
  <a:themeElements>
    <a:clrScheme name="SC Template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 Template.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C Template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Template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Template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8577</TotalTime>
  <Words>1404</Words>
  <Application>Microsoft Office PowerPoint</Application>
  <PresentationFormat>On-screen Show (4:3)</PresentationFormat>
  <Paragraphs>182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Algerian</vt:lpstr>
      <vt:lpstr>Arial</vt:lpstr>
      <vt:lpstr>Bernard MT Condensed</vt:lpstr>
      <vt:lpstr>Calibri</vt:lpstr>
      <vt:lpstr>ATU_PPT (1) (2)</vt:lpstr>
      <vt:lpstr> Legal Risks: Demand Letters and Litigation Trends  17th Annual Nutrition Law Symposium </vt:lpstr>
      <vt:lpstr>You Receive A Demand Letter – What do you do?</vt:lpstr>
      <vt:lpstr>NO!</vt:lpstr>
      <vt:lpstr>Types of Demand Letters</vt:lpstr>
      <vt:lpstr>Phases of a Class Action</vt:lpstr>
      <vt:lpstr>Obligatory “Art of War” Reference:</vt:lpstr>
      <vt:lpstr>Know the enemy: law firms</vt:lpstr>
      <vt:lpstr> Know the enemy: claimants</vt:lpstr>
      <vt:lpstr>Know YOURSELF:</vt:lpstr>
      <vt:lpstr>Responding . . . Or not </vt:lpstr>
      <vt:lpstr>Avoiding Demand Letters</vt:lpstr>
      <vt:lpstr>Key Legal Developments</vt:lpstr>
      <vt:lpstr>Reasonable Consumer Standard</vt:lpstr>
      <vt:lpstr>Reasonable Consumer Standard</vt:lpstr>
      <vt:lpstr>Structure Function Claims For Dietary Supplements</vt:lpstr>
      <vt:lpstr>Structure/Function Claims</vt:lpstr>
      <vt:lpstr>Structure/Function Claims</vt:lpstr>
      <vt:lpstr>New York Statutory Damages</vt:lpstr>
      <vt:lpstr>Implied Preemption (Buckman)</vt:lpstr>
      <vt:lpstr>TRENDS</vt:lpstr>
      <vt:lpstr>TRENDS</vt:lpstr>
      <vt:lpstr>TRENDS</vt:lpstr>
      <vt:lpstr>TRENDS</vt:lpstr>
      <vt:lpstr>TRENDS</vt:lpstr>
      <vt:lpstr>TRENDS</vt:lpstr>
      <vt:lpstr>   Thank You!  Matthew Orr Matt@AminTalati.com 213.985.7219  William Cole William@AminTalati.com 213.985.7206  </vt:lpstr>
    </vt:vector>
  </TitlesOfParts>
  <Company>Amin Talati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Evans</dc:creator>
  <cp:lastModifiedBy>Laurie Larsen</cp:lastModifiedBy>
  <cp:revision>632</cp:revision>
  <cp:lastPrinted>2020-02-21T14:03:48Z</cp:lastPrinted>
  <dcterms:created xsi:type="dcterms:W3CDTF">2016-10-20T16:22:35Z</dcterms:created>
  <dcterms:modified xsi:type="dcterms:W3CDTF">2022-09-08T18:41:38Z</dcterms:modified>
</cp:coreProperties>
</file>