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Helvetica Neue" panose="020B0604020202020204" charset="0"/>
      <p:regular r:id="rId43"/>
      <p:bold r:id="rId44"/>
      <p:italic r:id="rId45"/>
      <p:boldItalic r:id="rId46"/>
    </p:embeddedFont>
    <p:embeddedFont>
      <p:font typeface="Helvetica Neue Light" panose="020B0604020202020204" charset="0"/>
      <p:regular r:id="rId47"/>
      <p:bold r:id="rId48"/>
      <p:italic r:id="rId49"/>
      <p:boldItalic r:id="rId50"/>
    </p:embeddedFont>
    <p:embeddedFont>
      <p:font typeface="Roboto" panose="020000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jBg2E/ECscDlVHcYd2JxZUg+lh+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ED80D7-25E6-49B0-B8F5-CC1CFEB9D26B}">
  <a:tblStyle styleId="{E0ED80D7-25E6-49B0-B8F5-CC1CFEB9D26B}"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E7E8ED"/>
          </a:solidFill>
        </a:fill>
      </a:tcStyle>
    </a:wholeTbl>
    <a:band1H>
      <a:tcTxStyle/>
      <a:tcStyle>
        <a:tcBdr/>
        <a:fill>
          <a:solidFill>
            <a:srgbClr val="CACFD9"/>
          </a:solidFill>
        </a:fill>
      </a:tcStyle>
    </a:band1H>
    <a:band2H>
      <a:tcTxStyle/>
      <a:tcStyle>
        <a:tcBdr/>
      </a:tcStyle>
    </a:band2H>
    <a:band1V>
      <a:tcTxStyle/>
      <a:tcStyle>
        <a:tcBdr/>
        <a:fill>
          <a:solidFill>
            <a:srgbClr val="CACFD9"/>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rgbClr val="E7E8ED"/>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8" y="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287d6708cc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g2287d6708cc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g2287d6708cc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Could use some HV examples of use of our tool in a multi step workflow, need to identify if the tool is the issue, the human is the issue or the process is the issue</a:t>
            </a:r>
            <a:endParaRPr sz="1400" i="1">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Doesn’t do good to identify the algorithm if the process is broken in other parts.</a:t>
            </a:r>
            <a:endParaRPr sz="1400" i="1">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Use of AI can be a feedback loop to identify the issues or mitigate them</a:t>
            </a:r>
            <a:endParaRPr sz="1400" i="1">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400"/>
              <a:buFont typeface="Helvetica Neue"/>
              <a:buNone/>
            </a:pPr>
            <a:endParaRPr sz="1400" i="1">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Complexity scale for automation - bias against overriding if it’s established, i.e. hard skills vs soft skills</a:t>
            </a:r>
            <a:endParaRPr sz="1400" i="1">
              <a:latin typeface="Helvetica Neue"/>
              <a:ea typeface="Helvetica Neue"/>
              <a:cs typeface="Helvetica Neue"/>
              <a:sym typeface="Helvetica Neue"/>
            </a:endParaRPr>
          </a:p>
        </p:txBody>
      </p:sp>
      <p:sp>
        <p:nvSpPr>
          <p:cNvPr id="252" name="Google Shape;25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266" name="Google Shape;26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295" name="Google Shape;29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0eb96ba64b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0eb96ba64b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g20eb96ba64b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106fbe354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2106fbe354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315" name="Google Shape;315;g2106fbe354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1700a5ddcf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1700a5ddcf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g21700a5ddcf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106fbe3545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106fbe3545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600"/>
              </a:spcBef>
              <a:spcAft>
                <a:spcPts val="0"/>
              </a:spcAft>
              <a:buClr>
                <a:schemeClr val="dk1"/>
              </a:buClr>
              <a:buSzPts val="1100"/>
              <a:buFont typeface="Arial"/>
              <a:buNone/>
            </a:pPr>
            <a:r>
              <a:rPr lang="en-US" b="1">
                <a:latin typeface="Helvetica Neue"/>
                <a:ea typeface="Helvetica Neue"/>
                <a:cs typeface="Helvetica Neue"/>
                <a:sym typeface="Helvetica Neue"/>
              </a:rPr>
              <a:t>Trust: </a:t>
            </a:r>
            <a:r>
              <a:rPr lang="en-US">
                <a:latin typeface="Helvetica Neue"/>
                <a:ea typeface="Helvetica Neue"/>
                <a:cs typeface="Helvetica Neue"/>
                <a:sym typeface="Helvetica Neue"/>
              </a:rPr>
              <a:t>High frequency, established use case that essentially automates a well-worn process against proven quality and safety standards</a:t>
            </a:r>
            <a:endParaRPr>
              <a:latin typeface="Helvetica Neue"/>
              <a:ea typeface="Helvetica Neue"/>
              <a:cs typeface="Helvetica Neue"/>
              <a:sym typeface="Helvetica Neue"/>
            </a:endParaRPr>
          </a:p>
          <a:p>
            <a:pPr marL="0" lvl="0" indent="0" algn="l" rtl="0">
              <a:lnSpc>
                <a:spcPct val="115000"/>
              </a:lnSpc>
              <a:spcBef>
                <a:spcPts val="600"/>
              </a:spcBef>
              <a:spcAft>
                <a:spcPts val="0"/>
              </a:spcAft>
              <a:buClr>
                <a:schemeClr val="dk1"/>
              </a:buClr>
              <a:buSzPts val="1100"/>
              <a:buFont typeface="Arial"/>
              <a:buNone/>
            </a:pPr>
            <a:r>
              <a:rPr lang="en-US" sz="1100">
                <a:latin typeface="Arial"/>
                <a:ea typeface="Arial"/>
                <a:cs typeface="Arial"/>
                <a:sym typeface="Arial"/>
              </a:rPr>
              <a:t>§</a:t>
            </a:r>
            <a:r>
              <a:rPr lang="en-US" sz="1100">
                <a:latin typeface="Helvetica Neue"/>
                <a:ea typeface="Helvetica Neue"/>
                <a:cs typeface="Helvetica Neue"/>
                <a:sym typeface="Helvetica Neue"/>
              </a:rPr>
              <a:t>RPA, network optimization, low consequence recommendation engines, call center routing</a:t>
            </a:r>
            <a:endParaRPr sz="1100">
              <a:latin typeface="Helvetica Neue"/>
              <a:ea typeface="Helvetica Neue"/>
              <a:cs typeface="Helvetica Neue"/>
              <a:sym typeface="Helvetica Neue"/>
            </a:endParaRPr>
          </a:p>
          <a:p>
            <a:pPr marL="0" lvl="0" indent="0" algn="l" rtl="0">
              <a:lnSpc>
                <a:spcPct val="115000"/>
              </a:lnSpc>
              <a:spcBef>
                <a:spcPts val="600"/>
              </a:spcBef>
              <a:spcAft>
                <a:spcPts val="0"/>
              </a:spcAft>
              <a:buClr>
                <a:schemeClr val="dk1"/>
              </a:buClr>
              <a:buSzPts val="1100"/>
              <a:buFont typeface="Arial"/>
              <a:buNone/>
            </a:pPr>
            <a:r>
              <a:rPr lang="en-US" b="1">
                <a:latin typeface="Helvetica Neue"/>
                <a:ea typeface="Helvetica Neue"/>
                <a:cs typeface="Helvetica Neue"/>
                <a:sym typeface="Helvetica Neue"/>
              </a:rPr>
              <a:t>Verify</a:t>
            </a:r>
            <a:r>
              <a:rPr lang="en-US">
                <a:latin typeface="Helvetica Neue"/>
                <a:ea typeface="Helvetica Neue"/>
                <a:cs typeface="Helvetica Neue"/>
                <a:sym typeface="Helvetica Neue"/>
              </a:rPr>
              <a:t>: Low frequency, established use case where model performance can be validated against identifiable standards</a:t>
            </a:r>
            <a:endParaRPr>
              <a:latin typeface="Helvetica Neue"/>
              <a:ea typeface="Helvetica Neue"/>
              <a:cs typeface="Helvetica Neue"/>
              <a:sym typeface="Helvetica Neue"/>
            </a:endParaRPr>
          </a:p>
          <a:p>
            <a:pPr marL="0" lvl="0" indent="0" algn="l" rtl="0">
              <a:lnSpc>
                <a:spcPct val="115000"/>
              </a:lnSpc>
              <a:spcBef>
                <a:spcPts val="600"/>
              </a:spcBef>
              <a:spcAft>
                <a:spcPts val="0"/>
              </a:spcAft>
              <a:buClr>
                <a:schemeClr val="dk1"/>
              </a:buClr>
              <a:buSzPts val="1100"/>
              <a:buFont typeface="Arial"/>
              <a:buNone/>
            </a:pPr>
            <a:r>
              <a:rPr lang="en-US">
                <a:latin typeface="Arial"/>
                <a:ea typeface="Arial"/>
                <a:cs typeface="Arial"/>
                <a:sym typeface="Arial"/>
              </a:rPr>
              <a:t>§</a:t>
            </a:r>
            <a:r>
              <a:rPr lang="en-US">
                <a:latin typeface="Helvetica Neue"/>
                <a:ea typeface="Helvetica Neue"/>
                <a:cs typeface="Helvetica Neue"/>
                <a:sym typeface="Helvetica Neue"/>
              </a:rPr>
              <a:t>Disaster planning,</a:t>
            </a:r>
            <a:r>
              <a:rPr lang="en-US">
                <a:highlight>
                  <a:srgbClr val="FFFF00"/>
                </a:highlight>
                <a:latin typeface="Helvetica Neue"/>
                <a:ea typeface="Helvetica Neue"/>
                <a:cs typeface="Helvetica Neue"/>
                <a:sym typeface="Helvetica Neue"/>
              </a:rPr>
              <a:t> …</a:t>
            </a:r>
            <a:endParaRPr>
              <a:highlight>
                <a:srgbClr val="FFFF00"/>
              </a:highlight>
              <a:latin typeface="Helvetica Neue"/>
              <a:ea typeface="Helvetica Neue"/>
              <a:cs typeface="Helvetica Neue"/>
              <a:sym typeface="Helvetica Neue"/>
            </a:endParaRPr>
          </a:p>
          <a:p>
            <a:pPr marL="0" lvl="0" indent="0" algn="l" rtl="0">
              <a:lnSpc>
                <a:spcPct val="115000"/>
              </a:lnSpc>
              <a:spcBef>
                <a:spcPts val="600"/>
              </a:spcBef>
              <a:spcAft>
                <a:spcPts val="0"/>
              </a:spcAft>
              <a:buClr>
                <a:schemeClr val="dk1"/>
              </a:buClr>
              <a:buSzPts val="1100"/>
              <a:buFont typeface="Arial"/>
              <a:buNone/>
            </a:pPr>
            <a:r>
              <a:rPr lang="en-US" b="1">
                <a:latin typeface="Helvetica Neue"/>
                <a:ea typeface="Helvetica Neue"/>
                <a:cs typeface="Helvetica Neue"/>
                <a:sym typeface="Helvetica Neue"/>
              </a:rPr>
              <a:t>Vigilance</a:t>
            </a:r>
            <a:r>
              <a:rPr lang="en-US">
                <a:latin typeface="Helvetica Neue"/>
                <a:ea typeface="Helvetica Neue"/>
                <a:cs typeface="Helvetica Neue"/>
                <a:sym typeface="Helvetica Neue"/>
              </a:rPr>
              <a:t>: High frequency, novel use case where model performance can be validated against emerging standards or understood in reference to established industry standards</a:t>
            </a:r>
            <a:endParaRPr>
              <a:latin typeface="Helvetica Neue"/>
              <a:ea typeface="Helvetica Neue"/>
              <a:cs typeface="Helvetica Neue"/>
              <a:sym typeface="Helvetica Neue"/>
            </a:endParaRPr>
          </a:p>
          <a:p>
            <a:pPr marL="0" lvl="0" indent="0" algn="l" rtl="0">
              <a:lnSpc>
                <a:spcPct val="115000"/>
              </a:lnSpc>
              <a:spcBef>
                <a:spcPts val="600"/>
              </a:spcBef>
              <a:spcAft>
                <a:spcPts val="0"/>
              </a:spcAft>
              <a:buClr>
                <a:schemeClr val="dk1"/>
              </a:buClr>
              <a:buSzPts val="1100"/>
              <a:buFont typeface="Arial"/>
              <a:buNone/>
            </a:pPr>
            <a:r>
              <a:rPr lang="en-US" sz="1100">
                <a:latin typeface="Arial"/>
                <a:ea typeface="Arial"/>
                <a:cs typeface="Arial"/>
                <a:sym typeface="Arial"/>
              </a:rPr>
              <a:t>§</a:t>
            </a:r>
            <a:r>
              <a:rPr lang="en-US" sz="1100">
                <a:latin typeface="Helvetica Neue"/>
                <a:ea typeface="Helvetica Neue"/>
                <a:cs typeface="Helvetica Neue"/>
                <a:sym typeface="Helvetica Neue"/>
              </a:rPr>
              <a:t>GAI for term papers, first drafts, complex medical diagnostics, </a:t>
            </a:r>
            <a:r>
              <a:rPr lang="en-US" sz="1100">
                <a:highlight>
                  <a:srgbClr val="FFFF00"/>
                </a:highlight>
                <a:latin typeface="Helvetica Neue"/>
                <a:ea typeface="Helvetica Neue"/>
                <a:cs typeface="Helvetica Neue"/>
                <a:sym typeface="Helvetica Neue"/>
              </a:rPr>
              <a:t>…</a:t>
            </a:r>
            <a:endParaRPr sz="1100">
              <a:highlight>
                <a:srgbClr val="FFFF00"/>
              </a:highlight>
              <a:latin typeface="Helvetica Neue"/>
              <a:ea typeface="Helvetica Neue"/>
              <a:cs typeface="Helvetica Neue"/>
              <a:sym typeface="Helvetica Neue"/>
            </a:endParaRPr>
          </a:p>
          <a:p>
            <a:pPr marL="0" lvl="0" indent="0" algn="l" rtl="0">
              <a:lnSpc>
                <a:spcPct val="115000"/>
              </a:lnSpc>
              <a:spcBef>
                <a:spcPts val="600"/>
              </a:spcBef>
              <a:spcAft>
                <a:spcPts val="0"/>
              </a:spcAft>
              <a:buClr>
                <a:schemeClr val="dk1"/>
              </a:buClr>
              <a:buSzPts val="1100"/>
              <a:buFont typeface="Arial"/>
              <a:buNone/>
            </a:pPr>
            <a:r>
              <a:rPr lang="en-US" b="1">
                <a:latin typeface="Helvetica Neue"/>
                <a:ea typeface="Helvetica Neue"/>
                <a:cs typeface="Helvetica Neue"/>
                <a:sym typeface="Helvetica Neue"/>
              </a:rPr>
              <a:t>Skepticism: </a:t>
            </a:r>
            <a:r>
              <a:rPr lang="en-US">
                <a:latin typeface="Helvetica Neue"/>
                <a:ea typeface="Helvetica Neue"/>
                <a:cs typeface="Helvetica Neue"/>
                <a:sym typeface="Helvetica Neue"/>
              </a:rPr>
              <a:t>Low frequency, novel use case where there is no industry-agreed standard against which to validate or assess model performance</a:t>
            </a:r>
            <a:endParaRPr>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US">
                <a:latin typeface="Helvetica Neue"/>
                <a:ea typeface="Helvetica Neue"/>
                <a:cs typeface="Helvetica Neue"/>
                <a:sym typeface="Helvetica Neue"/>
              </a:rPr>
              <a:t>Sentiment analysis, deepfakes, </a:t>
            </a:r>
            <a:r>
              <a:rPr lang="en-US">
                <a:highlight>
                  <a:srgbClr val="FFFF00"/>
                </a:highlight>
                <a:latin typeface="Helvetica Neue"/>
                <a:ea typeface="Helvetica Neue"/>
                <a:cs typeface="Helvetica Neue"/>
                <a:sym typeface="Helvetica Neue"/>
              </a:rPr>
              <a:t>…</a:t>
            </a:r>
            <a:endParaRPr sz="1400">
              <a:latin typeface="Arial"/>
              <a:ea typeface="Arial"/>
              <a:cs typeface="Arial"/>
              <a:sym typeface="Arial"/>
            </a:endParaRPr>
          </a:p>
          <a:p>
            <a:pPr marL="0" lvl="0" indent="0" algn="l" rtl="0">
              <a:spcBef>
                <a:spcPts val="0"/>
              </a:spcBef>
              <a:spcAft>
                <a:spcPts val="0"/>
              </a:spcAft>
              <a:buNone/>
            </a:pPr>
            <a:endParaRPr/>
          </a:p>
        </p:txBody>
      </p:sp>
      <p:sp>
        <p:nvSpPr>
          <p:cNvPr id="333" name="Google Shape;333;g2106fbe3545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342" name="Google Shape;34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1700a5ddcf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1700a5ddcf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g21700a5ddcf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364" name="Google Shape;36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1700a5ddcf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21700a5ddcf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122" name="Google Shape;122;g21700a5ddcf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106fbe354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2106fbe3545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390" name="Google Shape;390;g2106fbe3545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0eb96ba64b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0eb96ba64b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g20eb96ba64b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1700a5ddcf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1700a5ddcf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g21700a5ddcf_0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415" name="Google Shape;41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424" name="Google Shape;42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437" name="Google Shape;43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450" name="Google Shape;45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287d6708cc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287d6708cc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460" name="Google Shape;460;g2287d6708cc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468" name="Google Shape;468;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287d6708cc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2287d6708cc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g2287d6708cc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130" name="Google Shape;13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287d6708cc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287d6708cc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485" name="Google Shape;485;g2287d6708cc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493" name="Google Shape;49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511" name="Google Shape;51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522" name="Google Shape;52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1700a5ddcf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21700a5ddcf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g21700a5ddcf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541" name="Google Shape;54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550" name="Google Shape;55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endParaRPr/>
          </a:p>
        </p:txBody>
      </p:sp>
      <p:sp>
        <p:nvSpPr>
          <p:cNvPr id="144" name="Google Shape;14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Deal with People who are encountering the technologies they are using in the organization.</a:t>
            </a:r>
            <a:endParaRPr sz="1400" i="1">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Still a key ingredient</a:t>
            </a:r>
            <a:endParaRPr sz="1400" i="1">
              <a:latin typeface="Helvetica Neue"/>
              <a:ea typeface="Helvetica Neue"/>
              <a:cs typeface="Helvetica Neue"/>
              <a:sym typeface="Helvetica Neue"/>
            </a:endParaRPr>
          </a:p>
        </p:txBody>
      </p:sp>
      <p:sp>
        <p:nvSpPr>
          <p:cNvPr id="158" name="Google Shape;15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r>
              <a:rPr lang="en-US" sz="1050">
                <a:solidFill>
                  <a:srgbClr val="444746"/>
                </a:solidFill>
                <a:highlight>
                  <a:srgbClr val="FFFFFF"/>
                </a:highlight>
                <a:latin typeface="Roboto"/>
                <a:ea typeface="Roboto"/>
                <a:cs typeface="Roboto"/>
                <a:sym typeface="Roboto"/>
              </a:rPr>
              <a:t>Is it worth adding something here about the legitimacy of the concern the general public / lawmakers have regarding the potential for bias at scale?</a:t>
            </a:r>
            <a:endParaRPr sz="1050">
              <a:solidFill>
                <a:srgbClr val="444746"/>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Helvetica Neue"/>
              <a:buNone/>
            </a:pPr>
            <a:r>
              <a:rPr lang="en-US" sz="1050">
                <a:solidFill>
                  <a:srgbClr val="444746"/>
                </a:solidFill>
                <a:highlight>
                  <a:srgbClr val="FFFFFF"/>
                </a:highlight>
                <a:latin typeface="Roboto"/>
                <a:ea typeface="Roboto"/>
                <a:cs typeface="Roboto"/>
                <a:sym typeface="Roboto"/>
              </a:rPr>
              <a:t>The bais may not always be obvious and systems make inferences based on the training data. </a:t>
            </a:r>
            <a:endParaRPr sz="1050">
              <a:solidFill>
                <a:srgbClr val="444746"/>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Helvetica Neue"/>
              <a:buNone/>
            </a:pPr>
            <a:endParaRPr sz="1050">
              <a:solidFill>
                <a:srgbClr val="444746"/>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Helvetica Neue"/>
              <a:buNone/>
            </a:pPr>
            <a:endParaRPr/>
          </a:p>
        </p:txBody>
      </p:sp>
      <p:sp>
        <p:nvSpPr>
          <p:cNvPr id="167" name="Google Shape;16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106fbe3545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2106fbe3545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r>
              <a:rPr lang="en-US" sz="1050">
                <a:solidFill>
                  <a:srgbClr val="444746"/>
                </a:solidFill>
                <a:highlight>
                  <a:srgbClr val="FFFFFF"/>
                </a:highlight>
                <a:latin typeface="Roboto"/>
                <a:ea typeface="Roboto"/>
                <a:cs typeface="Roboto"/>
                <a:sym typeface="Roboto"/>
              </a:rPr>
              <a:t>Is it worth adding something here about the legitimacy of the concern the general public / lawmakers have regarding the potential for bias at scale?</a:t>
            </a:r>
            <a:endParaRPr sz="1050">
              <a:solidFill>
                <a:srgbClr val="444746"/>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Helvetica Neue"/>
              <a:buNone/>
            </a:pPr>
            <a:r>
              <a:rPr lang="en-US" sz="1050">
                <a:solidFill>
                  <a:srgbClr val="444746"/>
                </a:solidFill>
                <a:highlight>
                  <a:srgbClr val="FFFFFF"/>
                </a:highlight>
                <a:latin typeface="Roboto"/>
                <a:ea typeface="Roboto"/>
                <a:cs typeface="Roboto"/>
                <a:sym typeface="Roboto"/>
              </a:rPr>
              <a:t>The bais may not always be obvious and systems make inferences based on the training data. </a:t>
            </a:r>
            <a:endParaRPr sz="1050">
              <a:solidFill>
                <a:srgbClr val="444746"/>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Helvetica Neue"/>
              <a:buNone/>
            </a:pPr>
            <a:endParaRPr sz="1050">
              <a:solidFill>
                <a:srgbClr val="444746"/>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Helvetica Neue"/>
              <a:buNone/>
            </a:pPr>
            <a:endParaRPr/>
          </a:p>
        </p:txBody>
      </p:sp>
      <p:sp>
        <p:nvSpPr>
          <p:cNvPr id="181" name="Google Shape;181;g2106fbe3545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289e48c3ca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2289e48c3ca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r>
              <a:rPr lang="en-US" sz="1050">
                <a:solidFill>
                  <a:srgbClr val="444746"/>
                </a:solidFill>
                <a:highlight>
                  <a:srgbClr val="FFFFFF"/>
                </a:highlight>
                <a:latin typeface="Roboto"/>
                <a:ea typeface="Roboto"/>
                <a:cs typeface="Roboto"/>
                <a:sym typeface="Roboto"/>
              </a:rPr>
              <a:t>Is it worth adding something here about the legitimacy of the concern the general public / lawmakers have regarding the potential for bias at scale?</a:t>
            </a:r>
            <a:endParaRPr sz="1050">
              <a:solidFill>
                <a:srgbClr val="444746"/>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Helvetica Neue"/>
              <a:buNone/>
            </a:pPr>
            <a:r>
              <a:rPr lang="en-US" sz="1050">
                <a:solidFill>
                  <a:srgbClr val="444746"/>
                </a:solidFill>
                <a:highlight>
                  <a:srgbClr val="FFFFFF"/>
                </a:highlight>
                <a:latin typeface="Roboto"/>
                <a:ea typeface="Roboto"/>
                <a:cs typeface="Roboto"/>
                <a:sym typeface="Roboto"/>
              </a:rPr>
              <a:t>The bais may not always be obvious and systems make inferences based on the training data. </a:t>
            </a:r>
            <a:endParaRPr sz="1050">
              <a:solidFill>
                <a:srgbClr val="444746"/>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Helvetica Neue"/>
              <a:buNone/>
            </a:pPr>
            <a:endParaRPr sz="1050">
              <a:solidFill>
                <a:srgbClr val="444746"/>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Helvetica Neue"/>
              <a:buNone/>
            </a:pPr>
            <a:endParaRPr/>
          </a:p>
        </p:txBody>
      </p:sp>
      <p:sp>
        <p:nvSpPr>
          <p:cNvPr id="210" name="Google Shape;210;g2289e48c3ca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289e48c3ca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289e48c3ca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Helvetica Neue"/>
              <a:buNone/>
            </a:pPr>
            <a:r>
              <a:rPr lang="en-US" sz="1400" i="1">
                <a:latin typeface="Helvetica Neue"/>
                <a:ea typeface="Helvetica Neue"/>
                <a:cs typeface="Helvetica Neue"/>
                <a:sym typeface="Helvetica Neue"/>
              </a:rPr>
              <a:t>.</a:t>
            </a:r>
            <a:r>
              <a:rPr lang="en-US" sz="1050">
                <a:solidFill>
                  <a:srgbClr val="444746"/>
                </a:solidFill>
                <a:highlight>
                  <a:srgbClr val="FFFFFF"/>
                </a:highlight>
                <a:latin typeface="Roboto"/>
                <a:ea typeface="Roboto"/>
                <a:cs typeface="Roboto"/>
                <a:sym typeface="Roboto"/>
              </a:rPr>
              <a:t>Is it worth adding something here about the legitimacy of the concern the general public / lawmakers have regarding the potential for bias at scale?</a:t>
            </a:r>
            <a:endParaRPr sz="1050">
              <a:solidFill>
                <a:srgbClr val="444746"/>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Helvetica Neue"/>
              <a:buNone/>
            </a:pPr>
            <a:r>
              <a:rPr lang="en-US" sz="1050">
                <a:solidFill>
                  <a:srgbClr val="444746"/>
                </a:solidFill>
                <a:highlight>
                  <a:srgbClr val="FFFFFF"/>
                </a:highlight>
                <a:latin typeface="Roboto"/>
                <a:ea typeface="Roboto"/>
                <a:cs typeface="Roboto"/>
                <a:sym typeface="Roboto"/>
              </a:rPr>
              <a:t>The bais may not always be obvious and systems make inferences based on the training data. </a:t>
            </a:r>
            <a:endParaRPr sz="1050">
              <a:solidFill>
                <a:srgbClr val="444746"/>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Helvetica Neue"/>
              <a:buNone/>
            </a:pPr>
            <a:endParaRPr sz="1050">
              <a:solidFill>
                <a:srgbClr val="444746"/>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400"/>
              <a:buFont typeface="Helvetica Neue"/>
              <a:buNone/>
            </a:pPr>
            <a:endParaRPr/>
          </a:p>
        </p:txBody>
      </p:sp>
      <p:sp>
        <p:nvSpPr>
          <p:cNvPr id="232" name="Google Shape;232;g2289e48c3ca_0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4"/>
        <p:cNvGrpSpPr/>
        <p:nvPr/>
      </p:nvGrpSpPr>
      <p:grpSpPr>
        <a:xfrm>
          <a:off x="0" y="0"/>
          <a:ext cx="0" cy="0"/>
          <a:chOff x="0" y="0"/>
          <a:chExt cx="0" cy="0"/>
        </a:xfrm>
      </p:grpSpPr>
      <p:sp>
        <p:nvSpPr>
          <p:cNvPr id="15" name="Google Shape;15;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Helvetica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8"/>
          <p:cNvSpPr txBox="1">
            <a:spLocks noGrp="1"/>
          </p:cNvSpPr>
          <p:nvPr>
            <p:ph type="sldNum" idx="12"/>
          </p:nvPr>
        </p:nvSpPr>
        <p:spPr>
          <a:xfrm>
            <a:off x="271091"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8B8A9A"/>
                </a:solidFill>
                <a:latin typeface="Helvetica Neue"/>
                <a:ea typeface="Helvetica Neue"/>
                <a:cs typeface="Helvetica Neue"/>
                <a:sym typeface="Helvetica Neue"/>
              </a:defRPr>
            </a:lvl1pPr>
            <a:lvl2pPr marL="0" lvl="1" indent="0" algn="l">
              <a:spcBef>
                <a:spcPts val="0"/>
              </a:spcBef>
              <a:buNone/>
              <a:defRPr sz="1200" b="0" i="0" u="none" strike="noStrike" cap="none">
                <a:solidFill>
                  <a:srgbClr val="8B8A9A"/>
                </a:solidFill>
                <a:latin typeface="Helvetica Neue"/>
                <a:ea typeface="Helvetica Neue"/>
                <a:cs typeface="Helvetica Neue"/>
                <a:sym typeface="Helvetica Neue"/>
              </a:defRPr>
            </a:lvl2pPr>
            <a:lvl3pPr marL="0" lvl="2" indent="0" algn="l">
              <a:spcBef>
                <a:spcPts val="0"/>
              </a:spcBef>
              <a:buNone/>
              <a:defRPr sz="1200" b="0" i="0" u="none" strike="noStrike" cap="none">
                <a:solidFill>
                  <a:srgbClr val="8B8A9A"/>
                </a:solidFill>
                <a:latin typeface="Helvetica Neue"/>
                <a:ea typeface="Helvetica Neue"/>
                <a:cs typeface="Helvetica Neue"/>
                <a:sym typeface="Helvetica Neue"/>
              </a:defRPr>
            </a:lvl3pPr>
            <a:lvl4pPr marL="0" lvl="3" indent="0" algn="l">
              <a:spcBef>
                <a:spcPts val="0"/>
              </a:spcBef>
              <a:buNone/>
              <a:defRPr sz="1200" b="0" i="0" u="none" strike="noStrike" cap="none">
                <a:solidFill>
                  <a:srgbClr val="8B8A9A"/>
                </a:solidFill>
                <a:latin typeface="Helvetica Neue"/>
                <a:ea typeface="Helvetica Neue"/>
                <a:cs typeface="Helvetica Neue"/>
                <a:sym typeface="Helvetica Neue"/>
              </a:defRPr>
            </a:lvl4pPr>
            <a:lvl5pPr marL="0" lvl="4" indent="0" algn="l">
              <a:spcBef>
                <a:spcPts val="0"/>
              </a:spcBef>
              <a:buNone/>
              <a:defRPr sz="1200" b="0" i="0" u="none" strike="noStrike" cap="none">
                <a:solidFill>
                  <a:srgbClr val="8B8A9A"/>
                </a:solidFill>
                <a:latin typeface="Helvetica Neue"/>
                <a:ea typeface="Helvetica Neue"/>
                <a:cs typeface="Helvetica Neue"/>
                <a:sym typeface="Helvetica Neue"/>
              </a:defRPr>
            </a:lvl5pPr>
            <a:lvl6pPr marL="0" lvl="5" indent="0" algn="l">
              <a:spcBef>
                <a:spcPts val="0"/>
              </a:spcBef>
              <a:buNone/>
              <a:defRPr sz="1200" b="0" i="0" u="none" strike="noStrike" cap="none">
                <a:solidFill>
                  <a:srgbClr val="8B8A9A"/>
                </a:solidFill>
                <a:latin typeface="Helvetica Neue"/>
                <a:ea typeface="Helvetica Neue"/>
                <a:cs typeface="Helvetica Neue"/>
                <a:sym typeface="Helvetica Neue"/>
              </a:defRPr>
            </a:lvl6pPr>
            <a:lvl7pPr marL="0" lvl="6" indent="0" algn="l">
              <a:spcBef>
                <a:spcPts val="0"/>
              </a:spcBef>
              <a:buNone/>
              <a:defRPr sz="1200" b="0" i="0" u="none" strike="noStrike" cap="none">
                <a:solidFill>
                  <a:srgbClr val="8B8A9A"/>
                </a:solidFill>
                <a:latin typeface="Helvetica Neue"/>
                <a:ea typeface="Helvetica Neue"/>
                <a:cs typeface="Helvetica Neue"/>
                <a:sym typeface="Helvetica Neue"/>
              </a:defRPr>
            </a:lvl7pPr>
            <a:lvl8pPr marL="0" lvl="7" indent="0" algn="l">
              <a:spcBef>
                <a:spcPts val="0"/>
              </a:spcBef>
              <a:buNone/>
              <a:defRPr sz="1200" b="0" i="0" u="none" strike="noStrike" cap="none">
                <a:solidFill>
                  <a:srgbClr val="8B8A9A"/>
                </a:solidFill>
                <a:latin typeface="Helvetica Neue"/>
                <a:ea typeface="Helvetica Neue"/>
                <a:cs typeface="Helvetica Neue"/>
                <a:sym typeface="Helvetica Neue"/>
              </a:defRPr>
            </a:lvl8pPr>
            <a:lvl9pPr marL="0" lvl="8" indent="0" algn="l">
              <a:spcBef>
                <a:spcPts val="0"/>
              </a:spcBef>
              <a:buNone/>
              <a:defRPr sz="1200" b="0" i="0" u="none" strike="noStrike" cap="none">
                <a:solidFill>
                  <a:srgbClr val="8B8A9A"/>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pic>
        <p:nvPicPr>
          <p:cNvPr id="19" name="Google Shape;19;p38"/>
          <p:cNvPicPr preferRelativeResize="0"/>
          <p:nvPr/>
        </p:nvPicPr>
        <p:blipFill rotWithShape="1">
          <a:blip r:embed="rId2">
            <a:alphaModFix/>
          </a:blip>
          <a:srcRect/>
          <a:stretch/>
        </p:blipFill>
        <p:spPr>
          <a:xfrm>
            <a:off x="205596" y="200297"/>
            <a:ext cx="1437095" cy="3651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lt1"/>
        </a:solidFill>
        <a:effectLst/>
      </p:bgPr>
    </p:bg>
    <p:spTree>
      <p:nvGrpSpPr>
        <p:cNvPr id="1" name="Shape 74"/>
        <p:cNvGrpSpPr/>
        <p:nvPr/>
      </p:nvGrpSpPr>
      <p:grpSpPr>
        <a:xfrm>
          <a:off x="0" y="0"/>
          <a:ext cx="0" cy="0"/>
          <a:chOff x="0" y="0"/>
          <a:chExt cx="0" cy="0"/>
        </a:xfrm>
      </p:grpSpPr>
      <p:sp>
        <p:nvSpPr>
          <p:cNvPr id="75" name="Google Shape;75;p47"/>
          <p:cNvSpPr/>
          <p:nvPr/>
        </p:nvSpPr>
        <p:spPr>
          <a:xfrm>
            <a:off x="0" y="3251200"/>
            <a:ext cx="12191999" cy="3606800"/>
          </a:xfrm>
          <a:prstGeom prst="rect">
            <a:avLst/>
          </a:prstGeom>
          <a:solidFill>
            <a:srgbClr val="F5F8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 name="Google Shape;76;p47"/>
          <p:cNvSpPr txBox="1">
            <a:spLocks noGrp="1"/>
          </p:cNvSpPr>
          <p:nvPr>
            <p:ph type="title"/>
          </p:nvPr>
        </p:nvSpPr>
        <p:spPr>
          <a:xfrm>
            <a:off x="111034" y="676548"/>
            <a:ext cx="11242766" cy="49227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Helvetica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7"/>
          <p:cNvSpPr txBox="1">
            <a:spLocks noGrp="1"/>
          </p:cNvSpPr>
          <p:nvPr>
            <p:ph type="body" idx="1"/>
          </p:nvPr>
        </p:nvSpPr>
        <p:spPr>
          <a:xfrm>
            <a:off x="111034" y="1933395"/>
            <a:ext cx="11875370" cy="424356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298450" algn="l">
              <a:lnSpc>
                <a:spcPct val="90000"/>
              </a:lnSpc>
              <a:spcBef>
                <a:spcPts val="500"/>
              </a:spcBef>
              <a:spcAft>
                <a:spcPts val="0"/>
              </a:spcAft>
              <a:buClr>
                <a:schemeClr val="dk1"/>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7"/>
          <p:cNvSpPr txBox="1">
            <a:spLocks noGrp="1"/>
          </p:cNvSpPr>
          <p:nvPr>
            <p:ph type="ftr" idx="11"/>
          </p:nvPr>
        </p:nvSpPr>
        <p:spPr>
          <a:xfrm>
            <a:off x="4038600" y="6510068"/>
            <a:ext cx="4114800" cy="21140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7"/>
          <p:cNvSpPr txBox="1">
            <a:spLocks noGrp="1"/>
          </p:cNvSpPr>
          <p:nvPr>
            <p:ph type="sldNum" idx="12"/>
          </p:nvPr>
        </p:nvSpPr>
        <p:spPr>
          <a:xfrm>
            <a:off x="205596" y="6510068"/>
            <a:ext cx="2743200" cy="211407"/>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80" name="Google Shape;80;p47"/>
          <p:cNvSpPr/>
          <p:nvPr/>
        </p:nvSpPr>
        <p:spPr>
          <a:xfrm>
            <a:off x="205596" y="6780362"/>
            <a:ext cx="11780808" cy="77638"/>
          </a:xfrm>
          <a:prstGeom prst="rect">
            <a:avLst/>
          </a:prstGeom>
          <a:solidFill>
            <a:srgbClr val="185189"/>
          </a:solidFill>
          <a:ln w="12700" cap="flat" cmpd="sng">
            <a:solidFill>
              <a:srgbClr val="1038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1" name="Google Shape;81;p47"/>
          <p:cNvPicPr preferRelativeResize="0"/>
          <p:nvPr/>
        </p:nvPicPr>
        <p:blipFill rotWithShape="1">
          <a:blip r:embed="rId2">
            <a:alphaModFix/>
          </a:blip>
          <a:srcRect/>
          <a:stretch/>
        </p:blipFill>
        <p:spPr>
          <a:xfrm>
            <a:off x="10754904" y="0"/>
            <a:ext cx="1437095" cy="143241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2"/>
        <p:cNvGrpSpPr/>
        <p:nvPr/>
      </p:nvGrpSpPr>
      <p:grpSpPr>
        <a:xfrm>
          <a:off x="0" y="0"/>
          <a:ext cx="0" cy="0"/>
          <a:chOff x="0" y="0"/>
          <a:chExt cx="0" cy="0"/>
        </a:xfrm>
      </p:grpSpPr>
      <p:sp>
        <p:nvSpPr>
          <p:cNvPr id="83" name="Google Shape;83;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5" name="Google Shape;85;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48"/>
          <p:cNvSpPr txBox="1">
            <a:spLocks noGrp="1"/>
          </p:cNvSpPr>
          <p:nvPr>
            <p:ph type="dt" idx="10"/>
          </p:nvPr>
        </p:nvSpPr>
        <p:spPr>
          <a:xfrm>
            <a:off x="8984673" y="624508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 name="Google Shape;8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8"/>
          <p:cNvSpPr txBox="1">
            <a:spLocks noGrp="1"/>
          </p:cNvSpPr>
          <p:nvPr>
            <p:ph type="sldNum" idx="12"/>
          </p:nvPr>
        </p:nvSpPr>
        <p:spPr>
          <a:xfrm>
            <a:off x="325582"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9"/>
        <p:cNvGrpSpPr/>
        <p:nvPr/>
      </p:nvGrpSpPr>
      <p:grpSpPr>
        <a:xfrm>
          <a:off x="0" y="0"/>
          <a:ext cx="0" cy="0"/>
          <a:chOff x="0" y="0"/>
          <a:chExt cx="0" cy="0"/>
        </a:xfrm>
      </p:grpSpPr>
      <p:sp>
        <p:nvSpPr>
          <p:cNvPr id="90" name="Google Shape;90;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Helvetica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49"/>
          <p:cNvSpPr>
            <a:spLocks noGrp="1"/>
          </p:cNvSpPr>
          <p:nvPr>
            <p:ph type="pic" idx="2"/>
          </p:nvPr>
        </p:nvSpPr>
        <p:spPr>
          <a:xfrm>
            <a:off x="5183188" y="987425"/>
            <a:ext cx="6172200" cy="4873625"/>
          </a:xfrm>
          <a:prstGeom prst="rect">
            <a:avLst/>
          </a:prstGeom>
          <a:noFill/>
          <a:ln>
            <a:noFill/>
          </a:ln>
        </p:spPr>
      </p:sp>
      <p:sp>
        <p:nvSpPr>
          <p:cNvPr id="92" name="Google Shape;92;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p49"/>
          <p:cNvSpPr txBox="1">
            <a:spLocks noGrp="1"/>
          </p:cNvSpPr>
          <p:nvPr>
            <p:ph type="dt" idx="10"/>
          </p:nvPr>
        </p:nvSpPr>
        <p:spPr>
          <a:xfrm>
            <a:off x="8984673" y="624508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9"/>
          <p:cNvSpPr txBox="1">
            <a:spLocks noGrp="1"/>
          </p:cNvSpPr>
          <p:nvPr>
            <p:ph type="sldNum" idx="12"/>
          </p:nvPr>
        </p:nvSpPr>
        <p:spPr>
          <a:xfrm>
            <a:off x="325582"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6"/>
        <p:cNvGrpSpPr/>
        <p:nvPr/>
      </p:nvGrpSpPr>
      <p:grpSpPr>
        <a:xfrm>
          <a:off x="0" y="0"/>
          <a:ext cx="0" cy="0"/>
          <a:chOff x="0" y="0"/>
          <a:chExt cx="0" cy="0"/>
        </a:xfrm>
      </p:grpSpPr>
      <p:sp>
        <p:nvSpPr>
          <p:cNvPr id="97" name="Google Shape;97;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5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50"/>
          <p:cNvSpPr txBox="1">
            <a:spLocks noGrp="1"/>
          </p:cNvSpPr>
          <p:nvPr>
            <p:ph type="dt" idx="10"/>
          </p:nvPr>
        </p:nvSpPr>
        <p:spPr>
          <a:xfrm>
            <a:off x="8984673" y="624508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50"/>
          <p:cNvSpPr txBox="1">
            <a:spLocks noGrp="1"/>
          </p:cNvSpPr>
          <p:nvPr>
            <p:ph type="sldNum" idx="12"/>
          </p:nvPr>
        </p:nvSpPr>
        <p:spPr>
          <a:xfrm>
            <a:off x="325582"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2"/>
        <p:cNvGrpSpPr/>
        <p:nvPr/>
      </p:nvGrpSpPr>
      <p:grpSpPr>
        <a:xfrm>
          <a:off x="0" y="0"/>
          <a:ext cx="0" cy="0"/>
          <a:chOff x="0" y="0"/>
          <a:chExt cx="0" cy="0"/>
        </a:xfrm>
      </p:grpSpPr>
      <p:sp>
        <p:nvSpPr>
          <p:cNvPr id="103" name="Google Shape;103;p5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5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51"/>
          <p:cNvSpPr txBox="1">
            <a:spLocks noGrp="1"/>
          </p:cNvSpPr>
          <p:nvPr>
            <p:ph type="dt" idx="10"/>
          </p:nvPr>
        </p:nvSpPr>
        <p:spPr>
          <a:xfrm>
            <a:off x="8984673" y="624508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6" name="Google Shape;106;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51"/>
          <p:cNvSpPr txBox="1">
            <a:spLocks noGrp="1"/>
          </p:cNvSpPr>
          <p:nvPr>
            <p:ph type="sldNum" idx="12"/>
          </p:nvPr>
        </p:nvSpPr>
        <p:spPr>
          <a:xfrm>
            <a:off x="325582"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Title anfd Content no logo" type="obj">
  <p:cSld name="OBJECT">
    <p:spTree>
      <p:nvGrpSpPr>
        <p:cNvPr id="1" name="Shape 20"/>
        <p:cNvGrpSpPr/>
        <p:nvPr/>
      </p:nvGrpSpPr>
      <p:grpSpPr>
        <a:xfrm>
          <a:off x="0" y="0"/>
          <a:ext cx="0" cy="0"/>
          <a:chOff x="0" y="0"/>
          <a:chExt cx="0" cy="0"/>
        </a:xfrm>
      </p:grpSpPr>
      <p:sp>
        <p:nvSpPr>
          <p:cNvPr id="21" name="Google Shape;21;p39"/>
          <p:cNvSpPr/>
          <p:nvPr/>
        </p:nvSpPr>
        <p:spPr>
          <a:xfrm>
            <a:off x="0" y="11550"/>
            <a:ext cx="12191999" cy="182226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22;p39"/>
          <p:cNvSpPr txBox="1">
            <a:spLocks noGrp="1"/>
          </p:cNvSpPr>
          <p:nvPr>
            <p:ph type="title"/>
          </p:nvPr>
        </p:nvSpPr>
        <p:spPr>
          <a:xfrm>
            <a:off x="576943" y="357809"/>
            <a:ext cx="10515600" cy="10746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Helvetica Neue"/>
              <a:buNone/>
              <a:defRPr sz="3600" b="0" i="0">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9"/>
          <p:cNvSpPr/>
          <p:nvPr/>
        </p:nvSpPr>
        <p:spPr>
          <a:xfrm>
            <a:off x="205596" y="6780362"/>
            <a:ext cx="11780808" cy="77638"/>
          </a:xfrm>
          <a:prstGeom prst="rect">
            <a:avLst/>
          </a:prstGeom>
          <a:solidFill>
            <a:srgbClr val="185189"/>
          </a:solidFill>
          <a:ln w="12700" cap="flat" cmpd="sng">
            <a:solidFill>
              <a:srgbClr val="1038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 name="Google Shape;25;p39"/>
          <p:cNvPicPr preferRelativeResize="0"/>
          <p:nvPr/>
        </p:nvPicPr>
        <p:blipFill rotWithShape="1">
          <a:blip r:embed="rId2">
            <a:alphaModFix/>
          </a:blip>
          <a:srcRect/>
          <a:stretch/>
        </p:blipFill>
        <p:spPr>
          <a:xfrm>
            <a:off x="10754904" y="0"/>
            <a:ext cx="1437095" cy="1432414"/>
          </a:xfrm>
          <a:prstGeom prst="rect">
            <a:avLst/>
          </a:prstGeom>
          <a:noFill/>
          <a:ln>
            <a:noFill/>
          </a:ln>
        </p:spPr>
      </p:pic>
      <p:sp>
        <p:nvSpPr>
          <p:cNvPr id="26" name="Google Shape;2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9"/>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28"/>
        <p:cNvGrpSpPr/>
        <p:nvPr/>
      </p:nvGrpSpPr>
      <p:grpSpPr>
        <a:xfrm>
          <a:off x="0" y="0"/>
          <a:ext cx="0" cy="0"/>
          <a:chOff x="0" y="0"/>
          <a:chExt cx="0" cy="0"/>
        </a:xfrm>
      </p:grpSpPr>
      <p:sp>
        <p:nvSpPr>
          <p:cNvPr id="29" name="Google Shape;29;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Helvetica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0"/>
          <p:cNvSpPr txBox="1">
            <a:spLocks noGrp="1"/>
          </p:cNvSpPr>
          <p:nvPr>
            <p:ph type="sldNum" idx="12"/>
          </p:nvPr>
        </p:nvSpPr>
        <p:spPr>
          <a:xfrm>
            <a:off x="271091"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rgbClr val="8B8A9A"/>
                </a:solidFill>
                <a:latin typeface="Helvetica Neue"/>
                <a:ea typeface="Helvetica Neue"/>
                <a:cs typeface="Helvetica Neue"/>
                <a:sym typeface="Helvetica Neue"/>
              </a:defRPr>
            </a:lvl1pPr>
            <a:lvl2pPr marL="0" lvl="1" indent="0" algn="l">
              <a:spcBef>
                <a:spcPts val="0"/>
              </a:spcBef>
              <a:buNone/>
              <a:defRPr sz="1200">
                <a:solidFill>
                  <a:srgbClr val="8B8A9A"/>
                </a:solidFill>
                <a:latin typeface="Helvetica Neue"/>
                <a:ea typeface="Helvetica Neue"/>
                <a:cs typeface="Helvetica Neue"/>
                <a:sym typeface="Helvetica Neue"/>
              </a:defRPr>
            </a:lvl2pPr>
            <a:lvl3pPr marL="0" lvl="2" indent="0" algn="l">
              <a:spcBef>
                <a:spcPts val="0"/>
              </a:spcBef>
              <a:buNone/>
              <a:defRPr sz="1200">
                <a:solidFill>
                  <a:srgbClr val="8B8A9A"/>
                </a:solidFill>
                <a:latin typeface="Helvetica Neue"/>
                <a:ea typeface="Helvetica Neue"/>
                <a:cs typeface="Helvetica Neue"/>
                <a:sym typeface="Helvetica Neue"/>
              </a:defRPr>
            </a:lvl3pPr>
            <a:lvl4pPr marL="0" lvl="3" indent="0" algn="l">
              <a:spcBef>
                <a:spcPts val="0"/>
              </a:spcBef>
              <a:buNone/>
              <a:defRPr sz="1200">
                <a:solidFill>
                  <a:srgbClr val="8B8A9A"/>
                </a:solidFill>
                <a:latin typeface="Helvetica Neue"/>
                <a:ea typeface="Helvetica Neue"/>
                <a:cs typeface="Helvetica Neue"/>
                <a:sym typeface="Helvetica Neue"/>
              </a:defRPr>
            </a:lvl4pPr>
            <a:lvl5pPr marL="0" lvl="4" indent="0" algn="l">
              <a:spcBef>
                <a:spcPts val="0"/>
              </a:spcBef>
              <a:buNone/>
              <a:defRPr sz="1200">
                <a:solidFill>
                  <a:srgbClr val="8B8A9A"/>
                </a:solidFill>
                <a:latin typeface="Helvetica Neue"/>
                <a:ea typeface="Helvetica Neue"/>
                <a:cs typeface="Helvetica Neue"/>
                <a:sym typeface="Helvetica Neue"/>
              </a:defRPr>
            </a:lvl5pPr>
            <a:lvl6pPr marL="0" lvl="5" indent="0" algn="l">
              <a:spcBef>
                <a:spcPts val="0"/>
              </a:spcBef>
              <a:buNone/>
              <a:defRPr sz="1200">
                <a:solidFill>
                  <a:srgbClr val="8B8A9A"/>
                </a:solidFill>
                <a:latin typeface="Helvetica Neue"/>
                <a:ea typeface="Helvetica Neue"/>
                <a:cs typeface="Helvetica Neue"/>
                <a:sym typeface="Helvetica Neue"/>
              </a:defRPr>
            </a:lvl6pPr>
            <a:lvl7pPr marL="0" lvl="6" indent="0" algn="l">
              <a:spcBef>
                <a:spcPts val="0"/>
              </a:spcBef>
              <a:buNone/>
              <a:defRPr sz="1200">
                <a:solidFill>
                  <a:srgbClr val="8B8A9A"/>
                </a:solidFill>
                <a:latin typeface="Helvetica Neue"/>
                <a:ea typeface="Helvetica Neue"/>
                <a:cs typeface="Helvetica Neue"/>
                <a:sym typeface="Helvetica Neue"/>
              </a:defRPr>
            </a:lvl7pPr>
            <a:lvl8pPr marL="0" lvl="7" indent="0" algn="l">
              <a:spcBef>
                <a:spcPts val="0"/>
              </a:spcBef>
              <a:buNone/>
              <a:defRPr sz="1200">
                <a:solidFill>
                  <a:srgbClr val="8B8A9A"/>
                </a:solidFill>
                <a:latin typeface="Helvetica Neue"/>
                <a:ea typeface="Helvetica Neue"/>
                <a:cs typeface="Helvetica Neue"/>
                <a:sym typeface="Helvetica Neue"/>
              </a:defRPr>
            </a:lvl8pPr>
            <a:lvl9pPr marL="0" lvl="8" indent="0" algn="l">
              <a:spcBef>
                <a:spcPts val="0"/>
              </a:spcBef>
              <a:buNone/>
              <a:defRPr sz="1200">
                <a:solidFill>
                  <a:srgbClr val="8B8A9A"/>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pic>
        <p:nvPicPr>
          <p:cNvPr id="33" name="Google Shape;33;p40"/>
          <p:cNvPicPr preferRelativeResize="0"/>
          <p:nvPr/>
        </p:nvPicPr>
        <p:blipFill rotWithShape="1">
          <a:blip r:embed="rId2">
            <a:alphaModFix/>
          </a:blip>
          <a:srcRect/>
          <a:stretch/>
        </p:blipFill>
        <p:spPr>
          <a:xfrm>
            <a:off x="10483814" y="6356350"/>
            <a:ext cx="1437095" cy="3651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Title and Content 1">
  <p:cSld name="Main Title and Content 1">
    <p:spTree>
      <p:nvGrpSpPr>
        <p:cNvPr id="1" name="Shape 34"/>
        <p:cNvGrpSpPr/>
        <p:nvPr/>
      </p:nvGrpSpPr>
      <p:grpSpPr>
        <a:xfrm>
          <a:off x="0" y="0"/>
          <a:ext cx="0" cy="0"/>
          <a:chOff x="0" y="0"/>
          <a:chExt cx="0" cy="0"/>
        </a:xfrm>
      </p:grpSpPr>
      <p:sp>
        <p:nvSpPr>
          <p:cNvPr id="35" name="Google Shape;35;p41"/>
          <p:cNvSpPr/>
          <p:nvPr/>
        </p:nvSpPr>
        <p:spPr>
          <a:xfrm>
            <a:off x="0" y="11550"/>
            <a:ext cx="12191999" cy="182226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36;p41"/>
          <p:cNvSpPr txBox="1">
            <a:spLocks noGrp="1"/>
          </p:cNvSpPr>
          <p:nvPr>
            <p:ph type="title"/>
          </p:nvPr>
        </p:nvSpPr>
        <p:spPr>
          <a:xfrm>
            <a:off x="576943" y="357809"/>
            <a:ext cx="10515600" cy="10746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Helvetica Neue"/>
              <a:buNone/>
              <a:defRPr sz="3600" b="0" i="0">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1"/>
          <p:cNvSpPr/>
          <p:nvPr/>
        </p:nvSpPr>
        <p:spPr>
          <a:xfrm>
            <a:off x="205596" y="6780362"/>
            <a:ext cx="11780808" cy="77638"/>
          </a:xfrm>
          <a:prstGeom prst="rect">
            <a:avLst/>
          </a:prstGeom>
          <a:solidFill>
            <a:srgbClr val="185189"/>
          </a:solidFill>
          <a:ln w="12700" cap="flat" cmpd="sng">
            <a:solidFill>
              <a:srgbClr val="1038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 name="Google Shape;39;p41"/>
          <p:cNvPicPr preferRelativeResize="0"/>
          <p:nvPr/>
        </p:nvPicPr>
        <p:blipFill rotWithShape="1">
          <a:blip r:embed="rId2">
            <a:alphaModFix/>
          </a:blip>
          <a:srcRect/>
          <a:stretch/>
        </p:blipFill>
        <p:spPr>
          <a:xfrm>
            <a:off x="10754904" y="0"/>
            <a:ext cx="1437095" cy="1432414"/>
          </a:xfrm>
          <a:prstGeom prst="rect">
            <a:avLst/>
          </a:prstGeom>
          <a:noFill/>
          <a:ln>
            <a:noFill/>
          </a:ln>
        </p:spPr>
      </p:pic>
      <p:sp>
        <p:nvSpPr>
          <p:cNvPr id="40" name="Google Shape;4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1"/>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pic>
        <p:nvPicPr>
          <p:cNvPr id="42" name="Google Shape;42;p41"/>
          <p:cNvPicPr preferRelativeResize="0"/>
          <p:nvPr/>
        </p:nvPicPr>
        <p:blipFill rotWithShape="1">
          <a:blip r:embed="rId3">
            <a:alphaModFix/>
          </a:blip>
          <a:srcRect/>
          <a:stretch/>
        </p:blipFill>
        <p:spPr>
          <a:xfrm>
            <a:off x="10527295" y="6378957"/>
            <a:ext cx="1437095" cy="3651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4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Helvetica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B8A9A"/>
              </a:buClr>
              <a:buSzPts val="2400"/>
              <a:buNone/>
              <a:defRPr sz="2400">
                <a:solidFill>
                  <a:srgbClr val="8B8A9A"/>
                </a:solidFill>
              </a:defRPr>
            </a:lvl1pPr>
            <a:lvl2pPr marL="914400" lvl="1" indent="-228600" algn="l">
              <a:lnSpc>
                <a:spcPct val="90000"/>
              </a:lnSpc>
              <a:spcBef>
                <a:spcPts val="500"/>
              </a:spcBef>
              <a:spcAft>
                <a:spcPts val="0"/>
              </a:spcAft>
              <a:buClr>
                <a:srgbClr val="8B8A9A"/>
              </a:buClr>
              <a:buSzPts val="2000"/>
              <a:buNone/>
              <a:defRPr sz="2000">
                <a:solidFill>
                  <a:srgbClr val="8B8A9A"/>
                </a:solidFill>
              </a:defRPr>
            </a:lvl2pPr>
            <a:lvl3pPr marL="1371600" lvl="2" indent="-228600" algn="l">
              <a:lnSpc>
                <a:spcPct val="90000"/>
              </a:lnSpc>
              <a:spcBef>
                <a:spcPts val="500"/>
              </a:spcBef>
              <a:spcAft>
                <a:spcPts val="0"/>
              </a:spcAft>
              <a:buClr>
                <a:srgbClr val="8B8A9A"/>
              </a:buClr>
              <a:buSzPts val="1800"/>
              <a:buNone/>
              <a:defRPr sz="1800">
                <a:solidFill>
                  <a:srgbClr val="8B8A9A"/>
                </a:solidFill>
              </a:defRPr>
            </a:lvl3pPr>
            <a:lvl4pPr marL="1828800" lvl="3" indent="-228600" algn="l">
              <a:lnSpc>
                <a:spcPct val="90000"/>
              </a:lnSpc>
              <a:spcBef>
                <a:spcPts val="500"/>
              </a:spcBef>
              <a:spcAft>
                <a:spcPts val="0"/>
              </a:spcAft>
              <a:buClr>
                <a:srgbClr val="8B8A9A"/>
              </a:buClr>
              <a:buSzPts val="1600"/>
              <a:buNone/>
              <a:defRPr sz="1600">
                <a:solidFill>
                  <a:srgbClr val="8B8A9A"/>
                </a:solidFill>
              </a:defRPr>
            </a:lvl4pPr>
            <a:lvl5pPr marL="2286000" lvl="4" indent="-228600" algn="l">
              <a:lnSpc>
                <a:spcPct val="90000"/>
              </a:lnSpc>
              <a:spcBef>
                <a:spcPts val="500"/>
              </a:spcBef>
              <a:spcAft>
                <a:spcPts val="0"/>
              </a:spcAft>
              <a:buClr>
                <a:srgbClr val="8B8A9A"/>
              </a:buClr>
              <a:buSzPts val="1600"/>
              <a:buNone/>
              <a:defRPr sz="1600">
                <a:solidFill>
                  <a:srgbClr val="8B8A9A"/>
                </a:solidFill>
              </a:defRPr>
            </a:lvl5pPr>
            <a:lvl6pPr marL="2743200" lvl="5" indent="-228600" algn="l">
              <a:lnSpc>
                <a:spcPct val="90000"/>
              </a:lnSpc>
              <a:spcBef>
                <a:spcPts val="500"/>
              </a:spcBef>
              <a:spcAft>
                <a:spcPts val="0"/>
              </a:spcAft>
              <a:buClr>
                <a:srgbClr val="8B8A9A"/>
              </a:buClr>
              <a:buSzPts val="1600"/>
              <a:buNone/>
              <a:defRPr sz="1600">
                <a:solidFill>
                  <a:srgbClr val="8B8A9A"/>
                </a:solidFill>
              </a:defRPr>
            </a:lvl6pPr>
            <a:lvl7pPr marL="3200400" lvl="6" indent="-228600" algn="l">
              <a:lnSpc>
                <a:spcPct val="90000"/>
              </a:lnSpc>
              <a:spcBef>
                <a:spcPts val="500"/>
              </a:spcBef>
              <a:spcAft>
                <a:spcPts val="0"/>
              </a:spcAft>
              <a:buClr>
                <a:srgbClr val="8B8A9A"/>
              </a:buClr>
              <a:buSzPts val="1600"/>
              <a:buNone/>
              <a:defRPr sz="1600">
                <a:solidFill>
                  <a:srgbClr val="8B8A9A"/>
                </a:solidFill>
              </a:defRPr>
            </a:lvl7pPr>
            <a:lvl8pPr marL="3657600" lvl="7" indent="-228600" algn="l">
              <a:lnSpc>
                <a:spcPct val="90000"/>
              </a:lnSpc>
              <a:spcBef>
                <a:spcPts val="500"/>
              </a:spcBef>
              <a:spcAft>
                <a:spcPts val="0"/>
              </a:spcAft>
              <a:buClr>
                <a:srgbClr val="8B8A9A"/>
              </a:buClr>
              <a:buSzPts val="1600"/>
              <a:buNone/>
              <a:defRPr sz="1600">
                <a:solidFill>
                  <a:srgbClr val="8B8A9A"/>
                </a:solidFill>
              </a:defRPr>
            </a:lvl8pPr>
            <a:lvl9pPr marL="4114800" lvl="8" indent="-228600" algn="l">
              <a:lnSpc>
                <a:spcPct val="90000"/>
              </a:lnSpc>
              <a:spcBef>
                <a:spcPts val="500"/>
              </a:spcBef>
              <a:spcAft>
                <a:spcPts val="0"/>
              </a:spcAft>
              <a:buClr>
                <a:srgbClr val="8B8A9A"/>
              </a:buClr>
              <a:buSzPts val="1600"/>
              <a:buNone/>
              <a:defRPr sz="1600">
                <a:solidFill>
                  <a:srgbClr val="8B8A9A"/>
                </a:solidFill>
              </a:defRPr>
            </a:lvl9pPr>
          </a:lstStyle>
          <a:p>
            <a:endParaRPr/>
          </a:p>
        </p:txBody>
      </p:sp>
      <p:sp>
        <p:nvSpPr>
          <p:cNvPr id="46" name="Google Shape;46;p42"/>
          <p:cNvSpPr txBox="1">
            <a:spLocks noGrp="1"/>
          </p:cNvSpPr>
          <p:nvPr>
            <p:ph type="dt" idx="10"/>
          </p:nvPr>
        </p:nvSpPr>
        <p:spPr>
          <a:xfrm>
            <a:off x="8984673" y="624508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2"/>
          <p:cNvSpPr txBox="1">
            <a:spLocks noGrp="1"/>
          </p:cNvSpPr>
          <p:nvPr>
            <p:ph type="sldNum" idx="12"/>
          </p:nvPr>
        </p:nvSpPr>
        <p:spPr>
          <a:xfrm>
            <a:off x="325582"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3"/>
          <p:cNvSpPr txBox="1">
            <a:spLocks noGrp="1"/>
          </p:cNvSpPr>
          <p:nvPr>
            <p:ph type="dt" idx="10"/>
          </p:nvPr>
        </p:nvSpPr>
        <p:spPr>
          <a:xfrm>
            <a:off x="8984673" y="624508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3"/>
          <p:cNvSpPr txBox="1">
            <a:spLocks noGrp="1"/>
          </p:cNvSpPr>
          <p:nvPr>
            <p:ph type="sldNum" idx="12"/>
          </p:nvPr>
        </p:nvSpPr>
        <p:spPr>
          <a:xfrm>
            <a:off x="325582"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4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4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44"/>
          <p:cNvSpPr txBox="1">
            <a:spLocks noGrp="1"/>
          </p:cNvSpPr>
          <p:nvPr>
            <p:ph type="dt" idx="10"/>
          </p:nvPr>
        </p:nvSpPr>
        <p:spPr>
          <a:xfrm>
            <a:off x="8984673" y="624508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4"/>
          <p:cNvSpPr txBox="1">
            <a:spLocks noGrp="1"/>
          </p:cNvSpPr>
          <p:nvPr>
            <p:ph type="sldNum" idx="12"/>
          </p:nvPr>
        </p:nvSpPr>
        <p:spPr>
          <a:xfrm>
            <a:off x="325582"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5"/>
          <p:cNvSpPr txBox="1">
            <a:spLocks noGrp="1"/>
          </p:cNvSpPr>
          <p:nvPr>
            <p:ph type="dt" idx="10"/>
          </p:nvPr>
        </p:nvSpPr>
        <p:spPr>
          <a:xfrm>
            <a:off x="8984673" y="624508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45"/>
          <p:cNvSpPr txBox="1">
            <a:spLocks noGrp="1"/>
          </p:cNvSpPr>
          <p:nvPr>
            <p:ph type="sldNum" idx="12"/>
          </p:nvPr>
        </p:nvSpPr>
        <p:spPr>
          <a:xfrm>
            <a:off x="325582"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46"/>
          <p:cNvSpPr txBox="1">
            <a:spLocks noGrp="1"/>
          </p:cNvSpPr>
          <p:nvPr>
            <p:ph type="dt" idx="10"/>
          </p:nvPr>
        </p:nvSpPr>
        <p:spPr>
          <a:xfrm>
            <a:off x="8984673" y="624508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6"/>
          <p:cNvSpPr txBox="1">
            <a:spLocks noGrp="1"/>
          </p:cNvSpPr>
          <p:nvPr>
            <p:ph type="sldNum" idx="12"/>
          </p:nvPr>
        </p:nvSpPr>
        <p:spPr>
          <a:xfrm>
            <a:off x="325582"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B8A9A"/>
                </a:solidFill>
                <a:latin typeface="Helvetica Neue"/>
                <a:ea typeface="Helvetica Neue"/>
                <a:cs typeface="Helvetica Neue"/>
                <a:sym typeface="Helvetica Neue"/>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sldNum" idx="12"/>
          </p:nvPr>
        </p:nvSpPr>
        <p:spPr>
          <a:xfrm>
            <a:off x="325582"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B8A9A"/>
                </a:solidFill>
                <a:latin typeface="Helvetica Neue"/>
                <a:ea typeface="Helvetica Neue"/>
                <a:cs typeface="Helvetica Neue"/>
                <a:sym typeface="Helvetica Neue"/>
              </a:defRPr>
            </a:lvl1pPr>
            <a:lvl2pPr marL="0" marR="0" lvl="1" indent="0" algn="l" rtl="0">
              <a:spcBef>
                <a:spcPts val="0"/>
              </a:spcBef>
              <a:buNone/>
              <a:defRPr sz="1200" b="0" i="0" u="none" strike="noStrike" cap="none">
                <a:solidFill>
                  <a:srgbClr val="8B8A9A"/>
                </a:solidFill>
                <a:latin typeface="Helvetica Neue"/>
                <a:ea typeface="Helvetica Neue"/>
                <a:cs typeface="Helvetica Neue"/>
                <a:sym typeface="Helvetica Neue"/>
              </a:defRPr>
            </a:lvl2pPr>
            <a:lvl3pPr marL="0" marR="0" lvl="2" indent="0" algn="l" rtl="0">
              <a:spcBef>
                <a:spcPts val="0"/>
              </a:spcBef>
              <a:buNone/>
              <a:defRPr sz="1200" b="0" i="0" u="none" strike="noStrike" cap="none">
                <a:solidFill>
                  <a:srgbClr val="8B8A9A"/>
                </a:solidFill>
                <a:latin typeface="Helvetica Neue"/>
                <a:ea typeface="Helvetica Neue"/>
                <a:cs typeface="Helvetica Neue"/>
                <a:sym typeface="Helvetica Neue"/>
              </a:defRPr>
            </a:lvl3pPr>
            <a:lvl4pPr marL="0" marR="0" lvl="3" indent="0" algn="l" rtl="0">
              <a:spcBef>
                <a:spcPts val="0"/>
              </a:spcBef>
              <a:buNone/>
              <a:defRPr sz="1200" b="0" i="0" u="none" strike="noStrike" cap="none">
                <a:solidFill>
                  <a:srgbClr val="8B8A9A"/>
                </a:solidFill>
                <a:latin typeface="Helvetica Neue"/>
                <a:ea typeface="Helvetica Neue"/>
                <a:cs typeface="Helvetica Neue"/>
                <a:sym typeface="Helvetica Neue"/>
              </a:defRPr>
            </a:lvl4pPr>
            <a:lvl5pPr marL="0" marR="0" lvl="4" indent="0" algn="l" rtl="0">
              <a:spcBef>
                <a:spcPts val="0"/>
              </a:spcBef>
              <a:buNone/>
              <a:defRPr sz="1200" b="0" i="0" u="none" strike="noStrike" cap="none">
                <a:solidFill>
                  <a:srgbClr val="8B8A9A"/>
                </a:solidFill>
                <a:latin typeface="Helvetica Neue"/>
                <a:ea typeface="Helvetica Neue"/>
                <a:cs typeface="Helvetica Neue"/>
                <a:sym typeface="Helvetica Neue"/>
              </a:defRPr>
            </a:lvl5pPr>
            <a:lvl6pPr marL="0" marR="0" lvl="5" indent="0" algn="l" rtl="0">
              <a:spcBef>
                <a:spcPts val="0"/>
              </a:spcBef>
              <a:buNone/>
              <a:defRPr sz="1200" b="0" i="0" u="none" strike="noStrike" cap="none">
                <a:solidFill>
                  <a:srgbClr val="8B8A9A"/>
                </a:solidFill>
                <a:latin typeface="Helvetica Neue"/>
                <a:ea typeface="Helvetica Neue"/>
                <a:cs typeface="Helvetica Neue"/>
                <a:sym typeface="Helvetica Neue"/>
              </a:defRPr>
            </a:lvl6pPr>
            <a:lvl7pPr marL="0" marR="0" lvl="6" indent="0" algn="l" rtl="0">
              <a:spcBef>
                <a:spcPts val="0"/>
              </a:spcBef>
              <a:buNone/>
              <a:defRPr sz="1200" b="0" i="0" u="none" strike="noStrike" cap="none">
                <a:solidFill>
                  <a:srgbClr val="8B8A9A"/>
                </a:solidFill>
                <a:latin typeface="Helvetica Neue"/>
                <a:ea typeface="Helvetica Neue"/>
                <a:cs typeface="Helvetica Neue"/>
                <a:sym typeface="Helvetica Neue"/>
              </a:defRPr>
            </a:lvl7pPr>
            <a:lvl8pPr marL="0" marR="0" lvl="7" indent="0" algn="l" rtl="0">
              <a:spcBef>
                <a:spcPts val="0"/>
              </a:spcBef>
              <a:buNone/>
              <a:defRPr sz="1200" b="0" i="0" u="none" strike="noStrike" cap="none">
                <a:solidFill>
                  <a:srgbClr val="8B8A9A"/>
                </a:solidFill>
                <a:latin typeface="Helvetica Neue"/>
                <a:ea typeface="Helvetica Neue"/>
                <a:cs typeface="Helvetica Neue"/>
                <a:sym typeface="Helvetica Neue"/>
              </a:defRPr>
            </a:lvl8pPr>
            <a:lvl9pPr marL="0" marR="0" lvl="8" indent="0" algn="l" rtl="0">
              <a:spcBef>
                <a:spcPts val="0"/>
              </a:spcBef>
              <a:buNone/>
              <a:defRPr sz="1200" b="0" i="0" u="none" strike="noStrike" cap="none">
                <a:solidFill>
                  <a:srgbClr val="8B8A9A"/>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linkedin.com/in/karenesilverman" TargetMode="External"/><Relationship Id="rId5" Type="http://schemas.openxmlformats.org/officeDocument/2006/relationships/hyperlink" Target="http://www.cantellusgroup.com/" TargetMode="External"/><Relationship Id="rId4" Type="http://schemas.openxmlformats.org/officeDocument/2006/relationships/hyperlink" Target="http://karen.silverman@cantellusgroup.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hyperlink" Target="https://openai.com/dall-e-2/" TargetMode="External"/><Relationship Id="rId3" Type="http://schemas.openxmlformats.org/officeDocument/2006/relationships/image" Target="../media/image29.jpg"/><Relationship Id="rId7" Type="http://schemas.openxmlformats.org/officeDocument/2006/relationships/image" Target="../media/image33.jpg"/><Relationship Id="rId12"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cyber.harvard.edu/publication/2020/principled-ai"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www.brt.org/ai" TargetMode="Externa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hyperlink" Target="http://www.hirevue.com"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www.linkedin.com/in/karenesilverman" TargetMode="External"/><Relationship Id="rId5" Type="http://schemas.openxmlformats.org/officeDocument/2006/relationships/hyperlink" Target="http://www.cantellusgroup.com/" TargetMode="External"/><Relationship Id="rId4" Type="http://schemas.openxmlformats.org/officeDocument/2006/relationships/hyperlink" Target="http://karen.silverman@cantellusgroup.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
        <p:nvSpPr>
          <p:cNvPr id="113" name="Google Shape;113;g2287d6708cc_0_44"/>
          <p:cNvSpPr txBox="1"/>
          <p:nvPr/>
        </p:nvSpPr>
        <p:spPr>
          <a:xfrm>
            <a:off x="852616" y="432486"/>
            <a:ext cx="184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g2287d6708cc_0_44"/>
          <p:cNvSpPr txBox="1">
            <a:spLocks noGrp="1"/>
          </p:cNvSpPr>
          <p:nvPr>
            <p:ph type="ctrTitle"/>
          </p:nvPr>
        </p:nvSpPr>
        <p:spPr>
          <a:xfrm>
            <a:off x="649421" y="2019258"/>
            <a:ext cx="63651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5000"/>
              <a:buFont typeface="Helvetica Neue Light"/>
              <a:buNone/>
            </a:pPr>
            <a:r>
              <a:rPr lang="en-US" sz="5000" b="1">
                <a:solidFill>
                  <a:srgbClr val="002060"/>
                </a:solidFill>
                <a:latin typeface="Helvetica Neue Light"/>
                <a:ea typeface="Helvetica Neue Light"/>
                <a:cs typeface="Helvetica Neue Light"/>
                <a:sym typeface="Helvetica Neue Light"/>
              </a:rPr>
              <a:t>Tech Law Symposium</a:t>
            </a:r>
            <a:endParaRPr sz="5000" b="1">
              <a:solidFill>
                <a:srgbClr val="002060"/>
              </a:solidFill>
              <a:latin typeface="Helvetica Neue Light"/>
              <a:ea typeface="Helvetica Neue Light"/>
              <a:cs typeface="Helvetica Neue Light"/>
              <a:sym typeface="Helvetica Neue Light"/>
            </a:endParaRPr>
          </a:p>
          <a:p>
            <a:pPr marL="0" lvl="0" indent="0" algn="ctr" rtl="0">
              <a:lnSpc>
                <a:spcPct val="90000"/>
              </a:lnSpc>
              <a:spcBef>
                <a:spcPts val="0"/>
              </a:spcBef>
              <a:spcAft>
                <a:spcPts val="0"/>
              </a:spcAft>
              <a:buClr>
                <a:srgbClr val="002060"/>
              </a:buClr>
              <a:buSzPts val="5000"/>
              <a:buFont typeface="Helvetica Neue Light"/>
              <a:buNone/>
            </a:pPr>
            <a:endParaRPr sz="5000" b="1">
              <a:solidFill>
                <a:srgbClr val="002060"/>
              </a:solidFill>
              <a:latin typeface="Helvetica Neue Light"/>
              <a:ea typeface="Helvetica Neue Light"/>
              <a:cs typeface="Helvetica Neue Light"/>
              <a:sym typeface="Helvetica Neue Light"/>
            </a:endParaRPr>
          </a:p>
        </p:txBody>
      </p:sp>
      <p:sp>
        <p:nvSpPr>
          <p:cNvPr id="115" name="Google Shape;115;g2287d6708cc_0_44"/>
          <p:cNvSpPr txBox="1"/>
          <p:nvPr/>
        </p:nvSpPr>
        <p:spPr>
          <a:xfrm>
            <a:off x="268812" y="5132437"/>
            <a:ext cx="37254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Helvetica Neue"/>
                <a:ea typeface="Helvetica Neue"/>
                <a:cs typeface="Helvetica Neue"/>
                <a:sym typeface="Helvetica Neue"/>
              </a:rPr>
              <a:t>Karen Silverman </a:t>
            </a:r>
            <a:endParaRPr sz="1600">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chemeClr val="dk1"/>
                </a:solidFill>
                <a:latin typeface="Helvetica Neue"/>
                <a:ea typeface="Helvetica Neue"/>
                <a:cs typeface="Helvetica Neue"/>
                <a:sym typeface="Helvetica Neue"/>
              </a:rPr>
              <a:t>CEO/Founder </a:t>
            </a:r>
            <a:r>
              <a:rPr lang="en-US" sz="1600" u="sng">
                <a:solidFill>
                  <a:schemeClr val="dk1"/>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karen.silverman@cantellusgroup.com </a:t>
            </a:r>
            <a:r>
              <a:rPr lang="en-US" sz="1600" u="sng">
                <a:solidFill>
                  <a:schemeClr val="dk1"/>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www.cantellusgroup.com</a:t>
            </a:r>
            <a:endParaRPr sz="1600">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r>
              <a:rPr lang="en-US" sz="1600" u="sng">
                <a:solidFill>
                  <a:schemeClr val="dk1"/>
                </a:solid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linkedin.com/in/karenesilverman</a:t>
            </a:r>
            <a:endParaRPr sz="1600">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chemeClr val="dk1"/>
                </a:solidFill>
                <a:latin typeface="Helvetica Neue"/>
                <a:ea typeface="Helvetica Neue"/>
                <a:cs typeface="Helvetica Neue"/>
                <a:sym typeface="Helvetica Neue"/>
              </a:rPr>
              <a:t>+1.415.699.4262</a:t>
            </a:r>
            <a:endParaRPr sz="1600">
              <a:solidFill>
                <a:schemeClr val="dk1"/>
              </a:solidFill>
              <a:latin typeface="Helvetica Neue"/>
              <a:ea typeface="Helvetica Neue"/>
              <a:cs typeface="Helvetica Neue"/>
              <a:sym typeface="Helvetica Neue"/>
            </a:endParaRPr>
          </a:p>
        </p:txBody>
      </p:sp>
      <p:sp>
        <p:nvSpPr>
          <p:cNvPr id="116" name="Google Shape;116;g2287d6708cc_0_44"/>
          <p:cNvSpPr txBox="1"/>
          <p:nvPr/>
        </p:nvSpPr>
        <p:spPr>
          <a:xfrm>
            <a:off x="4522162" y="5132325"/>
            <a:ext cx="37254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Helvetica Neue"/>
                <a:ea typeface="Helvetica Neue"/>
                <a:cs typeface="Helvetica Neue"/>
                <a:sym typeface="Helvetica Neue"/>
              </a:rPr>
              <a:t>Naziol S. Nazarinia Scott</a:t>
            </a:r>
            <a:endParaRPr sz="1600">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chemeClr val="dk1"/>
                </a:solidFill>
                <a:latin typeface="Helvetica Neue"/>
                <a:ea typeface="Helvetica Neue"/>
                <a:cs typeface="Helvetica Neue"/>
                <a:sym typeface="Helvetica Neue"/>
              </a:rPr>
              <a:t>General Counsel and SVP of Legal</a:t>
            </a:r>
            <a:endParaRPr sz="1600">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chemeClr val="dk1"/>
                </a:solidFill>
                <a:latin typeface="Helvetica Neue"/>
                <a:ea typeface="Helvetica Neue"/>
                <a:cs typeface="Helvetica Neue"/>
                <a:sym typeface="Helvetica Neue"/>
              </a:rPr>
              <a:t>www.Hirevue.com</a:t>
            </a:r>
            <a:endParaRPr sz="1600">
              <a:solidFill>
                <a:schemeClr val="dk1"/>
              </a:solidFill>
              <a:latin typeface="Helvetica Neue"/>
              <a:ea typeface="Helvetica Neue"/>
              <a:cs typeface="Helvetica Neue"/>
              <a:sym typeface="Helvetica Neue"/>
            </a:endParaRPr>
          </a:p>
        </p:txBody>
      </p:sp>
      <p:pic>
        <p:nvPicPr>
          <p:cNvPr id="117" name="Google Shape;117;g2287d6708cc_0_44"/>
          <p:cNvPicPr preferRelativeResize="0"/>
          <p:nvPr/>
        </p:nvPicPr>
        <p:blipFill>
          <a:blip r:embed="rId7">
            <a:alphaModFix/>
          </a:blip>
          <a:stretch>
            <a:fillRect/>
          </a:stretch>
        </p:blipFill>
        <p:spPr>
          <a:xfrm>
            <a:off x="4674552" y="5963323"/>
            <a:ext cx="1832891" cy="369350"/>
          </a:xfrm>
          <a:prstGeom prst="rect">
            <a:avLst/>
          </a:prstGeom>
          <a:noFill/>
          <a:ln>
            <a:noFill/>
          </a:ln>
        </p:spPr>
      </p:pic>
      <p:sp>
        <p:nvSpPr>
          <p:cNvPr id="118" name="Google Shape;118;g2287d6708cc_0_44"/>
          <p:cNvSpPr txBox="1"/>
          <p:nvPr/>
        </p:nvSpPr>
        <p:spPr>
          <a:xfrm>
            <a:off x="2882025" y="3914350"/>
            <a:ext cx="18999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rgbClr val="2B276A"/>
                </a:solidFill>
                <a:latin typeface="Helvetica Neue"/>
                <a:ea typeface="Helvetica Neue"/>
                <a:cs typeface="Helvetica Neue"/>
                <a:sym typeface="Helvetica Neue"/>
              </a:rPr>
              <a:t>April 14, 2023</a:t>
            </a:r>
            <a:endParaRPr sz="2000">
              <a:solidFill>
                <a:srgbClr val="2B276A"/>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0"/>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10</a:t>
            </a:fld>
            <a:endParaRPr/>
          </a:p>
        </p:txBody>
      </p:sp>
      <p:sp>
        <p:nvSpPr>
          <p:cNvPr id="255" name="Google Shape;255;p10"/>
          <p:cNvSpPr txBox="1"/>
          <p:nvPr/>
        </p:nvSpPr>
        <p:spPr>
          <a:xfrm>
            <a:off x="576767" y="323499"/>
            <a:ext cx="10956702" cy="59798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800"/>
              <a:buFont typeface="Helvetica Neue"/>
              <a:buNone/>
            </a:pPr>
            <a:endParaRPr sz="2800">
              <a:solidFill>
                <a:schemeClr val="dk1"/>
              </a:solidFill>
              <a:latin typeface="Helvetica Neue"/>
              <a:ea typeface="Helvetica Neue"/>
              <a:cs typeface="Helvetica Neue"/>
              <a:sym typeface="Helvetica Neue"/>
            </a:endParaRPr>
          </a:p>
        </p:txBody>
      </p:sp>
      <p:sp>
        <p:nvSpPr>
          <p:cNvPr id="256" name="Google Shape;256;p10"/>
          <p:cNvSpPr txBox="1">
            <a:spLocks noGrp="1"/>
          </p:cNvSpPr>
          <p:nvPr>
            <p:ph type="title"/>
          </p:nvPr>
        </p:nvSpPr>
        <p:spPr>
          <a:xfrm>
            <a:off x="576943" y="357809"/>
            <a:ext cx="10515600" cy="10746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Helvetica Neue"/>
              <a:buNone/>
            </a:pPr>
            <a:r>
              <a:rPr lang="en-US"/>
              <a:t>Beyond Bias and Error: Now What?</a:t>
            </a:r>
            <a:endParaRPr/>
          </a:p>
        </p:txBody>
      </p:sp>
      <p:pic>
        <p:nvPicPr>
          <p:cNvPr id="257" name="Google Shape;257;p10"/>
          <p:cNvPicPr preferRelativeResize="0"/>
          <p:nvPr/>
        </p:nvPicPr>
        <p:blipFill rotWithShape="1">
          <a:blip r:embed="rId3">
            <a:alphaModFix/>
          </a:blip>
          <a:srcRect/>
          <a:stretch/>
        </p:blipFill>
        <p:spPr>
          <a:xfrm>
            <a:off x="6541598" y="2763463"/>
            <a:ext cx="4779136" cy="2909919"/>
          </a:xfrm>
          <a:prstGeom prst="rect">
            <a:avLst/>
          </a:prstGeom>
          <a:noFill/>
          <a:ln w="9525" cap="flat" cmpd="sng">
            <a:solidFill>
              <a:schemeClr val="dk1"/>
            </a:solidFill>
            <a:prstDash val="solid"/>
            <a:round/>
            <a:headEnd type="none" w="sm" len="sm"/>
            <a:tailEnd type="none" w="sm" len="sm"/>
          </a:ln>
        </p:spPr>
      </p:pic>
      <p:sp>
        <p:nvSpPr>
          <p:cNvPr id="258" name="Google Shape;258;p10"/>
          <p:cNvSpPr/>
          <p:nvPr/>
        </p:nvSpPr>
        <p:spPr>
          <a:xfrm>
            <a:off x="9468092" y="3163573"/>
            <a:ext cx="1852642" cy="2501794"/>
          </a:xfrm>
          <a:prstGeom prst="ellipse">
            <a:avLst/>
          </a:prstGeom>
          <a:noFill/>
          <a:ln w="28575" cap="flat" cmpd="sng">
            <a:solidFill>
              <a:srgbClr val="1038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259" name="Google Shape;259;p10"/>
          <p:cNvGraphicFramePr/>
          <p:nvPr/>
        </p:nvGraphicFramePr>
        <p:xfrm>
          <a:off x="1041830" y="2808262"/>
          <a:ext cx="3000000" cy="3000000"/>
        </p:xfrm>
        <a:graphic>
          <a:graphicData uri="http://schemas.openxmlformats.org/drawingml/2006/table">
            <a:tbl>
              <a:tblPr firstRow="1" bandRow="1">
                <a:noFill/>
                <a:tableStyleId>{E0ED80D7-25E6-49B0-B8F5-CC1CFEB9D26B}</a:tableStyleId>
              </a:tblPr>
              <a:tblGrid>
                <a:gridCol w="2052075">
                  <a:extLst>
                    <a:ext uri="{9D8B030D-6E8A-4147-A177-3AD203B41FA5}">
                      <a16:colId xmlns:a16="http://schemas.microsoft.com/office/drawing/2014/main" val="20000"/>
                    </a:ext>
                  </a:extLst>
                </a:gridCol>
                <a:gridCol w="2824100">
                  <a:extLst>
                    <a:ext uri="{9D8B030D-6E8A-4147-A177-3AD203B41FA5}">
                      <a16:colId xmlns:a16="http://schemas.microsoft.com/office/drawing/2014/main" val="20001"/>
                    </a:ext>
                  </a:extLst>
                </a:gridCol>
              </a:tblGrid>
              <a:tr h="347025">
                <a:tc>
                  <a:txBody>
                    <a:bodyPr/>
                    <a:lstStyle/>
                    <a:p>
                      <a:pPr marL="0" marR="0" lvl="0" indent="0" algn="ctr" rtl="0">
                        <a:spcBef>
                          <a:spcPts val="0"/>
                        </a:spcBef>
                        <a:spcAft>
                          <a:spcPts val="0"/>
                        </a:spcAft>
                        <a:buNone/>
                      </a:pPr>
                      <a:r>
                        <a:rPr lang="en-US" sz="1800" u="none" strike="noStrike" cap="none">
                          <a:solidFill>
                            <a:schemeClr val="lt1"/>
                          </a:solidFill>
                          <a:latin typeface="Helvetica Neue"/>
                          <a:ea typeface="Helvetica Neue"/>
                          <a:cs typeface="Helvetica Neue"/>
                          <a:sym typeface="Helvetica Neue"/>
                        </a:rPr>
                        <a:t>Woman</a:t>
                      </a:r>
                      <a:endParaRPr/>
                    </a:p>
                  </a:txBody>
                  <a:tcPr marL="91450" marR="91450" marT="45725" marB="45725"/>
                </a:tc>
                <a:tc>
                  <a:txBody>
                    <a:bodyPr/>
                    <a:lstStyle/>
                    <a:p>
                      <a:pPr marL="0" marR="0" lvl="0" indent="0" algn="ctr" rtl="0">
                        <a:spcBef>
                          <a:spcPts val="0"/>
                        </a:spcBef>
                        <a:spcAft>
                          <a:spcPts val="0"/>
                        </a:spcAft>
                        <a:buNone/>
                      </a:pPr>
                      <a:r>
                        <a:rPr lang="en-US" sz="1800" u="none" strike="noStrike" cap="none">
                          <a:solidFill>
                            <a:schemeClr val="lt1"/>
                          </a:solidFill>
                          <a:latin typeface="Helvetica Neue"/>
                          <a:ea typeface="Helvetica Neue"/>
                          <a:cs typeface="Helvetica Neue"/>
                          <a:sym typeface="Helvetica Neue"/>
                        </a:rPr>
                        <a:t>Man</a:t>
                      </a:r>
                      <a:endParaRPr/>
                    </a:p>
                  </a:txBody>
                  <a:tcPr marL="91450" marR="91450" marT="45725" marB="45725"/>
                </a:tc>
                <a:extLst>
                  <a:ext uri="{0D108BD9-81ED-4DB2-BD59-A6C34878D82A}">
                    <a16:rowId xmlns:a16="http://schemas.microsoft.com/office/drawing/2014/main" val="10000"/>
                  </a:ext>
                </a:extLst>
              </a:tr>
              <a:tr h="300750">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“Associate Attorney”</a:t>
                      </a:r>
                      <a:endParaRPr/>
                    </a:p>
                  </a:txBody>
                  <a:tcPr marL="91450" marR="91450" marT="45725" marB="45725"/>
                </a:tc>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“Lawyer”</a:t>
                      </a:r>
                      <a:endParaRPr/>
                    </a:p>
                  </a:txBody>
                  <a:tcPr marL="91450" marR="91450" marT="45725" marB="45725"/>
                </a:tc>
                <a:extLst>
                  <a:ext uri="{0D108BD9-81ED-4DB2-BD59-A6C34878D82A}">
                    <a16:rowId xmlns:a16="http://schemas.microsoft.com/office/drawing/2014/main" val="10001"/>
                  </a:ext>
                </a:extLst>
              </a:tr>
              <a:tr h="470425">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“we are offering you a salary”</a:t>
                      </a:r>
                      <a:endParaRPr/>
                    </a:p>
                  </a:txBody>
                  <a:tcPr marL="91450" marR="91450" marT="45725" marB="45725"/>
                </a:tc>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“you will receive a competitive salary”</a:t>
                      </a:r>
                      <a:endParaRPr/>
                    </a:p>
                  </a:txBody>
                  <a:tcPr marL="91450" marR="91450" marT="45725" marB="45725"/>
                </a:tc>
                <a:extLst>
                  <a:ext uri="{0D108BD9-81ED-4DB2-BD59-A6C34878D82A}">
                    <a16:rowId xmlns:a16="http://schemas.microsoft.com/office/drawing/2014/main" val="10002"/>
                  </a:ext>
                </a:extLst>
              </a:tr>
              <a:tr h="655500">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N/A</a:t>
                      </a:r>
                      <a:endParaRPr/>
                    </a:p>
                  </a:txBody>
                  <a:tcPr marL="91450" marR="91450" marT="45725" marB="45725"/>
                </a:tc>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“Investing in the professional development of our attorneys…to help you succeed in your career.”</a:t>
                      </a:r>
                      <a:endParaRPr/>
                    </a:p>
                  </a:txBody>
                  <a:tcPr marL="91450" marR="91450" marT="45725" marB="45725"/>
                </a:tc>
                <a:extLst>
                  <a:ext uri="{0D108BD9-81ED-4DB2-BD59-A6C34878D82A}">
                    <a16:rowId xmlns:a16="http://schemas.microsoft.com/office/drawing/2014/main" val="10003"/>
                  </a:ext>
                </a:extLst>
              </a:tr>
              <a:tr h="663200">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“We hope that you will be a valuable addition to our team”</a:t>
                      </a:r>
                      <a:endParaRPr/>
                    </a:p>
                  </a:txBody>
                  <a:tcPr marL="91450" marR="91450" marT="45725" marB="45725"/>
                </a:tc>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“We look forward to having you contribute your skills and expertise to our firm”</a:t>
                      </a:r>
                      <a:endParaRPr/>
                    </a:p>
                  </a:txBody>
                  <a:tcPr marL="91450" marR="91450" marT="45725" marB="45725"/>
                </a:tc>
                <a:extLst>
                  <a:ext uri="{0D108BD9-81ED-4DB2-BD59-A6C34878D82A}">
                    <a16:rowId xmlns:a16="http://schemas.microsoft.com/office/drawing/2014/main" val="10004"/>
                  </a:ext>
                </a:extLst>
              </a:tr>
            </a:tbl>
          </a:graphicData>
        </a:graphic>
      </p:graphicFrame>
      <p:sp>
        <p:nvSpPr>
          <p:cNvPr id="260" name="Google Shape;260;p10"/>
          <p:cNvSpPr txBox="1"/>
          <p:nvPr/>
        </p:nvSpPr>
        <p:spPr>
          <a:xfrm>
            <a:off x="6991119" y="2376127"/>
            <a:ext cx="405229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175089"/>
                </a:solidFill>
                <a:latin typeface="Helvetica Neue"/>
                <a:ea typeface="Helvetica Neue"/>
                <a:cs typeface="Helvetica Neue"/>
                <a:sym typeface="Helvetica Neue"/>
              </a:rPr>
              <a:t>Prominent OpenAI Disclaimer</a:t>
            </a:r>
            <a:r>
              <a:rPr lang="en-US" sz="1800" b="1">
                <a:solidFill>
                  <a:srgbClr val="175089"/>
                </a:solidFill>
                <a:latin typeface="Helvetica Neue"/>
                <a:ea typeface="Helvetica Neue"/>
                <a:cs typeface="Helvetica Neue"/>
                <a:sym typeface="Helvetica Neue"/>
              </a:rPr>
              <a:t> </a:t>
            </a:r>
            <a:endParaRPr sz="1800" b="1">
              <a:solidFill>
                <a:srgbClr val="175089"/>
              </a:solidFill>
              <a:latin typeface="Helvetica Neue"/>
              <a:ea typeface="Helvetica Neue"/>
              <a:cs typeface="Helvetica Neue"/>
              <a:sym typeface="Helvetica Neue"/>
            </a:endParaRPr>
          </a:p>
        </p:txBody>
      </p:sp>
      <p:sp>
        <p:nvSpPr>
          <p:cNvPr id="261" name="Google Shape;261;p10"/>
          <p:cNvSpPr txBox="1"/>
          <p:nvPr/>
        </p:nvSpPr>
        <p:spPr>
          <a:xfrm>
            <a:off x="1041830" y="1716706"/>
            <a:ext cx="434634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Helvetica Neue"/>
                <a:ea typeface="Helvetica Neue"/>
                <a:cs typeface="Helvetica Neue"/>
                <a:sym typeface="Helvetica Neue"/>
              </a:rPr>
              <a:t>Right or wrong, they are different outputs. The tool developers anticipate this, so, we should too.</a:t>
            </a:r>
            <a:endParaRPr sz="1800" b="1">
              <a:solidFill>
                <a:schemeClr val="dk1"/>
              </a:solidFill>
              <a:latin typeface="Helvetica Neue"/>
              <a:ea typeface="Helvetica Neue"/>
              <a:cs typeface="Helvetica Neue"/>
              <a:sym typeface="Helvetica Neue"/>
            </a:endParaRPr>
          </a:p>
        </p:txBody>
      </p:sp>
      <p:sp>
        <p:nvSpPr>
          <p:cNvPr id="262" name="Google Shape;262;p10"/>
          <p:cNvSpPr/>
          <p:nvPr/>
        </p:nvSpPr>
        <p:spPr>
          <a:xfrm>
            <a:off x="5665490" y="1657456"/>
            <a:ext cx="4864745" cy="1041830"/>
          </a:xfrm>
          <a:prstGeom prst="uturnArrow">
            <a:avLst>
              <a:gd name="adj1" fmla="val 25000"/>
              <a:gd name="adj2" fmla="val 25000"/>
              <a:gd name="adj3" fmla="val 25000"/>
              <a:gd name="adj4" fmla="val 43750"/>
              <a:gd name="adj5" fmla="val 75000"/>
            </a:avLst>
          </a:prstGeom>
          <a:solidFill>
            <a:schemeClr val="accent1"/>
          </a:solidFill>
          <a:ln w="12700" cap="flat" cmpd="sng">
            <a:solidFill>
              <a:srgbClr val="1038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4"/>
          <p:cNvSpPr txBox="1">
            <a:spLocks noGrp="1"/>
          </p:cNvSpPr>
          <p:nvPr>
            <p:ph type="title"/>
          </p:nvPr>
        </p:nvSpPr>
        <p:spPr>
          <a:xfrm>
            <a:off x="576767" y="176463"/>
            <a:ext cx="10515600" cy="107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200">
                <a:latin typeface="Helvetica Neue"/>
                <a:ea typeface="Helvetica Neue"/>
                <a:cs typeface="Helvetica Neue"/>
                <a:sym typeface="Helvetica Neue"/>
              </a:rPr>
              <a:t>Model Outputs: Apple Pie</a:t>
            </a:r>
            <a:endParaRPr sz="3200"/>
          </a:p>
        </p:txBody>
      </p:sp>
      <p:sp>
        <p:nvSpPr>
          <p:cNvPr id="269" name="Google Shape;269;p14"/>
          <p:cNvSpPr txBox="1">
            <a:spLocks noGrp="1"/>
          </p:cNvSpPr>
          <p:nvPr>
            <p:ph type="sldNum" idx="12"/>
          </p:nvPr>
        </p:nvSpPr>
        <p:spPr>
          <a:xfrm>
            <a:off x="820785" y="638500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11</a:t>
            </a:fld>
            <a:endParaRPr/>
          </a:p>
        </p:txBody>
      </p:sp>
      <p:sp>
        <p:nvSpPr>
          <p:cNvPr id="270" name="Google Shape;270;p14"/>
          <p:cNvSpPr txBox="1"/>
          <p:nvPr/>
        </p:nvSpPr>
        <p:spPr>
          <a:xfrm>
            <a:off x="576767" y="323499"/>
            <a:ext cx="10956702" cy="59798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800"/>
              <a:buFont typeface="Helvetica Neue"/>
              <a:buNone/>
            </a:pPr>
            <a:endParaRPr sz="2800">
              <a:solidFill>
                <a:schemeClr val="dk1"/>
              </a:solidFill>
              <a:latin typeface="Helvetica Neue"/>
              <a:ea typeface="Helvetica Neue"/>
              <a:cs typeface="Helvetica Neue"/>
              <a:sym typeface="Helvetica Neue"/>
            </a:endParaRPr>
          </a:p>
        </p:txBody>
      </p:sp>
      <p:pic>
        <p:nvPicPr>
          <p:cNvPr id="271" name="Google Shape;271;p14"/>
          <p:cNvPicPr preferRelativeResize="0"/>
          <p:nvPr/>
        </p:nvPicPr>
        <p:blipFill rotWithShape="1">
          <a:blip r:embed="rId3">
            <a:alphaModFix/>
          </a:blip>
          <a:srcRect/>
          <a:stretch/>
        </p:blipFill>
        <p:spPr>
          <a:xfrm>
            <a:off x="5154146" y="3909272"/>
            <a:ext cx="1788609" cy="1788609"/>
          </a:xfrm>
          <a:prstGeom prst="rect">
            <a:avLst/>
          </a:prstGeom>
          <a:noFill/>
          <a:ln>
            <a:noFill/>
          </a:ln>
        </p:spPr>
      </p:pic>
      <p:pic>
        <p:nvPicPr>
          <p:cNvPr id="272" name="Google Shape;272;p14"/>
          <p:cNvPicPr preferRelativeResize="0"/>
          <p:nvPr/>
        </p:nvPicPr>
        <p:blipFill rotWithShape="1">
          <a:blip r:embed="rId4">
            <a:alphaModFix/>
          </a:blip>
          <a:srcRect/>
          <a:stretch/>
        </p:blipFill>
        <p:spPr>
          <a:xfrm>
            <a:off x="7319969" y="1980867"/>
            <a:ext cx="1788610" cy="1788610"/>
          </a:xfrm>
          <a:prstGeom prst="rect">
            <a:avLst/>
          </a:prstGeom>
          <a:noFill/>
          <a:ln>
            <a:noFill/>
          </a:ln>
        </p:spPr>
      </p:pic>
      <p:pic>
        <p:nvPicPr>
          <p:cNvPr id="273" name="Google Shape;273;p14" descr="A picture containing wooden, decorated, close&#10;&#10;Description automatically generated"/>
          <p:cNvPicPr preferRelativeResize="0"/>
          <p:nvPr/>
        </p:nvPicPr>
        <p:blipFill rotWithShape="1">
          <a:blip r:embed="rId5">
            <a:alphaModFix/>
          </a:blip>
          <a:srcRect/>
          <a:stretch/>
        </p:blipFill>
        <p:spPr>
          <a:xfrm>
            <a:off x="9483975" y="2026736"/>
            <a:ext cx="1790713" cy="1790713"/>
          </a:xfrm>
          <a:prstGeom prst="rect">
            <a:avLst/>
          </a:prstGeom>
          <a:noFill/>
          <a:ln>
            <a:noFill/>
          </a:ln>
        </p:spPr>
      </p:pic>
      <p:pic>
        <p:nvPicPr>
          <p:cNvPr id="274" name="Google Shape;274;p14"/>
          <p:cNvPicPr preferRelativeResize="0"/>
          <p:nvPr/>
        </p:nvPicPr>
        <p:blipFill rotWithShape="1">
          <a:blip r:embed="rId6">
            <a:alphaModFix/>
          </a:blip>
          <a:srcRect/>
          <a:stretch/>
        </p:blipFill>
        <p:spPr>
          <a:xfrm>
            <a:off x="820778" y="2011227"/>
            <a:ext cx="1804118" cy="1758250"/>
          </a:xfrm>
          <a:prstGeom prst="rect">
            <a:avLst/>
          </a:prstGeom>
          <a:noFill/>
          <a:ln>
            <a:noFill/>
          </a:ln>
        </p:spPr>
      </p:pic>
      <p:pic>
        <p:nvPicPr>
          <p:cNvPr id="275" name="Google Shape;275;p14" descr="A picture containing food, doughnut, fruit, bread&#10;&#10;Description automatically generated"/>
          <p:cNvPicPr preferRelativeResize="0"/>
          <p:nvPr/>
        </p:nvPicPr>
        <p:blipFill rotWithShape="1">
          <a:blip r:embed="rId7">
            <a:alphaModFix/>
          </a:blip>
          <a:srcRect/>
          <a:stretch/>
        </p:blipFill>
        <p:spPr>
          <a:xfrm>
            <a:off x="2981770" y="3958002"/>
            <a:ext cx="1788609" cy="1788609"/>
          </a:xfrm>
          <a:prstGeom prst="rect">
            <a:avLst/>
          </a:prstGeom>
          <a:noFill/>
          <a:ln>
            <a:noFill/>
          </a:ln>
        </p:spPr>
      </p:pic>
      <p:sp>
        <p:nvSpPr>
          <p:cNvPr id="276" name="Google Shape;276;p14"/>
          <p:cNvSpPr txBox="1"/>
          <p:nvPr/>
        </p:nvSpPr>
        <p:spPr>
          <a:xfrm>
            <a:off x="1606641" y="5984883"/>
            <a:ext cx="24765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70C0"/>
                </a:solidFill>
                <a:latin typeface="Helvetica Neue"/>
                <a:ea typeface="Helvetica Neue"/>
                <a:cs typeface="Helvetica Neue"/>
                <a:sym typeface="Helvetica Neue"/>
              </a:rPr>
              <a:t>Expected Outputs</a:t>
            </a:r>
            <a:endParaRPr/>
          </a:p>
        </p:txBody>
      </p:sp>
      <p:pic>
        <p:nvPicPr>
          <p:cNvPr id="277" name="Google Shape;277;p14" descr="A picture containing food, board, sliced, slice&#10;&#10;Description automatically generated"/>
          <p:cNvPicPr preferRelativeResize="0"/>
          <p:nvPr/>
        </p:nvPicPr>
        <p:blipFill rotWithShape="1">
          <a:blip r:embed="rId8">
            <a:alphaModFix/>
          </a:blip>
          <a:srcRect/>
          <a:stretch/>
        </p:blipFill>
        <p:spPr>
          <a:xfrm>
            <a:off x="2981770" y="2026736"/>
            <a:ext cx="1788609" cy="1788609"/>
          </a:xfrm>
          <a:prstGeom prst="rect">
            <a:avLst/>
          </a:prstGeom>
          <a:noFill/>
          <a:ln>
            <a:noFill/>
          </a:ln>
        </p:spPr>
      </p:pic>
      <p:sp>
        <p:nvSpPr>
          <p:cNvPr id="278" name="Google Shape;278;p14"/>
          <p:cNvSpPr txBox="1"/>
          <p:nvPr/>
        </p:nvSpPr>
        <p:spPr>
          <a:xfrm>
            <a:off x="7976251" y="5984858"/>
            <a:ext cx="28524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70C0"/>
                </a:solidFill>
                <a:latin typeface="Helvetica Neue"/>
                <a:ea typeface="Helvetica Neue"/>
                <a:cs typeface="Helvetica Neue"/>
                <a:sym typeface="Helvetica Neue"/>
              </a:rPr>
              <a:t>Unexpected Outputs</a:t>
            </a:r>
            <a:endParaRPr/>
          </a:p>
        </p:txBody>
      </p:sp>
      <p:sp>
        <p:nvSpPr>
          <p:cNvPr id="279" name="Google Shape;279;p14"/>
          <p:cNvSpPr/>
          <p:nvPr/>
        </p:nvSpPr>
        <p:spPr>
          <a:xfrm>
            <a:off x="4359849" y="6041701"/>
            <a:ext cx="3395400" cy="286500"/>
          </a:xfrm>
          <a:prstGeom prst="rightArrow">
            <a:avLst>
              <a:gd name="adj1" fmla="val 50000"/>
              <a:gd name="adj2" fmla="val 50000"/>
            </a:avLst>
          </a:prstGeom>
          <a:solidFill>
            <a:schemeClr val="accent1"/>
          </a:solidFill>
          <a:ln w="12700" cap="flat" cmpd="sng">
            <a:solidFill>
              <a:srgbClr val="1038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0" name="Google Shape;280;p14" descr="A picture containing food, plate, indoor, pastry&#10;&#10;Description automatically generated"/>
          <p:cNvPicPr preferRelativeResize="0"/>
          <p:nvPr/>
        </p:nvPicPr>
        <p:blipFill rotWithShape="1">
          <a:blip r:embed="rId9">
            <a:alphaModFix/>
          </a:blip>
          <a:srcRect/>
          <a:stretch/>
        </p:blipFill>
        <p:spPr>
          <a:xfrm>
            <a:off x="820778" y="3916751"/>
            <a:ext cx="1804118" cy="1804118"/>
          </a:xfrm>
          <a:prstGeom prst="rect">
            <a:avLst/>
          </a:prstGeom>
          <a:noFill/>
          <a:ln>
            <a:noFill/>
          </a:ln>
        </p:spPr>
      </p:pic>
      <p:pic>
        <p:nvPicPr>
          <p:cNvPr id="281" name="Google Shape;281;p14"/>
          <p:cNvPicPr preferRelativeResize="0"/>
          <p:nvPr/>
        </p:nvPicPr>
        <p:blipFill rotWithShape="1">
          <a:blip r:embed="rId10">
            <a:alphaModFix/>
          </a:blip>
          <a:srcRect/>
          <a:stretch/>
        </p:blipFill>
        <p:spPr>
          <a:xfrm>
            <a:off x="9487870" y="3912117"/>
            <a:ext cx="1834583" cy="1834583"/>
          </a:xfrm>
          <a:prstGeom prst="rect">
            <a:avLst/>
          </a:prstGeom>
          <a:noFill/>
          <a:ln>
            <a:noFill/>
          </a:ln>
        </p:spPr>
      </p:pic>
      <p:pic>
        <p:nvPicPr>
          <p:cNvPr id="282" name="Google Shape;282;p14"/>
          <p:cNvPicPr preferRelativeResize="0"/>
          <p:nvPr/>
        </p:nvPicPr>
        <p:blipFill rotWithShape="1">
          <a:blip r:embed="rId11">
            <a:alphaModFix/>
          </a:blip>
          <a:srcRect/>
          <a:stretch/>
        </p:blipFill>
        <p:spPr>
          <a:xfrm>
            <a:off x="5154146" y="2026736"/>
            <a:ext cx="1788609" cy="1788609"/>
          </a:xfrm>
          <a:prstGeom prst="rect">
            <a:avLst/>
          </a:prstGeom>
          <a:noFill/>
          <a:ln>
            <a:noFill/>
          </a:ln>
        </p:spPr>
      </p:pic>
      <p:pic>
        <p:nvPicPr>
          <p:cNvPr id="283" name="Google Shape;283;p14"/>
          <p:cNvPicPr preferRelativeResize="0"/>
          <p:nvPr/>
        </p:nvPicPr>
        <p:blipFill rotWithShape="1">
          <a:blip r:embed="rId12">
            <a:alphaModFix/>
          </a:blip>
          <a:srcRect/>
          <a:stretch/>
        </p:blipFill>
        <p:spPr>
          <a:xfrm>
            <a:off x="7299629" y="3909271"/>
            <a:ext cx="1788609" cy="1788609"/>
          </a:xfrm>
          <a:prstGeom prst="rect">
            <a:avLst/>
          </a:prstGeom>
          <a:noFill/>
          <a:ln>
            <a:noFill/>
          </a:ln>
        </p:spPr>
      </p:pic>
      <p:sp>
        <p:nvSpPr>
          <p:cNvPr id="284" name="Google Shape;284;p14"/>
          <p:cNvSpPr txBox="1"/>
          <p:nvPr/>
        </p:nvSpPr>
        <p:spPr>
          <a:xfrm>
            <a:off x="10175822" y="6444401"/>
            <a:ext cx="18042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u="sng">
                <a:solidFill>
                  <a:schemeClr val="dk1"/>
                </a:solidFill>
                <a:latin typeface="Helvetica Neue"/>
                <a:ea typeface="Helvetica Neue"/>
                <a:cs typeface="Helvetica Neue"/>
                <a:sym typeface="Helvetica Neue"/>
                <a:hlinkClick r:id="rId13">
                  <a:extLst>
                    <a:ext uri="{A12FA001-AC4F-418D-AE19-62706E023703}">
                      <ahyp:hlinkClr xmlns:ahyp="http://schemas.microsoft.com/office/drawing/2018/hyperlinkcolor" val="tx"/>
                    </a:ext>
                  </a:extLst>
                </a:hlinkClick>
              </a:rPr>
              <a:t>https://openai.com/dall-e-2/</a:t>
            </a:r>
            <a:endParaRPr sz="1000">
              <a:solidFill>
                <a:schemeClr val="dk1"/>
              </a:solidFill>
              <a:latin typeface="Helvetica Neue"/>
              <a:ea typeface="Helvetica Neue"/>
              <a:cs typeface="Helvetica Neue"/>
              <a:sym typeface="Helvetica Neue"/>
            </a:endParaRPr>
          </a:p>
        </p:txBody>
      </p:sp>
      <p:sp>
        <p:nvSpPr>
          <p:cNvPr id="285" name="Google Shape;285;p14"/>
          <p:cNvSpPr txBox="1"/>
          <p:nvPr/>
        </p:nvSpPr>
        <p:spPr>
          <a:xfrm>
            <a:off x="820775" y="1121600"/>
            <a:ext cx="35391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175089"/>
                </a:solidFill>
                <a:latin typeface="Helvetica Neue"/>
                <a:ea typeface="Helvetica Neue"/>
                <a:cs typeface="Helvetica Neue"/>
                <a:sym typeface="Helvetica Neue"/>
              </a:rPr>
              <a:t>Data Labels / Annotations </a:t>
            </a:r>
            <a:endParaRPr sz="2000" b="1">
              <a:solidFill>
                <a:srgbClr val="175089"/>
              </a:solidFill>
              <a:latin typeface="Helvetica Neue"/>
              <a:ea typeface="Helvetica Neue"/>
              <a:cs typeface="Helvetica Neue"/>
              <a:sym typeface="Helvetica Neue"/>
            </a:endParaRPr>
          </a:p>
        </p:txBody>
      </p:sp>
      <p:sp>
        <p:nvSpPr>
          <p:cNvPr id="286" name="Google Shape;286;p14"/>
          <p:cNvSpPr/>
          <p:nvPr/>
        </p:nvSpPr>
        <p:spPr>
          <a:xfrm rot="10800000" flipH="1">
            <a:off x="4526501" y="1232900"/>
            <a:ext cx="1480800" cy="177600"/>
          </a:xfrm>
          <a:prstGeom prst="rightArrow">
            <a:avLst>
              <a:gd name="adj1" fmla="val 50000"/>
              <a:gd name="adj2" fmla="val 50000"/>
            </a:avLst>
          </a:prstGeom>
          <a:solidFill>
            <a:schemeClr val="accent1"/>
          </a:solidFill>
          <a:ln w="12700" cap="flat" cmpd="sng">
            <a:solidFill>
              <a:srgbClr val="1038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14"/>
          <p:cNvSpPr txBox="1"/>
          <p:nvPr/>
        </p:nvSpPr>
        <p:spPr>
          <a:xfrm>
            <a:off x="6235197" y="1098675"/>
            <a:ext cx="20067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1"/>
                </a:solidFill>
                <a:latin typeface="Helvetica Neue"/>
                <a:ea typeface="Helvetica Neue"/>
                <a:cs typeface="Helvetica Neue"/>
                <a:sym typeface="Helvetica Neue"/>
              </a:rPr>
              <a:t>Model Outputs</a:t>
            </a:r>
            <a:endParaRPr sz="600"/>
          </a:p>
        </p:txBody>
      </p:sp>
      <p:sp>
        <p:nvSpPr>
          <p:cNvPr id="288" name="Google Shape;288;p14"/>
          <p:cNvSpPr/>
          <p:nvPr/>
        </p:nvSpPr>
        <p:spPr>
          <a:xfrm>
            <a:off x="8372048" y="1203675"/>
            <a:ext cx="1087800" cy="190200"/>
          </a:xfrm>
          <a:prstGeom prst="rightArrow">
            <a:avLst>
              <a:gd name="adj1" fmla="val 50000"/>
              <a:gd name="adj2" fmla="val 50000"/>
            </a:avLst>
          </a:prstGeom>
          <a:solidFill>
            <a:schemeClr val="accent1"/>
          </a:solidFill>
          <a:ln w="12700" cap="flat" cmpd="sng">
            <a:solidFill>
              <a:srgbClr val="1038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9" name="Google Shape;289;p14"/>
          <p:cNvSpPr txBox="1"/>
          <p:nvPr/>
        </p:nvSpPr>
        <p:spPr>
          <a:xfrm>
            <a:off x="9616436" y="1121600"/>
            <a:ext cx="1525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1"/>
                </a:solidFill>
                <a:latin typeface="Helvetica Neue"/>
                <a:ea typeface="Helvetica Neue"/>
                <a:cs typeface="Helvetica Neue"/>
                <a:sym typeface="Helvetica Neue"/>
              </a:rPr>
              <a:t>Outcomes</a:t>
            </a:r>
            <a:endParaRPr sz="600"/>
          </a:p>
        </p:txBody>
      </p:sp>
      <p:sp>
        <p:nvSpPr>
          <p:cNvPr id="290" name="Google Shape;290;p14"/>
          <p:cNvSpPr txBox="1"/>
          <p:nvPr/>
        </p:nvSpPr>
        <p:spPr>
          <a:xfrm>
            <a:off x="4283654" y="1410509"/>
            <a:ext cx="1912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rgbClr val="0070C0"/>
                </a:solidFill>
                <a:latin typeface="Helvetica Neue"/>
                <a:ea typeface="Helvetica Neue"/>
                <a:cs typeface="Helvetica Neue"/>
                <a:sym typeface="Helvetica Neue"/>
              </a:rPr>
              <a:t>Drive and Define</a:t>
            </a:r>
            <a:endParaRPr i="1">
              <a:solidFill>
                <a:srgbClr val="0070C0"/>
              </a:solidFill>
            </a:endParaRPr>
          </a:p>
        </p:txBody>
      </p:sp>
      <p:sp>
        <p:nvSpPr>
          <p:cNvPr id="291" name="Google Shape;291;p14"/>
          <p:cNvSpPr txBox="1"/>
          <p:nvPr/>
        </p:nvSpPr>
        <p:spPr>
          <a:xfrm>
            <a:off x="8430874" y="1410501"/>
            <a:ext cx="844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rgbClr val="0070C0"/>
                </a:solidFill>
                <a:latin typeface="Helvetica Neue"/>
                <a:ea typeface="Helvetica Neue"/>
                <a:cs typeface="Helvetica Neue"/>
                <a:sym typeface="Helvetica Neue"/>
              </a:rPr>
              <a:t>Inform</a:t>
            </a:r>
            <a:endParaRPr i="1">
              <a:solidFill>
                <a:srgbClr val="0070C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2"/>
          <p:cNvSpPr txBox="1">
            <a:spLocks noGrp="1"/>
          </p:cNvSpPr>
          <p:nvPr>
            <p:ph type="title"/>
          </p:nvPr>
        </p:nvSpPr>
        <p:spPr>
          <a:xfrm>
            <a:off x="576767" y="311704"/>
            <a:ext cx="10515600" cy="10746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200"/>
              <a:t>What Is This? </a:t>
            </a:r>
            <a:r>
              <a:rPr lang="en-US" sz="3200">
                <a:latin typeface="Helvetica Neue"/>
                <a:ea typeface="Helvetica Neue"/>
                <a:cs typeface="Helvetica Neue"/>
                <a:sym typeface="Helvetica Neue"/>
              </a:rPr>
              <a:t>It Depends…</a:t>
            </a:r>
            <a:endParaRPr sz="3200"/>
          </a:p>
        </p:txBody>
      </p:sp>
      <p:sp>
        <p:nvSpPr>
          <p:cNvPr id="298" name="Google Shape;298;p12"/>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12</a:t>
            </a:fld>
            <a:endParaRPr/>
          </a:p>
        </p:txBody>
      </p:sp>
      <p:pic>
        <p:nvPicPr>
          <p:cNvPr id="299" name="Google Shape;299;p12"/>
          <p:cNvPicPr preferRelativeResize="0"/>
          <p:nvPr/>
        </p:nvPicPr>
        <p:blipFill rotWithShape="1">
          <a:blip r:embed="rId3">
            <a:alphaModFix/>
          </a:blip>
          <a:srcRect/>
          <a:stretch/>
        </p:blipFill>
        <p:spPr>
          <a:xfrm>
            <a:off x="785159" y="1962040"/>
            <a:ext cx="3058592" cy="2933920"/>
          </a:xfrm>
          <a:prstGeom prst="rect">
            <a:avLst/>
          </a:prstGeom>
          <a:noFill/>
          <a:ln>
            <a:noFill/>
          </a:ln>
        </p:spPr>
      </p:pic>
      <p:sp>
        <p:nvSpPr>
          <p:cNvPr id="300" name="Google Shape;300;p12"/>
          <p:cNvSpPr txBox="1"/>
          <p:nvPr/>
        </p:nvSpPr>
        <p:spPr>
          <a:xfrm>
            <a:off x="4556368" y="1948430"/>
            <a:ext cx="3058592" cy="230832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 typeface="Helvetica Neue"/>
              <a:buAutoNum type="arabicPeriod"/>
            </a:pPr>
            <a:r>
              <a:rPr lang="en-US" sz="1800">
                <a:solidFill>
                  <a:schemeClr val="dk1"/>
                </a:solidFill>
                <a:latin typeface="Helvetica Neue"/>
                <a:ea typeface="Helvetica Neue"/>
                <a:cs typeface="Helvetica Neue"/>
                <a:sym typeface="Helvetica Neue"/>
              </a:rPr>
              <a:t>A fruit</a:t>
            </a:r>
            <a:endParaRPr/>
          </a:p>
          <a:p>
            <a:pPr marL="342900" marR="0" lvl="0" indent="-342900" algn="l" rtl="0">
              <a:spcBef>
                <a:spcPts val="0"/>
              </a:spcBef>
              <a:spcAft>
                <a:spcPts val="0"/>
              </a:spcAft>
              <a:buClr>
                <a:schemeClr val="dk1"/>
              </a:buClr>
              <a:buSzPts val="1800"/>
              <a:buFont typeface="Helvetica Neue"/>
              <a:buAutoNum type="arabicPeriod"/>
            </a:pPr>
            <a:r>
              <a:rPr lang="en-US" sz="1800">
                <a:solidFill>
                  <a:schemeClr val="dk1"/>
                </a:solidFill>
                <a:latin typeface="Helvetica Neue"/>
                <a:ea typeface="Helvetica Neue"/>
                <a:cs typeface="Helvetica Neue"/>
                <a:sym typeface="Helvetica Neue"/>
              </a:rPr>
              <a:t>An apple</a:t>
            </a:r>
            <a:endParaRPr/>
          </a:p>
          <a:p>
            <a:pPr marL="342900" marR="0" lvl="0" indent="-342900" algn="l" rtl="0">
              <a:spcBef>
                <a:spcPts val="0"/>
              </a:spcBef>
              <a:spcAft>
                <a:spcPts val="0"/>
              </a:spcAft>
              <a:buClr>
                <a:schemeClr val="dk1"/>
              </a:buClr>
              <a:buSzPts val="1800"/>
              <a:buFont typeface="Helvetica Neue"/>
              <a:buAutoNum type="arabicPeriod"/>
            </a:pPr>
            <a:r>
              <a:rPr lang="en-US" sz="1800">
                <a:solidFill>
                  <a:schemeClr val="dk1"/>
                </a:solidFill>
                <a:latin typeface="Helvetica Neue"/>
                <a:ea typeface="Helvetica Neue"/>
                <a:cs typeface="Helvetica Neue"/>
                <a:sym typeface="Helvetica Neue"/>
              </a:rPr>
              <a:t>A red apple</a:t>
            </a:r>
            <a:endParaRPr/>
          </a:p>
          <a:p>
            <a:pPr marL="342900" marR="0" lvl="0" indent="-342900" algn="l" rtl="0">
              <a:spcBef>
                <a:spcPts val="0"/>
              </a:spcBef>
              <a:spcAft>
                <a:spcPts val="0"/>
              </a:spcAft>
              <a:buClr>
                <a:schemeClr val="dk1"/>
              </a:buClr>
              <a:buSzPts val="1800"/>
              <a:buFont typeface="Helvetica Neue"/>
              <a:buAutoNum type="arabicPeriod"/>
            </a:pPr>
            <a:r>
              <a:rPr lang="en-US" sz="1800">
                <a:solidFill>
                  <a:schemeClr val="dk1"/>
                </a:solidFill>
                <a:latin typeface="Helvetica Neue"/>
                <a:ea typeface="Helvetica Neue"/>
                <a:cs typeface="Helvetica Neue"/>
                <a:sym typeface="Helvetica Neue"/>
              </a:rPr>
              <a:t>A mostly red apple</a:t>
            </a:r>
            <a:endParaRPr/>
          </a:p>
          <a:p>
            <a:pPr marL="342900" marR="0" lvl="0" indent="-342900" algn="l" rtl="0">
              <a:spcBef>
                <a:spcPts val="0"/>
              </a:spcBef>
              <a:spcAft>
                <a:spcPts val="0"/>
              </a:spcAft>
              <a:buClr>
                <a:schemeClr val="dk1"/>
              </a:buClr>
              <a:buSzPts val="1800"/>
              <a:buFont typeface="Helvetica Neue"/>
              <a:buAutoNum type="arabicPeriod"/>
            </a:pPr>
            <a:r>
              <a:rPr lang="en-US" sz="1800">
                <a:solidFill>
                  <a:schemeClr val="dk1"/>
                </a:solidFill>
                <a:latin typeface="Helvetica Neue"/>
                <a:ea typeface="Helvetica Neue"/>
                <a:cs typeface="Helvetica Neue"/>
                <a:sym typeface="Helvetica Neue"/>
              </a:rPr>
              <a:t>A ripe apple</a:t>
            </a:r>
            <a:endParaRPr/>
          </a:p>
          <a:p>
            <a:pPr marL="342900" marR="0" lvl="0" indent="-342900" algn="l" rtl="0">
              <a:spcBef>
                <a:spcPts val="0"/>
              </a:spcBef>
              <a:spcAft>
                <a:spcPts val="0"/>
              </a:spcAft>
              <a:buClr>
                <a:schemeClr val="dk1"/>
              </a:buClr>
              <a:buSzPts val="1800"/>
              <a:buFont typeface="Calibri"/>
              <a:buAutoNum type="arabicPeriod"/>
            </a:pPr>
            <a:r>
              <a:rPr lang="en-US" sz="1800">
                <a:solidFill>
                  <a:schemeClr val="dk1"/>
                </a:solidFill>
                <a:latin typeface="Helvetica Neue"/>
                <a:ea typeface="Helvetica Neue"/>
                <a:cs typeface="Helvetica Neue"/>
                <a:sym typeface="Helvetica Neue"/>
              </a:rPr>
              <a:t>A round object</a:t>
            </a:r>
            <a:endParaRPr/>
          </a:p>
          <a:p>
            <a:pPr marL="342900" marR="0" lvl="0" indent="-342900" algn="l" rtl="0">
              <a:spcBef>
                <a:spcPts val="0"/>
              </a:spcBef>
              <a:spcAft>
                <a:spcPts val="0"/>
              </a:spcAft>
              <a:buClr>
                <a:schemeClr val="dk1"/>
              </a:buClr>
              <a:buSzPts val="1800"/>
              <a:buFont typeface="Helvetica Neue"/>
              <a:buAutoNum type="arabicPeriod"/>
            </a:pPr>
            <a:r>
              <a:rPr lang="en-US" sz="1800">
                <a:solidFill>
                  <a:schemeClr val="dk1"/>
                </a:solidFill>
                <a:latin typeface="Helvetica Neue"/>
                <a:ea typeface="Helvetica Neue"/>
                <a:cs typeface="Helvetica Neue"/>
                <a:sym typeface="Helvetica Neue"/>
              </a:rPr>
              <a:t>A red food</a:t>
            </a:r>
            <a:endParaRPr/>
          </a:p>
          <a:p>
            <a:pPr marL="342900" marR="0" lvl="0" indent="-342900" algn="l" rtl="0">
              <a:spcBef>
                <a:spcPts val="0"/>
              </a:spcBef>
              <a:spcAft>
                <a:spcPts val="0"/>
              </a:spcAft>
              <a:buClr>
                <a:schemeClr val="dk1"/>
              </a:buClr>
              <a:buSzPts val="1800"/>
              <a:buFont typeface="Helvetica Neue"/>
              <a:buAutoNum type="arabicPeriod"/>
            </a:pPr>
            <a:r>
              <a:rPr lang="en-US" sz="1800">
                <a:solidFill>
                  <a:schemeClr val="dk1"/>
                </a:solidFill>
                <a:latin typeface="Helvetica Neue"/>
                <a:ea typeface="Helvetica Neue"/>
                <a:cs typeface="Helvetica Neue"/>
                <a:sym typeface="Helvetica Neue"/>
              </a:rPr>
              <a:t>A photograph</a:t>
            </a:r>
            <a:endParaRPr sz="1400">
              <a:solidFill>
                <a:schemeClr val="dk1"/>
              </a:solidFill>
              <a:latin typeface="Helvetica Neue"/>
              <a:ea typeface="Helvetica Neue"/>
              <a:cs typeface="Helvetica Neue"/>
              <a:sym typeface="Helvetica Neue"/>
            </a:endParaRPr>
          </a:p>
        </p:txBody>
      </p:sp>
      <p:sp>
        <p:nvSpPr>
          <p:cNvPr id="301" name="Google Shape;301;p12"/>
          <p:cNvSpPr txBox="1"/>
          <p:nvPr/>
        </p:nvSpPr>
        <p:spPr>
          <a:xfrm>
            <a:off x="4554475" y="4409564"/>
            <a:ext cx="6923096"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Helvetica Neue"/>
                <a:ea typeface="Helvetica Neue"/>
                <a:cs typeface="Helvetica Neue"/>
                <a:sym typeface="Helvetica Neue"/>
              </a:rPr>
              <a:t>Fun labeling/annotation facts: </a:t>
            </a:r>
            <a:endParaRPr sz="1600" b="1">
              <a:solidFill>
                <a:schemeClr val="dk1"/>
              </a:solidFill>
              <a:latin typeface="Helvetica Neue"/>
              <a:ea typeface="Helvetica Neue"/>
              <a:cs typeface="Helvetica Neue"/>
              <a:sym typeface="Helvetica Neue"/>
            </a:endParaRPr>
          </a:p>
          <a:p>
            <a:pPr marL="285750" marR="0" lvl="0" indent="-285750" algn="l" rtl="0">
              <a:spcBef>
                <a:spcPts val="0"/>
              </a:spcBef>
              <a:spcAft>
                <a:spcPts val="0"/>
              </a:spcAft>
              <a:buClr>
                <a:schemeClr val="dk1"/>
              </a:buClr>
              <a:buSzPts val="1400"/>
              <a:buFont typeface="Noto Sans Symbols"/>
              <a:buChar char="▪"/>
            </a:pPr>
            <a:r>
              <a:rPr lang="en-US" sz="1400" b="1">
                <a:solidFill>
                  <a:schemeClr val="dk1"/>
                </a:solidFill>
                <a:latin typeface="Helvetica Neue"/>
                <a:ea typeface="Helvetica Neue"/>
                <a:cs typeface="Helvetica Neue"/>
                <a:sym typeface="Helvetica Neue"/>
              </a:rPr>
              <a:t>10k</a:t>
            </a:r>
            <a:r>
              <a:rPr lang="en-US" sz="1400">
                <a:solidFill>
                  <a:schemeClr val="dk1"/>
                </a:solidFill>
                <a:latin typeface="Helvetica Neue"/>
                <a:ea typeface="Helvetica Neue"/>
                <a:cs typeface="Helvetica Neue"/>
                <a:sym typeface="Helvetica Neue"/>
              </a:rPr>
              <a:t> images are required for an AI classifier to identify an object to 70% accuracy</a:t>
            </a:r>
            <a:endParaRPr/>
          </a:p>
          <a:p>
            <a:pPr marL="285750" marR="0" lvl="0" indent="-285750" algn="l" rtl="0">
              <a:spcBef>
                <a:spcPts val="0"/>
              </a:spcBef>
              <a:spcAft>
                <a:spcPts val="0"/>
              </a:spcAft>
              <a:buClr>
                <a:schemeClr val="dk1"/>
              </a:buClr>
              <a:buSzPts val="1400"/>
              <a:buFont typeface="Noto Sans Symbols"/>
              <a:buChar char="▪"/>
            </a:pPr>
            <a:r>
              <a:rPr lang="en-US" sz="1400" b="1">
                <a:solidFill>
                  <a:schemeClr val="dk1"/>
                </a:solidFill>
                <a:latin typeface="Helvetica Neue"/>
                <a:ea typeface="Helvetica Neue"/>
                <a:cs typeface="Helvetica Neue"/>
                <a:sym typeface="Helvetica Neue"/>
              </a:rPr>
              <a:t>1m</a:t>
            </a:r>
            <a:r>
              <a:rPr lang="en-US" sz="1400">
                <a:solidFill>
                  <a:schemeClr val="dk1"/>
                </a:solidFill>
                <a:latin typeface="Helvetica Neue"/>
                <a:ea typeface="Helvetica Neue"/>
                <a:cs typeface="Helvetica Neue"/>
                <a:sym typeface="Helvetica Neue"/>
              </a:rPr>
              <a:t> images are required to get to 90%+ accuracy </a:t>
            </a:r>
            <a:endParaRPr/>
          </a:p>
          <a:p>
            <a:pPr marL="285750" marR="0" lvl="0" indent="-285750" algn="l" rtl="0">
              <a:spcBef>
                <a:spcPts val="0"/>
              </a:spcBef>
              <a:spcAft>
                <a:spcPts val="0"/>
              </a:spcAft>
              <a:buClr>
                <a:schemeClr val="dk1"/>
              </a:buClr>
              <a:buSzPts val="1400"/>
              <a:buFont typeface="Noto Sans Symbols"/>
              <a:buChar char="▪"/>
            </a:pPr>
            <a:r>
              <a:rPr lang="en-US" sz="1400">
                <a:solidFill>
                  <a:schemeClr val="dk1"/>
                </a:solidFill>
                <a:latin typeface="Helvetica Neue"/>
                <a:ea typeface="Helvetica Neue"/>
                <a:cs typeface="Helvetica Neue"/>
                <a:sym typeface="Helvetica Neue"/>
              </a:rPr>
              <a:t>Any given image needs </a:t>
            </a:r>
            <a:r>
              <a:rPr lang="en-US" sz="1400" b="1">
                <a:solidFill>
                  <a:schemeClr val="dk1"/>
                </a:solidFill>
                <a:latin typeface="Helvetica Neue"/>
                <a:ea typeface="Helvetica Neue"/>
                <a:cs typeface="Helvetica Neue"/>
                <a:sym typeface="Helvetica Neue"/>
              </a:rPr>
              <a:t>3-5 annotations </a:t>
            </a:r>
            <a:r>
              <a:rPr lang="en-US" sz="1400">
                <a:solidFill>
                  <a:schemeClr val="dk1"/>
                </a:solidFill>
                <a:latin typeface="Helvetica Neue"/>
                <a:ea typeface="Helvetica Neue"/>
                <a:cs typeface="Helvetica Neue"/>
                <a:sym typeface="Helvetica Neue"/>
              </a:rPr>
              <a:t>to confirm a single feature</a:t>
            </a:r>
            <a:endParaRPr/>
          </a:p>
        </p:txBody>
      </p:sp>
      <p:sp>
        <p:nvSpPr>
          <p:cNvPr id="302" name="Google Shape;302;p12"/>
          <p:cNvSpPr txBox="1"/>
          <p:nvPr/>
        </p:nvSpPr>
        <p:spPr>
          <a:xfrm>
            <a:off x="7344719" y="1950527"/>
            <a:ext cx="4188750" cy="230832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 typeface="Calibri"/>
              <a:buAutoNum type="arabicPeriod" startAt="9"/>
            </a:pPr>
            <a:r>
              <a:rPr lang="en-US" sz="1800">
                <a:solidFill>
                  <a:schemeClr val="dk1"/>
                </a:solidFill>
                <a:latin typeface="Helvetica Neue"/>
                <a:ea typeface="Helvetica Neue"/>
                <a:cs typeface="Helvetica Neue"/>
                <a:sym typeface="Helvetica Neue"/>
              </a:rPr>
              <a:t>A healthy snack</a:t>
            </a:r>
            <a:endParaRPr/>
          </a:p>
          <a:p>
            <a:pPr marL="342900" marR="0" lvl="0" indent="-342900" algn="l" rtl="0">
              <a:spcBef>
                <a:spcPts val="0"/>
              </a:spcBef>
              <a:spcAft>
                <a:spcPts val="0"/>
              </a:spcAft>
              <a:buClr>
                <a:schemeClr val="dk1"/>
              </a:buClr>
              <a:buSzPts val="1800"/>
              <a:buFont typeface="Calibri"/>
              <a:buAutoNum type="arabicPeriod" startAt="9"/>
            </a:pPr>
            <a:r>
              <a:rPr lang="en-US" sz="1800">
                <a:solidFill>
                  <a:schemeClr val="dk1"/>
                </a:solidFill>
                <a:latin typeface="Helvetica Neue"/>
                <a:ea typeface="Helvetica Neue"/>
                <a:cs typeface="Helvetica Neue"/>
                <a:sym typeface="Helvetica Neue"/>
              </a:rPr>
              <a:t> A suitable fruit for a pie</a:t>
            </a:r>
            <a:endParaRPr/>
          </a:p>
          <a:p>
            <a:pPr marL="342900" marR="0" lvl="0" indent="-342900" algn="l" rtl="0">
              <a:spcBef>
                <a:spcPts val="0"/>
              </a:spcBef>
              <a:spcAft>
                <a:spcPts val="0"/>
              </a:spcAft>
              <a:buClr>
                <a:schemeClr val="dk1"/>
              </a:buClr>
              <a:buSzPts val="1800"/>
              <a:buFont typeface="Calibri"/>
              <a:buAutoNum type="arabicPeriod" startAt="9"/>
            </a:pPr>
            <a:r>
              <a:rPr lang="en-US" sz="1800">
                <a:solidFill>
                  <a:schemeClr val="dk1"/>
                </a:solidFill>
                <a:latin typeface="Helvetica Neue"/>
                <a:ea typeface="Helvetica Neue"/>
                <a:cs typeface="Helvetica Neue"/>
                <a:sym typeface="Helvetica Neue"/>
              </a:rPr>
              <a:t>Health (US)</a:t>
            </a:r>
            <a:endParaRPr/>
          </a:p>
          <a:p>
            <a:pPr marL="342900" marR="0" lvl="0" indent="-342900" algn="l" rtl="0">
              <a:spcBef>
                <a:spcPts val="0"/>
              </a:spcBef>
              <a:spcAft>
                <a:spcPts val="0"/>
              </a:spcAft>
              <a:buClr>
                <a:schemeClr val="dk1"/>
              </a:buClr>
              <a:buSzPts val="1800"/>
              <a:buFont typeface="Calibri"/>
              <a:buAutoNum type="arabicPeriod" startAt="9"/>
            </a:pPr>
            <a:r>
              <a:rPr lang="en-US" sz="1800">
                <a:solidFill>
                  <a:schemeClr val="dk1"/>
                </a:solidFill>
                <a:latin typeface="Helvetica Neue"/>
                <a:ea typeface="Helvetica Neue"/>
                <a:cs typeface="Helvetica Neue"/>
                <a:sym typeface="Helvetica Neue"/>
              </a:rPr>
              <a:t>Prosperity (Hebrew)</a:t>
            </a:r>
            <a:endParaRPr/>
          </a:p>
          <a:p>
            <a:pPr marL="342900" marR="0" lvl="0" indent="-342900" algn="l" rtl="0">
              <a:spcBef>
                <a:spcPts val="0"/>
              </a:spcBef>
              <a:spcAft>
                <a:spcPts val="0"/>
              </a:spcAft>
              <a:buClr>
                <a:schemeClr val="dk1"/>
              </a:buClr>
              <a:buSzPts val="1800"/>
              <a:buFont typeface="Calibri"/>
              <a:buAutoNum type="arabicPeriod" startAt="9"/>
            </a:pPr>
            <a:r>
              <a:rPr lang="en-US" sz="1800">
                <a:solidFill>
                  <a:schemeClr val="dk1"/>
                </a:solidFill>
                <a:latin typeface="Helvetica Neue"/>
                <a:ea typeface="Helvetica Neue"/>
                <a:cs typeface="Helvetica Neue"/>
                <a:sym typeface="Helvetica Neue"/>
              </a:rPr>
              <a:t>Peace (China)  </a:t>
            </a:r>
            <a:endParaRPr sz="1800">
              <a:solidFill>
                <a:schemeClr val="dk1"/>
              </a:solidFill>
              <a:latin typeface="Helvetica Neue"/>
              <a:ea typeface="Helvetica Neue"/>
              <a:cs typeface="Helvetica Neue"/>
              <a:sym typeface="Helvetica Neue"/>
            </a:endParaRPr>
          </a:p>
          <a:p>
            <a:pPr marL="342900" marR="0" lvl="0" indent="-342900" algn="l" rtl="0">
              <a:spcBef>
                <a:spcPts val="0"/>
              </a:spcBef>
              <a:spcAft>
                <a:spcPts val="0"/>
              </a:spcAft>
              <a:buClr>
                <a:schemeClr val="dk1"/>
              </a:buClr>
              <a:buSzPts val="1800"/>
              <a:buFont typeface="Calibri"/>
              <a:buAutoNum type="arabicPeriod" startAt="9"/>
            </a:pPr>
            <a:r>
              <a:rPr lang="en-US" sz="1800">
                <a:solidFill>
                  <a:schemeClr val="dk1"/>
                </a:solidFill>
                <a:latin typeface="Helvetica Neue"/>
                <a:ea typeface="Helvetica Neue"/>
                <a:cs typeface="Helvetica Neue"/>
                <a:sym typeface="Helvetica Neue"/>
              </a:rPr>
              <a:t>Good luck (Japan)</a:t>
            </a:r>
            <a:endParaRPr/>
          </a:p>
          <a:p>
            <a:pPr marL="342900" marR="0" lvl="0" indent="-342900" algn="l" rtl="0">
              <a:spcBef>
                <a:spcPts val="0"/>
              </a:spcBef>
              <a:spcAft>
                <a:spcPts val="0"/>
              </a:spcAft>
              <a:buClr>
                <a:schemeClr val="dk1"/>
              </a:buClr>
              <a:buSzPts val="1800"/>
              <a:buFont typeface="Calibri"/>
              <a:buAutoNum type="arabicPeriod" startAt="9"/>
            </a:pPr>
            <a:r>
              <a:rPr lang="en-US" sz="1800">
                <a:solidFill>
                  <a:schemeClr val="dk1"/>
                </a:solidFill>
                <a:latin typeface="Helvetica Neue"/>
                <a:ea typeface="Helvetica Neue"/>
                <a:cs typeface="Helvetica Neue"/>
                <a:sym typeface="Helvetica Neue"/>
              </a:rPr>
              <a:t>Temptation / Sin (Old Testament)</a:t>
            </a:r>
            <a:endParaRPr/>
          </a:p>
          <a:p>
            <a:pPr marL="342900" marR="0" lvl="0" indent="-342900" algn="l" rtl="0">
              <a:spcBef>
                <a:spcPts val="0"/>
              </a:spcBef>
              <a:spcAft>
                <a:spcPts val="0"/>
              </a:spcAft>
              <a:buClr>
                <a:schemeClr val="dk1"/>
              </a:buClr>
              <a:buSzPts val="1800"/>
              <a:buFont typeface="Calibri"/>
              <a:buAutoNum type="arabicPeriod" startAt="9"/>
            </a:pPr>
            <a:r>
              <a:rPr lang="en-US" sz="1800">
                <a:solidFill>
                  <a:schemeClr val="dk1"/>
                </a:solidFill>
                <a:latin typeface="Helvetica Neue"/>
                <a:ea typeface="Helvetica Neue"/>
                <a:cs typeface="Helvetica Neue"/>
                <a:sym typeface="Helvetica Neue"/>
              </a:rPr>
              <a:t>Danger / Poison (Brothers Grimm)</a:t>
            </a:r>
            <a:endParaRPr/>
          </a:p>
        </p:txBody>
      </p:sp>
      <p:sp>
        <p:nvSpPr>
          <p:cNvPr id="303" name="Google Shape;303;p12"/>
          <p:cNvSpPr txBox="1"/>
          <p:nvPr/>
        </p:nvSpPr>
        <p:spPr>
          <a:xfrm>
            <a:off x="5841253" y="1424880"/>
            <a:ext cx="305859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75089"/>
                </a:solidFill>
                <a:latin typeface="Helvetica Neue"/>
                <a:ea typeface="Helvetica Neue"/>
                <a:cs typeface="Helvetica Neue"/>
                <a:sym typeface="Helvetica Neue"/>
              </a:rPr>
              <a:t>Labels/Annotations</a:t>
            </a:r>
            <a:endParaRPr sz="2400" b="1">
              <a:solidFill>
                <a:srgbClr val="175089"/>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0eb96ba64b_0_33"/>
          <p:cNvSpPr txBox="1">
            <a:spLocks noGrp="1"/>
          </p:cNvSpPr>
          <p:nvPr>
            <p:ph type="title"/>
          </p:nvPr>
        </p:nvSpPr>
        <p:spPr>
          <a:xfrm>
            <a:off x="576943" y="357809"/>
            <a:ext cx="10515600" cy="1074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Things to Remember About AI Systems</a:t>
            </a:r>
            <a:endParaRPr/>
          </a:p>
        </p:txBody>
      </p:sp>
      <p:sp>
        <p:nvSpPr>
          <p:cNvPr id="310" name="Google Shape;310;g20eb96ba64b_0_33"/>
          <p:cNvSpPr txBox="1">
            <a:spLocks noGrp="1"/>
          </p:cNvSpPr>
          <p:nvPr>
            <p:ph type="body" idx="1"/>
          </p:nvPr>
        </p:nvSpPr>
        <p:spPr>
          <a:xfrm>
            <a:off x="576950" y="1718775"/>
            <a:ext cx="10515600" cy="4351200"/>
          </a:xfrm>
          <a:prstGeom prst="rect">
            <a:avLst/>
          </a:prstGeom>
        </p:spPr>
        <p:txBody>
          <a:bodyPr spcFirstLastPara="1" wrap="square" lIns="91425" tIns="45700" rIns="91425" bIns="45700" anchor="t" anchorCtr="0">
            <a:normAutofit fontScale="85000" lnSpcReduction="20000"/>
          </a:bodyPr>
          <a:lstStyle/>
          <a:p>
            <a:pPr marL="0" lvl="0" indent="0" algn="l" rtl="0">
              <a:lnSpc>
                <a:spcPct val="115000"/>
              </a:lnSpc>
              <a:spcBef>
                <a:spcPts val="600"/>
              </a:spcBef>
              <a:spcAft>
                <a:spcPts val="0"/>
              </a:spcAft>
              <a:buNone/>
            </a:pPr>
            <a:r>
              <a:rPr lang="en-US" sz="2117" b="1">
                <a:solidFill>
                  <a:srgbClr val="0070C0"/>
                </a:solidFill>
              </a:rPr>
              <a:t>Humans: </a:t>
            </a:r>
            <a:endParaRPr sz="2117" b="1">
              <a:solidFill>
                <a:srgbClr val="0070C0"/>
              </a:solidFill>
            </a:endParaRPr>
          </a:p>
          <a:p>
            <a:pPr marL="457200" lvl="0" indent="-332105" algn="l" rtl="0">
              <a:lnSpc>
                <a:spcPct val="115000"/>
              </a:lnSpc>
              <a:spcBef>
                <a:spcPts val="600"/>
              </a:spcBef>
              <a:spcAft>
                <a:spcPts val="0"/>
              </a:spcAft>
              <a:buClr>
                <a:srgbClr val="000000"/>
              </a:buClr>
              <a:buSzPct val="100000"/>
              <a:buChar char="❏"/>
            </a:pPr>
            <a:r>
              <a:rPr lang="en-US" sz="1917" b="1">
                <a:solidFill>
                  <a:srgbClr val="000000"/>
                </a:solidFill>
              </a:rPr>
              <a:t>Dual uses</a:t>
            </a:r>
            <a:r>
              <a:rPr lang="en-US" sz="1917">
                <a:solidFill>
                  <a:srgbClr val="000000"/>
                </a:solidFill>
              </a:rPr>
              <a:t> present new benefits, risks, opportunities, hurdles and challenges that all need to be managed.</a:t>
            </a:r>
            <a:endParaRPr sz="1917">
              <a:solidFill>
                <a:srgbClr val="000000"/>
              </a:solidFill>
            </a:endParaRPr>
          </a:p>
          <a:p>
            <a:pPr marL="457200" lvl="0" indent="-332105" algn="l" rtl="0">
              <a:lnSpc>
                <a:spcPct val="115000"/>
              </a:lnSpc>
              <a:spcBef>
                <a:spcPts val="1000"/>
              </a:spcBef>
              <a:spcAft>
                <a:spcPts val="0"/>
              </a:spcAft>
              <a:buClr>
                <a:srgbClr val="000000"/>
              </a:buClr>
              <a:buSzPct val="100000"/>
              <a:buChar char="❏"/>
            </a:pPr>
            <a:r>
              <a:rPr lang="en-US" sz="1917" b="1">
                <a:solidFill>
                  <a:srgbClr val="000000"/>
                </a:solidFill>
              </a:rPr>
              <a:t>Models optimize </a:t>
            </a:r>
            <a:r>
              <a:rPr lang="en-US" sz="1917">
                <a:solidFill>
                  <a:srgbClr val="000000"/>
                </a:solidFill>
              </a:rPr>
              <a:t>to the goals that are set for them, how well and </a:t>
            </a:r>
            <a:r>
              <a:rPr lang="en-US" sz="1917" b="1">
                <a:solidFill>
                  <a:srgbClr val="000000"/>
                </a:solidFill>
              </a:rPr>
              <a:t>by whom.</a:t>
            </a:r>
            <a:endParaRPr sz="1917" b="1">
              <a:solidFill>
                <a:srgbClr val="000000"/>
              </a:solidFill>
            </a:endParaRPr>
          </a:p>
          <a:p>
            <a:pPr marL="0" lvl="0" indent="0" algn="l" rtl="0">
              <a:lnSpc>
                <a:spcPct val="115000"/>
              </a:lnSpc>
              <a:spcBef>
                <a:spcPts val="600"/>
              </a:spcBef>
              <a:spcAft>
                <a:spcPts val="0"/>
              </a:spcAft>
              <a:buNone/>
            </a:pPr>
            <a:endParaRPr sz="1917" b="1">
              <a:solidFill>
                <a:srgbClr val="000000"/>
              </a:solidFill>
            </a:endParaRPr>
          </a:p>
          <a:p>
            <a:pPr marL="0" lvl="0" indent="0" algn="l" rtl="0">
              <a:lnSpc>
                <a:spcPct val="115000"/>
              </a:lnSpc>
              <a:spcBef>
                <a:spcPts val="600"/>
              </a:spcBef>
              <a:spcAft>
                <a:spcPts val="0"/>
              </a:spcAft>
              <a:buNone/>
            </a:pPr>
            <a:r>
              <a:rPr lang="en-US" sz="2117" b="1">
                <a:solidFill>
                  <a:srgbClr val="0070C0"/>
                </a:solidFill>
              </a:rPr>
              <a:t>Data:</a:t>
            </a:r>
            <a:endParaRPr sz="2117" b="1">
              <a:solidFill>
                <a:srgbClr val="0070C0"/>
              </a:solidFill>
            </a:endParaRPr>
          </a:p>
          <a:p>
            <a:pPr marL="457200" lvl="0" indent="-332105" algn="l" rtl="0">
              <a:lnSpc>
                <a:spcPct val="115000"/>
              </a:lnSpc>
              <a:spcBef>
                <a:spcPts val="600"/>
              </a:spcBef>
              <a:spcAft>
                <a:spcPts val="0"/>
              </a:spcAft>
              <a:buClr>
                <a:srgbClr val="000000"/>
              </a:buClr>
              <a:buSzPct val="100000"/>
              <a:buChar char="❏"/>
            </a:pPr>
            <a:r>
              <a:rPr lang="en-US" sz="1917" b="1">
                <a:solidFill>
                  <a:srgbClr val="000000"/>
                </a:solidFill>
              </a:rPr>
              <a:t>Models rely on masses of data</a:t>
            </a:r>
            <a:r>
              <a:rPr lang="en-US" sz="1917">
                <a:solidFill>
                  <a:srgbClr val="000000"/>
                </a:solidFill>
              </a:rPr>
              <a:t>, of varying quality and robustness.</a:t>
            </a:r>
            <a:endParaRPr sz="1917">
              <a:solidFill>
                <a:srgbClr val="000000"/>
              </a:solidFill>
            </a:endParaRPr>
          </a:p>
          <a:p>
            <a:pPr marL="0" lvl="0" indent="0" algn="l" rtl="0">
              <a:lnSpc>
                <a:spcPct val="115000"/>
              </a:lnSpc>
              <a:spcBef>
                <a:spcPts val="600"/>
              </a:spcBef>
              <a:spcAft>
                <a:spcPts val="0"/>
              </a:spcAft>
              <a:buNone/>
            </a:pPr>
            <a:endParaRPr sz="1917">
              <a:solidFill>
                <a:srgbClr val="000000"/>
              </a:solidFill>
            </a:endParaRPr>
          </a:p>
          <a:p>
            <a:pPr marL="0" lvl="0" indent="0" algn="l" rtl="0">
              <a:lnSpc>
                <a:spcPct val="115000"/>
              </a:lnSpc>
              <a:spcBef>
                <a:spcPts val="600"/>
              </a:spcBef>
              <a:spcAft>
                <a:spcPts val="0"/>
              </a:spcAft>
              <a:buNone/>
            </a:pPr>
            <a:r>
              <a:rPr lang="en-US" sz="2117" b="1">
                <a:solidFill>
                  <a:srgbClr val="0070C0"/>
                </a:solidFill>
              </a:rPr>
              <a:t>Tech: </a:t>
            </a:r>
            <a:endParaRPr sz="2117" b="1">
              <a:solidFill>
                <a:srgbClr val="0070C0"/>
              </a:solidFill>
            </a:endParaRPr>
          </a:p>
          <a:p>
            <a:pPr marL="457200" lvl="0" indent="-332105" algn="l" rtl="0">
              <a:lnSpc>
                <a:spcPct val="115000"/>
              </a:lnSpc>
              <a:spcBef>
                <a:spcPts val="600"/>
              </a:spcBef>
              <a:spcAft>
                <a:spcPts val="0"/>
              </a:spcAft>
              <a:buClr>
                <a:srgbClr val="000000"/>
              </a:buClr>
              <a:buSzPct val="100000"/>
              <a:buChar char="❏"/>
            </a:pPr>
            <a:r>
              <a:rPr lang="en-US" sz="1917" b="1">
                <a:solidFill>
                  <a:srgbClr val="000000"/>
                </a:solidFill>
              </a:rPr>
              <a:t>Prediction machines and pattern recognizers </a:t>
            </a:r>
            <a:r>
              <a:rPr lang="en-US" sz="1917">
                <a:solidFill>
                  <a:srgbClr val="000000"/>
                </a:solidFill>
              </a:rPr>
              <a:t>carry innate uncertainty / confidence / error rates and are sensitive to how good predictions are, and under what circumstances.</a:t>
            </a:r>
            <a:endParaRPr sz="1917">
              <a:solidFill>
                <a:srgbClr val="000000"/>
              </a:solidFill>
            </a:endParaRPr>
          </a:p>
          <a:p>
            <a:pPr marL="457200" lvl="0" indent="-332105" algn="l" rtl="0">
              <a:lnSpc>
                <a:spcPct val="115000"/>
              </a:lnSpc>
              <a:spcBef>
                <a:spcPts val="1000"/>
              </a:spcBef>
              <a:spcAft>
                <a:spcPts val="0"/>
              </a:spcAft>
              <a:buClr>
                <a:srgbClr val="000000"/>
              </a:buClr>
              <a:buSzPct val="100000"/>
              <a:buChar char="❏"/>
            </a:pPr>
            <a:r>
              <a:rPr lang="en-US" sz="1917" b="1">
                <a:solidFill>
                  <a:srgbClr val="000000"/>
                </a:solidFill>
              </a:rPr>
              <a:t>Models often cannot “explain”</a:t>
            </a:r>
            <a:r>
              <a:rPr lang="en-US" sz="1917">
                <a:solidFill>
                  <a:srgbClr val="000000"/>
                </a:solidFill>
              </a:rPr>
              <a:t> how they arrive at its results.</a:t>
            </a:r>
            <a:endParaRPr sz="1917">
              <a:solidFill>
                <a:srgbClr val="000000"/>
              </a:solidFill>
            </a:endParaRPr>
          </a:p>
          <a:p>
            <a:pPr marL="0" lvl="0" indent="0" algn="l" rtl="0">
              <a:lnSpc>
                <a:spcPct val="115000"/>
              </a:lnSpc>
              <a:spcBef>
                <a:spcPts val="600"/>
              </a:spcBef>
              <a:spcAft>
                <a:spcPts val="0"/>
              </a:spcAft>
              <a:buNone/>
            </a:pPr>
            <a:endParaRPr sz="1800">
              <a:solidFill>
                <a:srgbClr val="000000"/>
              </a:solidFill>
              <a:latin typeface="Arial"/>
              <a:ea typeface="Arial"/>
              <a:cs typeface="Arial"/>
              <a:sym typeface="Arial"/>
            </a:endParaRPr>
          </a:p>
          <a:p>
            <a:pPr marL="0" lvl="0" indent="0" algn="ctr" rtl="0">
              <a:lnSpc>
                <a:spcPct val="115000"/>
              </a:lnSpc>
              <a:spcBef>
                <a:spcPts val="600"/>
              </a:spcBef>
              <a:spcAft>
                <a:spcPts val="600"/>
              </a:spcAft>
              <a:buNone/>
            </a:pPr>
            <a:r>
              <a:rPr lang="en-US" sz="2235" b="1">
                <a:solidFill>
                  <a:srgbClr val="0262A9"/>
                </a:solidFill>
              </a:rPr>
              <a:t>*** </a:t>
            </a:r>
            <a:r>
              <a:rPr lang="en-US" sz="2235" b="1" i="1">
                <a:solidFill>
                  <a:srgbClr val="0070C0"/>
                </a:solidFill>
              </a:rPr>
              <a:t>Outputs are different than Outcomes</a:t>
            </a:r>
            <a:r>
              <a:rPr lang="en-US" sz="2235" i="1">
                <a:solidFill>
                  <a:srgbClr val="2B276A"/>
                </a:solidFill>
              </a:rPr>
              <a:t> </a:t>
            </a:r>
            <a:r>
              <a:rPr lang="en-US" sz="2235" b="1">
                <a:solidFill>
                  <a:srgbClr val="0262A9"/>
                </a:solidFill>
              </a:rPr>
              <a:t>***</a:t>
            </a:r>
            <a:endParaRPr sz="3035"/>
          </a:p>
        </p:txBody>
      </p:sp>
      <p:sp>
        <p:nvSpPr>
          <p:cNvPr id="311" name="Google Shape;311;g20eb96ba64b_0_33"/>
          <p:cNvSpPr txBox="1">
            <a:spLocks noGrp="1"/>
          </p:cNvSpPr>
          <p:nvPr>
            <p:ph type="sldNum" idx="12"/>
          </p:nvPr>
        </p:nvSpPr>
        <p:spPr>
          <a:xfrm>
            <a:off x="227610" y="6356350"/>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106fbe3545_0_0"/>
          <p:cNvSpPr txBox="1">
            <a:spLocks noGrp="1"/>
          </p:cNvSpPr>
          <p:nvPr>
            <p:ph type="title"/>
          </p:nvPr>
        </p:nvSpPr>
        <p:spPr>
          <a:xfrm>
            <a:off x="576767" y="311704"/>
            <a:ext cx="10515600" cy="107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200">
                <a:latin typeface="Helvetica Neue"/>
                <a:ea typeface="Helvetica Neue"/>
                <a:cs typeface="Helvetica Neue"/>
                <a:sym typeface="Helvetica Neue"/>
              </a:rPr>
              <a:t>Agenda and Summary</a:t>
            </a:r>
            <a:endParaRPr sz="3200"/>
          </a:p>
        </p:txBody>
      </p:sp>
      <p:sp>
        <p:nvSpPr>
          <p:cNvPr id="318" name="Google Shape;318;g2106fbe3545_0_0"/>
          <p:cNvSpPr txBox="1">
            <a:spLocks noGrp="1"/>
          </p:cNvSpPr>
          <p:nvPr>
            <p:ph type="sldNum" idx="12"/>
          </p:nvPr>
        </p:nvSpPr>
        <p:spPr>
          <a:xfrm>
            <a:off x="22761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14</a:t>
            </a:fld>
            <a:endParaRPr/>
          </a:p>
        </p:txBody>
      </p:sp>
      <p:sp>
        <p:nvSpPr>
          <p:cNvPr id="319" name="Google Shape;319;g2106fbe3545_0_0"/>
          <p:cNvSpPr txBox="1"/>
          <p:nvPr/>
        </p:nvSpPr>
        <p:spPr>
          <a:xfrm>
            <a:off x="1013575" y="1960325"/>
            <a:ext cx="8371500" cy="2513400"/>
          </a:xfrm>
          <a:prstGeom prst="rect">
            <a:avLst/>
          </a:prstGeom>
          <a:noFill/>
          <a:ln>
            <a:noFill/>
          </a:ln>
        </p:spPr>
        <p:txBody>
          <a:bodyPr spcFirstLastPara="1" wrap="square" lIns="91425" tIns="45700" rIns="91425" bIns="45700" anchor="t" anchorCtr="0">
            <a:spAutoFit/>
          </a:bodyPr>
          <a:lstStyle/>
          <a:p>
            <a:pPr marL="342900" marR="0" lvl="0" indent="-438150" algn="l" rtl="0">
              <a:lnSpc>
                <a:spcPct val="90000"/>
              </a:lnSpc>
              <a:spcBef>
                <a:spcPts val="0"/>
              </a:spcBef>
              <a:spcAft>
                <a:spcPts val="0"/>
              </a:spcAft>
              <a:buClr>
                <a:srgbClr val="222222"/>
              </a:buClr>
              <a:buSzPts val="3000"/>
              <a:buFont typeface="Helvetica Neue"/>
              <a:buAutoNum type="arabicPeriod"/>
            </a:pPr>
            <a:r>
              <a:rPr lang="en-US" sz="3000">
                <a:solidFill>
                  <a:srgbClr val="222222"/>
                </a:solidFill>
                <a:latin typeface="Helvetica Neue"/>
                <a:ea typeface="Helvetica Neue"/>
                <a:cs typeface="Helvetica Neue"/>
                <a:sym typeface="Helvetica Neue"/>
              </a:rPr>
              <a:t>AI, AI Systems and Categories of AI</a:t>
            </a:r>
            <a:endParaRPr sz="3000">
              <a:solidFill>
                <a:srgbClr val="222222"/>
              </a:solidFill>
              <a:latin typeface="Helvetica Neue"/>
              <a:ea typeface="Helvetica Neue"/>
              <a:cs typeface="Helvetica Neue"/>
              <a:sym typeface="Helvetica Neue"/>
            </a:endParaRPr>
          </a:p>
          <a:p>
            <a:pPr marL="342900" marR="0" lvl="0" indent="-438150" algn="l" rtl="0">
              <a:lnSpc>
                <a:spcPct val="90000"/>
              </a:lnSpc>
              <a:spcBef>
                <a:spcPts val="1000"/>
              </a:spcBef>
              <a:spcAft>
                <a:spcPts val="0"/>
              </a:spcAft>
              <a:buClr>
                <a:srgbClr val="0070C0"/>
              </a:buClr>
              <a:buSzPts val="3000"/>
              <a:buFont typeface="Helvetica Neue"/>
              <a:buAutoNum type="arabicPeriod"/>
            </a:pPr>
            <a:r>
              <a:rPr lang="en-US" sz="3000" b="1">
                <a:solidFill>
                  <a:srgbClr val="0070C0"/>
                </a:solidFill>
                <a:latin typeface="Helvetica Neue"/>
                <a:ea typeface="Helvetica Neue"/>
                <a:cs typeface="Helvetica Neue"/>
                <a:sym typeface="Helvetica Neue"/>
              </a:rPr>
              <a:t>Considerations in Using AI</a:t>
            </a:r>
            <a:endParaRPr sz="3000" b="1">
              <a:solidFill>
                <a:srgbClr val="0070C0"/>
              </a:solidFill>
              <a:latin typeface="Helvetica Neue"/>
              <a:ea typeface="Helvetica Neue"/>
              <a:cs typeface="Helvetica Neue"/>
              <a:sym typeface="Helvetica Neue"/>
            </a:endParaRPr>
          </a:p>
          <a:p>
            <a:pPr marL="342900" marR="0" lvl="0" indent="-438150" algn="l" rtl="0">
              <a:lnSpc>
                <a:spcPct val="90000"/>
              </a:lnSpc>
              <a:spcBef>
                <a:spcPts val="1000"/>
              </a:spcBef>
              <a:spcAft>
                <a:spcPts val="0"/>
              </a:spcAft>
              <a:buClr>
                <a:srgbClr val="222222"/>
              </a:buClr>
              <a:buSzPts val="3000"/>
              <a:buFont typeface="Helvetica Neue"/>
              <a:buAutoNum type="arabicPeriod"/>
            </a:pPr>
            <a:r>
              <a:rPr lang="en-US" sz="3000">
                <a:solidFill>
                  <a:srgbClr val="222222"/>
                </a:solidFill>
                <a:latin typeface="Helvetica Neue"/>
                <a:ea typeface="Helvetica Neue"/>
                <a:cs typeface="Helvetica Neue"/>
                <a:sym typeface="Helvetica Neue"/>
              </a:rPr>
              <a:t>Actionable Steps for In-House Counsel</a:t>
            </a:r>
            <a:endParaRPr sz="3000">
              <a:solidFill>
                <a:srgbClr val="222222"/>
              </a:solidFill>
              <a:latin typeface="Helvetica Neue"/>
              <a:ea typeface="Helvetica Neue"/>
              <a:cs typeface="Helvetica Neue"/>
              <a:sym typeface="Helvetica Neue"/>
            </a:endParaRPr>
          </a:p>
          <a:p>
            <a:pPr marL="800100" marR="0" lvl="1" indent="-254000" algn="l" rtl="0">
              <a:lnSpc>
                <a:spcPct val="90000"/>
              </a:lnSpc>
              <a:spcBef>
                <a:spcPts val="500"/>
              </a:spcBef>
              <a:spcAft>
                <a:spcPts val="0"/>
              </a:spcAft>
              <a:buClr>
                <a:schemeClr val="dk1"/>
              </a:buClr>
              <a:buSzPts val="1400"/>
              <a:buFont typeface="Calibri"/>
              <a:buNone/>
            </a:pPr>
            <a:endParaRPr sz="2700" i="0" u="none" strike="noStrike" cap="none">
              <a:solidFill>
                <a:srgbClr val="222222"/>
              </a:solidFill>
              <a:latin typeface="Helvetica Neue"/>
              <a:ea typeface="Helvetica Neue"/>
              <a:cs typeface="Helvetica Neue"/>
              <a:sym typeface="Helvetica Neue"/>
            </a:endParaRPr>
          </a:p>
          <a:p>
            <a:pPr marL="800100" marR="0" lvl="1" indent="-254000" algn="l" rtl="0">
              <a:lnSpc>
                <a:spcPct val="90000"/>
              </a:lnSpc>
              <a:spcBef>
                <a:spcPts val="500"/>
              </a:spcBef>
              <a:spcAft>
                <a:spcPts val="0"/>
              </a:spcAft>
              <a:buClr>
                <a:schemeClr val="dk1"/>
              </a:buClr>
              <a:buSzPts val="1400"/>
              <a:buFont typeface="Calibri"/>
              <a:buNone/>
            </a:pPr>
            <a:endParaRPr sz="3000" i="0" u="none" strike="noStrike" cap="none">
              <a:solidFill>
                <a:srgbClr val="222222"/>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21700a5ddcf_0_34"/>
          <p:cNvSpPr txBox="1">
            <a:spLocks noGrp="1"/>
          </p:cNvSpPr>
          <p:nvPr>
            <p:ph type="title"/>
          </p:nvPr>
        </p:nvSpPr>
        <p:spPr>
          <a:xfrm>
            <a:off x="576943" y="357809"/>
            <a:ext cx="10515600" cy="1074600"/>
          </a:xfrm>
          <a:prstGeom prst="rect">
            <a:avLst/>
          </a:prstGeom>
        </p:spPr>
        <p:txBody>
          <a:bodyPr spcFirstLastPara="1" wrap="square" lIns="91425" tIns="45700" rIns="91425" bIns="45700" anchor="ctr" anchorCtr="0">
            <a:normAutofit/>
          </a:bodyPr>
          <a:lstStyle/>
          <a:p>
            <a:pPr marL="0" lvl="0" indent="0" algn="l" rtl="0">
              <a:spcBef>
                <a:spcPts val="1000"/>
              </a:spcBef>
              <a:spcAft>
                <a:spcPts val="0"/>
              </a:spcAft>
              <a:buNone/>
            </a:pPr>
            <a:r>
              <a:rPr lang="en-US" sz="2400">
                <a:solidFill>
                  <a:srgbClr val="222222"/>
                </a:solidFill>
              </a:rPr>
              <a:t>What is the Business Problem and Is the Tech Fit for Purpose?</a:t>
            </a:r>
            <a:endParaRPr sz="1700" b="1">
              <a:solidFill>
                <a:srgbClr val="222222"/>
              </a:solidFill>
            </a:endParaRPr>
          </a:p>
        </p:txBody>
      </p:sp>
      <p:sp>
        <p:nvSpPr>
          <p:cNvPr id="326" name="Google Shape;326;g21700a5ddcf_0_34"/>
          <p:cNvSpPr txBox="1">
            <a:spLocks noGrp="1"/>
          </p:cNvSpPr>
          <p:nvPr>
            <p:ph type="body" idx="1"/>
          </p:nvPr>
        </p:nvSpPr>
        <p:spPr>
          <a:xfrm>
            <a:off x="624325" y="1636650"/>
            <a:ext cx="4466100" cy="4783200"/>
          </a:xfrm>
          <a:prstGeom prst="rect">
            <a:avLst/>
          </a:prstGeom>
        </p:spPr>
        <p:txBody>
          <a:bodyPr spcFirstLastPara="1" wrap="square" lIns="91425" tIns="45700" rIns="91425" bIns="45700" anchor="t" anchorCtr="0">
            <a:normAutofit fontScale="62500" lnSpcReduction="20000"/>
          </a:bodyPr>
          <a:lstStyle/>
          <a:p>
            <a:pPr marL="0" lvl="0" indent="0" algn="l" rtl="0">
              <a:spcBef>
                <a:spcPts val="1000"/>
              </a:spcBef>
              <a:spcAft>
                <a:spcPts val="0"/>
              </a:spcAft>
              <a:buNone/>
            </a:pPr>
            <a:r>
              <a:rPr lang="en-US" sz="3658" b="1">
                <a:solidFill>
                  <a:srgbClr val="1155CC"/>
                </a:solidFill>
              </a:rPr>
              <a:t>Importantly:</a:t>
            </a:r>
            <a:r>
              <a:rPr lang="en-US" sz="2400" b="1">
                <a:solidFill>
                  <a:srgbClr val="1155CC"/>
                </a:solidFill>
              </a:rPr>
              <a:t> </a:t>
            </a:r>
            <a:endParaRPr sz="2400" b="1">
              <a:solidFill>
                <a:srgbClr val="1155CC"/>
              </a:solidFill>
            </a:endParaRPr>
          </a:p>
          <a:p>
            <a:pPr marL="0" lvl="0" indent="0" algn="l" rtl="0">
              <a:spcBef>
                <a:spcPts val="1000"/>
              </a:spcBef>
              <a:spcAft>
                <a:spcPts val="0"/>
              </a:spcAft>
              <a:buNone/>
            </a:pPr>
            <a:endParaRPr sz="2400" b="1">
              <a:solidFill>
                <a:srgbClr val="1155CC"/>
              </a:solidFill>
            </a:endParaRPr>
          </a:p>
          <a:p>
            <a:pPr marL="457200" lvl="0" indent="-329803" algn="r" rtl="0">
              <a:spcBef>
                <a:spcPts val="1000"/>
              </a:spcBef>
              <a:spcAft>
                <a:spcPts val="0"/>
              </a:spcAft>
              <a:buSzPct val="100000"/>
              <a:buFont typeface="Helvetica Neue"/>
              <a:buChar char="❖"/>
            </a:pPr>
            <a:r>
              <a:rPr lang="en-US" sz="2550" b="1">
                <a:solidFill>
                  <a:srgbClr val="222222"/>
                </a:solidFill>
              </a:rPr>
              <a:t>AI is great for some types of </a:t>
            </a:r>
            <a:r>
              <a:rPr lang="en-US" sz="2550" b="1">
                <a:solidFill>
                  <a:srgbClr val="1155CC"/>
                </a:solidFill>
              </a:rPr>
              <a:t>problems</a:t>
            </a:r>
            <a:r>
              <a:rPr lang="en-US" sz="2550" b="1">
                <a:solidFill>
                  <a:srgbClr val="222222"/>
                </a:solidFill>
              </a:rPr>
              <a:t>; </a:t>
            </a:r>
            <a:endParaRPr sz="2550" b="1">
              <a:solidFill>
                <a:srgbClr val="222222"/>
              </a:solidFill>
            </a:endParaRPr>
          </a:p>
          <a:p>
            <a:pPr marL="0" lvl="0" indent="0" algn="r" rtl="0">
              <a:spcBef>
                <a:spcPts val="1000"/>
              </a:spcBef>
              <a:spcAft>
                <a:spcPts val="0"/>
              </a:spcAft>
              <a:buNone/>
            </a:pPr>
            <a:r>
              <a:rPr lang="en-US" sz="2550" b="1">
                <a:solidFill>
                  <a:srgbClr val="222222"/>
                </a:solidFill>
              </a:rPr>
              <a:t>it is not great for others. </a:t>
            </a:r>
            <a:endParaRPr sz="2550" b="1">
              <a:solidFill>
                <a:srgbClr val="222222"/>
              </a:solidFill>
            </a:endParaRPr>
          </a:p>
          <a:p>
            <a:pPr marL="0" lvl="0" indent="0" algn="r" rtl="0">
              <a:spcBef>
                <a:spcPts val="1000"/>
              </a:spcBef>
              <a:spcAft>
                <a:spcPts val="0"/>
              </a:spcAft>
              <a:buNone/>
            </a:pPr>
            <a:r>
              <a:rPr lang="en-US" sz="2550" b="1">
                <a:solidFill>
                  <a:srgbClr val="222222"/>
                </a:solidFill>
              </a:rPr>
              <a:t> </a:t>
            </a:r>
            <a:endParaRPr sz="2550" b="1">
              <a:solidFill>
                <a:srgbClr val="222222"/>
              </a:solidFill>
            </a:endParaRPr>
          </a:p>
          <a:p>
            <a:pPr marL="457200" lvl="0" indent="-329803" algn="r" rtl="0">
              <a:spcBef>
                <a:spcPts val="1000"/>
              </a:spcBef>
              <a:spcAft>
                <a:spcPts val="0"/>
              </a:spcAft>
              <a:buSzPct val="100000"/>
              <a:buFont typeface="Helvetica Neue"/>
              <a:buChar char="❖"/>
            </a:pPr>
            <a:r>
              <a:rPr lang="en-US" sz="2550" b="1">
                <a:solidFill>
                  <a:srgbClr val="222222"/>
                </a:solidFill>
              </a:rPr>
              <a:t>Some </a:t>
            </a:r>
            <a:r>
              <a:rPr lang="en-US" sz="2550" b="1">
                <a:solidFill>
                  <a:srgbClr val="1155CC"/>
                </a:solidFill>
              </a:rPr>
              <a:t>data</a:t>
            </a:r>
            <a:r>
              <a:rPr lang="en-US" sz="2550" b="1">
                <a:solidFill>
                  <a:srgbClr val="222222"/>
                </a:solidFill>
              </a:rPr>
              <a:t> are appropriate and useful; </a:t>
            </a:r>
            <a:endParaRPr sz="2550" b="1">
              <a:solidFill>
                <a:srgbClr val="222222"/>
              </a:solidFill>
            </a:endParaRPr>
          </a:p>
          <a:p>
            <a:pPr marL="0" lvl="0" indent="0" algn="r" rtl="0">
              <a:spcBef>
                <a:spcPts val="1000"/>
              </a:spcBef>
              <a:spcAft>
                <a:spcPts val="0"/>
              </a:spcAft>
              <a:buNone/>
            </a:pPr>
            <a:r>
              <a:rPr lang="en-US" sz="2550" b="1">
                <a:solidFill>
                  <a:srgbClr val="222222"/>
                </a:solidFill>
              </a:rPr>
              <a:t>some are not.</a:t>
            </a:r>
            <a:endParaRPr sz="2550" b="1">
              <a:solidFill>
                <a:srgbClr val="222222"/>
              </a:solidFill>
            </a:endParaRPr>
          </a:p>
          <a:p>
            <a:pPr marL="0" lvl="0" indent="0" algn="r" rtl="0">
              <a:spcBef>
                <a:spcPts val="1000"/>
              </a:spcBef>
              <a:spcAft>
                <a:spcPts val="0"/>
              </a:spcAft>
              <a:buNone/>
            </a:pPr>
            <a:endParaRPr sz="2550" b="1">
              <a:solidFill>
                <a:srgbClr val="222222"/>
              </a:solidFill>
            </a:endParaRPr>
          </a:p>
          <a:p>
            <a:pPr marL="457200" lvl="0" indent="-329803" algn="r" rtl="0">
              <a:spcBef>
                <a:spcPts val="1000"/>
              </a:spcBef>
              <a:spcAft>
                <a:spcPts val="0"/>
              </a:spcAft>
              <a:buSzPct val="100000"/>
              <a:buFont typeface="Helvetica Neue"/>
              <a:buChar char="❖"/>
            </a:pPr>
            <a:r>
              <a:rPr lang="en-US" sz="2550" b="1">
                <a:solidFill>
                  <a:srgbClr val="222222"/>
                </a:solidFill>
              </a:rPr>
              <a:t>Some </a:t>
            </a:r>
            <a:r>
              <a:rPr lang="en-US" sz="2550" b="1">
                <a:solidFill>
                  <a:srgbClr val="1155CC"/>
                </a:solidFill>
              </a:rPr>
              <a:t>teams</a:t>
            </a:r>
            <a:r>
              <a:rPr lang="en-US" sz="2550" b="1">
                <a:solidFill>
                  <a:srgbClr val="222222"/>
                </a:solidFill>
              </a:rPr>
              <a:t> are ready and able; </a:t>
            </a:r>
            <a:endParaRPr sz="2550" b="1">
              <a:solidFill>
                <a:srgbClr val="222222"/>
              </a:solidFill>
            </a:endParaRPr>
          </a:p>
          <a:p>
            <a:pPr marL="457200" lvl="0" indent="0" algn="r" rtl="0">
              <a:spcBef>
                <a:spcPts val="1000"/>
              </a:spcBef>
              <a:spcAft>
                <a:spcPts val="0"/>
              </a:spcAft>
              <a:buNone/>
            </a:pPr>
            <a:r>
              <a:rPr lang="en-US" sz="2550" b="1">
                <a:solidFill>
                  <a:srgbClr val="222222"/>
                </a:solidFill>
              </a:rPr>
              <a:t>some are not.</a:t>
            </a:r>
            <a:endParaRPr sz="2550" b="1">
              <a:solidFill>
                <a:srgbClr val="222222"/>
              </a:solidFill>
            </a:endParaRPr>
          </a:p>
          <a:p>
            <a:pPr marL="0" lvl="0" indent="0" algn="r" rtl="0">
              <a:spcBef>
                <a:spcPts val="1000"/>
              </a:spcBef>
              <a:spcAft>
                <a:spcPts val="0"/>
              </a:spcAft>
              <a:buNone/>
            </a:pPr>
            <a:endParaRPr sz="2550" b="1">
              <a:solidFill>
                <a:srgbClr val="222222"/>
              </a:solidFill>
            </a:endParaRPr>
          </a:p>
          <a:p>
            <a:pPr marL="457200" lvl="0" indent="-329803" algn="r" rtl="0">
              <a:spcBef>
                <a:spcPts val="1000"/>
              </a:spcBef>
              <a:spcAft>
                <a:spcPts val="0"/>
              </a:spcAft>
              <a:buSzPct val="100000"/>
              <a:buFont typeface="Helvetica Neue"/>
              <a:buChar char="❖"/>
            </a:pPr>
            <a:r>
              <a:rPr lang="en-US" sz="2550" b="1">
                <a:solidFill>
                  <a:srgbClr val="222222"/>
                </a:solidFill>
              </a:rPr>
              <a:t>Some </a:t>
            </a:r>
            <a:r>
              <a:rPr lang="en-US" sz="2550" b="1">
                <a:solidFill>
                  <a:srgbClr val="1155CC"/>
                </a:solidFill>
              </a:rPr>
              <a:t>vendors</a:t>
            </a:r>
            <a:r>
              <a:rPr lang="en-US" sz="2550" b="1">
                <a:solidFill>
                  <a:srgbClr val="222222"/>
                </a:solidFill>
              </a:rPr>
              <a:t> are suitable;</a:t>
            </a:r>
            <a:endParaRPr sz="2550" b="1">
              <a:solidFill>
                <a:srgbClr val="222222"/>
              </a:solidFill>
            </a:endParaRPr>
          </a:p>
          <a:p>
            <a:pPr marL="0" lvl="0" indent="0" algn="r" rtl="0">
              <a:spcBef>
                <a:spcPts val="1000"/>
              </a:spcBef>
              <a:spcAft>
                <a:spcPts val="0"/>
              </a:spcAft>
              <a:buNone/>
            </a:pPr>
            <a:r>
              <a:rPr lang="en-US" sz="2550" b="1">
                <a:solidFill>
                  <a:srgbClr val="222222"/>
                </a:solidFill>
              </a:rPr>
              <a:t>some are not.</a:t>
            </a:r>
            <a:endParaRPr sz="2550" b="1">
              <a:solidFill>
                <a:srgbClr val="222222"/>
              </a:solidFill>
            </a:endParaRPr>
          </a:p>
          <a:p>
            <a:pPr marL="0" lvl="0" indent="0" algn="r" rtl="0">
              <a:spcBef>
                <a:spcPts val="1000"/>
              </a:spcBef>
              <a:spcAft>
                <a:spcPts val="0"/>
              </a:spcAft>
              <a:buNone/>
            </a:pPr>
            <a:endParaRPr sz="2550" b="1">
              <a:solidFill>
                <a:srgbClr val="222222"/>
              </a:solidFill>
            </a:endParaRPr>
          </a:p>
          <a:p>
            <a:pPr marL="457200" lvl="0" indent="-329803" algn="r" rtl="0">
              <a:spcBef>
                <a:spcPts val="1000"/>
              </a:spcBef>
              <a:spcAft>
                <a:spcPts val="0"/>
              </a:spcAft>
              <a:buSzPct val="100000"/>
              <a:buFont typeface="Helvetica Neue"/>
              <a:buChar char="❖"/>
            </a:pPr>
            <a:r>
              <a:rPr lang="en-US" sz="2550" b="1">
                <a:solidFill>
                  <a:srgbClr val="222222"/>
                </a:solidFill>
              </a:rPr>
              <a:t>Some </a:t>
            </a:r>
            <a:r>
              <a:rPr lang="en-US" sz="2550" b="1">
                <a:solidFill>
                  <a:srgbClr val="1155CC"/>
                </a:solidFill>
              </a:rPr>
              <a:t>customers</a:t>
            </a:r>
            <a:r>
              <a:rPr lang="en-US" sz="2550" b="1">
                <a:solidFill>
                  <a:srgbClr val="222222"/>
                </a:solidFill>
              </a:rPr>
              <a:t> are ready;</a:t>
            </a:r>
            <a:endParaRPr sz="2550" b="1">
              <a:solidFill>
                <a:srgbClr val="222222"/>
              </a:solidFill>
            </a:endParaRPr>
          </a:p>
          <a:p>
            <a:pPr marL="0" lvl="0" indent="0" algn="r" rtl="0">
              <a:spcBef>
                <a:spcPts val="1000"/>
              </a:spcBef>
              <a:spcAft>
                <a:spcPts val="0"/>
              </a:spcAft>
              <a:buNone/>
            </a:pPr>
            <a:r>
              <a:rPr lang="en-US" sz="2550" b="1">
                <a:solidFill>
                  <a:srgbClr val="222222"/>
                </a:solidFill>
              </a:rPr>
              <a:t>some are not. </a:t>
            </a:r>
            <a:endParaRPr sz="2550"/>
          </a:p>
        </p:txBody>
      </p:sp>
      <p:sp>
        <p:nvSpPr>
          <p:cNvPr id="327" name="Google Shape;327;g21700a5ddcf_0_34"/>
          <p:cNvSpPr txBox="1">
            <a:spLocks noGrp="1"/>
          </p:cNvSpPr>
          <p:nvPr>
            <p:ph type="sldNum" idx="12"/>
          </p:nvPr>
        </p:nvSpPr>
        <p:spPr>
          <a:xfrm>
            <a:off x="227610" y="6356350"/>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15</a:t>
            </a:fld>
            <a:endParaRPr/>
          </a:p>
        </p:txBody>
      </p:sp>
      <p:sp>
        <p:nvSpPr>
          <p:cNvPr id="328" name="Google Shape;328;g21700a5ddcf_0_34"/>
          <p:cNvSpPr txBox="1"/>
          <p:nvPr/>
        </p:nvSpPr>
        <p:spPr>
          <a:xfrm>
            <a:off x="5881575" y="1470400"/>
            <a:ext cx="569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pic>
        <p:nvPicPr>
          <p:cNvPr id="329" name="Google Shape;329;g21700a5ddcf_0_34"/>
          <p:cNvPicPr preferRelativeResize="0"/>
          <p:nvPr/>
        </p:nvPicPr>
        <p:blipFill>
          <a:blip r:embed="rId3">
            <a:alphaModFix/>
          </a:blip>
          <a:stretch>
            <a:fillRect/>
          </a:stretch>
        </p:blipFill>
        <p:spPr>
          <a:xfrm>
            <a:off x="6120575" y="1242033"/>
            <a:ext cx="5886375" cy="547941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2106fbe3545_0_34"/>
          <p:cNvSpPr txBox="1">
            <a:spLocks noGrp="1"/>
          </p:cNvSpPr>
          <p:nvPr>
            <p:ph type="title"/>
          </p:nvPr>
        </p:nvSpPr>
        <p:spPr>
          <a:xfrm>
            <a:off x="576943" y="357809"/>
            <a:ext cx="10515600" cy="1074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Digital Trust Is a Journey</a:t>
            </a:r>
            <a:endParaRPr/>
          </a:p>
        </p:txBody>
      </p:sp>
      <p:sp>
        <p:nvSpPr>
          <p:cNvPr id="336" name="Google Shape;336;g2106fbe3545_0_34"/>
          <p:cNvSpPr txBox="1">
            <a:spLocks noGrp="1"/>
          </p:cNvSpPr>
          <p:nvPr>
            <p:ph type="sldNum" idx="12"/>
          </p:nvPr>
        </p:nvSpPr>
        <p:spPr>
          <a:xfrm>
            <a:off x="227610" y="6356350"/>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16</a:t>
            </a:fld>
            <a:endParaRPr/>
          </a:p>
        </p:txBody>
      </p:sp>
      <p:sp>
        <p:nvSpPr>
          <p:cNvPr id="337" name="Google Shape;337;g2106fbe3545_0_34"/>
          <p:cNvSpPr txBox="1"/>
          <p:nvPr/>
        </p:nvSpPr>
        <p:spPr>
          <a:xfrm>
            <a:off x="571825" y="1750425"/>
            <a:ext cx="5708100" cy="4287900"/>
          </a:xfrm>
          <a:prstGeom prst="rect">
            <a:avLst/>
          </a:prstGeom>
          <a:noFill/>
          <a:ln>
            <a:noFill/>
          </a:ln>
        </p:spPr>
        <p:txBody>
          <a:bodyPr spcFirstLastPara="1" wrap="square" lIns="91425" tIns="91425" rIns="91425" bIns="91425" anchor="t" anchorCtr="0">
            <a:spAutoFit/>
          </a:bodyPr>
          <a:lstStyle/>
          <a:p>
            <a:pPr marL="0" lvl="0" indent="0" algn="r" rtl="0">
              <a:lnSpc>
                <a:spcPct val="100000"/>
              </a:lnSpc>
              <a:spcBef>
                <a:spcPts val="600"/>
              </a:spcBef>
              <a:spcAft>
                <a:spcPts val="0"/>
              </a:spcAft>
              <a:buNone/>
            </a:pPr>
            <a:r>
              <a:rPr lang="en-US" sz="1500" b="1">
                <a:solidFill>
                  <a:srgbClr val="002060"/>
                </a:solidFill>
                <a:latin typeface="Helvetica Neue"/>
                <a:ea typeface="Helvetica Neue"/>
                <a:cs typeface="Helvetica Neue"/>
                <a:sym typeface="Helvetica Neue"/>
              </a:rPr>
              <a:t>All models require some degree of validation and monitoring</a:t>
            </a:r>
            <a:r>
              <a:rPr lang="en-US" sz="1500">
                <a:solidFill>
                  <a:srgbClr val="002060"/>
                </a:solidFill>
                <a:latin typeface="Helvetica Neue"/>
                <a:ea typeface="Helvetica Neue"/>
                <a:cs typeface="Helvetica Neue"/>
                <a:sym typeface="Helvetica Neue"/>
              </a:rPr>
              <a:t> for model drift and unintended outputs</a:t>
            </a:r>
            <a:endParaRPr sz="1500">
              <a:solidFill>
                <a:srgbClr val="002060"/>
              </a:solidFill>
              <a:latin typeface="Helvetica Neue"/>
              <a:ea typeface="Helvetica Neue"/>
              <a:cs typeface="Helvetica Neue"/>
              <a:sym typeface="Helvetica Neue"/>
            </a:endParaRPr>
          </a:p>
          <a:p>
            <a:pPr marL="0" lvl="0" indent="0" algn="r" rtl="0">
              <a:lnSpc>
                <a:spcPct val="115000"/>
              </a:lnSpc>
              <a:spcBef>
                <a:spcPts val="600"/>
              </a:spcBef>
              <a:spcAft>
                <a:spcPts val="0"/>
              </a:spcAft>
              <a:buNone/>
            </a:pPr>
            <a:endParaRPr sz="1500">
              <a:solidFill>
                <a:srgbClr val="002060"/>
              </a:solidFill>
              <a:latin typeface="Helvetica Neue"/>
              <a:ea typeface="Helvetica Neue"/>
              <a:cs typeface="Helvetica Neue"/>
              <a:sym typeface="Helvetica Neue"/>
            </a:endParaRPr>
          </a:p>
          <a:p>
            <a:pPr marL="0" lvl="0" indent="0" algn="r" rtl="0">
              <a:lnSpc>
                <a:spcPct val="100000"/>
              </a:lnSpc>
              <a:spcBef>
                <a:spcPts val="600"/>
              </a:spcBef>
              <a:spcAft>
                <a:spcPts val="0"/>
              </a:spcAft>
              <a:buNone/>
            </a:pPr>
            <a:r>
              <a:rPr lang="en-US" sz="1500" b="1">
                <a:solidFill>
                  <a:srgbClr val="002060"/>
                </a:solidFill>
                <a:latin typeface="Helvetica Neue"/>
                <a:ea typeface="Helvetica Neue"/>
                <a:cs typeface="Helvetica Neue"/>
                <a:sym typeface="Helvetica Neue"/>
              </a:rPr>
              <a:t>Today’s AI models mostly group in Vigilance/</a:t>
            </a:r>
            <a:r>
              <a:rPr lang="en-US" sz="1500" b="1">
                <a:solidFill>
                  <a:srgbClr val="990000"/>
                </a:solidFill>
                <a:latin typeface="Helvetica Neue"/>
                <a:ea typeface="Helvetica Neue"/>
                <a:cs typeface="Helvetica Neue"/>
                <a:sym typeface="Helvetica Neue"/>
              </a:rPr>
              <a:t>Skepticism</a:t>
            </a:r>
            <a:r>
              <a:rPr lang="en-US" sz="1500">
                <a:solidFill>
                  <a:srgbClr val="002060"/>
                </a:solidFill>
                <a:latin typeface="Helvetica Neue"/>
                <a:ea typeface="Helvetica Neue"/>
                <a:cs typeface="Helvetica Neue"/>
                <a:sym typeface="Helvetica Neue"/>
              </a:rPr>
              <a:t>; over time, more may migrate up to </a:t>
            </a:r>
            <a:r>
              <a:rPr lang="en-US" sz="1500">
                <a:solidFill>
                  <a:srgbClr val="0070C0"/>
                </a:solidFill>
                <a:latin typeface="Helvetica Neue"/>
                <a:ea typeface="Helvetica Neue"/>
                <a:cs typeface="Helvetica Neue"/>
                <a:sym typeface="Helvetica Neue"/>
              </a:rPr>
              <a:t>Verify</a:t>
            </a:r>
            <a:r>
              <a:rPr lang="en-US" sz="1500">
                <a:solidFill>
                  <a:srgbClr val="002060"/>
                </a:solidFill>
                <a:latin typeface="Helvetica Neue"/>
                <a:ea typeface="Helvetica Neue"/>
                <a:cs typeface="Helvetica Neue"/>
                <a:sym typeface="Helvetica Neue"/>
              </a:rPr>
              <a:t>/</a:t>
            </a:r>
            <a:r>
              <a:rPr lang="en-US" sz="1500">
                <a:solidFill>
                  <a:srgbClr val="38761D"/>
                </a:solidFill>
                <a:latin typeface="Helvetica Neue"/>
                <a:ea typeface="Helvetica Neue"/>
                <a:cs typeface="Helvetica Neue"/>
                <a:sym typeface="Helvetica Neue"/>
              </a:rPr>
              <a:t>Trust</a:t>
            </a:r>
            <a:endParaRPr sz="1500">
              <a:solidFill>
                <a:srgbClr val="38761D"/>
              </a:solidFill>
              <a:latin typeface="Helvetica Neue"/>
              <a:ea typeface="Helvetica Neue"/>
              <a:cs typeface="Helvetica Neue"/>
              <a:sym typeface="Helvetica Neue"/>
            </a:endParaRPr>
          </a:p>
          <a:p>
            <a:pPr marL="0" lvl="0" indent="0" algn="ctr" rtl="0">
              <a:lnSpc>
                <a:spcPct val="115000"/>
              </a:lnSpc>
              <a:spcBef>
                <a:spcPts val="1000"/>
              </a:spcBef>
              <a:spcAft>
                <a:spcPts val="0"/>
              </a:spcAft>
              <a:buNone/>
            </a:pPr>
            <a:r>
              <a:rPr lang="en-US" sz="1200" b="1">
                <a:latin typeface="Helvetica Neue"/>
                <a:ea typeface="Helvetica Neue"/>
                <a:cs typeface="Helvetica Neue"/>
                <a:sym typeface="Helvetica Neue"/>
              </a:rPr>
              <a:t>***</a:t>
            </a:r>
            <a:endParaRPr sz="1200" b="1">
              <a:latin typeface="Helvetica Neue"/>
              <a:ea typeface="Helvetica Neue"/>
              <a:cs typeface="Helvetica Neue"/>
              <a:sym typeface="Helvetica Neue"/>
            </a:endParaRPr>
          </a:p>
          <a:p>
            <a:pPr marL="0" lvl="0" indent="0" algn="l" rtl="0">
              <a:lnSpc>
                <a:spcPct val="115000"/>
              </a:lnSpc>
              <a:spcBef>
                <a:spcPts val="600"/>
              </a:spcBef>
              <a:spcAft>
                <a:spcPts val="0"/>
              </a:spcAft>
              <a:buNone/>
            </a:pPr>
            <a:r>
              <a:rPr lang="en-US" b="1" u="sng">
                <a:solidFill>
                  <a:srgbClr val="38761D"/>
                </a:solidFill>
                <a:latin typeface="Helvetica Neue"/>
                <a:ea typeface="Helvetica Neue"/>
                <a:cs typeface="Helvetica Neue"/>
                <a:sym typeface="Helvetica Neue"/>
              </a:rPr>
              <a:t>Trust</a:t>
            </a:r>
            <a:r>
              <a:rPr lang="en-US" b="1">
                <a:solidFill>
                  <a:schemeClr val="dk1"/>
                </a:solidFill>
                <a:latin typeface="Helvetica Neue"/>
                <a:ea typeface="Helvetica Neue"/>
                <a:cs typeface="Helvetica Neue"/>
                <a:sym typeface="Helvetica Neue"/>
              </a:rPr>
              <a:t>:</a:t>
            </a:r>
            <a:r>
              <a:rPr lang="en-US" b="1">
                <a:latin typeface="Helvetica Neue"/>
                <a:ea typeface="Helvetica Neue"/>
                <a:cs typeface="Helvetica Neue"/>
                <a:sym typeface="Helvetica Neue"/>
              </a:rPr>
              <a:t> </a:t>
            </a:r>
            <a:r>
              <a:rPr lang="en-US" sz="1300">
                <a:latin typeface="Helvetica Neue"/>
                <a:ea typeface="Helvetica Neue"/>
                <a:cs typeface="Helvetica Neue"/>
                <a:sym typeface="Helvetica Neue"/>
              </a:rPr>
              <a:t>High frequency, established use case that essentially automates a well-worn process against </a:t>
            </a:r>
            <a:r>
              <a:rPr lang="en-US" sz="1300" b="1">
                <a:latin typeface="Helvetica Neue"/>
                <a:ea typeface="Helvetica Neue"/>
                <a:cs typeface="Helvetica Neue"/>
                <a:sym typeface="Helvetica Neue"/>
              </a:rPr>
              <a:t>proven quality and safety standards</a:t>
            </a:r>
            <a:endParaRPr sz="1300" b="1">
              <a:latin typeface="Helvetica Neue"/>
              <a:ea typeface="Helvetica Neue"/>
              <a:cs typeface="Helvetica Neue"/>
              <a:sym typeface="Helvetica Neue"/>
            </a:endParaRPr>
          </a:p>
          <a:p>
            <a:pPr marL="0" lvl="0" indent="0" algn="l" rtl="0">
              <a:lnSpc>
                <a:spcPct val="115000"/>
              </a:lnSpc>
              <a:spcBef>
                <a:spcPts val="600"/>
              </a:spcBef>
              <a:spcAft>
                <a:spcPts val="0"/>
              </a:spcAft>
              <a:buNone/>
            </a:pPr>
            <a:r>
              <a:rPr lang="en-US" b="1" u="sng">
                <a:solidFill>
                  <a:srgbClr val="0070C0"/>
                </a:solidFill>
                <a:latin typeface="Helvetica Neue"/>
                <a:ea typeface="Helvetica Neue"/>
                <a:cs typeface="Helvetica Neue"/>
                <a:sym typeface="Helvetica Neue"/>
              </a:rPr>
              <a:t>Verify</a:t>
            </a:r>
            <a:r>
              <a:rPr lang="en-US" sz="1300">
                <a:latin typeface="Helvetica Neue"/>
                <a:ea typeface="Helvetica Neue"/>
                <a:cs typeface="Helvetica Neue"/>
                <a:sym typeface="Helvetica Neue"/>
              </a:rPr>
              <a:t>: Low frequency, established use case where model performance can be validated against </a:t>
            </a:r>
            <a:r>
              <a:rPr lang="en-US" sz="1300" b="1">
                <a:latin typeface="Helvetica Neue"/>
                <a:ea typeface="Helvetica Neue"/>
                <a:cs typeface="Helvetica Neue"/>
                <a:sym typeface="Helvetica Neue"/>
              </a:rPr>
              <a:t>established and identifiable standards</a:t>
            </a:r>
            <a:endParaRPr sz="1300" b="1">
              <a:highlight>
                <a:srgbClr val="FFFF00"/>
              </a:highlight>
              <a:latin typeface="Helvetica Neue"/>
              <a:ea typeface="Helvetica Neue"/>
              <a:cs typeface="Helvetica Neue"/>
              <a:sym typeface="Helvetica Neue"/>
            </a:endParaRPr>
          </a:p>
          <a:p>
            <a:pPr marL="0" lvl="0" indent="0" algn="l" rtl="0">
              <a:lnSpc>
                <a:spcPct val="115000"/>
              </a:lnSpc>
              <a:spcBef>
                <a:spcPts val="600"/>
              </a:spcBef>
              <a:spcAft>
                <a:spcPts val="0"/>
              </a:spcAft>
              <a:buNone/>
            </a:pPr>
            <a:r>
              <a:rPr lang="en-US" b="1" u="sng">
                <a:solidFill>
                  <a:schemeClr val="dk1"/>
                </a:solidFill>
                <a:latin typeface="Helvetica Neue"/>
                <a:ea typeface="Helvetica Neue"/>
                <a:cs typeface="Helvetica Neue"/>
                <a:sym typeface="Helvetica Neue"/>
              </a:rPr>
              <a:t>Vigilance</a:t>
            </a:r>
            <a:r>
              <a:rPr lang="en-US">
                <a:solidFill>
                  <a:schemeClr val="dk1"/>
                </a:solidFill>
                <a:latin typeface="Helvetica Neue"/>
                <a:ea typeface="Helvetica Neue"/>
                <a:cs typeface="Helvetica Neue"/>
                <a:sym typeface="Helvetica Neue"/>
              </a:rPr>
              <a:t>:</a:t>
            </a:r>
            <a:r>
              <a:rPr lang="en-US" sz="1300">
                <a:latin typeface="Helvetica Neue"/>
                <a:ea typeface="Helvetica Neue"/>
                <a:cs typeface="Helvetica Neue"/>
                <a:sym typeface="Helvetica Neue"/>
              </a:rPr>
              <a:t> High frequency, novel use case where model performance can be validated against </a:t>
            </a:r>
            <a:r>
              <a:rPr lang="en-US" sz="1300" b="1">
                <a:latin typeface="Helvetica Neue"/>
                <a:ea typeface="Helvetica Neue"/>
                <a:cs typeface="Helvetica Neue"/>
                <a:sym typeface="Helvetica Neue"/>
              </a:rPr>
              <a:t>emerging or borrowed standards </a:t>
            </a:r>
            <a:r>
              <a:rPr lang="en-US" sz="1300">
                <a:latin typeface="Helvetica Neue"/>
                <a:ea typeface="Helvetica Neue"/>
                <a:cs typeface="Helvetica Neue"/>
                <a:sym typeface="Helvetica Neue"/>
              </a:rPr>
              <a:t> </a:t>
            </a:r>
            <a:endParaRPr sz="1200" b="1">
              <a:highlight>
                <a:srgbClr val="FFFF00"/>
              </a:highlight>
              <a:latin typeface="Helvetica Neue"/>
              <a:ea typeface="Helvetica Neue"/>
              <a:cs typeface="Helvetica Neue"/>
              <a:sym typeface="Helvetica Neue"/>
            </a:endParaRPr>
          </a:p>
          <a:p>
            <a:pPr marL="0" lvl="0" indent="0" algn="l" rtl="0">
              <a:lnSpc>
                <a:spcPct val="115000"/>
              </a:lnSpc>
              <a:spcBef>
                <a:spcPts val="600"/>
              </a:spcBef>
              <a:spcAft>
                <a:spcPts val="0"/>
              </a:spcAft>
              <a:buNone/>
            </a:pPr>
            <a:r>
              <a:rPr lang="en-US" b="1" u="sng">
                <a:solidFill>
                  <a:srgbClr val="990000"/>
                </a:solidFill>
                <a:latin typeface="Helvetica Neue"/>
                <a:ea typeface="Helvetica Neue"/>
                <a:cs typeface="Helvetica Neue"/>
                <a:sym typeface="Helvetica Neue"/>
              </a:rPr>
              <a:t>Skepticism</a:t>
            </a:r>
            <a:r>
              <a:rPr lang="en-US" b="1">
                <a:solidFill>
                  <a:schemeClr val="dk1"/>
                </a:solidFill>
                <a:latin typeface="Helvetica Neue"/>
                <a:ea typeface="Helvetica Neue"/>
                <a:cs typeface="Helvetica Neue"/>
                <a:sym typeface="Helvetica Neue"/>
              </a:rPr>
              <a:t>:</a:t>
            </a:r>
            <a:r>
              <a:rPr lang="en-US" sz="1300" b="1">
                <a:latin typeface="Helvetica Neue"/>
                <a:ea typeface="Helvetica Neue"/>
                <a:cs typeface="Helvetica Neue"/>
                <a:sym typeface="Helvetica Neue"/>
              </a:rPr>
              <a:t> </a:t>
            </a:r>
            <a:r>
              <a:rPr lang="en-US" sz="1300">
                <a:latin typeface="Helvetica Neue"/>
                <a:ea typeface="Helvetica Neue"/>
                <a:cs typeface="Helvetica Neue"/>
                <a:sym typeface="Helvetica Neue"/>
              </a:rPr>
              <a:t>Low frequency, novel use case where there is </a:t>
            </a:r>
            <a:r>
              <a:rPr lang="en-US" sz="1300" b="1">
                <a:latin typeface="Helvetica Neue"/>
                <a:ea typeface="Helvetica Neue"/>
                <a:cs typeface="Helvetica Neue"/>
                <a:sym typeface="Helvetica Neue"/>
              </a:rPr>
              <a:t>no</a:t>
            </a:r>
            <a:r>
              <a:rPr lang="en-US" sz="1300">
                <a:latin typeface="Helvetica Neue"/>
                <a:ea typeface="Helvetica Neue"/>
                <a:cs typeface="Helvetica Neue"/>
                <a:sym typeface="Helvetica Neue"/>
              </a:rPr>
              <a:t> </a:t>
            </a:r>
            <a:r>
              <a:rPr lang="en-US" sz="1300" b="1">
                <a:latin typeface="Helvetica Neue"/>
                <a:ea typeface="Helvetica Neue"/>
                <a:cs typeface="Helvetica Neue"/>
                <a:sym typeface="Helvetica Neue"/>
              </a:rPr>
              <a:t>accepted or industry-set standard </a:t>
            </a:r>
            <a:r>
              <a:rPr lang="en-US" sz="1300">
                <a:latin typeface="Helvetica Neue"/>
                <a:ea typeface="Helvetica Neue"/>
                <a:cs typeface="Helvetica Neue"/>
                <a:sym typeface="Helvetica Neue"/>
              </a:rPr>
              <a:t>against which to validate or assess model performance</a:t>
            </a:r>
            <a:endParaRPr sz="1500"/>
          </a:p>
        </p:txBody>
      </p:sp>
      <p:pic>
        <p:nvPicPr>
          <p:cNvPr id="338" name="Google Shape;338;g2106fbe3545_0_34"/>
          <p:cNvPicPr preferRelativeResize="0"/>
          <p:nvPr/>
        </p:nvPicPr>
        <p:blipFill>
          <a:blip r:embed="rId3">
            <a:alphaModFix/>
          </a:blip>
          <a:stretch>
            <a:fillRect/>
          </a:stretch>
        </p:blipFill>
        <p:spPr>
          <a:xfrm>
            <a:off x="6867000" y="1333984"/>
            <a:ext cx="4954454" cy="512079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9"/>
          <p:cNvSpPr txBox="1">
            <a:spLocks noGrp="1"/>
          </p:cNvSpPr>
          <p:nvPr>
            <p:ph type="title"/>
          </p:nvPr>
        </p:nvSpPr>
        <p:spPr>
          <a:xfrm>
            <a:off x="576767" y="311704"/>
            <a:ext cx="10515600" cy="10746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200"/>
              <a:t>Principles of Responsible AI Use: HASTE</a:t>
            </a:r>
            <a:endParaRPr sz="3200"/>
          </a:p>
        </p:txBody>
      </p:sp>
      <p:sp>
        <p:nvSpPr>
          <p:cNvPr id="345" name="Google Shape;345;p19"/>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17</a:t>
            </a:fld>
            <a:endParaRPr/>
          </a:p>
        </p:txBody>
      </p:sp>
      <p:sp>
        <p:nvSpPr>
          <p:cNvPr id="346" name="Google Shape;346;p19"/>
          <p:cNvSpPr txBox="1"/>
          <p:nvPr/>
        </p:nvSpPr>
        <p:spPr>
          <a:xfrm>
            <a:off x="691642" y="59274"/>
            <a:ext cx="10956600" cy="597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1000"/>
              </a:spcBef>
              <a:spcAft>
                <a:spcPts val="0"/>
              </a:spcAft>
              <a:buNone/>
            </a:pPr>
            <a:endParaRPr sz="2800">
              <a:solidFill>
                <a:schemeClr val="dk1"/>
              </a:solidFill>
              <a:latin typeface="Helvetica Neue"/>
              <a:ea typeface="Helvetica Neue"/>
              <a:cs typeface="Helvetica Neue"/>
              <a:sym typeface="Helvetica Neue"/>
            </a:endParaRPr>
          </a:p>
        </p:txBody>
      </p:sp>
      <p:sp>
        <p:nvSpPr>
          <p:cNvPr id="347" name="Google Shape;347;p19"/>
          <p:cNvSpPr txBox="1"/>
          <p:nvPr/>
        </p:nvSpPr>
        <p:spPr>
          <a:xfrm>
            <a:off x="780750" y="1476347"/>
            <a:ext cx="4464900" cy="3509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rgbClr val="002060"/>
                </a:solidFill>
                <a:latin typeface="Helvetica Neue"/>
                <a:ea typeface="Helvetica Neue"/>
                <a:cs typeface="Helvetica Neue"/>
                <a:sym typeface="Helvetica Neue"/>
              </a:rPr>
              <a:t>Common Essential Features / Tenets of Responsible AI</a:t>
            </a:r>
            <a:endParaRPr sz="2100" b="1">
              <a:solidFill>
                <a:srgbClr val="002060"/>
              </a:solidFill>
              <a:latin typeface="Helvetica Neue"/>
              <a:ea typeface="Helvetica Neue"/>
              <a:cs typeface="Helvetica Neue"/>
              <a:sym typeface="Helvetica Neue"/>
            </a:endParaRPr>
          </a:p>
          <a:p>
            <a:pPr marL="0" marR="0" lvl="0" indent="0" algn="l" rtl="0">
              <a:spcBef>
                <a:spcPts val="0"/>
              </a:spcBef>
              <a:spcAft>
                <a:spcPts val="0"/>
              </a:spcAft>
              <a:buNone/>
            </a:pPr>
            <a:endParaRPr sz="2100" b="1">
              <a:solidFill>
                <a:srgbClr val="002060"/>
              </a:solidFill>
              <a:latin typeface="Helvetica Neue"/>
              <a:ea typeface="Helvetica Neue"/>
              <a:cs typeface="Helvetica Neue"/>
              <a:sym typeface="Helvetica Neue"/>
            </a:endParaRPr>
          </a:p>
          <a:p>
            <a:pPr marL="285750" marR="0" lvl="0" indent="-304800" algn="l" rtl="0">
              <a:spcBef>
                <a:spcPts val="0"/>
              </a:spcBef>
              <a:spcAft>
                <a:spcPts val="0"/>
              </a:spcAft>
              <a:buClr>
                <a:srgbClr val="0070C0"/>
              </a:buClr>
              <a:buSzPts val="2100"/>
              <a:buFont typeface="Noto Sans Symbols"/>
              <a:buChar char="▪"/>
            </a:pPr>
            <a:r>
              <a:rPr lang="en-US" sz="2100" b="1">
                <a:solidFill>
                  <a:srgbClr val="0070C0"/>
                </a:solidFill>
                <a:latin typeface="Helvetica Neue"/>
                <a:ea typeface="Helvetica Neue"/>
                <a:cs typeface="Helvetica Neue"/>
                <a:sym typeface="Helvetica Neue"/>
              </a:rPr>
              <a:t>H</a:t>
            </a:r>
            <a:r>
              <a:rPr lang="en-US" sz="2100">
                <a:solidFill>
                  <a:schemeClr val="dk1"/>
                </a:solidFill>
                <a:latin typeface="Helvetica Neue"/>
                <a:ea typeface="Helvetica Neue"/>
                <a:cs typeface="Helvetica Neue"/>
                <a:sym typeface="Helvetica Neue"/>
              </a:rPr>
              <a:t>uman-centered</a:t>
            </a:r>
            <a:endParaRPr sz="1700"/>
          </a:p>
          <a:p>
            <a:pPr marL="285750" marR="0" lvl="0" indent="-304800" algn="l" rtl="0">
              <a:spcBef>
                <a:spcPts val="0"/>
              </a:spcBef>
              <a:spcAft>
                <a:spcPts val="0"/>
              </a:spcAft>
              <a:buClr>
                <a:srgbClr val="0070C0"/>
              </a:buClr>
              <a:buSzPts val="2100"/>
              <a:buFont typeface="Noto Sans Symbols"/>
              <a:buChar char="▪"/>
            </a:pPr>
            <a:r>
              <a:rPr lang="en-US" sz="2100" b="1">
                <a:solidFill>
                  <a:srgbClr val="0070C0"/>
                </a:solidFill>
                <a:latin typeface="Helvetica Neue"/>
                <a:ea typeface="Helvetica Neue"/>
                <a:cs typeface="Helvetica Neue"/>
                <a:sym typeface="Helvetica Neue"/>
              </a:rPr>
              <a:t>A</a:t>
            </a:r>
            <a:r>
              <a:rPr lang="en-US" sz="2100">
                <a:solidFill>
                  <a:schemeClr val="dk1"/>
                </a:solidFill>
                <a:latin typeface="Helvetica Neue"/>
                <a:ea typeface="Helvetica Neue"/>
                <a:cs typeface="Helvetica Neue"/>
                <a:sym typeface="Helvetica Neue"/>
              </a:rPr>
              <a:t>ccountable</a:t>
            </a:r>
            <a:endParaRPr sz="1700"/>
          </a:p>
          <a:p>
            <a:pPr marL="285750" marR="0" lvl="0" indent="-304800" algn="l" rtl="0">
              <a:spcBef>
                <a:spcPts val="0"/>
              </a:spcBef>
              <a:spcAft>
                <a:spcPts val="0"/>
              </a:spcAft>
              <a:buClr>
                <a:srgbClr val="0070C0"/>
              </a:buClr>
              <a:buSzPts val="2100"/>
              <a:buFont typeface="Noto Sans Symbols"/>
              <a:buChar char="▪"/>
            </a:pPr>
            <a:r>
              <a:rPr lang="en-US" sz="2100" b="1">
                <a:solidFill>
                  <a:srgbClr val="0070C0"/>
                </a:solidFill>
                <a:latin typeface="Helvetica Neue"/>
                <a:ea typeface="Helvetica Neue"/>
                <a:cs typeface="Helvetica Neue"/>
                <a:sym typeface="Helvetica Neue"/>
              </a:rPr>
              <a:t>S</a:t>
            </a:r>
            <a:r>
              <a:rPr lang="en-US" sz="2100">
                <a:solidFill>
                  <a:schemeClr val="dk1"/>
                </a:solidFill>
                <a:latin typeface="Helvetica Neue"/>
                <a:ea typeface="Helvetica Neue"/>
                <a:cs typeface="Helvetica Neue"/>
                <a:sym typeface="Helvetica Neue"/>
              </a:rPr>
              <a:t>afe and Secure</a:t>
            </a:r>
            <a:endParaRPr sz="1700"/>
          </a:p>
          <a:p>
            <a:pPr marL="285750" marR="0" lvl="0" indent="-304800" algn="l" rtl="0">
              <a:spcBef>
                <a:spcPts val="0"/>
              </a:spcBef>
              <a:spcAft>
                <a:spcPts val="0"/>
              </a:spcAft>
              <a:buClr>
                <a:srgbClr val="0070C0"/>
              </a:buClr>
              <a:buSzPts val="2100"/>
              <a:buFont typeface="Noto Sans Symbols"/>
              <a:buChar char="▪"/>
            </a:pPr>
            <a:r>
              <a:rPr lang="en-US" sz="2100" b="1">
                <a:solidFill>
                  <a:srgbClr val="0070C0"/>
                </a:solidFill>
                <a:latin typeface="Helvetica Neue"/>
                <a:ea typeface="Helvetica Neue"/>
                <a:cs typeface="Helvetica Neue"/>
                <a:sym typeface="Helvetica Neue"/>
              </a:rPr>
              <a:t>T</a:t>
            </a:r>
            <a:r>
              <a:rPr lang="en-US" sz="2100">
                <a:solidFill>
                  <a:schemeClr val="dk1"/>
                </a:solidFill>
                <a:latin typeface="Helvetica Neue"/>
                <a:ea typeface="Helvetica Neue"/>
                <a:cs typeface="Helvetica Neue"/>
                <a:sym typeface="Helvetica Neue"/>
              </a:rPr>
              <a:t>ransparent and Explainable </a:t>
            </a:r>
            <a:endParaRPr sz="1700"/>
          </a:p>
          <a:p>
            <a:pPr marL="285750" marR="0" lvl="0" indent="-304800" algn="l" rtl="0">
              <a:spcBef>
                <a:spcPts val="0"/>
              </a:spcBef>
              <a:spcAft>
                <a:spcPts val="0"/>
              </a:spcAft>
              <a:buClr>
                <a:srgbClr val="0070C0"/>
              </a:buClr>
              <a:buSzPts val="2100"/>
              <a:buFont typeface="Noto Sans Symbols"/>
              <a:buChar char="▪"/>
            </a:pPr>
            <a:r>
              <a:rPr lang="en-US" sz="2100" b="1">
                <a:solidFill>
                  <a:srgbClr val="0070C0"/>
                </a:solidFill>
                <a:latin typeface="Helvetica Neue"/>
                <a:ea typeface="Helvetica Neue"/>
                <a:cs typeface="Helvetica Neue"/>
                <a:sym typeface="Helvetica Neue"/>
              </a:rPr>
              <a:t>E</a:t>
            </a:r>
            <a:r>
              <a:rPr lang="en-US" sz="2100">
                <a:solidFill>
                  <a:schemeClr val="dk1"/>
                </a:solidFill>
                <a:latin typeface="Helvetica Neue"/>
                <a:ea typeface="Helvetica Neue"/>
                <a:cs typeface="Helvetica Neue"/>
                <a:sym typeface="Helvetica Neue"/>
              </a:rPr>
              <a:t>thical and Fair</a:t>
            </a:r>
            <a:endParaRPr sz="1700"/>
          </a:p>
          <a:p>
            <a:pPr marL="0" marR="0" lvl="0" indent="0" algn="l" rtl="0">
              <a:spcBef>
                <a:spcPts val="0"/>
              </a:spcBef>
              <a:spcAft>
                <a:spcPts val="0"/>
              </a:spcAft>
              <a:buNone/>
            </a:pPr>
            <a:endParaRPr sz="1800">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r>
              <a:rPr lang="en-US" sz="1800">
                <a:solidFill>
                  <a:schemeClr val="dk1"/>
                </a:solidFill>
                <a:latin typeface="Helvetica Neue"/>
                <a:ea typeface="Helvetica Neue"/>
                <a:cs typeface="Helvetica Neue"/>
                <a:sym typeface="Helvetica Neue"/>
              </a:rPr>
              <a:t>… But applying these principles is </a:t>
            </a:r>
            <a:r>
              <a:rPr lang="en-US" sz="1800" b="1">
                <a:solidFill>
                  <a:srgbClr val="002060"/>
                </a:solidFill>
                <a:latin typeface="Helvetica Neue"/>
                <a:ea typeface="Helvetica Neue"/>
                <a:cs typeface="Helvetica Neue"/>
                <a:sym typeface="Helvetica Neue"/>
              </a:rPr>
              <a:t>deeply contextual, process-building, ongoing</a:t>
            </a:r>
            <a:r>
              <a:rPr lang="en-US" sz="1800">
                <a:solidFill>
                  <a:schemeClr val="dk1"/>
                </a:solidFill>
                <a:latin typeface="Helvetica Neue"/>
                <a:ea typeface="Helvetica Neue"/>
                <a:cs typeface="Helvetica Neue"/>
                <a:sym typeface="Helvetica Neue"/>
              </a:rPr>
              <a:t> </a:t>
            </a:r>
            <a:endParaRPr/>
          </a:p>
        </p:txBody>
      </p:sp>
      <p:pic>
        <p:nvPicPr>
          <p:cNvPr id="348" name="Google Shape;348;p19"/>
          <p:cNvPicPr preferRelativeResize="0"/>
          <p:nvPr/>
        </p:nvPicPr>
        <p:blipFill rotWithShape="1">
          <a:blip r:embed="rId3">
            <a:alphaModFix/>
          </a:blip>
          <a:srcRect/>
          <a:stretch/>
        </p:blipFill>
        <p:spPr>
          <a:xfrm>
            <a:off x="6354900" y="1494375"/>
            <a:ext cx="5228310" cy="3383300"/>
          </a:xfrm>
          <a:prstGeom prst="rect">
            <a:avLst/>
          </a:prstGeom>
          <a:noFill/>
          <a:ln>
            <a:noFill/>
          </a:ln>
        </p:spPr>
      </p:pic>
      <p:pic>
        <p:nvPicPr>
          <p:cNvPr id="349" name="Google Shape;349;p19">
            <a:hlinkClick r:id="rId4"/>
          </p:cNvPr>
          <p:cNvPicPr preferRelativeResize="0"/>
          <p:nvPr/>
        </p:nvPicPr>
        <p:blipFill rotWithShape="1">
          <a:blip r:embed="rId5">
            <a:alphaModFix/>
          </a:blip>
          <a:srcRect/>
          <a:stretch/>
        </p:blipFill>
        <p:spPr>
          <a:xfrm>
            <a:off x="9384669" y="4985745"/>
            <a:ext cx="2807341" cy="237744"/>
          </a:xfrm>
          <a:prstGeom prst="rect">
            <a:avLst/>
          </a:prstGeom>
          <a:noFill/>
          <a:ln>
            <a:noFill/>
          </a:ln>
        </p:spPr>
      </p:pic>
      <p:sp>
        <p:nvSpPr>
          <p:cNvPr id="350" name="Google Shape;350;p19"/>
          <p:cNvSpPr txBox="1"/>
          <p:nvPr/>
        </p:nvSpPr>
        <p:spPr>
          <a:xfrm>
            <a:off x="2090725" y="5424750"/>
            <a:ext cx="8753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1155CC"/>
                </a:solidFill>
                <a:latin typeface="Helvetica Neue"/>
                <a:ea typeface="Helvetica Neue"/>
                <a:cs typeface="Helvetica Neue"/>
                <a:sym typeface="Helvetica Neue"/>
              </a:rPr>
              <a:t>Responsible Use                …     </a:t>
            </a:r>
            <a:r>
              <a:rPr lang="en-US" sz="2000" b="1" i="1">
                <a:solidFill>
                  <a:srgbClr val="1155CC"/>
                </a:solidFill>
                <a:latin typeface="Helvetica Neue"/>
                <a:ea typeface="Helvetica Neue"/>
                <a:cs typeface="Helvetica Neue"/>
                <a:sym typeface="Helvetica Neue"/>
              </a:rPr>
              <a:t>of  </a:t>
            </a:r>
            <a:r>
              <a:rPr lang="en-US" sz="2000" b="1">
                <a:solidFill>
                  <a:srgbClr val="1155CC"/>
                </a:solidFill>
                <a:latin typeface="Helvetica Neue"/>
                <a:ea typeface="Helvetica Neue"/>
                <a:cs typeface="Helvetica Neue"/>
                <a:sym typeface="Helvetica Neue"/>
              </a:rPr>
              <a:t>  …            Trustworthy Technology</a:t>
            </a:r>
            <a:endParaRPr sz="2000" b="1">
              <a:solidFill>
                <a:srgbClr val="1155CC"/>
              </a:solidFill>
              <a:latin typeface="Helvetica Neue"/>
              <a:ea typeface="Helvetica Neue"/>
              <a:cs typeface="Helvetica Neue"/>
              <a:sym typeface="Helvetica Neue"/>
            </a:endParaRPr>
          </a:p>
        </p:txBody>
      </p:sp>
      <p:sp>
        <p:nvSpPr>
          <p:cNvPr id="351" name="Google Shape;351;p19"/>
          <p:cNvSpPr txBox="1"/>
          <p:nvPr/>
        </p:nvSpPr>
        <p:spPr>
          <a:xfrm>
            <a:off x="530850" y="5917350"/>
            <a:ext cx="11278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solidFill>
                  <a:srgbClr val="0B5394"/>
                </a:solidFill>
                <a:latin typeface="Helvetica Neue"/>
                <a:ea typeface="Helvetica Neue"/>
                <a:cs typeface="Helvetica Neue"/>
                <a:sym typeface="Helvetica Neue"/>
              </a:rPr>
              <a:t>Integrity of Human Conduct, Decisions, Training, Ethics                    Integrity of Data, Logic, Training, Testing, Operations</a:t>
            </a:r>
            <a:endParaRPr sz="1500" b="1">
              <a:solidFill>
                <a:srgbClr val="0B5394"/>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1700a5ddcf_0_41"/>
          <p:cNvSpPr txBox="1">
            <a:spLocks noGrp="1"/>
          </p:cNvSpPr>
          <p:nvPr>
            <p:ph type="title"/>
          </p:nvPr>
        </p:nvSpPr>
        <p:spPr>
          <a:xfrm>
            <a:off x="576943" y="357809"/>
            <a:ext cx="10515600" cy="10746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3300"/>
              <a:t>Ethical Uses of AI By Lawyers: Client Confidentiality, Conflicts of Interest and Fair/Unbiased Outcomes</a:t>
            </a:r>
            <a:endParaRPr sz="3300"/>
          </a:p>
          <a:p>
            <a:pPr marL="0" lvl="0" indent="0" algn="l" rtl="0">
              <a:spcBef>
                <a:spcPts val="0"/>
              </a:spcBef>
              <a:spcAft>
                <a:spcPts val="0"/>
              </a:spcAft>
              <a:buNone/>
            </a:pPr>
            <a:endParaRPr/>
          </a:p>
        </p:txBody>
      </p:sp>
      <p:sp>
        <p:nvSpPr>
          <p:cNvPr id="358" name="Google Shape;358;g21700a5ddcf_0_41"/>
          <p:cNvSpPr txBox="1">
            <a:spLocks noGrp="1"/>
          </p:cNvSpPr>
          <p:nvPr>
            <p:ph type="body" idx="1"/>
          </p:nvPr>
        </p:nvSpPr>
        <p:spPr>
          <a:xfrm>
            <a:off x="673775" y="1531125"/>
            <a:ext cx="7442400" cy="4877100"/>
          </a:xfrm>
          <a:prstGeom prst="rect">
            <a:avLst/>
          </a:prstGeom>
        </p:spPr>
        <p:txBody>
          <a:bodyPr spcFirstLastPara="1" wrap="square" lIns="91425" tIns="45700" rIns="91425" bIns="45700" anchor="t" anchorCtr="0">
            <a:normAutofit fontScale="47500" lnSpcReduction="20000"/>
          </a:bodyPr>
          <a:lstStyle/>
          <a:p>
            <a:pPr marL="0" lvl="0" indent="0" algn="l" rtl="0">
              <a:spcBef>
                <a:spcPts val="1000"/>
              </a:spcBef>
              <a:spcAft>
                <a:spcPts val="0"/>
              </a:spcAft>
              <a:buNone/>
            </a:pPr>
            <a:r>
              <a:rPr lang="en-US" sz="6000" b="1"/>
              <a:t>To name a few… </a:t>
            </a:r>
            <a:endParaRPr sz="6000" b="1"/>
          </a:p>
          <a:p>
            <a:pPr marL="0" lvl="0" indent="0" algn="l" rtl="0">
              <a:spcBef>
                <a:spcPts val="1000"/>
              </a:spcBef>
              <a:spcAft>
                <a:spcPts val="0"/>
              </a:spcAft>
              <a:buNone/>
            </a:pPr>
            <a:endParaRPr/>
          </a:p>
          <a:p>
            <a:pPr marL="457200" lvl="0" indent="-330425" algn="l" rtl="0">
              <a:spcBef>
                <a:spcPts val="1000"/>
              </a:spcBef>
              <a:spcAft>
                <a:spcPts val="0"/>
              </a:spcAft>
              <a:buSzPct val="77147"/>
              <a:buChar char="❖"/>
            </a:pPr>
            <a:r>
              <a:rPr lang="en-US" sz="4375"/>
              <a:t>Attorney-client privileges and work product immunities</a:t>
            </a:r>
            <a:endParaRPr sz="4375"/>
          </a:p>
          <a:p>
            <a:pPr marL="457200" lvl="0" indent="-330425" algn="l" rtl="0">
              <a:spcBef>
                <a:spcPts val="1000"/>
              </a:spcBef>
              <a:spcAft>
                <a:spcPts val="0"/>
              </a:spcAft>
              <a:buSzPct val="77147"/>
              <a:buChar char="❖"/>
            </a:pPr>
            <a:r>
              <a:rPr lang="en-US" sz="4375"/>
              <a:t>Client and opposing party confidential information</a:t>
            </a:r>
            <a:endParaRPr sz="4375"/>
          </a:p>
          <a:p>
            <a:pPr marL="457200" lvl="0" indent="-330425" algn="l" rtl="0">
              <a:spcBef>
                <a:spcPts val="1000"/>
              </a:spcBef>
              <a:spcAft>
                <a:spcPts val="0"/>
              </a:spcAft>
              <a:buSzPct val="77147"/>
              <a:buChar char="❖"/>
            </a:pPr>
            <a:r>
              <a:rPr lang="en-US" sz="4375"/>
              <a:t>Conflicts </a:t>
            </a:r>
            <a:endParaRPr sz="4375"/>
          </a:p>
          <a:p>
            <a:pPr marL="457200" lvl="0" indent="-330425" algn="l" rtl="0">
              <a:spcBef>
                <a:spcPts val="1000"/>
              </a:spcBef>
              <a:spcAft>
                <a:spcPts val="0"/>
              </a:spcAft>
              <a:buSzPct val="77147"/>
              <a:buChar char="❖"/>
            </a:pPr>
            <a:r>
              <a:rPr lang="en-US" sz="4375"/>
              <a:t>Compliance with protective orders</a:t>
            </a:r>
            <a:endParaRPr sz="4375"/>
          </a:p>
          <a:p>
            <a:pPr marL="457200" lvl="0" indent="-330425" algn="l" rtl="0">
              <a:spcBef>
                <a:spcPts val="1000"/>
              </a:spcBef>
              <a:spcAft>
                <a:spcPts val="0"/>
              </a:spcAft>
              <a:buSzPct val="77147"/>
              <a:buChar char="❖"/>
            </a:pPr>
            <a:r>
              <a:rPr lang="en-US" sz="4375"/>
              <a:t>E-discovery</a:t>
            </a:r>
            <a:endParaRPr sz="4375"/>
          </a:p>
          <a:p>
            <a:pPr marL="457200" lvl="0" indent="-330425" algn="l" rtl="0">
              <a:spcBef>
                <a:spcPts val="1000"/>
              </a:spcBef>
              <a:spcAft>
                <a:spcPts val="0"/>
              </a:spcAft>
              <a:buSzPct val="77147"/>
              <a:buChar char="❖"/>
            </a:pPr>
            <a:r>
              <a:rPr lang="en-US" sz="4375"/>
              <a:t>Witness preparation</a:t>
            </a:r>
            <a:endParaRPr sz="4375"/>
          </a:p>
          <a:p>
            <a:pPr marL="457200" lvl="0" indent="-330425" algn="l" rtl="0">
              <a:spcBef>
                <a:spcPts val="1000"/>
              </a:spcBef>
              <a:spcAft>
                <a:spcPts val="0"/>
              </a:spcAft>
              <a:buSzPct val="77147"/>
              <a:buChar char="❖"/>
            </a:pPr>
            <a:r>
              <a:rPr lang="en-US" sz="4375"/>
              <a:t>Intellectual property</a:t>
            </a:r>
            <a:endParaRPr sz="4375"/>
          </a:p>
          <a:p>
            <a:pPr marL="457200" lvl="0" indent="-330425" algn="l" rtl="0">
              <a:spcBef>
                <a:spcPts val="1000"/>
              </a:spcBef>
              <a:spcAft>
                <a:spcPts val="0"/>
              </a:spcAft>
              <a:buSzPct val="77147"/>
              <a:buChar char="❖"/>
            </a:pPr>
            <a:r>
              <a:rPr lang="en-US" sz="4375"/>
              <a:t>Smart contracts</a:t>
            </a:r>
            <a:endParaRPr sz="4375"/>
          </a:p>
          <a:p>
            <a:pPr marL="457200" lvl="0" indent="-330425" algn="l" rtl="0">
              <a:spcBef>
                <a:spcPts val="1000"/>
              </a:spcBef>
              <a:spcAft>
                <a:spcPts val="0"/>
              </a:spcAft>
              <a:buSzPct val="77147"/>
              <a:buChar char="❖"/>
            </a:pPr>
            <a:r>
              <a:rPr lang="en-US" sz="4375"/>
              <a:t>Precedent and Knowledge management</a:t>
            </a:r>
            <a:endParaRPr sz="4375"/>
          </a:p>
          <a:p>
            <a:pPr marL="457200" lvl="0" indent="-330425" algn="l" rtl="0">
              <a:spcBef>
                <a:spcPts val="1000"/>
              </a:spcBef>
              <a:spcAft>
                <a:spcPts val="0"/>
              </a:spcAft>
              <a:buSzPct val="77147"/>
              <a:buChar char="❖"/>
            </a:pPr>
            <a:r>
              <a:rPr lang="en-US" sz="4375"/>
              <a:t>Document creation</a:t>
            </a:r>
            <a:endParaRPr sz="4375"/>
          </a:p>
          <a:p>
            <a:pPr marL="457200" lvl="0" indent="-330425" algn="l" rtl="0">
              <a:spcBef>
                <a:spcPts val="1000"/>
              </a:spcBef>
              <a:spcAft>
                <a:spcPts val="0"/>
              </a:spcAft>
              <a:buSzPct val="77147"/>
              <a:buChar char="❖"/>
            </a:pPr>
            <a:r>
              <a:rPr lang="en-US" sz="4375"/>
              <a:t>Dispute and claims analysis  </a:t>
            </a:r>
            <a:endParaRPr sz="4375"/>
          </a:p>
          <a:p>
            <a:pPr marL="0" lvl="0" indent="0" algn="l" rtl="0">
              <a:spcBef>
                <a:spcPts val="1000"/>
              </a:spcBef>
              <a:spcAft>
                <a:spcPts val="1000"/>
              </a:spcAft>
              <a:buNone/>
            </a:pPr>
            <a:endParaRPr/>
          </a:p>
        </p:txBody>
      </p:sp>
      <p:sp>
        <p:nvSpPr>
          <p:cNvPr id="359" name="Google Shape;359;g21700a5ddcf_0_41"/>
          <p:cNvSpPr txBox="1">
            <a:spLocks noGrp="1"/>
          </p:cNvSpPr>
          <p:nvPr>
            <p:ph type="sldNum" idx="12"/>
          </p:nvPr>
        </p:nvSpPr>
        <p:spPr>
          <a:xfrm>
            <a:off x="227610" y="6356350"/>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18</a:t>
            </a:fld>
            <a:endParaRPr/>
          </a:p>
        </p:txBody>
      </p:sp>
      <p:sp>
        <p:nvSpPr>
          <p:cNvPr id="360" name="Google Shape;360;g21700a5ddcf_0_41"/>
          <p:cNvSpPr txBox="1"/>
          <p:nvPr/>
        </p:nvSpPr>
        <p:spPr>
          <a:xfrm>
            <a:off x="6467050" y="4287850"/>
            <a:ext cx="5088900" cy="1719900"/>
          </a:xfrm>
          <a:prstGeom prst="rect">
            <a:avLst/>
          </a:prstGeom>
          <a:noFill/>
          <a:ln>
            <a:noFill/>
          </a:ln>
        </p:spPr>
        <p:txBody>
          <a:bodyPr spcFirstLastPara="1" wrap="square" lIns="91425" tIns="91425" rIns="91425" bIns="91425" anchor="t" anchorCtr="0">
            <a:spAutoFit/>
          </a:bodyPr>
          <a:lstStyle/>
          <a:p>
            <a:pPr marL="457200" lvl="0" indent="-360420" algn="l" rtl="0">
              <a:lnSpc>
                <a:spcPct val="90000"/>
              </a:lnSpc>
              <a:spcBef>
                <a:spcPts val="0"/>
              </a:spcBef>
              <a:spcAft>
                <a:spcPts val="0"/>
              </a:spcAft>
              <a:buClr>
                <a:schemeClr val="dk1"/>
              </a:buClr>
              <a:buSzPts val="2076"/>
              <a:buFont typeface="Helvetica Neue"/>
              <a:buChar char="❖"/>
            </a:pPr>
            <a:r>
              <a:rPr lang="en-US" sz="2075">
                <a:solidFill>
                  <a:schemeClr val="dk1"/>
                </a:solidFill>
                <a:latin typeface="Helvetica Neue"/>
                <a:ea typeface="Helvetica Neue"/>
                <a:cs typeface="Helvetica Neue"/>
                <a:sym typeface="Helvetica Neue"/>
              </a:rPr>
              <a:t>Staffing</a:t>
            </a:r>
            <a:endParaRPr sz="2075">
              <a:solidFill>
                <a:schemeClr val="dk1"/>
              </a:solidFill>
              <a:latin typeface="Helvetica Neue"/>
              <a:ea typeface="Helvetica Neue"/>
              <a:cs typeface="Helvetica Neue"/>
              <a:sym typeface="Helvetica Neue"/>
            </a:endParaRPr>
          </a:p>
          <a:p>
            <a:pPr marL="457200" lvl="0" indent="-360420" algn="l" rtl="0">
              <a:lnSpc>
                <a:spcPct val="90000"/>
              </a:lnSpc>
              <a:spcBef>
                <a:spcPts val="1000"/>
              </a:spcBef>
              <a:spcAft>
                <a:spcPts val="0"/>
              </a:spcAft>
              <a:buClr>
                <a:schemeClr val="dk1"/>
              </a:buClr>
              <a:buSzPts val="2076"/>
              <a:buFont typeface="Helvetica Neue"/>
              <a:buChar char="❖"/>
            </a:pPr>
            <a:r>
              <a:rPr lang="en-US" sz="2075">
                <a:solidFill>
                  <a:schemeClr val="dk1"/>
                </a:solidFill>
                <a:latin typeface="Helvetica Neue"/>
                <a:ea typeface="Helvetica Neue"/>
                <a:cs typeface="Helvetica Neue"/>
                <a:sym typeface="Helvetica Neue"/>
              </a:rPr>
              <a:t>Recruiting</a:t>
            </a:r>
            <a:endParaRPr sz="2075">
              <a:solidFill>
                <a:schemeClr val="dk1"/>
              </a:solidFill>
              <a:latin typeface="Helvetica Neue"/>
              <a:ea typeface="Helvetica Neue"/>
              <a:cs typeface="Helvetica Neue"/>
              <a:sym typeface="Helvetica Neue"/>
            </a:endParaRPr>
          </a:p>
          <a:p>
            <a:pPr marL="457200" lvl="0" indent="-360420" algn="l" rtl="0">
              <a:lnSpc>
                <a:spcPct val="90000"/>
              </a:lnSpc>
              <a:spcBef>
                <a:spcPts val="1000"/>
              </a:spcBef>
              <a:spcAft>
                <a:spcPts val="0"/>
              </a:spcAft>
              <a:buClr>
                <a:schemeClr val="dk1"/>
              </a:buClr>
              <a:buSzPts val="2076"/>
              <a:buFont typeface="Helvetica Neue"/>
              <a:buChar char="❖"/>
            </a:pPr>
            <a:r>
              <a:rPr lang="en-US" sz="2075">
                <a:solidFill>
                  <a:schemeClr val="dk1"/>
                </a:solidFill>
                <a:latin typeface="Helvetica Neue"/>
                <a:ea typeface="Helvetica Neue"/>
                <a:cs typeface="Helvetica Neue"/>
                <a:sym typeface="Helvetica Neue"/>
              </a:rPr>
              <a:t>Talent development and productivity</a:t>
            </a:r>
            <a:endParaRPr sz="2075">
              <a:solidFill>
                <a:schemeClr val="dk1"/>
              </a:solidFill>
              <a:latin typeface="Helvetica Neue"/>
              <a:ea typeface="Helvetica Neue"/>
              <a:cs typeface="Helvetica Neue"/>
              <a:sym typeface="Helvetica Neue"/>
            </a:endParaRPr>
          </a:p>
          <a:p>
            <a:pPr marL="457200" lvl="0" indent="-360420" algn="l" rtl="0">
              <a:lnSpc>
                <a:spcPct val="90000"/>
              </a:lnSpc>
              <a:spcBef>
                <a:spcPts val="1000"/>
              </a:spcBef>
              <a:spcAft>
                <a:spcPts val="1000"/>
              </a:spcAft>
              <a:buClr>
                <a:schemeClr val="dk1"/>
              </a:buClr>
              <a:buSzPts val="2076"/>
              <a:buFont typeface="Helvetica Neue"/>
              <a:buChar char="❖"/>
            </a:pPr>
            <a:r>
              <a:rPr lang="en-US" sz="2075">
                <a:solidFill>
                  <a:schemeClr val="dk1"/>
                </a:solidFill>
                <a:latin typeface="Helvetica Neue"/>
                <a:ea typeface="Helvetica Neue"/>
                <a:cs typeface="Helvetica Neue"/>
                <a:sym typeface="Helvetica Neue"/>
              </a:rPr>
              <a:t>Billing and collections</a:t>
            </a:r>
            <a:endParaRPr sz="2075">
              <a:solidFill>
                <a:schemeClr val="dk1"/>
              </a:solidFill>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0"/>
          <p:cNvSpPr txBox="1">
            <a:spLocks noGrp="1"/>
          </p:cNvSpPr>
          <p:nvPr>
            <p:ph type="title"/>
          </p:nvPr>
        </p:nvSpPr>
        <p:spPr>
          <a:xfrm>
            <a:off x="576767" y="311704"/>
            <a:ext cx="10515600" cy="1074606"/>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3000"/>
              <a:t>Likelihood and Nature of Regulation: What Are the Existing or Foreseeable Regulations?</a:t>
            </a:r>
            <a:endParaRPr sz="3000"/>
          </a:p>
          <a:p>
            <a:pPr marL="0" lvl="0" indent="0" algn="l" rtl="0">
              <a:lnSpc>
                <a:spcPct val="90000"/>
              </a:lnSpc>
              <a:spcBef>
                <a:spcPts val="0"/>
              </a:spcBef>
              <a:spcAft>
                <a:spcPts val="0"/>
              </a:spcAft>
              <a:buClr>
                <a:schemeClr val="dk1"/>
              </a:buClr>
              <a:buSzPct val="100000"/>
              <a:buFont typeface="Helvetica Neue"/>
              <a:buNone/>
            </a:pPr>
            <a:endParaRPr sz="3200"/>
          </a:p>
        </p:txBody>
      </p:sp>
      <p:sp>
        <p:nvSpPr>
          <p:cNvPr id="367" name="Google Shape;367;p20"/>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19</a:t>
            </a:fld>
            <a:endParaRPr/>
          </a:p>
        </p:txBody>
      </p:sp>
      <p:sp>
        <p:nvSpPr>
          <p:cNvPr id="368" name="Google Shape;368;p20"/>
          <p:cNvSpPr txBox="1"/>
          <p:nvPr/>
        </p:nvSpPr>
        <p:spPr>
          <a:xfrm>
            <a:off x="2047950" y="1206275"/>
            <a:ext cx="26652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175089"/>
                </a:solidFill>
                <a:latin typeface="Helvetica Neue"/>
                <a:ea typeface="Helvetica Neue"/>
                <a:cs typeface="Helvetica Neue"/>
                <a:sym typeface="Helvetica Neue"/>
              </a:rPr>
              <a:t>U.S. State &amp; Local</a:t>
            </a:r>
            <a:endParaRPr/>
          </a:p>
        </p:txBody>
      </p:sp>
      <p:sp>
        <p:nvSpPr>
          <p:cNvPr id="369" name="Google Shape;369;p20"/>
          <p:cNvSpPr txBox="1"/>
          <p:nvPr/>
        </p:nvSpPr>
        <p:spPr>
          <a:xfrm>
            <a:off x="5506275" y="1206275"/>
            <a:ext cx="19023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175089"/>
                </a:solidFill>
                <a:latin typeface="Helvetica Neue"/>
                <a:ea typeface="Helvetica Neue"/>
                <a:cs typeface="Helvetica Neue"/>
                <a:sym typeface="Helvetica Neue"/>
              </a:rPr>
              <a:t>U.S. Federal</a:t>
            </a:r>
            <a:endParaRPr/>
          </a:p>
        </p:txBody>
      </p:sp>
      <p:grpSp>
        <p:nvGrpSpPr>
          <p:cNvPr id="370" name="Google Shape;370;p20"/>
          <p:cNvGrpSpPr/>
          <p:nvPr/>
        </p:nvGrpSpPr>
        <p:grpSpPr>
          <a:xfrm>
            <a:off x="576766" y="1271428"/>
            <a:ext cx="1294573" cy="5148963"/>
            <a:chOff x="54657" y="1327532"/>
            <a:chExt cx="1274813" cy="5290755"/>
          </a:xfrm>
        </p:grpSpPr>
        <p:pic>
          <p:nvPicPr>
            <p:cNvPr id="371" name="Google Shape;371;p20" descr="Logo&#10;&#10;Description automatically generated"/>
            <p:cNvPicPr preferRelativeResize="0"/>
            <p:nvPr/>
          </p:nvPicPr>
          <p:blipFill rotWithShape="1">
            <a:blip r:embed="rId3">
              <a:alphaModFix/>
            </a:blip>
            <a:srcRect/>
            <a:stretch/>
          </p:blipFill>
          <p:spPr>
            <a:xfrm>
              <a:off x="72878" y="4068118"/>
              <a:ext cx="1238369" cy="1233231"/>
            </a:xfrm>
            <a:prstGeom prst="rect">
              <a:avLst/>
            </a:prstGeom>
            <a:noFill/>
            <a:ln>
              <a:noFill/>
            </a:ln>
          </p:spPr>
        </p:pic>
        <p:pic>
          <p:nvPicPr>
            <p:cNvPr id="372" name="Google Shape;372;p20" descr="Calendar&#10;&#10;Description automatically generated"/>
            <p:cNvPicPr preferRelativeResize="0"/>
            <p:nvPr/>
          </p:nvPicPr>
          <p:blipFill rotWithShape="1">
            <a:blip r:embed="rId4">
              <a:alphaModFix/>
            </a:blip>
            <a:srcRect/>
            <a:stretch/>
          </p:blipFill>
          <p:spPr>
            <a:xfrm>
              <a:off x="59276" y="1327532"/>
              <a:ext cx="1229134" cy="1233231"/>
            </a:xfrm>
            <a:prstGeom prst="rect">
              <a:avLst/>
            </a:prstGeom>
            <a:noFill/>
            <a:ln>
              <a:noFill/>
            </a:ln>
          </p:spPr>
        </p:pic>
        <p:pic>
          <p:nvPicPr>
            <p:cNvPr id="373" name="Google Shape;373;p20"/>
            <p:cNvPicPr preferRelativeResize="0"/>
            <p:nvPr/>
          </p:nvPicPr>
          <p:blipFill rotWithShape="1">
            <a:blip r:embed="rId5">
              <a:alphaModFix/>
            </a:blip>
            <a:srcRect/>
            <a:stretch/>
          </p:blipFill>
          <p:spPr>
            <a:xfrm>
              <a:off x="96239" y="5385056"/>
              <a:ext cx="1233231" cy="1233231"/>
            </a:xfrm>
            <a:prstGeom prst="rect">
              <a:avLst/>
            </a:prstGeom>
            <a:noFill/>
            <a:ln>
              <a:noFill/>
            </a:ln>
          </p:spPr>
        </p:pic>
        <p:pic>
          <p:nvPicPr>
            <p:cNvPr id="374" name="Google Shape;374;p20" descr="Logo&#10;&#10;Description automatically generated with medium confidence"/>
            <p:cNvPicPr preferRelativeResize="0"/>
            <p:nvPr/>
          </p:nvPicPr>
          <p:blipFill rotWithShape="1">
            <a:blip r:embed="rId6">
              <a:alphaModFix/>
            </a:blip>
            <a:srcRect/>
            <a:stretch/>
          </p:blipFill>
          <p:spPr>
            <a:xfrm>
              <a:off x="54657" y="2682675"/>
              <a:ext cx="1274813" cy="1274813"/>
            </a:xfrm>
            <a:prstGeom prst="rect">
              <a:avLst/>
            </a:prstGeom>
            <a:noFill/>
            <a:ln>
              <a:noFill/>
            </a:ln>
          </p:spPr>
        </p:pic>
      </p:grpSp>
      <p:sp>
        <p:nvSpPr>
          <p:cNvPr id="375" name="Google Shape;375;p20"/>
          <p:cNvSpPr txBox="1"/>
          <p:nvPr/>
        </p:nvSpPr>
        <p:spPr>
          <a:xfrm>
            <a:off x="2047950" y="1606475"/>
            <a:ext cx="3402600" cy="5094900"/>
          </a:xfrm>
          <a:prstGeom prst="rect">
            <a:avLst/>
          </a:prstGeom>
          <a:noFill/>
          <a:ln>
            <a:noFill/>
          </a:ln>
        </p:spPr>
        <p:txBody>
          <a:bodyPr spcFirstLastPara="1" wrap="square" lIns="91425" tIns="45700" rIns="91425" bIns="45700" anchor="t" anchorCtr="0">
            <a:spAutoFit/>
          </a:bodyPr>
          <a:lstStyle/>
          <a:p>
            <a:pPr marL="285750" marR="0" lvl="0" indent="-279400" algn="l" rtl="0">
              <a:spcBef>
                <a:spcPts val="0"/>
              </a:spcBef>
              <a:spcAft>
                <a:spcPts val="0"/>
              </a:spcAft>
              <a:buClr>
                <a:schemeClr val="dk1"/>
              </a:buClr>
              <a:buSzPts val="1500"/>
              <a:buFont typeface="Noto Sans Symbols"/>
              <a:buChar char="▪"/>
            </a:pPr>
            <a:r>
              <a:rPr lang="en-US" sz="1500" b="1">
                <a:solidFill>
                  <a:schemeClr val="dk1"/>
                </a:solidFill>
                <a:latin typeface="Helvetica Neue"/>
                <a:ea typeface="Helvetica Neue"/>
                <a:cs typeface="Helvetica Neue"/>
                <a:sym typeface="Helvetica Neue"/>
              </a:rPr>
              <a:t>CA – CCPA / CPRA</a:t>
            </a:r>
            <a:endParaRPr sz="1300"/>
          </a:p>
          <a:p>
            <a:pPr marL="285750" marR="0" lvl="0" indent="-279400" algn="l" rtl="0">
              <a:spcBef>
                <a:spcPts val="1200"/>
              </a:spcBef>
              <a:spcAft>
                <a:spcPts val="0"/>
              </a:spcAft>
              <a:buClr>
                <a:schemeClr val="dk1"/>
              </a:buClr>
              <a:buSzPts val="1500"/>
              <a:buFont typeface="Noto Sans Symbols"/>
              <a:buChar char="▪"/>
            </a:pPr>
            <a:r>
              <a:rPr lang="en-US" sz="1500" b="1">
                <a:solidFill>
                  <a:schemeClr val="dk1"/>
                </a:solidFill>
                <a:latin typeface="Helvetica Neue"/>
                <a:ea typeface="Helvetica Neue"/>
                <a:cs typeface="Helvetica Neue"/>
                <a:sym typeface="Helvetica Neue"/>
              </a:rPr>
              <a:t>Illinois Biometric Information Privacy Law </a:t>
            </a:r>
            <a:endParaRPr sz="1300"/>
          </a:p>
          <a:p>
            <a:pPr marL="285750" marR="0" lvl="0" indent="-279400" algn="l" rtl="0">
              <a:spcBef>
                <a:spcPts val="1200"/>
              </a:spcBef>
              <a:spcAft>
                <a:spcPts val="0"/>
              </a:spcAft>
              <a:buClr>
                <a:schemeClr val="dk1"/>
              </a:buClr>
              <a:buSzPts val="1500"/>
              <a:buFont typeface="Noto Sans Symbols"/>
              <a:buChar char="▪"/>
            </a:pPr>
            <a:r>
              <a:rPr lang="en-US" sz="1500" b="1">
                <a:solidFill>
                  <a:schemeClr val="dk1"/>
                </a:solidFill>
                <a:latin typeface="Helvetica Neue"/>
                <a:ea typeface="Helvetica Neue"/>
                <a:cs typeface="Helvetica Neue"/>
                <a:sym typeface="Helvetica Neue"/>
              </a:rPr>
              <a:t>Colorado – Preventing Unfair Discrimination in Insurance Practices </a:t>
            </a:r>
            <a:endParaRPr sz="1300"/>
          </a:p>
          <a:p>
            <a:pPr marL="285750" marR="0" lvl="0" indent="-279400" algn="l" rtl="0">
              <a:spcBef>
                <a:spcPts val="1200"/>
              </a:spcBef>
              <a:spcAft>
                <a:spcPts val="0"/>
              </a:spcAft>
              <a:buClr>
                <a:schemeClr val="dk1"/>
              </a:buClr>
              <a:buSzPts val="1500"/>
              <a:buFont typeface="Noto Sans Symbols"/>
              <a:buChar char="▪"/>
            </a:pPr>
            <a:r>
              <a:rPr lang="en-US" sz="1500" b="1">
                <a:solidFill>
                  <a:schemeClr val="dk1"/>
                </a:solidFill>
                <a:latin typeface="Helvetica Neue"/>
                <a:ea typeface="Helvetica Neue"/>
                <a:cs typeface="Helvetica Neue"/>
                <a:sym typeface="Helvetica Neue"/>
              </a:rPr>
              <a:t>Vermont – Established AI Commission</a:t>
            </a:r>
            <a:endParaRPr sz="1300"/>
          </a:p>
          <a:p>
            <a:pPr marL="285750" marR="0" lvl="0" indent="-279400" algn="l" rtl="0">
              <a:spcBef>
                <a:spcPts val="1200"/>
              </a:spcBef>
              <a:spcAft>
                <a:spcPts val="0"/>
              </a:spcAft>
              <a:buClr>
                <a:schemeClr val="dk1"/>
              </a:buClr>
              <a:buSzPts val="1500"/>
              <a:buFont typeface="Noto Sans Symbols"/>
              <a:buChar char="▪"/>
            </a:pPr>
            <a:r>
              <a:rPr lang="en-US" sz="1500" b="1">
                <a:solidFill>
                  <a:schemeClr val="dk1"/>
                </a:solidFill>
                <a:latin typeface="Helvetica Neue"/>
                <a:ea typeface="Helvetica Neue"/>
                <a:cs typeface="Helvetica Neue"/>
                <a:sym typeface="Helvetica Neue"/>
              </a:rPr>
              <a:t>New York City – AI Hiring and Employment Law</a:t>
            </a:r>
            <a:endParaRPr sz="1300"/>
          </a:p>
          <a:p>
            <a:pPr marL="285750" marR="0" lvl="0" indent="-279400" algn="l" rtl="0">
              <a:spcBef>
                <a:spcPts val="1200"/>
              </a:spcBef>
              <a:spcAft>
                <a:spcPts val="0"/>
              </a:spcAft>
              <a:buClr>
                <a:schemeClr val="dk1"/>
              </a:buClr>
              <a:buSzPts val="1500"/>
              <a:buFont typeface="Noto Sans Symbols"/>
              <a:buChar char="▪"/>
            </a:pPr>
            <a:r>
              <a:rPr lang="en-US" sz="1500">
                <a:solidFill>
                  <a:schemeClr val="dk1"/>
                </a:solidFill>
                <a:latin typeface="Helvetica Neue"/>
                <a:ea typeface="Helvetica Neue"/>
                <a:cs typeface="Helvetica Neue"/>
                <a:sym typeface="Helvetica Neue"/>
              </a:rPr>
              <a:t>California – Oversight of Automated Decisionmaking Systems (ADS)</a:t>
            </a:r>
            <a:endParaRPr sz="1300"/>
          </a:p>
          <a:p>
            <a:pPr marL="285750" marR="0" lvl="0" indent="-279400" algn="l" rtl="0">
              <a:spcBef>
                <a:spcPts val="1200"/>
              </a:spcBef>
              <a:spcAft>
                <a:spcPts val="0"/>
              </a:spcAft>
              <a:buClr>
                <a:schemeClr val="dk1"/>
              </a:buClr>
              <a:buSzPts val="1500"/>
              <a:buFont typeface="Noto Sans Symbols"/>
              <a:buChar char="▪"/>
            </a:pPr>
            <a:r>
              <a:rPr lang="en-US" sz="1500">
                <a:solidFill>
                  <a:schemeClr val="dk1"/>
                </a:solidFill>
                <a:latin typeface="Helvetica Neue"/>
                <a:ea typeface="Helvetica Neue"/>
                <a:cs typeface="Helvetica Neue"/>
                <a:sym typeface="Helvetica Neue"/>
              </a:rPr>
              <a:t>New Jersey – Bill introduced to prevent discrimination by ADS</a:t>
            </a:r>
            <a:endParaRPr sz="1300"/>
          </a:p>
          <a:p>
            <a:pPr marL="285750" marR="0" lvl="0" indent="-279400" algn="l" rtl="0">
              <a:spcBef>
                <a:spcPts val="1200"/>
              </a:spcBef>
              <a:spcAft>
                <a:spcPts val="0"/>
              </a:spcAft>
              <a:buClr>
                <a:schemeClr val="dk1"/>
              </a:buClr>
              <a:buSzPts val="1500"/>
              <a:buFont typeface="Noto Sans Symbols"/>
              <a:buChar char="▪"/>
            </a:pPr>
            <a:r>
              <a:rPr lang="en-US" sz="1500">
                <a:solidFill>
                  <a:schemeClr val="dk1"/>
                </a:solidFill>
                <a:latin typeface="Helvetica Neue"/>
                <a:ea typeface="Helvetica Neue"/>
                <a:cs typeface="Helvetica Neue"/>
                <a:sym typeface="Helvetica Neue"/>
              </a:rPr>
              <a:t>DC – Stop Discrimination by Algorithms</a:t>
            </a:r>
            <a:endParaRPr sz="1300"/>
          </a:p>
        </p:txBody>
      </p:sp>
      <p:sp>
        <p:nvSpPr>
          <p:cNvPr id="376" name="Google Shape;376;p20"/>
          <p:cNvSpPr txBox="1"/>
          <p:nvPr/>
        </p:nvSpPr>
        <p:spPr>
          <a:xfrm>
            <a:off x="8723130" y="6420399"/>
            <a:ext cx="324126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1">
                <a:solidFill>
                  <a:schemeClr val="dk1"/>
                </a:solidFill>
                <a:latin typeface="Helvetica Neue"/>
                <a:ea typeface="Helvetica Neue"/>
                <a:cs typeface="Helvetica Neue"/>
                <a:sym typeface="Helvetica Neue"/>
              </a:rPr>
              <a:t>Bold denotes law has been enacted</a:t>
            </a:r>
            <a:endParaRPr/>
          </a:p>
        </p:txBody>
      </p:sp>
      <p:pic>
        <p:nvPicPr>
          <p:cNvPr id="377" name="Google Shape;377;p20"/>
          <p:cNvPicPr preferRelativeResize="0"/>
          <p:nvPr/>
        </p:nvPicPr>
        <p:blipFill rotWithShape="1">
          <a:blip r:embed="rId7">
            <a:alphaModFix/>
          </a:blip>
          <a:srcRect t="13658" r="75463" b="15171"/>
          <a:stretch/>
        </p:blipFill>
        <p:spPr>
          <a:xfrm>
            <a:off x="5572334" y="1651550"/>
            <a:ext cx="1089441" cy="1496172"/>
          </a:xfrm>
          <a:prstGeom prst="rect">
            <a:avLst/>
          </a:prstGeom>
          <a:noFill/>
          <a:ln>
            <a:noFill/>
          </a:ln>
        </p:spPr>
      </p:pic>
      <p:pic>
        <p:nvPicPr>
          <p:cNvPr id="378" name="Google Shape;378;p20"/>
          <p:cNvPicPr preferRelativeResize="0"/>
          <p:nvPr/>
        </p:nvPicPr>
        <p:blipFill rotWithShape="1">
          <a:blip r:embed="rId8">
            <a:alphaModFix/>
          </a:blip>
          <a:srcRect/>
          <a:stretch/>
        </p:blipFill>
        <p:spPr>
          <a:xfrm>
            <a:off x="5503314" y="3301929"/>
            <a:ext cx="1314468" cy="1314468"/>
          </a:xfrm>
          <a:prstGeom prst="rect">
            <a:avLst/>
          </a:prstGeom>
          <a:noFill/>
          <a:ln>
            <a:noFill/>
          </a:ln>
        </p:spPr>
      </p:pic>
      <p:pic>
        <p:nvPicPr>
          <p:cNvPr id="379" name="Google Shape;379;p20"/>
          <p:cNvPicPr preferRelativeResize="0"/>
          <p:nvPr/>
        </p:nvPicPr>
        <p:blipFill rotWithShape="1">
          <a:blip r:embed="rId9">
            <a:alphaModFix/>
          </a:blip>
          <a:srcRect/>
          <a:stretch/>
        </p:blipFill>
        <p:spPr>
          <a:xfrm>
            <a:off x="5578631" y="4847978"/>
            <a:ext cx="1314468" cy="1314468"/>
          </a:xfrm>
          <a:prstGeom prst="rect">
            <a:avLst/>
          </a:prstGeom>
          <a:noFill/>
          <a:ln>
            <a:noFill/>
          </a:ln>
        </p:spPr>
      </p:pic>
      <p:pic>
        <p:nvPicPr>
          <p:cNvPr id="380" name="Google Shape;380;p20"/>
          <p:cNvPicPr preferRelativeResize="0"/>
          <p:nvPr/>
        </p:nvPicPr>
        <p:blipFill rotWithShape="1">
          <a:blip r:embed="rId10">
            <a:alphaModFix/>
          </a:blip>
          <a:srcRect/>
          <a:stretch/>
        </p:blipFill>
        <p:spPr>
          <a:xfrm>
            <a:off x="6833380" y="1651549"/>
            <a:ext cx="1301218" cy="1301218"/>
          </a:xfrm>
          <a:prstGeom prst="rect">
            <a:avLst/>
          </a:prstGeom>
          <a:noFill/>
          <a:ln>
            <a:noFill/>
          </a:ln>
        </p:spPr>
      </p:pic>
      <p:pic>
        <p:nvPicPr>
          <p:cNvPr id="381" name="Google Shape;381;p20"/>
          <p:cNvPicPr preferRelativeResize="0"/>
          <p:nvPr/>
        </p:nvPicPr>
        <p:blipFill rotWithShape="1">
          <a:blip r:embed="rId11">
            <a:alphaModFix/>
          </a:blip>
          <a:srcRect/>
          <a:stretch/>
        </p:blipFill>
        <p:spPr>
          <a:xfrm>
            <a:off x="6870557" y="3163906"/>
            <a:ext cx="1371606" cy="404100"/>
          </a:xfrm>
          <a:prstGeom prst="rect">
            <a:avLst/>
          </a:prstGeom>
          <a:noFill/>
          <a:ln>
            <a:noFill/>
          </a:ln>
        </p:spPr>
      </p:pic>
      <p:pic>
        <p:nvPicPr>
          <p:cNvPr id="382" name="Google Shape;382;p20"/>
          <p:cNvPicPr preferRelativeResize="0"/>
          <p:nvPr/>
        </p:nvPicPr>
        <p:blipFill rotWithShape="1">
          <a:blip r:embed="rId12">
            <a:alphaModFix/>
          </a:blip>
          <a:srcRect/>
          <a:stretch/>
        </p:blipFill>
        <p:spPr>
          <a:xfrm>
            <a:off x="7003906" y="3779128"/>
            <a:ext cx="1314471" cy="1314471"/>
          </a:xfrm>
          <a:prstGeom prst="rect">
            <a:avLst/>
          </a:prstGeom>
          <a:noFill/>
          <a:ln>
            <a:noFill/>
          </a:ln>
        </p:spPr>
      </p:pic>
      <p:pic>
        <p:nvPicPr>
          <p:cNvPr id="383" name="Google Shape;383;p20"/>
          <p:cNvPicPr preferRelativeResize="0"/>
          <p:nvPr/>
        </p:nvPicPr>
        <p:blipFill rotWithShape="1">
          <a:blip r:embed="rId13">
            <a:alphaModFix/>
          </a:blip>
          <a:srcRect/>
          <a:stretch/>
        </p:blipFill>
        <p:spPr>
          <a:xfrm>
            <a:off x="6976520" y="5233675"/>
            <a:ext cx="1369230" cy="1365807"/>
          </a:xfrm>
          <a:prstGeom prst="rect">
            <a:avLst/>
          </a:prstGeom>
          <a:noFill/>
          <a:ln>
            <a:noFill/>
          </a:ln>
        </p:spPr>
      </p:pic>
      <p:pic>
        <p:nvPicPr>
          <p:cNvPr id="384" name="Google Shape;384;p20"/>
          <p:cNvPicPr preferRelativeResize="0"/>
          <p:nvPr/>
        </p:nvPicPr>
        <p:blipFill>
          <a:blip r:embed="rId14">
            <a:alphaModFix/>
          </a:blip>
          <a:stretch>
            <a:fillRect/>
          </a:stretch>
        </p:blipFill>
        <p:spPr>
          <a:xfrm>
            <a:off x="8913187" y="1671625"/>
            <a:ext cx="2861150" cy="1937375"/>
          </a:xfrm>
          <a:prstGeom prst="rect">
            <a:avLst/>
          </a:prstGeom>
          <a:noFill/>
          <a:ln>
            <a:noFill/>
          </a:ln>
        </p:spPr>
      </p:pic>
      <p:sp>
        <p:nvSpPr>
          <p:cNvPr id="385" name="Google Shape;385;p20"/>
          <p:cNvSpPr txBox="1"/>
          <p:nvPr/>
        </p:nvSpPr>
        <p:spPr>
          <a:xfrm>
            <a:off x="8836975" y="1206275"/>
            <a:ext cx="19023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175089"/>
                </a:solidFill>
                <a:latin typeface="Helvetica Neue"/>
                <a:ea typeface="Helvetica Neue"/>
                <a:cs typeface="Helvetica Neue"/>
                <a:sym typeface="Helvetica Neue"/>
              </a:rPr>
              <a:t>Rest of World</a:t>
            </a:r>
            <a:endParaRPr/>
          </a:p>
        </p:txBody>
      </p:sp>
      <p:pic>
        <p:nvPicPr>
          <p:cNvPr id="386" name="Google Shape;386;p20"/>
          <p:cNvPicPr preferRelativeResize="0"/>
          <p:nvPr/>
        </p:nvPicPr>
        <p:blipFill>
          <a:blip r:embed="rId15">
            <a:alphaModFix/>
          </a:blip>
          <a:stretch>
            <a:fillRect/>
          </a:stretch>
        </p:blipFill>
        <p:spPr>
          <a:xfrm>
            <a:off x="8880432" y="3779125"/>
            <a:ext cx="3010718" cy="18425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21700a5ddcf_0_7"/>
          <p:cNvSpPr txBox="1">
            <a:spLocks noGrp="1"/>
          </p:cNvSpPr>
          <p:nvPr>
            <p:ph type="title"/>
          </p:nvPr>
        </p:nvSpPr>
        <p:spPr>
          <a:xfrm>
            <a:off x="576767" y="311704"/>
            <a:ext cx="10515600" cy="107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200">
                <a:latin typeface="Helvetica Neue"/>
                <a:ea typeface="Helvetica Neue"/>
                <a:cs typeface="Helvetica Neue"/>
                <a:sym typeface="Helvetica Neue"/>
              </a:rPr>
              <a:t>Agenda and Summary</a:t>
            </a:r>
            <a:endParaRPr sz="3200"/>
          </a:p>
        </p:txBody>
      </p:sp>
      <p:sp>
        <p:nvSpPr>
          <p:cNvPr id="125" name="Google Shape;125;g21700a5ddcf_0_7"/>
          <p:cNvSpPr txBox="1">
            <a:spLocks noGrp="1"/>
          </p:cNvSpPr>
          <p:nvPr>
            <p:ph type="sldNum" idx="12"/>
          </p:nvPr>
        </p:nvSpPr>
        <p:spPr>
          <a:xfrm>
            <a:off x="22761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a:t>
            </a:fld>
            <a:endParaRPr/>
          </a:p>
        </p:txBody>
      </p:sp>
      <p:sp>
        <p:nvSpPr>
          <p:cNvPr id="126" name="Google Shape;126;g21700a5ddcf_0_7"/>
          <p:cNvSpPr txBox="1"/>
          <p:nvPr/>
        </p:nvSpPr>
        <p:spPr>
          <a:xfrm>
            <a:off x="1013575" y="1960325"/>
            <a:ext cx="8371500" cy="2513400"/>
          </a:xfrm>
          <a:prstGeom prst="rect">
            <a:avLst/>
          </a:prstGeom>
          <a:noFill/>
          <a:ln>
            <a:noFill/>
          </a:ln>
        </p:spPr>
        <p:txBody>
          <a:bodyPr spcFirstLastPara="1" wrap="square" lIns="91425" tIns="45700" rIns="91425" bIns="45700" anchor="t" anchorCtr="0">
            <a:spAutoFit/>
          </a:bodyPr>
          <a:lstStyle/>
          <a:p>
            <a:pPr marL="342900" marR="0" lvl="0" indent="-438150" algn="l" rtl="0">
              <a:lnSpc>
                <a:spcPct val="90000"/>
              </a:lnSpc>
              <a:spcBef>
                <a:spcPts val="0"/>
              </a:spcBef>
              <a:spcAft>
                <a:spcPts val="0"/>
              </a:spcAft>
              <a:buClr>
                <a:srgbClr val="0070C0"/>
              </a:buClr>
              <a:buSzPts val="3000"/>
              <a:buFont typeface="Helvetica Neue"/>
              <a:buAutoNum type="arabicPeriod"/>
            </a:pPr>
            <a:r>
              <a:rPr lang="en-US" sz="3000" b="1">
                <a:solidFill>
                  <a:srgbClr val="0070C0"/>
                </a:solidFill>
                <a:latin typeface="Helvetica Neue"/>
                <a:ea typeface="Helvetica Neue"/>
                <a:cs typeface="Helvetica Neue"/>
                <a:sym typeface="Helvetica Neue"/>
              </a:rPr>
              <a:t>AI, AI Systems and Categories of AI</a:t>
            </a:r>
            <a:endParaRPr sz="3000" b="1">
              <a:solidFill>
                <a:srgbClr val="0070C0"/>
              </a:solidFill>
              <a:latin typeface="Helvetica Neue"/>
              <a:ea typeface="Helvetica Neue"/>
              <a:cs typeface="Helvetica Neue"/>
              <a:sym typeface="Helvetica Neue"/>
            </a:endParaRPr>
          </a:p>
          <a:p>
            <a:pPr marL="342900" marR="0" lvl="0" indent="-438150" algn="l" rtl="0">
              <a:lnSpc>
                <a:spcPct val="90000"/>
              </a:lnSpc>
              <a:spcBef>
                <a:spcPts val="1000"/>
              </a:spcBef>
              <a:spcAft>
                <a:spcPts val="0"/>
              </a:spcAft>
              <a:buClr>
                <a:srgbClr val="222222"/>
              </a:buClr>
              <a:buSzPts val="3000"/>
              <a:buFont typeface="Helvetica Neue"/>
              <a:buAutoNum type="arabicPeriod"/>
            </a:pPr>
            <a:r>
              <a:rPr lang="en-US" sz="3000" i="0">
                <a:solidFill>
                  <a:srgbClr val="222222"/>
                </a:solidFill>
                <a:latin typeface="Helvetica Neue"/>
                <a:ea typeface="Helvetica Neue"/>
                <a:cs typeface="Helvetica Neue"/>
                <a:sym typeface="Helvetica Neue"/>
              </a:rPr>
              <a:t>Considerations in Using AI</a:t>
            </a:r>
            <a:endParaRPr sz="3000">
              <a:solidFill>
                <a:srgbClr val="222222"/>
              </a:solidFill>
              <a:latin typeface="Helvetica Neue"/>
              <a:ea typeface="Helvetica Neue"/>
              <a:cs typeface="Helvetica Neue"/>
              <a:sym typeface="Helvetica Neue"/>
            </a:endParaRPr>
          </a:p>
          <a:p>
            <a:pPr marL="342900" marR="0" lvl="0" indent="-438150" algn="l" rtl="0">
              <a:lnSpc>
                <a:spcPct val="90000"/>
              </a:lnSpc>
              <a:spcBef>
                <a:spcPts val="1000"/>
              </a:spcBef>
              <a:spcAft>
                <a:spcPts val="0"/>
              </a:spcAft>
              <a:buClr>
                <a:srgbClr val="222222"/>
              </a:buClr>
              <a:buSzPts val="3000"/>
              <a:buFont typeface="Helvetica Neue"/>
              <a:buAutoNum type="arabicPeriod"/>
            </a:pPr>
            <a:r>
              <a:rPr lang="en-US" sz="3000">
                <a:solidFill>
                  <a:srgbClr val="222222"/>
                </a:solidFill>
                <a:latin typeface="Helvetica Neue"/>
                <a:ea typeface="Helvetica Neue"/>
                <a:cs typeface="Helvetica Neue"/>
                <a:sym typeface="Helvetica Neue"/>
              </a:rPr>
              <a:t>Actionable Steps for In-House Counsel</a:t>
            </a:r>
            <a:endParaRPr sz="3000">
              <a:solidFill>
                <a:srgbClr val="222222"/>
              </a:solidFill>
              <a:latin typeface="Helvetica Neue"/>
              <a:ea typeface="Helvetica Neue"/>
              <a:cs typeface="Helvetica Neue"/>
              <a:sym typeface="Helvetica Neue"/>
            </a:endParaRPr>
          </a:p>
          <a:p>
            <a:pPr marL="800100" marR="0" lvl="1" indent="-254000" algn="l" rtl="0">
              <a:lnSpc>
                <a:spcPct val="90000"/>
              </a:lnSpc>
              <a:spcBef>
                <a:spcPts val="500"/>
              </a:spcBef>
              <a:spcAft>
                <a:spcPts val="0"/>
              </a:spcAft>
              <a:buClr>
                <a:schemeClr val="dk1"/>
              </a:buClr>
              <a:buSzPts val="1400"/>
              <a:buFont typeface="Calibri"/>
              <a:buNone/>
            </a:pPr>
            <a:endParaRPr sz="2700" i="0" u="none" strike="noStrike" cap="none">
              <a:solidFill>
                <a:srgbClr val="222222"/>
              </a:solidFill>
              <a:latin typeface="Helvetica Neue"/>
              <a:ea typeface="Helvetica Neue"/>
              <a:cs typeface="Helvetica Neue"/>
              <a:sym typeface="Helvetica Neue"/>
            </a:endParaRPr>
          </a:p>
          <a:p>
            <a:pPr marL="800100" marR="0" lvl="1" indent="-254000" algn="l" rtl="0">
              <a:lnSpc>
                <a:spcPct val="90000"/>
              </a:lnSpc>
              <a:spcBef>
                <a:spcPts val="500"/>
              </a:spcBef>
              <a:spcAft>
                <a:spcPts val="0"/>
              </a:spcAft>
              <a:buClr>
                <a:schemeClr val="dk1"/>
              </a:buClr>
              <a:buSzPts val="1400"/>
              <a:buFont typeface="Calibri"/>
              <a:buNone/>
            </a:pPr>
            <a:endParaRPr sz="3000" i="0" u="none" strike="noStrike" cap="none">
              <a:solidFill>
                <a:srgbClr val="222222"/>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2106fbe3545_0_7"/>
          <p:cNvSpPr txBox="1">
            <a:spLocks noGrp="1"/>
          </p:cNvSpPr>
          <p:nvPr>
            <p:ph type="title"/>
          </p:nvPr>
        </p:nvSpPr>
        <p:spPr>
          <a:xfrm>
            <a:off x="576767" y="311704"/>
            <a:ext cx="10515600" cy="107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200">
                <a:latin typeface="Helvetica Neue"/>
                <a:ea typeface="Helvetica Neue"/>
                <a:cs typeface="Helvetica Neue"/>
                <a:sym typeface="Helvetica Neue"/>
              </a:rPr>
              <a:t>Agenda and Summary</a:t>
            </a:r>
            <a:endParaRPr sz="3200"/>
          </a:p>
        </p:txBody>
      </p:sp>
      <p:sp>
        <p:nvSpPr>
          <p:cNvPr id="393" name="Google Shape;393;g2106fbe3545_0_7"/>
          <p:cNvSpPr txBox="1">
            <a:spLocks noGrp="1"/>
          </p:cNvSpPr>
          <p:nvPr>
            <p:ph type="sldNum" idx="12"/>
          </p:nvPr>
        </p:nvSpPr>
        <p:spPr>
          <a:xfrm>
            <a:off x="22761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20</a:t>
            </a:fld>
            <a:endParaRPr/>
          </a:p>
        </p:txBody>
      </p:sp>
      <p:sp>
        <p:nvSpPr>
          <p:cNvPr id="394" name="Google Shape;394;g2106fbe3545_0_7"/>
          <p:cNvSpPr txBox="1"/>
          <p:nvPr/>
        </p:nvSpPr>
        <p:spPr>
          <a:xfrm>
            <a:off x="1013575" y="1960325"/>
            <a:ext cx="8371500" cy="2513400"/>
          </a:xfrm>
          <a:prstGeom prst="rect">
            <a:avLst/>
          </a:prstGeom>
          <a:noFill/>
          <a:ln>
            <a:noFill/>
          </a:ln>
        </p:spPr>
        <p:txBody>
          <a:bodyPr spcFirstLastPara="1" wrap="square" lIns="91425" tIns="45700" rIns="91425" bIns="45700" anchor="t" anchorCtr="0">
            <a:spAutoFit/>
          </a:bodyPr>
          <a:lstStyle/>
          <a:p>
            <a:pPr marL="342900" marR="0" lvl="0" indent="-438150" algn="l" rtl="0">
              <a:lnSpc>
                <a:spcPct val="90000"/>
              </a:lnSpc>
              <a:spcBef>
                <a:spcPts val="0"/>
              </a:spcBef>
              <a:spcAft>
                <a:spcPts val="0"/>
              </a:spcAft>
              <a:buClr>
                <a:srgbClr val="222222"/>
              </a:buClr>
              <a:buSzPts val="3000"/>
              <a:buFont typeface="Helvetica Neue"/>
              <a:buAutoNum type="arabicPeriod"/>
            </a:pPr>
            <a:r>
              <a:rPr lang="en-US" sz="3000">
                <a:solidFill>
                  <a:srgbClr val="222222"/>
                </a:solidFill>
                <a:latin typeface="Helvetica Neue"/>
                <a:ea typeface="Helvetica Neue"/>
                <a:cs typeface="Helvetica Neue"/>
                <a:sym typeface="Helvetica Neue"/>
              </a:rPr>
              <a:t>AI, AI Systems and Categories of AI</a:t>
            </a:r>
            <a:endParaRPr sz="3000">
              <a:solidFill>
                <a:srgbClr val="222222"/>
              </a:solidFill>
              <a:latin typeface="Helvetica Neue"/>
              <a:ea typeface="Helvetica Neue"/>
              <a:cs typeface="Helvetica Neue"/>
              <a:sym typeface="Helvetica Neue"/>
            </a:endParaRPr>
          </a:p>
          <a:p>
            <a:pPr marL="342900" marR="0" lvl="0" indent="-438150" algn="l" rtl="0">
              <a:lnSpc>
                <a:spcPct val="90000"/>
              </a:lnSpc>
              <a:spcBef>
                <a:spcPts val="1000"/>
              </a:spcBef>
              <a:spcAft>
                <a:spcPts val="0"/>
              </a:spcAft>
              <a:buClr>
                <a:srgbClr val="222222"/>
              </a:buClr>
              <a:buSzPts val="3000"/>
              <a:buFont typeface="Helvetica Neue"/>
              <a:buAutoNum type="arabicPeriod"/>
            </a:pPr>
            <a:r>
              <a:rPr lang="en-US" sz="3000" i="0">
                <a:solidFill>
                  <a:srgbClr val="222222"/>
                </a:solidFill>
                <a:latin typeface="Helvetica Neue"/>
                <a:ea typeface="Helvetica Neue"/>
                <a:cs typeface="Helvetica Neue"/>
                <a:sym typeface="Helvetica Neue"/>
              </a:rPr>
              <a:t>Considerations in Using AI</a:t>
            </a:r>
            <a:endParaRPr sz="3000">
              <a:solidFill>
                <a:srgbClr val="222222"/>
              </a:solidFill>
              <a:latin typeface="Helvetica Neue"/>
              <a:ea typeface="Helvetica Neue"/>
              <a:cs typeface="Helvetica Neue"/>
              <a:sym typeface="Helvetica Neue"/>
            </a:endParaRPr>
          </a:p>
          <a:p>
            <a:pPr marL="342900" marR="0" lvl="0" indent="-438150" algn="l" rtl="0">
              <a:lnSpc>
                <a:spcPct val="90000"/>
              </a:lnSpc>
              <a:spcBef>
                <a:spcPts val="1000"/>
              </a:spcBef>
              <a:spcAft>
                <a:spcPts val="0"/>
              </a:spcAft>
              <a:buClr>
                <a:srgbClr val="0070C0"/>
              </a:buClr>
              <a:buSzPts val="3000"/>
              <a:buFont typeface="Helvetica Neue"/>
              <a:buAutoNum type="arabicPeriod"/>
            </a:pPr>
            <a:r>
              <a:rPr lang="en-US" sz="3000" b="1">
                <a:solidFill>
                  <a:srgbClr val="0070C0"/>
                </a:solidFill>
                <a:latin typeface="Helvetica Neue"/>
                <a:ea typeface="Helvetica Neue"/>
                <a:cs typeface="Helvetica Neue"/>
                <a:sym typeface="Helvetica Neue"/>
              </a:rPr>
              <a:t>Actionable Steps for In-House Counsel</a:t>
            </a:r>
            <a:endParaRPr sz="3000" b="1">
              <a:solidFill>
                <a:srgbClr val="0070C0"/>
              </a:solidFill>
              <a:latin typeface="Helvetica Neue"/>
              <a:ea typeface="Helvetica Neue"/>
              <a:cs typeface="Helvetica Neue"/>
              <a:sym typeface="Helvetica Neue"/>
            </a:endParaRPr>
          </a:p>
          <a:p>
            <a:pPr marL="800100" marR="0" lvl="1" indent="-254000" algn="l" rtl="0">
              <a:lnSpc>
                <a:spcPct val="90000"/>
              </a:lnSpc>
              <a:spcBef>
                <a:spcPts val="500"/>
              </a:spcBef>
              <a:spcAft>
                <a:spcPts val="0"/>
              </a:spcAft>
              <a:buClr>
                <a:schemeClr val="dk1"/>
              </a:buClr>
              <a:buSzPts val="1400"/>
              <a:buFont typeface="Calibri"/>
              <a:buNone/>
            </a:pPr>
            <a:endParaRPr sz="2700" i="0" u="none" strike="noStrike" cap="none">
              <a:solidFill>
                <a:srgbClr val="222222"/>
              </a:solidFill>
              <a:latin typeface="Helvetica Neue"/>
              <a:ea typeface="Helvetica Neue"/>
              <a:cs typeface="Helvetica Neue"/>
              <a:sym typeface="Helvetica Neue"/>
            </a:endParaRPr>
          </a:p>
          <a:p>
            <a:pPr marL="800100" marR="0" lvl="1" indent="-254000" algn="l" rtl="0">
              <a:lnSpc>
                <a:spcPct val="90000"/>
              </a:lnSpc>
              <a:spcBef>
                <a:spcPts val="500"/>
              </a:spcBef>
              <a:spcAft>
                <a:spcPts val="0"/>
              </a:spcAft>
              <a:buClr>
                <a:schemeClr val="dk1"/>
              </a:buClr>
              <a:buSzPts val="1400"/>
              <a:buFont typeface="Calibri"/>
              <a:buNone/>
            </a:pPr>
            <a:endParaRPr sz="3000" i="0" u="none" strike="noStrike" cap="none">
              <a:solidFill>
                <a:srgbClr val="222222"/>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20eb96ba64b_0_24"/>
          <p:cNvSpPr txBox="1">
            <a:spLocks noGrp="1"/>
          </p:cNvSpPr>
          <p:nvPr>
            <p:ph type="sldNum" idx="12"/>
          </p:nvPr>
        </p:nvSpPr>
        <p:spPr>
          <a:xfrm>
            <a:off x="227610" y="6356350"/>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21</a:t>
            </a:fld>
            <a:endParaRPr/>
          </a:p>
        </p:txBody>
      </p:sp>
      <p:pic>
        <p:nvPicPr>
          <p:cNvPr id="401" name="Google Shape;401;g20eb96ba64b_0_24"/>
          <p:cNvPicPr preferRelativeResize="0"/>
          <p:nvPr/>
        </p:nvPicPr>
        <p:blipFill>
          <a:blip r:embed="rId3">
            <a:alphaModFix/>
          </a:blip>
          <a:stretch>
            <a:fillRect/>
          </a:stretch>
        </p:blipFill>
        <p:spPr>
          <a:xfrm>
            <a:off x="227600" y="314037"/>
            <a:ext cx="10895724" cy="6229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21700a5ddcf_0_65"/>
          <p:cNvSpPr txBox="1">
            <a:spLocks noGrp="1"/>
          </p:cNvSpPr>
          <p:nvPr>
            <p:ph type="title"/>
          </p:nvPr>
        </p:nvSpPr>
        <p:spPr>
          <a:xfrm>
            <a:off x="576943" y="357809"/>
            <a:ext cx="10515600" cy="1074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Where to Start</a:t>
            </a:r>
            <a:endParaRPr/>
          </a:p>
        </p:txBody>
      </p:sp>
      <p:sp>
        <p:nvSpPr>
          <p:cNvPr id="408" name="Google Shape;408;g21700a5ddcf_0_65"/>
          <p:cNvSpPr txBox="1">
            <a:spLocks noGrp="1"/>
          </p:cNvSpPr>
          <p:nvPr>
            <p:ph type="body" idx="1"/>
          </p:nvPr>
        </p:nvSpPr>
        <p:spPr>
          <a:xfrm>
            <a:off x="576950" y="1432400"/>
            <a:ext cx="49104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b="1">
                <a:solidFill>
                  <a:srgbClr val="1155CC"/>
                </a:solidFill>
                <a:latin typeface="Arial"/>
                <a:ea typeface="Arial"/>
                <a:cs typeface="Arial"/>
                <a:sym typeface="Arial"/>
              </a:rPr>
              <a:t>Context: </a:t>
            </a:r>
            <a:r>
              <a:rPr lang="en-US" sz="1800">
                <a:solidFill>
                  <a:srgbClr val="222222"/>
                </a:solidFill>
                <a:latin typeface="Arial"/>
                <a:ea typeface="Arial"/>
                <a:cs typeface="Arial"/>
                <a:sym typeface="Arial"/>
              </a:rPr>
              <a:t>AI Is neither the source of nor the solution to all problems </a:t>
            </a:r>
            <a:endParaRPr sz="1800">
              <a:solidFill>
                <a:srgbClr val="222222"/>
              </a:solidFill>
              <a:latin typeface="Arial"/>
              <a:ea typeface="Arial"/>
              <a:cs typeface="Arial"/>
              <a:sym typeface="Arial"/>
            </a:endParaRPr>
          </a:p>
          <a:p>
            <a:pPr marL="0" lvl="0" indent="0" algn="l" rtl="0">
              <a:spcBef>
                <a:spcPts val="1000"/>
              </a:spcBef>
              <a:spcAft>
                <a:spcPts val="0"/>
              </a:spcAft>
              <a:buNone/>
            </a:pPr>
            <a:r>
              <a:rPr lang="en-US" sz="2000" b="1">
                <a:solidFill>
                  <a:srgbClr val="1155CC"/>
                </a:solidFill>
                <a:latin typeface="Arial"/>
                <a:ea typeface="Arial"/>
                <a:cs typeface="Arial"/>
                <a:sym typeface="Arial"/>
              </a:rPr>
              <a:t>Assume Active Uses</a:t>
            </a:r>
            <a:r>
              <a:rPr lang="en-US" sz="2000">
                <a:solidFill>
                  <a:srgbClr val="222222"/>
                </a:solidFill>
                <a:latin typeface="Arial"/>
                <a:ea typeface="Arial"/>
                <a:cs typeface="Arial"/>
                <a:sym typeface="Arial"/>
              </a:rPr>
              <a:t>: </a:t>
            </a:r>
            <a:r>
              <a:rPr lang="en-US" sz="1800">
                <a:solidFill>
                  <a:srgbClr val="222222"/>
                </a:solidFill>
                <a:latin typeface="Arial"/>
                <a:ea typeface="Arial"/>
                <a:cs typeface="Arial"/>
                <a:sym typeface="Arial"/>
              </a:rPr>
              <a:t>This Is Already Happening in your organization</a:t>
            </a:r>
            <a:endParaRPr sz="1800">
              <a:solidFill>
                <a:srgbClr val="222222"/>
              </a:solidFill>
              <a:latin typeface="Arial"/>
              <a:ea typeface="Arial"/>
              <a:cs typeface="Arial"/>
              <a:sym typeface="Arial"/>
            </a:endParaRPr>
          </a:p>
          <a:p>
            <a:pPr marL="457200" lvl="0" indent="-342900" algn="l" rtl="0">
              <a:spcBef>
                <a:spcPts val="1000"/>
              </a:spcBef>
              <a:spcAft>
                <a:spcPts val="0"/>
              </a:spcAft>
              <a:buClr>
                <a:srgbClr val="222222"/>
              </a:buClr>
              <a:buSzPts val="1800"/>
              <a:buAutoNum type="arabicPeriod"/>
            </a:pPr>
            <a:r>
              <a:rPr lang="en-US" sz="1800" b="1">
                <a:solidFill>
                  <a:srgbClr val="222222"/>
                </a:solidFill>
                <a:latin typeface="Arial"/>
                <a:ea typeface="Arial"/>
                <a:cs typeface="Arial"/>
                <a:sym typeface="Arial"/>
              </a:rPr>
              <a:t>Map and Prioritize</a:t>
            </a:r>
            <a:r>
              <a:rPr lang="en-US" sz="1800">
                <a:solidFill>
                  <a:srgbClr val="222222"/>
                </a:solidFill>
                <a:latin typeface="Arial"/>
                <a:ea typeface="Arial"/>
                <a:cs typeface="Arial"/>
                <a:sym typeface="Arial"/>
              </a:rPr>
              <a:t> any uses that touch customers and employees</a:t>
            </a:r>
            <a:endParaRPr sz="1800">
              <a:solidFill>
                <a:srgbClr val="222222"/>
              </a:solidFill>
              <a:latin typeface="Arial"/>
              <a:ea typeface="Arial"/>
              <a:cs typeface="Arial"/>
              <a:sym typeface="Arial"/>
            </a:endParaRPr>
          </a:p>
          <a:p>
            <a:pPr marL="457200" lvl="0" indent="-342900" algn="l" rtl="0">
              <a:spcBef>
                <a:spcPts val="1000"/>
              </a:spcBef>
              <a:spcAft>
                <a:spcPts val="0"/>
              </a:spcAft>
              <a:buClr>
                <a:srgbClr val="222222"/>
              </a:buClr>
              <a:buSzPts val="1800"/>
              <a:buAutoNum type="arabicPeriod"/>
            </a:pPr>
            <a:r>
              <a:rPr lang="en-US" sz="1800" b="1">
                <a:solidFill>
                  <a:srgbClr val="222222"/>
                </a:solidFill>
                <a:latin typeface="Arial"/>
                <a:ea typeface="Arial"/>
                <a:cs typeface="Arial"/>
                <a:sym typeface="Arial"/>
              </a:rPr>
              <a:t>Encourage “By-Design”</a:t>
            </a:r>
            <a:r>
              <a:rPr lang="en-US" sz="1800">
                <a:solidFill>
                  <a:srgbClr val="222222"/>
                </a:solidFill>
                <a:latin typeface="Arial"/>
                <a:ea typeface="Arial"/>
                <a:cs typeface="Arial"/>
                <a:sym typeface="Arial"/>
              </a:rPr>
              <a:t> Solutions and thinking</a:t>
            </a:r>
            <a:endParaRPr sz="1800">
              <a:solidFill>
                <a:srgbClr val="222222"/>
              </a:solidFill>
              <a:latin typeface="Arial"/>
              <a:ea typeface="Arial"/>
              <a:cs typeface="Arial"/>
              <a:sym typeface="Arial"/>
            </a:endParaRPr>
          </a:p>
          <a:p>
            <a:pPr marL="457200" lvl="0" indent="-342900" algn="l" rtl="0">
              <a:spcBef>
                <a:spcPts val="1000"/>
              </a:spcBef>
              <a:spcAft>
                <a:spcPts val="0"/>
              </a:spcAft>
              <a:buClr>
                <a:srgbClr val="222222"/>
              </a:buClr>
              <a:buSzPts val="1800"/>
              <a:buAutoNum type="arabicPeriod"/>
            </a:pPr>
            <a:r>
              <a:rPr lang="en-US" sz="1800" b="1">
                <a:solidFill>
                  <a:srgbClr val="222222"/>
                </a:solidFill>
                <a:latin typeface="Arial"/>
                <a:ea typeface="Arial"/>
                <a:cs typeface="Arial"/>
                <a:sym typeface="Arial"/>
              </a:rPr>
              <a:t>Set meeting cadences</a:t>
            </a:r>
            <a:r>
              <a:rPr lang="en-US" sz="1800">
                <a:solidFill>
                  <a:srgbClr val="222222"/>
                </a:solidFill>
                <a:latin typeface="Arial"/>
                <a:ea typeface="Arial"/>
                <a:cs typeface="Arial"/>
                <a:sym typeface="Arial"/>
              </a:rPr>
              <a:t> to substantively engage with the business and the engineers</a:t>
            </a:r>
            <a:endParaRPr sz="1800">
              <a:solidFill>
                <a:srgbClr val="222222"/>
              </a:solidFill>
              <a:latin typeface="Arial"/>
              <a:ea typeface="Arial"/>
              <a:cs typeface="Arial"/>
              <a:sym typeface="Arial"/>
            </a:endParaRPr>
          </a:p>
          <a:p>
            <a:pPr marL="457200" lvl="0" indent="-342900" algn="l" rtl="0">
              <a:spcBef>
                <a:spcPts val="1000"/>
              </a:spcBef>
              <a:spcAft>
                <a:spcPts val="0"/>
              </a:spcAft>
              <a:buClr>
                <a:srgbClr val="222222"/>
              </a:buClr>
              <a:buSzPts val="1800"/>
              <a:buAutoNum type="arabicPeriod"/>
            </a:pPr>
            <a:r>
              <a:rPr lang="en-US" sz="1800" b="1">
                <a:solidFill>
                  <a:srgbClr val="222222"/>
                </a:solidFill>
                <a:latin typeface="Arial"/>
                <a:ea typeface="Arial"/>
                <a:cs typeface="Arial"/>
                <a:sym typeface="Arial"/>
              </a:rPr>
              <a:t>Keep conversations ongoing,</a:t>
            </a:r>
            <a:r>
              <a:rPr lang="en-US" sz="1800">
                <a:solidFill>
                  <a:srgbClr val="222222"/>
                </a:solidFill>
                <a:latin typeface="Arial"/>
                <a:ea typeface="Arial"/>
                <a:cs typeface="Arial"/>
                <a:sym typeface="Arial"/>
              </a:rPr>
              <a:t> especially when there is no urgent problem </a:t>
            </a:r>
            <a:endParaRPr sz="1800">
              <a:solidFill>
                <a:srgbClr val="222222"/>
              </a:solidFill>
              <a:latin typeface="Arial"/>
              <a:ea typeface="Arial"/>
              <a:cs typeface="Arial"/>
              <a:sym typeface="Arial"/>
            </a:endParaRPr>
          </a:p>
          <a:p>
            <a:pPr marL="0" lvl="0" indent="0" algn="l" rtl="0">
              <a:spcBef>
                <a:spcPts val="1000"/>
              </a:spcBef>
              <a:spcAft>
                <a:spcPts val="0"/>
              </a:spcAft>
              <a:buNone/>
            </a:pPr>
            <a:endParaRPr sz="1800">
              <a:latin typeface="Arial"/>
              <a:ea typeface="Arial"/>
              <a:cs typeface="Arial"/>
              <a:sym typeface="Arial"/>
            </a:endParaRPr>
          </a:p>
        </p:txBody>
      </p:sp>
      <p:sp>
        <p:nvSpPr>
          <p:cNvPr id="409" name="Google Shape;409;g21700a5ddcf_0_65"/>
          <p:cNvSpPr txBox="1">
            <a:spLocks noGrp="1"/>
          </p:cNvSpPr>
          <p:nvPr>
            <p:ph type="sldNum" idx="12"/>
          </p:nvPr>
        </p:nvSpPr>
        <p:spPr>
          <a:xfrm>
            <a:off x="227610" y="6356350"/>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22</a:t>
            </a:fld>
            <a:endParaRPr/>
          </a:p>
        </p:txBody>
      </p:sp>
      <p:pic>
        <p:nvPicPr>
          <p:cNvPr id="410" name="Google Shape;410;g21700a5ddcf_0_65"/>
          <p:cNvPicPr preferRelativeResize="0"/>
          <p:nvPr/>
        </p:nvPicPr>
        <p:blipFill>
          <a:blip r:embed="rId3">
            <a:alphaModFix/>
          </a:blip>
          <a:stretch>
            <a:fillRect/>
          </a:stretch>
        </p:blipFill>
        <p:spPr>
          <a:xfrm>
            <a:off x="6480525" y="1878800"/>
            <a:ext cx="4962098" cy="4737651"/>
          </a:xfrm>
          <a:prstGeom prst="rect">
            <a:avLst/>
          </a:prstGeom>
          <a:noFill/>
          <a:ln>
            <a:noFill/>
          </a:ln>
        </p:spPr>
      </p:pic>
      <p:sp>
        <p:nvSpPr>
          <p:cNvPr id="411" name="Google Shape;411;g21700a5ddcf_0_65"/>
          <p:cNvSpPr txBox="1"/>
          <p:nvPr/>
        </p:nvSpPr>
        <p:spPr>
          <a:xfrm>
            <a:off x="6372825" y="1338150"/>
            <a:ext cx="5713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1155CC"/>
                </a:solidFill>
                <a:latin typeface="Helvetica Neue"/>
                <a:ea typeface="Helvetica Neue"/>
                <a:cs typeface="Helvetica Neue"/>
                <a:sym typeface="Helvetica Neue"/>
              </a:rPr>
              <a:t>On Generative AI: Yes, You Need a Policy</a:t>
            </a:r>
            <a:endParaRPr sz="2000" b="1">
              <a:solidFill>
                <a:srgbClr val="1155CC"/>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22"/>
          <p:cNvSpPr txBox="1">
            <a:spLocks noGrp="1"/>
          </p:cNvSpPr>
          <p:nvPr>
            <p:ph type="title"/>
          </p:nvPr>
        </p:nvSpPr>
        <p:spPr>
          <a:xfrm>
            <a:off x="576767" y="311704"/>
            <a:ext cx="10515600" cy="10746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Helvetica Neue"/>
              <a:buNone/>
            </a:pPr>
            <a:r>
              <a:rPr lang="en-US" sz="2800"/>
              <a:t>Situational Awareness: </a:t>
            </a:r>
            <a:r>
              <a:rPr lang="en-US" sz="2800">
                <a:latin typeface="Helvetica Neue"/>
                <a:ea typeface="Helvetica Neue"/>
                <a:cs typeface="Helvetica Neue"/>
                <a:sym typeface="Helvetica Neue"/>
              </a:rPr>
              <a:t>Lack of Coherence Within the Larger Digital Domain</a:t>
            </a:r>
            <a:endParaRPr sz="2800"/>
          </a:p>
        </p:txBody>
      </p:sp>
      <p:sp>
        <p:nvSpPr>
          <p:cNvPr id="418" name="Google Shape;418;p22"/>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23</a:t>
            </a:fld>
            <a:endParaRPr/>
          </a:p>
        </p:txBody>
      </p:sp>
      <p:sp>
        <p:nvSpPr>
          <p:cNvPr id="419" name="Google Shape;419;p22"/>
          <p:cNvSpPr txBox="1"/>
          <p:nvPr/>
        </p:nvSpPr>
        <p:spPr>
          <a:xfrm>
            <a:off x="7728922" y="1709369"/>
            <a:ext cx="3909000" cy="4371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Helvetica Neue"/>
                <a:ea typeface="Helvetica Neue"/>
                <a:cs typeface="Helvetica Neue"/>
                <a:sym typeface="Helvetica Neue"/>
              </a:rPr>
              <a:t>A few of the issues that make it difficult to set priorities and plans</a:t>
            </a:r>
            <a:endParaRPr sz="1800" b="1">
              <a:solidFill>
                <a:schemeClr val="dk1"/>
              </a:solidFill>
              <a:latin typeface="Calibri"/>
              <a:ea typeface="Calibri"/>
              <a:cs typeface="Calibri"/>
              <a:sym typeface="Calibri"/>
            </a:endParaRPr>
          </a:p>
          <a:p>
            <a:pPr marL="0" marR="0" lvl="0" indent="0" algn="ctr" rtl="0">
              <a:spcBef>
                <a:spcPts val="0"/>
              </a:spcBef>
              <a:spcAft>
                <a:spcPts val="0"/>
              </a:spcAft>
              <a:buNone/>
            </a:pPr>
            <a:endParaRPr sz="1600">
              <a:solidFill>
                <a:schemeClr val="dk1"/>
              </a:solidFill>
              <a:latin typeface="Helvetica Neue"/>
              <a:ea typeface="Helvetica Neue"/>
              <a:cs typeface="Helvetica Neue"/>
              <a:sym typeface="Helvetica Neue"/>
            </a:endParaRPr>
          </a:p>
          <a:p>
            <a:pPr marL="285750" marR="0" lvl="0" indent="-285750" algn="l" rtl="0">
              <a:spcBef>
                <a:spcPts val="0"/>
              </a:spcBef>
              <a:spcAft>
                <a:spcPts val="0"/>
              </a:spcAft>
              <a:buClr>
                <a:srgbClr val="0070C0"/>
              </a:buClr>
              <a:buSzPts val="1600"/>
              <a:buFont typeface="Noto Sans Symbols"/>
              <a:buChar char="▪"/>
            </a:pPr>
            <a:r>
              <a:rPr lang="en-US" sz="1600" b="1">
                <a:solidFill>
                  <a:srgbClr val="0070C0"/>
                </a:solidFill>
                <a:latin typeface="Helvetica Neue"/>
                <a:ea typeface="Helvetica Neue"/>
                <a:cs typeface="Helvetica Neue"/>
                <a:sym typeface="Helvetica Neue"/>
              </a:rPr>
              <a:t>Siloed</a:t>
            </a:r>
            <a:r>
              <a:rPr lang="en-US" sz="1600" b="1">
                <a:solidFill>
                  <a:srgbClr val="113B66"/>
                </a:solidFill>
                <a:latin typeface="Helvetica Neue"/>
                <a:ea typeface="Helvetica Neue"/>
                <a:cs typeface="Helvetica Neue"/>
                <a:sym typeface="Helvetica Neue"/>
              </a:rPr>
              <a:t> </a:t>
            </a:r>
            <a:r>
              <a:rPr lang="en-US" sz="1600">
                <a:solidFill>
                  <a:schemeClr val="dk1"/>
                </a:solidFill>
                <a:latin typeface="Helvetica Neue"/>
                <a:ea typeface="Helvetica Neue"/>
                <a:cs typeface="Helvetica Neue"/>
                <a:sym typeface="Helvetica Neue"/>
              </a:rPr>
              <a:t>disciplines and capabilities</a:t>
            </a:r>
            <a:endParaRPr sz="1600">
              <a:solidFill>
                <a:schemeClr val="dk1"/>
              </a:solidFill>
              <a:latin typeface="Helvetica Neue"/>
              <a:ea typeface="Helvetica Neue"/>
              <a:cs typeface="Helvetica Neue"/>
              <a:sym typeface="Helvetica Neue"/>
            </a:endParaRPr>
          </a:p>
          <a:p>
            <a:pPr marL="285750" marR="0" lvl="0" indent="-285750" algn="l" rtl="0">
              <a:spcBef>
                <a:spcPts val="800"/>
              </a:spcBef>
              <a:spcAft>
                <a:spcPts val="0"/>
              </a:spcAft>
              <a:buClr>
                <a:srgbClr val="0070C0"/>
              </a:buClr>
              <a:buSzPts val="1600"/>
              <a:buFont typeface="Noto Sans Symbols"/>
              <a:buChar char="▪"/>
            </a:pPr>
            <a:r>
              <a:rPr lang="en-US" sz="1600" b="1">
                <a:solidFill>
                  <a:srgbClr val="0070C0"/>
                </a:solidFill>
                <a:latin typeface="Helvetica Neue"/>
                <a:ea typeface="Helvetica Neue"/>
                <a:cs typeface="Helvetica Neue"/>
                <a:sym typeface="Helvetica Neue"/>
              </a:rPr>
              <a:t>Varying</a:t>
            </a:r>
            <a:r>
              <a:rPr lang="en-US" sz="1600">
                <a:solidFill>
                  <a:srgbClr val="0070C0"/>
                </a:solidFill>
                <a:latin typeface="Helvetica Neue"/>
                <a:ea typeface="Helvetica Neue"/>
                <a:cs typeface="Helvetica Neue"/>
                <a:sym typeface="Helvetica Neue"/>
              </a:rPr>
              <a:t> </a:t>
            </a:r>
            <a:endParaRPr/>
          </a:p>
          <a:p>
            <a:pPr marL="742950" marR="0" lvl="1" indent="-285750" algn="l" rtl="0">
              <a:spcBef>
                <a:spcPts val="800"/>
              </a:spcBef>
              <a:spcAft>
                <a:spcPts val="0"/>
              </a:spcAft>
              <a:buClr>
                <a:schemeClr val="dk1"/>
              </a:buClr>
              <a:buSzPts val="1400"/>
              <a:buFont typeface="Noto Sans Symbols"/>
              <a:buChar char="▪"/>
            </a:pPr>
            <a:r>
              <a:rPr lang="en-US" sz="1400" b="0" i="0" u="none" strike="noStrike" cap="none">
                <a:solidFill>
                  <a:schemeClr val="dk1"/>
                </a:solidFill>
                <a:latin typeface="Helvetica Neue"/>
                <a:ea typeface="Helvetica Neue"/>
                <a:cs typeface="Helvetica Neue"/>
                <a:sym typeface="Helvetica Neue"/>
              </a:rPr>
              <a:t>Objectives and demands</a:t>
            </a:r>
            <a:endParaRPr/>
          </a:p>
          <a:p>
            <a:pPr marL="742950" marR="0" lvl="1" indent="-285750" algn="l" rtl="0">
              <a:spcBef>
                <a:spcPts val="800"/>
              </a:spcBef>
              <a:spcAft>
                <a:spcPts val="0"/>
              </a:spcAft>
              <a:buClr>
                <a:schemeClr val="dk1"/>
              </a:buClr>
              <a:buSzPts val="1400"/>
              <a:buFont typeface="Noto Sans Symbols"/>
              <a:buChar char="▪"/>
            </a:pPr>
            <a:r>
              <a:rPr lang="en-US" sz="1400" b="0" i="0" u="none" strike="noStrike" cap="none">
                <a:solidFill>
                  <a:schemeClr val="dk1"/>
                </a:solidFill>
                <a:latin typeface="Helvetica Neue"/>
                <a:ea typeface="Helvetica Neue"/>
                <a:cs typeface="Helvetica Neue"/>
                <a:sym typeface="Helvetica Neue"/>
              </a:rPr>
              <a:t>Levels of maturity</a:t>
            </a:r>
            <a:endParaRPr sz="1400" b="0" i="0" u="none" strike="noStrike" cap="none">
              <a:solidFill>
                <a:schemeClr val="dk1"/>
              </a:solidFill>
              <a:latin typeface="Calibri"/>
              <a:ea typeface="Calibri"/>
              <a:cs typeface="Calibri"/>
              <a:sym typeface="Calibri"/>
            </a:endParaRPr>
          </a:p>
          <a:p>
            <a:pPr marL="742950" marR="0" lvl="1" indent="-285750" algn="l" rtl="0">
              <a:spcBef>
                <a:spcPts val="800"/>
              </a:spcBef>
              <a:spcAft>
                <a:spcPts val="0"/>
              </a:spcAft>
              <a:buClr>
                <a:schemeClr val="dk1"/>
              </a:buClr>
              <a:buSzPts val="1400"/>
              <a:buFont typeface="Noto Sans Symbols"/>
              <a:buChar char="▪"/>
            </a:pPr>
            <a:r>
              <a:rPr lang="en-US" sz="1400" b="0" i="0" u="none" strike="noStrike" cap="none">
                <a:solidFill>
                  <a:schemeClr val="dk1"/>
                </a:solidFill>
                <a:latin typeface="Helvetica Neue"/>
                <a:ea typeface="Helvetica Neue"/>
                <a:cs typeface="Helvetica Neue"/>
                <a:sym typeface="Helvetica Neue"/>
              </a:rPr>
              <a:t>Threats </a:t>
            </a:r>
            <a:endParaRPr/>
          </a:p>
          <a:p>
            <a:pPr marL="742950" marR="0" lvl="1" indent="-285750" algn="l" rtl="0">
              <a:spcBef>
                <a:spcPts val="800"/>
              </a:spcBef>
              <a:spcAft>
                <a:spcPts val="0"/>
              </a:spcAft>
              <a:buClr>
                <a:schemeClr val="dk1"/>
              </a:buClr>
              <a:buSzPts val="1400"/>
              <a:buFont typeface="Noto Sans Symbols"/>
              <a:buChar char="▪"/>
            </a:pPr>
            <a:r>
              <a:rPr lang="en-US" sz="1400" b="0" i="0" u="none" strike="noStrike" cap="none">
                <a:solidFill>
                  <a:schemeClr val="dk1"/>
                </a:solidFill>
                <a:latin typeface="Helvetica Neue"/>
                <a:ea typeface="Helvetica Neue"/>
                <a:cs typeface="Helvetica Neue"/>
                <a:sym typeface="Helvetica Neue"/>
              </a:rPr>
              <a:t>Cadence of innovation</a:t>
            </a:r>
            <a:endParaRPr/>
          </a:p>
          <a:p>
            <a:pPr marL="742950" marR="0" lvl="1" indent="-285750" algn="l" rtl="0">
              <a:spcBef>
                <a:spcPts val="800"/>
              </a:spcBef>
              <a:spcAft>
                <a:spcPts val="0"/>
              </a:spcAft>
              <a:buClr>
                <a:schemeClr val="dk1"/>
              </a:buClr>
              <a:buSzPts val="1400"/>
              <a:buFont typeface="Noto Sans Symbols"/>
              <a:buChar char="▪"/>
            </a:pPr>
            <a:r>
              <a:rPr lang="en-US" sz="1400" b="0" i="0" u="none" strike="noStrike" cap="none">
                <a:solidFill>
                  <a:schemeClr val="dk1"/>
                </a:solidFill>
                <a:latin typeface="Helvetica Neue"/>
                <a:ea typeface="Helvetica Neue"/>
                <a:cs typeface="Helvetica Neue"/>
                <a:sym typeface="Helvetica Neue"/>
              </a:rPr>
              <a:t>Regulatory schemes (globally)</a:t>
            </a:r>
            <a:endParaRPr/>
          </a:p>
          <a:p>
            <a:pPr marL="285750" marR="0" lvl="0" indent="-285750" algn="l" rtl="0">
              <a:spcBef>
                <a:spcPts val="800"/>
              </a:spcBef>
              <a:spcAft>
                <a:spcPts val="0"/>
              </a:spcAft>
              <a:buClr>
                <a:srgbClr val="0070C0"/>
              </a:buClr>
              <a:buSzPts val="1600"/>
              <a:buFont typeface="Noto Sans Symbols"/>
              <a:buChar char="▪"/>
            </a:pPr>
            <a:r>
              <a:rPr lang="en-US" sz="1600" b="1">
                <a:solidFill>
                  <a:srgbClr val="0070C0"/>
                </a:solidFill>
                <a:latin typeface="Helvetica Neue"/>
                <a:ea typeface="Helvetica Neue"/>
                <a:cs typeface="Helvetica Neue"/>
                <a:sym typeface="Helvetica Neue"/>
              </a:rPr>
              <a:t>Competing</a:t>
            </a:r>
            <a:r>
              <a:rPr lang="en-US" sz="1600">
                <a:solidFill>
                  <a:schemeClr val="dk1"/>
                </a:solidFill>
                <a:latin typeface="Helvetica Neue"/>
                <a:ea typeface="Helvetica Neue"/>
                <a:cs typeface="Helvetica Neue"/>
                <a:sym typeface="Helvetica Neue"/>
              </a:rPr>
              <a:t> demands for resources and mind share</a:t>
            </a:r>
            <a:endParaRPr/>
          </a:p>
          <a:p>
            <a:pPr marL="285750" marR="0" lvl="0" indent="-285750" algn="l" rtl="0">
              <a:spcBef>
                <a:spcPts val="800"/>
              </a:spcBef>
              <a:spcAft>
                <a:spcPts val="0"/>
              </a:spcAft>
              <a:buClr>
                <a:srgbClr val="0070C0"/>
              </a:buClr>
              <a:buSzPts val="1600"/>
              <a:buFont typeface="Noto Sans Symbols"/>
              <a:buChar char="▪"/>
            </a:pPr>
            <a:r>
              <a:rPr lang="en-US" sz="1600" b="1">
                <a:solidFill>
                  <a:srgbClr val="0070C0"/>
                </a:solidFill>
                <a:latin typeface="Helvetica Neue"/>
                <a:ea typeface="Helvetica Neue"/>
                <a:cs typeface="Helvetica Neue"/>
                <a:sym typeface="Helvetica Neue"/>
              </a:rPr>
              <a:t>Directness</a:t>
            </a:r>
            <a:r>
              <a:rPr lang="en-US" sz="1600" b="1">
                <a:solidFill>
                  <a:srgbClr val="113B66"/>
                </a:solidFill>
                <a:latin typeface="Helvetica Neue"/>
                <a:ea typeface="Helvetica Neue"/>
                <a:cs typeface="Helvetica Neue"/>
                <a:sym typeface="Helvetica Neue"/>
              </a:rPr>
              <a:t> </a:t>
            </a:r>
            <a:r>
              <a:rPr lang="en-US" sz="1600">
                <a:solidFill>
                  <a:schemeClr val="dk1"/>
                </a:solidFill>
                <a:latin typeface="Helvetica Neue"/>
                <a:ea typeface="Helvetica Neue"/>
                <a:cs typeface="Helvetica Neue"/>
                <a:sym typeface="Helvetica Neue"/>
              </a:rPr>
              <a:t>of revenue impact</a:t>
            </a:r>
            <a:endParaRPr/>
          </a:p>
          <a:p>
            <a:pPr marL="285750" marR="0" lvl="0" indent="-184150" algn="l" rtl="0">
              <a:spcBef>
                <a:spcPts val="800"/>
              </a:spcBef>
              <a:spcAft>
                <a:spcPts val="0"/>
              </a:spcAft>
              <a:buClr>
                <a:schemeClr val="dk1"/>
              </a:buClr>
              <a:buSzPts val="1600"/>
              <a:buFont typeface="Noto Sans Symbols"/>
              <a:buNone/>
            </a:pPr>
            <a:endParaRPr sz="1600">
              <a:solidFill>
                <a:schemeClr val="dk1"/>
              </a:solidFill>
              <a:latin typeface="Helvetica Neue"/>
              <a:ea typeface="Helvetica Neue"/>
              <a:cs typeface="Helvetica Neue"/>
              <a:sym typeface="Helvetica Neue"/>
            </a:endParaRPr>
          </a:p>
        </p:txBody>
      </p:sp>
      <p:pic>
        <p:nvPicPr>
          <p:cNvPr id="420" name="Google Shape;420;p22" descr="Diagram&#10;&#10;Description automatically generated"/>
          <p:cNvPicPr preferRelativeResize="0"/>
          <p:nvPr/>
        </p:nvPicPr>
        <p:blipFill rotWithShape="1">
          <a:blip r:embed="rId3">
            <a:alphaModFix/>
          </a:blip>
          <a:srcRect/>
          <a:stretch/>
        </p:blipFill>
        <p:spPr>
          <a:xfrm>
            <a:off x="378132" y="1746832"/>
            <a:ext cx="7230057" cy="378416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3"/>
          <p:cNvSpPr txBox="1">
            <a:spLocks noGrp="1"/>
          </p:cNvSpPr>
          <p:nvPr>
            <p:ph type="title"/>
          </p:nvPr>
        </p:nvSpPr>
        <p:spPr>
          <a:xfrm>
            <a:off x="576767" y="311704"/>
            <a:ext cx="10515600" cy="107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500"/>
              </a:spcBef>
              <a:spcAft>
                <a:spcPts val="0"/>
              </a:spcAft>
              <a:buNone/>
            </a:pPr>
            <a:r>
              <a:rPr lang="en-US" sz="3200"/>
              <a:t>Find Actionable Resources</a:t>
            </a:r>
            <a:r>
              <a:rPr lang="en-US" sz="3100"/>
              <a:t> </a:t>
            </a:r>
            <a:endParaRPr sz="4900"/>
          </a:p>
        </p:txBody>
      </p:sp>
      <p:sp>
        <p:nvSpPr>
          <p:cNvPr id="427" name="Google Shape;427;p33"/>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24</a:t>
            </a:fld>
            <a:endParaRPr/>
          </a:p>
        </p:txBody>
      </p:sp>
      <p:pic>
        <p:nvPicPr>
          <p:cNvPr id="428" name="Google Shape;428;p33"/>
          <p:cNvPicPr preferRelativeResize="0"/>
          <p:nvPr/>
        </p:nvPicPr>
        <p:blipFill rotWithShape="1">
          <a:blip r:embed="rId3">
            <a:alphaModFix/>
          </a:blip>
          <a:srcRect/>
          <a:stretch/>
        </p:blipFill>
        <p:spPr>
          <a:xfrm>
            <a:off x="966493" y="1664917"/>
            <a:ext cx="4469196" cy="1342475"/>
          </a:xfrm>
          <a:prstGeom prst="rect">
            <a:avLst/>
          </a:prstGeom>
          <a:noFill/>
          <a:ln>
            <a:noFill/>
          </a:ln>
        </p:spPr>
      </p:pic>
      <p:pic>
        <p:nvPicPr>
          <p:cNvPr id="429" name="Google Shape;429;p33" descr="A picture containing text&#10;&#10;Description automatically generated"/>
          <p:cNvPicPr preferRelativeResize="0"/>
          <p:nvPr/>
        </p:nvPicPr>
        <p:blipFill rotWithShape="1">
          <a:blip r:embed="rId4">
            <a:alphaModFix/>
          </a:blip>
          <a:srcRect/>
          <a:stretch/>
        </p:blipFill>
        <p:spPr>
          <a:xfrm>
            <a:off x="1519198" y="3264182"/>
            <a:ext cx="4471460" cy="1214290"/>
          </a:xfrm>
          <a:prstGeom prst="rect">
            <a:avLst/>
          </a:prstGeom>
          <a:noFill/>
          <a:ln>
            <a:noFill/>
          </a:ln>
        </p:spPr>
      </p:pic>
      <p:sp>
        <p:nvSpPr>
          <p:cNvPr id="430" name="Google Shape;430;p33"/>
          <p:cNvSpPr txBox="1"/>
          <p:nvPr/>
        </p:nvSpPr>
        <p:spPr>
          <a:xfrm>
            <a:off x="910861" y="4735254"/>
            <a:ext cx="5171700" cy="1215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1">
                <a:solidFill>
                  <a:srgbClr val="002060"/>
                </a:solidFill>
                <a:latin typeface="Helvetica Neue Light"/>
                <a:ea typeface="Helvetica Neue Light"/>
                <a:cs typeface="Helvetica Neue Light"/>
                <a:sym typeface="Helvetica Neue Light"/>
              </a:rPr>
              <a:t>“</a:t>
            </a:r>
            <a:r>
              <a:rPr lang="en-US" sz="1500" b="1" i="1">
                <a:solidFill>
                  <a:srgbClr val="002060"/>
                </a:solidFill>
                <a:latin typeface="Helvetica Neue Light"/>
                <a:ea typeface="Helvetica Neue Light"/>
                <a:cs typeface="Helvetica Neue Light"/>
                <a:sym typeface="Helvetica Neue Light"/>
              </a:rPr>
              <a:t>Fully unlocking AI’s transformative potential will require supporting the innovative momentum around AI technologies and applications.</a:t>
            </a:r>
            <a:r>
              <a:rPr lang="en-US" sz="1400" i="1">
                <a:solidFill>
                  <a:schemeClr val="dk1"/>
                </a:solidFill>
                <a:latin typeface="Helvetica Neue Light"/>
                <a:ea typeface="Helvetica Neue Light"/>
                <a:cs typeface="Helvetica Neue Light"/>
                <a:sym typeface="Helvetica Neue Light"/>
              </a:rPr>
              <a:t> It will also require building and maintaining public trust in AI — imperatives with shared responsibility across corporations and government.”</a:t>
            </a:r>
            <a:endParaRPr sz="1400" i="1">
              <a:solidFill>
                <a:schemeClr val="dk1"/>
              </a:solidFill>
              <a:latin typeface="Calibri"/>
              <a:ea typeface="Calibri"/>
              <a:cs typeface="Calibri"/>
              <a:sym typeface="Calibri"/>
            </a:endParaRPr>
          </a:p>
        </p:txBody>
      </p:sp>
      <p:sp>
        <p:nvSpPr>
          <p:cNvPr id="431" name="Google Shape;431;p33"/>
          <p:cNvSpPr txBox="1"/>
          <p:nvPr/>
        </p:nvSpPr>
        <p:spPr>
          <a:xfrm>
            <a:off x="6696609" y="2327417"/>
            <a:ext cx="4499100" cy="3417000"/>
          </a:xfrm>
          <a:prstGeom prst="rect">
            <a:avLst/>
          </a:prstGeom>
          <a:noFill/>
          <a:ln w="12700"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1">
                <a:solidFill>
                  <a:srgbClr val="002060"/>
                </a:solidFill>
                <a:latin typeface="Helvetica Neue"/>
                <a:ea typeface="Helvetica Neue"/>
                <a:cs typeface="Helvetica Neue"/>
                <a:sym typeface="Helvetica Neue"/>
              </a:rPr>
              <a:t>These principles are underpinned by three foundational tenets:</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400"/>
              <a:buFont typeface="Helvetica Neue"/>
              <a:buAutoNum type="arabicPeriod"/>
            </a:pPr>
            <a:r>
              <a:rPr lang="en-US" sz="1400">
                <a:solidFill>
                  <a:schemeClr val="dk1"/>
                </a:solidFill>
                <a:latin typeface="Helvetica Neue"/>
                <a:ea typeface="Helvetica Neue"/>
                <a:cs typeface="Helvetica Neue"/>
                <a:sym typeface="Helvetica Neue"/>
              </a:rPr>
              <a:t>A respect for the </a:t>
            </a:r>
            <a:r>
              <a:rPr lang="en-US" sz="1400" b="1">
                <a:solidFill>
                  <a:schemeClr val="dk1"/>
                </a:solidFill>
                <a:latin typeface="Helvetica Neue"/>
                <a:ea typeface="Helvetica Neue"/>
                <a:cs typeface="Helvetica Neue"/>
                <a:sym typeface="Helvetica Neue"/>
              </a:rPr>
              <a:t>safety, dignity and autonomy</a:t>
            </a:r>
            <a:r>
              <a:rPr lang="en-US" sz="1400">
                <a:solidFill>
                  <a:schemeClr val="dk1"/>
                </a:solidFill>
                <a:latin typeface="Helvetica Neue"/>
                <a:ea typeface="Helvetica Neue"/>
                <a:cs typeface="Helvetica Neue"/>
                <a:sym typeface="Helvetica Neue"/>
              </a:rPr>
              <a:t> of customers, end users and employees;</a:t>
            </a:r>
            <a:endParaRPr sz="1400">
              <a:solidFill>
                <a:schemeClr val="dk1"/>
              </a:solidFill>
              <a:latin typeface="Calibri"/>
              <a:ea typeface="Calibri"/>
              <a:cs typeface="Calibri"/>
              <a:sym typeface="Calibri"/>
            </a:endParaRPr>
          </a:p>
          <a:p>
            <a:pPr marL="342900" marR="0" lvl="0" indent="-2540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400"/>
              <a:buFont typeface="Helvetica Neue"/>
              <a:buAutoNum type="arabicPeriod"/>
            </a:pPr>
            <a:r>
              <a:rPr lang="en-US" sz="1400">
                <a:solidFill>
                  <a:schemeClr val="dk1"/>
                </a:solidFill>
                <a:latin typeface="Helvetica Neue"/>
                <a:ea typeface="Helvetica Neue"/>
                <a:cs typeface="Helvetica Neue"/>
                <a:sym typeface="Helvetica Neue"/>
              </a:rPr>
              <a:t>A belief that concepts of </a:t>
            </a:r>
            <a:r>
              <a:rPr lang="en-US" sz="1400" b="1">
                <a:solidFill>
                  <a:schemeClr val="dk1"/>
                </a:solidFill>
                <a:latin typeface="Helvetica Neue"/>
                <a:ea typeface="Helvetica Neue"/>
                <a:cs typeface="Helvetica Neue"/>
                <a:sym typeface="Helvetica Neue"/>
              </a:rPr>
              <a:t>effectiveness, fairness and security</a:t>
            </a:r>
            <a:r>
              <a:rPr lang="en-US" sz="1400">
                <a:solidFill>
                  <a:schemeClr val="dk1"/>
                </a:solidFill>
                <a:latin typeface="Helvetica Neue"/>
                <a:ea typeface="Helvetica Neue"/>
                <a:cs typeface="Helvetica Neue"/>
                <a:sym typeface="Helvetica Neue"/>
              </a:rPr>
              <a:t> are inherent to Responsible AI;</a:t>
            </a:r>
            <a:endParaRPr sz="1400">
              <a:solidFill>
                <a:schemeClr val="dk1"/>
              </a:solidFill>
              <a:latin typeface="Calibri"/>
              <a:ea typeface="Calibri"/>
              <a:cs typeface="Calibri"/>
              <a:sym typeface="Calibri"/>
            </a:endParaRPr>
          </a:p>
          <a:p>
            <a:pPr marL="342900" marR="0" lvl="0" indent="-2540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400"/>
              <a:buFont typeface="Helvetica Neue"/>
              <a:buAutoNum type="arabicPeriod"/>
            </a:pPr>
            <a:r>
              <a:rPr lang="en-US" sz="1400">
                <a:solidFill>
                  <a:schemeClr val="dk1"/>
                </a:solidFill>
                <a:latin typeface="Helvetica Neue"/>
                <a:ea typeface="Helvetica Neue"/>
                <a:cs typeface="Helvetica Neue"/>
                <a:sym typeface="Helvetica Neue"/>
              </a:rPr>
              <a:t>An understanding that </a:t>
            </a:r>
            <a:r>
              <a:rPr lang="en-US" sz="1400" b="1">
                <a:solidFill>
                  <a:schemeClr val="dk1"/>
                </a:solidFill>
                <a:latin typeface="Helvetica Neue"/>
                <a:ea typeface="Helvetica Neue"/>
                <a:cs typeface="Helvetica Neue"/>
                <a:sym typeface="Helvetica Neue"/>
              </a:rPr>
              <a:t>humans</a:t>
            </a:r>
            <a:r>
              <a:rPr lang="en-US" sz="1400">
                <a:solidFill>
                  <a:schemeClr val="dk1"/>
                </a:solidFill>
                <a:latin typeface="Helvetica Neue"/>
                <a:ea typeface="Helvetica Neue"/>
                <a:cs typeface="Helvetica Neue"/>
                <a:sym typeface="Helvetica Neue"/>
              </a:rPr>
              <a:t> play a vital role across the AI lifecycle and that their involvement is at least as crucial as the trustworthiness of the technology itself.</a:t>
            </a:r>
            <a:endParaRPr sz="1400">
              <a:solidFill>
                <a:schemeClr val="dk1"/>
              </a:solidFill>
              <a:latin typeface="Calibri"/>
              <a:ea typeface="Calibri"/>
              <a:cs typeface="Calibri"/>
              <a:sym typeface="Calibri"/>
            </a:endParaRPr>
          </a:p>
        </p:txBody>
      </p:sp>
      <p:sp>
        <p:nvSpPr>
          <p:cNvPr id="432" name="Google Shape;432;p33"/>
          <p:cNvSpPr txBox="1"/>
          <p:nvPr/>
        </p:nvSpPr>
        <p:spPr>
          <a:xfrm>
            <a:off x="9869967" y="5744437"/>
            <a:ext cx="14175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u="sng">
                <a:solidFill>
                  <a:schemeClr val="dk1"/>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www.brt.org/ai</a:t>
            </a:r>
            <a:endParaRPr sz="1400">
              <a:solidFill>
                <a:schemeClr val="dk1"/>
              </a:solidFill>
              <a:latin typeface="Helvetica Neue"/>
              <a:ea typeface="Helvetica Neue"/>
              <a:cs typeface="Helvetica Neue"/>
              <a:sym typeface="Helvetica Neue"/>
            </a:endParaRPr>
          </a:p>
        </p:txBody>
      </p:sp>
      <p:sp>
        <p:nvSpPr>
          <p:cNvPr id="433" name="Google Shape;433;p33"/>
          <p:cNvSpPr txBox="1"/>
          <p:nvPr/>
        </p:nvSpPr>
        <p:spPr>
          <a:xfrm>
            <a:off x="8597750" y="60998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i="1">
                <a:solidFill>
                  <a:schemeClr val="dk1"/>
                </a:solidFill>
                <a:latin typeface="Helvetica Neue"/>
                <a:ea typeface="Helvetica Neue"/>
                <a:cs typeface="Helvetica Neue"/>
                <a:sym typeface="Helvetica Neue"/>
              </a:rPr>
              <a:t>See</a:t>
            </a:r>
            <a:r>
              <a:rPr lang="en-US" sz="1200">
                <a:solidFill>
                  <a:schemeClr val="dk1"/>
                </a:solidFill>
                <a:latin typeface="Helvetica Neue"/>
                <a:ea typeface="Helvetica Neue"/>
                <a:cs typeface="Helvetica Neue"/>
                <a:sym typeface="Helvetica Neue"/>
              </a:rPr>
              <a:t> Appendix for additional detail and resources</a:t>
            </a:r>
            <a:endParaRPr sz="1200">
              <a:solidFill>
                <a:schemeClr val="dk1"/>
              </a:solidFill>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27"/>
          <p:cNvSpPr txBox="1">
            <a:spLocks noGrp="1"/>
          </p:cNvSpPr>
          <p:nvPr>
            <p:ph type="title"/>
          </p:nvPr>
        </p:nvSpPr>
        <p:spPr>
          <a:xfrm>
            <a:off x="576767" y="311704"/>
            <a:ext cx="10515600" cy="1074606"/>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200"/>
              <a:buFont typeface="Helvetica Neue"/>
              <a:buNone/>
            </a:pPr>
            <a:r>
              <a:rPr lang="en-US" sz="3200"/>
              <a:t>Prepare to Support Your Executives and Boards Differently </a:t>
            </a:r>
            <a:endParaRPr sz="3200"/>
          </a:p>
        </p:txBody>
      </p:sp>
      <p:sp>
        <p:nvSpPr>
          <p:cNvPr id="440" name="Google Shape;440;p27"/>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25</a:t>
            </a:fld>
            <a:endParaRPr/>
          </a:p>
        </p:txBody>
      </p:sp>
      <p:sp>
        <p:nvSpPr>
          <p:cNvPr id="441" name="Google Shape;441;p27"/>
          <p:cNvSpPr txBox="1"/>
          <p:nvPr/>
        </p:nvSpPr>
        <p:spPr>
          <a:xfrm>
            <a:off x="715600" y="2178650"/>
            <a:ext cx="4827900" cy="36327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2060"/>
              </a:buClr>
              <a:buSzPts val="1400"/>
              <a:buFont typeface="Helvetica Neue"/>
              <a:buAutoNum type="arabicPeriod"/>
            </a:pPr>
            <a:r>
              <a:rPr lang="en-US" sz="1400" b="1">
                <a:solidFill>
                  <a:srgbClr val="002060"/>
                </a:solidFill>
                <a:latin typeface="Helvetica Neue"/>
                <a:ea typeface="Helvetica Neue"/>
                <a:cs typeface="Helvetica Neue"/>
                <a:sym typeface="Helvetica Neue"/>
              </a:rPr>
              <a:t>More focus on global risks</a:t>
            </a:r>
            <a:r>
              <a:rPr lang="en-US" sz="1400">
                <a:solidFill>
                  <a:schemeClr val="dk1"/>
                </a:solidFill>
                <a:latin typeface="Calibri"/>
                <a:ea typeface="Calibri"/>
                <a:cs typeface="Calibri"/>
                <a:sym typeface="Calibri"/>
              </a:rPr>
              <a:t> </a:t>
            </a:r>
            <a:endParaRPr sz="1400" b="1">
              <a:solidFill>
                <a:schemeClr val="dk1"/>
              </a:solidFill>
              <a:latin typeface="Calibri"/>
              <a:ea typeface="Calibri"/>
              <a:cs typeface="Calibri"/>
              <a:sym typeface="Calibri"/>
            </a:endParaRPr>
          </a:p>
          <a:p>
            <a:pPr marL="342900" marR="0" lvl="0" indent="-342900" algn="l" rtl="0">
              <a:spcBef>
                <a:spcPts val="1200"/>
              </a:spcBef>
              <a:spcAft>
                <a:spcPts val="0"/>
              </a:spcAft>
              <a:buClr>
                <a:srgbClr val="002060"/>
              </a:buClr>
              <a:buSzPts val="1400"/>
              <a:buFont typeface="Helvetica Neue"/>
              <a:buAutoNum type="arabicPeriod"/>
            </a:pPr>
            <a:r>
              <a:rPr lang="en-US" sz="1400" b="1">
                <a:solidFill>
                  <a:srgbClr val="002060"/>
                </a:solidFill>
                <a:latin typeface="Helvetica Neue"/>
                <a:ea typeface="Helvetica Neue"/>
                <a:cs typeface="Helvetica Neue"/>
                <a:sym typeface="Helvetica Neue"/>
              </a:rPr>
              <a:t>More integrated / less siloed analysis</a:t>
            </a:r>
            <a:endParaRPr/>
          </a:p>
          <a:p>
            <a:pPr marL="342900" marR="0" lvl="0" indent="-342900" algn="l" rtl="0">
              <a:spcBef>
                <a:spcPts val="1200"/>
              </a:spcBef>
              <a:spcAft>
                <a:spcPts val="0"/>
              </a:spcAft>
              <a:buClr>
                <a:srgbClr val="002060"/>
              </a:buClr>
              <a:buSzPts val="1400"/>
              <a:buFont typeface="Helvetica Neue"/>
              <a:buAutoNum type="arabicPeriod"/>
            </a:pPr>
            <a:r>
              <a:rPr lang="en-US" sz="1400" b="1">
                <a:solidFill>
                  <a:srgbClr val="002060"/>
                </a:solidFill>
                <a:latin typeface="Helvetica Neue"/>
                <a:ea typeface="Helvetica Neue"/>
                <a:cs typeface="Helvetica Neue"/>
                <a:sym typeface="Helvetica Neue"/>
              </a:rPr>
              <a:t>More Board engagement with management</a:t>
            </a:r>
            <a:endParaRPr sz="1400">
              <a:solidFill>
                <a:srgbClr val="000000"/>
              </a:solidFill>
              <a:latin typeface="Calibri"/>
              <a:ea typeface="Calibri"/>
              <a:cs typeface="Calibri"/>
              <a:sym typeface="Calibri"/>
            </a:endParaRPr>
          </a:p>
          <a:p>
            <a:pPr marL="342900" marR="0" lvl="0" indent="-342900" algn="l" rtl="0">
              <a:spcBef>
                <a:spcPts val="1200"/>
              </a:spcBef>
              <a:spcAft>
                <a:spcPts val="0"/>
              </a:spcAft>
              <a:buClr>
                <a:srgbClr val="002060"/>
              </a:buClr>
              <a:buSzPts val="1400"/>
              <a:buFont typeface="Helvetica Neue"/>
              <a:buAutoNum type="arabicPeriod"/>
            </a:pPr>
            <a:r>
              <a:rPr lang="en-US" sz="1400" b="1">
                <a:solidFill>
                  <a:srgbClr val="002060"/>
                </a:solidFill>
                <a:latin typeface="Helvetica Neue"/>
                <a:ea typeface="Helvetica Neue"/>
                <a:cs typeface="Helvetica Neue"/>
                <a:sym typeface="Helvetica Neue"/>
              </a:rPr>
              <a:t>Nature of opportunity and of risk</a:t>
            </a:r>
            <a:endParaRPr sz="1400">
              <a:solidFill>
                <a:schemeClr val="dk1"/>
              </a:solidFill>
              <a:latin typeface="Calibri"/>
              <a:ea typeface="Calibri"/>
              <a:cs typeface="Calibri"/>
              <a:sym typeface="Calibri"/>
            </a:endParaRPr>
          </a:p>
          <a:p>
            <a:pPr marL="342900" marR="0" lvl="0" indent="-342900" algn="l" rtl="0">
              <a:spcBef>
                <a:spcPts val="1200"/>
              </a:spcBef>
              <a:spcAft>
                <a:spcPts val="0"/>
              </a:spcAft>
              <a:buClr>
                <a:srgbClr val="002060"/>
              </a:buClr>
              <a:buSzPts val="1400"/>
              <a:buFont typeface="Helvetica Neue"/>
              <a:buAutoNum type="arabicPeriod"/>
            </a:pPr>
            <a:r>
              <a:rPr lang="en-US" sz="1400" b="1">
                <a:solidFill>
                  <a:srgbClr val="002060"/>
                </a:solidFill>
                <a:latin typeface="Helvetica Neue"/>
                <a:ea typeface="Helvetica Neue"/>
                <a:cs typeface="Helvetica Neue"/>
                <a:sym typeface="Helvetica Neue"/>
              </a:rPr>
              <a:t>Sources of information and capabilities</a:t>
            </a:r>
            <a:endParaRPr sz="1400" b="1">
              <a:solidFill>
                <a:srgbClr val="002060"/>
              </a:solidFill>
              <a:latin typeface="Helvetica Neue"/>
              <a:ea typeface="Helvetica Neue"/>
              <a:cs typeface="Helvetica Neue"/>
              <a:sym typeface="Helvetica Neue"/>
            </a:endParaRPr>
          </a:p>
          <a:p>
            <a:pPr marL="342900" marR="0" lvl="0" indent="-342900" algn="l" rtl="0">
              <a:spcBef>
                <a:spcPts val="1200"/>
              </a:spcBef>
              <a:spcAft>
                <a:spcPts val="0"/>
              </a:spcAft>
              <a:buClr>
                <a:srgbClr val="002060"/>
              </a:buClr>
              <a:buSzPts val="1400"/>
              <a:buFont typeface="Helvetica Neue"/>
              <a:buAutoNum type="arabicPeriod"/>
            </a:pPr>
            <a:r>
              <a:rPr lang="en-US" sz="1400" b="1">
                <a:solidFill>
                  <a:srgbClr val="002060"/>
                </a:solidFill>
                <a:latin typeface="Helvetica Neue"/>
                <a:ea typeface="Helvetica Neue"/>
                <a:cs typeface="Helvetica Neue"/>
                <a:sym typeface="Helvetica Neue"/>
              </a:rPr>
              <a:t>Budget priorities</a:t>
            </a:r>
            <a:endParaRPr/>
          </a:p>
          <a:p>
            <a:pPr marL="342900" marR="0" lvl="0" indent="-342900" algn="l" rtl="0">
              <a:spcBef>
                <a:spcPts val="1200"/>
              </a:spcBef>
              <a:spcAft>
                <a:spcPts val="0"/>
              </a:spcAft>
              <a:buClr>
                <a:srgbClr val="002060"/>
              </a:buClr>
              <a:buSzPts val="1400"/>
              <a:buFont typeface="Helvetica Neue"/>
              <a:buAutoNum type="arabicPeriod"/>
            </a:pPr>
            <a:r>
              <a:rPr lang="en-US" sz="1400" b="1">
                <a:solidFill>
                  <a:srgbClr val="002060"/>
                </a:solidFill>
                <a:latin typeface="Helvetica Neue"/>
                <a:ea typeface="Helvetica Neue"/>
                <a:cs typeface="Helvetica Neue"/>
                <a:sym typeface="Helvetica Neue"/>
              </a:rPr>
              <a:t>Committee processes and/or structures</a:t>
            </a:r>
            <a:endParaRPr/>
          </a:p>
          <a:p>
            <a:pPr marL="342900" marR="0" lvl="0" indent="-342900" algn="l" rtl="0">
              <a:spcBef>
                <a:spcPts val="1200"/>
              </a:spcBef>
              <a:spcAft>
                <a:spcPts val="0"/>
              </a:spcAft>
              <a:buClr>
                <a:srgbClr val="002060"/>
              </a:buClr>
              <a:buSzPts val="1400"/>
              <a:buFont typeface="Helvetica Neue"/>
              <a:buAutoNum type="arabicPeriod"/>
            </a:pPr>
            <a:r>
              <a:rPr lang="en-US" sz="1400" b="1">
                <a:solidFill>
                  <a:srgbClr val="002060"/>
                </a:solidFill>
                <a:latin typeface="Helvetica Neue"/>
                <a:ea typeface="Helvetica Neue"/>
                <a:cs typeface="Helvetica Neue"/>
                <a:sym typeface="Helvetica Neue"/>
              </a:rPr>
              <a:t>Forms of reporting and tracking</a:t>
            </a:r>
            <a:endParaRPr sz="1400" b="1">
              <a:solidFill>
                <a:srgbClr val="002060"/>
              </a:solidFill>
              <a:latin typeface="Calibri"/>
              <a:ea typeface="Calibri"/>
              <a:cs typeface="Calibri"/>
              <a:sym typeface="Calibri"/>
            </a:endParaRPr>
          </a:p>
          <a:p>
            <a:pPr marL="342900" marR="0" lvl="0" indent="-342900" algn="l" rtl="0">
              <a:spcBef>
                <a:spcPts val="1200"/>
              </a:spcBef>
              <a:spcAft>
                <a:spcPts val="0"/>
              </a:spcAft>
              <a:buClr>
                <a:srgbClr val="002060"/>
              </a:buClr>
              <a:buSzPts val="1400"/>
              <a:buFont typeface="Helvetica Neue"/>
              <a:buAutoNum type="arabicPeriod"/>
            </a:pPr>
            <a:r>
              <a:rPr lang="en-US" sz="1400" b="1">
                <a:solidFill>
                  <a:srgbClr val="002060"/>
                </a:solidFill>
                <a:latin typeface="Helvetica Neue"/>
                <a:ea typeface="Helvetica Neue"/>
                <a:cs typeface="Helvetica Neue"/>
                <a:sym typeface="Helvetica Neue"/>
              </a:rPr>
              <a:t>Allocations of executive and board time</a:t>
            </a:r>
            <a:endParaRPr/>
          </a:p>
          <a:p>
            <a:pPr marL="342900" marR="0" lvl="0" indent="-342900" algn="l" rtl="0">
              <a:spcBef>
                <a:spcPts val="1200"/>
              </a:spcBef>
              <a:spcAft>
                <a:spcPts val="0"/>
              </a:spcAft>
              <a:buClr>
                <a:srgbClr val="002060"/>
              </a:buClr>
              <a:buSzPts val="1400"/>
              <a:buFont typeface="Helvetica Neue"/>
              <a:buAutoNum type="arabicPeriod"/>
            </a:pPr>
            <a:r>
              <a:rPr lang="en-US" sz="1400" b="1">
                <a:solidFill>
                  <a:srgbClr val="002060"/>
                </a:solidFill>
                <a:latin typeface="Helvetica Neue"/>
                <a:ea typeface="Helvetica Neue"/>
                <a:cs typeface="Helvetica Neue"/>
                <a:sym typeface="Helvetica Neue"/>
              </a:rPr>
              <a:t>Types of board director </a:t>
            </a:r>
            <a:r>
              <a:rPr lang="en-US" b="1">
                <a:solidFill>
                  <a:srgbClr val="002060"/>
                </a:solidFill>
                <a:latin typeface="Helvetica Neue"/>
                <a:ea typeface="Helvetica Neue"/>
                <a:cs typeface="Helvetica Neue"/>
                <a:sym typeface="Helvetica Neue"/>
              </a:rPr>
              <a:t>and executive </a:t>
            </a:r>
            <a:r>
              <a:rPr lang="en-US" sz="1400" b="1">
                <a:solidFill>
                  <a:srgbClr val="002060"/>
                </a:solidFill>
                <a:latin typeface="Helvetica Neue"/>
                <a:ea typeface="Helvetica Neue"/>
                <a:cs typeface="Helvetica Neue"/>
                <a:sym typeface="Helvetica Neue"/>
              </a:rPr>
              <a:t>expertise</a:t>
            </a:r>
            <a:endParaRPr sz="1800" b="1">
              <a:solidFill>
                <a:srgbClr val="002060"/>
              </a:solidFill>
              <a:latin typeface="Helvetica Neue"/>
              <a:ea typeface="Helvetica Neue"/>
              <a:cs typeface="Helvetica Neue"/>
              <a:sym typeface="Helvetica Neue"/>
            </a:endParaRPr>
          </a:p>
        </p:txBody>
      </p:sp>
      <p:sp>
        <p:nvSpPr>
          <p:cNvPr id="442" name="Google Shape;442;p27"/>
          <p:cNvSpPr txBox="1"/>
          <p:nvPr/>
        </p:nvSpPr>
        <p:spPr>
          <a:xfrm>
            <a:off x="715594" y="1551633"/>
            <a:ext cx="3359400" cy="461700"/>
          </a:xfrm>
          <a:prstGeom prst="rect">
            <a:avLst/>
          </a:prstGeom>
          <a:solidFill>
            <a:srgbClr val="002060"/>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Helvetica Neue"/>
                <a:ea typeface="Helvetica Neue"/>
                <a:cs typeface="Helvetica Neue"/>
                <a:sym typeface="Helvetica Neue"/>
              </a:rPr>
              <a:t>What Changes</a:t>
            </a:r>
            <a:endParaRPr sz="2400">
              <a:solidFill>
                <a:schemeClr val="lt1"/>
              </a:solidFill>
              <a:latin typeface="Calibri"/>
              <a:ea typeface="Calibri"/>
              <a:cs typeface="Calibri"/>
              <a:sym typeface="Calibri"/>
            </a:endParaRPr>
          </a:p>
        </p:txBody>
      </p:sp>
      <p:sp>
        <p:nvSpPr>
          <p:cNvPr id="443" name="Google Shape;443;p27"/>
          <p:cNvSpPr txBox="1"/>
          <p:nvPr/>
        </p:nvSpPr>
        <p:spPr>
          <a:xfrm>
            <a:off x="6264515" y="1601163"/>
            <a:ext cx="4505254" cy="461665"/>
          </a:xfrm>
          <a:prstGeom prst="rect">
            <a:avLst/>
          </a:prstGeom>
          <a:solidFill>
            <a:srgbClr val="103A66"/>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Helvetica Neue"/>
                <a:ea typeface="Helvetica Neue"/>
                <a:cs typeface="Helvetica Neue"/>
                <a:sym typeface="Helvetica Neue"/>
              </a:rPr>
              <a:t>What Stays the Same </a:t>
            </a:r>
            <a:endParaRPr sz="1600">
              <a:solidFill>
                <a:schemeClr val="lt1"/>
              </a:solidFill>
              <a:latin typeface="Calibri"/>
              <a:ea typeface="Calibri"/>
              <a:cs typeface="Calibri"/>
              <a:sym typeface="Calibri"/>
            </a:endParaRPr>
          </a:p>
        </p:txBody>
      </p:sp>
      <p:sp>
        <p:nvSpPr>
          <p:cNvPr id="444" name="Google Shape;444;p27"/>
          <p:cNvSpPr txBox="1"/>
          <p:nvPr/>
        </p:nvSpPr>
        <p:spPr>
          <a:xfrm>
            <a:off x="6199189" y="2265119"/>
            <a:ext cx="4687606"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103A66"/>
                </a:solidFill>
                <a:latin typeface="Helvetica Neue"/>
                <a:ea typeface="Helvetica Neue"/>
                <a:cs typeface="Helvetica Neue"/>
                <a:sym typeface="Helvetica Neue"/>
              </a:rPr>
              <a:t>1. Board oversight and fiduciary obligations</a:t>
            </a:r>
            <a:endParaRPr sz="1400" b="1">
              <a:solidFill>
                <a:srgbClr val="103A66"/>
              </a:solidFill>
              <a:latin typeface="Helvetica Neue"/>
              <a:ea typeface="Helvetica Neue"/>
              <a:cs typeface="Helvetica Neue"/>
              <a:sym typeface="Helvetica Neue"/>
            </a:endParaRPr>
          </a:p>
          <a:p>
            <a:pPr marL="0" marR="0" lvl="0" indent="0" algn="l" rtl="0">
              <a:spcBef>
                <a:spcPts val="1200"/>
              </a:spcBef>
              <a:spcAft>
                <a:spcPts val="0"/>
              </a:spcAft>
              <a:buNone/>
            </a:pPr>
            <a:r>
              <a:rPr lang="en-US" sz="1400" b="1">
                <a:solidFill>
                  <a:srgbClr val="103A66"/>
                </a:solidFill>
                <a:latin typeface="Helvetica Neue"/>
                <a:ea typeface="Helvetica Neue"/>
                <a:cs typeface="Helvetica Neue"/>
                <a:sym typeface="Helvetica Neue"/>
              </a:rPr>
              <a:t>2. Shareholder value focus</a:t>
            </a:r>
            <a:endParaRPr/>
          </a:p>
          <a:p>
            <a:pPr marL="0" marR="0" lvl="0" indent="0" algn="l" rtl="0">
              <a:spcBef>
                <a:spcPts val="1200"/>
              </a:spcBef>
              <a:spcAft>
                <a:spcPts val="0"/>
              </a:spcAft>
              <a:buNone/>
            </a:pPr>
            <a:r>
              <a:rPr lang="en-US" sz="1400" b="1">
                <a:solidFill>
                  <a:srgbClr val="103A66"/>
                </a:solidFill>
                <a:latin typeface="Helvetica Neue"/>
                <a:ea typeface="Helvetica Neue"/>
                <a:cs typeface="Helvetica Neue"/>
                <a:sym typeface="Helvetica Neue"/>
              </a:rPr>
              <a:t>3. Focus on stakeholder impact (ESG and more)</a:t>
            </a:r>
            <a:endParaRPr/>
          </a:p>
          <a:p>
            <a:pPr marL="0" marR="0" lvl="0" indent="0" algn="l" rtl="0">
              <a:spcBef>
                <a:spcPts val="1200"/>
              </a:spcBef>
              <a:spcAft>
                <a:spcPts val="0"/>
              </a:spcAft>
              <a:buNone/>
            </a:pPr>
            <a:r>
              <a:rPr lang="en-US" sz="1400" b="1">
                <a:solidFill>
                  <a:srgbClr val="103A66"/>
                </a:solidFill>
                <a:latin typeface="Helvetica Neue"/>
                <a:ea typeface="Helvetica Neue"/>
                <a:cs typeface="Helvetica Neue"/>
                <a:sym typeface="Helvetica Neue"/>
              </a:rPr>
              <a:t>4. Existing compliance and reporting obligations</a:t>
            </a:r>
            <a:endParaRPr/>
          </a:p>
          <a:p>
            <a:pPr marL="0" marR="0" lvl="0" indent="0" algn="l" rtl="0">
              <a:spcBef>
                <a:spcPts val="1200"/>
              </a:spcBef>
              <a:spcAft>
                <a:spcPts val="0"/>
              </a:spcAft>
              <a:buNone/>
            </a:pPr>
            <a:r>
              <a:rPr lang="en-US" sz="1400" b="1">
                <a:solidFill>
                  <a:srgbClr val="103A66"/>
                </a:solidFill>
                <a:latin typeface="Helvetica Neue"/>
                <a:ea typeface="Helvetica Neue"/>
                <a:cs typeface="Helvetica Neue"/>
                <a:sym typeface="Helvetica Neue"/>
              </a:rPr>
              <a:t>5. Limited budgets</a:t>
            </a:r>
            <a:endParaRPr/>
          </a:p>
          <a:p>
            <a:pPr marL="0" marR="0" lvl="0" indent="0" algn="l" rtl="0">
              <a:spcBef>
                <a:spcPts val="1200"/>
              </a:spcBef>
              <a:spcAft>
                <a:spcPts val="0"/>
              </a:spcAft>
              <a:buNone/>
            </a:pPr>
            <a:r>
              <a:rPr lang="en-US" sz="1400" b="1">
                <a:solidFill>
                  <a:srgbClr val="103A66"/>
                </a:solidFill>
                <a:latin typeface="Helvetica Neue"/>
                <a:ea typeface="Helvetica Neue"/>
                <a:cs typeface="Helvetica Neue"/>
                <a:sym typeface="Helvetica Neue"/>
              </a:rPr>
              <a:t>6. Limited Board time and focus</a:t>
            </a:r>
            <a:endParaRPr sz="1800" b="1">
              <a:solidFill>
                <a:srgbClr val="103A66"/>
              </a:solidFill>
              <a:latin typeface="Calibri"/>
              <a:ea typeface="Calibri"/>
              <a:cs typeface="Calibri"/>
              <a:sym typeface="Calibri"/>
            </a:endParaRPr>
          </a:p>
        </p:txBody>
      </p:sp>
      <p:cxnSp>
        <p:nvCxnSpPr>
          <p:cNvPr id="445" name="Google Shape;445;p27"/>
          <p:cNvCxnSpPr/>
          <p:nvPr/>
        </p:nvCxnSpPr>
        <p:spPr>
          <a:xfrm>
            <a:off x="5665561" y="1467395"/>
            <a:ext cx="44495" cy="4249399"/>
          </a:xfrm>
          <a:prstGeom prst="straightConnector1">
            <a:avLst/>
          </a:prstGeom>
          <a:noFill/>
          <a:ln w="9525" cap="flat" cmpd="sng">
            <a:solidFill>
              <a:schemeClr val="accent1"/>
            </a:solidFill>
            <a:prstDash val="solid"/>
            <a:miter lim="800000"/>
            <a:headEnd type="none" w="sm" len="sm"/>
            <a:tailEnd type="none" w="sm" len="sm"/>
          </a:ln>
        </p:spPr>
      </p:cxnSp>
      <p:sp>
        <p:nvSpPr>
          <p:cNvPr id="446" name="Google Shape;446;p27"/>
          <p:cNvSpPr/>
          <p:nvPr/>
        </p:nvSpPr>
        <p:spPr>
          <a:xfrm>
            <a:off x="6264515" y="4481110"/>
            <a:ext cx="4827852" cy="1329327"/>
          </a:xfrm>
          <a:prstGeom prst="rightArrow">
            <a:avLst>
              <a:gd name="adj1" fmla="val 50000"/>
              <a:gd name="adj2" fmla="val 50000"/>
            </a:avLst>
          </a:prstGeom>
          <a:solidFill>
            <a:schemeClr val="accent1"/>
          </a:solidFill>
          <a:ln w="12700" cap="flat" cmpd="sng">
            <a:solidFill>
              <a:srgbClr val="1038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Helvetica Neue"/>
                <a:ea typeface="Helvetica Neue"/>
                <a:cs typeface="Helvetica Neue"/>
                <a:sym typeface="Helvetica Neue"/>
              </a:rPr>
              <a:t>Adapting Practice and Agendas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28"/>
          <p:cNvSpPr txBox="1">
            <a:spLocks noGrp="1"/>
          </p:cNvSpPr>
          <p:nvPr>
            <p:ph type="title"/>
          </p:nvPr>
        </p:nvSpPr>
        <p:spPr>
          <a:xfrm>
            <a:off x="576767" y="311704"/>
            <a:ext cx="10515600" cy="10746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200"/>
              <a:t>For Instance </a:t>
            </a:r>
            <a:endParaRPr sz="3200"/>
          </a:p>
        </p:txBody>
      </p:sp>
      <p:sp>
        <p:nvSpPr>
          <p:cNvPr id="453" name="Google Shape;453;p28"/>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26</a:t>
            </a:fld>
            <a:endParaRPr/>
          </a:p>
        </p:txBody>
      </p:sp>
      <p:sp>
        <p:nvSpPr>
          <p:cNvPr id="454" name="Google Shape;454;p28"/>
          <p:cNvSpPr txBox="1"/>
          <p:nvPr/>
        </p:nvSpPr>
        <p:spPr>
          <a:xfrm>
            <a:off x="613800" y="1386300"/>
            <a:ext cx="65574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175089"/>
                </a:solidFill>
                <a:latin typeface="Helvetica Neue"/>
                <a:ea typeface="Helvetica Neue"/>
                <a:cs typeface="Helvetica Neue"/>
                <a:sym typeface="Helvetica Neue"/>
              </a:rPr>
              <a:t>Future Executive Teams and Boards Will:</a:t>
            </a:r>
            <a:endParaRPr/>
          </a:p>
        </p:txBody>
      </p:sp>
      <p:sp>
        <p:nvSpPr>
          <p:cNvPr id="455" name="Google Shape;455;p28"/>
          <p:cNvSpPr txBox="1"/>
          <p:nvPr/>
        </p:nvSpPr>
        <p:spPr>
          <a:xfrm>
            <a:off x="576772" y="2086266"/>
            <a:ext cx="5660700" cy="3653100"/>
          </a:xfrm>
          <a:prstGeom prst="rect">
            <a:avLst/>
          </a:prstGeom>
          <a:noFill/>
          <a:ln>
            <a:noFill/>
          </a:ln>
        </p:spPr>
        <p:txBody>
          <a:bodyPr spcFirstLastPara="1" wrap="square" lIns="91425" tIns="45700" rIns="91425" bIns="45700" anchor="t" anchorCtr="0">
            <a:spAutoFit/>
          </a:bodyPr>
          <a:lstStyle/>
          <a:p>
            <a:pPr marL="457200" marR="0" lvl="0" indent="-342900" algn="l" rtl="0">
              <a:spcBef>
                <a:spcPts val="0"/>
              </a:spcBef>
              <a:spcAft>
                <a:spcPts val="0"/>
              </a:spcAft>
              <a:buSzPts val="1800"/>
              <a:buFont typeface="Helvetica Neue"/>
              <a:buAutoNum type="arabicPeriod"/>
            </a:pPr>
            <a:r>
              <a:rPr lang="en-US" sz="1800" u="none" strike="noStrike">
                <a:solidFill>
                  <a:srgbClr val="000000"/>
                </a:solidFill>
                <a:latin typeface="Helvetica Neue"/>
                <a:ea typeface="Helvetica Neue"/>
                <a:cs typeface="Helvetica Neue"/>
                <a:sym typeface="Helvetica Neue"/>
              </a:rPr>
              <a:t>Need to establish and follow an </a:t>
            </a:r>
            <a:r>
              <a:rPr lang="en-US" sz="1800" u="none" strike="noStrike">
                <a:solidFill>
                  <a:srgbClr val="0070C0"/>
                </a:solidFill>
                <a:latin typeface="Helvetica Neue"/>
                <a:ea typeface="Helvetica Neue"/>
                <a:cs typeface="Helvetica Neue"/>
                <a:sym typeface="Helvetica Neue"/>
              </a:rPr>
              <a:t>oversight and  governance model </a:t>
            </a:r>
            <a:r>
              <a:rPr lang="en-US" sz="1800" u="none" strike="noStrike">
                <a:solidFill>
                  <a:srgbClr val="000000"/>
                </a:solidFill>
                <a:latin typeface="Helvetica Neue"/>
                <a:ea typeface="Helvetica Neue"/>
                <a:cs typeface="Helvetica Neue"/>
                <a:sym typeface="Helvetica Neue"/>
              </a:rPr>
              <a:t>for disruption-reporting and priority-setting</a:t>
            </a:r>
            <a:r>
              <a:rPr lang="en-US" sz="1800">
                <a:solidFill>
                  <a:srgbClr val="000000"/>
                </a:solidFill>
                <a:latin typeface="Helvetica Neue"/>
                <a:ea typeface="Helvetica Neue"/>
                <a:cs typeface="Helvetica Neue"/>
                <a:sym typeface="Helvetica Neue"/>
              </a:rPr>
              <a:t>​</a:t>
            </a:r>
            <a:endParaRPr/>
          </a:p>
          <a:p>
            <a:pPr marL="457200" marR="0" lvl="0" indent="-342900" algn="l" rtl="0">
              <a:spcBef>
                <a:spcPts val="1000"/>
              </a:spcBef>
              <a:spcAft>
                <a:spcPts val="0"/>
              </a:spcAft>
              <a:buSzPts val="1800"/>
              <a:buFont typeface="Helvetica Neue"/>
              <a:buAutoNum type="arabicPeriod"/>
            </a:pPr>
            <a:r>
              <a:rPr lang="en-US" sz="1800">
                <a:latin typeface="Helvetica Neue"/>
                <a:ea typeface="Helvetica Neue"/>
                <a:cs typeface="Helvetica Neue"/>
                <a:sym typeface="Helvetica Neue"/>
              </a:rPr>
              <a:t>Establish regular </a:t>
            </a:r>
            <a:r>
              <a:rPr lang="en-US" sz="1800" u="none" strike="noStrike">
                <a:solidFill>
                  <a:srgbClr val="0070C0"/>
                </a:solidFill>
                <a:latin typeface="Helvetica Neue"/>
                <a:ea typeface="Helvetica Neue"/>
                <a:cs typeface="Helvetica Neue"/>
                <a:sym typeface="Helvetica Neue"/>
              </a:rPr>
              <a:t>cadence</a:t>
            </a:r>
            <a:r>
              <a:rPr lang="en-US" sz="1800" u="none" strike="noStrike">
                <a:solidFill>
                  <a:schemeClr val="accent2"/>
                </a:solidFill>
                <a:latin typeface="Helvetica Neue"/>
                <a:ea typeface="Helvetica Neue"/>
                <a:cs typeface="Helvetica Neue"/>
                <a:sym typeface="Helvetica Neue"/>
              </a:rPr>
              <a:t> </a:t>
            </a:r>
            <a:r>
              <a:rPr lang="en-US" sz="1800" u="none" strike="noStrike">
                <a:solidFill>
                  <a:srgbClr val="000000"/>
                </a:solidFill>
                <a:latin typeface="Helvetica Neue"/>
                <a:ea typeface="Helvetica Neue"/>
                <a:cs typeface="Helvetica Neue"/>
                <a:sym typeface="Helvetica Neue"/>
              </a:rPr>
              <a:t>of disruption risk and opportunities analysis</a:t>
            </a:r>
            <a:r>
              <a:rPr lang="en-US" sz="1800">
                <a:solidFill>
                  <a:srgbClr val="000000"/>
                </a:solidFill>
                <a:latin typeface="Helvetica Neue"/>
                <a:ea typeface="Helvetica Neue"/>
                <a:cs typeface="Helvetica Neue"/>
                <a:sym typeface="Helvetica Neue"/>
              </a:rPr>
              <a:t>​</a:t>
            </a:r>
            <a:endParaRPr/>
          </a:p>
          <a:p>
            <a:pPr marL="457200" marR="0" lvl="0" indent="-342900" algn="l" rtl="0">
              <a:spcBef>
                <a:spcPts val="1000"/>
              </a:spcBef>
              <a:spcAft>
                <a:spcPts val="0"/>
              </a:spcAft>
              <a:buSzPts val="1800"/>
              <a:buFont typeface="Helvetica Neue"/>
              <a:buAutoNum type="arabicPeriod"/>
            </a:pPr>
            <a:r>
              <a:rPr lang="en-US" sz="1800" u="none" strike="noStrike">
                <a:solidFill>
                  <a:srgbClr val="000000"/>
                </a:solidFill>
                <a:latin typeface="Helvetica Neue"/>
                <a:ea typeface="Helvetica Neue"/>
                <a:cs typeface="Helvetica Neue"/>
                <a:sym typeface="Helvetica Neue"/>
              </a:rPr>
              <a:t>Provide ample time and space for </a:t>
            </a:r>
            <a:r>
              <a:rPr lang="en-US" sz="1800" u="none" strike="noStrike">
                <a:solidFill>
                  <a:srgbClr val="0070C0"/>
                </a:solidFill>
                <a:latin typeface="Helvetica Neue"/>
                <a:ea typeface="Helvetica Neue"/>
                <a:cs typeface="Helvetica Neue"/>
                <a:sym typeface="Helvetica Neue"/>
              </a:rPr>
              <a:t>learning and support </a:t>
            </a:r>
            <a:r>
              <a:rPr lang="en-US" sz="1800" u="none" strike="noStrike">
                <a:solidFill>
                  <a:srgbClr val="000000"/>
                </a:solidFill>
                <a:latin typeface="Helvetica Neue"/>
                <a:ea typeface="Helvetica Neue"/>
                <a:cs typeface="Helvetica Neue"/>
                <a:sym typeface="Helvetica Neue"/>
              </a:rPr>
              <a:t>to properly inform </a:t>
            </a:r>
            <a:r>
              <a:rPr lang="en-US" sz="1800">
                <a:latin typeface="Helvetica Neue"/>
                <a:ea typeface="Helvetica Neue"/>
                <a:cs typeface="Helvetica Neue"/>
                <a:sym typeface="Helvetica Neue"/>
              </a:rPr>
              <a:t>stakeholders</a:t>
            </a:r>
            <a:endParaRPr/>
          </a:p>
          <a:p>
            <a:pPr marL="457200" marR="0" lvl="0" indent="-342900" algn="l" rtl="0">
              <a:spcBef>
                <a:spcPts val="1000"/>
              </a:spcBef>
              <a:spcAft>
                <a:spcPts val="0"/>
              </a:spcAft>
              <a:buSzPts val="1800"/>
              <a:buFont typeface="Helvetica Neue"/>
              <a:buAutoNum type="arabicPeriod"/>
            </a:pPr>
            <a:r>
              <a:rPr lang="en-US" sz="1800" u="none" strike="noStrike">
                <a:solidFill>
                  <a:srgbClr val="000000"/>
                </a:solidFill>
                <a:latin typeface="Helvetica Neue"/>
                <a:ea typeface="Helvetica Neue"/>
                <a:cs typeface="Helvetica Neue"/>
                <a:sym typeface="Helvetica Neue"/>
              </a:rPr>
              <a:t>Adapt regular management and committee </a:t>
            </a:r>
            <a:r>
              <a:rPr lang="en-US" sz="1800" u="none" strike="noStrike">
                <a:solidFill>
                  <a:srgbClr val="0070C0"/>
                </a:solidFill>
                <a:latin typeface="Helvetica Neue"/>
                <a:ea typeface="Helvetica Neue"/>
                <a:cs typeface="Helvetica Neue"/>
                <a:sym typeface="Helvetica Neue"/>
              </a:rPr>
              <a:t>reporting</a:t>
            </a:r>
            <a:r>
              <a:rPr lang="en-US" sz="1800">
                <a:solidFill>
                  <a:srgbClr val="4895E1"/>
                </a:solidFill>
                <a:latin typeface="Helvetica Neue"/>
                <a:ea typeface="Helvetica Neue"/>
                <a:cs typeface="Helvetica Neue"/>
                <a:sym typeface="Helvetica Neue"/>
              </a:rPr>
              <a:t> </a:t>
            </a:r>
            <a:r>
              <a:rPr lang="en-US" sz="1800" u="none" strike="noStrike">
                <a:solidFill>
                  <a:srgbClr val="000000"/>
                </a:solidFill>
                <a:latin typeface="Helvetica Neue"/>
                <a:ea typeface="Helvetica Neue"/>
                <a:cs typeface="Helvetica Neue"/>
                <a:sym typeface="Helvetica Neue"/>
              </a:rPr>
              <a:t>expectations and formats</a:t>
            </a:r>
            <a:r>
              <a:rPr lang="en-US" sz="1800">
                <a:solidFill>
                  <a:srgbClr val="000000"/>
                </a:solidFill>
                <a:latin typeface="Helvetica Neue"/>
                <a:ea typeface="Helvetica Neue"/>
                <a:cs typeface="Helvetica Neue"/>
                <a:sym typeface="Helvetica Neue"/>
              </a:rPr>
              <a:t>​</a:t>
            </a:r>
            <a:endParaRPr/>
          </a:p>
          <a:p>
            <a:pPr marL="457200" marR="0" lvl="0" indent="-342900" algn="l" rtl="0">
              <a:spcBef>
                <a:spcPts val="1000"/>
              </a:spcBef>
              <a:spcAft>
                <a:spcPts val="0"/>
              </a:spcAft>
              <a:buSzPts val="1800"/>
              <a:buFont typeface="Helvetica Neue"/>
              <a:buAutoNum type="arabicPeriod"/>
            </a:pPr>
            <a:r>
              <a:rPr lang="en-US" sz="1800" u="none" strike="noStrike">
                <a:solidFill>
                  <a:srgbClr val="000000"/>
                </a:solidFill>
                <a:latin typeface="Helvetica Neue"/>
                <a:ea typeface="Helvetica Neue"/>
                <a:cs typeface="Helvetica Neue"/>
                <a:sym typeface="Helvetica Neue"/>
              </a:rPr>
              <a:t>Charge one or more committees with </a:t>
            </a:r>
            <a:r>
              <a:rPr lang="en-US" sz="1800" u="none" strike="noStrike">
                <a:solidFill>
                  <a:srgbClr val="0070C0"/>
                </a:solidFill>
                <a:latin typeface="Helvetica Neue"/>
                <a:ea typeface="Helvetica Neue"/>
                <a:cs typeface="Helvetica Neue"/>
                <a:sym typeface="Helvetica Neue"/>
              </a:rPr>
              <a:t>deep-dive responsibilities </a:t>
            </a:r>
            <a:r>
              <a:rPr lang="en-US" sz="1800">
                <a:solidFill>
                  <a:schemeClr val="accent2"/>
                </a:solidFill>
                <a:latin typeface="Helvetica Neue"/>
                <a:ea typeface="Helvetica Neue"/>
                <a:cs typeface="Helvetica Neue"/>
                <a:sym typeface="Helvetica Neue"/>
              </a:rPr>
              <a:t>​</a:t>
            </a:r>
            <a:endParaRPr/>
          </a:p>
        </p:txBody>
      </p:sp>
      <p:sp>
        <p:nvSpPr>
          <p:cNvPr id="456" name="Google Shape;456;p28"/>
          <p:cNvSpPr txBox="1"/>
          <p:nvPr/>
        </p:nvSpPr>
        <p:spPr>
          <a:xfrm>
            <a:off x="6237480" y="2086282"/>
            <a:ext cx="5858400" cy="37095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startAt="6"/>
            </a:pPr>
            <a:r>
              <a:rPr lang="en-US" sz="1800" u="none" strike="noStrike">
                <a:solidFill>
                  <a:srgbClr val="000000"/>
                </a:solidFill>
                <a:latin typeface="Helvetica Neue"/>
                <a:ea typeface="Helvetica Neue"/>
                <a:cs typeface="Helvetica Neue"/>
                <a:sym typeface="Helvetica Neue"/>
              </a:rPr>
              <a:t>Provide ample time and space for </a:t>
            </a:r>
            <a:r>
              <a:rPr lang="en-US" sz="1800" u="none" strike="noStrike">
                <a:solidFill>
                  <a:srgbClr val="0070C0"/>
                </a:solidFill>
                <a:latin typeface="Helvetica Neue"/>
                <a:ea typeface="Helvetica Neue"/>
                <a:cs typeface="Helvetica Neue"/>
                <a:sym typeface="Helvetica Neue"/>
              </a:rPr>
              <a:t>discussion and deliberation</a:t>
            </a:r>
            <a:r>
              <a:rPr lang="en-US" sz="1800">
                <a:solidFill>
                  <a:srgbClr val="4895E1"/>
                </a:solidFill>
                <a:latin typeface="Helvetica Neue"/>
                <a:ea typeface="Helvetica Neue"/>
                <a:cs typeface="Helvetica Neue"/>
                <a:sym typeface="Helvetica Neue"/>
              </a:rPr>
              <a:t>​ </a:t>
            </a:r>
            <a:endParaRPr sz="1800">
              <a:solidFill>
                <a:srgbClr val="4895E1"/>
              </a:solidFill>
              <a:latin typeface="Helvetica Neue"/>
              <a:ea typeface="Helvetica Neue"/>
              <a:cs typeface="Helvetica Neue"/>
              <a:sym typeface="Helvetica Neue"/>
            </a:endParaRPr>
          </a:p>
          <a:p>
            <a:pPr marL="342900" marR="0" lvl="0" indent="-342900" algn="l" rtl="0">
              <a:spcBef>
                <a:spcPts val="1200"/>
              </a:spcBef>
              <a:spcAft>
                <a:spcPts val="0"/>
              </a:spcAft>
              <a:buClr>
                <a:srgbClr val="000000"/>
              </a:buClr>
              <a:buSzPts val="1800"/>
              <a:buFont typeface="Calibri"/>
              <a:buAutoNum type="arabicPeriod" startAt="6"/>
            </a:pPr>
            <a:r>
              <a:rPr lang="en-US" sz="1800" u="none" strike="noStrike">
                <a:solidFill>
                  <a:srgbClr val="000000"/>
                </a:solidFill>
                <a:latin typeface="Helvetica Neue"/>
                <a:ea typeface="Helvetica Neue"/>
                <a:cs typeface="Helvetica Neue"/>
                <a:sym typeface="Helvetica Neue"/>
              </a:rPr>
              <a:t>Adopt a</a:t>
            </a:r>
            <a:r>
              <a:rPr lang="en-US" sz="1800" u="none" strike="noStrike">
                <a:solidFill>
                  <a:srgbClr val="4895E1"/>
                </a:solidFill>
                <a:latin typeface="Helvetica Neue"/>
                <a:ea typeface="Helvetica Neue"/>
                <a:cs typeface="Helvetica Neue"/>
                <a:sym typeface="Helvetica Neue"/>
              </a:rPr>
              <a:t> </a:t>
            </a:r>
            <a:r>
              <a:rPr lang="en-US" sz="1800" u="none" strike="noStrike">
                <a:solidFill>
                  <a:srgbClr val="0070C0"/>
                </a:solidFill>
                <a:latin typeface="Helvetica Neue"/>
                <a:ea typeface="Helvetica Neue"/>
                <a:cs typeface="Helvetica Neue"/>
                <a:sym typeface="Helvetica Neue"/>
              </a:rPr>
              <a:t>journey-not-a-destination</a:t>
            </a:r>
            <a:r>
              <a:rPr lang="en-US" sz="1800" u="none" strike="noStrike">
                <a:solidFill>
                  <a:srgbClr val="4895E1"/>
                </a:solidFill>
                <a:latin typeface="Helvetica Neue"/>
                <a:ea typeface="Helvetica Neue"/>
                <a:cs typeface="Helvetica Neue"/>
                <a:sym typeface="Helvetica Neue"/>
              </a:rPr>
              <a:t> </a:t>
            </a:r>
            <a:r>
              <a:rPr lang="en-US" sz="1800" u="none" strike="noStrike">
                <a:solidFill>
                  <a:srgbClr val="000000"/>
                </a:solidFill>
                <a:latin typeface="Helvetica Neue"/>
                <a:ea typeface="Helvetica Neue"/>
                <a:cs typeface="Helvetica Neue"/>
                <a:sym typeface="Helvetica Neue"/>
              </a:rPr>
              <a:t>approach</a:t>
            </a:r>
            <a:r>
              <a:rPr lang="en-US" sz="1800">
                <a:solidFill>
                  <a:srgbClr val="000000"/>
                </a:solidFill>
                <a:latin typeface="Helvetica Neue"/>
                <a:ea typeface="Helvetica Neue"/>
                <a:cs typeface="Helvetica Neue"/>
                <a:sym typeface="Helvetica Neue"/>
              </a:rPr>
              <a:t>​</a:t>
            </a:r>
            <a:endParaRPr/>
          </a:p>
          <a:p>
            <a:pPr marL="342900" marR="0" lvl="0" indent="-342900" algn="l" rtl="0">
              <a:spcBef>
                <a:spcPts val="1200"/>
              </a:spcBef>
              <a:spcAft>
                <a:spcPts val="0"/>
              </a:spcAft>
              <a:buClr>
                <a:srgbClr val="000000"/>
              </a:buClr>
              <a:buSzPts val="1800"/>
              <a:buFont typeface="Calibri"/>
              <a:buAutoNum type="arabicPeriod" startAt="6"/>
            </a:pPr>
            <a:r>
              <a:rPr lang="en-US" sz="1800" u="none" strike="noStrike">
                <a:solidFill>
                  <a:srgbClr val="000000"/>
                </a:solidFill>
                <a:latin typeface="Helvetica Neue"/>
                <a:ea typeface="Helvetica Neue"/>
                <a:cs typeface="Helvetica Neue"/>
                <a:sym typeface="Helvetica Neue"/>
              </a:rPr>
              <a:t>Consider </a:t>
            </a:r>
            <a:r>
              <a:rPr lang="en-US" sz="1800" u="none" strike="noStrike">
                <a:solidFill>
                  <a:srgbClr val="0070C0"/>
                </a:solidFill>
                <a:latin typeface="Helvetica Neue"/>
                <a:ea typeface="Helvetica Neue"/>
                <a:cs typeface="Helvetica Neue"/>
                <a:sym typeface="Helvetica Neue"/>
              </a:rPr>
              <a:t>structure, resource and incentives alignment </a:t>
            </a:r>
            <a:r>
              <a:rPr lang="en-US" sz="1800" u="none" strike="noStrike">
                <a:solidFill>
                  <a:srgbClr val="000000"/>
                </a:solidFill>
                <a:latin typeface="Helvetica Neue"/>
                <a:ea typeface="Helvetica Neue"/>
                <a:cs typeface="Helvetica Neue"/>
                <a:sym typeface="Helvetica Neue"/>
              </a:rPr>
              <a:t>with changing disruption landscape</a:t>
            </a:r>
            <a:r>
              <a:rPr lang="en-US" sz="1800">
                <a:solidFill>
                  <a:srgbClr val="000000"/>
                </a:solidFill>
                <a:latin typeface="Helvetica Neue"/>
                <a:ea typeface="Helvetica Neue"/>
                <a:cs typeface="Helvetica Neue"/>
                <a:sym typeface="Helvetica Neue"/>
              </a:rPr>
              <a:t>​</a:t>
            </a:r>
            <a:endParaRPr/>
          </a:p>
          <a:p>
            <a:pPr marL="342900" marR="0" lvl="0" indent="-342900" algn="l" rtl="0">
              <a:spcBef>
                <a:spcPts val="1200"/>
              </a:spcBef>
              <a:spcAft>
                <a:spcPts val="0"/>
              </a:spcAft>
              <a:buClr>
                <a:srgbClr val="000000"/>
              </a:buClr>
              <a:buSzPts val="1800"/>
              <a:buFont typeface="Calibri"/>
              <a:buAutoNum type="arabicPeriod" startAt="6"/>
            </a:pPr>
            <a:r>
              <a:rPr lang="en-US" sz="1800" u="none" strike="noStrike">
                <a:solidFill>
                  <a:srgbClr val="000000"/>
                </a:solidFill>
                <a:latin typeface="Helvetica Neue"/>
                <a:ea typeface="Helvetica Neue"/>
                <a:cs typeface="Helvetica Neue"/>
                <a:sym typeface="Helvetica Neue"/>
              </a:rPr>
              <a:t>Confirm accountable officers and appropriate </a:t>
            </a:r>
            <a:r>
              <a:rPr lang="en-US" sz="1800" u="none" strike="noStrike">
                <a:solidFill>
                  <a:srgbClr val="0070C0"/>
                </a:solidFill>
                <a:latin typeface="Helvetica Neue"/>
                <a:ea typeface="Helvetica Neue"/>
                <a:cs typeface="Helvetica Neue"/>
                <a:sym typeface="Helvetica Neue"/>
              </a:rPr>
              <a:t>management structure and non-siloed communications </a:t>
            </a:r>
            <a:r>
              <a:rPr lang="en-US" sz="1800" u="none" strike="noStrike">
                <a:solidFill>
                  <a:srgbClr val="000000"/>
                </a:solidFill>
                <a:latin typeface="Helvetica Neue"/>
                <a:ea typeface="Helvetica Neue"/>
                <a:cs typeface="Helvetica Neue"/>
                <a:sym typeface="Helvetica Neue"/>
              </a:rPr>
              <a:t>flow</a:t>
            </a:r>
            <a:r>
              <a:rPr lang="en-US" sz="1800">
                <a:solidFill>
                  <a:srgbClr val="000000"/>
                </a:solidFill>
                <a:latin typeface="Helvetica Neue"/>
                <a:ea typeface="Helvetica Neue"/>
                <a:cs typeface="Helvetica Neue"/>
                <a:sym typeface="Helvetica Neue"/>
              </a:rPr>
              <a:t>​</a:t>
            </a:r>
            <a:endParaRPr sz="1800">
              <a:solidFill>
                <a:schemeClr val="dk1"/>
              </a:solidFill>
              <a:latin typeface="Helvetica Neue"/>
              <a:ea typeface="Helvetica Neue"/>
              <a:cs typeface="Helvetica Neue"/>
              <a:sym typeface="Helvetica Neue"/>
            </a:endParaRPr>
          </a:p>
          <a:p>
            <a:pPr marL="342900" marR="0" lvl="0" indent="-342900" algn="l" rtl="0">
              <a:spcBef>
                <a:spcPts val="1200"/>
              </a:spcBef>
              <a:spcAft>
                <a:spcPts val="0"/>
              </a:spcAft>
              <a:buClr>
                <a:schemeClr val="dk1"/>
              </a:buClr>
              <a:buSzPts val="1800"/>
              <a:buFont typeface="Calibri"/>
              <a:buAutoNum type="arabicPeriod" startAt="6"/>
            </a:pPr>
            <a:r>
              <a:rPr lang="en-US" sz="1800" strike="noStrike">
                <a:solidFill>
                  <a:srgbClr val="0070C0"/>
                </a:solidFill>
                <a:latin typeface="Helvetica Neue"/>
                <a:ea typeface="Helvetica Neue"/>
                <a:cs typeface="Helvetica Neue"/>
                <a:sym typeface="Helvetica Neue"/>
              </a:rPr>
              <a:t>Expect the unexpected</a:t>
            </a:r>
            <a:endParaRPr/>
          </a:p>
          <a:p>
            <a:pPr marL="0" marR="0" lvl="0" indent="0" algn="l" rtl="0">
              <a:spcBef>
                <a:spcPts val="1800"/>
              </a:spcBef>
              <a:spcAft>
                <a:spcPts val="0"/>
              </a:spcAft>
              <a:buNone/>
            </a:pPr>
            <a:r>
              <a:rPr lang="en-US" sz="1800" i="0">
                <a:solidFill>
                  <a:schemeClr val="dk1"/>
                </a:solidFill>
                <a:latin typeface="Helvetica Neue"/>
                <a:ea typeface="Helvetica Neue"/>
                <a:cs typeface="Helvetica Neue"/>
                <a:sym typeface="Helvetica Neue"/>
              </a:rPr>
              <a: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287d6708cc_0_10"/>
          <p:cNvSpPr txBox="1">
            <a:spLocks noGrp="1"/>
          </p:cNvSpPr>
          <p:nvPr>
            <p:ph type="title"/>
          </p:nvPr>
        </p:nvSpPr>
        <p:spPr>
          <a:xfrm>
            <a:off x="576767" y="311704"/>
            <a:ext cx="10515600" cy="107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200">
                <a:latin typeface="Helvetica Neue"/>
                <a:ea typeface="Helvetica Neue"/>
                <a:cs typeface="Helvetica Neue"/>
                <a:sym typeface="Helvetica Neue"/>
              </a:rPr>
              <a:t>Governance Takeaways</a:t>
            </a:r>
            <a:endParaRPr sz="3200"/>
          </a:p>
        </p:txBody>
      </p:sp>
      <p:sp>
        <p:nvSpPr>
          <p:cNvPr id="463" name="Google Shape;463;g2287d6708cc_0_10"/>
          <p:cNvSpPr txBox="1">
            <a:spLocks noGrp="1"/>
          </p:cNvSpPr>
          <p:nvPr>
            <p:ph type="sldNum" idx="12"/>
          </p:nvPr>
        </p:nvSpPr>
        <p:spPr>
          <a:xfrm>
            <a:off x="22761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27</a:t>
            </a:fld>
            <a:endParaRPr/>
          </a:p>
        </p:txBody>
      </p:sp>
      <p:sp>
        <p:nvSpPr>
          <p:cNvPr id="464" name="Google Shape;464;g2287d6708cc_0_10"/>
          <p:cNvSpPr txBox="1"/>
          <p:nvPr/>
        </p:nvSpPr>
        <p:spPr>
          <a:xfrm>
            <a:off x="715075" y="1661950"/>
            <a:ext cx="10912500" cy="369420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50000"/>
              </a:lnSpc>
              <a:spcBef>
                <a:spcPts val="0"/>
              </a:spcBef>
              <a:spcAft>
                <a:spcPts val="0"/>
              </a:spcAft>
              <a:buClr>
                <a:schemeClr val="dk1"/>
              </a:buClr>
              <a:buSzPts val="1800"/>
              <a:buFont typeface="Helvetica Neue"/>
              <a:buAutoNum type="arabicPeriod"/>
            </a:pPr>
            <a:r>
              <a:rPr lang="en-US" sz="1800" b="1">
                <a:solidFill>
                  <a:srgbClr val="002060"/>
                </a:solidFill>
                <a:latin typeface="Helvetica Neue"/>
                <a:ea typeface="Helvetica Neue"/>
                <a:cs typeface="Helvetica Neue"/>
                <a:sym typeface="Helvetica Neue"/>
              </a:rPr>
              <a:t>Humans are the key to AI Ethics</a:t>
            </a:r>
            <a:r>
              <a:rPr lang="en-US" sz="1800">
                <a:solidFill>
                  <a:schemeClr val="dk1"/>
                </a:solidFill>
                <a:latin typeface="Helvetica Neue"/>
                <a:ea typeface="Helvetica Neue"/>
                <a:cs typeface="Helvetica Neue"/>
                <a:sym typeface="Helvetica Neue"/>
              </a:rPr>
              <a:t> (AI doesn’t have any) </a:t>
            </a:r>
            <a:endParaRPr sz="1800">
              <a:solidFill>
                <a:schemeClr val="dk1"/>
              </a:solidFill>
              <a:latin typeface="Helvetica Neue"/>
              <a:ea typeface="Helvetica Neue"/>
              <a:cs typeface="Helvetica Neue"/>
              <a:sym typeface="Helvetica Neue"/>
            </a:endParaRPr>
          </a:p>
          <a:p>
            <a:pPr marL="457200" marR="0" lvl="0" indent="-342900" algn="l" rtl="0">
              <a:lnSpc>
                <a:spcPct val="150000"/>
              </a:lnSpc>
              <a:spcBef>
                <a:spcPts val="0"/>
              </a:spcBef>
              <a:spcAft>
                <a:spcPts val="0"/>
              </a:spcAft>
              <a:buClr>
                <a:schemeClr val="dk1"/>
              </a:buClr>
              <a:buSzPts val="1800"/>
              <a:buFont typeface="Helvetica Neue"/>
              <a:buAutoNum type="arabicPeriod"/>
            </a:pPr>
            <a:r>
              <a:rPr lang="en-US" sz="1800" b="1">
                <a:solidFill>
                  <a:srgbClr val="002060"/>
                </a:solidFill>
                <a:latin typeface="Helvetica Neue"/>
                <a:ea typeface="Helvetica Neue"/>
                <a:cs typeface="Helvetica Neue"/>
                <a:sym typeface="Helvetica Neue"/>
              </a:rPr>
              <a:t>This is strategic work that enables innovation and tech uptake</a:t>
            </a:r>
            <a:endParaRPr sz="1800">
              <a:solidFill>
                <a:srgbClr val="002060"/>
              </a:solidFill>
              <a:latin typeface="Helvetica Neue"/>
              <a:ea typeface="Helvetica Neue"/>
              <a:cs typeface="Helvetica Neue"/>
              <a:sym typeface="Helvetica Neue"/>
            </a:endParaRPr>
          </a:p>
          <a:p>
            <a:pPr marL="457200" marR="0" lvl="0" indent="-342900" algn="l" rtl="0">
              <a:lnSpc>
                <a:spcPct val="150000"/>
              </a:lnSpc>
              <a:spcBef>
                <a:spcPts val="0"/>
              </a:spcBef>
              <a:spcAft>
                <a:spcPts val="0"/>
              </a:spcAft>
              <a:buClr>
                <a:schemeClr val="dk1"/>
              </a:buClr>
              <a:buSzPts val="1800"/>
              <a:buFont typeface="Helvetica Neue"/>
              <a:buAutoNum type="arabicPeriod"/>
            </a:pPr>
            <a:r>
              <a:rPr lang="en-US" sz="1800" b="1">
                <a:solidFill>
                  <a:srgbClr val="002060"/>
                </a:solidFill>
                <a:latin typeface="Helvetica Neue"/>
                <a:ea typeface="Helvetica Neue"/>
                <a:cs typeface="Helvetica Neue"/>
                <a:sym typeface="Helvetica Neue"/>
              </a:rPr>
              <a:t>AI models today are prediction engines</a:t>
            </a:r>
            <a:r>
              <a:rPr lang="en-US" sz="1800">
                <a:solidFill>
                  <a:schemeClr val="dk1"/>
                </a:solidFill>
                <a:latin typeface="Helvetica Neue"/>
                <a:ea typeface="Helvetica Neue"/>
                <a:cs typeface="Helvetica Neue"/>
                <a:sym typeface="Helvetica Neue"/>
              </a:rPr>
              <a:t>, bringing innate uncertainty, error, bias and security issues</a:t>
            </a:r>
            <a:endParaRPr sz="1800">
              <a:solidFill>
                <a:schemeClr val="dk1"/>
              </a:solidFill>
              <a:latin typeface="Helvetica Neue"/>
              <a:ea typeface="Helvetica Neue"/>
              <a:cs typeface="Helvetica Neue"/>
              <a:sym typeface="Helvetica Neue"/>
            </a:endParaRPr>
          </a:p>
          <a:p>
            <a:pPr marL="457200" marR="0" lvl="0" indent="-342900" algn="l" rtl="0">
              <a:lnSpc>
                <a:spcPct val="150000"/>
              </a:lnSpc>
              <a:spcBef>
                <a:spcPts val="0"/>
              </a:spcBef>
              <a:spcAft>
                <a:spcPts val="0"/>
              </a:spcAft>
              <a:buClr>
                <a:schemeClr val="dk1"/>
              </a:buClr>
              <a:buSzPts val="1800"/>
              <a:buFont typeface="Helvetica Neue"/>
              <a:buAutoNum type="arabicPeriod"/>
            </a:pPr>
            <a:r>
              <a:rPr lang="en-US" sz="1800" b="1">
                <a:solidFill>
                  <a:srgbClr val="002060"/>
                </a:solidFill>
                <a:latin typeface="Helvetica Neue"/>
                <a:ea typeface="Helvetica Neue"/>
                <a:cs typeface="Helvetica Neue"/>
                <a:sym typeface="Helvetica Neue"/>
              </a:rPr>
              <a:t>Boards and C-levels are implicated</a:t>
            </a:r>
            <a:r>
              <a:rPr lang="en-US" sz="1800" b="1">
                <a:solidFill>
                  <a:schemeClr val="dk1"/>
                </a:solidFill>
                <a:latin typeface="Helvetica Neue"/>
                <a:ea typeface="Helvetica Neue"/>
                <a:cs typeface="Helvetica Neue"/>
                <a:sym typeface="Helvetica Neue"/>
              </a:rPr>
              <a:t> </a:t>
            </a:r>
            <a:r>
              <a:rPr lang="en-US" sz="1800">
                <a:solidFill>
                  <a:schemeClr val="dk1"/>
                </a:solidFill>
                <a:latin typeface="Helvetica Neue"/>
                <a:ea typeface="Helvetica Neue"/>
                <a:cs typeface="Helvetica Neue"/>
                <a:sym typeface="Helvetica Neue"/>
              </a:rPr>
              <a:t>because AI and other frontier tech impact strategy and risk </a:t>
            </a:r>
            <a:endParaRPr sz="1800">
              <a:latin typeface="Helvetica Neue"/>
              <a:ea typeface="Helvetica Neue"/>
              <a:cs typeface="Helvetica Neue"/>
              <a:sym typeface="Helvetica Neue"/>
            </a:endParaRPr>
          </a:p>
          <a:p>
            <a:pPr marL="457200" marR="0" lvl="0" indent="-342900" algn="l" rtl="0">
              <a:lnSpc>
                <a:spcPct val="150000"/>
              </a:lnSpc>
              <a:spcBef>
                <a:spcPts val="0"/>
              </a:spcBef>
              <a:spcAft>
                <a:spcPts val="0"/>
              </a:spcAft>
              <a:buClr>
                <a:schemeClr val="dk1"/>
              </a:buClr>
              <a:buSzPts val="1800"/>
              <a:buFont typeface="Helvetica Neue"/>
              <a:buAutoNum type="arabicPeriod"/>
            </a:pPr>
            <a:r>
              <a:rPr lang="en-US" sz="1800" b="1">
                <a:solidFill>
                  <a:srgbClr val="002060"/>
                </a:solidFill>
                <a:latin typeface="Helvetica Neue"/>
                <a:ea typeface="Helvetica Neue"/>
                <a:cs typeface="Helvetica Neue"/>
                <a:sym typeface="Helvetica Neue"/>
              </a:rPr>
              <a:t>The reasons to do this work already exist</a:t>
            </a:r>
            <a:r>
              <a:rPr lang="en-US" sz="1800">
                <a:solidFill>
                  <a:schemeClr val="dk1"/>
                </a:solidFill>
                <a:latin typeface="Helvetica Neue"/>
                <a:ea typeface="Helvetica Neue"/>
                <a:cs typeface="Helvetica Neue"/>
                <a:sym typeface="Helvetica Neue"/>
              </a:rPr>
              <a:t> and grow by the day</a:t>
            </a:r>
            <a:endParaRPr sz="1800">
              <a:solidFill>
                <a:schemeClr val="dk1"/>
              </a:solidFill>
              <a:latin typeface="Helvetica Neue"/>
              <a:ea typeface="Helvetica Neue"/>
              <a:cs typeface="Helvetica Neue"/>
              <a:sym typeface="Helvetica Neue"/>
            </a:endParaRPr>
          </a:p>
          <a:p>
            <a:pPr marL="457200" marR="0" lvl="0" indent="-342900" algn="l" rtl="0">
              <a:lnSpc>
                <a:spcPct val="150000"/>
              </a:lnSpc>
              <a:spcBef>
                <a:spcPts val="0"/>
              </a:spcBef>
              <a:spcAft>
                <a:spcPts val="0"/>
              </a:spcAft>
              <a:buClr>
                <a:schemeClr val="dk1"/>
              </a:buClr>
              <a:buSzPts val="1800"/>
              <a:buFont typeface="Helvetica Neue"/>
              <a:buAutoNum type="arabicPeriod"/>
            </a:pPr>
            <a:r>
              <a:rPr lang="en-US" sz="1800" b="1">
                <a:solidFill>
                  <a:srgbClr val="002060"/>
                </a:solidFill>
                <a:latin typeface="Helvetica Neue"/>
                <a:ea typeface="Helvetica Neue"/>
                <a:cs typeface="Helvetica Neue"/>
                <a:sym typeface="Helvetica Neue"/>
              </a:rPr>
              <a:t>The ethical and governance questions are going to get harder</a:t>
            </a:r>
            <a:r>
              <a:rPr lang="en-US" sz="1800">
                <a:solidFill>
                  <a:schemeClr val="dk1"/>
                </a:solidFill>
                <a:latin typeface="Helvetica Neue"/>
                <a:ea typeface="Helvetica Neue"/>
                <a:cs typeface="Helvetica Neue"/>
                <a:sym typeface="Helvetica Neue"/>
              </a:rPr>
              <a:t> as the technologies get better </a:t>
            </a:r>
            <a:endParaRPr sz="1800">
              <a:latin typeface="Helvetica Neue"/>
              <a:ea typeface="Helvetica Neue"/>
              <a:cs typeface="Helvetica Neue"/>
              <a:sym typeface="Helvetica Neue"/>
            </a:endParaRPr>
          </a:p>
          <a:p>
            <a:pPr marL="457200" marR="0" lvl="0" indent="-342900" algn="l" rtl="0">
              <a:lnSpc>
                <a:spcPct val="150000"/>
              </a:lnSpc>
              <a:spcBef>
                <a:spcPts val="0"/>
              </a:spcBef>
              <a:spcAft>
                <a:spcPts val="0"/>
              </a:spcAft>
              <a:buClr>
                <a:schemeClr val="dk1"/>
              </a:buClr>
              <a:buSzPts val="1800"/>
              <a:buFont typeface="Helvetica Neue"/>
              <a:buAutoNum type="arabicPeriod"/>
            </a:pPr>
            <a:r>
              <a:rPr lang="en-US" sz="1800" b="1">
                <a:solidFill>
                  <a:srgbClr val="002060"/>
                </a:solidFill>
                <a:latin typeface="Helvetica Neue"/>
                <a:ea typeface="Helvetica Neue"/>
                <a:cs typeface="Helvetica Neue"/>
                <a:sym typeface="Helvetica Neue"/>
              </a:rPr>
              <a:t>Standards for what is feasible and what is reasonable </a:t>
            </a:r>
            <a:r>
              <a:rPr lang="en-US" sz="1800">
                <a:solidFill>
                  <a:srgbClr val="002060"/>
                </a:solidFill>
                <a:latin typeface="Helvetica Neue"/>
                <a:ea typeface="Helvetica Neue"/>
                <a:cs typeface="Helvetica Neue"/>
                <a:sym typeface="Helvetica Neue"/>
              </a:rPr>
              <a:t>are increasing</a:t>
            </a:r>
            <a:endParaRPr sz="1800">
              <a:latin typeface="Helvetica Neue"/>
              <a:ea typeface="Helvetica Neue"/>
              <a:cs typeface="Helvetica Neue"/>
              <a:sym typeface="Helvetica Neue"/>
            </a:endParaRPr>
          </a:p>
          <a:p>
            <a:pPr marL="457200" marR="0" lvl="0" indent="-342900" algn="l" rtl="0">
              <a:lnSpc>
                <a:spcPct val="150000"/>
              </a:lnSpc>
              <a:spcBef>
                <a:spcPts val="0"/>
              </a:spcBef>
              <a:spcAft>
                <a:spcPts val="0"/>
              </a:spcAft>
              <a:buClr>
                <a:schemeClr val="dk1"/>
              </a:buClr>
              <a:buSzPts val="1800"/>
              <a:buFont typeface="Helvetica Neue"/>
              <a:buAutoNum type="arabicPeriod"/>
            </a:pPr>
            <a:r>
              <a:rPr lang="en-US" sz="1800" b="1">
                <a:solidFill>
                  <a:srgbClr val="002060"/>
                </a:solidFill>
                <a:latin typeface="Helvetica Neue"/>
                <a:ea typeface="Helvetica Neue"/>
                <a:cs typeface="Helvetica Neue"/>
                <a:sym typeface="Helvetica Neue"/>
              </a:rPr>
              <a:t>This is a journey not a destination</a:t>
            </a:r>
            <a:endParaRPr sz="1800">
              <a:latin typeface="Helvetica Neue"/>
              <a:ea typeface="Helvetica Neue"/>
              <a:cs typeface="Helvetica Neue"/>
              <a:sym typeface="Helvetica Neue"/>
            </a:endParaRPr>
          </a:p>
          <a:p>
            <a:pPr marL="457200" marR="0" lvl="0" indent="-342900" algn="l" rtl="0">
              <a:lnSpc>
                <a:spcPct val="150000"/>
              </a:lnSpc>
              <a:spcBef>
                <a:spcPts val="0"/>
              </a:spcBef>
              <a:spcAft>
                <a:spcPts val="0"/>
              </a:spcAft>
              <a:buClr>
                <a:schemeClr val="dk1"/>
              </a:buClr>
              <a:buSzPts val="1800"/>
              <a:buFont typeface="Helvetica Neue"/>
              <a:buAutoNum type="arabicPeriod"/>
            </a:pPr>
            <a:r>
              <a:rPr lang="en-US" sz="1800" b="1">
                <a:solidFill>
                  <a:srgbClr val="0262A9"/>
                </a:solidFill>
                <a:latin typeface="Helvetica Neue"/>
                <a:ea typeface="Helvetica Neue"/>
                <a:cs typeface="Helvetica Neue"/>
                <a:sym typeface="Helvetica Neue"/>
              </a:rPr>
              <a:t>Everyone has a role to play (and will need help, training, reinforcement)</a:t>
            </a:r>
            <a:endParaRPr sz="1800">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30"/>
          <p:cNvSpPr txBox="1">
            <a:spLocks noGrp="1"/>
          </p:cNvSpPr>
          <p:nvPr>
            <p:ph type="sldNum" idx="12"/>
          </p:nvPr>
        </p:nvSpPr>
        <p:spPr>
          <a:xfrm>
            <a:off x="22761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28</a:t>
            </a:fld>
            <a:endParaRPr/>
          </a:p>
        </p:txBody>
      </p:sp>
      <p:sp>
        <p:nvSpPr>
          <p:cNvPr id="471" name="Google Shape;471;p30"/>
          <p:cNvSpPr txBox="1"/>
          <p:nvPr/>
        </p:nvSpPr>
        <p:spPr>
          <a:xfrm>
            <a:off x="576767" y="323499"/>
            <a:ext cx="10956600" cy="5979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800"/>
              <a:buFont typeface="Helvetica Neue"/>
              <a:buNone/>
            </a:pPr>
            <a:endParaRPr sz="2800">
              <a:solidFill>
                <a:schemeClr val="dk1"/>
              </a:solidFill>
              <a:latin typeface="Helvetica Neue"/>
              <a:ea typeface="Helvetica Neue"/>
              <a:cs typeface="Helvetica Neue"/>
              <a:sym typeface="Helvetica Neue"/>
            </a:endParaRPr>
          </a:p>
        </p:txBody>
      </p:sp>
      <p:sp>
        <p:nvSpPr>
          <p:cNvPr id="472" name="Google Shape;472;p30"/>
          <p:cNvSpPr txBox="1">
            <a:spLocks noGrp="1"/>
          </p:cNvSpPr>
          <p:nvPr>
            <p:ph type="body" idx="1"/>
          </p:nvPr>
        </p:nvSpPr>
        <p:spPr>
          <a:xfrm>
            <a:off x="965947" y="1473200"/>
            <a:ext cx="10260000" cy="4105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None/>
            </a:pPr>
            <a:endParaRPr sz="4400" b="1">
              <a:latin typeface="Helvetica Neue Light"/>
              <a:ea typeface="Helvetica Neue Light"/>
              <a:cs typeface="Helvetica Neue Light"/>
              <a:sym typeface="Helvetica Neue Light"/>
            </a:endParaRPr>
          </a:p>
          <a:p>
            <a:pPr marL="0" lvl="0" indent="0" algn="l" rtl="0">
              <a:lnSpc>
                <a:spcPct val="90000"/>
              </a:lnSpc>
              <a:spcBef>
                <a:spcPts val="1000"/>
              </a:spcBef>
              <a:spcAft>
                <a:spcPts val="0"/>
              </a:spcAft>
              <a:buClr>
                <a:schemeClr val="dk1"/>
              </a:buClr>
              <a:buSzPts val="4400"/>
              <a:buNone/>
            </a:pPr>
            <a:endParaRPr sz="4400" b="1">
              <a:latin typeface="Helvetica Neue Light"/>
              <a:ea typeface="Helvetica Neue Light"/>
              <a:cs typeface="Helvetica Neue Light"/>
              <a:sym typeface="Helvetica Neue Light"/>
            </a:endParaRPr>
          </a:p>
          <a:p>
            <a:pPr marL="0" lvl="0" indent="0" algn="ctr" rtl="0">
              <a:lnSpc>
                <a:spcPct val="90000"/>
              </a:lnSpc>
              <a:spcBef>
                <a:spcPts val="1000"/>
              </a:spcBef>
              <a:spcAft>
                <a:spcPts val="0"/>
              </a:spcAft>
              <a:buClr>
                <a:srgbClr val="002060"/>
              </a:buClr>
              <a:buSzPts val="4400"/>
              <a:buNone/>
            </a:pPr>
            <a:r>
              <a:rPr lang="en-US" sz="4400" b="1">
                <a:solidFill>
                  <a:srgbClr val="002060"/>
                </a:solidFill>
                <a:latin typeface="Helvetica Neue Light"/>
                <a:ea typeface="Helvetica Neue Light"/>
                <a:cs typeface="Helvetica Neue Light"/>
                <a:sym typeface="Helvetica Neue Light"/>
              </a:rPr>
              <a:t>Questions?</a:t>
            </a:r>
            <a:endParaRPr>
              <a:solidFill>
                <a:srgbClr val="00206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7"/>
        <p:cNvGrpSpPr/>
        <p:nvPr/>
      </p:nvGrpSpPr>
      <p:grpSpPr>
        <a:xfrm>
          <a:off x="0" y="0"/>
          <a:ext cx="0" cy="0"/>
          <a:chOff x="0" y="0"/>
          <a:chExt cx="0" cy="0"/>
        </a:xfrm>
      </p:grpSpPr>
      <p:sp>
        <p:nvSpPr>
          <p:cNvPr id="478" name="Google Shape;478;g2287d6708cc_0_53"/>
          <p:cNvSpPr txBox="1"/>
          <p:nvPr/>
        </p:nvSpPr>
        <p:spPr>
          <a:xfrm>
            <a:off x="852616" y="432486"/>
            <a:ext cx="184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g2287d6708cc_0_53"/>
          <p:cNvSpPr txBox="1"/>
          <p:nvPr/>
        </p:nvSpPr>
        <p:spPr>
          <a:xfrm>
            <a:off x="1995262" y="1682212"/>
            <a:ext cx="37254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Helvetica Neue"/>
                <a:ea typeface="Helvetica Neue"/>
                <a:cs typeface="Helvetica Neue"/>
                <a:sym typeface="Helvetica Neue"/>
              </a:rPr>
              <a:t>Karen Silverman </a:t>
            </a:r>
            <a:endParaRPr sz="1600">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chemeClr val="dk1"/>
                </a:solidFill>
                <a:latin typeface="Helvetica Neue"/>
                <a:ea typeface="Helvetica Neue"/>
                <a:cs typeface="Helvetica Neue"/>
                <a:sym typeface="Helvetica Neue"/>
              </a:rPr>
              <a:t>CEO/Founder </a:t>
            </a:r>
            <a:r>
              <a:rPr lang="en-US" sz="1600" u="sng">
                <a:solidFill>
                  <a:schemeClr val="dk1"/>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karen.silverman@cantellusgroup.com </a:t>
            </a:r>
            <a:r>
              <a:rPr lang="en-US" sz="1600" u="sng">
                <a:solidFill>
                  <a:schemeClr val="dk1"/>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www.cantellusgroup.com </a:t>
            </a:r>
            <a:endParaRPr sz="1600">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r>
              <a:rPr lang="en-US" sz="1600" u="sng">
                <a:solidFill>
                  <a:schemeClr val="dk1"/>
                </a:solid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linkedin.com/in/karenesilverman</a:t>
            </a:r>
            <a:endParaRPr sz="1600">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chemeClr val="dk1"/>
                </a:solidFill>
                <a:latin typeface="Helvetica Neue"/>
                <a:ea typeface="Helvetica Neue"/>
                <a:cs typeface="Helvetica Neue"/>
                <a:sym typeface="Helvetica Neue"/>
              </a:rPr>
              <a:t>+1.415.699.4262</a:t>
            </a:r>
            <a:endParaRPr sz="1600">
              <a:solidFill>
                <a:schemeClr val="dk1"/>
              </a:solidFill>
              <a:latin typeface="Helvetica Neue"/>
              <a:ea typeface="Helvetica Neue"/>
              <a:cs typeface="Helvetica Neue"/>
              <a:sym typeface="Helvetica Neue"/>
            </a:endParaRPr>
          </a:p>
        </p:txBody>
      </p:sp>
      <p:sp>
        <p:nvSpPr>
          <p:cNvPr id="480" name="Google Shape;480;g2287d6708cc_0_53"/>
          <p:cNvSpPr txBox="1"/>
          <p:nvPr/>
        </p:nvSpPr>
        <p:spPr>
          <a:xfrm>
            <a:off x="1995262" y="4083250"/>
            <a:ext cx="37254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Helvetica Neue"/>
                <a:ea typeface="Helvetica Neue"/>
                <a:cs typeface="Helvetica Neue"/>
                <a:sym typeface="Helvetica Neue"/>
              </a:rPr>
              <a:t>Naziol S. Nazarinia Scott</a:t>
            </a:r>
            <a:endParaRPr sz="1600">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chemeClr val="dk1"/>
                </a:solidFill>
                <a:latin typeface="Helvetica Neue"/>
                <a:ea typeface="Helvetica Neue"/>
                <a:cs typeface="Helvetica Neue"/>
                <a:sym typeface="Helvetica Neue"/>
              </a:rPr>
              <a:t>General Counsel and SVP of Legal</a:t>
            </a:r>
            <a:endParaRPr sz="1600">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chemeClr val="dk1"/>
                </a:solidFill>
                <a:latin typeface="Helvetica Neue"/>
                <a:ea typeface="Helvetica Neue"/>
                <a:cs typeface="Helvetica Neue"/>
                <a:sym typeface="Helvetica Neue"/>
              </a:rPr>
              <a:t>NScott@hirevue.com</a:t>
            </a:r>
            <a:endParaRPr sz="1600">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r>
              <a:rPr lang="en-US" sz="1600" u="sng">
                <a:solidFill>
                  <a:schemeClr val="hlink"/>
                </a:solidFill>
                <a:latin typeface="Helvetica Neue"/>
                <a:ea typeface="Helvetica Neue"/>
                <a:cs typeface="Helvetica Neue"/>
                <a:sym typeface="Helvetica Neue"/>
                <a:hlinkClick r:id="rId7"/>
              </a:rPr>
              <a:t>www.Hirevue.com</a:t>
            </a:r>
            <a:endParaRPr sz="1600">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chemeClr val="dk1"/>
              </a:solidFill>
              <a:latin typeface="Helvetica Neue"/>
              <a:ea typeface="Helvetica Neue"/>
              <a:cs typeface="Helvetica Neue"/>
              <a:sym typeface="Helvetica Neue"/>
            </a:endParaRPr>
          </a:p>
        </p:txBody>
      </p:sp>
      <p:pic>
        <p:nvPicPr>
          <p:cNvPr id="481" name="Google Shape;481;g2287d6708cc_0_53"/>
          <p:cNvPicPr preferRelativeResize="0"/>
          <p:nvPr/>
        </p:nvPicPr>
        <p:blipFill>
          <a:blip r:embed="rId8">
            <a:alphaModFix/>
          </a:blip>
          <a:stretch>
            <a:fillRect/>
          </a:stretch>
        </p:blipFill>
        <p:spPr>
          <a:xfrm>
            <a:off x="2083902" y="5237848"/>
            <a:ext cx="1832891" cy="369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a:t>
            </a:fld>
            <a:endParaRPr/>
          </a:p>
        </p:txBody>
      </p:sp>
      <p:sp>
        <p:nvSpPr>
          <p:cNvPr id="133" name="Google Shape;133;p4"/>
          <p:cNvSpPr txBox="1"/>
          <p:nvPr/>
        </p:nvSpPr>
        <p:spPr>
          <a:xfrm>
            <a:off x="576767" y="323499"/>
            <a:ext cx="10956702" cy="59798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800"/>
              <a:buFont typeface="Helvetica Neue"/>
              <a:buNone/>
            </a:pPr>
            <a:endParaRPr sz="2800">
              <a:solidFill>
                <a:schemeClr val="dk1"/>
              </a:solidFill>
              <a:latin typeface="Helvetica Neue"/>
              <a:ea typeface="Helvetica Neue"/>
              <a:cs typeface="Helvetica Neue"/>
              <a:sym typeface="Helvetica Neue"/>
            </a:endParaRPr>
          </a:p>
        </p:txBody>
      </p:sp>
      <p:sp>
        <p:nvSpPr>
          <p:cNvPr id="134" name="Google Shape;134;p4"/>
          <p:cNvSpPr txBox="1">
            <a:spLocks noGrp="1"/>
          </p:cNvSpPr>
          <p:nvPr>
            <p:ph type="title"/>
          </p:nvPr>
        </p:nvSpPr>
        <p:spPr>
          <a:xfrm>
            <a:off x="576943" y="357809"/>
            <a:ext cx="10515600" cy="10746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Helvetica Neue"/>
              <a:buNone/>
            </a:pPr>
            <a:r>
              <a:rPr lang="en-US"/>
              <a:t>Definitions of AI Differ</a:t>
            </a:r>
            <a:endParaRPr/>
          </a:p>
        </p:txBody>
      </p:sp>
      <p:sp>
        <p:nvSpPr>
          <p:cNvPr id="135" name="Google Shape;135;p4"/>
          <p:cNvSpPr/>
          <p:nvPr/>
        </p:nvSpPr>
        <p:spPr>
          <a:xfrm>
            <a:off x="662983" y="2735842"/>
            <a:ext cx="4856100" cy="1386300"/>
          </a:xfrm>
          <a:prstGeom prst="rect">
            <a:avLst/>
          </a:prstGeom>
          <a:solidFill>
            <a:srgbClr val="002060"/>
          </a:solidFill>
          <a:ln w="12700" cap="flat" cmpd="sng">
            <a:solidFill>
              <a:srgbClr val="1038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Helvetica Neue"/>
                <a:ea typeface="Helvetica Neue"/>
                <a:cs typeface="Helvetica Neue"/>
                <a:sym typeface="Helvetica Neue"/>
              </a:rPr>
              <a:t>Definitions vary according to author and context and range from the thoughtful to the inane. Definitions can and should change over time, with tech the technology. </a:t>
            </a:r>
            <a:endParaRPr sz="1800">
              <a:solidFill>
                <a:schemeClr val="lt1"/>
              </a:solidFill>
              <a:latin typeface="Helvetica Neue"/>
              <a:ea typeface="Helvetica Neue"/>
              <a:cs typeface="Helvetica Neue"/>
              <a:sym typeface="Helvetica Neue"/>
            </a:endParaRPr>
          </a:p>
        </p:txBody>
      </p:sp>
      <p:sp>
        <p:nvSpPr>
          <p:cNvPr id="136" name="Google Shape;136;p4"/>
          <p:cNvSpPr txBox="1"/>
          <p:nvPr/>
        </p:nvSpPr>
        <p:spPr>
          <a:xfrm>
            <a:off x="6049601" y="1768629"/>
            <a:ext cx="5577300" cy="600300"/>
          </a:xfrm>
          <a:prstGeom prst="rect">
            <a:avLst/>
          </a:prstGeom>
          <a:no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002060"/>
                </a:solidFill>
                <a:latin typeface="Helvetica Neue"/>
                <a:ea typeface="Helvetica Neue"/>
                <a:cs typeface="Helvetica Neue"/>
                <a:sym typeface="Helvetica Neue"/>
              </a:rPr>
              <a:t>NIST: </a:t>
            </a:r>
            <a:r>
              <a:rPr lang="en-US" sz="1100" b="0" i="0">
                <a:solidFill>
                  <a:schemeClr val="dk1"/>
                </a:solidFill>
                <a:latin typeface="Helvetica Neue"/>
                <a:ea typeface="Helvetica Neue"/>
                <a:cs typeface="Helvetica Neue"/>
                <a:sym typeface="Helvetica Neue"/>
              </a:rPr>
              <a:t>“A branch of computer science devoted to developing data processing systems that </a:t>
            </a:r>
            <a:r>
              <a:rPr lang="en-US" sz="1100" b="1" i="0">
                <a:solidFill>
                  <a:schemeClr val="accent1"/>
                </a:solidFill>
                <a:latin typeface="Helvetica Neue"/>
                <a:ea typeface="Helvetica Neue"/>
                <a:cs typeface="Helvetica Neue"/>
                <a:sym typeface="Helvetica Neue"/>
              </a:rPr>
              <a:t>performs functions normally associated with human intelligence, such as reasoning, learning, and self-improvement</a:t>
            </a:r>
            <a:r>
              <a:rPr lang="en-US" sz="1100" b="0" i="0">
                <a:solidFill>
                  <a:schemeClr val="dk1"/>
                </a:solidFill>
                <a:latin typeface="Helvetica Neue"/>
                <a:ea typeface="Helvetica Neue"/>
                <a:cs typeface="Helvetica Neue"/>
                <a:sym typeface="Helvetica Neue"/>
              </a:rPr>
              <a:t>.”</a:t>
            </a:r>
            <a:endParaRPr sz="1100">
              <a:solidFill>
                <a:schemeClr val="dk1"/>
              </a:solidFill>
              <a:latin typeface="Helvetica Neue"/>
              <a:ea typeface="Helvetica Neue"/>
              <a:cs typeface="Helvetica Neue"/>
              <a:sym typeface="Helvetica Neue"/>
            </a:endParaRPr>
          </a:p>
        </p:txBody>
      </p:sp>
      <p:sp>
        <p:nvSpPr>
          <p:cNvPr id="137" name="Google Shape;137;p4"/>
          <p:cNvSpPr txBox="1"/>
          <p:nvPr/>
        </p:nvSpPr>
        <p:spPr>
          <a:xfrm>
            <a:off x="6049130" y="3544187"/>
            <a:ext cx="5573400" cy="600300"/>
          </a:xfrm>
          <a:prstGeom prst="rect">
            <a:avLst/>
          </a:prstGeom>
          <a:no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002060"/>
                </a:solidFill>
                <a:latin typeface="Helvetica Neue"/>
                <a:ea typeface="Helvetica Neue"/>
                <a:cs typeface="Helvetica Neue"/>
                <a:sym typeface="Helvetica Neue"/>
              </a:rPr>
              <a:t>OECD: </a:t>
            </a:r>
            <a:r>
              <a:rPr lang="en-US" sz="1100">
                <a:solidFill>
                  <a:schemeClr val="dk1"/>
                </a:solidFill>
                <a:latin typeface="Helvetica Neue"/>
                <a:ea typeface="Helvetica Neue"/>
                <a:cs typeface="Helvetica Neue"/>
                <a:sym typeface="Helvetica Neue"/>
              </a:rPr>
              <a:t>“</a:t>
            </a:r>
            <a:r>
              <a:rPr lang="en-US" sz="1100" b="1">
                <a:solidFill>
                  <a:schemeClr val="dk1"/>
                </a:solidFill>
                <a:latin typeface="Helvetica Neue"/>
                <a:ea typeface="Helvetica Neue"/>
                <a:cs typeface="Helvetica Neue"/>
                <a:sym typeface="Helvetica Neue"/>
              </a:rPr>
              <a:t>Artificial Intelligence (AI)</a:t>
            </a:r>
            <a:r>
              <a:rPr lang="en-US" sz="1100">
                <a:solidFill>
                  <a:schemeClr val="dk1"/>
                </a:solidFill>
                <a:latin typeface="Helvetica Neue"/>
                <a:ea typeface="Helvetica Neue"/>
                <a:cs typeface="Helvetica Neue"/>
                <a:sym typeface="Helvetica Neue"/>
              </a:rPr>
              <a:t> </a:t>
            </a:r>
            <a:r>
              <a:rPr lang="en-US" sz="1100">
                <a:solidFill>
                  <a:srgbClr val="002060"/>
                </a:solidFill>
                <a:latin typeface="Helvetica Neue"/>
                <a:ea typeface="Helvetica Neue"/>
                <a:cs typeface="Helvetica Neue"/>
                <a:sym typeface="Helvetica Neue"/>
              </a:rPr>
              <a:t>is a </a:t>
            </a:r>
            <a:r>
              <a:rPr lang="en-US" sz="1100" i="0">
                <a:solidFill>
                  <a:srgbClr val="002060"/>
                </a:solidFill>
                <a:latin typeface="Helvetica Neue"/>
                <a:ea typeface="Helvetica Neue"/>
                <a:cs typeface="Helvetica Neue"/>
                <a:sym typeface="Helvetica Neue"/>
              </a:rPr>
              <a:t>machine-based system that can, for a given set of human- defined objectives, make predictions, recommendations, or decisions influencing real or virtual environments.”</a:t>
            </a:r>
            <a:endParaRPr sz="1100">
              <a:solidFill>
                <a:srgbClr val="002060"/>
              </a:solidFill>
              <a:latin typeface="Helvetica Neue"/>
              <a:ea typeface="Helvetica Neue"/>
              <a:cs typeface="Helvetica Neue"/>
              <a:sym typeface="Helvetica Neue"/>
            </a:endParaRPr>
          </a:p>
        </p:txBody>
      </p:sp>
      <p:sp>
        <p:nvSpPr>
          <p:cNvPr id="138" name="Google Shape;138;p4"/>
          <p:cNvSpPr txBox="1"/>
          <p:nvPr/>
        </p:nvSpPr>
        <p:spPr>
          <a:xfrm>
            <a:off x="6046567" y="2571789"/>
            <a:ext cx="5583300" cy="769500"/>
          </a:xfrm>
          <a:prstGeom prst="rect">
            <a:avLst/>
          </a:prstGeom>
          <a:no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002060"/>
                </a:solidFill>
                <a:latin typeface="Helvetica Neue"/>
                <a:ea typeface="Helvetica Neue"/>
                <a:cs typeface="Helvetica Neue"/>
                <a:sym typeface="Helvetica Neue"/>
              </a:rPr>
              <a:t>EU AI Act:</a:t>
            </a:r>
            <a:r>
              <a:rPr lang="en-US" sz="1100">
                <a:solidFill>
                  <a:schemeClr val="dk1"/>
                </a:solidFill>
                <a:latin typeface="Helvetica Neue"/>
                <a:ea typeface="Helvetica Neue"/>
                <a:cs typeface="Helvetica Neue"/>
                <a:sym typeface="Helvetica Neue"/>
              </a:rPr>
              <a:t> </a:t>
            </a:r>
            <a:r>
              <a:rPr lang="en-US" sz="1100">
                <a:solidFill>
                  <a:srgbClr val="2B276A"/>
                </a:solidFill>
                <a:latin typeface="Helvetica Neue"/>
                <a:ea typeface="Helvetica Neue"/>
                <a:cs typeface="Helvetica Neue"/>
                <a:sym typeface="Helvetica Neue"/>
              </a:rPr>
              <a:t>“A machine-based system that is designed to operate with varying levels of autonomy and that can, for explicit or implicit objectives, generate output such as predictions, recommendations, or decisions influencing physical or virtual environments.”  </a:t>
            </a:r>
            <a:endParaRPr sz="1100">
              <a:solidFill>
                <a:srgbClr val="2B276A"/>
              </a:solidFill>
              <a:latin typeface="Calibri"/>
              <a:ea typeface="Calibri"/>
              <a:cs typeface="Calibri"/>
              <a:sym typeface="Calibri"/>
            </a:endParaRPr>
          </a:p>
        </p:txBody>
      </p:sp>
      <p:sp>
        <p:nvSpPr>
          <p:cNvPr id="139" name="Google Shape;139;p4"/>
          <p:cNvSpPr txBox="1"/>
          <p:nvPr/>
        </p:nvSpPr>
        <p:spPr>
          <a:xfrm>
            <a:off x="6048994" y="4347362"/>
            <a:ext cx="5578500" cy="769500"/>
          </a:xfrm>
          <a:prstGeom prst="rect">
            <a:avLst/>
          </a:prstGeom>
          <a:no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002060"/>
                </a:solidFill>
                <a:latin typeface="Helvetica Neue"/>
                <a:ea typeface="Helvetica Neue"/>
                <a:cs typeface="Helvetica Neue"/>
                <a:sym typeface="Helvetica Neue"/>
              </a:rPr>
              <a:t>Practical AI for Dummies: </a:t>
            </a:r>
            <a:r>
              <a:rPr lang="en-US" sz="1100">
                <a:solidFill>
                  <a:schemeClr val="dk1"/>
                </a:solidFill>
                <a:latin typeface="Helvetica Neue"/>
                <a:ea typeface="Helvetica Neue"/>
                <a:cs typeface="Helvetica Neue"/>
                <a:sym typeface="Helvetica Neue"/>
              </a:rPr>
              <a:t>Artificial Intelligence is </a:t>
            </a:r>
            <a:r>
              <a:rPr lang="en-US" sz="1100" b="0" i="0">
                <a:solidFill>
                  <a:schemeClr val="dk1"/>
                </a:solidFill>
                <a:latin typeface="Helvetica Neue"/>
                <a:ea typeface="Helvetica Neue"/>
                <a:cs typeface="Helvetica Neue"/>
                <a:sym typeface="Helvetica Neue"/>
              </a:rPr>
              <a:t>a subfield of computer science aimed at the develop</a:t>
            </a:r>
            <a:r>
              <a:rPr lang="en-US" sz="1100" i="0">
                <a:solidFill>
                  <a:schemeClr val="dk1"/>
                </a:solidFill>
                <a:latin typeface="Helvetica Neue"/>
                <a:ea typeface="Helvetica Neue"/>
                <a:cs typeface="Helvetica Neue"/>
                <a:sym typeface="Helvetica Neue"/>
              </a:rPr>
              <a:t>ment of</a:t>
            </a:r>
            <a:r>
              <a:rPr lang="en-US" sz="1100" b="1" i="0">
                <a:solidFill>
                  <a:schemeClr val="accent1"/>
                </a:solidFill>
                <a:latin typeface="Helvetica Neue"/>
                <a:ea typeface="Helvetica Neue"/>
                <a:cs typeface="Helvetica Neue"/>
                <a:sym typeface="Helvetica Neue"/>
              </a:rPr>
              <a:t> computers capable of doing things that are normally done by people — in particular, things associated with people acting intelligentl</a:t>
            </a:r>
            <a:r>
              <a:rPr lang="en-US" sz="1100" b="0" i="0">
                <a:solidFill>
                  <a:schemeClr val="accent1"/>
                </a:solidFill>
                <a:latin typeface="Helvetica Neue"/>
                <a:ea typeface="Helvetica Neue"/>
                <a:cs typeface="Helvetica Neue"/>
                <a:sym typeface="Helvetica Neue"/>
              </a:rPr>
              <a:t>y</a:t>
            </a:r>
            <a:r>
              <a:rPr lang="en-US" sz="1100">
                <a:solidFill>
                  <a:schemeClr val="dk1"/>
                </a:solidFill>
                <a:latin typeface="Helvetica Neue"/>
                <a:ea typeface="Helvetica Neue"/>
                <a:cs typeface="Helvetica Neue"/>
                <a:sym typeface="Helvetica Neue"/>
              </a:rPr>
              <a:t>.”</a:t>
            </a:r>
            <a:endParaRPr sz="1100" b="0" i="0">
              <a:solidFill>
                <a:schemeClr val="dk1"/>
              </a:solidFill>
              <a:latin typeface="Helvetica Neue"/>
              <a:ea typeface="Helvetica Neue"/>
              <a:cs typeface="Helvetica Neue"/>
              <a:sym typeface="Helvetica Neue"/>
            </a:endParaRPr>
          </a:p>
        </p:txBody>
      </p:sp>
      <p:sp>
        <p:nvSpPr>
          <p:cNvPr id="140" name="Google Shape;140;p4"/>
          <p:cNvSpPr txBox="1"/>
          <p:nvPr/>
        </p:nvSpPr>
        <p:spPr>
          <a:xfrm>
            <a:off x="8888350" y="5200275"/>
            <a:ext cx="2820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1">
                <a:solidFill>
                  <a:schemeClr val="dk1"/>
                </a:solidFill>
                <a:latin typeface="Helvetica Neue"/>
                <a:ea typeface="Helvetica Neue"/>
                <a:cs typeface="Helvetica Neue"/>
                <a:sym typeface="Helvetica Neue"/>
              </a:rPr>
              <a:t>See</a:t>
            </a:r>
            <a:r>
              <a:rPr lang="en-US" sz="1200">
                <a:solidFill>
                  <a:schemeClr val="dk1"/>
                </a:solidFill>
                <a:latin typeface="Helvetica Neue"/>
                <a:ea typeface="Helvetica Neue"/>
                <a:cs typeface="Helvetica Neue"/>
                <a:sym typeface="Helvetica Neue"/>
              </a:rPr>
              <a:t> Appendix for additional examples</a:t>
            </a:r>
            <a:endParaRPr sz="1200">
              <a:solidFill>
                <a:schemeClr val="dk1"/>
              </a:solidFill>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287d6708cc_0_26"/>
          <p:cNvSpPr txBox="1">
            <a:spLocks noGrp="1"/>
          </p:cNvSpPr>
          <p:nvPr>
            <p:ph type="sldNum" idx="12"/>
          </p:nvPr>
        </p:nvSpPr>
        <p:spPr>
          <a:xfrm>
            <a:off x="22761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30</a:t>
            </a:fld>
            <a:endParaRPr/>
          </a:p>
        </p:txBody>
      </p:sp>
      <p:sp>
        <p:nvSpPr>
          <p:cNvPr id="488" name="Google Shape;488;g2287d6708cc_0_26"/>
          <p:cNvSpPr txBox="1"/>
          <p:nvPr/>
        </p:nvSpPr>
        <p:spPr>
          <a:xfrm>
            <a:off x="576767" y="323499"/>
            <a:ext cx="10956600" cy="5979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800"/>
              <a:buFont typeface="Helvetica Neue"/>
              <a:buNone/>
            </a:pPr>
            <a:endParaRPr sz="2800">
              <a:solidFill>
                <a:schemeClr val="dk1"/>
              </a:solidFill>
              <a:latin typeface="Helvetica Neue"/>
              <a:ea typeface="Helvetica Neue"/>
              <a:cs typeface="Helvetica Neue"/>
              <a:sym typeface="Helvetica Neue"/>
            </a:endParaRPr>
          </a:p>
        </p:txBody>
      </p:sp>
      <p:sp>
        <p:nvSpPr>
          <p:cNvPr id="489" name="Google Shape;489;g2287d6708cc_0_26"/>
          <p:cNvSpPr txBox="1">
            <a:spLocks noGrp="1"/>
          </p:cNvSpPr>
          <p:nvPr>
            <p:ph type="body" idx="1"/>
          </p:nvPr>
        </p:nvSpPr>
        <p:spPr>
          <a:xfrm>
            <a:off x="965947" y="1473200"/>
            <a:ext cx="10260000" cy="4105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None/>
            </a:pPr>
            <a:endParaRPr sz="4400" b="1">
              <a:latin typeface="Helvetica Neue Light"/>
              <a:ea typeface="Helvetica Neue Light"/>
              <a:cs typeface="Helvetica Neue Light"/>
              <a:sym typeface="Helvetica Neue Light"/>
            </a:endParaRPr>
          </a:p>
          <a:p>
            <a:pPr marL="0" lvl="0" indent="0" algn="l" rtl="0">
              <a:lnSpc>
                <a:spcPct val="90000"/>
              </a:lnSpc>
              <a:spcBef>
                <a:spcPts val="1000"/>
              </a:spcBef>
              <a:spcAft>
                <a:spcPts val="0"/>
              </a:spcAft>
              <a:buClr>
                <a:schemeClr val="dk1"/>
              </a:buClr>
              <a:buSzPts val="4400"/>
              <a:buNone/>
            </a:pPr>
            <a:endParaRPr sz="4400" b="1">
              <a:latin typeface="Helvetica Neue Light"/>
              <a:ea typeface="Helvetica Neue Light"/>
              <a:cs typeface="Helvetica Neue Light"/>
              <a:sym typeface="Helvetica Neue Light"/>
            </a:endParaRPr>
          </a:p>
          <a:p>
            <a:pPr marL="0" lvl="0" indent="0" algn="ctr" rtl="0">
              <a:lnSpc>
                <a:spcPct val="90000"/>
              </a:lnSpc>
              <a:spcBef>
                <a:spcPts val="1000"/>
              </a:spcBef>
              <a:spcAft>
                <a:spcPts val="0"/>
              </a:spcAft>
              <a:buClr>
                <a:srgbClr val="002060"/>
              </a:buClr>
              <a:buSzPts val="4400"/>
              <a:buNone/>
            </a:pPr>
            <a:r>
              <a:rPr lang="en-US" sz="4400" b="1">
                <a:solidFill>
                  <a:srgbClr val="002060"/>
                </a:solidFill>
                <a:latin typeface="Helvetica Neue Light"/>
                <a:ea typeface="Helvetica Neue Light"/>
                <a:cs typeface="Helvetica Neue Light"/>
                <a:sym typeface="Helvetica Neue Light"/>
              </a:rPr>
              <a:t>APPENDICES</a:t>
            </a:r>
            <a:endParaRPr>
              <a:solidFill>
                <a:srgbClr val="00206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1"/>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31</a:t>
            </a:fld>
            <a:endParaRPr/>
          </a:p>
        </p:txBody>
      </p:sp>
      <p:sp>
        <p:nvSpPr>
          <p:cNvPr id="496" name="Google Shape;496;p31"/>
          <p:cNvSpPr txBox="1"/>
          <p:nvPr/>
        </p:nvSpPr>
        <p:spPr>
          <a:xfrm>
            <a:off x="576767" y="323499"/>
            <a:ext cx="10956702" cy="59798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800"/>
              <a:buFont typeface="Helvetica Neue"/>
              <a:buNone/>
            </a:pPr>
            <a:endParaRPr sz="2800">
              <a:solidFill>
                <a:schemeClr val="dk1"/>
              </a:solidFill>
              <a:latin typeface="Helvetica Neue"/>
              <a:ea typeface="Helvetica Neue"/>
              <a:cs typeface="Helvetica Neue"/>
              <a:sym typeface="Helvetica Neue"/>
            </a:endParaRPr>
          </a:p>
        </p:txBody>
      </p:sp>
      <p:sp>
        <p:nvSpPr>
          <p:cNvPr id="497" name="Google Shape;497;p31"/>
          <p:cNvSpPr txBox="1">
            <a:spLocks noGrp="1"/>
          </p:cNvSpPr>
          <p:nvPr>
            <p:ph type="title"/>
          </p:nvPr>
        </p:nvSpPr>
        <p:spPr>
          <a:xfrm>
            <a:off x="576943" y="357809"/>
            <a:ext cx="10515600" cy="10746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Helvetica Neue"/>
              <a:buNone/>
            </a:pPr>
            <a:r>
              <a:rPr lang="en-US"/>
              <a:t>Definitions of AI Differ (More Options)</a:t>
            </a:r>
            <a:endParaRPr/>
          </a:p>
        </p:txBody>
      </p:sp>
      <p:sp>
        <p:nvSpPr>
          <p:cNvPr id="498" name="Google Shape;498;p31"/>
          <p:cNvSpPr txBox="1"/>
          <p:nvPr/>
        </p:nvSpPr>
        <p:spPr>
          <a:xfrm>
            <a:off x="1165197" y="2237207"/>
            <a:ext cx="4453710" cy="938719"/>
          </a:xfrm>
          <a:prstGeom prst="rect">
            <a:avLst/>
          </a:prstGeom>
          <a:no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002060"/>
                </a:solidFill>
                <a:latin typeface="Helvetica Neue"/>
                <a:ea typeface="Helvetica Neue"/>
                <a:cs typeface="Helvetica Neue"/>
                <a:sym typeface="Helvetica Neue"/>
              </a:rPr>
              <a:t>NIST AI RMF: </a:t>
            </a:r>
            <a:r>
              <a:rPr lang="en-US" sz="1100">
                <a:solidFill>
                  <a:schemeClr val="dk1"/>
                </a:solidFill>
                <a:latin typeface="Helvetica Neue"/>
                <a:ea typeface="Helvetica Neue"/>
                <a:cs typeface="Helvetica Neue"/>
                <a:sym typeface="Helvetica Neue"/>
              </a:rPr>
              <a:t>"an </a:t>
            </a:r>
            <a:r>
              <a:rPr lang="en-US" sz="1100" b="1">
                <a:solidFill>
                  <a:schemeClr val="dk1"/>
                </a:solidFill>
                <a:latin typeface="Helvetica Neue"/>
                <a:ea typeface="Helvetica Neue"/>
                <a:cs typeface="Helvetica Neue"/>
                <a:sym typeface="Helvetica Neue"/>
              </a:rPr>
              <a:t>AI system</a:t>
            </a:r>
            <a:r>
              <a:rPr lang="en-US" sz="1100" b="1">
                <a:solidFill>
                  <a:srgbClr val="002060"/>
                </a:solidFill>
                <a:latin typeface="Helvetica Neue"/>
                <a:ea typeface="Helvetica Neue"/>
                <a:cs typeface="Helvetica Neue"/>
                <a:sym typeface="Helvetica Neue"/>
              </a:rPr>
              <a:t> </a:t>
            </a:r>
            <a:r>
              <a:rPr lang="en-US" sz="1100">
                <a:solidFill>
                  <a:schemeClr val="dk1"/>
                </a:solidFill>
                <a:latin typeface="Helvetica Neue"/>
                <a:ea typeface="Helvetica Neue"/>
                <a:cs typeface="Helvetica Neue"/>
                <a:sym typeface="Helvetica Neue"/>
              </a:rPr>
              <a:t>is an engineered or machine-based system that can, for a given set of human-defined objectives, generate outputs such as predictions, recommendations, or decisions influencing real or virtual environments. AI systems are designed to operate with varying levels of autonomy.”</a:t>
            </a:r>
            <a:endParaRPr/>
          </a:p>
        </p:txBody>
      </p:sp>
      <p:sp>
        <p:nvSpPr>
          <p:cNvPr id="499" name="Google Shape;499;p31"/>
          <p:cNvSpPr txBox="1"/>
          <p:nvPr/>
        </p:nvSpPr>
        <p:spPr>
          <a:xfrm>
            <a:off x="1174390" y="3293633"/>
            <a:ext cx="4462789" cy="600164"/>
          </a:xfrm>
          <a:prstGeom prst="rect">
            <a:avLst/>
          </a:prstGeom>
          <a:no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002060"/>
                </a:solidFill>
                <a:latin typeface="Helvetica Neue"/>
                <a:ea typeface="Helvetica Neue"/>
                <a:cs typeface="Helvetica Neue"/>
                <a:sym typeface="Helvetica Neue"/>
              </a:rPr>
              <a:t>U.S. National Security Commission on Artificial Intelligence: </a:t>
            </a:r>
            <a:r>
              <a:rPr lang="en-US" sz="1100">
                <a:solidFill>
                  <a:schemeClr val="dk1"/>
                </a:solidFill>
                <a:latin typeface="Helvetica Neue"/>
                <a:ea typeface="Helvetica Neue"/>
                <a:cs typeface="Helvetica Neue"/>
                <a:sym typeface="Helvetica Neue"/>
              </a:rPr>
              <a:t>“</a:t>
            </a:r>
            <a:r>
              <a:rPr lang="en-US" sz="1100" b="1">
                <a:solidFill>
                  <a:schemeClr val="dk1"/>
                </a:solidFill>
                <a:latin typeface="Helvetica Neue"/>
                <a:ea typeface="Helvetica Neue"/>
                <a:cs typeface="Helvetica Neue"/>
                <a:sym typeface="Helvetica Neue"/>
              </a:rPr>
              <a:t>Artificial Intelligence (AI)</a:t>
            </a:r>
            <a:r>
              <a:rPr lang="en-US" sz="1100">
                <a:solidFill>
                  <a:schemeClr val="dk1"/>
                </a:solidFill>
                <a:latin typeface="Helvetica Neue"/>
                <a:ea typeface="Helvetica Neue"/>
                <a:cs typeface="Helvetica Neue"/>
                <a:sym typeface="Helvetica Neue"/>
              </a:rPr>
              <a:t> is not a single piece of hardware or software, but rather a constellation of technologies.”</a:t>
            </a:r>
            <a:endParaRPr sz="1100">
              <a:solidFill>
                <a:schemeClr val="dk1"/>
              </a:solidFill>
              <a:highlight>
                <a:srgbClr val="FFFF00"/>
              </a:highlight>
              <a:latin typeface="Helvetica Neue"/>
              <a:ea typeface="Helvetica Neue"/>
              <a:cs typeface="Helvetica Neue"/>
              <a:sym typeface="Helvetica Neue"/>
            </a:endParaRPr>
          </a:p>
        </p:txBody>
      </p:sp>
      <p:sp>
        <p:nvSpPr>
          <p:cNvPr id="500" name="Google Shape;500;p31"/>
          <p:cNvSpPr txBox="1"/>
          <p:nvPr/>
        </p:nvSpPr>
        <p:spPr>
          <a:xfrm>
            <a:off x="1174390" y="4016962"/>
            <a:ext cx="4472046" cy="938719"/>
          </a:xfrm>
          <a:prstGeom prst="rect">
            <a:avLst/>
          </a:prstGeom>
          <a:no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i="0">
                <a:solidFill>
                  <a:srgbClr val="002060"/>
                </a:solidFill>
                <a:latin typeface="Helvetica Neue"/>
                <a:ea typeface="Helvetica Neue"/>
                <a:cs typeface="Helvetica Neue"/>
                <a:sym typeface="Helvetica Neue"/>
              </a:rPr>
              <a:t>White House AI Bill of Rights</a:t>
            </a:r>
            <a:r>
              <a:rPr lang="en-US" sz="1100" i="0">
                <a:solidFill>
                  <a:schemeClr val="dk1"/>
                </a:solidFill>
                <a:latin typeface="Helvetica Neue"/>
                <a:ea typeface="Helvetica Neue"/>
                <a:cs typeface="Helvetica Neue"/>
                <a:sym typeface="Helvetica Neue"/>
              </a:rPr>
              <a:t>: </a:t>
            </a:r>
            <a:r>
              <a:rPr lang="en-US" sz="1100" i="0">
                <a:solidFill>
                  <a:srgbClr val="2B276A"/>
                </a:solidFill>
                <a:latin typeface="Helvetica Neue"/>
                <a:ea typeface="Helvetica Neue"/>
                <a:cs typeface="Helvetica Neue"/>
                <a:sym typeface="Helvetica Neue"/>
              </a:rPr>
              <a:t>An </a:t>
            </a:r>
            <a:r>
              <a:rPr lang="en-US" sz="1100" b="1" i="0">
                <a:solidFill>
                  <a:srgbClr val="2B276A"/>
                </a:solidFill>
                <a:latin typeface="Helvetica Neue"/>
                <a:ea typeface="Helvetica Neue"/>
                <a:cs typeface="Helvetica Neue"/>
                <a:sym typeface="Helvetica Neue"/>
              </a:rPr>
              <a:t>“automated system”</a:t>
            </a:r>
            <a:r>
              <a:rPr lang="en-US" sz="1100" b="0" i="0">
                <a:solidFill>
                  <a:schemeClr val="accent3"/>
                </a:solidFill>
                <a:latin typeface="Helvetica Neue"/>
                <a:ea typeface="Helvetica Neue"/>
                <a:cs typeface="Helvetica Neue"/>
                <a:sym typeface="Helvetica Neue"/>
              </a:rPr>
              <a:t> </a:t>
            </a:r>
            <a:r>
              <a:rPr lang="en-US" sz="1100" b="0" i="0">
                <a:solidFill>
                  <a:schemeClr val="dk1"/>
                </a:solidFill>
                <a:latin typeface="Helvetica Neue"/>
                <a:ea typeface="Helvetica Neue"/>
                <a:cs typeface="Helvetica Neue"/>
                <a:sym typeface="Helvetica Neue"/>
              </a:rPr>
              <a:t>is any system, software, or process that uses computation as whole or part of a system to determine outcomes, make or aid decisions, inform policy implementation, collect data or observations, or otherwise interact with individuals and/or communities</a:t>
            </a:r>
            <a:r>
              <a:rPr lang="en-US" sz="1100">
                <a:solidFill>
                  <a:schemeClr val="dk1"/>
                </a:solidFill>
                <a:latin typeface="Helvetica Neue"/>
                <a:ea typeface="Helvetica Neue"/>
                <a:cs typeface="Helvetica Neue"/>
                <a:sym typeface="Helvetica Neue"/>
              </a:rPr>
              <a:t>.”</a:t>
            </a:r>
            <a:endParaRPr/>
          </a:p>
        </p:txBody>
      </p:sp>
      <p:sp>
        <p:nvSpPr>
          <p:cNvPr id="501" name="Google Shape;501;p31"/>
          <p:cNvSpPr txBox="1"/>
          <p:nvPr/>
        </p:nvSpPr>
        <p:spPr>
          <a:xfrm>
            <a:off x="6089619" y="3509076"/>
            <a:ext cx="5264181" cy="769441"/>
          </a:xfrm>
          <a:prstGeom prst="rect">
            <a:avLst/>
          </a:prstGeom>
          <a:no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002060"/>
                </a:solidFill>
                <a:latin typeface="Helvetica Neue"/>
                <a:ea typeface="Helvetica Neue"/>
                <a:cs typeface="Helvetica Neue"/>
                <a:sym typeface="Helvetica Neue"/>
              </a:rPr>
              <a:t>Stanford University: </a:t>
            </a:r>
            <a:r>
              <a:rPr lang="en-US" sz="1100">
                <a:solidFill>
                  <a:srgbClr val="2B276A"/>
                </a:solidFill>
                <a:latin typeface="Helvetica Neue"/>
                <a:ea typeface="Helvetica Neue"/>
                <a:cs typeface="Helvetica Neue"/>
                <a:sym typeface="Helvetica Neue"/>
              </a:rPr>
              <a:t>“</a:t>
            </a:r>
            <a:r>
              <a:rPr lang="en-US" sz="1100" b="1">
                <a:solidFill>
                  <a:srgbClr val="2B276A"/>
                </a:solidFill>
                <a:latin typeface="Helvetica Neue"/>
                <a:ea typeface="Helvetica Neue"/>
                <a:cs typeface="Helvetica Neue"/>
                <a:sym typeface="Helvetica Neue"/>
              </a:rPr>
              <a:t>Machine Learning (ML) </a:t>
            </a:r>
            <a:r>
              <a:rPr lang="en-US" sz="1100">
                <a:solidFill>
                  <a:srgbClr val="2B276A"/>
                </a:solidFill>
                <a:latin typeface="Helvetica Neue"/>
                <a:ea typeface="Helvetica Neue"/>
                <a:cs typeface="Helvetica Neue"/>
                <a:sym typeface="Helvetica Neue"/>
              </a:rPr>
              <a:t>is th</a:t>
            </a:r>
            <a:r>
              <a:rPr lang="en-US" sz="1100">
                <a:solidFill>
                  <a:schemeClr val="dk1"/>
                </a:solidFill>
                <a:latin typeface="Helvetica Neue"/>
                <a:ea typeface="Helvetica Neue"/>
                <a:cs typeface="Helvetica Neue"/>
                <a:sym typeface="Helvetica Neue"/>
              </a:rPr>
              <a:t>e part of AI studying how computer agents can improve their perception, knowledge, thinking, or actions based on experience or data. For this, ML draws from computer science, statistics, psychology, neuroscience, economics and control theory.”</a:t>
            </a:r>
            <a:endParaRPr/>
          </a:p>
        </p:txBody>
      </p:sp>
      <p:sp>
        <p:nvSpPr>
          <p:cNvPr id="502" name="Google Shape;502;p31"/>
          <p:cNvSpPr txBox="1"/>
          <p:nvPr/>
        </p:nvSpPr>
        <p:spPr>
          <a:xfrm>
            <a:off x="6089620" y="4475259"/>
            <a:ext cx="5264180" cy="430887"/>
          </a:xfrm>
          <a:prstGeom prst="rect">
            <a:avLst/>
          </a:prstGeom>
          <a:no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i="0">
                <a:solidFill>
                  <a:srgbClr val="002060"/>
                </a:solidFill>
                <a:latin typeface="Helvetica Neue"/>
                <a:ea typeface="Helvetica Neue"/>
                <a:cs typeface="Helvetica Neue"/>
                <a:sym typeface="Helvetica Neue"/>
              </a:rPr>
              <a:t>MIT:</a:t>
            </a:r>
            <a:r>
              <a:rPr lang="en-US" sz="1100" i="0">
                <a:solidFill>
                  <a:srgbClr val="002060"/>
                </a:solidFill>
                <a:latin typeface="Helvetica Neue"/>
                <a:ea typeface="Helvetica Neue"/>
                <a:cs typeface="Helvetica Neue"/>
                <a:sym typeface="Helvetica Neue"/>
              </a:rPr>
              <a:t> </a:t>
            </a:r>
            <a:r>
              <a:rPr lang="en-US" sz="1100" i="0">
                <a:solidFill>
                  <a:schemeClr val="dk1"/>
                </a:solidFill>
                <a:latin typeface="Helvetica Neue"/>
                <a:ea typeface="Helvetica Neue"/>
                <a:cs typeface="Helvetica Neue"/>
                <a:sym typeface="Helvetica Neue"/>
              </a:rPr>
              <a:t>“</a:t>
            </a:r>
            <a:r>
              <a:rPr lang="en-US" sz="1100" b="1" i="0">
                <a:solidFill>
                  <a:srgbClr val="2B276A"/>
                </a:solidFill>
                <a:latin typeface="Helvetica Neue"/>
                <a:ea typeface="Helvetica Neue"/>
                <a:cs typeface="Helvetica Neue"/>
                <a:sym typeface="Helvetica Neue"/>
              </a:rPr>
              <a:t>Natural Language Processing (NLP)</a:t>
            </a:r>
            <a:r>
              <a:rPr lang="en-US" sz="1100" i="0">
                <a:solidFill>
                  <a:srgbClr val="2B276A"/>
                </a:solidFill>
                <a:latin typeface="Helvetica Neue"/>
                <a:ea typeface="Helvetica Neue"/>
                <a:cs typeface="Helvetica Neue"/>
                <a:sym typeface="Helvetica Neue"/>
              </a:rPr>
              <a:t> </a:t>
            </a:r>
            <a:r>
              <a:rPr lang="en-US" sz="1100" i="0">
                <a:solidFill>
                  <a:srgbClr val="002060"/>
                </a:solidFill>
                <a:latin typeface="Helvetica Neue"/>
                <a:ea typeface="Helvetica Neue"/>
                <a:cs typeface="Helvetica Neue"/>
                <a:sym typeface="Helvetica Neue"/>
              </a:rPr>
              <a:t>i</a:t>
            </a:r>
            <a:r>
              <a:rPr lang="en-US" sz="1100" i="0">
                <a:solidFill>
                  <a:schemeClr val="dk1"/>
                </a:solidFill>
                <a:latin typeface="Helvetica Neue"/>
                <a:ea typeface="Helvetica Neue"/>
                <a:cs typeface="Helvetica Neue"/>
                <a:sym typeface="Helvetica Neue"/>
              </a:rPr>
              <a:t>s</a:t>
            </a:r>
            <a:r>
              <a:rPr lang="en-US" sz="1100" b="1" i="0">
                <a:solidFill>
                  <a:schemeClr val="dk1"/>
                </a:solidFill>
                <a:latin typeface="Helvetica Neue"/>
                <a:ea typeface="Helvetica Neue"/>
                <a:cs typeface="Helvetica Neue"/>
                <a:sym typeface="Helvetica Neue"/>
              </a:rPr>
              <a:t> </a:t>
            </a:r>
            <a:r>
              <a:rPr lang="en-US" sz="1100" b="0" i="0">
                <a:solidFill>
                  <a:schemeClr val="dk1"/>
                </a:solidFill>
                <a:latin typeface="Helvetica Neue"/>
                <a:ea typeface="Helvetica Neue"/>
                <a:cs typeface="Helvetica Neue"/>
                <a:sym typeface="Helvetica Neue"/>
              </a:rPr>
              <a:t>the branch of AI</a:t>
            </a:r>
            <a:r>
              <a:rPr lang="en-US" sz="1100">
                <a:solidFill>
                  <a:schemeClr val="dk1"/>
                </a:solidFill>
                <a:latin typeface="Helvetica Neue"/>
                <a:ea typeface="Helvetica Neue"/>
                <a:cs typeface="Helvetica Neue"/>
                <a:sym typeface="Helvetica Neue"/>
              </a:rPr>
              <a:t> </a:t>
            </a:r>
            <a:r>
              <a:rPr lang="en-US" sz="1100" b="0" i="0">
                <a:solidFill>
                  <a:schemeClr val="dk1"/>
                </a:solidFill>
                <a:latin typeface="Helvetica Neue"/>
                <a:ea typeface="Helvetica Neue"/>
                <a:cs typeface="Helvetica Neue"/>
                <a:sym typeface="Helvetica Neue"/>
              </a:rPr>
              <a:t>focused on creating systems that analyze or generate human language.”</a:t>
            </a:r>
            <a:endParaRPr sz="1100">
              <a:solidFill>
                <a:schemeClr val="dk1"/>
              </a:solidFill>
              <a:latin typeface="Helvetica Neue"/>
              <a:ea typeface="Helvetica Neue"/>
              <a:cs typeface="Helvetica Neue"/>
              <a:sym typeface="Helvetica Neue"/>
            </a:endParaRPr>
          </a:p>
        </p:txBody>
      </p:sp>
      <p:sp>
        <p:nvSpPr>
          <p:cNvPr id="503" name="Google Shape;503;p31"/>
          <p:cNvSpPr txBox="1"/>
          <p:nvPr/>
        </p:nvSpPr>
        <p:spPr>
          <a:xfrm>
            <a:off x="1165197" y="1329634"/>
            <a:ext cx="4458015" cy="769441"/>
          </a:xfrm>
          <a:prstGeom prst="rect">
            <a:avLst/>
          </a:prstGeom>
          <a:no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002060"/>
                </a:solidFill>
                <a:latin typeface="Helvetica Neue"/>
                <a:ea typeface="Helvetica Neue"/>
                <a:cs typeface="Helvetica Neue"/>
                <a:sym typeface="Helvetica Neue"/>
              </a:rPr>
              <a:t>NIST: </a:t>
            </a:r>
            <a:r>
              <a:rPr lang="en-US" sz="1100" b="0" i="0">
                <a:solidFill>
                  <a:schemeClr val="dk1"/>
                </a:solidFill>
                <a:latin typeface="Helvetica Neue"/>
                <a:ea typeface="Helvetica Neue"/>
                <a:cs typeface="Helvetica Neue"/>
                <a:sym typeface="Helvetica Neue"/>
              </a:rPr>
              <a:t>“A branch of computer science devoted to developing data processing systems that </a:t>
            </a:r>
            <a:r>
              <a:rPr lang="en-US" sz="1100" b="1" i="0">
                <a:solidFill>
                  <a:schemeClr val="accent1"/>
                </a:solidFill>
                <a:latin typeface="Helvetica Neue"/>
                <a:ea typeface="Helvetica Neue"/>
                <a:cs typeface="Helvetica Neue"/>
                <a:sym typeface="Helvetica Neue"/>
              </a:rPr>
              <a:t>performs functions normally associated with human intelligence, such as reasoning, learning, and self-improvement</a:t>
            </a:r>
            <a:r>
              <a:rPr lang="en-US" sz="1100" b="0" i="0">
                <a:solidFill>
                  <a:schemeClr val="dk1"/>
                </a:solidFill>
                <a:latin typeface="Helvetica Neue"/>
                <a:ea typeface="Helvetica Neue"/>
                <a:cs typeface="Helvetica Neue"/>
                <a:sym typeface="Helvetica Neue"/>
              </a:rPr>
              <a:t>.”</a:t>
            </a:r>
            <a:endParaRPr sz="1100">
              <a:solidFill>
                <a:schemeClr val="dk1"/>
              </a:solidFill>
              <a:latin typeface="Helvetica Neue"/>
              <a:ea typeface="Helvetica Neue"/>
              <a:cs typeface="Helvetica Neue"/>
              <a:sym typeface="Helvetica Neue"/>
            </a:endParaRPr>
          </a:p>
        </p:txBody>
      </p:sp>
      <p:sp>
        <p:nvSpPr>
          <p:cNvPr id="504" name="Google Shape;504;p31"/>
          <p:cNvSpPr txBox="1"/>
          <p:nvPr/>
        </p:nvSpPr>
        <p:spPr>
          <a:xfrm>
            <a:off x="1183647" y="5095632"/>
            <a:ext cx="4462789" cy="769441"/>
          </a:xfrm>
          <a:prstGeom prst="rect">
            <a:avLst/>
          </a:prstGeom>
          <a:no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002060"/>
                </a:solidFill>
                <a:latin typeface="Helvetica Neue"/>
                <a:ea typeface="Helvetica Neue"/>
                <a:cs typeface="Helvetica Neue"/>
                <a:sym typeface="Helvetica Neue"/>
              </a:rPr>
              <a:t>OECD: </a:t>
            </a:r>
            <a:r>
              <a:rPr lang="en-US" sz="1100">
                <a:solidFill>
                  <a:schemeClr val="dk1"/>
                </a:solidFill>
                <a:latin typeface="Helvetica Neue"/>
                <a:ea typeface="Helvetica Neue"/>
                <a:cs typeface="Helvetica Neue"/>
                <a:sym typeface="Helvetica Neue"/>
              </a:rPr>
              <a:t>“</a:t>
            </a:r>
            <a:r>
              <a:rPr lang="en-US" sz="1100" b="1">
                <a:solidFill>
                  <a:schemeClr val="dk1"/>
                </a:solidFill>
                <a:latin typeface="Helvetica Neue"/>
                <a:ea typeface="Helvetica Neue"/>
                <a:cs typeface="Helvetica Neue"/>
                <a:sym typeface="Helvetica Neue"/>
              </a:rPr>
              <a:t>Artificial Intelligence (AI)</a:t>
            </a:r>
            <a:r>
              <a:rPr lang="en-US" sz="1100">
                <a:solidFill>
                  <a:schemeClr val="dk1"/>
                </a:solidFill>
                <a:latin typeface="Helvetica Neue"/>
                <a:ea typeface="Helvetica Neue"/>
                <a:cs typeface="Helvetica Neue"/>
                <a:sym typeface="Helvetica Neue"/>
              </a:rPr>
              <a:t> </a:t>
            </a:r>
            <a:r>
              <a:rPr lang="en-US" sz="1100">
                <a:solidFill>
                  <a:srgbClr val="002060"/>
                </a:solidFill>
                <a:latin typeface="Helvetica Neue"/>
                <a:ea typeface="Helvetica Neue"/>
                <a:cs typeface="Helvetica Neue"/>
                <a:sym typeface="Helvetica Neue"/>
              </a:rPr>
              <a:t>is a </a:t>
            </a:r>
            <a:r>
              <a:rPr lang="en-US" sz="1100" i="0">
                <a:solidFill>
                  <a:srgbClr val="002060"/>
                </a:solidFill>
                <a:latin typeface="Helvetica Neue"/>
                <a:ea typeface="Helvetica Neue"/>
                <a:cs typeface="Helvetica Neue"/>
                <a:sym typeface="Helvetica Neue"/>
              </a:rPr>
              <a:t>machine-based system that can, for a given set of human- defined objectives, make predictions, recommendations, or decisions influencing real or virtual environments.”</a:t>
            </a:r>
            <a:endParaRPr sz="1100">
              <a:solidFill>
                <a:srgbClr val="002060"/>
              </a:solidFill>
              <a:latin typeface="Helvetica Neue"/>
              <a:ea typeface="Helvetica Neue"/>
              <a:cs typeface="Helvetica Neue"/>
              <a:sym typeface="Helvetica Neue"/>
            </a:endParaRPr>
          </a:p>
        </p:txBody>
      </p:sp>
      <p:sp>
        <p:nvSpPr>
          <p:cNvPr id="505" name="Google Shape;505;p31"/>
          <p:cNvSpPr txBox="1"/>
          <p:nvPr/>
        </p:nvSpPr>
        <p:spPr>
          <a:xfrm>
            <a:off x="6089618" y="1310400"/>
            <a:ext cx="5230279" cy="1277273"/>
          </a:xfrm>
          <a:prstGeom prst="rect">
            <a:avLst/>
          </a:prstGeom>
          <a:no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002060"/>
                </a:solidFill>
                <a:latin typeface="Helvetica Neue"/>
                <a:ea typeface="Helvetica Neue"/>
                <a:cs typeface="Helvetica Neue"/>
                <a:sym typeface="Helvetica Neue"/>
              </a:rPr>
              <a:t>EU AI Act: </a:t>
            </a:r>
            <a:r>
              <a:rPr lang="en-US" sz="1100">
                <a:solidFill>
                  <a:schemeClr val="dk1"/>
                </a:solidFill>
                <a:latin typeface="Helvetica Neue"/>
                <a:ea typeface="Helvetica Neue"/>
                <a:cs typeface="Helvetica Neue"/>
                <a:sym typeface="Helvetica Neue"/>
              </a:rPr>
              <a:t>“for the purposes of this Regulation </a:t>
            </a:r>
            <a:r>
              <a:rPr lang="en-US" sz="1100" b="1">
                <a:solidFill>
                  <a:schemeClr val="dk1"/>
                </a:solidFill>
                <a:latin typeface="Helvetica Neue"/>
                <a:ea typeface="Helvetica Neue"/>
                <a:cs typeface="Helvetica Neue"/>
                <a:sym typeface="Helvetica Neue"/>
              </a:rPr>
              <a:t>AI systems </a:t>
            </a:r>
            <a:r>
              <a:rPr lang="en-US" sz="1100">
                <a:solidFill>
                  <a:schemeClr val="dk1"/>
                </a:solidFill>
                <a:latin typeface="Helvetica Neue"/>
                <a:ea typeface="Helvetica Neue"/>
                <a:cs typeface="Helvetica Neue"/>
                <a:sym typeface="Helvetica Neue"/>
              </a:rPr>
              <a:t>should have the ability, on the basis of machine and/or human-based data and inputs, to infer the way to achieve a set of final objectives given to them by humans, using machine learning and/or logic- and knowledge based approaches and to produce outputs such as content for generative AI systems (e.g. text, video or images), predictions, recommendations or decisions, influencing the environment with which the system interacts, be it in a physical or digital dimension. </a:t>
            </a:r>
            <a:endParaRPr sz="1100">
              <a:solidFill>
                <a:schemeClr val="dk1"/>
              </a:solidFill>
              <a:latin typeface="Calibri"/>
              <a:ea typeface="Calibri"/>
              <a:cs typeface="Calibri"/>
              <a:sym typeface="Calibri"/>
            </a:endParaRPr>
          </a:p>
        </p:txBody>
      </p:sp>
      <p:sp>
        <p:nvSpPr>
          <p:cNvPr id="506" name="Google Shape;506;p31"/>
          <p:cNvSpPr txBox="1"/>
          <p:nvPr/>
        </p:nvSpPr>
        <p:spPr>
          <a:xfrm>
            <a:off x="6096000" y="2761121"/>
            <a:ext cx="5240580" cy="600164"/>
          </a:xfrm>
          <a:prstGeom prst="rect">
            <a:avLst/>
          </a:prstGeom>
          <a:no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002060"/>
                </a:solidFill>
                <a:latin typeface="Helvetica Neue"/>
                <a:ea typeface="Helvetica Neue"/>
                <a:cs typeface="Helvetica Neue"/>
                <a:sym typeface="Helvetica Neue"/>
              </a:rPr>
              <a:t>Dr. Stuart Russell, UC Berkeley: </a:t>
            </a:r>
            <a:r>
              <a:rPr lang="en-US" sz="1100" b="1">
                <a:solidFill>
                  <a:schemeClr val="dk1"/>
                </a:solidFill>
                <a:latin typeface="Helvetica Neue"/>
                <a:ea typeface="Helvetica Neue"/>
                <a:cs typeface="Helvetica Neue"/>
                <a:sym typeface="Helvetica Neue"/>
              </a:rPr>
              <a:t>Artificial Intelligence (AI)</a:t>
            </a:r>
            <a:r>
              <a:rPr lang="en-US" sz="1100">
                <a:solidFill>
                  <a:schemeClr val="dk1"/>
                </a:solidFill>
                <a:latin typeface="Helvetica Neue"/>
                <a:ea typeface="Helvetica Neue"/>
                <a:cs typeface="Helvetica Neue"/>
                <a:sym typeface="Helvetica Neue"/>
              </a:rPr>
              <a:t> - </a:t>
            </a:r>
            <a:r>
              <a:rPr lang="en-US" sz="1100" b="0" i="0">
                <a:solidFill>
                  <a:schemeClr val="dk1"/>
                </a:solidFill>
                <a:latin typeface="Helvetica Neue"/>
                <a:ea typeface="Helvetica Neue"/>
                <a:cs typeface="Helvetica Neue"/>
                <a:sym typeface="Helvetica Neue"/>
              </a:rPr>
              <a:t>“the designing and building of intelligent agents that receive percepts from the environment and take actions that affect that environment.”</a:t>
            </a:r>
            <a:endParaRPr sz="1100">
              <a:solidFill>
                <a:schemeClr val="dk1"/>
              </a:solidFill>
              <a:latin typeface="Helvetica Neue"/>
              <a:ea typeface="Helvetica Neue"/>
              <a:cs typeface="Helvetica Neue"/>
              <a:sym typeface="Helvetica Neue"/>
            </a:endParaRPr>
          </a:p>
        </p:txBody>
      </p:sp>
      <p:sp>
        <p:nvSpPr>
          <p:cNvPr id="507" name="Google Shape;507;p31"/>
          <p:cNvSpPr txBox="1"/>
          <p:nvPr/>
        </p:nvSpPr>
        <p:spPr>
          <a:xfrm>
            <a:off x="6089620" y="5095632"/>
            <a:ext cx="5246960" cy="769441"/>
          </a:xfrm>
          <a:prstGeom prst="rect">
            <a:avLst/>
          </a:prstGeom>
          <a:no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002060"/>
                </a:solidFill>
                <a:latin typeface="Helvetica Neue"/>
                <a:ea typeface="Helvetica Neue"/>
                <a:cs typeface="Helvetica Neue"/>
                <a:sym typeface="Helvetica Neue"/>
              </a:rPr>
              <a:t>Practical AI for Dummies: </a:t>
            </a:r>
            <a:r>
              <a:rPr lang="en-US" sz="1100">
                <a:solidFill>
                  <a:schemeClr val="dk1"/>
                </a:solidFill>
                <a:latin typeface="Helvetica Neue"/>
                <a:ea typeface="Helvetica Neue"/>
                <a:cs typeface="Helvetica Neue"/>
                <a:sym typeface="Helvetica Neue"/>
              </a:rPr>
              <a:t>Artificial Intelligence is </a:t>
            </a:r>
            <a:r>
              <a:rPr lang="en-US" sz="1100" b="0" i="0">
                <a:solidFill>
                  <a:schemeClr val="dk1"/>
                </a:solidFill>
                <a:latin typeface="Helvetica Neue"/>
                <a:ea typeface="Helvetica Neue"/>
                <a:cs typeface="Helvetica Neue"/>
                <a:sym typeface="Helvetica Neue"/>
              </a:rPr>
              <a:t>a subfield of computer science aimed at the develop</a:t>
            </a:r>
            <a:r>
              <a:rPr lang="en-US" sz="1100" i="0">
                <a:solidFill>
                  <a:schemeClr val="dk1"/>
                </a:solidFill>
                <a:latin typeface="Helvetica Neue"/>
                <a:ea typeface="Helvetica Neue"/>
                <a:cs typeface="Helvetica Neue"/>
                <a:sym typeface="Helvetica Neue"/>
              </a:rPr>
              <a:t>ment of</a:t>
            </a:r>
            <a:r>
              <a:rPr lang="en-US" sz="1100" b="1" i="0">
                <a:solidFill>
                  <a:schemeClr val="accent1"/>
                </a:solidFill>
                <a:latin typeface="Helvetica Neue"/>
                <a:ea typeface="Helvetica Neue"/>
                <a:cs typeface="Helvetica Neue"/>
                <a:sym typeface="Helvetica Neue"/>
              </a:rPr>
              <a:t> computers capable of doing things that are normally done by people — in particular, things associated with people acting intelligentl</a:t>
            </a:r>
            <a:r>
              <a:rPr lang="en-US" sz="1100" b="0" i="0">
                <a:solidFill>
                  <a:schemeClr val="accent1"/>
                </a:solidFill>
                <a:latin typeface="Helvetica Neue"/>
                <a:ea typeface="Helvetica Neue"/>
                <a:cs typeface="Helvetica Neue"/>
                <a:sym typeface="Helvetica Neue"/>
              </a:rPr>
              <a:t>y</a:t>
            </a:r>
            <a:r>
              <a:rPr lang="en-US" sz="1100">
                <a:solidFill>
                  <a:schemeClr val="dk1"/>
                </a:solidFill>
                <a:latin typeface="Helvetica Neue"/>
                <a:ea typeface="Helvetica Neue"/>
                <a:cs typeface="Helvetica Neue"/>
                <a:sym typeface="Helvetica Neue"/>
              </a:rPr>
              <a:t>.”</a:t>
            </a:r>
            <a:endParaRPr sz="1100" b="0" i="0">
              <a:solidFill>
                <a:schemeClr val="dk1"/>
              </a:solidFill>
              <a:latin typeface="Helvetica Neue"/>
              <a:ea typeface="Helvetica Neue"/>
              <a:cs typeface="Helvetica Neue"/>
              <a:sym typeface="Helvetica Neu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4"/>
          <p:cNvSpPr txBox="1">
            <a:spLocks noGrp="1"/>
          </p:cNvSpPr>
          <p:nvPr>
            <p:ph type="title"/>
          </p:nvPr>
        </p:nvSpPr>
        <p:spPr>
          <a:xfrm>
            <a:off x="576767" y="311704"/>
            <a:ext cx="10515600" cy="10746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200">
                <a:latin typeface="Helvetica Neue"/>
                <a:ea typeface="Helvetica Neue"/>
                <a:cs typeface="Helvetica Neue"/>
                <a:sym typeface="Helvetica Neue"/>
              </a:rPr>
              <a:t>Business Round</a:t>
            </a:r>
            <a:r>
              <a:rPr lang="en-US" sz="3200"/>
              <a:t>t</a:t>
            </a:r>
            <a:r>
              <a:rPr lang="en-US" sz="3200">
                <a:latin typeface="Helvetica Neue"/>
                <a:ea typeface="Helvetica Neue"/>
                <a:cs typeface="Helvetica Neue"/>
                <a:sym typeface="Helvetica Neue"/>
              </a:rPr>
              <a:t>able Roadmap for Responsible AI</a:t>
            </a:r>
            <a:endParaRPr sz="3200"/>
          </a:p>
        </p:txBody>
      </p:sp>
      <p:sp>
        <p:nvSpPr>
          <p:cNvPr id="514" name="Google Shape;514;p34"/>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32</a:t>
            </a:fld>
            <a:endParaRPr/>
          </a:p>
        </p:txBody>
      </p:sp>
      <p:sp>
        <p:nvSpPr>
          <p:cNvPr id="515" name="Google Shape;515;p34"/>
          <p:cNvSpPr txBox="1"/>
          <p:nvPr/>
        </p:nvSpPr>
        <p:spPr>
          <a:xfrm>
            <a:off x="1024762" y="3349329"/>
            <a:ext cx="344013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34C84"/>
                </a:solidFill>
                <a:latin typeface="Helvetica Neue"/>
                <a:ea typeface="Helvetica Neue"/>
                <a:cs typeface="Helvetica Neue"/>
                <a:sym typeface="Helvetica Neue"/>
              </a:rPr>
              <a:t>Effective, Safe and Secure</a:t>
            </a:r>
            <a:endParaRPr sz="1800">
              <a:solidFill>
                <a:srgbClr val="034C84"/>
              </a:solidFill>
              <a:latin typeface="Helvetica Neue"/>
              <a:ea typeface="Helvetica Neue"/>
              <a:cs typeface="Helvetica Neue"/>
              <a:sym typeface="Helvetica Neue"/>
            </a:endParaRPr>
          </a:p>
          <a:p>
            <a:pPr marL="0" marR="0" lvl="0" indent="0" algn="l" rtl="0">
              <a:spcBef>
                <a:spcPts val="0"/>
              </a:spcBef>
              <a:spcAft>
                <a:spcPts val="0"/>
              </a:spcAft>
              <a:buNone/>
            </a:pPr>
            <a:r>
              <a:rPr lang="en-US" sz="1800">
                <a:solidFill>
                  <a:srgbClr val="034C84"/>
                </a:solidFill>
                <a:latin typeface="Helvetica Neue"/>
                <a:ea typeface="Helvetica Neue"/>
                <a:cs typeface="Helvetica Neue"/>
                <a:sym typeface="Helvetica Neue"/>
              </a:rPr>
              <a:t>(5-7)</a:t>
            </a:r>
            <a:endParaRPr sz="1800">
              <a:solidFill>
                <a:srgbClr val="034C84"/>
              </a:solidFill>
              <a:latin typeface="Helvetica Neue"/>
              <a:ea typeface="Helvetica Neue"/>
              <a:cs typeface="Helvetica Neue"/>
              <a:sym typeface="Helvetica Neue"/>
            </a:endParaRPr>
          </a:p>
        </p:txBody>
      </p:sp>
      <p:sp>
        <p:nvSpPr>
          <p:cNvPr id="516" name="Google Shape;516;p34"/>
          <p:cNvSpPr txBox="1"/>
          <p:nvPr/>
        </p:nvSpPr>
        <p:spPr>
          <a:xfrm>
            <a:off x="1021168" y="2484583"/>
            <a:ext cx="28727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34C84"/>
                </a:solidFill>
                <a:latin typeface="Helvetica Neue"/>
                <a:ea typeface="Helvetica Neue"/>
                <a:cs typeface="Helvetica Neue"/>
                <a:sym typeface="Helvetica Neue"/>
              </a:rPr>
              <a:t>Trusted and Inclusive</a:t>
            </a:r>
            <a:endParaRPr sz="1800">
              <a:solidFill>
                <a:srgbClr val="000000"/>
              </a:solidFill>
              <a:latin typeface="Helvetica Neue"/>
              <a:ea typeface="Helvetica Neue"/>
              <a:cs typeface="Helvetica Neue"/>
              <a:sym typeface="Helvetica Neue"/>
            </a:endParaRPr>
          </a:p>
          <a:p>
            <a:pPr marL="0" marR="0" lvl="0" indent="0" algn="l" rtl="0">
              <a:spcBef>
                <a:spcPts val="0"/>
              </a:spcBef>
              <a:spcAft>
                <a:spcPts val="0"/>
              </a:spcAft>
              <a:buNone/>
            </a:pPr>
            <a:r>
              <a:rPr lang="en-US" sz="1800">
                <a:solidFill>
                  <a:srgbClr val="034C84"/>
                </a:solidFill>
                <a:latin typeface="Helvetica Neue"/>
                <a:ea typeface="Helvetica Neue"/>
                <a:cs typeface="Helvetica Neue"/>
                <a:sym typeface="Helvetica Neue"/>
              </a:rPr>
              <a:t>(1-4)</a:t>
            </a:r>
            <a:endParaRPr sz="1800">
              <a:solidFill>
                <a:schemeClr val="dk1"/>
              </a:solidFill>
              <a:latin typeface="Helvetica Neue"/>
              <a:ea typeface="Helvetica Neue"/>
              <a:cs typeface="Helvetica Neue"/>
              <a:sym typeface="Helvetica Neue"/>
            </a:endParaRPr>
          </a:p>
        </p:txBody>
      </p:sp>
      <p:sp>
        <p:nvSpPr>
          <p:cNvPr id="517" name="Google Shape;517;p34"/>
          <p:cNvSpPr txBox="1"/>
          <p:nvPr/>
        </p:nvSpPr>
        <p:spPr>
          <a:xfrm>
            <a:off x="1021984" y="4146918"/>
            <a:ext cx="307626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34C84"/>
                </a:solidFill>
                <a:latin typeface="Helvetica Neue"/>
                <a:ea typeface="Helvetica Neue"/>
                <a:cs typeface="Helvetica Neue"/>
                <a:sym typeface="Helvetica Neue"/>
              </a:rPr>
              <a:t>Accountable Governance</a:t>
            </a:r>
            <a:endParaRPr sz="1800">
              <a:solidFill>
                <a:srgbClr val="000000"/>
              </a:solidFill>
              <a:latin typeface="Helvetica Neue"/>
              <a:ea typeface="Helvetica Neue"/>
              <a:cs typeface="Helvetica Neue"/>
              <a:sym typeface="Helvetica Neue"/>
            </a:endParaRPr>
          </a:p>
          <a:p>
            <a:pPr marL="0" marR="0" lvl="0" indent="0" algn="l" rtl="0">
              <a:spcBef>
                <a:spcPts val="0"/>
              </a:spcBef>
              <a:spcAft>
                <a:spcPts val="0"/>
              </a:spcAft>
              <a:buNone/>
            </a:pPr>
            <a:r>
              <a:rPr lang="en-US" sz="1800">
                <a:solidFill>
                  <a:srgbClr val="034C84"/>
                </a:solidFill>
                <a:latin typeface="Helvetica Neue"/>
                <a:ea typeface="Helvetica Neue"/>
                <a:cs typeface="Helvetica Neue"/>
                <a:sym typeface="Helvetica Neue"/>
              </a:rPr>
              <a:t>(8-10)</a:t>
            </a:r>
            <a:endParaRPr sz="1800">
              <a:solidFill>
                <a:schemeClr val="dk1"/>
              </a:solidFill>
              <a:latin typeface="Helvetica Neue"/>
              <a:ea typeface="Helvetica Neue"/>
              <a:cs typeface="Helvetica Neue"/>
              <a:sym typeface="Helvetica Neue"/>
            </a:endParaRPr>
          </a:p>
        </p:txBody>
      </p:sp>
      <p:pic>
        <p:nvPicPr>
          <p:cNvPr id="518" name="Google Shape;518;p34" descr="Graphical user interface, text, application, email&#10;&#10;Description automatically generated"/>
          <p:cNvPicPr preferRelativeResize="0"/>
          <p:nvPr/>
        </p:nvPicPr>
        <p:blipFill rotWithShape="1">
          <a:blip r:embed="rId3">
            <a:alphaModFix/>
          </a:blip>
          <a:srcRect/>
          <a:stretch/>
        </p:blipFill>
        <p:spPr>
          <a:xfrm>
            <a:off x="4478586" y="1398105"/>
            <a:ext cx="7054883" cy="433890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35"/>
          <p:cNvSpPr txBox="1">
            <a:spLocks noGrp="1"/>
          </p:cNvSpPr>
          <p:nvPr>
            <p:ph type="title"/>
          </p:nvPr>
        </p:nvSpPr>
        <p:spPr>
          <a:xfrm>
            <a:off x="576767" y="311704"/>
            <a:ext cx="10515600" cy="1074606"/>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200"/>
              <a:buFont typeface="Helvetica Neue"/>
              <a:buNone/>
            </a:pPr>
            <a:r>
              <a:rPr lang="en-US" sz="3200"/>
              <a:t>Business Roundtable </a:t>
            </a:r>
            <a:r>
              <a:rPr lang="en-US" sz="3200">
                <a:latin typeface="Helvetica Neue"/>
                <a:ea typeface="Helvetica Neue"/>
                <a:cs typeface="Helvetica Neue"/>
                <a:sym typeface="Helvetica Neue"/>
              </a:rPr>
              <a:t>Policy Recommendations for Responsible AI</a:t>
            </a:r>
            <a:endParaRPr sz="3200"/>
          </a:p>
        </p:txBody>
      </p:sp>
      <p:sp>
        <p:nvSpPr>
          <p:cNvPr id="525" name="Google Shape;525;p35"/>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33</a:t>
            </a:fld>
            <a:endParaRPr/>
          </a:p>
        </p:txBody>
      </p:sp>
      <p:sp>
        <p:nvSpPr>
          <p:cNvPr id="526" name="Google Shape;526;p35"/>
          <p:cNvSpPr txBox="1"/>
          <p:nvPr/>
        </p:nvSpPr>
        <p:spPr>
          <a:xfrm>
            <a:off x="576767" y="323499"/>
            <a:ext cx="10956600" cy="5979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800"/>
              <a:buFont typeface="Helvetica Neue"/>
              <a:buNone/>
            </a:pPr>
            <a:endParaRPr sz="2800">
              <a:solidFill>
                <a:schemeClr val="dk1"/>
              </a:solidFill>
              <a:latin typeface="Helvetica Neue"/>
              <a:ea typeface="Helvetica Neue"/>
              <a:cs typeface="Helvetica Neue"/>
              <a:sym typeface="Helvetica Neue"/>
            </a:endParaRPr>
          </a:p>
        </p:txBody>
      </p:sp>
      <p:sp>
        <p:nvSpPr>
          <p:cNvPr id="527" name="Google Shape;527;p35"/>
          <p:cNvSpPr txBox="1"/>
          <p:nvPr/>
        </p:nvSpPr>
        <p:spPr>
          <a:xfrm>
            <a:off x="843897" y="1859339"/>
            <a:ext cx="3472412" cy="31393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34C84"/>
                </a:solidFill>
                <a:latin typeface="Helvetica Neue"/>
                <a:ea typeface="Helvetica Neue"/>
                <a:cs typeface="Helvetica Neue"/>
                <a:sym typeface="Helvetica Neue"/>
              </a:rPr>
              <a:t>Targeted and Flexible Governance</a:t>
            </a:r>
            <a:r>
              <a:rPr lang="en-US" sz="1800">
                <a:solidFill>
                  <a:srgbClr val="034C84"/>
                </a:solidFill>
                <a:latin typeface="Helvetica Neue"/>
                <a:ea typeface="Helvetica Neue"/>
                <a:cs typeface="Helvetica Neue"/>
                <a:sym typeface="Helvetica Neue"/>
              </a:rPr>
              <a:t> (1-3)</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rgbClr val="034C84"/>
              </a:solidFill>
              <a:latin typeface="Helvetica Neue"/>
              <a:ea typeface="Helvetica Neue"/>
              <a:cs typeface="Helvetica Neue"/>
              <a:sym typeface="Helvetica Neue"/>
            </a:endParaRPr>
          </a:p>
          <a:p>
            <a:pPr marL="0" marR="0" lvl="0" indent="0" algn="l" rtl="0">
              <a:spcBef>
                <a:spcPts val="0"/>
              </a:spcBef>
              <a:spcAft>
                <a:spcPts val="0"/>
              </a:spcAft>
              <a:buNone/>
            </a:pPr>
            <a:r>
              <a:rPr lang="en-US" sz="1800" b="1">
                <a:solidFill>
                  <a:srgbClr val="034C84"/>
                </a:solidFill>
                <a:latin typeface="Helvetica Neue"/>
                <a:ea typeface="Helvetica Neue"/>
                <a:cs typeface="Helvetica Neue"/>
                <a:sym typeface="Helvetica Neue"/>
              </a:rPr>
              <a:t>Transparent and Rational Enforcement</a:t>
            </a:r>
            <a:r>
              <a:rPr lang="en-US" sz="1800">
                <a:solidFill>
                  <a:srgbClr val="034C84"/>
                </a:solidFill>
                <a:latin typeface="Helvetica Neue"/>
                <a:ea typeface="Helvetica Neue"/>
                <a:cs typeface="Helvetica Neue"/>
                <a:sym typeface="Helvetica Neue"/>
              </a:rPr>
              <a:t> (4-5)</a:t>
            </a:r>
            <a:endParaRPr/>
          </a:p>
          <a:p>
            <a:pPr marL="0" marR="0" lvl="0" indent="0" algn="l" rtl="0">
              <a:spcBef>
                <a:spcPts val="0"/>
              </a:spcBef>
              <a:spcAft>
                <a:spcPts val="0"/>
              </a:spcAft>
              <a:buNone/>
            </a:pPr>
            <a:endParaRPr sz="1800">
              <a:solidFill>
                <a:srgbClr val="034C84"/>
              </a:solidFill>
              <a:latin typeface="Helvetica Neue"/>
              <a:ea typeface="Helvetica Neue"/>
              <a:cs typeface="Helvetica Neue"/>
              <a:sym typeface="Helvetica Neue"/>
            </a:endParaRPr>
          </a:p>
          <a:p>
            <a:pPr marL="0" marR="0" lvl="0" indent="0" algn="l" rtl="0">
              <a:spcBef>
                <a:spcPts val="0"/>
              </a:spcBef>
              <a:spcAft>
                <a:spcPts val="0"/>
              </a:spcAft>
              <a:buNone/>
            </a:pPr>
            <a:r>
              <a:rPr lang="en-US" sz="1800" b="1">
                <a:solidFill>
                  <a:srgbClr val="034C84"/>
                </a:solidFill>
                <a:latin typeface="Helvetica Neue"/>
                <a:ea typeface="Helvetica Neue"/>
                <a:cs typeface="Helvetica Neue"/>
                <a:sym typeface="Helvetica Neue"/>
              </a:rPr>
              <a:t>Global Coordination on Key Issues </a:t>
            </a:r>
            <a:r>
              <a:rPr lang="en-US" sz="1800">
                <a:solidFill>
                  <a:srgbClr val="034C84"/>
                </a:solidFill>
                <a:latin typeface="Helvetica Neue"/>
                <a:ea typeface="Helvetica Neue"/>
                <a:cs typeface="Helvetica Neue"/>
                <a:sym typeface="Helvetica Neue"/>
              </a:rPr>
              <a:t>(6-8)</a:t>
            </a:r>
            <a:endParaRPr/>
          </a:p>
          <a:p>
            <a:pPr marL="0" marR="0" lvl="0" indent="0" algn="l" rtl="0">
              <a:spcBef>
                <a:spcPts val="0"/>
              </a:spcBef>
              <a:spcAft>
                <a:spcPts val="0"/>
              </a:spcAft>
              <a:buNone/>
            </a:pPr>
            <a:endParaRPr sz="1800">
              <a:solidFill>
                <a:srgbClr val="034C84"/>
              </a:solidFill>
              <a:latin typeface="Helvetica Neue"/>
              <a:ea typeface="Helvetica Neue"/>
              <a:cs typeface="Helvetica Neue"/>
              <a:sym typeface="Helvetica Neue"/>
            </a:endParaRPr>
          </a:p>
          <a:p>
            <a:pPr marL="0" marR="0" lvl="0" indent="0" algn="l" rtl="0">
              <a:spcBef>
                <a:spcPts val="0"/>
              </a:spcBef>
              <a:spcAft>
                <a:spcPts val="0"/>
              </a:spcAft>
              <a:buNone/>
            </a:pPr>
            <a:r>
              <a:rPr lang="en-US" sz="1800" b="1">
                <a:solidFill>
                  <a:srgbClr val="034C84"/>
                </a:solidFill>
                <a:latin typeface="Helvetica Neue"/>
                <a:ea typeface="Helvetica Neue"/>
                <a:cs typeface="Helvetica Neue"/>
                <a:sym typeface="Helvetica Neue"/>
              </a:rPr>
              <a:t>AI Education, Training and Awareness</a:t>
            </a:r>
            <a:r>
              <a:rPr lang="en-US" sz="1800">
                <a:solidFill>
                  <a:srgbClr val="034C84"/>
                </a:solidFill>
                <a:latin typeface="Helvetica Neue"/>
                <a:ea typeface="Helvetica Neue"/>
                <a:cs typeface="Helvetica Neue"/>
                <a:sym typeface="Helvetica Neue"/>
              </a:rPr>
              <a:t> (9-10)</a:t>
            </a:r>
            <a:endParaRPr sz="1800">
              <a:solidFill>
                <a:srgbClr val="034C84"/>
              </a:solidFill>
              <a:latin typeface="Helvetica Neue"/>
              <a:ea typeface="Helvetica Neue"/>
              <a:cs typeface="Helvetica Neue"/>
              <a:sym typeface="Helvetica Neue"/>
            </a:endParaRPr>
          </a:p>
        </p:txBody>
      </p:sp>
      <p:pic>
        <p:nvPicPr>
          <p:cNvPr id="528" name="Google Shape;528;p35"/>
          <p:cNvPicPr preferRelativeResize="0">
            <a:picLocks noGrp="1"/>
          </p:cNvPicPr>
          <p:nvPr>
            <p:ph type="body" idx="1"/>
          </p:nvPr>
        </p:nvPicPr>
        <p:blipFill rotWithShape="1">
          <a:blip r:embed="rId3">
            <a:alphaModFix/>
          </a:blip>
          <a:srcRect/>
          <a:stretch/>
        </p:blipFill>
        <p:spPr>
          <a:xfrm>
            <a:off x="4488976" y="1561945"/>
            <a:ext cx="7044493" cy="373410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21700a5ddcf_0_58"/>
          <p:cNvSpPr txBox="1">
            <a:spLocks noGrp="1"/>
          </p:cNvSpPr>
          <p:nvPr>
            <p:ph type="title"/>
          </p:nvPr>
        </p:nvSpPr>
        <p:spPr>
          <a:xfrm>
            <a:off x="576943" y="357809"/>
            <a:ext cx="10515600" cy="1074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000">
                <a:solidFill>
                  <a:srgbClr val="222222"/>
                </a:solidFill>
                <a:latin typeface="Arial"/>
                <a:ea typeface="Arial"/>
                <a:cs typeface="Arial"/>
                <a:sym typeface="Arial"/>
              </a:rPr>
              <a:t>Context and Culture: Norms and Standards in Your Industry and Company</a:t>
            </a:r>
            <a:endParaRPr sz="3000"/>
          </a:p>
        </p:txBody>
      </p:sp>
      <p:sp>
        <p:nvSpPr>
          <p:cNvPr id="535" name="Google Shape;535;g21700a5ddcf_0_58"/>
          <p:cNvSpPr txBox="1">
            <a:spLocks noGrp="1"/>
          </p:cNvSpPr>
          <p:nvPr>
            <p:ph type="body" idx="1"/>
          </p:nvPr>
        </p:nvSpPr>
        <p:spPr>
          <a:xfrm>
            <a:off x="718650" y="1632650"/>
            <a:ext cx="10754700" cy="5022000"/>
          </a:xfrm>
          <a:prstGeom prst="rect">
            <a:avLst/>
          </a:prstGeom>
        </p:spPr>
        <p:txBody>
          <a:bodyPr spcFirstLastPara="1" wrap="square" lIns="91425" tIns="45700" rIns="91425" bIns="45700" anchor="t" anchorCtr="0">
            <a:normAutofit fontScale="25000" lnSpcReduction="20000"/>
          </a:bodyPr>
          <a:lstStyle/>
          <a:p>
            <a:pPr marL="0" lvl="0" indent="0" algn="l" rtl="0">
              <a:spcBef>
                <a:spcPts val="1000"/>
              </a:spcBef>
              <a:spcAft>
                <a:spcPts val="0"/>
              </a:spcAft>
              <a:buNone/>
            </a:pPr>
            <a:r>
              <a:rPr lang="en-US" sz="9100" b="1">
                <a:solidFill>
                  <a:srgbClr val="1155CC"/>
                </a:solidFill>
              </a:rPr>
              <a:t>Considerations that impact prevailing standards include: </a:t>
            </a:r>
            <a:endParaRPr sz="9100" b="1">
              <a:solidFill>
                <a:srgbClr val="1155CC"/>
              </a:solidFill>
            </a:endParaRPr>
          </a:p>
          <a:p>
            <a:pPr marL="0" lvl="0" indent="0" algn="l" rtl="0">
              <a:spcBef>
                <a:spcPts val="1000"/>
              </a:spcBef>
              <a:spcAft>
                <a:spcPts val="0"/>
              </a:spcAft>
              <a:buNone/>
            </a:pPr>
            <a:endParaRPr sz="7500" b="1">
              <a:solidFill>
                <a:srgbClr val="1155CC"/>
              </a:solidFill>
            </a:endParaRPr>
          </a:p>
          <a:p>
            <a:pPr marL="0" lvl="0" indent="0" algn="l" rtl="0">
              <a:spcBef>
                <a:spcPts val="1000"/>
              </a:spcBef>
              <a:spcAft>
                <a:spcPts val="0"/>
              </a:spcAft>
              <a:buNone/>
            </a:pPr>
            <a:r>
              <a:rPr lang="en-US" sz="7200" b="1">
                <a:solidFill>
                  <a:srgbClr val="3C78D8"/>
                </a:solidFill>
              </a:rPr>
              <a:t>Industry</a:t>
            </a:r>
            <a:r>
              <a:rPr lang="en-US" sz="7200" b="1">
                <a:solidFill>
                  <a:srgbClr val="4A86E8"/>
                </a:solidFill>
              </a:rPr>
              <a:t>: </a:t>
            </a:r>
            <a:endParaRPr sz="7200" b="1">
              <a:solidFill>
                <a:srgbClr val="4A86E8"/>
              </a:solidFill>
            </a:endParaRPr>
          </a:p>
          <a:p>
            <a:pPr marL="0" lvl="0" indent="457200" algn="l" rtl="0">
              <a:spcBef>
                <a:spcPts val="1000"/>
              </a:spcBef>
              <a:spcAft>
                <a:spcPts val="0"/>
              </a:spcAft>
              <a:buNone/>
            </a:pPr>
            <a:r>
              <a:rPr lang="en-US" sz="6000"/>
              <a:t>Healthcare, finance, and policing  </a:t>
            </a:r>
            <a:endParaRPr sz="6000"/>
          </a:p>
          <a:p>
            <a:pPr marL="0" lvl="0" indent="457200" algn="l" rtl="0">
              <a:spcBef>
                <a:spcPts val="1000"/>
              </a:spcBef>
              <a:spcAft>
                <a:spcPts val="0"/>
              </a:spcAft>
              <a:buNone/>
            </a:pPr>
            <a:r>
              <a:rPr lang="en-US" sz="6000"/>
              <a:t>CPG, logistics, gaming</a:t>
            </a:r>
            <a:endParaRPr sz="6000"/>
          </a:p>
          <a:p>
            <a:pPr marL="0" lvl="0" indent="457200" algn="l" rtl="0">
              <a:spcBef>
                <a:spcPts val="1000"/>
              </a:spcBef>
              <a:spcAft>
                <a:spcPts val="0"/>
              </a:spcAft>
              <a:buNone/>
            </a:pPr>
            <a:r>
              <a:rPr lang="en-US" sz="6000"/>
              <a:t>Manufacturing, farming</a:t>
            </a:r>
            <a:endParaRPr sz="6000"/>
          </a:p>
          <a:p>
            <a:pPr marL="0" lvl="0" indent="0" algn="l" rtl="0">
              <a:spcBef>
                <a:spcPts val="1000"/>
              </a:spcBef>
              <a:spcAft>
                <a:spcPts val="0"/>
              </a:spcAft>
              <a:buNone/>
            </a:pPr>
            <a:r>
              <a:rPr lang="en-US" sz="7200" b="1">
                <a:solidFill>
                  <a:srgbClr val="3C78D8"/>
                </a:solidFill>
              </a:rPr>
              <a:t>Geography:</a:t>
            </a:r>
            <a:endParaRPr sz="7200" b="1">
              <a:solidFill>
                <a:srgbClr val="3C78D8"/>
              </a:solidFill>
            </a:endParaRPr>
          </a:p>
          <a:p>
            <a:pPr marL="457200" lvl="0" indent="0" algn="l" rtl="0">
              <a:spcBef>
                <a:spcPts val="1000"/>
              </a:spcBef>
              <a:spcAft>
                <a:spcPts val="0"/>
              </a:spcAft>
              <a:buNone/>
            </a:pPr>
            <a:r>
              <a:rPr lang="en-US" sz="6000"/>
              <a:t>Europe, Brazil, China</a:t>
            </a:r>
            <a:endParaRPr sz="6000"/>
          </a:p>
          <a:p>
            <a:pPr marL="457200" lvl="0" indent="0" algn="l" rtl="0">
              <a:spcBef>
                <a:spcPts val="1000"/>
              </a:spcBef>
              <a:spcAft>
                <a:spcPts val="0"/>
              </a:spcAft>
              <a:buNone/>
            </a:pPr>
            <a:r>
              <a:rPr lang="en-US" sz="6000"/>
              <a:t>UK, Canada, Singapore</a:t>
            </a:r>
            <a:endParaRPr sz="6000"/>
          </a:p>
          <a:p>
            <a:pPr marL="457200" lvl="0" indent="0" algn="l" rtl="0">
              <a:spcBef>
                <a:spcPts val="1000"/>
              </a:spcBef>
              <a:spcAft>
                <a:spcPts val="0"/>
              </a:spcAft>
              <a:buNone/>
            </a:pPr>
            <a:r>
              <a:rPr lang="en-US" sz="6000"/>
              <a:t>US</a:t>
            </a:r>
            <a:endParaRPr sz="6000"/>
          </a:p>
          <a:p>
            <a:pPr marL="457200" lvl="0" indent="0" algn="l" rtl="0">
              <a:spcBef>
                <a:spcPts val="1000"/>
              </a:spcBef>
              <a:spcAft>
                <a:spcPts val="0"/>
              </a:spcAft>
              <a:buNone/>
            </a:pPr>
            <a:r>
              <a:rPr lang="en-US" sz="6000"/>
              <a:t>ROW</a:t>
            </a:r>
            <a:endParaRPr sz="6000"/>
          </a:p>
          <a:p>
            <a:pPr marL="0" lvl="0" indent="0" algn="l" rtl="0">
              <a:spcBef>
                <a:spcPts val="1000"/>
              </a:spcBef>
              <a:spcAft>
                <a:spcPts val="0"/>
              </a:spcAft>
              <a:buNone/>
            </a:pPr>
            <a:r>
              <a:rPr lang="en-US" sz="7200" b="1">
                <a:solidFill>
                  <a:srgbClr val="3C78D8"/>
                </a:solidFill>
              </a:rPr>
              <a:t>Use Case:</a:t>
            </a:r>
            <a:endParaRPr sz="7200" b="1">
              <a:solidFill>
                <a:srgbClr val="3C78D8"/>
              </a:solidFill>
            </a:endParaRPr>
          </a:p>
          <a:p>
            <a:pPr marL="457200" lvl="0" indent="0" algn="l" rtl="0">
              <a:spcBef>
                <a:spcPts val="1000"/>
              </a:spcBef>
              <a:spcAft>
                <a:spcPts val="0"/>
              </a:spcAft>
              <a:buNone/>
            </a:pPr>
            <a:r>
              <a:rPr lang="en-US" sz="6000"/>
              <a:t>Surveillance, synthetic content, sentiment analysis</a:t>
            </a:r>
            <a:endParaRPr sz="6000"/>
          </a:p>
          <a:p>
            <a:pPr marL="457200" lvl="0" indent="0" algn="l" rtl="0">
              <a:spcBef>
                <a:spcPts val="1000"/>
              </a:spcBef>
              <a:spcAft>
                <a:spcPts val="0"/>
              </a:spcAft>
              <a:buNone/>
            </a:pPr>
            <a:r>
              <a:rPr lang="en-US" sz="6000"/>
              <a:t>Hiring, admissions</a:t>
            </a:r>
            <a:endParaRPr sz="6000"/>
          </a:p>
          <a:p>
            <a:pPr marL="457200" lvl="0" indent="0" algn="l" rtl="0">
              <a:spcBef>
                <a:spcPts val="1000"/>
              </a:spcBef>
              <a:spcAft>
                <a:spcPts val="0"/>
              </a:spcAft>
              <a:buNone/>
            </a:pPr>
            <a:r>
              <a:rPr lang="en-US" sz="6000"/>
              <a:t>Marketing</a:t>
            </a:r>
            <a:endParaRPr sz="6000"/>
          </a:p>
          <a:p>
            <a:pPr marL="457200" lvl="0" indent="0" algn="l" rtl="0">
              <a:spcBef>
                <a:spcPts val="1000"/>
              </a:spcBef>
              <a:spcAft>
                <a:spcPts val="0"/>
              </a:spcAft>
              <a:buNone/>
            </a:pPr>
            <a:r>
              <a:rPr lang="en-US" sz="6000"/>
              <a:t>Fraud detection</a:t>
            </a:r>
            <a:endParaRPr sz="6000"/>
          </a:p>
          <a:p>
            <a:pPr marL="457200" lvl="0" indent="0" algn="l" rtl="0">
              <a:spcBef>
                <a:spcPts val="1000"/>
              </a:spcBef>
              <a:spcAft>
                <a:spcPts val="0"/>
              </a:spcAft>
              <a:buNone/>
            </a:pPr>
            <a:endParaRPr sz="7200"/>
          </a:p>
          <a:p>
            <a:pPr marL="0" lvl="0" indent="0" algn="l" rtl="0">
              <a:spcBef>
                <a:spcPts val="1000"/>
              </a:spcBef>
              <a:spcAft>
                <a:spcPts val="0"/>
              </a:spcAft>
              <a:buNone/>
            </a:pPr>
            <a:endParaRPr sz="7200"/>
          </a:p>
        </p:txBody>
      </p:sp>
      <p:sp>
        <p:nvSpPr>
          <p:cNvPr id="536" name="Google Shape;536;g21700a5ddcf_0_58"/>
          <p:cNvSpPr txBox="1">
            <a:spLocks noGrp="1"/>
          </p:cNvSpPr>
          <p:nvPr>
            <p:ph type="sldNum" idx="12"/>
          </p:nvPr>
        </p:nvSpPr>
        <p:spPr>
          <a:xfrm>
            <a:off x="227610" y="6356350"/>
            <a:ext cx="27432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34</a:t>
            </a:fld>
            <a:endParaRPr/>
          </a:p>
        </p:txBody>
      </p:sp>
      <p:sp>
        <p:nvSpPr>
          <p:cNvPr id="537" name="Google Shape;537;g21700a5ddcf_0_58"/>
          <p:cNvSpPr txBox="1"/>
          <p:nvPr/>
        </p:nvSpPr>
        <p:spPr>
          <a:xfrm>
            <a:off x="6737675" y="1920350"/>
            <a:ext cx="4437000" cy="4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Helvetica Neue"/>
              <a:ea typeface="Helvetica Neue"/>
              <a:cs typeface="Helvetica Neue"/>
              <a:sym typeface="Helvetica Neue"/>
            </a:endParaRPr>
          </a:p>
          <a:p>
            <a:pPr marL="0" lvl="0" indent="0" algn="l" rtl="0">
              <a:lnSpc>
                <a:spcPct val="90000"/>
              </a:lnSpc>
              <a:spcBef>
                <a:spcPts val="1000"/>
              </a:spcBef>
              <a:spcAft>
                <a:spcPts val="0"/>
              </a:spcAft>
              <a:buNone/>
            </a:pPr>
            <a:r>
              <a:rPr lang="en-US" sz="1800" b="1">
                <a:solidFill>
                  <a:srgbClr val="3C78D8"/>
                </a:solidFill>
                <a:latin typeface="Helvetica Neue"/>
                <a:ea typeface="Helvetica Neue"/>
                <a:cs typeface="Helvetica Neue"/>
                <a:sym typeface="Helvetica Neue"/>
              </a:rPr>
              <a:t>Organization:</a:t>
            </a:r>
            <a:endParaRPr sz="1800" b="1">
              <a:solidFill>
                <a:srgbClr val="3C78D8"/>
              </a:solidFill>
              <a:latin typeface="Helvetica Neue"/>
              <a:ea typeface="Helvetica Neue"/>
              <a:cs typeface="Helvetica Neue"/>
              <a:sym typeface="Helvetica Neue"/>
            </a:endParaRPr>
          </a:p>
          <a:p>
            <a:pPr marL="0" lvl="0" indent="0" algn="l" rtl="0">
              <a:lnSpc>
                <a:spcPct val="90000"/>
              </a:lnSpc>
              <a:spcBef>
                <a:spcPts val="1000"/>
              </a:spcBef>
              <a:spcAft>
                <a:spcPts val="0"/>
              </a:spcAft>
              <a:buNone/>
            </a:pPr>
            <a:r>
              <a:rPr lang="en-US" sz="1800">
                <a:solidFill>
                  <a:schemeClr val="dk1"/>
                </a:solidFill>
                <a:latin typeface="Helvetica Neue"/>
                <a:ea typeface="Helvetica Neue"/>
                <a:cs typeface="Helvetica Neue"/>
                <a:sym typeface="Helvetica Neue"/>
              </a:rPr>
              <a:t>	</a:t>
            </a:r>
            <a:r>
              <a:rPr lang="en-US" sz="1500">
                <a:solidFill>
                  <a:schemeClr val="dk1"/>
                </a:solidFill>
                <a:latin typeface="Helvetica Neue"/>
                <a:ea typeface="Helvetica Neue"/>
                <a:cs typeface="Helvetica Neue"/>
                <a:sym typeface="Helvetica Neue"/>
              </a:rPr>
              <a:t>Large, global tech firms </a:t>
            </a:r>
            <a:endParaRPr sz="1500">
              <a:solidFill>
                <a:schemeClr val="dk1"/>
              </a:solidFill>
              <a:latin typeface="Helvetica Neue"/>
              <a:ea typeface="Helvetica Neue"/>
              <a:cs typeface="Helvetica Neue"/>
              <a:sym typeface="Helvetica Neue"/>
            </a:endParaRPr>
          </a:p>
          <a:p>
            <a:pPr marL="0" lvl="0" indent="0" algn="l" rtl="0">
              <a:lnSpc>
                <a:spcPct val="90000"/>
              </a:lnSpc>
              <a:spcBef>
                <a:spcPts val="1000"/>
              </a:spcBef>
              <a:spcAft>
                <a:spcPts val="0"/>
              </a:spcAft>
              <a:buNone/>
            </a:pPr>
            <a:r>
              <a:rPr lang="en-US" sz="1500">
                <a:solidFill>
                  <a:schemeClr val="dk1"/>
                </a:solidFill>
                <a:latin typeface="Helvetica Neue"/>
                <a:ea typeface="Helvetica Neue"/>
                <a:cs typeface="Helvetica Neue"/>
                <a:sym typeface="Helvetica Neue"/>
              </a:rPr>
              <a:t>	Technology-forward firms</a:t>
            </a:r>
            <a:endParaRPr sz="1500">
              <a:solidFill>
                <a:schemeClr val="dk1"/>
              </a:solidFill>
              <a:latin typeface="Helvetica Neue"/>
              <a:ea typeface="Helvetica Neue"/>
              <a:cs typeface="Helvetica Neue"/>
              <a:sym typeface="Helvetica Neue"/>
            </a:endParaRPr>
          </a:p>
          <a:p>
            <a:pPr marL="0" lvl="0" indent="0" algn="l" rtl="0">
              <a:lnSpc>
                <a:spcPct val="90000"/>
              </a:lnSpc>
              <a:spcBef>
                <a:spcPts val="1000"/>
              </a:spcBef>
              <a:spcAft>
                <a:spcPts val="0"/>
              </a:spcAft>
              <a:buNone/>
            </a:pPr>
            <a:r>
              <a:rPr lang="en-US" sz="1500">
                <a:solidFill>
                  <a:schemeClr val="dk1"/>
                </a:solidFill>
                <a:latin typeface="Helvetica Neue"/>
                <a:ea typeface="Helvetica Neue"/>
                <a:cs typeface="Helvetica Neue"/>
                <a:sym typeface="Helvetica Neue"/>
              </a:rPr>
              <a:t>	Technology-integrating firms</a:t>
            </a:r>
            <a:endParaRPr sz="1500">
              <a:solidFill>
                <a:schemeClr val="dk1"/>
              </a:solidFill>
              <a:latin typeface="Helvetica Neue"/>
              <a:ea typeface="Helvetica Neue"/>
              <a:cs typeface="Helvetica Neue"/>
              <a:sym typeface="Helvetica Neue"/>
            </a:endParaRPr>
          </a:p>
          <a:p>
            <a:pPr marL="0" lvl="0" indent="0" algn="l" rtl="0">
              <a:lnSpc>
                <a:spcPct val="90000"/>
              </a:lnSpc>
              <a:spcBef>
                <a:spcPts val="1000"/>
              </a:spcBef>
              <a:spcAft>
                <a:spcPts val="0"/>
              </a:spcAft>
              <a:buNone/>
            </a:pPr>
            <a:r>
              <a:rPr lang="en-US" sz="1500">
                <a:solidFill>
                  <a:schemeClr val="dk1"/>
                </a:solidFill>
                <a:latin typeface="Helvetica Neue"/>
                <a:ea typeface="Helvetica Neue"/>
                <a:cs typeface="Helvetica Neue"/>
                <a:sym typeface="Helvetica Neue"/>
              </a:rPr>
              <a:t>	Consumer</a:t>
            </a:r>
            <a:endParaRPr sz="15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800">
              <a:latin typeface="Helvetica Neue"/>
              <a:ea typeface="Helvetica Neue"/>
              <a:cs typeface="Helvetica Neue"/>
              <a:sym typeface="Helvetica Neue"/>
            </a:endParaRPr>
          </a:p>
          <a:p>
            <a:pPr marL="0" lvl="0" indent="0" algn="l" rtl="0">
              <a:spcBef>
                <a:spcPts val="0"/>
              </a:spcBef>
              <a:spcAft>
                <a:spcPts val="0"/>
              </a:spcAft>
              <a:buNone/>
            </a:pPr>
            <a:r>
              <a:rPr lang="en-US" sz="1800" b="1">
                <a:solidFill>
                  <a:srgbClr val="3C78D8"/>
                </a:solidFill>
                <a:latin typeface="Helvetica Neue"/>
                <a:ea typeface="Helvetica Neue"/>
                <a:cs typeface="Helvetica Neue"/>
                <a:sym typeface="Helvetica Neue"/>
              </a:rPr>
              <a:t>Process: </a:t>
            </a:r>
            <a:endParaRPr sz="1800" b="1">
              <a:solidFill>
                <a:srgbClr val="3C78D8"/>
              </a:solidFill>
              <a:latin typeface="Helvetica Neue"/>
              <a:ea typeface="Helvetica Neue"/>
              <a:cs typeface="Helvetica Neue"/>
              <a:sym typeface="Helvetica Neue"/>
            </a:endParaRPr>
          </a:p>
          <a:p>
            <a:pPr marL="457200" lvl="0" indent="0" algn="l" rtl="0">
              <a:lnSpc>
                <a:spcPct val="90000"/>
              </a:lnSpc>
              <a:spcBef>
                <a:spcPts val="0"/>
              </a:spcBef>
              <a:spcAft>
                <a:spcPts val="0"/>
              </a:spcAft>
              <a:buNone/>
            </a:pPr>
            <a:r>
              <a:rPr lang="en-US" sz="1500">
                <a:solidFill>
                  <a:schemeClr val="dk1"/>
                </a:solidFill>
                <a:latin typeface="Helvetica Neue"/>
                <a:ea typeface="Helvetica Neue"/>
                <a:cs typeface="Helvetica Neue"/>
                <a:sym typeface="Helvetica Neue"/>
              </a:rPr>
              <a:t>Automated decision-making</a:t>
            </a:r>
            <a:endParaRPr sz="1500">
              <a:solidFill>
                <a:schemeClr val="dk1"/>
              </a:solidFill>
              <a:latin typeface="Helvetica Neue"/>
              <a:ea typeface="Helvetica Neue"/>
              <a:cs typeface="Helvetica Neue"/>
              <a:sym typeface="Helvetica Neue"/>
            </a:endParaRPr>
          </a:p>
          <a:p>
            <a:pPr marL="457200" lvl="0" indent="0" algn="l" rtl="0">
              <a:lnSpc>
                <a:spcPct val="90000"/>
              </a:lnSpc>
              <a:spcBef>
                <a:spcPts val="800"/>
              </a:spcBef>
              <a:spcAft>
                <a:spcPts val="0"/>
              </a:spcAft>
              <a:buNone/>
            </a:pPr>
            <a:r>
              <a:rPr lang="en-US" sz="1500">
                <a:solidFill>
                  <a:schemeClr val="dk1"/>
                </a:solidFill>
                <a:latin typeface="Helvetica Neue"/>
                <a:ea typeface="Helvetica Neue"/>
                <a:cs typeface="Helvetica Neue"/>
                <a:sym typeface="Helvetica Neue"/>
              </a:rPr>
              <a:t>Human decision support</a:t>
            </a:r>
            <a:endParaRPr sz="1500">
              <a:solidFill>
                <a:schemeClr val="dk1"/>
              </a:solidFill>
              <a:latin typeface="Helvetica Neue"/>
              <a:ea typeface="Helvetica Neue"/>
              <a:cs typeface="Helvetica Neue"/>
              <a:sym typeface="Helvetica Neue"/>
            </a:endParaRPr>
          </a:p>
          <a:p>
            <a:pPr marL="457200" lvl="0" indent="0" algn="l" rtl="0">
              <a:lnSpc>
                <a:spcPct val="90000"/>
              </a:lnSpc>
              <a:spcBef>
                <a:spcPts val="800"/>
              </a:spcBef>
              <a:spcAft>
                <a:spcPts val="0"/>
              </a:spcAft>
              <a:buNone/>
            </a:pPr>
            <a:r>
              <a:rPr lang="en-US" sz="1500">
                <a:solidFill>
                  <a:schemeClr val="dk1"/>
                </a:solidFill>
                <a:latin typeface="Helvetica Neue"/>
                <a:ea typeface="Helvetica Neue"/>
                <a:cs typeface="Helvetica Neue"/>
                <a:sym typeface="Helvetica Neue"/>
              </a:rPr>
              <a:t>Risk</a:t>
            </a:r>
            <a:endParaRPr sz="1500">
              <a:solidFill>
                <a:schemeClr val="dk1"/>
              </a:solidFill>
              <a:latin typeface="Helvetica Neue"/>
              <a:ea typeface="Helvetica Neue"/>
              <a:cs typeface="Helvetica Neue"/>
              <a:sym typeface="Helvetica Neue"/>
            </a:endParaRPr>
          </a:p>
          <a:p>
            <a:pPr marL="457200" lvl="0" indent="0" algn="l" rtl="0">
              <a:lnSpc>
                <a:spcPct val="90000"/>
              </a:lnSpc>
              <a:spcBef>
                <a:spcPts val="800"/>
              </a:spcBef>
              <a:spcAft>
                <a:spcPts val="0"/>
              </a:spcAft>
              <a:buNone/>
            </a:pPr>
            <a:r>
              <a:rPr lang="en-US" sz="1500">
                <a:solidFill>
                  <a:schemeClr val="dk1"/>
                </a:solidFill>
                <a:latin typeface="Helvetica Neue"/>
                <a:ea typeface="Helvetica Neue"/>
                <a:cs typeface="Helvetica Neue"/>
                <a:sym typeface="Helvetica Neue"/>
              </a:rPr>
              <a:t>Process</a:t>
            </a:r>
            <a:endParaRPr sz="1500">
              <a:solidFill>
                <a:schemeClr val="dk1"/>
              </a:solidFill>
              <a:latin typeface="Helvetica Neue"/>
              <a:ea typeface="Helvetica Neue"/>
              <a:cs typeface="Helvetica Neue"/>
              <a:sym typeface="Helvetica Neue"/>
            </a:endParaRPr>
          </a:p>
          <a:p>
            <a:pPr marL="457200" lvl="0" indent="0" algn="l" rtl="0">
              <a:lnSpc>
                <a:spcPct val="90000"/>
              </a:lnSpc>
              <a:spcBef>
                <a:spcPts val="800"/>
              </a:spcBef>
              <a:spcAft>
                <a:spcPts val="0"/>
              </a:spcAft>
              <a:buNone/>
            </a:pPr>
            <a:r>
              <a:rPr lang="en-US" sz="1500">
                <a:solidFill>
                  <a:schemeClr val="dk1"/>
                </a:solidFill>
                <a:latin typeface="Helvetica Neue"/>
                <a:ea typeface="Helvetica Neue"/>
                <a:cs typeface="Helvetica Neue"/>
                <a:sym typeface="Helvetica Neue"/>
              </a:rPr>
              <a:t>Impact</a:t>
            </a:r>
            <a:endParaRPr sz="1500">
              <a:solidFill>
                <a:schemeClr val="dk1"/>
              </a:solidFill>
              <a:latin typeface="Helvetica Neue"/>
              <a:ea typeface="Helvetica Neue"/>
              <a:cs typeface="Helvetica Neue"/>
              <a:sym typeface="Helvetica Neue"/>
            </a:endParaRPr>
          </a:p>
          <a:p>
            <a:pPr marL="457200" lvl="0" indent="0" algn="l" rtl="0">
              <a:lnSpc>
                <a:spcPct val="90000"/>
              </a:lnSpc>
              <a:spcBef>
                <a:spcPts val="800"/>
              </a:spcBef>
              <a:spcAft>
                <a:spcPts val="800"/>
              </a:spcAft>
              <a:buNone/>
            </a:pPr>
            <a:r>
              <a:rPr lang="en-US" sz="1500">
                <a:solidFill>
                  <a:schemeClr val="dk1"/>
                </a:solidFill>
                <a:latin typeface="Helvetica Neue"/>
                <a:ea typeface="Helvetica Neue"/>
                <a:cs typeface="Helvetica Neue"/>
                <a:sym typeface="Helvetica Neue"/>
              </a:rPr>
              <a:t>Outcome</a:t>
            </a:r>
            <a:endParaRPr>
              <a:latin typeface="Helvetica Neue"/>
              <a:ea typeface="Helvetica Neue"/>
              <a:cs typeface="Helvetica Neue"/>
              <a:sym typeface="Helvetica Neu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18"/>
          <p:cNvSpPr txBox="1">
            <a:spLocks noGrp="1"/>
          </p:cNvSpPr>
          <p:nvPr>
            <p:ph type="title"/>
          </p:nvPr>
        </p:nvSpPr>
        <p:spPr>
          <a:xfrm>
            <a:off x="658531" y="384179"/>
            <a:ext cx="10515600" cy="10746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Helvetica Neue"/>
              <a:buNone/>
            </a:pPr>
            <a:r>
              <a:rPr lang="en-US" sz="2800"/>
              <a:t>AI Lifecycle and Whole-of-Business: </a:t>
            </a:r>
            <a:endParaRPr sz="2800"/>
          </a:p>
          <a:p>
            <a:pPr marL="0" lvl="0" indent="0" algn="l" rtl="0">
              <a:lnSpc>
                <a:spcPct val="90000"/>
              </a:lnSpc>
              <a:spcBef>
                <a:spcPts val="0"/>
              </a:spcBef>
              <a:spcAft>
                <a:spcPts val="0"/>
              </a:spcAft>
              <a:buClr>
                <a:schemeClr val="dk1"/>
              </a:buClr>
              <a:buSzPts val="2800"/>
              <a:buFont typeface="Helvetica Neue"/>
              <a:buNone/>
            </a:pPr>
            <a:r>
              <a:rPr lang="en-US" sz="2800"/>
              <a:t>Governing AI is </a:t>
            </a:r>
            <a:r>
              <a:rPr lang="en-US" sz="2800">
                <a:latin typeface="Helvetica Neue"/>
                <a:ea typeface="Helvetica Neue"/>
                <a:cs typeface="Helvetica Neue"/>
                <a:sym typeface="Helvetica Neue"/>
              </a:rPr>
              <a:t>Complex and Dynamic</a:t>
            </a:r>
            <a:endParaRPr sz="2800"/>
          </a:p>
        </p:txBody>
      </p:sp>
      <p:sp>
        <p:nvSpPr>
          <p:cNvPr id="544" name="Google Shape;544;p18"/>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35</a:t>
            </a:fld>
            <a:endParaRPr/>
          </a:p>
        </p:txBody>
      </p:sp>
      <p:sp>
        <p:nvSpPr>
          <p:cNvPr id="545" name="Google Shape;545;p18"/>
          <p:cNvSpPr txBox="1"/>
          <p:nvPr/>
        </p:nvSpPr>
        <p:spPr>
          <a:xfrm>
            <a:off x="592850" y="1765850"/>
            <a:ext cx="7100400" cy="3755700"/>
          </a:xfrm>
          <a:prstGeom prst="rect">
            <a:avLst/>
          </a:prstGeom>
          <a:noFill/>
          <a:ln>
            <a:noFill/>
          </a:ln>
        </p:spPr>
        <p:txBody>
          <a:bodyPr spcFirstLastPara="1" wrap="square" lIns="91425" tIns="45700" rIns="91425" bIns="45700" anchor="t" anchorCtr="0">
            <a:spAutoFit/>
          </a:bodyPr>
          <a:lstStyle/>
          <a:p>
            <a:pPr marL="457200" marR="0" lvl="0" indent="-317500" algn="l" rtl="0">
              <a:lnSpc>
                <a:spcPct val="200000"/>
              </a:lnSpc>
              <a:spcBef>
                <a:spcPts val="0"/>
              </a:spcBef>
              <a:spcAft>
                <a:spcPts val="0"/>
              </a:spcAft>
              <a:buClr>
                <a:schemeClr val="dk1"/>
              </a:buClr>
              <a:buSzPts val="1400"/>
              <a:buFont typeface="Helvetica Neue"/>
              <a:buAutoNum type="arabicPeriod"/>
            </a:pPr>
            <a:r>
              <a:rPr lang="en-US" b="1">
                <a:solidFill>
                  <a:srgbClr val="002060"/>
                </a:solidFill>
                <a:latin typeface="Helvetica Neue"/>
                <a:ea typeface="Helvetica Neue"/>
                <a:cs typeface="Helvetica Neue"/>
                <a:sym typeface="Helvetica Neue"/>
              </a:rPr>
              <a:t>Responsible Use of Trustworthy Technology</a:t>
            </a:r>
            <a:r>
              <a:rPr lang="en-US">
                <a:solidFill>
                  <a:schemeClr val="dk1"/>
                </a:solidFill>
                <a:latin typeface="Helvetica Neue"/>
                <a:ea typeface="Helvetica Neue"/>
                <a:cs typeface="Helvetica Neue"/>
                <a:sym typeface="Helvetica Neue"/>
              </a:rPr>
              <a:t>: humans as important as tech</a:t>
            </a:r>
            <a:endParaRPr>
              <a:solidFill>
                <a:schemeClr val="dk1"/>
              </a:solidFill>
              <a:latin typeface="Helvetica Neue"/>
              <a:ea typeface="Helvetica Neue"/>
              <a:cs typeface="Helvetica Neue"/>
              <a:sym typeface="Helvetica Neue"/>
            </a:endParaRPr>
          </a:p>
          <a:p>
            <a:pPr marL="457200" marR="0" lvl="0" indent="-317500" algn="l" rtl="0">
              <a:lnSpc>
                <a:spcPct val="200000"/>
              </a:lnSpc>
              <a:spcBef>
                <a:spcPts val="0"/>
              </a:spcBef>
              <a:spcAft>
                <a:spcPts val="0"/>
              </a:spcAft>
              <a:buClr>
                <a:schemeClr val="dk1"/>
              </a:buClr>
              <a:buSzPts val="1400"/>
              <a:buFont typeface="Helvetica Neue"/>
              <a:buAutoNum type="arabicPeriod"/>
            </a:pPr>
            <a:r>
              <a:rPr lang="en-US" b="1">
                <a:solidFill>
                  <a:srgbClr val="002060"/>
                </a:solidFill>
                <a:latin typeface="Helvetica Neue"/>
                <a:ea typeface="Helvetica Neue"/>
                <a:cs typeface="Helvetica Neue"/>
                <a:sym typeface="Helvetica Neue"/>
              </a:rPr>
              <a:t>Explainability and transparency</a:t>
            </a:r>
            <a:r>
              <a:rPr lang="en-US">
                <a:solidFill>
                  <a:schemeClr val="dk1"/>
                </a:solidFill>
                <a:latin typeface="Helvetica Neue"/>
                <a:ea typeface="Helvetica Neue"/>
                <a:cs typeface="Helvetica Neue"/>
                <a:sym typeface="Helvetica Neue"/>
              </a:rPr>
              <a:t> </a:t>
            </a:r>
            <a:endParaRPr>
              <a:solidFill>
                <a:schemeClr val="dk1"/>
              </a:solidFill>
              <a:latin typeface="Helvetica Neue"/>
              <a:ea typeface="Helvetica Neue"/>
              <a:cs typeface="Helvetica Neue"/>
              <a:sym typeface="Helvetica Neue"/>
            </a:endParaRPr>
          </a:p>
          <a:p>
            <a:pPr marL="457200" marR="0" lvl="0" indent="-317500" algn="l" rtl="0">
              <a:lnSpc>
                <a:spcPct val="200000"/>
              </a:lnSpc>
              <a:spcBef>
                <a:spcPts val="0"/>
              </a:spcBef>
              <a:spcAft>
                <a:spcPts val="0"/>
              </a:spcAft>
              <a:buClr>
                <a:schemeClr val="dk1"/>
              </a:buClr>
              <a:buSzPts val="1400"/>
              <a:buFont typeface="Helvetica Neue"/>
              <a:buAutoNum type="arabicPeriod"/>
            </a:pPr>
            <a:r>
              <a:rPr lang="en-US" b="1">
                <a:solidFill>
                  <a:srgbClr val="002060"/>
                </a:solidFill>
                <a:latin typeface="Helvetica Neue"/>
                <a:ea typeface="Helvetica Neue"/>
                <a:cs typeface="Helvetica Neue"/>
                <a:sym typeface="Helvetica Neue"/>
              </a:rPr>
              <a:t>Fairness, safety and impact</a:t>
            </a:r>
            <a:r>
              <a:rPr lang="en-US">
                <a:solidFill>
                  <a:schemeClr val="dk1"/>
                </a:solidFill>
                <a:latin typeface="Helvetica Neue"/>
                <a:ea typeface="Helvetica Neue"/>
                <a:cs typeface="Helvetica Neue"/>
                <a:sym typeface="Helvetica Neue"/>
              </a:rPr>
              <a:t> </a:t>
            </a:r>
            <a:endParaRPr>
              <a:solidFill>
                <a:schemeClr val="dk1"/>
              </a:solidFill>
              <a:latin typeface="Helvetica Neue"/>
              <a:ea typeface="Helvetica Neue"/>
              <a:cs typeface="Helvetica Neue"/>
              <a:sym typeface="Helvetica Neue"/>
            </a:endParaRPr>
          </a:p>
          <a:p>
            <a:pPr marL="457200" marR="0" lvl="0" indent="-317500" algn="l" rtl="0">
              <a:lnSpc>
                <a:spcPct val="200000"/>
              </a:lnSpc>
              <a:spcBef>
                <a:spcPts val="0"/>
              </a:spcBef>
              <a:spcAft>
                <a:spcPts val="0"/>
              </a:spcAft>
              <a:buClr>
                <a:schemeClr val="dk1"/>
              </a:buClr>
              <a:buSzPts val="1400"/>
              <a:buFont typeface="Helvetica Neue"/>
              <a:buAutoNum type="arabicPeriod"/>
            </a:pPr>
            <a:r>
              <a:rPr lang="en-US" b="1">
                <a:solidFill>
                  <a:srgbClr val="002060"/>
                </a:solidFill>
                <a:latin typeface="Helvetica Neue"/>
                <a:ea typeface="Helvetica Neue"/>
                <a:cs typeface="Helvetica Neue"/>
                <a:sym typeface="Helvetica Neue"/>
              </a:rPr>
              <a:t>Alignment of use case selection, technologies and resources</a:t>
            </a:r>
            <a:endParaRPr b="1">
              <a:solidFill>
                <a:srgbClr val="002060"/>
              </a:solidFill>
              <a:latin typeface="Helvetica Neue"/>
              <a:ea typeface="Helvetica Neue"/>
              <a:cs typeface="Helvetica Neue"/>
              <a:sym typeface="Helvetica Neue"/>
            </a:endParaRPr>
          </a:p>
          <a:p>
            <a:pPr marL="457200" marR="0" lvl="0" indent="-317500" algn="l" rtl="0">
              <a:lnSpc>
                <a:spcPct val="200000"/>
              </a:lnSpc>
              <a:spcBef>
                <a:spcPts val="0"/>
              </a:spcBef>
              <a:spcAft>
                <a:spcPts val="0"/>
              </a:spcAft>
              <a:buClr>
                <a:schemeClr val="dk1"/>
              </a:buClr>
              <a:buSzPts val="1400"/>
              <a:buFont typeface="Helvetica Neue"/>
              <a:buAutoNum type="arabicPeriod"/>
            </a:pPr>
            <a:r>
              <a:rPr lang="en-US" b="1">
                <a:solidFill>
                  <a:srgbClr val="002060"/>
                </a:solidFill>
                <a:latin typeface="Helvetica Neue"/>
                <a:ea typeface="Helvetica Neue"/>
                <a:cs typeface="Helvetica Neue"/>
                <a:sym typeface="Helvetica Neue"/>
              </a:rPr>
              <a:t>Complex, siloed and fragmented ecosystems</a:t>
            </a:r>
            <a:r>
              <a:rPr lang="en-US">
                <a:solidFill>
                  <a:schemeClr val="dk1"/>
                </a:solidFill>
                <a:latin typeface="Helvetica Neue"/>
                <a:ea typeface="Helvetica Neue"/>
                <a:cs typeface="Helvetica Neue"/>
                <a:sym typeface="Helvetica Neue"/>
              </a:rPr>
              <a:t> (internal and external)</a:t>
            </a:r>
            <a:endParaRPr>
              <a:solidFill>
                <a:schemeClr val="dk1"/>
              </a:solidFill>
              <a:latin typeface="Helvetica Neue"/>
              <a:ea typeface="Helvetica Neue"/>
              <a:cs typeface="Helvetica Neue"/>
              <a:sym typeface="Helvetica Neue"/>
            </a:endParaRPr>
          </a:p>
          <a:p>
            <a:pPr marL="457200" marR="0" lvl="0" indent="-317500" algn="l" rtl="0">
              <a:lnSpc>
                <a:spcPct val="200000"/>
              </a:lnSpc>
              <a:spcBef>
                <a:spcPts val="0"/>
              </a:spcBef>
              <a:spcAft>
                <a:spcPts val="0"/>
              </a:spcAft>
              <a:buClr>
                <a:schemeClr val="dk1"/>
              </a:buClr>
              <a:buSzPts val="1400"/>
              <a:buFont typeface="Helvetica Neue"/>
              <a:buAutoNum type="arabicPeriod"/>
            </a:pPr>
            <a:r>
              <a:rPr lang="en-US" b="1">
                <a:solidFill>
                  <a:srgbClr val="002060"/>
                </a:solidFill>
                <a:latin typeface="Helvetica Neue"/>
                <a:ea typeface="Helvetica Neue"/>
                <a:cs typeface="Helvetica Neue"/>
                <a:sym typeface="Helvetica Neue"/>
              </a:rPr>
              <a:t>Complex intersection with cybersecurity and data</a:t>
            </a:r>
            <a:endParaRPr b="1">
              <a:solidFill>
                <a:srgbClr val="002060"/>
              </a:solidFill>
              <a:latin typeface="Helvetica Neue"/>
              <a:ea typeface="Helvetica Neue"/>
              <a:cs typeface="Helvetica Neue"/>
              <a:sym typeface="Helvetica Neue"/>
            </a:endParaRPr>
          </a:p>
          <a:p>
            <a:pPr marL="457200" marR="0" lvl="0" indent="-317500" algn="l" rtl="0">
              <a:lnSpc>
                <a:spcPct val="200000"/>
              </a:lnSpc>
              <a:spcBef>
                <a:spcPts val="0"/>
              </a:spcBef>
              <a:spcAft>
                <a:spcPts val="0"/>
              </a:spcAft>
              <a:buClr>
                <a:schemeClr val="dk1"/>
              </a:buClr>
              <a:buSzPts val="1400"/>
              <a:buFont typeface="Helvetica Neue"/>
              <a:buAutoNum type="arabicPeriod"/>
            </a:pPr>
            <a:r>
              <a:rPr lang="en-US" b="1">
                <a:solidFill>
                  <a:srgbClr val="002060"/>
                </a:solidFill>
                <a:latin typeface="Helvetica Neue"/>
                <a:ea typeface="Helvetica Neue"/>
                <a:cs typeface="Helvetica Neue"/>
                <a:sym typeface="Helvetica Neue"/>
              </a:rPr>
              <a:t>Everything is changing, and very quickly in technology, commerce and regulation/compliance</a:t>
            </a:r>
            <a:endParaRPr/>
          </a:p>
          <a:p>
            <a:pPr marL="457200" marR="0" lvl="0" indent="-317500" algn="l" rtl="0">
              <a:lnSpc>
                <a:spcPct val="200000"/>
              </a:lnSpc>
              <a:spcBef>
                <a:spcPts val="0"/>
              </a:spcBef>
              <a:spcAft>
                <a:spcPts val="0"/>
              </a:spcAft>
              <a:buClr>
                <a:schemeClr val="dk1"/>
              </a:buClr>
              <a:buSzPts val="1400"/>
              <a:buFont typeface="Helvetica Neue"/>
              <a:buAutoNum type="arabicPeriod"/>
            </a:pPr>
            <a:r>
              <a:rPr lang="en-US" b="1">
                <a:solidFill>
                  <a:srgbClr val="002060"/>
                </a:solidFill>
                <a:latin typeface="Helvetica Neue"/>
                <a:ea typeface="Helvetica Neue"/>
                <a:cs typeface="Helvetica Neue"/>
                <a:sym typeface="Helvetica Neue"/>
              </a:rPr>
              <a:t>Highly contextual analysis </a:t>
            </a:r>
            <a:r>
              <a:rPr lang="en-US">
                <a:solidFill>
                  <a:schemeClr val="dk1"/>
                </a:solidFill>
                <a:latin typeface="Helvetica Neue"/>
                <a:ea typeface="Helvetica Neue"/>
                <a:cs typeface="Helvetica Neue"/>
                <a:sym typeface="Helvetica Neue"/>
              </a:rPr>
              <a:t>on a use case level, across the AI lifecycle</a:t>
            </a:r>
            <a:endParaRPr sz="1400" b="1">
              <a:solidFill>
                <a:srgbClr val="002060"/>
              </a:solidFill>
              <a:latin typeface="Helvetica Neue"/>
              <a:ea typeface="Helvetica Neue"/>
              <a:cs typeface="Helvetica Neue"/>
              <a:sym typeface="Helvetica Neue"/>
            </a:endParaRPr>
          </a:p>
        </p:txBody>
      </p:sp>
      <p:pic>
        <p:nvPicPr>
          <p:cNvPr id="546" name="Google Shape;546;p18" descr="A picture containing text, sign&#10;&#10;Description automatically generated"/>
          <p:cNvPicPr preferRelativeResize="0"/>
          <p:nvPr/>
        </p:nvPicPr>
        <p:blipFill rotWithShape="1">
          <a:blip r:embed="rId3">
            <a:alphaModFix/>
          </a:blip>
          <a:srcRect/>
          <a:stretch/>
        </p:blipFill>
        <p:spPr>
          <a:xfrm>
            <a:off x="7083550" y="1293450"/>
            <a:ext cx="5108452" cy="470049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29"/>
          <p:cNvSpPr txBox="1">
            <a:spLocks noGrp="1"/>
          </p:cNvSpPr>
          <p:nvPr>
            <p:ph type="title"/>
          </p:nvPr>
        </p:nvSpPr>
        <p:spPr>
          <a:xfrm>
            <a:off x="576767" y="311704"/>
            <a:ext cx="10515600" cy="10746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200">
                <a:latin typeface="Helvetica Neue"/>
                <a:ea typeface="Helvetica Neue"/>
                <a:cs typeface="Helvetica Neue"/>
                <a:sym typeface="Helvetica Neue"/>
              </a:rPr>
              <a:t>A Sample Strategy and Risk-Based Approach for Technology </a:t>
            </a:r>
            <a:endParaRPr sz="3200"/>
          </a:p>
        </p:txBody>
      </p:sp>
      <p:sp>
        <p:nvSpPr>
          <p:cNvPr id="553" name="Google Shape;553;p29"/>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36</a:t>
            </a:fld>
            <a:endParaRPr/>
          </a:p>
        </p:txBody>
      </p:sp>
      <p:sp>
        <p:nvSpPr>
          <p:cNvPr id="554" name="Google Shape;554;p29"/>
          <p:cNvSpPr txBox="1"/>
          <p:nvPr/>
        </p:nvSpPr>
        <p:spPr>
          <a:xfrm>
            <a:off x="576767" y="323499"/>
            <a:ext cx="10956702" cy="59798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800"/>
              <a:buFont typeface="Helvetica Neue"/>
              <a:buNone/>
            </a:pPr>
            <a:endParaRPr sz="2800">
              <a:solidFill>
                <a:schemeClr val="dk1"/>
              </a:solidFill>
              <a:latin typeface="Helvetica Neue"/>
              <a:ea typeface="Helvetica Neue"/>
              <a:cs typeface="Helvetica Neue"/>
              <a:sym typeface="Helvetica Neue"/>
            </a:endParaRPr>
          </a:p>
        </p:txBody>
      </p:sp>
      <p:pic>
        <p:nvPicPr>
          <p:cNvPr id="555" name="Google Shape;555;p29" descr="Timeline&#10;&#10;Description automatically generated"/>
          <p:cNvPicPr preferRelativeResize="0"/>
          <p:nvPr/>
        </p:nvPicPr>
        <p:blipFill rotWithShape="1">
          <a:blip r:embed="rId3">
            <a:alphaModFix/>
          </a:blip>
          <a:srcRect/>
          <a:stretch/>
        </p:blipFill>
        <p:spPr>
          <a:xfrm>
            <a:off x="1212943" y="1509626"/>
            <a:ext cx="9766114" cy="47234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422617" y="217179"/>
            <a:ext cx="10515600" cy="107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400">
                <a:latin typeface="Helvetica Neue"/>
                <a:ea typeface="Helvetica Neue"/>
                <a:cs typeface="Helvetica Neue"/>
                <a:sym typeface="Helvetica Neue"/>
              </a:rPr>
              <a:t>Built to</a:t>
            </a:r>
            <a:r>
              <a:rPr lang="en-US" sz="3400"/>
              <a:t>…</a:t>
            </a:r>
            <a:r>
              <a:rPr lang="en-US" sz="3400">
                <a:latin typeface="Helvetica Neue"/>
                <a:ea typeface="Helvetica Neue"/>
                <a:cs typeface="Helvetica Neue"/>
                <a:sym typeface="Helvetica Neue"/>
              </a:rPr>
              <a:t> </a:t>
            </a:r>
            <a:endParaRPr sz="3400"/>
          </a:p>
        </p:txBody>
      </p:sp>
      <p:sp>
        <p:nvSpPr>
          <p:cNvPr id="147" name="Google Shape;147;p7"/>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a:t>
            </a:fld>
            <a:endParaRPr/>
          </a:p>
        </p:txBody>
      </p:sp>
      <p:pic>
        <p:nvPicPr>
          <p:cNvPr id="148" name="Google Shape;148;p7" descr="Graphical user interface, text, application, chat or text message&#10;&#10;Description automatically generated"/>
          <p:cNvPicPr preferRelativeResize="0"/>
          <p:nvPr/>
        </p:nvPicPr>
        <p:blipFill rotWithShape="1">
          <a:blip r:embed="rId3">
            <a:alphaModFix/>
          </a:blip>
          <a:srcRect t="27843" b="14314"/>
          <a:stretch/>
        </p:blipFill>
        <p:spPr>
          <a:xfrm>
            <a:off x="8215760" y="2006394"/>
            <a:ext cx="3604772" cy="4512312"/>
          </a:xfrm>
          <a:prstGeom prst="rect">
            <a:avLst/>
          </a:prstGeom>
          <a:noFill/>
          <a:ln>
            <a:noFill/>
          </a:ln>
        </p:spPr>
      </p:pic>
      <p:sp>
        <p:nvSpPr>
          <p:cNvPr id="149" name="Google Shape;149;p7"/>
          <p:cNvSpPr txBox="1"/>
          <p:nvPr/>
        </p:nvSpPr>
        <p:spPr>
          <a:xfrm>
            <a:off x="3940950" y="5312250"/>
            <a:ext cx="4157700" cy="11853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chemeClr val="dk1"/>
                </a:solidFill>
                <a:latin typeface="Helvetica Neue"/>
                <a:ea typeface="Helvetica Neue"/>
                <a:cs typeface="Helvetica Neue"/>
                <a:sym typeface="Helvetica Neue"/>
              </a:rPr>
              <a:t>… and often to deceive. </a:t>
            </a:r>
            <a:endParaRPr sz="2400" b="1">
              <a:solidFill>
                <a:schemeClr val="dk1"/>
              </a:solidFill>
              <a:latin typeface="Helvetica Neue"/>
              <a:ea typeface="Helvetica Neue"/>
              <a:cs typeface="Helvetica Neue"/>
              <a:sym typeface="Helvetica Neue"/>
            </a:endParaRPr>
          </a:p>
          <a:p>
            <a:pPr marL="0" marR="0" lvl="0" indent="0" algn="r" rtl="0">
              <a:spcBef>
                <a:spcPts val="0"/>
              </a:spcBef>
              <a:spcAft>
                <a:spcPts val="0"/>
              </a:spcAft>
              <a:buNone/>
            </a:pPr>
            <a:endParaRPr sz="2400" b="1">
              <a:solidFill>
                <a:schemeClr val="dk1"/>
              </a:solidFill>
              <a:latin typeface="Helvetica Neue"/>
              <a:ea typeface="Helvetica Neue"/>
              <a:cs typeface="Helvetica Neue"/>
              <a:sym typeface="Helvetica Neue"/>
            </a:endParaRPr>
          </a:p>
          <a:p>
            <a:pPr marL="0" marR="0" lvl="0" indent="0" algn="r" rtl="0">
              <a:spcBef>
                <a:spcPts val="0"/>
              </a:spcBef>
              <a:spcAft>
                <a:spcPts val="0"/>
              </a:spcAft>
              <a:buNone/>
            </a:pPr>
            <a:r>
              <a:rPr lang="en-US" sz="2000" i="1">
                <a:solidFill>
                  <a:schemeClr val="dk1"/>
                </a:solidFill>
                <a:latin typeface="Helvetica Neue"/>
                <a:ea typeface="Helvetica Neue"/>
                <a:cs typeface="Helvetica Neue"/>
                <a:sym typeface="Helvetica Neue"/>
              </a:rPr>
              <a:t>Which are images of real people?</a:t>
            </a:r>
            <a:r>
              <a:rPr lang="en-US" sz="2300" i="1">
                <a:solidFill>
                  <a:schemeClr val="dk1"/>
                </a:solidFill>
                <a:latin typeface="Helvetica Neue"/>
                <a:ea typeface="Helvetica Neue"/>
                <a:cs typeface="Helvetica Neue"/>
                <a:sym typeface="Helvetica Neue"/>
              </a:rPr>
              <a:t> </a:t>
            </a:r>
            <a:endParaRPr sz="1300" i="1"/>
          </a:p>
        </p:txBody>
      </p:sp>
      <p:sp>
        <p:nvSpPr>
          <p:cNvPr id="150" name="Google Shape;150;p7"/>
          <p:cNvSpPr txBox="1"/>
          <p:nvPr/>
        </p:nvSpPr>
        <p:spPr>
          <a:xfrm>
            <a:off x="576767" y="6075144"/>
            <a:ext cx="380643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Helvetica Neue"/>
                <a:ea typeface="Helvetica Neue"/>
                <a:cs typeface="Helvetica Neue"/>
                <a:sym typeface="Helvetica Neue"/>
              </a:rPr>
              <a:t>R = real face</a:t>
            </a:r>
            <a:endParaRPr sz="1200">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r>
              <a:rPr lang="en-US" sz="1200">
                <a:solidFill>
                  <a:schemeClr val="dk1"/>
                </a:solidFill>
                <a:latin typeface="Helvetica Neue"/>
                <a:ea typeface="Helvetica Neue"/>
                <a:cs typeface="Helvetica Neue"/>
                <a:sym typeface="Helvetica Neue"/>
              </a:rPr>
              <a:t>S = synthetic face</a:t>
            </a:r>
            <a:endParaRPr sz="1200">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r>
              <a:rPr lang="en-US" sz="1200">
                <a:solidFill>
                  <a:schemeClr val="dk1"/>
                </a:solidFill>
                <a:latin typeface="Helvetica Neue"/>
                <a:ea typeface="Helvetica Neue"/>
                <a:cs typeface="Helvetica Neue"/>
                <a:sym typeface="Helvetica Neue"/>
              </a:rPr>
              <a:t>% = humans who accurately classified them</a:t>
            </a:r>
            <a:endParaRPr sz="1200">
              <a:solidFill>
                <a:schemeClr val="dk1"/>
              </a:solidFill>
              <a:latin typeface="Helvetica Neue"/>
              <a:ea typeface="Helvetica Neue"/>
              <a:cs typeface="Helvetica Neue"/>
              <a:sym typeface="Helvetica Neue"/>
            </a:endParaRPr>
          </a:p>
        </p:txBody>
      </p:sp>
      <p:pic>
        <p:nvPicPr>
          <p:cNvPr id="151" name="Google Shape;151;p7"/>
          <p:cNvPicPr preferRelativeResize="0"/>
          <p:nvPr/>
        </p:nvPicPr>
        <p:blipFill rotWithShape="1">
          <a:blip r:embed="rId4">
            <a:alphaModFix/>
          </a:blip>
          <a:srcRect/>
          <a:stretch/>
        </p:blipFill>
        <p:spPr>
          <a:xfrm>
            <a:off x="499699" y="2142421"/>
            <a:ext cx="3960576" cy="2792843"/>
          </a:xfrm>
          <a:prstGeom prst="rect">
            <a:avLst/>
          </a:prstGeom>
          <a:noFill/>
          <a:ln>
            <a:noFill/>
          </a:ln>
        </p:spPr>
      </p:pic>
      <p:sp>
        <p:nvSpPr>
          <p:cNvPr id="152" name="Google Shape;152;p7"/>
          <p:cNvSpPr txBox="1"/>
          <p:nvPr/>
        </p:nvSpPr>
        <p:spPr>
          <a:xfrm>
            <a:off x="422625" y="4935275"/>
            <a:ext cx="3000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a:solidFill>
                  <a:schemeClr val="dk1"/>
                </a:solidFill>
                <a:latin typeface="Helvetica Neue"/>
                <a:ea typeface="Helvetica Neue"/>
                <a:cs typeface="Helvetica Neue"/>
                <a:sym typeface="Helvetica Neue"/>
              </a:rPr>
              <a:t>Winner in Digital Art Category in a Colorado Art Competition</a:t>
            </a:r>
            <a:endParaRPr sz="900"/>
          </a:p>
        </p:txBody>
      </p:sp>
      <p:sp>
        <p:nvSpPr>
          <p:cNvPr id="153" name="Google Shape;153;p7"/>
          <p:cNvSpPr txBox="1"/>
          <p:nvPr/>
        </p:nvSpPr>
        <p:spPr>
          <a:xfrm>
            <a:off x="483100" y="1134250"/>
            <a:ext cx="112587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b="1">
                <a:latin typeface="Helvetica Neue"/>
                <a:ea typeface="Helvetica Neue"/>
                <a:cs typeface="Helvetica Neue"/>
                <a:sym typeface="Helvetica Neue"/>
              </a:rPr>
              <a:t>Inspire …                           Predict …              and Simulate</a:t>
            </a:r>
            <a:endParaRPr sz="2900" b="1">
              <a:latin typeface="Helvetica Neue"/>
              <a:ea typeface="Helvetica Neue"/>
              <a:cs typeface="Helvetica Neue"/>
              <a:sym typeface="Helvetica Neue"/>
            </a:endParaRPr>
          </a:p>
        </p:txBody>
      </p:sp>
      <p:pic>
        <p:nvPicPr>
          <p:cNvPr id="154" name="Google Shape;154;p7" descr="Uber heat map"/>
          <p:cNvPicPr preferRelativeResize="0"/>
          <p:nvPr/>
        </p:nvPicPr>
        <p:blipFill rotWithShape="1">
          <a:blip r:embed="rId5">
            <a:alphaModFix/>
          </a:blip>
          <a:srcRect/>
          <a:stretch/>
        </p:blipFill>
        <p:spPr>
          <a:xfrm>
            <a:off x="4997013" y="2196275"/>
            <a:ext cx="2604925" cy="2571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8"/>
          <p:cNvSpPr txBox="1">
            <a:spLocks noGrp="1"/>
          </p:cNvSpPr>
          <p:nvPr>
            <p:ph type="title"/>
          </p:nvPr>
        </p:nvSpPr>
        <p:spPr>
          <a:xfrm>
            <a:off x="576767" y="311704"/>
            <a:ext cx="10515600" cy="10746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200">
                <a:latin typeface="Helvetica Neue"/>
                <a:ea typeface="Helvetica Neue"/>
                <a:cs typeface="Helvetica Neue"/>
                <a:sym typeface="Helvetica Neue"/>
              </a:rPr>
              <a:t>Applied AI Systems = Humans + Data + Tech</a:t>
            </a:r>
            <a:endParaRPr sz="3200"/>
          </a:p>
        </p:txBody>
      </p:sp>
      <p:sp>
        <p:nvSpPr>
          <p:cNvPr id="161" name="Google Shape;161;p8"/>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a:t>
            </a:fld>
            <a:endParaRPr/>
          </a:p>
        </p:txBody>
      </p:sp>
      <p:sp>
        <p:nvSpPr>
          <p:cNvPr id="162" name="Google Shape;162;p8"/>
          <p:cNvSpPr txBox="1"/>
          <p:nvPr/>
        </p:nvSpPr>
        <p:spPr>
          <a:xfrm>
            <a:off x="576767" y="323499"/>
            <a:ext cx="10956702" cy="59798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800"/>
              <a:buFont typeface="Helvetica Neue"/>
              <a:buNone/>
            </a:pPr>
            <a:endParaRPr sz="2800">
              <a:solidFill>
                <a:schemeClr val="dk1"/>
              </a:solidFill>
              <a:latin typeface="Helvetica Neue"/>
              <a:ea typeface="Helvetica Neue"/>
              <a:cs typeface="Helvetica Neue"/>
              <a:sym typeface="Helvetica Neue"/>
            </a:endParaRPr>
          </a:p>
        </p:txBody>
      </p:sp>
      <p:pic>
        <p:nvPicPr>
          <p:cNvPr id="163" name="Google Shape;163;p8" descr="Graphical user interface&#10;&#10;Description automatically generated"/>
          <p:cNvPicPr preferRelativeResize="0"/>
          <p:nvPr/>
        </p:nvPicPr>
        <p:blipFill rotWithShape="1">
          <a:blip r:embed="rId3">
            <a:alphaModFix/>
          </a:blip>
          <a:srcRect/>
          <a:stretch/>
        </p:blipFill>
        <p:spPr>
          <a:xfrm>
            <a:off x="1745607" y="1183365"/>
            <a:ext cx="8619021" cy="537593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9"/>
          <p:cNvSpPr txBox="1">
            <a:spLocks noGrp="1"/>
          </p:cNvSpPr>
          <p:nvPr>
            <p:ph type="sldNum" idx="12"/>
          </p:nvPr>
        </p:nvSpPr>
        <p:spPr>
          <a:xfrm>
            <a:off x="22761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a:t>
            </a:fld>
            <a:endParaRPr/>
          </a:p>
        </p:txBody>
      </p:sp>
      <p:sp>
        <p:nvSpPr>
          <p:cNvPr id="170" name="Google Shape;170;p9"/>
          <p:cNvSpPr txBox="1"/>
          <p:nvPr/>
        </p:nvSpPr>
        <p:spPr>
          <a:xfrm>
            <a:off x="576767" y="323499"/>
            <a:ext cx="10956702" cy="59798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800"/>
              <a:buFont typeface="Helvetica Neue"/>
              <a:buNone/>
            </a:pPr>
            <a:endParaRPr sz="2800">
              <a:solidFill>
                <a:schemeClr val="dk1"/>
              </a:solidFill>
              <a:latin typeface="Helvetica Neue"/>
              <a:ea typeface="Helvetica Neue"/>
              <a:cs typeface="Helvetica Neue"/>
              <a:sym typeface="Helvetica Neue"/>
            </a:endParaRPr>
          </a:p>
        </p:txBody>
      </p:sp>
      <p:sp>
        <p:nvSpPr>
          <p:cNvPr id="171" name="Google Shape;171;p9"/>
          <p:cNvSpPr txBox="1">
            <a:spLocks noGrp="1"/>
          </p:cNvSpPr>
          <p:nvPr>
            <p:ph type="title"/>
          </p:nvPr>
        </p:nvSpPr>
        <p:spPr>
          <a:xfrm>
            <a:off x="576767" y="311704"/>
            <a:ext cx="10515600" cy="107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200">
                <a:latin typeface="Helvetica Neue"/>
                <a:ea typeface="Helvetica Neue"/>
                <a:cs typeface="Helvetica Neue"/>
                <a:sym typeface="Helvetica Neue"/>
              </a:rPr>
              <a:t>ChatGPT</a:t>
            </a:r>
            <a:r>
              <a:rPr lang="en-US" sz="3200" b="1">
                <a:solidFill>
                  <a:srgbClr val="0B5394"/>
                </a:solidFill>
              </a:rPr>
              <a:t>3</a:t>
            </a:r>
            <a:r>
              <a:rPr lang="en-US" sz="3200">
                <a:latin typeface="Helvetica Neue"/>
                <a:ea typeface="Helvetica Neue"/>
                <a:cs typeface="Helvetica Neue"/>
                <a:sym typeface="Helvetica Neue"/>
              </a:rPr>
              <a:t>: How We Ask Questions Matters</a:t>
            </a:r>
            <a:endParaRPr sz="3200"/>
          </a:p>
        </p:txBody>
      </p:sp>
      <p:pic>
        <p:nvPicPr>
          <p:cNvPr id="172" name="Google Shape;172;p9"/>
          <p:cNvPicPr preferRelativeResize="0"/>
          <p:nvPr/>
        </p:nvPicPr>
        <p:blipFill rotWithShape="1">
          <a:blip r:embed="rId3">
            <a:alphaModFix/>
          </a:blip>
          <a:srcRect/>
          <a:stretch/>
        </p:blipFill>
        <p:spPr>
          <a:xfrm>
            <a:off x="135665" y="1185481"/>
            <a:ext cx="3629289" cy="2574315"/>
          </a:xfrm>
          <a:prstGeom prst="rect">
            <a:avLst/>
          </a:prstGeom>
          <a:noFill/>
          <a:ln>
            <a:noFill/>
          </a:ln>
        </p:spPr>
      </p:pic>
      <p:pic>
        <p:nvPicPr>
          <p:cNvPr id="173" name="Google Shape;173;p9"/>
          <p:cNvPicPr preferRelativeResize="0"/>
          <p:nvPr/>
        </p:nvPicPr>
        <p:blipFill rotWithShape="1">
          <a:blip r:embed="rId4">
            <a:alphaModFix/>
          </a:blip>
          <a:srcRect/>
          <a:stretch/>
        </p:blipFill>
        <p:spPr>
          <a:xfrm>
            <a:off x="759108" y="1759666"/>
            <a:ext cx="4524190" cy="3648720"/>
          </a:xfrm>
          <a:prstGeom prst="rect">
            <a:avLst/>
          </a:prstGeom>
          <a:noFill/>
          <a:ln>
            <a:noFill/>
          </a:ln>
        </p:spPr>
      </p:pic>
      <p:pic>
        <p:nvPicPr>
          <p:cNvPr id="174" name="Google Shape;174;p9"/>
          <p:cNvPicPr preferRelativeResize="0"/>
          <p:nvPr/>
        </p:nvPicPr>
        <p:blipFill rotWithShape="1">
          <a:blip r:embed="rId5">
            <a:alphaModFix/>
          </a:blip>
          <a:srcRect/>
          <a:stretch/>
        </p:blipFill>
        <p:spPr>
          <a:xfrm>
            <a:off x="4848970" y="1949316"/>
            <a:ext cx="4740619" cy="3675994"/>
          </a:xfrm>
          <a:prstGeom prst="rect">
            <a:avLst/>
          </a:prstGeom>
          <a:noFill/>
          <a:ln>
            <a:noFill/>
          </a:ln>
        </p:spPr>
      </p:pic>
      <p:sp>
        <p:nvSpPr>
          <p:cNvPr id="175" name="Google Shape;175;p9"/>
          <p:cNvSpPr txBox="1"/>
          <p:nvPr/>
        </p:nvSpPr>
        <p:spPr>
          <a:xfrm>
            <a:off x="9051089" y="6507965"/>
            <a:ext cx="331491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1">
                <a:solidFill>
                  <a:schemeClr val="dk1"/>
                </a:solidFill>
                <a:latin typeface="Helvetica Neue"/>
                <a:ea typeface="Helvetica Neue"/>
                <a:cs typeface="Helvetica Neue"/>
                <a:sym typeface="Helvetica Neue"/>
              </a:rPr>
              <a:t>See</a:t>
            </a:r>
            <a:r>
              <a:rPr lang="en-US" sz="1200">
                <a:solidFill>
                  <a:schemeClr val="dk1"/>
                </a:solidFill>
                <a:latin typeface="Helvetica Neue"/>
                <a:ea typeface="Helvetica Neue"/>
                <a:cs typeface="Helvetica Neue"/>
                <a:sym typeface="Helvetica Neue"/>
              </a:rPr>
              <a:t> Appendix for an additional example</a:t>
            </a:r>
            <a:endParaRPr sz="1200">
              <a:solidFill>
                <a:schemeClr val="dk1"/>
              </a:solidFill>
              <a:latin typeface="Helvetica Neue"/>
              <a:ea typeface="Helvetica Neue"/>
              <a:cs typeface="Helvetica Neue"/>
              <a:sym typeface="Helvetica Neue"/>
            </a:endParaRPr>
          </a:p>
        </p:txBody>
      </p:sp>
      <p:pic>
        <p:nvPicPr>
          <p:cNvPr id="176" name="Google Shape;176;p9"/>
          <p:cNvPicPr preferRelativeResize="0"/>
          <p:nvPr/>
        </p:nvPicPr>
        <p:blipFill>
          <a:blip r:embed="rId6">
            <a:alphaModFix/>
          </a:blip>
          <a:stretch>
            <a:fillRect/>
          </a:stretch>
        </p:blipFill>
        <p:spPr>
          <a:xfrm>
            <a:off x="9167400" y="4815225"/>
            <a:ext cx="2714745" cy="1697550"/>
          </a:xfrm>
          <a:prstGeom prst="rect">
            <a:avLst/>
          </a:prstGeom>
          <a:noFill/>
          <a:ln>
            <a:noFill/>
          </a:ln>
        </p:spPr>
      </p:pic>
      <p:sp>
        <p:nvSpPr>
          <p:cNvPr id="177" name="Google Shape;177;p9"/>
          <p:cNvSpPr txBox="1"/>
          <p:nvPr/>
        </p:nvSpPr>
        <p:spPr>
          <a:xfrm>
            <a:off x="9589600" y="1386300"/>
            <a:ext cx="2343900" cy="3540300"/>
          </a:xfrm>
          <a:prstGeom prst="rect">
            <a:avLst/>
          </a:prstGeom>
          <a:noFill/>
          <a:ln>
            <a:noFill/>
          </a:ln>
        </p:spPr>
        <p:txBody>
          <a:bodyPr spcFirstLastPara="1" wrap="square" lIns="91425" tIns="45700" rIns="91425" bIns="45700" anchor="t" anchorCtr="0">
            <a:spAutoFit/>
          </a:bodyPr>
          <a:lstStyle/>
          <a:p>
            <a:pPr marL="457200" marR="0" lvl="0" indent="-317500" algn="l" rtl="0">
              <a:spcBef>
                <a:spcPts val="0"/>
              </a:spcBef>
              <a:spcAft>
                <a:spcPts val="0"/>
              </a:spcAft>
              <a:buClr>
                <a:schemeClr val="dk1"/>
              </a:buClr>
              <a:buSzPts val="1400"/>
              <a:buFont typeface="Helvetica Neue"/>
              <a:buAutoNum type="arabicPeriod"/>
            </a:pPr>
            <a:r>
              <a:rPr lang="en-US" sz="1400">
                <a:solidFill>
                  <a:schemeClr val="dk1"/>
                </a:solidFill>
                <a:latin typeface="Helvetica Neue"/>
                <a:ea typeface="Helvetica Neue"/>
                <a:cs typeface="Helvetica Neue"/>
                <a:sym typeface="Helvetica Neue"/>
              </a:rPr>
              <a:t>A human framed the question</a:t>
            </a:r>
            <a:endParaRPr/>
          </a:p>
          <a:p>
            <a:pPr marL="0" marR="0" lvl="0" indent="0" algn="l" rtl="0">
              <a:spcBef>
                <a:spcPts val="0"/>
              </a:spcBef>
              <a:spcAft>
                <a:spcPts val="0"/>
              </a:spcAft>
              <a:buNone/>
            </a:pPr>
            <a:endParaRPr sz="1400">
              <a:solidFill>
                <a:schemeClr val="dk1"/>
              </a:solidFill>
              <a:latin typeface="Helvetica Neue"/>
              <a:ea typeface="Helvetica Neue"/>
              <a:cs typeface="Helvetica Neue"/>
              <a:sym typeface="Helvetica Neue"/>
            </a:endParaRPr>
          </a:p>
          <a:p>
            <a:pPr marL="457200" marR="0" lvl="0" indent="-317500" algn="l" rtl="0">
              <a:spcBef>
                <a:spcPts val="0"/>
              </a:spcBef>
              <a:spcAft>
                <a:spcPts val="0"/>
              </a:spcAft>
              <a:buClr>
                <a:schemeClr val="dk1"/>
              </a:buClr>
              <a:buSzPts val="1400"/>
              <a:buFont typeface="Helvetica Neue"/>
              <a:buAutoNum type="arabicPeriod"/>
            </a:pPr>
            <a:r>
              <a:rPr lang="en-US" sz="1400">
                <a:solidFill>
                  <a:schemeClr val="dk1"/>
                </a:solidFill>
                <a:latin typeface="Helvetica Neue"/>
                <a:ea typeface="Helvetica Neue"/>
                <a:cs typeface="Helvetica Neue"/>
                <a:sym typeface="Helvetica Neue"/>
              </a:rPr>
              <a:t>The algorithm pattern matched </a:t>
            </a:r>
            <a:endParaRPr/>
          </a:p>
          <a:p>
            <a:pPr marL="0" marR="0" lvl="0" indent="0" algn="l" rtl="0">
              <a:spcBef>
                <a:spcPts val="0"/>
              </a:spcBef>
              <a:spcAft>
                <a:spcPts val="0"/>
              </a:spcAft>
              <a:buNone/>
            </a:pPr>
            <a:endParaRPr sz="1400">
              <a:solidFill>
                <a:schemeClr val="dk1"/>
              </a:solidFill>
              <a:latin typeface="Helvetica Neue"/>
              <a:ea typeface="Helvetica Neue"/>
              <a:cs typeface="Helvetica Neue"/>
              <a:sym typeface="Helvetica Neue"/>
            </a:endParaRPr>
          </a:p>
          <a:p>
            <a:pPr marL="457200" marR="0" lvl="0" indent="-317500" algn="l" rtl="0">
              <a:spcBef>
                <a:spcPts val="0"/>
              </a:spcBef>
              <a:spcAft>
                <a:spcPts val="0"/>
              </a:spcAft>
              <a:buClr>
                <a:schemeClr val="dk1"/>
              </a:buClr>
              <a:buSzPts val="1400"/>
              <a:buFont typeface="Helvetica Neue"/>
              <a:buAutoNum type="arabicPeriod"/>
            </a:pPr>
            <a:r>
              <a:rPr lang="en-US" sz="1400">
                <a:solidFill>
                  <a:schemeClr val="dk1"/>
                </a:solidFill>
                <a:latin typeface="Helvetica Neue"/>
                <a:ea typeface="Helvetica Neue"/>
                <a:cs typeface="Helvetica Neue"/>
                <a:sym typeface="Helvetica Neue"/>
              </a:rPr>
              <a:t>Across an enormous dataset of language samples</a:t>
            </a:r>
            <a:endParaRPr/>
          </a:p>
          <a:p>
            <a:pPr marL="0" marR="0" lvl="0" indent="0" algn="l" rtl="0">
              <a:spcBef>
                <a:spcPts val="0"/>
              </a:spcBef>
              <a:spcAft>
                <a:spcPts val="0"/>
              </a:spcAft>
              <a:buNone/>
            </a:pPr>
            <a:endParaRPr sz="1400">
              <a:solidFill>
                <a:schemeClr val="dk1"/>
              </a:solidFill>
              <a:latin typeface="Helvetica Neue"/>
              <a:ea typeface="Helvetica Neue"/>
              <a:cs typeface="Helvetica Neue"/>
              <a:sym typeface="Helvetica Neue"/>
            </a:endParaRPr>
          </a:p>
          <a:p>
            <a:pPr marL="457200" marR="0" lvl="0" indent="-317500" algn="l" rtl="0">
              <a:spcBef>
                <a:spcPts val="0"/>
              </a:spcBef>
              <a:spcAft>
                <a:spcPts val="0"/>
              </a:spcAft>
              <a:buClr>
                <a:schemeClr val="dk1"/>
              </a:buClr>
              <a:buSzPts val="1400"/>
              <a:buFont typeface="Helvetica Neue"/>
              <a:buAutoNum type="arabicPeriod"/>
            </a:pPr>
            <a:r>
              <a:rPr lang="en-US" sz="1400">
                <a:solidFill>
                  <a:schemeClr val="dk1"/>
                </a:solidFill>
                <a:latin typeface="Helvetica Neue"/>
                <a:ea typeface="Helvetica Neue"/>
                <a:cs typeface="Helvetica Neue"/>
                <a:sym typeface="Helvetica Neue"/>
              </a:rPr>
              <a:t>To predict text given context</a:t>
            </a:r>
            <a:endParaRPr/>
          </a:p>
          <a:p>
            <a:pPr marL="0" marR="0" lvl="0" indent="0" algn="l" rtl="0">
              <a:spcBef>
                <a:spcPts val="0"/>
              </a:spcBef>
              <a:spcAft>
                <a:spcPts val="0"/>
              </a:spcAft>
              <a:buNone/>
            </a:pPr>
            <a:endParaRPr sz="1400">
              <a:solidFill>
                <a:schemeClr val="dk1"/>
              </a:solidFill>
              <a:latin typeface="Helvetica Neue"/>
              <a:ea typeface="Helvetica Neue"/>
              <a:cs typeface="Helvetica Neue"/>
              <a:sym typeface="Helvetica Neue"/>
            </a:endParaRPr>
          </a:p>
          <a:p>
            <a:pPr marL="457200" marR="0" lvl="0" indent="-317500" algn="l" rtl="0">
              <a:spcBef>
                <a:spcPts val="0"/>
              </a:spcBef>
              <a:spcAft>
                <a:spcPts val="0"/>
              </a:spcAft>
              <a:buClr>
                <a:schemeClr val="dk1"/>
              </a:buClr>
              <a:buSzPts val="1400"/>
              <a:buFont typeface="Helvetica Neue"/>
              <a:buAutoNum type="arabicPeriod"/>
            </a:pPr>
            <a:r>
              <a:rPr lang="en-US" sz="1400">
                <a:solidFill>
                  <a:schemeClr val="dk1"/>
                </a:solidFill>
                <a:latin typeface="Helvetica Neue"/>
                <a:ea typeface="Helvetica Neue"/>
                <a:cs typeface="Helvetica Neue"/>
                <a:sym typeface="Helvetica Neue"/>
              </a:rPr>
              <a:t>That a human will decide to use (or not)</a:t>
            </a:r>
            <a:endParaRPr/>
          </a:p>
          <a:p>
            <a:pPr marL="0" marR="0" lvl="0" indent="0" algn="l" rtl="0">
              <a:spcBef>
                <a:spcPts val="0"/>
              </a:spcBef>
              <a:spcAft>
                <a:spcPts val="0"/>
              </a:spcAft>
              <a:buNone/>
            </a:pPr>
            <a:r>
              <a:rPr lang="en-US" sz="1400">
                <a:solidFill>
                  <a:schemeClr val="dk1"/>
                </a:solidFill>
                <a:latin typeface="Helvetica Neue"/>
                <a:ea typeface="Helvetica Neue"/>
                <a:cs typeface="Helvetica Neue"/>
                <a:sym typeface="Helvetica Neue"/>
              </a:rPr>
              <a:t> </a:t>
            </a:r>
            <a:endParaRPr sz="1800">
              <a:solidFill>
                <a:schemeClr val="dk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106fbe3545_0_44"/>
          <p:cNvSpPr txBox="1">
            <a:spLocks noGrp="1"/>
          </p:cNvSpPr>
          <p:nvPr>
            <p:ph type="sldNum" idx="12"/>
          </p:nvPr>
        </p:nvSpPr>
        <p:spPr>
          <a:xfrm>
            <a:off x="22761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a:t>
            </a:fld>
            <a:endParaRPr/>
          </a:p>
        </p:txBody>
      </p:sp>
      <p:sp>
        <p:nvSpPr>
          <p:cNvPr id="184" name="Google Shape;184;g2106fbe3545_0_44"/>
          <p:cNvSpPr txBox="1"/>
          <p:nvPr/>
        </p:nvSpPr>
        <p:spPr>
          <a:xfrm>
            <a:off x="576767" y="323499"/>
            <a:ext cx="10956600" cy="5979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800"/>
              <a:buFont typeface="Helvetica Neue"/>
              <a:buNone/>
            </a:pPr>
            <a:endParaRPr sz="2800">
              <a:solidFill>
                <a:schemeClr val="dk1"/>
              </a:solidFill>
              <a:latin typeface="Helvetica Neue"/>
              <a:ea typeface="Helvetica Neue"/>
              <a:cs typeface="Helvetica Neue"/>
              <a:sym typeface="Helvetica Neue"/>
            </a:endParaRPr>
          </a:p>
        </p:txBody>
      </p:sp>
      <p:sp>
        <p:nvSpPr>
          <p:cNvPr id="185" name="Google Shape;185;g2106fbe3545_0_44"/>
          <p:cNvSpPr txBox="1">
            <a:spLocks noGrp="1"/>
          </p:cNvSpPr>
          <p:nvPr>
            <p:ph type="title"/>
          </p:nvPr>
        </p:nvSpPr>
        <p:spPr>
          <a:xfrm>
            <a:off x="576767" y="311704"/>
            <a:ext cx="10515600" cy="107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200">
                <a:latin typeface="Helvetica Neue"/>
                <a:ea typeface="Helvetica Neue"/>
                <a:cs typeface="Helvetica Neue"/>
                <a:sym typeface="Helvetica Neue"/>
              </a:rPr>
              <a:t>ChatGPT</a:t>
            </a:r>
            <a:r>
              <a:rPr lang="en-US" sz="3200" b="1">
                <a:solidFill>
                  <a:srgbClr val="0B5394"/>
                </a:solidFill>
              </a:rPr>
              <a:t>4</a:t>
            </a:r>
            <a:r>
              <a:rPr lang="en-US" sz="3200">
                <a:latin typeface="Helvetica Neue"/>
                <a:ea typeface="Helvetica Neue"/>
                <a:cs typeface="Helvetica Neue"/>
                <a:sym typeface="Helvetica Neue"/>
              </a:rPr>
              <a:t>: How We Ask Questions Matters</a:t>
            </a:r>
            <a:endParaRPr sz="3200"/>
          </a:p>
        </p:txBody>
      </p:sp>
      <p:sp>
        <p:nvSpPr>
          <p:cNvPr id="186" name="Google Shape;186;g2106fbe3545_0_44"/>
          <p:cNvSpPr txBox="1"/>
          <p:nvPr/>
        </p:nvSpPr>
        <p:spPr>
          <a:xfrm>
            <a:off x="9421950" y="1386300"/>
            <a:ext cx="2343900" cy="3540300"/>
          </a:xfrm>
          <a:prstGeom prst="rect">
            <a:avLst/>
          </a:prstGeom>
          <a:noFill/>
          <a:ln>
            <a:noFill/>
          </a:ln>
        </p:spPr>
        <p:txBody>
          <a:bodyPr spcFirstLastPara="1" wrap="square" lIns="91425" tIns="45700" rIns="91425" bIns="45700" anchor="t" anchorCtr="0">
            <a:spAutoFit/>
          </a:bodyPr>
          <a:lstStyle/>
          <a:p>
            <a:pPr marL="457200" marR="0" lvl="0" indent="-317500" algn="l" rtl="0">
              <a:spcBef>
                <a:spcPts val="0"/>
              </a:spcBef>
              <a:spcAft>
                <a:spcPts val="0"/>
              </a:spcAft>
              <a:buClr>
                <a:schemeClr val="dk1"/>
              </a:buClr>
              <a:buSzPts val="1400"/>
              <a:buFont typeface="Helvetica Neue"/>
              <a:buAutoNum type="arabicPeriod"/>
            </a:pPr>
            <a:r>
              <a:rPr lang="en-US" sz="1400">
                <a:solidFill>
                  <a:schemeClr val="dk1"/>
                </a:solidFill>
                <a:latin typeface="Helvetica Neue"/>
                <a:ea typeface="Helvetica Neue"/>
                <a:cs typeface="Helvetica Neue"/>
                <a:sym typeface="Helvetica Neue"/>
              </a:rPr>
              <a:t>A human framed the question</a:t>
            </a:r>
            <a:endParaRPr/>
          </a:p>
          <a:p>
            <a:pPr marL="0" marR="0" lvl="0" indent="0" algn="l" rtl="0">
              <a:spcBef>
                <a:spcPts val="0"/>
              </a:spcBef>
              <a:spcAft>
                <a:spcPts val="0"/>
              </a:spcAft>
              <a:buNone/>
            </a:pPr>
            <a:endParaRPr sz="1400">
              <a:solidFill>
                <a:schemeClr val="dk1"/>
              </a:solidFill>
              <a:latin typeface="Helvetica Neue"/>
              <a:ea typeface="Helvetica Neue"/>
              <a:cs typeface="Helvetica Neue"/>
              <a:sym typeface="Helvetica Neue"/>
            </a:endParaRPr>
          </a:p>
          <a:p>
            <a:pPr marL="457200" marR="0" lvl="0" indent="-317500" algn="l" rtl="0">
              <a:spcBef>
                <a:spcPts val="0"/>
              </a:spcBef>
              <a:spcAft>
                <a:spcPts val="0"/>
              </a:spcAft>
              <a:buClr>
                <a:schemeClr val="dk1"/>
              </a:buClr>
              <a:buSzPts val="1400"/>
              <a:buFont typeface="Helvetica Neue"/>
              <a:buAutoNum type="arabicPeriod"/>
            </a:pPr>
            <a:r>
              <a:rPr lang="en-US" sz="1400">
                <a:solidFill>
                  <a:schemeClr val="dk1"/>
                </a:solidFill>
                <a:latin typeface="Helvetica Neue"/>
                <a:ea typeface="Helvetica Neue"/>
                <a:cs typeface="Helvetica Neue"/>
                <a:sym typeface="Helvetica Neue"/>
              </a:rPr>
              <a:t>The algorithm pattern matched </a:t>
            </a:r>
            <a:endParaRPr/>
          </a:p>
          <a:p>
            <a:pPr marL="0" marR="0" lvl="0" indent="0" algn="l" rtl="0">
              <a:spcBef>
                <a:spcPts val="0"/>
              </a:spcBef>
              <a:spcAft>
                <a:spcPts val="0"/>
              </a:spcAft>
              <a:buNone/>
            </a:pPr>
            <a:endParaRPr sz="1400">
              <a:solidFill>
                <a:schemeClr val="dk1"/>
              </a:solidFill>
              <a:latin typeface="Helvetica Neue"/>
              <a:ea typeface="Helvetica Neue"/>
              <a:cs typeface="Helvetica Neue"/>
              <a:sym typeface="Helvetica Neue"/>
            </a:endParaRPr>
          </a:p>
          <a:p>
            <a:pPr marL="457200" marR="0" lvl="0" indent="-317500" algn="l" rtl="0">
              <a:spcBef>
                <a:spcPts val="0"/>
              </a:spcBef>
              <a:spcAft>
                <a:spcPts val="0"/>
              </a:spcAft>
              <a:buClr>
                <a:schemeClr val="dk1"/>
              </a:buClr>
              <a:buSzPts val="1400"/>
              <a:buFont typeface="Helvetica Neue"/>
              <a:buAutoNum type="arabicPeriod"/>
            </a:pPr>
            <a:r>
              <a:rPr lang="en-US" sz="1400">
                <a:solidFill>
                  <a:schemeClr val="dk1"/>
                </a:solidFill>
                <a:latin typeface="Helvetica Neue"/>
                <a:ea typeface="Helvetica Neue"/>
                <a:cs typeface="Helvetica Neue"/>
                <a:sym typeface="Helvetica Neue"/>
              </a:rPr>
              <a:t>Across an enormous dataset of language samples</a:t>
            </a:r>
            <a:endParaRPr/>
          </a:p>
          <a:p>
            <a:pPr marL="0" marR="0" lvl="0" indent="0" algn="l" rtl="0">
              <a:spcBef>
                <a:spcPts val="0"/>
              </a:spcBef>
              <a:spcAft>
                <a:spcPts val="0"/>
              </a:spcAft>
              <a:buNone/>
            </a:pPr>
            <a:endParaRPr sz="1400">
              <a:solidFill>
                <a:schemeClr val="dk1"/>
              </a:solidFill>
              <a:latin typeface="Helvetica Neue"/>
              <a:ea typeface="Helvetica Neue"/>
              <a:cs typeface="Helvetica Neue"/>
              <a:sym typeface="Helvetica Neue"/>
            </a:endParaRPr>
          </a:p>
          <a:p>
            <a:pPr marL="457200" marR="0" lvl="0" indent="-317500" algn="l" rtl="0">
              <a:spcBef>
                <a:spcPts val="0"/>
              </a:spcBef>
              <a:spcAft>
                <a:spcPts val="0"/>
              </a:spcAft>
              <a:buClr>
                <a:schemeClr val="dk1"/>
              </a:buClr>
              <a:buSzPts val="1400"/>
              <a:buFont typeface="Helvetica Neue"/>
              <a:buAutoNum type="arabicPeriod"/>
            </a:pPr>
            <a:r>
              <a:rPr lang="en-US" sz="1400">
                <a:solidFill>
                  <a:schemeClr val="dk1"/>
                </a:solidFill>
                <a:latin typeface="Helvetica Neue"/>
                <a:ea typeface="Helvetica Neue"/>
                <a:cs typeface="Helvetica Neue"/>
                <a:sym typeface="Helvetica Neue"/>
              </a:rPr>
              <a:t>To predict text given context</a:t>
            </a:r>
            <a:endParaRPr/>
          </a:p>
          <a:p>
            <a:pPr marL="0" marR="0" lvl="0" indent="0" algn="l" rtl="0">
              <a:spcBef>
                <a:spcPts val="0"/>
              </a:spcBef>
              <a:spcAft>
                <a:spcPts val="0"/>
              </a:spcAft>
              <a:buNone/>
            </a:pPr>
            <a:endParaRPr sz="1400">
              <a:solidFill>
                <a:schemeClr val="dk1"/>
              </a:solidFill>
              <a:latin typeface="Helvetica Neue"/>
              <a:ea typeface="Helvetica Neue"/>
              <a:cs typeface="Helvetica Neue"/>
              <a:sym typeface="Helvetica Neue"/>
            </a:endParaRPr>
          </a:p>
          <a:p>
            <a:pPr marL="457200" marR="0" lvl="0" indent="-317500" algn="l" rtl="0">
              <a:spcBef>
                <a:spcPts val="0"/>
              </a:spcBef>
              <a:spcAft>
                <a:spcPts val="0"/>
              </a:spcAft>
              <a:buClr>
                <a:schemeClr val="dk1"/>
              </a:buClr>
              <a:buSzPts val="1400"/>
              <a:buFont typeface="Helvetica Neue"/>
              <a:buAutoNum type="arabicPeriod"/>
            </a:pPr>
            <a:r>
              <a:rPr lang="en-US" sz="1400">
                <a:solidFill>
                  <a:schemeClr val="dk1"/>
                </a:solidFill>
                <a:latin typeface="Helvetica Neue"/>
                <a:ea typeface="Helvetica Neue"/>
                <a:cs typeface="Helvetica Neue"/>
                <a:sym typeface="Helvetica Neue"/>
              </a:rPr>
              <a:t>That a human will decide to use (or not)</a:t>
            </a:r>
            <a:endParaRPr/>
          </a:p>
          <a:p>
            <a:pPr marL="0" marR="0" lvl="0" indent="0" algn="l" rtl="0">
              <a:spcBef>
                <a:spcPts val="0"/>
              </a:spcBef>
              <a:spcAft>
                <a:spcPts val="0"/>
              </a:spcAft>
              <a:buNone/>
            </a:pPr>
            <a:r>
              <a:rPr lang="en-US" sz="1400">
                <a:solidFill>
                  <a:schemeClr val="dk1"/>
                </a:solidFill>
                <a:latin typeface="Helvetica Neue"/>
                <a:ea typeface="Helvetica Neue"/>
                <a:cs typeface="Helvetica Neue"/>
                <a:sym typeface="Helvetica Neue"/>
              </a:rPr>
              <a:t> </a:t>
            </a:r>
            <a:endParaRPr sz="1800">
              <a:solidFill>
                <a:schemeClr val="dk1"/>
              </a:solidFill>
              <a:latin typeface="Helvetica Neue"/>
              <a:ea typeface="Helvetica Neue"/>
              <a:cs typeface="Helvetica Neue"/>
              <a:sym typeface="Helvetica Neue"/>
            </a:endParaRPr>
          </a:p>
        </p:txBody>
      </p:sp>
      <p:pic>
        <p:nvPicPr>
          <p:cNvPr id="187" name="Google Shape;187;g2106fbe3545_0_44"/>
          <p:cNvPicPr preferRelativeResize="0"/>
          <p:nvPr/>
        </p:nvPicPr>
        <p:blipFill>
          <a:blip r:embed="rId3">
            <a:alphaModFix/>
          </a:blip>
          <a:stretch>
            <a:fillRect/>
          </a:stretch>
        </p:blipFill>
        <p:spPr>
          <a:xfrm>
            <a:off x="9236525" y="4914337"/>
            <a:ext cx="2714745" cy="1697550"/>
          </a:xfrm>
          <a:prstGeom prst="rect">
            <a:avLst/>
          </a:prstGeom>
          <a:noFill/>
          <a:ln>
            <a:noFill/>
          </a:ln>
        </p:spPr>
      </p:pic>
      <p:pic>
        <p:nvPicPr>
          <p:cNvPr id="188" name="Google Shape;188;g2106fbe3545_0_44"/>
          <p:cNvPicPr preferRelativeResize="0"/>
          <p:nvPr/>
        </p:nvPicPr>
        <p:blipFill>
          <a:blip r:embed="rId4">
            <a:alphaModFix/>
          </a:blip>
          <a:stretch>
            <a:fillRect/>
          </a:stretch>
        </p:blipFill>
        <p:spPr>
          <a:xfrm>
            <a:off x="461275" y="1318475"/>
            <a:ext cx="4180724" cy="497300"/>
          </a:xfrm>
          <a:prstGeom prst="rect">
            <a:avLst/>
          </a:prstGeom>
          <a:noFill/>
          <a:ln>
            <a:noFill/>
          </a:ln>
        </p:spPr>
      </p:pic>
      <p:pic>
        <p:nvPicPr>
          <p:cNvPr id="189" name="Google Shape;189;g2106fbe3545_0_44"/>
          <p:cNvPicPr preferRelativeResize="0"/>
          <p:nvPr/>
        </p:nvPicPr>
        <p:blipFill>
          <a:blip r:embed="rId5">
            <a:alphaModFix/>
          </a:blip>
          <a:stretch>
            <a:fillRect/>
          </a:stretch>
        </p:blipFill>
        <p:spPr>
          <a:xfrm>
            <a:off x="503399" y="1817300"/>
            <a:ext cx="4180725" cy="3643150"/>
          </a:xfrm>
          <a:prstGeom prst="rect">
            <a:avLst/>
          </a:prstGeom>
          <a:noFill/>
          <a:ln>
            <a:noFill/>
          </a:ln>
        </p:spPr>
      </p:pic>
      <p:pic>
        <p:nvPicPr>
          <p:cNvPr id="190" name="Google Shape;190;g2106fbe3545_0_44"/>
          <p:cNvPicPr preferRelativeResize="0"/>
          <p:nvPr/>
        </p:nvPicPr>
        <p:blipFill rotWithShape="1">
          <a:blip r:embed="rId6">
            <a:alphaModFix/>
          </a:blip>
          <a:srcRect t="70719"/>
          <a:stretch/>
        </p:blipFill>
        <p:spPr>
          <a:xfrm>
            <a:off x="503400" y="5461983"/>
            <a:ext cx="4096476" cy="666776"/>
          </a:xfrm>
          <a:prstGeom prst="rect">
            <a:avLst/>
          </a:prstGeom>
          <a:noFill/>
          <a:ln>
            <a:noFill/>
          </a:ln>
        </p:spPr>
      </p:pic>
      <p:pic>
        <p:nvPicPr>
          <p:cNvPr id="191" name="Google Shape;191;g2106fbe3545_0_44"/>
          <p:cNvPicPr preferRelativeResize="0"/>
          <p:nvPr/>
        </p:nvPicPr>
        <p:blipFill>
          <a:blip r:embed="rId7">
            <a:alphaModFix/>
          </a:blip>
          <a:stretch>
            <a:fillRect/>
          </a:stretch>
        </p:blipFill>
        <p:spPr>
          <a:xfrm>
            <a:off x="4827600" y="1318475"/>
            <a:ext cx="4475701" cy="497300"/>
          </a:xfrm>
          <a:prstGeom prst="rect">
            <a:avLst/>
          </a:prstGeom>
          <a:noFill/>
          <a:ln>
            <a:noFill/>
          </a:ln>
        </p:spPr>
      </p:pic>
      <p:pic>
        <p:nvPicPr>
          <p:cNvPr id="192" name="Google Shape;192;g2106fbe3545_0_44"/>
          <p:cNvPicPr preferRelativeResize="0"/>
          <p:nvPr/>
        </p:nvPicPr>
        <p:blipFill>
          <a:blip r:embed="rId8">
            <a:alphaModFix/>
          </a:blip>
          <a:stretch>
            <a:fillRect/>
          </a:stretch>
        </p:blipFill>
        <p:spPr>
          <a:xfrm>
            <a:off x="4922850" y="1817300"/>
            <a:ext cx="4096475" cy="2963500"/>
          </a:xfrm>
          <a:prstGeom prst="rect">
            <a:avLst/>
          </a:prstGeom>
          <a:noFill/>
          <a:ln>
            <a:noFill/>
          </a:ln>
        </p:spPr>
      </p:pic>
      <p:pic>
        <p:nvPicPr>
          <p:cNvPr id="193" name="Google Shape;193;g2106fbe3545_0_44"/>
          <p:cNvPicPr preferRelativeResize="0"/>
          <p:nvPr/>
        </p:nvPicPr>
        <p:blipFill rotWithShape="1">
          <a:blip r:embed="rId9">
            <a:alphaModFix/>
          </a:blip>
          <a:srcRect b="19756"/>
          <a:stretch/>
        </p:blipFill>
        <p:spPr>
          <a:xfrm>
            <a:off x="4929312" y="4782313"/>
            <a:ext cx="4475701" cy="1719738"/>
          </a:xfrm>
          <a:prstGeom prst="rect">
            <a:avLst/>
          </a:prstGeom>
          <a:noFill/>
          <a:ln>
            <a:noFill/>
          </a:ln>
        </p:spPr>
      </p:pic>
      <p:cxnSp>
        <p:nvCxnSpPr>
          <p:cNvPr id="194" name="Google Shape;194;g2106fbe3545_0_44"/>
          <p:cNvCxnSpPr/>
          <p:nvPr/>
        </p:nvCxnSpPr>
        <p:spPr>
          <a:xfrm>
            <a:off x="4991150" y="3421200"/>
            <a:ext cx="2333400" cy="15600"/>
          </a:xfrm>
          <a:prstGeom prst="straightConnector1">
            <a:avLst/>
          </a:prstGeom>
          <a:noFill/>
          <a:ln w="76200" cap="flat" cmpd="sng">
            <a:solidFill>
              <a:srgbClr val="FFFF00"/>
            </a:solidFill>
            <a:prstDash val="solid"/>
            <a:round/>
            <a:headEnd type="none" w="med" len="med"/>
            <a:tailEnd type="none" w="med" len="med"/>
          </a:ln>
        </p:spPr>
      </p:cxnSp>
      <p:cxnSp>
        <p:nvCxnSpPr>
          <p:cNvPr id="195" name="Google Shape;195;g2106fbe3545_0_44"/>
          <p:cNvCxnSpPr/>
          <p:nvPr/>
        </p:nvCxnSpPr>
        <p:spPr>
          <a:xfrm>
            <a:off x="4929300" y="2725625"/>
            <a:ext cx="4033200" cy="9600"/>
          </a:xfrm>
          <a:prstGeom prst="straightConnector1">
            <a:avLst/>
          </a:prstGeom>
          <a:noFill/>
          <a:ln w="76200" cap="flat" cmpd="sng">
            <a:solidFill>
              <a:srgbClr val="FFFF00"/>
            </a:solidFill>
            <a:prstDash val="solid"/>
            <a:round/>
            <a:headEnd type="none" w="med" len="med"/>
            <a:tailEnd type="none" w="med" len="med"/>
          </a:ln>
        </p:spPr>
      </p:cxnSp>
      <p:cxnSp>
        <p:nvCxnSpPr>
          <p:cNvPr id="196" name="Google Shape;196;g2106fbe3545_0_44"/>
          <p:cNvCxnSpPr/>
          <p:nvPr/>
        </p:nvCxnSpPr>
        <p:spPr>
          <a:xfrm>
            <a:off x="535038" y="2725625"/>
            <a:ext cx="4033200" cy="9600"/>
          </a:xfrm>
          <a:prstGeom prst="straightConnector1">
            <a:avLst/>
          </a:prstGeom>
          <a:noFill/>
          <a:ln w="76200" cap="flat" cmpd="sng">
            <a:solidFill>
              <a:srgbClr val="FFFF00"/>
            </a:solidFill>
            <a:prstDash val="solid"/>
            <a:round/>
            <a:headEnd type="none" w="med" len="med"/>
            <a:tailEnd type="none" w="med" len="med"/>
          </a:ln>
        </p:spPr>
      </p:cxnSp>
      <p:cxnSp>
        <p:nvCxnSpPr>
          <p:cNvPr id="197" name="Google Shape;197;g2106fbe3545_0_44"/>
          <p:cNvCxnSpPr/>
          <p:nvPr/>
        </p:nvCxnSpPr>
        <p:spPr>
          <a:xfrm>
            <a:off x="6779350" y="3215850"/>
            <a:ext cx="1456800" cy="13800"/>
          </a:xfrm>
          <a:prstGeom prst="straightConnector1">
            <a:avLst/>
          </a:prstGeom>
          <a:noFill/>
          <a:ln w="76200" cap="flat" cmpd="sng">
            <a:solidFill>
              <a:srgbClr val="FFFF00"/>
            </a:solidFill>
            <a:prstDash val="solid"/>
            <a:round/>
            <a:headEnd type="none" w="med" len="med"/>
            <a:tailEnd type="none" w="med" len="med"/>
          </a:ln>
        </p:spPr>
      </p:cxnSp>
      <p:cxnSp>
        <p:nvCxnSpPr>
          <p:cNvPr id="198" name="Google Shape;198;g2106fbe3545_0_44"/>
          <p:cNvCxnSpPr/>
          <p:nvPr/>
        </p:nvCxnSpPr>
        <p:spPr>
          <a:xfrm>
            <a:off x="487025" y="4160600"/>
            <a:ext cx="4033200" cy="9600"/>
          </a:xfrm>
          <a:prstGeom prst="straightConnector1">
            <a:avLst/>
          </a:prstGeom>
          <a:noFill/>
          <a:ln w="76200" cap="flat" cmpd="sng">
            <a:solidFill>
              <a:srgbClr val="FFFF00"/>
            </a:solidFill>
            <a:prstDash val="solid"/>
            <a:round/>
            <a:headEnd type="none" w="med" len="med"/>
            <a:tailEnd type="none" w="med" len="med"/>
          </a:ln>
        </p:spPr>
      </p:cxnSp>
      <p:cxnSp>
        <p:nvCxnSpPr>
          <p:cNvPr id="199" name="Google Shape;199;g2106fbe3545_0_44"/>
          <p:cNvCxnSpPr/>
          <p:nvPr/>
        </p:nvCxnSpPr>
        <p:spPr>
          <a:xfrm rot="10800000" flipH="1">
            <a:off x="4954488" y="3028625"/>
            <a:ext cx="1767300" cy="1800"/>
          </a:xfrm>
          <a:prstGeom prst="straightConnector1">
            <a:avLst/>
          </a:prstGeom>
          <a:noFill/>
          <a:ln w="76200" cap="flat" cmpd="sng">
            <a:solidFill>
              <a:srgbClr val="FFFF00"/>
            </a:solidFill>
            <a:prstDash val="solid"/>
            <a:round/>
            <a:headEnd type="none" w="med" len="med"/>
            <a:tailEnd type="none" w="med" len="med"/>
          </a:ln>
        </p:spPr>
      </p:cxnSp>
      <p:cxnSp>
        <p:nvCxnSpPr>
          <p:cNvPr id="200" name="Google Shape;200;g2106fbe3545_0_44"/>
          <p:cNvCxnSpPr/>
          <p:nvPr/>
        </p:nvCxnSpPr>
        <p:spPr>
          <a:xfrm>
            <a:off x="3113610" y="3945750"/>
            <a:ext cx="1251600" cy="0"/>
          </a:xfrm>
          <a:prstGeom prst="straightConnector1">
            <a:avLst/>
          </a:prstGeom>
          <a:noFill/>
          <a:ln w="76200" cap="flat" cmpd="sng">
            <a:solidFill>
              <a:srgbClr val="FFFF00"/>
            </a:solidFill>
            <a:prstDash val="solid"/>
            <a:round/>
            <a:headEnd type="none" w="med" len="med"/>
            <a:tailEnd type="none" w="med" len="med"/>
          </a:ln>
        </p:spPr>
      </p:cxnSp>
      <p:cxnSp>
        <p:nvCxnSpPr>
          <p:cNvPr id="201" name="Google Shape;201;g2106fbe3545_0_44"/>
          <p:cNvCxnSpPr/>
          <p:nvPr/>
        </p:nvCxnSpPr>
        <p:spPr>
          <a:xfrm>
            <a:off x="3498135" y="4347525"/>
            <a:ext cx="1022100" cy="0"/>
          </a:xfrm>
          <a:prstGeom prst="straightConnector1">
            <a:avLst/>
          </a:prstGeom>
          <a:noFill/>
          <a:ln w="76200" cap="flat" cmpd="sng">
            <a:solidFill>
              <a:srgbClr val="FFFF00"/>
            </a:solidFill>
            <a:prstDash val="solid"/>
            <a:round/>
            <a:headEnd type="none" w="med" len="med"/>
            <a:tailEnd type="none" w="med" len="med"/>
          </a:ln>
        </p:spPr>
      </p:cxnSp>
      <p:cxnSp>
        <p:nvCxnSpPr>
          <p:cNvPr id="202" name="Google Shape;202;g2106fbe3545_0_44"/>
          <p:cNvCxnSpPr/>
          <p:nvPr/>
        </p:nvCxnSpPr>
        <p:spPr>
          <a:xfrm>
            <a:off x="576785" y="4543388"/>
            <a:ext cx="2298300" cy="4800"/>
          </a:xfrm>
          <a:prstGeom prst="straightConnector1">
            <a:avLst/>
          </a:prstGeom>
          <a:noFill/>
          <a:ln w="76200" cap="flat" cmpd="sng">
            <a:solidFill>
              <a:srgbClr val="FFFF00"/>
            </a:solidFill>
            <a:prstDash val="solid"/>
            <a:round/>
            <a:headEnd type="none" w="med" len="med"/>
            <a:tailEnd type="none" w="med" len="med"/>
          </a:ln>
        </p:spPr>
      </p:cxnSp>
      <p:cxnSp>
        <p:nvCxnSpPr>
          <p:cNvPr id="203" name="Google Shape;203;g2106fbe3545_0_44"/>
          <p:cNvCxnSpPr/>
          <p:nvPr/>
        </p:nvCxnSpPr>
        <p:spPr>
          <a:xfrm>
            <a:off x="4929300" y="4684150"/>
            <a:ext cx="4033200" cy="9600"/>
          </a:xfrm>
          <a:prstGeom prst="straightConnector1">
            <a:avLst/>
          </a:prstGeom>
          <a:noFill/>
          <a:ln w="76200" cap="flat" cmpd="sng">
            <a:solidFill>
              <a:srgbClr val="FFFF00"/>
            </a:solidFill>
            <a:prstDash val="solid"/>
            <a:round/>
            <a:headEnd type="none" w="med" len="med"/>
            <a:tailEnd type="none" w="med" len="med"/>
          </a:ln>
        </p:spPr>
      </p:cxnSp>
      <p:cxnSp>
        <p:nvCxnSpPr>
          <p:cNvPr id="204" name="Google Shape;204;g2106fbe3545_0_44"/>
          <p:cNvCxnSpPr/>
          <p:nvPr/>
        </p:nvCxnSpPr>
        <p:spPr>
          <a:xfrm>
            <a:off x="6535350" y="4468650"/>
            <a:ext cx="2210700" cy="27900"/>
          </a:xfrm>
          <a:prstGeom prst="straightConnector1">
            <a:avLst/>
          </a:prstGeom>
          <a:noFill/>
          <a:ln w="76200" cap="flat" cmpd="sng">
            <a:solidFill>
              <a:srgbClr val="FFFF00"/>
            </a:solidFill>
            <a:prstDash val="solid"/>
            <a:round/>
            <a:headEnd type="none" w="med" len="med"/>
            <a:tailEnd type="none" w="med" len="med"/>
          </a:ln>
        </p:spPr>
      </p:cxnSp>
      <p:cxnSp>
        <p:nvCxnSpPr>
          <p:cNvPr id="205" name="Google Shape;205;g2106fbe3545_0_44"/>
          <p:cNvCxnSpPr/>
          <p:nvPr/>
        </p:nvCxnSpPr>
        <p:spPr>
          <a:xfrm rot="10800000" flipH="1">
            <a:off x="4980613" y="4956938"/>
            <a:ext cx="4373100" cy="30900"/>
          </a:xfrm>
          <a:prstGeom prst="straightConnector1">
            <a:avLst/>
          </a:prstGeom>
          <a:noFill/>
          <a:ln w="76200" cap="flat" cmpd="sng">
            <a:solidFill>
              <a:srgbClr val="FFFF00"/>
            </a:solidFill>
            <a:prstDash val="solid"/>
            <a:round/>
            <a:headEnd type="none" w="med" len="med"/>
            <a:tailEnd type="none" w="med" len="med"/>
          </a:ln>
        </p:spPr>
      </p:cxnSp>
      <p:cxnSp>
        <p:nvCxnSpPr>
          <p:cNvPr id="206" name="Google Shape;206;g2106fbe3545_0_44"/>
          <p:cNvCxnSpPr/>
          <p:nvPr/>
        </p:nvCxnSpPr>
        <p:spPr>
          <a:xfrm rot="10800000" flipH="1">
            <a:off x="4980635" y="5164000"/>
            <a:ext cx="633600" cy="3300"/>
          </a:xfrm>
          <a:prstGeom prst="straightConnector1">
            <a:avLst/>
          </a:prstGeom>
          <a:noFill/>
          <a:ln w="76200" cap="flat" cmpd="sng">
            <a:solidFill>
              <a:srgbClr val="FFFF00"/>
            </a:solidFill>
            <a:prstDash val="solid"/>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2289e48c3ca_0_3"/>
          <p:cNvSpPr txBox="1">
            <a:spLocks noGrp="1"/>
          </p:cNvSpPr>
          <p:nvPr>
            <p:ph type="sldNum" idx="12"/>
          </p:nvPr>
        </p:nvSpPr>
        <p:spPr>
          <a:xfrm>
            <a:off x="22761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a:t>
            </a:fld>
            <a:endParaRPr/>
          </a:p>
        </p:txBody>
      </p:sp>
      <p:sp>
        <p:nvSpPr>
          <p:cNvPr id="213" name="Google Shape;213;g2289e48c3ca_0_3"/>
          <p:cNvSpPr txBox="1"/>
          <p:nvPr/>
        </p:nvSpPr>
        <p:spPr>
          <a:xfrm>
            <a:off x="576767" y="323499"/>
            <a:ext cx="10956600" cy="5979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800"/>
              <a:buFont typeface="Helvetica Neue"/>
              <a:buNone/>
            </a:pPr>
            <a:endParaRPr sz="2800">
              <a:solidFill>
                <a:schemeClr val="dk1"/>
              </a:solidFill>
              <a:latin typeface="Helvetica Neue"/>
              <a:ea typeface="Helvetica Neue"/>
              <a:cs typeface="Helvetica Neue"/>
              <a:sym typeface="Helvetica Neue"/>
            </a:endParaRPr>
          </a:p>
        </p:txBody>
      </p:sp>
      <p:sp>
        <p:nvSpPr>
          <p:cNvPr id="214" name="Google Shape;214;g2289e48c3ca_0_3"/>
          <p:cNvSpPr txBox="1">
            <a:spLocks noGrp="1"/>
          </p:cNvSpPr>
          <p:nvPr>
            <p:ph type="title"/>
          </p:nvPr>
        </p:nvSpPr>
        <p:spPr>
          <a:xfrm>
            <a:off x="576767" y="311704"/>
            <a:ext cx="10515600" cy="107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200">
                <a:latin typeface="Helvetica Neue"/>
                <a:ea typeface="Helvetica Neue"/>
                <a:cs typeface="Helvetica Neue"/>
                <a:sym typeface="Helvetica Neue"/>
              </a:rPr>
              <a:t>ChatGPT</a:t>
            </a:r>
            <a:r>
              <a:rPr lang="en-US" sz="3200" b="1">
                <a:solidFill>
                  <a:srgbClr val="0B5394"/>
                </a:solidFill>
              </a:rPr>
              <a:t>4</a:t>
            </a:r>
            <a:r>
              <a:rPr lang="en-US" sz="3200">
                <a:latin typeface="Helvetica Neue"/>
                <a:ea typeface="Helvetica Neue"/>
                <a:cs typeface="Helvetica Neue"/>
                <a:sym typeface="Helvetica Neue"/>
              </a:rPr>
              <a:t>: How We Ask Questions Matters</a:t>
            </a:r>
            <a:endParaRPr sz="3200"/>
          </a:p>
        </p:txBody>
      </p:sp>
      <p:pic>
        <p:nvPicPr>
          <p:cNvPr id="215" name="Google Shape;215;g2289e48c3ca_0_3"/>
          <p:cNvPicPr preferRelativeResize="0"/>
          <p:nvPr/>
        </p:nvPicPr>
        <p:blipFill>
          <a:blip r:embed="rId3">
            <a:alphaModFix/>
          </a:blip>
          <a:stretch>
            <a:fillRect/>
          </a:stretch>
        </p:blipFill>
        <p:spPr>
          <a:xfrm>
            <a:off x="1242725" y="1318475"/>
            <a:ext cx="4180724" cy="497300"/>
          </a:xfrm>
          <a:prstGeom prst="rect">
            <a:avLst/>
          </a:prstGeom>
          <a:noFill/>
          <a:ln>
            <a:noFill/>
          </a:ln>
        </p:spPr>
      </p:pic>
      <p:pic>
        <p:nvPicPr>
          <p:cNvPr id="216" name="Google Shape;216;g2289e48c3ca_0_3"/>
          <p:cNvPicPr preferRelativeResize="0"/>
          <p:nvPr/>
        </p:nvPicPr>
        <p:blipFill>
          <a:blip r:embed="rId4">
            <a:alphaModFix/>
          </a:blip>
          <a:stretch>
            <a:fillRect/>
          </a:stretch>
        </p:blipFill>
        <p:spPr>
          <a:xfrm>
            <a:off x="6996825" y="1318475"/>
            <a:ext cx="4475701" cy="497300"/>
          </a:xfrm>
          <a:prstGeom prst="rect">
            <a:avLst/>
          </a:prstGeom>
          <a:noFill/>
          <a:ln>
            <a:noFill/>
          </a:ln>
        </p:spPr>
      </p:pic>
      <p:pic>
        <p:nvPicPr>
          <p:cNvPr id="217" name="Google Shape;217;g2289e48c3ca_0_3"/>
          <p:cNvPicPr preferRelativeResize="0"/>
          <p:nvPr/>
        </p:nvPicPr>
        <p:blipFill>
          <a:blip r:embed="rId5">
            <a:alphaModFix/>
          </a:blip>
          <a:stretch>
            <a:fillRect/>
          </a:stretch>
        </p:blipFill>
        <p:spPr>
          <a:xfrm>
            <a:off x="7285786" y="1890875"/>
            <a:ext cx="4247601" cy="4112518"/>
          </a:xfrm>
          <a:prstGeom prst="rect">
            <a:avLst/>
          </a:prstGeom>
          <a:noFill/>
          <a:ln>
            <a:noFill/>
          </a:ln>
        </p:spPr>
      </p:pic>
      <p:pic>
        <p:nvPicPr>
          <p:cNvPr id="218" name="Google Shape;218;g2289e48c3ca_0_3"/>
          <p:cNvPicPr preferRelativeResize="0"/>
          <p:nvPr/>
        </p:nvPicPr>
        <p:blipFill>
          <a:blip r:embed="rId6">
            <a:alphaModFix/>
          </a:blip>
          <a:stretch>
            <a:fillRect/>
          </a:stretch>
        </p:blipFill>
        <p:spPr>
          <a:xfrm>
            <a:off x="429700" y="1815775"/>
            <a:ext cx="4624435" cy="3907277"/>
          </a:xfrm>
          <a:prstGeom prst="rect">
            <a:avLst/>
          </a:prstGeom>
          <a:noFill/>
          <a:ln>
            <a:noFill/>
          </a:ln>
        </p:spPr>
      </p:pic>
      <p:pic>
        <p:nvPicPr>
          <p:cNvPr id="219" name="Google Shape;219;g2289e48c3ca_0_3"/>
          <p:cNvPicPr preferRelativeResize="0"/>
          <p:nvPr/>
        </p:nvPicPr>
        <p:blipFill rotWithShape="1">
          <a:blip r:embed="rId7">
            <a:alphaModFix/>
          </a:blip>
          <a:srcRect b="23570"/>
          <a:stretch/>
        </p:blipFill>
        <p:spPr>
          <a:xfrm>
            <a:off x="2099400" y="4729200"/>
            <a:ext cx="4799926" cy="1924875"/>
          </a:xfrm>
          <a:prstGeom prst="rect">
            <a:avLst/>
          </a:prstGeom>
          <a:noFill/>
          <a:ln w="9525" cap="flat" cmpd="sng">
            <a:solidFill>
              <a:srgbClr val="FFE599"/>
            </a:solidFill>
            <a:prstDash val="solid"/>
            <a:round/>
            <a:headEnd type="none" w="sm" len="sm"/>
            <a:tailEnd type="none" w="sm" len="sm"/>
          </a:ln>
        </p:spPr>
      </p:pic>
      <p:sp>
        <p:nvSpPr>
          <p:cNvPr id="220" name="Google Shape;220;g2289e48c3ca_0_3"/>
          <p:cNvSpPr/>
          <p:nvPr/>
        </p:nvSpPr>
        <p:spPr>
          <a:xfrm>
            <a:off x="3301000" y="5146875"/>
            <a:ext cx="3422287" cy="13475"/>
          </a:xfrm>
          <a:custGeom>
            <a:avLst/>
            <a:gdLst/>
            <a:ahLst/>
            <a:cxnLst/>
            <a:rect l="l" t="t" r="r" b="b"/>
            <a:pathLst>
              <a:path w="133657" h="539" extrusionOk="0">
                <a:moveTo>
                  <a:pt x="0" y="539"/>
                </a:moveTo>
                <a:cubicBezTo>
                  <a:pt x="44553" y="539"/>
                  <a:pt x="89104" y="0"/>
                  <a:pt x="133657" y="0"/>
                </a:cubicBezTo>
              </a:path>
            </a:pathLst>
          </a:custGeom>
          <a:noFill/>
          <a:ln w="76200" cap="flat" cmpd="sng">
            <a:solidFill>
              <a:srgbClr val="FFFF00"/>
            </a:solidFill>
            <a:prstDash val="solid"/>
            <a:round/>
            <a:headEnd type="none" w="med" len="med"/>
            <a:tailEnd type="none" w="med" len="med"/>
          </a:ln>
        </p:spPr>
      </p:sp>
      <p:cxnSp>
        <p:nvCxnSpPr>
          <p:cNvPr id="221" name="Google Shape;221;g2289e48c3ca_0_3"/>
          <p:cNvCxnSpPr/>
          <p:nvPr/>
        </p:nvCxnSpPr>
        <p:spPr>
          <a:xfrm>
            <a:off x="3907300" y="7343050"/>
            <a:ext cx="1293600" cy="1293600"/>
          </a:xfrm>
          <a:prstGeom prst="straightConnector1">
            <a:avLst/>
          </a:prstGeom>
          <a:noFill/>
          <a:ln w="9525" cap="flat" cmpd="sng">
            <a:solidFill>
              <a:srgbClr val="FFF2CC"/>
            </a:solidFill>
            <a:prstDash val="solid"/>
            <a:round/>
            <a:headEnd type="none" w="med" len="med"/>
            <a:tailEnd type="none" w="med" len="med"/>
          </a:ln>
        </p:spPr>
      </p:cxnSp>
      <p:sp>
        <p:nvSpPr>
          <p:cNvPr id="222" name="Google Shape;222;g2289e48c3ca_0_3"/>
          <p:cNvSpPr/>
          <p:nvPr/>
        </p:nvSpPr>
        <p:spPr>
          <a:xfrm rot="10800000" flipH="1">
            <a:off x="576775" y="2241836"/>
            <a:ext cx="588759" cy="13475"/>
          </a:xfrm>
          <a:custGeom>
            <a:avLst/>
            <a:gdLst/>
            <a:ahLst/>
            <a:cxnLst/>
            <a:rect l="l" t="t" r="r" b="b"/>
            <a:pathLst>
              <a:path w="133657" h="539" extrusionOk="0">
                <a:moveTo>
                  <a:pt x="0" y="539"/>
                </a:moveTo>
                <a:cubicBezTo>
                  <a:pt x="44553" y="539"/>
                  <a:pt x="89104" y="0"/>
                  <a:pt x="133657" y="0"/>
                </a:cubicBezTo>
              </a:path>
            </a:pathLst>
          </a:custGeom>
          <a:noFill/>
          <a:ln w="76200" cap="flat" cmpd="sng">
            <a:solidFill>
              <a:srgbClr val="FFFF00"/>
            </a:solidFill>
            <a:prstDash val="solid"/>
            <a:round/>
            <a:headEnd type="none" w="med" len="med"/>
            <a:tailEnd type="none" w="med" len="med"/>
          </a:ln>
        </p:spPr>
      </p:sp>
      <p:sp>
        <p:nvSpPr>
          <p:cNvPr id="223" name="Google Shape;223;g2289e48c3ca_0_3"/>
          <p:cNvSpPr/>
          <p:nvPr/>
        </p:nvSpPr>
        <p:spPr>
          <a:xfrm rot="10800000" flipH="1">
            <a:off x="9419575" y="2043936"/>
            <a:ext cx="588759" cy="13475"/>
          </a:xfrm>
          <a:custGeom>
            <a:avLst/>
            <a:gdLst/>
            <a:ahLst/>
            <a:cxnLst/>
            <a:rect l="l" t="t" r="r" b="b"/>
            <a:pathLst>
              <a:path w="133657" h="539" extrusionOk="0">
                <a:moveTo>
                  <a:pt x="0" y="539"/>
                </a:moveTo>
                <a:cubicBezTo>
                  <a:pt x="44553" y="539"/>
                  <a:pt x="89104" y="0"/>
                  <a:pt x="133657" y="0"/>
                </a:cubicBezTo>
              </a:path>
            </a:pathLst>
          </a:custGeom>
          <a:noFill/>
          <a:ln w="76200" cap="flat" cmpd="sng">
            <a:solidFill>
              <a:srgbClr val="FFFF00"/>
            </a:solidFill>
            <a:prstDash val="solid"/>
            <a:round/>
            <a:headEnd type="none" w="med" len="med"/>
            <a:tailEnd type="none" w="med" len="med"/>
          </a:ln>
        </p:spPr>
      </p:sp>
      <p:cxnSp>
        <p:nvCxnSpPr>
          <p:cNvPr id="224" name="Google Shape;224;g2289e48c3ca_0_3"/>
          <p:cNvCxnSpPr/>
          <p:nvPr/>
        </p:nvCxnSpPr>
        <p:spPr>
          <a:xfrm>
            <a:off x="361075" y="4917825"/>
            <a:ext cx="215700" cy="0"/>
          </a:xfrm>
          <a:prstGeom prst="straightConnector1">
            <a:avLst/>
          </a:prstGeom>
          <a:noFill/>
          <a:ln w="76200" cap="flat" cmpd="sng">
            <a:solidFill>
              <a:srgbClr val="FFFF00"/>
            </a:solidFill>
            <a:prstDash val="solid"/>
            <a:round/>
            <a:headEnd type="none" w="med" len="med"/>
            <a:tailEnd type="none" w="med" len="med"/>
          </a:ln>
        </p:spPr>
      </p:cxnSp>
      <p:cxnSp>
        <p:nvCxnSpPr>
          <p:cNvPr id="225" name="Google Shape;225;g2289e48c3ca_0_3"/>
          <p:cNvCxnSpPr/>
          <p:nvPr/>
        </p:nvCxnSpPr>
        <p:spPr>
          <a:xfrm>
            <a:off x="361075" y="5373388"/>
            <a:ext cx="215700" cy="0"/>
          </a:xfrm>
          <a:prstGeom prst="straightConnector1">
            <a:avLst/>
          </a:prstGeom>
          <a:noFill/>
          <a:ln w="76200" cap="flat" cmpd="sng">
            <a:solidFill>
              <a:srgbClr val="FFFF00"/>
            </a:solidFill>
            <a:prstDash val="solid"/>
            <a:round/>
            <a:headEnd type="none" w="med" len="med"/>
            <a:tailEnd type="none" w="med" len="med"/>
          </a:ln>
        </p:spPr>
      </p:cxnSp>
      <p:sp>
        <p:nvSpPr>
          <p:cNvPr id="226" name="Google Shape;226;g2289e48c3ca_0_3"/>
          <p:cNvSpPr/>
          <p:nvPr/>
        </p:nvSpPr>
        <p:spPr>
          <a:xfrm rot="10800000" flipH="1">
            <a:off x="7370875" y="4028566"/>
            <a:ext cx="2101088" cy="26526"/>
          </a:xfrm>
          <a:custGeom>
            <a:avLst/>
            <a:gdLst/>
            <a:ahLst/>
            <a:cxnLst/>
            <a:rect l="l" t="t" r="r" b="b"/>
            <a:pathLst>
              <a:path w="133657" h="539" extrusionOk="0">
                <a:moveTo>
                  <a:pt x="0" y="539"/>
                </a:moveTo>
                <a:cubicBezTo>
                  <a:pt x="44553" y="539"/>
                  <a:pt x="89104" y="0"/>
                  <a:pt x="133657" y="0"/>
                </a:cubicBezTo>
              </a:path>
            </a:pathLst>
          </a:custGeom>
          <a:noFill/>
          <a:ln w="76200" cap="flat" cmpd="sng">
            <a:solidFill>
              <a:srgbClr val="FFFF00"/>
            </a:solidFill>
            <a:prstDash val="solid"/>
            <a:round/>
            <a:headEnd type="none" w="med" len="med"/>
            <a:tailEnd type="none" w="med" len="med"/>
          </a:ln>
        </p:spPr>
      </p:sp>
      <p:sp>
        <p:nvSpPr>
          <p:cNvPr id="227" name="Google Shape;227;g2289e48c3ca_0_3"/>
          <p:cNvSpPr/>
          <p:nvPr/>
        </p:nvSpPr>
        <p:spPr>
          <a:xfrm rot="10800000" flipH="1">
            <a:off x="8911050" y="3029716"/>
            <a:ext cx="2101088" cy="26526"/>
          </a:xfrm>
          <a:custGeom>
            <a:avLst/>
            <a:gdLst/>
            <a:ahLst/>
            <a:cxnLst/>
            <a:rect l="l" t="t" r="r" b="b"/>
            <a:pathLst>
              <a:path w="133657" h="539" extrusionOk="0">
                <a:moveTo>
                  <a:pt x="0" y="539"/>
                </a:moveTo>
                <a:cubicBezTo>
                  <a:pt x="44553" y="539"/>
                  <a:pt x="89104" y="0"/>
                  <a:pt x="133657" y="0"/>
                </a:cubicBezTo>
              </a:path>
            </a:pathLst>
          </a:custGeom>
          <a:noFill/>
          <a:ln w="76200" cap="flat" cmpd="sng">
            <a:solidFill>
              <a:srgbClr val="FFFF00"/>
            </a:solidFill>
            <a:prstDash val="solid"/>
            <a:round/>
            <a:headEnd type="none" w="med" len="med"/>
            <a:tailEnd type="none" w="med" len="med"/>
          </a:ln>
        </p:spPr>
      </p:sp>
      <p:sp>
        <p:nvSpPr>
          <p:cNvPr id="228" name="Google Shape;228;g2289e48c3ca_0_3"/>
          <p:cNvSpPr/>
          <p:nvPr/>
        </p:nvSpPr>
        <p:spPr>
          <a:xfrm rot="10800000" flipH="1">
            <a:off x="7370875" y="3220164"/>
            <a:ext cx="2640060" cy="69325"/>
          </a:xfrm>
          <a:custGeom>
            <a:avLst/>
            <a:gdLst/>
            <a:ahLst/>
            <a:cxnLst/>
            <a:rect l="l" t="t" r="r" b="b"/>
            <a:pathLst>
              <a:path w="133657" h="539" extrusionOk="0">
                <a:moveTo>
                  <a:pt x="0" y="539"/>
                </a:moveTo>
                <a:cubicBezTo>
                  <a:pt x="44553" y="539"/>
                  <a:pt x="89104" y="0"/>
                  <a:pt x="133657" y="0"/>
                </a:cubicBezTo>
              </a:path>
            </a:pathLst>
          </a:custGeom>
          <a:noFill/>
          <a:ln w="76200" cap="flat" cmpd="sng">
            <a:solidFill>
              <a:srgbClr val="FFFF00"/>
            </a:solidFill>
            <a:prstDash val="solid"/>
            <a:round/>
            <a:headEnd type="none" w="med" len="med"/>
            <a:tailEnd type="none" w="med" len="med"/>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289e48c3ca_0_89"/>
          <p:cNvSpPr txBox="1">
            <a:spLocks noGrp="1"/>
          </p:cNvSpPr>
          <p:nvPr>
            <p:ph type="sldNum" idx="12"/>
          </p:nvPr>
        </p:nvSpPr>
        <p:spPr>
          <a:xfrm>
            <a:off x="22761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a:t>
            </a:fld>
            <a:endParaRPr/>
          </a:p>
        </p:txBody>
      </p:sp>
      <p:sp>
        <p:nvSpPr>
          <p:cNvPr id="235" name="Google Shape;235;g2289e48c3ca_0_89"/>
          <p:cNvSpPr txBox="1"/>
          <p:nvPr/>
        </p:nvSpPr>
        <p:spPr>
          <a:xfrm>
            <a:off x="576767" y="323499"/>
            <a:ext cx="10956600" cy="5979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800"/>
              <a:buFont typeface="Helvetica Neue"/>
              <a:buNone/>
            </a:pPr>
            <a:endParaRPr sz="2800">
              <a:solidFill>
                <a:schemeClr val="dk1"/>
              </a:solidFill>
              <a:latin typeface="Helvetica Neue"/>
              <a:ea typeface="Helvetica Neue"/>
              <a:cs typeface="Helvetica Neue"/>
              <a:sym typeface="Helvetica Neue"/>
            </a:endParaRPr>
          </a:p>
        </p:txBody>
      </p:sp>
      <p:sp>
        <p:nvSpPr>
          <p:cNvPr id="236" name="Google Shape;236;g2289e48c3ca_0_89"/>
          <p:cNvSpPr txBox="1">
            <a:spLocks noGrp="1"/>
          </p:cNvSpPr>
          <p:nvPr>
            <p:ph type="title"/>
          </p:nvPr>
        </p:nvSpPr>
        <p:spPr>
          <a:xfrm>
            <a:off x="576767" y="311704"/>
            <a:ext cx="10515600" cy="107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200">
                <a:latin typeface="Helvetica Neue"/>
                <a:ea typeface="Helvetica Neue"/>
                <a:cs typeface="Helvetica Neue"/>
                <a:sym typeface="Helvetica Neue"/>
              </a:rPr>
              <a:t>ChatGPT</a:t>
            </a:r>
            <a:r>
              <a:rPr lang="en-US" sz="3200" b="1">
                <a:solidFill>
                  <a:srgbClr val="0B5394"/>
                </a:solidFill>
              </a:rPr>
              <a:t>4</a:t>
            </a:r>
            <a:r>
              <a:rPr lang="en-US" sz="3200">
                <a:latin typeface="Helvetica Neue"/>
                <a:ea typeface="Helvetica Neue"/>
                <a:cs typeface="Helvetica Neue"/>
                <a:sym typeface="Helvetica Neue"/>
              </a:rPr>
              <a:t>: How We Ask Questions Matters</a:t>
            </a:r>
            <a:endParaRPr sz="3200"/>
          </a:p>
        </p:txBody>
      </p:sp>
      <p:cxnSp>
        <p:nvCxnSpPr>
          <p:cNvPr id="237" name="Google Shape;237;g2289e48c3ca_0_89"/>
          <p:cNvCxnSpPr/>
          <p:nvPr/>
        </p:nvCxnSpPr>
        <p:spPr>
          <a:xfrm>
            <a:off x="3907300" y="7343050"/>
            <a:ext cx="1293600" cy="1293600"/>
          </a:xfrm>
          <a:prstGeom prst="straightConnector1">
            <a:avLst/>
          </a:prstGeom>
          <a:noFill/>
          <a:ln w="9525" cap="flat" cmpd="sng">
            <a:solidFill>
              <a:srgbClr val="FFF2CC"/>
            </a:solidFill>
            <a:prstDash val="solid"/>
            <a:round/>
            <a:headEnd type="none" w="med" len="med"/>
            <a:tailEnd type="none" w="med" len="med"/>
          </a:ln>
        </p:spPr>
      </p:cxnSp>
      <p:pic>
        <p:nvPicPr>
          <p:cNvPr id="238" name="Google Shape;238;g2289e48c3ca_0_89"/>
          <p:cNvPicPr preferRelativeResize="0"/>
          <p:nvPr/>
        </p:nvPicPr>
        <p:blipFill>
          <a:blip r:embed="rId3">
            <a:alphaModFix/>
          </a:blip>
          <a:stretch>
            <a:fillRect/>
          </a:stretch>
        </p:blipFill>
        <p:spPr>
          <a:xfrm>
            <a:off x="576775" y="1386299"/>
            <a:ext cx="4514376" cy="374775"/>
          </a:xfrm>
          <a:prstGeom prst="rect">
            <a:avLst/>
          </a:prstGeom>
          <a:noFill/>
          <a:ln>
            <a:noFill/>
          </a:ln>
        </p:spPr>
      </p:pic>
      <p:pic>
        <p:nvPicPr>
          <p:cNvPr id="239" name="Google Shape;239;g2289e48c3ca_0_89"/>
          <p:cNvPicPr preferRelativeResize="0"/>
          <p:nvPr/>
        </p:nvPicPr>
        <p:blipFill rotWithShape="1">
          <a:blip r:embed="rId4">
            <a:alphaModFix/>
          </a:blip>
          <a:srcRect b="16219"/>
          <a:stretch/>
        </p:blipFill>
        <p:spPr>
          <a:xfrm>
            <a:off x="576775" y="1892375"/>
            <a:ext cx="4892749" cy="2954400"/>
          </a:xfrm>
          <a:prstGeom prst="rect">
            <a:avLst/>
          </a:prstGeom>
          <a:noFill/>
          <a:ln>
            <a:noFill/>
          </a:ln>
        </p:spPr>
      </p:pic>
      <p:pic>
        <p:nvPicPr>
          <p:cNvPr id="240" name="Google Shape;240;g2289e48c3ca_0_89"/>
          <p:cNvPicPr preferRelativeResize="0"/>
          <p:nvPr/>
        </p:nvPicPr>
        <p:blipFill>
          <a:blip r:embed="rId5">
            <a:alphaModFix/>
          </a:blip>
          <a:stretch>
            <a:fillRect/>
          </a:stretch>
        </p:blipFill>
        <p:spPr>
          <a:xfrm>
            <a:off x="642525" y="4901400"/>
            <a:ext cx="5246215" cy="1743375"/>
          </a:xfrm>
          <a:prstGeom prst="rect">
            <a:avLst/>
          </a:prstGeom>
          <a:noFill/>
          <a:ln>
            <a:noFill/>
          </a:ln>
        </p:spPr>
      </p:pic>
      <p:cxnSp>
        <p:nvCxnSpPr>
          <p:cNvPr id="241" name="Google Shape;241;g2289e48c3ca_0_89"/>
          <p:cNvCxnSpPr/>
          <p:nvPr/>
        </p:nvCxnSpPr>
        <p:spPr>
          <a:xfrm>
            <a:off x="494700" y="4286963"/>
            <a:ext cx="13800" cy="559800"/>
          </a:xfrm>
          <a:prstGeom prst="straightConnector1">
            <a:avLst/>
          </a:prstGeom>
          <a:noFill/>
          <a:ln w="76200" cap="flat" cmpd="sng">
            <a:solidFill>
              <a:srgbClr val="FFFF00"/>
            </a:solidFill>
            <a:prstDash val="solid"/>
            <a:round/>
            <a:headEnd type="none" w="med" len="med"/>
            <a:tailEnd type="none" w="med" len="med"/>
          </a:ln>
        </p:spPr>
      </p:cxnSp>
      <p:pic>
        <p:nvPicPr>
          <p:cNvPr id="242" name="Google Shape;242;g2289e48c3ca_0_89"/>
          <p:cNvPicPr preferRelativeResize="0"/>
          <p:nvPr/>
        </p:nvPicPr>
        <p:blipFill>
          <a:blip r:embed="rId6">
            <a:alphaModFix/>
          </a:blip>
          <a:stretch>
            <a:fillRect/>
          </a:stretch>
        </p:blipFill>
        <p:spPr>
          <a:xfrm>
            <a:off x="6395176" y="1788162"/>
            <a:ext cx="4697199" cy="3853050"/>
          </a:xfrm>
          <a:prstGeom prst="rect">
            <a:avLst/>
          </a:prstGeom>
          <a:noFill/>
          <a:ln>
            <a:noFill/>
          </a:ln>
        </p:spPr>
      </p:pic>
      <p:pic>
        <p:nvPicPr>
          <p:cNvPr id="243" name="Google Shape;243;g2289e48c3ca_0_89"/>
          <p:cNvPicPr preferRelativeResize="0"/>
          <p:nvPr/>
        </p:nvPicPr>
        <p:blipFill rotWithShape="1">
          <a:blip r:embed="rId7">
            <a:alphaModFix/>
          </a:blip>
          <a:srcRect b="53544"/>
          <a:stretch/>
        </p:blipFill>
        <p:spPr>
          <a:xfrm>
            <a:off x="6360250" y="5641200"/>
            <a:ext cx="4767050" cy="937250"/>
          </a:xfrm>
          <a:prstGeom prst="rect">
            <a:avLst/>
          </a:prstGeom>
          <a:noFill/>
          <a:ln>
            <a:noFill/>
          </a:ln>
        </p:spPr>
      </p:pic>
      <p:pic>
        <p:nvPicPr>
          <p:cNvPr id="244" name="Google Shape;244;g2289e48c3ca_0_89"/>
          <p:cNvPicPr preferRelativeResize="0"/>
          <p:nvPr/>
        </p:nvPicPr>
        <p:blipFill>
          <a:blip r:embed="rId8">
            <a:alphaModFix/>
          </a:blip>
          <a:stretch>
            <a:fillRect/>
          </a:stretch>
        </p:blipFill>
        <p:spPr>
          <a:xfrm>
            <a:off x="6259125" y="1386300"/>
            <a:ext cx="4604379" cy="374775"/>
          </a:xfrm>
          <a:prstGeom prst="rect">
            <a:avLst/>
          </a:prstGeom>
          <a:noFill/>
          <a:ln>
            <a:noFill/>
          </a:ln>
        </p:spPr>
      </p:pic>
      <p:sp>
        <p:nvSpPr>
          <p:cNvPr id="245" name="Google Shape;245;g2289e48c3ca_0_89"/>
          <p:cNvSpPr/>
          <p:nvPr/>
        </p:nvSpPr>
        <p:spPr>
          <a:xfrm rot="10800000" flipH="1">
            <a:off x="7333725" y="4901400"/>
            <a:ext cx="3112537" cy="13475"/>
          </a:xfrm>
          <a:custGeom>
            <a:avLst/>
            <a:gdLst/>
            <a:ahLst/>
            <a:cxnLst/>
            <a:rect l="l" t="t" r="r" b="b"/>
            <a:pathLst>
              <a:path w="133657" h="539" extrusionOk="0">
                <a:moveTo>
                  <a:pt x="0" y="539"/>
                </a:moveTo>
                <a:cubicBezTo>
                  <a:pt x="44553" y="539"/>
                  <a:pt x="89104" y="0"/>
                  <a:pt x="133657" y="0"/>
                </a:cubicBezTo>
              </a:path>
            </a:pathLst>
          </a:custGeom>
          <a:noFill/>
          <a:ln w="76200" cap="flat" cmpd="sng">
            <a:solidFill>
              <a:srgbClr val="FFFF00"/>
            </a:solidFill>
            <a:prstDash val="solid"/>
            <a:round/>
            <a:headEnd type="none" w="med" len="med"/>
            <a:tailEnd type="none" w="med" len="med"/>
          </a:ln>
        </p:spPr>
      </p:sp>
      <p:sp>
        <p:nvSpPr>
          <p:cNvPr id="246" name="Google Shape;246;g2289e48c3ca_0_89"/>
          <p:cNvSpPr/>
          <p:nvPr/>
        </p:nvSpPr>
        <p:spPr>
          <a:xfrm rot="10800000" flipH="1">
            <a:off x="808400" y="3324491"/>
            <a:ext cx="3853665" cy="13475"/>
          </a:xfrm>
          <a:custGeom>
            <a:avLst/>
            <a:gdLst/>
            <a:ahLst/>
            <a:cxnLst/>
            <a:rect l="l" t="t" r="r" b="b"/>
            <a:pathLst>
              <a:path w="133657" h="539" extrusionOk="0">
                <a:moveTo>
                  <a:pt x="0" y="539"/>
                </a:moveTo>
                <a:cubicBezTo>
                  <a:pt x="44553" y="539"/>
                  <a:pt x="89104" y="0"/>
                  <a:pt x="133657" y="0"/>
                </a:cubicBezTo>
              </a:path>
            </a:pathLst>
          </a:custGeom>
          <a:noFill/>
          <a:ln w="76200" cap="flat" cmpd="sng">
            <a:solidFill>
              <a:srgbClr val="FFFF00"/>
            </a:solidFill>
            <a:prstDash val="solid"/>
            <a:round/>
            <a:headEnd type="none" w="med" len="med"/>
            <a:tailEnd type="none" w="med" len="med"/>
          </a:ln>
        </p:spPr>
      </p:sp>
      <p:sp>
        <p:nvSpPr>
          <p:cNvPr id="247" name="Google Shape;247;g2289e48c3ca_0_89"/>
          <p:cNvSpPr/>
          <p:nvPr/>
        </p:nvSpPr>
        <p:spPr>
          <a:xfrm rot="10800000" flipH="1">
            <a:off x="3543525" y="2842900"/>
            <a:ext cx="1764941" cy="13475"/>
          </a:xfrm>
          <a:custGeom>
            <a:avLst/>
            <a:gdLst/>
            <a:ahLst/>
            <a:cxnLst/>
            <a:rect l="l" t="t" r="r" b="b"/>
            <a:pathLst>
              <a:path w="133657" h="539" extrusionOk="0">
                <a:moveTo>
                  <a:pt x="0" y="539"/>
                </a:moveTo>
                <a:cubicBezTo>
                  <a:pt x="44553" y="539"/>
                  <a:pt x="89104" y="0"/>
                  <a:pt x="133657" y="0"/>
                </a:cubicBezTo>
              </a:path>
            </a:pathLst>
          </a:custGeom>
          <a:noFill/>
          <a:ln w="76200" cap="flat" cmpd="sng">
            <a:solidFill>
              <a:srgbClr val="FFFF00"/>
            </a:solidFill>
            <a:prstDash val="solid"/>
            <a:round/>
            <a:headEnd type="none" w="med" len="med"/>
            <a:tailEnd type="none" w="med" len="med"/>
          </a:ln>
        </p:spPr>
      </p:sp>
      <p:sp>
        <p:nvSpPr>
          <p:cNvPr id="248" name="Google Shape;248;g2289e48c3ca_0_89"/>
          <p:cNvSpPr/>
          <p:nvPr/>
        </p:nvSpPr>
        <p:spPr>
          <a:xfrm rot="10800000" flipH="1">
            <a:off x="642525" y="3076125"/>
            <a:ext cx="1764941" cy="13475"/>
          </a:xfrm>
          <a:custGeom>
            <a:avLst/>
            <a:gdLst/>
            <a:ahLst/>
            <a:cxnLst/>
            <a:rect l="l" t="t" r="r" b="b"/>
            <a:pathLst>
              <a:path w="133657" h="539" extrusionOk="0">
                <a:moveTo>
                  <a:pt x="0" y="539"/>
                </a:moveTo>
                <a:cubicBezTo>
                  <a:pt x="44553" y="539"/>
                  <a:pt x="89104" y="0"/>
                  <a:pt x="133657" y="0"/>
                </a:cubicBezTo>
              </a:path>
            </a:pathLst>
          </a:custGeom>
          <a:noFill/>
          <a:ln w="76200" cap="flat" cmpd="sng">
            <a:solidFill>
              <a:srgbClr val="FFFF00"/>
            </a:solidFill>
            <a:prstDash val="solid"/>
            <a:round/>
            <a:headEnd type="none" w="med" len="med"/>
            <a:tailEnd type="none" w="med" len="med"/>
          </a:ln>
        </p:spPr>
      </p:sp>
    </p:spTree>
  </p:cSld>
  <p:clrMapOvr>
    <a:masterClrMapping/>
  </p:clrMapOvr>
</p:sld>
</file>

<file path=ppt/theme/theme1.xml><?xml version="1.0" encoding="utf-8"?>
<a:theme xmlns:a="http://schemas.openxmlformats.org/drawingml/2006/main" name="Office Theme">
  <a:themeElements>
    <a:clrScheme name="TCG 1">
      <a:dk1>
        <a:srgbClr val="26235D"/>
      </a:dk1>
      <a:lt1>
        <a:srgbClr val="FDFCFF"/>
      </a:lt1>
      <a:dk2>
        <a:srgbClr val="44546A"/>
      </a:dk2>
      <a:lt2>
        <a:srgbClr val="F5F8F9"/>
      </a:lt2>
      <a:accent1>
        <a:srgbClr val="164E88"/>
      </a:accent1>
      <a:accent2>
        <a:srgbClr val="174F88"/>
      </a:accent2>
      <a:accent3>
        <a:srgbClr val="279F9C"/>
      </a:accent3>
      <a:accent4>
        <a:srgbClr val="2D9E5A"/>
      </a:accent4>
      <a:accent5>
        <a:srgbClr val="D31237"/>
      </a:accent5>
      <a:accent6>
        <a:srgbClr val="D45D18"/>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3117</Words>
  <Application>Microsoft Office PowerPoint</Application>
  <PresentationFormat>Widescreen</PresentationFormat>
  <Paragraphs>459</Paragraphs>
  <Slides>36</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Calibri</vt:lpstr>
      <vt:lpstr>Helvetica Neue</vt:lpstr>
      <vt:lpstr>Helvetica Neue Light</vt:lpstr>
      <vt:lpstr>Arial</vt:lpstr>
      <vt:lpstr>Roboto</vt:lpstr>
      <vt:lpstr>Noto Sans Symbols</vt:lpstr>
      <vt:lpstr>Office Theme</vt:lpstr>
      <vt:lpstr>Tech Law Symposium </vt:lpstr>
      <vt:lpstr>Agenda and Summary</vt:lpstr>
      <vt:lpstr>Definitions of AI Differ</vt:lpstr>
      <vt:lpstr>Built to… </vt:lpstr>
      <vt:lpstr>Applied AI Systems = Humans + Data + Tech</vt:lpstr>
      <vt:lpstr>ChatGPT3: How We Ask Questions Matters</vt:lpstr>
      <vt:lpstr>ChatGPT4: How We Ask Questions Matters</vt:lpstr>
      <vt:lpstr>ChatGPT4: How We Ask Questions Matters</vt:lpstr>
      <vt:lpstr>ChatGPT4: How We Ask Questions Matters</vt:lpstr>
      <vt:lpstr>Beyond Bias and Error: Now What?</vt:lpstr>
      <vt:lpstr>Model Outputs: Apple Pie</vt:lpstr>
      <vt:lpstr>What Is This? It Depends…</vt:lpstr>
      <vt:lpstr>Things to Remember About AI Systems</vt:lpstr>
      <vt:lpstr>Agenda and Summary</vt:lpstr>
      <vt:lpstr>What is the Business Problem and Is the Tech Fit for Purpose?</vt:lpstr>
      <vt:lpstr>Digital Trust Is a Journey</vt:lpstr>
      <vt:lpstr>Principles of Responsible AI Use: HASTE</vt:lpstr>
      <vt:lpstr>Ethical Uses of AI By Lawyers: Client Confidentiality, Conflicts of Interest and Fair/Unbiased Outcomes </vt:lpstr>
      <vt:lpstr>Likelihood and Nature of Regulation: What Are the Existing or Foreseeable Regulations? </vt:lpstr>
      <vt:lpstr>Agenda and Summary</vt:lpstr>
      <vt:lpstr>PowerPoint Presentation</vt:lpstr>
      <vt:lpstr>Where to Start</vt:lpstr>
      <vt:lpstr>Situational Awareness: Lack of Coherence Within the Larger Digital Domain</vt:lpstr>
      <vt:lpstr>Find Actionable Resources </vt:lpstr>
      <vt:lpstr>Prepare to Support Your Executives and Boards Differently </vt:lpstr>
      <vt:lpstr>For Instance </vt:lpstr>
      <vt:lpstr>Governance Takeaways</vt:lpstr>
      <vt:lpstr>PowerPoint Presentation</vt:lpstr>
      <vt:lpstr>PowerPoint Presentation</vt:lpstr>
      <vt:lpstr>PowerPoint Presentation</vt:lpstr>
      <vt:lpstr>Definitions of AI Differ (More Options)</vt:lpstr>
      <vt:lpstr>Business Roundtable Roadmap for Responsible AI</vt:lpstr>
      <vt:lpstr>Business Roundtable Policy Recommendations for Responsible AI</vt:lpstr>
      <vt:lpstr>Context and Culture: Norms and Standards in Your Industry and Company</vt:lpstr>
      <vt:lpstr>AI Lifecycle and Whole-of-Business:  Governing AI is Complex and Dynamic</vt:lpstr>
      <vt:lpstr>A Sample Strategy and Risk-Based Approach for Technology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 Law Symposium</dc:title>
  <dc:creator>Chloe Autio</dc:creator>
  <cp:lastModifiedBy>Max Larsen</cp:lastModifiedBy>
  <cp:revision>1</cp:revision>
  <dcterms:created xsi:type="dcterms:W3CDTF">2022-08-04T18:04:30Z</dcterms:created>
  <dcterms:modified xsi:type="dcterms:W3CDTF">2023-04-14T17:41:41Z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0x0101001E56397CB0DD1947B3CD837B06D084E2</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