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customXml/item1.xml" ContentType="application/xml"/>
  <Override PartName="/customXml/item2.xml" ContentType="application/xml"/>
  <Override PartName="/customXml/item3.xml" ContentType="application/xml"/>
  <Override PartName="/customXml/item4.xml" ContentType="application/xml"/>
  <Override PartName="/customXml/item5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7.3-->
<p:presentation xmlns:r="http://schemas.openxmlformats.org/officeDocument/2006/relationships" xmlns:a="http://schemas.openxmlformats.org/drawingml/2006/main" xmlns:p="http://schemas.openxmlformats.org/presentationml/2006/main" removePersonalInfoOnSave="1" strictFirstAndLastChars="0" saveSubsetFonts="1">
  <p:sldMasterIdLst>
    <p:sldMasterId id="2147483648" r:id="rId6"/>
  </p:sldMasterIdLst>
  <p:notesMasterIdLst>
    <p:notesMasterId r:id="rId7"/>
  </p:notesMasterIdLst>
  <p:handoutMasterIdLst>
    <p:handoutMasterId r:id="rId8"/>
  </p:handoutMasterIdLst>
  <p:sldIdLst>
    <p:sldId id="271" r:id="rId9"/>
    <p:sldId id="279" r:id="rId10"/>
    <p:sldId id="290" r:id="rId11"/>
    <p:sldId id="312" r:id="rId12"/>
    <p:sldId id="308" r:id="rId13"/>
    <p:sldId id="314" r:id="rId14"/>
    <p:sldId id="305" r:id="rId15"/>
  </p:sldIdLst>
  <p:sldSz cx="9144000" cy="5143500" type="screen16x9"/>
  <p:notesSz cx="7010400" cy="9296400"/>
  <p:custDataLst>
    <p:tags r:id="rId1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5">
          <p15:clr>
            <a:srgbClr val="A4A3A4"/>
          </p15:clr>
        </p15:guide>
        <p15:guide id="2" pos="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CC00"/>
    <a:srgbClr val="003366"/>
    <a:srgbClr val="7598DD"/>
    <a:srgbClr val="FFFF66"/>
    <a:srgbClr val="3366CC"/>
    <a:srgbClr val="66CCFF"/>
    <a:srgbClr val="2960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26" autoAdjust="0"/>
    <p:restoredTop sz="91404" autoAdjust="0"/>
  </p:normalViewPr>
  <p:slideViewPr>
    <p:cSldViewPr snapToGrid="0">
      <p:cViewPr varScale="1">
        <p:scale>
          <a:sx n="152" d="100"/>
          <a:sy n="152" d="100"/>
        </p:scale>
        <p:origin x="438" y="132"/>
      </p:cViewPr>
      <p:guideLst>
        <p:guide orient="horz" pos="1645"/>
        <p:guide pos="2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2886" y="-96"/>
      </p:cViewPr>
      <p:guideLst>
        <p:guide orient="horz" pos="2929"/>
        <p:guide pos="2209"/>
      </p:guideLst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2.xml" /><Relationship Id="rId11" Type="http://schemas.openxmlformats.org/officeDocument/2006/relationships/slide" Target="slides/slide3.xml" /><Relationship Id="rId12" Type="http://schemas.openxmlformats.org/officeDocument/2006/relationships/slide" Target="slides/slide4.xml" /><Relationship Id="rId13" Type="http://schemas.openxmlformats.org/officeDocument/2006/relationships/slide" Target="slides/slide5.xml" /><Relationship Id="rId14" Type="http://schemas.openxmlformats.org/officeDocument/2006/relationships/slide" Target="slides/slide6.xml" /><Relationship Id="rId15" Type="http://schemas.openxmlformats.org/officeDocument/2006/relationships/slide" Target="slides/slide7.xml" /><Relationship Id="rId16" Type="http://schemas.openxmlformats.org/officeDocument/2006/relationships/tags" Target="tags/tag1.xml" /><Relationship Id="rId17" Type="http://schemas.openxmlformats.org/officeDocument/2006/relationships/presProps" Target="presProps.xml" /><Relationship Id="rId18" Type="http://schemas.openxmlformats.org/officeDocument/2006/relationships/viewProps" Target="viewProps.xml" /><Relationship Id="rId19" Type="http://schemas.openxmlformats.org/officeDocument/2006/relationships/theme" Target="theme/theme1.xml" /><Relationship Id="rId2" Type="http://schemas.openxmlformats.org/officeDocument/2006/relationships/customXml" Target="../customXml/item2.xml" /><Relationship Id="rId20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4" Type="http://schemas.openxmlformats.org/officeDocument/2006/relationships/customXml" Target="../customXml/item4.xml" /><Relationship Id="rId5" Type="http://schemas.openxmlformats.org/officeDocument/2006/relationships/customXml" Target="../customXml/item5.xml" /><Relationship Id="rId6" Type="http://schemas.openxmlformats.org/officeDocument/2006/relationships/slideMaster" Target="slideMasters/slideMaster1.xml" /><Relationship Id="rId7" Type="http://schemas.openxmlformats.org/officeDocument/2006/relationships/notesMaster" Target="notesMasters/notesMaster1.xml" /><Relationship Id="rId8" Type="http://schemas.openxmlformats.org/officeDocument/2006/relationships/handoutMaster" Target="handoutMasters/handoutMaster1.xml" /><Relationship Id="rId9" Type="http://schemas.openxmlformats.org/officeDocument/2006/relationships/slide" Target="slides/slide1.xml" /></Relationships>
</file>

<file path=ppt/_rels/viewProps.xml.rels>&#65279;<?xml version="1.0" encoding="utf-8" standalone="yes"?><Relationships xmlns="http://schemas.openxmlformats.org/package/2006/relationships"><Relationship Id="rId1" Type="http://schemas.openxmlformats.org/officeDocument/2006/relationships/slide" Target="slides/slide1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3" y="8831263"/>
            <a:ext cx="3036887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751" tIns="45876" rIns="91751" bIns="45876" numCol="1" anchor="b" anchorCtr="0" compatLnSpc="1">
            <a:prstTxWarp prst="textNoShape">
              <a:avLst/>
            </a:prstTxWarp>
          </a:bodyPr>
          <a:lstStyle>
            <a:lvl1pPr algn="r" defTabSz="917575">
              <a:defRPr kumimoji="0" sz="1200">
                <a:latin typeface="Times" pitchFamily="2" charset="0"/>
              </a:defRPr>
            </a:lvl1pPr>
          </a:lstStyle>
          <a:p>
            <a:pPr>
              <a:defRPr/>
            </a:pPr>
            <a:fld id="{8432E8E1-DB2A-448E-9DE4-20B5D9635C01}" type="slidenum">
              <a:rPr lang="en-US" altLang="en-US"/>
              <a:pPr>
                <a:defRPr/>
              </a:pPr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751" tIns="45876" rIns="91751" bIns="45876" numCol="1" anchor="t" anchorCtr="0" compatLnSpc="1">
            <a:prstTxWarp prst="textNoShape">
              <a:avLst/>
            </a:prstTxWarp>
          </a:bodyPr>
          <a:lstStyle>
            <a:lvl1pPr defTabSz="917575">
              <a:defRPr kumimoji="0" sz="1200"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513" y="0"/>
            <a:ext cx="3036887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751" tIns="45876" rIns="91751" bIns="45876" numCol="1" anchor="t" anchorCtr="0" compatLnSpc="1">
            <a:prstTxWarp prst="textNoShape">
              <a:avLst/>
            </a:prstTxWarp>
          </a:bodyPr>
          <a:lstStyle>
            <a:lvl1pPr algn="r" defTabSz="917575">
              <a:defRPr kumimoji="0" sz="1200"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7988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751" tIns="45876" rIns="91751" bIns="458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751" tIns="45876" rIns="91751" bIns="45876" numCol="1" anchor="b" anchorCtr="0" compatLnSpc="1">
            <a:prstTxWarp prst="textNoShape">
              <a:avLst/>
            </a:prstTxWarp>
          </a:bodyPr>
          <a:lstStyle>
            <a:lvl1pPr defTabSz="917575">
              <a:defRPr kumimoji="0" sz="1200"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513" y="8831263"/>
            <a:ext cx="3036887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751" tIns="45876" rIns="91751" bIns="45876" numCol="1" anchor="b" anchorCtr="0" compatLnSpc="1">
            <a:prstTxWarp prst="textNoShape">
              <a:avLst/>
            </a:prstTxWarp>
          </a:bodyPr>
          <a:lstStyle>
            <a:lvl1pPr algn="r" defTabSz="917575">
              <a:defRPr kumimoji="0" sz="1200">
                <a:latin typeface="Times" pitchFamily="2" charset="0"/>
              </a:defRPr>
            </a:lvl1pPr>
          </a:lstStyle>
          <a:p>
            <a:pPr>
              <a:defRPr/>
            </a:pPr>
            <a:fld id="{8A66DC01-55D8-4420-B767-C4A9EC96AE3F}" type="slidenum">
              <a:rPr lang="en-US" altLang="en-US"/>
              <a:pPr>
                <a:defRPr/>
              </a:pPr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757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ADAE6D-8851-46F3-9FA2-33DA313C0C48}" type="slidenum">
              <a:rPr kumimoji="0" lang="en-US" altLang="en-US" sz="1200" smtClean="0">
                <a:latin typeface="Times" pitchFamily="18" charset="0"/>
              </a:rPr>
              <a:t>1</a:t>
            </a:fld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8350" indent="-293688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688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7350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32013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892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464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36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8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6269623-B4A6-4B2A-B408-D08F73E5E648}" type="slidenum">
              <a:rPr kumimoji="0" lang="en-US" altLang="en-US" sz="1200" smtClean="0">
                <a:solidFill>
                  <a:srgbClr val="000000"/>
                </a:solidFill>
                <a:latin typeface="Times" pitchFamily="18" charset="0"/>
              </a:rPr>
              <a:t>2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8350" indent="-293688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688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7350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32013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892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464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36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8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6663436-ED92-4BE9-98F0-521B7F31E475}" type="slidenum">
              <a:rPr kumimoji="0" lang="en-US" altLang="en-US" sz="1200" smtClean="0">
                <a:solidFill>
                  <a:srgbClr val="000000"/>
                </a:solidFill>
                <a:latin typeface="Times" pitchFamily="18" charset="0"/>
              </a:rPr>
              <a:t>3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8350" indent="-293688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688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7350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32013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892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464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36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8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BA37CA-6CBC-41A0-BD0C-B16ED1311CBB}" type="slidenum">
              <a:rPr kumimoji="0" lang="en-US" altLang="en-US" sz="1200" smtClean="0">
                <a:solidFill>
                  <a:srgbClr val="000000"/>
                </a:solidFill>
                <a:latin typeface="Times" pitchFamily="18" charset="0"/>
              </a:rPr>
              <a:t>4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8350" indent="-293688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688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7350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32013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892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464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36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8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F34BD9-6E01-4CDC-B66E-52CA5E8F74A6}" type="slidenum">
              <a:rPr kumimoji="0" lang="en-US" altLang="en-US" sz="1200" smtClean="0">
                <a:solidFill>
                  <a:srgbClr val="000000"/>
                </a:solidFill>
                <a:latin typeface="Times" pitchFamily="18" charset="0"/>
              </a:rPr>
              <a:t>5</a:t>
            </a:fld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8350" indent="-293688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688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7350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32013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892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464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36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8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EC0206F-6842-455E-820B-3D7BE9E31A61}" type="slidenum">
              <a:rPr kumimoji="0" lang="en-US" altLang="en-US" sz="1200" smtClean="0">
                <a:solidFill>
                  <a:srgbClr val="000000"/>
                </a:solidFill>
                <a:latin typeface="Times" pitchFamily="18" charset="0"/>
              </a:rPr>
              <a:t>6</a:t>
            </a:fld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66DC01-55D8-4420-B767-C4A9EC96AE3F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7730591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 bwMode="auto">
          <a:xfrm>
            <a:off x="341088" y="1200151"/>
            <a:ext cx="8585198" cy="3045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764936539"/>
      </p:ext>
    </p:extLst>
  </p:cSld>
  <p:clrMapOvr>
    <a:masterClrMapping/>
  </p:clrMapOvr>
  <p:transition advClick="0"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xmlns:p14="http://schemas.microsoft.com/office/powerpoint/2010/main" val="3621349128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image" Target="../media/image1.png" /><Relationship Id="rId4" Type="http://schemas.openxmlformats.org/officeDocument/2006/relationships/image" Target="../media/image2.jpeg" /><Relationship Id="rId5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 bwMode="auto">
      <p:bgPr>
        <a:blipFill dpi="0" rotWithShape="0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14313" y="246063"/>
            <a:ext cx="8720137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Presentation Title</a:t>
            </a:r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313" y="1211263"/>
            <a:ext cx="8729662" cy="310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Presentation Subtitle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4494213"/>
            <a:ext cx="9144000" cy="649287"/>
          </a:xfrm>
          <a:prstGeom prst="rect">
            <a:avLst/>
          </a:prstGeom>
          <a:solidFill>
            <a:srgbClr val="003366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extLst/>
        </p:spPr>
        <p:txBody>
          <a:bodyPr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0"/>
            <a:ext cx="9144000" cy="169863"/>
          </a:xfrm>
          <a:prstGeom prst="rect">
            <a:avLst/>
          </a:prstGeom>
          <a:gradFill flip="none" rotWithShape="1">
            <a:gsLst>
              <a:gs pos="50000">
                <a:srgbClr val="FFFFFF"/>
              </a:gs>
              <a:gs pos="0">
                <a:schemeClr val="bg1">
                  <a:tint val="80000"/>
                  <a:satMod val="300000"/>
                  <a:lumMod val="0"/>
                  <a:lumOff val="100000"/>
                </a:schemeClr>
              </a:gs>
              <a:gs pos="99583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</a:gsLst>
            <a:lin ang="0" scaled="1"/>
          </a:gra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FFCC00"/>
              </a:solidFill>
              <a:latin typeface="Arial"/>
            </a:endParaRPr>
          </a:p>
        </p:txBody>
      </p:sp>
      <p:pic>
        <p:nvPicPr>
          <p:cNvPr id="1030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204788" y="4573588"/>
            <a:ext cx="7556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1085850" y="4581525"/>
            <a:ext cx="7902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9pPr>
          </a:lstStyle>
          <a:p>
            <a:pPr algn="dist">
              <a:defRPr/>
            </a:pPr>
            <a:r>
              <a:rPr lang="en-US" altLang="en-US" sz="800" spc="-10" smtClean="0">
                <a:solidFill>
                  <a:srgbClr val="FFE0A3"/>
                </a:solidFill>
                <a:latin typeface="Arial Narrow" panose="020b0606020202030204" pitchFamily="34" charset="0"/>
              </a:rPr>
              <a:t>Atlanta / Austin / Berlin / Birmingham / Boston / Charleston / Charlotte / Chicago / Cleveland / Columbia / Dallas / Denver / Detroit (Metro) / Greenville / Houston / Indianapolis / Jackson / Kansas City</a:t>
            </a:r>
            <a:br>
              <a:rPr lang="en-US" altLang="en-US" sz="800" spc="-10" smtClean="0">
                <a:solidFill>
                  <a:srgbClr val="FFE0A3"/>
                </a:solidFill>
                <a:latin typeface="Arial Narrow" panose="020b0606020202030204" pitchFamily="34" charset="0"/>
              </a:rPr>
            </a:br>
            <a:r>
              <a:rPr lang="en-US" altLang="en-US" sz="800" spc="-10" smtClean="0">
                <a:solidFill>
                  <a:srgbClr val="FFE0A3"/>
                </a:solidFill>
                <a:latin typeface="Arial Narrow" panose="020b0606020202030204" pitchFamily="34" charset="0"/>
              </a:rPr>
              <a:t>Las Vegas / London / Los Angeles / Memphis / Mexico City / Miami / Milwaukee / Minneapolis / Morristown / Nashville / New Orleans / New York City / Oklahoma City / Orange County / Paris / Philadelphia / Phoenix </a:t>
            </a:r>
            <a:r>
              <a:rPr lang="en-US" altLang="en-US" sz="800" spc="-20" smtClean="0">
                <a:solidFill>
                  <a:srgbClr val="FFE0A3"/>
                </a:solidFill>
                <a:latin typeface="Arial Narrow" panose="020b0606020202030204" pitchFamily="34" charset="0"/>
              </a:rPr>
              <a:t>Pittsburgh / Portland (ME) / Portland (OR) / Raleigh / Richmond / Sacramento / San Antonio / San Diego / San Francisco / Seattle / St. Louis / St. Thomas / Stamford / Tampa / Toronto / Torrance / Tucson / Washington, D.C.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5" r:id="rId1"/>
    <p:sldLayoutId id="2147484546" r:id="rId2"/>
  </p:sldLayoutIdLst>
  <p:transition advClick="0"/>
  <p:timing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800" b="1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800" b="1">
          <a:solidFill>
            <a:srgbClr val="003366"/>
          </a:solidFill>
          <a:latin typeface="Arial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800" b="1">
          <a:solidFill>
            <a:srgbClr val="003366"/>
          </a:solidFill>
          <a:latin typeface="Arial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800" b="1">
          <a:solidFill>
            <a:srgbClr val="003366"/>
          </a:solidFill>
          <a:latin typeface="Arial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800" b="1">
          <a:solidFill>
            <a:srgbClr val="003366"/>
          </a:solidFill>
          <a:latin typeface="Arial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000000"/>
          </a:solidFill>
          <a:latin typeface="Arial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000000"/>
          </a:solidFill>
          <a:latin typeface="Arial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000000"/>
          </a:solidFill>
          <a:latin typeface="Arial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000000"/>
          </a:solidFill>
          <a:latin typeface="Arial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anose="05000000000000000000" pitchFamily="2" charset="2"/>
        <a:buChar char="n"/>
        <a:defRPr kumimoji="1" sz="2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anose="05000000000000000000" pitchFamily="2" charset="2"/>
        <a:buChar char="l"/>
        <a:defRPr kumimoji="1" sz="2200">
          <a:solidFill>
            <a:srgbClr val="000000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anose="05000000000000000000" pitchFamily="2" charset="2"/>
        <a:buChar char="n"/>
        <a:defRPr kumimoji="1" sz="2000">
          <a:solidFill>
            <a:srgbClr val="000000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anose="05000000000000000000" pitchFamily="2" charset="2"/>
        <a:buChar char="n"/>
        <a:defRPr kumimoji="1">
          <a:solidFill>
            <a:srgbClr val="000000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anose="05000000000000000000" pitchFamily="2" charset="2"/>
        <a:buChar char="n"/>
        <a:defRPr kumimoji="1" sz="1600">
          <a:solidFill>
            <a:srgbClr val="000000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anose="05000000000000000000" pitchFamily="2" charset="2"/>
        <a:buChar char="n"/>
        <a:defRPr kumimoji="1" sz="1600">
          <a:solidFill>
            <a:srgbClr val="000000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anose="05000000000000000000" pitchFamily="2" charset="2"/>
        <a:buChar char="n"/>
        <a:defRPr kumimoji="1" sz="1600">
          <a:solidFill>
            <a:srgbClr val="000000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anose="05000000000000000000" pitchFamily="2" charset="2"/>
        <a:buChar char="n"/>
        <a:defRPr kumimoji="1" sz="1600">
          <a:solidFill>
            <a:srgbClr val="000000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anose="05000000000000000000" pitchFamily="2" charset="2"/>
        <a:buChar char="n"/>
        <a:defRPr kumimoji="1" sz="16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3.png" /><Relationship Id="rId4" Type="http://schemas.openxmlformats.org/officeDocument/2006/relationships/image" Target="../media/image4.png" /><Relationship Id="rId5" Type="http://schemas.openxmlformats.org/officeDocument/2006/relationships/image" Target="../media/image5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4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5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6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7.xml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Rectangle 38"/>
          <p:cNvSpPr>
            <a:spLocks noChangeArrowheads="1"/>
          </p:cNvSpPr>
          <p:nvPr/>
        </p:nvSpPr>
        <p:spPr bwMode="white">
          <a:xfrm>
            <a:off x="447675" y="174625"/>
            <a:ext cx="82978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3200" b="1">
                <a:solidFill>
                  <a:srgbClr val="003366"/>
                </a:solidFill>
              </a:rPr>
              <a:t>Resolving the Tough Ones:  Effective Strategies for Settling Disputes Through Mediation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 sz="2400" b="1">
              <a:solidFill>
                <a:srgbClr val="00B050"/>
              </a:solidFill>
            </a:endParaRPr>
          </a:p>
        </p:txBody>
      </p:sp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5838825" y="2954338"/>
            <a:ext cx="238125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>
                <a:solidFill>
                  <a:srgbClr val="F2F2F2"/>
                </a:solidFill>
                <a:latin typeface="Andale Mono" pitchFamily="49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0" y="0"/>
            <a:ext cx="9144000" cy="169863"/>
          </a:xfrm>
          <a:prstGeom prst="rect">
            <a:avLst/>
          </a:prstGeom>
          <a:gradFill flip="none" rotWithShape="1">
            <a:gsLst>
              <a:gs pos="50000">
                <a:srgbClr val="FFFFFF"/>
              </a:gs>
              <a:gs pos="0">
                <a:srgbClr val="FFFFFF">
                  <a:tint val="80000"/>
                  <a:satMod val="300000"/>
                  <a:lumMod val="0"/>
                  <a:lumOff val="100000"/>
                </a:srgbClr>
              </a:gs>
              <a:gs pos="99583">
                <a:srgbClr val="FFCC66">
                  <a:lumMod val="50000"/>
                </a:srgbClr>
              </a:gs>
              <a:gs pos="0">
                <a:srgbClr val="FFCC66">
                  <a:lumMod val="50000"/>
                </a:srgbClr>
              </a:gs>
            </a:gsLst>
            <a:lin ang="0" scaled="1"/>
          </a:gra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umimoji="0" lang="en-US" sz="1800" kern="0">
              <a:solidFill>
                <a:srgbClr val="FFCC00"/>
              </a:solidFill>
              <a:latin typeface="Arial"/>
            </a:endParaRPr>
          </a:p>
        </p:txBody>
      </p:sp>
      <p:sp>
        <p:nvSpPr>
          <p:cNvPr id="3079" name="Rectangle 38"/>
          <p:cNvSpPr>
            <a:spLocks noChangeArrowheads="1"/>
          </p:cNvSpPr>
          <p:nvPr/>
        </p:nvSpPr>
        <p:spPr bwMode="white">
          <a:xfrm>
            <a:off x="500063" y="1709738"/>
            <a:ext cx="7058025" cy="101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kumimoji="0" lang="en-US" altLang="en-US" sz="2000" b="1" smtClean="0">
                <a:solidFill>
                  <a:schemeClr val="bg2">
                    <a:lumMod val="50000"/>
                  </a:schemeClr>
                </a:solidFill>
              </a:rPr>
              <a:t>Association of Corporate Counsel – SFBA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kumimoji="0" lang="en-US" altLang="en-US" sz="2000" b="1" smtClean="0">
                <a:solidFill>
                  <a:schemeClr val="bg2">
                    <a:lumMod val="50000"/>
                  </a:schemeClr>
                </a:solidFill>
              </a:rPr>
              <a:t>San Jose – May 16, 2019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kumimoji="0" lang="en-US" altLang="en-US" sz="2000" b="1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126" name="Rectangle 2"/>
          <p:cNvSpPr>
            <a:spLocks noChangeArrowheads="1"/>
          </p:cNvSpPr>
          <p:nvPr/>
        </p:nvSpPr>
        <p:spPr bwMode="auto">
          <a:xfrm>
            <a:off x="500063" y="4895850"/>
            <a:ext cx="3225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800" b="1">
                <a:solidFill>
                  <a:srgbClr val="003366"/>
                </a:solidFill>
              </a:rPr>
              <a:t>© 2019, Ogletree, Deakins, Nash, Smoak &amp; Stewart, P.C.</a:t>
            </a:r>
          </a:p>
        </p:txBody>
      </p:sp>
      <p:pic>
        <p:nvPicPr>
          <p:cNvPr id="5128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67525" y="3038475"/>
            <a:ext cx="1628775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38713" y="3941763"/>
            <a:ext cx="814387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/>
          </p:cNvPicPr>
          <p:nvPr/>
        </p:nvPicPr>
        <p:blipFill>
          <a:blip r:embed="rId5"/>
          <a:srcRect l="-1" r="507"/>
          <a:stretch>
            <a:fillRect/>
          </a:stretch>
        </p:blipFill>
        <p:spPr bwMode="auto">
          <a:xfrm>
            <a:off x="0" y="2597150"/>
            <a:ext cx="6154738" cy="2289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170" name="Rectangle 7"/>
          <p:cNvSpPr txBox="1">
            <a:spLocks noChangeArrowheads="1"/>
          </p:cNvSpPr>
          <p:nvPr/>
        </p:nvSpPr>
        <p:spPr bwMode="auto">
          <a:xfrm>
            <a:off x="8647113" y="4930775"/>
            <a:ext cx="43973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8A99A77B-8B06-4991-99EF-CA45945F3D1C}" type="slidenum">
              <a:rPr kumimoji="0" lang="en-US" altLang="en-US" sz="700">
                <a:solidFill>
                  <a:srgbClr val="FFFFFF"/>
                </a:solidFill>
                <a:ea typeface="MS PGothic" panose="020b0600070205080204" pitchFamily="34" charset="-128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</a:p>
        </p:txBody>
      </p:sp>
      <p:sp>
        <p:nvSpPr>
          <p:cNvPr id="7172" name="Title 1"/>
          <p:cNvSpPr>
            <a:spLocks noGrp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US" altLang="en-US" sz="3200" smtClean="0"/>
              <a:t>Speakers</a:t>
            </a:r>
          </a:p>
        </p:txBody>
      </p:sp>
      <p:sp>
        <p:nvSpPr>
          <p:cNvPr id="7173" name="Text Box 3"/>
          <p:cNvSpPr>
            <a:spLocks noChangeArrowheads="1"/>
          </p:cNvSpPr>
          <p:nvPr/>
        </p:nvSpPr>
        <p:spPr bwMode="auto">
          <a:xfrm>
            <a:off x="381001" y="2263678"/>
            <a:ext cx="610377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485900" indent="-14859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0858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4287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17716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2288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6860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1432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6004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3300"/>
              </a:buClr>
              <a:buSzTx/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66"/>
                </a:solidFill>
                <a:cs typeface="Arial" panose="020b0604020202020204" pitchFamily="34" charset="0"/>
              </a:rPr>
              <a:t>Michael </a:t>
            </a:r>
            <a:r>
              <a:rPr lang="en-US" altLang="en-US" sz="1600" b="1" smtClean="0">
                <a:solidFill>
                  <a:srgbClr val="003366"/>
                </a:solidFill>
                <a:cs typeface="Arial" panose="020b0604020202020204" pitchFamily="34" charset="0"/>
              </a:rPr>
              <a:t>Westheimer, Partner</a:t>
            </a:r>
            <a:endParaRPr lang="en-US" altLang="en-US" sz="1600" b="1">
              <a:solidFill>
                <a:srgbClr val="003366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>
                <a:srgbClr val="003300"/>
              </a:buClr>
              <a:buSzTx/>
              <a:buFont typeface="Wingdings" panose="05000000000000000000" pitchFamily="2" charset="2"/>
              <a:buNone/>
            </a:pPr>
            <a:r>
              <a:rPr lang="en-US" altLang="en-US" sz="1600">
                <a:solidFill>
                  <a:srgbClr val="003366"/>
                </a:solidFill>
                <a:cs typeface="Arial" panose="020b0604020202020204" pitchFamily="34" charset="0"/>
              </a:rPr>
              <a:t>Ogletree Deakins, San Francisco</a:t>
            </a:r>
          </a:p>
        </p:txBody>
      </p:sp>
      <p:sp>
        <p:nvSpPr>
          <p:cNvPr id="6" name="Text Box 3"/>
          <p:cNvSpPr>
            <a:spLocks noChangeArrowheads="1"/>
          </p:cNvSpPr>
          <p:nvPr/>
        </p:nvSpPr>
        <p:spPr bwMode="auto">
          <a:xfrm>
            <a:off x="381000" y="1679478"/>
            <a:ext cx="828023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485900" indent="-14859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0858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4287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17716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2288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6860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1432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6004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3300"/>
              </a:buClr>
              <a:buSzTx/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66"/>
                </a:solidFill>
                <a:cs typeface="Arial" panose="020b0604020202020204" pitchFamily="34" charset="0"/>
              </a:rPr>
              <a:t>Marc </a:t>
            </a:r>
            <a:r>
              <a:rPr lang="en-US" altLang="en-US" sz="1600" b="1" smtClean="0">
                <a:solidFill>
                  <a:srgbClr val="003366"/>
                </a:solidFill>
                <a:cs typeface="Arial" panose="020b0604020202020204" pitchFamily="34" charset="0"/>
              </a:rPr>
              <a:t>Eisenhart, Partner</a:t>
            </a:r>
            <a:endParaRPr lang="en-US" altLang="en-US" sz="1600" b="1">
              <a:solidFill>
                <a:srgbClr val="003366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>
                <a:srgbClr val="003300"/>
              </a:buClr>
              <a:buSzTx/>
              <a:buNone/>
            </a:pPr>
            <a:r>
              <a:rPr lang="en-US" altLang="en-US" sz="1600">
                <a:solidFill>
                  <a:srgbClr val="003366"/>
                </a:solidFill>
                <a:cs typeface="Arial" panose="020b0604020202020204" pitchFamily="34" charset="0"/>
              </a:rPr>
              <a:t>Gates Eisenhart Dawson</a:t>
            </a:r>
            <a:r>
              <a:rPr lang="en-US" altLang="en-US" sz="1600" smtClean="0">
                <a:solidFill>
                  <a:srgbClr val="003366"/>
                </a:solidFill>
                <a:cs typeface="Arial" panose="020b0604020202020204" pitchFamily="34" charset="0"/>
              </a:rPr>
              <a:t>, </a:t>
            </a:r>
            <a:r>
              <a:rPr lang="en-US" altLang="en-US" sz="1600">
                <a:solidFill>
                  <a:srgbClr val="003366"/>
                </a:solidFill>
                <a:cs typeface="Arial" panose="020b0604020202020204" pitchFamily="34" charset="0"/>
              </a:rPr>
              <a:t>San Jose</a:t>
            </a:r>
          </a:p>
        </p:txBody>
      </p:sp>
      <p:sp>
        <p:nvSpPr>
          <p:cNvPr id="7" name="Text Box 3"/>
          <p:cNvSpPr>
            <a:spLocks noChangeArrowheads="1"/>
          </p:cNvSpPr>
          <p:nvPr/>
        </p:nvSpPr>
        <p:spPr bwMode="auto">
          <a:xfrm>
            <a:off x="381001" y="1031616"/>
            <a:ext cx="828023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485900" indent="-14859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0858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4287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17716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2288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6860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1432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6004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3300"/>
              </a:buClr>
              <a:buSzTx/>
              <a:buNone/>
            </a:pPr>
            <a:r>
              <a:rPr lang="en-US" altLang="en-US" sz="1600" b="1">
                <a:solidFill>
                  <a:srgbClr val="003366"/>
                </a:solidFill>
                <a:cs typeface="Arial" panose="020b0604020202020204" pitchFamily="34" charset="0"/>
              </a:rPr>
              <a:t>Yusuf Mohamed, Deputy General Counsel, Employment &amp; </a:t>
            </a:r>
            <a:r>
              <a:rPr lang="en-US" altLang="en-US" sz="1600" b="1" smtClean="0">
                <a:solidFill>
                  <a:srgbClr val="003366"/>
                </a:solidFill>
                <a:cs typeface="Arial" panose="020b0604020202020204" pitchFamily="34" charset="0"/>
              </a:rPr>
              <a:t>Immigration</a:t>
            </a:r>
            <a:endParaRPr lang="en-US" altLang="en-US" sz="1600" b="1">
              <a:solidFill>
                <a:srgbClr val="003366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>
                <a:srgbClr val="003300"/>
              </a:buClr>
              <a:buSzTx/>
              <a:buNone/>
            </a:pPr>
            <a:r>
              <a:rPr lang="en-US" altLang="en-US" sz="1600" smtClean="0">
                <a:solidFill>
                  <a:srgbClr val="003366"/>
                </a:solidFill>
                <a:cs typeface="Arial" panose="020b0604020202020204" pitchFamily="34" charset="0"/>
              </a:rPr>
              <a:t>Tesla</a:t>
            </a:r>
            <a:r>
              <a:rPr lang="en-US" altLang="en-US" sz="1600">
                <a:solidFill>
                  <a:srgbClr val="003366"/>
                </a:solidFill>
                <a:cs typeface="Arial" panose="020b0604020202020204" pitchFamily="34" charset="0"/>
              </a:rPr>
              <a:t>, Inc., Palo Alto</a:t>
            </a:r>
          </a:p>
          <a:p>
            <a:pPr>
              <a:spcBef>
                <a:spcPct val="0"/>
              </a:spcBef>
              <a:buClr>
                <a:srgbClr val="003300"/>
              </a:buClr>
              <a:buSzTx/>
              <a:buFont typeface="Wingdings" panose="05000000000000000000" pitchFamily="2" charset="2"/>
              <a:buNone/>
            </a:pPr>
            <a:r>
              <a:rPr lang="en-US" altLang="en-US" sz="1600" smtClean="0">
                <a:solidFill>
                  <a:srgbClr val="003366"/>
                </a:solidFill>
                <a:cs typeface="Arial" panose="020b0604020202020204" pitchFamily="34" charset="0"/>
              </a:rPr>
              <a:t> </a:t>
            </a:r>
            <a:endParaRPr lang="en-US" altLang="en-US" sz="1600">
              <a:solidFill>
                <a:srgbClr val="003366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236538" y="1084263"/>
            <a:ext cx="8907462" cy="3357562"/>
          </a:xfrm>
        </p:spPr>
        <p:txBody>
          <a:bodyPr/>
          <a:lstStyle/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400" smtClean="0"/>
              <a:t>Determining </a:t>
            </a:r>
            <a:r>
              <a:rPr lang="en-US" altLang="en-US" sz="2400"/>
              <a:t>when to conduct mediation </a:t>
            </a:r>
          </a:p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400" smtClean="0"/>
              <a:t>Learning the </a:t>
            </a:r>
            <a:r>
              <a:rPr lang="en-US" altLang="en-US" sz="2400"/>
              <a:t>facts</a:t>
            </a:r>
          </a:p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400" smtClean="0"/>
              <a:t>Considering </a:t>
            </a:r>
            <a:r>
              <a:rPr lang="en-US" altLang="en-US" sz="2400"/>
              <a:t>what success looks like</a:t>
            </a:r>
          </a:p>
        </p:txBody>
      </p:sp>
      <p:sp>
        <p:nvSpPr>
          <p:cNvPr id="11267" name="Rectangle 7"/>
          <p:cNvSpPr txBox="1">
            <a:spLocks noChangeArrowheads="1"/>
          </p:cNvSpPr>
          <p:nvPr/>
        </p:nvSpPr>
        <p:spPr bwMode="auto">
          <a:xfrm>
            <a:off x="8647113" y="4930775"/>
            <a:ext cx="43973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DC201A99-12DD-4BB0-9E7B-7D2240B6E0FE}" type="slidenum">
              <a:rPr kumimoji="0" lang="en-US" altLang="en-US" sz="700">
                <a:solidFill>
                  <a:srgbClr val="FFFFFF"/>
                </a:solidFill>
                <a:ea typeface="MS PGothic" panose="020b0600070205080204" pitchFamily="34" charset="-128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</a:p>
        </p:txBody>
      </p:sp>
      <p:sp>
        <p:nvSpPr>
          <p:cNvPr id="1126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smtClean="0"/>
              <a:t>Planning for Mediation</a:t>
            </a:r>
          </a:p>
        </p:txBody>
      </p:sp>
    </p:spTree>
  </p:cSld>
  <p:clrMapOvr>
    <a:masterClrMapping/>
  </p:clrMapOvr>
  <p:transition advClick="0"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236538" y="872121"/>
            <a:ext cx="8907462" cy="3357562"/>
          </a:xfrm>
        </p:spPr>
        <p:txBody>
          <a:bodyPr/>
          <a:lstStyle/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000" smtClean="0"/>
              <a:t>Mediation </a:t>
            </a:r>
            <a:r>
              <a:rPr lang="en-US" altLang="en-US" sz="2000"/>
              <a:t>privilege</a:t>
            </a:r>
          </a:p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000" smtClean="0"/>
              <a:t>Attending joint sessions</a:t>
            </a:r>
          </a:p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000" smtClean="0"/>
              <a:t>Leveraging strengths and weaknesses</a:t>
            </a:r>
            <a:endParaRPr lang="en-US" altLang="en-US" sz="2000"/>
          </a:p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000" smtClean="0"/>
              <a:t>Reassessing your position in light of new facts</a:t>
            </a:r>
          </a:p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000" smtClean="0"/>
              <a:t>Using tools such as mediator’s proposals and brackets</a:t>
            </a:r>
          </a:p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000" smtClean="0"/>
              <a:t>Maximizing </a:t>
            </a:r>
            <a:r>
              <a:rPr lang="en-US" altLang="en-US" sz="2000"/>
              <a:t>the role and skills of the mediator</a:t>
            </a:r>
            <a:endParaRPr lang="en-US" altLang="en-US" sz="2000" smtClean="0"/>
          </a:p>
        </p:txBody>
      </p:sp>
      <p:sp>
        <p:nvSpPr>
          <p:cNvPr id="15363" name="Rectangle 7"/>
          <p:cNvSpPr txBox="1">
            <a:spLocks noChangeArrowheads="1"/>
          </p:cNvSpPr>
          <p:nvPr/>
        </p:nvSpPr>
        <p:spPr bwMode="auto">
          <a:xfrm>
            <a:off x="8647113" y="4930775"/>
            <a:ext cx="43973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61A5447-13FA-4979-B998-AF0B98F9BDC5}" type="slidenum">
              <a:rPr kumimoji="0" lang="en-US" altLang="en-US" sz="700">
                <a:solidFill>
                  <a:srgbClr val="FFFFFF"/>
                </a:solidFill>
                <a:ea typeface="MS PGothic" panose="020b0600070205080204" pitchFamily="34" charset="-128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</a:p>
        </p:txBody>
      </p:sp>
      <p:sp>
        <p:nvSpPr>
          <p:cNvPr id="1536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smtClean="0"/>
              <a:t>Attending Mediation </a:t>
            </a:r>
          </a:p>
        </p:txBody>
      </p:sp>
    </p:spTree>
  </p:cSld>
  <p:clrMapOvr>
    <a:masterClrMapping/>
  </p:clrMapOvr>
  <p:transition advClick="0"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236538" y="1084263"/>
            <a:ext cx="8907462" cy="3357562"/>
          </a:xfrm>
        </p:spPr>
        <p:txBody>
          <a:bodyPr/>
          <a:lstStyle/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u="sng" smtClean="0"/>
              <a:t>Deal</a:t>
            </a:r>
            <a:r>
              <a:rPr lang="en-US" altLang="en-US" sz="2400" b="1" smtClean="0"/>
              <a:t>:</a:t>
            </a:r>
          </a:p>
          <a:p>
            <a:pPr marL="628650" lvl="2">
              <a:spcBef>
                <a:spcPts val="2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200" smtClean="0"/>
              <a:t>Best practices for capturing the terms</a:t>
            </a:r>
          </a:p>
          <a:p>
            <a:pPr marL="628650" lvl="2">
              <a:spcBef>
                <a:spcPts val="2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200" smtClean="0"/>
              <a:t>Evaluating the deal in light of expectations </a:t>
            </a:r>
          </a:p>
          <a:p>
            <a:pPr marL="0" lvl="1" indent="0">
              <a:spcBef>
                <a:spcPts val="2400"/>
              </a:spcBef>
              <a:buFont typeface="Wingdings" panose="05000000000000000000" pitchFamily="2" charset="2"/>
              <a:buNone/>
              <a:defRPr/>
            </a:pPr>
            <a:endParaRPr lang="en-US" altLang="en-US" sz="1600" smtClean="0"/>
          </a:p>
        </p:txBody>
      </p:sp>
      <p:sp>
        <p:nvSpPr>
          <p:cNvPr id="19459" name="Rectangle 7"/>
          <p:cNvSpPr txBox="1">
            <a:spLocks noChangeArrowheads="1"/>
          </p:cNvSpPr>
          <p:nvPr/>
        </p:nvSpPr>
        <p:spPr bwMode="auto">
          <a:xfrm>
            <a:off x="8647113" y="4930775"/>
            <a:ext cx="43973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91E43988-CEBB-4209-BA1D-8BAA9A80626F}" type="slidenum">
              <a:rPr kumimoji="0" lang="en-US" altLang="en-US" sz="700">
                <a:solidFill>
                  <a:srgbClr val="FFFFFF"/>
                </a:solidFill>
                <a:ea typeface="MS PGothic" panose="020b0600070205080204" pitchFamily="34" charset="-128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</a:p>
        </p:txBody>
      </p:sp>
      <p:sp>
        <p:nvSpPr>
          <p:cNvPr id="1946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smtClean="0"/>
              <a:t>Deal or No Deal </a:t>
            </a:r>
          </a:p>
        </p:txBody>
      </p:sp>
    </p:spTree>
  </p:cSld>
  <p:clrMapOvr>
    <a:masterClrMapping/>
  </p:clrMapOvr>
  <p:transition advClick="0"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236538" y="1084263"/>
            <a:ext cx="8907462" cy="3357562"/>
          </a:xfrm>
        </p:spPr>
        <p:txBody>
          <a:bodyPr/>
          <a:lstStyle/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400" b="1" u="sng" smtClean="0"/>
              <a:t>No Deal</a:t>
            </a:r>
            <a:r>
              <a:rPr lang="en-US" altLang="en-US" sz="2400" b="1" smtClean="0"/>
              <a:t>:</a:t>
            </a:r>
          </a:p>
          <a:p>
            <a:pPr marL="628650" lvl="2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200" smtClean="0"/>
              <a:t>Determining when to walk away</a:t>
            </a:r>
          </a:p>
          <a:p>
            <a:pPr marL="628650" lvl="2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200" smtClean="0"/>
              <a:t>Mediator’s role </a:t>
            </a:r>
            <a:r>
              <a:rPr lang="en-US" altLang="en-US" sz="2200"/>
              <a:t>in post-mediation negotiations</a:t>
            </a:r>
            <a:endParaRPr lang="en-US" altLang="en-US" sz="1400" smtClean="0"/>
          </a:p>
        </p:txBody>
      </p:sp>
      <p:sp>
        <p:nvSpPr>
          <p:cNvPr id="21507" name="Rectangle 7"/>
          <p:cNvSpPr txBox="1">
            <a:spLocks noChangeArrowheads="1"/>
          </p:cNvSpPr>
          <p:nvPr/>
        </p:nvSpPr>
        <p:spPr bwMode="auto">
          <a:xfrm>
            <a:off x="8647113" y="4930775"/>
            <a:ext cx="43973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E6EC9EFA-1ECA-488F-A31A-5AEA92C846B1}" type="slidenum">
              <a:rPr kumimoji="0" lang="en-US" altLang="en-US" sz="700">
                <a:solidFill>
                  <a:srgbClr val="FFFFFF"/>
                </a:solidFill>
                <a:ea typeface="MS PGothic" panose="020b0600070205080204" pitchFamily="34" charset="-128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</a:p>
        </p:txBody>
      </p:sp>
      <p:sp>
        <p:nvSpPr>
          <p:cNvPr id="215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smtClean="0"/>
              <a:t>Deal or No Deal</a:t>
            </a:r>
          </a:p>
        </p:txBody>
      </p:sp>
    </p:spTree>
  </p:cSld>
  <p:clrMapOvr>
    <a:masterClrMapping/>
  </p:clrMapOvr>
  <p:transition advClick="0"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341313" y="1200150"/>
            <a:ext cx="8585200" cy="3044825"/>
          </a:xfrm>
        </p:spPr>
        <p:txBody>
          <a:bodyPr/>
          <a:lstStyle/>
          <a:p>
            <a:endParaRPr lang="en-US" altLang="en-US" smtClean="0"/>
          </a:p>
        </p:txBody>
      </p:sp>
      <p:sp>
        <p:nvSpPr>
          <p:cNvPr id="2560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Questions?</a:t>
            </a:r>
          </a:p>
        </p:txBody>
      </p:sp>
    </p:spTree>
  </p:cSld>
  <p:clrMapOvr>
    <a:masterClrMapping/>
  </p:clrMapOvr>
  <p:transition advClick="0"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3.22"/>
  <p:tag name="AS_TITLE" val="Aspose.Slides for .NET 4.0"/>
  <p:tag name="AS_VERSION" val="17.3"/>
</p:tagLst>
</file>

<file path=ppt/theme/theme1.xml><?xml version="1.0" encoding="utf-8"?>
<a:theme xmlns:r="http://schemas.openxmlformats.org/officeDocument/2006/relationships" xmlns:a="http://schemas.openxmlformats.org/drawingml/2006/main" name="Company Meeting (Standard)">
  <a:themeElements>
    <a:clrScheme name="Company Meeting (Standard) 1">
      <a:dk1>
        <a:srgbClr val="003300"/>
      </a:dk1>
      <a:lt1>
        <a:srgbClr val="FFFFFF"/>
      </a:lt1>
      <a:dk2>
        <a:srgbClr val="336600"/>
      </a:dk2>
      <a:lt2>
        <a:srgbClr val="FFCC66"/>
      </a:lt2>
      <a:accent1>
        <a:srgbClr val="996633"/>
      </a:accent1>
      <a:accent2>
        <a:srgbClr val="0099CC"/>
      </a:accent2>
      <a:accent3>
        <a:srgbClr val="ADB8AA"/>
      </a:accent3>
      <a:accent4>
        <a:srgbClr val="DADADA"/>
      </a:accent4>
      <a:accent5>
        <a:srgbClr val="CAB8AD"/>
      </a:accent5>
      <a:accent6>
        <a:srgbClr val="008AB9"/>
      </a:accent6>
      <a:hlink>
        <a:srgbClr val="FF9933"/>
      </a:hlink>
      <a:folHlink>
        <a:srgbClr val="009900"/>
      </a:folHlink>
    </a:clrScheme>
    <a:fontScheme name="Company Meeting (Standard)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mpany Meeting (Standard) 1">
        <a:dk1>
          <a:srgbClr val="003300"/>
        </a:dk1>
        <a:lt1>
          <a:srgbClr val="FFFFFF"/>
        </a:lt1>
        <a:dk2>
          <a:srgbClr val="336600"/>
        </a:dk2>
        <a:lt2>
          <a:srgbClr val="FFCC66"/>
        </a:lt2>
        <a:accent1>
          <a:srgbClr val="996633"/>
        </a:accent1>
        <a:accent2>
          <a:srgbClr val="0099CC"/>
        </a:accent2>
        <a:accent3>
          <a:srgbClr val="ADB8AA"/>
        </a:accent3>
        <a:accent4>
          <a:srgbClr val="DADADA"/>
        </a:accent4>
        <a:accent5>
          <a:srgbClr val="CAB8AD"/>
        </a:accent5>
        <a:accent6>
          <a:srgbClr val="008AB9"/>
        </a:accent6>
        <a:hlink>
          <a:srgbClr val="FF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ny Meeting (Standard) 2">
        <a:dk1>
          <a:srgbClr val="4D4D4D"/>
        </a:dk1>
        <a:lt1>
          <a:srgbClr val="D6EFD0"/>
        </a:lt1>
        <a:dk2>
          <a:srgbClr val="336699"/>
        </a:dk2>
        <a:lt2>
          <a:srgbClr val="65B5D1"/>
        </a:lt2>
        <a:accent1>
          <a:srgbClr val="9BB9C3"/>
        </a:accent1>
        <a:accent2>
          <a:srgbClr val="99CCFF"/>
        </a:accent2>
        <a:accent3>
          <a:srgbClr val="E8F6E4"/>
        </a:accent3>
        <a:accent4>
          <a:srgbClr val="404040"/>
        </a:accent4>
        <a:accent5>
          <a:srgbClr val="CBD9DE"/>
        </a:accent5>
        <a:accent6>
          <a:srgbClr val="8AB9E7"/>
        </a:accent6>
        <a:hlink>
          <a:srgbClr val="009999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(Standard)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_rels/item4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4.xml" /></Relationships>
</file>

<file path=customXml/_rels/item5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5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 xmlns="8e9068a7-566a-43c0-8f6f-7dc29a9e41b8">
      <Url xsi:nil="true"/>
      <Description xsi:nil="true"/>
    </App>
    <Sort_x0020_Order xmlns="8e9068a7-566a-43c0-8f6f-7dc29a9e41b8" xsi:nil="true"/>
    <Training xmlns="8e9068a7-566a-43c0-8f6f-7dc29a9e41b8">false</Training>
    <Category xmlns="8e9068a7-566a-43c0-8f6f-7dc29a9e41b8">
      <Value>RFPs &amp; Pitches</Value>
      <Value>Templates</Value>
    </Category>
    <Year xmlns="8e9068a7-566a-43c0-8f6f-7dc29a9e41b8" xsi:nil="true"/>
    <TaxCatchAll xmlns="5754e087-ab4c-4fc7-aa1c-3fa3a01c5445">
      <Value>62</Value>
    </TaxCatchAll>
    <PublishingExpirationDate xmlns="http://schemas.microsoft.com/sharepoint/v3" xsi:nil="true"/>
    <Department xmlns="8e9068a7-566a-43c0-8f6f-7dc29a9e41b8">Client Services</Department>
    <Notes0 xmlns="8e9068a7-566a-43c0-8f6f-7dc29a9e41b8" xsi:nil="true"/>
    <c0d845d5ab924691ae7b50fd27dd050e xmlns="5754e087-ab4c-4fc7-aa1c-3fa3a01c5445">
      <Terms xmlns="http://schemas.microsoft.com/office/infopath/2007/PartnerControls">
        <TermInfo xmlns="http://schemas.microsoft.com/office/infopath/2007/PartnerControls">
          <TermName xmlns="http://schemas.microsoft.com/office/infopath/2007/PartnerControls">Client Services</TermName>
          <TermId xmlns="http://schemas.microsoft.com/office/infopath/2007/PartnerControls">86e02d2c-db2f-48b9-af2a-4251f8be1328</TermId>
        </TermInfo>
      </Terms>
    </c0d845d5ab924691ae7b50fd27dd050e>
    <PublishingStartDate xmlns="http://schemas.microsoft.com/sharepoint/v3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55E461A9498E4298225A2AB0492AE4" ma:contentTypeVersion="16" ma:contentTypeDescription="Create a new document." ma:contentTypeScope="" ma:versionID="4feba096bf6fce63e7c390f4dae0a276">
  <xsd:schema xmlns:xsd="http://www.w3.org/2001/XMLSchema" xmlns:xs="http://www.w3.org/2001/XMLSchema" xmlns:p="http://schemas.microsoft.com/office/2006/metadata/properties" xmlns:ns1="http://schemas.microsoft.com/sharepoint/v3" xmlns:ns2="5754e087-ab4c-4fc7-aa1c-3fa3a01c5445" xmlns:ns3="8e9068a7-566a-43c0-8f6f-7dc29a9e41b8" targetNamespace="http://schemas.microsoft.com/office/2006/metadata/properties" ma:root="true" ma:fieldsID="26a2ed388f0cc59e957216360c413c1d" ns1:_="" ns2:_="" ns3:_="">
    <xsd:import namespace="http://schemas.microsoft.com/sharepoint/v3"/>
    <xsd:import namespace="5754e087-ab4c-4fc7-aa1c-3fa3a01c5445"/>
    <xsd:import namespace="8e9068a7-566a-43c0-8f6f-7dc29a9e41b8"/>
    <xsd:element name="properties">
      <xsd:complexType>
        <xsd:sequence>
          <xsd:element name="documentManagement">
            <xsd:complexType>
              <xsd:all>
                <xsd:element ref="ns3:Department" minOccurs="0"/>
                <xsd:element ref="ns3:Category" minOccurs="0"/>
                <xsd:element ref="ns3:Training" minOccurs="0"/>
                <xsd:element ref="ns3:Notes0" minOccurs="0"/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2:c0d845d5ab924691ae7b50fd27dd050e" minOccurs="0"/>
                <xsd:element ref="ns2:TaxCatchAll" minOccurs="0"/>
                <xsd:element ref="ns3:Year" minOccurs="0"/>
                <xsd:element ref="ns3:Sort_x0020_Order" minOccurs="0"/>
                <xsd:element ref="ns3:App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9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0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54e087-ab4c-4fc7-aa1c-3fa3a01c5445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c0d845d5ab924691ae7b50fd27dd050e" ma:index="14" nillable="true" ma:taxonomy="true" ma:internalName="c0d845d5ab924691ae7b50fd27dd050e" ma:taxonomyFieldName="Content_x0020_Audience_x0020__x0028_M_x0029_" ma:displayName="Content Audience (M)" ma:readOnly="false" ma:default="" ma:fieldId="{c0d845d5-ab92-4691-ae7b-50fd27dd050e}" ma:taxonomyMulti="true" ma:sspId="4cdaa027-174b-487e-9ab5-e42f874ed09f" ma:termSetId="4eef36d3-2349-440a-a4bb-250c4eaa83ba" ma:anchorId="b7063682-c8f2-4024-94a5-3b37e9fbab12" ma:open="false" ma:isKeyword="false">
      <xsd:complexType>
        <xsd:sequence>
          <xsd:element ref="pc:Terms" minOccurs="0" maxOccurs="1"/>
        </xsd:sequence>
      </xsd:complexType>
    </xsd:element>
    <xsd:element name="TaxCatchAll" ma:index="15" nillable="true" ma:displayName="Taxonomy Catch All Column" ma:hidden="true" ma:list="{9183b6d5-a6b9-4bc9-b54c-5f17f27f41ec}" ma:internalName="TaxCatchAll" ma:showField="CatchAllData" ma:web="5754e087-ab4c-4fc7-aa1c-3fa3a01c54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9068a7-566a-43c0-8f6f-7dc29a9e41b8" elementFormDefault="qualified">
    <xsd:import namespace="http://schemas.microsoft.com/office/2006/documentManagement/types"/>
    <xsd:import namespace="http://schemas.microsoft.com/office/infopath/2007/PartnerControls"/>
    <xsd:element name="Department" ma:index="3" nillable="true" ma:displayName="Department" ma:format="Dropdown" ma:internalName="Department">
      <xsd:simpleType>
        <xsd:restriction base="dms:Choice">
          <xsd:enumeration value="Accounts Payable"/>
          <xsd:enumeration value="Accounts Receivable"/>
          <xsd:enumeration value="Administration"/>
          <xsd:enumeration value="Attorney Recruiting &amp; Retention"/>
          <xsd:enumeration value="Billing"/>
          <xsd:enumeration value="CIRS"/>
          <xsd:enumeration value="CIRS - New Bus Intake"/>
          <xsd:enumeration value="CIRS - Conflicts"/>
          <xsd:enumeration value="CIRS - Docket"/>
          <xsd:enumeration value="Client Services"/>
          <xsd:enumeration value="Corporate Accounting and Finance"/>
          <xsd:enumeration value="eBilling"/>
          <xsd:enumeration value="EPLI"/>
          <xsd:enumeration value="Firm"/>
          <xsd:enumeration value="General Accounting and Budgeting"/>
          <xsd:enumeration value="General Counsel"/>
          <xsd:enumeration value="HelpDesk"/>
          <xsd:enumeration value="Human Resources"/>
          <xsd:enumeration value="Knowledge Management"/>
          <xsd:enumeration value="KM - Client Solutions"/>
          <xsd:enumeration value="KM - Firm Solutions"/>
          <xsd:enumeration value="Learning &amp; Empl Dev - LED"/>
          <xsd:enumeration value="Litigation Support"/>
          <xsd:enumeration value="Office Administration"/>
          <xsd:enumeration value="Office Operations"/>
          <xsd:enumeration value="Professional Development &amp; Inclusion"/>
          <xsd:enumeration value="Project Management Office"/>
          <xsd:enumeration value="Records Management"/>
          <xsd:enumeration value="Research Services"/>
          <xsd:enumeration value="Revenue Services"/>
          <xsd:enumeration value="Technology"/>
          <xsd:enumeration value="Training"/>
        </xsd:restriction>
      </xsd:simpleType>
    </xsd:element>
    <xsd:element name="Category" ma:index="4" nillable="true" ma:displayName="Category" ma:internalName="Category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About Us"/>
                        <xsd:enumeration value="Ad-CreativeProj"/>
                        <xsd:enumeration value="Appendices"/>
                        <xsd:enumeration value="Article"/>
                        <xsd:enumeration value="Attachment-News"/>
                        <xsd:enumeration value="Audit Requests"/>
                        <xsd:enumeration value="Auditors"/>
                        <xsd:enumeration value="Bar Dues"/>
                        <xsd:enumeration value="BillBack"/>
                        <xsd:enumeration value="Billing"/>
                        <xsd:enumeration value="Blog"/>
                        <xsd:enumeration value="BNA"/>
                        <xsd:enumeration value="Brochures"/>
                        <xsd:enumeration value="CCH"/>
                        <xsd:enumeration value="Checklists"/>
                        <xsd:enumeration value="Client Communications"/>
                        <xsd:enumeration value="Codes-Activity&amp;Task"/>
                        <xsd:enumeration value="Communication and Reports"/>
                        <xsd:enumeration value="CR - Credit Card"/>
                        <xsd:enumeration value="CR - Expense"/>
                        <xsd:enumeration value="CR - Invoice"/>
                        <xsd:enumeration value="Direct Deposit"/>
                        <xsd:enumeration value="Elite - GL"/>
                        <xsd:enumeration value="Engagement Initiation"/>
                        <xsd:enumeration value="Expense Reimbursements"/>
                        <xsd:enumeration value="Firm Leadership"/>
                        <xsd:enumeration value="Forms"/>
                        <xsd:enumeration value="General"/>
                        <xsd:enumeration value="Home"/>
                        <xsd:enumeration value="IA Reports"/>
                        <xsd:enumeration value="IA Training"/>
                        <xsd:enumeration value="InterAction"/>
                        <xsd:enumeration value="Invoices"/>
                        <xsd:enumeration value="Lexis"/>
                        <xsd:enumeration value="Logos"/>
                        <xsd:enumeration value="Manzama"/>
                        <xsd:enumeration value="Maps"/>
                        <xsd:enumeration value="Matter Budgeting"/>
                        <xsd:enumeration value="Matter Planning"/>
                        <xsd:enumeration value="Marketing"/>
                        <xsd:enumeration value="Newsletter"/>
                        <xsd:enumeration value="OD-LITS"/>
                        <xsd:enumeration value="ODSearch"/>
                        <xsd:enumeration value="PD&amp;I - Professional Development"/>
                        <xsd:enumeration value="PD&amp;I - Diversity and Inclusion"/>
                        <xsd:enumeration value="Policy"/>
                        <xsd:enumeration value="Post-Matter Review"/>
                        <xsd:enumeration value="Pricing"/>
                        <xsd:enumeration value="Procedures"/>
                        <xsd:enumeration value="Proformas"/>
                        <xsd:enumeration value="Promotions"/>
                        <xsd:enumeration value="Publications"/>
                        <xsd:enumeration value="QuickBits"/>
                        <xsd:enumeration value="Quick Checks"/>
                        <xsd:enumeration value="Quick Reports"/>
                        <xsd:enumeration value="Rates"/>
                        <xsd:enumeration value="Recommended Reading"/>
                        <xsd:enumeration value="Records Management"/>
                        <xsd:enumeration value="Remote Access"/>
                        <xsd:enumeration value="Reporting"/>
                        <xsd:enumeration value="Research Services"/>
                        <xsd:enumeration value="Resources"/>
                        <xsd:enumeration value="RFPs &amp; Pitches"/>
                        <xsd:enumeration value="Samples"/>
                        <xsd:enumeration value="Scoping"/>
                        <xsd:enumeration value="Scoping and Pricing"/>
                        <xsd:enumeration value="Seminar Tools"/>
                        <xsd:enumeration value="Social Media"/>
                        <xsd:enumeration value="Templates"/>
                        <xsd:enumeration value="Timekeepers"/>
                        <xsd:enumeration value="Webview"/>
                        <xsd:enumeration value="Westlaw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Training" ma:index="5" nillable="true" ma:displayName="Training" ma:default="0" ma:internalName="Training">
      <xsd:simpleType>
        <xsd:restriction base="dms:Boolean"/>
      </xsd:simpleType>
    </xsd:element>
    <xsd:element name="Notes0" ma:index="6" nillable="true" ma:displayName="Notes" ma:internalName="Notes0">
      <xsd:simpleType>
        <xsd:restriction base="dms:Note">
          <xsd:maxLength value="255"/>
        </xsd:restriction>
      </xsd:simpleType>
    </xsd:element>
    <xsd:element name="Year" ma:index="20" nillable="true" ma:displayName="Year" ma:internalName="Year">
      <xsd:simpleType>
        <xsd:restriction base="dms:Number"/>
      </xsd:simpleType>
    </xsd:element>
    <xsd:element name="Sort_x0020_Order" ma:index="21" nillable="true" ma:displayName="Sort Order" ma:internalName="Sort_x0020_Order">
      <xsd:simpleType>
        <xsd:restriction base="dms:Number"/>
      </xsd:simpleType>
    </xsd:element>
    <xsd:element name="App" ma:index="22" nillable="true" ma:displayName="App" ma:description="File Type Icon" ma:format="Image" ma:internalName="App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0408C921-E7F4-4530-B05F-BE0863BA4C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7781662-7497-4816-A5B9-A56AD8EDFB7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58435778-C057-4017-9B44-CAC52FFF8E6B}">
  <ds:schemaRefs>
    <ds:schemaRef ds:uri="8e9068a7-566a-43c0-8f6f-7dc29a9e41b8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754e087-ab4c-4fc7-aa1c-3fa3a01c5445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036CBC6C-BAA3-48B6-91CF-B605FEB46A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754e087-ab4c-4fc7-aa1c-3fa3a01c5445"/>
    <ds:schemaRef ds:uri="8e9068a7-566a-43c0-8f6f-7dc29a9e41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413CA26F-9F46-4CB3-B0E3-7858A783997F}">
  <ds:schemaRefs>
    <ds:schemaRef ds:uri="http://schemas.microsoft.com/office/2006/metadata/longProperties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(16:9)</PresentationFormat>
  <Paragraphs>0</Paragraphs>
  <Slides>0</Slides>
  <Notes>0</Notes>
  <TotalTime>0</TotalTime>
  <HiddenSlides>0</HiddenSlides>
  <MMClips>0</MMClips>
  <ScaleCrop>0</ScaleCrop>
  <LinksUpToDate>0</LinksUpToDate>
  <SharedDoc>0</SharedDoc>
  <HyperlinksChanged>0</HyperlinksChanged>
  <Application>Aspose.Slides for .NET</Application>
  <AppVersion>17.0300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1601-01-01T00:00:00.000</cp:lastPrinted>
  <dcterms:created xsi:type="dcterms:W3CDTF">1601-01-01T00:00:00Z</dcterms:created>
  <dcterms:modified xsi:type="dcterms:W3CDTF">1601-01-01T00:00:00Z</dcterms:modified>
</cp:coreProperties>
</file>