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5"/>
  </p:notesMasterIdLst>
  <p:handoutMasterIdLst>
    <p:handoutMasterId r:id="rId86"/>
  </p:handoutMasterIdLst>
  <p:sldIdLst>
    <p:sldId id="343" r:id="rId2"/>
    <p:sldId id="342" r:id="rId3"/>
    <p:sldId id="348" r:id="rId4"/>
    <p:sldId id="474" r:id="rId5"/>
    <p:sldId id="410" r:id="rId6"/>
    <p:sldId id="360" r:id="rId7"/>
    <p:sldId id="475" r:id="rId8"/>
    <p:sldId id="476" r:id="rId9"/>
    <p:sldId id="477" r:id="rId10"/>
    <p:sldId id="478" r:id="rId11"/>
    <p:sldId id="479" r:id="rId12"/>
    <p:sldId id="480" r:id="rId13"/>
    <p:sldId id="481" r:id="rId14"/>
    <p:sldId id="482" r:id="rId15"/>
    <p:sldId id="483" r:id="rId16"/>
    <p:sldId id="484" r:id="rId17"/>
    <p:sldId id="485" r:id="rId18"/>
    <p:sldId id="488" r:id="rId19"/>
    <p:sldId id="490" r:id="rId20"/>
    <p:sldId id="486"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3" r:id="rId34"/>
    <p:sldId id="504" r:id="rId35"/>
    <p:sldId id="505" r:id="rId36"/>
    <p:sldId id="506" r:id="rId37"/>
    <p:sldId id="507" r:id="rId38"/>
    <p:sldId id="508" r:id="rId39"/>
    <p:sldId id="509" r:id="rId40"/>
    <p:sldId id="510" r:id="rId41"/>
    <p:sldId id="511" r:id="rId42"/>
    <p:sldId id="512" r:id="rId43"/>
    <p:sldId id="513" r:id="rId44"/>
    <p:sldId id="514" r:id="rId45"/>
    <p:sldId id="422" r:id="rId46"/>
    <p:sldId id="436" r:id="rId47"/>
    <p:sldId id="437" r:id="rId48"/>
    <p:sldId id="438" r:id="rId49"/>
    <p:sldId id="439" r:id="rId50"/>
    <p:sldId id="440" r:id="rId51"/>
    <p:sldId id="441" r:id="rId52"/>
    <p:sldId id="442" r:id="rId53"/>
    <p:sldId id="443" r:id="rId54"/>
    <p:sldId id="444" r:id="rId55"/>
    <p:sldId id="445" r:id="rId56"/>
    <p:sldId id="446" r:id="rId57"/>
    <p:sldId id="447" r:id="rId58"/>
    <p:sldId id="448"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5" r:id="rId76"/>
    <p:sldId id="466" r:id="rId77"/>
    <p:sldId id="467" r:id="rId78"/>
    <p:sldId id="468" r:id="rId79"/>
    <p:sldId id="469" r:id="rId80"/>
    <p:sldId id="470" r:id="rId81"/>
    <p:sldId id="471" r:id="rId82"/>
    <p:sldId id="472" r:id="rId83"/>
    <p:sldId id="473" r:id="rId8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D. Ehret" initials="CDE" lastIdx="1" clrIdx="0">
    <p:extLst>
      <p:ext uri="{19B8F6BF-5375-455C-9EA6-DF929625EA0E}">
        <p15:presenceInfo xmlns:p15="http://schemas.microsoft.com/office/powerpoint/2012/main" userId="S-1-5-21-191918299-1743913585-1892620587-49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163" autoAdjust="0"/>
  </p:normalViewPr>
  <p:slideViewPr>
    <p:cSldViewPr snapToGrid="0">
      <p:cViewPr varScale="1">
        <p:scale>
          <a:sx n="72" d="100"/>
          <a:sy n="72" d="100"/>
        </p:scale>
        <p:origin x="1176"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1303D-ECAE-452D-ABBA-D48FC3151B03}" type="doc">
      <dgm:prSet loTypeId="urn:microsoft.com/office/officeart/2011/layout/TabList" loCatId="list" qsTypeId="urn:microsoft.com/office/officeart/2005/8/quickstyle/3d1" qsCatId="3D" csTypeId="urn:microsoft.com/office/officeart/2005/8/colors/accent1_5" csCatId="accent1" phldr="1"/>
      <dgm:spPr/>
      <dgm:t>
        <a:bodyPr/>
        <a:lstStyle/>
        <a:p>
          <a:endParaRPr lang="en-US"/>
        </a:p>
      </dgm:t>
    </dgm:pt>
    <dgm:pt modelId="{89F7E86E-F947-46FB-B6CE-F8108AD53E4A}">
      <dgm:prSet phldrT="[Text]" custT="1"/>
      <dgm:spPr>
        <a:solidFill>
          <a:schemeClr val="tx2">
            <a:lumMod val="75000"/>
          </a:schemeClr>
        </a:solidFill>
        <a:ln>
          <a:noFill/>
        </a:ln>
        <a:scene3d>
          <a:camera prst="orthographicFront"/>
          <a:lightRig rig="flat" dir="t"/>
        </a:scene3d>
      </dgm:spPr>
      <dgm:t>
        <a:bodyPr/>
        <a:lstStyle/>
        <a:p>
          <a:r>
            <a:rPr lang="en-US" sz="2400" b="1" dirty="0" smtClean="0"/>
            <a:t>IP Focus</a:t>
          </a:r>
          <a:endParaRPr lang="en-US" sz="2400" b="1" dirty="0"/>
        </a:p>
      </dgm:t>
    </dgm:pt>
    <dgm:pt modelId="{92A5B604-C00A-496B-B6A9-F77A51955515}" type="parTrans" cxnId="{3FA04718-5FEB-4AC5-AA28-5B19103A056B}">
      <dgm:prSet/>
      <dgm:spPr/>
      <dgm:t>
        <a:bodyPr/>
        <a:lstStyle/>
        <a:p>
          <a:endParaRPr lang="en-US"/>
        </a:p>
      </dgm:t>
    </dgm:pt>
    <dgm:pt modelId="{03B17822-F34C-4688-AB47-69C7AD6AC769}" type="sibTrans" cxnId="{3FA04718-5FEB-4AC5-AA28-5B19103A056B}">
      <dgm:prSet/>
      <dgm:spPr/>
      <dgm:t>
        <a:bodyPr/>
        <a:lstStyle/>
        <a:p>
          <a:endParaRPr lang="en-US"/>
        </a:p>
      </dgm:t>
    </dgm:pt>
    <dgm:pt modelId="{29602F7B-8009-4132-9074-924589BE694A}">
      <dgm:prSet phldrT="[Text]" custT="1"/>
      <dgm:spPr/>
      <dgm:t>
        <a:bodyPr/>
        <a:lstStyle/>
        <a:p>
          <a:r>
            <a:rPr lang="en-US" sz="2000" dirty="0" smtClean="0"/>
            <a:t>Patent, Trademark, &amp; Copyright Law</a:t>
          </a:r>
        </a:p>
      </dgm:t>
    </dgm:pt>
    <dgm:pt modelId="{8EB6C134-37AE-4285-A7CF-5E318BC74F00}" type="parTrans" cxnId="{332C494A-1268-4992-92C5-67154A7647FC}">
      <dgm:prSet/>
      <dgm:spPr/>
      <dgm:t>
        <a:bodyPr/>
        <a:lstStyle/>
        <a:p>
          <a:endParaRPr lang="en-US"/>
        </a:p>
      </dgm:t>
    </dgm:pt>
    <dgm:pt modelId="{64645E52-8840-4FCB-BD16-90C4CF155AB1}" type="sibTrans" cxnId="{332C494A-1268-4992-92C5-67154A7647FC}">
      <dgm:prSet/>
      <dgm:spPr/>
      <dgm:t>
        <a:bodyPr/>
        <a:lstStyle/>
        <a:p>
          <a:endParaRPr lang="en-US"/>
        </a:p>
      </dgm:t>
    </dgm:pt>
    <dgm:pt modelId="{4DB2BDDB-C65A-4503-A3E6-1008FB00005A}">
      <dgm:prSet phldrT="[Text]" custT="1"/>
      <dgm:spPr>
        <a:solidFill>
          <a:schemeClr val="tx2">
            <a:lumMod val="50000"/>
            <a:alpha val="90000"/>
          </a:schemeClr>
        </a:solidFill>
        <a:scene3d>
          <a:camera prst="orthographicFront"/>
          <a:lightRig rig="flat" dir="t"/>
        </a:scene3d>
      </dgm:spPr>
      <dgm:t>
        <a:bodyPr/>
        <a:lstStyle/>
        <a:p>
          <a:r>
            <a:rPr lang="en-US" sz="2400" b="1" dirty="0" smtClean="0"/>
            <a:t>Attorneys</a:t>
          </a:r>
          <a:endParaRPr lang="en-US" sz="2400" b="1" dirty="0"/>
        </a:p>
      </dgm:t>
    </dgm:pt>
    <dgm:pt modelId="{52135C76-AD74-4D88-8276-575A4DB422BE}" type="parTrans" cxnId="{85EB57AB-D28A-4838-9946-EF7B2BA9B392}">
      <dgm:prSet/>
      <dgm:spPr/>
      <dgm:t>
        <a:bodyPr/>
        <a:lstStyle/>
        <a:p>
          <a:endParaRPr lang="en-US"/>
        </a:p>
      </dgm:t>
    </dgm:pt>
    <dgm:pt modelId="{907C0695-A433-4A4C-AC8B-2B544169EA4D}" type="sibTrans" cxnId="{85EB57AB-D28A-4838-9946-EF7B2BA9B392}">
      <dgm:prSet/>
      <dgm:spPr/>
      <dgm:t>
        <a:bodyPr/>
        <a:lstStyle/>
        <a:p>
          <a:endParaRPr lang="en-US"/>
        </a:p>
      </dgm:t>
    </dgm:pt>
    <dgm:pt modelId="{929B70C3-4C86-4706-B958-A12D4AC87306}">
      <dgm:prSet phldrT="[Text]"/>
      <dgm:spPr/>
      <dgm:t>
        <a:bodyPr/>
        <a:lstStyle/>
        <a:p>
          <a:endParaRPr lang="en-US" dirty="0" smtClean="0"/>
        </a:p>
      </dgm:t>
    </dgm:pt>
    <dgm:pt modelId="{A7AE561D-2C04-4E3C-B9D8-761A5559C0F9}" type="parTrans" cxnId="{303DACEB-DEAB-48B5-9BC1-48F18DF1DC8D}">
      <dgm:prSet/>
      <dgm:spPr/>
      <dgm:t>
        <a:bodyPr/>
        <a:lstStyle/>
        <a:p>
          <a:endParaRPr lang="en-US"/>
        </a:p>
      </dgm:t>
    </dgm:pt>
    <dgm:pt modelId="{5FC46654-F04B-4CE2-BC1A-4C12BA280712}" type="sibTrans" cxnId="{303DACEB-DEAB-48B5-9BC1-48F18DF1DC8D}">
      <dgm:prSet/>
      <dgm:spPr/>
      <dgm:t>
        <a:bodyPr/>
        <a:lstStyle/>
        <a:p>
          <a:endParaRPr lang="en-US"/>
        </a:p>
      </dgm:t>
    </dgm:pt>
    <dgm:pt modelId="{91C8D096-804B-4E84-A611-074A3D235CAD}">
      <dgm:prSet phldrT="[Text]" custT="1"/>
      <dgm:spPr/>
      <dgm:t>
        <a:bodyPr/>
        <a:lstStyle/>
        <a:p>
          <a:r>
            <a:rPr lang="en-US" sz="1800" dirty="0" smtClean="0"/>
            <a:t>Dual degrees in sciences/engineering and law with </a:t>
          </a:r>
          <a:r>
            <a:rPr lang="en-US" sz="1800" dirty="0" err="1" smtClean="0"/>
            <a:t>USPTO</a:t>
          </a:r>
          <a:r>
            <a:rPr lang="en-US" sz="1800" dirty="0" smtClean="0"/>
            <a:t> registration</a:t>
          </a:r>
          <a:endParaRPr lang="en-US" sz="1800" dirty="0"/>
        </a:p>
      </dgm:t>
    </dgm:pt>
    <dgm:pt modelId="{3E7891F9-A4D5-4B27-A665-BB99155B08C2}" type="parTrans" cxnId="{A80AD228-2C41-4224-A903-2107818BA7DE}">
      <dgm:prSet/>
      <dgm:spPr/>
      <dgm:t>
        <a:bodyPr/>
        <a:lstStyle/>
        <a:p>
          <a:endParaRPr lang="en-US"/>
        </a:p>
      </dgm:t>
    </dgm:pt>
    <dgm:pt modelId="{749C12B8-9DA4-4C38-8C15-567F2533CAE5}" type="sibTrans" cxnId="{A80AD228-2C41-4224-A903-2107818BA7DE}">
      <dgm:prSet/>
      <dgm:spPr/>
      <dgm:t>
        <a:bodyPr/>
        <a:lstStyle/>
        <a:p>
          <a:endParaRPr lang="en-US"/>
        </a:p>
      </dgm:t>
    </dgm:pt>
    <dgm:pt modelId="{D18BE9F6-05FC-4B6B-A8D0-A5EC6E9A3335}">
      <dgm:prSet phldrT="[Text]" custT="1"/>
      <dgm:spPr>
        <a:solidFill>
          <a:schemeClr val="tx2">
            <a:lumMod val="75000"/>
            <a:alpha val="90000"/>
          </a:schemeClr>
        </a:solidFill>
        <a:ln>
          <a:noFill/>
        </a:ln>
        <a:scene3d>
          <a:camera prst="orthographicFront"/>
          <a:lightRig rig="flat" dir="t"/>
        </a:scene3d>
      </dgm:spPr>
      <dgm:t>
        <a:bodyPr/>
        <a:lstStyle/>
        <a:p>
          <a:r>
            <a:rPr lang="en-US" sz="2400" b="1" dirty="0" smtClean="0"/>
            <a:t>Firm History</a:t>
          </a:r>
          <a:endParaRPr lang="en-US" sz="2400" b="1" dirty="0"/>
        </a:p>
      </dgm:t>
    </dgm:pt>
    <dgm:pt modelId="{F5933853-30BC-4726-B92B-3CA4CD7733F1}" type="parTrans" cxnId="{0D6D868A-5EB6-4918-A297-2B3B1EB24E77}">
      <dgm:prSet/>
      <dgm:spPr/>
      <dgm:t>
        <a:bodyPr/>
        <a:lstStyle/>
        <a:p>
          <a:endParaRPr lang="en-US"/>
        </a:p>
      </dgm:t>
    </dgm:pt>
    <dgm:pt modelId="{2E4049FC-46DA-4350-B9A4-FC4C502B7937}" type="sibTrans" cxnId="{0D6D868A-5EB6-4918-A297-2B3B1EB24E77}">
      <dgm:prSet/>
      <dgm:spPr/>
      <dgm:t>
        <a:bodyPr/>
        <a:lstStyle/>
        <a:p>
          <a:endParaRPr lang="en-US"/>
        </a:p>
      </dgm:t>
    </dgm:pt>
    <dgm:pt modelId="{6B95925F-5105-4E8E-87C4-AE13106FB8C4}">
      <dgm:prSet phldrT="[Text]" custT="1"/>
      <dgm:spPr/>
      <dgm:t>
        <a:bodyPr/>
        <a:lstStyle/>
        <a:p>
          <a:r>
            <a:rPr lang="en-US" sz="2000" dirty="0" smtClean="0"/>
            <a:t>Founded in 1845</a:t>
          </a:r>
          <a:endParaRPr lang="en-US" sz="2000" dirty="0"/>
        </a:p>
      </dgm:t>
    </dgm:pt>
    <dgm:pt modelId="{B49F8F4D-1397-4A48-A688-8D68A37F5474}" type="parTrans" cxnId="{B7A9F71C-6967-42E3-A2CB-BB5D6BDF9DDF}">
      <dgm:prSet/>
      <dgm:spPr/>
      <dgm:t>
        <a:bodyPr/>
        <a:lstStyle/>
        <a:p>
          <a:endParaRPr lang="en-US"/>
        </a:p>
      </dgm:t>
    </dgm:pt>
    <dgm:pt modelId="{1189C03D-1DAC-4989-BB4F-A165A1980AAB}" type="sibTrans" cxnId="{B7A9F71C-6967-42E3-A2CB-BB5D6BDF9DDF}">
      <dgm:prSet/>
      <dgm:spPr/>
      <dgm:t>
        <a:bodyPr/>
        <a:lstStyle/>
        <a:p>
          <a:endParaRPr lang="en-US"/>
        </a:p>
      </dgm:t>
    </dgm:pt>
    <dgm:pt modelId="{52C0569F-9995-4EC4-8EEB-B8620FA046FD}">
      <dgm:prSet phldrT="[Text]"/>
      <dgm:spPr/>
      <dgm:t>
        <a:bodyPr/>
        <a:lstStyle/>
        <a:p>
          <a:endParaRPr lang="en-US" dirty="0" smtClean="0"/>
        </a:p>
      </dgm:t>
    </dgm:pt>
    <dgm:pt modelId="{35F268C1-7358-4F85-8161-6273BF22B5FD}" type="parTrans" cxnId="{94EE5DA7-5BDF-4714-8545-C39BA87EA9B1}">
      <dgm:prSet/>
      <dgm:spPr/>
      <dgm:t>
        <a:bodyPr/>
        <a:lstStyle/>
        <a:p>
          <a:endParaRPr lang="en-US"/>
        </a:p>
      </dgm:t>
    </dgm:pt>
    <dgm:pt modelId="{04DC0B5E-5696-432F-8ADD-A858E949DC58}" type="sibTrans" cxnId="{94EE5DA7-5BDF-4714-8545-C39BA87EA9B1}">
      <dgm:prSet/>
      <dgm:spPr/>
      <dgm:t>
        <a:bodyPr/>
        <a:lstStyle/>
        <a:p>
          <a:endParaRPr lang="en-US"/>
        </a:p>
      </dgm:t>
    </dgm:pt>
    <dgm:pt modelId="{9008D814-3E03-48BA-B211-A8498D1CDAE0}">
      <dgm:prSet phldrT="[Text]"/>
      <dgm:spPr/>
      <dgm:t>
        <a:bodyPr/>
        <a:lstStyle/>
        <a:p>
          <a:endParaRPr lang="en-US" dirty="0"/>
        </a:p>
      </dgm:t>
    </dgm:pt>
    <dgm:pt modelId="{260BDCF1-7226-4285-AE9D-E9FB23DE50F0}" type="parTrans" cxnId="{FE1AABB8-C9EF-45A5-AA3E-CCB20196E45B}">
      <dgm:prSet/>
      <dgm:spPr/>
      <dgm:t>
        <a:bodyPr/>
        <a:lstStyle/>
        <a:p>
          <a:endParaRPr lang="en-US"/>
        </a:p>
      </dgm:t>
    </dgm:pt>
    <dgm:pt modelId="{71812411-D1BA-4327-9390-EE7F566B5B56}" type="sibTrans" cxnId="{FE1AABB8-C9EF-45A5-AA3E-CCB20196E45B}">
      <dgm:prSet/>
      <dgm:spPr/>
      <dgm:t>
        <a:bodyPr/>
        <a:lstStyle/>
        <a:p>
          <a:endParaRPr lang="en-US"/>
        </a:p>
      </dgm:t>
    </dgm:pt>
    <dgm:pt modelId="{5A275EFB-FB4A-43D4-848A-091649A42CB4}">
      <dgm:prSet phldrT="[Text]" custT="1"/>
      <dgm:spPr/>
      <dgm:t>
        <a:bodyPr/>
        <a:lstStyle/>
        <a:p>
          <a:r>
            <a:rPr lang="en-US" sz="2000" dirty="0" smtClean="0"/>
            <a:t>Headquartered in downtown Pittsburgh, with broad international presence</a:t>
          </a:r>
          <a:endParaRPr lang="en-US" sz="2000" dirty="0"/>
        </a:p>
      </dgm:t>
    </dgm:pt>
    <dgm:pt modelId="{759928C7-A7B7-476E-96BF-8D5514A6350A}" type="parTrans" cxnId="{4275E129-9130-41B0-BC05-E59501CA3F89}">
      <dgm:prSet/>
      <dgm:spPr/>
      <dgm:t>
        <a:bodyPr/>
        <a:lstStyle/>
        <a:p>
          <a:endParaRPr lang="en-US"/>
        </a:p>
      </dgm:t>
    </dgm:pt>
    <dgm:pt modelId="{C96BEB9F-60AE-4FEE-84C1-C8AE3C4FC31C}" type="sibTrans" cxnId="{4275E129-9130-41B0-BC05-E59501CA3F89}">
      <dgm:prSet/>
      <dgm:spPr/>
      <dgm:t>
        <a:bodyPr/>
        <a:lstStyle/>
        <a:p>
          <a:endParaRPr lang="en-US"/>
        </a:p>
      </dgm:t>
    </dgm:pt>
    <dgm:pt modelId="{25397E53-AB24-4F9E-A00B-07EFAC5D8F97}">
      <dgm:prSet phldrT="[Text]" custT="1"/>
      <dgm:spPr/>
      <dgm:t>
        <a:bodyPr/>
        <a:lstStyle/>
        <a:p>
          <a:r>
            <a:rPr lang="en-US" sz="2000" dirty="0" smtClean="0"/>
            <a:t>50+ patent attorneys/agents </a:t>
          </a:r>
        </a:p>
      </dgm:t>
    </dgm:pt>
    <dgm:pt modelId="{9B364BF3-90B0-4134-B23E-4CBCFD0D6C19}" type="parTrans" cxnId="{C5464351-BF7D-42D6-B4A4-E3D6CA437178}">
      <dgm:prSet/>
      <dgm:spPr/>
      <dgm:t>
        <a:bodyPr/>
        <a:lstStyle/>
        <a:p>
          <a:endParaRPr lang="en-US"/>
        </a:p>
      </dgm:t>
    </dgm:pt>
    <dgm:pt modelId="{905E876A-632E-460C-A8A8-BCE89734740D}" type="sibTrans" cxnId="{C5464351-BF7D-42D6-B4A4-E3D6CA437178}">
      <dgm:prSet/>
      <dgm:spPr/>
      <dgm:t>
        <a:bodyPr/>
        <a:lstStyle/>
        <a:p>
          <a:endParaRPr lang="en-US"/>
        </a:p>
      </dgm:t>
    </dgm:pt>
    <dgm:pt modelId="{55923E25-85E7-4A85-AA1F-625503EFA021}">
      <dgm:prSet phldrT="[Text]" custT="1"/>
      <dgm:spPr/>
      <dgm:t>
        <a:bodyPr/>
        <a:lstStyle/>
        <a:p>
          <a:r>
            <a:rPr lang="en-US" sz="1800" dirty="0" smtClean="0"/>
            <a:t>Backgrounds include: electrical engineering, computer science &amp; engineering, astrophysics, biology, neuroscience, chemical engineering, mechanical engineering, etc.</a:t>
          </a:r>
          <a:endParaRPr lang="en-US" sz="1800" dirty="0"/>
        </a:p>
      </dgm:t>
    </dgm:pt>
    <dgm:pt modelId="{05EC3431-AB8D-4AC7-8B50-4C1428805DA6}" type="parTrans" cxnId="{FCE073CD-9DC5-482C-B7F2-0DB82B6A2255}">
      <dgm:prSet/>
      <dgm:spPr/>
      <dgm:t>
        <a:bodyPr/>
        <a:lstStyle/>
        <a:p>
          <a:endParaRPr lang="en-US"/>
        </a:p>
      </dgm:t>
    </dgm:pt>
    <dgm:pt modelId="{0BE59821-239B-41D0-A8E6-BF6452E91C4F}" type="sibTrans" cxnId="{FCE073CD-9DC5-482C-B7F2-0DB82B6A2255}">
      <dgm:prSet/>
      <dgm:spPr/>
      <dgm:t>
        <a:bodyPr/>
        <a:lstStyle/>
        <a:p>
          <a:endParaRPr lang="en-US"/>
        </a:p>
      </dgm:t>
    </dgm:pt>
    <dgm:pt modelId="{65A0A857-3AC5-445E-8477-2D451083F9E2}" type="pres">
      <dgm:prSet presAssocID="{7811303D-ECAE-452D-ABBA-D48FC3151B03}" presName="Name0" presStyleCnt="0">
        <dgm:presLayoutVars>
          <dgm:chMax/>
          <dgm:chPref val="3"/>
          <dgm:dir/>
          <dgm:animOne val="branch"/>
          <dgm:animLvl val="lvl"/>
        </dgm:presLayoutVars>
      </dgm:prSet>
      <dgm:spPr/>
      <dgm:t>
        <a:bodyPr/>
        <a:lstStyle/>
        <a:p>
          <a:endParaRPr lang="en-US"/>
        </a:p>
      </dgm:t>
    </dgm:pt>
    <dgm:pt modelId="{8AFC0ADE-E22B-466E-826B-0DF3B68AA457}" type="pres">
      <dgm:prSet presAssocID="{89F7E86E-F947-46FB-B6CE-F8108AD53E4A}" presName="composite" presStyleCnt="0"/>
      <dgm:spPr/>
      <dgm:t>
        <a:bodyPr/>
        <a:lstStyle/>
        <a:p>
          <a:endParaRPr lang="en-US"/>
        </a:p>
      </dgm:t>
    </dgm:pt>
    <dgm:pt modelId="{9214D71E-5FA7-4329-89D9-ADA0A14A4EE3}" type="pres">
      <dgm:prSet presAssocID="{89F7E86E-F947-46FB-B6CE-F8108AD53E4A}" presName="FirstChild" presStyleLbl="revTx" presStyleIdx="0" presStyleCnt="6">
        <dgm:presLayoutVars>
          <dgm:chMax val="0"/>
          <dgm:chPref val="0"/>
          <dgm:bulletEnabled val="1"/>
        </dgm:presLayoutVars>
      </dgm:prSet>
      <dgm:spPr/>
      <dgm:t>
        <a:bodyPr/>
        <a:lstStyle/>
        <a:p>
          <a:endParaRPr lang="en-US"/>
        </a:p>
      </dgm:t>
    </dgm:pt>
    <dgm:pt modelId="{B4511ECE-50F9-47F3-AA17-AB0EF732CC93}" type="pres">
      <dgm:prSet presAssocID="{89F7E86E-F947-46FB-B6CE-F8108AD53E4A}" presName="Parent" presStyleLbl="alignNode1" presStyleIdx="0" presStyleCnt="3">
        <dgm:presLayoutVars>
          <dgm:chMax val="3"/>
          <dgm:chPref val="3"/>
          <dgm:bulletEnabled val="1"/>
        </dgm:presLayoutVars>
      </dgm:prSet>
      <dgm:spPr>
        <a:prstGeom prst="rect">
          <a:avLst/>
        </a:prstGeom>
      </dgm:spPr>
      <dgm:t>
        <a:bodyPr/>
        <a:lstStyle/>
        <a:p>
          <a:endParaRPr lang="en-US"/>
        </a:p>
      </dgm:t>
    </dgm:pt>
    <dgm:pt modelId="{499A0925-A2A9-4ECE-9BA4-8FF0F28D0712}" type="pres">
      <dgm:prSet presAssocID="{89F7E86E-F947-46FB-B6CE-F8108AD53E4A}" presName="Accent" presStyleLbl="parChTrans1D1" presStyleIdx="0" presStyleCnt="3"/>
      <dgm:spPr/>
      <dgm:t>
        <a:bodyPr/>
        <a:lstStyle/>
        <a:p>
          <a:endParaRPr lang="en-US"/>
        </a:p>
      </dgm:t>
    </dgm:pt>
    <dgm:pt modelId="{1EF21208-756E-46F1-B198-12BA31C110A1}" type="pres">
      <dgm:prSet presAssocID="{89F7E86E-F947-46FB-B6CE-F8108AD53E4A}" presName="Child" presStyleLbl="revTx" presStyleIdx="1" presStyleCnt="6" custScaleY="77926">
        <dgm:presLayoutVars>
          <dgm:chMax val="0"/>
          <dgm:chPref val="0"/>
          <dgm:bulletEnabled val="1"/>
        </dgm:presLayoutVars>
      </dgm:prSet>
      <dgm:spPr/>
      <dgm:t>
        <a:bodyPr/>
        <a:lstStyle/>
        <a:p>
          <a:endParaRPr lang="en-US"/>
        </a:p>
      </dgm:t>
    </dgm:pt>
    <dgm:pt modelId="{80BF9934-D86C-481B-BA8C-533A82268830}" type="pres">
      <dgm:prSet presAssocID="{03B17822-F34C-4688-AB47-69C7AD6AC769}" presName="sibTrans" presStyleCnt="0"/>
      <dgm:spPr/>
      <dgm:t>
        <a:bodyPr/>
        <a:lstStyle/>
        <a:p>
          <a:endParaRPr lang="en-US"/>
        </a:p>
      </dgm:t>
    </dgm:pt>
    <dgm:pt modelId="{BAAE3D77-C84C-44D8-B634-673C6DF07DF8}" type="pres">
      <dgm:prSet presAssocID="{D18BE9F6-05FC-4B6B-A8D0-A5EC6E9A3335}" presName="composite" presStyleCnt="0"/>
      <dgm:spPr/>
      <dgm:t>
        <a:bodyPr/>
        <a:lstStyle/>
        <a:p>
          <a:endParaRPr lang="en-US"/>
        </a:p>
      </dgm:t>
    </dgm:pt>
    <dgm:pt modelId="{00072AF2-6B37-4737-B78B-6F8ED2600475}" type="pres">
      <dgm:prSet presAssocID="{D18BE9F6-05FC-4B6B-A8D0-A5EC6E9A3335}" presName="FirstChild" presStyleLbl="revTx" presStyleIdx="2" presStyleCnt="6">
        <dgm:presLayoutVars>
          <dgm:chMax val="0"/>
          <dgm:chPref val="0"/>
          <dgm:bulletEnabled val="1"/>
        </dgm:presLayoutVars>
      </dgm:prSet>
      <dgm:spPr/>
      <dgm:t>
        <a:bodyPr/>
        <a:lstStyle/>
        <a:p>
          <a:endParaRPr lang="en-US"/>
        </a:p>
      </dgm:t>
    </dgm:pt>
    <dgm:pt modelId="{4EC974BE-96D7-4EEF-BED5-718F4B216557}" type="pres">
      <dgm:prSet presAssocID="{D18BE9F6-05FC-4B6B-A8D0-A5EC6E9A3335}" presName="Parent" presStyleLbl="alignNode1" presStyleIdx="1" presStyleCnt="3">
        <dgm:presLayoutVars>
          <dgm:chMax val="3"/>
          <dgm:chPref val="3"/>
          <dgm:bulletEnabled val="1"/>
        </dgm:presLayoutVars>
      </dgm:prSet>
      <dgm:spPr>
        <a:prstGeom prst="rect">
          <a:avLst/>
        </a:prstGeom>
      </dgm:spPr>
      <dgm:t>
        <a:bodyPr/>
        <a:lstStyle/>
        <a:p>
          <a:endParaRPr lang="en-US"/>
        </a:p>
      </dgm:t>
    </dgm:pt>
    <dgm:pt modelId="{81C1E221-0691-4B2A-BBD8-3E6C436F53BD}" type="pres">
      <dgm:prSet presAssocID="{D18BE9F6-05FC-4B6B-A8D0-A5EC6E9A3335}" presName="Accent" presStyleLbl="parChTrans1D1" presStyleIdx="1" presStyleCnt="3"/>
      <dgm:spPr/>
      <dgm:t>
        <a:bodyPr/>
        <a:lstStyle/>
        <a:p>
          <a:endParaRPr lang="en-US"/>
        </a:p>
      </dgm:t>
    </dgm:pt>
    <dgm:pt modelId="{165E2FDA-978F-4BEE-88D4-8C2E1088B9B7}" type="pres">
      <dgm:prSet presAssocID="{D18BE9F6-05FC-4B6B-A8D0-A5EC6E9A3335}" presName="Child" presStyleLbl="revTx" presStyleIdx="3" presStyleCnt="6" custScaleY="76804">
        <dgm:presLayoutVars>
          <dgm:chMax val="0"/>
          <dgm:chPref val="0"/>
          <dgm:bulletEnabled val="1"/>
        </dgm:presLayoutVars>
      </dgm:prSet>
      <dgm:spPr/>
      <dgm:t>
        <a:bodyPr/>
        <a:lstStyle/>
        <a:p>
          <a:endParaRPr lang="en-US"/>
        </a:p>
      </dgm:t>
    </dgm:pt>
    <dgm:pt modelId="{D6D4623E-4AB3-41D6-BF3B-FABCFB44834F}" type="pres">
      <dgm:prSet presAssocID="{2E4049FC-46DA-4350-B9A4-FC4C502B7937}" presName="sibTrans" presStyleCnt="0"/>
      <dgm:spPr/>
      <dgm:t>
        <a:bodyPr/>
        <a:lstStyle/>
        <a:p>
          <a:endParaRPr lang="en-US"/>
        </a:p>
      </dgm:t>
    </dgm:pt>
    <dgm:pt modelId="{6B1B2869-E2DE-4A7F-BB20-6795AB490BDB}" type="pres">
      <dgm:prSet presAssocID="{4DB2BDDB-C65A-4503-A3E6-1008FB00005A}" presName="composite" presStyleCnt="0"/>
      <dgm:spPr/>
      <dgm:t>
        <a:bodyPr/>
        <a:lstStyle/>
        <a:p>
          <a:endParaRPr lang="en-US"/>
        </a:p>
      </dgm:t>
    </dgm:pt>
    <dgm:pt modelId="{BAA1EDEE-09EA-41CF-BEBB-E0AE2015A545}" type="pres">
      <dgm:prSet presAssocID="{4DB2BDDB-C65A-4503-A3E6-1008FB00005A}" presName="FirstChild" presStyleLbl="revTx" presStyleIdx="4" presStyleCnt="6">
        <dgm:presLayoutVars>
          <dgm:chMax val="0"/>
          <dgm:chPref val="0"/>
          <dgm:bulletEnabled val="1"/>
        </dgm:presLayoutVars>
      </dgm:prSet>
      <dgm:spPr/>
      <dgm:t>
        <a:bodyPr/>
        <a:lstStyle/>
        <a:p>
          <a:endParaRPr lang="en-US"/>
        </a:p>
      </dgm:t>
    </dgm:pt>
    <dgm:pt modelId="{9AE67A7E-D73B-4213-8F90-598D97BD5876}" type="pres">
      <dgm:prSet presAssocID="{4DB2BDDB-C65A-4503-A3E6-1008FB00005A}" presName="Parent" presStyleLbl="alignNode1" presStyleIdx="2" presStyleCnt="3">
        <dgm:presLayoutVars>
          <dgm:chMax val="3"/>
          <dgm:chPref val="3"/>
          <dgm:bulletEnabled val="1"/>
        </dgm:presLayoutVars>
      </dgm:prSet>
      <dgm:spPr>
        <a:prstGeom prst="rect">
          <a:avLst/>
        </a:prstGeom>
      </dgm:spPr>
      <dgm:t>
        <a:bodyPr/>
        <a:lstStyle/>
        <a:p>
          <a:endParaRPr lang="en-US"/>
        </a:p>
      </dgm:t>
    </dgm:pt>
    <dgm:pt modelId="{52785AC4-1A56-421B-8D65-E61A495C8C6A}" type="pres">
      <dgm:prSet presAssocID="{4DB2BDDB-C65A-4503-A3E6-1008FB00005A}" presName="Accent" presStyleLbl="parChTrans1D1" presStyleIdx="2" presStyleCnt="3"/>
      <dgm:spPr/>
      <dgm:t>
        <a:bodyPr/>
        <a:lstStyle/>
        <a:p>
          <a:endParaRPr lang="en-US"/>
        </a:p>
      </dgm:t>
    </dgm:pt>
    <dgm:pt modelId="{023AF9C6-06AD-4E71-9272-C450B41AE991}" type="pres">
      <dgm:prSet presAssocID="{4DB2BDDB-C65A-4503-A3E6-1008FB00005A}" presName="Child" presStyleLbl="revTx" presStyleIdx="5" presStyleCnt="6">
        <dgm:presLayoutVars>
          <dgm:chMax val="0"/>
          <dgm:chPref val="0"/>
          <dgm:bulletEnabled val="1"/>
        </dgm:presLayoutVars>
      </dgm:prSet>
      <dgm:spPr/>
      <dgm:t>
        <a:bodyPr/>
        <a:lstStyle/>
        <a:p>
          <a:endParaRPr lang="en-US"/>
        </a:p>
      </dgm:t>
    </dgm:pt>
  </dgm:ptLst>
  <dgm:cxnLst>
    <dgm:cxn modelId="{C066145B-7F11-4AC6-B595-47A7AF9070D3}" type="presOf" srcId="{D18BE9F6-05FC-4B6B-A8D0-A5EC6E9A3335}" destId="{4EC974BE-96D7-4EEF-BED5-718F4B216557}" srcOrd="0" destOrd="0" presId="urn:microsoft.com/office/officeart/2011/layout/TabList"/>
    <dgm:cxn modelId="{82B6F4DA-1243-405D-AA0E-A9B2CC6FEFB4}" type="presOf" srcId="{7811303D-ECAE-452D-ABBA-D48FC3151B03}" destId="{65A0A857-3AC5-445E-8477-2D451083F9E2}" srcOrd="0" destOrd="0" presId="urn:microsoft.com/office/officeart/2011/layout/TabList"/>
    <dgm:cxn modelId="{C5464351-BF7D-42D6-B4A4-E3D6CA437178}" srcId="{89F7E86E-F947-46FB-B6CE-F8108AD53E4A}" destId="{25397E53-AB24-4F9E-A00B-07EFAC5D8F97}" srcOrd="2" destOrd="0" parTransId="{9B364BF3-90B0-4134-B23E-4CBCFD0D6C19}" sibTransId="{905E876A-632E-460C-A8A8-BCE89734740D}"/>
    <dgm:cxn modelId="{D6DAE9E0-D556-4CBF-BF14-5878832974AC}" type="presOf" srcId="{52C0569F-9995-4EC4-8EEB-B8620FA046FD}" destId="{9214D71E-5FA7-4329-89D9-ADA0A14A4EE3}" srcOrd="0" destOrd="0" presId="urn:microsoft.com/office/officeart/2011/layout/TabList"/>
    <dgm:cxn modelId="{FCE073CD-9DC5-482C-B7F2-0DB82B6A2255}" srcId="{4DB2BDDB-C65A-4503-A3E6-1008FB00005A}" destId="{55923E25-85E7-4A85-AA1F-625503EFA021}" srcOrd="2" destOrd="0" parTransId="{05EC3431-AB8D-4AC7-8B50-4C1428805DA6}" sibTransId="{0BE59821-239B-41D0-A8E6-BF6452E91C4F}"/>
    <dgm:cxn modelId="{793ED46B-7544-4A19-8CED-43E3C1786E93}" type="presOf" srcId="{55923E25-85E7-4A85-AA1F-625503EFA021}" destId="{023AF9C6-06AD-4E71-9272-C450B41AE991}" srcOrd="0" destOrd="1" presId="urn:microsoft.com/office/officeart/2011/layout/TabList"/>
    <dgm:cxn modelId="{FE1AABB8-C9EF-45A5-AA3E-CCB20196E45B}" srcId="{D18BE9F6-05FC-4B6B-A8D0-A5EC6E9A3335}" destId="{9008D814-3E03-48BA-B211-A8498D1CDAE0}" srcOrd="0" destOrd="0" parTransId="{260BDCF1-7226-4285-AE9D-E9FB23DE50F0}" sibTransId="{71812411-D1BA-4327-9390-EE7F566B5B56}"/>
    <dgm:cxn modelId="{3FA04718-5FEB-4AC5-AA28-5B19103A056B}" srcId="{7811303D-ECAE-452D-ABBA-D48FC3151B03}" destId="{89F7E86E-F947-46FB-B6CE-F8108AD53E4A}" srcOrd="0" destOrd="0" parTransId="{92A5B604-C00A-496B-B6A9-F77A51955515}" sibTransId="{03B17822-F34C-4688-AB47-69C7AD6AC769}"/>
    <dgm:cxn modelId="{85EB57AB-D28A-4838-9946-EF7B2BA9B392}" srcId="{7811303D-ECAE-452D-ABBA-D48FC3151B03}" destId="{4DB2BDDB-C65A-4503-A3E6-1008FB00005A}" srcOrd="2" destOrd="0" parTransId="{52135C76-AD74-4D88-8276-575A4DB422BE}" sibTransId="{907C0695-A433-4A4C-AC8B-2B544169EA4D}"/>
    <dgm:cxn modelId="{1FB2BDFA-AC8C-4555-A511-5FBF0752D697}" type="presOf" srcId="{929B70C3-4C86-4706-B958-A12D4AC87306}" destId="{BAA1EDEE-09EA-41CF-BEBB-E0AE2015A545}" srcOrd="0" destOrd="0" presId="urn:microsoft.com/office/officeart/2011/layout/TabList"/>
    <dgm:cxn modelId="{332C494A-1268-4992-92C5-67154A7647FC}" srcId="{89F7E86E-F947-46FB-B6CE-F8108AD53E4A}" destId="{29602F7B-8009-4132-9074-924589BE694A}" srcOrd="1" destOrd="0" parTransId="{8EB6C134-37AE-4285-A7CF-5E318BC74F00}" sibTransId="{64645E52-8840-4FCB-BD16-90C4CF155AB1}"/>
    <dgm:cxn modelId="{732A3200-AD89-4F26-AE81-A24616699360}" type="presOf" srcId="{25397E53-AB24-4F9E-A00B-07EFAC5D8F97}" destId="{1EF21208-756E-46F1-B198-12BA31C110A1}" srcOrd="0" destOrd="1" presId="urn:microsoft.com/office/officeart/2011/layout/TabList"/>
    <dgm:cxn modelId="{303DACEB-DEAB-48B5-9BC1-48F18DF1DC8D}" srcId="{4DB2BDDB-C65A-4503-A3E6-1008FB00005A}" destId="{929B70C3-4C86-4706-B958-A12D4AC87306}" srcOrd="0" destOrd="0" parTransId="{A7AE561D-2C04-4E3C-B9D8-761A5559C0F9}" sibTransId="{5FC46654-F04B-4CE2-BC1A-4C12BA280712}"/>
    <dgm:cxn modelId="{4275E129-9130-41B0-BC05-E59501CA3F89}" srcId="{D18BE9F6-05FC-4B6B-A8D0-A5EC6E9A3335}" destId="{5A275EFB-FB4A-43D4-848A-091649A42CB4}" srcOrd="2" destOrd="0" parTransId="{759928C7-A7B7-476E-96BF-8D5514A6350A}" sibTransId="{C96BEB9F-60AE-4FEE-84C1-C8AE3C4FC31C}"/>
    <dgm:cxn modelId="{9205327E-108E-465D-94D8-9CDEF0BB7948}" type="presOf" srcId="{91C8D096-804B-4E84-A611-074A3D235CAD}" destId="{023AF9C6-06AD-4E71-9272-C450B41AE991}" srcOrd="0" destOrd="0" presId="urn:microsoft.com/office/officeart/2011/layout/TabList"/>
    <dgm:cxn modelId="{F726A0B1-E154-4E59-ACBD-FA3DF1E57EAA}" type="presOf" srcId="{4DB2BDDB-C65A-4503-A3E6-1008FB00005A}" destId="{9AE67A7E-D73B-4213-8F90-598D97BD5876}" srcOrd="0" destOrd="0" presId="urn:microsoft.com/office/officeart/2011/layout/TabList"/>
    <dgm:cxn modelId="{B7A9F71C-6967-42E3-A2CB-BB5D6BDF9DDF}" srcId="{D18BE9F6-05FC-4B6B-A8D0-A5EC6E9A3335}" destId="{6B95925F-5105-4E8E-87C4-AE13106FB8C4}" srcOrd="1" destOrd="0" parTransId="{B49F8F4D-1397-4A48-A688-8D68A37F5474}" sibTransId="{1189C03D-1DAC-4989-BB4F-A165A1980AAB}"/>
    <dgm:cxn modelId="{4FEF4C5F-6BE2-44A4-B4A8-B2D9E1830740}" type="presOf" srcId="{29602F7B-8009-4132-9074-924589BE694A}" destId="{1EF21208-756E-46F1-B198-12BA31C110A1}" srcOrd="0" destOrd="0" presId="urn:microsoft.com/office/officeart/2011/layout/TabList"/>
    <dgm:cxn modelId="{2EC0CB82-AE9D-4802-BF8C-D4856B8CB8AB}" type="presOf" srcId="{5A275EFB-FB4A-43D4-848A-091649A42CB4}" destId="{165E2FDA-978F-4BEE-88D4-8C2E1088B9B7}" srcOrd="0" destOrd="1" presId="urn:microsoft.com/office/officeart/2011/layout/TabList"/>
    <dgm:cxn modelId="{5A1E9FBC-E8C4-4A2E-9B9A-D62E3625C311}" type="presOf" srcId="{6B95925F-5105-4E8E-87C4-AE13106FB8C4}" destId="{165E2FDA-978F-4BEE-88D4-8C2E1088B9B7}" srcOrd="0" destOrd="0" presId="urn:microsoft.com/office/officeart/2011/layout/TabList"/>
    <dgm:cxn modelId="{0D6D868A-5EB6-4918-A297-2B3B1EB24E77}" srcId="{7811303D-ECAE-452D-ABBA-D48FC3151B03}" destId="{D18BE9F6-05FC-4B6B-A8D0-A5EC6E9A3335}" srcOrd="1" destOrd="0" parTransId="{F5933853-30BC-4726-B92B-3CA4CD7733F1}" sibTransId="{2E4049FC-46DA-4350-B9A4-FC4C502B7937}"/>
    <dgm:cxn modelId="{94EE5DA7-5BDF-4714-8545-C39BA87EA9B1}" srcId="{89F7E86E-F947-46FB-B6CE-F8108AD53E4A}" destId="{52C0569F-9995-4EC4-8EEB-B8620FA046FD}" srcOrd="0" destOrd="0" parTransId="{35F268C1-7358-4F85-8161-6273BF22B5FD}" sibTransId="{04DC0B5E-5696-432F-8ADD-A858E949DC58}"/>
    <dgm:cxn modelId="{0D7F2D54-A72B-437F-AA06-306DC46CAD94}" type="presOf" srcId="{89F7E86E-F947-46FB-B6CE-F8108AD53E4A}" destId="{B4511ECE-50F9-47F3-AA17-AB0EF732CC93}" srcOrd="0" destOrd="0" presId="urn:microsoft.com/office/officeart/2011/layout/TabList"/>
    <dgm:cxn modelId="{31EAE426-35AF-4C95-AC9D-34B4A623E238}" type="presOf" srcId="{9008D814-3E03-48BA-B211-A8498D1CDAE0}" destId="{00072AF2-6B37-4737-B78B-6F8ED2600475}" srcOrd="0" destOrd="0" presId="urn:microsoft.com/office/officeart/2011/layout/TabList"/>
    <dgm:cxn modelId="{A80AD228-2C41-4224-A903-2107818BA7DE}" srcId="{4DB2BDDB-C65A-4503-A3E6-1008FB00005A}" destId="{91C8D096-804B-4E84-A611-074A3D235CAD}" srcOrd="1" destOrd="0" parTransId="{3E7891F9-A4D5-4B27-A665-BB99155B08C2}" sibTransId="{749C12B8-9DA4-4C38-8C15-567F2533CAE5}"/>
    <dgm:cxn modelId="{08014821-DAFF-4F33-AA6E-46E65B6189A4}" type="presParOf" srcId="{65A0A857-3AC5-445E-8477-2D451083F9E2}" destId="{8AFC0ADE-E22B-466E-826B-0DF3B68AA457}" srcOrd="0" destOrd="0" presId="urn:microsoft.com/office/officeart/2011/layout/TabList"/>
    <dgm:cxn modelId="{43D261F5-7F99-4BD4-A3A4-C16689ADA191}" type="presParOf" srcId="{8AFC0ADE-E22B-466E-826B-0DF3B68AA457}" destId="{9214D71E-5FA7-4329-89D9-ADA0A14A4EE3}" srcOrd="0" destOrd="0" presId="urn:microsoft.com/office/officeart/2011/layout/TabList"/>
    <dgm:cxn modelId="{30A8DBAC-326F-47FC-9447-1F0AA7D522A0}" type="presParOf" srcId="{8AFC0ADE-E22B-466E-826B-0DF3B68AA457}" destId="{B4511ECE-50F9-47F3-AA17-AB0EF732CC93}" srcOrd="1" destOrd="0" presId="urn:microsoft.com/office/officeart/2011/layout/TabList"/>
    <dgm:cxn modelId="{7DA7FFB4-141C-4369-8FE0-C82A1449E5C6}" type="presParOf" srcId="{8AFC0ADE-E22B-466E-826B-0DF3B68AA457}" destId="{499A0925-A2A9-4ECE-9BA4-8FF0F28D0712}" srcOrd="2" destOrd="0" presId="urn:microsoft.com/office/officeart/2011/layout/TabList"/>
    <dgm:cxn modelId="{227C82DC-F2F0-492F-8C31-21DC731A6C88}" type="presParOf" srcId="{65A0A857-3AC5-445E-8477-2D451083F9E2}" destId="{1EF21208-756E-46F1-B198-12BA31C110A1}" srcOrd="1" destOrd="0" presId="urn:microsoft.com/office/officeart/2011/layout/TabList"/>
    <dgm:cxn modelId="{F487C243-6F75-4C66-8EE0-FCAE9B6479DB}" type="presParOf" srcId="{65A0A857-3AC5-445E-8477-2D451083F9E2}" destId="{80BF9934-D86C-481B-BA8C-533A82268830}" srcOrd="2" destOrd="0" presId="urn:microsoft.com/office/officeart/2011/layout/TabList"/>
    <dgm:cxn modelId="{0B144A68-C68A-475C-B3DF-70117C6AB4AE}" type="presParOf" srcId="{65A0A857-3AC5-445E-8477-2D451083F9E2}" destId="{BAAE3D77-C84C-44D8-B634-673C6DF07DF8}" srcOrd="3" destOrd="0" presId="urn:microsoft.com/office/officeart/2011/layout/TabList"/>
    <dgm:cxn modelId="{857C5E89-B76A-4D2F-95D2-2A6CA7D7F05F}" type="presParOf" srcId="{BAAE3D77-C84C-44D8-B634-673C6DF07DF8}" destId="{00072AF2-6B37-4737-B78B-6F8ED2600475}" srcOrd="0" destOrd="0" presId="urn:microsoft.com/office/officeart/2011/layout/TabList"/>
    <dgm:cxn modelId="{3AA298AA-3E26-47B6-938D-133A1127BA23}" type="presParOf" srcId="{BAAE3D77-C84C-44D8-B634-673C6DF07DF8}" destId="{4EC974BE-96D7-4EEF-BED5-718F4B216557}" srcOrd="1" destOrd="0" presId="urn:microsoft.com/office/officeart/2011/layout/TabList"/>
    <dgm:cxn modelId="{01CA0FDC-80A8-41CD-8238-B8FD88E7348B}" type="presParOf" srcId="{BAAE3D77-C84C-44D8-B634-673C6DF07DF8}" destId="{81C1E221-0691-4B2A-BBD8-3E6C436F53BD}" srcOrd="2" destOrd="0" presId="urn:microsoft.com/office/officeart/2011/layout/TabList"/>
    <dgm:cxn modelId="{8FD0322D-C700-484B-B798-7C06288481BE}" type="presParOf" srcId="{65A0A857-3AC5-445E-8477-2D451083F9E2}" destId="{165E2FDA-978F-4BEE-88D4-8C2E1088B9B7}" srcOrd="4" destOrd="0" presId="urn:microsoft.com/office/officeart/2011/layout/TabList"/>
    <dgm:cxn modelId="{D978D444-ECA3-4151-921D-DCB48C4AB5E5}" type="presParOf" srcId="{65A0A857-3AC5-445E-8477-2D451083F9E2}" destId="{D6D4623E-4AB3-41D6-BF3B-FABCFB44834F}" srcOrd="5" destOrd="0" presId="urn:microsoft.com/office/officeart/2011/layout/TabList"/>
    <dgm:cxn modelId="{35369F9C-0AF8-4108-8560-FAAC5C5B2EF6}" type="presParOf" srcId="{65A0A857-3AC5-445E-8477-2D451083F9E2}" destId="{6B1B2869-E2DE-4A7F-BB20-6795AB490BDB}" srcOrd="6" destOrd="0" presId="urn:microsoft.com/office/officeart/2011/layout/TabList"/>
    <dgm:cxn modelId="{B46E8A9D-E9E9-48DD-AB2B-514138DDB822}" type="presParOf" srcId="{6B1B2869-E2DE-4A7F-BB20-6795AB490BDB}" destId="{BAA1EDEE-09EA-41CF-BEBB-E0AE2015A545}" srcOrd="0" destOrd="0" presId="urn:microsoft.com/office/officeart/2011/layout/TabList"/>
    <dgm:cxn modelId="{8F71D477-48FE-4F4F-892B-19CFA2FFEFB0}" type="presParOf" srcId="{6B1B2869-E2DE-4A7F-BB20-6795AB490BDB}" destId="{9AE67A7E-D73B-4213-8F90-598D97BD5876}" srcOrd="1" destOrd="0" presId="urn:microsoft.com/office/officeart/2011/layout/TabList"/>
    <dgm:cxn modelId="{3DF111DA-BE74-49DC-B4E6-94BE9D1E05DC}" type="presParOf" srcId="{6B1B2869-E2DE-4A7F-BB20-6795AB490BDB}" destId="{52785AC4-1A56-421B-8D65-E61A495C8C6A}" srcOrd="2" destOrd="0" presId="urn:microsoft.com/office/officeart/2011/layout/TabList"/>
    <dgm:cxn modelId="{4764AC43-15D7-4F52-B53D-DC888524196C}" type="presParOf" srcId="{65A0A857-3AC5-445E-8477-2D451083F9E2}" destId="{023AF9C6-06AD-4E71-9272-C450B41AE991}"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85AC4-1A56-421B-8D65-E61A495C8C6A}">
      <dsp:nvSpPr>
        <dsp:cNvPr id="0" name=""/>
        <dsp:cNvSpPr/>
      </dsp:nvSpPr>
      <dsp:spPr>
        <a:xfrm>
          <a:off x="0" y="3800371"/>
          <a:ext cx="9925313" cy="0"/>
        </a:xfrm>
        <a:prstGeom prst="line">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C1E221-0691-4B2A-BBD8-3E6C436F53BD}">
      <dsp:nvSpPr>
        <dsp:cNvPr id="0" name=""/>
        <dsp:cNvSpPr/>
      </dsp:nvSpPr>
      <dsp:spPr>
        <a:xfrm>
          <a:off x="0" y="2214869"/>
          <a:ext cx="9925313" cy="0"/>
        </a:xfrm>
        <a:prstGeom prst="line">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99A0925-A2A9-4ECE-9BA4-8FF0F28D0712}">
      <dsp:nvSpPr>
        <dsp:cNvPr id="0" name=""/>
        <dsp:cNvSpPr/>
      </dsp:nvSpPr>
      <dsp:spPr>
        <a:xfrm>
          <a:off x="0" y="615608"/>
          <a:ext cx="9925313" cy="0"/>
        </a:xfrm>
        <a:prstGeom prst="line">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14D71E-5FA7-4329-89D9-ADA0A14A4EE3}">
      <dsp:nvSpPr>
        <dsp:cNvPr id="0" name=""/>
        <dsp:cNvSpPr/>
      </dsp:nvSpPr>
      <dsp:spPr>
        <a:xfrm>
          <a:off x="2580581" y="2572"/>
          <a:ext cx="7344731" cy="61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1511300">
            <a:lnSpc>
              <a:spcPct val="90000"/>
            </a:lnSpc>
            <a:spcBef>
              <a:spcPct val="0"/>
            </a:spcBef>
            <a:spcAft>
              <a:spcPct val="35000"/>
            </a:spcAft>
          </a:pPr>
          <a:endParaRPr lang="en-US" sz="3400" kern="1200" dirty="0" smtClean="0"/>
        </a:p>
      </dsp:txBody>
      <dsp:txXfrm>
        <a:off x="2580581" y="2572"/>
        <a:ext cx="7344731" cy="613036"/>
      </dsp:txXfrm>
    </dsp:sp>
    <dsp:sp modelId="{B4511ECE-50F9-47F3-AA17-AB0EF732CC93}">
      <dsp:nvSpPr>
        <dsp:cNvPr id="0" name=""/>
        <dsp:cNvSpPr/>
      </dsp:nvSpPr>
      <dsp:spPr>
        <a:xfrm>
          <a:off x="0" y="2572"/>
          <a:ext cx="2580581" cy="613036"/>
        </a:xfrm>
        <a:prstGeom prst="rect">
          <a:avLst/>
        </a:prstGeom>
        <a:solidFill>
          <a:schemeClr val="tx2">
            <a:lumMod val="75000"/>
          </a:schemeClr>
        </a:solidFill>
        <a:ln w="6350" cap="flat" cmpd="sng" algn="ctr">
          <a:no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IP Focus</a:t>
          </a:r>
          <a:endParaRPr lang="en-US" sz="2400" b="1" kern="1200" dirty="0"/>
        </a:p>
      </dsp:txBody>
      <dsp:txXfrm>
        <a:off x="0" y="2572"/>
        <a:ext cx="2580581" cy="613036"/>
      </dsp:txXfrm>
    </dsp:sp>
    <dsp:sp modelId="{1EF21208-756E-46F1-B198-12BA31C110A1}">
      <dsp:nvSpPr>
        <dsp:cNvPr id="0" name=""/>
        <dsp:cNvSpPr/>
      </dsp:nvSpPr>
      <dsp:spPr>
        <a:xfrm>
          <a:off x="0" y="615608"/>
          <a:ext cx="9925313" cy="955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Patent, Trademark, &amp; Copyright Law</a:t>
          </a:r>
        </a:p>
        <a:p>
          <a:pPr marL="228600" lvl="1" indent="-228600" algn="l" defTabSz="889000">
            <a:lnSpc>
              <a:spcPct val="90000"/>
            </a:lnSpc>
            <a:spcBef>
              <a:spcPct val="0"/>
            </a:spcBef>
            <a:spcAft>
              <a:spcPct val="15000"/>
            </a:spcAft>
            <a:buChar char="••"/>
          </a:pPr>
          <a:r>
            <a:rPr lang="en-US" sz="2000" kern="1200" dirty="0" smtClean="0"/>
            <a:t>50+ patent attorneys/agents </a:t>
          </a:r>
        </a:p>
      </dsp:txBody>
      <dsp:txXfrm>
        <a:off x="0" y="615608"/>
        <a:ext cx="9925313" cy="955572"/>
      </dsp:txXfrm>
    </dsp:sp>
    <dsp:sp modelId="{00072AF2-6B37-4737-B78B-6F8ED2600475}">
      <dsp:nvSpPr>
        <dsp:cNvPr id="0" name=""/>
        <dsp:cNvSpPr/>
      </dsp:nvSpPr>
      <dsp:spPr>
        <a:xfrm>
          <a:off x="2580581" y="1601833"/>
          <a:ext cx="7344731" cy="61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1511300">
            <a:lnSpc>
              <a:spcPct val="90000"/>
            </a:lnSpc>
            <a:spcBef>
              <a:spcPct val="0"/>
            </a:spcBef>
            <a:spcAft>
              <a:spcPct val="35000"/>
            </a:spcAft>
          </a:pPr>
          <a:endParaRPr lang="en-US" sz="3400" kern="1200" dirty="0"/>
        </a:p>
      </dsp:txBody>
      <dsp:txXfrm>
        <a:off x="2580581" y="1601833"/>
        <a:ext cx="7344731" cy="613036"/>
      </dsp:txXfrm>
    </dsp:sp>
    <dsp:sp modelId="{4EC974BE-96D7-4EEF-BED5-718F4B216557}">
      <dsp:nvSpPr>
        <dsp:cNvPr id="0" name=""/>
        <dsp:cNvSpPr/>
      </dsp:nvSpPr>
      <dsp:spPr>
        <a:xfrm>
          <a:off x="0" y="1601833"/>
          <a:ext cx="2580581" cy="613036"/>
        </a:xfrm>
        <a:prstGeom prst="rect">
          <a:avLst/>
        </a:prstGeom>
        <a:solidFill>
          <a:schemeClr val="tx2">
            <a:lumMod val="75000"/>
            <a:alpha val="90000"/>
          </a:schemeClr>
        </a:solidFill>
        <a:ln w="6350" cap="flat" cmpd="sng" algn="ctr">
          <a:no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Firm History</a:t>
          </a:r>
          <a:endParaRPr lang="en-US" sz="2400" b="1" kern="1200" dirty="0"/>
        </a:p>
      </dsp:txBody>
      <dsp:txXfrm>
        <a:off x="0" y="1601833"/>
        <a:ext cx="2580581" cy="613036"/>
      </dsp:txXfrm>
    </dsp:sp>
    <dsp:sp modelId="{165E2FDA-978F-4BEE-88D4-8C2E1088B9B7}">
      <dsp:nvSpPr>
        <dsp:cNvPr id="0" name=""/>
        <dsp:cNvSpPr/>
      </dsp:nvSpPr>
      <dsp:spPr>
        <a:xfrm>
          <a:off x="0" y="2214869"/>
          <a:ext cx="9925313" cy="94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Founded in 1845</a:t>
          </a:r>
          <a:endParaRPr lang="en-US" sz="2000" kern="1200" dirty="0"/>
        </a:p>
        <a:p>
          <a:pPr marL="228600" lvl="1" indent="-228600" algn="l" defTabSz="889000">
            <a:lnSpc>
              <a:spcPct val="90000"/>
            </a:lnSpc>
            <a:spcBef>
              <a:spcPct val="0"/>
            </a:spcBef>
            <a:spcAft>
              <a:spcPct val="15000"/>
            </a:spcAft>
            <a:buChar char="••"/>
          </a:pPr>
          <a:r>
            <a:rPr lang="en-US" sz="2000" kern="1200" dirty="0" smtClean="0"/>
            <a:t>Headquartered in downtown Pittsburgh, with broad international presence</a:t>
          </a:r>
          <a:endParaRPr lang="en-US" sz="2000" kern="1200" dirty="0"/>
        </a:p>
      </dsp:txBody>
      <dsp:txXfrm>
        <a:off x="0" y="2214869"/>
        <a:ext cx="9925313" cy="941813"/>
      </dsp:txXfrm>
    </dsp:sp>
    <dsp:sp modelId="{BAA1EDEE-09EA-41CF-BEBB-E0AE2015A545}">
      <dsp:nvSpPr>
        <dsp:cNvPr id="0" name=""/>
        <dsp:cNvSpPr/>
      </dsp:nvSpPr>
      <dsp:spPr>
        <a:xfrm>
          <a:off x="2580581" y="3187334"/>
          <a:ext cx="7344731" cy="613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b" anchorCtr="0">
          <a:noAutofit/>
        </a:bodyPr>
        <a:lstStyle/>
        <a:p>
          <a:pPr lvl="0" algn="l" defTabSz="1511300">
            <a:lnSpc>
              <a:spcPct val="90000"/>
            </a:lnSpc>
            <a:spcBef>
              <a:spcPct val="0"/>
            </a:spcBef>
            <a:spcAft>
              <a:spcPct val="35000"/>
            </a:spcAft>
          </a:pPr>
          <a:endParaRPr lang="en-US" sz="3400" kern="1200" dirty="0" smtClean="0"/>
        </a:p>
      </dsp:txBody>
      <dsp:txXfrm>
        <a:off x="2580581" y="3187334"/>
        <a:ext cx="7344731" cy="613036"/>
      </dsp:txXfrm>
    </dsp:sp>
    <dsp:sp modelId="{9AE67A7E-D73B-4213-8F90-598D97BD5876}">
      <dsp:nvSpPr>
        <dsp:cNvPr id="0" name=""/>
        <dsp:cNvSpPr/>
      </dsp:nvSpPr>
      <dsp:spPr>
        <a:xfrm>
          <a:off x="0" y="3187334"/>
          <a:ext cx="2580581" cy="613036"/>
        </a:xfrm>
        <a:prstGeom prst="rect">
          <a:avLst/>
        </a:prstGeom>
        <a:solidFill>
          <a:schemeClr val="tx2">
            <a:lumMod val="50000"/>
            <a:alpha val="90000"/>
          </a:schemeClr>
        </a:solidFill>
        <a:ln w="6350" cap="flat" cmpd="sng" algn="ctr">
          <a:solidFill>
            <a:schemeClr val="accent1">
              <a:alpha val="90000"/>
              <a:hueOff val="0"/>
              <a:satOff val="0"/>
              <a:lumOff val="0"/>
              <a:alphaOff val="-4000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Attorneys</a:t>
          </a:r>
          <a:endParaRPr lang="en-US" sz="2400" b="1" kern="1200" dirty="0"/>
        </a:p>
      </dsp:txBody>
      <dsp:txXfrm>
        <a:off x="0" y="3187334"/>
        <a:ext cx="2580581" cy="613036"/>
      </dsp:txXfrm>
    </dsp:sp>
    <dsp:sp modelId="{023AF9C6-06AD-4E71-9272-C450B41AE991}">
      <dsp:nvSpPr>
        <dsp:cNvPr id="0" name=""/>
        <dsp:cNvSpPr/>
      </dsp:nvSpPr>
      <dsp:spPr>
        <a:xfrm>
          <a:off x="0" y="3800371"/>
          <a:ext cx="9925313" cy="1226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Dual degrees in sciences/engineering and law with </a:t>
          </a:r>
          <a:r>
            <a:rPr lang="en-US" sz="1800" kern="1200" dirty="0" err="1" smtClean="0"/>
            <a:t>USPTO</a:t>
          </a:r>
          <a:r>
            <a:rPr lang="en-US" sz="1800" kern="1200" dirty="0" smtClean="0"/>
            <a:t> registration</a:t>
          </a:r>
          <a:endParaRPr lang="en-US" sz="1800" kern="1200" dirty="0"/>
        </a:p>
        <a:p>
          <a:pPr marL="171450" lvl="1" indent="-171450" algn="l" defTabSz="800100">
            <a:lnSpc>
              <a:spcPct val="90000"/>
            </a:lnSpc>
            <a:spcBef>
              <a:spcPct val="0"/>
            </a:spcBef>
            <a:spcAft>
              <a:spcPct val="15000"/>
            </a:spcAft>
            <a:buChar char="••"/>
          </a:pPr>
          <a:r>
            <a:rPr lang="en-US" sz="1800" kern="1200" dirty="0" smtClean="0"/>
            <a:t>Backgrounds include: electrical engineering, computer science &amp; engineering, astrophysics, biology, neuroscience, chemical engineering, mechanical engineering, etc.</a:t>
          </a:r>
          <a:endParaRPr lang="en-US" sz="1800" kern="1200" dirty="0"/>
        </a:p>
      </dsp:txBody>
      <dsp:txXfrm>
        <a:off x="0" y="3800371"/>
        <a:ext cx="9925313" cy="122625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32BF900-543B-47A3-BA83-18E03AA468F8}" type="datetimeFigureOut">
              <a:rPr lang="en-US" smtClean="0"/>
              <a:t>4/12/2023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0655D16-91AA-4E1F-9A7E-F1C5D3D1D6EB}" type="slidenum">
              <a:rPr lang="en-US" smtClean="0"/>
              <a:t>‹#›</a:t>
            </a:fld>
            <a:endParaRPr lang="en-US"/>
          </a:p>
        </p:txBody>
      </p:sp>
    </p:spTree>
    <p:extLst>
      <p:ext uri="{BB962C8B-B14F-4D97-AF65-F5344CB8AC3E}">
        <p14:creationId xmlns:p14="http://schemas.microsoft.com/office/powerpoint/2010/main" val="972746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0092356-8C7E-4D0D-9F3E-145949C0C995}" type="datetimeFigureOut">
              <a:rPr lang="en-US" smtClean="0"/>
              <a:t>4/12/2023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89C18DF-CA34-4AEB-AC08-CDE8443BA7DB}" type="slidenum">
              <a:rPr lang="en-US" smtClean="0"/>
              <a:t>‹#›</a:t>
            </a:fld>
            <a:endParaRPr lang="en-US"/>
          </a:p>
        </p:txBody>
      </p:sp>
    </p:spTree>
    <p:extLst>
      <p:ext uri="{BB962C8B-B14F-4D97-AF65-F5344CB8AC3E}">
        <p14:creationId xmlns:p14="http://schemas.microsoft.com/office/powerpoint/2010/main" val="276127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6" name="Date Placeholder 5"/>
          <p:cNvSpPr>
            <a:spLocks noGrp="1"/>
          </p:cNvSpPr>
          <p:nvPr>
            <p:ph type="dt" idx="12"/>
          </p:nvPr>
        </p:nvSpPr>
        <p:spPr/>
        <p:txBody>
          <a:bodyPr/>
          <a:lstStyle/>
          <a:p>
            <a:r>
              <a:rPr lang="en-US" smtClean="0">
                <a:solidFill>
                  <a:prstClr val="black"/>
                </a:solidFill>
              </a:rPr>
              <a:t>5/19/2015</a:t>
            </a:r>
            <a:endParaRPr lang="en-US" dirty="0">
              <a:solidFill>
                <a:prstClr val="black"/>
              </a:solidFill>
            </a:endParaRPr>
          </a:p>
        </p:txBody>
      </p:sp>
    </p:spTree>
    <p:extLst>
      <p:ext uri="{BB962C8B-B14F-4D97-AF65-F5344CB8AC3E}">
        <p14:creationId xmlns:p14="http://schemas.microsoft.com/office/powerpoint/2010/main" val="195549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839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3212f06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3212f06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70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33212f066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33212f066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212121"/>
              </a:solidFill>
              <a:highlight>
                <a:srgbClr val="FFFFFF"/>
              </a:highlight>
              <a:latin typeface="+mj-lt"/>
              <a:ea typeface="Helvetica Neue"/>
              <a:cs typeface="Helvetica Neue"/>
              <a:sym typeface="Helvetica Neue"/>
            </a:endParaRPr>
          </a:p>
        </p:txBody>
      </p:sp>
    </p:spTree>
    <p:extLst>
      <p:ext uri="{BB962C8B-B14F-4D97-AF65-F5344CB8AC3E}">
        <p14:creationId xmlns:p14="http://schemas.microsoft.com/office/powerpoint/2010/main" val="1665932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7c7b3eb9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37c7b3eb9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rgbClr val="212121"/>
              </a:solidFill>
              <a:highlight>
                <a:srgbClr val="FFFFFF"/>
              </a:highlight>
              <a:latin typeface="Helvetica Neue"/>
              <a:ea typeface="Helvetica Neue"/>
              <a:cs typeface="Helvetica Neue"/>
              <a:sym typeface="Helvetica Neue"/>
            </a:endParaRPr>
          </a:p>
        </p:txBody>
      </p:sp>
    </p:spTree>
    <p:extLst>
      <p:ext uri="{BB962C8B-B14F-4D97-AF65-F5344CB8AC3E}">
        <p14:creationId xmlns:p14="http://schemas.microsoft.com/office/powerpoint/2010/main" val="3975882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7dd12329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37dd12329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9719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7c7b3eb95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7c7b3eb95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8056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37c7b3eb9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37c7b3eb9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1068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7c7b3eb95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7c7b3eb95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2063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c7b3eb9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37c7b3eb9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9227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7c7b3eb9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37c7b3eb9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79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F5889-D8A8-499B-8212-C84D66C080B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7159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7c7b3eb9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7c7b3eb9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852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37c7b3eb9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37c7b3eb9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664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37c7b3eb95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37c7b3eb95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8528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3b58d3be4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3b58d3be4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439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3b58d3be4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3b58d3be4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878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c7b3eb95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37c7b3eb9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668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37c7b3eb95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37c7b3eb95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4325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37c7b3eb95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37c7b3eb9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871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37c7b3eb95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37c7b3eb95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5374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37c7b3eb9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37c7b3eb9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2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F5889-D8A8-499B-8212-C84D66C080B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83460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37c7b3eb95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37c7b3eb95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100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3b58d3be4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3b58d3be4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922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pPr>
            <a:endParaRPr dirty="0">
              <a:solidFill>
                <a:srgbClr val="333333"/>
              </a:solidFill>
              <a:highlight>
                <a:srgbClr val="FFFFFF"/>
              </a:highlight>
            </a:endParaRPr>
          </a:p>
        </p:txBody>
      </p:sp>
      <p:sp>
        <p:nvSpPr>
          <p:cNvPr id="158" name="Google Shape;158;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0568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171" name="Google Shape;171;p8: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47</a:t>
            </a:fld>
            <a:endParaRPr dirty="0"/>
          </a:p>
        </p:txBody>
      </p:sp>
    </p:spTree>
    <p:extLst>
      <p:ext uri="{BB962C8B-B14F-4D97-AF65-F5344CB8AC3E}">
        <p14:creationId xmlns:p14="http://schemas.microsoft.com/office/powerpoint/2010/main" val="541592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Clr>
                <a:schemeClr val="dk1"/>
              </a:buClr>
            </a:pPr>
            <a:endParaRPr dirty="0"/>
          </a:p>
        </p:txBody>
      </p:sp>
      <p:sp>
        <p:nvSpPr>
          <p:cNvPr id="181" name="Google Shape;181;p9: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Clr>
                <a:schemeClr val="dk1"/>
              </a:buClr>
              <a:buSzPts val="1400"/>
            </a:pPr>
            <a:fld id="{00000000-1234-1234-1234-123412341234}" type="slidenum">
              <a:rPr lang="en-US"/>
              <a:pPr algn="r">
                <a:buClr>
                  <a:schemeClr val="dk1"/>
                </a:buClr>
                <a:buSzPts val="1400"/>
              </a:pPr>
              <a:t>48</a:t>
            </a:fld>
            <a:endParaRPr dirty="0"/>
          </a:p>
        </p:txBody>
      </p:sp>
    </p:spTree>
    <p:extLst>
      <p:ext uri="{BB962C8B-B14F-4D97-AF65-F5344CB8AC3E}">
        <p14:creationId xmlns:p14="http://schemas.microsoft.com/office/powerpoint/2010/main" val="773554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Clr>
                <a:schemeClr val="dk1"/>
              </a:buClr>
            </a:pPr>
            <a:endParaRPr dirty="0"/>
          </a:p>
        </p:txBody>
      </p:sp>
      <p:sp>
        <p:nvSpPr>
          <p:cNvPr id="192" name="Google Shape;192;p1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Clr>
                <a:schemeClr val="dk1"/>
              </a:buClr>
              <a:buSzPts val="1400"/>
            </a:pPr>
            <a:fld id="{00000000-1234-1234-1234-123412341234}" type="slidenum">
              <a:rPr lang="en-US"/>
              <a:pPr algn="r">
                <a:buClr>
                  <a:schemeClr val="dk1"/>
                </a:buClr>
                <a:buSzPts val="1400"/>
              </a:pPr>
              <a:t>49</a:t>
            </a:fld>
            <a:endParaRPr dirty="0"/>
          </a:p>
        </p:txBody>
      </p:sp>
    </p:spTree>
    <p:extLst>
      <p:ext uri="{BB962C8B-B14F-4D97-AF65-F5344CB8AC3E}">
        <p14:creationId xmlns:p14="http://schemas.microsoft.com/office/powerpoint/2010/main" val="1783809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Clr>
                <a:schemeClr val="dk1"/>
              </a:buClr>
            </a:pPr>
            <a:endParaRPr dirty="0"/>
          </a:p>
        </p:txBody>
      </p:sp>
      <p:sp>
        <p:nvSpPr>
          <p:cNvPr id="203" name="Google Shape;203;p11: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Clr>
                <a:schemeClr val="dk1"/>
              </a:buClr>
              <a:buSzPts val="1400"/>
            </a:pPr>
            <a:fld id="{00000000-1234-1234-1234-123412341234}" type="slidenum">
              <a:rPr lang="en-US"/>
              <a:pPr algn="r">
                <a:buClr>
                  <a:schemeClr val="dk1"/>
                </a:buClr>
                <a:buSzPts val="1400"/>
              </a:pPr>
              <a:t>50</a:t>
            </a:fld>
            <a:endParaRPr dirty="0"/>
          </a:p>
        </p:txBody>
      </p:sp>
    </p:spTree>
    <p:extLst>
      <p:ext uri="{BB962C8B-B14F-4D97-AF65-F5344CB8AC3E}">
        <p14:creationId xmlns:p14="http://schemas.microsoft.com/office/powerpoint/2010/main" val="123146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26" name="Google Shape;226;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525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49" name="Google Shape;249;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692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60" name="Google Shape;260;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48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F5889-D8A8-499B-8212-C84D66C080B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63783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73" name="Google Shape;273;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106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288" name="Google Shape;288;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326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305" name="Google Shape;305;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189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61" name="Google Shape;361;p2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57</a:t>
            </a:fld>
            <a:endParaRPr dirty="0"/>
          </a:p>
        </p:txBody>
      </p:sp>
    </p:spTree>
    <p:extLst>
      <p:ext uri="{BB962C8B-B14F-4D97-AF65-F5344CB8AC3E}">
        <p14:creationId xmlns:p14="http://schemas.microsoft.com/office/powerpoint/2010/main" val="2150539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72" name="Google Shape;372;p2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58</a:t>
            </a:fld>
            <a:endParaRPr dirty="0"/>
          </a:p>
        </p:txBody>
      </p:sp>
    </p:spTree>
    <p:extLst>
      <p:ext uri="{BB962C8B-B14F-4D97-AF65-F5344CB8AC3E}">
        <p14:creationId xmlns:p14="http://schemas.microsoft.com/office/powerpoint/2010/main" val="1238248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386" name="Google Shape;386;p24: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59</a:t>
            </a:fld>
            <a:endParaRPr dirty="0"/>
          </a:p>
        </p:txBody>
      </p:sp>
    </p:spTree>
    <p:extLst>
      <p:ext uri="{BB962C8B-B14F-4D97-AF65-F5344CB8AC3E}">
        <p14:creationId xmlns:p14="http://schemas.microsoft.com/office/powerpoint/2010/main" val="2193254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421" name="Google Shape;421;p2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60</a:t>
            </a:fld>
            <a:endParaRPr dirty="0"/>
          </a:p>
        </p:txBody>
      </p:sp>
    </p:spTree>
    <p:extLst>
      <p:ext uri="{BB962C8B-B14F-4D97-AF65-F5344CB8AC3E}">
        <p14:creationId xmlns:p14="http://schemas.microsoft.com/office/powerpoint/2010/main" val="555007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439" name="Google Shape;439;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089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a:p>
            <a:pPr marL="0" indent="0"/>
            <a:endParaRPr dirty="0"/>
          </a:p>
          <a:p>
            <a:pPr marL="0" indent="0"/>
            <a:endParaRPr dirty="0"/>
          </a:p>
          <a:p>
            <a:pPr marL="0" indent="0"/>
            <a:endParaRPr dirty="0"/>
          </a:p>
          <a:p>
            <a:pPr marL="0" indent="0"/>
            <a:endParaRPr dirty="0"/>
          </a:p>
          <a:p>
            <a:pPr marL="0" indent="0"/>
            <a:endParaRPr dirty="0"/>
          </a:p>
        </p:txBody>
      </p:sp>
      <p:sp>
        <p:nvSpPr>
          <p:cNvPr id="497" name="Google Shape;497;p3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62</a:t>
            </a:fld>
            <a:endParaRPr dirty="0"/>
          </a:p>
        </p:txBody>
      </p:sp>
    </p:spTree>
    <p:extLst>
      <p:ext uri="{BB962C8B-B14F-4D97-AF65-F5344CB8AC3E}">
        <p14:creationId xmlns:p14="http://schemas.microsoft.com/office/powerpoint/2010/main" val="39339595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3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507" name="Google Shape;507;p3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63</a:t>
            </a:fld>
            <a:endParaRPr dirty="0"/>
          </a:p>
        </p:txBody>
      </p:sp>
    </p:spTree>
    <p:extLst>
      <p:ext uri="{BB962C8B-B14F-4D97-AF65-F5344CB8AC3E}">
        <p14:creationId xmlns:p14="http://schemas.microsoft.com/office/powerpoint/2010/main" val="158497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F5889-D8A8-499B-8212-C84D66C080B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20786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516" name="Google Shape;516;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4804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525" name="Google Shape;525;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8866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534" name="Google Shape;534;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047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543" name="Google Shape;543;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2153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dirty="0"/>
          </a:p>
        </p:txBody>
      </p:sp>
      <p:sp>
        <p:nvSpPr>
          <p:cNvPr id="552" name="Google Shape;552;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247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3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570" name="Google Shape;570;p38: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69</a:t>
            </a:fld>
            <a:endParaRPr dirty="0"/>
          </a:p>
        </p:txBody>
      </p:sp>
    </p:spTree>
    <p:extLst>
      <p:ext uri="{BB962C8B-B14F-4D97-AF65-F5344CB8AC3E}">
        <p14:creationId xmlns:p14="http://schemas.microsoft.com/office/powerpoint/2010/main" val="10862153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589" name="Google Shape;589;p40: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70</a:t>
            </a:fld>
            <a:endParaRPr dirty="0"/>
          </a:p>
        </p:txBody>
      </p:sp>
    </p:spTree>
    <p:extLst>
      <p:ext uri="{BB962C8B-B14F-4D97-AF65-F5344CB8AC3E}">
        <p14:creationId xmlns:p14="http://schemas.microsoft.com/office/powerpoint/2010/main" val="21954212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02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C18DF-CA34-4AEB-AC08-CDE8443BA7DB}" type="slidenum">
              <a:rPr lang="en-US" smtClean="0"/>
              <a:t>19</a:t>
            </a:fld>
            <a:endParaRPr lang="en-US"/>
          </a:p>
        </p:txBody>
      </p:sp>
    </p:spTree>
    <p:extLst>
      <p:ext uri="{BB962C8B-B14F-4D97-AF65-F5344CB8AC3E}">
        <p14:creationId xmlns:p14="http://schemas.microsoft.com/office/powerpoint/2010/main" val="261517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C18DF-CA34-4AEB-AC08-CDE8443BA7DB}" type="slidenum">
              <a:rPr lang="en-US" smtClean="0"/>
              <a:t>20</a:t>
            </a:fld>
            <a:endParaRPr lang="en-US"/>
          </a:p>
        </p:txBody>
      </p:sp>
    </p:spTree>
    <p:extLst>
      <p:ext uri="{BB962C8B-B14F-4D97-AF65-F5344CB8AC3E}">
        <p14:creationId xmlns:p14="http://schemas.microsoft.com/office/powerpoint/2010/main" val="404467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C18DF-CA34-4AEB-AC08-CDE8443BA7DB}" type="slidenum">
              <a:rPr lang="en-US" smtClean="0"/>
              <a:t>21</a:t>
            </a:fld>
            <a:endParaRPr lang="en-US"/>
          </a:p>
        </p:txBody>
      </p:sp>
    </p:spTree>
    <p:extLst>
      <p:ext uri="{BB962C8B-B14F-4D97-AF65-F5344CB8AC3E}">
        <p14:creationId xmlns:p14="http://schemas.microsoft.com/office/powerpoint/2010/main" val="293431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C18DF-CA34-4AEB-AC08-CDE8443BA7DB}" type="slidenum">
              <a:rPr lang="en-US" smtClean="0"/>
              <a:t>22</a:t>
            </a:fld>
            <a:endParaRPr lang="en-US"/>
          </a:p>
        </p:txBody>
      </p:sp>
    </p:spTree>
    <p:extLst>
      <p:ext uri="{BB962C8B-B14F-4D97-AF65-F5344CB8AC3E}">
        <p14:creationId xmlns:p14="http://schemas.microsoft.com/office/powerpoint/2010/main" val="388441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DF9711-0996-4CCB-B027-37EFAF7572B1}" type="datetime1">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29766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6C5E5-1AE1-4AB2-B8B8-0A315BDFF509}" type="datetime1">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238212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D62BB-ECE7-4AC8-822B-009F8071318C}" type="datetime1">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3830194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918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A4089-C83E-434F-A8C1-686A00CC02CC}" type="datetime1">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89222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D9803-5FD1-49B5-81E9-6F19B40E658F}" type="datetime1">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54184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791C10-CF75-40ED-A36F-BC1B0BCC0847}" type="datetime1">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369242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365009-D541-436B-9E82-86FC580EF710}" type="datetime1">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272104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5A790-FB28-4A01-9048-22A344C64F0E}" type="datetime1">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254896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904BD-BBC6-40A1-A08A-8A2ACB42484F}" type="datetime1">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197857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FECBA-2C2E-49DC-A96B-288220D90BD2}" type="datetime1">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244949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B0E5B-B5A3-4A71-A520-760164C3F893}" type="datetime1">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0B524-81E4-4443-973C-49D8C3FB158E}" type="slidenum">
              <a:rPr lang="en-US" smtClean="0"/>
              <a:t>‹#›</a:t>
            </a:fld>
            <a:endParaRPr lang="en-US"/>
          </a:p>
        </p:txBody>
      </p:sp>
    </p:spTree>
    <p:extLst>
      <p:ext uri="{BB962C8B-B14F-4D97-AF65-F5344CB8AC3E}">
        <p14:creationId xmlns:p14="http://schemas.microsoft.com/office/powerpoint/2010/main" val="303262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A4180-A5DF-40F9-A7F9-CFC5479107AC}" type="datetime1">
              <a:rPr lang="en-US" smtClean="0"/>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0B524-81E4-4443-973C-49D8C3FB158E}" type="slidenum">
              <a:rPr lang="en-US" smtClean="0"/>
              <a:t>‹#›</a:t>
            </a:fld>
            <a:endParaRPr lang="en-US"/>
          </a:p>
        </p:txBody>
      </p:sp>
    </p:spTree>
    <p:extLst>
      <p:ext uri="{BB962C8B-B14F-4D97-AF65-F5344CB8AC3E}">
        <p14:creationId xmlns:p14="http://schemas.microsoft.com/office/powerpoint/2010/main" val="776666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5883364"/>
            <a:ext cx="3581400" cy="974636"/>
          </a:xfrm>
          <a:prstGeom prst="rect">
            <a:avLst/>
          </a:prstGeom>
          <a:noFill/>
        </p:spPr>
      </p:pic>
      <p:sp>
        <p:nvSpPr>
          <p:cNvPr id="5" name="Rectangle 4"/>
          <p:cNvSpPr/>
          <p:nvPr/>
        </p:nvSpPr>
        <p:spPr>
          <a:xfrm>
            <a:off x="1551842" y="4840114"/>
            <a:ext cx="2667000" cy="769441"/>
          </a:xfrm>
          <a:prstGeom prst="rect">
            <a:avLst/>
          </a:prstGeom>
        </p:spPr>
        <p:txBody>
          <a:bodyPr wrap="square">
            <a:spAutoFit/>
          </a:bodyPr>
          <a:lstStyle/>
          <a:p>
            <a:r>
              <a:rPr lang="en-US" sz="2200" smtClean="0">
                <a:solidFill>
                  <a:schemeClr val="tx2">
                    <a:lumMod val="75000"/>
                  </a:schemeClr>
                </a:solidFill>
              </a:rPr>
              <a:t>Anthony Brooks</a:t>
            </a:r>
          </a:p>
          <a:p>
            <a:r>
              <a:rPr lang="en-US" sz="2200" smtClean="0">
                <a:solidFill>
                  <a:schemeClr val="tx2">
                    <a:lumMod val="75000"/>
                  </a:schemeClr>
                </a:solidFill>
              </a:rPr>
              <a:t>John </a:t>
            </a:r>
            <a:r>
              <a:rPr lang="en-US" sz="2200" dirty="0" err="1" smtClean="0">
                <a:solidFill>
                  <a:schemeClr val="tx2">
                    <a:lumMod val="75000"/>
                  </a:schemeClr>
                </a:solidFill>
              </a:rPr>
              <a:t>McIlvaine</a:t>
            </a:r>
            <a:endParaRPr lang="en-US" sz="2200" dirty="0">
              <a:solidFill>
                <a:schemeClr val="tx2">
                  <a:lumMod val="75000"/>
                </a:schemeClr>
              </a:solidFill>
            </a:endParaRPr>
          </a:p>
        </p:txBody>
      </p:sp>
      <p:sp>
        <p:nvSpPr>
          <p:cNvPr id="2" name="TextBox 1"/>
          <p:cNvSpPr txBox="1"/>
          <p:nvPr/>
        </p:nvSpPr>
        <p:spPr>
          <a:xfrm>
            <a:off x="1551841" y="1494692"/>
            <a:ext cx="8898445" cy="2031325"/>
          </a:xfrm>
          <a:prstGeom prst="rect">
            <a:avLst/>
          </a:prstGeom>
          <a:noFill/>
        </p:spPr>
        <p:txBody>
          <a:bodyPr wrap="square" rtlCol="0">
            <a:spAutoFit/>
          </a:bodyPr>
          <a:lstStyle/>
          <a:p>
            <a:r>
              <a:rPr lang="en-US" sz="5500" b="1" smtClean="0">
                <a:solidFill>
                  <a:schemeClr val="tx2">
                    <a:lumMod val="75000"/>
                  </a:schemeClr>
                </a:solidFill>
                <a:latin typeface="+mj-lt"/>
              </a:rPr>
              <a:t>Copyright </a:t>
            </a:r>
            <a:r>
              <a:rPr lang="en-US" sz="5500" b="1">
                <a:solidFill>
                  <a:schemeClr val="tx2">
                    <a:lumMod val="75000"/>
                  </a:schemeClr>
                </a:solidFill>
                <a:latin typeface="+mj-lt"/>
              </a:rPr>
              <a:t>and Trademark Statutory and Practice Updates</a:t>
            </a:r>
          </a:p>
          <a:p>
            <a:r>
              <a:rPr lang="en-US" sz="1600" smtClean="0">
                <a:solidFill>
                  <a:schemeClr val="tx2">
                    <a:lumMod val="75000"/>
                  </a:schemeClr>
                </a:solidFill>
                <a:latin typeface="Calibri Light" panose="020F0302020204030204" pitchFamily="34" charset="0"/>
              </a:rPr>
              <a:t>April 13, 2023</a:t>
            </a:r>
            <a:endParaRPr lang="en-US" sz="160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1294351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Grp="1" noChangeArrowheads="1"/>
          </p:cNvSpPr>
          <p:nvPr>
            <p:ph type="body" idx="1"/>
          </p:nvPr>
        </p:nvSpPr>
        <p:spPr>
          <a:xfrm>
            <a:off x="838200" y="1552148"/>
            <a:ext cx="9372600" cy="4876800"/>
          </a:xfrm>
          <a:noFill/>
          <a:ln/>
        </p:spPr>
        <p:txBody>
          <a:bodyPr/>
          <a:lstStyle/>
          <a:p>
            <a:r>
              <a:rPr lang="en-US" altLang="en-US" dirty="0">
                <a:solidFill>
                  <a:schemeClr val="tx2">
                    <a:lumMod val="75000"/>
                  </a:schemeClr>
                </a:solidFill>
              </a:rPr>
              <a:t>By fixing a work in an original work in a tangible medium </a:t>
            </a:r>
            <a:r>
              <a:rPr lang="en-US" altLang="en-US">
                <a:solidFill>
                  <a:schemeClr val="tx2">
                    <a:lumMod val="75000"/>
                  </a:schemeClr>
                </a:solidFill>
              </a:rPr>
              <a:t>of </a:t>
            </a:r>
            <a:r>
              <a:rPr lang="en-US" altLang="en-US" smtClean="0">
                <a:solidFill>
                  <a:schemeClr val="tx2">
                    <a:lumMod val="75000"/>
                  </a:schemeClr>
                </a:solidFill>
              </a:rPr>
              <a:t>expression</a:t>
            </a:r>
            <a:endParaRPr lang="en-US" altLang="en-US" dirty="0">
              <a:solidFill>
                <a:schemeClr val="tx2">
                  <a:lumMod val="75000"/>
                </a:schemeClr>
              </a:solidFill>
            </a:endParaRPr>
          </a:p>
          <a:p>
            <a:r>
              <a:rPr lang="en-US" altLang="en-US" dirty="0">
                <a:solidFill>
                  <a:schemeClr val="tx2">
                    <a:lumMod val="75000"/>
                  </a:schemeClr>
                </a:solidFill>
              </a:rPr>
              <a:t>Creation acts to generate the work and the copyright protection afforded to </a:t>
            </a:r>
            <a:r>
              <a:rPr lang="en-US" altLang="en-US">
                <a:solidFill>
                  <a:schemeClr val="tx2">
                    <a:lumMod val="75000"/>
                  </a:schemeClr>
                </a:solidFill>
              </a:rPr>
              <a:t>the </a:t>
            </a:r>
            <a:r>
              <a:rPr lang="en-US" altLang="en-US" smtClean="0">
                <a:solidFill>
                  <a:schemeClr val="tx2">
                    <a:lumMod val="75000"/>
                  </a:schemeClr>
                </a:solidFill>
              </a:rPr>
              <a:t>work</a:t>
            </a:r>
            <a:endParaRPr lang="en-US" altLang="en-US" dirty="0">
              <a:solidFill>
                <a:schemeClr val="tx2">
                  <a:lumMod val="75000"/>
                </a:schemeClr>
              </a:solidFill>
            </a:endParaRPr>
          </a:p>
          <a:p>
            <a:r>
              <a:rPr lang="en-US" altLang="en-US" dirty="0">
                <a:solidFill>
                  <a:schemeClr val="tx2">
                    <a:lumMod val="75000"/>
                  </a:schemeClr>
                </a:solidFill>
              </a:rPr>
              <a:t>Registration not </a:t>
            </a:r>
            <a:r>
              <a:rPr lang="en-US" altLang="en-US" dirty="0" smtClean="0">
                <a:solidFill>
                  <a:schemeClr val="tx2">
                    <a:lumMod val="75000"/>
                  </a:schemeClr>
                </a:solidFill>
              </a:rPr>
              <a:t>required</a:t>
            </a:r>
          </a:p>
          <a:p>
            <a:r>
              <a:rPr lang="en-US" altLang="en-US" i="1" dirty="0" smtClean="0">
                <a:solidFill>
                  <a:schemeClr val="tx2">
                    <a:lumMod val="75000"/>
                  </a:schemeClr>
                </a:solidFill>
              </a:rPr>
              <a:t>But see </a:t>
            </a:r>
            <a:r>
              <a:rPr lang="en-US" dirty="0" smtClean="0">
                <a:solidFill>
                  <a:schemeClr val="tx2">
                    <a:lumMod val="75000"/>
                  </a:schemeClr>
                </a:solidFill>
              </a:rPr>
              <a:t>17 U.S. Code § 411</a:t>
            </a:r>
            <a:endParaRPr lang="en-US" altLang="en-US" dirty="0" smtClean="0">
              <a:solidFill>
                <a:schemeClr val="tx2">
                  <a:lumMod val="75000"/>
                </a:schemeClr>
              </a:solidFill>
            </a:endParaRPr>
          </a:p>
          <a:p>
            <a:pPr marL="0" indent="0">
              <a:buNone/>
            </a:pPr>
            <a:endParaRPr lang="en-US" altLang="en-US" i="1" dirty="0"/>
          </a:p>
        </p:txBody>
      </p:sp>
      <p:sp>
        <p:nvSpPr>
          <p:cNvPr id="5" name="Google Shape;173;p8"/>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smtClean="0">
                <a:solidFill>
                  <a:schemeClr val="tx2">
                    <a:lumMod val="75000"/>
                  </a:schemeClr>
                </a:solidFill>
              </a:rPr>
              <a:t>Registration</a:t>
            </a:r>
            <a:endParaRPr sz="4800" b="1" dirty="0">
              <a:solidFill>
                <a:schemeClr val="tx2">
                  <a:lumMod val="75000"/>
                </a:schemeClr>
              </a:solidFill>
            </a:endParaRPr>
          </a:p>
        </p:txBody>
      </p:sp>
    </p:spTree>
    <p:extLst>
      <p:ext uri="{BB962C8B-B14F-4D97-AF65-F5344CB8AC3E}">
        <p14:creationId xmlns:p14="http://schemas.microsoft.com/office/powerpoint/2010/main" val="340772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chemeClr val="tx2">
                    <a:lumMod val="75000"/>
                  </a:schemeClr>
                </a:solidFill>
              </a:rPr>
              <a:t/>
            </a:r>
            <a:br>
              <a:rPr lang="en-US" b="1" smtClean="0">
                <a:solidFill>
                  <a:schemeClr val="tx2">
                    <a:lumMod val="75000"/>
                  </a:schemeClr>
                </a:solidFill>
              </a:rPr>
            </a:br>
            <a:r>
              <a:rPr lang="en-US" b="1" smtClean="0">
                <a:solidFill>
                  <a:schemeClr val="tx2">
                    <a:lumMod val="75000"/>
                  </a:schemeClr>
                </a:solidFill>
              </a:rPr>
              <a:t>17 </a:t>
            </a:r>
            <a:r>
              <a:rPr lang="en-US" b="1" dirty="0" smtClean="0">
                <a:solidFill>
                  <a:schemeClr val="tx2">
                    <a:lumMod val="75000"/>
                  </a:schemeClr>
                </a:solidFill>
              </a:rPr>
              <a:t>U.S. Code § 411 - Registration and civil infringement actions</a:t>
            </a:r>
            <a:r>
              <a:rPr lang="en-US" dirty="0" smtClean="0"/>
              <a:t/>
            </a:r>
            <a:br>
              <a:rPr lang="en-US" dirty="0" smtClean="0"/>
            </a:br>
            <a:endParaRPr lang="en-US" dirty="0"/>
          </a:p>
        </p:txBody>
      </p:sp>
      <p:sp>
        <p:nvSpPr>
          <p:cNvPr id="3" name="Content Placeholder 2"/>
          <p:cNvSpPr>
            <a:spLocks noGrp="1"/>
          </p:cNvSpPr>
          <p:nvPr>
            <p:ph idx="1"/>
          </p:nvPr>
        </p:nvSpPr>
        <p:spPr>
          <a:xfrm>
            <a:off x="838200" y="1759224"/>
            <a:ext cx="10515600" cy="4576763"/>
          </a:xfrm>
        </p:spPr>
        <p:txBody>
          <a:bodyPr>
            <a:normAutofit lnSpcReduction="10000"/>
          </a:bodyPr>
          <a:lstStyle/>
          <a:p>
            <a:r>
              <a:rPr lang="en-US" dirty="0" smtClean="0">
                <a:solidFill>
                  <a:schemeClr val="tx2">
                    <a:lumMod val="75000"/>
                  </a:schemeClr>
                </a:solidFill>
              </a:rPr>
              <a:t>17 U.S. Code § 411(a)</a:t>
            </a:r>
          </a:p>
          <a:p>
            <a:pPr lvl="1"/>
            <a:r>
              <a:rPr lang="en-US" dirty="0" smtClean="0">
                <a:solidFill>
                  <a:schemeClr val="tx2">
                    <a:lumMod val="75000"/>
                  </a:schemeClr>
                </a:solidFill>
              </a:rPr>
              <a:t>“</a:t>
            </a:r>
            <a:r>
              <a:rPr lang="en-US" b="1" u="sng" dirty="0" smtClean="0">
                <a:solidFill>
                  <a:schemeClr val="tx2">
                    <a:lumMod val="75000"/>
                  </a:schemeClr>
                </a:solidFill>
              </a:rPr>
              <a:t>[N]o civil action for infringement </a:t>
            </a:r>
            <a:r>
              <a:rPr lang="en-US" dirty="0" smtClean="0">
                <a:solidFill>
                  <a:schemeClr val="tx2">
                    <a:lumMod val="75000"/>
                  </a:schemeClr>
                </a:solidFill>
              </a:rPr>
              <a:t>of the copyright in any United States work shall be instituted </a:t>
            </a:r>
            <a:r>
              <a:rPr lang="en-US" b="1" u="sng" dirty="0" smtClean="0">
                <a:solidFill>
                  <a:schemeClr val="tx2">
                    <a:lumMod val="75000"/>
                  </a:schemeClr>
                </a:solidFill>
              </a:rPr>
              <a:t>until preregistration or registration of the copyright</a:t>
            </a:r>
            <a:r>
              <a:rPr lang="en-US" dirty="0" smtClean="0">
                <a:solidFill>
                  <a:schemeClr val="tx2">
                    <a:lumMod val="75000"/>
                  </a:schemeClr>
                </a:solidFill>
              </a:rPr>
              <a:t> claim has been made in accordance with this title. In any case, however, where the deposit, application, and fee required for registration have been delivered to the Copyright Office in proper form and </a:t>
            </a:r>
            <a:r>
              <a:rPr lang="en-US" b="1" u="sng" dirty="0" smtClean="0">
                <a:solidFill>
                  <a:schemeClr val="tx2">
                    <a:lumMod val="75000"/>
                  </a:schemeClr>
                </a:solidFill>
              </a:rPr>
              <a:t>registration has been refused</a:t>
            </a:r>
            <a:r>
              <a:rPr lang="en-US" dirty="0" smtClean="0">
                <a:solidFill>
                  <a:schemeClr val="tx2">
                    <a:lumMod val="75000"/>
                  </a:schemeClr>
                </a:solidFill>
              </a:rPr>
              <a:t>, the applicant is entitled to institute a civil action for infringement if notice thereof, with a copy of the complaint, is served on the Register of Copyrights. . . .”</a:t>
            </a:r>
          </a:p>
          <a:p>
            <a:r>
              <a:rPr lang="en-US" i="1" dirty="0" smtClean="0">
                <a:solidFill>
                  <a:schemeClr val="tx2">
                    <a:lumMod val="75000"/>
                  </a:schemeClr>
                </a:solidFill>
              </a:rPr>
              <a:t>Fourth Estate Public Benefit Corp. v. Wall-Street.com, LLC, et al.,</a:t>
            </a:r>
            <a:r>
              <a:rPr lang="en-US" dirty="0" smtClean="0">
                <a:solidFill>
                  <a:schemeClr val="tx2">
                    <a:lumMod val="75000"/>
                  </a:schemeClr>
                </a:solidFill>
              </a:rPr>
              <a:t/>
            </a:r>
            <a:br>
              <a:rPr lang="en-US" dirty="0" smtClean="0">
                <a:solidFill>
                  <a:schemeClr val="tx2">
                    <a:lumMod val="75000"/>
                  </a:schemeClr>
                </a:solidFill>
              </a:rPr>
            </a:br>
            <a:r>
              <a:rPr lang="en-US" sz="2000" dirty="0" smtClean="0">
                <a:solidFill>
                  <a:schemeClr val="tx2">
                    <a:lumMod val="75000"/>
                  </a:schemeClr>
                </a:solidFill>
              </a:rPr>
              <a:t>139 S. Ct. 881, 887 (2019)</a:t>
            </a:r>
          </a:p>
          <a:p>
            <a:pPr lvl="1"/>
            <a:r>
              <a:rPr lang="en-US" dirty="0" smtClean="0">
                <a:solidFill>
                  <a:schemeClr val="tx2">
                    <a:lumMod val="75000"/>
                  </a:schemeClr>
                </a:solidFill>
              </a:rPr>
              <a:t>Held: A copyright claimant may only commence suit once a copyright is registered or refused registration.  Filing of copyright registration is not enough.</a:t>
            </a:r>
          </a:p>
          <a:p>
            <a:pPr lvl="1"/>
            <a:endParaRPr lang="en-US" dirty="0" smtClean="0"/>
          </a:p>
        </p:txBody>
      </p:sp>
    </p:spTree>
    <p:extLst>
      <p:ext uri="{BB962C8B-B14F-4D97-AF65-F5344CB8AC3E}">
        <p14:creationId xmlns:p14="http://schemas.microsoft.com/office/powerpoint/2010/main" val="2010290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chemeClr val="tx2">
                    <a:lumMod val="75000"/>
                  </a:schemeClr>
                </a:solidFill>
              </a:rPr>
              <a:t/>
            </a:r>
            <a:br>
              <a:rPr lang="en-US" b="1" smtClean="0">
                <a:solidFill>
                  <a:schemeClr val="tx2">
                    <a:lumMod val="75000"/>
                  </a:schemeClr>
                </a:solidFill>
              </a:rPr>
            </a:br>
            <a:r>
              <a:rPr lang="en-US" b="1" smtClean="0">
                <a:solidFill>
                  <a:schemeClr val="tx2">
                    <a:lumMod val="75000"/>
                  </a:schemeClr>
                </a:solidFill>
              </a:rPr>
              <a:t>17 </a:t>
            </a:r>
            <a:r>
              <a:rPr lang="en-US" b="1" dirty="0">
                <a:solidFill>
                  <a:schemeClr val="tx2">
                    <a:lumMod val="75000"/>
                  </a:schemeClr>
                </a:solidFill>
              </a:rPr>
              <a:t>U.S. Code § 412 - Registration as prerequisite to certain remedies for infringement</a:t>
            </a:r>
            <a:br>
              <a:rPr lang="en-US" b="1" dirty="0">
                <a:solidFill>
                  <a:schemeClr val="tx2">
                    <a:lumMod val="75000"/>
                  </a:schemeClr>
                </a:solidFill>
              </a:rPr>
            </a:br>
            <a:endParaRPr lang="en-US" b="1"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solidFill>
                  <a:schemeClr val="tx2">
                    <a:lumMod val="75000"/>
                  </a:schemeClr>
                </a:solidFill>
              </a:rPr>
              <a:t>In any action under this title, other than [a few exceptions] . . . , </a:t>
            </a:r>
            <a:r>
              <a:rPr lang="en-US" b="1" u="sng" dirty="0" smtClean="0">
                <a:solidFill>
                  <a:schemeClr val="tx2">
                    <a:lumMod val="75000"/>
                  </a:schemeClr>
                </a:solidFill>
              </a:rPr>
              <a:t>no award of statutory damages or of attorney’s fees</a:t>
            </a:r>
            <a:r>
              <a:rPr lang="en-US" dirty="0" smtClean="0">
                <a:solidFill>
                  <a:schemeClr val="tx2">
                    <a:lumMod val="75000"/>
                  </a:schemeClr>
                </a:solidFill>
              </a:rPr>
              <a:t>, as provided by sections 504 and 505, shall be made for—</a:t>
            </a:r>
          </a:p>
          <a:p>
            <a:pPr lvl="1"/>
            <a:r>
              <a:rPr lang="en-US" dirty="0" smtClean="0">
                <a:solidFill>
                  <a:schemeClr val="tx2">
                    <a:lumMod val="75000"/>
                  </a:schemeClr>
                </a:solidFill>
              </a:rPr>
              <a:t>(1)any infringement of copyright in an </a:t>
            </a:r>
            <a:r>
              <a:rPr lang="en-US" b="1" u="sng" dirty="0" smtClean="0">
                <a:solidFill>
                  <a:schemeClr val="tx2">
                    <a:lumMod val="75000"/>
                  </a:schemeClr>
                </a:solidFill>
              </a:rPr>
              <a:t>unpublished work </a:t>
            </a:r>
            <a:r>
              <a:rPr lang="en-US" dirty="0" smtClean="0">
                <a:solidFill>
                  <a:schemeClr val="tx2">
                    <a:lumMod val="75000"/>
                  </a:schemeClr>
                </a:solidFill>
              </a:rPr>
              <a:t>commenced </a:t>
            </a:r>
            <a:r>
              <a:rPr lang="en-US" b="1" u="sng" dirty="0" smtClean="0">
                <a:solidFill>
                  <a:schemeClr val="tx2">
                    <a:lumMod val="75000"/>
                  </a:schemeClr>
                </a:solidFill>
              </a:rPr>
              <a:t>before the effective date of its registration</a:t>
            </a:r>
            <a:r>
              <a:rPr lang="en-US" dirty="0" smtClean="0">
                <a:solidFill>
                  <a:schemeClr val="tx2">
                    <a:lumMod val="75000"/>
                  </a:schemeClr>
                </a:solidFill>
              </a:rPr>
              <a:t>; or</a:t>
            </a:r>
          </a:p>
          <a:p>
            <a:pPr lvl="1"/>
            <a:r>
              <a:rPr lang="en-US" dirty="0" smtClean="0">
                <a:solidFill>
                  <a:schemeClr val="tx2">
                    <a:lumMod val="75000"/>
                  </a:schemeClr>
                </a:solidFill>
              </a:rPr>
              <a:t>(2)any infringement of copyright commenced after first publication of the work and </a:t>
            </a:r>
            <a:r>
              <a:rPr lang="en-US" b="1" u="sng" dirty="0" smtClean="0">
                <a:solidFill>
                  <a:schemeClr val="tx2">
                    <a:lumMod val="75000"/>
                  </a:schemeClr>
                </a:solidFill>
              </a:rPr>
              <a:t>before the effective date of its registration</a:t>
            </a:r>
            <a:r>
              <a:rPr lang="en-US" dirty="0" smtClean="0">
                <a:solidFill>
                  <a:schemeClr val="tx2">
                    <a:lumMod val="75000"/>
                  </a:schemeClr>
                </a:solidFill>
              </a:rPr>
              <a:t>, unless such registration is made within three months after the first publication of the work.</a:t>
            </a:r>
            <a:endParaRPr lang="en-US" dirty="0">
              <a:solidFill>
                <a:schemeClr val="tx2">
                  <a:lumMod val="75000"/>
                </a:schemeClr>
              </a:solidFill>
            </a:endParaRPr>
          </a:p>
        </p:txBody>
      </p:sp>
    </p:spTree>
    <p:extLst>
      <p:ext uri="{BB962C8B-B14F-4D97-AF65-F5344CB8AC3E}">
        <p14:creationId xmlns:p14="http://schemas.microsoft.com/office/powerpoint/2010/main" val="299633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Registration</a:t>
            </a:r>
            <a:endParaRPr lang="en-US" b="1"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solidFill>
                  <a:schemeClr val="tx2">
                    <a:lumMod val="75000"/>
                  </a:schemeClr>
                </a:solidFill>
              </a:rPr>
              <a:t>Title </a:t>
            </a:r>
          </a:p>
          <a:p>
            <a:r>
              <a:rPr lang="en-US" dirty="0" smtClean="0">
                <a:solidFill>
                  <a:schemeClr val="tx2">
                    <a:lumMod val="75000"/>
                  </a:schemeClr>
                </a:solidFill>
              </a:rPr>
              <a:t>Type of Work</a:t>
            </a:r>
          </a:p>
          <a:p>
            <a:r>
              <a:rPr lang="en-US" dirty="0" smtClean="0">
                <a:solidFill>
                  <a:schemeClr val="tx2">
                    <a:lumMod val="75000"/>
                  </a:schemeClr>
                </a:solidFill>
              </a:rPr>
              <a:t>Author</a:t>
            </a:r>
          </a:p>
          <a:p>
            <a:pPr lvl="1"/>
            <a:r>
              <a:rPr lang="en-US" dirty="0" smtClean="0">
                <a:solidFill>
                  <a:schemeClr val="tx2">
                    <a:lumMod val="75000"/>
                  </a:schemeClr>
                </a:solidFill>
              </a:rPr>
              <a:t>Natural person or work made-for-hire</a:t>
            </a:r>
          </a:p>
          <a:p>
            <a:r>
              <a:rPr lang="en-US" dirty="0" smtClean="0">
                <a:solidFill>
                  <a:schemeClr val="tx2">
                    <a:lumMod val="75000"/>
                  </a:schemeClr>
                </a:solidFill>
              </a:rPr>
              <a:t>Transfer Statement</a:t>
            </a:r>
          </a:p>
          <a:p>
            <a:pPr lvl="1"/>
            <a:r>
              <a:rPr lang="en-US" dirty="0" smtClean="0">
                <a:solidFill>
                  <a:schemeClr val="tx2">
                    <a:lumMod val="75000"/>
                  </a:schemeClr>
                </a:solidFill>
              </a:rPr>
              <a:t>Written agreement / assignment</a:t>
            </a:r>
          </a:p>
          <a:p>
            <a:pPr lvl="1"/>
            <a:r>
              <a:rPr lang="en-US" dirty="0" smtClean="0">
                <a:solidFill>
                  <a:schemeClr val="tx2">
                    <a:lumMod val="75000"/>
                  </a:schemeClr>
                </a:solidFill>
              </a:rPr>
              <a:t>Inheritance</a:t>
            </a:r>
          </a:p>
          <a:p>
            <a:r>
              <a:rPr lang="en-US" dirty="0" smtClean="0">
                <a:solidFill>
                  <a:schemeClr val="tx2">
                    <a:lumMod val="75000"/>
                  </a:schemeClr>
                </a:solidFill>
              </a:rPr>
              <a:t>Deposit Copies</a:t>
            </a:r>
          </a:p>
          <a:p>
            <a:pPr lvl="1"/>
            <a:r>
              <a:rPr lang="en-US" dirty="0" smtClean="0">
                <a:solidFill>
                  <a:schemeClr val="tx2">
                    <a:lumMod val="75000"/>
                  </a:schemeClr>
                </a:solidFill>
              </a:rPr>
              <a:t>Best Edition</a:t>
            </a:r>
          </a:p>
        </p:txBody>
      </p:sp>
    </p:spTree>
    <p:extLst>
      <p:ext uri="{BB962C8B-B14F-4D97-AF65-F5344CB8AC3E}">
        <p14:creationId xmlns:p14="http://schemas.microsoft.com/office/powerpoint/2010/main" val="298477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chemeClr val="tx2">
                    <a:lumMod val="75000"/>
                  </a:schemeClr>
                </a:solidFill>
              </a:rPr>
              <a:t/>
            </a:r>
            <a:br>
              <a:rPr lang="en-US" b="1" smtClean="0">
                <a:solidFill>
                  <a:schemeClr val="tx2">
                    <a:lumMod val="75000"/>
                  </a:schemeClr>
                </a:solidFill>
              </a:rPr>
            </a:br>
            <a:r>
              <a:rPr lang="en-US" b="1" smtClean="0">
                <a:solidFill>
                  <a:schemeClr val="tx2">
                    <a:lumMod val="75000"/>
                  </a:schemeClr>
                </a:solidFill>
              </a:rPr>
              <a:t>17 </a:t>
            </a:r>
            <a:r>
              <a:rPr lang="en-US" b="1" dirty="0" smtClean="0">
                <a:solidFill>
                  <a:schemeClr val="tx2">
                    <a:lumMod val="75000"/>
                  </a:schemeClr>
                </a:solidFill>
              </a:rPr>
              <a:t>U.S. Code § 411 - Registration and civil infringement actions</a:t>
            </a:r>
            <a:br>
              <a:rPr lang="en-US" b="1" dirty="0" smtClean="0">
                <a:solidFill>
                  <a:schemeClr val="tx2">
                    <a:lumMod val="75000"/>
                  </a:schemeClr>
                </a:solidFill>
              </a:rPr>
            </a:br>
            <a:endParaRPr lang="en-US" b="1" dirty="0">
              <a:solidFill>
                <a:schemeClr val="tx2">
                  <a:lumMod val="75000"/>
                </a:schemeClr>
              </a:solidFill>
            </a:endParaRPr>
          </a:p>
        </p:txBody>
      </p:sp>
      <p:sp>
        <p:nvSpPr>
          <p:cNvPr id="3" name="Content Placeholder 2"/>
          <p:cNvSpPr>
            <a:spLocks noGrp="1"/>
          </p:cNvSpPr>
          <p:nvPr>
            <p:ph idx="1"/>
          </p:nvPr>
        </p:nvSpPr>
        <p:spPr>
          <a:xfrm>
            <a:off x="838200" y="1600200"/>
            <a:ext cx="10515600" cy="4576763"/>
          </a:xfrm>
        </p:spPr>
        <p:txBody>
          <a:bodyPr>
            <a:normAutofit/>
          </a:bodyPr>
          <a:lstStyle/>
          <a:p>
            <a:r>
              <a:rPr lang="en-US" dirty="0" smtClean="0">
                <a:solidFill>
                  <a:schemeClr val="tx2">
                    <a:lumMod val="75000"/>
                  </a:schemeClr>
                </a:solidFill>
              </a:rPr>
              <a:t>17 U.S. Code § 411(b)</a:t>
            </a:r>
          </a:p>
          <a:p>
            <a:pPr marL="457200" lvl="1" indent="0">
              <a:buNone/>
            </a:pPr>
            <a:r>
              <a:rPr lang="en-US" b="1" dirty="0">
                <a:solidFill>
                  <a:schemeClr val="tx2">
                    <a:lumMod val="75000"/>
                  </a:schemeClr>
                </a:solidFill>
              </a:rPr>
              <a:t>(1)</a:t>
            </a:r>
            <a:r>
              <a:rPr lang="en-US" dirty="0">
                <a:solidFill>
                  <a:schemeClr val="tx2">
                    <a:lumMod val="75000"/>
                  </a:schemeClr>
                </a:solidFill>
              </a:rPr>
              <a:t>A certificate of registration satisfies the requirements of this section and section 412, regardless of whether the certificate contains any inaccurate information, unless</a:t>
            </a:r>
            <a:r>
              <a:rPr lang="en-US" dirty="0" smtClean="0">
                <a:solidFill>
                  <a:schemeClr val="tx2">
                    <a:lumMod val="75000"/>
                  </a:schemeClr>
                </a:solidFill>
              </a:rPr>
              <a:t>—</a:t>
            </a:r>
          </a:p>
          <a:p>
            <a:pPr marL="457200" lvl="1" indent="0">
              <a:buNone/>
            </a:pPr>
            <a:r>
              <a:rPr lang="en-US" b="1" dirty="0">
                <a:solidFill>
                  <a:schemeClr val="tx2">
                    <a:lumMod val="75000"/>
                  </a:schemeClr>
                </a:solidFill>
              </a:rPr>
              <a:t>	</a:t>
            </a:r>
            <a:r>
              <a:rPr lang="en-US" b="1" dirty="0" smtClean="0">
                <a:solidFill>
                  <a:schemeClr val="tx2">
                    <a:lumMod val="75000"/>
                  </a:schemeClr>
                </a:solidFill>
              </a:rPr>
              <a:t>(</a:t>
            </a:r>
            <a:r>
              <a:rPr lang="en-US" b="1" dirty="0">
                <a:solidFill>
                  <a:schemeClr val="tx2">
                    <a:lumMod val="75000"/>
                  </a:schemeClr>
                </a:solidFill>
              </a:rPr>
              <a:t>A)</a:t>
            </a:r>
            <a:r>
              <a:rPr lang="en-US" dirty="0">
                <a:solidFill>
                  <a:schemeClr val="tx2">
                    <a:lumMod val="75000"/>
                  </a:schemeClr>
                </a:solidFill>
              </a:rPr>
              <a:t>the inaccurate information was included on the application for copyright </a:t>
            </a:r>
            <a:r>
              <a:rPr lang="en-US" dirty="0" smtClean="0">
                <a:solidFill>
                  <a:schemeClr val="tx2">
                    <a:lumMod val="75000"/>
                  </a:schemeClr>
                </a:solidFill>
              </a:rPr>
              <a:t>	registration </a:t>
            </a:r>
            <a:r>
              <a:rPr lang="en-US" dirty="0">
                <a:solidFill>
                  <a:schemeClr val="tx2">
                    <a:lumMod val="75000"/>
                  </a:schemeClr>
                </a:solidFill>
              </a:rPr>
              <a:t>with knowledge that it was inaccurate; </a:t>
            </a:r>
            <a:r>
              <a:rPr lang="en-US" dirty="0" smtClean="0">
                <a:solidFill>
                  <a:schemeClr val="tx2">
                    <a:lumMod val="75000"/>
                  </a:schemeClr>
                </a:solidFill>
              </a:rPr>
              <a:t>and</a:t>
            </a:r>
          </a:p>
          <a:p>
            <a:pPr marL="457200" lvl="1" indent="0">
              <a:buNone/>
            </a:pPr>
            <a:r>
              <a:rPr lang="en-US" b="1" dirty="0">
                <a:solidFill>
                  <a:schemeClr val="tx2">
                    <a:lumMod val="75000"/>
                  </a:schemeClr>
                </a:solidFill>
              </a:rPr>
              <a:t>	</a:t>
            </a:r>
            <a:r>
              <a:rPr lang="en-US" b="1" dirty="0" smtClean="0">
                <a:solidFill>
                  <a:schemeClr val="tx2">
                    <a:lumMod val="75000"/>
                  </a:schemeClr>
                </a:solidFill>
              </a:rPr>
              <a:t>(B)</a:t>
            </a:r>
            <a:r>
              <a:rPr lang="en-US" dirty="0" smtClean="0">
                <a:solidFill>
                  <a:schemeClr val="tx2">
                    <a:lumMod val="75000"/>
                  </a:schemeClr>
                </a:solidFill>
              </a:rPr>
              <a:t>the </a:t>
            </a:r>
            <a:r>
              <a:rPr lang="en-US" dirty="0">
                <a:solidFill>
                  <a:schemeClr val="tx2">
                    <a:lumMod val="75000"/>
                  </a:schemeClr>
                </a:solidFill>
              </a:rPr>
              <a:t>inaccuracy of the information, if known, would have </a:t>
            </a:r>
            <a:r>
              <a:rPr lang="en-US" dirty="0" smtClean="0">
                <a:solidFill>
                  <a:schemeClr val="tx2">
                    <a:lumMod val="75000"/>
                  </a:schemeClr>
                </a:solidFill>
              </a:rPr>
              <a:t>caused 	the </a:t>
            </a:r>
            <a:r>
              <a:rPr lang="en-US" dirty="0">
                <a:solidFill>
                  <a:schemeClr val="tx2">
                    <a:lumMod val="75000"/>
                  </a:schemeClr>
                </a:solidFill>
              </a:rPr>
              <a:t>Register of Copyrights to refuse registration.</a:t>
            </a:r>
          </a:p>
          <a:p>
            <a:r>
              <a:rPr lang="fr-FR" i="1" dirty="0" err="1" smtClean="0">
                <a:solidFill>
                  <a:schemeClr val="tx2">
                    <a:lumMod val="75000"/>
                  </a:schemeClr>
                </a:solidFill>
              </a:rPr>
              <a:t>Unicolors</a:t>
            </a:r>
            <a:r>
              <a:rPr lang="fr-FR" i="1" dirty="0" smtClean="0">
                <a:solidFill>
                  <a:schemeClr val="tx2">
                    <a:lumMod val="75000"/>
                  </a:schemeClr>
                </a:solidFill>
              </a:rPr>
              <a:t>, Inc. v. H&amp;M </a:t>
            </a:r>
            <a:r>
              <a:rPr lang="fr-FR" i="1" dirty="0" err="1" smtClean="0">
                <a:solidFill>
                  <a:schemeClr val="tx2">
                    <a:lumMod val="75000"/>
                  </a:schemeClr>
                </a:solidFill>
              </a:rPr>
              <a:t>Hennes</a:t>
            </a:r>
            <a:r>
              <a:rPr lang="fr-FR" i="1" dirty="0" smtClean="0">
                <a:solidFill>
                  <a:schemeClr val="tx2">
                    <a:lumMod val="75000"/>
                  </a:schemeClr>
                </a:solidFill>
              </a:rPr>
              <a:t> &amp; Mauritz, L. P.</a:t>
            </a:r>
            <a:r>
              <a:rPr lang="fr-FR" dirty="0" smtClean="0">
                <a:solidFill>
                  <a:schemeClr val="tx2">
                    <a:lumMod val="75000"/>
                  </a:schemeClr>
                </a:solidFill>
              </a:rPr>
              <a:t>, </a:t>
            </a:r>
            <a:r>
              <a:rPr lang="fr-FR" sz="2000" dirty="0" smtClean="0">
                <a:solidFill>
                  <a:schemeClr val="tx2">
                    <a:lumMod val="75000"/>
                  </a:schemeClr>
                </a:solidFill>
              </a:rPr>
              <a:t>142 </a:t>
            </a:r>
            <a:r>
              <a:rPr lang="fr-FR" sz="2000" dirty="0" err="1" smtClean="0">
                <a:solidFill>
                  <a:schemeClr val="tx2">
                    <a:lumMod val="75000"/>
                  </a:schemeClr>
                </a:solidFill>
              </a:rPr>
              <a:t>S.Ct</a:t>
            </a:r>
            <a:r>
              <a:rPr lang="fr-FR" sz="2000" dirty="0" smtClean="0">
                <a:solidFill>
                  <a:schemeClr val="tx2">
                    <a:lumMod val="75000"/>
                  </a:schemeClr>
                </a:solidFill>
              </a:rPr>
              <a:t>. 941 (2022)</a:t>
            </a:r>
          </a:p>
          <a:p>
            <a:pPr lvl="1"/>
            <a:r>
              <a:rPr lang="en-US" dirty="0" smtClean="0">
                <a:solidFill>
                  <a:schemeClr val="tx2">
                    <a:lumMod val="75000"/>
                  </a:schemeClr>
                </a:solidFill>
              </a:rPr>
              <a:t>Held: </a:t>
            </a:r>
            <a:r>
              <a:rPr lang="en-US" dirty="0">
                <a:solidFill>
                  <a:schemeClr val="tx2">
                    <a:lumMod val="75000"/>
                  </a:schemeClr>
                </a:solidFill>
              </a:rPr>
              <a:t> </a:t>
            </a:r>
            <a:r>
              <a:rPr lang="en-US" dirty="0" smtClean="0">
                <a:solidFill>
                  <a:schemeClr val="tx2">
                    <a:lumMod val="75000"/>
                  </a:schemeClr>
                </a:solidFill>
              </a:rPr>
              <a:t>Lack of either </a:t>
            </a:r>
            <a:r>
              <a:rPr lang="en-US" i="1" dirty="0" smtClean="0">
                <a:solidFill>
                  <a:schemeClr val="tx2">
                    <a:lumMod val="75000"/>
                  </a:schemeClr>
                </a:solidFill>
              </a:rPr>
              <a:t>factual</a:t>
            </a:r>
            <a:r>
              <a:rPr lang="en-US" dirty="0" smtClean="0">
                <a:solidFill>
                  <a:schemeClr val="tx2">
                    <a:lumMod val="75000"/>
                  </a:schemeClr>
                </a:solidFill>
              </a:rPr>
              <a:t> </a:t>
            </a:r>
            <a:r>
              <a:rPr lang="en-US" b="1" u="sng" dirty="0" smtClean="0">
                <a:solidFill>
                  <a:schemeClr val="tx2">
                    <a:lumMod val="75000"/>
                  </a:schemeClr>
                </a:solidFill>
              </a:rPr>
              <a:t>OR</a:t>
            </a:r>
            <a:r>
              <a:rPr lang="en-US" dirty="0" smtClean="0">
                <a:solidFill>
                  <a:schemeClr val="tx2">
                    <a:lumMod val="75000"/>
                  </a:schemeClr>
                </a:solidFill>
              </a:rPr>
              <a:t> </a:t>
            </a:r>
            <a:r>
              <a:rPr lang="en-US" i="1" dirty="0" smtClean="0">
                <a:solidFill>
                  <a:schemeClr val="tx2">
                    <a:lumMod val="75000"/>
                  </a:schemeClr>
                </a:solidFill>
              </a:rPr>
              <a:t>legal</a:t>
            </a:r>
            <a:r>
              <a:rPr lang="en-US" dirty="0" smtClean="0">
                <a:solidFill>
                  <a:schemeClr val="tx2">
                    <a:lumMod val="75000"/>
                  </a:schemeClr>
                </a:solidFill>
              </a:rPr>
              <a:t> knowledge </a:t>
            </a:r>
            <a:r>
              <a:rPr lang="en-US" dirty="0">
                <a:solidFill>
                  <a:schemeClr val="tx2">
                    <a:lumMod val="75000"/>
                  </a:schemeClr>
                </a:solidFill>
              </a:rPr>
              <a:t>can excuse an inaccuracy in a copyright registration under § 411(b)(1)(A)</a:t>
            </a:r>
            <a:r>
              <a:rPr lang="en-US" dirty="0" smtClean="0">
                <a:solidFill>
                  <a:schemeClr val="tx2">
                    <a:lumMod val="75000"/>
                  </a:schemeClr>
                </a:solidFill>
              </a:rPr>
              <a:t>.</a:t>
            </a:r>
          </a:p>
          <a:p>
            <a:pPr lvl="1"/>
            <a:endParaRPr lang="en-US" dirty="0" smtClean="0">
              <a:solidFill>
                <a:schemeClr val="tx2">
                  <a:lumMod val="75000"/>
                </a:schemeClr>
              </a:solidFill>
            </a:endParaRPr>
          </a:p>
        </p:txBody>
      </p:sp>
    </p:spTree>
    <p:extLst>
      <p:ext uri="{BB962C8B-B14F-4D97-AF65-F5344CB8AC3E}">
        <p14:creationId xmlns:p14="http://schemas.microsoft.com/office/powerpoint/2010/main" val="15154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ChangeArrowheads="1"/>
          </p:cNvSpPr>
          <p:nvPr/>
        </p:nvSpPr>
        <p:spPr bwMode="auto">
          <a:xfrm>
            <a:off x="838200" y="1742662"/>
            <a:ext cx="10161104" cy="407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spcBef>
                <a:spcPct val="20000"/>
              </a:spcBef>
              <a:buChar char="•"/>
              <a:defRPr sz="3200">
                <a:solidFill>
                  <a:srgbClr val="002B55"/>
                </a:solidFill>
                <a:latin typeface="Arial" panose="020B0604020202020204" pitchFamily="34" charset="0"/>
              </a:defRPr>
            </a:lvl1pPr>
            <a:lvl2pPr marL="800100" indent="-342900">
              <a:spcBef>
                <a:spcPct val="20000"/>
              </a:spcBef>
              <a:buChar char="–"/>
              <a:defRPr sz="2800">
                <a:solidFill>
                  <a:srgbClr val="002B55"/>
                </a:solidFill>
                <a:latin typeface="Arial" panose="020B0604020202020204" pitchFamily="34" charset="0"/>
              </a:defRPr>
            </a:lvl2pPr>
            <a:lvl3pPr marL="1219200" indent="-304800">
              <a:spcBef>
                <a:spcPct val="20000"/>
              </a:spcBef>
              <a:buChar char="•"/>
              <a:defRPr sz="2400">
                <a:solidFill>
                  <a:srgbClr val="002B55"/>
                </a:solidFill>
                <a:latin typeface="Arial" panose="020B0604020202020204" pitchFamily="34" charset="0"/>
              </a:defRPr>
            </a:lvl3pPr>
            <a:lvl4pPr marL="1638300" indent="-266700">
              <a:spcBef>
                <a:spcPct val="20000"/>
              </a:spcBef>
              <a:buChar char="–"/>
              <a:defRPr sz="2000">
                <a:solidFill>
                  <a:srgbClr val="002B55"/>
                </a:solidFill>
                <a:latin typeface="Arial" panose="020B0604020202020204" pitchFamily="34" charset="0"/>
              </a:defRPr>
            </a:lvl4pPr>
            <a:lvl5pPr marL="2095500" indent="-266700">
              <a:spcBef>
                <a:spcPct val="20000"/>
              </a:spcBef>
              <a:buChar char="»"/>
              <a:defRPr sz="2000">
                <a:solidFill>
                  <a:srgbClr val="002B55"/>
                </a:solidFill>
                <a:latin typeface="Arial" panose="020B0604020202020204" pitchFamily="34" charset="0"/>
              </a:defRPr>
            </a:lvl5pPr>
            <a:lvl6pPr marL="2552700" indent="-266700" fontAlgn="base">
              <a:spcBef>
                <a:spcPct val="20000"/>
              </a:spcBef>
              <a:spcAft>
                <a:spcPct val="0"/>
              </a:spcAft>
              <a:buChar char="»"/>
              <a:defRPr sz="2000">
                <a:solidFill>
                  <a:srgbClr val="002B55"/>
                </a:solidFill>
                <a:latin typeface="Arial" panose="020B0604020202020204" pitchFamily="34" charset="0"/>
              </a:defRPr>
            </a:lvl6pPr>
            <a:lvl7pPr marL="3009900" indent="-266700" fontAlgn="base">
              <a:spcBef>
                <a:spcPct val="20000"/>
              </a:spcBef>
              <a:spcAft>
                <a:spcPct val="0"/>
              </a:spcAft>
              <a:buChar char="»"/>
              <a:defRPr sz="2000">
                <a:solidFill>
                  <a:srgbClr val="002B55"/>
                </a:solidFill>
                <a:latin typeface="Arial" panose="020B0604020202020204" pitchFamily="34" charset="0"/>
              </a:defRPr>
            </a:lvl7pPr>
            <a:lvl8pPr marL="3467100" indent="-266700" fontAlgn="base">
              <a:spcBef>
                <a:spcPct val="20000"/>
              </a:spcBef>
              <a:spcAft>
                <a:spcPct val="0"/>
              </a:spcAft>
              <a:buChar char="»"/>
              <a:defRPr sz="2000">
                <a:solidFill>
                  <a:srgbClr val="002B55"/>
                </a:solidFill>
                <a:latin typeface="Arial" panose="020B0604020202020204" pitchFamily="34" charset="0"/>
              </a:defRPr>
            </a:lvl8pPr>
            <a:lvl9pPr marL="3924300" indent="-266700" fontAlgn="base">
              <a:spcBef>
                <a:spcPct val="20000"/>
              </a:spcBef>
              <a:spcAft>
                <a:spcPct val="0"/>
              </a:spcAft>
              <a:buChar char="»"/>
              <a:defRPr sz="2000">
                <a:solidFill>
                  <a:srgbClr val="002B55"/>
                </a:solidFill>
                <a:latin typeface="Arial" panose="020B0604020202020204" pitchFamily="34" charset="0"/>
              </a:defRPr>
            </a:lvl9pPr>
          </a:lstStyle>
          <a:p>
            <a:pPr eaLnBrk="1" hangingPunct="1">
              <a:lnSpc>
                <a:spcPct val="80000"/>
              </a:lnSpc>
            </a:pPr>
            <a:r>
              <a:rPr lang="en-US" altLang="en-US" sz="2400" b="1">
                <a:solidFill>
                  <a:schemeClr val="tx2">
                    <a:lumMod val="75000"/>
                  </a:schemeClr>
                </a:solidFill>
                <a:latin typeface="+mn-lt"/>
              </a:rPr>
              <a:t>The copyright owner has the exclusive right to do and to authorize any of the following:</a:t>
            </a:r>
          </a:p>
          <a:p>
            <a:pPr eaLnBrk="1" hangingPunct="1">
              <a:lnSpc>
                <a:spcPct val="80000"/>
              </a:lnSpc>
              <a:buFontTx/>
              <a:buNone/>
            </a:pPr>
            <a:endParaRPr lang="en-US" altLang="en-US" sz="2400">
              <a:solidFill>
                <a:schemeClr val="tx2">
                  <a:lumMod val="75000"/>
                </a:schemeClr>
              </a:solidFill>
              <a:latin typeface="+mn-lt"/>
            </a:endParaRPr>
          </a:p>
          <a:p>
            <a:pPr eaLnBrk="1" hangingPunct="1">
              <a:lnSpc>
                <a:spcPct val="80000"/>
              </a:lnSpc>
              <a:buFont typeface="Wingdings" panose="05000000000000000000" pitchFamily="2" charset="2"/>
              <a:buAutoNum type="arabicParenR"/>
            </a:pPr>
            <a:r>
              <a:rPr lang="en-US" altLang="en-US" sz="2400">
                <a:solidFill>
                  <a:schemeClr val="tx2">
                    <a:lumMod val="75000"/>
                  </a:schemeClr>
                </a:solidFill>
                <a:latin typeface="+mn-lt"/>
              </a:rPr>
              <a:t>To reproduce the copyrighted work;</a:t>
            </a:r>
          </a:p>
          <a:p>
            <a:pPr eaLnBrk="1" hangingPunct="1">
              <a:lnSpc>
                <a:spcPct val="80000"/>
              </a:lnSpc>
              <a:buFont typeface="Wingdings" panose="05000000000000000000" pitchFamily="2" charset="2"/>
              <a:buAutoNum type="arabicParenR"/>
            </a:pPr>
            <a:r>
              <a:rPr lang="en-US" altLang="en-US" sz="2400">
                <a:solidFill>
                  <a:schemeClr val="tx2">
                    <a:lumMod val="75000"/>
                  </a:schemeClr>
                </a:solidFill>
                <a:latin typeface="+mn-lt"/>
              </a:rPr>
              <a:t>To prepare derivative works;</a:t>
            </a:r>
          </a:p>
          <a:p>
            <a:pPr eaLnBrk="1" hangingPunct="1">
              <a:lnSpc>
                <a:spcPct val="80000"/>
              </a:lnSpc>
              <a:buFont typeface="Wingdings" panose="05000000000000000000" pitchFamily="2" charset="2"/>
              <a:buAutoNum type="arabicParenR"/>
            </a:pPr>
            <a:r>
              <a:rPr lang="en-US" altLang="en-US" sz="2400">
                <a:solidFill>
                  <a:schemeClr val="tx2">
                    <a:lumMod val="75000"/>
                  </a:schemeClr>
                </a:solidFill>
                <a:latin typeface="+mn-lt"/>
              </a:rPr>
              <a:t>To distribute copies;</a:t>
            </a:r>
          </a:p>
          <a:p>
            <a:pPr eaLnBrk="1" hangingPunct="1">
              <a:lnSpc>
                <a:spcPct val="80000"/>
              </a:lnSpc>
              <a:buFont typeface="Wingdings" panose="05000000000000000000" pitchFamily="2" charset="2"/>
              <a:buAutoNum type="arabicParenR"/>
            </a:pPr>
            <a:r>
              <a:rPr lang="en-US" altLang="en-US" sz="2400">
                <a:solidFill>
                  <a:schemeClr val="tx2">
                    <a:lumMod val="75000"/>
                  </a:schemeClr>
                </a:solidFill>
                <a:latin typeface="+mn-lt"/>
              </a:rPr>
              <a:t>To display the work publicly;</a:t>
            </a:r>
          </a:p>
          <a:p>
            <a:pPr eaLnBrk="1" hangingPunct="1">
              <a:lnSpc>
                <a:spcPct val="80000"/>
              </a:lnSpc>
              <a:buFont typeface="Wingdings" panose="05000000000000000000" pitchFamily="2" charset="2"/>
              <a:buAutoNum type="arabicParenR"/>
            </a:pPr>
            <a:r>
              <a:rPr lang="en-US" altLang="en-US" sz="2400">
                <a:solidFill>
                  <a:schemeClr val="tx2">
                    <a:lumMod val="75000"/>
                  </a:schemeClr>
                </a:solidFill>
                <a:latin typeface="+mn-lt"/>
              </a:rPr>
              <a:t>In the case of sound recording, to perform the work publicly by means of a digital audio transmission.</a:t>
            </a:r>
          </a:p>
        </p:txBody>
      </p:sp>
      <p:sp>
        <p:nvSpPr>
          <p:cNvPr id="4" name="Google Shape;173;p8"/>
          <p:cNvSpPr txBox="1">
            <a:spLocks/>
          </p:cNvSpPr>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Century Gothic"/>
              <a:buNone/>
            </a:pPr>
            <a:r>
              <a:rPr lang="en-US" sz="4800" b="1" dirty="0" smtClean="0">
                <a:solidFill>
                  <a:schemeClr val="tx2">
                    <a:lumMod val="75000"/>
                  </a:schemeClr>
                </a:solidFill>
              </a:rPr>
              <a:t>What Can You Do With a Copyright?</a:t>
            </a:r>
            <a:endParaRPr lang="en-US" sz="4800" b="1" dirty="0">
              <a:solidFill>
                <a:schemeClr val="tx2">
                  <a:lumMod val="75000"/>
                </a:schemeClr>
              </a:solidFill>
            </a:endParaRPr>
          </a:p>
        </p:txBody>
      </p:sp>
    </p:spTree>
    <p:extLst>
      <p:ext uri="{BB962C8B-B14F-4D97-AF65-F5344CB8AC3E}">
        <p14:creationId xmlns:p14="http://schemas.microsoft.com/office/powerpoint/2010/main" val="376018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p:cNvSpPr>
            <a:spLocks noChangeArrowheads="1"/>
          </p:cNvSpPr>
          <p:nvPr/>
        </p:nvSpPr>
        <p:spPr bwMode="auto">
          <a:xfrm>
            <a:off x="838200" y="1295400"/>
            <a:ext cx="997557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rgbClr val="002B55"/>
                </a:solidFill>
                <a:latin typeface="Arial" panose="020B0604020202020204" pitchFamily="34" charset="0"/>
              </a:defRPr>
            </a:lvl1pPr>
            <a:lvl2pPr marL="914400" indent="-457200">
              <a:spcBef>
                <a:spcPct val="20000"/>
              </a:spcBef>
              <a:buChar char="–"/>
              <a:defRPr sz="2800">
                <a:solidFill>
                  <a:srgbClr val="002B55"/>
                </a:solidFill>
                <a:latin typeface="Arial" panose="020B0604020202020204" pitchFamily="34" charset="0"/>
              </a:defRPr>
            </a:lvl2pPr>
            <a:lvl3pPr marL="1295400" indent="-381000">
              <a:spcBef>
                <a:spcPct val="20000"/>
              </a:spcBef>
              <a:buChar char="•"/>
              <a:defRPr sz="2400">
                <a:solidFill>
                  <a:srgbClr val="002B55"/>
                </a:solidFill>
                <a:latin typeface="Arial" panose="020B0604020202020204" pitchFamily="34" charset="0"/>
              </a:defRPr>
            </a:lvl3pPr>
            <a:lvl4pPr marL="1714500" indent="-342900">
              <a:spcBef>
                <a:spcPct val="20000"/>
              </a:spcBef>
              <a:buChar char="–"/>
              <a:defRPr sz="2000">
                <a:solidFill>
                  <a:srgbClr val="002B55"/>
                </a:solidFill>
                <a:latin typeface="Arial" panose="020B0604020202020204" pitchFamily="34" charset="0"/>
              </a:defRPr>
            </a:lvl4pPr>
            <a:lvl5pPr marL="2171700" indent="-342900">
              <a:spcBef>
                <a:spcPct val="20000"/>
              </a:spcBef>
              <a:buChar char="»"/>
              <a:defRPr sz="2000">
                <a:solidFill>
                  <a:srgbClr val="002B55"/>
                </a:solidFill>
                <a:latin typeface="Arial" panose="020B0604020202020204" pitchFamily="34" charset="0"/>
              </a:defRPr>
            </a:lvl5pPr>
            <a:lvl6pPr marL="2628900" indent="-342900" fontAlgn="base">
              <a:spcBef>
                <a:spcPct val="20000"/>
              </a:spcBef>
              <a:spcAft>
                <a:spcPct val="0"/>
              </a:spcAft>
              <a:buChar char="»"/>
              <a:defRPr sz="2000">
                <a:solidFill>
                  <a:srgbClr val="002B55"/>
                </a:solidFill>
                <a:latin typeface="Arial" panose="020B0604020202020204" pitchFamily="34" charset="0"/>
              </a:defRPr>
            </a:lvl6pPr>
            <a:lvl7pPr marL="3086100" indent="-342900" fontAlgn="base">
              <a:spcBef>
                <a:spcPct val="20000"/>
              </a:spcBef>
              <a:spcAft>
                <a:spcPct val="0"/>
              </a:spcAft>
              <a:buChar char="»"/>
              <a:defRPr sz="2000">
                <a:solidFill>
                  <a:srgbClr val="002B55"/>
                </a:solidFill>
                <a:latin typeface="Arial" panose="020B0604020202020204" pitchFamily="34" charset="0"/>
              </a:defRPr>
            </a:lvl7pPr>
            <a:lvl8pPr marL="3543300" indent="-342900" fontAlgn="base">
              <a:spcBef>
                <a:spcPct val="20000"/>
              </a:spcBef>
              <a:spcAft>
                <a:spcPct val="0"/>
              </a:spcAft>
              <a:buChar char="»"/>
              <a:defRPr sz="2000">
                <a:solidFill>
                  <a:srgbClr val="002B55"/>
                </a:solidFill>
                <a:latin typeface="Arial" panose="020B0604020202020204" pitchFamily="34" charset="0"/>
              </a:defRPr>
            </a:lvl8pPr>
            <a:lvl9pPr marL="4000500" indent="-342900" fontAlgn="base">
              <a:spcBef>
                <a:spcPct val="20000"/>
              </a:spcBef>
              <a:spcAft>
                <a:spcPct val="0"/>
              </a:spcAft>
              <a:buChar char="»"/>
              <a:defRPr sz="2000">
                <a:solidFill>
                  <a:srgbClr val="002B55"/>
                </a:solidFill>
                <a:latin typeface="Arial" panose="020B0604020202020204" pitchFamily="34" charset="0"/>
              </a:defRPr>
            </a:lvl9pPr>
          </a:lstStyle>
          <a:p>
            <a:pPr>
              <a:lnSpc>
                <a:spcPct val="80000"/>
              </a:lnSpc>
              <a:buClr>
                <a:schemeClr val="tx2">
                  <a:lumMod val="75000"/>
                </a:schemeClr>
              </a:buClr>
            </a:pPr>
            <a:r>
              <a:rPr lang="en-US" altLang="en-US" sz="2800" dirty="0">
                <a:solidFill>
                  <a:schemeClr val="tx2">
                    <a:lumMod val="75000"/>
                  </a:schemeClr>
                </a:solidFill>
                <a:latin typeface="+mn-lt"/>
              </a:rPr>
              <a:t>Fair use is not infringement</a:t>
            </a:r>
          </a:p>
          <a:p>
            <a:pPr>
              <a:lnSpc>
                <a:spcPct val="80000"/>
              </a:lnSpc>
              <a:buClr>
                <a:schemeClr val="tx2">
                  <a:lumMod val="75000"/>
                </a:schemeClr>
              </a:buClr>
            </a:pPr>
            <a:r>
              <a:rPr lang="en-US" altLang="en-US" sz="2800" dirty="0">
                <a:solidFill>
                  <a:schemeClr val="tx2">
                    <a:lumMod val="75000"/>
                  </a:schemeClr>
                </a:solidFill>
                <a:latin typeface="+mn-lt"/>
              </a:rPr>
              <a:t>Factors considered include:</a:t>
            </a:r>
          </a:p>
          <a:p>
            <a:pPr lvl="1" eaLnBrk="1" hangingPunct="1">
              <a:lnSpc>
                <a:spcPct val="80000"/>
              </a:lnSpc>
              <a:buFontTx/>
              <a:buAutoNum type="arabicParenR"/>
            </a:pPr>
            <a:r>
              <a:rPr lang="en-US" altLang="en-US" dirty="0">
                <a:solidFill>
                  <a:schemeClr val="tx2">
                    <a:lumMod val="75000"/>
                  </a:schemeClr>
                </a:solidFill>
                <a:latin typeface="+mn-lt"/>
              </a:rPr>
              <a:t>The purpose and character of the use – commercial or non-profit?</a:t>
            </a:r>
          </a:p>
          <a:p>
            <a:pPr lvl="1" eaLnBrk="1" hangingPunct="1">
              <a:lnSpc>
                <a:spcPct val="80000"/>
              </a:lnSpc>
              <a:buFontTx/>
              <a:buAutoNum type="arabicParenR"/>
            </a:pPr>
            <a:r>
              <a:rPr lang="en-US" altLang="en-US" dirty="0">
                <a:solidFill>
                  <a:schemeClr val="tx2">
                    <a:lumMod val="75000"/>
                  </a:schemeClr>
                </a:solidFill>
                <a:latin typeface="+mn-lt"/>
              </a:rPr>
              <a:t>The nature of the copyrighted work</a:t>
            </a:r>
          </a:p>
          <a:p>
            <a:pPr lvl="1" eaLnBrk="1" hangingPunct="1">
              <a:lnSpc>
                <a:spcPct val="80000"/>
              </a:lnSpc>
              <a:buFontTx/>
              <a:buAutoNum type="arabicParenR"/>
            </a:pPr>
            <a:r>
              <a:rPr lang="en-US" altLang="en-US" dirty="0">
                <a:solidFill>
                  <a:schemeClr val="tx2">
                    <a:lumMod val="75000"/>
                  </a:schemeClr>
                </a:solidFill>
                <a:latin typeface="+mn-lt"/>
              </a:rPr>
              <a:t>The amount of substantiality of the portion used in relation to the copyrighted work as a whole</a:t>
            </a:r>
          </a:p>
          <a:p>
            <a:pPr lvl="1" eaLnBrk="1" hangingPunct="1">
              <a:lnSpc>
                <a:spcPct val="80000"/>
              </a:lnSpc>
              <a:buFontTx/>
              <a:buAutoNum type="arabicParenR"/>
            </a:pPr>
            <a:r>
              <a:rPr lang="en-US" altLang="en-US" dirty="0">
                <a:solidFill>
                  <a:schemeClr val="tx2">
                    <a:lumMod val="75000"/>
                  </a:schemeClr>
                </a:solidFill>
                <a:latin typeface="+mn-lt"/>
              </a:rPr>
              <a:t>The effect of the use upon the potential market for or value of the copyrighted work.</a:t>
            </a:r>
          </a:p>
          <a:p>
            <a:pPr>
              <a:lnSpc>
                <a:spcPct val="80000"/>
              </a:lnSpc>
            </a:pPr>
            <a:r>
              <a:rPr lang="en-US" altLang="en-US" sz="2800" dirty="0">
                <a:solidFill>
                  <a:schemeClr val="tx2">
                    <a:lumMod val="75000"/>
                  </a:schemeClr>
                </a:solidFill>
                <a:latin typeface="+mn-lt"/>
              </a:rPr>
              <a:t>Typical fair use situations include: </a:t>
            </a:r>
            <a:r>
              <a:rPr lang="en-US" altLang="en-US" sz="2800" dirty="0" smtClean="0">
                <a:solidFill>
                  <a:schemeClr val="tx2">
                    <a:lumMod val="75000"/>
                  </a:schemeClr>
                </a:solidFill>
                <a:latin typeface="+mn-lt"/>
              </a:rPr>
              <a:t>reproducing </a:t>
            </a:r>
            <a:r>
              <a:rPr lang="en-US" altLang="en-US" sz="2800" dirty="0">
                <a:solidFill>
                  <a:schemeClr val="tx2">
                    <a:lumMod val="75000"/>
                  </a:schemeClr>
                </a:solidFill>
                <a:latin typeface="+mn-lt"/>
              </a:rPr>
              <a:t>a work for classroom teaching, news </a:t>
            </a:r>
            <a:r>
              <a:rPr lang="en-US" altLang="en-US" sz="2800" dirty="0" smtClean="0">
                <a:solidFill>
                  <a:schemeClr val="tx2">
                    <a:lumMod val="75000"/>
                  </a:schemeClr>
                </a:solidFill>
                <a:latin typeface="+mn-lt"/>
              </a:rPr>
              <a:t>reporting, research situations and some artwork.</a:t>
            </a:r>
            <a:endParaRPr lang="en-US" altLang="en-US" sz="2800" dirty="0">
              <a:solidFill>
                <a:schemeClr val="tx2">
                  <a:lumMod val="75000"/>
                </a:schemeClr>
              </a:solidFill>
              <a:latin typeface="+mn-lt"/>
            </a:endParaRPr>
          </a:p>
          <a:p>
            <a:pPr eaLnBrk="1" hangingPunct="1">
              <a:lnSpc>
                <a:spcPct val="80000"/>
              </a:lnSpc>
              <a:buFont typeface="Wingdings" panose="05000000000000000000" pitchFamily="2" charset="2"/>
              <a:buNone/>
            </a:pPr>
            <a:endParaRPr lang="en-US" altLang="en-US" dirty="0">
              <a:solidFill>
                <a:schemeClr val="tx2">
                  <a:lumMod val="75000"/>
                </a:schemeClr>
              </a:solidFill>
              <a:latin typeface="+mn-lt"/>
            </a:endParaRPr>
          </a:p>
        </p:txBody>
      </p:sp>
      <p:sp>
        <p:nvSpPr>
          <p:cNvPr id="4" name="Google Shape;173;p8"/>
          <p:cNvSpPr txBox="1">
            <a:spLocks/>
          </p:cNvSpPr>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1"/>
              </a:buClr>
              <a:buSzPts val="4400"/>
              <a:buFont typeface="Century Gothic"/>
              <a:buNone/>
            </a:pPr>
            <a:r>
              <a:rPr lang="en-US" sz="4800" b="1" dirty="0" smtClean="0">
                <a:solidFill>
                  <a:schemeClr val="tx2">
                    <a:lumMod val="75000"/>
                  </a:schemeClr>
                </a:solidFill>
              </a:rPr>
              <a:t>Fair Use</a:t>
            </a:r>
            <a:endParaRPr lang="en-US" sz="4800" b="1" dirty="0">
              <a:solidFill>
                <a:schemeClr val="tx2">
                  <a:lumMod val="75000"/>
                </a:schemeClr>
              </a:solidFill>
            </a:endParaRPr>
          </a:p>
        </p:txBody>
      </p:sp>
    </p:spTree>
    <p:extLst>
      <p:ext uri="{BB962C8B-B14F-4D97-AF65-F5344CB8AC3E}">
        <p14:creationId xmlns:p14="http://schemas.microsoft.com/office/powerpoint/2010/main" val="87921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tx2">
                    <a:lumMod val="75000"/>
                  </a:schemeClr>
                </a:solidFill>
              </a:rPr>
              <a:t>Andy Warhol Foundation for the Arts v. Goldsmith Oral Argument, </a:t>
            </a:r>
            <a:r>
              <a:rPr lang="en-US" sz="3200" b="1" i="1" dirty="0" smtClean="0">
                <a:solidFill>
                  <a:schemeClr val="tx2">
                    <a:lumMod val="75000"/>
                  </a:schemeClr>
                </a:solidFill>
              </a:rPr>
              <a:t>Supreme Court Docket No. </a:t>
            </a:r>
            <a:r>
              <a:rPr lang="en-US" sz="3200" b="1" i="1" dirty="0">
                <a:solidFill>
                  <a:schemeClr val="tx2">
                    <a:lumMod val="75000"/>
                  </a:schemeClr>
                </a:solidFill>
              </a:rPr>
              <a:t>21-869</a:t>
            </a:r>
          </a:p>
        </p:txBody>
      </p:sp>
      <p:pic>
        <p:nvPicPr>
          <p:cNvPr id="4" name="Content Placeholder 3"/>
          <p:cNvPicPr>
            <a:picLocks noGrp="1" noChangeAspect="1"/>
          </p:cNvPicPr>
          <p:nvPr>
            <p:ph sz="half" idx="1"/>
          </p:nvPr>
        </p:nvPicPr>
        <p:blipFill>
          <a:blip r:embed="rId2"/>
          <a:stretch>
            <a:fillRect/>
          </a:stretch>
        </p:blipFill>
        <p:spPr>
          <a:xfrm>
            <a:off x="1853184" y="1599248"/>
            <a:ext cx="7053072" cy="3056667"/>
          </a:xfrm>
          <a:prstGeom prst="rect">
            <a:avLst/>
          </a:prstGeom>
        </p:spPr>
      </p:pic>
      <p:sp>
        <p:nvSpPr>
          <p:cNvPr id="5" name="Content Placeholder 4"/>
          <p:cNvSpPr>
            <a:spLocks noGrp="1"/>
          </p:cNvSpPr>
          <p:nvPr>
            <p:ph sz="half" idx="2"/>
          </p:nvPr>
        </p:nvSpPr>
        <p:spPr>
          <a:xfrm>
            <a:off x="512063" y="4655915"/>
            <a:ext cx="11136597" cy="1824419"/>
          </a:xfrm>
        </p:spPr>
        <p:txBody>
          <a:bodyPr>
            <a:noAutofit/>
          </a:bodyPr>
          <a:lstStyle/>
          <a:p>
            <a:r>
              <a:rPr lang="en-US" sz="2400" dirty="0" smtClean="0">
                <a:solidFill>
                  <a:schemeClr val="tx2">
                    <a:lumMod val="75000"/>
                  </a:schemeClr>
                </a:solidFill>
              </a:rPr>
              <a:t>Whether a work of art is “transformative” when it conveys a different meaning or message from its source material (as the Supreme Court, U.S. Court of Appeals for the 9th Circuit, and other courts of appeals have held), or whether a court is forbidden from considering the meaning of the accused work where it “recognizably </a:t>
            </a:r>
            <a:r>
              <a:rPr lang="en-US" sz="2400" dirty="0" err="1" smtClean="0">
                <a:solidFill>
                  <a:schemeClr val="tx2">
                    <a:lumMod val="75000"/>
                  </a:schemeClr>
                </a:solidFill>
              </a:rPr>
              <a:t>deriv</a:t>
            </a:r>
            <a:r>
              <a:rPr lang="en-US" sz="2400" dirty="0" smtClean="0">
                <a:solidFill>
                  <a:schemeClr val="tx2">
                    <a:lumMod val="75000"/>
                  </a:schemeClr>
                </a:solidFill>
              </a:rPr>
              <a:t>[</a:t>
            </a:r>
            <a:r>
              <a:rPr lang="en-US" sz="2400" dirty="0" err="1" smtClean="0">
                <a:solidFill>
                  <a:schemeClr val="tx2">
                    <a:lumMod val="75000"/>
                  </a:schemeClr>
                </a:solidFill>
              </a:rPr>
              <a:t>es</a:t>
            </a:r>
            <a:r>
              <a:rPr lang="en-US" sz="2400" dirty="0" smtClean="0">
                <a:solidFill>
                  <a:schemeClr val="tx2">
                    <a:lumMod val="75000"/>
                  </a:schemeClr>
                </a:solidFill>
              </a:rPr>
              <a:t>] from” its source material (as the U.S. Court of Appeals for the 2nd Circuit has held).</a:t>
            </a:r>
            <a:endParaRPr lang="en-US" sz="2400" dirty="0">
              <a:solidFill>
                <a:schemeClr val="tx2">
                  <a:lumMod val="75000"/>
                </a:schemeClr>
              </a:solidFill>
            </a:endParaRPr>
          </a:p>
        </p:txBody>
      </p:sp>
    </p:spTree>
    <p:extLst>
      <p:ext uri="{BB962C8B-B14F-4D97-AF65-F5344CB8AC3E}">
        <p14:creationId xmlns:p14="http://schemas.microsoft.com/office/powerpoint/2010/main" val="313117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i="1" dirty="0">
                <a:solidFill>
                  <a:schemeClr val="tx2">
                    <a:lumMod val="75000"/>
                  </a:schemeClr>
                </a:solidFill>
              </a:rPr>
              <a:t>Campbell v. </a:t>
            </a:r>
            <a:r>
              <a:rPr lang="en-US" sz="4800" b="1" i="1" dirty="0" err="1">
                <a:solidFill>
                  <a:schemeClr val="tx2">
                    <a:lumMod val="75000"/>
                  </a:schemeClr>
                </a:solidFill>
              </a:rPr>
              <a:t>Acuff</a:t>
            </a:r>
            <a:r>
              <a:rPr lang="en-US" sz="4800" b="1" i="1" dirty="0">
                <a:solidFill>
                  <a:schemeClr val="tx2">
                    <a:lumMod val="75000"/>
                  </a:schemeClr>
                </a:solidFill>
              </a:rPr>
              <a:t>-Rose Music</a:t>
            </a:r>
            <a:r>
              <a:rPr lang="en-US" sz="4800" b="1" dirty="0">
                <a:solidFill>
                  <a:schemeClr val="tx2">
                    <a:lumMod val="75000"/>
                  </a:schemeClr>
                </a:solidFill>
              </a:rPr>
              <a:t>, </a:t>
            </a:r>
            <a:r>
              <a:rPr lang="en-US" sz="3600" b="1" dirty="0">
                <a:solidFill>
                  <a:schemeClr val="tx2">
                    <a:lumMod val="75000"/>
                  </a:schemeClr>
                </a:solidFill>
              </a:rPr>
              <a:t>510 U.S. 569, 575-578 (1994)</a:t>
            </a:r>
          </a:p>
        </p:txBody>
      </p:sp>
      <p:sp>
        <p:nvSpPr>
          <p:cNvPr id="4" name="Content Placeholder 3"/>
          <p:cNvSpPr>
            <a:spLocks noGrp="1"/>
          </p:cNvSpPr>
          <p:nvPr>
            <p:ph idx="1"/>
          </p:nvPr>
        </p:nvSpPr>
        <p:spPr/>
        <p:txBody>
          <a:bodyPr>
            <a:normAutofit/>
          </a:bodyPr>
          <a:lstStyle/>
          <a:p>
            <a:r>
              <a:rPr lang="en-US" dirty="0" smtClean="0">
                <a:solidFill>
                  <a:schemeClr val="tx2">
                    <a:lumMod val="75000"/>
                  </a:schemeClr>
                </a:solidFill>
              </a:rPr>
              <a:t>The band 2 </a:t>
            </a:r>
            <a:r>
              <a:rPr lang="en-US" dirty="0">
                <a:solidFill>
                  <a:schemeClr val="tx2">
                    <a:lumMod val="75000"/>
                  </a:schemeClr>
                </a:solidFill>
              </a:rPr>
              <a:t>Live Crew </a:t>
            </a:r>
            <a:r>
              <a:rPr lang="en-US" dirty="0" smtClean="0">
                <a:solidFill>
                  <a:schemeClr val="tx2">
                    <a:lumMod val="75000"/>
                  </a:schemeClr>
                </a:solidFill>
              </a:rPr>
              <a:t>sued </a:t>
            </a:r>
            <a:r>
              <a:rPr lang="en-US" dirty="0">
                <a:solidFill>
                  <a:schemeClr val="tx2">
                    <a:lumMod val="75000"/>
                  </a:schemeClr>
                </a:solidFill>
              </a:rPr>
              <a:t>for copyright infringement for </a:t>
            </a:r>
            <a:r>
              <a:rPr lang="en-US" dirty="0" smtClean="0">
                <a:solidFill>
                  <a:schemeClr val="tx2">
                    <a:lumMod val="75000"/>
                  </a:schemeClr>
                </a:solidFill>
              </a:rPr>
              <a:t>use </a:t>
            </a:r>
            <a:r>
              <a:rPr lang="en-US" dirty="0">
                <a:solidFill>
                  <a:schemeClr val="tx2">
                    <a:lumMod val="75000"/>
                  </a:schemeClr>
                </a:solidFill>
              </a:rPr>
              <a:t>of Roy </a:t>
            </a:r>
            <a:r>
              <a:rPr lang="en-US" dirty="0" err="1" smtClean="0">
                <a:solidFill>
                  <a:schemeClr val="tx2">
                    <a:lumMod val="75000"/>
                  </a:schemeClr>
                </a:solidFill>
              </a:rPr>
              <a:t>Orbinson’s</a:t>
            </a:r>
            <a:r>
              <a:rPr lang="en-US" dirty="0" smtClean="0">
                <a:solidFill>
                  <a:schemeClr val="tx2">
                    <a:lumMod val="75000"/>
                  </a:schemeClr>
                </a:solidFill>
              </a:rPr>
              <a:t> </a:t>
            </a:r>
            <a:r>
              <a:rPr lang="en-US" dirty="0">
                <a:solidFill>
                  <a:schemeClr val="tx2">
                    <a:lumMod val="75000"/>
                  </a:schemeClr>
                </a:solidFill>
              </a:rPr>
              <a:t>“Pretty </a:t>
            </a:r>
            <a:r>
              <a:rPr lang="en-US" dirty="0" smtClean="0">
                <a:solidFill>
                  <a:schemeClr val="tx2">
                    <a:lumMod val="75000"/>
                  </a:schemeClr>
                </a:solidFill>
              </a:rPr>
              <a:t>Woman”</a:t>
            </a:r>
            <a:endParaRPr lang="en-US" dirty="0" smtClean="0">
              <a:solidFill>
                <a:schemeClr val="tx2">
                  <a:lumMod val="75000"/>
                </a:schemeClr>
              </a:solidFill>
            </a:endParaRPr>
          </a:p>
          <a:p>
            <a:pPr lvl="1"/>
            <a:r>
              <a:rPr lang="en-US" dirty="0" smtClean="0">
                <a:solidFill>
                  <a:schemeClr val="tx2">
                    <a:lumMod val="75000"/>
                  </a:schemeClr>
                </a:solidFill>
              </a:rPr>
              <a:t>Held: </a:t>
            </a:r>
            <a:r>
              <a:rPr lang="en-US" dirty="0">
                <a:solidFill>
                  <a:schemeClr val="tx2">
                    <a:lumMod val="75000"/>
                  </a:schemeClr>
                </a:solidFill>
              </a:rPr>
              <a:t>2 Live Crew’s “Pretty Woman” was a parody that added transformative value to the original, and thus </a:t>
            </a:r>
            <a:r>
              <a:rPr lang="en-US" dirty="0" smtClean="0">
                <a:solidFill>
                  <a:schemeClr val="tx2">
                    <a:lumMod val="75000"/>
                  </a:schemeClr>
                </a:solidFill>
              </a:rPr>
              <a:t>use </a:t>
            </a:r>
            <a:r>
              <a:rPr lang="en-US" dirty="0">
                <a:solidFill>
                  <a:schemeClr val="tx2">
                    <a:lumMod val="75000"/>
                  </a:schemeClr>
                </a:solidFill>
              </a:rPr>
              <a:t>of </a:t>
            </a:r>
            <a:r>
              <a:rPr lang="en-US" dirty="0" err="1">
                <a:solidFill>
                  <a:schemeClr val="tx2">
                    <a:lumMod val="75000"/>
                  </a:schemeClr>
                </a:solidFill>
              </a:rPr>
              <a:t>Orbinson’s</a:t>
            </a:r>
            <a:r>
              <a:rPr lang="en-US" dirty="0">
                <a:solidFill>
                  <a:schemeClr val="tx2">
                    <a:lumMod val="75000"/>
                  </a:schemeClr>
                </a:solidFill>
              </a:rPr>
              <a:t> </a:t>
            </a:r>
            <a:r>
              <a:rPr lang="en-US" dirty="0" smtClean="0">
                <a:solidFill>
                  <a:schemeClr val="tx2">
                    <a:lumMod val="75000"/>
                  </a:schemeClr>
                </a:solidFill>
              </a:rPr>
              <a:t>“Pretty Woman” was fair </a:t>
            </a:r>
            <a:r>
              <a:rPr lang="en-US" dirty="0">
                <a:solidFill>
                  <a:schemeClr val="tx2">
                    <a:lumMod val="75000"/>
                  </a:schemeClr>
                </a:solidFill>
              </a:rPr>
              <a:t>use. </a:t>
            </a:r>
            <a:endParaRPr lang="en-US" dirty="0" smtClean="0">
              <a:solidFill>
                <a:schemeClr val="tx2">
                  <a:lumMod val="75000"/>
                </a:schemeClr>
              </a:solidFill>
            </a:endParaRPr>
          </a:p>
          <a:p>
            <a:pPr lvl="1"/>
            <a:r>
              <a:rPr lang="en-US" dirty="0" smtClean="0">
                <a:solidFill>
                  <a:schemeClr val="tx2">
                    <a:lumMod val="75000"/>
                  </a:schemeClr>
                </a:solidFill>
              </a:rPr>
              <a:t>Transformative value </a:t>
            </a:r>
            <a:r>
              <a:rPr lang="en-US" dirty="0">
                <a:solidFill>
                  <a:schemeClr val="tx2">
                    <a:lumMod val="75000"/>
                  </a:schemeClr>
                </a:solidFill>
              </a:rPr>
              <a:t>is a consideration </a:t>
            </a:r>
            <a:r>
              <a:rPr lang="en-US" dirty="0" smtClean="0">
                <a:solidFill>
                  <a:schemeClr val="tx2">
                    <a:lumMod val="75000"/>
                  </a:schemeClr>
                </a:solidFill>
              </a:rPr>
              <a:t>under Fair Use Factor </a:t>
            </a:r>
            <a:r>
              <a:rPr lang="en-US" dirty="0">
                <a:solidFill>
                  <a:schemeClr val="tx2">
                    <a:lumMod val="75000"/>
                  </a:schemeClr>
                </a:solidFill>
              </a:rPr>
              <a:t>1 </a:t>
            </a:r>
            <a:r>
              <a:rPr lang="en-US" dirty="0" smtClean="0">
                <a:solidFill>
                  <a:schemeClr val="tx2">
                    <a:lumMod val="75000"/>
                  </a:schemeClr>
                </a:solidFill>
              </a:rPr>
              <a:t>“</a:t>
            </a:r>
            <a:r>
              <a:rPr lang="en-US" dirty="0">
                <a:solidFill>
                  <a:schemeClr val="tx2">
                    <a:lumMod val="75000"/>
                  </a:schemeClr>
                </a:solidFill>
              </a:rPr>
              <a:t>purpose and character” of the </a:t>
            </a:r>
            <a:r>
              <a:rPr lang="en-US" dirty="0" smtClean="0">
                <a:solidFill>
                  <a:schemeClr val="tx2">
                    <a:lumMod val="75000"/>
                  </a:schemeClr>
                </a:solidFill>
              </a:rPr>
              <a:t>use. </a:t>
            </a:r>
          </a:p>
          <a:p>
            <a:pPr lvl="2"/>
            <a:r>
              <a:rPr lang="en-US" dirty="0" smtClean="0">
                <a:solidFill>
                  <a:schemeClr val="tx2">
                    <a:lumMod val="75000"/>
                  </a:schemeClr>
                </a:solidFill>
              </a:rPr>
              <a:t>Does the </a:t>
            </a:r>
            <a:r>
              <a:rPr lang="en-US" dirty="0">
                <a:solidFill>
                  <a:schemeClr val="tx2">
                    <a:lumMod val="75000"/>
                  </a:schemeClr>
                </a:solidFill>
              </a:rPr>
              <a:t>new work “</a:t>
            </a:r>
            <a:r>
              <a:rPr lang="en-US" dirty="0" smtClean="0">
                <a:solidFill>
                  <a:schemeClr val="tx2">
                    <a:lumMod val="75000"/>
                  </a:schemeClr>
                </a:solidFill>
              </a:rPr>
              <a:t>add[] </a:t>
            </a:r>
            <a:r>
              <a:rPr lang="en-US" dirty="0">
                <a:solidFill>
                  <a:schemeClr val="tx2">
                    <a:lumMod val="75000"/>
                  </a:schemeClr>
                </a:solidFill>
              </a:rPr>
              <a:t>something new, with a further purpose or different character, altering the first with new expression, meaning, or </a:t>
            </a:r>
            <a:r>
              <a:rPr lang="en-US" dirty="0" smtClean="0">
                <a:solidFill>
                  <a:schemeClr val="tx2">
                    <a:lumMod val="75000"/>
                  </a:schemeClr>
                </a:solidFill>
              </a:rPr>
              <a:t>message”?</a:t>
            </a:r>
            <a:endParaRPr lang="en-US" dirty="0">
              <a:solidFill>
                <a:schemeClr val="tx2">
                  <a:lumMod val="75000"/>
                </a:schemeClr>
              </a:solidFill>
            </a:endParaRPr>
          </a:p>
        </p:txBody>
      </p:sp>
      <p:sp>
        <p:nvSpPr>
          <p:cNvPr id="2" name="Slide Number Placeholder 1"/>
          <p:cNvSpPr>
            <a:spLocks noGrp="1"/>
          </p:cNvSpPr>
          <p:nvPr>
            <p:ph type="sldNum" sz="quarter" idx="12"/>
          </p:nvPr>
        </p:nvSpPr>
        <p:spPr/>
        <p:txBody>
          <a:bodyPr/>
          <a:lstStyle/>
          <a:p>
            <a:fld id="{5D90B524-81E4-4443-973C-49D8C3FB158E}" type="slidenum">
              <a:rPr lang="en-US" smtClean="0"/>
              <a:t>18</a:t>
            </a:fld>
            <a:endParaRPr lang="en-US"/>
          </a:p>
        </p:txBody>
      </p:sp>
    </p:spTree>
    <p:extLst>
      <p:ext uri="{BB962C8B-B14F-4D97-AF65-F5344CB8AC3E}">
        <p14:creationId xmlns:p14="http://schemas.microsoft.com/office/powerpoint/2010/main" val="319289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chemeClr val="tx2">
                    <a:lumMod val="75000"/>
                  </a:schemeClr>
                </a:solidFill>
              </a:rPr>
              <a:t>Andy Warhol Foundation for the Arts v. Goldsmith Oral Argument, </a:t>
            </a:r>
            <a:r>
              <a:rPr lang="en-US" sz="2900" b="1" i="1" dirty="0">
                <a:solidFill>
                  <a:schemeClr val="tx2">
                    <a:lumMod val="75000"/>
                  </a:schemeClr>
                </a:solidFill>
              </a:rPr>
              <a:t>Supreme Court Docket No. 21-869</a:t>
            </a:r>
          </a:p>
        </p:txBody>
      </p:sp>
      <p:pic>
        <p:nvPicPr>
          <p:cNvPr id="8" name="Content Placeholder 7"/>
          <p:cNvPicPr>
            <a:picLocks noGrp="1" noChangeAspect="1"/>
          </p:cNvPicPr>
          <p:nvPr>
            <p:ph sz="half" idx="2"/>
          </p:nvPr>
        </p:nvPicPr>
        <p:blipFill>
          <a:blip r:embed="rId3"/>
          <a:stretch>
            <a:fillRect/>
          </a:stretch>
        </p:blipFill>
        <p:spPr>
          <a:xfrm>
            <a:off x="6346837" y="1756700"/>
            <a:ext cx="2871889" cy="4348571"/>
          </a:xfrm>
          <a:prstGeom prst="rect">
            <a:avLst/>
          </a:prstGeom>
        </p:spPr>
      </p:pic>
      <p:pic>
        <p:nvPicPr>
          <p:cNvPr id="7" name="Content Placeholder 6"/>
          <p:cNvPicPr>
            <a:picLocks noGrp="1" noChangeAspect="1"/>
          </p:cNvPicPr>
          <p:nvPr>
            <p:ph sz="half" idx="1"/>
          </p:nvPr>
        </p:nvPicPr>
        <p:blipFill>
          <a:blip r:embed="rId4"/>
          <a:stretch>
            <a:fillRect/>
          </a:stretch>
        </p:blipFill>
        <p:spPr>
          <a:xfrm>
            <a:off x="1686115" y="1895221"/>
            <a:ext cx="3248025" cy="4210050"/>
          </a:xfrm>
          <a:prstGeom prst="rect">
            <a:avLst/>
          </a:prstGeom>
        </p:spPr>
      </p:pic>
    </p:spTree>
    <p:extLst>
      <p:ext uri="{BB962C8B-B14F-4D97-AF65-F5344CB8AC3E}">
        <p14:creationId xmlns:p14="http://schemas.microsoft.com/office/powerpoint/2010/main" val="27735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677" y="386861"/>
            <a:ext cx="9067799" cy="848710"/>
          </a:xfrm>
          <a:noFill/>
        </p:spPr>
        <p:txBody>
          <a:bodyPr>
            <a:normAutofit/>
          </a:bodyPr>
          <a:lstStyle/>
          <a:p>
            <a:r>
              <a:rPr lang="en-US" sz="4800" dirty="0" smtClean="0">
                <a:solidFill>
                  <a:schemeClr val="tx2">
                    <a:lumMod val="75000"/>
                  </a:schemeClr>
                </a:solidFill>
                <a:latin typeface="Franklin Gothic Heavy" panose="020B0903020102020204" pitchFamily="34" charset="0"/>
              </a:rPr>
              <a:t>	</a:t>
            </a:r>
            <a:r>
              <a:rPr lang="en-US" sz="4800" b="1" dirty="0" smtClean="0">
                <a:solidFill>
                  <a:schemeClr val="tx2">
                    <a:lumMod val="75000"/>
                  </a:schemeClr>
                </a:solidFill>
              </a:rPr>
              <a:t>Table of Contents</a:t>
            </a:r>
            <a:endParaRPr lang="en-US" sz="4800" b="1" dirty="0">
              <a:solidFill>
                <a:schemeClr val="tx2">
                  <a:lumMod val="75000"/>
                </a:schemeClr>
              </a:solidFill>
            </a:endParaRPr>
          </a:p>
        </p:txBody>
      </p:sp>
      <p:sp>
        <p:nvSpPr>
          <p:cNvPr id="5" name="Content Placeholder 2"/>
          <p:cNvSpPr>
            <a:spLocks noGrp="1"/>
          </p:cNvSpPr>
          <p:nvPr>
            <p:ph idx="1"/>
          </p:nvPr>
        </p:nvSpPr>
        <p:spPr>
          <a:xfrm>
            <a:off x="1043354" y="1493477"/>
            <a:ext cx="8546122" cy="5094890"/>
          </a:xfrm>
        </p:spPr>
        <p:txBody>
          <a:bodyPr>
            <a:normAutofit/>
          </a:bodyPr>
          <a:lstStyle/>
          <a:p>
            <a:pPr marL="919162" lvl="1" indent="-457200">
              <a:spcAft>
                <a:spcPts val="600"/>
              </a:spcAft>
            </a:pPr>
            <a:r>
              <a:rPr lang="en-US" sz="3200" b="1" dirty="0" smtClean="0">
                <a:solidFill>
                  <a:schemeClr val="tx2">
                    <a:lumMod val="75000"/>
                  </a:schemeClr>
                </a:solidFill>
                <a:latin typeface="Calibri Light" panose="020F0302020204030204" pitchFamily="34" charset="0"/>
              </a:rPr>
              <a:t>Firm Background </a:t>
            </a:r>
          </a:p>
          <a:p>
            <a:pPr marL="919162" lvl="1" indent="-457200">
              <a:spcAft>
                <a:spcPts val="600"/>
              </a:spcAft>
            </a:pPr>
            <a:r>
              <a:rPr lang="en-US" sz="3200" b="1" dirty="0" smtClean="0">
                <a:solidFill>
                  <a:schemeClr val="tx2">
                    <a:lumMod val="75000"/>
                  </a:schemeClr>
                </a:solidFill>
                <a:latin typeface="Calibri Light" panose="020F0302020204030204" pitchFamily="34" charset="0"/>
              </a:rPr>
              <a:t>Speaker Introductions</a:t>
            </a:r>
            <a:endParaRPr lang="en-US" sz="3200" b="1" dirty="0">
              <a:solidFill>
                <a:schemeClr val="tx2">
                  <a:lumMod val="75000"/>
                </a:schemeClr>
              </a:solidFill>
              <a:latin typeface="Calibri Light" panose="020F0302020204030204" pitchFamily="34" charset="0"/>
            </a:endParaRPr>
          </a:p>
          <a:p>
            <a:pPr marL="919162" lvl="1" indent="-457200">
              <a:spcAft>
                <a:spcPts val="600"/>
              </a:spcAft>
            </a:pPr>
            <a:r>
              <a:rPr lang="en-US" sz="3200" b="1" smtClean="0">
                <a:solidFill>
                  <a:schemeClr val="tx2">
                    <a:lumMod val="75000"/>
                  </a:schemeClr>
                </a:solidFill>
                <a:latin typeface="Calibri Light" panose="020F0302020204030204" pitchFamily="34" charset="0"/>
              </a:rPr>
              <a:t>Copyrights</a:t>
            </a:r>
            <a:endParaRPr lang="en-US" sz="3200" b="1" dirty="0" smtClean="0">
              <a:solidFill>
                <a:schemeClr val="tx2">
                  <a:lumMod val="75000"/>
                </a:schemeClr>
              </a:solidFill>
              <a:latin typeface="Calibri Light" panose="020F0302020204030204" pitchFamily="34" charset="0"/>
            </a:endParaRPr>
          </a:p>
          <a:p>
            <a:pPr marL="919162" lvl="1" indent="-457200">
              <a:spcAft>
                <a:spcPts val="600"/>
              </a:spcAft>
            </a:pPr>
            <a:r>
              <a:rPr lang="en-US" sz="3200" b="1" smtClean="0">
                <a:solidFill>
                  <a:schemeClr val="tx2">
                    <a:lumMod val="75000"/>
                  </a:schemeClr>
                </a:solidFill>
                <a:latin typeface="Calibri Light" panose="020F0302020204030204" pitchFamily="34" charset="0"/>
              </a:rPr>
              <a:t>US Trademark Practice Updates</a:t>
            </a:r>
            <a:endParaRPr lang="en-US" sz="3200" b="1" dirty="0">
              <a:solidFill>
                <a:schemeClr val="tx2">
                  <a:lumMod val="75000"/>
                </a:schemeClr>
              </a:solidFill>
              <a:latin typeface="Calibri Light" panose="020F0302020204030204" pitchFamily="34" charset="0"/>
            </a:endParaRPr>
          </a:p>
          <a:p>
            <a:pPr marL="919162" lvl="1" indent="-457200">
              <a:spcAft>
                <a:spcPts val="600"/>
              </a:spcAft>
            </a:pPr>
            <a:endParaRPr lang="en-US" sz="3200" b="1" dirty="0">
              <a:solidFill>
                <a:schemeClr val="tx2">
                  <a:lumMod val="75000"/>
                </a:schemeClr>
              </a:solidFill>
              <a:latin typeface="Calibri Light" panose="020F03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8048" y="6132576"/>
            <a:ext cx="2663952" cy="725424"/>
          </a:xfrm>
          <a:prstGeom prst="rect">
            <a:avLst/>
          </a:prstGeom>
        </p:spPr>
      </p:pic>
    </p:spTree>
    <p:extLst>
      <p:ext uri="{BB962C8B-B14F-4D97-AF65-F5344CB8AC3E}">
        <p14:creationId xmlns:p14="http://schemas.microsoft.com/office/powerpoint/2010/main" val="2206384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chemeClr val="tx2">
                    <a:lumMod val="75000"/>
                  </a:schemeClr>
                </a:solidFill>
              </a:rPr>
              <a:t>Andy Warhol Foundation for the Arts v. Goldsmith Oral Argument, </a:t>
            </a:r>
            <a:r>
              <a:rPr lang="en-US" sz="2900" b="1" i="1" dirty="0">
                <a:solidFill>
                  <a:schemeClr val="tx2">
                    <a:lumMod val="75000"/>
                  </a:schemeClr>
                </a:solidFill>
              </a:rPr>
              <a:t>Supreme Court Docket No. 21-869</a:t>
            </a:r>
          </a:p>
        </p:txBody>
      </p:sp>
      <p:sp>
        <p:nvSpPr>
          <p:cNvPr id="3" name="Content Placeholder 2"/>
          <p:cNvSpPr>
            <a:spLocks noGrp="1"/>
          </p:cNvSpPr>
          <p:nvPr>
            <p:ph sz="half" idx="1"/>
          </p:nvPr>
        </p:nvSpPr>
        <p:spPr>
          <a:xfrm>
            <a:off x="838199" y="1825625"/>
            <a:ext cx="11171663" cy="4351338"/>
          </a:xfrm>
        </p:spPr>
        <p:txBody>
          <a:bodyPr>
            <a:normAutofit/>
          </a:bodyPr>
          <a:lstStyle/>
          <a:p>
            <a:r>
              <a:rPr lang="en-US" dirty="0" smtClean="0">
                <a:solidFill>
                  <a:schemeClr val="tx2">
                    <a:lumMod val="75000"/>
                  </a:schemeClr>
                </a:solidFill>
              </a:rPr>
              <a:t>S.D.N.Y. 2019</a:t>
            </a:r>
          </a:p>
          <a:p>
            <a:pPr lvl="1"/>
            <a:r>
              <a:rPr lang="en-US" dirty="0" smtClean="0">
                <a:solidFill>
                  <a:schemeClr val="tx2">
                    <a:lumMod val="75000"/>
                  </a:schemeClr>
                </a:solidFill>
              </a:rPr>
              <a:t>Warhol </a:t>
            </a:r>
            <a:r>
              <a:rPr lang="en-US" dirty="0">
                <a:solidFill>
                  <a:schemeClr val="tx2">
                    <a:lumMod val="75000"/>
                  </a:schemeClr>
                </a:solidFill>
              </a:rPr>
              <a:t>Foundation sought a declaratory judgment that the “Prince Series” did not infringe Goldsmith’s </a:t>
            </a:r>
            <a:r>
              <a:rPr lang="en-US" dirty="0" smtClean="0">
                <a:solidFill>
                  <a:schemeClr val="tx2">
                    <a:lumMod val="75000"/>
                  </a:schemeClr>
                </a:solidFill>
              </a:rPr>
              <a:t>copyright</a:t>
            </a:r>
          </a:p>
          <a:p>
            <a:pPr lvl="2"/>
            <a:r>
              <a:rPr lang="en-US" dirty="0" smtClean="0">
                <a:solidFill>
                  <a:schemeClr val="tx2">
                    <a:lumMod val="75000"/>
                  </a:schemeClr>
                </a:solidFill>
              </a:rPr>
              <a:t>Argued entire series was fair use of Goldsmith’s photo</a:t>
            </a:r>
          </a:p>
          <a:p>
            <a:pPr lvl="1"/>
            <a:r>
              <a:rPr lang="en-US" dirty="0" smtClean="0">
                <a:solidFill>
                  <a:schemeClr val="tx2">
                    <a:lumMod val="75000"/>
                  </a:schemeClr>
                </a:solidFill>
              </a:rPr>
              <a:t>Goldsmith </a:t>
            </a:r>
            <a:r>
              <a:rPr lang="en-US" dirty="0">
                <a:solidFill>
                  <a:schemeClr val="tx2">
                    <a:lumMod val="75000"/>
                  </a:schemeClr>
                </a:solidFill>
              </a:rPr>
              <a:t>counterclaimed for copyright infringement</a:t>
            </a:r>
            <a:r>
              <a:rPr lang="en-US" dirty="0" smtClean="0">
                <a:solidFill>
                  <a:schemeClr val="tx2">
                    <a:lumMod val="75000"/>
                  </a:schemeClr>
                </a:solidFill>
              </a:rPr>
              <a:t>.</a:t>
            </a:r>
          </a:p>
          <a:p>
            <a:pPr lvl="1"/>
            <a:r>
              <a:rPr lang="en-US" dirty="0" smtClean="0">
                <a:solidFill>
                  <a:schemeClr val="tx2">
                    <a:lumMod val="75000"/>
                  </a:schemeClr>
                </a:solidFill>
              </a:rPr>
              <a:t>On Summary Judgment, S.D.N.Y. determined Warhol’s </a:t>
            </a:r>
            <a:r>
              <a:rPr lang="en-US" dirty="0">
                <a:solidFill>
                  <a:schemeClr val="tx2">
                    <a:lumMod val="75000"/>
                  </a:schemeClr>
                </a:solidFill>
              </a:rPr>
              <a:t>use of Goldsmith’s work </a:t>
            </a:r>
            <a:r>
              <a:rPr lang="en-US" dirty="0" smtClean="0">
                <a:solidFill>
                  <a:schemeClr val="tx2">
                    <a:lumMod val="75000"/>
                  </a:schemeClr>
                </a:solidFill>
              </a:rPr>
              <a:t>was fair because it “transformed</a:t>
            </a:r>
            <a:r>
              <a:rPr lang="en-US" dirty="0">
                <a:solidFill>
                  <a:schemeClr val="tx2">
                    <a:lumMod val="75000"/>
                  </a:schemeClr>
                </a:solidFill>
              </a:rPr>
              <a:t>” Goldsmith’s original work. </a:t>
            </a:r>
            <a:endParaRPr lang="en-US" dirty="0" smtClean="0">
              <a:solidFill>
                <a:schemeClr val="tx2">
                  <a:lumMod val="75000"/>
                </a:schemeClr>
              </a:solidFill>
            </a:endParaRPr>
          </a:p>
          <a:p>
            <a:pPr lvl="2"/>
            <a:r>
              <a:rPr lang="en-US" dirty="0" smtClean="0">
                <a:solidFill>
                  <a:schemeClr val="tx2">
                    <a:lumMod val="75000"/>
                  </a:schemeClr>
                </a:solidFill>
              </a:rPr>
              <a:t>Warhol </a:t>
            </a:r>
            <a:r>
              <a:rPr lang="en-US" dirty="0">
                <a:solidFill>
                  <a:schemeClr val="tx2">
                    <a:lumMod val="75000"/>
                  </a:schemeClr>
                </a:solidFill>
              </a:rPr>
              <a:t>added something new to the image of Prince by highlighting Prince as an icon or a larger-than-life figure, </a:t>
            </a:r>
            <a:r>
              <a:rPr lang="en-US" dirty="0" smtClean="0">
                <a:solidFill>
                  <a:schemeClr val="tx2">
                    <a:lumMod val="75000"/>
                  </a:schemeClr>
                </a:solidFill>
              </a:rPr>
              <a:t>and Goldsmith’s photograph showed Prince </a:t>
            </a:r>
            <a:r>
              <a:rPr lang="en-US" dirty="0">
                <a:solidFill>
                  <a:schemeClr val="tx2">
                    <a:lumMod val="75000"/>
                  </a:schemeClr>
                </a:solidFill>
              </a:rPr>
              <a:t>as vulnerable and uncomfortable. </a:t>
            </a:r>
            <a:endParaRPr lang="en-US" dirty="0" smtClean="0">
              <a:solidFill>
                <a:schemeClr val="tx2">
                  <a:lumMod val="75000"/>
                </a:schemeClr>
              </a:solidFill>
            </a:endParaRPr>
          </a:p>
          <a:p>
            <a:pPr lvl="2"/>
            <a:r>
              <a:rPr lang="en-US" dirty="0" smtClean="0">
                <a:solidFill>
                  <a:schemeClr val="tx2">
                    <a:lumMod val="75000"/>
                  </a:schemeClr>
                </a:solidFill>
              </a:rPr>
              <a:t>Warhol stripped </a:t>
            </a:r>
            <a:r>
              <a:rPr lang="en-US" dirty="0">
                <a:solidFill>
                  <a:schemeClr val="tx2">
                    <a:lumMod val="75000"/>
                  </a:schemeClr>
                </a:solidFill>
              </a:rPr>
              <a:t>away all but Prince’s head and neckline from Goldsmith’s image in the “Prince Series” works, finding that only a </a:t>
            </a:r>
            <a:r>
              <a:rPr lang="en-US" dirty="0" err="1">
                <a:solidFill>
                  <a:schemeClr val="tx2">
                    <a:lumMod val="75000"/>
                  </a:schemeClr>
                </a:solidFill>
              </a:rPr>
              <a:t>nonprotectable</a:t>
            </a:r>
            <a:r>
              <a:rPr lang="en-US" dirty="0">
                <a:solidFill>
                  <a:schemeClr val="tx2">
                    <a:lumMod val="75000"/>
                  </a:schemeClr>
                </a:solidFill>
              </a:rPr>
              <a:t> portion was used.</a:t>
            </a:r>
          </a:p>
        </p:txBody>
      </p:sp>
    </p:spTree>
    <p:extLst>
      <p:ext uri="{BB962C8B-B14F-4D97-AF65-F5344CB8AC3E}">
        <p14:creationId xmlns:p14="http://schemas.microsoft.com/office/powerpoint/2010/main" val="253413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chemeClr val="tx2">
                    <a:lumMod val="75000"/>
                  </a:schemeClr>
                </a:solidFill>
              </a:rPr>
              <a:t>Andy Warhol Foundation for the Arts v. Goldsmith Oral Argument, </a:t>
            </a:r>
            <a:r>
              <a:rPr lang="en-US" sz="2900" b="1" i="1" dirty="0">
                <a:solidFill>
                  <a:schemeClr val="tx2">
                    <a:lumMod val="75000"/>
                  </a:schemeClr>
                </a:solidFill>
              </a:rPr>
              <a:t>Supreme Court Docket No. 21-869</a:t>
            </a:r>
          </a:p>
        </p:txBody>
      </p:sp>
      <p:sp>
        <p:nvSpPr>
          <p:cNvPr id="3" name="Content Placeholder 2"/>
          <p:cNvSpPr>
            <a:spLocks noGrp="1"/>
          </p:cNvSpPr>
          <p:nvPr>
            <p:ph sz="half" idx="1"/>
          </p:nvPr>
        </p:nvSpPr>
        <p:spPr>
          <a:xfrm>
            <a:off x="557561" y="1825625"/>
            <a:ext cx="11452301" cy="4351338"/>
          </a:xfrm>
        </p:spPr>
        <p:txBody>
          <a:bodyPr>
            <a:normAutofit fontScale="92500" lnSpcReduction="10000"/>
          </a:bodyPr>
          <a:lstStyle/>
          <a:p>
            <a:r>
              <a:rPr lang="en-US" dirty="0" smtClean="0">
                <a:solidFill>
                  <a:schemeClr val="tx2">
                    <a:lumMod val="75000"/>
                  </a:schemeClr>
                </a:solidFill>
              </a:rPr>
              <a:t>Second Circuit, </a:t>
            </a:r>
            <a:r>
              <a:rPr lang="en-US" sz="2400" i="1" dirty="0">
                <a:solidFill>
                  <a:schemeClr val="tx2">
                    <a:lumMod val="75000"/>
                  </a:schemeClr>
                </a:solidFill>
              </a:rPr>
              <a:t>Andy Warhol Foundation for the Visual Arts v. Goldsmith</a:t>
            </a:r>
            <a:r>
              <a:rPr lang="en-US" sz="2400" dirty="0">
                <a:solidFill>
                  <a:schemeClr val="tx2">
                    <a:lumMod val="75000"/>
                  </a:schemeClr>
                </a:solidFill>
              </a:rPr>
              <a:t>, 11 F.4th 26, 41 (2d Cir. 2021)</a:t>
            </a:r>
            <a:endParaRPr lang="en-US" sz="2400" dirty="0" smtClean="0">
              <a:solidFill>
                <a:schemeClr val="tx2">
                  <a:lumMod val="75000"/>
                </a:schemeClr>
              </a:solidFill>
            </a:endParaRPr>
          </a:p>
          <a:p>
            <a:pPr lvl="1"/>
            <a:r>
              <a:rPr lang="en-US" dirty="0" smtClean="0">
                <a:solidFill>
                  <a:schemeClr val="tx2">
                    <a:lumMod val="75000"/>
                  </a:schemeClr>
                </a:solidFill>
              </a:rPr>
              <a:t>Accused S.D.N.Y. of playing “art critic”</a:t>
            </a:r>
          </a:p>
          <a:p>
            <a:pPr lvl="1"/>
            <a:r>
              <a:rPr lang="en-US" dirty="0" smtClean="0">
                <a:solidFill>
                  <a:schemeClr val="tx2">
                    <a:lumMod val="75000"/>
                  </a:schemeClr>
                </a:solidFill>
              </a:rPr>
              <a:t>Held: “Orange </a:t>
            </a:r>
            <a:r>
              <a:rPr lang="en-US" dirty="0">
                <a:solidFill>
                  <a:schemeClr val="tx2">
                    <a:lumMod val="75000"/>
                  </a:schemeClr>
                </a:solidFill>
              </a:rPr>
              <a:t>Prince“ infringed Goldsmith’s rights </a:t>
            </a:r>
            <a:r>
              <a:rPr lang="en-US" dirty="0" smtClean="0">
                <a:solidFill>
                  <a:schemeClr val="tx2">
                    <a:lumMod val="75000"/>
                  </a:schemeClr>
                </a:solidFill>
              </a:rPr>
              <a:t>because it retained </a:t>
            </a:r>
            <a:r>
              <a:rPr lang="en-US" dirty="0">
                <a:solidFill>
                  <a:schemeClr val="tx2">
                    <a:lumMod val="75000"/>
                  </a:schemeClr>
                </a:solidFill>
              </a:rPr>
              <a:t>the “essential elements of the Goldsmith photograph without significantly adding to or altering those elements.” </a:t>
            </a:r>
            <a:endParaRPr lang="en-US" dirty="0" smtClean="0">
              <a:solidFill>
                <a:schemeClr val="tx2">
                  <a:lumMod val="75000"/>
                </a:schemeClr>
              </a:solidFill>
            </a:endParaRPr>
          </a:p>
          <a:p>
            <a:pPr lvl="1"/>
            <a:r>
              <a:rPr lang="en-US" dirty="0" smtClean="0">
                <a:solidFill>
                  <a:schemeClr val="tx2">
                    <a:lumMod val="75000"/>
                  </a:schemeClr>
                </a:solidFill>
              </a:rPr>
              <a:t>While acknowledging a </a:t>
            </a:r>
            <a:r>
              <a:rPr lang="en-US" dirty="0">
                <a:solidFill>
                  <a:schemeClr val="tx2">
                    <a:lumMod val="75000"/>
                  </a:schemeClr>
                </a:solidFill>
              </a:rPr>
              <a:t>new meaning or message could </a:t>
            </a:r>
            <a:r>
              <a:rPr lang="en-US" dirty="0" smtClean="0">
                <a:solidFill>
                  <a:schemeClr val="tx2">
                    <a:lumMod val="75000"/>
                  </a:schemeClr>
                </a:solidFill>
              </a:rPr>
              <a:t>make a new work </a:t>
            </a:r>
            <a:r>
              <a:rPr lang="en-US" dirty="0">
                <a:solidFill>
                  <a:schemeClr val="tx2">
                    <a:lumMod val="75000"/>
                  </a:schemeClr>
                </a:solidFill>
              </a:rPr>
              <a:t>transformative, it distinguished the “Prince Series“ from other </a:t>
            </a:r>
            <a:r>
              <a:rPr lang="en-US" dirty="0" smtClean="0">
                <a:solidFill>
                  <a:schemeClr val="tx2">
                    <a:lumMod val="75000"/>
                  </a:schemeClr>
                </a:solidFill>
              </a:rPr>
              <a:t>transformative works, </a:t>
            </a:r>
            <a:r>
              <a:rPr lang="en-US" dirty="0">
                <a:solidFill>
                  <a:schemeClr val="tx2">
                    <a:lumMod val="75000"/>
                  </a:schemeClr>
                </a:solidFill>
              </a:rPr>
              <a:t>noting that </a:t>
            </a:r>
            <a:r>
              <a:rPr lang="en-US" dirty="0" smtClean="0">
                <a:solidFill>
                  <a:schemeClr val="tx2">
                    <a:lumMod val="75000"/>
                  </a:schemeClr>
                </a:solidFill>
              </a:rPr>
              <a:t>those works “have </a:t>
            </a:r>
            <a:r>
              <a:rPr lang="en-US" dirty="0">
                <a:solidFill>
                  <a:schemeClr val="tx2">
                    <a:lumMod val="75000"/>
                  </a:schemeClr>
                </a:solidFill>
              </a:rPr>
              <a:t>themselves been distinct works of art that draw from numerous sources, rather than works that simply alter or recast a single work with a new aesthetic.” </a:t>
            </a:r>
            <a:endParaRPr lang="en-US" dirty="0" smtClean="0">
              <a:solidFill>
                <a:schemeClr val="tx2">
                  <a:lumMod val="75000"/>
                </a:schemeClr>
              </a:solidFill>
            </a:endParaRPr>
          </a:p>
          <a:p>
            <a:pPr lvl="1"/>
            <a:r>
              <a:rPr lang="en-US" dirty="0" smtClean="0">
                <a:solidFill>
                  <a:schemeClr val="tx2">
                    <a:lumMod val="75000"/>
                  </a:schemeClr>
                </a:solidFill>
              </a:rPr>
              <a:t>Also dismissed “</a:t>
            </a:r>
            <a:r>
              <a:rPr lang="en-US" dirty="0">
                <a:solidFill>
                  <a:schemeClr val="tx2">
                    <a:lumMod val="75000"/>
                  </a:schemeClr>
                </a:solidFill>
              </a:rPr>
              <a:t>intent of the artist or the meaning or impression that a critic—or for that matter, a judge—draws from the </a:t>
            </a:r>
            <a:r>
              <a:rPr lang="en-US" dirty="0" smtClean="0">
                <a:solidFill>
                  <a:schemeClr val="tx2">
                    <a:lumMod val="75000"/>
                  </a:schemeClr>
                </a:solidFill>
              </a:rPr>
              <a:t>work” as a valid consideration. </a:t>
            </a:r>
          </a:p>
          <a:p>
            <a:pPr lvl="1"/>
            <a:r>
              <a:rPr lang="en-US" dirty="0" smtClean="0">
                <a:solidFill>
                  <a:schemeClr val="tx2">
                    <a:lumMod val="75000"/>
                  </a:schemeClr>
                </a:solidFill>
              </a:rPr>
              <a:t>Essentially, Warhol’s contribution was a mere change in aesthetics as opposed to substantive transformation protected as fair use.  </a:t>
            </a:r>
            <a:endParaRPr lang="en-US" dirty="0">
              <a:solidFill>
                <a:schemeClr val="tx2">
                  <a:lumMod val="75000"/>
                </a:schemeClr>
              </a:solidFill>
            </a:endParaRPr>
          </a:p>
        </p:txBody>
      </p:sp>
    </p:spTree>
    <p:extLst>
      <p:ext uri="{BB962C8B-B14F-4D97-AF65-F5344CB8AC3E}">
        <p14:creationId xmlns:p14="http://schemas.microsoft.com/office/powerpoint/2010/main" val="3375738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chemeClr val="tx2">
                    <a:lumMod val="75000"/>
                  </a:schemeClr>
                </a:solidFill>
              </a:rPr>
              <a:t>Andy Warhol Foundation for the Arts v. Goldsmith Oral Argument, </a:t>
            </a:r>
            <a:r>
              <a:rPr lang="en-US" sz="2900" b="1" i="1" dirty="0">
                <a:solidFill>
                  <a:schemeClr val="tx2">
                    <a:lumMod val="75000"/>
                  </a:schemeClr>
                </a:solidFill>
              </a:rPr>
              <a:t>Supreme Court Docket No. 21-869</a:t>
            </a:r>
          </a:p>
        </p:txBody>
      </p:sp>
      <p:pic>
        <p:nvPicPr>
          <p:cNvPr id="8" name="Content Placeholder 7"/>
          <p:cNvPicPr>
            <a:picLocks noGrp="1" noChangeAspect="1"/>
          </p:cNvPicPr>
          <p:nvPr>
            <p:ph sz="half" idx="2"/>
          </p:nvPr>
        </p:nvPicPr>
        <p:blipFill>
          <a:blip r:embed="rId3"/>
          <a:stretch>
            <a:fillRect/>
          </a:stretch>
        </p:blipFill>
        <p:spPr>
          <a:xfrm>
            <a:off x="6346837" y="1756700"/>
            <a:ext cx="2871889" cy="4348571"/>
          </a:xfrm>
          <a:prstGeom prst="rect">
            <a:avLst/>
          </a:prstGeom>
        </p:spPr>
      </p:pic>
      <p:pic>
        <p:nvPicPr>
          <p:cNvPr id="7" name="Content Placeholder 6"/>
          <p:cNvPicPr>
            <a:picLocks noGrp="1" noChangeAspect="1"/>
          </p:cNvPicPr>
          <p:nvPr>
            <p:ph sz="half" idx="1"/>
          </p:nvPr>
        </p:nvPicPr>
        <p:blipFill>
          <a:blip r:embed="rId4"/>
          <a:stretch>
            <a:fillRect/>
          </a:stretch>
        </p:blipFill>
        <p:spPr>
          <a:xfrm>
            <a:off x="1686115" y="1895221"/>
            <a:ext cx="3248025" cy="4210050"/>
          </a:xfrm>
          <a:prstGeom prst="rect">
            <a:avLst/>
          </a:prstGeom>
        </p:spPr>
      </p:pic>
    </p:spTree>
    <p:extLst>
      <p:ext uri="{BB962C8B-B14F-4D97-AF65-F5344CB8AC3E}">
        <p14:creationId xmlns:p14="http://schemas.microsoft.com/office/powerpoint/2010/main" val="2847905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n" dirty="0" smtClean="0"/>
              <a:t/>
            </a:r>
            <a:br>
              <a:rPr lang="en" dirty="0" smtClean="0"/>
            </a:br>
            <a:r>
              <a:rPr lang="en" b="1" dirty="0" smtClean="0">
                <a:solidFill>
                  <a:schemeClr val="tx2">
                    <a:lumMod val="75000"/>
                  </a:schemeClr>
                </a:solidFill>
              </a:rPr>
              <a:t>Copyright </a:t>
            </a:r>
            <a:r>
              <a:rPr lang="en" b="1" dirty="0">
                <a:solidFill>
                  <a:schemeClr val="tx2">
                    <a:lumMod val="75000"/>
                  </a:schemeClr>
                </a:solidFill>
              </a:rPr>
              <a:t>Claims Board (CCB)</a:t>
            </a:r>
            <a:endParaRPr b="1" dirty="0">
              <a:solidFill>
                <a:schemeClr val="tx2">
                  <a:lumMod val="75000"/>
                </a:schemeClr>
              </a:solidFill>
            </a:endParaRPr>
          </a:p>
        </p:txBody>
      </p:sp>
    </p:spTree>
    <p:extLst>
      <p:ext uri="{BB962C8B-B14F-4D97-AF65-F5344CB8AC3E}">
        <p14:creationId xmlns:p14="http://schemas.microsoft.com/office/powerpoint/2010/main" val="2360306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Clr>
                <a:schemeClr val="lt1"/>
              </a:buClr>
              <a:buSzPts val="4400"/>
            </a:pPr>
            <a:r>
              <a:rPr lang="en" sz="4800" b="1" dirty="0">
                <a:solidFill>
                  <a:schemeClr val="tx2">
                    <a:lumMod val="75000"/>
                  </a:schemeClr>
                </a:solidFill>
              </a:rPr>
              <a:t>The Problem</a:t>
            </a:r>
            <a:endParaRPr sz="4800" b="1" dirty="0">
              <a:solidFill>
                <a:schemeClr val="tx2">
                  <a:lumMod val="75000"/>
                </a:schemeClr>
              </a:solidFill>
            </a:endParaRPr>
          </a:p>
        </p:txBody>
      </p:sp>
      <p:sp>
        <p:nvSpPr>
          <p:cNvPr id="84" name="Google Shape;84;p16"/>
          <p:cNvSpPr txBox="1">
            <a:spLocks noGrp="1"/>
          </p:cNvSpPr>
          <p:nvPr>
            <p:ph type="body" idx="1"/>
          </p:nvPr>
        </p:nvSpPr>
        <p:spPr>
          <a:xfrm>
            <a:off x="415600" y="2067633"/>
            <a:ext cx="11360800" cy="4024400"/>
          </a:xfrm>
          <a:prstGeom prst="rect">
            <a:avLst/>
          </a:prstGeom>
        </p:spPr>
        <p:txBody>
          <a:bodyPr spcFirstLastPara="1" vert="horz" wrap="square" lIns="121900" tIns="121900" rIns="121900" bIns="121900" rtlCol="0" anchor="t" anchorCtr="0">
            <a:normAutofit/>
          </a:bodyPr>
          <a:lstStyle/>
          <a:p>
            <a:pPr marL="457200" indent="-457200">
              <a:lnSpc>
                <a:spcPct val="150000"/>
              </a:lnSpc>
              <a:buFont typeface="Arial" panose="020B0604020202020204" pitchFamily="34" charset="0"/>
              <a:buChar char="•"/>
            </a:pPr>
            <a:r>
              <a:rPr lang="en" dirty="0">
                <a:solidFill>
                  <a:schemeClr val="tx2">
                    <a:lumMod val="75000"/>
                  </a:schemeClr>
                </a:solidFill>
              </a:rPr>
              <a:t>Small claimants fall victim to copyright infringement.</a:t>
            </a:r>
            <a:endParaRPr sz="1600" dirty="0">
              <a:solidFill>
                <a:schemeClr val="tx2">
                  <a:lumMod val="75000"/>
                </a:schemeClr>
              </a:solidFill>
            </a:endParaRPr>
          </a:p>
          <a:p>
            <a:pPr marL="457200" indent="-457200">
              <a:lnSpc>
                <a:spcPct val="150000"/>
              </a:lnSpc>
              <a:buFont typeface="Arial" panose="020B0604020202020204" pitchFamily="34" charset="0"/>
              <a:buChar char="•"/>
            </a:pPr>
            <a:r>
              <a:rPr lang="en" dirty="0">
                <a:solidFill>
                  <a:schemeClr val="tx2">
                    <a:lumMod val="75000"/>
                  </a:schemeClr>
                </a:solidFill>
              </a:rPr>
              <a:t>Copyright infringement is a federal claim.</a:t>
            </a:r>
            <a:endParaRPr sz="1600" dirty="0">
              <a:solidFill>
                <a:schemeClr val="tx2">
                  <a:lumMod val="75000"/>
                </a:schemeClr>
              </a:solidFill>
            </a:endParaRPr>
          </a:p>
          <a:p>
            <a:pPr marL="457200" indent="-457200">
              <a:lnSpc>
                <a:spcPct val="150000"/>
              </a:lnSpc>
              <a:buFont typeface="Arial" panose="020B0604020202020204" pitchFamily="34" charset="0"/>
              <a:buChar char="•"/>
            </a:pPr>
            <a:r>
              <a:rPr lang="en" dirty="0">
                <a:solidFill>
                  <a:schemeClr val="tx2">
                    <a:lumMod val="75000"/>
                  </a:schemeClr>
                </a:solidFill>
              </a:rPr>
              <a:t>Federal lawsuits cost a lot of money.</a:t>
            </a:r>
            <a:endParaRPr dirty="0">
              <a:solidFill>
                <a:schemeClr val="tx2">
                  <a:lumMod val="75000"/>
                </a:schemeClr>
              </a:solidFill>
            </a:endParaRPr>
          </a:p>
          <a:p>
            <a:pPr marL="457200" indent="-457200">
              <a:lnSpc>
                <a:spcPct val="150000"/>
              </a:lnSpc>
              <a:buFont typeface="Arial" panose="020B0604020202020204" pitchFamily="34" charset="0"/>
              <a:buChar char="•"/>
            </a:pPr>
            <a:r>
              <a:rPr lang="en" dirty="0">
                <a:solidFill>
                  <a:schemeClr val="tx2">
                    <a:lumMod val="75000"/>
                  </a:schemeClr>
                </a:solidFill>
              </a:rPr>
              <a:t>Not all costs of litigation are recoverable</a:t>
            </a:r>
            <a:r>
              <a:rPr lang="en" dirty="0" smtClean="0">
                <a:solidFill>
                  <a:schemeClr val="tx2">
                    <a:lumMod val="75000"/>
                  </a:schemeClr>
                </a:solidFill>
              </a:rPr>
              <a:t>.</a:t>
            </a:r>
            <a:endParaRPr dirty="0">
              <a:solidFill>
                <a:schemeClr val="tx2">
                  <a:lumMod val="75000"/>
                </a:schemeClr>
              </a:solidFill>
            </a:endParaRPr>
          </a:p>
        </p:txBody>
      </p:sp>
      <p:sp>
        <p:nvSpPr>
          <p:cNvPr id="85" name="Google Shape;85;p1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24</a:t>
            </a:fld>
            <a:endParaRPr/>
          </a:p>
        </p:txBody>
      </p:sp>
    </p:spTree>
    <p:extLst>
      <p:ext uri="{BB962C8B-B14F-4D97-AF65-F5344CB8AC3E}">
        <p14:creationId xmlns:p14="http://schemas.microsoft.com/office/powerpoint/2010/main" val="3958957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Clr>
                <a:schemeClr val="lt1"/>
              </a:buClr>
              <a:buSzPts val="4400"/>
            </a:pPr>
            <a:r>
              <a:rPr lang="en" sz="4800" b="1" dirty="0" smtClean="0">
                <a:solidFill>
                  <a:schemeClr val="tx2">
                    <a:lumMod val="75000"/>
                  </a:schemeClr>
                </a:solidFill>
              </a:rPr>
              <a:t>Frustrating </a:t>
            </a:r>
            <a:r>
              <a:rPr lang="en" sz="4800" b="1" dirty="0">
                <a:solidFill>
                  <a:schemeClr val="tx2">
                    <a:lumMod val="75000"/>
                  </a:schemeClr>
                </a:solidFill>
              </a:rPr>
              <a:t>Factors</a:t>
            </a:r>
            <a:endParaRPr lang="en-US" sz="4800" b="1" dirty="0">
              <a:solidFill>
                <a:schemeClr val="tx2">
                  <a:lumMod val="75000"/>
                </a:schemeClr>
              </a:solidFill>
            </a:endParaRPr>
          </a:p>
        </p:txBody>
      </p:sp>
      <p:sp>
        <p:nvSpPr>
          <p:cNvPr id="93" name="Google Shape;93;p17"/>
          <p:cNvSpPr txBox="1">
            <a:spLocks noGrp="1"/>
          </p:cNvSpPr>
          <p:nvPr>
            <p:ph type="body" idx="1"/>
          </p:nvPr>
        </p:nvSpPr>
        <p:spPr>
          <a:xfrm>
            <a:off x="415600" y="1538868"/>
            <a:ext cx="11360800" cy="4857765"/>
          </a:xfrm>
          <a:prstGeom prst="rect">
            <a:avLst/>
          </a:prstGeom>
        </p:spPr>
        <p:txBody>
          <a:bodyPr spcFirstLastPara="1" vert="horz" wrap="square" lIns="121900" tIns="121900" rIns="121900" bIns="121900" rtlCol="0" anchor="t" anchorCtr="0">
            <a:normAutofit fontScale="92500" lnSpcReduction="10000"/>
          </a:bodyPr>
          <a:lstStyle/>
          <a:p>
            <a:pPr marL="457200" indent="-457200">
              <a:buFont typeface="Arial" panose="020B0604020202020204" pitchFamily="34" charset="0"/>
              <a:buChar char="•"/>
            </a:pPr>
            <a:r>
              <a:rPr lang="en" dirty="0">
                <a:solidFill>
                  <a:schemeClr val="tx2">
                    <a:lumMod val="75000"/>
                  </a:schemeClr>
                </a:solidFill>
              </a:rPr>
              <a:t>“In any civil action under this title, </a:t>
            </a:r>
            <a:r>
              <a:rPr lang="en" dirty="0" smtClean="0">
                <a:solidFill>
                  <a:schemeClr val="tx2">
                    <a:lumMod val="75000"/>
                  </a:schemeClr>
                </a:solidFill>
              </a:rPr>
              <a:t>the </a:t>
            </a:r>
            <a:r>
              <a:rPr lang="en" dirty="0">
                <a:solidFill>
                  <a:schemeClr val="tx2">
                    <a:lumMod val="75000"/>
                  </a:schemeClr>
                </a:solidFill>
              </a:rPr>
              <a:t>court in its discretion may allow the recovery of </a:t>
            </a:r>
            <a:r>
              <a:rPr lang="en" b="1" dirty="0">
                <a:solidFill>
                  <a:schemeClr val="tx2">
                    <a:lumMod val="75000"/>
                  </a:schemeClr>
                </a:solidFill>
              </a:rPr>
              <a:t>full costs</a:t>
            </a:r>
            <a:r>
              <a:rPr lang="en" dirty="0" smtClean="0">
                <a:solidFill>
                  <a:schemeClr val="tx2">
                    <a:lumMod val="75000"/>
                  </a:schemeClr>
                </a:solidFill>
              </a:rPr>
              <a:t>.”  17 U.S.C. § 505</a:t>
            </a:r>
            <a:endParaRPr lang="en" dirty="0">
              <a:solidFill>
                <a:schemeClr val="tx2">
                  <a:lumMod val="75000"/>
                </a:schemeClr>
              </a:solidFill>
            </a:endParaRPr>
          </a:p>
          <a:p>
            <a:pPr marL="990575" lvl="1" indent="-380990">
              <a:buFont typeface="Arial" panose="020B0604020202020204" pitchFamily="34" charset="0"/>
              <a:buChar char="•"/>
            </a:pPr>
            <a:r>
              <a:rPr lang="en" dirty="0" smtClean="0">
                <a:solidFill>
                  <a:schemeClr val="tx2">
                    <a:lumMod val="75000"/>
                  </a:schemeClr>
                </a:solidFill>
              </a:rPr>
              <a:t>“In </a:t>
            </a:r>
            <a:r>
              <a:rPr lang="en" dirty="0">
                <a:solidFill>
                  <a:schemeClr val="tx2">
                    <a:lumMod val="75000"/>
                  </a:schemeClr>
                </a:solidFill>
              </a:rPr>
              <a:t>copyright cases, § 505's authorization for the award of ‘full costs’ therefore covers only the six categories specified in the general costs </a:t>
            </a:r>
            <a:r>
              <a:rPr lang="en" dirty="0" smtClean="0">
                <a:solidFill>
                  <a:schemeClr val="tx2">
                    <a:lumMod val="75000"/>
                  </a:schemeClr>
                </a:solidFill>
              </a:rPr>
              <a:t>statute…”</a:t>
            </a:r>
            <a:r>
              <a:rPr lang="en" dirty="0">
                <a:solidFill>
                  <a:schemeClr val="tx2">
                    <a:lumMod val="75000"/>
                  </a:schemeClr>
                </a:solidFill>
              </a:rPr>
              <a:t> </a:t>
            </a:r>
            <a:r>
              <a:rPr lang="en" dirty="0" smtClean="0">
                <a:solidFill>
                  <a:schemeClr val="tx2">
                    <a:lumMod val="75000"/>
                  </a:schemeClr>
                </a:solidFill>
              </a:rPr>
              <a:t> </a:t>
            </a:r>
            <a:r>
              <a:rPr lang="en" i="1" dirty="0" smtClean="0">
                <a:solidFill>
                  <a:schemeClr val="tx2">
                    <a:lumMod val="75000"/>
                  </a:schemeClr>
                </a:solidFill>
              </a:rPr>
              <a:t>Rimini St., Inc. v. Oracle U.S., Inc.</a:t>
            </a:r>
            <a:r>
              <a:rPr lang="en" dirty="0" smtClean="0">
                <a:solidFill>
                  <a:schemeClr val="tx2">
                    <a:lumMod val="75000"/>
                  </a:schemeClr>
                </a:solidFill>
              </a:rPr>
              <a:t>, 139 S. Ct. 873 (2019)</a:t>
            </a:r>
          </a:p>
          <a:p>
            <a:pPr>
              <a:buFont typeface="Arial" panose="020B0604020202020204" pitchFamily="34" charset="0"/>
              <a:buChar char="•"/>
            </a:pPr>
            <a:r>
              <a:rPr lang="en-US" b="1" dirty="0">
                <a:solidFill>
                  <a:schemeClr val="tx2">
                    <a:lumMod val="75000"/>
                  </a:schemeClr>
                </a:solidFill>
              </a:rPr>
              <a:t>28 U.S. Code § 1920 - Taxation of costs</a:t>
            </a:r>
          </a:p>
          <a:p>
            <a:pPr lvl="1"/>
            <a:r>
              <a:rPr lang="en-US" b="1" dirty="0" smtClean="0">
                <a:solidFill>
                  <a:schemeClr val="tx2">
                    <a:lumMod val="75000"/>
                  </a:schemeClr>
                </a:solidFill>
              </a:rPr>
              <a:t>(</a:t>
            </a:r>
            <a:r>
              <a:rPr lang="en-US" b="1" dirty="0">
                <a:solidFill>
                  <a:schemeClr val="tx2">
                    <a:lumMod val="75000"/>
                  </a:schemeClr>
                </a:solidFill>
              </a:rPr>
              <a:t>1)</a:t>
            </a:r>
            <a:r>
              <a:rPr lang="en-US" dirty="0">
                <a:solidFill>
                  <a:schemeClr val="tx2">
                    <a:lumMod val="75000"/>
                  </a:schemeClr>
                </a:solidFill>
              </a:rPr>
              <a:t>Fees of the clerk and marshal;</a:t>
            </a:r>
          </a:p>
          <a:p>
            <a:pPr lvl="1"/>
            <a:r>
              <a:rPr lang="en-US" b="1" dirty="0">
                <a:solidFill>
                  <a:schemeClr val="tx2">
                    <a:lumMod val="75000"/>
                  </a:schemeClr>
                </a:solidFill>
              </a:rPr>
              <a:t>(2)</a:t>
            </a:r>
            <a:r>
              <a:rPr lang="en-US" dirty="0">
                <a:solidFill>
                  <a:schemeClr val="tx2">
                    <a:lumMod val="75000"/>
                  </a:schemeClr>
                </a:solidFill>
              </a:rPr>
              <a:t>Fees for printed or electronically recorded transcripts necessarily obtained for use in the case;</a:t>
            </a:r>
          </a:p>
          <a:p>
            <a:pPr lvl="1"/>
            <a:r>
              <a:rPr lang="en-US" b="1" dirty="0">
                <a:solidFill>
                  <a:schemeClr val="tx2">
                    <a:lumMod val="75000"/>
                  </a:schemeClr>
                </a:solidFill>
              </a:rPr>
              <a:t>(3)</a:t>
            </a:r>
            <a:r>
              <a:rPr lang="en-US" dirty="0">
                <a:solidFill>
                  <a:schemeClr val="tx2">
                    <a:lumMod val="75000"/>
                  </a:schemeClr>
                </a:solidFill>
              </a:rPr>
              <a:t>Fees and disbursements for printing and witnesses;</a:t>
            </a:r>
          </a:p>
          <a:p>
            <a:pPr lvl="1"/>
            <a:r>
              <a:rPr lang="en-US" b="1" dirty="0">
                <a:solidFill>
                  <a:schemeClr val="tx2">
                    <a:lumMod val="75000"/>
                  </a:schemeClr>
                </a:solidFill>
              </a:rPr>
              <a:t>(4)</a:t>
            </a:r>
            <a:r>
              <a:rPr lang="en-US" dirty="0">
                <a:solidFill>
                  <a:schemeClr val="tx2">
                    <a:lumMod val="75000"/>
                  </a:schemeClr>
                </a:solidFill>
              </a:rPr>
              <a:t>Fees for exemplification and the costs of making copies of any materials where the copies are necessarily obtained for use in the case;</a:t>
            </a:r>
          </a:p>
          <a:p>
            <a:pPr lvl="1"/>
            <a:r>
              <a:rPr lang="en-US" b="1" dirty="0">
                <a:solidFill>
                  <a:schemeClr val="tx2">
                    <a:lumMod val="75000"/>
                  </a:schemeClr>
                </a:solidFill>
              </a:rPr>
              <a:t>(5)</a:t>
            </a:r>
            <a:r>
              <a:rPr lang="en-US" dirty="0">
                <a:solidFill>
                  <a:schemeClr val="tx2">
                    <a:lumMod val="75000"/>
                  </a:schemeClr>
                </a:solidFill>
              </a:rPr>
              <a:t>Docket fees under section 1923 of this title;</a:t>
            </a:r>
          </a:p>
          <a:p>
            <a:pPr lvl="1"/>
            <a:r>
              <a:rPr lang="en-US" b="1" dirty="0">
                <a:solidFill>
                  <a:schemeClr val="tx2">
                    <a:lumMod val="75000"/>
                  </a:schemeClr>
                </a:solidFill>
              </a:rPr>
              <a:t>(6)</a:t>
            </a:r>
            <a:r>
              <a:rPr lang="en-US" dirty="0">
                <a:solidFill>
                  <a:schemeClr val="tx2">
                    <a:lumMod val="75000"/>
                  </a:schemeClr>
                </a:solidFill>
              </a:rPr>
              <a:t>Compensation of court appointed experts, compensation of interpreters, and salaries, fees, expenses, and costs of special interpretation services under section 1828 of this title.</a:t>
            </a:r>
          </a:p>
          <a:p>
            <a:pPr lvl="1"/>
            <a:endParaRPr lang="en" dirty="0"/>
          </a:p>
          <a:p>
            <a:pPr marL="990575" lvl="1" indent="-380990"/>
            <a:endParaRPr lang="en" dirty="0" smtClean="0">
              <a:solidFill>
                <a:schemeClr val="dk1"/>
              </a:solidFill>
            </a:endParaRPr>
          </a:p>
        </p:txBody>
      </p:sp>
      <p:sp>
        <p:nvSpPr>
          <p:cNvPr id="94" name="Google Shape;94;p1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25</a:t>
            </a:fld>
            <a:endParaRPr/>
          </a:p>
        </p:txBody>
      </p:sp>
    </p:spTree>
    <p:extLst>
      <p:ext uri="{BB962C8B-B14F-4D97-AF65-F5344CB8AC3E}">
        <p14:creationId xmlns:p14="http://schemas.microsoft.com/office/powerpoint/2010/main" val="183115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Clr>
                <a:schemeClr val="lt1"/>
              </a:buClr>
              <a:buSzPts val="4400"/>
            </a:pPr>
            <a:r>
              <a:rPr lang="en" sz="4800" b="1" dirty="0">
                <a:solidFill>
                  <a:schemeClr val="tx2">
                    <a:lumMod val="75000"/>
                  </a:schemeClr>
                </a:solidFill>
              </a:rPr>
              <a:t>Frustrating Factors</a:t>
            </a:r>
            <a:endParaRPr sz="4800" b="1" dirty="0">
              <a:solidFill>
                <a:schemeClr val="tx2">
                  <a:lumMod val="75000"/>
                </a:schemeClr>
              </a:solidFill>
            </a:endParaRPr>
          </a:p>
        </p:txBody>
      </p:sp>
      <p:sp>
        <p:nvSpPr>
          <p:cNvPr id="102" name="Google Shape;102;p18"/>
          <p:cNvSpPr txBox="1">
            <a:spLocks noGrp="1"/>
          </p:cNvSpPr>
          <p:nvPr>
            <p:ph type="body" idx="1"/>
          </p:nvPr>
        </p:nvSpPr>
        <p:spPr>
          <a:xfrm>
            <a:off x="415600" y="1841433"/>
            <a:ext cx="11360800" cy="4555200"/>
          </a:xfrm>
          <a:prstGeom prst="rect">
            <a:avLst/>
          </a:prstGeom>
        </p:spPr>
        <p:txBody>
          <a:bodyPr spcFirstLastPara="1" vert="horz" wrap="square" lIns="121900" tIns="121900" rIns="121900" bIns="121900" rtlCol="0" anchor="t" anchorCtr="0">
            <a:normAutofit/>
          </a:bodyPr>
          <a:lstStyle/>
          <a:p>
            <a:pPr marL="190510" indent="-571500">
              <a:lnSpc>
                <a:spcPct val="105000"/>
              </a:lnSpc>
              <a:buFont typeface="Arial" panose="020B0604020202020204" pitchFamily="34" charset="0"/>
              <a:buChar char="•"/>
            </a:pPr>
            <a:r>
              <a:rPr lang="en" sz="4267" dirty="0">
                <a:solidFill>
                  <a:schemeClr val="tx2">
                    <a:lumMod val="75000"/>
                  </a:schemeClr>
                </a:solidFill>
              </a:rPr>
              <a:t>17 U.S.C. § 505</a:t>
            </a:r>
          </a:p>
          <a:p>
            <a:pPr marL="609585" lvl="1" indent="-380990">
              <a:lnSpc>
                <a:spcPct val="105000"/>
              </a:lnSpc>
            </a:pPr>
            <a:r>
              <a:rPr lang="en" sz="3200" dirty="0">
                <a:solidFill>
                  <a:schemeClr val="tx2">
                    <a:lumMod val="75000"/>
                  </a:schemeClr>
                </a:solidFill>
              </a:rPr>
              <a:t>“...no civil action for infringement of the copyright in any United States work shall be instituted until … registration of the copyright claim has been made in accordance with this title.”</a:t>
            </a:r>
            <a:endParaRPr sz="3200" dirty="0">
              <a:solidFill>
                <a:schemeClr val="tx2">
                  <a:lumMod val="75000"/>
                </a:schemeClr>
              </a:solidFill>
            </a:endParaRPr>
          </a:p>
          <a:p>
            <a:pPr marL="0" indent="0" algn="ctr">
              <a:spcBef>
                <a:spcPts val="1600"/>
              </a:spcBef>
              <a:buNone/>
            </a:pPr>
            <a:endParaRPr sz="3200" dirty="0">
              <a:solidFill>
                <a:schemeClr val="dk1"/>
              </a:solidFill>
            </a:endParaRPr>
          </a:p>
        </p:txBody>
      </p:sp>
      <p:sp>
        <p:nvSpPr>
          <p:cNvPr id="103" name="Google Shape;103;p1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26</a:t>
            </a:fld>
            <a:endParaRPr/>
          </a:p>
        </p:txBody>
      </p:sp>
    </p:spTree>
    <p:extLst>
      <p:ext uri="{BB962C8B-B14F-4D97-AF65-F5344CB8AC3E}">
        <p14:creationId xmlns:p14="http://schemas.microsoft.com/office/powerpoint/2010/main" val="1460536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lnSpc>
                <a:spcPct val="115000"/>
              </a:lnSpc>
            </a:pPr>
            <a:r>
              <a:rPr lang="en-US" sz="5300" b="1" dirty="0">
                <a:solidFill>
                  <a:schemeClr val="tx2">
                    <a:lumMod val="75000"/>
                  </a:schemeClr>
                </a:solidFill>
              </a:rPr>
              <a:t>Copyright Claims Board (CCB)</a:t>
            </a:r>
            <a:br>
              <a:rPr lang="en-US" sz="5300" b="1" dirty="0">
                <a:solidFill>
                  <a:schemeClr val="tx2">
                    <a:lumMod val="75000"/>
                  </a:schemeClr>
                </a:solidFill>
              </a:rPr>
            </a:br>
            <a:r>
              <a:rPr lang="en-US" sz="3600" dirty="0">
                <a:solidFill>
                  <a:schemeClr val="tx2">
                    <a:lumMod val="75000"/>
                  </a:schemeClr>
                </a:solidFill>
              </a:rPr>
              <a:t>www.ccb.gov</a:t>
            </a:r>
          </a:p>
        </p:txBody>
      </p:sp>
      <p:sp>
        <p:nvSpPr>
          <p:cNvPr id="130" name="Google Shape;130;p21"/>
          <p:cNvSpPr txBox="1">
            <a:spLocks noGrp="1"/>
          </p:cNvSpPr>
          <p:nvPr>
            <p:ph type="body" idx="1"/>
          </p:nvPr>
        </p:nvSpPr>
        <p:spPr>
          <a:xfrm>
            <a:off x="415600" y="2720897"/>
            <a:ext cx="11232800" cy="3371135"/>
          </a:xfrm>
          <a:prstGeom prst="rect">
            <a:avLst/>
          </a:prstGeom>
        </p:spPr>
        <p:txBody>
          <a:bodyPr spcFirstLastPara="1" vert="horz" wrap="square" lIns="121900" tIns="121900" rIns="121900" bIns="121900" rtlCol="0" anchor="t" anchorCtr="0">
            <a:normAutofit/>
          </a:bodyPr>
          <a:lstStyle/>
          <a:p>
            <a:pPr marL="0" indent="0" algn="ctr">
              <a:lnSpc>
                <a:spcPct val="115000"/>
              </a:lnSpc>
              <a:buNone/>
            </a:pPr>
            <a:r>
              <a:rPr lang="en" i="1" dirty="0">
                <a:solidFill>
                  <a:schemeClr val="tx2">
                    <a:lumMod val="75000"/>
                  </a:schemeClr>
                </a:solidFill>
              </a:rPr>
              <a:t>I</a:t>
            </a:r>
            <a:r>
              <a:rPr lang="en" i="1" dirty="0" smtClean="0">
                <a:solidFill>
                  <a:schemeClr val="tx2">
                    <a:lumMod val="75000"/>
                  </a:schemeClr>
                </a:solidFill>
              </a:rPr>
              <a:t>nter </a:t>
            </a:r>
            <a:r>
              <a:rPr lang="en" i="1" dirty="0">
                <a:solidFill>
                  <a:schemeClr val="tx2">
                    <a:lumMod val="75000"/>
                  </a:schemeClr>
                </a:solidFill>
              </a:rPr>
              <a:t>partes</a:t>
            </a:r>
            <a:r>
              <a:rPr lang="en" dirty="0">
                <a:solidFill>
                  <a:schemeClr val="tx2">
                    <a:lumMod val="75000"/>
                  </a:schemeClr>
                </a:solidFill>
              </a:rPr>
              <a:t> federal panel to hear small disputes outside of federal court.</a:t>
            </a:r>
            <a:endParaRPr dirty="0">
              <a:solidFill>
                <a:schemeClr val="tx2">
                  <a:lumMod val="75000"/>
                </a:schemeClr>
              </a:solidFill>
            </a:endParaRPr>
          </a:p>
          <a:p>
            <a:pPr marL="0" indent="0" algn="ctr">
              <a:lnSpc>
                <a:spcPct val="115000"/>
              </a:lnSpc>
              <a:buNone/>
            </a:pPr>
            <a:endParaRPr dirty="0">
              <a:solidFill>
                <a:schemeClr val="dk1"/>
              </a:solidFill>
            </a:endParaRPr>
          </a:p>
          <a:p>
            <a:pPr marL="0" indent="0" algn="ctr">
              <a:lnSpc>
                <a:spcPct val="115000"/>
              </a:lnSpc>
              <a:buNone/>
            </a:pPr>
            <a:endParaRPr dirty="0">
              <a:solidFill>
                <a:schemeClr val="dk1"/>
              </a:solidFill>
            </a:endParaRPr>
          </a:p>
        </p:txBody>
      </p:sp>
      <p:sp>
        <p:nvSpPr>
          <p:cNvPr id="131" name="Google Shape;131;p2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27</a:t>
            </a:fld>
            <a:endParaRPr/>
          </a:p>
        </p:txBody>
      </p:sp>
    </p:spTree>
    <p:extLst>
      <p:ext uri="{BB962C8B-B14F-4D97-AF65-F5344CB8AC3E}">
        <p14:creationId xmlns:p14="http://schemas.microsoft.com/office/powerpoint/2010/main" val="1406357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2"/>
          <p:cNvPicPr preferRelativeResize="0"/>
          <p:nvPr/>
        </p:nvPicPr>
        <p:blipFill>
          <a:blip r:embed="rId3">
            <a:alphaModFix/>
          </a:blip>
          <a:stretch>
            <a:fillRect/>
          </a:stretch>
        </p:blipFill>
        <p:spPr>
          <a:xfrm>
            <a:off x="5" y="1"/>
            <a:ext cx="5300860" cy="6858001"/>
          </a:xfrm>
          <a:prstGeom prst="rect">
            <a:avLst/>
          </a:prstGeom>
          <a:noFill/>
          <a:ln>
            <a:noFill/>
          </a:ln>
        </p:spPr>
      </p:pic>
      <p:sp>
        <p:nvSpPr>
          <p:cNvPr id="139" name="Google Shape;139;p22"/>
          <p:cNvSpPr txBox="1">
            <a:spLocks noGrp="1"/>
          </p:cNvSpPr>
          <p:nvPr>
            <p:ph type="body" idx="1"/>
          </p:nvPr>
        </p:nvSpPr>
        <p:spPr>
          <a:xfrm>
            <a:off x="5633367" y="2067633"/>
            <a:ext cx="6401200" cy="4024400"/>
          </a:xfrm>
          <a:prstGeom prst="rect">
            <a:avLst/>
          </a:prstGeom>
        </p:spPr>
        <p:txBody>
          <a:bodyPr spcFirstLastPara="1" vert="horz" wrap="square" lIns="121900" tIns="121900" rIns="121900" bIns="121900" rtlCol="0" anchor="t" anchorCtr="0">
            <a:normAutofit/>
          </a:bodyPr>
          <a:lstStyle/>
          <a:p>
            <a:pPr marL="0" indent="0" algn="ctr">
              <a:lnSpc>
                <a:spcPct val="115000"/>
              </a:lnSpc>
              <a:buNone/>
            </a:pPr>
            <a:r>
              <a:rPr lang="en" sz="2667" dirty="0">
                <a:solidFill>
                  <a:schemeClr val="tx2">
                    <a:lumMod val="75000"/>
                  </a:schemeClr>
                </a:solidFill>
              </a:rPr>
              <a:t>The official handbook is published in chapters, which may be updated from time to time: </a:t>
            </a:r>
            <a:r>
              <a:rPr lang="en" sz="2667" b="1" dirty="0">
                <a:solidFill>
                  <a:schemeClr val="tx2">
                    <a:lumMod val="75000"/>
                  </a:schemeClr>
                </a:solidFill>
              </a:rPr>
              <a:t>www.ccb.gov/handbook/</a:t>
            </a:r>
            <a:endParaRPr sz="2667" b="1" dirty="0">
              <a:solidFill>
                <a:schemeClr val="tx2">
                  <a:lumMod val="75000"/>
                </a:schemeClr>
              </a:solidFill>
            </a:endParaRPr>
          </a:p>
        </p:txBody>
      </p:sp>
    </p:spTree>
    <p:extLst>
      <p:ext uri="{BB962C8B-B14F-4D97-AF65-F5344CB8AC3E}">
        <p14:creationId xmlns:p14="http://schemas.microsoft.com/office/powerpoint/2010/main" val="781879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15600" y="585567"/>
            <a:ext cx="11360800" cy="763600"/>
          </a:xfrm>
          <a:prstGeom prst="rect">
            <a:avLst/>
          </a:prstGeom>
        </p:spPr>
        <p:txBody>
          <a:bodyPr spcFirstLastPara="1" vert="horz" wrap="square" lIns="121900" tIns="121900" rIns="121900" bIns="121900" rtlCol="0" anchor="t" anchorCtr="0">
            <a:noAutofit/>
          </a:bodyPr>
          <a:lstStyle/>
          <a:p>
            <a:pPr>
              <a:buClr>
                <a:schemeClr val="lt1"/>
              </a:buClr>
              <a:buSzPts val="4400"/>
            </a:pPr>
            <a:r>
              <a:rPr lang="en" sz="4800" b="1" dirty="0">
                <a:solidFill>
                  <a:schemeClr val="tx2">
                    <a:lumMod val="75000"/>
                  </a:schemeClr>
                </a:solidFill>
              </a:rPr>
              <a:t>Key Features</a:t>
            </a:r>
            <a:endParaRPr sz="4800" b="1" dirty="0">
              <a:solidFill>
                <a:schemeClr val="tx2">
                  <a:lumMod val="75000"/>
                </a:schemeClr>
              </a:solidFill>
            </a:endParaRPr>
          </a:p>
        </p:txBody>
      </p:sp>
      <p:sp>
        <p:nvSpPr>
          <p:cNvPr id="145" name="Google Shape;145;p23"/>
          <p:cNvSpPr txBox="1">
            <a:spLocks noGrp="1"/>
          </p:cNvSpPr>
          <p:nvPr>
            <p:ph type="body" idx="1"/>
          </p:nvPr>
        </p:nvSpPr>
        <p:spPr>
          <a:xfrm>
            <a:off x="415600" y="1701333"/>
            <a:ext cx="11232800" cy="4390800"/>
          </a:xfrm>
          <a:prstGeom prst="rect">
            <a:avLst/>
          </a:prstGeom>
        </p:spPr>
        <p:txBody>
          <a:bodyPr spcFirstLastPara="1" vert="horz" wrap="square" lIns="121900" tIns="121900" rIns="121900" bIns="121900" rtlCol="0" anchor="t" anchorCtr="0">
            <a:normAutofit fontScale="92500" lnSpcReduction="20000"/>
          </a:bodyPr>
          <a:lstStyle/>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Voluntary administrative dispute resolution process</a:t>
            </a:r>
            <a:endParaRPr dirty="0">
              <a:solidFill>
                <a:schemeClr val="tx2">
                  <a:lumMod val="75000"/>
                </a:schemeClr>
              </a:solidFill>
            </a:endParaRPr>
          </a:p>
          <a:p>
            <a:pPr lvl="1">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Claimants send an </a:t>
            </a:r>
            <a:r>
              <a:rPr lang="en" b="1" dirty="0">
                <a:solidFill>
                  <a:schemeClr val="tx2">
                    <a:lumMod val="75000"/>
                  </a:schemeClr>
                </a:solidFill>
              </a:rPr>
              <a:t>opt-out</a:t>
            </a:r>
            <a:r>
              <a:rPr lang="en" dirty="0">
                <a:solidFill>
                  <a:schemeClr val="tx2">
                    <a:lumMod val="75000"/>
                  </a:schemeClr>
                </a:solidFill>
              </a:rPr>
              <a:t> notice to respondents</a:t>
            </a:r>
            <a:endParaRPr dirty="0">
              <a:solidFill>
                <a:schemeClr val="tx2">
                  <a:lumMod val="75000"/>
                </a:schemeClr>
              </a:solidFill>
            </a:endParaRPr>
          </a:p>
          <a:p>
            <a:pPr>
              <a:lnSpc>
                <a:spcPct val="115000"/>
              </a:lnSpc>
              <a:spcBef>
                <a:spcPts val="1333"/>
              </a:spcBef>
              <a:buClr>
                <a:schemeClr val="tx2">
                  <a:lumMod val="75000"/>
                </a:schemeClr>
              </a:buClr>
              <a:buFont typeface="Arial" panose="020B0604020202020204" pitchFamily="34" charset="0"/>
              <a:buChar char="•"/>
            </a:pPr>
            <a:r>
              <a:rPr lang="en" dirty="0">
                <a:solidFill>
                  <a:schemeClr val="tx2">
                    <a:lumMod val="75000"/>
                  </a:schemeClr>
                </a:solidFill>
              </a:rPr>
              <a:t>Adjudicators: three CCB Officers with mix of government, mediation, and litigation experience</a:t>
            </a:r>
            <a:endParaRPr sz="1600" dirty="0">
              <a:solidFill>
                <a:schemeClr val="tx2">
                  <a:lumMod val="75000"/>
                </a:schemeClr>
              </a:solidFill>
            </a:endParaRPr>
          </a:p>
          <a:p>
            <a:pPr>
              <a:lnSpc>
                <a:spcPct val="115000"/>
              </a:lnSpc>
              <a:spcBef>
                <a:spcPts val="1333"/>
              </a:spcBef>
              <a:buClr>
                <a:schemeClr val="tx2">
                  <a:lumMod val="75000"/>
                </a:schemeClr>
              </a:buClr>
              <a:buFont typeface="Arial" panose="020B0604020202020204" pitchFamily="34" charset="0"/>
              <a:buChar char="•"/>
            </a:pPr>
            <a:r>
              <a:rPr lang="en" dirty="0">
                <a:solidFill>
                  <a:schemeClr val="tx2">
                    <a:lumMod val="75000"/>
                  </a:schemeClr>
                </a:solidFill>
              </a:rPr>
              <a:t>Capped damages: $30,000* (with an option to cap at lower $5,000)</a:t>
            </a:r>
            <a:endParaRPr dirty="0">
              <a:solidFill>
                <a:schemeClr val="tx2">
                  <a:lumMod val="75000"/>
                </a:schemeClr>
              </a:solidFill>
            </a:endParaRPr>
          </a:p>
          <a:p>
            <a:pPr>
              <a:lnSpc>
                <a:spcPct val="115000"/>
              </a:lnSpc>
              <a:spcBef>
                <a:spcPts val="1333"/>
              </a:spcBef>
              <a:buClr>
                <a:schemeClr val="tx2">
                  <a:lumMod val="75000"/>
                </a:schemeClr>
              </a:buClr>
              <a:buFont typeface="Arial" panose="020B0604020202020204" pitchFamily="34" charset="0"/>
              <a:buChar char="•"/>
            </a:pPr>
            <a:r>
              <a:rPr lang="en" dirty="0">
                <a:solidFill>
                  <a:schemeClr val="tx2">
                    <a:lumMod val="75000"/>
                  </a:schemeClr>
                </a:solidFill>
              </a:rPr>
              <a:t>Streamlined discovery, rare if ever to admit expert testimony</a:t>
            </a:r>
            <a:endParaRPr dirty="0">
              <a:solidFill>
                <a:schemeClr val="tx2">
                  <a:lumMod val="75000"/>
                </a:schemeClr>
              </a:solidFill>
            </a:endParaRPr>
          </a:p>
          <a:p>
            <a:pPr>
              <a:lnSpc>
                <a:spcPct val="115000"/>
              </a:lnSpc>
              <a:spcBef>
                <a:spcPts val="1333"/>
              </a:spcBef>
              <a:buClr>
                <a:schemeClr val="tx2">
                  <a:lumMod val="75000"/>
                </a:schemeClr>
              </a:buClr>
              <a:buFont typeface="Arial" panose="020B0604020202020204" pitchFamily="34" charset="0"/>
              <a:buChar char="•"/>
            </a:pPr>
            <a:r>
              <a:rPr lang="en" dirty="0">
                <a:solidFill>
                  <a:schemeClr val="tx2">
                    <a:lumMod val="75000"/>
                  </a:schemeClr>
                </a:solidFill>
              </a:rPr>
              <a:t>Preclusion: resolution with CCB precludes later federal lawsuit</a:t>
            </a:r>
            <a:endParaRPr dirty="0">
              <a:solidFill>
                <a:schemeClr val="tx2">
                  <a:lumMod val="75000"/>
                </a:schemeClr>
              </a:solidFill>
            </a:endParaRPr>
          </a:p>
          <a:p>
            <a:pPr>
              <a:lnSpc>
                <a:spcPct val="115000"/>
              </a:lnSpc>
              <a:spcBef>
                <a:spcPts val="1333"/>
              </a:spcBef>
              <a:spcAft>
                <a:spcPts val="1333"/>
              </a:spcAft>
              <a:buClr>
                <a:schemeClr val="tx2">
                  <a:lumMod val="75000"/>
                </a:schemeClr>
              </a:buClr>
              <a:buFont typeface="Arial" panose="020B0604020202020204" pitchFamily="34" charset="0"/>
              <a:buChar char="•"/>
            </a:pPr>
            <a:r>
              <a:rPr lang="en" dirty="0">
                <a:solidFill>
                  <a:schemeClr val="tx2">
                    <a:lumMod val="75000"/>
                  </a:schemeClr>
                </a:solidFill>
              </a:rPr>
              <a:t>Award of attorney's fees capped**, and only for bad faith conduct</a:t>
            </a:r>
            <a:endParaRPr dirty="0">
              <a:solidFill>
                <a:schemeClr val="tx2">
                  <a:lumMod val="75000"/>
                </a:schemeClr>
              </a:solidFill>
            </a:endParaRPr>
          </a:p>
        </p:txBody>
      </p:sp>
      <p:sp>
        <p:nvSpPr>
          <p:cNvPr id="146" name="Google Shape;146;p2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29</a:t>
            </a:fld>
            <a:endParaRPr/>
          </a:p>
        </p:txBody>
      </p:sp>
    </p:spTree>
    <p:extLst>
      <p:ext uri="{BB962C8B-B14F-4D97-AF65-F5344CB8AC3E}">
        <p14:creationId xmlns:p14="http://schemas.microsoft.com/office/powerpoint/2010/main" val="325500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p:cNvGraphicFramePr>
            <a:graphicFrameLocks/>
          </p:cNvGraphicFramePr>
          <p:nvPr>
            <p:extLst>
              <p:ext uri="{D42A27DB-BD31-4B8C-83A1-F6EECF244321}">
                <p14:modId xmlns:p14="http://schemas.microsoft.com/office/powerpoint/2010/main" val="2690598618"/>
              </p:ext>
            </p:extLst>
          </p:nvPr>
        </p:nvGraphicFramePr>
        <p:xfrm>
          <a:off x="1647093" y="1424352"/>
          <a:ext cx="9925313"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521677" y="386861"/>
            <a:ext cx="9067799" cy="848710"/>
          </a:xfrm>
          <a:noFill/>
        </p:spPr>
        <p:txBody>
          <a:bodyPr>
            <a:normAutofit/>
          </a:bodyPr>
          <a:lstStyle/>
          <a:p>
            <a:r>
              <a:rPr lang="en-US" sz="4800" dirty="0" smtClean="0">
                <a:solidFill>
                  <a:schemeClr val="tx2">
                    <a:lumMod val="75000"/>
                  </a:schemeClr>
                </a:solidFill>
                <a:latin typeface="Franklin Gothic Heavy" panose="020B0903020102020204" pitchFamily="34" charset="0"/>
              </a:rPr>
              <a:t>	</a:t>
            </a:r>
            <a:r>
              <a:rPr lang="en-US" sz="4800" b="1" dirty="0" smtClean="0">
                <a:solidFill>
                  <a:schemeClr val="tx2">
                    <a:lumMod val="75000"/>
                  </a:schemeClr>
                </a:solidFill>
              </a:rPr>
              <a:t>The Webb Law Firm</a:t>
            </a:r>
            <a:endParaRPr lang="en-US" sz="4800" b="1"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5D90B524-81E4-4443-973C-49D8C3FB158E}" type="slidenum">
              <a:rPr lang="en-US" smtClean="0"/>
              <a:t>3</a:t>
            </a:fld>
            <a:endParaRPr lang="en-US"/>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8048" y="6132576"/>
            <a:ext cx="2663952" cy="725424"/>
          </a:xfrm>
          <a:prstGeom prst="rect">
            <a:avLst/>
          </a:prstGeom>
        </p:spPr>
      </p:pic>
    </p:spTree>
    <p:extLst>
      <p:ext uri="{BB962C8B-B14F-4D97-AF65-F5344CB8AC3E}">
        <p14:creationId xmlns:p14="http://schemas.microsoft.com/office/powerpoint/2010/main" val="2423644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415600" y="390167"/>
            <a:ext cx="11360800" cy="763600"/>
          </a:xfrm>
          <a:prstGeom prst="rect">
            <a:avLst/>
          </a:prstGeom>
        </p:spPr>
        <p:txBody>
          <a:bodyPr spcFirstLastPara="1" vert="horz" wrap="square" lIns="121900" tIns="121900" rIns="121900" bIns="121900" rtlCol="0" anchor="t" anchorCtr="0">
            <a:noAutofit/>
          </a:bodyPr>
          <a:lstStyle/>
          <a:p>
            <a:pPr>
              <a:buClr>
                <a:schemeClr val="lt1"/>
              </a:buClr>
              <a:buSzPts val="4400"/>
            </a:pPr>
            <a:r>
              <a:rPr lang="en" sz="4800" b="1" dirty="0">
                <a:solidFill>
                  <a:schemeClr val="tx2">
                    <a:lumMod val="75000"/>
                  </a:schemeClr>
                </a:solidFill>
              </a:rPr>
              <a:t>Interesting Features</a:t>
            </a:r>
            <a:endParaRPr sz="4800" b="1" dirty="0">
              <a:solidFill>
                <a:schemeClr val="tx2">
                  <a:lumMod val="75000"/>
                </a:schemeClr>
              </a:solidFill>
            </a:endParaRPr>
          </a:p>
        </p:txBody>
      </p:sp>
      <p:sp>
        <p:nvSpPr>
          <p:cNvPr id="154" name="Google Shape;154;p24"/>
          <p:cNvSpPr txBox="1">
            <a:spLocks noGrp="1"/>
          </p:cNvSpPr>
          <p:nvPr>
            <p:ph type="body" idx="1"/>
          </p:nvPr>
        </p:nvSpPr>
        <p:spPr>
          <a:xfrm>
            <a:off x="415600" y="1701333"/>
            <a:ext cx="11232800" cy="4390800"/>
          </a:xfrm>
          <a:prstGeom prst="rect">
            <a:avLst/>
          </a:prstGeom>
        </p:spPr>
        <p:txBody>
          <a:bodyPr spcFirstLastPara="1" vert="horz" wrap="square" lIns="121900" tIns="121900" rIns="121900" bIns="121900" rtlCol="0" anchor="t" anchorCtr="0">
            <a:normAutofit fontScale="92500" lnSpcReduction="20000"/>
          </a:bodyPr>
          <a:lstStyle/>
          <a:p>
            <a:pPr>
              <a:buClr>
                <a:schemeClr val="tx2">
                  <a:lumMod val="75000"/>
                </a:schemeClr>
              </a:buClr>
              <a:buFont typeface="Arial" panose="020B0604020202020204" pitchFamily="34" charset="0"/>
              <a:buChar char="•"/>
            </a:pPr>
            <a:r>
              <a:rPr lang="en" dirty="0">
                <a:solidFill>
                  <a:schemeClr val="tx2">
                    <a:lumMod val="75000"/>
                  </a:schemeClr>
                </a:solidFill>
              </a:rPr>
              <a:t>Limited number of filings a year per claimant</a:t>
            </a:r>
            <a:endParaRPr dirty="0">
              <a:solidFill>
                <a:schemeClr val="tx2">
                  <a:lumMod val="75000"/>
                </a:schemeClr>
              </a:solidFill>
            </a:endParaRPr>
          </a:p>
          <a:p>
            <a:pPr>
              <a:lnSpc>
                <a:spcPct val="115000"/>
              </a:lnSpc>
              <a:spcBef>
                <a:spcPts val="1333"/>
              </a:spcBef>
              <a:buClr>
                <a:schemeClr val="tx2">
                  <a:lumMod val="75000"/>
                </a:schemeClr>
              </a:buClr>
              <a:buFont typeface="Arial" panose="020B0604020202020204" pitchFamily="34" charset="0"/>
              <a:buChar char="•"/>
            </a:pPr>
            <a:r>
              <a:rPr lang="en" dirty="0">
                <a:solidFill>
                  <a:schemeClr val="tx2">
                    <a:lumMod val="75000"/>
                  </a:schemeClr>
                </a:solidFill>
              </a:rPr>
              <a:t>Monetary penalties for bad faith conduct</a:t>
            </a:r>
            <a:endParaRPr dirty="0">
              <a:solidFill>
                <a:schemeClr val="tx2">
                  <a:lumMod val="75000"/>
                </a:schemeClr>
              </a:solidFill>
            </a:endParaRPr>
          </a:p>
          <a:p>
            <a:pPr>
              <a:lnSpc>
                <a:spcPct val="115000"/>
              </a:lnSpc>
              <a:spcBef>
                <a:spcPts val="1333"/>
              </a:spcBef>
              <a:buClr>
                <a:schemeClr val="tx2">
                  <a:lumMod val="75000"/>
                </a:schemeClr>
              </a:buClr>
              <a:buFont typeface="Arial" panose="020B0604020202020204" pitchFamily="34" charset="0"/>
              <a:buChar char="•"/>
            </a:pPr>
            <a:r>
              <a:rPr lang="en" dirty="0">
                <a:solidFill>
                  <a:schemeClr val="tx2">
                    <a:lumMod val="75000"/>
                  </a:schemeClr>
                </a:solidFill>
              </a:rPr>
              <a:t>Explicit carve-outs for law student representatives</a:t>
            </a:r>
            <a:endParaRPr dirty="0">
              <a:solidFill>
                <a:schemeClr val="tx2">
                  <a:lumMod val="75000"/>
                </a:schemeClr>
              </a:solidFill>
            </a:endParaRPr>
          </a:p>
          <a:p>
            <a:pPr>
              <a:lnSpc>
                <a:spcPct val="115000"/>
              </a:lnSpc>
              <a:spcBef>
                <a:spcPts val="1333"/>
              </a:spcBef>
              <a:buClr>
                <a:schemeClr val="tx2">
                  <a:lumMod val="75000"/>
                </a:schemeClr>
              </a:buClr>
              <a:buFont typeface="Arial" panose="020B0604020202020204" pitchFamily="34" charset="0"/>
              <a:buChar char="•"/>
            </a:pPr>
            <a:r>
              <a:rPr lang="en" dirty="0">
                <a:solidFill>
                  <a:schemeClr val="tx2">
                    <a:lumMod val="75000"/>
                  </a:schemeClr>
                </a:solidFill>
              </a:rPr>
              <a:t>Law school clinics and legal services can participate in Board-provided directory for </a:t>
            </a:r>
            <a:r>
              <a:rPr lang="en" i="1" dirty="0">
                <a:solidFill>
                  <a:schemeClr val="tx2">
                    <a:lumMod val="75000"/>
                  </a:schemeClr>
                </a:solidFill>
              </a:rPr>
              <a:t>pro bono</a:t>
            </a:r>
            <a:r>
              <a:rPr lang="en" dirty="0">
                <a:solidFill>
                  <a:schemeClr val="tx2">
                    <a:lumMod val="75000"/>
                  </a:schemeClr>
                </a:solidFill>
              </a:rPr>
              <a:t> representation</a:t>
            </a:r>
            <a:endParaRPr dirty="0">
              <a:solidFill>
                <a:schemeClr val="tx2">
                  <a:lumMod val="75000"/>
                </a:schemeClr>
              </a:solidFill>
            </a:endParaRPr>
          </a:p>
          <a:p>
            <a:pPr>
              <a:lnSpc>
                <a:spcPct val="115000"/>
              </a:lnSpc>
              <a:spcBef>
                <a:spcPts val="1333"/>
              </a:spcBef>
              <a:buClr>
                <a:schemeClr val="tx2">
                  <a:lumMod val="75000"/>
                </a:schemeClr>
              </a:buClr>
              <a:buFont typeface="Arial" panose="020B0604020202020204" pitchFamily="34" charset="0"/>
              <a:buChar char="•"/>
            </a:pPr>
            <a:r>
              <a:rPr lang="en" dirty="0">
                <a:solidFill>
                  <a:schemeClr val="tx2">
                    <a:lumMod val="75000"/>
                  </a:schemeClr>
                </a:solidFill>
              </a:rPr>
              <a:t>Libraries and archives may preemptively opt-out of all prospective Board proceedings</a:t>
            </a:r>
            <a:endParaRPr dirty="0">
              <a:solidFill>
                <a:schemeClr val="tx2">
                  <a:lumMod val="75000"/>
                </a:schemeClr>
              </a:solidFill>
            </a:endParaRPr>
          </a:p>
          <a:p>
            <a:pPr>
              <a:lnSpc>
                <a:spcPct val="115000"/>
              </a:lnSpc>
              <a:spcBef>
                <a:spcPts val="1333"/>
              </a:spcBef>
              <a:spcAft>
                <a:spcPts val="1333"/>
              </a:spcAft>
              <a:buClr>
                <a:schemeClr val="tx2">
                  <a:lumMod val="75000"/>
                </a:schemeClr>
              </a:buClr>
              <a:buFont typeface="Arial" panose="020B0604020202020204" pitchFamily="34" charset="0"/>
              <a:buChar char="•"/>
            </a:pPr>
            <a:r>
              <a:rPr lang="en" dirty="0">
                <a:solidFill>
                  <a:schemeClr val="tx2">
                    <a:lumMod val="75000"/>
                  </a:schemeClr>
                </a:solidFill>
              </a:rPr>
              <a:t>Everything is virtual – no in-person hearings or conferences</a:t>
            </a:r>
            <a:endParaRPr dirty="0">
              <a:solidFill>
                <a:schemeClr val="tx2">
                  <a:lumMod val="75000"/>
                </a:schemeClr>
              </a:solidFill>
            </a:endParaRPr>
          </a:p>
        </p:txBody>
      </p:sp>
      <p:sp>
        <p:nvSpPr>
          <p:cNvPr id="155" name="Google Shape;155;p2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30</a:t>
            </a:fld>
            <a:endParaRPr/>
          </a:p>
        </p:txBody>
      </p:sp>
    </p:spTree>
    <p:extLst>
      <p:ext uri="{BB962C8B-B14F-4D97-AF65-F5344CB8AC3E}">
        <p14:creationId xmlns:p14="http://schemas.microsoft.com/office/powerpoint/2010/main" val="3683242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800" b="1" dirty="0">
                <a:solidFill>
                  <a:schemeClr val="tx2">
                    <a:lumMod val="75000"/>
                  </a:schemeClr>
                </a:solidFill>
              </a:rPr>
              <a:t>Meet the CCB Officers</a:t>
            </a:r>
            <a:endParaRPr sz="4800" b="1" dirty="0">
              <a:solidFill>
                <a:schemeClr val="tx2">
                  <a:lumMod val="75000"/>
                </a:schemeClr>
              </a:solidFill>
            </a:endParaRPr>
          </a:p>
        </p:txBody>
      </p:sp>
      <p:sp>
        <p:nvSpPr>
          <p:cNvPr id="163" name="Google Shape;163;p25"/>
          <p:cNvSpPr txBox="1">
            <a:spLocks noGrp="1"/>
          </p:cNvSpPr>
          <p:nvPr>
            <p:ph type="body" idx="1"/>
          </p:nvPr>
        </p:nvSpPr>
        <p:spPr>
          <a:xfrm>
            <a:off x="132100" y="1701333"/>
            <a:ext cx="7716000" cy="4390800"/>
          </a:xfrm>
          <a:prstGeom prst="rect">
            <a:avLst/>
          </a:prstGeom>
        </p:spPr>
        <p:txBody>
          <a:bodyPr spcFirstLastPara="1" vert="horz" wrap="square" lIns="121900" tIns="121900" rIns="121900" bIns="121900" rtlCol="0" anchor="t" anchorCtr="0">
            <a:normAutofit lnSpcReduction="10000"/>
          </a:bodyPr>
          <a:lstStyle/>
          <a:p>
            <a:pPr>
              <a:lnSpc>
                <a:spcPct val="100000"/>
              </a:lnSpc>
              <a:buClr>
                <a:schemeClr val="tx2">
                  <a:lumMod val="75000"/>
                </a:schemeClr>
              </a:buClr>
              <a:buFont typeface="Arial" panose="020B0604020202020204" pitchFamily="34" charset="0"/>
              <a:buChar char="•"/>
            </a:pPr>
            <a:r>
              <a:rPr lang="en" b="1" dirty="0">
                <a:solidFill>
                  <a:schemeClr val="tx2">
                    <a:lumMod val="75000"/>
                  </a:schemeClr>
                </a:solidFill>
              </a:rPr>
              <a:t>David Carson</a:t>
            </a:r>
            <a:endParaRPr b="1" dirty="0">
              <a:solidFill>
                <a:schemeClr val="tx2">
                  <a:lumMod val="75000"/>
                </a:schemeClr>
              </a:solidFill>
            </a:endParaRPr>
          </a:p>
          <a:p>
            <a:pPr lvl="1">
              <a:lnSpc>
                <a:spcPct val="115000"/>
              </a:lnSpc>
              <a:spcBef>
                <a:spcPts val="1333"/>
              </a:spcBef>
              <a:buClr>
                <a:schemeClr val="dk1"/>
              </a:buClr>
            </a:pPr>
            <a:r>
              <a:rPr lang="en" b="1" dirty="0">
                <a:solidFill>
                  <a:schemeClr val="tx2">
                    <a:lumMod val="75000"/>
                  </a:schemeClr>
                </a:solidFill>
              </a:rPr>
              <a:t>2014-2021</a:t>
            </a:r>
            <a:r>
              <a:rPr lang="en" dirty="0">
                <a:solidFill>
                  <a:schemeClr val="tx2">
                    <a:lumMod val="75000"/>
                  </a:schemeClr>
                </a:solidFill>
              </a:rPr>
              <a:t>: head of Copyright Policy Team at Ofﬁce of Policy and International Affairs, USPTO</a:t>
            </a:r>
            <a:endParaRPr dirty="0">
              <a:solidFill>
                <a:schemeClr val="tx2">
                  <a:lumMod val="75000"/>
                </a:schemeClr>
              </a:solidFill>
            </a:endParaRPr>
          </a:p>
          <a:p>
            <a:pPr lvl="1">
              <a:lnSpc>
                <a:spcPct val="115000"/>
              </a:lnSpc>
              <a:spcBef>
                <a:spcPts val="1333"/>
              </a:spcBef>
              <a:buClr>
                <a:schemeClr val="dk1"/>
              </a:buClr>
            </a:pPr>
            <a:r>
              <a:rPr lang="en" b="1" dirty="0">
                <a:solidFill>
                  <a:schemeClr val="tx2">
                    <a:lumMod val="75000"/>
                  </a:schemeClr>
                </a:solidFill>
              </a:rPr>
              <a:t>2012-2014</a:t>
            </a:r>
            <a:r>
              <a:rPr lang="en" dirty="0">
                <a:solidFill>
                  <a:schemeClr val="tx2">
                    <a:lumMod val="75000"/>
                  </a:schemeClr>
                </a:solidFill>
              </a:rPr>
              <a:t>: Executive VP, Global Legal Policy at International Federation of the Phonographic Industry (IFPI)</a:t>
            </a:r>
            <a:endParaRPr dirty="0">
              <a:solidFill>
                <a:schemeClr val="tx2">
                  <a:lumMod val="75000"/>
                </a:schemeClr>
              </a:solidFill>
            </a:endParaRPr>
          </a:p>
          <a:p>
            <a:pPr lvl="1">
              <a:lnSpc>
                <a:spcPct val="115000"/>
              </a:lnSpc>
              <a:spcBef>
                <a:spcPts val="1333"/>
              </a:spcBef>
              <a:buClr>
                <a:schemeClr val="dk1"/>
              </a:buClr>
            </a:pPr>
            <a:r>
              <a:rPr lang="en" b="1" dirty="0">
                <a:solidFill>
                  <a:schemeClr val="tx2">
                    <a:lumMod val="75000"/>
                  </a:schemeClr>
                </a:solidFill>
              </a:rPr>
              <a:t>1997-2012</a:t>
            </a:r>
            <a:r>
              <a:rPr lang="en" dirty="0">
                <a:solidFill>
                  <a:schemeClr val="tx2">
                    <a:lumMod val="75000"/>
                  </a:schemeClr>
                </a:solidFill>
              </a:rPr>
              <a:t>: general counsel at Copyright Office</a:t>
            </a:r>
            <a:endParaRPr dirty="0">
              <a:solidFill>
                <a:schemeClr val="tx2">
                  <a:lumMod val="75000"/>
                </a:schemeClr>
              </a:solidFill>
            </a:endParaRPr>
          </a:p>
          <a:p>
            <a:pPr lvl="1">
              <a:lnSpc>
                <a:spcPct val="115000"/>
              </a:lnSpc>
              <a:spcBef>
                <a:spcPts val="1333"/>
              </a:spcBef>
              <a:buClr>
                <a:schemeClr val="dk1"/>
              </a:buClr>
            </a:pPr>
            <a:r>
              <a:rPr lang="en" b="1" dirty="0">
                <a:solidFill>
                  <a:schemeClr val="tx2">
                    <a:lumMod val="75000"/>
                  </a:schemeClr>
                </a:solidFill>
              </a:rPr>
              <a:t>Early career</a:t>
            </a:r>
            <a:r>
              <a:rPr lang="en" dirty="0">
                <a:solidFill>
                  <a:schemeClr val="tx2">
                    <a:lumMod val="75000"/>
                  </a:schemeClr>
                </a:solidFill>
              </a:rPr>
              <a:t>: attorney at copyright firms in NY &amp; LA</a:t>
            </a:r>
            <a:endParaRPr dirty="0">
              <a:solidFill>
                <a:schemeClr val="tx2">
                  <a:lumMod val="75000"/>
                </a:schemeClr>
              </a:solidFill>
            </a:endParaRPr>
          </a:p>
          <a:p>
            <a:pPr marL="0" indent="0">
              <a:lnSpc>
                <a:spcPct val="100000"/>
              </a:lnSpc>
              <a:buNone/>
            </a:pPr>
            <a:endParaRPr dirty="0">
              <a:solidFill>
                <a:schemeClr val="dk1"/>
              </a:solidFill>
            </a:endParaRPr>
          </a:p>
        </p:txBody>
      </p:sp>
      <p:sp>
        <p:nvSpPr>
          <p:cNvPr id="164" name="Google Shape;164;p2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31</a:t>
            </a:fld>
            <a:endParaRPr/>
          </a:p>
        </p:txBody>
      </p:sp>
      <p:pic>
        <p:nvPicPr>
          <p:cNvPr id="167" name="Google Shape;167;p25"/>
          <p:cNvPicPr preferRelativeResize="0"/>
          <p:nvPr/>
        </p:nvPicPr>
        <p:blipFill rotWithShape="1">
          <a:blip r:embed="rId3">
            <a:alphaModFix/>
          </a:blip>
          <a:srcRect r="43378"/>
          <a:stretch/>
        </p:blipFill>
        <p:spPr>
          <a:xfrm>
            <a:off x="8129567" y="1787134"/>
            <a:ext cx="3474565" cy="4219199"/>
          </a:xfrm>
          <a:prstGeom prst="rect">
            <a:avLst/>
          </a:prstGeom>
          <a:noFill/>
          <a:ln>
            <a:noFill/>
          </a:ln>
        </p:spPr>
      </p:pic>
    </p:spTree>
    <p:extLst>
      <p:ext uri="{BB962C8B-B14F-4D97-AF65-F5344CB8AC3E}">
        <p14:creationId xmlns:p14="http://schemas.microsoft.com/office/powerpoint/2010/main" val="1048555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800" b="1" dirty="0">
                <a:solidFill>
                  <a:schemeClr val="tx2">
                    <a:lumMod val="75000"/>
                  </a:schemeClr>
                </a:solidFill>
              </a:rPr>
              <a:t>Meet the CCB Officers</a:t>
            </a:r>
            <a:endParaRPr sz="4800" b="1" dirty="0">
              <a:solidFill>
                <a:schemeClr val="tx2">
                  <a:lumMod val="75000"/>
                </a:schemeClr>
              </a:solidFill>
            </a:endParaRPr>
          </a:p>
        </p:txBody>
      </p:sp>
      <p:sp>
        <p:nvSpPr>
          <p:cNvPr id="173" name="Google Shape;173;p26"/>
          <p:cNvSpPr txBox="1">
            <a:spLocks noGrp="1"/>
          </p:cNvSpPr>
          <p:nvPr>
            <p:ph type="body" idx="1"/>
          </p:nvPr>
        </p:nvSpPr>
        <p:spPr>
          <a:xfrm>
            <a:off x="4312200" y="1826833"/>
            <a:ext cx="7716000" cy="4390800"/>
          </a:xfrm>
          <a:prstGeom prst="rect">
            <a:avLst/>
          </a:prstGeom>
        </p:spPr>
        <p:txBody>
          <a:bodyPr spcFirstLastPara="1" vert="horz" wrap="square" lIns="121900" tIns="121900" rIns="121900" bIns="121900" rtlCol="0" anchor="t" anchorCtr="0">
            <a:normAutofit fontScale="92500" lnSpcReduction="10000"/>
          </a:bodyPr>
          <a:lstStyle/>
          <a:p>
            <a:pPr>
              <a:lnSpc>
                <a:spcPct val="100000"/>
              </a:lnSpc>
              <a:buClr>
                <a:schemeClr val="tx2">
                  <a:lumMod val="75000"/>
                </a:schemeClr>
              </a:buClr>
              <a:buFont typeface="Arial" panose="020B0604020202020204" pitchFamily="34" charset="0"/>
              <a:buChar char="•"/>
            </a:pPr>
            <a:r>
              <a:rPr lang="en" b="1" dirty="0">
                <a:solidFill>
                  <a:schemeClr val="tx2">
                    <a:lumMod val="75000"/>
                  </a:schemeClr>
                </a:solidFill>
              </a:rPr>
              <a:t>Monica McCabe</a:t>
            </a:r>
            <a:endParaRPr b="1" dirty="0">
              <a:solidFill>
                <a:schemeClr val="tx2">
                  <a:lumMod val="75000"/>
                </a:schemeClr>
              </a:solidFill>
            </a:endParaRPr>
          </a:p>
          <a:p>
            <a:pPr lvl="1">
              <a:lnSpc>
                <a:spcPct val="115000"/>
              </a:lnSpc>
              <a:spcBef>
                <a:spcPts val="1333"/>
              </a:spcBef>
              <a:buClr>
                <a:schemeClr val="dk1"/>
              </a:buClr>
            </a:pPr>
            <a:r>
              <a:rPr lang="en" b="1" dirty="0">
                <a:solidFill>
                  <a:schemeClr val="tx2">
                    <a:lumMod val="75000"/>
                  </a:schemeClr>
                </a:solidFill>
              </a:rPr>
              <a:t>2016-2021:</a:t>
            </a:r>
            <a:r>
              <a:rPr lang="en" dirty="0">
                <a:solidFill>
                  <a:schemeClr val="tx2">
                    <a:lumMod val="75000"/>
                  </a:schemeClr>
                </a:solidFill>
              </a:rPr>
              <a:t> Chair, IP Department at Phillips Nizer LLP</a:t>
            </a:r>
            <a:endParaRPr dirty="0">
              <a:solidFill>
                <a:schemeClr val="tx2">
                  <a:lumMod val="75000"/>
                </a:schemeClr>
              </a:solidFill>
            </a:endParaRPr>
          </a:p>
          <a:p>
            <a:pPr lvl="1">
              <a:lnSpc>
                <a:spcPct val="115000"/>
              </a:lnSpc>
              <a:spcBef>
                <a:spcPts val="1333"/>
              </a:spcBef>
              <a:buClr>
                <a:schemeClr val="dk1"/>
              </a:buClr>
            </a:pPr>
            <a:r>
              <a:rPr lang="en" i="1" dirty="0">
                <a:solidFill>
                  <a:schemeClr val="tx2">
                    <a:lumMod val="75000"/>
                  </a:schemeClr>
                </a:solidFill>
              </a:rPr>
              <a:t>Veteran copyright litigator</a:t>
            </a:r>
            <a:endParaRPr i="1" dirty="0">
              <a:solidFill>
                <a:schemeClr val="tx2">
                  <a:lumMod val="75000"/>
                </a:schemeClr>
              </a:solidFill>
            </a:endParaRPr>
          </a:p>
          <a:p>
            <a:pPr lvl="2">
              <a:lnSpc>
                <a:spcPct val="115000"/>
              </a:lnSpc>
              <a:buClr>
                <a:schemeClr val="dk1"/>
              </a:buClr>
            </a:pPr>
            <a:r>
              <a:rPr lang="en" b="1" dirty="0">
                <a:solidFill>
                  <a:schemeClr val="tx2">
                    <a:lumMod val="75000"/>
                  </a:schemeClr>
                </a:solidFill>
              </a:rPr>
              <a:t>2009-2016</a:t>
            </a:r>
            <a:r>
              <a:rPr lang="en" dirty="0">
                <a:solidFill>
                  <a:schemeClr val="tx2">
                    <a:lumMod val="75000"/>
                  </a:schemeClr>
                </a:solidFill>
              </a:rPr>
              <a:t>: Partner, Vandenberg &amp; Feliu, LLP</a:t>
            </a:r>
            <a:endParaRPr dirty="0">
              <a:solidFill>
                <a:schemeClr val="tx2">
                  <a:lumMod val="75000"/>
                </a:schemeClr>
              </a:solidFill>
            </a:endParaRPr>
          </a:p>
          <a:p>
            <a:pPr lvl="2">
              <a:lnSpc>
                <a:spcPct val="115000"/>
              </a:lnSpc>
              <a:buClr>
                <a:schemeClr val="dk1"/>
              </a:buClr>
            </a:pPr>
            <a:r>
              <a:rPr lang="en" b="1" dirty="0">
                <a:solidFill>
                  <a:schemeClr val="tx2">
                    <a:lumMod val="75000"/>
                  </a:schemeClr>
                </a:solidFill>
              </a:rPr>
              <a:t>1998-2009</a:t>
            </a:r>
            <a:r>
              <a:rPr lang="en" dirty="0">
                <a:solidFill>
                  <a:schemeClr val="tx2">
                    <a:lumMod val="75000"/>
                  </a:schemeClr>
                </a:solidFill>
              </a:rPr>
              <a:t>: Of Counsel, DLA Piper US LLP</a:t>
            </a:r>
            <a:endParaRPr dirty="0">
              <a:solidFill>
                <a:schemeClr val="tx2">
                  <a:lumMod val="75000"/>
                </a:schemeClr>
              </a:solidFill>
            </a:endParaRPr>
          </a:p>
          <a:p>
            <a:pPr lvl="2">
              <a:lnSpc>
                <a:spcPct val="115000"/>
              </a:lnSpc>
              <a:buClr>
                <a:schemeClr val="dk1"/>
              </a:buClr>
            </a:pPr>
            <a:r>
              <a:rPr lang="en" b="1" dirty="0">
                <a:solidFill>
                  <a:schemeClr val="tx2">
                    <a:lumMod val="75000"/>
                  </a:schemeClr>
                </a:solidFill>
              </a:rPr>
              <a:t>1995-1998</a:t>
            </a:r>
            <a:r>
              <a:rPr lang="en" dirty="0">
                <a:solidFill>
                  <a:schemeClr val="tx2">
                    <a:lumMod val="75000"/>
                  </a:schemeClr>
                </a:solidFill>
              </a:rPr>
              <a:t>: Partner, Thelen Reid Brown Raysman &amp; Steiner LLP</a:t>
            </a:r>
            <a:endParaRPr dirty="0">
              <a:solidFill>
                <a:schemeClr val="tx2">
                  <a:lumMod val="75000"/>
                </a:schemeClr>
              </a:solidFill>
            </a:endParaRPr>
          </a:p>
          <a:p>
            <a:pPr lvl="1">
              <a:lnSpc>
                <a:spcPct val="115000"/>
              </a:lnSpc>
              <a:buClr>
                <a:schemeClr val="dk1"/>
              </a:buClr>
            </a:pPr>
            <a:r>
              <a:rPr lang="en" i="1" dirty="0">
                <a:solidFill>
                  <a:schemeClr val="tx2">
                    <a:lumMod val="75000"/>
                  </a:schemeClr>
                </a:solidFill>
              </a:rPr>
              <a:t>Experienced mediation panelist</a:t>
            </a:r>
            <a:endParaRPr i="1" dirty="0">
              <a:solidFill>
                <a:schemeClr val="tx2">
                  <a:lumMod val="75000"/>
                </a:schemeClr>
              </a:solidFill>
            </a:endParaRPr>
          </a:p>
          <a:p>
            <a:pPr lvl="2">
              <a:lnSpc>
                <a:spcPct val="115000"/>
              </a:lnSpc>
              <a:buClr>
                <a:schemeClr val="dk1"/>
              </a:buClr>
            </a:pPr>
            <a:r>
              <a:rPr lang="en" dirty="0">
                <a:solidFill>
                  <a:schemeClr val="tx2">
                    <a:lumMod val="75000"/>
                  </a:schemeClr>
                </a:solidFill>
              </a:rPr>
              <a:t>International Trademark Association</a:t>
            </a:r>
            <a:endParaRPr dirty="0">
              <a:solidFill>
                <a:schemeClr val="tx2">
                  <a:lumMod val="75000"/>
                </a:schemeClr>
              </a:solidFill>
            </a:endParaRPr>
          </a:p>
          <a:p>
            <a:pPr lvl="2">
              <a:lnSpc>
                <a:spcPct val="115000"/>
              </a:lnSpc>
              <a:buClr>
                <a:schemeClr val="dk1"/>
              </a:buClr>
            </a:pPr>
            <a:r>
              <a:rPr lang="en" dirty="0">
                <a:solidFill>
                  <a:schemeClr val="tx2">
                    <a:lumMod val="75000"/>
                  </a:schemeClr>
                </a:solidFill>
              </a:rPr>
              <a:t>Southern District of New York</a:t>
            </a:r>
            <a:endParaRPr dirty="0">
              <a:solidFill>
                <a:schemeClr val="tx2">
                  <a:lumMod val="75000"/>
                </a:schemeClr>
              </a:solidFill>
            </a:endParaRPr>
          </a:p>
          <a:p>
            <a:pPr lvl="2">
              <a:lnSpc>
                <a:spcPct val="115000"/>
              </a:lnSpc>
              <a:buClr>
                <a:schemeClr val="dk1"/>
              </a:buClr>
            </a:pPr>
            <a:r>
              <a:rPr lang="en" dirty="0">
                <a:solidFill>
                  <a:schemeClr val="tx2">
                    <a:lumMod val="75000"/>
                  </a:schemeClr>
                </a:solidFill>
              </a:rPr>
              <a:t>New York State Supreme Court, Commercial Division</a:t>
            </a:r>
            <a:endParaRPr dirty="0">
              <a:solidFill>
                <a:schemeClr val="tx2">
                  <a:lumMod val="75000"/>
                </a:schemeClr>
              </a:solidFill>
            </a:endParaRPr>
          </a:p>
          <a:p>
            <a:pPr marL="0" indent="0">
              <a:lnSpc>
                <a:spcPct val="100000"/>
              </a:lnSpc>
              <a:buNone/>
            </a:pPr>
            <a:endParaRPr dirty="0">
              <a:solidFill>
                <a:schemeClr val="dk1"/>
              </a:solidFill>
            </a:endParaRPr>
          </a:p>
        </p:txBody>
      </p:sp>
      <p:sp>
        <p:nvSpPr>
          <p:cNvPr id="174" name="Google Shape;174;p2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32</a:t>
            </a:fld>
            <a:endParaRPr/>
          </a:p>
        </p:txBody>
      </p:sp>
      <p:pic>
        <p:nvPicPr>
          <p:cNvPr id="177" name="Google Shape;177;p26"/>
          <p:cNvPicPr preferRelativeResize="0"/>
          <p:nvPr/>
        </p:nvPicPr>
        <p:blipFill rotWithShape="1">
          <a:blip r:embed="rId3">
            <a:alphaModFix/>
          </a:blip>
          <a:srcRect r="29293"/>
          <a:stretch/>
        </p:blipFill>
        <p:spPr>
          <a:xfrm>
            <a:off x="312501" y="1888701"/>
            <a:ext cx="3914967" cy="3811300"/>
          </a:xfrm>
          <a:prstGeom prst="rect">
            <a:avLst/>
          </a:prstGeom>
          <a:noFill/>
          <a:ln>
            <a:noFill/>
          </a:ln>
        </p:spPr>
      </p:pic>
    </p:spTree>
    <p:extLst>
      <p:ext uri="{BB962C8B-B14F-4D97-AF65-F5344CB8AC3E}">
        <p14:creationId xmlns:p14="http://schemas.microsoft.com/office/powerpoint/2010/main" val="1963364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800" b="1" dirty="0">
                <a:solidFill>
                  <a:schemeClr val="tx2">
                    <a:lumMod val="75000"/>
                  </a:schemeClr>
                </a:solidFill>
              </a:rPr>
              <a:t>Meet the CCB Officers</a:t>
            </a:r>
            <a:endParaRPr sz="4800" b="1" dirty="0">
              <a:solidFill>
                <a:schemeClr val="tx2">
                  <a:lumMod val="75000"/>
                </a:schemeClr>
              </a:solidFill>
            </a:endParaRPr>
          </a:p>
        </p:txBody>
      </p:sp>
      <p:sp>
        <p:nvSpPr>
          <p:cNvPr id="183" name="Google Shape;183;p27"/>
          <p:cNvSpPr txBox="1">
            <a:spLocks noGrp="1"/>
          </p:cNvSpPr>
          <p:nvPr>
            <p:ph type="body" idx="1"/>
          </p:nvPr>
        </p:nvSpPr>
        <p:spPr>
          <a:xfrm>
            <a:off x="376000" y="2014733"/>
            <a:ext cx="7716000" cy="4390800"/>
          </a:xfrm>
          <a:prstGeom prst="rect">
            <a:avLst/>
          </a:prstGeom>
        </p:spPr>
        <p:txBody>
          <a:bodyPr spcFirstLastPara="1" vert="horz" wrap="square" lIns="121900" tIns="121900" rIns="121900" bIns="121900" rtlCol="0" anchor="t" anchorCtr="0">
            <a:normAutofit/>
          </a:bodyPr>
          <a:lstStyle/>
          <a:p>
            <a:pPr>
              <a:lnSpc>
                <a:spcPct val="100000"/>
              </a:lnSpc>
              <a:buClr>
                <a:schemeClr val="tx2">
                  <a:lumMod val="75000"/>
                </a:schemeClr>
              </a:buClr>
            </a:pPr>
            <a:r>
              <a:rPr lang="en" b="1" dirty="0">
                <a:solidFill>
                  <a:schemeClr val="tx2">
                    <a:lumMod val="75000"/>
                  </a:schemeClr>
                </a:solidFill>
              </a:rPr>
              <a:t>Brad Newberg</a:t>
            </a:r>
            <a:endParaRPr b="1" dirty="0">
              <a:solidFill>
                <a:schemeClr val="tx2">
                  <a:lumMod val="75000"/>
                </a:schemeClr>
              </a:solidFill>
            </a:endParaRPr>
          </a:p>
          <a:p>
            <a:pPr lvl="1">
              <a:lnSpc>
                <a:spcPct val="115000"/>
              </a:lnSpc>
              <a:spcBef>
                <a:spcPts val="1333"/>
              </a:spcBef>
              <a:buClr>
                <a:schemeClr val="tx2">
                  <a:lumMod val="75000"/>
                </a:schemeClr>
              </a:buClr>
            </a:pPr>
            <a:r>
              <a:rPr lang="en" i="1" dirty="0">
                <a:solidFill>
                  <a:schemeClr val="tx2">
                    <a:lumMod val="75000"/>
                  </a:schemeClr>
                </a:solidFill>
              </a:rPr>
              <a:t>Experienced litigator</a:t>
            </a:r>
            <a:endParaRPr i="1" dirty="0">
              <a:solidFill>
                <a:schemeClr val="tx2">
                  <a:lumMod val="75000"/>
                </a:schemeClr>
              </a:solidFill>
            </a:endParaRPr>
          </a:p>
          <a:p>
            <a:pPr lvl="2">
              <a:lnSpc>
                <a:spcPct val="115000"/>
              </a:lnSpc>
              <a:buClr>
                <a:schemeClr val="tx2">
                  <a:lumMod val="75000"/>
                </a:schemeClr>
              </a:buClr>
            </a:pPr>
            <a:r>
              <a:rPr lang="en" b="1" dirty="0">
                <a:solidFill>
                  <a:schemeClr val="tx2">
                    <a:lumMod val="75000"/>
                  </a:schemeClr>
                </a:solidFill>
              </a:rPr>
              <a:t>2014-2021</a:t>
            </a:r>
            <a:r>
              <a:rPr lang="en" dirty="0">
                <a:solidFill>
                  <a:schemeClr val="tx2">
                    <a:lumMod val="75000"/>
                  </a:schemeClr>
                </a:solidFill>
              </a:rPr>
              <a:t>: Partner, McGuireWoods LLP</a:t>
            </a:r>
            <a:endParaRPr dirty="0">
              <a:solidFill>
                <a:schemeClr val="tx2">
                  <a:lumMod val="75000"/>
                </a:schemeClr>
              </a:solidFill>
            </a:endParaRPr>
          </a:p>
          <a:p>
            <a:pPr lvl="3">
              <a:buClr>
                <a:schemeClr val="tx2">
                  <a:lumMod val="75000"/>
                </a:schemeClr>
              </a:buClr>
            </a:pPr>
            <a:r>
              <a:rPr lang="en" dirty="0">
                <a:solidFill>
                  <a:schemeClr val="tx2">
                    <a:lumMod val="75000"/>
                  </a:schemeClr>
                </a:solidFill>
              </a:rPr>
              <a:t>Led trademark &amp; copyright litigation practice</a:t>
            </a:r>
            <a:endParaRPr dirty="0">
              <a:solidFill>
                <a:schemeClr val="tx2">
                  <a:lumMod val="75000"/>
                </a:schemeClr>
              </a:solidFill>
            </a:endParaRPr>
          </a:p>
          <a:p>
            <a:pPr lvl="2">
              <a:spcBef>
                <a:spcPts val="1333"/>
              </a:spcBef>
              <a:buClr>
                <a:schemeClr val="tx2">
                  <a:lumMod val="75000"/>
                </a:schemeClr>
              </a:buClr>
            </a:pPr>
            <a:r>
              <a:rPr lang="en" b="1" dirty="0">
                <a:solidFill>
                  <a:schemeClr val="tx2">
                    <a:lumMod val="75000"/>
                  </a:schemeClr>
                </a:solidFill>
              </a:rPr>
              <a:t>2010-2014</a:t>
            </a:r>
            <a:r>
              <a:rPr lang="en" dirty="0">
                <a:solidFill>
                  <a:schemeClr val="tx2">
                    <a:lumMod val="75000"/>
                  </a:schemeClr>
                </a:solidFill>
              </a:rPr>
              <a:t>: Partner, Reed Smith LLP</a:t>
            </a:r>
            <a:endParaRPr dirty="0">
              <a:solidFill>
                <a:schemeClr val="tx2">
                  <a:lumMod val="75000"/>
                </a:schemeClr>
              </a:solidFill>
            </a:endParaRPr>
          </a:p>
          <a:p>
            <a:pPr lvl="2">
              <a:spcBef>
                <a:spcPts val="1333"/>
              </a:spcBef>
              <a:buClr>
                <a:schemeClr val="tx2">
                  <a:lumMod val="75000"/>
                </a:schemeClr>
              </a:buClr>
            </a:pPr>
            <a:r>
              <a:rPr lang="en" b="1" dirty="0">
                <a:solidFill>
                  <a:schemeClr val="tx2">
                    <a:lumMod val="75000"/>
                  </a:schemeClr>
                </a:solidFill>
              </a:rPr>
              <a:t>2009-2010</a:t>
            </a:r>
            <a:r>
              <a:rPr lang="en" dirty="0">
                <a:solidFill>
                  <a:schemeClr val="tx2">
                    <a:lumMod val="75000"/>
                  </a:schemeClr>
                </a:solidFill>
              </a:rPr>
              <a:t>: Senior Counsel, Holland &amp; Knight LLP</a:t>
            </a:r>
            <a:endParaRPr dirty="0">
              <a:solidFill>
                <a:schemeClr val="tx2">
                  <a:lumMod val="75000"/>
                </a:schemeClr>
              </a:solidFill>
            </a:endParaRPr>
          </a:p>
          <a:p>
            <a:pPr lvl="2">
              <a:spcBef>
                <a:spcPts val="1333"/>
              </a:spcBef>
              <a:buClr>
                <a:schemeClr val="tx2">
                  <a:lumMod val="75000"/>
                </a:schemeClr>
              </a:buClr>
            </a:pPr>
            <a:r>
              <a:rPr lang="en" b="1" dirty="0">
                <a:solidFill>
                  <a:schemeClr val="tx2">
                    <a:lumMod val="75000"/>
                  </a:schemeClr>
                </a:solidFill>
              </a:rPr>
              <a:t>2005-2009</a:t>
            </a:r>
            <a:r>
              <a:rPr lang="en" dirty="0">
                <a:solidFill>
                  <a:schemeClr val="tx2">
                    <a:lumMod val="75000"/>
                  </a:schemeClr>
                </a:solidFill>
              </a:rPr>
              <a:t>: Partner, Newberg &amp; Winters LLP</a:t>
            </a:r>
            <a:endParaRPr dirty="0">
              <a:solidFill>
                <a:schemeClr val="tx2">
                  <a:lumMod val="75000"/>
                </a:schemeClr>
              </a:solidFill>
            </a:endParaRPr>
          </a:p>
        </p:txBody>
      </p:sp>
      <p:sp>
        <p:nvSpPr>
          <p:cNvPr id="184" name="Google Shape;184;p2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33</a:t>
            </a:fld>
            <a:endParaRPr/>
          </a:p>
        </p:txBody>
      </p:sp>
      <p:pic>
        <p:nvPicPr>
          <p:cNvPr id="187" name="Google Shape;187;p27"/>
          <p:cNvPicPr preferRelativeResize="0"/>
          <p:nvPr/>
        </p:nvPicPr>
        <p:blipFill rotWithShape="1">
          <a:blip r:embed="rId3">
            <a:alphaModFix/>
          </a:blip>
          <a:srcRect r="36471"/>
          <a:stretch/>
        </p:blipFill>
        <p:spPr>
          <a:xfrm>
            <a:off x="7950900" y="1925501"/>
            <a:ext cx="3658499" cy="3959665"/>
          </a:xfrm>
          <a:prstGeom prst="rect">
            <a:avLst/>
          </a:prstGeom>
          <a:noFill/>
          <a:ln>
            <a:noFill/>
          </a:ln>
        </p:spPr>
      </p:pic>
    </p:spTree>
    <p:extLst>
      <p:ext uri="{BB962C8B-B14F-4D97-AF65-F5344CB8AC3E}">
        <p14:creationId xmlns:p14="http://schemas.microsoft.com/office/powerpoint/2010/main" val="877574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Clr>
                <a:schemeClr val="lt1"/>
              </a:buClr>
              <a:buSzPts val="4400"/>
            </a:pPr>
            <a:r>
              <a:rPr lang="en" sz="4800" b="1" dirty="0">
                <a:solidFill>
                  <a:schemeClr val="tx2">
                    <a:lumMod val="75000"/>
                  </a:schemeClr>
                </a:solidFill>
              </a:rPr>
              <a:t>What you Need to File a Claim</a:t>
            </a:r>
            <a:endParaRPr sz="4800" b="1" dirty="0">
              <a:solidFill>
                <a:schemeClr val="tx2">
                  <a:lumMod val="75000"/>
                </a:schemeClr>
              </a:solidFill>
            </a:endParaRPr>
          </a:p>
        </p:txBody>
      </p:sp>
      <p:sp>
        <p:nvSpPr>
          <p:cNvPr id="193" name="Google Shape;193;p2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34</a:t>
            </a:fld>
            <a:endParaRPr/>
          </a:p>
        </p:txBody>
      </p:sp>
      <p:sp>
        <p:nvSpPr>
          <p:cNvPr id="196" name="Google Shape;196;p28"/>
          <p:cNvSpPr txBox="1">
            <a:spLocks noGrp="1"/>
          </p:cNvSpPr>
          <p:nvPr>
            <p:ph type="body" idx="1"/>
          </p:nvPr>
        </p:nvSpPr>
        <p:spPr>
          <a:xfrm>
            <a:off x="415600" y="1701333"/>
            <a:ext cx="11232800" cy="4390800"/>
          </a:xfrm>
          <a:prstGeom prst="rect">
            <a:avLst/>
          </a:prstGeom>
        </p:spPr>
        <p:txBody>
          <a:bodyPr spcFirstLastPara="1" vert="horz" wrap="square" lIns="121900" tIns="121900" rIns="121900" bIns="121900" rtlCol="0" anchor="t" anchorCtr="0">
            <a:normAutofit lnSpcReduction="10000"/>
          </a:bodyPr>
          <a:lstStyle/>
          <a:p>
            <a:pPr>
              <a:lnSpc>
                <a:spcPct val="115000"/>
              </a:lnSpc>
              <a:buClr>
                <a:schemeClr val="tx2">
                  <a:lumMod val="75000"/>
                </a:schemeClr>
              </a:buClr>
            </a:pPr>
            <a:r>
              <a:rPr lang="en" dirty="0">
                <a:solidFill>
                  <a:schemeClr val="tx2">
                    <a:lumMod val="75000"/>
                  </a:schemeClr>
                </a:solidFill>
              </a:rPr>
              <a:t>Filed claims </a:t>
            </a:r>
            <a:r>
              <a:rPr lang="en" b="1" dirty="0">
                <a:solidFill>
                  <a:schemeClr val="tx2">
                    <a:lumMod val="75000"/>
                  </a:schemeClr>
                </a:solidFill>
              </a:rPr>
              <a:t>do not </a:t>
            </a:r>
            <a:r>
              <a:rPr lang="en" dirty="0">
                <a:solidFill>
                  <a:schemeClr val="tx2">
                    <a:lumMod val="75000"/>
                  </a:schemeClr>
                </a:solidFill>
              </a:rPr>
              <a:t>require an attorney, but representation is permitted</a:t>
            </a:r>
            <a:endParaRPr dirty="0">
              <a:solidFill>
                <a:schemeClr val="tx2">
                  <a:lumMod val="75000"/>
                </a:schemeClr>
              </a:solidFill>
            </a:endParaRPr>
          </a:p>
          <a:p>
            <a:pPr lvl="1">
              <a:lnSpc>
                <a:spcPct val="115000"/>
              </a:lnSpc>
              <a:buClr>
                <a:schemeClr val="tx2">
                  <a:lumMod val="75000"/>
                </a:schemeClr>
              </a:buClr>
            </a:pPr>
            <a:r>
              <a:rPr lang="en" dirty="0">
                <a:solidFill>
                  <a:schemeClr val="tx2">
                    <a:lumMod val="75000"/>
                  </a:schemeClr>
                </a:solidFill>
              </a:rPr>
              <a:t>Businesses can self-represent through owner, partner, board member, or any authorized employee</a:t>
            </a:r>
            <a:endParaRPr dirty="0">
              <a:solidFill>
                <a:schemeClr val="tx2">
                  <a:lumMod val="75000"/>
                </a:schemeClr>
              </a:solidFill>
            </a:endParaRPr>
          </a:p>
          <a:p>
            <a:pPr>
              <a:lnSpc>
                <a:spcPct val="115000"/>
              </a:lnSpc>
              <a:spcBef>
                <a:spcPts val="1333"/>
              </a:spcBef>
              <a:buClr>
                <a:schemeClr val="tx2">
                  <a:lumMod val="75000"/>
                </a:schemeClr>
              </a:buClr>
            </a:pPr>
            <a:r>
              <a:rPr lang="en" dirty="0">
                <a:solidFill>
                  <a:schemeClr val="tx2">
                    <a:lumMod val="75000"/>
                  </a:schemeClr>
                </a:solidFill>
              </a:rPr>
              <a:t>You need a copyright registration to undertake “active” proceeding for infringement</a:t>
            </a:r>
            <a:endParaRPr dirty="0">
              <a:solidFill>
                <a:schemeClr val="tx2">
                  <a:lumMod val="75000"/>
                </a:schemeClr>
              </a:solidFill>
            </a:endParaRPr>
          </a:p>
          <a:p>
            <a:pPr lvl="1">
              <a:lnSpc>
                <a:spcPct val="115000"/>
              </a:lnSpc>
              <a:buClr>
                <a:schemeClr val="tx2">
                  <a:lumMod val="75000"/>
                </a:schemeClr>
              </a:buClr>
            </a:pPr>
            <a:r>
              <a:rPr lang="en" dirty="0">
                <a:solidFill>
                  <a:schemeClr val="tx2">
                    <a:lumMod val="75000"/>
                  </a:schemeClr>
                </a:solidFill>
              </a:rPr>
              <a:t>But you can initiate the request with a pending application</a:t>
            </a:r>
            <a:endParaRPr dirty="0">
              <a:solidFill>
                <a:schemeClr val="tx2">
                  <a:lumMod val="75000"/>
                </a:schemeClr>
              </a:solidFill>
            </a:endParaRPr>
          </a:p>
          <a:p>
            <a:pPr>
              <a:lnSpc>
                <a:spcPct val="115000"/>
              </a:lnSpc>
              <a:spcBef>
                <a:spcPts val="1333"/>
              </a:spcBef>
              <a:buClr>
                <a:schemeClr val="tx2">
                  <a:lumMod val="75000"/>
                </a:schemeClr>
              </a:buClr>
            </a:pPr>
            <a:r>
              <a:rPr lang="en" dirty="0">
                <a:solidFill>
                  <a:schemeClr val="tx2">
                    <a:lumMod val="75000"/>
                  </a:schemeClr>
                </a:solidFill>
              </a:rPr>
              <a:t>Cost of filing claim: $100 ($40 to begin, $60 if respondent doesn’t opt out)</a:t>
            </a:r>
            <a:endParaRPr dirty="0">
              <a:solidFill>
                <a:schemeClr val="tx2">
                  <a:lumMod val="75000"/>
                </a:schemeClr>
              </a:solidFill>
            </a:endParaRPr>
          </a:p>
          <a:p>
            <a:pPr lvl="1">
              <a:lnSpc>
                <a:spcPct val="115000"/>
              </a:lnSpc>
              <a:buClr>
                <a:schemeClr val="tx2">
                  <a:lumMod val="75000"/>
                </a:schemeClr>
              </a:buClr>
            </a:pPr>
            <a:r>
              <a:rPr lang="en" dirty="0">
                <a:solidFill>
                  <a:schemeClr val="tx2">
                    <a:lumMod val="75000"/>
                  </a:schemeClr>
                </a:solidFill>
              </a:rPr>
              <a:t>Cost to expedite subject pending application: $50</a:t>
            </a:r>
            <a:endParaRPr dirty="0">
              <a:solidFill>
                <a:schemeClr val="tx2">
                  <a:lumMod val="75000"/>
                </a:schemeClr>
              </a:solidFill>
            </a:endParaRPr>
          </a:p>
        </p:txBody>
      </p:sp>
    </p:spTree>
    <p:extLst>
      <p:ext uri="{BB962C8B-B14F-4D97-AF65-F5344CB8AC3E}">
        <p14:creationId xmlns:p14="http://schemas.microsoft.com/office/powerpoint/2010/main" val="1767116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415600" y="288567"/>
            <a:ext cx="11360800" cy="763600"/>
          </a:xfrm>
          <a:prstGeom prst="rect">
            <a:avLst/>
          </a:prstGeom>
        </p:spPr>
        <p:txBody>
          <a:bodyPr spcFirstLastPara="1" vert="horz" wrap="square" lIns="121900" tIns="121900" rIns="121900" bIns="121900" rtlCol="0" anchor="t" anchorCtr="0">
            <a:noAutofit/>
          </a:bodyPr>
          <a:lstStyle/>
          <a:p>
            <a:pPr>
              <a:buClr>
                <a:schemeClr val="lt1"/>
              </a:buClr>
              <a:buSzPts val="4400"/>
            </a:pPr>
            <a:r>
              <a:rPr lang="en" sz="4800" b="1" dirty="0">
                <a:solidFill>
                  <a:schemeClr val="tx2">
                    <a:lumMod val="75000"/>
                  </a:schemeClr>
                </a:solidFill>
              </a:rPr>
              <a:t>What Kind of Claims can be Filed?</a:t>
            </a:r>
            <a:endParaRPr sz="4800" b="1" dirty="0">
              <a:solidFill>
                <a:schemeClr val="tx2">
                  <a:lumMod val="75000"/>
                </a:schemeClr>
              </a:solidFill>
            </a:endParaRPr>
          </a:p>
        </p:txBody>
      </p:sp>
      <p:sp>
        <p:nvSpPr>
          <p:cNvPr id="202" name="Google Shape;202;p2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35</a:t>
            </a:fld>
            <a:endParaRPr/>
          </a:p>
        </p:txBody>
      </p:sp>
      <p:sp>
        <p:nvSpPr>
          <p:cNvPr id="205" name="Google Shape;205;p29"/>
          <p:cNvSpPr txBox="1">
            <a:spLocks noGrp="1"/>
          </p:cNvSpPr>
          <p:nvPr>
            <p:ph type="body" idx="1"/>
          </p:nvPr>
        </p:nvSpPr>
        <p:spPr>
          <a:xfrm>
            <a:off x="415600" y="1473635"/>
            <a:ext cx="11232800" cy="4622000"/>
          </a:xfrm>
          <a:prstGeom prst="rect">
            <a:avLst/>
          </a:prstGeom>
        </p:spPr>
        <p:txBody>
          <a:bodyPr spcFirstLastPara="1" vert="horz" wrap="square" lIns="121900" tIns="121900" rIns="121900" bIns="121900" rtlCol="0" anchor="t" anchorCtr="0">
            <a:normAutofit fontScale="92500" lnSpcReduction="10000"/>
          </a:bodyPr>
          <a:lstStyle/>
          <a:p>
            <a:pPr marL="621027" indent="-457200">
              <a:lnSpc>
                <a:spcPct val="115000"/>
              </a:lnSpc>
              <a:buSzPct val="100000"/>
              <a:buFont typeface="Arial" panose="020B0604020202020204" pitchFamily="34" charset="0"/>
              <a:buChar char="•"/>
            </a:pPr>
            <a:r>
              <a:rPr lang="en" dirty="0">
                <a:solidFill>
                  <a:schemeClr val="tx2">
                    <a:lumMod val="75000"/>
                  </a:schemeClr>
                </a:solidFill>
              </a:rPr>
              <a:t>The big three:</a:t>
            </a:r>
            <a:endParaRPr dirty="0">
              <a:solidFill>
                <a:schemeClr val="tx2">
                  <a:lumMod val="75000"/>
                </a:schemeClr>
              </a:solidFill>
            </a:endParaRPr>
          </a:p>
          <a:p>
            <a:pPr lvl="1" indent="-422264">
              <a:lnSpc>
                <a:spcPct val="115000"/>
              </a:lnSpc>
              <a:spcBef>
                <a:spcPts val="1333"/>
              </a:spcBef>
              <a:buClr>
                <a:schemeClr val="dk1"/>
              </a:buClr>
              <a:buSzPct val="100000"/>
              <a:buFont typeface="Arial" panose="020B0604020202020204" pitchFamily="34" charset="0"/>
              <a:buChar char="•"/>
            </a:pPr>
            <a:r>
              <a:rPr lang="en" sz="2000" dirty="0">
                <a:solidFill>
                  <a:schemeClr val="tx2">
                    <a:lumMod val="75000"/>
                  </a:schemeClr>
                </a:solidFill>
              </a:rPr>
              <a:t>Copyright infringement</a:t>
            </a:r>
            <a:endParaRPr sz="2000" dirty="0">
              <a:solidFill>
                <a:schemeClr val="tx2">
                  <a:lumMod val="75000"/>
                </a:schemeClr>
              </a:solidFill>
            </a:endParaRPr>
          </a:p>
          <a:p>
            <a:pPr lvl="1" indent="-422264">
              <a:lnSpc>
                <a:spcPct val="115000"/>
              </a:lnSpc>
              <a:spcBef>
                <a:spcPts val="1333"/>
              </a:spcBef>
              <a:buClr>
                <a:srgbClr val="FAFAFA"/>
              </a:buClr>
              <a:buSzPct val="100000"/>
              <a:buFont typeface="Arial" panose="020B0604020202020204" pitchFamily="34" charset="0"/>
              <a:buChar char="•"/>
            </a:pPr>
            <a:r>
              <a:rPr lang="en" sz="2000" dirty="0">
                <a:solidFill>
                  <a:schemeClr val="tx2">
                    <a:lumMod val="75000"/>
                  </a:schemeClr>
                </a:solidFill>
              </a:rPr>
              <a:t>Declaration of non-infringement</a:t>
            </a:r>
            <a:endParaRPr sz="2000" dirty="0">
              <a:solidFill>
                <a:schemeClr val="tx2">
                  <a:lumMod val="75000"/>
                </a:schemeClr>
              </a:solidFill>
            </a:endParaRPr>
          </a:p>
          <a:p>
            <a:pPr lvl="1" indent="-422264">
              <a:lnSpc>
                <a:spcPct val="115000"/>
              </a:lnSpc>
              <a:spcBef>
                <a:spcPts val="1333"/>
              </a:spcBef>
              <a:buClr>
                <a:srgbClr val="FAFAFA"/>
              </a:buClr>
              <a:buSzPct val="100000"/>
              <a:buFont typeface="Arial" panose="020B0604020202020204" pitchFamily="34" charset="0"/>
              <a:buChar char="•"/>
            </a:pPr>
            <a:r>
              <a:rPr lang="en" sz="2000" dirty="0">
                <a:solidFill>
                  <a:schemeClr val="tx2">
                    <a:lumMod val="75000"/>
                  </a:schemeClr>
                </a:solidFill>
              </a:rPr>
              <a:t>Misrepresentation under the </a:t>
            </a:r>
            <a:r>
              <a:rPr lang="en" sz="2000" dirty="0" smtClean="0">
                <a:solidFill>
                  <a:schemeClr val="tx2">
                    <a:lumMod val="75000"/>
                  </a:schemeClr>
                </a:solidFill>
              </a:rPr>
              <a:t>DMCA</a:t>
            </a:r>
            <a:endParaRPr lang="en" sz="2000" dirty="0">
              <a:solidFill>
                <a:schemeClr val="tx2">
                  <a:lumMod val="75000"/>
                </a:schemeClr>
              </a:solidFill>
            </a:endParaRPr>
          </a:p>
          <a:p>
            <a:pPr marL="621027" indent="-457200">
              <a:lnSpc>
                <a:spcPct val="115000"/>
              </a:lnSpc>
              <a:buSzPct val="100000"/>
              <a:buFont typeface="Arial" panose="020B0604020202020204" pitchFamily="34" charset="0"/>
              <a:buChar char="•"/>
            </a:pPr>
            <a:r>
              <a:rPr lang="en" dirty="0">
                <a:solidFill>
                  <a:schemeClr val="tx2">
                    <a:lumMod val="75000"/>
                  </a:schemeClr>
                </a:solidFill>
              </a:rPr>
              <a:t>Outside the big three:</a:t>
            </a:r>
            <a:endParaRPr dirty="0">
              <a:solidFill>
                <a:schemeClr val="tx2">
                  <a:lumMod val="75000"/>
                </a:schemeClr>
              </a:solidFill>
            </a:endParaRPr>
          </a:p>
          <a:p>
            <a:pPr marL="1139806" lvl="1" indent="-342900">
              <a:lnSpc>
                <a:spcPct val="115000"/>
              </a:lnSpc>
              <a:spcBef>
                <a:spcPts val="1333"/>
              </a:spcBef>
              <a:buClr>
                <a:srgbClr val="FAFAFA"/>
              </a:buClr>
              <a:buSzPct val="100000"/>
              <a:buFont typeface="Arial" panose="020B0604020202020204" pitchFamily="34" charset="0"/>
              <a:buChar char="•"/>
            </a:pPr>
            <a:r>
              <a:rPr lang="en" sz="2000" dirty="0">
                <a:solidFill>
                  <a:schemeClr val="tx2">
                    <a:lumMod val="75000"/>
                  </a:schemeClr>
                </a:solidFill>
              </a:rPr>
              <a:t>Copyright-specific counterclaims and defenses</a:t>
            </a:r>
            <a:endParaRPr sz="2000" dirty="0">
              <a:solidFill>
                <a:schemeClr val="tx2">
                  <a:lumMod val="75000"/>
                </a:schemeClr>
              </a:solidFill>
            </a:endParaRPr>
          </a:p>
          <a:p>
            <a:pPr marL="1139806" lvl="1" indent="-342900">
              <a:lnSpc>
                <a:spcPct val="115000"/>
              </a:lnSpc>
              <a:spcBef>
                <a:spcPts val="1333"/>
              </a:spcBef>
              <a:buClr>
                <a:srgbClr val="FAFAFA"/>
              </a:buClr>
              <a:buSzPct val="100000"/>
              <a:buFont typeface="Arial" panose="020B0604020202020204" pitchFamily="34" charset="0"/>
              <a:buChar char="•"/>
            </a:pPr>
            <a:r>
              <a:rPr lang="en" sz="2000" dirty="0">
                <a:solidFill>
                  <a:schemeClr val="tx2">
                    <a:lumMod val="75000"/>
                  </a:schemeClr>
                </a:solidFill>
              </a:rPr>
              <a:t>Tangential topics like contract disputes (e.g., licensing agreements) at CCB’s </a:t>
            </a:r>
            <a:r>
              <a:rPr lang="en" sz="2000" dirty="0" smtClean="0">
                <a:solidFill>
                  <a:schemeClr val="tx2">
                    <a:lumMod val="75000"/>
                  </a:schemeClr>
                </a:solidFill>
              </a:rPr>
              <a:t>discretion</a:t>
            </a:r>
            <a:endParaRPr dirty="0">
              <a:solidFill>
                <a:schemeClr val="tx2">
                  <a:lumMod val="75000"/>
                </a:schemeClr>
              </a:solidFill>
            </a:endParaRPr>
          </a:p>
          <a:p>
            <a:pPr marL="621027" indent="-457200">
              <a:lnSpc>
                <a:spcPct val="115000"/>
              </a:lnSpc>
              <a:spcBef>
                <a:spcPts val="1333"/>
              </a:spcBef>
              <a:buSzPct val="100000"/>
              <a:buFont typeface="Arial" panose="020B0604020202020204" pitchFamily="34" charset="0"/>
              <a:buChar char="•"/>
            </a:pPr>
            <a:r>
              <a:rPr lang="en" dirty="0">
                <a:solidFill>
                  <a:schemeClr val="tx2">
                    <a:lumMod val="75000"/>
                  </a:schemeClr>
                </a:solidFill>
              </a:rPr>
              <a:t>Non-copyright claims or counterclaims will be found “unsuitable” and case will be dismissed without prejudice</a:t>
            </a:r>
            <a:endParaRPr dirty="0">
              <a:solidFill>
                <a:schemeClr val="tx2">
                  <a:lumMod val="75000"/>
                </a:schemeClr>
              </a:solidFill>
            </a:endParaRPr>
          </a:p>
        </p:txBody>
      </p:sp>
    </p:spTree>
    <p:extLst>
      <p:ext uri="{BB962C8B-B14F-4D97-AF65-F5344CB8AC3E}">
        <p14:creationId xmlns:p14="http://schemas.microsoft.com/office/powerpoint/2010/main" val="3202857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Clr>
                <a:schemeClr val="lt1"/>
              </a:buClr>
              <a:buSzPts val="4400"/>
            </a:pPr>
            <a:r>
              <a:rPr lang="en" sz="4800" b="1" dirty="0">
                <a:solidFill>
                  <a:schemeClr val="tx2">
                    <a:lumMod val="75000"/>
                  </a:schemeClr>
                </a:solidFill>
              </a:rPr>
              <a:t>What’s in an Infringement Claim?</a:t>
            </a:r>
            <a:endParaRPr sz="4800" b="1" dirty="0">
              <a:solidFill>
                <a:schemeClr val="tx2">
                  <a:lumMod val="75000"/>
                </a:schemeClr>
              </a:solidFill>
            </a:endParaRPr>
          </a:p>
        </p:txBody>
      </p:sp>
      <p:sp>
        <p:nvSpPr>
          <p:cNvPr id="211" name="Google Shape;211;p3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36</a:t>
            </a:fld>
            <a:endParaRPr/>
          </a:p>
        </p:txBody>
      </p:sp>
      <p:sp>
        <p:nvSpPr>
          <p:cNvPr id="214" name="Google Shape;214;p30"/>
          <p:cNvSpPr txBox="1">
            <a:spLocks noGrp="1"/>
          </p:cNvSpPr>
          <p:nvPr>
            <p:ph type="body" idx="1"/>
          </p:nvPr>
        </p:nvSpPr>
        <p:spPr>
          <a:xfrm>
            <a:off x="415600" y="1701333"/>
            <a:ext cx="11232800" cy="4516400"/>
          </a:xfrm>
          <a:prstGeom prst="rect">
            <a:avLst/>
          </a:prstGeom>
        </p:spPr>
        <p:txBody>
          <a:bodyPr spcFirstLastPara="1" vert="horz" wrap="square" lIns="121900" tIns="121900" rIns="121900" bIns="121900" rtlCol="0" anchor="t" anchorCtr="0">
            <a:normAutofit fontScale="92500" lnSpcReduction="10000"/>
          </a:bodyPr>
          <a:lstStyle/>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Copyright application/registration number and work information</a:t>
            </a:r>
            <a:endParaRPr dirty="0">
              <a:solidFill>
                <a:schemeClr val="tx2">
                  <a:lumMod val="75000"/>
                </a:schemeClr>
              </a:solidFill>
            </a:endParaRPr>
          </a:p>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Claimant identity and address</a:t>
            </a:r>
            <a:endParaRPr dirty="0">
              <a:solidFill>
                <a:schemeClr val="tx2">
                  <a:lumMod val="75000"/>
                </a:schemeClr>
              </a:solidFill>
            </a:endParaRPr>
          </a:p>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Respondent identity</a:t>
            </a:r>
            <a:endParaRPr dirty="0">
              <a:solidFill>
                <a:schemeClr val="tx2">
                  <a:lumMod val="75000"/>
                </a:schemeClr>
              </a:solidFill>
            </a:endParaRPr>
          </a:p>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What was the infringing activity?</a:t>
            </a:r>
            <a:endParaRPr dirty="0">
              <a:solidFill>
                <a:schemeClr val="tx2">
                  <a:lumMod val="75000"/>
                </a:schemeClr>
              </a:solidFill>
            </a:endParaRPr>
          </a:p>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When did infringement occur?</a:t>
            </a:r>
            <a:endParaRPr dirty="0">
              <a:solidFill>
                <a:schemeClr val="tx2">
                  <a:lumMod val="75000"/>
                </a:schemeClr>
              </a:solidFill>
            </a:endParaRPr>
          </a:p>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Where did infringement occur?</a:t>
            </a:r>
            <a:endParaRPr dirty="0">
              <a:solidFill>
                <a:schemeClr val="tx2">
                  <a:lumMod val="75000"/>
                </a:schemeClr>
              </a:solidFill>
            </a:endParaRPr>
          </a:p>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Optional election of “smaller claims” track</a:t>
            </a:r>
            <a:endParaRPr dirty="0">
              <a:solidFill>
                <a:schemeClr val="tx2">
                  <a:lumMod val="75000"/>
                </a:schemeClr>
              </a:solidFill>
            </a:endParaRPr>
          </a:p>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Harm suffered and relief sought</a:t>
            </a:r>
            <a:endParaRPr dirty="0">
              <a:solidFill>
                <a:schemeClr val="tx2">
                  <a:lumMod val="75000"/>
                </a:schemeClr>
              </a:solidFill>
            </a:endParaRPr>
          </a:p>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Optional evidence</a:t>
            </a:r>
            <a:endParaRPr dirty="0">
              <a:solidFill>
                <a:schemeClr val="tx2">
                  <a:lumMod val="75000"/>
                </a:schemeClr>
              </a:solidFill>
            </a:endParaRPr>
          </a:p>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Optional representation</a:t>
            </a:r>
            <a:endParaRPr dirty="0">
              <a:solidFill>
                <a:schemeClr val="tx2">
                  <a:lumMod val="75000"/>
                </a:schemeClr>
              </a:solidFill>
            </a:endParaRPr>
          </a:p>
        </p:txBody>
      </p:sp>
    </p:spTree>
    <p:extLst>
      <p:ext uri="{BB962C8B-B14F-4D97-AF65-F5344CB8AC3E}">
        <p14:creationId xmlns:p14="http://schemas.microsoft.com/office/powerpoint/2010/main" val="1502110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buClr>
                <a:schemeClr val="lt1"/>
              </a:buClr>
              <a:buSzPts val="4400"/>
            </a:pPr>
            <a:r>
              <a:rPr lang="en" sz="4800" b="1" dirty="0">
                <a:solidFill>
                  <a:schemeClr val="tx2">
                    <a:lumMod val="75000"/>
                  </a:schemeClr>
                </a:solidFill>
              </a:rPr>
              <a:t>Extra Steps for Online Service Providers</a:t>
            </a:r>
            <a:endParaRPr sz="4800" b="1" dirty="0">
              <a:solidFill>
                <a:schemeClr val="tx2">
                  <a:lumMod val="75000"/>
                </a:schemeClr>
              </a:solidFill>
            </a:endParaRPr>
          </a:p>
        </p:txBody>
      </p:sp>
      <p:sp>
        <p:nvSpPr>
          <p:cNvPr id="220" name="Google Shape;220;p3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37</a:t>
            </a:fld>
            <a:endParaRPr/>
          </a:p>
        </p:txBody>
      </p:sp>
      <p:sp>
        <p:nvSpPr>
          <p:cNvPr id="223" name="Google Shape;223;p31"/>
          <p:cNvSpPr txBox="1">
            <a:spLocks noGrp="1"/>
          </p:cNvSpPr>
          <p:nvPr>
            <p:ph type="body" idx="1"/>
          </p:nvPr>
        </p:nvSpPr>
        <p:spPr>
          <a:xfrm>
            <a:off x="415600" y="2159233"/>
            <a:ext cx="11232800" cy="3932800"/>
          </a:xfrm>
          <a:prstGeom prst="rect">
            <a:avLst/>
          </a:prstGeom>
        </p:spPr>
        <p:txBody>
          <a:bodyPr spcFirstLastPara="1" vert="horz" wrap="square" lIns="121900" tIns="121900" rIns="121900" bIns="121900" rtlCol="0" anchor="t" anchorCtr="0">
            <a:normAutofit/>
          </a:bodyPr>
          <a:lstStyle/>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Section 512 of the Copyright Act: safe harbor for service providers</a:t>
            </a:r>
            <a:endParaRPr dirty="0">
              <a:solidFill>
                <a:schemeClr val="tx2">
                  <a:lumMod val="75000"/>
                </a:schemeClr>
              </a:solidFill>
            </a:endParaRPr>
          </a:p>
          <a:p>
            <a:pPr>
              <a:lnSpc>
                <a:spcPct val="115000"/>
              </a:lnSpc>
              <a:spcBef>
                <a:spcPts val="1333"/>
              </a:spcBef>
              <a:buClr>
                <a:schemeClr val="tx2">
                  <a:lumMod val="75000"/>
                </a:schemeClr>
              </a:buClr>
              <a:buFont typeface="Arial" panose="020B0604020202020204" pitchFamily="34" charset="0"/>
              <a:buChar char="•"/>
            </a:pPr>
            <a:r>
              <a:rPr lang="en" dirty="0">
                <a:solidFill>
                  <a:schemeClr val="tx2">
                    <a:lumMod val="75000"/>
                  </a:schemeClr>
                </a:solidFill>
              </a:rPr>
              <a:t>If bringing claim against an online service provider, you must first:</a:t>
            </a:r>
            <a:endParaRPr dirty="0">
              <a:solidFill>
                <a:schemeClr val="tx2">
                  <a:lumMod val="75000"/>
                </a:schemeClr>
              </a:solidFill>
            </a:endParaRPr>
          </a:p>
          <a:p>
            <a:pPr lvl="1" indent="-440256">
              <a:lnSpc>
                <a:spcPct val="115000"/>
              </a:lnSpc>
              <a:spcBef>
                <a:spcPts val="1333"/>
              </a:spcBef>
              <a:buClr>
                <a:schemeClr val="tx2">
                  <a:lumMod val="75000"/>
                </a:schemeClr>
              </a:buClr>
              <a:buSzPts val="1600"/>
              <a:buFont typeface="Arial" panose="020B0604020202020204" pitchFamily="34" charset="0"/>
              <a:buChar char="•"/>
            </a:pPr>
            <a:r>
              <a:rPr lang="en" sz="2133" dirty="0">
                <a:solidFill>
                  <a:schemeClr val="tx2">
                    <a:lumMod val="75000"/>
                  </a:schemeClr>
                </a:solidFill>
              </a:rPr>
              <a:t>Send takedown notice to service provider</a:t>
            </a:r>
            <a:endParaRPr sz="2133" dirty="0">
              <a:solidFill>
                <a:schemeClr val="tx2">
                  <a:lumMod val="75000"/>
                </a:schemeClr>
              </a:solidFill>
            </a:endParaRPr>
          </a:p>
          <a:p>
            <a:pPr lvl="1" indent="-440256">
              <a:lnSpc>
                <a:spcPct val="115000"/>
              </a:lnSpc>
              <a:spcBef>
                <a:spcPts val="1333"/>
              </a:spcBef>
              <a:buClr>
                <a:schemeClr val="tx2">
                  <a:lumMod val="75000"/>
                </a:schemeClr>
              </a:buClr>
              <a:buSzPts val="1600"/>
              <a:buFont typeface="Arial" panose="020B0604020202020204" pitchFamily="34" charset="0"/>
              <a:buChar char="•"/>
            </a:pPr>
            <a:r>
              <a:rPr lang="en" sz="2133" dirty="0">
                <a:solidFill>
                  <a:schemeClr val="tx2">
                    <a:lumMod val="75000"/>
                  </a:schemeClr>
                </a:solidFill>
              </a:rPr>
              <a:t>Check for “expeditious” removal or disabling of content</a:t>
            </a:r>
            <a:endParaRPr sz="2133" dirty="0">
              <a:solidFill>
                <a:schemeClr val="tx2">
                  <a:lumMod val="75000"/>
                </a:schemeClr>
              </a:solidFill>
            </a:endParaRPr>
          </a:p>
          <a:p>
            <a:pPr lvl="1" indent="-440256">
              <a:lnSpc>
                <a:spcPct val="115000"/>
              </a:lnSpc>
              <a:spcBef>
                <a:spcPts val="1333"/>
              </a:spcBef>
              <a:spcAft>
                <a:spcPts val="1333"/>
              </a:spcAft>
              <a:buClr>
                <a:schemeClr val="tx2">
                  <a:lumMod val="75000"/>
                </a:schemeClr>
              </a:buClr>
              <a:buSzPts val="1600"/>
              <a:buFont typeface="Arial" panose="020B0604020202020204" pitchFamily="34" charset="0"/>
              <a:buChar char="•"/>
            </a:pPr>
            <a:r>
              <a:rPr lang="en" sz="2133" dirty="0">
                <a:solidFill>
                  <a:schemeClr val="tx2">
                    <a:lumMod val="75000"/>
                  </a:schemeClr>
                </a:solidFill>
              </a:rPr>
              <a:t>Only then, if they fail to do so, can you proceed with CCB</a:t>
            </a:r>
            <a:endParaRPr sz="2133" dirty="0">
              <a:solidFill>
                <a:schemeClr val="tx2">
                  <a:lumMod val="75000"/>
                </a:schemeClr>
              </a:solidFill>
            </a:endParaRPr>
          </a:p>
        </p:txBody>
      </p:sp>
    </p:spTree>
    <p:extLst>
      <p:ext uri="{BB962C8B-B14F-4D97-AF65-F5344CB8AC3E}">
        <p14:creationId xmlns:p14="http://schemas.microsoft.com/office/powerpoint/2010/main" val="3713053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415600" y="214133"/>
            <a:ext cx="11360800" cy="763600"/>
          </a:xfrm>
          <a:prstGeom prst="rect">
            <a:avLst/>
          </a:prstGeom>
        </p:spPr>
        <p:txBody>
          <a:bodyPr spcFirstLastPara="1" vert="horz" wrap="square" lIns="121900" tIns="121900" rIns="121900" bIns="121900" rtlCol="0" anchor="t" anchorCtr="0">
            <a:noAutofit/>
          </a:bodyPr>
          <a:lstStyle/>
          <a:p>
            <a:r>
              <a:rPr lang="en" sz="4800" b="1" dirty="0">
                <a:solidFill>
                  <a:schemeClr val="tx2">
                    <a:lumMod val="75000"/>
                  </a:schemeClr>
                </a:solidFill>
              </a:rPr>
              <a:t>Initiation of CCB Proceeding</a:t>
            </a:r>
            <a:endParaRPr sz="4800" b="1" dirty="0">
              <a:solidFill>
                <a:schemeClr val="tx2">
                  <a:lumMod val="75000"/>
                </a:schemeClr>
              </a:solidFill>
            </a:endParaRPr>
          </a:p>
        </p:txBody>
      </p:sp>
      <p:sp>
        <p:nvSpPr>
          <p:cNvPr id="229" name="Google Shape;229;p3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38</a:t>
            </a:fld>
            <a:endParaRPr/>
          </a:p>
        </p:txBody>
      </p:sp>
      <p:sp>
        <p:nvSpPr>
          <p:cNvPr id="232" name="Google Shape;232;p32"/>
          <p:cNvSpPr/>
          <p:nvPr/>
        </p:nvSpPr>
        <p:spPr>
          <a:xfrm>
            <a:off x="365367" y="1231100"/>
            <a:ext cx="2691200" cy="10116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133" b="1" dirty="0">
                <a:solidFill>
                  <a:schemeClr val="bg1"/>
                </a:solidFill>
                <a:latin typeface="Courier New"/>
                <a:ea typeface="Courier New"/>
                <a:cs typeface="Courier New"/>
                <a:sym typeface="Courier New"/>
              </a:rPr>
              <a:t>Submit claim form</a:t>
            </a:r>
            <a:endParaRPr sz="2133" b="1" dirty="0">
              <a:solidFill>
                <a:schemeClr val="bg1"/>
              </a:solidFill>
              <a:latin typeface="Courier New"/>
              <a:ea typeface="Courier New"/>
              <a:cs typeface="Courier New"/>
              <a:sym typeface="Courier New"/>
            </a:endParaRPr>
          </a:p>
        </p:txBody>
      </p:sp>
      <p:sp>
        <p:nvSpPr>
          <p:cNvPr id="233" name="Google Shape;233;p32"/>
          <p:cNvSpPr/>
          <p:nvPr/>
        </p:nvSpPr>
        <p:spPr>
          <a:xfrm>
            <a:off x="4334667" y="1231100"/>
            <a:ext cx="2691200" cy="1011600"/>
          </a:xfrm>
          <a:prstGeom prst="rect">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dirty="0">
                <a:solidFill>
                  <a:srgbClr val="FAFAFA"/>
                </a:solidFill>
                <a:latin typeface="Courier New"/>
                <a:ea typeface="Courier New"/>
                <a:cs typeface="Courier New"/>
                <a:sym typeface="Courier New"/>
              </a:rPr>
              <a:t>Board prepares initial notice</a:t>
            </a:r>
            <a:endParaRPr sz="2133" b="1" dirty="0">
              <a:solidFill>
                <a:srgbClr val="FAFAFA"/>
              </a:solidFill>
              <a:latin typeface="Courier New"/>
              <a:ea typeface="Courier New"/>
              <a:cs typeface="Courier New"/>
              <a:sym typeface="Courier New"/>
            </a:endParaRPr>
          </a:p>
        </p:txBody>
      </p:sp>
      <p:sp>
        <p:nvSpPr>
          <p:cNvPr id="234" name="Google Shape;234;p32"/>
          <p:cNvSpPr/>
          <p:nvPr/>
        </p:nvSpPr>
        <p:spPr>
          <a:xfrm>
            <a:off x="3333067" y="1547300"/>
            <a:ext cx="758400" cy="379200"/>
          </a:xfrm>
          <a:prstGeom prst="rightArrow">
            <a:avLst>
              <a:gd name="adj1" fmla="val 50000"/>
              <a:gd name="adj2" fmla="val 50000"/>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 name="Google Shape;235;p32"/>
          <p:cNvSpPr/>
          <p:nvPr/>
        </p:nvSpPr>
        <p:spPr>
          <a:xfrm>
            <a:off x="7269067" y="1547300"/>
            <a:ext cx="758400" cy="379200"/>
          </a:xfrm>
          <a:prstGeom prst="rightArrow">
            <a:avLst>
              <a:gd name="adj1" fmla="val 50000"/>
              <a:gd name="adj2" fmla="val 50000"/>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 name="Google Shape;236;p32"/>
          <p:cNvSpPr/>
          <p:nvPr/>
        </p:nvSpPr>
        <p:spPr>
          <a:xfrm>
            <a:off x="8270667" y="1231100"/>
            <a:ext cx="2691200" cy="1011600"/>
          </a:xfrm>
          <a:prstGeom prst="rect">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dirty="0">
                <a:solidFill>
                  <a:srgbClr val="FAFAFA"/>
                </a:solidFill>
                <a:latin typeface="Courier New"/>
                <a:ea typeface="Courier New"/>
                <a:cs typeface="Courier New"/>
                <a:sym typeface="Courier New"/>
              </a:rPr>
              <a:t>Claimant serves initial notice on respondent*</a:t>
            </a:r>
            <a:endParaRPr sz="2133" b="1" dirty="0">
              <a:solidFill>
                <a:srgbClr val="FAFAFA"/>
              </a:solidFill>
              <a:latin typeface="Courier New"/>
              <a:ea typeface="Courier New"/>
              <a:cs typeface="Courier New"/>
              <a:sym typeface="Courier New"/>
            </a:endParaRPr>
          </a:p>
        </p:txBody>
      </p:sp>
      <p:sp>
        <p:nvSpPr>
          <p:cNvPr id="237" name="Google Shape;237;p32"/>
          <p:cNvSpPr/>
          <p:nvPr/>
        </p:nvSpPr>
        <p:spPr>
          <a:xfrm>
            <a:off x="1771967" y="4219517"/>
            <a:ext cx="758400" cy="379200"/>
          </a:xfrm>
          <a:prstGeom prst="rightArrow">
            <a:avLst>
              <a:gd name="adj1" fmla="val 50000"/>
              <a:gd name="adj2" fmla="val 50000"/>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 name="Google Shape;238;p32"/>
          <p:cNvSpPr/>
          <p:nvPr/>
        </p:nvSpPr>
        <p:spPr>
          <a:xfrm>
            <a:off x="6302667" y="808000"/>
            <a:ext cx="2691200" cy="1011600"/>
          </a:xfrm>
          <a:prstGeom prst="rect">
            <a:avLst/>
          </a:prstGeom>
          <a:noFill/>
          <a:ln>
            <a:noFill/>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90 days</a:t>
            </a:r>
            <a:endParaRPr sz="2400" b="1">
              <a:solidFill>
                <a:srgbClr val="FAFAFA"/>
              </a:solidFill>
              <a:latin typeface="Courier New"/>
              <a:ea typeface="Courier New"/>
              <a:cs typeface="Courier New"/>
              <a:sym typeface="Courier New"/>
            </a:endParaRPr>
          </a:p>
        </p:txBody>
      </p:sp>
      <p:sp>
        <p:nvSpPr>
          <p:cNvPr id="239" name="Google Shape;239;p32"/>
          <p:cNvSpPr/>
          <p:nvPr/>
        </p:nvSpPr>
        <p:spPr>
          <a:xfrm>
            <a:off x="2790217" y="5257317"/>
            <a:ext cx="2691200" cy="1011600"/>
          </a:xfrm>
          <a:prstGeom prst="rect">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a:solidFill>
                  <a:srgbClr val="FAFAFA"/>
                </a:solidFill>
                <a:latin typeface="Courier New"/>
                <a:ea typeface="Courier New"/>
                <a:cs typeface="Courier New"/>
                <a:sym typeface="Courier New"/>
              </a:rPr>
              <a:t>Respondent opts out within 60 days</a:t>
            </a:r>
            <a:endParaRPr sz="2133" b="1">
              <a:solidFill>
                <a:srgbClr val="FAFAFA"/>
              </a:solidFill>
              <a:latin typeface="Courier New"/>
              <a:ea typeface="Courier New"/>
              <a:cs typeface="Courier New"/>
              <a:sym typeface="Courier New"/>
            </a:endParaRPr>
          </a:p>
        </p:txBody>
      </p:sp>
      <p:sp>
        <p:nvSpPr>
          <p:cNvPr id="240" name="Google Shape;240;p32"/>
          <p:cNvSpPr/>
          <p:nvPr/>
        </p:nvSpPr>
        <p:spPr>
          <a:xfrm>
            <a:off x="2790233" y="3912267"/>
            <a:ext cx="2691200" cy="1011600"/>
          </a:xfrm>
          <a:prstGeom prst="rect">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a:solidFill>
                  <a:srgbClr val="FAFAFA"/>
                </a:solidFill>
                <a:latin typeface="Courier New"/>
                <a:ea typeface="Courier New"/>
                <a:cs typeface="Courier New"/>
                <a:sym typeface="Courier New"/>
              </a:rPr>
              <a:t>Respondent does not opt out </a:t>
            </a:r>
            <a:endParaRPr sz="2133" b="1">
              <a:solidFill>
                <a:srgbClr val="FAFAFA"/>
              </a:solidFill>
              <a:latin typeface="Courier New"/>
              <a:ea typeface="Courier New"/>
              <a:cs typeface="Courier New"/>
              <a:sym typeface="Courier New"/>
            </a:endParaRPr>
          </a:p>
        </p:txBody>
      </p:sp>
      <p:sp>
        <p:nvSpPr>
          <p:cNvPr id="241" name="Google Shape;241;p32"/>
          <p:cNvSpPr/>
          <p:nvPr/>
        </p:nvSpPr>
        <p:spPr>
          <a:xfrm>
            <a:off x="1771967" y="5573517"/>
            <a:ext cx="758400" cy="379200"/>
          </a:xfrm>
          <a:prstGeom prst="rightArrow">
            <a:avLst>
              <a:gd name="adj1" fmla="val 50000"/>
              <a:gd name="adj2" fmla="val 50000"/>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 name="Google Shape;242;p32"/>
          <p:cNvSpPr/>
          <p:nvPr/>
        </p:nvSpPr>
        <p:spPr>
          <a:xfrm>
            <a:off x="5833167" y="4219517"/>
            <a:ext cx="758400" cy="379200"/>
          </a:xfrm>
          <a:prstGeom prst="rightArrow">
            <a:avLst>
              <a:gd name="adj1" fmla="val 50000"/>
              <a:gd name="adj2" fmla="val 50000"/>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 name="Google Shape;243;p32"/>
          <p:cNvSpPr/>
          <p:nvPr/>
        </p:nvSpPr>
        <p:spPr>
          <a:xfrm>
            <a:off x="6759500" y="5257317"/>
            <a:ext cx="2691200" cy="1011600"/>
          </a:xfrm>
          <a:prstGeom prst="rect">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a:solidFill>
                  <a:srgbClr val="FAFAFA"/>
                </a:solidFill>
                <a:latin typeface="Courier New"/>
                <a:ea typeface="Courier New"/>
                <a:cs typeface="Courier New"/>
                <a:sym typeface="Courier New"/>
              </a:rPr>
              <a:t>Dismissed without prejudice</a:t>
            </a:r>
            <a:endParaRPr sz="2133" b="1">
              <a:solidFill>
                <a:srgbClr val="FAFAFA"/>
              </a:solidFill>
              <a:latin typeface="Courier New"/>
              <a:ea typeface="Courier New"/>
              <a:cs typeface="Courier New"/>
              <a:sym typeface="Courier New"/>
            </a:endParaRPr>
          </a:p>
        </p:txBody>
      </p:sp>
      <p:sp>
        <p:nvSpPr>
          <p:cNvPr id="244" name="Google Shape;244;p32"/>
          <p:cNvSpPr/>
          <p:nvPr/>
        </p:nvSpPr>
        <p:spPr>
          <a:xfrm>
            <a:off x="5741267" y="5573517"/>
            <a:ext cx="758400" cy="379200"/>
          </a:xfrm>
          <a:prstGeom prst="rightArrow">
            <a:avLst>
              <a:gd name="adj1" fmla="val 50000"/>
              <a:gd name="adj2" fmla="val 50000"/>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 name="Google Shape;245;p32"/>
          <p:cNvSpPr/>
          <p:nvPr/>
        </p:nvSpPr>
        <p:spPr>
          <a:xfrm>
            <a:off x="6759500" y="3957467"/>
            <a:ext cx="2691200" cy="1011600"/>
          </a:xfrm>
          <a:prstGeom prst="rect">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a:solidFill>
                  <a:srgbClr val="FAFAFA"/>
                </a:solidFill>
                <a:latin typeface="Courier New"/>
                <a:ea typeface="Courier New"/>
                <a:cs typeface="Courier New"/>
                <a:sym typeface="Courier New"/>
              </a:rPr>
              <a:t>Board issues schedule</a:t>
            </a:r>
            <a:endParaRPr sz="2133" b="1">
              <a:solidFill>
                <a:srgbClr val="FAFAFA"/>
              </a:solidFill>
              <a:latin typeface="Courier New"/>
              <a:ea typeface="Courier New"/>
              <a:cs typeface="Courier New"/>
              <a:sym typeface="Courier New"/>
            </a:endParaRPr>
          </a:p>
        </p:txBody>
      </p:sp>
      <p:sp>
        <p:nvSpPr>
          <p:cNvPr id="246" name="Google Shape;246;p32"/>
          <p:cNvSpPr/>
          <p:nvPr/>
        </p:nvSpPr>
        <p:spPr>
          <a:xfrm>
            <a:off x="3333067" y="2883400"/>
            <a:ext cx="758400" cy="379200"/>
          </a:xfrm>
          <a:prstGeom prst="rightArrow">
            <a:avLst>
              <a:gd name="adj1" fmla="val 50000"/>
              <a:gd name="adj2" fmla="val 50000"/>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 name="Google Shape;247;p32"/>
          <p:cNvSpPr/>
          <p:nvPr/>
        </p:nvSpPr>
        <p:spPr>
          <a:xfrm>
            <a:off x="4334667" y="2567200"/>
            <a:ext cx="2691200" cy="1011600"/>
          </a:xfrm>
          <a:prstGeom prst="rect">
            <a:avLst/>
          </a:prstGeom>
          <a:solidFill>
            <a:schemeClr val="tx2">
              <a:lumMod val="75000"/>
            </a:schemeClr>
          </a:solidFill>
          <a:ln w="38100" cap="flat" cmpd="sng">
            <a:solidFill>
              <a:srgbClr val="FAFAFA"/>
            </a:solidFill>
            <a:prstDash val="solid"/>
            <a:round/>
            <a:headEnd type="none" w="sm" len="sm"/>
            <a:tailEnd type="none" w="sm" len="sm"/>
          </a:ln>
        </p:spPr>
        <p:txBody>
          <a:bodyPr spcFirstLastPara="1" wrap="square" lIns="121900" tIns="121900" rIns="121900" bIns="121900" anchor="ctr" anchorCtr="0">
            <a:noAutofit/>
          </a:bodyPr>
          <a:lstStyle/>
          <a:p>
            <a:pPr algn="ctr"/>
            <a:r>
              <a:rPr lang="en" sz="2133" b="1">
                <a:solidFill>
                  <a:srgbClr val="FAFAFA"/>
                </a:solidFill>
                <a:latin typeface="Courier New"/>
                <a:ea typeface="Courier New"/>
                <a:cs typeface="Courier New"/>
                <a:sym typeface="Courier New"/>
              </a:rPr>
              <a:t>Board issues second notice after service</a:t>
            </a:r>
            <a:endParaRPr sz="2133" b="1">
              <a:solidFill>
                <a:srgbClr val="FAFAFA"/>
              </a:solidFill>
              <a:latin typeface="Courier New"/>
              <a:ea typeface="Courier New"/>
              <a:cs typeface="Courier New"/>
              <a:sym typeface="Courier New"/>
            </a:endParaRPr>
          </a:p>
        </p:txBody>
      </p:sp>
      <p:sp>
        <p:nvSpPr>
          <p:cNvPr id="248" name="Google Shape;248;p32"/>
          <p:cNvSpPr/>
          <p:nvPr/>
        </p:nvSpPr>
        <p:spPr>
          <a:xfrm>
            <a:off x="2366667" y="2149400"/>
            <a:ext cx="2691200" cy="1011600"/>
          </a:xfrm>
          <a:prstGeom prst="rect">
            <a:avLst/>
          </a:prstGeom>
          <a:noFill/>
          <a:ln>
            <a:noFill/>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20 days</a:t>
            </a:r>
            <a:endParaRPr sz="2400" b="1">
              <a:solidFill>
                <a:srgbClr val="FAFAFA"/>
              </a:solidFill>
              <a:latin typeface="Courier New"/>
              <a:ea typeface="Courier New"/>
              <a:cs typeface="Courier New"/>
              <a:sym typeface="Courier New"/>
            </a:endParaRPr>
          </a:p>
        </p:txBody>
      </p:sp>
      <p:sp>
        <p:nvSpPr>
          <p:cNvPr id="249" name="Google Shape;249;p32"/>
          <p:cNvSpPr/>
          <p:nvPr/>
        </p:nvSpPr>
        <p:spPr>
          <a:xfrm>
            <a:off x="743600" y="4561933"/>
            <a:ext cx="2691200" cy="1011600"/>
          </a:xfrm>
          <a:prstGeom prst="rect">
            <a:avLst/>
          </a:prstGeom>
          <a:noFill/>
          <a:ln>
            <a:noFill/>
          </a:ln>
        </p:spPr>
        <p:txBody>
          <a:bodyPr spcFirstLastPara="1" wrap="square" lIns="121900" tIns="121900" rIns="121900" bIns="121900" anchor="ctr" anchorCtr="0">
            <a:noAutofit/>
          </a:bodyPr>
          <a:lstStyle/>
          <a:p>
            <a:pPr algn="ctr"/>
            <a:r>
              <a:rPr lang="en" sz="2667" b="1" dirty="0">
                <a:solidFill>
                  <a:schemeClr val="tx2">
                    <a:lumMod val="75000"/>
                  </a:schemeClr>
                </a:solidFill>
                <a:latin typeface="Courier New"/>
                <a:ea typeface="Courier New"/>
                <a:cs typeface="Courier New"/>
                <a:sym typeface="Courier New"/>
              </a:rPr>
              <a:t>OR</a:t>
            </a:r>
            <a:endParaRPr sz="2667" b="1" dirty="0">
              <a:solidFill>
                <a:schemeClr val="tx2">
                  <a:lumMod val="75000"/>
                </a:schemeClr>
              </a:solidFill>
              <a:latin typeface="Courier New"/>
              <a:ea typeface="Courier New"/>
              <a:cs typeface="Courier New"/>
              <a:sym typeface="Courier New"/>
            </a:endParaRPr>
          </a:p>
        </p:txBody>
      </p:sp>
      <p:cxnSp>
        <p:nvCxnSpPr>
          <p:cNvPr id="250" name="Google Shape;250;p32"/>
          <p:cNvCxnSpPr/>
          <p:nvPr/>
        </p:nvCxnSpPr>
        <p:spPr>
          <a:xfrm>
            <a:off x="327733" y="5113200"/>
            <a:ext cx="1408400" cy="0"/>
          </a:xfrm>
          <a:prstGeom prst="straightConnector1">
            <a:avLst/>
          </a:prstGeom>
          <a:noFill/>
          <a:ln w="19050" cap="flat" cmpd="sng">
            <a:solidFill>
              <a:schemeClr val="dk1"/>
            </a:solidFill>
            <a:prstDash val="dash"/>
            <a:round/>
            <a:headEnd type="none" w="med" len="med"/>
            <a:tailEnd type="none" w="med" len="med"/>
          </a:ln>
        </p:spPr>
      </p:cxnSp>
      <p:cxnSp>
        <p:nvCxnSpPr>
          <p:cNvPr id="251" name="Google Shape;251;p32"/>
          <p:cNvCxnSpPr/>
          <p:nvPr/>
        </p:nvCxnSpPr>
        <p:spPr>
          <a:xfrm>
            <a:off x="2519867" y="5113200"/>
            <a:ext cx="9280000" cy="0"/>
          </a:xfrm>
          <a:prstGeom prst="straightConnector1">
            <a:avLst/>
          </a:prstGeom>
          <a:noFill/>
          <a:ln w="19050" cap="flat" cmpd="sng">
            <a:solidFill>
              <a:schemeClr val="dk1"/>
            </a:solidFill>
            <a:prstDash val="dash"/>
            <a:round/>
            <a:headEnd type="none" w="med" len="med"/>
            <a:tailEnd type="none" w="med" len="med"/>
          </a:ln>
        </p:spPr>
      </p:cxnSp>
      <p:sp>
        <p:nvSpPr>
          <p:cNvPr id="252" name="Google Shape;252;p32"/>
          <p:cNvSpPr/>
          <p:nvPr/>
        </p:nvSpPr>
        <p:spPr>
          <a:xfrm>
            <a:off x="2329667" y="766900"/>
            <a:ext cx="2691200" cy="1011600"/>
          </a:xfrm>
          <a:prstGeom prst="rect">
            <a:avLst/>
          </a:prstGeom>
          <a:noFill/>
          <a:ln>
            <a:noFill/>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Review</a:t>
            </a:r>
            <a:endParaRPr sz="2400" b="1">
              <a:solidFill>
                <a:srgbClr val="FAFAFA"/>
              </a:solidFill>
              <a:latin typeface="Courier New"/>
              <a:ea typeface="Courier New"/>
              <a:cs typeface="Courier New"/>
              <a:sym typeface="Courier New"/>
            </a:endParaRPr>
          </a:p>
        </p:txBody>
      </p:sp>
    </p:spTree>
    <p:extLst>
      <p:ext uri="{BB962C8B-B14F-4D97-AF65-F5344CB8AC3E}">
        <p14:creationId xmlns:p14="http://schemas.microsoft.com/office/powerpoint/2010/main" val="474455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415600" y="315733"/>
            <a:ext cx="11360800" cy="763600"/>
          </a:xfrm>
          <a:prstGeom prst="rect">
            <a:avLst/>
          </a:prstGeom>
        </p:spPr>
        <p:txBody>
          <a:bodyPr spcFirstLastPara="1" vert="horz" wrap="square" lIns="121900" tIns="121900" rIns="121900" bIns="121900" rtlCol="0" anchor="t" anchorCtr="0">
            <a:noAutofit/>
          </a:bodyPr>
          <a:lstStyle/>
          <a:p>
            <a:r>
              <a:rPr lang="en" sz="4800" b="1" dirty="0">
                <a:solidFill>
                  <a:schemeClr val="tx2">
                    <a:lumMod val="75000"/>
                  </a:schemeClr>
                </a:solidFill>
              </a:rPr>
              <a:t>CCB Proceeding</a:t>
            </a:r>
            <a:endParaRPr sz="4800" b="1" dirty="0">
              <a:solidFill>
                <a:schemeClr val="tx2">
                  <a:lumMod val="75000"/>
                </a:schemeClr>
              </a:solidFill>
            </a:endParaRPr>
          </a:p>
        </p:txBody>
      </p:sp>
      <p:sp>
        <p:nvSpPr>
          <p:cNvPr id="258" name="Google Shape;258;p3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39</a:t>
            </a:fld>
            <a:endParaRPr/>
          </a:p>
        </p:txBody>
      </p:sp>
      <p:sp>
        <p:nvSpPr>
          <p:cNvPr id="261" name="Google Shape;261;p33"/>
          <p:cNvSpPr/>
          <p:nvPr/>
        </p:nvSpPr>
        <p:spPr>
          <a:xfrm>
            <a:off x="365367" y="2247100"/>
            <a:ext cx="2691200" cy="10116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133" b="1" dirty="0">
                <a:solidFill>
                  <a:schemeClr val="bg1"/>
                </a:solidFill>
                <a:latin typeface="Courier New"/>
                <a:ea typeface="Courier New"/>
                <a:cs typeface="Courier New"/>
                <a:sym typeface="Courier New"/>
              </a:rPr>
              <a:t>Board issues schedule</a:t>
            </a:r>
            <a:endParaRPr sz="2133" b="1" dirty="0">
              <a:solidFill>
                <a:schemeClr val="bg1"/>
              </a:solidFill>
              <a:latin typeface="Courier New"/>
              <a:ea typeface="Courier New"/>
              <a:cs typeface="Courier New"/>
              <a:sym typeface="Courier New"/>
            </a:endParaRPr>
          </a:p>
        </p:txBody>
      </p:sp>
      <p:sp>
        <p:nvSpPr>
          <p:cNvPr id="262" name="Google Shape;262;p33"/>
          <p:cNvSpPr/>
          <p:nvPr/>
        </p:nvSpPr>
        <p:spPr>
          <a:xfrm>
            <a:off x="3333067" y="2563300"/>
            <a:ext cx="758400" cy="379200"/>
          </a:xfrm>
          <a:prstGeom prst="rightArrow">
            <a:avLst>
              <a:gd name="adj1" fmla="val 50000"/>
              <a:gd name="adj2" fmla="val 50000"/>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 name="Google Shape;263;p33"/>
          <p:cNvSpPr/>
          <p:nvPr/>
        </p:nvSpPr>
        <p:spPr>
          <a:xfrm>
            <a:off x="4367967" y="2247100"/>
            <a:ext cx="2691200" cy="10116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133" b="1">
                <a:solidFill>
                  <a:srgbClr val="FAFAFA"/>
                </a:solidFill>
                <a:latin typeface="Courier New"/>
                <a:ea typeface="Courier New"/>
                <a:cs typeface="Courier New"/>
                <a:sym typeface="Courier New"/>
              </a:rPr>
              <a:t>Respondent submits Response form</a:t>
            </a:r>
            <a:endParaRPr sz="2133" b="1">
              <a:solidFill>
                <a:srgbClr val="FAFAFA"/>
              </a:solidFill>
              <a:latin typeface="Courier New"/>
              <a:ea typeface="Courier New"/>
              <a:cs typeface="Courier New"/>
              <a:sym typeface="Courier New"/>
            </a:endParaRPr>
          </a:p>
        </p:txBody>
      </p:sp>
      <p:sp>
        <p:nvSpPr>
          <p:cNvPr id="264" name="Google Shape;264;p33"/>
          <p:cNvSpPr/>
          <p:nvPr/>
        </p:nvSpPr>
        <p:spPr>
          <a:xfrm>
            <a:off x="212400" y="3932467"/>
            <a:ext cx="758400" cy="379200"/>
          </a:xfrm>
          <a:prstGeom prst="rightArrow">
            <a:avLst>
              <a:gd name="adj1" fmla="val 50000"/>
              <a:gd name="adj2" fmla="val 50000"/>
            </a:avLst>
          </a:prstGeom>
          <a:solidFill>
            <a:schemeClr val="tx2">
              <a:lumMod val="75000"/>
            </a:schemeClr>
          </a:solidFill>
          <a:ln w="19050" cap="flat" cmpd="sng">
            <a:noFill/>
            <a:prstDash val="dash"/>
            <a:round/>
            <a:headEnd type="none" w="sm" len="sm"/>
            <a:tailEnd type="none" w="sm" len="sm"/>
          </a:ln>
        </p:spPr>
        <p:txBody>
          <a:bodyPr spcFirstLastPara="1" wrap="square" lIns="121900" tIns="121900" rIns="121900" bIns="121900" anchor="ctr" anchorCtr="0">
            <a:noAutofit/>
          </a:bodyPr>
          <a:lstStyle/>
          <a:p>
            <a:endParaRPr sz="2400"/>
          </a:p>
        </p:txBody>
      </p:sp>
      <p:sp>
        <p:nvSpPr>
          <p:cNvPr id="265" name="Google Shape;265;p33"/>
          <p:cNvSpPr/>
          <p:nvPr/>
        </p:nvSpPr>
        <p:spPr>
          <a:xfrm>
            <a:off x="1197067" y="3616267"/>
            <a:ext cx="2691200" cy="1011600"/>
          </a:xfrm>
          <a:prstGeom prst="rect">
            <a:avLst/>
          </a:prstGeom>
          <a:solidFill>
            <a:schemeClr val="tx2">
              <a:lumMod val="75000"/>
            </a:schemeClr>
          </a:solidFill>
          <a:ln w="19050" cap="flat" cmpd="sng">
            <a:noFill/>
            <a:prstDash val="dash"/>
            <a:round/>
            <a:headEnd type="none" w="sm" len="sm"/>
            <a:tailEnd type="none" w="sm" len="sm"/>
          </a:ln>
        </p:spPr>
        <p:txBody>
          <a:bodyPr spcFirstLastPara="1" wrap="square" lIns="121900" tIns="121900" rIns="121900" bIns="121900" anchor="ctr" anchorCtr="0">
            <a:noAutofit/>
          </a:bodyPr>
          <a:lstStyle/>
          <a:p>
            <a:pPr algn="ctr"/>
            <a:r>
              <a:rPr lang="en" b="1" dirty="0">
                <a:solidFill>
                  <a:srgbClr val="FAFAFA"/>
                </a:solidFill>
                <a:latin typeface="Courier New"/>
                <a:ea typeface="Courier New"/>
                <a:cs typeface="Courier New"/>
                <a:sym typeface="Courier New"/>
              </a:rPr>
              <a:t>Respondent submits Counterclaim form</a:t>
            </a:r>
            <a:endParaRPr b="1" dirty="0">
              <a:solidFill>
                <a:srgbClr val="FAFAFA"/>
              </a:solidFill>
              <a:latin typeface="Courier New"/>
              <a:ea typeface="Courier New"/>
              <a:cs typeface="Courier New"/>
              <a:sym typeface="Courier New"/>
            </a:endParaRPr>
          </a:p>
        </p:txBody>
      </p:sp>
      <p:sp>
        <p:nvSpPr>
          <p:cNvPr id="266" name="Google Shape;266;p33"/>
          <p:cNvSpPr/>
          <p:nvPr/>
        </p:nvSpPr>
        <p:spPr>
          <a:xfrm>
            <a:off x="4164767" y="3932467"/>
            <a:ext cx="758400" cy="379200"/>
          </a:xfrm>
          <a:prstGeom prst="rightArrow">
            <a:avLst>
              <a:gd name="adj1" fmla="val 50000"/>
              <a:gd name="adj2" fmla="val 50000"/>
            </a:avLst>
          </a:prstGeom>
          <a:solidFill>
            <a:schemeClr val="tx2">
              <a:lumMod val="75000"/>
            </a:schemeClr>
          </a:solidFill>
          <a:ln w="19050" cap="flat" cmpd="sng">
            <a:noFill/>
            <a:prstDash val="dash"/>
            <a:round/>
            <a:headEnd type="none" w="sm" len="sm"/>
            <a:tailEnd type="none" w="sm" len="sm"/>
          </a:ln>
        </p:spPr>
        <p:txBody>
          <a:bodyPr spcFirstLastPara="1" wrap="square" lIns="121900" tIns="121900" rIns="121900" bIns="121900" anchor="ctr" anchorCtr="0">
            <a:noAutofit/>
          </a:bodyPr>
          <a:lstStyle/>
          <a:p>
            <a:endParaRPr sz="2400"/>
          </a:p>
        </p:txBody>
      </p:sp>
      <p:sp>
        <p:nvSpPr>
          <p:cNvPr id="267" name="Google Shape;267;p33"/>
          <p:cNvSpPr/>
          <p:nvPr/>
        </p:nvSpPr>
        <p:spPr>
          <a:xfrm>
            <a:off x="5199667" y="3616267"/>
            <a:ext cx="2691200" cy="1011600"/>
          </a:xfrm>
          <a:prstGeom prst="rect">
            <a:avLst/>
          </a:prstGeom>
          <a:solidFill>
            <a:schemeClr val="tx2">
              <a:lumMod val="75000"/>
            </a:schemeClr>
          </a:solidFill>
          <a:ln w="19050" cap="flat" cmpd="sng">
            <a:noFill/>
            <a:prstDash val="dash"/>
            <a:round/>
            <a:headEnd type="none" w="sm" len="sm"/>
            <a:tailEnd type="none" w="sm" len="sm"/>
          </a:ln>
        </p:spPr>
        <p:txBody>
          <a:bodyPr spcFirstLastPara="1" wrap="square" lIns="121900" tIns="121900" rIns="121900" bIns="121900" anchor="ctr" anchorCtr="0">
            <a:noAutofit/>
          </a:bodyPr>
          <a:lstStyle/>
          <a:p>
            <a:pPr algn="ctr"/>
            <a:r>
              <a:rPr lang="en" sz="2133" b="1">
                <a:solidFill>
                  <a:srgbClr val="FAFAFA"/>
                </a:solidFill>
                <a:latin typeface="Courier New"/>
                <a:ea typeface="Courier New"/>
                <a:cs typeface="Courier New"/>
                <a:sym typeface="Courier New"/>
              </a:rPr>
              <a:t>Board reviews Counterclaim for compliance</a:t>
            </a:r>
            <a:endParaRPr sz="2400" b="1">
              <a:solidFill>
                <a:srgbClr val="FAFAFA"/>
              </a:solidFill>
              <a:latin typeface="Courier New"/>
              <a:ea typeface="Courier New"/>
              <a:cs typeface="Courier New"/>
              <a:sym typeface="Courier New"/>
            </a:endParaRPr>
          </a:p>
        </p:txBody>
      </p:sp>
      <p:sp>
        <p:nvSpPr>
          <p:cNvPr id="268" name="Google Shape;268;p33"/>
          <p:cNvSpPr/>
          <p:nvPr/>
        </p:nvSpPr>
        <p:spPr>
          <a:xfrm>
            <a:off x="8167367" y="3932467"/>
            <a:ext cx="758400" cy="379200"/>
          </a:xfrm>
          <a:prstGeom prst="rightArrow">
            <a:avLst>
              <a:gd name="adj1" fmla="val 50000"/>
              <a:gd name="adj2" fmla="val 50000"/>
            </a:avLst>
          </a:prstGeom>
          <a:solidFill>
            <a:schemeClr val="tx2">
              <a:lumMod val="75000"/>
            </a:schemeClr>
          </a:solidFill>
          <a:ln w="19050" cap="flat" cmpd="sng">
            <a:noFill/>
            <a:prstDash val="dash"/>
            <a:round/>
            <a:headEnd type="none" w="sm" len="sm"/>
            <a:tailEnd type="none" w="sm" len="sm"/>
          </a:ln>
        </p:spPr>
        <p:txBody>
          <a:bodyPr spcFirstLastPara="1" wrap="square" lIns="121900" tIns="121900" rIns="121900" bIns="121900" anchor="ctr" anchorCtr="0">
            <a:noAutofit/>
          </a:bodyPr>
          <a:lstStyle/>
          <a:p>
            <a:endParaRPr sz="2400"/>
          </a:p>
        </p:txBody>
      </p:sp>
      <p:sp>
        <p:nvSpPr>
          <p:cNvPr id="269" name="Google Shape;269;p33"/>
          <p:cNvSpPr/>
          <p:nvPr/>
        </p:nvSpPr>
        <p:spPr>
          <a:xfrm>
            <a:off x="9133800" y="3616267"/>
            <a:ext cx="2691200" cy="1011600"/>
          </a:xfrm>
          <a:prstGeom prst="rect">
            <a:avLst/>
          </a:prstGeom>
          <a:solidFill>
            <a:schemeClr val="tx2">
              <a:lumMod val="75000"/>
            </a:schemeClr>
          </a:solidFill>
          <a:ln w="19050" cap="flat" cmpd="sng">
            <a:noFill/>
            <a:prstDash val="dash"/>
            <a:round/>
            <a:headEnd type="none" w="sm" len="sm"/>
            <a:tailEnd type="none" w="sm" len="sm"/>
          </a:ln>
        </p:spPr>
        <p:txBody>
          <a:bodyPr spcFirstLastPara="1" wrap="square" lIns="121900" tIns="121900" rIns="121900" bIns="121900" anchor="ctr" anchorCtr="0">
            <a:noAutofit/>
          </a:bodyPr>
          <a:lstStyle/>
          <a:p>
            <a:pPr algn="ctr"/>
            <a:r>
              <a:rPr lang="en" sz="2133" b="1">
                <a:solidFill>
                  <a:srgbClr val="FAFAFA"/>
                </a:solidFill>
                <a:latin typeface="Courier New"/>
                <a:ea typeface="Courier New"/>
                <a:cs typeface="Courier New"/>
                <a:sym typeface="Courier New"/>
              </a:rPr>
              <a:t>Claimant responds to Counterclaim</a:t>
            </a:r>
            <a:endParaRPr sz="2400" b="1">
              <a:solidFill>
                <a:srgbClr val="FAFAFA"/>
              </a:solidFill>
              <a:latin typeface="Courier New"/>
              <a:ea typeface="Courier New"/>
              <a:cs typeface="Courier New"/>
              <a:sym typeface="Courier New"/>
            </a:endParaRPr>
          </a:p>
        </p:txBody>
      </p:sp>
    </p:spTree>
    <p:extLst>
      <p:ext uri="{BB962C8B-B14F-4D97-AF65-F5344CB8AC3E}">
        <p14:creationId xmlns:p14="http://schemas.microsoft.com/office/powerpoint/2010/main" val="4123890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599" y="1333115"/>
            <a:ext cx="7092462" cy="3063403"/>
          </a:xfrm>
        </p:spPr>
        <p:txBody>
          <a:bodyPr wrap="square">
            <a:spAutoFit/>
          </a:bodyPr>
          <a:lstStyle/>
          <a:p>
            <a:pPr lvl="1" fontAlgn="base">
              <a:buFont typeface="Arial" panose="020B0604020202020204" pitchFamily="34" charset="0"/>
              <a:buChar char="•"/>
            </a:pPr>
            <a:r>
              <a:rPr lang="en-US" sz="2200" dirty="0">
                <a:solidFill>
                  <a:schemeClr val="tx2">
                    <a:lumMod val="75000"/>
                  </a:schemeClr>
                </a:solidFill>
              </a:rPr>
              <a:t>Practices patent, copyright, trademark, </a:t>
            </a:r>
            <a:r>
              <a:rPr lang="en-US" sz="2200" dirty="0" smtClean="0">
                <a:solidFill>
                  <a:schemeClr val="tx2">
                    <a:lumMod val="75000"/>
                  </a:schemeClr>
                </a:solidFill>
              </a:rPr>
              <a:t>and </a:t>
            </a:r>
            <a:r>
              <a:rPr lang="en-US" sz="2200" dirty="0">
                <a:solidFill>
                  <a:schemeClr val="tx2">
                    <a:lumMod val="75000"/>
                  </a:schemeClr>
                </a:solidFill>
              </a:rPr>
              <a:t>trade secret law </a:t>
            </a:r>
          </a:p>
          <a:p>
            <a:pPr lvl="1" fontAlgn="base">
              <a:buFont typeface="Arial" panose="020B0604020202020204" pitchFamily="34" charset="0"/>
              <a:buChar char="•"/>
            </a:pPr>
            <a:r>
              <a:rPr lang="en-US" sz="2200" dirty="0">
                <a:solidFill>
                  <a:schemeClr val="tx2">
                    <a:lumMod val="75000"/>
                  </a:schemeClr>
                </a:solidFill>
              </a:rPr>
              <a:t>Focus on patent and trademark </a:t>
            </a:r>
            <a:r>
              <a:rPr lang="en-US" sz="2200" dirty="0" smtClean="0">
                <a:solidFill>
                  <a:schemeClr val="tx2">
                    <a:lumMod val="75000"/>
                  </a:schemeClr>
                </a:solidFill>
              </a:rPr>
              <a:t>litigation and </a:t>
            </a:r>
            <a:r>
              <a:rPr lang="en-US" sz="2200" dirty="0">
                <a:solidFill>
                  <a:schemeClr val="tx2">
                    <a:lumMod val="75000"/>
                  </a:schemeClr>
                </a:solidFill>
              </a:rPr>
              <a:t>enforcement </a:t>
            </a:r>
          </a:p>
          <a:p>
            <a:pPr lvl="1" fontAlgn="base">
              <a:buFont typeface="Arial" panose="020B0604020202020204" pitchFamily="34" charset="0"/>
              <a:buChar char="•"/>
            </a:pPr>
            <a:r>
              <a:rPr lang="en-US" sz="2200" dirty="0">
                <a:solidFill>
                  <a:schemeClr val="tx2">
                    <a:lumMod val="75000"/>
                  </a:schemeClr>
                </a:solidFill>
              </a:rPr>
              <a:t>International trademark and domain portfolio management </a:t>
            </a:r>
            <a:r>
              <a:rPr lang="en-US" sz="2200" dirty="0" smtClean="0">
                <a:solidFill>
                  <a:schemeClr val="tx2">
                    <a:lumMod val="75000"/>
                  </a:schemeClr>
                </a:solidFill>
              </a:rPr>
              <a:t>and </a:t>
            </a:r>
            <a:r>
              <a:rPr lang="en-US" sz="2200" dirty="0">
                <a:solidFill>
                  <a:schemeClr val="tx2">
                    <a:lumMod val="75000"/>
                  </a:schemeClr>
                </a:solidFill>
              </a:rPr>
              <a:t>enforcement</a:t>
            </a:r>
          </a:p>
          <a:p>
            <a:pPr lvl="1" fontAlgn="base">
              <a:buFont typeface="Arial" panose="020B0604020202020204" pitchFamily="34" charset="0"/>
              <a:buChar char="•"/>
            </a:pPr>
            <a:r>
              <a:rPr lang="en-US" sz="2200" dirty="0">
                <a:solidFill>
                  <a:schemeClr val="tx2">
                    <a:lumMod val="75000"/>
                  </a:schemeClr>
                </a:solidFill>
              </a:rPr>
              <a:t>Advises clients in acquiring, protecting, and </a:t>
            </a:r>
            <a:r>
              <a:rPr lang="en-US" sz="2200" dirty="0" smtClean="0">
                <a:solidFill>
                  <a:schemeClr val="tx2">
                    <a:lumMod val="75000"/>
                  </a:schemeClr>
                </a:solidFill>
              </a:rPr>
              <a:t>licensing </a:t>
            </a:r>
            <a:r>
              <a:rPr lang="en-US" sz="2200" dirty="0">
                <a:solidFill>
                  <a:schemeClr val="tx2">
                    <a:lumMod val="75000"/>
                  </a:schemeClr>
                </a:solidFill>
              </a:rPr>
              <a:t>their intellectual property  </a:t>
            </a:r>
          </a:p>
          <a:p>
            <a:pPr marL="457200" lvl="1" indent="0" fontAlgn="base">
              <a:buNone/>
            </a:pPr>
            <a:endParaRPr lang="en-US" sz="20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0175" r="8693" b="16627"/>
          <a:stretch/>
        </p:blipFill>
        <p:spPr>
          <a:xfrm>
            <a:off x="1529865" y="1412665"/>
            <a:ext cx="2268412" cy="2465362"/>
          </a:xfrm>
          <a:prstGeom prst="rect">
            <a:avLst/>
          </a:prstGeom>
        </p:spPr>
      </p:pic>
      <p:sp>
        <p:nvSpPr>
          <p:cNvPr id="9" name="TextBox 8"/>
          <p:cNvSpPr txBox="1"/>
          <p:nvPr/>
        </p:nvSpPr>
        <p:spPr>
          <a:xfrm>
            <a:off x="1447804" y="4018672"/>
            <a:ext cx="7772400" cy="2539157"/>
          </a:xfrm>
          <a:prstGeom prst="rect">
            <a:avLst/>
          </a:prstGeom>
          <a:noFill/>
        </p:spPr>
        <p:txBody>
          <a:bodyPr wrap="square" rtlCol="0">
            <a:spAutoFit/>
          </a:bodyPr>
          <a:lstStyle/>
          <a:p>
            <a:r>
              <a:rPr lang="en-US" sz="2000" dirty="0">
                <a:solidFill>
                  <a:schemeClr val="tx2">
                    <a:lumMod val="75000"/>
                  </a:schemeClr>
                </a:solidFill>
              </a:rPr>
              <a:t>Certifications, Admissions &amp; Licensure:</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Pennsylvania</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United States District Court for the Western District of PA</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United States District Court for the Eastern District of TX </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United States Court of Federal Claims</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United States Court of Appeals for the Federal Circuit</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United States Patent and Trademark Office</a:t>
            </a:r>
          </a:p>
          <a:p>
            <a:endParaRPr lang="en-US" sz="1600" dirty="0"/>
          </a:p>
        </p:txBody>
      </p:sp>
      <p:sp>
        <p:nvSpPr>
          <p:cNvPr id="7" name="Title 1"/>
          <p:cNvSpPr>
            <a:spLocks noGrp="1"/>
          </p:cNvSpPr>
          <p:nvPr>
            <p:ph type="title"/>
          </p:nvPr>
        </p:nvSpPr>
        <p:spPr>
          <a:xfrm>
            <a:off x="521677" y="386861"/>
            <a:ext cx="9067799" cy="848710"/>
          </a:xfrm>
          <a:noFill/>
        </p:spPr>
        <p:txBody>
          <a:bodyPr>
            <a:normAutofit/>
          </a:bodyPr>
          <a:lstStyle/>
          <a:p>
            <a:r>
              <a:rPr lang="en-US" sz="4800" dirty="0" smtClean="0">
                <a:solidFill>
                  <a:schemeClr val="tx2">
                    <a:lumMod val="75000"/>
                  </a:schemeClr>
                </a:solidFill>
                <a:latin typeface="Franklin Gothic Heavy" panose="020B0903020102020204" pitchFamily="34" charset="0"/>
              </a:rPr>
              <a:t>	</a:t>
            </a:r>
            <a:r>
              <a:rPr lang="en-US" sz="4800" b="1" dirty="0" smtClean="0">
                <a:solidFill>
                  <a:schemeClr val="tx2">
                    <a:lumMod val="75000"/>
                  </a:schemeClr>
                </a:solidFill>
              </a:rPr>
              <a:t>Anthony W. Brooks </a:t>
            </a:r>
            <a:endParaRPr lang="en-US" sz="4800" b="1" dirty="0">
              <a:solidFill>
                <a:schemeClr val="tx2">
                  <a:lumMod val="75000"/>
                </a:schemeClr>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8048" y="6132576"/>
            <a:ext cx="2663952" cy="725424"/>
          </a:xfrm>
          <a:prstGeom prst="rect">
            <a:avLst/>
          </a:prstGeom>
        </p:spPr>
      </p:pic>
    </p:spTree>
    <p:extLst>
      <p:ext uri="{BB962C8B-B14F-4D97-AF65-F5344CB8AC3E}">
        <p14:creationId xmlns:p14="http://schemas.microsoft.com/office/powerpoint/2010/main" val="2825627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4"/>
          <p:cNvSpPr txBox="1">
            <a:spLocks noGrp="1"/>
          </p:cNvSpPr>
          <p:nvPr>
            <p:ph type="title"/>
          </p:nvPr>
        </p:nvSpPr>
        <p:spPr>
          <a:xfrm>
            <a:off x="415600" y="288567"/>
            <a:ext cx="11360800" cy="763600"/>
          </a:xfrm>
          <a:prstGeom prst="rect">
            <a:avLst/>
          </a:prstGeom>
        </p:spPr>
        <p:txBody>
          <a:bodyPr spcFirstLastPara="1" vert="horz" wrap="square" lIns="121900" tIns="121900" rIns="121900" bIns="121900" rtlCol="0" anchor="t" anchorCtr="0">
            <a:noAutofit/>
          </a:bodyPr>
          <a:lstStyle/>
          <a:p>
            <a:r>
              <a:rPr lang="en" sz="4800" b="1" dirty="0">
                <a:solidFill>
                  <a:schemeClr val="tx2">
                    <a:lumMod val="75000"/>
                  </a:schemeClr>
                </a:solidFill>
              </a:rPr>
              <a:t>Phases</a:t>
            </a:r>
            <a:endParaRPr sz="4800" b="1" dirty="0">
              <a:solidFill>
                <a:schemeClr val="tx2">
                  <a:lumMod val="75000"/>
                </a:schemeClr>
              </a:solidFill>
            </a:endParaRPr>
          </a:p>
        </p:txBody>
      </p:sp>
      <p:sp>
        <p:nvSpPr>
          <p:cNvPr id="275" name="Google Shape;275;p3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40</a:t>
            </a:fld>
            <a:endParaRPr/>
          </a:p>
        </p:txBody>
      </p:sp>
      <p:sp>
        <p:nvSpPr>
          <p:cNvPr id="278" name="Google Shape;278;p34"/>
          <p:cNvSpPr/>
          <p:nvPr/>
        </p:nvSpPr>
        <p:spPr>
          <a:xfrm>
            <a:off x="699633" y="1472767"/>
            <a:ext cx="4938000" cy="7512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Discovery</a:t>
            </a:r>
            <a:endParaRPr sz="2400" b="1">
              <a:solidFill>
                <a:srgbClr val="FAFAFA"/>
              </a:solidFill>
              <a:latin typeface="Courier New"/>
              <a:ea typeface="Courier New"/>
              <a:cs typeface="Courier New"/>
              <a:sym typeface="Courier New"/>
            </a:endParaRPr>
          </a:p>
        </p:txBody>
      </p:sp>
      <p:sp>
        <p:nvSpPr>
          <p:cNvPr id="279" name="Google Shape;279;p34"/>
          <p:cNvSpPr/>
          <p:nvPr/>
        </p:nvSpPr>
        <p:spPr>
          <a:xfrm>
            <a:off x="699633" y="2734500"/>
            <a:ext cx="4938000" cy="7512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Presentation of Evidence</a:t>
            </a:r>
            <a:endParaRPr sz="2400" b="1">
              <a:solidFill>
                <a:srgbClr val="FAFAFA"/>
              </a:solidFill>
              <a:latin typeface="Courier New"/>
              <a:ea typeface="Courier New"/>
              <a:cs typeface="Courier New"/>
              <a:sym typeface="Courier New"/>
            </a:endParaRPr>
          </a:p>
        </p:txBody>
      </p:sp>
      <p:sp>
        <p:nvSpPr>
          <p:cNvPr id="280" name="Google Shape;280;p34"/>
          <p:cNvSpPr/>
          <p:nvPr/>
        </p:nvSpPr>
        <p:spPr>
          <a:xfrm>
            <a:off x="699633" y="3996233"/>
            <a:ext cx="4938000" cy="751200"/>
          </a:xfrm>
          <a:prstGeom prst="rect">
            <a:avLst/>
          </a:prstGeom>
          <a:solidFill>
            <a:schemeClr val="tx2">
              <a:lumMod val="75000"/>
            </a:schemeClr>
          </a:solidFill>
          <a:ln w="38100" cap="flat" cmpd="sng">
            <a:noFill/>
            <a:prstDash val="dash"/>
            <a:round/>
            <a:headEnd type="none" w="sm" len="sm"/>
            <a:tailEnd type="none" w="sm" len="sm"/>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Hearing(s)</a:t>
            </a:r>
            <a:endParaRPr sz="2400" b="1">
              <a:solidFill>
                <a:srgbClr val="FAFAFA"/>
              </a:solidFill>
              <a:latin typeface="Courier New"/>
              <a:ea typeface="Courier New"/>
              <a:cs typeface="Courier New"/>
              <a:sym typeface="Courier New"/>
            </a:endParaRPr>
          </a:p>
        </p:txBody>
      </p:sp>
      <p:cxnSp>
        <p:nvCxnSpPr>
          <p:cNvPr id="281" name="Google Shape;281;p34"/>
          <p:cNvCxnSpPr>
            <a:stCxn id="278" idx="2"/>
            <a:endCxn id="279" idx="0"/>
          </p:cNvCxnSpPr>
          <p:nvPr/>
        </p:nvCxnSpPr>
        <p:spPr>
          <a:xfrm>
            <a:off x="3168633" y="2223967"/>
            <a:ext cx="0" cy="510400"/>
          </a:xfrm>
          <a:prstGeom prst="straightConnector1">
            <a:avLst/>
          </a:prstGeom>
          <a:noFill/>
          <a:ln w="19050" cap="flat" cmpd="sng">
            <a:solidFill>
              <a:srgbClr val="FAFAFA"/>
            </a:solidFill>
            <a:prstDash val="solid"/>
            <a:round/>
            <a:headEnd type="none" w="med" len="med"/>
            <a:tailEnd type="triangle" w="med" len="med"/>
          </a:ln>
        </p:spPr>
      </p:cxnSp>
      <p:cxnSp>
        <p:nvCxnSpPr>
          <p:cNvPr id="282" name="Google Shape;282;p34"/>
          <p:cNvCxnSpPr>
            <a:stCxn id="279" idx="2"/>
            <a:endCxn id="280" idx="0"/>
          </p:cNvCxnSpPr>
          <p:nvPr/>
        </p:nvCxnSpPr>
        <p:spPr>
          <a:xfrm>
            <a:off x="3168633" y="3485700"/>
            <a:ext cx="0" cy="510400"/>
          </a:xfrm>
          <a:prstGeom prst="straightConnector1">
            <a:avLst/>
          </a:prstGeom>
          <a:noFill/>
          <a:ln w="19050" cap="flat" cmpd="sng">
            <a:solidFill>
              <a:srgbClr val="FAFAFA"/>
            </a:solidFill>
            <a:prstDash val="solid"/>
            <a:round/>
            <a:headEnd type="none" w="med" len="med"/>
            <a:tailEnd type="triangle" w="med" len="med"/>
          </a:ln>
        </p:spPr>
      </p:cxnSp>
      <p:sp>
        <p:nvSpPr>
          <p:cNvPr id="283" name="Google Shape;283;p34"/>
          <p:cNvSpPr/>
          <p:nvPr/>
        </p:nvSpPr>
        <p:spPr>
          <a:xfrm>
            <a:off x="6692000" y="3365300"/>
            <a:ext cx="4938000" cy="7512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Conferences</a:t>
            </a:r>
            <a:endParaRPr sz="2400" b="1">
              <a:solidFill>
                <a:srgbClr val="FAFAFA"/>
              </a:solidFill>
              <a:latin typeface="Courier New"/>
              <a:ea typeface="Courier New"/>
              <a:cs typeface="Courier New"/>
              <a:sym typeface="Courier New"/>
            </a:endParaRPr>
          </a:p>
        </p:txBody>
      </p:sp>
      <p:cxnSp>
        <p:nvCxnSpPr>
          <p:cNvPr id="284" name="Google Shape;284;p34"/>
          <p:cNvCxnSpPr>
            <a:stCxn id="283" idx="1"/>
          </p:cNvCxnSpPr>
          <p:nvPr/>
        </p:nvCxnSpPr>
        <p:spPr>
          <a:xfrm rot="10800000">
            <a:off x="6096000" y="3087700"/>
            <a:ext cx="596000" cy="653200"/>
          </a:xfrm>
          <a:prstGeom prst="straightConnector1">
            <a:avLst/>
          </a:prstGeom>
          <a:noFill/>
          <a:ln w="19050" cap="flat" cmpd="sng">
            <a:solidFill>
              <a:srgbClr val="FAFAFA"/>
            </a:solidFill>
            <a:prstDash val="solid"/>
            <a:round/>
            <a:headEnd type="none" w="med" len="med"/>
            <a:tailEnd type="triangle" w="med" len="med"/>
          </a:ln>
        </p:spPr>
      </p:cxnSp>
      <p:cxnSp>
        <p:nvCxnSpPr>
          <p:cNvPr id="285" name="Google Shape;285;p34"/>
          <p:cNvCxnSpPr/>
          <p:nvPr/>
        </p:nvCxnSpPr>
        <p:spPr>
          <a:xfrm flipH="1">
            <a:off x="6096000" y="3740900"/>
            <a:ext cx="596000" cy="653200"/>
          </a:xfrm>
          <a:prstGeom prst="straightConnector1">
            <a:avLst/>
          </a:prstGeom>
          <a:noFill/>
          <a:ln w="19050" cap="flat" cmpd="sng">
            <a:solidFill>
              <a:srgbClr val="FAFAFA"/>
            </a:solidFill>
            <a:prstDash val="solid"/>
            <a:round/>
            <a:headEnd type="none" w="med" len="med"/>
            <a:tailEnd type="triangle" w="med" len="med"/>
          </a:ln>
        </p:spPr>
      </p:cxnSp>
      <p:cxnSp>
        <p:nvCxnSpPr>
          <p:cNvPr id="286" name="Google Shape;286;p34"/>
          <p:cNvCxnSpPr/>
          <p:nvPr/>
        </p:nvCxnSpPr>
        <p:spPr>
          <a:xfrm rot="10800000">
            <a:off x="6158400" y="3740900"/>
            <a:ext cx="533600" cy="0"/>
          </a:xfrm>
          <a:prstGeom prst="straightConnector1">
            <a:avLst/>
          </a:prstGeom>
          <a:noFill/>
          <a:ln w="19050" cap="flat" cmpd="sng">
            <a:solidFill>
              <a:srgbClr val="FAFAFA"/>
            </a:solidFill>
            <a:prstDash val="solid"/>
            <a:round/>
            <a:headEnd type="none" w="med" len="med"/>
            <a:tailEnd type="triangle" w="med" len="med"/>
          </a:ln>
        </p:spPr>
      </p:cxnSp>
      <p:sp>
        <p:nvSpPr>
          <p:cNvPr id="287" name="Google Shape;287;p34"/>
          <p:cNvSpPr/>
          <p:nvPr/>
        </p:nvSpPr>
        <p:spPr>
          <a:xfrm>
            <a:off x="699633" y="5257967"/>
            <a:ext cx="4938000" cy="7512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Final determination</a:t>
            </a:r>
            <a:endParaRPr sz="2400" b="1">
              <a:solidFill>
                <a:srgbClr val="FAFAFA"/>
              </a:solidFill>
              <a:latin typeface="Courier New"/>
              <a:ea typeface="Courier New"/>
              <a:cs typeface="Courier New"/>
              <a:sym typeface="Courier New"/>
            </a:endParaRPr>
          </a:p>
        </p:txBody>
      </p:sp>
      <p:cxnSp>
        <p:nvCxnSpPr>
          <p:cNvPr id="288" name="Google Shape;288;p34"/>
          <p:cNvCxnSpPr/>
          <p:nvPr/>
        </p:nvCxnSpPr>
        <p:spPr>
          <a:xfrm>
            <a:off x="3168633" y="4747433"/>
            <a:ext cx="0" cy="510400"/>
          </a:xfrm>
          <a:prstGeom prst="straightConnector1">
            <a:avLst/>
          </a:prstGeom>
          <a:noFill/>
          <a:ln w="19050" cap="flat" cmpd="sng">
            <a:solidFill>
              <a:srgbClr val="FAFAFA"/>
            </a:solidFill>
            <a:prstDash val="solid"/>
            <a:round/>
            <a:headEnd type="none" w="med" len="med"/>
            <a:tailEnd type="triangle" w="med" len="med"/>
          </a:ln>
        </p:spPr>
      </p:cxnSp>
    </p:spTree>
    <p:extLst>
      <p:ext uri="{BB962C8B-B14F-4D97-AF65-F5344CB8AC3E}">
        <p14:creationId xmlns:p14="http://schemas.microsoft.com/office/powerpoint/2010/main" val="2113157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5"/>
          <p:cNvSpPr txBox="1">
            <a:spLocks noGrp="1"/>
          </p:cNvSpPr>
          <p:nvPr>
            <p:ph type="title"/>
          </p:nvPr>
        </p:nvSpPr>
        <p:spPr>
          <a:xfrm>
            <a:off x="415600" y="288567"/>
            <a:ext cx="11360800" cy="763600"/>
          </a:xfrm>
          <a:prstGeom prst="rect">
            <a:avLst/>
          </a:prstGeom>
        </p:spPr>
        <p:txBody>
          <a:bodyPr spcFirstLastPara="1" vert="horz" wrap="square" lIns="121900" tIns="121900" rIns="121900" bIns="121900" rtlCol="0" anchor="t" anchorCtr="0">
            <a:noAutofit/>
          </a:bodyPr>
          <a:lstStyle/>
          <a:p>
            <a:r>
              <a:rPr lang="en" sz="4800" b="1" dirty="0">
                <a:solidFill>
                  <a:schemeClr val="tx2">
                    <a:lumMod val="75000"/>
                  </a:schemeClr>
                </a:solidFill>
              </a:rPr>
              <a:t>(Even) Smaller Claims Track for Cases &lt; $5000</a:t>
            </a:r>
            <a:endParaRPr sz="4800" b="1" dirty="0">
              <a:solidFill>
                <a:schemeClr val="tx2">
                  <a:lumMod val="75000"/>
                </a:schemeClr>
              </a:solidFill>
            </a:endParaRPr>
          </a:p>
        </p:txBody>
      </p:sp>
      <p:sp>
        <p:nvSpPr>
          <p:cNvPr id="294" name="Google Shape;294;p3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41</a:t>
            </a:fld>
            <a:endParaRPr/>
          </a:p>
        </p:txBody>
      </p:sp>
      <p:sp>
        <p:nvSpPr>
          <p:cNvPr id="297" name="Google Shape;297;p35"/>
          <p:cNvSpPr/>
          <p:nvPr/>
        </p:nvSpPr>
        <p:spPr>
          <a:xfrm>
            <a:off x="3627000" y="1418000"/>
            <a:ext cx="4938000" cy="6056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Initial conference</a:t>
            </a:r>
            <a:endParaRPr sz="2400" b="1">
              <a:solidFill>
                <a:srgbClr val="FAFAFA"/>
              </a:solidFill>
              <a:latin typeface="Courier New"/>
              <a:ea typeface="Courier New"/>
              <a:cs typeface="Courier New"/>
              <a:sym typeface="Courier New"/>
            </a:endParaRPr>
          </a:p>
        </p:txBody>
      </p:sp>
      <p:sp>
        <p:nvSpPr>
          <p:cNvPr id="298" name="Google Shape;298;p35"/>
          <p:cNvSpPr/>
          <p:nvPr/>
        </p:nvSpPr>
        <p:spPr>
          <a:xfrm>
            <a:off x="3627000" y="3395265"/>
            <a:ext cx="4938000" cy="6056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Merits conference</a:t>
            </a:r>
            <a:endParaRPr sz="2400" b="1">
              <a:solidFill>
                <a:srgbClr val="FAFAFA"/>
              </a:solidFill>
              <a:latin typeface="Courier New"/>
              <a:ea typeface="Courier New"/>
              <a:cs typeface="Courier New"/>
              <a:sym typeface="Courier New"/>
            </a:endParaRPr>
          </a:p>
        </p:txBody>
      </p:sp>
      <p:sp>
        <p:nvSpPr>
          <p:cNvPr id="299" name="Google Shape;299;p35"/>
          <p:cNvSpPr/>
          <p:nvPr/>
        </p:nvSpPr>
        <p:spPr>
          <a:xfrm>
            <a:off x="3627000" y="5372532"/>
            <a:ext cx="4938000" cy="6056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Final determination</a:t>
            </a:r>
            <a:endParaRPr sz="2400" b="1">
              <a:solidFill>
                <a:srgbClr val="FAFAFA"/>
              </a:solidFill>
              <a:latin typeface="Courier New"/>
              <a:ea typeface="Courier New"/>
              <a:cs typeface="Courier New"/>
              <a:sym typeface="Courier New"/>
            </a:endParaRPr>
          </a:p>
        </p:txBody>
      </p:sp>
      <p:sp>
        <p:nvSpPr>
          <p:cNvPr id="300" name="Google Shape;300;p35"/>
          <p:cNvSpPr/>
          <p:nvPr/>
        </p:nvSpPr>
        <p:spPr>
          <a:xfrm>
            <a:off x="3627000" y="4383899"/>
            <a:ext cx="4938000" cy="605600"/>
          </a:xfrm>
          <a:prstGeom prst="rect">
            <a:avLst/>
          </a:prstGeom>
          <a:solidFill>
            <a:schemeClr val="tx2">
              <a:lumMod val="75000"/>
            </a:schemeClr>
          </a:solidFill>
          <a:ln w="38100" cap="flat" cmpd="sng">
            <a:noFill/>
            <a:prstDash val="solid"/>
            <a:round/>
            <a:headEnd type="none" w="sm" len="sm"/>
            <a:tailEnd type="none" w="sm" len="sm"/>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Proposed findings of fact</a:t>
            </a:r>
            <a:endParaRPr sz="2400" b="1">
              <a:solidFill>
                <a:srgbClr val="FAFAFA"/>
              </a:solidFill>
              <a:latin typeface="Courier New"/>
              <a:ea typeface="Courier New"/>
              <a:cs typeface="Courier New"/>
              <a:sym typeface="Courier New"/>
            </a:endParaRPr>
          </a:p>
        </p:txBody>
      </p:sp>
      <p:sp>
        <p:nvSpPr>
          <p:cNvPr id="301" name="Google Shape;301;p35"/>
          <p:cNvSpPr/>
          <p:nvPr/>
        </p:nvSpPr>
        <p:spPr>
          <a:xfrm>
            <a:off x="3627000" y="2406633"/>
            <a:ext cx="4938000" cy="605600"/>
          </a:xfrm>
          <a:prstGeom prst="rect">
            <a:avLst/>
          </a:prstGeom>
          <a:solidFill>
            <a:schemeClr val="tx2">
              <a:lumMod val="75000"/>
            </a:schemeClr>
          </a:solidFill>
          <a:ln w="19050" cap="flat" cmpd="sng">
            <a:noFill/>
            <a:prstDash val="dash"/>
            <a:round/>
            <a:headEnd type="none" w="sm" len="sm"/>
            <a:tailEnd type="none" w="sm" len="sm"/>
          </a:ln>
        </p:spPr>
        <p:txBody>
          <a:bodyPr spcFirstLastPara="1" wrap="square" lIns="121900" tIns="121900" rIns="121900" bIns="121900" anchor="ctr" anchorCtr="0">
            <a:noAutofit/>
          </a:bodyPr>
          <a:lstStyle/>
          <a:p>
            <a:pPr algn="ctr"/>
            <a:r>
              <a:rPr lang="en" sz="2400" b="1">
                <a:solidFill>
                  <a:srgbClr val="FAFAFA"/>
                </a:solidFill>
                <a:latin typeface="Courier New"/>
                <a:ea typeface="Courier New"/>
                <a:cs typeface="Courier New"/>
                <a:sym typeface="Courier New"/>
              </a:rPr>
              <a:t>Discovery</a:t>
            </a:r>
            <a:endParaRPr sz="2400" b="1">
              <a:solidFill>
                <a:srgbClr val="FAFAFA"/>
              </a:solidFill>
              <a:latin typeface="Courier New"/>
              <a:ea typeface="Courier New"/>
              <a:cs typeface="Courier New"/>
              <a:sym typeface="Courier New"/>
            </a:endParaRPr>
          </a:p>
        </p:txBody>
      </p:sp>
      <p:cxnSp>
        <p:nvCxnSpPr>
          <p:cNvPr id="302" name="Google Shape;302;p35"/>
          <p:cNvCxnSpPr>
            <a:stCxn id="297" idx="2"/>
            <a:endCxn id="301" idx="0"/>
          </p:cNvCxnSpPr>
          <p:nvPr/>
        </p:nvCxnSpPr>
        <p:spPr>
          <a:xfrm>
            <a:off x="6096000" y="2023600"/>
            <a:ext cx="0" cy="383200"/>
          </a:xfrm>
          <a:prstGeom prst="straightConnector1">
            <a:avLst/>
          </a:prstGeom>
          <a:noFill/>
          <a:ln w="9525" cap="flat" cmpd="sng">
            <a:solidFill>
              <a:srgbClr val="FAFAFA"/>
            </a:solidFill>
            <a:prstDash val="solid"/>
            <a:round/>
            <a:headEnd type="none" w="med" len="med"/>
            <a:tailEnd type="triangle" w="med" len="med"/>
          </a:ln>
        </p:spPr>
      </p:cxnSp>
      <p:cxnSp>
        <p:nvCxnSpPr>
          <p:cNvPr id="303" name="Google Shape;303;p35"/>
          <p:cNvCxnSpPr>
            <a:stCxn id="301" idx="2"/>
            <a:endCxn id="298" idx="0"/>
          </p:cNvCxnSpPr>
          <p:nvPr/>
        </p:nvCxnSpPr>
        <p:spPr>
          <a:xfrm>
            <a:off x="6096000" y="3012233"/>
            <a:ext cx="0" cy="383200"/>
          </a:xfrm>
          <a:prstGeom prst="straightConnector1">
            <a:avLst/>
          </a:prstGeom>
          <a:noFill/>
          <a:ln w="9525" cap="flat" cmpd="sng">
            <a:solidFill>
              <a:srgbClr val="FAFAFA"/>
            </a:solidFill>
            <a:prstDash val="solid"/>
            <a:round/>
            <a:headEnd type="none" w="med" len="med"/>
            <a:tailEnd type="triangle" w="med" len="med"/>
          </a:ln>
        </p:spPr>
      </p:cxnSp>
      <p:cxnSp>
        <p:nvCxnSpPr>
          <p:cNvPr id="304" name="Google Shape;304;p35"/>
          <p:cNvCxnSpPr>
            <a:stCxn id="298" idx="2"/>
            <a:endCxn id="300" idx="0"/>
          </p:cNvCxnSpPr>
          <p:nvPr/>
        </p:nvCxnSpPr>
        <p:spPr>
          <a:xfrm>
            <a:off x="6096000" y="4000865"/>
            <a:ext cx="0" cy="383200"/>
          </a:xfrm>
          <a:prstGeom prst="straightConnector1">
            <a:avLst/>
          </a:prstGeom>
          <a:noFill/>
          <a:ln w="9525" cap="flat" cmpd="sng">
            <a:solidFill>
              <a:srgbClr val="FAFAFA"/>
            </a:solidFill>
            <a:prstDash val="solid"/>
            <a:round/>
            <a:headEnd type="none" w="med" len="med"/>
            <a:tailEnd type="triangle" w="med" len="med"/>
          </a:ln>
        </p:spPr>
      </p:cxnSp>
      <p:cxnSp>
        <p:nvCxnSpPr>
          <p:cNvPr id="305" name="Google Shape;305;p35"/>
          <p:cNvCxnSpPr>
            <a:stCxn id="300" idx="2"/>
            <a:endCxn id="299" idx="0"/>
          </p:cNvCxnSpPr>
          <p:nvPr/>
        </p:nvCxnSpPr>
        <p:spPr>
          <a:xfrm>
            <a:off x="6096000" y="4989499"/>
            <a:ext cx="0" cy="383200"/>
          </a:xfrm>
          <a:prstGeom prst="straightConnector1">
            <a:avLst/>
          </a:prstGeom>
          <a:noFill/>
          <a:ln w="9525" cap="flat" cmpd="sng">
            <a:solidFill>
              <a:srgbClr val="FAFAFA"/>
            </a:solidFill>
            <a:prstDash val="solid"/>
            <a:round/>
            <a:headEnd type="none" w="med" len="med"/>
            <a:tailEnd type="triangle" w="med" len="med"/>
          </a:ln>
        </p:spPr>
      </p:cxnSp>
    </p:spTree>
    <p:extLst>
      <p:ext uri="{BB962C8B-B14F-4D97-AF65-F5344CB8AC3E}">
        <p14:creationId xmlns:p14="http://schemas.microsoft.com/office/powerpoint/2010/main" val="4289431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7"/>
          <p:cNvSpPr txBox="1">
            <a:spLocks noGrp="1"/>
          </p:cNvSpPr>
          <p:nvPr>
            <p:ph type="title"/>
          </p:nvPr>
        </p:nvSpPr>
        <p:spPr>
          <a:xfrm>
            <a:off x="415600" y="390167"/>
            <a:ext cx="11360800" cy="763600"/>
          </a:xfrm>
          <a:prstGeom prst="rect">
            <a:avLst/>
          </a:prstGeom>
        </p:spPr>
        <p:txBody>
          <a:bodyPr spcFirstLastPara="1" vert="horz" wrap="square" lIns="121900" tIns="121900" rIns="121900" bIns="121900" rtlCol="0" anchor="t" anchorCtr="0">
            <a:noAutofit/>
          </a:bodyPr>
          <a:lstStyle/>
          <a:p>
            <a:r>
              <a:rPr lang="en" sz="4800" b="1" dirty="0">
                <a:solidFill>
                  <a:schemeClr val="tx2">
                    <a:lumMod val="75000"/>
                  </a:schemeClr>
                </a:solidFill>
              </a:rPr>
              <a:t>Review of Final Determination</a:t>
            </a:r>
            <a:endParaRPr sz="4800" b="1" dirty="0">
              <a:solidFill>
                <a:schemeClr val="tx2">
                  <a:lumMod val="75000"/>
                </a:schemeClr>
              </a:solidFill>
            </a:endParaRPr>
          </a:p>
        </p:txBody>
      </p:sp>
      <p:sp>
        <p:nvSpPr>
          <p:cNvPr id="320" name="Google Shape;320;p3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42</a:t>
            </a:fld>
            <a:endParaRPr/>
          </a:p>
        </p:txBody>
      </p:sp>
      <p:sp>
        <p:nvSpPr>
          <p:cNvPr id="323" name="Google Shape;323;p37"/>
          <p:cNvSpPr txBox="1">
            <a:spLocks noGrp="1"/>
          </p:cNvSpPr>
          <p:nvPr>
            <p:ph type="body" idx="1"/>
          </p:nvPr>
        </p:nvSpPr>
        <p:spPr>
          <a:xfrm>
            <a:off x="282100" y="1478500"/>
            <a:ext cx="11635200" cy="4630400"/>
          </a:xfrm>
          <a:prstGeom prst="rect">
            <a:avLst/>
          </a:prstGeom>
        </p:spPr>
        <p:txBody>
          <a:bodyPr spcFirstLastPara="1" vert="horz" wrap="square" lIns="121900" tIns="121900" rIns="121900" bIns="121900" rtlCol="0" anchor="t" anchorCtr="0">
            <a:normAutofit fontScale="85000" lnSpcReduction="20000"/>
          </a:bodyPr>
          <a:lstStyle/>
          <a:p>
            <a:pPr>
              <a:lnSpc>
                <a:spcPct val="100000"/>
              </a:lnSpc>
              <a:buClr>
                <a:schemeClr val="tx2">
                  <a:lumMod val="75000"/>
                </a:schemeClr>
              </a:buClr>
              <a:buFont typeface="Arial" panose="020B0604020202020204" pitchFamily="34" charset="0"/>
              <a:buChar char="•"/>
            </a:pPr>
            <a:r>
              <a:rPr lang="en" sz="2600" dirty="0">
                <a:solidFill>
                  <a:schemeClr val="tx2">
                    <a:lumMod val="75000"/>
                  </a:schemeClr>
                </a:solidFill>
              </a:rPr>
              <a:t>Request for Reconsideration</a:t>
            </a:r>
            <a:endParaRPr sz="2600" dirty="0">
              <a:solidFill>
                <a:schemeClr val="tx2">
                  <a:lumMod val="75000"/>
                </a:schemeClr>
              </a:solidFill>
            </a:endParaRPr>
          </a:p>
          <a:p>
            <a:pPr lvl="1">
              <a:lnSpc>
                <a:spcPct val="100000"/>
              </a:lnSpc>
              <a:buClr>
                <a:schemeClr val="tx2">
                  <a:lumMod val="75000"/>
                </a:schemeClr>
              </a:buClr>
              <a:buFont typeface="Arial" panose="020B0604020202020204" pitchFamily="34" charset="0"/>
              <a:buChar char="•"/>
            </a:pPr>
            <a:r>
              <a:rPr lang="en" sz="2600" dirty="0">
                <a:solidFill>
                  <a:schemeClr val="tx2">
                    <a:lumMod val="75000"/>
                  </a:schemeClr>
                </a:solidFill>
              </a:rPr>
              <a:t>Board re-review, for a clear error of law or fact material to the outcome, or a technical mistake.</a:t>
            </a:r>
            <a:endParaRPr sz="2600" dirty="0">
              <a:solidFill>
                <a:schemeClr val="tx2">
                  <a:lumMod val="75000"/>
                </a:schemeClr>
              </a:solidFill>
            </a:endParaRPr>
          </a:p>
          <a:p>
            <a:pPr marL="1676370" indent="-457200">
              <a:lnSpc>
                <a:spcPct val="100000"/>
              </a:lnSpc>
              <a:spcBef>
                <a:spcPts val="1333"/>
              </a:spcBef>
              <a:buClr>
                <a:schemeClr val="tx2">
                  <a:lumMod val="75000"/>
                </a:schemeClr>
              </a:buClr>
              <a:buFont typeface="Arial" panose="020B0604020202020204" pitchFamily="34" charset="0"/>
              <a:buChar char="•"/>
            </a:pPr>
            <a:endParaRPr sz="2600" dirty="0">
              <a:solidFill>
                <a:schemeClr val="tx2">
                  <a:lumMod val="75000"/>
                </a:schemeClr>
              </a:solidFill>
            </a:endParaRPr>
          </a:p>
          <a:p>
            <a:pPr>
              <a:lnSpc>
                <a:spcPct val="100000"/>
              </a:lnSpc>
              <a:buClr>
                <a:schemeClr val="tx2">
                  <a:lumMod val="75000"/>
                </a:schemeClr>
              </a:buClr>
              <a:buFont typeface="Arial" panose="020B0604020202020204" pitchFamily="34" charset="0"/>
              <a:buChar char="•"/>
            </a:pPr>
            <a:r>
              <a:rPr lang="en" sz="2600" dirty="0">
                <a:solidFill>
                  <a:schemeClr val="tx2">
                    <a:lumMod val="75000"/>
                  </a:schemeClr>
                </a:solidFill>
              </a:rPr>
              <a:t>Review by the Register</a:t>
            </a:r>
            <a:endParaRPr sz="2600" dirty="0">
              <a:solidFill>
                <a:schemeClr val="tx2">
                  <a:lumMod val="75000"/>
                </a:schemeClr>
              </a:solidFill>
            </a:endParaRPr>
          </a:p>
          <a:p>
            <a:pPr lvl="1">
              <a:lnSpc>
                <a:spcPct val="100000"/>
              </a:lnSpc>
              <a:buClr>
                <a:schemeClr val="tx2">
                  <a:lumMod val="75000"/>
                </a:schemeClr>
              </a:buClr>
              <a:buFont typeface="Arial" panose="020B0604020202020204" pitchFamily="34" charset="0"/>
              <a:buChar char="•"/>
            </a:pPr>
            <a:r>
              <a:rPr lang="en" sz="2600" dirty="0">
                <a:solidFill>
                  <a:schemeClr val="tx2">
                    <a:lumMod val="75000"/>
                  </a:schemeClr>
                </a:solidFill>
              </a:rPr>
              <a:t>Must file Request for Reconsideration first, and have that Request denied</a:t>
            </a:r>
            <a:endParaRPr sz="2600" dirty="0">
              <a:solidFill>
                <a:schemeClr val="tx2">
                  <a:lumMod val="75000"/>
                </a:schemeClr>
              </a:solidFill>
            </a:endParaRPr>
          </a:p>
          <a:p>
            <a:pPr lvl="1">
              <a:lnSpc>
                <a:spcPct val="100000"/>
              </a:lnSpc>
              <a:buClr>
                <a:schemeClr val="tx2">
                  <a:lumMod val="75000"/>
                </a:schemeClr>
              </a:buClr>
              <a:buFont typeface="Arial" panose="020B0604020202020204" pitchFamily="34" charset="0"/>
              <a:buChar char="•"/>
            </a:pPr>
            <a:r>
              <a:rPr lang="en" sz="2600" dirty="0">
                <a:solidFill>
                  <a:schemeClr val="tx2">
                    <a:lumMod val="75000"/>
                  </a:schemeClr>
                </a:solidFill>
              </a:rPr>
              <a:t>Must identify an abuse of discretion in denying the Request for Reconsideration</a:t>
            </a:r>
            <a:endParaRPr sz="2600" dirty="0">
              <a:solidFill>
                <a:schemeClr val="tx2">
                  <a:lumMod val="75000"/>
                </a:schemeClr>
              </a:solidFill>
            </a:endParaRPr>
          </a:p>
          <a:p>
            <a:pPr marL="1676370" indent="-457200">
              <a:lnSpc>
                <a:spcPct val="100000"/>
              </a:lnSpc>
              <a:buClr>
                <a:schemeClr val="tx2">
                  <a:lumMod val="75000"/>
                </a:schemeClr>
              </a:buClr>
              <a:buFont typeface="Arial" panose="020B0604020202020204" pitchFamily="34" charset="0"/>
              <a:buChar char="•"/>
            </a:pPr>
            <a:endParaRPr sz="2600" dirty="0">
              <a:solidFill>
                <a:schemeClr val="tx2">
                  <a:lumMod val="75000"/>
                </a:schemeClr>
              </a:solidFill>
            </a:endParaRPr>
          </a:p>
          <a:p>
            <a:pPr>
              <a:lnSpc>
                <a:spcPct val="100000"/>
              </a:lnSpc>
              <a:buClr>
                <a:schemeClr val="tx2">
                  <a:lumMod val="75000"/>
                </a:schemeClr>
              </a:buClr>
              <a:buFont typeface="Arial" panose="020B0604020202020204" pitchFamily="34" charset="0"/>
              <a:buChar char="•"/>
            </a:pPr>
            <a:r>
              <a:rPr lang="en" sz="2600" dirty="0">
                <a:solidFill>
                  <a:schemeClr val="tx2">
                    <a:lumMod val="75000"/>
                  </a:schemeClr>
                </a:solidFill>
              </a:rPr>
              <a:t>Review by District Court</a:t>
            </a:r>
            <a:endParaRPr sz="2600" dirty="0">
              <a:solidFill>
                <a:schemeClr val="tx2">
                  <a:lumMod val="75000"/>
                </a:schemeClr>
              </a:solidFill>
            </a:endParaRPr>
          </a:p>
          <a:p>
            <a:pPr lvl="1">
              <a:lnSpc>
                <a:spcPct val="100000"/>
              </a:lnSpc>
              <a:buClr>
                <a:schemeClr val="tx2">
                  <a:lumMod val="75000"/>
                </a:schemeClr>
              </a:buClr>
              <a:buFont typeface="Arial" panose="020B0604020202020204" pitchFamily="34" charset="0"/>
              <a:buChar char="•"/>
            </a:pPr>
            <a:r>
              <a:rPr lang="en" sz="2600" dirty="0">
                <a:solidFill>
                  <a:schemeClr val="tx2">
                    <a:lumMod val="75000"/>
                  </a:schemeClr>
                </a:solidFill>
              </a:rPr>
              <a:t>(1) final determination was due to fraud, corruption, misrepresentation, etc.</a:t>
            </a:r>
            <a:endParaRPr sz="2600" dirty="0">
              <a:solidFill>
                <a:schemeClr val="tx2">
                  <a:lumMod val="75000"/>
                </a:schemeClr>
              </a:solidFill>
            </a:endParaRPr>
          </a:p>
          <a:p>
            <a:pPr lvl="1">
              <a:lnSpc>
                <a:spcPct val="100000"/>
              </a:lnSpc>
              <a:buClr>
                <a:schemeClr val="tx2">
                  <a:lumMod val="75000"/>
                </a:schemeClr>
              </a:buClr>
              <a:buFont typeface="Arial" panose="020B0604020202020204" pitchFamily="34" charset="0"/>
              <a:buChar char="•"/>
            </a:pPr>
            <a:r>
              <a:rPr lang="en" sz="2600" dirty="0">
                <a:solidFill>
                  <a:schemeClr val="tx2">
                    <a:lumMod val="75000"/>
                  </a:schemeClr>
                </a:solidFill>
              </a:rPr>
              <a:t>(2) CCB exceeded authority or failed to issue a final determination</a:t>
            </a:r>
            <a:endParaRPr sz="2600" dirty="0">
              <a:solidFill>
                <a:schemeClr val="tx2">
                  <a:lumMod val="75000"/>
                </a:schemeClr>
              </a:solidFill>
            </a:endParaRPr>
          </a:p>
          <a:p>
            <a:pPr lvl="1">
              <a:lnSpc>
                <a:spcPct val="100000"/>
              </a:lnSpc>
              <a:buClr>
                <a:schemeClr val="tx2">
                  <a:lumMod val="75000"/>
                </a:schemeClr>
              </a:buClr>
              <a:buFont typeface="Arial" panose="020B0604020202020204" pitchFamily="34" charset="0"/>
              <a:buChar char="•"/>
            </a:pPr>
            <a:r>
              <a:rPr lang="en" sz="2600" dirty="0">
                <a:solidFill>
                  <a:schemeClr val="tx2">
                    <a:lumMod val="75000"/>
                  </a:schemeClr>
                </a:solidFill>
              </a:rPr>
              <a:t>(3) “excusable neglect” for default or failure to prosecute</a:t>
            </a:r>
            <a:endParaRPr sz="2600" dirty="0">
              <a:solidFill>
                <a:schemeClr val="tx2">
                  <a:lumMod val="75000"/>
                </a:schemeClr>
              </a:solidFill>
            </a:endParaRPr>
          </a:p>
          <a:p>
            <a:pPr marL="457200" indent="-457200">
              <a:lnSpc>
                <a:spcPct val="100000"/>
              </a:lnSpc>
              <a:buClr>
                <a:schemeClr val="tx2">
                  <a:lumMod val="75000"/>
                </a:schemeClr>
              </a:buClr>
              <a:buFont typeface="Arial" panose="020B0604020202020204" pitchFamily="34" charset="0"/>
              <a:buChar char="•"/>
            </a:pPr>
            <a:endParaRPr sz="2600" dirty="0">
              <a:solidFill>
                <a:schemeClr val="tx2">
                  <a:lumMod val="75000"/>
                </a:schemeClr>
              </a:solidFill>
            </a:endParaRPr>
          </a:p>
          <a:p>
            <a:pPr lvl="1">
              <a:lnSpc>
                <a:spcPct val="100000"/>
              </a:lnSpc>
              <a:buClr>
                <a:schemeClr val="tx2">
                  <a:lumMod val="75000"/>
                </a:schemeClr>
              </a:buClr>
              <a:buFont typeface="Arial" panose="020B0604020202020204" pitchFamily="34" charset="0"/>
              <a:buChar char="•"/>
            </a:pPr>
            <a:r>
              <a:rPr lang="en" sz="2600" dirty="0">
                <a:solidFill>
                  <a:schemeClr val="tx2">
                    <a:lumMod val="75000"/>
                  </a:schemeClr>
                </a:solidFill>
              </a:rPr>
              <a:t>The grounds for appeal are intentionally limited – otherwise, not a savings over litigation</a:t>
            </a:r>
            <a:endParaRPr sz="2600" dirty="0">
              <a:solidFill>
                <a:schemeClr val="tx2">
                  <a:lumMod val="75000"/>
                </a:schemeClr>
              </a:solidFill>
            </a:endParaRPr>
          </a:p>
        </p:txBody>
      </p:sp>
    </p:spTree>
    <p:extLst>
      <p:ext uri="{BB962C8B-B14F-4D97-AF65-F5344CB8AC3E}">
        <p14:creationId xmlns:p14="http://schemas.microsoft.com/office/powerpoint/2010/main" val="783741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800" b="1" dirty="0">
                <a:solidFill>
                  <a:schemeClr val="tx2">
                    <a:lumMod val="75000"/>
                  </a:schemeClr>
                </a:solidFill>
              </a:rPr>
              <a:t>How Can Attorneys Be of Service?</a:t>
            </a:r>
            <a:endParaRPr sz="4800" b="1" dirty="0">
              <a:solidFill>
                <a:schemeClr val="tx2">
                  <a:lumMod val="75000"/>
                </a:schemeClr>
              </a:solidFill>
            </a:endParaRPr>
          </a:p>
        </p:txBody>
      </p:sp>
      <p:sp>
        <p:nvSpPr>
          <p:cNvPr id="338" name="Google Shape;338;p39"/>
          <p:cNvSpPr txBox="1">
            <a:spLocks noGrp="1"/>
          </p:cNvSpPr>
          <p:nvPr>
            <p:ph type="body" idx="1"/>
          </p:nvPr>
        </p:nvSpPr>
        <p:spPr>
          <a:xfrm>
            <a:off x="415600" y="1726300"/>
            <a:ext cx="11360800" cy="4374400"/>
          </a:xfrm>
          <a:prstGeom prst="rect">
            <a:avLst/>
          </a:prstGeom>
        </p:spPr>
        <p:txBody>
          <a:bodyPr spcFirstLastPara="1" vert="horz" wrap="square" lIns="121900" tIns="121900" rIns="121900" bIns="121900" rtlCol="0" anchor="t" anchorCtr="0">
            <a:normAutofit fontScale="85000" lnSpcReduction="10000"/>
          </a:bodyPr>
          <a:lstStyle/>
          <a:p>
            <a:pPr>
              <a:lnSpc>
                <a:spcPct val="150000"/>
              </a:lnSpc>
              <a:buClr>
                <a:schemeClr val="tx2">
                  <a:lumMod val="75000"/>
                </a:schemeClr>
              </a:buClr>
              <a:buFont typeface="Arial" panose="020B0604020202020204" pitchFamily="34" charset="0"/>
              <a:buChar char="•"/>
            </a:pPr>
            <a:r>
              <a:rPr lang="en" dirty="0">
                <a:solidFill>
                  <a:schemeClr val="tx2">
                    <a:lumMod val="75000"/>
                  </a:schemeClr>
                </a:solidFill>
              </a:rPr>
              <a:t>Update language of cease &amp; desist letters and follow-up letters</a:t>
            </a:r>
            <a:endParaRPr dirty="0">
              <a:solidFill>
                <a:schemeClr val="tx2">
                  <a:lumMod val="75000"/>
                </a:schemeClr>
              </a:solidFill>
            </a:endParaRPr>
          </a:p>
          <a:p>
            <a:pPr lvl="1">
              <a:lnSpc>
                <a:spcPct val="150000"/>
              </a:lnSpc>
              <a:buClr>
                <a:schemeClr val="tx2">
                  <a:lumMod val="75000"/>
                </a:schemeClr>
              </a:buClr>
              <a:buFont typeface="Arial" panose="020B0604020202020204" pitchFamily="34" charset="0"/>
              <a:buChar char="•"/>
            </a:pPr>
            <a:r>
              <a:rPr lang="en" dirty="0">
                <a:solidFill>
                  <a:schemeClr val="tx2">
                    <a:lumMod val="75000"/>
                  </a:schemeClr>
                </a:solidFill>
              </a:rPr>
              <a:t>Takedown notices to service providers can advise of potential CCB filing if not compiled with</a:t>
            </a:r>
            <a:endParaRPr dirty="0">
              <a:solidFill>
                <a:schemeClr val="tx2">
                  <a:lumMod val="75000"/>
                </a:schemeClr>
              </a:solidFill>
            </a:endParaRPr>
          </a:p>
          <a:p>
            <a:pPr lvl="1">
              <a:lnSpc>
                <a:spcPct val="150000"/>
              </a:lnSpc>
              <a:buClr>
                <a:schemeClr val="tx2">
                  <a:lumMod val="75000"/>
                </a:schemeClr>
              </a:buClr>
              <a:buFont typeface="Arial" panose="020B0604020202020204" pitchFamily="34" charset="0"/>
              <a:buChar char="•"/>
            </a:pPr>
            <a:r>
              <a:rPr lang="en" dirty="0">
                <a:solidFill>
                  <a:schemeClr val="tx2">
                    <a:lumMod val="75000"/>
                  </a:schemeClr>
                </a:solidFill>
              </a:rPr>
              <a:t>CCB filing can be used as card to force settlement in view of more expensive litigation</a:t>
            </a:r>
            <a:endParaRPr dirty="0">
              <a:solidFill>
                <a:schemeClr val="tx2">
                  <a:lumMod val="75000"/>
                </a:schemeClr>
              </a:solidFill>
            </a:endParaRPr>
          </a:p>
          <a:p>
            <a:pPr>
              <a:lnSpc>
                <a:spcPct val="150000"/>
              </a:lnSpc>
              <a:buClr>
                <a:schemeClr val="tx2">
                  <a:lumMod val="75000"/>
                </a:schemeClr>
              </a:buClr>
              <a:buFont typeface="Arial" panose="020B0604020202020204" pitchFamily="34" charset="0"/>
              <a:buChar char="•"/>
            </a:pPr>
            <a:r>
              <a:rPr lang="en" dirty="0">
                <a:solidFill>
                  <a:schemeClr val="tx2">
                    <a:lumMod val="75000"/>
                  </a:schemeClr>
                </a:solidFill>
              </a:rPr>
              <a:t>Represent small claims clients</a:t>
            </a:r>
            <a:endParaRPr dirty="0">
              <a:solidFill>
                <a:schemeClr val="tx2">
                  <a:lumMod val="75000"/>
                </a:schemeClr>
              </a:solidFill>
            </a:endParaRPr>
          </a:p>
          <a:p>
            <a:pPr lvl="1">
              <a:lnSpc>
                <a:spcPct val="150000"/>
              </a:lnSpc>
              <a:buClr>
                <a:schemeClr val="tx2">
                  <a:lumMod val="75000"/>
                </a:schemeClr>
              </a:buClr>
              <a:buFont typeface="Arial" panose="020B0604020202020204" pitchFamily="34" charset="0"/>
              <a:buChar char="•"/>
            </a:pPr>
            <a:r>
              <a:rPr lang="en" dirty="0">
                <a:solidFill>
                  <a:schemeClr val="tx2">
                    <a:lumMod val="75000"/>
                  </a:schemeClr>
                </a:solidFill>
              </a:rPr>
              <a:t>Bearing in mind attorneys’ fees only for bad faith opponent</a:t>
            </a:r>
            <a:endParaRPr dirty="0">
              <a:solidFill>
                <a:schemeClr val="tx2">
                  <a:lumMod val="75000"/>
                </a:schemeClr>
              </a:solidFill>
            </a:endParaRPr>
          </a:p>
          <a:p>
            <a:pPr lvl="1">
              <a:lnSpc>
                <a:spcPct val="150000"/>
              </a:lnSpc>
              <a:buClr>
                <a:schemeClr val="tx2">
                  <a:lumMod val="75000"/>
                </a:schemeClr>
              </a:buClr>
              <a:buFont typeface="Arial" panose="020B0604020202020204" pitchFamily="34" charset="0"/>
              <a:buChar char="•"/>
            </a:pPr>
            <a:r>
              <a:rPr lang="en" dirty="0">
                <a:solidFill>
                  <a:schemeClr val="tx2">
                    <a:lumMod val="75000"/>
                  </a:schemeClr>
                </a:solidFill>
              </a:rPr>
              <a:t>Capped at $5000 for represented opponent / $2500 for </a:t>
            </a:r>
            <a:r>
              <a:rPr lang="en" i="1" dirty="0">
                <a:solidFill>
                  <a:schemeClr val="tx2">
                    <a:lumMod val="75000"/>
                  </a:schemeClr>
                </a:solidFill>
              </a:rPr>
              <a:t>pro se</a:t>
            </a:r>
            <a:r>
              <a:rPr lang="en" dirty="0">
                <a:solidFill>
                  <a:schemeClr val="tx2">
                    <a:lumMod val="75000"/>
                  </a:schemeClr>
                </a:solidFill>
              </a:rPr>
              <a:t> opponent</a:t>
            </a:r>
            <a:endParaRPr dirty="0">
              <a:solidFill>
                <a:schemeClr val="tx2">
                  <a:lumMod val="75000"/>
                </a:schemeClr>
              </a:solidFill>
            </a:endParaRPr>
          </a:p>
          <a:p>
            <a:pPr>
              <a:lnSpc>
                <a:spcPct val="150000"/>
              </a:lnSpc>
              <a:buClr>
                <a:schemeClr val="tx2">
                  <a:lumMod val="75000"/>
                </a:schemeClr>
              </a:buClr>
              <a:buFont typeface="Arial" panose="020B0604020202020204" pitchFamily="34" charset="0"/>
              <a:buChar char="•"/>
            </a:pPr>
            <a:r>
              <a:rPr lang="en" dirty="0">
                <a:solidFill>
                  <a:schemeClr val="tx2">
                    <a:lumMod val="75000"/>
                  </a:schemeClr>
                </a:solidFill>
              </a:rPr>
              <a:t>Counsel library and archive clients about preemptively opting out</a:t>
            </a:r>
            <a:endParaRPr dirty="0">
              <a:solidFill>
                <a:schemeClr val="tx2">
                  <a:lumMod val="75000"/>
                </a:schemeClr>
              </a:solidFill>
            </a:endParaRPr>
          </a:p>
          <a:p>
            <a:pPr>
              <a:lnSpc>
                <a:spcPct val="115000"/>
              </a:lnSpc>
              <a:buClr>
                <a:schemeClr val="tx2">
                  <a:lumMod val="75000"/>
                </a:schemeClr>
              </a:buClr>
              <a:buFont typeface="Arial" panose="020B0604020202020204" pitchFamily="34" charset="0"/>
              <a:buChar char="•"/>
            </a:pPr>
            <a:r>
              <a:rPr lang="en" dirty="0">
                <a:solidFill>
                  <a:schemeClr val="tx2">
                    <a:lumMod val="75000"/>
                  </a:schemeClr>
                </a:solidFill>
              </a:rPr>
              <a:t>Preempt copyright lawsuit threats with actual or potential CCB filing for declaratory judgment</a:t>
            </a:r>
            <a:endParaRPr dirty="0">
              <a:solidFill>
                <a:schemeClr val="tx2">
                  <a:lumMod val="75000"/>
                </a:schemeClr>
              </a:solidFill>
            </a:endParaRPr>
          </a:p>
        </p:txBody>
      </p:sp>
      <p:sp>
        <p:nvSpPr>
          <p:cNvPr id="339" name="Google Shape;339;p3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43</a:t>
            </a:fld>
            <a:endParaRPr/>
          </a:p>
        </p:txBody>
      </p:sp>
    </p:spTree>
    <p:extLst>
      <p:ext uri="{BB962C8B-B14F-4D97-AF65-F5344CB8AC3E}">
        <p14:creationId xmlns:p14="http://schemas.microsoft.com/office/powerpoint/2010/main" val="39842446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0"/>
          <p:cNvSpPr txBox="1">
            <a:spLocks noGrp="1"/>
          </p:cNvSpPr>
          <p:nvPr>
            <p:ph type="title"/>
          </p:nvPr>
        </p:nvSpPr>
        <p:spPr>
          <a:xfrm>
            <a:off x="415600" y="2844000"/>
            <a:ext cx="11360800" cy="1234000"/>
          </a:xfrm>
          <a:prstGeom prst="rect">
            <a:avLst/>
          </a:prstGeom>
        </p:spPr>
        <p:txBody>
          <a:bodyPr spcFirstLastPara="1" vert="horz" wrap="square" lIns="121900" tIns="121900" rIns="121900" bIns="121900" rtlCol="0" anchor="t" anchorCtr="0">
            <a:normAutofit/>
          </a:bodyPr>
          <a:lstStyle/>
          <a:p>
            <a:r>
              <a:rPr lang="en" b="1" dirty="0">
                <a:solidFill>
                  <a:schemeClr val="tx2">
                    <a:lumMod val="75000"/>
                  </a:schemeClr>
                </a:solidFill>
              </a:rPr>
              <a:t>Go to CCB.gov and </a:t>
            </a:r>
            <a:r>
              <a:rPr lang="en" b="1" dirty="0" smtClean="0">
                <a:solidFill>
                  <a:schemeClr val="tx2">
                    <a:lumMod val="75000"/>
                  </a:schemeClr>
                </a:solidFill>
              </a:rPr>
              <a:t>set </a:t>
            </a:r>
            <a:r>
              <a:rPr lang="en" b="1" dirty="0">
                <a:solidFill>
                  <a:schemeClr val="tx2">
                    <a:lumMod val="75000"/>
                  </a:schemeClr>
                </a:solidFill>
              </a:rPr>
              <a:t>up your </a:t>
            </a:r>
            <a:r>
              <a:rPr lang="en" b="1" dirty="0" smtClean="0">
                <a:solidFill>
                  <a:schemeClr val="tx2">
                    <a:lumMod val="75000"/>
                  </a:schemeClr>
                </a:solidFill>
              </a:rPr>
              <a:t>account </a:t>
            </a:r>
            <a:r>
              <a:rPr lang="en" b="1" dirty="0" smtClean="0">
                <a:solidFill>
                  <a:schemeClr val="tx2">
                    <a:lumMod val="75000"/>
                  </a:schemeClr>
                </a:solidFill>
              </a:rPr>
              <a:t>t</a:t>
            </a:r>
            <a:r>
              <a:rPr lang="en" b="1" dirty="0" smtClean="0">
                <a:solidFill>
                  <a:schemeClr val="tx2">
                    <a:lumMod val="75000"/>
                  </a:schemeClr>
                </a:solidFill>
              </a:rPr>
              <a:t>oday…</a:t>
            </a:r>
            <a:r>
              <a:rPr lang="en" b="1" dirty="0">
                <a:solidFill>
                  <a:schemeClr val="tx2">
                    <a:lumMod val="75000"/>
                  </a:schemeClr>
                </a:solidFill>
              </a:rPr>
              <a:t/>
            </a:r>
            <a:br>
              <a:rPr lang="en" b="1" dirty="0">
                <a:solidFill>
                  <a:schemeClr val="tx2">
                    <a:lumMod val="75000"/>
                  </a:schemeClr>
                </a:solidFill>
              </a:rPr>
            </a:br>
            <a:r>
              <a:rPr lang="en" sz="2667" b="1" dirty="0" smtClean="0">
                <a:solidFill>
                  <a:schemeClr val="tx2">
                    <a:lumMod val="75000"/>
                  </a:schemeClr>
                </a:solidFill>
              </a:rPr>
              <a:t>or </a:t>
            </a:r>
            <a:r>
              <a:rPr lang="en" sz="2667" b="1" dirty="0">
                <a:solidFill>
                  <a:schemeClr val="tx2">
                    <a:lumMod val="75000"/>
                  </a:schemeClr>
                </a:solidFill>
              </a:rPr>
              <a:t>whenever this becomes relevant to </a:t>
            </a:r>
            <a:r>
              <a:rPr lang="en" sz="2667" b="1" dirty="0" smtClean="0">
                <a:solidFill>
                  <a:schemeClr val="tx2">
                    <a:lumMod val="75000"/>
                  </a:schemeClr>
                </a:solidFill>
              </a:rPr>
              <a:t>you</a:t>
            </a:r>
            <a:endParaRPr sz="2667" b="1" dirty="0">
              <a:solidFill>
                <a:schemeClr val="tx2">
                  <a:lumMod val="75000"/>
                </a:schemeClr>
              </a:solidFill>
            </a:endParaRPr>
          </a:p>
        </p:txBody>
      </p:sp>
      <p:sp>
        <p:nvSpPr>
          <p:cNvPr id="347" name="Google Shape;347;p4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44</a:t>
            </a:fld>
            <a:endParaRPr/>
          </a:p>
        </p:txBody>
      </p:sp>
    </p:spTree>
    <p:extLst>
      <p:ext uri="{BB962C8B-B14F-4D97-AF65-F5344CB8AC3E}">
        <p14:creationId xmlns:p14="http://schemas.microsoft.com/office/powerpoint/2010/main" val="2809241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b="1" smtClean="0">
                <a:solidFill>
                  <a:schemeClr val="tx2">
                    <a:lumMod val="75000"/>
                  </a:schemeClr>
                </a:solidFill>
                <a:latin typeface="Calibri Light" panose="020F0302020204030204" pitchFamily="34" charset="0"/>
              </a:rPr>
              <a:t>What is a Trademark?</a:t>
            </a:r>
            <a:endParaRPr lang="en-US" b="1" dirty="0">
              <a:solidFill>
                <a:schemeClr val="tx2">
                  <a:lumMod val="75000"/>
                </a:schemeClr>
              </a:solidFill>
            </a:endParaRPr>
          </a:p>
        </p:txBody>
      </p:sp>
    </p:spTree>
    <p:extLst>
      <p:ext uri="{BB962C8B-B14F-4D97-AF65-F5344CB8AC3E}">
        <p14:creationId xmlns:p14="http://schemas.microsoft.com/office/powerpoint/2010/main" val="353307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What is a Trademark?</a:t>
            </a:r>
            <a:endParaRPr sz="4800" b="1" dirty="0">
              <a:solidFill>
                <a:schemeClr val="tx2">
                  <a:lumMod val="75000"/>
                </a:schemeClr>
              </a:solidFill>
            </a:endParaRPr>
          </a:p>
        </p:txBody>
      </p:sp>
      <p:sp>
        <p:nvSpPr>
          <p:cNvPr id="161" name="Google Shape;161;p7"/>
          <p:cNvSpPr txBox="1">
            <a:spLocks noGrp="1"/>
          </p:cNvSpPr>
          <p:nvPr>
            <p:ph type="body" idx="1"/>
          </p:nvPr>
        </p:nvSpPr>
        <p:spPr>
          <a:xfrm>
            <a:off x="522825" y="1825625"/>
            <a:ext cx="11258700" cy="40497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Clr>
                <a:schemeClr val="lt1"/>
              </a:buClr>
              <a:buSzPts val="1800"/>
              <a:buNone/>
            </a:pPr>
            <a:r>
              <a:rPr lang="en-US" dirty="0">
                <a:solidFill>
                  <a:schemeClr val="tx2">
                    <a:lumMod val="75000"/>
                  </a:schemeClr>
                </a:solidFill>
              </a:rPr>
              <a:t>A </a:t>
            </a:r>
            <a:r>
              <a:rPr lang="en-US" b="1" dirty="0">
                <a:solidFill>
                  <a:schemeClr val="tx2">
                    <a:lumMod val="75000"/>
                  </a:schemeClr>
                </a:solidFill>
              </a:rPr>
              <a:t>means</a:t>
            </a:r>
            <a:r>
              <a:rPr lang="en-US" dirty="0">
                <a:solidFill>
                  <a:schemeClr val="tx2">
                    <a:lumMod val="75000"/>
                  </a:schemeClr>
                </a:solidFill>
              </a:rPr>
              <a:t> of distinguishing the source of </a:t>
            </a:r>
            <a:r>
              <a:rPr lang="en-US" b="1" dirty="0">
                <a:solidFill>
                  <a:schemeClr val="tx2">
                    <a:lumMod val="75000"/>
                  </a:schemeClr>
                </a:solidFill>
              </a:rPr>
              <a:t>goods and/or services</a:t>
            </a:r>
            <a:endParaRPr b="1" dirty="0">
              <a:solidFill>
                <a:schemeClr val="tx2">
                  <a:lumMod val="75000"/>
                </a:schemeClr>
              </a:solidFill>
            </a:endParaRPr>
          </a:p>
          <a:p>
            <a:pPr marL="609600" lvl="1" indent="0" algn="l" rtl="0">
              <a:lnSpc>
                <a:spcPct val="90000"/>
              </a:lnSpc>
              <a:spcBef>
                <a:spcPts val="500"/>
              </a:spcBef>
              <a:spcAft>
                <a:spcPts val="0"/>
              </a:spcAft>
              <a:buClr>
                <a:schemeClr val="lt1"/>
              </a:buClr>
              <a:buSzPts val="2400"/>
              <a:buNone/>
            </a:pPr>
            <a:endParaRPr dirty="0"/>
          </a:p>
        </p:txBody>
      </p:sp>
      <p:sp>
        <p:nvSpPr>
          <p:cNvPr id="162" name="Google Shape;162;p7"/>
          <p:cNvSpPr txBox="1">
            <a:spLocks noGrp="1"/>
          </p:cNvSpPr>
          <p:nvPr>
            <p:ph type="body" idx="1"/>
          </p:nvPr>
        </p:nvSpPr>
        <p:spPr>
          <a:xfrm>
            <a:off x="2536200" y="2671925"/>
            <a:ext cx="2274600" cy="3291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500"/>
              </a:spcBef>
              <a:spcAft>
                <a:spcPts val="0"/>
              </a:spcAft>
              <a:buClr>
                <a:schemeClr val="tx2">
                  <a:lumMod val="75000"/>
                </a:schemeClr>
              </a:buClr>
              <a:buSzPts val="2600"/>
              <a:buChar char="•"/>
            </a:pPr>
            <a:r>
              <a:rPr lang="en-US" sz="2600" dirty="0">
                <a:solidFill>
                  <a:schemeClr val="tx2">
                    <a:lumMod val="75000"/>
                  </a:schemeClr>
                </a:solidFill>
              </a:rPr>
              <a:t>Words</a:t>
            </a:r>
            <a:endParaRPr sz="2600" dirty="0">
              <a:solidFill>
                <a:schemeClr val="tx2">
                  <a:lumMod val="75000"/>
                </a:schemeClr>
              </a:solidFill>
            </a:endParaRPr>
          </a:p>
          <a:p>
            <a:pPr marL="228600" lvl="0" indent="-228600" algn="l" rtl="0">
              <a:lnSpc>
                <a:spcPct val="90000"/>
              </a:lnSpc>
              <a:spcBef>
                <a:spcPts val="500"/>
              </a:spcBef>
              <a:spcAft>
                <a:spcPts val="0"/>
              </a:spcAft>
              <a:buClr>
                <a:schemeClr val="tx2">
                  <a:lumMod val="75000"/>
                </a:schemeClr>
              </a:buClr>
              <a:buSzPts val="2600"/>
              <a:buChar char="•"/>
            </a:pPr>
            <a:r>
              <a:rPr lang="en-US" sz="2600" dirty="0">
                <a:solidFill>
                  <a:schemeClr val="tx2">
                    <a:lumMod val="75000"/>
                  </a:schemeClr>
                </a:solidFill>
              </a:rPr>
              <a:t>Phrases</a:t>
            </a:r>
            <a:endParaRPr sz="2600" dirty="0">
              <a:solidFill>
                <a:schemeClr val="tx2">
                  <a:lumMod val="75000"/>
                </a:schemeClr>
              </a:solidFill>
            </a:endParaRPr>
          </a:p>
          <a:p>
            <a:pPr marL="228600" lvl="0" indent="-228600" algn="l" rtl="0">
              <a:lnSpc>
                <a:spcPct val="90000"/>
              </a:lnSpc>
              <a:spcBef>
                <a:spcPts val="500"/>
              </a:spcBef>
              <a:spcAft>
                <a:spcPts val="0"/>
              </a:spcAft>
              <a:buClr>
                <a:schemeClr val="tx2">
                  <a:lumMod val="75000"/>
                </a:schemeClr>
              </a:buClr>
              <a:buSzPts val="2600"/>
              <a:buChar char="•"/>
            </a:pPr>
            <a:r>
              <a:rPr lang="en-US" sz="2600" dirty="0">
                <a:solidFill>
                  <a:schemeClr val="tx2">
                    <a:lumMod val="75000"/>
                  </a:schemeClr>
                </a:solidFill>
              </a:rPr>
              <a:t>Designs</a:t>
            </a:r>
            <a:endParaRPr sz="2600" dirty="0">
              <a:solidFill>
                <a:schemeClr val="tx2">
                  <a:lumMod val="75000"/>
                </a:schemeClr>
              </a:solidFill>
            </a:endParaRPr>
          </a:p>
          <a:p>
            <a:pPr marL="228600" lvl="0" indent="-228600" algn="l" rtl="0">
              <a:lnSpc>
                <a:spcPct val="90000"/>
              </a:lnSpc>
              <a:spcBef>
                <a:spcPts val="500"/>
              </a:spcBef>
              <a:spcAft>
                <a:spcPts val="0"/>
              </a:spcAft>
              <a:buClr>
                <a:schemeClr val="tx2">
                  <a:lumMod val="75000"/>
                </a:schemeClr>
              </a:buClr>
              <a:buSzPts val="2600"/>
              <a:buChar char="•"/>
            </a:pPr>
            <a:r>
              <a:rPr lang="en-US" sz="2600" dirty="0">
                <a:solidFill>
                  <a:schemeClr val="tx2">
                    <a:lumMod val="75000"/>
                  </a:schemeClr>
                </a:solidFill>
              </a:rPr>
              <a:t>Shapes</a:t>
            </a:r>
            <a:endParaRPr sz="2600" dirty="0">
              <a:solidFill>
                <a:schemeClr val="tx2">
                  <a:lumMod val="75000"/>
                </a:schemeClr>
              </a:solidFill>
            </a:endParaRPr>
          </a:p>
          <a:p>
            <a:pPr marL="228600" lvl="0" indent="-228600" algn="l" rtl="0">
              <a:lnSpc>
                <a:spcPct val="90000"/>
              </a:lnSpc>
              <a:spcBef>
                <a:spcPts val="500"/>
              </a:spcBef>
              <a:spcAft>
                <a:spcPts val="0"/>
              </a:spcAft>
              <a:buClr>
                <a:schemeClr val="tx2">
                  <a:lumMod val="75000"/>
                </a:schemeClr>
              </a:buClr>
              <a:buSzPts val="2600"/>
              <a:buChar char="•"/>
            </a:pPr>
            <a:r>
              <a:rPr lang="en-US" sz="2600" dirty="0">
                <a:solidFill>
                  <a:schemeClr val="tx2">
                    <a:lumMod val="75000"/>
                  </a:schemeClr>
                </a:solidFill>
              </a:rPr>
              <a:t>Sounds</a:t>
            </a:r>
            <a:endParaRPr sz="2600" dirty="0">
              <a:solidFill>
                <a:schemeClr val="tx2">
                  <a:lumMod val="75000"/>
                </a:schemeClr>
              </a:solidFill>
            </a:endParaRPr>
          </a:p>
          <a:p>
            <a:pPr marL="228600" lvl="0" indent="-228600" algn="l" rtl="0">
              <a:lnSpc>
                <a:spcPct val="90000"/>
              </a:lnSpc>
              <a:spcBef>
                <a:spcPts val="500"/>
              </a:spcBef>
              <a:spcAft>
                <a:spcPts val="0"/>
              </a:spcAft>
              <a:buClr>
                <a:schemeClr val="tx2">
                  <a:lumMod val="75000"/>
                </a:schemeClr>
              </a:buClr>
              <a:buSzPts val="2600"/>
              <a:buChar char="•"/>
            </a:pPr>
            <a:r>
              <a:rPr lang="en-US" sz="2600" dirty="0">
                <a:solidFill>
                  <a:schemeClr val="tx2">
                    <a:lumMod val="75000"/>
                  </a:schemeClr>
                </a:solidFill>
              </a:rPr>
              <a:t>Smells</a:t>
            </a:r>
            <a:endParaRPr sz="2600" dirty="0">
              <a:solidFill>
                <a:schemeClr val="tx2">
                  <a:lumMod val="75000"/>
                </a:schemeClr>
              </a:solidFill>
            </a:endParaRPr>
          </a:p>
          <a:p>
            <a:pPr marL="228600" lvl="0" indent="-228600" algn="l" rtl="0">
              <a:lnSpc>
                <a:spcPct val="90000"/>
              </a:lnSpc>
              <a:spcBef>
                <a:spcPts val="500"/>
              </a:spcBef>
              <a:spcAft>
                <a:spcPts val="0"/>
              </a:spcAft>
              <a:buClr>
                <a:schemeClr val="tx2">
                  <a:lumMod val="75000"/>
                </a:schemeClr>
              </a:buClr>
              <a:buSzPts val="2600"/>
              <a:buChar char="•"/>
            </a:pPr>
            <a:r>
              <a:rPr lang="en-US" sz="2600" dirty="0">
                <a:solidFill>
                  <a:schemeClr val="tx2">
                    <a:lumMod val="75000"/>
                  </a:schemeClr>
                </a:solidFill>
              </a:rPr>
              <a:t>Colors</a:t>
            </a:r>
            <a:endParaRPr sz="2600" dirty="0">
              <a:solidFill>
                <a:schemeClr val="tx2">
                  <a:lumMod val="75000"/>
                </a:schemeClr>
              </a:solidFill>
            </a:endParaRPr>
          </a:p>
          <a:p>
            <a:pPr marL="228600" lvl="0" indent="-228600" algn="l" rtl="0">
              <a:lnSpc>
                <a:spcPct val="90000"/>
              </a:lnSpc>
              <a:spcBef>
                <a:spcPts val="500"/>
              </a:spcBef>
              <a:spcAft>
                <a:spcPts val="0"/>
              </a:spcAft>
              <a:buClr>
                <a:schemeClr val="tx2">
                  <a:lumMod val="75000"/>
                </a:schemeClr>
              </a:buClr>
              <a:buSzPts val="2600"/>
              <a:buChar char="•"/>
            </a:pPr>
            <a:r>
              <a:rPr lang="en-US" sz="2600" dirty="0">
                <a:solidFill>
                  <a:schemeClr val="tx2">
                    <a:lumMod val="75000"/>
                  </a:schemeClr>
                </a:solidFill>
              </a:rPr>
              <a:t>Etc.</a:t>
            </a:r>
            <a:endParaRPr sz="2600" dirty="0">
              <a:solidFill>
                <a:schemeClr val="tx2">
                  <a:lumMod val="75000"/>
                </a:schemeClr>
              </a:solidFill>
            </a:endParaRPr>
          </a:p>
          <a:p>
            <a:pPr marL="685800" lvl="1" indent="-76200" algn="l" rtl="0">
              <a:lnSpc>
                <a:spcPct val="90000"/>
              </a:lnSpc>
              <a:spcBef>
                <a:spcPts val="500"/>
              </a:spcBef>
              <a:spcAft>
                <a:spcPts val="0"/>
              </a:spcAft>
              <a:buClr>
                <a:schemeClr val="tx2">
                  <a:lumMod val="75000"/>
                </a:schemeClr>
              </a:buClr>
              <a:buSzPts val="2400"/>
              <a:buNone/>
            </a:pPr>
            <a:endParaRPr sz="2600" dirty="0">
              <a:solidFill>
                <a:schemeClr val="tx2">
                  <a:lumMod val="75000"/>
                </a:schemeClr>
              </a:solidFill>
            </a:endParaRPr>
          </a:p>
        </p:txBody>
      </p:sp>
      <p:sp>
        <p:nvSpPr>
          <p:cNvPr id="163" name="Google Shape;163;p7"/>
          <p:cNvSpPr txBox="1">
            <a:spLocks noGrp="1"/>
          </p:cNvSpPr>
          <p:nvPr>
            <p:ph type="body" idx="1"/>
          </p:nvPr>
        </p:nvSpPr>
        <p:spPr>
          <a:xfrm>
            <a:off x="7907750" y="3465825"/>
            <a:ext cx="2274600" cy="11154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500"/>
              </a:spcBef>
              <a:spcAft>
                <a:spcPts val="0"/>
              </a:spcAft>
              <a:buClr>
                <a:schemeClr val="tx2">
                  <a:lumMod val="75000"/>
                </a:schemeClr>
              </a:buClr>
              <a:buSzPts val="2600"/>
              <a:buChar char="•"/>
            </a:pPr>
            <a:r>
              <a:rPr lang="en-US" sz="2600" dirty="0">
                <a:solidFill>
                  <a:schemeClr val="tx2">
                    <a:lumMod val="75000"/>
                  </a:schemeClr>
                </a:solidFill>
              </a:rPr>
              <a:t>Goods</a:t>
            </a:r>
            <a:endParaRPr sz="2600" dirty="0">
              <a:solidFill>
                <a:schemeClr val="tx2">
                  <a:lumMod val="75000"/>
                </a:schemeClr>
              </a:solidFill>
            </a:endParaRPr>
          </a:p>
          <a:p>
            <a:pPr marL="228600" lvl="0" indent="-228600" algn="l" rtl="0">
              <a:lnSpc>
                <a:spcPct val="90000"/>
              </a:lnSpc>
              <a:spcBef>
                <a:spcPts val="500"/>
              </a:spcBef>
              <a:spcAft>
                <a:spcPts val="0"/>
              </a:spcAft>
              <a:buClr>
                <a:schemeClr val="tx2">
                  <a:lumMod val="75000"/>
                </a:schemeClr>
              </a:buClr>
              <a:buSzPts val="2600"/>
              <a:buChar char="•"/>
            </a:pPr>
            <a:r>
              <a:rPr lang="en-US" sz="2600" dirty="0">
                <a:solidFill>
                  <a:schemeClr val="tx2">
                    <a:lumMod val="75000"/>
                  </a:schemeClr>
                </a:solidFill>
              </a:rPr>
              <a:t>Services</a:t>
            </a:r>
            <a:endParaRPr sz="2600" dirty="0">
              <a:solidFill>
                <a:schemeClr val="tx2">
                  <a:lumMod val="75000"/>
                </a:schemeClr>
              </a:solidFill>
            </a:endParaRPr>
          </a:p>
          <a:p>
            <a:pPr marL="609600" lvl="1" indent="0" algn="l" rtl="0">
              <a:lnSpc>
                <a:spcPct val="90000"/>
              </a:lnSpc>
              <a:spcBef>
                <a:spcPts val="500"/>
              </a:spcBef>
              <a:spcAft>
                <a:spcPts val="0"/>
              </a:spcAft>
              <a:buClr>
                <a:schemeClr val="tx2">
                  <a:lumMod val="75000"/>
                </a:schemeClr>
              </a:buClr>
              <a:buSzPts val="2400"/>
              <a:buNone/>
            </a:pPr>
            <a:endParaRPr sz="2600" dirty="0"/>
          </a:p>
        </p:txBody>
      </p:sp>
      <p:sp>
        <p:nvSpPr>
          <p:cNvPr id="164" name="Google Shape;164;p7"/>
          <p:cNvSpPr/>
          <p:nvPr/>
        </p:nvSpPr>
        <p:spPr>
          <a:xfrm>
            <a:off x="5306100" y="3559575"/>
            <a:ext cx="1579800" cy="927900"/>
          </a:xfrm>
          <a:prstGeom prst="leftRightArrow">
            <a:avLst>
              <a:gd name="adj1" fmla="val 50000"/>
              <a:gd name="adj2" fmla="val 50000"/>
            </a:avLst>
          </a:prstGeom>
          <a:solidFill>
            <a:schemeClr val="tx2">
              <a:lumMod val="75000"/>
            </a:scheme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3910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Trademark Classification System</a:t>
            </a:r>
            <a:endParaRPr sz="4800" b="1" dirty="0">
              <a:solidFill>
                <a:schemeClr val="tx2">
                  <a:lumMod val="75000"/>
                </a:schemeClr>
              </a:solidFill>
            </a:endParaRPr>
          </a:p>
        </p:txBody>
      </p:sp>
      <p:sp>
        <p:nvSpPr>
          <p:cNvPr id="174" name="Google Shape;174;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a:spcBef>
                <a:spcPts val="0"/>
              </a:spcBef>
              <a:buClr>
                <a:schemeClr val="tx2">
                  <a:lumMod val="75000"/>
                </a:schemeClr>
              </a:buClr>
              <a:buSzPts val="2800"/>
            </a:pPr>
            <a:r>
              <a:rPr lang="en-US" dirty="0">
                <a:solidFill>
                  <a:schemeClr val="tx2">
                    <a:lumMod val="75000"/>
                  </a:schemeClr>
                </a:solidFill>
              </a:rPr>
              <a:t>Trademark goods/services are grouped </a:t>
            </a:r>
            <a:r>
              <a:rPr lang="en-US">
                <a:solidFill>
                  <a:schemeClr val="tx2">
                    <a:lumMod val="75000"/>
                  </a:schemeClr>
                </a:solidFill>
              </a:rPr>
              <a:t>in </a:t>
            </a:r>
            <a:r>
              <a:rPr lang="en-US" b="1" smtClean="0">
                <a:solidFill>
                  <a:schemeClr val="tx2">
                    <a:lumMod val="75000"/>
                  </a:schemeClr>
                </a:solidFill>
              </a:rPr>
              <a:t>classes</a:t>
            </a:r>
            <a:endParaRPr dirty="0">
              <a:solidFill>
                <a:schemeClr val="tx2">
                  <a:lumMod val="75000"/>
                </a:schemeClr>
              </a:solidFill>
            </a:endParaRPr>
          </a:p>
          <a:p>
            <a:pPr marL="228600" lvl="0" indent="-228600" algn="l" rtl="0">
              <a:lnSpc>
                <a:spcPct val="90000"/>
              </a:lnSpc>
              <a:spcBef>
                <a:spcPts val="1000"/>
              </a:spcBef>
              <a:spcAft>
                <a:spcPts val="0"/>
              </a:spcAft>
              <a:buClr>
                <a:schemeClr val="lt1"/>
              </a:buClr>
              <a:buSzPts val="2800"/>
              <a:buChar char="•"/>
            </a:pPr>
            <a:r>
              <a:rPr lang="en-US" dirty="0">
                <a:solidFill>
                  <a:schemeClr val="tx2">
                    <a:lumMod val="75000"/>
                  </a:schemeClr>
                </a:solidFill>
              </a:rPr>
              <a:t>International (Nice) Classification</a:t>
            </a:r>
            <a:endParaRPr dirty="0">
              <a:solidFill>
                <a:schemeClr val="tx2">
                  <a:lumMod val="75000"/>
                </a:schemeClr>
              </a:solidFill>
            </a:endParaRPr>
          </a:p>
          <a:p>
            <a:pPr marL="685800" lvl="1" indent="-228600" algn="l" rtl="0">
              <a:lnSpc>
                <a:spcPct val="90000"/>
              </a:lnSpc>
              <a:spcBef>
                <a:spcPts val="500"/>
              </a:spcBef>
              <a:spcAft>
                <a:spcPts val="0"/>
              </a:spcAft>
              <a:buClr>
                <a:schemeClr val="lt1"/>
              </a:buClr>
              <a:buSzPts val="2400"/>
              <a:buChar char="•"/>
            </a:pPr>
            <a:r>
              <a:rPr lang="en-US" b="1" dirty="0">
                <a:solidFill>
                  <a:schemeClr val="tx2">
                    <a:lumMod val="75000"/>
                  </a:schemeClr>
                </a:solidFill>
              </a:rPr>
              <a:t>Goods</a:t>
            </a:r>
            <a:r>
              <a:rPr lang="en-US" dirty="0">
                <a:solidFill>
                  <a:schemeClr val="tx2">
                    <a:lumMod val="75000"/>
                  </a:schemeClr>
                </a:solidFill>
              </a:rPr>
              <a:t>: Classes 1-34</a:t>
            </a:r>
            <a:endParaRPr dirty="0">
              <a:solidFill>
                <a:schemeClr val="tx2">
                  <a:lumMod val="75000"/>
                </a:schemeClr>
              </a:solidFill>
            </a:endParaRPr>
          </a:p>
          <a:p>
            <a:pPr marL="685800" lvl="1" indent="-228600" algn="l" rtl="0">
              <a:lnSpc>
                <a:spcPct val="90000"/>
              </a:lnSpc>
              <a:spcBef>
                <a:spcPts val="500"/>
              </a:spcBef>
              <a:spcAft>
                <a:spcPts val="0"/>
              </a:spcAft>
              <a:buClr>
                <a:schemeClr val="lt1"/>
              </a:buClr>
              <a:buSzPts val="2400"/>
              <a:buChar char="•"/>
            </a:pPr>
            <a:r>
              <a:rPr lang="en-US" b="1" dirty="0">
                <a:solidFill>
                  <a:schemeClr val="tx2">
                    <a:lumMod val="75000"/>
                  </a:schemeClr>
                </a:solidFill>
              </a:rPr>
              <a:t>Services</a:t>
            </a:r>
            <a:r>
              <a:rPr lang="en-US" dirty="0">
                <a:solidFill>
                  <a:schemeClr val="tx2">
                    <a:lumMod val="75000"/>
                  </a:schemeClr>
                </a:solidFill>
              </a:rPr>
              <a:t>: Classes 35-45</a:t>
            </a:r>
            <a:endParaRPr dirty="0">
              <a:solidFill>
                <a:schemeClr val="tx2">
                  <a:lumMod val="75000"/>
                </a:schemeClr>
              </a:solidFill>
            </a:endParaRPr>
          </a:p>
          <a:p>
            <a:pPr marL="685800" lvl="1" indent="-76200" algn="l" rtl="0">
              <a:lnSpc>
                <a:spcPct val="90000"/>
              </a:lnSpc>
              <a:spcBef>
                <a:spcPts val="500"/>
              </a:spcBef>
              <a:spcAft>
                <a:spcPts val="0"/>
              </a:spcAft>
              <a:buClr>
                <a:schemeClr val="lt1"/>
              </a:buClr>
              <a:buSzPts val="2400"/>
              <a:buNone/>
            </a:pP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Use Trademark ID Manual* to look up classifications</a:t>
            </a:r>
            <a:endParaRPr dirty="0">
              <a:solidFill>
                <a:schemeClr val="tx2">
                  <a:lumMod val="75000"/>
                </a:schemeClr>
              </a:solidFill>
            </a:endParaRPr>
          </a:p>
          <a:p>
            <a:pPr marL="228600" lvl="0" indent="-50800" algn="l" rtl="0">
              <a:lnSpc>
                <a:spcPct val="90000"/>
              </a:lnSpc>
              <a:spcBef>
                <a:spcPts val="1000"/>
              </a:spcBef>
              <a:spcAft>
                <a:spcPts val="0"/>
              </a:spcAft>
              <a:buClr>
                <a:schemeClr val="lt1"/>
              </a:buClr>
              <a:buSzPts val="2800"/>
              <a:buNone/>
            </a:pPr>
            <a:endParaRPr dirty="0"/>
          </a:p>
        </p:txBody>
      </p:sp>
    </p:spTree>
    <p:extLst>
      <p:ext uri="{BB962C8B-B14F-4D97-AF65-F5344CB8AC3E}">
        <p14:creationId xmlns:p14="http://schemas.microsoft.com/office/powerpoint/2010/main" val="27605636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9"/>
          <p:cNvPicPr preferRelativeResize="0"/>
          <p:nvPr/>
        </p:nvPicPr>
        <p:blipFill rotWithShape="1">
          <a:blip r:embed="rId3">
            <a:alphaModFix/>
            <a:duotone>
              <a:prstClr val="black"/>
              <a:schemeClr val="tx2">
                <a:tint val="45000"/>
                <a:satMod val="400000"/>
              </a:schemeClr>
            </a:duotone>
          </a:blip>
          <a:srcRect/>
          <a:stretch/>
        </p:blipFill>
        <p:spPr>
          <a:xfrm>
            <a:off x="1741503" y="860000"/>
            <a:ext cx="4876800" cy="4876800"/>
          </a:xfrm>
          <a:prstGeom prst="rect">
            <a:avLst/>
          </a:prstGeom>
          <a:noFill/>
          <a:ln>
            <a:noFill/>
          </a:ln>
        </p:spPr>
      </p:pic>
      <p:sp>
        <p:nvSpPr>
          <p:cNvPr id="184" name="Google Shape;184;p9"/>
          <p:cNvSpPr txBox="1">
            <a:spLocks noGrp="1"/>
          </p:cNvSpPr>
          <p:nvPr>
            <p:ph type="body" idx="1"/>
          </p:nvPr>
        </p:nvSpPr>
        <p:spPr>
          <a:xfrm>
            <a:off x="7337828" y="1373900"/>
            <a:ext cx="2646600" cy="832800"/>
          </a:xfrm>
          <a:prstGeom prst="rect">
            <a:avLst/>
          </a:prstGeom>
          <a:noFill/>
          <a:ln>
            <a:noFill/>
          </a:ln>
        </p:spPr>
        <p:txBody>
          <a:bodyPr spcFirstLastPara="1" wrap="square" lIns="91425" tIns="45700" rIns="91425" bIns="45700" anchor="t" anchorCtr="0">
            <a:noAutofit/>
          </a:bodyPr>
          <a:lstStyle/>
          <a:p>
            <a:pPr marL="457200" lvl="0" indent="0" rtl="0">
              <a:lnSpc>
                <a:spcPct val="150000"/>
              </a:lnSpc>
              <a:spcBef>
                <a:spcPts val="1000"/>
              </a:spcBef>
              <a:spcAft>
                <a:spcPts val="0"/>
              </a:spcAft>
              <a:buClr>
                <a:schemeClr val="lt1"/>
              </a:buClr>
              <a:buSzPct val="57233"/>
              <a:buNone/>
            </a:pPr>
            <a:r>
              <a:rPr lang="en-US" sz="4800" b="1" dirty="0">
                <a:solidFill>
                  <a:schemeClr val="tx2">
                    <a:lumMod val="75000"/>
                  </a:schemeClr>
                </a:solidFill>
                <a:latin typeface="+mj-lt"/>
                <a:ea typeface="+mj-ea"/>
                <a:cs typeface="+mj-cs"/>
              </a:rPr>
              <a:t>Class 25</a:t>
            </a:r>
            <a:endParaRPr sz="4800" b="1" dirty="0">
              <a:solidFill>
                <a:schemeClr val="tx2">
                  <a:lumMod val="75000"/>
                </a:schemeClr>
              </a:solidFill>
              <a:latin typeface="+mj-lt"/>
              <a:ea typeface="+mj-ea"/>
              <a:cs typeface="+mj-cs"/>
            </a:endParaRPr>
          </a:p>
        </p:txBody>
      </p:sp>
      <p:sp>
        <p:nvSpPr>
          <p:cNvPr id="185" name="Google Shape;185;p9"/>
          <p:cNvSpPr txBox="1">
            <a:spLocks noGrp="1"/>
          </p:cNvSpPr>
          <p:nvPr>
            <p:ph type="body" idx="1"/>
          </p:nvPr>
        </p:nvSpPr>
        <p:spPr>
          <a:xfrm>
            <a:off x="7337828" y="2860100"/>
            <a:ext cx="3807000" cy="1947600"/>
          </a:xfrm>
          <a:prstGeom prst="rect">
            <a:avLst/>
          </a:prstGeom>
          <a:noFill/>
          <a:ln>
            <a:noFill/>
          </a:ln>
        </p:spPr>
        <p:txBody>
          <a:bodyPr spcFirstLastPara="1" wrap="square" lIns="91425" tIns="45700" rIns="91425" bIns="45700" anchor="t" anchorCtr="0">
            <a:normAutofit/>
          </a:bodyPr>
          <a:lstStyle/>
          <a:p>
            <a:pPr marL="457200" lvl="0" indent="0" algn="l" rtl="0">
              <a:lnSpc>
                <a:spcPct val="150000"/>
              </a:lnSpc>
              <a:spcBef>
                <a:spcPts val="1000"/>
              </a:spcBef>
              <a:spcAft>
                <a:spcPts val="0"/>
              </a:spcAft>
              <a:buClr>
                <a:schemeClr val="lt1"/>
              </a:buClr>
              <a:buSzPct val="69498"/>
              <a:buNone/>
            </a:pPr>
            <a:r>
              <a:rPr lang="en-US" dirty="0">
                <a:solidFill>
                  <a:schemeClr val="tx2">
                    <a:lumMod val="75000"/>
                  </a:schemeClr>
                </a:solidFill>
              </a:rPr>
              <a:t>Clothing, footwear, headwear</a:t>
            </a:r>
            <a:endParaRPr dirty="0">
              <a:solidFill>
                <a:schemeClr val="tx2">
                  <a:lumMod val="75000"/>
                </a:schemeClr>
              </a:solidFill>
            </a:endParaRPr>
          </a:p>
        </p:txBody>
      </p:sp>
    </p:spTree>
    <p:extLst>
      <p:ext uri="{BB962C8B-B14F-4D97-AF65-F5344CB8AC3E}">
        <p14:creationId xmlns:p14="http://schemas.microsoft.com/office/powerpoint/2010/main" val="38025273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1213510" y="975200"/>
            <a:ext cx="4564200" cy="30003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1000"/>
              </a:spcBef>
              <a:spcAft>
                <a:spcPts val="0"/>
              </a:spcAft>
              <a:buClr>
                <a:schemeClr val="lt1"/>
              </a:buClr>
              <a:buSzPts val="1800"/>
              <a:buNone/>
            </a:pPr>
            <a:r>
              <a:rPr lang="en-US" sz="3200" b="1" dirty="0">
                <a:solidFill>
                  <a:schemeClr val="tx2">
                    <a:lumMod val="75000"/>
                  </a:schemeClr>
                </a:solidFill>
              </a:rPr>
              <a:t>Class 9</a:t>
            </a:r>
            <a:endParaRPr sz="3200" b="1" dirty="0">
              <a:solidFill>
                <a:schemeClr val="tx2">
                  <a:lumMod val="75000"/>
                </a:schemeClr>
              </a:solidFill>
            </a:endParaRPr>
          </a:p>
          <a:p>
            <a:pPr marL="457200" lvl="0" indent="0" algn="l" rtl="0">
              <a:lnSpc>
                <a:spcPct val="115000"/>
              </a:lnSpc>
              <a:spcBef>
                <a:spcPts val="1000"/>
              </a:spcBef>
              <a:spcAft>
                <a:spcPts val="0"/>
              </a:spcAft>
              <a:buClr>
                <a:schemeClr val="lt1"/>
              </a:buClr>
              <a:buSzPts val="1800"/>
              <a:buNone/>
            </a:pPr>
            <a:r>
              <a:rPr lang="en-US" dirty="0">
                <a:solidFill>
                  <a:schemeClr val="tx2">
                    <a:lumMod val="75000"/>
                  </a:schemeClr>
                </a:solidFill>
              </a:rPr>
              <a:t>Downloadable software</a:t>
            </a:r>
            <a:endParaRPr dirty="0">
              <a:solidFill>
                <a:schemeClr val="tx2">
                  <a:lumMod val="75000"/>
                </a:schemeClr>
              </a:solidFill>
            </a:endParaRPr>
          </a:p>
        </p:txBody>
      </p:sp>
      <p:pic>
        <p:nvPicPr>
          <p:cNvPr id="195" name="Google Shape;195;p10"/>
          <p:cNvPicPr preferRelativeResize="0"/>
          <p:nvPr/>
        </p:nvPicPr>
        <p:blipFill rotWithShape="1">
          <a:blip r:embed="rId3">
            <a:alphaModFix/>
            <a:duotone>
              <a:prstClr val="black"/>
              <a:schemeClr val="tx2">
                <a:tint val="45000"/>
                <a:satMod val="400000"/>
              </a:schemeClr>
            </a:duotone>
          </a:blip>
          <a:srcRect/>
          <a:stretch/>
        </p:blipFill>
        <p:spPr>
          <a:xfrm>
            <a:off x="7336635" y="1437088"/>
            <a:ext cx="3265425" cy="3265425"/>
          </a:xfrm>
          <a:prstGeom prst="rect">
            <a:avLst/>
          </a:prstGeom>
          <a:noFill/>
          <a:ln>
            <a:noFill/>
          </a:ln>
        </p:spPr>
      </p:pic>
      <p:sp>
        <p:nvSpPr>
          <p:cNvPr id="196" name="Google Shape;196;p10"/>
          <p:cNvSpPr txBox="1">
            <a:spLocks noGrp="1"/>
          </p:cNvSpPr>
          <p:nvPr>
            <p:ph type="body" idx="1"/>
          </p:nvPr>
        </p:nvSpPr>
        <p:spPr>
          <a:xfrm>
            <a:off x="1213510" y="3527000"/>
            <a:ext cx="4564200" cy="30003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1000"/>
              </a:spcBef>
              <a:spcAft>
                <a:spcPts val="0"/>
              </a:spcAft>
              <a:buClr>
                <a:schemeClr val="lt1"/>
              </a:buClr>
              <a:buSzPts val="1800"/>
              <a:buNone/>
            </a:pPr>
            <a:r>
              <a:rPr lang="en-US" sz="3200" b="1" dirty="0">
                <a:solidFill>
                  <a:schemeClr val="tx2">
                    <a:lumMod val="75000"/>
                  </a:schemeClr>
                </a:solidFill>
              </a:rPr>
              <a:t>Class 42</a:t>
            </a:r>
            <a:endParaRPr sz="3200" b="1" dirty="0">
              <a:solidFill>
                <a:schemeClr val="tx2">
                  <a:lumMod val="75000"/>
                </a:schemeClr>
              </a:solidFill>
            </a:endParaRPr>
          </a:p>
          <a:p>
            <a:pPr marL="457200" lvl="0" indent="0" algn="l" rtl="0">
              <a:lnSpc>
                <a:spcPct val="115000"/>
              </a:lnSpc>
              <a:spcBef>
                <a:spcPts val="1000"/>
              </a:spcBef>
              <a:spcAft>
                <a:spcPts val="0"/>
              </a:spcAft>
              <a:buClr>
                <a:schemeClr val="lt1"/>
              </a:buClr>
              <a:buSzPts val="1800"/>
              <a:buNone/>
            </a:pPr>
            <a:r>
              <a:rPr lang="en-US" dirty="0">
                <a:solidFill>
                  <a:schemeClr val="tx2">
                    <a:lumMod val="75000"/>
                  </a:schemeClr>
                </a:solidFill>
              </a:rPr>
              <a:t>Non-downloadable software</a:t>
            </a:r>
            <a:endParaRPr dirty="0">
              <a:solidFill>
                <a:schemeClr val="tx2">
                  <a:lumMod val="75000"/>
                </a:schemeClr>
              </a:solidFill>
            </a:endParaRPr>
          </a:p>
        </p:txBody>
      </p:sp>
    </p:spTree>
    <p:extLst>
      <p:ext uri="{BB962C8B-B14F-4D97-AF65-F5344CB8AC3E}">
        <p14:creationId xmlns:p14="http://schemas.microsoft.com/office/powerpoint/2010/main" val="1165766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0082" y="1270715"/>
            <a:ext cx="7582525" cy="2758704"/>
          </a:xfrm>
        </p:spPr>
        <p:txBody>
          <a:bodyPr wrap="square">
            <a:spAutoFit/>
          </a:bodyPr>
          <a:lstStyle/>
          <a:p>
            <a:pPr lvl="1" fontAlgn="base">
              <a:buFont typeface="Arial" panose="020B0604020202020204" pitchFamily="34" charset="0"/>
              <a:buChar char="•"/>
            </a:pPr>
            <a:r>
              <a:rPr lang="en-US" sz="2200" dirty="0">
                <a:solidFill>
                  <a:schemeClr val="tx2">
                    <a:lumMod val="75000"/>
                  </a:schemeClr>
                </a:solidFill>
              </a:rPr>
              <a:t>Practices patent procurement and </a:t>
            </a:r>
            <a:r>
              <a:rPr lang="en-US" sz="2200" dirty="0" smtClean="0">
                <a:solidFill>
                  <a:schemeClr val="tx2">
                    <a:lumMod val="75000"/>
                  </a:schemeClr>
                </a:solidFill>
              </a:rPr>
              <a:t>enforcement</a:t>
            </a:r>
            <a:r>
              <a:rPr lang="en-US" sz="2200" dirty="0">
                <a:solidFill>
                  <a:schemeClr val="tx2">
                    <a:lumMod val="75000"/>
                  </a:schemeClr>
                </a:solidFill>
              </a:rPr>
              <a:t>, trademark registration and enforcement, licensing, litigation and mediation</a:t>
            </a:r>
          </a:p>
          <a:p>
            <a:pPr lvl="1" fontAlgn="base">
              <a:buFont typeface="Arial" panose="020B0604020202020204" pitchFamily="34" charset="0"/>
              <a:buChar char="•"/>
            </a:pPr>
            <a:r>
              <a:rPr lang="en-US" sz="2200" dirty="0" smtClean="0">
                <a:solidFill>
                  <a:schemeClr val="tx2">
                    <a:lumMod val="75000"/>
                  </a:schemeClr>
                </a:solidFill>
              </a:rPr>
              <a:t>Focuses </a:t>
            </a:r>
            <a:r>
              <a:rPr lang="en-US" sz="2200" dirty="0">
                <a:solidFill>
                  <a:schemeClr val="tx2">
                    <a:lumMod val="75000"/>
                  </a:schemeClr>
                </a:solidFill>
              </a:rPr>
              <a:t>on international IP law clients</a:t>
            </a:r>
          </a:p>
          <a:p>
            <a:pPr lvl="1" fontAlgn="base">
              <a:buFont typeface="Arial" panose="020B0604020202020204" pitchFamily="34" charset="0"/>
              <a:buChar char="•"/>
            </a:pPr>
            <a:r>
              <a:rPr lang="en-US" sz="2200" dirty="0" smtClean="0">
                <a:solidFill>
                  <a:schemeClr val="tx2">
                    <a:lumMod val="75000"/>
                  </a:schemeClr>
                </a:solidFill>
              </a:rPr>
              <a:t>Has experience </a:t>
            </a:r>
            <a:r>
              <a:rPr lang="en-US" sz="2200" dirty="0">
                <a:solidFill>
                  <a:schemeClr val="tx2">
                    <a:lumMod val="75000"/>
                  </a:schemeClr>
                </a:solidFill>
              </a:rPr>
              <a:t>with IP programs and initiatives</a:t>
            </a:r>
          </a:p>
          <a:p>
            <a:pPr lvl="1" fontAlgn="base">
              <a:buFont typeface="Arial" panose="020B0604020202020204" pitchFamily="34" charset="0"/>
              <a:buChar char="•"/>
            </a:pPr>
            <a:r>
              <a:rPr lang="en-US" sz="2200" dirty="0">
                <a:solidFill>
                  <a:schemeClr val="tx2">
                    <a:lumMod val="75000"/>
                  </a:schemeClr>
                </a:solidFill>
              </a:rPr>
              <a:t>Advises a range of clients from individual inventors to Fortune 500 companies</a:t>
            </a:r>
          </a:p>
          <a:p>
            <a:pPr marL="457200" lvl="1" indent="0" fontAlgn="base">
              <a:buNone/>
            </a:pPr>
            <a:endParaRPr lang="en-US" sz="20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1112" r="6665"/>
          <a:stretch/>
        </p:blipFill>
        <p:spPr>
          <a:xfrm>
            <a:off x="1517756" y="1336429"/>
            <a:ext cx="2250023" cy="2449311"/>
          </a:xfrm>
          <a:prstGeom prst="rect">
            <a:avLst/>
          </a:prstGeom>
        </p:spPr>
      </p:pic>
      <p:sp>
        <p:nvSpPr>
          <p:cNvPr id="9" name="TextBox 8"/>
          <p:cNvSpPr txBox="1"/>
          <p:nvPr/>
        </p:nvSpPr>
        <p:spPr>
          <a:xfrm>
            <a:off x="1487780" y="3886201"/>
            <a:ext cx="7772400" cy="2569934"/>
          </a:xfrm>
          <a:prstGeom prst="rect">
            <a:avLst/>
          </a:prstGeom>
          <a:noFill/>
        </p:spPr>
        <p:txBody>
          <a:bodyPr wrap="square" rtlCol="0">
            <a:spAutoFit/>
          </a:bodyPr>
          <a:lstStyle/>
          <a:p>
            <a:r>
              <a:rPr lang="en-US" sz="2000" dirty="0">
                <a:solidFill>
                  <a:schemeClr val="tx2">
                    <a:lumMod val="75000"/>
                  </a:schemeClr>
                </a:solidFill>
              </a:rPr>
              <a:t>Certifications, Admissions &amp; Licensure:</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Pennsylvania</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United States Court of Appeals, Federal Circuit</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United States District Court for the Western District of PA</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United States District Court for the Middle District of PA </a:t>
            </a:r>
          </a:p>
          <a:p>
            <a:pPr marL="285750" indent="-285750">
              <a:spcBef>
                <a:spcPts val="300"/>
              </a:spcBef>
              <a:buClr>
                <a:srgbClr val="00B0F0"/>
              </a:buClr>
              <a:buFont typeface="Arial" panose="020B0604020202020204" pitchFamily="34" charset="0"/>
              <a:buChar char="•"/>
            </a:pPr>
            <a:r>
              <a:rPr lang="en-US" dirty="0">
                <a:solidFill>
                  <a:schemeClr val="tx2">
                    <a:lumMod val="75000"/>
                  </a:schemeClr>
                </a:solidFill>
              </a:rPr>
              <a:t>Certified Arbitrator and Neutral Evaluator, U.S. District Court for the Western District of </a:t>
            </a:r>
            <a:r>
              <a:rPr lang="en-US" dirty="0" smtClean="0">
                <a:solidFill>
                  <a:schemeClr val="tx2">
                    <a:lumMod val="75000"/>
                  </a:schemeClr>
                </a:solidFill>
              </a:rPr>
              <a:t>Pennsylvania</a:t>
            </a:r>
          </a:p>
          <a:p>
            <a:pPr marL="285750" indent="-285750">
              <a:spcBef>
                <a:spcPts val="300"/>
              </a:spcBef>
              <a:buClr>
                <a:srgbClr val="00B0F0"/>
              </a:buClr>
              <a:buFont typeface="Arial" panose="020B0604020202020204" pitchFamily="34" charset="0"/>
              <a:buChar char="•"/>
            </a:pPr>
            <a:r>
              <a:rPr lang="en-US" dirty="0" smtClean="0">
                <a:solidFill>
                  <a:schemeClr val="tx2">
                    <a:lumMod val="75000"/>
                  </a:schemeClr>
                </a:solidFill>
              </a:rPr>
              <a:t>United </a:t>
            </a:r>
            <a:r>
              <a:rPr lang="en-US" dirty="0">
                <a:solidFill>
                  <a:schemeClr val="tx2">
                    <a:lumMod val="75000"/>
                  </a:schemeClr>
                </a:solidFill>
              </a:rPr>
              <a:t>States Patent and Trademark Office</a:t>
            </a:r>
          </a:p>
        </p:txBody>
      </p:sp>
      <p:sp>
        <p:nvSpPr>
          <p:cNvPr id="7" name="Title 1"/>
          <p:cNvSpPr>
            <a:spLocks noGrp="1"/>
          </p:cNvSpPr>
          <p:nvPr>
            <p:ph type="title"/>
          </p:nvPr>
        </p:nvSpPr>
        <p:spPr>
          <a:xfrm>
            <a:off x="521677" y="386861"/>
            <a:ext cx="9067799" cy="848710"/>
          </a:xfrm>
          <a:noFill/>
        </p:spPr>
        <p:txBody>
          <a:bodyPr>
            <a:normAutofit/>
          </a:bodyPr>
          <a:lstStyle/>
          <a:p>
            <a:r>
              <a:rPr lang="en-US" sz="4800" dirty="0" smtClean="0">
                <a:solidFill>
                  <a:schemeClr val="tx2">
                    <a:lumMod val="75000"/>
                  </a:schemeClr>
                </a:solidFill>
                <a:latin typeface="Franklin Gothic Heavy" panose="020B0903020102020204" pitchFamily="34" charset="0"/>
              </a:rPr>
              <a:t>	</a:t>
            </a:r>
            <a:r>
              <a:rPr lang="en-US" sz="4800" b="1" dirty="0" smtClean="0">
                <a:solidFill>
                  <a:schemeClr val="tx2">
                    <a:lumMod val="75000"/>
                  </a:schemeClr>
                </a:solidFill>
              </a:rPr>
              <a:t>John W. McIlvaine </a:t>
            </a:r>
            <a:endParaRPr lang="en-US" sz="4800" b="1"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5D90B524-81E4-4443-973C-49D8C3FB158E}" type="slidenum">
              <a:rPr lang="en-US" smtClean="0"/>
              <a:t>5</a:t>
            </a:fld>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8048" y="6132576"/>
            <a:ext cx="2663952" cy="725424"/>
          </a:xfrm>
          <a:prstGeom prst="rect">
            <a:avLst/>
          </a:prstGeom>
        </p:spPr>
      </p:pic>
    </p:spTree>
    <p:extLst>
      <p:ext uri="{BB962C8B-B14F-4D97-AF65-F5344CB8AC3E}">
        <p14:creationId xmlns:p14="http://schemas.microsoft.com/office/powerpoint/2010/main" val="6197368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a:spLocks noGrp="1"/>
          </p:cNvSpPr>
          <p:nvPr>
            <p:ph type="body" idx="1"/>
          </p:nvPr>
        </p:nvSpPr>
        <p:spPr>
          <a:xfrm>
            <a:off x="460640" y="4663263"/>
            <a:ext cx="5904600" cy="1528500"/>
          </a:xfrm>
          <a:prstGeom prst="rect">
            <a:avLst/>
          </a:prstGeom>
          <a:noFill/>
          <a:ln>
            <a:noFill/>
          </a:ln>
        </p:spPr>
        <p:txBody>
          <a:bodyPr spcFirstLastPara="1" wrap="square" lIns="91425" tIns="45700" rIns="91425" bIns="45700" anchor="t" anchorCtr="0">
            <a:normAutofit/>
          </a:bodyPr>
          <a:lstStyle/>
          <a:p>
            <a:pPr marL="457200" indent="0">
              <a:lnSpc>
                <a:spcPct val="115000"/>
              </a:lnSpc>
              <a:buClr>
                <a:schemeClr val="lt1"/>
              </a:buClr>
              <a:buSzPts val="1800"/>
              <a:buNone/>
            </a:pPr>
            <a:r>
              <a:rPr lang="en-US" sz="3200" dirty="0">
                <a:solidFill>
                  <a:schemeClr val="tx2">
                    <a:lumMod val="75000"/>
                  </a:schemeClr>
                </a:solidFill>
              </a:rPr>
              <a:t>Class 32: beer and other non-alcoholic beverages</a:t>
            </a:r>
            <a:endParaRPr sz="3200" dirty="0">
              <a:solidFill>
                <a:schemeClr val="tx2">
                  <a:lumMod val="75000"/>
                </a:schemeClr>
              </a:solidFill>
            </a:endParaRPr>
          </a:p>
        </p:txBody>
      </p:sp>
      <p:pic>
        <p:nvPicPr>
          <p:cNvPr id="206" name="Google Shape;206;p11"/>
          <p:cNvPicPr preferRelativeResize="0"/>
          <p:nvPr/>
        </p:nvPicPr>
        <p:blipFill rotWithShape="1">
          <a:blip r:embed="rId3">
            <a:alphaModFix/>
            <a:duotone>
              <a:prstClr val="black"/>
              <a:schemeClr val="tx2">
                <a:tint val="45000"/>
                <a:satMod val="400000"/>
              </a:schemeClr>
            </a:duotone>
          </a:blip>
          <a:srcRect/>
          <a:stretch/>
        </p:blipFill>
        <p:spPr>
          <a:xfrm>
            <a:off x="856340" y="1312850"/>
            <a:ext cx="3185850" cy="3185850"/>
          </a:xfrm>
          <a:prstGeom prst="rect">
            <a:avLst/>
          </a:prstGeom>
          <a:noFill/>
          <a:ln>
            <a:noFill/>
          </a:ln>
        </p:spPr>
      </p:pic>
      <p:sp>
        <p:nvSpPr>
          <p:cNvPr id="207" name="Google Shape;207;p11"/>
          <p:cNvSpPr txBox="1">
            <a:spLocks noGrp="1"/>
          </p:cNvSpPr>
          <p:nvPr>
            <p:ph type="body" idx="1"/>
          </p:nvPr>
        </p:nvSpPr>
        <p:spPr>
          <a:xfrm>
            <a:off x="570790" y="307575"/>
            <a:ext cx="6891300" cy="15285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1000"/>
              </a:spcBef>
              <a:spcAft>
                <a:spcPts val="0"/>
              </a:spcAft>
              <a:buClr>
                <a:schemeClr val="lt1"/>
              </a:buClr>
              <a:buSzPts val="1800"/>
              <a:buNone/>
            </a:pPr>
            <a:r>
              <a:rPr lang="en-US" sz="3200" b="1" dirty="0">
                <a:solidFill>
                  <a:schemeClr val="tx2">
                    <a:lumMod val="75000"/>
                  </a:schemeClr>
                </a:solidFill>
              </a:rPr>
              <a:t>Class 5: </a:t>
            </a:r>
            <a:r>
              <a:rPr lang="en-US" sz="3200" dirty="0">
                <a:solidFill>
                  <a:schemeClr val="tx2">
                    <a:lumMod val="75000"/>
                  </a:schemeClr>
                </a:solidFill>
              </a:rPr>
              <a:t>nutritional beverages</a:t>
            </a:r>
            <a:endParaRPr dirty="0">
              <a:solidFill>
                <a:schemeClr val="tx2">
                  <a:lumMod val="75000"/>
                </a:schemeClr>
              </a:solidFill>
            </a:endParaRPr>
          </a:p>
        </p:txBody>
      </p:sp>
      <p:sp>
        <p:nvSpPr>
          <p:cNvPr id="208" name="Google Shape;208;p11"/>
          <p:cNvSpPr txBox="1">
            <a:spLocks noGrp="1"/>
          </p:cNvSpPr>
          <p:nvPr>
            <p:ph type="body" idx="1"/>
          </p:nvPr>
        </p:nvSpPr>
        <p:spPr>
          <a:xfrm>
            <a:off x="5538790" y="1202600"/>
            <a:ext cx="5904600" cy="15285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1000"/>
              </a:spcBef>
              <a:spcAft>
                <a:spcPts val="0"/>
              </a:spcAft>
              <a:buClr>
                <a:schemeClr val="lt1"/>
              </a:buClr>
              <a:buSzPts val="1800"/>
              <a:buNone/>
            </a:pPr>
            <a:r>
              <a:rPr lang="en-US" sz="3200" b="1" dirty="0">
                <a:solidFill>
                  <a:schemeClr val="tx2">
                    <a:lumMod val="75000"/>
                  </a:schemeClr>
                </a:solidFill>
              </a:rPr>
              <a:t>Class 29: </a:t>
            </a:r>
            <a:r>
              <a:rPr lang="en-US" sz="3200" dirty="0">
                <a:solidFill>
                  <a:schemeClr val="tx2">
                    <a:lumMod val="75000"/>
                  </a:schemeClr>
                </a:solidFill>
              </a:rPr>
              <a:t>milk beverages</a:t>
            </a:r>
            <a:endParaRPr dirty="0">
              <a:solidFill>
                <a:schemeClr val="tx2">
                  <a:lumMod val="75000"/>
                </a:schemeClr>
              </a:solidFill>
            </a:endParaRPr>
          </a:p>
        </p:txBody>
      </p:sp>
      <p:sp>
        <p:nvSpPr>
          <p:cNvPr id="209" name="Google Shape;209;p11"/>
          <p:cNvSpPr txBox="1">
            <a:spLocks noGrp="1"/>
          </p:cNvSpPr>
          <p:nvPr>
            <p:ph type="body" idx="1"/>
          </p:nvPr>
        </p:nvSpPr>
        <p:spPr>
          <a:xfrm>
            <a:off x="4285340" y="2015300"/>
            <a:ext cx="5904600" cy="15285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1000"/>
              </a:spcBef>
              <a:spcAft>
                <a:spcPts val="0"/>
              </a:spcAft>
              <a:buClr>
                <a:schemeClr val="lt1"/>
              </a:buClr>
              <a:buSzPts val="1800"/>
              <a:buNone/>
            </a:pPr>
            <a:r>
              <a:rPr lang="en-US" sz="3200" dirty="0">
                <a:solidFill>
                  <a:schemeClr val="tx2">
                    <a:lumMod val="75000"/>
                  </a:schemeClr>
                </a:solidFill>
              </a:rPr>
              <a:t>Class 30: coffee/tea beverages</a:t>
            </a:r>
            <a:endParaRPr sz="3200" dirty="0">
              <a:solidFill>
                <a:schemeClr val="tx2">
                  <a:lumMod val="75000"/>
                </a:schemeClr>
              </a:solidFill>
            </a:endParaRPr>
          </a:p>
        </p:txBody>
      </p:sp>
      <p:sp>
        <p:nvSpPr>
          <p:cNvPr id="210" name="Google Shape;210;p11"/>
          <p:cNvSpPr txBox="1">
            <a:spLocks noGrp="1"/>
          </p:cNvSpPr>
          <p:nvPr>
            <p:ph type="body" idx="1"/>
          </p:nvPr>
        </p:nvSpPr>
        <p:spPr>
          <a:xfrm>
            <a:off x="6365240" y="5125400"/>
            <a:ext cx="5904600" cy="889800"/>
          </a:xfrm>
          <a:prstGeom prst="rect">
            <a:avLst/>
          </a:prstGeom>
          <a:noFill/>
          <a:ln>
            <a:noFill/>
          </a:ln>
        </p:spPr>
        <p:txBody>
          <a:bodyPr spcFirstLastPara="1" wrap="square" lIns="91425" tIns="45700" rIns="91425" bIns="45700" anchor="t" anchorCtr="0">
            <a:normAutofit/>
          </a:bodyPr>
          <a:lstStyle/>
          <a:p>
            <a:pPr marL="457200" lvl="0" indent="0">
              <a:lnSpc>
                <a:spcPct val="115000"/>
              </a:lnSpc>
              <a:spcAft>
                <a:spcPts val="0"/>
              </a:spcAft>
              <a:buClr>
                <a:schemeClr val="lt1"/>
              </a:buClr>
              <a:buSzPts val="1800"/>
              <a:buNone/>
            </a:pPr>
            <a:r>
              <a:rPr lang="en-US" sz="3200" dirty="0">
                <a:solidFill>
                  <a:schemeClr val="tx2">
                    <a:lumMod val="75000"/>
                  </a:schemeClr>
                </a:solidFill>
              </a:rPr>
              <a:t>Class 33: wine/spirits</a:t>
            </a:r>
            <a:endParaRPr sz="3200" dirty="0">
              <a:solidFill>
                <a:schemeClr val="tx2">
                  <a:lumMod val="75000"/>
                </a:schemeClr>
              </a:solidFill>
            </a:endParaRPr>
          </a:p>
        </p:txBody>
      </p:sp>
      <p:sp>
        <p:nvSpPr>
          <p:cNvPr id="211" name="Google Shape;211;p11"/>
          <p:cNvSpPr txBox="1">
            <a:spLocks noGrp="1"/>
          </p:cNvSpPr>
          <p:nvPr>
            <p:ph type="body" idx="1"/>
          </p:nvPr>
        </p:nvSpPr>
        <p:spPr>
          <a:xfrm>
            <a:off x="5538790" y="3477950"/>
            <a:ext cx="5904600" cy="1528500"/>
          </a:xfrm>
          <a:prstGeom prst="rect">
            <a:avLst/>
          </a:prstGeom>
          <a:noFill/>
          <a:ln>
            <a:noFill/>
          </a:ln>
        </p:spPr>
        <p:txBody>
          <a:bodyPr spcFirstLastPara="1" wrap="square" lIns="91425" tIns="45700" rIns="91425" bIns="45700" anchor="t" anchorCtr="0">
            <a:normAutofit/>
          </a:bodyPr>
          <a:lstStyle/>
          <a:p>
            <a:pPr marL="457200" indent="0">
              <a:lnSpc>
                <a:spcPct val="115000"/>
              </a:lnSpc>
              <a:buClr>
                <a:schemeClr val="lt1"/>
              </a:buClr>
              <a:buSzPts val="1800"/>
              <a:buNone/>
            </a:pPr>
            <a:r>
              <a:rPr lang="en-US" sz="3200" dirty="0">
                <a:solidFill>
                  <a:schemeClr val="tx2">
                    <a:lumMod val="75000"/>
                  </a:schemeClr>
                </a:solidFill>
              </a:rPr>
              <a:t>Class 31: beverages for animals</a:t>
            </a:r>
            <a:endParaRPr sz="3200" dirty="0">
              <a:solidFill>
                <a:schemeClr val="tx2">
                  <a:lumMod val="75000"/>
                </a:schemeClr>
              </a:solidFill>
            </a:endParaRPr>
          </a:p>
        </p:txBody>
      </p:sp>
    </p:spTree>
    <p:extLst>
      <p:ext uri="{BB962C8B-B14F-4D97-AF65-F5344CB8AC3E}">
        <p14:creationId xmlns:p14="http://schemas.microsoft.com/office/powerpoint/2010/main" val="72340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Distinctiveness</a:t>
            </a:r>
            <a:endParaRPr sz="4800" b="1" dirty="0">
              <a:solidFill>
                <a:schemeClr val="tx2">
                  <a:lumMod val="75000"/>
                </a:schemeClr>
              </a:solidFill>
            </a:endParaRPr>
          </a:p>
        </p:txBody>
      </p:sp>
      <p:sp>
        <p:nvSpPr>
          <p:cNvPr id="229" name="Google Shape;229;p13"/>
          <p:cNvSpPr txBox="1"/>
          <p:nvPr/>
        </p:nvSpPr>
        <p:spPr>
          <a:xfrm>
            <a:off x="563584" y="1635349"/>
            <a:ext cx="11064832" cy="877192"/>
          </a:xfrm>
          <a:prstGeom prst="rect">
            <a:avLst/>
          </a:prstGeom>
          <a:noFill/>
          <a:ln>
            <a:noFill/>
          </a:ln>
        </p:spPr>
        <p:txBody>
          <a:bodyPr spcFirstLastPara="1" wrap="square" lIns="91425" tIns="45700" rIns="91425" bIns="45700" anchor="t" anchorCtr="0">
            <a:normAutofit/>
          </a:bodyPr>
          <a:lstStyle/>
          <a:p>
            <a:pPr marL="228600" marR="0" lvl="0" indent="0" algn="ctr" rtl="0">
              <a:lnSpc>
                <a:spcPct val="90000"/>
              </a:lnSpc>
              <a:spcBef>
                <a:spcPts val="0"/>
              </a:spcBef>
              <a:spcAft>
                <a:spcPts val="0"/>
              </a:spcAft>
              <a:buClr>
                <a:schemeClr val="lt1"/>
              </a:buClr>
              <a:buSzPts val="1800"/>
              <a:buFont typeface="Arial"/>
              <a:buNone/>
            </a:pPr>
            <a:r>
              <a:rPr lang="en-US" sz="2800" b="0" i="0" u="none" strike="noStrike" cap="none" dirty="0">
                <a:solidFill>
                  <a:schemeClr val="lt1"/>
                </a:solidFill>
                <a:latin typeface="Century Gothic"/>
                <a:ea typeface="Century Gothic"/>
                <a:cs typeface="Century Gothic"/>
                <a:sym typeface="Century Gothic"/>
              </a:rPr>
              <a:t>Trademark concepts generally fall on a </a:t>
            </a:r>
            <a:endParaRPr dirty="0"/>
          </a:p>
          <a:p>
            <a:pPr marL="228600" marR="0" lvl="0" indent="0" algn="ctr" rtl="0">
              <a:lnSpc>
                <a:spcPct val="90000"/>
              </a:lnSpc>
              <a:spcBef>
                <a:spcPts val="0"/>
              </a:spcBef>
              <a:spcAft>
                <a:spcPts val="0"/>
              </a:spcAft>
              <a:buClr>
                <a:schemeClr val="lt1"/>
              </a:buClr>
              <a:buSzPts val="1800"/>
              <a:buFont typeface="Arial"/>
              <a:buNone/>
            </a:pPr>
            <a:r>
              <a:rPr lang="en-US" sz="2800" b="1" dirty="0">
                <a:solidFill>
                  <a:schemeClr val="tx2">
                    <a:lumMod val="75000"/>
                  </a:schemeClr>
                </a:solidFill>
                <a:ea typeface="Century Gothic"/>
                <a:cs typeface="Century Gothic"/>
                <a:sym typeface="Century Gothic"/>
              </a:rPr>
              <a:t>S</a:t>
            </a:r>
            <a:r>
              <a:rPr lang="en-US" sz="2800" b="1" i="0" u="none" strike="noStrike" cap="none" smtClean="0">
                <a:solidFill>
                  <a:schemeClr val="tx2">
                    <a:lumMod val="75000"/>
                  </a:schemeClr>
                </a:solidFill>
                <a:ea typeface="Century Gothic"/>
                <a:cs typeface="Century Gothic"/>
                <a:sym typeface="Century Gothic"/>
              </a:rPr>
              <a:t>pectrum </a:t>
            </a:r>
            <a:r>
              <a:rPr lang="en-US" sz="2800" b="1" i="0" u="none" strike="noStrike" cap="none">
                <a:solidFill>
                  <a:schemeClr val="tx2">
                    <a:lumMod val="75000"/>
                  </a:schemeClr>
                </a:solidFill>
                <a:ea typeface="Century Gothic"/>
                <a:cs typeface="Century Gothic"/>
                <a:sym typeface="Century Gothic"/>
              </a:rPr>
              <a:t>of </a:t>
            </a:r>
            <a:r>
              <a:rPr lang="en-US" sz="2800" b="1" i="0" u="none" strike="noStrike" cap="none" smtClean="0">
                <a:solidFill>
                  <a:schemeClr val="tx2">
                    <a:lumMod val="75000"/>
                  </a:schemeClr>
                </a:solidFill>
                <a:ea typeface="Century Gothic"/>
                <a:cs typeface="Century Gothic"/>
                <a:sym typeface="Century Gothic"/>
              </a:rPr>
              <a:t>Distinctiveness</a:t>
            </a:r>
            <a:r>
              <a:rPr lang="en-US" sz="2800" b="0" i="0" u="none" strike="noStrike" cap="none" dirty="0">
                <a:solidFill>
                  <a:schemeClr val="lt1"/>
                </a:solidFill>
                <a:latin typeface="Century Gothic"/>
                <a:ea typeface="Century Gothic"/>
                <a:cs typeface="Century Gothic"/>
                <a:sym typeface="Century Gothic"/>
              </a:rPr>
              <a:t>.</a:t>
            </a:r>
            <a:endParaRPr sz="2800" b="0" i="0" u="none" strike="noStrike" cap="none" dirty="0">
              <a:solidFill>
                <a:schemeClr val="lt1"/>
              </a:solidFill>
              <a:latin typeface="Century Gothic"/>
              <a:ea typeface="Century Gothic"/>
              <a:cs typeface="Century Gothic"/>
              <a:sym typeface="Century Gothic"/>
            </a:endParaRPr>
          </a:p>
        </p:txBody>
      </p:sp>
      <p:sp>
        <p:nvSpPr>
          <p:cNvPr id="230" name="Google Shape;230;p13"/>
          <p:cNvSpPr/>
          <p:nvPr/>
        </p:nvSpPr>
        <p:spPr>
          <a:xfrm>
            <a:off x="2852018" y="2854547"/>
            <a:ext cx="341870" cy="432350"/>
          </a:xfrm>
          <a:prstGeom prst="rect">
            <a:avLst/>
          </a:prstGeom>
          <a:solidFill>
            <a:srgbClr val="FF7979"/>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1" name="Google Shape;231;p13"/>
          <p:cNvSpPr txBox="1">
            <a:spLocks noGrp="1"/>
          </p:cNvSpPr>
          <p:nvPr>
            <p:ph type="body" idx="1"/>
          </p:nvPr>
        </p:nvSpPr>
        <p:spPr>
          <a:xfrm>
            <a:off x="3193888" y="2850429"/>
            <a:ext cx="2018270" cy="4613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sz="2400" b="1" dirty="0">
                <a:solidFill>
                  <a:schemeClr val="tx2">
                    <a:lumMod val="75000"/>
                  </a:schemeClr>
                </a:solidFill>
              </a:rPr>
              <a:t>Generic</a:t>
            </a:r>
            <a:endParaRPr sz="1200" b="1" dirty="0">
              <a:solidFill>
                <a:schemeClr val="tx2">
                  <a:lumMod val="75000"/>
                </a:schemeClr>
              </a:solidFill>
            </a:endParaRPr>
          </a:p>
        </p:txBody>
      </p:sp>
      <p:sp>
        <p:nvSpPr>
          <p:cNvPr id="232" name="Google Shape;232;p13"/>
          <p:cNvSpPr/>
          <p:nvPr/>
        </p:nvSpPr>
        <p:spPr>
          <a:xfrm>
            <a:off x="2852018" y="3443552"/>
            <a:ext cx="506626" cy="432350"/>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3" name="Google Shape;233;p13"/>
          <p:cNvSpPr txBox="1"/>
          <p:nvPr/>
        </p:nvSpPr>
        <p:spPr>
          <a:xfrm>
            <a:off x="3358644" y="3431127"/>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i="0" u="none" strike="noStrike" cap="none" dirty="0">
                <a:solidFill>
                  <a:schemeClr val="tx2">
                    <a:lumMod val="75000"/>
                  </a:schemeClr>
                </a:solidFill>
                <a:ea typeface="Century Gothic"/>
                <a:cs typeface="Century Gothic"/>
                <a:sym typeface="Century Gothic"/>
              </a:rPr>
              <a:t>Descriptive</a:t>
            </a:r>
            <a:endParaRPr sz="1200" b="1" i="0" u="none" strike="noStrike" cap="none" dirty="0">
              <a:solidFill>
                <a:schemeClr val="tx2">
                  <a:lumMod val="75000"/>
                </a:schemeClr>
              </a:solidFill>
              <a:ea typeface="Century Gothic"/>
              <a:cs typeface="Century Gothic"/>
              <a:sym typeface="Century Gothic"/>
            </a:endParaRPr>
          </a:p>
        </p:txBody>
      </p:sp>
      <p:sp>
        <p:nvSpPr>
          <p:cNvPr id="234" name="Google Shape;234;p13"/>
          <p:cNvSpPr/>
          <p:nvPr/>
        </p:nvSpPr>
        <p:spPr>
          <a:xfrm>
            <a:off x="2852017" y="4036676"/>
            <a:ext cx="685800" cy="432350"/>
          </a:xfrm>
          <a:prstGeom prst="rect">
            <a:avLst/>
          </a:prstGeom>
          <a:solidFill>
            <a:srgbClr val="A2EC9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5" name="Google Shape;235;p13"/>
          <p:cNvSpPr txBox="1"/>
          <p:nvPr/>
        </p:nvSpPr>
        <p:spPr>
          <a:xfrm>
            <a:off x="3673707" y="4060667"/>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i="0" u="none" strike="noStrike" cap="none" dirty="0">
                <a:solidFill>
                  <a:schemeClr val="tx2">
                    <a:lumMod val="75000"/>
                  </a:schemeClr>
                </a:solidFill>
                <a:ea typeface="Century Gothic"/>
                <a:cs typeface="Century Gothic"/>
                <a:sym typeface="Century Gothic"/>
              </a:rPr>
              <a:t>Suggestive</a:t>
            </a:r>
            <a:endParaRPr sz="1200" b="1" i="0" u="none" strike="noStrike" cap="none" dirty="0">
              <a:solidFill>
                <a:schemeClr val="tx2">
                  <a:lumMod val="75000"/>
                </a:schemeClr>
              </a:solidFill>
              <a:ea typeface="Century Gothic"/>
              <a:cs typeface="Century Gothic"/>
              <a:sym typeface="Century Gothic"/>
            </a:endParaRPr>
          </a:p>
        </p:txBody>
      </p:sp>
      <p:sp>
        <p:nvSpPr>
          <p:cNvPr id="236" name="Google Shape;236;p13"/>
          <p:cNvSpPr/>
          <p:nvPr/>
        </p:nvSpPr>
        <p:spPr>
          <a:xfrm>
            <a:off x="2852017" y="4658905"/>
            <a:ext cx="853645" cy="432350"/>
          </a:xfrm>
          <a:prstGeom prst="rect">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7" name="Google Shape;237;p13"/>
          <p:cNvSpPr txBox="1"/>
          <p:nvPr/>
        </p:nvSpPr>
        <p:spPr>
          <a:xfrm>
            <a:off x="3705662" y="4659590"/>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i="0" u="none" strike="noStrike" cap="none" dirty="0">
                <a:solidFill>
                  <a:schemeClr val="tx2">
                    <a:lumMod val="75000"/>
                  </a:schemeClr>
                </a:solidFill>
                <a:ea typeface="Century Gothic"/>
                <a:cs typeface="Century Gothic"/>
                <a:sym typeface="Century Gothic"/>
              </a:rPr>
              <a:t>Arbitrary</a:t>
            </a:r>
            <a:endParaRPr sz="1200" b="1" i="0" u="none" strike="noStrike" cap="none" dirty="0">
              <a:solidFill>
                <a:schemeClr val="tx2">
                  <a:lumMod val="75000"/>
                </a:schemeClr>
              </a:solidFill>
              <a:ea typeface="Century Gothic"/>
              <a:cs typeface="Century Gothic"/>
              <a:sym typeface="Century Gothic"/>
            </a:endParaRPr>
          </a:p>
        </p:txBody>
      </p:sp>
      <p:sp>
        <p:nvSpPr>
          <p:cNvPr id="238" name="Google Shape;238;p13"/>
          <p:cNvSpPr/>
          <p:nvPr/>
        </p:nvSpPr>
        <p:spPr>
          <a:xfrm>
            <a:off x="2852016" y="5281134"/>
            <a:ext cx="1000898" cy="432350"/>
          </a:xfrm>
          <a:prstGeom prst="rect">
            <a:avLst/>
          </a:prstGeom>
          <a:solidFill>
            <a:srgbClr val="B39F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9" name="Google Shape;239;p13"/>
          <p:cNvSpPr txBox="1"/>
          <p:nvPr/>
        </p:nvSpPr>
        <p:spPr>
          <a:xfrm>
            <a:off x="3852914" y="5281134"/>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i="0" u="none" strike="noStrike" cap="none" dirty="0">
                <a:solidFill>
                  <a:schemeClr val="tx2">
                    <a:lumMod val="75000"/>
                  </a:schemeClr>
                </a:solidFill>
                <a:ea typeface="Century Gothic"/>
                <a:cs typeface="Century Gothic"/>
                <a:sym typeface="Century Gothic"/>
              </a:rPr>
              <a:t>Fanciful</a:t>
            </a:r>
            <a:endParaRPr sz="1200" b="1" i="0" u="none" strike="noStrike" cap="none" dirty="0">
              <a:solidFill>
                <a:schemeClr val="tx2">
                  <a:lumMod val="75000"/>
                </a:schemeClr>
              </a:solidFill>
              <a:ea typeface="Century Gothic"/>
              <a:cs typeface="Century Gothic"/>
              <a:sym typeface="Century Gothic"/>
            </a:endParaRPr>
          </a:p>
        </p:txBody>
      </p:sp>
      <p:cxnSp>
        <p:nvCxnSpPr>
          <p:cNvPr id="240" name="Google Shape;240;p13"/>
          <p:cNvCxnSpPr/>
          <p:nvPr/>
        </p:nvCxnSpPr>
        <p:spPr>
          <a:xfrm rot="10800000">
            <a:off x="4862049" y="3070722"/>
            <a:ext cx="2780267" cy="0"/>
          </a:xfrm>
          <a:prstGeom prst="straightConnector1">
            <a:avLst/>
          </a:prstGeom>
          <a:noFill/>
          <a:ln w="76200" cap="flat" cmpd="sng">
            <a:solidFill>
              <a:schemeClr val="tx2">
                <a:lumMod val="75000"/>
              </a:schemeClr>
            </a:solidFill>
            <a:prstDash val="solid"/>
            <a:miter lim="800000"/>
            <a:headEnd type="none" w="sm" len="sm"/>
            <a:tailEnd type="triangle" w="med" len="med"/>
          </a:ln>
        </p:spPr>
      </p:cxnSp>
      <p:sp>
        <p:nvSpPr>
          <p:cNvPr id="241" name="Google Shape;241;p13"/>
          <p:cNvSpPr txBox="1"/>
          <p:nvPr/>
        </p:nvSpPr>
        <p:spPr>
          <a:xfrm>
            <a:off x="7741170" y="2825232"/>
            <a:ext cx="14686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tx2">
                    <a:lumMod val="75000"/>
                  </a:schemeClr>
                </a:solidFill>
                <a:latin typeface="Century Gothic"/>
                <a:ea typeface="Century Gothic"/>
                <a:cs typeface="Century Gothic"/>
                <a:sym typeface="Century Gothic"/>
              </a:rPr>
              <a:t>Weakest</a:t>
            </a:r>
            <a:endParaRPr sz="2400" b="1" dirty="0">
              <a:solidFill>
                <a:schemeClr val="tx2">
                  <a:lumMod val="75000"/>
                </a:schemeClr>
              </a:solidFill>
              <a:latin typeface="Century Gothic"/>
              <a:ea typeface="Century Gothic"/>
              <a:cs typeface="Century Gothic"/>
              <a:sym typeface="Century Gothic"/>
            </a:endParaRPr>
          </a:p>
        </p:txBody>
      </p:sp>
      <p:cxnSp>
        <p:nvCxnSpPr>
          <p:cNvPr id="242" name="Google Shape;242;p13"/>
          <p:cNvCxnSpPr/>
          <p:nvPr/>
        </p:nvCxnSpPr>
        <p:spPr>
          <a:xfrm rot="10800000">
            <a:off x="5376916" y="5491199"/>
            <a:ext cx="2265400" cy="0"/>
          </a:xfrm>
          <a:prstGeom prst="straightConnector1">
            <a:avLst/>
          </a:prstGeom>
          <a:noFill/>
          <a:ln w="76200" cap="flat" cmpd="sng">
            <a:solidFill>
              <a:srgbClr val="002060"/>
            </a:solidFill>
            <a:prstDash val="solid"/>
            <a:miter lim="800000"/>
            <a:headEnd type="none" w="sm" len="sm"/>
            <a:tailEnd type="triangle" w="med" len="med"/>
          </a:ln>
        </p:spPr>
      </p:cxnSp>
      <p:sp>
        <p:nvSpPr>
          <p:cNvPr id="243" name="Google Shape;243;p13"/>
          <p:cNvSpPr txBox="1"/>
          <p:nvPr/>
        </p:nvSpPr>
        <p:spPr>
          <a:xfrm>
            <a:off x="7741170" y="5251819"/>
            <a:ext cx="15568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tx2">
                    <a:lumMod val="75000"/>
                  </a:schemeClr>
                </a:solidFill>
                <a:ea typeface="Century Gothic"/>
                <a:cs typeface="Century Gothic"/>
                <a:sym typeface="Century Gothic"/>
              </a:rPr>
              <a:t>Strongest</a:t>
            </a:r>
            <a:endParaRPr sz="2400" b="1" dirty="0">
              <a:solidFill>
                <a:schemeClr val="tx2">
                  <a:lumMod val="75000"/>
                </a:schemeClr>
              </a:solidFill>
              <a:ea typeface="Century Gothic"/>
              <a:cs typeface="Century Gothic"/>
              <a:sym typeface="Century Gothic"/>
            </a:endParaRPr>
          </a:p>
        </p:txBody>
      </p:sp>
    </p:spTree>
    <p:extLst>
      <p:ext uri="{BB962C8B-B14F-4D97-AF65-F5344CB8AC3E}">
        <p14:creationId xmlns:p14="http://schemas.microsoft.com/office/powerpoint/2010/main" val="4814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14"/>
          <p:cNvSpPr txBox="1"/>
          <p:nvPr/>
        </p:nvSpPr>
        <p:spPr>
          <a:xfrm>
            <a:off x="4102442" y="1791867"/>
            <a:ext cx="7514325" cy="4418048"/>
          </a:xfrm>
          <a:prstGeom prst="rect">
            <a:avLst/>
          </a:prstGeom>
          <a:noFill/>
          <a:ln>
            <a:noFill/>
          </a:ln>
        </p:spPr>
        <p:txBody>
          <a:bodyPr spcFirstLastPara="1" wrap="square" lIns="91425" tIns="45700" rIns="91425" bIns="45700" anchor="t" anchorCtr="0">
            <a:normAutofit/>
          </a:bodyPr>
          <a:lstStyle/>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latin typeface="Century Gothic"/>
                <a:ea typeface="Century Gothic"/>
                <a:cs typeface="Century Gothic"/>
                <a:sym typeface="Century Gothic"/>
              </a:rPr>
              <a:t>Literal name of the goods/services</a:t>
            </a:r>
            <a:endParaRPr b="1" dirty="0">
              <a:solidFill>
                <a:schemeClr val="tx2">
                  <a:lumMod val="75000"/>
                </a:schemeClr>
              </a:solidFill>
            </a:endParaRPr>
          </a:p>
          <a:p>
            <a:pPr marL="8001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800" b="1" dirty="0">
              <a:solidFill>
                <a:schemeClr val="tx2">
                  <a:lumMod val="75000"/>
                </a:schemeClr>
              </a:solidFill>
              <a:latin typeface="Century Gothic"/>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latin typeface="Century Gothic"/>
                <a:ea typeface="Century Gothic"/>
                <a:cs typeface="Century Gothic"/>
                <a:sym typeface="Century Gothic"/>
              </a:rPr>
              <a:t>Incapable of distinguishing source</a:t>
            </a:r>
            <a:endParaRPr b="1" dirty="0">
              <a:solidFill>
                <a:schemeClr val="tx2">
                  <a:lumMod val="75000"/>
                </a:schemeClr>
              </a:solidFill>
            </a:endParaRPr>
          </a:p>
          <a:p>
            <a:pPr marL="8001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800" b="1" dirty="0">
              <a:solidFill>
                <a:schemeClr val="tx2">
                  <a:lumMod val="75000"/>
                </a:schemeClr>
              </a:solidFill>
              <a:latin typeface="Century Gothic"/>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latin typeface="Century Gothic"/>
                <a:ea typeface="Century Gothic"/>
                <a:cs typeface="Century Gothic"/>
                <a:sym typeface="Century Gothic"/>
              </a:rPr>
              <a:t>Cannot be registered</a:t>
            </a:r>
            <a:endParaRPr b="1" dirty="0">
              <a:solidFill>
                <a:schemeClr val="tx2">
                  <a:lumMod val="75000"/>
                </a:schemeClr>
              </a:solidFill>
            </a:endParaRPr>
          </a:p>
          <a:p>
            <a:pPr marL="8001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800" b="1" dirty="0">
              <a:solidFill>
                <a:schemeClr val="tx2">
                  <a:lumMod val="75000"/>
                </a:schemeClr>
              </a:solidFill>
              <a:latin typeface="Century Gothic"/>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i="1" dirty="0">
                <a:solidFill>
                  <a:schemeClr val="tx2">
                    <a:lumMod val="75000"/>
                  </a:schemeClr>
                </a:solidFill>
                <a:latin typeface="Century Gothic"/>
                <a:ea typeface="Century Gothic"/>
                <a:cs typeface="Century Gothic"/>
                <a:sym typeface="Century Gothic"/>
              </a:rPr>
              <a:t>Examples</a:t>
            </a:r>
            <a:r>
              <a:rPr lang="en-US" sz="2800" b="1" dirty="0">
                <a:solidFill>
                  <a:schemeClr val="tx2">
                    <a:lumMod val="75000"/>
                  </a:schemeClr>
                </a:solidFill>
                <a:latin typeface="Century Gothic"/>
                <a:ea typeface="Century Gothic"/>
                <a:cs typeface="Century Gothic"/>
                <a:sym typeface="Century Gothic"/>
              </a:rPr>
              <a:t>:</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latin typeface="Century Gothic"/>
                <a:ea typeface="Century Gothic"/>
                <a:cs typeface="Century Gothic"/>
                <a:sym typeface="Century Gothic"/>
              </a:rPr>
              <a:t>Adhesive bandages</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latin typeface="Century Gothic"/>
                <a:ea typeface="Century Gothic"/>
                <a:cs typeface="Century Gothic"/>
                <a:sym typeface="Century Gothic"/>
              </a:rPr>
              <a:t>Flying disc</a:t>
            </a:r>
            <a:endParaRPr sz="2400" b="1" i="0" u="none" strike="noStrike" cap="none" dirty="0">
              <a:solidFill>
                <a:schemeClr val="tx2">
                  <a:lumMod val="75000"/>
                </a:schemeClr>
              </a:solidFill>
              <a:latin typeface="Century Gothic"/>
              <a:ea typeface="Century Gothic"/>
              <a:cs typeface="Century Gothic"/>
              <a:sym typeface="Century Gothic"/>
            </a:endParaRPr>
          </a:p>
        </p:txBody>
      </p:sp>
      <p:sp>
        <p:nvSpPr>
          <p:cNvPr id="253" name="Google Shape;253;p14"/>
          <p:cNvSpPr/>
          <p:nvPr/>
        </p:nvSpPr>
        <p:spPr>
          <a:xfrm>
            <a:off x="405941" y="1791867"/>
            <a:ext cx="341870" cy="432350"/>
          </a:xfrm>
          <a:prstGeom prst="rect">
            <a:avLst/>
          </a:prstGeom>
          <a:solidFill>
            <a:srgbClr val="FF7979"/>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4" name="Google Shape;254;p14"/>
          <p:cNvSpPr txBox="1">
            <a:spLocks noGrp="1"/>
          </p:cNvSpPr>
          <p:nvPr>
            <p:ph type="body" idx="1"/>
          </p:nvPr>
        </p:nvSpPr>
        <p:spPr>
          <a:xfrm>
            <a:off x="747811" y="1787749"/>
            <a:ext cx="2018270" cy="4613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sz="2400" b="1" dirty="0">
                <a:solidFill>
                  <a:schemeClr val="tx2">
                    <a:lumMod val="75000"/>
                  </a:schemeClr>
                </a:solidFill>
              </a:rPr>
              <a:t>Generic</a:t>
            </a:r>
            <a:endParaRPr sz="1200" b="1" dirty="0">
              <a:solidFill>
                <a:schemeClr val="tx2">
                  <a:lumMod val="75000"/>
                </a:schemeClr>
              </a:solidFill>
            </a:endParaRPr>
          </a:p>
        </p:txBody>
      </p:sp>
      <p:sp>
        <p:nvSpPr>
          <p:cNvPr id="10" name="Google Shape;228;p13"/>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Distinctiveness</a:t>
            </a:r>
            <a:endParaRPr sz="4800" b="1" dirty="0">
              <a:solidFill>
                <a:schemeClr val="tx2">
                  <a:lumMod val="75000"/>
                </a:schemeClr>
              </a:solidFill>
            </a:endParaRPr>
          </a:p>
        </p:txBody>
      </p:sp>
    </p:spTree>
    <p:extLst>
      <p:ext uri="{BB962C8B-B14F-4D97-AF65-F5344CB8AC3E}">
        <p14:creationId xmlns:p14="http://schemas.microsoft.com/office/powerpoint/2010/main" val="8082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15"/>
          <p:cNvSpPr txBox="1"/>
          <p:nvPr/>
        </p:nvSpPr>
        <p:spPr>
          <a:xfrm>
            <a:off x="4102442" y="1791867"/>
            <a:ext cx="7514325" cy="4418048"/>
          </a:xfrm>
          <a:prstGeom prst="rect">
            <a:avLst/>
          </a:prstGeom>
          <a:noFill/>
          <a:ln>
            <a:noFill/>
          </a:ln>
        </p:spPr>
        <p:txBody>
          <a:bodyPr spcFirstLastPara="1" wrap="square" lIns="91425" tIns="45700" rIns="91425" bIns="45700" anchor="t" anchorCtr="0">
            <a:normAutofit/>
          </a:bodyPr>
          <a:lstStyle/>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dirty="0">
                <a:solidFill>
                  <a:schemeClr val="tx2">
                    <a:lumMod val="75000"/>
                  </a:schemeClr>
                </a:solidFill>
                <a:ea typeface="Century Gothic"/>
                <a:cs typeface="Century Gothic"/>
                <a:sym typeface="Century Gothic"/>
              </a:rPr>
              <a:t>Immediately describe goods/services</a:t>
            </a:r>
            <a:endParaRPr sz="2400" b="1" dirty="0">
              <a:solidFill>
                <a:schemeClr val="tx2">
                  <a:lumMod val="75000"/>
                </a:schemeClr>
              </a:solidFill>
            </a:endParaRPr>
          </a:p>
          <a:p>
            <a:pPr marL="685800" marR="0" lvl="0" indent="-3429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400" b="1"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dirty="0">
                <a:solidFill>
                  <a:schemeClr val="tx2">
                    <a:lumMod val="75000"/>
                  </a:schemeClr>
                </a:solidFill>
                <a:ea typeface="Century Gothic"/>
                <a:cs typeface="Century Gothic"/>
                <a:sym typeface="Century Gothic"/>
              </a:rPr>
              <a:t>Must acquire distinctiveness</a:t>
            </a:r>
            <a:endParaRPr sz="2400" b="1" dirty="0">
              <a:solidFill>
                <a:schemeClr val="tx2">
                  <a:lumMod val="75000"/>
                </a:schemeClr>
              </a:solidFill>
            </a:endParaRPr>
          </a:p>
          <a:p>
            <a:pPr marL="685800" marR="0" lvl="0" indent="-3429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400" b="1"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dirty="0">
                <a:solidFill>
                  <a:schemeClr val="tx2">
                    <a:lumMod val="75000"/>
                  </a:schemeClr>
                </a:solidFill>
                <a:ea typeface="Century Gothic"/>
                <a:cs typeface="Century Gothic"/>
                <a:sym typeface="Century Gothic"/>
              </a:rPr>
              <a:t>Can be registered</a:t>
            </a:r>
            <a:endParaRPr sz="2400"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Supplemental Register</a:t>
            </a:r>
            <a:endParaRPr sz="2400"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Principal Register with showing of “acquired distinctiveness”</a:t>
            </a:r>
            <a:endParaRPr sz="2400" b="1" dirty="0">
              <a:solidFill>
                <a:schemeClr val="tx2">
                  <a:lumMod val="75000"/>
                </a:schemeClr>
              </a:solidFill>
            </a:endParaRPr>
          </a:p>
          <a:p>
            <a:pPr marL="1143000" marR="0" lvl="1" indent="-3429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400" b="1" i="0" u="none" strike="noStrike" cap="none"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1" dirty="0">
                <a:solidFill>
                  <a:schemeClr val="tx2">
                    <a:lumMod val="75000"/>
                  </a:schemeClr>
                </a:solidFill>
                <a:ea typeface="Century Gothic"/>
                <a:cs typeface="Century Gothic"/>
                <a:sym typeface="Century Gothic"/>
              </a:rPr>
              <a:t>Examples</a:t>
            </a:r>
            <a:r>
              <a:rPr lang="en-US" sz="2400" b="1" dirty="0">
                <a:solidFill>
                  <a:schemeClr val="tx2">
                    <a:lumMod val="75000"/>
                  </a:schemeClr>
                </a:solidFill>
                <a:ea typeface="Century Gothic"/>
                <a:cs typeface="Century Gothic"/>
                <a:sym typeface="Century Gothic"/>
              </a:rPr>
              <a:t>:</a:t>
            </a:r>
            <a:endParaRPr sz="2400"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American Airlines</a:t>
            </a:r>
            <a:endParaRPr sz="2400"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Coca-Cola</a:t>
            </a:r>
            <a:endParaRPr sz="2400" b="1" i="0" u="none" strike="noStrike" cap="none" dirty="0">
              <a:solidFill>
                <a:schemeClr val="tx2">
                  <a:lumMod val="75000"/>
                </a:schemeClr>
              </a:solidFill>
              <a:ea typeface="Century Gothic"/>
              <a:cs typeface="Century Gothic"/>
              <a:sym typeface="Century Gothic"/>
            </a:endParaRPr>
          </a:p>
        </p:txBody>
      </p:sp>
      <p:sp>
        <p:nvSpPr>
          <p:cNvPr id="264" name="Google Shape;264;p15"/>
          <p:cNvSpPr/>
          <p:nvPr/>
        </p:nvSpPr>
        <p:spPr>
          <a:xfrm>
            <a:off x="405941" y="1791867"/>
            <a:ext cx="341870" cy="432350"/>
          </a:xfrm>
          <a:prstGeom prst="rect">
            <a:avLst/>
          </a:prstGeom>
          <a:solidFill>
            <a:srgbClr val="FF7979"/>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5" name="Google Shape;265;p15"/>
          <p:cNvSpPr txBox="1">
            <a:spLocks noGrp="1"/>
          </p:cNvSpPr>
          <p:nvPr>
            <p:ph type="body" idx="1"/>
          </p:nvPr>
        </p:nvSpPr>
        <p:spPr>
          <a:xfrm>
            <a:off x="747811" y="1787749"/>
            <a:ext cx="2018270" cy="4613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FBFBF"/>
              </a:buClr>
              <a:buSzPts val="2400"/>
              <a:buNone/>
            </a:pPr>
            <a:r>
              <a:rPr lang="en-US" sz="2400" b="1" dirty="0">
                <a:solidFill>
                  <a:schemeClr val="tx2">
                    <a:lumMod val="75000"/>
                  </a:schemeClr>
                </a:solidFill>
              </a:rPr>
              <a:t>Generic</a:t>
            </a:r>
            <a:endParaRPr sz="1200" b="1" dirty="0">
              <a:solidFill>
                <a:schemeClr val="tx2">
                  <a:lumMod val="75000"/>
                </a:schemeClr>
              </a:solidFill>
            </a:endParaRPr>
          </a:p>
        </p:txBody>
      </p:sp>
      <p:sp>
        <p:nvSpPr>
          <p:cNvPr id="266" name="Google Shape;266;p15"/>
          <p:cNvSpPr/>
          <p:nvPr/>
        </p:nvSpPr>
        <p:spPr>
          <a:xfrm>
            <a:off x="405941" y="2380872"/>
            <a:ext cx="506626" cy="432350"/>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7" name="Google Shape;267;p15"/>
          <p:cNvSpPr txBox="1"/>
          <p:nvPr/>
        </p:nvSpPr>
        <p:spPr>
          <a:xfrm>
            <a:off x="912567" y="2368447"/>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dirty="0">
                <a:solidFill>
                  <a:schemeClr val="tx2">
                    <a:lumMod val="75000"/>
                  </a:schemeClr>
                </a:solidFill>
                <a:ea typeface="Century Gothic"/>
                <a:cs typeface="Century Gothic"/>
                <a:sym typeface="Century Gothic"/>
              </a:rPr>
              <a:t>Descriptive</a:t>
            </a:r>
            <a:endParaRPr sz="1200" b="1" dirty="0">
              <a:solidFill>
                <a:schemeClr val="tx2">
                  <a:lumMod val="75000"/>
                </a:schemeClr>
              </a:solidFill>
              <a:ea typeface="Century Gothic"/>
              <a:cs typeface="Century Gothic"/>
              <a:sym typeface="Century Gothic"/>
            </a:endParaRPr>
          </a:p>
        </p:txBody>
      </p:sp>
      <p:sp>
        <p:nvSpPr>
          <p:cNvPr id="12" name="Google Shape;228;p13"/>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Distinctiveness</a:t>
            </a:r>
            <a:endParaRPr sz="4800" b="1" dirty="0">
              <a:solidFill>
                <a:schemeClr val="tx2">
                  <a:lumMod val="75000"/>
                </a:schemeClr>
              </a:solidFill>
            </a:endParaRPr>
          </a:p>
        </p:txBody>
      </p:sp>
    </p:spTree>
    <p:extLst>
      <p:ext uri="{BB962C8B-B14F-4D97-AF65-F5344CB8AC3E}">
        <p14:creationId xmlns:p14="http://schemas.microsoft.com/office/powerpoint/2010/main" val="45044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16"/>
          <p:cNvSpPr txBox="1"/>
          <p:nvPr/>
        </p:nvSpPr>
        <p:spPr>
          <a:xfrm>
            <a:off x="4102442" y="1791867"/>
            <a:ext cx="7514325" cy="4418048"/>
          </a:xfrm>
          <a:prstGeom prst="rect">
            <a:avLst/>
          </a:prstGeom>
          <a:noFill/>
          <a:ln>
            <a:noFill/>
          </a:ln>
        </p:spPr>
        <p:txBody>
          <a:bodyPr spcFirstLastPara="1" wrap="square" lIns="91425" tIns="45700" rIns="91425" bIns="45700" anchor="t" anchorCtr="0">
            <a:normAutofit/>
          </a:bodyPr>
          <a:lstStyle/>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ea typeface="Century Gothic"/>
                <a:cs typeface="Century Gothic"/>
                <a:sym typeface="Century Gothic"/>
              </a:rPr>
              <a:t>Imaginative link to goods/services</a:t>
            </a:r>
            <a:endParaRPr b="1" dirty="0">
              <a:solidFill>
                <a:schemeClr val="tx2">
                  <a:lumMod val="75000"/>
                </a:schemeClr>
              </a:solidFill>
            </a:endParaRPr>
          </a:p>
          <a:p>
            <a:pPr marL="8001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800" b="1"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ea typeface="Century Gothic"/>
                <a:cs typeface="Century Gothic"/>
                <a:sym typeface="Century Gothic"/>
              </a:rPr>
              <a:t>Inherently distinctive</a:t>
            </a:r>
            <a:endParaRPr b="1" dirty="0">
              <a:solidFill>
                <a:schemeClr val="tx2">
                  <a:lumMod val="75000"/>
                </a:schemeClr>
              </a:solidFill>
            </a:endParaRPr>
          </a:p>
          <a:p>
            <a:pPr marL="8001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800" b="1"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ea typeface="Century Gothic"/>
                <a:cs typeface="Century Gothic"/>
                <a:sym typeface="Century Gothic"/>
              </a:rPr>
              <a:t>Can be registered</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Principal Register</a:t>
            </a:r>
            <a:endParaRPr b="1" dirty="0">
              <a:solidFill>
                <a:schemeClr val="tx2">
                  <a:lumMod val="75000"/>
                </a:schemeClr>
              </a:solidFill>
            </a:endParaRPr>
          </a:p>
          <a:p>
            <a:pPr marL="1143000" marR="0" lvl="1" indent="-3429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400" b="1" i="0" u="none" strike="noStrike" cap="none"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i="1" dirty="0">
                <a:solidFill>
                  <a:schemeClr val="tx2">
                    <a:lumMod val="75000"/>
                  </a:schemeClr>
                </a:solidFill>
                <a:ea typeface="Century Gothic"/>
                <a:cs typeface="Century Gothic"/>
                <a:sym typeface="Century Gothic"/>
              </a:rPr>
              <a:t>Examples</a:t>
            </a:r>
            <a:r>
              <a:rPr lang="en-US" sz="2800" b="1" dirty="0">
                <a:solidFill>
                  <a:schemeClr val="tx2">
                    <a:lumMod val="75000"/>
                  </a:schemeClr>
                </a:solidFill>
                <a:ea typeface="Century Gothic"/>
                <a:cs typeface="Century Gothic"/>
                <a:sym typeface="Century Gothic"/>
              </a:rPr>
              <a:t>:</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Coppertone</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Airbus</a:t>
            </a:r>
            <a:endParaRPr sz="2400" b="1" i="0" u="none" strike="noStrike" cap="none" dirty="0">
              <a:solidFill>
                <a:schemeClr val="tx2">
                  <a:lumMod val="75000"/>
                </a:schemeClr>
              </a:solidFill>
              <a:ea typeface="Century Gothic"/>
              <a:cs typeface="Century Gothic"/>
              <a:sym typeface="Century Gothic"/>
            </a:endParaRPr>
          </a:p>
        </p:txBody>
      </p:sp>
      <p:sp>
        <p:nvSpPr>
          <p:cNvPr id="277" name="Google Shape;277;p16"/>
          <p:cNvSpPr/>
          <p:nvPr/>
        </p:nvSpPr>
        <p:spPr>
          <a:xfrm>
            <a:off x="405941" y="1791867"/>
            <a:ext cx="341870" cy="432350"/>
          </a:xfrm>
          <a:prstGeom prst="rect">
            <a:avLst/>
          </a:prstGeom>
          <a:solidFill>
            <a:srgbClr val="FF7979"/>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8" name="Google Shape;278;p16"/>
          <p:cNvSpPr txBox="1">
            <a:spLocks noGrp="1"/>
          </p:cNvSpPr>
          <p:nvPr>
            <p:ph type="body" idx="1"/>
          </p:nvPr>
        </p:nvSpPr>
        <p:spPr>
          <a:xfrm>
            <a:off x="747811" y="1787749"/>
            <a:ext cx="2018270" cy="4613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FBFBF"/>
              </a:buClr>
              <a:buSzPts val="2400"/>
              <a:buNone/>
            </a:pPr>
            <a:r>
              <a:rPr lang="en-US" sz="2400" b="1" dirty="0">
                <a:solidFill>
                  <a:schemeClr val="tx2">
                    <a:lumMod val="75000"/>
                  </a:schemeClr>
                </a:solidFill>
              </a:rPr>
              <a:t>Generic</a:t>
            </a:r>
            <a:endParaRPr sz="1200" b="1" dirty="0">
              <a:solidFill>
                <a:schemeClr val="tx2">
                  <a:lumMod val="75000"/>
                </a:schemeClr>
              </a:solidFill>
            </a:endParaRPr>
          </a:p>
        </p:txBody>
      </p:sp>
      <p:sp>
        <p:nvSpPr>
          <p:cNvPr id="279" name="Google Shape;279;p16"/>
          <p:cNvSpPr/>
          <p:nvPr/>
        </p:nvSpPr>
        <p:spPr>
          <a:xfrm>
            <a:off x="405941" y="2380872"/>
            <a:ext cx="506626" cy="432350"/>
          </a:xfrm>
          <a:prstGeom prst="rect">
            <a:avLst/>
          </a:prstGeom>
          <a:solidFill>
            <a:srgbClr val="FEE599"/>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0" name="Google Shape;280;p16"/>
          <p:cNvSpPr txBox="1"/>
          <p:nvPr/>
        </p:nvSpPr>
        <p:spPr>
          <a:xfrm>
            <a:off x="912567" y="2368447"/>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FBFBF"/>
              </a:buClr>
              <a:buSzPts val="2400"/>
              <a:buFont typeface="Arial"/>
              <a:buNone/>
            </a:pPr>
            <a:r>
              <a:rPr lang="en-US" sz="2400" b="1" dirty="0">
                <a:solidFill>
                  <a:schemeClr val="tx2">
                    <a:lumMod val="75000"/>
                  </a:schemeClr>
                </a:solidFill>
                <a:ea typeface="Century Gothic"/>
                <a:cs typeface="Century Gothic"/>
                <a:sym typeface="Century Gothic"/>
              </a:rPr>
              <a:t>Descriptive</a:t>
            </a:r>
            <a:endParaRPr sz="1200" b="1" dirty="0">
              <a:solidFill>
                <a:schemeClr val="tx2">
                  <a:lumMod val="75000"/>
                </a:schemeClr>
              </a:solidFill>
              <a:ea typeface="Century Gothic"/>
              <a:cs typeface="Century Gothic"/>
              <a:sym typeface="Century Gothic"/>
            </a:endParaRPr>
          </a:p>
        </p:txBody>
      </p:sp>
      <p:sp>
        <p:nvSpPr>
          <p:cNvPr id="281" name="Google Shape;281;p16"/>
          <p:cNvSpPr/>
          <p:nvPr/>
        </p:nvSpPr>
        <p:spPr>
          <a:xfrm>
            <a:off x="405940" y="2973996"/>
            <a:ext cx="685800" cy="432350"/>
          </a:xfrm>
          <a:prstGeom prst="rect">
            <a:avLst/>
          </a:prstGeom>
          <a:solidFill>
            <a:srgbClr val="A2EC9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2" name="Google Shape;282;p16"/>
          <p:cNvSpPr txBox="1"/>
          <p:nvPr/>
        </p:nvSpPr>
        <p:spPr>
          <a:xfrm>
            <a:off x="1091740" y="2973996"/>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dirty="0">
                <a:solidFill>
                  <a:schemeClr val="tx2">
                    <a:lumMod val="75000"/>
                  </a:schemeClr>
                </a:solidFill>
                <a:ea typeface="Century Gothic"/>
                <a:cs typeface="Century Gothic"/>
                <a:sym typeface="Century Gothic"/>
              </a:rPr>
              <a:t>Suggestive</a:t>
            </a:r>
            <a:endParaRPr sz="1200" b="1" dirty="0">
              <a:solidFill>
                <a:schemeClr val="tx2">
                  <a:lumMod val="75000"/>
                </a:schemeClr>
              </a:solidFill>
              <a:ea typeface="Century Gothic"/>
              <a:cs typeface="Century Gothic"/>
              <a:sym typeface="Century Gothic"/>
            </a:endParaRPr>
          </a:p>
        </p:txBody>
      </p:sp>
      <p:sp>
        <p:nvSpPr>
          <p:cNvPr id="14" name="Google Shape;228;p13"/>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Distinctiveness</a:t>
            </a:r>
            <a:endParaRPr sz="4800" b="1" dirty="0">
              <a:solidFill>
                <a:schemeClr val="tx2">
                  <a:lumMod val="75000"/>
                </a:schemeClr>
              </a:solidFill>
            </a:endParaRPr>
          </a:p>
        </p:txBody>
      </p:sp>
    </p:spTree>
    <p:extLst>
      <p:ext uri="{BB962C8B-B14F-4D97-AF65-F5344CB8AC3E}">
        <p14:creationId xmlns:p14="http://schemas.microsoft.com/office/powerpoint/2010/main" val="292864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p17"/>
          <p:cNvSpPr/>
          <p:nvPr/>
        </p:nvSpPr>
        <p:spPr>
          <a:xfrm>
            <a:off x="405941" y="1791867"/>
            <a:ext cx="341870" cy="432350"/>
          </a:xfrm>
          <a:prstGeom prst="rect">
            <a:avLst/>
          </a:prstGeom>
          <a:solidFill>
            <a:srgbClr val="FF7979"/>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2" name="Google Shape;292;p17"/>
          <p:cNvSpPr txBox="1">
            <a:spLocks noGrp="1"/>
          </p:cNvSpPr>
          <p:nvPr>
            <p:ph type="body" idx="1"/>
          </p:nvPr>
        </p:nvSpPr>
        <p:spPr>
          <a:xfrm>
            <a:off x="747811" y="1787749"/>
            <a:ext cx="2018270" cy="4613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FBFBF"/>
              </a:buClr>
              <a:buSzPts val="2400"/>
              <a:buNone/>
            </a:pPr>
            <a:r>
              <a:rPr lang="en-US" sz="2400" b="1" dirty="0">
                <a:solidFill>
                  <a:schemeClr val="tx2">
                    <a:lumMod val="75000"/>
                  </a:schemeClr>
                </a:solidFill>
              </a:rPr>
              <a:t>Generic</a:t>
            </a:r>
            <a:endParaRPr sz="1200" b="1" dirty="0">
              <a:solidFill>
                <a:schemeClr val="tx2">
                  <a:lumMod val="75000"/>
                </a:schemeClr>
              </a:solidFill>
            </a:endParaRPr>
          </a:p>
        </p:txBody>
      </p:sp>
      <p:sp>
        <p:nvSpPr>
          <p:cNvPr id="293" name="Google Shape;293;p17"/>
          <p:cNvSpPr/>
          <p:nvPr/>
        </p:nvSpPr>
        <p:spPr>
          <a:xfrm>
            <a:off x="405941" y="2380872"/>
            <a:ext cx="506626" cy="432350"/>
          </a:xfrm>
          <a:prstGeom prst="rect">
            <a:avLst/>
          </a:prstGeom>
          <a:solidFill>
            <a:srgbClr val="FEE599"/>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4" name="Google Shape;294;p17"/>
          <p:cNvSpPr txBox="1"/>
          <p:nvPr/>
        </p:nvSpPr>
        <p:spPr>
          <a:xfrm>
            <a:off x="912567" y="2368447"/>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FBFBF"/>
              </a:buClr>
              <a:buSzPts val="2400"/>
              <a:buFont typeface="Arial"/>
              <a:buNone/>
            </a:pPr>
            <a:r>
              <a:rPr lang="en-US" sz="2400" b="1" dirty="0">
                <a:solidFill>
                  <a:schemeClr val="tx2">
                    <a:lumMod val="75000"/>
                  </a:schemeClr>
                </a:solidFill>
                <a:ea typeface="Century Gothic"/>
                <a:cs typeface="Century Gothic"/>
                <a:sym typeface="Century Gothic"/>
              </a:rPr>
              <a:t>Descriptive</a:t>
            </a:r>
            <a:endParaRPr sz="1200" b="1" dirty="0">
              <a:solidFill>
                <a:schemeClr val="tx2">
                  <a:lumMod val="75000"/>
                </a:schemeClr>
              </a:solidFill>
              <a:ea typeface="Century Gothic"/>
              <a:cs typeface="Century Gothic"/>
              <a:sym typeface="Century Gothic"/>
            </a:endParaRPr>
          </a:p>
        </p:txBody>
      </p:sp>
      <p:sp>
        <p:nvSpPr>
          <p:cNvPr id="295" name="Google Shape;295;p17"/>
          <p:cNvSpPr txBox="1"/>
          <p:nvPr/>
        </p:nvSpPr>
        <p:spPr>
          <a:xfrm>
            <a:off x="4102442" y="1791867"/>
            <a:ext cx="7514325" cy="4418048"/>
          </a:xfrm>
          <a:prstGeom prst="rect">
            <a:avLst/>
          </a:prstGeom>
          <a:noFill/>
          <a:ln>
            <a:noFill/>
          </a:ln>
        </p:spPr>
        <p:txBody>
          <a:bodyPr spcFirstLastPara="1" wrap="square" lIns="91425" tIns="45700" rIns="91425" bIns="45700" anchor="t" anchorCtr="0">
            <a:normAutofit/>
          </a:bodyPr>
          <a:lstStyle/>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ea typeface="Century Gothic"/>
                <a:cs typeface="Century Gothic"/>
                <a:sym typeface="Century Gothic"/>
              </a:rPr>
              <a:t>Existing concept, no link</a:t>
            </a:r>
            <a:endParaRPr b="1" dirty="0">
              <a:solidFill>
                <a:schemeClr val="tx2">
                  <a:lumMod val="75000"/>
                </a:schemeClr>
              </a:solidFill>
            </a:endParaRPr>
          </a:p>
          <a:p>
            <a:pPr marL="8001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800" b="1"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ea typeface="Century Gothic"/>
                <a:cs typeface="Century Gothic"/>
                <a:sym typeface="Century Gothic"/>
              </a:rPr>
              <a:t>Inherently distinctive</a:t>
            </a:r>
            <a:endParaRPr b="1" dirty="0">
              <a:solidFill>
                <a:schemeClr val="tx2">
                  <a:lumMod val="75000"/>
                </a:schemeClr>
              </a:solidFill>
            </a:endParaRPr>
          </a:p>
          <a:p>
            <a:pPr marL="8001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800" b="1"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ea typeface="Century Gothic"/>
                <a:cs typeface="Century Gothic"/>
                <a:sym typeface="Century Gothic"/>
              </a:rPr>
              <a:t>Can be registered</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Principal Register</a:t>
            </a:r>
            <a:endParaRPr b="1" dirty="0">
              <a:solidFill>
                <a:schemeClr val="tx2">
                  <a:lumMod val="75000"/>
                </a:schemeClr>
              </a:solidFill>
            </a:endParaRPr>
          </a:p>
          <a:p>
            <a:pPr marL="1143000" marR="0" lvl="1" indent="-3429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400" b="1" i="0" u="none" strike="noStrike" cap="none"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i="1" dirty="0">
                <a:solidFill>
                  <a:schemeClr val="tx2">
                    <a:lumMod val="75000"/>
                  </a:schemeClr>
                </a:solidFill>
                <a:ea typeface="Century Gothic"/>
                <a:cs typeface="Century Gothic"/>
                <a:sym typeface="Century Gothic"/>
              </a:rPr>
              <a:t>Examples</a:t>
            </a:r>
            <a:r>
              <a:rPr lang="en-US" sz="2800" b="1" dirty="0">
                <a:solidFill>
                  <a:schemeClr val="tx2">
                    <a:lumMod val="75000"/>
                  </a:schemeClr>
                </a:solidFill>
                <a:ea typeface="Century Gothic"/>
                <a:cs typeface="Century Gothic"/>
                <a:sym typeface="Century Gothic"/>
              </a:rPr>
              <a:t>:</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Amazon</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Apple</a:t>
            </a:r>
            <a:endParaRPr sz="2400" b="1" i="0" u="none" strike="noStrike" cap="none" dirty="0">
              <a:solidFill>
                <a:schemeClr val="tx2">
                  <a:lumMod val="75000"/>
                </a:schemeClr>
              </a:solidFill>
              <a:ea typeface="Century Gothic"/>
              <a:cs typeface="Century Gothic"/>
              <a:sym typeface="Century Gothic"/>
            </a:endParaRPr>
          </a:p>
        </p:txBody>
      </p:sp>
      <p:sp>
        <p:nvSpPr>
          <p:cNvPr id="296" name="Google Shape;296;p17"/>
          <p:cNvSpPr/>
          <p:nvPr/>
        </p:nvSpPr>
        <p:spPr>
          <a:xfrm>
            <a:off x="405940" y="2973996"/>
            <a:ext cx="685800" cy="432350"/>
          </a:xfrm>
          <a:prstGeom prst="rect">
            <a:avLst/>
          </a:prstGeom>
          <a:solidFill>
            <a:srgbClr val="A2EC9C"/>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7" name="Google Shape;297;p17"/>
          <p:cNvSpPr txBox="1"/>
          <p:nvPr/>
        </p:nvSpPr>
        <p:spPr>
          <a:xfrm>
            <a:off x="1091740" y="2973996"/>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FBFBF"/>
              </a:buClr>
              <a:buSzPts val="2400"/>
              <a:buFont typeface="Arial"/>
              <a:buNone/>
            </a:pPr>
            <a:r>
              <a:rPr lang="en-US" sz="2400" b="1" dirty="0">
                <a:solidFill>
                  <a:schemeClr val="tx2">
                    <a:lumMod val="75000"/>
                  </a:schemeClr>
                </a:solidFill>
                <a:ea typeface="Century Gothic"/>
                <a:cs typeface="Century Gothic"/>
                <a:sym typeface="Century Gothic"/>
              </a:rPr>
              <a:t>Suggestive</a:t>
            </a:r>
            <a:endParaRPr sz="1200" b="1" dirty="0">
              <a:solidFill>
                <a:schemeClr val="tx2">
                  <a:lumMod val="75000"/>
                </a:schemeClr>
              </a:solidFill>
              <a:ea typeface="Century Gothic"/>
              <a:cs typeface="Century Gothic"/>
              <a:sym typeface="Century Gothic"/>
            </a:endParaRPr>
          </a:p>
        </p:txBody>
      </p:sp>
      <p:sp>
        <p:nvSpPr>
          <p:cNvPr id="298" name="Google Shape;298;p17"/>
          <p:cNvSpPr/>
          <p:nvPr/>
        </p:nvSpPr>
        <p:spPr>
          <a:xfrm>
            <a:off x="405940" y="3596225"/>
            <a:ext cx="853645" cy="432350"/>
          </a:xfrm>
          <a:prstGeom prst="rect">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9" name="Google Shape;299;p17"/>
          <p:cNvSpPr txBox="1"/>
          <p:nvPr/>
        </p:nvSpPr>
        <p:spPr>
          <a:xfrm>
            <a:off x="1259585" y="3596910"/>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dirty="0">
                <a:solidFill>
                  <a:schemeClr val="tx2">
                    <a:lumMod val="75000"/>
                  </a:schemeClr>
                </a:solidFill>
                <a:ea typeface="Century Gothic"/>
                <a:cs typeface="Century Gothic"/>
                <a:sym typeface="Century Gothic"/>
              </a:rPr>
              <a:t>Arbitrary</a:t>
            </a:r>
            <a:endParaRPr sz="1200" b="1" dirty="0">
              <a:solidFill>
                <a:schemeClr val="tx2">
                  <a:lumMod val="75000"/>
                </a:schemeClr>
              </a:solidFill>
              <a:ea typeface="Century Gothic"/>
              <a:cs typeface="Century Gothic"/>
              <a:sym typeface="Century Gothic"/>
            </a:endParaRPr>
          </a:p>
        </p:txBody>
      </p:sp>
      <p:sp>
        <p:nvSpPr>
          <p:cNvPr id="16" name="Google Shape;228;p13"/>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Distinctiveness</a:t>
            </a:r>
            <a:endParaRPr sz="4800" b="1" dirty="0">
              <a:solidFill>
                <a:schemeClr val="tx2">
                  <a:lumMod val="75000"/>
                </a:schemeClr>
              </a:solidFill>
            </a:endParaRPr>
          </a:p>
        </p:txBody>
      </p:sp>
    </p:spTree>
    <p:extLst>
      <p:ext uri="{BB962C8B-B14F-4D97-AF65-F5344CB8AC3E}">
        <p14:creationId xmlns:p14="http://schemas.microsoft.com/office/powerpoint/2010/main" val="283972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12" name="Google Shape;312;p18"/>
          <p:cNvSpPr txBox="1"/>
          <p:nvPr/>
        </p:nvSpPr>
        <p:spPr>
          <a:xfrm>
            <a:off x="4102442" y="1791867"/>
            <a:ext cx="7514325" cy="4418048"/>
          </a:xfrm>
          <a:prstGeom prst="rect">
            <a:avLst/>
          </a:prstGeom>
          <a:noFill/>
          <a:ln>
            <a:noFill/>
          </a:ln>
        </p:spPr>
        <p:txBody>
          <a:bodyPr spcFirstLastPara="1" wrap="square" lIns="91425" tIns="45700" rIns="91425" bIns="45700" anchor="t" anchorCtr="0">
            <a:normAutofit/>
          </a:bodyPr>
          <a:lstStyle/>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ea typeface="Century Gothic"/>
                <a:cs typeface="Century Gothic"/>
                <a:sym typeface="Century Gothic"/>
              </a:rPr>
              <a:t>Invented concept, no link</a:t>
            </a:r>
            <a:endParaRPr b="1" dirty="0">
              <a:solidFill>
                <a:schemeClr val="tx2">
                  <a:lumMod val="75000"/>
                </a:schemeClr>
              </a:solidFill>
            </a:endParaRPr>
          </a:p>
          <a:p>
            <a:pPr marL="8001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800" b="1"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ea typeface="Century Gothic"/>
                <a:cs typeface="Century Gothic"/>
                <a:sym typeface="Century Gothic"/>
              </a:rPr>
              <a:t>Inherently distinctive</a:t>
            </a:r>
            <a:endParaRPr b="1" dirty="0">
              <a:solidFill>
                <a:schemeClr val="tx2">
                  <a:lumMod val="75000"/>
                </a:schemeClr>
              </a:solidFill>
            </a:endParaRPr>
          </a:p>
          <a:p>
            <a:pPr marL="8001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800" b="1"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dirty="0">
                <a:solidFill>
                  <a:schemeClr val="tx2">
                    <a:lumMod val="75000"/>
                  </a:schemeClr>
                </a:solidFill>
                <a:ea typeface="Century Gothic"/>
                <a:cs typeface="Century Gothic"/>
                <a:sym typeface="Century Gothic"/>
              </a:rPr>
              <a:t>Can be registered</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Principal Register</a:t>
            </a:r>
            <a:endParaRPr b="1" dirty="0">
              <a:solidFill>
                <a:schemeClr val="tx2">
                  <a:lumMod val="75000"/>
                </a:schemeClr>
              </a:solidFill>
            </a:endParaRPr>
          </a:p>
          <a:p>
            <a:pPr marL="1143000" marR="0" lvl="1" indent="-342900" algn="l" rtl="0">
              <a:lnSpc>
                <a:spcPct val="90000"/>
              </a:lnSpc>
              <a:spcBef>
                <a:spcPts val="0"/>
              </a:spcBef>
              <a:spcAft>
                <a:spcPts val="0"/>
              </a:spcAft>
              <a:buClr>
                <a:schemeClr val="tx2">
                  <a:lumMod val="75000"/>
                </a:schemeClr>
              </a:buClr>
              <a:buSzPts val="1800"/>
              <a:buFont typeface="Arial" panose="020B0604020202020204" pitchFamily="34" charset="0"/>
              <a:buChar char="•"/>
            </a:pPr>
            <a:endParaRPr sz="2400" b="1" i="0" u="none" strike="noStrike" cap="none" dirty="0">
              <a:solidFill>
                <a:schemeClr val="tx2">
                  <a:lumMod val="75000"/>
                </a:schemeClr>
              </a:solidFill>
              <a:ea typeface="Century Gothic"/>
              <a:cs typeface="Century Gothic"/>
              <a:sym typeface="Century Gothic"/>
            </a:endParaRPr>
          </a:p>
          <a:p>
            <a:pPr marL="685800" marR="0" lvl="0"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800" b="1" i="1" dirty="0">
                <a:solidFill>
                  <a:schemeClr val="tx2">
                    <a:lumMod val="75000"/>
                  </a:schemeClr>
                </a:solidFill>
                <a:ea typeface="Century Gothic"/>
                <a:cs typeface="Century Gothic"/>
                <a:sym typeface="Century Gothic"/>
              </a:rPr>
              <a:t>Examples</a:t>
            </a:r>
            <a:r>
              <a:rPr lang="en-US" sz="2800" b="1" dirty="0">
                <a:solidFill>
                  <a:schemeClr val="tx2">
                    <a:lumMod val="75000"/>
                  </a:schemeClr>
                </a:solidFill>
                <a:ea typeface="Century Gothic"/>
                <a:cs typeface="Century Gothic"/>
                <a:sym typeface="Century Gothic"/>
              </a:rPr>
              <a:t>:</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Kodak</a:t>
            </a:r>
            <a:endParaRPr b="1" dirty="0">
              <a:solidFill>
                <a:schemeClr val="tx2">
                  <a:lumMod val="75000"/>
                </a:schemeClr>
              </a:solidFill>
            </a:endParaRPr>
          </a:p>
          <a:p>
            <a:pPr marL="1143000" marR="0" lvl="1" indent="-457200" algn="l" rtl="0">
              <a:lnSpc>
                <a:spcPct val="90000"/>
              </a:lnSpc>
              <a:spcBef>
                <a:spcPts val="0"/>
              </a:spcBef>
              <a:spcAft>
                <a:spcPts val="0"/>
              </a:spcAft>
              <a:buClr>
                <a:schemeClr val="tx2">
                  <a:lumMod val="75000"/>
                </a:schemeClr>
              </a:buClr>
              <a:buSzPts val="1800"/>
              <a:buFont typeface="Arial" panose="020B0604020202020204" pitchFamily="34" charset="0"/>
              <a:buChar char="•"/>
            </a:pPr>
            <a:r>
              <a:rPr lang="en-US" sz="2400" b="1" i="0" u="none" strike="noStrike" cap="none" dirty="0">
                <a:solidFill>
                  <a:schemeClr val="tx2">
                    <a:lumMod val="75000"/>
                  </a:schemeClr>
                </a:solidFill>
                <a:ea typeface="Century Gothic"/>
                <a:cs typeface="Century Gothic"/>
                <a:sym typeface="Century Gothic"/>
              </a:rPr>
              <a:t>Verizon</a:t>
            </a:r>
            <a:endParaRPr sz="2400" b="1" i="0" u="none" strike="noStrike" cap="none" dirty="0">
              <a:solidFill>
                <a:schemeClr val="tx2">
                  <a:lumMod val="75000"/>
                </a:schemeClr>
              </a:solidFill>
              <a:ea typeface="Century Gothic"/>
              <a:cs typeface="Century Gothic"/>
              <a:sym typeface="Century Gothic"/>
            </a:endParaRPr>
          </a:p>
        </p:txBody>
      </p:sp>
      <p:sp>
        <p:nvSpPr>
          <p:cNvPr id="317" name="Google Shape;317;p18"/>
          <p:cNvSpPr/>
          <p:nvPr/>
        </p:nvSpPr>
        <p:spPr>
          <a:xfrm>
            <a:off x="405939" y="4218454"/>
            <a:ext cx="1000898" cy="432350"/>
          </a:xfrm>
          <a:prstGeom prst="rect">
            <a:avLst/>
          </a:prstGeom>
          <a:solidFill>
            <a:srgbClr val="B39F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8" name="Google Shape;318;p18"/>
          <p:cNvSpPr txBox="1"/>
          <p:nvPr/>
        </p:nvSpPr>
        <p:spPr>
          <a:xfrm>
            <a:off x="1406837" y="4218454"/>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dirty="0">
                <a:solidFill>
                  <a:schemeClr val="tx2">
                    <a:lumMod val="75000"/>
                  </a:schemeClr>
                </a:solidFill>
                <a:ea typeface="Century Gothic"/>
                <a:cs typeface="Century Gothic"/>
                <a:sym typeface="Century Gothic"/>
              </a:rPr>
              <a:t>Fanciful</a:t>
            </a:r>
            <a:endParaRPr sz="1200" b="1" dirty="0">
              <a:solidFill>
                <a:schemeClr val="tx2">
                  <a:lumMod val="75000"/>
                </a:schemeClr>
              </a:solidFill>
              <a:ea typeface="Century Gothic"/>
              <a:cs typeface="Century Gothic"/>
              <a:sym typeface="Century Gothic"/>
            </a:endParaRPr>
          </a:p>
        </p:txBody>
      </p:sp>
      <p:sp>
        <p:nvSpPr>
          <p:cNvPr id="18" name="Google Shape;228;p13"/>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Distinctiveness</a:t>
            </a:r>
            <a:endParaRPr sz="4800" b="1" dirty="0">
              <a:solidFill>
                <a:schemeClr val="tx2">
                  <a:lumMod val="75000"/>
                </a:schemeClr>
              </a:solidFill>
            </a:endParaRPr>
          </a:p>
        </p:txBody>
      </p:sp>
      <p:sp>
        <p:nvSpPr>
          <p:cNvPr id="20" name="Google Shape;291;p17"/>
          <p:cNvSpPr/>
          <p:nvPr/>
        </p:nvSpPr>
        <p:spPr>
          <a:xfrm>
            <a:off x="405941" y="1791867"/>
            <a:ext cx="341870" cy="432350"/>
          </a:xfrm>
          <a:prstGeom prst="rect">
            <a:avLst/>
          </a:prstGeom>
          <a:solidFill>
            <a:srgbClr val="FF7979"/>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292;p17"/>
          <p:cNvSpPr txBox="1">
            <a:spLocks/>
          </p:cNvSpPr>
          <p:nvPr/>
        </p:nvSpPr>
        <p:spPr>
          <a:xfrm>
            <a:off x="747811" y="1787749"/>
            <a:ext cx="2018270" cy="461319"/>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BFBFBF"/>
              </a:buClr>
              <a:buSzPts val="2400"/>
              <a:buFont typeface="Arial" panose="020B0604020202020204" pitchFamily="34" charset="0"/>
              <a:buNone/>
            </a:pPr>
            <a:r>
              <a:rPr lang="en-US" sz="2400" b="1" smtClean="0">
                <a:solidFill>
                  <a:schemeClr val="tx2">
                    <a:lumMod val="75000"/>
                  </a:schemeClr>
                </a:solidFill>
              </a:rPr>
              <a:t>Generic</a:t>
            </a:r>
            <a:endParaRPr lang="en-US" sz="1200" b="1" dirty="0">
              <a:solidFill>
                <a:schemeClr val="tx2">
                  <a:lumMod val="75000"/>
                </a:schemeClr>
              </a:solidFill>
            </a:endParaRPr>
          </a:p>
        </p:txBody>
      </p:sp>
      <p:sp>
        <p:nvSpPr>
          <p:cNvPr id="22" name="Google Shape;293;p17"/>
          <p:cNvSpPr/>
          <p:nvPr/>
        </p:nvSpPr>
        <p:spPr>
          <a:xfrm>
            <a:off x="405941" y="2380872"/>
            <a:ext cx="506626" cy="432350"/>
          </a:xfrm>
          <a:prstGeom prst="rect">
            <a:avLst/>
          </a:prstGeom>
          <a:solidFill>
            <a:srgbClr val="FEE599"/>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 name="Google Shape;294;p17"/>
          <p:cNvSpPr txBox="1"/>
          <p:nvPr/>
        </p:nvSpPr>
        <p:spPr>
          <a:xfrm>
            <a:off x="912567" y="2368447"/>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FBFBF"/>
              </a:buClr>
              <a:buSzPts val="2400"/>
              <a:buFont typeface="Arial"/>
              <a:buNone/>
            </a:pPr>
            <a:r>
              <a:rPr lang="en-US" sz="2400" b="1" dirty="0">
                <a:solidFill>
                  <a:schemeClr val="tx2">
                    <a:lumMod val="75000"/>
                  </a:schemeClr>
                </a:solidFill>
                <a:ea typeface="Century Gothic"/>
                <a:cs typeface="Century Gothic"/>
                <a:sym typeface="Century Gothic"/>
              </a:rPr>
              <a:t>Descriptive</a:t>
            </a:r>
            <a:endParaRPr sz="1200" b="1" dirty="0">
              <a:solidFill>
                <a:schemeClr val="tx2">
                  <a:lumMod val="75000"/>
                </a:schemeClr>
              </a:solidFill>
              <a:ea typeface="Century Gothic"/>
              <a:cs typeface="Century Gothic"/>
              <a:sym typeface="Century Gothic"/>
            </a:endParaRPr>
          </a:p>
        </p:txBody>
      </p:sp>
      <p:sp>
        <p:nvSpPr>
          <p:cNvPr id="24" name="Google Shape;296;p17"/>
          <p:cNvSpPr/>
          <p:nvPr/>
        </p:nvSpPr>
        <p:spPr>
          <a:xfrm>
            <a:off x="405940" y="2973996"/>
            <a:ext cx="685800" cy="432350"/>
          </a:xfrm>
          <a:prstGeom prst="rect">
            <a:avLst/>
          </a:prstGeom>
          <a:solidFill>
            <a:srgbClr val="A2EC9C"/>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 name="Google Shape;297;p17"/>
          <p:cNvSpPr txBox="1"/>
          <p:nvPr/>
        </p:nvSpPr>
        <p:spPr>
          <a:xfrm>
            <a:off x="1091740" y="2973996"/>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BFBFBF"/>
              </a:buClr>
              <a:buSzPts val="2400"/>
              <a:buFont typeface="Arial"/>
              <a:buNone/>
            </a:pPr>
            <a:r>
              <a:rPr lang="en-US" sz="2400" b="1" dirty="0">
                <a:solidFill>
                  <a:schemeClr val="tx2">
                    <a:lumMod val="75000"/>
                  </a:schemeClr>
                </a:solidFill>
                <a:ea typeface="Century Gothic"/>
                <a:cs typeface="Century Gothic"/>
                <a:sym typeface="Century Gothic"/>
              </a:rPr>
              <a:t>Suggestive</a:t>
            </a:r>
            <a:endParaRPr sz="1200" b="1" dirty="0">
              <a:solidFill>
                <a:schemeClr val="tx2">
                  <a:lumMod val="75000"/>
                </a:schemeClr>
              </a:solidFill>
              <a:ea typeface="Century Gothic"/>
              <a:cs typeface="Century Gothic"/>
              <a:sym typeface="Century Gothic"/>
            </a:endParaRPr>
          </a:p>
        </p:txBody>
      </p:sp>
      <p:sp>
        <p:nvSpPr>
          <p:cNvPr id="26" name="Google Shape;298;p17"/>
          <p:cNvSpPr/>
          <p:nvPr/>
        </p:nvSpPr>
        <p:spPr>
          <a:xfrm>
            <a:off x="405940" y="3596225"/>
            <a:ext cx="853645" cy="432350"/>
          </a:xfrm>
          <a:prstGeom prst="rect">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299;p17"/>
          <p:cNvSpPr txBox="1"/>
          <p:nvPr/>
        </p:nvSpPr>
        <p:spPr>
          <a:xfrm>
            <a:off x="1259585" y="3596910"/>
            <a:ext cx="2018270" cy="46131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400"/>
              <a:buFont typeface="Arial"/>
              <a:buNone/>
            </a:pPr>
            <a:r>
              <a:rPr lang="en-US" sz="2400" b="1" dirty="0">
                <a:solidFill>
                  <a:schemeClr val="tx2">
                    <a:lumMod val="75000"/>
                  </a:schemeClr>
                </a:solidFill>
                <a:ea typeface="Century Gothic"/>
                <a:cs typeface="Century Gothic"/>
                <a:sym typeface="Century Gothic"/>
              </a:rPr>
              <a:t>Arbitrary</a:t>
            </a:r>
            <a:endParaRPr sz="1200" b="1" dirty="0">
              <a:solidFill>
                <a:schemeClr val="tx2">
                  <a:lumMod val="75000"/>
                </a:schemeClr>
              </a:solidFill>
              <a:ea typeface="Century Gothic"/>
              <a:cs typeface="Century Gothic"/>
              <a:sym typeface="Century Gothic"/>
            </a:endParaRPr>
          </a:p>
        </p:txBody>
      </p:sp>
    </p:spTree>
    <p:extLst>
      <p:ext uri="{BB962C8B-B14F-4D97-AF65-F5344CB8AC3E}">
        <p14:creationId xmlns:p14="http://schemas.microsoft.com/office/powerpoint/2010/main" val="68642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2"/>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Filing the Application</a:t>
            </a:r>
            <a:endParaRPr sz="4800" b="1" dirty="0">
              <a:solidFill>
                <a:schemeClr val="tx2">
                  <a:lumMod val="75000"/>
                </a:schemeClr>
              </a:solidFill>
            </a:endParaRPr>
          </a:p>
        </p:txBody>
      </p:sp>
      <p:sp>
        <p:nvSpPr>
          <p:cNvPr id="364" name="Google Shape;36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lt1"/>
              </a:buClr>
              <a:buSzPct val="100000"/>
              <a:buChar char="•"/>
            </a:pPr>
            <a:r>
              <a:rPr lang="en-US" b="1" dirty="0">
                <a:solidFill>
                  <a:schemeClr val="tx2">
                    <a:lumMod val="75000"/>
                  </a:schemeClr>
                </a:solidFill>
              </a:rPr>
              <a:t>Filing Bases* </a:t>
            </a:r>
            <a:r>
              <a:rPr lang="en-US" dirty="0">
                <a:solidFill>
                  <a:schemeClr val="tx2">
                    <a:lumMod val="75000"/>
                  </a:schemeClr>
                </a:solidFill>
              </a:rPr>
              <a:t>for new U.S. application</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ct val="100000"/>
            </a:pPr>
            <a:r>
              <a:rPr lang="en-US" b="1" dirty="0">
                <a:solidFill>
                  <a:schemeClr val="tx2">
                    <a:lumMod val="75000"/>
                  </a:schemeClr>
                </a:solidFill>
              </a:rPr>
              <a:t>Section 1(a): </a:t>
            </a:r>
            <a:r>
              <a:rPr lang="en-US" dirty="0">
                <a:solidFill>
                  <a:schemeClr val="tx2">
                    <a:lumMod val="75000"/>
                  </a:schemeClr>
                </a:solidFill>
              </a:rPr>
              <a:t>actual use in commerce</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ct val="100000"/>
            </a:pPr>
            <a:r>
              <a:rPr lang="en-US" b="1" dirty="0">
                <a:solidFill>
                  <a:schemeClr val="tx2">
                    <a:lumMod val="75000"/>
                  </a:schemeClr>
                </a:solidFill>
              </a:rPr>
              <a:t>Section 1(b): </a:t>
            </a:r>
            <a:r>
              <a:rPr lang="en-US" dirty="0">
                <a:solidFill>
                  <a:schemeClr val="tx2">
                    <a:lumMod val="75000"/>
                  </a:schemeClr>
                </a:solidFill>
              </a:rPr>
              <a:t>intent-to-use in commerce</a:t>
            </a:r>
            <a:endParaRPr dirty="0">
              <a:solidFill>
                <a:schemeClr val="tx2">
                  <a:lumMod val="75000"/>
                </a:schemeClr>
              </a:solidFill>
            </a:endParaRPr>
          </a:p>
          <a:p>
            <a:pPr marL="941070" lvl="1" indent="-342900" algn="l" rtl="0">
              <a:lnSpc>
                <a:spcPct val="90000"/>
              </a:lnSpc>
              <a:spcBef>
                <a:spcPts val="500"/>
              </a:spcBef>
              <a:spcAft>
                <a:spcPts val="0"/>
              </a:spcAft>
              <a:buClr>
                <a:schemeClr val="tx2">
                  <a:lumMod val="75000"/>
                </a:schemeClr>
              </a:buClr>
              <a:buSzPct val="100000"/>
            </a:pPr>
            <a:endParaRPr dirty="0">
              <a:solidFill>
                <a:schemeClr val="tx2">
                  <a:lumMod val="75000"/>
                </a:schemeClr>
              </a:solidFill>
            </a:endParaRPr>
          </a:p>
          <a:p>
            <a:pPr marL="228600" lvl="0" indent="-228600" algn="l" rtl="0">
              <a:lnSpc>
                <a:spcPct val="90000"/>
              </a:lnSpc>
              <a:spcBef>
                <a:spcPts val="1000"/>
              </a:spcBef>
              <a:spcAft>
                <a:spcPts val="0"/>
              </a:spcAft>
              <a:buClr>
                <a:schemeClr val="lt1"/>
              </a:buClr>
              <a:buSzPct val="100000"/>
              <a:buChar char="•"/>
            </a:pPr>
            <a:r>
              <a:rPr lang="en-US" dirty="0">
                <a:solidFill>
                  <a:schemeClr val="tx2">
                    <a:lumMod val="75000"/>
                  </a:schemeClr>
                </a:solidFill>
              </a:rPr>
              <a:t>Applicant information</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ct val="100000"/>
              <a:buChar char="•"/>
            </a:pPr>
            <a:r>
              <a:rPr lang="en-US" dirty="0">
                <a:solidFill>
                  <a:schemeClr val="tx2">
                    <a:lumMod val="75000"/>
                  </a:schemeClr>
                </a:solidFill>
              </a:rPr>
              <a:t>Domicile/mailing address</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ct val="100000"/>
              <a:buChar char="•"/>
            </a:pPr>
            <a:r>
              <a:rPr lang="en-US" dirty="0">
                <a:solidFill>
                  <a:schemeClr val="tx2">
                    <a:lumMod val="75000"/>
                  </a:schemeClr>
                </a:solidFill>
              </a:rPr>
              <a:t>Email address</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ct val="100000"/>
              <a:buChar char="•"/>
            </a:pPr>
            <a:r>
              <a:rPr lang="en-US" dirty="0">
                <a:solidFill>
                  <a:schemeClr val="tx2">
                    <a:lumMod val="75000"/>
                  </a:schemeClr>
                </a:solidFill>
              </a:rPr>
              <a:t>Business entity information</a:t>
            </a:r>
            <a:endParaRPr dirty="0">
              <a:solidFill>
                <a:schemeClr val="tx2">
                  <a:lumMod val="75000"/>
                </a:schemeClr>
              </a:solidFill>
            </a:endParaRPr>
          </a:p>
          <a:p>
            <a:pPr marL="685800" lvl="1" indent="-87630" algn="l" rtl="0">
              <a:lnSpc>
                <a:spcPct val="90000"/>
              </a:lnSpc>
              <a:spcBef>
                <a:spcPts val="500"/>
              </a:spcBef>
              <a:spcAft>
                <a:spcPts val="0"/>
              </a:spcAft>
              <a:buClr>
                <a:schemeClr val="tx2">
                  <a:lumMod val="75000"/>
                </a:schemeClr>
              </a:buClr>
              <a:buSzPct val="100000"/>
              <a:buNone/>
            </a:pPr>
            <a:endParaRPr dirty="0">
              <a:solidFill>
                <a:schemeClr val="tx2">
                  <a:lumMod val="75000"/>
                </a:schemeClr>
              </a:solidFill>
            </a:endParaRPr>
          </a:p>
          <a:p>
            <a:pPr marL="228600" lvl="0" indent="-228600" algn="l" rtl="0">
              <a:lnSpc>
                <a:spcPct val="90000"/>
              </a:lnSpc>
              <a:spcBef>
                <a:spcPts val="1000"/>
              </a:spcBef>
              <a:spcAft>
                <a:spcPts val="0"/>
              </a:spcAft>
              <a:buClr>
                <a:schemeClr val="tx2">
                  <a:lumMod val="75000"/>
                </a:schemeClr>
              </a:buClr>
              <a:buSzPct val="100000"/>
              <a:buChar char="•"/>
            </a:pPr>
            <a:r>
              <a:rPr lang="en-US" dirty="0">
                <a:solidFill>
                  <a:schemeClr val="tx2">
                    <a:lumMod val="75000"/>
                  </a:schemeClr>
                </a:solidFill>
              </a:rPr>
              <a:t>Goods/services information</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ct val="100000"/>
              <a:buChar char="•"/>
            </a:pPr>
            <a:r>
              <a:rPr lang="en-US" b="1" dirty="0">
                <a:solidFill>
                  <a:schemeClr val="tx2">
                    <a:lumMod val="75000"/>
                  </a:schemeClr>
                </a:solidFill>
              </a:rPr>
              <a:t>Can’t be broadened later</a:t>
            </a:r>
            <a:endParaRPr b="1" dirty="0">
              <a:solidFill>
                <a:schemeClr val="tx2">
                  <a:lumMod val="75000"/>
                </a:schemeClr>
              </a:solidFill>
            </a:endParaRPr>
          </a:p>
          <a:p>
            <a:pPr marL="685800" lvl="1" indent="-87630" algn="l" rtl="0">
              <a:lnSpc>
                <a:spcPct val="90000"/>
              </a:lnSpc>
              <a:spcBef>
                <a:spcPts val="500"/>
              </a:spcBef>
              <a:spcAft>
                <a:spcPts val="0"/>
              </a:spcAft>
              <a:buClr>
                <a:schemeClr val="tx2">
                  <a:lumMod val="75000"/>
                </a:schemeClr>
              </a:buClr>
              <a:buSzPct val="100000"/>
              <a:buNone/>
            </a:pPr>
            <a:endParaRPr dirty="0">
              <a:solidFill>
                <a:schemeClr val="tx2">
                  <a:lumMod val="75000"/>
                </a:schemeClr>
              </a:solidFill>
            </a:endParaRPr>
          </a:p>
          <a:p>
            <a:pPr marL="228600" lvl="0" indent="-228600" algn="l" rtl="0">
              <a:lnSpc>
                <a:spcPct val="90000"/>
              </a:lnSpc>
              <a:spcBef>
                <a:spcPts val="1000"/>
              </a:spcBef>
              <a:spcAft>
                <a:spcPts val="0"/>
              </a:spcAft>
              <a:buClr>
                <a:schemeClr val="tx2">
                  <a:lumMod val="75000"/>
                </a:schemeClr>
              </a:buClr>
              <a:buSzPct val="100000"/>
              <a:buChar char="•"/>
            </a:pPr>
            <a:r>
              <a:rPr lang="en-US" dirty="0">
                <a:solidFill>
                  <a:schemeClr val="tx2">
                    <a:lumMod val="75000"/>
                  </a:schemeClr>
                </a:solidFill>
              </a:rPr>
              <a:t>Information about representative </a:t>
            </a:r>
            <a:endParaRPr dirty="0">
              <a:solidFill>
                <a:schemeClr val="tx2">
                  <a:lumMod val="75000"/>
                </a:schemeClr>
              </a:solidFill>
            </a:endParaRPr>
          </a:p>
          <a:p>
            <a:pPr marL="228600" lvl="0" indent="-64135" algn="l" rtl="0">
              <a:lnSpc>
                <a:spcPct val="90000"/>
              </a:lnSpc>
              <a:spcBef>
                <a:spcPts val="1000"/>
              </a:spcBef>
              <a:spcAft>
                <a:spcPts val="0"/>
              </a:spcAft>
              <a:buClr>
                <a:schemeClr val="lt1"/>
              </a:buClr>
              <a:buSzPct val="100000"/>
              <a:buNone/>
            </a:pPr>
            <a:endParaRPr dirty="0"/>
          </a:p>
        </p:txBody>
      </p:sp>
      <p:pic>
        <p:nvPicPr>
          <p:cNvPr id="365" name="Google Shape;365;p22" descr="Contact Form - Free interface icons"/>
          <p:cNvPicPr preferRelativeResize="0"/>
          <p:nvPr/>
        </p:nvPicPr>
        <p:blipFill rotWithShape="1">
          <a:blip r:embed="rId3">
            <a:alphaModFix/>
          </a:blip>
          <a:srcRect/>
          <a:stretch/>
        </p:blipFill>
        <p:spPr>
          <a:xfrm>
            <a:off x="8430304" y="2376261"/>
            <a:ext cx="2818267" cy="2818267"/>
          </a:xfrm>
          <a:prstGeom prst="rect">
            <a:avLst/>
          </a:prstGeom>
          <a:noFill/>
          <a:ln>
            <a:noFill/>
          </a:ln>
        </p:spPr>
      </p:pic>
    </p:spTree>
    <p:extLst>
      <p:ext uri="{BB962C8B-B14F-4D97-AF65-F5344CB8AC3E}">
        <p14:creationId xmlns:p14="http://schemas.microsoft.com/office/powerpoint/2010/main" val="2024959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3"/>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§1(a) – Actual Use</a:t>
            </a:r>
            <a:endParaRPr sz="4800" b="1" dirty="0">
              <a:solidFill>
                <a:schemeClr val="tx2">
                  <a:lumMod val="75000"/>
                </a:schemeClr>
              </a:solidFill>
            </a:endParaRPr>
          </a:p>
        </p:txBody>
      </p:sp>
      <p:sp>
        <p:nvSpPr>
          <p:cNvPr id="375" name="Google Shape;375;p23"/>
          <p:cNvSpPr txBox="1">
            <a:spLocks noGrp="1"/>
          </p:cNvSpPr>
          <p:nvPr>
            <p:ph type="body" idx="1"/>
          </p:nvPr>
        </p:nvSpPr>
        <p:spPr>
          <a:xfrm>
            <a:off x="838200" y="1825625"/>
            <a:ext cx="5996677" cy="4351338"/>
          </a:xfrm>
          <a:prstGeom prst="rect">
            <a:avLst/>
          </a:prstGeom>
          <a:noFill/>
          <a:ln>
            <a:noFill/>
          </a:ln>
        </p:spPr>
        <p:txBody>
          <a:bodyPr spcFirstLastPara="1" wrap="square" lIns="91425" tIns="45700" rIns="91425" bIns="45700" anchor="t" anchorCtr="0">
            <a:normAutofit lnSpcReduction="10000"/>
          </a:bodyPr>
          <a:lstStyle/>
          <a:p>
            <a:pPr lvl="0" algn="l" rtl="0">
              <a:lnSpc>
                <a:spcPct val="90000"/>
              </a:lnSpc>
              <a:spcBef>
                <a:spcPts val="0"/>
              </a:spcBef>
              <a:spcAft>
                <a:spcPts val="0"/>
              </a:spcAft>
              <a:buClr>
                <a:schemeClr val="tx2">
                  <a:lumMod val="75000"/>
                </a:schemeClr>
              </a:buClr>
              <a:buSzPct val="100000"/>
            </a:pPr>
            <a:r>
              <a:rPr lang="en-US" dirty="0">
                <a:solidFill>
                  <a:schemeClr val="tx2">
                    <a:lumMod val="75000"/>
                  </a:schemeClr>
                </a:solidFill>
              </a:rPr>
              <a:t>Mark must be in use </a:t>
            </a:r>
            <a:r>
              <a:rPr lang="en-US" b="1" dirty="0">
                <a:solidFill>
                  <a:schemeClr val="tx2">
                    <a:lumMod val="75000"/>
                  </a:schemeClr>
                </a:solidFill>
              </a:rPr>
              <a:t>in commerce </a:t>
            </a:r>
            <a:r>
              <a:rPr lang="en-US" dirty="0">
                <a:solidFill>
                  <a:schemeClr val="tx2">
                    <a:lumMod val="75000"/>
                  </a:schemeClr>
                </a:solidFill>
              </a:rPr>
              <a:t>for </a:t>
            </a:r>
            <a:r>
              <a:rPr lang="en-US" b="1" dirty="0">
                <a:solidFill>
                  <a:schemeClr val="tx2">
                    <a:lumMod val="75000"/>
                  </a:schemeClr>
                </a:solidFill>
              </a:rPr>
              <a:t>all</a:t>
            </a:r>
            <a:r>
              <a:rPr lang="en-US" dirty="0">
                <a:solidFill>
                  <a:schemeClr val="tx2">
                    <a:lumMod val="75000"/>
                  </a:schemeClr>
                </a:solidFill>
              </a:rPr>
              <a:t> the goods/services listed as of application filing.</a:t>
            </a:r>
            <a:endParaRPr dirty="0">
              <a:solidFill>
                <a:schemeClr val="tx2">
                  <a:lumMod val="75000"/>
                </a:schemeClr>
              </a:solidFill>
            </a:endParaRPr>
          </a:p>
          <a:p>
            <a:pPr marL="621665" lvl="0" indent="-457200" algn="l" rtl="0">
              <a:lnSpc>
                <a:spcPct val="90000"/>
              </a:lnSpc>
              <a:spcBef>
                <a:spcPts val="1000"/>
              </a:spcBef>
              <a:spcAft>
                <a:spcPts val="0"/>
              </a:spcAft>
              <a:buClr>
                <a:schemeClr val="tx2">
                  <a:lumMod val="75000"/>
                </a:schemeClr>
              </a:buClr>
              <a:buSzPct val="100000"/>
            </a:pP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ct val="100000"/>
            </a:pPr>
            <a:r>
              <a:rPr lang="en-US" dirty="0">
                <a:solidFill>
                  <a:schemeClr val="tx2">
                    <a:lumMod val="75000"/>
                  </a:schemeClr>
                </a:solidFill>
              </a:rPr>
              <a:t>“Use in commerce”</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ct val="100000"/>
            </a:pPr>
            <a:r>
              <a:rPr lang="en-US" b="1" dirty="0">
                <a:solidFill>
                  <a:schemeClr val="tx2">
                    <a:lumMod val="75000"/>
                  </a:schemeClr>
                </a:solidFill>
              </a:rPr>
              <a:t>Goods</a:t>
            </a:r>
            <a:r>
              <a:rPr lang="en-US" dirty="0">
                <a:solidFill>
                  <a:schemeClr val="tx2">
                    <a:lumMod val="75000"/>
                  </a:schemeClr>
                </a:solidFill>
              </a:rPr>
              <a:t>: sold or transported in interstate commerce</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ct val="100000"/>
            </a:pPr>
            <a:r>
              <a:rPr lang="en-US" b="1" dirty="0">
                <a:solidFill>
                  <a:schemeClr val="tx2">
                    <a:lumMod val="75000"/>
                  </a:schemeClr>
                </a:solidFill>
              </a:rPr>
              <a:t>Services</a:t>
            </a:r>
            <a:r>
              <a:rPr lang="en-US" dirty="0">
                <a:solidFill>
                  <a:schemeClr val="tx2">
                    <a:lumMod val="75000"/>
                  </a:schemeClr>
                </a:solidFill>
              </a:rPr>
              <a:t>: rendered in more than one State, or domestic + abroad.</a:t>
            </a:r>
            <a:endParaRPr dirty="0">
              <a:solidFill>
                <a:schemeClr val="tx2">
                  <a:lumMod val="75000"/>
                </a:schemeClr>
              </a:solidFill>
            </a:endParaRPr>
          </a:p>
          <a:p>
            <a:pPr marL="941070" lvl="1" indent="-342900" algn="l" rtl="0">
              <a:lnSpc>
                <a:spcPct val="90000"/>
              </a:lnSpc>
              <a:spcBef>
                <a:spcPts val="500"/>
              </a:spcBef>
              <a:spcAft>
                <a:spcPts val="0"/>
              </a:spcAft>
              <a:buClr>
                <a:schemeClr val="tx2">
                  <a:lumMod val="75000"/>
                </a:schemeClr>
              </a:buClr>
              <a:buSzPct val="100000"/>
            </a:pP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ct val="100000"/>
            </a:pPr>
            <a:r>
              <a:rPr lang="en-US" dirty="0">
                <a:solidFill>
                  <a:schemeClr val="tx2">
                    <a:lumMod val="75000"/>
                  </a:schemeClr>
                </a:solidFill>
              </a:rPr>
              <a:t>Requires </a:t>
            </a:r>
            <a:r>
              <a:rPr lang="en-US" b="1" dirty="0">
                <a:solidFill>
                  <a:schemeClr val="tx2">
                    <a:lumMod val="75000"/>
                  </a:schemeClr>
                </a:solidFill>
              </a:rPr>
              <a:t>specimen </a:t>
            </a:r>
            <a:r>
              <a:rPr lang="en-US" dirty="0">
                <a:solidFill>
                  <a:schemeClr val="tx2">
                    <a:lumMod val="75000"/>
                  </a:schemeClr>
                </a:solidFill>
              </a:rPr>
              <a:t>of use</a:t>
            </a:r>
            <a:endParaRPr b="1" dirty="0">
              <a:solidFill>
                <a:schemeClr val="tx2">
                  <a:lumMod val="75000"/>
                </a:schemeClr>
              </a:solidFill>
            </a:endParaRPr>
          </a:p>
        </p:txBody>
      </p:sp>
      <p:pic>
        <p:nvPicPr>
          <p:cNvPr id="376" name="Google Shape;376;p23" descr="Pennsylvania Map silhouette - Free Vector Silhouettes | Creazilla"/>
          <p:cNvPicPr preferRelativeResize="0"/>
          <p:nvPr/>
        </p:nvPicPr>
        <p:blipFill rotWithShape="1">
          <a:blip r:embed="rId3">
            <a:alphaModFix/>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7634513" y="2484977"/>
            <a:ext cx="3551918" cy="2126711"/>
          </a:xfrm>
          <a:prstGeom prst="rect">
            <a:avLst/>
          </a:prstGeom>
          <a:noFill/>
          <a:ln>
            <a:noFill/>
          </a:ln>
        </p:spPr>
      </p:pic>
      <p:sp>
        <p:nvSpPr>
          <p:cNvPr id="377" name="Google Shape;377;p23"/>
          <p:cNvSpPr/>
          <p:nvPr/>
        </p:nvSpPr>
        <p:spPr>
          <a:xfrm rot="6568981">
            <a:off x="7897022" y="4418840"/>
            <a:ext cx="1041239" cy="574858"/>
          </a:xfrm>
          <a:prstGeom prst="curvedDownArrow">
            <a:avLst>
              <a:gd name="adj1" fmla="val 25000"/>
              <a:gd name="adj2" fmla="val 50000"/>
              <a:gd name="adj3" fmla="val 25000"/>
            </a:avLst>
          </a:prstGeom>
          <a:solidFill>
            <a:schemeClr val="tx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378" name="Google Shape;378;p23"/>
          <p:cNvSpPr/>
          <p:nvPr/>
        </p:nvSpPr>
        <p:spPr>
          <a:xfrm rot="-3633439">
            <a:off x="6820476" y="3784977"/>
            <a:ext cx="1041239" cy="574858"/>
          </a:xfrm>
          <a:prstGeom prst="curvedDownArrow">
            <a:avLst>
              <a:gd name="adj1" fmla="val 25000"/>
              <a:gd name="adj2" fmla="val 50000"/>
              <a:gd name="adj3" fmla="val 25000"/>
            </a:avLst>
          </a:prstGeom>
          <a:solidFill>
            <a:schemeClr val="tx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379" name="Google Shape;379;p23"/>
          <p:cNvSpPr/>
          <p:nvPr/>
        </p:nvSpPr>
        <p:spPr>
          <a:xfrm>
            <a:off x="7905812" y="3945012"/>
            <a:ext cx="192493" cy="189097"/>
          </a:xfrm>
          <a:prstGeom prst="star5">
            <a:avLst>
              <a:gd name="adj" fmla="val 19098"/>
              <a:gd name="hf" fmla="val 105146"/>
              <a:gd name="vf" fmla="val 110557"/>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8327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4"/>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§1(b) – Intent to Use</a:t>
            </a:r>
            <a:endParaRPr sz="4800" b="1" dirty="0">
              <a:solidFill>
                <a:schemeClr val="tx2">
                  <a:lumMod val="75000"/>
                </a:schemeClr>
              </a:solidFill>
            </a:endParaRPr>
          </a:p>
        </p:txBody>
      </p:sp>
      <p:sp>
        <p:nvSpPr>
          <p:cNvPr id="389" name="Google Shape;389;p24"/>
          <p:cNvSpPr txBox="1">
            <a:spLocks noGrp="1"/>
          </p:cNvSpPr>
          <p:nvPr>
            <p:ph type="body" idx="1"/>
          </p:nvPr>
        </p:nvSpPr>
        <p:spPr>
          <a:xfrm>
            <a:off x="838200" y="1825625"/>
            <a:ext cx="5996677"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tx2">
                  <a:lumMod val="75000"/>
                </a:schemeClr>
              </a:buClr>
              <a:buSzPts val="2800"/>
            </a:pPr>
            <a:r>
              <a:rPr lang="en-US" dirty="0">
                <a:solidFill>
                  <a:schemeClr val="tx2">
                    <a:lumMod val="75000"/>
                  </a:schemeClr>
                </a:solidFill>
              </a:rPr>
              <a:t>No use required, but bona fide </a:t>
            </a:r>
            <a:r>
              <a:rPr lang="en-US" b="1" dirty="0">
                <a:solidFill>
                  <a:schemeClr val="tx2">
                    <a:lumMod val="75000"/>
                  </a:schemeClr>
                </a:solidFill>
              </a:rPr>
              <a:t>intent to use </a:t>
            </a:r>
            <a:r>
              <a:rPr lang="en-US" dirty="0">
                <a:solidFill>
                  <a:schemeClr val="tx2">
                    <a:lumMod val="75000"/>
                  </a:schemeClr>
                </a:solidFill>
              </a:rPr>
              <a:t>mark in commerce</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No specimen of use is required until mark is allowed</a:t>
            </a:r>
            <a:endParaRPr dirty="0">
              <a:solidFill>
                <a:schemeClr val="tx2">
                  <a:lumMod val="75000"/>
                </a:schemeClr>
              </a:solidFill>
            </a:endParaRPr>
          </a:p>
          <a:p>
            <a:pPr marL="635000" lvl="0" indent="-457200" algn="l" rtl="0">
              <a:lnSpc>
                <a:spcPct val="90000"/>
              </a:lnSpc>
              <a:spcBef>
                <a:spcPts val="1000"/>
              </a:spcBef>
              <a:spcAft>
                <a:spcPts val="0"/>
              </a:spcAft>
              <a:buClr>
                <a:schemeClr val="tx2">
                  <a:lumMod val="75000"/>
                </a:schemeClr>
              </a:buClr>
              <a:buSzPts val="2800"/>
            </a:pP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Registration will be withheld until you file a Statement of Use</a:t>
            </a:r>
            <a:endParaRPr dirty="0">
              <a:solidFill>
                <a:schemeClr val="tx2">
                  <a:lumMod val="75000"/>
                </a:schemeClr>
              </a:solidFill>
            </a:endParaRPr>
          </a:p>
        </p:txBody>
      </p:sp>
      <p:pic>
        <p:nvPicPr>
          <p:cNvPr id="390" name="Google Shape;390;p24" descr="Pennsylvania Map silhouette - Free Vector Silhouettes | Creazilla"/>
          <p:cNvPicPr preferRelativeResize="0"/>
          <p:nvPr/>
        </p:nvPicPr>
        <p:blipFill rotWithShape="1">
          <a:blip r:embed="rId3">
            <a:alphaModFix/>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7634513" y="2484977"/>
            <a:ext cx="3551918" cy="2126711"/>
          </a:xfrm>
          <a:prstGeom prst="rect">
            <a:avLst/>
          </a:prstGeom>
          <a:noFill/>
          <a:ln>
            <a:noFill/>
          </a:ln>
        </p:spPr>
      </p:pic>
      <p:sp>
        <p:nvSpPr>
          <p:cNvPr id="391" name="Google Shape;391;p24"/>
          <p:cNvSpPr/>
          <p:nvPr/>
        </p:nvSpPr>
        <p:spPr>
          <a:xfrm>
            <a:off x="7905812" y="3945012"/>
            <a:ext cx="192493" cy="189097"/>
          </a:xfrm>
          <a:prstGeom prst="star5">
            <a:avLst>
              <a:gd name="adj" fmla="val 19098"/>
              <a:gd name="hf" fmla="val 105146"/>
              <a:gd name="vf" fmla="val 110557"/>
            </a:avLst>
          </a:prstGeom>
          <a:solidFill>
            <a:schemeClr val="bg1"/>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392" name="Google Shape;392;p24"/>
          <p:cNvCxnSpPr/>
          <p:nvPr/>
        </p:nvCxnSpPr>
        <p:spPr>
          <a:xfrm>
            <a:off x="8117355" y="4279431"/>
            <a:ext cx="314325" cy="571500"/>
          </a:xfrm>
          <a:prstGeom prst="straightConnector1">
            <a:avLst/>
          </a:prstGeom>
          <a:noFill/>
          <a:ln w="50800" cap="flat" cmpd="sng">
            <a:solidFill>
              <a:schemeClr val="tx2">
                <a:lumMod val="75000"/>
              </a:schemeClr>
            </a:solidFill>
            <a:prstDash val="dash"/>
            <a:miter lim="800000"/>
            <a:headEnd type="none" w="sm" len="sm"/>
            <a:tailEnd type="triangle" w="med" len="med"/>
          </a:ln>
        </p:spPr>
      </p:cxnSp>
      <p:cxnSp>
        <p:nvCxnSpPr>
          <p:cNvPr id="393" name="Google Shape;393;p24"/>
          <p:cNvCxnSpPr/>
          <p:nvPr/>
        </p:nvCxnSpPr>
        <p:spPr>
          <a:xfrm rot="10800000">
            <a:off x="7131925" y="3646035"/>
            <a:ext cx="638237" cy="298977"/>
          </a:xfrm>
          <a:prstGeom prst="straightConnector1">
            <a:avLst/>
          </a:prstGeom>
          <a:noFill/>
          <a:ln w="50800" cap="flat" cmpd="sng">
            <a:solidFill>
              <a:schemeClr val="tx2">
                <a:lumMod val="75000"/>
              </a:schemeClr>
            </a:solidFill>
            <a:prstDash val="dash"/>
            <a:miter lim="800000"/>
            <a:headEnd type="none" w="sm" len="sm"/>
            <a:tailEnd type="triangle" w="med" len="med"/>
          </a:ln>
        </p:spPr>
      </p:cxnSp>
      <p:cxnSp>
        <p:nvCxnSpPr>
          <p:cNvPr id="394" name="Google Shape;394;p24"/>
          <p:cNvCxnSpPr/>
          <p:nvPr/>
        </p:nvCxnSpPr>
        <p:spPr>
          <a:xfrm rot="10800000" flipH="1">
            <a:off x="8098383" y="3166677"/>
            <a:ext cx="379016" cy="667689"/>
          </a:xfrm>
          <a:prstGeom prst="straightConnector1">
            <a:avLst/>
          </a:prstGeom>
          <a:noFill/>
          <a:ln w="50800" cap="flat" cmpd="sng">
            <a:solidFill>
              <a:schemeClr val="tx2">
                <a:lumMod val="75000"/>
              </a:schemeClr>
            </a:solidFill>
            <a:prstDash val="dash"/>
            <a:miter lim="800000"/>
            <a:headEnd type="none" w="sm" len="sm"/>
            <a:tailEnd type="triangle" w="med" len="med"/>
          </a:ln>
        </p:spPr>
      </p:cxnSp>
    </p:spTree>
    <p:extLst>
      <p:ext uri="{BB962C8B-B14F-4D97-AF65-F5344CB8AC3E}">
        <p14:creationId xmlns:p14="http://schemas.microsoft.com/office/powerpoint/2010/main" val="163234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b="1" smtClean="0">
                <a:solidFill>
                  <a:schemeClr val="tx2">
                    <a:lumMod val="75000"/>
                  </a:schemeClr>
                </a:solidFill>
                <a:latin typeface="Calibri Light" panose="020F0302020204030204" pitchFamily="34" charset="0"/>
              </a:rPr>
              <a:t>Copyrights</a:t>
            </a:r>
            <a:endParaRPr lang="en-US" b="1" dirty="0">
              <a:solidFill>
                <a:schemeClr val="tx2">
                  <a:lumMod val="75000"/>
                </a:schemeClr>
              </a:solidFill>
            </a:endParaRPr>
          </a:p>
        </p:txBody>
      </p:sp>
    </p:spTree>
    <p:extLst>
      <p:ext uri="{BB962C8B-B14F-4D97-AF65-F5344CB8AC3E}">
        <p14:creationId xmlns:p14="http://schemas.microsoft.com/office/powerpoint/2010/main" val="30156278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6"/>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Verified Statement</a:t>
            </a:r>
            <a:endParaRPr sz="4800" b="1" dirty="0">
              <a:solidFill>
                <a:schemeClr val="tx2">
                  <a:lumMod val="75000"/>
                </a:schemeClr>
              </a:solidFill>
            </a:endParaRPr>
          </a:p>
        </p:txBody>
      </p:sp>
      <p:sp>
        <p:nvSpPr>
          <p:cNvPr id="424" name="Google Shape;424;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dirty="0">
                <a:solidFill>
                  <a:schemeClr val="tx2">
                    <a:lumMod val="75000"/>
                  </a:schemeClr>
                </a:solidFill>
              </a:rPr>
              <a:t>Person signing the application is verifying:</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ts val="2400"/>
              <a:buChar char="•"/>
            </a:pPr>
            <a:r>
              <a:rPr lang="en-US" b="1" u="sng" dirty="0">
                <a:solidFill>
                  <a:schemeClr val="tx2">
                    <a:lumMod val="75000"/>
                  </a:schemeClr>
                </a:solidFill>
              </a:rPr>
              <a:t>Section 1(a):</a:t>
            </a:r>
            <a:r>
              <a:rPr lang="en-US" dirty="0">
                <a:solidFill>
                  <a:schemeClr val="tx2">
                    <a:lumMod val="75000"/>
                  </a:schemeClr>
                </a:solidFill>
              </a:rPr>
              <a:t> belief that Applicant owns mark, is using it in commerce in connection with all goods/services as of filing</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ts val="2400"/>
              <a:buChar char="•"/>
            </a:pPr>
            <a:r>
              <a:rPr lang="en-US" b="1" u="sng" dirty="0">
                <a:solidFill>
                  <a:schemeClr val="tx2">
                    <a:lumMod val="75000"/>
                  </a:schemeClr>
                </a:solidFill>
              </a:rPr>
              <a:t>Section 1(b):</a:t>
            </a:r>
            <a:r>
              <a:rPr lang="en-US" dirty="0">
                <a:solidFill>
                  <a:schemeClr val="tx2">
                    <a:lumMod val="75000"/>
                  </a:schemeClr>
                </a:solidFill>
              </a:rPr>
              <a:t> belief that Applicant is entitled to use the mark in commerce and has bona fide intent to do so</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ts val="2400"/>
              <a:buChar char="•"/>
            </a:pPr>
            <a:r>
              <a:rPr lang="en-US" b="1" u="sng" dirty="0">
                <a:solidFill>
                  <a:schemeClr val="tx2">
                    <a:lumMod val="75000"/>
                  </a:schemeClr>
                </a:solidFill>
              </a:rPr>
              <a:t>Both 1(a) and 1(b)</a:t>
            </a:r>
            <a:r>
              <a:rPr lang="en-US" b="1" dirty="0">
                <a:solidFill>
                  <a:schemeClr val="tx2">
                    <a:lumMod val="75000"/>
                  </a:schemeClr>
                </a:solidFill>
              </a:rPr>
              <a:t>: </a:t>
            </a:r>
            <a:r>
              <a:rPr lang="en-US" dirty="0">
                <a:solidFill>
                  <a:schemeClr val="tx2">
                    <a:lumMod val="75000"/>
                  </a:schemeClr>
                </a:solidFill>
              </a:rPr>
              <a:t>To the best of the signatory's knowledge and belief, </a:t>
            </a:r>
            <a:r>
              <a:rPr lang="en-US" b="1" dirty="0">
                <a:solidFill>
                  <a:schemeClr val="tx2">
                    <a:lumMod val="75000"/>
                  </a:schemeClr>
                </a:solidFill>
              </a:rPr>
              <a:t>no other </a:t>
            </a:r>
            <a:r>
              <a:rPr lang="en-US" b="1" dirty="0" smtClean="0">
                <a:solidFill>
                  <a:schemeClr val="tx2">
                    <a:lumMod val="75000"/>
                  </a:schemeClr>
                </a:solidFill>
              </a:rPr>
              <a:t>persons</a:t>
            </a:r>
            <a:r>
              <a:rPr lang="en-US" dirty="0" smtClean="0">
                <a:solidFill>
                  <a:schemeClr val="tx2">
                    <a:lumMod val="75000"/>
                  </a:schemeClr>
                </a:solidFill>
              </a:rPr>
              <a:t> </a:t>
            </a:r>
            <a:r>
              <a:rPr lang="en-US" b="1" dirty="0">
                <a:solidFill>
                  <a:schemeClr val="tx2">
                    <a:lumMod val="75000"/>
                  </a:schemeClr>
                </a:solidFill>
              </a:rPr>
              <a:t>have the right to use the mark in commerce</a:t>
            </a:r>
            <a:r>
              <a:rPr lang="en-US" dirty="0">
                <a:solidFill>
                  <a:schemeClr val="tx2">
                    <a:lumMod val="75000"/>
                  </a:schemeClr>
                </a:solidFill>
              </a:rPr>
              <a:t>, either in the identical form or in such near resemblance as to be likely, when used on or in connection with the goods/services of such other persons, </a:t>
            </a:r>
            <a:r>
              <a:rPr lang="en-US" b="1" dirty="0">
                <a:solidFill>
                  <a:schemeClr val="tx2">
                    <a:lumMod val="75000"/>
                  </a:schemeClr>
                </a:solidFill>
              </a:rPr>
              <a:t>to cause confusion or mistake, or to deceive.</a:t>
            </a:r>
            <a:endParaRPr b="1" dirty="0">
              <a:solidFill>
                <a:schemeClr val="tx2">
                  <a:lumMod val="75000"/>
                </a:schemeClr>
              </a:solidFill>
            </a:endParaRPr>
          </a:p>
        </p:txBody>
      </p:sp>
    </p:spTree>
    <p:extLst>
      <p:ext uri="{BB962C8B-B14F-4D97-AF65-F5344CB8AC3E}">
        <p14:creationId xmlns:p14="http://schemas.microsoft.com/office/powerpoint/2010/main" val="1923174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8"/>
          <p:cNvSpPr/>
          <p:nvPr/>
        </p:nvSpPr>
        <p:spPr>
          <a:xfrm>
            <a:off x="1371600" y="609600"/>
            <a:ext cx="3225800" cy="787400"/>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tx2">
                    <a:lumMod val="75000"/>
                  </a:schemeClr>
                </a:solidFill>
                <a:ea typeface="Century Gothic"/>
                <a:cs typeface="Century Gothic"/>
                <a:sym typeface="Century Gothic"/>
              </a:rPr>
              <a:t>Filing</a:t>
            </a:r>
            <a:endParaRPr sz="3200" b="1" dirty="0">
              <a:solidFill>
                <a:schemeClr val="tx2">
                  <a:lumMod val="75000"/>
                </a:schemeClr>
              </a:solidFill>
              <a:ea typeface="Century Gothic"/>
              <a:cs typeface="Century Gothic"/>
              <a:sym typeface="Century Gothic"/>
            </a:endParaRPr>
          </a:p>
        </p:txBody>
      </p:sp>
      <p:sp>
        <p:nvSpPr>
          <p:cNvPr id="442" name="Google Shape;442;p28"/>
          <p:cNvSpPr/>
          <p:nvPr/>
        </p:nvSpPr>
        <p:spPr>
          <a:xfrm>
            <a:off x="1371600" y="1790700"/>
            <a:ext cx="3225800" cy="787400"/>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tx2">
                    <a:lumMod val="75000"/>
                  </a:schemeClr>
                </a:solidFill>
                <a:ea typeface="Century Gothic"/>
                <a:cs typeface="Century Gothic"/>
                <a:sym typeface="Century Gothic"/>
              </a:rPr>
              <a:t>Examination</a:t>
            </a:r>
            <a:endParaRPr sz="3200" b="1" dirty="0">
              <a:solidFill>
                <a:schemeClr val="tx2">
                  <a:lumMod val="75000"/>
                </a:schemeClr>
              </a:solidFill>
              <a:ea typeface="Century Gothic"/>
              <a:cs typeface="Century Gothic"/>
              <a:sym typeface="Century Gothic"/>
            </a:endParaRPr>
          </a:p>
        </p:txBody>
      </p:sp>
      <p:sp>
        <p:nvSpPr>
          <p:cNvPr id="443" name="Google Shape;443;p28"/>
          <p:cNvSpPr/>
          <p:nvPr/>
        </p:nvSpPr>
        <p:spPr>
          <a:xfrm>
            <a:off x="1371600" y="2971800"/>
            <a:ext cx="3225800" cy="787400"/>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tx2">
                    <a:lumMod val="75000"/>
                  </a:schemeClr>
                </a:solidFill>
                <a:ea typeface="Century Gothic"/>
                <a:cs typeface="Century Gothic"/>
                <a:sym typeface="Century Gothic"/>
              </a:rPr>
              <a:t>Publication</a:t>
            </a:r>
            <a:endParaRPr sz="3200" b="1" dirty="0">
              <a:solidFill>
                <a:schemeClr val="tx2">
                  <a:lumMod val="75000"/>
                </a:schemeClr>
              </a:solidFill>
              <a:ea typeface="Century Gothic"/>
              <a:cs typeface="Century Gothic"/>
              <a:sym typeface="Century Gothic"/>
            </a:endParaRPr>
          </a:p>
        </p:txBody>
      </p:sp>
      <p:sp>
        <p:nvSpPr>
          <p:cNvPr id="444" name="Google Shape;444;p28"/>
          <p:cNvSpPr/>
          <p:nvPr/>
        </p:nvSpPr>
        <p:spPr>
          <a:xfrm>
            <a:off x="1371600" y="4152900"/>
            <a:ext cx="3225800" cy="787400"/>
          </a:xfrm>
          <a:prstGeom prst="rect">
            <a:avLst/>
          </a:prstGeom>
          <a:solidFill>
            <a:schemeClr val="tx2">
              <a:lumMod val="75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bg1"/>
                </a:solidFill>
                <a:ea typeface="Century Gothic"/>
                <a:cs typeface="Century Gothic"/>
                <a:sym typeface="Century Gothic"/>
              </a:rPr>
              <a:t>Allowance</a:t>
            </a:r>
            <a:endParaRPr sz="3200" b="1" dirty="0">
              <a:solidFill>
                <a:schemeClr val="bg1"/>
              </a:solidFill>
              <a:ea typeface="Century Gothic"/>
              <a:cs typeface="Century Gothic"/>
              <a:sym typeface="Century Gothic"/>
            </a:endParaRPr>
          </a:p>
        </p:txBody>
      </p:sp>
      <p:sp>
        <p:nvSpPr>
          <p:cNvPr id="445" name="Google Shape;445;p28"/>
          <p:cNvSpPr/>
          <p:nvPr/>
        </p:nvSpPr>
        <p:spPr>
          <a:xfrm>
            <a:off x="1371600" y="5334000"/>
            <a:ext cx="3225800" cy="787400"/>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tx2">
                    <a:lumMod val="75000"/>
                  </a:schemeClr>
                </a:solidFill>
                <a:ea typeface="Century Gothic"/>
                <a:cs typeface="Century Gothic"/>
                <a:sym typeface="Century Gothic"/>
              </a:rPr>
              <a:t>Registration</a:t>
            </a:r>
            <a:endParaRPr sz="3200" b="1" dirty="0">
              <a:solidFill>
                <a:schemeClr val="tx2">
                  <a:lumMod val="75000"/>
                </a:schemeClr>
              </a:solidFill>
              <a:ea typeface="Century Gothic"/>
              <a:cs typeface="Century Gothic"/>
              <a:sym typeface="Century Gothic"/>
            </a:endParaRPr>
          </a:p>
        </p:txBody>
      </p:sp>
      <p:cxnSp>
        <p:nvCxnSpPr>
          <p:cNvPr id="446" name="Google Shape;446;p28"/>
          <p:cNvCxnSpPr/>
          <p:nvPr/>
        </p:nvCxnSpPr>
        <p:spPr>
          <a:xfrm>
            <a:off x="2984500" y="1397000"/>
            <a:ext cx="0" cy="393700"/>
          </a:xfrm>
          <a:prstGeom prst="straightConnector1">
            <a:avLst/>
          </a:prstGeom>
          <a:noFill/>
          <a:ln w="57150" cap="flat" cmpd="sng">
            <a:solidFill>
              <a:schemeClr val="tx2">
                <a:lumMod val="75000"/>
              </a:schemeClr>
            </a:solidFill>
            <a:prstDash val="solid"/>
            <a:miter lim="800000"/>
            <a:headEnd type="none" w="sm" len="sm"/>
            <a:tailEnd type="triangle" w="med" len="med"/>
          </a:ln>
        </p:spPr>
      </p:cxnSp>
      <p:cxnSp>
        <p:nvCxnSpPr>
          <p:cNvPr id="447" name="Google Shape;447;p28"/>
          <p:cNvCxnSpPr/>
          <p:nvPr/>
        </p:nvCxnSpPr>
        <p:spPr>
          <a:xfrm>
            <a:off x="2984500" y="2578100"/>
            <a:ext cx="0" cy="393700"/>
          </a:xfrm>
          <a:prstGeom prst="straightConnector1">
            <a:avLst/>
          </a:prstGeom>
          <a:noFill/>
          <a:ln w="57150" cap="flat" cmpd="sng">
            <a:solidFill>
              <a:schemeClr val="tx2">
                <a:lumMod val="75000"/>
              </a:schemeClr>
            </a:solidFill>
            <a:prstDash val="solid"/>
            <a:miter lim="800000"/>
            <a:headEnd type="none" w="sm" len="sm"/>
            <a:tailEnd type="triangle" w="med" len="med"/>
          </a:ln>
        </p:spPr>
      </p:cxnSp>
      <p:cxnSp>
        <p:nvCxnSpPr>
          <p:cNvPr id="448" name="Google Shape;448;p28"/>
          <p:cNvCxnSpPr/>
          <p:nvPr/>
        </p:nvCxnSpPr>
        <p:spPr>
          <a:xfrm>
            <a:off x="2984500" y="3759200"/>
            <a:ext cx="0" cy="393700"/>
          </a:xfrm>
          <a:prstGeom prst="straightConnector1">
            <a:avLst/>
          </a:prstGeom>
          <a:noFill/>
          <a:ln w="57150" cap="flat" cmpd="sng">
            <a:solidFill>
              <a:schemeClr val="tx2">
                <a:lumMod val="75000"/>
              </a:schemeClr>
            </a:solidFill>
            <a:prstDash val="solid"/>
            <a:miter lim="800000"/>
            <a:headEnd type="none" w="sm" len="sm"/>
            <a:tailEnd type="triangle" w="med" len="med"/>
          </a:ln>
        </p:spPr>
      </p:cxnSp>
      <p:cxnSp>
        <p:nvCxnSpPr>
          <p:cNvPr id="449" name="Google Shape;449;p28"/>
          <p:cNvCxnSpPr/>
          <p:nvPr/>
        </p:nvCxnSpPr>
        <p:spPr>
          <a:xfrm>
            <a:off x="2984500" y="4940300"/>
            <a:ext cx="0" cy="393700"/>
          </a:xfrm>
          <a:prstGeom prst="straightConnector1">
            <a:avLst/>
          </a:prstGeom>
          <a:noFill/>
          <a:ln w="57150" cap="flat" cmpd="sng">
            <a:solidFill>
              <a:schemeClr val="tx2">
                <a:lumMod val="75000"/>
              </a:schemeClr>
            </a:solidFill>
            <a:prstDash val="solid"/>
            <a:miter lim="800000"/>
            <a:headEnd type="none" w="sm" len="sm"/>
            <a:tailEnd type="triangle" w="med" len="med"/>
          </a:ln>
        </p:spPr>
      </p:cxnSp>
      <p:sp>
        <p:nvSpPr>
          <p:cNvPr id="450" name="Google Shape;450;p28"/>
          <p:cNvSpPr txBox="1">
            <a:spLocks noGrp="1"/>
          </p:cNvSpPr>
          <p:nvPr>
            <p:ph type="title"/>
          </p:nvPr>
        </p:nvSpPr>
        <p:spPr>
          <a:xfrm>
            <a:off x="5689600" y="1397000"/>
            <a:ext cx="5638800" cy="3937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entury Gothic"/>
              <a:buNone/>
            </a:pPr>
            <a:r>
              <a:rPr lang="en-US" dirty="0">
                <a:solidFill>
                  <a:schemeClr val="tx2">
                    <a:lumMod val="75000"/>
                  </a:schemeClr>
                </a:solidFill>
                <a:latin typeface="+mn-lt"/>
              </a:rPr>
              <a:t>This is the </a:t>
            </a:r>
            <a:r>
              <a:rPr lang="en-US">
                <a:solidFill>
                  <a:schemeClr val="tx2">
                    <a:lumMod val="75000"/>
                  </a:schemeClr>
                </a:solidFill>
                <a:latin typeface="+mn-lt"/>
              </a:rPr>
              <a:t>general </a:t>
            </a:r>
            <a:r>
              <a:rPr lang="en-US" smtClean="0">
                <a:solidFill>
                  <a:schemeClr val="tx2">
                    <a:lumMod val="75000"/>
                  </a:schemeClr>
                </a:solidFill>
                <a:latin typeface="+mn-lt"/>
              </a:rPr>
              <a:t>process</a:t>
            </a:r>
            <a:r>
              <a:rPr lang="en-US" dirty="0">
                <a:solidFill>
                  <a:schemeClr val="tx2">
                    <a:lumMod val="75000"/>
                  </a:schemeClr>
                </a:solidFill>
                <a:latin typeface="+mn-lt"/>
              </a:rPr>
              <a:t/>
            </a:r>
            <a:br>
              <a:rPr lang="en-US" dirty="0">
                <a:solidFill>
                  <a:schemeClr val="tx2">
                    <a:lumMod val="75000"/>
                  </a:schemeClr>
                </a:solidFill>
                <a:latin typeface="+mn-lt"/>
              </a:rPr>
            </a:br>
            <a:r>
              <a:rPr lang="en-US" dirty="0">
                <a:solidFill>
                  <a:schemeClr val="tx2">
                    <a:lumMod val="75000"/>
                  </a:schemeClr>
                </a:solidFill>
                <a:latin typeface="+mn-lt"/>
              </a:rPr>
              <a:t/>
            </a:r>
            <a:br>
              <a:rPr lang="en-US" dirty="0">
                <a:solidFill>
                  <a:schemeClr val="tx2">
                    <a:lumMod val="75000"/>
                  </a:schemeClr>
                </a:solidFill>
                <a:latin typeface="+mn-lt"/>
              </a:rPr>
            </a:br>
            <a:r>
              <a:rPr lang="en-US" dirty="0">
                <a:solidFill>
                  <a:schemeClr val="tx2">
                    <a:lumMod val="75000"/>
                  </a:schemeClr>
                </a:solidFill>
                <a:latin typeface="+mn-lt"/>
              </a:rPr>
              <a:t>~8.5 months to first </a:t>
            </a:r>
            <a:r>
              <a:rPr lang="en-US">
                <a:solidFill>
                  <a:schemeClr val="tx2">
                    <a:lumMod val="75000"/>
                  </a:schemeClr>
                </a:solidFill>
                <a:latin typeface="+mn-lt"/>
              </a:rPr>
              <a:t>Office </a:t>
            </a:r>
            <a:r>
              <a:rPr lang="en-US" smtClean="0">
                <a:solidFill>
                  <a:schemeClr val="tx2">
                    <a:lumMod val="75000"/>
                  </a:schemeClr>
                </a:solidFill>
                <a:latin typeface="+mn-lt"/>
              </a:rPr>
              <a:t>Action</a:t>
            </a:r>
            <a:r>
              <a:rPr lang="en-US" dirty="0">
                <a:solidFill>
                  <a:schemeClr val="tx2">
                    <a:lumMod val="75000"/>
                  </a:schemeClr>
                </a:solidFill>
                <a:latin typeface="+mn-lt"/>
              </a:rPr>
              <a:t/>
            </a:r>
            <a:br>
              <a:rPr lang="en-US" dirty="0">
                <a:solidFill>
                  <a:schemeClr val="tx2">
                    <a:lumMod val="75000"/>
                  </a:schemeClr>
                </a:solidFill>
                <a:latin typeface="+mn-lt"/>
              </a:rPr>
            </a:br>
            <a:r>
              <a:rPr lang="en-US" dirty="0">
                <a:solidFill>
                  <a:schemeClr val="tx2">
                    <a:lumMod val="75000"/>
                  </a:schemeClr>
                </a:solidFill>
                <a:latin typeface="+mn-lt"/>
              </a:rPr>
              <a:t/>
            </a:r>
            <a:br>
              <a:rPr lang="en-US" dirty="0">
                <a:solidFill>
                  <a:schemeClr val="tx2">
                    <a:lumMod val="75000"/>
                  </a:schemeClr>
                </a:solidFill>
                <a:latin typeface="+mn-lt"/>
              </a:rPr>
            </a:br>
            <a:r>
              <a:rPr lang="en-US" dirty="0">
                <a:solidFill>
                  <a:schemeClr val="tx2">
                    <a:lumMod val="75000"/>
                  </a:schemeClr>
                </a:solidFill>
                <a:latin typeface="+mn-lt"/>
              </a:rPr>
              <a:t>~14.5 </a:t>
            </a:r>
            <a:r>
              <a:rPr lang="en-US">
                <a:solidFill>
                  <a:schemeClr val="tx2">
                    <a:lumMod val="75000"/>
                  </a:schemeClr>
                </a:solidFill>
                <a:latin typeface="+mn-lt"/>
              </a:rPr>
              <a:t>months </a:t>
            </a:r>
            <a:r>
              <a:rPr lang="en-US" smtClean="0">
                <a:solidFill>
                  <a:schemeClr val="tx2">
                    <a:lumMod val="75000"/>
                  </a:schemeClr>
                </a:solidFill>
                <a:latin typeface="+mn-lt"/>
              </a:rPr>
              <a:t>overall</a:t>
            </a:r>
            <a:endParaRPr dirty="0">
              <a:solidFill>
                <a:schemeClr val="tx2">
                  <a:lumMod val="75000"/>
                </a:schemeClr>
              </a:solidFill>
              <a:latin typeface="+mn-lt"/>
            </a:endParaRPr>
          </a:p>
        </p:txBody>
      </p:sp>
    </p:spTree>
    <p:extLst>
      <p:ext uri="{BB962C8B-B14F-4D97-AF65-F5344CB8AC3E}">
        <p14:creationId xmlns:p14="http://schemas.microsoft.com/office/powerpoint/2010/main" val="10488271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1"/>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Office Actions</a:t>
            </a:r>
            <a:endParaRPr sz="4800" b="1" dirty="0">
              <a:solidFill>
                <a:schemeClr val="tx2">
                  <a:lumMod val="75000"/>
                </a:schemeClr>
              </a:solidFill>
            </a:endParaRPr>
          </a:p>
        </p:txBody>
      </p:sp>
      <p:sp>
        <p:nvSpPr>
          <p:cNvPr id="500" name="Google Shape;50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tx2">
                  <a:lumMod val="75000"/>
                </a:schemeClr>
              </a:buClr>
              <a:buSzPts val="2800"/>
            </a:pPr>
            <a:r>
              <a:rPr lang="en-US" dirty="0">
                <a:solidFill>
                  <a:schemeClr val="tx2">
                    <a:lumMod val="75000"/>
                  </a:schemeClr>
                </a:solidFill>
              </a:rPr>
              <a:t>Non-U.S. applicants must be represented by U.S. attorney</a:t>
            </a: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U.S. applicants can self-represent, or appoint U.S. attorney</a:t>
            </a:r>
            <a:endParaRPr dirty="0">
              <a:solidFill>
                <a:schemeClr val="tx2">
                  <a:lumMod val="75000"/>
                </a:schemeClr>
              </a:solidFill>
            </a:endParaRPr>
          </a:p>
          <a:p>
            <a:pPr marL="635000" lvl="0" indent="-457200" algn="l" rtl="0">
              <a:lnSpc>
                <a:spcPct val="90000"/>
              </a:lnSpc>
              <a:spcBef>
                <a:spcPts val="1000"/>
              </a:spcBef>
              <a:spcAft>
                <a:spcPts val="0"/>
              </a:spcAft>
              <a:buClr>
                <a:schemeClr val="tx2">
                  <a:lumMod val="75000"/>
                </a:schemeClr>
              </a:buClr>
              <a:buSzPts val="2800"/>
            </a:pPr>
            <a:endParaRPr dirty="0">
              <a:solidFill>
                <a:schemeClr val="tx2">
                  <a:lumMod val="75000"/>
                </a:schemeClr>
              </a:solidFill>
            </a:endParaRPr>
          </a:p>
          <a:p>
            <a:pPr lvl="0" rtl="0">
              <a:lnSpc>
                <a:spcPct val="90000"/>
              </a:lnSpc>
              <a:spcBef>
                <a:spcPts val="1000"/>
              </a:spcBef>
              <a:spcAft>
                <a:spcPts val="0"/>
              </a:spcAft>
              <a:buClr>
                <a:schemeClr val="tx2">
                  <a:lumMod val="75000"/>
                </a:schemeClr>
              </a:buClr>
              <a:buSzPts val="2800"/>
            </a:pPr>
            <a:r>
              <a:rPr lang="en-US" b="1" i="1" dirty="0">
                <a:solidFill>
                  <a:schemeClr val="tx2">
                    <a:lumMod val="75000"/>
                  </a:schemeClr>
                </a:solidFill>
              </a:rPr>
              <a:t>37 C.F.R. § 2.18(a)(2) </a:t>
            </a:r>
            <a:endParaRPr b="1" dirty="0">
              <a:solidFill>
                <a:schemeClr val="tx2">
                  <a:lumMod val="75000"/>
                </a:schemeClr>
              </a:solidFill>
            </a:endParaRPr>
          </a:p>
          <a:p>
            <a:pPr lvl="0" algn="ctr" rtl="0">
              <a:lnSpc>
                <a:spcPct val="90000"/>
              </a:lnSpc>
              <a:spcBef>
                <a:spcPts val="1000"/>
              </a:spcBef>
              <a:spcAft>
                <a:spcPts val="0"/>
              </a:spcAft>
              <a:buClr>
                <a:schemeClr val="tx2">
                  <a:lumMod val="75000"/>
                </a:schemeClr>
              </a:buClr>
              <a:buSzPts val="2800"/>
            </a:pPr>
            <a:r>
              <a:rPr lang="en-US" dirty="0">
                <a:solidFill>
                  <a:schemeClr val="tx2">
                    <a:lumMod val="75000"/>
                  </a:schemeClr>
                </a:solidFill>
              </a:rPr>
              <a:t>If an attorney is recognized as a representative pursuant to § 2.17(b)(1), </a:t>
            </a:r>
            <a:r>
              <a:rPr lang="en-US" b="1" dirty="0">
                <a:solidFill>
                  <a:schemeClr val="tx2">
                    <a:lumMod val="75000"/>
                  </a:schemeClr>
                </a:solidFill>
              </a:rPr>
              <a:t>the Office will correspond only with </a:t>
            </a:r>
            <a:r>
              <a:rPr lang="en-US" b="1">
                <a:solidFill>
                  <a:schemeClr val="tx2">
                    <a:lumMod val="75000"/>
                  </a:schemeClr>
                </a:solidFill>
              </a:rPr>
              <a:t>that </a:t>
            </a:r>
            <a:r>
              <a:rPr lang="en-US" b="1" smtClean="0">
                <a:solidFill>
                  <a:schemeClr val="tx2">
                    <a:lumMod val="75000"/>
                  </a:schemeClr>
                </a:solidFill>
              </a:rPr>
              <a:t>attorney</a:t>
            </a:r>
            <a:endParaRPr dirty="0">
              <a:solidFill>
                <a:schemeClr val="tx2">
                  <a:lumMod val="75000"/>
                </a:schemeClr>
              </a:solidFill>
            </a:endParaRPr>
          </a:p>
        </p:txBody>
      </p:sp>
    </p:spTree>
    <p:extLst>
      <p:ext uri="{BB962C8B-B14F-4D97-AF65-F5344CB8AC3E}">
        <p14:creationId xmlns:p14="http://schemas.microsoft.com/office/powerpoint/2010/main" val="4309944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2"/>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Office Actions</a:t>
            </a:r>
            <a:endParaRPr sz="4800" b="1" dirty="0">
              <a:solidFill>
                <a:schemeClr val="tx2">
                  <a:lumMod val="75000"/>
                </a:schemeClr>
              </a:solidFill>
            </a:endParaRPr>
          </a:p>
        </p:txBody>
      </p:sp>
      <p:sp>
        <p:nvSpPr>
          <p:cNvPr id="510" name="Google Shape;510;p32"/>
          <p:cNvSpPr txBox="1">
            <a:spLocks noGrp="1"/>
          </p:cNvSpPr>
          <p:nvPr>
            <p:ph type="body" idx="1"/>
          </p:nvPr>
        </p:nvSpPr>
        <p:spPr>
          <a:xfrm>
            <a:off x="838200" y="1654174"/>
            <a:ext cx="10515600" cy="4666615"/>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tx2">
                  <a:lumMod val="75000"/>
                </a:schemeClr>
              </a:buClr>
              <a:buSzPts val="2800"/>
            </a:pPr>
            <a:r>
              <a:rPr lang="en-US" dirty="0">
                <a:solidFill>
                  <a:schemeClr val="tx2">
                    <a:lumMod val="75000"/>
                  </a:schemeClr>
                </a:solidFill>
              </a:rPr>
              <a:t>Inform your client that they </a:t>
            </a:r>
            <a:r>
              <a:rPr lang="en-US" i="1" dirty="0">
                <a:solidFill>
                  <a:schemeClr val="tx2">
                    <a:lumMod val="75000"/>
                  </a:schemeClr>
                </a:solidFill>
              </a:rPr>
              <a:t>should not be </a:t>
            </a:r>
            <a:r>
              <a:rPr lang="en-US" dirty="0">
                <a:solidFill>
                  <a:schemeClr val="tx2">
                    <a:lumMod val="75000"/>
                  </a:schemeClr>
                </a:solidFill>
              </a:rPr>
              <a:t>contacted directly by USPTO</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dirty="0">
                <a:solidFill>
                  <a:schemeClr val="tx2">
                    <a:lumMod val="75000"/>
                  </a:schemeClr>
                </a:solidFill>
              </a:rPr>
              <a:t>Scams are rampant in trademark practice</a:t>
            </a:r>
            <a:endParaRPr dirty="0">
              <a:solidFill>
                <a:schemeClr val="tx2">
                  <a:lumMod val="75000"/>
                </a:schemeClr>
              </a:solidFill>
            </a:endParaRPr>
          </a:p>
          <a:p>
            <a:pPr marL="857250" lvl="1" indent="-285750" algn="l" rtl="0">
              <a:lnSpc>
                <a:spcPct val="90000"/>
              </a:lnSpc>
              <a:spcBef>
                <a:spcPts val="500"/>
              </a:spcBef>
              <a:spcAft>
                <a:spcPts val="0"/>
              </a:spcAft>
              <a:buClr>
                <a:schemeClr val="tx2">
                  <a:lumMod val="75000"/>
                </a:schemeClr>
              </a:buClr>
              <a:buSzPts val="1800"/>
            </a:pPr>
            <a:endParaRPr sz="1800"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Promptly review and report out Office Actions</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b="1" dirty="0">
                <a:solidFill>
                  <a:schemeClr val="tx2">
                    <a:lumMod val="75000"/>
                  </a:schemeClr>
                </a:solidFill>
              </a:rPr>
              <a:t>New response deadline: 3 months from OA date*</a:t>
            </a:r>
            <a:endParaRPr b="1"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dirty="0">
                <a:solidFill>
                  <a:schemeClr val="tx2">
                    <a:lumMod val="75000"/>
                  </a:schemeClr>
                </a:solidFill>
              </a:rPr>
              <a:t>Response deadline extendible (3 mos.) with fee</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endParaRPr dirty="0">
              <a:solidFill>
                <a:schemeClr val="tx2">
                  <a:lumMod val="75000"/>
                </a:schemeClr>
              </a:solidFill>
            </a:endParaRPr>
          </a:p>
          <a:p>
            <a:pPr lvl="0" rtl="0">
              <a:lnSpc>
                <a:spcPct val="90000"/>
              </a:lnSpc>
              <a:spcBef>
                <a:spcPts val="1000"/>
              </a:spcBef>
              <a:spcAft>
                <a:spcPts val="0"/>
              </a:spcAft>
              <a:buClr>
                <a:schemeClr val="tx2">
                  <a:lumMod val="75000"/>
                </a:schemeClr>
              </a:buClr>
              <a:buSzPts val="2800"/>
            </a:pPr>
            <a:r>
              <a:rPr lang="en-US" b="1" i="1" dirty="0">
                <a:solidFill>
                  <a:schemeClr val="tx2">
                    <a:lumMod val="75000"/>
                  </a:schemeClr>
                </a:solidFill>
              </a:rPr>
              <a:t>37 C.F.R. §2.65 </a:t>
            </a:r>
            <a:endParaRPr dirty="0">
              <a:solidFill>
                <a:schemeClr val="tx2">
                  <a:lumMod val="75000"/>
                </a:schemeClr>
              </a:solidFill>
            </a:endParaRPr>
          </a:p>
          <a:p>
            <a:pPr lvl="0" algn="ctr" rtl="0">
              <a:lnSpc>
                <a:spcPct val="90000"/>
              </a:lnSpc>
              <a:spcBef>
                <a:spcPts val="1000"/>
              </a:spcBef>
              <a:spcAft>
                <a:spcPts val="0"/>
              </a:spcAft>
              <a:buClr>
                <a:schemeClr val="tx2">
                  <a:lumMod val="75000"/>
                </a:schemeClr>
              </a:buClr>
              <a:buSzPts val="2800"/>
            </a:pPr>
            <a:r>
              <a:rPr lang="en-US" dirty="0">
                <a:solidFill>
                  <a:schemeClr val="tx2">
                    <a:lumMod val="75000"/>
                  </a:schemeClr>
                </a:solidFill>
              </a:rPr>
              <a:t>(a) If an applicant fails to respond, or to </a:t>
            </a:r>
            <a:r>
              <a:rPr lang="en-US" b="1" dirty="0">
                <a:solidFill>
                  <a:schemeClr val="tx2">
                    <a:lumMod val="75000"/>
                  </a:schemeClr>
                </a:solidFill>
              </a:rPr>
              <a:t>respond completely</a:t>
            </a:r>
            <a:r>
              <a:rPr lang="en-US" dirty="0">
                <a:solidFill>
                  <a:schemeClr val="tx2">
                    <a:lumMod val="75000"/>
                  </a:schemeClr>
                </a:solidFill>
              </a:rPr>
              <a:t> … the application shall be deemed abandoned</a:t>
            </a:r>
            <a:endParaRPr dirty="0">
              <a:solidFill>
                <a:schemeClr val="tx2">
                  <a:lumMod val="75000"/>
                </a:schemeClr>
              </a:solidFill>
            </a:endParaRPr>
          </a:p>
        </p:txBody>
      </p:sp>
    </p:spTree>
    <p:extLst>
      <p:ext uri="{BB962C8B-B14F-4D97-AF65-F5344CB8AC3E}">
        <p14:creationId xmlns:p14="http://schemas.microsoft.com/office/powerpoint/2010/main" val="19910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3"/>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Office Action Checklist</a:t>
            </a:r>
            <a:endParaRPr sz="4800" b="1" dirty="0">
              <a:solidFill>
                <a:schemeClr val="tx2">
                  <a:lumMod val="75000"/>
                </a:schemeClr>
              </a:solidFill>
            </a:endParaRPr>
          </a:p>
        </p:txBody>
      </p:sp>
      <p:sp>
        <p:nvSpPr>
          <p:cNvPr id="519" name="Google Shape;519;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tx2">
                  <a:lumMod val="75000"/>
                </a:schemeClr>
              </a:buClr>
              <a:buSzPts val="2800"/>
            </a:pPr>
            <a:r>
              <a:rPr lang="en-US" dirty="0">
                <a:solidFill>
                  <a:schemeClr val="tx2">
                    <a:lumMod val="75000"/>
                  </a:schemeClr>
                </a:solidFill>
              </a:rPr>
              <a:t>  Docket response dates</a:t>
            </a: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  Make note of all objections and refusals</a:t>
            </a: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  Promptly report options and deadlines to </a:t>
            </a:r>
            <a:r>
              <a:rPr lang="en-US" dirty="0" smtClean="0">
                <a:solidFill>
                  <a:schemeClr val="tx2">
                    <a:lumMod val="75000"/>
                  </a:schemeClr>
                </a:solidFill>
              </a:rPr>
              <a:t>client</a:t>
            </a:r>
          </a:p>
          <a:p>
            <a:pPr lvl="0" algn="l" rtl="0">
              <a:lnSpc>
                <a:spcPct val="90000"/>
              </a:lnSpc>
              <a:spcBef>
                <a:spcPts val="1000"/>
              </a:spcBef>
              <a:spcAft>
                <a:spcPts val="0"/>
              </a:spcAft>
              <a:buClr>
                <a:schemeClr val="tx2">
                  <a:lumMod val="75000"/>
                </a:schemeClr>
              </a:buClr>
              <a:buSzPts val="2800"/>
            </a:pPr>
            <a:r>
              <a:rPr lang="en-US" dirty="0" smtClean="0">
                <a:solidFill>
                  <a:schemeClr val="tx2">
                    <a:lumMod val="75000"/>
                  </a:schemeClr>
                </a:solidFill>
              </a:rPr>
              <a:t>Three (3) month deadline (may </a:t>
            </a:r>
            <a:r>
              <a:rPr lang="en-US" smtClean="0">
                <a:solidFill>
                  <a:schemeClr val="tx2">
                    <a:lumMod val="75000"/>
                  </a:schemeClr>
                </a:solidFill>
              </a:rPr>
              <a:t>affirmatively request another </a:t>
            </a:r>
            <a:r>
              <a:rPr lang="en-US" dirty="0" smtClean="0">
                <a:solidFill>
                  <a:schemeClr val="tx2">
                    <a:lumMod val="75000"/>
                  </a:schemeClr>
                </a:solidFill>
              </a:rPr>
              <a:t>three (3) months)</a:t>
            </a:r>
            <a:endParaRPr dirty="0">
              <a:solidFill>
                <a:schemeClr val="tx2">
                  <a:lumMod val="75000"/>
                </a:schemeClr>
              </a:solidFill>
            </a:endParaRPr>
          </a:p>
          <a:p>
            <a:pPr marL="228600" lvl="0" indent="-50800" algn="l" rtl="0">
              <a:lnSpc>
                <a:spcPct val="90000"/>
              </a:lnSpc>
              <a:spcBef>
                <a:spcPts val="1000"/>
              </a:spcBef>
              <a:spcAft>
                <a:spcPts val="0"/>
              </a:spcAft>
              <a:buClr>
                <a:schemeClr val="lt1"/>
              </a:buClr>
              <a:buSzPts val="2800"/>
              <a:buFont typeface="Noto Sans Symbols"/>
              <a:buNone/>
            </a:pPr>
            <a:endParaRPr dirty="0"/>
          </a:p>
        </p:txBody>
      </p:sp>
    </p:spTree>
    <p:extLst>
      <p:ext uri="{BB962C8B-B14F-4D97-AF65-F5344CB8AC3E}">
        <p14:creationId xmlns:p14="http://schemas.microsoft.com/office/powerpoint/2010/main" val="29276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4"/>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Most Common Issues</a:t>
            </a:r>
            <a:endParaRPr sz="4800" b="1" dirty="0">
              <a:solidFill>
                <a:schemeClr val="tx2">
                  <a:lumMod val="75000"/>
                </a:schemeClr>
              </a:solidFill>
            </a:endParaRPr>
          </a:p>
        </p:txBody>
      </p:sp>
      <p:sp>
        <p:nvSpPr>
          <p:cNvPr id="528" name="Google Shape;528;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tx2">
                  <a:lumMod val="75000"/>
                </a:schemeClr>
              </a:buClr>
              <a:buSzPts val="2800"/>
            </a:pPr>
            <a:r>
              <a:rPr lang="en-US" dirty="0">
                <a:solidFill>
                  <a:schemeClr val="tx2">
                    <a:lumMod val="75000"/>
                  </a:schemeClr>
                </a:solidFill>
              </a:rPr>
              <a:t>Identification of goods/services indefinite/misclassified</a:t>
            </a:r>
            <a:endParaRPr dirty="0">
              <a:solidFill>
                <a:schemeClr val="tx2">
                  <a:lumMod val="75000"/>
                </a:schemeClr>
              </a:solidFill>
            </a:endParaRPr>
          </a:p>
          <a:p>
            <a:pPr marL="400050" lvl="0" indent="-285750" algn="l" rtl="0">
              <a:lnSpc>
                <a:spcPct val="90000"/>
              </a:lnSpc>
              <a:spcBef>
                <a:spcPts val="1000"/>
              </a:spcBef>
              <a:spcAft>
                <a:spcPts val="0"/>
              </a:spcAft>
              <a:buClr>
                <a:schemeClr val="tx2">
                  <a:lumMod val="75000"/>
                </a:schemeClr>
              </a:buClr>
              <a:buSzPts val="1800"/>
            </a:pPr>
            <a:endParaRPr sz="1800"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b="1" dirty="0">
                <a:solidFill>
                  <a:schemeClr val="tx2">
                    <a:lumMod val="75000"/>
                  </a:schemeClr>
                </a:solidFill>
              </a:rPr>
              <a:t>Likelihood of confusion </a:t>
            </a:r>
            <a:r>
              <a:rPr lang="en-US" dirty="0">
                <a:solidFill>
                  <a:schemeClr val="tx2">
                    <a:lumMod val="75000"/>
                  </a:schemeClr>
                </a:solidFill>
              </a:rPr>
              <a:t>with prior-filed mark</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dirty="0">
                <a:solidFill>
                  <a:schemeClr val="tx2">
                    <a:lumMod val="75000"/>
                  </a:schemeClr>
                </a:solidFill>
              </a:rPr>
              <a:t>Suspension of application if senior application</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dirty="0">
                <a:solidFill>
                  <a:schemeClr val="tx2">
                    <a:lumMod val="75000"/>
                  </a:schemeClr>
                </a:solidFill>
              </a:rPr>
              <a:t>Refusal of application if senior registration</a:t>
            </a:r>
            <a:endParaRPr dirty="0">
              <a:solidFill>
                <a:schemeClr val="tx2">
                  <a:lumMod val="75000"/>
                </a:schemeClr>
              </a:solidFill>
            </a:endParaRPr>
          </a:p>
          <a:p>
            <a:pPr marL="400050" lvl="0" indent="-285750" algn="l" rtl="0">
              <a:lnSpc>
                <a:spcPct val="90000"/>
              </a:lnSpc>
              <a:spcBef>
                <a:spcPts val="1000"/>
              </a:spcBef>
              <a:spcAft>
                <a:spcPts val="0"/>
              </a:spcAft>
              <a:buClr>
                <a:schemeClr val="tx2">
                  <a:lumMod val="75000"/>
                </a:schemeClr>
              </a:buClr>
              <a:buSzPts val="1800"/>
            </a:pPr>
            <a:endParaRPr sz="1800"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Mark is merely descriptive</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dirty="0">
                <a:solidFill>
                  <a:schemeClr val="tx2">
                    <a:lumMod val="75000"/>
                  </a:schemeClr>
                </a:solidFill>
              </a:rPr>
              <a:t>May require a declaration of distinctiveness to be filed</a:t>
            </a:r>
            <a:endParaRPr dirty="0">
              <a:solidFill>
                <a:schemeClr val="tx2">
                  <a:lumMod val="75000"/>
                </a:schemeClr>
              </a:solidFill>
            </a:endParaRPr>
          </a:p>
        </p:txBody>
      </p:sp>
    </p:spTree>
    <p:extLst>
      <p:ext uri="{BB962C8B-B14F-4D97-AF65-F5344CB8AC3E}">
        <p14:creationId xmlns:p14="http://schemas.microsoft.com/office/powerpoint/2010/main" val="4913865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5"/>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Likelihood of Confusion Test</a:t>
            </a:r>
            <a:endParaRPr sz="4800" b="1" dirty="0">
              <a:solidFill>
                <a:schemeClr val="tx2">
                  <a:lumMod val="75000"/>
                </a:schemeClr>
              </a:solidFill>
            </a:endParaRPr>
          </a:p>
        </p:txBody>
      </p:sp>
      <p:sp>
        <p:nvSpPr>
          <p:cNvPr id="537" name="Google Shape;53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tx2">
                  <a:lumMod val="75000"/>
                </a:schemeClr>
              </a:buClr>
              <a:buSzPts val="3200"/>
              <a:buNone/>
            </a:pPr>
            <a:r>
              <a:rPr lang="en-US" sz="3200" dirty="0">
                <a:solidFill>
                  <a:schemeClr val="tx2">
                    <a:lumMod val="75000"/>
                  </a:schemeClr>
                </a:solidFill>
              </a:rPr>
              <a:t>Weighted multi-factor test</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ts val="2800"/>
              <a:buChar char="•"/>
            </a:pPr>
            <a:r>
              <a:rPr lang="en-US" sz="2800" b="1" dirty="0">
                <a:solidFill>
                  <a:schemeClr val="tx2">
                    <a:lumMod val="75000"/>
                  </a:schemeClr>
                </a:solidFill>
              </a:rPr>
              <a:t>Similarity of the marks</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ts val="2800"/>
              <a:buChar char="•"/>
            </a:pPr>
            <a:r>
              <a:rPr lang="en-US" sz="2800" b="1" dirty="0">
                <a:solidFill>
                  <a:schemeClr val="tx2">
                    <a:lumMod val="75000"/>
                  </a:schemeClr>
                </a:solidFill>
              </a:rPr>
              <a:t>Relatedness of the goods/services</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ts val="2800"/>
              <a:buChar char="•"/>
            </a:pPr>
            <a:r>
              <a:rPr lang="en-US" sz="2800" dirty="0">
                <a:solidFill>
                  <a:schemeClr val="tx2">
                    <a:lumMod val="75000"/>
                  </a:schemeClr>
                </a:solidFill>
              </a:rPr>
              <a:t>Similarity of trade channels</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ts val="2800"/>
              <a:buChar char="•"/>
            </a:pPr>
            <a:r>
              <a:rPr lang="en-US" sz="2800" dirty="0">
                <a:solidFill>
                  <a:schemeClr val="tx2">
                    <a:lumMod val="75000"/>
                  </a:schemeClr>
                </a:solidFill>
              </a:rPr>
              <a:t>Nature of how goods are purchased (impulse vs. </a:t>
            </a:r>
            <a:r>
              <a:rPr lang="en-US" sz="2800" dirty="0" smtClean="0">
                <a:solidFill>
                  <a:schemeClr val="tx2">
                    <a:lumMod val="75000"/>
                  </a:schemeClr>
                </a:solidFill>
              </a:rPr>
              <a:t>careful consumers)</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ts val="2800"/>
              <a:buChar char="•"/>
            </a:pPr>
            <a:r>
              <a:rPr lang="en-US" sz="2800" dirty="0">
                <a:solidFill>
                  <a:schemeClr val="tx2">
                    <a:lumMod val="75000"/>
                  </a:schemeClr>
                </a:solidFill>
              </a:rPr>
              <a:t>Number of similar marks for similar goods</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ts val="2800"/>
              <a:buChar char="•"/>
            </a:pPr>
            <a:r>
              <a:rPr lang="en-US" sz="2800" dirty="0">
                <a:solidFill>
                  <a:schemeClr val="tx2">
                    <a:lumMod val="75000"/>
                  </a:schemeClr>
                </a:solidFill>
              </a:rPr>
              <a:t>Existence of valid consent agreement</a:t>
            </a:r>
            <a:endParaRPr dirty="0">
              <a:solidFill>
                <a:schemeClr val="tx2">
                  <a:lumMod val="75000"/>
                </a:schemeClr>
              </a:solidFill>
            </a:endParaRPr>
          </a:p>
          <a:p>
            <a:pPr marL="685800" lvl="1" indent="-228600" algn="l" rtl="0">
              <a:lnSpc>
                <a:spcPct val="90000"/>
              </a:lnSpc>
              <a:spcBef>
                <a:spcPts val="500"/>
              </a:spcBef>
              <a:spcAft>
                <a:spcPts val="0"/>
              </a:spcAft>
              <a:buClr>
                <a:schemeClr val="tx2">
                  <a:lumMod val="75000"/>
                </a:schemeClr>
              </a:buClr>
              <a:buSzPts val="2800"/>
              <a:buChar char="•"/>
            </a:pPr>
            <a:r>
              <a:rPr lang="en-US" sz="2800" dirty="0">
                <a:solidFill>
                  <a:schemeClr val="tx2">
                    <a:lumMod val="75000"/>
                  </a:schemeClr>
                </a:solidFill>
              </a:rPr>
              <a:t>Sophistication</a:t>
            </a:r>
            <a:r>
              <a:rPr lang="en-US" dirty="0" smtClean="0">
                <a:solidFill>
                  <a:schemeClr val="tx2">
                    <a:lumMod val="75000"/>
                  </a:schemeClr>
                </a:solidFill>
              </a:rPr>
              <a:t> </a:t>
            </a:r>
            <a:r>
              <a:rPr lang="en-US" sz="2800" dirty="0">
                <a:solidFill>
                  <a:schemeClr val="tx2">
                    <a:lumMod val="75000"/>
                  </a:schemeClr>
                </a:solidFill>
              </a:rPr>
              <a:t>of</a:t>
            </a:r>
            <a:r>
              <a:rPr lang="en-US" dirty="0" smtClean="0">
                <a:solidFill>
                  <a:schemeClr val="tx2">
                    <a:lumMod val="75000"/>
                  </a:schemeClr>
                </a:solidFill>
              </a:rPr>
              <a:t> </a:t>
            </a:r>
            <a:r>
              <a:rPr lang="en-US" sz="2800" dirty="0" smtClean="0">
                <a:solidFill>
                  <a:schemeClr val="tx2">
                    <a:lumMod val="75000"/>
                  </a:schemeClr>
                </a:solidFill>
              </a:rPr>
              <a:t>purchasers</a:t>
            </a:r>
          </a:p>
          <a:p>
            <a:pPr marL="685800" lvl="1" indent="-228600" algn="l" rtl="0">
              <a:lnSpc>
                <a:spcPct val="90000"/>
              </a:lnSpc>
              <a:spcBef>
                <a:spcPts val="500"/>
              </a:spcBef>
              <a:spcAft>
                <a:spcPts val="0"/>
              </a:spcAft>
              <a:buClr>
                <a:schemeClr val="tx2">
                  <a:lumMod val="75000"/>
                </a:schemeClr>
              </a:buClr>
              <a:buSzPts val="2800"/>
              <a:buChar char="•"/>
            </a:pPr>
            <a:r>
              <a:rPr lang="en-US" sz="2800" dirty="0" smtClean="0">
                <a:solidFill>
                  <a:schemeClr val="tx2">
                    <a:lumMod val="75000"/>
                  </a:schemeClr>
                </a:solidFill>
              </a:rPr>
              <a:t>Evidence of peaceful coexistence</a:t>
            </a:r>
            <a:endParaRPr sz="2800" dirty="0">
              <a:solidFill>
                <a:schemeClr val="tx2">
                  <a:lumMod val="75000"/>
                </a:schemeClr>
              </a:solidFill>
            </a:endParaRPr>
          </a:p>
          <a:p>
            <a:pPr marL="457200" lvl="1" indent="0" algn="l" rtl="0">
              <a:lnSpc>
                <a:spcPct val="90000"/>
              </a:lnSpc>
              <a:spcBef>
                <a:spcPts val="500"/>
              </a:spcBef>
              <a:spcAft>
                <a:spcPts val="0"/>
              </a:spcAft>
              <a:buClr>
                <a:schemeClr val="lt1"/>
              </a:buClr>
              <a:buSzPts val="2400"/>
              <a:buNone/>
            </a:pPr>
            <a:endParaRPr dirty="0"/>
          </a:p>
        </p:txBody>
      </p:sp>
    </p:spTree>
    <p:extLst>
      <p:ext uri="{BB962C8B-B14F-4D97-AF65-F5344CB8AC3E}">
        <p14:creationId xmlns:p14="http://schemas.microsoft.com/office/powerpoint/2010/main" val="12375749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6"/>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Filing a Response</a:t>
            </a:r>
            <a:endParaRPr sz="4800" b="1" dirty="0">
              <a:solidFill>
                <a:schemeClr val="tx2">
                  <a:lumMod val="75000"/>
                </a:schemeClr>
              </a:solidFill>
            </a:endParaRPr>
          </a:p>
        </p:txBody>
      </p:sp>
      <p:sp>
        <p:nvSpPr>
          <p:cNvPr id="546" name="Google Shape;546;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tx2">
                  <a:lumMod val="75000"/>
                </a:schemeClr>
              </a:buClr>
              <a:buSzPts val="2800"/>
            </a:pPr>
            <a:r>
              <a:rPr lang="en-US" dirty="0">
                <a:solidFill>
                  <a:schemeClr val="tx2">
                    <a:lumMod val="75000"/>
                  </a:schemeClr>
                </a:solidFill>
              </a:rPr>
              <a:t>Respond completely and timely</a:t>
            </a:r>
            <a:endParaRPr dirty="0">
              <a:solidFill>
                <a:schemeClr val="tx2">
                  <a:lumMod val="75000"/>
                </a:schemeClr>
              </a:solidFill>
            </a:endParaRPr>
          </a:p>
          <a:p>
            <a:pPr marL="387350" lvl="0" indent="-285750" algn="l" rtl="0">
              <a:lnSpc>
                <a:spcPct val="90000"/>
              </a:lnSpc>
              <a:spcBef>
                <a:spcPts val="1000"/>
              </a:spcBef>
              <a:spcAft>
                <a:spcPts val="0"/>
              </a:spcAft>
              <a:buClr>
                <a:schemeClr val="tx2">
                  <a:lumMod val="75000"/>
                </a:schemeClr>
              </a:buClr>
              <a:buSzPts val="1600"/>
            </a:pPr>
            <a:endParaRPr sz="1600"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Argument is helpful, </a:t>
            </a:r>
            <a:r>
              <a:rPr lang="en-US" b="1" dirty="0">
                <a:solidFill>
                  <a:schemeClr val="tx2">
                    <a:lumMod val="75000"/>
                  </a:schemeClr>
                </a:solidFill>
              </a:rPr>
              <a:t>evidence is powerful</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dirty="0">
                <a:solidFill>
                  <a:schemeClr val="tx2">
                    <a:lumMod val="75000"/>
                  </a:schemeClr>
                </a:solidFill>
              </a:rPr>
              <a:t>Give the Examining Attorney a reason to change their mind beyond them making a mistake</a:t>
            </a:r>
            <a:endParaRPr dirty="0">
              <a:solidFill>
                <a:schemeClr val="tx2">
                  <a:lumMod val="75000"/>
                </a:schemeClr>
              </a:solidFill>
            </a:endParaRPr>
          </a:p>
          <a:p>
            <a:pPr marL="469900" lvl="0" indent="-342900" algn="l" rtl="0">
              <a:lnSpc>
                <a:spcPct val="90000"/>
              </a:lnSpc>
              <a:spcBef>
                <a:spcPts val="1000"/>
              </a:spcBef>
              <a:spcAft>
                <a:spcPts val="0"/>
              </a:spcAft>
              <a:buClr>
                <a:schemeClr val="tx2">
                  <a:lumMod val="75000"/>
                </a:schemeClr>
              </a:buClr>
              <a:buSzPts val="2000"/>
            </a:pPr>
            <a:endParaRPr sz="2000"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Consider seeking coexistence/consent agreement for blocking marks</a:t>
            </a:r>
            <a:endParaRPr dirty="0">
              <a:solidFill>
                <a:schemeClr val="tx2">
                  <a:lumMod val="75000"/>
                </a:schemeClr>
              </a:solidFill>
            </a:endParaRPr>
          </a:p>
        </p:txBody>
      </p:sp>
    </p:spTree>
    <p:extLst>
      <p:ext uri="{BB962C8B-B14F-4D97-AF65-F5344CB8AC3E}">
        <p14:creationId xmlns:p14="http://schemas.microsoft.com/office/powerpoint/2010/main" val="29100036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7"/>
          <p:cNvSpPr/>
          <p:nvPr/>
        </p:nvSpPr>
        <p:spPr>
          <a:xfrm>
            <a:off x="384628" y="2583542"/>
            <a:ext cx="1719943" cy="1436914"/>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tx2">
                    <a:lumMod val="75000"/>
                  </a:schemeClr>
                </a:solidFill>
                <a:latin typeface="Century Gothic"/>
                <a:ea typeface="Century Gothic"/>
                <a:cs typeface="Century Gothic"/>
                <a:sym typeface="Century Gothic"/>
              </a:rPr>
              <a:t>1</a:t>
            </a:r>
            <a:r>
              <a:rPr lang="en-US" sz="3200" b="1" baseline="30000" dirty="0">
                <a:solidFill>
                  <a:schemeClr val="tx2">
                    <a:lumMod val="75000"/>
                  </a:schemeClr>
                </a:solidFill>
                <a:latin typeface="Century Gothic"/>
                <a:ea typeface="Century Gothic"/>
                <a:cs typeface="Century Gothic"/>
                <a:sym typeface="Century Gothic"/>
              </a:rPr>
              <a:t>st</a:t>
            </a:r>
            <a:endParaRPr sz="3200" b="1" dirty="0">
              <a:solidFill>
                <a:schemeClr val="tx2">
                  <a:lumMod val="7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3200" b="1" dirty="0">
                <a:solidFill>
                  <a:schemeClr val="tx2">
                    <a:lumMod val="75000"/>
                  </a:schemeClr>
                </a:solidFill>
                <a:latin typeface="Century Gothic"/>
                <a:ea typeface="Century Gothic"/>
                <a:cs typeface="Century Gothic"/>
                <a:sym typeface="Century Gothic"/>
              </a:rPr>
              <a:t>OA</a:t>
            </a:r>
            <a:endParaRPr sz="3200" b="1" dirty="0">
              <a:solidFill>
                <a:schemeClr val="tx2">
                  <a:lumMod val="75000"/>
                </a:schemeClr>
              </a:solidFill>
              <a:latin typeface="Century Gothic"/>
              <a:ea typeface="Century Gothic"/>
              <a:cs typeface="Century Gothic"/>
              <a:sym typeface="Century Gothic"/>
            </a:endParaRPr>
          </a:p>
        </p:txBody>
      </p:sp>
      <p:sp>
        <p:nvSpPr>
          <p:cNvPr id="555" name="Google Shape;555;p37"/>
          <p:cNvSpPr/>
          <p:nvPr/>
        </p:nvSpPr>
        <p:spPr>
          <a:xfrm>
            <a:off x="2815771" y="2583542"/>
            <a:ext cx="1719943" cy="1436914"/>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tx2">
                    <a:lumMod val="75000"/>
                  </a:schemeClr>
                </a:solidFill>
                <a:latin typeface="Century Gothic"/>
                <a:ea typeface="Century Gothic"/>
                <a:cs typeface="Century Gothic"/>
                <a:sym typeface="Century Gothic"/>
              </a:rPr>
              <a:t>Final</a:t>
            </a:r>
            <a:endParaRPr dirty="0">
              <a:solidFill>
                <a:schemeClr val="tx2">
                  <a:lumMod val="75000"/>
                </a:schemeClr>
              </a:solidFill>
            </a:endParaRPr>
          </a:p>
          <a:p>
            <a:pPr marL="0" marR="0" lvl="0" indent="0" algn="ctr" rtl="0">
              <a:spcBef>
                <a:spcPts val="0"/>
              </a:spcBef>
              <a:spcAft>
                <a:spcPts val="0"/>
              </a:spcAft>
              <a:buNone/>
            </a:pPr>
            <a:r>
              <a:rPr lang="en-US" sz="3200" b="1" dirty="0">
                <a:solidFill>
                  <a:schemeClr val="tx2">
                    <a:lumMod val="75000"/>
                  </a:schemeClr>
                </a:solidFill>
                <a:latin typeface="Century Gothic"/>
                <a:ea typeface="Century Gothic"/>
                <a:cs typeface="Century Gothic"/>
                <a:sym typeface="Century Gothic"/>
              </a:rPr>
              <a:t>OA</a:t>
            </a:r>
            <a:endParaRPr dirty="0">
              <a:solidFill>
                <a:schemeClr val="tx2">
                  <a:lumMod val="75000"/>
                </a:schemeClr>
              </a:solidFill>
            </a:endParaRPr>
          </a:p>
        </p:txBody>
      </p:sp>
      <p:sp>
        <p:nvSpPr>
          <p:cNvPr id="556" name="Google Shape;556;p37"/>
          <p:cNvSpPr/>
          <p:nvPr/>
        </p:nvSpPr>
        <p:spPr>
          <a:xfrm>
            <a:off x="5246914" y="2583542"/>
            <a:ext cx="1719943" cy="1436914"/>
          </a:xfrm>
          <a:prstGeom prst="rect">
            <a:avLst/>
          </a:prstGeom>
          <a:solidFill>
            <a:srgbClr val="D8D8D8"/>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tx2">
                    <a:lumMod val="75000"/>
                  </a:schemeClr>
                </a:solidFill>
                <a:latin typeface="Century Gothic"/>
                <a:ea typeface="Century Gothic"/>
                <a:cs typeface="Century Gothic"/>
                <a:sym typeface="Century Gothic"/>
              </a:rPr>
              <a:t>TTAB</a:t>
            </a:r>
            <a:endParaRPr sz="3200" b="1" dirty="0">
              <a:solidFill>
                <a:schemeClr val="tx2">
                  <a:lumMod val="75000"/>
                </a:schemeClr>
              </a:solidFill>
              <a:latin typeface="Century Gothic"/>
              <a:ea typeface="Century Gothic"/>
              <a:cs typeface="Century Gothic"/>
              <a:sym typeface="Century Gothic"/>
            </a:endParaRPr>
          </a:p>
        </p:txBody>
      </p:sp>
      <p:sp>
        <p:nvSpPr>
          <p:cNvPr id="557" name="Google Shape;557;p37"/>
          <p:cNvSpPr/>
          <p:nvPr/>
        </p:nvSpPr>
        <p:spPr>
          <a:xfrm>
            <a:off x="7678057" y="2583542"/>
            <a:ext cx="1719943" cy="1436914"/>
          </a:xfrm>
          <a:prstGeom prst="rect">
            <a:avLst/>
          </a:prstGeom>
          <a:solidFill>
            <a:schemeClr val="tx2">
              <a:lumMod val="75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bg1"/>
                </a:solidFill>
                <a:latin typeface="Century Gothic"/>
                <a:ea typeface="Century Gothic"/>
                <a:cs typeface="Century Gothic"/>
                <a:sym typeface="Century Gothic"/>
              </a:rPr>
              <a:t>Fed. Cir.</a:t>
            </a:r>
            <a:endParaRPr dirty="0">
              <a:solidFill>
                <a:schemeClr val="bg1"/>
              </a:solidFill>
            </a:endParaRPr>
          </a:p>
        </p:txBody>
      </p:sp>
      <p:sp>
        <p:nvSpPr>
          <p:cNvPr id="558" name="Google Shape;558;p37"/>
          <p:cNvSpPr/>
          <p:nvPr/>
        </p:nvSpPr>
        <p:spPr>
          <a:xfrm>
            <a:off x="10109199" y="2583542"/>
            <a:ext cx="1719943" cy="1436914"/>
          </a:xfrm>
          <a:prstGeom prst="rect">
            <a:avLst/>
          </a:prstGeom>
          <a:solidFill>
            <a:schemeClr val="tx2">
              <a:lumMod val="75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lt1"/>
                </a:solidFill>
                <a:latin typeface="Century Gothic"/>
                <a:ea typeface="Century Gothic"/>
                <a:cs typeface="Century Gothic"/>
                <a:sym typeface="Century Gothic"/>
              </a:rPr>
              <a:t>SCOTUS</a:t>
            </a:r>
            <a:endParaRPr dirty="0"/>
          </a:p>
        </p:txBody>
      </p:sp>
      <p:cxnSp>
        <p:nvCxnSpPr>
          <p:cNvPr id="559" name="Google Shape;559;p37"/>
          <p:cNvCxnSpPr/>
          <p:nvPr/>
        </p:nvCxnSpPr>
        <p:spPr>
          <a:xfrm>
            <a:off x="2104571" y="3301999"/>
            <a:ext cx="711200" cy="0"/>
          </a:xfrm>
          <a:prstGeom prst="straightConnector1">
            <a:avLst/>
          </a:prstGeom>
          <a:noFill/>
          <a:ln w="76200" cap="flat" cmpd="sng">
            <a:solidFill>
              <a:schemeClr val="lt1"/>
            </a:solidFill>
            <a:prstDash val="solid"/>
            <a:miter lim="800000"/>
            <a:headEnd type="none" w="sm" len="sm"/>
            <a:tailEnd type="triangle" w="med" len="med"/>
          </a:ln>
        </p:spPr>
      </p:cxnSp>
      <p:cxnSp>
        <p:nvCxnSpPr>
          <p:cNvPr id="560" name="Google Shape;560;p37"/>
          <p:cNvCxnSpPr/>
          <p:nvPr/>
        </p:nvCxnSpPr>
        <p:spPr>
          <a:xfrm>
            <a:off x="2104571" y="3301999"/>
            <a:ext cx="711200" cy="0"/>
          </a:xfrm>
          <a:prstGeom prst="straightConnector1">
            <a:avLst/>
          </a:prstGeom>
          <a:noFill/>
          <a:ln w="76200" cap="flat" cmpd="sng">
            <a:solidFill>
              <a:schemeClr val="lt1"/>
            </a:solidFill>
            <a:prstDash val="solid"/>
            <a:miter lim="800000"/>
            <a:headEnd type="none" w="sm" len="sm"/>
            <a:tailEnd type="triangle" w="med" len="med"/>
          </a:ln>
        </p:spPr>
      </p:cxnSp>
      <p:cxnSp>
        <p:nvCxnSpPr>
          <p:cNvPr id="561" name="Google Shape;561;p37"/>
          <p:cNvCxnSpPr/>
          <p:nvPr/>
        </p:nvCxnSpPr>
        <p:spPr>
          <a:xfrm>
            <a:off x="4535714" y="3301999"/>
            <a:ext cx="711200" cy="0"/>
          </a:xfrm>
          <a:prstGeom prst="straightConnector1">
            <a:avLst/>
          </a:prstGeom>
          <a:noFill/>
          <a:ln w="76200" cap="flat" cmpd="sng">
            <a:solidFill>
              <a:schemeClr val="lt1"/>
            </a:solidFill>
            <a:prstDash val="solid"/>
            <a:miter lim="800000"/>
            <a:headEnd type="none" w="sm" len="sm"/>
            <a:tailEnd type="triangle" w="med" len="med"/>
          </a:ln>
        </p:spPr>
      </p:cxnSp>
      <p:cxnSp>
        <p:nvCxnSpPr>
          <p:cNvPr id="562" name="Google Shape;562;p37"/>
          <p:cNvCxnSpPr/>
          <p:nvPr/>
        </p:nvCxnSpPr>
        <p:spPr>
          <a:xfrm>
            <a:off x="6966857" y="3301999"/>
            <a:ext cx="711200" cy="0"/>
          </a:xfrm>
          <a:prstGeom prst="straightConnector1">
            <a:avLst/>
          </a:prstGeom>
          <a:noFill/>
          <a:ln w="76200" cap="flat" cmpd="sng">
            <a:solidFill>
              <a:schemeClr val="lt1"/>
            </a:solidFill>
            <a:prstDash val="solid"/>
            <a:miter lim="800000"/>
            <a:headEnd type="none" w="sm" len="sm"/>
            <a:tailEnd type="triangle" w="med" len="med"/>
          </a:ln>
        </p:spPr>
      </p:cxnSp>
      <p:cxnSp>
        <p:nvCxnSpPr>
          <p:cNvPr id="563" name="Google Shape;563;p37"/>
          <p:cNvCxnSpPr/>
          <p:nvPr/>
        </p:nvCxnSpPr>
        <p:spPr>
          <a:xfrm>
            <a:off x="9398000" y="3301999"/>
            <a:ext cx="711200" cy="0"/>
          </a:xfrm>
          <a:prstGeom prst="straightConnector1">
            <a:avLst/>
          </a:prstGeom>
          <a:noFill/>
          <a:ln w="76200" cap="flat" cmpd="sng">
            <a:solidFill>
              <a:schemeClr val="lt1"/>
            </a:solidFill>
            <a:prstDash val="solid"/>
            <a:miter lim="800000"/>
            <a:headEnd type="none" w="sm" len="sm"/>
            <a:tailEnd type="triangle" w="med" len="med"/>
          </a:ln>
        </p:spPr>
      </p:cxnSp>
    </p:spTree>
    <p:extLst>
      <p:ext uri="{BB962C8B-B14F-4D97-AF65-F5344CB8AC3E}">
        <p14:creationId xmlns:p14="http://schemas.microsoft.com/office/powerpoint/2010/main" val="160553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8"/>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Specimen Required for Registration</a:t>
            </a:r>
            <a:endParaRPr sz="4800" b="1" dirty="0">
              <a:solidFill>
                <a:schemeClr val="tx2">
                  <a:lumMod val="75000"/>
                </a:schemeClr>
              </a:solidFill>
            </a:endParaRPr>
          </a:p>
        </p:txBody>
      </p:sp>
      <p:sp>
        <p:nvSpPr>
          <p:cNvPr id="573" name="Google Shape;573;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lvl="0" algn="l" rtl="0">
              <a:lnSpc>
                <a:spcPct val="90000"/>
              </a:lnSpc>
              <a:spcBef>
                <a:spcPts val="0"/>
              </a:spcBef>
              <a:spcAft>
                <a:spcPts val="0"/>
              </a:spcAft>
              <a:buClr>
                <a:schemeClr val="tx2">
                  <a:lumMod val="75000"/>
                </a:schemeClr>
              </a:buClr>
              <a:buSzPct val="100000"/>
            </a:pPr>
            <a:r>
              <a:rPr lang="en-US" dirty="0">
                <a:solidFill>
                  <a:schemeClr val="tx2">
                    <a:lumMod val="75000"/>
                  </a:schemeClr>
                </a:solidFill>
              </a:rPr>
              <a:t>Filed with 1(a) application</a:t>
            </a: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ct val="100000"/>
            </a:pPr>
            <a:r>
              <a:rPr lang="en-US" dirty="0">
                <a:solidFill>
                  <a:schemeClr val="tx2">
                    <a:lumMod val="75000"/>
                  </a:schemeClr>
                </a:solidFill>
              </a:rPr>
              <a:t>Filed with </a:t>
            </a:r>
            <a:r>
              <a:rPr lang="en-US" b="1" dirty="0">
                <a:solidFill>
                  <a:schemeClr val="tx2">
                    <a:lumMod val="75000"/>
                  </a:schemeClr>
                </a:solidFill>
              </a:rPr>
              <a:t>Statement of Use* </a:t>
            </a:r>
            <a:r>
              <a:rPr lang="en-US" dirty="0">
                <a:solidFill>
                  <a:schemeClr val="tx2">
                    <a:lumMod val="75000"/>
                  </a:schemeClr>
                </a:solidFill>
              </a:rPr>
              <a:t>in 1(b) application</a:t>
            </a:r>
            <a:endParaRPr dirty="0">
              <a:solidFill>
                <a:schemeClr val="tx2">
                  <a:lumMod val="75000"/>
                </a:schemeClr>
              </a:solidFill>
            </a:endParaRPr>
          </a:p>
          <a:p>
            <a:pPr marL="621665" lvl="0" indent="-457200" algn="l" rtl="0">
              <a:lnSpc>
                <a:spcPct val="90000"/>
              </a:lnSpc>
              <a:spcBef>
                <a:spcPts val="1000"/>
              </a:spcBef>
              <a:spcAft>
                <a:spcPts val="0"/>
              </a:spcAft>
              <a:buClr>
                <a:schemeClr val="tx2">
                  <a:lumMod val="75000"/>
                </a:schemeClr>
              </a:buClr>
              <a:buSzPct val="100000"/>
            </a:pP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ct val="100000"/>
            </a:pPr>
            <a:r>
              <a:rPr lang="en-US" dirty="0">
                <a:solidFill>
                  <a:schemeClr val="tx2">
                    <a:lumMod val="75000"/>
                  </a:schemeClr>
                </a:solidFill>
              </a:rPr>
              <a:t>One specimen for each class of goods/services</a:t>
            </a: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ct val="100000"/>
            </a:pPr>
            <a:r>
              <a:rPr lang="en-US" dirty="0">
                <a:solidFill>
                  <a:schemeClr val="tx2">
                    <a:lumMod val="75000"/>
                  </a:schemeClr>
                </a:solidFill>
              </a:rPr>
              <a:t>All goods/services must be in use in commerce</a:t>
            </a: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ct val="100000"/>
            </a:pPr>
            <a:r>
              <a:rPr lang="en-US" dirty="0">
                <a:solidFill>
                  <a:schemeClr val="tx2">
                    <a:lumMod val="75000"/>
                  </a:schemeClr>
                </a:solidFill>
              </a:rPr>
              <a:t>Cannot be a rendering/mockup</a:t>
            </a:r>
            <a:endParaRPr dirty="0">
              <a:solidFill>
                <a:schemeClr val="tx2">
                  <a:lumMod val="75000"/>
                </a:schemeClr>
              </a:solidFill>
            </a:endParaRPr>
          </a:p>
          <a:p>
            <a:pPr marL="621665" lvl="0" indent="-457200" algn="l" rtl="0">
              <a:lnSpc>
                <a:spcPct val="90000"/>
              </a:lnSpc>
              <a:spcBef>
                <a:spcPts val="1000"/>
              </a:spcBef>
              <a:spcAft>
                <a:spcPts val="0"/>
              </a:spcAft>
              <a:buClr>
                <a:schemeClr val="tx2">
                  <a:lumMod val="75000"/>
                </a:schemeClr>
              </a:buClr>
              <a:buSzPct val="100000"/>
            </a:pP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ct val="100000"/>
            </a:pPr>
            <a:r>
              <a:rPr lang="en-US" b="1" dirty="0">
                <a:solidFill>
                  <a:schemeClr val="tx2">
                    <a:lumMod val="75000"/>
                  </a:schemeClr>
                </a:solidFill>
              </a:rPr>
              <a:t>Goods</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ct val="100000"/>
            </a:pPr>
            <a:r>
              <a:rPr lang="en-US" dirty="0">
                <a:solidFill>
                  <a:schemeClr val="tx2">
                    <a:lumMod val="75000"/>
                  </a:schemeClr>
                </a:solidFill>
              </a:rPr>
              <a:t>Labels, packaging, </a:t>
            </a:r>
            <a:r>
              <a:rPr lang="en-US" dirty="0" smtClean="0">
                <a:solidFill>
                  <a:schemeClr val="tx2">
                    <a:lumMod val="75000"/>
                  </a:schemeClr>
                </a:solidFill>
              </a:rPr>
              <a:t>POP displays </a:t>
            </a:r>
            <a:r>
              <a:rPr lang="en-US" dirty="0">
                <a:solidFill>
                  <a:schemeClr val="tx2">
                    <a:lumMod val="75000"/>
                  </a:schemeClr>
                </a:solidFill>
              </a:rPr>
              <a:t>associated with </a:t>
            </a:r>
            <a:r>
              <a:rPr lang="en-US" dirty="0" smtClean="0">
                <a:solidFill>
                  <a:schemeClr val="tx2">
                    <a:lumMod val="75000"/>
                  </a:schemeClr>
                </a:solidFill>
              </a:rPr>
              <a:t>goods (shopping cart page)</a:t>
            </a:r>
            <a:endParaRPr dirty="0">
              <a:solidFill>
                <a:schemeClr val="tx2">
                  <a:lumMod val="75000"/>
                </a:schemeClr>
              </a:solidFill>
            </a:endParaRPr>
          </a:p>
          <a:p>
            <a:pPr lvl="0" algn="l" rtl="0">
              <a:lnSpc>
                <a:spcPct val="90000"/>
              </a:lnSpc>
              <a:spcBef>
                <a:spcPts val="1000"/>
              </a:spcBef>
              <a:spcAft>
                <a:spcPts val="0"/>
              </a:spcAft>
              <a:buClr>
                <a:schemeClr val="tx2">
                  <a:lumMod val="75000"/>
                </a:schemeClr>
              </a:buClr>
              <a:buSzPct val="100000"/>
            </a:pPr>
            <a:r>
              <a:rPr lang="en-US" b="1" dirty="0">
                <a:solidFill>
                  <a:schemeClr val="tx2">
                    <a:lumMod val="75000"/>
                  </a:schemeClr>
                </a:solidFill>
              </a:rPr>
              <a:t>Services</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ct val="100000"/>
            </a:pPr>
            <a:r>
              <a:rPr lang="en-US" dirty="0">
                <a:solidFill>
                  <a:schemeClr val="tx2">
                    <a:lumMod val="75000"/>
                  </a:schemeClr>
                </a:solidFill>
              </a:rPr>
              <a:t>Advertising media</a:t>
            </a:r>
            <a:endParaRPr dirty="0">
              <a:solidFill>
                <a:schemeClr val="tx2">
                  <a:lumMod val="75000"/>
                </a:schemeClr>
              </a:solidFill>
            </a:endParaRPr>
          </a:p>
          <a:p>
            <a:pPr marL="685800" lvl="1" indent="-87630" algn="l" rtl="0">
              <a:lnSpc>
                <a:spcPct val="90000"/>
              </a:lnSpc>
              <a:spcBef>
                <a:spcPts val="500"/>
              </a:spcBef>
              <a:spcAft>
                <a:spcPts val="0"/>
              </a:spcAft>
              <a:buClr>
                <a:schemeClr val="lt1"/>
              </a:buClr>
              <a:buSzPct val="100000"/>
              <a:buNone/>
            </a:pPr>
            <a:endParaRPr dirty="0"/>
          </a:p>
        </p:txBody>
      </p:sp>
    </p:spTree>
    <p:extLst>
      <p:ext uri="{BB962C8B-B14F-4D97-AF65-F5344CB8AC3E}">
        <p14:creationId xmlns:p14="http://schemas.microsoft.com/office/powerpoint/2010/main" val="4123192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ChangeArrowheads="1"/>
          </p:cNvSpPr>
          <p:nvPr/>
        </p:nvSpPr>
        <p:spPr bwMode="auto">
          <a:xfrm>
            <a:off x="838200" y="1690688"/>
            <a:ext cx="994907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002B55"/>
                </a:solidFill>
                <a:latin typeface="Arial" panose="020B0604020202020204" pitchFamily="34" charset="0"/>
              </a:defRPr>
            </a:lvl1pPr>
            <a:lvl2pPr marL="742950" indent="-285750">
              <a:spcBef>
                <a:spcPct val="20000"/>
              </a:spcBef>
              <a:buChar char="–"/>
              <a:defRPr sz="2800">
                <a:solidFill>
                  <a:srgbClr val="002B55"/>
                </a:solidFill>
                <a:latin typeface="Arial" panose="020B0604020202020204" pitchFamily="34" charset="0"/>
              </a:defRPr>
            </a:lvl2pPr>
            <a:lvl3pPr marL="1143000" indent="-228600">
              <a:spcBef>
                <a:spcPct val="20000"/>
              </a:spcBef>
              <a:buChar char="•"/>
              <a:defRPr sz="2400">
                <a:solidFill>
                  <a:srgbClr val="002B55"/>
                </a:solidFill>
                <a:latin typeface="Arial" panose="020B0604020202020204" pitchFamily="34" charset="0"/>
              </a:defRPr>
            </a:lvl3pPr>
            <a:lvl4pPr marL="1600200" indent="-228600">
              <a:spcBef>
                <a:spcPct val="20000"/>
              </a:spcBef>
              <a:buChar char="–"/>
              <a:defRPr sz="2000">
                <a:solidFill>
                  <a:srgbClr val="002B55"/>
                </a:solidFill>
                <a:latin typeface="Arial" panose="020B0604020202020204" pitchFamily="34" charset="0"/>
              </a:defRPr>
            </a:lvl4pPr>
            <a:lvl5pPr marL="2057400" indent="-228600">
              <a:spcBef>
                <a:spcPct val="20000"/>
              </a:spcBef>
              <a:buChar char="»"/>
              <a:defRPr sz="2000">
                <a:solidFill>
                  <a:srgbClr val="002B55"/>
                </a:solidFill>
                <a:latin typeface="Arial" panose="020B0604020202020204" pitchFamily="34" charset="0"/>
              </a:defRPr>
            </a:lvl5pPr>
            <a:lvl6pPr marL="2514600" indent="-228600" fontAlgn="base">
              <a:spcBef>
                <a:spcPct val="20000"/>
              </a:spcBef>
              <a:spcAft>
                <a:spcPct val="0"/>
              </a:spcAft>
              <a:buChar char="»"/>
              <a:defRPr sz="2000">
                <a:solidFill>
                  <a:srgbClr val="002B55"/>
                </a:solidFill>
                <a:latin typeface="Arial" panose="020B0604020202020204" pitchFamily="34" charset="0"/>
              </a:defRPr>
            </a:lvl6pPr>
            <a:lvl7pPr marL="2971800" indent="-228600" fontAlgn="base">
              <a:spcBef>
                <a:spcPct val="20000"/>
              </a:spcBef>
              <a:spcAft>
                <a:spcPct val="0"/>
              </a:spcAft>
              <a:buChar char="»"/>
              <a:defRPr sz="2000">
                <a:solidFill>
                  <a:srgbClr val="002B55"/>
                </a:solidFill>
                <a:latin typeface="Arial" panose="020B0604020202020204" pitchFamily="34" charset="0"/>
              </a:defRPr>
            </a:lvl7pPr>
            <a:lvl8pPr marL="3429000" indent="-228600" fontAlgn="base">
              <a:spcBef>
                <a:spcPct val="20000"/>
              </a:spcBef>
              <a:spcAft>
                <a:spcPct val="0"/>
              </a:spcAft>
              <a:buChar char="»"/>
              <a:defRPr sz="2000">
                <a:solidFill>
                  <a:srgbClr val="002B55"/>
                </a:solidFill>
                <a:latin typeface="Arial" panose="020B0604020202020204" pitchFamily="34" charset="0"/>
              </a:defRPr>
            </a:lvl8pPr>
            <a:lvl9pPr marL="3886200" indent="-228600" fontAlgn="base">
              <a:spcBef>
                <a:spcPct val="20000"/>
              </a:spcBef>
              <a:spcAft>
                <a:spcPct val="0"/>
              </a:spcAft>
              <a:buChar char="»"/>
              <a:defRPr sz="2000">
                <a:solidFill>
                  <a:srgbClr val="002B55"/>
                </a:solidFill>
                <a:latin typeface="Arial" panose="020B0604020202020204" pitchFamily="34" charset="0"/>
              </a:defRPr>
            </a:lvl9pPr>
          </a:lstStyle>
          <a:p>
            <a:pPr eaLnBrk="1" hangingPunct="1"/>
            <a:r>
              <a:rPr lang="en-US" altLang="en-US" sz="2800" b="1" dirty="0">
                <a:solidFill>
                  <a:schemeClr val="tx2">
                    <a:lumMod val="75000"/>
                  </a:schemeClr>
                </a:solidFill>
                <a:latin typeface="+mn-lt"/>
              </a:rPr>
              <a:t>What is a copyright?</a:t>
            </a:r>
          </a:p>
          <a:p>
            <a:pPr marL="976312" lvl="1" indent="-457200">
              <a:spcAft>
                <a:spcPts val="600"/>
              </a:spcAft>
              <a:buClr>
                <a:schemeClr val="tx2">
                  <a:lumMod val="75000"/>
                </a:schemeClr>
              </a:buClr>
              <a:buFont typeface="Arial" panose="020B0604020202020204" pitchFamily="34" charset="0"/>
              <a:buChar char="•"/>
            </a:pPr>
            <a:r>
              <a:rPr lang="en-US" sz="2600" b="1" dirty="0">
                <a:solidFill>
                  <a:schemeClr val="tx2">
                    <a:lumMod val="75000"/>
                  </a:schemeClr>
                </a:solidFill>
                <a:latin typeface="+mn-lt"/>
              </a:rPr>
              <a:t>17 U.S.C. § 102</a:t>
            </a:r>
          </a:p>
          <a:p>
            <a:pPr marL="1262062" lvl="2" indent="-342900">
              <a:spcAft>
                <a:spcPts val="600"/>
              </a:spcAft>
              <a:buClr>
                <a:schemeClr val="tx2">
                  <a:lumMod val="75000"/>
                </a:schemeClr>
              </a:buClr>
              <a:buFont typeface="Arial" panose="020B0604020202020204" pitchFamily="34" charset="0"/>
              <a:buChar char="•"/>
            </a:pPr>
            <a:r>
              <a:rPr lang="en-US" dirty="0">
                <a:solidFill>
                  <a:schemeClr val="tx2">
                    <a:lumMod val="75000"/>
                  </a:schemeClr>
                </a:solidFill>
                <a:latin typeface="+mn-lt"/>
              </a:rPr>
              <a:t>(1) Original works of authorship</a:t>
            </a:r>
          </a:p>
          <a:p>
            <a:pPr marL="1262062" lvl="2" indent="-342900">
              <a:spcAft>
                <a:spcPts val="600"/>
              </a:spcAft>
              <a:buClr>
                <a:schemeClr val="tx2">
                  <a:lumMod val="75000"/>
                </a:schemeClr>
              </a:buClr>
              <a:buFont typeface="Arial" panose="020B0604020202020204" pitchFamily="34" charset="0"/>
              <a:buChar char="•"/>
            </a:pPr>
            <a:r>
              <a:rPr lang="en-US" dirty="0">
                <a:solidFill>
                  <a:schemeClr val="tx2">
                    <a:lumMod val="75000"/>
                  </a:schemeClr>
                </a:solidFill>
                <a:latin typeface="+mn-lt"/>
              </a:rPr>
              <a:t>(2) Fixed in a tangible medium</a:t>
            </a:r>
          </a:p>
          <a:p>
            <a:pPr marL="1262062" lvl="2" indent="-342900">
              <a:spcAft>
                <a:spcPts val="600"/>
              </a:spcAft>
              <a:buClr>
                <a:schemeClr val="tx2">
                  <a:lumMod val="75000"/>
                </a:schemeClr>
              </a:buClr>
              <a:buFont typeface="Arial" panose="020B0604020202020204" pitchFamily="34" charset="0"/>
              <a:buChar char="•"/>
            </a:pPr>
            <a:r>
              <a:rPr lang="en-US" dirty="0">
                <a:solidFill>
                  <a:schemeClr val="tx2">
                    <a:lumMod val="75000"/>
                  </a:schemeClr>
                </a:solidFill>
                <a:latin typeface="+mn-lt"/>
              </a:rPr>
              <a:t>(3) Must not be an “idea, procedure, process, system, method of operation, concept, principle, or discovery,” regardless of form or embodiment</a:t>
            </a:r>
          </a:p>
        </p:txBody>
      </p:sp>
      <p:sp>
        <p:nvSpPr>
          <p:cNvPr id="4" name="Google Shape;16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smtClean="0">
                <a:solidFill>
                  <a:schemeClr val="tx2">
                    <a:lumMod val="75000"/>
                  </a:schemeClr>
                </a:solidFill>
              </a:rPr>
              <a:t>Copyrights</a:t>
            </a:r>
            <a:endParaRPr sz="4800" b="1" dirty="0">
              <a:solidFill>
                <a:schemeClr val="tx2">
                  <a:lumMod val="75000"/>
                </a:schemeClr>
              </a:solidFill>
            </a:endParaRPr>
          </a:p>
        </p:txBody>
      </p:sp>
    </p:spTree>
    <p:extLst>
      <p:ext uri="{BB962C8B-B14F-4D97-AF65-F5344CB8AC3E}">
        <p14:creationId xmlns:p14="http://schemas.microsoft.com/office/powerpoint/2010/main" val="1715098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0"/>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dirty="0">
                <a:solidFill>
                  <a:schemeClr val="tx2">
                    <a:lumMod val="75000"/>
                  </a:schemeClr>
                </a:solidFill>
              </a:rPr>
              <a:t>After Registration</a:t>
            </a:r>
            <a:endParaRPr sz="4800" b="1" dirty="0">
              <a:solidFill>
                <a:schemeClr val="tx2">
                  <a:lumMod val="75000"/>
                </a:schemeClr>
              </a:solidFill>
            </a:endParaRPr>
          </a:p>
        </p:txBody>
      </p:sp>
      <p:sp>
        <p:nvSpPr>
          <p:cNvPr id="592" name="Google Shape;592;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lgn="l" rtl="0">
              <a:lnSpc>
                <a:spcPct val="90000"/>
              </a:lnSpc>
              <a:spcBef>
                <a:spcPts val="0"/>
              </a:spcBef>
              <a:spcAft>
                <a:spcPts val="0"/>
              </a:spcAft>
              <a:buClr>
                <a:schemeClr val="tx2">
                  <a:lumMod val="75000"/>
                </a:schemeClr>
              </a:buClr>
              <a:buSzPts val="2800"/>
            </a:pPr>
            <a:r>
              <a:rPr lang="en-US" b="1" dirty="0">
                <a:solidFill>
                  <a:schemeClr val="tx2">
                    <a:lumMod val="75000"/>
                  </a:schemeClr>
                </a:solidFill>
              </a:rPr>
              <a:t>Declaration</a:t>
            </a:r>
            <a:r>
              <a:rPr lang="en-US" dirty="0">
                <a:solidFill>
                  <a:schemeClr val="tx2">
                    <a:lumMod val="75000"/>
                  </a:schemeClr>
                </a:solidFill>
              </a:rPr>
              <a:t> of Use at 5 years</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dirty="0">
                <a:solidFill>
                  <a:schemeClr val="tx2">
                    <a:lumMod val="75000"/>
                  </a:schemeClr>
                </a:solidFill>
              </a:rPr>
              <a:t>Only certain gaps in commercial use are excusable</a:t>
            </a:r>
            <a:endParaRPr dirty="0">
              <a:solidFill>
                <a:schemeClr val="tx2">
                  <a:lumMod val="75000"/>
                </a:schemeClr>
              </a:solidFill>
            </a:endParaRPr>
          </a:p>
          <a:p>
            <a:pPr marL="247650" lvl="0" indent="-171450" algn="l" rtl="0">
              <a:lnSpc>
                <a:spcPct val="90000"/>
              </a:lnSpc>
              <a:spcBef>
                <a:spcPts val="1000"/>
              </a:spcBef>
              <a:spcAft>
                <a:spcPts val="0"/>
              </a:spcAft>
              <a:buClr>
                <a:schemeClr val="tx2">
                  <a:lumMod val="75000"/>
                </a:schemeClr>
              </a:buClr>
              <a:buSzPts val="1200"/>
            </a:pPr>
            <a:endParaRPr sz="1200"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b="1" dirty="0">
                <a:solidFill>
                  <a:schemeClr val="tx2">
                    <a:lumMod val="75000"/>
                  </a:schemeClr>
                </a:solidFill>
              </a:rPr>
              <a:t>Declaration</a:t>
            </a:r>
            <a:r>
              <a:rPr lang="en-US" dirty="0">
                <a:solidFill>
                  <a:schemeClr val="tx2">
                    <a:lumMod val="75000"/>
                  </a:schemeClr>
                </a:solidFill>
              </a:rPr>
              <a:t> of Use + Renewal every 10 years</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dirty="0">
                <a:solidFill>
                  <a:schemeClr val="tx2">
                    <a:lumMod val="75000"/>
                  </a:schemeClr>
                </a:solidFill>
              </a:rPr>
              <a:t>Failure to renew results in cancellation for failure to renew</a:t>
            </a:r>
            <a:endParaRPr dirty="0">
              <a:solidFill>
                <a:schemeClr val="tx2">
                  <a:lumMod val="75000"/>
                </a:schemeClr>
              </a:solidFill>
            </a:endParaRPr>
          </a:p>
          <a:p>
            <a:pPr marL="247650" lvl="0" indent="-171450" algn="l" rtl="0">
              <a:lnSpc>
                <a:spcPct val="90000"/>
              </a:lnSpc>
              <a:spcBef>
                <a:spcPts val="1000"/>
              </a:spcBef>
              <a:spcAft>
                <a:spcPts val="0"/>
              </a:spcAft>
              <a:buClr>
                <a:schemeClr val="tx2">
                  <a:lumMod val="75000"/>
                </a:schemeClr>
              </a:buClr>
              <a:buSzPts val="1200"/>
            </a:pPr>
            <a:endParaRPr sz="1200" dirty="0">
              <a:solidFill>
                <a:schemeClr val="tx2">
                  <a:lumMod val="75000"/>
                </a:schemeClr>
              </a:solidFill>
            </a:endParaRPr>
          </a:p>
          <a:p>
            <a:pPr lvl="0" algn="l" rtl="0">
              <a:lnSpc>
                <a:spcPct val="90000"/>
              </a:lnSpc>
              <a:spcBef>
                <a:spcPts val="1000"/>
              </a:spcBef>
              <a:spcAft>
                <a:spcPts val="0"/>
              </a:spcAft>
              <a:buClr>
                <a:schemeClr val="tx2">
                  <a:lumMod val="75000"/>
                </a:schemeClr>
              </a:buClr>
              <a:buSzPts val="2800"/>
            </a:pPr>
            <a:r>
              <a:rPr lang="en-US" dirty="0">
                <a:solidFill>
                  <a:schemeClr val="tx2">
                    <a:lumMod val="75000"/>
                  </a:schemeClr>
                </a:solidFill>
              </a:rPr>
              <a:t>Opportunity to file </a:t>
            </a:r>
            <a:r>
              <a:rPr lang="en-US" b="1" dirty="0">
                <a:solidFill>
                  <a:schemeClr val="tx2">
                    <a:lumMod val="75000"/>
                  </a:schemeClr>
                </a:solidFill>
              </a:rPr>
              <a:t>Declaration</a:t>
            </a:r>
            <a:r>
              <a:rPr lang="en-US" dirty="0">
                <a:solidFill>
                  <a:schemeClr val="tx2">
                    <a:lumMod val="75000"/>
                  </a:schemeClr>
                </a:solidFill>
              </a:rPr>
              <a:t> of Incontestability</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dirty="0">
                <a:solidFill>
                  <a:schemeClr val="tx2">
                    <a:lumMod val="75000"/>
                  </a:schemeClr>
                </a:solidFill>
              </a:rPr>
              <a:t>5 years of substantially exclusive, continuous use</a:t>
            </a:r>
            <a:endParaRPr dirty="0">
              <a:solidFill>
                <a:schemeClr val="tx2">
                  <a:lumMod val="75000"/>
                </a:schemeClr>
              </a:solidFill>
            </a:endParaRPr>
          </a:p>
          <a:p>
            <a:pPr lvl="1" algn="l" rtl="0">
              <a:lnSpc>
                <a:spcPct val="90000"/>
              </a:lnSpc>
              <a:spcBef>
                <a:spcPts val="500"/>
              </a:spcBef>
              <a:spcAft>
                <a:spcPts val="0"/>
              </a:spcAft>
              <a:buClr>
                <a:schemeClr val="tx2">
                  <a:lumMod val="75000"/>
                </a:schemeClr>
              </a:buClr>
              <a:buSzPts val="2400"/>
            </a:pPr>
            <a:r>
              <a:rPr lang="en-US" dirty="0">
                <a:solidFill>
                  <a:schemeClr val="tx2">
                    <a:lumMod val="75000"/>
                  </a:schemeClr>
                </a:solidFill>
              </a:rPr>
              <a:t>Removes </a:t>
            </a:r>
            <a:r>
              <a:rPr lang="en-US" i="1" dirty="0">
                <a:solidFill>
                  <a:schemeClr val="tx2">
                    <a:lumMod val="75000"/>
                  </a:schemeClr>
                </a:solidFill>
              </a:rPr>
              <a:t>some</a:t>
            </a:r>
            <a:r>
              <a:rPr lang="en-US" dirty="0">
                <a:solidFill>
                  <a:schemeClr val="tx2">
                    <a:lumMod val="75000"/>
                  </a:schemeClr>
                </a:solidFill>
              </a:rPr>
              <a:t> grounds for having your mark cancelled</a:t>
            </a:r>
            <a:endParaRPr dirty="0">
              <a:solidFill>
                <a:schemeClr val="tx2">
                  <a:lumMod val="75000"/>
                </a:schemeClr>
              </a:solidFill>
            </a:endParaRPr>
          </a:p>
          <a:p>
            <a:pPr marL="685800" lvl="1" indent="-76200" algn="l" rtl="0">
              <a:lnSpc>
                <a:spcPct val="90000"/>
              </a:lnSpc>
              <a:spcBef>
                <a:spcPts val="500"/>
              </a:spcBef>
              <a:spcAft>
                <a:spcPts val="0"/>
              </a:spcAft>
              <a:buClr>
                <a:schemeClr val="lt1"/>
              </a:buClr>
              <a:buSzPts val="2400"/>
              <a:buNone/>
            </a:pPr>
            <a:endParaRPr dirty="0"/>
          </a:p>
        </p:txBody>
      </p:sp>
    </p:spTree>
    <p:extLst>
      <p:ext uri="{BB962C8B-B14F-4D97-AF65-F5344CB8AC3E}">
        <p14:creationId xmlns:p14="http://schemas.microsoft.com/office/powerpoint/2010/main" val="27499664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89974" cy="1325563"/>
          </a:xfrm>
        </p:spPr>
        <p:txBody>
          <a:bodyPr>
            <a:normAutofit fontScale="90000"/>
          </a:bodyPr>
          <a:lstStyle/>
          <a:p>
            <a:r>
              <a:rPr lang="en-US" dirty="0" smtClean="0"/>
              <a:t/>
            </a:r>
            <a:br>
              <a:rPr lang="en-US" dirty="0" smtClean="0"/>
            </a:br>
            <a:r>
              <a:rPr lang="en-US" sz="5300" b="1" dirty="0">
                <a:solidFill>
                  <a:schemeClr val="tx2">
                    <a:lumMod val="75000"/>
                  </a:schemeClr>
                </a:solidFill>
              </a:rPr>
              <a:t>The Trademark Modernization Act of 2020 – Observations from Year One</a:t>
            </a: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smtClean="0">
                <a:solidFill>
                  <a:schemeClr val="tx2">
                    <a:lumMod val="75000"/>
                  </a:schemeClr>
                </a:solidFill>
              </a:rPr>
              <a:t>Became </a:t>
            </a:r>
            <a:r>
              <a:rPr lang="en-US" dirty="0">
                <a:solidFill>
                  <a:schemeClr val="tx2">
                    <a:lumMod val="75000"/>
                  </a:schemeClr>
                </a:solidFill>
              </a:rPr>
              <a:t>law on December 27, 2020</a:t>
            </a:r>
          </a:p>
          <a:p>
            <a:r>
              <a:rPr lang="en-US" dirty="0" smtClean="0">
                <a:solidFill>
                  <a:schemeClr val="tx2">
                    <a:lumMod val="75000"/>
                  </a:schemeClr>
                </a:solidFill>
              </a:rPr>
              <a:t>Many </a:t>
            </a:r>
            <a:r>
              <a:rPr lang="en-US" dirty="0">
                <a:solidFill>
                  <a:schemeClr val="tx2">
                    <a:lumMod val="75000"/>
                  </a:schemeClr>
                </a:solidFill>
              </a:rPr>
              <a:t>of its provisions took effect in </a:t>
            </a:r>
            <a:r>
              <a:rPr lang="en-US">
                <a:solidFill>
                  <a:schemeClr val="tx2">
                    <a:lumMod val="75000"/>
                  </a:schemeClr>
                </a:solidFill>
              </a:rPr>
              <a:t>December </a:t>
            </a:r>
            <a:r>
              <a:rPr lang="en-US" smtClean="0">
                <a:solidFill>
                  <a:schemeClr val="tx2">
                    <a:lumMod val="75000"/>
                  </a:schemeClr>
                </a:solidFill>
              </a:rPr>
              <a:t>2021</a:t>
            </a:r>
          </a:p>
          <a:p>
            <a:r>
              <a:rPr lang="en-US" smtClean="0">
                <a:solidFill>
                  <a:schemeClr val="tx2">
                    <a:lumMod val="75000"/>
                  </a:schemeClr>
                </a:solidFill>
              </a:rPr>
              <a:t>A </a:t>
            </a:r>
            <a:r>
              <a:rPr lang="en-US" dirty="0">
                <a:solidFill>
                  <a:schemeClr val="tx2">
                    <a:lumMod val="75000"/>
                  </a:schemeClr>
                </a:solidFill>
              </a:rPr>
              <a:t>few remaining provisions became effective </a:t>
            </a:r>
            <a:r>
              <a:rPr lang="en-US">
                <a:solidFill>
                  <a:schemeClr val="tx2">
                    <a:lumMod val="75000"/>
                  </a:schemeClr>
                </a:solidFill>
              </a:rPr>
              <a:t>in </a:t>
            </a:r>
            <a:r>
              <a:rPr lang="en-US" smtClean="0">
                <a:solidFill>
                  <a:schemeClr val="tx2">
                    <a:lumMod val="75000"/>
                  </a:schemeClr>
                </a:solidFill>
              </a:rPr>
              <a:t>December </a:t>
            </a:r>
            <a:r>
              <a:rPr lang="en-US" dirty="0" smtClean="0">
                <a:solidFill>
                  <a:schemeClr val="tx2">
                    <a:lumMod val="75000"/>
                  </a:schemeClr>
                </a:solidFill>
              </a:rPr>
              <a:t>2022 </a:t>
            </a:r>
            <a:endParaRPr lang="en-US" dirty="0">
              <a:solidFill>
                <a:schemeClr val="tx2">
                  <a:lumMod val="75000"/>
                </a:schemeClr>
              </a:solidFill>
            </a:endParaRPr>
          </a:p>
          <a:p>
            <a:r>
              <a:rPr lang="en-US" dirty="0" smtClean="0">
                <a:solidFill>
                  <a:schemeClr val="tx2">
                    <a:lumMod val="75000"/>
                  </a:schemeClr>
                </a:solidFill>
              </a:rPr>
              <a:t>Two </a:t>
            </a:r>
            <a:r>
              <a:rPr lang="en-US" dirty="0">
                <a:solidFill>
                  <a:schemeClr val="tx2">
                    <a:lumMod val="75000"/>
                  </a:schemeClr>
                </a:solidFill>
              </a:rPr>
              <a:t>new ex parte proceedings to allow for </a:t>
            </a:r>
            <a:r>
              <a:rPr lang="en-US">
                <a:solidFill>
                  <a:schemeClr val="tx2">
                    <a:lumMod val="75000"/>
                  </a:schemeClr>
                </a:solidFill>
              </a:rPr>
              <a:t>cancellation </a:t>
            </a:r>
            <a:r>
              <a:rPr lang="en-US" smtClean="0">
                <a:solidFill>
                  <a:schemeClr val="tx2">
                    <a:lumMod val="75000"/>
                  </a:schemeClr>
                </a:solidFill>
              </a:rPr>
              <a:t>of </a:t>
            </a:r>
            <a:r>
              <a:rPr lang="en-US" dirty="0">
                <a:solidFill>
                  <a:schemeClr val="tx2">
                    <a:lumMod val="75000"/>
                  </a:schemeClr>
                </a:solidFill>
              </a:rPr>
              <a:t>a trademark registration on the basis of </a:t>
            </a:r>
            <a:r>
              <a:rPr lang="en-US" dirty="0" smtClean="0">
                <a:solidFill>
                  <a:schemeClr val="tx2">
                    <a:lumMod val="75000"/>
                  </a:schemeClr>
                </a:solidFill>
              </a:rPr>
              <a:t>nonuse</a:t>
            </a:r>
            <a:endParaRPr lang="en-US" dirty="0">
              <a:solidFill>
                <a:schemeClr val="tx2">
                  <a:lumMod val="75000"/>
                </a:schemeClr>
              </a:solidFill>
            </a:endParaRPr>
          </a:p>
        </p:txBody>
      </p:sp>
    </p:spTree>
    <p:extLst>
      <p:ext uri="{BB962C8B-B14F-4D97-AF65-F5344CB8AC3E}">
        <p14:creationId xmlns:p14="http://schemas.microsoft.com/office/powerpoint/2010/main" val="32777409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Expungement Proceedings</a:t>
            </a:r>
          </a:p>
        </p:txBody>
      </p:sp>
      <p:sp>
        <p:nvSpPr>
          <p:cNvPr id="3" name="Text Placeholder 2"/>
          <p:cNvSpPr>
            <a:spLocks noGrp="1"/>
          </p:cNvSpPr>
          <p:nvPr>
            <p:ph type="body" idx="1"/>
          </p:nvPr>
        </p:nvSpPr>
        <p:spPr/>
        <p:txBody>
          <a:bodyPr>
            <a:normAutofit fontScale="92500" lnSpcReduction="10000"/>
          </a:bodyPr>
          <a:lstStyle/>
          <a:p>
            <a:r>
              <a:rPr lang="en-US" dirty="0" smtClean="0">
                <a:solidFill>
                  <a:schemeClr val="tx2">
                    <a:lumMod val="75000"/>
                  </a:schemeClr>
                </a:solidFill>
              </a:rPr>
              <a:t>Codified </a:t>
            </a:r>
            <a:r>
              <a:rPr lang="en-US" dirty="0">
                <a:solidFill>
                  <a:schemeClr val="tx2">
                    <a:lumMod val="75000"/>
                  </a:schemeClr>
                </a:solidFill>
              </a:rPr>
              <a:t>at 15 U.S.C. § 1066a and provides a basis for cancellation of a trademark registration when the mark was never used in United States commerce for some or all of the goods and/or services listed in the </a:t>
            </a:r>
            <a:r>
              <a:rPr lang="en-US" dirty="0" smtClean="0">
                <a:solidFill>
                  <a:schemeClr val="tx2">
                    <a:lumMod val="75000"/>
                  </a:schemeClr>
                </a:solidFill>
              </a:rPr>
              <a:t>registration </a:t>
            </a:r>
            <a:endParaRPr lang="en-US" dirty="0">
              <a:solidFill>
                <a:schemeClr val="tx2">
                  <a:lumMod val="75000"/>
                </a:schemeClr>
              </a:solidFill>
            </a:endParaRPr>
          </a:p>
          <a:p>
            <a:r>
              <a:rPr lang="en-US" dirty="0" smtClean="0">
                <a:solidFill>
                  <a:schemeClr val="tx2">
                    <a:lumMod val="75000"/>
                  </a:schemeClr>
                </a:solidFill>
              </a:rPr>
              <a:t>Applicable </a:t>
            </a:r>
            <a:r>
              <a:rPr lang="en-US" dirty="0">
                <a:solidFill>
                  <a:schemeClr val="tx2">
                    <a:lumMod val="75000"/>
                  </a:schemeClr>
                </a:solidFill>
              </a:rPr>
              <a:t>to all U.S. trademark registrations, regardless of their initial filing </a:t>
            </a:r>
            <a:r>
              <a:rPr lang="en-US" dirty="0" smtClean="0">
                <a:solidFill>
                  <a:schemeClr val="tx2">
                    <a:lumMod val="75000"/>
                  </a:schemeClr>
                </a:solidFill>
              </a:rPr>
              <a:t>basis </a:t>
            </a:r>
            <a:endParaRPr lang="en-US" dirty="0">
              <a:solidFill>
                <a:schemeClr val="tx2">
                  <a:lumMod val="75000"/>
                </a:schemeClr>
              </a:solidFill>
            </a:endParaRPr>
          </a:p>
          <a:p>
            <a:r>
              <a:rPr lang="en-US" dirty="0" smtClean="0">
                <a:solidFill>
                  <a:schemeClr val="tx2">
                    <a:lumMod val="75000"/>
                  </a:schemeClr>
                </a:solidFill>
              </a:rPr>
              <a:t>Can </a:t>
            </a:r>
            <a:r>
              <a:rPr lang="en-US" dirty="0">
                <a:solidFill>
                  <a:schemeClr val="tx2">
                    <a:lumMod val="75000"/>
                  </a:schemeClr>
                </a:solidFill>
              </a:rPr>
              <a:t>be filed between 3 – 10 years following the date of registration of the challenged </a:t>
            </a:r>
            <a:r>
              <a:rPr lang="en-US" dirty="0" smtClean="0">
                <a:solidFill>
                  <a:schemeClr val="tx2">
                    <a:lumMod val="75000"/>
                  </a:schemeClr>
                </a:solidFill>
              </a:rPr>
              <a:t>registration </a:t>
            </a:r>
            <a:endParaRPr lang="en-US" dirty="0">
              <a:solidFill>
                <a:schemeClr val="tx2">
                  <a:lumMod val="75000"/>
                </a:schemeClr>
              </a:solidFill>
            </a:endParaRPr>
          </a:p>
          <a:p>
            <a:r>
              <a:rPr lang="en-US" dirty="0" smtClean="0">
                <a:solidFill>
                  <a:schemeClr val="tx2">
                    <a:lumMod val="75000"/>
                  </a:schemeClr>
                </a:solidFill>
              </a:rPr>
              <a:t>There </a:t>
            </a:r>
            <a:r>
              <a:rPr lang="en-US" dirty="0">
                <a:solidFill>
                  <a:schemeClr val="tx2">
                    <a:lumMod val="75000"/>
                  </a:schemeClr>
                </a:solidFill>
              </a:rPr>
              <a:t>is a grace period in effect through December 27, 2023, during which the ten-year limitations period does not apply and registrations older than ten years can be challenged through that </a:t>
            </a:r>
            <a:r>
              <a:rPr lang="en-US" dirty="0" smtClean="0">
                <a:solidFill>
                  <a:schemeClr val="tx2">
                    <a:lumMod val="75000"/>
                  </a:schemeClr>
                </a:solidFill>
              </a:rPr>
              <a:t>date</a:t>
            </a:r>
            <a:endParaRPr lang="en-US" dirty="0">
              <a:solidFill>
                <a:schemeClr val="tx2">
                  <a:lumMod val="75000"/>
                </a:schemeClr>
              </a:solidFill>
            </a:endParaRPr>
          </a:p>
          <a:p>
            <a:endParaRPr lang="en-US" dirty="0"/>
          </a:p>
        </p:txBody>
      </p:sp>
    </p:spTree>
    <p:extLst>
      <p:ext uri="{BB962C8B-B14F-4D97-AF65-F5344CB8AC3E}">
        <p14:creationId xmlns:p14="http://schemas.microsoft.com/office/powerpoint/2010/main" val="3252777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Reexamination Proceedings</a:t>
            </a:r>
          </a:p>
        </p:txBody>
      </p:sp>
      <p:sp>
        <p:nvSpPr>
          <p:cNvPr id="3" name="Text Placeholder 2"/>
          <p:cNvSpPr>
            <a:spLocks noGrp="1"/>
          </p:cNvSpPr>
          <p:nvPr>
            <p:ph type="body" idx="1"/>
          </p:nvPr>
        </p:nvSpPr>
        <p:spPr/>
        <p:txBody>
          <a:bodyPr>
            <a:normAutofit fontScale="92500" lnSpcReduction="10000"/>
          </a:bodyPr>
          <a:lstStyle/>
          <a:p>
            <a:r>
              <a:rPr lang="en-US" dirty="0" smtClean="0">
                <a:solidFill>
                  <a:schemeClr val="tx2">
                    <a:lumMod val="75000"/>
                  </a:schemeClr>
                </a:solidFill>
              </a:rPr>
              <a:t>Applies </a:t>
            </a:r>
            <a:r>
              <a:rPr lang="en-US" dirty="0">
                <a:solidFill>
                  <a:schemeClr val="tx2">
                    <a:lumMod val="75000"/>
                  </a:schemeClr>
                </a:solidFill>
              </a:rPr>
              <a:t>where the basis for cancellation is that the registered mark was not used in U.S. commerce on or before the “relevant date” for all or some of the goods or services listed in the </a:t>
            </a:r>
            <a:r>
              <a:rPr lang="en-US" dirty="0" smtClean="0">
                <a:solidFill>
                  <a:schemeClr val="tx2">
                    <a:lumMod val="75000"/>
                  </a:schemeClr>
                </a:solidFill>
              </a:rPr>
              <a:t>registration </a:t>
            </a:r>
            <a:endParaRPr lang="en-US" dirty="0">
              <a:solidFill>
                <a:schemeClr val="tx2">
                  <a:lumMod val="75000"/>
                </a:schemeClr>
              </a:solidFill>
            </a:endParaRPr>
          </a:p>
          <a:p>
            <a:r>
              <a:rPr lang="en-US" dirty="0" smtClean="0">
                <a:solidFill>
                  <a:schemeClr val="tx2">
                    <a:lumMod val="75000"/>
                  </a:schemeClr>
                </a:solidFill>
              </a:rPr>
              <a:t>For </a:t>
            </a:r>
            <a:r>
              <a:rPr lang="en-US" dirty="0">
                <a:solidFill>
                  <a:schemeClr val="tx2">
                    <a:lumMod val="75000"/>
                  </a:schemeClr>
                </a:solidFill>
              </a:rPr>
              <a:t>use-based, relevant date=date of </a:t>
            </a:r>
            <a:r>
              <a:rPr lang="en-US" dirty="0" smtClean="0">
                <a:solidFill>
                  <a:schemeClr val="tx2">
                    <a:lumMod val="75000"/>
                  </a:schemeClr>
                </a:solidFill>
              </a:rPr>
              <a:t>application </a:t>
            </a:r>
            <a:endParaRPr lang="en-US" dirty="0">
              <a:solidFill>
                <a:schemeClr val="tx2">
                  <a:lumMod val="75000"/>
                </a:schemeClr>
              </a:solidFill>
            </a:endParaRPr>
          </a:p>
          <a:p>
            <a:r>
              <a:rPr lang="en-US" dirty="0" smtClean="0">
                <a:solidFill>
                  <a:schemeClr val="tx2">
                    <a:lumMod val="75000"/>
                  </a:schemeClr>
                </a:solidFill>
              </a:rPr>
              <a:t>for </a:t>
            </a:r>
            <a:r>
              <a:rPr lang="en-US" dirty="0">
                <a:solidFill>
                  <a:schemeClr val="tx2">
                    <a:lumMod val="75000"/>
                  </a:schemeClr>
                </a:solidFill>
              </a:rPr>
              <a:t>intent-to-use, relevant date=deadline for filing a statement of </a:t>
            </a:r>
            <a:r>
              <a:rPr lang="en-US" dirty="0" smtClean="0">
                <a:solidFill>
                  <a:schemeClr val="tx2">
                    <a:lumMod val="75000"/>
                  </a:schemeClr>
                </a:solidFill>
              </a:rPr>
              <a:t>use </a:t>
            </a:r>
            <a:endParaRPr lang="en-US" dirty="0">
              <a:solidFill>
                <a:schemeClr val="tx2">
                  <a:lumMod val="75000"/>
                </a:schemeClr>
              </a:solidFill>
            </a:endParaRPr>
          </a:p>
          <a:p>
            <a:r>
              <a:rPr lang="en-US" dirty="0" smtClean="0">
                <a:solidFill>
                  <a:schemeClr val="tx2">
                    <a:lumMod val="75000"/>
                  </a:schemeClr>
                </a:solidFill>
              </a:rPr>
              <a:t>applies </a:t>
            </a:r>
            <a:r>
              <a:rPr lang="en-US" dirty="0">
                <a:solidFill>
                  <a:schemeClr val="tx2">
                    <a:lumMod val="75000"/>
                  </a:schemeClr>
                </a:solidFill>
              </a:rPr>
              <a:t>only to applications that were filed under Section 1 of the Trademark Act</a:t>
            </a:r>
          </a:p>
          <a:p>
            <a:r>
              <a:rPr lang="en-US" dirty="0" smtClean="0">
                <a:solidFill>
                  <a:schemeClr val="tx2">
                    <a:lumMod val="75000"/>
                  </a:schemeClr>
                </a:solidFill>
              </a:rPr>
              <a:t>does </a:t>
            </a:r>
            <a:r>
              <a:rPr lang="en-US" dirty="0">
                <a:solidFill>
                  <a:schemeClr val="tx2">
                    <a:lumMod val="75000"/>
                  </a:schemeClr>
                </a:solidFill>
              </a:rPr>
              <a:t>not apply to applications under Section 44 or Madrid-based applications under Section </a:t>
            </a:r>
            <a:r>
              <a:rPr lang="en-US" dirty="0" smtClean="0">
                <a:solidFill>
                  <a:schemeClr val="tx2">
                    <a:lumMod val="75000"/>
                  </a:schemeClr>
                </a:solidFill>
              </a:rPr>
              <a:t>66 </a:t>
            </a:r>
            <a:endParaRPr lang="en-US" dirty="0">
              <a:solidFill>
                <a:schemeClr val="tx2">
                  <a:lumMod val="75000"/>
                </a:schemeClr>
              </a:solidFill>
            </a:endParaRPr>
          </a:p>
          <a:p>
            <a:r>
              <a:rPr lang="en-US" dirty="0" smtClean="0">
                <a:solidFill>
                  <a:schemeClr val="tx2">
                    <a:lumMod val="75000"/>
                  </a:schemeClr>
                </a:solidFill>
              </a:rPr>
              <a:t>Reexamination </a:t>
            </a:r>
            <a:r>
              <a:rPr lang="en-US" dirty="0">
                <a:solidFill>
                  <a:schemeClr val="tx2">
                    <a:lumMod val="75000"/>
                  </a:schemeClr>
                </a:solidFill>
              </a:rPr>
              <a:t>petitions can be filed during the first five years following </a:t>
            </a:r>
            <a:r>
              <a:rPr lang="en-US" dirty="0" smtClean="0">
                <a:solidFill>
                  <a:schemeClr val="tx2">
                    <a:lumMod val="75000"/>
                  </a:schemeClr>
                </a:solidFill>
              </a:rPr>
              <a:t>registration</a:t>
            </a:r>
            <a:endParaRPr lang="en-US" dirty="0">
              <a:solidFill>
                <a:schemeClr val="tx2">
                  <a:lumMod val="75000"/>
                </a:schemeClr>
              </a:solidFill>
            </a:endParaRPr>
          </a:p>
          <a:p>
            <a:endParaRPr lang="en-US" dirty="0"/>
          </a:p>
        </p:txBody>
      </p:sp>
    </p:spTree>
    <p:extLst>
      <p:ext uri="{BB962C8B-B14F-4D97-AF65-F5344CB8AC3E}">
        <p14:creationId xmlns:p14="http://schemas.microsoft.com/office/powerpoint/2010/main" val="23610791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Standing</a:t>
            </a:r>
          </a:p>
        </p:txBody>
      </p:sp>
      <p:sp>
        <p:nvSpPr>
          <p:cNvPr id="3" name="Text Placeholder 2"/>
          <p:cNvSpPr>
            <a:spLocks noGrp="1"/>
          </p:cNvSpPr>
          <p:nvPr>
            <p:ph type="body" idx="1"/>
          </p:nvPr>
        </p:nvSpPr>
        <p:spPr/>
        <p:txBody>
          <a:bodyPr/>
          <a:lstStyle/>
          <a:p>
            <a:r>
              <a:rPr lang="en-US" dirty="0" smtClean="0">
                <a:solidFill>
                  <a:schemeClr val="tx2">
                    <a:lumMod val="75000"/>
                  </a:schemeClr>
                </a:solidFill>
              </a:rPr>
              <a:t>Neither </a:t>
            </a:r>
            <a:r>
              <a:rPr lang="en-US" dirty="0">
                <a:solidFill>
                  <a:schemeClr val="tx2">
                    <a:lumMod val="75000"/>
                  </a:schemeClr>
                </a:solidFill>
              </a:rPr>
              <a:t>proceeding requires that the petitioner have standing or any particular interest in the proceeding, as opposed to cancellation actions in the </a:t>
            </a:r>
            <a:r>
              <a:rPr lang="en-US" dirty="0" smtClean="0">
                <a:solidFill>
                  <a:schemeClr val="tx2">
                    <a:lumMod val="75000"/>
                  </a:schemeClr>
                </a:solidFill>
              </a:rPr>
              <a:t>TTAB </a:t>
            </a:r>
            <a:endParaRPr lang="en-US" dirty="0">
              <a:solidFill>
                <a:schemeClr val="tx2">
                  <a:lumMod val="75000"/>
                </a:schemeClr>
              </a:solidFill>
            </a:endParaRPr>
          </a:p>
          <a:p>
            <a:r>
              <a:rPr lang="en-US" dirty="0" smtClean="0">
                <a:solidFill>
                  <a:schemeClr val="tx2">
                    <a:lumMod val="75000"/>
                  </a:schemeClr>
                </a:solidFill>
              </a:rPr>
              <a:t>Petitioner </a:t>
            </a:r>
            <a:r>
              <a:rPr lang="en-US" dirty="0">
                <a:solidFill>
                  <a:schemeClr val="tx2">
                    <a:lumMod val="75000"/>
                  </a:schemeClr>
                </a:solidFill>
              </a:rPr>
              <a:t>may be a representative or law </a:t>
            </a:r>
            <a:r>
              <a:rPr lang="en-US" dirty="0" smtClean="0">
                <a:solidFill>
                  <a:schemeClr val="tx2">
                    <a:lumMod val="75000"/>
                  </a:schemeClr>
                </a:solidFill>
              </a:rPr>
              <a:t>firm </a:t>
            </a:r>
            <a:endParaRPr lang="en-US" dirty="0">
              <a:solidFill>
                <a:schemeClr val="tx2">
                  <a:lumMod val="75000"/>
                </a:schemeClr>
              </a:solidFill>
            </a:endParaRPr>
          </a:p>
        </p:txBody>
      </p:sp>
    </p:spTree>
    <p:extLst>
      <p:ext uri="{BB962C8B-B14F-4D97-AF65-F5344CB8AC3E}">
        <p14:creationId xmlns:p14="http://schemas.microsoft.com/office/powerpoint/2010/main" val="32755816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First Year Results</a:t>
            </a:r>
          </a:p>
        </p:txBody>
      </p:sp>
      <p:sp>
        <p:nvSpPr>
          <p:cNvPr id="3" name="Text Placeholder 2"/>
          <p:cNvSpPr>
            <a:spLocks noGrp="1"/>
          </p:cNvSpPr>
          <p:nvPr>
            <p:ph type="body" idx="1"/>
          </p:nvPr>
        </p:nvSpPr>
        <p:spPr/>
        <p:txBody>
          <a:bodyPr/>
          <a:lstStyle/>
          <a:p>
            <a:r>
              <a:rPr lang="en-US" dirty="0" smtClean="0">
                <a:solidFill>
                  <a:schemeClr val="tx2">
                    <a:lumMod val="75000"/>
                  </a:schemeClr>
                </a:solidFill>
              </a:rPr>
              <a:t>Over </a:t>
            </a:r>
            <a:r>
              <a:rPr lang="en-US" dirty="0">
                <a:solidFill>
                  <a:schemeClr val="tx2">
                    <a:lumMod val="75000"/>
                  </a:schemeClr>
                </a:solidFill>
              </a:rPr>
              <a:t>two hundred petitions were </a:t>
            </a:r>
            <a:r>
              <a:rPr lang="en-US" dirty="0" smtClean="0">
                <a:solidFill>
                  <a:schemeClr val="tx2">
                    <a:lumMod val="75000"/>
                  </a:schemeClr>
                </a:solidFill>
              </a:rPr>
              <a:t>filed </a:t>
            </a:r>
            <a:endParaRPr lang="en-US" dirty="0">
              <a:solidFill>
                <a:schemeClr val="tx2">
                  <a:lumMod val="75000"/>
                </a:schemeClr>
              </a:solidFill>
            </a:endParaRPr>
          </a:p>
          <a:p>
            <a:r>
              <a:rPr lang="en-US" dirty="0" smtClean="0">
                <a:solidFill>
                  <a:schemeClr val="tx2">
                    <a:lumMod val="75000"/>
                  </a:schemeClr>
                </a:solidFill>
              </a:rPr>
              <a:t>Nearly </a:t>
            </a:r>
            <a:r>
              <a:rPr lang="en-US" dirty="0">
                <a:solidFill>
                  <a:schemeClr val="tx2">
                    <a:lumMod val="75000"/>
                  </a:schemeClr>
                </a:solidFill>
              </a:rPr>
              <a:t>even split between expungement and reexamination </a:t>
            </a:r>
            <a:r>
              <a:rPr lang="en-US" dirty="0" smtClean="0">
                <a:solidFill>
                  <a:schemeClr val="tx2">
                    <a:lumMod val="75000"/>
                  </a:schemeClr>
                </a:solidFill>
              </a:rPr>
              <a:t>petitions </a:t>
            </a:r>
            <a:endParaRPr lang="en-US" dirty="0">
              <a:solidFill>
                <a:schemeClr val="tx2">
                  <a:lumMod val="75000"/>
                </a:schemeClr>
              </a:solidFill>
            </a:endParaRPr>
          </a:p>
          <a:p>
            <a:r>
              <a:rPr lang="en-US" dirty="0" smtClean="0">
                <a:solidFill>
                  <a:schemeClr val="tx2">
                    <a:lumMod val="75000"/>
                  </a:schemeClr>
                </a:solidFill>
              </a:rPr>
              <a:t>Over </a:t>
            </a:r>
            <a:r>
              <a:rPr lang="en-US" dirty="0">
                <a:solidFill>
                  <a:schemeClr val="tx2">
                    <a:lumMod val="75000"/>
                  </a:schemeClr>
                </a:solidFill>
              </a:rPr>
              <a:t>30 instituted petitions have been terminated</a:t>
            </a:r>
          </a:p>
          <a:p>
            <a:r>
              <a:rPr lang="en-US" dirty="0" smtClean="0">
                <a:solidFill>
                  <a:schemeClr val="tx2">
                    <a:lumMod val="75000"/>
                  </a:schemeClr>
                </a:solidFill>
              </a:rPr>
              <a:t>Around </a:t>
            </a:r>
            <a:r>
              <a:rPr lang="en-US" dirty="0">
                <a:solidFill>
                  <a:schemeClr val="tx2">
                    <a:lumMod val="75000"/>
                  </a:schemeClr>
                </a:solidFill>
              </a:rPr>
              <a:t>50 were not </a:t>
            </a:r>
            <a:r>
              <a:rPr lang="en-US" dirty="0" smtClean="0">
                <a:solidFill>
                  <a:schemeClr val="tx2">
                    <a:lumMod val="75000"/>
                  </a:schemeClr>
                </a:solidFill>
              </a:rPr>
              <a:t>instituted </a:t>
            </a:r>
            <a:endParaRPr lang="en-US" dirty="0">
              <a:solidFill>
                <a:schemeClr val="tx2">
                  <a:lumMod val="75000"/>
                </a:schemeClr>
              </a:solidFill>
            </a:endParaRPr>
          </a:p>
          <a:p>
            <a:r>
              <a:rPr lang="en-US" dirty="0" smtClean="0">
                <a:solidFill>
                  <a:schemeClr val="tx2">
                    <a:lumMod val="75000"/>
                  </a:schemeClr>
                </a:solidFill>
              </a:rPr>
              <a:t>The </a:t>
            </a:r>
            <a:r>
              <a:rPr lang="en-US" dirty="0">
                <a:solidFill>
                  <a:schemeClr val="tx2">
                    <a:lumMod val="75000"/>
                  </a:schemeClr>
                </a:solidFill>
              </a:rPr>
              <a:t>USPTO Director initiated 12 </a:t>
            </a:r>
            <a:r>
              <a:rPr lang="en-US" dirty="0" smtClean="0">
                <a:solidFill>
                  <a:schemeClr val="tx2">
                    <a:lumMod val="75000"/>
                  </a:schemeClr>
                </a:solidFill>
              </a:rPr>
              <a:t>petitions </a:t>
            </a:r>
            <a:endParaRPr lang="en-US" dirty="0">
              <a:solidFill>
                <a:schemeClr val="tx2">
                  <a:lumMod val="75000"/>
                </a:schemeClr>
              </a:solidFill>
            </a:endParaRPr>
          </a:p>
        </p:txBody>
      </p:sp>
    </p:spTree>
    <p:extLst>
      <p:ext uri="{BB962C8B-B14F-4D97-AF65-F5344CB8AC3E}">
        <p14:creationId xmlns:p14="http://schemas.microsoft.com/office/powerpoint/2010/main" val="36601569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smtClean="0">
                <a:solidFill>
                  <a:schemeClr val="tx2">
                    <a:lumMod val="75000"/>
                  </a:schemeClr>
                </a:solidFill>
              </a:rPr>
              <a:t/>
            </a:r>
            <a:br>
              <a:rPr lang="en-US" sz="4800" b="1" smtClean="0">
                <a:solidFill>
                  <a:schemeClr val="tx2">
                    <a:lumMod val="75000"/>
                  </a:schemeClr>
                </a:solidFill>
              </a:rPr>
            </a:br>
            <a:r>
              <a:rPr lang="en-US" sz="4800" b="1" smtClean="0">
                <a:solidFill>
                  <a:schemeClr val="tx2">
                    <a:lumMod val="75000"/>
                  </a:schemeClr>
                </a:solidFill>
              </a:rPr>
              <a:t>Petition </a:t>
            </a:r>
            <a:r>
              <a:rPr lang="en-US" sz="4800" b="1" dirty="0">
                <a:solidFill>
                  <a:schemeClr val="tx2">
                    <a:lumMod val="75000"/>
                  </a:schemeClr>
                </a:solidFill>
              </a:rPr>
              <a:t>Requirements</a:t>
            </a:r>
            <a:r>
              <a:rPr lang="en-US" sz="4800" dirty="0"/>
              <a:t/>
            </a:r>
            <a:br>
              <a:rPr lang="en-US" sz="4800" dirty="0"/>
            </a:br>
            <a:endParaRPr lang="en-US" sz="4800" dirty="0"/>
          </a:p>
        </p:txBody>
      </p:sp>
      <p:sp>
        <p:nvSpPr>
          <p:cNvPr id="3" name="Text Placeholder 2"/>
          <p:cNvSpPr>
            <a:spLocks noGrp="1"/>
          </p:cNvSpPr>
          <p:nvPr>
            <p:ph type="body" idx="1"/>
          </p:nvPr>
        </p:nvSpPr>
        <p:spPr>
          <a:xfrm>
            <a:off x="838200" y="1825625"/>
            <a:ext cx="10889974" cy="4351338"/>
          </a:xfrm>
        </p:spPr>
        <p:txBody>
          <a:bodyPr>
            <a:normAutofit fontScale="77500" lnSpcReduction="20000"/>
          </a:bodyPr>
          <a:lstStyle/>
          <a:p>
            <a:r>
              <a:rPr lang="en-US" dirty="0" smtClean="0">
                <a:solidFill>
                  <a:schemeClr val="tx2">
                    <a:lumMod val="75000"/>
                  </a:schemeClr>
                </a:solidFill>
              </a:rPr>
              <a:t>Must </a:t>
            </a:r>
            <a:r>
              <a:rPr lang="en-US" dirty="0">
                <a:solidFill>
                  <a:schemeClr val="tx2">
                    <a:lumMod val="75000"/>
                  </a:schemeClr>
                </a:solidFill>
              </a:rPr>
              <a:t>substantiate an in-depth, reasonable investigation into whether the challenged mark was in use at the relevant </a:t>
            </a:r>
            <a:r>
              <a:rPr lang="en-US" dirty="0" smtClean="0">
                <a:solidFill>
                  <a:schemeClr val="tx2">
                    <a:lumMod val="75000"/>
                  </a:schemeClr>
                </a:solidFill>
              </a:rPr>
              <a:t>time </a:t>
            </a:r>
            <a:endParaRPr lang="en-US" dirty="0">
              <a:solidFill>
                <a:schemeClr val="tx2">
                  <a:lumMod val="75000"/>
                </a:schemeClr>
              </a:solidFill>
            </a:endParaRPr>
          </a:p>
          <a:p>
            <a:r>
              <a:rPr lang="en-US" dirty="0" smtClean="0">
                <a:solidFill>
                  <a:schemeClr val="tx2">
                    <a:lumMod val="75000"/>
                  </a:schemeClr>
                </a:solidFill>
              </a:rPr>
              <a:t>Supported </a:t>
            </a:r>
            <a:r>
              <a:rPr lang="en-US" dirty="0">
                <a:solidFill>
                  <a:schemeClr val="tx2">
                    <a:lumMod val="75000"/>
                  </a:schemeClr>
                </a:solidFill>
              </a:rPr>
              <a:t>by an itemized index of all evidence in support of the </a:t>
            </a:r>
            <a:r>
              <a:rPr lang="en-US" dirty="0" smtClean="0">
                <a:solidFill>
                  <a:schemeClr val="tx2">
                    <a:lumMod val="75000"/>
                  </a:schemeClr>
                </a:solidFill>
              </a:rPr>
              <a:t>petition</a:t>
            </a:r>
            <a:endParaRPr lang="en-US" dirty="0">
              <a:solidFill>
                <a:schemeClr val="tx2">
                  <a:lumMod val="75000"/>
                </a:schemeClr>
              </a:solidFill>
            </a:endParaRPr>
          </a:p>
          <a:p>
            <a:r>
              <a:rPr lang="en-US" dirty="0" smtClean="0">
                <a:solidFill>
                  <a:schemeClr val="tx2">
                    <a:lumMod val="75000"/>
                  </a:schemeClr>
                </a:solidFill>
              </a:rPr>
              <a:t>Supporting </a:t>
            </a:r>
            <a:r>
              <a:rPr lang="en-US" dirty="0">
                <a:solidFill>
                  <a:schemeClr val="tx2">
                    <a:lumMod val="75000"/>
                  </a:schemeClr>
                </a:solidFill>
              </a:rPr>
              <a:t>evidence </a:t>
            </a:r>
          </a:p>
          <a:p>
            <a:pPr marL="571500" indent="-457200">
              <a:buFont typeface="Wingdings" panose="05000000000000000000" pitchFamily="2" charset="2"/>
              <a:buChar char="§"/>
            </a:pPr>
            <a:r>
              <a:rPr lang="en-US" smtClean="0">
                <a:solidFill>
                  <a:schemeClr val="tx2">
                    <a:lumMod val="75000"/>
                  </a:schemeClr>
                </a:solidFill>
              </a:rPr>
              <a:t>	Internet </a:t>
            </a:r>
            <a:r>
              <a:rPr lang="en-US" dirty="0">
                <a:solidFill>
                  <a:schemeClr val="tx2">
                    <a:lumMod val="75000"/>
                  </a:schemeClr>
                </a:solidFill>
              </a:rPr>
              <a:t>search results showing a lack of search results for the owner name </a:t>
            </a:r>
            <a:r>
              <a:rPr lang="en-US" dirty="0" smtClean="0">
                <a:solidFill>
                  <a:schemeClr val="tx2">
                    <a:lumMod val="75000"/>
                  </a:schemeClr>
                </a:solidFill>
              </a:rPr>
              <a:t>	</a:t>
            </a:r>
            <a:r>
              <a:rPr lang="en-US" smtClean="0">
                <a:solidFill>
                  <a:schemeClr val="tx2">
                    <a:lumMod val="75000"/>
                  </a:schemeClr>
                </a:solidFill>
              </a:rPr>
              <a:t>  	and/or </a:t>
            </a:r>
            <a:r>
              <a:rPr lang="en-US" dirty="0" smtClean="0">
                <a:solidFill>
                  <a:schemeClr val="tx2">
                    <a:lumMod val="75000"/>
                  </a:schemeClr>
                </a:solidFill>
              </a:rPr>
              <a:t>mark</a:t>
            </a:r>
            <a:endParaRPr lang="en-US" dirty="0">
              <a:solidFill>
                <a:schemeClr val="tx2">
                  <a:lumMod val="75000"/>
                </a:schemeClr>
              </a:solidFill>
            </a:endParaRPr>
          </a:p>
          <a:p>
            <a:pPr marL="571500" indent="-457200">
              <a:buFont typeface="Wingdings" panose="05000000000000000000" pitchFamily="2" charset="2"/>
              <a:buChar char="§"/>
            </a:pPr>
            <a:r>
              <a:rPr lang="en-US" smtClean="0">
                <a:solidFill>
                  <a:schemeClr val="tx2">
                    <a:lumMod val="75000"/>
                  </a:schemeClr>
                </a:solidFill>
              </a:rPr>
              <a:t>	Wayback </a:t>
            </a:r>
            <a:r>
              <a:rPr lang="en-US" dirty="0">
                <a:solidFill>
                  <a:schemeClr val="tx2">
                    <a:lumMod val="75000"/>
                  </a:schemeClr>
                </a:solidFill>
              </a:rPr>
              <a:t>Machine results to show nonuse as of a particular </a:t>
            </a:r>
            <a:r>
              <a:rPr lang="en-US">
                <a:solidFill>
                  <a:schemeClr val="tx2">
                    <a:lumMod val="75000"/>
                  </a:schemeClr>
                </a:solidFill>
              </a:rPr>
              <a:t>relevant </a:t>
            </a:r>
            <a:r>
              <a:rPr lang="en-US" smtClean="0">
                <a:solidFill>
                  <a:schemeClr val="tx2">
                    <a:lumMod val="75000"/>
                  </a:schemeClr>
                </a:solidFill>
              </a:rPr>
              <a:t>date </a:t>
            </a:r>
            <a:r>
              <a:rPr lang="en-US" dirty="0" smtClean="0">
                <a:solidFill>
                  <a:schemeClr val="tx2">
                    <a:lumMod val="75000"/>
                  </a:schemeClr>
                </a:solidFill>
              </a:rPr>
              <a:t>or </a:t>
            </a:r>
            <a:r>
              <a:rPr lang="en-US">
                <a:solidFill>
                  <a:schemeClr val="tx2">
                    <a:lumMod val="75000"/>
                  </a:schemeClr>
                </a:solidFill>
              </a:rPr>
              <a:t>date </a:t>
            </a:r>
            <a:r>
              <a:rPr lang="en-US" smtClean="0">
                <a:solidFill>
                  <a:schemeClr val="tx2">
                    <a:lumMod val="75000"/>
                  </a:schemeClr>
                </a:solidFill>
              </a:rPr>
              <a:t>	range </a:t>
            </a:r>
            <a:endParaRPr lang="en-US" dirty="0">
              <a:solidFill>
                <a:schemeClr val="tx2">
                  <a:lumMod val="75000"/>
                </a:schemeClr>
              </a:solidFill>
            </a:endParaRPr>
          </a:p>
          <a:p>
            <a:pPr marL="571500" indent="-457200">
              <a:buFont typeface="Wingdings" panose="05000000000000000000" pitchFamily="2" charset="2"/>
              <a:buChar char="§"/>
            </a:pPr>
            <a:r>
              <a:rPr lang="en-US">
                <a:solidFill>
                  <a:schemeClr val="tx2">
                    <a:lumMod val="75000"/>
                  </a:schemeClr>
                </a:solidFill>
              </a:rPr>
              <a:t>	</a:t>
            </a:r>
            <a:r>
              <a:rPr lang="en-US" smtClean="0">
                <a:solidFill>
                  <a:schemeClr val="tx2">
                    <a:lumMod val="75000"/>
                  </a:schemeClr>
                </a:solidFill>
              </a:rPr>
              <a:t>printouts </a:t>
            </a:r>
            <a:r>
              <a:rPr lang="en-US" dirty="0">
                <a:solidFill>
                  <a:schemeClr val="tx2">
                    <a:lumMod val="75000"/>
                  </a:schemeClr>
                </a:solidFill>
              </a:rPr>
              <a:t>of the registrant’s websites, showing that products under </a:t>
            </a:r>
            <a:r>
              <a:rPr lang="en-US">
                <a:solidFill>
                  <a:schemeClr val="tx2">
                    <a:lumMod val="75000"/>
                  </a:schemeClr>
                </a:solidFill>
              </a:rPr>
              <a:t>the </a:t>
            </a:r>
            <a:r>
              <a:rPr lang="en-US" smtClean="0">
                <a:solidFill>
                  <a:schemeClr val="tx2">
                    <a:lumMod val="75000"/>
                  </a:schemeClr>
                </a:solidFill>
              </a:rPr>
              <a:t>mark are </a:t>
            </a:r>
            <a:r>
              <a:rPr lang="en-US">
                <a:solidFill>
                  <a:schemeClr val="tx2">
                    <a:lumMod val="75000"/>
                  </a:schemeClr>
                </a:solidFill>
              </a:rPr>
              <a:t>not </a:t>
            </a:r>
            <a:r>
              <a:rPr lang="en-US" smtClean="0">
                <a:solidFill>
                  <a:schemeClr val="tx2">
                    <a:lumMod val="75000"/>
                  </a:schemeClr>
                </a:solidFill>
              </a:rPr>
              <a:t>	available </a:t>
            </a:r>
            <a:endParaRPr lang="en-US" dirty="0" smtClean="0">
              <a:solidFill>
                <a:schemeClr val="tx2">
                  <a:lumMod val="75000"/>
                </a:schemeClr>
              </a:solidFill>
            </a:endParaRPr>
          </a:p>
          <a:p>
            <a:pPr marL="571500" indent="-457200">
              <a:buFont typeface="Wingdings" panose="05000000000000000000" pitchFamily="2" charset="2"/>
              <a:buChar char="§"/>
            </a:pPr>
            <a:r>
              <a:rPr lang="en-US" smtClean="0">
                <a:solidFill>
                  <a:schemeClr val="tx2">
                    <a:lumMod val="75000"/>
                  </a:schemeClr>
                </a:solidFill>
              </a:rPr>
              <a:t>	corporate </a:t>
            </a:r>
            <a:r>
              <a:rPr lang="en-US" dirty="0" smtClean="0">
                <a:solidFill>
                  <a:schemeClr val="tx2">
                    <a:lumMod val="75000"/>
                  </a:schemeClr>
                </a:solidFill>
              </a:rPr>
              <a:t>and/or regulatory records supporting an inference of </a:t>
            </a:r>
            <a:r>
              <a:rPr lang="en-US" smtClean="0">
                <a:solidFill>
                  <a:schemeClr val="tx2">
                    <a:lumMod val="75000"/>
                  </a:schemeClr>
                </a:solidFill>
              </a:rPr>
              <a:t>nonuse of a </a:t>
            </a:r>
            <a:r>
              <a:rPr lang="en-US" dirty="0" smtClean="0">
                <a:solidFill>
                  <a:schemeClr val="tx2">
                    <a:lumMod val="75000"/>
                  </a:schemeClr>
                </a:solidFill>
              </a:rPr>
              <a:t>mark </a:t>
            </a:r>
          </a:p>
          <a:p>
            <a:pPr marL="571500" indent="-457200">
              <a:buFont typeface="Wingdings" panose="05000000000000000000" pitchFamily="2" charset="2"/>
              <a:buChar char="§"/>
            </a:pPr>
            <a:r>
              <a:rPr lang="en-US" smtClean="0">
                <a:solidFill>
                  <a:schemeClr val="tx2">
                    <a:lumMod val="75000"/>
                  </a:schemeClr>
                </a:solidFill>
              </a:rPr>
              <a:t>	for </a:t>
            </a:r>
            <a:r>
              <a:rPr lang="en-US" dirty="0">
                <a:solidFill>
                  <a:schemeClr val="tx2">
                    <a:lumMod val="75000"/>
                  </a:schemeClr>
                </a:solidFill>
              </a:rPr>
              <a:t>reexamination proceedings, evidence showing that a specimen </a:t>
            </a:r>
            <a:r>
              <a:rPr lang="en-US">
                <a:solidFill>
                  <a:schemeClr val="tx2">
                    <a:lumMod val="75000"/>
                  </a:schemeClr>
                </a:solidFill>
              </a:rPr>
              <a:t>of </a:t>
            </a:r>
            <a:r>
              <a:rPr lang="en-US" smtClean="0">
                <a:solidFill>
                  <a:schemeClr val="tx2">
                    <a:lumMod val="75000"/>
                  </a:schemeClr>
                </a:solidFill>
              </a:rPr>
              <a:t>use was </a:t>
            </a:r>
            <a:r>
              <a:rPr lang="en-US">
                <a:solidFill>
                  <a:schemeClr val="tx2">
                    <a:lumMod val="75000"/>
                  </a:schemeClr>
                </a:solidFill>
              </a:rPr>
              <a:t>likely </a:t>
            </a:r>
            <a:r>
              <a:rPr lang="en-US" smtClean="0">
                <a:solidFill>
                  <a:schemeClr val="tx2">
                    <a:lumMod val="75000"/>
                  </a:schemeClr>
                </a:solidFill>
              </a:rPr>
              <a:t>	digitally </a:t>
            </a:r>
            <a:r>
              <a:rPr lang="en-US" dirty="0">
                <a:solidFill>
                  <a:schemeClr val="tx2">
                    <a:lumMod val="75000"/>
                  </a:schemeClr>
                </a:solidFill>
              </a:rPr>
              <a:t>altered or emanated from a “specimen farm”</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6952996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Registrant Response</a:t>
            </a:r>
          </a:p>
        </p:txBody>
      </p:sp>
      <p:sp>
        <p:nvSpPr>
          <p:cNvPr id="3" name="Text Placeholder 2"/>
          <p:cNvSpPr>
            <a:spLocks noGrp="1"/>
          </p:cNvSpPr>
          <p:nvPr>
            <p:ph type="body" idx="1"/>
          </p:nvPr>
        </p:nvSpPr>
        <p:spPr/>
        <p:txBody>
          <a:bodyPr/>
          <a:lstStyle/>
          <a:p>
            <a:r>
              <a:rPr lang="en-US" dirty="0" smtClean="0">
                <a:solidFill>
                  <a:schemeClr val="tx2">
                    <a:lumMod val="75000"/>
                  </a:schemeClr>
                </a:solidFill>
              </a:rPr>
              <a:t>Similar </a:t>
            </a:r>
            <a:r>
              <a:rPr lang="en-US" dirty="0">
                <a:solidFill>
                  <a:schemeClr val="tx2">
                    <a:lumMod val="75000"/>
                  </a:schemeClr>
                </a:solidFill>
              </a:rPr>
              <a:t>documentary evidence showing that the mark was in fact in use as of the relevant </a:t>
            </a:r>
            <a:r>
              <a:rPr lang="en-US" dirty="0" smtClean="0">
                <a:solidFill>
                  <a:schemeClr val="tx2">
                    <a:lumMod val="75000"/>
                  </a:schemeClr>
                </a:solidFill>
              </a:rPr>
              <a:t>dates </a:t>
            </a:r>
            <a:endParaRPr lang="en-US" dirty="0">
              <a:solidFill>
                <a:schemeClr val="tx2">
                  <a:lumMod val="75000"/>
                </a:schemeClr>
              </a:solidFill>
            </a:endParaRPr>
          </a:p>
          <a:p>
            <a:r>
              <a:rPr lang="en-US" dirty="0" smtClean="0">
                <a:solidFill>
                  <a:schemeClr val="tx2">
                    <a:lumMod val="75000"/>
                  </a:schemeClr>
                </a:solidFill>
              </a:rPr>
              <a:t>Claim </a:t>
            </a:r>
            <a:r>
              <a:rPr lang="en-US" dirty="0">
                <a:solidFill>
                  <a:schemeClr val="tx2">
                    <a:lumMod val="75000"/>
                  </a:schemeClr>
                </a:solidFill>
              </a:rPr>
              <a:t>excusable nonuse in expungement proceedings for Section 44- and 66-based </a:t>
            </a:r>
            <a:r>
              <a:rPr lang="en-US" dirty="0" smtClean="0">
                <a:solidFill>
                  <a:schemeClr val="tx2">
                    <a:lumMod val="75000"/>
                  </a:schemeClr>
                </a:solidFill>
              </a:rPr>
              <a:t>registrations </a:t>
            </a:r>
            <a:endParaRPr lang="en-US" dirty="0">
              <a:solidFill>
                <a:schemeClr val="tx2">
                  <a:lumMod val="75000"/>
                </a:schemeClr>
              </a:solidFill>
            </a:endParaRPr>
          </a:p>
          <a:p>
            <a:r>
              <a:rPr lang="en-US" dirty="0" smtClean="0">
                <a:solidFill>
                  <a:schemeClr val="tx2">
                    <a:lumMod val="75000"/>
                  </a:schemeClr>
                </a:solidFill>
              </a:rPr>
              <a:t>If </a:t>
            </a:r>
            <a:r>
              <a:rPr lang="en-US" dirty="0">
                <a:solidFill>
                  <a:schemeClr val="tx2">
                    <a:lumMod val="75000"/>
                  </a:schemeClr>
                </a:solidFill>
              </a:rPr>
              <a:t>registrant does not provide evidence of use for the challenged goods, the registration will be cancelled as to the challenged goods for which use was not </a:t>
            </a:r>
            <a:r>
              <a:rPr lang="en-US" dirty="0" smtClean="0">
                <a:solidFill>
                  <a:schemeClr val="tx2">
                    <a:lumMod val="75000"/>
                  </a:schemeClr>
                </a:solidFill>
              </a:rPr>
              <a:t>proven </a:t>
            </a:r>
            <a:endParaRPr lang="en-US" dirty="0">
              <a:solidFill>
                <a:schemeClr val="tx2">
                  <a:lumMod val="75000"/>
                </a:schemeClr>
              </a:solidFill>
            </a:endParaRPr>
          </a:p>
          <a:p>
            <a:r>
              <a:rPr lang="en-US" dirty="0" smtClean="0">
                <a:solidFill>
                  <a:schemeClr val="tx2">
                    <a:lumMod val="75000"/>
                  </a:schemeClr>
                </a:solidFill>
              </a:rPr>
              <a:t>Sales </a:t>
            </a:r>
            <a:r>
              <a:rPr lang="en-US" dirty="0">
                <a:solidFill>
                  <a:schemeClr val="tx2">
                    <a:lumMod val="75000"/>
                  </a:schemeClr>
                </a:solidFill>
              </a:rPr>
              <a:t>invoices generally insufficient </a:t>
            </a:r>
          </a:p>
          <a:p>
            <a:endParaRPr lang="en-US" dirty="0"/>
          </a:p>
        </p:txBody>
      </p:sp>
    </p:spTree>
    <p:extLst>
      <p:ext uri="{BB962C8B-B14F-4D97-AF65-F5344CB8AC3E}">
        <p14:creationId xmlns:p14="http://schemas.microsoft.com/office/powerpoint/2010/main" val="2325053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Ex Parte</a:t>
            </a:r>
          </a:p>
        </p:txBody>
      </p:sp>
      <p:sp>
        <p:nvSpPr>
          <p:cNvPr id="3" name="Text Placeholder 2"/>
          <p:cNvSpPr>
            <a:spLocks noGrp="1"/>
          </p:cNvSpPr>
          <p:nvPr>
            <p:ph type="body" idx="1"/>
          </p:nvPr>
        </p:nvSpPr>
        <p:spPr/>
        <p:txBody>
          <a:bodyPr/>
          <a:lstStyle/>
          <a:p>
            <a:r>
              <a:rPr lang="en-US" dirty="0" smtClean="0">
                <a:solidFill>
                  <a:schemeClr val="tx2">
                    <a:lumMod val="75000"/>
                  </a:schemeClr>
                </a:solidFill>
              </a:rPr>
              <a:t>In </a:t>
            </a:r>
            <a:r>
              <a:rPr lang="en-US" dirty="0">
                <a:solidFill>
                  <a:schemeClr val="tx2">
                    <a:lumMod val="75000"/>
                  </a:schemeClr>
                </a:solidFill>
              </a:rPr>
              <a:t>contrast to TTAB cancellation proceedings, once a TMA petition has been instituted, the petitioner has no further involvement in the </a:t>
            </a:r>
            <a:r>
              <a:rPr lang="en-US" dirty="0" smtClean="0">
                <a:solidFill>
                  <a:schemeClr val="tx2">
                    <a:lumMod val="75000"/>
                  </a:schemeClr>
                </a:solidFill>
              </a:rPr>
              <a:t>matter </a:t>
            </a:r>
            <a:endParaRPr lang="en-US" dirty="0">
              <a:solidFill>
                <a:schemeClr val="tx2">
                  <a:lumMod val="75000"/>
                </a:schemeClr>
              </a:solidFill>
            </a:endParaRPr>
          </a:p>
          <a:p>
            <a:r>
              <a:rPr lang="en-US" dirty="0" smtClean="0">
                <a:solidFill>
                  <a:schemeClr val="tx2">
                    <a:lumMod val="75000"/>
                  </a:schemeClr>
                </a:solidFill>
              </a:rPr>
              <a:t>Upon </a:t>
            </a:r>
            <a:r>
              <a:rPr lang="en-US" dirty="0">
                <a:solidFill>
                  <a:schemeClr val="tx2">
                    <a:lumMod val="75000"/>
                  </a:schemeClr>
                </a:solidFill>
              </a:rPr>
              <a:t>institution, an office action is issued to the registrant, requiring proof of use of the challenged goods or </a:t>
            </a:r>
            <a:r>
              <a:rPr lang="en-US" dirty="0" smtClean="0">
                <a:solidFill>
                  <a:schemeClr val="tx2">
                    <a:lumMod val="75000"/>
                  </a:schemeClr>
                </a:solidFill>
              </a:rPr>
              <a:t>services </a:t>
            </a:r>
            <a:endParaRPr lang="en-US" dirty="0">
              <a:solidFill>
                <a:schemeClr val="tx2">
                  <a:lumMod val="75000"/>
                </a:schemeClr>
              </a:solidFill>
            </a:endParaRPr>
          </a:p>
          <a:p>
            <a:r>
              <a:rPr lang="en-US" dirty="0" smtClean="0">
                <a:solidFill>
                  <a:schemeClr val="tx2">
                    <a:lumMod val="75000"/>
                  </a:schemeClr>
                </a:solidFill>
              </a:rPr>
              <a:t>Costs </a:t>
            </a:r>
            <a:r>
              <a:rPr lang="en-US" dirty="0">
                <a:solidFill>
                  <a:schemeClr val="tx2">
                    <a:lumMod val="75000"/>
                  </a:schemeClr>
                </a:solidFill>
              </a:rPr>
              <a:t>of a contested TTAB proceeding that goes into discovery, motion practice, and trial will be far more significant to a petitioner than the minimal costs of following an ex parte proceeding following </a:t>
            </a:r>
            <a:r>
              <a:rPr lang="en-US" dirty="0" smtClean="0">
                <a:solidFill>
                  <a:schemeClr val="tx2">
                    <a:lumMod val="75000"/>
                  </a:schemeClr>
                </a:solidFill>
              </a:rPr>
              <a:t>institution </a:t>
            </a:r>
            <a:endParaRPr lang="en-US" dirty="0">
              <a:solidFill>
                <a:schemeClr val="tx2">
                  <a:lumMod val="75000"/>
                </a:schemeClr>
              </a:solidFill>
            </a:endParaRPr>
          </a:p>
          <a:p>
            <a:endParaRPr lang="en-US" dirty="0"/>
          </a:p>
        </p:txBody>
      </p:sp>
    </p:spTree>
    <p:extLst>
      <p:ext uri="{BB962C8B-B14F-4D97-AF65-F5344CB8AC3E}">
        <p14:creationId xmlns:p14="http://schemas.microsoft.com/office/powerpoint/2010/main" val="32547094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Estoppel and Claim Preclusion</a:t>
            </a:r>
          </a:p>
        </p:txBody>
      </p:sp>
      <p:sp>
        <p:nvSpPr>
          <p:cNvPr id="3" name="Text Placeholder 2"/>
          <p:cNvSpPr>
            <a:spLocks noGrp="1"/>
          </p:cNvSpPr>
          <p:nvPr>
            <p:ph type="body" idx="1"/>
          </p:nvPr>
        </p:nvSpPr>
        <p:spPr/>
        <p:txBody>
          <a:bodyPr>
            <a:normAutofit/>
          </a:bodyPr>
          <a:lstStyle/>
          <a:p>
            <a:r>
              <a:rPr lang="en-US" dirty="0" smtClean="0">
                <a:solidFill>
                  <a:schemeClr val="tx2">
                    <a:lumMod val="75000"/>
                  </a:schemeClr>
                </a:solidFill>
              </a:rPr>
              <a:t>The </a:t>
            </a:r>
            <a:r>
              <a:rPr lang="en-US" dirty="0">
                <a:solidFill>
                  <a:schemeClr val="tx2">
                    <a:lumMod val="75000"/>
                  </a:schemeClr>
                </a:solidFill>
              </a:rPr>
              <a:t>determination of the USPTO Director to institute, not institute, sustain, or dismiss a petition is not </a:t>
            </a:r>
            <a:r>
              <a:rPr lang="en-US" dirty="0" smtClean="0">
                <a:solidFill>
                  <a:schemeClr val="tx2">
                    <a:lumMod val="75000"/>
                  </a:schemeClr>
                </a:solidFill>
              </a:rPr>
              <a:t>preclusive </a:t>
            </a:r>
            <a:endParaRPr lang="en-US" dirty="0">
              <a:solidFill>
                <a:schemeClr val="tx2">
                  <a:lumMod val="75000"/>
                </a:schemeClr>
              </a:solidFill>
            </a:endParaRPr>
          </a:p>
          <a:p>
            <a:r>
              <a:rPr lang="en-US" dirty="0" smtClean="0">
                <a:solidFill>
                  <a:schemeClr val="tx2">
                    <a:lumMod val="75000"/>
                  </a:schemeClr>
                </a:solidFill>
              </a:rPr>
              <a:t>Except </a:t>
            </a:r>
            <a:r>
              <a:rPr lang="en-US" dirty="0">
                <a:solidFill>
                  <a:schemeClr val="tx2">
                    <a:lumMod val="75000"/>
                  </a:schemeClr>
                </a:solidFill>
              </a:rPr>
              <a:t>to the extent that, in cases where a registrant produces sufficient evidence of use as to certain challenged goods, subsequent petitioners may no longer challenge the registration as to those </a:t>
            </a:r>
            <a:r>
              <a:rPr lang="en-US" dirty="0" smtClean="0">
                <a:solidFill>
                  <a:schemeClr val="tx2">
                    <a:lumMod val="75000"/>
                  </a:schemeClr>
                </a:solidFill>
              </a:rPr>
              <a:t>goods </a:t>
            </a:r>
            <a:endParaRPr lang="en-US" dirty="0">
              <a:solidFill>
                <a:schemeClr val="tx2">
                  <a:lumMod val="75000"/>
                </a:schemeClr>
              </a:solidFill>
            </a:endParaRPr>
          </a:p>
          <a:p>
            <a:r>
              <a:rPr lang="en-US" dirty="0" smtClean="0">
                <a:solidFill>
                  <a:schemeClr val="tx2">
                    <a:lumMod val="75000"/>
                  </a:schemeClr>
                </a:solidFill>
              </a:rPr>
              <a:t>No </a:t>
            </a:r>
            <a:r>
              <a:rPr lang="en-US" dirty="0">
                <a:solidFill>
                  <a:schemeClr val="tx2">
                    <a:lumMod val="75000"/>
                  </a:schemeClr>
                </a:solidFill>
              </a:rPr>
              <a:t>prohibition against successive filings where a petition was not instituted and a petitioner wants to take another bite at the </a:t>
            </a:r>
            <a:r>
              <a:rPr lang="en-US" dirty="0" smtClean="0">
                <a:solidFill>
                  <a:schemeClr val="tx2">
                    <a:lumMod val="75000"/>
                  </a:schemeClr>
                </a:solidFill>
              </a:rPr>
              <a:t>apple</a:t>
            </a:r>
            <a:endParaRPr lang="en-US" dirty="0">
              <a:solidFill>
                <a:schemeClr val="tx2">
                  <a:lumMod val="75000"/>
                </a:schemeClr>
              </a:solidFill>
            </a:endParaRPr>
          </a:p>
          <a:p>
            <a:r>
              <a:rPr lang="en-US" dirty="0" smtClean="0">
                <a:solidFill>
                  <a:schemeClr val="tx2">
                    <a:lumMod val="75000"/>
                  </a:schemeClr>
                </a:solidFill>
              </a:rPr>
              <a:t>In </a:t>
            </a:r>
            <a:r>
              <a:rPr lang="en-US" dirty="0">
                <a:solidFill>
                  <a:schemeClr val="tx2">
                    <a:lumMod val="75000"/>
                  </a:schemeClr>
                </a:solidFill>
              </a:rPr>
              <a:t>contrast, TTAB decisions in cancellations can have preclusive effect where the elements of res judicata are otherwise </a:t>
            </a:r>
            <a:r>
              <a:rPr lang="en-US" dirty="0" smtClean="0">
                <a:solidFill>
                  <a:schemeClr val="tx2">
                    <a:lumMod val="75000"/>
                  </a:schemeClr>
                </a:solidFill>
              </a:rPr>
              <a:t>met</a:t>
            </a:r>
            <a:endParaRPr lang="en-US" dirty="0">
              <a:solidFill>
                <a:schemeClr val="tx2">
                  <a:lumMod val="75000"/>
                </a:schemeClr>
              </a:solidFill>
            </a:endParaRPr>
          </a:p>
        </p:txBody>
      </p:sp>
    </p:spTree>
    <p:extLst>
      <p:ext uri="{BB962C8B-B14F-4D97-AF65-F5344CB8AC3E}">
        <p14:creationId xmlns:p14="http://schemas.microsoft.com/office/powerpoint/2010/main" val="170545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ChangeArrowheads="1"/>
          </p:cNvSpPr>
          <p:nvPr/>
        </p:nvSpPr>
        <p:spPr bwMode="auto">
          <a:xfrm>
            <a:off x="838200" y="1552148"/>
            <a:ext cx="7467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rgbClr val="002B55"/>
                </a:solidFill>
                <a:latin typeface="Arial" panose="020B0604020202020204" pitchFamily="34" charset="0"/>
              </a:defRPr>
            </a:lvl1pPr>
            <a:lvl2pPr marL="914400" indent="-457200">
              <a:spcBef>
                <a:spcPct val="20000"/>
              </a:spcBef>
              <a:buChar char="–"/>
              <a:defRPr sz="2800">
                <a:solidFill>
                  <a:srgbClr val="002B55"/>
                </a:solidFill>
                <a:latin typeface="Arial" panose="020B0604020202020204" pitchFamily="34" charset="0"/>
              </a:defRPr>
            </a:lvl2pPr>
            <a:lvl3pPr marL="1295400" indent="-381000">
              <a:spcBef>
                <a:spcPct val="20000"/>
              </a:spcBef>
              <a:buChar char="•"/>
              <a:defRPr sz="2400">
                <a:solidFill>
                  <a:srgbClr val="002B55"/>
                </a:solidFill>
                <a:latin typeface="Arial" panose="020B0604020202020204" pitchFamily="34" charset="0"/>
              </a:defRPr>
            </a:lvl3pPr>
            <a:lvl4pPr marL="1714500" indent="-342900">
              <a:spcBef>
                <a:spcPct val="20000"/>
              </a:spcBef>
              <a:buChar char="–"/>
              <a:defRPr sz="2000">
                <a:solidFill>
                  <a:srgbClr val="002B55"/>
                </a:solidFill>
                <a:latin typeface="Arial" panose="020B0604020202020204" pitchFamily="34" charset="0"/>
              </a:defRPr>
            </a:lvl4pPr>
            <a:lvl5pPr marL="2171700" indent="-342900">
              <a:spcBef>
                <a:spcPct val="20000"/>
              </a:spcBef>
              <a:buChar char="»"/>
              <a:defRPr sz="2000">
                <a:solidFill>
                  <a:srgbClr val="002B55"/>
                </a:solidFill>
                <a:latin typeface="Arial" panose="020B0604020202020204" pitchFamily="34" charset="0"/>
              </a:defRPr>
            </a:lvl5pPr>
            <a:lvl6pPr marL="2628900" indent="-342900" fontAlgn="base">
              <a:spcBef>
                <a:spcPct val="20000"/>
              </a:spcBef>
              <a:spcAft>
                <a:spcPct val="0"/>
              </a:spcAft>
              <a:buChar char="»"/>
              <a:defRPr sz="2000">
                <a:solidFill>
                  <a:srgbClr val="002B55"/>
                </a:solidFill>
                <a:latin typeface="Arial" panose="020B0604020202020204" pitchFamily="34" charset="0"/>
              </a:defRPr>
            </a:lvl6pPr>
            <a:lvl7pPr marL="3086100" indent="-342900" fontAlgn="base">
              <a:spcBef>
                <a:spcPct val="20000"/>
              </a:spcBef>
              <a:spcAft>
                <a:spcPct val="0"/>
              </a:spcAft>
              <a:buChar char="»"/>
              <a:defRPr sz="2000">
                <a:solidFill>
                  <a:srgbClr val="002B55"/>
                </a:solidFill>
                <a:latin typeface="Arial" panose="020B0604020202020204" pitchFamily="34" charset="0"/>
              </a:defRPr>
            </a:lvl7pPr>
            <a:lvl8pPr marL="3543300" indent="-342900" fontAlgn="base">
              <a:spcBef>
                <a:spcPct val="20000"/>
              </a:spcBef>
              <a:spcAft>
                <a:spcPct val="0"/>
              </a:spcAft>
              <a:buChar char="»"/>
              <a:defRPr sz="2000">
                <a:solidFill>
                  <a:srgbClr val="002B55"/>
                </a:solidFill>
                <a:latin typeface="Arial" panose="020B0604020202020204" pitchFamily="34" charset="0"/>
              </a:defRPr>
            </a:lvl8pPr>
            <a:lvl9pPr marL="4000500" indent="-342900" fontAlgn="base">
              <a:spcBef>
                <a:spcPct val="20000"/>
              </a:spcBef>
              <a:spcAft>
                <a:spcPct val="0"/>
              </a:spcAft>
              <a:buChar char="»"/>
              <a:defRPr sz="2000">
                <a:solidFill>
                  <a:srgbClr val="002B55"/>
                </a:solidFill>
                <a:latin typeface="Arial" panose="020B0604020202020204" pitchFamily="34" charset="0"/>
              </a:defRPr>
            </a:lvl9pPr>
          </a:lstStyle>
          <a:p>
            <a:pPr eaLnBrk="1" hangingPunct="1">
              <a:lnSpc>
                <a:spcPct val="90000"/>
              </a:lnSpc>
              <a:buFont typeface="Wingdings" panose="05000000000000000000" pitchFamily="2" charset="2"/>
              <a:buAutoNum type="arabicParenR"/>
            </a:pPr>
            <a:r>
              <a:rPr lang="en-US" altLang="en-US" sz="2400">
                <a:latin typeface="+mn-lt"/>
              </a:rPr>
              <a:t>Literary works</a:t>
            </a:r>
          </a:p>
          <a:p>
            <a:pPr eaLnBrk="1" hangingPunct="1">
              <a:lnSpc>
                <a:spcPct val="90000"/>
              </a:lnSpc>
              <a:buFont typeface="Wingdings" panose="05000000000000000000" pitchFamily="2" charset="2"/>
              <a:buAutoNum type="arabicParenR"/>
            </a:pPr>
            <a:r>
              <a:rPr lang="en-US" altLang="en-US" sz="2400">
                <a:latin typeface="+mn-lt"/>
              </a:rPr>
              <a:t>Musical works, including any accompanying words</a:t>
            </a:r>
          </a:p>
          <a:p>
            <a:pPr eaLnBrk="1" hangingPunct="1">
              <a:lnSpc>
                <a:spcPct val="90000"/>
              </a:lnSpc>
              <a:buFont typeface="Wingdings" panose="05000000000000000000" pitchFamily="2" charset="2"/>
              <a:buAutoNum type="arabicParenR"/>
            </a:pPr>
            <a:r>
              <a:rPr lang="en-US" altLang="en-US" sz="2400">
                <a:latin typeface="+mn-lt"/>
              </a:rPr>
              <a:t>Dramatic works, including any accompanying music</a:t>
            </a:r>
          </a:p>
          <a:p>
            <a:pPr eaLnBrk="1" hangingPunct="1">
              <a:lnSpc>
                <a:spcPct val="90000"/>
              </a:lnSpc>
              <a:buFont typeface="Wingdings" panose="05000000000000000000" pitchFamily="2" charset="2"/>
              <a:buAutoNum type="arabicParenR"/>
            </a:pPr>
            <a:r>
              <a:rPr lang="en-US" altLang="en-US" sz="2400">
                <a:latin typeface="+mn-lt"/>
              </a:rPr>
              <a:t>Pantomimes and choreographic works</a:t>
            </a:r>
          </a:p>
          <a:p>
            <a:pPr eaLnBrk="1" hangingPunct="1">
              <a:lnSpc>
                <a:spcPct val="90000"/>
              </a:lnSpc>
              <a:buFont typeface="Wingdings" panose="05000000000000000000" pitchFamily="2" charset="2"/>
              <a:buAutoNum type="arabicParenR"/>
            </a:pPr>
            <a:r>
              <a:rPr lang="en-US" altLang="en-US" sz="2400">
                <a:latin typeface="+mn-lt"/>
              </a:rPr>
              <a:t>Pictorial, graphic, and sculptural works</a:t>
            </a:r>
          </a:p>
          <a:p>
            <a:pPr eaLnBrk="1" hangingPunct="1">
              <a:lnSpc>
                <a:spcPct val="90000"/>
              </a:lnSpc>
              <a:buFont typeface="Wingdings" panose="05000000000000000000" pitchFamily="2" charset="2"/>
              <a:buAutoNum type="arabicParenR"/>
            </a:pPr>
            <a:r>
              <a:rPr lang="en-US" altLang="en-US" sz="2400">
                <a:latin typeface="+mn-lt"/>
              </a:rPr>
              <a:t>Motion pictures and other audiovisual works</a:t>
            </a:r>
          </a:p>
          <a:p>
            <a:pPr eaLnBrk="1" hangingPunct="1">
              <a:lnSpc>
                <a:spcPct val="90000"/>
              </a:lnSpc>
              <a:buFont typeface="Wingdings" panose="05000000000000000000" pitchFamily="2" charset="2"/>
              <a:buAutoNum type="arabicParenR"/>
            </a:pPr>
            <a:r>
              <a:rPr lang="en-US" altLang="en-US" sz="2400">
                <a:latin typeface="+mn-lt"/>
              </a:rPr>
              <a:t>Sound recordings</a:t>
            </a:r>
          </a:p>
          <a:p>
            <a:pPr eaLnBrk="1" hangingPunct="1">
              <a:lnSpc>
                <a:spcPct val="90000"/>
              </a:lnSpc>
              <a:buFont typeface="Wingdings" panose="05000000000000000000" pitchFamily="2" charset="2"/>
              <a:buAutoNum type="arabicParenR"/>
            </a:pPr>
            <a:r>
              <a:rPr lang="en-US" altLang="en-US" sz="2400">
                <a:latin typeface="+mn-lt"/>
              </a:rPr>
              <a:t>Architectural works</a:t>
            </a:r>
          </a:p>
        </p:txBody>
      </p:sp>
      <p:sp>
        <p:nvSpPr>
          <p:cNvPr id="5" name="Google Shape;173;p8"/>
          <p:cNvSpPr txBox="1">
            <a:spLocks noGrp="1"/>
          </p:cNvSpPr>
          <p:nvPr>
            <p:ph type="title"/>
          </p:nvPr>
        </p:nvSpPr>
        <p:spPr>
          <a:xfrm>
            <a:off x="838200" y="22658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4400"/>
              <a:buFont typeface="Century Gothic"/>
              <a:buNone/>
            </a:pPr>
            <a:r>
              <a:rPr lang="en-US" sz="4800" b="1" smtClean="0">
                <a:solidFill>
                  <a:schemeClr val="tx2">
                    <a:lumMod val="75000"/>
                  </a:schemeClr>
                </a:solidFill>
              </a:rPr>
              <a:t>Works of Authorship</a:t>
            </a:r>
            <a:endParaRPr sz="4800" b="1" dirty="0">
              <a:solidFill>
                <a:schemeClr val="tx2">
                  <a:lumMod val="75000"/>
                </a:schemeClr>
              </a:solidFill>
            </a:endParaRPr>
          </a:p>
        </p:txBody>
      </p:sp>
    </p:spTree>
    <p:extLst>
      <p:ext uri="{BB962C8B-B14F-4D97-AF65-F5344CB8AC3E}">
        <p14:creationId xmlns:p14="http://schemas.microsoft.com/office/powerpoint/2010/main" val="11446767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Timing</a:t>
            </a:r>
          </a:p>
        </p:txBody>
      </p:sp>
      <p:sp>
        <p:nvSpPr>
          <p:cNvPr id="3" name="Text Placeholder 2"/>
          <p:cNvSpPr>
            <a:spLocks noGrp="1"/>
          </p:cNvSpPr>
          <p:nvPr>
            <p:ph type="body" idx="1"/>
          </p:nvPr>
        </p:nvSpPr>
        <p:spPr/>
        <p:txBody>
          <a:bodyPr/>
          <a:lstStyle/>
          <a:p>
            <a:r>
              <a:rPr lang="en-US" dirty="0" smtClean="0">
                <a:solidFill>
                  <a:schemeClr val="tx2">
                    <a:lumMod val="75000"/>
                  </a:schemeClr>
                </a:solidFill>
              </a:rPr>
              <a:t>Where </a:t>
            </a:r>
            <a:r>
              <a:rPr lang="en-US" dirty="0">
                <a:solidFill>
                  <a:schemeClr val="tx2">
                    <a:lumMod val="75000"/>
                  </a:schemeClr>
                </a:solidFill>
              </a:rPr>
              <a:t>a registrant contests an ex parte expungement or reexamination, the process takes around ten </a:t>
            </a:r>
            <a:r>
              <a:rPr lang="en-US" dirty="0" smtClean="0">
                <a:solidFill>
                  <a:schemeClr val="tx2">
                    <a:lumMod val="75000"/>
                  </a:schemeClr>
                </a:solidFill>
              </a:rPr>
              <a:t>months </a:t>
            </a:r>
            <a:endParaRPr lang="en-US" dirty="0">
              <a:solidFill>
                <a:schemeClr val="tx2">
                  <a:lumMod val="75000"/>
                </a:schemeClr>
              </a:solidFill>
            </a:endParaRPr>
          </a:p>
          <a:p>
            <a:r>
              <a:rPr lang="en-US" dirty="0" smtClean="0">
                <a:solidFill>
                  <a:schemeClr val="tx2">
                    <a:lumMod val="75000"/>
                  </a:schemeClr>
                </a:solidFill>
              </a:rPr>
              <a:t>A </a:t>
            </a:r>
            <a:r>
              <a:rPr lang="en-US" dirty="0">
                <a:solidFill>
                  <a:schemeClr val="tx2">
                    <a:lumMod val="75000"/>
                  </a:schemeClr>
                </a:solidFill>
              </a:rPr>
              <a:t>contested TTAB cancellation, by contrast, can take several years and substantial expense to </a:t>
            </a:r>
            <a:r>
              <a:rPr lang="en-US" dirty="0" smtClean="0">
                <a:solidFill>
                  <a:schemeClr val="tx2">
                    <a:lumMod val="75000"/>
                  </a:schemeClr>
                </a:solidFill>
              </a:rPr>
              <a:t>resolve</a:t>
            </a:r>
            <a:endParaRPr lang="en-US" dirty="0">
              <a:solidFill>
                <a:schemeClr val="tx2">
                  <a:lumMod val="75000"/>
                </a:schemeClr>
              </a:solidFill>
            </a:endParaRPr>
          </a:p>
        </p:txBody>
      </p:sp>
    </p:spTree>
    <p:extLst>
      <p:ext uri="{BB962C8B-B14F-4D97-AF65-F5344CB8AC3E}">
        <p14:creationId xmlns:p14="http://schemas.microsoft.com/office/powerpoint/2010/main" val="3235967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tx2">
                    <a:lumMod val="75000"/>
                  </a:schemeClr>
                </a:solidFill>
              </a:rPr>
              <a:t>Shorter Office </a:t>
            </a:r>
            <a:r>
              <a:rPr lang="en-US" sz="4800" b="1">
                <a:solidFill>
                  <a:schemeClr val="tx2">
                    <a:lumMod val="75000"/>
                  </a:schemeClr>
                </a:solidFill>
              </a:rPr>
              <a:t>Action </a:t>
            </a:r>
            <a:r>
              <a:rPr lang="en-US" sz="4800" b="1" smtClean="0">
                <a:solidFill>
                  <a:schemeClr val="tx2">
                    <a:lumMod val="75000"/>
                  </a:schemeClr>
                </a:solidFill>
              </a:rPr>
              <a:t>Response </a:t>
            </a:r>
            <a:r>
              <a:rPr lang="en-US" sz="4800" b="1" dirty="0">
                <a:solidFill>
                  <a:schemeClr val="tx2">
                    <a:lumMod val="75000"/>
                  </a:schemeClr>
                </a:solidFill>
              </a:rPr>
              <a:t>Periods</a:t>
            </a:r>
          </a:p>
        </p:txBody>
      </p:sp>
      <p:sp>
        <p:nvSpPr>
          <p:cNvPr id="3" name="Text Placeholder 2"/>
          <p:cNvSpPr>
            <a:spLocks noGrp="1"/>
          </p:cNvSpPr>
          <p:nvPr>
            <p:ph type="body" idx="1"/>
          </p:nvPr>
        </p:nvSpPr>
        <p:spPr/>
        <p:txBody>
          <a:bodyPr>
            <a:normAutofit fontScale="92500" lnSpcReduction="10000"/>
          </a:bodyPr>
          <a:lstStyle/>
          <a:p>
            <a:r>
              <a:rPr lang="en-US" dirty="0" smtClean="0">
                <a:solidFill>
                  <a:schemeClr val="tx2">
                    <a:lumMod val="75000"/>
                  </a:schemeClr>
                </a:solidFill>
              </a:rPr>
              <a:t>As </a:t>
            </a:r>
            <a:r>
              <a:rPr lang="en-US" dirty="0">
                <a:solidFill>
                  <a:schemeClr val="tx2">
                    <a:lumMod val="75000"/>
                  </a:schemeClr>
                </a:solidFill>
              </a:rPr>
              <a:t>of December 1, 2022, office actions are now being issued with a three-month response deadline instead of six months for Section 1- and 44-based </a:t>
            </a:r>
            <a:r>
              <a:rPr lang="en-US" dirty="0" smtClean="0">
                <a:solidFill>
                  <a:schemeClr val="tx2">
                    <a:lumMod val="75000"/>
                  </a:schemeClr>
                </a:solidFill>
              </a:rPr>
              <a:t>applications</a:t>
            </a:r>
            <a:endParaRPr lang="en-US" dirty="0">
              <a:solidFill>
                <a:schemeClr val="tx2">
                  <a:lumMod val="75000"/>
                </a:schemeClr>
              </a:solidFill>
            </a:endParaRPr>
          </a:p>
          <a:p>
            <a:r>
              <a:rPr lang="en-US" dirty="0" smtClean="0">
                <a:solidFill>
                  <a:schemeClr val="tx2">
                    <a:lumMod val="75000"/>
                  </a:schemeClr>
                </a:solidFill>
              </a:rPr>
              <a:t>Madrid-based </a:t>
            </a:r>
            <a:r>
              <a:rPr lang="en-US" dirty="0">
                <a:solidFill>
                  <a:schemeClr val="tx2">
                    <a:lumMod val="75000"/>
                  </a:schemeClr>
                </a:solidFill>
              </a:rPr>
              <a:t>applications will continue to receive a six-month response period</a:t>
            </a:r>
          </a:p>
          <a:p>
            <a:r>
              <a:rPr lang="en-US" dirty="0" smtClean="0">
                <a:solidFill>
                  <a:schemeClr val="tx2">
                    <a:lumMod val="75000"/>
                  </a:schemeClr>
                </a:solidFill>
              </a:rPr>
              <a:t>Three-month </a:t>
            </a:r>
            <a:r>
              <a:rPr lang="en-US" dirty="0">
                <a:solidFill>
                  <a:schemeClr val="tx2">
                    <a:lumMod val="75000"/>
                  </a:schemeClr>
                </a:solidFill>
              </a:rPr>
              <a:t>deadline is extendible by three months upon payment of a $125 filing fee prior to the expiration of the three-month </a:t>
            </a:r>
            <a:r>
              <a:rPr lang="en-US" dirty="0" smtClean="0">
                <a:solidFill>
                  <a:schemeClr val="tx2">
                    <a:lumMod val="75000"/>
                  </a:schemeClr>
                </a:solidFill>
              </a:rPr>
              <a:t>period </a:t>
            </a:r>
            <a:endParaRPr lang="en-US" dirty="0">
              <a:solidFill>
                <a:schemeClr val="tx2">
                  <a:lumMod val="75000"/>
                </a:schemeClr>
              </a:solidFill>
            </a:endParaRPr>
          </a:p>
          <a:p>
            <a:r>
              <a:rPr lang="en-US" dirty="0" smtClean="0">
                <a:solidFill>
                  <a:schemeClr val="tx2">
                    <a:lumMod val="75000"/>
                  </a:schemeClr>
                </a:solidFill>
              </a:rPr>
              <a:t>USPTO </a:t>
            </a:r>
            <a:r>
              <a:rPr lang="en-US" dirty="0">
                <a:solidFill>
                  <a:schemeClr val="tx2">
                    <a:lumMod val="75000"/>
                  </a:schemeClr>
                </a:solidFill>
              </a:rPr>
              <a:t>anticipates implementing the three-month response period for post-registration office actions in October 2023</a:t>
            </a:r>
          </a:p>
          <a:p>
            <a:r>
              <a:rPr lang="en-US" dirty="0" smtClean="0">
                <a:solidFill>
                  <a:schemeClr val="tx2">
                    <a:lumMod val="75000"/>
                  </a:schemeClr>
                </a:solidFill>
              </a:rPr>
              <a:t>For </a:t>
            </a:r>
            <a:r>
              <a:rPr lang="en-US" dirty="0">
                <a:solidFill>
                  <a:schemeClr val="tx2">
                    <a:lumMod val="75000"/>
                  </a:schemeClr>
                </a:solidFill>
              </a:rPr>
              <a:t>intent-to-use applications in particular, it may make sense for applicants to take advantage of the three-month extensions to respond</a:t>
            </a:r>
          </a:p>
          <a:p>
            <a:endParaRPr lang="en-US" dirty="0"/>
          </a:p>
        </p:txBody>
      </p:sp>
    </p:spTree>
    <p:extLst>
      <p:ext uri="{BB962C8B-B14F-4D97-AF65-F5344CB8AC3E}">
        <p14:creationId xmlns:p14="http://schemas.microsoft.com/office/powerpoint/2010/main" val="33902647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Letter of Protest Procedure Codified</a:t>
            </a:r>
          </a:p>
        </p:txBody>
      </p:sp>
      <p:sp>
        <p:nvSpPr>
          <p:cNvPr id="3" name="Text Placeholder 2"/>
          <p:cNvSpPr>
            <a:spLocks noGrp="1"/>
          </p:cNvSpPr>
          <p:nvPr>
            <p:ph type="body" idx="1"/>
          </p:nvPr>
        </p:nvSpPr>
        <p:spPr>
          <a:xfrm>
            <a:off x="838200" y="1825624"/>
            <a:ext cx="10515600" cy="4530725"/>
          </a:xfrm>
        </p:spPr>
        <p:txBody>
          <a:bodyPr>
            <a:normAutofit fontScale="55000" lnSpcReduction="20000"/>
          </a:bodyPr>
          <a:lstStyle/>
          <a:p>
            <a:r>
              <a:rPr lang="en-US" sz="3300" dirty="0">
                <a:solidFill>
                  <a:schemeClr val="tx2">
                    <a:lumMod val="75000"/>
                  </a:schemeClr>
                </a:solidFill>
              </a:rPr>
              <a:t>TMA codified the Letter of Protest </a:t>
            </a:r>
            <a:r>
              <a:rPr lang="en-US" sz="3300" dirty="0" smtClean="0">
                <a:solidFill>
                  <a:schemeClr val="tx2">
                    <a:lumMod val="75000"/>
                  </a:schemeClr>
                </a:solidFill>
              </a:rPr>
              <a:t>procedure </a:t>
            </a:r>
            <a:endParaRPr lang="en-US" sz="3300" dirty="0">
              <a:solidFill>
                <a:schemeClr val="tx2">
                  <a:lumMod val="75000"/>
                </a:schemeClr>
              </a:solidFill>
            </a:endParaRPr>
          </a:p>
          <a:p>
            <a:r>
              <a:rPr lang="en-US" sz="3300" dirty="0" smtClean="0">
                <a:solidFill>
                  <a:schemeClr val="tx2">
                    <a:lumMod val="75000"/>
                  </a:schemeClr>
                </a:solidFill>
              </a:rPr>
              <a:t>Letter </a:t>
            </a:r>
            <a:r>
              <a:rPr lang="en-US" sz="3300" dirty="0">
                <a:solidFill>
                  <a:schemeClr val="tx2">
                    <a:lumMod val="75000"/>
                  </a:schemeClr>
                </a:solidFill>
              </a:rPr>
              <a:t>of Protest allows any party to submit evidence for consideration and entry in the record of a trademark application that is relevant to a reasonable ground for refusal of the </a:t>
            </a:r>
            <a:r>
              <a:rPr lang="en-US" sz="3300" dirty="0" smtClean="0">
                <a:solidFill>
                  <a:schemeClr val="tx2">
                    <a:lumMod val="75000"/>
                  </a:schemeClr>
                </a:solidFill>
              </a:rPr>
              <a:t>application </a:t>
            </a:r>
            <a:endParaRPr lang="en-US" sz="3300" dirty="0">
              <a:solidFill>
                <a:schemeClr val="tx2">
                  <a:lumMod val="75000"/>
                </a:schemeClr>
              </a:solidFill>
            </a:endParaRPr>
          </a:p>
          <a:p>
            <a:r>
              <a:rPr lang="en-US" sz="3300" dirty="0" smtClean="0">
                <a:solidFill>
                  <a:schemeClr val="tx2">
                    <a:lumMod val="75000"/>
                  </a:schemeClr>
                </a:solidFill>
              </a:rPr>
              <a:t>Filing </a:t>
            </a:r>
            <a:r>
              <a:rPr lang="en-US" sz="3300" dirty="0">
                <a:solidFill>
                  <a:schemeClr val="tx2">
                    <a:lumMod val="75000"/>
                  </a:schemeClr>
                </a:solidFill>
              </a:rPr>
              <a:t>fee is $50</a:t>
            </a:r>
          </a:p>
          <a:p>
            <a:r>
              <a:rPr lang="en-US" sz="3300" dirty="0" smtClean="0">
                <a:solidFill>
                  <a:schemeClr val="tx2">
                    <a:lumMod val="75000"/>
                  </a:schemeClr>
                </a:solidFill>
              </a:rPr>
              <a:t>Must </a:t>
            </a:r>
            <a:r>
              <a:rPr lang="en-US" sz="3300" dirty="0">
                <a:solidFill>
                  <a:schemeClr val="tx2">
                    <a:lumMod val="75000"/>
                  </a:schemeClr>
                </a:solidFill>
              </a:rPr>
              <a:t>include an itemized index of evidence</a:t>
            </a:r>
          </a:p>
          <a:p>
            <a:r>
              <a:rPr lang="en-US" sz="3300" dirty="0" smtClean="0">
                <a:solidFill>
                  <a:schemeClr val="tx2">
                    <a:lumMod val="75000"/>
                  </a:schemeClr>
                </a:solidFill>
              </a:rPr>
              <a:t>May </a:t>
            </a:r>
            <a:r>
              <a:rPr lang="en-US" sz="3300" dirty="0">
                <a:solidFill>
                  <a:schemeClr val="tx2">
                    <a:lumMod val="75000"/>
                  </a:schemeClr>
                </a:solidFill>
              </a:rPr>
              <a:t>be disregarded if they raise an issue already considered by the examining attorney</a:t>
            </a:r>
          </a:p>
          <a:p>
            <a:r>
              <a:rPr lang="en-US" sz="3300" dirty="0" smtClean="0">
                <a:solidFill>
                  <a:schemeClr val="tx2">
                    <a:lumMod val="75000"/>
                  </a:schemeClr>
                </a:solidFill>
              </a:rPr>
              <a:t>Carefully </a:t>
            </a:r>
            <a:r>
              <a:rPr lang="en-US" sz="3300" dirty="0">
                <a:solidFill>
                  <a:schemeClr val="tx2">
                    <a:lumMod val="75000"/>
                  </a:schemeClr>
                </a:solidFill>
              </a:rPr>
              <a:t>review the application file history before preparing and submitting a Letter of Protest</a:t>
            </a:r>
          </a:p>
          <a:p>
            <a:r>
              <a:rPr lang="en-US" sz="3300" dirty="0" smtClean="0">
                <a:solidFill>
                  <a:schemeClr val="tx2">
                    <a:lumMod val="75000"/>
                  </a:schemeClr>
                </a:solidFill>
              </a:rPr>
              <a:t>issues </a:t>
            </a:r>
            <a:r>
              <a:rPr lang="en-US" sz="3300" dirty="0">
                <a:solidFill>
                  <a:schemeClr val="tx2">
                    <a:lumMod val="75000"/>
                  </a:schemeClr>
                </a:solidFill>
              </a:rPr>
              <a:t>to raise</a:t>
            </a:r>
          </a:p>
          <a:p>
            <a:pPr marL="114300" indent="0">
              <a:buNone/>
            </a:pPr>
            <a:r>
              <a:rPr lang="en-US" sz="3300" dirty="0">
                <a:solidFill>
                  <a:schemeClr val="tx2">
                    <a:lumMod val="75000"/>
                  </a:schemeClr>
                </a:solidFill>
              </a:rPr>
              <a:t>	</a:t>
            </a:r>
            <a:r>
              <a:rPr lang="en-US" sz="3300" dirty="0" smtClean="0">
                <a:solidFill>
                  <a:schemeClr val="tx2">
                    <a:lumMod val="75000"/>
                  </a:schemeClr>
                </a:solidFill>
              </a:rPr>
              <a:t>- applied-for </a:t>
            </a:r>
            <a:r>
              <a:rPr lang="en-US" sz="3300" dirty="0">
                <a:solidFill>
                  <a:schemeClr val="tx2">
                    <a:lumMod val="75000"/>
                  </a:schemeClr>
                </a:solidFill>
              </a:rPr>
              <a:t>term being generic or merely </a:t>
            </a:r>
            <a:r>
              <a:rPr lang="en-US" sz="3300" dirty="0" smtClean="0">
                <a:solidFill>
                  <a:schemeClr val="tx2">
                    <a:lumMod val="75000"/>
                  </a:schemeClr>
                </a:solidFill>
              </a:rPr>
              <a:t>descriptive </a:t>
            </a:r>
            <a:endParaRPr lang="en-US" sz="3300" dirty="0">
              <a:solidFill>
                <a:schemeClr val="tx2">
                  <a:lumMod val="75000"/>
                </a:schemeClr>
              </a:solidFill>
            </a:endParaRPr>
          </a:p>
          <a:p>
            <a:pPr marL="114300" indent="0">
              <a:buNone/>
            </a:pPr>
            <a:r>
              <a:rPr lang="en-US" sz="3300" dirty="0" smtClean="0">
                <a:solidFill>
                  <a:schemeClr val="tx2">
                    <a:lumMod val="75000"/>
                  </a:schemeClr>
                </a:solidFill>
              </a:rPr>
              <a:t>	- a </a:t>
            </a:r>
            <a:r>
              <a:rPr lang="en-US" sz="3300" dirty="0">
                <a:solidFill>
                  <a:schemeClr val="tx2">
                    <a:lumMod val="75000"/>
                  </a:schemeClr>
                </a:solidFill>
              </a:rPr>
              <a:t>likelihood of confusion with a prior registration, or a prior-pending application or later-filed </a:t>
            </a:r>
            <a:r>
              <a:rPr lang="en-US" sz="3300" dirty="0" smtClean="0">
                <a:solidFill>
                  <a:schemeClr val="tx2">
                    <a:lumMod val="75000"/>
                  </a:schemeClr>
                </a:solidFill>
              </a:rPr>
              <a:t>	  	  application </a:t>
            </a:r>
            <a:r>
              <a:rPr lang="en-US" sz="3300" dirty="0">
                <a:solidFill>
                  <a:schemeClr val="tx2">
                    <a:lumMod val="75000"/>
                  </a:schemeClr>
                </a:solidFill>
              </a:rPr>
              <a:t>with an earlier priority claim (but not prior common law rights);</a:t>
            </a:r>
          </a:p>
          <a:p>
            <a:pPr marL="114300" indent="0">
              <a:buNone/>
            </a:pPr>
            <a:r>
              <a:rPr lang="en-US" sz="3300" dirty="0">
                <a:solidFill>
                  <a:schemeClr val="tx2">
                    <a:lumMod val="75000"/>
                  </a:schemeClr>
                </a:solidFill>
              </a:rPr>
              <a:t>	</a:t>
            </a:r>
            <a:r>
              <a:rPr lang="en-US" sz="3300" dirty="0" smtClean="0">
                <a:solidFill>
                  <a:schemeClr val="tx2">
                    <a:lumMod val="75000"/>
                  </a:schemeClr>
                </a:solidFill>
              </a:rPr>
              <a:t>- issues </a:t>
            </a:r>
            <a:r>
              <a:rPr lang="en-US" sz="3300" dirty="0">
                <a:solidFill>
                  <a:schemeClr val="tx2">
                    <a:lumMod val="75000"/>
                  </a:schemeClr>
                </a:solidFill>
              </a:rPr>
              <a:t>with the identification of the goods, description of the </a:t>
            </a:r>
            <a:r>
              <a:rPr lang="en-US" sz="3300" dirty="0" smtClean="0">
                <a:solidFill>
                  <a:schemeClr val="tx2">
                    <a:lumMod val="75000"/>
                  </a:schemeClr>
                </a:solidFill>
              </a:rPr>
              <a:t>mark </a:t>
            </a:r>
            <a:endParaRPr lang="en-US" sz="3300" dirty="0">
              <a:solidFill>
                <a:schemeClr val="tx2">
                  <a:lumMod val="75000"/>
                </a:schemeClr>
              </a:solidFill>
            </a:endParaRPr>
          </a:p>
          <a:p>
            <a:pPr marL="114300" indent="0">
              <a:buNone/>
            </a:pPr>
            <a:r>
              <a:rPr lang="en-US" sz="3300" dirty="0">
                <a:solidFill>
                  <a:schemeClr val="tx2">
                    <a:lumMod val="75000"/>
                  </a:schemeClr>
                </a:solidFill>
              </a:rPr>
              <a:t>	</a:t>
            </a:r>
            <a:r>
              <a:rPr lang="en-US" sz="3300" dirty="0" smtClean="0">
                <a:solidFill>
                  <a:schemeClr val="tx2">
                    <a:lumMod val="75000"/>
                  </a:schemeClr>
                </a:solidFill>
              </a:rPr>
              <a:t>- veracity </a:t>
            </a:r>
            <a:r>
              <a:rPr lang="en-US" sz="3300" dirty="0">
                <a:solidFill>
                  <a:schemeClr val="tx2">
                    <a:lumMod val="75000"/>
                  </a:schemeClr>
                </a:solidFill>
              </a:rPr>
              <a:t>of a </a:t>
            </a:r>
            <a:r>
              <a:rPr lang="en-US" sz="3300" dirty="0" smtClean="0">
                <a:solidFill>
                  <a:schemeClr val="tx2">
                    <a:lumMod val="75000"/>
                  </a:schemeClr>
                </a:solidFill>
              </a:rPr>
              <a:t>specimen </a:t>
            </a:r>
            <a:endParaRPr lang="en-US" sz="3300" dirty="0">
              <a:solidFill>
                <a:schemeClr val="tx2">
                  <a:lumMod val="75000"/>
                </a:schemeClr>
              </a:solidFill>
            </a:endParaRPr>
          </a:p>
          <a:p>
            <a:r>
              <a:rPr lang="en-US" sz="3300" dirty="0" smtClean="0">
                <a:solidFill>
                  <a:schemeClr val="tx2">
                    <a:lumMod val="75000"/>
                  </a:schemeClr>
                </a:solidFill>
              </a:rPr>
              <a:t>Expect </a:t>
            </a:r>
            <a:r>
              <a:rPr lang="en-US" sz="3300" dirty="0">
                <a:solidFill>
                  <a:schemeClr val="tx2">
                    <a:lumMod val="75000"/>
                  </a:schemeClr>
                </a:solidFill>
              </a:rPr>
              <a:t>to receive notification within 60 days whether a Letter of Protest was accepted or not</a:t>
            </a:r>
          </a:p>
          <a:p>
            <a:r>
              <a:rPr lang="en-US" sz="3300" dirty="0" smtClean="0">
                <a:solidFill>
                  <a:schemeClr val="tx2">
                    <a:lumMod val="75000"/>
                  </a:schemeClr>
                </a:solidFill>
              </a:rPr>
              <a:t>Decision </a:t>
            </a:r>
            <a:r>
              <a:rPr lang="en-US" sz="3300" dirty="0">
                <a:solidFill>
                  <a:schemeClr val="tx2">
                    <a:lumMod val="75000"/>
                  </a:schemeClr>
                </a:solidFill>
              </a:rPr>
              <a:t>final and non-reviewable</a:t>
            </a:r>
          </a:p>
          <a:p>
            <a:endParaRPr lang="en-US" dirty="0"/>
          </a:p>
        </p:txBody>
      </p:sp>
    </p:spTree>
    <p:extLst>
      <p:ext uri="{BB962C8B-B14F-4D97-AF65-F5344CB8AC3E}">
        <p14:creationId xmlns:p14="http://schemas.microsoft.com/office/powerpoint/2010/main" val="42135961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Conclusion</a:t>
            </a:r>
          </a:p>
        </p:txBody>
      </p:sp>
      <p:sp>
        <p:nvSpPr>
          <p:cNvPr id="3" name="Text Placeholder 2"/>
          <p:cNvSpPr>
            <a:spLocks noGrp="1"/>
          </p:cNvSpPr>
          <p:nvPr>
            <p:ph type="body" idx="1"/>
          </p:nvPr>
        </p:nvSpPr>
        <p:spPr/>
        <p:txBody>
          <a:bodyPr/>
          <a:lstStyle/>
          <a:p>
            <a:r>
              <a:rPr lang="en-US" dirty="0" smtClean="0">
                <a:solidFill>
                  <a:schemeClr val="tx2">
                    <a:lumMod val="75000"/>
                  </a:schemeClr>
                </a:solidFill>
              </a:rPr>
              <a:t>More </a:t>
            </a:r>
            <a:r>
              <a:rPr lang="en-US" dirty="0">
                <a:solidFill>
                  <a:schemeClr val="tx2">
                    <a:lumMod val="75000"/>
                  </a:schemeClr>
                </a:solidFill>
              </a:rPr>
              <a:t>important than ever to confirm actual use in commerce on all goods, when filing 1(a) application, SOU or Declaration of Continued Use</a:t>
            </a:r>
          </a:p>
          <a:p>
            <a:r>
              <a:rPr lang="en-US" dirty="0" smtClean="0">
                <a:solidFill>
                  <a:schemeClr val="tx2">
                    <a:lumMod val="75000"/>
                  </a:schemeClr>
                </a:solidFill>
              </a:rPr>
              <a:t>Practitioners </a:t>
            </a:r>
            <a:r>
              <a:rPr lang="en-US" dirty="0">
                <a:solidFill>
                  <a:schemeClr val="tx2">
                    <a:lumMod val="75000"/>
                  </a:schemeClr>
                </a:solidFill>
              </a:rPr>
              <a:t>and applicants should anticipate a new, faster cadence to trademark prosecution once an examiner has reviewed an application</a:t>
            </a:r>
          </a:p>
        </p:txBody>
      </p:sp>
    </p:spTree>
    <p:extLst>
      <p:ext uri="{BB962C8B-B14F-4D97-AF65-F5344CB8AC3E}">
        <p14:creationId xmlns:p14="http://schemas.microsoft.com/office/powerpoint/2010/main" val="184524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b="1">
                <a:solidFill>
                  <a:schemeClr val="tx2">
                    <a:lumMod val="75000"/>
                  </a:schemeClr>
                </a:solidFill>
              </a:rPr>
              <a:t>Authorship</a:t>
            </a:r>
          </a:p>
        </p:txBody>
      </p:sp>
      <p:sp>
        <p:nvSpPr>
          <p:cNvPr id="111619" name="Rectangle 3"/>
          <p:cNvSpPr>
            <a:spLocks noGrp="1" noChangeArrowheads="1"/>
          </p:cNvSpPr>
          <p:nvPr>
            <p:ph type="body" idx="1"/>
          </p:nvPr>
        </p:nvSpPr>
        <p:spPr/>
        <p:txBody>
          <a:bodyPr>
            <a:normAutofit lnSpcReduction="10000"/>
          </a:bodyPr>
          <a:lstStyle/>
          <a:p>
            <a:r>
              <a:rPr lang="en-US" altLang="en-US" dirty="0">
                <a:solidFill>
                  <a:schemeClr val="tx2">
                    <a:lumMod val="75000"/>
                  </a:schemeClr>
                </a:solidFill>
              </a:rPr>
              <a:t>Copyright original vests in the author of a work</a:t>
            </a:r>
          </a:p>
          <a:p>
            <a:endParaRPr lang="en-US" altLang="en-US" dirty="0">
              <a:solidFill>
                <a:schemeClr val="tx2">
                  <a:lumMod val="75000"/>
                </a:schemeClr>
              </a:solidFill>
            </a:endParaRPr>
          </a:p>
          <a:p>
            <a:r>
              <a:rPr lang="en-US" altLang="en-US" dirty="0" smtClean="0">
                <a:solidFill>
                  <a:schemeClr val="tx2">
                    <a:lumMod val="75000"/>
                  </a:schemeClr>
                </a:solidFill>
              </a:rPr>
              <a:t>Works Made For Hire</a:t>
            </a:r>
          </a:p>
          <a:p>
            <a:pPr>
              <a:buNone/>
            </a:pPr>
            <a:r>
              <a:rPr lang="en-US" altLang="en-US" smtClean="0">
                <a:solidFill>
                  <a:schemeClr val="tx2">
                    <a:lumMod val="75000"/>
                  </a:schemeClr>
                </a:solidFill>
              </a:rPr>
              <a:t>	1</a:t>
            </a:r>
            <a:r>
              <a:rPr lang="en-US" altLang="en-US" dirty="0" smtClean="0">
                <a:solidFill>
                  <a:schemeClr val="tx2">
                    <a:lumMod val="75000"/>
                  </a:schemeClr>
                </a:solidFill>
              </a:rPr>
              <a:t>)  a work prepared by an employee within the scope </a:t>
            </a:r>
            <a:r>
              <a:rPr lang="en-US" altLang="en-US" smtClean="0">
                <a:solidFill>
                  <a:schemeClr val="tx2">
                    <a:lumMod val="75000"/>
                  </a:schemeClr>
                </a:solidFill>
              </a:rPr>
              <a:t>of his/her   employment</a:t>
            </a:r>
            <a:r>
              <a:rPr lang="en-US" altLang="en-US" dirty="0" smtClean="0">
                <a:solidFill>
                  <a:schemeClr val="tx2">
                    <a:lumMod val="75000"/>
                  </a:schemeClr>
                </a:solidFill>
              </a:rPr>
              <a:t>; and </a:t>
            </a:r>
          </a:p>
          <a:p>
            <a:pPr lvl="1"/>
            <a:r>
              <a:rPr lang="en-US" altLang="en-US" dirty="0" smtClean="0">
                <a:solidFill>
                  <a:schemeClr val="tx2">
                    <a:lumMod val="75000"/>
                  </a:schemeClr>
                </a:solidFill>
              </a:rPr>
              <a:t>Many works prepared by you and coworkers on a day to day basis</a:t>
            </a:r>
          </a:p>
          <a:p>
            <a:pPr>
              <a:buNone/>
            </a:pPr>
            <a:r>
              <a:rPr lang="en-US" altLang="en-US" smtClean="0">
                <a:solidFill>
                  <a:schemeClr val="tx2">
                    <a:lumMod val="75000"/>
                  </a:schemeClr>
                </a:solidFill>
              </a:rPr>
              <a:t>   2</a:t>
            </a:r>
            <a:r>
              <a:rPr lang="en-US" altLang="en-US" dirty="0" smtClean="0">
                <a:solidFill>
                  <a:schemeClr val="tx2">
                    <a:lumMod val="75000"/>
                  </a:schemeClr>
                </a:solidFill>
              </a:rPr>
              <a:t>)  a specially ordered or commissioned work.</a:t>
            </a:r>
          </a:p>
          <a:p>
            <a:pPr>
              <a:buNone/>
            </a:pPr>
            <a:endParaRPr lang="en-US" altLang="en-US" dirty="0" smtClean="0">
              <a:solidFill>
                <a:schemeClr val="tx2">
                  <a:lumMod val="75000"/>
                </a:schemeClr>
              </a:solidFill>
            </a:endParaRPr>
          </a:p>
          <a:p>
            <a:r>
              <a:rPr lang="en-US" altLang="en-US" dirty="0">
                <a:solidFill>
                  <a:schemeClr val="tx2">
                    <a:lumMod val="75000"/>
                  </a:schemeClr>
                </a:solidFill>
              </a:rPr>
              <a:t>Ownership ≠ </a:t>
            </a:r>
            <a:r>
              <a:rPr lang="en-US" altLang="en-US" dirty="0" smtClean="0">
                <a:solidFill>
                  <a:schemeClr val="tx2">
                    <a:lumMod val="75000"/>
                  </a:schemeClr>
                </a:solidFill>
              </a:rPr>
              <a:t>Authorship</a:t>
            </a:r>
          </a:p>
          <a:p>
            <a:pPr lvl="1"/>
            <a:r>
              <a:rPr lang="en-US" altLang="en-US" dirty="0" smtClean="0">
                <a:solidFill>
                  <a:schemeClr val="tx2">
                    <a:lumMod val="75000"/>
                  </a:schemeClr>
                </a:solidFill>
              </a:rPr>
              <a:t>Assignment?</a:t>
            </a:r>
            <a:endParaRPr lang="en-US" altLang="en-US" dirty="0">
              <a:solidFill>
                <a:schemeClr val="tx2">
                  <a:lumMod val="75000"/>
                </a:schemeClr>
              </a:solidFill>
            </a:endParaRPr>
          </a:p>
          <a:p>
            <a:endParaRPr lang="en-US" altLang="en-US" dirty="0"/>
          </a:p>
        </p:txBody>
      </p:sp>
    </p:spTree>
    <p:extLst>
      <p:ext uri="{BB962C8B-B14F-4D97-AF65-F5344CB8AC3E}">
        <p14:creationId xmlns:p14="http://schemas.microsoft.com/office/powerpoint/2010/main" val="438768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28410</TotalTime>
  <Words>4241</Words>
  <Application>Microsoft Office PowerPoint</Application>
  <PresentationFormat>Widescreen</PresentationFormat>
  <Paragraphs>641</Paragraphs>
  <Slides>83</Slides>
  <Notes>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Calibri</vt:lpstr>
      <vt:lpstr>Calibri Light</vt:lpstr>
      <vt:lpstr>Century Gothic</vt:lpstr>
      <vt:lpstr>Courier New</vt:lpstr>
      <vt:lpstr>Franklin Gothic Heavy</vt:lpstr>
      <vt:lpstr>Helvetica Neue</vt:lpstr>
      <vt:lpstr>Noto Sans Symbols</vt:lpstr>
      <vt:lpstr>Wingdings</vt:lpstr>
      <vt:lpstr>Office Theme</vt:lpstr>
      <vt:lpstr>PowerPoint Presentation</vt:lpstr>
      <vt:lpstr> Table of Contents</vt:lpstr>
      <vt:lpstr> The Webb Law Firm</vt:lpstr>
      <vt:lpstr> Anthony W. Brooks </vt:lpstr>
      <vt:lpstr> John W. McIlvaine </vt:lpstr>
      <vt:lpstr>Copyrights</vt:lpstr>
      <vt:lpstr>Copyrights</vt:lpstr>
      <vt:lpstr>Works of Authorship</vt:lpstr>
      <vt:lpstr>Authorship</vt:lpstr>
      <vt:lpstr>Registration</vt:lpstr>
      <vt:lpstr> 17 U.S. Code § 411 - Registration and civil infringement actions </vt:lpstr>
      <vt:lpstr> 17 U.S. Code § 412 - Registration as prerequisite to certain remedies for infringement </vt:lpstr>
      <vt:lpstr>Registration</vt:lpstr>
      <vt:lpstr> 17 U.S. Code § 411 - Registration and civil infringement actions </vt:lpstr>
      <vt:lpstr>PowerPoint Presentation</vt:lpstr>
      <vt:lpstr>PowerPoint Presentation</vt:lpstr>
      <vt:lpstr>Andy Warhol Foundation for the Arts v. Goldsmith Oral Argument, Supreme Court Docket No. 21-869</vt:lpstr>
      <vt:lpstr>Campbell v. Acuff-Rose Music, 510 U.S. 569, 575-578 (1994)</vt:lpstr>
      <vt:lpstr>Andy Warhol Foundation for the Arts v. Goldsmith Oral Argument, Supreme Court Docket No. 21-869</vt:lpstr>
      <vt:lpstr>Andy Warhol Foundation for the Arts v. Goldsmith Oral Argument, Supreme Court Docket No. 21-869</vt:lpstr>
      <vt:lpstr>Andy Warhol Foundation for the Arts v. Goldsmith Oral Argument, Supreme Court Docket No. 21-869</vt:lpstr>
      <vt:lpstr>Andy Warhol Foundation for the Arts v. Goldsmith Oral Argument, Supreme Court Docket No. 21-869</vt:lpstr>
      <vt:lpstr> Copyright Claims Board (CCB)</vt:lpstr>
      <vt:lpstr>The Problem</vt:lpstr>
      <vt:lpstr>Frustrating Factors</vt:lpstr>
      <vt:lpstr>Frustrating Factors</vt:lpstr>
      <vt:lpstr>Copyright Claims Board (CCB) www.ccb.gov</vt:lpstr>
      <vt:lpstr>PowerPoint Presentation</vt:lpstr>
      <vt:lpstr>Key Features</vt:lpstr>
      <vt:lpstr>Interesting Features</vt:lpstr>
      <vt:lpstr>Meet the CCB Officers</vt:lpstr>
      <vt:lpstr>Meet the CCB Officers</vt:lpstr>
      <vt:lpstr>Meet the CCB Officers</vt:lpstr>
      <vt:lpstr>What you Need to File a Claim</vt:lpstr>
      <vt:lpstr>What Kind of Claims can be Filed?</vt:lpstr>
      <vt:lpstr>What’s in an Infringement Claim?</vt:lpstr>
      <vt:lpstr>Extra Steps for Online Service Providers</vt:lpstr>
      <vt:lpstr>Initiation of CCB Proceeding</vt:lpstr>
      <vt:lpstr>CCB Proceeding</vt:lpstr>
      <vt:lpstr>Phases</vt:lpstr>
      <vt:lpstr>(Even) Smaller Claims Track for Cases &lt; $5000</vt:lpstr>
      <vt:lpstr>Review of Final Determination</vt:lpstr>
      <vt:lpstr>How Can Attorneys Be of Service?</vt:lpstr>
      <vt:lpstr>Go to CCB.gov and set up your account today… or whenever this becomes relevant to you</vt:lpstr>
      <vt:lpstr>What is a Trademark?</vt:lpstr>
      <vt:lpstr>What is a Trademark?</vt:lpstr>
      <vt:lpstr>Trademark Classification System</vt:lpstr>
      <vt:lpstr>PowerPoint Presentation</vt:lpstr>
      <vt:lpstr>PowerPoint Presentation</vt:lpstr>
      <vt:lpstr>PowerPoint Presentation</vt:lpstr>
      <vt:lpstr>Distinctiveness</vt:lpstr>
      <vt:lpstr>Distinctiveness</vt:lpstr>
      <vt:lpstr>Distinctiveness</vt:lpstr>
      <vt:lpstr>Distinctiveness</vt:lpstr>
      <vt:lpstr>Distinctiveness</vt:lpstr>
      <vt:lpstr>Distinctiveness</vt:lpstr>
      <vt:lpstr>Filing the Application</vt:lpstr>
      <vt:lpstr>§1(a) – Actual Use</vt:lpstr>
      <vt:lpstr>§1(b) – Intent to Use</vt:lpstr>
      <vt:lpstr>Verified Statement</vt:lpstr>
      <vt:lpstr>This is the general process  ~8.5 months to first Office Action  ~14.5 months overall</vt:lpstr>
      <vt:lpstr>Office Actions</vt:lpstr>
      <vt:lpstr>Office Actions</vt:lpstr>
      <vt:lpstr>Office Action Checklist</vt:lpstr>
      <vt:lpstr>Most Common Issues</vt:lpstr>
      <vt:lpstr>Likelihood of Confusion Test</vt:lpstr>
      <vt:lpstr>Filing a Response</vt:lpstr>
      <vt:lpstr>PowerPoint Presentation</vt:lpstr>
      <vt:lpstr>Specimen Required for Registration</vt:lpstr>
      <vt:lpstr>After Registration</vt:lpstr>
      <vt:lpstr> The Trademark Modernization Act of 2020 – Observations from Year One </vt:lpstr>
      <vt:lpstr>Expungement Proceedings</vt:lpstr>
      <vt:lpstr>Reexamination Proceedings</vt:lpstr>
      <vt:lpstr>Standing</vt:lpstr>
      <vt:lpstr>First Year Results</vt:lpstr>
      <vt:lpstr> Petition Requirements </vt:lpstr>
      <vt:lpstr>Registrant Response</vt:lpstr>
      <vt:lpstr>Ex Parte</vt:lpstr>
      <vt:lpstr>Estoppel and Claim Preclusion</vt:lpstr>
      <vt:lpstr>Timing</vt:lpstr>
      <vt:lpstr>Shorter Office Action Response Periods</vt:lpstr>
      <vt:lpstr>Letter of Protest Procedure Codified</vt:lpstr>
      <vt:lpstr>Conclusion</vt:lpstr>
    </vt:vector>
  </TitlesOfParts>
  <Company>Webb Law Firm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D. Ehret</dc:creator>
  <cp:lastModifiedBy>Alyssa Garland</cp:lastModifiedBy>
  <cp:revision>120</cp:revision>
  <cp:lastPrinted>2019-04-03T17:29:27Z</cp:lastPrinted>
  <dcterms:created xsi:type="dcterms:W3CDTF">2019-03-31T21:21:01Z</dcterms:created>
  <dcterms:modified xsi:type="dcterms:W3CDTF">2023-04-13T01:42:17Z</dcterms:modified>
</cp:coreProperties>
</file>