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customXml/item1.xml" ContentType="application/xml"/>
  <Override PartName="/customXml/item2.xml" ContentType="application/xml"/>
  <Override PartName="/customXml/item3.xml" ContentType="application/xml"/>
  <Override PartName="/customXml/item4.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21.3-->
<p:presentation xmlns:r="http://schemas.openxmlformats.org/officeDocument/2006/relationships" xmlns:a="http://schemas.openxmlformats.org/drawingml/2006/main" xmlns:p="http://schemas.openxmlformats.org/presentationml/2006/main" removePersonalInfoOnSave="1" saveSubsetFonts="1">
  <p:sldMasterIdLst>
    <p:sldMasterId id="2147483648" r:id="rId5"/>
  </p:sldMasterIdLst>
  <p:notesMasterIdLst>
    <p:notesMasterId r:id="rId6"/>
  </p:notesMasterIdLst>
  <p:handoutMasterIdLst>
    <p:handoutMasterId r:id="rId7"/>
  </p:handoutMasterIdLst>
  <p:sldIdLst>
    <p:sldId id="259" r:id="rId8"/>
    <p:sldId id="258" r:id="rId9"/>
    <p:sldId id="281" r:id="rId10"/>
    <p:sldId id="261" r:id="rId11"/>
    <p:sldId id="262" r:id="rId12"/>
    <p:sldId id="280" r:id="rId13"/>
    <p:sldId id="279" r:id="rId14"/>
    <p:sldId id="263" r:id="rId15"/>
    <p:sldId id="264" r:id="rId16"/>
    <p:sldId id="265" r:id="rId17"/>
    <p:sldId id="266" r:id="rId18"/>
    <p:sldId id="267" r:id="rId19"/>
    <p:sldId id="268" r:id="rId20"/>
    <p:sldId id="269" r:id="rId21"/>
    <p:sldId id="270" r:id="rId22"/>
    <p:sldId id="271" r:id="rId23"/>
    <p:sldId id="272" r:id="rId24"/>
    <p:sldId id="273" r:id="rId25"/>
    <p:sldId id="282" r:id="rId26"/>
    <p:sldId id="274" r:id="rId27"/>
    <p:sldId id="275" r:id="rId28"/>
    <p:sldId id="276" r:id="rId29"/>
    <p:sldId id="283" r:id="rId30"/>
  </p:sldIdLst>
  <p:sldSz cx="12192000" cy="6858000"/>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4535" autoAdjust="0"/>
  </p:normalViewPr>
  <p:slideViewPr>
    <p:cSldViewPr snapToGrid="0">
      <p:cViewPr varScale="1">
        <p:scale>
          <a:sx n="93" d="100"/>
          <a:sy n="93" d="100"/>
        </p:scale>
        <p:origin x="1212" y="9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04" y="84"/>
      </p:cViewPr>
      <p:guideLst/>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ustomXml" Target="../customXml/item1.xml" /><Relationship Id="rId10" Type="http://schemas.openxmlformats.org/officeDocument/2006/relationships/slide" Target="slides/slide3.xml" /><Relationship Id="rId11" Type="http://schemas.openxmlformats.org/officeDocument/2006/relationships/slide" Target="slides/slide4.xml" /><Relationship Id="rId12" Type="http://schemas.openxmlformats.org/officeDocument/2006/relationships/slide" Target="slides/slide5.xml" /><Relationship Id="rId13" Type="http://schemas.openxmlformats.org/officeDocument/2006/relationships/slide" Target="slides/slide6.xml" /><Relationship Id="rId14" Type="http://schemas.openxmlformats.org/officeDocument/2006/relationships/slide" Target="slides/slide7.xml" /><Relationship Id="rId15" Type="http://schemas.openxmlformats.org/officeDocument/2006/relationships/slide" Target="slides/slide8.xml" /><Relationship Id="rId16" Type="http://schemas.openxmlformats.org/officeDocument/2006/relationships/slide" Target="slides/slide9.xml" /><Relationship Id="rId17" Type="http://schemas.openxmlformats.org/officeDocument/2006/relationships/slide" Target="slides/slide10.xml" /><Relationship Id="rId18" Type="http://schemas.openxmlformats.org/officeDocument/2006/relationships/slide" Target="slides/slide11.xml" /><Relationship Id="rId19" Type="http://schemas.openxmlformats.org/officeDocument/2006/relationships/slide" Target="slides/slide12.xml" /><Relationship Id="rId2" Type="http://schemas.openxmlformats.org/officeDocument/2006/relationships/customXml" Target="../customXml/item2.xml" /><Relationship Id="rId20" Type="http://schemas.openxmlformats.org/officeDocument/2006/relationships/slide" Target="slides/slide13.xml" /><Relationship Id="rId21" Type="http://schemas.openxmlformats.org/officeDocument/2006/relationships/slide" Target="slides/slide14.xml" /><Relationship Id="rId22" Type="http://schemas.openxmlformats.org/officeDocument/2006/relationships/slide" Target="slides/slide15.xml" /><Relationship Id="rId23" Type="http://schemas.openxmlformats.org/officeDocument/2006/relationships/slide" Target="slides/slide16.xml" /><Relationship Id="rId24" Type="http://schemas.openxmlformats.org/officeDocument/2006/relationships/slide" Target="slides/slide17.xml" /><Relationship Id="rId25" Type="http://schemas.openxmlformats.org/officeDocument/2006/relationships/slide" Target="slides/slide18.xml" /><Relationship Id="rId26" Type="http://schemas.openxmlformats.org/officeDocument/2006/relationships/slide" Target="slides/slide19.xml" /><Relationship Id="rId27" Type="http://schemas.openxmlformats.org/officeDocument/2006/relationships/slide" Target="slides/slide20.xml" /><Relationship Id="rId28" Type="http://schemas.openxmlformats.org/officeDocument/2006/relationships/slide" Target="slides/slide21.xml" /><Relationship Id="rId29" Type="http://schemas.openxmlformats.org/officeDocument/2006/relationships/slide" Target="slides/slide22.xml" /><Relationship Id="rId3" Type="http://schemas.openxmlformats.org/officeDocument/2006/relationships/customXml" Target="../customXml/item3.xml" /><Relationship Id="rId30" Type="http://schemas.openxmlformats.org/officeDocument/2006/relationships/slide" Target="slides/slide23.xml" /><Relationship Id="rId31" Type="http://schemas.openxmlformats.org/officeDocument/2006/relationships/tags" Target="tags/tag1.xml" /><Relationship Id="rId32" Type="http://schemas.openxmlformats.org/officeDocument/2006/relationships/presProps" Target="presProps.xml" /><Relationship Id="rId33" Type="http://schemas.openxmlformats.org/officeDocument/2006/relationships/viewProps" Target="viewProps.xml" /><Relationship Id="rId34" Type="http://schemas.openxmlformats.org/officeDocument/2006/relationships/theme" Target="theme/theme1.xml" /><Relationship Id="rId35" Type="http://schemas.openxmlformats.org/officeDocument/2006/relationships/tableStyles" Target="tableStyles.xml" /><Relationship Id="rId4" Type="http://schemas.openxmlformats.org/officeDocument/2006/relationships/customXml" Target="../customXml/item4.xml" /><Relationship Id="rId5" Type="http://schemas.openxmlformats.org/officeDocument/2006/relationships/slideMaster" Target="slideMasters/slideMaster1.xml" /><Relationship Id="rId6" Type="http://schemas.openxmlformats.org/officeDocument/2006/relationships/notesMaster" Target="notesMasters/notesMaster1.xml" /><Relationship Id="rId7" Type="http://schemas.openxmlformats.org/officeDocument/2006/relationships/handoutMaster" Target="handoutMasters/handoutMaster1.xml" /><Relationship Id="rId8" Type="http://schemas.openxmlformats.org/officeDocument/2006/relationships/slide" Target="slides/slide1.xml" /><Relationship Id="rId9" Type="http://schemas.openxmlformats.org/officeDocument/2006/relationships/slide" Target="slides/slide2.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23046B2-3F87-4D39-97E0-CE7249109479}" type="slidenum">
              <a:rPr lang="en-US" smtClean="0"/>
              <a:t>‹#›</a:t>
            </a:fld>
            <a:endParaRPr lang="en-US"/>
          </a:p>
        </p:txBody>
      </p:sp>
    </p:spTree>
    <p:extLst>
      <p:ext uri="{BB962C8B-B14F-4D97-AF65-F5344CB8AC3E}">
        <p14:creationId xmlns:p14="http://schemas.microsoft.com/office/powerpoint/2010/main" val="1565523500"/>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67539-F8AF-45CC-AD5C-599FE32AF30D}" type="datetimeFigureOut">
              <a:rPr lang="en-US" smtClean="0"/>
              <a:t>4/21/2025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DA57FA-147D-4B62-A3AD-AD133DBFC2F0}" type="slidenum">
              <a:rPr lang="en-US" smtClean="0"/>
              <a:t>‹#›</a:t>
            </a:fld>
            <a:endParaRPr lang="en-US"/>
          </a:p>
        </p:txBody>
      </p:sp>
    </p:spTree>
    <p:extLst>
      <p:ext uri="{BB962C8B-B14F-4D97-AF65-F5344CB8AC3E}">
        <p14:creationId xmlns:p14="http://schemas.microsoft.com/office/powerpoint/2010/main" val="4162659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21.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DA57FA-147D-4B62-A3AD-AD133DBFC2F0}" type="slidenum">
              <a:rPr lang="en-US" smtClean="0"/>
              <a:t>1</a:t>
            </a:fld>
            <a:endParaRPr lang="en-US"/>
          </a:p>
        </p:txBody>
      </p:sp>
    </p:spTree>
    <p:extLst>
      <p:ext uri="{BB962C8B-B14F-4D97-AF65-F5344CB8AC3E}">
        <p14:creationId xmlns:p14="http://schemas.microsoft.com/office/powerpoint/2010/main" val="1581089511"/>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10</a:t>
            </a:fld>
            <a:endParaRPr lang="en-US"/>
          </a:p>
        </p:txBody>
      </p:sp>
    </p:spTree>
    <p:extLst>
      <p:ext uri="{BB962C8B-B14F-4D97-AF65-F5344CB8AC3E}">
        <p14:creationId xmlns:p14="http://schemas.microsoft.com/office/powerpoint/2010/main" val="558232199"/>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11</a:t>
            </a:fld>
            <a:endParaRPr lang="en-US"/>
          </a:p>
        </p:txBody>
      </p:sp>
    </p:spTree>
    <p:extLst>
      <p:ext uri="{BB962C8B-B14F-4D97-AF65-F5344CB8AC3E}">
        <p14:creationId xmlns:p14="http://schemas.microsoft.com/office/powerpoint/2010/main" val="348397600"/>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12</a:t>
            </a:fld>
            <a:endParaRPr lang="en-US"/>
          </a:p>
        </p:txBody>
      </p:sp>
    </p:spTree>
    <p:extLst>
      <p:ext uri="{BB962C8B-B14F-4D97-AF65-F5344CB8AC3E}">
        <p14:creationId xmlns:p14="http://schemas.microsoft.com/office/powerpoint/2010/main" val="727806129"/>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13</a:t>
            </a:fld>
            <a:endParaRPr lang="en-US"/>
          </a:p>
        </p:txBody>
      </p:sp>
    </p:spTree>
    <p:extLst>
      <p:ext uri="{BB962C8B-B14F-4D97-AF65-F5344CB8AC3E}">
        <p14:creationId xmlns:p14="http://schemas.microsoft.com/office/powerpoint/2010/main" val="37211434"/>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14</a:t>
            </a:fld>
            <a:endParaRPr lang="en-US"/>
          </a:p>
        </p:txBody>
      </p:sp>
    </p:spTree>
    <p:extLst>
      <p:ext uri="{BB962C8B-B14F-4D97-AF65-F5344CB8AC3E}">
        <p14:creationId xmlns:p14="http://schemas.microsoft.com/office/powerpoint/2010/main" val="3051545003"/>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15</a:t>
            </a:fld>
            <a:endParaRPr lang="en-US"/>
          </a:p>
        </p:txBody>
      </p:sp>
    </p:spTree>
    <p:extLst>
      <p:ext uri="{BB962C8B-B14F-4D97-AF65-F5344CB8AC3E}">
        <p14:creationId xmlns:p14="http://schemas.microsoft.com/office/powerpoint/2010/main" val="1401029352"/>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16</a:t>
            </a:fld>
            <a:endParaRPr lang="en-US"/>
          </a:p>
        </p:txBody>
      </p:sp>
    </p:spTree>
    <p:extLst>
      <p:ext uri="{BB962C8B-B14F-4D97-AF65-F5344CB8AC3E}">
        <p14:creationId xmlns:p14="http://schemas.microsoft.com/office/powerpoint/2010/main" val="3735295805"/>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17</a:t>
            </a:fld>
            <a:endParaRPr lang="en-US"/>
          </a:p>
        </p:txBody>
      </p:sp>
    </p:spTree>
    <p:extLst>
      <p:ext uri="{BB962C8B-B14F-4D97-AF65-F5344CB8AC3E}">
        <p14:creationId xmlns:p14="http://schemas.microsoft.com/office/powerpoint/2010/main" val="1831943110"/>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18</a:t>
            </a:fld>
            <a:endParaRPr lang="en-US"/>
          </a:p>
        </p:txBody>
      </p:sp>
    </p:spTree>
    <p:extLst>
      <p:ext uri="{BB962C8B-B14F-4D97-AF65-F5344CB8AC3E}">
        <p14:creationId xmlns:p14="http://schemas.microsoft.com/office/powerpoint/2010/main" val="3741361224"/>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DA57FA-147D-4B62-A3AD-AD133DBFC2F0}" type="slidenum">
              <a:rPr lang="en-US" smtClean="0"/>
              <a:t>19</a:t>
            </a:fld>
            <a:endParaRPr lang="en-US"/>
          </a:p>
        </p:txBody>
      </p:sp>
    </p:spTree>
    <p:extLst>
      <p:ext uri="{BB962C8B-B14F-4D97-AF65-F5344CB8AC3E}">
        <p14:creationId xmlns:p14="http://schemas.microsoft.com/office/powerpoint/2010/main" val="513199112"/>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2</a:t>
            </a:fld>
            <a:endParaRPr lang="en-US"/>
          </a:p>
        </p:txBody>
      </p:sp>
    </p:spTree>
    <p:extLst>
      <p:ext uri="{BB962C8B-B14F-4D97-AF65-F5344CB8AC3E}">
        <p14:creationId xmlns:p14="http://schemas.microsoft.com/office/powerpoint/2010/main" val="4075490656"/>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20</a:t>
            </a:fld>
            <a:endParaRPr lang="en-US"/>
          </a:p>
        </p:txBody>
      </p:sp>
    </p:spTree>
    <p:extLst>
      <p:ext uri="{BB962C8B-B14F-4D97-AF65-F5344CB8AC3E}">
        <p14:creationId xmlns:p14="http://schemas.microsoft.com/office/powerpoint/2010/main" val="3711966359"/>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21</a:t>
            </a:fld>
            <a:endParaRPr lang="en-US"/>
          </a:p>
        </p:txBody>
      </p:sp>
    </p:spTree>
    <p:extLst>
      <p:ext uri="{BB962C8B-B14F-4D97-AF65-F5344CB8AC3E}">
        <p14:creationId xmlns:p14="http://schemas.microsoft.com/office/powerpoint/2010/main" val="2034544914"/>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22</a:t>
            </a:fld>
            <a:endParaRPr lang="en-US"/>
          </a:p>
        </p:txBody>
      </p:sp>
    </p:spTree>
    <p:extLst>
      <p:ext uri="{BB962C8B-B14F-4D97-AF65-F5344CB8AC3E}">
        <p14:creationId xmlns:p14="http://schemas.microsoft.com/office/powerpoint/2010/main" val="2267409354"/>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DA57FA-147D-4B62-A3AD-AD133DBFC2F0}" type="slidenum">
              <a:rPr lang="en-US" smtClean="0"/>
              <a:t>23</a:t>
            </a:fld>
            <a:endParaRPr lang="en-US"/>
          </a:p>
        </p:txBody>
      </p:sp>
    </p:spTree>
    <p:extLst>
      <p:ext uri="{BB962C8B-B14F-4D97-AF65-F5344CB8AC3E}">
        <p14:creationId xmlns:p14="http://schemas.microsoft.com/office/powerpoint/2010/main" val="1256794226"/>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DA57FA-147D-4B62-A3AD-AD133DBFC2F0}" type="slidenum">
              <a:rPr lang="en-US" smtClean="0"/>
              <a:t>3</a:t>
            </a:fld>
            <a:endParaRPr lang="en-US"/>
          </a:p>
        </p:txBody>
      </p:sp>
    </p:spTree>
    <p:extLst>
      <p:ext uri="{BB962C8B-B14F-4D97-AF65-F5344CB8AC3E}">
        <p14:creationId xmlns:p14="http://schemas.microsoft.com/office/powerpoint/2010/main" val="2105592775"/>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4</a:t>
            </a:fld>
            <a:endParaRPr lang="en-US"/>
          </a:p>
        </p:txBody>
      </p:sp>
    </p:spTree>
    <p:extLst>
      <p:ext uri="{BB962C8B-B14F-4D97-AF65-F5344CB8AC3E}">
        <p14:creationId xmlns:p14="http://schemas.microsoft.com/office/powerpoint/2010/main" val="4244630813"/>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5</a:t>
            </a:fld>
            <a:endParaRPr lang="en-US"/>
          </a:p>
        </p:txBody>
      </p:sp>
    </p:spTree>
    <p:extLst>
      <p:ext uri="{BB962C8B-B14F-4D97-AF65-F5344CB8AC3E}">
        <p14:creationId xmlns:p14="http://schemas.microsoft.com/office/powerpoint/2010/main" val="70487311"/>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6</a:t>
            </a:fld>
            <a:endParaRPr lang="en-US"/>
          </a:p>
        </p:txBody>
      </p:sp>
    </p:spTree>
    <p:extLst>
      <p:ext uri="{BB962C8B-B14F-4D97-AF65-F5344CB8AC3E}">
        <p14:creationId xmlns:p14="http://schemas.microsoft.com/office/powerpoint/2010/main" val="4289156622"/>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7</a:t>
            </a:fld>
            <a:endParaRPr lang="en-US"/>
          </a:p>
        </p:txBody>
      </p:sp>
    </p:spTree>
    <p:extLst>
      <p:ext uri="{BB962C8B-B14F-4D97-AF65-F5344CB8AC3E}">
        <p14:creationId xmlns:p14="http://schemas.microsoft.com/office/powerpoint/2010/main" val="2324329816"/>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8</a:t>
            </a:fld>
            <a:endParaRPr lang="en-US"/>
          </a:p>
        </p:txBody>
      </p:sp>
    </p:spTree>
    <p:extLst>
      <p:ext uri="{BB962C8B-B14F-4D97-AF65-F5344CB8AC3E}">
        <p14:creationId xmlns:p14="http://schemas.microsoft.com/office/powerpoint/2010/main" val="1650347418"/>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DA57FA-147D-4B62-A3AD-AD133DBFC2F0}" type="slidenum">
              <a:rPr lang="en-US" smtClean="0"/>
              <a:t>9</a:t>
            </a:fld>
            <a:endParaRPr lang="en-US"/>
          </a:p>
        </p:txBody>
      </p:sp>
    </p:spTree>
    <p:extLst>
      <p:ext uri="{BB962C8B-B14F-4D97-AF65-F5344CB8AC3E}">
        <p14:creationId xmlns:p14="http://schemas.microsoft.com/office/powerpoint/2010/main" val="2046176650"/>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Slide">
    <p:spTree>
      <p:nvGrpSpPr>
        <p:cNvPr id="1" name=""/>
        <p:cNvGrpSpPr/>
        <p:nvPr/>
      </p:nvGrpSpPr>
      <p:grpSpPr>
        <a:xfrm>
          <a:off x="0" y="0"/>
          <a:ext cx="0" cy="0"/>
        </a:xfrm>
      </p:grpSpPr>
      <p:sp>
        <p:nvSpPr>
          <p:cNvPr id="3" name="Title Placeholder 1"/>
          <p:cNvSpPr>
            <a:spLocks noGrp="1"/>
          </p:cNvSpPr>
          <p:nvPr>
            <p:ph type="title"/>
          </p:nvPr>
        </p:nvSpPr>
        <p:spPr>
          <a:xfrm>
            <a:off x="838200" y="365125"/>
            <a:ext cx="10334794" cy="886159"/>
          </a:xfrm>
          <a:prstGeom prst="rect">
            <a:avLst/>
          </a:prstGeom>
        </p:spPr>
        <p:txBody>
          <a:bodyPr vert="horz" lIns="91440" tIns="45720" rIns="91440" bIns="45720" rtlCol="0" anchor="ctr">
            <a:normAutofit/>
          </a:bodyPr>
          <a:lstStyle>
            <a:lvl1pPr>
              <a:defRPr>
                <a:solidFill>
                  <a:srgbClr val="0079A6"/>
                </a:solidFill>
                <a:latin typeface="+mn-lt"/>
              </a:defRPr>
            </a:lvl1pPr>
          </a:lstStyle>
          <a:p>
            <a:r>
              <a:rPr lang="en-US"/>
              <a:t>Click to edit Master title style</a:t>
            </a:r>
          </a:p>
        </p:txBody>
      </p:sp>
      <p:sp>
        <p:nvSpPr>
          <p:cNvPr id="4" name="Text Placeholder 2"/>
          <p:cNvSpPr>
            <a:spLocks noGrp="1"/>
          </p:cNvSpPr>
          <p:nvPr>
            <p:ph idx="1"/>
          </p:nvPr>
        </p:nvSpPr>
        <p:spPr>
          <a:xfrm>
            <a:off x="838200" y="1482291"/>
            <a:ext cx="10334794" cy="453058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bwMode="white">
          <a:xfrm>
            <a:off x="5014626" y="936680"/>
            <a:ext cx="6961063" cy="903132"/>
          </a:xfrm>
          <a:prstGeom prst="rect">
            <a:avLst/>
          </a:prstGeom>
        </p:spPr>
        <p:txBody>
          <a:bodyPr wrap="square">
            <a:spAutoFit/>
          </a:bodyPr>
          <a:lstStyle/>
          <a:p>
            <a:pPr algn="r">
              <a:lnSpc>
                <a:spcPts val="3100"/>
              </a:lnSpc>
            </a:pPr>
            <a:r>
              <a:rPr lang="en-US" sz="3400" b="1">
                <a:solidFill>
                  <a:srgbClr val="0079A6"/>
                </a:solidFill>
                <a:cs typeface="Arial" panose="020b0604020202020204" pitchFamily="34" charset="0"/>
              </a:rPr>
              <a:t>GREENVILE</a:t>
            </a:r>
            <a:r>
              <a:rPr lang="en-US" sz="3400" b="1">
                <a:solidFill>
                  <a:srgbClr val="0079A6"/>
                </a:solidFill>
                <a:latin typeface="+mj-lt"/>
                <a:cs typeface="Arial" panose="020b0604020202020204" pitchFamily="34" charset="0"/>
              </a:rPr>
              <a:t> </a:t>
            </a:r>
            <a:br>
              <a:rPr lang="en-US" sz="3400" b="1">
                <a:solidFill>
                  <a:srgbClr val="0079A6"/>
                </a:solidFill>
                <a:latin typeface="+mj-lt"/>
                <a:cs typeface="Arial" panose="020b0604020202020204" pitchFamily="34" charset="0"/>
              </a:rPr>
            </a:br>
            <a:r>
              <a:rPr lang="en-US" sz="3400">
                <a:solidFill>
                  <a:srgbClr val="0079A6"/>
                </a:solidFill>
                <a:latin typeface="+mj-lt"/>
                <a:cs typeface="Arial" panose="020b0604020202020204" pitchFamily="34" charset="0"/>
              </a:rPr>
              <a:t>OFFICE</a:t>
            </a:r>
          </a:p>
        </p:txBody>
      </p:sp>
      <p:pic>
        <p:nvPicPr>
          <p:cNvPr id="5" name="Picture 4"/>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69633814"/>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and Content">
    <p:spTree>
      <p:nvGrpSpPr>
        <p:cNvPr id="1" name=""/>
        <p:cNvGrpSpPr/>
        <p:nvPr/>
      </p:nvGrpSpPr>
      <p:grpSpPr>
        <a:xfrm>
          <a:off x="0" y="0"/>
          <a:ext cx="0" cy="0"/>
        </a:xfrm>
      </p:grpSpPr>
      <p:sp>
        <p:nvSpPr>
          <p:cNvPr id="4" name="Title Placeholder 1"/>
          <p:cNvSpPr>
            <a:spLocks noGrp="1"/>
          </p:cNvSpPr>
          <p:nvPr>
            <p:ph type="title"/>
          </p:nvPr>
        </p:nvSpPr>
        <p:spPr>
          <a:xfrm>
            <a:off x="385713" y="365125"/>
            <a:ext cx="10334794" cy="886159"/>
          </a:xfrm>
          <a:prstGeom prst="rect">
            <a:avLst/>
          </a:prstGeom>
        </p:spPr>
        <p:txBody>
          <a:bodyPr vert="horz" lIns="91440" tIns="45720" rIns="91440" bIns="45720" rtlCol="0" anchor="ctr">
            <a:normAutofit/>
          </a:bodyPr>
          <a:lstStyle>
            <a:lvl1pPr>
              <a:defRPr b="0">
                <a:solidFill>
                  <a:srgbClr val="0079A6"/>
                </a:solidFill>
                <a:latin typeface="+mn-lt"/>
              </a:defRPr>
            </a:lvl1pPr>
          </a:lstStyle>
          <a:p>
            <a:r>
              <a:rPr lang="en-US"/>
              <a:t>Click to edit Master title style</a:t>
            </a:r>
          </a:p>
        </p:txBody>
      </p:sp>
      <p:sp>
        <p:nvSpPr>
          <p:cNvPr id="5" name="Text Placeholder 2"/>
          <p:cNvSpPr>
            <a:spLocks noGrp="1"/>
          </p:cNvSpPr>
          <p:nvPr>
            <p:ph idx="1"/>
          </p:nvPr>
        </p:nvSpPr>
        <p:spPr>
          <a:xfrm>
            <a:off x="385713" y="1482291"/>
            <a:ext cx="10334794" cy="5116472"/>
          </a:xfrm>
          <a:prstGeom prst="rect">
            <a:avLst/>
          </a:prstGeom>
        </p:spPr>
        <p:txBody>
          <a:bodyPr vert="horz" lIns="91440" tIns="45720" rIns="91440" bIns="45720" rtlCol="0">
            <a:normAutofit/>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657790"/>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image" Target="../media/image2.jpeg" /><Relationship Id="rId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pic>
        <p:nvPicPr>
          <p:cNvPr id="5" name="Content Placeholder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376287" y="365125"/>
            <a:ext cx="10334794" cy="886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76287" y="1482291"/>
            <a:ext cx="10334794" cy="514475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48099151"/>
      </p:ext>
    </p:extLst>
  </p:cSld>
  <p:clrMap bg1="lt1" tx1="dk1" bg2="lt2" tx2="dk2" accent1="accent1" accent2="accent2" accent3="accent3" accent4="accent4" accent5="accent5" accent6="accent6" hlink="hlink" folHlink="folHlink"/>
  <p:sldLayoutIdLst>
    <p:sldLayoutId id="2147483649" r:id="rId1"/>
    <p:sldLayoutId id="2147483650" r:id="rId2"/>
  </p:sldLayoutIdLst>
  <p:transition/>
  <p:timing/>
  <p:txStyles>
    <p:titleStyle>
      <a:lvl1pPr algn="l" defTabSz="914400" rtl="0" eaLnBrk="1" latinLnBrk="0" hangingPunct="1">
        <a:lnSpc>
          <a:spcPct val="90000"/>
        </a:lnSpc>
        <a:spcBef>
          <a:spcPct val="0"/>
        </a:spcBef>
        <a:buNone/>
        <a:defRPr sz="4000" b="0" kern="1200">
          <a:solidFill>
            <a:srgbClr val="0079A6"/>
          </a:solidFill>
          <a:latin typeface="+mn-lt"/>
          <a:ea typeface="+mj-ea"/>
          <a:cs typeface="Arial" panose="020b0604020202020204" pitchFamily="34" charset="0"/>
        </a:defRPr>
      </a:lvl1pPr>
    </p:titleStyle>
    <p:bodyStyle>
      <a:lvl1pPr marL="346075" indent="-346075"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Arial" panose="020b0604020202020204" pitchFamily="34" charset="0"/>
        </a:defRPr>
      </a:lvl1pPr>
      <a:lvl2pPr marL="798513" indent="-341313" algn="l" defTabSz="914400" rtl="0" eaLnBrk="1" latinLnBrk="0" hangingPunct="1">
        <a:lnSpc>
          <a:spcPct val="90000"/>
        </a:lnSpc>
        <a:spcBef>
          <a:spcPts val="500"/>
        </a:spcBef>
        <a:buFont typeface="Calibri" panose="020f0502020204030204" pitchFamily="34" charset="0"/>
        <a:buChar char="–"/>
        <a:defRPr sz="2800" kern="1200">
          <a:solidFill>
            <a:schemeClr val="tx1"/>
          </a:solidFill>
          <a:latin typeface="+mn-lt"/>
          <a:ea typeface="+mn-ea"/>
          <a:cs typeface="Arial" panose="020b0604020202020204" pitchFamily="34" charset="0"/>
        </a:defRPr>
      </a:lvl2pPr>
      <a:lvl3pPr marL="1260475" indent="-346075"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Arial" panose="020b0604020202020204" pitchFamily="34" charset="0"/>
        </a:defRPr>
      </a:lvl3pPr>
      <a:lvl4pPr marL="1712913" indent="-341313" algn="l" defTabSz="914400" rtl="0" eaLnBrk="1" latinLnBrk="0" hangingPunct="1">
        <a:lnSpc>
          <a:spcPct val="90000"/>
        </a:lnSpc>
        <a:spcBef>
          <a:spcPts val="500"/>
        </a:spcBef>
        <a:buFont typeface="Calibri" panose="020f0502020204030204" pitchFamily="34" charset="0"/>
        <a:buChar char="–"/>
        <a:defRPr sz="2000" kern="1200">
          <a:solidFill>
            <a:schemeClr val="tx1"/>
          </a:solidFill>
          <a:latin typeface="+mn-lt"/>
          <a:ea typeface="+mn-ea"/>
          <a:cs typeface="Arial" panose="020b0604020202020204" pitchFamily="34" charset="0"/>
        </a:defRPr>
      </a:lvl4pPr>
      <a:lvl5pPr marL="2174875" indent="-346075"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0.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1.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3.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Subtitle 2"/>
          <p:cNvSpPr txBox="1"/>
          <p:nvPr/>
        </p:nvSpPr>
        <p:spPr>
          <a:xfrm>
            <a:off x="2797621" y="4217614"/>
            <a:ext cx="9112080" cy="2333684"/>
          </a:xfrm>
          <a:prstGeom prst="rect">
            <a:avLst/>
          </a:prstGeom>
        </p:spPr>
        <p:txBody>
          <a:bodyPr vert="horz" lIns="91440" tIns="45720" rIns="91440" bIns="45720" rtlCol="0">
            <a:noAutofit/>
          </a:bodyPr>
          <a:lstStyle>
            <a:lvl1pPr marL="346075" indent="-346075"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98513" indent="-341313" algn="l" defTabSz="914400" rtl="0" eaLnBrk="1" latinLnBrk="0" hangingPunct="1">
              <a:lnSpc>
                <a:spcPct val="90000"/>
              </a:lnSpc>
              <a:spcBef>
                <a:spcPts val="500"/>
              </a:spcBef>
              <a:buFont typeface="Calibri" panose="020f050202020403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260475" indent="-346075"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3pPr>
            <a:lvl4pPr marL="1712913" indent="-341313" algn="l" defTabSz="914400" rtl="0" eaLnBrk="1" latinLnBrk="0" hangingPunct="1">
              <a:lnSpc>
                <a:spcPct val="90000"/>
              </a:lnSpc>
              <a:spcBef>
                <a:spcPts val="500"/>
              </a:spcBef>
              <a:buFont typeface="Calibri" panose="020f050202020403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174875" indent="-346075"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Font typeface="Arial" panose="020b0604020202020204" pitchFamily="34" charset="0"/>
              <a:buNone/>
            </a:pPr>
            <a:endParaRPr lang="en-US" sz="2400" b="1">
              <a:solidFill>
                <a:srgbClr val="B48754"/>
              </a:solidFill>
              <a:latin typeface="+mj-lt"/>
            </a:endParaRPr>
          </a:p>
          <a:p>
            <a:pPr marL="0" indent="0" algn="r">
              <a:lnSpc>
                <a:spcPct val="100000"/>
              </a:lnSpc>
              <a:spcBef>
                <a:spcPct val="0"/>
              </a:spcBef>
              <a:buFont typeface="Arial" panose="020b0604020202020204" pitchFamily="34" charset="0"/>
              <a:buNone/>
            </a:pPr>
            <a:endParaRPr lang="en-US" sz="2400" b="1">
              <a:solidFill>
                <a:prstClr val="black"/>
              </a:solidFill>
              <a:latin typeface="+mj-lt"/>
            </a:endParaRPr>
          </a:p>
          <a:p>
            <a:pPr marL="0" indent="0" algn="r">
              <a:lnSpc>
                <a:spcPct val="100000"/>
              </a:lnSpc>
              <a:spcBef>
                <a:spcPct val="0"/>
              </a:spcBef>
              <a:buFont typeface="Arial" panose="020b0604020202020204" pitchFamily="34" charset="0"/>
              <a:buNone/>
            </a:pPr>
            <a:endParaRPr lang="en-US" sz="2400" b="1">
              <a:solidFill>
                <a:prstClr val="black"/>
              </a:solidFill>
              <a:latin typeface="+mj-lt"/>
            </a:endParaRPr>
          </a:p>
          <a:p>
            <a:pPr marL="0" indent="0" algn="r">
              <a:lnSpc>
                <a:spcPct val="100000"/>
              </a:lnSpc>
              <a:spcBef>
                <a:spcPct val="0"/>
              </a:spcBef>
              <a:buFont typeface="Arial" panose="020b0604020202020204" pitchFamily="34" charset="0"/>
              <a:buNone/>
            </a:pPr>
            <a:r>
              <a:rPr lang="en-US" sz="2400" b="1">
                <a:solidFill>
                  <a:prstClr val="black"/>
                </a:solidFill>
                <a:latin typeface="+mj-lt"/>
              </a:rPr>
              <a:t>Bethany S. Wagner</a:t>
            </a:r>
          </a:p>
          <a:p>
            <a:pPr marL="0" indent="0" algn="r">
              <a:lnSpc>
                <a:spcPct val="100000"/>
              </a:lnSpc>
              <a:spcBef>
                <a:spcPct val="0"/>
              </a:spcBef>
              <a:buFont typeface="Arial" panose="020b0604020202020204" pitchFamily="34" charset="0"/>
              <a:buNone/>
            </a:pPr>
            <a:r>
              <a:rPr lang="en-US" sz="2400" b="1">
                <a:solidFill>
                  <a:prstClr val="black"/>
                </a:solidFill>
                <a:latin typeface="+mj-lt"/>
              </a:rPr>
              <a:t>Shareholder</a:t>
            </a:r>
            <a:endParaRPr lang="en-US" sz="2400" b="1">
              <a:latin typeface="+mj-lt"/>
            </a:endParaRPr>
          </a:p>
        </p:txBody>
      </p:sp>
      <p:sp>
        <p:nvSpPr>
          <p:cNvPr id="5" name="Rectangle 4"/>
          <p:cNvSpPr/>
          <p:nvPr/>
        </p:nvSpPr>
        <p:spPr>
          <a:xfrm>
            <a:off x="3010620" y="2100294"/>
            <a:ext cx="8899082" cy="1569660"/>
          </a:xfrm>
          <a:prstGeom prst="rect">
            <a:avLst/>
          </a:prstGeom>
        </p:spPr>
        <p:txBody>
          <a:bodyPr wrap="square">
            <a:spAutoFit/>
          </a:bodyPr>
          <a:lstStyle/>
          <a:p>
            <a:pPr algn="r"/>
            <a:r>
              <a:rPr lang="en-US" sz="4800">
                <a:solidFill>
                  <a:srgbClr val="0079A6"/>
                </a:solidFill>
                <a:latin typeface="Calibri" panose="020f0502020204030204" pitchFamily="34" charset="0"/>
                <a:cs typeface="Calibri" panose="020f0502020204030204" pitchFamily="34" charset="0"/>
              </a:rPr>
              <a:t>The Mother of all Laws:</a:t>
            </a:r>
          </a:p>
          <a:p>
            <a:pPr algn="r"/>
            <a:r>
              <a:rPr lang="en-US" sz="4800">
                <a:solidFill>
                  <a:srgbClr val="0079A6"/>
                </a:solidFill>
                <a:latin typeface="Calibri" panose="020f0502020204030204" pitchFamily="34" charset="0"/>
                <a:cs typeface="Calibri" panose="020f0502020204030204" pitchFamily="34" charset="0"/>
              </a:rPr>
              <a:t>The Pregnant Workers Fairness Act</a:t>
            </a:r>
          </a:p>
        </p:txBody>
      </p:sp>
      <p:sp>
        <p:nvSpPr>
          <p:cNvPr id="6" name="Rectangle 5"/>
          <p:cNvSpPr/>
          <p:nvPr/>
        </p:nvSpPr>
        <p:spPr bwMode="black">
          <a:xfrm>
            <a:off x="5014626" y="936680"/>
            <a:ext cx="6961063" cy="903132"/>
          </a:xfrm>
          <a:prstGeom prst="rect">
            <a:avLst/>
          </a:prstGeom>
        </p:spPr>
        <p:txBody>
          <a:bodyPr wrap="square">
            <a:spAutoFit/>
          </a:bodyPr>
          <a:lstStyle/>
          <a:p>
            <a:pPr algn="r">
              <a:lnSpc>
                <a:spcPts val="3100"/>
              </a:lnSpc>
            </a:pPr>
            <a:r>
              <a:rPr lang="en-US" sz="3400" b="1">
                <a:solidFill>
                  <a:srgbClr val="0079A6"/>
                </a:solidFill>
                <a:cs typeface="Arial" panose="020b0604020202020204" pitchFamily="34" charset="0"/>
              </a:rPr>
              <a:t>PITTSBURGH</a:t>
            </a:r>
          </a:p>
          <a:p>
            <a:pPr algn="r">
              <a:lnSpc>
                <a:spcPts val="3100"/>
              </a:lnSpc>
            </a:pPr>
            <a:r>
              <a:rPr lang="en-US" sz="3400">
                <a:solidFill>
                  <a:srgbClr val="0079A6"/>
                </a:solidFill>
                <a:latin typeface="+mj-lt"/>
                <a:cs typeface="Arial" panose="020b0604020202020204" pitchFamily="34" charset="0"/>
              </a:rPr>
              <a:t>OFFICE</a:t>
            </a:r>
          </a:p>
        </p:txBody>
      </p:sp>
    </p:spTree>
    <p:extLst>
      <p:ext uri="{BB962C8B-B14F-4D97-AF65-F5344CB8AC3E}">
        <p14:creationId xmlns:p14="http://schemas.microsoft.com/office/powerpoint/2010/main" val="632605781"/>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Related Medical Conditions</a:t>
            </a:r>
          </a:p>
        </p:txBody>
      </p:sp>
      <p:sp>
        <p:nvSpPr>
          <p:cNvPr id="3" name="Content Placeholder 2"/>
          <p:cNvSpPr>
            <a:spLocks noGrp="1"/>
          </p:cNvSpPr>
          <p:nvPr>
            <p:ph idx="1"/>
          </p:nvPr>
        </p:nvSpPr>
        <p:spPr/>
        <p:txBody>
          <a:bodyPr>
            <a:normAutofit fontScale="92500" lnSpcReduction="10000"/>
          </a:bodyPr>
          <a:lstStyle/>
          <a:p>
            <a:r>
              <a:rPr lang="en-US"/>
              <a:t>Broad list includes:</a:t>
            </a:r>
          </a:p>
          <a:p>
            <a:pPr lvl="1"/>
            <a:r>
              <a:rPr lang="en-US"/>
              <a:t>Infertility and fertility treatments</a:t>
            </a:r>
          </a:p>
          <a:p>
            <a:pPr lvl="1"/>
            <a:r>
              <a:rPr lang="en-US"/>
              <a:t>Past pregnancy</a:t>
            </a:r>
          </a:p>
          <a:p>
            <a:pPr lvl="1"/>
            <a:r>
              <a:rPr lang="en-US"/>
              <a:t>Endometriosis</a:t>
            </a:r>
          </a:p>
          <a:p>
            <a:pPr lvl="1"/>
            <a:r>
              <a:rPr lang="en-US"/>
              <a:t>Birth control use</a:t>
            </a:r>
          </a:p>
          <a:p>
            <a:pPr lvl="1"/>
            <a:r>
              <a:rPr lang="en-US"/>
              <a:t>Miscarriage and stillbirth</a:t>
            </a:r>
          </a:p>
          <a:p>
            <a:pPr lvl="1"/>
            <a:r>
              <a:rPr lang="en-US"/>
              <a:t>Postpartum depression</a:t>
            </a:r>
          </a:p>
          <a:p>
            <a:pPr lvl="1"/>
            <a:r>
              <a:rPr lang="en-US"/>
              <a:t>Post-pregnancy limitations or complications that are a consequence of pregnancy</a:t>
            </a:r>
          </a:p>
          <a:p>
            <a:pPr lvl="1"/>
            <a:r>
              <a:rPr lang="en-US"/>
              <a:t>Menstruation</a:t>
            </a:r>
          </a:p>
          <a:p>
            <a:pPr lvl="1"/>
            <a:r>
              <a:rPr lang="en-US"/>
              <a:t>Having or choosing not to have an abortion</a:t>
            </a:r>
          </a:p>
          <a:p>
            <a:pPr lvl="1"/>
            <a:r>
              <a:rPr lang="en-US"/>
              <a:t>Lactation (and conditions related to lactation, such as low milk supply, mastitis, etc.)</a:t>
            </a:r>
          </a:p>
          <a:p>
            <a:endParaRPr lang="en-US"/>
          </a:p>
        </p:txBody>
      </p:sp>
    </p:spTree>
    <p:extLst>
      <p:ext uri="{BB962C8B-B14F-4D97-AF65-F5344CB8AC3E}">
        <p14:creationId xmlns:p14="http://schemas.microsoft.com/office/powerpoint/2010/main" val="3890596497"/>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Alternative Definition of “Qualified” Individual</a:t>
            </a:r>
          </a:p>
        </p:txBody>
      </p:sp>
      <p:sp>
        <p:nvSpPr>
          <p:cNvPr id="3" name="Content Placeholder 2"/>
          <p:cNvSpPr>
            <a:spLocks noGrp="1"/>
          </p:cNvSpPr>
          <p:nvPr>
            <p:ph idx="1"/>
          </p:nvPr>
        </p:nvSpPr>
        <p:spPr/>
        <p:txBody>
          <a:bodyPr/>
          <a:lstStyle/>
          <a:p>
            <a:r>
              <a:rPr lang="en-US"/>
              <a:t>Unlike the ADA, employees/applicants are “qualified” even if they cannot perform one or more essential functions of the job, provided:</a:t>
            </a:r>
          </a:p>
          <a:p>
            <a:pPr lvl="1"/>
            <a:r>
              <a:rPr lang="en-US"/>
              <a:t>The inability to perform the essential function(s) is temporary; </a:t>
            </a:r>
          </a:p>
          <a:p>
            <a:pPr lvl="1"/>
            <a:r>
              <a:rPr lang="en-US"/>
              <a:t>The essential function(s) could be performed in the near future; and</a:t>
            </a:r>
          </a:p>
          <a:p>
            <a:pPr lvl="1"/>
            <a:r>
              <a:rPr lang="en-US"/>
              <a:t>The inability to perform the essential function(s) can be reasonably accommodated.</a:t>
            </a:r>
          </a:p>
          <a:p>
            <a:endParaRPr lang="en-US"/>
          </a:p>
        </p:txBody>
      </p:sp>
    </p:spTree>
    <p:extLst>
      <p:ext uri="{BB962C8B-B14F-4D97-AF65-F5344CB8AC3E}">
        <p14:creationId xmlns:p14="http://schemas.microsoft.com/office/powerpoint/2010/main" val="850927498"/>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Alternative Definition of “Qualified” Individual</a:t>
            </a:r>
          </a:p>
        </p:txBody>
      </p:sp>
      <p:sp>
        <p:nvSpPr>
          <p:cNvPr id="3" name="Content Placeholder 2"/>
          <p:cNvSpPr>
            <a:spLocks noGrp="1"/>
          </p:cNvSpPr>
          <p:nvPr>
            <p:ph idx="1"/>
          </p:nvPr>
        </p:nvSpPr>
        <p:spPr/>
        <p:txBody>
          <a:bodyPr/>
          <a:lstStyle/>
          <a:p>
            <a:r>
              <a:rPr lang="en-US"/>
              <a:t>“In the near future” = within 40 weeks of inability</a:t>
            </a:r>
          </a:p>
          <a:p>
            <a:pPr lvl="1"/>
            <a:r>
              <a:rPr lang="en-US"/>
              <a:t>Can be triggered more than once</a:t>
            </a:r>
          </a:p>
          <a:p>
            <a:pPr lvl="1"/>
            <a:r>
              <a:rPr lang="en-US"/>
              <a:t>Does not count time where the employee is on leave for a covered condition</a:t>
            </a:r>
          </a:p>
          <a:p>
            <a:r>
              <a:rPr lang="en-US"/>
              <a:t>An employee is not required to accept an accommodation, but is no longer qualified if the employee rejects an accommodation necessary to enable the employee to perform the essential functions of the job and therefore cannot perform the essential function, or rejects the temporary suspension of an essential function.</a:t>
            </a:r>
          </a:p>
          <a:p>
            <a:endParaRPr lang="en-US"/>
          </a:p>
        </p:txBody>
      </p:sp>
    </p:spTree>
    <p:extLst>
      <p:ext uri="{BB962C8B-B14F-4D97-AF65-F5344CB8AC3E}">
        <p14:creationId xmlns:p14="http://schemas.microsoft.com/office/powerpoint/2010/main" val="1045395628"/>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The (not so near?) Future</a:t>
            </a:r>
          </a:p>
        </p:txBody>
      </p:sp>
      <p:sp>
        <p:nvSpPr>
          <p:cNvPr id="3" name="Content Placeholder 2"/>
          <p:cNvSpPr>
            <a:spLocks noGrp="1"/>
          </p:cNvSpPr>
          <p:nvPr>
            <p:ph idx="1"/>
          </p:nvPr>
        </p:nvSpPr>
        <p:spPr/>
        <p:txBody>
          <a:bodyPr/>
          <a:lstStyle/>
          <a:p>
            <a:r>
              <a:rPr lang="en-US"/>
              <a:t>“In the near future”</a:t>
            </a:r>
          </a:p>
          <a:p>
            <a:pPr lvl="1"/>
            <a:r>
              <a:rPr lang="en-US"/>
              <a:t>Case-by-case analysis.</a:t>
            </a:r>
          </a:p>
          <a:p>
            <a:pPr lvl="1"/>
            <a:r>
              <a:rPr lang="en-US"/>
              <a:t>For pregnancy, generally within 40 weeks of inability.</a:t>
            </a:r>
          </a:p>
          <a:p>
            <a:pPr lvl="1"/>
            <a:r>
              <a:rPr lang="en-US"/>
              <a:t>For non-pregnancy, time period based on individualized assessment (reasonable).</a:t>
            </a:r>
          </a:p>
          <a:p>
            <a:pPr lvl="1"/>
            <a:r>
              <a:rPr lang="en-US"/>
              <a:t>Can be triggered more than once.</a:t>
            </a:r>
          </a:p>
          <a:p>
            <a:pPr lvl="1"/>
            <a:r>
              <a:rPr lang="en-US"/>
              <a:t>Does not count time where the employee is on leave for a covered condition.</a:t>
            </a:r>
          </a:p>
          <a:p>
            <a:endParaRPr lang="en-US"/>
          </a:p>
        </p:txBody>
      </p:sp>
    </p:spTree>
    <p:extLst>
      <p:ext uri="{BB962C8B-B14F-4D97-AF65-F5344CB8AC3E}">
        <p14:creationId xmlns:p14="http://schemas.microsoft.com/office/powerpoint/2010/main" val="2468415890"/>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Light Duty Program Access</a:t>
            </a:r>
          </a:p>
        </p:txBody>
      </p:sp>
      <p:sp>
        <p:nvSpPr>
          <p:cNvPr id="3" name="Content Placeholder 2"/>
          <p:cNvSpPr>
            <a:spLocks noGrp="1"/>
          </p:cNvSpPr>
          <p:nvPr>
            <p:ph idx="1"/>
          </p:nvPr>
        </p:nvSpPr>
        <p:spPr/>
        <p:txBody>
          <a:bodyPr/>
          <a:lstStyle/>
          <a:p>
            <a:r>
              <a:rPr lang="en-US"/>
              <a:t>Hand in hand with requirement that suspension of essential functions can be a reasonable accommodation</a:t>
            </a:r>
          </a:p>
          <a:p>
            <a:r>
              <a:rPr lang="en-US"/>
              <a:t>In no uncertain terms, the regulations say covered employees are entitled to placement in light duty programs, even if offered only for on-the-job injuries</a:t>
            </a:r>
          </a:p>
          <a:p>
            <a:r>
              <a:rPr lang="en-US"/>
              <a:t>What if light duty is not offered to anyone?</a:t>
            </a:r>
          </a:p>
          <a:p>
            <a:pPr lvl="1"/>
            <a:r>
              <a:rPr lang="en-US"/>
              <a:t>Must still consider whether light duty work can be provided as an accommodation under the PWFA</a:t>
            </a:r>
          </a:p>
        </p:txBody>
      </p:sp>
    </p:spTree>
    <p:extLst>
      <p:ext uri="{BB962C8B-B14F-4D97-AF65-F5344CB8AC3E}">
        <p14:creationId xmlns:p14="http://schemas.microsoft.com/office/powerpoint/2010/main" val="2395258890"/>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Interim Reasonable Accommodations</a:t>
            </a:r>
          </a:p>
        </p:txBody>
      </p:sp>
      <p:sp>
        <p:nvSpPr>
          <p:cNvPr id="3" name="Content Placeholder 2"/>
          <p:cNvSpPr>
            <a:spLocks noGrp="1"/>
          </p:cNvSpPr>
          <p:nvPr>
            <p:ph idx="1"/>
          </p:nvPr>
        </p:nvSpPr>
        <p:spPr>
          <a:xfrm>
            <a:off x="385713" y="1482291"/>
            <a:ext cx="10334794" cy="4668343"/>
          </a:xfrm>
        </p:spPr>
        <p:txBody>
          <a:bodyPr/>
          <a:lstStyle/>
          <a:p>
            <a:r>
              <a:rPr lang="en-US"/>
              <a:t>Best practice to provide, especially in urgent or unforeseeable situations.</a:t>
            </a:r>
          </a:p>
          <a:p>
            <a:r>
              <a:rPr lang="en-US"/>
              <a:t>Regular interactive process can continue.</a:t>
            </a:r>
          </a:p>
          <a:p>
            <a:r>
              <a:rPr lang="en-US"/>
              <a:t>Unnecessary delay may violate the PWFA, even if the company eventually provides the accommodation.</a:t>
            </a:r>
          </a:p>
          <a:p>
            <a:pPr marL="0" indent="0">
              <a:buNone/>
            </a:pPr>
            <a:endParaRPr lang="en-US"/>
          </a:p>
          <a:p>
            <a:pPr marL="0" indent="0">
              <a:buNone/>
            </a:pPr>
            <a:endParaRPr lang="en-US"/>
          </a:p>
        </p:txBody>
      </p:sp>
    </p:spTree>
    <p:extLst>
      <p:ext uri="{BB962C8B-B14F-4D97-AF65-F5344CB8AC3E}">
        <p14:creationId xmlns:p14="http://schemas.microsoft.com/office/powerpoint/2010/main" val="1815970497"/>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normAutofit fontScale="90000"/>
          </a:bodyPr>
          <a:lstStyle/>
          <a:p>
            <a:r>
              <a:rPr lang="en-US"/>
              <a:t>“Predictable Assessment” Reasonable Accommodations</a:t>
            </a:r>
          </a:p>
        </p:txBody>
      </p:sp>
      <p:sp>
        <p:nvSpPr>
          <p:cNvPr id="3" name="Content Placeholder 2"/>
          <p:cNvSpPr>
            <a:spLocks noGrp="1"/>
          </p:cNvSpPr>
          <p:nvPr>
            <p:ph idx="1"/>
          </p:nvPr>
        </p:nvSpPr>
        <p:spPr/>
        <p:txBody>
          <a:bodyPr/>
          <a:lstStyle/>
          <a:p>
            <a:r>
              <a:rPr lang="en-US"/>
              <a:t>The regulations state that employers should grant some accommodations in virtually all cases.</a:t>
            </a:r>
          </a:p>
          <a:p>
            <a:r>
              <a:rPr lang="en-US"/>
              <a:t>Will rarely be an undue hardship.</a:t>
            </a:r>
          </a:p>
          <a:p>
            <a:r>
              <a:rPr lang="en-US"/>
              <a:t>No supporting documentation or extensive individualized assessment.</a:t>
            </a:r>
          </a:p>
        </p:txBody>
      </p:sp>
    </p:spTree>
    <p:extLst>
      <p:ext uri="{BB962C8B-B14F-4D97-AF65-F5344CB8AC3E}">
        <p14:creationId xmlns:p14="http://schemas.microsoft.com/office/powerpoint/2010/main" val="1236108234"/>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normAutofit fontScale="90000"/>
          </a:bodyPr>
          <a:lstStyle/>
          <a:p>
            <a:r>
              <a:rPr lang="en-US"/>
              <a:t>“Predictable Assessment” Reasonable Accommodations (cont’d)</a:t>
            </a:r>
          </a:p>
        </p:txBody>
      </p:sp>
      <p:sp>
        <p:nvSpPr>
          <p:cNvPr id="3" name="Content Placeholder 2"/>
          <p:cNvSpPr>
            <a:spLocks noGrp="1"/>
          </p:cNvSpPr>
          <p:nvPr>
            <p:ph idx="1"/>
          </p:nvPr>
        </p:nvSpPr>
        <p:spPr/>
        <p:txBody>
          <a:bodyPr/>
          <a:lstStyle/>
          <a:p>
            <a:r>
              <a:rPr lang="en-US"/>
              <a:t>Allowing an employee to carry water and drink in the work area</a:t>
            </a:r>
          </a:p>
          <a:p>
            <a:r>
              <a:rPr lang="en-US"/>
              <a:t>Allowing additional restroom breaks</a:t>
            </a:r>
          </a:p>
          <a:p>
            <a:r>
              <a:rPr lang="en-US"/>
              <a:t>Allowing sitting in jobs that require standing, and standing in jobs that require sitting</a:t>
            </a:r>
          </a:p>
          <a:p>
            <a:r>
              <a:rPr lang="en-US"/>
              <a:t>Allowing breaks as needed to eat and drink</a:t>
            </a:r>
          </a:p>
          <a:p>
            <a:endParaRPr lang="en-US"/>
          </a:p>
          <a:p>
            <a:r>
              <a:rPr lang="en-US"/>
              <a:t>(Arguably) Time, place, and manner of lactation </a:t>
            </a:r>
          </a:p>
          <a:p>
            <a:pPr marL="0" indent="0">
              <a:buNone/>
            </a:pPr>
            <a:endParaRPr lang="en-US"/>
          </a:p>
        </p:txBody>
      </p:sp>
    </p:spTree>
    <p:extLst>
      <p:ext uri="{BB962C8B-B14F-4D97-AF65-F5344CB8AC3E}">
        <p14:creationId xmlns:p14="http://schemas.microsoft.com/office/powerpoint/2010/main" val="1523439595"/>
      </p:ext>
    </p:extLst>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“Cumulative Effect” and Undue Hardship</a:t>
            </a:r>
          </a:p>
        </p:txBody>
      </p:sp>
      <p:sp>
        <p:nvSpPr>
          <p:cNvPr id="3" name="Content Placeholder 2"/>
          <p:cNvSpPr>
            <a:spLocks noGrp="1"/>
          </p:cNvSpPr>
          <p:nvPr>
            <p:ph idx="1"/>
          </p:nvPr>
        </p:nvSpPr>
        <p:spPr/>
        <p:txBody>
          <a:bodyPr/>
          <a:lstStyle/>
          <a:p>
            <a:r>
              <a:rPr lang="en-US"/>
              <a:t>Employer cannot base undue hardship on concern that other employees might ask for a reasonable accommodation or the same one in the future.</a:t>
            </a:r>
          </a:p>
          <a:p>
            <a:endParaRPr lang="en-US"/>
          </a:p>
        </p:txBody>
      </p:sp>
    </p:spTree>
    <p:extLst>
      <p:ext uri="{BB962C8B-B14F-4D97-AF65-F5344CB8AC3E}">
        <p14:creationId xmlns:p14="http://schemas.microsoft.com/office/powerpoint/2010/main" val="32957743"/>
      </p:ext>
    </p:extLst>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CF08739-CA78-079A-B6F0-DA044EE4FA70}"/>
              </a:ext>
            </a:extLst>
          </p:cNvPr>
          <p:cNvSpPr>
            <a:spLocks noGrp="1"/>
          </p:cNvSpPr>
          <p:nvPr>
            <p:ph type="title"/>
          </p:nvPr>
        </p:nvSpPr>
        <p:spPr/>
        <p:txBody>
          <a:bodyPr/>
          <a:lstStyle/>
          <a:p>
            <a:r>
              <a:rPr lang="en-US"/>
              <a:t>Additional Lactation Accommodations</a:t>
            </a:r>
          </a:p>
        </p:txBody>
      </p:sp>
      <p:sp>
        <p:nvSpPr>
          <p:cNvPr id="3" name="Content Placeholder 2">
            <a:extLst>
              <a:ext uri="{FF2B5EF4-FFF2-40B4-BE49-F238E27FC236}">
                <a16:creationId xmlns:a16="http://schemas.microsoft.com/office/drawing/2014/main" id="{966CC6EC-F58B-3B93-8826-8497200A84B8}"/>
              </a:ext>
            </a:extLst>
          </p:cNvPr>
          <p:cNvSpPr>
            <a:spLocks noGrp="1"/>
          </p:cNvSpPr>
          <p:nvPr>
            <p:ph idx="1"/>
          </p:nvPr>
        </p:nvSpPr>
        <p:spPr/>
        <p:txBody>
          <a:bodyPr>
            <a:normAutofit fontScale="92500" lnSpcReduction="20000"/>
          </a:bodyPr>
          <a:lstStyle/>
          <a:p>
            <a:pPr>
              <a:spcAft>
                <a:spcPts val="1200"/>
              </a:spcAft>
            </a:pPr>
            <a:r>
              <a:rPr lang="en-US"/>
              <a:t>PWFA requires lactation accommodations </a:t>
            </a:r>
            <a:r>
              <a:rPr lang="en-US" b="1" i="1"/>
              <a:t>beyond</a:t>
            </a:r>
            <a:r>
              <a:rPr lang="en-US"/>
              <a:t> PUMP Act</a:t>
            </a:r>
          </a:p>
          <a:p>
            <a:pPr>
              <a:spcAft>
                <a:spcPts val="600"/>
              </a:spcAft>
            </a:pPr>
            <a:r>
              <a:rPr lang="en-US"/>
              <a:t>Lactation area must be</a:t>
            </a:r>
          </a:p>
          <a:p>
            <a:pPr lvl="1">
              <a:spcAft>
                <a:spcPts val="600"/>
              </a:spcAft>
            </a:pPr>
            <a:r>
              <a:rPr lang="en-US"/>
              <a:t>in reasonable proximity to the employee’s usual work area; </a:t>
            </a:r>
          </a:p>
          <a:p>
            <a:pPr lvl="1">
              <a:spcAft>
                <a:spcPts val="600"/>
              </a:spcAft>
            </a:pPr>
            <a:r>
              <a:rPr lang="en-US"/>
              <a:t>regularly cleaned; </a:t>
            </a:r>
          </a:p>
          <a:p>
            <a:pPr lvl="1">
              <a:spcAft>
                <a:spcPts val="600"/>
              </a:spcAft>
            </a:pPr>
            <a:r>
              <a:rPr lang="en-US"/>
              <a:t>have electricity, appropriate seating, and a surface sufficient to place a breast pump; and</a:t>
            </a:r>
          </a:p>
          <a:p>
            <a:pPr lvl="1">
              <a:spcAft>
                <a:spcPts val="600"/>
              </a:spcAft>
            </a:pPr>
            <a:r>
              <a:rPr lang="en-US"/>
              <a:t>in reasonable proximity to a sink, running water, and a refrigerator for storing milk.</a:t>
            </a:r>
          </a:p>
          <a:p>
            <a:r>
              <a:rPr lang="en-US"/>
              <a:t>Accommodations related to lactation may also include nursing “where the regular location of the employee’s workplace makes nursing during work hours a possibility because the child is in close proximity.” </a:t>
            </a:r>
          </a:p>
          <a:p>
            <a:endParaRPr lang="en-US"/>
          </a:p>
        </p:txBody>
      </p:sp>
    </p:spTree>
    <p:extLst>
      <p:ext uri="{BB962C8B-B14F-4D97-AF65-F5344CB8AC3E}">
        <p14:creationId xmlns:p14="http://schemas.microsoft.com/office/powerpoint/2010/main" val="679126037"/>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The Pregnant Workers Fairness Act</a:t>
            </a:r>
          </a:p>
        </p:txBody>
      </p:sp>
      <p:sp>
        <p:nvSpPr>
          <p:cNvPr id="3" name="Content Placeholder 2"/>
          <p:cNvSpPr>
            <a:spLocks noGrp="1"/>
          </p:cNvSpPr>
          <p:nvPr>
            <p:ph idx="1"/>
          </p:nvPr>
        </p:nvSpPr>
        <p:spPr/>
        <p:txBody>
          <a:bodyPr/>
          <a:lstStyle/>
          <a:p>
            <a:r>
              <a:rPr lang="en-US"/>
              <a:t>Law became effective on June 27, 2023</a:t>
            </a:r>
          </a:p>
          <a:p>
            <a:r>
              <a:rPr lang="en-US"/>
              <a:t>EEOC Regulations effective June 18, 2024</a:t>
            </a:r>
          </a:p>
          <a:p>
            <a:r>
              <a:rPr lang="en-US"/>
              <a:t>Fills in the gaps left by Title VII and ADA</a:t>
            </a:r>
          </a:p>
          <a:p>
            <a:r>
              <a:rPr lang="en-US"/>
              <a:t>Hot topic: Approximately 2000 charges filed with the EEOC (most on failure to accommodate or delaying accommodation)</a:t>
            </a:r>
          </a:p>
          <a:p>
            <a:endParaRPr lang="en-US"/>
          </a:p>
        </p:txBody>
      </p:sp>
    </p:spTree>
    <p:extLst>
      <p:ext uri="{BB962C8B-B14F-4D97-AF65-F5344CB8AC3E}">
        <p14:creationId xmlns:p14="http://schemas.microsoft.com/office/powerpoint/2010/main" val="693298900"/>
      </p:ext>
    </p:extLst>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Limits on Documentation Requests</a:t>
            </a:r>
          </a:p>
        </p:txBody>
      </p:sp>
      <p:sp>
        <p:nvSpPr>
          <p:cNvPr id="3" name="Content Placeholder 2"/>
          <p:cNvSpPr>
            <a:spLocks noGrp="1"/>
          </p:cNvSpPr>
          <p:nvPr>
            <p:ph idx="1"/>
          </p:nvPr>
        </p:nvSpPr>
        <p:spPr>
          <a:xfrm>
            <a:off x="385713" y="1251284"/>
            <a:ext cx="10334794" cy="5116472"/>
          </a:xfrm>
        </p:spPr>
        <p:txBody>
          <a:bodyPr>
            <a:normAutofit fontScale="92500" lnSpcReduction="20000"/>
          </a:bodyPr>
          <a:lstStyle/>
          <a:p>
            <a:r>
              <a:rPr lang="en-US"/>
              <a:t>Reasonable documentation defined as describing or confirming:</a:t>
            </a:r>
          </a:p>
          <a:p>
            <a:pPr lvl="1"/>
            <a:r>
              <a:rPr lang="en-US"/>
              <a:t>The physical or mental condition;</a:t>
            </a:r>
          </a:p>
          <a:p>
            <a:pPr lvl="1"/>
            <a:r>
              <a:rPr lang="en-US"/>
              <a:t>Is affected by pregnancy, childbirth, or related condition(s); and</a:t>
            </a:r>
          </a:p>
          <a:p>
            <a:pPr lvl="1"/>
            <a:r>
              <a:rPr lang="en-US"/>
              <a:t>That a change or adjustment at work is needed for that reason</a:t>
            </a:r>
          </a:p>
          <a:p>
            <a:r>
              <a:rPr lang="en-US"/>
              <a:t>Unreasonable request examples</a:t>
            </a:r>
          </a:p>
          <a:p>
            <a:pPr lvl="1"/>
            <a:r>
              <a:rPr lang="en-US"/>
              <a:t>Where pregnancy or accommodation is obvious</a:t>
            </a:r>
          </a:p>
          <a:p>
            <a:pPr lvl="1"/>
            <a:r>
              <a:rPr lang="en-US"/>
              <a:t>Where the employer already has the information</a:t>
            </a:r>
          </a:p>
          <a:p>
            <a:pPr lvl="1"/>
            <a:r>
              <a:rPr lang="en-US"/>
              <a:t>“Predictable assessments”</a:t>
            </a:r>
          </a:p>
          <a:p>
            <a:pPr lvl="1"/>
            <a:r>
              <a:rPr lang="en-US"/>
              <a:t>Certain lactation-related accommodations</a:t>
            </a:r>
          </a:p>
          <a:p>
            <a:r>
              <a:rPr lang="en-US"/>
              <a:t>Regulations strongly encourage interim accommodations pending receipt of documentation</a:t>
            </a:r>
          </a:p>
          <a:p>
            <a:r>
              <a:rPr lang="en-US"/>
              <a:t>Health care provider includes doula and lactation consultant </a:t>
            </a:r>
          </a:p>
          <a:p>
            <a:endParaRPr lang="en-US"/>
          </a:p>
        </p:txBody>
      </p:sp>
    </p:spTree>
    <p:extLst>
      <p:ext uri="{BB962C8B-B14F-4D97-AF65-F5344CB8AC3E}">
        <p14:creationId xmlns:p14="http://schemas.microsoft.com/office/powerpoint/2010/main" val="612849283"/>
      </p:ext>
    </p:extLst>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Related Considerations</a:t>
            </a:r>
          </a:p>
        </p:txBody>
      </p:sp>
      <p:sp>
        <p:nvSpPr>
          <p:cNvPr id="3" name="Content Placeholder 2"/>
          <p:cNvSpPr>
            <a:spLocks noGrp="1"/>
          </p:cNvSpPr>
          <p:nvPr>
            <p:ph idx="1"/>
          </p:nvPr>
        </p:nvSpPr>
        <p:spPr/>
        <p:txBody>
          <a:bodyPr/>
          <a:lstStyle/>
          <a:p>
            <a:r>
              <a:rPr lang="en-US"/>
              <a:t>Note you cannot require use of PWFA reasonable accommodation forms, but can encourage.</a:t>
            </a:r>
          </a:p>
          <a:p>
            <a:r>
              <a:rPr lang="en-US"/>
              <a:t>Cannot require an employee to accept an accommodation other than one arrived at through the interactive process.</a:t>
            </a:r>
          </a:p>
          <a:p>
            <a:r>
              <a:rPr lang="en-US"/>
              <a:t>Review state and local pregnancy accommodation laws/ordinances.</a:t>
            </a:r>
          </a:p>
          <a:p>
            <a:r>
              <a:rPr lang="en-US"/>
              <a:t>Make sure you are using current EEO poster that includes PWFA.</a:t>
            </a:r>
          </a:p>
        </p:txBody>
      </p:sp>
    </p:spTree>
    <p:extLst>
      <p:ext uri="{BB962C8B-B14F-4D97-AF65-F5344CB8AC3E}">
        <p14:creationId xmlns:p14="http://schemas.microsoft.com/office/powerpoint/2010/main" val="933369086"/>
      </p:ext>
    </p:ext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PWFA Interaction With Other Leave Laws</a:t>
            </a:r>
          </a:p>
        </p:txBody>
      </p:sp>
      <p:sp>
        <p:nvSpPr>
          <p:cNvPr id="3" name="Content Placeholder 2"/>
          <p:cNvSpPr>
            <a:spLocks noGrp="1"/>
          </p:cNvSpPr>
          <p:nvPr>
            <p:ph idx="1"/>
          </p:nvPr>
        </p:nvSpPr>
        <p:spPr/>
        <p:txBody>
          <a:bodyPr>
            <a:normAutofit fontScale="92500"/>
          </a:bodyPr>
          <a:lstStyle/>
          <a:p>
            <a:r>
              <a:rPr lang="en-US"/>
              <a:t>Other laws include FMLA, ADA, state/local leave laws</a:t>
            </a:r>
          </a:p>
          <a:p>
            <a:r>
              <a:rPr lang="en-US"/>
              <a:t>Also consider employer-provided leave</a:t>
            </a:r>
          </a:p>
          <a:p>
            <a:pPr lvl="1"/>
            <a:r>
              <a:rPr lang="en-US"/>
              <a:t>Cannot mandate use of paid leave for PWFA leave unless mandated for all other forms of leave </a:t>
            </a:r>
          </a:p>
          <a:p>
            <a:r>
              <a:rPr lang="en-US"/>
              <a:t>Consider overlapping protections and provide the one that is most protective of the employee</a:t>
            </a:r>
          </a:p>
          <a:p>
            <a:r>
              <a:rPr lang="en-US"/>
              <a:t>PWFA leave is an accommodation outside of the FMLA if it applies</a:t>
            </a:r>
          </a:p>
          <a:p>
            <a:pPr lvl="1"/>
            <a:r>
              <a:rPr lang="en-US"/>
              <a:t>Employers should continue to designate FMLA leave where applicable</a:t>
            </a:r>
          </a:p>
          <a:p>
            <a:pPr lvl="1"/>
            <a:r>
              <a:rPr lang="en-US"/>
              <a:t>Can consider time provided under the FMLA as part of the undue burden analysis on additional leave as a PWFA accommodation</a:t>
            </a:r>
          </a:p>
          <a:p>
            <a:endParaRPr lang="en-US"/>
          </a:p>
        </p:txBody>
      </p:sp>
    </p:spTree>
    <p:extLst>
      <p:ext uri="{BB962C8B-B14F-4D97-AF65-F5344CB8AC3E}">
        <p14:creationId xmlns:p14="http://schemas.microsoft.com/office/powerpoint/2010/main" val="512440431"/>
      </p:ext>
    </p:ext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A0CAA05B-7303-5B0A-4753-7568BE71431D}"/>
              </a:ext>
            </a:extLst>
          </p:cNvPr>
          <p:cNvSpPr>
            <a:spLocks noGrp="1"/>
          </p:cNvSpPr>
          <p:nvPr>
            <p:ph type="title"/>
          </p:nvPr>
        </p:nvSpPr>
        <p:spPr/>
        <p:txBody>
          <a:bodyPr/>
          <a:lstStyle/>
          <a:p>
            <a:r>
              <a:rPr lang="en-US"/>
              <a:t>Penalties for Non-Compliance</a:t>
            </a:r>
          </a:p>
        </p:txBody>
      </p:sp>
      <p:sp>
        <p:nvSpPr>
          <p:cNvPr id="3" name="Content Placeholder 2">
            <a:extLst>
              <a:ext uri="{FF2B5EF4-FFF2-40B4-BE49-F238E27FC236}">
                <a16:creationId xmlns:a16="http://schemas.microsoft.com/office/drawing/2014/main" id="{2D2DA4D9-C865-84AC-C99F-0C678F1B3A67}"/>
              </a:ext>
            </a:extLst>
          </p:cNvPr>
          <p:cNvSpPr>
            <a:spLocks noGrp="1"/>
          </p:cNvSpPr>
          <p:nvPr>
            <p:ph idx="1"/>
          </p:nvPr>
        </p:nvSpPr>
        <p:spPr/>
        <p:txBody>
          <a:bodyPr>
            <a:normAutofit lnSpcReduction="10000"/>
          </a:bodyPr>
          <a:lstStyle/>
          <a:p>
            <a:r>
              <a:rPr lang="en-US"/>
              <a:t>Incorporates damages provision applicable to Title VII claims </a:t>
            </a:r>
          </a:p>
          <a:p>
            <a:pPr lvl="1"/>
            <a:r>
              <a:rPr lang="en-US"/>
              <a:t>Back pay, reinstatement, compensatory and punitive damages (subject to caps), attorney’s fees and costs</a:t>
            </a:r>
          </a:p>
          <a:p>
            <a:r>
              <a:rPr lang="en-US"/>
              <a:t>For claims involving the provision of a reasonable accommodation, employer may assert </a:t>
            </a:r>
            <a:r>
              <a:rPr lang="en-US">
                <a:solidFill>
                  <a:srgbClr val="FF0000"/>
                </a:solidFill>
              </a:rPr>
              <a:t>good faith defense </a:t>
            </a:r>
            <a:r>
              <a:rPr lang="en-US"/>
              <a:t>to award for compensatory and punitive damages </a:t>
            </a:r>
          </a:p>
          <a:p>
            <a:pPr lvl="1"/>
            <a:r>
              <a:rPr lang="en-US"/>
              <a:t>Means engaging in the interactive process and demonstrating good faith efforts in consult with employee to identify and make a reasonable accommodation</a:t>
            </a:r>
          </a:p>
          <a:p>
            <a:r>
              <a:rPr lang="en-US"/>
              <a:t>Overlapping laws may provide additional/different damages, </a:t>
            </a:r>
            <a:r>
              <a:rPr lang="en-US" i="1"/>
              <a:t>e.g.,</a:t>
            </a:r>
            <a:r>
              <a:rPr lang="en-US"/>
              <a:t> PUMP Act and FMLA</a:t>
            </a:r>
          </a:p>
          <a:p>
            <a:endParaRPr lang="en-US"/>
          </a:p>
        </p:txBody>
      </p:sp>
    </p:spTree>
    <p:extLst>
      <p:ext uri="{BB962C8B-B14F-4D97-AF65-F5344CB8AC3E}">
        <p14:creationId xmlns:p14="http://schemas.microsoft.com/office/powerpoint/2010/main" val="3347763450"/>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692C327-2586-883E-2BB6-C84A0774A84C}"/>
              </a:ext>
            </a:extLst>
          </p:cNvPr>
          <p:cNvSpPr>
            <a:spLocks noGrp="1"/>
          </p:cNvSpPr>
          <p:nvPr>
            <p:ph type="title"/>
          </p:nvPr>
        </p:nvSpPr>
        <p:spPr/>
        <p:txBody>
          <a:bodyPr/>
          <a:lstStyle/>
          <a:p>
            <a:r>
              <a:rPr lang="en-US"/>
              <a:t>The Pregnant Workers Fairness Act</a:t>
            </a:r>
          </a:p>
        </p:txBody>
      </p:sp>
      <p:sp>
        <p:nvSpPr>
          <p:cNvPr id="3" name="Content Placeholder 2">
            <a:extLst>
              <a:ext uri="{FF2B5EF4-FFF2-40B4-BE49-F238E27FC236}">
                <a16:creationId xmlns:a16="http://schemas.microsoft.com/office/drawing/2014/main" id="{51FE52C5-FA57-8FA8-2939-F0B62A9851CF}"/>
              </a:ext>
            </a:extLst>
          </p:cNvPr>
          <p:cNvSpPr>
            <a:spLocks noGrp="1"/>
          </p:cNvSpPr>
          <p:nvPr>
            <p:ph idx="1"/>
          </p:nvPr>
        </p:nvSpPr>
        <p:spPr/>
        <p:txBody>
          <a:bodyPr>
            <a:normAutofit fontScale="92500" lnSpcReduction="10000"/>
          </a:bodyPr>
          <a:lstStyle/>
          <a:p>
            <a:r>
              <a:rPr lang="en-US"/>
              <a:t>Requires that reasonable accommodations be provided to a qualified employee’s or applicant’s known limitations </a:t>
            </a:r>
            <a:r>
              <a:rPr lang="en-US" b="1"/>
              <a:t>related to, affected by, or arising out of pregnancy, childbirth, or related medical conditions</a:t>
            </a:r>
            <a:r>
              <a:rPr lang="en-US"/>
              <a:t>, absent undue hardship on the operations of the business. </a:t>
            </a:r>
          </a:p>
          <a:p>
            <a:r>
              <a:rPr lang="en-US"/>
              <a:t>Goal is to keep employees working by providing workplace accommodations (unless employee specifically requests leave, i.e. prenatal appointments, morning sickness).</a:t>
            </a:r>
          </a:p>
          <a:p>
            <a:pPr lvl="1"/>
            <a:r>
              <a:rPr lang="en-US"/>
              <a:t>Case-by-case analysis</a:t>
            </a:r>
          </a:p>
          <a:p>
            <a:r>
              <a:rPr lang="en-US"/>
              <a:t>Companion legislation to PUMP Act</a:t>
            </a:r>
          </a:p>
          <a:p>
            <a:pPr lvl="1"/>
            <a:r>
              <a:rPr lang="en-US" sz="2600"/>
              <a:t>Must provide “reasonable break time” each time needed</a:t>
            </a:r>
          </a:p>
          <a:p>
            <a:pPr lvl="1"/>
            <a:r>
              <a:rPr lang="en-US" sz="2600"/>
              <a:t>Private space to express breast milk through child’s first year.</a:t>
            </a:r>
          </a:p>
          <a:p>
            <a:pPr lvl="2"/>
            <a:r>
              <a:rPr lang="en-US" sz="2400"/>
              <a:t>Not a bathroom, shielded from view, free from intrusion</a:t>
            </a:r>
          </a:p>
          <a:p>
            <a:endParaRPr lang="en-US"/>
          </a:p>
        </p:txBody>
      </p:sp>
    </p:spTree>
    <p:extLst>
      <p:ext uri="{BB962C8B-B14F-4D97-AF65-F5344CB8AC3E}">
        <p14:creationId xmlns:p14="http://schemas.microsoft.com/office/powerpoint/2010/main" val="1054479397"/>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PWFA</a:t>
            </a:r>
          </a:p>
        </p:txBody>
      </p:sp>
      <p:sp>
        <p:nvSpPr>
          <p:cNvPr id="3" name="Content Placeholder 2"/>
          <p:cNvSpPr>
            <a:spLocks noGrp="1"/>
          </p:cNvSpPr>
          <p:nvPr>
            <p:ph idx="1"/>
          </p:nvPr>
        </p:nvSpPr>
        <p:spPr/>
        <p:txBody>
          <a:bodyPr>
            <a:normAutofit/>
          </a:bodyPr>
          <a:lstStyle/>
          <a:p>
            <a:r>
              <a:rPr lang="en-US"/>
              <a:t>Companion legislation to Providing Urgent Maternal Protections for Nursing Mothers Act (PUMP Act).</a:t>
            </a:r>
          </a:p>
          <a:p>
            <a:r>
              <a:rPr lang="en-US"/>
              <a:t>Expands existing employer obligations for workplace lactation accommodation.</a:t>
            </a:r>
          </a:p>
          <a:p>
            <a:pPr lvl="1"/>
            <a:r>
              <a:rPr lang="en-US"/>
              <a:t>In reasonable proximity to the employee’s usual work area; </a:t>
            </a:r>
          </a:p>
          <a:p>
            <a:pPr lvl="1"/>
            <a:r>
              <a:rPr lang="en-US"/>
              <a:t>Regularly cleaned; </a:t>
            </a:r>
          </a:p>
          <a:p>
            <a:pPr lvl="1"/>
            <a:r>
              <a:rPr lang="en-US"/>
              <a:t>Have electricity, appropriate seating, and a surface sufficient to place a breast pump;</a:t>
            </a:r>
          </a:p>
          <a:p>
            <a:pPr lvl="1"/>
            <a:r>
              <a:rPr lang="en-US"/>
              <a:t>In reasonable proximity to a sink, running water, and a refrigerator for storing milk; and</a:t>
            </a:r>
          </a:p>
          <a:p>
            <a:pPr lvl="1"/>
            <a:r>
              <a:rPr lang="en-US"/>
              <a:t>If designated space is shared, must give lactation priority.</a:t>
            </a:r>
          </a:p>
          <a:p>
            <a:endParaRPr lang="en-US"/>
          </a:p>
        </p:txBody>
      </p:sp>
    </p:spTree>
    <p:extLst>
      <p:ext uri="{BB962C8B-B14F-4D97-AF65-F5344CB8AC3E}">
        <p14:creationId xmlns:p14="http://schemas.microsoft.com/office/powerpoint/2010/main" val="1219070060"/>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What’s Unlawful Under the PWFA?</a:t>
            </a:r>
          </a:p>
        </p:txBody>
      </p:sp>
      <p:sp>
        <p:nvSpPr>
          <p:cNvPr id="3" name="Content Placeholder 2"/>
          <p:cNvSpPr>
            <a:spLocks noGrp="1"/>
          </p:cNvSpPr>
          <p:nvPr>
            <p:ph idx="1"/>
          </p:nvPr>
        </p:nvSpPr>
        <p:spPr/>
        <p:txBody>
          <a:bodyPr>
            <a:normAutofit fontScale="92500" lnSpcReduction="20000"/>
          </a:bodyPr>
          <a:lstStyle/>
          <a:p>
            <a:r>
              <a:rPr lang="en-US"/>
              <a:t>Refusing or failing to accommodate (absent undue hardship)</a:t>
            </a:r>
          </a:p>
          <a:p>
            <a:r>
              <a:rPr lang="en-US"/>
              <a:t>Unnecessary delays in providing accommodation</a:t>
            </a:r>
          </a:p>
          <a:p>
            <a:r>
              <a:rPr lang="en-US"/>
              <a:t>Denying accommodation based on lack of documentation, unless…</a:t>
            </a:r>
          </a:p>
          <a:p>
            <a:r>
              <a:rPr lang="en-US"/>
              <a:t>Requiring employee to accept accommodation not arrived at through interactive process</a:t>
            </a:r>
          </a:p>
          <a:p>
            <a:r>
              <a:rPr lang="en-US"/>
              <a:t>Denying equal employment opportunities based on need for accommodation</a:t>
            </a:r>
          </a:p>
          <a:p>
            <a:r>
              <a:rPr lang="en-US"/>
              <a:t>Requiring employee to take leave if working accommodation would not be undue hardship</a:t>
            </a:r>
          </a:p>
          <a:p>
            <a:r>
              <a:rPr lang="en-US"/>
              <a:t>Taking adverse action based on request for/use of reasonable accommodation (retaliation)</a:t>
            </a:r>
          </a:p>
        </p:txBody>
      </p:sp>
    </p:spTree>
    <p:extLst>
      <p:ext uri="{BB962C8B-B14F-4D97-AF65-F5344CB8AC3E}">
        <p14:creationId xmlns:p14="http://schemas.microsoft.com/office/powerpoint/2010/main" val="409800261"/>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Insights from the EEOC </a:t>
            </a:r>
            <a:r>
              <a:rPr lang="en-US" sz="3200"/>
              <a:t>(Cases and Settlements)</a:t>
            </a:r>
            <a:endParaRPr lang="en-US"/>
          </a:p>
        </p:txBody>
      </p:sp>
      <p:sp>
        <p:nvSpPr>
          <p:cNvPr id="3" name="Content Placeholder 2"/>
          <p:cNvSpPr>
            <a:spLocks noGrp="1"/>
          </p:cNvSpPr>
          <p:nvPr>
            <p:ph idx="1"/>
          </p:nvPr>
        </p:nvSpPr>
        <p:spPr/>
        <p:txBody>
          <a:bodyPr/>
          <a:lstStyle/>
          <a:p>
            <a:r>
              <a:rPr lang="en-US"/>
              <a:t>Issuing attendance points to attend prenatal appointments</a:t>
            </a:r>
          </a:p>
          <a:p>
            <a:r>
              <a:rPr lang="en-US"/>
              <a:t>Failure to accommodate extra breaks and sitting during work</a:t>
            </a:r>
          </a:p>
          <a:p>
            <a:r>
              <a:rPr lang="en-US"/>
              <a:t>Failure to allow work on a part-time basis during final trimester</a:t>
            </a:r>
          </a:p>
          <a:p>
            <a:r>
              <a:rPr lang="en-US"/>
              <a:t>Terminating employee for requesting lactation breaks</a:t>
            </a:r>
          </a:p>
          <a:p>
            <a:r>
              <a:rPr lang="en-US"/>
              <a:t>Terminating employee after requesting leave to recuperate from a stillbirth</a:t>
            </a:r>
          </a:p>
          <a:p>
            <a:r>
              <a:rPr lang="en-US"/>
              <a:t>Failure to reinstate employee after leave for birth</a:t>
            </a:r>
          </a:p>
        </p:txBody>
      </p:sp>
    </p:spTree>
    <p:extLst>
      <p:ext uri="{BB962C8B-B14F-4D97-AF65-F5344CB8AC3E}">
        <p14:creationId xmlns:p14="http://schemas.microsoft.com/office/powerpoint/2010/main" val="1084738514"/>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Insights from the EEOC </a:t>
            </a:r>
            <a:r>
              <a:rPr lang="en-US" sz="3200"/>
              <a:t>(Cases and Settlements)</a:t>
            </a:r>
          </a:p>
        </p:txBody>
      </p:sp>
      <p:sp>
        <p:nvSpPr>
          <p:cNvPr id="3" name="Content Placeholder 2"/>
          <p:cNvSpPr>
            <a:spLocks noGrp="1"/>
          </p:cNvSpPr>
          <p:nvPr>
            <p:ph idx="1"/>
          </p:nvPr>
        </p:nvSpPr>
        <p:spPr/>
        <p:txBody>
          <a:bodyPr/>
          <a:lstStyle/>
          <a:p>
            <a:r>
              <a:rPr lang="en-US"/>
              <a:t>Putting employee on unpaid leave instead of accommodation</a:t>
            </a:r>
          </a:p>
          <a:p>
            <a:r>
              <a:rPr lang="en-US"/>
              <a:t>Using ADA paperwork for PWFA</a:t>
            </a:r>
          </a:p>
          <a:p>
            <a:r>
              <a:rPr lang="en-US"/>
              <a:t>Asking for supporting documentation when need for accommodation is obvious</a:t>
            </a:r>
          </a:p>
          <a:p>
            <a:r>
              <a:rPr lang="en-US"/>
              <a:t>Not permitting accommodation to attend monthly pregnancy-related appointments</a:t>
            </a:r>
          </a:p>
          <a:p>
            <a:r>
              <a:rPr lang="en-US"/>
              <a:t>Requiring mandatory overtime despite HCP restriction limiting to 40 hours a week</a:t>
            </a:r>
          </a:p>
          <a:p>
            <a:endParaRPr lang="en-US"/>
          </a:p>
        </p:txBody>
      </p:sp>
    </p:spTree>
    <p:extLst>
      <p:ext uri="{BB962C8B-B14F-4D97-AF65-F5344CB8AC3E}">
        <p14:creationId xmlns:p14="http://schemas.microsoft.com/office/powerpoint/2010/main" val="1783440904"/>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PWFA Regulations: Some things look familiar …</a:t>
            </a:r>
          </a:p>
        </p:txBody>
      </p:sp>
      <p:sp>
        <p:nvSpPr>
          <p:cNvPr id="3" name="Content Placeholder 2"/>
          <p:cNvSpPr>
            <a:spLocks noGrp="1"/>
          </p:cNvSpPr>
          <p:nvPr>
            <p:ph idx="1"/>
          </p:nvPr>
        </p:nvSpPr>
        <p:spPr>
          <a:xfrm>
            <a:off x="385713" y="1482291"/>
            <a:ext cx="5333600" cy="5116472"/>
          </a:xfrm>
        </p:spPr>
        <p:txBody>
          <a:bodyPr>
            <a:normAutofit/>
          </a:bodyPr>
          <a:lstStyle/>
          <a:p>
            <a:pPr lvl="0">
              <a:lnSpc>
                <a:spcPct val="100000"/>
              </a:lnSpc>
            </a:pPr>
            <a:r>
              <a:rPr lang="en-US" sz="2800">
                <a:solidFill>
                  <a:prstClr val="black"/>
                </a:solidFill>
                <a:latin typeface="Arial" panose="020b0604020202020204" pitchFamily="34" charset="0"/>
              </a:rPr>
              <a:t>Title VII and ADA coverage</a:t>
            </a:r>
          </a:p>
          <a:p>
            <a:pPr lvl="1">
              <a:lnSpc>
                <a:spcPct val="100000"/>
              </a:lnSpc>
            </a:pPr>
            <a:r>
              <a:rPr lang="en-US" sz="2400">
                <a:solidFill>
                  <a:prstClr val="black"/>
                </a:solidFill>
                <a:latin typeface="Arial" panose="020b0604020202020204" pitchFamily="34" charset="0"/>
              </a:rPr>
              <a:t>Employee (includes applicants and former employees)</a:t>
            </a:r>
          </a:p>
          <a:p>
            <a:pPr lvl="1">
              <a:lnSpc>
                <a:spcPct val="100000"/>
              </a:lnSpc>
            </a:pPr>
            <a:r>
              <a:rPr lang="en-US" sz="2400">
                <a:solidFill>
                  <a:prstClr val="black"/>
                </a:solidFill>
                <a:latin typeface="Arial" panose="020b0604020202020204" pitchFamily="34" charset="0"/>
              </a:rPr>
              <a:t>Covered employers (private and public sector employers w/15+ employees)</a:t>
            </a:r>
          </a:p>
          <a:p>
            <a:pPr lvl="0">
              <a:lnSpc>
                <a:spcPct val="100000"/>
              </a:lnSpc>
            </a:pPr>
            <a:r>
              <a:rPr lang="en-US" sz="2800">
                <a:solidFill>
                  <a:prstClr val="black"/>
                </a:solidFill>
                <a:latin typeface="Arial" panose="020b0604020202020204" pitchFamily="34" charset="0"/>
              </a:rPr>
              <a:t>Reliance on </a:t>
            </a:r>
            <a:r>
              <a:rPr lang="en-US" sz="2800" i="1">
                <a:solidFill>
                  <a:prstClr val="black"/>
                </a:solidFill>
                <a:latin typeface="Arial" panose="020b0604020202020204" pitchFamily="34" charset="0"/>
              </a:rPr>
              <a:t>some</a:t>
            </a:r>
            <a:r>
              <a:rPr lang="en-US" sz="2800">
                <a:solidFill>
                  <a:prstClr val="black"/>
                </a:solidFill>
                <a:latin typeface="Arial" panose="020b0604020202020204" pitchFamily="34" charset="0"/>
              </a:rPr>
              <a:t> ADA processes</a:t>
            </a:r>
          </a:p>
          <a:p>
            <a:pPr lvl="1">
              <a:lnSpc>
                <a:spcPct val="100000"/>
              </a:lnSpc>
            </a:pPr>
            <a:r>
              <a:rPr lang="en-US" sz="2400">
                <a:solidFill>
                  <a:prstClr val="black"/>
                </a:solidFill>
                <a:latin typeface="Arial" panose="020b0604020202020204" pitchFamily="34" charset="0"/>
              </a:rPr>
              <a:t>Notice from employee</a:t>
            </a:r>
          </a:p>
          <a:p>
            <a:pPr lvl="1">
              <a:lnSpc>
                <a:spcPct val="100000"/>
              </a:lnSpc>
            </a:pPr>
            <a:r>
              <a:rPr lang="en-US" sz="2400">
                <a:solidFill>
                  <a:prstClr val="black"/>
                </a:solidFill>
                <a:latin typeface="Arial" panose="020b0604020202020204" pitchFamily="34" charset="0"/>
              </a:rPr>
              <a:t>Employer obligation to promptly engage in interactive process</a:t>
            </a:r>
          </a:p>
          <a:p>
            <a:pPr lvl="1"/>
            <a:endParaRPr lang="en-US" sz="2400">
              <a:solidFill>
                <a:prstClr val="black"/>
              </a:solidFill>
              <a:latin typeface="Arial" panose="020b0604020202020204" pitchFamily="34" charset="0"/>
            </a:endParaRPr>
          </a:p>
          <a:p>
            <a:pPr lvl="0"/>
            <a:endParaRPr lang="en-US" sz="2700">
              <a:solidFill>
                <a:prstClr val="black"/>
              </a:solidFill>
              <a:latin typeface="Arial" panose="020b0604020202020204" pitchFamily="34" charset="0"/>
            </a:endParaRPr>
          </a:p>
          <a:p>
            <a:endParaRPr lang="en-US"/>
          </a:p>
        </p:txBody>
      </p:sp>
      <p:sp>
        <p:nvSpPr>
          <p:cNvPr id="4" name="TextBox 3"/>
          <p:cNvSpPr txBox="1"/>
          <p:nvPr/>
        </p:nvSpPr>
        <p:spPr>
          <a:xfrm>
            <a:off x="5788325" y="1482291"/>
            <a:ext cx="5158596" cy="4074449"/>
          </a:xfrm>
          <a:prstGeom prst="rect">
            <a:avLst/>
          </a:prstGeom>
          <a:noFill/>
        </p:spPr>
        <p:txBody>
          <a:bodyPr wrap="square" rtlCol="0">
            <a:spAutoFit/>
          </a:bodyPr>
          <a:lstStyle/>
          <a:p>
            <a:pPr marL="457200" lvl="0" indent="-457200">
              <a:buFont typeface="Arial" panose="020b0604020202020204" pitchFamily="34" charset="0"/>
              <a:buChar char="•"/>
            </a:pPr>
            <a:r>
              <a:rPr lang="en-US" sz="2800">
                <a:solidFill>
                  <a:prstClr val="black"/>
                </a:solidFill>
                <a:latin typeface="Arial" panose="020b0604020202020204" pitchFamily="34" charset="0"/>
              </a:rPr>
              <a:t>Reliance on </a:t>
            </a:r>
            <a:r>
              <a:rPr lang="en-US" sz="2800" i="1">
                <a:solidFill>
                  <a:prstClr val="black"/>
                </a:solidFill>
                <a:latin typeface="Arial" panose="020b0604020202020204" pitchFamily="34" charset="0"/>
              </a:rPr>
              <a:t>some </a:t>
            </a:r>
            <a:r>
              <a:rPr lang="en-US" sz="2800">
                <a:solidFill>
                  <a:prstClr val="black"/>
                </a:solidFill>
                <a:latin typeface="Arial" panose="020b0604020202020204" pitchFamily="34" charset="0"/>
              </a:rPr>
              <a:t>ADA principles</a:t>
            </a:r>
          </a:p>
          <a:p>
            <a:pPr marL="798513" lvl="1" indent="-341313">
              <a:spcBef>
                <a:spcPts val="500"/>
              </a:spcBef>
              <a:buFont typeface="Calibri" panose="020f0502020204030204" pitchFamily="34" charset="0"/>
              <a:buChar char="–"/>
            </a:pPr>
            <a:r>
              <a:rPr lang="en-US" sz="2400">
                <a:solidFill>
                  <a:prstClr val="black"/>
                </a:solidFill>
                <a:latin typeface="Arial" panose="020b0604020202020204" pitchFamily="34" charset="0"/>
              </a:rPr>
              <a:t>Undue hardship</a:t>
            </a:r>
          </a:p>
          <a:p>
            <a:pPr marL="798513" lvl="1" indent="-341313">
              <a:spcBef>
                <a:spcPts val="500"/>
              </a:spcBef>
              <a:buFont typeface="Calibri" panose="020f0502020204030204" pitchFamily="34" charset="0"/>
              <a:buChar char="–"/>
            </a:pPr>
            <a:r>
              <a:rPr lang="en-US" sz="2400">
                <a:solidFill>
                  <a:prstClr val="black"/>
                </a:solidFill>
                <a:latin typeface="Arial" panose="020b0604020202020204" pitchFamily="34" charset="0"/>
                <a:cs typeface="Arial" panose="020b0604020202020204" pitchFamily="34" charset="0"/>
              </a:rPr>
              <a:t>E</a:t>
            </a:r>
            <a:r>
              <a:rPr lang="en-US" sz="2400">
                <a:solidFill>
                  <a:prstClr val="black"/>
                </a:solidFill>
                <a:latin typeface="Arial" panose="020b0604020202020204" pitchFamily="34" charset="0"/>
              </a:rPr>
              <a:t>ssential job functions</a:t>
            </a:r>
          </a:p>
          <a:p>
            <a:pPr marL="798513" lvl="1" indent="-341313">
              <a:spcBef>
                <a:spcPts val="500"/>
              </a:spcBef>
              <a:buFont typeface="Calibri" panose="020f0502020204030204" pitchFamily="34" charset="0"/>
              <a:buChar char="–"/>
            </a:pPr>
            <a:r>
              <a:rPr lang="en-US" sz="2400">
                <a:solidFill>
                  <a:prstClr val="black"/>
                </a:solidFill>
                <a:latin typeface="Arial" panose="020b0604020202020204" pitchFamily="34" charset="0"/>
              </a:rPr>
              <a:t>Interactive process</a:t>
            </a:r>
          </a:p>
          <a:p>
            <a:pPr marL="798513" lvl="1" indent="-341313">
              <a:spcBef>
                <a:spcPts val="500"/>
              </a:spcBef>
              <a:buFont typeface="Calibri" panose="020f0502020204030204" pitchFamily="34" charset="0"/>
              <a:buChar char="–"/>
            </a:pPr>
            <a:r>
              <a:rPr lang="en-US" sz="2400">
                <a:solidFill>
                  <a:prstClr val="black"/>
                </a:solidFill>
                <a:latin typeface="Arial" panose="020b0604020202020204" pitchFamily="34" charset="0"/>
              </a:rPr>
              <a:t>Reasonable accommodation</a:t>
            </a:r>
          </a:p>
          <a:p>
            <a:pPr marL="798513" lvl="1" indent="-341313">
              <a:spcBef>
                <a:spcPts val="500"/>
              </a:spcBef>
              <a:buFont typeface="Calibri" panose="020f0502020204030204" pitchFamily="34" charset="0"/>
              <a:buChar char="–"/>
            </a:pPr>
            <a:r>
              <a:rPr lang="en-US" sz="2400">
                <a:solidFill>
                  <a:prstClr val="black"/>
                </a:solidFill>
                <a:latin typeface="Arial" panose="020b0604020202020204" pitchFamily="34" charset="0"/>
              </a:rPr>
              <a:t>Individualized assessment</a:t>
            </a:r>
          </a:p>
          <a:p>
            <a:pPr marL="798513" lvl="1" indent="-341313">
              <a:spcBef>
                <a:spcPts val="500"/>
              </a:spcBef>
              <a:buFont typeface="Calibri" panose="020f0502020204030204" pitchFamily="34" charset="0"/>
              <a:buChar char="–"/>
            </a:pPr>
            <a:r>
              <a:rPr lang="en-US" sz="2400">
                <a:solidFill>
                  <a:prstClr val="black"/>
                </a:solidFill>
                <a:latin typeface="Arial" panose="020b0604020202020204" pitchFamily="34" charset="0"/>
              </a:rPr>
              <a:t>Qualified individual</a:t>
            </a:r>
          </a:p>
          <a:p>
            <a:pPr marL="798513" lvl="1" indent="-341313">
              <a:spcBef>
                <a:spcPts val="500"/>
              </a:spcBef>
              <a:buFont typeface="Calibri" panose="020f0502020204030204" pitchFamily="34" charset="0"/>
              <a:buChar char="–"/>
            </a:pPr>
            <a:r>
              <a:rPr lang="en-US" sz="2400">
                <a:solidFill>
                  <a:prstClr val="black"/>
                </a:solidFill>
                <a:latin typeface="Arial" panose="020b0604020202020204" pitchFamily="34" charset="0"/>
              </a:rPr>
              <a:t>Mitigating measures</a:t>
            </a:r>
          </a:p>
        </p:txBody>
      </p:sp>
    </p:spTree>
    <p:extLst>
      <p:ext uri="{BB962C8B-B14F-4D97-AF65-F5344CB8AC3E}">
        <p14:creationId xmlns:p14="http://schemas.microsoft.com/office/powerpoint/2010/main" val="3163920482"/>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 some things look new or different.</a:t>
            </a:r>
          </a:p>
        </p:txBody>
      </p:sp>
      <p:sp>
        <p:nvSpPr>
          <p:cNvPr id="3" name="Content Placeholder 2"/>
          <p:cNvSpPr>
            <a:spLocks noGrp="1"/>
          </p:cNvSpPr>
          <p:nvPr>
            <p:ph idx="1"/>
          </p:nvPr>
        </p:nvSpPr>
        <p:spPr/>
        <p:txBody>
          <a:bodyPr/>
          <a:lstStyle/>
          <a:p>
            <a:r>
              <a:rPr lang="en-US"/>
              <a:t>Types of “related medical conditions” </a:t>
            </a:r>
          </a:p>
          <a:p>
            <a:r>
              <a:rPr lang="en-US"/>
              <a:t>Alternative definition of “qualified” and temporary suspension of essential functions</a:t>
            </a:r>
          </a:p>
          <a:p>
            <a:r>
              <a:rPr lang="en-US"/>
              <a:t>Explicitly requires access to light duty programs</a:t>
            </a:r>
          </a:p>
          <a:p>
            <a:r>
              <a:rPr lang="en-US"/>
              <a:t>“Predictable assessment” accommodations </a:t>
            </a:r>
          </a:p>
          <a:p>
            <a:r>
              <a:rPr lang="en-US"/>
              <a:t>Limits on documentation requests</a:t>
            </a:r>
          </a:p>
          <a:p>
            <a:r>
              <a:rPr lang="en-US"/>
              <a:t>Leave – how/when leave is used</a:t>
            </a:r>
          </a:p>
          <a:p>
            <a:endParaRPr lang="en-US"/>
          </a:p>
        </p:txBody>
      </p:sp>
    </p:spTree>
    <p:extLst>
      <p:ext uri="{BB962C8B-B14F-4D97-AF65-F5344CB8AC3E}">
        <p14:creationId xmlns:p14="http://schemas.microsoft.com/office/powerpoint/2010/main" val="945509141"/>
      </p:ext>
    </p:extLst>
  </p:cSld>
  <p:clrMapOvr>
    <a:masterClrMapping/>
  </p:clrMapOvr>
  <p:transition/>
  <p:timing/>
</p:sld>
</file>

<file path=ppt/tags/tag1.xml><?xml version="1.0" encoding="utf-8"?>
<p:tagLst xmlns:p="http://schemas.openxmlformats.org/presentationml/2006/main">
  <p:tag name="AS_NET" val="4.0.30319.42000"/>
  <p:tag name="AS_OS" val="Microsoft Windows NT 10.0.22621.0"/>
  <p:tag name="AS_RELEASE_DATE" val="2021.03.14"/>
  <p:tag name="AS_TITLE" val="Aspose.Slides for .NET 4.0 Client Profile"/>
  <p:tag name="AS_VERSION" val="21.3"/>
</p:tagLst>
</file>

<file path=ppt/theme/theme1.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customXml/_rels/item1.xml.rels>&#65279;<?xml version="1.0" encoding="utf-8" standalone="yes"?><Relationships xmlns="http://schemas.openxmlformats.org/package/2006/relationships"><Relationship Id="rId1" Type="http://schemas.openxmlformats.org/officeDocument/2006/relationships/customXmlProps" Target="itemProps1.xml" /></Relationships>
</file>

<file path=customXml/_rels/item2.xml.rels>&#65279;<?xml version="1.0" encoding="utf-8" standalone="yes"?><Relationships xmlns="http://schemas.openxmlformats.org/package/2006/relationships"><Relationship Id="rId1" Type="http://schemas.openxmlformats.org/officeDocument/2006/relationships/customXmlProps" Target="itemProps2.xml" /></Relationships>
</file>

<file path=customXml/_rels/item3.xml.rels>&#65279;<?xml version="1.0" encoding="utf-8" standalone="yes"?><Relationships xmlns="http://schemas.openxmlformats.org/package/2006/relationships"><Relationship Id="rId1" Type="http://schemas.openxmlformats.org/officeDocument/2006/relationships/customXmlProps" Target="itemProps3.xml" /></Relationships>
</file>

<file path=customXml/_rels/item4.xml.rels>&#65279;<?xml version="1.0" encoding="utf-8" standalone="yes"?><Relationships xmlns="http://schemas.openxmlformats.org/package/2006/relationships"><Relationship Id="rId1" Type="http://schemas.openxmlformats.org/officeDocument/2006/relationships/customXmlProps" Target="itemProps4.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OD Resource Document" ma:contentTypeID="0x01010007F817B5DD940A4C8144DF0FA4075EC40200A3DB24A38B82FE41AD0E41752573C26C" ma:contentTypeVersion="73" ma:contentTypeDescription="" ma:contentTypeScope="" ma:versionID="31ab0f1efbc789d932c0758a401d4fdf">
  <xsd:schema xmlns:xsd="http://www.w3.org/2001/XMLSchema" xmlns:xs="http://www.w3.org/2001/XMLSchema" xmlns:p="http://schemas.microsoft.com/office/2006/metadata/properties" xmlns:ns2="6ac50d4a-bb12-4184-9d9a-686bec9743fc" xmlns:ns3="e8df1450-8e28-48cf-b599-c9e91c6de9f9" targetNamespace="http://schemas.microsoft.com/office/2006/metadata/properties" ma:root="true" ma:fieldsID="dbae8801f077f386e2fbfd179231dcc2" ns2:_="" ns3:_="">
    <xsd:import namespace="6ac50d4a-bb12-4184-9d9a-686bec9743fc"/>
    <xsd:import namespace="e8df1450-8e28-48cf-b599-c9e91c6de9f9"/>
    <xsd:element name="properties">
      <xsd:complexType>
        <xsd:sequence>
          <xsd:element name="documentManagement">
            <xsd:complexType>
              <xsd:all>
                <xsd:element ref="ns2:LimitToAudience" minOccurs="0"/>
                <xsd:element ref="ns2:Sort_x0020_Order" minOccurs="0"/>
                <xsd:element ref="ns2:Date1" minOccurs="0"/>
                <xsd:element ref="ns2:Featured" minOccurs="0"/>
                <xsd:element ref="ns2:TaxCatchAllLabel" minOccurs="0"/>
                <xsd:element ref="ns2:i9ca23b0db0f4b53825dd252c143af46" minOccurs="0"/>
                <xsd:element ref="ns2:f3107f0c9653409ba8036cc67e13969e"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2:TaxCatchAll" minOccurs="0"/>
                <xsd:element ref="ns3:lcf76f155ced4ddcb4097134ff3c332f" minOccurs="0"/>
                <xsd:element ref="ns2:i0c9082ac34f40b199051da1ba49f820" minOccurs="0"/>
                <xsd:element ref="ns2:o671c38c54464712bb9af5b8a22a87fb" minOccurs="0"/>
                <xsd:element ref="ns2:g27012de67764c49890993a8bacb4c02" minOccurs="0"/>
                <xsd:element ref="ns2:ebb0b9fd40334b6f8953b206c9cb3cf3" minOccurs="0"/>
                <xsd:element ref="ns3:InternalContentOwner"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c50d4a-bb12-4184-9d9a-686bec9743fc" elementFormDefault="qualified">
    <xsd:import namespace="http://schemas.microsoft.com/office/2006/documentManagement/types"/>
    <xsd:import namespace="http://schemas.microsoft.com/office/infopath/2007/PartnerControls"/>
    <xsd:element name="LimitToAudience" ma:index="2" nillable="true" ma:displayName="Limit To Audience" ma:default="0" ma:description="Checking this box will make sure that only users in the defined content audiences are able to see this item." ma:internalName="LimitToAudience" ma:readOnly="false">
      <xsd:simpleType>
        <xsd:restriction base="dms:Boolean"/>
      </xsd:simpleType>
    </xsd:element>
    <xsd:element name="Sort_x0020_Order" ma:index="4" nillable="true" ma:displayName="Sort Order" ma:internalName="Sort_x0020_Order" ma:readOnly="false" ma:percentage="FALSE">
      <xsd:simpleType>
        <xsd:restriction base="dms:Number">
          <xsd:minInclusive value="0"/>
        </xsd:restriction>
      </xsd:simpleType>
    </xsd:element>
    <xsd:element name="Date1" ma:index="5" nillable="true" ma:displayName="Date" ma:format="DateOnly" ma:internalName="Date1" ma:readOnly="false">
      <xsd:simpleType>
        <xsd:restriction base="dms:DateTime"/>
      </xsd:simpleType>
    </xsd:element>
    <xsd:element name="Featured" ma:index="6" nillable="true" ma:displayName="Featured" ma:default="0" ma:internalName="Featured" ma:readOnly="false">
      <xsd:simpleType>
        <xsd:restriction base="dms:Boolean"/>
      </xsd:simpleType>
    </xsd:element>
    <xsd:element name="TaxCatchAllLabel" ma:index="10" nillable="true" ma:displayName="Taxonomy Catch All Column1" ma:hidden="true" ma:list="{806414af-61e6-4601-addb-0e44ab5c5751}" ma:internalName="TaxCatchAllLabel" ma:readOnly="false" ma:showField="CatchAllDataLabel" ma:web="6ac50d4a-bb12-4184-9d9a-686bec9743fc">
      <xsd:complexType>
        <xsd:complexContent>
          <xsd:extension base="dms:MultiChoiceLookup">
            <xsd:sequence>
              <xsd:element name="Value" type="dms:Lookup" maxOccurs="unbounded" minOccurs="0" nillable="true"/>
            </xsd:sequence>
          </xsd:extension>
        </xsd:complexContent>
      </xsd:complexType>
    </xsd:element>
    <xsd:element name="i9ca23b0db0f4b53825dd252c143af46" ma:index="11" nillable="true" ma:taxonomy="true" ma:internalName="i9ca23b0db0f4b53825dd252c143af46" ma:taxonomyFieldName="ODRole" ma:displayName="ODRole" ma:readOnly="false" ma:fieldId="{29ca23b0-db0f-4b53-825d-d252c143af46}" ma:taxonomyMulti="true" ma:sspId="6bb319e1-92ec-4ac8-acb5-f66d9c6c21b0" ma:termSetId="179e7bc1-6015-4630-a396-5e338bf1a218" ma:anchorId="5542483d-a1d7-4aa1-8a80-b5bf32f94c3f" ma:open="false" ma:isKeyword="false">
      <xsd:complexType>
        <xsd:sequence>
          <xsd:element ref="pc:Terms" minOccurs="0" maxOccurs="1"/>
        </xsd:sequence>
      </xsd:complexType>
    </xsd:element>
    <xsd:element name="f3107f0c9653409ba8036cc67e13969e" ma:index="14" nillable="true" ma:taxonomy="true" ma:internalName="f3107f0c9653409ba8036cc67e13969e" ma:taxonomyFieldName="ContentAudience" ma:displayName="Content Audience" ma:readOnly="false" ma:fieldId="{f3107f0c-9653-409b-a803-6cc67e13969e}" ma:taxonomyMulti="true" ma:sspId="6bb319e1-92ec-4ac8-acb5-f66d9c6c21b0" ma:termSetId="179e7bc1-6015-4630-a396-5e338bf1a218"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806414af-61e6-4601-addb-0e44ab5c5751}" ma:internalName="TaxCatchAll" ma:readOnly="false" ma:showField="CatchAllData" ma:web="6ac50d4a-bb12-4184-9d9a-686bec9743fc">
      <xsd:complexType>
        <xsd:complexContent>
          <xsd:extension base="dms:MultiChoiceLookup">
            <xsd:sequence>
              <xsd:element name="Value" type="dms:Lookup" maxOccurs="unbounded" minOccurs="0" nillable="true"/>
            </xsd:sequence>
          </xsd:extension>
        </xsd:complexContent>
      </xsd:complexType>
    </xsd:element>
    <xsd:element name="i0c9082ac34f40b199051da1ba49f820" ma:index="26" nillable="true" ma:taxonomy="true" ma:internalName="i0c9082ac34f40b199051da1ba49f820" ma:taxonomyFieldName="ODJobTitle1" ma:displayName="ODJobTitle" ma:readOnly="false" ma:default="" ma:fieldId="{20c9082a-c34f-40b1-9905-1da1ba49f820}" ma:taxonomyMulti="true" ma:sspId="6bb319e1-92ec-4ac8-acb5-f66d9c6c21b0" ma:termSetId="179e7bc1-6015-4630-a396-5e338bf1a218" ma:anchorId="9f213bdf-79ea-4531-9ac4-717d3661c0c3" ma:open="false" ma:isKeyword="false">
      <xsd:complexType>
        <xsd:sequence>
          <xsd:element ref="pc:Terms" minOccurs="0" maxOccurs="1"/>
        </xsd:sequence>
      </xsd:complexType>
    </xsd:element>
    <xsd:element name="o671c38c54464712bb9af5b8a22a87fb" ma:index="28" nillable="true" ma:taxonomy="true" ma:internalName="o671c38c54464712bb9af5b8a22a87fb" ma:taxonomyFieldName="ODLocation1" ma:displayName="ODLocation" ma:readOnly="false" ma:default="" ma:fieldId="{8671c38c-5446-4712-bb9a-f5b8a22a87fb}" ma:taxonomyMulti="true" ma:sspId="6bb319e1-92ec-4ac8-acb5-f66d9c6c21b0" ma:termSetId="179e7bc1-6015-4630-a396-5e338bf1a218" ma:anchorId="93718bdc-30a1-49c8-a063-a8ff55023d29" ma:open="false" ma:isKeyword="false">
      <xsd:complexType>
        <xsd:sequence>
          <xsd:element ref="pc:Terms" minOccurs="0" maxOccurs="1"/>
        </xsd:sequence>
      </xsd:complexType>
    </xsd:element>
    <xsd:element name="g27012de67764c49890993a8bacb4c02" ma:index="30" nillable="true" ma:taxonomy="true" ma:internalName="g27012de67764c49890993a8bacb4c02" ma:taxonomyFieldName="ODPracticeGroup1" ma:displayName="ODPracticeGroup" ma:readOnly="false" ma:default="" ma:fieldId="{027012de-6776-4c49-8909-93a8bacb4c02}" ma:taxonomyMulti="true" ma:sspId="6bb319e1-92ec-4ac8-acb5-f66d9c6c21b0" ma:termSetId="179e7bc1-6015-4630-a396-5e338bf1a218" ma:anchorId="328fee3d-b6f4-425c-9480-28e6c4009686" ma:open="false" ma:isKeyword="false">
      <xsd:complexType>
        <xsd:sequence>
          <xsd:element ref="pc:Terms" minOccurs="0" maxOccurs="1"/>
        </xsd:sequence>
      </xsd:complexType>
    </xsd:element>
    <xsd:element name="ebb0b9fd40334b6f8953b206c9cb3cf3" ma:index="32" nillable="true" ma:taxonomy="true" ma:internalName="ebb0b9fd40334b6f8953b206c9cb3cf3" ma:taxonomyFieldName="ODRole1" ma:displayName="ODRole" ma:readOnly="false" ma:default="" ma:fieldId="{ebb0b9fd-4033-4b6f-8953-b206c9cb3cf3}" ma:taxonomyMulti="true" ma:sspId="6bb319e1-92ec-4ac8-acb5-f66d9c6c21b0" ma:termSetId="179e7bc1-6015-4630-a396-5e338bf1a218" ma:anchorId="5542483d-a1d7-4aa1-8a80-b5bf32f94c3f"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8df1450-8e28-48cf-b599-c9e91c6de9f9" elementFormDefault="qualified">
    <xsd:import namespace="http://schemas.microsoft.com/office/2006/documentManagement/types"/>
    <xsd:import namespace="http://schemas.microsoft.com/office/infopath/2007/PartnerControls"/>
    <xsd:element name="MediaServiceDateTaken" ma:index="19" nillable="true" ma:displayName="MediaServiceDateTaken" ma:hidden="true" ma:internalName="MediaServiceDateTaken" ma:readOnly="true">
      <xsd:simpleType>
        <xsd:restriction base="dms:Text"/>
      </xsd:simpleType>
    </xsd:element>
    <xsd:element name="MediaServiceAutoTags" ma:index="20" nillable="true" ma:displayName="Tags" ma:hidden="true" ma:internalName="MediaServiceAutoTags" ma:readOnly="true">
      <xsd:simpleType>
        <xsd:restriction base="dms:Text"/>
      </xsd:simpleType>
    </xsd:element>
    <xsd:element name="MediaServiceOCR" ma:index="21" nillable="true" ma:displayName="Extracted Text" ma:hidden="true" ma:internalName="MediaServiceOCR" ma:readOnly="true">
      <xsd:simpleType>
        <xsd:restriction base="dms:Note"/>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6bb319e1-92ec-4ac8-acb5-f66d9c6c21b0" ma:termSetId="09814cd3-568e-fe90-9814-8d621ff8fb84" ma:anchorId="fba54fb3-c3e1-fe81-a776-ca4b69148c4d" ma:open="true" ma:isKeyword="false">
      <xsd:complexType>
        <xsd:sequence>
          <xsd:element ref="pc:Terms" minOccurs="0" maxOccurs="1"/>
        </xsd:sequence>
      </xsd:complexType>
    </xsd:element>
    <xsd:element name="InternalContentOwner" ma:index="34" nillable="true" ma:displayName="Internal Content Owner" ma:format="Dropdown" ma:internalName="InternalContentOwner">
      <xsd:simpleType>
        <xsd:restriction base="dms:Text">
          <xsd:maxLength value="255"/>
        </xsd:restriction>
      </xsd:simpleType>
    </xsd:element>
    <xsd:element name="MediaServiceObjectDetectorVersions" ma:index="35"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roperties xmlns="http://www.imanage.com/work/xmlschema">
  <documentid>PERSONAL!52086572.1</documentid>
  <senderid>WAGN8191</senderid>
  <senderemail>BETHANY.WAGNER@OGLETREEDEAKINS.COM</senderemail>
  <lastmodified>2025-04-21T20:21:49.0000000-04:00</lastmodified>
  <database>PERSONAL</database>
</properties>
</file>

<file path=customXml/item4.xml><?xml version="1.0" encoding="utf-8"?>
<p:properties xmlns:p="http://schemas.microsoft.com/office/2006/metadata/properties" xmlns:xsi="http://www.w3.org/2001/XMLSchema-instance" xmlns:pc="http://schemas.microsoft.com/office/infopath/2007/PartnerControls">
  <documentManagement>
    <InternalContentOwner xmlns="e8df1450-8e28-48cf-b599-c9e91c6de9f9" xsi:nil="true"/>
    <o671c38c54464712bb9af5b8a22a87fb xmlns="6ac50d4a-bb12-4184-9d9a-686bec9743fc">
      <Terms xmlns="http://schemas.microsoft.com/office/infopath/2007/PartnerControls"/>
    </o671c38c54464712bb9af5b8a22a87fb>
    <LimitToAudience xmlns="6ac50d4a-bb12-4184-9d9a-686bec9743fc">false</LimitToAudience>
    <Sort_x0020_Order xmlns="6ac50d4a-bb12-4184-9d9a-686bec9743fc" xsi:nil="true"/>
    <i0c9082ac34f40b199051da1ba49f820 xmlns="6ac50d4a-bb12-4184-9d9a-686bec9743fc">
      <Terms xmlns="http://schemas.microsoft.com/office/infopath/2007/PartnerControls"/>
    </i0c9082ac34f40b199051da1ba49f820>
    <ebb0b9fd40334b6f8953b206c9cb3cf3 xmlns="6ac50d4a-bb12-4184-9d9a-686bec9743fc">
      <Terms xmlns="http://schemas.microsoft.com/office/infopath/2007/PartnerControls"/>
    </ebb0b9fd40334b6f8953b206c9cb3cf3>
    <g27012de67764c49890993a8bacb4c02 xmlns="6ac50d4a-bb12-4184-9d9a-686bec9743fc">
      <Terms xmlns="http://schemas.microsoft.com/office/infopath/2007/PartnerControls"/>
    </g27012de67764c49890993a8bacb4c02>
    <Date1 xmlns="6ac50d4a-bb12-4184-9d9a-686bec9743fc" xsi:nil="true"/>
    <i9ca23b0db0f4b53825dd252c143af46 xmlns="6ac50d4a-bb12-4184-9d9a-686bec9743fc">
      <Terms xmlns="http://schemas.microsoft.com/office/infopath/2007/PartnerControls"/>
    </i9ca23b0db0f4b53825dd252c143af46>
    <TaxCatchAllLabel xmlns="6ac50d4a-bb12-4184-9d9a-686bec9743fc" xsi:nil="true"/>
    <Featured xmlns="6ac50d4a-bb12-4184-9d9a-686bec9743fc">false</Featured>
    <f3107f0c9653409ba8036cc67e13969e xmlns="6ac50d4a-bb12-4184-9d9a-686bec9743fc">
      <Terms xmlns="http://schemas.microsoft.com/office/infopath/2007/PartnerControls">
        <TermInfo xmlns="http://schemas.microsoft.com/office/infopath/2007/PartnerControls">
          <TermName xmlns="http://schemas.microsoft.com/office/infopath/2007/PartnerControls">Client Services</TermName>
          <TermId xmlns="http://schemas.microsoft.com/office/infopath/2007/PartnerControls">3e639938-6485-4c3c-9e95-5cbe57801fd2</TermId>
        </TermInfo>
      </Terms>
    </f3107f0c9653409ba8036cc67e13969e>
    <lcf76f155ced4ddcb4097134ff3c332f xmlns="e8df1450-8e28-48cf-b599-c9e91c6de9f9">
      <Terms xmlns="http://schemas.microsoft.com/office/infopath/2007/PartnerControls"/>
    </lcf76f155ced4ddcb4097134ff3c332f>
    <TaxCatchAll xmlns="6ac50d4a-bb12-4184-9d9a-686bec9743fc">
      <Value>410</Value>
    </TaxCatchAll>
  </documentManagement>
</p:properties>
</file>

<file path=customXml/itemProps1.xml><?xml version="1.0" encoding="utf-8"?>
<ds:datastoreItem xmlns:ds="http://schemas.openxmlformats.org/officeDocument/2006/customXml" ds:itemID="{1917EB5A-7747-4C1B-B742-2EED9199AFFB}">
  <ds:schemaRefs>
    <ds:schemaRef ds:uri="http://schemas.microsoft.com/sharepoint/v3/contenttype/forms"/>
  </ds:schemaRefs>
</ds:datastoreItem>
</file>

<file path=customXml/itemProps2.xml><?xml version="1.0" encoding="utf-8"?>
<ds:datastoreItem xmlns:ds="http://schemas.openxmlformats.org/officeDocument/2006/customXml" ds:itemID="{801F0635-439C-46F3-ADCD-9C8A0590E9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c50d4a-bb12-4184-9d9a-686bec9743fc"/>
    <ds:schemaRef ds:uri="e8df1450-8e28-48cf-b599-c9e91c6de9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F4A844D-7288-4A53-931A-82A5E9058B13}">
  <ds:schemaRefs>
    <ds:schemaRef ds:uri="http://www.imanage.com/work/xmlschema"/>
  </ds:schemaRefs>
</ds:datastoreItem>
</file>

<file path=customXml/itemProps4.xml><?xml version="1.0" encoding="utf-8"?>
<ds:datastoreItem xmlns:ds="http://schemas.openxmlformats.org/officeDocument/2006/customXml" ds:itemID="{682E306A-21C2-46B0-86A3-F70735E941CF}">
  <ds:schemaRefs>
    <ds:schemaRef ds:uri="6ac50d4a-bb12-4184-9d9a-686bec9743fc"/>
    <ds:schemaRef ds:uri="http://purl.org/dc/terms/"/>
    <ds:schemaRef ds:uri="http://schemas.microsoft.com/office/2006/documentManagement/types"/>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e8df1450-8e28-48cf-b599-c9e91c6de9f9"/>
    <ds:schemaRef ds:uri="http://www.w3.org/XML/1998/namespace"/>
    <ds:schemaRef ds:uri="http://purl.org/dc/dcmitype/"/>
  </ds:schemaRefs>
</ds:datastoreItem>
</file>

<file path=docProps/app.xml><?xml version="1.0" encoding="utf-8"?>
<Properties xmlns:vt="http://schemas.openxmlformats.org/officeDocument/2006/docPropsVTypes" xmlns="http://schemas.openxmlformats.org/officeDocument/2006/extended-properties">
  <Company/>
  <PresentationFormat>Widescreen</PresentationFormat>
  <Paragraphs>0</Paragraphs>
  <Slides>0</Slides>
  <Notes>0</Notes>
  <TotalTime>0</TotalTime>
  <HiddenSlides>0</HiddenSlides>
  <MMClips>0</MMClips>
  <ScaleCrop>0</ScaleCrop>
  <LinksUpToDate>0</LinksUpToDate>
  <SharedDoc>0</SharedDoc>
  <HyperlinksChanged>0</HyperlinksChanged>
  <Application>Aspose.Slides for .NET</Application>
  <AppVersion>21.0300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dcterms:created xsi:type="dcterms:W3CDTF">1601-01-01T00:00:00Z</dcterms:created>
  <dcterms:modified xsi:type="dcterms:W3CDTF">1601-01-01T00:00:00Z</dcterms:modified>
</cp:coreProperties>
</file>

<file path=docProps/custom.xml><?xml version="1.0" encoding="utf-8"?>
<Properties xmlns:vt="http://schemas.openxmlformats.org/officeDocument/2006/docPropsVTypes" xmlns="http://schemas.openxmlformats.org/officeDocument/2006/custom-properties"/>
</file>