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884"/>
  </p:normalViewPr>
  <p:slideViewPr>
    <p:cSldViewPr snapToGrid="0" snapToObjects="1">
      <p:cViewPr varScale="1">
        <p:scale>
          <a:sx n="90" d="100"/>
          <a:sy n="90" d="100"/>
        </p:scale>
        <p:origin x="130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D1915E-CBAB-4F4C-8FEE-17F33D1D4CA3}" type="datetimeFigureOut">
              <a:rPr lang="en-US" smtClean="0"/>
              <a:t>4/16/2025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A8F6D-E8EF-4014-AB48-72BDE4125D75}" type="slidenum">
              <a:rPr lang="en-US" smtClean="0"/>
              <a:t>‹#›</a:t>
            </a:fld>
            <a:endParaRPr lang="en-US"/>
          </a:p>
        </p:txBody>
      </p:sp>
    </p:spTree>
    <p:extLst>
      <p:ext uri="{BB962C8B-B14F-4D97-AF65-F5344CB8AC3E}">
        <p14:creationId xmlns:p14="http://schemas.microsoft.com/office/powerpoint/2010/main" val="284066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defTabSz="942289">
              <a:defRPr/>
            </a:pPr>
            <a:r>
              <a:rPr lang="en-US" dirty="0"/>
              <a:t>Protects both men and women</a:t>
            </a:r>
          </a:p>
          <a:p>
            <a:pPr defTabSz="942289">
              <a:defRPr/>
            </a:pPr>
            <a:endParaRPr lang="en-US" dirty="0"/>
          </a:p>
          <a:p>
            <a:r>
              <a:rPr lang="en-US" b="1" dirty="0"/>
              <a:t>Skill</a:t>
            </a:r>
            <a:r>
              <a:rPr lang="en-US" dirty="0"/>
              <a:t>: Measured by factors such as the experience, ability, education, and training required to perform the job. The issue is what skills are required for the job, not what skills the individual employees may have.</a:t>
            </a:r>
          </a:p>
          <a:p>
            <a:r>
              <a:rPr lang="en-US" b="1" dirty="0"/>
              <a:t>Effort</a:t>
            </a:r>
            <a:r>
              <a:rPr lang="en-US" dirty="0"/>
              <a:t>: The amount of physical or mental exertion needed to perform a job.</a:t>
            </a:r>
          </a:p>
          <a:p>
            <a:r>
              <a:rPr lang="en-US" b="1" dirty="0"/>
              <a:t>Responsibility</a:t>
            </a:r>
            <a:r>
              <a:rPr lang="en-US" dirty="0"/>
              <a:t>: The degree of accountability required to perform the job.</a:t>
            </a:r>
          </a:p>
          <a:p>
            <a:r>
              <a:rPr lang="en-US" b="1" dirty="0"/>
              <a:t>Working Conditions</a:t>
            </a:r>
            <a:r>
              <a:rPr lang="en-US" dirty="0"/>
              <a:t>: This encompasses two factors: (1) physical surroundings like temperature, fumes, and ventilation; and (2) hazards.</a:t>
            </a:r>
          </a:p>
          <a:p>
            <a:r>
              <a:rPr lang="en-US" b="1" dirty="0"/>
              <a:t>Establishment</a:t>
            </a:r>
            <a:r>
              <a:rPr lang="en-US" dirty="0"/>
              <a:t>: The prohibition against compensation discrimination under the EPA applies only to jobs within an establishment. An establishment is a distinct physical place of business rather than an entire business or enterprise consisting of several places of business. In some circumstances, physically separate places of business may be treated as one establishment. For example, if a central administrative unit hires employees, sets their compensation, and assigns them to separate work locations, the separate work sites can be considered part of one establishment.</a:t>
            </a:r>
          </a:p>
          <a:p>
            <a:r>
              <a:rPr lang="en-US" dirty="0"/>
              <a:t>"Equal" work does not mean identical jobs; rather, they must be "substantially equal" in overall job content, even if the position titles are different. In order to be considered substantially equal, the job duties must be "closely related" or "very much alike." Thus, minor differences in the job duties, or the skill, effort, or responsibility required for the jobs will not render the work unequal. An agency may have a defense if compensation is based on a seniority system, merit system, systems which measure earnings by quantity or quality of production, or any factor other than sex.</a:t>
            </a:r>
          </a:p>
          <a:p>
            <a:pPr defTabSz="942289">
              <a:defRPr/>
            </a:pPr>
            <a:endParaRPr lang="en-US" dirty="0"/>
          </a:p>
          <a:p>
            <a:endParaRPr lang="en-US" dirty="0"/>
          </a:p>
        </p:txBody>
      </p:sp>
      <p:sp>
        <p:nvSpPr>
          <p:cNvPr id="4" name="Slide Number Placeholder 3"/>
          <p:cNvSpPr>
            <a:spLocks noGrp="1"/>
          </p:cNvSpPr>
          <p:nvPr>
            <p:ph type="sldNum" sz="quarter" idx="5"/>
          </p:nvPr>
        </p:nvSpPr>
        <p:spPr/>
        <p:txBody>
          <a:bodyPr/>
          <a:lstStyle/>
          <a:p>
            <a:fld id="{CC6A8F6D-E8EF-4014-AB48-72BDE4125D75}" type="slidenum">
              <a:rPr lang="en-US" smtClean="0"/>
              <a:t>5</a:t>
            </a:fld>
            <a:endParaRPr lang="en-US"/>
          </a:p>
        </p:txBody>
      </p:sp>
    </p:spTree>
    <p:extLst>
      <p:ext uri="{BB962C8B-B14F-4D97-AF65-F5344CB8AC3E}">
        <p14:creationId xmlns:p14="http://schemas.microsoft.com/office/powerpoint/2010/main" val="2303107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EPA signed in 1963 by President Kennedy.</a:t>
            </a:r>
          </a:p>
          <a:p>
            <a:endParaRPr lang="en-US" dirty="0"/>
          </a:p>
          <a:p>
            <a:r>
              <a:rPr lang="en-US" dirty="0"/>
              <a:t>These laws also prohibit compensation discrimination on the bases of race, color, national origin, religion, sex (including pregnancy, childbirth and related medical conditions, transgender status, gender identity, sexual orientation and sex stereotyping), age (over 40), marital status, political affiliation and disability. However, these laws have different filing deadlines and standards of proof from the Equal Pay Act, and may not grant Equal Employment Opportunity Commission (EEOC) appeal rights in some cases.</a:t>
            </a:r>
          </a:p>
          <a:p>
            <a:endParaRPr lang="en-US" dirty="0"/>
          </a:p>
          <a:p>
            <a:r>
              <a:rPr lang="en-US" dirty="0"/>
              <a:t>On January 29, 2009, President Obama signed the first piece of legislation of his Administration: the </a:t>
            </a:r>
            <a:r>
              <a:rPr lang="en-US" b="1" dirty="0"/>
              <a:t>Lilly Ledbetter Fair Pay Act of 2009 </a:t>
            </a:r>
            <a:r>
              <a:rPr lang="en-US" dirty="0"/>
              <a:t>("Act"). This law overturned the Supreme Court's decision in Ledbetter v. Goodyear Tire &amp; Rubber Co., Inc., 550 U.S. 618 (2007), which severely restricted the time period for filing complaints of employment discrimination concerning compensation.</a:t>
            </a:r>
          </a:p>
          <a:p>
            <a:endParaRPr lang="en-US" dirty="0"/>
          </a:p>
        </p:txBody>
      </p:sp>
      <p:sp>
        <p:nvSpPr>
          <p:cNvPr id="4" name="Slide Number Placeholder 3"/>
          <p:cNvSpPr>
            <a:spLocks noGrp="1"/>
          </p:cNvSpPr>
          <p:nvPr>
            <p:ph type="sldNum" sz="quarter" idx="5"/>
          </p:nvPr>
        </p:nvSpPr>
        <p:spPr/>
        <p:txBody>
          <a:bodyPr/>
          <a:lstStyle/>
          <a:p>
            <a:fld id="{CC6A8F6D-E8EF-4014-AB48-72BDE4125D75}" type="slidenum">
              <a:rPr lang="en-US" smtClean="0"/>
              <a:t>6</a:t>
            </a:fld>
            <a:endParaRPr lang="en-US"/>
          </a:p>
        </p:txBody>
      </p:sp>
    </p:spTree>
    <p:extLst>
      <p:ext uri="{BB962C8B-B14F-4D97-AF65-F5344CB8AC3E}">
        <p14:creationId xmlns:p14="http://schemas.microsoft.com/office/powerpoint/2010/main" val="1820213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Nike:</a:t>
            </a:r>
          </a:p>
          <a:p>
            <a:endParaRPr lang="en-US" dirty="0"/>
          </a:p>
          <a:p>
            <a:r>
              <a:rPr lang="en-US" sz="1200" b="0" i="0" kern="1200" dirty="0">
                <a:solidFill>
                  <a:schemeClr val="tx1"/>
                </a:solidFill>
                <a:effectLst/>
                <a:latin typeface="+mn-lt"/>
                <a:ea typeface="+mn-ea"/>
                <a:cs typeface="+mn-cs"/>
              </a:rPr>
              <a:t>1. Is the California Equal Pay Act new?</a:t>
            </a:r>
          </a:p>
          <a:p>
            <a:r>
              <a:rPr lang="en-US" sz="1200" b="0" i="0" kern="1200" dirty="0">
                <a:solidFill>
                  <a:schemeClr val="tx1"/>
                </a:solidFill>
                <a:effectLst/>
                <a:latin typeface="+mn-lt"/>
                <a:ea typeface="+mn-ea"/>
                <a:cs typeface="+mn-cs"/>
              </a:rPr>
              <a:t>No, for decades now, the California Equal Pay Act has prohibited an employer from paying its employees less than employees of the opposite sex for equal work. However, in 2015, Governor Brown signed the California Fair Pay Act, which strengthened the Equal Pay Act in a number of ways and signaled California’s commitment to achieving real gender pay equity.</a:t>
            </a:r>
          </a:p>
          <a:p>
            <a:endParaRPr lang="en-US" dirty="0"/>
          </a:p>
          <a:p>
            <a:endParaRPr lang="en-US" dirty="0"/>
          </a:p>
          <a:p>
            <a:r>
              <a:rPr lang="en-US" sz="1200" b="0" i="0" kern="1200" dirty="0">
                <a:solidFill>
                  <a:schemeClr val="tx1"/>
                </a:solidFill>
                <a:effectLst/>
                <a:latin typeface="+mn-lt"/>
                <a:ea typeface="+mn-ea"/>
                <a:cs typeface="+mn-cs"/>
              </a:rPr>
              <a:t>A group of female employees suing Nike Inc. for alleged systemic sex discrimination in pay and promotions won’t get the chance to review internal pay equity studies the company compiled with the assistance of outside counsel, the District of Oregon ruled.</a:t>
            </a:r>
          </a:p>
          <a:p>
            <a:r>
              <a:rPr lang="en-US" sz="1200" b="0" i="0" kern="1200" dirty="0">
                <a:solidFill>
                  <a:schemeClr val="tx1"/>
                </a:solidFill>
                <a:effectLst/>
                <a:latin typeface="+mn-lt"/>
                <a:ea typeface="+mn-ea"/>
                <a:cs typeface="+mn-cs"/>
              </a:rPr>
              <a:t>The documents are all shielded under the attorney-client privilege and litigation work-product doctrine, the court said.</a:t>
            </a:r>
          </a:p>
          <a:p>
            <a:r>
              <a:rPr lang="en-US" sz="1200" b="0" i="0" kern="1200" dirty="0">
                <a:solidFill>
                  <a:schemeClr val="tx1"/>
                </a:solidFill>
                <a:effectLst/>
                <a:latin typeface="+mn-lt"/>
                <a:ea typeface="+mn-ea"/>
                <a:cs typeface="+mn-cs"/>
              </a:rPr>
              <a:t>Kelly Cahill and a proposed class of 500 or more female employees at the company’s Beaverton headquarters sought production of pay equity analyses that Nike first began compiling in 2016.</a:t>
            </a:r>
          </a:p>
          <a:p>
            <a:r>
              <a:rPr lang="en-US" sz="1200" b="0" i="0" kern="1200" dirty="0">
                <a:solidFill>
                  <a:schemeClr val="tx1"/>
                </a:solidFill>
                <a:effectLst/>
                <a:latin typeface="+mn-lt"/>
                <a:ea typeface="+mn-ea"/>
                <a:cs typeface="+mn-cs"/>
              </a:rPr>
              <a:t>They allege in the August 2018 lawsuit that they were harmed by bias that included the use of salary history to set starting pay and other unlawful practices that marginalize the performance of women at Nike HQ and stunt their career growth.</a:t>
            </a:r>
          </a:p>
          <a:p>
            <a:r>
              <a:rPr lang="en-US" sz="1200" b="0" i="0" kern="1200" dirty="0">
                <a:solidFill>
                  <a:schemeClr val="tx1"/>
                </a:solidFill>
                <a:effectLst/>
                <a:latin typeface="+mn-lt"/>
                <a:ea typeface="+mn-ea"/>
                <a:cs typeface="+mn-cs"/>
              </a:rPr>
              <a:t>Nike retained Seyfarth Shaw LLP and human resources experts for legal advice to develop statistical models to analyze its pay and promotion practices and to validate those models to identify factors that might explain differences in pay, the U.S. District Court for the District of Oregon said. The advice was sought to help Nike’s internal legal team remediate risk arising from or relating to pay or promotion discrepancies affecting protected-class workers, the court said.</a:t>
            </a:r>
          </a:p>
          <a:p>
            <a:r>
              <a:rPr lang="en-US" sz="1200" b="0" i="0" kern="1200" dirty="0">
                <a:solidFill>
                  <a:schemeClr val="tx1"/>
                </a:solidFill>
                <a:effectLst/>
                <a:latin typeface="+mn-lt"/>
                <a:ea typeface="+mn-ea"/>
                <a:cs typeface="+mn-cs"/>
              </a:rPr>
              <a:t>The company also established that it implemented privilege protocols and guidelines for maintaining attorney-client privilege in developing and distributing the pay analyses and related correspondence, Magistrate Judge Jolie E. Russo said.</a:t>
            </a:r>
          </a:p>
          <a:p>
            <a:r>
              <a:rPr lang="en-US" sz="1200" b="0" i="0" kern="1200" dirty="0">
                <a:solidFill>
                  <a:schemeClr val="tx1"/>
                </a:solidFill>
                <a:effectLst/>
                <a:latin typeface="+mn-lt"/>
                <a:ea typeface="+mn-ea"/>
                <a:cs typeface="+mn-cs"/>
              </a:rPr>
              <a:t>That Nike also had a business purpose for compiling the analyses didn’t waive the attorney-client privilege, the judge said. The documents were prepared for a primarily legal purpose, she said.</a:t>
            </a:r>
          </a:p>
          <a:p>
            <a:r>
              <a:rPr lang="en-US" sz="1200" b="0" i="0" kern="1200" dirty="0">
                <a:solidFill>
                  <a:schemeClr val="tx1"/>
                </a:solidFill>
                <a:effectLst/>
                <a:latin typeface="+mn-lt"/>
                <a:ea typeface="+mn-ea"/>
                <a:cs typeface="+mn-cs"/>
              </a:rPr>
              <a:t>The company also demonstrated that the documents compiled by Seyfarth, as well as those created by Mercer, a consulting firm, and law firm Willis Towers Watson, fall under the work-product shield, the court said.</a:t>
            </a:r>
          </a:p>
          <a:p>
            <a:r>
              <a:rPr lang="en-US" sz="1200" b="0" i="0" kern="1200" dirty="0">
                <a:solidFill>
                  <a:schemeClr val="tx1"/>
                </a:solidFill>
                <a:effectLst/>
                <a:latin typeface="+mn-lt"/>
                <a:ea typeface="+mn-ea"/>
                <a:cs typeface="+mn-cs"/>
              </a:rPr>
              <a:t>The pay studies were spurred by Nike’s receipt of Equal Employment Opportunity Commission charges alleging pay bias and internal complaints and litigation demand letters, the court said. Nike sought Seyfarth’s and the HR experts’ advice “to address potential legal liabilities for pay inequities,” Russo said, in denying the women’s motion to compel discovery.</a:t>
            </a:r>
          </a:p>
          <a:p>
            <a:r>
              <a:rPr lang="en-US" sz="1200" b="0" i="0" kern="1200" dirty="0">
                <a:solidFill>
                  <a:schemeClr val="tx1"/>
                </a:solidFill>
                <a:effectLst/>
                <a:latin typeface="+mn-lt"/>
                <a:ea typeface="+mn-ea"/>
                <a:cs typeface="+mn-cs"/>
              </a:rPr>
              <a:t>The court rejected the women’s argument that any privilege was waived because Nike is using the pay analyses both as a shield, to insulate the documents from discovery, and as a sword, to thwart the women’s claims by offering the studies as a defense.</a:t>
            </a:r>
          </a:p>
          <a:p>
            <a:r>
              <a:rPr lang="en-US" sz="1200" b="0" i="0" kern="1200" dirty="0">
                <a:solidFill>
                  <a:schemeClr val="tx1"/>
                </a:solidFill>
                <a:effectLst/>
                <a:latin typeface="+mn-lt"/>
                <a:ea typeface="+mn-ea"/>
                <a:cs typeface="+mn-cs"/>
              </a:rPr>
              <a:t>It isn’t clear yet what support the company will offer to back its affirmative defenses, Russo said in the Oct. 9 ruling.</a:t>
            </a:r>
          </a:p>
          <a:p>
            <a:r>
              <a:rPr lang="en-US" sz="1200" b="0" i="0" kern="1200" dirty="0">
                <a:solidFill>
                  <a:schemeClr val="tx1"/>
                </a:solidFill>
                <a:effectLst/>
                <a:latin typeface="+mn-lt"/>
                <a:ea typeface="+mn-ea"/>
                <a:cs typeface="+mn-cs"/>
              </a:rPr>
              <a:t>The women were also wrong that Nike waived privilege by not serving privilege logs earlier in the litigation, Russo said. The “magnitude” of the discovery undertaken and exchanged by the parties to date justified any delay by Nike, she said.</a:t>
            </a:r>
          </a:p>
          <a:p>
            <a:endParaRPr lang="en-US" dirty="0"/>
          </a:p>
        </p:txBody>
      </p:sp>
      <p:sp>
        <p:nvSpPr>
          <p:cNvPr id="4" name="Slide Number Placeholder 3"/>
          <p:cNvSpPr>
            <a:spLocks noGrp="1"/>
          </p:cNvSpPr>
          <p:nvPr>
            <p:ph type="sldNum" sz="quarter" idx="5"/>
          </p:nvPr>
        </p:nvSpPr>
        <p:spPr/>
        <p:txBody>
          <a:bodyPr/>
          <a:lstStyle/>
          <a:p>
            <a:fld id="{CC6A8F6D-E8EF-4014-AB48-72BDE4125D75}" type="slidenum">
              <a:rPr lang="en-US" smtClean="0"/>
              <a:t>26</a:t>
            </a:fld>
            <a:endParaRPr lang="en-US"/>
          </a:p>
        </p:txBody>
      </p:sp>
    </p:spTree>
    <p:extLst>
      <p:ext uri="{BB962C8B-B14F-4D97-AF65-F5344CB8AC3E}">
        <p14:creationId xmlns:p14="http://schemas.microsoft.com/office/powerpoint/2010/main" val="4161671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Nike:</a:t>
            </a:r>
          </a:p>
          <a:p>
            <a:endParaRPr lang="en-US" dirty="0"/>
          </a:p>
          <a:p>
            <a:r>
              <a:rPr lang="en-US" sz="1200" b="0" i="0" kern="1200" dirty="0">
                <a:solidFill>
                  <a:schemeClr val="tx1"/>
                </a:solidFill>
                <a:effectLst/>
                <a:latin typeface="+mn-lt"/>
                <a:ea typeface="+mn-ea"/>
                <a:cs typeface="+mn-cs"/>
              </a:rPr>
              <a:t>1. Is the California Equal Pay Act new?</a:t>
            </a:r>
          </a:p>
          <a:p>
            <a:r>
              <a:rPr lang="en-US" sz="1200" b="0" i="0" kern="1200" dirty="0">
                <a:solidFill>
                  <a:schemeClr val="tx1"/>
                </a:solidFill>
                <a:effectLst/>
                <a:latin typeface="+mn-lt"/>
                <a:ea typeface="+mn-ea"/>
                <a:cs typeface="+mn-cs"/>
              </a:rPr>
              <a:t>No, for decades now, the California Equal Pay Act has prohibited an employer from paying its employees less than employees of the opposite sex for equal work. However, in 2015, Governor Brown signed the California Fair Pay Act, which strengthened the Equal Pay Act in a number of ways and signaled California’s commitment to achieving real gender pay equity.</a:t>
            </a:r>
          </a:p>
          <a:p>
            <a:endParaRPr lang="en-US" dirty="0"/>
          </a:p>
          <a:p>
            <a:endParaRPr lang="en-US" dirty="0"/>
          </a:p>
          <a:p>
            <a:r>
              <a:rPr lang="en-US" sz="1200" b="0" i="0" kern="1200" dirty="0">
                <a:solidFill>
                  <a:schemeClr val="tx1"/>
                </a:solidFill>
                <a:effectLst/>
                <a:latin typeface="+mn-lt"/>
                <a:ea typeface="+mn-ea"/>
                <a:cs typeface="+mn-cs"/>
              </a:rPr>
              <a:t>A group of female employees suing Nike Inc. for alleged systemic sex discrimination in pay and promotions won’t get the chance to review internal pay equity studies the company compiled with the assistance of outside counsel, the District of Oregon ruled.</a:t>
            </a:r>
          </a:p>
          <a:p>
            <a:r>
              <a:rPr lang="en-US" sz="1200" b="0" i="0" kern="1200" dirty="0">
                <a:solidFill>
                  <a:schemeClr val="tx1"/>
                </a:solidFill>
                <a:effectLst/>
                <a:latin typeface="+mn-lt"/>
                <a:ea typeface="+mn-ea"/>
                <a:cs typeface="+mn-cs"/>
              </a:rPr>
              <a:t>The documents are all shielded under the attorney-client privilege and litigation work-product doctrine, the court said.</a:t>
            </a:r>
          </a:p>
          <a:p>
            <a:r>
              <a:rPr lang="en-US" sz="1200" b="0" i="0" kern="1200" dirty="0">
                <a:solidFill>
                  <a:schemeClr val="tx1"/>
                </a:solidFill>
                <a:effectLst/>
                <a:latin typeface="+mn-lt"/>
                <a:ea typeface="+mn-ea"/>
                <a:cs typeface="+mn-cs"/>
              </a:rPr>
              <a:t>Kelly Cahill and a proposed class of 500 or more female employees at the company’s Beaverton headquarters sought production of pay equity analyses that Nike first began compiling in 2016.</a:t>
            </a:r>
          </a:p>
          <a:p>
            <a:r>
              <a:rPr lang="en-US" sz="1200" b="0" i="0" kern="1200" dirty="0">
                <a:solidFill>
                  <a:schemeClr val="tx1"/>
                </a:solidFill>
                <a:effectLst/>
                <a:latin typeface="+mn-lt"/>
                <a:ea typeface="+mn-ea"/>
                <a:cs typeface="+mn-cs"/>
              </a:rPr>
              <a:t>They allege in the August 2018 lawsuit that they were harmed by bias that included the use of salary history to set starting pay and other unlawful practices that marginalize the performance of women at Nike HQ and stunt their career growth.</a:t>
            </a:r>
          </a:p>
          <a:p>
            <a:r>
              <a:rPr lang="en-US" sz="1200" b="0" i="0" kern="1200" dirty="0">
                <a:solidFill>
                  <a:schemeClr val="tx1"/>
                </a:solidFill>
                <a:effectLst/>
                <a:latin typeface="+mn-lt"/>
                <a:ea typeface="+mn-ea"/>
                <a:cs typeface="+mn-cs"/>
              </a:rPr>
              <a:t>Nike retained Seyfarth Shaw LLP and human resources experts for legal advice to develop statistical models to analyze its pay and promotion practices and to validate those models to identify factors that might explain differences in pay, the U.S. District Court for the District of Oregon said. The advice was sought to help Nike’s internal legal team remediate risk arising from or relating to pay or promotion discrepancies affecting protected-class workers, the court said.</a:t>
            </a:r>
          </a:p>
          <a:p>
            <a:r>
              <a:rPr lang="en-US" sz="1200" b="0" i="0" kern="1200" dirty="0">
                <a:solidFill>
                  <a:schemeClr val="tx1"/>
                </a:solidFill>
                <a:effectLst/>
                <a:latin typeface="+mn-lt"/>
                <a:ea typeface="+mn-ea"/>
                <a:cs typeface="+mn-cs"/>
              </a:rPr>
              <a:t>The company also established that it implemented privilege protocols and guidelines for maintaining attorney-client privilege in developing and distributing the pay analyses and related correspondence, Magistrate Judge Jolie E. Russo said.</a:t>
            </a:r>
          </a:p>
          <a:p>
            <a:r>
              <a:rPr lang="en-US" sz="1200" b="0" i="0" kern="1200" dirty="0">
                <a:solidFill>
                  <a:schemeClr val="tx1"/>
                </a:solidFill>
                <a:effectLst/>
                <a:latin typeface="+mn-lt"/>
                <a:ea typeface="+mn-ea"/>
                <a:cs typeface="+mn-cs"/>
              </a:rPr>
              <a:t>That Nike also had a business purpose for compiling the analyses didn’t waive the attorney-client privilege, the judge said. The documents were prepared for a primarily legal purpose, she said.</a:t>
            </a:r>
          </a:p>
          <a:p>
            <a:r>
              <a:rPr lang="en-US" sz="1200" b="0" i="0" kern="1200" dirty="0">
                <a:solidFill>
                  <a:schemeClr val="tx1"/>
                </a:solidFill>
                <a:effectLst/>
                <a:latin typeface="+mn-lt"/>
                <a:ea typeface="+mn-ea"/>
                <a:cs typeface="+mn-cs"/>
              </a:rPr>
              <a:t>The company also demonstrated that the documents compiled by Seyfarth, as well as those created by Mercer, a consulting firm, and law firm Willis Towers Watson, fall under the work-product shield, the court said.</a:t>
            </a:r>
          </a:p>
          <a:p>
            <a:r>
              <a:rPr lang="en-US" sz="1200" b="0" i="0" kern="1200" dirty="0">
                <a:solidFill>
                  <a:schemeClr val="tx1"/>
                </a:solidFill>
                <a:effectLst/>
                <a:latin typeface="+mn-lt"/>
                <a:ea typeface="+mn-ea"/>
                <a:cs typeface="+mn-cs"/>
              </a:rPr>
              <a:t>The pay studies were spurred by Nike’s receipt of Equal Employment Opportunity Commission charges alleging pay bias and internal complaints and litigation demand letters, the court said. Nike sought Seyfarth’s and the HR experts’ advice “to address potential legal liabilities for pay inequities,” Russo said, in denying the women’s motion to compel discovery.</a:t>
            </a:r>
          </a:p>
          <a:p>
            <a:r>
              <a:rPr lang="en-US" sz="1200" b="0" i="0" kern="1200" dirty="0">
                <a:solidFill>
                  <a:schemeClr val="tx1"/>
                </a:solidFill>
                <a:effectLst/>
                <a:latin typeface="+mn-lt"/>
                <a:ea typeface="+mn-ea"/>
                <a:cs typeface="+mn-cs"/>
              </a:rPr>
              <a:t>The court rejected the women’s argument that any privilege was waived because Nike is using the pay analyses both as a shield, to insulate the documents from discovery, and as a sword, to thwart the women’s claims by offering the studies as a defense.</a:t>
            </a:r>
          </a:p>
          <a:p>
            <a:r>
              <a:rPr lang="en-US" sz="1200" b="0" i="0" kern="1200" dirty="0">
                <a:solidFill>
                  <a:schemeClr val="tx1"/>
                </a:solidFill>
                <a:effectLst/>
                <a:latin typeface="+mn-lt"/>
                <a:ea typeface="+mn-ea"/>
                <a:cs typeface="+mn-cs"/>
              </a:rPr>
              <a:t>It isn’t clear yet what support the company will offer to back its affirmative defenses, Russo said in the Oct. 9 ruling.</a:t>
            </a:r>
          </a:p>
          <a:p>
            <a:r>
              <a:rPr lang="en-US" sz="1200" b="0" i="0" kern="1200" dirty="0">
                <a:solidFill>
                  <a:schemeClr val="tx1"/>
                </a:solidFill>
                <a:effectLst/>
                <a:latin typeface="+mn-lt"/>
                <a:ea typeface="+mn-ea"/>
                <a:cs typeface="+mn-cs"/>
              </a:rPr>
              <a:t>The women were also wrong that Nike waived privilege by not serving privilege logs earlier in the litigation, Russo said. The “magnitude” of the discovery undertaken and exchanged by the parties to date justified any delay by Nike, she said.</a:t>
            </a:r>
          </a:p>
          <a:p>
            <a:endParaRPr lang="en-US" dirty="0"/>
          </a:p>
        </p:txBody>
      </p:sp>
      <p:sp>
        <p:nvSpPr>
          <p:cNvPr id="4" name="Slide Number Placeholder 3"/>
          <p:cNvSpPr>
            <a:spLocks noGrp="1"/>
          </p:cNvSpPr>
          <p:nvPr>
            <p:ph type="sldNum" sz="quarter" idx="5"/>
          </p:nvPr>
        </p:nvSpPr>
        <p:spPr/>
        <p:txBody>
          <a:bodyPr/>
          <a:lstStyle/>
          <a:p>
            <a:fld id="{CC6A8F6D-E8EF-4014-AB48-72BDE4125D75}" type="slidenum">
              <a:rPr lang="en-US" smtClean="0"/>
              <a:t>27</a:t>
            </a:fld>
            <a:endParaRPr lang="en-US"/>
          </a:p>
        </p:txBody>
      </p:sp>
    </p:spTree>
    <p:extLst>
      <p:ext uri="{BB962C8B-B14F-4D97-AF65-F5344CB8AC3E}">
        <p14:creationId xmlns:p14="http://schemas.microsoft.com/office/powerpoint/2010/main" val="3637423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A2EEAC-7737-1741-BBD9-A3926E2C7D9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ext Box 18"/>
          <p:cNvSpPr txBox="1">
            <a:spLocks noChangeArrowheads="1"/>
          </p:cNvSpPr>
          <p:nvPr/>
        </p:nvSpPr>
        <p:spPr bwMode="auto">
          <a:xfrm>
            <a:off x="1016000" y="3637079"/>
            <a:ext cx="2641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2"/>
                </a:solidFill>
                <a:latin typeface="Arial"/>
              </a:defRPr>
            </a:lvl1pPr>
            <a:lvl2pPr marL="742950" indent="-285750" eaLnBrk="0" hangingPunct="0">
              <a:defRPr sz="3200">
                <a:solidFill>
                  <a:schemeClr val="tx2"/>
                </a:solidFill>
                <a:latin typeface="Arial"/>
              </a:defRPr>
            </a:lvl2pPr>
            <a:lvl3pPr marL="1143000" indent="-228600" eaLnBrk="0" hangingPunct="0">
              <a:defRPr sz="3200">
                <a:solidFill>
                  <a:schemeClr val="tx2"/>
                </a:solidFill>
                <a:latin typeface="Arial"/>
              </a:defRPr>
            </a:lvl3pPr>
            <a:lvl4pPr marL="1600200" indent="-228600" eaLnBrk="0" hangingPunct="0">
              <a:defRPr sz="3200">
                <a:solidFill>
                  <a:schemeClr val="tx2"/>
                </a:solidFill>
                <a:latin typeface="Arial"/>
              </a:defRPr>
            </a:lvl4pPr>
            <a:lvl5pPr marL="2057400" indent="-228600" eaLnBrk="0" hangingPunct="0">
              <a:defRPr sz="3200">
                <a:solidFill>
                  <a:schemeClr val="tx2"/>
                </a:solidFill>
                <a:latin typeface="Arial"/>
              </a:defRPr>
            </a:lvl5pPr>
            <a:lvl6pPr marL="2514600" indent="-228600" eaLnBrk="0" fontAlgn="base" hangingPunct="0">
              <a:spcBef>
                <a:spcPct val="0"/>
              </a:spcBef>
              <a:spcAft>
                <a:spcPct val="0"/>
              </a:spcAft>
              <a:defRPr sz="3200">
                <a:solidFill>
                  <a:schemeClr val="tx2"/>
                </a:solidFill>
                <a:latin typeface="Arial"/>
              </a:defRPr>
            </a:lvl6pPr>
            <a:lvl7pPr marL="2971800" indent="-228600" eaLnBrk="0" fontAlgn="base" hangingPunct="0">
              <a:spcBef>
                <a:spcPct val="0"/>
              </a:spcBef>
              <a:spcAft>
                <a:spcPct val="0"/>
              </a:spcAft>
              <a:defRPr sz="3200">
                <a:solidFill>
                  <a:schemeClr val="tx2"/>
                </a:solidFill>
                <a:latin typeface="Arial"/>
              </a:defRPr>
            </a:lvl7pPr>
            <a:lvl8pPr marL="3429000" indent="-228600" eaLnBrk="0" fontAlgn="base" hangingPunct="0">
              <a:spcBef>
                <a:spcPct val="0"/>
              </a:spcBef>
              <a:spcAft>
                <a:spcPct val="0"/>
              </a:spcAft>
              <a:defRPr sz="3200">
                <a:solidFill>
                  <a:schemeClr val="tx2"/>
                </a:solidFill>
                <a:latin typeface="Arial"/>
              </a:defRPr>
            </a:lvl8pPr>
            <a:lvl9pPr marL="3886200" indent="-228600" eaLnBrk="0" fontAlgn="base" hangingPunct="0">
              <a:spcBef>
                <a:spcPct val="0"/>
              </a:spcBef>
              <a:spcAft>
                <a:spcPct val="0"/>
              </a:spcAft>
              <a:defRPr sz="3200">
                <a:solidFill>
                  <a:schemeClr val="tx2"/>
                </a:solidFill>
                <a:latin typeface="Arial"/>
              </a:defRPr>
            </a:lvl9pPr>
          </a:lstStyle>
          <a:p>
            <a:pPr eaLnBrk="1" hangingPunct="1"/>
            <a:r>
              <a:rPr lang="en-US" sz="1400" b="1" i="0" dirty="0">
                <a:solidFill>
                  <a:srgbClr val="008C9E"/>
                </a:solidFill>
                <a:latin typeface="Roboto" panose="02000000000000000000" pitchFamily="2" charset="0"/>
                <a:ea typeface="Roboto" panose="02000000000000000000" pitchFamily="2" charset="0"/>
                <a:cs typeface="Helvetica Neue Medium" panose="02000503000000020004" pitchFamily="2" charset="0"/>
              </a:rPr>
              <a:t>Presented By:</a:t>
            </a:r>
          </a:p>
        </p:txBody>
      </p:sp>
      <p:sp>
        <p:nvSpPr>
          <p:cNvPr id="8194" name="Rectangle 2"/>
          <p:cNvSpPr>
            <a:spLocks noGrp="1" noChangeArrowheads="1"/>
          </p:cNvSpPr>
          <p:nvPr>
            <p:ph type="ctrTitle"/>
          </p:nvPr>
        </p:nvSpPr>
        <p:spPr>
          <a:xfrm>
            <a:off x="1016000" y="1793896"/>
            <a:ext cx="7112000" cy="1379097"/>
          </a:xfrm>
        </p:spPr>
        <p:txBody>
          <a:bodyPr anchor="b"/>
          <a:lstStyle>
            <a:lvl1pPr algn="l">
              <a:defRPr sz="3600" b="1">
                <a:solidFill>
                  <a:schemeClr val="bg1"/>
                </a:solidFill>
              </a:defRPr>
            </a:lvl1pPr>
          </a:lstStyle>
          <a:p>
            <a:pPr lvl="0"/>
            <a:r>
              <a:rPr lang="en-US" noProof="0"/>
              <a:t>Click to edit Master title style</a:t>
            </a:r>
            <a:endParaRPr lang="en-US" noProof="0" dirty="0"/>
          </a:p>
        </p:txBody>
      </p:sp>
      <p:sp>
        <p:nvSpPr>
          <p:cNvPr id="8195" name="Rectangle 3"/>
          <p:cNvSpPr>
            <a:spLocks noGrp="1" noChangeArrowheads="1"/>
          </p:cNvSpPr>
          <p:nvPr>
            <p:ph type="subTitle" idx="1"/>
          </p:nvPr>
        </p:nvSpPr>
        <p:spPr>
          <a:xfrm>
            <a:off x="1018746" y="4061081"/>
            <a:ext cx="8534400" cy="1316755"/>
          </a:xfrm>
        </p:spPr>
        <p:txBody>
          <a:bodyPr/>
          <a:lstStyle>
            <a:lvl1pPr marL="0" indent="0">
              <a:buFontTx/>
              <a:buNone/>
              <a:defRPr sz="1400" b="0" i="0">
                <a:solidFill>
                  <a:schemeClr val="bg1"/>
                </a:solidFill>
                <a:latin typeface="Roboto Medium" panose="02000000000000000000" pitchFamily="2" charset="0"/>
                <a:ea typeface="Roboto Medium" panose="02000000000000000000" pitchFamily="2" charset="0"/>
                <a:cs typeface="Helvetica Neue Medium" panose="02000503000000020004" pitchFamily="2" charset="0"/>
              </a:defRPr>
            </a:lvl1pPr>
          </a:lstStyle>
          <a:p>
            <a:pPr lvl="0"/>
            <a:r>
              <a:rPr lang="en-US" noProof="0"/>
              <a:t>Click to edit Master subtitle style</a:t>
            </a:r>
            <a:endParaRPr lang="en-US" noProof="0" dirty="0"/>
          </a:p>
        </p:txBody>
      </p:sp>
      <p:pic>
        <p:nvPicPr>
          <p:cNvPr id="6" name="Picture 5">
            <a:extLst>
              <a:ext uri="{FF2B5EF4-FFF2-40B4-BE49-F238E27FC236}">
                <a16:creationId xmlns:a16="http://schemas.microsoft.com/office/drawing/2014/main" id="{081D15C5-63EC-344E-AE8C-619AC0DB0C4A}"/>
              </a:ext>
            </a:extLst>
          </p:cNvPr>
          <p:cNvPicPr>
            <a:picLocks noChangeAspect="1"/>
          </p:cNvPicPr>
          <p:nvPr userDrawn="1"/>
        </p:nvPicPr>
        <p:blipFill>
          <a:blip r:embed="rId3"/>
          <a:stretch>
            <a:fillRect/>
          </a:stretch>
        </p:blipFill>
        <p:spPr>
          <a:xfrm>
            <a:off x="9553146" y="5841922"/>
            <a:ext cx="2273300" cy="571500"/>
          </a:xfrm>
          <a:prstGeom prst="rect">
            <a:avLst/>
          </a:prstGeom>
        </p:spPr>
      </p:pic>
    </p:spTree>
    <p:extLst>
      <p:ext uri="{BB962C8B-B14F-4D97-AF65-F5344CB8AC3E}">
        <p14:creationId xmlns:p14="http://schemas.microsoft.com/office/powerpoint/2010/main" val="275989827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C91815B-E5B2-BBEE-336C-1E4B9FCC3008}"/>
              </a:ext>
            </a:extLst>
          </p:cNvPr>
          <p:cNvSpPr/>
          <p:nvPr userDrawn="1"/>
        </p:nvSpPr>
        <p:spPr bwMode="auto">
          <a:xfrm>
            <a:off x="0" y="0"/>
            <a:ext cx="12377351" cy="6858000"/>
          </a:xfrm>
          <a:prstGeom prst="rect">
            <a:avLst/>
          </a:prstGeom>
          <a:solidFill>
            <a:srgbClr val="008C9E"/>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rgbClr val="008C9E"/>
              </a:solidFill>
              <a:effectLst/>
              <a:latin typeface="Arial" charset="0"/>
            </a:endParaRPr>
          </a:p>
        </p:txBody>
      </p:sp>
      <p:sp>
        <p:nvSpPr>
          <p:cNvPr id="8194" name="Rectangle 2"/>
          <p:cNvSpPr>
            <a:spLocks noGrp="1" noChangeArrowheads="1"/>
          </p:cNvSpPr>
          <p:nvPr>
            <p:ph type="ctrTitle" hasCustomPrompt="1"/>
          </p:nvPr>
        </p:nvSpPr>
        <p:spPr>
          <a:xfrm>
            <a:off x="-1" y="2143026"/>
            <a:ext cx="12377351" cy="935840"/>
          </a:xfrm>
        </p:spPr>
        <p:txBody>
          <a:bodyPr anchor="b"/>
          <a:lstStyle>
            <a:lvl1pPr algn="ctr">
              <a:defRPr sz="3600" b="1">
                <a:solidFill>
                  <a:schemeClr val="bg1"/>
                </a:solidFill>
              </a:defRPr>
            </a:lvl1pPr>
          </a:lstStyle>
          <a:p>
            <a:pPr lvl="0"/>
            <a:r>
              <a:rPr lang="en-US" noProof="0" dirty="0"/>
              <a:t>Thank you</a:t>
            </a:r>
          </a:p>
        </p:txBody>
      </p:sp>
      <p:pic>
        <p:nvPicPr>
          <p:cNvPr id="6" name="Picture 5">
            <a:extLst>
              <a:ext uri="{FF2B5EF4-FFF2-40B4-BE49-F238E27FC236}">
                <a16:creationId xmlns:a16="http://schemas.microsoft.com/office/drawing/2014/main" id="{081D15C5-63EC-344E-AE8C-619AC0DB0C4A}"/>
              </a:ext>
            </a:extLst>
          </p:cNvPr>
          <p:cNvPicPr>
            <a:picLocks noChangeAspect="1"/>
          </p:cNvPicPr>
          <p:nvPr userDrawn="1"/>
        </p:nvPicPr>
        <p:blipFill>
          <a:blip r:embed="rId2"/>
          <a:stretch>
            <a:fillRect/>
          </a:stretch>
        </p:blipFill>
        <p:spPr>
          <a:xfrm>
            <a:off x="5208649" y="4793954"/>
            <a:ext cx="1983199" cy="498570"/>
          </a:xfrm>
          <a:prstGeom prst="rect">
            <a:avLst/>
          </a:prstGeom>
        </p:spPr>
      </p:pic>
    </p:spTree>
    <p:extLst>
      <p:ext uri="{BB962C8B-B14F-4D97-AF65-F5344CB8AC3E}">
        <p14:creationId xmlns:p14="http://schemas.microsoft.com/office/powerpoint/2010/main" val="387053672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A2EEAC-7737-1741-BBD9-A3926E2C7D9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ext Box 18"/>
          <p:cNvSpPr txBox="1">
            <a:spLocks noChangeArrowheads="1"/>
          </p:cNvSpPr>
          <p:nvPr/>
        </p:nvSpPr>
        <p:spPr bwMode="auto">
          <a:xfrm>
            <a:off x="1016000" y="3637079"/>
            <a:ext cx="2641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2"/>
                </a:solidFill>
                <a:latin typeface="Arial"/>
              </a:defRPr>
            </a:lvl1pPr>
            <a:lvl2pPr marL="742950" indent="-285750" eaLnBrk="0" hangingPunct="0">
              <a:defRPr sz="3200">
                <a:solidFill>
                  <a:schemeClr val="tx2"/>
                </a:solidFill>
                <a:latin typeface="Arial"/>
              </a:defRPr>
            </a:lvl2pPr>
            <a:lvl3pPr marL="1143000" indent="-228600" eaLnBrk="0" hangingPunct="0">
              <a:defRPr sz="3200">
                <a:solidFill>
                  <a:schemeClr val="tx2"/>
                </a:solidFill>
                <a:latin typeface="Arial"/>
              </a:defRPr>
            </a:lvl3pPr>
            <a:lvl4pPr marL="1600200" indent="-228600" eaLnBrk="0" hangingPunct="0">
              <a:defRPr sz="3200">
                <a:solidFill>
                  <a:schemeClr val="tx2"/>
                </a:solidFill>
                <a:latin typeface="Arial"/>
              </a:defRPr>
            </a:lvl4pPr>
            <a:lvl5pPr marL="2057400" indent="-228600" eaLnBrk="0" hangingPunct="0">
              <a:defRPr sz="3200">
                <a:solidFill>
                  <a:schemeClr val="tx2"/>
                </a:solidFill>
                <a:latin typeface="Arial"/>
              </a:defRPr>
            </a:lvl5pPr>
            <a:lvl6pPr marL="2514600" indent="-228600" eaLnBrk="0" fontAlgn="base" hangingPunct="0">
              <a:spcBef>
                <a:spcPct val="0"/>
              </a:spcBef>
              <a:spcAft>
                <a:spcPct val="0"/>
              </a:spcAft>
              <a:defRPr sz="3200">
                <a:solidFill>
                  <a:schemeClr val="tx2"/>
                </a:solidFill>
                <a:latin typeface="Arial"/>
              </a:defRPr>
            </a:lvl6pPr>
            <a:lvl7pPr marL="2971800" indent="-228600" eaLnBrk="0" fontAlgn="base" hangingPunct="0">
              <a:spcBef>
                <a:spcPct val="0"/>
              </a:spcBef>
              <a:spcAft>
                <a:spcPct val="0"/>
              </a:spcAft>
              <a:defRPr sz="3200">
                <a:solidFill>
                  <a:schemeClr val="tx2"/>
                </a:solidFill>
                <a:latin typeface="Arial"/>
              </a:defRPr>
            </a:lvl7pPr>
            <a:lvl8pPr marL="3429000" indent="-228600" eaLnBrk="0" fontAlgn="base" hangingPunct="0">
              <a:spcBef>
                <a:spcPct val="0"/>
              </a:spcBef>
              <a:spcAft>
                <a:spcPct val="0"/>
              </a:spcAft>
              <a:defRPr sz="3200">
                <a:solidFill>
                  <a:schemeClr val="tx2"/>
                </a:solidFill>
                <a:latin typeface="Arial"/>
              </a:defRPr>
            </a:lvl8pPr>
            <a:lvl9pPr marL="3886200" indent="-228600" eaLnBrk="0" fontAlgn="base" hangingPunct="0">
              <a:spcBef>
                <a:spcPct val="0"/>
              </a:spcBef>
              <a:spcAft>
                <a:spcPct val="0"/>
              </a:spcAft>
              <a:defRPr sz="3200">
                <a:solidFill>
                  <a:schemeClr val="tx2"/>
                </a:solidFill>
                <a:latin typeface="Arial"/>
              </a:defRPr>
            </a:lvl9pPr>
          </a:lstStyle>
          <a:p>
            <a:pPr eaLnBrk="1" hangingPunct="1"/>
            <a:r>
              <a:rPr lang="en-US" sz="1400" b="1" i="0" dirty="0">
                <a:solidFill>
                  <a:srgbClr val="008C9E"/>
                </a:solidFill>
                <a:latin typeface="Roboto" panose="02000000000000000000" pitchFamily="2" charset="0"/>
                <a:ea typeface="Roboto" panose="02000000000000000000" pitchFamily="2" charset="0"/>
                <a:cs typeface="Helvetica Neue Medium" panose="02000503000000020004" pitchFamily="2" charset="0"/>
              </a:rPr>
              <a:t>Presented By:</a:t>
            </a:r>
          </a:p>
        </p:txBody>
      </p:sp>
      <p:sp>
        <p:nvSpPr>
          <p:cNvPr id="8194" name="Rectangle 2"/>
          <p:cNvSpPr>
            <a:spLocks noGrp="1" noChangeArrowheads="1"/>
          </p:cNvSpPr>
          <p:nvPr>
            <p:ph type="ctrTitle"/>
          </p:nvPr>
        </p:nvSpPr>
        <p:spPr>
          <a:xfrm>
            <a:off x="1016000" y="1793896"/>
            <a:ext cx="7112000" cy="1379097"/>
          </a:xfrm>
        </p:spPr>
        <p:txBody>
          <a:bodyPr anchor="b"/>
          <a:lstStyle>
            <a:lvl1pPr algn="l">
              <a:defRPr sz="3600" b="1">
                <a:solidFill>
                  <a:schemeClr val="bg1"/>
                </a:solidFill>
              </a:defRPr>
            </a:lvl1pPr>
          </a:lstStyle>
          <a:p>
            <a:pPr lvl="0"/>
            <a:r>
              <a:rPr lang="en-US" noProof="0"/>
              <a:t>Click to edit Master title style</a:t>
            </a:r>
            <a:endParaRPr lang="en-US" noProof="0" dirty="0"/>
          </a:p>
        </p:txBody>
      </p:sp>
      <p:pic>
        <p:nvPicPr>
          <p:cNvPr id="6" name="Picture 5">
            <a:extLst>
              <a:ext uri="{FF2B5EF4-FFF2-40B4-BE49-F238E27FC236}">
                <a16:creationId xmlns:a16="http://schemas.microsoft.com/office/drawing/2014/main" id="{081D15C5-63EC-344E-AE8C-619AC0DB0C4A}"/>
              </a:ext>
            </a:extLst>
          </p:cNvPr>
          <p:cNvPicPr>
            <a:picLocks noChangeAspect="1"/>
          </p:cNvPicPr>
          <p:nvPr userDrawn="1"/>
        </p:nvPicPr>
        <p:blipFill>
          <a:blip r:embed="rId3"/>
          <a:stretch>
            <a:fillRect/>
          </a:stretch>
        </p:blipFill>
        <p:spPr>
          <a:xfrm>
            <a:off x="9553146" y="5841922"/>
            <a:ext cx="2273300" cy="571500"/>
          </a:xfrm>
          <a:prstGeom prst="rect">
            <a:avLst/>
          </a:prstGeom>
        </p:spPr>
      </p:pic>
      <p:graphicFrame>
        <p:nvGraphicFramePr>
          <p:cNvPr id="7" name="Table 6">
            <a:extLst>
              <a:ext uri="{FF2B5EF4-FFF2-40B4-BE49-F238E27FC236}">
                <a16:creationId xmlns:a16="http://schemas.microsoft.com/office/drawing/2014/main" id="{A382C379-B6B8-C942-A663-06BD436659B4}"/>
              </a:ext>
            </a:extLst>
          </p:cNvPr>
          <p:cNvGraphicFramePr>
            <a:graphicFrameLocks noGrp="1"/>
          </p:cNvGraphicFramePr>
          <p:nvPr userDrawn="1"/>
        </p:nvGraphicFramePr>
        <p:xfrm>
          <a:off x="1015999" y="4136571"/>
          <a:ext cx="8432802" cy="830318"/>
        </p:xfrm>
        <a:graphic>
          <a:graphicData uri="http://schemas.openxmlformats.org/drawingml/2006/table">
            <a:tbl>
              <a:tblPr firstRow="1" bandRow="1">
                <a:tableStyleId>{5C22544A-7EE6-4342-B048-85BDC9FD1C3A}</a:tableStyleId>
              </a:tblPr>
              <a:tblGrid>
                <a:gridCol w="2810934">
                  <a:extLst>
                    <a:ext uri="{9D8B030D-6E8A-4147-A177-3AD203B41FA5}">
                      <a16:colId xmlns:a16="http://schemas.microsoft.com/office/drawing/2014/main" val="282394018"/>
                    </a:ext>
                  </a:extLst>
                </a:gridCol>
                <a:gridCol w="2810934">
                  <a:extLst>
                    <a:ext uri="{9D8B030D-6E8A-4147-A177-3AD203B41FA5}">
                      <a16:colId xmlns:a16="http://schemas.microsoft.com/office/drawing/2014/main" val="130531474"/>
                    </a:ext>
                  </a:extLst>
                </a:gridCol>
                <a:gridCol w="2810934">
                  <a:extLst>
                    <a:ext uri="{9D8B030D-6E8A-4147-A177-3AD203B41FA5}">
                      <a16:colId xmlns:a16="http://schemas.microsoft.com/office/drawing/2014/main" val="988967481"/>
                    </a:ext>
                  </a:extLst>
                </a:gridCol>
              </a:tblGrid>
              <a:tr h="8303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latin typeface="Roboto Medium" panose="02000000000000000000" pitchFamily="2" charset="0"/>
                          <a:ea typeface="Roboto Medium" panose="02000000000000000000" pitchFamily="2" charset="0"/>
                        </a:rPr>
                        <a:t>Click to edit Master subtitle style</a:t>
                      </a:r>
                    </a:p>
                    <a:p>
                      <a:endParaRPr lang="en-US" sz="1200" b="0" i="0" dirty="0">
                        <a:latin typeface="Roboto Medium" panose="02000000000000000000" pitchFamily="2" charset="0"/>
                        <a:ea typeface="Roboto Medium" panose="02000000000000000000" pitchFamily="2"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latin typeface="Roboto Medium" panose="02000000000000000000" pitchFamily="2" charset="0"/>
                          <a:ea typeface="Roboto Medium" panose="02000000000000000000" pitchFamily="2" charset="0"/>
                        </a:rPr>
                        <a:t>Click to edit Master subtitle style</a:t>
                      </a:r>
                    </a:p>
                    <a:p>
                      <a:endParaRPr lang="en-US" sz="1200" b="0" i="0" dirty="0">
                        <a:latin typeface="Roboto Medium" panose="02000000000000000000" pitchFamily="2" charset="0"/>
                        <a:ea typeface="Roboto Medium" panose="02000000000000000000" pitchFamily="2"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latin typeface="Roboto Medium" panose="02000000000000000000" pitchFamily="2" charset="0"/>
                          <a:ea typeface="Roboto Medium" panose="02000000000000000000" pitchFamily="2" charset="0"/>
                        </a:rPr>
                        <a:t>Click to edit Master subtitle style</a:t>
                      </a:r>
                    </a:p>
                    <a:p>
                      <a:endParaRPr lang="en-US" sz="1200" b="0" i="0" dirty="0">
                        <a:latin typeface="Roboto Medium" panose="02000000000000000000" pitchFamily="2" charset="0"/>
                        <a:ea typeface="Roboto Medium" panose="02000000000000000000" pitchFamily="2"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5326906"/>
                  </a:ext>
                </a:extLst>
              </a:tr>
            </a:tbl>
          </a:graphicData>
        </a:graphic>
      </p:graphicFrame>
    </p:spTree>
    <p:extLst>
      <p:ext uri="{BB962C8B-B14F-4D97-AF65-F5344CB8AC3E}">
        <p14:creationId xmlns:p14="http://schemas.microsoft.com/office/powerpoint/2010/main" val="16193735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74CF05-4616-804F-A189-CD8BFA91CF40}"/>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081D15C5-63EC-344E-AE8C-619AC0DB0C4A}"/>
              </a:ext>
            </a:extLst>
          </p:cNvPr>
          <p:cNvPicPr>
            <a:picLocks noChangeAspect="1"/>
          </p:cNvPicPr>
          <p:nvPr userDrawn="1"/>
        </p:nvPicPr>
        <p:blipFill>
          <a:blip r:embed="rId3"/>
          <a:stretch>
            <a:fillRect/>
          </a:stretch>
        </p:blipFill>
        <p:spPr>
          <a:xfrm>
            <a:off x="9553146" y="5841922"/>
            <a:ext cx="2273300" cy="571500"/>
          </a:xfrm>
          <a:prstGeom prst="rect">
            <a:avLst/>
          </a:prstGeom>
        </p:spPr>
      </p:pic>
      <p:sp>
        <p:nvSpPr>
          <p:cNvPr id="5" name="Text Box 18">
            <a:extLst>
              <a:ext uri="{FF2B5EF4-FFF2-40B4-BE49-F238E27FC236}">
                <a16:creationId xmlns:a16="http://schemas.microsoft.com/office/drawing/2014/main" id="{1355AC0E-0016-E94C-83A9-47F1E2F2784F}"/>
              </a:ext>
            </a:extLst>
          </p:cNvPr>
          <p:cNvSpPr txBox="1">
            <a:spLocks noChangeArrowheads="1"/>
          </p:cNvSpPr>
          <p:nvPr userDrawn="1"/>
        </p:nvSpPr>
        <p:spPr bwMode="auto">
          <a:xfrm>
            <a:off x="855241" y="1347007"/>
            <a:ext cx="2641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2"/>
                </a:solidFill>
                <a:latin typeface="Arial"/>
              </a:defRPr>
            </a:lvl1pPr>
            <a:lvl2pPr marL="742950" indent="-285750" eaLnBrk="0" hangingPunct="0">
              <a:defRPr sz="3200">
                <a:solidFill>
                  <a:schemeClr val="tx2"/>
                </a:solidFill>
                <a:latin typeface="Arial"/>
              </a:defRPr>
            </a:lvl2pPr>
            <a:lvl3pPr marL="1143000" indent="-228600" eaLnBrk="0" hangingPunct="0">
              <a:defRPr sz="3200">
                <a:solidFill>
                  <a:schemeClr val="tx2"/>
                </a:solidFill>
                <a:latin typeface="Arial"/>
              </a:defRPr>
            </a:lvl3pPr>
            <a:lvl4pPr marL="1600200" indent="-228600" eaLnBrk="0" hangingPunct="0">
              <a:defRPr sz="3200">
                <a:solidFill>
                  <a:schemeClr val="tx2"/>
                </a:solidFill>
                <a:latin typeface="Arial"/>
              </a:defRPr>
            </a:lvl4pPr>
            <a:lvl5pPr marL="2057400" indent="-228600" eaLnBrk="0" hangingPunct="0">
              <a:defRPr sz="3200">
                <a:solidFill>
                  <a:schemeClr val="tx2"/>
                </a:solidFill>
                <a:latin typeface="Arial"/>
              </a:defRPr>
            </a:lvl5pPr>
            <a:lvl6pPr marL="2514600" indent="-228600" eaLnBrk="0" fontAlgn="base" hangingPunct="0">
              <a:spcBef>
                <a:spcPct val="0"/>
              </a:spcBef>
              <a:spcAft>
                <a:spcPct val="0"/>
              </a:spcAft>
              <a:defRPr sz="3200">
                <a:solidFill>
                  <a:schemeClr val="tx2"/>
                </a:solidFill>
                <a:latin typeface="Arial"/>
              </a:defRPr>
            </a:lvl6pPr>
            <a:lvl7pPr marL="2971800" indent="-228600" eaLnBrk="0" fontAlgn="base" hangingPunct="0">
              <a:spcBef>
                <a:spcPct val="0"/>
              </a:spcBef>
              <a:spcAft>
                <a:spcPct val="0"/>
              </a:spcAft>
              <a:defRPr sz="3200">
                <a:solidFill>
                  <a:schemeClr val="tx2"/>
                </a:solidFill>
                <a:latin typeface="Arial"/>
              </a:defRPr>
            </a:lvl7pPr>
            <a:lvl8pPr marL="3429000" indent="-228600" eaLnBrk="0" fontAlgn="base" hangingPunct="0">
              <a:spcBef>
                <a:spcPct val="0"/>
              </a:spcBef>
              <a:spcAft>
                <a:spcPct val="0"/>
              </a:spcAft>
              <a:defRPr sz="3200">
                <a:solidFill>
                  <a:schemeClr val="tx2"/>
                </a:solidFill>
                <a:latin typeface="Arial"/>
              </a:defRPr>
            </a:lvl8pPr>
            <a:lvl9pPr marL="3886200" indent="-228600" eaLnBrk="0" fontAlgn="base" hangingPunct="0">
              <a:spcBef>
                <a:spcPct val="0"/>
              </a:spcBef>
              <a:spcAft>
                <a:spcPct val="0"/>
              </a:spcAft>
              <a:defRPr sz="3200">
                <a:solidFill>
                  <a:schemeClr val="tx2"/>
                </a:solidFill>
                <a:latin typeface="Arial"/>
              </a:defRPr>
            </a:lvl9pPr>
          </a:lstStyle>
          <a:p>
            <a:pPr eaLnBrk="1" hangingPunct="1"/>
            <a:r>
              <a:rPr lang="en-US" sz="1600" b="1" i="0" dirty="0">
                <a:solidFill>
                  <a:schemeClr val="bg1"/>
                </a:solidFill>
                <a:latin typeface="Roboto" panose="02000000000000000000" pitchFamily="2" charset="0"/>
                <a:ea typeface="Roboto" panose="02000000000000000000" pitchFamily="2" charset="0"/>
                <a:cs typeface="Helvetica Neue Medium" panose="02000503000000020004" pitchFamily="2" charset="0"/>
              </a:rPr>
              <a:t>Presented By:</a:t>
            </a:r>
          </a:p>
        </p:txBody>
      </p:sp>
      <p:sp>
        <p:nvSpPr>
          <p:cNvPr id="7" name="Rectangle 3">
            <a:extLst>
              <a:ext uri="{FF2B5EF4-FFF2-40B4-BE49-F238E27FC236}">
                <a16:creationId xmlns:a16="http://schemas.microsoft.com/office/drawing/2014/main" id="{37E96C51-AABC-4D45-B4F0-D6D7706FA9DF}"/>
              </a:ext>
            </a:extLst>
          </p:cNvPr>
          <p:cNvSpPr>
            <a:spLocks noGrp="1" noChangeArrowheads="1"/>
          </p:cNvSpPr>
          <p:nvPr>
            <p:ph type="subTitle" idx="1" hasCustomPrompt="1"/>
          </p:nvPr>
        </p:nvSpPr>
        <p:spPr>
          <a:xfrm>
            <a:off x="883817" y="3780092"/>
            <a:ext cx="3055543" cy="732873"/>
          </a:xfrm>
        </p:spPr>
        <p:txBody>
          <a:bodyPr/>
          <a:lstStyle>
            <a:lvl1pPr marL="0" indent="0">
              <a:buFontTx/>
              <a:buNone/>
              <a:defRPr sz="1400" b="0" i="0">
                <a:solidFill>
                  <a:schemeClr val="bg1"/>
                </a:solidFill>
                <a:latin typeface="Roboto Medium" panose="02000000000000000000" pitchFamily="2" charset="0"/>
                <a:ea typeface="Roboto Medium" panose="02000000000000000000" pitchFamily="2" charset="0"/>
                <a:cs typeface="Helvetica Neue Medium" panose="02000503000000020004" pitchFamily="2" charset="0"/>
              </a:defRPr>
            </a:lvl1pPr>
          </a:lstStyle>
          <a:p>
            <a:pPr lvl="0"/>
            <a:r>
              <a:rPr lang="en-US" noProof="0" dirty="0"/>
              <a:t>Name</a:t>
            </a:r>
            <a:br>
              <a:rPr lang="en-US" noProof="0" dirty="0"/>
            </a:br>
            <a:r>
              <a:rPr lang="en-US" noProof="0" dirty="0"/>
              <a:t>Title </a:t>
            </a:r>
            <a:br>
              <a:rPr lang="en-US" noProof="0" dirty="0"/>
            </a:br>
            <a:r>
              <a:rPr lang="en-US" noProof="0" dirty="0"/>
              <a:t>Phone | Email</a:t>
            </a:r>
          </a:p>
        </p:txBody>
      </p:sp>
      <p:pic>
        <p:nvPicPr>
          <p:cNvPr id="9" name="Picture 8">
            <a:extLst>
              <a:ext uri="{FF2B5EF4-FFF2-40B4-BE49-F238E27FC236}">
                <a16:creationId xmlns:a16="http://schemas.microsoft.com/office/drawing/2014/main" id="{F577AE56-5C3E-8D40-9142-D6C41C3108A0}"/>
              </a:ext>
            </a:extLst>
          </p:cNvPr>
          <p:cNvPicPr>
            <a:picLocks noChangeAspect="1"/>
          </p:cNvPicPr>
          <p:nvPr userDrawn="1"/>
        </p:nvPicPr>
        <p:blipFill rotWithShape="1">
          <a:blip r:embed="rId4"/>
          <a:srcRect l="9817" r="10466"/>
          <a:stretch/>
        </p:blipFill>
        <p:spPr>
          <a:xfrm>
            <a:off x="969545" y="2065592"/>
            <a:ext cx="1279816" cy="1605478"/>
          </a:xfrm>
          <a:prstGeom prst="rect">
            <a:avLst/>
          </a:prstGeom>
          <a:solidFill>
            <a:schemeClr val="bg1"/>
          </a:solidFill>
        </p:spPr>
      </p:pic>
      <p:sp>
        <p:nvSpPr>
          <p:cNvPr id="10" name="Rectangle 3">
            <a:extLst>
              <a:ext uri="{FF2B5EF4-FFF2-40B4-BE49-F238E27FC236}">
                <a16:creationId xmlns:a16="http://schemas.microsoft.com/office/drawing/2014/main" id="{1A929BF4-997A-334C-9690-8C6148A12AD7}"/>
              </a:ext>
            </a:extLst>
          </p:cNvPr>
          <p:cNvSpPr txBox="1">
            <a:spLocks noChangeArrowheads="1"/>
          </p:cNvSpPr>
          <p:nvPr userDrawn="1"/>
        </p:nvSpPr>
        <p:spPr bwMode="auto">
          <a:xfrm>
            <a:off x="3267568" y="3780092"/>
            <a:ext cx="3055543" cy="73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tx1"/>
              </a:buClr>
              <a:buFontTx/>
              <a:buNone/>
              <a:defRPr sz="1400" b="0" i="0">
                <a:solidFill>
                  <a:schemeClr val="bg1"/>
                </a:solidFill>
                <a:latin typeface="Roboto Medium" panose="02000000000000000000" pitchFamily="2" charset="0"/>
                <a:ea typeface="Roboto Medium" panose="02000000000000000000" pitchFamily="2" charset="0"/>
                <a:cs typeface="Helvetica Neue Medium" panose="02000503000000020004" pitchFamily="2" charset="0"/>
              </a:defRPr>
            </a:lvl1pPr>
            <a:lvl2pPr marL="742950" indent="-285750" algn="l" rtl="0" eaLnBrk="1" fontAlgn="base" hangingPunct="1">
              <a:spcBef>
                <a:spcPct val="20000"/>
              </a:spcBef>
              <a:spcAft>
                <a:spcPct val="0"/>
              </a:spcAft>
              <a:buClr>
                <a:srgbClr val="F37021"/>
              </a:buClr>
              <a:buFontTx/>
              <a:buChar char="–"/>
              <a:defRPr sz="2200" b="1" i="0">
                <a:solidFill>
                  <a:srgbClr val="F37021"/>
                </a:solidFill>
                <a:latin typeface="Roboto" panose="02000000000000000000" pitchFamily="2" charset="0"/>
                <a:ea typeface="Roboto" panose="02000000000000000000" pitchFamily="2" charset="0"/>
                <a:cs typeface="Helvetica Neue Medium" panose="02000503000000020004" pitchFamily="2" charset="0"/>
              </a:defRPr>
            </a:lvl2pPr>
            <a:lvl3pPr marL="1143000" indent="-228600" algn="l" rtl="0" eaLnBrk="1" fontAlgn="base" hangingPunct="1">
              <a:spcBef>
                <a:spcPct val="20000"/>
              </a:spcBef>
              <a:spcAft>
                <a:spcPct val="0"/>
              </a:spcAft>
              <a:buClr>
                <a:schemeClr val="tx1"/>
              </a:buClr>
              <a:buChar char="•"/>
              <a:defRPr sz="1800" b="1" i="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defRPr>
            </a:lvl3pPr>
            <a:lvl4pPr marL="1600200" indent="-228600" algn="l" rtl="0" eaLnBrk="1" fontAlgn="base" hangingPunct="1">
              <a:spcBef>
                <a:spcPct val="20000"/>
              </a:spcBef>
              <a:spcAft>
                <a:spcPct val="0"/>
              </a:spcAft>
              <a:buClr>
                <a:schemeClr val="tx1">
                  <a:lumMod val="50000"/>
                  <a:lumOff val="50000"/>
                </a:schemeClr>
              </a:buClr>
              <a:buChar char="–"/>
              <a:defRPr sz="1600" b="0" i="0">
                <a:solidFill>
                  <a:schemeClr val="tx1">
                    <a:lumMod val="65000"/>
                    <a:lumOff val="35000"/>
                  </a:schemeClr>
                </a:solidFill>
                <a:latin typeface="Roboto" panose="02000000000000000000" pitchFamily="2" charset="0"/>
                <a:ea typeface="Roboto" panose="02000000000000000000" pitchFamily="2" charset="0"/>
                <a:cs typeface="Helvetica Neue" panose="02000503000000020004" pitchFamily="2" charset="0"/>
              </a:defRPr>
            </a:lvl4pPr>
            <a:lvl5pPr marL="2057400" indent="-228600" algn="l" rtl="0" eaLnBrk="1" fontAlgn="base" hangingPunct="1">
              <a:spcBef>
                <a:spcPct val="20000"/>
              </a:spcBef>
              <a:spcAft>
                <a:spcPct val="0"/>
              </a:spcAft>
              <a:buClr>
                <a:schemeClr val="tx1">
                  <a:lumMod val="50000"/>
                  <a:lumOff val="50000"/>
                </a:schemeClr>
              </a:buClr>
              <a:buChar char="»"/>
              <a:defRPr sz="1600" b="0" i="0">
                <a:solidFill>
                  <a:schemeClr val="tx1">
                    <a:lumMod val="65000"/>
                    <a:lumOff val="35000"/>
                  </a:schemeClr>
                </a:solidFill>
                <a:latin typeface="Roboto" panose="02000000000000000000" pitchFamily="2" charset="0"/>
                <a:ea typeface="Roboto" panose="02000000000000000000" pitchFamily="2" charset="0"/>
                <a:cs typeface="Helvetica Neue" panose="02000503000000020004" pitchFamily="2" charset="0"/>
              </a:defRPr>
            </a:lvl5pPr>
            <a:lvl6pPr marL="2514600" indent="-228600" algn="l" rtl="0" eaLnBrk="1" fontAlgn="base" hangingPunct="1">
              <a:spcBef>
                <a:spcPct val="20000"/>
              </a:spcBef>
              <a:spcAft>
                <a:spcPct val="0"/>
              </a:spcAft>
              <a:buChar char="»"/>
              <a:defRPr sz="2000">
                <a:solidFill>
                  <a:srgbClr val="003300"/>
                </a:solidFill>
                <a:latin typeface="+mn-lt"/>
              </a:defRPr>
            </a:lvl6pPr>
            <a:lvl7pPr marL="2971800" indent="-228600" algn="l" rtl="0" eaLnBrk="1" fontAlgn="base" hangingPunct="1">
              <a:spcBef>
                <a:spcPct val="20000"/>
              </a:spcBef>
              <a:spcAft>
                <a:spcPct val="0"/>
              </a:spcAft>
              <a:buChar char="»"/>
              <a:defRPr sz="2000">
                <a:solidFill>
                  <a:srgbClr val="003300"/>
                </a:solidFill>
                <a:latin typeface="+mn-lt"/>
              </a:defRPr>
            </a:lvl7pPr>
            <a:lvl8pPr marL="3429000" indent="-228600" algn="l" rtl="0" eaLnBrk="1" fontAlgn="base" hangingPunct="1">
              <a:spcBef>
                <a:spcPct val="20000"/>
              </a:spcBef>
              <a:spcAft>
                <a:spcPct val="0"/>
              </a:spcAft>
              <a:buChar char="»"/>
              <a:defRPr sz="2000">
                <a:solidFill>
                  <a:srgbClr val="003300"/>
                </a:solidFill>
                <a:latin typeface="+mn-lt"/>
              </a:defRPr>
            </a:lvl8pPr>
            <a:lvl9pPr marL="3886200" indent="-228600" algn="l" rtl="0" eaLnBrk="1" fontAlgn="base" hangingPunct="1">
              <a:spcBef>
                <a:spcPct val="20000"/>
              </a:spcBef>
              <a:spcAft>
                <a:spcPct val="0"/>
              </a:spcAft>
              <a:buChar char="»"/>
              <a:defRPr sz="2000">
                <a:solidFill>
                  <a:srgbClr val="003300"/>
                </a:solidFill>
                <a:latin typeface="+mn-lt"/>
              </a:defRPr>
            </a:lvl9pPr>
          </a:lstStyle>
          <a:p>
            <a:pPr lvl="0"/>
            <a:r>
              <a:rPr lang="en-US" noProof="0" dirty="0"/>
              <a:t>Name</a:t>
            </a:r>
            <a:br>
              <a:rPr lang="en-US" noProof="0" dirty="0"/>
            </a:br>
            <a:r>
              <a:rPr lang="en-US" noProof="0" dirty="0"/>
              <a:t>Title </a:t>
            </a:r>
            <a:br>
              <a:rPr lang="en-US" noProof="0" dirty="0"/>
            </a:br>
            <a:r>
              <a:rPr lang="en-US" noProof="0" dirty="0"/>
              <a:t>Phone | Email</a:t>
            </a:r>
          </a:p>
        </p:txBody>
      </p:sp>
      <p:pic>
        <p:nvPicPr>
          <p:cNvPr id="11" name="Picture 10">
            <a:extLst>
              <a:ext uri="{FF2B5EF4-FFF2-40B4-BE49-F238E27FC236}">
                <a16:creationId xmlns:a16="http://schemas.microsoft.com/office/drawing/2014/main" id="{FA487A04-DC3B-EF41-9714-125F0761DA49}"/>
              </a:ext>
            </a:extLst>
          </p:cNvPr>
          <p:cNvPicPr>
            <a:picLocks noChangeAspect="1"/>
          </p:cNvPicPr>
          <p:nvPr userDrawn="1"/>
        </p:nvPicPr>
        <p:blipFill rotWithShape="1">
          <a:blip r:embed="rId4"/>
          <a:srcRect l="9817" r="10466"/>
          <a:stretch/>
        </p:blipFill>
        <p:spPr>
          <a:xfrm>
            <a:off x="3328283" y="2065592"/>
            <a:ext cx="1279816" cy="1605478"/>
          </a:xfrm>
          <a:prstGeom prst="rect">
            <a:avLst/>
          </a:prstGeom>
          <a:solidFill>
            <a:schemeClr val="bg1"/>
          </a:solidFill>
        </p:spPr>
      </p:pic>
      <p:sp>
        <p:nvSpPr>
          <p:cNvPr id="12" name="Rectangle 3">
            <a:extLst>
              <a:ext uri="{FF2B5EF4-FFF2-40B4-BE49-F238E27FC236}">
                <a16:creationId xmlns:a16="http://schemas.microsoft.com/office/drawing/2014/main" id="{1FB4BFDC-A0E7-A743-8CBA-1FBFD1902644}"/>
              </a:ext>
            </a:extLst>
          </p:cNvPr>
          <p:cNvSpPr txBox="1">
            <a:spLocks noChangeArrowheads="1"/>
          </p:cNvSpPr>
          <p:nvPr userDrawn="1"/>
        </p:nvSpPr>
        <p:spPr bwMode="auto">
          <a:xfrm>
            <a:off x="5601293" y="3780092"/>
            <a:ext cx="3055543" cy="73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tx1"/>
              </a:buClr>
              <a:buFontTx/>
              <a:buNone/>
              <a:defRPr sz="1400" b="0" i="0">
                <a:solidFill>
                  <a:schemeClr val="bg1"/>
                </a:solidFill>
                <a:latin typeface="Roboto Medium" panose="02000000000000000000" pitchFamily="2" charset="0"/>
                <a:ea typeface="Roboto Medium" panose="02000000000000000000" pitchFamily="2" charset="0"/>
                <a:cs typeface="Helvetica Neue Medium" panose="02000503000000020004" pitchFamily="2" charset="0"/>
              </a:defRPr>
            </a:lvl1pPr>
            <a:lvl2pPr marL="742950" indent="-285750" algn="l" rtl="0" eaLnBrk="1" fontAlgn="base" hangingPunct="1">
              <a:spcBef>
                <a:spcPct val="20000"/>
              </a:spcBef>
              <a:spcAft>
                <a:spcPct val="0"/>
              </a:spcAft>
              <a:buClr>
                <a:srgbClr val="F37021"/>
              </a:buClr>
              <a:buFontTx/>
              <a:buChar char="–"/>
              <a:defRPr sz="2200" b="1" i="0">
                <a:solidFill>
                  <a:srgbClr val="F37021"/>
                </a:solidFill>
                <a:latin typeface="Roboto" panose="02000000000000000000" pitchFamily="2" charset="0"/>
                <a:ea typeface="Roboto" panose="02000000000000000000" pitchFamily="2" charset="0"/>
                <a:cs typeface="Helvetica Neue Medium" panose="02000503000000020004" pitchFamily="2" charset="0"/>
              </a:defRPr>
            </a:lvl2pPr>
            <a:lvl3pPr marL="1143000" indent="-228600" algn="l" rtl="0" eaLnBrk="1" fontAlgn="base" hangingPunct="1">
              <a:spcBef>
                <a:spcPct val="20000"/>
              </a:spcBef>
              <a:spcAft>
                <a:spcPct val="0"/>
              </a:spcAft>
              <a:buClr>
                <a:schemeClr val="tx1"/>
              </a:buClr>
              <a:buChar char="•"/>
              <a:defRPr sz="1800" b="1" i="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defRPr>
            </a:lvl3pPr>
            <a:lvl4pPr marL="1600200" indent="-228600" algn="l" rtl="0" eaLnBrk="1" fontAlgn="base" hangingPunct="1">
              <a:spcBef>
                <a:spcPct val="20000"/>
              </a:spcBef>
              <a:spcAft>
                <a:spcPct val="0"/>
              </a:spcAft>
              <a:buClr>
                <a:schemeClr val="tx1">
                  <a:lumMod val="50000"/>
                  <a:lumOff val="50000"/>
                </a:schemeClr>
              </a:buClr>
              <a:buChar char="–"/>
              <a:defRPr sz="1600" b="0" i="0">
                <a:solidFill>
                  <a:schemeClr val="tx1">
                    <a:lumMod val="65000"/>
                    <a:lumOff val="35000"/>
                  </a:schemeClr>
                </a:solidFill>
                <a:latin typeface="Roboto" panose="02000000000000000000" pitchFamily="2" charset="0"/>
                <a:ea typeface="Roboto" panose="02000000000000000000" pitchFamily="2" charset="0"/>
                <a:cs typeface="Helvetica Neue" panose="02000503000000020004" pitchFamily="2" charset="0"/>
              </a:defRPr>
            </a:lvl4pPr>
            <a:lvl5pPr marL="2057400" indent="-228600" algn="l" rtl="0" eaLnBrk="1" fontAlgn="base" hangingPunct="1">
              <a:spcBef>
                <a:spcPct val="20000"/>
              </a:spcBef>
              <a:spcAft>
                <a:spcPct val="0"/>
              </a:spcAft>
              <a:buClr>
                <a:schemeClr val="tx1">
                  <a:lumMod val="50000"/>
                  <a:lumOff val="50000"/>
                </a:schemeClr>
              </a:buClr>
              <a:buChar char="»"/>
              <a:defRPr sz="1600" b="0" i="0">
                <a:solidFill>
                  <a:schemeClr val="tx1">
                    <a:lumMod val="65000"/>
                    <a:lumOff val="35000"/>
                  </a:schemeClr>
                </a:solidFill>
                <a:latin typeface="Roboto" panose="02000000000000000000" pitchFamily="2" charset="0"/>
                <a:ea typeface="Roboto" panose="02000000000000000000" pitchFamily="2" charset="0"/>
                <a:cs typeface="Helvetica Neue" panose="02000503000000020004" pitchFamily="2" charset="0"/>
              </a:defRPr>
            </a:lvl5pPr>
            <a:lvl6pPr marL="2514600" indent="-228600" algn="l" rtl="0" eaLnBrk="1" fontAlgn="base" hangingPunct="1">
              <a:spcBef>
                <a:spcPct val="20000"/>
              </a:spcBef>
              <a:spcAft>
                <a:spcPct val="0"/>
              </a:spcAft>
              <a:buChar char="»"/>
              <a:defRPr sz="2000">
                <a:solidFill>
                  <a:srgbClr val="003300"/>
                </a:solidFill>
                <a:latin typeface="+mn-lt"/>
              </a:defRPr>
            </a:lvl6pPr>
            <a:lvl7pPr marL="2971800" indent="-228600" algn="l" rtl="0" eaLnBrk="1" fontAlgn="base" hangingPunct="1">
              <a:spcBef>
                <a:spcPct val="20000"/>
              </a:spcBef>
              <a:spcAft>
                <a:spcPct val="0"/>
              </a:spcAft>
              <a:buChar char="»"/>
              <a:defRPr sz="2000">
                <a:solidFill>
                  <a:srgbClr val="003300"/>
                </a:solidFill>
                <a:latin typeface="+mn-lt"/>
              </a:defRPr>
            </a:lvl7pPr>
            <a:lvl8pPr marL="3429000" indent="-228600" algn="l" rtl="0" eaLnBrk="1" fontAlgn="base" hangingPunct="1">
              <a:spcBef>
                <a:spcPct val="20000"/>
              </a:spcBef>
              <a:spcAft>
                <a:spcPct val="0"/>
              </a:spcAft>
              <a:buChar char="»"/>
              <a:defRPr sz="2000">
                <a:solidFill>
                  <a:srgbClr val="003300"/>
                </a:solidFill>
                <a:latin typeface="+mn-lt"/>
              </a:defRPr>
            </a:lvl8pPr>
            <a:lvl9pPr marL="3886200" indent="-228600" algn="l" rtl="0" eaLnBrk="1" fontAlgn="base" hangingPunct="1">
              <a:spcBef>
                <a:spcPct val="20000"/>
              </a:spcBef>
              <a:spcAft>
                <a:spcPct val="0"/>
              </a:spcAft>
              <a:buChar char="»"/>
              <a:defRPr sz="2000">
                <a:solidFill>
                  <a:srgbClr val="003300"/>
                </a:solidFill>
                <a:latin typeface="+mn-lt"/>
              </a:defRPr>
            </a:lvl9pPr>
          </a:lstStyle>
          <a:p>
            <a:pPr lvl="0"/>
            <a:r>
              <a:rPr lang="en-US" noProof="0" dirty="0"/>
              <a:t>Name</a:t>
            </a:r>
            <a:br>
              <a:rPr lang="en-US" noProof="0" dirty="0"/>
            </a:br>
            <a:r>
              <a:rPr lang="en-US" noProof="0" dirty="0"/>
              <a:t>Title </a:t>
            </a:r>
            <a:br>
              <a:rPr lang="en-US" noProof="0" dirty="0"/>
            </a:br>
            <a:r>
              <a:rPr lang="en-US" noProof="0" dirty="0"/>
              <a:t>Phone | Email</a:t>
            </a:r>
          </a:p>
        </p:txBody>
      </p:sp>
      <p:pic>
        <p:nvPicPr>
          <p:cNvPr id="13" name="Picture 12">
            <a:extLst>
              <a:ext uri="{FF2B5EF4-FFF2-40B4-BE49-F238E27FC236}">
                <a16:creationId xmlns:a16="http://schemas.microsoft.com/office/drawing/2014/main" id="{5DE9C90F-172E-4C4A-B199-4A8E08ACA5EC}"/>
              </a:ext>
            </a:extLst>
          </p:cNvPr>
          <p:cNvPicPr>
            <a:picLocks noChangeAspect="1"/>
          </p:cNvPicPr>
          <p:nvPr userDrawn="1"/>
        </p:nvPicPr>
        <p:blipFill rotWithShape="1">
          <a:blip r:embed="rId4"/>
          <a:srcRect l="9817" r="10466"/>
          <a:stretch/>
        </p:blipFill>
        <p:spPr>
          <a:xfrm>
            <a:off x="5687021" y="2065592"/>
            <a:ext cx="1279816" cy="1605478"/>
          </a:xfrm>
          <a:prstGeom prst="rect">
            <a:avLst/>
          </a:prstGeom>
          <a:solidFill>
            <a:schemeClr val="bg1"/>
          </a:solidFill>
        </p:spPr>
      </p:pic>
    </p:spTree>
    <p:extLst>
      <p:ext uri="{BB962C8B-B14F-4D97-AF65-F5344CB8AC3E}">
        <p14:creationId xmlns:p14="http://schemas.microsoft.com/office/powerpoint/2010/main" val="165714713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FC3607-E74F-164A-8178-97BAEFE61CF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194" name="Rectangle 2"/>
          <p:cNvSpPr>
            <a:spLocks noGrp="1" noChangeArrowheads="1"/>
          </p:cNvSpPr>
          <p:nvPr>
            <p:ph type="ctrTitle"/>
          </p:nvPr>
        </p:nvSpPr>
        <p:spPr>
          <a:xfrm>
            <a:off x="0" y="1793896"/>
            <a:ext cx="12192000" cy="1379097"/>
          </a:xfrm>
        </p:spPr>
        <p:txBody>
          <a:bodyPr anchor="b"/>
          <a:lstStyle>
            <a:lvl1pPr algn="ctr">
              <a:defRPr sz="3600" b="1">
                <a:solidFill>
                  <a:schemeClr val="bg1"/>
                </a:solidFill>
              </a:defRPr>
            </a:lvl1pPr>
          </a:lstStyle>
          <a:p>
            <a:pPr lvl="0"/>
            <a:r>
              <a:rPr lang="en-US" noProof="0"/>
              <a:t>Click to edit Master title style</a:t>
            </a:r>
            <a:endParaRPr lang="en-US" noProof="0" dirty="0"/>
          </a:p>
        </p:txBody>
      </p:sp>
      <p:pic>
        <p:nvPicPr>
          <p:cNvPr id="6" name="Picture 5">
            <a:extLst>
              <a:ext uri="{FF2B5EF4-FFF2-40B4-BE49-F238E27FC236}">
                <a16:creationId xmlns:a16="http://schemas.microsoft.com/office/drawing/2014/main" id="{081D15C5-63EC-344E-AE8C-619AC0DB0C4A}"/>
              </a:ext>
            </a:extLst>
          </p:cNvPr>
          <p:cNvPicPr>
            <a:picLocks noChangeAspect="1"/>
          </p:cNvPicPr>
          <p:nvPr userDrawn="1"/>
        </p:nvPicPr>
        <p:blipFill>
          <a:blip r:embed="rId3"/>
          <a:stretch>
            <a:fillRect/>
          </a:stretch>
        </p:blipFill>
        <p:spPr>
          <a:xfrm>
            <a:off x="9553146" y="5841922"/>
            <a:ext cx="2273300" cy="571500"/>
          </a:xfrm>
          <a:prstGeom prst="rect">
            <a:avLst/>
          </a:prstGeom>
        </p:spPr>
      </p:pic>
    </p:spTree>
    <p:extLst>
      <p:ext uri="{BB962C8B-B14F-4D97-AF65-F5344CB8AC3E}">
        <p14:creationId xmlns:p14="http://schemas.microsoft.com/office/powerpoint/2010/main" val="2223389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1B7A1-994C-B74F-9F91-DED0F7564D5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3CB4FF0-8F8A-194F-92E6-0EB336218F18}"/>
              </a:ext>
            </a:extLst>
          </p:cNvPr>
          <p:cNvSpPr>
            <a:spLocks noGrp="1"/>
          </p:cNvSpPr>
          <p:nvPr>
            <p:ph idx="1"/>
          </p:nvPr>
        </p:nvSpPr>
        <p:spPr>
          <a:xfrm>
            <a:off x="812801" y="1252409"/>
            <a:ext cx="10452100" cy="490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C74D9BD-30FF-424E-9EFC-09E6B5F44D16}"/>
              </a:ext>
            </a:extLst>
          </p:cNvPr>
          <p:cNvSpPr>
            <a:spLocks noGrp="1"/>
          </p:cNvSpPr>
          <p:nvPr>
            <p:ph type="sldNum" sz="quarter" idx="12"/>
          </p:nvPr>
        </p:nvSpPr>
        <p:spPr/>
        <p:txBody>
          <a:bodyPr/>
          <a:lstStyle/>
          <a:p>
            <a:fld id="{E8B1ECA1-FDA0-F24C-A7B4-5F6C7B518ADB}" type="slidenum">
              <a:rPr lang="en-US" smtClean="0"/>
              <a:t>‹#›</a:t>
            </a:fld>
            <a:endParaRPr lang="en-US"/>
          </a:p>
        </p:txBody>
      </p:sp>
    </p:spTree>
    <p:extLst>
      <p:ext uri="{BB962C8B-B14F-4D97-AF65-F5344CB8AC3E}">
        <p14:creationId xmlns:p14="http://schemas.microsoft.com/office/powerpoint/2010/main" val="32758701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385805"/>
            <a:ext cx="10769600" cy="1143000"/>
          </a:xfrm>
        </p:spPr>
        <p:txBody>
          <a:bodyPr anchor="b"/>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800" y="1565275"/>
            <a:ext cx="5386917" cy="639762"/>
          </a:xfrm>
        </p:spPr>
        <p:txBody>
          <a:bodyPr anchor="b"/>
          <a:lstStyle>
            <a:lvl1pPr marL="0" indent="0">
              <a:buNone/>
              <a:defRPr sz="2600" b="1">
                <a:solidFill>
                  <a:srgbClr val="024B6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2800" y="2205037"/>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568" y="1565275"/>
            <a:ext cx="5389033" cy="639762"/>
          </a:xfrm>
        </p:spPr>
        <p:txBody>
          <a:bodyPr anchor="b"/>
          <a:lstStyle>
            <a:lvl1pPr marL="0" indent="0">
              <a:buNone/>
              <a:defRPr sz="2600" b="1">
                <a:solidFill>
                  <a:srgbClr val="024B6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6568" y="2205037"/>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0"/>
          </p:nvPr>
        </p:nvSpPr>
        <p:spPr>
          <a:xfrm>
            <a:off x="8738972" y="6365789"/>
            <a:ext cx="2844800" cy="304800"/>
          </a:xfrm>
        </p:spPr>
        <p:txBody>
          <a:bodyPr/>
          <a:lstStyle>
            <a:lvl1pPr>
              <a:defRPr/>
            </a:lvl1pPr>
          </a:lstStyle>
          <a:p>
            <a:fld id="{5E604FA3-43B0-487A-A112-678906616653}" type="slidenum">
              <a:rPr lang="en-US" smtClean="0"/>
              <a:t>‹#›</a:t>
            </a:fld>
            <a:endParaRPr lang="en-US"/>
          </a:p>
        </p:txBody>
      </p:sp>
    </p:spTree>
    <p:extLst>
      <p:ext uri="{BB962C8B-B14F-4D97-AF65-F5344CB8AC3E}">
        <p14:creationId xmlns:p14="http://schemas.microsoft.com/office/powerpoint/2010/main" val="149342256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C91815B-E5B2-BBEE-336C-1E4B9FCC3008}"/>
              </a:ext>
            </a:extLst>
          </p:cNvPr>
          <p:cNvSpPr/>
          <p:nvPr userDrawn="1"/>
        </p:nvSpPr>
        <p:spPr bwMode="auto">
          <a:xfrm>
            <a:off x="0" y="0"/>
            <a:ext cx="12377351" cy="6858000"/>
          </a:xfrm>
          <a:prstGeom prst="rect">
            <a:avLst/>
          </a:prstGeom>
          <a:solidFill>
            <a:srgbClr val="024B65"/>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bg1"/>
              </a:solidFill>
              <a:effectLst/>
              <a:latin typeface="Arial" charset="0"/>
            </a:endParaRPr>
          </a:p>
        </p:txBody>
      </p:sp>
      <p:sp>
        <p:nvSpPr>
          <p:cNvPr id="8194" name="Rectangle 2"/>
          <p:cNvSpPr>
            <a:spLocks noGrp="1" noChangeArrowheads="1"/>
          </p:cNvSpPr>
          <p:nvPr>
            <p:ph type="ctrTitle"/>
          </p:nvPr>
        </p:nvSpPr>
        <p:spPr>
          <a:xfrm>
            <a:off x="1016000" y="679622"/>
            <a:ext cx="7112000" cy="2157885"/>
          </a:xfrm>
        </p:spPr>
        <p:txBody>
          <a:bodyPr anchor="b"/>
          <a:lstStyle>
            <a:lvl1pPr algn="l">
              <a:defRPr sz="4400" b="1">
                <a:solidFill>
                  <a:schemeClr val="bg1"/>
                </a:solidFill>
              </a:defRPr>
            </a:lvl1pPr>
          </a:lstStyle>
          <a:p>
            <a:pPr lvl="0"/>
            <a:r>
              <a:rPr lang="en-US" noProof="0"/>
              <a:t>Click to edit Master title style</a:t>
            </a:r>
            <a:endParaRPr lang="en-US" noProof="0" dirty="0"/>
          </a:p>
        </p:txBody>
      </p:sp>
      <p:pic>
        <p:nvPicPr>
          <p:cNvPr id="6" name="Picture 5">
            <a:extLst>
              <a:ext uri="{FF2B5EF4-FFF2-40B4-BE49-F238E27FC236}">
                <a16:creationId xmlns:a16="http://schemas.microsoft.com/office/drawing/2014/main" id="{081D15C5-63EC-344E-AE8C-619AC0DB0C4A}"/>
              </a:ext>
            </a:extLst>
          </p:cNvPr>
          <p:cNvPicPr>
            <a:picLocks noChangeAspect="1"/>
          </p:cNvPicPr>
          <p:nvPr userDrawn="1"/>
        </p:nvPicPr>
        <p:blipFill>
          <a:blip r:embed="rId2"/>
          <a:stretch>
            <a:fillRect/>
          </a:stretch>
        </p:blipFill>
        <p:spPr>
          <a:xfrm>
            <a:off x="10067834" y="5962978"/>
            <a:ext cx="1983199" cy="498570"/>
          </a:xfrm>
          <a:prstGeom prst="rect">
            <a:avLst/>
          </a:prstGeom>
        </p:spPr>
      </p:pic>
      <p:sp>
        <p:nvSpPr>
          <p:cNvPr id="15" name="Rectangle 14">
            <a:extLst>
              <a:ext uri="{FF2B5EF4-FFF2-40B4-BE49-F238E27FC236}">
                <a16:creationId xmlns:a16="http://schemas.microsoft.com/office/drawing/2014/main" id="{89C16A6A-3C93-5C4E-A29D-832D1DA0D462}"/>
              </a:ext>
            </a:extLst>
          </p:cNvPr>
          <p:cNvSpPr/>
          <p:nvPr userDrawn="1"/>
        </p:nvSpPr>
        <p:spPr bwMode="auto">
          <a:xfrm>
            <a:off x="0" y="0"/>
            <a:ext cx="591671" cy="6858000"/>
          </a:xfrm>
          <a:prstGeom prst="rect">
            <a:avLst/>
          </a:prstGeom>
          <a:solidFill>
            <a:srgbClr val="008C9E"/>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2"/>
              </a:solidFill>
              <a:effectLst/>
              <a:latin typeface="Arial" charset="0"/>
            </a:endParaRPr>
          </a:p>
        </p:txBody>
      </p:sp>
      <p:sp>
        <p:nvSpPr>
          <p:cNvPr id="8" name="Text Box 18">
            <a:extLst>
              <a:ext uri="{FF2B5EF4-FFF2-40B4-BE49-F238E27FC236}">
                <a16:creationId xmlns:a16="http://schemas.microsoft.com/office/drawing/2014/main" id="{C860205E-5A15-1E4E-B123-6AA289C2DA03}"/>
              </a:ext>
            </a:extLst>
          </p:cNvPr>
          <p:cNvSpPr txBox="1">
            <a:spLocks noChangeArrowheads="1"/>
          </p:cNvSpPr>
          <p:nvPr userDrawn="1"/>
        </p:nvSpPr>
        <p:spPr bwMode="auto">
          <a:xfrm>
            <a:off x="1016000" y="3637079"/>
            <a:ext cx="2641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2"/>
                </a:solidFill>
                <a:latin typeface="Arial"/>
              </a:defRPr>
            </a:lvl1pPr>
            <a:lvl2pPr marL="742950" indent="-285750" eaLnBrk="0" hangingPunct="0">
              <a:defRPr sz="3200">
                <a:solidFill>
                  <a:schemeClr val="tx2"/>
                </a:solidFill>
                <a:latin typeface="Arial"/>
              </a:defRPr>
            </a:lvl2pPr>
            <a:lvl3pPr marL="1143000" indent="-228600" eaLnBrk="0" hangingPunct="0">
              <a:defRPr sz="3200">
                <a:solidFill>
                  <a:schemeClr val="tx2"/>
                </a:solidFill>
                <a:latin typeface="Arial"/>
              </a:defRPr>
            </a:lvl3pPr>
            <a:lvl4pPr marL="1600200" indent="-228600" eaLnBrk="0" hangingPunct="0">
              <a:defRPr sz="3200">
                <a:solidFill>
                  <a:schemeClr val="tx2"/>
                </a:solidFill>
                <a:latin typeface="Arial"/>
              </a:defRPr>
            </a:lvl4pPr>
            <a:lvl5pPr marL="2057400" indent="-228600" eaLnBrk="0" hangingPunct="0">
              <a:defRPr sz="3200">
                <a:solidFill>
                  <a:schemeClr val="tx2"/>
                </a:solidFill>
                <a:latin typeface="Arial"/>
              </a:defRPr>
            </a:lvl5pPr>
            <a:lvl6pPr marL="2514600" indent="-228600" eaLnBrk="0" fontAlgn="base" hangingPunct="0">
              <a:spcBef>
                <a:spcPct val="0"/>
              </a:spcBef>
              <a:spcAft>
                <a:spcPct val="0"/>
              </a:spcAft>
              <a:defRPr sz="3200">
                <a:solidFill>
                  <a:schemeClr val="tx2"/>
                </a:solidFill>
                <a:latin typeface="Arial"/>
              </a:defRPr>
            </a:lvl6pPr>
            <a:lvl7pPr marL="2971800" indent="-228600" eaLnBrk="0" fontAlgn="base" hangingPunct="0">
              <a:spcBef>
                <a:spcPct val="0"/>
              </a:spcBef>
              <a:spcAft>
                <a:spcPct val="0"/>
              </a:spcAft>
              <a:defRPr sz="3200">
                <a:solidFill>
                  <a:schemeClr val="tx2"/>
                </a:solidFill>
                <a:latin typeface="Arial"/>
              </a:defRPr>
            </a:lvl7pPr>
            <a:lvl8pPr marL="3429000" indent="-228600" eaLnBrk="0" fontAlgn="base" hangingPunct="0">
              <a:spcBef>
                <a:spcPct val="0"/>
              </a:spcBef>
              <a:spcAft>
                <a:spcPct val="0"/>
              </a:spcAft>
              <a:defRPr sz="3200">
                <a:solidFill>
                  <a:schemeClr val="tx2"/>
                </a:solidFill>
                <a:latin typeface="Arial"/>
              </a:defRPr>
            </a:lvl8pPr>
            <a:lvl9pPr marL="3886200" indent="-228600" eaLnBrk="0" fontAlgn="base" hangingPunct="0">
              <a:spcBef>
                <a:spcPct val="0"/>
              </a:spcBef>
              <a:spcAft>
                <a:spcPct val="0"/>
              </a:spcAft>
              <a:defRPr sz="3200">
                <a:solidFill>
                  <a:schemeClr val="tx2"/>
                </a:solidFill>
                <a:latin typeface="Arial"/>
              </a:defRPr>
            </a:lvl9pPr>
          </a:lstStyle>
          <a:p>
            <a:pPr eaLnBrk="1" hangingPunct="1"/>
            <a:r>
              <a:rPr lang="en-US" sz="1400" b="1" i="0" dirty="0">
                <a:solidFill>
                  <a:schemeClr val="bg1"/>
                </a:solidFill>
                <a:latin typeface="Roboto" panose="02000000000000000000" pitchFamily="2" charset="0"/>
                <a:ea typeface="Roboto" panose="02000000000000000000" pitchFamily="2" charset="0"/>
                <a:cs typeface="Helvetica Neue Medium" panose="02000503000000020004" pitchFamily="2" charset="0"/>
              </a:rPr>
              <a:t>Presented By:</a:t>
            </a:r>
          </a:p>
        </p:txBody>
      </p:sp>
      <p:sp>
        <p:nvSpPr>
          <p:cNvPr id="10" name="Rectangle 3">
            <a:extLst>
              <a:ext uri="{FF2B5EF4-FFF2-40B4-BE49-F238E27FC236}">
                <a16:creationId xmlns:a16="http://schemas.microsoft.com/office/drawing/2014/main" id="{0C7F6D0F-D9E2-5D4E-A944-FA1E2843920A}"/>
              </a:ext>
            </a:extLst>
          </p:cNvPr>
          <p:cNvSpPr>
            <a:spLocks noGrp="1" noChangeArrowheads="1"/>
          </p:cNvSpPr>
          <p:nvPr>
            <p:ph type="subTitle" idx="1"/>
          </p:nvPr>
        </p:nvSpPr>
        <p:spPr>
          <a:xfrm>
            <a:off x="1018746" y="4061081"/>
            <a:ext cx="8534400" cy="1316755"/>
          </a:xfrm>
        </p:spPr>
        <p:txBody>
          <a:bodyPr/>
          <a:lstStyle>
            <a:lvl1pPr marL="0" indent="0">
              <a:buFontTx/>
              <a:buNone/>
              <a:defRPr sz="1400" b="0" i="0">
                <a:solidFill>
                  <a:schemeClr val="bg1"/>
                </a:solidFill>
                <a:latin typeface="Roboto Medium" panose="02000000000000000000" pitchFamily="2" charset="0"/>
                <a:ea typeface="Roboto Medium" panose="02000000000000000000" pitchFamily="2" charset="0"/>
                <a:cs typeface="Helvetica Neue Medium" panose="02000503000000020004" pitchFamily="2" charset="0"/>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137903125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C91815B-E5B2-BBEE-336C-1E4B9FCC3008}"/>
              </a:ext>
            </a:extLst>
          </p:cNvPr>
          <p:cNvSpPr/>
          <p:nvPr userDrawn="1"/>
        </p:nvSpPr>
        <p:spPr bwMode="auto">
          <a:xfrm>
            <a:off x="0" y="0"/>
            <a:ext cx="12377351" cy="6858000"/>
          </a:xfrm>
          <a:prstGeom prst="rect">
            <a:avLst/>
          </a:prstGeom>
          <a:solidFill>
            <a:srgbClr val="024B65"/>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bg1"/>
              </a:solidFill>
              <a:effectLst/>
              <a:latin typeface="Arial" charset="0"/>
            </a:endParaRPr>
          </a:p>
        </p:txBody>
      </p:sp>
      <p:sp>
        <p:nvSpPr>
          <p:cNvPr id="8194" name="Rectangle 2"/>
          <p:cNvSpPr>
            <a:spLocks noGrp="1" noChangeArrowheads="1"/>
          </p:cNvSpPr>
          <p:nvPr>
            <p:ph type="ctrTitle"/>
          </p:nvPr>
        </p:nvSpPr>
        <p:spPr>
          <a:xfrm>
            <a:off x="1016000" y="679622"/>
            <a:ext cx="7112000" cy="2157885"/>
          </a:xfrm>
        </p:spPr>
        <p:txBody>
          <a:bodyPr anchor="b"/>
          <a:lstStyle>
            <a:lvl1pPr algn="l">
              <a:defRPr sz="4400" b="1">
                <a:solidFill>
                  <a:schemeClr val="bg1"/>
                </a:solidFill>
              </a:defRPr>
            </a:lvl1pPr>
          </a:lstStyle>
          <a:p>
            <a:pPr lvl="0"/>
            <a:r>
              <a:rPr lang="en-US" noProof="0"/>
              <a:t>Click to edit Master title style</a:t>
            </a:r>
            <a:endParaRPr lang="en-US" noProof="0" dirty="0"/>
          </a:p>
        </p:txBody>
      </p:sp>
      <p:pic>
        <p:nvPicPr>
          <p:cNvPr id="6" name="Picture 5">
            <a:extLst>
              <a:ext uri="{FF2B5EF4-FFF2-40B4-BE49-F238E27FC236}">
                <a16:creationId xmlns:a16="http://schemas.microsoft.com/office/drawing/2014/main" id="{081D15C5-63EC-344E-AE8C-619AC0DB0C4A}"/>
              </a:ext>
            </a:extLst>
          </p:cNvPr>
          <p:cNvPicPr>
            <a:picLocks noChangeAspect="1"/>
          </p:cNvPicPr>
          <p:nvPr userDrawn="1"/>
        </p:nvPicPr>
        <p:blipFill>
          <a:blip r:embed="rId2"/>
          <a:stretch>
            <a:fillRect/>
          </a:stretch>
        </p:blipFill>
        <p:spPr>
          <a:xfrm>
            <a:off x="10067834" y="5962978"/>
            <a:ext cx="1983199" cy="498570"/>
          </a:xfrm>
          <a:prstGeom prst="rect">
            <a:avLst/>
          </a:prstGeom>
        </p:spPr>
      </p:pic>
      <p:sp>
        <p:nvSpPr>
          <p:cNvPr id="15" name="Rectangle 14">
            <a:extLst>
              <a:ext uri="{FF2B5EF4-FFF2-40B4-BE49-F238E27FC236}">
                <a16:creationId xmlns:a16="http://schemas.microsoft.com/office/drawing/2014/main" id="{89C16A6A-3C93-5C4E-A29D-832D1DA0D462}"/>
              </a:ext>
            </a:extLst>
          </p:cNvPr>
          <p:cNvSpPr/>
          <p:nvPr userDrawn="1"/>
        </p:nvSpPr>
        <p:spPr bwMode="auto">
          <a:xfrm>
            <a:off x="0" y="0"/>
            <a:ext cx="591671" cy="6858000"/>
          </a:xfrm>
          <a:prstGeom prst="rect">
            <a:avLst/>
          </a:prstGeom>
          <a:solidFill>
            <a:srgbClr val="008C9E"/>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2"/>
              </a:solidFill>
              <a:effectLst/>
              <a:latin typeface="Arial" charset="0"/>
            </a:endParaRPr>
          </a:p>
        </p:txBody>
      </p:sp>
      <p:sp>
        <p:nvSpPr>
          <p:cNvPr id="13" name="Text Box 18">
            <a:extLst>
              <a:ext uri="{FF2B5EF4-FFF2-40B4-BE49-F238E27FC236}">
                <a16:creationId xmlns:a16="http://schemas.microsoft.com/office/drawing/2014/main" id="{C97FB765-D026-4248-895B-A509B595BB94}"/>
              </a:ext>
            </a:extLst>
          </p:cNvPr>
          <p:cNvSpPr txBox="1">
            <a:spLocks noChangeArrowheads="1"/>
          </p:cNvSpPr>
          <p:nvPr userDrawn="1"/>
        </p:nvSpPr>
        <p:spPr bwMode="auto">
          <a:xfrm>
            <a:off x="1016000" y="3637079"/>
            <a:ext cx="2641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2"/>
                </a:solidFill>
                <a:latin typeface="Arial"/>
              </a:defRPr>
            </a:lvl1pPr>
            <a:lvl2pPr marL="742950" indent="-285750" eaLnBrk="0" hangingPunct="0">
              <a:defRPr sz="3200">
                <a:solidFill>
                  <a:schemeClr val="tx2"/>
                </a:solidFill>
                <a:latin typeface="Arial"/>
              </a:defRPr>
            </a:lvl2pPr>
            <a:lvl3pPr marL="1143000" indent="-228600" eaLnBrk="0" hangingPunct="0">
              <a:defRPr sz="3200">
                <a:solidFill>
                  <a:schemeClr val="tx2"/>
                </a:solidFill>
                <a:latin typeface="Arial"/>
              </a:defRPr>
            </a:lvl3pPr>
            <a:lvl4pPr marL="1600200" indent="-228600" eaLnBrk="0" hangingPunct="0">
              <a:defRPr sz="3200">
                <a:solidFill>
                  <a:schemeClr val="tx2"/>
                </a:solidFill>
                <a:latin typeface="Arial"/>
              </a:defRPr>
            </a:lvl4pPr>
            <a:lvl5pPr marL="2057400" indent="-228600" eaLnBrk="0" hangingPunct="0">
              <a:defRPr sz="3200">
                <a:solidFill>
                  <a:schemeClr val="tx2"/>
                </a:solidFill>
                <a:latin typeface="Arial"/>
              </a:defRPr>
            </a:lvl5pPr>
            <a:lvl6pPr marL="2514600" indent="-228600" eaLnBrk="0" fontAlgn="base" hangingPunct="0">
              <a:spcBef>
                <a:spcPct val="0"/>
              </a:spcBef>
              <a:spcAft>
                <a:spcPct val="0"/>
              </a:spcAft>
              <a:defRPr sz="3200">
                <a:solidFill>
                  <a:schemeClr val="tx2"/>
                </a:solidFill>
                <a:latin typeface="Arial"/>
              </a:defRPr>
            </a:lvl6pPr>
            <a:lvl7pPr marL="2971800" indent="-228600" eaLnBrk="0" fontAlgn="base" hangingPunct="0">
              <a:spcBef>
                <a:spcPct val="0"/>
              </a:spcBef>
              <a:spcAft>
                <a:spcPct val="0"/>
              </a:spcAft>
              <a:defRPr sz="3200">
                <a:solidFill>
                  <a:schemeClr val="tx2"/>
                </a:solidFill>
                <a:latin typeface="Arial"/>
              </a:defRPr>
            </a:lvl7pPr>
            <a:lvl8pPr marL="3429000" indent="-228600" eaLnBrk="0" fontAlgn="base" hangingPunct="0">
              <a:spcBef>
                <a:spcPct val="0"/>
              </a:spcBef>
              <a:spcAft>
                <a:spcPct val="0"/>
              </a:spcAft>
              <a:defRPr sz="3200">
                <a:solidFill>
                  <a:schemeClr val="tx2"/>
                </a:solidFill>
                <a:latin typeface="Arial"/>
              </a:defRPr>
            </a:lvl8pPr>
            <a:lvl9pPr marL="3886200" indent="-228600" eaLnBrk="0" fontAlgn="base" hangingPunct="0">
              <a:spcBef>
                <a:spcPct val="0"/>
              </a:spcBef>
              <a:spcAft>
                <a:spcPct val="0"/>
              </a:spcAft>
              <a:defRPr sz="3200">
                <a:solidFill>
                  <a:schemeClr val="tx2"/>
                </a:solidFill>
                <a:latin typeface="Arial"/>
              </a:defRPr>
            </a:lvl9pPr>
          </a:lstStyle>
          <a:p>
            <a:pPr eaLnBrk="1" hangingPunct="1"/>
            <a:r>
              <a:rPr lang="en-US" sz="1400" b="1" i="0" dirty="0">
                <a:solidFill>
                  <a:schemeClr val="bg1"/>
                </a:solidFill>
                <a:latin typeface="Roboto" panose="02000000000000000000" pitchFamily="2" charset="0"/>
                <a:ea typeface="Roboto" panose="02000000000000000000" pitchFamily="2" charset="0"/>
                <a:cs typeface="Helvetica Neue Medium" panose="02000503000000020004" pitchFamily="2" charset="0"/>
              </a:rPr>
              <a:t>Presented By:</a:t>
            </a:r>
          </a:p>
        </p:txBody>
      </p:sp>
      <p:graphicFrame>
        <p:nvGraphicFramePr>
          <p:cNvPr id="14" name="Table 13">
            <a:extLst>
              <a:ext uri="{FF2B5EF4-FFF2-40B4-BE49-F238E27FC236}">
                <a16:creationId xmlns:a16="http://schemas.microsoft.com/office/drawing/2014/main" id="{17705DCD-66B2-384D-8FB1-81BB9BB0C367}"/>
              </a:ext>
            </a:extLst>
          </p:cNvPr>
          <p:cNvGraphicFramePr>
            <a:graphicFrameLocks noGrp="1"/>
          </p:cNvGraphicFramePr>
          <p:nvPr userDrawn="1"/>
        </p:nvGraphicFramePr>
        <p:xfrm>
          <a:off x="1015999" y="4136571"/>
          <a:ext cx="8432802" cy="830318"/>
        </p:xfrm>
        <a:graphic>
          <a:graphicData uri="http://schemas.openxmlformats.org/drawingml/2006/table">
            <a:tbl>
              <a:tblPr firstRow="1" bandRow="1">
                <a:tableStyleId>{5C22544A-7EE6-4342-B048-85BDC9FD1C3A}</a:tableStyleId>
              </a:tblPr>
              <a:tblGrid>
                <a:gridCol w="2810934">
                  <a:extLst>
                    <a:ext uri="{9D8B030D-6E8A-4147-A177-3AD203B41FA5}">
                      <a16:colId xmlns:a16="http://schemas.microsoft.com/office/drawing/2014/main" val="282394018"/>
                    </a:ext>
                  </a:extLst>
                </a:gridCol>
                <a:gridCol w="2810934">
                  <a:extLst>
                    <a:ext uri="{9D8B030D-6E8A-4147-A177-3AD203B41FA5}">
                      <a16:colId xmlns:a16="http://schemas.microsoft.com/office/drawing/2014/main" val="130531474"/>
                    </a:ext>
                  </a:extLst>
                </a:gridCol>
                <a:gridCol w="2810934">
                  <a:extLst>
                    <a:ext uri="{9D8B030D-6E8A-4147-A177-3AD203B41FA5}">
                      <a16:colId xmlns:a16="http://schemas.microsoft.com/office/drawing/2014/main" val="988967481"/>
                    </a:ext>
                  </a:extLst>
                </a:gridCol>
              </a:tblGrid>
              <a:tr h="8303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latin typeface="Roboto Medium" panose="02000000000000000000" pitchFamily="2" charset="0"/>
                          <a:ea typeface="Roboto Medium" panose="02000000000000000000" pitchFamily="2" charset="0"/>
                        </a:rPr>
                        <a:t>Click to edit Master subtitle style</a:t>
                      </a:r>
                    </a:p>
                    <a:p>
                      <a:endParaRPr lang="en-US" sz="1200" b="0" i="0" dirty="0">
                        <a:latin typeface="Roboto Medium" panose="02000000000000000000" pitchFamily="2" charset="0"/>
                        <a:ea typeface="Roboto Medium" panose="02000000000000000000" pitchFamily="2"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latin typeface="Roboto Medium" panose="02000000000000000000" pitchFamily="2" charset="0"/>
                          <a:ea typeface="Roboto Medium" panose="02000000000000000000" pitchFamily="2" charset="0"/>
                        </a:rPr>
                        <a:t>Click to edit Master subtitle style</a:t>
                      </a:r>
                    </a:p>
                    <a:p>
                      <a:endParaRPr lang="en-US" sz="1200" b="0" i="0" dirty="0">
                        <a:latin typeface="Roboto Medium" panose="02000000000000000000" pitchFamily="2" charset="0"/>
                        <a:ea typeface="Roboto Medium" panose="02000000000000000000" pitchFamily="2"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noProof="0" dirty="0">
                          <a:latin typeface="Roboto Medium" panose="02000000000000000000" pitchFamily="2" charset="0"/>
                          <a:ea typeface="Roboto Medium" panose="02000000000000000000" pitchFamily="2" charset="0"/>
                        </a:rPr>
                        <a:t>Click to edit Master subtitle style</a:t>
                      </a:r>
                    </a:p>
                    <a:p>
                      <a:endParaRPr lang="en-US" sz="1200" b="0" i="0" dirty="0">
                        <a:latin typeface="Roboto Medium" panose="02000000000000000000" pitchFamily="2" charset="0"/>
                        <a:ea typeface="Roboto Medium" panose="02000000000000000000" pitchFamily="2"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5326906"/>
                  </a:ext>
                </a:extLst>
              </a:tr>
            </a:tbl>
          </a:graphicData>
        </a:graphic>
      </p:graphicFrame>
    </p:spTree>
    <p:extLst>
      <p:ext uri="{BB962C8B-B14F-4D97-AF65-F5344CB8AC3E}">
        <p14:creationId xmlns:p14="http://schemas.microsoft.com/office/powerpoint/2010/main" val="265003819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4E0268-6963-5F44-9996-EFE47E5160A0}"/>
              </a:ext>
            </a:extLst>
          </p:cNvPr>
          <p:cNvSpPr/>
          <p:nvPr userDrawn="1"/>
        </p:nvSpPr>
        <p:spPr bwMode="auto">
          <a:xfrm>
            <a:off x="-371642" y="0"/>
            <a:ext cx="4379495" cy="6858000"/>
          </a:xfrm>
          <a:prstGeom prst="rect">
            <a:avLst/>
          </a:prstGeom>
          <a:solidFill>
            <a:srgbClr val="024B65"/>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008C9E"/>
              </a:solidFill>
              <a:effectLst/>
              <a:latin typeface="Arial" charset="0"/>
            </a:endParaRPr>
          </a:p>
        </p:txBody>
      </p:sp>
      <p:sp>
        <p:nvSpPr>
          <p:cNvPr id="8" name="Text Placeholder 2">
            <a:extLst>
              <a:ext uri="{FF2B5EF4-FFF2-40B4-BE49-F238E27FC236}">
                <a16:creationId xmlns:a16="http://schemas.microsoft.com/office/drawing/2014/main" id="{68B535BA-FB07-F04A-B772-787E4320C5E6}"/>
              </a:ext>
            </a:extLst>
          </p:cNvPr>
          <p:cNvSpPr>
            <a:spLocks noGrp="1"/>
          </p:cNvSpPr>
          <p:nvPr>
            <p:ph type="body" idx="1"/>
          </p:nvPr>
        </p:nvSpPr>
        <p:spPr>
          <a:xfrm>
            <a:off x="4197684" y="1116098"/>
            <a:ext cx="5386917" cy="639762"/>
          </a:xfrm>
        </p:spPr>
        <p:txBody>
          <a:bodyPr anchor="b"/>
          <a:lstStyle>
            <a:lvl1pPr marL="0" indent="0">
              <a:buNone/>
              <a:defRPr sz="2600" b="1">
                <a:solidFill>
                  <a:srgbClr val="024B6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a:extLst>
              <a:ext uri="{FF2B5EF4-FFF2-40B4-BE49-F238E27FC236}">
                <a16:creationId xmlns:a16="http://schemas.microsoft.com/office/drawing/2014/main" id="{7BE44DEE-4563-114B-85AE-61CB830F08DC}"/>
              </a:ext>
            </a:extLst>
          </p:cNvPr>
          <p:cNvSpPr>
            <a:spLocks noGrp="1"/>
          </p:cNvSpPr>
          <p:nvPr>
            <p:ph sz="half" idx="2"/>
          </p:nvPr>
        </p:nvSpPr>
        <p:spPr>
          <a:xfrm>
            <a:off x="4197684" y="1755860"/>
            <a:ext cx="7341463" cy="3971174"/>
          </a:xfrm>
        </p:spPr>
        <p:txBody>
          <a:bodyPr/>
          <a:lstStyle>
            <a:lvl1pPr>
              <a:defRPr sz="2400"/>
            </a:lvl1pPr>
            <a:lvl2pPr>
              <a:defRPr sz="20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6">
            <a:extLst>
              <a:ext uri="{FF2B5EF4-FFF2-40B4-BE49-F238E27FC236}">
                <a16:creationId xmlns:a16="http://schemas.microsoft.com/office/drawing/2014/main" id="{D0346DEC-E8D4-494B-A741-B2CBB63BAB47}"/>
              </a:ext>
            </a:extLst>
          </p:cNvPr>
          <p:cNvSpPr>
            <a:spLocks noGrp="1" noChangeArrowheads="1"/>
          </p:cNvSpPr>
          <p:nvPr>
            <p:ph type="sldNum" sz="quarter" idx="10"/>
          </p:nvPr>
        </p:nvSpPr>
        <p:spPr>
          <a:xfrm>
            <a:off x="8738972" y="6365789"/>
            <a:ext cx="2844800" cy="304800"/>
          </a:xfrm>
        </p:spPr>
        <p:txBody>
          <a:bodyPr/>
          <a:lstStyle>
            <a:lvl1pPr>
              <a:defRPr/>
            </a:lvl1pPr>
          </a:lstStyle>
          <a:p>
            <a:fld id="{5E604FA3-43B0-487A-A112-678906616653}" type="slidenum">
              <a:rPr lang="en-US" smtClean="0"/>
              <a:t>‹#›</a:t>
            </a:fld>
            <a:endParaRPr lang="en-US"/>
          </a:p>
        </p:txBody>
      </p:sp>
      <p:sp>
        <p:nvSpPr>
          <p:cNvPr id="11" name="Title 1">
            <a:extLst>
              <a:ext uri="{FF2B5EF4-FFF2-40B4-BE49-F238E27FC236}">
                <a16:creationId xmlns:a16="http://schemas.microsoft.com/office/drawing/2014/main" id="{BD74C2CB-8265-C346-BF71-D557BB4B565D}"/>
              </a:ext>
            </a:extLst>
          </p:cNvPr>
          <p:cNvSpPr txBox="1">
            <a:spLocks/>
          </p:cNvSpPr>
          <p:nvPr userDrawn="1"/>
        </p:nvSpPr>
        <p:spPr bwMode="auto">
          <a:xfrm>
            <a:off x="501625" y="1116098"/>
            <a:ext cx="2915920" cy="924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000" b="1" i="0">
                <a:solidFill>
                  <a:srgbClr val="00072D"/>
                </a:solidFill>
                <a:latin typeface="Futura Std Heavy" panose="020B0502020204020303" pitchFamily="34" charset="77"/>
                <a:ea typeface="+mj-ea"/>
                <a:cs typeface="+mj-cs"/>
              </a:defRPr>
            </a:lvl1pPr>
            <a:lvl2pPr algn="l" rtl="0" eaLnBrk="1" fontAlgn="base" hangingPunct="1">
              <a:spcBef>
                <a:spcPct val="0"/>
              </a:spcBef>
              <a:spcAft>
                <a:spcPct val="0"/>
              </a:spcAft>
              <a:defRPr sz="3200">
                <a:solidFill>
                  <a:schemeClr val="tx2"/>
                </a:solidFill>
                <a:latin typeface="Arial"/>
              </a:defRPr>
            </a:lvl2pPr>
            <a:lvl3pPr algn="l" rtl="0" eaLnBrk="1" fontAlgn="base" hangingPunct="1">
              <a:spcBef>
                <a:spcPct val="0"/>
              </a:spcBef>
              <a:spcAft>
                <a:spcPct val="0"/>
              </a:spcAft>
              <a:defRPr sz="3200">
                <a:solidFill>
                  <a:schemeClr val="tx2"/>
                </a:solidFill>
                <a:latin typeface="Arial"/>
              </a:defRPr>
            </a:lvl3pPr>
            <a:lvl4pPr algn="l" rtl="0" eaLnBrk="1" fontAlgn="base" hangingPunct="1">
              <a:spcBef>
                <a:spcPct val="0"/>
              </a:spcBef>
              <a:spcAft>
                <a:spcPct val="0"/>
              </a:spcAft>
              <a:defRPr sz="3200">
                <a:solidFill>
                  <a:schemeClr val="tx2"/>
                </a:solidFill>
                <a:latin typeface="Arial"/>
              </a:defRPr>
            </a:lvl4pPr>
            <a:lvl5pPr algn="l" rtl="0" eaLnBrk="1" fontAlgn="base" hangingPunct="1">
              <a:spcBef>
                <a:spcPct val="0"/>
              </a:spcBef>
              <a:spcAft>
                <a:spcPct val="0"/>
              </a:spcAft>
              <a:defRPr sz="3200">
                <a:solidFill>
                  <a:schemeClr val="tx2"/>
                </a:solidFill>
                <a:latin typeface="Arial"/>
              </a:defRPr>
            </a:lvl5pPr>
            <a:lvl6pPr marL="457200" algn="l" rtl="0" eaLnBrk="1" fontAlgn="base" hangingPunct="1">
              <a:spcBef>
                <a:spcPct val="0"/>
              </a:spcBef>
              <a:spcAft>
                <a:spcPct val="0"/>
              </a:spcAft>
              <a:defRPr sz="3200">
                <a:solidFill>
                  <a:schemeClr val="tx2"/>
                </a:solidFill>
                <a:latin typeface="Arial"/>
              </a:defRPr>
            </a:lvl6pPr>
            <a:lvl7pPr marL="914400" algn="l" rtl="0" eaLnBrk="1" fontAlgn="base" hangingPunct="1">
              <a:spcBef>
                <a:spcPct val="0"/>
              </a:spcBef>
              <a:spcAft>
                <a:spcPct val="0"/>
              </a:spcAft>
              <a:defRPr sz="3200">
                <a:solidFill>
                  <a:schemeClr val="tx2"/>
                </a:solidFill>
                <a:latin typeface="Arial"/>
              </a:defRPr>
            </a:lvl7pPr>
            <a:lvl8pPr marL="1371600" algn="l" rtl="0" eaLnBrk="1" fontAlgn="base" hangingPunct="1">
              <a:spcBef>
                <a:spcPct val="0"/>
              </a:spcBef>
              <a:spcAft>
                <a:spcPct val="0"/>
              </a:spcAft>
              <a:defRPr sz="3200">
                <a:solidFill>
                  <a:schemeClr val="tx2"/>
                </a:solidFill>
                <a:latin typeface="Arial"/>
              </a:defRPr>
            </a:lvl8pPr>
            <a:lvl9pPr marL="1828800" algn="l" rtl="0" eaLnBrk="1" fontAlgn="base" hangingPunct="1">
              <a:spcBef>
                <a:spcPct val="0"/>
              </a:spcBef>
              <a:spcAft>
                <a:spcPct val="0"/>
              </a:spcAft>
              <a:defRPr sz="3200">
                <a:solidFill>
                  <a:schemeClr val="tx2"/>
                </a:solidFill>
                <a:latin typeface="Arial"/>
              </a:defRPr>
            </a:lvl9pPr>
          </a:lstStyle>
          <a:p>
            <a:r>
              <a:rPr lang="en-US" kern="0" dirty="0">
                <a:solidFill>
                  <a:schemeClr val="bg1"/>
                </a:solidFill>
              </a:rPr>
              <a:t>Headline Here</a:t>
            </a:r>
          </a:p>
        </p:txBody>
      </p:sp>
      <p:sp>
        <p:nvSpPr>
          <p:cNvPr id="2" name="Rectangle 1">
            <a:extLst>
              <a:ext uri="{FF2B5EF4-FFF2-40B4-BE49-F238E27FC236}">
                <a16:creationId xmlns:a16="http://schemas.microsoft.com/office/drawing/2014/main" id="{379C82F8-5BFF-0049-B373-7E826DF0872D}"/>
              </a:ext>
            </a:extLst>
          </p:cNvPr>
          <p:cNvSpPr/>
          <p:nvPr userDrawn="1"/>
        </p:nvSpPr>
        <p:spPr bwMode="auto">
          <a:xfrm>
            <a:off x="0" y="0"/>
            <a:ext cx="389823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008C9E"/>
              </a:solidFill>
              <a:effectLst/>
              <a:latin typeface="Arial" charset="0"/>
            </a:endParaRPr>
          </a:p>
        </p:txBody>
      </p:sp>
      <p:sp>
        <p:nvSpPr>
          <p:cNvPr id="13" name="Rectangle 12">
            <a:extLst>
              <a:ext uri="{FF2B5EF4-FFF2-40B4-BE49-F238E27FC236}">
                <a16:creationId xmlns:a16="http://schemas.microsoft.com/office/drawing/2014/main" id="{C2C0F841-C5FA-CA41-A3C1-5AE72F6AD615}"/>
              </a:ext>
            </a:extLst>
          </p:cNvPr>
          <p:cNvSpPr/>
          <p:nvPr userDrawn="1"/>
        </p:nvSpPr>
        <p:spPr bwMode="auto">
          <a:xfrm>
            <a:off x="4007361" y="0"/>
            <a:ext cx="45719" cy="6858000"/>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rgbClr val="008C9E"/>
              </a:solidFill>
              <a:effectLst/>
              <a:latin typeface="Arial" charset="0"/>
            </a:endParaRPr>
          </a:p>
        </p:txBody>
      </p:sp>
    </p:spTree>
    <p:extLst>
      <p:ext uri="{BB962C8B-B14F-4D97-AF65-F5344CB8AC3E}">
        <p14:creationId xmlns:p14="http://schemas.microsoft.com/office/powerpoint/2010/main" val="248686066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333142-8233-6F49-8E90-29C43CE6D902}"/>
              </a:ext>
            </a:extLst>
          </p:cNvPr>
          <p:cNvPicPr>
            <a:picLocks noChangeAspect="1"/>
          </p:cNvPicPr>
          <p:nvPr userDrawn="1"/>
        </p:nvPicPr>
        <p:blipFill>
          <a:blip r:embed="rId12"/>
          <a:stretch>
            <a:fillRect/>
          </a:stretch>
        </p:blipFill>
        <p:spPr>
          <a:xfrm>
            <a:off x="0" y="0"/>
            <a:ext cx="12192000" cy="6858000"/>
          </a:xfrm>
          <a:prstGeom prst="rect">
            <a:avLst/>
          </a:prstGeom>
        </p:spPr>
      </p:pic>
      <p:sp>
        <p:nvSpPr>
          <p:cNvPr id="1026" name="Rectangle 3"/>
          <p:cNvSpPr>
            <a:spLocks noGrp="1" noChangeArrowheads="1"/>
          </p:cNvSpPr>
          <p:nvPr>
            <p:ph type="body" idx="1"/>
          </p:nvPr>
        </p:nvSpPr>
        <p:spPr bwMode="auto">
          <a:xfrm>
            <a:off x="812801" y="1252409"/>
            <a:ext cx="10452100"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8738972" y="6365789"/>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smtClean="0">
                <a:solidFill>
                  <a:srgbClr val="00072D"/>
                </a:solidFill>
              </a:defRPr>
            </a:lvl1pPr>
          </a:lstStyle>
          <a:p>
            <a:fld id="{5E604FA3-43B0-487A-A112-678906616653}" type="slidenum">
              <a:rPr lang="en-US" smtClean="0"/>
              <a:pPr/>
              <a:t>‹#›</a:t>
            </a:fld>
            <a:endParaRPr lang="en-US" dirty="0"/>
          </a:p>
        </p:txBody>
      </p:sp>
      <p:sp>
        <p:nvSpPr>
          <p:cNvPr id="1035" name="Rectangle 2"/>
          <p:cNvSpPr>
            <a:spLocks noGrp="1" noChangeArrowheads="1"/>
          </p:cNvSpPr>
          <p:nvPr>
            <p:ph type="title"/>
          </p:nvPr>
        </p:nvSpPr>
        <p:spPr bwMode="auto">
          <a:xfrm>
            <a:off x="812801" y="274638"/>
            <a:ext cx="113411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4156652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txStyles>
    <p:titleStyle>
      <a:lvl1pPr algn="l" rtl="0" eaLnBrk="1" fontAlgn="base" hangingPunct="1">
        <a:spcBef>
          <a:spcPct val="0"/>
        </a:spcBef>
        <a:spcAft>
          <a:spcPct val="0"/>
        </a:spcAft>
        <a:defRPr sz="3600" b="1" i="0">
          <a:solidFill>
            <a:srgbClr val="008C9E"/>
          </a:solidFill>
          <a:latin typeface="Futura Std Heavy" panose="020B0502020204020303" pitchFamily="34" charset="77"/>
          <a:ea typeface="+mj-ea"/>
          <a:cs typeface="+mj-cs"/>
        </a:defRPr>
      </a:lvl1pPr>
      <a:lvl2pPr algn="l" rtl="0" eaLnBrk="1" fontAlgn="base" hangingPunct="1">
        <a:spcBef>
          <a:spcPct val="0"/>
        </a:spcBef>
        <a:spcAft>
          <a:spcPct val="0"/>
        </a:spcAft>
        <a:defRPr sz="3200">
          <a:solidFill>
            <a:schemeClr val="tx2"/>
          </a:solidFill>
          <a:latin typeface="Arial"/>
        </a:defRPr>
      </a:lvl2pPr>
      <a:lvl3pPr algn="l" rtl="0" eaLnBrk="1" fontAlgn="base" hangingPunct="1">
        <a:spcBef>
          <a:spcPct val="0"/>
        </a:spcBef>
        <a:spcAft>
          <a:spcPct val="0"/>
        </a:spcAft>
        <a:defRPr sz="3200">
          <a:solidFill>
            <a:schemeClr val="tx2"/>
          </a:solidFill>
          <a:latin typeface="Arial"/>
        </a:defRPr>
      </a:lvl3pPr>
      <a:lvl4pPr algn="l" rtl="0" eaLnBrk="1" fontAlgn="base" hangingPunct="1">
        <a:spcBef>
          <a:spcPct val="0"/>
        </a:spcBef>
        <a:spcAft>
          <a:spcPct val="0"/>
        </a:spcAft>
        <a:defRPr sz="3200">
          <a:solidFill>
            <a:schemeClr val="tx2"/>
          </a:solidFill>
          <a:latin typeface="Arial"/>
        </a:defRPr>
      </a:lvl4pPr>
      <a:lvl5pPr algn="l" rtl="0" eaLnBrk="1" fontAlgn="base" hangingPunct="1">
        <a:spcBef>
          <a:spcPct val="0"/>
        </a:spcBef>
        <a:spcAft>
          <a:spcPct val="0"/>
        </a:spcAft>
        <a:defRPr sz="3200">
          <a:solidFill>
            <a:schemeClr val="tx2"/>
          </a:solidFill>
          <a:latin typeface="Arial"/>
        </a:defRPr>
      </a:lvl5pPr>
      <a:lvl6pPr marL="457200" algn="l" rtl="0" eaLnBrk="1" fontAlgn="base" hangingPunct="1">
        <a:spcBef>
          <a:spcPct val="0"/>
        </a:spcBef>
        <a:spcAft>
          <a:spcPct val="0"/>
        </a:spcAft>
        <a:defRPr sz="3200">
          <a:solidFill>
            <a:schemeClr val="tx2"/>
          </a:solidFill>
          <a:latin typeface="Arial"/>
        </a:defRPr>
      </a:lvl6pPr>
      <a:lvl7pPr marL="914400" algn="l" rtl="0" eaLnBrk="1" fontAlgn="base" hangingPunct="1">
        <a:spcBef>
          <a:spcPct val="0"/>
        </a:spcBef>
        <a:spcAft>
          <a:spcPct val="0"/>
        </a:spcAft>
        <a:defRPr sz="3200">
          <a:solidFill>
            <a:schemeClr val="tx2"/>
          </a:solidFill>
          <a:latin typeface="Arial"/>
        </a:defRPr>
      </a:lvl7pPr>
      <a:lvl8pPr marL="1371600" algn="l" rtl="0" eaLnBrk="1" fontAlgn="base" hangingPunct="1">
        <a:spcBef>
          <a:spcPct val="0"/>
        </a:spcBef>
        <a:spcAft>
          <a:spcPct val="0"/>
        </a:spcAft>
        <a:defRPr sz="3200">
          <a:solidFill>
            <a:schemeClr val="tx2"/>
          </a:solidFill>
          <a:latin typeface="Arial"/>
        </a:defRPr>
      </a:lvl8pPr>
      <a:lvl9pPr marL="1828800" algn="l" rtl="0" eaLnBrk="1" fontAlgn="base" hangingPunct="1">
        <a:spcBef>
          <a:spcPct val="0"/>
        </a:spcBef>
        <a:spcAft>
          <a:spcPct val="0"/>
        </a:spcAft>
        <a:defRPr sz="3200">
          <a:solidFill>
            <a:schemeClr val="tx2"/>
          </a:solidFill>
          <a:latin typeface="Arial"/>
        </a:defRPr>
      </a:lvl9pPr>
    </p:titleStyle>
    <p:bodyStyle>
      <a:lvl1pPr marL="342900" indent="-342900" algn="l" rtl="0" eaLnBrk="1" fontAlgn="base" hangingPunct="1">
        <a:spcBef>
          <a:spcPct val="20000"/>
        </a:spcBef>
        <a:spcAft>
          <a:spcPct val="0"/>
        </a:spcAft>
        <a:buClr>
          <a:srgbClr val="008C9E"/>
        </a:buClr>
        <a:buChar char="•"/>
        <a:defRPr sz="2400" b="1" i="0">
          <a:solidFill>
            <a:srgbClr val="151D38"/>
          </a:solidFill>
          <a:latin typeface="Roboto" panose="02000000000000000000" pitchFamily="2" charset="0"/>
          <a:ea typeface="Roboto" panose="02000000000000000000" pitchFamily="2" charset="0"/>
          <a:cs typeface="Helvetica Neue" panose="02000503000000020004" pitchFamily="2" charset="0"/>
        </a:defRPr>
      </a:lvl1pPr>
      <a:lvl2pPr marL="742950" indent="-285750" algn="l" rtl="0" eaLnBrk="1" fontAlgn="base" hangingPunct="1">
        <a:spcBef>
          <a:spcPct val="20000"/>
        </a:spcBef>
        <a:spcAft>
          <a:spcPct val="0"/>
        </a:spcAft>
        <a:buClr>
          <a:srgbClr val="024B65"/>
        </a:buClr>
        <a:buChar char="–"/>
        <a:defRPr sz="2200" b="1" i="0">
          <a:solidFill>
            <a:srgbClr val="024B65"/>
          </a:solidFill>
          <a:latin typeface="Roboto" panose="02000000000000000000" pitchFamily="2" charset="0"/>
          <a:ea typeface="Roboto" panose="02000000000000000000" pitchFamily="2" charset="0"/>
          <a:cs typeface="Helvetica Neue Medium" panose="02000503000000020004" pitchFamily="2" charset="0"/>
        </a:defRPr>
      </a:lvl2pPr>
      <a:lvl3pPr marL="1143000" indent="-228600" algn="l" rtl="0" eaLnBrk="1" fontAlgn="base" hangingPunct="1">
        <a:spcBef>
          <a:spcPct val="20000"/>
        </a:spcBef>
        <a:spcAft>
          <a:spcPct val="0"/>
        </a:spcAft>
        <a:buClr>
          <a:schemeClr val="tx1"/>
        </a:buClr>
        <a:buChar char="•"/>
        <a:defRPr sz="1800" b="1" i="0">
          <a:solidFill>
            <a:schemeClr val="tx1">
              <a:lumMod val="75000"/>
              <a:lumOff val="25000"/>
            </a:schemeClr>
          </a:solidFill>
          <a:latin typeface="Roboto" panose="02000000000000000000" pitchFamily="2" charset="0"/>
          <a:ea typeface="Roboto" panose="02000000000000000000" pitchFamily="2" charset="0"/>
          <a:cs typeface="Helvetica Neue" panose="02000503000000020004" pitchFamily="2" charset="0"/>
        </a:defRPr>
      </a:lvl3pPr>
      <a:lvl4pPr marL="1600200" indent="-228600" algn="l" rtl="0" eaLnBrk="1" fontAlgn="base" hangingPunct="1">
        <a:spcBef>
          <a:spcPct val="20000"/>
        </a:spcBef>
        <a:spcAft>
          <a:spcPct val="0"/>
        </a:spcAft>
        <a:buClr>
          <a:schemeClr val="tx1">
            <a:lumMod val="50000"/>
            <a:lumOff val="50000"/>
          </a:schemeClr>
        </a:buClr>
        <a:buChar char="–"/>
        <a:defRPr sz="1600" b="0" i="0">
          <a:solidFill>
            <a:srgbClr val="58595B"/>
          </a:solidFill>
          <a:latin typeface="Roboto" panose="02000000000000000000" pitchFamily="2" charset="0"/>
          <a:ea typeface="Roboto" panose="02000000000000000000" pitchFamily="2" charset="0"/>
          <a:cs typeface="Helvetica Neue" panose="02000503000000020004" pitchFamily="2" charset="0"/>
        </a:defRPr>
      </a:lvl4pPr>
      <a:lvl5pPr marL="2057400" indent="-228600" algn="l" rtl="0" eaLnBrk="1" fontAlgn="base" hangingPunct="1">
        <a:spcBef>
          <a:spcPct val="20000"/>
        </a:spcBef>
        <a:spcAft>
          <a:spcPct val="0"/>
        </a:spcAft>
        <a:buClr>
          <a:schemeClr val="tx1">
            <a:lumMod val="50000"/>
            <a:lumOff val="50000"/>
          </a:schemeClr>
        </a:buClr>
        <a:buChar char="»"/>
        <a:defRPr sz="1600" b="0" i="0">
          <a:solidFill>
            <a:srgbClr val="58595B"/>
          </a:solidFill>
          <a:latin typeface="Roboto" panose="02000000000000000000" pitchFamily="2" charset="0"/>
          <a:ea typeface="Roboto" panose="02000000000000000000" pitchFamily="2" charset="0"/>
          <a:cs typeface="Helvetica Neue" panose="02000503000000020004" pitchFamily="2" charset="0"/>
        </a:defRPr>
      </a:lvl5pPr>
      <a:lvl6pPr marL="2514600" indent="-228600" algn="l" rtl="0" eaLnBrk="1" fontAlgn="base" hangingPunct="1">
        <a:spcBef>
          <a:spcPct val="20000"/>
        </a:spcBef>
        <a:spcAft>
          <a:spcPct val="0"/>
        </a:spcAft>
        <a:buChar char="»"/>
        <a:defRPr sz="2000">
          <a:solidFill>
            <a:srgbClr val="003300"/>
          </a:solidFill>
          <a:latin typeface="+mn-lt"/>
        </a:defRPr>
      </a:lvl6pPr>
      <a:lvl7pPr marL="2971800" indent="-228600" algn="l" rtl="0" eaLnBrk="1" fontAlgn="base" hangingPunct="1">
        <a:spcBef>
          <a:spcPct val="20000"/>
        </a:spcBef>
        <a:spcAft>
          <a:spcPct val="0"/>
        </a:spcAft>
        <a:buChar char="»"/>
        <a:defRPr sz="2000">
          <a:solidFill>
            <a:srgbClr val="003300"/>
          </a:solidFill>
          <a:latin typeface="+mn-lt"/>
        </a:defRPr>
      </a:lvl7pPr>
      <a:lvl8pPr marL="3429000" indent="-228600" algn="l" rtl="0" eaLnBrk="1" fontAlgn="base" hangingPunct="1">
        <a:spcBef>
          <a:spcPct val="20000"/>
        </a:spcBef>
        <a:spcAft>
          <a:spcPct val="0"/>
        </a:spcAft>
        <a:buChar char="»"/>
        <a:defRPr sz="2000">
          <a:solidFill>
            <a:srgbClr val="003300"/>
          </a:solidFill>
          <a:latin typeface="+mn-lt"/>
        </a:defRPr>
      </a:lvl8pPr>
      <a:lvl9pPr marL="3886200" indent="-228600" algn="l" rtl="0" eaLnBrk="1" fontAlgn="base" hangingPunct="1">
        <a:spcBef>
          <a:spcPct val="20000"/>
        </a:spcBef>
        <a:spcAft>
          <a:spcPct val="0"/>
        </a:spcAft>
        <a:buChar char="»"/>
        <a:defRPr sz="2000">
          <a:solidFill>
            <a:srgbClr val="00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F9D7F-9786-5D45-93B1-CDC499431AF3}"/>
              </a:ext>
            </a:extLst>
          </p:cNvPr>
          <p:cNvSpPr>
            <a:spLocks noGrp="1"/>
          </p:cNvSpPr>
          <p:nvPr>
            <p:ph type="ctrTitle"/>
          </p:nvPr>
        </p:nvSpPr>
        <p:spPr/>
        <p:txBody>
          <a:bodyPr/>
          <a:lstStyle/>
          <a:p>
            <a:r>
              <a:rPr lang="en-US" dirty="0"/>
              <a:t>Pay Transparency: The Good, the Bad &amp; the Legal Implications</a:t>
            </a:r>
          </a:p>
        </p:txBody>
      </p:sp>
      <p:sp>
        <p:nvSpPr>
          <p:cNvPr id="3" name="Subtitle 2">
            <a:extLst>
              <a:ext uri="{FF2B5EF4-FFF2-40B4-BE49-F238E27FC236}">
                <a16:creationId xmlns:a16="http://schemas.microsoft.com/office/drawing/2014/main" id="{D91C3307-9994-5C45-9E20-061FA41E4CC6}"/>
              </a:ext>
            </a:extLst>
          </p:cNvPr>
          <p:cNvSpPr>
            <a:spLocks noGrp="1"/>
          </p:cNvSpPr>
          <p:nvPr>
            <p:ph type="subTitle" idx="1"/>
          </p:nvPr>
        </p:nvSpPr>
        <p:spPr/>
        <p:txBody>
          <a:bodyPr/>
          <a:lstStyle/>
          <a:p>
            <a:r>
              <a:rPr lang="en-US" dirty="0"/>
              <a:t>Mariah L. Passarelli</a:t>
            </a:r>
          </a:p>
          <a:p>
            <a:r>
              <a:rPr lang="en-US" dirty="0"/>
              <a:t>mpassarelli@cozen.com</a:t>
            </a:r>
          </a:p>
        </p:txBody>
      </p:sp>
    </p:spTree>
    <p:extLst>
      <p:ext uri="{BB962C8B-B14F-4D97-AF65-F5344CB8AC3E}">
        <p14:creationId xmlns:p14="http://schemas.microsoft.com/office/powerpoint/2010/main" val="35486244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20F23-3215-3EF0-5337-7CB0CAE4D2A3}"/>
              </a:ext>
            </a:extLst>
          </p:cNvPr>
          <p:cNvSpPr>
            <a:spLocks noGrp="1"/>
          </p:cNvSpPr>
          <p:nvPr>
            <p:ph type="title"/>
          </p:nvPr>
        </p:nvSpPr>
        <p:spPr/>
        <p:txBody>
          <a:bodyPr/>
          <a:lstStyle/>
          <a:p>
            <a:r>
              <a:rPr lang="en-US" dirty="0"/>
              <a:t>California</a:t>
            </a:r>
          </a:p>
        </p:txBody>
      </p:sp>
      <p:sp>
        <p:nvSpPr>
          <p:cNvPr id="3" name="Content Placeholder 2">
            <a:extLst>
              <a:ext uri="{FF2B5EF4-FFF2-40B4-BE49-F238E27FC236}">
                <a16:creationId xmlns:a16="http://schemas.microsoft.com/office/drawing/2014/main" id="{044FB512-9CC5-1BCE-186C-FA0BB7C6BDD0}"/>
              </a:ext>
            </a:extLst>
          </p:cNvPr>
          <p:cNvSpPr>
            <a:spLocks noGrp="1"/>
          </p:cNvSpPr>
          <p:nvPr>
            <p:ph idx="1"/>
          </p:nvPr>
        </p:nvSpPr>
        <p:spPr/>
        <p:txBody>
          <a:bodyPr/>
          <a:lstStyle/>
          <a:p>
            <a:pPr>
              <a:buFont typeface="Arial" panose="020B0604020202020204" pitchFamily="34" charset="0"/>
              <a:buChar char="•"/>
            </a:pPr>
            <a:r>
              <a:rPr lang="en-US" dirty="0"/>
              <a:t>Effective: January 1, 2023</a:t>
            </a:r>
          </a:p>
          <a:p>
            <a:pPr>
              <a:buFont typeface="Arial" panose="020B0604020202020204" pitchFamily="34" charset="0"/>
              <a:buChar char="•"/>
            </a:pPr>
            <a:r>
              <a:rPr lang="en-US" dirty="0"/>
              <a:t>Applies to: Employers with 15 or more employees, with at least 1 working in California</a:t>
            </a:r>
          </a:p>
          <a:p>
            <a:pPr>
              <a:buFont typeface="Arial" panose="020B0604020202020204" pitchFamily="34" charset="0"/>
              <a:buChar char="•"/>
            </a:pPr>
            <a:r>
              <a:rPr lang="en-US" dirty="0"/>
              <a:t>Requires: Employers must (1) disclose salary range in all job postings, including for jobs that can be done remotely from the state, and (2) disclose position’s salary range to current employees upon request</a:t>
            </a:r>
          </a:p>
          <a:p>
            <a:pPr marL="0" indent="0">
              <a:buNone/>
            </a:pPr>
            <a:endParaRPr lang="en-US" dirty="0"/>
          </a:p>
        </p:txBody>
      </p:sp>
    </p:spTree>
    <p:extLst>
      <p:ext uri="{BB962C8B-B14F-4D97-AF65-F5344CB8AC3E}">
        <p14:creationId xmlns:p14="http://schemas.microsoft.com/office/powerpoint/2010/main" val="275836087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601CA-129F-DED6-B8B4-CFE1785C33E9}"/>
              </a:ext>
            </a:extLst>
          </p:cNvPr>
          <p:cNvSpPr>
            <a:spLocks noGrp="1"/>
          </p:cNvSpPr>
          <p:nvPr>
            <p:ph type="title"/>
          </p:nvPr>
        </p:nvSpPr>
        <p:spPr/>
        <p:txBody>
          <a:bodyPr/>
          <a:lstStyle/>
          <a:p>
            <a:r>
              <a:rPr lang="en-US" dirty="0"/>
              <a:t>Colorado</a:t>
            </a:r>
          </a:p>
        </p:txBody>
      </p:sp>
      <p:sp>
        <p:nvSpPr>
          <p:cNvPr id="3" name="Content Placeholder 2">
            <a:extLst>
              <a:ext uri="{FF2B5EF4-FFF2-40B4-BE49-F238E27FC236}">
                <a16:creationId xmlns:a16="http://schemas.microsoft.com/office/drawing/2014/main" id="{1368DB12-B5F2-089F-7CD0-F7FC6A3E1FCC}"/>
              </a:ext>
            </a:extLst>
          </p:cNvPr>
          <p:cNvSpPr>
            <a:spLocks noGrp="1"/>
          </p:cNvSpPr>
          <p:nvPr>
            <p:ph idx="1"/>
          </p:nvPr>
        </p:nvSpPr>
        <p:spPr/>
        <p:txBody>
          <a:bodyPr/>
          <a:lstStyle/>
          <a:p>
            <a:pPr>
              <a:buFont typeface="Arial" panose="020B0604020202020204" pitchFamily="34" charset="0"/>
              <a:buChar char="•"/>
            </a:pPr>
            <a:r>
              <a:rPr lang="en-US" dirty="0"/>
              <a:t>Effective: January 1, 2021</a:t>
            </a:r>
          </a:p>
          <a:p>
            <a:pPr>
              <a:buFont typeface="Arial" panose="020B0604020202020204" pitchFamily="34" charset="0"/>
              <a:buChar char="•"/>
            </a:pPr>
            <a:r>
              <a:rPr lang="en-US" dirty="0"/>
              <a:t>Applies to: Employers with at least 1 employee working in Colorado</a:t>
            </a:r>
          </a:p>
          <a:p>
            <a:pPr>
              <a:buFont typeface="Arial" panose="020B0604020202020204" pitchFamily="34" charset="0"/>
              <a:buChar char="•"/>
            </a:pPr>
            <a:r>
              <a:rPr lang="en-US" dirty="0"/>
              <a:t>Requires: Employers must disclose in all job postings, including for jobs that can be done remotely from the state (1) a salary range, (2) a general description of any bonuses, commissions, or other forms of compensation, and (3) a general description of all benefits</a:t>
            </a:r>
          </a:p>
          <a:p>
            <a:pPr marL="0" indent="0">
              <a:buNone/>
            </a:pPr>
            <a:endParaRPr lang="en-US" dirty="0"/>
          </a:p>
        </p:txBody>
      </p:sp>
    </p:spTree>
    <p:extLst>
      <p:ext uri="{BB962C8B-B14F-4D97-AF65-F5344CB8AC3E}">
        <p14:creationId xmlns:p14="http://schemas.microsoft.com/office/powerpoint/2010/main" val="41463028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C008-82DD-8B7F-4C02-613E46F479F2}"/>
              </a:ext>
            </a:extLst>
          </p:cNvPr>
          <p:cNvSpPr>
            <a:spLocks noGrp="1"/>
          </p:cNvSpPr>
          <p:nvPr>
            <p:ph type="title"/>
          </p:nvPr>
        </p:nvSpPr>
        <p:spPr/>
        <p:txBody>
          <a:bodyPr/>
          <a:lstStyle/>
          <a:p>
            <a:r>
              <a:rPr lang="en-US" dirty="0"/>
              <a:t>Connecticut</a:t>
            </a:r>
          </a:p>
        </p:txBody>
      </p:sp>
      <p:sp>
        <p:nvSpPr>
          <p:cNvPr id="3" name="Content Placeholder 2">
            <a:extLst>
              <a:ext uri="{FF2B5EF4-FFF2-40B4-BE49-F238E27FC236}">
                <a16:creationId xmlns:a16="http://schemas.microsoft.com/office/drawing/2014/main" id="{1FA0FDEC-F779-DCF0-6D5F-989A66E84483}"/>
              </a:ext>
            </a:extLst>
          </p:cNvPr>
          <p:cNvSpPr>
            <a:spLocks noGrp="1"/>
          </p:cNvSpPr>
          <p:nvPr>
            <p:ph idx="1"/>
          </p:nvPr>
        </p:nvSpPr>
        <p:spPr/>
        <p:txBody>
          <a:bodyPr/>
          <a:lstStyle/>
          <a:p>
            <a:pPr>
              <a:buFont typeface="Arial" panose="020B0604020202020204" pitchFamily="34" charset="0"/>
              <a:buChar char="•"/>
            </a:pPr>
            <a:r>
              <a:rPr lang="en-US" dirty="0"/>
              <a:t>Effective: October 1, 2021</a:t>
            </a:r>
          </a:p>
          <a:p>
            <a:pPr>
              <a:buFont typeface="Arial" panose="020B0604020202020204" pitchFamily="34" charset="0"/>
              <a:buChar char="•"/>
            </a:pPr>
            <a:r>
              <a:rPr lang="en-US" dirty="0"/>
              <a:t>Applies to: Employers with at least 1 employee working in Connecticut</a:t>
            </a:r>
          </a:p>
          <a:p>
            <a:pPr>
              <a:buFont typeface="Arial" panose="020B0604020202020204" pitchFamily="34" charset="0"/>
              <a:buChar char="•"/>
            </a:pPr>
            <a:r>
              <a:rPr lang="en-US" dirty="0"/>
              <a:t>Requires: Employers must provide wage range information to an applicant upon the earliest of (1) the applicant’s request, or (2) prior to or at the time the applicant is made an offer of compensation.  Also requires that employers provide an employee the wage range for the employee’s position upon hiring, a change in position, or upon the employee’s request.</a:t>
            </a:r>
          </a:p>
          <a:p>
            <a:pPr marL="0" indent="0">
              <a:buNone/>
            </a:pPr>
            <a:endParaRPr lang="en-US" dirty="0"/>
          </a:p>
        </p:txBody>
      </p:sp>
    </p:spTree>
    <p:extLst>
      <p:ext uri="{BB962C8B-B14F-4D97-AF65-F5344CB8AC3E}">
        <p14:creationId xmlns:p14="http://schemas.microsoft.com/office/powerpoint/2010/main" val="413830372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8A57-1FB9-7BF9-4F0C-31EE3F6F64FF}"/>
              </a:ext>
            </a:extLst>
          </p:cNvPr>
          <p:cNvSpPr>
            <a:spLocks noGrp="1"/>
          </p:cNvSpPr>
          <p:nvPr>
            <p:ph type="title"/>
          </p:nvPr>
        </p:nvSpPr>
        <p:spPr/>
        <p:txBody>
          <a:bodyPr/>
          <a:lstStyle/>
          <a:p>
            <a:r>
              <a:rPr lang="en-US" dirty="0"/>
              <a:t>Maryland</a:t>
            </a:r>
          </a:p>
        </p:txBody>
      </p:sp>
      <p:sp>
        <p:nvSpPr>
          <p:cNvPr id="3" name="Content Placeholder 2">
            <a:extLst>
              <a:ext uri="{FF2B5EF4-FFF2-40B4-BE49-F238E27FC236}">
                <a16:creationId xmlns:a16="http://schemas.microsoft.com/office/drawing/2014/main" id="{8E09A92C-77D9-59F6-94BD-540ED6700004}"/>
              </a:ext>
            </a:extLst>
          </p:cNvPr>
          <p:cNvSpPr>
            <a:spLocks noGrp="1"/>
          </p:cNvSpPr>
          <p:nvPr>
            <p:ph idx="1"/>
          </p:nvPr>
        </p:nvSpPr>
        <p:spPr/>
        <p:txBody>
          <a:bodyPr/>
          <a:lstStyle/>
          <a:p>
            <a:pPr>
              <a:buFont typeface="Arial" panose="020B0604020202020204" pitchFamily="34" charset="0"/>
              <a:buChar char="•"/>
            </a:pPr>
            <a:r>
              <a:rPr lang="en-US" dirty="0"/>
              <a:t>Effective: October 1, 2020</a:t>
            </a:r>
          </a:p>
          <a:p>
            <a:pPr>
              <a:buFont typeface="Arial" panose="020B0604020202020204" pitchFamily="34" charset="0"/>
              <a:buChar char="•"/>
            </a:pPr>
            <a:r>
              <a:rPr lang="en-US" dirty="0"/>
              <a:t>Applies to: Any employer engaged in business in the state of Maryland</a:t>
            </a:r>
          </a:p>
          <a:p>
            <a:pPr>
              <a:buFont typeface="Arial" panose="020B0604020202020204" pitchFamily="34" charset="0"/>
              <a:buChar char="•"/>
            </a:pPr>
            <a:r>
              <a:rPr lang="en-US" dirty="0"/>
              <a:t>Requires: Employers must provide the wage range to applicants upon request.</a:t>
            </a:r>
          </a:p>
          <a:p>
            <a:pPr marL="0" indent="0">
              <a:buNone/>
            </a:pPr>
            <a:endParaRPr lang="en-US" dirty="0"/>
          </a:p>
        </p:txBody>
      </p:sp>
    </p:spTree>
    <p:extLst>
      <p:ext uri="{BB962C8B-B14F-4D97-AF65-F5344CB8AC3E}">
        <p14:creationId xmlns:p14="http://schemas.microsoft.com/office/powerpoint/2010/main" val="18861402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73ADD-72C8-2DC2-9093-87338C8A5A4E}"/>
              </a:ext>
            </a:extLst>
          </p:cNvPr>
          <p:cNvSpPr>
            <a:spLocks noGrp="1"/>
          </p:cNvSpPr>
          <p:nvPr>
            <p:ph type="title"/>
          </p:nvPr>
        </p:nvSpPr>
        <p:spPr/>
        <p:txBody>
          <a:bodyPr/>
          <a:lstStyle/>
          <a:p>
            <a:r>
              <a:rPr lang="en-US" dirty="0"/>
              <a:t>Nevada</a:t>
            </a:r>
          </a:p>
        </p:txBody>
      </p:sp>
      <p:sp>
        <p:nvSpPr>
          <p:cNvPr id="3" name="Content Placeholder 2">
            <a:extLst>
              <a:ext uri="{FF2B5EF4-FFF2-40B4-BE49-F238E27FC236}">
                <a16:creationId xmlns:a16="http://schemas.microsoft.com/office/drawing/2014/main" id="{1D915858-AB0B-64B2-6D6D-65DBF78414FB}"/>
              </a:ext>
            </a:extLst>
          </p:cNvPr>
          <p:cNvSpPr>
            <a:spLocks noGrp="1"/>
          </p:cNvSpPr>
          <p:nvPr>
            <p:ph idx="1"/>
          </p:nvPr>
        </p:nvSpPr>
        <p:spPr/>
        <p:txBody>
          <a:bodyPr/>
          <a:lstStyle/>
          <a:p>
            <a:pPr>
              <a:buFont typeface="Arial" panose="020B0604020202020204" pitchFamily="34" charset="0"/>
              <a:buChar char="•"/>
            </a:pPr>
            <a:r>
              <a:rPr lang="en-US" dirty="0"/>
              <a:t>Effective: October 1, 2021</a:t>
            </a:r>
          </a:p>
          <a:p>
            <a:pPr>
              <a:buFont typeface="Arial" panose="020B0604020202020204" pitchFamily="34" charset="0"/>
              <a:buChar char="•"/>
            </a:pPr>
            <a:r>
              <a:rPr lang="en-US" dirty="0"/>
              <a:t>Applies to: Any employer in Nevada</a:t>
            </a:r>
          </a:p>
          <a:p>
            <a:pPr>
              <a:buFont typeface="Arial" panose="020B0604020202020204" pitchFamily="34" charset="0"/>
              <a:buChar char="•"/>
            </a:pPr>
            <a:r>
              <a:rPr lang="en-US" dirty="0"/>
              <a:t>Requires: Employers must (1) provide applicants who have completed an interview for a position the wage or salary range or rate for the position, (2) provide the wage or salary range or rate for a promotion or transfer to a new position if an employee has (a) applied for the promotion/transfer, (b) completed an interview for the promotion/transfer or been offered the promotion/transfer, or (c) requested the wage or salary range or rate for the promotion/transfer.</a:t>
            </a:r>
          </a:p>
          <a:p>
            <a:pPr marL="0" indent="0">
              <a:buNone/>
            </a:pPr>
            <a:endParaRPr lang="en-US" dirty="0"/>
          </a:p>
        </p:txBody>
      </p:sp>
    </p:spTree>
    <p:extLst>
      <p:ext uri="{BB962C8B-B14F-4D97-AF65-F5344CB8AC3E}">
        <p14:creationId xmlns:p14="http://schemas.microsoft.com/office/powerpoint/2010/main" val="155547685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AD520-89F2-A3D6-3DD6-8D25FA647197}"/>
              </a:ext>
            </a:extLst>
          </p:cNvPr>
          <p:cNvSpPr>
            <a:spLocks noGrp="1"/>
          </p:cNvSpPr>
          <p:nvPr>
            <p:ph type="title"/>
          </p:nvPr>
        </p:nvSpPr>
        <p:spPr/>
        <p:txBody>
          <a:bodyPr/>
          <a:lstStyle/>
          <a:p>
            <a:r>
              <a:rPr lang="en-US" dirty="0"/>
              <a:t>New York State</a:t>
            </a:r>
          </a:p>
        </p:txBody>
      </p:sp>
      <p:sp>
        <p:nvSpPr>
          <p:cNvPr id="3" name="Content Placeholder 2">
            <a:extLst>
              <a:ext uri="{FF2B5EF4-FFF2-40B4-BE49-F238E27FC236}">
                <a16:creationId xmlns:a16="http://schemas.microsoft.com/office/drawing/2014/main" id="{18356F6A-E289-B765-CEC8-46908D64358F}"/>
              </a:ext>
            </a:extLst>
          </p:cNvPr>
          <p:cNvSpPr>
            <a:spLocks noGrp="1"/>
          </p:cNvSpPr>
          <p:nvPr>
            <p:ph idx="1"/>
          </p:nvPr>
        </p:nvSpPr>
        <p:spPr/>
        <p:txBody>
          <a:bodyPr/>
          <a:lstStyle/>
          <a:p>
            <a:pPr>
              <a:buFont typeface="Arial" panose="020B0604020202020204" pitchFamily="34" charset="0"/>
              <a:buChar char="•"/>
            </a:pPr>
            <a:r>
              <a:rPr lang="en-US" dirty="0"/>
              <a:t>Effective: September 17, 2023</a:t>
            </a:r>
          </a:p>
          <a:p>
            <a:pPr>
              <a:buFont typeface="Arial" panose="020B0604020202020204" pitchFamily="34" charset="0"/>
              <a:buChar char="•"/>
            </a:pPr>
            <a:r>
              <a:rPr lang="en-US" dirty="0"/>
              <a:t>Applies to: Employers with 4 or more employees</a:t>
            </a:r>
          </a:p>
          <a:p>
            <a:pPr>
              <a:buFont typeface="Arial" panose="020B0604020202020204" pitchFamily="34" charset="0"/>
              <a:buChar char="•"/>
            </a:pPr>
            <a:r>
              <a:rPr lang="en-US" dirty="0"/>
              <a:t>Requirements: Employers must (1) disclose the compensation or a range of compensation in any job advertisement, as well as in the context of any promotion or transfer opportunity, and (2) provide the job description for such job, promotion, or transfer opportunity, if such a description exists</a:t>
            </a:r>
          </a:p>
          <a:p>
            <a:pPr marL="0" indent="0">
              <a:buNone/>
            </a:pPr>
            <a:endParaRPr lang="en-US" dirty="0"/>
          </a:p>
        </p:txBody>
      </p:sp>
    </p:spTree>
    <p:extLst>
      <p:ext uri="{BB962C8B-B14F-4D97-AF65-F5344CB8AC3E}">
        <p14:creationId xmlns:p14="http://schemas.microsoft.com/office/powerpoint/2010/main" val="7695785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C3B67-8047-8CCF-C2B3-654E680ED7E8}"/>
              </a:ext>
            </a:extLst>
          </p:cNvPr>
          <p:cNvSpPr>
            <a:spLocks noGrp="1"/>
          </p:cNvSpPr>
          <p:nvPr>
            <p:ph type="title"/>
          </p:nvPr>
        </p:nvSpPr>
        <p:spPr/>
        <p:txBody>
          <a:bodyPr/>
          <a:lstStyle/>
          <a:p>
            <a:r>
              <a:rPr lang="en-US" dirty="0"/>
              <a:t>New York City</a:t>
            </a:r>
          </a:p>
        </p:txBody>
      </p:sp>
      <p:sp>
        <p:nvSpPr>
          <p:cNvPr id="3" name="Content Placeholder 2">
            <a:extLst>
              <a:ext uri="{FF2B5EF4-FFF2-40B4-BE49-F238E27FC236}">
                <a16:creationId xmlns:a16="http://schemas.microsoft.com/office/drawing/2014/main" id="{78ED2EF9-52CF-B109-1FC9-70525F1A1861}"/>
              </a:ext>
            </a:extLst>
          </p:cNvPr>
          <p:cNvSpPr>
            <a:spLocks noGrp="1"/>
          </p:cNvSpPr>
          <p:nvPr>
            <p:ph idx="1"/>
          </p:nvPr>
        </p:nvSpPr>
        <p:spPr/>
        <p:txBody>
          <a:bodyPr/>
          <a:lstStyle/>
          <a:p>
            <a:r>
              <a:rPr lang="en-US" dirty="0"/>
              <a:t>Effective: November 1, 2022</a:t>
            </a:r>
          </a:p>
          <a:p>
            <a:r>
              <a:rPr lang="en-US" dirty="0"/>
              <a:t>Applies to: Employers with 4 or more employees, with at least one employee in NYC</a:t>
            </a:r>
          </a:p>
          <a:p>
            <a:r>
              <a:rPr lang="en-US" dirty="0"/>
              <a:t>Requires: Employers must (1) disclose a minimum and maximum annual salary or hourly wage in any advertisement for a job role that will or may be filled in NYC, including for jobs that can be done in the field or remotely from the city, and (2) disclose a minimum and maximum salary range in any posting for internal promotions or transfer opportunities</a:t>
            </a:r>
          </a:p>
          <a:p>
            <a:pPr marL="0" indent="0">
              <a:buNone/>
            </a:pPr>
            <a:endParaRPr lang="en-US" dirty="0"/>
          </a:p>
        </p:txBody>
      </p:sp>
    </p:spTree>
    <p:extLst>
      <p:ext uri="{BB962C8B-B14F-4D97-AF65-F5344CB8AC3E}">
        <p14:creationId xmlns:p14="http://schemas.microsoft.com/office/powerpoint/2010/main" val="186793619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65A3B-A359-7B50-5E9B-79545C89AAE8}"/>
              </a:ext>
            </a:extLst>
          </p:cNvPr>
          <p:cNvSpPr>
            <a:spLocks noGrp="1"/>
          </p:cNvSpPr>
          <p:nvPr>
            <p:ph type="title"/>
          </p:nvPr>
        </p:nvSpPr>
        <p:spPr/>
        <p:txBody>
          <a:bodyPr/>
          <a:lstStyle/>
          <a:p>
            <a:r>
              <a:rPr lang="en-US" dirty="0"/>
              <a:t>Rhode Island</a:t>
            </a:r>
          </a:p>
        </p:txBody>
      </p:sp>
      <p:sp>
        <p:nvSpPr>
          <p:cNvPr id="3" name="Content Placeholder 2">
            <a:extLst>
              <a:ext uri="{FF2B5EF4-FFF2-40B4-BE49-F238E27FC236}">
                <a16:creationId xmlns:a16="http://schemas.microsoft.com/office/drawing/2014/main" id="{31E8F7F6-475D-0E11-8184-4530F374BACE}"/>
              </a:ext>
            </a:extLst>
          </p:cNvPr>
          <p:cNvSpPr>
            <a:spLocks noGrp="1"/>
          </p:cNvSpPr>
          <p:nvPr>
            <p:ph idx="1"/>
          </p:nvPr>
        </p:nvSpPr>
        <p:spPr/>
        <p:txBody>
          <a:bodyPr/>
          <a:lstStyle/>
          <a:p>
            <a:pPr>
              <a:buFont typeface="Arial" panose="020B0604020202020204" pitchFamily="34" charset="0"/>
              <a:buChar char="•"/>
            </a:pPr>
            <a:r>
              <a:rPr lang="en-US" dirty="0"/>
              <a:t>Effective: January 1, 2023</a:t>
            </a:r>
          </a:p>
          <a:p>
            <a:pPr>
              <a:buFont typeface="Arial" panose="020B0604020202020204" pitchFamily="34" charset="0"/>
              <a:buChar char="•"/>
            </a:pPr>
            <a:r>
              <a:rPr lang="en-US" dirty="0"/>
              <a:t>Applies to: Rhode Island employers with 1 or more employees in the state</a:t>
            </a:r>
          </a:p>
          <a:p>
            <a:pPr>
              <a:buFont typeface="Arial" panose="020B0604020202020204" pitchFamily="34" charset="0"/>
              <a:buChar char="•"/>
            </a:pPr>
            <a:r>
              <a:rPr lang="en-US" dirty="0"/>
              <a:t>Requires: Employers must disclose (1) the wage range upon applicant’s request and prior to discussing compensation, (2) the wage range for the employee’s position, both at the time of hire and when the employee moves into a new position, and (3) the wage range during the course of employment, upon request by an employee</a:t>
            </a:r>
          </a:p>
          <a:p>
            <a:pPr marL="0" indent="0">
              <a:buNone/>
            </a:pPr>
            <a:endParaRPr lang="en-US" dirty="0"/>
          </a:p>
        </p:txBody>
      </p:sp>
    </p:spTree>
    <p:extLst>
      <p:ext uri="{BB962C8B-B14F-4D97-AF65-F5344CB8AC3E}">
        <p14:creationId xmlns:p14="http://schemas.microsoft.com/office/powerpoint/2010/main" val="43806506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F023-8AAF-5610-9E97-463C8063F63E}"/>
              </a:ext>
            </a:extLst>
          </p:cNvPr>
          <p:cNvSpPr>
            <a:spLocks noGrp="1"/>
          </p:cNvSpPr>
          <p:nvPr>
            <p:ph type="title"/>
          </p:nvPr>
        </p:nvSpPr>
        <p:spPr/>
        <p:txBody>
          <a:bodyPr/>
          <a:lstStyle/>
          <a:p>
            <a:r>
              <a:rPr lang="en-US" dirty="0"/>
              <a:t>Washington</a:t>
            </a:r>
          </a:p>
        </p:txBody>
      </p:sp>
      <p:sp>
        <p:nvSpPr>
          <p:cNvPr id="3" name="Content Placeholder 2">
            <a:extLst>
              <a:ext uri="{FF2B5EF4-FFF2-40B4-BE49-F238E27FC236}">
                <a16:creationId xmlns:a16="http://schemas.microsoft.com/office/drawing/2014/main" id="{97B9F106-E671-0F89-64D3-381E44A6609E}"/>
              </a:ext>
            </a:extLst>
          </p:cNvPr>
          <p:cNvSpPr>
            <a:spLocks noGrp="1"/>
          </p:cNvSpPr>
          <p:nvPr>
            <p:ph idx="1"/>
          </p:nvPr>
        </p:nvSpPr>
        <p:spPr/>
        <p:txBody>
          <a:bodyPr/>
          <a:lstStyle/>
          <a:p>
            <a:pPr>
              <a:buFont typeface="Arial" panose="020B0604020202020204" pitchFamily="34" charset="0"/>
              <a:buChar char="•"/>
            </a:pPr>
            <a:r>
              <a:rPr lang="en-US" dirty="0"/>
              <a:t>Effective: January 1, 2023</a:t>
            </a:r>
          </a:p>
          <a:p>
            <a:pPr>
              <a:buFont typeface="Arial" panose="020B0604020202020204" pitchFamily="34" charset="0"/>
              <a:buChar char="•"/>
            </a:pPr>
            <a:r>
              <a:rPr lang="en-US" dirty="0"/>
              <a:t>Applies to: Employers with 15 or more employees, if they have 1 or more Washington-based employees or if they engage in business in Washington or recruit for jobs that could be filled by a Washington-based employee, including remote jobs</a:t>
            </a:r>
          </a:p>
          <a:p>
            <a:pPr>
              <a:buFont typeface="Arial" panose="020B0604020202020204" pitchFamily="34" charset="0"/>
              <a:buChar char="•"/>
            </a:pPr>
            <a:r>
              <a:rPr lang="en-US" dirty="0"/>
              <a:t>Requires: Employers must disclose (1) the wage scale or salary range and a general description of all the benefits and other compensation in each posting, including for jobs that can be done remotely from the state, and (2) the wage scale or salary range for the employee’s new position, upon request of an employee offered an internal transfer to a new position or promotion.</a:t>
            </a:r>
          </a:p>
          <a:p>
            <a:pPr marL="0" indent="0">
              <a:buNone/>
            </a:pPr>
            <a:endParaRPr lang="en-US" dirty="0"/>
          </a:p>
        </p:txBody>
      </p:sp>
    </p:spTree>
    <p:extLst>
      <p:ext uri="{BB962C8B-B14F-4D97-AF65-F5344CB8AC3E}">
        <p14:creationId xmlns:p14="http://schemas.microsoft.com/office/powerpoint/2010/main" val="91836813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4816CE-6363-CC5B-D3C9-DE57B36C2C53}"/>
              </a:ext>
            </a:extLst>
          </p:cNvPr>
          <p:cNvSpPr>
            <a:spLocks noGrp="1"/>
          </p:cNvSpPr>
          <p:nvPr>
            <p:ph type="ctrTitle"/>
          </p:nvPr>
        </p:nvSpPr>
        <p:spPr/>
        <p:txBody>
          <a:bodyPr/>
          <a:lstStyle/>
          <a:p>
            <a:r>
              <a:rPr lang="en-US" dirty="0"/>
              <a:t>Closer to Home</a:t>
            </a:r>
          </a:p>
        </p:txBody>
      </p:sp>
    </p:spTree>
    <p:extLst>
      <p:ext uri="{BB962C8B-B14F-4D97-AF65-F5344CB8AC3E}">
        <p14:creationId xmlns:p14="http://schemas.microsoft.com/office/powerpoint/2010/main" val="413032458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D4D2B-3804-EB56-1993-AAD1D229DFC7}"/>
              </a:ext>
            </a:extLst>
          </p:cNvPr>
          <p:cNvSpPr>
            <a:spLocks noGrp="1"/>
          </p:cNvSpPr>
          <p:nvPr>
            <p:ph type="ctrTitle"/>
          </p:nvPr>
        </p:nvSpPr>
        <p:spPr/>
        <p:txBody>
          <a:bodyPr/>
          <a:lstStyle/>
          <a:p>
            <a:r>
              <a:rPr lang="en-US" dirty="0"/>
              <a:t>The Basics</a:t>
            </a:r>
          </a:p>
        </p:txBody>
      </p:sp>
    </p:spTree>
    <p:extLst>
      <p:ext uri="{BB962C8B-B14F-4D97-AF65-F5344CB8AC3E}">
        <p14:creationId xmlns:p14="http://schemas.microsoft.com/office/powerpoint/2010/main" val="228329435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3B1D6-8755-2CD6-06CE-BC29D02DCFF7}"/>
              </a:ext>
            </a:extLst>
          </p:cNvPr>
          <p:cNvSpPr>
            <a:spLocks noGrp="1"/>
          </p:cNvSpPr>
          <p:nvPr>
            <p:ph type="title"/>
          </p:nvPr>
        </p:nvSpPr>
        <p:spPr/>
        <p:txBody>
          <a:bodyPr/>
          <a:lstStyle/>
          <a:p>
            <a:r>
              <a:rPr lang="en-US" dirty="0"/>
              <a:t>Cincinnati and Toledo, Ohio</a:t>
            </a:r>
          </a:p>
        </p:txBody>
      </p:sp>
      <p:sp>
        <p:nvSpPr>
          <p:cNvPr id="3" name="Content Placeholder 2">
            <a:extLst>
              <a:ext uri="{FF2B5EF4-FFF2-40B4-BE49-F238E27FC236}">
                <a16:creationId xmlns:a16="http://schemas.microsoft.com/office/drawing/2014/main" id="{5826BFC1-92AE-F58F-4778-6AE9F0324FE3}"/>
              </a:ext>
            </a:extLst>
          </p:cNvPr>
          <p:cNvSpPr>
            <a:spLocks noGrp="1"/>
          </p:cNvSpPr>
          <p:nvPr>
            <p:ph idx="1"/>
          </p:nvPr>
        </p:nvSpPr>
        <p:spPr/>
        <p:txBody>
          <a:bodyPr/>
          <a:lstStyle/>
          <a:p>
            <a:pPr>
              <a:buFont typeface="Arial" panose="020B0604020202020204" pitchFamily="34" charset="0"/>
              <a:buChar char="•"/>
            </a:pPr>
            <a:r>
              <a:rPr lang="en-US" dirty="0"/>
              <a:t>Effective: March 13 and June 25, 2020, respectively</a:t>
            </a:r>
          </a:p>
          <a:p>
            <a:pPr>
              <a:buFont typeface="Arial" panose="020B0604020202020204" pitchFamily="34" charset="0"/>
              <a:buChar char="•"/>
            </a:pPr>
            <a:r>
              <a:rPr lang="en-US" dirty="0"/>
              <a:t>Applies to: Employers with more than 15 employees in Cincinnati/Toledo</a:t>
            </a:r>
          </a:p>
          <a:p>
            <a:pPr>
              <a:buFont typeface="Arial" panose="020B0604020202020204" pitchFamily="34" charset="0"/>
              <a:buChar char="•"/>
            </a:pPr>
            <a:r>
              <a:rPr lang="en-US" dirty="0"/>
              <a:t>Requires: Employers must provide a salary range upon a candidate’s request after conditional offer of employment is made</a:t>
            </a:r>
          </a:p>
          <a:p>
            <a:pPr marL="0" indent="0">
              <a:buNone/>
            </a:pPr>
            <a:endParaRPr lang="en-US" dirty="0"/>
          </a:p>
        </p:txBody>
      </p:sp>
    </p:spTree>
    <p:extLst>
      <p:ext uri="{BB962C8B-B14F-4D97-AF65-F5344CB8AC3E}">
        <p14:creationId xmlns:p14="http://schemas.microsoft.com/office/powerpoint/2010/main" val="136192444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D08BD-0227-D381-6BC6-380019DFE9C7}"/>
              </a:ext>
            </a:extLst>
          </p:cNvPr>
          <p:cNvSpPr>
            <a:spLocks noGrp="1"/>
          </p:cNvSpPr>
          <p:nvPr>
            <p:ph type="title"/>
          </p:nvPr>
        </p:nvSpPr>
        <p:spPr/>
        <p:txBody>
          <a:bodyPr/>
          <a:lstStyle/>
          <a:p>
            <a:r>
              <a:rPr lang="en-US" dirty="0"/>
              <a:t>Pennsylvania Pay Transparency?</a:t>
            </a:r>
          </a:p>
        </p:txBody>
      </p:sp>
      <p:sp>
        <p:nvSpPr>
          <p:cNvPr id="3" name="Content Placeholder 2">
            <a:extLst>
              <a:ext uri="{FF2B5EF4-FFF2-40B4-BE49-F238E27FC236}">
                <a16:creationId xmlns:a16="http://schemas.microsoft.com/office/drawing/2014/main" id="{D1995DD5-E99E-8BD7-F300-4B957F09AA6A}"/>
              </a:ext>
            </a:extLst>
          </p:cNvPr>
          <p:cNvSpPr>
            <a:spLocks noGrp="1"/>
          </p:cNvSpPr>
          <p:nvPr>
            <p:ph idx="1"/>
          </p:nvPr>
        </p:nvSpPr>
        <p:spPr/>
        <p:txBody>
          <a:bodyPr/>
          <a:lstStyle/>
          <a:p>
            <a:pPr marL="0" indent="0">
              <a:buNone/>
            </a:pPr>
            <a:r>
              <a:rPr lang="en-US" dirty="0"/>
              <a:t>On March 13, 2023, the General Assembly of Pennsylvania proposed HB356. If passed:</a:t>
            </a:r>
          </a:p>
          <a:p>
            <a:pPr lvl="1">
              <a:buFont typeface="Arial" panose="020B0604020202020204" pitchFamily="34" charset="0"/>
              <a:buChar char="•"/>
            </a:pPr>
            <a:r>
              <a:rPr lang="en-US" dirty="0"/>
              <a:t>Will apply to: Employers with 15 or more employees (unclear whether these individuals must be working in PA)</a:t>
            </a:r>
          </a:p>
          <a:p>
            <a:pPr lvl="1">
              <a:buFont typeface="Arial" panose="020B0604020202020204" pitchFamily="34" charset="0"/>
              <a:buChar char="•"/>
            </a:pPr>
            <a:r>
              <a:rPr lang="en-US" dirty="0"/>
              <a:t>Requires: Employers must (1) include salary range in all job postings, (2) provide current employees with the salary range for their current role, as well as for jobs within the employer’s business that are substantially similar to the skill, effort, and responsibility required to perform their job.</a:t>
            </a:r>
          </a:p>
          <a:p>
            <a:pPr marL="0" indent="0">
              <a:buNone/>
            </a:pPr>
            <a:endParaRPr lang="en-US" dirty="0"/>
          </a:p>
        </p:txBody>
      </p:sp>
    </p:spTree>
    <p:extLst>
      <p:ext uri="{BB962C8B-B14F-4D97-AF65-F5344CB8AC3E}">
        <p14:creationId xmlns:p14="http://schemas.microsoft.com/office/powerpoint/2010/main" val="394243791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DFFBD-1D8C-CBA1-32E5-E31F65212D4D}"/>
              </a:ext>
            </a:extLst>
          </p:cNvPr>
          <p:cNvSpPr>
            <a:spLocks noGrp="1"/>
          </p:cNvSpPr>
          <p:nvPr>
            <p:ph type="title"/>
          </p:nvPr>
        </p:nvSpPr>
        <p:spPr/>
        <p:txBody>
          <a:bodyPr/>
          <a:lstStyle/>
          <a:p>
            <a:r>
              <a:rPr lang="en-US" dirty="0"/>
              <a:t>West Virginia?</a:t>
            </a:r>
          </a:p>
        </p:txBody>
      </p:sp>
      <p:sp>
        <p:nvSpPr>
          <p:cNvPr id="3" name="Content Placeholder 2">
            <a:extLst>
              <a:ext uri="{FF2B5EF4-FFF2-40B4-BE49-F238E27FC236}">
                <a16:creationId xmlns:a16="http://schemas.microsoft.com/office/drawing/2014/main" id="{1C27D1AC-CA15-C5CA-8149-79F1FAEF8AD2}"/>
              </a:ext>
            </a:extLst>
          </p:cNvPr>
          <p:cNvSpPr>
            <a:spLocks noGrp="1"/>
          </p:cNvSpPr>
          <p:nvPr>
            <p:ph idx="1"/>
          </p:nvPr>
        </p:nvSpPr>
        <p:spPr/>
        <p:txBody>
          <a:bodyPr/>
          <a:lstStyle/>
          <a:p>
            <a:r>
              <a:rPr lang="en-US" dirty="0"/>
              <a:t>Proposed Pay Transparency legislation was briefly considered in West Virginia, but did not pass. Keep an eye out for this to be reintroduced in future sessions.</a:t>
            </a:r>
          </a:p>
        </p:txBody>
      </p:sp>
    </p:spTree>
    <p:extLst>
      <p:ext uri="{BB962C8B-B14F-4D97-AF65-F5344CB8AC3E}">
        <p14:creationId xmlns:p14="http://schemas.microsoft.com/office/powerpoint/2010/main" val="259361228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59B356-BBE6-CE48-29E0-116E538D08DB}"/>
              </a:ext>
            </a:extLst>
          </p:cNvPr>
          <p:cNvSpPr>
            <a:spLocks noGrp="1"/>
          </p:cNvSpPr>
          <p:nvPr>
            <p:ph type="ctrTitle"/>
          </p:nvPr>
        </p:nvSpPr>
        <p:spPr/>
        <p:txBody>
          <a:bodyPr/>
          <a:lstStyle/>
          <a:p>
            <a:r>
              <a:rPr lang="en-US" dirty="0"/>
              <a:t>Pros, Cons, and Legal Implications</a:t>
            </a:r>
          </a:p>
        </p:txBody>
      </p:sp>
    </p:spTree>
    <p:extLst>
      <p:ext uri="{BB962C8B-B14F-4D97-AF65-F5344CB8AC3E}">
        <p14:creationId xmlns:p14="http://schemas.microsoft.com/office/powerpoint/2010/main" val="171456562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04B05-20BC-F254-E461-515DB755CBFB}"/>
              </a:ext>
            </a:extLst>
          </p:cNvPr>
          <p:cNvSpPr>
            <a:spLocks noGrp="1"/>
          </p:cNvSpPr>
          <p:nvPr>
            <p:ph type="title"/>
          </p:nvPr>
        </p:nvSpPr>
        <p:spPr/>
        <p:txBody>
          <a:bodyPr/>
          <a:lstStyle/>
          <a:p>
            <a:r>
              <a:rPr lang="en-US" dirty="0"/>
              <a:t>Benefits of Pay Transparency</a:t>
            </a:r>
          </a:p>
        </p:txBody>
      </p:sp>
      <p:sp>
        <p:nvSpPr>
          <p:cNvPr id="3" name="Content Placeholder 2">
            <a:extLst>
              <a:ext uri="{FF2B5EF4-FFF2-40B4-BE49-F238E27FC236}">
                <a16:creationId xmlns:a16="http://schemas.microsoft.com/office/drawing/2014/main" id="{261B92A9-ABD1-3123-5D1E-398B4F1FD35A}"/>
              </a:ext>
            </a:extLst>
          </p:cNvPr>
          <p:cNvSpPr>
            <a:spLocks noGrp="1"/>
          </p:cNvSpPr>
          <p:nvPr>
            <p:ph idx="1"/>
          </p:nvPr>
        </p:nvSpPr>
        <p:spPr/>
        <p:txBody>
          <a:bodyPr/>
          <a:lstStyle/>
          <a:p>
            <a:pPr>
              <a:buFont typeface="Arial" panose="020B0604020202020204" pitchFamily="34" charset="0"/>
              <a:buChar char="•"/>
            </a:pPr>
            <a:r>
              <a:rPr lang="en-US" dirty="0"/>
              <a:t>The impact of pay transparency policies on employees and employers has not yet been adequately studied.  </a:t>
            </a:r>
          </a:p>
          <a:p>
            <a:pPr>
              <a:buFont typeface="Arial" panose="020B0604020202020204" pitchFamily="34" charset="0"/>
              <a:buChar char="•"/>
            </a:pPr>
            <a:r>
              <a:rPr lang="en-US" dirty="0"/>
              <a:t>Theoretically, pay transparency should increase employee satisfaction because employees generally value clear and open communication with their employers. To be sure, however, this will only be true if employees like what they see! </a:t>
            </a:r>
          </a:p>
          <a:p>
            <a:pPr>
              <a:buFont typeface="Arial" panose="020B0604020202020204" pitchFamily="34" charset="0"/>
              <a:buChar char="•"/>
            </a:pPr>
            <a:r>
              <a:rPr lang="en-US" dirty="0"/>
              <a:t>Pay Transparency could also be a very helpful tool in assisting (read: motivating) employers to close unlawful pay gaps</a:t>
            </a:r>
          </a:p>
          <a:p>
            <a:pPr marL="0" indent="0">
              <a:buNone/>
            </a:pPr>
            <a:endParaRPr lang="en-US" dirty="0"/>
          </a:p>
        </p:txBody>
      </p:sp>
    </p:spTree>
    <p:extLst>
      <p:ext uri="{BB962C8B-B14F-4D97-AF65-F5344CB8AC3E}">
        <p14:creationId xmlns:p14="http://schemas.microsoft.com/office/powerpoint/2010/main" val="95173141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A45AE-678E-AF86-1408-CC8229A51701}"/>
              </a:ext>
            </a:extLst>
          </p:cNvPr>
          <p:cNvSpPr>
            <a:spLocks noGrp="1"/>
          </p:cNvSpPr>
          <p:nvPr>
            <p:ph type="title"/>
          </p:nvPr>
        </p:nvSpPr>
        <p:spPr/>
        <p:txBody>
          <a:bodyPr/>
          <a:lstStyle/>
          <a:p>
            <a:r>
              <a:rPr lang="en-US" dirty="0"/>
              <a:t>Drawbacks of Pay Transparency</a:t>
            </a:r>
          </a:p>
        </p:txBody>
      </p:sp>
      <p:sp>
        <p:nvSpPr>
          <p:cNvPr id="3" name="Content Placeholder 2">
            <a:extLst>
              <a:ext uri="{FF2B5EF4-FFF2-40B4-BE49-F238E27FC236}">
                <a16:creationId xmlns:a16="http://schemas.microsoft.com/office/drawing/2014/main" id="{62E600C8-795A-C2F0-7F42-6DBA08D108BE}"/>
              </a:ext>
            </a:extLst>
          </p:cNvPr>
          <p:cNvSpPr>
            <a:spLocks noGrp="1"/>
          </p:cNvSpPr>
          <p:nvPr>
            <p:ph idx="1"/>
          </p:nvPr>
        </p:nvSpPr>
        <p:spPr/>
        <p:txBody>
          <a:bodyPr/>
          <a:lstStyle/>
          <a:p>
            <a:pPr>
              <a:buFont typeface="Arial" panose="020B0604020202020204" pitchFamily="34" charset="0"/>
              <a:buChar char="•"/>
            </a:pPr>
            <a:r>
              <a:rPr lang="en-US" dirty="0"/>
              <a:t>Transparent pay may make it more difficult for employers to attract and retain talent in an already tight job market</a:t>
            </a:r>
          </a:p>
          <a:p>
            <a:pPr>
              <a:buFont typeface="Arial" panose="020B0604020202020204" pitchFamily="34" charset="0"/>
              <a:buChar char="•"/>
            </a:pPr>
            <a:r>
              <a:rPr lang="en-US" dirty="0"/>
              <a:t>Pay transparency could pit employees against each other</a:t>
            </a:r>
          </a:p>
          <a:p>
            <a:pPr>
              <a:buFont typeface="Arial" panose="020B0604020202020204" pitchFamily="34" charset="0"/>
              <a:buChar char="•"/>
            </a:pPr>
            <a:r>
              <a:rPr lang="en-US" dirty="0"/>
              <a:t>Pay differences may be taken out of context by employees</a:t>
            </a:r>
          </a:p>
          <a:p>
            <a:pPr>
              <a:buFont typeface="Arial" panose="020B0604020202020204" pitchFamily="34" charset="0"/>
              <a:buChar char="•"/>
            </a:pPr>
            <a:r>
              <a:rPr lang="en-US" dirty="0"/>
              <a:t>If unlawful pay practices are revealed through pay transparency (particularly for existing employees), EPA and Title VII litigation may follow</a:t>
            </a:r>
          </a:p>
          <a:p>
            <a:pPr marL="0" indent="0">
              <a:buNone/>
            </a:pPr>
            <a:endParaRPr lang="en-US" dirty="0"/>
          </a:p>
        </p:txBody>
      </p:sp>
    </p:spTree>
    <p:extLst>
      <p:ext uri="{BB962C8B-B14F-4D97-AF65-F5344CB8AC3E}">
        <p14:creationId xmlns:p14="http://schemas.microsoft.com/office/powerpoint/2010/main" val="101387077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6E224-2558-2A39-EAE3-4C1CA8B74158}"/>
              </a:ext>
            </a:extLst>
          </p:cNvPr>
          <p:cNvSpPr>
            <a:spLocks noGrp="1"/>
          </p:cNvSpPr>
          <p:nvPr>
            <p:ph type="title"/>
          </p:nvPr>
        </p:nvSpPr>
        <p:spPr/>
        <p:txBody>
          <a:bodyPr/>
          <a:lstStyle/>
          <a:p>
            <a:r>
              <a:rPr lang="en-US" dirty="0"/>
              <a:t>EEOC Charge Data</a:t>
            </a:r>
          </a:p>
        </p:txBody>
      </p:sp>
      <p:pic>
        <p:nvPicPr>
          <p:cNvPr id="4" name="Content Placeholder 3">
            <a:extLst>
              <a:ext uri="{FF2B5EF4-FFF2-40B4-BE49-F238E27FC236}">
                <a16:creationId xmlns:a16="http://schemas.microsoft.com/office/drawing/2014/main" id="{BF00698D-6B83-95AC-16EC-55F98D4414C7}"/>
              </a:ext>
            </a:extLst>
          </p:cNvPr>
          <p:cNvPicPr>
            <a:picLocks noGrp="1" noChangeAspect="1"/>
          </p:cNvPicPr>
          <p:nvPr>
            <p:ph idx="1"/>
          </p:nvPr>
        </p:nvPicPr>
        <p:blipFill>
          <a:blip r:embed="rId3"/>
          <a:stretch>
            <a:fillRect/>
          </a:stretch>
        </p:blipFill>
        <p:spPr>
          <a:xfrm>
            <a:off x="3133294" y="1341178"/>
            <a:ext cx="5937662" cy="3981038"/>
          </a:xfrm>
          <a:prstGeom prst="rect">
            <a:avLst/>
          </a:prstGeom>
        </p:spPr>
      </p:pic>
      <p:sp>
        <p:nvSpPr>
          <p:cNvPr id="5" name="Rectangle 4">
            <a:extLst>
              <a:ext uri="{FF2B5EF4-FFF2-40B4-BE49-F238E27FC236}">
                <a16:creationId xmlns:a16="http://schemas.microsoft.com/office/drawing/2014/main" id="{95039F29-E278-A0E5-E8FF-1877C3FEEA58}"/>
              </a:ext>
            </a:extLst>
          </p:cNvPr>
          <p:cNvSpPr/>
          <p:nvPr/>
        </p:nvSpPr>
        <p:spPr>
          <a:xfrm>
            <a:off x="159492" y="5715850"/>
            <a:ext cx="10108945" cy="461665"/>
          </a:xfrm>
          <a:prstGeom prst="rect">
            <a:avLst/>
          </a:prstGeom>
        </p:spPr>
        <p:txBody>
          <a:bodyPr wrap="square">
            <a:spAutoFit/>
          </a:bodyPr>
          <a:lstStyle/>
          <a:p>
            <a:r>
              <a:rPr lang="en-US" sz="1200" dirty="0">
                <a:latin typeface="Roboto" panose="02000000000000000000" pitchFamily="2" charset="0"/>
                <a:ea typeface="Roboto" panose="02000000000000000000" pitchFamily="2" charset="0"/>
              </a:rPr>
              <a:t>Source: The Continuing Impact of Pay Discrimination in the United States. Office of Enterprise Data and Analytics (OEDA) Data Highlight No. 1. U.S. Equal Employment Opportunity Commission (EEOC), Washington, DC, March 2022.</a:t>
            </a:r>
          </a:p>
        </p:txBody>
      </p:sp>
    </p:spTree>
    <p:extLst>
      <p:ext uri="{BB962C8B-B14F-4D97-AF65-F5344CB8AC3E}">
        <p14:creationId xmlns:p14="http://schemas.microsoft.com/office/powerpoint/2010/main" val="168345507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6F002-3388-BC2E-BFC0-7648B0B2A352}"/>
              </a:ext>
            </a:extLst>
          </p:cNvPr>
          <p:cNvSpPr>
            <a:spLocks noGrp="1"/>
          </p:cNvSpPr>
          <p:nvPr>
            <p:ph type="title"/>
          </p:nvPr>
        </p:nvSpPr>
        <p:spPr/>
        <p:txBody>
          <a:bodyPr/>
          <a:lstStyle/>
          <a:p>
            <a:r>
              <a:rPr lang="en-US" dirty="0"/>
              <a:t>EEOC Charge Data (cont’d)</a:t>
            </a:r>
          </a:p>
        </p:txBody>
      </p:sp>
      <p:pic>
        <p:nvPicPr>
          <p:cNvPr id="4" name="Content Placeholder 3">
            <a:extLst>
              <a:ext uri="{FF2B5EF4-FFF2-40B4-BE49-F238E27FC236}">
                <a16:creationId xmlns:a16="http://schemas.microsoft.com/office/drawing/2014/main" id="{46CB77BB-DD29-2536-1808-520958970A91}"/>
              </a:ext>
            </a:extLst>
          </p:cNvPr>
          <p:cNvPicPr>
            <a:picLocks noGrp="1" noChangeAspect="1"/>
          </p:cNvPicPr>
          <p:nvPr>
            <p:ph idx="1"/>
          </p:nvPr>
        </p:nvPicPr>
        <p:blipFill>
          <a:blip r:embed="rId3"/>
          <a:stretch>
            <a:fillRect/>
          </a:stretch>
        </p:blipFill>
        <p:spPr>
          <a:xfrm>
            <a:off x="3329049" y="1427147"/>
            <a:ext cx="5533901" cy="4385071"/>
          </a:xfrm>
          <a:prstGeom prst="rect">
            <a:avLst/>
          </a:prstGeom>
        </p:spPr>
      </p:pic>
      <p:sp>
        <p:nvSpPr>
          <p:cNvPr id="7" name="TextBox 6">
            <a:extLst>
              <a:ext uri="{FF2B5EF4-FFF2-40B4-BE49-F238E27FC236}">
                <a16:creationId xmlns:a16="http://schemas.microsoft.com/office/drawing/2014/main" id="{83474000-3A40-BE94-C687-CF1485D8F44C}"/>
              </a:ext>
            </a:extLst>
          </p:cNvPr>
          <p:cNvSpPr txBox="1"/>
          <p:nvPr/>
        </p:nvSpPr>
        <p:spPr>
          <a:xfrm>
            <a:off x="257160" y="5875343"/>
            <a:ext cx="9631068" cy="461665"/>
          </a:xfrm>
          <a:prstGeom prst="rect">
            <a:avLst/>
          </a:prstGeom>
          <a:noFill/>
        </p:spPr>
        <p:txBody>
          <a:bodyPr wrap="square" rtlCol="0">
            <a:spAutoFit/>
          </a:bodyPr>
          <a:lstStyle/>
          <a:p>
            <a:r>
              <a:rPr lang="en-US" sz="1200" dirty="0">
                <a:latin typeface="Roboto" panose="02000000000000000000" pitchFamily="2" charset="0"/>
                <a:ea typeface="Roboto" panose="02000000000000000000" pitchFamily="2" charset="0"/>
              </a:rPr>
              <a:t>Source: The Continuing Impact of Pay Discrimination in the United States. Office of Enterprise Data and Analytics (OEDA) Data Highlight No. 1. U.S. Equal Employment Opportunity Commission (EEOC), Washington, DC, March 2022.</a:t>
            </a:r>
          </a:p>
        </p:txBody>
      </p:sp>
    </p:spTree>
    <p:extLst>
      <p:ext uri="{BB962C8B-B14F-4D97-AF65-F5344CB8AC3E}">
        <p14:creationId xmlns:p14="http://schemas.microsoft.com/office/powerpoint/2010/main" val="256929573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6818-09F0-9113-F903-F44A99292C78}"/>
              </a:ext>
            </a:extLst>
          </p:cNvPr>
          <p:cNvSpPr>
            <a:spLocks noGrp="1"/>
          </p:cNvSpPr>
          <p:nvPr>
            <p:ph type="title"/>
          </p:nvPr>
        </p:nvSpPr>
        <p:spPr/>
        <p:txBody>
          <a:bodyPr/>
          <a:lstStyle/>
          <a:p>
            <a:r>
              <a:rPr lang="en-US" dirty="0"/>
              <a:t>What can you do?</a:t>
            </a:r>
          </a:p>
        </p:txBody>
      </p:sp>
      <p:sp>
        <p:nvSpPr>
          <p:cNvPr id="3" name="Content Placeholder 2">
            <a:extLst>
              <a:ext uri="{FF2B5EF4-FFF2-40B4-BE49-F238E27FC236}">
                <a16:creationId xmlns:a16="http://schemas.microsoft.com/office/drawing/2014/main" id="{5004FF83-BB1C-F268-EC7A-0517D580B441}"/>
              </a:ext>
            </a:extLst>
          </p:cNvPr>
          <p:cNvSpPr>
            <a:spLocks noGrp="1"/>
          </p:cNvSpPr>
          <p:nvPr>
            <p:ph idx="1"/>
          </p:nvPr>
        </p:nvSpPr>
        <p:spPr/>
        <p:txBody>
          <a:bodyPr/>
          <a:lstStyle/>
          <a:p>
            <a:pPr>
              <a:buFont typeface="Arial" panose="020B0604020202020204" pitchFamily="34" charset="0"/>
              <a:buChar char="•"/>
            </a:pPr>
            <a:r>
              <a:rPr lang="en-US" dirty="0"/>
              <a:t>Determine whether your company is operating in a state or municipality with a pay transparency law.  Be sure to consider whether you are advertising positions that may be filled by individuals who will be working from these locations.</a:t>
            </a:r>
          </a:p>
          <a:p>
            <a:pPr>
              <a:buFont typeface="Arial" panose="020B0604020202020204" pitchFamily="34" charset="0"/>
              <a:buChar char="•"/>
            </a:pPr>
            <a:r>
              <a:rPr lang="en-US" dirty="0"/>
              <a:t>Create a check-list of disclosure requirements and review each job posting (including, if applicable, promotion/transfer posting) for compliance.</a:t>
            </a:r>
          </a:p>
          <a:p>
            <a:pPr>
              <a:buFont typeface="Arial" panose="020B0604020202020204" pitchFamily="34" charset="0"/>
              <a:buChar char="•"/>
            </a:pPr>
            <a:r>
              <a:rPr lang="en-US" dirty="0"/>
              <a:t>Establish a method of clear reporting and communication with employees in jurisdictions where this information must be provided to existing employees.</a:t>
            </a:r>
          </a:p>
          <a:p>
            <a:pPr>
              <a:buFont typeface="Arial" panose="020B0604020202020204" pitchFamily="34" charset="0"/>
              <a:buChar char="•"/>
            </a:pPr>
            <a:r>
              <a:rPr lang="en-US" dirty="0"/>
              <a:t>Enlist the help of legal counsel if you are unsure of how to proceed.</a:t>
            </a:r>
          </a:p>
        </p:txBody>
      </p:sp>
    </p:spTree>
    <p:extLst>
      <p:ext uri="{BB962C8B-B14F-4D97-AF65-F5344CB8AC3E}">
        <p14:creationId xmlns:p14="http://schemas.microsoft.com/office/powerpoint/2010/main" val="218230946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FC917-7B86-CC22-8873-3F38D46B817A}"/>
              </a:ext>
            </a:extLst>
          </p:cNvPr>
          <p:cNvSpPr>
            <a:spLocks noGrp="1"/>
          </p:cNvSpPr>
          <p:nvPr>
            <p:ph type="title"/>
          </p:nvPr>
        </p:nvSpPr>
        <p:spPr/>
        <p:txBody>
          <a:bodyPr/>
          <a:lstStyle/>
          <a:p>
            <a:r>
              <a:rPr lang="en-US" dirty="0"/>
              <a:t>Pay Equity vs. Pay Transparency</a:t>
            </a:r>
          </a:p>
        </p:txBody>
      </p:sp>
      <p:sp>
        <p:nvSpPr>
          <p:cNvPr id="4" name="Text Placeholder 3">
            <a:extLst>
              <a:ext uri="{FF2B5EF4-FFF2-40B4-BE49-F238E27FC236}">
                <a16:creationId xmlns:a16="http://schemas.microsoft.com/office/drawing/2014/main" id="{333B2E57-B020-9DF0-FB55-73C048960975}"/>
              </a:ext>
            </a:extLst>
          </p:cNvPr>
          <p:cNvSpPr>
            <a:spLocks noGrp="1"/>
          </p:cNvSpPr>
          <p:nvPr>
            <p:ph type="body" idx="1"/>
          </p:nvPr>
        </p:nvSpPr>
        <p:spPr/>
        <p:txBody>
          <a:bodyPr/>
          <a:lstStyle/>
          <a:p>
            <a:r>
              <a:rPr lang="en-US" dirty="0"/>
              <a:t>Equity</a:t>
            </a:r>
          </a:p>
        </p:txBody>
      </p:sp>
      <p:sp>
        <p:nvSpPr>
          <p:cNvPr id="5" name="Content Placeholder 4">
            <a:extLst>
              <a:ext uri="{FF2B5EF4-FFF2-40B4-BE49-F238E27FC236}">
                <a16:creationId xmlns:a16="http://schemas.microsoft.com/office/drawing/2014/main" id="{B513B683-2C2E-E58B-AF21-23062B2EC344}"/>
              </a:ext>
            </a:extLst>
          </p:cNvPr>
          <p:cNvSpPr>
            <a:spLocks noGrp="1"/>
          </p:cNvSpPr>
          <p:nvPr>
            <p:ph sz="half" idx="2"/>
          </p:nvPr>
        </p:nvSpPr>
        <p:spPr/>
        <p:txBody>
          <a:bodyPr/>
          <a:lstStyle/>
          <a:p>
            <a:r>
              <a:rPr lang="en-US" dirty="0"/>
              <a:t>The concept of compensating employees who have similar job functions with comparably equal pay, regardless of their gender, race, ethnicity, or other legally protected status.</a:t>
            </a:r>
          </a:p>
        </p:txBody>
      </p:sp>
      <p:sp>
        <p:nvSpPr>
          <p:cNvPr id="6" name="Text Placeholder 5">
            <a:extLst>
              <a:ext uri="{FF2B5EF4-FFF2-40B4-BE49-F238E27FC236}">
                <a16:creationId xmlns:a16="http://schemas.microsoft.com/office/drawing/2014/main" id="{AAC67673-013F-4EB7-1734-C58C10DE89F6}"/>
              </a:ext>
            </a:extLst>
          </p:cNvPr>
          <p:cNvSpPr>
            <a:spLocks noGrp="1"/>
          </p:cNvSpPr>
          <p:nvPr>
            <p:ph type="body" sz="quarter" idx="3"/>
          </p:nvPr>
        </p:nvSpPr>
        <p:spPr/>
        <p:txBody>
          <a:bodyPr/>
          <a:lstStyle/>
          <a:p>
            <a:r>
              <a:rPr lang="en-US" dirty="0"/>
              <a:t>Transparency</a:t>
            </a:r>
          </a:p>
        </p:txBody>
      </p:sp>
      <p:sp>
        <p:nvSpPr>
          <p:cNvPr id="7" name="Content Placeholder 6">
            <a:extLst>
              <a:ext uri="{FF2B5EF4-FFF2-40B4-BE49-F238E27FC236}">
                <a16:creationId xmlns:a16="http://schemas.microsoft.com/office/drawing/2014/main" id="{1C567336-F1ED-6C13-304D-5973991A3FAD}"/>
              </a:ext>
            </a:extLst>
          </p:cNvPr>
          <p:cNvSpPr>
            <a:spLocks noGrp="1"/>
          </p:cNvSpPr>
          <p:nvPr>
            <p:ph sz="quarter" idx="4"/>
          </p:nvPr>
        </p:nvSpPr>
        <p:spPr/>
        <p:txBody>
          <a:bodyPr/>
          <a:lstStyle/>
          <a:p>
            <a:r>
              <a:rPr lang="en-US" dirty="0"/>
              <a:t>The practice of openly displaying employee salary information to existing employees and candidates.</a:t>
            </a:r>
          </a:p>
        </p:txBody>
      </p:sp>
    </p:spTree>
    <p:extLst>
      <p:ext uri="{BB962C8B-B14F-4D97-AF65-F5344CB8AC3E}">
        <p14:creationId xmlns:p14="http://schemas.microsoft.com/office/powerpoint/2010/main" val="17291719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B969A-4581-F10D-CD4E-0850F9340DCD}"/>
              </a:ext>
            </a:extLst>
          </p:cNvPr>
          <p:cNvSpPr>
            <a:spLocks noGrp="1"/>
          </p:cNvSpPr>
          <p:nvPr>
            <p:ph type="title"/>
          </p:nvPr>
        </p:nvSpPr>
        <p:spPr/>
        <p:txBody>
          <a:bodyPr/>
          <a:lstStyle/>
          <a:p>
            <a:r>
              <a:rPr lang="en-US" dirty="0"/>
              <a:t>What is old is new again</a:t>
            </a:r>
          </a:p>
        </p:txBody>
      </p:sp>
      <p:sp>
        <p:nvSpPr>
          <p:cNvPr id="3" name="Content Placeholder 2">
            <a:extLst>
              <a:ext uri="{FF2B5EF4-FFF2-40B4-BE49-F238E27FC236}">
                <a16:creationId xmlns:a16="http://schemas.microsoft.com/office/drawing/2014/main" id="{9A5A4653-7AA6-EBD0-3425-A340AA713FAB}"/>
              </a:ext>
            </a:extLst>
          </p:cNvPr>
          <p:cNvSpPr>
            <a:spLocks noGrp="1"/>
          </p:cNvSpPr>
          <p:nvPr>
            <p:ph idx="1"/>
          </p:nvPr>
        </p:nvSpPr>
        <p:spPr/>
        <p:txBody>
          <a:bodyPr/>
          <a:lstStyle/>
          <a:p>
            <a:pPr>
              <a:buFont typeface="Arial" panose="020B0604020202020204" pitchFamily="34" charset="0"/>
              <a:buChar char="•"/>
            </a:pPr>
            <a:r>
              <a:rPr lang="en-US" dirty="0"/>
              <a:t>Pay Equity laws have long existed at both the federal and state levels (with the federal Equal Pay Act (“EPA”) having passed into law in 1963)</a:t>
            </a:r>
          </a:p>
          <a:p>
            <a:pPr>
              <a:buFont typeface="Arial" panose="020B0604020202020204" pitchFamily="34" charset="0"/>
              <a:buChar char="•"/>
            </a:pPr>
            <a:r>
              <a:rPr lang="en-US" dirty="0"/>
              <a:t>Expansion/revision of the concepts within the EPA has occurred in many states over the past several decades</a:t>
            </a:r>
          </a:p>
          <a:p>
            <a:pPr>
              <a:buFont typeface="Arial" panose="020B0604020202020204" pitchFamily="34" charset="0"/>
              <a:buChar char="•"/>
            </a:pPr>
            <a:r>
              <a:rPr lang="en-US" dirty="0"/>
              <a:t>Pay Transparency is the comparatively new frontier, but is really based upon the same core concept – employees and job candidates should know that they are being paid equitably</a:t>
            </a:r>
          </a:p>
          <a:p>
            <a:pPr marL="0" indent="0">
              <a:buNone/>
            </a:pPr>
            <a:endParaRPr lang="en-US" dirty="0"/>
          </a:p>
        </p:txBody>
      </p:sp>
    </p:spTree>
    <p:extLst>
      <p:ext uri="{BB962C8B-B14F-4D97-AF65-F5344CB8AC3E}">
        <p14:creationId xmlns:p14="http://schemas.microsoft.com/office/powerpoint/2010/main" val="377999699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7D77C-7A1A-3042-07C3-5880D254B83C}"/>
              </a:ext>
            </a:extLst>
          </p:cNvPr>
          <p:cNvSpPr>
            <a:spLocks noGrp="1"/>
          </p:cNvSpPr>
          <p:nvPr>
            <p:ph type="title"/>
          </p:nvPr>
        </p:nvSpPr>
        <p:spPr/>
        <p:txBody>
          <a:bodyPr/>
          <a:lstStyle/>
          <a:p>
            <a:r>
              <a:rPr lang="en-US" dirty="0"/>
              <a:t>Federal Law: The Equal Pay Act of 1963</a:t>
            </a:r>
          </a:p>
        </p:txBody>
      </p:sp>
      <p:sp>
        <p:nvSpPr>
          <p:cNvPr id="3" name="Content Placeholder 2">
            <a:extLst>
              <a:ext uri="{FF2B5EF4-FFF2-40B4-BE49-F238E27FC236}">
                <a16:creationId xmlns:a16="http://schemas.microsoft.com/office/drawing/2014/main" id="{488387FC-036F-BD88-E0E3-5D32A749A77B}"/>
              </a:ext>
            </a:extLst>
          </p:cNvPr>
          <p:cNvSpPr>
            <a:spLocks noGrp="1"/>
          </p:cNvSpPr>
          <p:nvPr>
            <p:ph idx="1"/>
          </p:nvPr>
        </p:nvSpPr>
        <p:spPr/>
        <p:txBody>
          <a:bodyPr/>
          <a:lstStyle/>
          <a:p>
            <a:pPr>
              <a:buFont typeface="Arial" panose="020B0604020202020204" pitchFamily="34" charset="0"/>
              <a:buChar char="•"/>
            </a:pPr>
            <a:r>
              <a:rPr lang="en-US" dirty="0"/>
              <a:t>Equal Pay for Equal Work:  prohibits employers from paying different wages to men and women who work in jobs that require substantially equal skills, effort, and responsibility and are performed under similar working conditions within the same establishment.</a:t>
            </a:r>
          </a:p>
          <a:p>
            <a:pPr lvl="1">
              <a:buFont typeface="Arial" panose="020B0604020202020204" pitchFamily="34" charset="0"/>
              <a:buChar char="•"/>
            </a:pPr>
            <a:r>
              <a:rPr lang="en-US" dirty="0"/>
              <a:t>“Equal" work does not mean identical jobs; rather, the jobs must be "substantially equal" in overall job content, even if the position titles are different.</a:t>
            </a:r>
          </a:p>
          <a:p>
            <a:pPr lvl="1">
              <a:buFont typeface="Arial" panose="020B0604020202020204" pitchFamily="34" charset="0"/>
              <a:buChar char="•"/>
            </a:pPr>
            <a:r>
              <a:rPr lang="en-US" dirty="0"/>
              <a:t>Establishment is a distinct physical place of business rather than an entire business or enterprise consisting of several places of business.</a:t>
            </a:r>
          </a:p>
          <a:p>
            <a:pPr>
              <a:buFont typeface="Arial" panose="020B0604020202020204" pitchFamily="34" charset="0"/>
              <a:buChar char="•"/>
            </a:pPr>
            <a:r>
              <a:rPr lang="en-US" dirty="0"/>
              <a:t>Four affirmative defenses:  (1) seniority system, (2) merit system, (3) a system that measures earnings by quantity or by quality of production, or (4) any factor other than sex.</a:t>
            </a:r>
          </a:p>
          <a:p>
            <a:pPr>
              <a:buFont typeface="Arial" panose="020B0604020202020204" pitchFamily="34" charset="0"/>
              <a:buChar char="•"/>
            </a:pPr>
            <a:r>
              <a:rPr lang="en-US" dirty="0"/>
              <a:t>No exhaustion of administrative remedies.</a:t>
            </a:r>
          </a:p>
          <a:p>
            <a:pPr marL="0" indent="0">
              <a:buNone/>
            </a:pPr>
            <a:endParaRPr lang="en-US" dirty="0"/>
          </a:p>
        </p:txBody>
      </p:sp>
    </p:spTree>
    <p:extLst>
      <p:ext uri="{BB962C8B-B14F-4D97-AF65-F5344CB8AC3E}">
        <p14:creationId xmlns:p14="http://schemas.microsoft.com/office/powerpoint/2010/main" val="338496459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4B82E-2891-B469-99D5-B79DBE7FE69C}"/>
              </a:ext>
            </a:extLst>
          </p:cNvPr>
          <p:cNvSpPr>
            <a:spLocks noGrp="1"/>
          </p:cNvSpPr>
          <p:nvPr>
            <p:ph type="title"/>
          </p:nvPr>
        </p:nvSpPr>
        <p:spPr/>
        <p:txBody>
          <a:bodyPr/>
          <a:lstStyle/>
          <a:p>
            <a:r>
              <a:rPr lang="en-US" dirty="0"/>
              <a:t>Other Federal Laws</a:t>
            </a:r>
          </a:p>
        </p:txBody>
      </p:sp>
      <p:sp>
        <p:nvSpPr>
          <p:cNvPr id="3" name="Content Placeholder 2">
            <a:extLst>
              <a:ext uri="{FF2B5EF4-FFF2-40B4-BE49-F238E27FC236}">
                <a16:creationId xmlns:a16="http://schemas.microsoft.com/office/drawing/2014/main" id="{E4674586-93E7-2EDF-1761-A10887E3E4F1}"/>
              </a:ext>
            </a:extLst>
          </p:cNvPr>
          <p:cNvSpPr>
            <a:spLocks noGrp="1"/>
          </p:cNvSpPr>
          <p:nvPr>
            <p:ph idx="1"/>
          </p:nvPr>
        </p:nvSpPr>
        <p:spPr/>
        <p:txBody>
          <a:bodyPr/>
          <a:lstStyle/>
          <a:p>
            <a:pPr>
              <a:buFont typeface="Arial" panose="020B0604020202020204" pitchFamily="34" charset="0"/>
              <a:buChar char="•"/>
            </a:pPr>
            <a:r>
              <a:rPr lang="en-US" dirty="0"/>
              <a:t>Since passing the EPA, Congress has expanded federal protection against compensation discrimination through a variety of additional laws:</a:t>
            </a:r>
          </a:p>
          <a:p>
            <a:pPr lvl="1">
              <a:buFont typeface="Arial" panose="020B0604020202020204" pitchFamily="34" charset="0"/>
              <a:buChar char="•"/>
            </a:pPr>
            <a:r>
              <a:rPr lang="en-US" dirty="0"/>
              <a:t>Title VII of the Civil Rights Act of 1964</a:t>
            </a:r>
          </a:p>
          <a:p>
            <a:pPr lvl="1">
              <a:buFont typeface="Arial" panose="020B0604020202020204" pitchFamily="34" charset="0"/>
              <a:buChar char="•"/>
            </a:pPr>
            <a:r>
              <a:rPr lang="en-US" dirty="0"/>
              <a:t>Age Discrimination in Employment Act of 1967</a:t>
            </a:r>
          </a:p>
          <a:p>
            <a:pPr lvl="1">
              <a:buFont typeface="Arial" panose="020B0604020202020204" pitchFamily="34" charset="0"/>
              <a:buChar char="•"/>
            </a:pPr>
            <a:r>
              <a:rPr lang="en-US" dirty="0"/>
              <a:t>Section 501 of the Rehabilitation Act of 1973</a:t>
            </a:r>
          </a:p>
          <a:p>
            <a:pPr lvl="1">
              <a:buFont typeface="Arial" panose="020B0604020202020204" pitchFamily="34" charset="0"/>
              <a:buChar char="•"/>
            </a:pPr>
            <a:r>
              <a:rPr lang="en-US" dirty="0"/>
              <a:t>Lily Ledbetter Fair Pay Act of 2009:</a:t>
            </a:r>
          </a:p>
          <a:p>
            <a:pPr lvl="2">
              <a:buFont typeface="Arial" panose="020B0604020202020204" pitchFamily="34" charset="0"/>
              <a:buChar char="•"/>
            </a:pPr>
            <a:r>
              <a:rPr lang="en-US" dirty="0"/>
              <a:t>Each paycheck that contains discriminatory compensation is a separate violation regardless of when the discrimination began.</a:t>
            </a:r>
          </a:p>
          <a:p>
            <a:pPr lvl="2">
              <a:buFont typeface="Arial" panose="020B0604020202020204" pitchFamily="34" charset="0"/>
              <a:buChar char="•"/>
            </a:pPr>
            <a:r>
              <a:rPr lang="en-US" dirty="0"/>
              <a:t>Overturned the Supreme Court's decision in Ledbetter v. Goodyear Tire &amp; Rubber Co., Inc., 550 U.S. 618 (2007), which severely restricted the time period for filing complaints of employment discrimination concerning compensation. </a:t>
            </a:r>
          </a:p>
          <a:p>
            <a:pPr marL="0" indent="0">
              <a:buNone/>
            </a:pPr>
            <a:endParaRPr lang="en-US" dirty="0"/>
          </a:p>
        </p:txBody>
      </p:sp>
    </p:spTree>
    <p:extLst>
      <p:ext uri="{BB962C8B-B14F-4D97-AF65-F5344CB8AC3E}">
        <p14:creationId xmlns:p14="http://schemas.microsoft.com/office/powerpoint/2010/main" val="182013516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4D67A-509D-B86A-4FE1-1D189BB5291C}"/>
              </a:ext>
            </a:extLst>
          </p:cNvPr>
          <p:cNvSpPr>
            <a:spLocks noGrp="1"/>
          </p:cNvSpPr>
          <p:nvPr>
            <p:ph type="title"/>
          </p:nvPr>
        </p:nvSpPr>
        <p:spPr/>
        <p:txBody>
          <a:bodyPr/>
          <a:lstStyle/>
          <a:p>
            <a:r>
              <a:rPr lang="en-US" dirty="0"/>
              <a:t>State Law: Pay Transparency</a:t>
            </a:r>
          </a:p>
        </p:txBody>
      </p:sp>
      <p:sp>
        <p:nvSpPr>
          <p:cNvPr id="3" name="Content Placeholder 2">
            <a:extLst>
              <a:ext uri="{FF2B5EF4-FFF2-40B4-BE49-F238E27FC236}">
                <a16:creationId xmlns:a16="http://schemas.microsoft.com/office/drawing/2014/main" id="{924E0D56-48B8-93DA-AC9B-97718EBC61C3}"/>
              </a:ext>
            </a:extLst>
          </p:cNvPr>
          <p:cNvSpPr>
            <a:spLocks noGrp="1"/>
          </p:cNvSpPr>
          <p:nvPr>
            <p:ph idx="1"/>
          </p:nvPr>
        </p:nvSpPr>
        <p:spPr/>
        <p:txBody>
          <a:bodyPr/>
          <a:lstStyle/>
          <a:p>
            <a:r>
              <a:rPr lang="en-US" dirty="0"/>
              <a:t>So far, eight (8) states have pay transparency laws on the books:</a:t>
            </a:r>
          </a:p>
          <a:p>
            <a:pPr lvl="1"/>
            <a:r>
              <a:rPr lang="en-US" dirty="0"/>
              <a:t>California</a:t>
            </a:r>
          </a:p>
          <a:p>
            <a:pPr lvl="1"/>
            <a:r>
              <a:rPr lang="en-US" dirty="0"/>
              <a:t>Colorado</a:t>
            </a:r>
          </a:p>
          <a:p>
            <a:pPr lvl="1"/>
            <a:r>
              <a:rPr lang="en-US" dirty="0"/>
              <a:t>Connecticut</a:t>
            </a:r>
          </a:p>
          <a:p>
            <a:pPr lvl="1"/>
            <a:r>
              <a:rPr lang="en-US" dirty="0"/>
              <a:t>Maryland</a:t>
            </a:r>
          </a:p>
          <a:p>
            <a:pPr lvl="1"/>
            <a:r>
              <a:rPr lang="en-US" dirty="0"/>
              <a:t>New York</a:t>
            </a:r>
          </a:p>
          <a:p>
            <a:pPr lvl="1"/>
            <a:r>
              <a:rPr lang="en-US" dirty="0"/>
              <a:t>Nevada</a:t>
            </a:r>
          </a:p>
          <a:p>
            <a:pPr lvl="1"/>
            <a:r>
              <a:rPr lang="en-US" dirty="0"/>
              <a:t>Rhode Island</a:t>
            </a:r>
          </a:p>
          <a:p>
            <a:pPr lvl="1"/>
            <a:r>
              <a:rPr lang="en-US" dirty="0"/>
              <a:t>Washington</a:t>
            </a:r>
          </a:p>
        </p:txBody>
      </p:sp>
    </p:spTree>
    <p:extLst>
      <p:ext uri="{BB962C8B-B14F-4D97-AF65-F5344CB8AC3E}">
        <p14:creationId xmlns:p14="http://schemas.microsoft.com/office/powerpoint/2010/main" val="363975567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0B2A-8A91-DE9F-0058-784AA18D6EB5}"/>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3A3DA01B-9D0A-FF84-02F8-4F110F8901D5}"/>
              </a:ext>
            </a:extLst>
          </p:cNvPr>
          <p:cNvSpPr>
            <a:spLocks noGrp="1"/>
          </p:cNvSpPr>
          <p:nvPr>
            <p:ph idx="1"/>
          </p:nvPr>
        </p:nvSpPr>
        <p:spPr/>
        <p:txBody>
          <a:bodyPr/>
          <a:lstStyle/>
          <a:p>
            <a:r>
              <a:rPr lang="en-US" dirty="0"/>
              <a:t>With a lack of uniformity and widely varying requirements from state-to-state (as well as based on local/municipal laws) complying with pay transparency requirements is a growing challenge for employers</a:t>
            </a:r>
          </a:p>
          <a:p>
            <a:r>
              <a:rPr lang="en-US" dirty="0"/>
              <a:t>Many of these laws impose requirements for job postings if the candidate in question can work (including remotely) from the state</a:t>
            </a:r>
          </a:p>
        </p:txBody>
      </p:sp>
    </p:spTree>
    <p:extLst>
      <p:ext uri="{BB962C8B-B14F-4D97-AF65-F5344CB8AC3E}">
        <p14:creationId xmlns:p14="http://schemas.microsoft.com/office/powerpoint/2010/main" val="374425651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121F4-881C-DAE5-4520-D33F1EC31F31}"/>
              </a:ext>
            </a:extLst>
          </p:cNvPr>
          <p:cNvSpPr>
            <a:spLocks noGrp="1"/>
          </p:cNvSpPr>
          <p:nvPr>
            <p:ph type="ctrTitle"/>
          </p:nvPr>
        </p:nvSpPr>
        <p:spPr/>
        <p:txBody>
          <a:bodyPr/>
          <a:lstStyle/>
          <a:p>
            <a:r>
              <a:rPr lang="en-US" dirty="0"/>
              <a:t>Key State and Local Laws</a:t>
            </a:r>
          </a:p>
        </p:txBody>
      </p:sp>
    </p:spTree>
    <p:extLst>
      <p:ext uri="{BB962C8B-B14F-4D97-AF65-F5344CB8AC3E}">
        <p14:creationId xmlns:p14="http://schemas.microsoft.com/office/powerpoint/2010/main" val="1626787448"/>
      </p:ext>
    </p:extLst>
  </p:cSld>
  <p:clrMapOvr>
    <a:masterClrMapping/>
  </p:clrMapOvr>
  <p:transition/>
</p:sld>
</file>

<file path=ppt/theme/theme1.xml><?xml version="1.0" encoding="utf-8"?>
<a:theme xmlns:a="http://schemas.openxmlformats.org/drawingml/2006/main" name="CO-PPP-2013Red">
  <a:themeElements>
    <a:clrScheme name="CO-PPP-2012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PPP-2012a">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2"/>
            </a:solidFill>
            <a:effectLst/>
            <a:latin typeface="Arial" charset="0"/>
          </a:defRPr>
        </a:defPPr>
      </a:lstStyle>
    </a:lnDef>
  </a:objectDefaults>
  <a:extraClrSchemeLst>
    <a:extraClrScheme>
      <a:clrScheme name="CO-PPP-2012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PPP-2012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PPP-2012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PPP-2012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PPP-2012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PPP-2012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PPP-2012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PPP-2012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PPP-2012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PPP-2012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PPP-2012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PPP-2012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zen_Teal-Image.pptx  -  Read-Only" id="{2E3F0004-785C-4A98-8C3C-7C907F4FD773}" vid="{384CC53E-C790-4ABF-AA50-7D65D6A8A9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97ECCA68E0CD4A92D496241C0E5F06" ma:contentTypeVersion="17" ma:contentTypeDescription="Create a new document." ma:contentTypeScope="" ma:versionID="cd0660b6d3989a5d4860512db79f3ec0">
  <xsd:schema xmlns:xsd="http://www.w3.org/2001/XMLSchema" xmlns:xs="http://www.w3.org/2001/XMLSchema" xmlns:p="http://schemas.microsoft.com/office/2006/metadata/properties" xmlns:ns2="001bac6a-bc12-40ba-86a7-8b9ac8fffa59" xmlns:ns3="a2929894-fae6-4c01-9a73-49f627711e55" targetNamespace="http://schemas.microsoft.com/office/2006/metadata/properties" ma:root="true" ma:fieldsID="a952c6d4ac342162b6c55b57a08c5533" ns2:_="" ns3:_="">
    <xsd:import namespace="001bac6a-bc12-40ba-86a7-8b9ac8fffa59"/>
    <xsd:import namespace="a2929894-fae6-4c01-9a73-49f627711e5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Location" minOccurs="0"/>
                <xsd:element ref="ns2:SponsorLevel" minOccurs="0"/>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1bac6a-bc12-40ba-86a7-8b9ac8fffa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4c09565-50c5-4613-a28e-875047bd2ec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SponsorLevel" ma:index="22" nillable="true" ma:displayName="Note" ma:format="Dropdown" ma:internalName="SponsorLevel">
      <xsd:simpleType>
        <xsd:restriction base="dms:Text">
          <xsd:maxLength value="255"/>
        </xsd:restriction>
      </xsd:simpleType>
    </xsd:element>
    <xsd:element name="Topic" ma:index="23" nillable="true" ma:displayName="Topic" ma:format="Dropdown" ma:internalName="Topic">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929894-fae6-4c01-9a73-49f627711e5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303e124-3199-44e1-8847-65a4e0f5ec25}" ma:internalName="TaxCatchAll" ma:showField="CatchAllData" ma:web="a2929894-fae6-4c01-9a73-49f627711e55">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ponsorLevel xmlns="001bac6a-bc12-40ba-86a7-8b9ac8fffa59" xsi:nil="true"/>
    <lcf76f155ced4ddcb4097134ff3c332f xmlns="001bac6a-bc12-40ba-86a7-8b9ac8fffa59">
      <Terms xmlns="http://schemas.microsoft.com/office/infopath/2007/PartnerControls"/>
    </lcf76f155ced4ddcb4097134ff3c332f>
    <TaxCatchAll xmlns="a2929894-fae6-4c01-9a73-49f627711e55" xsi:nil="true"/>
    <Topic xmlns="001bac6a-bc12-40ba-86a7-8b9ac8fffa59" xsi:nil="true"/>
  </documentManagement>
</p:properties>
</file>

<file path=customXml/itemProps1.xml><?xml version="1.0" encoding="utf-8"?>
<ds:datastoreItem xmlns:ds="http://schemas.openxmlformats.org/officeDocument/2006/customXml" ds:itemID="{4900CF3C-7CF8-482C-B0D0-49F21B89B1C0}"/>
</file>

<file path=customXml/itemProps2.xml><?xml version="1.0" encoding="utf-8"?>
<ds:datastoreItem xmlns:ds="http://schemas.openxmlformats.org/officeDocument/2006/customXml" ds:itemID="{3CA86AA9-FBD3-4098-A98F-99B227B27F6A}"/>
</file>

<file path=customXml/itemProps3.xml><?xml version="1.0" encoding="utf-8"?>
<ds:datastoreItem xmlns:ds="http://schemas.openxmlformats.org/officeDocument/2006/customXml" ds:itemID="{FE14C7E2-C4A1-4574-98BB-B4E6E8347615}"/>
</file>

<file path=docProps/app.xml><?xml version="1.0" encoding="utf-8"?>
<Properties xmlns="http://schemas.openxmlformats.org/officeDocument/2006/extended-properties" xmlns:vt="http://schemas.openxmlformats.org/officeDocument/2006/docPropsVTypes">
  <Template>Cozen_Teal-Image</Template>
  <TotalTime>245</TotalTime>
  <Words>3465</Words>
  <Application>Microsoft Office PowerPoint</Application>
  <PresentationFormat>Widescreen</PresentationFormat>
  <Paragraphs>162</Paragraphs>
  <Slides>28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Arial</vt:lpstr>
      <vt:lpstr>Futura Std Heavy</vt:lpstr>
      <vt:lpstr>Roboto</vt:lpstr>
      <vt:lpstr>Roboto Medium</vt:lpstr>
      <vt:lpstr>CO-PPP-2013Red</vt:lpstr>
      <vt:lpstr>Pay Transparency: The Good, the Bad &amp; the Legal Implications</vt:lpstr>
      <vt:lpstr>The Basics</vt:lpstr>
      <vt:lpstr>Pay Equity vs. Pay Transparency</vt:lpstr>
      <vt:lpstr>What is old is new again</vt:lpstr>
      <vt:lpstr>Federal Law: The Equal Pay Act of 1963</vt:lpstr>
      <vt:lpstr>Other Federal Laws</vt:lpstr>
      <vt:lpstr>State Law: Pay Transparency</vt:lpstr>
      <vt:lpstr>Challenges</vt:lpstr>
      <vt:lpstr>Key State and Local Laws</vt:lpstr>
      <vt:lpstr>California</vt:lpstr>
      <vt:lpstr>Colorado</vt:lpstr>
      <vt:lpstr>Connecticut</vt:lpstr>
      <vt:lpstr>Maryland</vt:lpstr>
      <vt:lpstr>Nevada</vt:lpstr>
      <vt:lpstr>New York State</vt:lpstr>
      <vt:lpstr>New York City</vt:lpstr>
      <vt:lpstr>Rhode Island</vt:lpstr>
      <vt:lpstr>Washington</vt:lpstr>
      <vt:lpstr>Closer to Home</vt:lpstr>
      <vt:lpstr>Cincinnati and Toledo, Ohio</vt:lpstr>
      <vt:lpstr>Pennsylvania Pay Transparency?</vt:lpstr>
      <vt:lpstr>West Virginia?</vt:lpstr>
      <vt:lpstr>Pros, Cons, and Legal Implications</vt:lpstr>
      <vt:lpstr>Benefits of Pay Transparency</vt:lpstr>
      <vt:lpstr>Drawbacks of Pay Transparency</vt:lpstr>
      <vt:lpstr>EEOC Charge Data</vt:lpstr>
      <vt:lpstr>EEOC Charge Data (cont’d)</vt:lpstr>
      <vt:lpstr>What can you do?</vt:lpstr>
    </vt:vector>
  </TitlesOfParts>
  <Company>Cozen O'Connor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Kessler, Julia</dc:creator>
  <cp:lastModifiedBy>Kessler, Julia</cp:lastModifiedBy>
  <cp:revision>1</cp:revision>
  <dcterms:created xsi:type="dcterms:W3CDTF">2025-04-16T15:29:36Z</dcterms:created>
  <dcterms:modified xsi:type="dcterms:W3CDTF">2025-04-16T19:35:11Z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0x0101002F97ECCA68E0CD4A92D496241C0E5F06</vt:lpwstr>
  </property>
</Properties>
</file>