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996A3-0D59-4168-A067-B3A956F99750}" type="datetimeFigureOut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4/15/2025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Porter Wright Morris &amp; Arthur LLP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B0D97-626E-45D1-81BF-61C58D7B1428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7" y="122565"/>
            <a:ext cx="2035995" cy="4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A75A-DD26-4268-9DD7-FF1E68E23E9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57E7-C400-48C1-AF19-247948D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28FD3D-7547-864A-9716-BA55367B0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5" y="4779007"/>
            <a:ext cx="1364105" cy="0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1" y="4005601"/>
            <a:ext cx="9144000" cy="34163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23" y="5156095"/>
            <a:ext cx="2243951" cy="4417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550" y="829610"/>
            <a:ext cx="10220325" cy="2594138"/>
          </a:xfrm>
        </p:spPr>
        <p:txBody>
          <a:bodyPr anchor="b" anchorCtr="0">
            <a:norm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16655"/>
      </p:ext>
    </p:extLst>
  </p:cSld>
  <p:clrMapOvr>
    <a:masterClrMapping/>
  </p:clrMapOvr>
  <p:hf sldNum="0" hdr="0" ftr="0"/>
</p:sldLayout>
</file>

<file path=ppt/slideLayouts/slideLayout1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381CEB-038A-9A46-B97E-6F89F8352C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29734" y="762001"/>
            <a:ext cx="10532533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2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2499" y="2828924"/>
            <a:ext cx="10258425" cy="3124201"/>
          </a:xfrm>
        </p:spPr>
        <p:txBody>
          <a:bodyPr numCol="1" spcCol="36576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817192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6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28FD3D-7547-864A-9716-BA55367B03D8}"/>
              </a:ext>
            </a:extLst>
          </p:cNvPr>
          <p:cNvSpPr/>
          <p:nvPr/>
        </p:nvSpPr>
        <p:spPr>
          <a:xfrm>
            <a:off x="0" y="0"/>
            <a:ext cx="12192000" cy="61055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379413" y="1102407"/>
            <a:ext cx="11433175" cy="475528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851" y="239283"/>
            <a:ext cx="11432298" cy="717846"/>
          </a:xfrm>
        </p:spPr>
        <p:txBody>
          <a:bodyPr anchor="t"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5928797"/>
            <a:ext cx="11440673" cy="368644"/>
          </a:xfrm>
        </p:spPr>
        <p:txBody>
          <a:bodyPr anchor="t" anchorCtr="0">
            <a:normAutofit/>
          </a:bodyPr>
          <a:lstStyle>
            <a:lvl1pPr algn="ctr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679270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6_Title and Content: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29734" y="762001"/>
            <a:ext cx="10532533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2500" y="2828924"/>
            <a:ext cx="10258425" cy="3124201"/>
          </a:xfrm>
        </p:spPr>
        <p:txBody>
          <a:bodyPr numCol="2" spcCol="36576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618047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29734" y="762001"/>
            <a:ext cx="10532533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809874"/>
            <a:ext cx="5067300" cy="3143251"/>
          </a:xfrm>
        </p:spPr>
        <p:txBody>
          <a:bodyPr anchor="t" anchorCtr="0">
            <a:normAutofit/>
          </a:bodyPr>
          <a:lstStyle>
            <a:lvl1pPr marL="2286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0"/>
          </p:nvPr>
        </p:nvSpPr>
        <p:spPr>
          <a:xfrm>
            <a:off x="6172200" y="2809874"/>
            <a:ext cx="5038725" cy="3143251"/>
          </a:xfrm>
        </p:spPr>
        <p:txBody>
          <a:bodyPr anchor="t" anchorCtr="0">
            <a:normAutofit/>
          </a:bodyPr>
          <a:lstStyle>
            <a:lvl1pPr marL="2286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46425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2501" y="904875"/>
            <a:ext cx="10273042" cy="7858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795463"/>
            <a:ext cx="5045075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52500" y="2733675"/>
            <a:ext cx="5045075" cy="2676525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72200" y="2733675"/>
            <a:ext cx="5045075" cy="2676525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2360" y="1745295"/>
            <a:ext cx="1364105" cy="0"/>
          </a:xfrm>
          <a:prstGeom prst="line">
            <a:avLst/>
          </a:prstGeom>
          <a:ln w="381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6172200" y="1792920"/>
            <a:ext cx="5045075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>
          <a:xfrm>
            <a:off x="952499" y="5587056"/>
            <a:ext cx="10264775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76749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19104" y="927099"/>
            <a:ext cx="9841163" cy="452511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936" y="5597494"/>
            <a:ext cx="9841498" cy="46147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481916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lank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2090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7910"/>
      </p:ext>
    </p:extLst>
  </p:cSld>
  <p:clrMapOvr>
    <a:masterClrMapping/>
  </p:clrMapOvr>
</p:sldLayout>
</file>

<file path=ppt/slideLayouts/slideLayout17.xml><?xml version="1.0" encoding="utf-8"?>
<p:sldLayout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2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</p:spTree>
    <p:extLst>
      <p:ext uri="{BB962C8B-B14F-4D97-AF65-F5344CB8AC3E}">
        <p14:creationId xmlns:p14="http://schemas.microsoft.com/office/powerpoint/2010/main" val="2935444525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>
  <p:cSld name="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0"/>
            <a:ext cx="122099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1"/>
            <a:ext cx="12209953" cy="34169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2"/>
          </a:xfrm>
          <a:prstGeom prst="rect">
            <a:avLst/>
          </a:prstGeom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79755" y="3801978"/>
            <a:ext cx="8230720" cy="2153709"/>
          </a:xfrm>
        </p:spPr>
        <p:txBody>
          <a:bodyPr anchor="t" anchorCtr="0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75085" y="3077676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0"/>
            <a:ext cx="122099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1"/>
            <a:ext cx="12209953" cy="34169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2"/>
          </a:xfrm>
          <a:prstGeom prst="rect">
            <a:avLst/>
          </a:prstGeom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7508" y="3078883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263433" y="3078883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10700" y="5310462"/>
            <a:ext cx="4085296" cy="1098553"/>
          </a:xfrm>
        </p:spPr>
        <p:txBody>
          <a:bodyPr anchor="t" anchorCtr="0">
            <a:normAutofit/>
          </a:bodyPr>
          <a:lstStyle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26625" y="5310462"/>
            <a:ext cx="4085296" cy="1098553"/>
          </a:xfrm>
        </p:spPr>
        <p:txBody>
          <a:bodyPr anchor="t" anchorCtr="0">
            <a:normAutofit/>
          </a:bodyPr>
          <a:lstStyle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382895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28FD3D-7547-864A-9716-BA55367B0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29734" y="762001"/>
            <a:ext cx="10532533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1472"/>
          </a:xfrm>
        </p:spPr>
        <p:txBody>
          <a:bodyPr anchor="b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5" y="4779007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1" y="3882081"/>
            <a:ext cx="9144000" cy="341632"/>
          </a:xfrm>
        </p:spPr>
        <p:txBody>
          <a:bodyPr wrap="square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23" y="5156095"/>
            <a:ext cx="2243951" cy="4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34"/>
      </p:ext>
    </p:extLst>
  </p:cSld>
  <p:clrMapOvr>
    <a:masterClrMapping/>
  </p:clrMapOvr>
</p:sldLayout>
</file>

<file path=ppt/slideLayouts/slideLayout2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-12033"/>
            <a:ext cx="12209953" cy="68700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-12034"/>
            <a:ext cx="12205856" cy="34169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63" y="6399743"/>
            <a:ext cx="1557377" cy="306582"/>
          </a:xfrm>
          <a:prstGeom prst="rect">
            <a:avLst/>
          </a:prstGeom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55172" y="2868328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075872" y="2868328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5000" y="5228248"/>
            <a:ext cx="3632024" cy="1098553"/>
          </a:xfrm>
        </p:spPr>
        <p:txBody>
          <a:bodyPr anchor="t" anchorCtr="0">
            <a:normAutofit/>
          </a:bodyPr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814966" y="2868328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265700" y="5228248"/>
            <a:ext cx="3632024" cy="1098553"/>
          </a:xfrm>
        </p:spPr>
        <p:txBody>
          <a:bodyPr anchor="t" anchorCtr="0">
            <a:normAutofit/>
          </a:bodyPr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004794" y="5228248"/>
            <a:ext cx="3632024" cy="1098553"/>
          </a:xfrm>
        </p:spPr>
        <p:txBody>
          <a:bodyPr anchor="t" anchorCtr="0">
            <a:normAutofit/>
          </a:bodyPr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399660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9359673"/>
      </p:ext>
    </p:extLst>
  </p:cSld>
  <p:clrMapOvr>
    <a:masterClrMapping/>
  </p:clrMapOvr>
</p:sldLayout>
</file>

<file path=ppt/slideLayouts/slideLayout2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1"/>
            <a:ext cx="122099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1"/>
            <a:ext cx="12209953" cy="34169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6" y="6399743"/>
            <a:ext cx="1557377" cy="306582"/>
          </a:xfrm>
          <a:prstGeom prst="rect">
            <a:avLst/>
          </a:prstGeom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3200" y="2868328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96301" y="2868328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47" y="5218130"/>
            <a:ext cx="2926080" cy="1098553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554361" y="2868328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36261" y="5218130"/>
            <a:ext cx="2926080" cy="1098553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65875" y="5218130"/>
            <a:ext cx="2926080" cy="1098553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195488" y="5218130"/>
            <a:ext cx="2926080" cy="1098553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621408" y="2868328"/>
            <a:ext cx="2011680" cy="2011680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00234"/>
      </p:ext>
    </p:extLst>
  </p:cSld>
  <p:clrMapOvr>
    <a:masterClrMapping/>
  </p:clrMapOvr>
</p:sldLayout>
</file>

<file path=ppt/slideLayouts/slideLayout2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1"/>
            <a:ext cx="122099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1"/>
            <a:ext cx="12209953" cy="34169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6" y="6399743"/>
            <a:ext cx="1557377" cy="306582"/>
          </a:xfrm>
          <a:prstGeom prst="rect">
            <a:avLst/>
          </a:prstGeom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83252" y="2788118"/>
            <a:ext cx="1950878" cy="1950878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120561" y="2788118"/>
            <a:ext cx="1950878" cy="1950878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489799" y="5218130"/>
            <a:ext cx="2337784" cy="909954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552032" y="2788118"/>
            <a:ext cx="1950878" cy="1950878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927108" y="5218130"/>
            <a:ext cx="2337784" cy="909954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58579" y="5218130"/>
            <a:ext cx="2337784" cy="909954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795887" y="5218130"/>
            <a:ext cx="2337784" cy="909954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989340" y="2788118"/>
            <a:ext cx="1950878" cy="1950878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263540" y="2788118"/>
            <a:ext cx="1950878" cy="1950878"/>
          </a:xfrm>
          <a:prstGeom prst="ellipse">
            <a:avLst/>
          </a:prstGeom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8547" y="5218130"/>
            <a:ext cx="2340864" cy="914400"/>
          </a:xfrm>
        </p:spPr>
        <p:txBody>
          <a:bodyPr anchor="t" anchorCtr="0">
            <a:normAutofit/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163836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F1F0AF-2AD7-BA41-A5E0-4D0D3D120834}"/>
              </a:ext>
            </a:extLst>
          </p:cNvPr>
          <p:cNvSpPr/>
          <p:nvPr/>
        </p:nvSpPr>
        <p:spPr>
          <a:xfrm>
            <a:off x="0" y="0"/>
            <a:ext cx="12192000" cy="6280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" y="1412868"/>
            <a:ext cx="10301974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00539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0"/>
            <a:ext cx="122099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28" y="765199"/>
            <a:ext cx="10532539" cy="53276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 rot="5400000">
            <a:off x="3538582" y="-1730885"/>
            <a:ext cx="5123810" cy="1052356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29730" y="4048124"/>
            <a:ext cx="10407765" cy="2057399"/>
          </a:xfrm>
        </p:spPr>
        <p:txBody>
          <a:bodyPr>
            <a:norm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2"/>
          </a:xfrm>
          <a:prstGeom prst="rect">
            <a:avLst/>
          </a:prstGeom>
        </p:spPr>
      </p:pic>
      <p:sp>
        <p:nvSpPr>
          <p:cNvPr id="16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</p:spTree>
    <p:extLst>
      <p:ext uri="{BB962C8B-B14F-4D97-AF65-F5344CB8AC3E}">
        <p14:creationId xmlns:p14="http://schemas.microsoft.com/office/powerpoint/2010/main" val="788436396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28FD3D-7547-864A-9716-BA55367B03D8}"/>
              </a:ext>
            </a:extLst>
          </p:cNvPr>
          <p:cNvSpPr/>
          <p:nvPr/>
        </p:nvSpPr>
        <p:spPr>
          <a:xfrm>
            <a:off x="284672" y="664234"/>
            <a:ext cx="4966201" cy="54412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5250873" y="0"/>
            <a:ext cx="694112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C2F32D-0B7D-914F-A088-B73AD9D49579}"/>
              </a:ext>
            </a:extLst>
          </p:cNvPr>
          <p:cNvCxnSpPr>
            <a:cxnSpLocks/>
          </p:cNvCxnSpPr>
          <p:nvPr/>
        </p:nvCxnSpPr>
        <p:spPr>
          <a:xfrm>
            <a:off x="1939931" y="3428120"/>
            <a:ext cx="1044563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/>
          </a:bodyPr>
          <a:lstStyle>
            <a:lvl1pPr marL="2286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638176"/>
            <a:ext cx="4181475" cy="2567000"/>
          </a:xfrm>
        </p:spPr>
        <p:txBody>
          <a:bodyPr anchor="b" anchorCtr="0"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884383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5250872" y="0"/>
            <a:ext cx="69411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8FD3D-7547-864A-9716-BA55367B03D8}"/>
              </a:ext>
            </a:extLst>
          </p:cNvPr>
          <p:cNvSpPr/>
          <p:nvPr/>
        </p:nvSpPr>
        <p:spPr>
          <a:xfrm>
            <a:off x="0" y="0"/>
            <a:ext cx="5250873" cy="61055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638175"/>
            <a:ext cx="4476750" cy="1383130"/>
          </a:xfrm>
        </p:spPr>
        <p:txBody>
          <a:bodyPr anchor="b"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C2F32D-0B7D-914F-A088-B73AD9D49579}"/>
              </a:ext>
            </a:extLst>
          </p:cNvPr>
          <p:cNvCxnSpPr>
            <a:cxnSpLocks/>
          </p:cNvCxnSpPr>
          <p:nvPr/>
        </p:nvCxnSpPr>
        <p:spPr>
          <a:xfrm>
            <a:off x="2087570" y="2252537"/>
            <a:ext cx="1044563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/>
          </a:bodyPr>
          <a:lstStyle>
            <a:lvl1pPr marL="2286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buClr>
                <a:srgbClr val="C00000"/>
              </a:buClr>
              <a:buFont typeface="Arial" panose="020B0604020202020204" pitchFamily="34" charset="0"/>
              <a:buChar char="∙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371476" y="2550876"/>
            <a:ext cx="4476750" cy="32480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5928797"/>
            <a:ext cx="4476750" cy="368644"/>
          </a:xfrm>
        </p:spPr>
        <p:txBody>
          <a:bodyPr anchor="t" anchorCtr="0">
            <a:normAutofit/>
          </a:bodyPr>
          <a:lstStyle>
            <a:lvl1pPr algn="l">
              <a:defRPr sz="1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63248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29734" y="762001"/>
            <a:ext cx="10532533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52500" y="2825495"/>
            <a:ext cx="10258425" cy="3074561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399660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551590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0" y="0"/>
            <a:ext cx="1220995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FF9B3F-BBE2-CE4D-AD23-00C6C7F60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7906" cy="3656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18147" y="762001"/>
            <a:ext cx="10544120" cy="533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2"/>
          </a:xfrm>
          <a:prstGeom prst="rect">
            <a:avLst/>
          </a:prstGeom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828924"/>
            <a:ext cx="10258425" cy="3124201"/>
          </a:xfrm>
        </p:spPr>
        <p:txBody>
          <a:bodyPr numCol="1" spcCol="36576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399660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643296"/>
      </p:ext>
    </p:extLst>
  </p:cSld>
  <p:clrMapOvr>
    <a:masterClrMapping/>
  </p:clrMapOvr>
</p:sldLayout>
</file>

<file path=ppt/slideLayouts/slideLayout9.xml><?xml version="1.0" encoding="utf-8"?>
<p:sldLayout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4_Title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15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29734" y="762001"/>
            <a:ext cx="10532533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D31233-94B1-9244-BD69-EB42FFCCA80F}"/>
              </a:ext>
            </a:extLst>
          </p:cNvPr>
          <p:cNvCxnSpPr/>
          <p:nvPr/>
        </p:nvCxnSpPr>
        <p:spPr>
          <a:xfrm>
            <a:off x="5413948" y="2546740"/>
            <a:ext cx="1364105" cy="0"/>
          </a:xfrm>
          <a:prstGeom prst="line">
            <a:avLst/>
          </a:prstGeom>
          <a:ln w="50800">
            <a:solidFill>
              <a:srgbClr val="E31B2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952500" y="904875"/>
            <a:ext cx="10258425" cy="1441283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52499" y="2828924"/>
            <a:ext cx="10258425" cy="3124201"/>
          </a:xfrm>
        </p:spPr>
        <p:txBody>
          <a:bodyPr numCol="1" spcCol="36576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3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484E26-90A8-524D-A398-8D000F4887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F15657-2D7A-B34D-8DA3-51ECDBA9FA5D}"/>
              </a:ext>
            </a:extLst>
          </p:cNvPr>
          <p:cNvSpPr/>
          <p:nvPr/>
        </p:nvSpPr>
        <p:spPr>
          <a:xfrm>
            <a:off x="821267" y="771526"/>
            <a:ext cx="10532533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904875"/>
            <a:ext cx="10220325" cy="19240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000375"/>
            <a:ext cx="10220325" cy="2524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908752" y="6105527"/>
            <a:ext cx="4114800" cy="75247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Wright Morris &amp; Arthur LLP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" y="6400800"/>
            <a:ext cx="1557377" cy="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67" r:id="rId3"/>
    <p:sldLayoutId id="2147483651" r:id="rId4"/>
    <p:sldLayoutId id="2147483650" r:id="rId5"/>
    <p:sldLayoutId id="2147483673" r:id="rId6"/>
    <p:sldLayoutId id="2147483649" r:id="rId7"/>
    <p:sldLayoutId id="2147483665" r:id="rId8"/>
    <p:sldLayoutId id="2147483664" r:id="rId9"/>
    <p:sldLayoutId id="2147483666" r:id="rId10"/>
    <p:sldLayoutId id="2147483680" r:id="rId11"/>
    <p:sldLayoutId id="2147483676" r:id="rId12"/>
    <p:sldLayoutId id="2147483652" r:id="rId13"/>
    <p:sldLayoutId id="2147483653" r:id="rId14"/>
    <p:sldLayoutId id="2147483674" r:id="rId15"/>
    <p:sldLayoutId id="2147483682" r:id="rId16"/>
    <p:sldLayoutId id="2147483683" r:id="rId17"/>
    <p:sldLayoutId id="2147483668" r:id="rId18"/>
    <p:sldLayoutId id="2147483670" r:id="rId19"/>
    <p:sldLayoutId id="2147483669" r:id="rId20"/>
    <p:sldLayoutId id="2147483671" r:id="rId21"/>
    <p:sldLayoutId id="2147483681" r:id="rId2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nsasso@porterwright.com" TargetMode="External"/><Relationship Id="rId4" Type="http://schemas.openxmlformats.org/officeDocument/2006/relationships/hyperlink" Target="mailto:gdaugherty@porterwright.co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 descr="" titl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 Daugherty &amp; Nicolas Sasso</a:t>
            </a:r>
          </a:p>
        </p:txBody>
      </p:sp>
      <p:sp>
        <p:nvSpPr>
          <p:cNvPr id="3" name="Title 2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ESOPs and EOTs: employee ownership As a tax savvy succession strategy</a:t>
            </a:r>
          </a:p>
        </p:txBody>
      </p:sp>
    </p:spTree>
    <p:extLst>
      <p:ext uri="{BB962C8B-B14F-4D97-AF65-F5344CB8AC3E}">
        <p14:creationId xmlns:p14="http://schemas.microsoft.com/office/powerpoint/2010/main" val="305703677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14C1244D-4157-8A82-F7F9-0CCFBFB793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dirty="0"/>
          </a:p>
          <a:p>
            <a:r>
              <a:rPr lang="en-US" b="1" dirty="0"/>
              <a:t>What is an ESOP?</a:t>
            </a:r>
          </a:p>
          <a:p>
            <a:pPr lvl="1"/>
            <a:r>
              <a:rPr lang="en-US" dirty="0"/>
              <a:t>An ERISA profit sharing plan</a:t>
            </a:r>
          </a:p>
          <a:p>
            <a:pPr lvl="1"/>
            <a:r>
              <a:rPr lang="en-US" dirty="0"/>
              <a:t>Broad rank-and-file employee and management participation</a:t>
            </a:r>
          </a:p>
          <a:p>
            <a:endParaRPr lang="en-US" dirty="0"/>
          </a:p>
          <a:p>
            <a:r>
              <a:rPr lang="en-US" b="1" dirty="0"/>
              <a:t>Employees accrue beneficial ownership in shares of the Company over time</a:t>
            </a:r>
          </a:p>
          <a:p>
            <a:pPr lvl="1"/>
            <a:r>
              <a:rPr lang="en-US" dirty="0"/>
              <a:t>Subject to a vesting schedule</a:t>
            </a:r>
          </a:p>
          <a:p>
            <a:pPr lvl="1"/>
            <a:r>
              <a:rPr lang="en-US" dirty="0"/>
              <a:t>Allocation of shares:  Generally based on compensation; may use combination of compensation and tenure</a:t>
            </a:r>
          </a:p>
          <a:p>
            <a:endParaRPr lang="en-US" dirty="0"/>
          </a:p>
          <a:p>
            <a:r>
              <a:rPr lang="en-US" b="1" dirty="0"/>
              <a:t>Repurchase of shares after termination – Participants receive fair market value</a:t>
            </a:r>
          </a:p>
          <a:p>
            <a:pPr lvl="1"/>
            <a:r>
              <a:rPr lang="en-US" dirty="0"/>
              <a:t>Payments may be deferred in some circumstances</a:t>
            </a:r>
          </a:p>
          <a:p>
            <a:pPr lvl="1"/>
            <a:r>
              <a:rPr lang="en-US" dirty="0"/>
              <a:t>Various repurchase obligation strategies </a:t>
            </a:r>
          </a:p>
          <a:p>
            <a:endParaRPr lang="en-US" dirty="0"/>
          </a:p>
          <a:p>
            <a:r>
              <a:rPr lang="en-US" b="1" dirty="0"/>
              <a:t>Operational control and management stays the same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92331DED-7A20-6F06-EFC3-0AFD4831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Esop basics</a:t>
            </a:r>
          </a:p>
        </p:txBody>
      </p:sp>
    </p:spTree>
    <p:extLst>
      <p:ext uri="{BB962C8B-B14F-4D97-AF65-F5344CB8AC3E}">
        <p14:creationId xmlns:p14="http://schemas.microsoft.com/office/powerpoint/2010/main" val="1792631004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43633D9-9AA6-41DD-0621-73AE687428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Tax Benefits</a:t>
            </a:r>
          </a:p>
          <a:p>
            <a:pPr lvl="1"/>
            <a:r>
              <a:rPr lang="en-US" dirty="0"/>
              <a:t>Possible capital gain tax deferral (1042 rollover)</a:t>
            </a:r>
          </a:p>
          <a:p>
            <a:pPr lvl="2"/>
            <a:r>
              <a:rPr lang="en-US" dirty="0"/>
              <a:t>Could be permanent (upon death, stepped up benefit to estate)</a:t>
            </a:r>
          </a:p>
          <a:p>
            <a:pPr lvl="3"/>
            <a:r>
              <a:rPr lang="en-US" dirty="0"/>
              <a:t>May eliminate ordinary income on depreciation recapture</a:t>
            </a:r>
          </a:p>
          <a:p>
            <a:r>
              <a:rPr lang="en-US" b="1" dirty="0"/>
              <a:t>Financial: </a:t>
            </a:r>
            <a:r>
              <a:rPr lang="en-US" dirty="0"/>
              <a:t>Seller financing can provide attractive rates of return</a:t>
            </a:r>
          </a:p>
          <a:p>
            <a:r>
              <a:rPr lang="en-US" b="1" dirty="0"/>
              <a:t>Flexibility: </a:t>
            </a:r>
            <a:r>
              <a:rPr lang="en-US" dirty="0"/>
              <a:t>May sell 100% or smaller portion of company</a:t>
            </a:r>
          </a:p>
          <a:p>
            <a:r>
              <a:rPr lang="en-US" b="1" dirty="0"/>
              <a:t>Certainty: </a:t>
            </a:r>
            <a:r>
              <a:rPr lang="en-US" dirty="0"/>
              <a:t>ESOP transactions typically close.</a:t>
            </a:r>
          </a:p>
          <a:p>
            <a:r>
              <a:rPr lang="en-US" b="1" dirty="0"/>
              <a:t>Confidentiality: </a:t>
            </a:r>
            <a:r>
              <a:rPr lang="en-US" dirty="0"/>
              <a:t>Easy to keep transaction confidential</a:t>
            </a:r>
          </a:p>
          <a:p>
            <a:r>
              <a:rPr lang="en-US" b="1" dirty="0"/>
              <a:t>Legacy: </a:t>
            </a:r>
            <a:r>
              <a:rPr lang="en-US" dirty="0"/>
              <a:t>Preserves legacy as independent business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2CC06DFD-FE63-5126-A952-E3DFBFE8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Esop – tax benefits to selling shareholders</a:t>
            </a:r>
          </a:p>
        </p:txBody>
      </p:sp>
    </p:spTree>
    <p:extLst>
      <p:ext uri="{BB962C8B-B14F-4D97-AF65-F5344CB8AC3E}">
        <p14:creationId xmlns:p14="http://schemas.microsoft.com/office/powerpoint/2010/main" val="289697815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55FB7971-5708-2635-28E1-A2D5A4DD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Seller cash stream</a:t>
            </a:r>
          </a:p>
        </p:txBody>
      </p:sp>
      <p:graphicFrame>
        <p:nvGraphicFramePr>
          <p:cNvPr id="7" name="Content Placeholder 6" descr="" title="">
            <a:extLst>
              <a:ext uri="{FF2B5EF4-FFF2-40B4-BE49-F238E27FC236}">
                <a16:creationId xmlns:a16="http://schemas.microsoft.com/office/drawing/2014/main" id="{C6FF1826-F7E7-1339-402B-32ED10599F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0225838"/>
              </p:ext>
            </p:extLst>
          </p:nvPr>
        </p:nvGraphicFramePr>
        <p:xfrm>
          <a:off x="4323271" y="2913644"/>
          <a:ext cx="3545457" cy="405441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3545457">
                  <a:extLst>
                    <a:ext uri="{9D8B030D-6E8A-4147-A177-3AD203B41FA5}">
                      <a16:colId xmlns:a16="http://schemas.microsoft.com/office/drawing/2014/main" val="3833980351"/>
                    </a:ext>
                  </a:extLst>
                </a:gridCol>
              </a:tblGrid>
              <a:tr h="405441">
                <a:tc>
                  <a:txBody>
                    <a:bodyPr/>
                    <a:lstStyle/>
                    <a:p>
                      <a:r>
                        <a:rPr lang="en-US" dirty="0"/>
                        <a:t>Example ESOP Sale – C-Corp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087970"/>
                  </a:ext>
                </a:extLst>
              </a:tr>
            </a:tbl>
          </a:graphicData>
        </a:graphic>
      </p:graphicFrame>
      <p:graphicFrame>
        <p:nvGraphicFramePr>
          <p:cNvPr id="9" name="Table 8" descr="" title="">
            <a:extLst>
              <a:ext uri="{FF2B5EF4-FFF2-40B4-BE49-F238E27FC236}">
                <a16:creationId xmlns:a16="http://schemas.microsoft.com/office/drawing/2014/main" id="{E8128D6B-0BE1-0F1B-1BB4-C24AE522A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45483"/>
              </p:ext>
            </p:extLst>
          </p:nvPr>
        </p:nvGraphicFramePr>
        <p:xfrm>
          <a:off x="2031999" y="3399323"/>
          <a:ext cx="8128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04685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86493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Bank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8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Seller Finance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$12,000,000; 10% Interest;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77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25710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B8C0AB60-B2CC-451A-2D63-25CBC84956D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Seller Proceeds:</a:t>
            </a:r>
          </a:p>
          <a:p>
            <a:pPr lvl="1"/>
            <a:r>
              <a:rPr lang="en-US" dirty="0"/>
              <a:t>Closing $6,000,000</a:t>
            </a:r>
          </a:p>
          <a:p>
            <a:pPr lvl="1"/>
            <a:r>
              <a:rPr lang="en-US" dirty="0"/>
              <a:t>Annual payments of principal and interest:  $1,952,944.74</a:t>
            </a:r>
          </a:p>
          <a:p>
            <a:pPr lvl="2"/>
            <a:r>
              <a:rPr lang="en-US" dirty="0"/>
              <a:t>Banks may require interest (or partial interest) only but…</a:t>
            </a:r>
          </a:p>
          <a:p>
            <a:pPr lvl="2"/>
            <a:r>
              <a:rPr lang="en-US" dirty="0"/>
              <a:t>Banks typically refinance every 2-3 years</a:t>
            </a:r>
          </a:p>
          <a:p>
            <a:pPr lvl="3"/>
            <a:r>
              <a:rPr lang="en-US" dirty="0"/>
              <a:t>Reduces principal, but pays seller faster</a:t>
            </a:r>
          </a:p>
          <a:p>
            <a:r>
              <a:rPr lang="en-US" dirty="0"/>
              <a:t>Total Payment to Seller: $19,529,447.39 + $6,000,000 = $25,529,447.39</a:t>
            </a:r>
          </a:p>
          <a:p>
            <a:r>
              <a:rPr lang="en-US" dirty="0"/>
              <a:t>If C-Corp, Seller maybe able to defer or potentially avoid capital gain taxes on the proceeds with 1042 rollover</a:t>
            </a:r>
          </a:p>
          <a:p>
            <a:pPr lvl="1"/>
            <a:r>
              <a:rPr lang="en-US" dirty="0"/>
              <a:t>This benefit increases in value if tax rates increase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4FA9F62-6169-2150-7545-13F51645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Seller cash stream</a:t>
            </a:r>
          </a:p>
        </p:txBody>
      </p:sp>
    </p:spTree>
    <p:extLst>
      <p:ext uri="{BB962C8B-B14F-4D97-AF65-F5344CB8AC3E}">
        <p14:creationId xmlns:p14="http://schemas.microsoft.com/office/powerpoint/2010/main" val="1911916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9BC983AB-B86B-D213-D700-19B61D94CFD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C-Corporations:</a:t>
            </a:r>
          </a:p>
          <a:p>
            <a:pPr lvl="1"/>
            <a:r>
              <a:rPr lang="en-US" dirty="0"/>
              <a:t>May Be Able to Deduct Principal and Interest on ESOP Debt</a:t>
            </a:r>
          </a:p>
          <a:p>
            <a:r>
              <a:rPr lang="en-US" b="1" dirty="0"/>
              <a:t>Conversion to Tax-Exempt S-Corp</a:t>
            </a:r>
          </a:p>
          <a:p>
            <a:pPr lvl="1"/>
            <a:r>
              <a:rPr lang="en-US" dirty="0"/>
              <a:t>100% S-Corporation ESOP does not pay taxes</a:t>
            </a:r>
          </a:p>
          <a:p>
            <a:pPr lvl="1"/>
            <a:r>
              <a:rPr lang="en-US" dirty="0"/>
              <a:t>ESOP’s ownership percentage of S-Corp is tax-exempt</a:t>
            </a:r>
          </a:p>
          <a:p>
            <a:pPr lvl="1"/>
            <a:r>
              <a:rPr lang="en-US" dirty="0"/>
              <a:t>ESOP counts as one shareholder</a:t>
            </a:r>
          </a:p>
          <a:p>
            <a:pPr lvl="1"/>
            <a:r>
              <a:rPr lang="en-US" dirty="0"/>
              <a:t>Anti-Abuse Rules (409(p))</a:t>
            </a:r>
          </a:p>
          <a:p>
            <a:r>
              <a:rPr lang="en-US" b="1" dirty="0"/>
              <a:t>Productivity Gains</a:t>
            </a:r>
          </a:p>
          <a:p>
            <a:r>
              <a:rPr lang="en-US" b="1" dirty="0"/>
              <a:t>Employee Retention</a:t>
            </a:r>
          </a:p>
          <a:p>
            <a:pPr lvl="1"/>
            <a:r>
              <a:rPr lang="en-US" dirty="0"/>
              <a:t>Attract and retain key employees at a 4 to 1 rate compared to non-ESOP-owned competitors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1914DC3-DB62-8913-6487-096C6C42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Esop benefits to company</a:t>
            </a:r>
          </a:p>
        </p:txBody>
      </p:sp>
    </p:spTree>
    <p:extLst>
      <p:ext uri="{BB962C8B-B14F-4D97-AF65-F5344CB8AC3E}">
        <p14:creationId xmlns:p14="http://schemas.microsoft.com/office/powerpoint/2010/main" val="3163045533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E52A3A88-50FA-5C06-D9E5-05E454086F9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Continued Employmen</a:t>
            </a:r>
            <a:r>
              <a:rPr lang="en-US" dirty="0"/>
              <a:t>t</a:t>
            </a:r>
          </a:p>
          <a:p>
            <a:pPr lvl="1"/>
            <a:r>
              <a:rPr lang="en-US" dirty="0"/>
              <a:t>Protect jobs by not selling to competitor</a:t>
            </a:r>
          </a:p>
          <a:p>
            <a:pPr lvl="1"/>
            <a:r>
              <a:rPr lang="en-US" dirty="0"/>
              <a:t>Protect legacy as independent company</a:t>
            </a:r>
          </a:p>
          <a:p>
            <a:endParaRPr lang="en-US" dirty="0"/>
          </a:p>
          <a:p>
            <a:r>
              <a:rPr lang="en-US" b="1" dirty="0"/>
              <a:t>Rewarding and Motivational</a:t>
            </a:r>
          </a:p>
          <a:p>
            <a:pPr lvl="1"/>
            <a:r>
              <a:rPr lang="en-US" dirty="0"/>
              <a:t>Reward and motivate management team and employees through ownership</a:t>
            </a:r>
          </a:p>
          <a:p>
            <a:pPr lvl="1"/>
            <a:r>
              <a:rPr lang="en-US" dirty="0"/>
              <a:t>Studies demonstrate higher employee motivation/satisfaction with ESOPs</a:t>
            </a:r>
          </a:p>
          <a:p>
            <a:pPr lvl="1"/>
            <a:r>
              <a:rPr lang="en-US" dirty="0"/>
              <a:t>Employees have an opportunity to influence their company’s value and their retirement</a:t>
            </a:r>
          </a:p>
          <a:p>
            <a:pPr lvl="1"/>
            <a:r>
              <a:rPr lang="en-US" dirty="0"/>
              <a:t>Can provide additional benefits to key management (e.g., bonus plans, options, etc.), but proper planning is required</a:t>
            </a:r>
          </a:p>
          <a:p>
            <a:endParaRPr lang="en-US" dirty="0"/>
          </a:p>
          <a:p>
            <a:r>
              <a:rPr lang="en-US" b="1" dirty="0"/>
              <a:t>Employee Benefits</a:t>
            </a:r>
          </a:p>
          <a:p>
            <a:pPr lvl="1"/>
            <a:r>
              <a:rPr lang="en-US" dirty="0"/>
              <a:t>Provide retirement benefit similar to 401(k); tax deferral on investment gains</a:t>
            </a:r>
          </a:p>
          <a:p>
            <a:pPr lvl="1"/>
            <a:r>
              <a:rPr lang="en-US" dirty="0"/>
              <a:t>ESOP company stock outperformed stock market in recent years</a:t>
            </a:r>
          </a:p>
          <a:p>
            <a:pPr lvl="1"/>
            <a:r>
              <a:rPr lang="en-US" dirty="0"/>
              <a:t>Many ESOP owners have retired millionaires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63A24E3C-C3EA-7778-D646-DB704099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Benefits to employees and key management</a:t>
            </a:r>
          </a:p>
        </p:txBody>
      </p:sp>
    </p:spTree>
    <p:extLst>
      <p:ext uri="{BB962C8B-B14F-4D97-AF65-F5344CB8AC3E}">
        <p14:creationId xmlns:p14="http://schemas.microsoft.com/office/powerpoint/2010/main" val="1228353863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874CF025-E5AE-B4DC-D83F-8EEBDAA630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Financial Statement Cleanup</a:t>
            </a:r>
          </a:p>
          <a:p>
            <a:pPr lvl="1"/>
            <a:r>
              <a:rPr lang="en-US" dirty="0"/>
              <a:t>Prepare 3-5 years of audited or reviewed statements</a:t>
            </a:r>
          </a:p>
          <a:p>
            <a:pPr lvl="1"/>
            <a:r>
              <a:rPr lang="en-US" dirty="0"/>
              <a:t>Balance sheet cleanup:  </a:t>
            </a:r>
          </a:p>
          <a:p>
            <a:pPr lvl="2"/>
            <a:r>
              <a:rPr lang="en-US" dirty="0"/>
              <a:t>shareholder receivables or payables, </a:t>
            </a:r>
          </a:p>
          <a:p>
            <a:pPr lvl="2"/>
            <a:r>
              <a:rPr lang="en-US" dirty="0"/>
              <a:t>intercompany accounts, </a:t>
            </a:r>
          </a:p>
          <a:p>
            <a:pPr lvl="2"/>
            <a:r>
              <a:rPr lang="en-US" dirty="0"/>
              <a:t>inventory obsolescence, </a:t>
            </a:r>
          </a:p>
          <a:p>
            <a:pPr lvl="2"/>
            <a:r>
              <a:rPr lang="en-US" dirty="0"/>
              <a:t>assets or liabilities that won’t be sold to ESOP</a:t>
            </a:r>
          </a:p>
          <a:p>
            <a:pPr lvl="1"/>
            <a:r>
              <a:rPr lang="en-US" dirty="0"/>
              <a:t>Income statement cleanup: </a:t>
            </a:r>
          </a:p>
          <a:p>
            <a:pPr lvl="2"/>
            <a:r>
              <a:rPr lang="en-US" dirty="0"/>
              <a:t>non-business-related or personal expenses</a:t>
            </a:r>
          </a:p>
          <a:p>
            <a:pPr lvl="2"/>
            <a:r>
              <a:rPr lang="en-US" dirty="0"/>
              <a:t>expenses that won’t continue post-ESOP</a:t>
            </a:r>
          </a:p>
          <a:p>
            <a:r>
              <a:rPr lang="en-US" dirty="0"/>
              <a:t>Financial projections or forecast (3-5 years)</a:t>
            </a:r>
          </a:p>
          <a:p>
            <a:r>
              <a:rPr lang="en-US" dirty="0"/>
              <a:t>Identify key management (or spots to fill) post-ESOP</a:t>
            </a:r>
          </a:p>
          <a:p>
            <a:r>
              <a:rPr lang="en-US" dirty="0"/>
              <a:t>Proceed to internal valuation/feasibility study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B52B227-FB38-8DD9-02F0-7F2A0EBD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Preliminary steps to prepare for transaction</a:t>
            </a:r>
          </a:p>
        </p:txBody>
      </p:sp>
    </p:spTree>
    <p:extLst>
      <p:ext uri="{BB962C8B-B14F-4D97-AF65-F5344CB8AC3E}">
        <p14:creationId xmlns:p14="http://schemas.microsoft.com/office/powerpoint/2010/main" val="2514149562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FFCA15E8-0E16-0FBE-53F2-0EC48BB954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What is the business worth?  How much can the sellers expect to be paid?</a:t>
            </a:r>
          </a:p>
          <a:p>
            <a:r>
              <a:rPr lang="en-US" dirty="0"/>
              <a:t>ESOPs cannot pay more than</a:t>
            </a:r>
            <a:br>
              <a:rPr lang="en-US" dirty="0"/>
            </a:br>
            <a:r>
              <a:rPr lang="en-US" dirty="0"/>
              <a:t>(or receive less than) adequate consideration (i.e., fair market value) for company stock, as determined by independent appraiser</a:t>
            </a:r>
          </a:p>
          <a:p>
            <a:r>
              <a:rPr lang="en-US" dirty="0"/>
              <a:t>Projections drive the valuation.</a:t>
            </a:r>
          </a:p>
          <a:p>
            <a:pPr lvl="1"/>
            <a:r>
              <a:rPr lang="en-US" dirty="0"/>
              <a:t>Be reasonable (“50/50”)</a:t>
            </a:r>
          </a:p>
          <a:p>
            <a:pPr lvl="1"/>
            <a:r>
              <a:rPr lang="en-US" dirty="0"/>
              <a:t>Avoid overly aggressive projections</a:t>
            </a:r>
          </a:p>
          <a:p>
            <a:pPr lvl="1"/>
            <a:r>
              <a:rPr lang="en-US" dirty="0"/>
              <a:t>Explain assumptions, trends, and temporary items</a:t>
            </a:r>
          </a:p>
          <a:p>
            <a:pPr lvl="1"/>
            <a:r>
              <a:rPr lang="en-US" dirty="0"/>
              <a:t>Stress test and document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24FBD17F-6344-F8C8-7E05-75BCA6C2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1 – valuation model</a:t>
            </a:r>
          </a:p>
        </p:txBody>
      </p:sp>
    </p:spTree>
    <p:extLst>
      <p:ext uri="{BB962C8B-B14F-4D97-AF65-F5344CB8AC3E}">
        <p14:creationId xmlns:p14="http://schemas.microsoft.com/office/powerpoint/2010/main" val="2134551553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0B0B90CF-8E01-6702-0002-ED0E426E48D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Financial projections to confirm company can support the ESOP-related debt</a:t>
            </a:r>
          </a:p>
          <a:p>
            <a:pPr lvl="1"/>
            <a:r>
              <a:rPr lang="en-US" dirty="0"/>
              <a:t>Bank loan– typically SOFR + 200-400 bps; 5-7 year repayment; 50%-75% excess cash flow recapture</a:t>
            </a:r>
          </a:p>
          <a:p>
            <a:pPr lvl="1"/>
            <a:r>
              <a:rPr lang="en-US" dirty="0"/>
              <a:t>Seller financing– subordinate to bank debt, which provides flexibility; typically either 8%-12% interest, some of which may be deferred, or lower interest combined with warrants</a:t>
            </a:r>
          </a:p>
          <a:p>
            <a:r>
              <a:rPr lang="en-US" dirty="0"/>
              <a:t>Begin discussions with banks</a:t>
            </a:r>
          </a:p>
          <a:p>
            <a:r>
              <a:rPr lang="en-US" dirty="0"/>
              <a:t>Legal due diligence (e.g., any consents or documents needed)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384519C4-27EE-B0DA-929F-0FA10B0D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2 - </a:t>
            </a:r>
            <a:r>
              <a:rPr lang="en-US" dirty="0" err="1"/>
              <a:t>feasibilty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31271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811963C3-00D2-63FF-A567-F53A483C18D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Structure: Sell 100% or lower percentage?</a:t>
            </a:r>
          </a:p>
          <a:p>
            <a:pPr lvl="1"/>
            <a:r>
              <a:rPr lang="en-US" dirty="0"/>
              <a:t>100% is most common and has most tax advantages</a:t>
            </a:r>
          </a:p>
          <a:p>
            <a:r>
              <a:rPr lang="en-US" dirty="0"/>
              <a:t>Tax and financial planning</a:t>
            </a:r>
          </a:p>
          <a:p>
            <a:pPr lvl="1"/>
            <a:r>
              <a:rPr lang="en-US" dirty="0"/>
              <a:t>Higher seller interest, or warrants?</a:t>
            </a:r>
          </a:p>
          <a:p>
            <a:pPr lvl="1"/>
            <a:r>
              <a:rPr lang="en-US" dirty="0"/>
              <a:t>Capital gain deferral via 1042?</a:t>
            </a:r>
          </a:p>
          <a:p>
            <a:r>
              <a:rPr lang="en-US" dirty="0"/>
              <a:t>Role for key employees</a:t>
            </a:r>
          </a:p>
          <a:p>
            <a:pPr lvl="1"/>
            <a:r>
              <a:rPr lang="en-US" dirty="0"/>
              <a:t>Employment agreements</a:t>
            </a:r>
          </a:p>
          <a:p>
            <a:pPr lvl="1"/>
            <a:r>
              <a:rPr lang="en-US" dirty="0"/>
              <a:t>Stock appreciation rights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76CC6E06-1C71-571F-1C69-982203EA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3 - strategy</a:t>
            </a:r>
          </a:p>
        </p:txBody>
      </p:sp>
    </p:spTree>
    <p:extLst>
      <p:ext uri="{BB962C8B-B14F-4D97-AF65-F5344CB8AC3E}">
        <p14:creationId xmlns:p14="http://schemas.microsoft.com/office/powerpoint/2010/main" val="241373731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EBBB7998-348C-7A7A-B6F8-02A6BBF955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 inevitable: </a:t>
            </a:r>
            <a:r>
              <a:rPr lang="en-US" dirty="0"/>
              <a:t>Every privately-held company, whether owned by individual(s), a family or private equity firm, must go through ownership transition at some point</a:t>
            </a:r>
          </a:p>
          <a:p>
            <a:endParaRPr lang="en-US" dirty="0"/>
          </a:p>
          <a:p>
            <a:r>
              <a:rPr lang="en-US" b="1" dirty="0"/>
              <a:t>The alternatives:</a:t>
            </a:r>
          </a:p>
          <a:p>
            <a:pPr lvl="1"/>
            <a:r>
              <a:rPr lang="en-US" dirty="0"/>
              <a:t>Do nothing</a:t>
            </a:r>
          </a:p>
          <a:p>
            <a:pPr lvl="1"/>
            <a:r>
              <a:rPr lang="en-US" dirty="0"/>
              <a:t>Leverage recapitalization via debt funded dividend to owner(s)</a:t>
            </a:r>
          </a:p>
          <a:p>
            <a:pPr lvl="1"/>
            <a:r>
              <a:rPr lang="en-US" dirty="0"/>
              <a:t>Sell control or up to 100% to a strategic or financial buyer</a:t>
            </a:r>
          </a:p>
          <a:p>
            <a:pPr lvl="1"/>
            <a:r>
              <a:rPr lang="en-US" dirty="0"/>
              <a:t>Sell a minority or majority stake to an ESOP</a:t>
            </a:r>
          </a:p>
          <a:p>
            <a:endParaRPr lang="en-US" dirty="0"/>
          </a:p>
          <a:p>
            <a:r>
              <a:rPr lang="en-US" dirty="0"/>
              <a:t>Done right, employee ownership can transform a company, improve performance and accelerate growth. It can create a sustained competitive advantage, driving business success that builds wealth for founders, investors and employee shareholders alike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F631B99-2485-2ED5-9931-6F8F2115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Private company ownership – succession alternatives</a:t>
            </a:r>
          </a:p>
        </p:txBody>
      </p:sp>
    </p:spTree>
    <p:extLst>
      <p:ext uri="{BB962C8B-B14F-4D97-AF65-F5344CB8AC3E}">
        <p14:creationId xmlns:p14="http://schemas.microsoft.com/office/powerpoint/2010/main" val="974714686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FD1BBDED-2F62-2ECB-43D6-14879EBD92E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Confidential Information Memorandum</a:t>
            </a:r>
          </a:p>
          <a:p>
            <a:pPr lvl="1"/>
            <a:r>
              <a:rPr lang="en-US" dirty="0"/>
              <a:t>Summarizes the company– its history, current state, and future projections</a:t>
            </a:r>
          </a:p>
          <a:p>
            <a:pPr lvl="1"/>
            <a:r>
              <a:rPr lang="en-US" dirty="0"/>
              <a:t>Provides context to financial numbers for the trustee team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65F2E295-E112-8500-9421-06A037D5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4 - cim</a:t>
            </a:r>
          </a:p>
        </p:txBody>
      </p:sp>
    </p:spTree>
    <p:extLst>
      <p:ext uri="{BB962C8B-B14F-4D97-AF65-F5344CB8AC3E}">
        <p14:creationId xmlns:p14="http://schemas.microsoft.com/office/powerpoint/2010/main" val="534040951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02A0B4C8-7EDD-2652-3934-F73ED45A5B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Trusted Advisor</a:t>
            </a:r>
            <a:r>
              <a:rPr lang="en-US" dirty="0"/>
              <a:t>s</a:t>
            </a:r>
          </a:p>
          <a:p>
            <a:endParaRPr lang="en-US" dirty="0"/>
          </a:p>
          <a:p>
            <a:r>
              <a:rPr lang="en-US" b="1" dirty="0"/>
              <a:t>ESOP Consultant</a:t>
            </a:r>
          </a:p>
          <a:p>
            <a:pPr lvl="1"/>
            <a:r>
              <a:rPr lang="en-US" dirty="0"/>
              <a:t>Prepares feasibility study, the decision package, to ascertain viability and “quarterbacks” implementation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Corporate counsel and CPA, other advisor(s)</a:t>
            </a:r>
          </a:p>
          <a:p>
            <a:pPr lvl="1"/>
            <a:r>
              <a:rPr lang="en-US" dirty="0"/>
              <a:t>Supporting and advising as needed</a:t>
            </a:r>
          </a:p>
          <a:p>
            <a:endParaRPr lang="en-US" dirty="0"/>
          </a:p>
          <a:p>
            <a:r>
              <a:rPr lang="en-US" b="1" dirty="0"/>
              <a:t>Third Party Plan Administrator</a:t>
            </a:r>
          </a:p>
          <a:p>
            <a:pPr lvl="1"/>
            <a:r>
              <a:rPr lang="en-US" dirty="0"/>
              <a:t>Handles annual record keeping and compliance testing</a:t>
            </a:r>
          </a:p>
          <a:p>
            <a:endParaRPr lang="en-US" dirty="0"/>
          </a:p>
          <a:p>
            <a:r>
              <a:rPr lang="en-US" b="1" dirty="0"/>
              <a:t>Independent appraiser</a:t>
            </a:r>
          </a:p>
          <a:p>
            <a:pPr lvl="1"/>
            <a:r>
              <a:rPr lang="en-US" dirty="0"/>
              <a:t>Determines fair-market value</a:t>
            </a:r>
          </a:p>
          <a:p>
            <a:endParaRPr lang="en-US" dirty="0"/>
          </a:p>
          <a:p>
            <a:r>
              <a:rPr lang="en-US" b="1" dirty="0"/>
              <a:t>Trustee(s)</a:t>
            </a:r>
          </a:p>
          <a:p>
            <a:pPr lvl="1"/>
            <a:r>
              <a:rPr lang="en-US" dirty="0"/>
              <a:t>Acts on behalf of the ESOP and purchases stock</a:t>
            </a:r>
          </a:p>
          <a:p>
            <a:endParaRPr lang="en-US" dirty="0"/>
          </a:p>
          <a:p>
            <a:r>
              <a:rPr lang="en-US" b="1" dirty="0"/>
              <a:t>ESOP Counsel</a:t>
            </a:r>
          </a:p>
          <a:p>
            <a:pPr lvl="1"/>
            <a:r>
              <a:rPr lang="en-US" dirty="0"/>
              <a:t>Drafts plan, trust and transaction documents</a:t>
            </a:r>
          </a:p>
          <a:p>
            <a:pPr lvl="1"/>
            <a:r>
              <a:rPr lang="en-US" dirty="0"/>
              <a:t>Advises trustee(s) and other fiduciaries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4AC57457-C94E-3796-C0FC-174D02EF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5 – hire the esop team</a:t>
            </a:r>
          </a:p>
        </p:txBody>
      </p:sp>
    </p:spTree>
    <p:extLst>
      <p:ext uri="{BB962C8B-B14F-4D97-AF65-F5344CB8AC3E}">
        <p14:creationId xmlns:p14="http://schemas.microsoft.com/office/powerpoint/2010/main" val="3743006867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0E1E49D9-F286-B30C-258B-D43017CFD6A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Begins with a site visit or kickoff meeting at the company</a:t>
            </a:r>
          </a:p>
          <a:p>
            <a:r>
              <a:rPr lang="en-US" dirty="0"/>
              <a:t>Review of financial statements and projections</a:t>
            </a:r>
          </a:p>
          <a:p>
            <a:pPr lvl="1"/>
            <a:r>
              <a:rPr lang="en-US" dirty="0"/>
              <a:t>Helps independent appraiser determine fair market value</a:t>
            </a:r>
          </a:p>
          <a:p>
            <a:pPr lvl="1"/>
            <a:r>
              <a:rPr lang="en-US" dirty="0"/>
              <a:t>Evaluate fairness of transaction as a whole (e.g., debt, compensation to executives, etc.)</a:t>
            </a:r>
          </a:p>
          <a:p>
            <a:r>
              <a:rPr lang="en-US" dirty="0"/>
              <a:t>Document review</a:t>
            </a:r>
          </a:p>
          <a:p>
            <a:pPr lvl="1"/>
            <a:r>
              <a:rPr lang="en-US" dirty="0"/>
              <a:t>Preliminary due diligence ideally resolves any questions, but trustee counsel will want to confirm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9271816E-325E-C4CF-89DD-5328E4DF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6 – buyer due diligence</a:t>
            </a:r>
          </a:p>
        </p:txBody>
      </p:sp>
    </p:spTree>
    <p:extLst>
      <p:ext uri="{BB962C8B-B14F-4D97-AF65-F5344CB8AC3E}">
        <p14:creationId xmlns:p14="http://schemas.microsoft.com/office/powerpoint/2010/main" val="2487500206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DC1D2E32-B6B6-CDED-D0AD-3472385105C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Seller team prepares term sheet for trustee, summarizing key terms of transaction (e.g., purchase price)</a:t>
            </a:r>
          </a:p>
          <a:p>
            <a:r>
              <a:rPr lang="en-US" dirty="0"/>
              <a:t>Buyer and seller negotiate until agreement on terms.</a:t>
            </a:r>
          </a:p>
          <a:p>
            <a:r>
              <a:rPr lang="en-US" dirty="0"/>
              <a:t>Term sheet provides guidance for stock purchase agreement and other documents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46171CCE-B473-B209-0159-170571A7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7 - negotiations</a:t>
            </a:r>
          </a:p>
        </p:txBody>
      </p:sp>
    </p:spTree>
    <p:extLst>
      <p:ext uri="{BB962C8B-B14F-4D97-AF65-F5344CB8AC3E}">
        <p14:creationId xmlns:p14="http://schemas.microsoft.com/office/powerpoint/2010/main" val="3049967209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7ABE7EBC-A0DA-E35B-50E9-A43186ACE6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Corporate and transaction documents</a:t>
            </a:r>
          </a:p>
          <a:p>
            <a:r>
              <a:rPr lang="en-US" dirty="0"/>
              <a:t>Employee benefit documents– ESOP, SAR plan, employment agreements</a:t>
            </a:r>
          </a:p>
          <a:p>
            <a:r>
              <a:rPr lang="en-US" dirty="0"/>
              <a:t>Bank loan documents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022840AE-F0E9-5B0C-2CBB-B645BCA7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8 - documentation</a:t>
            </a:r>
          </a:p>
        </p:txBody>
      </p:sp>
    </p:spTree>
    <p:extLst>
      <p:ext uri="{BB962C8B-B14F-4D97-AF65-F5344CB8AC3E}">
        <p14:creationId xmlns:p14="http://schemas.microsoft.com/office/powerpoint/2010/main" val="826369084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60DD59F5-FCBD-078A-5BE8-C1171D95717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All documents signed, and the company becomes employee-owned!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8BBCABB7-D5E1-378E-DB81-17BE102E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Step 9 – closing</a:t>
            </a:r>
          </a:p>
        </p:txBody>
      </p:sp>
    </p:spTree>
    <p:extLst>
      <p:ext uri="{BB962C8B-B14F-4D97-AF65-F5344CB8AC3E}">
        <p14:creationId xmlns:p14="http://schemas.microsoft.com/office/powerpoint/2010/main" val="183598554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8AC11D6C-ABE8-6601-4E48-09CE476BF3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Trustee is the legal shareholder and a fiduciary</a:t>
            </a:r>
          </a:p>
          <a:p>
            <a:pPr lvl="1"/>
            <a:r>
              <a:rPr lang="en-US" dirty="0"/>
              <a:t>Must act solely in the best interest of participants</a:t>
            </a:r>
          </a:p>
          <a:p>
            <a:pPr lvl="1"/>
            <a:r>
              <a:rPr lang="en-US" dirty="0"/>
              <a:t>Votes on slate of directors, among other items</a:t>
            </a:r>
          </a:p>
          <a:p>
            <a:r>
              <a:rPr lang="en-US" dirty="0"/>
              <a:t>Board and officers manage the company and its assets</a:t>
            </a:r>
          </a:p>
          <a:p>
            <a:pPr lvl="1"/>
            <a:r>
              <a:rPr lang="en-US" dirty="0"/>
              <a:t>Board appoints and can remove the trustee</a:t>
            </a:r>
          </a:p>
          <a:p>
            <a:pPr lvl="1"/>
            <a:r>
              <a:rPr lang="en-US" dirty="0"/>
              <a:t>Most Boards of ESOP-owned companies have 3, 5, or 7 members, with 1, 2, or 3 being outside independent</a:t>
            </a:r>
          </a:p>
          <a:p>
            <a:pPr lvl="1"/>
            <a:r>
              <a:rPr lang="en-US" dirty="0"/>
              <a:t>Board delegates some functions to committees (audit, ESOP administration, officer nomination and comp)</a:t>
            </a:r>
          </a:p>
          <a:p>
            <a:r>
              <a:rPr lang="en-US" dirty="0"/>
              <a:t>Circular governance/checks and balances</a:t>
            </a:r>
          </a:p>
          <a:p>
            <a:pPr lvl="1"/>
            <a:r>
              <a:rPr lang="en-US" dirty="0"/>
              <a:t>Communicate significant transactions to trustee for understanding; trustee typically won’t interfere unless there is fraud or something unusual</a:t>
            </a:r>
          </a:p>
          <a:p>
            <a:pPr lvl="1"/>
            <a:r>
              <a:rPr lang="en-US" dirty="0"/>
              <a:t>Ultimately, business performance will be reflected in the value of the shares of the annual appraisal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CE87F5AE-22A7-8B6D-C8DE-9D834739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Esop corporate governance (post-transaction)</a:t>
            </a:r>
          </a:p>
        </p:txBody>
      </p:sp>
    </p:spTree>
    <p:extLst>
      <p:ext uri="{BB962C8B-B14F-4D97-AF65-F5344CB8AC3E}">
        <p14:creationId xmlns:p14="http://schemas.microsoft.com/office/powerpoint/2010/main" val="2526332280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BB16B252-22D9-4D54-FEB0-4519C4C151C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Consistent cash flow</a:t>
            </a:r>
          </a:p>
          <a:p>
            <a:r>
              <a:rPr lang="en-US" dirty="0"/>
              <a:t>Strong corporate culture with at least 20 employees</a:t>
            </a:r>
          </a:p>
          <a:p>
            <a:r>
              <a:rPr lang="en-US" dirty="0"/>
              <a:t>Strong management team</a:t>
            </a:r>
          </a:p>
          <a:p>
            <a:r>
              <a:rPr lang="en-US" dirty="0"/>
              <a:t>Solid operating model</a:t>
            </a:r>
          </a:p>
          <a:p>
            <a:r>
              <a:rPr lang="en-US" dirty="0"/>
              <a:t>Financial information is reliable</a:t>
            </a:r>
          </a:p>
          <a:p>
            <a:r>
              <a:rPr lang="en-US" dirty="0"/>
              <a:t>Outlook is positive</a:t>
            </a:r>
          </a:p>
          <a:p>
            <a:r>
              <a:rPr lang="en-US" dirty="0"/>
              <a:t>Debt capacity</a:t>
            </a:r>
          </a:p>
          <a:p>
            <a:r>
              <a:rPr lang="en-US" dirty="0"/>
              <a:t>Confident seller looking for tax-favored exit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479C2FCB-350E-A207-851B-762E3BFE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Potential esop candidate</a:t>
            </a:r>
          </a:p>
        </p:txBody>
      </p:sp>
    </p:spTree>
    <p:extLst>
      <p:ext uri="{BB962C8B-B14F-4D97-AF65-F5344CB8AC3E}">
        <p14:creationId xmlns:p14="http://schemas.microsoft.com/office/powerpoint/2010/main" val="2317289895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D2D3FFF1-1A09-08C0-6777-4212791F6D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b="1" dirty="0"/>
              <a:t>Company Issues</a:t>
            </a:r>
          </a:p>
          <a:p>
            <a:pPr lvl="1"/>
            <a:r>
              <a:rPr lang="en-US" dirty="0"/>
              <a:t>Too early in growth stage</a:t>
            </a:r>
          </a:p>
          <a:p>
            <a:pPr lvl="1"/>
            <a:r>
              <a:rPr lang="en-US" dirty="0"/>
              <a:t>Too few employees</a:t>
            </a:r>
          </a:p>
          <a:p>
            <a:pPr lvl="1"/>
            <a:r>
              <a:rPr lang="en-US" dirty="0"/>
              <a:t>Too little cash flow</a:t>
            </a:r>
          </a:p>
          <a:p>
            <a:pPr lvl="1"/>
            <a:r>
              <a:rPr lang="en-US" dirty="0"/>
              <a:t>Inexperienced or contentious management</a:t>
            </a:r>
          </a:p>
          <a:p>
            <a:pPr lvl="1"/>
            <a:r>
              <a:rPr lang="en-US" dirty="0"/>
              <a:t>Company cannot succeed without selling shareholder</a:t>
            </a:r>
          </a:p>
          <a:p>
            <a:pPr lvl="1"/>
            <a:r>
              <a:rPr lang="en-US" dirty="0"/>
              <a:t>Too little debt capacity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Selling Shareholder Issues</a:t>
            </a:r>
          </a:p>
          <a:p>
            <a:pPr lvl="1"/>
            <a:r>
              <a:rPr lang="en-US" dirty="0"/>
              <a:t>Inflated views of company value</a:t>
            </a:r>
          </a:p>
          <a:p>
            <a:pPr lvl="1"/>
            <a:r>
              <a:rPr lang="en-US" dirty="0"/>
              <a:t>Seller unwilling to relinquish control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2925008F-B21A-0081-8A39-533360BE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Barriers to a successful esop</a:t>
            </a:r>
          </a:p>
        </p:txBody>
      </p:sp>
    </p:spTree>
    <p:extLst>
      <p:ext uri="{BB962C8B-B14F-4D97-AF65-F5344CB8AC3E}">
        <p14:creationId xmlns:p14="http://schemas.microsoft.com/office/powerpoint/2010/main" val="317732673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DA1176CC-DAF4-D663-7E75-04AE848A3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828924"/>
            <a:ext cx="10258425" cy="3124201"/>
          </a:xfrm>
        </p:spPr>
        <p:txBody>
          <a:bodyPr/>
          <a:lstStyle/>
          <a:p>
            <a:pPr lvl="0"/>
            <a:r>
              <a:rPr lang="en-US" dirty="0"/>
              <a:t>Grantor (business owner) establishes trust and funds with 10% seed gift</a:t>
            </a:r>
          </a:p>
          <a:p>
            <a:pPr lvl="0"/>
            <a:r>
              <a:rPr lang="en-US" dirty="0"/>
              <a:t>The trust (EOT) issues promissory note to seller in exchange for stock</a:t>
            </a:r>
          </a:p>
          <a:p>
            <a:pPr lvl="0"/>
            <a:r>
              <a:rPr lang="en-US" dirty="0"/>
              <a:t>EOT pays principal and interest to seller</a:t>
            </a:r>
          </a:p>
          <a:p>
            <a:pPr lvl="0"/>
            <a:r>
              <a:rPr lang="en-US" dirty="0"/>
              <a:t>Company typically borrows from bank to contribute to EOT to pay seller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DD84E930-2C5D-EE72-51AF-4C54530D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04875"/>
            <a:ext cx="10258425" cy="1441283"/>
          </a:xfrm>
        </p:spPr>
        <p:txBody>
          <a:bodyPr/>
          <a:lstStyle/>
          <a:p>
            <a:r>
              <a:rPr lang="en-US" dirty="0"/>
              <a:t>Establishment</a:t>
            </a:r>
          </a:p>
        </p:txBody>
      </p:sp>
    </p:spTree>
    <p:extLst>
      <p:ext uri="{BB962C8B-B14F-4D97-AF65-F5344CB8AC3E}">
        <p14:creationId xmlns:p14="http://schemas.microsoft.com/office/powerpoint/2010/main" val="401452749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11E3E76D-05E8-5286-0D86-2B297F071A4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pPr lvl="0"/>
            <a:r>
              <a:rPr lang="en-US" dirty="0"/>
              <a:t>Seller wants both liquidity and legacy</a:t>
            </a:r>
          </a:p>
          <a:p>
            <a:pPr lvl="0"/>
            <a:r>
              <a:rPr lang="en-US" dirty="0"/>
              <a:t>Family members may not be willing or able to acquire the business</a:t>
            </a:r>
          </a:p>
          <a:p>
            <a:pPr lvl="0"/>
            <a:r>
              <a:rPr lang="en-US" dirty="0"/>
              <a:t>Strategic or financial buyers may create concerns about culture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ED792C43-E131-8F99-1037-7F352894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Why employee ownership?</a:t>
            </a:r>
          </a:p>
        </p:txBody>
      </p:sp>
    </p:spTree>
    <p:extLst>
      <p:ext uri="{BB962C8B-B14F-4D97-AF65-F5344CB8AC3E}">
        <p14:creationId xmlns:p14="http://schemas.microsoft.com/office/powerpoint/2010/main" val="2675610745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463399C4-EBE7-7EAD-5D8B-1137F7C7058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pPr lvl="0"/>
            <a:r>
              <a:rPr lang="en-US" dirty="0"/>
              <a:t>Demonstrate a </a:t>
            </a:r>
            <a:r>
              <a:rPr lang="en-US" dirty="0" err="1"/>
              <a:t>bonafide</a:t>
            </a:r>
            <a:r>
              <a:rPr lang="en-US" dirty="0"/>
              <a:t> sale</a:t>
            </a:r>
          </a:p>
          <a:p>
            <a:pPr lvl="1"/>
            <a:r>
              <a:rPr lang="en-US" dirty="0"/>
              <a:t>10% seed gift of stock</a:t>
            </a:r>
          </a:p>
          <a:p>
            <a:pPr lvl="1"/>
            <a:r>
              <a:rPr lang="en-US" dirty="0"/>
              <a:t>Initial valuation—principal of promissory note cannot exceed fair market value</a:t>
            </a:r>
          </a:p>
          <a:p>
            <a:pPr lvl="1"/>
            <a:r>
              <a:rPr lang="en-US" dirty="0"/>
              <a:t>Trustee must be independent (non-family, non-subordinate) to seller</a:t>
            </a:r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A98A6FC-E17B-611D-1747-56BA654F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Governance and released tax planning</a:t>
            </a:r>
          </a:p>
        </p:txBody>
      </p:sp>
    </p:spTree>
    <p:extLst>
      <p:ext uri="{BB962C8B-B14F-4D97-AF65-F5344CB8AC3E}">
        <p14:creationId xmlns:p14="http://schemas.microsoft.com/office/powerpoint/2010/main" val="2792185243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5CB9802A-7E37-8283-9CDD-ED5808EC1D1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pPr lvl="0"/>
            <a:r>
              <a:rPr lang="en-US" dirty="0"/>
              <a:t>Trustee discretionary tax reimbursement power</a:t>
            </a:r>
          </a:p>
          <a:p>
            <a:pPr lvl="0"/>
            <a:r>
              <a:rPr lang="en-US" dirty="0"/>
              <a:t>Employees entitled to bonus income only if employed at end of year</a:t>
            </a:r>
          </a:p>
          <a:p>
            <a:pPr lvl="1"/>
            <a:r>
              <a:rPr lang="en-US" dirty="0"/>
              <a:t>Company pays employees directly, or</a:t>
            </a:r>
          </a:p>
          <a:p>
            <a:pPr lvl="1"/>
            <a:r>
              <a:rPr lang="en-US" dirty="0"/>
              <a:t>Company distributes income to trust; trust pays employee beneficiaries (BDOT)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5F664519-C9F5-7F3A-7335-8C4AB955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Governance and related tax planning</a:t>
            </a:r>
          </a:p>
        </p:txBody>
      </p:sp>
    </p:spTree>
    <p:extLst>
      <p:ext uri="{BB962C8B-B14F-4D97-AF65-F5344CB8AC3E}">
        <p14:creationId xmlns:p14="http://schemas.microsoft.com/office/powerpoint/2010/main" val="3663145007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7F43B15B-8DD5-EA4A-F5A9-2F89A713BA7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pPr lvl="0"/>
            <a:r>
              <a:rPr lang="en-US" dirty="0"/>
              <a:t>10% seed gift depletes lifetime gift tax exemption and estate tax exemption</a:t>
            </a:r>
          </a:p>
          <a:p>
            <a:pPr lvl="1"/>
            <a:r>
              <a:rPr lang="en-US" dirty="0"/>
              <a:t>Consider having 3rd party personally guaranteeing value of company</a:t>
            </a:r>
          </a:p>
          <a:p>
            <a:pPr lvl="0"/>
            <a:r>
              <a:rPr lang="en-US" dirty="0"/>
              <a:t>Seller remains liable for income tax generated by trust while it is still a grantor trust (generally until promissory note is repaid).  Unpaid principal becomes part of estate for capital gain and estate tax calculation</a:t>
            </a:r>
          </a:p>
          <a:p>
            <a:endParaRPr lang="en-US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74CF845-EA1F-3CC9-6E09-9909CF40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/>
              <a:t>Tax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511309644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ABF875B-6208-E2A3-0151-1988209EA54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pPr lvl="0"/>
            <a:r>
              <a:rPr lang="en-US" dirty="0"/>
              <a:t>Once promissory note is repaid and grantor status toggled off, stock in the EOT is outside of the estate:</a:t>
            </a:r>
          </a:p>
          <a:p>
            <a:pPr lvl="1"/>
            <a:r>
              <a:rPr lang="en-US" dirty="0"/>
              <a:t>Seller should not be liable for capital gain tax</a:t>
            </a:r>
          </a:p>
          <a:p>
            <a:pPr lvl="1"/>
            <a:r>
              <a:rPr lang="en-US" dirty="0"/>
              <a:t>Stock in trust should be excludable from estate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91CA0D58-4D2A-AA7C-12EC-2085D014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Tax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69015397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3ADF79FE-7B7D-E378-3288-AE4C0F02881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How trust and corporate governance documents are drafted are key to realizing tax benefits and avoiding tax issues. Work with experienced counsel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2B76DAF7-F457-C4D9-A793-96384FDD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Tax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473712084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97D3AD92-7C55-96A7-3F9E-5E6A5918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828924"/>
            <a:ext cx="10258425" cy="3124201"/>
          </a:xfrm>
        </p:spPr>
        <p:txBody>
          <a:bodyPr/>
          <a:lstStyle/>
          <a:p>
            <a:pPr lvl="0"/>
            <a:r>
              <a:rPr lang="en-US" dirty="0"/>
              <a:t>Not subject to ERISA</a:t>
            </a:r>
          </a:p>
          <a:p>
            <a:pPr lvl="0"/>
            <a:r>
              <a:rPr lang="en-US" dirty="0"/>
              <a:t>No required annual appraisals</a:t>
            </a:r>
          </a:p>
          <a:p>
            <a:pPr lvl="0"/>
            <a:r>
              <a:rPr lang="en-US" dirty="0"/>
              <a:t>Cost to establish and maintain are less than ESOPs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77A4C7FB-6698-5AB4-5FB7-9ACA25F3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04875"/>
            <a:ext cx="10258425" cy="1441283"/>
          </a:xfrm>
        </p:spPr>
        <p:txBody>
          <a:bodyPr/>
          <a:lstStyle/>
          <a:p>
            <a:r>
              <a:rPr lang="en-US" dirty="0"/>
              <a:t>Other benefits of </a:t>
            </a:r>
            <a:r>
              <a:rPr lang="en-US" dirty="0" err="1"/>
              <a:t>eots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4670"/>
      </p:ext>
    </p:extLst>
  </p:cSld>
  <p:clrMapOvr>
    <a:masterClrMapping/>
  </p:clrMapOvr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48F2B815-7466-D3A2-7F6C-4BB3BD6D8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828924"/>
            <a:ext cx="10258425" cy="3124201"/>
          </a:xfrm>
        </p:spPr>
        <p:txBody>
          <a:bodyPr/>
          <a:lstStyle/>
          <a:p>
            <a:pPr lvl="0"/>
            <a:r>
              <a:rPr lang="en-US" dirty="0"/>
              <a:t>Enterprise value under $10 million (often under $5 million)</a:t>
            </a:r>
          </a:p>
          <a:p>
            <a:pPr lvl="0"/>
            <a:r>
              <a:rPr lang="en-US" dirty="0"/>
              <a:t>Between 8-15 employees</a:t>
            </a:r>
          </a:p>
          <a:p>
            <a:pPr lvl="0"/>
            <a:r>
              <a:rPr lang="en-US" dirty="0"/>
              <a:t>Stable cash flow</a:t>
            </a:r>
          </a:p>
          <a:p>
            <a:r>
              <a:rPr lang="en-US" dirty="0"/>
              <a:t>A few key employees who can manage the business but don’t have sufficient cash to buy the business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FB2B990C-B77B-A317-98F4-D0346A13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04875"/>
            <a:ext cx="10258425" cy="1441283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eot</a:t>
            </a:r>
            <a:r>
              <a:rPr lang="en-US" dirty="0"/>
              <a:t> company traits</a:t>
            </a:r>
          </a:p>
        </p:txBody>
      </p:sp>
    </p:spTree>
    <p:extLst>
      <p:ext uri="{BB962C8B-B14F-4D97-AF65-F5344CB8AC3E}">
        <p14:creationId xmlns:p14="http://schemas.microsoft.com/office/powerpoint/2010/main" val="3080155175"/>
      </p:ext>
    </p:extLst>
  </p:cSld>
  <p:clrMapOvr>
    <a:masterClrMapping/>
  </p:clrMapOvr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EED94FE8-32AA-3351-FFB2-04234C50CF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Answers these questions as part of a feasibility study:</a:t>
            </a:r>
          </a:p>
          <a:p>
            <a:r>
              <a:rPr lang="en-US" dirty="0"/>
              <a:t>How Does an ESOP work?</a:t>
            </a:r>
          </a:p>
          <a:p>
            <a:pPr lvl="1"/>
            <a:r>
              <a:rPr lang="en-US" dirty="0"/>
              <a:t>Does your situation work given the ESOP rules?</a:t>
            </a:r>
          </a:p>
          <a:p>
            <a:pPr lvl="1"/>
            <a:r>
              <a:rPr lang="en-US" dirty="0"/>
              <a:t>What is the anticipated legal structure?</a:t>
            </a:r>
          </a:p>
          <a:p>
            <a:r>
              <a:rPr lang="en-US" dirty="0"/>
              <a:t>What value can the seller expect including interest/warrants?</a:t>
            </a:r>
          </a:p>
          <a:p>
            <a:pPr lvl="1"/>
            <a:r>
              <a:rPr lang="en-US" dirty="0"/>
              <a:t>When will the sellers get their money?</a:t>
            </a:r>
          </a:p>
          <a:p>
            <a:r>
              <a:rPr lang="en-US" dirty="0"/>
              <a:t>What are the tax savings for the sellers and the company?</a:t>
            </a:r>
          </a:p>
          <a:p>
            <a:r>
              <a:rPr lang="en-US" dirty="0"/>
              <a:t>What would the employees and key employees get?</a:t>
            </a:r>
          </a:p>
          <a:p>
            <a:r>
              <a:rPr lang="en-US" dirty="0"/>
              <a:t>What would the cash flow look like?</a:t>
            </a:r>
          </a:p>
          <a:p>
            <a:r>
              <a:rPr lang="en-US" dirty="0"/>
              <a:t>What would the capital structure look like?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22CAA509-5E43-E30B-D617-564AB205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Action items</a:t>
            </a:r>
          </a:p>
        </p:txBody>
      </p:sp>
    </p:spTree>
    <p:extLst>
      <p:ext uri="{BB962C8B-B14F-4D97-AF65-F5344CB8AC3E}">
        <p14:creationId xmlns:p14="http://schemas.microsoft.com/office/powerpoint/2010/main" val="1756840651"/>
      </p:ext>
    </p:extLst>
  </p:cSld>
  <p:clrMapOvr>
    <a:masterClrMapping/>
  </p:clrMapOvr>
</p:sld>
</file>

<file path=ppt/slides/slide3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" title="">
            <a:extLst>
              <a:ext uri="{FF2B5EF4-FFF2-40B4-BE49-F238E27FC236}">
                <a16:creationId xmlns:a16="http://schemas.microsoft.com/office/drawing/2014/main" id="{BF78227C-558A-9A34-26D2-A78421D4D0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/>
      </p:pic>
      <p:pic>
        <p:nvPicPr>
          <p:cNvPr id="13" name="Picture Placeholder 12" descr="" title="">
            <a:extLst>
              <a:ext uri="{FF2B5EF4-FFF2-40B4-BE49-F238E27FC236}">
                <a16:creationId xmlns:a16="http://schemas.microsoft.com/office/drawing/2014/main" id="{6BA4FDD4-D487-FC14-AB55-00F4C063B3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 descr="" title="">
            <a:extLst>
              <a:ext uri="{FF2B5EF4-FFF2-40B4-BE49-F238E27FC236}">
                <a16:creationId xmlns:a16="http://schemas.microsoft.com/office/drawing/2014/main" id="{504D9EC6-4B4A-DF9F-C967-DC0A866C2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Greg Daugherty</a:t>
            </a:r>
          </a:p>
          <a:p>
            <a:r>
              <a:rPr lang="en-US" dirty="0">
                <a:hlinkClick r:id="rId4"/>
              </a:rPr>
              <a:t>gdaugherty@porterwright.com</a:t>
            </a:r>
            <a:endParaRPr lang="en-US" dirty="0"/>
          </a:p>
          <a:p>
            <a:r>
              <a:rPr lang="en-US" dirty="0"/>
              <a:t>614.277.2005</a:t>
            </a:r>
          </a:p>
        </p:txBody>
      </p:sp>
      <p:sp>
        <p:nvSpPr>
          <p:cNvPr id="5" name="Title 4" descr="" title="">
            <a:extLst>
              <a:ext uri="{FF2B5EF4-FFF2-40B4-BE49-F238E27FC236}">
                <a16:creationId xmlns:a16="http://schemas.microsoft.com/office/drawing/2014/main" id="{17274111-75C1-AAC0-243E-63011D83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9" name="Text Placeholder 8" descr="" title="">
            <a:extLst>
              <a:ext uri="{FF2B5EF4-FFF2-40B4-BE49-F238E27FC236}">
                <a16:creationId xmlns:a16="http://schemas.microsoft.com/office/drawing/2014/main" id="{7C37728A-854A-99EA-E3D8-0DA7E6435E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Nicolas Sasso</a:t>
            </a:r>
          </a:p>
          <a:p>
            <a:r>
              <a:rPr lang="en-US" dirty="0">
                <a:hlinkClick r:id="rId5"/>
              </a:rPr>
              <a:t>nsasso@porterwright.com</a:t>
            </a:r>
            <a:endParaRPr lang="en-US" dirty="0"/>
          </a:p>
          <a:p>
            <a:r>
              <a:rPr lang="en-US" dirty="0"/>
              <a:t>412.235.1463</a:t>
            </a:r>
          </a:p>
        </p:txBody>
      </p:sp>
    </p:spTree>
    <p:extLst>
      <p:ext uri="{BB962C8B-B14F-4D97-AF65-F5344CB8AC3E}">
        <p14:creationId xmlns:p14="http://schemas.microsoft.com/office/powerpoint/2010/main" val="3685208194"/>
      </p:ext>
    </p:extLst>
  </p:cSld>
  <p:clrMapOvr>
    <a:masterClrMapping/>
  </p:clrMapOvr>
</p:sld>
</file>

<file path=ppt/slides/slide3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51939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FD8944D4-5619-7409-B6BB-BD6D4CBF2DA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/>
          </a:bodyPr>
          <a:lstStyle/>
          <a:p>
            <a:r>
              <a:rPr lang="en-US" b="1" dirty="0"/>
              <a:t>Employee Stock Ownership Plans (ESOPs)</a:t>
            </a:r>
          </a:p>
          <a:p>
            <a:pPr lvl="1"/>
            <a:r>
              <a:rPr lang="en-US" dirty="0"/>
              <a:t>Most common method in the USA because of tax </a:t>
            </a:r>
            <a:br>
              <a:rPr lang="en-US" dirty="0"/>
            </a:br>
            <a:r>
              <a:rPr lang="en-US" dirty="0"/>
              <a:t>advantages</a:t>
            </a:r>
          </a:p>
          <a:p>
            <a:pPr lvl="1"/>
            <a:r>
              <a:rPr lang="en-US" dirty="0"/>
              <a:t>Generally need at least $1 million of EBITDA and 20 </a:t>
            </a:r>
            <a:br>
              <a:rPr lang="en-US" dirty="0"/>
            </a:br>
            <a:r>
              <a:rPr lang="en-US" dirty="0"/>
              <a:t>employees to work</a:t>
            </a:r>
          </a:p>
          <a:p>
            <a:r>
              <a:rPr lang="en-US" b="1" dirty="0"/>
              <a:t>Worker coops</a:t>
            </a:r>
          </a:p>
          <a:p>
            <a:pPr lvl="1"/>
            <a:r>
              <a:rPr lang="en-US" dirty="0"/>
              <a:t>Smaller companies</a:t>
            </a:r>
          </a:p>
          <a:p>
            <a:pPr lvl="1"/>
            <a:r>
              <a:rPr lang="en-US" dirty="0"/>
              <a:t>Seller gives up control</a:t>
            </a:r>
          </a:p>
        </p:txBody>
      </p:sp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906102FA-770E-524A-E1DE-F3EE3390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ownership succession plans</a:t>
            </a:r>
          </a:p>
        </p:txBody>
      </p:sp>
    </p:spTree>
    <p:extLst>
      <p:ext uri="{BB962C8B-B14F-4D97-AF65-F5344CB8AC3E}">
        <p14:creationId xmlns:p14="http://schemas.microsoft.com/office/powerpoint/2010/main" val="1479692613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CDEEE139-EC1A-62FE-205C-96244C0D1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828924"/>
            <a:ext cx="10258425" cy="3124201"/>
          </a:xfrm>
        </p:spPr>
        <p:txBody>
          <a:bodyPr/>
          <a:lstStyle/>
          <a:p>
            <a:pPr lvl="1"/>
            <a:r>
              <a:rPr lang="en-US" dirty="0"/>
              <a:t>A trust that holds some or all of the shares of a company for the benefit of some or all of the employees (and perhaps a contingent beneficiary)</a:t>
            </a:r>
          </a:p>
          <a:p>
            <a:pPr lvl="1"/>
            <a:r>
              <a:rPr lang="en-US" dirty="0"/>
              <a:t>Trustee is the shareholder</a:t>
            </a:r>
          </a:p>
          <a:p>
            <a:pPr lvl="1"/>
            <a:r>
              <a:rPr lang="en-US" dirty="0"/>
              <a:t>Employees do not have individual stock accounts (unlike ESOP)</a:t>
            </a:r>
          </a:p>
          <a:p>
            <a:pPr lvl="1"/>
            <a:r>
              <a:rPr lang="en-US" dirty="0"/>
              <a:t>Employees benefit from corporate governance and income streams</a:t>
            </a:r>
          </a:p>
        </p:txBody>
      </p:sp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9AEE639-898C-19ED-8A91-59A4F118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04875"/>
            <a:ext cx="10258425" cy="1441283"/>
          </a:xfrm>
        </p:spPr>
        <p:txBody>
          <a:bodyPr/>
          <a:lstStyle/>
          <a:p>
            <a:r>
              <a:rPr lang="en-US" dirty="0"/>
              <a:t>What is an </a:t>
            </a:r>
            <a:r>
              <a:rPr lang="en-US" dirty="0" err="1"/>
              <a:t>eot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9741411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B5B46EE-93B7-67CE-520B-3D28B0B5CF1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Direct sale to employee</a:t>
            </a:r>
          </a:p>
          <a:p>
            <a:r>
              <a:rPr lang="en-US" dirty="0"/>
              <a:t>Employee ownership trusts (EOTs)</a:t>
            </a:r>
          </a:p>
          <a:p>
            <a:pPr lvl="1"/>
            <a:r>
              <a:rPr lang="en-US" dirty="0"/>
              <a:t>Smaller companies</a:t>
            </a:r>
          </a:p>
          <a:p>
            <a:pPr lvl="1"/>
            <a:r>
              <a:rPr lang="en-US" dirty="0"/>
              <a:t>Seller maintains some management control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070F5AA5-0C0F-2E4D-AFC3-4C111B05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Employee ownership succession plans</a:t>
            </a:r>
          </a:p>
        </p:txBody>
      </p:sp>
    </p:spTree>
    <p:extLst>
      <p:ext uri="{BB962C8B-B14F-4D97-AF65-F5344CB8AC3E}">
        <p14:creationId xmlns:p14="http://schemas.microsoft.com/office/powerpoint/2010/main" val="4216830194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FB952C38-B1C8-7233-FBB2-D646871DD2F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Personal:</a:t>
            </a:r>
          </a:p>
          <a:p>
            <a:pPr lvl="1"/>
            <a:r>
              <a:rPr lang="en-US" dirty="0"/>
              <a:t>Establish an efficient exit and estate planning strategy</a:t>
            </a:r>
          </a:p>
          <a:p>
            <a:pPr lvl="1"/>
            <a:r>
              <a:rPr lang="en-US" dirty="0"/>
              <a:t>Preserve your legacy</a:t>
            </a:r>
          </a:p>
          <a:p>
            <a:pPr lvl="1"/>
            <a:r>
              <a:rPr lang="en-US" dirty="0"/>
              <a:t>Preserve your company’s culture</a:t>
            </a:r>
          </a:p>
          <a:p>
            <a:pPr lvl="1"/>
            <a:r>
              <a:rPr lang="en-US" dirty="0"/>
              <a:t>Reward employees who helped grow the company with you</a:t>
            </a:r>
          </a:p>
          <a:p>
            <a:r>
              <a:rPr lang="en-US" b="1" dirty="0"/>
              <a:t>Financial:</a:t>
            </a:r>
          </a:p>
          <a:p>
            <a:pPr lvl="1"/>
            <a:r>
              <a:rPr lang="en-US" dirty="0"/>
              <a:t>Sell the company for a fair price</a:t>
            </a:r>
          </a:p>
          <a:p>
            <a:pPr lvl="1"/>
            <a:r>
              <a:rPr lang="en-US" dirty="0"/>
              <a:t>Combination of cash at closing and notes or warrants with attractive rates of return</a:t>
            </a:r>
          </a:p>
          <a:p>
            <a:pPr lvl="1"/>
            <a:r>
              <a:rPr lang="en-US" dirty="0"/>
              <a:t>Continued management of the company</a:t>
            </a:r>
          </a:p>
          <a:p>
            <a:r>
              <a:rPr lang="en-US" b="1" dirty="0"/>
              <a:t>Achieve these goals without involving private equity or a strategic competitor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63638442-CE4D-04C0-8D6F-F76650D0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/>
              <a:t>How can an esop help you achieve your goals?</a:t>
            </a:r>
          </a:p>
        </p:txBody>
      </p:sp>
    </p:spTree>
    <p:extLst>
      <p:ext uri="{BB962C8B-B14F-4D97-AF65-F5344CB8AC3E}">
        <p14:creationId xmlns:p14="http://schemas.microsoft.com/office/powerpoint/2010/main" val="2204295951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8B3A77E7-609A-19CF-8FAE-25205A913FD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6,500: </a:t>
            </a:r>
            <a:r>
              <a:rPr lang="en-US" dirty="0"/>
              <a:t>Number of Companies with ESOP-Ownership</a:t>
            </a:r>
          </a:p>
          <a:p>
            <a:pPr lvl="1"/>
            <a:r>
              <a:rPr lang="en-US" dirty="0"/>
              <a:t>More than the number of Walmart and Target Stores Combined</a:t>
            </a:r>
          </a:p>
          <a:p>
            <a:pPr lvl="1"/>
            <a:endParaRPr lang="en-US" dirty="0"/>
          </a:p>
          <a:p>
            <a:r>
              <a:rPr lang="en-US" dirty="0"/>
              <a:t>$</a:t>
            </a:r>
            <a:r>
              <a:rPr lang="en-US" b="1" dirty="0"/>
              <a:t>2.1 Trillion: </a:t>
            </a:r>
            <a:r>
              <a:rPr lang="en-US" dirty="0"/>
              <a:t>Value of ESOP Assets</a:t>
            </a:r>
          </a:p>
          <a:p>
            <a:pPr lvl="1"/>
            <a:r>
              <a:rPr lang="en-US" dirty="0"/>
              <a:t>Averages to about $129,521 per Worker</a:t>
            </a:r>
          </a:p>
          <a:p>
            <a:pPr lvl="1"/>
            <a:endParaRPr lang="en-US" dirty="0"/>
          </a:p>
          <a:p>
            <a:r>
              <a:rPr lang="en-US" b="1" dirty="0"/>
              <a:t>6%: Employee-Turnover Rate at ESOP Companies</a:t>
            </a:r>
          </a:p>
          <a:p>
            <a:pPr lvl="1"/>
            <a:r>
              <a:rPr lang="en-US" dirty="0"/>
              <a:t>14% Rate at Non-ESOP Companies (2018 General Social Survey)</a:t>
            </a:r>
          </a:p>
          <a:p>
            <a:pPr lvl="1"/>
            <a:endParaRPr lang="en-US" dirty="0"/>
          </a:p>
          <a:p>
            <a:r>
              <a:rPr lang="en-US" b="1" dirty="0"/>
              <a:t>50% Fewer Layoffs During Most Recent Recessions</a:t>
            </a:r>
          </a:p>
          <a:p>
            <a:pPr lvl="1"/>
            <a:r>
              <a:rPr lang="en-US" dirty="0"/>
              <a:t>2017 Rutgers University Study results</a:t>
            </a:r>
          </a:p>
          <a:p>
            <a:pPr lvl="1"/>
            <a:r>
              <a:rPr lang="en-US" dirty="0"/>
              <a:t>Compare to NCEO 2018 study</a:t>
            </a:r>
          </a:p>
          <a:p>
            <a:pPr lvl="1"/>
            <a:r>
              <a:rPr lang="en-US" dirty="0"/>
              <a:t>In 2010, ESOPs had 2.6% layoff rate</a:t>
            </a:r>
          </a:p>
          <a:p>
            <a:pPr lvl="1"/>
            <a:r>
              <a:rPr lang="en-US" dirty="0"/>
              <a:t>In 2010, Non-ESOPs had a 12.3% layoff rate</a:t>
            </a:r>
          </a:p>
          <a:p>
            <a:r>
              <a:rPr lang="en-US" b="1" dirty="0"/>
              <a:t>10%: </a:t>
            </a:r>
          </a:p>
          <a:p>
            <a:pPr lvl="1"/>
            <a:r>
              <a:rPr lang="en-US" dirty="0"/>
              <a:t>Loans to ESOP-Owned Companies Default at about 10% of the rate of Non-ESOP Companies (NCEO 2018)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7197C2C8-EEB9-94CB-8B10-F1857F41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/>
          <a:lstStyle/>
          <a:p>
            <a:r>
              <a:rPr lang="en-US" dirty="0" err="1"/>
              <a:t>Esops</a:t>
            </a:r>
            <a:r>
              <a:rPr lang="en-US" dirty="0"/>
              <a:t>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2997435575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1972983D-103D-2942-939B-5F59C398A44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4499" y="638175"/>
            <a:ext cx="6391276" cy="5467350"/>
          </a:xfrm>
        </p:spPr>
        <p:txBody>
          <a:bodyPr/>
          <a:lstStyle/>
          <a:p>
            <a:r>
              <a:rPr lang="en-US" dirty="0"/>
              <a:t>4.8% average job losses, compared to 19.5% for non-ESOP-owned companies</a:t>
            </a:r>
          </a:p>
          <a:p>
            <a:r>
              <a:rPr lang="en-US" dirty="0"/>
              <a:t>26.9% of ESOP-owned companies reduced employee pay, compared to 57.3% of non-ESOP-owned companies</a:t>
            </a:r>
          </a:p>
          <a:p>
            <a:r>
              <a:rPr lang="en-US" dirty="0"/>
              <a:t>3.94 times more likely to retain managers than non-ESOP-owned companies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0277BC6-631B-1028-C6F3-AD39E335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38176"/>
            <a:ext cx="4181475" cy="2567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Esops</a:t>
            </a:r>
            <a:r>
              <a:rPr lang="en-US" dirty="0"/>
              <a:t> by the numbers (covid performance) Source: Rutgers Institute for the study of employee ownership</a:t>
            </a:r>
          </a:p>
        </p:txBody>
      </p:sp>
    </p:spTree>
    <p:extLst>
      <p:ext uri="{BB962C8B-B14F-4D97-AF65-F5344CB8AC3E}">
        <p14:creationId xmlns:p14="http://schemas.microsoft.com/office/powerpoint/2010/main" val="385003706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2020_PorterWright_Template">
  <a:themeElements>
    <a:clrScheme name="Porter Wright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31B2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31B2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4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_PorterWright_Template.pptx" id="{06BDE7D2-6428-4044-B557-28E0A9F415A4}" vid="{DD0819DC-66F4-4B14-A653-D34106C26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ECCA68E0CD4A92D496241C0E5F06" ma:contentTypeVersion="17" ma:contentTypeDescription="Create a new document." ma:contentTypeScope="" ma:versionID="cd0660b6d3989a5d4860512db79f3ec0">
  <xsd:schema xmlns:xsd="http://www.w3.org/2001/XMLSchema" xmlns:xs="http://www.w3.org/2001/XMLSchema" xmlns:p="http://schemas.microsoft.com/office/2006/metadata/properties" xmlns:ns2="001bac6a-bc12-40ba-86a7-8b9ac8fffa59" xmlns:ns3="a2929894-fae6-4c01-9a73-49f627711e55" targetNamespace="http://schemas.microsoft.com/office/2006/metadata/properties" ma:root="true" ma:fieldsID="a952c6d4ac342162b6c55b57a08c5533" ns2:_="" ns3:_="">
    <xsd:import namespace="001bac6a-bc12-40ba-86a7-8b9ac8fffa59"/>
    <xsd:import namespace="a2929894-fae6-4c01-9a73-49f627711e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SponsorLevel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bac6a-bc12-40ba-86a7-8b9ac8fffa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4c09565-50c5-4613-a28e-875047bd2e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ponsorLevel" ma:index="22" nillable="true" ma:displayName="Note" ma:format="Dropdown" ma:internalName="SponsorLevel">
      <xsd:simpleType>
        <xsd:restriction base="dms:Text">
          <xsd:maxLength value="255"/>
        </xsd:restriction>
      </xsd:simpleType>
    </xsd:element>
    <xsd:element name="Topic" ma:index="23" nillable="true" ma:displayName="Topic" ma:format="Dropdown" ma:internalName="Topic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29894-fae6-4c01-9a73-49f627711e5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303e124-3199-44e1-8847-65a4e0f5ec25}" ma:internalName="TaxCatchAll" ma:showField="CatchAllData" ma:web="a2929894-fae6-4c01-9a73-49f627711e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onsorLevel xmlns="001bac6a-bc12-40ba-86a7-8b9ac8fffa59" xsi:nil="true"/>
    <lcf76f155ced4ddcb4097134ff3c332f xmlns="001bac6a-bc12-40ba-86a7-8b9ac8fffa59">
      <Terms xmlns="http://schemas.microsoft.com/office/infopath/2007/PartnerControls"/>
    </lcf76f155ced4ddcb4097134ff3c332f>
    <TaxCatchAll xmlns="a2929894-fae6-4c01-9a73-49f627711e55" xsi:nil="true"/>
    <Topic xmlns="001bac6a-bc12-40ba-86a7-8b9ac8fffa59" xsi:nil="true"/>
  </documentManagement>
</p:properties>
</file>

<file path=customXml/itemProps1.xml><?xml version="1.0" encoding="utf-8"?>
<ds:datastoreItem xmlns:ds="http://schemas.openxmlformats.org/officeDocument/2006/customXml" ds:itemID="{F1DE727E-4EF3-4A78-9B65-36EDE4057926}"/>
</file>

<file path=customXml/itemProps2.xml><?xml version="1.0" encoding="utf-8"?>
<ds:datastoreItem xmlns:ds="http://schemas.openxmlformats.org/officeDocument/2006/customXml" ds:itemID="{6AE8C5B6-F7A3-42C4-8E12-99ACA9F72D20}"/>
</file>

<file path=customXml/itemProps3.xml><?xml version="1.0" encoding="utf-8"?>
<ds:datastoreItem xmlns:ds="http://schemas.openxmlformats.org/officeDocument/2006/customXml" ds:itemID="{10D7100E-8411-44E2-A362-FE6FCBD1744B}"/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1900-01-01T05:00:00Z</dcterms:created>
  <dcterms:modified xsi:type="dcterms:W3CDTF">1900-01-01T05:00:00Z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0x0101002F97ECCA68E0CD4A92D496241C0E5F06</vt:lpwstr>
  </property>
</Properties>
</file>