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264" r:id="rId3"/>
    <p:sldId id="256" r:id="rId4"/>
    <p:sldId id="301" r:id="rId5"/>
    <p:sldId id="265" r:id="rId6"/>
    <p:sldId id="258" r:id="rId7"/>
    <p:sldId id="260" r:id="rId8"/>
    <p:sldId id="285" r:id="rId9"/>
    <p:sldId id="286" r:id="rId10"/>
    <p:sldId id="291" r:id="rId11"/>
    <p:sldId id="261" r:id="rId12"/>
    <p:sldId id="287" r:id="rId13"/>
    <p:sldId id="288" r:id="rId14"/>
    <p:sldId id="289" r:id="rId15"/>
    <p:sldId id="290" r:id="rId16"/>
    <p:sldId id="292" r:id="rId17"/>
    <p:sldId id="295" r:id="rId18"/>
    <p:sldId id="296" r:id="rId19"/>
    <p:sldId id="297" r:id="rId20"/>
    <p:sldId id="298" r:id="rId21"/>
    <p:sldId id="299" r:id="rId22"/>
    <p:sldId id="259" r:id="rId23"/>
    <p:sldId id="300" r:id="rId24"/>
  </p:sldIdLst>
  <p:sldSz cx="18288000" cy="10287000"/>
  <p:notesSz cx="7010400" cy="9296400"/>
  <p:embeddedFontLst>
    <p:embeddedFont>
      <p:font typeface="Calibri" panose="020F0502020204030204" pitchFamily="34" charset="0"/>
      <p:regular r:id="rId26"/>
      <p:bold r:id="rId27"/>
      <p:italic r:id="rId28"/>
      <p:boldItalic r:id="rId29"/>
    </p:embeddedFont>
    <p:embeddedFont>
      <p:font typeface="DejaVu Sans Light" panose="020B0604020202020204" charset="0"/>
      <p:regular r:id="rId30"/>
    </p:embeddedFont>
    <p:embeddedFont>
      <p:font typeface="Palatino Linotype" panose="02040502050505030304" pitchFamily="18"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4ED"/>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5A3496F2-54D0-4AA3-9615-7AB298815070}" type="datetimeFigureOut">
              <a:rPr lang="en-US" smtClean="0"/>
              <a:t>4/22/2025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E0F0FB93-AF1F-43B7-B53C-46E5E123BFF0}" type="slidenum">
              <a:rPr lang="en-US" smtClean="0"/>
              <a:t>‹#›</a:t>
            </a:fld>
            <a:endParaRPr lang="en-US"/>
          </a:p>
        </p:txBody>
      </p:sp>
    </p:spTree>
    <p:extLst>
      <p:ext uri="{BB962C8B-B14F-4D97-AF65-F5344CB8AC3E}">
        <p14:creationId xmlns:p14="http://schemas.microsoft.com/office/powerpoint/2010/main" val="252836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18288000" cy="10285858"/>
          </a:xfrm>
          <a:prstGeom prst="rect">
            <a:avLst/>
          </a:prstGeom>
        </p:spPr>
      </p:pic>
      <p:sp>
        <p:nvSpPr>
          <p:cNvPr id="2" name="Title 1"/>
          <p:cNvSpPr>
            <a:spLocks noGrp="1"/>
          </p:cNvSpPr>
          <p:nvPr>
            <p:ph type="ctrTitle"/>
          </p:nvPr>
        </p:nvSpPr>
        <p:spPr>
          <a:xfrm>
            <a:off x="914400" y="4330105"/>
            <a:ext cx="12192000" cy="2205038"/>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914400" y="6700844"/>
            <a:ext cx="12801600" cy="2628900"/>
          </a:xfrm>
        </p:spPr>
        <p:txBody>
          <a:bodyPr/>
          <a:lstStyle>
            <a:lvl1pPr marL="0" indent="0" algn="l">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dirty="0"/>
          </a:p>
        </p:txBody>
      </p:sp>
      <p:sp>
        <p:nvSpPr>
          <p:cNvPr id="5" name="Footer Placeholder 4"/>
          <p:cNvSpPr>
            <a:spLocks noGrp="1"/>
          </p:cNvSpPr>
          <p:nvPr>
            <p:ph type="ftr" sz="quarter" idx="11"/>
          </p:nvPr>
        </p:nvSpPr>
        <p:spPr>
          <a:xfrm>
            <a:off x="6248400" y="9534528"/>
            <a:ext cx="5791200" cy="547688"/>
          </a:xfrm>
          <a:prstGeom prst="rect">
            <a:avLst/>
          </a:prstGeom>
        </p:spPr>
        <p:txBody>
          <a:bodyPr/>
          <a:lstStyle/>
          <a:p>
            <a:endParaRPr lang="en-US" dirty="0"/>
          </a:p>
        </p:txBody>
      </p:sp>
      <p:sp>
        <p:nvSpPr>
          <p:cNvPr id="6" name="Slide Number Placeholder 5"/>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dirty="0"/>
          </a:p>
        </p:txBody>
      </p:sp>
      <p:pic>
        <p:nvPicPr>
          <p:cNvPr id="8" name="Picture 7"/>
          <p:cNvPicPr>
            <a:picLocks noChangeAspect="1"/>
          </p:cNvPicPr>
          <p:nvPr userDrawn="1"/>
        </p:nvPicPr>
        <p:blipFill>
          <a:blip r:embed="rId3"/>
          <a:stretch>
            <a:fillRect/>
          </a:stretch>
        </p:blipFill>
        <p:spPr>
          <a:xfrm>
            <a:off x="2160186" y="762000"/>
            <a:ext cx="4191000" cy="1219200"/>
          </a:xfrm>
          <a:prstGeom prst="rect">
            <a:avLst/>
          </a:prstGeom>
        </p:spPr>
      </p:pic>
    </p:spTree>
    <p:extLst>
      <p:ext uri="{BB962C8B-B14F-4D97-AF65-F5344CB8AC3E}">
        <p14:creationId xmlns:p14="http://schemas.microsoft.com/office/powerpoint/2010/main" val="238377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5" name="Footer Placeholder 4"/>
          <p:cNvSpPr>
            <a:spLocks noGrp="1"/>
          </p:cNvSpPr>
          <p:nvPr>
            <p:ph type="ftr" sz="quarter" idx="11"/>
          </p:nvPr>
        </p:nvSpPr>
        <p:spPr>
          <a:xfrm>
            <a:off x="6248400" y="9534528"/>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1934429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endParaRPr lang="en-US" dirty="0"/>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5" name="Footer Placeholder 4"/>
          <p:cNvSpPr>
            <a:spLocks noGrp="1"/>
          </p:cNvSpPr>
          <p:nvPr>
            <p:ph type="ftr" sz="quarter" idx="11"/>
          </p:nvPr>
        </p:nvSpPr>
        <p:spPr>
          <a:xfrm>
            <a:off x="6248400" y="9534528"/>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178935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6" name="Footer Placeholder 5"/>
          <p:cNvSpPr>
            <a:spLocks noGrp="1"/>
          </p:cNvSpPr>
          <p:nvPr>
            <p:ph type="ftr" sz="quarter" idx="11"/>
          </p:nvPr>
        </p:nvSpPr>
        <p:spPr>
          <a:xfrm>
            <a:off x="6248400" y="9534528"/>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3225935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7"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9290057"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8" name="Footer Placeholder 7"/>
          <p:cNvSpPr>
            <a:spLocks noGrp="1"/>
          </p:cNvSpPr>
          <p:nvPr>
            <p:ph type="ftr" sz="quarter" idx="11"/>
          </p:nvPr>
        </p:nvSpPr>
        <p:spPr>
          <a:xfrm>
            <a:off x="6248400" y="9534528"/>
            <a:ext cx="5791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114273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4" name="Footer Placeholder 3"/>
          <p:cNvSpPr>
            <a:spLocks noGrp="1"/>
          </p:cNvSpPr>
          <p:nvPr>
            <p:ph type="ftr" sz="quarter" idx="11"/>
          </p:nvPr>
        </p:nvSpPr>
        <p:spPr>
          <a:xfrm>
            <a:off x="6248400" y="9534528"/>
            <a:ext cx="5791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343238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3" name="Footer Placeholder 2"/>
          <p:cNvSpPr>
            <a:spLocks noGrp="1"/>
          </p:cNvSpPr>
          <p:nvPr>
            <p:ph type="ftr" sz="quarter" idx="11"/>
          </p:nvPr>
        </p:nvSpPr>
        <p:spPr>
          <a:xfrm>
            <a:off x="6248400" y="9534528"/>
            <a:ext cx="5791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96483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7"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9"/>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7" y="2152655"/>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6" name="Footer Placeholder 5"/>
          <p:cNvSpPr>
            <a:spLocks noGrp="1"/>
          </p:cNvSpPr>
          <p:nvPr>
            <p:ph type="ftr" sz="quarter" idx="11"/>
          </p:nvPr>
        </p:nvSpPr>
        <p:spPr>
          <a:xfrm>
            <a:off x="6248400" y="9534528"/>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227520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3584576" y="8051009"/>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Edit Master text styles</a:t>
            </a:r>
          </a:p>
        </p:txBody>
      </p:sp>
      <p:sp>
        <p:nvSpPr>
          <p:cNvPr id="5" name="Date Placeholder 4"/>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6" name="Footer Placeholder 5"/>
          <p:cNvSpPr>
            <a:spLocks noGrp="1"/>
          </p:cNvSpPr>
          <p:nvPr>
            <p:ph type="ftr" sz="quarter" idx="11"/>
          </p:nvPr>
        </p:nvSpPr>
        <p:spPr>
          <a:xfrm>
            <a:off x="6248400" y="9534528"/>
            <a:ext cx="5791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1861208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5" name="Footer Placeholder 4"/>
          <p:cNvSpPr>
            <a:spLocks noGrp="1"/>
          </p:cNvSpPr>
          <p:nvPr>
            <p:ph type="ftr" sz="quarter" idx="11"/>
          </p:nvPr>
        </p:nvSpPr>
        <p:spPr>
          <a:xfrm>
            <a:off x="6248400" y="9534528"/>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394312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0"/>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0"/>
            <a:ext cx="12039600" cy="8777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28"/>
            <a:ext cx="4267200" cy="547688"/>
          </a:xfrm>
          <a:prstGeom prst="rect">
            <a:avLst/>
          </a:prstGeom>
        </p:spPr>
        <p:txBody>
          <a:bodyPr/>
          <a:lstStyle/>
          <a:p>
            <a:fld id="{9F1023C9-9820-8443-9B23-8E94E1EE8CE8}" type="datetimeFigureOut">
              <a:rPr lang="en-US" smtClean="0"/>
              <a:t>4/22/2025</a:t>
            </a:fld>
            <a:endParaRPr lang="en-US"/>
          </a:p>
        </p:txBody>
      </p:sp>
      <p:sp>
        <p:nvSpPr>
          <p:cNvPr id="5" name="Footer Placeholder 4"/>
          <p:cNvSpPr>
            <a:spLocks noGrp="1"/>
          </p:cNvSpPr>
          <p:nvPr>
            <p:ph type="ftr" sz="quarter" idx="11"/>
          </p:nvPr>
        </p:nvSpPr>
        <p:spPr>
          <a:xfrm>
            <a:off x="6248400" y="9534528"/>
            <a:ext cx="5791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3106400" y="9534528"/>
            <a:ext cx="4267200" cy="547688"/>
          </a:xfrm>
          <a:prstGeom prst="rect">
            <a:avLst/>
          </a:prstGeom>
        </p:spPr>
        <p:txBody>
          <a:bodyPr/>
          <a:lstStyle/>
          <a:p>
            <a:fld id="{41C9E593-3F8C-5B42-9D7A-A8D72EB7484B}" type="slidenum">
              <a:rPr lang="en-US" smtClean="0"/>
              <a:t>‹#›</a:t>
            </a:fld>
            <a:endParaRPr lang="en-US"/>
          </a:p>
        </p:txBody>
      </p:sp>
    </p:spTree>
    <p:extLst>
      <p:ext uri="{BB962C8B-B14F-4D97-AF65-F5344CB8AC3E}">
        <p14:creationId xmlns:p14="http://schemas.microsoft.com/office/powerpoint/2010/main" val="187705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in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8288000" cy="10285858"/>
          </a:xfrm>
          <a:prstGeom prst="rect">
            <a:avLst/>
          </a:prstGeom>
        </p:spPr>
      </p:pic>
      <p:sp>
        <p:nvSpPr>
          <p:cNvPr id="2" name="Title Placeholder 1"/>
          <p:cNvSpPr>
            <a:spLocks noGrp="1"/>
          </p:cNvSpPr>
          <p:nvPr>
            <p:ph type="title"/>
          </p:nvPr>
        </p:nvSpPr>
        <p:spPr>
          <a:xfrm>
            <a:off x="914400" y="1839922"/>
            <a:ext cx="16459200" cy="17145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3532339"/>
            <a:ext cx="16459200" cy="56569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740312" y="8890001"/>
            <a:ext cx="7090372" cy="1107996"/>
          </a:xfrm>
          <a:prstGeom prst="rect">
            <a:avLst/>
          </a:prstGeom>
          <a:noFill/>
        </p:spPr>
        <p:txBody>
          <a:bodyPr wrap="square" lIns="0" tIns="0" rIns="0" bIns="0" rtlCol="0">
            <a:spAutoFit/>
          </a:bodyPr>
          <a:lstStyle/>
          <a:p>
            <a:r>
              <a:rPr lang="en-US" sz="2400" dirty="0">
                <a:solidFill>
                  <a:schemeClr val="bg1"/>
                </a:solidFill>
                <a:latin typeface="+mn-lt"/>
              </a:rPr>
              <a:t>www.spilmanlaw.com</a:t>
            </a:r>
          </a:p>
          <a:p>
            <a:endParaRPr lang="en-US" sz="1800" baseline="30000" dirty="0">
              <a:latin typeface="+mn-lt"/>
            </a:endParaRPr>
          </a:p>
          <a:p>
            <a:r>
              <a:rPr lang="en-US" sz="1800" dirty="0">
                <a:solidFill>
                  <a:schemeClr val="bg1"/>
                </a:solidFill>
                <a:latin typeface="+mn-lt"/>
              </a:rPr>
              <a:t>West Virginia | North Carolina</a:t>
            </a:r>
          </a:p>
          <a:p>
            <a:r>
              <a:rPr lang="en-US" sz="1800" dirty="0">
                <a:solidFill>
                  <a:schemeClr val="bg1"/>
                </a:solidFill>
                <a:latin typeface="+mn-lt"/>
              </a:rPr>
              <a:t>Pennsylvania | Virginia | Florida</a:t>
            </a:r>
          </a:p>
        </p:txBody>
      </p:sp>
    </p:spTree>
    <p:extLst>
      <p:ext uri="{BB962C8B-B14F-4D97-AF65-F5344CB8AC3E}">
        <p14:creationId xmlns:p14="http://schemas.microsoft.com/office/powerpoint/2010/main" val="2766328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8000" kern="1200">
          <a:solidFill>
            <a:schemeClr val="tx1"/>
          </a:solidFill>
          <a:latin typeface="+mj-lt"/>
          <a:ea typeface="+mj-ea"/>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mn-lt"/>
          <a:ea typeface="+mn-ea"/>
          <a:cs typeface="+mn-cs"/>
        </a:defRPr>
      </a:lvl1pPr>
      <a:lvl2pPr marL="1485900" indent="-571500" algn="l" defTabSz="914400" rtl="0" eaLnBrk="1" latinLnBrk="0" hangingPunct="1">
        <a:spcBef>
          <a:spcPct val="20000"/>
        </a:spcBef>
        <a:buFont typeface="Arial"/>
        <a:buChar char="–"/>
        <a:defRPr sz="5600" kern="1200">
          <a:solidFill>
            <a:schemeClr val="tx1"/>
          </a:solidFill>
          <a:latin typeface="+mn-lt"/>
          <a:ea typeface="+mn-ea"/>
          <a:cs typeface="+mn-cs"/>
        </a:defRPr>
      </a:lvl2pPr>
      <a:lvl3pPr marL="2286000" indent="-457200" algn="l" defTabSz="914400" rtl="0" eaLnBrk="1" latinLnBrk="0" hangingPunct="1">
        <a:spcBef>
          <a:spcPct val="20000"/>
        </a:spcBef>
        <a:buFont typeface="Arial"/>
        <a:buChar char="•"/>
        <a:defRPr sz="4800" kern="1200">
          <a:solidFill>
            <a:schemeClr val="tx1"/>
          </a:solidFill>
          <a:latin typeface="+mn-lt"/>
          <a:ea typeface="+mn-ea"/>
          <a:cs typeface="+mn-cs"/>
        </a:defRPr>
      </a:lvl3pPr>
      <a:lvl4pPr marL="3200400" indent="-457200" algn="l" defTabSz="914400" rtl="0" eaLnBrk="1" latinLnBrk="0" hangingPunct="1">
        <a:spcBef>
          <a:spcPct val="20000"/>
        </a:spcBef>
        <a:buFont typeface="Arial"/>
        <a:buChar char="–"/>
        <a:defRPr sz="4000" kern="1200">
          <a:solidFill>
            <a:schemeClr val="tx1"/>
          </a:solidFill>
          <a:latin typeface="+mn-lt"/>
          <a:ea typeface="+mn-ea"/>
          <a:cs typeface="+mn-cs"/>
        </a:defRPr>
      </a:lvl4pPr>
      <a:lvl5pPr marL="4114800" indent="-457200" algn="l" defTabSz="914400" rtl="0" eaLnBrk="1" latinLnBrk="0" hangingPunct="1">
        <a:spcBef>
          <a:spcPct val="20000"/>
        </a:spcBef>
        <a:buFont typeface="Arial"/>
        <a:buChar char="»"/>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hp.com/us-en/newsroom/press-releases/2021/hp-wolf-security-study-risk-remote-work.html"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84E3-D810-45D9-BACB-6579EF3A3C73}"/>
              </a:ext>
            </a:extLst>
          </p:cNvPr>
          <p:cNvSpPr>
            <a:spLocks noGrp="1"/>
          </p:cNvSpPr>
          <p:nvPr>
            <p:ph type="ctrTitle"/>
          </p:nvPr>
        </p:nvSpPr>
        <p:spPr>
          <a:xfrm>
            <a:off x="838200" y="3323771"/>
            <a:ext cx="12877800" cy="4754433"/>
          </a:xfrm>
        </p:spPr>
        <p:txBody>
          <a:bodyPr>
            <a:normAutofit/>
          </a:bodyPr>
          <a:lstStyle/>
          <a:p>
            <a:r>
              <a:rPr lang="en-US" sz="6000" dirty="0">
                <a:ln w="0"/>
                <a:solidFill>
                  <a:schemeClr val="bg1"/>
                </a:solidFill>
                <a:effectLst>
                  <a:outerShdw blurRad="50800" dist="38100" dir="13500000" algn="br" rotWithShape="0">
                    <a:prstClr val="black">
                      <a:alpha val="40000"/>
                    </a:prstClr>
                  </a:outerShdw>
                </a:effectLst>
                <a:latin typeface="Montserrat ExtraBold" panose="00000900000000000000" pitchFamily="50" charset="0"/>
              </a:rPr>
              <a:t>THE WIRELESS BARBARIANS: AI, CYBERSECURITY THREATS, DATA PRIVACY &amp; PROTECTION</a:t>
            </a:r>
          </a:p>
        </p:txBody>
      </p:sp>
      <p:sp>
        <p:nvSpPr>
          <p:cNvPr id="3" name="Title 1">
            <a:extLst>
              <a:ext uri="{FF2B5EF4-FFF2-40B4-BE49-F238E27FC236}">
                <a16:creationId xmlns:a16="http://schemas.microsoft.com/office/drawing/2014/main" id="{0B059CE1-C3A2-4976-BB6E-AFAB75A028EC}"/>
              </a:ext>
            </a:extLst>
          </p:cNvPr>
          <p:cNvSpPr txBox="1">
            <a:spLocks/>
          </p:cNvSpPr>
          <p:nvPr/>
        </p:nvSpPr>
        <p:spPr>
          <a:xfrm>
            <a:off x="6477000" y="8343900"/>
            <a:ext cx="11080821" cy="1485900"/>
          </a:xfrm>
          <a:prstGeom prst="rect">
            <a:avLst/>
          </a:prstGeom>
        </p:spPr>
        <p:txBody>
          <a:bodyPr vert="horz" lIns="137160" tIns="68580" rIns="137160" bIns="68580" rtlCol="0" anchor="ctr">
            <a:normAutofit fontScale="92500"/>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gn="r">
              <a:lnSpc>
                <a:spcPct val="200000"/>
              </a:lnSpc>
            </a:pPr>
            <a:r>
              <a:rPr lang="en-US" sz="2400" b="0" cap="none" dirty="0">
                <a:solidFill>
                  <a:srgbClr val="266682"/>
                </a:solidFill>
                <a:latin typeface="Montserrat" panose="00000500000000000000" pitchFamily="50" charset="0"/>
              </a:rPr>
              <a:t>presented by:</a:t>
            </a:r>
          </a:p>
          <a:p>
            <a:pPr algn="r"/>
            <a:r>
              <a:rPr lang="en-US" sz="2400" cap="none" dirty="0">
                <a:solidFill>
                  <a:srgbClr val="266682"/>
                </a:solidFill>
                <a:latin typeface="Montserrat" panose="00000500000000000000" pitchFamily="50" charset="0"/>
              </a:rPr>
              <a:t>Ron Schuler, Esq., </a:t>
            </a:r>
            <a:r>
              <a:rPr lang="en-US" sz="2400" b="0" i="1" cap="none" dirty="0">
                <a:solidFill>
                  <a:srgbClr val="266682"/>
                </a:solidFill>
                <a:latin typeface="Montserrat" panose="00000500000000000000" pitchFamily="50" charset="0"/>
              </a:rPr>
              <a:t>Member, Spilman Thomas &amp; Battle PLLC </a:t>
            </a:r>
          </a:p>
          <a:p>
            <a:pPr algn="r"/>
            <a:r>
              <a:rPr lang="en-US" sz="2400" cap="none" dirty="0">
                <a:solidFill>
                  <a:srgbClr val="266682"/>
                </a:solidFill>
                <a:latin typeface="Montserrat" panose="00000500000000000000" pitchFamily="50" charset="0"/>
              </a:rPr>
              <a:t>Julian Neiser, Esq.</a:t>
            </a:r>
            <a:r>
              <a:rPr lang="en-US" sz="2400" b="0" cap="none" dirty="0">
                <a:solidFill>
                  <a:srgbClr val="266682"/>
                </a:solidFill>
                <a:latin typeface="Montserrat" panose="00000500000000000000" pitchFamily="50" charset="0"/>
              </a:rPr>
              <a:t>, </a:t>
            </a:r>
            <a:r>
              <a:rPr lang="en-US" sz="2400" b="0" i="1" cap="none" dirty="0">
                <a:solidFill>
                  <a:srgbClr val="266682"/>
                </a:solidFill>
                <a:latin typeface="Montserrat" panose="00000500000000000000" pitchFamily="50" charset="0"/>
              </a:rPr>
              <a:t>Member, Spilman Thomas &amp; Battle, PLLC</a:t>
            </a:r>
          </a:p>
          <a:p>
            <a:pPr algn="r"/>
            <a:endParaRPr lang="en-US" sz="2400" b="0" cap="none" dirty="0">
              <a:solidFill>
                <a:schemeClr val="bg1">
                  <a:lumMod val="95000"/>
                </a:schemeClr>
              </a:solidFill>
              <a:latin typeface="Montserrat" panose="00000500000000000000" pitchFamily="50" charset="0"/>
            </a:endParaRPr>
          </a:p>
        </p:txBody>
      </p:sp>
      <p:sp>
        <p:nvSpPr>
          <p:cNvPr id="5" name="Title 1">
            <a:extLst>
              <a:ext uri="{FF2B5EF4-FFF2-40B4-BE49-F238E27FC236}">
                <a16:creationId xmlns:a16="http://schemas.microsoft.com/office/drawing/2014/main" id="{98087560-36DA-4D07-832B-4AE3412C0385}"/>
              </a:ext>
            </a:extLst>
          </p:cNvPr>
          <p:cNvSpPr txBox="1">
            <a:spLocks/>
          </p:cNvSpPr>
          <p:nvPr/>
        </p:nvSpPr>
        <p:spPr>
          <a:xfrm>
            <a:off x="838200" y="7574006"/>
            <a:ext cx="3886200" cy="1008395"/>
          </a:xfrm>
          <a:prstGeom prst="rect">
            <a:avLst/>
          </a:prstGeom>
        </p:spPr>
        <p:txBody>
          <a:bodyPr vert="horz" lIns="137160" tIns="68580" rIns="137160" bIns="68580" rtlCol="0" anchor="ctr">
            <a:normAutofit/>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nSpc>
                <a:spcPct val="200000"/>
              </a:lnSpc>
            </a:pPr>
            <a:r>
              <a:rPr lang="en-US" sz="2800" b="0" cap="none" dirty="0">
                <a:solidFill>
                  <a:srgbClr val="266682"/>
                </a:solidFill>
                <a:latin typeface="Montserrat" panose="00000500000000000000" pitchFamily="50" charset="0"/>
              </a:rPr>
              <a:t>April 24, 2025</a:t>
            </a:r>
            <a:endParaRPr lang="en-US" sz="2800" b="0" cap="none" dirty="0">
              <a:solidFill>
                <a:schemeClr val="bg1">
                  <a:lumMod val="95000"/>
                </a:schemeClr>
              </a:solidFill>
              <a:latin typeface="Montserrat" panose="00000500000000000000" pitchFamily="50" charset="0"/>
            </a:endParaRPr>
          </a:p>
        </p:txBody>
      </p:sp>
    </p:spTree>
    <p:extLst>
      <p:ext uri="{BB962C8B-B14F-4D97-AF65-F5344CB8AC3E}">
        <p14:creationId xmlns:p14="http://schemas.microsoft.com/office/powerpoint/2010/main" val="402498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2"/>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TextBox 3">
            <a:extLst>
              <a:ext uri="{FF2B5EF4-FFF2-40B4-BE49-F238E27FC236}">
                <a16:creationId xmlns:a16="http://schemas.microsoft.com/office/drawing/2014/main" id="{B4D17A15-695F-430E-A8D9-3631624C1833}"/>
              </a:ext>
            </a:extLst>
          </p:cNvPr>
          <p:cNvSpPr txBox="1"/>
          <p:nvPr/>
        </p:nvSpPr>
        <p:spPr>
          <a:xfrm>
            <a:off x="1447800" y="1714498"/>
            <a:ext cx="12725400" cy="769441"/>
          </a:xfrm>
          <a:prstGeom prst="rect">
            <a:avLst/>
          </a:prstGeom>
          <a:noFill/>
        </p:spPr>
        <p:txBody>
          <a:bodyPr wrap="square" rtlCol="0">
            <a:spAutoFit/>
          </a:bodyPr>
          <a:lstStyle/>
          <a:p>
            <a:r>
              <a:rPr lang="en-US" sz="4400" b="1" dirty="0">
                <a:solidFill>
                  <a:schemeClr val="bg1"/>
                </a:solidFill>
                <a:latin typeface="Montserrat" panose="00000500000000000000" pitchFamily="50" charset="0"/>
              </a:rPr>
              <a:t>Best Practice</a:t>
            </a:r>
          </a:p>
        </p:txBody>
      </p:sp>
      <p:sp>
        <p:nvSpPr>
          <p:cNvPr id="6" name="Rectangle 5">
            <a:extLst>
              <a:ext uri="{FF2B5EF4-FFF2-40B4-BE49-F238E27FC236}">
                <a16:creationId xmlns:a16="http://schemas.microsoft.com/office/drawing/2014/main" id="{BFC3C3E9-474E-42E5-AE3E-F6FC65FB0E90}"/>
              </a:ext>
            </a:extLst>
          </p:cNvPr>
          <p:cNvSpPr/>
          <p:nvPr/>
        </p:nvSpPr>
        <p:spPr>
          <a:xfrm>
            <a:off x="2895600" y="2857500"/>
            <a:ext cx="12192000" cy="3418821"/>
          </a:xfrm>
          <a:prstGeom prst="rect">
            <a:avLst/>
          </a:prstGeom>
        </p:spPr>
        <p:txBody>
          <a:bodyPr wrap="square">
            <a:spAutoFit/>
          </a:bodyPr>
          <a:lstStyle/>
          <a:p>
            <a:pPr>
              <a:lnSpc>
                <a:spcPct val="150000"/>
              </a:lnSpc>
              <a:buFont typeface="Arial" panose="020B0604020202020204" pitchFamily="34" charset="0"/>
              <a:buChar char="•"/>
            </a:pPr>
            <a:r>
              <a:rPr lang="en-US" sz="2800" b="1" dirty="0">
                <a:solidFill>
                  <a:schemeClr val="tx2">
                    <a:lumMod val="20000"/>
                    <a:lumOff val="80000"/>
                  </a:schemeClr>
                </a:solidFill>
                <a:latin typeface="Montserrat" panose="00000500000000000000" pitchFamily="50" charset="0"/>
              </a:rPr>
              <a:t>Key Principles:</a:t>
            </a:r>
            <a:endParaRPr lang="en-US" sz="2800" dirty="0">
              <a:solidFill>
                <a:schemeClr val="tx2">
                  <a:lumMod val="20000"/>
                  <a:lumOff val="80000"/>
                </a:schemeClr>
              </a:solidFill>
              <a:latin typeface="Montserrat" panose="00000500000000000000" pitchFamily="50" charset="0"/>
            </a:endParaRP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Proactive not reactive</a:t>
            </a: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Privacy as the DEFAULT setting</a:t>
            </a: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Full lifecycle protection</a:t>
            </a:r>
          </a:p>
          <a:p>
            <a:pPr>
              <a:lnSpc>
                <a:spcPct val="200000"/>
              </a:lnSpc>
              <a:buFont typeface="Arial" panose="020B0604020202020204" pitchFamily="34" charset="0"/>
              <a:buChar char="•"/>
            </a:pPr>
            <a:r>
              <a:rPr lang="en-US" sz="2800" b="1" dirty="0">
                <a:solidFill>
                  <a:schemeClr val="tx2">
                    <a:lumMod val="20000"/>
                    <a:lumOff val="80000"/>
                  </a:schemeClr>
                </a:solidFill>
                <a:latin typeface="Montserrat" panose="00000500000000000000" pitchFamily="50" charset="0"/>
              </a:rPr>
              <a:t>Business Benefits: </a:t>
            </a:r>
            <a:r>
              <a:rPr lang="en-US" sz="2800" dirty="0">
                <a:solidFill>
                  <a:schemeClr val="bg1"/>
                </a:solidFill>
                <a:latin typeface="Montserrat" panose="00000500000000000000" pitchFamily="50" charset="0"/>
              </a:rPr>
              <a:t>reduces compliance risks and costs</a:t>
            </a:r>
          </a:p>
        </p:txBody>
      </p:sp>
    </p:spTree>
    <p:extLst>
      <p:ext uri="{BB962C8B-B14F-4D97-AF65-F5344CB8AC3E}">
        <p14:creationId xmlns:p14="http://schemas.microsoft.com/office/powerpoint/2010/main" val="41890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Cybersecurity Threats Continue to Rise</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6" y="3003898"/>
            <a:ext cx="6902692" cy="592693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Humans are the weakest link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70% of office workers use work devices for personal tasks (</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hlinkClick r:id="rId3"/>
              </a:rPr>
              <a:t>Source</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37% of office workers use their personal computers to access work applications (</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hlinkClick r:id="rId3"/>
              </a:rPr>
              <a:t>Source</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57% of data breaches could have been prevented by installing an available patch.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grpSp>
        <p:nvGrpSpPr>
          <p:cNvPr id="7" name="Group 6">
            <a:extLst>
              <a:ext uri="{FF2B5EF4-FFF2-40B4-BE49-F238E27FC236}">
                <a16:creationId xmlns:a16="http://schemas.microsoft.com/office/drawing/2014/main" id="{BF10C40F-82ED-4A33-B95D-3E70A02C5D96}"/>
              </a:ext>
            </a:extLst>
          </p:cNvPr>
          <p:cNvGrpSpPr/>
          <p:nvPr/>
        </p:nvGrpSpPr>
        <p:grpSpPr>
          <a:xfrm>
            <a:off x="7830686" y="2560335"/>
            <a:ext cx="10175572" cy="7170270"/>
            <a:chOff x="8126147" y="3433190"/>
            <a:chExt cx="4946915" cy="3699473"/>
          </a:xfrm>
        </p:grpSpPr>
        <p:pic>
          <p:nvPicPr>
            <p:cNvPr id="9" name="Picture 2" descr="Chart on credentials and admin access management">
              <a:extLst>
                <a:ext uri="{FF2B5EF4-FFF2-40B4-BE49-F238E27FC236}">
                  <a16:creationId xmlns:a16="http://schemas.microsoft.com/office/drawing/2014/main" id="{A34C11FF-02E1-4120-AC90-7D86068D0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431" y="3433190"/>
              <a:ext cx="4932631" cy="369947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AF36E779-5AA7-4F62-A509-5493DE4408C0}"/>
                </a:ext>
              </a:extLst>
            </p:cNvPr>
            <p:cNvSpPr/>
            <p:nvPr/>
          </p:nvSpPr>
          <p:spPr>
            <a:xfrm>
              <a:off x="8309767" y="3843336"/>
              <a:ext cx="2296979" cy="410000"/>
            </a:xfrm>
            <a:prstGeom prst="ellipse">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8761C323-1CE3-4170-965E-DFDEA7FD0FB3}"/>
                </a:ext>
              </a:extLst>
            </p:cNvPr>
            <p:cNvSpPr/>
            <p:nvPr/>
          </p:nvSpPr>
          <p:spPr>
            <a:xfrm>
              <a:off x="8126147" y="5889122"/>
              <a:ext cx="2296979" cy="410000"/>
            </a:xfrm>
            <a:prstGeom prst="ellipse">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02F51C03-45E1-4DBC-A954-419865BC5D54}"/>
                </a:ext>
              </a:extLst>
            </p:cNvPr>
            <p:cNvSpPr/>
            <p:nvPr/>
          </p:nvSpPr>
          <p:spPr>
            <a:xfrm>
              <a:off x="8458200" y="5965728"/>
              <a:ext cx="200025" cy="896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3987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Cybersecurity Threats Continue to Rise</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003899"/>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Hackers can infiltrate 93% of business networks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30% of small businesses view phishing as their biggest cyber threat.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83% of small and medium-sized businesses are not prepared to recover from the financial damages of a cyber attack.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91% of small businesses have not purchased cyber liability insurance, despite an awareness of risk and the likelihood that they would be unable to recover from an attack.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2541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Cybersecurity Threats Continue to Rise</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003899"/>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The simplicity and efficacy of </a:t>
            </a:r>
            <a:r>
              <a:rPr kumimoji="0" lang="en-US" sz="3200" b="1" i="1"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ransomware</a:t>
            </a: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 continue to make it a preferred choice for hackers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Malware increased by 358% and ransomware increased by 435% in 2020.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Worldwide ransomware damages and ransom payments added up to over $20 billion in 2021. This number is expected to increase to more than      $265 billion by 2031.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Research on known ransomware victims shows that while 32% pay the ransom, they only get an average of 65% of their data back.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Only 57% of ransomware attacks have been successfully mitigated by restoring backups.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915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Cybersecurity Threats Continue to Rise</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003899"/>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Takeaways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Cloud attacks are on the rise.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Third party attacks are on the rise.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It isn’t a matter of </a:t>
            </a:r>
            <a:r>
              <a:rPr kumimoji="0" lang="en-US" sz="2800" b="1" i="1"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if</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 you will be attacked, it’s </a:t>
            </a:r>
            <a:r>
              <a:rPr kumimoji="0" lang="en-US" sz="2800" b="1" i="1"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when</a:t>
            </a: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1798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a:lnSpc>
                <a:spcPts val="2880"/>
              </a:lnSpc>
            </a:pPr>
            <a:r>
              <a:rPr lang="en-US" sz="2400" spc="4">
                <a:solidFill>
                  <a:srgbClr val="FFFFFF"/>
                </a:solidFill>
                <a:latin typeface="DejaVu Sans Light"/>
                <a:ea typeface="DejaVu Sans Light"/>
                <a:cs typeface="DejaVu Sans Light"/>
                <a:sym typeface="DejaVu Sans Light"/>
              </a:rPr>
              <a:t>www.spilmanlaw.com</a:t>
            </a:r>
          </a:p>
          <a:p>
            <a:pPr>
              <a:lnSpc>
                <a:spcPts val="2160"/>
              </a:lnSpc>
            </a:pPr>
            <a:endParaRPr lang="en-US" sz="2400" spc="4">
              <a:solidFill>
                <a:srgbClr val="FFFFFF"/>
              </a:solidFill>
              <a:latin typeface="DejaVu Sans Light"/>
              <a:ea typeface="DejaVu Sans Light"/>
              <a:cs typeface="DejaVu Sans Light"/>
              <a:sym typeface="DejaVu Sans Light"/>
            </a:endParaRPr>
          </a:p>
          <a:p>
            <a:pPr>
              <a:lnSpc>
                <a:spcPts val="2160"/>
              </a:lnSpc>
            </a:pPr>
            <a:r>
              <a:rPr lang="en-US" spc="2">
                <a:solidFill>
                  <a:srgbClr val="FFFFFF"/>
                </a:solidFill>
                <a:latin typeface="DejaVu Sans Light"/>
                <a:ea typeface="DejaVu Sans Light"/>
                <a:cs typeface="DejaVu Sans Light"/>
                <a:sym typeface="DejaVu Sans Light"/>
              </a:rPr>
              <a:t>West Virginia | North Carolina</a:t>
            </a:r>
          </a:p>
          <a:p>
            <a:pPr>
              <a:lnSpc>
                <a:spcPts val="2160"/>
              </a:lnSpc>
            </a:pPr>
            <a:r>
              <a:rPr lang="en-US" spc="2">
                <a:solidFill>
                  <a:srgbClr val="FFFFFF"/>
                </a:solidFill>
                <a:latin typeface="DejaVu Sans Light"/>
                <a:ea typeface="DejaVu Sans Light"/>
                <a:cs typeface="DejaVu Sans Light"/>
                <a:sym typeface="DejaVu Sans Light"/>
              </a:rPr>
              <a:t>Pennsylvania | Virginia | Florida</a:t>
            </a: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740312" y="4333059"/>
            <a:ext cx="16480888" cy="4367608"/>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ctr" defTabSz="914400">
              <a:buNone/>
            </a:pPr>
            <a:r>
              <a:rPr lang="en-US" sz="3200" b="1" dirty="0">
                <a:solidFill>
                  <a:prstClr val="white">
                    <a:lumMod val="95000"/>
                  </a:prstClr>
                </a:solidFill>
                <a:latin typeface="Montserrat" panose="00000500000000000000" pitchFamily="50" charset="0"/>
              </a:rPr>
              <a:t>Since AI lacks personhood, authorship and ownership become contentious. Does it belong to the programmer, the user, or is it public domain?</a:t>
            </a:r>
          </a:p>
          <a:p>
            <a:pPr marL="342900" indent="-342900" defTabSz="914400"/>
            <a:endParaRPr lang="en-US" sz="3200" dirty="0">
              <a:solidFill>
                <a:prstClr val="black"/>
              </a:solidFill>
              <a:latin typeface="Montserrat" panose="00000500000000000000" pitchFamily="50" charset="0"/>
            </a:endParaRPr>
          </a:p>
        </p:txBody>
      </p:sp>
      <p:sp>
        <p:nvSpPr>
          <p:cNvPr id="7" name="Title 1">
            <a:extLst>
              <a:ext uri="{FF2B5EF4-FFF2-40B4-BE49-F238E27FC236}">
                <a16:creationId xmlns:a16="http://schemas.microsoft.com/office/drawing/2014/main" id="{372973B3-9CBF-4C41-8D7E-96D8381E2523}"/>
              </a:ext>
            </a:extLst>
          </p:cNvPr>
          <p:cNvSpPr txBox="1">
            <a:spLocks/>
          </p:cNvSpPr>
          <p:nvPr/>
        </p:nvSpPr>
        <p:spPr>
          <a:xfrm>
            <a:off x="0" y="2680378"/>
            <a:ext cx="18288000" cy="2043112"/>
          </a:xfrm>
          <a:prstGeom prst="rect">
            <a:avLst/>
          </a:prstGeom>
        </p:spPr>
        <p:txBody>
          <a:bodyPr>
            <a:norm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defTabSz="914400"/>
            <a:r>
              <a:rPr lang="en-US" sz="6400" dirty="0">
                <a:solidFill>
                  <a:prstClr val="white">
                    <a:lumMod val="95000"/>
                  </a:prstClr>
                </a:solidFill>
                <a:latin typeface="Montserrat" panose="00000500000000000000" pitchFamily="50" charset="0"/>
              </a:rPr>
              <a:t>COPYRIGHT OWNERSHIP</a:t>
            </a:r>
          </a:p>
        </p:txBody>
      </p:sp>
    </p:spTree>
    <p:extLst>
      <p:ext uri="{BB962C8B-B14F-4D97-AF65-F5344CB8AC3E}">
        <p14:creationId xmlns:p14="http://schemas.microsoft.com/office/powerpoint/2010/main" val="40382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Copyright Ownership Issues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Presented by AI</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816698"/>
            <a:ext cx="84065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Input Issues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solidFill>
                  <a:prstClr val="white">
                    <a:lumMod val="95000"/>
                  </a:prstClr>
                </a:solidFill>
                <a:latin typeface="Montserrat" panose="00000500000000000000" pitchFamily="50" charset="0"/>
              </a:rPr>
              <a:t>Copyrighted material may be infringed if used while training the AI.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Use</a:t>
            </a:r>
            <a:r>
              <a:rPr kumimoji="0" lang="en-US" sz="2800" b="1" i="0" u="none" strike="noStrike" kern="1200" cap="none" spc="0" normalizeH="0" noProof="0" dirty="0">
                <a:ln>
                  <a:noFill/>
                </a:ln>
                <a:solidFill>
                  <a:prstClr val="white">
                    <a:lumMod val="95000"/>
                  </a:prstClr>
                </a:solidFill>
                <a:effectLst/>
                <a:uLnTx/>
                <a:uFillTx/>
                <a:latin typeface="Montserrat" panose="00000500000000000000" pitchFamily="50" charset="0"/>
                <a:ea typeface="+mn-ea"/>
                <a:cs typeface="+mn-cs"/>
              </a:rPr>
              <a:t> in this context may fall within the fair use exception to infringement. </a:t>
            </a: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
        <p:nvSpPr>
          <p:cNvPr id="7" name="Content Placeholder 6">
            <a:extLst>
              <a:ext uri="{FF2B5EF4-FFF2-40B4-BE49-F238E27FC236}">
                <a16:creationId xmlns:a16="http://schemas.microsoft.com/office/drawing/2014/main" id="{6B608663-D5DF-436D-A9CF-9040B55A89C0}"/>
              </a:ext>
            </a:extLst>
          </p:cNvPr>
          <p:cNvSpPr txBox="1">
            <a:spLocks/>
          </p:cNvSpPr>
          <p:nvPr/>
        </p:nvSpPr>
        <p:spPr>
          <a:xfrm>
            <a:off x="8991600" y="3816698"/>
            <a:ext cx="84065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Output Issues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solidFill>
                  <a:prstClr val="white">
                    <a:lumMod val="95000"/>
                  </a:prstClr>
                </a:solidFill>
                <a:latin typeface="Montserrat" panose="00000500000000000000" pitchFamily="50" charset="0"/>
              </a:rPr>
              <a:t>New content generated may also infringe on original work if exact copy or “substantially similar.”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Creates copyrightability questions.</a:t>
            </a:r>
            <a:endParaRPr kumimoji="0" lang="en-US" sz="3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10361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Copyright Ownership Issues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Presented by AI</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816698"/>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Infringement Case Examples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i="1" dirty="0">
                <a:solidFill>
                  <a:prstClr val="white">
                    <a:lumMod val="95000"/>
                  </a:prstClr>
                </a:solidFill>
                <a:latin typeface="Montserrat" panose="00000500000000000000" pitchFamily="50" charset="0"/>
              </a:rPr>
              <a:t>Author’s guild v. Google, Inc.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a:ln>
                  <a:noFill/>
                </a:ln>
                <a:solidFill>
                  <a:prstClr val="white">
                    <a:lumMod val="95000"/>
                  </a:prstClr>
                </a:solidFill>
                <a:effectLst/>
                <a:uLnTx/>
                <a:uFillTx/>
                <a:latin typeface="Montserrat" panose="00000500000000000000" pitchFamily="50" charset="0"/>
              </a:rPr>
              <a:t>New York Times v. </a:t>
            </a:r>
            <a:r>
              <a:rPr kumimoji="0" lang="en-US" sz="2800" b="1" i="1" u="none" strike="noStrike" kern="1200" cap="none" spc="0" normalizeH="0" baseline="0" noProof="0" dirty="0" err="1">
                <a:ln>
                  <a:noFill/>
                </a:ln>
                <a:solidFill>
                  <a:prstClr val="white">
                    <a:lumMod val="95000"/>
                  </a:prstClr>
                </a:solidFill>
                <a:effectLst/>
                <a:uLnTx/>
                <a:uFillTx/>
                <a:latin typeface="Montserrat" panose="00000500000000000000" pitchFamily="50" charset="0"/>
              </a:rPr>
              <a:t>OpenAI</a:t>
            </a:r>
            <a:endParaRPr kumimoji="0" lang="en-US" sz="2800" b="1" i="1" u="none" strike="noStrike" kern="1200" cap="none" spc="0" normalizeH="0" baseline="0" noProof="0" dirty="0">
              <a:ln>
                <a:noFill/>
              </a:ln>
              <a:solidFill>
                <a:prstClr val="white">
                  <a:lumMod val="95000"/>
                </a:prstClr>
              </a:solidFill>
              <a:effectLst/>
              <a:uLnTx/>
              <a:uFillTx/>
              <a:latin typeface="Montserrat" panose="00000500000000000000" pitchFamily="50"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i="1" dirty="0">
                <a:solidFill>
                  <a:prstClr val="white">
                    <a:lumMod val="95000"/>
                  </a:prstClr>
                </a:solidFill>
                <a:latin typeface="Montserrat" panose="00000500000000000000" pitchFamily="50" charset="0"/>
              </a:rPr>
              <a:t>Andersen v. Stability AI Ltd. </a:t>
            </a:r>
            <a:endParaRPr kumimoji="0" lang="en-US" sz="2800" b="1" i="1" u="none" strike="noStrike" kern="1200" cap="none" spc="0" normalizeH="0" baseline="0" noProof="0" dirty="0">
              <a:ln>
                <a:noFill/>
              </a:ln>
              <a:solidFill>
                <a:prstClr val="white">
                  <a:lumMod val="95000"/>
                </a:prstClr>
              </a:solidFill>
              <a:effectLst/>
              <a:uLnTx/>
              <a:uFillTx/>
              <a:latin typeface="Montserrat" panose="00000500000000000000" pitchFamily="50" charset="0"/>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8890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Copyright Ownership Issues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Presented by AI</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816698"/>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Fair Use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noProof="0" dirty="0">
                <a:solidFill>
                  <a:prstClr val="white">
                    <a:lumMod val="95000"/>
                  </a:prstClr>
                </a:solidFill>
                <a:latin typeface="Montserrat" panose="00000500000000000000" pitchFamily="50" charset="0"/>
              </a:rPr>
              <a:t>Always a case-by-case analysis. </a:t>
            </a:r>
          </a:p>
          <a:p>
            <a:pPr marL="342900" lvl="0" indent="-342900" defTabSz="914400">
              <a:defRPr/>
            </a:pPr>
            <a:r>
              <a:rPr lang="en-US" sz="3200" b="1" dirty="0">
                <a:solidFill>
                  <a:prstClr val="white">
                    <a:lumMod val="95000"/>
                  </a:prstClr>
                </a:solidFill>
                <a:latin typeface="Montserrat" panose="00000500000000000000" pitchFamily="50" charset="0"/>
              </a:rPr>
              <a:t>Four Factors:</a:t>
            </a:r>
          </a:p>
          <a:p>
            <a:pPr marL="742950" lvl="1" indent="-285750" defTabSz="914400">
              <a:defRPr/>
            </a:pPr>
            <a:r>
              <a:rPr lang="en-US" sz="2800" b="1" dirty="0">
                <a:solidFill>
                  <a:prstClr val="white">
                    <a:lumMod val="95000"/>
                  </a:prstClr>
                </a:solidFill>
                <a:latin typeface="Montserrat" panose="00000500000000000000" pitchFamily="50" charset="0"/>
              </a:rPr>
              <a:t>Purpose and character of use. </a:t>
            </a:r>
          </a:p>
          <a:p>
            <a:pPr marL="742950" lvl="1" indent="-285750" defTabSz="914400">
              <a:defRPr/>
            </a:pPr>
            <a:r>
              <a:rPr lang="en-US" sz="2800" b="1" dirty="0">
                <a:solidFill>
                  <a:prstClr val="white">
                    <a:lumMod val="95000"/>
                  </a:prstClr>
                </a:solidFill>
                <a:latin typeface="Montserrat" panose="00000500000000000000" pitchFamily="50" charset="0"/>
              </a:rPr>
              <a:t>Nature of the copyrighted work. </a:t>
            </a:r>
          </a:p>
          <a:p>
            <a:pPr marL="742950" lvl="1" indent="-285750" defTabSz="914400">
              <a:defRPr/>
            </a:pPr>
            <a:r>
              <a:rPr lang="en-US" sz="2800" b="1" dirty="0">
                <a:solidFill>
                  <a:prstClr val="white">
                    <a:lumMod val="95000"/>
                  </a:prstClr>
                </a:solidFill>
                <a:latin typeface="Montserrat" panose="00000500000000000000" pitchFamily="50" charset="0"/>
              </a:rPr>
              <a:t>Amount or substantiality of the portion used. </a:t>
            </a:r>
          </a:p>
          <a:p>
            <a:pPr marL="742950" lvl="1" indent="-285750" defTabSz="914400">
              <a:defRPr/>
            </a:pPr>
            <a:r>
              <a:rPr lang="en-US" sz="2800" b="1" dirty="0">
                <a:solidFill>
                  <a:prstClr val="white">
                    <a:lumMod val="95000"/>
                  </a:prstClr>
                </a:solidFill>
                <a:latin typeface="Montserrat" panose="00000500000000000000" pitchFamily="50" charset="0"/>
              </a:rPr>
              <a:t>Effect of the use on the market/value of the work. </a:t>
            </a:r>
          </a:p>
          <a:p>
            <a:pPr marL="257175" indent="0" defTabSz="914400">
              <a:buNone/>
              <a:defRPr/>
            </a:pPr>
            <a:endParaRPr lang="en-US" sz="3000" b="1" noProof="0" dirty="0">
              <a:solidFill>
                <a:prstClr val="white">
                  <a:lumMod val="95000"/>
                </a:prstClr>
              </a:solidFill>
              <a:latin typeface="Montserrat" panose="00000500000000000000" pitchFamily="50" charset="0"/>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9731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Copyright Ownership Issues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Presented by AI</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816698"/>
            <a:ext cx="153788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Registration Case Examples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i="1" noProof="0" dirty="0">
                <a:solidFill>
                  <a:prstClr val="white">
                    <a:lumMod val="95000"/>
                  </a:prstClr>
                </a:solidFill>
                <a:latin typeface="Montserrat" panose="00000500000000000000" pitchFamily="50" charset="0"/>
              </a:rPr>
              <a:t>Thaler v. </a:t>
            </a:r>
            <a:r>
              <a:rPr lang="en-US" sz="2800" b="1" i="1" dirty="0">
                <a:solidFill>
                  <a:prstClr val="white">
                    <a:lumMod val="95000"/>
                  </a:prstClr>
                </a:solidFill>
                <a:latin typeface="Montserrat" panose="00000500000000000000" pitchFamily="50" charset="0"/>
              </a:rPr>
              <a:t>Perlmutter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noProof="0" dirty="0" err="1">
                <a:solidFill>
                  <a:prstClr val="white">
                    <a:lumMod val="95000"/>
                  </a:prstClr>
                </a:solidFill>
                <a:latin typeface="Montserrat" panose="00000500000000000000" pitchFamily="50" charset="0"/>
              </a:rPr>
              <a:t>Kashtanova’s</a:t>
            </a:r>
            <a:r>
              <a:rPr lang="en-US" sz="2800" b="1" noProof="0" dirty="0">
                <a:solidFill>
                  <a:prstClr val="white">
                    <a:lumMod val="95000"/>
                  </a:prstClr>
                </a:solidFill>
                <a:latin typeface="Montserrat" panose="00000500000000000000" pitchFamily="50" charset="0"/>
              </a:rPr>
              <a:t> “Zarya of the Dawn”</a:t>
            </a:r>
          </a:p>
          <a:p>
            <a:pPr marL="257175" indent="0" defTabSz="914400">
              <a:buNone/>
              <a:defRPr/>
            </a:pPr>
            <a:endParaRPr lang="en-US" sz="3000" b="1" noProof="0" dirty="0">
              <a:solidFill>
                <a:prstClr val="white">
                  <a:lumMod val="95000"/>
                </a:prstClr>
              </a:solidFill>
              <a:latin typeface="Montserrat" panose="00000500000000000000" pitchFamily="50" charset="0"/>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7831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34636" y="0"/>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txBody>
          <a:bodyPr/>
          <a:lstStyle/>
          <a:p>
            <a:endParaRPr lang="en-US" dirty="0"/>
          </a:p>
        </p:txBody>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Title 1">
            <a:extLst>
              <a:ext uri="{FF2B5EF4-FFF2-40B4-BE49-F238E27FC236}">
                <a16:creationId xmlns:a16="http://schemas.microsoft.com/office/drawing/2014/main" id="{3E9BF2E0-9044-41E2-BA0F-FEE6A79F7A0A}"/>
              </a:ext>
            </a:extLst>
          </p:cNvPr>
          <p:cNvSpPr txBox="1">
            <a:spLocks/>
          </p:cNvSpPr>
          <p:nvPr/>
        </p:nvSpPr>
        <p:spPr>
          <a:xfrm>
            <a:off x="1468582" y="3086100"/>
            <a:ext cx="14020800" cy="4572000"/>
          </a:xfrm>
          <a:prstGeom prst="rect">
            <a:avLst/>
          </a:prstGeom>
        </p:spPr>
        <p:txBody>
          <a:bodyPr vert="horz" lIns="137160" tIns="68580" rIns="137160" bIns="68580" rtlCol="0" anchor="ctr">
            <a:normAutofit/>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gn="r">
              <a:lnSpc>
                <a:spcPct val="210000"/>
              </a:lnSpc>
            </a:pPr>
            <a:endParaRPr lang="en-US" sz="1200" b="0" cap="none" dirty="0">
              <a:solidFill>
                <a:schemeClr val="bg1">
                  <a:lumMod val="95000"/>
                </a:schemeClr>
              </a:solidFill>
              <a:latin typeface="Montserrat" panose="00000500000000000000" pitchFamily="50" charset="0"/>
            </a:endParaRPr>
          </a:p>
        </p:txBody>
      </p:sp>
      <p:sp>
        <p:nvSpPr>
          <p:cNvPr id="5" name="TextBox 4">
            <a:extLst>
              <a:ext uri="{FF2B5EF4-FFF2-40B4-BE49-F238E27FC236}">
                <a16:creationId xmlns:a16="http://schemas.microsoft.com/office/drawing/2014/main" id="{FF7C0E64-AE77-4CFC-8F8A-0FD80519EF3F}"/>
              </a:ext>
            </a:extLst>
          </p:cNvPr>
          <p:cNvSpPr txBox="1"/>
          <p:nvPr/>
        </p:nvSpPr>
        <p:spPr>
          <a:xfrm>
            <a:off x="1371600" y="1300623"/>
            <a:ext cx="8763000" cy="707886"/>
          </a:xfrm>
          <a:prstGeom prst="rect">
            <a:avLst/>
          </a:prstGeom>
          <a:noFill/>
        </p:spPr>
        <p:txBody>
          <a:bodyPr wrap="square" rtlCol="0">
            <a:spAutoFit/>
          </a:bodyPr>
          <a:lstStyle/>
          <a:p>
            <a:r>
              <a:rPr lang="en-US" sz="4000" dirty="0">
                <a:solidFill>
                  <a:schemeClr val="bg1"/>
                </a:solidFill>
                <a:latin typeface="Montserrat" panose="00000500000000000000" pitchFamily="50" charset="0"/>
              </a:rPr>
              <a:t>Ronald W. Schuler, Esq.</a:t>
            </a:r>
            <a:endParaRPr lang="en-US" sz="4400" b="1" dirty="0">
              <a:solidFill>
                <a:schemeClr val="bg1"/>
              </a:solidFill>
              <a:latin typeface="Montserrat" panose="00000500000000000000" pitchFamily="50" charset="0"/>
            </a:endParaRPr>
          </a:p>
        </p:txBody>
      </p:sp>
      <p:sp>
        <p:nvSpPr>
          <p:cNvPr id="6" name="TextBox 5">
            <a:extLst>
              <a:ext uri="{FF2B5EF4-FFF2-40B4-BE49-F238E27FC236}">
                <a16:creationId xmlns:a16="http://schemas.microsoft.com/office/drawing/2014/main" id="{EA9D1908-D932-4019-A113-468420F3102A}"/>
              </a:ext>
            </a:extLst>
          </p:cNvPr>
          <p:cNvSpPr txBox="1"/>
          <p:nvPr/>
        </p:nvSpPr>
        <p:spPr>
          <a:xfrm>
            <a:off x="1371600" y="2150559"/>
            <a:ext cx="16230599" cy="6740307"/>
          </a:xfrm>
          <a:prstGeom prst="rect">
            <a:avLst/>
          </a:prstGeom>
          <a:noFill/>
        </p:spPr>
        <p:txBody>
          <a:bodyPr wrap="square" rtlCol="0">
            <a:spAutoFit/>
          </a:bodyPr>
          <a:lstStyle/>
          <a:p>
            <a:r>
              <a:rPr lang="en-US" sz="4400" dirty="0">
                <a:solidFill>
                  <a:schemeClr val="bg1"/>
                </a:solidFill>
              </a:rPr>
              <a:t>Ron is the Managing Member of the Pittsburgh </a:t>
            </a:r>
            <a:r>
              <a:rPr lang="en-US" sz="4400" dirty="0" err="1">
                <a:solidFill>
                  <a:schemeClr val="bg1"/>
                </a:solidFill>
              </a:rPr>
              <a:t>Spilman</a:t>
            </a:r>
            <a:r>
              <a:rPr lang="en-US" sz="4400" dirty="0">
                <a:solidFill>
                  <a:schemeClr val="bg1"/>
                </a:solidFill>
              </a:rPr>
              <a:t> office, and serves as Chair of the Firm’s Securities Law Practice and Co-Chair of its Mergers and Acquisitions Practice Group. </a:t>
            </a:r>
          </a:p>
          <a:p>
            <a:endParaRPr lang="en-US" sz="4400" dirty="0">
              <a:solidFill>
                <a:schemeClr val="bg1"/>
              </a:solidFill>
            </a:endParaRPr>
          </a:p>
          <a:p>
            <a:r>
              <a:rPr lang="en-US" sz="4400" dirty="0">
                <a:solidFill>
                  <a:schemeClr val="bg1"/>
                </a:solidFill>
              </a:rPr>
              <a:t>He is a corporate, securities and commercial transactions lawyer with extensive experience in mergers and acquisitions, public offerings, private placement financings, and numerous types of contracts for clients within the energy, software, cryptocurrency, biotechnology and technology industries.</a:t>
            </a:r>
          </a:p>
          <a:p>
            <a:endParaRPr lang="en-US" dirty="0">
              <a:solidFill>
                <a:schemeClr val="bg1"/>
              </a:solidFill>
            </a:endParaRPr>
          </a:p>
          <a:p>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4"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84488" y="1480523"/>
            <a:ext cx="16459200" cy="103225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Copyright Ownership Issues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rPr>
              <a:t>Presented by AI</a:t>
            </a:r>
            <a:endParaRPr kumimoji="0" lang="en-US" sz="40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j-ea"/>
              <a:cs typeface="+mj-cs"/>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585044" y="3816698"/>
            <a:ext cx="15950356" cy="567020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Copyrightability of</a:t>
            </a:r>
            <a:r>
              <a:rPr kumimoji="0" lang="en-US" sz="3200" b="1" i="0" u="none" strike="noStrike" kern="1200" cap="none" spc="0" normalizeH="0" noProof="0" dirty="0">
                <a:ln>
                  <a:noFill/>
                </a:ln>
                <a:solidFill>
                  <a:prstClr val="white">
                    <a:lumMod val="95000"/>
                  </a:prstClr>
                </a:solidFill>
                <a:effectLst/>
                <a:uLnTx/>
                <a:uFillTx/>
                <a:latin typeface="Montserrat" panose="00000500000000000000" pitchFamily="50" charset="0"/>
                <a:ea typeface="+mn-ea"/>
                <a:cs typeface="+mn-cs"/>
              </a:rPr>
              <a:t> </a:t>
            </a:r>
            <a:r>
              <a:rPr kumimoji="0" lang="en-US" sz="3200" b="1" i="0" u="none" strike="noStrike" kern="1200" cap="none" spc="0" normalizeH="0" baseline="0" noProof="0" dirty="0">
                <a:ln>
                  <a:noFill/>
                </a:ln>
                <a:solidFill>
                  <a:prstClr val="white">
                    <a:lumMod val="95000"/>
                  </a:prstClr>
                </a:solidFill>
                <a:effectLst/>
                <a:uLnTx/>
                <a:uFillTx/>
                <a:latin typeface="Montserrat" panose="00000500000000000000" pitchFamily="50" charset="0"/>
                <a:ea typeface="+mn-ea"/>
                <a:cs typeface="+mn-cs"/>
              </a:rPr>
              <a:t>AI Generated Works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solidFill>
                  <a:prstClr val="white">
                    <a:lumMod val="95000"/>
                  </a:prstClr>
                </a:solidFill>
                <a:latin typeface="Montserrat" panose="00000500000000000000" pitchFamily="50" charset="0"/>
              </a:rPr>
              <a:t>Authors of copyrightable works must be human under U.S. copyright law.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noProof="0" dirty="0">
                <a:solidFill>
                  <a:prstClr val="white">
                    <a:lumMod val="95000"/>
                  </a:prstClr>
                </a:solidFill>
                <a:latin typeface="Montserrat" panose="00000500000000000000" pitchFamily="50" charset="0"/>
              </a:rPr>
              <a:t>Works generated purely by AI without human involvement = NOT copyrightable.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solidFill>
                  <a:prstClr val="white">
                    <a:lumMod val="95000"/>
                  </a:prstClr>
                </a:solidFill>
                <a:latin typeface="Montserrat" panose="00000500000000000000" pitchFamily="50" charset="0"/>
              </a:rPr>
              <a:t>Most works will fall on a spectrum.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noProof="0" dirty="0">
                <a:solidFill>
                  <a:prstClr val="white">
                    <a:lumMod val="95000"/>
                  </a:prstClr>
                </a:solidFill>
                <a:latin typeface="Montserrat" panose="00000500000000000000" pitchFamily="50" charset="0"/>
              </a:rPr>
              <a:t>Was AI used to brainstorm? To create components? To create whole works?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solidFill>
                  <a:prstClr val="white">
                    <a:lumMod val="95000"/>
                  </a:prstClr>
                </a:solidFill>
                <a:latin typeface="Montserrat" panose="00000500000000000000" pitchFamily="50" charset="0"/>
              </a:rPr>
              <a:t>The more AI is relied upon, the more the author may have to disclaim. </a:t>
            </a:r>
            <a:endParaRPr lang="en-US" sz="3000" b="1" noProof="0" dirty="0">
              <a:solidFill>
                <a:prstClr val="white">
                  <a:lumMod val="95000"/>
                </a:prstClr>
              </a:solidFill>
              <a:latin typeface="Montserrat" panose="00000500000000000000" pitchFamily="50" charset="0"/>
            </a:endParaRPr>
          </a:p>
        </p:txBody>
      </p:sp>
      <p:sp>
        <p:nvSpPr>
          <p:cNvPr id="13" name="TextBox 12">
            <a:extLst>
              <a:ext uri="{FF2B5EF4-FFF2-40B4-BE49-F238E27FC236}">
                <a16:creationId xmlns:a16="http://schemas.microsoft.com/office/drawing/2014/main" id="{A8962940-96DC-477C-B140-707BB8A53555}"/>
              </a:ext>
            </a:extLst>
          </p:cNvPr>
          <p:cNvSpPr txBox="1"/>
          <p:nvPr/>
        </p:nvSpPr>
        <p:spPr>
          <a:xfrm>
            <a:off x="8719424" y="9778166"/>
            <a:ext cx="9568576"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85000"/>
                  </a:prstClr>
                </a:solidFill>
                <a:effectLst/>
                <a:uLnTx/>
                <a:uFillTx/>
                <a:latin typeface="Montserrat" panose="00000500000000000000" pitchFamily="50" charset="0"/>
                <a:ea typeface="Open Sans" panose="020B0606030504020204" pitchFamily="34" charset="0"/>
                <a:cs typeface="Open Sans" panose="020B0606030504020204" pitchFamily="34" charset="0"/>
              </a:rPr>
              <a:t>Source: https://www.ninjaone.com/blog/smb-cybersecurity-statistics</a:t>
            </a:r>
            <a:r>
              <a:rPr kumimoji="0" lang="en-US" sz="2400" b="0" i="0" u="none" strike="noStrike" kern="1200" cap="none" spc="0" normalizeH="0" baseline="0" noProof="0" dirty="0">
                <a:ln>
                  <a:noFill/>
                </a:ln>
                <a:solidFill>
                  <a:prstClr val="white">
                    <a:lumMod val="85000"/>
                  </a:prstClr>
                </a:solidFill>
                <a:effectLst/>
                <a:uLnTx/>
                <a:uFillTx/>
                <a:latin typeface="Palatino Linotype" panose="02040502050505030304" pitchFamily="18"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7570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2"/>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5"/>
            <a:ext cx="7090372" cy="1117521"/>
          </a:xfrm>
          <a:prstGeom prst="rect">
            <a:avLst/>
          </a:prstGeom>
        </p:spPr>
        <p:txBody>
          <a:bodyPr lIns="0" tIns="0" rIns="0" bIns="0" rtlCol="0" anchor="t">
            <a:spAutoFit/>
          </a:bodyPr>
          <a:lstStyle/>
          <a:p>
            <a:pPr marL="0" marR="0" lvl="0" indent="0" algn="l" defTabSz="914400" rtl="0" eaLnBrk="1" fontAlgn="auto" latinLnBrk="0" hangingPunct="1">
              <a:lnSpc>
                <a:spcPts val="2879"/>
              </a:lnSpc>
              <a:spcBef>
                <a:spcPts val="0"/>
              </a:spcBef>
              <a:spcAft>
                <a:spcPts val="0"/>
              </a:spcAft>
              <a:buClrTx/>
              <a:buSzTx/>
              <a:buFontTx/>
              <a:buNone/>
              <a:tabLst/>
              <a:defRPr/>
            </a:pPr>
            <a:r>
              <a:rPr kumimoji="0" lang="en-US" sz="2400" b="0" i="0" u="none" strike="noStrike" kern="1200" cap="none" spc="3" normalizeH="0" baseline="0" noProof="0">
                <a:ln>
                  <a:noFill/>
                </a:ln>
                <a:solidFill>
                  <a:srgbClr val="FFFFFF"/>
                </a:solidFill>
                <a:effectLst/>
                <a:uLnTx/>
                <a:uFillTx/>
                <a:latin typeface="DejaVu Sans Light"/>
                <a:ea typeface="DejaVu Sans Light"/>
                <a:cs typeface="DejaVu Sans Light"/>
                <a:sym typeface="DejaVu Sans Light"/>
              </a:rPr>
              <a:t>www.spilmanlaw.com</a:t>
            </a:r>
          </a:p>
          <a:p>
            <a:pPr marL="0" marR="0" lvl="0" indent="0" algn="l" defTabSz="914400" rtl="0" eaLnBrk="1" fontAlgn="auto" latinLnBrk="0" hangingPunct="1">
              <a:lnSpc>
                <a:spcPts val="2160"/>
              </a:lnSpc>
              <a:spcBef>
                <a:spcPts val="0"/>
              </a:spcBef>
              <a:spcAft>
                <a:spcPts val="0"/>
              </a:spcAft>
              <a:buClrTx/>
              <a:buSzTx/>
              <a:buFontTx/>
              <a:buNone/>
              <a:tabLst/>
              <a:defRPr/>
            </a:pPr>
            <a:endParaRPr kumimoji="0" lang="en-US" sz="2400" b="0" i="0" u="none" strike="noStrike" kern="1200" cap="none" spc="3" normalizeH="0" baseline="0" noProof="0">
              <a:ln>
                <a:noFill/>
              </a:ln>
              <a:solidFill>
                <a:srgbClr val="FFFFFF"/>
              </a:solidFill>
              <a:effectLst/>
              <a:uLnTx/>
              <a:uFillTx/>
              <a:latin typeface="DejaVu Sans Light"/>
              <a:ea typeface="DejaVu Sans Light"/>
              <a:cs typeface="DejaVu Sans Light"/>
              <a:sym typeface="DejaVu Sans Light"/>
            </a:endParaRP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West Virginia | North Carolina</a:t>
            </a:r>
          </a:p>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2" normalizeH="0" baseline="0" noProof="0">
                <a:ln>
                  <a:noFill/>
                </a:ln>
                <a:solidFill>
                  <a:srgbClr val="FFFFFF"/>
                </a:solidFill>
                <a:effectLst/>
                <a:uLnTx/>
                <a:uFillTx/>
                <a:latin typeface="DejaVu Sans Light"/>
                <a:ea typeface="DejaVu Sans Light"/>
                <a:cs typeface="DejaVu Sans Light"/>
                <a:sym typeface="DejaVu Sans Light"/>
              </a:rPr>
              <a:t>Pennsylvania | Virginia | Florida</a:t>
            </a:r>
          </a:p>
        </p:txBody>
      </p:sp>
      <p:sp>
        <p:nvSpPr>
          <p:cNvPr id="4" name="Rectangle 3">
            <a:extLst>
              <a:ext uri="{FF2B5EF4-FFF2-40B4-BE49-F238E27FC236}">
                <a16:creationId xmlns:a16="http://schemas.microsoft.com/office/drawing/2014/main" id="{13CE06C2-26B8-4058-974F-5E2A3287CECC}"/>
              </a:ext>
            </a:extLst>
          </p:cNvPr>
          <p:cNvSpPr/>
          <p:nvPr/>
        </p:nvSpPr>
        <p:spPr>
          <a:xfrm>
            <a:off x="2590800" y="2933700"/>
            <a:ext cx="11963400" cy="5142370"/>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Data Encryption</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Protect sensitive data in transit and at rest</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Access Control</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Limit access to data on a need-to-know basis</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Regular Audits</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Monitor compliance and detect vulnerabilities</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Incident Response Plans</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Prepare for potential breaches</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Employee Training</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Build a security-first culture</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Contract and Policy Review:</a:t>
            </a:r>
            <a:r>
              <a:rPr kumimoji="0" lang="en-US" sz="28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 Regular review by counsel</a:t>
            </a:r>
          </a:p>
        </p:txBody>
      </p:sp>
      <p:sp>
        <p:nvSpPr>
          <p:cNvPr id="5" name="TextBox 4">
            <a:extLst>
              <a:ext uri="{FF2B5EF4-FFF2-40B4-BE49-F238E27FC236}">
                <a16:creationId xmlns:a16="http://schemas.microsoft.com/office/drawing/2014/main" id="{69C35A76-DBEF-4F75-BA3D-10202E6DAB9D}"/>
              </a:ext>
            </a:extLst>
          </p:cNvPr>
          <p:cNvSpPr txBox="1"/>
          <p:nvPr/>
        </p:nvSpPr>
        <p:spPr>
          <a:xfrm>
            <a:off x="1447800" y="1714498"/>
            <a:ext cx="12725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Best Practices</a:t>
            </a:r>
          </a:p>
        </p:txBody>
      </p:sp>
    </p:spTree>
    <p:extLst>
      <p:ext uri="{BB962C8B-B14F-4D97-AF65-F5344CB8AC3E}">
        <p14:creationId xmlns:p14="http://schemas.microsoft.com/office/powerpoint/2010/main" val="49096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84E3-D810-45D9-BACB-6579EF3A3C73}"/>
              </a:ext>
            </a:extLst>
          </p:cNvPr>
          <p:cNvSpPr>
            <a:spLocks noGrp="1"/>
          </p:cNvSpPr>
          <p:nvPr>
            <p:ph type="ctrTitle"/>
          </p:nvPr>
        </p:nvSpPr>
        <p:spPr>
          <a:xfrm>
            <a:off x="838200" y="3323771"/>
            <a:ext cx="12877800" cy="4754433"/>
          </a:xfrm>
        </p:spPr>
        <p:txBody>
          <a:bodyPr>
            <a:normAutofit/>
          </a:bodyPr>
          <a:lstStyle/>
          <a:p>
            <a:r>
              <a:rPr lang="en-US" sz="6000" dirty="0">
                <a:ln w="0"/>
                <a:solidFill>
                  <a:schemeClr val="bg1"/>
                </a:solidFill>
                <a:effectLst>
                  <a:outerShdw blurRad="50800" dist="38100" dir="13500000" algn="br" rotWithShape="0">
                    <a:prstClr val="black">
                      <a:alpha val="40000"/>
                    </a:prstClr>
                  </a:outerShdw>
                </a:effectLst>
                <a:latin typeface="Montserrat ExtraBold" panose="00000900000000000000" pitchFamily="50" charset="0"/>
              </a:rPr>
              <a:t>THE WIRELESS BARBARIANS: AI, CYBERSECURITY THREATS, DATA PRIVACY &amp; PROTECTION</a:t>
            </a:r>
          </a:p>
        </p:txBody>
      </p:sp>
      <p:sp>
        <p:nvSpPr>
          <p:cNvPr id="3" name="Title 1">
            <a:extLst>
              <a:ext uri="{FF2B5EF4-FFF2-40B4-BE49-F238E27FC236}">
                <a16:creationId xmlns:a16="http://schemas.microsoft.com/office/drawing/2014/main" id="{0B059CE1-C3A2-4976-BB6E-AFAB75A028EC}"/>
              </a:ext>
            </a:extLst>
          </p:cNvPr>
          <p:cNvSpPr txBox="1">
            <a:spLocks/>
          </p:cNvSpPr>
          <p:nvPr/>
        </p:nvSpPr>
        <p:spPr>
          <a:xfrm>
            <a:off x="6477000" y="8343900"/>
            <a:ext cx="11080821" cy="1485900"/>
          </a:xfrm>
          <a:prstGeom prst="rect">
            <a:avLst/>
          </a:prstGeom>
        </p:spPr>
        <p:txBody>
          <a:bodyPr vert="horz" lIns="137160" tIns="68580" rIns="137160" bIns="68580" rtlCol="0" anchor="ctr">
            <a:normAutofit fontScale="92500"/>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gn="r">
              <a:lnSpc>
                <a:spcPct val="200000"/>
              </a:lnSpc>
            </a:pPr>
            <a:r>
              <a:rPr lang="en-US" sz="2400" b="0" cap="none" dirty="0">
                <a:solidFill>
                  <a:srgbClr val="266682"/>
                </a:solidFill>
                <a:latin typeface="Montserrat" panose="00000500000000000000" pitchFamily="50" charset="0"/>
              </a:rPr>
              <a:t>presented by:</a:t>
            </a:r>
          </a:p>
          <a:p>
            <a:pPr algn="r"/>
            <a:r>
              <a:rPr lang="en-US" sz="2400" cap="none" dirty="0">
                <a:solidFill>
                  <a:srgbClr val="266682"/>
                </a:solidFill>
                <a:latin typeface="Montserrat" panose="00000500000000000000" pitchFamily="50" charset="0"/>
              </a:rPr>
              <a:t>Ron Schuler, Esq., </a:t>
            </a:r>
            <a:r>
              <a:rPr lang="en-US" sz="2400" b="0" i="1" cap="none" dirty="0">
                <a:solidFill>
                  <a:srgbClr val="266682"/>
                </a:solidFill>
                <a:latin typeface="Montserrat" panose="00000500000000000000" pitchFamily="50" charset="0"/>
              </a:rPr>
              <a:t>Member, Spilman Thomas &amp; Battle PLLC </a:t>
            </a:r>
          </a:p>
          <a:p>
            <a:pPr algn="r"/>
            <a:r>
              <a:rPr lang="en-US" sz="2400" cap="none" dirty="0">
                <a:solidFill>
                  <a:srgbClr val="266682"/>
                </a:solidFill>
                <a:latin typeface="Montserrat" panose="00000500000000000000" pitchFamily="50" charset="0"/>
              </a:rPr>
              <a:t>Julian Neiser, Esq.</a:t>
            </a:r>
            <a:r>
              <a:rPr lang="en-US" sz="2400" b="0" cap="none" dirty="0">
                <a:solidFill>
                  <a:srgbClr val="266682"/>
                </a:solidFill>
                <a:latin typeface="Montserrat" panose="00000500000000000000" pitchFamily="50" charset="0"/>
              </a:rPr>
              <a:t>, </a:t>
            </a:r>
            <a:r>
              <a:rPr lang="en-US" sz="2400" b="0" i="1" cap="none" dirty="0">
                <a:solidFill>
                  <a:srgbClr val="266682"/>
                </a:solidFill>
                <a:latin typeface="Montserrat" panose="00000500000000000000" pitchFamily="50" charset="0"/>
              </a:rPr>
              <a:t>Member, Spilman Thomas &amp; Battle, PLLC</a:t>
            </a:r>
          </a:p>
          <a:p>
            <a:pPr algn="r"/>
            <a:endParaRPr lang="en-US" sz="2400" b="0" cap="none" dirty="0">
              <a:solidFill>
                <a:schemeClr val="bg1">
                  <a:lumMod val="95000"/>
                </a:schemeClr>
              </a:solidFill>
              <a:latin typeface="Montserrat" panose="00000500000000000000" pitchFamily="50" charset="0"/>
            </a:endParaRPr>
          </a:p>
        </p:txBody>
      </p:sp>
      <p:sp>
        <p:nvSpPr>
          <p:cNvPr id="5" name="Title 1">
            <a:extLst>
              <a:ext uri="{FF2B5EF4-FFF2-40B4-BE49-F238E27FC236}">
                <a16:creationId xmlns:a16="http://schemas.microsoft.com/office/drawing/2014/main" id="{98087560-36DA-4D07-832B-4AE3412C0385}"/>
              </a:ext>
            </a:extLst>
          </p:cNvPr>
          <p:cNvSpPr txBox="1">
            <a:spLocks/>
          </p:cNvSpPr>
          <p:nvPr/>
        </p:nvSpPr>
        <p:spPr>
          <a:xfrm>
            <a:off x="838200" y="7574006"/>
            <a:ext cx="3886200" cy="1008395"/>
          </a:xfrm>
          <a:prstGeom prst="rect">
            <a:avLst/>
          </a:prstGeom>
        </p:spPr>
        <p:txBody>
          <a:bodyPr vert="horz" lIns="137160" tIns="68580" rIns="137160" bIns="68580" rtlCol="0" anchor="ctr">
            <a:normAutofit/>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nSpc>
                <a:spcPct val="200000"/>
              </a:lnSpc>
            </a:pPr>
            <a:r>
              <a:rPr lang="en-US" sz="2800" b="0" cap="none" dirty="0">
                <a:solidFill>
                  <a:srgbClr val="266682"/>
                </a:solidFill>
                <a:latin typeface="Montserrat" panose="00000500000000000000" pitchFamily="50" charset="0"/>
              </a:rPr>
              <a:t>April 24, 2025</a:t>
            </a:r>
            <a:endParaRPr lang="en-US" sz="2800" b="0" cap="none" dirty="0">
              <a:solidFill>
                <a:schemeClr val="bg1">
                  <a:lumMod val="95000"/>
                </a:schemeClr>
              </a:solidFill>
              <a:latin typeface="Montserrat" panose="00000500000000000000" pitchFamily="50" charset="0"/>
            </a:endParaRPr>
          </a:p>
        </p:txBody>
      </p:sp>
    </p:spTree>
    <p:extLst>
      <p:ext uri="{BB962C8B-B14F-4D97-AF65-F5344CB8AC3E}">
        <p14:creationId xmlns:p14="http://schemas.microsoft.com/office/powerpoint/2010/main" val="84925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2"/>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txBody>
          <a:bodyPr/>
          <a:lstStyle/>
          <a:p>
            <a:endParaRPr lang="en-US" dirty="0"/>
          </a:p>
        </p:txBody>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Title 1">
            <a:extLst>
              <a:ext uri="{FF2B5EF4-FFF2-40B4-BE49-F238E27FC236}">
                <a16:creationId xmlns:a16="http://schemas.microsoft.com/office/drawing/2014/main" id="{3E9BF2E0-9044-41E2-BA0F-FEE6A79F7A0A}"/>
              </a:ext>
            </a:extLst>
          </p:cNvPr>
          <p:cNvSpPr txBox="1">
            <a:spLocks/>
          </p:cNvSpPr>
          <p:nvPr/>
        </p:nvSpPr>
        <p:spPr>
          <a:xfrm>
            <a:off x="1468582" y="3086100"/>
            <a:ext cx="14020800" cy="4572000"/>
          </a:xfrm>
          <a:prstGeom prst="rect">
            <a:avLst/>
          </a:prstGeom>
        </p:spPr>
        <p:txBody>
          <a:bodyPr vert="horz" lIns="137160" tIns="68580" rIns="137160" bIns="68580" rtlCol="0" anchor="ctr">
            <a:normAutofit/>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gn="r">
              <a:lnSpc>
                <a:spcPct val="210000"/>
              </a:lnSpc>
            </a:pPr>
            <a:endParaRPr lang="en-US" sz="1200" b="0" cap="none" dirty="0">
              <a:solidFill>
                <a:schemeClr val="bg1">
                  <a:lumMod val="95000"/>
                </a:schemeClr>
              </a:solidFill>
              <a:latin typeface="Montserrat" panose="00000500000000000000" pitchFamily="50" charset="0"/>
            </a:endParaRPr>
          </a:p>
        </p:txBody>
      </p:sp>
      <p:sp>
        <p:nvSpPr>
          <p:cNvPr id="5" name="TextBox 4">
            <a:extLst>
              <a:ext uri="{FF2B5EF4-FFF2-40B4-BE49-F238E27FC236}">
                <a16:creationId xmlns:a16="http://schemas.microsoft.com/office/drawing/2014/main" id="{FF7C0E64-AE77-4CFC-8F8A-0FD80519EF3F}"/>
              </a:ext>
            </a:extLst>
          </p:cNvPr>
          <p:cNvSpPr txBox="1"/>
          <p:nvPr/>
        </p:nvSpPr>
        <p:spPr>
          <a:xfrm>
            <a:off x="1468582" y="1033927"/>
            <a:ext cx="8763000" cy="707886"/>
          </a:xfrm>
          <a:prstGeom prst="rect">
            <a:avLst/>
          </a:prstGeom>
          <a:noFill/>
        </p:spPr>
        <p:txBody>
          <a:bodyPr wrap="square" rtlCol="0">
            <a:spAutoFit/>
          </a:bodyPr>
          <a:lstStyle/>
          <a:p>
            <a:r>
              <a:rPr lang="en-US" sz="4000" dirty="0">
                <a:solidFill>
                  <a:schemeClr val="bg1"/>
                </a:solidFill>
                <a:latin typeface="Montserrat" panose="00000500000000000000" pitchFamily="50" charset="0"/>
              </a:rPr>
              <a:t>Julian Neiser, Esq.</a:t>
            </a:r>
            <a:endParaRPr lang="en-US" sz="4400" b="1" dirty="0">
              <a:solidFill>
                <a:schemeClr val="bg1"/>
              </a:solidFill>
              <a:latin typeface="Montserrat" panose="00000500000000000000" pitchFamily="50" charset="0"/>
            </a:endParaRPr>
          </a:p>
        </p:txBody>
      </p:sp>
      <p:sp>
        <p:nvSpPr>
          <p:cNvPr id="6" name="TextBox 5">
            <a:extLst>
              <a:ext uri="{FF2B5EF4-FFF2-40B4-BE49-F238E27FC236}">
                <a16:creationId xmlns:a16="http://schemas.microsoft.com/office/drawing/2014/main" id="{EA9D1908-D932-4019-A113-468420F3102A}"/>
              </a:ext>
            </a:extLst>
          </p:cNvPr>
          <p:cNvSpPr txBox="1"/>
          <p:nvPr/>
        </p:nvSpPr>
        <p:spPr>
          <a:xfrm>
            <a:off x="1468582" y="2063363"/>
            <a:ext cx="16230599" cy="5386090"/>
          </a:xfrm>
          <a:prstGeom prst="rect">
            <a:avLst/>
          </a:prstGeom>
          <a:noFill/>
        </p:spPr>
        <p:txBody>
          <a:bodyPr wrap="square" rtlCol="0">
            <a:spAutoFit/>
          </a:bodyPr>
          <a:lstStyle/>
          <a:p>
            <a:r>
              <a:rPr lang="en-US" sz="4400" dirty="0">
                <a:solidFill>
                  <a:schemeClr val="bg1"/>
                </a:solidFill>
              </a:rPr>
              <a:t>Julian is Chair of the firm’s Litigation Department and Co-Chair of its Construction Practices Group. As a commercial trial lawyer, he has litigated numerous cases to verdict in state/federal courts and private arbitration panels. He regularly counsels clients on risk management and litigation avoidance through effective contracting and project management. He also is a member of the firm’s AI committee and advises clients on cybersecurity and data privacy.</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3153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0"/>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txBody>
          <a:bodyPr/>
          <a:lstStyle/>
          <a:p>
            <a:endParaRPr lang="en-US"/>
          </a:p>
        </p:txBody>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Title 1">
            <a:extLst>
              <a:ext uri="{FF2B5EF4-FFF2-40B4-BE49-F238E27FC236}">
                <a16:creationId xmlns:a16="http://schemas.microsoft.com/office/drawing/2014/main" id="{3E9BF2E0-9044-41E2-BA0F-FEE6A79F7A0A}"/>
              </a:ext>
            </a:extLst>
          </p:cNvPr>
          <p:cNvSpPr txBox="1">
            <a:spLocks/>
          </p:cNvSpPr>
          <p:nvPr/>
        </p:nvSpPr>
        <p:spPr>
          <a:xfrm>
            <a:off x="2133600" y="3009900"/>
            <a:ext cx="14020800" cy="4572000"/>
          </a:xfrm>
          <a:prstGeom prst="rect">
            <a:avLst/>
          </a:prstGeom>
        </p:spPr>
        <p:txBody>
          <a:bodyPr vert="horz" lIns="137160" tIns="68580" rIns="137160" bIns="68580" rtlCol="0" anchor="ctr">
            <a:normAutofit fontScale="92500"/>
          </a:bodyPr>
          <a:lstStyle>
            <a:lvl1pPr algn="l" defTabSz="914400" rtl="0" eaLnBrk="1" latinLnBrk="0" hangingPunct="1">
              <a:spcBef>
                <a:spcPct val="0"/>
              </a:spcBef>
              <a:buNone/>
              <a:defRPr sz="3600" b="1" kern="1200" cap="all" baseline="0">
                <a:solidFill>
                  <a:schemeClr val="bg1"/>
                </a:solidFill>
                <a:latin typeface="Trebuchet MS" panose="020B0603020202020204" pitchFamily="34" charset="0"/>
                <a:ea typeface="+mj-ea"/>
                <a:cs typeface="+mj-cs"/>
              </a:defRPr>
            </a:lvl1pPr>
          </a:lstStyle>
          <a:p>
            <a:pPr>
              <a:lnSpc>
                <a:spcPct val="210000"/>
              </a:lnSpc>
              <a:buFont typeface="Arial" panose="020B0604020202020204" pitchFamily="34" charset="0"/>
              <a:buChar char="•"/>
            </a:pPr>
            <a:r>
              <a:rPr lang="en-US" sz="3500" cap="none" dirty="0">
                <a:solidFill>
                  <a:schemeClr val="tx2">
                    <a:lumMod val="20000"/>
                    <a:lumOff val="80000"/>
                  </a:schemeClr>
                </a:solidFill>
                <a:latin typeface="Montserrat" panose="00000500000000000000" pitchFamily="50" charset="0"/>
              </a:rPr>
              <a:t>Regulatory Compliance: </a:t>
            </a:r>
            <a:r>
              <a:rPr lang="en-US" sz="3500" b="0" cap="none" dirty="0">
                <a:latin typeface="Montserrat" panose="00000500000000000000" pitchFamily="50" charset="0"/>
              </a:rPr>
              <a:t>Avoiding legal penalties </a:t>
            </a:r>
          </a:p>
          <a:p>
            <a:pPr>
              <a:lnSpc>
                <a:spcPct val="210000"/>
              </a:lnSpc>
              <a:buFont typeface="Arial" panose="020B0604020202020204" pitchFamily="34" charset="0"/>
              <a:buChar char="•"/>
            </a:pPr>
            <a:r>
              <a:rPr lang="en-US" sz="3500" cap="none" dirty="0">
                <a:solidFill>
                  <a:schemeClr val="tx2">
                    <a:lumMod val="20000"/>
                    <a:lumOff val="80000"/>
                  </a:schemeClr>
                </a:solidFill>
                <a:latin typeface="Montserrat" panose="00000500000000000000" pitchFamily="50" charset="0"/>
              </a:rPr>
              <a:t>Reputation and Trust:</a:t>
            </a:r>
            <a:r>
              <a:rPr lang="en-US" sz="3500" cap="none" dirty="0">
                <a:latin typeface="Montserrat" panose="00000500000000000000" pitchFamily="50" charset="0"/>
              </a:rPr>
              <a:t> </a:t>
            </a:r>
            <a:r>
              <a:rPr lang="en-US" sz="3500" b="0" cap="none" dirty="0">
                <a:latin typeface="Montserrat" panose="00000500000000000000" pitchFamily="50" charset="0"/>
              </a:rPr>
              <a:t>Protecting brand value </a:t>
            </a:r>
          </a:p>
          <a:p>
            <a:pPr>
              <a:lnSpc>
                <a:spcPct val="210000"/>
              </a:lnSpc>
              <a:buFont typeface="Arial" panose="020B0604020202020204" pitchFamily="34" charset="0"/>
              <a:buChar char="•"/>
            </a:pPr>
            <a:r>
              <a:rPr lang="en-US" sz="3500" cap="none" dirty="0">
                <a:solidFill>
                  <a:schemeClr val="tx2">
                    <a:lumMod val="20000"/>
                    <a:lumOff val="80000"/>
                  </a:schemeClr>
                </a:solidFill>
                <a:latin typeface="Montserrat" panose="00000500000000000000" pitchFamily="50" charset="0"/>
              </a:rPr>
              <a:t>Competitive Advantage: </a:t>
            </a:r>
            <a:r>
              <a:rPr lang="en-US" sz="3500" b="0" cap="none" dirty="0">
                <a:latin typeface="Montserrat" panose="00000500000000000000" pitchFamily="50" charset="0"/>
              </a:rPr>
              <a:t>Gaining customer trust</a:t>
            </a:r>
          </a:p>
          <a:p>
            <a:pPr>
              <a:lnSpc>
                <a:spcPct val="210000"/>
              </a:lnSpc>
              <a:buFont typeface="Arial" panose="020B0604020202020204" pitchFamily="34" charset="0"/>
              <a:buChar char="•"/>
            </a:pPr>
            <a:r>
              <a:rPr lang="en-US" sz="3500" cap="none" dirty="0">
                <a:solidFill>
                  <a:schemeClr val="tx2">
                    <a:lumMod val="20000"/>
                    <a:lumOff val="80000"/>
                  </a:schemeClr>
                </a:solidFill>
                <a:latin typeface="Montserrat" panose="00000500000000000000" pitchFamily="50" charset="0"/>
              </a:rPr>
              <a:t>Risk Mitigation: </a:t>
            </a:r>
            <a:r>
              <a:rPr lang="en-US" sz="3500" b="0" cap="none" dirty="0">
                <a:latin typeface="Montserrat" panose="00000500000000000000" pitchFamily="50" charset="0"/>
              </a:rPr>
              <a:t>Reducing potential for breaches and lawsuits</a:t>
            </a:r>
            <a:endParaRPr lang="en-US" sz="1200" b="0" cap="none" dirty="0">
              <a:solidFill>
                <a:schemeClr val="bg1">
                  <a:lumMod val="95000"/>
                </a:schemeClr>
              </a:solidFill>
              <a:latin typeface="Montserrat" panose="00000500000000000000" pitchFamily="50" charset="0"/>
            </a:endParaRPr>
          </a:p>
        </p:txBody>
      </p:sp>
      <p:sp>
        <p:nvSpPr>
          <p:cNvPr id="5" name="TextBox 4">
            <a:extLst>
              <a:ext uri="{FF2B5EF4-FFF2-40B4-BE49-F238E27FC236}">
                <a16:creationId xmlns:a16="http://schemas.microsoft.com/office/drawing/2014/main" id="{FF7C0E64-AE77-4CFC-8F8A-0FD80519EF3F}"/>
              </a:ext>
            </a:extLst>
          </p:cNvPr>
          <p:cNvSpPr txBox="1"/>
          <p:nvPr/>
        </p:nvSpPr>
        <p:spPr>
          <a:xfrm>
            <a:off x="1447800" y="1714498"/>
            <a:ext cx="12725400" cy="769441"/>
          </a:xfrm>
          <a:prstGeom prst="rect">
            <a:avLst/>
          </a:prstGeom>
          <a:noFill/>
        </p:spPr>
        <p:txBody>
          <a:bodyPr wrap="square" rtlCol="0">
            <a:spAutoFit/>
          </a:bodyPr>
          <a:lstStyle/>
          <a:p>
            <a:r>
              <a:rPr lang="en-US" sz="4400" b="1" dirty="0">
                <a:solidFill>
                  <a:schemeClr val="bg1"/>
                </a:solidFill>
                <a:latin typeface="Montserrat" panose="00000500000000000000" pitchFamily="50" charset="0"/>
              </a:rPr>
              <a:t>Why Data Privacy Matters for Businesses</a:t>
            </a:r>
            <a:endParaRPr lang="en-US" sz="44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63163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2"/>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Rectangle 3">
            <a:extLst>
              <a:ext uri="{FF2B5EF4-FFF2-40B4-BE49-F238E27FC236}">
                <a16:creationId xmlns:a16="http://schemas.microsoft.com/office/drawing/2014/main" id="{11FAB616-77A3-42E6-A9A2-8B0638632584}"/>
              </a:ext>
            </a:extLst>
          </p:cNvPr>
          <p:cNvSpPr/>
          <p:nvPr/>
        </p:nvSpPr>
        <p:spPr>
          <a:xfrm>
            <a:off x="1905000" y="3009900"/>
            <a:ext cx="15316200" cy="3894015"/>
          </a:xfrm>
          <a:prstGeom prst="rect">
            <a:avLst/>
          </a:prstGeom>
        </p:spPr>
        <p:txBody>
          <a:bodyPr wrap="square">
            <a:spAutoFit/>
          </a:bodyPr>
          <a:lstStyle/>
          <a:p>
            <a:pPr>
              <a:lnSpc>
                <a:spcPct val="200000"/>
              </a:lnSpc>
              <a:buFont typeface="Arial" panose="020B0604020202020204" pitchFamily="34" charset="0"/>
              <a:buChar char="•"/>
            </a:pPr>
            <a:r>
              <a:rPr lang="en-US" sz="3200" b="1" dirty="0">
                <a:solidFill>
                  <a:schemeClr val="tx2">
                    <a:lumMod val="20000"/>
                    <a:lumOff val="80000"/>
                  </a:schemeClr>
                </a:solidFill>
                <a:latin typeface="Montserrat" panose="00000500000000000000" pitchFamily="50" charset="0"/>
              </a:rPr>
              <a:t>Global Compliance</a:t>
            </a:r>
            <a:r>
              <a:rPr lang="en-US" sz="3200" dirty="0">
                <a:solidFill>
                  <a:schemeClr val="tx2">
                    <a:lumMod val="20000"/>
                    <a:lumOff val="80000"/>
                  </a:schemeClr>
                </a:solidFill>
                <a:latin typeface="Montserrat" panose="00000500000000000000" pitchFamily="50" charset="0"/>
              </a:rPr>
              <a:t>: </a:t>
            </a:r>
            <a:r>
              <a:rPr lang="en-US" sz="3200" dirty="0">
                <a:solidFill>
                  <a:schemeClr val="bg1"/>
                </a:solidFill>
                <a:latin typeface="Montserrat" panose="00000500000000000000" pitchFamily="50" charset="0"/>
              </a:rPr>
              <a:t>Navigating GDPR, CCPA, and other regulations</a:t>
            </a:r>
          </a:p>
          <a:p>
            <a:pPr>
              <a:lnSpc>
                <a:spcPct val="200000"/>
              </a:lnSpc>
              <a:buFont typeface="Arial" panose="020B0604020202020204" pitchFamily="34" charset="0"/>
              <a:buChar char="•"/>
            </a:pPr>
            <a:r>
              <a:rPr lang="en-US" sz="3200" b="1" dirty="0">
                <a:solidFill>
                  <a:schemeClr val="tx2">
                    <a:lumMod val="20000"/>
                    <a:lumOff val="80000"/>
                  </a:schemeClr>
                </a:solidFill>
                <a:latin typeface="Montserrat" panose="00000500000000000000" pitchFamily="50" charset="0"/>
              </a:rPr>
              <a:t>Cross-Border Data Flows</a:t>
            </a:r>
            <a:r>
              <a:rPr lang="en-US" sz="3200" dirty="0">
                <a:solidFill>
                  <a:schemeClr val="tx2">
                    <a:lumMod val="20000"/>
                    <a:lumOff val="80000"/>
                  </a:schemeClr>
                </a:solidFill>
                <a:latin typeface="Montserrat" panose="00000500000000000000" pitchFamily="50" charset="0"/>
              </a:rPr>
              <a:t>: </a:t>
            </a:r>
            <a:r>
              <a:rPr lang="en-US" sz="3200" dirty="0">
                <a:solidFill>
                  <a:schemeClr val="bg1"/>
                </a:solidFill>
                <a:latin typeface="Montserrat" panose="00000500000000000000" pitchFamily="50" charset="0"/>
              </a:rPr>
              <a:t>Handling international data transfers</a:t>
            </a:r>
          </a:p>
          <a:p>
            <a:pPr>
              <a:lnSpc>
                <a:spcPct val="200000"/>
              </a:lnSpc>
              <a:buFont typeface="Arial" panose="020B0604020202020204" pitchFamily="34" charset="0"/>
              <a:buChar char="•"/>
            </a:pPr>
            <a:r>
              <a:rPr lang="en-US" sz="3200" b="1" dirty="0">
                <a:solidFill>
                  <a:schemeClr val="tx2">
                    <a:lumMod val="20000"/>
                    <a:lumOff val="80000"/>
                  </a:schemeClr>
                </a:solidFill>
                <a:latin typeface="Montserrat" panose="00000500000000000000" pitchFamily="50" charset="0"/>
              </a:rPr>
              <a:t>Emerging Technologies</a:t>
            </a:r>
            <a:r>
              <a:rPr lang="en-US" sz="3200" dirty="0">
                <a:solidFill>
                  <a:schemeClr val="bg1"/>
                </a:solidFill>
                <a:latin typeface="Montserrat" panose="00000500000000000000" pitchFamily="50" charset="0"/>
              </a:rPr>
              <a:t>: AI, IoT, data analytics</a:t>
            </a:r>
          </a:p>
          <a:p>
            <a:pPr>
              <a:lnSpc>
                <a:spcPct val="200000"/>
              </a:lnSpc>
              <a:buFont typeface="Arial" panose="020B0604020202020204" pitchFamily="34" charset="0"/>
              <a:buChar char="•"/>
            </a:pPr>
            <a:r>
              <a:rPr lang="en-US" sz="3200" b="1" dirty="0">
                <a:solidFill>
                  <a:schemeClr val="tx2">
                    <a:lumMod val="20000"/>
                    <a:lumOff val="80000"/>
                  </a:schemeClr>
                </a:solidFill>
                <a:latin typeface="Montserrat" panose="00000500000000000000" pitchFamily="50" charset="0"/>
              </a:rPr>
              <a:t>Data Breaches</a:t>
            </a:r>
            <a:r>
              <a:rPr lang="en-US" sz="3200" dirty="0">
                <a:solidFill>
                  <a:schemeClr val="tx2">
                    <a:lumMod val="20000"/>
                    <a:lumOff val="80000"/>
                  </a:schemeClr>
                </a:solidFill>
                <a:latin typeface="Montserrat" panose="00000500000000000000" pitchFamily="50" charset="0"/>
              </a:rPr>
              <a:t>: </a:t>
            </a:r>
            <a:r>
              <a:rPr lang="en-US" sz="3200" dirty="0">
                <a:solidFill>
                  <a:schemeClr val="bg1"/>
                </a:solidFill>
                <a:latin typeface="Montserrat" panose="00000500000000000000" pitchFamily="50" charset="0"/>
              </a:rPr>
              <a:t>Cyberattacks and insider threats</a:t>
            </a:r>
          </a:p>
        </p:txBody>
      </p:sp>
      <p:sp>
        <p:nvSpPr>
          <p:cNvPr id="5" name="TextBox 4">
            <a:extLst>
              <a:ext uri="{FF2B5EF4-FFF2-40B4-BE49-F238E27FC236}">
                <a16:creationId xmlns:a16="http://schemas.microsoft.com/office/drawing/2014/main" id="{1A0CA894-E31A-4D78-BFEE-9E635B8AF4DD}"/>
              </a:ext>
            </a:extLst>
          </p:cNvPr>
          <p:cNvSpPr txBox="1"/>
          <p:nvPr/>
        </p:nvSpPr>
        <p:spPr>
          <a:xfrm>
            <a:off x="1447800" y="1714498"/>
            <a:ext cx="12725400" cy="769441"/>
          </a:xfrm>
          <a:prstGeom prst="rect">
            <a:avLst/>
          </a:prstGeom>
          <a:noFill/>
        </p:spPr>
        <p:txBody>
          <a:bodyPr wrap="square" rtlCol="0">
            <a:spAutoFit/>
          </a:bodyPr>
          <a:lstStyle/>
          <a:p>
            <a:r>
              <a:rPr lang="en-US" sz="4400" b="1" dirty="0">
                <a:solidFill>
                  <a:schemeClr val="bg1"/>
                </a:solidFill>
                <a:latin typeface="Montserrat" panose="00000500000000000000" pitchFamily="50" charset="0"/>
              </a:rPr>
              <a:t>Key Data Protection &amp; Privacy Challenges</a:t>
            </a:r>
          </a:p>
        </p:txBody>
      </p:sp>
    </p:spTree>
    <p:extLst>
      <p:ext uri="{BB962C8B-B14F-4D97-AF65-F5344CB8AC3E}">
        <p14:creationId xmlns:p14="http://schemas.microsoft.com/office/powerpoint/2010/main" val="38818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2"/>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5"/>
            <a:ext cx="7090372" cy="1117521"/>
          </a:xfrm>
          <a:prstGeom prst="rect">
            <a:avLst/>
          </a:prstGeom>
        </p:spPr>
        <p:txBody>
          <a:bodyPr lIns="0" tIns="0" rIns="0" bIns="0" rtlCol="0" anchor="t">
            <a:spAutoFit/>
          </a:bodyPr>
          <a:lstStyle/>
          <a:p>
            <a:pPr algn="l">
              <a:lnSpc>
                <a:spcPts val="2879"/>
              </a:lnSpc>
            </a:pPr>
            <a:r>
              <a:rPr lang="en-US" sz="2400" spc="3">
                <a:solidFill>
                  <a:srgbClr val="FFFFFF"/>
                </a:solidFill>
                <a:latin typeface="DejaVu Sans Light"/>
                <a:ea typeface="DejaVu Sans Light"/>
                <a:cs typeface="DejaVu Sans Light"/>
                <a:sym typeface="DejaVu Sans Light"/>
              </a:rPr>
              <a:t>www.spilmanlaw.com</a:t>
            </a:r>
          </a:p>
          <a:p>
            <a:pPr algn="l">
              <a:lnSpc>
                <a:spcPts val="2160"/>
              </a:lnSpc>
            </a:pPr>
            <a:endParaRPr lang="en-US" sz="2400" spc="3">
              <a:solidFill>
                <a:srgbClr val="FFFFFF"/>
              </a:solidFill>
              <a:latin typeface="DejaVu Sans Light"/>
              <a:ea typeface="DejaVu Sans Light"/>
              <a:cs typeface="DejaVu Sans Light"/>
              <a:sym typeface="DejaVu Sans Light"/>
            </a:endParaRPr>
          </a:p>
          <a:p>
            <a:pPr algn="l">
              <a:lnSpc>
                <a:spcPts val="2160"/>
              </a:lnSpc>
            </a:pPr>
            <a:r>
              <a:rPr lang="en-US" sz="1800" spc="2">
                <a:solidFill>
                  <a:srgbClr val="FFFFFF"/>
                </a:solidFill>
                <a:latin typeface="DejaVu Sans Light"/>
                <a:ea typeface="DejaVu Sans Light"/>
                <a:cs typeface="DejaVu Sans Light"/>
                <a:sym typeface="DejaVu Sans Light"/>
              </a:rPr>
              <a:t>West Virginia | North Carolina</a:t>
            </a:r>
          </a:p>
          <a:p>
            <a:pPr algn="l">
              <a:lnSpc>
                <a:spcPts val="2160"/>
              </a:lnSpc>
            </a:pPr>
            <a:r>
              <a:rPr lang="en-US" sz="1800" spc="2">
                <a:solidFill>
                  <a:srgbClr val="FFFFFF"/>
                </a:solidFill>
                <a:latin typeface="DejaVu Sans Light"/>
                <a:ea typeface="DejaVu Sans Light"/>
                <a:cs typeface="DejaVu Sans Light"/>
                <a:sym typeface="DejaVu Sans Light"/>
              </a:rPr>
              <a:t>Pennsylvania | Virginia | Florida</a:t>
            </a:r>
          </a:p>
        </p:txBody>
      </p:sp>
      <p:sp>
        <p:nvSpPr>
          <p:cNvPr id="4" name="Rectangle 3">
            <a:extLst>
              <a:ext uri="{FF2B5EF4-FFF2-40B4-BE49-F238E27FC236}">
                <a16:creationId xmlns:a16="http://schemas.microsoft.com/office/drawing/2014/main" id="{69362A27-D64C-4DFF-BFA8-869F5F1E7095}"/>
              </a:ext>
            </a:extLst>
          </p:cNvPr>
          <p:cNvSpPr/>
          <p:nvPr/>
        </p:nvSpPr>
        <p:spPr>
          <a:xfrm>
            <a:off x="2895600" y="2857500"/>
            <a:ext cx="12192000" cy="4401205"/>
          </a:xfrm>
          <a:prstGeom prst="rect">
            <a:avLst/>
          </a:prstGeom>
        </p:spPr>
        <p:txBody>
          <a:bodyPr wrap="square">
            <a:spAutoFit/>
          </a:bodyPr>
          <a:lstStyle/>
          <a:p>
            <a:pPr>
              <a:lnSpc>
                <a:spcPct val="150000"/>
              </a:lnSpc>
              <a:buFont typeface="Arial" panose="020B0604020202020204" pitchFamily="34" charset="0"/>
              <a:buChar char="•"/>
            </a:pPr>
            <a:r>
              <a:rPr lang="en-US" sz="2800" b="1" dirty="0">
                <a:solidFill>
                  <a:schemeClr val="tx2">
                    <a:lumMod val="20000"/>
                    <a:lumOff val="80000"/>
                  </a:schemeClr>
                </a:solidFill>
                <a:latin typeface="Montserrat" panose="00000500000000000000" pitchFamily="50" charset="0"/>
              </a:rPr>
              <a:t>GDPR (EU)</a:t>
            </a:r>
            <a:r>
              <a:rPr lang="en-US" sz="2800" dirty="0">
                <a:solidFill>
                  <a:schemeClr val="tx2">
                    <a:lumMod val="20000"/>
                    <a:lumOff val="80000"/>
                  </a:schemeClr>
                </a:solidFill>
                <a:latin typeface="Montserrat" panose="00000500000000000000" pitchFamily="50" charset="0"/>
              </a:rPr>
              <a:t>: General Data Protection Regulation</a:t>
            </a: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Applies to businesses handling EU citizen data</a:t>
            </a: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Strict requirements on consent, data access, and security</a:t>
            </a:r>
          </a:p>
          <a:p>
            <a:pPr>
              <a:lnSpc>
                <a:spcPct val="200000"/>
              </a:lnSpc>
              <a:buFont typeface="Arial" panose="020B0604020202020204" pitchFamily="34" charset="0"/>
              <a:buChar char="•"/>
            </a:pPr>
            <a:r>
              <a:rPr lang="en-US" sz="2800" b="1" dirty="0">
                <a:solidFill>
                  <a:schemeClr val="tx2">
                    <a:lumMod val="20000"/>
                    <a:lumOff val="80000"/>
                  </a:schemeClr>
                </a:solidFill>
                <a:latin typeface="Montserrat" panose="00000500000000000000" pitchFamily="50" charset="0"/>
              </a:rPr>
              <a:t>CCPA (California)</a:t>
            </a:r>
            <a:r>
              <a:rPr lang="en-US" sz="2800" dirty="0">
                <a:solidFill>
                  <a:schemeClr val="tx2">
                    <a:lumMod val="20000"/>
                    <a:lumOff val="80000"/>
                  </a:schemeClr>
                </a:solidFill>
                <a:latin typeface="Montserrat" panose="00000500000000000000" pitchFamily="50" charset="0"/>
              </a:rPr>
              <a:t>: California Consumer Privacy Act</a:t>
            </a:r>
          </a:p>
          <a:p>
            <a:pPr marL="742950" lvl="1" indent="-285750">
              <a:lnSpc>
                <a:spcPct val="150000"/>
              </a:lnSpc>
              <a:buFont typeface="Arial" panose="020B0604020202020204" pitchFamily="34" charset="0"/>
              <a:buChar char="•"/>
            </a:pPr>
            <a:r>
              <a:rPr lang="en-US" sz="2800" dirty="0">
                <a:solidFill>
                  <a:schemeClr val="bg1"/>
                </a:solidFill>
                <a:latin typeface="Montserrat" panose="00000500000000000000" pitchFamily="50" charset="0"/>
              </a:rPr>
              <a:t>Focuses on data access, deletion, and consumer rights</a:t>
            </a:r>
          </a:p>
          <a:p>
            <a:pPr>
              <a:buFont typeface="Arial" panose="020B0604020202020204" pitchFamily="34" charset="0"/>
              <a:buChar char="•"/>
            </a:pPr>
            <a:r>
              <a:rPr lang="en-US" sz="2800" b="1" dirty="0">
                <a:solidFill>
                  <a:schemeClr val="bg1"/>
                </a:solidFill>
                <a:latin typeface="Montserrat" panose="00000500000000000000" pitchFamily="50" charset="0"/>
              </a:rPr>
              <a:t>Other Regulations and Standards</a:t>
            </a:r>
            <a:r>
              <a:rPr lang="en-US" sz="2800" dirty="0">
                <a:solidFill>
                  <a:schemeClr val="bg1"/>
                </a:solidFill>
                <a:latin typeface="Montserrat" panose="00000500000000000000" pitchFamily="50" charset="0"/>
              </a:rPr>
              <a:t>: </a:t>
            </a:r>
            <a:r>
              <a:rPr lang="en-US" sz="2800" b="1" dirty="0">
                <a:solidFill>
                  <a:schemeClr val="tx2">
                    <a:lumMod val="20000"/>
                    <a:lumOff val="80000"/>
                  </a:schemeClr>
                </a:solidFill>
                <a:latin typeface="Montserrat" panose="00000500000000000000" pitchFamily="50" charset="0"/>
              </a:rPr>
              <a:t>HIPAA</a:t>
            </a:r>
            <a:r>
              <a:rPr lang="en-US" sz="2800" dirty="0">
                <a:solidFill>
                  <a:schemeClr val="bg1"/>
                </a:solidFill>
                <a:latin typeface="Montserrat" panose="00000500000000000000" pitchFamily="50" charset="0"/>
              </a:rPr>
              <a:t> (healthcare), </a:t>
            </a:r>
            <a:r>
              <a:rPr lang="en-US" sz="2800" b="1" dirty="0">
                <a:solidFill>
                  <a:srgbClr val="BED4ED"/>
                </a:solidFill>
                <a:latin typeface="Montserrat" panose="00000500000000000000" pitchFamily="50" charset="0"/>
              </a:rPr>
              <a:t>FTCA</a:t>
            </a:r>
            <a:r>
              <a:rPr lang="en-US" sz="2800" dirty="0">
                <a:solidFill>
                  <a:schemeClr val="bg1"/>
                </a:solidFill>
                <a:latin typeface="Montserrat" panose="00000500000000000000" pitchFamily="50" charset="0"/>
              </a:rPr>
              <a:t>, </a:t>
            </a:r>
            <a:r>
              <a:rPr lang="en-US" sz="2800" b="1" dirty="0">
                <a:solidFill>
                  <a:schemeClr val="tx2">
                    <a:lumMod val="20000"/>
                    <a:lumOff val="80000"/>
                  </a:schemeClr>
                </a:solidFill>
                <a:latin typeface="Montserrat" panose="00000500000000000000" pitchFamily="50" charset="0"/>
              </a:rPr>
              <a:t>PCI DSS</a:t>
            </a:r>
            <a:r>
              <a:rPr lang="en-US" sz="2800" dirty="0">
                <a:solidFill>
                  <a:schemeClr val="bg1"/>
                </a:solidFill>
                <a:latin typeface="Montserrat" panose="00000500000000000000" pitchFamily="50" charset="0"/>
              </a:rPr>
              <a:t>, etc.</a:t>
            </a:r>
          </a:p>
        </p:txBody>
      </p:sp>
      <p:sp>
        <p:nvSpPr>
          <p:cNvPr id="5" name="TextBox 4">
            <a:extLst>
              <a:ext uri="{FF2B5EF4-FFF2-40B4-BE49-F238E27FC236}">
                <a16:creationId xmlns:a16="http://schemas.microsoft.com/office/drawing/2014/main" id="{158EC648-84E5-416E-831D-8E22AE662844}"/>
              </a:ext>
            </a:extLst>
          </p:cNvPr>
          <p:cNvSpPr txBox="1"/>
          <p:nvPr/>
        </p:nvSpPr>
        <p:spPr>
          <a:xfrm>
            <a:off x="1447800" y="1714498"/>
            <a:ext cx="12725400" cy="769441"/>
          </a:xfrm>
          <a:prstGeom prst="rect">
            <a:avLst/>
          </a:prstGeom>
          <a:noFill/>
        </p:spPr>
        <p:txBody>
          <a:bodyPr wrap="square" rtlCol="0">
            <a:spAutoFit/>
          </a:bodyPr>
          <a:lstStyle/>
          <a:p>
            <a:r>
              <a:rPr lang="en-US" sz="4400" b="1" dirty="0">
                <a:solidFill>
                  <a:schemeClr val="bg1"/>
                </a:solidFill>
                <a:latin typeface="Montserrat" panose="00000500000000000000" pitchFamily="50" charset="0"/>
              </a:rPr>
              <a:t>Overview of Data Privacy Laws</a:t>
            </a:r>
          </a:p>
        </p:txBody>
      </p:sp>
    </p:spTree>
    <p:extLst>
      <p:ext uri="{BB962C8B-B14F-4D97-AF65-F5344CB8AC3E}">
        <p14:creationId xmlns:p14="http://schemas.microsoft.com/office/powerpoint/2010/main" val="36014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4"/>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a:lnSpc>
                <a:spcPts val="2880"/>
              </a:lnSpc>
            </a:pPr>
            <a:r>
              <a:rPr lang="en-US" sz="2400" spc="4">
                <a:solidFill>
                  <a:srgbClr val="FFFFFF"/>
                </a:solidFill>
                <a:latin typeface="DejaVu Sans Light"/>
                <a:ea typeface="DejaVu Sans Light"/>
                <a:cs typeface="DejaVu Sans Light"/>
                <a:sym typeface="DejaVu Sans Light"/>
              </a:rPr>
              <a:t>www.spilmanlaw.com</a:t>
            </a:r>
          </a:p>
          <a:p>
            <a:pPr>
              <a:lnSpc>
                <a:spcPts val="2160"/>
              </a:lnSpc>
            </a:pPr>
            <a:endParaRPr lang="en-US" sz="2400" spc="4">
              <a:solidFill>
                <a:srgbClr val="FFFFFF"/>
              </a:solidFill>
              <a:latin typeface="DejaVu Sans Light"/>
              <a:ea typeface="DejaVu Sans Light"/>
              <a:cs typeface="DejaVu Sans Light"/>
              <a:sym typeface="DejaVu Sans Light"/>
            </a:endParaRPr>
          </a:p>
          <a:p>
            <a:pPr>
              <a:lnSpc>
                <a:spcPts val="2160"/>
              </a:lnSpc>
            </a:pPr>
            <a:r>
              <a:rPr lang="en-US" spc="2">
                <a:solidFill>
                  <a:srgbClr val="FFFFFF"/>
                </a:solidFill>
                <a:latin typeface="DejaVu Sans Light"/>
                <a:ea typeface="DejaVu Sans Light"/>
                <a:cs typeface="DejaVu Sans Light"/>
                <a:sym typeface="DejaVu Sans Light"/>
              </a:rPr>
              <a:t>West Virginia | North Carolina</a:t>
            </a:r>
          </a:p>
          <a:p>
            <a:pPr>
              <a:lnSpc>
                <a:spcPts val="2160"/>
              </a:lnSpc>
            </a:pPr>
            <a:r>
              <a:rPr lang="en-US" spc="2">
                <a:solidFill>
                  <a:srgbClr val="FFFFFF"/>
                </a:solidFill>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152400" y="962749"/>
            <a:ext cx="16459200" cy="171450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defTabSz="914400"/>
            <a:r>
              <a:rPr lang="en-US" sz="6400" b="1" dirty="0">
                <a:solidFill>
                  <a:prstClr val="white">
                    <a:lumMod val="95000"/>
                  </a:prstClr>
                </a:solidFill>
                <a:latin typeface="Montserrat" panose="00000500000000000000" pitchFamily="50" charset="0"/>
              </a:rPr>
              <a:t>AI: The “Black Box Problem”</a:t>
            </a:r>
            <a:endParaRPr lang="en-US" sz="4400" b="1" dirty="0">
              <a:solidFill>
                <a:prstClr val="white">
                  <a:lumMod val="95000"/>
                </a:prstClr>
              </a:solidFill>
              <a:latin typeface="Montserrat" panose="00000500000000000000" pitchFamily="50" charset="0"/>
            </a:endParaRPr>
          </a:p>
        </p:txBody>
      </p:sp>
      <p:sp>
        <p:nvSpPr>
          <p:cNvPr id="4" name="Rectangle 3">
            <a:extLst>
              <a:ext uri="{FF2B5EF4-FFF2-40B4-BE49-F238E27FC236}">
                <a16:creationId xmlns:a16="http://schemas.microsoft.com/office/drawing/2014/main" id="{3F4A5913-78DF-4AF8-BA8F-9F4E142C35E2}"/>
              </a:ext>
            </a:extLst>
          </p:cNvPr>
          <p:cNvSpPr/>
          <p:nvPr/>
        </p:nvSpPr>
        <p:spPr>
          <a:xfrm>
            <a:off x="1478604" y="3638854"/>
            <a:ext cx="7090372" cy="3416320"/>
          </a:xfrm>
          <a:prstGeom prst="rect">
            <a:avLst/>
          </a:prstGeom>
        </p:spPr>
        <p:txBody>
          <a:bodyPr wrap="square">
            <a:spAutoFit/>
          </a:bodyPr>
          <a:lstStyle/>
          <a:p>
            <a:r>
              <a:rPr lang="en-US" sz="3600" dirty="0">
                <a:solidFill>
                  <a:prstClr val="white">
                    <a:lumMod val="95000"/>
                  </a:prstClr>
                </a:solidFill>
                <a:latin typeface="Montserrat" panose="00000500000000000000" pitchFamily="50" charset="0"/>
              </a:rPr>
              <a:t>The "black box problem" refers to the challenge of understanding how complex AI models, particularly deep learning algorithms, arrive at their decisions or predictions.</a:t>
            </a:r>
          </a:p>
        </p:txBody>
      </p:sp>
      <p:pic>
        <p:nvPicPr>
          <p:cNvPr id="7" name="Video Sep 17 2024, 8 53 13 AM">
            <a:hlinkClick r:id="" action="ppaction://media"/>
            <a:extLst>
              <a:ext uri="{FF2B5EF4-FFF2-40B4-BE49-F238E27FC236}">
                <a16:creationId xmlns:a16="http://schemas.microsoft.com/office/drawing/2014/main" id="{D4401527-6000-4A18-8B35-022A0B0472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4001" y="3375721"/>
            <a:ext cx="8129742" cy="4588914"/>
          </a:xfrm>
          <a:prstGeom prst="rect">
            <a:avLst/>
          </a:prstGeom>
        </p:spPr>
      </p:pic>
    </p:spTree>
    <p:extLst>
      <p:ext uri="{BB962C8B-B14F-4D97-AF65-F5344CB8AC3E}">
        <p14:creationId xmlns:p14="http://schemas.microsoft.com/office/powerpoint/2010/main" val="18587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 presetClass="mediacall" presetSubtype="0" fill="hold" nodeType="withEffect">
                                  <p:stCondLst>
                                    <p:cond delay="500"/>
                                  </p:stCondLst>
                                  <p:childTnLst>
                                    <p:cmd type="call" cmd="playFrom(0.0)">
                                      <p:cBhvr>
                                        <p:cTn id="9" dur="146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7"/>
                                        </p:tgtEl>
                                      </p:cBhvr>
                                    </p:cmd>
                                  </p:childTnLst>
                                </p:cTn>
                              </p:par>
                            </p:childTnLst>
                          </p:cTn>
                        </p:par>
                      </p:childTnLst>
                    </p:cTn>
                  </p:par>
                </p:childTnLst>
              </p:cTn>
              <p:nextCondLst>
                <p:cond evt="onClick" delay="0">
                  <p:tgtEl>
                    <p:spTgt spid="7"/>
                  </p:tgtEl>
                </p:cond>
              </p:nextCondLst>
            </p:seq>
            <p:video>
              <p:cMediaNode vol="80000">
                <p:cTn id="15"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a:lnSpc>
                <a:spcPts val="2880"/>
              </a:lnSpc>
            </a:pPr>
            <a:r>
              <a:rPr lang="en-US" sz="2400" spc="4">
                <a:solidFill>
                  <a:srgbClr val="FFFFFF"/>
                </a:solidFill>
                <a:latin typeface="DejaVu Sans Light"/>
                <a:ea typeface="DejaVu Sans Light"/>
                <a:cs typeface="DejaVu Sans Light"/>
                <a:sym typeface="DejaVu Sans Light"/>
              </a:rPr>
              <a:t>www.spilmanlaw.com</a:t>
            </a:r>
          </a:p>
          <a:p>
            <a:pPr>
              <a:lnSpc>
                <a:spcPts val="2160"/>
              </a:lnSpc>
            </a:pPr>
            <a:endParaRPr lang="en-US" sz="2400" spc="4">
              <a:solidFill>
                <a:srgbClr val="FFFFFF"/>
              </a:solidFill>
              <a:latin typeface="DejaVu Sans Light"/>
              <a:ea typeface="DejaVu Sans Light"/>
              <a:cs typeface="DejaVu Sans Light"/>
              <a:sym typeface="DejaVu Sans Light"/>
            </a:endParaRPr>
          </a:p>
          <a:p>
            <a:pPr>
              <a:lnSpc>
                <a:spcPts val="2160"/>
              </a:lnSpc>
            </a:pPr>
            <a:r>
              <a:rPr lang="en-US" spc="2">
                <a:solidFill>
                  <a:srgbClr val="FFFFFF"/>
                </a:solidFill>
                <a:latin typeface="DejaVu Sans Light"/>
                <a:ea typeface="DejaVu Sans Light"/>
                <a:cs typeface="DejaVu Sans Light"/>
                <a:sym typeface="DejaVu Sans Light"/>
              </a:rPr>
              <a:t>West Virginia | North Carolina</a:t>
            </a:r>
          </a:p>
          <a:p>
            <a:pPr>
              <a:lnSpc>
                <a:spcPts val="2160"/>
              </a:lnSpc>
            </a:pPr>
            <a:r>
              <a:rPr lang="en-US" spc="2">
                <a:solidFill>
                  <a:srgbClr val="FFFFFF"/>
                </a:solidFill>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992220" y="1308002"/>
            <a:ext cx="16459200" cy="171450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defTabSz="914400"/>
            <a:r>
              <a:rPr lang="en-US" sz="5600" b="1" dirty="0">
                <a:solidFill>
                  <a:prstClr val="white">
                    <a:lumMod val="95000"/>
                  </a:prstClr>
                </a:solidFill>
                <a:latin typeface="Montserrat" panose="00000500000000000000" pitchFamily="50" charset="0"/>
              </a:rPr>
              <a:t>Results of the “Black Box Problem”</a:t>
            </a:r>
            <a:endParaRPr lang="en-US" sz="4000" b="1" dirty="0">
              <a:solidFill>
                <a:prstClr val="white">
                  <a:lumMod val="95000"/>
                </a:prstClr>
              </a:solidFill>
              <a:latin typeface="Montserrat" panose="00000500000000000000" pitchFamily="50" charset="0"/>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2295613" y="2559398"/>
            <a:ext cx="14909538" cy="5926932"/>
          </a:xfrm>
          <a:prstGeom prst="rect">
            <a:avLst/>
          </a:prstGeom>
        </p:spPr>
        <p:txBody>
          <a:bodyPr>
            <a:normAutofit fontScale="925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indent="-342900" defTabSz="914400"/>
            <a:r>
              <a:rPr lang="en-US" sz="3200" b="1" dirty="0">
                <a:solidFill>
                  <a:prstClr val="white">
                    <a:lumMod val="95000"/>
                  </a:prstClr>
                </a:solidFill>
                <a:latin typeface="Montserrat" panose="00000500000000000000" pitchFamily="50" charset="0"/>
              </a:rPr>
              <a:t>Lack of Transparency:</a:t>
            </a:r>
          </a:p>
          <a:p>
            <a:pPr marL="742950" lvl="1" indent="-285750" defTabSz="914400"/>
            <a:r>
              <a:rPr lang="en-US" sz="2800" dirty="0">
                <a:solidFill>
                  <a:prstClr val="white">
                    <a:lumMod val="95000"/>
                  </a:prstClr>
                </a:solidFill>
                <a:latin typeface="Montserrat" panose="00000500000000000000" pitchFamily="50" charset="0"/>
              </a:rPr>
              <a:t>The internal workings of AI systems can be opaque, making it hard to see how inputs are transformed into outputs.</a:t>
            </a:r>
          </a:p>
          <a:p>
            <a:pPr marL="342900" indent="-342900" defTabSz="914400"/>
            <a:r>
              <a:rPr lang="en-US" sz="3200" b="1" dirty="0">
                <a:solidFill>
                  <a:prstClr val="white">
                    <a:lumMod val="95000"/>
                  </a:prstClr>
                </a:solidFill>
                <a:latin typeface="Montserrat" panose="00000500000000000000" pitchFamily="50" charset="0"/>
              </a:rPr>
              <a:t>Accountability Issues:</a:t>
            </a:r>
          </a:p>
          <a:p>
            <a:pPr marL="742950" lvl="1" indent="-285750" defTabSz="914400"/>
            <a:r>
              <a:rPr lang="en-US" sz="2800" dirty="0">
                <a:solidFill>
                  <a:prstClr val="white">
                    <a:lumMod val="95000"/>
                  </a:prstClr>
                </a:solidFill>
                <a:latin typeface="Montserrat" panose="00000500000000000000" pitchFamily="50" charset="0"/>
              </a:rPr>
              <a:t>If decisions made by AI lead to negative outcomes (e.g., biased hiring practices, unfair credit scoring), it can be challenging to determine who is responsible.</a:t>
            </a:r>
          </a:p>
          <a:p>
            <a:pPr marL="342900" indent="-342900" defTabSz="914400"/>
            <a:r>
              <a:rPr lang="en-US" sz="3200" b="1" dirty="0">
                <a:solidFill>
                  <a:prstClr val="white">
                    <a:lumMod val="95000"/>
                  </a:prstClr>
                </a:solidFill>
                <a:latin typeface="Montserrat" panose="00000500000000000000" pitchFamily="50" charset="0"/>
              </a:rPr>
              <a:t>Regulatory and Ethical Concerns:</a:t>
            </a:r>
          </a:p>
          <a:p>
            <a:pPr marL="742950" lvl="1" indent="-285750" defTabSz="914400"/>
            <a:r>
              <a:rPr lang="en-US" sz="2800" dirty="0">
                <a:solidFill>
                  <a:prstClr val="white">
                    <a:lumMod val="95000"/>
                  </a:prstClr>
                </a:solidFill>
                <a:latin typeface="Montserrat" panose="00000500000000000000" pitchFamily="50" charset="0"/>
              </a:rPr>
              <a:t>Many industries are considering regulations that require transparency and accountability in AI, which complicates the deployment of such systems.</a:t>
            </a:r>
          </a:p>
          <a:p>
            <a:pPr marL="342900" indent="-342900" defTabSz="914400"/>
            <a:r>
              <a:rPr lang="en-US" sz="3200" b="1" dirty="0">
                <a:solidFill>
                  <a:prstClr val="white">
                    <a:lumMod val="95000"/>
                  </a:prstClr>
                </a:solidFill>
                <a:latin typeface="Montserrat" panose="00000500000000000000" pitchFamily="50" charset="0"/>
              </a:rPr>
              <a:t>Trust and Adoption:</a:t>
            </a:r>
          </a:p>
          <a:p>
            <a:pPr marL="742950" lvl="1" indent="-285750" defTabSz="914400"/>
            <a:r>
              <a:rPr lang="en-US" sz="2800" dirty="0">
                <a:solidFill>
                  <a:prstClr val="white">
                    <a:lumMod val="95000"/>
                  </a:prstClr>
                </a:solidFill>
                <a:latin typeface="Montserrat" panose="00000500000000000000" pitchFamily="50" charset="0"/>
              </a:rPr>
              <a:t>Users may be hesitant to trust and adopt AI solutions if they don't understand how they work or why they make certain decisions.</a:t>
            </a:r>
          </a:p>
          <a:p>
            <a:pPr marL="342900" indent="-342900" defTabSz="914400"/>
            <a:endParaRPr lang="en-US" sz="3200" dirty="0">
              <a:solidFill>
                <a:prstClr val="black"/>
              </a:solidFill>
              <a:latin typeface="Montserrat" panose="00000500000000000000" pitchFamily="50" charset="0"/>
            </a:endParaRPr>
          </a:p>
        </p:txBody>
      </p:sp>
    </p:spTree>
    <p:extLst>
      <p:ext uri="{BB962C8B-B14F-4D97-AF65-F5344CB8AC3E}">
        <p14:creationId xmlns:p14="http://schemas.microsoft.com/office/powerpoint/2010/main" val="22681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6C8C">
                <a:alpha val="100000"/>
              </a:srgbClr>
            </a:gs>
            <a:gs pos="100000">
              <a:srgbClr val="046C8C">
                <a:alpha val="47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descr="MainBackground.jpg"/>
          <p:cNvSpPr/>
          <p:nvPr/>
        </p:nvSpPr>
        <p:spPr>
          <a:xfrm>
            <a:off x="0" y="1143"/>
            <a:ext cx="18288000" cy="10285858"/>
          </a:xfrm>
          <a:custGeom>
            <a:avLst/>
            <a:gdLst/>
            <a:ahLst/>
            <a:cxnLst/>
            <a:rect l="l" t="t" r="r" b="b"/>
            <a:pathLst>
              <a:path w="18288000" h="10285858">
                <a:moveTo>
                  <a:pt x="0" y="0"/>
                </a:moveTo>
                <a:lnTo>
                  <a:pt x="18288000" y="0"/>
                </a:lnTo>
                <a:lnTo>
                  <a:pt x="18288000" y="10285858"/>
                </a:lnTo>
                <a:lnTo>
                  <a:pt x="0" y="10285858"/>
                </a:lnTo>
                <a:lnTo>
                  <a:pt x="0" y="0"/>
                </a:lnTo>
                <a:close/>
              </a:path>
            </a:pathLst>
          </a:custGeom>
          <a:blipFill>
            <a:blip r:embed="rId2"/>
            <a:stretch>
              <a:fillRect/>
            </a:stretch>
          </a:blipFill>
          <a:ln cap="sq">
            <a:noFill/>
            <a:prstDash val="solid"/>
            <a:miter/>
          </a:ln>
        </p:spPr>
      </p:sp>
      <p:sp>
        <p:nvSpPr>
          <p:cNvPr id="3" name="TextBox 3"/>
          <p:cNvSpPr txBox="1"/>
          <p:nvPr/>
        </p:nvSpPr>
        <p:spPr>
          <a:xfrm>
            <a:off x="740312" y="8880476"/>
            <a:ext cx="7090372" cy="1203856"/>
          </a:xfrm>
          <a:prstGeom prst="rect">
            <a:avLst/>
          </a:prstGeom>
        </p:spPr>
        <p:txBody>
          <a:bodyPr lIns="0" tIns="0" rIns="0" bIns="0" rtlCol="0" anchor="t">
            <a:spAutoFit/>
          </a:bodyPr>
          <a:lstStyle/>
          <a:p>
            <a:pPr>
              <a:lnSpc>
                <a:spcPts val="2880"/>
              </a:lnSpc>
            </a:pPr>
            <a:r>
              <a:rPr lang="en-US" sz="2400" spc="4">
                <a:solidFill>
                  <a:srgbClr val="FFFFFF"/>
                </a:solidFill>
                <a:latin typeface="DejaVu Sans Light"/>
                <a:ea typeface="DejaVu Sans Light"/>
                <a:cs typeface="DejaVu Sans Light"/>
                <a:sym typeface="DejaVu Sans Light"/>
              </a:rPr>
              <a:t>www.spilmanlaw.com</a:t>
            </a:r>
          </a:p>
          <a:p>
            <a:pPr>
              <a:lnSpc>
                <a:spcPts val="2160"/>
              </a:lnSpc>
            </a:pPr>
            <a:endParaRPr lang="en-US" sz="2400" spc="4">
              <a:solidFill>
                <a:srgbClr val="FFFFFF"/>
              </a:solidFill>
              <a:latin typeface="DejaVu Sans Light"/>
              <a:ea typeface="DejaVu Sans Light"/>
              <a:cs typeface="DejaVu Sans Light"/>
              <a:sym typeface="DejaVu Sans Light"/>
            </a:endParaRPr>
          </a:p>
          <a:p>
            <a:pPr>
              <a:lnSpc>
                <a:spcPts val="2160"/>
              </a:lnSpc>
            </a:pPr>
            <a:r>
              <a:rPr lang="en-US" spc="2">
                <a:solidFill>
                  <a:srgbClr val="FFFFFF"/>
                </a:solidFill>
                <a:latin typeface="DejaVu Sans Light"/>
                <a:ea typeface="DejaVu Sans Light"/>
                <a:cs typeface="DejaVu Sans Light"/>
                <a:sym typeface="DejaVu Sans Light"/>
              </a:rPr>
              <a:t>West Virginia | North Carolina</a:t>
            </a:r>
          </a:p>
          <a:p>
            <a:pPr>
              <a:lnSpc>
                <a:spcPts val="2160"/>
              </a:lnSpc>
            </a:pPr>
            <a:r>
              <a:rPr lang="en-US" spc="2">
                <a:solidFill>
                  <a:srgbClr val="FFFFFF"/>
                </a:solidFill>
                <a:latin typeface="DejaVu Sans Light"/>
                <a:ea typeface="DejaVu Sans Light"/>
                <a:cs typeface="DejaVu Sans Light"/>
                <a:sym typeface="DejaVu Sans Light"/>
              </a:rPr>
              <a:t>Pennsylvania | Virginia | Florida</a:t>
            </a:r>
          </a:p>
        </p:txBody>
      </p:sp>
      <p:sp>
        <p:nvSpPr>
          <p:cNvPr id="6" name="Title 1">
            <a:extLst>
              <a:ext uri="{FF2B5EF4-FFF2-40B4-BE49-F238E27FC236}">
                <a16:creationId xmlns:a16="http://schemas.microsoft.com/office/drawing/2014/main" id="{52DE123B-DDE3-4229-8481-54A35F36E63F}"/>
              </a:ext>
            </a:extLst>
          </p:cNvPr>
          <p:cNvSpPr txBox="1">
            <a:spLocks/>
          </p:cNvSpPr>
          <p:nvPr/>
        </p:nvSpPr>
        <p:spPr>
          <a:xfrm>
            <a:off x="-291828" y="1483002"/>
            <a:ext cx="16984608" cy="1714500"/>
          </a:xfrm>
          <a:prstGeom prst="rect">
            <a:avLst/>
          </a:prstGeom>
        </p:spPr>
        <p:txBody>
          <a:bodyPr anchor="t">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defTabSz="914400"/>
            <a:r>
              <a:rPr lang="en-US" sz="4800" b="1" dirty="0">
                <a:solidFill>
                  <a:prstClr val="white">
                    <a:lumMod val="95000"/>
                  </a:prstClr>
                </a:solidFill>
                <a:latin typeface="Montserrat" panose="00000500000000000000" pitchFamily="50" charset="0"/>
              </a:rPr>
              <a:t>Legal Risks of AI and the “Black Box Problem”</a:t>
            </a:r>
            <a:endParaRPr lang="en-US" sz="3600" b="1" dirty="0">
              <a:solidFill>
                <a:prstClr val="white">
                  <a:lumMod val="95000"/>
                </a:prstClr>
              </a:solidFill>
              <a:latin typeface="Montserrat" panose="00000500000000000000" pitchFamily="50" charset="0"/>
            </a:endParaRPr>
          </a:p>
        </p:txBody>
      </p:sp>
      <p:sp>
        <p:nvSpPr>
          <p:cNvPr id="8" name="Content Placeholder 6">
            <a:extLst>
              <a:ext uri="{FF2B5EF4-FFF2-40B4-BE49-F238E27FC236}">
                <a16:creationId xmlns:a16="http://schemas.microsoft.com/office/drawing/2014/main" id="{A8604FDD-1041-4198-97B8-5940D5A11DF0}"/>
              </a:ext>
            </a:extLst>
          </p:cNvPr>
          <p:cNvSpPr txBox="1">
            <a:spLocks/>
          </p:cNvSpPr>
          <p:nvPr/>
        </p:nvSpPr>
        <p:spPr>
          <a:xfrm>
            <a:off x="2075071" y="3197502"/>
            <a:ext cx="14909538" cy="5926932"/>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342900" indent="-342900" defTabSz="914400">
              <a:lnSpc>
                <a:spcPct val="200000"/>
              </a:lnSpc>
            </a:pPr>
            <a:r>
              <a:rPr lang="en-US" sz="3200" b="1" dirty="0">
                <a:solidFill>
                  <a:prstClr val="white">
                    <a:lumMod val="95000"/>
                  </a:prstClr>
                </a:solidFill>
                <a:latin typeface="Montserrat" panose="00000500000000000000" pitchFamily="50" charset="0"/>
              </a:rPr>
              <a:t>AI as Intellectual Property</a:t>
            </a:r>
          </a:p>
          <a:p>
            <a:pPr marL="342900" indent="-342900" defTabSz="914400">
              <a:lnSpc>
                <a:spcPct val="200000"/>
              </a:lnSpc>
            </a:pPr>
            <a:r>
              <a:rPr lang="en-US" sz="3200" b="1" dirty="0">
                <a:solidFill>
                  <a:prstClr val="white">
                    <a:lumMod val="95000"/>
                  </a:prstClr>
                </a:solidFill>
                <a:latin typeface="Montserrat" panose="00000500000000000000" pitchFamily="50" charset="0"/>
              </a:rPr>
              <a:t>Ownership, Fair Use, and AI-assisted Creations</a:t>
            </a:r>
          </a:p>
          <a:p>
            <a:pPr marL="342900" indent="-342900" defTabSz="914400">
              <a:lnSpc>
                <a:spcPct val="200000"/>
              </a:lnSpc>
            </a:pPr>
            <a:r>
              <a:rPr lang="en-US" sz="3200" b="1" dirty="0">
                <a:solidFill>
                  <a:prstClr val="white">
                    <a:lumMod val="95000"/>
                  </a:prstClr>
                </a:solidFill>
                <a:latin typeface="Montserrat" panose="00000500000000000000" pitchFamily="50" charset="0"/>
              </a:rPr>
              <a:t>Commercial Transactions Involving AI</a:t>
            </a:r>
          </a:p>
          <a:p>
            <a:pPr marL="342900" indent="-342900" defTabSz="914400">
              <a:lnSpc>
                <a:spcPct val="200000"/>
              </a:lnSpc>
            </a:pPr>
            <a:r>
              <a:rPr lang="en-US" sz="3200" b="1" dirty="0">
                <a:solidFill>
                  <a:prstClr val="white">
                    <a:lumMod val="95000"/>
                  </a:prstClr>
                </a:solidFill>
                <a:latin typeface="Montserrat" panose="00000500000000000000" pitchFamily="50" charset="0"/>
              </a:rPr>
              <a:t>AI in the Courtroom</a:t>
            </a:r>
          </a:p>
          <a:p>
            <a:pPr marL="342900" indent="-342900" defTabSz="914400"/>
            <a:endParaRPr lang="en-US" sz="3200" dirty="0">
              <a:solidFill>
                <a:prstClr val="black"/>
              </a:solidFill>
              <a:latin typeface="Montserrat" panose="00000500000000000000" pitchFamily="50" charset="0"/>
            </a:endParaRPr>
          </a:p>
        </p:txBody>
      </p:sp>
    </p:spTree>
    <p:extLst>
      <p:ext uri="{BB962C8B-B14F-4D97-AF65-F5344CB8AC3E}">
        <p14:creationId xmlns:p14="http://schemas.microsoft.com/office/powerpoint/2010/main" val="26171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ilmanPPTTemplate16-9_2023FLupdate" id="{C2B3BE00-CFBD-4B6D-A27A-6F1B819312CA}" vid="{775819CA-F798-4F50-9BE1-8D7928DE71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Custom</PresentationFormat>
  <Paragraphs>210</Paragraphs>
  <Slides>22</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2025-04-23T18:35:00Z</dcterms:created>
  <dcterms:modified xsi:type="dcterms:W3CDTF">2025-04-23T18:35:00Z</dcterms:modified>
  <dc:identifier>DAGRB4Q8NHU</dc:identifier>
</cp:coreProperties>
</file>