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705" r:id="rId2"/>
    <p:sldMasterId id="2147483680" r:id="rId3"/>
    <p:sldMasterId id="2147483686" r:id="rId5"/>
    <p:sldMasterId id="2147483715" r:id="rId7"/>
    <p:sldMasterId id="2147483725" r:id="rId8"/>
  </p:sldMasterIdLst>
  <p:notesMasterIdLst>
    <p:notesMasterId r:id="rId89"/>
  </p:notesMasterIdLst>
  <p:handoutMasterIdLst>
    <p:handoutMasterId r:id="rId90"/>
  </p:handoutMasterIdLst>
  <p:sldIdLst>
    <p:sldId id="259" r:id="rId9"/>
    <p:sldId id="261" r:id="rId10"/>
    <p:sldId id="260" r:id="rId11"/>
    <p:sldId id="263" r:id="rId12"/>
    <p:sldId id="264" r:id="rId13"/>
    <p:sldId id="740" r:id="rId14"/>
    <p:sldId id="714" r:id="rId15"/>
    <p:sldId id="268" r:id="rId16"/>
    <p:sldId id="269" r:id="rId17"/>
    <p:sldId id="715" r:id="rId18"/>
    <p:sldId id="271" r:id="rId19"/>
    <p:sldId id="272" r:id="rId20"/>
    <p:sldId id="716" r:id="rId21"/>
    <p:sldId id="274" r:id="rId22"/>
    <p:sldId id="275" r:id="rId23"/>
    <p:sldId id="276" r:id="rId24"/>
    <p:sldId id="341" r:id="rId25"/>
    <p:sldId id="342" r:id="rId26"/>
    <p:sldId id="661" r:id="rId27"/>
    <p:sldId id="739" r:id="rId28"/>
    <p:sldId id="663" r:id="rId29"/>
    <p:sldId id="704" r:id="rId30"/>
    <p:sldId id="705" r:id="rId31"/>
    <p:sldId id="706" r:id="rId32"/>
    <p:sldId id="707" r:id="rId33"/>
    <p:sldId id="708" r:id="rId34"/>
    <p:sldId id="709" r:id="rId35"/>
    <p:sldId id="710" r:id="rId36"/>
    <p:sldId id="343" r:id="rId37"/>
    <p:sldId id="262" r:id="rId38"/>
    <p:sldId id="711" r:id="rId39"/>
    <p:sldId id="712" r:id="rId40"/>
    <p:sldId id="265" r:id="rId41"/>
    <p:sldId id="713" r:id="rId42"/>
    <p:sldId id="267" r:id="rId43"/>
    <p:sldId id="620" r:id="rId44"/>
    <p:sldId id="270" r:id="rId45"/>
    <p:sldId id="273" r:id="rId46"/>
    <p:sldId id="339" r:id="rId47"/>
    <p:sldId id="277" r:id="rId48"/>
    <p:sldId id="278" r:id="rId49"/>
    <p:sldId id="340" r:id="rId50"/>
    <p:sldId id="323" r:id="rId51"/>
    <p:sldId id="621" r:id="rId52"/>
    <p:sldId id="283" r:id="rId53"/>
    <p:sldId id="284" r:id="rId54"/>
    <p:sldId id="285" r:id="rId55"/>
    <p:sldId id="286" r:id="rId56"/>
    <p:sldId id="288" r:id="rId57"/>
    <p:sldId id="289" r:id="rId58"/>
    <p:sldId id="624" r:id="rId59"/>
    <p:sldId id="325" r:id="rId60"/>
    <p:sldId id="326" r:id="rId61"/>
    <p:sldId id="327" r:id="rId62"/>
    <p:sldId id="328" r:id="rId63"/>
    <p:sldId id="717" r:id="rId64"/>
    <p:sldId id="718" r:id="rId65"/>
    <p:sldId id="719" r:id="rId66"/>
    <p:sldId id="720" r:id="rId67"/>
    <p:sldId id="721" r:id="rId68"/>
    <p:sldId id="742" r:id="rId69"/>
    <p:sldId id="726" r:id="rId70"/>
    <p:sldId id="727" r:id="rId71"/>
    <p:sldId id="728" r:id="rId72"/>
    <p:sldId id="729" r:id="rId73"/>
    <p:sldId id="730" r:id="rId74"/>
    <p:sldId id="731" r:id="rId75"/>
    <p:sldId id="732" r:id="rId76"/>
    <p:sldId id="733" r:id="rId77"/>
    <p:sldId id="734" r:id="rId78"/>
    <p:sldId id="735" r:id="rId79"/>
    <p:sldId id="736" r:id="rId80"/>
    <p:sldId id="280" r:id="rId81"/>
    <p:sldId id="281" r:id="rId82"/>
    <p:sldId id="282" r:id="rId83"/>
    <p:sldId id="737" r:id="rId84"/>
    <p:sldId id="279" r:id="rId85"/>
    <p:sldId id="266" r:id="rId86"/>
    <p:sldId id="723" r:id="rId87"/>
    <p:sldId id="724"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945"/>
    <a:srgbClr val="155D0C"/>
    <a:srgbClr val="326B3A"/>
    <a:srgbClr val="439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5660" autoAdjust="0"/>
  </p:normalViewPr>
  <p:slideViewPr>
    <p:cSldViewPr snapToGrid="0">
      <p:cViewPr varScale="1">
        <p:scale>
          <a:sx n="106" d="100"/>
          <a:sy n="106" d="100"/>
        </p:scale>
        <p:origin x="828" y="96"/>
      </p:cViewPr>
      <p:guideLst/>
    </p:cSldViewPr>
  </p:slideViewPr>
  <p:notesTextViewPr>
    <p:cViewPr>
      <p:scale>
        <a:sx n="3" d="2"/>
        <a:sy n="3" d="2"/>
      </p:scale>
      <p:origin x="0" y="0"/>
    </p:cViewPr>
  </p:notesTextViewPr>
  <p:notesViewPr>
    <p:cSldViewPr snapToGrid="0">
      <p:cViewPr varScale="1">
        <p:scale>
          <a:sx n="66" d="100"/>
          <a:sy n="66" d="100"/>
        </p:scale>
        <p:origin x="3134" y="22"/>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8.xml" Id="rId26" /><Relationship Type="http://schemas.openxmlformats.org/officeDocument/2006/relationships/slide" Target="slides/slide13.xml" Id="rId21" /><Relationship Type="http://schemas.openxmlformats.org/officeDocument/2006/relationships/slide" Target="slides/slide34.xml" Id="rId42" /><Relationship Type="http://schemas.openxmlformats.org/officeDocument/2006/relationships/slide" Target="slides/slide39.xml" Id="rId47" /><Relationship Type="http://schemas.openxmlformats.org/officeDocument/2006/relationships/slide" Target="slides/slide55.xml" Id="rId63" /><Relationship Type="http://schemas.openxmlformats.org/officeDocument/2006/relationships/slide" Target="slides/slide60.xml" Id="rId68" /><Relationship Type="http://schemas.openxmlformats.org/officeDocument/2006/relationships/slide" Target="slides/slide76.xml" Id="rId84" /><Relationship Type="http://schemas.openxmlformats.org/officeDocument/2006/relationships/notesMaster" Target="notesMasters/notesMaster1.xml" Id="rId89" /><Relationship Type="http://schemas.openxmlformats.org/officeDocument/2006/relationships/slide" Target="slides/slide8.xml" Id="rId16" /><Relationship Type="http://schemas.openxmlformats.org/officeDocument/2006/relationships/slide" Target="slides/slide3.xml" Id="rId11" /><Relationship Type="http://schemas.openxmlformats.org/officeDocument/2006/relationships/slide" Target="slides/slide24.xml" Id="rId32" /><Relationship Type="http://schemas.openxmlformats.org/officeDocument/2006/relationships/slide" Target="slides/slide29.xml" Id="rId37" /><Relationship Type="http://schemas.openxmlformats.org/officeDocument/2006/relationships/slide" Target="slides/slide45.xml" Id="rId53" /><Relationship Type="http://schemas.openxmlformats.org/officeDocument/2006/relationships/slide" Target="slides/slide50.xml" Id="rId58" /><Relationship Type="http://schemas.openxmlformats.org/officeDocument/2006/relationships/slide" Target="slides/slide66.xml" Id="rId74" /><Relationship Type="http://schemas.openxmlformats.org/officeDocument/2006/relationships/slide" Target="slides/slide71.xml" Id="rId79" /><Relationship Type="http://schemas.openxmlformats.org/officeDocument/2006/relationships/slideMaster" Target="slideMasters/slideMaster4.xml" Id="rId5" /><Relationship Type="http://schemas.openxmlformats.org/officeDocument/2006/relationships/handoutMaster" Target="handoutMasters/handoutMaster1.xml" Id="rId90" /><Relationship Type="http://schemas.microsoft.com/office/2016/11/relationships/changesInfo" Target="changesInfos/changesInfo1.xml" Id="rId95" /><Relationship Type="http://schemas.openxmlformats.org/officeDocument/2006/relationships/slide" Target="slides/slide14.xml" Id="rId22" /><Relationship Type="http://schemas.openxmlformats.org/officeDocument/2006/relationships/slide" Target="slides/slide19.xml" Id="rId27" /><Relationship Type="http://schemas.openxmlformats.org/officeDocument/2006/relationships/slide" Target="slides/slide35.xml" Id="rId43" /><Relationship Type="http://schemas.openxmlformats.org/officeDocument/2006/relationships/slide" Target="slides/slide40.xml" Id="rId48" /><Relationship Type="http://schemas.openxmlformats.org/officeDocument/2006/relationships/slide" Target="slides/slide56.xml" Id="rId64" /><Relationship Type="http://schemas.openxmlformats.org/officeDocument/2006/relationships/slide" Target="slides/slide61.xml" Id="rId69" /><Relationship Type="http://schemas.openxmlformats.org/officeDocument/2006/relationships/slideMaster" Target="slideMasters/slideMaster7.xml" Id="rId8" /><Relationship Type="http://schemas.openxmlformats.org/officeDocument/2006/relationships/slide" Target="slides/slide43.xml" Id="rId51" /><Relationship Type="http://schemas.openxmlformats.org/officeDocument/2006/relationships/slide" Target="slides/slide64.xml" Id="rId72" /><Relationship Type="http://schemas.openxmlformats.org/officeDocument/2006/relationships/slide" Target="slides/slide72.xml" Id="rId80" /><Relationship Type="http://schemas.openxmlformats.org/officeDocument/2006/relationships/slide" Target="slides/slide77.xml" Id="rId85" /><Relationship Type="http://schemas.openxmlformats.org/officeDocument/2006/relationships/theme" Target="theme/theme1.xml" Id="rId93" /><Relationship Type="http://schemas.openxmlformats.org/officeDocument/2006/relationships/slideMaster" Target="slideMasters/slideMaster2.xml" Id="rId3" /><Relationship Type="http://schemas.openxmlformats.org/officeDocument/2006/relationships/slide" Target="slides/slide4.xml" Id="rId12" /><Relationship Type="http://schemas.openxmlformats.org/officeDocument/2006/relationships/slide" Target="slides/slide9.xml" Id="rId17" /><Relationship Type="http://schemas.openxmlformats.org/officeDocument/2006/relationships/slide" Target="slides/slide17.xml" Id="rId25" /><Relationship Type="http://schemas.openxmlformats.org/officeDocument/2006/relationships/slide" Target="slides/slide25.xml" Id="rId33" /><Relationship Type="http://schemas.openxmlformats.org/officeDocument/2006/relationships/slide" Target="slides/slide30.xml" Id="rId38" /><Relationship Type="http://schemas.openxmlformats.org/officeDocument/2006/relationships/slide" Target="slides/slide38.xml" Id="rId46" /><Relationship Type="http://schemas.openxmlformats.org/officeDocument/2006/relationships/slide" Target="slides/slide51.xml" Id="rId59" /><Relationship Type="http://schemas.openxmlformats.org/officeDocument/2006/relationships/slide" Target="slides/slide59.xml" Id="rId67" /><Relationship Type="http://schemas.openxmlformats.org/officeDocument/2006/relationships/slide" Target="slides/slide12.xml" Id="rId20" /><Relationship Type="http://schemas.openxmlformats.org/officeDocument/2006/relationships/slide" Target="slides/slide33.xml" Id="rId41" /><Relationship Type="http://schemas.openxmlformats.org/officeDocument/2006/relationships/slide" Target="slides/slide46.xml" Id="rId54" /><Relationship Type="http://schemas.openxmlformats.org/officeDocument/2006/relationships/slide" Target="slides/slide54.xml" Id="rId62" /><Relationship Type="http://schemas.openxmlformats.org/officeDocument/2006/relationships/slide" Target="slides/slide62.xml" Id="rId70" /><Relationship Type="http://schemas.openxmlformats.org/officeDocument/2006/relationships/slide" Target="slides/slide67.xml" Id="rId75" /><Relationship Type="http://schemas.openxmlformats.org/officeDocument/2006/relationships/slide" Target="slides/slide75.xml" Id="rId83" /><Relationship Type="http://schemas.openxmlformats.org/officeDocument/2006/relationships/slide" Target="slides/slide80.xml" Id="rId88" /><Relationship Type="http://schemas.openxmlformats.org/officeDocument/2006/relationships/presProps" Target="presProps.xml" Id="rId91" /><Relationship Type="http://schemas.openxmlformats.org/officeDocument/2006/relationships/slide" Target="slides/slide7.xml" Id="rId15" /><Relationship Type="http://schemas.openxmlformats.org/officeDocument/2006/relationships/slide" Target="slides/slide15.xml" Id="rId23" /><Relationship Type="http://schemas.openxmlformats.org/officeDocument/2006/relationships/slide" Target="slides/slide20.xml" Id="rId28" /><Relationship Type="http://schemas.openxmlformats.org/officeDocument/2006/relationships/slide" Target="slides/slide28.xml" Id="rId36" /><Relationship Type="http://schemas.openxmlformats.org/officeDocument/2006/relationships/slide" Target="slides/slide41.xml" Id="rId49" /><Relationship Type="http://schemas.openxmlformats.org/officeDocument/2006/relationships/slide" Target="slides/slide49.xml" Id="rId57" /><Relationship Type="http://schemas.openxmlformats.org/officeDocument/2006/relationships/slide" Target="slides/slide2.xml" Id="rId10" /><Relationship Type="http://schemas.openxmlformats.org/officeDocument/2006/relationships/slide" Target="slides/slide23.xml" Id="rId31" /><Relationship Type="http://schemas.openxmlformats.org/officeDocument/2006/relationships/slide" Target="slides/slide36.xml" Id="rId44" /><Relationship Type="http://schemas.openxmlformats.org/officeDocument/2006/relationships/slide" Target="slides/slide44.xml" Id="rId52" /><Relationship Type="http://schemas.openxmlformats.org/officeDocument/2006/relationships/slide" Target="slides/slide52.xml" Id="rId60" /><Relationship Type="http://schemas.openxmlformats.org/officeDocument/2006/relationships/slide" Target="slides/slide57.xml" Id="rId65" /><Relationship Type="http://schemas.openxmlformats.org/officeDocument/2006/relationships/slide" Target="slides/slide65.xml" Id="rId73" /><Relationship Type="http://schemas.openxmlformats.org/officeDocument/2006/relationships/slide" Target="slides/slide70.xml" Id="rId78" /><Relationship Type="http://schemas.openxmlformats.org/officeDocument/2006/relationships/slide" Target="slides/slide73.xml" Id="rId81" /><Relationship Type="http://schemas.openxmlformats.org/officeDocument/2006/relationships/slide" Target="slides/slide78.xml" Id="rId86" /><Relationship Type="http://schemas.openxmlformats.org/officeDocument/2006/relationships/tableStyles" Target="tableStyles.xml" Id="rId94" /><Relationship Type="http://schemas.openxmlformats.org/officeDocument/2006/relationships/slide" Target="slides/slide1.xml" Id="rId9" /><Relationship Type="http://schemas.openxmlformats.org/officeDocument/2006/relationships/slide" Target="slides/slide5.xml" Id="rId13" /><Relationship Type="http://schemas.openxmlformats.org/officeDocument/2006/relationships/slide" Target="slides/slide10.xml" Id="rId18" /><Relationship Type="http://schemas.openxmlformats.org/officeDocument/2006/relationships/slide" Target="slides/slide31.xml" Id="rId39" /><Relationship Type="http://schemas.openxmlformats.org/officeDocument/2006/relationships/slide" Target="slides/slide26.xml" Id="rId34" /><Relationship Type="http://schemas.openxmlformats.org/officeDocument/2006/relationships/slide" Target="slides/slide42.xml" Id="rId50" /><Relationship Type="http://schemas.openxmlformats.org/officeDocument/2006/relationships/slide" Target="slides/slide47.xml" Id="rId55" /><Relationship Type="http://schemas.openxmlformats.org/officeDocument/2006/relationships/slide" Target="slides/slide68.xml" Id="rId76" /><Relationship Type="http://schemas.openxmlformats.org/officeDocument/2006/relationships/slideMaster" Target="slideMasters/slideMaster6.xml" Id="rId7" /><Relationship Type="http://schemas.openxmlformats.org/officeDocument/2006/relationships/slide" Target="slides/slide63.xml" Id="rId71" /><Relationship Type="http://schemas.openxmlformats.org/officeDocument/2006/relationships/viewProps" Target="viewProps.xml" Id="rId92" /><Relationship Type="http://schemas.openxmlformats.org/officeDocument/2006/relationships/slideMaster" Target="slideMasters/slideMaster1.xml" Id="rId2" /><Relationship Type="http://schemas.openxmlformats.org/officeDocument/2006/relationships/slide" Target="slides/slide21.xml" Id="rId29" /><Relationship Type="http://schemas.openxmlformats.org/officeDocument/2006/relationships/slide" Target="slides/slide16.xml" Id="rId24" /><Relationship Type="http://schemas.openxmlformats.org/officeDocument/2006/relationships/slide" Target="slides/slide32.xml" Id="rId40" /><Relationship Type="http://schemas.openxmlformats.org/officeDocument/2006/relationships/slide" Target="slides/slide37.xml" Id="rId45" /><Relationship Type="http://schemas.openxmlformats.org/officeDocument/2006/relationships/slide" Target="slides/slide58.xml" Id="rId66" /><Relationship Type="http://schemas.openxmlformats.org/officeDocument/2006/relationships/slide" Target="slides/slide79.xml" Id="rId87" /><Relationship Type="http://schemas.openxmlformats.org/officeDocument/2006/relationships/slide" Target="slides/slide53.xml" Id="rId61" /><Relationship Type="http://schemas.openxmlformats.org/officeDocument/2006/relationships/slide" Target="slides/slide74.xml" Id="rId82" /><Relationship Type="http://schemas.openxmlformats.org/officeDocument/2006/relationships/slide" Target="slides/slide11.xml" Id="rId19" /><Relationship Type="http://schemas.openxmlformats.org/officeDocument/2006/relationships/slide" Target="slides/slide6.xml" Id="rId14" /><Relationship Type="http://schemas.openxmlformats.org/officeDocument/2006/relationships/slide" Target="slides/slide22.xml" Id="rId30" /><Relationship Type="http://schemas.openxmlformats.org/officeDocument/2006/relationships/slide" Target="slides/slide27.xml" Id="rId35" /><Relationship Type="http://schemas.openxmlformats.org/officeDocument/2006/relationships/slide" Target="slides/slide48.xml" Id="rId56" /><Relationship Type="http://schemas.openxmlformats.org/officeDocument/2006/relationships/slide" Target="slides/slide69.xml" Id="rId77"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ippel, Lauren" userId="daf4bbcc-64a5-4ac2-8ed6-ed95a135e2c1" providerId="ADAL" clId="{B4010AB1-2ED2-406C-B164-54869E2D6FA4}"/>
    <pc:docChg chg="modSld">
      <pc:chgData name="Klippel, Lauren" userId="daf4bbcc-64a5-4ac2-8ed6-ed95a135e2c1" providerId="ADAL" clId="{B4010AB1-2ED2-406C-B164-54869E2D6FA4}" dt="2025-04-23T14:07:19.165" v="0" actId="20577"/>
      <pc:docMkLst>
        <pc:docMk/>
      </pc:docMkLst>
      <pc:sldChg chg="modNotesTx">
        <pc:chgData name="Klippel, Lauren" userId="daf4bbcc-64a5-4ac2-8ed6-ed95a135e2c1" providerId="ADAL" clId="{B4010AB1-2ED2-406C-B164-54869E2D6FA4}" dt="2025-04-23T14:07:19.165" v="0" actId="20577"/>
        <pc:sldMkLst>
          <pc:docMk/>
          <pc:sldMk cId="1056271308" sldId="2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E2D626-5128-42D5-AB5B-396EF633E6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5EC315-73E2-4080-A50C-FDD3A1E12D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B9F24F-611E-4539-9000-D066D8E0CE9F}" type="datetimeFigureOut">
              <a:rPr lang="en-US" smtClean="0"/>
              <a:t>4/23/2025</a:t>
            </a:fld>
            <a:endParaRPr lang="en-US"/>
          </a:p>
        </p:txBody>
      </p:sp>
      <p:sp>
        <p:nvSpPr>
          <p:cNvPr id="4" name="Footer Placeholder 3">
            <a:extLst>
              <a:ext uri="{FF2B5EF4-FFF2-40B4-BE49-F238E27FC236}">
                <a16:creationId xmlns:a16="http://schemas.microsoft.com/office/drawing/2014/main" id="{84E2E0C6-359D-48EA-AF92-B2B9C22BA5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AC56F1-82A8-4A39-BD58-14EA9B0328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3D01FE-F622-47DB-9A9C-B78E86CAB3E7}" type="slidenum">
              <a:rPr lang="en-US" smtClean="0"/>
              <a:t>‹#›</a:t>
            </a:fld>
            <a:endParaRPr lang="en-US"/>
          </a:p>
        </p:txBody>
      </p:sp>
    </p:spTree>
    <p:extLst>
      <p:ext uri="{BB962C8B-B14F-4D97-AF65-F5344CB8AC3E}">
        <p14:creationId xmlns:p14="http://schemas.microsoft.com/office/powerpoint/2010/main" val="32533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F11A9-EC32-4AB4-A9AF-3214691A6C7B}"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2DF31-0D3E-4AB3-A532-3307CDAADB74}" type="slidenum">
              <a:rPr lang="en-US" smtClean="0"/>
              <a:t>‹#›</a:t>
            </a:fld>
            <a:endParaRPr lang="en-US"/>
          </a:p>
        </p:txBody>
      </p:sp>
    </p:spTree>
    <p:extLst>
      <p:ext uri="{BB962C8B-B14F-4D97-AF65-F5344CB8AC3E}">
        <p14:creationId xmlns:p14="http://schemas.microsoft.com/office/powerpoint/2010/main" val="100142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4FB6-E7E2-A6BC-EA46-F25BF967F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D661A-B036-1A5A-3AB4-E14D8F44D1FA}"/>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0BB335CE-A2D7-EE5E-DC99-2E4360AE9D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2DF31-0D3E-4AB3-A532-3307CDAAD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63121"/>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229AE6AC-50A5-4698-BF66-04166D3EB9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971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slideLayout1.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itle | No Im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4644570" y="3602038"/>
            <a:ext cx="6850743" cy="1655762"/>
          </a:xfrm>
        </p:spPr>
        <p:txBody>
          <a:bodyPr>
            <a:normAutofit/>
          </a:bodyPr>
          <a:lstStyle>
            <a:lvl1pPr marL="0" indent="0" algn="l">
              <a:buNone/>
              <a:defRPr sz="20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476C4268-88FC-A50F-2396-07398160D0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3713192"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35827241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12.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ntact |  One-Up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EE43-F357-40FA-A66C-82D8506947B6}"/>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Slide Number Placeholder 6">
            <a:extLst>
              <a:ext uri="{FF2B5EF4-FFF2-40B4-BE49-F238E27FC236}">
                <a16:creationId xmlns:a16="http://schemas.microsoft.com/office/drawing/2014/main" id="{8A65AD14-7098-E8A8-0A2F-E3B450F92F92}"/>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10" name="Text Placeholder 11">
            <a:extLst>
              <a:ext uri="{FF2B5EF4-FFF2-40B4-BE49-F238E27FC236}">
                <a16:creationId xmlns:a16="http://schemas.microsoft.com/office/drawing/2014/main" id="{6DB82CC3-B88F-6D27-BC0D-0CC86F37FA89}"/>
              </a:ext>
            </a:extLst>
          </p:cNvPr>
          <p:cNvSpPr>
            <a:spLocks noGrp="1"/>
          </p:cNvSpPr>
          <p:nvPr>
            <p:ph type="body" sz="quarter" idx="13" hasCustomPrompt="1"/>
          </p:nvPr>
        </p:nvSpPr>
        <p:spPr>
          <a:xfrm>
            <a:off x="3582987" y="2852466"/>
            <a:ext cx="5026025" cy="370170"/>
          </a:xfrm>
          <a:prstGeom prst="rect">
            <a:avLst/>
          </a:prstGeom>
        </p:spPr>
        <p:txBody>
          <a:bodyPr/>
          <a:lstStyle>
            <a:lvl1pPr marL="0" indent="0" algn="ctr">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1" name="Text Placeholder 11">
            <a:extLst>
              <a:ext uri="{FF2B5EF4-FFF2-40B4-BE49-F238E27FC236}">
                <a16:creationId xmlns:a16="http://schemas.microsoft.com/office/drawing/2014/main" id="{ACA7C42F-A348-F1E1-A501-152C2A3E6043}"/>
              </a:ext>
            </a:extLst>
          </p:cNvPr>
          <p:cNvSpPr>
            <a:spLocks noGrp="1"/>
          </p:cNvSpPr>
          <p:nvPr>
            <p:ph type="body" sz="quarter" idx="17" hasCustomPrompt="1"/>
          </p:nvPr>
        </p:nvSpPr>
        <p:spPr>
          <a:xfrm>
            <a:off x="3582987" y="3233466"/>
            <a:ext cx="5026025" cy="276999"/>
          </a:xfrm>
          <a:prstGeom prst="rect">
            <a:avLst/>
          </a:prstGeom>
        </p:spPr>
        <p:txBody>
          <a:bodyPr/>
          <a:lstStyle>
            <a:lvl1pPr marL="0" indent="0" algn="ctr">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2" name="Text Placeholder 20">
            <a:extLst>
              <a:ext uri="{FF2B5EF4-FFF2-40B4-BE49-F238E27FC236}">
                <a16:creationId xmlns:a16="http://schemas.microsoft.com/office/drawing/2014/main" id="{47553476-8D62-1C7B-4F09-F9F456F9869B}"/>
              </a:ext>
            </a:extLst>
          </p:cNvPr>
          <p:cNvSpPr>
            <a:spLocks noGrp="1"/>
          </p:cNvSpPr>
          <p:nvPr>
            <p:ph type="body" sz="quarter" idx="20" hasCustomPrompt="1"/>
          </p:nvPr>
        </p:nvSpPr>
        <p:spPr>
          <a:xfrm>
            <a:off x="3582987" y="3521436"/>
            <a:ext cx="5026025" cy="1182688"/>
          </a:xfrm>
          <a:prstGeom prst="rect">
            <a:avLst/>
          </a:prstGeom>
        </p:spPr>
        <p:txBody>
          <a:bodyPr/>
          <a:lstStyle>
            <a:lvl1pPr marL="0" indent="0" algn="ctr">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
        <p:nvSpPr>
          <p:cNvPr id="3" name="TextBox 2">
            <a:extLst>
              <a:ext uri="{FF2B5EF4-FFF2-40B4-BE49-F238E27FC236}">
                <a16:creationId xmlns:a16="http://schemas.microsoft.com/office/drawing/2014/main" id="{D59C6EF6-35C3-A31A-B1C9-A36E69248CBD}"/>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958219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ntact |  Two-Up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EE43-F357-40FA-A66C-82D8506947B6}"/>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Slide Number Placeholder 6">
            <a:extLst>
              <a:ext uri="{FF2B5EF4-FFF2-40B4-BE49-F238E27FC236}">
                <a16:creationId xmlns:a16="http://schemas.microsoft.com/office/drawing/2014/main" id="{B4CEAC9D-C931-1644-33B8-1070EAA7DD91}"/>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11" name="Text Placeholder 11">
            <a:extLst>
              <a:ext uri="{FF2B5EF4-FFF2-40B4-BE49-F238E27FC236}">
                <a16:creationId xmlns:a16="http://schemas.microsoft.com/office/drawing/2014/main" id="{6F277B28-E00F-F7B5-AC1B-88BBD0FF6051}"/>
              </a:ext>
            </a:extLst>
          </p:cNvPr>
          <p:cNvSpPr>
            <a:spLocks noGrp="1"/>
          </p:cNvSpPr>
          <p:nvPr>
            <p:ph type="body" sz="quarter" idx="13" hasCustomPrompt="1"/>
          </p:nvPr>
        </p:nvSpPr>
        <p:spPr>
          <a:xfrm>
            <a:off x="838200" y="2852466"/>
            <a:ext cx="5026025" cy="370170"/>
          </a:xfrm>
          <a:prstGeom prst="rect">
            <a:avLst/>
          </a:prstGeom>
        </p:spPr>
        <p:txBody>
          <a:bodyPr/>
          <a:lstStyle>
            <a:lvl1pPr marL="0" indent="0" algn="ctr">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4" name="Text Placeholder 11">
            <a:extLst>
              <a:ext uri="{FF2B5EF4-FFF2-40B4-BE49-F238E27FC236}">
                <a16:creationId xmlns:a16="http://schemas.microsoft.com/office/drawing/2014/main" id="{9B1EFE8C-41D2-5982-AD00-AFF8DF95BE8B}"/>
              </a:ext>
            </a:extLst>
          </p:cNvPr>
          <p:cNvSpPr>
            <a:spLocks noGrp="1"/>
          </p:cNvSpPr>
          <p:nvPr>
            <p:ph type="body" sz="quarter" idx="17" hasCustomPrompt="1"/>
          </p:nvPr>
        </p:nvSpPr>
        <p:spPr>
          <a:xfrm>
            <a:off x="838200" y="3233466"/>
            <a:ext cx="5026025" cy="276999"/>
          </a:xfrm>
          <a:prstGeom prst="rect">
            <a:avLst/>
          </a:prstGeom>
        </p:spPr>
        <p:txBody>
          <a:bodyPr/>
          <a:lstStyle>
            <a:lvl1pPr marL="0" indent="0" algn="ctr">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5" name="Text Placeholder 20">
            <a:extLst>
              <a:ext uri="{FF2B5EF4-FFF2-40B4-BE49-F238E27FC236}">
                <a16:creationId xmlns:a16="http://schemas.microsoft.com/office/drawing/2014/main" id="{55E3567D-F37B-02F0-B311-3B1492725F47}"/>
              </a:ext>
            </a:extLst>
          </p:cNvPr>
          <p:cNvSpPr>
            <a:spLocks noGrp="1"/>
          </p:cNvSpPr>
          <p:nvPr>
            <p:ph type="body" sz="quarter" idx="20" hasCustomPrompt="1"/>
          </p:nvPr>
        </p:nvSpPr>
        <p:spPr>
          <a:xfrm>
            <a:off x="838200" y="3521295"/>
            <a:ext cx="5026025" cy="1182688"/>
          </a:xfrm>
          <a:prstGeom prst="rect">
            <a:avLst/>
          </a:prstGeom>
        </p:spPr>
        <p:txBody>
          <a:bodyPr/>
          <a:lstStyle>
            <a:lvl1pPr marL="0" indent="0" algn="ctr">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
        <p:nvSpPr>
          <p:cNvPr id="16" name="Text Placeholder 11">
            <a:extLst>
              <a:ext uri="{FF2B5EF4-FFF2-40B4-BE49-F238E27FC236}">
                <a16:creationId xmlns:a16="http://schemas.microsoft.com/office/drawing/2014/main" id="{5BFC29FE-3A35-6C5F-354E-3B08B8160ECB}"/>
              </a:ext>
            </a:extLst>
          </p:cNvPr>
          <p:cNvSpPr>
            <a:spLocks noGrp="1"/>
          </p:cNvSpPr>
          <p:nvPr>
            <p:ph type="body" sz="quarter" idx="21" hasCustomPrompt="1"/>
          </p:nvPr>
        </p:nvSpPr>
        <p:spPr>
          <a:xfrm>
            <a:off x="6324600" y="2852466"/>
            <a:ext cx="5026025" cy="370170"/>
          </a:xfrm>
          <a:prstGeom prst="rect">
            <a:avLst/>
          </a:prstGeom>
        </p:spPr>
        <p:txBody>
          <a:bodyPr/>
          <a:lstStyle>
            <a:lvl1pPr marL="0" indent="0" algn="ctr">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7" name="Text Placeholder 11">
            <a:extLst>
              <a:ext uri="{FF2B5EF4-FFF2-40B4-BE49-F238E27FC236}">
                <a16:creationId xmlns:a16="http://schemas.microsoft.com/office/drawing/2014/main" id="{E82BC0F1-F317-F846-8BA3-46B217C3CF44}"/>
              </a:ext>
            </a:extLst>
          </p:cNvPr>
          <p:cNvSpPr>
            <a:spLocks noGrp="1"/>
          </p:cNvSpPr>
          <p:nvPr>
            <p:ph type="body" sz="quarter" idx="22" hasCustomPrompt="1"/>
          </p:nvPr>
        </p:nvSpPr>
        <p:spPr>
          <a:xfrm>
            <a:off x="6324600" y="3233466"/>
            <a:ext cx="5026025" cy="276999"/>
          </a:xfrm>
          <a:prstGeom prst="rect">
            <a:avLst/>
          </a:prstGeom>
        </p:spPr>
        <p:txBody>
          <a:bodyPr/>
          <a:lstStyle>
            <a:lvl1pPr marL="0" indent="0" algn="ctr">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8" name="Text Placeholder 20">
            <a:extLst>
              <a:ext uri="{FF2B5EF4-FFF2-40B4-BE49-F238E27FC236}">
                <a16:creationId xmlns:a16="http://schemas.microsoft.com/office/drawing/2014/main" id="{EDEB555F-3A31-8630-803F-7ADB77EE557E}"/>
              </a:ext>
            </a:extLst>
          </p:cNvPr>
          <p:cNvSpPr>
            <a:spLocks noGrp="1"/>
          </p:cNvSpPr>
          <p:nvPr>
            <p:ph type="body" sz="quarter" idx="23" hasCustomPrompt="1"/>
          </p:nvPr>
        </p:nvSpPr>
        <p:spPr>
          <a:xfrm>
            <a:off x="6324600" y="3521295"/>
            <a:ext cx="5026025" cy="1182688"/>
          </a:xfrm>
          <a:prstGeom prst="rect">
            <a:avLst/>
          </a:prstGeom>
        </p:spPr>
        <p:txBody>
          <a:bodyPr/>
          <a:lstStyle>
            <a:lvl1pPr marL="0" indent="0" algn="ctr">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
        <p:nvSpPr>
          <p:cNvPr id="3" name="TextBox 2">
            <a:extLst>
              <a:ext uri="{FF2B5EF4-FFF2-40B4-BE49-F238E27FC236}">
                <a16:creationId xmlns:a16="http://schemas.microsoft.com/office/drawing/2014/main" id="{BE8645E9-9FCA-53FB-819D-8B0427AEA2B6}"/>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27284719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ntact |  One-Up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ACEDA3-309D-DADF-F19E-73D7CB11689D}"/>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8" name="Picture Placeholder 11">
            <a:extLst>
              <a:ext uri="{FF2B5EF4-FFF2-40B4-BE49-F238E27FC236}">
                <a16:creationId xmlns:a16="http://schemas.microsoft.com/office/drawing/2014/main" id="{EF4E7C69-1A72-91B8-91BC-B467924F5502}"/>
              </a:ext>
            </a:extLst>
          </p:cNvPr>
          <p:cNvSpPr>
            <a:spLocks noGrp="1"/>
          </p:cNvSpPr>
          <p:nvPr>
            <p:ph type="pic" sz="quarter" idx="16"/>
          </p:nvPr>
        </p:nvSpPr>
        <p:spPr>
          <a:xfrm>
            <a:off x="2781277" y="2624070"/>
            <a:ext cx="1609860" cy="1609860"/>
          </a:xfrm>
          <a:prstGeom prst="rect">
            <a:avLst/>
          </a:prstGeom>
          <a:solidFill>
            <a:schemeClr val="bg1">
              <a:lumMod val="85000"/>
            </a:schemeClr>
          </a:solidFill>
        </p:spPr>
        <p:txBody>
          <a:bodyPr/>
          <a:lstStyle>
            <a:lvl1pPr marL="0" indent="0" algn="ctr">
              <a:spcBef>
                <a:spcPts val="2400"/>
              </a:spcBef>
              <a:buNone/>
              <a:defRPr sz="2000">
                <a:solidFill>
                  <a:schemeClr val="tx1"/>
                </a:solidFill>
              </a:defRPr>
            </a:lvl1pPr>
          </a:lstStyle>
          <a:p>
            <a:endParaRPr lang="en-US" dirty="0"/>
          </a:p>
          <a:p>
            <a:r>
              <a:rPr lang="en-US" dirty="0"/>
              <a:t>Headshot</a:t>
            </a:r>
          </a:p>
        </p:txBody>
      </p:sp>
      <p:sp>
        <p:nvSpPr>
          <p:cNvPr id="12" name="TextBox 11">
            <a:extLst>
              <a:ext uri="{FF2B5EF4-FFF2-40B4-BE49-F238E27FC236}">
                <a16:creationId xmlns:a16="http://schemas.microsoft.com/office/drawing/2014/main" id="{A24BE8D9-F5D5-92CD-330F-990856E55149}"/>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
        <p:nvSpPr>
          <p:cNvPr id="13" name="Slide Number Placeholder 6">
            <a:extLst>
              <a:ext uri="{FF2B5EF4-FFF2-40B4-BE49-F238E27FC236}">
                <a16:creationId xmlns:a16="http://schemas.microsoft.com/office/drawing/2014/main" id="{AC1D26D1-6C6F-BC0E-E748-F6A8D3CA10D8}"/>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14" name="Text Placeholder 11">
            <a:extLst>
              <a:ext uri="{FF2B5EF4-FFF2-40B4-BE49-F238E27FC236}">
                <a16:creationId xmlns:a16="http://schemas.microsoft.com/office/drawing/2014/main" id="{A6F10DD8-778D-0FAF-D834-D157E3BF5DB7}"/>
              </a:ext>
            </a:extLst>
          </p:cNvPr>
          <p:cNvSpPr>
            <a:spLocks noGrp="1"/>
          </p:cNvSpPr>
          <p:nvPr>
            <p:ph type="body" sz="quarter" idx="13" hasCustomPrompt="1"/>
          </p:nvPr>
        </p:nvSpPr>
        <p:spPr>
          <a:xfrm>
            <a:off x="4764087" y="2624070"/>
            <a:ext cx="5026025" cy="381000"/>
          </a:xfrm>
          <a:prstGeom prst="rect">
            <a:avLst/>
          </a:prstGeom>
        </p:spPr>
        <p:txBody>
          <a:bodyPr/>
          <a:lstStyle>
            <a:lvl1pPr marL="0" indent="0" algn="l">
              <a:lnSpc>
                <a:spcPct val="100000"/>
              </a:lnSpc>
              <a:spcBef>
                <a:spcPts val="0"/>
              </a:spcBef>
              <a:spcAft>
                <a:spcPts val="0"/>
              </a:spcAft>
              <a:buNone/>
              <a:defRPr sz="24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5" name="Text Placeholder 11">
            <a:extLst>
              <a:ext uri="{FF2B5EF4-FFF2-40B4-BE49-F238E27FC236}">
                <a16:creationId xmlns:a16="http://schemas.microsoft.com/office/drawing/2014/main" id="{1057C2DE-5062-A97B-9176-2C052A31821F}"/>
              </a:ext>
            </a:extLst>
          </p:cNvPr>
          <p:cNvSpPr>
            <a:spLocks noGrp="1"/>
          </p:cNvSpPr>
          <p:nvPr>
            <p:ph type="body" sz="quarter" idx="17" hasCustomPrompt="1"/>
          </p:nvPr>
        </p:nvSpPr>
        <p:spPr>
          <a:xfrm>
            <a:off x="4764087" y="3005070"/>
            <a:ext cx="5026025" cy="276999"/>
          </a:xfrm>
          <a:prstGeom prst="rect">
            <a:avLst/>
          </a:prstGeom>
        </p:spPr>
        <p:txBody>
          <a:bodyPr/>
          <a:lstStyle>
            <a:lvl1pPr marL="0" indent="0" algn="l">
              <a:lnSpc>
                <a:spcPct val="100000"/>
              </a:lnSpc>
              <a:spcBef>
                <a:spcPts val="0"/>
              </a:spcBef>
              <a:spcAft>
                <a:spcPts val="0"/>
              </a:spcAft>
              <a:buNone/>
              <a:defRPr sz="14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6" name="Text Placeholder 20">
            <a:extLst>
              <a:ext uri="{FF2B5EF4-FFF2-40B4-BE49-F238E27FC236}">
                <a16:creationId xmlns:a16="http://schemas.microsoft.com/office/drawing/2014/main" id="{DD407EEC-CD9B-887E-CF39-9C4FFBA9D5F5}"/>
              </a:ext>
            </a:extLst>
          </p:cNvPr>
          <p:cNvSpPr>
            <a:spLocks noGrp="1"/>
          </p:cNvSpPr>
          <p:nvPr>
            <p:ph type="body" sz="quarter" idx="20" hasCustomPrompt="1"/>
          </p:nvPr>
        </p:nvSpPr>
        <p:spPr>
          <a:xfrm>
            <a:off x="4764087" y="3310549"/>
            <a:ext cx="5026025" cy="1182688"/>
          </a:xfrm>
          <a:prstGeom prst="rect">
            <a:avLst/>
          </a:prstGeom>
        </p:spPr>
        <p:txBody>
          <a:bodyPr/>
          <a:lstStyle>
            <a:lvl1pPr marL="0" indent="0" algn="l">
              <a:lnSpc>
                <a:spcPct val="100000"/>
              </a:lnSpc>
              <a:spcBef>
                <a:spcPts val="0"/>
              </a:spcBef>
              <a:spcAft>
                <a:spcPts val="300"/>
              </a:spcAft>
              <a:buNone/>
              <a:defRPr sz="1800">
                <a:solidFill>
                  <a:schemeClr val="tx1"/>
                </a:solidFill>
              </a:defRPr>
            </a:lvl1pPr>
          </a:lstStyle>
          <a:p>
            <a:pPr lvl="0"/>
            <a:r>
              <a:rPr lang="en-US" dirty="0"/>
              <a:t>###.###.####</a:t>
            </a:r>
            <a:br>
              <a:rPr lang="en-US" dirty="0"/>
            </a:br>
            <a:r>
              <a:rPr lang="en-US" dirty="0"/>
              <a:t>name@foxrothschild.com</a:t>
            </a:r>
          </a:p>
        </p:txBody>
      </p:sp>
    </p:spTree>
    <p:extLst>
      <p:ext uri="{BB962C8B-B14F-4D97-AF65-F5344CB8AC3E}">
        <p14:creationId xmlns:p14="http://schemas.microsoft.com/office/powerpoint/2010/main" val="1812913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ntact |  Two-U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76DB53-6449-4F30-F12F-3504D57BEFC2}"/>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2" name="Text Placeholder 11">
            <a:extLst>
              <a:ext uri="{FF2B5EF4-FFF2-40B4-BE49-F238E27FC236}">
                <a16:creationId xmlns:a16="http://schemas.microsoft.com/office/drawing/2014/main" id="{122FD3BB-7AC5-5404-AAEF-94479A459603}"/>
              </a:ext>
            </a:extLst>
          </p:cNvPr>
          <p:cNvSpPr>
            <a:spLocks noGrp="1"/>
          </p:cNvSpPr>
          <p:nvPr>
            <p:ph type="body" sz="quarter" idx="13" hasCustomPrompt="1"/>
          </p:nvPr>
        </p:nvSpPr>
        <p:spPr>
          <a:xfrm>
            <a:off x="8382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2" name="Picture Placeholder 11">
            <a:extLst>
              <a:ext uri="{FF2B5EF4-FFF2-40B4-BE49-F238E27FC236}">
                <a16:creationId xmlns:a16="http://schemas.microsoft.com/office/drawing/2014/main" id="{EC155E32-EE12-9709-8867-9BAD6567A64A}"/>
              </a:ext>
            </a:extLst>
          </p:cNvPr>
          <p:cNvSpPr>
            <a:spLocks noGrp="1"/>
          </p:cNvSpPr>
          <p:nvPr>
            <p:ph type="pic" sz="quarter" idx="15" hasCustomPrompt="1"/>
          </p:nvPr>
        </p:nvSpPr>
        <p:spPr>
          <a:xfrm>
            <a:off x="2546282"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3" name="Picture Placeholder 11">
            <a:extLst>
              <a:ext uri="{FF2B5EF4-FFF2-40B4-BE49-F238E27FC236}">
                <a16:creationId xmlns:a16="http://schemas.microsoft.com/office/drawing/2014/main" id="{72CB0CE6-0DCB-AF79-46D4-14B706B8425D}"/>
              </a:ext>
            </a:extLst>
          </p:cNvPr>
          <p:cNvSpPr>
            <a:spLocks noGrp="1"/>
          </p:cNvSpPr>
          <p:nvPr>
            <p:ph type="pic" sz="quarter" idx="16" hasCustomPrompt="1"/>
          </p:nvPr>
        </p:nvSpPr>
        <p:spPr>
          <a:xfrm>
            <a:off x="8035860"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5" name="Text Placeholder 11">
            <a:extLst>
              <a:ext uri="{FF2B5EF4-FFF2-40B4-BE49-F238E27FC236}">
                <a16:creationId xmlns:a16="http://schemas.microsoft.com/office/drawing/2014/main" id="{B2A4429F-877A-6AD5-7847-0FD193C4FF9D}"/>
              </a:ext>
            </a:extLst>
          </p:cNvPr>
          <p:cNvSpPr>
            <a:spLocks noGrp="1"/>
          </p:cNvSpPr>
          <p:nvPr>
            <p:ph type="body" sz="quarter" idx="17" hasCustomPrompt="1"/>
          </p:nvPr>
        </p:nvSpPr>
        <p:spPr>
          <a:xfrm>
            <a:off x="838200" y="4254280"/>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9" name="Slide Number Placeholder 6">
            <a:extLst>
              <a:ext uri="{FF2B5EF4-FFF2-40B4-BE49-F238E27FC236}">
                <a16:creationId xmlns:a16="http://schemas.microsoft.com/office/drawing/2014/main" id="{3CB2BF98-65C5-19CF-1CE7-584F34FB3615}"/>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21" name="Text Placeholder 20">
            <a:extLst>
              <a:ext uri="{FF2B5EF4-FFF2-40B4-BE49-F238E27FC236}">
                <a16:creationId xmlns:a16="http://schemas.microsoft.com/office/drawing/2014/main" id="{BE458A0B-43ED-3952-3671-452E29722DBB}"/>
              </a:ext>
            </a:extLst>
          </p:cNvPr>
          <p:cNvSpPr>
            <a:spLocks noGrp="1"/>
          </p:cNvSpPr>
          <p:nvPr>
            <p:ph type="body" sz="quarter" idx="20" hasCustomPrompt="1"/>
          </p:nvPr>
        </p:nvSpPr>
        <p:spPr>
          <a:xfrm>
            <a:off x="838200" y="4564253"/>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22" name="Text Placeholder 11">
            <a:extLst>
              <a:ext uri="{FF2B5EF4-FFF2-40B4-BE49-F238E27FC236}">
                <a16:creationId xmlns:a16="http://schemas.microsoft.com/office/drawing/2014/main" id="{9ED42027-4B06-F4FE-3795-46757C1B179A}"/>
              </a:ext>
            </a:extLst>
          </p:cNvPr>
          <p:cNvSpPr>
            <a:spLocks noGrp="1"/>
          </p:cNvSpPr>
          <p:nvPr>
            <p:ph type="body" sz="quarter" idx="21" hasCustomPrompt="1"/>
          </p:nvPr>
        </p:nvSpPr>
        <p:spPr>
          <a:xfrm>
            <a:off x="63246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23" name="Text Placeholder 11">
            <a:extLst>
              <a:ext uri="{FF2B5EF4-FFF2-40B4-BE49-F238E27FC236}">
                <a16:creationId xmlns:a16="http://schemas.microsoft.com/office/drawing/2014/main" id="{6D0A881D-9C45-19F5-D722-4EFCC3F99674}"/>
              </a:ext>
            </a:extLst>
          </p:cNvPr>
          <p:cNvSpPr>
            <a:spLocks noGrp="1"/>
          </p:cNvSpPr>
          <p:nvPr>
            <p:ph type="body" sz="quarter" idx="22" hasCustomPrompt="1"/>
          </p:nvPr>
        </p:nvSpPr>
        <p:spPr>
          <a:xfrm>
            <a:off x="6324600" y="4268987"/>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24" name="Text Placeholder 20">
            <a:extLst>
              <a:ext uri="{FF2B5EF4-FFF2-40B4-BE49-F238E27FC236}">
                <a16:creationId xmlns:a16="http://schemas.microsoft.com/office/drawing/2014/main" id="{E75833F0-EE2E-27B0-798C-6F1D04BDAD07}"/>
              </a:ext>
            </a:extLst>
          </p:cNvPr>
          <p:cNvSpPr>
            <a:spLocks noGrp="1"/>
          </p:cNvSpPr>
          <p:nvPr>
            <p:ph type="body" sz="quarter" idx="23" hasCustomPrompt="1"/>
          </p:nvPr>
        </p:nvSpPr>
        <p:spPr>
          <a:xfrm>
            <a:off x="6324600" y="4572799"/>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4" name="TextBox 3">
            <a:extLst>
              <a:ext uri="{FF2B5EF4-FFF2-40B4-BE49-F238E27FC236}">
                <a16:creationId xmlns:a16="http://schemas.microsoft.com/office/drawing/2014/main" id="{4E0AA9CF-04DC-923C-3E45-9D6E785C715B}"/>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26695538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p>
          <a:p>
            <a:pPr lvl="1"/>
          </a:p>
          <a:p>
            <a:pPr lvl="2"/>
          </a:p>
          <a:p>
            <a:pPr lvl="3"/>
          </a:p>
          <a:p>
            <a:pPr lvl="4"/>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8" name="TextBox 7">
            <a:extLst>
              <a:ext uri="{FF2B5EF4-FFF2-40B4-BE49-F238E27FC236}">
                <a16:creationId xmlns:a16="http://schemas.microsoft.com/office/drawing/2014/main" id="{36DD28ED-88FA-9897-6B5F-C3E5E0C57218}"/>
              </a:ext>
            </a:extLst>
          </p:cNvPr>
          <p:cNvSpPr txBox="1"/>
          <p:nvPr userDrawn="1"/>
        </p:nvSpPr>
        <p:spPr>
          <a:xfrm>
            <a:off x="6372226" y="6574083"/>
            <a:ext cx="184286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
        <p:nvSpPr>
          <p:cNvPr id="5" name="Slide Number Placeholder 8">
            <a:extLst>
              <a:ext uri="{FF2B5EF4-FFF2-40B4-BE49-F238E27FC236}">
                <a16:creationId xmlns:a16="http://schemas.microsoft.com/office/drawing/2014/main" id="{CE6A66E9-8F0D-9F59-65D2-DF620788DC6C}"/>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Tree>
    <p:extLst>
      <p:ext uri="{BB962C8B-B14F-4D97-AF65-F5344CB8AC3E}">
        <p14:creationId xmlns:p14="http://schemas.microsoft.com/office/powerpoint/2010/main" val="1674516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1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Title | No Imag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4644570" y="3602038"/>
            <a:ext cx="6023429" cy="1655762"/>
          </a:xfrm>
        </p:spPr>
        <p:txBody>
          <a:bodyPr>
            <a:normAutofit/>
          </a:bodyPr>
          <a:lstStyle>
            <a:lvl1pPr marL="0" indent="0" algn="l">
              <a:buNone/>
              <a:defRPr sz="20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Graphic 3">
            <a:extLst>
              <a:ext uri="{FF2B5EF4-FFF2-40B4-BE49-F238E27FC236}">
                <a16:creationId xmlns:a16="http://schemas.microsoft.com/office/drawing/2014/main" id="{476C4268-88FC-A50F-2396-07398160D01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296463" y="5937465"/>
            <a:ext cx="1708724" cy="711968"/>
          </a:xfrm>
          <a:prstGeom prst="rect">
            <a:avLst/>
          </a:prstGeom>
        </p:spPr>
      </p:pic>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p:txBody>
          <a:body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3713192"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2024 Fox Rothschild LLP</a:t>
            </a:r>
          </a:p>
        </p:txBody>
      </p:sp>
    </p:spTree>
    <p:extLst>
      <p:ext uri="{BB962C8B-B14F-4D97-AF65-F5344CB8AC3E}">
        <p14:creationId xmlns:p14="http://schemas.microsoft.com/office/powerpoint/2010/main" val="773297048"/>
      </p:ext>
    </p:extLst>
  </p:cSld>
  <p:clrMapOvr>
    <a:masterClrMapping/>
  </p:clrMapOvr>
</p:sldLayout>
</file>

<file path=ppt/slideLayouts/slideLayout19.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1_Titl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2564448" y="3602038"/>
            <a:ext cx="8103552" cy="1655762"/>
          </a:xfrm>
        </p:spPr>
        <p:txBody>
          <a:bodyPr>
            <a:normAutofit/>
          </a:bodyPr>
          <a:lstStyle>
            <a:lvl1pPr marL="0" indent="0" algn="l">
              <a:buNone/>
              <a:defRPr sz="2000" b="1">
                <a:solidFill>
                  <a:srgbClr val="89B9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a:xfrm>
            <a:off x="2278744" y="1123472"/>
            <a:ext cx="9216570" cy="1325563"/>
          </a:xfrm>
        </p:spPr>
        <p:txBody>
          <a:bodyPr/>
          <a:lstStyle>
            <a:lvl1pP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1890823"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2024 Fox Rothschild LLP</a:t>
            </a:r>
          </a:p>
        </p:txBody>
      </p:sp>
      <p:pic>
        <p:nvPicPr>
          <p:cNvPr id="5" name="Graphic 4">
            <a:extLst>
              <a:ext uri="{FF2B5EF4-FFF2-40B4-BE49-F238E27FC236}">
                <a16:creationId xmlns:a16="http://schemas.microsoft.com/office/drawing/2014/main" id="{2BCB4D66-1FEA-D556-EDBF-33412B4DAE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Tree>
    <p:extLst>
      <p:ext uri="{BB962C8B-B14F-4D97-AF65-F5344CB8AC3E}">
        <p14:creationId xmlns:p14="http://schemas.microsoft.com/office/powerpoint/2010/main" val="3719240011"/>
      </p:ext>
    </p:extLst>
  </p:cSld>
  <p:clrMapOvr>
    <a:masterClrMapping/>
  </p:clrMapOvr>
</p:sldLayout>
</file>

<file path=ppt/slideLayouts/slideLayout2.xml><?xml version="1.0" encoding="utf-8"?>
<p:sldLayout xmlns:a16="http://schemas.microsoft.com/office/drawing/2014/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1_Titl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81327-42E8-A03F-9FC4-2168B118CFA9}"/>
              </a:ext>
            </a:extLst>
          </p:cNvPr>
          <p:cNvSpPr>
            <a:spLocks noGrp="1"/>
          </p:cNvSpPr>
          <p:nvPr>
            <p:ph type="subTitle" idx="1"/>
          </p:nvPr>
        </p:nvSpPr>
        <p:spPr>
          <a:xfrm>
            <a:off x="2278743" y="3602038"/>
            <a:ext cx="9216569" cy="1655762"/>
          </a:xfrm>
        </p:spPr>
        <p:txBody>
          <a:bodyPr>
            <a:normAutofit/>
          </a:bodyPr>
          <a:lstStyle>
            <a:lvl1pPr marL="0" indent="0" algn="l">
              <a:buNone/>
              <a:defRPr sz="2000" b="1">
                <a:solidFill>
                  <a:srgbClr val="89B9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Slide Number Placeholder 8">
            <a:extLst>
              <a:ext uri="{FF2B5EF4-FFF2-40B4-BE49-F238E27FC236}">
                <a16:creationId xmlns:a16="http://schemas.microsoft.com/office/drawing/2014/main" id="{A6634FBD-2DB4-40F4-376F-2862A21AF9BA}"/>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
        <p:nvSpPr>
          <p:cNvPr id="10" name="Title 9">
            <a:extLst>
              <a:ext uri="{FF2B5EF4-FFF2-40B4-BE49-F238E27FC236}">
                <a16:creationId xmlns:a16="http://schemas.microsoft.com/office/drawing/2014/main" id="{1F14F218-CFD6-0457-DB8A-73E9E715EC1A}"/>
              </a:ext>
            </a:extLst>
          </p:cNvPr>
          <p:cNvSpPr>
            <a:spLocks noGrp="1"/>
          </p:cNvSpPr>
          <p:nvPr>
            <p:ph type="title"/>
          </p:nvPr>
        </p:nvSpPr>
        <p:spPr>
          <a:xfrm>
            <a:off x="2278744" y="1123472"/>
            <a:ext cx="9216570" cy="1325563"/>
          </a:xfrm>
        </p:spPr>
        <p:txBody>
          <a:bodyPr/>
          <a:lstStyle>
            <a:lvl1pP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095E5400-B739-7DB9-3B4D-3B78186FDC8F}"/>
              </a:ext>
            </a:extLst>
          </p:cNvPr>
          <p:cNvSpPr txBox="1"/>
          <p:nvPr userDrawn="1"/>
        </p:nvSpPr>
        <p:spPr>
          <a:xfrm>
            <a:off x="1890823"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pic>
        <p:nvPicPr>
          <p:cNvPr id="5" name="Graphic 4">
            <a:extLst>
              <a:ext uri="{FF2B5EF4-FFF2-40B4-BE49-F238E27FC236}">
                <a16:creationId xmlns:a16="http://schemas.microsoft.com/office/drawing/2014/main" id="{2BCB4D66-1FEA-D556-EDBF-33412B4DAE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Tree>
    <p:extLst>
      <p:ext uri="{BB962C8B-B14F-4D97-AF65-F5344CB8AC3E}">
        <p14:creationId xmlns:p14="http://schemas.microsoft.com/office/powerpoint/2010/main" val="647949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20.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0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p>
          <a:p>
            <a:pPr lvl="1"/>
          </a:p>
          <a:p>
            <a:pPr lvl="2"/>
          </a:p>
          <a:p>
            <a:pPr lvl="3"/>
          </a:p>
          <a:p>
            <a:pPr lvl="4"/>
            <a:endParaRPr lang="en-US" dirty="0"/>
          </a:p>
        </p:txBody>
      </p:sp>
      <p:sp>
        <p:nvSpPr>
          <p:cNvPr id="6" name="Slide Number Placeholder 5">
            <a:extLst>
              <a:ext uri="{FF2B5EF4-FFF2-40B4-BE49-F238E27FC236}">
                <a16:creationId xmlns:a16="http://schemas.microsoft.com/office/drawing/2014/main" id="{C22C6C91-9147-4ED5-BB2C-F9B280A8F186}"/>
              </a:ext>
            </a:extLst>
          </p:cNvPr>
          <p:cNvSpPr>
            <a:spLocks noGrp="1"/>
          </p:cNvSpPr>
          <p:nvPr>
            <p:ph type="sldNum" sz="quarter" idx="12"/>
          </p:nvPr>
        </p:nvSpPr>
        <p:spPr>
          <a:xfrm>
            <a:off x="9420226" y="6356350"/>
            <a:ext cx="609600" cy="365125"/>
          </a:xfrm>
          <a:prstGeom prst="rect">
            <a:avLst/>
          </a:prstGeom>
        </p:spPr>
        <p:txBody>
          <a:bodyPr/>
          <a:lstStyle/>
          <a:p>
            <a:fld id="{846FC881-3E6C-4901-B466-24892ACA5BB0}" type="slidenum">
              <a:rPr lang="en-US" smtClean="0"/>
              <a:t>‹#›</a:t>
            </a:fld>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Tree>
    <p:extLst>
      <p:ext uri="{BB962C8B-B14F-4D97-AF65-F5344CB8AC3E}">
        <p14:creationId xmlns:p14="http://schemas.microsoft.com/office/powerpoint/2010/main" val="888522365"/>
      </p:ext>
    </p:extLst>
  </p:cSld>
  <p:clrMapOvr>
    <a:masterClrMapping/>
  </p:clrMapOvr>
</p:sldLayout>
</file>

<file path=ppt/slideLayouts/slideLayout2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Title Slide w/ Imag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6B41D73-1AE6-44BE-8C67-ECB83D2CE194}"/>
              </a:ext>
            </a:extLst>
          </p:cNvPr>
          <p:cNvSpPr>
            <a:spLocks noGrp="1"/>
          </p:cNvSpPr>
          <p:nvPr>
            <p:ph type="title"/>
          </p:nvPr>
        </p:nvSpPr>
        <p:spPr>
          <a:xfrm>
            <a:off x="838200" y="4365265"/>
            <a:ext cx="10515600" cy="10972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8581442E-8A09-4D38-8513-DBE7F0B79772}"/>
              </a:ext>
            </a:extLst>
          </p:cNvPr>
          <p:cNvSpPr>
            <a:spLocks noGrp="1"/>
          </p:cNvSpPr>
          <p:nvPr>
            <p:ph type="pic" sz="quarter" idx="10"/>
          </p:nvPr>
        </p:nvSpPr>
        <p:spPr>
          <a:xfrm>
            <a:off x="0" y="1"/>
            <a:ext cx="12192000" cy="4492060"/>
          </a:xfrm>
          <a:custGeom>
            <a:avLst/>
            <a:gdLst>
              <a:gd name="connsiteX0" fmla="*/ 0 w 12192000"/>
              <a:gd name="connsiteY0" fmla="*/ 0 h 2989263"/>
              <a:gd name="connsiteX1" fmla="*/ 12192000 w 12192000"/>
              <a:gd name="connsiteY1" fmla="*/ 0 h 2989263"/>
              <a:gd name="connsiteX2" fmla="*/ 12192000 w 12192000"/>
              <a:gd name="connsiteY2" fmla="*/ 2989263 h 2989263"/>
              <a:gd name="connsiteX3" fmla="*/ 0 w 12192000"/>
              <a:gd name="connsiteY3" fmla="*/ 2989263 h 2989263"/>
              <a:gd name="connsiteX4" fmla="*/ 0 w 12192000"/>
              <a:gd name="connsiteY4" fmla="*/ 0 h 2989263"/>
              <a:gd name="connsiteX0" fmla="*/ 0 w 12192000"/>
              <a:gd name="connsiteY0" fmla="*/ 0 h 4492060"/>
              <a:gd name="connsiteX1" fmla="*/ 12192000 w 12192000"/>
              <a:gd name="connsiteY1" fmla="*/ 0 h 4492060"/>
              <a:gd name="connsiteX2" fmla="*/ 12184049 w 12192000"/>
              <a:gd name="connsiteY2" fmla="*/ 4492060 h 4492060"/>
              <a:gd name="connsiteX3" fmla="*/ 0 w 12192000"/>
              <a:gd name="connsiteY3" fmla="*/ 2989263 h 4492060"/>
              <a:gd name="connsiteX4" fmla="*/ 0 w 12192000"/>
              <a:gd name="connsiteY4" fmla="*/ 0 h 449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492060">
                <a:moveTo>
                  <a:pt x="0" y="0"/>
                </a:moveTo>
                <a:lnTo>
                  <a:pt x="12192000" y="0"/>
                </a:lnTo>
                <a:cubicBezTo>
                  <a:pt x="12189350" y="1497353"/>
                  <a:pt x="12186699" y="2994707"/>
                  <a:pt x="12184049" y="4492060"/>
                </a:cubicBezTo>
                <a:lnTo>
                  <a:pt x="0" y="2989263"/>
                </a:lnTo>
                <a:lnTo>
                  <a:pt x="0" y="0"/>
                </a:lnTo>
                <a:close/>
              </a:path>
            </a:pathLst>
          </a:custGeom>
          <a:solidFill>
            <a:schemeClr val="bg1">
              <a:lumMod val="75000"/>
            </a:schemeClr>
          </a:solidFill>
        </p:spPr>
        <p:txBody>
          <a:bodyPr/>
          <a:lstStyle>
            <a:lvl1pPr marL="0" indent="0" algn="ctr">
              <a:buNone/>
              <a:defRPr/>
            </a:lvl1pPr>
          </a:lstStyle>
          <a:p>
            <a:r>
              <a:rPr lang="en-US"/>
              <a:t>Click icon to add picture</a:t>
            </a:r>
            <a:endParaRPr lang="en-US" dirty="0"/>
          </a:p>
        </p:txBody>
      </p:sp>
      <p:sp>
        <p:nvSpPr>
          <p:cNvPr id="5" name="Slide Number Placeholder 2">
            <a:extLst>
              <a:ext uri="{FF2B5EF4-FFF2-40B4-BE49-F238E27FC236}">
                <a16:creationId xmlns:a16="http://schemas.microsoft.com/office/drawing/2014/main" id="{54EE0E55-295F-4F1F-B218-8FA8E48534A6}"/>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B37C8-362D-4483-9724-DF111CEFCFB9}" type="slidenum">
              <a:rPr lang="en-US" smtClean="0"/>
              <a:t>‹#›</a:t>
            </a:fld>
            <a:endParaRPr lang="en-US"/>
          </a:p>
        </p:txBody>
      </p:sp>
      <p:sp>
        <p:nvSpPr>
          <p:cNvPr id="8" name="Text Placeholder 2">
            <a:extLst>
              <a:ext uri="{FF2B5EF4-FFF2-40B4-BE49-F238E27FC236}">
                <a16:creationId xmlns:a16="http://schemas.microsoft.com/office/drawing/2014/main" id="{2931359F-1B99-48A7-A2F8-61B5D7902C49}"/>
              </a:ext>
            </a:extLst>
          </p:cNvPr>
          <p:cNvSpPr>
            <a:spLocks noGrp="1"/>
          </p:cNvSpPr>
          <p:nvPr>
            <p:ph type="body" sz="quarter" idx="11" hasCustomPrompt="1"/>
          </p:nvPr>
        </p:nvSpPr>
        <p:spPr>
          <a:xfrm>
            <a:off x="838201" y="5462545"/>
            <a:ext cx="10515600" cy="760455"/>
          </a:xfrm>
          <a:prstGeom prst="rect">
            <a:avLst/>
          </a:prstGeom>
        </p:spPr>
        <p:txBody>
          <a:bodyPr/>
          <a:lstStyle>
            <a:lvl1pPr marL="0" indent="0" algn="ctr">
              <a:buNone/>
              <a:defRPr sz="3600">
                <a:latin typeface="Arial" panose="020B0604020202020204" pitchFamily="34" charset="0"/>
                <a:cs typeface="Arial" panose="020B0604020202020204" pitchFamily="34" charset="0"/>
              </a:defRPr>
            </a:lvl1pPr>
          </a:lstStyle>
          <a:p>
            <a:pPr lvl="0"/>
            <a:r>
              <a:rPr lang="en-US" dirty="0"/>
              <a:t>Subtitle</a:t>
            </a:r>
          </a:p>
        </p:txBody>
      </p:sp>
    </p:spTree>
    <p:extLst>
      <p:ext uri="{BB962C8B-B14F-4D97-AF65-F5344CB8AC3E}">
        <p14:creationId xmlns:p14="http://schemas.microsoft.com/office/powerpoint/2010/main" val="3547205913"/>
      </p:ext>
    </p:extLst>
  </p:cSld>
  <p:clrMapOvr>
    <a:masterClrMapping/>
  </p:clrMapOvr>
</p:sldLayout>
</file>

<file path=ppt/slideLayouts/slideLayout2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BFF8-A419-4B07-A3AF-D8C3B15BA1BC}"/>
              </a:ext>
            </a:extLst>
          </p:cNvPr>
          <p:cNvSpPr>
            <a:spLocks noGrp="1"/>
          </p:cNvSpPr>
          <p:nvPr>
            <p:ph type="title"/>
          </p:nvPr>
        </p:nvSpPr>
        <p:spPr>
          <a:xfrm>
            <a:off x="838200" y="365125"/>
            <a:ext cx="10515600" cy="1325563"/>
          </a:xfrm>
          <a:prstGeom prst="rect">
            <a:avLst/>
          </a:prstGeom>
        </p:spPr>
        <p:txBody>
          <a:bodyPr/>
          <a:lstStyle>
            <a:lvl1pPr>
              <a:defRPr sz="3200">
                <a:latin typeface="Arial Black" panose="020B0A04020102020204" pitchFamily="34" charset="0"/>
                <a:cs typeface="Arial" panose="020B0604020202020204" pitchFamily="34"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EC5571D5-A25E-4D04-9508-88FDB5B67D9D}"/>
              </a:ext>
            </a:extLst>
          </p:cNvPr>
          <p:cNvSpPr>
            <a:spLocks noGrp="1"/>
          </p:cNvSpPr>
          <p:nvPr>
            <p:ph sz="quarter" idx="10"/>
          </p:nvPr>
        </p:nvSpPr>
        <p:spPr>
          <a:xfrm>
            <a:off x="838200" y="1798638"/>
            <a:ext cx="10515600" cy="4208462"/>
          </a:xfrm>
          <a:prstGeom prst="rect">
            <a:avLst/>
          </a:prstGeom>
        </p:spPr>
        <p:txBody>
          <a:bodyPr/>
          <a:lstStyle>
            <a:lvl1pPr marL="228600" indent="-228600">
              <a:buClr>
                <a:srgbClr val="439639"/>
              </a:buClr>
              <a:buFont typeface="Wingdings" panose="05000000000000000000" pitchFamily="2" charset="2"/>
              <a:buChar char="§"/>
              <a:defRPr sz="2400"/>
            </a:lvl1pPr>
            <a:lvl2pPr marL="685800" indent="-228600">
              <a:buClr>
                <a:srgbClr val="155D0C"/>
              </a:buClr>
              <a:buFont typeface="Arial" panose="020B0604020202020204" pitchFamily="34" charset="0"/>
              <a:buChar char="•"/>
              <a:defRPr sz="2000"/>
            </a:lvl2pPr>
            <a:lvl3pPr marL="1143000" indent="-228600">
              <a:buFont typeface="Arial" panose="020B0604020202020204" pitchFamily="34" charset="0"/>
              <a:buChar cha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979516ED-BEB2-466D-8A97-B1D5F0D41686}"/>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800">
                <a:solidFill>
                  <a:schemeClr val="bg1"/>
                </a:solidFill>
              </a:defRPr>
            </a:lvl1pPr>
          </a:lstStyle>
          <a:p>
            <a:fld id="{9ECB37C8-362D-4483-9724-DF111CEFCFB9}" type="slidenum">
              <a:rPr lang="en-US" smtClean="0"/>
              <a:pPr/>
              <a:t>‹#›</a:t>
            </a:fld>
            <a:endParaRPr lang="en-US" dirty="0"/>
          </a:p>
        </p:txBody>
      </p:sp>
    </p:spTree>
    <p:extLst>
      <p:ext uri="{BB962C8B-B14F-4D97-AF65-F5344CB8AC3E}">
        <p14:creationId xmlns:p14="http://schemas.microsoft.com/office/powerpoint/2010/main" val="2587769893"/>
      </p:ext>
    </p:extLst>
  </p:cSld>
  <p:clrMapOvr>
    <a:masterClrMapping/>
  </p:clrMapOvr>
</p:sldLayout>
</file>

<file path=ppt/slideLayouts/slideLayout23.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16F486-0CFC-44B8-ABC6-7675E0B75693}" type="slidenum">
              <a:rPr lang="en-US" smtClean="0"/>
              <a:t>‹#›</a:t>
            </a:fld>
            <a:endParaRPr lang="en-US" dirty="0"/>
          </a:p>
        </p:txBody>
      </p:sp>
    </p:spTree>
    <p:extLst>
      <p:ext uri="{BB962C8B-B14F-4D97-AF65-F5344CB8AC3E}">
        <p14:creationId xmlns:p14="http://schemas.microsoft.com/office/powerpoint/2010/main" val="3286172371"/>
      </p:ext>
    </p:extLst>
  </p:cSld>
  <p:clrMapOvr>
    <a:masterClrMapping/>
  </p:clrMapOvr>
</p:sldLayout>
</file>

<file path=ppt/slideLayouts/slideLayout24.xml><?xml version="1.0" encoding="utf-8"?>
<p:sldLayout xmlns:p14="http://schemas.microsoft.com/office/powerpoint/2010/main"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432822"/>
            <a:ext cx="10515600" cy="1719048"/>
          </a:xfrm>
        </p:spPr>
        <p:txBody>
          <a:bodyPr/>
          <a:lstStyle>
            <a:lvl1pPr algn="ctr">
              <a:defRPr sz="2800" baseline="0">
                <a:solidFill>
                  <a:srgbClr val="439D39"/>
                </a:solidFill>
                <a:latin typeface="Arial Black" panose="020B0A04020102020204" pitchFamily="34" charset="0"/>
                <a:cs typeface="Arial" panose="020B0604020202020204" pitchFamily="34" charset="0"/>
              </a:defRPr>
            </a:lvl1pPr>
          </a:lstStyle>
          <a:p>
            <a:r>
              <a:rPr lang="en-US" dirty="0"/>
              <a:t>Contact Name, Esq.</a:t>
            </a:r>
            <a:br>
              <a:rPr lang="en-US" dirty="0"/>
            </a:br>
            <a:r>
              <a:rPr lang="en-US" dirty="0"/>
              <a:t>###.###.####</a:t>
            </a:r>
            <a:br>
              <a:rPr lang="en-US" dirty="0"/>
            </a:br>
            <a:r>
              <a:rPr lang="en-US" dirty="0"/>
              <a:t>name@foxrothschild.com</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16F486-0CFC-44B8-ABC6-7675E0B75693}" type="slidenum">
              <a:rPr lang="en-US" smtClean="0"/>
              <a:t>‹#›</a:t>
            </a:fld>
            <a:endParaRPr lang="en-US" dirty="0"/>
          </a:p>
        </p:txBody>
      </p:sp>
    </p:spTree>
    <p:extLst>
      <p:ext uri="{BB962C8B-B14F-4D97-AF65-F5344CB8AC3E}">
        <p14:creationId xmlns:p14="http://schemas.microsoft.com/office/powerpoint/2010/main" val="2097236663"/>
      </p:ext>
    </p:extLst>
  </p:cSld>
  <p:clrMapOvr>
    <a:masterClrMapping/>
  </p:clrMapOvr>
</p:sldLayout>
</file>

<file path=ppt/slideLayouts/slideLayout2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userDrawn="1">
  <p:cSld name="Right Color Block">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ED6E3093-FC20-4847-AA1B-420F9F2CDF34}"/>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800">
                <a:solidFill>
                  <a:schemeClr val="bg1"/>
                </a:solidFill>
              </a:defRPr>
            </a:lvl1pPr>
          </a:lstStyle>
          <a:p>
            <a:fld id="{9ECB37C8-362D-4483-9724-DF111CEFCFB9}" type="slidenum">
              <a:rPr lang="en-US" smtClean="0"/>
              <a:pPr/>
              <a:t>‹#›</a:t>
            </a:fld>
            <a:endParaRPr lang="en-US" dirty="0"/>
          </a:p>
        </p:txBody>
      </p:sp>
      <p:sp>
        <p:nvSpPr>
          <p:cNvPr id="6" name="Title Placeholder 1">
            <a:extLst>
              <a:ext uri="{FF2B5EF4-FFF2-40B4-BE49-F238E27FC236}">
                <a16:creationId xmlns:a16="http://schemas.microsoft.com/office/drawing/2014/main" id="{561EDECB-DCDA-4F5D-9525-F95D868BEFAD}"/>
              </a:ext>
            </a:extLst>
          </p:cNvPr>
          <p:cNvSpPr>
            <a:spLocks noGrp="1"/>
          </p:cNvSpPr>
          <p:nvPr>
            <p:ph type="title"/>
          </p:nvPr>
        </p:nvSpPr>
        <p:spPr>
          <a:xfrm>
            <a:off x="482944" y="365125"/>
            <a:ext cx="7609702" cy="1325563"/>
          </a:xfrm>
          <a:prstGeom prst="rect">
            <a:avLst/>
          </a:prstGeom>
        </p:spPr>
        <p:txBody>
          <a:bodyPr vert="horz" lIns="91440" tIns="45720" rIns="91440" bIns="45720" rtlCol="0" anchor="ctr">
            <a:normAutofit/>
          </a:bodyPr>
          <a:lstStyle>
            <a:lvl1pPr>
              <a:defRPr sz="3200">
                <a:latin typeface="Arial Black" panose="020B0A040201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36184D4B-E3C2-4312-81A9-765DDDDE5850}"/>
              </a:ext>
            </a:extLst>
          </p:cNvPr>
          <p:cNvSpPr>
            <a:spLocks noGrp="1"/>
          </p:cNvSpPr>
          <p:nvPr>
            <p:ph idx="1"/>
          </p:nvPr>
        </p:nvSpPr>
        <p:spPr>
          <a:xfrm>
            <a:off x="482944" y="1825625"/>
            <a:ext cx="7609702" cy="4140460"/>
          </a:xfrm>
          <a:prstGeom prst="rect">
            <a:avLst/>
          </a:prstGeom>
        </p:spPr>
        <p:txBody>
          <a:bodyPr vert="horz" lIns="91440" tIns="45720" rIns="91440" bIns="45720" rtlCol="0">
            <a:normAutofit/>
          </a:bodyPr>
          <a:lstStyle>
            <a:lvl2pPr marL="685800" indent="-228600">
              <a:buClr>
                <a:srgbClr val="439639"/>
              </a:buClr>
              <a:buFont typeface="Wingdings" panose="05000000000000000000"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681719"/>
      </p:ext>
    </p:extLst>
  </p:cSld>
  <p:clrMapOvr>
    <a:masterClrMapping/>
  </p:clrMapOvr>
</p:sldLayout>
</file>

<file path=ppt/slideLayouts/slideLayout26.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3850245"/>
          </a:xfrm>
        </p:spPr>
        <p:txBody>
          <a:bodyPr/>
          <a:lstStyle>
            <a:lvl1pPr marL="228600" indent="-228600">
              <a:buClr>
                <a:srgbClr val="439639"/>
              </a:buClr>
              <a:buFont typeface="Wingdings" panose="05000000000000000000" pitchFamily="2" charset="2"/>
              <a:buChar char="§"/>
              <a:defRPr sz="2400"/>
            </a:lvl1pPr>
            <a:lvl2pPr>
              <a:buClr>
                <a:srgbClr val="155D0C"/>
              </a:buClr>
              <a:defRPr sz="2000"/>
            </a:lvl2pPr>
            <a:lvl3pPr marL="1143000" indent="-228600">
              <a:buFont typeface="Arial" panose="020B0604020202020204" pitchFamily="34" charset="0"/>
              <a:buChar cha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16F486-0CFC-44B8-ABC6-7675E0B75693}" type="slidenum">
              <a:rPr lang="en-US" smtClean="0"/>
              <a:t>‹#›</a:t>
            </a:fld>
            <a:endParaRPr lang="en-US" dirty="0"/>
          </a:p>
        </p:txBody>
      </p:sp>
    </p:spTree>
    <p:extLst>
      <p:ext uri="{BB962C8B-B14F-4D97-AF65-F5344CB8AC3E}">
        <p14:creationId xmlns:p14="http://schemas.microsoft.com/office/powerpoint/2010/main" val="589709751"/>
      </p:ext>
    </p:extLst>
  </p:cSld>
  <p:clrMapOvr>
    <a:masterClrMapping/>
  </p:clrMapOvr>
</p:sldLayout>
</file>

<file path=ppt/slideLayouts/slideLayout2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Default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1E09C60-6CD3-58E6-1B86-64824C8449A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96463" y="5937465"/>
            <a:ext cx="1708724" cy="711968"/>
          </a:xfrm>
          <a:prstGeom prst="rect">
            <a:avLst/>
          </a:prstGeom>
        </p:spPr>
      </p:pic>
      <p:sp>
        <p:nvSpPr>
          <p:cNvPr id="7" name="Slide Number Placeholder 6">
            <a:extLst>
              <a:ext uri="{FF2B5EF4-FFF2-40B4-BE49-F238E27FC236}">
                <a16:creationId xmlns:a16="http://schemas.microsoft.com/office/drawing/2014/main" id="{F7655E8C-1152-97E2-FE27-6175D972CFC7}"/>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8" name="Content Placeholder 3">
            <a:extLst>
              <a:ext uri="{FF2B5EF4-FFF2-40B4-BE49-F238E27FC236}">
                <a16:creationId xmlns:a16="http://schemas.microsoft.com/office/drawing/2014/main" id="{05AA82F1-6F8A-288B-516A-84CF886667C3}"/>
              </a:ext>
            </a:extLst>
          </p:cNvPr>
          <p:cNvSpPr>
            <a:spLocks noGrp="1"/>
          </p:cNvSpPr>
          <p:nvPr>
            <p:ph sz="quarter" idx="10"/>
          </p:nvPr>
        </p:nvSpPr>
        <p:spPr>
          <a:xfrm>
            <a:off x="522514" y="1837110"/>
            <a:ext cx="11124053" cy="2725057"/>
          </a:xfrm>
          <a:prstGeom prst="rect">
            <a:avLst/>
          </a:prstGeom>
        </p:spPr>
        <p:txBody>
          <a:bodyPr/>
          <a:lstStyle>
            <a:lvl1pPr marL="0" indent="0">
              <a:buClr>
                <a:srgbClr val="155D0C"/>
              </a:buClr>
              <a:buFont typeface="Arial" panose="020B0604020202020204" pitchFamily="34" charset="0"/>
              <a:buNone/>
              <a:defRPr sz="2400">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2000">
                <a:solidFill>
                  <a:schemeClr val="tx1"/>
                </a:solidFill>
                <a:latin typeface="Segoe UI" panose="020B0502040204020203" pitchFamily="34" charset="0"/>
                <a:cs typeface="Segoe UI" panose="020B0502040204020203" pitchFamily="34" charset="0"/>
              </a:defRPr>
            </a:lvl2pPr>
            <a:lvl3pPr>
              <a:defRPr sz="1800">
                <a:solidFill>
                  <a:schemeClr val="tx1"/>
                </a:solidFill>
                <a:latin typeface="Segoe UI" panose="020B0502040204020203" pitchFamily="34" charset="0"/>
                <a:cs typeface="Segoe UI" panose="020B0502040204020203" pitchFamily="34" charset="0"/>
              </a:defRPr>
            </a:lvl3pPr>
            <a:lvl4pPr>
              <a:defRPr sz="1800">
                <a:solidFill>
                  <a:schemeClr val="tx1"/>
                </a:solidFill>
                <a:latin typeface="Segoe UI" panose="020B0502040204020203" pitchFamily="34" charset="0"/>
                <a:cs typeface="Segoe UI" panose="020B0502040204020203" pitchFamily="34" charset="0"/>
              </a:defRPr>
            </a:lvl4pPr>
            <a:lvl5pPr>
              <a:defRPr sz="18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0">
            <a:extLst>
              <a:ext uri="{FF2B5EF4-FFF2-40B4-BE49-F238E27FC236}">
                <a16:creationId xmlns:a16="http://schemas.microsoft.com/office/drawing/2014/main" id="{CF7C4A8B-8CC3-FB27-01C3-A8D21267D95E}"/>
              </a:ext>
            </a:extLst>
          </p:cNvPr>
          <p:cNvSpPr>
            <a:spLocks noGrp="1"/>
          </p:cNvSpPr>
          <p:nvPr>
            <p:ph type="title"/>
          </p:nvPr>
        </p:nvSpPr>
        <p:spPr>
          <a:xfrm>
            <a:off x="522515" y="511547"/>
            <a:ext cx="11124055" cy="1325563"/>
          </a:xfrm>
          <a:prstGeom prst="rect">
            <a:avLst/>
          </a:prstGeom>
        </p:spPr>
        <p:txBody>
          <a:bodyPr/>
          <a:lstStyle>
            <a:lvl1pPr>
              <a:defRPr sz="36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31973112"/>
      </p:ext>
    </p:extLst>
  </p:cSld>
  <p:clrMapOvr>
    <a:masterClrMapping/>
  </p:clrMapOvr>
</p:sldLayout>
</file>

<file path=ppt/slideLayouts/slideLayout28.xml><?xml version="1.0" encoding="utf-8"?>
<p:sldLayout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Default |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F66964-90C6-9972-0966-4DF100C6B7B4}"/>
              </a:ext>
            </a:extLst>
          </p:cNvPr>
          <p:cNvSpPr>
            <a:spLocks noGrp="1"/>
          </p:cNvSpPr>
          <p:nvPr>
            <p:ph type="pic" sz="quarter" idx="11" hasCustomPrompt="1"/>
          </p:nvPr>
        </p:nvSpPr>
        <p:spPr>
          <a:xfrm>
            <a:off x="7591425" y="276225"/>
            <a:ext cx="4310063" cy="6313488"/>
          </a:xfrm>
          <a:prstGeom prst="rect">
            <a:avLst/>
          </a:prstGeom>
          <a:solidFill>
            <a:schemeClr val="bg1">
              <a:lumMod val="85000"/>
            </a:schemeClr>
          </a:solidFill>
        </p:spPr>
        <p:txBody>
          <a:bodyPr tIns="457200"/>
          <a:lstStyle>
            <a:lvl1pPr marL="0" indent="0" algn="ctr">
              <a:spcBef>
                <a:spcPts val="2400"/>
              </a:spcBef>
              <a:buNone/>
              <a:defRPr sz="1400">
                <a:latin typeface="Segoe UI" panose="020B0502040204020203" pitchFamily="34" charset="0"/>
                <a:cs typeface="Segoe UI" panose="020B0502040204020203" pitchFamily="34" charset="0"/>
              </a:defRPr>
            </a:lvl1pPr>
          </a:lstStyle>
          <a:p>
            <a:r>
              <a:rPr lang="en-US" dirty="0"/>
              <a:t>Click the picture icon below to add your image.</a:t>
            </a:r>
          </a:p>
        </p:txBody>
      </p:sp>
      <p:sp>
        <p:nvSpPr>
          <p:cNvPr id="2" name="Content Placeholder 3">
            <a:extLst>
              <a:ext uri="{FF2B5EF4-FFF2-40B4-BE49-F238E27FC236}">
                <a16:creationId xmlns:a16="http://schemas.microsoft.com/office/drawing/2014/main" id="{7BA1138B-5491-81A4-2EED-D0288F7102E8}"/>
              </a:ext>
            </a:extLst>
          </p:cNvPr>
          <p:cNvSpPr>
            <a:spLocks noGrp="1"/>
          </p:cNvSpPr>
          <p:nvPr>
            <p:ph sz="quarter" idx="10"/>
          </p:nvPr>
        </p:nvSpPr>
        <p:spPr>
          <a:xfrm>
            <a:off x="522515" y="1837110"/>
            <a:ext cx="6284684" cy="2725057"/>
          </a:xfrm>
          <a:prstGeom prst="rect">
            <a:avLst/>
          </a:prstGeom>
        </p:spPr>
        <p:txBody>
          <a:bodyPr/>
          <a:lstStyle>
            <a:lvl1pPr marL="0" indent="0">
              <a:buClr>
                <a:srgbClr val="155D0C"/>
              </a:buClr>
              <a:buFont typeface="Arial" panose="020B0604020202020204" pitchFamily="34" charset="0"/>
              <a:buNone/>
              <a:defRPr>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1800">
                <a:solidFill>
                  <a:schemeClr val="tx1"/>
                </a:solidFill>
                <a:latin typeface="Segoe UI" panose="020B0502040204020203" pitchFamily="34" charset="0"/>
                <a:cs typeface="Segoe UI" panose="020B0502040204020203" pitchFamily="34" charset="0"/>
              </a:defRPr>
            </a:lvl2pPr>
            <a:lvl3pPr>
              <a:defRPr sz="1800">
                <a:solidFill>
                  <a:schemeClr val="tx1"/>
                </a:solidFill>
                <a:latin typeface="Segoe UI" panose="020B0502040204020203" pitchFamily="34" charset="0"/>
                <a:cs typeface="Segoe UI" panose="020B0502040204020203" pitchFamily="34" charset="0"/>
              </a:defRPr>
            </a:lvl3pPr>
            <a:lvl4pPr>
              <a:defRPr sz="1800">
                <a:solidFill>
                  <a:schemeClr val="tx1"/>
                </a:solidFill>
                <a:latin typeface="Segoe UI" panose="020B0502040204020203" pitchFamily="34" charset="0"/>
                <a:cs typeface="Segoe UI" panose="020B0502040204020203" pitchFamily="34" charset="0"/>
              </a:defRPr>
            </a:lvl4pPr>
            <a:lvl5pPr>
              <a:defRPr sz="18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0">
            <a:extLst>
              <a:ext uri="{FF2B5EF4-FFF2-40B4-BE49-F238E27FC236}">
                <a16:creationId xmlns:a16="http://schemas.microsoft.com/office/drawing/2014/main" id="{6C96D078-3CCC-33DC-A907-8E4FBE6A4219}"/>
              </a:ext>
            </a:extLst>
          </p:cNvPr>
          <p:cNvSpPr>
            <a:spLocks noGrp="1"/>
          </p:cNvSpPr>
          <p:nvPr>
            <p:ph type="title"/>
          </p:nvPr>
        </p:nvSpPr>
        <p:spPr>
          <a:xfrm>
            <a:off x="522515" y="511547"/>
            <a:ext cx="6284685" cy="1325563"/>
          </a:xfrm>
          <a:prstGeom prst="rect">
            <a:avLst/>
          </a:prstGeom>
        </p:spPr>
        <p:txBody>
          <a:bodyPr/>
          <a:lstStyle>
            <a:lvl1pPr>
              <a:defRPr sz="40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D8DCC806-977A-6471-6480-02CD2A606A37}"/>
              </a:ext>
            </a:extLst>
          </p:cNvPr>
          <p:cNvSpPr>
            <a:spLocks noGrp="1"/>
          </p:cNvSpPr>
          <p:nvPr>
            <p:ph type="sldNum" sz="quarter" idx="4"/>
          </p:nvPr>
        </p:nvSpPr>
        <p:spPr>
          <a:xfrm>
            <a:off x="1999235" y="6356350"/>
            <a:ext cx="392547" cy="365125"/>
          </a:xfrm>
          <a:prstGeom prst="rect">
            <a:avLst/>
          </a:prstGeom>
        </p:spPr>
        <p:txBody>
          <a:bodyPr vert="horz" lIns="91440" tIns="45720" rIns="91440" bIns="45720" rtlCol="0" anchor="ctr"/>
          <a:lstStyle>
            <a:lvl1pPr algn="r">
              <a:defRPr sz="1200">
                <a:solidFill>
                  <a:schemeClr val="bg2"/>
                </a:solidFill>
              </a:defRPr>
            </a:lvl1pPr>
          </a:lstStyle>
          <a:p>
            <a:fld id="{9ECB37C8-362D-4483-9724-DF111CEFCFB9}" type="slidenum">
              <a:rPr lang="en-US" smtClean="0"/>
              <a:pPr/>
              <a:t>‹#›</a:t>
            </a:fld>
            <a:endParaRPr lang="en-US" dirty="0"/>
          </a:p>
        </p:txBody>
      </p:sp>
      <p:pic>
        <p:nvPicPr>
          <p:cNvPr id="7" name="Graphic 6">
            <a:extLst>
              <a:ext uri="{FF2B5EF4-FFF2-40B4-BE49-F238E27FC236}">
                <a16:creationId xmlns:a16="http://schemas.microsoft.com/office/drawing/2014/main" id="{897EA5E1-D587-36C7-9464-68111FD62A6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90512" y="5937465"/>
            <a:ext cx="1708724" cy="711968"/>
          </a:xfrm>
          <a:prstGeom prst="rect">
            <a:avLst/>
          </a:prstGeom>
        </p:spPr>
      </p:pic>
    </p:spTree>
    <p:extLst>
      <p:ext uri="{BB962C8B-B14F-4D97-AF65-F5344CB8AC3E}">
        <p14:creationId xmlns:p14="http://schemas.microsoft.com/office/powerpoint/2010/main" val="3907973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Default | With Image Two">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flipH="1">
            <a:off x="7576450" y="-12701"/>
            <a:ext cx="4652962" cy="6877050"/>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0 w 4649787"/>
              <a:gd name="connsiteY0" fmla="*/ 0 h 6870700"/>
              <a:gd name="connsiteX1" fmla="*/ 4199371 w 4649787"/>
              <a:gd name="connsiteY1" fmla="*/ 1270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0700"/>
              <a:gd name="connsiteX1" fmla="*/ 4199371 w 4649787"/>
              <a:gd name="connsiteY1" fmla="*/ 635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7050"/>
              <a:gd name="connsiteX1" fmla="*/ 4199371 w 4649787"/>
              <a:gd name="connsiteY1" fmla="*/ 6350 h 6877050"/>
              <a:gd name="connsiteX2" fmla="*/ 4216223 w 4649787"/>
              <a:gd name="connsiteY2" fmla="*/ 367946 h 6877050"/>
              <a:gd name="connsiteX3" fmla="*/ 4163306 w 4649787"/>
              <a:gd name="connsiteY3" fmla="*/ 1047397 h 6877050"/>
              <a:gd name="connsiteX4" fmla="*/ 4060914 w 4649787"/>
              <a:gd name="connsiteY4" fmla="*/ 1599760 h 6877050"/>
              <a:gd name="connsiteX5" fmla="*/ 3929593 w 4649787"/>
              <a:gd name="connsiteY5" fmla="*/ 2186957 h 6877050"/>
              <a:gd name="connsiteX6" fmla="*/ 3709725 w 4649787"/>
              <a:gd name="connsiteY6" fmla="*/ 3023569 h 6877050"/>
              <a:gd name="connsiteX7" fmla="*/ 3536862 w 4649787"/>
              <a:gd name="connsiteY7" fmla="*/ 3732389 h 6877050"/>
              <a:gd name="connsiteX8" fmla="*/ 3450256 w 4649787"/>
              <a:gd name="connsiteY8" fmla="*/ 4604544 h 6877050"/>
              <a:gd name="connsiteX9" fmla="*/ 3579284 w 4649787"/>
              <a:gd name="connsiteY9" fmla="*/ 5232663 h 6877050"/>
              <a:gd name="connsiteX10" fmla="*/ 3950582 w 4649787"/>
              <a:gd name="connsiteY10" fmla="*/ 6023329 h 6877050"/>
              <a:gd name="connsiteX11" fmla="*/ 4162957 w 4649787"/>
              <a:gd name="connsiteY11" fmla="*/ 6365081 h 6877050"/>
              <a:gd name="connsiteX12" fmla="*/ 4360599 w 4649787"/>
              <a:gd name="connsiteY12" fmla="*/ 6617228 h 6877050"/>
              <a:gd name="connsiteX13" fmla="*/ 4504532 w 4649787"/>
              <a:gd name="connsiteY13" fmla="*/ 6757074 h 6877050"/>
              <a:gd name="connsiteX14" fmla="*/ 4649787 w 4649787"/>
              <a:gd name="connsiteY14" fmla="*/ 6870700 h 6877050"/>
              <a:gd name="connsiteX15" fmla="*/ 1587 w 4649787"/>
              <a:gd name="connsiteY15" fmla="*/ 6877050 h 6877050"/>
              <a:gd name="connsiteX16" fmla="*/ 0 w 4649787"/>
              <a:gd name="connsiteY16" fmla="*/ 0 h 6877050"/>
              <a:gd name="connsiteX0" fmla="*/ 0 w 4652962"/>
              <a:gd name="connsiteY0" fmla="*/ 0 h 6877050"/>
              <a:gd name="connsiteX1" fmla="*/ 4199371 w 4652962"/>
              <a:gd name="connsiteY1" fmla="*/ 6350 h 6877050"/>
              <a:gd name="connsiteX2" fmla="*/ 4216223 w 4652962"/>
              <a:gd name="connsiteY2" fmla="*/ 367946 h 6877050"/>
              <a:gd name="connsiteX3" fmla="*/ 4163306 w 4652962"/>
              <a:gd name="connsiteY3" fmla="*/ 1047397 h 6877050"/>
              <a:gd name="connsiteX4" fmla="*/ 4060914 w 4652962"/>
              <a:gd name="connsiteY4" fmla="*/ 1599760 h 6877050"/>
              <a:gd name="connsiteX5" fmla="*/ 3929593 w 4652962"/>
              <a:gd name="connsiteY5" fmla="*/ 2186957 h 6877050"/>
              <a:gd name="connsiteX6" fmla="*/ 3709725 w 4652962"/>
              <a:gd name="connsiteY6" fmla="*/ 3023569 h 6877050"/>
              <a:gd name="connsiteX7" fmla="*/ 3536862 w 4652962"/>
              <a:gd name="connsiteY7" fmla="*/ 3732389 h 6877050"/>
              <a:gd name="connsiteX8" fmla="*/ 3450256 w 4652962"/>
              <a:gd name="connsiteY8" fmla="*/ 4604544 h 6877050"/>
              <a:gd name="connsiteX9" fmla="*/ 3579284 w 4652962"/>
              <a:gd name="connsiteY9" fmla="*/ 5232663 h 6877050"/>
              <a:gd name="connsiteX10" fmla="*/ 3950582 w 4652962"/>
              <a:gd name="connsiteY10" fmla="*/ 6023329 h 6877050"/>
              <a:gd name="connsiteX11" fmla="*/ 4162957 w 4652962"/>
              <a:gd name="connsiteY11" fmla="*/ 6365081 h 6877050"/>
              <a:gd name="connsiteX12" fmla="*/ 4360599 w 4652962"/>
              <a:gd name="connsiteY12" fmla="*/ 6617228 h 6877050"/>
              <a:gd name="connsiteX13" fmla="*/ 4504532 w 4652962"/>
              <a:gd name="connsiteY13" fmla="*/ 6757074 h 6877050"/>
              <a:gd name="connsiteX14" fmla="*/ 4652962 w 4652962"/>
              <a:gd name="connsiteY14" fmla="*/ 6873875 h 6877050"/>
              <a:gd name="connsiteX15" fmla="*/ 1587 w 4652962"/>
              <a:gd name="connsiteY15" fmla="*/ 6877050 h 6877050"/>
              <a:gd name="connsiteX16" fmla="*/ 0 w 4652962"/>
              <a:gd name="connsiteY16" fmla="*/ 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52962" h="6877050">
                <a:moveTo>
                  <a:pt x="0" y="0"/>
                </a:moveTo>
                <a:lnTo>
                  <a:pt x="4199371" y="6350"/>
                </a:lnTo>
                <a:cubicBezTo>
                  <a:pt x="4212927" y="71584"/>
                  <a:pt x="4224098" y="257469"/>
                  <a:pt x="4216223" y="367946"/>
                </a:cubicBezTo>
                <a:cubicBezTo>
                  <a:pt x="4217634" y="639673"/>
                  <a:pt x="4189191" y="842095"/>
                  <a:pt x="4163306" y="1047397"/>
                </a:cubicBezTo>
                <a:cubicBezTo>
                  <a:pt x="4137421" y="1252699"/>
                  <a:pt x="4099866" y="1409833"/>
                  <a:pt x="4060914" y="1599760"/>
                </a:cubicBezTo>
                <a:cubicBezTo>
                  <a:pt x="4021962" y="1789687"/>
                  <a:pt x="3988124" y="1949656"/>
                  <a:pt x="3929593" y="2186957"/>
                </a:cubicBezTo>
                <a:cubicBezTo>
                  <a:pt x="3871062" y="2424258"/>
                  <a:pt x="3775180" y="2765997"/>
                  <a:pt x="3709725" y="3023569"/>
                </a:cubicBezTo>
                <a:cubicBezTo>
                  <a:pt x="3644270" y="3281141"/>
                  <a:pt x="3596775" y="3461750"/>
                  <a:pt x="3536862" y="3732389"/>
                </a:cubicBezTo>
                <a:cubicBezTo>
                  <a:pt x="3476949" y="4003028"/>
                  <a:pt x="3433661" y="4352117"/>
                  <a:pt x="3450256" y="4604544"/>
                </a:cubicBezTo>
                <a:cubicBezTo>
                  <a:pt x="3466851" y="4856971"/>
                  <a:pt x="3495896" y="4996199"/>
                  <a:pt x="3579284" y="5232663"/>
                </a:cubicBezTo>
                <a:cubicBezTo>
                  <a:pt x="3662672" y="5469127"/>
                  <a:pt x="3853303" y="5834593"/>
                  <a:pt x="3950582" y="6023329"/>
                </a:cubicBezTo>
                <a:cubicBezTo>
                  <a:pt x="4047861" y="6212065"/>
                  <a:pt x="4056851" y="6214258"/>
                  <a:pt x="4162957" y="6365081"/>
                </a:cubicBezTo>
                <a:cubicBezTo>
                  <a:pt x="4257075" y="6503642"/>
                  <a:pt x="4289691" y="6535559"/>
                  <a:pt x="4360599" y="6617228"/>
                </a:cubicBezTo>
                <a:lnTo>
                  <a:pt x="4504532" y="6757074"/>
                </a:lnTo>
                <a:lnTo>
                  <a:pt x="4652962" y="6873875"/>
                </a:lnTo>
                <a:lnTo>
                  <a:pt x="1587" y="6877050"/>
                </a:lnTo>
                <a:cubicBezTo>
                  <a:pt x="-2646" y="4593167"/>
                  <a:pt x="4233" y="2283883"/>
                  <a:pt x="0"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lgn="ctr">
              <a:buNone/>
              <a:defRPr sz="1600">
                <a:latin typeface="+mn-lt"/>
              </a:defRPr>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431295" y="458673"/>
            <a:ext cx="5343863" cy="1325563"/>
          </a:xfrm>
        </p:spPr>
        <p:txBody>
          <a:bodyPr>
            <a:normAutofit/>
          </a:bodyPr>
          <a:lstStyle>
            <a:lvl1pPr>
              <a:defRPr sz="4000">
                <a:solidFill>
                  <a:schemeClr val="bg1"/>
                </a:solidFill>
              </a:defRPr>
            </a:lvl1pPr>
          </a:lstStyle>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431293" y="1912829"/>
            <a:ext cx="5343863" cy="3892652"/>
          </a:xfrm>
        </p:spPr>
        <p:txBody>
          <a:bodyPr/>
          <a:lstStyle>
            <a:lvl1pPr marL="0" indent="0">
              <a:buClr>
                <a:srgbClr val="89B945"/>
              </a:buClr>
              <a:buFontTx/>
              <a:buNone/>
              <a:defRPr sz="20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p>
          <a:p>
            <a:pPr lvl="1"/>
          </a:p>
          <a:p>
            <a:pPr lvl="2"/>
          </a:p>
          <a:p>
            <a:pPr lvl="3"/>
          </a:p>
          <a:p>
            <a:pPr lvl="4"/>
          </a:p>
        </p:txBody>
      </p:sp>
      <p:sp>
        <p:nvSpPr>
          <p:cNvPr id="6" name="Slide Number Placeholder 5">
            <a:extLst>
              <a:ext uri="{FF2B5EF4-FFF2-40B4-BE49-F238E27FC236}">
                <a16:creationId xmlns:a16="http://schemas.microsoft.com/office/drawing/2014/main" id="{C22C6C91-9147-4ED5-BB2C-F9B280A8F186}"/>
              </a:ext>
            </a:extLst>
          </p:cNvPr>
          <p:cNvSpPr>
            <a:spLocks noGrp="1"/>
          </p:cNvSpPr>
          <p:nvPr>
            <p:ph type="sldNum" sz="quarter" idx="12"/>
          </p:nvPr>
        </p:nvSpPr>
        <p:spPr>
          <a:xfrm>
            <a:off x="1965691" y="6356350"/>
            <a:ext cx="609600" cy="365125"/>
          </a:xfrm>
          <a:prstGeom prst="rect">
            <a:avLst/>
          </a:prstGeom>
        </p:spPr>
        <p:txBody>
          <a:bodyPr/>
          <a:lstStyle>
            <a:lvl1pPr>
              <a:defRPr>
                <a:solidFill>
                  <a:schemeClr val="bg2">
                    <a:lumMod val="75000"/>
                  </a:schemeClr>
                </a:solidFill>
              </a:defRPr>
            </a:lvl1pPr>
          </a:lstStyle>
          <a:p>
            <a:fld id="{846FC881-3E6C-4901-B466-24892ACA5BB0}" type="slidenum">
              <a:rPr lang="en-US" smtClean="0"/>
              <a:pPr/>
              <a:t>‹#›</a:t>
            </a:fld>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3398" y="5934075"/>
            <a:ext cx="1717347" cy="722376"/>
          </a:xfrm>
          <a:prstGeom prst="rect">
            <a:avLst/>
          </a:prstGeom>
        </p:spPr>
      </p:pic>
    </p:spTree>
    <p:extLst>
      <p:ext uri="{BB962C8B-B14F-4D97-AF65-F5344CB8AC3E}">
        <p14:creationId xmlns:p14="http://schemas.microsoft.com/office/powerpoint/2010/main" val="2902702944"/>
      </p:ext>
    </p:extLst>
  </p:cSld>
  <p:clrMapOvr>
    <a:masterClrMapping/>
  </p:clrMapOvr>
</p:sldLayout>
</file>

<file path=ppt/slideLayouts/slideLayout3.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p>
          <a:p>
            <a:pPr lvl="1"/>
          </a:p>
          <a:p>
            <a:pPr lvl="2"/>
          </a:p>
          <a:p>
            <a:pPr lvl="3"/>
          </a:p>
          <a:p>
            <a:pPr lvl="4"/>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8" name="TextBox 7">
            <a:extLst>
              <a:ext uri="{FF2B5EF4-FFF2-40B4-BE49-F238E27FC236}">
                <a16:creationId xmlns:a16="http://schemas.microsoft.com/office/drawing/2014/main" id="{36DD28ED-88FA-9897-6B5F-C3E5E0C57218}"/>
              </a:ext>
            </a:extLst>
          </p:cNvPr>
          <p:cNvSpPr txBox="1"/>
          <p:nvPr userDrawn="1"/>
        </p:nvSpPr>
        <p:spPr>
          <a:xfrm>
            <a:off x="6372226" y="6574083"/>
            <a:ext cx="184286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
        <p:nvSpPr>
          <p:cNvPr id="5" name="Slide Number Placeholder 8">
            <a:extLst>
              <a:ext uri="{FF2B5EF4-FFF2-40B4-BE49-F238E27FC236}">
                <a16:creationId xmlns:a16="http://schemas.microsoft.com/office/drawing/2014/main" id="{CE6A66E9-8F0D-9F59-65D2-DF620788DC6C}"/>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Tree>
    <p:extLst>
      <p:ext uri="{BB962C8B-B14F-4D97-AF65-F5344CB8AC3E}">
        <p14:creationId xmlns:p14="http://schemas.microsoft.com/office/powerpoint/2010/main" val="2690839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30.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p>
          <a:p>
            <a:pPr lvl="1"/>
          </a:p>
          <a:p>
            <a:pPr lvl="2"/>
          </a:p>
          <a:p>
            <a:pPr lvl="3"/>
          </a:p>
          <a:p>
            <a:pPr lvl="4"/>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5" name="Slide Number Placeholder 8">
            <a:extLst>
              <a:ext uri="{FF2B5EF4-FFF2-40B4-BE49-F238E27FC236}">
                <a16:creationId xmlns:a16="http://schemas.microsoft.com/office/drawing/2014/main" id="{CE6A66E9-8F0D-9F59-65D2-DF620788DC6C}"/>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Tree>
    <p:extLst>
      <p:ext uri="{BB962C8B-B14F-4D97-AF65-F5344CB8AC3E}">
        <p14:creationId xmlns:p14="http://schemas.microsoft.com/office/powerpoint/2010/main" val="3882629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4.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Default |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F66964-90C6-9972-0966-4DF100C6B7B4}"/>
              </a:ext>
            </a:extLst>
          </p:cNvPr>
          <p:cNvSpPr>
            <a:spLocks noGrp="1"/>
          </p:cNvSpPr>
          <p:nvPr>
            <p:ph type="pic" sz="quarter" idx="11" hasCustomPrompt="1"/>
          </p:nvPr>
        </p:nvSpPr>
        <p:spPr>
          <a:xfrm>
            <a:off x="7591425" y="276225"/>
            <a:ext cx="4310063" cy="6313488"/>
          </a:xfrm>
          <a:prstGeom prst="rect">
            <a:avLst/>
          </a:prstGeom>
          <a:solidFill>
            <a:schemeClr val="bg1">
              <a:lumMod val="85000"/>
            </a:schemeClr>
          </a:solidFill>
        </p:spPr>
        <p:txBody>
          <a:bodyPr tIns="457200"/>
          <a:lstStyle>
            <a:lvl1pPr marL="0" indent="0" algn="ctr">
              <a:spcBef>
                <a:spcPts val="2400"/>
              </a:spcBef>
              <a:buNone/>
              <a:defRPr sz="1400">
                <a:latin typeface="Segoe UI" panose="020B0502040204020203" pitchFamily="34" charset="0"/>
                <a:cs typeface="Segoe UI" panose="020B0502040204020203" pitchFamily="34" charset="0"/>
              </a:defRPr>
            </a:lvl1pPr>
          </a:lstStyle>
          <a:p>
            <a:r>
              <a:rPr lang="en-US" dirty="0"/>
              <a:t>Click the picture icon below to add your image.</a:t>
            </a:r>
          </a:p>
        </p:txBody>
      </p:sp>
      <p:sp>
        <p:nvSpPr>
          <p:cNvPr id="3" name="Title 10">
            <a:extLst>
              <a:ext uri="{FF2B5EF4-FFF2-40B4-BE49-F238E27FC236}">
                <a16:creationId xmlns:a16="http://schemas.microsoft.com/office/drawing/2014/main" id="{6C96D078-3CCC-33DC-A907-8E4FBE6A4219}"/>
              </a:ext>
            </a:extLst>
          </p:cNvPr>
          <p:cNvSpPr>
            <a:spLocks noGrp="1"/>
          </p:cNvSpPr>
          <p:nvPr>
            <p:ph type="title"/>
          </p:nvPr>
        </p:nvSpPr>
        <p:spPr>
          <a:xfrm>
            <a:off x="522515" y="511547"/>
            <a:ext cx="6284685" cy="1325563"/>
          </a:xfrm>
          <a:prstGeom prst="rect">
            <a:avLst/>
          </a:prstGeom>
        </p:spPr>
        <p:txBody>
          <a:bodyPr/>
          <a:lstStyle>
            <a:lvl1pPr>
              <a:defRPr sz="40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D8DCC806-977A-6471-6480-02CD2A606A37}"/>
              </a:ext>
            </a:extLst>
          </p:cNvPr>
          <p:cNvSpPr>
            <a:spLocks noGrp="1"/>
          </p:cNvSpPr>
          <p:nvPr>
            <p:ph type="sldNum" sz="quarter" idx="4"/>
          </p:nvPr>
        </p:nvSpPr>
        <p:spPr>
          <a:xfrm>
            <a:off x="1999235" y="6356350"/>
            <a:ext cx="392547" cy="365125"/>
          </a:xfrm>
          <a:prstGeom prst="rect">
            <a:avLst/>
          </a:prstGeom>
        </p:spPr>
        <p:txBody>
          <a:bodyPr vert="horz" lIns="91440" tIns="45720" rIns="91440" bIns="45720" rtlCol="0" anchor="ctr"/>
          <a:lstStyle>
            <a:lvl1pPr algn="r">
              <a:defRPr sz="1200">
                <a:solidFill>
                  <a:schemeClr val="bg2"/>
                </a:solidFill>
              </a:defRPr>
            </a:lvl1pPr>
          </a:lstStyle>
          <a:p>
            <a:fld id="{9ECB37C8-362D-4483-9724-DF111CEFCFB9}" type="slidenum">
              <a:rPr lang="en-US" smtClean="0"/>
              <a:pPr/>
              <a:t>‹#›</a:t>
            </a:fld>
            <a:endParaRPr lang="en-US" dirty="0"/>
          </a:p>
        </p:txBody>
      </p:sp>
      <p:pic>
        <p:nvPicPr>
          <p:cNvPr id="7" name="Graphic 6">
            <a:extLst>
              <a:ext uri="{FF2B5EF4-FFF2-40B4-BE49-F238E27FC236}">
                <a16:creationId xmlns:a16="http://schemas.microsoft.com/office/drawing/2014/main" id="{897EA5E1-D587-36C7-9464-68111FD62A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513" y="5937465"/>
            <a:ext cx="1708722" cy="711967"/>
          </a:xfrm>
          <a:prstGeom prst="rect">
            <a:avLst/>
          </a:prstGeom>
        </p:spPr>
      </p:pic>
      <p:sp>
        <p:nvSpPr>
          <p:cNvPr id="5" name="Content Placeholder 3">
            <a:extLst>
              <a:ext uri="{FF2B5EF4-FFF2-40B4-BE49-F238E27FC236}">
                <a16:creationId xmlns:a16="http://schemas.microsoft.com/office/drawing/2014/main" id="{B93B89AA-9A19-0881-7845-CAA989379E94}"/>
              </a:ext>
            </a:extLst>
          </p:cNvPr>
          <p:cNvSpPr>
            <a:spLocks noGrp="1"/>
          </p:cNvSpPr>
          <p:nvPr>
            <p:ph sz="quarter" idx="10"/>
          </p:nvPr>
        </p:nvSpPr>
        <p:spPr>
          <a:xfrm>
            <a:off x="522515" y="1837110"/>
            <a:ext cx="6284686" cy="3972019"/>
          </a:xfrm>
          <a:prstGeom prst="rect">
            <a:avLst/>
          </a:prstGeom>
        </p:spPr>
        <p:txBody>
          <a:bodyPr/>
          <a:lstStyle>
            <a:lvl1pPr marL="0" indent="0">
              <a:buClr>
                <a:srgbClr val="155D0C"/>
              </a:buClr>
              <a:buFont typeface="Arial" panose="020B0604020202020204" pitchFamily="34" charset="0"/>
              <a:buNone/>
              <a:defRPr>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2400">
                <a:solidFill>
                  <a:schemeClr val="tx1"/>
                </a:solidFill>
                <a:latin typeface="Segoe UI" panose="020B0502040204020203" pitchFamily="34" charset="0"/>
                <a:cs typeface="Segoe UI" panose="020B0502040204020203" pitchFamily="34" charset="0"/>
              </a:defRPr>
            </a:lvl2pPr>
            <a:lvl3pPr>
              <a:defRPr sz="2000">
                <a:solidFill>
                  <a:schemeClr val="tx1"/>
                </a:solidFill>
                <a:latin typeface="Segoe UI" panose="020B0502040204020203" pitchFamily="34" charset="0"/>
                <a:cs typeface="Segoe UI" panose="020B0502040204020203" pitchFamily="34" charset="0"/>
              </a:defRPr>
            </a:lvl3pPr>
            <a:lvl4pPr>
              <a:defRPr sz="2000">
                <a:solidFill>
                  <a:schemeClr val="tx1"/>
                </a:solidFill>
                <a:latin typeface="Segoe UI" panose="020B0502040204020203" pitchFamily="34" charset="0"/>
                <a:cs typeface="Segoe UI" panose="020B0502040204020203" pitchFamily="34" charset="0"/>
              </a:defRPr>
            </a:lvl4pPr>
            <a:lvl5pPr>
              <a:defRPr sz="20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30703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Default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1E09C60-6CD3-58E6-1B86-64824C8449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7" name="Slide Number Placeholder 6">
            <a:extLst>
              <a:ext uri="{FF2B5EF4-FFF2-40B4-BE49-F238E27FC236}">
                <a16:creationId xmlns:a16="http://schemas.microsoft.com/office/drawing/2014/main" id="{F7655E8C-1152-97E2-FE27-6175D972CFC7}"/>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8" name="Content Placeholder 3">
            <a:extLst>
              <a:ext uri="{FF2B5EF4-FFF2-40B4-BE49-F238E27FC236}">
                <a16:creationId xmlns:a16="http://schemas.microsoft.com/office/drawing/2014/main" id="{05AA82F1-6F8A-288B-516A-84CF886667C3}"/>
              </a:ext>
            </a:extLst>
          </p:cNvPr>
          <p:cNvSpPr>
            <a:spLocks noGrp="1"/>
          </p:cNvSpPr>
          <p:nvPr>
            <p:ph sz="quarter" idx="10"/>
          </p:nvPr>
        </p:nvSpPr>
        <p:spPr>
          <a:xfrm>
            <a:off x="522514" y="1837110"/>
            <a:ext cx="11124053" cy="3972019"/>
          </a:xfrm>
          <a:prstGeom prst="rect">
            <a:avLst/>
          </a:prstGeom>
        </p:spPr>
        <p:txBody>
          <a:bodyPr/>
          <a:lstStyle>
            <a:lvl1pPr marL="0" indent="0">
              <a:buClr>
                <a:srgbClr val="155D0C"/>
              </a:buClr>
              <a:buFont typeface="Arial" panose="020B0604020202020204" pitchFamily="34" charset="0"/>
              <a:buNone/>
              <a:defRPr>
                <a:solidFill>
                  <a:schemeClr val="tx1"/>
                </a:solidFill>
                <a:latin typeface="Segoe UI" panose="020B0502040204020203" pitchFamily="34" charset="0"/>
                <a:cs typeface="Segoe UI" panose="020B0502040204020203" pitchFamily="34" charset="0"/>
              </a:defRPr>
            </a:lvl1pPr>
            <a:lvl2pPr marL="685800" indent="-228600">
              <a:buClrTx/>
              <a:buFont typeface="Arial" panose="020B0604020202020204" pitchFamily="34" charset="0"/>
              <a:buChar char="•"/>
              <a:defRPr sz="2400">
                <a:solidFill>
                  <a:schemeClr val="tx1"/>
                </a:solidFill>
                <a:latin typeface="Segoe UI" panose="020B0502040204020203" pitchFamily="34" charset="0"/>
                <a:cs typeface="Segoe UI" panose="020B0502040204020203" pitchFamily="34" charset="0"/>
              </a:defRPr>
            </a:lvl2pPr>
            <a:lvl3pPr>
              <a:defRPr sz="2000">
                <a:solidFill>
                  <a:schemeClr val="tx1"/>
                </a:solidFill>
                <a:latin typeface="Segoe UI" panose="020B0502040204020203" pitchFamily="34" charset="0"/>
                <a:cs typeface="Segoe UI" panose="020B0502040204020203" pitchFamily="34" charset="0"/>
              </a:defRPr>
            </a:lvl3pPr>
            <a:lvl4pPr>
              <a:defRPr sz="2000">
                <a:solidFill>
                  <a:schemeClr val="tx1"/>
                </a:solidFill>
                <a:latin typeface="Segoe UI" panose="020B0502040204020203" pitchFamily="34" charset="0"/>
                <a:cs typeface="Segoe UI" panose="020B0502040204020203" pitchFamily="34" charset="0"/>
              </a:defRPr>
            </a:lvl4pPr>
            <a:lvl5pPr>
              <a:defRPr sz="20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0">
            <a:extLst>
              <a:ext uri="{FF2B5EF4-FFF2-40B4-BE49-F238E27FC236}">
                <a16:creationId xmlns:a16="http://schemas.microsoft.com/office/drawing/2014/main" id="{CF7C4A8B-8CC3-FB27-01C3-A8D21267D95E}"/>
              </a:ext>
            </a:extLst>
          </p:cNvPr>
          <p:cNvSpPr>
            <a:spLocks noGrp="1"/>
          </p:cNvSpPr>
          <p:nvPr>
            <p:ph type="title"/>
          </p:nvPr>
        </p:nvSpPr>
        <p:spPr>
          <a:xfrm>
            <a:off x="522515" y="511547"/>
            <a:ext cx="11124055" cy="1325563"/>
          </a:xfrm>
          <a:prstGeom prst="rect">
            <a:avLst/>
          </a:prstGeom>
        </p:spPr>
        <p:txBody>
          <a:bodyPr/>
          <a:lstStyle>
            <a:lvl1pPr>
              <a:defRPr sz="4000">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569090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6.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reserve="1" userDrawn="1">
  <p:cSld name="Default | With Image Two">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7567168" y="-6352"/>
            <a:ext cx="4662241" cy="6867979"/>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0 w 4649787"/>
              <a:gd name="connsiteY0" fmla="*/ 0 h 6870700"/>
              <a:gd name="connsiteX1" fmla="*/ 4199371 w 4649787"/>
              <a:gd name="connsiteY1" fmla="*/ 1270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0700"/>
              <a:gd name="connsiteX1" fmla="*/ 4199371 w 4649787"/>
              <a:gd name="connsiteY1" fmla="*/ 6350 h 6870700"/>
              <a:gd name="connsiteX2" fmla="*/ 4216223 w 4649787"/>
              <a:gd name="connsiteY2" fmla="*/ 367946 h 6870700"/>
              <a:gd name="connsiteX3" fmla="*/ 4163306 w 4649787"/>
              <a:gd name="connsiteY3" fmla="*/ 1047397 h 6870700"/>
              <a:gd name="connsiteX4" fmla="*/ 4060914 w 4649787"/>
              <a:gd name="connsiteY4" fmla="*/ 1599760 h 6870700"/>
              <a:gd name="connsiteX5" fmla="*/ 3929593 w 4649787"/>
              <a:gd name="connsiteY5" fmla="*/ 2186957 h 6870700"/>
              <a:gd name="connsiteX6" fmla="*/ 3709725 w 4649787"/>
              <a:gd name="connsiteY6" fmla="*/ 3023569 h 6870700"/>
              <a:gd name="connsiteX7" fmla="*/ 3536862 w 4649787"/>
              <a:gd name="connsiteY7" fmla="*/ 3732389 h 6870700"/>
              <a:gd name="connsiteX8" fmla="*/ 3450256 w 4649787"/>
              <a:gd name="connsiteY8" fmla="*/ 4604544 h 6870700"/>
              <a:gd name="connsiteX9" fmla="*/ 3579284 w 4649787"/>
              <a:gd name="connsiteY9" fmla="*/ 5232663 h 6870700"/>
              <a:gd name="connsiteX10" fmla="*/ 3950582 w 4649787"/>
              <a:gd name="connsiteY10" fmla="*/ 6023329 h 6870700"/>
              <a:gd name="connsiteX11" fmla="*/ 4162957 w 4649787"/>
              <a:gd name="connsiteY11" fmla="*/ 6365081 h 6870700"/>
              <a:gd name="connsiteX12" fmla="*/ 4360599 w 4649787"/>
              <a:gd name="connsiteY12" fmla="*/ 6617228 h 6870700"/>
              <a:gd name="connsiteX13" fmla="*/ 4504532 w 4649787"/>
              <a:gd name="connsiteY13" fmla="*/ 6757074 h 6870700"/>
              <a:gd name="connsiteX14" fmla="*/ 4649787 w 4649787"/>
              <a:gd name="connsiteY14" fmla="*/ 6870700 h 6870700"/>
              <a:gd name="connsiteX15" fmla="*/ 20637 w 4649787"/>
              <a:gd name="connsiteY15" fmla="*/ 6870700 h 6870700"/>
              <a:gd name="connsiteX16" fmla="*/ 0 w 4649787"/>
              <a:gd name="connsiteY16" fmla="*/ 0 h 6870700"/>
              <a:gd name="connsiteX0" fmla="*/ 0 w 4649787"/>
              <a:gd name="connsiteY0" fmla="*/ 0 h 6877050"/>
              <a:gd name="connsiteX1" fmla="*/ 4199371 w 4649787"/>
              <a:gd name="connsiteY1" fmla="*/ 6350 h 6877050"/>
              <a:gd name="connsiteX2" fmla="*/ 4216223 w 4649787"/>
              <a:gd name="connsiteY2" fmla="*/ 367946 h 6877050"/>
              <a:gd name="connsiteX3" fmla="*/ 4163306 w 4649787"/>
              <a:gd name="connsiteY3" fmla="*/ 1047397 h 6877050"/>
              <a:gd name="connsiteX4" fmla="*/ 4060914 w 4649787"/>
              <a:gd name="connsiteY4" fmla="*/ 1599760 h 6877050"/>
              <a:gd name="connsiteX5" fmla="*/ 3929593 w 4649787"/>
              <a:gd name="connsiteY5" fmla="*/ 2186957 h 6877050"/>
              <a:gd name="connsiteX6" fmla="*/ 3709725 w 4649787"/>
              <a:gd name="connsiteY6" fmla="*/ 3023569 h 6877050"/>
              <a:gd name="connsiteX7" fmla="*/ 3536862 w 4649787"/>
              <a:gd name="connsiteY7" fmla="*/ 3732389 h 6877050"/>
              <a:gd name="connsiteX8" fmla="*/ 3450256 w 4649787"/>
              <a:gd name="connsiteY8" fmla="*/ 4604544 h 6877050"/>
              <a:gd name="connsiteX9" fmla="*/ 3579284 w 4649787"/>
              <a:gd name="connsiteY9" fmla="*/ 5232663 h 6877050"/>
              <a:gd name="connsiteX10" fmla="*/ 3950582 w 4649787"/>
              <a:gd name="connsiteY10" fmla="*/ 6023329 h 6877050"/>
              <a:gd name="connsiteX11" fmla="*/ 4162957 w 4649787"/>
              <a:gd name="connsiteY11" fmla="*/ 6365081 h 6877050"/>
              <a:gd name="connsiteX12" fmla="*/ 4360599 w 4649787"/>
              <a:gd name="connsiteY12" fmla="*/ 6617228 h 6877050"/>
              <a:gd name="connsiteX13" fmla="*/ 4504532 w 4649787"/>
              <a:gd name="connsiteY13" fmla="*/ 6757074 h 6877050"/>
              <a:gd name="connsiteX14" fmla="*/ 4649787 w 4649787"/>
              <a:gd name="connsiteY14" fmla="*/ 6870700 h 6877050"/>
              <a:gd name="connsiteX15" fmla="*/ 1587 w 4649787"/>
              <a:gd name="connsiteY15" fmla="*/ 6877050 h 6877050"/>
              <a:gd name="connsiteX16" fmla="*/ 0 w 4649787"/>
              <a:gd name="connsiteY16" fmla="*/ 0 h 6877050"/>
              <a:gd name="connsiteX0" fmla="*/ 0 w 4652962"/>
              <a:gd name="connsiteY0" fmla="*/ 0 h 6877050"/>
              <a:gd name="connsiteX1" fmla="*/ 4199371 w 4652962"/>
              <a:gd name="connsiteY1" fmla="*/ 6350 h 6877050"/>
              <a:gd name="connsiteX2" fmla="*/ 4216223 w 4652962"/>
              <a:gd name="connsiteY2" fmla="*/ 367946 h 6877050"/>
              <a:gd name="connsiteX3" fmla="*/ 4163306 w 4652962"/>
              <a:gd name="connsiteY3" fmla="*/ 1047397 h 6877050"/>
              <a:gd name="connsiteX4" fmla="*/ 4060914 w 4652962"/>
              <a:gd name="connsiteY4" fmla="*/ 1599760 h 6877050"/>
              <a:gd name="connsiteX5" fmla="*/ 3929593 w 4652962"/>
              <a:gd name="connsiteY5" fmla="*/ 2186957 h 6877050"/>
              <a:gd name="connsiteX6" fmla="*/ 3709725 w 4652962"/>
              <a:gd name="connsiteY6" fmla="*/ 3023569 h 6877050"/>
              <a:gd name="connsiteX7" fmla="*/ 3536862 w 4652962"/>
              <a:gd name="connsiteY7" fmla="*/ 3732389 h 6877050"/>
              <a:gd name="connsiteX8" fmla="*/ 3450256 w 4652962"/>
              <a:gd name="connsiteY8" fmla="*/ 4604544 h 6877050"/>
              <a:gd name="connsiteX9" fmla="*/ 3579284 w 4652962"/>
              <a:gd name="connsiteY9" fmla="*/ 5232663 h 6877050"/>
              <a:gd name="connsiteX10" fmla="*/ 3950582 w 4652962"/>
              <a:gd name="connsiteY10" fmla="*/ 6023329 h 6877050"/>
              <a:gd name="connsiteX11" fmla="*/ 4162957 w 4652962"/>
              <a:gd name="connsiteY11" fmla="*/ 6365081 h 6877050"/>
              <a:gd name="connsiteX12" fmla="*/ 4360599 w 4652962"/>
              <a:gd name="connsiteY12" fmla="*/ 6617228 h 6877050"/>
              <a:gd name="connsiteX13" fmla="*/ 4504532 w 4652962"/>
              <a:gd name="connsiteY13" fmla="*/ 6757074 h 6877050"/>
              <a:gd name="connsiteX14" fmla="*/ 4652962 w 4652962"/>
              <a:gd name="connsiteY14" fmla="*/ 6873875 h 6877050"/>
              <a:gd name="connsiteX15" fmla="*/ 1587 w 4652962"/>
              <a:gd name="connsiteY15" fmla="*/ 6877050 h 6877050"/>
              <a:gd name="connsiteX16" fmla="*/ 0 w 4652962"/>
              <a:gd name="connsiteY16" fmla="*/ 0 h 6877050"/>
              <a:gd name="connsiteX0" fmla="*/ 0 w 4763034"/>
              <a:gd name="connsiteY0" fmla="*/ 0 h 6877050"/>
              <a:gd name="connsiteX1" fmla="*/ 4762789 w 4763034"/>
              <a:gd name="connsiteY1" fmla="*/ 6350 h 6877050"/>
              <a:gd name="connsiteX2" fmla="*/ 4216223 w 4763034"/>
              <a:gd name="connsiteY2" fmla="*/ 367946 h 6877050"/>
              <a:gd name="connsiteX3" fmla="*/ 4163306 w 4763034"/>
              <a:gd name="connsiteY3" fmla="*/ 1047397 h 6877050"/>
              <a:gd name="connsiteX4" fmla="*/ 4060914 w 4763034"/>
              <a:gd name="connsiteY4" fmla="*/ 1599760 h 6877050"/>
              <a:gd name="connsiteX5" fmla="*/ 3929593 w 4763034"/>
              <a:gd name="connsiteY5" fmla="*/ 2186957 h 6877050"/>
              <a:gd name="connsiteX6" fmla="*/ 3709725 w 4763034"/>
              <a:gd name="connsiteY6" fmla="*/ 3023569 h 6877050"/>
              <a:gd name="connsiteX7" fmla="*/ 3536862 w 4763034"/>
              <a:gd name="connsiteY7" fmla="*/ 3732389 h 6877050"/>
              <a:gd name="connsiteX8" fmla="*/ 3450256 w 4763034"/>
              <a:gd name="connsiteY8" fmla="*/ 4604544 h 6877050"/>
              <a:gd name="connsiteX9" fmla="*/ 3579284 w 4763034"/>
              <a:gd name="connsiteY9" fmla="*/ 5232663 h 6877050"/>
              <a:gd name="connsiteX10" fmla="*/ 3950582 w 4763034"/>
              <a:gd name="connsiteY10" fmla="*/ 6023329 h 6877050"/>
              <a:gd name="connsiteX11" fmla="*/ 4162957 w 4763034"/>
              <a:gd name="connsiteY11" fmla="*/ 6365081 h 6877050"/>
              <a:gd name="connsiteX12" fmla="*/ 4360599 w 4763034"/>
              <a:gd name="connsiteY12" fmla="*/ 6617228 h 6877050"/>
              <a:gd name="connsiteX13" fmla="*/ 4504532 w 4763034"/>
              <a:gd name="connsiteY13" fmla="*/ 6757074 h 6877050"/>
              <a:gd name="connsiteX14" fmla="*/ 4652962 w 4763034"/>
              <a:gd name="connsiteY14" fmla="*/ 6873875 h 6877050"/>
              <a:gd name="connsiteX15" fmla="*/ 1587 w 4763034"/>
              <a:gd name="connsiteY15" fmla="*/ 6877050 h 6877050"/>
              <a:gd name="connsiteX16" fmla="*/ 0 w 4763034"/>
              <a:gd name="connsiteY16" fmla="*/ 0 h 6877050"/>
              <a:gd name="connsiteX0" fmla="*/ 0 w 4980484"/>
              <a:gd name="connsiteY0" fmla="*/ 0 h 6877050"/>
              <a:gd name="connsiteX1" fmla="*/ 4762789 w 4980484"/>
              <a:gd name="connsiteY1" fmla="*/ 6350 h 6877050"/>
              <a:gd name="connsiteX2" fmla="*/ 4163306 w 4980484"/>
              <a:gd name="connsiteY2" fmla="*/ 1047397 h 6877050"/>
              <a:gd name="connsiteX3" fmla="*/ 4060914 w 4980484"/>
              <a:gd name="connsiteY3" fmla="*/ 1599760 h 6877050"/>
              <a:gd name="connsiteX4" fmla="*/ 3929593 w 4980484"/>
              <a:gd name="connsiteY4" fmla="*/ 2186957 h 6877050"/>
              <a:gd name="connsiteX5" fmla="*/ 3709725 w 4980484"/>
              <a:gd name="connsiteY5" fmla="*/ 3023569 h 6877050"/>
              <a:gd name="connsiteX6" fmla="*/ 3536862 w 4980484"/>
              <a:gd name="connsiteY6" fmla="*/ 3732389 h 6877050"/>
              <a:gd name="connsiteX7" fmla="*/ 3450256 w 4980484"/>
              <a:gd name="connsiteY7" fmla="*/ 4604544 h 6877050"/>
              <a:gd name="connsiteX8" fmla="*/ 3579284 w 4980484"/>
              <a:gd name="connsiteY8" fmla="*/ 5232663 h 6877050"/>
              <a:gd name="connsiteX9" fmla="*/ 3950582 w 4980484"/>
              <a:gd name="connsiteY9" fmla="*/ 6023329 h 6877050"/>
              <a:gd name="connsiteX10" fmla="*/ 4162957 w 4980484"/>
              <a:gd name="connsiteY10" fmla="*/ 6365081 h 6877050"/>
              <a:gd name="connsiteX11" fmla="*/ 4360599 w 4980484"/>
              <a:gd name="connsiteY11" fmla="*/ 6617228 h 6877050"/>
              <a:gd name="connsiteX12" fmla="*/ 4504532 w 4980484"/>
              <a:gd name="connsiteY12" fmla="*/ 6757074 h 6877050"/>
              <a:gd name="connsiteX13" fmla="*/ 4652962 w 4980484"/>
              <a:gd name="connsiteY13" fmla="*/ 6873875 h 6877050"/>
              <a:gd name="connsiteX14" fmla="*/ 1587 w 4980484"/>
              <a:gd name="connsiteY14" fmla="*/ 6877050 h 6877050"/>
              <a:gd name="connsiteX15" fmla="*/ 0 w 4980484"/>
              <a:gd name="connsiteY15" fmla="*/ 0 h 6877050"/>
              <a:gd name="connsiteX0" fmla="*/ 0 w 4963572"/>
              <a:gd name="connsiteY0" fmla="*/ 0 h 6877050"/>
              <a:gd name="connsiteX1" fmla="*/ 4762789 w 4963572"/>
              <a:gd name="connsiteY1" fmla="*/ 6350 h 6877050"/>
              <a:gd name="connsiteX2" fmla="*/ 4060914 w 4963572"/>
              <a:gd name="connsiteY2" fmla="*/ 1599760 h 6877050"/>
              <a:gd name="connsiteX3" fmla="*/ 3929593 w 4963572"/>
              <a:gd name="connsiteY3" fmla="*/ 2186957 h 6877050"/>
              <a:gd name="connsiteX4" fmla="*/ 3709725 w 4963572"/>
              <a:gd name="connsiteY4" fmla="*/ 3023569 h 6877050"/>
              <a:gd name="connsiteX5" fmla="*/ 3536862 w 4963572"/>
              <a:gd name="connsiteY5" fmla="*/ 3732389 h 6877050"/>
              <a:gd name="connsiteX6" fmla="*/ 3450256 w 4963572"/>
              <a:gd name="connsiteY6" fmla="*/ 4604544 h 6877050"/>
              <a:gd name="connsiteX7" fmla="*/ 3579284 w 4963572"/>
              <a:gd name="connsiteY7" fmla="*/ 5232663 h 6877050"/>
              <a:gd name="connsiteX8" fmla="*/ 3950582 w 4963572"/>
              <a:gd name="connsiteY8" fmla="*/ 6023329 h 6877050"/>
              <a:gd name="connsiteX9" fmla="*/ 4162957 w 4963572"/>
              <a:gd name="connsiteY9" fmla="*/ 6365081 h 6877050"/>
              <a:gd name="connsiteX10" fmla="*/ 4360599 w 4963572"/>
              <a:gd name="connsiteY10" fmla="*/ 6617228 h 6877050"/>
              <a:gd name="connsiteX11" fmla="*/ 4504532 w 4963572"/>
              <a:gd name="connsiteY11" fmla="*/ 6757074 h 6877050"/>
              <a:gd name="connsiteX12" fmla="*/ 4652962 w 4963572"/>
              <a:gd name="connsiteY12" fmla="*/ 6873875 h 6877050"/>
              <a:gd name="connsiteX13" fmla="*/ 1587 w 4963572"/>
              <a:gd name="connsiteY13" fmla="*/ 6877050 h 6877050"/>
              <a:gd name="connsiteX14" fmla="*/ 0 w 4963572"/>
              <a:gd name="connsiteY14" fmla="*/ 0 h 6877050"/>
              <a:gd name="connsiteX0" fmla="*/ 0 w 4944514"/>
              <a:gd name="connsiteY0" fmla="*/ 0 h 6877050"/>
              <a:gd name="connsiteX1" fmla="*/ 4762789 w 4944514"/>
              <a:gd name="connsiteY1" fmla="*/ 6350 h 6877050"/>
              <a:gd name="connsiteX2" fmla="*/ 3929593 w 4944514"/>
              <a:gd name="connsiteY2" fmla="*/ 2186957 h 6877050"/>
              <a:gd name="connsiteX3" fmla="*/ 3709725 w 4944514"/>
              <a:gd name="connsiteY3" fmla="*/ 3023569 h 6877050"/>
              <a:gd name="connsiteX4" fmla="*/ 3536862 w 4944514"/>
              <a:gd name="connsiteY4" fmla="*/ 3732389 h 6877050"/>
              <a:gd name="connsiteX5" fmla="*/ 3450256 w 4944514"/>
              <a:gd name="connsiteY5" fmla="*/ 4604544 h 6877050"/>
              <a:gd name="connsiteX6" fmla="*/ 3579284 w 4944514"/>
              <a:gd name="connsiteY6" fmla="*/ 5232663 h 6877050"/>
              <a:gd name="connsiteX7" fmla="*/ 3950582 w 4944514"/>
              <a:gd name="connsiteY7" fmla="*/ 6023329 h 6877050"/>
              <a:gd name="connsiteX8" fmla="*/ 4162957 w 4944514"/>
              <a:gd name="connsiteY8" fmla="*/ 6365081 h 6877050"/>
              <a:gd name="connsiteX9" fmla="*/ 4360599 w 4944514"/>
              <a:gd name="connsiteY9" fmla="*/ 6617228 h 6877050"/>
              <a:gd name="connsiteX10" fmla="*/ 4504532 w 4944514"/>
              <a:gd name="connsiteY10" fmla="*/ 6757074 h 6877050"/>
              <a:gd name="connsiteX11" fmla="*/ 4652962 w 4944514"/>
              <a:gd name="connsiteY11" fmla="*/ 6873875 h 6877050"/>
              <a:gd name="connsiteX12" fmla="*/ 1587 w 4944514"/>
              <a:gd name="connsiteY12" fmla="*/ 6877050 h 6877050"/>
              <a:gd name="connsiteX13" fmla="*/ 0 w 4944514"/>
              <a:gd name="connsiteY13" fmla="*/ 0 h 6877050"/>
              <a:gd name="connsiteX0" fmla="*/ 0 w 4913785"/>
              <a:gd name="connsiteY0" fmla="*/ 0 h 6877050"/>
              <a:gd name="connsiteX1" fmla="*/ 4762789 w 4913785"/>
              <a:gd name="connsiteY1" fmla="*/ 6350 h 6877050"/>
              <a:gd name="connsiteX2" fmla="*/ 3709725 w 4913785"/>
              <a:gd name="connsiteY2" fmla="*/ 3023569 h 6877050"/>
              <a:gd name="connsiteX3" fmla="*/ 3536862 w 4913785"/>
              <a:gd name="connsiteY3" fmla="*/ 3732389 h 6877050"/>
              <a:gd name="connsiteX4" fmla="*/ 3450256 w 4913785"/>
              <a:gd name="connsiteY4" fmla="*/ 4604544 h 6877050"/>
              <a:gd name="connsiteX5" fmla="*/ 3579284 w 4913785"/>
              <a:gd name="connsiteY5" fmla="*/ 5232663 h 6877050"/>
              <a:gd name="connsiteX6" fmla="*/ 3950582 w 4913785"/>
              <a:gd name="connsiteY6" fmla="*/ 6023329 h 6877050"/>
              <a:gd name="connsiteX7" fmla="*/ 4162957 w 4913785"/>
              <a:gd name="connsiteY7" fmla="*/ 6365081 h 6877050"/>
              <a:gd name="connsiteX8" fmla="*/ 4360599 w 4913785"/>
              <a:gd name="connsiteY8" fmla="*/ 6617228 h 6877050"/>
              <a:gd name="connsiteX9" fmla="*/ 4504532 w 4913785"/>
              <a:gd name="connsiteY9" fmla="*/ 6757074 h 6877050"/>
              <a:gd name="connsiteX10" fmla="*/ 4652962 w 4913785"/>
              <a:gd name="connsiteY10" fmla="*/ 6873875 h 6877050"/>
              <a:gd name="connsiteX11" fmla="*/ 1587 w 4913785"/>
              <a:gd name="connsiteY11" fmla="*/ 6877050 h 6877050"/>
              <a:gd name="connsiteX12" fmla="*/ 0 w 4913785"/>
              <a:gd name="connsiteY12" fmla="*/ 0 h 6877050"/>
              <a:gd name="connsiteX0" fmla="*/ 0 w 4892605"/>
              <a:gd name="connsiteY0" fmla="*/ 0 h 6877050"/>
              <a:gd name="connsiteX1" fmla="*/ 4762789 w 4892605"/>
              <a:gd name="connsiteY1" fmla="*/ 6350 h 6877050"/>
              <a:gd name="connsiteX2" fmla="*/ 3536862 w 4892605"/>
              <a:gd name="connsiteY2" fmla="*/ 3732389 h 6877050"/>
              <a:gd name="connsiteX3" fmla="*/ 3450256 w 4892605"/>
              <a:gd name="connsiteY3" fmla="*/ 4604544 h 6877050"/>
              <a:gd name="connsiteX4" fmla="*/ 3579284 w 4892605"/>
              <a:gd name="connsiteY4" fmla="*/ 5232663 h 6877050"/>
              <a:gd name="connsiteX5" fmla="*/ 3950582 w 4892605"/>
              <a:gd name="connsiteY5" fmla="*/ 6023329 h 6877050"/>
              <a:gd name="connsiteX6" fmla="*/ 4162957 w 4892605"/>
              <a:gd name="connsiteY6" fmla="*/ 6365081 h 6877050"/>
              <a:gd name="connsiteX7" fmla="*/ 4360599 w 4892605"/>
              <a:gd name="connsiteY7" fmla="*/ 6617228 h 6877050"/>
              <a:gd name="connsiteX8" fmla="*/ 4504532 w 4892605"/>
              <a:gd name="connsiteY8" fmla="*/ 6757074 h 6877050"/>
              <a:gd name="connsiteX9" fmla="*/ 4652962 w 4892605"/>
              <a:gd name="connsiteY9" fmla="*/ 6873875 h 6877050"/>
              <a:gd name="connsiteX10" fmla="*/ 1587 w 4892605"/>
              <a:gd name="connsiteY10" fmla="*/ 6877050 h 6877050"/>
              <a:gd name="connsiteX11" fmla="*/ 0 w 4892605"/>
              <a:gd name="connsiteY11" fmla="*/ 0 h 6877050"/>
              <a:gd name="connsiteX0" fmla="*/ 0 w 4881506"/>
              <a:gd name="connsiteY0" fmla="*/ 0 h 6877050"/>
              <a:gd name="connsiteX1" fmla="*/ 4762789 w 4881506"/>
              <a:gd name="connsiteY1" fmla="*/ 6350 h 6877050"/>
              <a:gd name="connsiteX2" fmla="*/ 3450256 w 4881506"/>
              <a:gd name="connsiteY2" fmla="*/ 4604544 h 6877050"/>
              <a:gd name="connsiteX3" fmla="*/ 3579284 w 4881506"/>
              <a:gd name="connsiteY3" fmla="*/ 5232663 h 6877050"/>
              <a:gd name="connsiteX4" fmla="*/ 3950582 w 4881506"/>
              <a:gd name="connsiteY4" fmla="*/ 6023329 h 6877050"/>
              <a:gd name="connsiteX5" fmla="*/ 4162957 w 4881506"/>
              <a:gd name="connsiteY5" fmla="*/ 6365081 h 6877050"/>
              <a:gd name="connsiteX6" fmla="*/ 4360599 w 4881506"/>
              <a:gd name="connsiteY6" fmla="*/ 6617228 h 6877050"/>
              <a:gd name="connsiteX7" fmla="*/ 4504532 w 4881506"/>
              <a:gd name="connsiteY7" fmla="*/ 6757074 h 6877050"/>
              <a:gd name="connsiteX8" fmla="*/ 4652962 w 4881506"/>
              <a:gd name="connsiteY8" fmla="*/ 6873875 h 6877050"/>
              <a:gd name="connsiteX9" fmla="*/ 1587 w 4881506"/>
              <a:gd name="connsiteY9" fmla="*/ 6877050 h 6877050"/>
              <a:gd name="connsiteX10" fmla="*/ 0 w 4881506"/>
              <a:gd name="connsiteY10" fmla="*/ 0 h 6877050"/>
              <a:gd name="connsiteX0" fmla="*/ 0 w 4892642"/>
              <a:gd name="connsiteY0" fmla="*/ 0 h 6877050"/>
              <a:gd name="connsiteX1" fmla="*/ 4762789 w 4892642"/>
              <a:gd name="connsiteY1" fmla="*/ 6350 h 6877050"/>
              <a:gd name="connsiteX2" fmla="*/ 3579284 w 4892642"/>
              <a:gd name="connsiteY2" fmla="*/ 5232663 h 6877050"/>
              <a:gd name="connsiteX3" fmla="*/ 3950582 w 4892642"/>
              <a:gd name="connsiteY3" fmla="*/ 6023329 h 6877050"/>
              <a:gd name="connsiteX4" fmla="*/ 4162957 w 4892642"/>
              <a:gd name="connsiteY4" fmla="*/ 6365081 h 6877050"/>
              <a:gd name="connsiteX5" fmla="*/ 4360599 w 4892642"/>
              <a:gd name="connsiteY5" fmla="*/ 6617228 h 6877050"/>
              <a:gd name="connsiteX6" fmla="*/ 4504532 w 4892642"/>
              <a:gd name="connsiteY6" fmla="*/ 6757074 h 6877050"/>
              <a:gd name="connsiteX7" fmla="*/ 4652962 w 4892642"/>
              <a:gd name="connsiteY7" fmla="*/ 6873875 h 6877050"/>
              <a:gd name="connsiteX8" fmla="*/ 1587 w 4892642"/>
              <a:gd name="connsiteY8" fmla="*/ 6877050 h 6877050"/>
              <a:gd name="connsiteX9" fmla="*/ 0 w 4892642"/>
              <a:gd name="connsiteY9" fmla="*/ 0 h 6877050"/>
              <a:gd name="connsiteX0" fmla="*/ 0 w 4940998"/>
              <a:gd name="connsiteY0" fmla="*/ 0 h 6877050"/>
              <a:gd name="connsiteX1" fmla="*/ 4762789 w 4940998"/>
              <a:gd name="connsiteY1" fmla="*/ 6350 h 6877050"/>
              <a:gd name="connsiteX2" fmla="*/ 3950582 w 4940998"/>
              <a:gd name="connsiteY2" fmla="*/ 6023329 h 6877050"/>
              <a:gd name="connsiteX3" fmla="*/ 4162957 w 4940998"/>
              <a:gd name="connsiteY3" fmla="*/ 6365081 h 6877050"/>
              <a:gd name="connsiteX4" fmla="*/ 4360599 w 4940998"/>
              <a:gd name="connsiteY4" fmla="*/ 6617228 h 6877050"/>
              <a:gd name="connsiteX5" fmla="*/ 4504532 w 4940998"/>
              <a:gd name="connsiteY5" fmla="*/ 6757074 h 6877050"/>
              <a:gd name="connsiteX6" fmla="*/ 4652962 w 4940998"/>
              <a:gd name="connsiteY6" fmla="*/ 6873875 h 6877050"/>
              <a:gd name="connsiteX7" fmla="*/ 1587 w 4940998"/>
              <a:gd name="connsiteY7" fmla="*/ 6877050 h 6877050"/>
              <a:gd name="connsiteX8" fmla="*/ 0 w 4940998"/>
              <a:gd name="connsiteY8" fmla="*/ 0 h 6877050"/>
              <a:gd name="connsiteX0" fmla="*/ 0 w 4974663"/>
              <a:gd name="connsiteY0" fmla="*/ 0 h 6877050"/>
              <a:gd name="connsiteX1" fmla="*/ 4762789 w 4974663"/>
              <a:gd name="connsiteY1" fmla="*/ 6350 h 6877050"/>
              <a:gd name="connsiteX2" fmla="*/ 4162957 w 4974663"/>
              <a:gd name="connsiteY2" fmla="*/ 6365081 h 6877050"/>
              <a:gd name="connsiteX3" fmla="*/ 4360599 w 4974663"/>
              <a:gd name="connsiteY3" fmla="*/ 6617228 h 6877050"/>
              <a:gd name="connsiteX4" fmla="*/ 4504532 w 4974663"/>
              <a:gd name="connsiteY4" fmla="*/ 6757074 h 6877050"/>
              <a:gd name="connsiteX5" fmla="*/ 4652962 w 4974663"/>
              <a:gd name="connsiteY5" fmla="*/ 6873875 h 6877050"/>
              <a:gd name="connsiteX6" fmla="*/ 1587 w 4974663"/>
              <a:gd name="connsiteY6" fmla="*/ 6877050 h 6877050"/>
              <a:gd name="connsiteX7" fmla="*/ 0 w 4974663"/>
              <a:gd name="connsiteY7" fmla="*/ 0 h 6877050"/>
              <a:gd name="connsiteX0" fmla="*/ 0 w 5012604"/>
              <a:gd name="connsiteY0" fmla="*/ 0 h 6877050"/>
              <a:gd name="connsiteX1" fmla="*/ 4762789 w 5012604"/>
              <a:gd name="connsiteY1" fmla="*/ 6350 h 6877050"/>
              <a:gd name="connsiteX2" fmla="*/ 4360599 w 5012604"/>
              <a:gd name="connsiteY2" fmla="*/ 6617228 h 6877050"/>
              <a:gd name="connsiteX3" fmla="*/ 4504532 w 5012604"/>
              <a:gd name="connsiteY3" fmla="*/ 6757074 h 6877050"/>
              <a:gd name="connsiteX4" fmla="*/ 4652962 w 5012604"/>
              <a:gd name="connsiteY4" fmla="*/ 6873875 h 6877050"/>
              <a:gd name="connsiteX5" fmla="*/ 1587 w 5012604"/>
              <a:gd name="connsiteY5" fmla="*/ 6877050 h 6877050"/>
              <a:gd name="connsiteX6" fmla="*/ 0 w 5012604"/>
              <a:gd name="connsiteY6" fmla="*/ 0 h 6877050"/>
              <a:gd name="connsiteX0" fmla="*/ 0 w 5043509"/>
              <a:gd name="connsiteY0" fmla="*/ 0 h 6877050"/>
              <a:gd name="connsiteX1" fmla="*/ 4762789 w 5043509"/>
              <a:gd name="connsiteY1" fmla="*/ 6350 h 6877050"/>
              <a:gd name="connsiteX2" fmla="*/ 4504532 w 5043509"/>
              <a:gd name="connsiteY2" fmla="*/ 6757074 h 6877050"/>
              <a:gd name="connsiteX3" fmla="*/ 4652962 w 5043509"/>
              <a:gd name="connsiteY3" fmla="*/ 6873875 h 6877050"/>
              <a:gd name="connsiteX4" fmla="*/ 1587 w 5043509"/>
              <a:gd name="connsiteY4" fmla="*/ 6877050 h 6877050"/>
              <a:gd name="connsiteX5" fmla="*/ 0 w 5043509"/>
              <a:gd name="connsiteY5" fmla="*/ 0 h 6877050"/>
              <a:gd name="connsiteX0" fmla="*/ 0 w 5298684"/>
              <a:gd name="connsiteY0" fmla="*/ 0 h 6877050"/>
              <a:gd name="connsiteX1" fmla="*/ 4762789 w 5298684"/>
              <a:gd name="connsiteY1" fmla="*/ 6350 h 6877050"/>
              <a:gd name="connsiteX2" fmla="*/ 4652962 w 5298684"/>
              <a:gd name="connsiteY2" fmla="*/ 6873875 h 6877050"/>
              <a:gd name="connsiteX3" fmla="*/ 1587 w 5298684"/>
              <a:gd name="connsiteY3" fmla="*/ 6877050 h 6877050"/>
              <a:gd name="connsiteX4" fmla="*/ 0 w 5298684"/>
              <a:gd name="connsiteY4" fmla="*/ 0 h 6877050"/>
              <a:gd name="connsiteX0" fmla="*/ 0 w 5082755"/>
              <a:gd name="connsiteY0" fmla="*/ 0 h 6877050"/>
              <a:gd name="connsiteX1" fmla="*/ 4762789 w 5082755"/>
              <a:gd name="connsiteY1" fmla="*/ 6350 h 6877050"/>
              <a:gd name="connsiteX2" fmla="*/ 4652962 w 5082755"/>
              <a:gd name="connsiteY2" fmla="*/ 6873875 h 6877050"/>
              <a:gd name="connsiteX3" fmla="*/ 1587 w 5082755"/>
              <a:gd name="connsiteY3" fmla="*/ 6877050 h 6877050"/>
              <a:gd name="connsiteX4" fmla="*/ 0 w 5082755"/>
              <a:gd name="connsiteY4" fmla="*/ 0 h 6877050"/>
              <a:gd name="connsiteX0" fmla="*/ 0 w 4762789"/>
              <a:gd name="connsiteY0" fmla="*/ 0 h 6877050"/>
              <a:gd name="connsiteX1" fmla="*/ 4762789 w 4762789"/>
              <a:gd name="connsiteY1" fmla="*/ 6350 h 6877050"/>
              <a:gd name="connsiteX2" fmla="*/ 4652962 w 4762789"/>
              <a:gd name="connsiteY2" fmla="*/ 6873875 h 6877050"/>
              <a:gd name="connsiteX3" fmla="*/ 1587 w 4762789"/>
              <a:gd name="connsiteY3" fmla="*/ 6877050 h 6877050"/>
              <a:gd name="connsiteX4" fmla="*/ 0 w 4762789"/>
              <a:gd name="connsiteY4" fmla="*/ 0 h 6877050"/>
              <a:gd name="connsiteX0" fmla="*/ 0 w 4707371"/>
              <a:gd name="connsiteY0" fmla="*/ 0 h 6877050"/>
              <a:gd name="connsiteX1" fmla="*/ 4707371 w 4707371"/>
              <a:gd name="connsiteY1" fmla="*/ 6350 h 6877050"/>
              <a:gd name="connsiteX2" fmla="*/ 4652962 w 4707371"/>
              <a:gd name="connsiteY2" fmla="*/ 6873875 h 6877050"/>
              <a:gd name="connsiteX3" fmla="*/ 1587 w 4707371"/>
              <a:gd name="connsiteY3" fmla="*/ 6877050 h 6877050"/>
              <a:gd name="connsiteX4" fmla="*/ 0 w 4707371"/>
              <a:gd name="connsiteY4" fmla="*/ 0 h 6877050"/>
              <a:gd name="connsiteX0" fmla="*/ 0 w 4707371"/>
              <a:gd name="connsiteY0" fmla="*/ 0 h 6877050"/>
              <a:gd name="connsiteX1" fmla="*/ 4707371 w 4707371"/>
              <a:gd name="connsiteY1" fmla="*/ 6350 h 6877050"/>
              <a:gd name="connsiteX2" fmla="*/ 4671434 w 4707371"/>
              <a:gd name="connsiteY2" fmla="*/ 6873875 h 6877050"/>
              <a:gd name="connsiteX3" fmla="*/ 1587 w 4707371"/>
              <a:gd name="connsiteY3" fmla="*/ 6877050 h 6877050"/>
              <a:gd name="connsiteX4" fmla="*/ 0 w 4707371"/>
              <a:gd name="connsiteY4" fmla="*/ 0 h 6877050"/>
              <a:gd name="connsiteX0" fmla="*/ 404846 w 4705817"/>
              <a:gd name="connsiteY0" fmla="*/ 0 h 6886286"/>
              <a:gd name="connsiteX1" fmla="*/ 4705817 w 4705817"/>
              <a:gd name="connsiteY1" fmla="*/ 15586 h 6886286"/>
              <a:gd name="connsiteX2" fmla="*/ 4669880 w 4705817"/>
              <a:gd name="connsiteY2" fmla="*/ 6883111 h 6886286"/>
              <a:gd name="connsiteX3" fmla="*/ 33 w 4705817"/>
              <a:gd name="connsiteY3" fmla="*/ 6886286 h 6886286"/>
              <a:gd name="connsiteX4" fmla="*/ 404846 w 4705817"/>
              <a:gd name="connsiteY4" fmla="*/ 0 h 6886286"/>
              <a:gd name="connsiteX0" fmla="*/ 903938 w 4705799"/>
              <a:gd name="connsiteY0" fmla="*/ 0 h 6882476"/>
              <a:gd name="connsiteX1" fmla="*/ 4705799 w 4705799"/>
              <a:gd name="connsiteY1" fmla="*/ 11776 h 6882476"/>
              <a:gd name="connsiteX2" fmla="*/ 4669862 w 4705799"/>
              <a:gd name="connsiteY2" fmla="*/ 6879301 h 6882476"/>
              <a:gd name="connsiteX3" fmla="*/ 15 w 4705799"/>
              <a:gd name="connsiteY3" fmla="*/ 6882476 h 6882476"/>
              <a:gd name="connsiteX4" fmla="*/ 903938 w 4705799"/>
              <a:gd name="connsiteY4" fmla="*/ 0 h 6882476"/>
              <a:gd name="connsiteX0" fmla="*/ 496279 w 4705810"/>
              <a:gd name="connsiteY0" fmla="*/ 3464 h 6870700"/>
              <a:gd name="connsiteX1" fmla="*/ 4705810 w 4705810"/>
              <a:gd name="connsiteY1" fmla="*/ 0 h 6870700"/>
              <a:gd name="connsiteX2" fmla="*/ 4669873 w 4705810"/>
              <a:gd name="connsiteY2" fmla="*/ 6867525 h 6870700"/>
              <a:gd name="connsiteX3" fmla="*/ 26 w 4705810"/>
              <a:gd name="connsiteY3" fmla="*/ 6870700 h 6870700"/>
              <a:gd name="connsiteX4" fmla="*/ 496279 w 4705810"/>
              <a:gd name="connsiteY4"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07730 w 4917261"/>
              <a:gd name="connsiteY5"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07730 w 4917261"/>
              <a:gd name="connsiteY5"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0024 w 4917261"/>
              <a:gd name="connsiteY5" fmla="*/ 802987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79895 w 4917261"/>
              <a:gd name="connsiteY5" fmla="*/ 813872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728188 w 4917261"/>
              <a:gd name="connsiteY5" fmla="*/ 822036 h 6870700"/>
              <a:gd name="connsiteX6" fmla="*/ 707730 w 4917261"/>
              <a:gd name="connsiteY6"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860301 w 4917261"/>
              <a:gd name="connsiteY5" fmla="*/ 1611994 h 6870700"/>
              <a:gd name="connsiteX6" fmla="*/ 728188 w 4917261"/>
              <a:gd name="connsiteY6" fmla="*/ 822036 h 6870700"/>
              <a:gd name="connsiteX7" fmla="*/ 707730 w 4917261"/>
              <a:gd name="connsiteY7"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860301 w 4917261"/>
              <a:gd name="connsiteY5" fmla="*/ 1611994 h 6870700"/>
              <a:gd name="connsiteX6" fmla="*/ 728188 w 4917261"/>
              <a:gd name="connsiteY6" fmla="*/ 822036 h 6870700"/>
              <a:gd name="connsiteX7" fmla="*/ 707730 w 4917261"/>
              <a:gd name="connsiteY7"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1184151 w 4917261"/>
              <a:gd name="connsiteY5" fmla="*/ 2491015 h 6870700"/>
              <a:gd name="connsiteX6" fmla="*/ 860301 w 4917261"/>
              <a:gd name="connsiteY6" fmla="*/ 1611994 h 6870700"/>
              <a:gd name="connsiteX7" fmla="*/ 728188 w 4917261"/>
              <a:gd name="connsiteY7" fmla="*/ 822036 h 6870700"/>
              <a:gd name="connsiteX8" fmla="*/ 707730 w 4917261"/>
              <a:gd name="connsiteY8"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1053522 w 4917261"/>
              <a:gd name="connsiteY5" fmla="*/ 2452915 h 6870700"/>
              <a:gd name="connsiteX6" fmla="*/ 860301 w 4917261"/>
              <a:gd name="connsiteY6" fmla="*/ 1611994 h 6870700"/>
              <a:gd name="connsiteX7" fmla="*/ 728188 w 4917261"/>
              <a:gd name="connsiteY7" fmla="*/ 822036 h 6870700"/>
              <a:gd name="connsiteX8" fmla="*/ 707730 w 4917261"/>
              <a:gd name="connsiteY8" fmla="*/ 3464 h 6870700"/>
              <a:gd name="connsiteX0" fmla="*/ 707730 w 4917261"/>
              <a:gd name="connsiteY0" fmla="*/ 3464 h 6870700"/>
              <a:gd name="connsiteX1" fmla="*/ 4917261 w 4917261"/>
              <a:gd name="connsiteY1" fmla="*/ 0 h 6870700"/>
              <a:gd name="connsiteX2" fmla="*/ 4881324 w 4917261"/>
              <a:gd name="connsiteY2" fmla="*/ 6867525 h 6870700"/>
              <a:gd name="connsiteX3" fmla="*/ 211477 w 4917261"/>
              <a:gd name="connsiteY3" fmla="*/ 6870700 h 6870700"/>
              <a:gd name="connsiteX4" fmla="*/ 955550 w 4917261"/>
              <a:gd name="connsiteY4" fmla="*/ 3127087 h 6870700"/>
              <a:gd name="connsiteX5" fmla="*/ 1053522 w 4917261"/>
              <a:gd name="connsiteY5" fmla="*/ 2452915 h 6870700"/>
              <a:gd name="connsiteX6" fmla="*/ 860301 w 4917261"/>
              <a:gd name="connsiteY6" fmla="*/ 1611994 h 6870700"/>
              <a:gd name="connsiteX7" fmla="*/ 728188 w 4917261"/>
              <a:gd name="connsiteY7" fmla="*/ 822036 h 6870700"/>
              <a:gd name="connsiteX8" fmla="*/ 707730 w 4917261"/>
              <a:gd name="connsiteY8" fmla="*/ 3464 h 6870700"/>
              <a:gd name="connsiteX0" fmla="*/ 657732 w 4867263"/>
              <a:gd name="connsiteY0" fmla="*/ 3464 h 6870700"/>
              <a:gd name="connsiteX1" fmla="*/ 4867263 w 4867263"/>
              <a:gd name="connsiteY1" fmla="*/ 0 h 6870700"/>
              <a:gd name="connsiteX2" fmla="*/ 4831326 w 4867263"/>
              <a:gd name="connsiteY2" fmla="*/ 6867525 h 6870700"/>
              <a:gd name="connsiteX3" fmla="*/ 161479 w 4867263"/>
              <a:gd name="connsiteY3" fmla="*/ 6870700 h 6870700"/>
              <a:gd name="connsiteX4" fmla="*/ 1204910 w 4867263"/>
              <a:gd name="connsiteY4" fmla="*/ 3478894 h 6870700"/>
              <a:gd name="connsiteX5" fmla="*/ 905552 w 4867263"/>
              <a:gd name="connsiteY5" fmla="*/ 3127087 h 6870700"/>
              <a:gd name="connsiteX6" fmla="*/ 1003524 w 4867263"/>
              <a:gd name="connsiteY6" fmla="*/ 2452915 h 6870700"/>
              <a:gd name="connsiteX7" fmla="*/ 810303 w 4867263"/>
              <a:gd name="connsiteY7" fmla="*/ 1611994 h 6870700"/>
              <a:gd name="connsiteX8" fmla="*/ 678190 w 4867263"/>
              <a:gd name="connsiteY8" fmla="*/ 822036 h 6870700"/>
              <a:gd name="connsiteX9" fmla="*/ 657732 w 4867263"/>
              <a:gd name="connsiteY9" fmla="*/ 3464 h 6870700"/>
              <a:gd name="connsiteX0" fmla="*/ 658939 w 4868470"/>
              <a:gd name="connsiteY0" fmla="*/ 3464 h 6870700"/>
              <a:gd name="connsiteX1" fmla="*/ 4868470 w 4868470"/>
              <a:gd name="connsiteY1" fmla="*/ 0 h 6870700"/>
              <a:gd name="connsiteX2" fmla="*/ 4832533 w 4868470"/>
              <a:gd name="connsiteY2" fmla="*/ 6867525 h 6870700"/>
              <a:gd name="connsiteX3" fmla="*/ 162686 w 4868470"/>
              <a:gd name="connsiteY3" fmla="*/ 6870700 h 6870700"/>
              <a:gd name="connsiteX4" fmla="*/ 1206117 w 4868470"/>
              <a:gd name="connsiteY4" fmla="*/ 3478894 h 6870700"/>
              <a:gd name="connsiteX5" fmla="*/ 1004731 w 4868470"/>
              <a:gd name="connsiteY5" fmla="*/ 2452915 h 6870700"/>
              <a:gd name="connsiteX6" fmla="*/ 811510 w 4868470"/>
              <a:gd name="connsiteY6" fmla="*/ 1611994 h 6870700"/>
              <a:gd name="connsiteX7" fmla="*/ 679397 w 4868470"/>
              <a:gd name="connsiteY7" fmla="*/ 822036 h 6870700"/>
              <a:gd name="connsiteX8" fmla="*/ 658939 w 4868470"/>
              <a:gd name="connsiteY8" fmla="*/ 3464 h 6870700"/>
              <a:gd name="connsiteX0" fmla="*/ 644864 w 4854395"/>
              <a:gd name="connsiteY0" fmla="*/ 3464 h 6870700"/>
              <a:gd name="connsiteX1" fmla="*/ 4854395 w 4854395"/>
              <a:gd name="connsiteY1" fmla="*/ 0 h 6870700"/>
              <a:gd name="connsiteX2" fmla="*/ 4818458 w 4854395"/>
              <a:gd name="connsiteY2" fmla="*/ 6867525 h 6870700"/>
              <a:gd name="connsiteX3" fmla="*/ 148611 w 4854395"/>
              <a:gd name="connsiteY3" fmla="*/ 6870700 h 6870700"/>
              <a:gd name="connsiteX4" fmla="*/ 1385264 w 4854395"/>
              <a:gd name="connsiteY4" fmla="*/ 3484337 h 6870700"/>
              <a:gd name="connsiteX5" fmla="*/ 990656 w 4854395"/>
              <a:gd name="connsiteY5" fmla="*/ 2452915 h 6870700"/>
              <a:gd name="connsiteX6" fmla="*/ 797435 w 4854395"/>
              <a:gd name="connsiteY6" fmla="*/ 1611994 h 6870700"/>
              <a:gd name="connsiteX7" fmla="*/ 665322 w 4854395"/>
              <a:gd name="connsiteY7" fmla="*/ 822036 h 6870700"/>
              <a:gd name="connsiteX8" fmla="*/ 644864 w 4854395"/>
              <a:gd name="connsiteY8" fmla="*/ 3464 h 6870700"/>
              <a:gd name="connsiteX0" fmla="*/ 653084 w 4862615"/>
              <a:gd name="connsiteY0" fmla="*/ 3464 h 6870700"/>
              <a:gd name="connsiteX1" fmla="*/ 4862615 w 4862615"/>
              <a:gd name="connsiteY1" fmla="*/ 0 h 6870700"/>
              <a:gd name="connsiteX2" fmla="*/ 4826678 w 4862615"/>
              <a:gd name="connsiteY2" fmla="*/ 6867525 h 6870700"/>
              <a:gd name="connsiteX3" fmla="*/ 156831 w 4862615"/>
              <a:gd name="connsiteY3" fmla="*/ 6870700 h 6870700"/>
              <a:gd name="connsiteX4" fmla="*/ 1276462 w 4862615"/>
              <a:gd name="connsiteY4" fmla="*/ 3503387 h 6870700"/>
              <a:gd name="connsiteX5" fmla="*/ 998876 w 4862615"/>
              <a:gd name="connsiteY5" fmla="*/ 2452915 h 6870700"/>
              <a:gd name="connsiteX6" fmla="*/ 805655 w 4862615"/>
              <a:gd name="connsiteY6" fmla="*/ 1611994 h 6870700"/>
              <a:gd name="connsiteX7" fmla="*/ 673542 w 4862615"/>
              <a:gd name="connsiteY7" fmla="*/ 822036 h 6870700"/>
              <a:gd name="connsiteX8" fmla="*/ 653084 w 4862615"/>
              <a:gd name="connsiteY8" fmla="*/ 3464 h 6870700"/>
              <a:gd name="connsiteX0" fmla="*/ 653084 w 4862615"/>
              <a:gd name="connsiteY0" fmla="*/ 3464 h 6870700"/>
              <a:gd name="connsiteX1" fmla="*/ 4862615 w 4862615"/>
              <a:gd name="connsiteY1" fmla="*/ 0 h 6870700"/>
              <a:gd name="connsiteX2" fmla="*/ 4826678 w 4862615"/>
              <a:gd name="connsiteY2" fmla="*/ 6867525 h 6870700"/>
              <a:gd name="connsiteX3" fmla="*/ 156831 w 4862615"/>
              <a:gd name="connsiteY3" fmla="*/ 6870700 h 6870700"/>
              <a:gd name="connsiteX4" fmla="*/ 1276462 w 4862615"/>
              <a:gd name="connsiteY4" fmla="*/ 3503387 h 6870700"/>
              <a:gd name="connsiteX5" fmla="*/ 998876 w 4862615"/>
              <a:gd name="connsiteY5" fmla="*/ 2452915 h 6870700"/>
              <a:gd name="connsiteX6" fmla="*/ 805655 w 4862615"/>
              <a:gd name="connsiteY6" fmla="*/ 1611994 h 6870700"/>
              <a:gd name="connsiteX7" fmla="*/ 673542 w 4862615"/>
              <a:gd name="connsiteY7" fmla="*/ 822036 h 6870700"/>
              <a:gd name="connsiteX8" fmla="*/ 653084 w 4862615"/>
              <a:gd name="connsiteY8" fmla="*/ 3464 h 6870700"/>
              <a:gd name="connsiteX0" fmla="*/ 643886 w 4853417"/>
              <a:gd name="connsiteY0" fmla="*/ 3464 h 6870700"/>
              <a:gd name="connsiteX1" fmla="*/ 4853417 w 4853417"/>
              <a:gd name="connsiteY1" fmla="*/ 0 h 6870700"/>
              <a:gd name="connsiteX2" fmla="*/ 4817480 w 4853417"/>
              <a:gd name="connsiteY2" fmla="*/ 6867525 h 6870700"/>
              <a:gd name="connsiteX3" fmla="*/ 147633 w 4853417"/>
              <a:gd name="connsiteY3" fmla="*/ 6870700 h 6870700"/>
              <a:gd name="connsiteX4" fmla="*/ 1498586 w 4853417"/>
              <a:gd name="connsiteY4" fmla="*/ 4698094 h 6870700"/>
              <a:gd name="connsiteX5" fmla="*/ 1267264 w 4853417"/>
              <a:gd name="connsiteY5" fmla="*/ 3503387 h 6870700"/>
              <a:gd name="connsiteX6" fmla="*/ 989678 w 4853417"/>
              <a:gd name="connsiteY6" fmla="*/ 2452915 h 6870700"/>
              <a:gd name="connsiteX7" fmla="*/ 796457 w 4853417"/>
              <a:gd name="connsiteY7" fmla="*/ 1611994 h 6870700"/>
              <a:gd name="connsiteX8" fmla="*/ 664344 w 4853417"/>
              <a:gd name="connsiteY8" fmla="*/ 822036 h 6870700"/>
              <a:gd name="connsiteX9" fmla="*/ 643886 w 4853417"/>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0195 w 4859726"/>
              <a:gd name="connsiteY0" fmla="*/ 3464 h 6870700"/>
              <a:gd name="connsiteX1" fmla="*/ 4859726 w 4859726"/>
              <a:gd name="connsiteY1" fmla="*/ 0 h 6870700"/>
              <a:gd name="connsiteX2" fmla="*/ 4823789 w 4859726"/>
              <a:gd name="connsiteY2" fmla="*/ 6867525 h 6870700"/>
              <a:gd name="connsiteX3" fmla="*/ 153942 w 4859726"/>
              <a:gd name="connsiteY3" fmla="*/ 6870700 h 6870700"/>
              <a:gd name="connsiteX4" fmla="*/ 1409645 w 4859726"/>
              <a:gd name="connsiteY4" fmla="*/ 4562023 h 6870700"/>
              <a:gd name="connsiteX5" fmla="*/ 1273573 w 4859726"/>
              <a:gd name="connsiteY5" fmla="*/ 3503387 h 6870700"/>
              <a:gd name="connsiteX6" fmla="*/ 995987 w 4859726"/>
              <a:gd name="connsiteY6" fmla="*/ 2452915 h 6870700"/>
              <a:gd name="connsiteX7" fmla="*/ 802766 w 4859726"/>
              <a:gd name="connsiteY7" fmla="*/ 1611994 h 6870700"/>
              <a:gd name="connsiteX8" fmla="*/ 670653 w 4859726"/>
              <a:gd name="connsiteY8" fmla="*/ 822036 h 6870700"/>
              <a:gd name="connsiteX9" fmla="*/ 650195 w 4859726"/>
              <a:gd name="connsiteY9" fmla="*/ 3464 h 6870700"/>
              <a:gd name="connsiteX0" fmla="*/ 651396 w 4860927"/>
              <a:gd name="connsiteY0" fmla="*/ 3464 h 6870700"/>
              <a:gd name="connsiteX1" fmla="*/ 4860927 w 4860927"/>
              <a:gd name="connsiteY1" fmla="*/ 0 h 6870700"/>
              <a:gd name="connsiteX2" fmla="*/ 4824990 w 4860927"/>
              <a:gd name="connsiteY2" fmla="*/ 6867525 h 6870700"/>
              <a:gd name="connsiteX3" fmla="*/ 155143 w 4860927"/>
              <a:gd name="connsiteY3" fmla="*/ 6870700 h 6870700"/>
              <a:gd name="connsiteX4" fmla="*/ 1497931 w 4860927"/>
              <a:gd name="connsiteY4" fmla="*/ 5737680 h 6870700"/>
              <a:gd name="connsiteX5" fmla="*/ 1410846 w 4860927"/>
              <a:gd name="connsiteY5" fmla="*/ 4562023 h 6870700"/>
              <a:gd name="connsiteX6" fmla="*/ 1274774 w 4860927"/>
              <a:gd name="connsiteY6" fmla="*/ 3503387 h 6870700"/>
              <a:gd name="connsiteX7" fmla="*/ 997188 w 4860927"/>
              <a:gd name="connsiteY7" fmla="*/ 2452915 h 6870700"/>
              <a:gd name="connsiteX8" fmla="*/ 803967 w 4860927"/>
              <a:gd name="connsiteY8" fmla="*/ 1611994 h 6870700"/>
              <a:gd name="connsiteX9" fmla="*/ 671854 w 4860927"/>
              <a:gd name="connsiteY9" fmla="*/ 822036 h 6870700"/>
              <a:gd name="connsiteX10" fmla="*/ 651396 w 4860927"/>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692382 w 4901913"/>
              <a:gd name="connsiteY0" fmla="*/ 3464 h 6870700"/>
              <a:gd name="connsiteX1" fmla="*/ 4901913 w 4901913"/>
              <a:gd name="connsiteY1" fmla="*/ 0 h 6870700"/>
              <a:gd name="connsiteX2" fmla="*/ 4865976 w 4901913"/>
              <a:gd name="connsiteY2" fmla="*/ 6867525 h 6870700"/>
              <a:gd name="connsiteX3" fmla="*/ 196129 w 4901913"/>
              <a:gd name="connsiteY3" fmla="*/ 6870700 h 6870700"/>
              <a:gd name="connsiteX4" fmla="*/ 1051781 w 4901913"/>
              <a:gd name="connsiteY4" fmla="*/ 5838372 h 6870700"/>
              <a:gd name="connsiteX5" fmla="*/ 1451832 w 4901913"/>
              <a:gd name="connsiteY5" fmla="*/ 4562023 h 6870700"/>
              <a:gd name="connsiteX6" fmla="*/ 1315760 w 4901913"/>
              <a:gd name="connsiteY6" fmla="*/ 3503387 h 6870700"/>
              <a:gd name="connsiteX7" fmla="*/ 1038174 w 4901913"/>
              <a:gd name="connsiteY7" fmla="*/ 2452915 h 6870700"/>
              <a:gd name="connsiteX8" fmla="*/ 844953 w 4901913"/>
              <a:gd name="connsiteY8" fmla="*/ 1611994 h 6870700"/>
              <a:gd name="connsiteX9" fmla="*/ 712840 w 4901913"/>
              <a:gd name="connsiteY9" fmla="*/ 822036 h 6870700"/>
              <a:gd name="connsiteX10" fmla="*/ 692382 w 4901913"/>
              <a:gd name="connsiteY10" fmla="*/ 3464 h 6870700"/>
              <a:gd name="connsiteX0" fmla="*/ 496253 w 4705784"/>
              <a:gd name="connsiteY0" fmla="*/ 3464 h 6870700"/>
              <a:gd name="connsiteX1" fmla="*/ 4705784 w 4705784"/>
              <a:gd name="connsiteY1" fmla="*/ 0 h 6870700"/>
              <a:gd name="connsiteX2" fmla="*/ 4669847 w 4705784"/>
              <a:gd name="connsiteY2" fmla="*/ 6867525 h 6870700"/>
              <a:gd name="connsiteX3" fmla="*/ 0 w 4705784"/>
              <a:gd name="connsiteY3" fmla="*/ 6870700 h 6870700"/>
              <a:gd name="connsiteX4" fmla="*/ 855652 w 4705784"/>
              <a:gd name="connsiteY4" fmla="*/ 5838372 h 6870700"/>
              <a:gd name="connsiteX5" fmla="*/ 1255703 w 4705784"/>
              <a:gd name="connsiteY5" fmla="*/ 4562023 h 6870700"/>
              <a:gd name="connsiteX6" fmla="*/ 1119631 w 4705784"/>
              <a:gd name="connsiteY6" fmla="*/ 3503387 h 6870700"/>
              <a:gd name="connsiteX7" fmla="*/ 842045 w 4705784"/>
              <a:gd name="connsiteY7" fmla="*/ 2452915 h 6870700"/>
              <a:gd name="connsiteX8" fmla="*/ 648824 w 4705784"/>
              <a:gd name="connsiteY8" fmla="*/ 1611994 h 6870700"/>
              <a:gd name="connsiteX9" fmla="*/ 516711 w 4705784"/>
              <a:gd name="connsiteY9" fmla="*/ 822036 h 6870700"/>
              <a:gd name="connsiteX10" fmla="*/ 496253 w 4705784"/>
              <a:gd name="connsiteY10" fmla="*/ 3464 h 6870700"/>
              <a:gd name="connsiteX0" fmla="*/ 496253 w 4705784"/>
              <a:gd name="connsiteY0" fmla="*/ 3464 h 6870700"/>
              <a:gd name="connsiteX1" fmla="*/ 4705784 w 4705784"/>
              <a:gd name="connsiteY1" fmla="*/ 0 h 6870700"/>
              <a:gd name="connsiteX2" fmla="*/ 4669847 w 4705784"/>
              <a:gd name="connsiteY2" fmla="*/ 6867525 h 6870700"/>
              <a:gd name="connsiteX3" fmla="*/ 0 w 4705784"/>
              <a:gd name="connsiteY3" fmla="*/ 6870700 h 6870700"/>
              <a:gd name="connsiteX4" fmla="*/ 855652 w 4705784"/>
              <a:gd name="connsiteY4" fmla="*/ 5838372 h 6870700"/>
              <a:gd name="connsiteX5" fmla="*/ 1255703 w 4705784"/>
              <a:gd name="connsiteY5" fmla="*/ 4562023 h 6870700"/>
              <a:gd name="connsiteX6" fmla="*/ 1119631 w 4705784"/>
              <a:gd name="connsiteY6" fmla="*/ 3503387 h 6870700"/>
              <a:gd name="connsiteX7" fmla="*/ 842045 w 4705784"/>
              <a:gd name="connsiteY7" fmla="*/ 2452915 h 6870700"/>
              <a:gd name="connsiteX8" fmla="*/ 648824 w 4705784"/>
              <a:gd name="connsiteY8" fmla="*/ 1611994 h 6870700"/>
              <a:gd name="connsiteX9" fmla="*/ 516711 w 4705784"/>
              <a:gd name="connsiteY9" fmla="*/ 822036 h 6870700"/>
              <a:gd name="connsiteX10" fmla="*/ 496253 w 4705784"/>
              <a:gd name="connsiteY10" fmla="*/ 3464 h 6870700"/>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4546 w 4654077"/>
              <a:gd name="connsiteY0" fmla="*/ 3464 h 6867979"/>
              <a:gd name="connsiteX1" fmla="*/ 4654077 w 4654077"/>
              <a:gd name="connsiteY1" fmla="*/ 0 h 6867979"/>
              <a:gd name="connsiteX2" fmla="*/ 4618140 w 4654077"/>
              <a:gd name="connsiteY2" fmla="*/ 6867525 h 6867979"/>
              <a:gd name="connsiteX3" fmla="*/ 0 w 4654077"/>
              <a:gd name="connsiteY3" fmla="*/ 6867979 h 6867979"/>
              <a:gd name="connsiteX4" fmla="*/ 803945 w 4654077"/>
              <a:gd name="connsiteY4" fmla="*/ 5838372 h 6867979"/>
              <a:gd name="connsiteX5" fmla="*/ 1203996 w 4654077"/>
              <a:gd name="connsiteY5" fmla="*/ 4562023 h 6867979"/>
              <a:gd name="connsiteX6" fmla="*/ 1067924 w 4654077"/>
              <a:gd name="connsiteY6" fmla="*/ 3503387 h 6867979"/>
              <a:gd name="connsiteX7" fmla="*/ 790338 w 4654077"/>
              <a:gd name="connsiteY7" fmla="*/ 2452915 h 6867979"/>
              <a:gd name="connsiteX8" fmla="*/ 597117 w 4654077"/>
              <a:gd name="connsiteY8" fmla="*/ 1611994 h 6867979"/>
              <a:gd name="connsiteX9" fmla="*/ 465004 w 4654077"/>
              <a:gd name="connsiteY9" fmla="*/ 822036 h 6867979"/>
              <a:gd name="connsiteX10" fmla="*/ 444546 w 4654077"/>
              <a:gd name="connsiteY10" fmla="*/ 3464 h 6867979"/>
              <a:gd name="connsiteX0" fmla="*/ 447267 w 4656798"/>
              <a:gd name="connsiteY0" fmla="*/ 3464 h 6867979"/>
              <a:gd name="connsiteX1" fmla="*/ 4656798 w 4656798"/>
              <a:gd name="connsiteY1" fmla="*/ 0 h 6867979"/>
              <a:gd name="connsiteX2" fmla="*/ 4620861 w 4656798"/>
              <a:gd name="connsiteY2" fmla="*/ 6867525 h 6867979"/>
              <a:gd name="connsiteX3" fmla="*/ 0 w 4656798"/>
              <a:gd name="connsiteY3" fmla="*/ 6867979 h 6867979"/>
              <a:gd name="connsiteX4" fmla="*/ 806666 w 4656798"/>
              <a:gd name="connsiteY4" fmla="*/ 5838372 h 6867979"/>
              <a:gd name="connsiteX5" fmla="*/ 1206717 w 4656798"/>
              <a:gd name="connsiteY5" fmla="*/ 4562023 h 6867979"/>
              <a:gd name="connsiteX6" fmla="*/ 1070645 w 4656798"/>
              <a:gd name="connsiteY6" fmla="*/ 3503387 h 6867979"/>
              <a:gd name="connsiteX7" fmla="*/ 793059 w 4656798"/>
              <a:gd name="connsiteY7" fmla="*/ 2452915 h 6867979"/>
              <a:gd name="connsiteX8" fmla="*/ 599838 w 4656798"/>
              <a:gd name="connsiteY8" fmla="*/ 1611994 h 6867979"/>
              <a:gd name="connsiteX9" fmla="*/ 467725 w 4656798"/>
              <a:gd name="connsiteY9" fmla="*/ 822036 h 6867979"/>
              <a:gd name="connsiteX10" fmla="*/ 447267 w 4656798"/>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 name="connsiteX0" fmla="*/ 452710 w 4662241"/>
              <a:gd name="connsiteY0" fmla="*/ 3464 h 6867979"/>
              <a:gd name="connsiteX1" fmla="*/ 4662241 w 4662241"/>
              <a:gd name="connsiteY1" fmla="*/ 0 h 6867979"/>
              <a:gd name="connsiteX2" fmla="*/ 4626304 w 4662241"/>
              <a:gd name="connsiteY2" fmla="*/ 6867525 h 6867979"/>
              <a:gd name="connsiteX3" fmla="*/ 0 w 4662241"/>
              <a:gd name="connsiteY3" fmla="*/ 6867979 h 6867979"/>
              <a:gd name="connsiteX4" fmla="*/ 812109 w 4662241"/>
              <a:gd name="connsiteY4" fmla="*/ 5838372 h 6867979"/>
              <a:gd name="connsiteX5" fmla="*/ 1212160 w 4662241"/>
              <a:gd name="connsiteY5" fmla="*/ 4562023 h 6867979"/>
              <a:gd name="connsiteX6" fmla="*/ 1076088 w 4662241"/>
              <a:gd name="connsiteY6" fmla="*/ 3503387 h 6867979"/>
              <a:gd name="connsiteX7" fmla="*/ 798502 w 4662241"/>
              <a:gd name="connsiteY7" fmla="*/ 2452915 h 6867979"/>
              <a:gd name="connsiteX8" fmla="*/ 605281 w 4662241"/>
              <a:gd name="connsiteY8" fmla="*/ 1611994 h 6867979"/>
              <a:gd name="connsiteX9" fmla="*/ 473168 w 4662241"/>
              <a:gd name="connsiteY9" fmla="*/ 822036 h 6867979"/>
              <a:gd name="connsiteX10" fmla="*/ 452710 w 4662241"/>
              <a:gd name="connsiteY10" fmla="*/ 3464 h 6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2241" h="6867979">
                <a:moveTo>
                  <a:pt x="452710" y="3464"/>
                </a:moveTo>
                <a:lnTo>
                  <a:pt x="4662241" y="0"/>
                </a:lnTo>
                <a:cubicBezTo>
                  <a:pt x="4634172" y="2050810"/>
                  <a:pt x="4634747" y="5713172"/>
                  <a:pt x="4626304" y="6867525"/>
                </a:cubicBezTo>
                <a:lnTo>
                  <a:pt x="0" y="6867979"/>
                </a:lnTo>
                <a:cubicBezTo>
                  <a:pt x="420216" y="6551311"/>
                  <a:pt x="553839" y="6310237"/>
                  <a:pt x="812109" y="5838372"/>
                </a:cubicBezTo>
                <a:cubicBezTo>
                  <a:pt x="1075821" y="5309357"/>
                  <a:pt x="1165443" y="5040087"/>
                  <a:pt x="1212160" y="4562023"/>
                </a:cubicBezTo>
                <a:cubicBezTo>
                  <a:pt x="1200101" y="4085168"/>
                  <a:pt x="1176782" y="3958318"/>
                  <a:pt x="1076088" y="3503387"/>
                </a:cubicBezTo>
                <a:cubicBezTo>
                  <a:pt x="971500" y="3052840"/>
                  <a:pt x="864270" y="2764065"/>
                  <a:pt x="798502" y="2452915"/>
                </a:cubicBezTo>
                <a:cubicBezTo>
                  <a:pt x="771741" y="2336471"/>
                  <a:pt x="648164" y="1887436"/>
                  <a:pt x="605281" y="1611994"/>
                </a:cubicBezTo>
                <a:cubicBezTo>
                  <a:pt x="567387" y="1431927"/>
                  <a:pt x="497236" y="1075610"/>
                  <a:pt x="473168" y="822036"/>
                </a:cubicBezTo>
                <a:cubicBezTo>
                  <a:pt x="452647" y="661650"/>
                  <a:pt x="441858" y="492318"/>
                  <a:pt x="452710" y="3464"/>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lgn="ctr">
              <a:buNone/>
              <a:defRPr sz="1600">
                <a:latin typeface="+mn-lt"/>
              </a:defRPr>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431295" y="458673"/>
            <a:ext cx="5343863" cy="1325563"/>
          </a:xfrm>
        </p:spPr>
        <p:txBody>
          <a:bodyPr>
            <a:normAutofit/>
          </a:bodyPr>
          <a:lstStyle>
            <a:lvl1pPr>
              <a:defRPr sz="4000">
                <a:solidFill>
                  <a:schemeClr val="bg1"/>
                </a:solidFill>
              </a:defRPr>
            </a:lvl1pPr>
          </a:lstStyle>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431293" y="1912829"/>
            <a:ext cx="5343863" cy="3892652"/>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p>
          <a:p>
            <a:pPr lvl="1"/>
          </a:p>
          <a:p>
            <a:pPr lvl="2"/>
          </a:p>
          <a:p>
            <a:pPr lvl="3"/>
          </a:p>
          <a:p>
            <a:pPr lvl="4"/>
          </a:p>
        </p:txBody>
      </p:sp>
      <p:sp>
        <p:nvSpPr>
          <p:cNvPr id="6" name="Slide Number Placeholder 5">
            <a:extLst>
              <a:ext uri="{FF2B5EF4-FFF2-40B4-BE49-F238E27FC236}">
                <a16:creationId xmlns:a16="http://schemas.microsoft.com/office/drawing/2014/main" id="{C22C6C91-9147-4ED5-BB2C-F9B280A8F186}"/>
              </a:ext>
            </a:extLst>
          </p:cNvPr>
          <p:cNvSpPr>
            <a:spLocks noGrp="1"/>
          </p:cNvSpPr>
          <p:nvPr>
            <p:ph type="sldNum" sz="quarter" idx="12"/>
          </p:nvPr>
        </p:nvSpPr>
        <p:spPr>
          <a:xfrm>
            <a:off x="1965691" y="6356350"/>
            <a:ext cx="609600" cy="365125"/>
          </a:xfrm>
          <a:prstGeom prst="rect">
            <a:avLst/>
          </a:prstGeom>
        </p:spPr>
        <p:txBody>
          <a:bodyPr/>
          <a:lstStyle>
            <a:lvl1pPr>
              <a:defRPr>
                <a:solidFill>
                  <a:schemeClr val="bg2">
                    <a:lumMod val="75000"/>
                  </a:schemeClr>
                </a:solidFill>
              </a:defRPr>
            </a:lvl1pPr>
          </a:lstStyle>
          <a:p>
            <a:fld id="{846FC881-3E6C-4901-B466-24892ACA5BB0}" type="slidenum">
              <a:rPr lang="en-US" smtClean="0"/>
              <a:pPr/>
              <a:t>‹#›</a:t>
            </a:fld>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3398" y="5934075"/>
            <a:ext cx="1717347" cy="722376"/>
          </a:xfrm>
          <a:prstGeom prst="rect">
            <a:avLst/>
          </a:prstGeom>
        </p:spPr>
      </p:pic>
    </p:spTree>
    <p:extLst>
      <p:ext uri="{BB962C8B-B14F-4D97-AF65-F5344CB8AC3E}">
        <p14:creationId xmlns:p14="http://schemas.microsoft.com/office/powerpoint/2010/main" val="27983238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Layouts/slideLayout7.xml><?xml version="1.0" encoding="utf-8"?>
<p:sldLayout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userDrawn="1">
  <p:cSld name="Contact |  Two-U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76DB53-6449-4F30-F12F-3504D57BEFC2}"/>
              </a:ext>
            </a:extLst>
          </p:cNvPr>
          <p:cNvSpPr>
            <a:spLocks noGrp="1"/>
          </p:cNvSpPr>
          <p:nvPr>
            <p:ph type="title"/>
          </p:nvPr>
        </p:nvSpPr>
        <p:spPr>
          <a:xfrm>
            <a:off x="838200" y="429208"/>
            <a:ext cx="10515600" cy="1077723"/>
          </a:xfrm>
          <a:prstGeom prst="rect">
            <a:avLst/>
          </a:prstGeom>
        </p:spPr>
        <p:txBody>
          <a:bodyPr/>
          <a:lstStyle>
            <a:lvl1pPr algn="l">
              <a:defRPr>
                <a:solidFill>
                  <a:srgbClr val="89B945"/>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2" name="Text Placeholder 11">
            <a:extLst>
              <a:ext uri="{FF2B5EF4-FFF2-40B4-BE49-F238E27FC236}">
                <a16:creationId xmlns:a16="http://schemas.microsoft.com/office/drawing/2014/main" id="{122FD3BB-7AC5-5404-AAEF-94479A459603}"/>
              </a:ext>
            </a:extLst>
          </p:cNvPr>
          <p:cNvSpPr>
            <a:spLocks noGrp="1"/>
          </p:cNvSpPr>
          <p:nvPr>
            <p:ph type="body" sz="quarter" idx="13" hasCustomPrompt="1"/>
          </p:nvPr>
        </p:nvSpPr>
        <p:spPr>
          <a:xfrm>
            <a:off x="8382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12" name="Picture Placeholder 11">
            <a:extLst>
              <a:ext uri="{FF2B5EF4-FFF2-40B4-BE49-F238E27FC236}">
                <a16:creationId xmlns:a16="http://schemas.microsoft.com/office/drawing/2014/main" id="{EC155E32-EE12-9709-8867-9BAD6567A64A}"/>
              </a:ext>
            </a:extLst>
          </p:cNvPr>
          <p:cNvSpPr>
            <a:spLocks noGrp="1"/>
          </p:cNvSpPr>
          <p:nvPr>
            <p:ph type="pic" sz="quarter" idx="15" hasCustomPrompt="1"/>
          </p:nvPr>
        </p:nvSpPr>
        <p:spPr>
          <a:xfrm>
            <a:off x="2546282"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3" name="Picture Placeholder 11">
            <a:extLst>
              <a:ext uri="{FF2B5EF4-FFF2-40B4-BE49-F238E27FC236}">
                <a16:creationId xmlns:a16="http://schemas.microsoft.com/office/drawing/2014/main" id="{72CB0CE6-0DCB-AF79-46D4-14B706B8425D}"/>
              </a:ext>
            </a:extLst>
          </p:cNvPr>
          <p:cNvSpPr>
            <a:spLocks noGrp="1"/>
          </p:cNvSpPr>
          <p:nvPr>
            <p:ph type="pic" sz="quarter" idx="16" hasCustomPrompt="1"/>
          </p:nvPr>
        </p:nvSpPr>
        <p:spPr>
          <a:xfrm>
            <a:off x="8035860" y="2009103"/>
            <a:ext cx="1609860" cy="1609860"/>
          </a:xfrm>
          <a:prstGeom prst="rect">
            <a:avLst/>
          </a:prstGeom>
          <a:solidFill>
            <a:schemeClr val="bg1">
              <a:lumMod val="85000"/>
            </a:schemeClr>
          </a:solidFill>
        </p:spPr>
        <p:txBody>
          <a:bodyPr tIns="365760"/>
          <a:lstStyle>
            <a:lvl1pPr marL="0" indent="0" algn="ctr">
              <a:spcBef>
                <a:spcPts val="2400"/>
              </a:spcBef>
              <a:buNone/>
              <a:defRPr sz="2000">
                <a:solidFill>
                  <a:schemeClr val="tx1"/>
                </a:solidFill>
              </a:defRPr>
            </a:lvl1pPr>
          </a:lstStyle>
          <a:p>
            <a:r>
              <a:rPr lang="en-US" dirty="0"/>
              <a:t>Headshot</a:t>
            </a:r>
          </a:p>
        </p:txBody>
      </p:sp>
      <p:sp>
        <p:nvSpPr>
          <p:cNvPr id="15" name="Text Placeholder 11">
            <a:extLst>
              <a:ext uri="{FF2B5EF4-FFF2-40B4-BE49-F238E27FC236}">
                <a16:creationId xmlns:a16="http://schemas.microsoft.com/office/drawing/2014/main" id="{B2A4429F-877A-6AD5-7847-0FD193C4FF9D}"/>
              </a:ext>
            </a:extLst>
          </p:cNvPr>
          <p:cNvSpPr>
            <a:spLocks noGrp="1"/>
          </p:cNvSpPr>
          <p:nvPr>
            <p:ph type="body" sz="quarter" idx="17" hasCustomPrompt="1"/>
          </p:nvPr>
        </p:nvSpPr>
        <p:spPr>
          <a:xfrm>
            <a:off x="838200" y="4254280"/>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19" name="Slide Number Placeholder 6">
            <a:extLst>
              <a:ext uri="{FF2B5EF4-FFF2-40B4-BE49-F238E27FC236}">
                <a16:creationId xmlns:a16="http://schemas.microsoft.com/office/drawing/2014/main" id="{3CB2BF98-65C5-19CF-1CE7-584F34FB3615}"/>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
        <p:nvSpPr>
          <p:cNvPr id="21" name="Text Placeholder 20">
            <a:extLst>
              <a:ext uri="{FF2B5EF4-FFF2-40B4-BE49-F238E27FC236}">
                <a16:creationId xmlns:a16="http://schemas.microsoft.com/office/drawing/2014/main" id="{BE458A0B-43ED-3952-3671-452E29722DBB}"/>
              </a:ext>
            </a:extLst>
          </p:cNvPr>
          <p:cNvSpPr>
            <a:spLocks noGrp="1"/>
          </p:cNvSpPr>
          <p:nvPr>
            <p:ph type="body" sz="quarter" idx="20" hasCustomPrompt="1"/>
          </p:nvPr>
        </p:nvSpPr>
        <p:spPr>
          <a:xfrm>
            <a:off x="838200" y="4564253"/>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22" name="Text Placeholder 11">
            <a:extLst>
              <a:ext uri="{FF2B5EF4-FFF2-40B4-BE49-F238E27FC236}">
                <a16:creationId xmlns:a16="http://schemas.microsoft.com/office/drawing/2014/main" id="{9ED42027-4B06-F4FE-3795-46757C1B179A}"/>
              </a:ext>
            </a:extLst>
          </p:cNvPr>
          <p:cNvSpPr>
            <a:spLocks noGrp="1"/>
          </p:cNvSpPr>
          <p:nvPr>
            <p:ph type="body" sz="quarter" idx="21" hasCustomPrompt="1"/>
          </p:nvPr>
        </p:nvSpPr>
        <p:spPr>
          <a:xfrm>
            <a:off x="6324600" y="3973230"/>
            <a:ext cx="5026025" cy="276999"/>
          </a:xfrm>
          <a:prstGeom prst="rect">
            <a:avLst/>
          </a:prstGeom>
        </p:spPr>
        <p:txBody>
          <a:bodyPr/>
          <a:lstStyle>
            <a:lvl1pPr marL="0" indent="0" algn="ctr">
              <a:lnSpc>
                <a:spcPct val="100000"/>
              </a:lnSpc>
              <a:spcBef>
                <a:spcPts val="0"/>
              </a:spcBef>
              <a:spcAft>
                <a:spcPts val="0"/>
              </a:spcAft>
              <a:buNone/>
              <a:defRPr sz="2000" b="1">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First M. Last</a:t>
            </a:r>
          </a:p>
        </p:txBody>
      </p:sp>
      <p:sp>
        <p:nvSpPr>
          <p:cNvPr id="23" name="Text Placeholder 11">
            <a:extLst>
              <a:ext uri="{FF2B5EF4-FFF2-40B4-BE49-F238E27FC236}">
                <a16:creationId xmlns:a16="http://schemas.microsoft.com/office/drawing/2014/main" id="{6D0A881D-9C45-19F5-D722-4EFCC3F99674}"/>
              </a:ext>
            </a:extLst>
          </p:cNvPr>
          <p:cNvSpPr>
            <a:spLocks noGrp="1"/>
          </p:cNvSpPr>
          <p:nvPr>
            <p:ph type="body" sz="quarter" idx="22" hasCustomPrompt="1"/>
          </p:nvPr>
        </p:nvSpPr>
        <p:spPr>
          <a:xfrm>
            <a:off x="6324600" y="4268987"/>
            <a:ext cx="5026025" cy="276999"/>
          </a:xfrm>
          <a:prstGeom prst="rect">
            <a:avLst/>
          </a:prstGeom>
        </p:spPr>
        <p:txBody>
          <a:bodyPr/>
          <a:lstStyle>
            <a:lvl1pPr marL="0" indent="0" algn="ctr">
              <a:lnSpc>
                <a:spcPct val="100000"/>
              </a:lnSpc>
              <a:spcBef>
                <a:spcPts val="0"/>
              </a:spcBef>
              <a:spcAft>
                <a:spcPts val="0"/>
              </a:spcAft>
              <a:buNone/>
              <a:defRPr sz="1200" b="0">
                <a:solidFill>
                  <a:schemeClr val="tx1"/>
                </a:solidFill>
                <a:latin typeface="Segoe UI" panose="020B0502040204020203" pitchFamily="34" charset="0"/>
                <a:cs typeface="Segoe UI" panose="020B0502040204020203" pitchFamily="34" charset="0"/>
              </a:defRPr>
            </a:lvl1pPr>
            <a:lvl2pPr marL="457200" indent="0" algn="ctr">
              <a:buNone/>
              <a:defRPr sz="2400">
                <a:solidFill>
                  <a:schemeClr val="tx1"/>
                </a:solidFill>
              </a:defRPr>
            </a:lvl2pPr>
            <a:lvl3pPr marL="914400" indent="0" algn="ctr">
              <a:buNone/>
              <a:defRPr sz="2000">
                <a:solidFill>
                  <a:schemeClr val="tx1"/>
                </a:solidFill>
              </a:defRPr>
            </a:lvl3pPr>
            <a:lvl4pPr marL="1371600" indent="0" algn="ctr">
              <a:buNone/>
              <a:defRPr sz="1800">
                <a:solidFill>
                  <a:schemeClr val="tx1"/>
                </a:solidFill>
              </a:defRPr>
            </a:lvl4pPr>
            <a:lvl5pPr marL="1828800" indent="0" algn="ctr">
              <a:buNone/>
              <a:defRPr>
                <a:solidFill>
                  <a:schemeClr val="tx1"/>
                </a:solidFill>
              </a:defRPr>
            </a:lvl5pPr>
          </a:lstStyle>
          <a:p>
            <a:pPr lvl="0"/>
            <a:r>
              <a:rPr lang="en-US" dirty="0"/>
              <a:t>POSITION / TITLE</a:t>
            </a:r>
          </a:p>
        </p:txBody>
      </p:sp>
      <p:sp>
        <p:nvSpPr>
          <p:cNvPr id="24" name="Text Placeholder 20">
            <a:extLst>
              <a:ext uri="{FF2B5EF4-FFF2-40B4-BE49-F238E27FC236}">
                <a16:creationId xmlns:a16="http://schemas.microsoft.com/office/drawing/2014/main" id="{E75833F0-EE2E-27B0-798C-6F1D04BDAD07}"/>
              </a:ext>
            </a:extLst>
          </p:cNvPr>
          <p:cNvSpPr>
            <a:spLocks noGrp="1"/>
          </p:cNvSpPr>
          <p:nvPr>
            <p:ph type="body" sz="quarter" idx="23" hasCustomPrompt="1"/>
          </p:nvPr>
        </p:nvSpPr>
        <p:spPr>
          <a:xfrm>
            <a:off x="6324600" y="4572799"/>
            <a:ext cx="5026025" cy="1182688"/>
          </a:xfrm>
          <a:prstGeom prst="rect">
            <a:avLst/>
          </a:prstGeom>
        </p:spPr>
        <p:txBody>
          <a:bodyPr/>
          <a:lstStyle>
            <a:lvl1pPr marL="0" indent="0" algn="ctr">
              <a:lnSpc>
                <a:spcPct val="100000"/>
              </a:lnSpc>
              <a:spcBef>
                <a:spcPts val="0"/>
              </a:spcBef>
              <a:spcAft>
                <a:spcPts val="300"/>
              </a:spcAft>
              <a:buNone/>
              <a:defRPr sz="1600">
                <a:solidFill>
                  <a:schemeClr val="tx1"/>
                </a:solidFill>
              </a:defRPr>
            </a:lvl1pPr>
          </a:lstStyle>
          <a:p>
            <a:pPr lvl="0"/>
            <a:r>
              <a:rPr lang="en-US" dirty="0"/>
              <a:t>###.###.####</a:t>
            </a:r>
            <a:br>
              <a:rPr lang="en-US" dirty="0"/>
            </a:br>
            <a:r>
              <a:rPr lang="en-US" dirty="0"/>
              <a:t>name@foxrothschild.com</a:t>
            </a:r>
          </a:p>
        </p:txBody>
      </p:sp>
      <p:sp>
        <p:nvSpPr>
          <p:cNvPr id="4" name="TextBox 3">
            <a:extLst>
              <a:ext uri="{FF2B5EF4-FFF2-40B4-BE49-F238E27FC236}">
                <a16:creationId xmlns:a16="http://schemas.microsoft.com/office/drawing/2014/main" id="{4E0AA9CF-04DC-923C-3E45-9D6E785C715B}"/>
              </a:ext>
            </a:extLst>
          </p:cNvPr>
          <p:cNvSpPr txBox="1"/>
          <p:nvPr userDrawn="1"/>
        </p:nvSpPr>
        <p:spPr>
          <a:xfrm>
            <a:off x="228600" y="6574083"/>
            <a:ext cx="6096000" cy="246221"/>
          </a:xfrm>
          <a:prstGeom prst="rect">
            <a:avLst/>
          </a:prstGeom>
          <a:noFill/>
        </p:spPr>
        <p:txBody>
          <a:bodyPr wrap="square">
            <a:spAutoFit/>
          </a:bodyPr>
          <a:lstStyle/>
          <a:p>
            <a:pPr algn="l"/>
            <a:r>
              <a:rPr lang="en-US" sz="1000" dirty="0">
                <a:solidFill>
                  <a:schemeClr val="bg1">
                    <a:lumMod val="85000"/>
                  </a:schemeClr>
                </a:solidFill>
                <a:latin typeface="Segoe UI" panose="020B0502040204020203" pitchFamily="34" charset="0"/>
                <a:cs typeface="Segoe UI" panose="020B0502040204020203" pitchFamily="34" charset="0"/>
              </a:rPr>
              <a:t>© 2025 Fox Rothschild</a:t>
            </a:r>
          </a:p>
        </p:txBody>
      </p:sp>
    </p:spTree>
    <p:extLst>
      <p:ext uri="{BB962C8B-B14F-4D97-AF65-F5344CB8AC3E}">
        <p14:creationId xmlns:p14="http://schemas.microsoft.com/office/powerpoint/2010/main" val="3570373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16="http://schemas.microsoft.com/office/drawing/2014/main" xmlns:a14="http://schemas.microsoft.com/office/drawing/2010/main" xmlns:asvg="http://schemas.microsoft.com/office/drawing/2016/SVG/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userDrawn="1">
  <p:cSld name="Title | With Imag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02886-2040-042E-E863-5303CB36D91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p:blipFill>
        <p:spPr>
          <a:xfrm>
            <a:off x="-1524" y="0"/>
            <a:ext cx="12195048" cy="6858000"/>
          </a:xfrm>
          <a:prstGeom prst="rect">
            <a:avLst/>
          </a:prstGeom>
        </p:spPr>
      </p:pic>
      <p:sp>
        <p:nvSpPr>
          <p:cNvPr id="12" name="Picture Placeholder 11">
            <a:extLst>
              <a:ext uri="{FF2B5EF4-FFF2-40B4-BE49-F238E27FC236}">
                <a16:creationId xmlns:a16="http://schemas.microsoft.com/office/drawing/2014/main" id="{739E0D4B-78A5-CB5A-6AB0-BC8D4971FEC9}"/>
              </a:ext>
            </a:extLst>
          </p:cNvPr>
          <p:cNvSpPr>
            <a:spLocks noGrp="1"/>
          </p:cNvSpPr>
          <p:nvPr>
            <p:ph type="pic" sz="quarter" idx="13" hasCustomPrompt="1"/>
          </p:nvPr>
        </p:nvSpPr>
        <p:spPr>
          <a:xfrm>
            <a:off x="-32773" y="-12701"/>
            <a:ext cx="4663090" cy="6882606"/>
          </a:xfrm>
          <a:custGeom>
            <a:avLst/>
            <a:gdLst>
              <a:gd name="connsiteX0" fmla="*/ 0 w 5286375"/>
              <a:gd name="connsiteY0" fmla="*/ 0 h 6858000"/>
              <a:gd name="connsiteX1" fmla="*/ 4519252 w 5286375"/>
              <a:gd name="connsiteY1" fmla="*/ 0 h 6858000"/>
              <a:gd name="connsiteX2" fmla="*/ 4559919 w 5286375"/>
              <a:gd name="connsiteY2" fmla="*/ 124266 h 6858000"/>
              <a:gd name="connsiteX3" fmla="*/ 4628445 w 5286375"/>
              <a:gd name="connsiteY3" fmla="*/ 587022 h 6858000"/>
              <a:gd name="connsiteX4" fmla="*/ 4628445 w 5286375"/>
              <a:gd name="connsiteY4" fmla="*/ 1241778 h 6858000"/>
              <a:gd name="connsiteX5" fmla="*/ 4504268 w 5286375"/>
              <a:gd name="connsiteY5" fmla="*/ 2043289 h 6858000"/>
              <a:gd name="connsiteX6" fmla="*/ 4301068 w 5286375"/>
              <a:gd name="connsiteY6" fmla="*/ 2856089 h 6858000"/>
              <a:gd name="connsiteX7" fmla="*/ 4109157 w 5286375"/>
              <a:gd name="connsiteY7" fmla="*/ 3567289 h 6858000"/>
              <a:gd name="connsiteX8" fmla="*/ 3951112 w 5286375"/>
              <a:gd name="connsiteY8" fmla="*/ 4470400 h 6858000"/>
              <a:gd name="connsiteX9" fmla="*/ 4030134 w 5286375"/>
              <a:gd name="connsiteY9" fmla="*/ 5046133 h 6858000"/>
              <a:gd name="connsiteX10" fmla="*/ 4425245 w 5286375"/>
              <a:gd name="connsiteY10" fmla="*/ 5915378 h 6858000"/>
              <a:gd name="connsiteX11" fmla="*/ 4809068 w 5286375"/>
              <a:gd name="connsiteY11" fmla="*/ 6502400 h 6858000"/>
              <a:gd name="connsiteX12" fmla="*/ 5263887 w 5286375"/>
              <a:gd name="connsiteY12" fmla="*/ 6792648 h 6858000"/>
              <a:gd name="connsiteX13" fmla="*/ 5286375 w 5286375"/>
              <a:gd name="connsiteY13" fmla="*/ 6806287 h 6858000"/>
              <a:gd name="connsiteX14" fmla="*/ 5286375 w 5286375"/>
              <a:gd name="connsiteY14" fmla="*/ 6858000 h 6858000"/>
              <a:gd name="connsiteX15" fmla="*/ 0 w 5286375"/>
              <a:gd name="connsiteY15" fmla="*/ 6858000 h 6858000"/>
              <a:gd name="connsiteX0" fmla="*/ 0 w 5286375"/>
              <a:gd name="connsiteY0" fmla="*/ 2381 h 6860381"/>
              <a:gd name="connsiteX1" fmla="*/ 4128727 w 5286375"/>
              <a:gd name="connsiteY1" fmla="*/ 0 h 6860381"/>
              <a:gd name="connsiteX2" fmla="*/ 4559919 w 5286375"/>
              <a:gd name="connsiteY2" fmla="*/ 126647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28727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74156 w 5286375"/>
              <a:gd name="connsiteY2" fmla="*/ 340959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628445 w 5286375"/>
              <a:gd name="connsiteY3" fmla="*/ 589403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628445 w 5286375"/>
              <a:gd name="connsiteY4" fmla="*/ 1244159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4504268 w 5286375"/>
              <a:gd name="connsiteY5" fmla="*/ 2045670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4301068 w 5286375"/>
              <a:gd name="connsiteY6" fmla="*/ 2858470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4109157 w 5286375"/>
              <a:gd name="connsiteY7" fmla="*/ 35696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10518 w 5286375"/>
              <a:gd name="connsiteY6" fmla="*/ 3006107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951112 w 5286375"/>
              <a:gd name="connsiteY8" fmla="*/ 4472781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4030134 w 5286375"/>
              <a:gd name="connsiteY9" fmla="*/ 5048514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61028 w 5286375"/>
              <a:gd name="connsiteY9" fmla="*/ 5208057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425245 w 5286375"/>
              <a:gd name="connsiteY10" fmla="*/ 5917759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4058532 w 5286375"/>
              <a:gd name="connsiteY10" fmla="*/ 6289234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809068 w 5286375"/>
              <a:gd name="connsiteY11" fmla="*/ 6504781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91505"/>
              <a:gd name="connsiteX1" fmla="*/ 4138252 w 5286375"/>
              <a:gd name="connsiteY1" fmla="*/ 0 h 6891505"/>
              <a:gd name="connsiteX2" fmla="*/ 4167012 w 5286375"/>
              <a:gd name="connsiteY2" fmla="*/ 345721 h 6891505"/>
              <a:gd name="connsiteX3" fmla="*/ 4133145 w 5286375"/>
              <a:gd name="connsiteY3" fmla="*/ 1037078 h 6891505"/>
              <a:gd name="connsiteX4" fmla="*/ 4049801 w 5286375"/>
              <a:gd name="connsiteY4" fmla="*/ 1582297 h 6891505"/>
              <a:gd name="connsiteX5" fmla="*/ 3920862 w 5286375"/>
              <a:gd name="connsiteY5" fmla="*/ 2169495 h 6891505"/>
              <a:gd name="connsiteX6" fmla="*/ 3703374 w 5286375"/>
              <a:gd name="connsiteY6" fmla="*/ 3008488 h 6891505"/>
              <a:gd name="connsiteX7" fmla="*/ 3528132 w 5286375"/>
              <a:gd name="connsiteY7" fmla="*/ 3722070 h 6891505"/>
              <a:gd name="connsiteX8" fmla="*/ 3439144 w 5286375"/>
              <a:gd name="connsiteY8" fmla="*/ 4589462 h 6891505"/>
              <a:gd name="connsiteX9" fmla="*/ 3551503 w 5286375"/>
              <a:gd name="connsiteY9" fmla="*/ 5217582 h 6891505"/>
              <a:gd name="connsiteX10" fmla="*/ 3910895 w 5286375"/>
              <a:gd name="connsiteY10" fmla="*/ 5991578 h 6891505"/>
              <a:gd name="connsiteX11" fmla="*/ 4599518 w 5286375"/>
              <a:gd name="connsiteY11" fmla="*/ 6854825 h 6891505"/>
              <a:gd name="connsiteX12" fmla="*/ 5263887 w 5286375"/>
              <a:gd name="connsiteY12" fmla="*/ 6795029 h 6891505"/>
              <a:gd name="connsiteX13" fmla="*/ 5286375 w 5286375"/>
              <a:gd name="connsiteY13" fmla="*/ 6808668 h 6891505"/>
              <a:gd name="connsiteX14" fmla="*/ 5286375 w 5286375"/>
              <a:gd name="connsiteY14" fmla="*/ 6860381 h 6891505"/>
              <a:gd name="connsiteX15" fmla="*/ 0 w 5286375"/>
              <a:gd name="connsiteY15" fmla="*/ 6860381 h 6891505"/>
              <a:gd name="connsiteX16" fmla="*/ 0 w 5286375"/>
              <a:gd name="connsiteY16" fmla="*/ 2381 h 6891505"/>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5263887 w 5286375"/>
              <a:gd name="connsiteY12" fmla="*/ 679502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5286375 w 5286375"/>
              <a:gd name="connsiteY13" fmla="*/ 6808668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551894 w 5286375"/>
              <a:gd name="connsiteY12" fmla="*/ 6661679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5286375"/>
              <a:gd name="connsiteY0" fmla="*/ 2381 h 6860381"/>
              <a:gd name="connsiteX1" fmla="*/ 4138252 w 5286375"/>
              <a:gd name="connsiteY1" fmla="*/ 0 h 6860381"/>
              <a:gd name="connsiteX2" fmla="*/ 4167012 w 5286375"/>
              <a:gd name="connsiteY2" fmla="*/ 345721 h 6860381"/>
              <a:gd name="connsiteX3" fmla="*/ 4133145 w 5286375"/>
              <a:gd name="connsiteY3" fmla="*/ 1037078 h 6860381"/>
              <a:gd name="connsiteX4" fmla="*/ 4049801 w 5286375"/>
              <a:gd name="connsiteY4" fmla="*/ 1582297 h 6860381"/>
              <a:gd name="connsiteX5" fmla="*/ 3920862 w 5286375"/>
              <a:gd name="connsiteY5" fmla="*/ 2169495 h 6860381"/>
              <a:gd name="connsiteX6" fmla="*/ 3703374 w 5286375"/>
              <a:gd name="connsiteY6" fmla="*/ 3008488 h 6860381"/>
              <a:gd name="connsiteX7" fmla="*/ 3528132 w 5286375"/>
              <a:gd name="connsiteY7" fmla="*/ 3722070 h 6860381"/>
              <a:gd name="connsiteX8" fmla="*/ 3439144 w 5286375"/>
              <a:gd name="connsiteY8" fmla="*/ 4589462 h 6860381"/>
              <a:gd name="connsiteX9" fmla="*/ 3551503 w 5286375"/>
              <a:gd name="connsiteY9" fmla="*/ 5217582 h 6860381"/>
              <a:gd name="connsiteX10" fmla="*/ 3910895 w 5286375"/>
              <a:gd name="connsiteY10" fmla="*/ 5991578 h 6860381"/>
              <a:gd name="connsiteX11" fmla="*/ 4163750 w 5286375"/>
              <a:gd name="connsiteY11" fmla="*/ 6421437 h 6860381"/>
              <a:gd name="connsiteX12" fmla="*/ 4330437 w 5286375"/>
              <a:gd name="connsiteY12" fmla="*/ 6614054 h 6860381"/>
              <a:gd name="connsiteX13" fmla="*/ 4591050 w 5286375"/>
              <a:gd name="connsiteY13" fmla="*/ 6784855 h 6860381"/>
              <a:gd name="connsiteX14" fmla="*/ 5286375 w 5286375"/>
              <a:gd name="connsiteY14" fmla="*/ 6860381 h 6860381"/>
              <a:gd name="connsiteX15" fmla="*/ 0 w 5286375"/>
              <a:gd name="connsiteY15" fmla="*/ 6860381 h 6860381"/>
              <a:gd name="connsiteX16" fmla="*/ 0 w 5286375"/>
              <a:gd name="connsiteY16" fmla="*/ 2381 h 6860381"/>
              <a:gd name="connsiteX0" fmla="*/ 0 w 4783931"/>
              <a:gd name="connsiteY0" fmla="*/ 2381 h 6860381"/>
              <a:gd name="connsiteX1" fmla="*/ 4138252 w 4783931"/>
              <a:gd name="connsiteY1" fmla="*/ 0 h 6860381"/>
              <a:gd name="connsiteX2" fmla="*/ 4167012 w 4783931"/>
              <a:gd name="connsiteY2" fmla="*/ 345721 h 6860381"/>
              <a:gd name="connsiteX3" fmla="*/ 4133145 w 4783931"/>
              <a:gd name="connsiteY3" fmla="*/ 1037078 h 6860381"/>
              <a:gd name="connsiteX4" fmla="*/ 4049801 w 4783931"/>
              <a:gd name="connsiteY4" fmla="*/ 1582297 h 6860381"/>
              <a:gd name="connsiteX5" fmla="*/ 3920862 w 4783931"/>
              <a:gd name="connsiteY5" fmla="*/ 2169495 h 6860381"/>
              <a:gd name="connsiteX6" fmla="*/ 3703374 w 4783931"/>
              <a:gd name="connsiteY6" fmla="*/ 3008488 h 6860381"/>
              <a:gd name="connsiteX7" fmla="*/ 3528132 w 4783931"/>
              <a:gd name="connsiteY7" fmla="*/ 3722070 h 6860381"/>
              <a:gd name="connsiteX8" fmla="*/ 3439144 w 4783931"/>
              <a:gd name="connsiteY8" fmla="*/ 4589462 h 6860381"/>
              <a:gd name="connsiteX9" fmla="*/ 3551503 w 4783931"/>
              <a:gd name="connsiteY9" fmla="*/ 5217582 h 6860381"/>
              <a:gd name="connsiteX10" fmla="*/ 3910895 w 4783931"/>
              <a:gd name="connsiteY10" fmla="*/ 5991578 h 6860381"/>
              <a:gd name="connsiteX11" fmla="*/ 4163750 w 4783931"/>
              <a:gd name="connsiteY11" fmla="*/ 6421437 h 6860381"/>
              <a:gd name="connsiteX12" fmla="*/ 4330437 w 4783931"/>
              <a:gd name="connsiteY12" fmla="*/ 6614054 h 6860381"/>
              <a:gd name="connsiteX13" fmla="*/ 4591050 w 4783931"/>
              <a:gd name="connsiteY13" fmla="*/ 6784855 h 6860381"/>
              <a:gd name="connsiteX14" fmla="*/ 4783931 w 4783931"/>
              <a:gd name="connsiteY14" fmla="*/ 6860381 h 6860381"/>
              <a:gd name="connsiteX15" fmla="*/ 0 w 4783931"/>
              <a:gd name="connsiteY15" fmla="*/ 6860381 h 6860381"/>
              <a:gd name="connsiteX16" fmla="*/ 0 w 4783931"/>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591050 w 4641056"/>
              <a:gd name="connsiteY13" fmla="*/ 6784855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38252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67012 w 4641056"/>
              <a:gd name="connsiteY2" fmla="*/ 345721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33145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81299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2381 h 6860381"/>
              <a:gd name="connsiteX1" fmla="*/ 4164446 w 4641056"/>
              <a:gd name="connsiteY1" fmla="*/ 0 h 6860381"/>
              <a:gd name="connsiteX2" fmla="*/ 4174155 w 4641056"/>
              <a:gd name="connsiteY2" fmla="*/ 357627 h 6860381"/>
              <a:gd name="connsiteX3" fmla="*/ 4121238 w 4641056"/>
              <a:gd name="connsiteY3" fmla="*/ 1037078 h 6860381"/>
              <a:gd name="connsiteX4" fmla="*/ 4049801 w 4641056"/>
              <a:gd name="connsiteY4" fmla="*/ 1582297 h 6860381"/>
              <a:gd name="connsiteX5" fmla="*/ 3920862 w 4641056"/>
              <a:gd name="connsiteY5" fmla="*/ 2169495 h 6860381"/>
              <a:gd name="connsiteX6" fmla="*/ 3703374 w 4641056"/>
              <a:gd name="connsiteY6" fmla="*/ 3008488 h 6860381"/>
              <a:gd name="connsiteX7" fmla="*/ 3528132 w 4641056"/>
              <a:gd name="connsiteY7" fmla="*/ 3722070 h 6860381"/>
              <a:gd name="connsiteX8" fmla="*/ 3439144 w 4641056"/>
              <a:gd name="connsiteY8" fmla="*/ 4589462 h 6860381"/>
              <a:gd name="connsiteX9" fmla="*/ 3551503 w 4641056"/>
              <a:gd name="connsiteY9" fmla="*/ 5217582 h 6860381"/>
              <a:gd name="connsiteX10" fmla="*/ 3910895 w 4641056"/>
              <a:gd name="connsiteY10" fmla="*/ 5991578 h 6860381"/>
              <a:gd name="connsiteX11" fmla="*/ 4163750 w 4641056"/>
              <a:gd name="connsiteY11" fmla="*/ 6421437 h 6860381"/>
              <a:gd name="connsiteX12" fmla="*/ 4330437 w 4641056"/>
              <a:gd name="connsiteY12" fmla="*/ 6614054 h 6860381"/>
              <a:gd name="connsiteX13" fmla="*/ 4488656 w 4641056"/>
              <a:gd name="connsiteY13" fmla="*/ 6761042 h 6860381"/>
              <a:gd name="connsiteX14" fmla="*/ 4641056 w 4641056"/>
              <a:gd name="connsiteY14" fmla="*/ 6860381 h 6860381"/>
              <a:gd name="connsiteX15" fmla="*/ 0 w 4641056"/>
              <a:gd name="connsiteY15" fmla="*/ 6860381 h 6860381"/>
              <a:gd name="connsiteX16" fmla="*/ 0 w 4641056"/>
              <a:gd name="connsiteY16" fmla="*/ 2381 h 6860381"/>
              <a:gd name="connsiteX0" fmla="*/ 0 w 4641056"/>
              <a:gd name="connsiteY0" fmla="*/ 0 h 6858000"/>
              <a:gd name="connsiteX1" fmla="*/ 4157302 w 4641056"/>
              <a:gd name="connsiteY1" fmla="*/ 0 h 6858000"/>
              <a:gd name="connsiteX2" fmla="*/ 4174155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49801 w 4641056"/>
              <a:gd name="connsiteY4" fmla="*/ 1579916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920862 w 4641056"/>
              <a:gd name="connsiteY5" fmla="*/ 2167114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703374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528132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39144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24856 w 4641056"/>
              <a:gd name="connsiteY8" fmla="*/ 4587081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51503 w 4641056"/>
              <a:gd name="connsiteY9" fmla="*/ 5215201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10895 w 4641056"/>
              <a:gd name="connsiteY10" fmla="*/ 5989197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63750 w 4641056"/>
              <a:gd name="connsiteY11" fmla="*/ 6419056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641056"/>
              <a:gd name="connsiteY0" fmla="*/ 0 h 6858000"/>
              <a:gd name="connsiteX1" fmla="*/ 4157302 w 4641056"/>
              <a:gd name="connsiteY1" fmla="*/ 0 h 6858000"/>
              <a:gd name="connsiteX2" fmla="*/ 4181298 w 4641056"/>
              <a:gd name="connsiteY2" fmla="*/ 355246 h 6858000"/>
              <a:gd name="connsiteX3" fmla="*/ 4121238 w 4641056"/>
              <a:gd name="connsiteY3" fmla="*/ 1034697 h 6858000"/>
              <a:gd name="connsiteX4" fmla="*/ 4025989 w 4641056"/>
              <a:gd name="connsiteY4" fmla="*/ 1587060 h 6858000"/>
              <a:gd name="connsiteX5" fmla="*/ 3894668 w 4641056"/>
              <a:gd name="connsiteY5" fmla="*/ 2174257 h 6858000"/>
              <a:gd name="connsiteX6" fmla="*/ 3672418 w 4641056"/>
              <a:gd name="connsiteY6" fmla="*/ 3006107 h 6858000"/>
              <a:gd name="connsiteX7" fmla="*/ 3497175 w 4641056"/>
              <a:gd name="connsiteY7" fmla="*/ 3719689 h 6858000"/>
              <a:gd name="connsiteX8" fmla="*/ 3415331 w 4641056"/>
              <a:gd name="connsiteY8" fmla="*/ 4591844 h 6858000"/>
              <a:gd name="connsiteX9" fmla="*/ 3544359 w 4641056"/>
              <a:gd name="connsiteY9" fmla="*/ 5219963 h 6858000"/>
              <a:gd name="connsiteX10" fmla="*/ 3906132 w 4641056"/>
              <a:gd name="connsiteY10" fmla="*/ 6005866 h 6858000"/>
              <a:gd name="connsiteX11" fmla="*/ 4128032 w 4641056"/>
              <a:gd name="connsiteY11" fmla="*/ 6395244 h 6858000"/>
              <a:gd name="connsiteX12" fmla="*/ 4330437 w 4641056"/>
              <a:gd name="connsiteY12" fmla="*/ 6611673 h 6858000"/>
              <a:gd name="connsiteX13" fmla="*/ 4488656 w 4641056"/>
              <a:gd name="connsiteY13" fmla="*/ 6758661 h 6858000"/>
              <a:gd name="connsiteX14" fmla="*/ 4641056 w 4641056"/>
              <a:gd name="connsiteY14" fmla="*/ 6858000 h 6858000"/>
              <a:gd name="connsiteX15" fmla="*/ 0 w 4641056"/>
              <a:gd name="connsiteY15" fmla="*/ 6858000 h 6858000"/>
              <a:gd name="connsiteX16" fmla="*/ 0 w 4641056"/>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30437 w 4598193"/>
              <a:gd name="connsiteY12" fmla="*/ 6611673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88656 w 4598193"/>
              <a:gd name="connsiteY13" fmla="*/ 6758661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906132 w 4598193"/>
              <a:gd name="connsiteY10" fmla="*/ 6005866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57302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1238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2418 w 4598193"/>
              <a:gd name="connsiteY6" fmla="*/ 3006107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497175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1844 w 4598193"/>
              <a:gd name="connsiteY10" fmla="*/ 5984435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4225 w 4598193"/>
              <a:gd name="connsiteY10" fmla="*/ 598205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898988 w 4598193"/>
              <a:gd name="connsiteY10" fmla="*/ 6001104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18530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5244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598193"/>
              <a:gd name="connsiteY0" fmla="*/ 0 h 6858000"/>
              <a:gd name="connsiteX1" fmla="*/ 4164446 w 4598193"/>
              <a:gd name="connsiteY1" fmla="*/ 0 h 6858000"/>
              <a:gd name="connsiteX2" fmla="*/ 4181298 w 4598193"/>
              <a:gd name="connsiteY2" fmla="*/ 355246 h 6858000"/>
              <a:gd name="connsiteX3" fmla="*/ 4128381 w 4598193"/>
              <a:gd name="connsiteY3" fmla="*/ 1034697 h 6858000"/>
              <a:gd name="connsiteX4" fmla="*/ 4025989 w 4598193"/>
              <a:gd name="connsiteY4" fmla="*/ 1587060 h 6858000"/>
              <a:gd name="connsiteX5" fmla="*/ 3894668 w 4598193"/>
              <a:gd name="connsiteY5" fmla="*/ 2174257 h 6858000"/>
              <a:gd name="connsiteX6" fmla="*/ 3674800 w 4598193"/>
              <a:gd name="connsiteY6" fmla="*/ 3010869 h 6858000"/>
              <a:gd name="connsiteX7" fmla="*/ 3501937 w 4598193"/>
              <a:gd name="connsiteY7" fmla="*/ 3719689 h 6858000"/>
              <a:gd name="connsiteX8" fmla="*/ 3415331 w 4598193"/>
              <a:gd name="connsiteY8" fmla="*/ 4591844 h 6858000"/>
              <a:gd name="connsiteX9" fmla="*/ 3544359 w 4598193"/>
              <a:gd name="connsiteY9" fmla="*/ 5219963 h 6858000"/>
              <a:gd name="connsiteX10" fmla="*/ 3915657 w 4598193"/>
              <a:gd name="connsiteY10" fmla="*/ 6010629 h 6858000"/>
              <a:gd name="connsiteX11" fmla="*/ 4128032 w 4598193"/>
              <a:gd name="connsiteY11" fmla="*/ 6390481 h 6858000"/>
              <a:gd name="connsiteX12" fmla="*/ 4330436 w 4598193"/>
              <a:gd name="connsiteY12" fmla="*/ 6618816 h 6858000"/>
              <a:gd name="connsiteX13" fmla="*/ 4471988 w 4598193"/>
              <a:gd name="connsiteY13" fmla="*/ 6761043 h 6858000"/>
              <a:gd name="connsiteX14" fmla="*/ 4598193 w 4598193"/>
              <a:gd name="connsiteY14" fmla="*/ 6858000 h 6858000"/>
              <a:gd name="connsiteX15" fmla="*/ 0 w 4598193"/>
              <a:gd name="connsiteY15" fmla="*/ 6858000 h 6858000"/>
              <a:gd name="connsiteX16" fmla="*/ 0 w 4598193"/>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61043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904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30436 w 4614862"/>
              <a:gd name="connsiteY12" fmla="*/ 6618816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71988 w 4614862"/>
              <a:gd name="connsiteY13" fmla="*/ 6753899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14862"/>
              <a:gd name="connsiteY0" fmla="*/ 0 h 6858000"/>
              <a:gd name="connsiteX1" fmla="*/ 4164446 w 4614862"/>
              <a:gd name="connsiteY1" fmla="*/ 0 h 6858000"/>
              <a:gd name="connsiteX2" fmla="*/ 4181298 w 4614862"/>
              <a:gd name="connsiteY2" fmla="*/ 355246 h 6858000"/>
              <a:gd name="connsiteX3" fmla="*/ 4128381 w 4614862"/>
              <a:gd name="connsiteY3" fmla="*/ 1034697 h 6858000"/>
              <a:gd name="connsiteX4" fmla="*/ 4025989 w 4614862"/>
              <a:gd name="connsiteY4" fmla="*/ 1587060 h 6858000"/>
              <a:gd name="connsiteX5" fmla="*/ 3894668 w 4614862"/>
              <a:gd name="connsiteY5" fmla="*/ 2174257 h 6858000"/>
              <a:gd name="connsiteX6" fmla="*/ 3674800 w 4614862"/>
              <a:gd name="connsiteY6" fmla="*/ 3010869 h 6858000"/>
              <a:gd name="connsiteX7" fmla="*/ 3501937 w 4614862"/>
              <a:gd name="connsiteY7" fmla="*/ 3719689 h 6858000"/>
              <a:gd name="connsiteX8" fmla="*/ 3415331 w 4614862"/>
              <a:gd name="connsiteY8" fmla="*/ 4591844 h 6858000"/>
              <a:gd name="connsiteX9" fmla="*/ 3544359 w 4614862"/>
              <a:gd name="connsiteY9" fmla="*/ 5219963 h 6858000"/>
              <a:gd name="connsiteX10" fmla="*/ 3915657 w 4614862"/>
              <a:gd name="connsiteY10" fmla="*/ 6010629 h 6858000"/>
              <a:gd name="connsiteX11" fmla="*/ 4128032 w 4614862"/>
              <a:gd name="connsiteY11" fmla="*/ 6352381 h 6858000"/>
              <a:gd name="connsiteX12" fmla="*/ 4325674 w 4614862"/>
              <a:gd name="connsiteY12" fmla="*/ 6604528 h 6858000"/>
              <a:gd name="connsiteX13" fmla="*/ 4469607 w 4614862"/>
              <a:gd name="connsiteY13" fmla="*/ 6744374 h 6858000"/>
              <a:gd name="connsiteX14" fmla="*/ 4614862 w 4614862"/>
              <a:gd name="connsiteY14" fmla="*/ 6858000 h 6858000"/>
              <a:gd name="connsiteX15" fmla="*/ 0 w 4614862"/>
              <a:gd name="connsiteY15" fmla="*/ 6858000 h 6858000"/>
              <a:gd name="connsiteX16" fmla="*/ 0 w 4614862"/>
              <a:gd name="connsiteY16" fmla="*/ 0 h 6858000"/>
              <a:gd name="connsiteX0" fmla="*/ 0 w 4627562"/>
              <a:gd name="connsiteY0" fmla="*/ 6350 h 6858000"/>
              <a:gd name="connsiteX1" fmla="*/ 4177146 w 4627562"/>
              <a:gd name="connsiteY1" fmla="*/ 0 h 6858000"/>
              <a:gd name="connsiteX2" fmla="*/ 4193998 w 4627562"/>
              <a:gd name="connsiteY2" fmla="*/ 355246 h 6858000"/>
              <a:gd name="connsiteX3" fmla="*/ 4141081 w 4627562"/>
              <a:gd name="connsiteY3" fmla="*/ 1034697 h 6858000"/>
              <a:gd name="connsiteX4" fmla="*/ 4038689 w 4627562"/>
              <a:gd name="connsiteY4" fmla="*/ 1587060 h 6858000"/>
              <a:gd name="connsiteX5" fmla="*/ 3907368 w 4627562"/>
              <a:gd name="connsiteY5" fmla="*/ 2174257 h 6858000"/>
              <a:gd name="connsiteX6" fmla="*/ 3687500 w 4627562"/>
              <a:gd name="connsiteY6" fmla="*/ 3010869 h 6858000"/>
              <a:gd name="connsiteX7" fmla="*/ 3514637 w 4627562"/>
              <a:gd name="connsiteY7" fmla="*/ 3719689 h 6858000"/>
              <a:gd name="connsiteX8" fmla="*/ 3428031 w 4627562"/>
              <a:gd name="connsiteY8" fmla="*/ 4591844 h 6858000"/>
              <a:gd name="connsiteX9" fmla="*/ 3557059 w 4627562"/>
              <a:gd name="connsiteY9" fmla="*/ 5219963 h 6858000"/>
              <a:gd name="connsiteX10" fmla="*/ 3928357 w 4627562"/>
              <a:gd name="connsiteY10" fmla="*/ 6010629 h 6858000"/>
              <a:gd name="connsiteX11" fmla="*/ 4140732 w 4627562"/>
              <a:gd name="connsiteY11" fmla="*/ 6352381 h 6858000"/>
              <a:gd name="connsiteX12" fmla="*/ 4338374 w 4627562"/>
              <a:gd name="connsiteY12" fmla="*/ 6604528 h 6858000"/>
              <a:gd name="connsiteX13" fmla="*/ 4482307 w 4627562"/>
              <a:gd name="connsiteY13" fmla="*/ 6744374 h 6858000"/>
              <a:gd name="connsiteX14" fmla="*/ 4627562 w 4627562"/>
              <a:gd name="connsiteY14" fmla="*/ 6858000 h 6858000"/>
              <a:gd name="connsiteX15" fmla="*/ 12700 w 4627562"/>
              <a:gd name="connsiteY15" fmla="*/ 6858000 h 6858000"/>
              <a:gd name="connsiteX16" fmla="*/ 0 w 4627562"/>
              <a:gd name="connsiteY16" fmla="*/ 6350 h 6858000"/>
              <a:gd name="connsiteX0" fmla="*/ 94585 w 4614990"/>
              <a:gd name="connsiteY0" fmla="*/ 130175 h 6858000"/>
              <a:gd name="connsiteX1" fmla="*/ 4164574 w 4614990"/>
              <a:gd name="connsiteY1" fmla="*/ 0 h 6858000"/>
              <a:gd name="connsiteX2" fmla="*/ 4181426 w 4614990"/>
              <a:gd name="connsiteY2" fmla="*/ 355246 h 6858000"/>
              <a:gd name="connsiteX3" fmla="*/ 4128509 w 4614990"/>
              <a:gd name="connsiteY3" fmla="*/ 1034697 h 6858000"/>
              <a:gd name="connsiteX4" fmla="*/ 4026117 w 4614990"/>
              <a:gd name="connsiteY4" fmla="*/ 1587060 h 6858000"/>
              <a:gd name="connsiteX5" fmla="*/ 3894796 w 4614990"/>
              <a:gd name="connsiteY5" fmla="*/ 2174257 h 6858000"/>
              <a:gd name="connsiteX6" fmla="*/ 3674928 w 4614990"/>
              <a:gd name="connsiteY6" fmla="*/ 3010869 h 6858000"/>
              <a:gd name="connsiteX7" fmla="*/ 3502065 w 4614990"/>
              <a:gd name="connsiteY7" fmla="*/ 3719689 h 6858000"/>
              <a:gd name="connsiteX8" fmla="*/ 3415459 w 4614990"/>
              <a:gd name="connsiteY8" fmla="*/ 4591844 h 6858000"/>
              <a:gd name="connsiteX9" fmla="*/ 3544487 w 4614990"/>
              <a:gd name="connsiteY9" fmla="*/ 5219963 h 6858000"/>
              <a:gd name="connsiteX10" fmla="*/ 3915785 w 4614990"/>
              <a:gd name="connsiteY10" fmla="*/ 6010629 h 6858000"/>
              <a:gd name="connsiteX11" fmla="*/ 4128160 w 4614990"/>
              <a:gd name="connsiteY11" fmla="*/ 6352381 h 6858000"/>
              <a:gd name="connsiteX12" fmla="*/ 4325802 w 4614990"/>
              <a:gd name="connsiteY12" fmla="*/ 6604528 h 6858000"/>
              <a:gd name="connsiteX13" fmla="*/ 4469735 w 4614990"/>
              <a:gd name="connsiteY13" fmla="*/ 6744374 h 6858000"/>
              <a:gd name="connsiteX14" fmla="*/ 4614990 w 4614990"/>
              <a:gd name="connsiteY14" fmla="*/ 6858000 h 6858000"/>
              <a:gd name="connsiteX15" fmla="*/ 128 w 4614990"/>
              <a:gd name="connsiteY15" fmla="*/ 6858000 h 6858000"/>
              <a:gd name="connsiteX16" fmla="*/ 94585 w 4614990"/>
              <a:gd name="connsiteY16" fmla="*/ 130175 h 6858000"/>
              <a:gd name="connsiteX0" fmla="*/ 0 w 4627562"/>
              <a:gd name="connsiteY0" fmla="*/ 0 h 6861175"/>
              <a:gd name="connsiteX1" fmla="*/ 4177146 w 4627562"/>
              <a:gd name="connsiteY1" fmla="*/ 3175 h 6861175"/>
              <a:gd name="connsiteX2" fmla="*/ 4193998 w 4627562"/>
              <a:gd name="connsiteY2" fmla="*/ 358421 h 6861175"/>
              <a:gd name="connsiteX3" fmla="*/ 4141081 w 4627562"/>
              <a:gd name="connsiteY3" fmla="*/ 1037872 h 6861175"/>
              <a:gd name="connsiteX4" fmla="*/ 4038689 w 4627562"/>
              <a:gd name="connsiteY4" fmla="*/ 1590235 h 6861175"/>
              <a:gd name="connsiteX5" fmla="*/ 3907368 w 4627562"/>
              <a:gd name="connsiteY5" fmla="*/ 2177432 h 6861175"/>
              <a:gd name="connsiteX6" fmla="*/ 3687500 w 4627562"/>
              <a:gd name="connsiteY6" fmla="*/ 3014044 h 6861175"/>
              <a:gd name="connsiteX7" fmla="*/ 3514637 w 4627562"/>
              <a:gd name="connsiteY7" fmla="*/ 3722864 h 6861175"/>
              <a:gd name="connsiteX8" fmla="*/ 3428031 w 4627562"/>
              <a:gd name="connsiteY8" fmla="*/ 4595019 h 6861175"/>
              <a:gd name="connsiteX9" fmla="*/ 3557059 w 4627562"/>
              <a:gd name="connsiteY9" fmla="*/ 5223138 h 6861175"/>
              <a:gd name="connsiteX10" fmla="*/ 3928357 w 4627562"/>
              <a:gd name="connsiteY10" fmla="*/ 6013804 h 6861175"/>
              <a:gd name="connsiteX11" fmla="*/ 4140732 w 4627562"/>
              <a:gd name="connsiteY11" fmla="*/ 6355556 h 6861175"/>
              <a:gd name="connsiteX12" fmla="*/ 4338374 w 4627562"/>
              <a:gd name="connsiteY12" fmla="*/ 6607703 h 6861175"/>
              <a:gd name="connsiteX13" fmla="*/ 4482307 w 4627562"/>
              <a:gd name="connsiteY13" fmla="*/ 6747549 h 6861175"/>
              <a:gd name="connsiteX14" fmla="*/ 4627562 w 4627562"/>
              <a:gd name="connsiteY14" fmla="*/ 6861175 h 6861175"/>
              <a:gd name="connsiteX15" fmla="*/ 12700 w 4627562"/>
              <a:gd name="connsiteY15" fmla="*/ 6861175 h 6861175"/>
              <a:gd name="connsiteX16" fmla="*/ 0 w 4627562"/>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0682 w 4630213"/>
              <a:gd name="connsiteY8" fmla="*/ 4595019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1340 w 4630213"/>
              <a:gd name="connsiteY4" fmla="*/ 1590235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0151 w 4630213"/>
              <a:gd name="connsiteY6" fmla="*/ 3014044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7288 w 4630213"/>
              <a:gd name="connsiteY7" fmla="*/ 3722864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59710 w 4630213"/>
              <a:gd name="connsiteY9" fmla="*/ 5223138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0 h 6861175"/>
              <a:gd name="connsiteX1" fmla="*/ 4179797 w 4630213"/>
              <a:gd name="connsiteY1" fmla="*/ 3175 h 6861175"/>
              <a:gd name="connsiteX2" fmla="*/ 4196649 w 4630213"/>
              <a:gd name="connsiteY2" fmla="*/ 358421 h 6861175"/>
              <a:gd name="connsiteX3" fmla="*/ 4143732 w 4630213"/>
              <a:gd name="connsiteY3" fmla="*/ 1037872 h 6861175"/>
              <a:gd name="connsiteX4" fmla="*/ 4046102 w 4630213"/>
              <a:gd name="connsiteY4" fmla="*/ 1587853 h 6861175"/>
              <a:gd name="connsiteX5" fmla="*/ 3910019 w 4630213"/>
              <a:gd name="connsiteY5" fmla="*/ 2177432 h 6861175"/>
              <a:gd name="connsiteX6" fmla="*/ 3692533 w 4630213"/>
              <a:gd name="connsiteY6" fmla="*/ 3018807 h 6861175"/>
              <a:gd name="connsiteX7" fmla="*/ 3514907 w 4630213"/>
              <a:gd name="connsiteY7" fmla="*/ 3765727 h 6861175"/>
              <a:gd name="connsiteX8" fmla="*/ 3433063 w 4630213"/>
              <a:gd name="connsiteY8" fmla="*/ 4592637 h 6861175"/>
              <a:gd name="connsiteX9" fmla="*/ 3576379 w 4630213"/>
              <a:gd name="connsiteY9" fmla="*/ 5258856 h 6861175"/>
              <a:gd name="connsiteX10" fmla="*/ 3931008 w 4630213"/>
              <a:gd name="connsiteY10" fmla="*/ 6013804 h 6861175"/>
              <a:gd name="connsiteX11" fmla="*/ 4143383 w 4630213"/>
              <a:gd name="connsiteY11" fmla="*/ 6355556 h 6861175"/>
              <a:gd name="connsiteX12" fmla="*/ 4341025 w 4630213"/>
              <a:gd name="connsiteY12" fmla="*/ 6607703 h 6861175"/>
              <a:gd name="connsiteX13" fmla="*/ 4484958 w 4630213"/>
              <a:gd name="connsiteY13" fmla="*/ 6747549 h 6861175"/>
              <a:gd name="connsiteX14" fmla="*/ 4630213 w 4630213"/>
              <a:gd name="connsiteY14" fmla="*/ 6861175 h 6861175"/>
              <a:gd name="connsiteX15" fmla="*/ 1063 w 4630213"/>
              <a:gd name="connsiteY15" fmla="*/ 6861175 h 6861175"/>
              <a:gd name="connsiteX16" fmla="*/ 2651 w 4630213"/>
              <a:gd name="connsiteY16" fmla="*/ 0 h 6861175"/>
              <a:gd name="connsiteX0" fmla="*/ 2651 w 4630213"/>
              <a:gd name="connsiteY0" fmla="*/ 6350 h 6867525"/>
              <a:gd name="connsiteX1" fmla="*/ 4182178 w 4630213"/>
              <a:gd name="connsiteY1" fmla="*/ 0 h 6867525"/>
              <a:gd name="connsiteX2" fmla="*/ 4196649 w 4630213"/>
              <a:gd name="connsiteY2" fmla="*/ 364771 h 6867525"/>
              <a:gd name="connsiteX3" fmla="*/ 4143732 w 4630213"/>
              <a:gd name="connsiteY3" fmla="*/ 1044222 h 6867525"/>
              <a:gd name="connsiteX4" fmla="*/ 4046102 w 4630213"/>
              <a:gd name="connsiteY4" fmla="*/ 1594203 h 6867525"/>
              <a:gd name="connsiteX5" fmla="*/ 3910019 w 4630213"/>
              <a:gd name="connsiteY5" fmla="*/ 2183782 h 6867525"/>
              <a:gd name="connsiteX6" fmla="*/ 3692533 w 4630213"/>
              <a:gd name="connsiteY6" fmla="*/ 3025157 h 6867525"/>
              <a:gd name="connsiteX7" fmla="*/ 3514907 w 4630213"/>
              <a:gd name="connsiteY7" fmla="*/ 3772077 h 6867525"/>
              <a:gd name="connsiteX8" fmla="*/ 3433063 w 4630213"/>
              <a:gd name="connsiteY8" fmla="*/ 4598987 h 6867525"/>
              <a:gd name="connsiteX9" fmla="*/ 3576379 w 4630213"/>
              <a:gd name="connsiteY9" fmla="*/ 5265206 h 6867525"/>
              <a:gd name="connsiteX10" fmla="*/ 3931008 w 4630213"/>
              <a:gd name="connsiteY10" fmla="*/ 6020154 h 6867525"/>
              <a:gd name="connsiteX11" fmla="*/ 4143383 w 4630213"/>
              <a:gd name="connsiteY11" fmla="*/ 6361906 h 6867525"/>
              <a:gd name="connsiteX12" fmla="*/ 4341025 w 4630213"/>
              <a:gd name="connsiteY12" fmla="*/ 6614053 h 6867525"/>
              <a:gd name="connsiteX13" fmla="*/ 4484958 w 4630213"/>
              <a:gd name="connsiteY13" fmla="*/ 6753899 h 6867525"/>
              <a:gd name="connsiteX14" fmla="*/ 4630213 w 4630213"/>
              <a:gd name="connsiteY14" fmla="*/ 6867525 h 6867525"/>
              <a:gd name="connsiteX15" fmla="*/ 1063 w 4630213"/>
              <a:gd name="connsiteY15" fmla="*/ 6867525 h 6867525"/>
              <a:gd name="connsiteX16" fmla="*/ 2651 w 4630213"/>
              <a:gd name="connsiteY16" fmla="*/ 6350 h 6867525"/>
              <a:gd name="connsiteX0" fmla="*/ 528 w 4630471"/>
              <a:gd name="connsiteY0" fmla="*/ 0 h 6870700"/>
              <a:gd name="connsiteX1" fmla="*/ 4182436 w 4630471"/>
              <a:gd name="connsiteY1" fmla="*/ 3175 h 6870700"/>
              <a:gd name="connsiteX2" fmla="*/ 4196907 w 4630471"/>
              <a:gd name="connsiteY2" fmla="*/ 367946 h 6870700"/>
              <a:gd name="connsiteX3" fmla="*/ 4143990 w 4630471"/>
              <a:gd name="connsiteY3" fmla="*/ 1047397 h 6870700"/>
              <a:gd name="connsiteX4" fmla="*/ 4046360 w 4630471"/>
              <a:gd name="connsiteY4" fmla="*/ 1597378 h 6870700"/>
              <a:gd name="connsiteX5" fmla="*/ 3910277 w 4630471"/>
              <a:gd name="connsiteY5" fmla="*/ 2186957 h 6870700"/>
              <a:gd name="connsiteX6" fmla="*/ 3692791 w 4630471"/>
              <a:gd name="connsiteY6" fmla="*/ 3028332 h 6870700"/>
              <a:gd name="connsiteX7" fmla="*/ 3515165 w 4630471"/>
              <a:gd name="connsiteY7" fmla="*/ 3775252 h 6870700"/>
              <a:gd name="connsiteX8" fmla="*/ 3433321 w 4630471"/>
              <a:gd name="connsiteY8" fmla="*/ 4602162 h 6870700"/>
              <a:gd name="connsiteX9" fmla="*/ 3576637 w 4630471"/>
              <a:gd name="connsiteY9" fmla="*/ 5268381 h 6870700"/>
              <a:gd name="connsiteX10" fmla="*/ 3931266 w 4630471"/>
              <a:gd name="connsiteY10" fmla="*/ 6023329 h 6870700"/>
              <a:gd name="connsiteX11" fmla="*/ 4143641 w 4630471"/>
              <a:gd name="connsiteY11" fmla="*/ 6365081 h 6870700"/>
              <a:gd name="connsiteX12" fmla="*/ 4341283 w 4630471"/>
              <a:gd name="connsiteY12" fmla="*/ 6617228 h 6870700"/>
              <a:gd name="connsiteX13" fmla="*/ 4485216 w 4630471"/>
              <a:gd name="connsiteY13" fmla="*/ 6757074 h 6870700"/>
              <a:gd name="connsiteX14" fmla="*/ 4630471 w 4630471"/>
              <a:gd name="connsiteY14" fmla="*/ 6870700 h 6870700"/>
              <a:gd name="connsiteX15" fmla="*/ 1321 w 4630471"/>
              <a:gd name="connsiteY15" fmla="*/ 6870700 h 6870700"/>
              <a:gd name="connsiteX16" fmla="*/ 528 w 4630471"/>
              <a:gd name="connsiteY16" fmla="*/ 0 h 6870700"/>
              <a:gd name="connsiteX0" fmla="*/ 11716 w 4641659"/>
              <a:gd name="connsiteY0" fmla="*/ 0 h 6882606"/>
              <a:gd name="connsiteX1" fmla="*/ 4193624 w 4641659"/>
              <a:gd name="connsiteY1" fmla="*/ 3175 h 6882606"/>
              <a:gd name="connsiteX2" fmla="*/ 4208095 w 4641659"/>
              <a:gd name="connsiteY2" fmla="*/ 367946 h 6882606"/>
              <a:gd name="connsiteX3" fmla="*/ 4155178 w 4641659"/>
              <a:gd name="connsiteY3" fmla="*/ 1047397 h 6882606"/>
              <a:gd name="connsiteX4" fmla="*/ 4057548 w 4641659"/>
              <a:gd name="connsiteY4" fmla="*/ 1597378 h 6882606"/>
              <a:gd name="connsiteX5" fmla="*/ 3921465 w 4641659"/>
              <a:gd name="connsiteY5" fmla="*/ 2186957 h 6882606"/>
              <a:gd name="connsiteX6" fmla="*/ 3703979 w 4641659"/>
              <a:gd name="connsiteY6" fmla="*/ 3028332 h 6882606"/>
              <a:gd name="connsiteX7" fmla="*/ 3526353 w 4641659"/>
              <a:gd name="connsiteY7" fmla="*/ 3775252 h 6882606"/>
              <a:gd name="connsiteX8" fmla="*/ 3444509 w 4641659"/>
              <a:gd name="connsiteY8" fmla="*/ 4602162 h 6882606"/>
              <a:gd name="connsiteX9" fmla="*/ 3587825 w 4641659"/>
              <a:gd name="connsiteY9" fmla="*/ 5268381 h 6882606"/>
              <a:gd name="connsiteX10" fmla="*/ 3942454 w 4641659"/>
              <a:gd name="connsiteY10" fmla="*/ 6023329 h 6882606"/>
              <a:gd name="connsiteX11" fmla="*/ 4154829 w 4641659"/>
              <a:gd name="connsiteY11" fmla="*/ 6365081 h 6882606"/>
              <a:gd name="connsiteX12" fmla="*/ 4352471 w 4641659"/>
              <a:gd name="connsiteY12" fmla="*/ 6617228 h 6882606"/>
              <a:gd name="connsiteX13" fmla="*/ 4496404 w 4641659"/>
              <a:gd name="connsiteY13" fmla="*/ 6757074 h 6882606"/>
              <a:gd name="connsiteX14" fmla="*/ 4641659 w 4641659"/>
              <a:gd name="connsiteY14" fmla="*/ 6870700 h 6882606"/>
              <a:gd name="connsiteX15" fmla="*/ 603 w 4641659"/>
              <a:gd name="connsiteY15" fmla="*/ 6882606 h 6882606"/>
              <a:gd name="connsiteX16" fmla="*/ 11716 w 4641659"/>
              <a:gd name="connsiteY16" fmla="*/ 0 h 6882606"/>
              <a:gd name="connsiteX0" fmla="*/ 11716 w 4663090"/>
              <a:gd name="connsiteY0" fmla="*/ 0 h 6882606"/>
              <a:gd name="connsiteX1" fmla="*/ 4193624 w 4663090"/>
              <a:gd name="connsiteY1" fmla="*/ 3175 h 6882606"/>
              <a:gd name="connsiteX2" fmla="*/ 4208095 w 4663090"/>
              <a:gd name="connsiteY2" fmla="*/ 367946 h 6882606"/>
              <a:gd name="connsiteX3" fmla="*/ 4155178 w 4663090"/>
              <a:gd name="connsiteY3" fmla="*/ 1047397 h 6882606"/>
              <a:gd name="connsiteX4" fmla="*/ 4057548 w 4663090"/>
              <a:gd name="connsiteY4" fmla="*/ 1597378 h 6882606"/>
              <a:gd name="connsiteX5" fmla="*/ 3921465 w 4663090"/>
              <a:gd name="connsiteY5" fmla="*/ 2186957 h 6882606"/>
              <a:gd name="connsiteX6" fmla="*/ 3703979 w 4663090"/>
              <a:gd name="connsiteY6" fmla="*/ 3028332 h 6882606"/>
              <a:gd name="connsiteX7" fmla="*/ 3526353 w 4663090"/>
              <a:gd name="connsiteY7" fmla="*/ 3775252 h 6882606"/>
              <a:gd name="connsiteX8" fmla="*/ 3444509 w 4663090"/>
              <a:gd name="connsiteY8" fmla="*/ 4602162 h 6882606"/>
              <a:gd name="connsiteX9" fmla="*/ 3587825 w 4663090"/>
              <a:gd name="connsiteY9" fmla="*/ 5268381 h 6882606"/>
              <a:gd name="connsiteX10" fmla="*/ 3942454 w 4663090"/>
              <a:gd name="connsiteY10" fmla="*/ 6023329 h 6882606"/>
              <a:gd name="connsiteX11" fmla="*/ 4154829 w 4663090"/>
              <a:gd name="connsiteY11" fmla="*/ 6365081 h 6882606"/>
              <a:gd name="connsiteX12" fmla="*/ 4352471 w 4663090"/>
              <a:gd name="connsiteY12" fmla="*/ 6617228 h 6882606"/>
              <a:gd name="connsiteX13" fmla="*/ 4496404 w 4663090"/>
              <a:gd name="connsiteY13" fmla="*/ 6757074 h 6882606"/>
              <a:gd name="connsiteX14" fmla="*/ 4663090 w 4663090"/>
              <a:gd name="connsiteY14" fmla="*/ 6880225 h 6882606"/>
              <a:gd name="connsiteX15" fmla="*/ 603 w 4663090"/>
              <a:gd name="connsiteY15" fmla="*/ 6882606 h 6882606"/>
              <a:gd name="connsiteX16" fmla="*/ 11716 w 4663090"/>
              <a:gd name="connsiteY16" fmla="*/ 0 h 68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3090" h="6882606">
                <a:moveTo>
                  <a:pt x="11716" y="0"/>
                </a:moveTo>
                <a:lnTo>
                  <a:pt x="4193624" y="3175"/>
                </a:lnTo>
                <a:cubicBezTo>
                  <a:pt x="4207180" y="68409"/>
                  <a:pt x="4215970" y="257469"/>
                  <a:pt x="4208095" y="367946"/>
                </a:cubicBezTo>
                <a:cubicBezTo>
                  <a:pt x="4209506" y="639673"/>
                  <a:pt x="4180269" y="842492"/>
                  <a:pt x="4155178" y="1047397"/>
                </a:cubicBezTo>
                <a:cubicBezTo>
                  <a:pt x="4130087" y="1252302"/>
                  <a:pt x="4096500" y="1407451"/>
                  <a:pt x="4057548" y="1597378"/>
                </a:cubicBezTo>
                <a:cubicBezTo>
                  <a:pt x="4018596" y="1787305"/>
                  <a:pt x="3980393" y="1948465"/>
                  <a:pt x="3921465" y="2186957"/>
                </a:cubicBezTo>
                <a:cubicBezTo>
                  <a:pt x="3862537" y="2425449"/>
                  <a:pt x="3769831" y="2763616"/>
                  <a:pt x="3703979" y="3028332"/>
                </a:cubicBezTo>
                <a:cubicBezTo>
                  <a:pt x="3638127" y="3293048"/>
                  <a:pt x="3571979" y="3520091"/>
                  <a:pt x="3526353" y="3775252"/>
                </a:cubicBezTo>
                <a:cubicBezTo>
                  <a:pt x="3480727" y="4030413"/>
                  <a:pt x="3434264" y="4353307"/>
                  <a:pt x="3444509" y="4602162"/>
                </a:cubicBezTo>
                <a:cubicBezTo>
                  <a:pt x="3454754" y="4851017"/>
                  <a:pt x="3504834" y="5031520"/>
                  <a:pt x="3587825" y="5268381"/>
                </a:cubicBezTo>
                <a:cubicBezTo>
                  <a:pt x="3670816" y="5505242"/>
                  <a:pt x="3847953" y="5840546"/>
                  <a:pt x="3942454" y="6023329"/>
                </a:cubicBezTo>
                <a:cubicBezTo>
                  <a:pt x="4036955" y="6206112"/>
                  <a:pt x="4048723" y="6214258"/>
                  <a:pt x="4154829" y="6365081"/>
                </a:cubicBezTo>
                <a:cubicBezTo>
                  <a:pt x="4248947" y="6503642"/>
                  <a:pt x="4281563" y="6535559"/>
                  <a:pt x="4352471" y="6617228"/>
                </a:cubicBezTo>
                <a:lnTo>
                  <a:pt x="4496404" y="6757074"/>
                </a:lnTo>
                <a:lnTo>
                  <a:pt x="4663090" y="6880225"/>
                </a:lnTo>
                <a:lnTo>
                  <a:pt x="603" y="6882606"/>
                </a:lnTo>
                <a:cubicBezTo>
                  <a:pt x="-3630" y="4598723"/>
                  <a:pt x="15949" y="2283883"/>
                  <a:pt x="11716" y="0"/>
                </a:cubicBezTo>
                <a:close/>
              </a:path>
            </a:pathLst>
          </a:custGeom>
          <a:solidFill>
            <a:schemeClr val="bg1">
              <a:lumMod val="85000"/>
            </a:schemeClr>
          </a:solidFill>
          <a:ln>
            <a:noFill/>
          </a:ln>
          <a:effectLst>
            <a:innerShdw blurRad="203200" dist="88900">
              <a:prstClr val="black">
                <a:alpha val="36000"/>
              </a:prstClr>
            </a:innerShdw>
          </a:effectLst>
        </p:spPr>
        <p:txBody>
          <a:bodyPr wrap="square" tIns="457200">
            <a:noAutofit/>
          </a:bodyPr>
          <a:lstStyle>
            <a:lvl1pPr marL="0" indent="0">
              <a:buNone/>
              <a:defRPr sz="2000"/>
            </a:lvl1pPr>
          </a:lstStyle>
          <a:p>
            <a:r>
              <a:rPr lang="en-US" dirty="0"/>
              <a:t>    Click the icon to add an image</a:t>
            </a:r>
          </a:p>
        </p:txBody>
      </p:sp>
      <p:sp>
        <p:nvSpPr>
          <p:cNvPr id="2" name="Title 1">
            <a:extLst>
              <a:ext uri="{FF2B5EF4-FFF2-40B4-BE49-F238E27FC236}">
                <a16:creationId xmlns:a16="http://schemas.microsoft.com/office/drawing/2014/main" id="{8790BCDD-79FC-9597-EB89-EBE78DB45473}"/>
              </a:ext>
            </a:extLst>
          </p:cNvPr>
          <p:cNvSpPr>
            <a:spLocks noGrp="1"/>
          </p:cNvSpPr>
          <p:nvPr>
            <p:ph type="title"/>
          </p:nvPr>
        </p:nvSpPr>
        <p:spPr>
          <a:xfrm>
            <a:off x="6655632" y="1123472"/>
            <a:ext cx="5141627" cy="1325563"/>
          </a:xfrm>
        </p:spPr>
        <p:txBody>
          <a:bodyPr>
            <a:normAutofit/>
          </a:bodyPr>
          <a:lstStyle>
            <a:lvl1pPr>
              <a:defRPr sz="4000">
                <a:solidFill>
                  <a:schemeClr val="bg1"/>
                </a:solidFill>
              </a:defRPr>
            </a:lvl1pPr>
          </a:lstStyle>
          <a:p>
            <a:endParaRPr lang="en-US" dirty="0"/>
          </a:p>
        </p:txBody>
      </p:sp>
      <p:sp>
        <p:nvSpPr>
          <p:cNvPr id="3" name="Content Placeholder 2">
            <a:extLst>
              <a:ext uri="{FF2B5EF4-FFF2-40B4-BE49-F238E27FC236}">
                <a16:creationId xmlns:a16="http://schemas.microsoft.com/office/drawing/2014/main" id="{8F9D39C4-D774-F2F2-4585-DD3C71F150B3}"/>
              </a:ext>
            </a:extLst>
          </p:cNvPr>
          <p:cNvSpPr>
            <a:spLocks noGrp="1"/>
          </p:cNvSpPr>
          <p:nvPr>
            <p:ph idx="1"/>
          </p:nvPr>
        </p:nvSpPr>
        <p:spPr>
          <a:xfrm>
            <a:off x="6655631" y="3429000"/>
            <a:ext cx="5141628" cy="1947385"/>
          </a:xfrm>
        </p:spPr>
        <p:txBody>
          <a:bodyPr/>
          <a:lstStyle>
            <a:lvl1pPr marL="0" indent="0">
              <a:buClr>
                <a:srgbClr val="89B945"/>
              </a:buClr>
              <a:buFontTx/>
              <a:buNone/>
              <a:defRPr sz="28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p>
          <a:p>
            <a:pPr lvl="1"/>
          </a:p>
          <a:p>
            <a:pPr lvl="2"/>
          </a:p>
          <a:p>
            <a:pPr lvl="3"/>
          </a:p>
          <a:p>
            <a:pPr lvl="4"/>
            <a:endParaRPr lang="en-US" dirty="0"/>
          </a:p>
        </p:txBody>
      </p:sp>
      <p:pic>
        <p:nvPicPr>
          <p:cNvPr id="4" name="Graphic 3">
            <a:extLst>
              <a:ext uri="{FF2B5EF4-FFF2-40B4-BE49-F238E27FC236}">
                <a16:creationId xmlns:a16="http://schemas.microsoft.com/office/drawing/2014/main" id="{A8011CDC-D946-972F-A413-3A04D80B9D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7840" y="5934075"/>
            <a:ext cx="1717347" cy="722376"/>
          </a:xfrm>
          <a:prstGeom prst="rect">
            <a:avLst/>
          </a:prstGeom>
        </p:spPr>
      </p:pic>
      <p:sp>
        <p:nvSpPr>
          <p:cNvPr id="5" name="Slide Number Placeholder 8">
            <a:extLst>
              <a:ext uri="{FF2B5EF4-FFF2-40B4-BE49-F238E27FC236}">
                <a16:creationId xmlns:a16="http://schemas.microsoft.com/office/drawing/2014/main" id="{CE6A66E9-8F0D-9F59-65D2-DF620788DC6C}"/>
              </a:ext>
            </a:extLst>
          </p:cNvPr>
          <p:cNvSpPr>
            <a:spLocks noGrp="1"/>
          </p:cNvSpPr>
          <p:nvPr>
            <p:ph type="sldNum" sz="quarter" idx="10"/>
          </p:nvPr>
        </p:nvSpPr>
        <p:spPr>
          <a:xfrm>
            <a:off x="7557977" y="6356351"/>
            <a:ext cx="2743200" cy="349250"/>
          </a:xfrm>
          <a:prstGeom prst="rect">
            <a:avLst/>
          </a:prstGeom>
        </p:spPr>
        <p:txBody>
          <a:bodyPr/>
          <a:lstStyle/>
          <a:p>
            <a:fld id="{846FC881-3E6C-4901-B466-24892ACA5BB0}" type="slidenum">
              <a:rPr lang="en-US" smtClean="0"/>
              <a:t>‹#›</a:t>
            </a:fld>
            <a:endParaRPr lang="en-US" dirty="0"/>
          </a:p>
        </p:txBody>
      </p:sp>
    </p:spTree>
    <p:extLst>
      <p:ext uri="{BB962C8B-B14F-4D97-AF65-F5344CB8AC3E}">
        <p14:creationId xmlns:p14="http://schemas.microsoft.com/office/powerpoint/2010/main" val="2065502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0.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jpg"/><Relationship Id="rId5" Type="http://schemas.openxmlformats.org/officeDocument/2006/relationships/slideLayout" Target="../slideLayouts/slideLayout22.xml"/><Relationship Id="rId10" Type="http://schemas.openxmlformats.org/officeDocument/2006/relationships/theme" Target="../theme/theme6.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7.jpg"/><Relationship Id="rId5" Type="http://schemas.openxmlformats.org/officeDocument/2006/relationships/theme" Target="../theme/theme7.xml"/><Relationship Id="rId4" Type="http://schemas.openxmlformats.org/officeDocument/2006/relationships/slideLayout" Target="../slideLayouts/slideLayout30.xml"/></Relationships>
</file>

<file path=ppt/slideMasters/slideMaster1.xml><?xml version="1.0" encoding="utf-8"?>
<p:sldMaster xmlns:a16="http://schemas.microsoft.com/office/drawing/2014/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9E6536-AC22-5182-FC00-E8D7C12C2CDF}"/>
              </a:ext>
            </a:extLst>
          </p:cNvPr>
          <p:cNvSpPr>
            <a:spLocks noGrp="1"/>
          </p:cNvSpPr>
          <p:nvPr>
            <p:ph type="title"/>
          </p:nvPr>
        </p:nvSpPr>
        <p:spPr>
          <a:xfrm>
            <a:off x="4644570" y="1123472"/>
            <a:ext cx="685074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4D4DAA-CF68-2E51-51CC-5A0B681407C6}"/>
              </a:ext>
            </a:extLst>
          </p:cNvPr>
          <p:cNvSpPr>
            <a:spLocks noGrp="1"/>
          </p:cNvSpPr>
          <p:nvPr>
            <p:ph type="body" idx="1"/>
          </p:nvPr>
        </p:nvSpPr>
        <p:spPr>
          <a:xfrm>
            <a:off x="4644570" y="3429000"/>
            <a:ext cx="6850743" cy="19473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6BC4CE0-785A-62F8-EF87-CACFEF1B5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FA7E8-7C43-4925-95FD-0257DE3385A4}" type="slidenum">
              <a:rPr lang="en-US" smtClean="0"/>
              <a:t>‹#›</a:t>
            </a:fld>
            <a:endParaRPr lang="en-US"/>
          </a:p>
        </p:txBody>
      </p:sp>
    </p:spTree>
    <p:extLst>
      <p:ext uri="{BB962C8B-B14F-4D97-AF65-F5344CB8AC3E}">
        <p14:creationId xmlns:p14="http://schemas.microsoft.com/office/powerpoint/2010/main" val="1791881043"/>
      </p:ext>
    </p:extLst>
  </p:cSld>
  <p:clrMap bg1="lt1" tx1="dk1" bg2="lt2" tx2="dk2" accent1="accent1" accent2="accent2" accent3="accent3" accent4="accent4" accent5="accent5" accent6="accent6" hlink="hlink" folHlink="folHlink"/>
  <p:sldLayoutIdLst>
    <p:sldLayoutId id="2147483706" r:id="rId1"/>
    <p:sldLayoutId id="2147483711" r:id="rId2"/>
    <p:sldLayoutId id="2147483710" r:id="rId3"/>
  </p:sldLayoutIdLst>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155D0C"/>
        </a:buClr>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964133"/>
      </p:ext>
    </p:extLst>
  </p:cSld>
  <p:clrMap bg1="lt1" tx1="dk1" bg2="lt2" tx2="dk2" accent1="accent1" accent2="accent2" accent3="accent3" accent4="accent4" accent5="accent5" accent6="accent6" hlink="hlink" folHlink="folHlink"/>
  <p:sldLayoutIdLst>
    <p:sldLayoutId id="2147483681" r:id="rId1"/>
    <p:sldLayoutId id="2147483701" r:id="rId2"/>
    <p:sldLayoutId id="2147483713" r:id="rId3"/>
    <p:sldLayoutId id="2147483714" r:id="rId4"/>
    <p:sldLayoutId id="2147483731" r:id="rId5"/>
  </p:sldLayoutIdLst>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42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DC99DAD-E0A8-AE62-DDBE-3CD57735192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0296464" y="5937465"/>
            <a:ext cx="1708722" cy="711967"/>
          </a:xfrm>
          <a:prstGeom prst="rect">
            <a:avLst/>
          </a:prstGeom>
        </p:spPr>
      </p:pic>
      <p:sp>
        <p:nvSpPr>
          <p:cNvPr id="7" name="Slide Number Placeholder 6">
            <a:extLst>
              <a:ext uri="{FF2B5EF4-FFF2-40B4-BE49-F238E27FC236}">
                <a16:creationId xmlns:a16="http://schemas.microsoft.com/office/drawing/2014/main" id="{08CE12EE-2E61-FB91-9292-C00FE5E71D0A}"/>
              </a:ext>
            </a:extLst>
          </p:cNvPr>
          <p:cNvSpPr>
            <a:spLocks noGrp="1"/>
          </p:cNvSpPr>
          <p:nvPr>
            <p:ph type="sldNum" sz="quarter" idx="4"/>
          </p:nvPr>
        </p:nvSpPr>
        <p:spPr>
          <a:xfrm>
            <a:off x="7419975" y="6213475"/>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1E8AA58-CD2C-4F84-8F8D-E2A622DE575B}" type="slidenum">
              <a:rPr lang="en-US" smtClean="0"/>
              <a:pPr/>
              <a:t>‹#›</a:t>
            </a:fld>
            <a:endParaRPr lang="en-US" dirty="0"/>
          </a:p>
        </p:txBody>
      </p:sp>
    </p:spTree>
    <p:extLst>
      <p:ext uri="{BB962C8B-B14F-4D97-AF65-F5344CB8AC3E}">
        <p14:creationId xmlns:p14="http://schemas.microsoft.com/office/powerpoint/2010/main" val="1876953974"/>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0" r:id="rId3"/>
    <p:sldLayoutId id="2147483692" r:id="rId4"/>
    <p:sldLayoutId id="2147483730" r:id="rId5"/>
  </p:sldLayoutIdLst>
  <mc:AlternateContent xmlns:mc="http://schemas.openxmlformats.org/markup-compatibility/2006" xmlns:p14="http://schemas.microsoft.com/office/powerpoint/2010/main">
    <mc:Choice Requires="p14">
      <p:transition spd="slow" p14:dur="900">
        <p14:warp dir="in"/>
      </p:transition>
    </mc:Choice>
    <mc:Fallback>
      <p:transition spd="slow">
        <p:fade/>
      </p:transition>
    </mc:Fallback>
  </mc:AlternateContent>
  <p:hf sldNum="0" hdr="0" ftr="0" dt="0"/>
  <p:txStyles>
    <p:titleStyle>
      <a:lvl1pPr algn="ctr" defTabSz="914400" rtl="0" eaLnBrk="1" latinLnBrk="0" hangingPunct="1">
        <a:lnSpc>
          <a:spcPct val="90000"/>
        </a:lnSpc>
        <a:spcBef>
          <a:spcPct val="0"/>
        </a:spcBef>
        <a:buNone/>
        <a:defRPr sz="44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9E6536-AC22-5182-FC00-E8D7C12C2CDF}"/>
              </a:ext>
            </a:extLst>
          </p:cNvPr>
          <p:cNvSpPr>
            <a:spLocks noGrp="1"/>
          </p:cNvSpPr>
          <p:nvPr>
            <p:ph type="title"/>
          </p:nvPr>
        </p:nvSpPr>
        <p:spPr>
          <a:xfrm>
            <a:off x="4644570" y="1123472"/>
            <a:ext cx="685074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4D4DAA-CF68-2E51-51CC-5A0B681407C6}"/>
              </a:ext>
            </a:extLst>
          </p:cNvPr>
          <p:cNvSpPr>
            <a:spLocks noGrp="1"/>
          </p:cNvSpPr>
          <p:nvPr>
            <p:ph type="body" idx="1"/>
          </p:nvPr>
        </p:nvSpPr>
        <p:spPr>
          <a:xfrm>
            <a:off x="4644570" y="3429000"/>
            <a:ext cx="6850743" cy="19473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6BC4CE0-785A-62F8-EF87-CACFEF1B5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FA7E8-7C43-4925-95FD-0257DE3385A4}" type="slidenum">
              <a:rPr lang="en-US" smtClean="0"/>
              <a:t>‹#›</a:t>
            </a:fld>
            <a:endParaRPr lang="en-US"/>
          </a:p>
        </p:txBody>
      </p:sp>
    </p:spTree>
    <p:extLst>
      <p:ext uri="{BB962C8B-B14F-4D97-AF65-F5344CB8AC3E}">
        <p14:creationId xmlns:p14="http://schemas.microsoft.com/office/powerpoint/2010/main" val="5840331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hdr="0" ftr="0" dt="0"/>
  <p:txStyles>
    <p:title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155D0C"/>
        </a:buClr>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9586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hf hdr="0" ftr="0" dt="0"/>
  <p:txStyles>
    <p:titleStyle>
      <a:lvl1pPr algn="l" defTabSz="914400" rtl="0" eaLnBrk="1" latinLnBrk="0" hangingPunct="1">
        <a:lnSpc>
          <a:spcPct val="90000"/>
        </a:lnSpc>
        <a:spcBef>
          <a:spcPct val="0"/>
        </a:spcBef>
        <a:buNone/>
        <a:defRPr sz="4200" b="1" kern="1200">
          <a:solidFill>
            <a:srgbClr val="4396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www.foxrothschild.com/trump-administration-initiatives-executive-orders" TargetMode="External"/><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linkedin.com/newsletters/oval-office-update-7295167083024146433/"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2.free-clipart.net/cgi-bin/clipart/directory.cgi?action=view&amp;link=clipart/Business/Cartoons&amp;image=Boss_-_Bear.jpg&amp;img=6" TargetMode="Externa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image" Target="../media/image17.jpg"/></Relationships>
</file>

<file path=ppt/slides/_rels/slide79.xml.rels><?xml version="1.0" encoding="UTF-8" standalone="yes"?>
<Relationships xmlns="http://schemas.openxmlformats.org/package/2006/relationships"><Relationship Id="rId3" Type="http://schemas.openxmlformats.org/officeDocument/2006/relationships/hyperlink" Target="https://www.foxrothschild.com/trump-administration-initiatives-executive-orders" TargetMode="External"/><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linkedin.com/newsletters/oval-office-update-7295167083024146433/"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C0598-F4AE-848A-2B22-FA454D9FBE28}"/>
              </a:ext>
            </a:extLst>
          </p:cNvPr>
          <p:cNvSpPr>
            <a:spLocks noGrp="1"/>
          </p:cNvSpPr>
          <p:nvPr>
            <p:ph type="title"/>
          </p:nvPr>
        </p:nvSpPr>
        <p:spPr>
          <a:xfrm>
            <a:off x="4644570" y="1612911"/>
            <a:ext cx="6850743" cy="2148384"/>
          </a:xfrm>
        </p:spPr>
        <p:txBody>
          <a:bodyPr>
            <a:normAutofit fontScale="90000"/>
          </a:bodyPr>
          <a:lstStyle/>
          <a:p>
            <a:r>
              <a:rPr lang="en-US" dirty="0"/>
              <a:t>ACC Western Pennsylvania Chapter 2025 Spring Training — Changes in the Trump Administration</a:t>
            </a:r>
          </a:p>
        </p:txBody>
      </p:sp>
      <p:sp>
        <p:nvSpPr>
          <p:cNvPr id="4" name="Text Placeholder 7">
            <a:extLst>
              <a:ext uri="{FF2B5EF4-FFF2-40B4-BE49-F238E27FC236}">
                <a16:creationId xmlns:a16="http://schemas.microsoft.com/office/drawing/2014/main" id="{BE969776-F406-ED8C-AF49-779B57AAD678}"/>
              </a:ext>
            </a:extLst>
          </p:cNvPr>
          <p:cNvSpPr txBox="1">
            <a:spLocks/>
          </p:cNvSpPr>
          <p:nvPr/>
        </p:nvSpPr>
        <p:spPr>
          <a:xfrm>
            <a:off x="3329986" y="3923938"/>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5" name="Text Placeholder 12">
            <a:extLst>
              <a:ext uri="{FF2B5EF4-FFF2-40B4-BE49-F238E27FC236}">
                <a16:creationId xmlns:a16="http://schemas.microsoft.com/office/drawing/2014/main" id="{DED2DFCC-651E-08F5-48BD-52E0B53676F1}"/>
              </a:ext>
            </a:extLst>
          </p:cNvPr>
          <p:cNvSpPr txBox="1">
            <a:spLocks/>
          </p:cNvSpPr>
          <p:nvPr/>
        </p:nvSpPr>
        <p:spPr>
          <a:xfrm>
            <a:off x="8754390" y="3914947"/>
            <a:ext cx="2894814"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6" name="Text Placeholder 7">
            <a:extLst>
              <a:ext uri="{FF2B5EF4-FFF2-40B4-BE49-F238E27FC236}">
                <a16:creationId xmlns:a16="http://schemas.microsoft.com/office/drawing/2014/main" id="{2A33A33A-6820-E8B1-E395-96E84FC31B62}"/>
              </a:ext>
            </a:extLst>
          </p:cNvPr>
          <p:cNvSpPr txBox="1">
            <a:spLocks/>
          </p:cNvSpPr>
          <p:nvPr/>
        </p:nvSpPr>
        <p:spPr>
          <a:xfrm>
            <a:off x="578934" y="3906649"/>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7" name="Text Placeholder 7">
            <a:extLst>
              <a:ext uri="{FF2B5EF4-FFF2-40B4-BE49-F238E27FC236}">
                <a16:creationId xmlns:a16="http://schemas.microsoft.com/office/drawing/2014/main" id="{327598E8-0AAC-EFA9-A791-334236C1BD4A}"/>
              </a:ext>
            </a:extLst>
          </p:cNvPr>
          <p:cNvSpPr txBox="1">
            <a:spLocks/>
          </p:cNvSpPr>
          <p:nvPr/>
        </p:nvSpPr>
        <p:spPr>
          <a:xfrm>
            <a:off x="6094601" y="3925503"/>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9" name="Subtitle 8">
            <a:extLst>
              <a:ext uri="{FF2B5EF4-FFF2-40B4-BE49-F238E27FC236}">
                <a16:creationId xmlns:a16="http://schemas.microsoft.com/office/drawing/2014/main" id="{7AE50340-4705-C00D-4FC9-EDA4911926BF}"/>
              </a:ext>
            </a:extLst>
          </p:cNvPr>
          <p:cNvSpPr>
            <a:spLocks noGrp="1"/>
          </p:cNvSpPr>
          <p:nvPr>
            <p:ph type="subTitle" idx="1"/>
          </p:nvPr>
        </p:nvSpPr>
        <p:spPr>
          <a:xfrm>
            <a:off x="4644570" y="4183648"/>
            <a:ext cx="6850743" cy="1074152"/>
          </a:xfrm>
        </p:spPr>
        <p:txBody>
          <a:bodyPr/>
          <a:lstStyle/>
          <a:p>
            <a:r>
              <a:rPr lang="en-US" dirty="0"/>
              <a:t>April 24, 2025</a:t>
            </a:r>
          </a:p>
        </p:txBody>
      </p:sp>
    </p:spTree>
    <p:extLst>
      <p:ext uri="{BB962C8B-B14F-4D97-AF65-F5344CB8AC3E}">
        <p14:creationId xmlns:p14="http://schemas.microsoft.com/office/powerpoint/2010/main" val="1919321432"/>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F5F1E-8322-9C04-4CF3-19EF8FD6163D}"/>
              </a:ext>
            </a:extLst>
          </p:cNvPr>
          <p:cNvSpPr>
            <a:spLocks noGrp="1"/>
          </p:cNvSpPr>
          <p:nvPr>
            <p:ph sz="quarter" idx="10"/>
          </p:nvPr>
        </p:nvSpPr>
        <p:spPr/>
        <p:txBody>
          <a:bodyPr/>
          <a:lstStyle/>
          <a:p>
            <a:pPr algn="ctr"/>
            <a:r>
              <a:rPr lang="en-US" dirty="0"/>
              <a:t>Jurors believe they are holding corporations accountable.</a:t>
            </a:r>
          </a:p>
          <a:p>
            <a:endParaRPr lang="en-US" dirty="0"/>
          </a:p>
          <a:p>
            <a:pPr algn="ctr"/>
            <a:r>
              <a:rPr lang="en-US" sz="3200" b="1" dirty="0"/>
              <a:t>Americans vote in two ways: </a:t>
            </a:r>
          </a:p>
          <a:p>
            <a:pPr algn="ctr"/>
            <a:r>
              <a:rPr lang="en-US" sz="3200" b="1" dirty="0"/>
              <a:t>the ballot box and the jury box.</a:t>
            </a:r>
          </a:p>
        </p:txBody>
      </p:sp>
      <p:sp>
        <p:nvSpPr>
          <p:cNvPr id="3" name="Title 2">
            <a:extLst>
              <a:ext uri="{FF2B5EF4-FFF2-40B4-BE49-F238E27FC236}">
                <a16:creationId xmlns:a16="http://schemas.microsoft.com/office/drawing/2014/main" id="{12047DCF-841E-2615-ECDB-258EFA0F3CBD}"/>
              </a:ext>
            </a:extLst>
          </p:cNvPr>
          <p:cNvSpPr>
            <a:spLocks noGrp="1"/>
          </p:cNvSpPr>
          <p:nvPr>
            <p:ph type="title"/>
          </p:nvPr>
        </p:nvSpPr>
        <p:spPr/>
        <p:txBody>
          <a:bodyPr/>
          <a:lstStyle/>
          <a:p>
            <a:r>
              <a:rPr lang="en-US" dirty="0"/>
              <a:t>Motivation</a:t>
            </a:r>
          </a:p>
        </p:txBody>
      </p:sp>
      <p:pic>
        <p:nvPicPr>
          <p:cNvPr id="4" name="Picture 3" descr="Empty chairs in jury box">
            <a:extLst>
              <a:ext uri="{FF2B5EF4-FFF2-40B4-BE49-F238E27FC236}">
                <a16:creationId xmlns:a16="http://schemas.microsoft.com/office/drawing/2014/main" id="{A84AB8A2-6D88-4C60-2F86-D2B3B86DA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401" y="4095750"/>
            <a:ext cx="3213198" cy="2142132"/>
          </a:xfrm>
          <a:prstGeom prst="rect">
            <a:avLst/>
          </a:prstGeom>
        </p:spPr>
      </p:pic>
    </p:spTree>
    <p:extLst>
      <p:ext uri="{BB962C8B-B14F-4D97-AF65-F5344CB8AC3E}">
        <p14:creationId xmlns:p14="http://schemas.microsoft.com/office/powerpoint/2010/main" val="1885647144"/>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37D84-F5CC-42A7-6AFB-24D3E8616EC3}"/>
              </a:ext>
            </a:extLst>
          </p:cNvPr>
          <p:cNvSpPr>
            <a:spLocks noGrp="1"/>
          </p:cNvSpPr>
          <p:nvPr>
            <p:ph sz="quarter" idx="10"/>
          </p:nvPr>
        </p:nvSpPr>
        <p:spPr/>
        <p:txBody>
          <a:bodyPr/>
          <a:lstStyle/>
          <a:p>
            <a:pPr marL="457200" indent="-457200">
              <a:buFont typeface="Arial" panose="020B0604020202020204" pitchFamily="34" charset="0"/>
              <a:buChar char="•"/>
            </a:pPr>
            <a:r>
              <a:rPr lang="en-US" dirty="0"/>
              <a:t>Simplicity</a:t>
            </a:r>
          </a:p>
          <a:p>
            <a:pPr marL="457200" indent="-457200">
              <a:buFont typeface="Arial" panose="020B0604020202020204" pitchFamily="34" charset="0"/>
              <a:buChar char="•"/>
            </a:pPr>
            <a:r>
              <a:rPr lang="en-US" dirty="0"/>
              <a:t>Victimization</a:t>
            </a:r>
          </a:p>
          <a:p>
            <a:pPr marL="457200" indent="-457200">
              <a:buFont typeface="Arial" panose="020B0604020202020204" pitchFamily="34" charset="0"/>
              <a:buChar char="•"/>
            </a:pPr>
            <a:r>
              <a:rPr lang="en-US" dirty="0"/>
              <a:t>Profit over safety</a:t>
            </a:r>
          </a:p>
          <a:p>
            <a:pPr marL="457200" indent="-457200">
              <a:buFont typeface="Arial" panose="020B0604020202020204" pitchFamily="34" charset="0"/>
              <a:buChar char="•"/>
            </a:pPr>
            <a:r>
              <a:rPr lang="en-US" dirty="0"/>
              <a:t>The power of anchoring</a:t>
            </a:r>
          </a:p>
        </p:txBody>
      </p:sp>
      <p:sp>
        <p:nvSpPr>
          <p:cNvPr id="3" name="Title 2">
            <a:extLst>
              <a:ext uri="{FF2B5EF4-FFF2-40B4-BE49-F238E27FC236}">
                <a16:creationId xmlns:a16="http://schemas.microsoft.com/office/drawing/2014/main" id="{C1A05F1F-B617-60E9-5C19-4ABD08062177}"/>
              </a:ext>
            </a:extLst>
          </p:cNvPr>
          <p:cNvSpPr>
            <a:spLocks noGrp="1"/>
          </p:cNvSpPr>
          <p:nvPr>
            <p:ph type="title"/>
          </p:nvPr>
        </p:nvSpPr>
        <p:spPr/>
        <p:txBody>
          <a:bodyPr/>
          <a:lstStyle/>
          <a:p>
            <a:r>
              <a:rPr lang="en-US" dirty="0"/>
              <a:t>The Anatomy of a Nuclear Verdict</a:t>
            </a:r>
          </a:p>
        </p:txBody>
      </p:sp>
      <p:pic>
        <p:nvPicPr>
          <p:cNvPr id="4" name="Picture 3" descr="Hand with a gavel">
            <a:extLst>
              <a:ext uri="{FF2B5EF4-FFF2-40B4-BE49-F238E27FC236}">
                <a16:creationId xmlns:a16="http://schemas.microsoft.com/office/drawing/2014/main" id="{2E2573E5-493B-DCDD-48C8-463DB3B6F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275" y="1714500"/>
            <a:ext cx="5143500" cy="3429000"/>
          </a:xfrm>
          <a:prstGeom prst="rect">
            <a:avLst/>
          </a:prstGeom>
        </p:spPr>
      </p:pic>
    </p:spTree>
    <p:extLst>
      <p:ext uri="{BB962C8B-B14F-4D97-AF65-F5344CB8AC3E}">
        <p14:creationId xmlns:p14="http://schemas.microsoft.com/office/powerpoint/2010/main" val="3372848427"/>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EB2A3D-4D14-6272-D53A-9792B071DA3F}"/>
              </a:ext>
            </a:extLst>
          </p:cNvPr>
          <p:cNvSpPr>
            <a:spLocks noGrp="1"/>
          </p:cNvSpPr>
          <p:nvPr>
            <p:ph sz="quarter" idx="10"/>
          </p:nvPr>
        </p:nvSpPr>
        <p:spPr>
          <a:xfrm>
            <a:off x="522514" y="1837110"/>
            <a:ext cx="6973755" cy="3972019"/>
          </a:xfrm>
        </p:spPr>
        <p:txBody>
          <a:bodyPr/>
          <a:lstStyle/>
          <a:p>
            <a:pPr marL="457200" indent="-457200">
              <a:buFont typeface="Arial" panose="020B0604020202020204" pitchFamily="34" charset="0"/>
              <a:buChar char="•"/>
            </a:pPr>
            <a:r>
              <a:rPr lang="en-US" dirty="0"/>
              <a:t>Strategy for every phase of litigation</a:t>
            </a:r>
          </a:p>
          <a:p>
            <a:pPr marL="1143000" lvl="1" indent="-457200"/>
            <a:r>
              <a:rPr lang="en-US" dirty="0"/>
              <a:t>Pre-answer motions</a:t>
            </a:r>
          </a:p>
          <a:p>
            <a:pPr marL="1143000" lvl="1" indent="-457200"/>
            <a:r>
              <a:rPr lang="en-US" dirty="0"/>
              <a:t>Affirmative defenses</a:t>
            </a:r>
          </a:p>
          <a:p>
            <a:pPr marL="1143000" lvl="1" indent="-457200"/>
            <a:r>
              <a:rPr lang="en-US" dirty="0"/>
              <a:t>Discovery</a:t>
            </a:r>
          </a:p>
          <a:p>
            <a:pPr marL="1143000" lvl="1" indent="-457200"/>
            <a:r>
              <a:rPr lang="en-US" dirty="0"/>
              <a:t>Trial</a:t>
            </a:r>
          </a:p>
          <a:p>
            <a:pPr marL="457200" indent="-457200">
              <a:buFont typeface="Arial" panose="020B0604020202020204" pitchFamily="34" charset="0"/>
              <a:buChar char="•"/>
            </a:pPr>
            <a:r>
              <a:rPr lang="en-US" dirty="0"/>
              <a:t>Give your company a face and make it a nice one!</a:t>
            </a:r>
          </a:p>
          <a:p>
            <a:pPr marL="1143000" lvl="1" indent="-457200"/>
            <a:r>
              <a:rPr lang="en-US" dirty="0"/>
              <a:t>Corporate values</a:t>
            </a:r>
          </a:p>
          <a:p>
            <a:pPr marL="1143000" lvl="1" indent="-457200"/>
            <a:r>
              <a:rPr lang="en-US" dirty="0"/>
              <a:t>Corporate representatives/designees</a:t>
            </a:r>
          </a:p>
          <a:p>
            <a:pPr marL="457200" indent="-457200">
              <a:buFont typeface="Arial" panose="020B0604020202020204" pitchFamily="34" charset="0"/>
              <a:buChar char="•"/>
            </a:pPr>
            <a:r>
              <a:rPr lang="en-US" dirty="0"/>
              <a:t>Document retention policies</a:t>
            </a:r>
          </a:p>
        </p:txBody>
      </p:sp>
      <p:sp>
        <p:nvSpPr>
          <p:cNvPr id="3" name="Title 2">
            <a:extLst>
              <a:ext uri="{FF2B5EF4-FFF2-40B4-BE49-F238E27FC236}">
                <a16:creationId xmlns:a16="http://schemas.microsoft.com/office/drawing/2014/main" id="{7802C106-B539-9F66-2A6E-3267A08E6BA3}"/>
              </a:ext>
            </a:extLst>
          </p:cNvPr>
          <p:cNvSpPr>
            <a:spLocks noGrp="1"/>
          </p:cNvSpPr>
          <p:nvPr>
            <p:ph type="title"/>
          </p:nvPr>
        </p:nvSpPr>
        <p:spPr/>
        <p:txBody>
          <a:bodyPr/>
          <a:lstStyle/>
          <a:p>
            <a:r>
              <a:rPr lang="en-US" dirty="0"/>
              <a:t>How to Fight Back</a:t>
            </a:r>
          </a:p>
        </p:txBody>
      </p:sp>
      <p:pic>
        <p:nvPicPr>
          <p:cNvPr id="5" name="Picture 4" descr="Deer fighting">
            <a:extLst>
              <a:ext uri="{FF2B5EF4-FFF2-40B4-BE49-F238E27FC236}">
                <a16:creationId xmlns:a16="http://schemas.microsoft.com/office/drawing/2014/main" id="{8829CC01-58A2-E19E-6A91-AC22222B3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269" y="2200275"/>
            <a:ext cx="3931920" cy="2457450"/>
          </a:xfrm>
          <a:prstGeom prst="rect">
            <a:avLst/>
          </a:prstGeom>
        </p:spPr>
      </p:pic>
    </p:spTree>
    <p:extLst>
      <p:ext uri="{BB962C8B-B14F-4D97-AF65-F5344CB8AC3E}">
        <p14:creationId xmlns:p14="http://schemas.microsoft.com/office/powerpoint/2010/main" val="1559976650"/>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2A27D5-EB0C-F8BA-F67E-B1E599831C4E}"/>
              </a:ext>
            </a:extLst>
          </p:cNvPr>
          <p:cNvSpPr>
            <a:spLocks noGrp="1"/>
          </p:cNvSpPr>
          <p:nvPr>
            <p:ph sz="quarter" idx="10"/>
          </p:nvPr>
        </p:nvSpPr>
        <p:spPr/>
        <p:txBody>
          <a:bodyPr/>
          <a:lstStyle/>
          <a:p>
            <a:pPr marL="457200" indent="-457200">
              <a:buFont typeface="Arial" panose="020B0604020202020204" pitchFamily="34" charset="0"/>
              <a:buChar char="•"/>
            </a:pPr>
            <a:r>
              <a:rPr lang="en-US" dirty="0"/>
              <a:t>Mock jury size</a:t>
            </a:r>
          </a:p>
          <a:p>
            <a:pPr marL="457200" indent="-457200">
              <a:buFont typeface="Arial" panose="020B0604020202020204" pitchFamily="34" charset="0"/>
              <a:buChar char="•"/>
            </a:pPr>
            <a:r>
              <a:rPr lang="en-US" dirty="0"/>
              <a:t>Juror questionnaires</a:t>
            </a:r>
          </a:p>
          <a:p>
            <a:pPr marL="457200" indent="-457200">
              <a:buFont typeface="Arial" panose="020B0604020202020204" pitchFamily="34" charset="0"/>
              <a:buChar char="•"/>
            </a:pPr>
            <a:r>
              <a:rPr lang="en-US" dirty="0"/>
              <a:t>Pulse studies and focus groups</a:t>
            </a:r>
          </a:p>
        </p:txBody>
      </p:sp>
      <p:sp>
        <p:nvSpPr>
          <p:cNvPr id="3" name="Title 2">
            <a:extLst>
              <a:ext uri="{FF2B5EF4-FFF2-40B4-BE49-F238E27FC236}">
                <a16:creationId xmlns:a16="http://schemas.microsoft.com/office/drawing/2014/main" id="{B673F81F-7A20-2003-F361-840A8D80FE9E}"/>
              </a:ext>
            </a:extLst>
          </p:cNvPr>
          <p:cNvSpPr>
            <a:spLocks noGrp="1"/>
          </p:cNvSpPr>
          <p:nvPr>
            <p:ph type="title"/>
          </p:nvPr>
        </p:nvSpPr>
        <p:spPr/>
        <p:txBody>
          <a:bodyPr/>
          <a:lstStyle/>
          <a:p>
            <a:r>
              <a:rPr lang="en-US" dirty="0"/>
              <a:t>Get to Know Your Jurors</a:t>
            </a:r>
            <a:br>
              <a:rPr lang="en-US" dirty="0"/>
            </a:br>
            <a:endParaRPr lang="en-US" dirty="0"/>
          </a:p>
        </p:txBody>
      </p:sp>
      <p:pic>
        <p:nvPicPr>
          <p:cNvPr id="7" name="Picture 6" descr="Cartoon checklist and pencil">
            <a:extLst>
              <a:ext uri="{FF2B5EF4-FFF2-40B4-BE49-F238E27FC236}">
                <a16:creationId xmlns:a16="http://schemas.microsoft.com/office/drawing/2014/main" id="{11FC9BA3-4309-9F8A-3BD5-6919CBD8B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925" y="1751845"/>
            <a:ext cx="4472412" cy="3354309"/>
          </a:xfrm>
          <a:prstGeom prst="rect">
            <a:avLst/>
          </a:prstGeom>
        </p:spPr>
      </p:pic>
    </p:spTree>
    <p:extLst>
      <p:ext uri="{BB962C8B-B14F-4D97-AF65-F5344CB8AC3E}">
        <p14:creationId xmlns:p14="http://schemas.microsoft.com/office/powerpoint/2010/main" val="19783553"/>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AB752B-E472-1520-7CF8-4469C4880467}"/>
              </a:ext>
            </a:extLst>
          </p:cNvPr>
          <p:cNvSpPr>
            <a:spLocks noGrp="1"/>
          </p:cNvSpPr>
          <p:nvPr>
            <p:ph sz="quarter" idx="10"/>
          </p:nvPr>
        </p:nvSpPr>
        <p:spPr/>
        <p:txBody>
          <a:bodyPr/>
          <a:lstStyle/>
          <a:p>
            <a:pPr marL="457200" indent="-457200">
              <a:buFont typeface="Arial" panose="020B0604020202020204" pitchFamily="34" charset="0"/>
              <a:buChar char="•"/>
            </a:pPr>
            <a:r>
              <a:rPr lang="en-US" dirty="0"/>
              <a:t>Nuclear verdicts are oftentimes in large metropolitan areas with plaintiff-friendly jury pools</a:t>
            </a:r>
          </a:p>
          <a:p>
            <a:pPr marL="457200" indent="-457200">
              <a:buFont typeface="Arial" panose="020B0604020202020204" pitchFamily="34" charset="0"/>
              <a:buChar char="•"/>
            </a:pPr>
            <a:r>
              <a:rPr lang="en-US" dirty="0"/>
              <a:t>Registered agents</a:t>
            </a:r>
          </a:p>
          <a:p>
            <a:pPr marL="457200" indent="-457200">
              <a:buFont typeface="Arial" panose="020B0604020202020204" pitchFamily="34" charset="0"/>
              <a:buChar char="•"/>
            </a:pPr>
            <a:r>
              <a:rPr lang="en-US" dirty="0"/>
              <a:t>Arbitration</a:t>
            </a:r>
          </a:p>
        </p:txBody>
      </p:sp>
      <p:sp>
        <p:nvSpPr>
          <p:cNvPr id="3" name="Title 2">
            <a:extLst>
              <a:ext uri="{FF2B5EF4-FFF2-40B4-BE49-F238E27FC236}">
                <a16:creationId xmlns:a16="http://schemas.microsoft.com/office/drawing/2014/main" id="{3789F1CC-0C40-BDFD-3EC3-172CE648591C}"/>
              </a:ext>
            </a:extLst>
          </p:cNvPr>
          <p:cNvSpPr>
            <a:spLocks noGrp="1"/>
          </p:cNvSpPr>
          <p:nvPr>
            <p:ph type="title"/>
          </p:nvPr>
        </p:nvSpPr>
        <p:spPr/>
        <p:txBody>
          <a:bodyPr/>
          <a:lstStyle/>
          <a:p>
            <a:r>
              <a:rPr lang="en-US" dirty="0"/>
              <a:t>Venue Selection</a:t>
            </a:r>
          </a:p>
        </p:txBody>
      </p:sp>
    </p:spTree>
    <p:extLst>
      <p:ext uri="{BB962C8B-B14F-4D97-AF65-F5344CB8AC3E}">
        <p14:creationId xmlns:p14="http://schemas.microsoft.com/office/powerpoint/2010/main" val="2267926801"/>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2B8E40-3FC2-E641-90FC-F9E4FD9D8775}"/>
              </a:ext>
            </a:extLst>
          </p:cNvPr>
          <p:cNvSpPr>
            <a:spLocks noGrp="1"/>
          </p:cNvSpPr>
          <p:nvPr>
            <p:ph sz="quarter" idx="10"/>
          </p:nvPr>
        </p:nvSpPr>
        <p:spPr/>
        <p:txBody>
          <a:bodyPr/>
          <a:lstStyle/>
          <a:p>
            <a:pPr marL="457200" indent="-457200" algn="just">
              <a:buFont typeface="Arial" panose="020B0604020202020204" pitchFamily="34" charset="0"/>
              <a:buChar char="•"/>
            </a:pPr>
            <a:r>
              <a:rPr lang="en-US" dirty="0"/>
              <a:t>Tort reform</a:t>
            </a:r>
          </a:p>
          <a:p>
            <a:pPr marL="457200" indent="-457200" algn="just">
              <a:buFont typeface="Arial" panose="020B0604020202020204" pitchFamily="34" charset="0"/>
              <a:buChar char="•"/>
            </a:pPr>
            <a:r>
              <a:rPr lang="en-US" dirty="0"/>
              <a:t>Early case assessment</a:t>
            </a:r>
          </a:p>
          <a:p>
            <a:pPr marL="457200" indent="-457200" algn="just">
              <a:buFont typeface="Arial" panose="020B0604020202020204" pitchFamily="34" charset="0"/>
              <a:buChar char="•"/>
            </a:pPr>
            <a:r>
              <a:rPr lang="en-US" dirty="0"/>
              <a:t>Improved portfolio management</a:t>
            </a:r>
          </a:p>
          <a:p>
            <a:pPr marL="457200" indent="-457200" algn="just">
              <a:buFont typeface="Arial" panose="020B0604020202020204" pitchFamily="34" charset="0"/>
              <a:buChar char="•"/>
            </a:pPr>
            <a:r>
              <a:rPr lang="en-US" dirty="0"/>
              <a:t>Early involvement of appellate counsel</a:t>
            </a:r>
          </a:p>
          <a:p>
            <a:pPr marL="857250" indent="-857250" algn="just">
              <a:buFont typeface="Arial" panose="020B0604020202020204" pitchFamily="34" charset="0"/>
              <a:buChar char="•"/>
            </a:pPr>
            <a:endParaRPr lang="en-US" dirty="0"/>
          </a:p>
          <a:p>
            <a:pPr marL="857250" indent="-857250" algn="just">
              <a:buFont typeface="Arial" panose="020B0604020202020204" pitchFamily="34" charset="0"/>
              <a:buChar char="•"/>
            </a:pPr>
            <a:endParaRPr lang="en-US" sz="4000" dirty="0"/>
          </a:p>
        </p:txBody>
      </p:sp>
      <p:sp>
        <p:nvSpPr>
          <p:cNvPr id="3" name="Title 2">
            <a:extLst>
              <a:ext uri="{FF2B5EF4-FFF2-40B4-BE49-F238E27FC236}">
                <a16:creationId xmlns:a16="http://schemas.microsoft.com/office/drawing/2014/main" id="{8F7E193C-3479-83AB-95BB-8841346FE281}"/>
              </a:ext>
            </a:extLst>
          </p:cNvPr>
          <p:cNvSpPr>
            <a:spLocks noGrp="1"/>
          </p:cNvSpPr>
          <p:nvPr>
            <p:ph type="title"/>
          </p:nvPr>
        </p:nvSpPr>
        <p:spPr/>
        <p:txBody>
          <a:bodyPr/>
          <a:lstStyle/>
          <a:p>
            <a:r>
              <a:rPr lang="en-US" dirty="0"/>
              <a:t>Preventative Measures</a:t>
            </a:r>
          </a:p>
        </p:txBody>
      </p:sp>
    </p:spTree>
    <p:extLst>
      <p:ext uri="{BB962C8B-B14F-4D97-AF65-F5344CB8AC3E}">
        <p14:creationId xmlns:p14="http://schemas.microsoft.com/office/powerpoint/2010/main" val="659861995"/>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6896EA-653D-EF94-E769-5BF3E4F986BF}"/>
              </a:ext>
            </a:extLst>
          </p:cNvPr>
          <p:cNvSpPr>
            <a:spLocks noGrp="1"/>
          </p:cNvSpPr>
          <p:nvPr>
            <p:ph sz="quarter" idx="10"/>
          </p:nvPr>
        </p:nvSpPr>
        <p:spPr>
          <a:xfrm>
            <a:off x="522515" y="1837110"/>
            <a:ext cx="5992586" cy="3972019"/>
          </a:xfrm>
        </p:spPr>
        <p:txBody>
          <a:bodyPr/>
          <a:lstStyle/>
          <a:p>
            <a:pPr marL="457200" indent="-457200">
              <a:buFont typeface="Arial" panose="020B0604020202020204" pitchFamily="34" charset="0"/>
              <a:buChar char="•"/>
            </a:pPr>
            <a:r>
              <a:rPr lang="en-US" dirty="0"/>
              <a:t>Projected increases in litigation</a:t>
            </a:r>
          </a:p>
          <a:p>
            <a:pPr marL="457200" indent="-457200">
              <a:buFont typeface="Arial" panose="020B0604020202020204" pitchFamily="34" charset="0"/>
              <a:buChar char="•"/>
            </a:pPr>
            <a:r>
              <a:rPr lang="en-US" dirty="0"/>
              <a:t>Use of artificial intelligence and e-discovery implications</a:t>
            </a:r>
          </a:p>
          <a:p>
            <a:pPr marL="457200" indent="-457200">
              <a:buFont typeface="Arial" panose="020B0604020202020204" pitchFamily="34" charset="0"/>
              <a:buChar char="•"/>
            </a:pPr>
            <a:r>
              <a:rPr lang="en-US" dirty="0"/>
              <a:t>Civil RICO cases</a:t>
            </a:r>
          </a:p>
          <a:p>
            <a:pPr marL="457200" indent="-457200">
              <a:buFont typeface="Arial" panose="020B0604020202020204" pitchFamily="34" charset="0"/>
              <a:buChar char="•"/>
            </a:pPr>
            <a:r>
              <a:rPr lang="en-US" dirty="0"/>
              <a:t>RICO cases involving law firms, physician practices, etc.</a:t>
            </a:r>
          </a:p>
        </p:txBody>
      </p:sp>
      <p:sp>
        <p:nvSpPr>
          <p:cNvPr id="3" name="Title 2">
            <a:extLst>
              <a:ext uri="{FF2B5EF4-FFF2-40B4-BE49-F238E27FC236}">
                <a16:creationId xmlns:a16="http://schemas.microsoft.com/office/drawing/2014/main" id="{AECED56F-98DC-1058-7299-37D7FB5CA7AF}"/>
              </a:ext>
            </a:extLst>
          </p:cNvPr>
          <p:cNvSpPr>
            <a:spLocks noGrp="1"/>
          </p:cNvSpPr>
          <p:nvPr>
            <p:ph type="title"/>
          </p:nvPr>
        </p:nvSpPr>
        <p:spPr/>
        <p:txBody>
          <a:bodyPr/>
          <a:lstStyle/>
          <a:p>
            <a:r>
              <a:rPr lang="en-US" dirty="0"/>
              <a:t>What’s On the Horizon</a:t>
            </a:r>
          </a:p>
        </p:txBody>
      </p:sp>
      <p:pic>
        <p:nvPicPr>
          <p:cNvPr id="4" name="Picture 3" descr="Sea at sunset">
            <a:extLst>
              <a:ext uri="{FF2B5EF4-FFF2-40B4-BE49-F238E27FC236}">
                <a16:creationId xmlns:a16="http://schemas.microsoft.com/office/drawing/2014/main" id="{EBDB04C5-DC84-1EB8-013B-BE1AFEED8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125" y="1939946"/>
            <a:ext cx="4466755" cy="2978108"/>
          </a:xfrm>
          <a:prstGeom prst="rect">
            <a:avLst/>
          </a:prstGeom>
        </p:spPr>
      </p:pic>
    </p:spTree>
    <p:extLst>
      <p:ext uri="{BB962C8B-B14F-4D97-AF65-F5344CB8AC3E}">
        <p14:creationId xmlns:p14="http://schemas.microsoft.com/office/powerpoint/2010/main" val="2514085318"/>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Immigration Hot Topics Under the Trump Administration</a:t>
            </a:r>
            <a:endParaRPr lang="en-US" b="0" dirty="0"/>
          </a:p>
        </p:txBody>
      </p:sp>
      <p:sp>
        <p:nvSpPr>
          <p:cNvPr id="3" name="Subtitle 2"/>
          <p:cNvSpPr>
            <a:spLocks noGrp="1"/>
          </p:cNvSpPr>
          <p:nvPr>
            <p:ph idx="1"/>
          </p:nvPr>
        </p:nvSpPr>
        <p:spPr/>
        <p:txBody>
          <a:bodyPr>
            <a:normAutofit/>
          </a:bodyPr>
          <a:lstStyle/>
          <a:p>
            <a:r>
              <a:rPr lang="en-US" b="1" dirty="0"/>
              <a:t>Mark Harley, Esq.</a:t>
            </a:r>
          </a:p>
          <a:p>
            <a:r>
              <a:rPr lang="en-US" sz="1800" dirty="0"/>
              <a:t>Partner</a:t>
            </a:r>
          </a:p>
          <a:p>
            <a:r>
              <a:rPr lang="en-US" sz="1800" dirty="0"/>
              <a:t>Business Immigration Group</a:t>
            </a:r>
          </a:p>
          <a:p>
            <a:r>
              <a:rPr lang="en-US" sz="1800" dirty="0"/>
              <a:t>Fox Rothschild LLP</a:t>
            </a:r>
          </a:p>
        </p:txBody>
      </p:sp>
      <p:sp>
        <p:nvSpPr>
          <p:cNvPr id="6" name="Slide Number Placeholder 3">
            <a:extLst>
              <a:ext uri="{FF2B5EF4-FFF2-40B4-BE49-F238E27FC236}">
                <a16:creationId xmlns:a16="http://schemas.microsoft.com/office/drawing/2014/main" id="{BCF699F8-724B-414F-AD1C-27CEE8EF3A92}"/>
              </a:ext>
            </a:extLst>
          </p:cNvPr>
          <p:cNvSpPr txBox="1">
            <a:spLocks/>
          </p:cNvSpPr>
          <p:nvPr/>
        </p:nvSpPr>
        <p:spPr>
          <a:xfrm>
            <a:off x="9300713" y="638990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61F108-8E62-438F-8FA6-C475E9A5FD28}"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42189"/>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327F8DC-2C6A-4E52-BD1B-00342B9F1855}"/>
              </a:ext>
            </a:extLst>
          </p:cNvPr>
          <p:cNvSpPr>
            <a:spLocks noGrp="1"/>
          </p:cNvSpPr>
          <p:nvPr>
            <p:ph sz="quarter" idx="10"/>
          </p:nvPr>
        </p:nvSpPr>
        <p:spPr>
          <a:xfrm>
            <a:off x="522514" y="1837110"/>
            <a:ext cx="11124053" cy="4035370"/>
          </a:xfrm>
        </p:spPr>
        <p:txBody>
          <a:bodyPr>
            <a:normAutofit/>
          </a:bodyPr>
          <a:lstStyle/>
          <a:p>
            <a:pPr marL="457200" indent="-457200">
              <a:buFont typeface="Arial" panose="020B0604020202020204" pitchFamily="34" charset="0"/>
              <a:buChar char="•"/>
            </a:pPr>
            <a:r>
              <a:rPr lang="en-US" sz="2800" dirty="0"/>
              <a:t>Background: The Immigration Environment</a:t>
            </a:r>
          </a:p>
          <a:p>
            <a:pPr marL="457200" indent="-457200">
              <a:buFont typeface="Arial" panose="020B0604020202020204" pitchFamily="34" charset="0"/>
              <a:buChar char="•"/>
            </a:pPr>
            <a:r>
              <a:rPr lang="en-US" sz="2800" dirty="0"/>
              <a:t>Travel and Electronic Devices</a:t>
            </a:r>
          </a:p>
          <a:p>
            <a:pPr marL="457200" indent="-457200">
              <a:buFont typeface="Arial" panose="020B0604020202020204" pitchFamily="34" charset="0"/>
              <a:buChar char="•"/>
            </a:pPr>
            <a:r>
              <a:rPr lang="en-US" sz="2800" dirty="0"/>
              <a:t>Form I-9 </a:t>
            </a:r>
          </a:p>
          <a:p>
            <a:pPr marL="457200" indent="-457200">
              <a:buFont typeface="Arial" panose="020B0604020202020204" pitchFamily="34" charset="0"/>
              <a:buChar char="•"/>
            </a:pPr>
            <a:r>
              <a:rPr lang="en-US" sz="2800" dirty="0"/>
              <a:t>Enforcement/Government Inspections under the current immigration landscape</a:t>
            </a:r>
          </a:p>
          <a:p>
            <a:pPr marL="457200" indent="-457200">
              <a:buFont typeface="Arial" panose="020B0604020202020204" pitchFamily="34" charset="0"/>
              <a:buChar char="•"/>
            </a:pPr>
            <a:r>
              <a:rPr lang="en-US" sz="2800" dirty="0"/>
              <a:t>Preparing for ICE</a:t>
            </a:r>
          </a:p>
          <a:p>
            <a:pPr marL="457200" indent="-457200">
              <a:buFont typeface="Arial" panose="020B0604020202020204" pitchFamily="34" charset="0"/>
              <a:buChar char="•"/>
            </a:pPr>
            <a:r>
              <a:rPr lang="en-US" sz="2800" dirty="0"/>
              <a:t>Q&amp;A</a:t>
            </a:r>
          </a:p>
        </p:txBody>
      </p:sp>
      <p:sp>
        <p:nvSpPr>
          <p:cNvPr id="2" name="Title 1"/>
          <p:cNvSpPr>
            <a:spLocks noGrp="1"/>
          </p:cNvSpPr>
          <p:nvPr>
            <p:ph type="title"/>
          </p:nvPr>
        </p:nvSpPr>
        <p:spPr/>
        <p:txBody>
          <a:bodyPr>
            <a:normAutofit/>
          </a:bodyPr>
          <a:lstStyle/>
          <a:p>
            <a:r>
              <a:rPr lang="en-US" sz="4000" dirty="0"/>
              <a:t>Agenda</a:t>
            </a:r>
          </a:p>
        </p:txBody>
      </p:sp>
    </p:spTree>
    <p:extLst>
      <p:ext uri="{BB962C8B-B14F-4D97-AF65-F5344CB8AC3E}">
        <p14:creationId xmlns:p14="http://schemas.microsoft.com/office/powerpoint/2010/main" val="3516704327"/>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17C5A9-F511-14C8-8480-31E991252284}"/>
              </a:ext>
            </a:extLst>
          </p:cNvPr>
          <p:cNvSpPr>
            <a:spLocks noGrp="1"/>
          </p:cNvSpPr>
          <p:nvPr>
            <p:ph type="title"/>
          </p:nvPr>
        </p:nvSpPr>
        <p:spPr>
          <a:xfrm>
            <a:off x="431295" y="458673"/>
            <a:ext cx="5343863" cy="1325563"/>
          </a:xfrm>
        </p:spPr>
        <p:txBody>
          <a:bodyPr>
            <a:normAutofit/>
          </a:bodyPr>
          <a:lstStyle/>
          <a:p>
            <a:r>
              <a:rPr lang="en-US" dirty="0">
                <a:latin typeface="+mn-lt"/>
              </a:rPr>
              <a:t>What is happening?</a:t>
            </a:r>
          </a:p>
        </p:txBody>
      </p:sp>
      <p:sp>
        <p:nvSpPr>
          <p:cNvPr id="3" name="Content Placeholder 2">
            <a:extLst>
              <a:ext uri="{FF2B5EF4-FFF2-40B4-BE49-F238E27FC236}">
                <a16:creationId xmlns:a16="http://schemas.microsoft.com/office/drawing/2014/main" id="{B151FF2B-772E-DEC1-4941-035143F651EA}"/>
              </a:ext>
            </a:extLst>
          </p:cNvPr>
          <p:cNvSpPr>
            <a:spLocks noGrp="1"/>
          </p:cNvSpPr>
          <p:nvPr>
            <p:ph idx="1"/>
          </p:nvPr>
        </p:nvSpPr>
        <p:spPr>
          <a:xfrm>
            <a:off x="431293" y="1912829"/>
            <a:ext cx="5343863" cy="3892652"/>
          </a:xfrm>
        </p:spPr>
        <p:txBody>
          <a:bodyPr>
            <a:normAutofit/>
          </a:bodyPr>
          <a:lstStyle/>
          <a:p>
            <a:pPr marL="457200" indent="-457200">
              <a:buFont typeface="Arial" panose="020B0604020202020204" pitchFamily="34" charset="0"/>
              <a:buChar char="•"/>
            </a:pPr>
            <a:r>
              <a:rPr lang="en-US" dirty="0">
                <a:latin typeface="+mn-lt"/>
              </a:rPr>
              <a:t>Increased ICE Raids and Immigration Actions</a:t>
            </a:r>
          </a:p>
          <a:p>
            <a:pPr marL="457200" indent="-457200">
              <a:buFont typeface="Arial" panose="020B0604020202020204" pitchFamily="34" charset="0"/>
              <a:buChar char="•"/>
            </a:pPr>
            <a:r>
              <a:rPr lang="en-US" dirty="0">
                <a:latin typeface="+mn-lt"/>
              </a:rPr>
              <a:t>Increased processing and wait times due to enhanced vetting</a:t>
            </a:r>
          </a:p>
          <a:p>
            <a:pPr marL="457200" indent="-457200">
              <a:buFont typeface="Arial" panose="020B0604020202020204" pitchFamily="34" charset="0"/>
              <a:buChar char="•"/>
            </a:pPr>
            <a:r>
              <a:rPr lang="en-US" dirty="0">
                <a:latin typeface="+mn-lt"/>
              </a:rPr>
              <a:t>Rumored “Gold Cards” – to replace EB-5?</a:t>
            </a:r>
          </a:p>
          <a:p>
            <a:pPr marL="457200" indent="-457200">
              <a:buFont typeface="Arial" panose="020B0604020202020204" pitchFamily="34" charset="0"/>
              <a:buChar char="•"/>
            </a:pPr>
            <a:r>
              <a:rPr lang="en-US" dirty="0">
                <a:latin typeface="+mn-lt"/>
              </a:rPr>
              <a:t>TPS Revocations – ever changing</a:t>
            </a:r>
          </a:p>
          <a:p>
            <a:pPr marL="457200" indent="-457200">
              <a:buFont typeface="Arial" panose="020B0604020202020204" pitchFamily="34" charset="0"/>
              <a:buChar char="•"/>
            </a:pPr>
            <a:r>
              <a:rPr lang="en-US" dirty="0">
                <a:latin typeface="+mn-lt"/>
              </a:rPr>
              <a:t>Parole Revocations – ever changing</a:t>
            </a:r>
          </a:p>
          <a:p>
            <a:pPr marL="457200" indent="-457200">
              <a:buFont typeface="Arial" panose="020B0604020202020204" pitchFamily="34" charset="0"/>
              <a:buChar char="•"/>
            </a:pPr>
            <a:r>
              <a:rPr lang="en-US" dirty="0">
                <a:latin typeface="+mn-lt"/>
              </a:rPr>
              <a:t>Student Issues - ongoing</a:t>
            </a:r>
          </a:p>
          <a:p>
            <a:pPr marL="457200" indent="-457200">
              <a:buFont typeface="Arial" panose="020B0604020202020204" pitchFamily="34" charset="0"/>
              <a:buChar char="•"/>
            </a:pPr>
            <a:r>
              <a:rPr lang="en-US" dirty="0">
                <a:latin typeface="+mn-lt"/>
              </a:rPr>
              <a:t>Rumors…(Travel Bans)</a:t>
            </a:r>
          </a:p>
          <a:p>
            <a:endParaRPr lang="en-US" dirty="0"/>
          </a:p>
        </p:txBody>
      </p:sp>
    </p:spTree>
    <p:extLst>
      <p:ext uri="{BB962C8B-B14F-4D97-AF65-F5344CB8AC3E}">
        <p14:creationId xmlns:p14="http://schemas.microsoft.com/office/powerpoint/2010/main" val="310403548"/>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E9AC3F-BA5C-C401-109F-3F619BD9E03C}"/>
              </a:ext>
            </a:extLst>
          </p:cNvPr>
          <p:cNvSpPr>
            <a:spLocks noGrp="1"/>
          </p:cNvSpPr>
          <p:nvPr>
            <p:ph type="title"/>
          </p:nvPr>
        </p:nvSpPr>
        <p:spPr/>
        <p:txBody>
          <a:bodyPr/>
          <a:lstStyle/>
          <a:p>
            <a:r>
              <a:rPr lang="en-US" dirty="0"/>
              <a:t>Presenters</a:t>
            </a:r>
          </a:p>
        </p:txBody>
      </p:sp>
      <p:sp>
        <p:nvSpPr>
          <p:cNvPr id="8" name="Text Placeholder 7">
            <a:extLst>
              <a:ext uri="{FF2B5EF4-FFF2-40B4-BE49-F238E27FC236}">
                <a16:creationId xmlns:a16="http://schemas.microsoft.com/office/drawing/2014/main" id="{7C8EF4C0-5E1B-4A68-E041-163BE04A93C3}"/>
              </a:ext>
            </a:extLst>
          </p:cNvPr>
          <p:cNvSpPr>
            <a:spLocks noGrp="1"/>
          </p:cNvSpPr>
          <p:nvPr>
            <p:ph type="body" sz="quarter" idx="13"/>
          </p:nvPr>
        </p:nvSpPr>
        <p:spPr>
          <a:xfrm>
            <a:off x="8872944" y="3923938"/>
            <a:ext cx="2774101" cy="276999"/>
          </a:xfrm>
        </p:spPr>
        <p:txBody>
          <a:bodyPr/>
          <a:lstStyle/>
          <a:p>
            <a:r>
              <a:rPr lang="en-US" dirty="0"/>
              <a:t>John R. Gotaskie, Jr.</a:t>
            </a:r>
          </a:p>
        </p:txBody>
      </p:sp>
      <p:pic>
        <p:nvPicPr>
          <p:cNvPr id="17" name="Picture Placeholder 16" descr="A person in a suit and tie&#10;&#10;AI-generated content may be incorrect.">
            <a:extLst>
              <a:ext uri="{FF2B5EF4-FFF2-40B4-BE49-F238E27FC236}">
                <a16:creationId xmlns:a16="http://schemas.microsoft.com/office/drawing/2014/main" id="{F9A3F5B8-9547-ABFE-06F1-2429BF5D06A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348" b="4348"/>
          <a:stretch>
            <a:fillRect/>
          </a:stretch>
        </p:blipFill>
        <p:spPr>
          <a:xfrm>
            <a:off x="9455063" y="2250212"/>
            <a:ext cx="1609860" cy="1609860"/>
          </a:xfrm>
        </p:spPr>
      </p:pic>
      <p:pic>
        <p:nvPicPr>
          <p:cNvPr id="19" name="Picture Placeholder 18" descr="A person in a suit and tie&#10;&#10;AI-generated content may be incorrect.">
            <a:extLst>
              <a:ext uri="{FF2B5EF4-FFF2-40B4-BE49-F238E27FC236}">
                <a16:creationId xmlns:a16="http://schemas.microsoft.com/office/drawing/2014/main" id="{8337B742-9A05-DB97-35E2-E5511C8C306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4348" b="4348"/>
          <a:stretch>
            <a:fillRect/>
          </a:stretch>
        </p:blipFill>
        <p:spPr>
          <a:xfrm>
            <a:off x="3882661" y="2232922"/>
            <a:ext cx="1609860" cy="1609860"/>
          </a:xfrm>
        </p:spPr>
      </p:pic>
      <p:sp>
        <p:nvSpPr>
          <p:cNvPr id="11" name="Text Placeholder 10">
            <a:extLst>
              <a:ext uri="{FF2B5EF4-FFF2-40B4-BE49-F238E27FC236}">
                <a16:creationId xmlns:a16="http://schemas.microsoft.com/office/drawing/2014/main" id="{0536B625-2A3E-968D-F582-22611E19A5E5}"/>
              </a:ext>
            </a:extLst>
          </p:cNvPr>
          <p:cNvSpPr>
            <a:spLocks noGrp="1"/>
          </p:cNvSpPr>
          <p:nvPr>
            <p:ph type="body" sz="quarter" idx="17"/>
          </p:nvPr>
        </p:nvSpPr>
        <p:spPr>
          <a:xfrm>
            <a:off x="9038829" y="4278513"/>
            <a:ext cx="2442329" cy="276999"/>
          </a:xfrm>
        </p:spPr>
        <p:txBody>
          <a:bodyPr/>
          <a:lstStyle/>
          <a:p>
            <a:r>
              <a:rPr lang="en-US" dirty="0"/>
              <a:t>Partner</a:t>
            </a:r>
          </a:p>
        </p:txBody>
      </p:sp>
      <p:sp>
        <p:nvSpPr>
          <p:cNvPr id="12" name="Text Placeholder 11">
            <a:extLst>
              <a:ext uri="{FF2B5EF4-FFF2-40B4-BE49-F238E27FC236}">
                <a16:creationId xmlns:a16="http://schemas.microsoft.com/office/drawing/2014/main" id="{FF7C8C16-98EB-7B5F-2610-B2CE2CA40F48}"/>
              </a:ext>
            </a:extLst>
          </p:cNvPr>
          <p:cNvSpPr>
            <a:spLocks noGrp="1"/>
          </p:cNvSpPr>
          <p:nvPr>
            <p:ph type="body" sz="quarter" idx="20"/>
          </p:nvPr>
        </p:nvSpPr>
        <p:spPr>
          <a:xfrm>
            <a:off x="8681668" y="4536761"/>
            <a:ext cx="3156650" cy="799599"/>
          </a:xfrm>
        </p:spPr>
        <p:txBody>
          <a:bodyPr/>
          <a:lstStyle/>
          <a:p>
            <a:r>
              <a:rPr lang="en-US" dirty="0"/>
              <a:t>412.394.5528</a:t>
            </a:r>
          </a:p>
          <a:p>
            <a:r>
              <a:rPr lang="en-US" dirty="0"/>
              <a:t>jgotaskie@foxrothschild.com</a:t>
            </a:r>
          </a:p>
        </p:txBody>
      </p:sp>
      <p:sp>
        <p:nvSpPr>
          <p:cNvPr id="13" name="Text Placeholder 12">
            <a:extLst>
              <a:ext uri="{FF2B5EF4-FFF2-40B4-BE49-F238E27FC236}">
                <a16:creationId xmlns:a16="http://schemas.microsoft.com/office/drawing/2014/main" id="{1817F8DA-F554-E5FB-126A-BBDA2AAD74A7}"/>
              </a:ext>
            </a:extLst>
          </p:cNvPr>
          <p:cNvSpPr>
            <a:spLocks noGrp="1"/>
          </p:cNvSpPr>
          <p:nvPr>
            <p:ph type="body" sz="quarter" idx="21"/>
          </p:nvPr>
        </p:nvSpPr>
        <p:spPr>
          <a:xfrm>
            <a:off x="3258569" y="3896089"/>
            <a:ext cx="2894814" cy="276999"/>
          </a:xfrm>
        </p:spPr>
        <p:txBody>
          <a:bodyPr/>
          <a:lstStyle/>
          <a:p>
            <a:r>
              <a:rPr lang="en-US" dirty="0"/>
              <a:t>Mark D. Harley</a:t>
            </a:r>
          </a:p>
          <a:p>
            <a:endParaRPr lang="en-US" dirty="0"/>
          </a:p>
        </p:txBody>
      </p:sp>
      <p:sp>
        <p:nvSpPr>
          <p:cNvPr id="14" name="Text Placeholder 13">
            <a:extLst>
              <a:ext uri="{FF2B5EF4-FFF2-40B4-BE49-F238E27FC236}">
                <a16:creationId xmlns:a16="http://schemas.microsoft.com/office/drawing/2014/main" id="{0AEC771F-C8E9-10EF-84F1-445AA6E4D1FE}"/>
              </a:ext>
            </a:extLst>
          </p:cNvPr>
          <p:cNvSpPr>
            <a:spLocks noGrp="1"/>
          </p:cNvSpPr>
          <p:nvPr>
            <p:ph type="body" sz="quarter" idx="22"/>
          </p:nvPr>
        </p:nvSpPr>
        <p:spPr>
          <a:xfrm>
            <a:off x="3428250" y="4259762"/>
            <a:ext cx="2555449" cy="276999"/>
          </a:xfrm>
        </p:spPr>
        <p:txBody>
          <a:bodyPr/>
          <a:lstStyle/>
          <a:p>
            <a:r>
              <a:rPr lang="en-US" dirty="0"/>
              <a:t>Partner</a:t>
            </a:r>
          </a:p>
          <a:p>
            <a:endParaRPr lang="en-US" dirty="0"/>
          </a:p>
        </p:txBody>
      </p:sp>
      <p:sp>
        <p:nvSpPr>
          <p:cNvPr id="15" name="Text Placeholder 14">
            <a:extLst>
              <a:ext uri="{FF2B5EF4-FFF2-40B4-BE49-F238E27FC236}">
                <a16:creationId xmlns:a16="http://schemas.microsoft.com/office/drawing/2014/main" id="{1D2F36EA-51A0-27F7-78DF-B6570B5D64BF}"/>
              </a:ext>
            </a:extLst>
          </p:cNvPr>
          <p:cNvSpPr>
            <a:spLocks noGrp="1"/>
          </p:cNvSpPr>
          <p:nvPr>
            <p:ph type="body" sz="quarter" idx="23"/>
          </p:nvPr>
        </p:nvSpPr>
        <p:spPr>
          <a:xfrm>
            <a:off x="3136343" y="4557778"/>
            <a:ext cx="3156650" cy="799599"/>
          </a:xfrm>
        </p:spPr>
        <p:txBody>
          <a:bodyPr/>
          <a:lstStyle/>
          <a:p>
            <a:r>
              <a:rPr lang="en-US" dirty="0"/>
              <a:t>412.391.2418</a:t>
            </a:r>
          </a:p>
          <a:p>
            <a:r>
              <a:rPr lang="en-US" dirty="0"/>
              <a:t>mharley@foxrothschild.com</a:t>
            </a:r>
          </a:p>
        </p:txBody>
      </p:sp>
      <p:sp>
        <p:nvSpPr>
          <p:cNvPr id="20" name="Text Placeholder 7">
            <a:extLst>
              <a:ext uri="{FF2B5EF4-FFF2-40B4-BE49-F238E27FC236}">
                <a16:creationId xmlns:a16="http://schemas.microsoft.com/office/drawing/2014/main" id="{5B1FD834-6547-618D-ED7A-400A01FDE7F3}"/>
              </a:ext>
            </a:extLst>
          </p:cNvPr>
          <p:cNvSpPr txBox="1">
            <a:spLocks/>
          </p:cNvSpPr>
          <p:nvPr/>
        </p:nvSpPr>
        <p:spPr>
          <a:xfrm>
            <a:off x="578934" y="3906649"/>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Kate L. Stoy</a:t>
            </a:r>
          </a:p>
        </p:txBody>
      </p:sp>
      <p:pic>
        <p:nvPicPr>
          <p:cNvPr id="21" name="Picture Placeholder 16">
            <a:extLst>
              <a:ext uri="{FF2B5EF4-FFF2-40B4-BE49-F238E27FC236}">
                <a16:creationId xmlns:a16="http://schemas.microsoft.com/office/drawing/2014/main" id="{C9F6B339-68A3-256D-E724-12A601A3BF79}"/>
              </a:ext>
            </a:extLst>
          </p:cNvPr>
          <p:cNvPicPr>
            <a:picLocks noChangeAspect="1"/>
          </p:cNvPicPr>
          <p:nvPr/>
        </p:nvPicPr>
        <p:blipFill>
          <a:blip r:embed="rId4">
            <a:extLst>
              <a:ext uri="{28A0092B-C50C-407E-A947-70E740481C1C}">
                <a14:useLocalDpi xmlns:a14="http://schemas.microsoft.com/office/drawing/2010/main" val="0"/>
              </a:ext>
            </a:extLst>
          </a:blip>
          <a:srcRect t="4348" b="4348"/>
          <a:stretch/>
        </p:blipFill>
        <p:spPr>
          <a:xfrm>
            <a:off x="1161053" y="2232923"/>
            <a:ext cx="1609860" cy="1609860"/>
          </a:xfrm>
          <a:prstGeom prst="rect">
            <a:avLst/>
          </a:prstGeom>
          <a:solidFill>
            <a:schemeClr val="bg1">
              <a:lumMod val="85000"/>
            </a:schemeClr>
          </a:solidFill>
        </p:spPr>
      </p:pic>
      <p:sp>
        <p:nvSpPr>
          <p:cNvPr id="22" name="Text Placeholder 10">
            <a:extLst>
              <a:ext uri="{FF2B5EF4-FFF2-40B4-BE49-F238E27FC236}">
                <a16:creationId xmlns:a16="http://schemas.microsoft.com/office/drawing/2014/main" id="{3331C2BC-2039-AA07-331E-65FF0DFBE93E}"/>
              </a:ext>
            </a:extLst>
          </p:cNvPr>
          <p:cNvSpPr txBox="1">
            <a:spLocks/>
          </p:cNvSpPr>
          <p:nvPr/>
        </p:nvSpPr>
        <p:spPr>
          <a:xfrm>
            <a:off x="744819" y="4261224"/>
            <a:ext cx="2442329"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200" b="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Partner</a:t>
            </a:r>
            <a:endParaRPr lang="en-US" dirty="0"/>
          </a:p>
        </p:txBody>
      </p:sp>
      <p:sp>
        <p:nvSpPr>
          <p:cNvPr id="23" name="Text Placeholder 11">
            <a:extLst>
              <a:ext uri="{FF2B5EF4-FFF2-40B4-BE49-F238E27FC236}">
                <a16:creationId xmlns:a16="http://schemas.microsoft.com/office/drawing/2014/main" id="{DE2D18D0-803A-5170-B0D6-C49953C922E8}"/>
              </a:ext>
            </a:extLst>
          </p:cNvPr>
          <p:cNvSpPr txBox="1">
            <a:spLocks/>
          </p:cNvSpPr>
          <p:nvPr/>
        </p:nvSpPr>
        <p:spPr>
          <a:xfrm>
            <a:off x="387661" y="4557780"/>
            <a:ext cx="3156650" cy="799599"/>
          </a:xfrm>
          <a:prstGeom prst="rect">
            <a:avLst/>
          </a:prstGeom>
        </p:spPr>
        <p:txBody>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412.391.6436</a:t>
            </a:r>
          </a:p>
          <a:p>
            <a:r>
              <a:rPr lang="en-US" dirty="0"/>
              <a:t>kstoy@foxrothschild.com</a:t>
            </a:r>
          </a:p>
        </p:txBody>
      </p:sp>
      <p:sp>
        <p:nvSpPr>
          <p:cNvPr id="24" name="Text Placeholder 7">
            <a:extLst>
              <a:ext uri="{FF2B5EF4-FFF2-40B4-BE49-F238E27FC236}">
                <a16:creationId xmlns:a16="http://schemas.microsoft.com/office/drawing/2014/main" id="{D1886183-EB9D-BD9B-FDEB-BBE8E4BBD816}"/>
              </a:ext>
            </a:extLst>
          </p:cNvPr>
          <p:cNvSpPr txBox="1">
            <a:spLocks/>
          </p:cNvSpPr>
          <p:nvPr/>
        </p:nvSpPr>
        <p:spPr>
          <a:xfrm>
            <a:off x="6094601" y="3925503"/>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Lauren B. Sabol</a:t>
            </a:r>
          </a:p>
        </p:txBody>
      </p:sp>
      <p:pic>
        <p:nvPicPr>
          <p:cNvPr id="25" name="Picture Placeholder 16">
            <a:extLst>
              <a:ext uri="{FF2B5EF4-FFF2-40B4-BE49-F238E27FC236}">
                <a16:creationId xmlns:a16="http://schemas.microsoft.com/office/drawing/2014/main" id="{E78E0061-A00B-604A-1601-A1269BC41F41}"/>
              </a:ext>
            </a:extLst>
          </p:cNvPr>
          <p:cNvPicPr>
            <a:picLocks noChangeAspect="1"/>
          </p:cNvPicPr>
          <p:nvPr/>
        </p:nvPicPr>
        <p:blipFill>
          <a:blip r:embed="rId5">
            <a:extLst>
              <a:ext uri="{28A0092B-C50C-407E-A947-70E740481C1C}">
                <a14:useLocalDpi xmlns:a14="http://schemas.microsoft.com/office/drawing/2010/main" val="0"/>
              </a:ext>
            </a:extLst>
          </a:blip>
          <a:srcRect t="4348" b="4348"/>
          <a:stretch/>
        </p:blipFill>
        <p:spPr>
          <a:xfrm>
            <a:off x="6676720" y="2251777"/>
            <a:ext cx="1609860" cy="1609860"/>
          </a:xfrm>
          <a:prstGeom prst="rect">
            <a:avLst/>
          </a:prstGeom>
          <a:solidFill>
            <a:schemeClr val="bg1">
              <a:lumMod val="85000"/>
            </a:schemeClr>
          </a:solidFill>
        </p:spPr>
      </p:pic>
      <p:sp>
        <p:nvSpPr>
          <p:cNvPr id="26" name="Text Placeholder 10">
            <a:extLst>
              <a:ext uri="{FF2B5EF4-FFF2-40B4-BE49-F238E27FC236}">
                <a16:creationId xmlns:a16="http://schemas.microsoft.com/office/drawing/2014/main" id="{0EE1BAB0-F4F8-4359-3088-C687D3EC0FE3}"/>
              </a:ext>
            </a:extLst>
          </p:cNvPr>
          <p:cNvSpPr txBox="1">
            <a:spLocks/>
          </p:cNvSpPr>
          <p:nvPr/>
        </p:nvSpPr>
        <p:spPr>
          <a:xfrm>
            <a:off x="6260486" y="4280078"/>
            <a:ext cx="2442329"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200" b="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Partner</a:t>
            </a:r>
          </a:p>
        </p:txBody>
      </p:sp>
      <p:sp>
        <p:nvSpPr>
          <p:cNvPr id="27" name="Text Placeholder 11">
            <a:extLst>
              <a:ext uri="{FF2B5EF4-FFF2-40B4-BE49-F238E27FC236}">
                <a16:creationId xmlns:a16="http://schemas.microsoft.com/office/drawing/2014/main" id="{9FFF477E-3FAC-3E25-4DA3-473B0854482B}"/>
              </a:ext>
            </a:extLst>
          </p:cNvPr>
          <p:cNvSpPr txBox="1">
            <a:spLocks/>
          </p:cNvSpPr>
          <p:nvPr/>
        </p:nvSpPr>
        <p:spPr>
          <a:xfrm>
            <a:off x="5897260" y="4557778"/>
            <a:ext cx="3156650" cy="799599"/>
          </a:xfrm>
          <a:prstGeom prst="rect">
            <a:avLst/>
          </a:prstGeom>
        </p:spPr>
        <p:txBody>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412.394.5568</a:t>
            </a:r>
          </a:p>
          <a:p>
            <a:r>
              <a:rPr lang="en-US" dirty="0"/>
              <a:t>lsabol@foxrothschild.com</a:t>
            </a:r>
          </a:p>
        </p:txBody>
      </p:sp>
    </p:spTree>
    <p:extLst>
      <p:ext uri="{BB962C8B-B14F-4D97-AF65-F5344CB8AC3E}">
        <p14:creationId xmlns:p14="http://schemas.microsoft.com/office/powerpoint/2010/main" val="2057537555"/>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8DA4F-002C-0016-1489-2BFE5E7E15A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FBDD2A1-8AC9-3219-4608-C7505329781A}"/>
              </a:ext>
            </a:extLst>
          </p:cNvPr>
          <p:cNvSpPr>
            <a:spLocks noGrp="1"/>
          </p:cNvSpPr>
          <p:nvPr>
            <p:ph sz="quarter" idx="10"/>
          </p:nvPr>
        </p:nvSpPr>
        <p:spPr>
          <a:xfrm>
            <a:off x="522515" y="1837110"/>
            <a:ext cx="5211536" cy="4035370"/>
          </a:xfrm>
        </p:spPr>
        <p:txBody>
          <a:bodyPr>
            <a:normAutofit/>
          </a:bodyPr>
          <a:lstStyle/>
          <a:p>
            <a:pPr marL="342900" marR="0" lvl="0" indent="-342900" defTabSz="914400" rtl="0" eaLnBrk="1" fontAlgn="auto" latinLnBrk="0" hangingPunct="1">
              <a:spcBef>
                <a:spcPts val="1000"/>
              </a:spcBef>
              <a:spcAft>
                <a:spcPts val="0"/>
              </a:spcAft>
              <a:buClr>
                <a:srgbClr val="155D0C"/>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rPr>
              <a:t>US Border Rules and Rights</a:t>
            </a:r>
          </a:p>
          <a:p>
            <a:pPr marL="342900" marR="0" lvl="0" indent="-342900" defTabSz="914400" rtl="0" eaLnBrk="1" fontAlgn="auto" latinLnBrk="0" hangingPunct="1">
              <a:spcBef>
                <a:spcPts val="1000"/>
              </a:spcBef>
              <a:spcAft>
                <a:spcPts val="0"/>
              </a:spcAft>
              <a:buClr>
                <a:srgbClr val="155D0C"/>
              </a:buClr>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rPr>
              <a:t>Foreign Countries Border Rules and Rights</a:t>
            </a:r>
          </a:p>
        </p:txBody>
      </p:sp>
      <p:sp>
        <p:nvSpPr>
          <p:cNvPr id="2" name="Title 1">
            <a:extLst>
              <a:ext uri="{FF2B5EF4-FFF2-40B4-BE49-F238E27FC236}">
                <a16:creationId xmlns:a16="http://schemas.microsoft.com/office/drawing/2014/main" id="{A662FE12-4E64-61F9-D050-C0E03396973C}"/>
              </a:ext>
            </a:extLst>
          </p:cNvPr>
          <p:cNvSpPr>
            <a:spLocks noGrp="1"/>
          </p:cNvSpPr>
          <p:nvPr>
            <p:ph type="title"/>
          </p:nvPr>
        </p:nvSpPr>
        <p:spPr/>
        <p:txBody>
          <a:bodyPr>
            <a:normAutofit/>
          </a:bodyPr>
          <a:lstStyle/>
          <a:p>
            <a:r>
              <a:rPr lang="en-US" sz="4000" dirty="0"/>
              <a:t>Agenda</a:t>
            </a:r>
          </a:p>
        </p:txBody>
      </p:sp>
      <p:pic>
        <p:nvPicPr>
          <p:cNvPr id="3" name="Picture 2" descr="Dark world map">
            <a:extLst>
              <a:ext uri="{FF2B5EF4-FFF2-40B4-BE49-F238E27FC236}">
                <a16:creationId xmlns:a16="http://schemas.microsoft.com/office/drawing/2014/main" id="{49F12AEF-A7D3-AB8E-E049-B54CB49088E5}"/>
              </a:ext>
            </a:extLst>
          </p:cNvPr>
          <p:cNvPicPr>
            <a:picLocks noChangeAspect="1"/>
          </p:cNvPicPr>
          <p:nvPr/>
        </p:nvPicPr>
        <p:blipFill>
          <a:blip r:embed="rId2">
            <a:extLst>
              <a:ext uri="{28A0092B-C50C-407E-A947-70E740481C1C}">
                <a14:useLocalDpi xmlns:a14="http://schemas.microsoft.com/office/drawing/2010/main" val="0"/>
              </a:ext>
            </a:extLst>
          </a:blip>
          <a:srcRect l="5261" r="4870"/>
          <a:stretch/>
        </p:blipFill>
        <p:spPr>
          <a:xfrm>
            <a:off x="6179570" y="1837110"/>
            <a:ext cx="5466556" cy="3649662"/>
          </a:xfrm>
          <a:prstGeom prst="rect">
            <a:avLst/>
          </a:prstGeom>
          <a:noFill/>
        </p:spPr>
      </p:pic>
    </p:spTree>
    <p:extLst>
      <p:ext uri="{BB962C8B-B14F-4D97-AF65-F5344CB8AC3E}">
        <p14:creationId xmlns:p14="http://schemas.microsoft.com/office/powerpoint/2010/main" val="2768847277"/>
      </p:ext>
    </p:extLst>
  </p:cSld>
  <p:clrMapOvr>
    <a:masterClrMapping/>
  </p:clrMapOvr>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29106-CD8B-93AA-34A0-F25C7F1285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D1E403-25F9-FB96-705A-2EF3534A7AD6}"/>
              </a:ext>
            </a:extLst>
          </p:cNvPr>
          <p:cNvSpPr>
            <a:spLocks noGrp="1"/>
          </p:cNvSpPr>
          <p:nvPr>
            <p:ph sz="quarter" idx="10"/>
          </p:nvPr>
        </p:nvSpPr>
        <p:spPr>
          <a:xfrm>
            <a:off x="440303" y="1354888"/>
            <a:ext cx="5789576" cy="4904244"/>
          </a:xfrm>
        </p:spPr>
        <p:txBody>
          <a:bodyPr>
            <a:normAutofit/>
          </a:bodyPr>
          <a:lstStyle/>
          <a:p>
            <a:pPr algn="l"/>
            <a:endParaRPr lang="en-US" b="0" i="0" dirty="0">
              <a:solidFill>
                <a:srgbClr val="424242"/>
              </a:solidFill>
              <a:effectLst/>
              <a:latin typeface="Segoe Sans"/>
            </a:endParaRPr>
          </a:p>
          <a:p>
            <a:endParaRPr lang="en-US" dirty="0"/>
          </a:p>
        </p:txBody>
      </p:sp>
      <p:sp>
        <p:nvSpPr>
          <p:cNvPr id="2" name="Title 1">
            <a:extLst>
              <a:ext uri="{FF2B5EF4-FFF2-40B4-BE49-F238E27FC236}">
                <a16:creationId xmlns:a16="http://schemas.microsoft.com/office/drawing/2014/main" id="{0EC83832-743D-713E-4D63-2BDE93515404}"/>
              </a:ext>
            </a:extLst>
          </p:cNvPr>
          <p:cNvSpPr>
            <a:spLocks noGrp="1"/>
          </p:cNvSpPr>
          <p:nvPr>
            <p:ph type="title"/>
          </p:nvPr>
        </p:nvSpPr>
        <p:spPr>
          <a:xfrm>
            <a:off x="440303" y="115762"/>
            <a:ext cx="11124055" cy="1325563"/>
          </a:xfrm>
        </p:spPr>
        <p:txBody>
          <a:bodyPr/>
          <a:lstStyle/>
          <a:p>
            <a:r>
              <a:rPr lang="en-US" dirty="0"/>
              <a:t>US Border Rules and Rights: Inspection and 100-Mile Border Zone</a:t>
            </a:r>
          </a:p>
        </p:txBody>
      </p:sp>
      <p:sp>
        <p:nvSpPr>
          <p:cNvPr id="4" name="Content Placeholder 2">
            <a:extLst>
              <a:ext uri="{FF2B5EF4-FFF2-40B4-BE49-F238E27FC236}">
                <a16:creationId xmlns:a16="http://schemas.microsoft.com/office/drawing/2014/main" id="{1DBAFA59-AC47-B165-F805-96B2FBBBD175}"/>
              </a:ext>
            </a:extLst>
          </p:cNvPr>
          <p:cNvSpPr txBox="1">
            <a:spLocks/>
          </p:cNvSpPr>
          <p:nvPr/>
        </p:nvSpPr>
        <p:spPr>
          <a:xfrm>
            <a:off x="6147667" y="1354889"/>
            <a:ext cx="5789576" cy="4556514"/>
          </a:xfrm>
          <a:prstGeom prst="rect">
            <a:avLst/>
          </a:prstGeom>
        </p:spPr>
        <p:txBody>
          <a:bodyPr/>
          <a:lstStyle>
            <a:lvl1pPr marL="0" indent="0" algn="l" defTabSz="914400" rtl="0" eaLnBrk="1" latinLnBrk="0" hangingPunct="1">
              <a:lnSpc>
                <a:spcPct val="90000"/>
              </a:lnSpc>
              <a:spcBef>
                <a:spcPts val="1000"/>
              </a:spcBef>
              <a:buClr>
                <a:srgbClr val="155D0C"/>
              </a:buClr>
              <a:buFont typeface="Arial" panose="020B0604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155D0C"/>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4444"/>
              </a:solidFill>
              <a:effectLst/>
              <a:uLnTx/>
              <a:uFillTx/>
              <a:latin typeface="Segoe UI"/>
              <a:ea typeface="+mn-ea"/>
              <a:cs typeface="Segoe UI" panose="020B0502040204020203" pitchFamily="34" charset="0"/>
            </a:endParaRPr>
          </a:p>
        </p:txBody>
      </p:sp>
      <p:pic>
        <p:nvPicPr>
          <p:cNvPr id="5" name="Content Placeholder 5" descr="USA Map by State Results Presidential Elections 2012. 3D Rendering Illustration">
            <a:extLst>
              <a:ext uri="{FF2B5EF4-FFF2-40B4-BE49-F238E27FC236}">
                <a16:creationId xmlns:a16="http://schemas.microsoft.com/office/drawing/2014/main" id="{B4E03ACC-688A-1299-DDC7-CA1DBEAB79EE}"/>
              </a:ext>
            </a:extLst>
          </p:cNvPr>
          <p:cNvPicPr>
            <a:picLocks noChangeAspect="1"/>
          </p:cNvPicPr>
          <p:nvPr/>
        </p:nvPicPr>
        <p:blipFill>
          <a:blip r:embed="rId3"/>
          <a:srcRect l="14064" r="14028" b="2"/>
          <a:stretch/>
        </p:blipFill>
        <p:spPr>
          <a:xfrm>
            <a:off x="838200" y="1798819"/>
            <a:ext cx="5127625" cy="3957534"/>
          </a:xfrm>
          <a:prstGeom prst="rect">
            <a:avLst/>
          </a:prstGeom>
          <a:noFill/>
        </p:spPr>
      </p:pic>
      <p:sp>
        <p:nvSpPr>
          <p:cNvPr id="10" name="TextBox 9">
            <a:extLst>
              <a:ext uri="{FF2B5EF4-FFF2-40B4-BE49-F238E27FC236}">
                <a16:creationId xmlns:a16="http://schemas.microsoft.com/office/drawing/2014/main" id="{12817340-7075-6C1E-E381-07B3554A0830}"/>
              </a:ext>
            </a:extLst>
          </p:cNvPr>
          <p:cNvSpPr txBox="1"/>
          <p:nvPr/>
        </p:nvSpPr>
        <p:spPr>
          <a:xfrm>
            <a:off x="6411721" y="1798819"/>
            <a:ext cx="4968815"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4444"/>
                </a:solidFill>
                <a:effectLst/>
                <a:uLnTx/>
                <a:uFillTx/>
                <a:latin typeface="Segoe UI"/>
                <a:ea typeface="+mn-ea"/>
                <a:cs typeface="+mn-cs"/>
              </a:rPr>
              <a:t>Inspection by Customs and Border Protection (CBP)</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4"/>
                </a:solidFill>
                <a:effectLst/>
                <a:uLnTx/>
                <a:uFillTx/>
                <a:latin typeface="Segoe UI"/>
                <a:ea typeface="+mn-ea"/>
                <a:cs typeface="+mn-cs"/>
              </a:rPr>
              <a:t>All individuals entering the US are subject to inspection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4"/>
                </a:solidFill>
                <a:effectLst/>
                <a:uLnTx/>
                <a:uFillTx/>
                <a:latin typeface="Segoe UI"/>
                <a:ea typeface="+mn-ea"/>
                <a:cs typeface="+mn-cs"/>
              </a:rPr>
              <a:t>Enforce compliance with immigration, customs, and agriculture regulations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4444"/>
                </a:solidFill>
                <a:effectLst/>
                <a:uLnTx/>
                <a:uFillTx/>
                <a:latin typeface="Segoe UI"/>
                <a:ea typeface="+mn-ea"/>
                <a:cs typeface="+mn-cs"/>
              </a:rPr>
              <a:t>100-Mile Border Zone Authority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4"/>
                </a:solidFill>
                <a:effectLst/>
                <a:uLnTx/>
                <a:uFillTx/>
                <a:latin typeface="Segoe UI"/>
                <a:ea typeface="+mn-ea"/>
                <a:cs typeface="+mn-cs"/>
              </a:rPr>
              <a:t>CBP can conduct warrantless stops and searches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4"/>
                </a:solidFill>
                <a:effectLst/>
                <a:uLnTx/>
                <a:uFillTx/>
                <a:latin typeface="Segoe UI"/>
                <a:ea typeface="+mn-ea"/>
                <a:cs typeface="+mn-cs"/>
              </a:rPr>
              <a:t>Fourth Amendment protections still apply</a:t>
            </a:r>
          </a:p>
        </p:txBody>
      </p:sp>
    </p:spTree>
    <p:extLst>
      <p:ext uri="{BB962C8B-B14F-4D97-AF65-F5344CB8AC3E}">
        <p14:creationId xmlns:p14="http://schemas.microsoft.com/office/powerpoint/2010/main" val="2344742246"/>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676C4-EFA4-2322-C444-021BB0D8678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64BFF5B-4C0B-6819-6CC9-CCA84A16188C}"/>
              </a:ext>
            </a:extLst>
          </p:cNvPr>
          <p:cNvSpPr>
            <a:spLocks noGrp="1"/>
          </p:cNvSpPr>
          <p:nvPr>
            <p:ph sz="quarter" idx="10"/>
          </p:nvPr>
        </p:nvSpPr>
        <p:spPr>
          <a:xfrm>
            <a:off x="522514" y="1837110"/>
            <a:ext cx="11124053" cy="4035370"/>
          </a:xfrm>
        </p:spPr>
        <p:txBody>
          <a:bodyPr>
            <a:normAutofit fontScale="92500" lnSpcReduction="10000"/>
          </a:bodyPr>
          <a:lstStyle/>
          <a:p>
            <a:r>
              <a:rPr lang="en-US" sz="2400" b="1" dirty="0"/>
              <a:t>Customs Agents Overview</a:t>
            </a:r>
          </a:p>
          <a:p>
            <a:pPr marL="342900" indent="-342900">
              <a:buFont typeface="Arial" panose="020B0604020202020204" pitchFamily="34" charset="0"/>
              <a:buChar char="•"/>
            </a:pPr>
            <a:r>
              <a:rPr lang="en-US" sz="2200" dirty="0"/>
              <a:t>Includes U.S. Customs and Border Protection, Immigration and Customs Enforcement, and other federal customs agents (DHS/DOJ/ATF/USDA/FDA)</a:t>
            </a:r>
          </a:p>
          <a:p>
            <a:r>
              <a:rPr lang="en-US" sz="2400" b="1" dirty="0"/>
              <a:t>Searches and the Fourth Amendment</a:t>
            </a:r>
          </a:p>
          <a:p>
            <a:pPr marL="342900" indent="-342900">
              <a:buFont typeface="Arial" panose="020B0604020202020204" pitchFamily="34" charset="0"/>
              <a:buChar char="•"/>
            </a:pPr>
            <a:r>
              <a:rPr lang="en-US" sz="2200" dirty="0"/>
              <a:t>Routine, suspicion-less searches are deemed “reasonable” per se</a:t>
            </a:r>
          </a:p>
          <a:p>
            <a:pPr marL="342900" indent="-342900">
              <a:buFont typeface="Arial" panose="020B0604020202020204" pitchFamily="34" charset="0"/>
              <a:buChar char="•"/>
            </a:pPr>
            <a:r>
              <a:rPr lang="en-US" sz="2200" dirty="0"/>
              <a:t>Do not violate the Fourth Amendment’s prohibition against “unreasonable searches and seizures”</a:t>
            </a:r>
          </a:p>
          <a:p>
            <a:r>
              <a:rPr lang="en-US" sz="2400" b="1" dirty="0"/>
              <a:t>Scope of Search Authority</a:t>
            </a:r>
          </a:p>
          <a:p>
            <a:pPr marL="342900" indent="-342900">
              <a:buFont typeface="Arial" panose="020B0604020202020204" pitchFamily="34" charset="0"/>
              <a:buChar char="•"/>
            </a:pPr>
            <a:r>
              <a:rPr lang="en-US" sz="2200" dirty="0"/>
              <a:t>Authorized to search, review, and copy contents of electronic devices</a:t>
            </a:r>
          </a:p>
          <a:p>
            <a:pPr marL="342900" indent="-342900">
              <a:buFont typeface="Arial" panose="020B0604020202020204" pitchFamily="34" charset="0"/>
              <a:buChar char="•"/>
            </a:pPr>
            <a:r>
              <a:rPr lang="en-US" sz="2200" dirty="0"/>
              <a:t>Applies to laptops, mobile phones, tablets, USB drives, and external drives</a:t>
            </a:r>
          </a:p>
          <a:p>
            <a:pPr marL="342900" indent="-342900">
              <a:buFont typeface="Arial" panose="020B0604020202020204" pitchFamily="34" charset="0"/>
              <a:buChar char="•"/>
            </a:pPr>
            <a:r>
              <a:rPr lang="en-US" sz="2200" dirty="0"/>
              <a:t>Applies to devices carried across the border, both incoming and outgoing</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1E87ACF1-5D51-3548-48EF-602DBB823DC1}"/>
              </a:ext>
            </a:extLst>
          </p:cNvPr>
          <p:cNvSpPr>
            <a:spLocks noGrp="1"/>
          </p:cNvSpPr>
          <p:nvPr>
            <p:ph type="title"/>
          </p:nvPr>
        </p:nvSpPr>
        <p:spPr/>
        <p:txBody>
          <a:bodyPr>
            <a:normAutofit/>
          </a:bodyPr>
          <a:lstStyle/>
          <a:p>
            <a:r>
              <a:rPr lang="en-US" dirty="0"/>
              <a:t>US Border Rules and Rights: CBP, ICE, and Other Federal Agents</a:t>
            </a:r>
          </a:p>
        </p:txBody>
      </p:sp>
    </p:spTree>
    <p:extLst>
      <p:ext uri="{BB962C8B-B14F-4D97-AF65-F5344CB8AC3E}">
        <p14:creationId xmlns:p14="http://schemas.microsoft.com/office/powerpoint/2010/main" val="4227718768"/>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1C61E-8F92-2F9E-ECAA-1C619C34DDA0}"/>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D1A9461-AACF-698C-0B07-974BE014D525}"/>
              </a:ext>
            </a:extLst>
          </p:cNvPr>
          <p:cNvSpPr>
            <a:spLocks noGrp="1"/>
          </p:cNvSpPr>
          <p:nvPr>
            <p:ph sz="quarter" idx="10"/>
          </p:nvPr>
        </p:nvSpPr>
        <p:spPr>
          <a:xfrm>
            <a:off x="522514" y="1837110"/>
            <a:ext cx="11124053" cy="4035370"/>
          </a:xfrm>
        </p:spPr>
        <p:txBody>
          <a:bodyPr>
            <a:normAutofit/>
          </a:bodyPr>
          <a:lstStyle/>
          <a:p>
            <a:r>
              <a:rPr lang="en-US" sz="2800" b="1" dirty="0"/>
              <a:t>Legal Ambiguity</a:t>
            </a:r>
          </a:p>
          <a:p>
            <a:pPr marL="342900" indent="-342900">
              <a:buFont typeface="Arial" panose="020B0604020202020204" pitchFamily="34" charset="0"/>
              <a:buChar char="•"/>
            </a:pPr>
            <a:r>
              <a:rPr lang="en-US" sz="2400" dirty="0"/>
              <a:t>US Supreme Court has not addressed the scope of electronic device searches under border search exception</a:t>
            </a:r>
          </a:p>
          <a:p>
            <a:pPr marL="342900" indent="-342900">
              <a:buFont typeface="Arial" panose="020B0604020202020204" pitchFamily="34" charset="0"/>
              <a:buChar char="•"/>
            </a:pPr>
            <a:r>
              <a:rPr lang="en-US" sz="2400" dirty="0"/>
              <a:t>Federal circuit courts lack consensus on the issue</a:t>
            </a:r>
          </a:p>
          <a:p>
            <a:r>
              <a:rPr lang="en-US" sz="2800" b="1" dirty="0"/>
              <a:t>Current Policy on Detained Devices</a:t>
            </a:r>
          </a:p>
          <a:p>
            <a:pPr marL="342900" indent="-342900">
              <a:buFont typeface="Arial" panose="020B0604020202020204" pitchFamily="34" charset="0"/>
              <a:buChar char="•"/>
            </a:pPr>
            <a:r>
              <a:rPr lang="en-US" sz="2400" dirty="0"/>
              <a:t>CBP must return detained electronic devices within five days</a:t>
            </a:r>
          </a:p>
          <a:p>
            <a:pPr marL="342900" indent="-342900">
              <a:buFont typeface="Arial" panose="020B0604020202020204" pitchFamily="34" charset="0"/>
              <a:buChar char="•"/>
            </a:pPr>
            <a:r>
              <a:rPr lang="en-US" sz="2400" dirty="0"/>
              <a:t>Extensions up to fifteen days, with seven-day increments thereafter, may be granted – requires a supervisory review and approval</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B30EB7A5-3F72-35CD-9FE7-C3C3BCB6F2F6}"/>
              </a:ext>
            </a:extLst>
          </p:cNvPr>
          <p:cNvSpPr>
            <a:spLocks noGrp="1"/>
          </p:cNvSpPr>
          <p:nvPr>
            <p:ph type="title"/>
          </p:nvPr>
        </p:nvSpPr>
        <p:spPr/>
        <p:txBody>
          <a:bodyPr>
            <a:normAutofit/>
          </a:bodyPr>
          <a:lstStyle/>
          <a:p>
            <a:r>
              <a:rPr lang="en-US" dirty="0"/>
              <a:t>US Border Rules and Rights: Electronic Data: CBP's Authority on Electronic Devices</a:t>
            </a:r>
          </a:p>
        </p:txBody>
      </p:sp>
    </p:spTree>
    <p:extLst>
      <p:ext uri="{BB962C8B-B14F-4D97-AF65-F5344CB8AC3E}">
        <p14:creationId xmlns:p14="http://schemas.microsoft.com/office/powerpoint/2010/main" val="3295753580"/>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93ADF-9D60-5C4D-203B-CA6D34D2FC82}"/>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E89DC7-AF71-96F3-49D0-0589095D15A4}"/>
              </a:ext>
            </a:extLst>
          </p:cNvPr>
          <p:cNvSpPr>
            <a:spLocks noGrp="1"/>
          </p:cNvSpPr>
          <p:nvPr>
            <p:ph sz="quarter" idx="10"/>
          </p:nvPr>
        </p:nvSpPr>
        <p:spPr>
          <a:xfrm>
            <a:off x="522514" y="1837110"/>
            <a:ext cx="11124053" cy="4035370"/>
          </a:xfrm>
        </p:spPr>
        <p:txBody>
          <a:bodyPr>
            <a:normAutofit fontScale="92500" lnSpcReduction="20000"/>
          </a:bodyPr>
          <a:lstStyle/>
          <a:p>
            <a:r>
              <a:rPr lang="en-US" sz="2600" b="1" dirty="0"/>
              <a:t>Individual Rights</a:t>
            </a:r>
          </a:p>
          <a:p>
            <a:pPr marL="457200" indent="-457200">
              <a:buFont typeface="Arial" panose="020B0604020202020204" pitchFamily="34" charset="0"/>
              <a:buChar char="•"/>
            </a:pPr>
            <a:r>
              <a:rPr lang="en-US" dirty="0"/>
              <a:t>Right to remain silent (applies to all travelers)</a:t>
            </a:r>
          </a:p>
          <a:p>
            <a:pPr marL="457200" indent="-457200">
              <a:buFont typeface="Arial" panose="020B0604020202020204" pitchFamily="34" charset="0"/>
              <a:buChar char="•"/>
            </a:pPr>
            <a:r>
              <a:rPr lang="en-US" dirty="0"/>
              <a:t>Right to request an attorney (applies to all travelers)</a:t>
            </a:r>
          </a:p>
          <a:p>
            <a:pPr marL="457200" indent="-457200">
              <a:buFont typeface="Arial" panose="020B0604020202020204" pitchFamily="34" charset="0"/>
              <a:buChar char="•"/>
            </a:pPr>
            <a:r>
              <a:rPr lang="en-US" dirty="0"/>
              <a:t>No obligation to answer questions about immigration status</a:t>
            </a:r>
          </a:p>
          <a:p>
            <a:r>
              <a:rPr lang="en-US" sz="2600" b="1" dirty="0"/>
              <a:t>Travelers' Rights</a:t>
            </a:r>
          </a:p>
          <a:p>
            <a:pPr marL="457200" indent="-457200">
              <a:buFont typeface="Arial" panose="020B0604020202020204" pitchFamily="34" charset="0"/>
              <a:buChar char="•"/>
            </a:pPr>
            <a:r>
              <a:rPr lang="en-US" dirty="0"/>
              <a:t>Not required by law to provide a password for locked devices</a:t>
            </a:r>
          </a:p>
          <a:p>
            <a:r>
              <a:rPr lang="en-US" sz="2600" b="1" dirty="0"/>
              <a:t>Customs Agents' Authority</a:t>
            </a:r>
          </a:p>
          <a:p>
            <a:pPr marL="457200" indent="-457200">
              <a:buFont typeface="Arial" panose="020B0604020202020204" pitchFamily="34" charset="0"/>
              <a:buChar char="•"/>
            </a:pPr>
            <a:r>
              <a:rPr lang="en-US" dirty="0"/>
              <a:t>Permitted to transport devices to off-site locations</a:t>
            </a:r>
          </a:p>
          <a:p>
            <a:pPr marL="457200" indent="-457200">
              <a:buFont typeface="Arial" panose="020B0604020202020204" pitchFamily="34" charset="0"/>
              <a:buChar char="•"/>
            </a:pPr>
            <a:r>
              <a:rPr lang="en-US" dirty="0"/>
              <a:t>Can use resources of other government agencies to decrypt, translate, or interpret information on devices</a:t>
            </a:r>
          </a:p>
          <a:p>
            <a:pPr marL="457200" indent="-457200">
              <a:buFont typeface="Arial" panose="020B0604020202020204" pitchFamily="34" charset="0"/>
              <a:buChar char="•"/>
            </a:pPr>
            <a:r>
              <a:rPr lang="en-US" dirty="0"/>
              <a:t>Can detain travelers, but not deny entry to citizens or Green Card holders</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3711599C-0939-2AA3-C976-4EC43E352CF8}"/>
              </a:ext>
            </a:extLst>
          </p:cNvPr>
          <p:cNvSpPr>
            <a:spLocks noGrp="1"/>
          </p:cNvSpPr>
          <p:nvPr>
            <p:ph type="title"/>
          </p:nvPr>
        </p:nvSpPr>
        <p:spPr/>
        <p:txBody>
          <a:bodyPr>
            <a:normAutofit/>
          </a:bodyPr>
          <a:lstStyle/>
          <a:p>
            <a:r>
              <a:rPr lang="en-US" dirty="0"/>
              <a:t>US Border Rules and Rights: Rights and Border Search Exception</a:t>
            </a:r>
          </a:p>
        </p:txBody>
      </p:sp>
    </p:spTree>
    <p:extLst>
      <p:ext uri="{BB962C8B-B14F-4D97-AF65-F5344CB8AC3E}">
        <p14:creationId xmlns:p14="http://schemas.microsoft.com/office/powerpoint/2010/main" val="954670917"/>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102A-33EE-43ED-6EE5-B16D6FE129A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CF9D976-99C6-A605-1183-FC394233F73C}"/>
              </a:ext>
            </a:extLst>
          </p:cNvPr>
          <p:cNvSpPr>
            <a:spLocks noGrp="1"/>
          </p:cNvSpPr>
          <p:nvPr>
            <p:ph sz="quarter" idx="10"/>
          </p:nvPr>
        </p:nvSpPr>
        <p:spPr>
          <a:xfrm>
            <a:off x="545430" y="1595570"/>
            <a:ext cx="11124053" cy="4035370"/>
          </a:xfrm>
        </p:spPr>
        <p:txBody>
          <a:bodyPr>
            <a:normAutofit/>
          </a:bodyPr>
          <a:lstStyle/>
          <a:p>
            <a:r>
              <a:rPr lang="en-US" sz="3200" b="1" dirty="0"/>
              <a:t>Cloud Data Access Limitations</a:t>
            </a:r>
          </a:p>
          <a:p>
            <a:pPr marL="457200" indent="-457200">
              <a:buFont typeface="Arial" panose="020B0604020202020204" pitchFamily="34" charset="0"/>
              <a:buChar char="•"/>
            </a:pPr>
            <a:r>
              <a:rPr lang="en-US" sz="2800" dirty="0"/>
              <a:t>Agents cannot access cloud data directly</a:t>
            </a:r>
          </a:p>
          <a:p>
            <a:pPr marL="457200" indent="-457200">
              <a:buFont typeface="Arial" panose="020B0604020202020204" pitchFamily="34" charset="0"/>
              <a:buChar char="•"/>
            </a:pPr>
            <a:r>
              <a:rPr lang="en-US" sz="2800" dirty="0"/>
              <a:t>Data must be downloaded to the device before agents would have access (and then they would, if the device is surrendered unlocked)</a:t>
            </a:r>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33C6612B-3F2A-B99A-40C5-320507298BFE}"/>
              </a:ext>
            </a:extLst>
          </p:cNvPr>
          <p:cNvSpPr>
            <a:spLocks noGrp="1"/>
          </p:cNvSpPr>
          <p:nvPr>
            <p:ph type="title"/>
          </p:nvPr>
        </p:nvSpPr>
        <p:spPr/>
        <p:txBody>
          <a:bodyPr>
            <a:normAutofit/>
          </a:bodyPr>
          <a:lstStyle/>
          <a:p>
            <a:r>
              <a:rPr lang="en-US" dirty="0"/>
              <a:t>US Border Rules and Rights: Data in the Cloud</a:t>
            </a:r>
          </a:p>
        </p:txBody>
      </p:sp>
    </p:spTree>
    <p:extLst>
      <p:ext uri="{BB962C8B-B14F-4D97-AF65-F5344CB8AC3E}">
        <p14:creationId xmlns:p14="http://schemas.microsoft.com/office/powerpoint/2010/main" val="4265117227"/>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2D2CB-B81E-04BD-3484-BA224684F4B0}"/>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FD32199-FA14-F76F-F80D-57ECB903A271}"/>
              </a:ext>
            </a:extLst>
          </p:cNvPr>
          <p:cNvSpPr>
            <a:spLocks noGrp="1"/>
          </p:cNvSpPr>
          <p:nvPr>
            <p:ph sz="quarter" idx="10"/>
          </p:nvPr>
        </p:nvSpPr>
        <p:spPr>
          <a:xfrm>
            <a:off x="545432" y="1604197"/>
            <a:ext cx="11124053" cy="4035370"/>
          </a:xfrm>
        </p:spPr>
        <p:txBody>
          <a:bodyPr>
            <a:normAutofit/>
          </a:bodyPr>
          <a:lstStyle/>
          <a:p>
            <a:endParaRPr lang="en-US" sz="2300" b="1" dirty="0"/>
          </a:p>
          <a:p>
            <a:r>
              <a:rPr lang="en-US" b="1" dirty="0"/>
              <a:t>Federal District Court Holding in 1995</a:t>
            </a:r>
          </a:p>
          <a:p>
            <a:pPr marL="342900" indent="-342900">
              <a:buFont typeface="Arial" panose="020B0604020202020204" pitchFamily="34" charset="0"/>
              <a:buChar char="•"/>
            </a:pPr>
            <a:r>
              <a:rPr kumimoji="0" lang="en-US" sz="2200" b="0" i="0" u="none" strike="noStrike" kern="1200" cap="none" spc="0" normalizeH="0" baseline="0" noProof="0" dirty="0">
                <a:ln>
                  <a:noFill/>
                </a:ln>
                <a:solidFill>
                  <a:prstClr val="black"/>
                </a:solidFill>
                <a:effectLst/>
                <a:uLnTx/>
                <a:uFillTx/>
                <a:ea typeface="Aptos" panose="020B0004020202020204" pitchFamily="34" charset="0"/>
              </a:rPr>
              <a:t>When, in the course of a routine search of an attorney’s paper documents, a Customs Agent “seeks to take the non-routine step of reading the contents of any document over an attorney’s objection that the document is privileged, Customs may not read the document without a warrant or subpoena”</a:t>
            </a:r>
            <a:endParaRPr lang="en-US" sz="2200" dirty="0"/>
          </a:p>
          <a:p>
            <a:r>
              <a:rPr lang="en-US" b="1" dirty="0"/>
              <a:t>Routine Search of Attorney's Documents</a:t>
            </a:r>
          </a:p>
          <a:p>
            <a:pPr marL="342900" indent="-342900">
              <a:buFont typeface="Arial" panose="020B0604020202020204" pitchFamily="34" charset="0"/>
              <a:buChar char="•"/>
            </a:pPr>
            <a:r>
              <a:rPr lang="en-US" sz="2200" dirty="0"/>
              <a:t>Customs Agents cannot read documents over attorney's objection</a:t>
            </a:r>
          </a:p>
          <a:p>
            <a:r>
              <a:rPr lang="en-US" b="1" dirty="0"/>
              <a:t>Requirement for Warrant or Subpoena</a:t>
            </a:r>
          </a:p>
          <a:p>
            <a:pPr marL="342900" indent="-342900">
              <a:buFont typeface="Arial" panose="020B0604020202020204" pitchFamily="34" charset="0"/>
              <a:buChar char="•"/>
            </a:pPr>
            <a:r>
              <a:rPr lang="en-US" sz="2200" dirty="0"/>
              <a:t>Necessary to read contents of privileged documents</a:t>
            </a:r>
          </a:p>
          <a:p>
            <a:endParaRPr lang="en-US" b="1" dirty="0"/>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7A996B5B-AE53-5245-E0A8-4C65E61D4831}"/>
              </a:ext>
            </a:extLst>
          </p:cNvPr>
          <p:cNvSpPr>
            <a:spLocks noGrp="1"/>
          </p:cNvSpPr>
          <p:nvPr>
            <p:ph type="title"/>
          </p:nvPr>
        </p:nvSpPr>
        <p:spPr/>
        <p:txBody>
          <a:bodyPr>
            <a:normAutofit/>
          </a:bodyPr>
          <a:lstStyle/>
          <a:p>
            <a:r>
              <a:rPr lang="en-US" dirty="0"/>
              <a:t>US Border Rules and Rights: Attorney's Privileged Paper Documents</a:t>
            </a:r>
          </a:p>
        </p:txBody>
      </p:sp>
    </p:spTree>
    <p:extLst>
      <p:ext uri="{BB962C8B-B14F-4D97-AF65-F5344CB8AC3E}">
        <p14:creationId xmlns:p14="http://schemas.microsoft.com/office/powerpoint/2010/main" val="986621927"/>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741C-FA1E-34EB-47F1-0EBF3BD12C0B}"/>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1158F34-36B4-892B-86C0-2FDFB4476B0C}"/>
              </a:ext>
            </a:extLst>
          </p:cNvPr>
          <p:cNvSpPr>
            <a:spLocks noGrp="1"/>
          </p:cNvSpPr>
          <p:nvPr>
            <p:ph sz="quarter" idx="10"/>
          </p:nvPr>
        </p:nvSpPr>
        <p:spPr>
          <a:xfrm>
            <a:off x="545432" y="1604197"/>
            <a:ext cx="11124053" cy="4035370"/>
          </a:xfrm>
        </p:spPr>
        <p:txBody>
          <a:bodyPr>
            <a:normAutofit fontScale="92500" lnSpcReduction="10000"/>
          </a:bodyPr>
          <a:lstStyle/>
          <a:p>
            <a:r>
              <a:rPr lang="en-US" sz="2600" b="1" dirty="0"/>
              <a:t>Human Rights Protections for Migrants</a:t>
            </a:r>
          </a:p>
          <a:p>
            <a:pPr marL="457200" indent="-457200">
              <a:buFont typeface="Arial" panose="020B0604020202020204" pitchFamily="34" charset="0"/>
              <a:buChar char="•"/>
            </a:pPr>
            <a:r>
              <a:rPr lang="en-US" sz="2600" dirty="0"/>
              <a:t>International law ensures rights are respected at borders</a:t>
            </a:r>
          </a:p>
          <a:p>
            <a:pPr marL="457200" indent="-457200">
              <a:buFont typeface="Arial" panose="020B0604020202020204" pitchFamily="34" charset="0"/>
              <a:buChar char="•"/>
            </a:pPr>
            <a:r>
              <a:rPr lang="en-US" sz="2600" dirty="0"/>
              <a:t>Protections apply regardless of legal status</a:t>
            </a:r>
          </a:p>
          <a:p>
            <a:r>
              <a:rPr lang="en-US" sz="2600" b="1" dirty="0"/>
              <a:t>Device Inspections in Certain Countries</a:t>
            </a:r>
          </a:p>
          <a:p>
            <a:pPr marL="457200" indent="-457200">
              <a:buFont typeface="Arial" panose="020B0604020202020204" pitchFamily="34" charset="0"/>
              <a:buChar char="•"/>
            </a:pPr>
            <a:r>
              <a:rPr lang="en-US" sz="2600" dirty="0"/>
              <a:t>Countries like China, Russia, UAE may require device inspection</a:t>
            </a:r>
          </a:p>
          <a:p>
            <a:pPr marL="457200" indent="-457200">
              <a:buFont typeface="Arial" panose="020B0604020202020204" pitchFamily="34" charset="0"/>
              <a:buChar char="•"/>
            </a:pPr>
            <a:r>
              <a:rPr lang="en-US" sz="2600" dirty="0"/>
              <a:t>May also require installation of monitoring applications</a:t>
            </a:r>
          </a:p>
          <a:p>
            <a:r>
              <a:rPr lang="en-US" sz="2600" b="1" dirty="0"/>
              <a:t>Local Law Prevails Over U.S. Constitutional Rights</a:t>
            </a:r>
          </a:p>
          <a:p>
            <a:pPr marL="457200" indent="-457200">
              <a:buFont typeface="Arial" panose="020B0604020202020204" pitchFamily="34" charset="0"/>
              <a:buChar char="•"/>
            </a:pPr>
            <a:r>
              <a:rPr lang="en-US" sz="2600" dirty="0"/>
              <a:t>U.S. rights do not apply in these countries</a:t>
            </a:r>
          </a:p>
          <a:p>
            <a:pPr marL="457200" indent="-457200">
              <a:buFont typeface="Arial" panose="020B0604020202020204" pitchFamily="34" charset="0"/>
              <a:buChar char="•"/>
            </a:pPr>
            <a:r>
              <a:rPr lang="en-US" sz="2600" dirty="0"/>
              <a:t>Devices should be considered compromised after inspection (not black and white)</a:t>
            </a:r>
          </a:p>
          <a:p>
            <a:endParaRPr lang="en-US" b="1" dirty="0"/>
          </a:p>
          <a:p>
            <a:endParaRPr lang="en-US" b="1" dirty="0"/>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D8BD985E-BF70-DA32-1BB5-AAA59B1821CD}"/>
              </a:ext>
            </a:extLst>
          </p:cNvPr>
          <p:cNvSpPr>
            <a:spLocks noGrp="1"/>
          </p:cNvSpPr>
          <p:nvPr>
            <p:ph type="title"/>
          </p:nvPr>
        </p:nvSpPr>
        <p:spPr/>
        <p:txBody>
          <a:bodyPr>
            <a:normAutofit/>
          </a:bodyPr>
          <a:lstStyle/>
          <a:p>
            <a:r>
              <a:rPr lang="en-US" dirty="0"/>
              <a:t>Foreign Countries Border Rules and Rights</a:t>
            </a:r>
          </a:p>
        </p:txBody>
      </p:sp>
    </p:spTree>
    <p:extLst>
      <p:ext uri="{BB962C8B-B14F-4D97-AF65-F5344CB8AC3E}">
        <p14:creationId xmlns:p14="http://schemas.microsoft.com/office/powerpoint/2010/main" val="80764169"/>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D2EA0-79C9-6488-6256-C8D857E660E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0853D0D-2034-D665-AEC7-EBCD5D6125A3}"/>
              </a:ext>
            </a:extLst>
          </p:cNvPr>
          <p:cNvSpPr>
            <a:spLocks noGrp="1"/>
          </p:cNvSpPr>
          <p:nvPr>
            <p:ph sz="quarter" idx="10"/>
          </p:nvPr>
        </p:nvSpPr>
        <p:spPr>
          <a:xfrm>
            <a:off x="545432" y="1604197"/>
            <a:ext cx="11124053" cy="4035370"/>
          </a:xfrm>
        </p:spPr>
        <p:txBody>
          <a:bodyPr>
            <a:normAutofit lnSpcReduction="10000"/>
          </a:bodyPr>
          <a:lstStyle/>
          <a:p>
            <a:endParaRPr lang="en-US" b="1" dirty="0"/>
          </a:p>
          <a:p>
            <a:r>
              <a:rPr lang="en-US" sz="2600" b="1" dirty="0"/>
              <a:t>Asserting the Privilege</a:t>
            </a:r>
          </a:p>
          <a:p>
            <a:pPr marL="457200" indent="-457200">
              <a:buFont typeface="Arial" panose="020B0604020202020204" pitchFamily="34" charset="0"/>
              <a:buChar char="•"/>
            </a:pPr>
            <a:r>
              <a:rPr lang="en-US" sz="2600" dirty="0"/>
              <a:t>Clearly and unambiguously assert the privilege</a:t>
            </a:r>
          </a:p>
          <a:p>
            <a:pPr marL="457200" indent="-457200">
              <a:buFont typeface="Arial" panose="020B0604020202020204" pitchFamily="34" charset="0"/>
              <a:buChar char="•"/>
            </a:pPr>
            <a:r>
              <a:rPr lang="en-US" sz="2600" dirty="0"/>
              <a:t>Have a witness present if possible</a:t>
            </a:r>
          </a:p>
          <a:p>
            <a:pPr marL="457200" indent="-457200">
              <a:buFont typeface="Arial" panose="020B0604020202020204" pitchFamily="34" charset="0"/>
              <a:buChar char="•"/>
            </a:pPr>
            <a:r>
              <a:rPr lang="en-US" sz="2600" dirty="0"/>
              <a:t>Inform the Customs Agent that materials will not be produced without a warrant or subpoena</a:t>
            </a:r>
          </a:p>
          <a:p>
            <a:r>
              <a:rPr lang="en-US" sz="2600" b="1" dirty="0"/>
              <a:t>Expressing Non-Consent</a:t>
            </a:r>
          </a:p>
          <a:p>
            <a:pPr marL="457200" indent="-457200">
              <a:buFont typeface="Arial" panose="020B0604020202020204" pitchFamily="34" charset="0"/>
              <a:buChar char="•"/>
            </a:pPr>
            <a:r>
              <a:rPr lang="en-US" sz="2600" dirty="0"/>
              <a:t>Express non-consent if the Customs Agent begins searching after privilege assertion</a:t>
            </a:r>
          </a:p>
          <a:p>
            <a:endParaRPr lang="en-US" b="1" dirty="0"/>
          </a:p>
          <a:p>
            <a:pPr marL="457200" indent="-4572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3D46ADEC-5883-DF1D-78E7-97B5CEC96757}"/>
              </a:ext>
            </a:extLst>
          </p:cNvPr>
          <p:cNvSpPr>
            <a:spLocks noGrp="1"/>
          </p:cNvSpPr>
          <p:nvPr>
            <p:ph type="title"/>
          </p:nvPr>
        </p:nvSpPr>
        <p:spPr/>
        <p:txBody>
          <a:bodyPr>
            <a:normAutofit fontScale="90000"/>
          </a:bodyPr>
          <a:lstStyle/>
          <a:p>
            <a:r>
              <a:rPr lang="en-US" dirty="0"/>
              <a:t>Responses to Attempts to Search or Seize Privileged Materials Asserting Privilege and Non-Consent</a:t>
            </a:r>
          </a:p>
        </p:txBody>
      </p:sp>
    </p:spTree>
    <p:extLst>
      <p:ext uri="{BB962C8B-B14F-4D97-AF65-F5344CB8AC3E}">
        <p14:creationId xmlns:p14="http://schemas.microsoft.com/office/powerpoint/2010/main" val="1775684628"/>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73E64EE-F149-4CF1-A5E1-023B2DC0C1DC}"/>
              </a:ext>
            </a:extLst>
          </p:cNvPr>
          <p:cNvSpPr txBox="1">
            <a:spLocks/>
          </p:cNvSpPr>
          <p:nvPr/>
        </p:nvSpPr>
        <p:spPr>
          <a:xfrm>
            <a:off x="9300713" y="63815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16F486-0CFC-44B8-ABC6-7675E0B75693}"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1DCF9BA7-D93B-E461-FF5E-3A110D85FBB8}"/>
              </a:ext>
            </a:extLst>
          </p:cNvPr>
          <p:cNvSpPr>
            <a:spLocks noGrp="1"/>
          </p:cNvSpPr>
          <p:nvPr>
            <p:ph type="title"/>
          </p:nvPr>
        </p:nvSpPr>
        <p:spPr/>
        <p:txBody>
          <a:bodyPr>
            <a:noAutofit/>
          </a:bodyPr>
          <a:lstStyle/>
          <a:p>
            <a:r>
              <a:rPr lang="en-US" dirty="0"/>
              <a:t>What Is </a:t>
            </a:r>
            <a:br>
              <a:rPr lang="en-US" dirty="0"/>
            </a:br>
            <a:r>
              <a:rPr lang="en-US" dirty="0"/>
              <a:t>the Law I-9 Compliance?</a:t>
            </a:r>
          </a:p>
        </p:txBody>
      </p:sp>
      <p:sp>
        <p:nvSpPr>
          <p:cNvPr id="19" name="Content Placeholder 18">
            <a:extLst>
              <a:ext uri="{FF2B5EF4-FFF2-40B4-BE49-F238E27FC236}">
                <a16:creationId xmlns:a16="http://schemas.microsoft.com/office/drawing/2014/main" id="{D62C1542-DA4B-4DF6-A69C-09CDE8633BE9}"/>
              </a:ext>
            </a:extLst>
          </p:cNvPr>
          <p:cNvSpPr>
            <a:spLocks noGrp="1"/>
          </p:cNvSpPr>
          <p:nvPr>
            <p:ph idx="1"/>
          </p:nvPr>
        </p:nvSpPr>
        <p:spPr/>
        <p:txBody>
          <a:bodyPr>
            <a:normAutofit/>
          </a:bodyPr>
          <a:lstStyle/>
          <a:p>
            <a:r>
              <a:rPr lang="en-US" sz="2800" dirty="0"/>
              <a:t>The Controlling Law </a:t>
            </a:r>
            <a:r>
              <a:rPr lang="en-US" sz="2800" b="1" u="sng" dirty="0"/>
              <a:t>Immigration Reform and Control Act of 1986 (IRCA) </a:t>
            </a:r>
          </a:p>
        </p:txBody>
      </p:sp>
    </p:spTree>
    <p:extLst>
      <p:ext uri="{BB962C8B-B14F-4D97-AF65-F5344CB8AC3E}">
        <p14:creationId xmlns:p14="http://schemas.microsoft.com/office/powerpoint/2010/main" val="3835227040"/>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DC5F6-6584-633B-440B-8EAB33329F63}"/>
              </a:ext>
            </a:extLst>
          </p:cNvPr>
          <p:cNvSpPr>
            <a:spLocks noGrp="1"/>
          </p:cNvSpPr>
          <p:nvPr>
            <p:ph type="title"/>
          </p:nvPr>
        </p:nvSpPr>
        <p:spPr>
          <a:xfrm>
            <a:off x="6458259" y="659876"/>
            <a:ext cx="5141627" cy="1688495"/>
          </a:xfrm>
        </p:spPr>
        <p:txBody>
          <a:bodyPr>
            <a:normAutofit fontScale="90000"/>
          </a:bodyPr>
          <a:lstStyle/>
          <a:p>
            <a:r>
              <a:rPr lang="en-US" dirty="0"/>
              <a:t>Trump Administration Initiatives &amp; Executive Orders</a:t>
            </a:r>
          </a:p>
        </p:txBody>
      </p:sp>
      <p:sp>
        <p:nvSpPr>
          <p:cNvPr id="5" name="Content Placeholder 4">
            <a:extLst>
              <a:ext uri="{FF2B5EF4-FFF2-40B4-BE49-F238E27FC236}">
                <a16:creationId xmlns:a16="http://schemas.microsoft.com/office/drawing/2014/main" id="{DD489472-E524-4832-6446-1CAA4EA19A37}"/>
              </a:ext>
            </a:extLst>
          </p:cNvPr>
          <p:cNvSpPr>
            <a:spLocks noGrp="1"/>
          </p:cNvSpPr>
          <p:nvPr>
            <p:ph idx="1"/>
          </p:nvPr>
        </p:nvSpPr>
        <p:spPr>
          <a:xfrm>
            <a:off x="6458259" y="2422689"/>
            <a:ext cx="5536369" cy="3610465"/>
          </a:xfrm>
        </p:spPr>
        <p:txBody>
          <a:bodyPr>
            <a:noAutofit/>
          </a:bodyPr>
          <a:lstStyle/>
          <a:p>
            <a:r>
              <a:rPr lang="en-US" sz="2000" dirty="0"/>
              <a:t>The Trump administration is making sweeping changes in federal policy that directly impact businesses and individuals.</a:t>
            </a:r>
          </a:p>
          <a:p>
            <a:r>
              <a:rPr lang="en-US" sz="2000" dirty="0"/>
              <a:t>Our </a:t>
            </a:r>
            <a:r>
              <a:rPr lang="en-US" sz="2000" b="1" dirty="0">
                <a:hlinkClick r:id="rId3"/>
              </a:rPr>
              <a:t>Trump Administration Initiatives &amp; Executive Orders</a:t>
            </a:r>
            <a:r>
              <a:rPr lang="en-US" sz="2000" b="1" dirty="0"/>
              <a:t> </a:t>
            </a:r>
            <a:r>
              <a:rPr lang="en-US" sz="2000" dirty="0"/>
              <a:t>webpage is a go-to source for up-to-date legal insights on federal policy changes — helping you understand how these developments may affect you and what actions you can take.</a:t>
            </a:r>
          </a:p>
          <a:p>
            <a:r>
              <a:rPr lang="en-US" sz="2000" b="1" dirty="0">
                <a:solidFill>
                  <a:srgbClr val="467886"/>
                </a:solidFill>
                <a:effectLst/>
                <a:ea typeface="Times New Roman" panose="02020603050405020304" pitchFamily="18" charset="0"/>
                <a:cs typeface="Aptos" panose="020B0004020202020204" pitchFamily="34" charset="0"/>
                <a:hlinkClick r:id="rId3"/>
              </a:rPr>
              <a:t>https://www.foxrothschild.com/trump-administration-initiatives-executive-orders</a:t>
            </a:r>
            <a:endParaRPr lang="en-US" sz="2000" b="1" dirty="0">
              <a:solidFill>
                <a:srgbClr val="467886"/>
              </a:solidFill>
              <a:effectLst/>
              <a:ea typeface="Times New Roman" panose="02020603050405020304" pitchFamily="18" charset="0"/>
              <a:cs typeface="Aptos" panose="020B0004020202020204" pitchFamily="34" charset="0"/>
            </a:endParaRPr>
          </a:p>
          <a:p>
            <a:endParaRPr lang="en-US" sz="2400" dirty="0"/>
          </a:p>
        </p:txBody>
      </p:sp>
    </p:spTree>
    <p:extLst>
      <p:ext uri="{BB962C8B-B14F-4D97-AF65-F5344CB8AC3E}">
        <p14:creationId xmlns:p14="http://schemas.microsoft.com/office/powerpoint/2010/main" val="3702025717"/>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3827090"/>
          </a:xfrm>
        </p:spPr>
        <p:txBody>
          <a:bodyPr/>
          <a:lstStyle/>
          <a:p>
            <a:pPr marL="342900" indent="-342900">
              <a:buFont typeface="Arial" panose="020B0604020202020204" pitchFamily="34" charset="0"/>
              <a:buChar char="•"/>
            </a:pPr>
            <a:r>
              <a:rPr lang="en-US" sz="3600" b="1" u="sng" dirty="0"/>
              <a:t>Immigration Reform and Control Act of 1986 (IRCA) </a:t>
            </a:r>
          </a:p>
          <a:p>
            <a:pPr marL="1028700" lvl="1" indent="-342900"/>
            <a:r>
              <a:rPr lang="en-US" sz="2400" dirty="0"/>
              <a:t>Basis for I-9 Compliance as Congress sought to control illegal immigration</a:t>
            </a:r>
          </a:p>
          <a:p>
            <a:pPr marL="1485900" lvl="2" indent="-342900"/>
            <a:r>
              <a:rPr lang="en-US" sz="2200" dirty="0"/>
              <a:t>Created federal civil and criminal penalties for Employers who knowingly hired unauthorized workers</a:t>
            </a:r>
          </a:p>
          <a:p>
            <a:pPr marL="1485900" lvl="2" indent="-342900"/>
            <a:r>
              <a:rPr lang="en-US" sz="2200" dirty="0"/>
              <a:t>Created requirement for Employers to verify and document the identity and work authorization of all new hires, including US citizens</a:t>
            </a:r>
          </a:p>
          <a:p>
            <a:endParaRPr lang="en-US" dirty="0"/>
          </a:p>
        </p:txBody>
      </p:sp>
      <p:sp>
        <p:nvSpPr>
          <p:cNvPr id="17" name="Title 13">
            <a:extLst>
              <a:ext uri="{FF2B5EF4-FFF2-40B4-BE49-F238E27FC236}">
                <a16:creationId xmlns:a16="http://schemas.microsoft.com/office/drawing/2014/main" id="{361D6DE4-2534-4B87-A1FB-7CA7F37A1CEE}"/>
              </a:ext>
            </a:extLst>
          </p:cNvPr>
          <p:cNvSpPr>
            <a:spLocks noGrp="1"/>
          </p:cNvSpPr>
          <p:nvPr>
            <p:ph type="title"/>
          </p:nvPr>
        </p:nvSpPr>
        <p:spPr/>
        <p:txBody>
          <a:bodyPr/>
          <a:lstStyle/>
          <a:p>
            <a:r>
              <a:rPr lang="en-US" noProof="0" dirty="0"/>
              <a:t>Basic Premise of I-9 Employment Verification</a:t>
            </a:r>
            <a:endParaRPr lang="en-US" dirty="0"/>
          </a:p>
        </p:txBody>
      </p:sp>
    </p:spTree>
    <p:extLst>
      <p:ext uri="{BB962C8B-B14F-4D97-AF65-F5344CB8AC3E}">
        <p14:creationId xmlns:p14="http://schemas.microsoft.com/office/powerpoint/2010/main" val="1393186215"/>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3915990"/>
          </a:xfrm>
        </p:spPr>
        <p:txBody>
          <a:bodyPr/>
          <a:lstStyle/>
          <a:p>
            <a:pPr marL="342900" indent="-342900">
              <a:buFont typeface="Arial" panose="020B0604020202020204" pitchFamily="34" charset="0"/>
              <a:buChar char="•"/>
            </a:pPr>
            <a:r>
              <a:rPr lang="en-US" sz="3200" dirty="0"/>
              <a:t>U.S. Employers are responsible for completing / ensuring the completion of and retaining Forms I-9 for:</a:t>
            </a:r>
          </a:p>
          <a:p>
            <a:pPr marL="1028700" lvl="1" indent="-342900"/>
            <a:r>
              <a:rPr lang="en-US" sz="2800" dirty="0"/>
              <a:t>All new hires for employment in the US after Nov. 6, 1986, if the individual works for pay or other type of payment</a:t>
            </a:r>
          </a:p>
          <a:p>
            <a:pPr marL="1485900" lvl="2" indent="-342900"/>
            <a:r>
              <a:rPr lang="en-US" sz="2400" dirty="0"/>
              <a:t>Reverified Employees </a:t>
            </a:r>
          </a:p>
          <a:p>
            <a:pPr marL="1485900" lvl="2" indent="-342900"/>
            <a:r>
              <a:rPr lang="en-US" sz="2400" dirty="0"/>
              <a:t>Re-hired Employees </a:t>
            </a:r>
          </a:p>
          <a:p>
            <a:pPr marL="1485900" lvl="2" indent="-342900"/>
            <a:r>
              <a:rPr lang="en-US" sz="2400" dirty="0"/>
              <a:t>But there are a few limited exceptions…</a:t>
            </a:r>
          </a:p>
        </p:txBody>
      </p:sp>
      <p:sp>
        <p:nvSpPr>
          <p:cNvPr id="8" name="Title 1">
            <a:extLst>
              <a:ext uri="{FF2B5EF4-FFF2-40B4-BE49-F238E27FC236}">
                <a16:creationId xmlns:a16="http://schemas.microsoft.com/office/drawing/2014/main" id="{A86A3601-55A0-4999-970D-C99E89A65BA8}"/>
              </a:ext>
            </a:extLst>
          </p:cNvPr>
          <p:cNvSpPr>
            <a:spLocks noGrp="1"/>
          </p:cNvSpPr>
          <p:nvPr>
            <p:ph type="title"/>
          </p:nvPr>
        </p:nvSpPr>
        <p:spPr/>
        <p:txBody>
          <a:bodyPr/>
          <a:lstStyle/>
          <a:p>
            <a:r>
              <a:rPr lang="en-US" dirty="0"/>
              <a:t>Who Must Complete a Form I-9 and for Whom?</a:t>
            </a:r>
          </a:p>
        </p:txBody>
      </p:sp>
    </p:spTree>
    <p:extLst>
      <p:ext uri="{BB962C8B-B14F-4D97-AF65-F5344CB8AC3E}">
        <p14:creationId xmlns:p14="http://schemas.microsoft.com/office/powerpoint/2010/main" val="1593367386"/>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4271590"/>
          </a:xfrm>
        </p:spPr>
        <p:txBody>
          <a:bodyPr/>
          <a:lstStyle/>
          <a:p>
            <a:pPr marL="342900" indent="-342900">
              <a:buFont typeface="Arial" panose="020B0604020202020204" pitchFamily="34" charset="0"/>
              <a:buChar char="•"/>
            </a:pPr>
            <a:r>
              <a:rPr lang="en-US" dirty="0"/>
              <a:t>Individuals hired on or before Nov. 6, 1986, </a:t>
            </a:r>
            <a:r>
              <a:rPr lang="en-US" i="1" dirty="0"/>
              <a:t>but only if:</a:t>
            </a:r>
          </a:p>
          <a:p>
            <a:pPr marL="1028700" lvl="1" indent="-342900"/>
            <a:r>
              <a:rPr lang="en-US" dirty="0"/>
              <a:t>they are continuing in their employment and</a:t>
            </a:r>
          </a:p>
          <a:p>
            <a:pPr marL="1028700" lvl="1" indent="-342900"/>
            <a:r>
              <a:rPr lang="en-US" dirty="0"/>
              <a:t>have a reasonable expectation of employment at all times</a:t>
            </a:r>
          </a:p>
          <a:p>
            <a:pPr marL="342900" indent="-342900">
              <a:buFont typeface="Arial" panose="020B0604020202020204" pitchFamily="34" charset="0"/>
              <a:buChar char="•"/>
            </a:pPr>
            <a:r>
              <a:rPr lang="en-US" dirty="0"/>
              <a:t>Casual domestic workers in private homes on a </a:t>
            </a:r>
            <a:r>
              <a:rPr lang="en-US" b="1" dirty="0"/>
              <a:t>sporadic, irregular or intermittent basis</a:t>
            </a:r>
          </a:p>
          <a:p>
            <a:pPr marL="342900" indent="-342900">
              <a:buFont typeface="Arial" panose="020B0604020202020204" pitchFamily="34" charset="0"/>
              <a:buChar char="•"/>
            </a:pPr>
            <a:r>
              <a:rPr lang="en-US" dirty="0"/>
              <a:t>Independent contractors or those who provide labor and are employed by a contractor that provides contract services such as Employee leasing or temp agencies </a:t>
            </a:r>
          </a:p>
          <a:p>
            <a:pPr marL="342900" indent="-342900">
              <a:buFont typeface="Arial" panose="020B0604020202020204" pitchFamily="34" charset="0"/>
              <a:buChar char="•"/>
            </a:pPr>
            <a:r>
              <a:rPr lang="en-US" dirty="0"/>
              <a:t>Employees not physically working in the U.S. </a:t>
            </a:r>
          </a:p>
          <a:p>
            <a:pPr marL="342900" indent="-342900">
              <a:buFont typeface="Arial" panose="020B0604020202020204" pitchFamily="34" charset="0"/>
              <a:buChar char="•"/>
            </a:pPr>
            <a:r>
              <a:rPr lang="en-US" dirty="0"/>
              <a:t>Volunteers (not receiving any remuneration)</a:t>
            </a:r>
          </a:p>
          <a:p>
            <a:pPr marL="342900" indent="-342900">
              <a:buFont typeface="Arial" panose="020B0604020202020204" pitchFamily="34" charset="0"/>
              <a:buChar char="•"/>
            </a:pPr>
            <a:endParaRPr lang="en-US" dirty="0"/>
          </a:p>
        </p:txBody>
      </p:sp>
      <p:sp>
        <p:nvSpPr>
          <p:cNvPr id="10" name="Title 5">
            <a:extLst>
              <a:ext uri="{FF2B5EF4-FFF2-40B4-BE49-F238E27FC236}">
                <a16:creationId xmlns:a16="http://schemas.microsoft.com/office/drawing/2014/main" id="{6D99AB3A-660C-474C-BF62-42409EF0F3B7}"/>
              </a:ext>
            </a:extLst>
          </p:cNvPr>
          <p:cNvSpPr>
            <a:spLocks noGrp="1"/>
          </p:cNvSpPr>
          <p:nvPr>
            <p:ph type="title"/>
          </p:nvPr>
        </p:nvSpPr>
        <p:spPr/>
        <p:txBody>
          <a:bodyPr/>
          <a:lstStyle/>
          <a:p>
            <a:r>
              <a:rPr lang="en-US" noProof="0" dirty="0"/>
              <a:t>Exceptions to Completing the Form I-9</a:t>
            </a:r>
            <a:br>
              <a:rPr lang="en-US" noProof="0" dirty="0"/>
            </a:br>
            <a:endParaRPr lang="en-US" dirty="0"/>
          </a:p>
        </p:txBody>
      </p:sp>
    </p:spTree>
    <p:extLst>
      <p:ext uri="{BB962C8B-B14F-4D97-AF65-F5344CB8AC3E}">
        <p14:creationId xmlns:p14="http://schemas.microsoft.com/office/powerpoint/2010/main" val="49820837"/>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342900" indent="-342900">
              <a:buFont typeface="Arial" panose="020B0604020202020204" pitchFamily="34" charset="0"/>
              <a:buChar char="•"/>
            </a:pPr>
            <a:r>
              <a:rPr lang="en-US" sz="2800" dirty="0"/>
              <a:t>If a business or an individual knows or should have known its independent contractors have undocumented individuals working for them, they will be fined</a:t>
            </a:r>
          </a:p>
          <a:p>
            <a:pPr marL="342900" indent="-342900">
              <a:buFont typeface="Arial" panose="020B0604020202020204" pitchFamily="34" charset="0"/>
              <a:buChar char="•"/>
            </a:pPr>
            <a:r>
              <a:rPr lang="en-US" sz="2800" dirty="0"/>
              <a:t>Cannot move hiring responsibilities to contractors who may hire undocumented workers</a:t>
            </a:r>
          </a:p>
          <a:p>
            <a:pPr marL="342900" indent="-34290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C562ABA5-074E-41CE-979E-D87D2A596A57}"/>
              </a:ext>
            </a:extLst>
          </p:cNvPr>
          <p:cNvSpPr>
            <a:spLocks noGrp="1"/>
          </p:cNvSpPr>
          <p:nvPr>
            <p:ph type="title"/>
          </p:nvPr>
        </p:nvSpPr>
        <p:spPr/>
        <p:txBody>
          <a:bodyPr/>
          <a:lstStyle/>
          <a:p>
            <a:r>
              <a:rPr lang="en-US" noProof="0" dirty="0"/>
              <a:t>Independent Contractors</a:t>
            </a:r>
            <a:br>
              <a:rPr lang="en-US" noProof="0" dirty="0"/>
            </a:br>
            <a:endParaRPr lang="en-US" dirty="0"/>
          </a:p>
        </p:txBody>
      </p:sp>
    </p:spTree>
    <p:extLst>
      <p:ext uri="{BB962C8B-B14F-4D97-AF65-F5344CB8AC3E}">
        <p14:creationId xmlns:p14="http://schemas.microsoft.com/office/powerpoint/2010/main" val="338641904"/>
      </p:ext>
    </p:extLst>
  </p:cSld>
  <p:clrMapOvr>
    <a:masterClrMapping/>
  </p:clrMapOvr>
</p:sld>
</file>

<file path=ppt/slides/slide3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342900" indent="-342900">
              <a:buFont typeface="Arial" panose="020B0604020202020204" pitchFamily="34" charset="0"/>
              <a:buChar char="•"/>
            </a:pPr>
            <a:r>
              <a:rPr lang="en-US" sz="2800" dirty="0"/>
              <a:t>An employer is in violation of the law if it employs a worker knowing that the individual is not authorized to be employed.  </a:t>
            </a:r>
          </a:p>
          <a:p>
            <a:pPr marL="342900" indent="-342900">
              <a:buFont typeface="Arial" panose="020B0604020202020204" pitchFamily="34" charset="0"/>
              <a:buChar char="•"/>
            </a:pPr>
            <a:r>
              <a:rPr lang="en-US" sz="2800" dirty="0"/>
              <a:t>Knowing is a broad definition which includes </a:t>
            </a:r>
            <a:br>
              <a:rPr lang="en-US" sz="2800" dirty="0"/>
            </a:br>
            <a:r>
              <a:rPr lang="en-US" sz="2800" dirty="0"/>
              <a:t>constructive knowledge, not only </a:t>
            </a:r>
            <a:br>
              <a:rPr lang="en-US" sz="2800" dirty="0"/>
            </a:br>
            <a:r>
              <a:rPr lang="en-US" sz="2800" dirty="0"/>
              <a:t>actual knowledge.</a:t>
            </a:r>
          </a:p>
        </p:txBody>
      </p:sp>
      <p:sp>
        <p:nvSpPr>
          <p:cNvPr id="2" name="Title 1"/>
          <p:cNvSpPr>
            <a:spLocks noGrp="1"/>
          </p:cNvSpPr>
          <p:nvPr>
            <p:ph type="title"/>
          </p:nvPr>
        </p:nvSpPr>
        <p:spPr/>
        <p:txBody>
          <a:bodyPr>
            <a:normAutofit/>
          </a:bodyPr>
          <a:lstStyle/>
          <a:p>
            <a:r>
              <a:rPr lang="en-US" dirty="0"/>
              <a:t>Constructive Knowledge </a:t>
            </a:r>
          </a:p>
        </p:txBody>
      </p:sp>
      <p:pic>
        <p:nvPicPr>
          <p:cNvPr id="4" name="Picture 3" descr="Archivo original ‎ (archivo SVG, nominalmente 378 × 326 píxeles ..."/>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703459" y="2920834"/>
            <a:ext cx="3217988" cy="2792622"/>
          </a:xfrm>
          <a:prstGeom prst="rect">
            <a:avLst/>
          </a:prstGeom>
        </p:spPr>
      </p:pic>
    </p:spTree>
    <p:extLst>
      <p:ext uri="{BB962C8B-B14F-4D97-AF65-F5344CB8AC3E}">
        <p14:creationId xmlns:p14="http://schemas.microsoft.com/office/powerpoint/2010/main" val="1239263891"/>
      </p:ext>
    </p:extLst>
  </p:cSld>
  <p:clrMapOvr>
    <a:masterClrMapping/>
  </p:clrMapOvr>
</p:sld>
</file>

<file path=ppt/slides/slide3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522514" y="1837110"/>
            <a:ext cx="11124053" cy="4093790"/>
          </a:xfrm>
        </p:spPr>
        <p:txBody>
          <a:bodyPr>
            <a:normAutofit/>
          </a:bodyPr>
          <a:lstStyle/>
          <a:p>
            <a:pPr marL="342900" indent="-342900">
              <a:buFont typeface="Arial" panose="020B0604020202020204" pitchFamily="34" charset="0"/>
              <a:buChar char="•"/>
            </a:pPr>
            <a:r>
              <a:rPr lang="en-US" dirty="0"/>
              <a:t>You may have constructive knowledge of hiring and / or continuing to employ an unauthorized worker if:</a:t>
            </a:r>
          </a:p>
          <a:p>
            <a:pPr marL="1028700" lvl="1" indent="-342900"/>
            <a:r>
              <a:rPr lang="en-US" sz="2200" dirty="0"/>
              <a:t>Form I-9 is not completed in good faith</a:t>
            </a:r>
          </a:p>
          <a:p>
            <a:pPr marL="1028700" lvl="1" indent="-342900"/>
            <a:r>
              <a:rPr lang="en-US" sz="2200" dirty="0"/>
              <a:t>Failure to prepare an I-9 is equivalent to knowingly hiring an unauthorized alien</a:t>
            </a:r>
          </a:p>
          <a:p>
            <a:pPr marL="1028700" lvl="1" indent="-342900"/>
            <a:r>
              <a:rPr lang="en-US" sz="2200" dirty="0"/>
              <a:t>Employer continues to employ an alien after time-limited work authorization has expired and not renewed</a:t>
            </a:r>
          </a:p>
          <a:p>
            <a:pPr marL="1028700" lvl="1" indent="-342900"/>
            <a:r>
              <a:rPr lang="en-US" sz="2200" dirty="0"/>
              <a:t>Employer has information available to it that indicates the person is not authorized to work</a:t>
            </a:r>
          </a:p>
          <a:p>
            <a:pPr marL="1028700" lvl="1" indent="-342900"/>
            <a:r>
              <a:rPr lang="en-US" sz="2200" dirty="0"/>
              <a:t>Employer acts with reckless disregard for allowing another individual to introduce unauthorized worker to its workforce </a:t>
            </a:r>
          </a:p>
          <a:p>
            <a:pPr marL="342900" indent="-342900">
              <a:buFont typeface="Arial" panose="020B0604020202020204" pitchFamily="34" charset="0"/>
              <a:buChar char="•"/>
            </a:pPr>
            <a:r>
              <a:rPr lang="en-US" dirty="0"/>
              <a:t>Potential for heavy fines!  </a:t>
            </a:r>
          </a:p>
        </p:txBody>
      </p:sp>
      <p:sp>
        <p:nvSpPr>
          <p:cNvPr id="2" name="Title 1"/>
          <p:cNvSpPr>
            <a:spLocks noGrp="1"/>
          </p:cNvSpPr>
          <p:nvPr>
            <p:ph type="title"/>
          </p:nvPr>
        </p:nvSpPr>
        <p:spPr/>
        <p:txBody>
          <a:bodyPr>
            <a:normAutofit/>
          </a:bodyPr>
          <a:lstStyle/>
          <a:p>
            <a:r>
              <a:rPr lang="en-US" dirty="0"/>
              <a:t>Do You Have Constructive Knowledge? </a:t>
            </a:r>
          </a:p>
        </p:txBody>
      </p:sp>
    </p:spTree>
    <p:extLst>
      <p:ext uri="{BB962C8B-B14F-4D97-AF65-F5344CB8AC3E}">
        <p14:creationId xmlns:p14="http://schemas.microsoft.com/office/powerpoint/2010/main" val="1913093651"/>
      </p:ext>
    </p:extLst>
  </p:cSld>
  <p:clrMapOvr>
    <a:masterClrMapping/>
  </p:clrMapOvr>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73E64EE-F149-4CF1-A5E1-023B2DC0C1DC}"/>
              </a:ext>
            </a:extLst>
          </p:cNvPr>
          <p:cNvSpPr txBox="1">
            <a:spLocks/>
          </p:cNvSpPr>
          <p:nvPr/>
        </p:nvSpPr>
        <p:spPr>
          <a:xfrm>
            <a:off x="9300713" y="63815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16F486-0CFC-44B8-ABC6-7675E0B75693}"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1DCF9BA7-D93B-E461-FF5E-3A110D85FBB8}"/>
              </a:ext>
            </a:extLst>
          </p:cNvPr>
          <p:cNvSpPr>
            <a:spLocks noGrp="1"/>
          </p:cNvSpPr>
          <p:nvPr>
            <p:ph type="title"/>
          </p:nvPr>
        </p:nvSpPr>
        <p:spPr/>
        <p:txBody>
          <a:bodyPr>
            <a:noAutofit/>
          </a:bodyPr>
          <a:lstStyle/>
          <a:p>
            <a:r>
              <a:rPr lang="en-US" dirty="0"/>
              <a:t>Why Should You Worry About I-9s?</a:t>
            </a:r>
          </a:p>
        </p:txBody>
      </p:sp>
      <p:sp>
        <p:nvSpPr>
          <p:cNvPr id="19" name="Content Placeholder 18">
            <a:extLst>
              <a:ext uri="{FF2B5EF4-FFF2-40B4-BE49-F238E27FC236}">
                <a16:creationId xmlns:a16="http://schemas.microsoft.com/office/drawing/2014/main" id="{D62C1542-DA4B-4DF6-A69C-09CDE8633BE9}"/>
              </a:ext>
            </a:extLst>
          </p:cNvPr>
          <p:cNvSpPr>
            <a:spLocks noGrp="1"/>
          </p:cNvSpPr>
          <p:nvPr>
            <p:ph idx="1"/>
          </p:nvPr>
        </p:nvSpPr>
        <p:spPr/>
        <p:txBody>
          <a:bodyPr>
            <a:normAutofit/>
          </a:bodyPr>
          <a:lstStyle/>
          <a:p>
            <a:r>
              <a:rPr lang="en-US" sz="2800" dirty="0"/>
              <a:t>Penalties</a:t>
            </a:r>
          </a:p>
        </p:txBody>
      </p:sp>
    </p:spTree>
    <p:extLst>
      <p:ext uri="{BB962C8B-B14F-4D97-AF65-F5344CB8AC3E}">
        <p14:creationId xmlns:p14="http://schemas.microsoft.com/office/powerpoint/2010/main" val="639631109"/>
      </p:ext>
    </p:extLst>
  </p:cSld>
  <p:clrMapOvr>
    <a:masterClrMapping/>
  </p:clrMapOvr>
</p:sld>
</file>

<file path=ppt/slides/slide37.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7" name="Rectangle 3"/>
          <p:cNvSpPr>
            <a:spLocks noGrp="1" noChangeArrowheads="1"/>
          </p:cNvSpPr>
          <p:nvPr>
            <p:ph sz="quarter" idx="10"/>
          </p:nvPr>
        </p:nvSpPr>
        <p:spPr>
          <a:xfrm>
            <a:off x="522514" y="1837110"/>
            <a:ext cx="11124053" cy="4258890"/>
          </a:xfrm>
        </p:spPr>
        <p:txBody>
          <a:bodyPr>
            <a:normAutofit fontScale="85000" lnSpcReduction="20000"/>
          </a:bodyPr>
          <a:lstStyle/>
          <a:p>
            <a:pPr marL="457200" indent="-457200">
              <a:buFont typeface="Arial" panose="020B0604020202020204" pitchFamily="34" charset="0"/>
              <a:buChar char="•"/>
            </a:pPr>
            <a:r>
              <a:rPr lang="en-US" sz="2800" dirty="0"/>
              <a:t>Not completing an I-9 properl</a:t>
            </a:r>
            <a:r>
              <a:rPr lang="en-US" sz="3000" dirty="0"/>
              <a:t>y</a:t>
            </a:r>
          </a:p>
          <a:p>
            <a:pPr marL="1143000" lvl="1" indent="-457200"/>
            <a:r>
              <a:rPr lang="en-US" sz="2400" dirty="0"/>
              <a:t>Mistakes in completing form</a:t>
            </a:r>
          </a:p>
          <a:p>
            <a:pPr marL="1143000" lvl="1" indent="-457200"/>
            <a:r>
              <a:rPr lang="en-US" sz="2400" dirty="0"/>
              <a:t>Mistakes in documenting employment or identity documentation</a:t>
            </a:r>
          </a:p>
          <a:p>
            <a:pPr marL="1143000" lvl="1" indent="-457200"/>
            <a:r>
              <a:rPr lang="en-US" sz="2400" dirty="0"/>
              <a:t>Mistakes in types of documents accepted</a:t>
            </a:r>
          </a:p>
          <a:p>
            <a:pPr marL="457200" indent="-457200">
              <a:buFont typeface="Arial" panose="020B0604020202020204" pitchFamily="34" charset="0"/>
              <a:buChar char="•"/>
            </a:pPr>
            <a:r>
              <a:rPr lang="en-US" sz="2800" dirty="0"/>
              <a:t>Not completing an I-9 on time</a:t>
            </a:r>
          </a:p>
          <a:p>
            <a:pPr marL="457200" indent="-457200">
              <a:buFont typeface="Arial" panose="020B0604020202020204" pitchFamily="34" charset="0"/>
              <a:buChar char="•"/>
            </a:pPr>
            <a:r>
              <a:rPr lang="en-US" sz="2800" dirty="0"/>
              <a:t>Not following up on expiring work authorizing documents</a:t>
            </a:r>
          </a:p>
          <a:p>
            <a:pPr marL="457200" indent="-457200">
              <a:buFont typeface="Arial" panose="020B0604020202020204" pitchFamily="34" charset="0"/>
              <a:buChar char="•"/>
            </a:pPr>
            <a:r>
              <a:rPr lang="en-US" sz="2800" dirty="0"/>
              <a:t>Hiring/employing someone without authorization</a:t>
            </a:r>
          </a:p>
          <a:p>
            <a:pPr marL="1143000" lvl="1" indent="-457200"/>
            <a:r>
              <a:rPr lang="en-US" sz="2400" dirty="0"/>
              <a:t>Knowingly / Should have known</a:t>
            </a:r>
          </a:p>
          <a:p>
            <a:pPr marL="457200" indent="-457200">
              <a:buFont typeface="Arial" panose="020B0604020202020204" pitchFamily="34" charset="0"/>
              <a:buChar char="•"/>
            </a:pPr>
            <a:r>
              <a:rPr lang="en-US" sz="2800" dirty="0"/>
              <a:t>Contracting to obtain the services of someone without authorization</a:t>
            </a:r>
          </a:p>
          <a:p>
            <a:pPr marL="457200" indent="-457200">
              <a:buFont typeface="Arial" panose="020B0604020202020204" pitchFamily="34" charset="0"/>
              <a:buChar char="•"/>
            </a:pPr>
            <a:r>
              <a:rPr lang="en-US" sz="2800" dirty="0"/>
              <a:t>Accepting false documents </a:t>
            </a:r>
          </a:p>
          <a:p>
            <a:pPr marL="457200" indent="-457200">
              <a:buFont typeface="Arial" panose="020B0604020202020204" pitchFamily="34" charset="0"/>
              <a:buChar char="•"/>
            </a:pPr>
            <a:r>
              <a:rPr lang="en-US" sz="2800" dirty="0"/>
              <a:t>Excessively documenting employees</a:t>
            </a:r>
          </a:p>
          <a:p>
            <a:pPr marL="457200" indent="-457200">
              <a:buFont typeface="Arial" panose="020B0604020202020204" pitchFamily="34" charset="0"/>
              <a:buChar char="•"/>
            </a:pPr>
            <a:r>
              <a:rPr lang="en-US" sz="2800" dirty="0"/>
              <a:t>Discriminating</a:t>
            </a:r>
          </a:p>
          <a:p>
            <a:pPr lvl="1"/>
            <a:endParaRPr lang="en-US" dirty="0"/>
          </a:p>
        </p:txBody>
      </p:sp>
      <p:sp>
        <p:nvSpPr>
          <p:cNvPr id="4" name="Title 3"/>
          <p:cNvSpPr>
            <a:spLocks noGrp="1"/>
          </p:cNvSpPr>
          <p:nvPr>
            <p:ph type="title"/>
          </p:nvPr>
        </p:nvSpPr>
        <p:spPr/>
        <p:txBody>
          <a:bodyPr>
            <a:normAutofit/>
          </a:bodyPr>
          <a:lstStyle/>
          <a:p>
            <a:r>
              <a:rPr lang="en-US" dirty="0"/>
              <a:t>What is a Failure?</a:t>
            </a:r>
          </a:p>
        </p:txBody>
      </p:sp>
    </p:spTree>
    <p:extLst>
      <p:ext uri="{BB962C8B-B14F-4D97-AF65-F5344CB8AC3E}">
        <p14:creationId xmlns:p14="http://schemas.microsoft.com/office/powerpoint/2010/main" val="2798616403"/>
      </p:ext>
    </p:extLst>
  </p:cSld>
  <p:clrMapOvr>
    <a:masterClrMapping/>
  </p:clrMapOvr>
</p:sld>
</file>

<file path=ppt/slides/slide3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3725490"/>
          </a:xfrm>
        </p:spPr>
        <p:txBody>
          <a:bodyPr/>
          <a:lstStyle/>
          <a:p>
            <a:pPr marL="342900" indent="-342900">
              <a:buFont typeface="Arial" panose="020B0604020202020204" pitchFamily="34" charset="0"/>
              <a:buChar char="•"/>
            </a:pPr>
            <a:r>
              <a:rPr lang="en-US" sz="3200" dirty="0"/>
              <a:t>The U.S. Department of Justice can separately bring discrimination charges for:</a:t>
            </a:r>
          </a:p>
          <a:p>
            <a:pPr marL="1028700" lvl="1" indent="-342900"/>
            <a:r>
              <a:rPr lang="en-US" sz="2800" dirty="0"/>
              <a:t>E-Verify violations</a:t>
            </a:r>
          </a:p>
          <a:p>
            <a:pPr marL="1028700" lvl="1" indent="-342900"/>
            <a:r>
              <a:rPr lang="en-US" sz="2800" dirty="0"/>
              <a:t>I-9 violations for:</a:t>
            </a:r>
          </a:p>
          <a:p>
            <a:pPr marL="1485900" lvl="2" indent="-342900"/>
            <a:r>
              <a:rPr lang="en-US" sz="2400" dirty="0"/>
              <a:t>Citizenship Status</a:t>
            </a:r>
          </a:p>
          <a:p>
            <a:pPr marL="1485900" lvl="2" indent="-342900"/>
            <a:r>
              <a:rPr lang="en-US" sz="2400" dirty="0"/>
              <a:t>Immigration Status</a:t>
            </a:r>
          </a:p>
          <a:p>
            <a:pPr marL="1485900" lvl="2" indent="-342900"/>
            <a:r>
              <a:rPr lang="en-US" sz="2400" dirty="0"/>
              <a:t>National Origin</a:t>
            </a:r>
          </a:p>
          <a:p>
            <a:pPr marL="1485900" lvl="2" indent="-342900"/>
            <a:r>
              <a:rPr lang="en-US" sz="2400" dirty="0"/>
              <a:t>Retaliation </a:t>
            </a:r>
          </a:p>
        </p:txBody>
      </p:sp>
      <p:sp>
        <p:nvSpPr>
          <p:cNvPr id="2" name="Title 1"/>
          <p:cNvSpPr>
            <a:spLocks noGrp="1"/>
          </p:cNvSpPr>
          <p:nvPr>
            <p:ph type="title"/>
          </p:nvPr>
        </p:nvSpPr>
        <p:spPr/>
        <p:txBody>
          <a:bodyPr>
            <a:normAutofit/>
          </a:bodyPr>
          <a:lstStyle/>
          <a:p>
            <a:r>
              <a:rPr lang="en-US" dirty="0"/>
              <a:t>Penalties</a:t>
            </a:r>
          </a:p>
        </p:txBody>
      </p:sp>
    </p:spTree>
    <p:extLst>
      <p:ext uri="{BB962C8B-B14F-4D97-AF65-F5344CB8AC3E}">
        <p14:creationId xmlns:p14="http://schemas.microsoft.com/office/powerpoint/2010/main" val="455334862"/>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0884B3-18C4-4050-B559-AC888E0568B9}"/>
              </a:ext>
            </a:extLst>
          </p:cNvPr>
          <p:cNvSpPr>
            <a:spLocks noGrp="1"/>
          </p:cNvSpPr>
          <p:nvPr>
            <p:ph sz="quarter" idx="10"/>
          </p:nvPr>
        </p:nvSpPr>
        <p:spPr>
          <a:xfrm>
            <a:off x="522514" y="1837110"/>
            <a:ext cx="11124053" cy="3814390"/>
          </a:xfrm>
        </p:spPr>
        <p:txBody>
          <a:bodyPr/>
          <a:lstStyle/>
          <a:p>
            <a:pPr marL="342900" indent="-342900">
              <a:buFont typeface="Arial" panose="020B0604020202020204" pitchFamily="34" charset="0"/>
              <a:buChar char="•"/>
            </a:pPr>
            <a:r>
              <a:rPr lang="en-US" sz="2800" dirty="0"/>
              <a:t>I-9 Paperwork Violations</a:t>
            </a:r>
          </a:p>
          <a:p>
            <a:pPr lvl="1"/>
            <a:r>
              <a:rPr lang="en-US" sz="2400" dirty="0"/>
              <a:t>Minimum penalty increased from $272 to $281 per paperwork violation</a:t>
            </a:r>
          </a:p>
          <a:p>
            <a:pPr lvl="1"/>
            <a:r>
              <a:rPr lang="en-US" sz="2400" dirty="0"/>
              <a:t>Maximum penalty increased from $2,701 to $2,789 per paperwork violation</a:t>
            </a:r>
          </a:p>
          <a:p>
            <a:pPr marL="342900" indent="-342900">
              <a:buFont typeface="Arial" panose="020B0604020202020204" pitchFamily="34" charset="0"/>
              <a:buChar char="•"/>
            </a:pPr>
            <a:r>
              <a:rPr lang="en-US" sz="2800" dirty="0"/>
              <a:t>Knowingly Hiring/Continuing to Employ Violations</a:t>
            </a:r>
          </a:p>
          <a:p>
            <a:pPr lvl="1"/>
            <a:r>
              <a:rPr lang="en-US" sz="2400" dirty="0"/>
              <a:t>F</a:t>
            </a:r>
            <a:r>
              <a:rPr lang="en-US" sz="2400" b="0" i="0" dirty="0">
                <a:effectLst/>
              </a:rPr>
              <a:t>irst offense has increased from $676 – $5,40</a:t>
            </a:r>
            <a:r>
              <a:rPr lang="en-US" sz="2400" dirty="0"/>
              <a:t>4</a:t>
            </a:r>
            <a:r>
              <a:rPr lang="en-US" sz="2400" b="0" i="0" dirty="0">
                <a:effectLst/>
              </a:rPr>
              <a:t> to $698 - $5,579</a:t>
            </a:r>
          </a:p>
          <a:p>
            <a:pPr lvl="1"/>
            <a:r>
              <a:rPr lang="en-US" sz="2400" dirty="0"/>
              <a:t>S</a:t>
            </a:r>
            <a:r>
              <a:rPr lang="en-US" sz="2400" b="0" i="0" dirty="0">
                <a:effectLst/>
              </a:rPr>
              <a:t>econd offense has increased from $</a:t>
            </a:r>
            <a:r>
              <a:rPr lang="en-US" sz="2400" dirty="0"/>
              <a:t>5,404</a:t>
            </a:r>
            <a:r>
              <a:rPr lang="en-US" sz="2400" b="0" i="0" dirty="0">
                <a:effectLst/>
              </a:rPr>
              <a:t> – $</a:t>
            </a:r>
            <a:r>
              <a:rPr lang="en-US" sz="2400" dirty="0"/>
              <a:t>13,508</a:t>
            </a:r>
            <a:r>
              <a:rPr lang="en-US" sz="2400" b="0" i="0" dirty="0">
                <a:effectLst/>
              </a:rPr>
              <a:t> to $5,579 – $13,946</a:t>
            </a:r>
          </a:p>
          <a:p>
            <a:pPr lvl="1"/>
            <a:r>
              <a:rPr lang="en-US" sz="2400" b="0" i="0" dirty="0">
                <a:effectLst/>
              </a:rPr>
              <a:t>Third offense has increased from $</a:t>
            </a:r>
            <a:r>
              <a:rPr lang="en-US" sz="2400" dirty="0"/>
              <a:t>8,106</a:t>
            </a:r>
            <a:r>
              <a:rPr lang="en-US" sz="2400" b="0" i="0" dirty="0">
                <a:effectLst/>
              </a:rPr>
              <a:t> – $27,018 to $</a:t>
            </a:r>
            <a:r>
              <a:rPr lang="en-US" sz="2400" dirty="0"/>
              <a:t>8,369</a:t>
            </a:r>
            <a:r>
              <a:rPr lang="en-US" sz="2400" b="0" i="0" dirty="0">
                <a:effectLst/>
              </a:rPr>
              <a:t> – $27,894 </a:t>
            </a:r>
          </a:p>
          <a:p>
            <a:pPr lvl="1"/>
            <a:endParaRPr lang="en-US" sz="2400" dirty="0"/>
          </a:p>
        </p:txBody>
      </p:sp>
      <p:sp>
        <p:nvSpPr>
          <p:cNvPr id="2" name="Title 1">
            <a:extLst>
              <a:ext uri="{FF2B5EF4-FFF2-40B4-BE49-F238E27FC236}">
                <a16:creationId xmlns:a16="http://schemas.microsoft.com/office/drawing/2014/main" id="{A335E0D4-37F6-442C-AAFC-AC2F8B644429}"/>
              </a:ext>
            </a:extLst>
          </p:cNvPr>
          <p:cNvSpPr>
            <a:spLocks noGrp="1"/>
          </p:cNvSpPr>
          <p:nvPr>
            <p:ph type="title"/>
          </p:nvPr>
        </p:nvSpPr>
        <p:spPr/>
        <p:txBody>
          <a:bodyPr/>
          <a:lstStyle/>
          <a:p>
            <a:r>
              <a:rPr lang="en-US" dirty="0"/>
              <a:t>Penalties (last published data)	</a:t>
            </a:r>
          </a:p>
        </p:txBody>
      </p:sp>
    </p:spTree>
    <p:extLst>
      <p:ext uri="{BB962C8B-B14F-4D97-AF65-F5344CB8AC3E}">
        <p14:creationId xmlns:p14="http://schemas.microsoft.com/office/powerpoint/2010/main" val="2741136386"/>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28927D1-955A-6D65-32CA-319C6AD8D06A}"/>
              </a:ext>
            </a:extLst>
          </p:cNvPr>
          <p:cNvSpPr>
            <a:spLocks noGrp="1"/>
          </p:cNvSpPr>
          <p:nvPr>
            <p:ph sz="quarter" idx="10"/>
          </p:nvPr>
        </p:nvSpPr>
        <p:spPr/>
        <p:txBody>
          <a:bodyPr/>
          <a:lstStyle/>
          <a:p>
            <a:r>
              <a:rPr lang="en-US" dirty="0"/>
              <a:t>Where businesses, institutions and individuals face changes in law and policy</a:t>
            </a:r>
          </a:p>
          <a:p>
            <a:pPr marL="457200" indent="-457200">
              <a:buFont typeface="Arial" panose="020B0604020202020204" pitchFamily="34" charset="0"/>
              <a:buChar char="•"/>
            </a:pPr>
            <a:r>
              <a:rPr lang="en-US" sz="2600" b="1" dirty="0"/>
              <a:t>Federal Government Contracts</a:t>
            </a:r>
          </a:p>
          <a:p>
            <a:pPr marL="457200" indent="-457200">
              <a:buFont typeface="Arial" panose="020B0604020202020204" pitchFamily="34" charset="0"/>
              <a:buChar char="•"/>
            </a:pPr>
            <a:r>
              <a:rPr lang="en-US" sz="2600" b="1" dirty="0"/>
              <a:t>Labor &amp; Employment</a:t>
            </a:r>
          </a:p>
          <a:p>
            <a:pPr marL="457200" indent="-457200">
              <a:buFont typeface="Arial" panose="020B0604020202020204" pitchFamily="34" charset="0"/>
              <a:buChar char="•"/>
            </a:pPr>
            <a:r>
              <a:rPr lang="en-US" sz="2600" b="1" dirty="0"/>
              <a:t>Immigration</a:t>
            </a:r>
          </a:p>
          <a:p>
            <a:pPr marL="457200" indent="-457200">
              <a:buFont typeface="Arial" panose="020B0604020202020204" pitchFamily="34" charset="0"/>
              <a:buChar char="•"/>
            </a:pPr>
            <a:r>
              <a:rPr lang="en-US" sz="2600" b="1" dirty="0"/>
              <a:t>Tax</a:t>
            </a:r>
          </a:p>
          <a:p>
            <a:pPr marL="457200" indent="-457200">
              <a:buFont typeface="Arial" panose="020B0604020202020204" pitchFamily="34" charset="0"/>
              <a:buChar char="•"/>
            </a:pPr>
            <a:r>
              <a:rPr lang="en-US" sz="2600" b="1" dirty="0"/>
              <a:t>Energy, Environmental &amp; ESG</a:t>
            </a:r>
          </a:p>
          <a:p>
            <a:pPr marL="457200" indent="-457200">
              <a:buFont typeface="Arial" panose="020B0604020202020204" pitchFamily="34" charset="0"/>
              <a:buChar char="•"/>
            </a:pPr>
            <a:r>
              <a:rPr lang="en-US" sz="2600" b="1" dirty="0"/>
              <a:t>International Trade</a:t>
            </a:r>
          </a:p>
          <a:p>
            <a:pPr marL="457200" indent="-45720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179C04BC-7B70-62FD-0644-23A5D27DE4B8}"/>
              </a:ext>
            </a:extLst>
          </p:cNvPr>
          <p:cNvSpPr>
            <a:spLocks noGrp="1"/>
          </p:cNvSpPr>
          <p:nvPr>
            <p:ph type="title"/>
          </p:nvPr>
        </p:nvSpPr>
        <p:spPr>
          <a:xfrm>
            <a:off x="522515" y="511547"/>
            <a:ext cx="8451803" cy="1325563"/>
          </a:xfrm>
        </p:spPr>
        <p:txBody>
          <a:bodyPr/>
          <a:lstStyle/>
          <a:p>
            <a:r>
              <a:rPr lang="en-US" dirty="0"/>
              <a:t>High-Impact Areas of Law</a:t>
            </a:r>
            <a:br>
              <a:rPr lang="en-US" dirty="0"/>
            </a:br>
            <a:endParaRPr lang="en-US" dirty="0"/>
          </a:p>
        </p:txBody>
      </p:sp>
    </p:spTree>
    <p:extLst>
      <p:ext uri="{BB962C8B-B14F-4D97-AF65-F5344CB8AC3E}">
        <p14:creationId xmlns:p14="http://schemas.microsoft.com/office/powerpoint/2010/main" val="2809507632"/>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342900" indent="-342900">
              <a:buFont typeface="Arial" panose="020B0604020202020204" pitchFamily="34" charset="0"/>
              <a:buChar char="•"/>
            </a:pPr>
            <a:r>
              <a:rPr lang="en-US" dirty="0"/>
              <a:t>Enhancement/Mitigation Matrix:</a:t>
            </a:r>
          </a:p>
        </p:txBody>
      </p:sp>
      <p:sp>
        <p:nvSpPr>
          <p:cNvPr id="2" name="Title 1"/>
          <p:cNvSpPr>
            <a:spLocks noGrp="1"/>
          </p:cNvSpPr>
          <p:nvPr>
            <p:ph type="title"/>
          </p:nvPr>
        </p:nvSpPr>
        <p:spPr/>
        <p:txBody>
          <a:bodyPr>
            <a:normAutofit/>
          </a:bodyPr>
          <a:lstStyle/>
          <a:p>
            <a:r>
              <a:rPr lang="en-US" dirty="0"/>
              <a:t>Penalties: Calculating Fines</a:t>
            </a:r>
          </a:p>
        </p:txBody>
      </p:sp>
      <p:graphicFrame>
        <p:nvGraphicFramePr>
          <p:cNvPr id="4" name="Group 149"/>
          <p:cNvGraphicFramePr>
            <a:graphicFrameLocks noGrp="1"/>
          </p:cNvGraphicFramePr>
          <p:nvPr/>
        </p:nvGraphicFramePr>
        <p:xfrm>
          <a:off x="1931781" y="2438400"/>
          <a:ext cx="8328438" cy="3237469"/>
        </p:xfrm>
        <a:graphic>
          <a:graphicData uri="http://schemas.openxmlformats.org/drawingml/2006/table">
            <a:tbl>
              <a:tblPr>
                <a:tableStyleId>{0505E3EF-67EA-436B-97B2-0124C06EBD24}</a:tableStyleId>
              </a:tblPr>
              <a:tblGrid>
                <a:gridCol w="3245656">
                  <a:extLst>
                    <a:ext uri="{9D8B030D-6E8A-4147-A177-3AD203B41FA5}">
                      <a16:colId xmlns:a16="http://schemas.microsoft.com/office/drawing/2014/main" val="20000"/>
                    </a:ext>
                  </a:extLst>
                </a:gridCol>
                <a:gridCol w="2044484">
                  <a:extLst>
                    <a:ext uri="{9D8B030D-6E8A-4147-A177-3AD203B41FA5}">
                      <a16:colId xmlns:a16="http://schemas.microsoft.com/office/drawing/2014/main" val="20001"/>
                    </a:ext>
                  </a:extLst>
                </a:gridCol>
                <a:gridCol w="1564445">
                  <a:extLst>
                    <a:ext uri="{9D8B030D-6E8A-4147-A177-3AD203B41FA5}">
                      <a16:colId xmlns:a16="http://schemas.microsoft.com/office/drawing/2014/main" val="20002"/>
                    </a:ext>
                  </a:extLst>
                </a:gridCol>
                <a:gridCol w="1473853">
                  <a:extLst>
                    <a:ext uri="{9D8B030D-6E8A-4147-A177-3AD203B41FA5}">
                      <a16:colId xmlns:a16="http://schemas.microsoft.com/office/drawing/2014/main" val="20003"/>
                    </a:ext>
                  </a:extLst>
                </a:gridCol>
              </a:tblGrid>
              <a:tr h="45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Factor </a:t>
                      </a:r>
                      <a:endParaRPr kumimoji="0" lang="en-US" sz="2000" b="1" i="0" u="none" strike="noStrike" cap="none" normalizeH="0" baseline="0" dirty="0">
                        <a:ln>
                          <a:noFill/>
                        </a:ln>
                        <a:solidFill>
                          <a:schemeClr val="tx1"/>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Aggravating </a:t>
                      </a:r>
                      <a:endParaRPr kumimoji="0" lang="en-US" sz="2000" b="1" i="0" u="none" strike="noStrike" cap="none" normalizeH="0" baseline="0" dirty="0">
                        <a:ln>
                          <a:noFill/>
                        </a:ln>
                        <a:solidFill>
                          <a:schemeClr val="tx1"/>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Mitigating </a:t>
                      </a:r>
                      <a:endParaRPr kumimoji="0" lang="en-US" sz="2000" b="1" i="0" u="none" strike="noStrike" cap="none" normalizeH="0" baseline="0" dirty="0">
                        <a:ln>
                          <a:noFill/>
                        </a:ln>
                        <a:solidFill>
                          <a:schemeClr val="tx1"/>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Neutral</a:t>
                      </a:r>
                      <a:endParaRPr kumimoji="0" lang="en-US" sz="2000" b="1" i="0" u="none" strike="noStrike" cap="none" normalizeH="0" baseline="0" dirty="0">
                        <a:ln>
                          <a:noFill/>
                        </a:ln>
                        <a:solidFill>
                          <a:schemeClr val="tx1"/>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r h="45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Business size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- 5%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+/- 0%</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1"/>
                  </a:ext>
                </a:extLst>
              </a:tr>
              <a:tr h="45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Good Faith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+/- 0%</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2"/>
                  </a:ext>
                </a:extLst>
              </a:tr>
              <a:tr h="45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Seriousness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+/- 0%</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3"/>
                  </a:ext>
                </a:extLst>
              </a:tr>
              <a:tr h="45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Unauthorized Workers</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+/- 0%</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4"/>
                  </a:ext>
                </a:extLst>
              </a:tr>
              <a:tr h="450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History</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+/- 0%</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5"/>
                  </a:ext>
                </a:extLst>
              </a:tr>
              <a:tr h="5318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Cumulative Adjustment</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+25%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- 25% </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Arial" panose="020B0604020202020204" pitchFamily="34" charset="0"/>
                        </a:rPr>
                        <a:t>+/- 0%</a:t>
                      </a:r>
                      <a:endParaRPr kumimoji="0" lang="en-US" sz="2000" b="0" i="0" u="none" strike="noStrike" cap="none" normalizeH="0" baseline="0" dirty="0">
                        <a:ln>
                          <a:noFill/>
                        </a:ln>
                        <a:solidFill>
                          <a:srgbClr val="000000"/>
                        </a:solidFill>
                        <a:effectLst/>
                        <a:latin typeface="+mn-lt"/>
                        <a:cs typeface="Arial" panose="020B0604020202020204" pitchFamily="34" charset="0"/>
                      </a:endParaRPr>
                    </a:p>
                  </a:txBody>
                  <a:tcPr marL="91416" marR="91416" marT="45712" marB="45712" anchor="ctr" horzOverflow="overflow">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80967974"/>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25646EDA-567F-47DA-9994-C9E7862EC141}"/>
              </a:ext>
            </a:extLst>
          </p:cNvPr>
          <p:cNvSpPr>
            <a:spLocks noGrp="1" noChangeArrowheads="1"/>
          </p:cNvSpPr>
          <p:nvPr>
            <p:ph sz="quarter" idx="10"/>
          </p:nvPr>
        </p:nvSpPr>
        <p:spPr>
          <a:xfrm>
            <a:off x="522514" y="1837110"/>
            <a:ext cx="11124053" cy="4509343"/>
          </a:xfrm>
        </p:spPr>
        <p:txBody>
          <a:bodyPr>
            <a:normAutofit fontScale="92500" lnSpcReduction="20000"/>
          </a:bodyPr>
          <a:lstStyle/>
          <a:p>
            <a:pPr marL="457200" indent="-457200">
              <a:buFont typeface="Arial" panose="020B0604020202020204" pitchFamily="34" charset="0"/>
              <a:buChar char="•"/>
            </a:pPr>
            <a:r>
              <a:rPr lang="en-US" sz="2600" dirty="0"/>
              <a:t>Criminal Violation for pattern or practice:</a:t>
            </a:r>
          </a:p>
          <a:p>
            <a:pPr marL="1143000" lvl="1" indent="-457200"/>
            <a:r>
              <a:rPr lang="en-US" sz="2200" dirty="0"/>
              <a:t>$3,000 per unauthorized alien + 6 months in prison</a:t>
            </a:r>
          </a:p>
          <a:p>
            <a:pPr marL="457200" indent="-457200">
              <a:buFont typeface="Arial" panose="020B0604020202020204" pitchFamily="34" charset="0"/>
              <a:buChar char="•"/>
            </a:pPr>
            <a:r>
              <a:rPr lang="en-US" sz="2600" dirty="0"/>
              <a:t>Major fines</a:t>
            </a:r>
          </a:p>
          <a:p>
            <a:pPr marL="1143000" lvl="1" indent="-457200"/>
            <a:r>
              <a:rPr lang="en-US" sz="2200" dirty="0"/>
              <a:t>$10,000 - $250,000</a:t>
            </a:r>
          </a:p>
          <a:p>
            <a:pPr marL="457200" indent="-457200">
              <a:buFont typeface="Arial" panose="020B0604020202020204" pitchFamily="34" charset="0"/>
              <a:buChar char="•"/>
            </a:pPr>
            <a:r>
              <a:rPr lang="en-US" sz="2600" dirty="0"/>
              <a:t>Incarceration (Company Representatives)</a:t>
            </a:r>
          </a:p>
          <a:p>
            <a:pPr marL="1143000" lvl="1" indent="-457200"/>
            <a:r>
              <a:rPr lang="en-US" sz="2200" dirty="0"/>
              <a:t>6 months – 20 years</a:t>
            </a:r>
          </a:p>
          <a:p>
            <a:pPr marL="457200" indent="-457200">
              <a:buFont typeface="Arial" panose="020B0604020202020204" pitchFamily="34" charset="0"/>
              <a:buChar char="•"/>
            </a:pPr>
            <a:r>
              <a:rPr lang="en-US" sz="2600" dirty="0"/>
              <a:t>Seizure of personal and company property</a:t>
            </a:r>
          </a:p>
          <a:p>
            <a:pPr marL="457200" indent="-457200">
              <a:buFont typeface="Arial" panose="020B0604020202020204" pitchFamily="34" charset="0"/>
              <a:buChar char="•"/>
            </a:pPr>
            <a:r>
              <a:rPr lang="en-US" sz="2600" dirty="0"/>
              <a:t>Federal Criminal Charges:</a:t>
            </a:r>
          </a:p>
          <a:p>
            <a:pPr marL="1143000" lvl="1" indent="-457200"/>
            <a:r>
              <a:rPr lang="en-US" sz="2200" dirty="0"/>
              <a:t>aiding and abetting</a:t>
            </a:r>
          </a:p>
          <a:p>
            <a:pPr marL="1143000" lvl="1" indent="-457200"/>
            <a:r>
              <a:rPr lang="en-US" sz="2200" dirty="0"/>
              <a:t>harboring illegal aliens</a:t>
            </a:r>
          </a:p>
          <a:p>
            <a:pPr marL="1143000" lvl="1" indent="-457200"/>
            <a:r>
              <a:rPr lang="en-US" sz="2200" dirty="0"/>
              <a:t>knowingly hiring illegal aliens</a:t>
            </a:r>
          </a:p>
          <a:p>
            <a:pPr marL="1143000" lvl="1" indent="-457200"/>
            <a:r>
              <a:rPr lang="en-US" sz="2200" dirty="0"/>
              <a:t>money laundering </a:t>
            </a:r>
          </a:p>
          <a:p>
            <a:pPr marL="1143000" lvl="1" indent="-457200"/>
            <a:r>
              <a:rPr lang="en-US" sz="2200" dirty="0"/>
              <a:t>aggravated identity theft</a:t>
            </a:r>
          </a:p>
        </p:txBody>
      </p:sp>
      <p:sp>
        <p:nvSpPr>
          <p:cNvPr id="239618" name="Rectangle 2"/>
          <p:cNvSpPr>
            <a:spLocks noGrp="1" noChangeArrowheads="1"/>
          </p:cNvSpPr>
          <p:nvPr>
            <p:ph type="title"/>
          </p:nvPr>
        </p:nvSpPr>
        <p:spPr/>
        <p:txBody>
          <a:bodyPr>
            <a:normAutofit/>
          </a:bodyPr>
          <a:lstStyle/>
          <a:p>
            <a:r>
              <a:rPr lang="en-US" dirty="0"/>
              <a:t>Criminal Penalties</a:t>
            </a:r>
          </a:p>
        </p:txBody>
      </p:sp>
    </p:spTree>
    <p:extLst>
      <p:ext uri="{BB962C8B-B14F-4D97-AF65-F5344CB8AC3E}">
        <p14:creationId xmlns:p14="http://schemas.microsoft.com/office/powerpoint/2010/main" val="2730919714"/>
      </p:ext>
    </p:extLst>
  </p:cSld>
  <p:clrMapOvr>
    <a:masterClrMapping/>
  </p:clrMapOvr>
</p:sld>
</file>

<file path=ppt/slides/slide42.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1" name="Rectangle 3"/>
          <p:cNvSpPr>
            <a:spLocks noGrp="1" noChangeArrowheads="1"/>
          </p:cNvSpPr>
          <p:nvPr>
            <p:ph sz="quarter" idx="10"/>
          </p:nvPr>
        </p:nvSpPr>
        <p:spPr/>
        <p:txBody>
          <a:bodyPr/>
          <a:lstStyle/>
          <a:p>
            <a:pPr marL="342900" indent="-342900">
              <a:buFont typeface="Arial" panose="020B0604020202020204" pitchFamily="34" charset="0"/>
              <a:buChar char="•"/>
            </a:pPr>
            <a:r>
              <a:rPr lang="en-US" sz="2800" dirty="0"/>
              <a:t>Responsibility</a:t>
            </a:r>
          </a:p>
          <a:p>
            <a:pPr marL="1028700" lvl="1" indent="-342900"/>
            <a:r>
              <a:rPr lang="en-US" sz="2400" dirty="0"/>
              <a:t>Company &lt;-&gt; Individual</a:t>
            </a:r>
          </a:p>
          <a:p>
            <a:pPr marL="1028700" lvl="1" indent="-342900"/>
            <a:r>
              <a:rPr lang="en-US" sz="2400" dirty="0"/>
              <a:t>Officers in the C-Suite; HR Personnel; others involved with hiring are exposed to criminal sanctions</a:t>
            </a:r>
          </a:p>
        </p:txBody>
      </p:sp>
      <p:sp>
        <p:nvSpPr>
          <p:cNvPr id="239618" name="Rectangle 2"/>
          <p:cNvSpPr>
            <a:spLocks noGrp="1" noChangeArrowheads="1"/>
          </p:cNvSpPr>
          <p:nvPr>
            <p:ph type="title"/>
          </p:nvPr>
        </p:nvSpPr>
        <p:spPr/>
        <p:txBody>
          <a:bodyPr>
            <a:normAutofit/>
          </a:bodyPr>
          <a:lstStyle/>
          <a:p>
            <a:r>
              <a:rPr lang="en-US" dirty="0"/>
              <a:t>Who is Responsible?</a:t>
            </a:r>
          </a:p>
        </p:txBody>
      </p:sp>
    </p:spTree>
    <p:extLst>
      <p:ext uri="{BB962C8B-B14F-4D97-AF65-F5344CB8AC3E}">
        <p14:creationId xmlns:p14="http://schemas.microsoft.com/office/powerpoint/2010/main" val="2133324412"/>
      </p:ext>
    </p:extLst>
  </p:cSld>
  <p:clrMapOvr>
    <a:masterClrMapping/>
  </p:clrMapOvr>
</p:sld>
</file>

<file path=ppt/slides/slide4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4376365"/>
          </a:xfrm>
        </p:spPr>
        <p:txBody>
          <a:bodyPr>
            <a:normAutofit lnSpcReduction="10000"/>
          </a:bodyPr>
          <a:lstStyle/>
          <a:p>
            <a:pPr marL="342900" indent="-342900">
              <a:buFont typeface="Arial" panose="020B0604020202020204" pitchFamily="34" charset="0"/>
              <a:buChar char="•"/>
            </a:pPr>
            <a:r>
              <a:rPr lang="en-US" dirty="0">
                <a:solidFill>
                  <a:srgbClr val="FF0000"/>
                </a:solidFill>
              </a:rPr>
              <a:t>Same error is repeated on thousands of Forms I-9</a:t>
            </a:r>
          </a:p>
          <a:p>
            <a:pPr marL="342900" indent="-342900">
              <a:buFont typeface="Arial" panose="020B0604020202020204" pitchFamily="34" charset="0"/>
              <a:buChar char="•"/>
            </a:pPr>
            <a:r>
              <a:rPr lang="en-US" dirty="0"/>
              <a:t>Over-documenting in Section 2 and/or copies</a:t>
            </a:r>
          </a:p>
          <a:p>
            <a:pPr marL="342900" indent="-342900">
              <a:buFont typeface="Arial" panose="020B0604020202020204" pitchFamily="34" charset="0"/>
              <a:buChar char="•"/>
            </a:pPr>
            <a:r>
              <a:rPr lang="en-US" dirty="0"/>
              <a:t>Completing all Forms on expired /outdated version of Form I-9</a:t>
            </a:r>
          </a:p>
          <a:p>
            <a:pPr marL="342900" indent="-342900">
              <a:buFont typeface="Arial" panose="020B0604020202020204" pitchFamily="34" charset="0"/>
              <a:buChar char="•"/>
            </a:pPr>
            <a:r>
              <a:rPr lang="en-US" dirty="0"/>
              <a:t>Stapling supporting documents versus completing Section 2</a:t>
            </a:r>
          </a:p>
          <a:p>
            <a:pPr marL="342900" indent="-342900">
              <a:buFont typeface="Arial" panose="020B0604020202020204" pitchFamily="34" charset="0"/>
              <a:buChar char="•"/>
            </a:pPr>
            <a:r>
              <a:rPr lang="en-US" dirty="0">
                <a:solidFill>
                  <a:srgbClr val="FF0000"/>
                </a:solidFill>
              </a:rPr>
              <a:t>Accepting improper Social Security Card for List C</a:t>
            </a:r>
          </a:p>
          <a:p>
            <a:pPr marL="342900" indent="-342900">
              <a:buFont typeface="Arial" panose="020B0604020202020204" pitchFamily="34" charset="0"/>
              <a:buChar char="•"/>
            </a:pPr>
            <a:r>
              <a:rPr lang="en-US" dirty="0">
                <a:solidFill>
                  <a:srgbClr val="FF0000"/>
                </a:solidFill>
              </a:rPr>
              <a:t>Re-Verifying Permanent Residents/Green Card holders</a:t>
            </a:r>
          </a:p>
          <a:p>
            <a:pPr marL="342900" indent="-342900">
              <a:buFont typeface="Arial" panose="020B0604020202020204" pitchFamily="34" charset="0"/>
              <a:buChar char="•"/>
            </a:pPr>
            <a:r>
              <a:rPr lang="en-US" dirty="0"/>
              <a:t>Not re-verifying employees with expiring EADs / visas</a:t>
            </a:r>
          </a:p>
          <a:p>
            <a:pPr marL="342900" indent="-342900">
              <a:buFont typeface="Arial" panose="020B0604020202020204" pitchFamily="34" charset="0"/>
              <a:buChar char="•"/>
            </a:pPr>
            <a:r>
              <a:rPr lang="en-US" dirty="0">
                <a:solidFill>
                  <a:srgbClr val="FF0000"/>
                </a:solidFill>
              </a:rPr>
              <a:t>Employee completing Section 2 instead of Employer </a:t>
            </a:r>
          </a:p>
          <a:p>
            <a:pPr marL="342900" indent="-342900">
              <a:buFont typeface="Arial" panose="020B0604020202020204" pitchFamily="34" charset="0"/>
              <a:buChar char="•"/>
            </a:pPr>
            <a:r>
              <a:rPr lang="en-US" dirty="0"/>
              <a:t>Employee signing with Date of Birth instead of Date of Signature </a:t>
            </a:r>
          </a:p>
          <a:p>
            <a:pPr marL="342900" indent="-342900">
              <a:buFont typeface="Arial" panose="020B0604020202020204" pitchFamily="34" charset="0"/>
              <a:buChar char="•"/>
            </a:pPr>
            <a:r>
              <a:rPr lang="en-US" dirty="0"/>
              <a:t>Date of Hire on Section 2 does not match payroll Date of Hire</a:t>
            </a:r>
          </a:p>
        </p:txBody>
      </p:sp>
      <p:sp>
        <p:nvSpPr>
          <p:cNvPr id="2" name="Title 1"/>
          <p:cNvSpPr>
            <a:spLocks noGrp="1"/>
          </p:cNvSpPr>
          <p:nvPr>
            <p:ph type="title"/>
          </p:nvPr>
        </p:nvSpPr>
        <p:spPr/>
        <p:txBody>
          <a:bodyPr>
            <a:normAutofit/>
          </a:bodyPr>
          <a:lstStyle/>
          <a:p>
            <a:r>
              <a:rPr lang="en-US" b="1" dirty="0"/>
              <a:t>Common Errors on Form I-9</a:t>
            </a:r>
          </a:p>
        </p:txBody>
      </p:sp>
    </p:spTree>
    <p:extLst>
      <p:ext uri="{BB962C8B-B14F-4D97-AF65-F5344CB8AC3E}">
        <p14:creationId xmlns:p14="http://schemas.microsoft.com/office/powerpoint/2010/main" val="4050266777"/>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73E64EE-F149-4CF1-A5E1-023B2DC0C1DC}"/>
              </a:ext>
            </a:extLst>
          </p:cNvPr>
          <p:cNvSpPr txBox="1">
            <a:spLocks/>
          </p:cNvSpPr>
          <p:nvPr/>
        </p:nvSpPr>
        <p:spPr>
          <a:xfrm>
            <a:off x="9300713" y="63815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16F486-0CFC-44B8-ABC6-7675E0B75693}"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1DCF9BA7-D93B-E461-FF5E-3A110D85FBB8}"/>
              </a:ext>
            </a:extLst>
          </p:cNvPr>
          <p:cNvSpPr>
            <a:spLocks noGrp="1"/>
          </p:cNvSpPr>
          <p:nvPr>
            <p:ph type="title"/>
          </p:nvPr>
        </p:nvSpPr>
        <p:spPr/>
        <p:txBody>
          <a:bodyPr>
            <a:noAutofit/>
          </a:bodyPr>
          <a:lstStyle/>
          <a:p>
            <a:r>
              <a:rPr lang="en-US" dirty="0"/>
              <a:t>Does the Government Really Care?</a:t>
            </a:r>
          </a:p>
        </p:txBody>
      </p:sp>
      <p:sp>
        <p:nvSpPr>
          <p:cNvPr id="19" name="Content Placeholder 18">
            <a:extLst>
              <a:ext uri="{FF2B5EF4-FFF2-40B4-BE49-F238E27FC236}">
                <a16:creationId xmlns:a16="http://schemas.microsoft.com/office/drawing/2014/main" id="{D62C1542-DA4B-4DF6-A69C-09CDE8633BE9}"/>
              </a:ext>
            </a:extLst>
          </p:cNvPr>
          <p:cNvSpPr>
            <a:spLocks noGrp="1"/>
          </p:cNvSpPr>
          <p:nvPr>
            <p:ph idx="1"/>
          </p:nvPr>
        </p:nvSpPr>
        <p:spPr/>
        <p:txBody>
          <a:bodyPr>
            <a:normAutofit/>
          </a:bodyPr>
          <a:lstStyle/>
          <a:p>
            <a:r>
              <a:rPr lang="en-US" sz="2800" dirty="0"/>
              <a:t>Enforcement</a:t>
            </a:r>
          </a:p>
        </p:txBody>
      </p:sp>
    </p:spTree>
    <p:extLst>
      <p:ext uri="{BB962C8B-B14F-4D97-AF65-F5344CB8AC3E}">
        <p14:creationId xmlns:p14="http://schemas.microsoft.com/office/powerpoint/2010/main" val="3166520894"/>
      </p:ext>
    </p:extLst>
  </p:cSld>
  <p:clrMapOvr>
    <a:masterClrMapping/>
  </p:clrMapOvr>
</p:sld>
</file>

<file path=ppt/slides/slide45.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7" name="Rectangle 3"/>
          <p:cNvSpPr>
            <a:spLocks noGrp="1" noChangeArrowheads="1"/>
          </p:cNvSpPr>
          <p:nvPr>
            <p:ph sz="quarter" idx="10"/>
          </p:nvPr>
        </p:nvSpPr>
        <p:spPr>
          <a:xfrm>
            <a:off x="522514" y="1837110"/>
            <a:ext cx="11124053" cy="4376365"/>
          </a:xfrm>
        </p:spPr>
        <p:txBody>
          <a:bodyPr/>
          <a:lstStyle/>
          <a:p>
            <a:pPr marL="342900" indent="-342900">
              <a:buFont typeface="Arial" panose="020B0604020202020204" pitchFamily="34" charset="0"/>
              <a:buChar char="•"/>
            </a:pPr>
            <a:r>
              <a:rPr lang="en-US" dirty="0"/>
              <a:t>Multiple Agencies</a:t>
            </a:r>
          </a:p>
          <a:p>
            <a:pPr marL="1028700" lvl="1" indent="-342900"/>
            <a:r>
              <a:rPr lang="en-US" dirty="0"/>
              <a:t>Interagency Cooperation</a:t>
            </a:r>
          </a:p>
          <a:p>
            <a:pPr marL="342900" indent="-342900">
              <a:buFont typeface="Arial" panose="020B0604020202020204" pitchFamily="34" charset="0"/>
              <a:buChar char="•"/>
            </a:pPr>
            <a:r>
              <a:rPr lang="en-US" dirty="0"/>
              <a:t>Investigative Agencies</a:t>
            </a:r>
          </a:p>
          <a:p>
            <a:pPr marL="1028700" lvl="1" indent="-342900"/>
            <a:r>
              <a:rPr lang="en-US" dirty="0"/>
              <a:t>Department of Homeland Security (DHS)</a:t>
            </a:r>
          </a:p>
          <a:p>
            <a:pPr marL="1028700" lvl="1" indent="-342900"/>
            <a:r>
              <a:rPr lang="en-US" dirty="0"/>
              <a:t>U.S. Immigration and Customs Enforcement (ICE)</a:t>
            </a:r>
          </a:p>
          <a:p>
            <a:pPr marL="1028700" lvl="1" indent="-342900"/>
            <a:r>
              <a:rPr lang="en-US" dirty="0"/>
              <a:t>Office of Special Counsel (OFSC)</a:t>
            </a:r>
          </a:p>
          <a:p>
            <a:pPr marL="1028700" lvl="1" indent="-342900"/>
            <a:r>
              <a:rPr lang="en-US" dirty="0"/>
              <a:t>Department of Labor (DOL)</a:t>
            </a:r>
          </a:p>
          <a:p>
            <a:pPr marL="1028700" lvl="1" indent="-342900"/>
            <a:r>
              <a:rPr lang="en-US" dirty="0"/>
              <a:t>Internal Revenue Service (IRS)</a:t>
            </a:r>
          </a:p>
          <a:p>
            <a:pPr marL="1028700" lvl="1" indent="-342900"/>
            <a:r>
              <a:rPr lang="en-US" dirty="0"/>
              <a:t>Social Security Administration (SSA)</a:t>
            </a:r>
          </a:p>
          <a:p>
            <a:pPr marL="1028700" lvl="1" indent="-342900"/>
            <a:r>
              <a:rPr lang="en-US" dirty="0"/>
              <a:t>Federal Bureau of Investigations (FBI)</a:t>
            </a:r>
          </a:p>
          <a:p>
            <a:pPr marL="1028700" lvl="1" indent="-342900"/>
            <a:r>
              <a:rPr lang="en-US" dirty="0"/>
              <a:t>Local Law Enforcement</a:t>
            </a:r>
          </a:p>
        </p:txBody>
      </p:sp>
      <p:sp>
        <p:nvSpPr>
          <p:cNvPr id="4" name="Title 3"/>
          <p:cNvSpPr>
            <a:spLocks noGrp="1"/>
          </p:cNvSpPr>
          <p:nvPr>
            <p:ph type="title"/>
          </p:nvPr>
        </p:nvSpPr>
        <p:spPr/>
        <p:txBody>
          <a:bodyPr>
            <a:normAutofit/>
          </a:bodyPr>
          <a:lstStyle/>
          <a:p>
            <a:r>
              <a:rPr lang="en-US" dirty="0"/>
              <a:t>Enforcement Agencies </a:t>
            </a:r>
          </a:p>
        </p:txBody>
      </p:sp>
    </p:spTree>
    <p:extLst>
      <p:ext uri="{BB962C8B-B14F-4D97-AF65-F5344CB8AC3E}">
        <p14:creationId xmlns:p14="http://schemas.microsoft.com/office/powerpoint/2010/main" val="280471040"/>
      </p:ext>
    </p:extLst>
  </p:cSld>
  <p:clrMapOvr>
    <a:masterClrMapping/>
  </p:clrMapOvr>
</p:sld>
</file>

<file path=ppt/slides/slide46.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3" name="Rectangle 3"/>
          <p:cNvSpPr>
            <a:spLocks noGrp="1" noChangeArrowheads="1"/>
          </p:cNvSpPr>
          <p:nvPr>
            <p:ph sz="quarter" idx="10"/>
          </p:nvPr>
        </p:nvSpPr>
        <p:spPr/>
        <p:txBody>
          <a:bodyPr/>
          <a:lstStyle/>
          <a:p>
            <a:pPr marL="342900" indent="-342900">
              <a:buFont typeface="Arial" panose="020B0604020202020204" pitchFamily="34" charset="0"/>
              <a:buChar char="•"/>
            </a:pPr>
            <a:r>
              <a:rPr lang="en-US" sz="3200" dirty="0"/>
              <a:t>More than just fines</a:t>
            </a:r>
          </a:p>
          <a:p>
            <a:pPr marL="1028700" lvl="1" indent="-342900"/>
            <a:r>
              <a:rPr lang="en-US" sz="2800" dirty="0"/>
              <a:t>Disruption to business activities</a:t>
            </a:r>
          </a:p>
          <a:p>
            <a:pPr marL="1028700" lvl="1" indent="-342900"/>
            <a:r>
              <a:rPr lang="en-US" sz="2800" dirty="0"/>
              <a:t>Loss of workforce</a:t>
            </a:r>
          </a:p>
          <a:p>
            <a:pPr marL="1028700" lvl="1" indent="-342900"/>
            <a:r>
              <a:rPr lang="en-US" sz="2800" dirty="0"/>
              <a:t>Bad press</a:t>
            </a:r>
          </a:p>
          <a:p>
            <a:pPr marL="1028700" lvl="1" indent="-342900"/>
            <a:r>
              <a:rPr lang="en-US" sz="2800" dirty="0"/>
              <a:t>Damage to trust/relationships</a:t>
            </a:r>
          </a:p>
        </p:txBody>
      </p:sp>
      <p:sp>
        <p:nvSpPr>
          <p:cNvPr id="4" name="Title 3"/>
          <p:cNvSpPr>
            <a:spLocks noGrp="1"/>
          </p:cNvSpPr>
          <p:nvPr>
            <p:ph type="title"/>
          </p:nvPr>
        </p:nvSpPr>
        <p:spPr/>
        <p:txBody>
          <a:bodyPr>
            <a:normAutofit/>
          </a:bodyPr>
          <a:lstStyle/>
          <a:p>
            <a:r>
              <a:rPr lang="en-US" dirty="0"/>
              <a:t>How Enforcement Impacts Business</a:t>
            </a:r>
          </a:p>
        </p:txBody>
      </p:sp>
    </p:spTree>
    <p:extLst>
      <p:ext uri="{BB962C8B-B14F-4D97-AF65-F5344CB8AC3E}">
        <p14:creationId xmlns:p14="http://schemas.microsoft.com/office/powerpoint/2010/main" val="2508255553"/>
      </p:ext>
    </p:extLst>
  </p:cSld>
  <p:clrMapOvr>
    <a:masterClrMapping/>
  </p:clrMapOvr>
</p:sld>
</file>

<file path=ppt/slides/slide47.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5" name="Rectangle 3"/>
          <p:cNvSpPr>
            <a:spLocks noGrp="1" noChangeArrowheads="1"/>
          </p:cNvSpPr>
          <p:nvPr>
            <p:ph sz="quarter" idx="10"/>
          </p:nvPr>
        </p:nvSpPr>
        <p:spPr>
          <a:xfrm>
            <a:off x="522514" y="1837110"/>
            <a:ext cx="11124053" cy="4509343"/>
          </a:xfrm>
        </p:spPr>
        <p:txBody>
          <a:bodyPr>
            <a:normAutofit/>
          </a:bodyPr>
          <a:lstStyle/>
          <a:p>
            <a:pPr marL="342900" indent="-342900">
              <a:buFont typeface="Arial" panose="020B0604020202020204" pitchFamily="34" charset="0"/>
              <a:buChar char="•"/>
            </a:pPr>
            <a:r>
              <a:rPr lang="en-US" sz="2800" dirty="0"/>
              <a:t>Investigations</a:t>
            </a:r>
          </a:p>
          <a:p>
            <a:pPr marL="1028700" lvl="1" indent="-342900"/>
            <a:r>
              <a:rPr lang="en-US" sz="2400" dirty="0"/>
              <a:t>Administrative + Criminal</a:t>
            </a:r>
          </a:p>
          <a:p>
            <a:pPr marL="1028700" lvl="1" indent="-342900"/>
            <a:r>
              <a:rPr lang="en-US" sz="2400" dirty="0"/>
              <a:t>Notice + Subpoena</a:t>
            </a:r>
          </a:p>
          <a:p>
            <a:pPr marL="342900" indent="-342900">
              <a:buFont typeface="Arial" panose="020B0604020202020204" pitchFamily="34" charset="0"/>
              <a:buChar char="•"/>
            </a:pPr>
            <a:r>
              <a:rPr lang="en-US" sz="2800" dirty="0"/>
              <a:t>Community Sweeps</a:t>
            </a:r>
          </a:p>
          <a:p>
            <a:pPr marL="342900" indent="-342900">
              <a:buFont typeface="Arial" panose="020B0604020202020204" pitchFamily="34" charset="0"/>
              <a:buChar char="•"/>
            </a:pPr>
            <a:r>
              <a:rPr lang="en-US" sz="2800" dirty="0"/>
              <a:t>Raids</a:t>
            </a:r>
          </a:p>
          <a:p>
            <a:pPr marL="342900" indent="-342900">
              <a:buFont typeface="Arial" panose="020B0604020202020204" pitchFamily="34" charset="0"/>
              <a:buChar char="•"/>
            </a:pPr>
            <a:r>
              <a:rPr lang="en-US" sz="2800" dirty="0"/>
              <a:t>Wide Range of Industries</a:t>
            </a:r>
          </a:p>
          <a:p>
            <a:pPr marL="1028700" lvl="1" indent="-342900"/>
            <a:r>
              <a:rPr lang="en-US" sz="2400" dirty="0"/>
              <a:t>Any kind of employer is a good target</a:t>
            </a:r>
          </a:p>
          <a:p>
            <a:pPr marL="1028700" lvl="1" indent="-342900"/>
            <a:r>
              <a:rPr lang="en-US" sz="2400" dirty="0"/>
              <a:t>Infrastructure Initiative</a:t>
            </a:r>
          </a:p>
        </p:txBody>
      </p:sp>
      <p:sp>
        <p:nvSpPr>
          <p:cNvPr id="4" name="Title 3"/>
          <p:cNvSpPr>
            <a:spLocks noGrp="1"/>
          </p:cNvSpPr>
          <p:nvPr>
            <p:ph type="title"/>
          </p:nvPr>
        </p:nvSpPr>
        <p:spPr/>
        <p:txBody>
          <a:bodyPr>
            <a:normAutofit/>
          </a:bodyPr>
          <a:lstStyle/>
          <a:p>
            <a:r>
              <a:rPr lang="en-US" dirty="0"/>
              <a:t>Worksite Enforcement Activities</a:t>
            </a:r>
          </a:p>
        </p:txBody>
      </p:sp>
    </p:spTree>
    <p:extLst>
      <p:ext uri="{BB962C8B-B14F-4D97-AF65-F5344CB8AC3E}">
        <p14:creationId xmlns:p14="http://schemas.microsoft.com/office/powerpoint/2010/main" val="1617749224"/>
      </p:ext>
    </p:extLst>
  </p:cSld>
  <p:clrMapOvr>
    <a:masterClrMapping/>
  </p:clrMapOvr>
</p:sld>
</file>

<file path=ppt/slides/slide4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4509343"/>
          </a:xfrm>
        </p:spPr>
        <p:txBody>
          <a:bodyPr/>
          <a:lstStyle/>
          <a:p>
            <a:pPr marL="342900" indent="-342900">
              <a:buFont typeface="Arial" panose="020B0604020202020204" pitchFamily="34" charset="0"/>
              <a:buChar char="•"/>
            </a:pPr>
            <a:r>
              <a:rPr lang="en-US" sz="2800" dirty="0"/>
              <a:t>Inspection</a:t>
            </a:r>
          </a:p>
          <a:p>
            <a:pPr marL="1028700" lvl="1" indent="-342900"/>
            <a:r>
              <a:rPr lang="en-US" sz="2400" dirty="0"/>
              <a:t>Appear unannounced.</a:t>
            </a:r>
          </a:p>
          <a:p>
            <a:pPr marL="1028700" lvl="1" indent="-342900"/>
            <a:r>
              <a:rPr lang="en-US" sz="2400" dirty="0"/>
              <a:t>ICE serves Notice of Inspection (NOI) requesting documents.</a:t>
            </a:r>
          </a:p>
          <a:p>
            <a:pPr marL="1028700" lvl="1" indent="-342900"/>
            <a:r>
              <a:rPr lang="en-US" sz="2400" dirty="0"/>
              <a:t>Require production within 3 business days.  </a:t>
            </a:r>
          </a:p>
          <a:p>
            <a:pPr marL="342900" indent="-342900">
              <a:buFont typeface="Arial" panose="020B0604020202020204" pitchFamily="34" charset="0"/>
              <a:buChar char="•"/>
            </a:pPr>
            <a:r>
              <a:rPr lang="en-US" sz="2800" dirty="0"/>
              <a:t>Raid</a:t>
            </a:r>
          </a:p>
          <a:p>
            <a:pPr marL="1028700" lvl="1" indent="-342900"/>
            <a:r>
              <a:rPr lang="en-US" sz="2400" dirty="0"/>
              <a:t>Appear unannounced.</a:t>
            </a:r>
          </a:p>
          <a:p>
            <a:pPr marL="1028700" lvl="1" indent="-342900"/>
            <a:r>
              <a:rPr lang="en-US" sz="2400" dirty="0"/>
              <a:t>ICE Homeland Security Investigations (HSI) appear in large numbers at employer’s premises without warning with intent of catching employer and employees off guard.</a:t>
            </a:r>
          </a:p>
          <a:p>
            <a:pPr marL="1028700" lvl="1" indent="-342900"/>
            <a:r>
              <a:rPr lang="en-US" sz="2400" dirty="0"/>
              <a:t>ICE surrounds the building (usually with aerial support).</a:t>
            </a:r>
          </a:p>
          <a:p>
            <a:pPr marL="1028700" lvl="1" indent="-342900"/>
            <a:r>
              <a:rPr lang="en-US" sz="2400" dirty="0"/>
              <a:t>ICE enters with criminal search warrant.</a:t>
            </a:r>
          </a:p>
        </p:txBody>
      </p:sp>
      <p:sp>
        <p:nvSpPr>
          <p:cNvPr id="2" name="Title 1"/>
          <p:cNvSpPr>
            <a:spLocks noGrp="1"/>
          </p:cNvSpPr>
          <p:nvPr>
            <p:ph type="title"/>
          </p:nvPr>
        </p:nvSpPr>
        <p:spPr/>
        <p:txBody>
          <a:bodyPr>
            <a:normAutofit/>
          </a:bodyPr>
          <a:lstStyle/>
          <a:p>
            <a:r>
              <a:rPr lang="en-US" dirty="0"/>
              <a:t>Inspection versus Raid </a:t>
            </a:r>
          </a:p>
        </p:txBody>
      </p:sp>
    </p:spTree>
    <p:extLst>
      <p:ext uri="{BB962C8B-B14F-4D97-AF65-F5344CB8AC3E}">
        <p14:creationId xmlns:p14="http://schemas.microsoft.com/office/powerpoint/2010/main" val="743232256"/>
      </p:ext>
    </p:extLst>
  </p:cSld>
  <p:clrMapOvr>
    <a:masterClrMapping/>
  </p:clrMapOvr>
</p:sld>
</file>

<file path=ppt/slides/slide4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3750890"/>
          </a:xfrm>
        </p:spPr>
        <p:txBody>
          <a:bodyPr/>
          <a:lstStyle/>
          <a:p>
            <a:pPr marL="342900" indent="-342900">
              <a:buFont typeface="Arial" panose="020B0604020202020204" pitchFamily="34" charset="0"/>
              <a:buChar char="•"/>
            </a:pPr>
            <a:r>
              <a:rPr lang="en-US" dirty="0"/>
              <a:t>ICE will typically request:</a:t>
            </a:r>
          </a:p>
          <a:p>
            <a:pPr marL="800100" lvl="1" indent="-342900"/>
            <a:r>
              <a:rPr lang="en-US" dirty="0"/>
              <a:t>Original I-9 Forms, with supporting documents, if kept (strict timing)</a:t>
            </a:r>
          </a:p>
          <a:p>
            <a:pPr marL="800100" lvl="1" indent="-342900"/>
            <a:r>
              <a:rPr lang="en-US" dirty="0"/>
              <a:t>Payroll records </a:t>
            </a:r>
          </a:p>
          <a:p>
            <a:pPr marL="800100" lvl="1" indent="-342900"/>
            <a:r>
              <a:rPr lang="en-US" dirty="0"/>
              <a:t>Quarterly wage and hour reports </a:t>
            </a:r>
          </a:p>
          <a:p>
            <a:pPr marL="800100" lvl="1" indent="-342900"/>
            <a:r>
              <a:rPr lang="en-US" dirty="0"/>
              <a:t>Business Information </a:t>
            </a:r>
          </a:p>
          <a:p>
            <a:pPr marL="800100" lvl="1" indent="-342900"/>
            <a:r>
              <a:rPr lang="en-US" dirty="0"/>
              <a:t>Business Licenses </a:t>
            </a:r>
          </a:p>
          <a:p>
            <a:pPr marL="800100" lvl="1" indent="-342900"/>
            <a:r>
              <a:rPr lang="en-US" dirty="0"/>
              <a:t>E-Verify records</a:t>
            </a:r>
          </a:p>
          <a:p>
            <a:pPr marL="800100" lvl="1" indent="-342900"/>
            <a:r>
              <a:rPr lang="en-US" dirty="0"/>
              <a:t>Employee Listing </a:t>
            </a:r>
          </a:p>
          <a:p>
            <a:pPr marL="800100" lvl="1" indent="-342900"/>
            <a:r>
              <a:rPr lang="en-US" dirty="0"/>
              <a:t>System information regarding electronic record keeping, if used.</a:t>
            </a:r>
          </a:p>
          <a:p>
            <a:pPr marL="342900" indent="-342900">
              <a:buFont typeface="Arial" panose="020B0604020202020204" pitchFamily="34" charset="0"/>
              <a:buChar char="•"/>
            </a:pPr>
            <a:r>
              <a:rPr lang="en-US" dirty="0">
                <a:solidFill>
                  <a:srgbClr val="FF0000"/>
                </a:solidFill>
              </a:rPr>
              <a:t>ICE may require Company Representative make appearance to give testimony and provide documents</a:t>
            </a:r>
          </a:p>
        </p:txBody>
      </p:sp>
      <p:sp>
        <p:nvSpPr>
          <p:cNvPr id="2" name="Title 1"/>
          <p:cNvSpPr>
            <a:spLocks noGrp="1"/>
          </p:cNvSpPr>
          <p:nvPr>
            <p:ph type="title"/>
          </p:nvPr>
        </p:nvSpPr>
        <p:spPr/>
        <p:txBody>
          <a:bodyPr>
            <a:normAutofit/>
          </a:bodyPr>
          <a:lstStyle/>
          <a:p>
            <a:r>
              <a:rPr lang="en-US" dirty="0"/>
              <a:t>Notice of Inspection</a:t>
            </a:r>
          </a:p>
        </p:txBody>
      </p:sp>
    </p:spTree>
    <p:extLst>
      <p:ext uri="{BB962C8B-B14F-4D97-AF65-F5344CB8AC3E}">
        <p14:creationId xmlns:p14="http://schemas.microsoft.com/office/powerpoint/2010/main" val="3994073632"/>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C747B91-0F28-5CFC-A0AA-7AC1E5BBEAFC}"/>
              </a:ext>
            </a:extLst>
          </p:cNvPr>
          <p:cNvSpPr>
            <a:spLocks noGrp="1"/>
          </p:cNvSpPr>
          <p:nvPr>
            <p:ph sz="quarter" idx="10"/>
          </p:nvPr>
        </p:nvSpPr>
        <p:spPr>
          <a:xfrm>
            <a:off x="522515" y="1837110"/>
            <a:ext cx="5699176" cy="2975983"/>
          </a:xfrm>
        </p:spPr>
        <p:txBody>
          <a:bodyPr/>
          <a:lstStyle/>
          <a:p>
            <a:r>
              <a:rPr lang="en-US" sz="2500" dirty="0"/>
              <a:t>Fox’s Oval Office Update on LinkedIn promotes our attorneys’ latest insights on Trump Administration Initiatives &amp; Executive Orders. </a:t>
            </a:r>
            <a:r>
              <a:rPr lang="en-US" sz="2500" b="1" dirty="0">
                <a:hlinkClick r:id="rId2"/>
              </a:rPr>
              <a:t>Subscribe</a:t>
            </a:r>
            <a:r>
              <a:rPr lang="en-US" sz="2500" dirty="0"/>
              <a:t> to our newsletter to stay informed about the many policy changes coming from the White House.</a:t>
            </a:r>
          </a:p>
        </p:txBody>
      </p:sp>
      <p:sp>
        <p:nvSpPr>
          <p:cNvPr id="5" name="Title 4">
            <a:extLst>
              <a:ext uri="{FF2B5EF4-FFF2-40B4-BE49-F238E27FC236}">
                <a16:creationId xmlns:a16="http://schemas.microsoft.com/office/drawing/2014/main" id="{1C60264E-D084-62B9-7219-2EF54D339B6F}"/>
              </a:ext>
            </a:extLst>
          </p:cNvPr>
          <p:cNvSpPr>
            <a:spLocks noGrp="1"/>
          </p:cNvSpPr>
          <p:nvPr>
            <p:ph type="title"/>
          </p:nvPr>
        </p:nvSpPr>
        <p:spPr/>
        <p:txBody>
          <a:bodyPr/>
          <a:lstStyle/>
          <a:p>
            <a:r>
              <a:rPr lang="en-US" dirty="0"/>
              <a:t>Stay Informed</a:t>
            </a:r>
          </a:p>
        </p:txBody>
      </p:sp>
      <p:pic>
        <p:nvPicPr>
          <p:cNvPr id="1026" name="Picture 2">
            <a:hlinkClick r:id="rId2"/>
            <a:extLst>
              <a:ext uri="{FF2B5EF4-FFF2-40B4-BE49-F238E27FC236}">
                <a16:creationId xmlns:a16="http://schemas.microsoft.com/office/drawing/2014/main" id="{B3D7E12F-359A-A998-880F-A8F1937EA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794" y="1837110"/>
            <a:ext cx="4224013" cy="2379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208BAA1-39F5-45A5-8C83-E4379A375361}"/>
              </a:ext>
            </a:extLst>
          </p:cNvPr>
          <p:cNvSpPr txBox="1"/>
          <p:nvPr/>
        </p:nvSpPr>
        <p:spPr>
          <a:xfrm>
            <a:off x="522515" y="4813093"/>
            <a:ext cx="10903576" cy="830997"/>
          </a:xfrm>
          <a:prstGeom prst="rect">
            <a:avLst/>
          </a:prstGeom>
          <a:noFill/>
        </p:spPr>
        <p:txBody>
          <a:bodyPr wrap="square">
            <a:spAutoFit/>
          </a:bodyPr>
          <a:lstStyle/>
          <a:p>
            <a:r>
              <a:rPr lang="en-US" sz="2400" b="1" dirty="0"/>
              <a:t>To subscribe, visit: </a:t>
            </a:r>
            <a:r>
              <a:rPr lang="en-US" sz="2400" b="1" u="sng" dirty="0">
                <a:solidFill>
                  <a:schemeClr val="tx2"/>
                </a:solidFill>
              </a:rPr>
              <a:t>https://www.linkedin.com/newsletters/oval-office-update-7295167083024146433/</a:t>
            </a:r>
          </a:p>
        </p:txBody>
      </p:sp>
    </p:spTree>
    <p:extLst>
      <p:ext uri="{BB962C8B-B14F-4D97-AF65-F5344CB8AC3E}">
        <p14:creationId xmlns:p14="http://schemas.microsoft.com/office/powerpoint/2010/main" val="1389266471"/>
      </p:ext>
    </p:extLst>
  </p:cSld>
  <p:clrMapOvr>
    <a:masterClrMapping/>
  </p:clrMapOvr>
</p:sld>
</file>

<file path=ppt/slides/slide5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2514" y="1837110"/>
            <a:ext cx="11124053" cy="4509343"/>
          </a:xfrm>
        </p:spPr>
        <p:txBody>
          <a:bodyPr>
            <a:normAutofit/>
          </a:bodyPr>
          <a:lstStyle/>
          <a:p>
            <a:pPr marL="342900" indent="-342900">
              <a:buFont typeface="Arial" panose="020B0604020202020204" pitchFamily="34" charset="0"/>
              <a:buChar char="•"/>
            </a:pPr>
            <a:r>
              <a:rPr lang="en-US" sz="2800" dirty="0"/>
              <a:t>After ICE reviews records provided, ICE may issue the following:</a:t>
            </a:r>
          </a:p>
          <a:p>
            <a:pPr marL="1028700" lvl="1" indent="-342900"/>
            <a:r>
              <a:rPr lang="en-US" sz="2400" dirty="0"/>
              <a:t>Notice of Inspection Results (if found in compliance) </a:t>
            </a:r>
          </a:p>
          <a:p>
            <a:pPr marL="1028700" lvl="1" indent="-342900"/>
            <a:r>
              <a:rPr lang="en-US" sz="2400" dirty="0"/>
              <a:t>Notice of Technical or Procedural Failures</a:t>
            </a:r>
          </a:p>
          <a:p>
            <a:pPr marL="1028700" lvl="1" indent="-342900"/>
            <a:r>
              <a:rPr lang="en-US" sz="2400" dirty="0"/>
              <a:t>Notice of Suspect Documents</a:t>
            </a:r>
          </a:p>
          <a:p>
            <a:pPr marL="1028700" lvl="1" indent="-342900"/>
            <a:r>
              <a:rPr lang="en-US" sz="2400" dirty="0"/>
              <a:t>Notice of Intent to Fine </a:t>
            </a:r>
          </a:p>
          <a:p>
            <a:pPr marL="1028700" lvl="1" indent="-342900"/>
            <a:r>
              <a:rPr lang="en-US" sz="2400" dirty="0"/>
              <a:t>Warning Notice</a:t>
            </a:r>
          </a:p>
          <a:p>
            <a:pPr marL="342900" indent="-342900">
              <a:buFont typeface="Arial" panose="020B0604020202020204" pitchFamily="34" charset="0"/>
              <a:buChar char="•"/>
            </a:pPr>
            <a:r>
              <a:rPr lang="en-US" sz="2800" dirty="0"/>
              <a:t>If ICE issues Notice of Intent to Fine, the company may: </a:t>
            </a:r>
          </a:p>
          <a:p>
            <a:pPr marL="1028700" lvl="1" indent="-342900"/>
            <a:r>
              <a:rPr lang="en-US" sz="2400" dirty="0"/>
              <a:t>Pay (payment plans are possible)</a:t>
            </a:r>
          </a:p>
          <a:p>
            <a:pPr marL="1028700" lvl="1" indent="-342900"/>
            <a:r>
              <a:rPr lang="en-US" sz="2400" dirty="0"/>
              <a:t>Negotiate a reduced fine/settlement OR</a:t>
            </a:r>
          </a:p>
          <a:p>
            <a:pPr marL="1028700" lvl="1" indent="-342900"/>
            <a:r>
              <a:rPr lang="en-US" sz="2400" dirty="0"/>
              <a:t>Request a hearing</a:t>
            </a:r>
          </a:p>
        </p:txBody>
      </p:sp>
      <p:sp>
        <p:nvSpPr>
          <p:cNvPr id="2" name="Title 1"/>
          <p:cNvSpPr>
            <a:spLocks noGrp="1"/>
          </p:cNvSpPr>
          <p:nvPr>
            <p:ph type="title"/>
          </p:nvPr>
        </p:nvSpPr>
        <p:spPr/>
        <p:txBody>
          <a:bodyPr>
            <a:normAutofit/>
          </a:bodyPr>
          <a:lstStyle/>
          <a:p>
            <a:r>
              <a:rPr lang="en-US" dirty="0"/>
              <a:t>After ICE Inspects Documents</a:t>
            </a:r>
          </a:p>
        </p:txBody>
      </p:sp>
    </p:spTree>
    <p:extLst>
      <p:ext uri="{BB962C8B-B14F-4D97-AF65-F5344CB8AC3E}">
        <p14:creationId xmlns:p14="http://schemas.microsoft.com/office/powerpoint/2010/main" val="1056271308"/>
      </p:ext>
    </p:extLst>
  </p:cSld>
  <p:clrMapOvr>
    <a:masterClrMapping/>
  </p:clrMapOvr>
</p:sld>
</file>

<file path=ppt/slides/slide5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173E64EE-F149-4CF1-A5E1-023B2DC0C1DC}"/>
              </a:ext>
            </a:extLst>
          </p:cNvPr>
          <p:cNvSpPr txBox="1">
            <a:spLocks/>
          </p:cNvSpPr>
          <p:nvPr/>
        </p:nvSpPr>
        <p:spPr>
          <a:xfrm>
            <a:off x="9300713" y="63815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16F486-0CFC-44B8-ABC6-7675E0B75693}"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1DCF9BA7-D93B-E461-FF5E-3A110D85FBB8}"/>
              </a:ext>
            </a:extLst>
          </p:cNvPr>
          <p:cNvSpPr>
            <a:spLocks noGrp="1"/>
          </p:cNvSpPr>
          <p:nvPr>
            <p:ph type="title"/>
          </p:nvPr>
        </p:nvSpPr>
        <p:spPr/>
        <p:txBody>
          <a:bodyPr>
            <a:noAutofit/>
          </a:bodyPr>
          <a:lstStyle/>
          <a:p>
            <a:r>
              <a:rPr lang="en-US" dirty="0"/>
              <a:t>Is ICE </a:t>
            </a:r>
            <a:br>
              <a:rPr lang="en-US" dirty="0"/>
            </a:br>
            <a:r>
              <a:rPr lang="en-US" dirty="0"/>
              <a:t>Really Going To Come?</a:t>
            </a:r>
          </a:p>
        </p:txBody>
      </p:sp>
      <p:sp>
        <p:nvSpPr>
          <p:cNvPr id="19" name="Content Placeholder 18">
            <a:extLst>
              <a:ext uri="{FF2B5EF4-FFF2-40B4-BE49-F238E27FC236}">
                <a16:creationId xmlns:a16="http://schemas.microsoft.com/office/drawing/2014/main" id="{D62C1542-DA4B-4DF6-A69C-09CDE8633BE9}"/>
              </a:ext>
            </a:extLst>
          </p:cNvPr>
          <p:cNvSpPr>
            <a:spLocks noGrp="1"/>
          </p:cNvSpPr>
          <p:nvPr>
            <p:ph idx="1"/>
          </p:nvPr>
        </p:nvSpPr>
        <p:spPr/>
        <p:txBody>
          <a:bodyPr>
            <a:normAutofit/>
          </a:bodyPr>
          <a:lstStyle/>
          <a:p>
            <a:r>
              <a:rPr lang="en-US" sz="2800" dirty="0"/>
              <a:t>What To Do When ICE Shows Up</a:t>
            </a:r>
          </a:p>
        </p:txBody>
      </p:sp>
    </p:spTree>
    <p:extLst>
      <p:ext uri="{BB962C8B-B14F-4D97-AF65-F5344CB8AC3E}">
        <p14:creationId xmlns:p14="http://schemas.microsoft.com/office/powerpoint/2010/main" val="987108701"/>
      </p:ext>
    </p:extLst>
  </p:cSld>
  <p:clrMapOvr>
    <a:masterClrMapping/>
  </p:clrMapOvr>
</p:sld>
</file>

<file path=ppt/slides/slide5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sz="quarter" idx="10"/>
          </p:nvPr>
        </p:nvSpPr>
        <p:spPr>
          <a:xfrm>
            <a:off x="522514" y="1837110"/>
            <a:ext cx="11124053" cy="3748878"/>
          </a:xfrm>
        </p:spPr>
        <p:txBody>
          <a:bodyPr/>
          <a:lstStyle/>
          <a:p>
            <a:pPr marL="342900" indent="-342900">
              <a:buFont typeface="Arial" panose="020B0604020202020204" pitchFamily="34" charset="0"/>
              <a:buChar char="•"/>
            </a:pPr>
            <a:r>
              <a:rPr lang="en-US" sz="2800" dirty="0"/>
              <a:t>Retain Legal Counsel in advance</a:t>
            </a:r>
          </a:p>
          <a:p>
            <a:pPr marL="1028700" lvl="1" indent="-342900"/>
            <a:r>
              <a:rPr lang="en-US" sz="2400" dirty="0"/>
              <a:t>Immigration compliance + white collar criminal (to prepare for the worst type of investigation)</a:t>
            </a:r>
          </a:p>
          <a:p>
            <a:pPr marL="342900" indent="-342900">
              <a:buFont typeface="Arial" panose="020B0604020202020204" pitchFamily="34" charset="0"/>
              <a:buChar char="•"/>
            </a:pPr>
            <a:r>
              <a:rPr lang="en-US" sz="2800" dirty="0"/>
              <a:t>Be Prepared: Have a Plan</a:t>
            </a:r>
          </a:p>
          <a:p>
            <a:pPr marL="1028700" lvl="1" indent="-342900"/>
            <a:r>
              <a:rPr lang="en-US" sz="2400" dirty="0"/>
              <a:t>In place in advance = ready when you need it (always short notice)</a:t>
            </a:r>
          </a:p>
          <a:p>
            <a:pPr marL="1028700" lvl="1" indent="-342900"/>
            <a:r>
              <a:rPr lang="en-US" sz="2400" dirty="0"/>
              <a:t>Similar to disaster planning</a:t>
            </a:r>
          </a:p>
          <a:p>
            <a:pPr marL="1028700" lvl="1" indent="-342900"/>
            <a:r>
              <a:rPr lang="en-US" sz="2400" dirty="0"/>
              <a:t>Each person should know his/her role and what to do</a:t>
            </a:r>
          </a:p>
        </p:txBody>
      </p:sp>
      <p:sp>
        <p:nvSpPr>
          <p:cNvPr id="168962" name="Rectangle 2"/>
          <p:cNvSpPr>
            <a:spLocks noGrp="1" noChangeArrowheads="1"/>
          </p:cNvSpPr>
          <p:nvPr>
            <p:ph type="title"/>
          </p:nvPr>
        </p:nvSpPr>
        <p:spPr/>
        <p:txBody>
          <a:bodyPr>
            <a:normAutofit/>
          </a:bodyPr>
          <a:lstStyle/>
          <a:p>
            <a:r>
              <a:rPr lang="en-US" dirty="0"/>
              <a:t>What To Do When ICE Shows Up</a:t>
            </a:r>
          </a:p>
        </p:txBody>
      </p:sp>
    </p:spTree>
    <p:extLst>
      <p:ext uri="{BB962C8B-B14F-4D97-AF65-F5344CB8AC3E}">
        <p14:creationId xmlns:p14="http://schemas.microsoft.com/office/powerpoint/2010/main" val="1609900743"/>
      </p:ext>
    </p:extLst>
  </p:cSld>
  <p:clrMapOvr>
    <a:masterClrMapping/>
  </p:clrMapOvr>
</p:sld>
</file>

<file path=ppt/slides/slide5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sz="quarter" idx="10"/>
          </p:nvPr>
        </p:nvSpPr>
        <p:spPr>
          <a:xfrm>
            <a:off x="522514" y="1837110"/>
            <a:ext cx="11124053" cy="3183781"/>
          </a:xfrm>
        </p:spPr>
        <p:txBody>
          <a:bodyPr/>
          <a:lstStyle/>
          <a:p>
            <a:pPr marL="342900" indent="-342900">
              <a:buFont typeface="Arial" panose="020B0604020202020204" pitchFamily="34" charset="0"/>
              <a:buChar char="•"/>
            </a:pPr>
            <a:r>
              <a:rPr lang="en-US" altLang="en-US" sz="3200" dirty="0"/>
              <a:t>If Agents Appear at the Door</a:t>
            </a:r>
          </a:p>
          <a:p>
            <a:pPr marL="1028700" lvl="1" indent="-342900"/>
            <a:r>
              <a:rPr lang="en-US" altLang="en-US" sz="2800" dirty="0"/>
              <a:t>Call your attorney immediately</a:t>
            </a:r>
          </a:p>
          <a:p>
            <a:pPr marL="1028700" lvl="1" indent="-342900"/>
            <a:r>
              <a:rPr lang="en-US" altLang="en-US" sz="2800" dirty="0"/>
              <a:t>Get the name, title and contact information of the lead investigator</a:t>
            </a:r>
          </a:p>
          <a:p>
            <a:pPr marL="1028700" lvl="1" indent="-342900"/>
            <a:r>
              <a:rPr lang="en-US" altLang="en-US" sz="2800" dirty="0"/>
              <a:t>Determine the purpose of the agents’ visit </a:t>
            </a:r>
          </a:p>
          <a:p>
            <a:pPr marL="1485900" lvl="2" indent="-342900"/>
            <a:r>
              <a:rPr lang="en-US" altLang="en-US" sz="2400" dirty="0"/>
              <a:t>A search of the facility, a criminal search warrant, an administrative warrant or an Inspection?</a:t>
            </a:r>
          </a:p>
          <a:p>
            <a:pPr marL="1028700" lvl="1" indent="-342900"/>
            <a:r>
              <a:rPr lang="en-US" altLang="en-US" sz="2800" dirty="0"/>
              <a:t>DO NOT sign a Consent to Search document or to waive the required three-day period without approval of legal counsel</a:t>
            </a:r>
          </a:p>
        </p:txBody>
      </p:sp>
      <p:sp>
        <p:nvSpPr>
          <p:cNvPr id="168962" name="Rectangle 2"/>
          <p:cNvSpPr>
            <a:spLocks noGrp="1" noChangeArrowheads="1"/>
          </p:cNvSpPr>
          <p:nvPr>
            <p:ph type="title"/>
          </p:nvPr>
        </p:nvSpPr>
        <p:spPr/>
        <p:txBody>
          <a:bodyPr>
            <a:normAutofit/>
          </a:bodyPr>
          <a:lstStyle/>
          <a:p>
            <a:r>
              <a:rPr lang="en-US" dirty="0"/>
              <a:t>What To Do When ICE Shows Up</a:t>
            </a:r>
          </a:p>
        </p:txBody>
      </p:sp>
    </p:spTree>
    <p:extLst>
      <p:ext uri="{BB962C8B-B14F-4D97-AF65-F5344CB8AC3E}">
        <p14:creationId xmlns:p14="http://schemas.microsoft.com/office/powerpoint/2010/main" val="3035846422"/>
      </p:ext>
    </p:extLst>
  </p:cSld>
  <p:clrMapOvr>
    <a:masterClrMapping/>
  </p:clrMapOvr>
</p:sld>
</file>

<file path=ppt/slides/slide5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sz="quarter" idx="10"/>
          </p:nvPr>
        </p:nvSpPr>
        <p:spPr/>
        <p:txBody>
          <a:bodyPr/>
          <a:lstStyle/>
          <a:p>
            <a:pPr marL="342900" indent="-342900">
              <a:buFont typeface="Arial" panose="020B0604020202020204" pitchFamily="34" charset="0"/>
              <a:buChar char="•"/>
            </a:pPr>
            <a:r>
              <a:rPr lang="en-US" altLang="en-US" sz="3200" dirty="0"/>
              <a:t>If Agents Appear at the Door</a:t>
            </a:r>
          </a:p>
          <a:p>
            <a:pPr marL="1028700" lvl="1" indent="-342900"/>
            <a:r>
              <a:rPr lang="en-US" altLang="en-US" sz="2800" dirty="0"/>
              <a:t>If serving a Notice of Inspection (NOI):</a:t>
            </a:r>
          </a:p>
          <a:p>
            <a:pPr marL="1485900" lvl="2" indent="-342900"/>
            <a:r>
              <a:rPr lang="en-US" altLang="en-US" sz="2400" dirty="0"/>
              <a:t>Accept service of the document (may include a subpoena)</a:t>
            </a:r>
          </a:p>
          <a:p>
            <a:pPr marL="1485900" lvl="2" indent="-342900"/>
            <a:r>
              <a:rPr lang="en-US" altLang="en-US" sz="2400" dirty="0"/>
              <a:t>Clarify/confirm the due date</a:t>
            </a:r>
          </a:p>
          <a:p>
            <a:pPr marL="1485900" lvl="2" indent="-342900"/>
            <a:r>
              <a:rPr lang="en-US" altLang="en-US" sz="2400" dirty="0"/>
              <a:t>Remain cooperative, however, do not answer questions posed by the agents – politely advise them that you will have your attorney respond</a:t>
            </a:r>
          </a:p>
        </p:txBody>
      </p:sp>
      <p:sp>
        <p:nvSpPr>
          <p:cNvPr id="168962" name="Rectangle 2"/>
          <p:cNvSpPr>
            <a:spLocks noGrp="1" noChangeArrowheads="1"/>
          </p:cNvSpPr>
          <p:nvPr>
            <p:ph type="title"/>
          </p:nvPr>
        </p:nvSpPr>
        <p:spPr/>
        <p:txBody>
          <a:bodyPr>
            <a:normAutofit/>
          </a:bodyPr>
          <a:lstStyle/>
          <a:p>
            <a:r>
              <a:rPr lang="en-US" dirty="0"/>
              <a:t>What To Do When ICE Shows Up</a:t>
            </a:r>
          </a:p>
        </p:txBody>
      </p:sp>
    </p:spTree>
    <p:extLst>
      <p:ext uri="{BB962C8B-B14F-4D97-AF65-F5344CB8AC3E}">
        <p14:creationId xmlns:p14="http://schemas.microsoft.com/office/powerpoint/2010/main" val="2182979033"/>
      </p:ext>
    </p:extLst>
  </p:cSld>
  <p:clrMapOvr>
    <a:masterClrMapping/>
  </p:clrMapOvr>
</p:sld>
</file>

<file path=ppt/slides/slide5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sz="quarter" idx="10"/>
          </p:nvPr>
        </p:nvSpPr>
        <p:spPr>
          <a:xfrm>
            <a:off x="522514" y="1837110"/>
            <a:ext cx="11124053" cy="4342017"/>
          </a:xfrm>
        </p:spPr>
        <p:txBody>
          <a:bodyPr/>
          <a:lstStyle/>
          <a:p>
            <a:pPr marL="342900" indent="-342900">
              <a:buFont typeface="Arial" panose="020B0604020202020204" pitchFamily="34" charset="0"/>
              <a:buChar char="•"/>
            </a:pPr>
            <a:r>
              <a:rPr lang="en-US" altLang="en-US" dirty="0"/>
              <a:t>If Agents Appear at the Door serving a warrant:</a:t>
            </a:r>
          </a:p>
          <a:p>
            <a:pPr marL="1028700" lvl="1" indent="-342900"/>
            <a:r>
              <a:rPr lang="en-US" altLang="en-US" dirty="0"/>
              <a:t>Do not interfere with their search</a:t>
            </a:r>
          </a:p>
          <a:p>
            <a:pPr marL="1028700" lvl="1" indent="-342900"/>
            <a:r>
              <a:rPr lang="en-US" altLang="en-US" dirty="0"/>
              <a:t>Request a copy of the warrant</a:t>
            </a:r>
          </a:p>
          <a:p>
            <a:pPr marL="1485900" lvl="2" indent="-342900"/>
            <a:r>
              <a:rPr lang="en-US" altLang="en-US" dirty="0"/>
              <a:t>READ IT</a:t>
            </a:r>
          </a:p>
          <a:p>
            <a:pPr marL="1028700" lvl="1" indent="-342900"/>
            <a:r>
              <a:rPr lang="en-US" altLang="en-US" dirty="0"/>
              <a:t>Accompany the agents at all times </a:t>
            </a:r>
          </a:p>
          <a:p>
            <a:pPr marL="1028700" lvl="1" indent="-342900"/>
            <a:r>
              <a:rPr lang="en-US" altLang="en-US" dirty="0"/>
              <a:t>Take careful notes of all that is said and done</a:t>
            </a:r>
          </a:p>
          <a:p>
            <a:pPr marL="1028700" lvl="1" indent="-342900"/>
            <a:r>
              <a:rPr lang="en-US" altLang="en-US" dirty="0"/>
              <a:t>Make a list of every file that is searched or seized</a:t>
            </a:r>
          </a:p>
          <a:p>
            <a:pPr marL="1028700" lvl="1" indent="-342900"/>
            <a:r>
              <a:rPr lang="en-US" altLang="en-US" dirty="0"/>
              <a:t>Do not answer questions posed by the agents – politely advise them that you wish to await the arrival of your counsel</a:t>
            </a:r>
          </a:p>
          <a:p>
            <a:pPr marL="1028700" lvl="1" indent="-342900"/>
            <a:r>
              <a:rPr lang="en-US" altLang="en-US" dirty="0"/>
              <a:t>Instruct employees not to interfere with searching agents </a:t>
            </a:r>
          </a:p>
          <a:p>
            <a:pPr marL="1028700" lvl="1" indent="-342900"/>
            <a:r>
              <a:rPr lang="en-US" altLang="en-US" dirty="0"/>
              <a:t>Let employees know that they are not required to answer agents’ questions and </a:t>
            </a:r>
          </a:p>
          <a:p>
            <a:pPr marL="1028700" lvl="1" indent="-342900"/>
            <a:r>
              <a:rPr lang="en-US" altLang="en-US" dirty="0"/>
              <a:t>Let employees know they have the right to have counsel present</a:t>
            </a:r>
          </a:p>
          <a:p>
            <a:pPr lvl="3"/>
            <a:r>
              <a:rPr lang="en-US" altLang="en-US" dirty="0"/>
              <a:t>It may be necessary to arrange for separate counsel for employees</a:t>
            </a:r>
          </a:p>
          <a:p>
            <a:pPr lvl="2"/>
            <a:endParaRPr lang="en-US" altLang="en-US" dirty="0"/>
          </a:p>
        </p:txBody>
      </p:sp>
      <p:sp>
        <p:nvSpPr>
          <p:cNvPr id="168962" name="Rectangle 2"/>
          <p:cNvSpPr>
            <a:spLocks noGrp="1" noChangeArrowheads="1"/>
          </p:cNvSpPr>
          <p:nvPr>
            <p:ph type="title"/>
          </p:nvPr>
        </p:nvSpPr>
        <p:spPr/>
        <p:txBody>
          <a:bodyPr>
            <a:normAutofit/>
          </a:bodyPr>
          <a:lstStyle/>
          <a:p>
            <a:r>
              <a:rPr lang="en-US" dirty="0"/>
              <a:t>What To Do When ICE Shows Up</a:t>
            </a:r>
          </a:p>
        </p:txBody>
      </p:sp>
    </p:spTree>
    <p:extLst>
      <p:ext uri="{BB962C8B-B14F-4D97-AF65-F5344CB8AC3E}">
        <p14:creationId xmlns:p14="http://schemas.microsoft.com/office/powerpoint/2010/main" val="2800743568"/>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15A67-A3E5-765A-AF29-5F3A34D6AF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6F6F65-BAD9-27DC-19E4-11189463E014}"/>
              </a:ext>
            </a:extLst>
          </p:cNvPr>
          <p:cNvSpPr>
            <a:spLocks noGrp="1"/>
          </p:cNvSpPr>
          <p:nvPr>
            <p:ph type="title"/>
          </p:nvPr>
        </p:nvSpPr>
        <p:spPr>
          <a:xfrm>
            <a:off x="6458259" y="659876"/>
            <a:ext cx="5141627" cy="1688495"/>
          </a:xfrm>
        </p:spPr>
        <p:txBody>
          <a:bodyPr>
            <a:normAutofit/>
          </a:bodyPr>
          <a:lstStyle/>
          <a:p>
            <a:r>
              <a:rPr lang="en-US" dirty="0">
                <a:latin typeface="+mn-lt"/>
              </a:rPr>
              <a:t>Intellectual Property Update</a:t>
            </a:r>
          </a:p>
        </p:txBody>
      </p:sp>
      <p:pic>
        <p:nvPicPr>
          <p:cNvPr id="6" name="Content Placeholder 5" descr="One glowing fluorescent bulb amonst unlit incandescent bulbs">
            <a:extLst>
              <a:ext uri="{FF2B5EF4-FFF2-40B4-BE49-F238E27FC236}">
                <a16:creationId xmlns:a16="http://schemas.microsoft.com/office/drawing/2014/main" id="{BF42AEC2-B5C5-9BAD-636C-31D2335EA7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9900" y="2078576"/>
            <a:ext cx="4813300" cy="3609975"/>
          </a:xfrm>
          <a:prstGeom prst="rect">
            <a:avLst/>
          </a:prstGeom>
        </p:spPr>
      </p:pic>
    </p:spTree>
    <p:extLst>
      <p:ext uri="{BB962C8B-B14F-4D97-AF65-F5344CB8AC3E}">
        <p14:creationId xmlns:p14="http://schemas.microsoft.com/office/powerpoint/2010/main" val="3446487023"/>
      </p:ext>
    </p:extLst>
  </p:cSld>
  <p:clrMapOvr>
    <a:masterClrMapping/>
  </p:clrMapOvr>
</p:sld>
</file>

<file path=ppt/slides/slide5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C2C7C-C5E5-C5B7-802D-831B0843C5E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D2924E-EBF1-1214-CD52-0166320A8A58}"/>
              </a:ext>
            </a:extLst>
          </p:cNvPr>
          <p:cNvSpPr>
            <a:spLocks noGrp="1"/>
          </p:cNvSpPr>
          <p:nvPr>
            <p:ph sz="quarter" idx="10"/>
          </p:nvPr>
        </p:nvSpPr>
        <p:spPr/>
        <p:txBody>
          <a:bodyPr/>
          <a:lstStyle/>
          <a:p>
            <a:r>
              <a:rPr lang="en-US" sz="2400" dirty="0"/>
              <a:t>Howard </a:t>
            </a:r>
            <a:r>
              <a:rPr lang="en-US" sz="2400" dirty="0" err="1"/>
              <a:t>Lutnick</a:t>
            </a:r>
            <a:r>
              <a:rPr lang="en-US" sz="2400" dirty="0"/>
              <a:t>, Secretary of Commerce</a:t>
            </a:r>
          </a:p>
          <a:p>
            <a:pPr marL="457200" indent="-457200">
              <a:buFont typeface="Arial" panose="020B0604020202020204" pitchFamily="34" charset="0"/>
              <a:buChar char="•"/>
            </a:pPr>
            <a:r>
              <a:rPr lang="en-US" sz="2400" b="1" dirty="0"/>
              <a:t>Chairman and CEO of Cantor Fitzgerald</a:t>
            </a:r>
          </a:p>
          <a:p>
            <a:pPr marL="457200" indent="-457200">
              <a:buFont typeface="Arial" panose="020B0604020202020204" pitchFamily="34" charset="0"/>
              <a:buChar char="•"/>
            </a:pPr>
            <a:r>
              <a:rPr lang="en-US" sz="2400" b="1" dirty="0"/>
              <a:t>3+ decades of experience on Wall Street </a:t>
            </a:r>
          </a:p>
          <a:p>
            <a:pPr marL="457200" indent="-457200">
              <a:buFont typeface="Arial" panose="020B0604020202020204" pitchFamily="34" charset="0"/>
              <a:buChar char="•"/>
            </a:pPr>
            <a:r>
              <a:rPr lang="en-US" sz="2400" b="1" dirty="0"/>
              <a:t>Named inventor on 400+ US Patents</a:t>
            </a:r>
          </a:p>
          <a:p>
            <a:r>
              <a:rPr lang="en-US" sz="2400" dirty="0"/>
              <a:t>John Squires, USPTO Director</a:t>
            </a:r>
          </a:p>
          <a:p>
            <a:pPr marL="457200" indent="-457200">
              <a:buFont typeface="Arial" panose="020B0604020202020204" pitchFamily="34" charset="0"/>
              <a:buChar char="•"/>
            </a:pPr>
            <a:r>
              <a:rPr lang="en-US" sz="2400" b="1" dirty="0"/>
              <a:t>Partner at Dilworth Paxson (AI, blockchain, fintech, cybersecurity)</a:t>
            </a:r>
          </a:p>
          <a:p>
            <a:pPr marL="457200" indent="-457200">
              <a:buFont typeface="Arial" panose="020B0604020202020204" pitchFamily="34" charset="0"/>
              <a:buChar char="•"/>
            </a:pPr>
            <a:r>
              <a:rPr lang="en-US" sz="2400" b="1" dirty="0"/>
              <a:t>Former Chief IP Counsel at Goldman Sachs from 2000-2009</a:t>
            </a:r>
          </a:p>
          <a:p>
            <a:pPr marL="457200" indent="-457200">
              <a:buFont typeface="Arial" panose="020B0604020202020204" pitchFamily="34" charset="0"/>
              <a:buChar char="•"/>
            </a:pPr>
            <a:r>
              <a:rPr lang="en-US" sz="2400" b="1" dirty="0"/>
              <a:t>Co-founder of the Fortress IP investment fund</a:t>
            </a:r>
          </a:p>
          <a:p>
            <a:pPr marL="457200" indent="-457200">
              <a:buFont typeface="Arial" panose="020B0604020202020204" pitchFamily="34" charset="0"/>
              <a:buChar char="•"/>
            </a:pPr>
            <a:r>
              <a:rPr lang="en-US" sz="2400" b="1" dirty="0"/>
              <a:t>Pitt Law Grad </a:t>
            </a:r>
          </a:p>
          <a:p>
            <a:pPr marL="457200" indent="-457200">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E11D374B-B445-AF67-583C-C5C32DDC92F9}"/>
              </a:ext>
            </a:extLst>
          </p:cNvPr>
          <p:cNvSpPr>
            <a:spLocks noGrp="1"/>
          </p:cNvSpPr>
          <p:nvPr>
            <p:ph type="title"/>
          </p:nvPr>
        </p:nvSpPr>
        <p:spPr>
          <a:xfrm>
            <a:off x="522515" y="511547"/>
            <a:ext cx="8451803" cy="1325563"/>
          </a:xfrm>
        </p:spPr>
        <p:txBody>
          <a:bodyPr/>
          <a:lstStyle/>
          <a:p>
            <a:r>
              <a:rPr lang="en-US" dirty="0"/>
              <a:t>IP-Related Personnel Changes</a:t>
            </a:r>
            <a:br>
              <a:rPr lang="en-US" dirty="0"/>
            </a:br>
            <a:endParaRPr lang="en-US" dirty="0"/>
          </a:p>
        </p:txBody>
      </p:sp>
    </p:spTree>
    <p:extLst>
      <p:ext uri="{BB962C8B-B14F-4D97-AF65-F5344CB8AC3E}">
        <p14:creationId xmlns:p14="http://schemas.microsoft.com/office/powerpoint/2010/main" val="388329109"/>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110C1-4F86-6D46-AC7D-79717D11EA5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5FB4D05-BE8F-5032-9CE2-D272506A93A4}"/>
              </a:ext>
            </a:extLst>
          </p:cNvPr>
          <p:cNvSpPr>
            <a:spLocks noGrp="1"/>
          </p:cNvSpPr>
          <p:nvPr>
            <p:ph sz="quarter" idx="10"/>
          </p:nvPr>
        </p:nvSpPr>
        <p:spPr>
          <a:xfrm>
            <a:off x="522514" y="1837110"/>
            <a:ext cx="7653487" cy="3972019"/>
          </a:xfrm>
        </p:spPr>
        <p:txBody>
          <a:bodyPr>
            <a:normAutofit/>
          </a:bodyPr>
          <a:lstStyle/>
          <a:p>
            <a:r>
              <a:rPr lang="en-US" dirty="0"/>
              <a:t>Reduction in patent application backlog </a:t>
            </a:r>
          </a:p>
          <a:p>
            <a:pPr marL="457200" indent="-457200">
              <a:buFont typeface="Arial" panose="020B0604020202020204" pitchFamily="34" charset="0"/>
              <a:buChar char="•"/>
            </a:pPr>
            <a:r>
              <a:rPr lang="en-US" b="1" dirty="0"/>
              <a:t>Average pendency of 26.2 months from filing to final disposition as of Feb. 2025</a:t>
            </a:r>
          </a:p>
          <a:p>
            <a:pPr marL="457200" indent="-457200">
              <a:buFont typeface="Arial" panose="020B0604020202020204" pitchFamily="34" charset="0"/>
              <a:buChar char="•"/>
            </a:pPr>
            <a:r>
              <a:rPr lang="en-US" b="1" dirty="0"/>
              <a:t>Backlog of about 836,000 patent applications as of Feb. 2025</a:t>
            </a:r>
          </a:p>
          <a:p>
            <a:pPr marL="457200" indent="-457200">
              <a:buFont typeface="Arial" panose="020B0604020202020204" pitchFamily="34" charset="0"/>
              <a:buChar char="•"/>
            </a:pPr>
            <a:r>
              <a:rPr lang="en-US" b="1" dirty="0"/>
              <a:t>AI assistance?</a:t>
            </a:r>
          </a:p>
          <a:p>
            <a:pPr marL="457200" indent="-457200">
              <a:buFont typeface="Arial" panose="020B0604020202020204" pitchFamily="34" charset="0"/>
              <a:buChar char="•"/>
            </a:pPr>
            <a:r>
              <a:rPr lang="en-US" b="1" dirty="0"/>
              <a:t>Prioritization?</a:t>
            </a:r>
          </a:p>
          <a:p>
            <a:pPr marL="457200" indent="-457200">
              <a:buFont typeface="Arial" panose="020B0604020202020204" pitchFamily="34" charset="0"/>
              <a:buChar char="•"/>
            </a:pPr>
            <a:r>
              <a:rPr lang="en-US" b="1" dirty="0"/>
              <a:t>Tension with </a:t>
            </a:r>
            <a:r>
              <a:rPr lang="en-US" b="1"/>
              <a:t>other mandates?</a:t>
            </a:r>
            <a:endParaRPr lang="en-US" b="1" dirty="0"/>
          </a:p>
        </p:txBody>
      </p:sp>
      <p:pic>
        <p:nvPicPr>
          <p:cNvPr id="7" name="Picture 6" descr="Stack of file folders">
            <a:extLst>
              <a:ext uri="{FF2B5EF4-FFF2-40B4-BE49-F238E27FC236}">
                <a16:creationId xmlns:a16="http://schemas.microsoft.com/office/drawing/2014/main" id="{99F72988-10F1-F295-99BA-6796939063D7}"/>
              </a:ext>
            </a:extLst>
          </p:cNvPr>
          <p:cNvPicPr>
            <a:picLocks noChangeAspect="1"/>
          </p:cNvPicPr>
          <p:nvPr/>
        </p:nvPicPr>
        <p:blipFill>
          <a:blip r:embed="rId2">
            <a:extLst>
              <a:ext uri="{28A0092B-C50C-407E-A947-70E740481C1C}">
                <a14:useLocalDpi xmlns:a14="http://schemas.microsoft.com/office/drawing/2010/main" val="0"/>
              </a:ext>
            </a:extLst>
          </a:blip>
          <a:srcRect t="12577" r="1" b="6592"/>
          <a:stretch/>
        </p:blipFill>
        <p:spPr>
          <a:xfrm>
            <a:off x="8366501" y="1837110"/>
            <a:ext cx="3280065" cy="3972019"/>
          </a:xfrm>
          <a:prstGeom prst="rect">
            <a:avLst/>
          </a:prstGeom>
          <a:noFill/>
        </p:spPr>
      </p:pic>
      <p:sp>
        <p:nvSpPr>
          <p:cNvPr id="4" name="Title 5">
            <a:extLst>
              <a:ext uri="{FF2B5EF4-FFF2-40B4-BE49-F238E27FC236}">
                <a16:creationId xmlns:a16="http://schemas.microsoft.com/office/drawing/2014/main" id="{FDAF3102-E1A5-4282-D14D-EB5094F6CB64}"/>
              </a:ext>
            </a:extLst>
          </p:cNvPr>
          <p:cNvSpPr txBox="1">
            <a:spLocks/>
          </p:cNvSpPr>
          <p:nvPr/>
        </p:nvSpPr>
        <p:spPr>
          <a:xfrm>
            <a:off x="674915" y="663947"/>
            <a:ext cx="11124055" cy="1325563"/>
          </a:xfrm>
          <a:prstGeom prst="rect">
            <a:avLst/>
          </a:prstGeom>
        </p:spPr>
        <p:txBody>
          <a:bodyPr/>
          <a:lstStyle>
            <a:lvl1pPr algn="l" defTabSz="914400" rtl="0" eaLnBrk="1" latinLnBrk="0" hangingPunct="1">
              <a:lnSpc>
                <a:spcPct val="90000"/>
              </a:lnSpc>
              <a:spcBef>
                <a:spcPct val="0"/>
              </a:spcBef>
              <a:buNone/>
              <a:defRPr sz="3600" b="1" kern="1200">
                <a:solidFill>
                  <a:srgbClr val="89B945"/>
                </a:solidFill>
                <a:latin typeface="Segoe UI" panose="020B0502040204020203" pitchFamily="34" charset="0"/>
                <a:ea typeface="+mj-ea"/>
                <a:cs typeface="Segoe UI" panose="020B0502040204020203" pitchFamily="34" charset="0"/>
              </a:defRPr>
            </a:lvl1pPr>
          </a:lstStyle>
          <a:p>
            <a:r>
              <a:rPr lang="en-US"/>
              <a:t>Expected Changes</a:t>
            </a:r>
            <a:endParaRPr lang="en-US" dirty="0"/>
          </a:p>
        </p:txBody>
      </p:sp>
    </p:spTree>
    <p:extLst>
      <p:ext uri="{BB962C8B-B14F-4D97-AF65-F5344CB8AC3E}">
        <p14:creationId xmlns:p14="http://schemas.microsoft.com/office/powerpoint/2010/main" val="422684591"/>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74F14-51A8-7C2D-D628-379830EB95D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42A308-283D-E850-6D38-32D999916DCF}"/>
              </a:ext>
            </a:extLst>
          </p:cNvPr>
          <p:cNvSpPr>
            <a:spLocks noGrp="1"/>
          </p:cNvSpPr>
          <p:nvPr>
            <p:ph sz="quarter" idx="10"/>
          </p:nvPr>
        </p:nvSpPr>
        <p:spPr>
          <a:xfrm>
            <a:off x="522514" y="1837110"/>
            <a:ext cx="7653487" cy="3972019"/>
          </a:xfrm>
        </p:spPr>
        <p:txBody>
          <a:bodyPr>
            <a:normAutofit/>
          </a:bodyPr>
          <a:lstStyle/>
          <a:p>
            <a:r>
              <a:rPr lang="en-US" sz="2000" dirty="0"/>
              <a:t>Fewer Patent Trial and Appeal Board (PTAB) proceedings</a:t>
            </a:r>
          </a:p>
          <a:p>
            <a:pPr marL="457200" indent="-457200">
              <a:buFont typeface="Arial" panose="020B0604020202020204" pitchFamily="34" charset="0"/>
              <a:buChar char="•"/>
            </a:pPr>
            <a:r>
              <a:rPr lang="en-US" sz="2000" b="1" dirty="0"/>
              <a:t>Recission of former Director Vidal’s Memorandum on discretionary denials at the PTAB</a:t>
            </a:r>
          </a:p>
          <a:p>
            <a:pPr marL="457200" indent="-457200">
              <a:buFont typeface="Arial" panose="020B0604020202020204" pitchFamily="34" charset="0"/>
              <a:buChar char="•"/>
            </a:pPr>
            <a:r>
              <a:rPr lang="en-US" sz="2000" b="1" dirty="0"/>
              <a:t>Replaced with the March 25, 2025 </a:t>
            </a:r>
            <a:r>
              <a:rPr lang="en-US" sz="2000" b="1" dirty="0" err="1"/>
              <a:t>Boalick</a:t>
            </a:r>
            <a:r>
              <a:rPr lang="en-US" sz="2000" b="1" dirty="0"/>
              <a:t> Memorandum (PTAB’s Chief Judge)</a:t>
            </a:r>
          </a:p>
          <a:p>
            <a:pPr marL="1143000" lvl="1" indent="-457200"/>
            <a:r>
              <a:rPr lang="en-US" sz="2000" b="1" dirty="0"/>
              <a:t>Compelling merits of a petition is no longer dispositive</a:t>
            </a:r>
          </a:p>
          <a:p>
            <a:pPr marL="1143000" lvl="1" indent="-457200"/>
            <a:r>
              <a:rPr lang="en-US" sz="2000" b="1" dirty="0"/>
              <a:t>ITC proceeding can be the basis of a discretionary denial</a:t>
            </a:r>
          </a:p>
          <a:p>
            <a:pPr marL="1143000" lvl="1" indent="-457200"/>
            <a:r>
              <a:rPr lang="en-US" sz="2000" b="1" dirty="0"/>
              <a:t>Party stipulations about estoppel no longer dispositive </a:t>
            </a:r>
          </a:p>
          <a:p>
            <a:pPr marL="1143000" lvl="1" indent="-457200"/>
            <a:r>
              <a:rPr lang="en-US" sz="2000" b="1" dirty="0"/>
              <a:t>Earlier institution decisions are being reconsidered </a:t>
            </a:r>
          </a:p>
        </p:txBody>
      </p:sp>
      <p:pic>
        <p:nvPicPr>
          <p:cNvPr id="3" name="Picture 2" descr="Gavel resting on block">
            <a:extLst>
              <a:ext uri="{FF2B5EF4-FFF2-40B4-BE49-F238E27FC236}">
                <a16:creationId xmlns:a16="http://schemas.microsoft.com/office/drawing/2014/main" id="{4D3477D5-06AC-0C88-280E-AD3CBF1E4F3B}"/>
              </a:ext>
            </a:extLst>
          </p:cNvPr>
          <p:cNvPicPr>
            <a:picLocks noChangeAspect="1"/>
          </p:cNvPicPr>
          <p:nvPr/>
        </p:nvPicPr>
        <p:blipFill>
          <a:blip r:embed="rId2">
            <a:extLst>
              <a:ext uri="{28A0092B-C50C-407E-A947-70E740481C1C}">
                <a14:useLocalDpi xmlns:a14="http://schemas.microsoft.com/office/drawing/2010/main" val="0"/>
              </a:ext>
            </a:extLst>
          </a:blip>
          <a:srcRect l="37656" r="7221" b="-3"/>
          <a:stretch/>
        </p:blipFill>
        <p:spPr>
          <a:xfrm>
            <a:off x="8366501" y="1837110"/>
            <a:ext cx="3280065" cy="3972019"/>
          </a:xfrm>
          <a:prstGeom prst="rect">
            <a:avLst/>
          </a:prstGeom>
          <a:noFill/>
        </p:spPr>
      </p:pic>
      <p:sp>
        <p:nvSpPr>
          <p:cNvPr id="4" name="Title 3">
            <a:extLst>
              <a:ext uri="{FF2B5EF4-FFF2-40B4-BE49-F238E27FC236}">
                <a16:creationId xmlns:a16="http://schemas.microsoft.com/office/drawing/2014/main" id="{2E01DEDD-BFCD-12CE-23FF-6AAC65D52C3B}"/>
              </a:ext>
            </a:extLst>
          </p:cNvPr>
          <p:cNvSpPr>
            <a:spLocks noGrp="1"/>
          </p:cNvSpPr>
          <p:nvPr>
            <p:ph type="title"/>
          </p:nvPr>
        </p:nvSpPr>
        <p:spPr/>
        <p:txBody>
          <a:bodyPr/>
          <a:lstStyle/>
          <a:p>
            <a:r>
              <a:rPr lang="en-US" dirty="0"/>
              <a:t>Expected Changes</a:t>
            </a:r>
          </a:p>
        </p:txBody>
      </p:sp>
    </p:spTree>
    <p:extLst>
      <p:ext uri="{BB962C8B-B14F-4D97-AF65-F5344CB8AC3E}">
        <p14:creationId xmlns:p14="http://schemas.microsoft.com/office/powerpoint/2010/main" val="3741680354"/>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D320-DB85-0944-C786-2159618C64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2A4FA8-2E62-90EB-6CF6-F193D44C183D}"/>
              </a:ext>
            </a:extLst>
          </p:cNvPr>
          <p:cNvSpPr>
            <a:spLocks noGrp="1"/>
          </p:cNvSpPr>
          <p:nvPr>
            <p:ph type="title"/>
          </p:nvPr>
        </p:nvSpPr>
        <p:spPr>
          <a:xfrm>
            <a:off x="6458259" y="659876"/>
            <a:ext cx="5141627" cy="1688495"/>
          </a:xfrm>
        </p:spPr>
        <p:txBody>
          <a:bodyPr>
            <a:normAutofit/>
          </a:bodyPr>
          <a:lstStyle/>
          <a:p>
            <a:r>
              <a:rPr lang="en-US" dirty="0">
                <a:latin typeface="+mn-lt"/>
              </a:rPr>
              <a:t>Litigation Update</a:t>
            </a:r>
          </a:p>
        </p:txBody>
      </p:sp>
      <p:sp>
        <p:nvSpPr>
          <p:cNvPr id="3" name="Content Placeholder 2">
            <a:extLst>
              <a:ext uri="{FF2B5EF4-FFF2-40B4-BE49-F238E27FC236}">
                <a16:creationId xmlns:a16="http://schemas.microsoft.com/office/drawing/2014/main" id="{E1CBFC38-01B7-0B79-4525-C123B77C2F90}"/>
              </a:ext>
            </a:extLst>
          </p:cNvPr>
          <p:cNvSpPr>
            <a:spLocks noGrp="1"/>
          </p:cNvSpPr>
          <p:nvPr>
            <p:ph idx="1"/>
          </p:nvPr>
        </p:nvSpPr>
        <p:spPr/>
        <p:txBody>
          <a:bodyPr/>
          <a:lstStyle/>
          <a:p>
            <a:r>
              <a:rPr lang="en-US" dirty="0"/>
              <a:t>Kate Stoy</a:t>
            </a:r>
          </a:p>
          <a:p>
            <a:r>
              <a:rPr lang="en-US" dirty="0"/>
              <a:t>Partner</a:t>
            </a:r>
          </a:p>
          <a:p>
            <a:r>
              <a:rPr lang="en-US" dirty="0"/>
              <a:t>Fox Rothschild LLP</a:t>
            </a:r>
          </a:p>
          <a:p>
            <a:endParaRPr lang="en-US" dirty="0"/>
          </a:p>
        </p:txBody>
      </p:sp>
    </p:spTree>
    <p:extLst>
      <p:ext uri="{BB962C8B-B14F-4D97-AF65-F5344CB8AC3E}">
        <p14:creationId xmlns:p14="http://schemas.microsoft.com/office/powerpoint/2010/main" val="1695945338"/>
      </p:ext>
    </p:extLst>
  </p:cSld>
  <p:clrMapOvr>
    <a:masterClrMapping/>
  </p:clrMapOvr>
</p:sld>
</file>

<file path=ppt/slides/slide6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41F0-7B82-7A2F-A2A7-920EE7CC8538}"/>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06D3214-9586-EDA7-6F27-9E176AE5406C}"/>
              </a:ext>
            </a:extLst>
          </p:cNvPr>
          <p:cNvSpPr>
            <a:spLocks noGrp="1"/>
          </p:cNvSpPr>
          <p:nvPr>
            <p:ph sz="quarter" idx="10"/>
          </p:nvPr>
        </p:nvSpPr>
        <p:spPr>
          <a:xfrm>
            <a:off x="522516" y="1837110"/>
            <a:ext cx="5194794" cy="3972019"/>
          </a:xfrm>
        </p:spPr>
        <p:txBody>
          <a:bodyPr/>
          <a:lstStyle/>
          <a:p>
            <a:r>
              <a:rPr lang="en-US" sz="2400" dirty="0"/>
              <a:t>Consideration of IP-related legislation by Congress</a:t>
            </a:r>
          </a:p>
          <a:p>
            <a:pPr marL="457200" indent="-457200">
              <a:buFont typeface="Arial" panose="020B0604020202020204" pitchFamily="34" charset="0"/>
              <a:buChar char="•"/>
            </a:pPr>
            <a:r>
              <a:rPr lang="en-US" sz="2400" b="1" dirty="0"/>
              <a:t>RESTORE Patent Rights Act</a:t>
            </a:r>
          </a:p>
          <a:p>
            <a:pPr marL="1143000" lvl="1" indent="-457200"/>
            <a:r>
              <a:rPr lang="en-US" sz="2000" b="1" dirty="0"/>
              <a:t>Bipartisan </a:t>
            </a:r>
          </a:p>
          <a:p>
            <a:pPr marL="1143000" lvl="1" indent="-457200"/>
            <a:r>
              <a:rPr lang="en-US" sz="2000" b="1" dirty="0"/>
              <a:t>Proposed amendment to Patent Act to create a rebuttable presumption that a court will issue a permanent injunction upon a finding of patent infringement</a:t>
            </a:r>
          </a:p>
          <a:p>
            <a:pPr marL="1143000" lvl="1" indent="-457200"/>
            <a:r>
              <a:rPr lang="en-US" sz="2000" b="1" dirty="0"/>
              <a:t>May abrogate Supreme Court’s </a:t>
            </a:r>
            <a:r>
              <a:rPr lang="en-US" sz="2000" b="1" i="1" dirty="0"/>
              <a:t>eBay v. </a:t>
            </a:r>
            <a:r>
              <a:rPr lang="en-US" sz="2000" b="1" i="1" dirty="0" err="1"/>
              <a:t>MercExchange</a:t>
            </a:r>
            <a:r>
              <a:rPr lang="en-US" sz="2000" b="1" i="1" dirty="0"/>
              <a:t> </a:t>
            </a:r>
            <a:r>
              <a:rPr lang="en-US" sz="2000" b="1" dirty="0"/>
              <a:t>decision</a:t>
            </a:r>
          </a:p>
        </p:txBody>
      </p:sp>
      <p:sp>
        <p:nvSpPr>
          <p:cNvPr id="5" name="Title 4">
            <a:extLst>
              <a:ext uri="{FF2B5EF4-FFF2-40B4-BE49-F238E27FC236}">
                <a16:creationId xmlns:a16="http://schemas.microsoft.com/office/drawing/2014/main" id="{448B7E64-2E25-38D2-4D1A-75941D1ED49F}"/>
              </a:ext>
            </a:extLst>
          </p:cNvPr>
          <p:cNvSpPr>
            <a:spLocks noGrp="1"/>
          </p:cNvSpPr>
          <p:nvPr>
            <p:ph type="title"/>
          </p:nvPr>
        </p:nvSpPr>
        <p:spPr>
          <a:xfrm>
            <a:off x="522515" y="511547"/>
            <a:ext cx="8451803" cy="1325563"/>
          </a:xfrm>
        </p:spPr>
        <p:txBody>
          <a:bodyPr/>
          <a:lstStyle/>
          <a:p>
            <a:r>
              <a:rPr lang="en-US" dirty="0"/>
              <a:t>Expected Changes</a:t>
            </a:r>
            <a:br>
              <a:rPr lang="en-US" dirty="0"/>
            </a:br>
            <a:endParaRPr lang="en-US" dirty="0"/>
          </a:p>
        </p:txBody>
      </p:sp>
      <p:sp>
        <p:nvSpPr>
          <p:cNvPr id="2" name="Content Placeholder 5">
            <a:extLst>
              <a:ext uri="{FF2B5EF4-FFF2-40B4-BE49-F238E27FC236}">
                <a16:creationId xmlns:a16="http://schemas.microsoft.com/office/drawing/2014/main" id="{103FE601-C5B7-0A6A-332F-9E39063E624E}"/>
              </a:ext>
            </a:extLst>
          </p:cNvPr>
          <p:cNvSpPr txBox="1">
            <a:spLocks/>
          </p:cNvSpPr>
          <p:nvPr/>
        </p:nvSpPr>
        <p:spPr>
          <a:xfrm>
            <a:off x="5717310" y="1325580"/>
            <a:ext cx="6260122" cy="4956282"/>
          </a:xfrm>
          <a:prstGeom prst="rect">
            <a:avLst/>
          </a:prstGeom>
        </p:spPr>
        <p:txBody>
          <a:bodyPr/>
          <a:lstStyle>
            <a:lvl1pPr marL="0" indent="0" algn="l" defTabSz="914400" rtl="0" eaLnBrk="1" latinLnBrk="0" hangingPunct="1">
              <a:lnSpc>
                <a:spcPct val="90000"/>
              </a:lnSpc>
              <a:spcBef>
                <a:spcPts val="1000"/>
              </a:spcBef>
              <a:buClr>
                <a:srgbClr val="155D0C"/>
              </a:buClr>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Senator Coons, colleagues introduce bipartisan, bicameral bill to restore injunctive relief for patent infringement</a:t>
            </a:r>
          </a:p>
          <a:p>
            <a:r>
              <a:rPr lang="en-US" sz="1600" dirty="0"/>
              <a:t>“For more than two centuries, courts granted injunctive relief in most patent cases upon a finding of infringement, preventing patent infringers from continuing to produce goods that ran afoul of patent laws. However, this practice was upended in 2006 when the Supreme Court’s decision in eBay v. </a:t>
            </a:r>
            <a:r>
              <a:rPr lang="en-US" sz="1600" dirty="0" err="1"/>
              <a:t>MercExchange</a:t>
            </a:r>
            <a:r>
              <a:rPr lang="en-US" sz="1600" dirty="0"/>
              <a:t> created a four-factor test to determine whether a permanent injunction is warranted in infringement cases, altering the longstanding remedy for patent infringement.</a:t>
            </a:r>
          </a:p>
          <a:p>
            <a:r>
              <a:rPr lang="en-US" sz="1600" dirty="0"/>
              <a:t>Since that decision, obtaining injunctive relief in patent cases has become significantly more difficult and rare. A recent study found that requests for permanent injunctions in patent cases fell by 65% for companies that use their patented technology to manufacture a product; grants of permanent injunctions to those companies fell even more significantly. Requests and grants for licensing patent owners like universities and research clinics dropped even further: Requests fell by 85%, and grants fell by 90%.”</a:t>
            </a:r>
          </a:p>
        </p:txBody>
      </p:sp>
    </p:spTree>
    <p:extLst>
      <p:ext uri="{BB962C8B-B14F-4D97-AF65-F5344CB8AC3E}">
        <p14:creationId xmlns:p14="http://schemas.microsoft.com/office/powerpoint/2010/main" val="236280247"/>
      </p:ext>
    </p:extLst>
  </p:cSld>
  <p:clrMapOvr>
    <a:masterClrMapping/>
  </p:clrMapOvr>
</p:sld>
</file>

<file path=ppt/slides/slide6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B30F-37A9-90D8-F670-4D0BCFB4C0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1C0D12-B71C-FABF-5168-5C7E95F1BB01}"/>
              </a:ext>
            </a:extLst>
          </p:cNvPr>
          <p:cNvSpPr>
            <a:spLocks noGrp="1"/>
          </p:cNvSpPr>
          <p:nvPr>
            <p:ph type="title"/>
          </p:nvPr>
        </p:nvSpPr>
        <p:spPr>
          <a:xfrm>
            <a:off x="6458259" y="659876"/>
            <a:ext cx="5141627" cy="1688495"/>
          </a:xfrm>
        </p:spPr>
        <p:txBody>
          <a:bodyPr>
            <a:normAutofit/>
          </a:bodyPr>
          <a:lstStyle/>
          <a:p>
            <a:r>
              <a:rPr lang="en-US" dirty="0">
                <a:latin typeface="+mn-lt"/>
              </a:rPr>
              <a:t>Franchising 101</a:t>
            </a:r>
          </a:p>
        </p:txBody>
      </p:sp>
      <p:sp>
        <p:nvSpPr>
          <p:cNvPr id="3" name="Content Placeholder 2">
            <a:extLst>
              <a:ext uri="{FF2B5EF4-FFF2-40B4-BE49-F238E27FC236}">
                <a16:creationId xmlns:a16="http://schemas.microsoft.com/office/drawing/2014/main" id="{E307003C-B848-AC3D-2653-8C8DAB9098E2}"/>
              </a:ext>
            </a:extLst>
          </p:cNvPr>
          <p:cNvSpPr>
            <a:spLocks noGrp="1"/>
          </p:cNvSpPr>
          <p:nvPr>
            <p:ph idx="1"/>
          </p:nvPr>
        </p:nvSpPr>
        <p:spPr/>
        <p:txBody>
          <a:bodyPr/>
          <a:lstStyle/>
          <a:p>
            <a:r>
              <a:rPr lang="en-US" dirty="0"/>
              <a:t>John Gotaskie</a:t>
            </a:r>
          </a:p>
          <a:p>
            <a:r>
              <a:rPr lang="en-US" dirty="0"/>
              <a:t>Partner</a:t>
            </a:r>
          </a:p>
          <a:p>
            <a:r>
              <a:rPr lang="en-US" dirty="0"/>
              <a:t>Fox Rothschild LLP</a:t>
            </a:r>
          </a:p>
          <a:p>
            <a:endParaRPr lang="en-US" dirty="0"/>
          </a:p>
        </p:txBody>
      </p:sp>
    </p:spTree>
    <p:extLst>
      <p:ext uri="{BB962C8B-B14F-4D97-AF65-F5344CB8AC3E}">
        <p14:creationId xmlns:p14="http://schemas.microsoft.com/office/powerpoint/2010/main" val="3960069094"/>
      </p:ext>
    </p:extLst>
  </p:cSld>
  <p:clrMapOvr>
    <a:masterClrMapping/>
  </p:clrMapOvr>
</p:sld>
</file>

<file path=ppt/slides/slide6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8DC073-A7F2-EF1D-AB1C-3B5E0A7FF947}"/>
              </a:ext>
            </a:extLst>
          </p:cNvPr>
          <p:cNvSpPr>
            <a:spLocks noGrp="1"/>
          </p:cNvSpPr>
          <p:nvPr>
            <p:ph sz="quarter" idx="10"/>
          </p:nvPr>
        </p:nvSpPr>
        <p:spPr/>
        <p:txBody>
          <a:bodyPr/>
          <a:lstStyle/>
          <a:p>
            <a:pPr marL="457200" indent="-457200">
              <a:buFont typeface="Arial" panose="020B0604020202020204" pitchFamily="34" charset="0"/>
              <a:buChar char="•"/>
            </a:pPr>
            <a:r>
              <a:rPr lang="en-US" dirty="0"/>
              <a:t>Roughly 1 out of every 9 retail dollars spent in the United States every day is spent at a franchised business.</a:t>
            </a:r>
          </a:p>
          <a:p>
            <a:pPr marL="457200" indent="-457200">
              <a:buFont typeface="Arial" panose="020B0604020202020204" pitchFamily="34" charset="0"/>
              <a:buChar char="•"/>
            </a:pPr>
            <a:r>
              <a:rPr lang="en-US" dirty="0"/>
              <a:t>Fully 13 percent of the private non-farm jobs in the United States are at franchised businesses.</a:t>
            </a:r>
          </a:p>
          <a:p>
            <a:pPr marL="457200" indent="-457200">
              <a:buFont typeface="Arial" panose="020B0604020202020204" pitchFamily="34" charset="0"/>
              <a:buChar char="•"/>
            </a:pPr>
            <a:r>
              <a:rPr lang="en-US" dirty="0"/>
              <a:t>7-Eleven, one of the largest franchisors in the world, opens a new franchised outlet every </a:t>
            </a:r>
            <a:r>
              <a:rPr lang="en-US" b="1" dirty="0"/>
              <a:t>3.5 hours </a:t>
            </a:r>
            <a:r>
              <a:rPr lang="en-US" dirty="0"/>
              <a:t>worldwide.</a:t>
            </a:r>
          </a:p>
          <a:p>
            <a:endParaRPr lang="en-US" dirty="0"/>
          </a:p>
        </p:txBody>
      </p:sp>
      <p:sp>
        <p:nvSpPr>
          <p:cNvPr id="3" name="Title 2">
            <a:extLst>
              <a:ext uri="{FF2B5EF4-FFF2-40B4-BE49-F238E27FC236}">
                <a16:creationId xmlns:a16="http://schemas.microsoft.com/office/drawing/2014/main" id="{F89B230D-8DF4-11B6-5F17-3E75A451377C}"/>
              </a:ext>
            </a:extLst>
          </p:cNvPr>
          <p:cNvSpPr>
            <a:spLocks noGrp="1"/>
          </p:cNvSpPr>
          <p:nvPr>
            <p:ph type="title"/>
          </p:nvPr>
        </p:nvSpPr>
        <p:spPr/>
        <p:txBody>
          <a:bodyPr/>
          <a:lstStyle/>
          <a:p>
            <a:r>
              <a:rPr lang="en-US" dirty="0"/>
              <a:t>Franchising is Big Business</a:t>
            </a:r>
          </a:p>
        </p:txBody>
      </p:sp>
    </p:spTree>
    <p:extLst>
      <p:ext uri="{BB962C8B-B14F-4D97-AF65-F5344CB8AC3E}">
        <p14:creationId xmlns:p14="http://schemas.microsoft.com/office/powerpoint/2010/main" val="2862983496"/>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C6AE97-A27F-9488-B757-A6F27DF46F4E}"/>
              </a:ext>
            </a:extLst>
          </p:cNvPr>
          <p:cNvSpPr>
            <a:spLocks noGrp="1"/>
          </p:cNvSpPr>
          <p:nvPr>
            <p:ph sz="quarter" idx="10"/>
          </p:nvPr>
        </p:nvSpPr>
        <p:spPr>
          <a:xfrm>
            <a:off x="6179790" y="1581912"/>
            <a:ext cx="5466776" cy="4227217"/>
          </a:xfrm>
        </p:spPr>
        <p:txBody>
          <a:bodyPr>
            <a:normAutofit/>
          </a:bodyPr>
          <a:lstStyle/>
          <a:p>
            <a:endParaRPr lang="en-US" sz="2600" dirty="0"/>
          </a:p>
          <a:p>
            <a:endParaRPr lang="en-US" sz="2600" dirty="0"/>
          </a:p>
          <a:p>
            <a:endParaRPr lang="en-US" sz="2600" dirty="0"/>
          </a:p>
          <a:p>
            <a:endParaRPr lang="en-US" sz="2600" dirty="0"/>
          </a:p>
          <a:p>
            <a:endParaRPr lang="en-US" sz="2600" dirty="0"/>
          </a:p>
          <a:p>
            <a:endParaRPr lang="en-US" sz="2600" dirty="0"/>
          </a:p>
          <a:p>
            <a:r>
              <a:rPr lang="en-US" sz="2600" dirty="0"/>
              <a:t>Hello. Don’t worry. We’re from the government, and we’re here to help.</a:t>
            </a:r>
          </a:p>
          <a:p>
            <a:endParaRPr lang="en-US" sz="2600" dirty="0"/>
          </a:p>
        </p:txBody>
      </p:sp>
      <p:sp>
        <p:nvSpPr>
          <p:cNvPr id="3" name="Title 2">
            <a:extLst>
              <a:ext uri="{FF2B5EF4-FFF2-40B4-BE49-F238E27FC236}">
                <a16:creationId xmlns:a16="http://schemas.microsoft.com/office/drawing/2014/main" id="{38FF95B4-D707-0AD5-472C-E9C3FACFC108}"/>
              </a:ext>
            </a:extLst>
          </p:cNvPr>
          <p:cNvSpPr>
            <a:spLocks noGrp="1"/>
          </p:cNvSpPr>
          <p:nvPr>
            <p:ph type="title"/>
          </p:nvPr>
        </p:nvSpPr>
        <p:spPr>
          <a:xfrm>
            <a:off x="841248" y="365760"/>
            <a:ext cx="10515600" cy="1325880"/>
          </a:xfrm>
        </p:spPr>
        <p:txBody>
          <a:bodyPr anchor="ctr">
            <a:normAutofit/>
          </a:bodyPr>
          <a:lstStyle/>
          <a:p>
            <a:r>
              <a:rPr lang="en-US" dirty="0"/>
              <a:t>The Law Defines a Franchise.</a:t>
            </a:r>
          </a:p>
        </p:txBody>
      </p:sp>
      <p:pic>
        <p:nvPicPr>
          <p:cNvPr id="5" name="Picture 7" descr="A cartoon of a bear wearing a suit and tie&#10;&#10;AI-generated content may be incorrect.">
            <a:hlinkClick r:id="rId2"/>
            <a:extLst>
              <a:ext uri="{FF2B5EF4-FFF2-40B4-BE49-F238E27FC236}">
                <a16:creationId xmlns:a16="http://schemas.microsoft.com/office/drawing/2014/main" id="{D37ADAAF-F45D-5BB9-DCBE-6A620F7A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87"/>
          <a:stretch/>
        </p:blipFill>
        <p:spPr bwMode="auto">
          <a:xfrm>
            <a:off x="522514" y="1837110"/>
            <a:ext cx="5466776" cy="39720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173532"/>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2BBC56-6606-F984-1429-0996620162AC}"/>
              </a:ext>
            </a:extLst>
          </p:cNvPr>
          <p:cNvSpPr>
            <a:spLocks noGrp="1"/>
          </p:cNvSpPr>
          <p:nvPr>
            <p:ph sz="quarter" idx="10"/>
          </p:nvPr>
        </p:nvSpPr>
        <p:spPr/>
        <p:txBody>
          <a:bodyPr/>
          <a:lstStyle/>
          <a:p>
            <a:pPr marL="457200" indent="-457200">
              <a:buFont typeface="Arial" panose="020B0604020202020204" pitchFamily="34" charset="0"/>
              <a:buChar char="•"/>
            </a:pPr>
            <a:r>
              <a:rPr lang="en-US" dirty="0"/>
              <a:t>Found at 16 C.F.R. Part 436</a:t>
            </a:r>
          </a:p>
          <a:p>
            <a:pPr marL="457200" indent="-457200">
              <a:buFont typeface="Arial" panose="020B0604020202020204" pitchFamily="34" charset="0"/>
              <a:buChar char="•"/>
            </a:pPr>
            <a:r>
              <a:rPr lang="en-US" dirty="0"/>
              <a:t>A franchise is a “continuing commercial relationship” with all three of the following elements:</a:t>
            </a:r>
          </a:p>
          <a:p>
            <a:pPr marL="1143000" lvl="1" indent="-457200"/>
            <a:r>
              <a:rPr lang="en-US" dirty="0"/>
              <a:t>Trademark</a:t>
            </a:r>
          </a:p>
          <a:p>
            <a:pPr marL="1143000" lvl="1" indent="-457200"/>
            <a:r>
              <a:rPr lang="en-US" dirty="0"/>
              <a:t>Significant Control or Assistance</a:t>
            </a:r>
          </a:p>
          <a:p>
            <a:pPr marL="1143000" lvl="1" indent="-457200"/>
            <a:r>
              <a:rPr lang="en-US" dirty="0"/>
              <a:t>Fee or Payment</a:t>
            </a:r>
          </a:p>
          <a:p>
            <a:pPr marL="457200" indent="-457200">
              <a:buFont typeface="Arial" panose="020B0604020202020204" pitchFamily="34" charset="0"/>
              <a:buChar char="•"/>
            </a:pPr>
            <a:r>
              <a:rPr lang="en-US" dirty="0"/>
              <a:t>The FTC’s own compliance guide runs </a:t>
            </a:r>
            <a:r>
              <a:rPr lang="en-US" b="1" dirty="0"/>
              <a:t>154</a:t>
            </a:r>
            <a:r>
              <a:rPr lang="en-US" dirty="0"/>
              <a:t> pages.</a:t>
            </a:r>
          </a:p>
          <a:p>
            <a:pPr marL="457200" indent="-457200">
              <a:buFont typeface="Arial" panose="020B0604020202020204" pitchFamily="34" charset="0"/>
              <a:buChar char="•"/>
            </a:pPr>
            <a:r>
              <a:rPr lang="en-US" dirty="0"/>
              <a:t>Accidental Franchises are real.</a:t>
            </a:r>
          </a:p>
          <a:p>
            <a:endParaRPr lang="en-US" dirty="0"/>
          </a:p>
        </p:txBody>
      </p:sp>
      <p:sp>
        <p:nvSpPr>
          <p:cNvPr id="3" name="Title 2">
            <a:extLst>
              <a:ext uri="{FF2B5EF4-FFF2-40B4-BE49-F238E27FC236}">
                <a16:creationId xmlns:a16="http://schemas.microsoft.com/office/drawing/2014/main" id="{95B4D2D9-1064-0370-0946-6CEC92B5D0C6}"/>
              </a:ext>
            </a:extLst>
          </p:cNvPr>
          <p:cNvSpPr>
            <a:spLocks noGrp="1"/>
          </p:cNvSpPr>
          <p:nvPr>
            <p:ph type="title"/>
          </p:nvPr>
        </p:nvSpPr>
        <p:spPr/>
        <p:txBody>
          <a:bodyPr/>
          <a:lstStyle/>
          <a:p>
            <a:r>
              <a:rPr lang="en-US" dirty="0"/>
              <a:t>FTC Franchise Rule</a:t>
            </a:r>
          </a:p>
        </p:txBody>
      </p:sp>
    </p:spTree>
    <p:extLst>
      <p:ext uri="{BB962C8B-B14F-4D97-AF65-F5344CB8AC3E}">
        <p14:creationId xmlns:p14="http://schemas.microsoft.com/office/powerpoint/2010/main" val="360952987"/>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57005-5387-6707-259A-94CA6020E8BB}"/>
              </a:ext>
            </a:extLst>
          </p:cNvPr>
          <p:cNvSpPr>
            <a:spLocks noGrp="1"/>
          </p:cNvSpPr>
          <p:nvPr>
            <p:ph sz="quarter" idx="10"/>
          </p:nvPr>
        </p:nvSpPr>
        <p:spPr/>
        <p:txBody>
          <a:bodyPr/>
          <a:lstStyle/>
          <a:p>
            <a:r>
              <a:rPr lang="en-US" dirty="0"/>
              <a:t>The franchisee is allowed to offer, sell or distribute goods, commodities, or services which are identified by a trademark, service mark, trade name, advertising, or other commercial symbol.</a:t>
            </a:r>
          </a:p>
        </p:txBody>
      </p:sp>
      <p:sp>
        <p:nvSpPr>
          <p:cNvPr id="3" name="Title 2">
            <a:extLst>
              <a:ext uri="{FF2B5EF4-FFF2-40B4-BE49-F238E27FC236}">
                <a16:creationId xmlns:a16="http://schemas.microsoft.com/office/drawing/2014/main" id="{823C1444-74DF-C686-5323-5A44E50CEC7D}"/>
              </a:ext>
            </a:extLst>
          </p:cNvPr>
          <p:cNvSpPr>
            <a:spLocks noGrp="1"/>
          </p:cNvSpPr>
          <p:nvPr>
            <p:ph type="title"/>
          </p:nvPr>
        </p:nvSpPr>
        <p:spPr/>
        <p:txBody>
          <a:bodyPr/>
          <a:lstStyle/>
          <a:p>
            <a:r>
              <a:rPr lang="en-US" dirty="0"/>
              <a:t>Trademark</a:t>
            </a:r>
          </a:p>
        </p:txBody>
      </p:sp>
    </p:spTree>
    <p:extLst>
      <p:ext uri="{BB962C8B-B14F-4D97-AF65-F5344CB8AC3E}">
        <p14:creationId xmlns:p14="http://schemas.microsoft.com/office/powerpoint/2010/main" val="2495125911"/>
      </p:ext>
    </p:extLst>
  </p:cSld>
  <p:clrMapOvr>
    <a:masterClrMapping/>
  </p:clrMapOvr>
</p:sld>
</file>

<file path=ppt/slides/slide6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6EE982-AD69-9B0D-D304-2B12C3C4C579}"/>
              </a:ext>
            </a:extLst>
          </p:cNvPr>
          <p:cNvSpPr>
            <a:spLocks noGrp="1"/>
          </p:cNvSpPr>
          <p:nvPr>
            <p:ph sz="quarter" idx="10"/>
          </p:nvPr>
        </p:nvSpPr>
        <p:spPr/>
        <p:txBody>
          <a:bodyPr/>
          <a:lstStyle/>
          <a:p>
            <a:pPr marL="457200" indent="-457200">
              <a:buFont typeface="Arial" panose="020B0604020202020204" pitchFamily="34" charset="0"/>
              <a:buChar char="•"/>
            </a:pPr>
            <a:r>
              <a:rPr lang="en-US" dirty="0"/>
              <a:t>The franchisor exerts significant control or assistance over the franchisee’s method of operation.</a:t>
            </a:r>
          </a:p>
          <a:p>
            <a:pPr marL="457200" indent="-457200">
              <a:buFont typeface="Arial" panose="020B0604020202020204" pitchFamily="34" charset="0"/>
              <a:buChar char="•"/>
            </a:pPr>
            <a:r>
              <a:rPr lang="en-US" dirty="0"/>
              <a:t>Usually accomplished through both the franchise contract and a franchise system operating manual.</a:t>
            </a:r>
          </a:p>
        </p:txBody>
      </p:sp>
      <p:sp>
        <p:nvSpPr>
          <p:cNvPr id="3" name="Title 2">
            <a:extLst>
              <a:ext uri="{FF2B5EF4-FFF2-40B4-BE49-F238E27FC236}">
                <a16:creationId xmlns:a16="http://schemas.microsoft.com/office/drawing/2014/main" id="{F149F0B1-069D-D436-BB33-A421384E14A4}"/>
              </a:ext>
            </a:extLst>
          </p:cNvPr>
          <p:cNvSpPr>
            <a:spLocks noGrp="1"/>
          </p:cNvSpPr>
          <p:nvPr>
            <p:ph type="title"/>
          </p:nvPr>
        </p:nvSpPr>
        <p:spPr/>
        <p:txBody>
          <a:bodyPr/>
          <a:lstStyle/>
          <a:p>
            <a:r>
              <a:rPr lang="en-US" dirty="0"/>
              <a:t>Significant Control</a:t>
            </a:r>
          </a:p>
        </p:txBody>
      </p:sp>
    </p:spTree>
    <p:extLst>
      <p:ext uri="{BB962C8B-B14F-4D97-AF65-F5344CB8AC3E}">
        <p14:creationId xmlns:p14="http://schemas.microsoft.com/office/powerpoint/2010/main" val="1507523398"/>
      </p:ext>
    </p:extLst>
  </p:cSld>
  <p:clrMapOvr>
    <a:masterClrMapping/>
  </p:clrMapOvr>
</p:sld>
</file>

<file path=ppt/slides/slide6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C419CE-AA8B-30CB-3CE2-240A7396947C}"/>
              </a:ext>
            </a:extLst>
          </p:cNvPr>
          <p:cNvSpPr>
            <a:spLocks noGrp="1"/>
          </p:cNvSpPr>
          <p:nvPr>
            <p:ph sz="quarter" idx="10"/>
          </p:nvPr>
        </p:nvSpPr>
        <p:spPr/>
        <p:txBody>
          <a:bodyPr/>
          <a:lstStyle/>
          <a:p>
            <a:pPr marL="457200" indent="-457200">
              <a:buFont typeface="Arial" panose="020B0604020202020204" pitchFamily="34" charset="0"/>
              <a:buChar char="•"/>
            </a:pPr>
            <a:r>
              <a:rPr lang="en-US" dirty="0"/>
              <a:t>The franchisee is required to pay a fee to the franchisor or its affiliates of $500 or more (other than for bona fide wholesale prices for inventory) at any time before or within six months after commencing operations of the business.</a:t>
            </a:r>
          </a:p>
        </p:txBody>
      </p:sp>
      <p:sp>
        <p:nvSpPr>
          <p:cNvPr id="3" name="Title 2">
            <a:extLst>
              <a:ext uri="{FF2B5EF4-FFF2-40B4-BE49-F238E27FC236}">
                <a16:creationId xmlns:a16="http://schemas.microsoft.com/office/drawing/2014/main" id="{25D9D5B4-3D42-2DC7-6484-AF0268DB5778}"/>
              </a:ext>
            </a:extLst>
          </p:cNvPr>
          <p:cNvSpPr>
            <a:spLocks noGrp="1"/>
          </p:cNvSpPr>
          <p:nvPr>
            <p:ph type="title"/>
          </p:nvPr>
        </p:nvSpPr>
        <p:spPr/>
        <p:txBody>
          <a:bodyPr/>
          <a:lstStyle/>
          <a:p>
            <a:r>
              <a:rPr lang="en-US" dirty="0"/>
              <a:t>Fee or Payment</a:t>
            </a:r>
          </a:p>
        </p:txBody>
      </p:sp>
    </p:spTree>
    <p:extLst>
      <p:ext uri="{BB962C8B-B14F-4D97-AF65-F5344CB8AC3E}">
        <p14:creationId xmlns:p14="http://schemas.microsoft.com/office/powerpoint/2010/main" val="1102634213"/>
      </p:ext>
    </p:extLst>
  </p:cSld>
  <p:clrMapOvr>
    <a:masterClrMapping/>
  </p:clrMapOvr>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CB4F3-203F-34DC-2A52-733A249DCE76}"/>
              </a:ext>
            </a:extLst>
          </p:cNvPr>
          <p:cNvSpPr>
            <a:spLocks noGrp="1"/>
          </p:cNvSpPr>
          <p:nvPr>
            <p:ph sz="quarter" idx="10"/>
          </p:nvPr>
        </p:nvSpPr>
        <p:spPr/>
        <p:txBody>
          <a:bodyPr/>
          <a:lstStyle/>
          <a:p>
            <a:pPr marL="457200" indent="-457200">
              <a:buFont typeface="Arial" panose="020B0604020202020204" pitchFamily="34" charset="0"/>
              <a:buChar char="•"/>
            </a:pPr>
            <a:r>
              <a:rPr lang="en-US" dirty="0"/>
              <a:t>Better known as the “FDD” (used to be known as the Uniform Franchise Offering Circular (“UFOC”)).</a:t>
            </a:r>
          </a:p>
          <a:p>
            <a:pPr marL="457200" indent="-457200">
              <a:buFont typeface="Arial" panose="020B0604020202020204" pitchFamily="34" charset="0"/>
              <a:buChar char="•"/>
            </a:pPr>
            <a:r>
              <a:rPr lang="en-US" dirty="0"/>
              <a:t>The FDD is a comprehensive, pre-sale disclosure document that must be provided to a prospective purchaser of a franchise.</a:t>
            </a:r>
          </a:p>
          <a:p>
            <a:pPr marL="1143000" lvl="1" indent="-457200"/>
            <a:r>
              <a:rPr lang="en-US" dirty="0"/>
              <a:t>23 different items must be included, ranging from identification of franchisor to expected fees to intellectual property</a:t>
            </a:r>
          </a:p>
          <a:p>
            <a:pPr marL="457200" indent="-457200">
              <a:buFont typeface="Arial" panose="020B0604020202020204" pitchFamily="34" charset="0"/>
              <a:buChar char="•"/>
            </a:pPr>
            <a:r>
              <a:rPr lang="en-US" dirty="0"/>
              <a:t>This disclosure requirement applies in all 50 states.</a:t>
            </a:r>
          </a:p>
          <a:p>
            <a:pPr marL="457200" indent="-457200">
              <a:buFont typeface="Arial" panose="020B0604020202020204" pitchFamily="34" charset="0"/>
              <a:buChar char="•"/>
            </a:pPr>
            <a:r>
              <a:rPr lang="en-US" dirty="0"/>
              <a:t>Must be updated annually, within 120 days of FY end.</a:t>
            </a:r>
          </a:p>
          <a:p>
            <a:pPr marL="457200" indent="-457200">
              <a:buFont typeface="Arial" panose="020B0604020202020204" pitchFamily="34" charset="0"/>
              <a:buChar char="•"/>
            </a:pPr>
            <a:r>
              <a:rPr lang="en-US" dirty="0"/>
              <a:t>Many states have their own disclosure rules.</a:t>
            </a:r>
          </a:p>
        </p:txBody>
      </p:sp>
      <p:sp>
        <p:nvSpPr>
          <p:cNvPr id="3" name="Title 2">
            <a:extLst>
              <a:ext uri="{FF2B5EF4-FFF2-40B4-BE49-F238E27FC236}">
                <a16:creationId xmlns:a16="http://schemas.microsoft.com/office/drawing/2014/main" id="{D599E87B-C617-7CCB-7EC6-92030BA88117}"/>
              </a:ext>
            </a:extLst>
          </p:cNvPr>
          <p:cNvSpPr>
            <a:spLocks noGrp="1"/>
          </p:cNvSpPr>
          <p:nvPr>
            <p:ph type="title"/>
          </p:nvPr>
        </p:nvSpPr>
        <p:spPr/>
        <p:txBody>
          <a:bodyPr/>
          <a:lstStyle/>
          <a:p>
            <a:r>
              <a:rPr lang="en-US" dirty="0"/>
              <a:t>Franchise Disclosure Document</a:t>
            </a:r>
          </a:p>
        </p:txBody>
      </p:sp>
    </p:spTree>
    <p:extLst>
      <p:ext uri="{BB962C8B-B14F-4D97-AF65-F5344CB8AC3E}">
        <p14:creationId xmlns:p14="http://schemas.microsoft.com/office/powerpoint/2010/main" val="2403919190"/>
      </p:ext>
    </p:extLst>
  </p:cSld>
  <p:clrMapOvr>
    <a:masterClrMapping/>
  </p:clrMapOvr>
</p:sld>
</file>

<file path=ppt/slides/slide6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3A53CD-464A-CD8B-BD16-4313F005C97A}"/>
              </a:ext>
            </a:extLst>
          </p:cNvPr>
          <p:cNvSpPr>
            <a:spLocks noGrp="1"/>
          </p:cNvSpPr>
          <p:nvPr>
            <p:ph sz="quarter" idx="10"/>
          </p:nvPr>
        </p:nvSpPr>
        <p:spPr/>
        <p:txBody>
          <a:bodyPr/>
          <a:lstStyle/>
          <a:p>
            <a:pPr marL="457200" indent="-457200">
              <a:buFont typeface="Arial" panose="020B0604020202020204" pitchFamily="34" charset="0"/>
              <a:buChar char="•"/>
            </a:pPr>
            <a:r>
              <a:rPr lang="en-US" dirty="0"/>
              <a:t>Risk of Substantial Civil and Criminal Penalties from federal and state enforcement.</a:t>
            </a:r>
          </a:p>
          <a:p>
            <a:pPr marL="457200" indent="-457200">
              <a:buFont typeface="Arial" panose="020B0604020202020204" pitchFamily="34" charset="0"/>
              <a:buChar char="•"/>
            </a:pPr>
            <a:r>
              <a:rPr lang="en-US" dirty="0"/>
              <a:t>No “private right to enforce” under FTC Rule; however, state laws do often include a private right to enforce state law or the FTC rule in state court.</a:t>
            </a:r>
          </a:p>
          <a:p>
            <a:pPr marL="457200" indent="-457200">
              <a:buFont typeface="Arial" panose="020B0604020202020204" pitchFamily="34" charset="0"/>
              <a:buChar char="•"/>
            </a:pPr>
            <a:r>
              <a:rPr lang="en-US" dirty="0"/>
              <a:t>FTC Rule, moreover, imposes liability on officers and directors, and state laws often make that liability joint and several.</a:t>
            </a:r>
          </a:p>
          <a:p>
            <a:endParaRPr lang="en-US" dirty="0"/>
          </a:p>
        </p:txBody>
      </p:sp>
      <p:sp>
        <p:nvSpPr>
          <p:cNvPr id="3" name="Title 2">
            <a:extLst>
              <a:ext uri="{FF2B5EF4-FFF2-40B4-BE49-F238E27FC236}">
                <a16:creationId xmlns:a16="http://schemas.microsoft.com/office/drawing/2014/main" id="{735CA546-91C3-43F8-0156-AE8160CEA6A5}"/>
              </a:ext>
            </a:extLst>
          </p:cNvPr>
          <p:cNvSpPr>
            <a:spLocks noGrp="1"/>
          </p:cNvSpPr>
          <p:nvPr>
            <p:ph type="title"/>
          </p:nvPr>
        </p:nvSpPr>
        <p:spPr/>
        <p:txBody>
          <a:bodyPr/>
          <a:lstStyle/>
          <a:p>
            <a:r>
              <a:rPr lang="en-US" dirty="0"/>
              <a:t>Consequences of Non-Compliance</a:t>
            </a:r>
          </a:p>
        </p:txBody>
      </p:sp>
    </p:spTree>
    <p:extLst>
      <p:ext uri="{BB962C8B-B14F-4D97-AF65-F5344CB8AC3E}">
        <p14:creationId xmlns:p14="http://schemas.microsoft.com/office/powerpoint/2010/main" val="219972351"/>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6CD241-7F0D-5746-BD61-AABA50C03E2F}"/>
              </a:ext>
            </a:extLst>
          </p:cNvPr>
          <p:cNvSpPr>
            <a:spLocks noGrp="1"/>
          </p:cNvSpPr>
          <p:nvPr>
            <p:ph sz="quarter" idx="10"/>
          </p:nvPr>
        </p:nvSpPr>
        <p:spPr/>
        <p:txBody>
          <a:bodyPr/>
          <a:lstStyle/>
          <a:p>
            <a:pPr marL="457200" indent="-457200">
              <a:buFont typeface="Arial" panose="020B0604020202020204" pitchFamily="34" charset="0"/>
              <a:buChar char="•"/>
            </a:pPr>
            <a:r>
              <a:rPr lang="en-US" dirty="0"/>
              <a:t>“Nuclear Verdicts” </a:t>
            </a:r>
          </a:p>
          <a:p>
            <a:pPr marL="457200" indent="-457200">
              <a:buFont typeface="Arial" panose="020B0604020202020204" pitchFamily="34" charset="0"/>
              <a:buChar char="•"/>
            </a:pPr>
            <a:r>
              <a:rPr lang="en-US" dirty="0"/>
              <a:t>Philadelphia Court of Common Pleas saw more 8+ figure civil jury verdicts in 2024 than it had in any previous year  </a:t>
            </a:r>
          </a:p>
          <a:p>
            <a:pPr marL="457200" indent="-457200">
              <a:buFont typeface="Arial" panose="020B0604020202020204" pitchFamily="34" charset="0"/>
              <a:buChar char="•"/>
            </a:pPr>
            <a:r>
              <a:rPr lang="en-US" dirty="0"/>
              <a:t>U.S. Chamber of Commerce reported number of verdicts above $100 million reached a record in 2023, up nearly 400% from 2013</a:t>
            </a:r>
          </a:p>
          <a:p>
            <a:pPr marL="457200" indent="-457200">
              <a:buFont typeface="Arial" panose="020B0604020202020204" pitchFamily="34" charset="0"/>
              <a:buChar char="•"/>
            </a:pPr>
            <a:r>
              <a:rPr lang="en-US" dirty="0"/>
              <a:t>Examples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4257F0C3-5FAB-4CAF-6A37-69005D9B1C3A}"/>
              </a:ext>
            </a:extLst>
          </p:cNvPr>
          <p:cNvSpPr>
            <a:spLocks noGrp="1"/>
          </p:cNvSpPr>
          <p:nvPr>
            <p:ph type="title"/>
          </p:nvPr>
        </p:nvSpPr>
        <p:spPr/>
        <p:txBody>
          <a:bodyPr/>
          <a:lstStyle/>
          <a:p>
            <a:r>
              <a:rPr lang="en-US" dirty="0"/>
              <a:t>Civil Litigation Landscape Changes:</a:t>
            </a:r>
            <a:br>
              <a:rPr lang="en-US" dirty="0"/>
            </a:br>
            <a:r>
              <a:rPr lang="en-US" dirty="0"/>
              <a:t>The Rise of the Nuclear Verdict</a:t>
            </a:r>
          </a:p>
        </p:txBody>
      </p:sp>
    </p:spTree>
    <p:extLst>
      <p:ext uri="{BB962C8B-B14F-4D97-AF65-F5344CB8AC3E}">
        <p14:creationId xmlns:p14="http://schemas.microsoft.com/office/powerpoint/2010/main" val="1997113166"/>
      </p:ext>
    </p:extLst>
  </p:cSld>
  <p:clrMapOvr>
    <a:masterClrMapping/>
  </p:clrMapOvr>
</p:sld>
</file>

<file path=ppt/slides/slide7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986C9F-1B7A-3998-7C51-EA069090B826}"/>
              </a:ext>
            </a:extLst>
          </p:cNvPr>
          <p:cNvSpPr>
            <a:spLocks noGrp="1"/>
          </p:cNvSpPr>
          <p:nvPr>
            <p:ph sz="quarter" idx="10"/>
          </p:nvPr>
        </p:nvSpPr>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Disclose, Disclose, Disclose</a:t>
            </a:r>
          </a:p>
          <a:p>
            <a:pPr marL="457200" indent="-457200">
              <a:buFont typeface="Arial" panose="020B0604020202020204" pitchFamily="34" charset="0"/>
              <a:buChar char="•"/>
            </a:pPr>
            <a:r>
              <a:rPr lang="en-US" dirty="0"/>
              <a:t>Protections afforded by franchise laws generally cannot be waived, even if there is contract language to the contrary!</a:t>
            </a:r>
          </a:p>
          <a:p>
            <a:endParaRPr lang="en-US" dirty="0"/>
          </a:p>
        </p:txBody>
      </p:sp>
      <p:sp>
        <p:nvSpPr>
          <p:cNvPr id="3" name="Title 2">
            <a:extLst>
              <a:ext uri="{FF2B5EF4-FFF2-40B4-BE49-F238E27FC236}">
                <a16:creationId xmlns:a16="http://schemas.microsoft.com/office/drawing/2014/main" id="{C70DB375-EDC7-6001-669A-B125CBE498F4}"/>
              </a:ext>
            </a:extLst>
          </p:cNvPr>
          <p:cNvSpPr>
            <a:spLocks noGrp="1"/>
          </p:cNvSpPr>
          <p:nvPr>
            <p:ph type="title"/>
          </p:nvPr>
        </p:nvSpPr>
        <p:spPr/>
        <p:txBody>
          <a:bodyPr/>
          <a:lstStyle/>
          <a:p>
            <a:r>
              <a:rPr lang="en-US" dirty="0"/>
              <a:t>What does this all mean?</a:t>
            </a:r>
          </a:p>
        </p:txBody>
      </p:sp>
      <p:pic>
        <p:nvPicPr>
          <p:cNvPr id="4" name="Picture 7">
            <a:extLst>
              <a:ext uri="{FF2B5EF4-FFF2-40B4-BE49-F238E27FC236}">
                <a16:creationId xmlns:a16="http://schemas.microsoft.com/office/drawing/2014/main" id="{53354BD9-FAF9-16BA-32CC-8B59A0D6D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340" y="1664208"/>
            <a:ext cx="548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306117"/>
      </p:ext>
    </p:extLst>
  </p:cSld>
  <p:clrMapOvr>
    <a:masterClrMapping/>
  </p:clrMapOvr>
</p:sld>
</file>

<file path=ppt/slides/slide7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BAD1E-B9E7-18A5-DFFB-04EAD4CCDE9E}"/>
              </a:ext>
            </a:extLst>
          </p:cNvPr>
          <p:cNvSpPr>
            <a:spLocks noGrp="1"/>
          </p:cNvSpPr>
          <p:nvPr>
            <p:ph type="title"/>
          </p:nvPr>
        </p:nvSpPr>
        <p:spPr/>
        <p:txBody>
          <a:bodyPr/>
          <a:lstStyle/>
          <a:p>
            <a:r>
              <a:rPr lang="en-US" dirty="0"/>
              <a:t>But Wait! There’s More</a:t>
            </a:r>
          </a:p>
        </p:txBody>
      </p:sp>
      <p:pic>
        <p:nvPicPr>
          <p:cNvPr id="4" name="Picture 6">
            <a:extLst>
              <a:ext uri="{FF2B5EF4-FFF2-40B4-BE49-F238E27FC236}">
                <a16:creationId xmlns:a16="http://schemas.microsoft.com/office/drawing/2014/main" id="{214C21F4-F945-F7B2-2292-DBF368BE623F}"/>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4279503" y="1659684"/>
            <a:ext cx="3632994" cy="353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382371"/>
      </p:ext>
    </p:extLst>
  </p:cSld>
  <p:clrMapOvr>
    <a:masterClrMapping/>
  </p:clrMapOvr>
</p:sld>
</file>

<file path=ppt/slides/slide7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478530-1A3D-646D-02F5-8117DCB06968}"/>
              </a:ext>
            </a:extLst>
          </p:cNvPr>
          <p:cNvSpPr>
            <a:spLocks noGrp="1"/>
          </p:cNvSpPr>
          <p:nvPr>
            <p:ph sz="quarter" idx="10"/>
          </p:nvPr>
        </p:nvSpPr>
        <p:spPr/>
        <p:txBody>
          <a:bodyPr/>
          <a:lstStyle/>
          <a:p>
            <a:pPr marL="457200" indent="-457200">
              <a:buFont typeface="Arial" panose="020B0604020202020204" pitchFamily="34" charset="0"/>
              <a:buChar char="•"/>
            </a:pPr>
            <a:r>
              <a:rPr lang="en-US" dirty="0"/>
              <a:t>May be narrower or broader than the FTC Rule.</a:t>
            </a:r>
          </a:p>
          <a:p>
            <a:pPr marL="457200" indent="-457200">
              <a:buFont typeface="Arial" panose="020B0604020202020204" pitchFamily="34" charset="0"/>
              <a:buChar char="•"/>
            </a:pPr>
            <a:r>
              <a:rPr lang="en-US" dirty="0"/>
              <a:t>All states involve the use of franchisor’s trademarks, trade name or symbols.</a:t>
            </a:r>
          </a:p>
          <a:p>
            <a:pPr marL="457200" indent="-457200">
              <a:buFont typeface="Arial" panose="020B0604020202020204" pitchFamily="34" charset="0"/>
              <a:buChar char="•"/>
            </a:pPr>
            <a:r>
              <a:rPr lang="en-US" dirty="0"/>
              <a:t>May require registration </a:t>
            </a:r>
            <a:r>
              <a:rPr lang="en-US" i="1" u="sng" dirty="0"/>
              <a:t>prior to </a:t>
            </a:r>
            <a:r>
              <a:rPr lang="en-US" dirty="0"/>
              <a:t>sales.</a:t>
            </a:r>
          </a:p>
          <a:p>
            <a:pPr marL="457200" indent="-457200">
              <a:buFont typeface="Arial" panose="020B0604020202020204" pitchFamily="34" charset="0"/>
              <a:buChar char="•"/>
            </a:pPr>
            <a:r>
              <a:rPr lang="en-US" dirty="0"/>
              <a:t>Pennsylvania, like a majority of states, does not have a state franchise law.</a:t>
            </a:r>
          </a:p>
          <a:p>
            <a:pPr marL="457200" indent="-457200">
              <a:buFont typeface="Arial" panose="020B0604020202020204" pitchFamily="34" charset="0"/>
              <a:buChar char="•"/>
            </a:pPr>
            <a:r>
              <a:rPr lang="en-US" dirty="0"/>
              <a:t>But a number of major commercial states do: CA-NY-IL-</a:t>
            </a:r>
            <a:r>
              <a:rPr lang="en-US" b="1" dirty="0"/>
              <a:t>MD-VA</a:t>
            </a:r>
            <a:r>
              <a:rPr lang="en-US" dirty="0"/>
              <a:t> (And New Jersey is the Hotel California of franchising – cannot terminate a franchise without “good cause”).</a:t>
            </a:r>
          </a:p>
          <a:p>
            <a:endParaRPr lang="en-US" dirty="0"/>
          </a:p>
        </p:txBody>
      </p:sp>
      <p:sp>
        <p:nvSpPr>
          <p:cNvPr id="3" name="Title 2">
            <a:extLst>
              <a:ext uri="{FF2B5EF4-FFF2-40B4-BE49-F238E27FC236}">
                <a16:creationId xmlns:a16="http://schemas.microsoft.com/office/drawing/2014/main" id="{F13E94B3-1956-40EA-D2AF-1E31FAE19007}"/>
              </a:ext>
            </a:extLst>
          </p:cNvPr>
          <p:cNvSpPr>
            <a:spLocks noGrp="1"/>
          </p:cNvSpPr>
          <p:nvPr>
            <p:ph type="title"/>
          </p:nvPr>
        </p:nvSpPr>
        <p:spPr/>
        <p:txBody>
          <a:bodyPr/>
          <a:lstStyle/>
          <a:p>
            <a:r>
              <a:rPr lang="en-US" dirty="0"/>
              <a:t>State Franchising Rules</a:t>
            </a:r>
          </a:p>
        </p:txBody>
      </p:sp>
    </p:spTree>
    <p:extLst>
      <p:ext uri="{BB962C8B-B14F-4D97-AF65-F5344CB8AC3E}">
        <p14:creationId xmlns:p14="http://schemas.microsoft.com/office/powerpoint/2010/main" val="914325807"/>
      </p:ext>
    </p:extLst>
  </p:cSld>
  <p:clrMapOvr>
    <a:masterClrMapping/>
  </p:clrMapOvr>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6B394-7BCD-493B-C495-E3E82883D53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67D460-2B98-EB2F-87A5-12E1C9268A3D}"/>
              </a:ext>
            </a:extLst>
          </p:cNvPr>
          <p:cNvSpPr>
            <a:spLocks noGrp="1"/>
          </p:cNvSpPr>
          <p:nvPr>
            <p:ph sz="quarter" idx="10"/>
          </p:nvPr>
        </p:nvSpPr>
        <p:spPr/>
        <p:txBody>
          <a:bodyPr/>
          <a:lstStyle/>
          <a:p>
            <a:pPr marL="457200" indent="-457200">
              <a:buFont typeface="Arial" panose="020B0604020202020204" pitchFamily="34" charset="0"/>
              <a:buChar char="•"/>
            </a:pPr>
            <a:r>
              <a:rPr lang="en-US" dirty="0"/>
              <a:t>Respects Certain Contract Provisions like: Non-Disparagement, Goodwill, and Confidentiality Clauses.</a:t>
            </a:r>
          </a:p>
          <a:p>
            <a:pPr marL="457200" indent="-457200">
              <a:buFont typeface="Arial" panose="020B0604020202020204" pitchFamily="34" charset="0"/>
              <a:buChar char="•"/>
            </a:pPr>
            <a:r>
              <a:rPr lang="en-US" dirty="0"/>
              <a:t>Applies to Franchise Agreements </a:t>
            </a:r>
            <a:r>
              <a:rPr lang="en-US" u="sng" dirty="0"/>
              <a:t>and</a:t>
            </a:r>
            <a:r>
              <a:rPr lang="en-US" dirty="0"/>
              <a:t> other agreements.</a:t>
            </a:r>
          </a:p>
          <a:p>
            <a:pPr marL="457200" indent="-457200">
              <a:buFont typeface="Arial" panose="020B0604020202020204" pitchFamily="34" charset="0"/>
              <a:buChar char="•"/>
            </a:pPr>
            <a:r>
              <a:rPr lang="en-US" dirty="0"/>
              <a:t>Statement provides that it is an unlawful and unfair and deceptive practice in violation of the FTC Act for a franchisor to include clauses that restrict franchisees communications with state or federal law enforcers or regulators about potential law violations.</a:t>
            </a:r>
          </a:p>
          <a:p>
            <a:pPr marL="457200" indent="-457200">
              <a:buFont typeface="Arial" panose="020B0604020202020204" pitchFamily="34" charset="0"/>
              <a:buChar char="•"/>
            </a:pPr>
            <a:r>
              <a:rPr lang="en-US" dirty="0"/>
              <a:t>Targets allegations of retaliation.</a:t>
            </a:r>
          </a:p>
          <a:p>
            <a:pPr marL="457200" indent="-457200">
              <a:buFont typeface="Arial" panose="020B0604020202020204" pitchFamily="34" charset="0"/>
              <a:buChar char="•"/>
            </a:pPr>
            <a:r>
              <a:rPr lang="en-US" dirty="0"/>
              <a:t>3-2 vote – significant question whether FTC will now enforce.</a:t>
            </a:r>
          </a:p>
        </p:txBody>
      </p:sp>
      <p:sp>
        <p:nvSpPr>
          <p:cNvPr id="3" name="Title 2">
            <a:extLst>
              <a:ext uri="{FF2B5EF4-FFF2-40B4-BE49-F238E27FC236}">
                <a16:creationId xmlns:a16="http://schemas.microsoft.com/office/drawing/2014/main" id="{137F21B1-8E5C-DDE1-FD66-E72D48DEBEC6}"/>
              </a:ext>
            </a:extLst>
          </p:cNvPr>
          <p:cNvSpPr>
            <a:spLocks noGrp="1"/>
          </p:cNvSpPr>
          <p:nvPr>
            <p:ph type="title"/>
          </p:nvPr>
        </p:nvSpPr>
        <p:spPr>
          <a:xfrm>
            <a:off x="522515" y="511548"/>
            <a:ext cx="11124055" cy="787864"/>
          </a:xfrm>
        </p:spPr>
        <p:txBody>
          <a:bodyPr/>
          <a:lstStyle/>
          <a:p>
            <a:r>
              <a:rPr lang="en-US" dirty="0"/>
              <a:t>Hot Topic: FTC July 12, 2024 Policy Statement</a:t>
            </a:r>
          </a:p>
        </p:txBody>
      </p:sp>
    </p:spTree>
    <p:extLst>
      <p:ext uri="{BB962C8B-B14F-4D97-AF65-F5344CB8AC3E}">
        <p14:creationId xmlns:p14="http://schemas.microsoft.com/office/powerpoint/2010/main" val="3083442044"/>
      </p:ext>
    </p:extLst>
  </p:cSld>
  <p:clrMapOvr>
    <a:masterClrMapping/>
  </p:clrMapOvr>
</p:sld>
</file>

<file path=ppt/slides/slide7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D4278-69F1-0697-C9E3-53C40492C7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A5C4D5-3B06-558D-1F18-5A564E9ACE54}"/>
              </a:ext>
            </a:extLst>
          </p:cNvPr>
          <p:cNvSpPr>
            <a:spLocks noGrp="1"/>
          </p:cNvSpPr>
          <p:nvPr>
            <p:ph sz="quarter" idx="10"/>
          </p:nvPr>
        </p:nvSpPr>
        <p:spPr/>
        <p:txBody>
          <a:bodyPr/>
          <a:lstStyle/>
          <a:p>
            <a:pPr marL="457200" indent="-457200">
              <a:buFont typeface="Arial" panose="020B0604020202020204" pitchFamily="34" charset="0"/>
              <a:buChar char="•"/>
            </a:pPr>
            <a:r>
              <a:rPr lang="en-US" dirty="0"/>
              <a:t>New Guidance takes the position that any new or increased fee not disclosed in the FDD is a violation of the FTC Act.</a:t>
            </a:r>
          </a:p>
          <a:p>
            <a:pPr marL="457200" indent="-457200">
              <a:buFont typeface="Arial" panose="020B0604020202020204" pitchFamily="34" charset="0"/>
              <a:buChar char="•"/>
            </a:pPr>
            <a:r>
              <a:rPr lang="en-US" dirty="0"/>
              <a:t>FTC Franchise Rule requires franchisors disclose fees in the FDD.</a:t>
            </a:r>
          </a:p>
          <a:p>
            <a:pPr marL="457200" indent="-457200">
              <a:buFont typeface="Arial" panose="020B0604020202020204" pitchFamily="34" charset="0"/>
              <a:buChar char="•"/>
            </a:pPr>
            <a:r>
              <a:rPr lang="en-US" dirty="0"/>
              <a:t>Adding fees not disclosed in FDD during the term of the franchise agreement, including fees for new services or technology, violates the FTC Act, in the view of the FTC staff.</a:t>
            </a:r>
          </a:p>
          <a:p>
            <a:pPr marL="457200" indent="-457200">
              <a:buFont typeface="Arial" panose="020B0604020202020204" pitchFamily="34" charset="0"/>
              <a:buChar char="•"/>
            </a:pPr>
            <a:r>
              <a:rPr lang="en-US" dirty="0"/>
              <a:t>Significant issue likely to shorten length of franchise agreements.</a:t>
            </a:r>
          </a:p>
          <a:p>
            <a:pPr marL="457200" indent="-457200">
              <a:buFont typeface="Arial" panose="020B0604020202020204" pitchFamily="34" charset="0"/>
              <a:buChar char="•"/>
            </a:pPr>
            <a:r>
              <a:rPr lang="en-US" dirty="0"/>
              <a:t>Not binding, but the result of many years of evaluation going back to first Trump Administration.</a:t>
            </a:r>
          </a:p>
        </p:txBody>
      </p:sp>
      <p:sp>
        <p:nvSpPr>
          <p:cNvPr id="3" name="Title 2">
            <a:extLst>
              <a:ext uri="{FF2B5EF4-FFF2-40B4-BE49-F238E27FC236}">
                <a16:creationId xmlns:a16="http://schemas.microsoft.com/office/drawing/2014/main" id="{88BAC379-2C4D-35FF-0612-69790E3F5F37}"/>
              </a:ext>
            </a:extLst>
          </p:cNvPr>
          <p:cNvSpPr>
            <a:spLocks noGrp="1"/>
          </p:cNvSpPr>
          <p:nvPr>
            <p:ph type="title"/>
          </p:nvPr>
        </p:nvSpPr>
        <p:spPr>
          <a:xfrm>
            <a:off x="522515" y="511548"/>
            <a:ext cx="11124055" cy="787864"/>
          </a:xfrm>
        </p:spPr>
        <p:txBody>
          <a:bodyPr/>
          <a:lstStyle/>
          <a:p>
            <a:r>
              <a:rPr lang="en-US" dirty="0"/>
              <a:t>Hot Topic: FTC July 2024 Fee Guidance</a:t>
            </a:r>
          </a:p>
        </p:txBody>
      </p:sp>
    </p:spTree>
    <p:extLst>
      <p:ext uri="{BB962C8B-B14F-4D97-AF65-F5344CB8AC3E}">
        <p14:creationId xmlns:p14="http://schemas.microsoft.com/office/powerpoint/2010/main" val="1761134587"/>
      </p:ext>
    </p:extLst>
  </p:cSld>
  <p:clrMapOvr>
    <a:masterClrMapping/>
  </p:clrMapOvr>
</p:sld>
</file>

<file path=ppt/slides/slide7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582A-FE5C-F81F-C20B-8EB2AF0F9D3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84B0F-4316-3AB9-CA01-54B122228511}"/>
              </a:ext>
            </a:extLst>
          </p:cNvPr>
          <p:cNvSpPr>
            <a:spLocks noGrp="1"/>
          </p:cNvSpPr>
          <p:nvPr>
            <p:ph sz="quarter" idx="10"/>
          </p:nvPr>
        </p:nvSpPr>
        <p:spPr>
          <a:xfrm>
            <a:off x="533973" y="1596479"/>
            <a:ext cx="11124053" cy="3972019"/>
          </a:xfrm>
        </p:spPr>
        <p:txBody>
          <a:bodyPr/>
          <a:lstStyle/>
          <a:p>
            <a:pPr marL="457200" indent="-457200">
              <a:buFont typeface="Arial" panose="020B0604020202020204" pitchFamily="34" charset="0"/>
              <a:buChar char="•"/>
            </a:pPr>
            <a:r>
              <a:rPr lang="en-US" dirty="0"/>
              <a:t>April 23, 2024, the FTC promulgated a “Non-Compete Clause Rule” that would ban all post-term non-compete agreements between employers and workers, including both employees and independent contractors.</a:t>
            </a:r>
          </a:p>
          <a:p>
            <a:pPr marL="457200" indent="-457200">
              <a:buFont typeface="Arial" panose="020B0604020202020204" pitchFamily="34" charset="0"/>
              <a:buChar char="•"/>
            </a:pPr>
            <a:r>
              <a:rPr lang="en-US" dirty="0"/>
              <a:t>As written, non-competes between franchisors and franchisees are not categorically banned.</a:t>
            </a:r>
          </a:p>
          <a:p>
            <a:pPr marL="457200" indent="-457200">
              <a:buFont typeface="Arial" panose="020B0604020202020204" pitchFamily="34" charset="0"/>
              <a:buChar char="•"/>
            </a:pPr>
            <a:r>
              <a:rPr lang="en-US" dirty="0"/>
              <a:t>August 20, 2024, a Federal District Court in Texas issued a nationwide injunction, barring enforcement of the Rule.</a:t>
            </a:r>
          </a:p>
          <a:p>
            <a:pPr marL="457200" indent="-457200">
              <a:buFont typeface="Arial" panose="020B0604020202020204" pitchFamily="34" charset="0"/>
              <a:buChar char="•"/>
            </a:pPr>
            <a:r>
              <a:rPr lang="en-US" dirty="0"/>
              <a:t>FTC has appealed and briefing is complete. To date, the Trump Administration has not directed the FTC to withdraw the appeal.</a:t>
            </a:r>
          </a:p>
        </p:txBody>
      </p:sp>
      <p:sp>
        <p:nvSpPr>
          <p:cNvPr id="3" name="Title 2">
            <a:extLst>
              <a:ext uri="{FF2B5EF4-FFF2-40B4-BE49-F238E27FC236}">
                <a16:creationId xmlns:a16="http://schemas.microsoft.com/office/drawing/2014/main" id="{41DA7764-2E0C-1B1C-5A93-5236BE9A7752}"/>
              </a:ext>
            </a:extLst>
          </p:cNvPr>
          <p:cNvSpPr>
            <a:spLocks noGrp="1"/>
          </p:cNvSpPr>
          <p:nvPr>
            <p:ph type="title"/>
          </p:nvPr>
        </p:nvSpPr>
        <p:spPr>
          <a:xfrm>
            <a:off x="522515" y="511548"/>
            <a:ext cx="11124055" cy="787864"/>
          </a:xfrm>
        </p:spPr>
        <p:txBody>
          <a:bodyPr/>
          <a:lstStyle/>
          <a:p>
            <a:r>
              <a:rPr lang="en-US" dirty="0"/>
              <a:t>Hot Topic: Non-Compete Agreements</a:t>
            </a:r>
          </a:p>
        </p:txBody>
      </p:sp>
    </p:spTree>
    <p:extLst>
      <p:ext uri="{BB962C8B-B14F-4D97-AF65-F5344CB8AC3E}">
        <p14:creationId xmlns:p14="http://schemas.microsoft.com/office/powerpoint/2010/main" val="2060420995"/>
      </p:ext>
    </p:extLst>
  </p:cSld>
  <p:clrMapOvr>
    <a:masterClrMapping/>
  </p:clrMapOvr>
</p:sld>
</file>

<file path=ppt/slides/slide7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4BAC-FD5C-754B-746A-A8494DC5A52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A669D-4FBC-31BA-54C0-F1E30658F9D1}"/>
              </a:ext>
            </a:extLst>
          </p:cNvPr>
          <p:cNvSpPr>
            <a:spLocks noGrp="1"/>
          </p:cNvSpPr>
          <p:nvPr>
            <p:ph sz="quarter" idx="10"/>
          </p:nvPr>
        </p:nvSpPr>
        <p:spPr>
          <a:xfrm>
            <a:off x="533973" y="1596479"/>
            <a:ext cx="11124053" cy="3972019"/>
          </a:xfrm>
        </p:spPr>
        <p:txBody>
          <a:bodyPr/>
          <a:lstStyle/>
          <a:p>
            <a:pPr marL="457200" indent="-457200">
              <a:buFont typeface="Arial" panose="020B0604020202020204" pitchFamily="34" charset="0"/>
              <a:buChar char="•"/>
            </a:pPr>
            <a:r>
              <a:rPr lang="en-US" dirty="0"/>
              <a:t>In January 2025, the North American Securities Administrators Association Franchise and Business Opportunities Project Group (FPO) issued Guidance on post-term non-compete clauses.</a:t>
            </a:r>
          </a:p>
          <a:p>
            <a:pPr marL="457200" indent="-457200">
              <a:buFont typeface="Arial" panose="020B0604020202020204" pitchFamily="34" charset="0"/>
              <a:buChar char="•"/>
            </a:pPr>
            <a:r>
              <a:rPr lang="en-US" dirty="0"/>
              <a:t>The FPO is a committee comprised of state franchise examiners.</a:t>
            </a:r>
          </a:p>
          <a:p>
            <a:pPr marL="457200" indent="-457200">
              <a:buFont typeface="Arial" panose="020B0604020202020204" pitchFamily="34" charset="0"/>
              <a:buChar char="•"/>
            </a:pPr>
            <a:r>
              <a:rPr lang="en-US" dirty="0"/>
              <a:t>While Guidance is not law, it is generally followed by state franchise regulators.</a:t>
            </a:r>
          </a:p>
          <a:p>
            <a:pPr marL="457200" indent="-457200">
              <a:buFont typeface="Arial" panose="020B0604020202020204" pitchFamily="34" charset="0"/>
              <a:buChar char="•"/>
            </a:pPr>
            <a:r>
              <a:rPr lang="en-US" dirty="0"/>
              <a:t>The touchstone of the Guidance is “reasonableness” and calls for the balance of three factors: (1) Scope (narrow); (2) Duration (market); and (3) Geography (bricks v. online).</a:t>
            </a:r>
          </a:p>
          <a:p>
            <a:pPr marL="457200" indent="-457200">
              <a:buFont typeface="Arial" panose="020B0604020202020204" pitchFamily="34" charset="0"/>
              <a:buChar char="•"/>
            </a:pPr>
            <a:r>
              <a:rPr lang="en-US"/>
              <a:t>Each factor </a:t>
            </a:r>
            <a:r>
              <a:rPr lang="en-US" dirty="0"/>
              <a:t>should be tailored to the brand.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16DDE4A-CA13-96BF-A6ED-5FC6F8ADAB95}"/>
              </a:ext>
            </a:extLst>
          </p:cNvPr>
          <p:cNvSpPr>
            <a:spLocks noGrp="1"/>
          </p:cNvSpPr>
          <p:nvPr>
            <p:ph type="title"/>
          </p:nvPr>
        </p:nvSpPr>
        <p:spPr>
          <a:xfrm>
            <a:off x="522515" y="511548"/>
            <a:ext cx="11124055" cy="787864"/>
          </a:xfrm>
        </p:spPr>
        <p:txBody>
          <a:bodyPr/>
          <a:lstStyle/>
          <a:p>
            <a:r>
              <a:rPr lang="en-US" dirty="0"/>
              <a:t>Hot Topic: Non-Compete Agreements</a:t>
            </a:r>
          </a:p>
        </p:txBody>
      </p:sp>
    </p:spTree>
    <p:extLst>
      <p:ext uri="{BB962C8B-B14F-4D97-AF65-F5344CB8AC3E}">
        <p14:creationId xmlns:p14="http://schemas.microsoft.com/office/powerpoint/2010/main" val="1571436453"/>
      </p:ext>
    </p:extLst>
  </p:cSld>
  <p:clrMapOvr>
    <a:masterClrMapping/>
  </p:clrMapOvr>
</p:sld>
</file>

<file path=ppt/slides/slide7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D17B62-8D4C-201F-3FA0-04CF8C15C018}"/>
              </a:ext>
            </a:extLst>
          </p:cNvPr>
          <p:cNvSpPr>
            <a:spLocks noGrp="1"/>
          </p:cNvSpPr>
          <p:nvPr>
            <p:ph sz="quarter" idx="10"/>
          </p:nvPr>
        </p:nvSpPr>
        <p:spPr>
          <a:xfrm>
            <a:off x="522514" y="1297614"/>
            <a:ext cx="11124053" cy="3972019"/>
          </a:xfrm>
        </p:spPr>
        <p:txBody>
          <a:bodyPr/>
          <a:lstStyle/>
          <a:p>
            <a:r>
              <a:rPr lang="en-US" dirty="0"/>
              <a:t>Soup to Nuts:</a:t>
            </a:r>
          </a:p>
          <a:p>
            <a:pPr marL="457200" indent="-457200">
              <a:buFont typeface="Arial" panose="020B0604020202020204" pitchFamily="34" charset="0"/>
              <a:buChar char="•"/>
            </a:pPr>
            <a:r>
              <a:rPr lang="en-US" dirty="0"/>
              <a:t>Emerging Brands on Startup Packages</a:t>
            </a:r>
          </a:p>
          <a:p>
            <a:pPr marL="1143000" lvl="1" indent="-457200"/>
            <a:r>
              <a:rPr lang="en-US" dirty="0"/>
              <a:t>Financing and Structure of Business</a:t>
            </a:r>
          </a:p>
          <a:p>
            <a:pPr marL="457200" indent="-457200">
              <a:buFont typeface="Arial" panose="020B0604020202020204" pitchFamily="34" charset="0"/>
              <a:buChar char="•"/>
            </a:pPr>
            <a:r>
              <a:rPr lang="en-US" dirty="0"/>
              <a:t>Evaluate Systems and Suggest “Fixes”</a:t>
            </a:r>
          </a:p>
          <a:p>
            <a:pPr marL="1143000" lvl="1" indent="-457200"/>
            <a:r>
              <a:rPr lang="en-US" dirty="0"/>
              <a:t>Inadvertent Franchise</a:t>
            </a:r>
          </a:p>
          <a:p>
            <a:pPr marL="457200" indent="-457200">
              <a:buFont typeface="Arial" panose="020B0604020202020204" pitchFamily="34" charset="0"/>
              <a:buChar char="•"/>
            </a:pPr>
            <a:r>
              <a:rPr lang="en-US" dirty="0"/>
              <a:t>Inboard franchise systems coming to U.S.</a:t>
            </a:r>
          </a:p>
          <a:p>
            <a:pPr marL="457200" indent="-457200">
              <a:buFont typeface="Arial" panose="020B0604020202020204" pitchFamily="34" charset="0"/>
              <a:buChar char="•"/>
            </a:pPr>
            <a:r>
              <a:rPr lang="en-US" dirty="0"/>
              <a:t>IP and branding, including trademark protection</a:t>
            </a:r>
          </a:p>
          <a:p>
            <a:pPr marL="457200" indent="-457200">
              <a:buFont typeface="Arial" panose="020B0604020202020204" pitchFamily="34" charset="0"/>
              <a:buChar char="•"/>
            </a:pPr>
            <a:r>
              <a:rPr lang="en-US" dirty="0"/>
              <a:t>Represent Franchisors, Master Franchisees, Area Franchisees, and Individual Franchisees</a:t>
            </a:r>
          </a:p>
          <a:p>
            <a:pPr marL="457200" indent="-457200">
              <a:buFont typeface="Arial" panose="020B0604020202020204" pitchFamily="34" charset="0"/>
              <a:buChar char="•"/>
            </a:pPr>
            <a:r>
              <a:rPr lang="en-US" dirty="0"/>
              <a:t>Extensive Litigation and Bankruptcy representation experience</a:t>
            </a:r>
          </a:p>
          <a:p>
            <a:endParaRPr lang="en-US" dirty="0"/>
          </a:p>
        </p:txBody>
      </p:sp>
      <p:sp>
        <p:nvSpPr>
          <p:cNvPr id="3" name="Title 2">
            <a:extLst>
              <a:ext uri="{FF2B5EF4-FFF2-40B4-BE49-F238E27FC236}">
                <a16:creationId xmlns:a16="http://schemas.microsoft.com/office/drawing/2014/main" id="{02881B79-A164-02E7-C06C-E3BE52F5C036}"/>
              </a:ext>
            </a:extLst>
          </p:cNvPr>
          <p:cNvSpPr>
            <a:spLocks noGrp="1"/>
          </p:cNvSpPr>
          <p:nvPr>
            <p:ph type="title"/>
          </p:nvPr>
        </p:nvSpPr>
        <p:spPr/>
        <p:txBody>
          <a:bodyPr/>
          <a:lstStyle/>
          <a:p>
            <a:r>
              <a:rPr lang="en-US" dirty="0"/>
              <a:t>Fox Franchise Services</a:t>
            </a:r>
          </a:p>
        </p:txBody>
      </p:sp>
    </p:spTree>
    <p:extLst>
      <p:ext uri="{BB962C8B-B14F-4D97-AF65-F5344CB8AC3E}">
        <p14:creationId xmlns:p14="http://schemas.microsoft.com/office/powerpoint/2010/main" val="4254110404"/>
      </p:ext>
    </p:extLst>
  </p:cSld>
  <p:clrMapOvr>
    <a:masterClrMapping/>
  </p:clrMapOvr>
</p:sld>
</file>

<file path=ppt/slides/slide7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6B63D-6CB3-B69B-B6CE-41F18C7FA98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71678F-20A0-963D-2E58-FEADD8915A11}"/>
              </a:ext>
            </a:extLst>
          </p:cNvPr>
          <p:cNvSpPr>
            <a:spLocks noGrp="1"/>
          </p:cNvSpPr>
          <p:nvPr>
            <p:ph type="title"/>
          </p:nvPr>
        </p:nvSpPr>
        <p:spPr/>
        <p:txBody>
          <a:bodyPr/>
          <a:lstStyle/>
          <a:p>
            <a:r>
              <a:rPr lang="en-US" dirty="0"/>
              <a:t>Questions?</a:t>
            </a:r>
          </a:p>
        </p:txBody>
      </p:sp>
      <p:sp>
        <p:nvSpPr>
          <p:cNvPr id="8" name="Text Placeholder 7">
            <a:extLst>
              <a:ext uri="{FF2B5EF4-FFF2-40B4-BE49-F238E27FC236}">
                <a16:creationId xmlns:a16="http://schemas.microsoft.com/office/drawing/2014/main" id="{80A275AD-4540-FF59-3875-010D149E0D8B}"/>
              </a:ext>
            </a:extLst>
          </p:cNvPr>
          <p:cNvSpPr>
            <a:spLocks noGrp="1"/>
          </p:cNvSpPr>
          <p:nvPr>
            <p:ph type="body" sz="quarter" idx="13"/>
          </p:nvPr>
        </p:nvSpPr>
        <p:spPr>
          <a:xfrm>
            <a:off x="8872944" y="3923938"/>
            <a:ext cx="2774101" cy="276999"/>
          </a:xfrm>
        </p:spPr>
        <p:txBody>
          <a:bodyPr/>
          <a:lstStyle/>
          <a:p>
            <a:r>
              <a:rPr lang="en-US" dirty="0"/>
              <a:t>John R. Gotaskie, Jr.</a:t>
            </a:r>
          </a:p>
        </p:txBody>
      </p:sp>
      <p:pic>
        <p:nvPicPr>
          <p:cNvPr id="17" name="Picture Placeholder 16" descr="A person in a suit and tie&#10;&#10;AI-generated content may be incorrect.">
            <a:extLst>
              <a:ext uri="{FF2B5EF4-FFF2-40B4-BE49-F238E27FC236}">
                <a16:creationId xmlns:a16="http://schemas.microsoft.com/office/drawing/2014/main" id="{6FE27BCE-599F-D1D7-032A-8B5E8321A2B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348" b="4348"/>
          <a:stretch>
            <a:fillRect/>
          </a:stretch>
        </p:blipFill>
        <p:spPr>
          <a:xfrm>
            <a:off x="9455063" y="2250212"/>
            <a:ext cx="1609860" cy="1609860"/>
          </a:xfrm>
        </p:spPr>
      </p:pic>
      <p:pic>
        <p:nvPicPr>
          <p:cNvPr id="19" name="Picture Placeholder 18" descr="A person in a suit and tie&#10;&#10;AI-generated content may be incorrect.">
            <a:extLst>
              <a:ext uri="{FF2B5EF4-FFF2-40B4-BE49-F238E27FC236}">
                <a16:creationId xmlns:a16="http://schemas.microsoft.com/office/drawing/2014/main" id="{14B12733-F38C-935F-56EA-EA8D192D57D4}"/>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4348" b="4348"/>
          <a:stretch>
            <a:fillRect/>
          </a:stretch>
        </p:blipFill>
        <p:spPr>
          <a:xfrm>
            <a:off x="3882661" y="2232922"/>
            <a:ext cx="1609860" cy="1609860"/>
          </a:xfrm>
        </p:spPr>
      </p:pic>
      <p:sp>
        <p:nvSpPr>
          <p:cNvPr id="11" name="Text Placeholder 10">
            <a:extLst>
              <a:ext uri="{FF2B5EF4-FFF2-40B4-BE49-F238E27FC236}">
                <a16:creationId xmlns:a16="http://schemas.microsoft.com/office/drawing/2014/main" id="{76487752-649B-BF2C-F224-1A0E286B499A}"/>
              </a:ext>
            </a:extLst>
          </p:cNvPr>
          <p:cNvSpPr>
            <a:spLocks noGrp="1"/>
          </p:cNvSpPr>
          <p:nvPr>
            <p:ph type="body" sz="quarter" idx="17"/>
          </p:nvPr>
        </p:nvSpPr>
        <p:spPr>
          <a:xfrm>
            <a:off x="9038829" y="4278513"/>
            <a:ext cx="2442329" cy="276999"/>
          </a:xfrm>
        </p:spPr>
        <p:txBody>
          <a:bodyPr/>
          <a:lstStyle/>
          <a:p>
            <a:r>
              <a:rPr lang="en-US" dirty="0"/>
              <a:t>Partner</a:t>
            </a:r>
          </a:p>
        </p:txBody>
      </p:sp>
      <p:sp>
        <p:nvSpPr>
          <p:cNvPr id="12" name="Text Placeholder 11">
            <a:extLst>
              <a:ext uri="{FF2B5EF4-FFF2-40B4-BE49-F238E27FC236}">
                <a16:creationId xmlns:a16="http://schemas.microsoft.com/office/drawing/2014/main" id="{ABE789BF-0D53-10CD-13F0-72D03AB027CD}"/>
              </a:ext>
            </a:extLst>
          </p:cNvPr>
          <p:cNvSpPr>
            <a:spLocks noGrp="1"/>
          </p:cNvSpPr>
          <p:nvPr>
            <p:ph type="body" sz="quarter" idx="20"/>
          </p:nvPr>
        </p:nvSpPr>
        <p:spPr>
          <a:xfrm>
            <a:off x="8681668" y="4536761"/>
            <a:ext cx="3156650" cy="799599"/>
          </a:xfrm>
        </p:spPr>
        <p:txBody>
          <a:bodyPr/>
          <a:lstStyle/>
          <a:p>
            <a:r>
              <a:rPr lang="en-US" dirty="0"/>
              <a:t>412.394.5528</a:t>
            </a:r>
          </a:p>
          <a:p>
            <a:r>
              <a:rPr lang="en-US" dirty="0"/>
              <a:t>jgotaskie@foxrothschild.com</a:t>
            </a:r>
          </a:p>
        </p:txBody>
      </p:sp>
      <p:sp>
        <p:nvSpPr>
          <p:cNvPr id="13" name="Text Placeholder 12">
            <a:extLst>
              <a:ext uri="{FF2B5EF4-FFF2-40B4-BE49-F238E27FC236}">
                <a16:creationId xmlns:a16="http://schemas.microsoft.com/office/drawing/2014/main" id="{D7236EDF-25EB-7353-DC16-C7708738628F}"/>
              </a:ext>
            </a:extLst>
          </p:cNvPr>
          <p:cNvSpPr>
            <a:spLocks noGrp="1"/>
          </p:cNvSpPr>
          <p:nvPr>
            <p:ph type="body" sz="quarter" idx="21"/>
          </p:nvPr>
        </p:nvSpPr>
        <p:spPr>
          <a:xfrm>
            <a:off x="3258569" y="3896089"/>
            <a:ext cx="2894814" cy="276999"/>
          </a:xfrm>
        </p:spPr>
        <p:txBody>
          <a:bodyPr/>
          <a:lstStyle/>
          <a:p>
            <a:r>
              <a:rPr lang="en-US" dirty="0"/>
              <a:t>Mark D. Harley</a:t>
            </a:r>
          </a:p>
          <a:p>
            <a:endParaRPr lang="en-US" dirty="0"/>
          </a:p>
        </p:txBody>
      </p:sp>
      <p:sp>
        <p:nvSpPr>
          <p:cNvPr id="14" name="Text Placeholder 13">
            <a:extLst>
              <a:ext uri="{FF2B5EF4-FFF2-40B4-BE49-F238E27FC236}">
                <a16:creationId xmlns:a16="http://schemas.microsoft.com/office/drawing/2014/main" id="{567AA763-DDE0-A4C5-9178-457367A79231}"/>
              </a:ext>
            </a:extLst>
          </p:cNvPr>
          <p:cNvSpPr>
            <a:spLocks noGrp="1"/>
          </p:cNvSpPr>
          <p:nvPr>
            <p:ph type="body" sz="quarter" idx="22"/>
          </p:nvPr>
        </p:nvSpPr>
        <p:spPr>
          <a:xfrm>
            <a:off x="3428250" y="4259762"/>
            <a:ext cx="2555449" cy="276999"/>
          </a:xfrm>
        </p:spPr>
        <p:txBody>
          <a:bodyPr/>
          <a:lstStyle/>
          <a:p>
            <a:r>
              <a:rPr lang="en-US" dirty="0"/>
              <a:t>Partner</a:t>
            </a:r>
          </a:p>
          <a:p>
            <a:endParaRPr lang="en-US" dirty="0"/>
          </a:p>
        </p:txBody>
      </p:sp>
      <p:sp>
        <p:nvSpPr>
          <p:cNvPr id="15" name="Text Placeholder 14">
            <a:extLst>
              <a:ext uri="{FF2B5EF4-FFF2-40B4-BE49-F238E27FC236}">
                <a16:creationId xmlns:a16="http://schemas.microsoft.com/office/drawing/2014/main" id="{144F60DF-1512-184C-701A-CF67C4E748DF}"/>
              </a:ext>
            </a:extLst>
          </p:cNvPr>
          <p:cNvSpPr>
            <a:spLocks noGrp="1"/>
          </p:cNvSpPr>
          <p:nvPr>
            <p:ph type="body" sz="quarter" idx="23"/>
          </p:nvPr>
        </p:nvSpPr>
        <p:spPr>
          <a:xfrm>
            <a:off x="3136343" y="4557778"/>
            <a:ext cx="3156650" cy="799599"/>
          </a:xfrm>
        </p:spPr>
        <p:txBody>
          <a:bodyPr/>
          <a:lstStyle/>
          <a:p>
            <a:r>
              <a:rPr lang="en-US" dirty="0"/>
              <a:t>412.391.2418</a:t>
            </a:r>
          </a:p>
          <a:p>
            <a:r>
              <a:rPr lang="en-US" dirty="0"/>
              <a:t>mharley@foxrothschild.com</a:t>
            </a:r>
          </a:p>
        </p:txBody>
      </p:sp>
      <p:sp>
        <p:nvSpPr>
          <p:cNvPr id="20" name="Text Placeholder 7">
            <a:extLst>
              <a:ext uri="{FF2B5EF4-FFF2-40B4-BE49-F238E27FC236}">
                <a16:creationId xmlns:a16="http://schemas.microsoft.com/office/drawing/2014/main" id="{FE03E579-9BDC-EE81-DC79-BB567318012B}"/>
              </a:ext>
            </a:extLst>
          </p:cNvPr>
          <p:cNvSpPr txBox="1">
            <a:spLocks/>
          </p:cNvSpPr>
          <p:nvPr/>
        </p:nvSpPr>
        <p:spPr>
          <a:xfrm>
            <a:off x="578934" y="3906649"/>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rPr>
              <a:t>Kate L. Stoy</a:t>
            </a:r>
          </a:p>
        </p:txBody>
      </p:sp>
      <p:pic>
        <p:nvPicPr>
          <p:cNvPr id="21" name="Picture Placeholder 16">
            <a:extLst>
              <a:ext uri="{FF2B5EF4-FFF2-40B4-BE49-F238E27FC236}">
                <a16:creationId xmlns:a16="http://schemas.microsoft.com/office/drawing/2014/main" id="{9C44EDEB-D65A-B1CA-616B-5A41D1C240EB}"/>
              </a:ext>
            </a:extLst>
          </p:cNvPr>
          <p:cNvPicPr>
            <a:picLocks noChangeAspect="1"/>
          </p:cNvPicPr>
          <p:nvPr/>
        </p:nvPicPr>
        <p:blipFill>
          <a:blip r:embed="rId4">
            <a:extLst>
              <a:ext uri="{28A0092B-C50C-407E-A947-70E740481C1C}">
                <a14:useLocalDpi xmlns:a14="http://schemas.microsoft.com/office/drawing/2010/main" val="0"/>
              </a:ext>
            </a:extLst>
          </a:blip>
          <a:srcRect t="4348" b="4348"/>
          <a:stretch/>
        </p:blipFill>
        <p:spPr>
          <a:xfrm>
            <a:off x="1161053" y="2232923"/>
            <a:ext cx="1609860" cy="1609860"/>
          </a:xfrm>
          <a:prstGeom prst="rect">
            <a:avLst/>
          </a:prstGeom>
          <a:solidFill>
            <a:schemeClr val="bg1">
              <a:lumMod val="85000"/>
            </a:schemeClr>
          </a:solidFill>
        </p:spPr>
      </p:pic>
      <p:sp>
        <p:nvSpPr>
          <p:cNvPr id="22" name="Text Placeholder 10">
            <a:extLst>
              <a:ext uri="{FF2B5EF4-FFF2-40B4-BE49-F238E27FC236}">
                <a16:creationId xmlns:a16="http://schemas.microsoft.com/office/drawing/2014/main" id="{D6816F11-B613-2970-6F00-310EB839F73E}"/>
              </a:ext>
            </a:extLst>
          </p:cNvPr>
          <p:cNvSpPr txBox="1">
            <a:spLocks/>
          </p:cNvSpPr>
          <p:nvPr/>
        </p:nvSpPr>
        <p:spPr>
          <a:xfrm>
            <a:off x="744819" y="4261224"/>
            <a:ext cx="2442329"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200" b="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3F4444"/>
                </a:solidFill>
                <a:effectLst/>
                <a:uLnTx/>
                <a:uFillTx/>
                <a:latin typeface="Segoe UI" panose="020B0502040204020203" pitchFamily="34" charset="0"/>
                <a:ea typeface="+mn-ea"/>
                <a:cs typeface="Segoe UI" panose="020B0502040204020203" pitchFamily="34" charset="0"/>
              </a:rPr>
              <a:t>Partner</a:t>
            </a:r>
            <a:endParaRPr kumimoji="0" lang="en-US" sz="1200" b="0"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endParaRPr>
          </a:p>
        </p:txBody>
      </p:sp>
      <p:sp>
        <p:nvSpPr>
          <p:cNvPr id="23" name="Text Placeholder 11">
            <a:extLst>
              <a:ext uri="{FF2B5EF4-FFF2-40B4-BE49-F238E27FC236}">
                <a16:creationId xmlns:a16="http://schemas.microsoft.com/office/drawing/2014/main" id="{94902E48-85CA-5646-7921-8046E97E27D9}"/>
              </a:ext>
            </a:extLst>
          </p:cNvPr>
          <p:cNvSpPr txBox="1">
            <a:spLocks/>
          </p:cNvSpPr>
          <p:nvPr/>
        </p:nvSpPr>
        <p:spPr>
          <a:xfrm>
            <a:off x="387661" y="4557780"/>
            <a:ext cx="3156650" cy="799599"/>
          </a:xfrm>
          <a:prstGeom prst="rect">
            <a:avLst/>
          </a:prstGeom>
        </p:spPr>
        <p:txBody>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F4444"/>
                </a:solidFill>
                <a:effectLst/>
                <a:uLnTx/>
                <a:uFillTx/>
                <a:latin typeface="Calibri" panose="020F0502020204030204"/>
                <a:ea typeface="+mn-ea"/>
                <a:cs typeface="+mn-cs"/>
              </a:rPr>
              <a:t>412.391.6436</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F4444"/>
                </a:solidFill>
                <a:effectLst/>
                <a:uLnTx/>
                <a:uFillTx/>
                <a:latin typeface="Calibri" panose="020F0502020204030204"/>
                <a:ea typeface="+mn-ea"/>
                <a:cs typeface="+mn-cs"/>
              </a:rPr>
              <a:t>kstoy@foxrothschild.com</a:t>
            </a:r>
          </a:p>
        </p:txBody>
      </p:sp>
      <p:sp>
        <p:nvSpPr>
          <p:cNvPr id="24" name="Text Placeholder 7">
            <a:extLst>
              <a:ext uri="{FF2B5EF4-FFF2-40B4-BE49-F238E27FC236}">
                <a16:creationId xmlns:a16="http://schemas.microsoft.com/office/drawing/2014/main" id="{4FBF03F0-19FE-990D-5178-45943592FE9D}"/>
              </a:ext>
            </a:extLst>
          </p:cNvPr>
          <p:cNvSpPr txBox="1">
            <a:spLocks/>
          </p:cNvSpPr>
          <p:nvPr/>
        </p:nvSpPr>
        <p:spPr>
          <a:xfrm>
            <a:off x="6094601" y="3925503"/>
            <a:ext cx="2774101"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2000" b="1"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rPr>
              <a:t>Lauren B. Sabol</a:t>
            </a:r>
          </a:p>
        </p:txBody>
      </p:sp>
      <p:pic>
        <p:nvPicPr>
          <p:cNvPr id="25" name="Picture Placeholder 16">
            <a:extLst>
              <a:ext uri="{FF2B5EF4-FFF2-40B4-BE49-F238E27FC236}">
                <a16:creationId xmlns:a16="http://schemas.microsoft.com/office/drawing/2014/main" id="{2F63FA08-63DF-8730-4984-FFAF5EEB8CC3}"/>
              </a:ext>
            </a:extLst>
          </p:cNvPr>
          <p:cNvPicPr>
            <a:picLocks noChangeAspect="1"/>
          </p:cNvPicPr>
          <p:nvPr/>
        </p:nvPicPr>
        <p:blipFill>
          <a:blip r:embed="rId5">
            <a:extLst>
              <a:ext uri="{28A0092B-C50C-407E-A947-70E740481C1C}">
                <a14:useLocalDpi xmlns:a14="http://schemas.microsoft.com/office/drawing/2010/main" val="0"/>
              </a:ext>
            </a:extLst>
          </a:blip>
          <a:srcRect t="4348" b="4348"/>
          <a:stretch/>
        </p:blipFill>
        <p:spPr>
          <a:xfrm>
            <a:off x="6676720" y="2251777"/>
            <a:ext cx="1609860" cy="1609860"/>
          </a:xfrm>
          <a:prstGeom prst="rect">
            <a:avLst/>
          </a:prstGeom>
          <a:solidFill>
            <a:schemeClr val="bg1">
              <a:lumMod val="85000"/>
            </a:schemeClr>
          </a:solidFill>
        </p:spPr>
      </p:pic>
      <p:sp>
        <p:nvSpPr>
          <p:cNvPr id="26" name="Text Placeholder 10">
            <a:extLst>
              <a:ext uri="{FF2B5EF4-FFF2-40B4-BE49-F238E27FC236}">
                <a16:creationId xmlns:a16="http://schemas.microsoft.com/office/drawing/2014/main" id="{1E942640-C9A4-C4DE-5A3C-19D1A2769950}"/>
              </a:ext>
            </a:extLst>
          </p:cNvPr>
          <p:cNvSpPr txBox="1">
            <a:spLocks/>
          </p:cNvSpPr>
          <p:nvPr/>
        </p:nvSpPr>
        <p:spPr>
          <a:xfrm>
            <a:off x="6260486" y="4280078"/>
            <a:ext cx="2442329" cy="276999"/>
          </a:xfrm>
          <a:prstGeom prst="rect">
            <a:avLst/>
          </a:prstGeom>
        </p:spPr>
        <p:txBody>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200" b="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3F4444"/>
                </a:solidFill>
                <a:effectLst/>
                <a:uLnTx/>
                <a:uFillTx/>
                <a:latin typeface="Segoe UI" panose="020B0502040204020203" pitchFamily="34" charset="0"/>
                <a:ea typeface="+mn-ea"/>
                <a:cs typeface="Segoe UI" panose="020B0502040204020203" pitchFamily="34" charset="0"/>
              </a:rPr>
              <a:t>Partner</a:t>
            </a:r>
          </a:p>
        </p:txBody>
      </p:sp>
      <p:sp>
        <p:nvSpPr>
          <p:cNvPr id="27" name="Text Placeholder 11">
            <a:extLst>
              <a:ext uri="{FF2B5EF4-FFF2-40B4-BE49-F238E27FC236}">
                <a16:creationId xmlns:a16="http://schemas.microsoft.com/office/drawing/2014/main" id="{8002700B-6326-4D76-793F-61007A5358E6}"/>
              </a:ext>
            </a:extLst>
          </p:cNvPr>
          <p:cNvSpPr txBox="1">
            <a:spLocks/>
          </p:cNvSpPr>
          <p:nvPr/>
        </p:nvSpPr>
        <p:spPr>
          <a:xfrm>
            <a:off x="5897260" y="4557778"/>
            <a:ext cx="3156650" cy="799599"/>
          </a:xfrm>
          <a:prstGeom prst="rect">
            <a:avLst/>
          </a:prstGeom>
        </p:spPr>
        <p:txBody>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F4444"/>
                </a:solidFill>
                <a:effectLst/>
                <a:uLnTx/>
                <a:uFillTx/>
                <a:latin typeface="Calibri" panose="020F0502020204030204"/>
                <a:ea typeface="+mn-ea"/>
                <a:cs typeface="+mn-cs"/>
              </a:rPr>
              <a:t>412.394.5568</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F4444"/>
                </a:solidFill>
                <a:effectLst/>
                <a:uLnTx/>
                <a:uFillTx/>
                <a:latin typeface="Calibri" panose="020F0502020204030204"/>
                <a:ea typeface="+mn-ea"/>
                <a:cs typeface="+mn-cs"/>
              </a:rPr>
              <a:t>lsabol@foxrothschild.com</a:t>
            </a:r>
          </a:p>
        </p:txBody>
      </p:sp>
    </p:spTree>
    <p:extLst>
      <p:ext uri="{BB962C8B-B14F-4D97-AF65-F5344CB8AC3E}">
        <p14:creationId xmlns:p14="http://schemas.microsoft.com/office/powerpoint/2010/main" val="2635435604"/>
      </p:ext>
    </p:extLst>
  </p:cSld>
  <p:clrMapOvr>
    <a:masterClrMapping/>
  </p:clrMapOvr>
</p:sld>
</file>

<file path=ppt/slides/slide7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1573D-E846-9C2C-8932-F74500239F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315A03-CA31-FEA6-5972-BFB1B87FA143}"/>
              </a:ext>
            </a:extLst>
          </p:cNvPr>
          <p:cNvSpPr>
            <a:spLocks noGrp="1"/>
          </p:cNvSpPr>
          <p:nvPr>
            <p:ph type="title"/>
          </p:nvPr>
        </p:nvSpPr>
        <p:spPr>
          <a:xfrm>
            <a:off x="6458259" y="659876"/>
            <a:ext cx="5141627" cy="1688495"/>
          </a:xfrm>
        </p:spPr>
        <p:txBody>
          <a:bodyPr>
            <a:normAutofit fontScale="90000"/>
          </a:bodyPr>
          <a:lstStyle/>
          <a:p>
            <a:r>
              <a:rPr lang="en-US" dirty="0"/>
              <a:t>Trump Administration Initiatives &amp; Executive Orders</a:t>
            </a:r>
          </a:p>
        </p:txBody>
      </p:sp>
      <p:sp>
        <p:nvSpPr>
          <p:cNvPr id="5" name="Content Placeholder 4">
            <a:extLst>
              <a:ext uri="{FF2B5EF4-FFF2-40B4-BE49-F238E27FC236}">
                <a16:creationId xmlns:a16="http://schemas.microsoft.com/office/drawing/2014/main" id="{62B50027-C55B-9FD7-E91E-ADA98F1800AF}"/>
              </a:ext>
            </a:extLst>
          </p:cNvPr>
          <p:cNvSpPr>
            <a:spLocks noGrp="1"/>
          </p:cNvSpPr>
          <p:nvPr>
            <p:ph idx="1"/>
          </p:nvPr>
        </p:nvSpPr>
        <p:spPr>
          <a:xfrm>
            <a:off x="6458259" y="2422689"/>
            <a:ext cx="5536369" cy="3610465"/>
          </a:xfrm>
        </p:spPr>
        <p:txBody>
          <a:bodyPr>
            <a:noAutofit/>
          </a:bodyPr>
          <a:lstStyle/>
          <a:p>
            <a:r>
              <a:rPr lang="en-US" sz="2000" dirty="0"/>
              <a:t>The Trump administration is making sweeping changes in federal policy that directly impact businesses and individuals.</a:t>
            </a:r>
          </a:p>
          <a:p>
            <a:r>
              <a:rPr lang="en-US" sz="2000" dirty="0"/>
              <a:t>Our </a:t>
            </a:r>
            <a:r>
              <a:rPr lang="en-US" sz="2000" b="1" dirty="0">
                <a:hlinkClick r:id="rId3"/>
              </a:rPr>
              <a:t>Trump Administration Initiatives &amp; Executive Orders</a:t>
            </a:r>
            <a:r>
              <a:rPr lang="en-US" sz="2000" b="1" dirty="0"/>
              <a:t> </a:t>
            </a:r>
            <a:r>
              <a:rPr lang="en-US" sz="2000" dirty="0"/>
              <a:t>webpage is a go-to source for up-to-date legal insights on federal policy changes — helping you understand how these developments may affect you and what actions you can take.</a:t>
            </a:r>
          </a:p>
          <a:p>
            <a:r>
              <a:rPr lang="en-US" sz="2000" b="1" dirty="0">
                <a:solidFill>
                  <a:srgbClr val="467886"/>
                </a:solidFill>
                <a:effectLst/>
                <a:ea typeface="Times New Roman" panose="02020603050405020304" pitchFamily="18" charset="0"/>
                <a:cs typeface="Aptos" panose="020B0004020202020204" pitchFamily="34" charset="0"/>
                <a:hlinkClick r:id="rId3"/>
              </a:rPr>
              <a:t>https://www.foxrothschild.com/trump-administration-initiatives-executive-orders</a:t>
            </a:r>
            <a:endParaRPr lang="en-US" sz="2000" b="1" dirty="0">
              <a:solidFill>
                <a:srgbClr val="467886"/>
              </a:solidFill>
              <a:effectLst/>
              <a:ea typeface="Times New Roman" panose="02020603050405020304" pitchFamily="18" charset="0"/>
              <a:cs typeface="Aptos" panose="020B0004020202020204" pitchFamily="34" charset="0"/>
            </a:endParaRPr>
          </a:p>
          <a:p>
            <a:endParaRPr lang="en-US" sz="2400" dirty="0"/>
          </a:p>
        </p:txBody>
      </p:sp>
    </p:spTree>
    <p:extLst>
      <p:ext uri="{BB962C8B-B14F-4D97-AF65-F5344CB8AC3E}">
        <p14:creationId xmlns:p14="http://schemas.microsoft.com/office/powerpoint/2010/main" val="3126399675"/>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EECD14-122A-BCC9-F11D-42D6502288E1}"/>
              </a:ext>
            </a:extLst>
          </p:cNvPr>
          <p:cNvSpPr>
            <a:spLocks noGrp="1"/>
          </p:cNvSpPr>
          <p:nvPr>
            <p:ph sz="quarter" idx="10"/>
          </p:nvPr>
        </p:nvSpPr>
        <p:spPr/>
        <p:txBody>
          <a:bodyPr/>
          <a:lstStyle/>
          <a:p>
            <a:pPr marL="457200" indent="-457200">
              <a:buFont typeface="Arial" panose="020B0604020202020204" pitchFamily="34" charset="0"/>
              <a:buChar char="•"/>
            </a:pPr>
            <a:r>
              <a:rPr lang="en-US" dirty="0"/>
              <a:t>Not compensatory, but punitive</a:t>
            </a:r>
          </a:p>
          <a:p>
            <a:pPr marL="457200" indent="-457200">
              <a:buFont typeface="Arial" panose="020B0604020202020204" pitchFamily="34" charset="0"/>
              <a:buChar char="•"/>
            </a:pPr>
            <a:r>
              <a:rPr lang="en-US" dirty="0"/>
              <a:t>75% of nuclear verdicts primarily stem from product liability claims, auto accidents, and medical malpractice cases, most of which implicate insurance</a:t>
            </a:r>
          </a:p>
          <a:p>
            <a:pPr marL="457200" indent="-457200">
              <a:buFont typeface="Arial" panose="020B0604020202020204" pitchFamily="34" charset="0"/>
              <a:buChar char="•"/>
            </a:pPr>
            <a:r>
              <a:rPr lang="en-US" dirty="0"/>
              <a:t>Downstream impact of insurance coverage</a:t>
            </a:r>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0F4046E-E0C0-F354-7535-3E2BA8A88AD6}"/>
              </a:ext>
            </a:extLst>
          </p:cNvPr>
          <p:cNvSpPr>
            <a:spLocks noGrp="1"/>
          </p:cNvSpPr>
          <p:nvPr>
            <p:ph type="title"/>
          </p:nvPr>
        </p:nvSpPr>
        <p:spPr/>
        <p:txBody>
          <a:bodyPr/>
          <a:lstStyle/>
          <a:p>
            <a:r>
              <a:rPr lang="en-US" dirty="0"/>
              <a:t>Breakdown of Verdicts</a:t>
            </a:r>
          </a:p>
        </p:txBody>
      </p:sp>
    </p:spTree>
    <p:extLst>
      <p:ext uri="{BB962C8B-B14F-4D97-AF65-F5344CB8AC3E}">
        <p14:creationId xmlns:p14="http://schemas.microsoft.com/office/powerpoint/2010/main" val="865009523"/>
      </p:ext>
    </p:extLst>
  </p:cSld>
  <p:clrMapOvr>
    <a:masterClrMapping/>
  </p:clrMapOvr>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3F89-AB33-2576-5C37-F0F4DE795E6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E715A-A085-C69A-9ADE-B646DB9E6097}"/>
              </a:ext>
            </a:extLst>
          </p:cNvPr>
          <p:cNvSpPr>
            <a:spLocks noGrp="1"/>
          </p:cNvSpPr>
          <p:nvPr>
            <p:ph sz="quarter" idx="10"/>
          </p:nvPr>
        </p:nvSpPr>
        <p:spPr>
          <a:xfrm>
            <a:off x="522515" y="1837110"/>
            <a:ext cx="5699176" cy="2975983"/>
          </a:xfrm>
        </p:spPr>
        <p:txBody>
          <a:bodyPr/>
          <a:lstStyle/>
          <a:p>
            <a:r>
              <a:rPr lang="en-US" sz="2500" dirty="0"/>
              <a:t>Fox’s Oval Office Update on LinkedIn promotes our attorneys’ latest insights on Trump Administration Initiatives &amp; Executive Orders. </a:t>
            </a:r>
            <a:r>
              <a:rPr lang="en-US" sz="2500" b="1" dirty="0">
                <a:hlinkClick r:id="rId2"/>
              </a:rPr>
              <a:t>Subscribe</a:t>
            </a:r>
            <a:r>
              <a:rPr lang="en-US" sz="2500" dirty="0"/>
              <a:t> to our newsletter to stay informed about the many policy changes coming from the White House.</a:t>
            </a:r>
          </a:p>
        </p:txBody>
      </p:sp>
      <p:sp>
        <p:nvSpPr>
          <p:cNvPr id="5" name="Title 4">
            <a:extLst>
              <a:ext uri="{FF2B5EF4-FFF2-40B4-BE49-F238E27FC236}">
                <a16:creationId xmlns:a16="http://schemas.microsoft.com/office/drawing/2014/main" id="{1707823D-AD7C-6879-50D8-ECD9728B54DF}"/>
              </a:ext>
            </a:extLst>
          </p:cNvPr>
          <p:cNvSpPr>
            <a:spLocks noGrp="1"/>
          </p:cNvSpPr>
          <p:nvPr>
            <p:ph type="title"/>
          </p:nvPr>
        </p:nvSpPr>
        <p:spPr/>
        <p:txBody>
          <a:bodyPr/>
          <a:lstStyle/>
          <a:p>
            <a:r>
              <a:rPr lang="en-US" dirty="0"/>
              <a:t>Stay Informed</a:t>
            </a:r>
          </a:p>
        </p:txBody>
      </p:sp>
      <p:pic>
        <p:nvPicPr>
          <p:cNvPr id="1026" name="Picture 2">
            <a:hlinkClick r:id="rId2"/>
            <a:extLst>
              <a:ext uri="{FF2B5EF4-FFF2-40B4-BE49-F238E27FC236}">
                <a16:creationId xmlns:a16="http://schemas.microsoft.com/office/drawing/2014/main" id="{CDECE359-7B8D-96BA-98AC-DD54ACB0C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794" y="1837110"/>
            <a:ext cx="4224013" cy="2379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2D2FA3-49BB-2D57-838B-C22015DAA795}"/>
              </a:ext>
            </a:extLst>
          </p:cNvPr>
          <p:cNvSpPr txBox="1"/>
          <p:nvPr/>
        </p:nvSpPr>
        <p:spPr>
          <a:xfrm>
            <a:off x="522515" y="4813093"/>
            <a:ext cx="109035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4444"/>
                </a:solidFill>
                <a:effectLst/>
                <a:uLnTx/>
                <a:uFillTx/>
                <a:latin typeface="Segoe UI"/>
                <a:ea typeface="+mn-ea"/>
                <a:cs typeface="+mn-cs"/>
              </a:rPr>
              <a:t>To subscribe, visit: </a:t>
            </a:r>
            <a:r>
              <a:rPr kumimoji="0" lang="en-US" sz="2400" b="1" i="0" u="sng" strike="noStrike" kern="1200" cap="none" spc="0" normalizeH="0" baseline="0" noProof="0" dirty="0">
                <a:ln>
                  <a:noFill/>
                </a:ln>
                <a:solidFill>
                  <a:srgbClr val="89B945"/>
                </a:solidFill>
                <a:effectLst/>
                <a:uLnTx/>
                <a:uFillTx/>
                <a:latin typeface="Segoe UI"/>
                <a:ea typeface="+mn-ea"/>
                <a:cs typeface="+mn-cs"/>
              </a:rPr>
              <a:t>https://www.linkedin.com/newsletters/oval-office-update-7295167083024146433/</a:t>
            </a:r>
          </a:p>
        </p:txBody>
      </p:sp>
    </p:spTree>
    <p:extLst>
      <p:ext uri="{BB962C8B-B14F-4D97-AF65-F5344CB8AC3E}">
        <p14:creationId xmlns:p14="http://schemas.microsoft.com/office/powerpoint/2010/main" val="1132645986"/>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829EE-3D72-D62C-B355-8002AD10055F}"/>
              </a:ext>
            </a:extLst>
          </p:cNvPr>
          <p:cNvSpPr>
            <a:spLocks noGrp="1"/>
          </p:cNvSpPr>
          <p:nvPr>
            <p:ph sz="quarter" idx="10"/>
          </p:nvPr>
        </p:nvSpPr>
        <p:spPr/>
        <p:txBody>
          <a:bodyPr/>
          <a:lstStyle/>
          <a:p>
            <a:pPr marL="457200" indent="-457200">
              <a:buFont typeface="Arial" panose="020B0604020202020204" pitchFamily="34" charset="0"/>
              <a:buChar char="•"/>
            </a:pPr>
            <a:r>
              <a:rPr lang="en-US" dirty="0"/>
              <a:t>Growing anti-corporate bias</a:t>
            </a:r>
          </a:p>
          <a:p>
            <a:pPr marL="457200" indent="-457200">
              <a:buFont typeface="Arial" panose="020B0604020202020204" pitchFamily="34" charset="0"/>
              <a:buChar char="•"/>
            </a:pPr>
            <a:r>
              <a:rPr lang="en-US" dirty="0"/>
              <a:t>Desensitization to the value of money</a:t>
            </a:r>
          </a:p>
          <a:p>
            <a:pPr marL="457200" indent="-457200">
              <a:buFont typeface="Arial" panose="020B0604020202020204" pitchFamily="34" charset="0"/>
              <a:buChar char="•"/>
            </a:pPr>
            <a:r>
              <a:rPr lang="en-US" dirty="0"/>
              <a:t>Post verdict juror interviews:</a:t>
            </a:r>
          </a:p>
          <a:p>
            <a:pPr marL="1143000" lvl="1" indent="-457200"/>
            <a:r>
              <a:rPr lang="en-US" dirty="0"/>
              <a:t>Anger about how things are going in the country</a:t>
            </a:r>
          </a:p>
          <a:p>
            <a:pPr marL="1143000" lvl="1" indent="-457200"/>
            <a:r>
              <a:rPr lang="en-US" dirty="0"/>
              <a:t>Being concerned for their own safety </a:t>
            </a:r>
          </a:p>
          <a:p>
            <a:pPr marL="1143000" lvl="1" indent="-457200"/>
            <a:r>
              <a:rPr lang="en-US" dirty="0"/>
              <a:t>Belief that corporate executives will lie or cover things up</a:t>
            </a:r>
          </a:p>
          <a:p>
            <a:pPr marL="1143000" lvl="1" indent="-457200"/>
            <a:r>
              <a:rPr lang="en-US" dirty="0"/>
              <a:t>A growing number of jurors willing to set aside a judge’s instruction to get a specific outcome</a:t>
            </a:r>
          </a:p>
        </p:txBody>
      </p:sp>
      <p:sp>
        <p:nvSpPr>
          <p:cNvPr id="3" name="Title 2">
            <a:extLst>
              <a:ext uri="{FF2B5EF4-FFF2-40B4-BE49-F238E27FC236}">
                <a16:creationId xmlns:a16="http://schemas.microsoft.com/office/drawing/2014/main" id="{9F45AE2C-E755-6EE0-B6A3-70D4F3918F97}"/>
              </a:ext>
            </a:extLst>
          </p:cNvPr>
          <p:cNvSpPr>
            <a:spLocks noGrp="1"/>
          </p:cNvSpPr>
          <p:nvPr>
            <p:ph type="title"/>
          </p:nvPr>
        </p:nvSpPr>
        <p:spPr/>
        <p:txBody>
          <a:bodyPr/>
          <a:lstStyle/>
          <a:p>
            <a:r>
              <a:rPr lang="en-US" dirty="0"/>
              <a:t>Why?</a:t>
            </a:r>
          </a:p>
        </p:txBody>
      </p:sp>
      <p:pic>
        <p:nvPicPr>
          <p:cNvPr id="4" name="Picture 3" descr="Question mark boxes">
            <a:extLst>
              <a:ext uri="{FF2B5EF4-FFF2-40B4-BE49-F238E27FC236}">
                <a16:creationId xmlns:a16="http://schemas.microsoft.com/office/drawing/2014/main" id="{00D2AE67-9302-3A43-262B-65B77E598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121" y="660772"/>
            <a:ext cx="4182379" cy="2352675"/>
          </a:xfrm>
          <a:prstGeom prst="rect">
            <a:avLst/>
          </a:prstGeom>
        </p:spPr>
      </p:pic>
    </p:spTree>
    <p:extLst>
      <p:ext uri="{BB962C8B-B14F-4D97-AF65-F5344CB8AC3E}">
        <p14:creationId xmlns:p14="http://schemas.microsoft.com/office/powerpoint/2010/main" val="2994984448"/>
      </p:ext>
    </p:extLst>
  </p:cSld>
  <p:clrMapOvr>
    <a:masterClrMapping/>
  </p:clrMapOvr>
</p:sld>
</file>

<file path=ppt/theme/theme1.xml><?xml version="1.0" encoding="utf-8"?>
<a:theme xmlns:thm15="http://schemas.microsoft.com/office/thememl/2012/main" xmlns:a="http://schemas.openxmlformats.org/drawingml/2006/main" name="Title">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247C9A93-800C-4AF4-BE9C-90C99E289D15}"/>
    </a:ext>
  </a:extLst>
</a:theme>
</file>

<file path=ppt/theme/theme2.xml><?xml version="1.0" encoding="utf-8"?>
<a:theme xmlns:a="http://schemas.openxmlformats.org/drawingml/2006/main" name="Default">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4FD548AE-668A-4898-B8DB-232DA142183D}"/>
    </a:ext>
  </a:extLst>
</a:theme>
</file>

<file path=ppt/theme/theme4.xml><?xml version="1.0" encoding="utf-8"?>
<a:theme xmlns:a="http://schemas.openxmlformats.org/drawingml/2006/main" name="Contact">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x Presentation Template 2025.potx" id="{1044613B-4D46-4542-A09C-B1FB5D40838F}" vid="{A262FE88-CA30-4836-965E-3492921F47C3}"/>
    </a:ext>
  </a:extLst>
</a:theme>
</file>

<file path=ppt/theme/theme6.xml><?xml version="1.0" encoding="utf-8"?>
<a:theme xmlns:a="http://schemas.openxmlformats.org/drawingml/2006/main" name="1_Title">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38FC23D8-786C-40D2-A275-C42B143A0F79}" vid="{ECB7BE9A-BBE7-4C8C-903F-FA30BE0E8F49}"/>
    </a:ext>
  </a:extLst>
</a:theme>
</file>

<file path=ppt/theme/theme7.xml><?xml version="1.0" encoding="utf-8"?>
<a:theme xmlns:a="http://schemas.openxmlformats.org/drawingml/2006/main" name="1_Default">
  <a:themeElements>
    <a:clrScheme name="Fox Rebrand">
      <a:dk1>
        <a:srgbClr val="3F4444"/>
      </a:dk1>
      <a:lt1>
        <a:sysClr val="window" lastClr="FFFFFF"/>
      </a:lt1>
      <a:dk2>
        <a:srgbClr val="89B945"/>
      </a:dk2>
      <a:lt2>
        <a:srgbClr val="E6E7E8"/>
      </a:lt2>
      <a:accent1>
        <a:srgbClr val="89B945"/>
      </a:accent1>
      <a:accent2>
        <a:srgbClr val="FCB325"/>
      </a:accent2>
      <a:accent3>
        <a:srgbClr val="326B3A"/>
      </a:accent3>
      <a:accent4>
        <a:srgbClr val="DD672F"/>
      </a:accent4>
      <a:accent5>
        <a:srgbClr val="626262"/>
      </a:accent5>
      <a:accent6>
        <a:srgbClr val="326B3A"/>
      </a:accent6>
      <a:hlink>
        <a:srgbClr val="89B945"/>
      </a:hlink>
      <a:folHlink>
        <a:srgbClr val="FCB325"/>
      </a:folHlink>
    </a:clrScheme>
    <a:fontScheme name="Fox Fonts (Re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38FC23D8-786C-40D2-A275-C42B143A0F79}" vid="{AF0BFCEB-06AB-4765-AD95-832A776C2A5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1900-01-01T00:00:00.0000000Z</dcterms:created>
  <dcterms:modified xsi:type="dcterms:W3CDTF">2025-04-23T14:07:24.0000000Z</dcterms:modified>
</coreProperties>
</file>