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7" r:id="rId1"/>
    <p:sldMasterId id="2147483667" r:id="rId2"/>
    <p:sldMasterId id="2147483680" r:id="rId3"/>
    <p:sldMasterId id="2147483693" r:id="rId4"/>
    <p:sldMasterId id="2147483717" r:id="rId5"/>
    <p:sldMasterId id="2147483728" r:id="rId6"/>
    <p:sldMasterId id="2147483740" r:id="rId7"/>
  </p:sldMasterIdLst>
  <p:notesMasterIdLst>
    <p:notesMasterId r:id="rId54"/>
  </p:notesMasterIdLst>
  <p:handoutMasterIdLst>
    <p:handoutMasterId r:id="rId55"/>
  </p:handoutMasterIdLst>
  <p:sldIdLst>
    <p:sldId id="262" r:id="rId8"/>
    <p:sldId id="265" r:id="rId9"/>
    <p:sldId id="266" r:id="rId10"/>
    <p:sldId id="522" r:id="rId11"/>
    <p:sldId id="503" r:id="rId12"/>
    <p:sldId id="273" r:id="rId13"/>
    <p:sldId id="274" r:id="rId14"/>
    <p:sldId id="524" r:id="rId15"/>
    <p:sldId id="275" r:id="rId16"/>
    <p:sldId id="525" r:id="rId17"/>
    <p:sldId id="271" r:id="rId18"/>
    <p:sldId id="504" r:id="rId19"/>
    <p:sldId id="505" r:id="rId20"/>
    <p:sldId id="488" r:id="rId21"/>
    <p:sldId id="480" r:id="rId22"/>
    <p:sldId id="490" r:id="rId23"/>
    <p:sldId id="446" r:id="rId24"/>
    <p:sldId id="447" r:id="rId25"/>
    <p:sldId id="456" r:id="rId26"/>
    <p:sldId id="464" r:id="rId27"/>
    <p:sldId id="465" r:id="rId28"/>
    <p:sldId id="442" r:id="rId29"/>
    <p:sldId id="371" r:id="rId30"/>
    <p:sldId id="373" r:id="rId31"/>
    <p:sldId id="389" r:id="rId32"/>
    <p:sldId id="506" r:id="rId33"/>
    <p:sldId id="387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469" r:id="rId48"/>
    <p:sldId id="520" r:id="rId49"/>
    <p:sldId id="521" r:id="rId50"/>
    <p:sldId id="484" r:id="rId51"/>
    <p:sldId id="487" r:id="rId52"/>
    <p:sldId id="492" r:id="rId5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864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808"/>
    <a:srgbClr val="002060"/>
    <a:srgbClr val="101E35"/>
    <a:srgbClr val="0F1E35"/>
    <a:srgbClr val="3B9B62"/>
    <a:srgbClr val="ECBA84"/>
    <a:srgbClr val="EBB375"/>
    <a:srgbClr val="EFC495"/>
    <a:srgbClr val="F2CFA8"/>
    <a:srgbClr val="E6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28" autoAdjust="0"/>
  </p:normalViewPr>
  <p:slideViewPr>
    <p:cSldViewPr showGuides="1">
      <p:cViewPr varScale="1">
        <p:scale>
          <a:sx n="125" d="100"/>
          <a:sy n="125" d="100"/>
        </p:scale>
        <p:origin x="1230" y="90"/>
      </p:cViewPr>
      <p:guideLst>
        <p:guide pos="864"/>
        <p:guide orient="horz" pos="1620"/>
      </p:guideLst>
    </p:cSldViewPr>
  </p:slideViewPr>
  <p:outlineViewPr>
    <p:cViewPr>
      <p:scale>
        <a:sx n="33" d="100"/>
        <a:sy n="33" d="100"/>
      </p:scale>
      <p:origin x="0" y="-274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00"/>
    </p:cViewPr>
  </p:sorterViewPr>
  <p:notesViewPr>
    <p:cSldViewPr>
      <p:cViewPr varScale="1">
        <p:scale>
          <a:sx n="83" d="100"/>
          <a:sy n="83" d="100"/>
        </p:scale>
        <p:origin x="3894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13" /><Relationship Type="http://schemas.openxmlformats.org/officeDocument/2006/relationships/slide" Target="slides/slide11.xml" Id="rId18" /><Relationship Type="http://schemas.openxmlformats.org/officeDocument/2006/relationships/slide" Target="slides/slide19.xml" Id="rId26" /><Relationship Type="http://schemas.openxmlformats.org/officeDocument/2006/relationships/slide" Target="slides/slide32.xml" Id="rId39" /><Relationship Type="http://schemas.openxmlformats.org/officeDocument/2006/relationships/slide" Target="slides/slide14.xml" Id="rId21" /><Relationship Type="http://schemas.openxmlformats.org/officeDocument/2006/relationships/slide" Target="slides/slide27.xml" Id="rId34" /><Relationship Type="http://schemas.openxmlformats.org/officeDocument/2006/relationships/slide" Target="slides/slide35.xml" Id="rId42" /><Relationship Type="http://schemas.openxmlformats.org/officeDocument/2006/relationships/slide" Target="slides/slide40.xml" Id="rId47" /><Relationship Type="http://schemas.openxmlformats.org/officeDocument/2006/relationships/slide" Target="slides/slide43.xml" Id="rId50" /><Relationship Type="http://schemas.openxmlformats.org/officeDocument/2006/relationships/handoutMaster" Target="handoutMasters/handoutMaster1.xml" Id="rId55" /><Relationship Type="http://schemas.openxmlformats.org/officeDocument/2006/relationships/slideMaster" Target="slideMasters/slideMaster7.xml" Id="rId7" /><Relationship Type="http://schemas.openxmlformats.org/officeDocument/2006/relationships/slideMaster" Target="slideMasters/slideMaster2.xml" Id="rId2" /><Relationship Type="http://schemas.openxmlformats.org/officeDocument/2006/relationships/slide" Target="slides/slide9.xml" Id="rId16" /><Relationship Type="http://schemas.openxmlformats.org/officeDocument/2006/relationships/slide" Target="slides/slide22.xml" Id="rId29" /><Relationship Type="http://schemas.openxmlformats.org/officeDocument/2006/relationships/slide" Target="slides/slide4.xml" Id="rId11" /><Relationship Type="http://schemas.openxmlformats.org/officeDocument/2006/relationships/slide" Target="slides/slide17.xml" Id="rId24" /><Relationship Type="http://schemas.openxmlformats.org/officeDocument/2006/relationships/slide" Target="slides/slide25.xml" Id="rId32" /><Relationship Type="http://schemas.openxmlformats.org/officeDocument/2006/relationships/slide" Target="slides/slide30.xml" Id="rId37" /><Relationship Type="http://schemas.openxmlformats.org/officeDocument/2006/relationships/slide" Target="slides/slide33.xml" Id="rId40" /><Relationship Type="http://schemas.openxmlformats.org/officeDocument/2006/relationships/slide" Target="slides/slide38.xml" Id="rId45" /><Relationship Type="http://schemas.openxmlformats.org/officeDocument/2006/relationships/slide" Target="slides/slide46.xml" Id="rId53" /><Relationship Type="http://schemas.openxmlformats.org/officeDocument/2006/relationships/theme" Target="theme/theme1.xml" Id="rId58" /><Relationship Type="http://schemas.openxmlformats.org/officeDocument/2006/relationships/slideMaster" Target="slideMasters/slideMaster5.xml" Id="rId5" /><Relationship Type="http://schemas.openxmlformats.org/officeDocument/2006/relationships/slide" Target="slides/slide12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2.xml" Id="rId9" /><Relationship Type="http://schemas.openxmlformats.org/officeDocument/2006/relationships/slide" Target="slides/slide7.xml" Id="rId14" /><Relationship Type="http://schemas.openxmlformats.org/officeDocument/2006/relationships/slide" Target="slides/slide15.xml" Id="rId22" /><Relationship Type="http://schemas.openxmlformats.org/officeDocument/2006/relationships/slide" Target="slides/slide20.xml" Id="rId27" /><Relationship Type="http://schemas.openxmlformats.org/officeDocument/2006/relationships/slide" Target="slides/slide23.xml" Id="rId30" /><Relationship Type="http://schemas.openxmlformats.org/officeDocument/2006/relationships/slide" Target="slides/slide28.xml" Id="rId35" /><Relationship Type="http://schemas.openxmlformats.org/officeDocument/2006/relationships/slide" Target="slides/slide36.xml" Id="rId43" /><Relationship Type="http://schemas.openxmlformats.org/officeDocument/2006/relationships/slide" Target="slides/slide41.xml" Id="rId48" /><Relationship Type="http://schemas.openxmlformats.org/officeDocument/2006/relationships/presProps" Target="presProps.xml" Id="rId56" /><Relationship Type="http://schemas.openxmlformats.org/officeDocument/2006/relationships/slide" Target="slides/slide1.xml" Id="rId8" /><Relationship Type="http://schemas.openxmlformats.org/officeDocument/2006/relationships/slide" Target="slides/slide44.xml" Id="rId51" /><Relationship Type="http://schemas.openxmlformats.org/officeDocument/2006/relationships/slideMaster" Target="slideMasters/slideMaster3.xml" Id="rId3" /><Relationship Type="http://schemas.openxmlformats.org/officeDocument/2006/relationships/slide" Target="slides/slide5.xml" Id="rId12" /><Relationship Type="http://schemas.openxmlformats.org/officeDocument/2006/relationships/slide" Target="slides/slide10.xml" Id="rId17" /><Relationship Type="http://schemas.openxmlformats.org/officeDocument/2006/relationships/slide" Target="slides/slide18.xml" Id="rId25" /><Relationship Type="http://schemas.openxmlformats.org/officeDocument/2006/relationships/slide" Target="slides/slide26.xml" Id="rId33" /><Relationship Type="http://schemas.openxmlformats.org/officeDocument/2006/relationships/slide" Target="slides/slide31.xml" Id="rId38" /><Relationship Type="http://schemas.openxmlformats.org/officeDocument/2006/relationships/slide" Target="slides/slide39.xml" Id="rId46" /><Relationship Type="http://schemas.openxmlformats.org/officeDocument/2006/relationships/tableStyles" Target="tableStyles.xml" Id="rId59" /><Relationship Type="http://schemas.openxmlformats.org/officeDocument/2006/relationships/slide" Target="slides/slide13.xml" Id="rId20" /><Relationship Type="http://schemas.openxmlformats.org/officeDocument/2006/relationships/slide" Target="slides/slide34.xml" Id="rId41" /><Relationship Type="http://schemas.openxmlformats.org/officeDocument/2006/relationships/notesMaster" Target="notesMasters/notesMaster1.xml" Id="rId54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8.xml" Id="rId15" /><Relationship Type="http://schemas.openxmlformats.org/officeDocument/2006/relationships/slide" Target="slides/slide16.xml" Id="rId23" /><Relationship Type="http://schemas.openxmlformats.org/officeDocument/2006/relationships/slide" Target="slides/slide21.xml" Id="rId28" /><Relationship Type="http://schemas.openxmlformats.org/officeDocument/2006/relationships/slide" Target="slides/slide29.xml" Id="rId36" /><Relationship Type="http://schemas.openxmlformats.org/officeDocument/2006/relationships/slide" Target="slides/slide42.xml" Id="rId49" /><Relationship Type="http://schemas.openxmlformats.org/officeDocument/2006/relationships/viewProps" Target="viewProps.xml" Id="rId57" /><Relationship Type="http://schemas.openxmlformats.org/officeDocument/2006/relationships/slide" Target="slides/slide3.xml" Id="rId10" /><Relationship Type="http://schemas.openxmlformats.org/officeDocument/2006/relationships/slide" Target="slides/slide24.xml" Id="rId31" /><Relationship Type="http://schemas.openxmlformats.org/officeDocument/2006/relationships/slide" Target="slides/slide37.xml" Id="rId44" /><Relationship Type="http://schemas.openxmlformats.org/officeDocument/2006/relationships/slide" Target="slides/slide45.xml" Id="rId52" /><Relationship Type="http://schemas.openxmlformats.org/officeDocument/2006/relationships/customXml" Target="/customXML/item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r">
              <a:defRPr sz="1200"/>
            </a:lvl1pPr>
          </a:lstStyle>
          <a:p>
            <a:fld id="{BEEFE8F4-A56B-45A6-AAEE-3F818C452E4D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114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1114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r">
              <a:defRPr sz="1200"/>
            </a:lvl1pPr>
          </a:lstStyle>
          <a:p>
            <a:fld id="{563BC62B-0A90-4330-95FE-6E88A5EC4C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6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r">
              <a:defRPr sz="1200"/>
            </a:lvl1pPr>
          </a:lstStyle>
          <a:p>
            <a:fld id="{0A82B5B3-87AB-4585-8717-F64C33914296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65" tIns="44783" rIns="89565" bIns="447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21" y="4473716"/>
            <a:ext cx="5609573" cy="3661028"/>
          </a:xfrm>
          <a:prstGeom prst="rect">
            <a:avLst/>
          </a:prstGeom>
        </p:spPr>
        <p:txBody>
          <a:bodyPr vert="horz" lIns="89565" tIns="44783" rIns="89565" bIns="447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31114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14"/>
            <a:ext cx="3038258" cy="465292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r">
              <a:defRPr sz="1200"/>
            </a:lvl1pPr>
          </a:lstStyle>
          <a:p>
            <a:fld id="{D11598F3-39EC-4F58-94D7-F5F062347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F14F6-F632-D25C-3A3A-0F63A5987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C8583-AA55-0762-D0F6-982B897E6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3B2C9-09FE-F8B2-D5F4-52B317DB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0D8C-0017-102A-4F0E-5BF1AB1DE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22028-06EE-451B-92F6-7004C1AB6E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22028-06EE-451B-92F6-7004C1AB6E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C0FEC-9AE0-D657-EB2D-BA7E010F7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26F0-85CF-6995-B66D-BAB7E5CF8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31EBE-F669-488E-2053-BADBFFF1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35987-FF19-DB60-4507-90261E57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22028-06EE-451B-92F6-7004C1AB6E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98F3-39EC-4F58-94D7-F5F062347B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" y="0"/>
            <a:ext cx="9137667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3791535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27559"/>
            <a:ext cx="9144000" cy="119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4854388"/>
            <a:ext cx="2279276" cy="27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91" y="4457700"/>
            <a:ext cx="91440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©2021 Duane Morris LLP. All Rights Reserved. Duane Morris is a registered service mark of Duane Morris LLP. </a:t>
            </a:r>
            <a:b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525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Los Angeles | Boston | Houston | Dallas | Austin  </a:t>
            </a:r>
          </a:p>
          <a:p>
            <a:pPr algn="ctr"/>
            <a: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Hanoi | Ho Chi Minh City | Shanghai | Atlanta | Baltimore | Wilmington | Miami | Boca Raton | Pittsburgh | Newark | Las Vegas | Cherry Hill | Lake Tahoe | Myanmar  | Duane Morris – Affiliate Offices | Mexico City | Sri Lanka  </a:t>
            </a:r>
          </a:p>
          <a:p>
            <a:pPr algn="ctr"/>
            <a:r>
              <a:rPr lang="en-US" sz="525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525" i="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525" i="0" baseline="0" dirty="0">
              <a:solidFill>
                <a:srgbClr val="243C6A"/>
              </a:solidFill>
              <a:latin typeface="+mn-lt"/>
            </a:endParaRPr>
          </a:p>
          <a:p>
            <a:pPr algn="ctr"/>
            <a:endParaRPr lang="en-US" sz="525" i="0" baseline="0" dirty="0">
              <a:solidFill>
                <a:srgbClr val="24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837436"/>
            <a:ext cx="9144000" cy="648714"/>
          </a:xfrm>
        </p:spPr>
        <p:txBody>
          <a:bodyPr/>
          <a:lstStyle>
            <a:lvl1pPr algn="ctr">
              <a:defRPr sz="3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4869180"/>
            <a:ext cx="2895600" cy="274320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1"/>
            <a:ext cx="9147401" cy="51415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00450"/>
            <a:ext cx="9144000" cy="342900"/>
          </a:xfrm>
          <a:prstGeom prst="rect">
            <a:avLst/>
          </a:prstGeom>
          <a:solidFill>
            <a:srgbClr val="E6A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368609" y="3630168"/>
            <a:ext cx="3245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002060"/>
                </a:solidFill>
                <a:latin typeface="+mn-lt"/>
              </a:rPr>
              <a:t>www.eckertseamans.com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66750"/>
            <a:ext cx="9144000" cy="0"/>
          </a:xfrm>
          <a:prstGeom prst="line">
            <a:avLst/>
          </a:prstGeom>
          <a:ln>
            <a:solidFill>
              <a:srgbClr val="E6A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36626"/>
            <a:ext cx="1475238" cy="6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4116"/>
            <a:ext cx="9144000" cy="1503486"/>
          </a:xfrm>
        </p:spPr>
        <p:txBody>
          <a:bodyPr/>
          <a:lstStyle>
            <a:lvl1pPr algn="ctr">
              <a:defRPr sz="27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3754317"/>
            <a:ext cx="9143999" cy="606668"/>
          </a:xfr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7136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| Wilmington | Miami | Boca Raton | Pittsburgh | Newark | Las Vegas | Cherry Hill | Lake Tahoe | Myanmar | Duane Morris – Affiliate Offices | Mexico City | Sri Lanka | Duane Morris LLP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1"/>
            <a:ext cx="9147401" cy="51415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600450"/>
            <a:ext cx="9144000" cy="342900"/>
          </a:xfrm>
          <a:prstGeom prst="rect">
            <a:avLst/>
          </a:prstGeom>
          <a:solidFill>
            <a:srgbClr val="E6A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68609" y="3630168"/>
            <a:ext cx="3245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002060"/>
                </a:solidFill>
                <a:latin typeface="+mn-lt"/>
              </a:rPr>
              <a:t>www.eckertseamans.com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6750"/>
            <a:ext cx="9144000" cy="0"/>
          </a:xfrm>
          <a:prstGeom prst="line">
            <a:avLst/>
          </a:prstGeom>
          <a:ln>
            <a:solidFill>
              <a:srgbClr val="E6A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36626"/>
            <a:ext cx="1475238" cy="6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6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6997"/>
            <a:ext cx="7772400" cy="1021556"/>
          </a:xfrm>
          <a:ln>
            <a:noFill/>
          </a:ln>
        </p:spPr>
        <p:txBody>
          <a:bodyPr anchor="ctr"/>
          <a:lstStyle>
            <a:lvl1pPr algn="ctr">
              <a:defRPr lang="en-US" sz="3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6340"/>
            <a:ext cx="7772400" cy="1117353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5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885547"/>
            <a:ext cx="8293967" cy="592685"/>
          </a:xfrm>
        </p:spPr>
        <p:txBody>
          <a:bodyPr/>
          <a:lstStyle>
            <a:lvl1pPr>
              <a:defRPr sz="24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478233"/>
            <a:ext cx="4104554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1977501"/>
            <a:ext cx="4104554" cy="2843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478233"/>
            <a:ext cx="4059317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7" y="1970842"/>
            <a:ext cx="4052659" cy="28497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4693" y="4856715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6777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010" y="865574"/>
            <a:ext cx="8577072" cy="666651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5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1932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6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2" y="1111621"/>
            <a:ext cx="3245793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19" y="2702052"/>
            <a:ext cx="1371600" cy="1714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8420" y="1111621"/>
            <a:ext cx="4980373" cy="3555809"/>
          </a:xfrm>
        </p:spPr>
        <p:txBody>
          <a:bodyPr/>
          <a:lstStyle>
            <a:lvl1pPr marL="257175" indent="-257175" algn="l">
              <a:buFont typeface="Arial" panose="020B0604020202020204" pitchFamily="34" charset="0"/>
              <a:buChar char="•"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4" y="1945233"/>
            <a:ext cx="3245792" cy="438422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5195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5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37" y="759041"/>
            <a:ext cx="5486400" cy="512686"/>
          </a:xfrm>
        </p:spPr>
        <p:txBody>
          <a:bodyPr anchor="ctr"/>
          <a:lstStyle>
            <a:lvl1pPr algn="l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66179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9387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92288" y="1386435"/>
            <a:ext cx="5486003" cy="266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385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4" y="1131288"/>
            <a:ext cx="3072681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290"/>
            <a:ext cx="5111750" cy="362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834" y="1828800"/>
            <a:ext cx="3072681" cy="292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4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64962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84127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03293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2458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441624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50053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769219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88384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07550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441624" y="3374464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660789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660789" y="3374464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45796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0888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106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514351"/>
            <a:ext cx="6020790" cy="938744"/>
          </a:xfrm>
        </p:spPr>
        <p:txBody>
          <a:bodyPr/>
          <a:lstStyle>
            <a:lvl1pPr>
              <a:lnSpc>
                <a:spcPts val="2475"/>
              </a:lnSpc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496291"/>
            <a:ext cx="8577072" cy="3360420"/>
          </a:xfrm>
        </p:spPr>
        <p:txBody>
          <a:bodyPr/>
          <a:lstStyle>
            <a:lvl1pPr marL="348854" indent="-348854">
              <a:defRPr sz="2250"/>
            </a:lvl1pPr>
            <a:lvl2pPr marL="685800" indent="-302419">
              <a:defRPr sz="1950"/>
            </a:lvl2pPr>
            <a:lvl3pPr marL="1034654" indent="-304800">
              <a:buFont typeface="Wingdings" pitchFamily="2" charset="2"/>
              <a:buChar char="Ø"/>
              <a:defRPr sz="1800"/>
            </a:lvl3pPr>
            <a:lvl4pPr marL="1371600" indent="-302419">
              <a:buFont typeface="Wingdings" pitchFamily="2" charset="2"/>
              <a:buChar char="§"/>
              <a:defRPr sz="1500"/>
            </a:lvl4pPr>
            <a:lvl5pPr marL="1720454" indent="-304800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514351"/>
            <a:ext cx="6020790" cy="938744"/>
          </a:xfrm>
        </p:spPr>
        <p:txBody>
          <a:bodyPr/>
          <a:lstStyle>
            <a:lvl1pPr>
              <a:lnSpc>
                <a:spcPts val="2475"/>
              </a:lnSpc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496291"/>
            <a:ext cx="8577072" cy="3360420"/>
          </a:xfrm>
        </p:spPr>
        <p:txBody>
          <a:bodyPr/>
          <a:lstStyle>
            <a:lvl1pPr marL="348854" indent="-348854">
              <a:defRPr sz="2250"/>
            </a:lvl1pPr>
            <a:lvl2pPr marL="685800" indent="-302419">
              <a:defRPr sz="1950"/>
            </a:lvl2pPr>
            <a:lvl3pPr marL="1034654" indent="-304800">
              <a:buFont typeface="Wingdings" pitchFamily="2" charset="2"/>
              <a:buChar char="Ø"/>
              <a:defRPr sz="1800"/>
            </a:lvl3pPr>
            <a:lvl4pPr marL="1371600" indent="-302419">
              <a:buFont typeface="Wingdings" pitchFamily="2" charset="2"/>
              <a:buChar char="§"/>
              <a:defRPr sz="1500"/>
            </a:lvl4pPr>
            <a:lvl5pPr marL="1720454" indent="-304800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7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894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4116"/>
            <a:ext cx="9144000" cy="1503486"/>
          </a:xfrm>
        </p:spPr>
        <p:txBody>
          <a:bodyPr/>
          <a:lstStyle>
            <a:lvl1pPr algn="ctr">
              <a:defRPr sz="27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6987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| Wilmington | Miami | Boca Raton | Pittsburgh | Newark | Las Vegas | Cherry Hill | Lake Tahoe | Myanmar | Duane Morris – Affiliate Offices | Mexico City | Sri Lanka | Duane Morris LLP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3754317"/>
            <a:ext cx="9143999" cy="606668"/>
          </a:xfr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828302"/>
            <a:ext cx="8281959" cy="666651"/>
          </a:xfrm>
        </p:spPr>
        <p:txBody>
          <a:bodyPr/>
          <a:lstStyle>
            <a:lvl1pPr>
              <a:defRPr sz="27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9810" y="1515694"/>
            <a:ext cx="8282143" cy="3292361"/>
          </a:xfrm>
        </p:spPr>
        <p:txBody>
          <a:bodyPr/>
          <a:lstStyle>
            <a:lvl1pPr marL="513160" indent="-513160">
              <a:defRPr/>
            </a:lvl1pPr>
            <a:lvl2pPr marL="898922" indent="-384572">
              <a:defRPr/>
            </a:lvl2pPr>
            <a:lvl3pPr marL="1198960" indent="-296466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17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6997"/>
            <a:ext cx="7772400" cy="1021556"/>
          </a:xfrm>
        </p:spPr>
        <p:txBody>
          <a:bodyPr anchor="ctr"/>
          <a:lstStyle>
            <a:lvl1pPr algn="ctr">
              <a:defRPr lang="en-US" sz="3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6340"/>
            <a:ext cx="7772400" cy="1117353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432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5" y="885547"/>
            <a:ext cx="8293967" cy="592685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478233"/>
            <a:ext cx="4104554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1977501"/>
            <a:ext cx="4104554" cy="2843074"/>
          </a:xfrm>
        </p:spPr>
        <p:txBody>
          <a:bodyPr/>
          <a:lstStyle>
            <a:lvl1pPr>
              <a:defRPr sz="1800"/>
            </a:lvl1pPr>
            <a:lvl2pPr marL="898922" indent="-339329"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6" y="1478233"/>
            <a:ext cx="4059317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1977501"/>
            <a:ext cx="4040188" cy="2843074"/>
          </a:xfrm>
        </p:spPr>
        <p:txBody>
          <a:bodyPr/>
          <a:lstStyle>
            <a:lvl1pPr>
              <a:defRPr sz="1800"/>
            </a:lvl1pPr>
            <a:lvl2pPr marL="898922" indent="-339329"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9390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43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9568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010" y="865574"/>
            <a:ext cx="8577072" cy="666651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4477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6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4" y="1131288"/>
            <a:ext cx="3072681" cy="697513"/>
          </a:xfrm>
        </p:spPr>
        <p:txBody>
          <a:bodyPr anchor="b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834" y="1908703"/>
            <a:ext cx="3072681" cy="395057"/>
          </a:xfrm>
        </p:spPr>
        <p:txBody>
          <a:bodyPr/>
          <a:lstStyle>
            <a:lvl1pPr marL="0" indent="0" algn="ctr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693" y="4879078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4"/>
          <p:cNvSpPr>
            <a:spLocks noGrp="1"/>
          </p:cNvSpPr>
          <p:nvPr>
            <p:ph idx="10"/>
          </p:nvPr>
        </p:nvSpPr>
        <p:spPr>
          <a:xfrm>
            <a:off x="1156819" y="2539231"/>
            <a:ext cx="1371600" cy="1714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half" idx="11"/>
          </p:nvPr>
        </p:nvSpPr>
        <p:spPr>
          <a:xfrm>
            <a:off x="3808521" y="1131288"/>
            <a:ext cx="4980373" cy="3555809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714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772357"/>
            <a:ext cx="5486400" cy="526002"/>
          </a:xfrm>
        </p:spPr>
        <p:txBody>
          <a:bodyPr anchor="ctr"/>
          <a:lstStyle>
            <a:lvl1pPr algn="l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66179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4295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92288" y="1394250"/>
            <a:ext cx="5486003" cy="26693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3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4" y="1131288"/>
            <a:ext cx="3072681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290"/>
            <a:ext cx="5111750" cy="362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834" y="1828800"/>
            <a:ext cx="3072681" cy="2927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4295" y="4869657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2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20CB5-D87E-4213-9954-9F4F5D0443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64962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84127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03293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2458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441624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550053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769219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988384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207550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441624" y="3374464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660789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660789" y="3374464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45796" y="1656031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0888" y="3375642"/>
            <a:ext cx="1060796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0930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514351"/>
            <a:ext cx="6020790" cy="938744"/>
          </a:xfrm>
        </p:spPr>
        <p:txBody>
          <a:bodyPr/>
          <a:lstStyle>
            <a:lvl1pPr>
              <a:lnSpc>
                <a:spcPts val="2475"/>
              </a:lnSpc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496291"/>
            <a:ext cx="8577072" cy="3360420"/>
          </a:xfrm>
        </p:spPr>
        <p:txBody>
          <a:bodyPr/>
          <a:lstStyle>
            <a:lvl1pPr marL="348854" indent="-348854">
              <a:defRPr sz="2250"/>
            </a:lvl1pPr>
            <a:lvl2pPr marL="685800" indent="-302419">
              <a:defRPr sz="1950"/>
            </a:lvl2pPr>
            <a:lvl3pPr marL="1034654" indent="-304800">
              <a:buFont typeface="Wingdings" pitchFamily="2" charset="2"/>
              <a:buChar char="Ø"/>
              <a:defRPr sz="1800"/>
            </a:lvl3pPr>
            <a:lvl4pPr marL="1371600" indent="-302419">
              <a:buFont typeface="Wingdings" pitchFamily="2" charset="2"/>
              <a:buChar char="§"/>
              <a:defRPr sz="1500"/>
            </a:lvl4pPr>
            <a:lvl5pPr marL="1720454" indent="-304800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4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279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9000"/>
            <a:ext cx="7772400" cy="600162"/>
          </a:xfrm>
          <a:prstGeom prst="rect">
            <a:avLst/>
          </a:prstGeom>
        </p:spPr>
        <p:txBody>
          <a:bodyPr lIns="91438" tIns="45719" rIns="91438" bIns="45719"/>
          <a:lstStyle>
            <a:lvl1pPr algn="ctr">
              <a:defRPr sz="3300">
                <a:solidFill>
                  <a:srgbClr val="322E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rgbClr val="8AA8D0"/>
                </a:solidFill>
              </a:defRPr>
            </a:lvl1pPr>
            <a:lvl2pPr marL="34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14825"/>
            <a:ext cx="9144000" cy="3924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©2021 Duane Morris LLP. All Rights Reserved. Duane Morris is a registered service mark of Duane Morris LLP.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Los Angeles | Boston | Houston | Dallas | Austin | Hanoi 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Ho Chi Minh City | Shanghai | Atlanta | Baltimore | Wilmington | Miami | Boca Raton | Pittsburgh | Newark | Las Vegas | Cherry Hill | Lake Tahoe | Myanmar | Duane Morris – Affiliate Offices | Mexico City | Sri Lanka</a:t>
            </a:r>
          </a:p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525" i="0" baseline="0" dirty="0">
              <a:solidFill>
                <a:srgbClr val="446FA9"/>
              </a:solidFill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426450" y="342900"/>
            <a:ext cx="6413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" b="1" dirty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  <a:sym typeface="Gill Sans Light" charset="0"/>
              </a:rPr>
              <a:t>WEBINAR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9" y="342900"/>
            <a:ext cx="1857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426450" y="114300"/>
            <a:ext cx="6413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" b="1" dirty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  <a:sym typeface="Gill Sans Light" charset="0"/>
              </a:rPr>
              <a:t>SEMINAR</a:t>
            </a:r>
          </a:p>
        </p:txBody>
      </p:sp>
      <p:pic>
        <p:nvPicPr>
          <p:cNvPr id="13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2635"/>
            <a:ext cx="184150" cy="11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46987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| Wilmington | Miami | Boca Raton | Pittsburgh | Newark | Las Vegas | Cherry Hill | Lake Tahoe | Myanmar | Duane Morris – Affiliate Offices | Mexico City | Sri Lanka | Duane Morris LLP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26705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14750"/>
            <a:ext cx="9144000" cy="50782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1350" baseline="0" dirty="0">
                <a:solidFill>
                  <a:srgbClr val="446FA9"/>
                </a:solidFill>
                <a:latin typeface="Helvetica Neue"/>
              </a:rPr>
              <a:t>presented by</a:t>
            </a:r>
          </a:p>
          <a:p>
            <a:pPr algn="ctr"/>
            <a:r>
              <a:rPr lang="en-US" sz="1500" b="0" dirty="0">
                <a:solidFill>
                  <a:srgbClr val="446FA9"/>
                </a:solidFill>
                <a:latin typeface="Helvetica Neue"/>
                <a:cs typeface="Arial" pitchFamily="34" charset="0"/>
              </a:rPr>
              <a:t>Jonathan A. Segal, Esquire 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" y="4229100"/>
            <a:ext cx="9143999" cy="171450"/>
          </a:xfrm>
          <a:prstGeom prst="rect">
            <a:avLst/>
          </a:prstGeom>
        </p:spPr>
        <p:txBody>
          <a:bodyPr lIns="91438" tIns="45719" rIns="91438" bIns="45719"/>
          <a:lstStyle>
            <a:lvl1pPr algn="ctr">
              <a:buNone/>
              <a:defRPr sz="600" baseline="0"/>
            </a:lvl1pPr>
          </a:lstStyle>
          <a:p>
            <a:pPr lvl="0"/>
            <a:r>
              <a:rPr lang="en-US" sz="600" dirty="0"/>
              <a:t>* (PLEASE ENTER APPROPRIATE DISCLAIMER INFORMATION HERE)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0584" y="4926143"/>
            <a:ext cx="1527048" cy="205740"/>
          </a:xfrm>
          <a:ln>
            <a:noFill/>
          </a:ln>
        </p:spPr>
        <p:txBody>
          <a:bodyPr/>
          <a:lstStyle>
            <a:lvl1pPr marL="0" indent="0">
              <a:buNone/>
              <a:defRPr sz="900" b="1" baseline="0">
                <a:solidFill>
                  <a:srgbClr val="322E40"/>
                </a:solidFill>
              </a:defRPr>
            </a:lvl1pPr>
          </a:lstStyle>
          <a:p>
            <a:pPr lvl="0"/>
            <a:r>
              <a:rPr lang="en-US" sz="900" b="1" dirty="0"/>
              <a:t>INSERT DOC ID</a:t>
            </a:r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0" y="845709"/>
            <a:ext cx="9144000" cy="507829"/>
          </a:xfrm>
          <a:prstGeom prst="rect">
            <a:avLst/>
          </a:prstGeom>
        </p:spPr>
        <p:txBody>
          <a:bodyPr lIns="91438" tIns="45719" rIns="91438" bIns="45719" anchor="ctr">
            <a:spAutoFit/>
          </a:bodyPr>
          <a:lstStyle>
            <a:lvl1pPr algn="ctr">
              <a:defRPr sz="2700" b="0">
                <a:solidFill>
                  <a:srgbClr val="322E40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426450" y="342900"/>
            <a:ext cx="6413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" b="1" dirty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  <a:sym typeface="Gill Sans Light" charset="0"/>
              </a:rPr>
              <a:t>WEBINAR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9" y="342900"/>
            <a:ext cx="18573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426450" y="114300"/>
            <a:ext cx="64135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5" b="1" dirty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  <a:sym typeface="Gill Sans Light" charset="0"/>
              </a:rPr>
              <a:t>SEMINAR</a:t>
            </a: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2635"/>
            <a:ext cx="184150" cy="11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4400550"/>
            <a:ext cx="9144000" cy="3924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©2021 Duane Morris LLP. All Rights Reserved. Duane Morris is a registered service mark of Duane Morris LLP.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Los Angeles | Boston | Houston | Dallas | Austin | Hanoi 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Ho Chi Minh City | Shanghai | Atlanta | Baltimore | Wilmington | Miami | Boca Raton | Pittsburgh | Newark | Las Vegas | Cherry Hill | Lake Tahoe | Myanmar | Duane Morris – Affiliate Offices | Mexico City | Sri Lanka </a:t>
            </a:r>
          </a:p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525" i="0" baseline="0" dirty="0">
              <a:solidFill>
                <a:srgbClr val="446F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286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0" indent="0">
              <a:tabLst>
                <a:tab pos="427435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 algn="l">
              <a:spcBef>
                <a:spcPts val="450"/>
              </a:spcBef>
              <a:buSzPct val="100000"/>
              <a:buFont typeface="+mj-lt"/>
              <a:buAutoNum type="arabicPeriod"/>
              <a:defRPr sz="225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322E40"/>
                </a:solidFill>
              </a:defRPr>
            </a:lvl2pPr>
            <a:lvl3pPr marL="1113235" indent="-342900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322E40"/>
                </a:solidFill>
              </a:defRPr>
            </a:lvl3pPr>
            <a:lvl4pPr marL="1456135" indent="-342900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322E40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defRPr sz="150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9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0" indent="0">
              <a:tabLst>
                <a:tab pos="516731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516731" indent="-516731">
              <a:spcBef>
                <a:spcPts val="450"/>
              </a:spcBef>
              <a:buSzPct val="100000"/>
              <a:buFont typeface="+mj-lt"/>
              <a:buAutoNum type="arabicPeriod" startAt="10"/>
              <a:defRPr sz="2250">
                <a:solidFill>
                  <a:srgbClr val="322E40"/>
                </a:solidFill>
              </a:defRPr>
            </a:lvl1pPr>
            <a:lvl2pPr marL="859631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322E40"/>
                </a:solidFill>
              </a:defRPr>
            </a:lvl2pPr>
            <a:lvl3pPr marL="1202531" indent="-342900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322E40"/>
                </a:solidFill>
              </a:defRPr>
            </a:lvl3pPr>
            <a:lvl4pPr marL="1545431" indent="-342900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322E40"/>
                </a:solidFill>
              </a:defRPr>
            </a:lvl4pPr>
            <a:lvl5pPr marL="1888331" indent="-338138">
              <a:spcBef>
                <a:spcPts val="450"/>
              </a:spcBef>
              <a:buSzPct val="100000"/>
              <a:buFontTx/>
              <a:buChar char="»"/>
              <a:defRPr sz="135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20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0" indent="0">
              <a:tabLst>
                <a:tab pos="342900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342900" indent="-342900" algn="l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2250">
                <a:solidFill>
                  <a:srgbClr val="322E40"/>
                </a:solidFill>
              </a:defRPr>
            </a:lvl1pPr>
            <a:lvl2pPr marL="685800" indent="-334566">
              <a:spcBef>
                <a:spcPts val="450"/>
              </a:spcBef>
              <a:buSzPct val="100000"/>
              <a:buFontTx/>
              <a:buChar char="‒"/>
              <a:defRPr sz="1950">
                <a:solidFill>
                  <a:srgbClr val="322E40"/>
                </a:solidFill>
              </a:defRPr>
            </a:lvl2pPr>
            <a:lvl3pPr marL="1028700" indent="-342900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322E40"/>
                </a:solidFill>
              </a:defRPr>
            </a:lvl3pPr>
            <a:lvl4pPr marL="1371600" indent="-342900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500">
                <a:solidFill>
                  <a:srgbClr val="322E40"/>
                </a:solidFill>
              </a:defRPr>
            </a:lvl4pPr>
            <a:lvl5pPr marL="1714500" indent="-342900">
              <a:spcBef>
                <a:spcPts val="450"/>
              </a:spcBef>
              <a:buSzPct val="100000"/>
              <a:buFontTx/>
              <a:buChar char="»"/>
              <a:defRPr sz="135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09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tabLst>
                <a:tab pos="342900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342900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defRPr sz="1800">
                <a:solidFill>
                  <a:srgbClr val="322E40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322E40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322E40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322E40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342900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defRPr sz="1800">
                <a:solidFill>
                  <a:srgbClr val="322E40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322E40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322E40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322E40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90348"/>
            <a:ext cx="8229600" cy="738402"/>
          </a:xfrm>
        </p:spPr>
        <p:txBody>
          <a:bodyPr/>
          <a:lstStyle>
            <a:lvl1pPr>
              <a:defRPr sz="2475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428750"/>
            <a:ext cx="4059506" cy="3710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1799794"/>
            <a:ext cx="405950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28750"/>
            <a:ext cx="4041775" cy="37104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99794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54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tabLst>
                <a:tab pos="427435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427435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buFont typeface="+mj-lt"/>
              <a:buAutoNum type="arabicPeriod" startAt="10"/>
              <a:defRPr sz="180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322E40"/>
                </a:solidFill>
              </a:defRPr>
            </a:lvl2pPr>
            <a:lvl3pPr marL="1113235" indent="-340519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322E40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322E40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427435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buFont typeface="+mj-lt"/>
              <a:buAutoNum type="arabicPeriod" startAt="11"/>
              <a:defRPr sz="180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322E40"/>
                </a:solidFill>
              </a:defRPr>
            </a:lvl2pPr>
            <a:lvl3pPr marL="1113235" indent="-340519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322E40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322E40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: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342900" indent="-342900"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342900" indent="-342900">
              <a:buNone/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322E40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322E40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322E40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322E40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342900" indent="-342900">
              <a:buNone/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322E40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322E40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322E40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322E40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37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: combined number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8278"/>
            <a:ext cx="8449056" cy="507831"/>
          </a:xfrm>
        </p:spPr>
        <p:txBody>
          <a:bodyPr/>
          <a:lstStyle>
            <a:lvl1pPr marL="0" indent="0">
              <a:buFont typeface="+mj-lt"/>
              <a:buNone/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048" y="1399032"/>
            <a:ext cx="8449056" cy="371044"/>
          </a:xfrm>
        </p:spPr>
        <p:txBody>
          <a:bodyPr anchor="b"/>
          <a:lstStyle>
            <a:lvl1pPr marL="432197" indent="-432197">
              <a:buFont typeface="+mj-lt"/>
              <a:buAutoNum type="arabicPeriod"/>
              <a:defRPr sz="2250" b="0">
                <a:solidFill>
                  <a:srgbClr val="446F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228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322E40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322E40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322E40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322E40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228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35769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322E40"/>
                </a:solidFill>
              </a:defRPr>
            </a:lvl2pPr>
            <a:lvl3pPr marL="1121569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322E40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322E40"/>
                </a:solidFill>
              </a:defRPr>
            </a:lvl4pPr>
            <a:lvl5pPr marL="1807369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322E4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41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6" y="909553"/>
            <a:ext cx="9151495" cy="454277"/>
          </a:xfrm>
          <a:prstGeom prst="rect">
            <a:avLst/>
          </a:prstGeom>
        </p:spPr>
        <p:txBody>
          <a:bodyPr vert="horz" wrap="square" lIns="38404" tIns="19202" rIns="38404" bIns="19202" anchor="ctr">
            <a:spAutoFit/>
          </a:bodyPr>
          <a:lstStyle>
            <a:lvl1pPr algn="ctr">
              <a:defRPr sz="27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541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9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Bullet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304236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341710" indent="-34171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–"/>
              <a:defRPr sz="1500" b="0" i="0" baseline="0">
                <a:solidFill>
                  <a:srgbClr val="322E40"/>
                </a:solidFill>
                <a:latin typeface="Helvetica Neue"/>
                <a:cs typeface="Helvetica Neue"/>
              </a:defRPr>
            </a:lvl2pPr>
            <a:lvl3pPr marL="10287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 b="0" i="0">
                <a:solidFill>
                  <a:srgbClr val="322E40"/>
                </a:solidFill>
                <a:latin typeface="Helvetica Neue"/>
                <a:cs typeface="Helvetica Neue"/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145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304236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342900" indent="-342900">
              <a:spcBef>
                <a:spcPts val="450"/>
              </a:spcBef>
              <a:buSzPct val="100000"/>
              <a:defRPr sz="18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685800" indent="-347663">
              <a:spcBef>
                <a:spcPts val="450"/>
              </a:spcBef>
              <a:buSzPct val="100000"/>
              <a:buFont typeface="+mj-lt"/>
              <a:buAutoNum type="alphaLcPeriod"/>
              <a:defRPr sz="1500" b="0" i="0" baseline="0">
                <a:solidFill>
                  <a:srgbClr val="322E40"/>
                </a:solidFill>
                <a:latin typeface="Helvetica Neue"/>
                <a:cs typeface="Helvetica Neue"/>
              </a:defRPr>
            </a:lvl2pPr>
            <a:lvl3pPr marL="1028700" indent="-346472">
              <a:spcBef>
                <a:spcPts val="450"/>
              </a:spcBef>
              <a:buSzPct val="100000"/>
              <a:buFont typeface="+mj-lt"/>
              <a:buAutoNum type="romanLcPeriod"/>
              <a:defRPr sz="1350" b="0" i="0">
                <a:solidFill>
                  <a:srgbClr val="322E40"/>
                </a:solidFill>
                <a:latin typeface="Helvetica Neue"/>
                <a:cs typeface="Helvetica Neue"/>
              </a:defRPr>
            </a:lvl3pPr>
            <a:lvl4pPr marL="1371600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506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304236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427435" indent="-427435">
              <a:spcBef>
                <a:spcPts val="450"/>
              </a:spcBef>
              <a:buSzPct val="100000"/>
              <a:buFont typeface="+mj-lt"/>
              <a:buAutoNum type="arabicPeriod" startAt="10"/>
              <a:defRPr sz="18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770335" indent="-347663">
              <a:spcBef>
                <a:spcPts val="450"/>
              </a:spcBef>
              <a:buSzPct val="100000"/>
              <a:buFont typeface="+mj-lt"/>
              <a:buAutoNum type="alphaLcPeriod"/>
              <a:defRPr sz="1500" b="0" i="0" baseline="0">
                <a:solidFill>
                  <a:srgbClr val="322E40"/>
                </a:solidFill>
                <a:latin typeface="Helvetica Neue"/>
                <a:cs typeface="Helvetica Neue"/>
              </a:defRPr>
            </a:lvl2pPr>
            <a:lvl3pPr marL="1113235" indent="-341710">
              <a:spcBef>
                <a:spcPts val="450"/>
              </a:spcBef>
              <a:buSzPct val="100000"/>
              <a:buFont typeface="+mj-lt"/>
              <a:buAutoNum type="romanLcPeriod"/>
              <a:tabLst/>
              <a:defRPr sz="1350" b="0" i="0">
                <a:solidFill>
                  <a:srgbClr val="322E40"/>
                </a:solidFill>
                <a:latin typeface="Helvetica Neue"/>
                <a:cs typeface="Helvetica Neue"/>
              </a:defRPr>
            </a:lvl3pPr>
            <a:lvl4pPr marL="1456135" indent="-329804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322E40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7123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7" y="3569435"/>
            <a:ext cx="5486400" cy="315778"/>
          </a:xfrm>
          <a:prstGeom prst="rect">
            <a:avLst/>
          </a:prstGeom>
        </p:spPr>
        <p:txBody>
          <a:bodyPr vert="horz" lIns="38404" tIns="19202" rIns="38404" bIns="19202" anchor="ctr"/>
          <a:lstStyle>
            <a:lvl1pPr algn="ctr">
              <a:defRPr sz="18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7" y="4025646"/>
            <a:ext cx="5486400" cy="548640"/>
          </a:xfrm>
          <a:prstGeom prst="rect">
            <a:avLst/>
          </a:prstGeom>
        </p:spPr>
        <p:txBody>
          <a:bodyPr vert="horz" lIns="38404" tIns="19202" rIns="38404" bIns="19202" anchor="ctr"/>
          <a:lstStyle>
            <a:lvl1pPr marL="0" indent="0" algn="ctr">
              <a:buNone/>
              <a:defRPr sz="1500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1792487" y="740664"/>
            <a:ext cx="5486400" cy="2516886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Click to add a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16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28852"/>
            <a:ext cx="7772400" cy="507829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ctr">
              <a:defRPr sz="2700" b="0" cap="all">
                <a:solidFill>
                  <a:srgbClr val="322E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1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75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77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1399058"/>
            <a:ext cx="9144000" cy="1191"/>
          </a:xfrm>
          <a:prstGeom prst="line">
            <a:avLst/>
          </a:prstGeom>
          <a:ln w="15875">
            <a:solidFill>
              <a:srgbClr val="8AA8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400301"/>
            <a:ext cx="9144000" cy="7617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22E4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Thank You!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22E40"/>
              </a:solidFill>
              <a:effectLst/>
              <a:uLnTx/>
              <a:uFillTx/>
              <a:latin typeface="Helvetica Neue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14825"/>
            <a:ext cx="9144000" cy="3924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©2021 Duane Morris LLP. All Rights Reserved. Duane Morris is a registered service mark of Duane Morris LLP.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Los Angeles | Boston | Houston | Dallas | Austin | Hanoi 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Ho Chi Minh City | Shanghai | Atlanta | Baltimore | Wilmington | Miami | Boca Raton | Pittsburgh | Newark | Las Vegas | Cherry Hill | Lake Tahoe | Myanmar | Oman | Duane Morris – Affiliate Offices | Mexico City | Sri Lanka  </a:t>
            </a:r>
          </a:p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525" i="0" baseline="0" dirty="0">
              <a:solidFill>
                <a:srgbClr val="446F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742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1399058"/>
            <a:ext cx="9144000" cy="1191"/>
          </a:xfrm>
          <a:prstGeom prst="line">
            <a:avLst/>
          </a:prstGeom>
          <a:ln w="15875">
            <a:solidFill>
              <a:srgbClr val="8AA8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400301"/>
            <a:ext cx="9144000" cy="129266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ctr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22E4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Thank You!</a:t>
            </a:r>
          </a:p>
          <a:p>
            <a:pPr marL="0" marR="0" lvl="0" indent="0" algn="ctr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322E40"/>
              </a:solidFill>
              <a:effectLst/>
              <a:uLnTx/>
              <a:uFillTx/>
              <a:latin typeface="Helvetica Neue"/>
              <a:ea typeface="+mn-ea"/>
              <a:cs typeface="Arial" pitchFamily="34" charset="0"/>
            </a:endParaRPr>
          </a:p>
          <a:p>
            <a:pPr marL="0" marR="0" lvl="0" indent="0" algn="ctr" defTabSz="6857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22E40"/>
                </a:solidFill>
                <a:effectLst/>
                <a:uLnTx/>
                <a:uFillTx/>
                <a:latin typeface="Helvetica Neue"/>
                <a:ea typeface="+mn-ea"/>
                <a:cs typeface="Arial" pitchFamily="34" charset="0"/>
              </a:rPr>
              <a:t>Follow me on Twitter @Jonathan__HR__Law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14825"/>
            <a:ext cx="9144000" cy="3924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©2021 Duane Morris LLP. All Rights Reserved. Duane Morris is a registered service mark of Duane Morris LLP.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Firm Offices </a:t>
            </a: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| New York | London | Singapore | Philadelphia | Chicago | Washington, D.C. | San Francisco | Silicon Valley | San Diego | Los Angeles | Boston | Houston | Dallas | Austin | Hanoi  </a:t>
            </a:r>
            <a:b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</a:br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Ho Chi Minh City | Shanghai | Atlanta | Baltimore | Wilmington | Miami | Boca Raton | Pittsburgh | Newark | Las Vegas | Cherry Hill | Lake Tahoe | Myanmar | Duane Morris – Affiliate Offices | Mexico City | Sri Lanka </a:t>
            </a:r>
          </a:p>
          <a:p>
            <a:pPr algn="ctr"/>
            <a:r>
              <a:rPr lang="en-US" sz="525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Duane Morris LLP – </a:t>
            </a:r>
            <a:r>
              <a:rPr lang="en-US" sz="525" i="0" baseline="0" dirty="0">
                <a:solidFill>
                  <a:srgbClr val="446FA9"/>
                </a:solidFill>
                <a:latin typeface="+mn-lt"/>
                <a:cs typeface="Arial" pitchFamily="34" charset="0"/>
              </a:rPr>
              <a:t>A Delaware limited liability partnership</a:t>
            </a:r>
            <a:endParaRPr lang="en-US" sz="525" i="0" baseline="0" dirty="0">
              <a:solidFill>
                <a:srgbClr val="446FA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20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al Information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1"/>
            <a:ext cx="8305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Jonathan A. Segal</a:t>
            </a:r>
            <a:b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Partner and Managing Principal, Duane Morris Institute</a:t>
            </a: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Duane Morris LLP</a:t>
            </a: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30 South 17th Street</a:t>
            </a: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Philadelphia, PA  19103-4196</a:t>
            </a: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Phone:  +1 215 • 979 • 1869; Fax:  +1 215 • 405 • 2628</a:t>
            </a:r>
            <a:b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Follow me on Twitter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@Jonathan__HR__Law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</a:b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46FA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Email:  jsegal@duanemorris.com</a:t>
            </a:r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160585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966703"/>
            <a:ext cx="5343525" cy="269611"/>
          </a:xfrm>
          <a:prstGeom prst="rect">
            <a:avLst/>
          </a:prstGeom>
        </p:spPr>
        <p:txBody>
          <a:bodyPr vert="horz" lIns="38404" tIns="19202" rIns="38404" bIns="19202"/>
          <a:lstStyle>
            <a:lvl1pPr algn="l">
              <a:defRPr sz="1500" b="0" i="0">
                <a:solidFill>
                  <a:srgbClr val="322E4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94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46342"/>
              </p:ext>
            </p:extLst>
          </p:nvPr>
        </p:nvGraphicFramePr>
        <p:xfrm>
          <a:off x="1543050" y="971550"/>
          <a:ext cx="6599635" cy="3514728"/>
        </p:xfrm>
        <a:graphic>
          <a:graphicData uri="http://schemas.openxmlformats.org/drawingml/2006/table">
            <a:tbl>
              <a:tblPr/>
              <a:tblGrid>
                <a:gridCol w="659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3579813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 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" charset="0"/>
                        </a:rPr>
                        <a:t>Chapters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Social Media in the Workplace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Social Media Content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Social Media Benefits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Social Media Risks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Balance the Line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ヒラギノ角ゴ ProN W3" charset="0"/>
                          <a:cs typeface="Helvetica Neue"/>
                          <a:sym typeface="Gill Sans Light" charset="0"/>
                        </a:rPr>
                        <a:t>   • Contact</a:t>
                      </a:r>
                    </a:p>
                  </a:txBody>
                  <a:tcPr marL="20965" marR="20965" marT="20965" marB="2096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962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0" y="1885951"/>
            <a:ext cx="9144000" cy="1257299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algn="ctr">
              <a:defRPr sz="2700" b="0" baseline="0">
                <a:solidFill>
                  <a:srgbClr val="322E40"/>
                </a:solidFill>
              </a:defRPr>
            </a:lvl1pPr>
          </a:lstStyle>
          <a:p>
            <a:r>
              <a:rPr lang="en-US" dirty="0"/>
              <a:t>Chapter 1: Title Goes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58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781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: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427435" indent="-427435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 algn="l">
              <a:spcBef>
                <a:spcPts val="450"/>
              </a:spcBef>
              <a:buSzPct val="100000"/>
              <a:buFont typeface="+mj-lt"/>
              <a:buAutoNum type="arabicPeriod"/>
              <a:defRPr sz="225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322E40"/>
                </a:solidFill>
              </a:defRPr>
            </a:lvl2pPr>
            <a:lvl3pPr marL="1113235" indent="-338138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322E40"/>
                </a:solidFill>
              </a:defRPr>
            </a:lvl3pPr>
            <a:lvl4pPr marL="1456135" indent="-338138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322E40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defRPr sz="150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32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516731" indent="-516731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516731" indent="-516731">
              <a:spcBef>
                <a:spcPts val="450"/>
              </a:spcBef>
              <a:buSzPct val="100000"/>
              <a:buFont typeface="+mj-lt"/>
              <a:buAutoNum type="arabicPeriod" startAt="10"/>
              <a:defRPr sz="2250">
                <a:solidFill>
                  <a:srgbClr val="223754"/>
                </a:solidFill>
              </a:defRPr>
            </a:lvl1pPr>
            <a:lvl2pPr marL="859631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223754"/>
                </a:solidFill>
              </a:defRPr>
            </a:lvl2pPr>
            <a:lvl3pPr marL="1202531" indent="-342900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223754"/>
                </a:solidFill>
              </a:defRPr>
            </a:lvl3pPr>
            <a:lvl4pPr marL="1545431" indent="-342900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223754"/>
                </a:solidFill>
              </a:defRPr>
            </a:lvl4pPr>
            <a:lvl5pPr marL="1888331" indent="-338138">
              <a:spcBef>
                <a:spcPts val="450"/>
              </a:spcBef>
              <a:buSzPct val="100000"/>
              <a:buFontTx/>
              <a:buChar char="»"/>
              <a:defRPr sz="1350">
                <a:solidFill>
                  <a:srgbClr val="22375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13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: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427435" indent="-427435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 algn="l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2250">
                <a:solidFill>
                  <a:srgbClr val="223754"/>
                </a:solidFill>
              </a:defRPr>
            </a:lvl1pPr>
            <a:lvl2pPr marL="770335" indent="-334566">
              <a:spcBef>
                <a:spcPts val="450"/>
              </a:spcBef>
              <a:buSzPct val="100000"/>
              <a:buFontTx/>
              <a:buChar char="‒"/>
              <a:defRPr sz="1950">
                <a:solidFill>
                  <a:srgbClr val="223754"/>
                </a:solidFill>
              </a:defRPr>
            </a:lvl2pPr>
            <a:lvl3pPr marL="1113235" indent="-342900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223754"/>
                </a:solidFill>
              </a:defRPr>
            </a:lvl3pPr>
            <a:lvl4pPr marL="1456135" indent="-342900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500">
                <a:solidFill>
                  <a:srgbClr val="223754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defRPr sz="1350">
                <a:solidFill>
                  <a:srgbClr val="22375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20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342900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223754"/>
                </a:solidFill>
              </a:defRPr>
            </a:lvl2pPr>
            <a:lvl3pPr marL="1113235" indent="-346472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23754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342900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223754"/>
                </a:solidFill>
              </a:defRPr>
            </a:lvl2pPr>
            <a:lvl3pPr marL="1113235" indent="-346472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23754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59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427435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buFont typeface="+mj-lt"/>
              <a:buAutoNum type="arabicPeriod" startAt="10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223754"/>
                </a:solidFill>
              </a:defRPr>
            </a:lvl2pPr>
            <a:lvl3pPr marL="1113235" indent="-340519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23754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tabLst>
                <a:tab pos="427435" algn="l"/>
              </a:tabLst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spcBef>
                <a:spcPts val="450"/>
              </a:spcBef>
              <a:buSzPct val="100000"/>
              <a:buFont typeface="+mj-lt"/>
              <a:buAutoNum type="arabicPeriod" startAt="11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500">
                <a:solidFill>
                  <a:srgbClr val="223754"/>
                </a:solidFill>
              </a:defRPr>
            </a:lvl2pPr>
            <a:lvl3pPr marL="1113235" indent="-340519">
              <a:spcBef>
                <a:spcPts val="450"/>
              </a:spcBef>
              <a:buSzPct val="100000"/>
              <a:buFont typeface="+mj-lt"/>
              <a:buAutoNum type="romanLcPeriod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223754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4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9" y="811419"/>
            <a:ext cx="8445627" cy="507829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>
              <a:tabLst/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342900" indent="-342900">
              <a:buNone/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34290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223754"/>
                </a:solidFill>
              </a:defRPr>
            </a:lvl2pPr>
            <a:lvl3pPr marL="1113235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223754"/>
                </a:solidFill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4401" y="1396748"/>
            <a:ext cx="4149091" cy="371044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342900" indent="-342900">
              <a:buNone/>
              <a:defRPr sz="1800" b="0">
                <a:solidFill>
                  <a:srgbClr val="446FA9"/>
                </a:solidFill>
              </a:defRPr>
            </a:lvl1pPr>
            <a:lvl2pPr marL="342893" indent="0">
              <a:buNone/>
              <a:defRPr sz="1500" b="1"/>
            </a:lvl2pPr>
            <a:lvl3pPr marL="685785" indent="0">
              <a:buNone/>
              <a:defRPr sz="1350" b="1"/>
            </a:lvl3pPr>
            <a:lvl4pPr marL="1028678" indent="0">
              <a:buNone/>
              <a:defRPr sz="1200" b="1"/>
            </a:lvl4pPr>
            <a:lvl5pPr marL="1371570" indent="0">
              <a:buNone/>
              <a:defRPr sz="1200" b="1"/>
            </a:lvl5pPr>
            <a:lvl6pPr marL="1714463" indent="0">
              <a:buNone/>
              <a:defRPr sz="1200" b="1"/>
            </a:lvl6pPr>
            <a:lvl7pPr marL="2057355" indent="0">
              <a:buNone/>
              <a:defRPr sz="1200" b="1"/>
            </a:lvl7pPr>
            <a:lvl8pPr marL="2400247" indent="0">
              <a:buNone/>
              <a:defRPr sz="1200" b="1"/>
            </a:lvl8pPr>
            <a:lvl9pPr marL="274314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5"/>
          </p:nvPr>
        </p:nvSpPr>
        <p:spPr>
          <a:xfrm>
            <a:off x="4724401" y="1824940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42900" indent="-34290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223754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223754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223754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223754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82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: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8278"/>
            <a:ext cx="8449056" cy="507831"/>
          </a:xfrm>
        </p:spPr>
        <p:txBody>
          <a:bodyPr/>
          <a:lstStyle>
            <a:lvl1pPr marL="427435" indent="-427435">
              <a:buFont typeface="+mj-lt"/>
              <a:buAutoNum type="alphaUcPeriod"/>
              <a:tabLst/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048" y="1399032"/>
            <a:ext cx="8449056" cy="371044"/>
          </a:xfrm>
        </p:spPr>
        <p:txBody>
          <a:bodyPr anchor="b"/>
          <a:lstStyle>
            <a:lvl1pPr marL="432197" indent="-432197">
              <a:buFont typeface="+mj-lt"/>
              <a:buAutoNum type="arabicPeriod"/>
              <a:defRPr sz="2250" b="0">
                <a:solidFill>
                  <a:srgbClr val="446F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724401" y="1824228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351235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223754"/>
                </a:solidFill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223754"/>
                </a:solidFill>
              </a:defRPr>
            </a:lvl2pPr>
            <a:lvl3pPr marL="1028700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223754"/>
                </a:solidFill>
              </a:defRPr>
            </a:lvl3pPr>
            <a:lvl4pPr marL="13716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223754"/>
                </a:solidFill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81001" y="1824228"/>
            <a:ext cx="4149091" cy="2484882"/>
          </a:xfrm>
          <a:prstGeom prst="rect">
            <a:avLst/>
          </a:prstGeom>
        </p:spPr>
        <p:txBody>
          <a:bodyPr lIns="91438" tIns="45719" rIns="91438" bIns="45719"/>
          <a:lstStyle>
            <a:lvl1pPr marL="435769" indent="-351235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223754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Tx/>
              <a:buChar char="‒"/>
              <a:defRPr sz="1500">
                <a:solidFill>
                  <a:srgbClr val="223754"/>
                </a:solidFill>
              </a:defRPr>
            </a:lvl2pPr>
            <a:lvl3pPr marL="1121569" indent="-346472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>
                <a:solidFill>
                  <a:srgbClr val="223754"/>
                </a:solidFill>
              </a:defRPr>
            </a:lvl3pPr>
            <a:lvl4pPr marL="1456135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>
                <a:solidFill>
                  <a:srgbClr val="223754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tabLst/>
              <a:defRPr sz="1200">
                <a:solidFill>
                  <a:srgbClr val="223754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52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569694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341710" indent="-341710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685800" indent="-342900">
              <a:spcBef>
                <a:spcPts val="450"/>
              </a:spcBef>
              <a:buSzPct val="100000"/>
              <a:buFontTx/>
              <a:buChar char="–"/>
              <a:defRPr sz="1500" b="0" i="0" baseline="0">
                <a:solidFill>
                  <a:srgbClr val="223754"/>
                </a:solidFill>
                <a:latin typeface="Helvetica Neue"/>
                <a:cs typeface="Helvetica Neue"/>
              </a:defRPr>
            </a:lvl2pPr>
            <a:lvl3pPr marL="1028700" indent="-334566">
              <a:spcBef>
                <a:spcPts val="450"/>
              </a:spcBef>
              <a:buSzPct val="100000"/>
              <a:buFont typeface="Wingdings" panose="05000000000000000000" pitchFamily="2" charset="2"/>
              <a:buChar char="Ø"/>
              <a:defRPr sz="1350" b="0" i="0">
                <a:solidFill>
                  <a:srgbClr val="223754"/>
                </a:solidFill>
                <a:latin typeface="Helvetica Neue"/>
                <a:cs typeface="Helvetica Neue"/>
              </a:defRPr>
            </a:lvl3pPr>
            <a:lvl4pPr marL="1371600" indent="-342900">
              <a:spcBef>
                <a:spcPts val="450"/>
              </a:spcBef>
              <a:buSzPct val="100000"/>
              <a:buFont typeface="Wingdings" panose="05000000000000000000" pitchFamily="2" charset="2"/>
              <a:buChar char="q"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620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569694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342900" indent="-342900">
              <a:spcBef>
                <a:spcPts val="450"/>
              </a:spcBef>
              <a:buSzPct val="100000"/>
              <a:defRPr sz="180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685800" indent="-347663">
              <a:spcBef>
                <a:spcPts val="450"/>
              </a:spcBef>
              <a:buSzPct val="100000"/>
              <a:buFont typeface="+mj-lt"/>
              <a:buAutoNum type="alphaLcPeriod"/>
              <a:defRPr sz="1500" b="0" i="0" baseline="0">
                <a:solidFill>
                  <a:srgbClr val="223754"/>
                </a:solidFill>
                <a:latin typeface="Helvetica Neue"/>
                <a:cs typeface="Helvetica Neue"/>
              </a:defRPr>
            </a:lvl2pPr>
            <a:lvl3pPr marL="1028700" indent="-346472">
              <a:spcBef>
                <a:spcPts val="450"/>
              </a:spcBef>
              <a:buSzPct val="100000"/>
              <a:buFont typeface="+mj-lt"/>
              <a:buAutoNum type="romanLcPeriod"/>
              <a:defRPr sz="1350" b="0" i="0">
                <a:solidFill>
                  <a:srgbClr val="223754"/>
                </a:solidFill>
                <a:latin typeface="Helvetica Neue"/>
                <a:cs typeface="Helvetica Neue"/>
              </a:defRPr>
            </a:lvl3pPr>
            <a:lvl4pPr marL="1371600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4pPr>
            <a:lvl5pPr marL="1714500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5649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: abov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42950"/>
            <a:ext cx="3008376" cy="569694"/>
          </a:xfrm>
          <a:prstGeom prst="rect">
            <a:avLst/>
          </a:prstGeom>
        </p:spPr>
        <p:txBody>
          <a:bodyPr vert="horz" lIns="38404" tIns="19202" rIns="38404" bIns="19202" anchor="t"/>
          <a:lstStyle>
            <a:lvl1pPr algn="l">
              <a:defRPr sz="1725" b="0" i="0">
                <a:solidFill>
                  <a:srgbClr val="446FA9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742950"/>
            <a:ext cx="5111496" cy="3744468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427435" indent="-427435">
              <a:spcBef>
                <a:spcPts val="900"/>
              </a:spcBef>
              <a:buSzPct val="100000"/>
              <a:buFont typeface="+mj-lt"/>
              <a:buAutoNum type="arabicPeriod" startAt="10"/>
              <a:defRPr sz="180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770335" indent="-347663">
              <a:spcBef>
                <a:spcPts val="450"/>
              </a:spcBef>
              <a:buSzPct val="100000"/>
              <a:buFont typeface="+mj-lt"/>
              <a:buAutoNum type="alphaLcPeriod"/>
              <a:defRPr sz="1500" b="0" i="0" baseline="0">
                <a:solidFill>
                  <a:srgbClr val="223754"/>
                </a:solidFill>
                <a:latin typeface="Helvetica Neue"/>
                <a:cs typeface="Helvetica Neue"/>
              </a:defRPr>
            </a:lvl2pPr>
            <a:lvl3pPr marL="1113235" indent="-346472">
              <a:spcBef>
                <a:spcPts val="450"/>
              </a:spcBef>
              <a:buSzPct val="100000"/>
              <a:buFont typeface="+mj-lt"/>
              <a:buAutoNum type="romanLcPeriod"/>
              <a:tabLst/>
              <a:defRPr sz="1350" b="0" i="0">
                <a:solidFill>
                  <a:srgbClr val="223754"/>
                </a:solidFill>
                <a:latin typeface="Helvetica Neue"/>
                <a:cs typeface="Helvetica Neue"/>
              </a:defRPr>
            </a:lvl3pPr>
            <a:lvl4pPr marL="1456135" indent="-334566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4pPr>
            <a:lvl5pPr marL="1799035" indent="-335756">
              <a:spcBef>
                <a:spcPts val="450"/>
              </a:spcBef>
              <a:buSzPct val="100000"/>
              <a:buFontTx/>
              <a:buChar char="»"/>
              <a:tabLst/>
              <a:defRPr sz="1200" b="0" i="0">
                <a:solidFill>
                  <a:srgbClr val="223754"/>
                </a:solidFill>
                <a:latin typeface="Helvetica Neue"/>
                <a:cs typeface="Helvetica Neue"/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27632"/>
            <a:ext cx="3008376" cy="2859786"/>
          </a:xfrm>
          <a:prstGeom prst="rect">
            <a:avLst/>
          </a:prstGeom>
        </p:spPr>
        <p:txBody>
          <a:bodyPr vert="horz" lIns="38404" tIns="19202" rIns="38404" bIns="19202"/>
          <a:lstStyle>
            <a:lvl1pPr marL="0" indent="0" algn="l">
              <a:buNone/>
              <a:defRPr sz="1050" b="0" i="0">
                <a:solidFill>
                  <a:srgbClr val="223754"/>
                </a:solidFill>
                <a:latin typeface="Helvetica Neue"/>
                <a:cs typeface="Helvetica Neue"/>
              </a:defRPr>
            </a:lvl1pPr>
            <a:lvl2pPr marL="144015" indent="0">
              <a:buNone/>
              <a:defRPr sz="375"/>
            </a:lvl2pPr>
            <a:lvl3pPr marL="288030" indent="0">
              <a:buNone/>
              <a:defRPr sz="300"/>
            </a:lvl3pPr>
            <a:lvl4pPr marL="432044" indent="0">
              <a:buNone/>
              <a:defRPr sz="300"/>
            </a:lvl4pPr>
            <a:lvl5pPr marL="576059" indent="0">
              <a:buNone/>
              <a:defRPr sz="300"/>
            </a:lvl5pPr>
            <a:lvl6pPr marL="720074" indent="0">
              <a:buNone/>
              <a:defRPr sz="300"/>
            </a:lvl6pPr>
            <a:lvl7pPr marL="864089" indent="0">
              <a:buNone/>
              <a:defRPr sz="300"/>
            </a:lvl7pPr>
            <a:lvl8pPr marL="1008104" indent="0">
              <a:buNone/>
              <a:defRPr sz="300"/>
            </a:lvl8pPr>
            <a:lvl9pPr marL="1152119" indent="0">
              <a:buNone/>
              <a:defRPr sz="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371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4116"/>
            <a:ext cx="9144000" cy="1503486"/>
          </a:xfrm>
        </p:spPr>
        <p:txBody>
          <a:bodyPr/>
          <a:lstStyle>
            <a:lvl1pPr algn="ctr">
              <a:defRPr sz="27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" y="3754317"/>
            <a:ext cx="9143999" cy="606668"/>
          </a:xfr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391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 | Baltimore | Wilmington | Miami | Boca Raton | Pittsburgh | Newark | Las Vegas | Cherry Hill | Lake Tahoe | Myanmar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Affiliate Offices | Mexico City | Sri Lanka | Duane Morris LLP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6987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</a:t>
            </a:r>
            <a:r>
              <a:rPr lang="en-US" sz="600" baseline="0" dirty="0">
                <a:solidFill>
                  <a:srgbClr val="243C6A"/>
                </a:solidFill>
                <a:latin typeface="+mn-lt"/>
                <a:cs typeface="Arial" pitchFamily="34" charset="0"/>
              </a:rPr>
              <a:t>Dallas | </a:t>
            </a: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 | Hanoi | Ho Chi Minh City | Shanghai | Atlanta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 | Wilmington | Miami | Boca Raton | Pittsburgh | Newark | Las Vegas | Cherry Hill | Lake Tahoe | Myanmar | Duane Morris – Affiliate Offices | Mexico City | Sri Lanka | Duane Morris LLP – </a:t>
            </a:r>
            <a:r>
              <a:rPr lang="en-US" sz="600" i="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37238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01" y="664307"/>
            <a:ext cx="8356500" cy="666651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5" y="4871625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1" y="1354189"/>
            <a:ext cx="8356686" cy="3461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85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6997"/>
            <a:ext cx="7772400" cy="1021556"/>
          </a:xfrm>
          <a:ln>
            <a:noFill/>
          </a:ln>
        </p:spPr>
        <p:txBody>
          <a:bodyPr anchor="ctr"/>
          <a:lstStyle>
            <a:lvl1pPr algn="ctr">
              <a:defRPr lang="en-US" sz="3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6340"/>
            <a:ext cx="7772400" cy="1117353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49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4427"/>
            <a:ext cx="3008313" cy="871538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4428"/>
            <a:ext cx="5111750" cy="4113323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966"/>
            <a:ext cx="3008313" cy="3241785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39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6" y="885548"/>
            <a:ext cx="8293967" cy="592685"/>
          </a:xfrm>
        </p:spPr>
        <p:txBody>
          <a:bodyPr/>
          <a:lstStyle>
            <a:lvl1pPr>
              <a:defRPr sz="24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478233"/>
            <a:ext cx="4104554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1977501"/>
            <a:ext cx="4104554" cy="2843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7" y="1478233"/>
            <a:ext cx="4059317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488" y="1970843"/>
            <a:ext cx="4052659" cy="284973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4660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76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8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833" y="671761"/>
            <a:ext cx="8577072" cy="666651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98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4416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72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5" y="759433"/>
            <a:ext cx="3245793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61" y="2370337"/>
            <a:ext cx="1878923" cy="204621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1641076"/>
            <a:ext cx="3245792" cy="438422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4539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7" y="759433"/>
            <a:ext cx="5202315" cy="4027851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 baseline="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270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5953"/>
            <a:ext cx="5486400" cy="512686"/>
          </a:xfrm>
        </p:spPr>
        <p:txBody>
          <a:bodyPr anchor="ctr"/>
          <a:lstStyle>
            <a:lvl1pPr algn="l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66179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4356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2288" y="1234140"/>
            <a:ext cx="5486400" cy="27765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28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2" y="762864"/>
            <a:ext cx="3072683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3" y="1460378"/>
            <a:ext cx="3072683" cy="3326907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6" y="4864170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7" y="762864"/>
            <a:ext cx="5202315" cy="4024420"/>
          </a:xfrm>
        </p:spPr>
        <p:txBody>
          <a:bodyPr/>
          <a:lstStyle>
            <a:lvl1pPr marL="0" indent="0">
              <a:buNone/>
              <a:defRPr sz="1800" baseline="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217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0" indent="0">
              <a:tabLst>
                <a:tab pos="427435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 algn="l">
              <a:spcBef>
                <a:spcPts val="450"/>
              </a:spcBef>
              <a:buSzPct val="100000"/>
              <a:buFont typeface="+mj-lt"/>
              <a:buAutoNum type="arabicPeriod"/>
              <a:defRPr sz="225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322E40"/>
                </a:solidFill>
              </a:defRPr>
            </a:lvl2pPr>
            <a:lvl3pPr marL="1113235" indent="-342900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322E40"/>
                </a:solidFill>
              </a:defRPr>
            </a:lvl3pPr>
            <a:lvl4pPr marL="1456135" indent="-342900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322E40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defRPr sz="150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23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56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4116"/>
            <a:ext cx="9144000" cy="1503486"/>
          </a:xfrm>
        </p:spPr>
        <p:txBody>
          <a:bodyPr/>
          <a:lstStyle>
            <a:lvl1pPr algn="ctr">
              <a:defRPr sz="2700" b="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" y="3754317"/>
            <a:ext cx="9143999" cy="606668"/>
          </a:xfrm>
        </p:spPr>
        <p:txBody>
          <a:bodyPr anchor="ctr"/>
          <a:lstStyle>
            <a:lvl1pPr marL="0" indent="0" algn="ctr">
              <a:buFontTx/>
              <a:buNone/>
              <a:defRPr sz="1500" b="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5422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©2026 Duane Morris LLP. All Rights Reserved. Duane Morris is a registered service mark of Duane Morris LLP. </a:t>
            </a:r>
            <a:br>
              <a:rPr lang="en-US" sz="600" baseline="0" dirty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Duane Morris – Firm and Affiliate Offices | New York | London | Singapore | Philadelphia | Chicago | Washington, D.C. | San Francisco | Silicon Valley | San Diego | Los Angeles | Boston | Houston | Dallas | Fort Worth | Austin | </a:t>
            </a:r>
            <a:br>
              <a:rPr lang="en-US" sz="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Hanoi | Ho Chi Minh City | Shanghai | Atlanta | Baltimore | Wilmington | Miami | Boca Raton | Pittsburgh | Northern New Jersey | Southern New Jersey | Las Vegas | Sydney | Myanmar | Duane Morris LLP – A Delaware limited liability partnership</a:t>
            </a:r>
          </a:p>
        </p:txBody>
      </p:sp>
    </p:spTree>
    <p:extLst>
      <p:ext uri="{BB962C8B-B14F-4D97-AF65-F5344CB8AC3E}">
        <p14:creationId xmlns:p14="http://schemas.microsoft.com/office/powerpoint/2010/main" val="4638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32" y="664307"/>
            <a:ext cx="8257110" cy="666651"/>
          </a:xfrm>
        </p:spPr>
        <p:txBody>
          <a:bodyPr/>
          <a:lstStyle>
            <a:lvl1pPr>
              <a:defRPr sz="24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9933" y="1336790"/>
            <a:ext cx="8257294" cy="3532866"/>
          </a:xfrm>
        </p:spPr>
        <p:txBody>
          <a:bodyPr/>
          <a:lstStyle>
            <a:lvl1pPr marL="513160" indent="-51316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0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5682"/>
            <a:ext cx="5486400" cy="2679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4869657"/>
            <a:ext cx="2133600" cy="273844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03C6A"/>
                </a:solidFill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53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6997"/>
            <a:ext cx="7772400" cy="1021556"/>
          </a:xfrm>
        </p:spPr>
        <p:txBody>
          <a:bodyPr anchor="ctr"/>
          <a:lstStyle>
            <a:lvl1pPr algn="ctr">
              <a:defRPr lang="en-US" sz="30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6340"/>
            <a:ext cx="7772400" cy="1117353"/>
          </a:xfrm>
        </p:spPr>
        <p:txBody>
          <a:bodyPr anchor="ctr"/>
          <a:lstStyle>
            <a:lvl1pPr marL="0" indent="0" algn="ctr">
              <a:buNone/>
              <a:defRPr sz="1500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6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6" y="885548"/>
            <a:ext cx="8293967" cy="592685"/>
          </a:xfrm>
        </p:spPr>
        <p:txBody>
          <a:bodyPr/>
          <a:lstStyle>
            <a:lvl1pPr>
              <a:defRPr sz="24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35" y="1478233"/>
            <a:ext cx="4104554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35" y="1977501"/>
            <a:ext cx="4104554" cy="2843074"/>
          </a:xfrm>
        </p:spPr>
        <p:txBody>
          <a:bodyPr/>
          <a:lstStyle>
            <a:lvl1pPr>
              <a:defRPr sz="1800"/>
            </a:lvl1pPr>
            <a:lvl2pPr marL="898922" indent="-339329"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487" y="1478233"/>
            <a:ext cx="4059317" cy="479822"/>
          </a:xfrm>
        </p:spPr>
        <p:txBody>
          <a:bodyPr anchor="ctr"/>
          <a:lstStyle>
            <a:lvl1pPr marL="0" indent="0">
              <a:buNone/>
              <a:defRPr sz="2100" b="0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637051" y="1977501"/>
            <a:ext cx="4040188" cy="2843074"/>
          </a:xfrm>
        </p:spPr>
        <p:txBody>
          <a:bodyPr/>
          <a:lstStyle>
            <a:lvl1pPr>
              <a:defRPr sz="1800"/>
            </a:lvl1pPr>
            <a:lvl2pPr marL="898922" indent="-339329"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30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0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7605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10" y="865574"/>
            <a:ext cx="8577072" cy="666651"/>
          </a:xfrm>
        </p:spPr>
        <p:txBody>
          <a:bodyPr/>
          <a:lstStyle>
            <a:lvl1pPr>
              <a:defRPr sz="2400">
                <a:solidFill>
                  <a:srgbClr val="5E8A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3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92834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038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4478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725" y="759433"/>
            <a:ext cx="3245793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3161" y="2370337"/>
            <a:ext cx="1878923" cy="204621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9725" y="1641076"/>
            <a:ext cx="3245792" cy="438422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595457" y="759433"/>
            <a:ext cx="5202315" cy="4027851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800" baseline="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9122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87" y="609185"/>
            <a:ext cx="5486400" cy="526002"/>
          </a:xfrm>
        </p:spPr>
        <p:txBody>
          <a:bodyPr anchor="ctr"/>
          <a:lstStyle>
            <a:lvl1pPr algn="l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66179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4295" y="4869657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791287" y="1269073"/>
            <a:ext cx="5486400" cy="2763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711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32" y="762864"/>
            <a:ext cx="3072683" cy="697513"/>
          </a:xfrm>
        </p:spPr>
        <p:txBody>
          <a:bodyPr anchor="t"/>
          <a:lstStyle>
            <a:lvl1pPr algn="ctr">
              <a:defRPr sz="2250" b="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2833" y="1460378"/>
            <a:ext cx="3072683" cy="3326907"/>
          </a:xfrm>
        </p:spPr>
        <p:txBody>
          <a:bodyPr/>
          <a:lstStyle>
            <a:lvl1pPr marL="0" indent="0" algn="ctr">
              <a:buNone/>
              <a:defRPr sz="1800" baseline="0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0426" y="4871625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595457" y="762864"/>
            <a:ext cx="5202315" cy="4024420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4411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649" y="1574032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26201" y="1574032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677753" y="1574032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29305" y="1574032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80857" y="1574032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74649" y="3219101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026201" y="3219101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677753" y="3219101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329305" y="3219101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980857" y="3219101"/>
            <a:ext cx="1414394" cy="1051322"/>
          </a:xfrm>
        </p:spPr>
        <p:txBody>
          <a:bodyPr/>
          <a:lstStyle>
            <a:lvl1pPr marL="0" indent="0" algn="ctr">
              <a:buFontTx/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1021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12505"/>
            <a:ext cx="8174736" cy="507829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>
            <a:lvl1pPr marL="0" indent="0">
              <a:tabLst>
                <a:tab pos="427435" algn="l"/>
              </a:tabLst>
              <a:defRPr sz="2700" b="0">
                <a:solidFill>
                  <a:srgbClr val="446F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53896"/>
            <a:ext cx="8174736" cy="3044952"/>
          </a:xfrm>
          <a:prstGeom prst="rect">
            <a:avLst/>
          </a:prstGeom>
        </p:spPr>
        <p:txBody>
          <a:bodyPr lIns="91438" tIns="45719" rIns="91438" bIns="45719"/>
          <a:lstStyle>
            <a:lvl1pPr marL="427435" indent="-427435" algn="l">
              <a:spcBef>
                <a:spcPts val="450"/>
              </a:spcBef>
              <a:buSzPct val="100000"/>
              <a:buFont typeface="+mj-lt"/>
              <a:buAutoNum type="arabicPeriod"/>
              <a:defRPr sz="2250">
                <a:solidFill>
                  <a:srgbClr val="322E40"/>
                </a:solidFill>
              </a:defRPr>
            </a:lvl1pPr>
            <a:lvl2pPr marL="770335" indent="-342900">
              <a:spcBef>
                <a:spcPts val="450"/>
              </a:spcBef>
              <a:buSzPct val="100000"/>
              <a:buFont typeface="+mj-lt"/>
              <a:buAutoNum type="alphaLcPeriod"/>
              <a:defRPr sz="1950">
                <a:solidFill>
                  <a:srgbClr val="322E40"/>
                </a:solidFill>
              </a:defRPr>
            </a:lvl2pPr>
            <a:lvl3pPr marL="1113235" indent="-342900">
              <a:spcBef>
                <a:spcPts val="450"/>
              </a:spcBef>
              <a:buSzPct val="100000"/>
              <a:buFont typeface="+mj-lt"/>
              <a:buAutoNum type="romanLcPeriod"/>
              <a:defRPr sz="1800">
                <a:solidFill>
                  <a:srgbClr val="322E40"/>
                </a:solidFill>
              </a:defRPr>
            </a:lvl3pPr>
            <a:lvl4pPr marL="1456135" indent="-342900">
              <a:spcBef>
                <a:spcPts val="450"/>
              </a:spcBef>
              <a:buSzPct val="100000"/>
              <a:buFont typeface="Arial" pitchFamily="34" charset="0"/>
              <a:buChar char="•"/>
              <a:defRPr sz="1500">
                <a:solidFill>
                  <a:srgbClr val="322E40"/>
                </a:solidFill>
              </a:defRPr>
            </a:lvl4pPr>
            <a:lvl5pPr marL="1799035" indent="-342900">
              <a:spcBef>
                <a:spcPts val="450"/>
              </a:spcBef>
              <a:buSzPct val="100000"/>
              <a:buFontTx/>
              <a:buChar char="»"/>
              <a:defRPr sz="1500">
                <a:solidFill>
                  <a:srgbClr val="322E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41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431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1174518"/>
            <a:ext cx="7506569" cy="37438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08" y="156771"/>
            <a:ext cx="6249917" cy="86097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72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91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3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01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7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29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611015"/>
          </a:xfrm>
        </p:spPr>
        <p:txBody>
          <a:bodyPr/>
          <a:lstStyle>
            <a:lvl1pPr>
              <a:defRPr sz="2700">
                <a:solidFill>
                  <a:srgbClr val="5880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871CE5-0839-4A45-98C9-7F0DCA842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379810" y="1387377"/>
            <a:ext cx="8379049" cy="3482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0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image" Target="../media/image10.emf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9.emf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67" y="1"/>
            <a:ext cx="9137667" cy="514349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495044"/>
            <a:ext cx="8576248" cy="33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457200"/>
            <a:ext cx="6025896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82871" y="4854388"/>
            <a:ext cx="2279276" cy="27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93813"/>
            <a:ext cx="9144000" cy="119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4869180"/>
            <a:ext cx="3733800" cy="274320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1"/>
            <a:ext cx="9147401" cy="514158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45148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9000">
                <a:schemeClr val="accent6">
                  <a:lumMod val="20000"/>
                  <a:lumOff val="80000"/>
                </a:schemeClr>
              </a:gs>
              <a:gs pos="79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6628" y="4764301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>
                <a:solidFill>
                  <a:srgbClr val="E6A65D"/>
                </a:solidFill>
                <a:latin typeface="+mn-lt"/>
              </a:rPr>
              <a:t>www.eckertseamans.com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00150"/>
            <a:ext cx="9144000" cy="0"/>
          </a:xfrm>
          <a:prstGeom prst="line">
            <a:avLst/>
          </a:prstGeom>
          <a:ln>
            <a:solidFill>
              <a:srgbClr val="E6A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33732"/>
            <a:ext cx="871754" cy="3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marL="0" indent="0" algn="l" rtl="0" eaLnBrk="1" fontAlgn="base" hangingPunct="1">
        <a:lnSpc>
          <a:spcPts val="2475"/>
        </a:lnSpc>
        <a:spcBef>
          <a:spcPct val="0"/>
        </a:spcBef>
        <a:spcAft>
          <a:spcPct val="0"/>
        </a:spcAft>
        <a:defRPr sz="2400" b="1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2pPr>
      <a:lvl3pPr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3pPr>
      <a:lvl4pPr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4pPr>
      <a:lvl5pPr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5pPr>
      <a:lvl6pPr marL="342900"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6pPr>
      <a:lvl7pPr marL="685800"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7pPr>
      <a:lvl8pPr marL="1028700"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8pPr>
      <a:lvl9pPr marL="1371600" indent="17145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1B325F"/>
          </a:solidFill>
          <a:latin typeface="Adobe Heiti Std R" pitchFamily="34" charset="-128"/>
        </a:defRPr>
      </a:lvl9pPr>
    </p:titleStyle>
    <p:bodyStyle>
      <a:lvl1pPr marL="347663" indent="-3476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5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685800" indent="-302419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033463" indent="-30361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371600" indent="-302419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1719263" indent="-30361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B325F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B325F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B325F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/>
          <a:stretch/>
        </p:blipFill>
        <p:spPr>
          <a:xfrm>
            <a:off x="0" y="2"/>
            <a:ext cx="9144000" cy="513604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9" y="1499989"/>
            <a:ext cx="8307722" cy="323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5" y="782707"/>
            <a:ext cx="8316866" cy="69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6762" y="4810022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1"/>
            <a:ext cx="9147401" cy="51415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45148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9000">
                <a:schemeClr val="accent6">
                  <a:lumMod val="20000"/>
                  <a:lumOff val="80000"/>
                </a:schemeClr>
              </a:gs>
              <a:gs pos="79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6628" y="4764301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>
                <a:solidFill>
                  <a:srgbClr val="E6A65D"/>
                </a:solidFill>
                <a:latin typeface="+mn-lt"/>
              </a:rPr>
              <a:t>www.eckertseamans.com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00150"/>
            <a:ext cx="9144000" cy="0"/>
          </a:xfrm>
          <a:prstGeom prst="line">
            <a:avLst/>
          </a:prstGeom>
          <a:ln>
            <a:solidFill>
              <a:srgbClr val="E6A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33732"/>
            <a:ext cx="871754" cy="3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2pPr>
      <a:lvl3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3pPr>
      <a:lvl4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4pPr>
      <a:lvl5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5pPr>
      <a:lvl6pPr marL="192881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6pPr>
      <a:lvl7pPr marL="385763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7pPr>
      <a:lvl8pPr marL="578644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8pPr>
      <a:lvl9pPr marL="771525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9pPr>
    </p:titleStyle>
    <p:bodyStyle>
      <a:lvl1pPr marL="346472" indent="-34647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5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685800" indent="-300038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032272" indent="-3059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371600" indent="-300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1718072" indent="-30599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/>
          <a:stretch/>
        </p:blipFill>
        <p:spPr>
          <a:xfrm>
            <a:off x="0" y="1"/>
            <a:ext cx="9144000" cy="5136045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718" y="1484704"/>
            <a:ext cx="8319053" cy="32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5" y="835989"/>
            <a:ext cx="8316866" cy="6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4577" y="4862202"/>
            <a:ext cx="298142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700" b="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2pPr>
      <a:lvl3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3pPr>
      <a:lvl4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4pPr>
      <a:lvl5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5pPr>
      <a:lvl6pPr marL="192881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6pPr>
      <a:lvl7pPr marL="385763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7pPr>
      <a:lvl8pPr marL="578644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8pPr>
      <a:lvl9pPr marL="771525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9pPr>
    </p:titleStyle>
    <p:bodyStyle>
      <a:lvl1pPr marL="513160" indent="-513160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225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898922" indent="-384572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195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198960" indent="-296466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544241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15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1797844" indent="-253604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solidFill>
            <a:srgbClr val="322E4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4" tIns="14402" rIns="28804" bIns="14402"/>
          <a:lstStyle/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8" y="69166"/>
            <a:ext cx="50482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/>
          </p:cNvSpPr>
          <p:nvPr/>
        </p:nvSpPr>
        <p:spPr bwMode="auto">
          <a:xfrm>
            <a:off x="1" y="0"/>
            <a:ext cx="95251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1350" dirty="0"/>
          </a:p>
        </p:txBody>
      </p:sp>
      <p:pic>
        <p:nvPicPr>
          <p:cNvPr id="1037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2" y="4881562"/>
            <a:ext cx="10572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456182"/>
            <a:ext cx="8174736" cy="3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" y="814790"/>
            <a:ext cx="81747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62034" y="4652963"/>
            <a:ext cx="5057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322E40"/>
                </a:solidFill>
                <a:latin typeface="Helvetica Neue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4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tabLst>
          <a:tab pos="427435" algn="l"/>
        </a:tabLst>
        <a:defRPr sz="2700" baseline="0">
          <a:solidFill>
            <a:srgbClr val="446FA9"/>
          </a:solidFill>
          <a:latin typeface="Helvetica Neue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44015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288030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432044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576059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27435" indent="-427435" algn="l" rtl="0" eaLnBrk="1" fontAlgn="base" hangingPunct="1">
        <a:spcBef>
          <a:spcPts val="450"/>
        </a:spcBef>
        <a:spcAft>
          <a:spcPct val="0"/>
        </a:spcAft>
        <a:buSzPct val="100000"/>
        <a:buFont typeface="+mj-lt"/>
        <a:buAutoNum type="arabicPeriod"/>
        <a:defRPr sz="225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1pPr>
      <a:lvl2pPr marL="770335" indent="-345281" algn="l" rtl="0" eaLnBrk="1" fontAlgn="base" hangingPunct="1">
        <a:spcBef>
          <a:spcPts val="450"/>
        </a:spcBef>
        <a:spcAft>
          <a:spcPct val="0"/>
        </a:spcAft>
        <a:buSzPct val="100000"/>
        <a:buFont typeface="+mj-lt"/>
        <a:buAutoNum type="alphaLcPeriod"/>
        <a:defRPr sz="195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2pPr>
      <a:lvl3pPr marL="1113235" indent="-345281" algn="l" rtl="0" eaLnBrk="1" fontAlgn="base" hangingPunct="1">
        <a:spcBef>
          <a:spcPts val="450"/>
        </a:spcBef>
        <a:spcAft>
          <a:spcPct val="0"/>
        </a:spcAft>
        <a:buSzPct val="100000"/>
        <a:buFont typeface="+mj-lt"/>
        <a:buAutoNum type="romanLcPeriod"/>
        <a:defRPr sz="18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3pPr>
      <a:lvl4pPr marL="1456135" indent="-346472" algn="l" rtl="0" eaLnBrk="1" fontAlgn="base" hangingPunct="1"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4pPr>
      <a:lvl5pPr marL="1709738" indent="-257175" algn="l" rtl="0" eaLnBrk="1" fontAlgn="base" hangingPunct="1">
        <a:spcBef>
          <a:spcPts val="450"/>
        </a:spcBef>
        <a:spcAft>
          <a:spcPct val="0"/>
        </a:spcAft>
        <a:buSzPct val="100000"/>
        <a:buFontTx/>
        <a:buChar char="»"/>
        <a:defRPr sz="15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5pPr>
      <a:lvl6pPr marL="1056109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200124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44139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488153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5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0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4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5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7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8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0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1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solidFill>
            <a:srgbClr val="322E4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8804" tIns="14402" rIns="28804" bIns="14402"/>
          <a:lstStyle/>
          <a:p>
            <a:pPr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8" y="69166"/>
            <a:ext cx="50482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/>
          </p:cNvSpPr>
          <p:nvPr/>
        </p:nvSpPr>
        <p:spPr bwMode="auto">
          <a:xfrm>
            <a:off x="1" y="0"/>
            <a:ext cx="95251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135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" y="1456182"/>
            <a:ext cx="8174736" cy="3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" y="814790"/>
            <a:ext cx="81747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2" y="4881562"/>
            <a:ext cx="10572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58784" y="4656582"/>
            <a:ext cx="502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322E40"/>
                </a:solidFill>
                <a:latin typeface="Helvetica Neue"/>
              </a:defRPr>
            </a:lvl1pPr>
          </a:lstStyle>
          <a:p>
            <a:fld id="{E11F2431-DDEB-4C85-B62A-F95ECCF6C7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ransition/>
  <p:hf hdr="0" ftr="0" dt="0"/>
  <p:txStyles>
    <p:titleStyle>
      <a:lvl1pPr marL="427435" indent="-427435" algn="l" rtl="0" eaLnBrk="1" fontAlgn="base" hangingPunct="1">
        <a:spcBef>
          <a:spcPct val="0"/>
        </a:spcBef>
        <a:spcAft>
          <a:spcPct val="0"/>
        </a:spcAft>
        <a:buFont typeface="+mj-lt"/>
        <a:buAutoNum type="alphaUcPeriod"/>
        <a:tabLst>
          <a:tab pos="427435" algn="l"/>
        </a:tabLst>
        <a:defRPr sz="2700" baseline="0">
          <a:solidFill>
            <a:srgbClr val="446FA9"/>
          </a:solidFill>
          <a:latin typeface="Helvetica Neue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44015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288030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432044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576059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27435" indent="-427435" algn="l" rtl="0" eaLnBrk="1" fontAlgn="base" hangingPunct="1">
        <a:spcBef>
          <a:spcPts val="1638"/>
        </a:spcBef>
        <a:spcAft>
          <a:spcPct val="0"/>
        </a:spcAft>
        <a:buSzPct val="100000"/>
        <a:buFont typeface="+mj-lt"/>
        <a:buAutoNum type="arabicPeriod"/>
        <a:defRPr sz="225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1pPr>
      <a:lvl2pPr marL="770335" indent="-345281" algn="l" rtl="0" eaLnBrk="1" fontAlgn="base" hangingPunct="1">
        <a:spcBef>
          <a:spcPts val="450"/>
        </a:spcBef>
        <a:spcAft>
          <a:spcPct val="0"/>
        </a:spcAft>
        <a:buSzPct val="100000"/>
        <a:buFont typeface="+mj-lt"/>
        <a:buAutoNum type="alphaLcPeriod"/>
        <a:defRPr sz="195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2pPr>
      <a:lvl3pPr marL="1113235" indent="-340519" algn="l" rtl="0" eaLnBrk="1" fontAlgn="base" hangingPunct="1">
        <a:spcBef>
          <a:spcPts val="450"/>
        </a:spcBef>
        <a:spcAft>
          <a:spcPct val="0"/>
        </a:spcAft>
        <a:buSzPct val="100000"/>
        <a:buFont typeface="+mj-lt"/>
        <a:buAutoNum type="romanLcPeriod"/>
        <a:defRPr sz="18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3pPr>
      <a:lvl4pPr marL="1456135" indent="-341710" algn="l" rtl="0" eaLnBrk="1" fontAlgn="base" hangingPunct="1"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•"/>
        <a:defRPr sz="15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4pPr>
      <a:lvl5pPr marL="1799035" indent="-346472" algn="l" rtl="0" eaLnBrk="1" fontAlgn="base" hangingPunct="1">
        <a:spcBef>
          <a:spcPts val="450"/>
        </a:spcBef>
        <a:spcAft>
          <a:spcPct val="0"/>
        </a:spcAft>
        <a:buSzPct val="100000"/>
        <a:buFontTx/>
        <a:buChar char="»"/>
        <a:defRPr sz="1500" baseline="0">
          <a:solidFill>
            <a:srgbClr val="322E40"/>
          </a:solidFill>
          <a:latin typeface="Helvetica Neue"/>
          <a:ea typeface="+mn-ea"/>
          <a:cs typeface="+mn-cs"/>
          <a:sym typeface="Gill Sans" charset="0"/>
        </a:defRPr>
      </a:lvl5pPr>
      <a:lvl6pPr marL="1056109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200124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44139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488153" indent="-252026" algn="l" rtl="0" eaLnBrk="1" fontAlgn="base" hangingPunct="1">
        <a:spcBef>
          <a:spcPts val="1638"/>
        </a:spcBef>
        <a:spcAft>
          <a:spcPct val="0"/>
        </a:spcAft>
        <a:buSzPct val="171000"/>
        <a:buFont typeface="Gill Sans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5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0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4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5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7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8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04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19" algn="l" defTabSz="14401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977" y="1321085"/>
            <a:ext cx="8294762" cy="349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833" y="657084"/>
            <a:ext cx="8303606" cy="6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0382" y="4869657"/>
            <a:ext cx="524903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6D6DD52-130F-42A0-947D-419D561C0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2pPr>
      <a:lvl3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3pPr>
      <a:lvl4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4pPr>
      <a:lvl5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5pPr>
      <a:lvl6pPr marL="192881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6pPr>
      <a:lvl7pPr marL="385763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7pPr>
      <a:lvl8pPr marL="578644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8pPr>
      <a:lvl9pPr marL="771525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9pPr>
    </p:titleStyle>
    <p:bodyStyle>
      <a:lvl1pPr marL="346472" indent="-34647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5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685800" indent="-300038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032272" indent="-30599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371600" indent="-300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1718072" indent="-30599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9" y="1387820"/>
            <a:ext cx="8272935" cy="339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655982"/>
            <a:ext cx="8281756" cy="68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52499" y="4864170"/>
            <a:ext cx="444811" cy="273844"/>
          </a:xfrm>
          <a:prstGeom prst="rect">
            <a:avLst/>
          </a:prstGeom>
        </p:spPr>
        <p:txBody>
          <a:bodyPr/>
          <a:lstStyle>
            <a:lvl1pPr marL="0" marR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64" r:id="rId14"/>
    <p:sldLayoutId id="2147483767" r:id="rId15"/>
    <p:sldLayoutId id="2147483768" r:id="rId16"/>
    <p:sldLayoutId id="2147483769" r:id="rId17"/>
    <p:sldLayoutId id="2147483770" r:id="rId18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2pPr>
      <a:lvl3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3pPr>
      <a:lvl4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4pPr>
      <a:lvl5pPr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5pPr>
      <a:lvl6pPr marL="192881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6pPr>
      <a:lvl7pPr marL="385763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7pPr>
      <a:lvl8pPr marL="578644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8pPr>
      <a:lvl9pPr marL="771525" indent="96441" algn="l" rtl="0" eaLnBrk="1" fontAlgn="base" hangingPunct="1">
        <a:spcBef>
          <a:spcPct val="0"/>
        </a:spcBef>
        <a:spcAft>
          <a:spcPct val="0"/>
        </a:spcAft>
        <a:defRPr sz="1519">
          <a:solidFill>
            <a:srgbClr val="1B325F"/>
          </a:solidFill>
          <a:latin typeface="Adobe Heiti Std R" pitchFamily="34" charset="-128"/>
        </a:defRPr>
      </a:lvl9pPr>
    </p:titleStyle>
    <p:bodyStyle>
      <a:lvl1pPr marL="513160" indent="-513160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225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898922" indent="-339329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195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198960" indent="-253604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544241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15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1797844" indent="-253604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kpallen@duanemorris.com" TargetMode="Externa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302" y="2190750"/>
            <a:ext cx="8153400" cy="1524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The Attorney-Client Privilege for In-House Counsel: Basics, Pitfalls, Recent Developments (and NFL Draft Trivia)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P. Allen | April 10, 2026</a:t>
            </a:r>
          </a:p>
        </p:txBody>
      </p:sp>
    </p:spTree>
    <p:extLst>
      <p:ext uri="{BB962C8B-B14F-4D97-AF65-F5344CB8AC3E}">
        <p14:creationId xmlns:p14="http://schemas.microsoft.com/office/powerpoint/2010/main" val="39411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C9FF5-7363-C293-45F8-475B9A95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D201-1880-D165-1727-630048EA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8" y="1749267"/>
            <a:ext cx="8378863" cy="1400589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200" b="1" i="1" u="sng" dirty="0"/>
              <a:t>WSJ Editorial</a:t>
            </a:r>
            <a:br>
              <a:rPr lang="en-US" sz="2800" b="1" i="1" u="sng" dirty="0"/>
            </a:br>
            <a:r>
              <a:rPr lang="en-US" sz="1900" dirty="0"/>
              <a:t>April 6, </a:t>
            </a:r>
            <a:r>
              <a:rPr lang="en-US" sz="1900" dirty="0" err="1"/>
              <a:t>2026s</a:t>
            </a:r>
            <a:br>
              <a:rPr lang="en-US" sz="2000" dirty="0"/>
            </a:br>
            <a:br>
              <a:rPr lang="en-US" sz="1400" dirty="0"/>
            </a:br>
            <a:r>
              <a:rPr lang="en-US" sz="1900" i="1" dirty="0"/>
              <a:t>A Judge Mistakes the Claude Chatbot for a Person</a:t>
            </a:r>
            <a:br>
              <a:rPr lang="en-US" sz="1900" dirty="0"/>
            </a:br>
            <a:r>
              <a:rPr lang="en-US" sz="1900" dirty="0"/>
              <a:t>Bridget McCormack and Shlomo Klapper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F7513-0AB9-2B65-53B1-0B741DF37C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219" y="3244184"/>
            <a:ext cx="8454072" cy="1762394"/>
          </a:xfrm>
        </p:spPr>
        <p:txBody>
          <a:bodyPr/>
          <a:lstStyle/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sz="1850" dirty="0"/>
              <a:t>Critical of </a:t>
            </a:r>
            <a:r>
              <a:rPr lang="en-US" sz="1850" i="1" dirty="0"/>
              <a:t>Heppner</a:t>
            </a:r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sz="1850" dirty="0"/>
              <a:t>Use of AI tools should be treated the same as use of, for instance, Google Docs</a:t>
            </a:r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sz="1850" i="1" dirty="0"/>
              <a:t>See also </a:t>
            </a:r>
            <a:r>
              <a:rPr lang="en-US" sz="1850" dirty="0"/>
              <a:t>McCormack and Klapper, </a:t>
            </a:r>
            <a:r>
              <a:rPr lang="en-US" sz="1850" i="1" dirty="0"/>
              <a:t>The Machine Isn’t the Interlocutor:  Why </a:t>
            </a:r>
            <a:r>
              <a:rPr lang="en-US" sz="1850" i="1" u="sng" dirty="0"/>
              <a:t>U.S. v. Heppner</a:t>
            </a:r>
            <a:r>
              <a:rPr lang="en-US" sz="1850" i="1" dirty="0"/>
              <a:t> Gets Privilege Wrong, 27 Sedona Conf. J. ____ (forthcoming 2026)</a:t>
            </a:r>
            <a:endParaRPr lang="en-US" sz="1850" dirty="0"/>
          </a:p>
          <a:p>
            <a:pPr marL="341313" lvl="4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latin typeface="Aptos" panose="020B0004020202020204" pitchFamily="34" charset="0"/>
            </a:endParaRP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kern="1200" dirty="0">
              <a:latin typeface="Aptos" panose="020B0004020202020204" pitchFamily="34" charset="0"/>
              <a:ea typeface="+mn-ea"/>
              <a:cs typeface="+mn-cs"/>
            </a:endParaRPr>
          </a:p>
          <a:p>
            <a:pPr marL="339725" lvl="1" indent="-3381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8CAF19-62AD-4837-9BC2-02DC1A9B9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9</a:t>
            </a:fld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D315F11-4E53-0D51-A022-FE711252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0551"/>
            <a:ext cx="2105460" cy="10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2932"/>
            <a:ext cx="6172200" cy="9233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Facts</a:t>
            </a: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 v.</a:t>
            </a:r>
            <a:b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Communication</a:t>
            </a: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 of </a:t>
            </a:r>
            <a:r>
              <a:rPr lang="en-US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Facts</a:t>
            </a:r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1371600" y="1714500"/>
            <a:ext cx="7467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100" dirty="0">
                <a:solidFill>
                  <a:srgbClr val="002060"/>
                </a:solidFill>
              </a:rPr>
              <a:t>Facts					Not protected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100" dirty="0">
                <a:solidFill>
                  <a:srgbClr val="002060"/>
                </a:solidFill>
              </a:rPr>
              <a:t>Communication			Protected</a:t>
            </a:r>
            <a:br>
              <a:rPr lang="en-US" sz="2100" dirty="0">
                <a:solidFill>
                  <a:srgbClr val="002060"/>
                </a:solidFill>
              </a:rPr>
            </a:br>
            <a:r>
              <a:rPr lang="en-US" sz="2100" dirty="0">
                <a:solidFill>
                  <a:srgbClr val="002060"/>
                </a:solidFill>
              </a:rPr>
              <a:t>of facts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956367" y="1962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4099367" y="29527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7F075-C4C9-BBE5-5291-F80388AE4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28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947A-B1AC-97EE-68F2-4456FEB0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>
                <a:solidFill>
                  <a:srgbClr val="587808"/>
                </a:solidFill>
              </a:rPr>
              <a:t>King v. Kappa Sigma Fraternity</a:t>
            </a:r>
            <a:br>
              <a:rPr lang="en-US" sz="2800" dirty="0"/>
            </a:br>
            <a:r>
              <a:rPr lang="en-US" sz="2400" i="1" dirty="0"/>
              <a:t>331 </a:t>
            </a:r>
            <a:r>
              <a:rPr lang="en-US" sz="2400" i="1" dirty="0" err="1"/>
              <a:t>A.3d</a:t>
            </a:r>
            <a:r>
              <a:rPr lang="en-US" sz="2400" i="1" dirty="0"/>
              <a:t> 695 (Pa. Super. 2025)</a:t>
            </a:r>
            <a:endParaRPr lang="en-US" sz="25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E9D15-F363-336F-B9D0-9AE2AFAD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707717-D834-DF5F-4566-58F11B9791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Sorority CEO and COO attend witness interviews and take notes – factual summaries of what interviewees said.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Then, they provided notes to counsel.  Discoverable?</a:t>
            </a:r>
          </a:p>
          <a:p>
            <a:pPr marL="339725" lvl="1" indent="-338138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What is the communication at issue?</a:t>
            </a:r>
          </a:p>
        </p:txBody>
      </p:sp>
    </p:spTree>
    <p:extLst>
      <p:ext uri="{BB962C8B-B14F-4D97-AF65-F5344CB8AC3E}">
        <p14:creationId xmlns:p14="http://schemas.microsoft.com/office/powerpoint/2010/main" val="30184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2991-6061-ABA4-3C80-7F9D5E3B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457787"/>
            <a:ext cx="8378863" cy="1275764"/>
          </a:xfrm>
        </p:spPr>
        <p:txBody>
          <a:bodyPr/>
          <a:lstStyle/>
          <a:p>
            <a:pPr algn="ctr"/>
            <a:r>
              <a:rPr lang="en-US" sz="2800" b="1" i="1" u="sng" dirty="0"/>
              <a:t>Brand v. Brand</a:t>
            </a:r>
            <a:br>
              <a:rPr lang="en-US" dirty="0"/>
            </a:br>
            <a:r>
              <a:rPr lang="en-US" sz="2400" i="1" dirty="0"/>
              <a:t>137 WDA 2023, 2025 WL 2452252</a:t>
            </a:r>
            <a:br>
              <a:rPr lang="en-US" sz="2400" i="1" dirty="0"/>
            </a:br>
            <a:r>
              <a:rPr lang="en-US" sz="2400" i="1" dirty="0"/>
              <a:t>(Pa. Super. Aug. 26, 2025)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7C724-4606-F66F-2FAA-BF2D7099A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80FFB-7006-8E4F-C25B-B7874DF162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810" y="1809751"/>
            <a:ext cx="8379049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Estate planning dispute.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Trial court: no privilege because communications with counsel involved matters ultimately “intended to be disclosed to third parties” – like a power of attorney.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 Court panel affirmed.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Then . . . thought better of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Reargument</a:t>
            </a:r>
            <a:r>
              <a:rPr lang="en-US" dirty="0"/>
              <a:t> </a:t>
            </a:r>
            <a:r>
              <a:rPr lang="en-US" i="1" dirty="0" err="1"/>
              <a:t>en</a:t>
            </a:r>
            <a:r>
              <a:rPr lang="en-US" i="1" dirty="0"/>
              <a:t> banc </a:t>
            </a:r>
            <a:r>
              <a:rPr lang="en-US" dirty="0"/>
              <a:t>granted, and opinion withdrawn (Nov. 5, 2025), discontinued (Dec. 29, 2025).</a:t>
            </a:r>
          </a:p>
        </p:txBody>
      </p:sp>
    </p:spTree>
    <p:extLst>
      <p:ext uri="{BB962C8B-B14F-4D97-AF65-F5344CB8AC3E}">
        <p14:creationId xmlns:p14="http://schemas.microsoft.com/office/powerpoint/2010/main" val="32539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32" y="895350"/>
            <a:ext cx="8257110" cy="66665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7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Common Interest Privilege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FA433-91C5-A991-D06B-D109F51C5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EE5CC92-614E-8023-CD77-FABA14C398AE}"/>
              </a:ext>
            </a:extLst>
          </p:cNvPr>
          <p:cNvSpPr txBox="1">
            <a:spLocks/>
          </p:cNvSpPr>
          <p:nvPr/>
        </p:nvSpPr>
        <p:spPr>
          <a:xfrm>
            <a:off x="379810" y="1809751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Who is covered?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en-US" u="sng" dirty="0">
                <a:solidFill>
                  <a:srgbClr val="002060"/>
                </a:solidFill>
              </a:rPr>
              <a:t>Sandoz, Inc. v. </a:t>
            </a:r>
            <a:r>
              <a:rPr lang="en-US" u="sng" dirty="0" err="1">
                <a:solidFill>
                  <a:srgbClr val="002060"/>
                </a:solidFill>
              </a:rPr>
              <a:t>Lannett</a:t>
            </a:r>
            <a:r>
              <a:rPr lang="en-US" u="sng" dirty="0">
                <a:solidFill>
                  <a:srgbClr val="002060"/>
                </a:solidFill>
              </a:rPr>
              <a:t> Co.</a:t>
            </a:r>
            <a:r>
              <a:rPr lang="en-US" dirty="0">
                <a:solidFill>
                  <a:srgbClr val="002060"/>
                </a:solidFill>
              </a:rPr>
              <a:t>, 570 F. Supp. </a:t>
            </a:r>
            <a:r>
              <a:rPr lang="en-US" dirty="0" err="1">
                <a:solidFill>
                  <a:srgbClr val="002060"/>
                </a:solidFill>
              </a:rPr>
              <a:t>3d</a:t>
            </a:r>
            <a:r>
              <a:rPr lang="en-US" dirty="0">
                <a:solidFill>
                  <a:srgbClr val="002060"/>
                </a:solidFill>
              </a:rPr>
              <a:t> 258 (E.D. Pa. 2021); </a:t>
            </a:r>
            <a:r>
              <a:rPr lang="en-US" u="sng" dirty="0">
                <a:solidFill>
                  <a:srgbClr val="002060"/>
                </a:solidFill>
              </a:rPr>
              <a:t>New Berry, Inc.</a:t>
            </a:r>
            <a:r>
              <a:rPr lang="en-US" dirty="0">
                <a:solidFill>
                  <a:srgbClr val="002060"/>
                </a:solidFill>
              </a:rPr>
              <a:t>, C.A. No. 2:18-1024, 2020 WL 13536324 (</a:t>
            </a:r>
            <a:r>
              <a:rPr lang="en-US" dirty="0" err="1">
                <a:solidFill>
                  <a:srgbClr val="002060"/>
                </a:solidFill>
              </a:rPr>
              <a:t>W.D</a:t>
            </a:r>
            <a:r>
              <a:rPr lang="en-US" dirty="0">
                <a:solidFill>
                  <a:srgbClr val="002060"/>
                </a:solidFill>
              </a:rPr>
              <a:t>. Pa. Dec. 18, 2020).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85451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32" y="742950"/>
            <a:ext cx="8257110" cy="66665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7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“Behest of Counsel” Requirement?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C1E21-E7A8-86F5-DB4C-4DF0159CC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CBCB80D-C5F3-2FE7-E846-5D90322000C4}"/>
              </a:ext>
            </a:extLst>
          </p:cNvPr>
          <p:cNvSpPr txBox="1">
            <a:spLocks/>
          </p:cNvSpPr>
          <p:nvPr/>
        </p:nvSpPr>
        <p:spPr>
          <a:xfrm>
            <a:off x="379810" y="1809751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</a:rPr>
              <a:t>Custom Designs</a:t>
            </a:r>
            <a:r>
              <a:rPr lang="en-US" sz="2400" dirty="0">
                <a:solidFill>
                  <a:srgbClr val="002060"/>
                </a:solidFill>
              </a:rPr>
              <a:t>, 39 </a:t>
            </a:r>
            <a:r>
              <a:rPr lang="en-US" sz="2400" dirty="0" err="1">
                <a:solidFill>
                  <a:srgbClr val="002060"/>
                </a:solidFill>
              </a:rPr>
              <a:t>A.3d</a:t>
            </a:r>
            <a:r>
              <a:rPr lang="en-US" sz="2400" dirty="0">
                <a:solidFill>
                  <a:srgbClr val="002060"/>
                </a:solidFill>
              </a:rPr>
              <a:t> 372 (Pa. Super. 2012)</a:t>
            </a:r>
          </a:p>
          <a:p>
            <a:pPr>
              <a:buSzPct val="80000"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</a:rPr>
              <a:t>Knopick</a:t>
            </a:r>
            <a:r>
              <a:rPr lang="en-US" sz="2400" dirty="0">
                <a:solidFill>
                  <a:srgbClr val="002060"/>
                </a:solidFill>
              </a:rPr>
              <a:t>, 189 </a:t>
            </a:r>
            <a:r>
              <a:rPr lang="en-US" sz="2400" dirty="0" err="1">
                <a:solidFill>
                  <a:srgbClr val="002060"/>
                </a:solidFill>
              </a:rPr>
              <a:t>A.3d</a:t>
            </a:r>
            <a:r>
              <a:rPr lang="en-US" sz="2400" dirty="0">
                <a:solidFill>
                  <a:srgbClr val="002060"/>
                </a:solidFill>
              </a:rPr>
              <a:t> 432 (Pa. Super. 2018)</a:t>
            </a:r>
          </a:p>
          <a:p>
            <a:pPr marL="0" indent="0">
              <a:buSzPct val="80000"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400" u="sng" dirty="0" err="1">
                <a:solidFill>
                  <a:srgbClr val="002060"/>
                </a:solidFill>
              </a:rPr>
              <a:t>Newsuan</a:t>
            </a:r>
            <a:r>
              <a:rPr lang="en-US" sz="2400" dirty="0">
                <a:solidFill>
                  <a:srgbClr val="002060"/>
                </a:solidFill>
              </a:rPr>
              <a:t>, 213 </a:t>
            </a:r>
            <a:r>
              <a:rPr lang="en-US" sz="2400" dirty="0" err="1">
                <a:solidFill>
                  <a:srgbClr val="002060"/>
                </a:solidFill>
              </a:rPr>
              <a:t>A.3d</a:t>
            </a:r>
            <a:r>
              <a:rPr lang="en-US" sz="2400" dirty="0">
                <a:solidFill>
                  <a:srgbClr val="002060"/>
                </a:solidFill>
              </a:rPr>
              <a:t> 279 (Pa. Super. 2019)</a:t>
            </a:r>
          </a:p>
          <a:p>
            <a:pPr>
              <a:buSzPct val="80000"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</a:rPr>
              <a:t>See also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u="sng" dirty="0">
                <a:solidFill>
                  <a:srgbClr val="002060"/>
                </a:solidFill>
              </a:rPr>
              <a:t>Heppner</a:t>
            </a:r>
          </a:p>
        </p:txBody>
      </p:sp>
    </p:spTree>
    <p:extLst>
      <p:ext uri="{BB962C8B-B14F-4D97-AF65-F5344CB8AC3E}">
        <p14:creationId xmlns:p14="http://schemas.microsoft.com/office/powerpoint/2010/main" val="356939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04810"/>
            <a:ext cx="8174736" cy="52321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Ethical Duties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53896"/>
            <a:ext cx="7796784" cy="304495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Rule 1.6(a)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A lawyer shall not reveal information relating to representation of a client.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Different than the attorney-client privilege.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Not limited to confidential information.  Rule applies “to </a:t>
            </a:r>
            <a:r>
              <a:rPr lang="en-US" u="sng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information relating to the representation, whatever its source.”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F886BA-09C1-28DE-A824-9591C27E6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2499" y="4864170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13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56140"/>
            <a:ext cx="7312152" cy="30449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“Copy me on all e-mails so that we can take advantage of the attorney-client privilege.”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AFAEA-2454-78BB-B6B6-6F4E66D3B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9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35587"/>
            <a:ext cx="8174736" cy="4616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Rice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1D008-041C-584C-AD6E-BDD54E52C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CE25A1-3537-B734-5627-7F9297F7E655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Unethical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Sanctionable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Spoliation – Suppression of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Won’t Stop Until Judges Take a Stand</a:t>
            </a:r>
          </a:p>
        </p:txBody>
      </p:sp>
    </p:spTree>
    <p:extLst>
      <p:ext uri="{BB962C8B-B14F-4D97-AF65-F5344CB8AC3E}">
        <p14:creationId xmlns:p14="http://schemas.microsoft.com/office/powerpoint/2010/main" val="3305236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590550"/>
            <a:ext cx="8174736" cy="83099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Preparatory Communications and Dissemination of Legal Advice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6375C-8F51-D87A-1EC0-A622F20F4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6F128B7-D5FB-E940-0349-E406040212C8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 privilege protects certain communications even when counsel is not involved directly.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Preparatory communications.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Dissemination of legal advice.</a:t>
            </a:r>
          </a:p>
        </p:txBody>
      </p:sp>
    </p:spTree>
    <p:extLst>
      <p:ext uri="{BB962C8B-B14F-4D97-AF65-F5344CB8AC3E}">
        <p14:creationId xmlns:p14="http://schemas.microsoft.com/office/powerpoint/2010/main" val="51620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Attorney-Client Privilege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ctr">
              <a:buNone/>
            </a:pPr>
            <a:endParaRPr lang="en-US" dirty="0"/>
          </a:p>
          <a:p>
            <a:pPr marL="400050" indent="-400050" algn="ctr">
              <a:buNone/>
            </a:pPr>
            <a:r>
              <a:rPr lang="en-US" dirty="0">
                <a:solidFill>
                  <a:srgbClr val="002060"/>
                </a:solidFill>
              </a:rPr>
              <a:t>What’s the purpose?</a:t>
            </a:r>
          </a:p>
          <a:p>
            <a:pPr marL="400050" indent="-40005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00050" indent="-40005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00050" indent="-400050" algn="ctr">
              <a:buNone/>
            </a:pPr>
            <a:r>
              <a:rPr lang="en-US" dirty="0">
                <a:solidFill>
                  <a:srgbClr val="002060"/>
                </a:solidFill>
              </a:rPr>
              <a:t>Why do we have</a:t>
            </a:r>
          </a:p>
          <a:p>
            <a:pPr marL="400050" indent="-400050" algn="ctr">
              <a:buNone/>
            </a:pPr>
            <a:r>
              <a:rPr lang="en-US" dirty="0">
                <a:solidFill>
                  <a:srgbClr val="002060"/>
                </a:solidFill>
              </a:rPr>
              <a:t>an attorney-client privilege?</a:t>
            </a:r>
          </a:p>
          <a:p>
            <a:pPr marL="400050" indent="-40005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00050" indent="-400050" algn="ctr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34B8B-7F0A-F794-849D-33CF3F736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F7758-6A11-4289-383F-2F9BE53E2401}"/>
              </a:ext>
            </a:extLst>
          </p:cNvPr>
          <p:cNvSpPr txBox="1"/>
          <p:nvPr/>
        </p:nvSpPr>
        <p:spPr>
          <a:xfrm>
            <a:off x="4572000" y="2114550"/>
            <a:ext cx="45719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71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87087"/>
            <a:ext cx="9144000" cy="5238751"/>
          </a:xfrm>
          <a:prstGeom prst="rect">
            <a:avLst/>
          </a:prstGeom>
          <a:solidFill>
            <a:srgbClr val="10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69" y="609910"/>
            <a:ext cx="3025461" cy="3828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59B7B-2992-F6F8-25BE-1BCF125F2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7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57200" y="1504950"/>
            <a:ext cx="7506569" cy="3505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When does corporate counsel also represent a corporate officer individually?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officer must show: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1800" dirty="0"/>
              <a:t>he approached counsel for the purpose of seeking legal advice;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1800" dirty="0"/>
              <a:t>he made it clear to counsel that he was seeking advice in individual capacity;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1800" dirty="0"/>
              <a:t>counsel did communicate with officer in individual capacity, despite conflicts;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1800" dirty="0"/>
              <a:t>communications were confidential; and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1800" dirty="0"/>
              <a:t>communications did not concern company matters.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38150"/>
            <a:ext cx="7926315" cy="86097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Corporate  Counsel – Corporate Officer </a:t>
            </a:r>
            <a:r>
              <a:rPr lang="en-US" sz="1800" u="sng" dirty="0">
                <a:solidFill>
                  <a:srgbClr val="002060"/>
                </a:solidFill>
              </a:rPr>
              <a:t>U.S. v. Norris</a:t>
            </a:r>
            <a:r>
              <a:rPr lang="en-US" sz="1800" dirty="0">
                <a:solidFill>
                  <a:srgbClr val="002060"/>
                </a:solidFill>
              </a:rPr>
              <a:t>, 722 F. Supp. 2d 632 (E.D. Pa. 2010), </a:t>
            </a:r>
            <a:r>
              <a:rPr lang="en-US" sz="1800" u="sng" dirty="0">
                <a:solidFill>
                  <a:srgbClr val="002060"/>
                </a:solidFill>
              </a:rPr>
              <a:t>aff’d</a:t>
            </a:r>
            <a:r>
              <a:rPr lang="en-US" sz="1800" dirty="0">
                <a:solidFill>
                  <a:srgbClr val="002060"/>
                </a:solidFill>
              </a:rPr>
              <a:t>, 419 Fed. Appx. 190 (3d Cir. 2011).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8E596-6D15-4AEF-31EF-6D89431BF374}"/>
              </a:ext>
            </a:extLst>
          </p:cNvPr>
          <p:cNvSpPr txBox="1">
            <a:spLocks/>
          </p:cNvSpPr>
          <p:nvPr/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871CE5-0839-4A45-98C9-7F0DCA842A8C}" type="slidenum">
              <a:rPr lang="en-US" sz="700" smtClean="0"/>
              <a:pPr/>
              <a:t>20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659467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34CDE6D-7D33-96D5-2897-024C4797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/>
              <a:t>Commonwealth v. Schultz,</a:t>
            </a:r>
            <a:br>
              <a:rPr lang="en-US" sz="2800" b="1" i="1" u="sng" dirty="0"/>
            </a:br>
            <a:r>
              <a:rPr lang="en-US" dirty="0"/>
              <a:t> 133 </a:t>
            </a:r>
            <a:r>
              <a:rPr lang="en-US" dirty="0" err="1"/>
              <a:t>A.3d</a:t>
            </a:r>
            <a:r>
              <a:rPr lang="en-US" dirty="0"/>
              <a:t> 294 (Pa. Super. 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629B0-BE96-F443-5E83-6B2554F43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89EBBAE-64B4-A87B-C9D9-391A6DB02756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Nearly a presumption under Pennsylvania law that communications between a corporate officer and corporate counsel are privileged until an </a:t>
            </a:r>
            <a:r>
              <a:rPr lang="en-US" sz="2000" u="sng" dirty="0">
                <a:solidFill>
                  <a:srgbClr val="002060"/>
                </a:solidFill>
              </a:rPr>
              <a:t>Upjohn</a:t>
            </a:r>
            <a:r>
              <a:rPr lang="en-US" sz="2000" dirty="0">
                <a:solidFill>
                  <a:srgbClr val="002060"/>
                </a:solidFill>
              </a:rPr>
              <a:t> warning (“corporate </a:t>
            </a:r>
            <a:r>
              <a:rPr lang="en-US" sz="2000" u="sng" dirty="0">
                <a:solidFill>
                  <a:srgbClr val="002060"/>
                </a:solidFill>
              </a:rPr>
              <a:t>Miranda</a:t>
            </a:r>
            <a:r>
              <a:rPr lang="en-US" sz="2000" dirty="0">
                <a:solidFill>
                  <a:srgbClr val="002060"/>
                </a:solidFill>
              </a:rPr>
              <a:t>”) is issued.</a:t>
            </a:r>
          </a:p>
        </p:txBody>
      </p:sp>
    </p:spTree>
    <p:extLst>
      <p:ext uri="{BB962C8B-B14F-4D97-AF65-F5344CB8AC3E}">
        <p14:creationId xmlns:p14="http://schemas.microsoft.com/office/powerpoint/2010/main" val="2093074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0550"/>
            <a:ext cx="8686800" cy="8604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Recent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Decisions – Who Is Your Client?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86D29-C59B-F235-DB51-033C86B13FEA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r>
              <a:rPr lang="en-US" sz="2000" u="sng" dirty="0" err="1"/>
              <a:t>BouSamra</a:t>
            </a:r>
            <a:r>
              <a:rPr lang="en-US" sz="2000" u="sng" dirty="0"/>
              <a:t> v. </a:t>
            </a:r>
            <a:r>
              <a:rPr lang="en-US" sz="2000" u="sng" dirty="0" err="1"/>
              <a:t>Excela</a:t>
            </a:r>
            <a:r>
              <a:rPr lang="en-US" sz="2000" u="sng" dirty="0"/>
              <a:t> Health</a:t>
            </a:r>
            <a:r>
              <a:rPr lang="en-US" sz="2000" dirty="0"/>
              <a:t>, 210 </a:t>
            </a:r>
            <a:r>
              <a:rPr lang="en-US" sz="2000" dirty="0" err="1"/>
              <a:t>A.3d</a:t>
            </a:r>
            <a:r>
              <a:rPr lang="en-US" sz="2000" dirty="0"/>
              <a:t> 967 (Pa. 2019)</a:t>
            </a:r>
          </a:p>
          <a:p>
            <a:endParaRPr lang="en-US" sz="2000" dirty="0"/>
          </a:p>
          <a:p>
            <a:r>
              <a:rPr lang="en-US" sz="2000" u="sng" dirty="0" err="1"/>
              <a:t>Newsuan</a:t>
            </a:r>
            <a:r>
              <a:rPr lang="en-US" sz="2000" u="sng" dirty="0"/>
              <a:t> v. Republic Services</a:t>
            </a:r>
            <a:r>
              <a:rPr lang="en-US" sz="2000" dirty="0"/>
              <a:t>, 213 </a:t>
            </a:r>
            <a:r>
              <a:rPr lang="en-US" sz="2000" dirty="0" err="1"/>
              <a:t>A.3d</a:t>
            </a:r>
            <a:r>
              <a:rPr lang="en-US" sz="2000" dirty="0"/>
              <a:t> 279 (Pa. Super. 2019)</a:t>
            </a:r>
          </a:p>
          <a:p>
            <a:endParaRPr lang="en-US" sz="2000" dirty="0"/>
          </a:p>
          <a:p>
            <a:r>
              <a:rPr lang="en-US" sz="2000" u="sng" dirty="0" err="1"/>
              <a:t>PHLF</a:t>
            </a:r>
            <a:r>
              <a:rPr lang="en-US" sz="2000" u="sng" dirty="0"/>
              <a:t> v. Ziegler</a:t>
            </a:r>
            <a:r>
              <a:rPr lang="en-US" sz="2000" dirty="0"/>
              <a:t>, 200 </a:t>
            </a:r>
            <a:r>
              <a:rPr lang="en-US" sz="2000" dirty="0" err="1"/>
              <a:t>A.3d</a:t>
            </a:r>
            <a:r>
              <a:rPr lang="en-US" sz="2000" dirty="0"/>
              <a:t> 58 (Pa. 2019)</a:t>
            </a:r>
            <a:endParaRPr lang="en-US" sz="2000" u="sng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7D1D5DA-308F-7686-0294-315DE60511F3}"/>
              </a:ext>
            </a:extLst>
          </p:cNvPr>
          <p:cNvSpPr txBox="1">
            <a:spLocks/>
          </p:cNvSpPr>
          <p:nvPr/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871CE5-0839-4A45-98C9-7F0DCA842A8C}" type="slidenum">
              <a:rPr lang="en-US" sz="700" smtClean="0"/>
              <a:pPr/>
              <a:t>22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451027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944" y="438150"/>
            <a:ext cx="7996428" cy="86097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Restatement (Third) Law Governing Lawyers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B6AF-70B4-0646-C7A6-45E6EE36B1FB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</a:rPr>
              <a:t>Elements</a:t>
            </a:r>
          </a:p>
          <a:p>
            <a:pPr marL="342900" lvl="2" indent="0">
              <a:spcBef>
                <a:spcPts val="0"/>
              </a:spcBef>
              <a:buNone/>
            </a:pPr>
            <a:endParaRPr lang="en-US" sz="2100" dirty="0">
              <a:solidFill>
                <a:srgbClr val="002060"/>
              </a:solidFill>
            </a:endParaRPr>
          </a:p>
          <a:p>
            <a:pPr marL="342900" lvl="2"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</a:rPr>
              <a:t>a communication</a:t>
            </a:r>
          </a:p>
          <a:p>
            <a:pPr marL="342900" lvl="2"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</a:rPr>
              <a:t>made between privileged persons</a:t>
            </a:r>
          </a:p>
          <a:p>
            <a:pPr marL="342900" lvl="2"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</a:rPr>
              <a:t>in confidence</a:t>
            </a:r>
          </a:p>
          <a:p>
            <a:pPr marL="342900" lvl="2"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</a:rPr>
              <a:t>for the purpose of obtaining or providing legal assistance for the client</a:t>
            </a:r>
          </a:p>
          <a:p>
            <a:pPr marL="0">
              <a:spcBef>
                <a:spcPts val="0"/>
              </a:spcBef>
            </a:pPr>
            <a:endParaRPr lang="en-US" sz="21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</a:rPr>
              <a:t>Restatement § 68; </a:t>
            </a:r>
            <a:r>
              <a:rPr lang="en-US" sz="2100" u="sng" dirty="0">
                <a:solidFill>
                  <a:srgbClr val="002060"/>
                </a:solidFill>
              </a:rPr>
              <a:t>In re Grand Jury</a:t>
            </a:r>
            <a:r>
              <a:rPr lang="en-US" sz="2100" dirty="0">
                <a:solidFill>
                  <a:srgbClr val="002060"/>
                </a:solidFill>
              </a:rPr>
              <a:t>, 705 </a:t>
            </a:r>
            <a:r>
              <a:rPr lang="en-US" sz="2100" dirty="0" err="1">
                <a:solidFill>
                  <a:srgbClr val="002060"/>
                </a:solidFill>
              </a:rPr>
              <a:t>F.3d</a:t>
            </a:r>
            <a:r>
              <a:rPr lang="en-US" sz="2100" dirty="0">
                <a:solidFill>
                  <a:srgbClr val="002060"/>
                </a:solidFill>
              </a:rPr>
              <a:t> 133 (</a:t>
            </a:r>
            <a:r>
              <a:rPr lang="en-US" sz="2100" dirty="0" err="1">
                <a:solidFill>
                  <a:srgbClr val="002060"/>
                </a:solidFill>
              </a:rPr>
              <a:t>3d</a:t>
            </a:r>
            <a:r>
              <a:rPr lang="en-US" sz="2100" dirty="0">
                <a:solidFill>
                  <a:srgbClr val="002060"/>
                </a:solidFill>
              </a:rPr>
              <a:t> Cir. 2012)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4229AD-313E-34AE-4B02-3D0D2A2787DC}"/>
              </a:ext>
            </a:extLst>
          </p:cNvPr>
          <p:cNvSpPr txBox="1">
            <a:spLocks/>
          </p:cNvSpPr>
          <p:nvPr/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871CE5-0839-4A45-98C9-7F0DCA842A8C}" type="slidenum">
              <a:rPr lang="en-US" sz="700" smtClean="0"/>
              <a:pPr/>
              <a:t>23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268759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008" y="491573"/>
            <a:ext cx="8035574" cy="86097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5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“Privileged Person”</a:t>
            </a:r>
            <a:endParaRPr lang="en-US" sz="3000" dirty="0">
              <a:solidFill>
                <a:srgbClr val="00677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B2EB3-9BE5-25E6-3781-7E7086CEF8DD}"/>
              </a:ext>
            </a:extLst>
          </p:cNvPr>
          <p:cNvSpPr txBox="1">
            <a:spLocks/>
          </p:cNvSpPr>
          <p:nvPr/>
        </p:nvSpPr>
        <p:spPr>
          <a:xfrm>
            <a:off x="368278" y="1813448"/>
            <a:ext cx="8379049" cy="3200400"/>
          </a:xfrm>
          <a:prstGeom prst="rect">
            <a:avLst/>
          </a:prstGeom>
        </p:spPr>
        <p:txBody>
          <a:bodyPr/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457200" lvl="1" indent="-457200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Client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Lawyer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Agents of either who facilitate communications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</a:rPr>
              <a:t>Agents of lawyer who facilitate the representation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Restatement § 70</a:t>
            </a:r>
          </a:p>
          <a:p>
            <a:pPr marL="342900" lvl="2" indent="0"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FC8F364-CF43-C96C-F60D-836E5F6DE5FB}"/>
              </a:ext>
            </a:extLst>
          </p:cNvPr>
          <p:cNvSpPr txBox="1">
            <a:spLocks/>
          </p:cNvSpPr>
          <p:nvPr/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871CE5-0839-4A45-98C9-7F0DCA842A8C}" type="slidenum">
              <a:rPr lang="en-US" sz="700" smtClean="0"/>
              <a:pPr/>
              <a:t>24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120438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2A410-ED93-49D2-3A34-71C916B7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04B0415-3285-9905-8AEC-F5A2337E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96CD4-356A-5176-5430-E2D5133D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A8B26-D101-E471-1714-B047A0736461}"/>
              </a:ext>
            </a:extLst>
          </p:cNvPr>
          <p:cNvSpPr/>
          <p:nvPr/>
        </p:nvSpPr>
        <p:spPr>
          <a:xfrm>
            <a:off x="838200" y="178692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is your client?</a:t>
            </a:r>
          </a:p>
        </p:txBody>
      </p:sp>
    </p:spTree>
    <p:extLst>
      <p:ext uri="{BB962C8B-B14F-4D97-AF65-F5344CB8AC3E}">
        <p14:creationId xmlns:p14="http://schemas.microsoft.com/office/powerpoint/2010/main" val="809161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94084" y="1059083"/>
            <a:ext cx="7374749" cy="3830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5691027" y="3698602"/>
            <a:ext cx="310845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endParaRPr lang="en-US" sz="1050" dirty="0">
              <a:latin typeface="Arial Narrow" panose="020B0606020202030204" pitchFamily="34" charset="0"/>
            </a:endParaRPr>
          </a:p>
          <a:p>
            <a:pPr marL="214313" indent="-214313">
              <a:buSzPct val="80000"/>
              <a:buFont typeface="Wingdings" panose="05000000000000000000" pitchFamily="2" charset="2"/>
              <a:buChar char=""/>
            </a:pP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Privilege?</a:t>
            </a:r>
          </a:p>
          <a:p>
            <a:pPr marL="214313" indent="-214313">
              <a:buSzPct val="80000"/>
              <a:buFont typeface="Wingdings" panose="05000000000000000000" pitchFamily="2" charset="2"/>
              <a:buChar char=""/>
            </a:pP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Work Product?</a:t>
            </a:r>
            <a:endParaRPr lang="en-US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3" name="Canvas 1"/>
          <p:cNvGrpSpPr/>
          <p:nvPr/>
        </p:nvGrpSpPr>
        <p:grpSpPr>
          <a:xfrm>
            <a:off x="1728092" y="1410608"/>
            <a:ext cx="4070033" cy="2921794"/>
            <a:chOff x="0" y="-299296"/>
            <a:chExt cx="6253645" cy="4741965"/>
          </a:xfrm>
        </p:grpSpPr>
        <p:sp>
          <p:nvSpPr>
            <p:cNvPr id="64" name="Rectangle 63"/>
            <p:cNvSpPr/>
            <p:nvPr/>
          </p:nvSpPr>
          <p:spPr>
            <a:xfrm>
              <a:off x="0" y="-299296"/>
              <a:ext cx="6130925" cy="4686935"/>
            </a:xfrm>
            <a:prstGeom prst="rect">
              <a:avLst/>
            </a:prstGeom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627550" y="145997"/>
              <a:ext cx="1356712" cy="9989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In-House Counsel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36918" y="-92517"/>
              <a:ext cx="1419937" cy="7752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EHS Employees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63843" y="210080"/>
              <a:ext cx="1303024" cy="96051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Outside counsel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043954" y="2343210"/>
              <a:ext cx="2005532" cy="86829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Outside Public Relations Firm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009398" y="3413841"/>
              <a:ext cx="1452141" cy="10288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 Firm Employees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744005" y="779234"/>
              <a:ext cx="1423664" cy="7827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EHS Employees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844342" y="1638361"/>
              <a:ext cx="1409303" cy="811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EHS Employees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1575097" y="330386"/>
              <a:ext cx="978408" cy="69927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75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Advice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5400000">
              <a:off x="2805062" y="1402371"/>
              <a:ext cx="1106599" cy="6991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75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Advice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8817" y="1640968"/>
              <a:ext cx="1475407" cy="5807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Waiver?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5" name="Elbow Connector 74"/>
            <p:cNvCxnSpPr/>
            <p:nvPr/>
          </p:nvCxnSpPr>
          <p:spPr>
            <a:xfrm>
              <a:off x="3995697" y="1110776"/>
              <a:ext cx="857741" cy="69963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/>
            <p:nvPr/>
          </p:nvCxnSpPr>
          <p:spPr>
            <a:xfrm>
              <a:off x="3995698" y="322694"/>
              <a:ext cx="591670" cy="3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/>
            <p:nvPr/>
          </p:nvCxnSpPr>
          <p:spPr>
            <a:xfrm>
              <a:off x="3995698" y="600549"/>
              <a:ext cx="802891" cy="38867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54584" y="3502595"/>
              <a:ext cx="1489804" cy="940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 Firm Employees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9" name="Elbow Connector 78"/>
            <p:cNvCxnSpPr/>
            <p:nvPr/>
          </p:nvCxnSpPr>
          <p:spPr>
            <a:xfrm rot="5400000">
              <a:off x="2186093" y="3476346"/>
              <a:ext cx="783069" cy="264512"/>
            </a:xfrm>
            <a:prstGeom prst="bentConnector3">
              <a:avLst>
                <a:gd name="adj1" fmla="val 9808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endCxn id="78" idx="2"/>
            </p:cNvCxnSpPr>
            <p:nvPr/>
          </p:nvCxnSpPr>
          <p:spPr>
            <a:xfrm rot="16200000" flipH="1">
              <a:off x="3132274" y="3450322"/>
              <a:ext cx="745846" cy="29877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Canvas 21"/>
          <p:cNvGrpSpPr/>
          <p:nvPr/>
        </p:nvGrpSpPr>
        <p:grpSpPr>
          <a:xfrm>
            <a:off x="1683325" y="1481830"/>
            <a:ext cx="4114800" cy="2400300"/>
            <a:chOff x="0" y="0"/>
            <a:chExt cx="5486400" cy="3200400"/>
          </a:xfrm>
        </p:grpSpPr>
        <p:sp>
          <p:nvSpPr>
            <p:cNvPr id="91" name="Rectangle 90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" name="Elbow Connector 91"/>
            <p:cNvCxnSpPr/>
            <p:nvPr/>
          </p:nvCxnSpPr>
          <p:spPr>
            <a:xfrm rot="10800000" flipV="1">
              <a:off x="1526133" y="1337431"/>
              <a:ext cx="1129553" cy="184417"/>
            </a:xfrm>
            <a:prstGeom prst="bentConnector3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0">
            <a:extLst>
              <a:ext uri="{FF2B5EF4-FFF2-40B4-BE49-F238E27FC236}">
                <a16:creationId xmlns:a16="http://schemas.microsoft.com/office/drawing/2014/main" id="{BC359B15-5BDD-4023-A070-A495722B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66750"/>
            <a:ext cx="8257110" cy="666651"/>
          </a:xfrm>
        </p:spPr>
        <p:txBody>
          <a:bodyPr/>
          <a:lstStyle/>
          <a:p>
            <a:pPr algn="ctr"/>
            <a:r>
              <a:rPr lang="en-US" sz="2800" b="1" i="1" u="sng" dirty="0" err="1">
                <a:solidFill>
                  <a:srgbClr val="587808"/>
                </a:solidFill>
              </a:rPr>
              <a:t>BouSamra</a:t>
            </a:r>
            <a:r>
              <a:rPr lang="en-US" sz="2800" b="1" i="1" u="sng" dirty="0">
                <a:solidFill>
                  <a:srgbClr val="587808"/>
                </a:solidFill>
              </a:rPr>
              <a:t> v. </a:t>
            </a:r>
            <a:r>
              <a:rPr lang="en-US" sz="2800" b="1" i="1" u="sng" dirty="0" err="1">
                <a:solidFill>
                  <a:srgbClr val="587808"/>
                </a:solidFill>
              </a:rPr>
              <a:t>Excela</a:t>
            </a:r>
            <a:r>
              <a:rPr lang="en-US" sz="2800" b="1" i="1" u="sng" dirty="0">
                <a:solidFill>
                  <a:srgbClr val="587808"/>
                </a:solidFill>
              </a:rPr>
              <a:t> Health</a:t>
            </a:r>
            <a:endParaRPr lang="en-US" b="1" i="1" u="sng" dirty="0">
              <a:solidFill>
                <a:srgbClr val="587808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46EA2D-8941-07B3-0BFD-E0365147B9D8}"/>
              </a:ext>
            </a:extLst>
          </p:cNvPr>
          <p:cNvSpPr txBox="1">
            <a:spLocks/>
          </p:cNvSpPr>
          <p:nvPr/>
        </p:nvSpPr>
        <p:spPr>
          <a:xfrm>
            <a:off x="81668" y="4869656"/>
            <a:ext cx="2981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871CE5-0839-4A45-98C9-7F0DCA842A8C}" type="slidenum">
              <a:rPr lang="en-US" sz="700" smtClean="0"/>
              <a:pPr/>
              <a:t>26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30274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8590-DAFF-A8F4-0DF8-8DCC0AE1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B499CA6-C83A-62E3-F424-CFC88BCF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66750"/>
            <a:ext cx="8257110" cy="666651"/>
          </a:xfrm>
        </p:spPr>
        <p:txBody>
          <a:bodyPr/>
          <a:lstStyle/>
          <a:p>
            <a:pPr algn="ctr"/>
            <a:r>
              <a:rPr lang="en-US" sz="2800" b="1" i="1" u="sng"/>
              <a:t>BouSamra v. Excela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3BF9F-BC66-6190-7ABA-B76100E50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27</a:t>
            </a:fld>
            <a:endParaRPr lang="en-US" sz="7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EFD54-4541-FE6A-026B-D03C67DC1C47}"/>
              </a:ext>
            </a:extLst>
          </p:cNvPr>
          <p:cNvSpPr txBox="1">
            <a:spLocks/>
          </p:cNvSpPr>
          <p:nvPr/>
        </p:nvSpPr>
        <p:spPr>
          <a:xfrm>
            <a:off x="505890" y="1261701"/>
            <a:ext cx="7580498" cy="3489012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 algn="ctr">
              <a:buSzPct val="80000"/>
              <a:buFont typeface="+mj-lt"/>
              <a:buNone/>
            </a:pPr>
            <a:endParaRPr lang="en-US" sz="2400" kern="0" dirty="0"/>
          </a:p>
          <a:p>
            <a:pPr>
              <a:buSzPct val="80000"/>
            </a:pPr>
            <a:r>
              <a:rPr lang="en-US" sz="2400" kern="0" dirty="0">
                <a:solidFill>
                  <a:srgbClr val="002060"/>
                </a:solidFill>
              </a:rPr>
              <a:t>Was PR Firm a “privileged person”?</a:t>
            </a:r>
          </a:p>
          <a:p>
            <a:pPr>
              <a:buSzPct val="80000"/>
            </a:pPr>
            <a:r>
              <a:rPr lang="en-US" sz="2400" kern="0" dirty="0">
                <a:solidFill>
                  <a:srgbClr val="002060"/>
                </a:solidFill>
              </a:rPr>
              <a:t>If not, then attorney-client privilege waived.</a:t>
            </a:r>
          </a:p>
          <a:p>
            <a:pPr marL="0" indent="0">
              <a:buFont typeface="+mj-lt"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239340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9B93-1008-0E47-96BD-4CAF7A00C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16CB44-30C7-E117-03FD-3F91524A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B1B6-AF8A-ECA5-693D-48B98A4CC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28</a:t>
            </a:fld>
            <a:endParaRPr lang="en-US" sz="7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667577"/>
            <a:ext cx="7873466" cy="2613259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/>
              <a:t>Was third-party’s involvement “necessary for the lawyer to provide legal advice to the client”?</a:t>
            </a:r>
          </a:p>
          <a:p>
            <a:pPr>
              <a:buSzPct val="80000"/>
            </a:pPr>
            <a:r>
              <a:rPr lang="en-US" sz="2400" kern="0" dirty="0"/>
              <a:t>If so, privileged.</a:t>
            </a:r>
          </a:p>
          <a:p>
            <a:pPr>
              <a:buSzPct val="80000"/>
            </a:pPr>
            <a:r>
              <a:rPr lang="en-US" sz="2400" kern="0" dirty="0"/>
              <a:t>If not, waiver.</a:t>
            </a:r>
          </a:p>
          <a:p>
            <a:pPr marL="0" indent="0">
              <a:buFont typeface="+mj-lt"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11649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Restatement (Third) Law Governing Lawyers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368C6-F36C-6AE9-1954-554FC4CD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9872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400050" indent="-400050">
              <a:buNone/>
            </a:pPr>
            <a:r>
              <a:rPr lang="en-US" sz="2100" dirty="0">
                <a:solidFill>
                  <a:srgbClr val="002060"/>
                </a:solidFill>
              </a:rPr>
              <a:t>Elements</a:t>
            </a:r>
          </a:p>
          <a:p>
            <a:pPr marL="714375" lvl="1" indent="-371475">
              <a:buFontTx/>
              <a:buAutoNum type="arabicPeriod"/>
            </a:pPr>
            <a:r>
              <a:rPr lang="en-US" sz="2100" dirty="0">
                <a:solidFill>
                  <a:srgbClr val="002060"/>
                </a:solidFill>
              </a:rPr>
              <a:t>a communication</a:t>
            </a:r>
          </a:p>
          <a:p>
            <a:pPr marL="714375" lvl="1" indent="-371475">
              <a:buFontTx/>
              <a:buAutoNum type="arabicPeriod"/>
            </a:pPr>
            <a:r>
              <a:rPr lang="en-US" sz="2100" dirty="0">
                <a:solidFill>
                  <a:srgbClr val="002060"/>
                </a:solidFill>
              </a:rPr>
              <a:t>made between privileged persons</a:t>
            </a:r>
          </a:p>
          <a:p>
            <a:pPr marL="714375" lvl="1" indent="-371475">
              <a:buFontTx/>
              <a:buAutoNum type="arabicPeriod"/>
            </a:pPr>
            <a:r>
              <a:rPr lang="en-US" sz="2100" dirty="0">
                <a:solidFill>
                  <a:srgbClr val="002060"/>
                </a:solidFill>
              </a:rPr>
              <a:t>in confidence</a:t>
            </a:r>
          </a:p>
          <a:p>
            <a:pPr marL="714375" lvl="1" indent="-371475">
              <a:buFontTx/>
              <a:buAutoNum type="arabicPeriod"/>
            </a:pPr>
            <a:r>
              <a:rPr lang="en-US" sz="2100" dirty="0">
                <a:solidFill>
                  <a:srgbClr val="002060"/>
                </a:solidFill>
              </a:rPr>
              <a:t>for the purpose of obtaining or providing legal assistance for the client</a:t>
            </a:r>
          </a:p>
          <a:p>
            <a:pPr marL="400050" indent="-400050">
              <a:buNone/>
            </a:pPr>
            <a:r>
              <a:rPr lang="en-US" sz="2100" dirty="0">
                <a:solidFill>
                  <a:srgbClr val="002060"/>
                </a:solidFill>
              </a:rPr>
              <a:t>Restatement § 68; </a:t>
            </a:r>
            <a:r>
              <a:rPr lang="en-US" sz="2100" i="1" dirty="0">
                <a:solidFill>
                  <a:srgbClr val="002060"/>
                </a:solidFill>
              </a:rPr>
              <a:t>In re Grand Jury</a:t>
            </a:r>
            <a:r>
              <a:rPr lang="en-US" sz="2100" dirty="0">
                <a:solidFill>
                  <a:srgbClr val="002060"/>
                </a:solidFill>
              </a:rPr>
              <a:t>, 705 F.3d 133</a:t>
            </a:r>
          </a:p>
          <a:p>
            <a:pPr marL="400050" indent="-400050">
              <a:buNone/>
            </a:pPr>
            <a:r>
              <a:rPr lang="en-US" sz="2100" dirty="0">
                <a:solidFill>
                  <a:srgbClr val="002060"/>
                </a:solidFill>
              </a:rPr>
              <a:t>(3d Cir. 2012)</a:t>
            </a:r>
          </a:p>
        </p:txBody>
      </p:sp>
    </p:spTree>
    <p:extLst>
      <p:ext uri="{BB962C8B-B14F-4D97-AF65-F5344CB8AC3E}">
        <p14:creationId xmlns:p14="http://schemas.microsoft.com/office/powerpoint/2010/main" val="1959393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AD29-A082-4C43-395B-A4B00A901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17BE53-4C1B-BE81-7EE7-4AD39215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8AD96-9D1A-3D43-3A45-45A564AFA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29</a:t>
            </a:fld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829656"/>
            <a:ext cx="7797265" cy="2613259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>
                <a:solidFill>
                  <a:srgbClr val="002060"/>
                </a:solidFill>
              </a:rPr>
              <a:t>In </a:t>
            </a:r>
            <a:r>
              <a:rPr lang="en-US" sz="2400" u="sng" kern="0" dirty="0" err="1">
                <a:solidFill>
                  <a:srgbClr val="002060"/>
                </a:solidFill>
              </a:rPr>
              <a:t>BouSamra</a:t>
            </a:r>
            <a:r>
              <a:rPr lang="en-US" sz="2400" kern="0" dirty="0">
                <a:solidFill>
                  <a:srgbClr val="002060"/>
                </a:solidFill>
              </a:rPr>
              <a:t>, PR firm did not help lawyer in formulating advice.  PR firm helped client to </a:t>
            </a:r>
            <a:r>
              <a:rPr lang="en-US" sz="2400" i="1" kern="0" dirty="0">
                <a:solidFill>
                  <a:srgbClr val="002060"/>
                </a:solidFill>
              </a:rPr>
              <a:t>execute</a:t>
            </a:r>
            <a:r>
              <a:rPr lang="en-US" sz="2400" kern="0" dirty="0">
                <a:solidFill>
                  <a:srgbClr val="002060"/>
                </a:solidFill>
              </a:rPr>
              <a:t> the advice the lawyer </a:t>
            </a:r>
            <a:r>
              <a:rPr lang="en-US" sz="2400" i="1" kern="0" dirty="0">
                <a:solidFill>
                  <a:srgbClr val="002060"/>
                </a:solidFill>
              </a:rPr>
              <a:t>had already provided.</a:t>
            </a:r>
          </a:p>
          <a:p>
            <a:pPr marL="739775" lvl="2" indent="-252413">
              <a:buSzPct val="80000"/>
            </a:pPr>
            <a:r>
              <a:rPr lang="en-US" sz="2400" kern="0" dirty="0">
                <a:solidFill>
                  <a:srgbClr val="002060"/>
                </a:solidFill>
              </a:rPr>
              <a:t>Therefore, waiver of privilege.</a:t>
            </a:r>
          </a:p>
          <a:p>
            <a:pPr marL="0" indent="0">
              <a:buFont typeface="+mj-lt"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721205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077A9-DCF3-C51B-4B31-99E78776E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977D4F-536C-A198-7061-07AFFE0B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3FAF7-E0BF-16F5-F599-D002D7079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30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A5FD512-2B8B-7355-21EB-E1F4432DB0CC}"/>
              </a:ext>
            </a:extLst>
          </p:cNvPr>
          <p:cNvSpPr txBox="1">
            <a:spLocks/>
          </p:cNvSpPr>
          <p:nvPr/>
        </p:nvSpPr>
        <p:spPr>
          <a:xfrm>
            <a:off x="457200" y="1352550"/>
            <a:ext cx="7873465" cy="2613259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  <a:buFont typeface="+mj-lt"/>
              <a:buAutoNum type="arabicPeriod" startAt="2"/>
            </a:pPr>
            <a:r>
              <a:rPr lang="en-US" sz="2400" kern="0" dirty="0">
                <a:solidFill>
                  <a:srgbClr val="FF0000"/>
                </a:solidFill>
              </a:rPr>
              <a:t>However . . . .</a:t>
            </a:r>
          </a:p>
          <a:p>
            <a:pPr marL="739775" lvl="2" indent="-252413">
              <a:buSzPct val="80000"/>
            </a:pPr>
            <a:r>
              <a:rPr lang="en-US" sz="2400" kern="0" dirty="0">
                <a:solidFill>
                  <a:srgbClr val="002060"/>
                </a:solidFill>
              </a:rPr>
              <a:t>Do not forget about the work-product doctrine.</a:t>
            </a:r>
          </a:p>
        </p:txBody>
      </p:sp>
    </p:spTree>
    <p:extLst>
      <p:ext uri="{BB962C8B-B14F-4D97-AF65-F5344CB8AC3E}">
        <p14:creationId xmlns:p14="http://schemas.microsoft.com/office/powerpoint/2010/main" val="3669663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7F69-C2BC-47E5-076D-62EE1DA9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3D2BD-924E-605C-95C7-117A0424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br>
              <a:rPr lang="en-US" sz="2800" b="1" i="1" u="sng" dirty="0"/>
            </a:br>
            <a:r>
              <a:rPr lang="en-US" dirty="0"/>
              <a:t>210 </a:t>
            </a:r>
            <a:r>
              <a:rPr lang="en-US" dirty="0" err="1"/>
              <a:t>A.3d</a:t>
            </a:r>
            <a:r>
              <a:rPr lang="en-US" dirty="0"/>
              <a:t> 967 (Pa.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C5D62-E12C-2A41-1EAE-AAB9EE613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31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1B5B0DE-5C99-90D7-D9B0-9B4AAE22DDD1}"/>
              </a:ext>
            </a:extLst>
          </p:cNvPr>
          <p:cNvSpPr txBox="1">
            <a:spLocks/>
          </p:cNvSpPr>
          <p:nvPr/>
        </p:nvSpPr>
        <p:spPr>
          <a:xfrm>
            <a:off x="457200" y="1504950"/>
            <a:ext cx="7696200" cy="3285824"/>
          </a:xfrm>
          <a:prstGeom prst="rect">
            <a:avLst/>
          </a:prstGeom>
        </p:spPr>
        <p:txBody>
          <a:bodyPr>
            <a:no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/>
              <a:t>Work-product doctrine and attorney-client privilege are not the same.</a:t>
            </a:r>
          </a:p>
          <a:p>
            <a:pPr>
              <a:buSzPct val="80000"/>
            </a:pPr>
            <a:r>
              <a:rPr lang="en-US" sz="2400" kern="0" dirty="0"/>
              <a:t>Issue of first impression: waiver of work product is harder to do than waiver of attorney-client privilege.</a:t>
            </a:r>
          </a:p>
          <a:p>
            <a:pPr marL="739775" lvl="2" indent="-252413">
              <a:buSzPct val="80000"/>
            </a:pPr>
            <a:r>
              <a:rPr lang="en-US" sz="2400" kern="0" dirty="0"/>
              <a:t>Privilege: disclosure to third-party generally is a waiver.</a:t>
            </a:r>
          </a:p>
          <a:p>
            <a:pPr marL="739775" lvl="2" indent="-252413">
              <a:buSzPct val="80000"/>
            </a:pPr>
            <a:r>
              <a:rPr lang="en-US" sz="2400" kern="0" dirty="0"/>
              <a:t>Work-Product Doctrine: disclosure to third-party is not necessarily a waiver.</a:t>
            </a:r>
          </a:p>
          <a:p>
            <a:pPr marL="0" indent="0">
              <a:buFont typeface="+mj-lt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43610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83824-A1B1-251D-CA4D-FF8136FC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24E0E06-869A-FE8B-E466-1017C66F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9E920-0D03-D480-53F4-1EE3A0608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32</a:t>
            </a:fld>
            <a:endParaRPr lang="en-US" dirty="0"/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657350"/>
            <a:ext cx="8071339" cy="2983554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/>
              <a:t>“Confidentiality is not a cornerstone” principle of the work-product doctrine.</a:t>
            </a:r>
          </a:p>
          <a:p>
            <a:pPr>
              <a:buSzPct val="80000"/>
            </a:pPr>
            <a:r>
              <a:rPr lang="en-US" sz="2400" kern="0" dirty="0"/>
              <a:t>Attorney work product need be kept confidential only from the adversary.</a:t>
            </a:r>
          </a:p>
          <a:p>
            <a:pPr marL="0" indent="0">
              <a:buFont typeface="+mj-lt"/>
              <a:buNone/>
            </a:pPr>
            <a:endParaRPr lang="en-US" sz="3000" kern="0" dirty="0"/>
          </a:p>
        </p:txBody>
      </p:sp>
    </p:spTree>
    <p:extLst>
      <p:ext uri="{BB962C8B-B14F-4D97-AF65-F5344CB8AC3E}">
        <p14:creationId xmlns:p14="http://schemas.microsoft.com/office/powerpoint/2010/main" val="2111049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A75F8-F03F-382B-69DC-0E10E45F6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9F58974-6699-A3C1-2441-77A14570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BouSamra</a:t>
            </a:r>
            <a:r>
              <a:rPr lang="en-US" sz="2800" b="1" i="1" u="sng" dirty="0"/>
              <a:t> v. </a:t>
            </a:r>
            <a:r>
              <a:rPr lang="en-US" sz="2800" b="1" i="1" u="sng" dirty="0" err="1"/>
              <a:t>Excela</a:t>
            </a:r>
            <a:r>
              <a:rPr lang="en-US" sz="2800" b="1" i="1" u="sng" dirty="0"/>
              <a:t> Health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906A-E509-C308-9C17-C3817A940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441414" y="1265924"/>
            <a:ext cx="8257109" cy="3226775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>
              <a:buSzPct val="80000"/>
              <a:buFont typeface="+mj-lt"/>
              <a:buNone/>
            </a:pPr>
            <a:r>
              <a:rPr lang="en-US" sz="2400" kern="0" dirty="0"/>
              <a:t>Test:</a:t>
            </a:r>
          </a:p>
          <a:p>
            <a:pPr marL="685800" indent="0">
              <a:buSzPct val="80000"/>
              <a:buFont typeface="+mj-lt"/>
              <a:buNone/>
            </a:pPr>
            <a:r>
              <a:rPr lang="en-US" sz="2400" kern="0" dirty="0"/>
              <a:t>Did disclosure to a third party significantly increase the likelihood that an adversary or potential adversary would obtain it?</a:t>
            </a:r>
          </a:p>
          <a:p>
            <a:pPr marL="685800" indent="0">
              <a:buSzPct val="80000"/>
              <a:buFont typeface="+mj-lt"/>
              <a:buNone/>
            </a:pPr>
            <a:endParaRPr lang="en-US" sz="2400" kern="0" dirty="0"/>
          </a:p>
          <a:p>
            <a:pPr lvl="4">
              <a:buSzPct val="80000"/>
            </a:pPr>
            <a:r>
              <a:rPr lang="en-US" sz="2400" kern="0" dirty="0"/>
              <a:t>Reasonable basis for belief that recipient would keep disclosed material confidential?</a:t>
            </a:r>
          </a:p>
          <a:p>
            <a:pPr marL="0" indent="0">
              <a:buFont typeface="+mj-lt"/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768762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4BD82-9909-9F0F-3955-F9DAB2C9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C2B78C2-612E-1513-4423-4B25C35A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Newsuan</a:t>
            </a:r>
            <a:r>
              <a:rPr lang="en-US" sz="2800" b="1" i="1" u="sng" dirty="0"/>
              <a:t> v. Republic Services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15034-49CF-CC26-7FB9-04C1631FE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6B37B-CEDC-B137-636B-B72FC19F00F2}"/>
              </a:ext>
            </a:extLst>
          </p:cNvPr>
          <p:cNvSpPr/>
          <p:nvPr/>
        </p:nvSpPr>
        <p:spPr>
          <a:xfrm>
            <a:off x="838200" y="178692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is your client?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8776B-4C30-9619-DD62-69383765E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983"/>
            <a:ext cx="1509640" cy="5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2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72684-FE89-340A-5B07-FC0855E8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CB89968-C7D1-9B1A-B317-F807BAAA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Newsuan</a:t>
            </a:r>
            <a:r>
              <a:rPr lang="en-US" sz="2800" b="1" i="1" u="sng" dirty="0"/>
              <a:t> v. Republic Services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6DAE9-60DD-8FD2-F58A-985C541C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2CD25-6218-3C72-18B2-B1511ADCC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983"/>
            <a:ext cx="1509640" cy="545987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504950"/>
            <a:ext cx="8595361" cy="2938112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/>
              <a:t>Republic Services counsel interviews:</a:t>
            </a:r>
          </a:p>
          <a:p>
            <a:pPr lvl="1">
              <a:buSzPct val="80000"/>
            </a:pPr>
            <a:r>
              <a:rPr lang="en-US" sz="2400" kern="0" dirty="0"/>
              <a:t>9 current </a:t>
            </a:r>
          </a:p>
          <a:p>
            <a:pPr lvl="1">
              <a:buSzPct val="80000"/>
            </a:pPr>
            <a:r>
              <a:rPr lang="en-US" sz="2400" kern="0" dirty="0"/>
              <a:t>3 former</a:t>
            </a:r>
          </a:p>
          <a:p>
            <a:pPr lvl="3">
              <a:buSzPct val="80000"/>
            </a:pPr>
            <a:r>
              <a:rPr lang="en-US" sz="2400" kern="0" dirty="0"/>
              <a:t>Privileged?</a:t>
            </a:r>
          </a:p>
          <a:p>
            <a:pPr>
              <a:buSzPct val="80000"/>
            </a:pPr>
            <a:r>
              <a:rPr lang="en-US" sz="2400" kern="0" dirty="0"/>
              <a:t>Republic Services counsel took notes of those interviews.</a:t>
            </a:r>
          </a:p>
          <a:p>
            <a:pPr marL="914400" lvl="2" indent="-368300">
              <a:buSzPct val="80000"/>
              <a:buFont typeface="+mj-lt"/>
              <a:buAutoNum type="alphaLcPeriod"/>
            </a:pPr>
            <a:r>
              <a:rPr lang="en-US" sz="2400" kern="0" dirty="0"/>
              <a:t>Protected?</a:t>
            </a:r>
          </a:p>
          <a:p>
            <a:pPr>
              <a:buSzPct val="80000"/>
            </a:pPr>
            <a:endParaRPr lang="en-US" sz="2800" kern="0" dirty="0"/>
          </a:p>
          <a:p>
            <a:pPr marL="0" indent="0">
              <a:buFont typeface="+mj-lt"/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8871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8A286-E175-F4F3-3676-F515AA91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9350251-46BC-FAD3-05C3-2AD761DA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Newsuan</a:t>
            </a:r>
            <a:r>
              <a:rPr lang="en-US" sz="2800" b="1" i="1" u="sng" dirty="0"/>
              <a:t> v. Republic Services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0E1CF-355B-3E47-1340-A72C2F81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D9482-9FE6-F335-DAD9-FEC3EF585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983"/>
            <a:ext cx="1509640" cy="545987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457201" y="1352550"/>
            <a:ext cx="8090266" cy="3156438"/>
          </a:xfrm>
          <a:prstGeom prst="rect">
            <a:avLst/>
          </a:prstGeom>
        </p:spPr>
        <p:txBody>
          <a:bodyPr>
            <a:norm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 algn="ctr">
              <a:buSzPct val="80000"/>
              <a:buFont typeface="+mj-lt"/>
              <a:buNone/>
            </a:pPr>
            <a:r>
              <a:rPr lang="en-US" sz="2400" u="sng" kern="0" dirty="0"/>
              <a:t>Trial Court</a:t>
            </a:r>
          </a:p>
          <a:p>
            <a:pPr>
              <a:buSzPct val="80000"/>
            </a:pPr>
            <a:r>
              <a:rPr lang="en-US" sz="2400" kern="0" dirty="0"/>
              <a:t>Republic Services claims that all 12 witnesses agreed to have Republic Services counsel represent them in their individual capacities.</a:t>
            </a:r>
          </a:p>
          <a:p>
            <a:pPr>
              <a:buSzPct val="80000"/>
            </a:pPr>
            <a:r>
              <a:rPr lang="en-US" sz="2400" kern="0" dirty="0"/>
              <a:t>Thus, Republic Services argues that privilege should apply, and no </a:t>
            </a:r>
            <a:r>
              <a:rPr lang="en-US" sz="2400" i="1" kern="0" dirty="0"/>
              <a:t>ex </a:t>
            </a:r>
            <a:r>
              <a:rPr lang="en-US" sz="2400" i="1" kern="0" dirty="0" err="1"/>
              <a:t>parte</a:t>
            </a:r>
            <a:r>
              <a:rPr lang="en-US" sz="2400" kern="0" dirty="0"/>
              <a:t> contacts should be allowed.</a:t>
            </a:r>
          </a:p>
          <a:p>
            <a:pPr marL="0" indent="0">
              <a:buFont typeface="+mj-lt"/>
              <a:buNone/>
            </a:pPr>
            <a:endParaRPr lang="en-US" sz="3000" kern="0" dirty="0"/>
          </a:p>
        </p:txBody>
      </p:sp>
    </p:spTree>
    <p:extLst>
      <p:ext uri="{BB962C8B-B14F-4D97-AF65-F5344CB8AC3E}">
        <p14:creationId xmlns:p14="http://schemas.microsoft.com/office/powerpoint/2010/main" val="960285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7299-E543-88F0-9A9B-85E3EAC0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B4B4356-E38E-3283-AA26-A6F0D413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Newsuan</a:t>
            </a:r>
            <a:r>
              <a:rPr lang="en-US" sz="2800" b="1" i="1" u="sng" dirty="0"/>
              <a:t> v. Republic Services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2691-46DB-0DE5-BFCD-7CE844424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9BCB7-F43A-358D-D27C-4D1992B91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983"/>
            <a:ext cx="1509640" cy="54598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40E6B3A-65AC-5D96-9F7B-05ED9BA0C23F}"/>
              </a:ext>
            </a:extLst>
          </p:cNvPr>
          <p:cNvSpPr txBox="1">
            <a:spLocks/>
          </p:cNvSpPr>
          <p:nvPr/>
        </p:nvSpPr>
        <p:spPr>
          <a:xfrm>
            <a:off x="518341" y="1428750"/>
            <a:ext cx="8257109" cy="26132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 algn="ctr">
              <a:buSzPct val="80000"/>
              <a:buFont typeface="+mj-lt"/>
              <a:buNone/>
            </a:pPr>
            <a:r>
              <a:rPr lang="en-US" sz="2700" u="sng" kern="0" dirty="0"/>
              <a:t>Trial Court</a:t>
            </a:r>
          </a:p>
          <a:p>
            <a:pPr marL="461963" indent="-461963">
              <a:buSzPct val="80000"/>
            </a:pPr>
            <a:r>
              <a:rPr lang="en-US" sz="2700" kern="0" dirty="0"/>
              <a:t>Trial court was not happy:</a:t>
            </a:r>
          </a:p>
          <a:p>
            <a:pPr marL="914400" lvl="2" indent="-427038">
              <a:buSzPct val="80000"/>
            </a:pPr>
            <a:r>
              <a:rPr lang="en-US" sz="2700" kern="0" dirty="0"/>
              <a:t>No attorney-client relationship with witnesses</a:t>
            </a:r>
          </a:p>
          <a:p>
            <a:pPr marL="914400" lvl="2" indent="-427038">
              <a:buSzPct val="80000"/>
            </a:pPr>
            <a:r>
              <a:rPr lang="en-US" sz="2700" kern="0" dirty="0"/>
              <a:t>No privilege</a:t>
            </a:r>
          </a:p>
          <a:p>
            <a:pPr marL="914400" lvl="2" indent="-427038">
              <a:buSzPct val="80000"/>
            </a:pPr>
            <a:r>
              <a:rPr lang="en-US" sz="2700" kern="0" dirty="0"/>
              <a:t>No work-product protection</a:t>
            </a:r>
          </a:p>
          <a:p>
            <a:pPr marL="914400" lvl="2" indent="-427038">
              <a:buSzPct val="80000"/>
            </a:pPr>
            <a:r>
              <a:rPr lang="en-US" sz="2700" kern="0" dirty="0"/>
              <a:t>Produce notes</a:t>
            </a:r>
          </a:p>
        </p:txBody>
      </p:sp>
    </p:spTree>
    <p:extLst>
      <p:ext uri="{BB962C8B-B14F-4D97-AF65-F5344CB8AC3E}">
        <p14:creationId xmlns:p14="http://schemas.microsoft.com/office/powerpoint/2010/main" val="1943067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C292-0AE0-EBB0-24EA-A6BE58C9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C0B0513-AB80-D785-77A0-82FE5813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i="1" u="sng" dirty="0" err="1"/>
              <a:t>Newsuan</a:t>
            </a:r>
            <a:r>
              <a:rPr lang="en-US" sz="2800" b="1" i="1" u="sng" dirty="0"/>
              <a:t> v. Republic Services</a:t>
            </a:r>
            <a:endParaRPr lang="en-US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B06B-9C09-9D6A-8DC6-9371BB113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38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E471B-B4A4-67C5-ADB4-845BB9312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7983"/>
            <a:ext cx="1509640" cy="54598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71E0BA-8C24-687D-C5FD-DACEEBB79B70}"/>
              </a:ext>
            </a:extLst>
          </p:cNvPr>
          <p:cNvSpPr txBox="1">
            <a:spLocks/>
          </p:cNvSpPr>
          <p:nvPr/>
        </p:nvSpPr>
        <p:spPr>
          <a:xfrm>
            <a:off x="457200" y="1504950"/>
            <a:ext cx="8175057" cy="3200400"/>
          </a:xfrm>
          <a:prstGeom prst="rect">
            <a:avLst/>
          </a:prstGeom>
        </p:spPr>
        <p:txBody>
          <a:bodyPr>
            <a:no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 algn="ctr">
              <a:buSzPct val="80000"/>
              <a:buFont typeface="+mj-lt"/>
              <a:buNone/>
            </a:pPr>
            <a:r>
              <a:rPr lang="en-US" sz="2400" u="sng" kern="0" dirty="0"/>
              <a:t>Appeal – Superior Court</a:t>
            </a:r>
          </a:p>
          <a:p>
            <a:pPr>
              <a:buSzPct val="80000"/>
            </a:pPr>
            <a:r>
              <a:rPr lang="en-US" sz="2400" kern="0" dirty="0"/>
              <a:t>Interviews by corporate counsel of former employees.</a:t>
            </a:r>
          </a:p>
          <a:p>
            <a:pPr>
              <a:buSzPct val="80000"/>
            </a:pPr>
            <a:r>
              <a:rPr lang="en-US" sz="2400" kern="0" dirty="0"/>
              <a:t>Communications by opposing counsel with former employees.</a:t>
            </a:r>
          </a:p>
          <a:p>
            <a:pPr>
              <a:buSzPct val="80000"/>
            </a:pPr>
            <a:r>
              <a:rPr lang="en-US" sz="2400" kern="0" dirty="0"/>
              <a:t>Communications by opposing counsel with current employees.</a:t>
            </a:r>
          </a:p>
          <a:p>
            <a:pPr>
              <a:buSzPct val="80000"/>
            </a:pPr>
            <a:r>
              <a:rPr lang="en-US" sz="2400" kern="0" dirty="0"/>
              <a:t>Work-product protection not dependent on attorney-client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570906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933A-8249-2B95-7B93-ECB26D2E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>
            <a:extLst>
              <a:ext uri="{FF2B5EF4-FFF2-40B4-BE49-F238E27FC236}">
                <a16:creationId xmlns:a16="http://schemas.microsoft.com/office/drawing/2014/main" id="{B47416FB-1075-B0CA-65E7-869C25FAA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Privileged</a:t>
            </a:r>
            <a:r>
              <a:rPr lang="en-US" sz="2400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ln>
                  <a:gradFill>
                    <a:gsLst>
                      <a:gs pos="0">
                        <a:schemeClr val="accent1">
                          <a:alpha val="18000"/>
                          <a:lumMod val="41000"/>
                          <a:lumOff val="59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Person</a:t>
            </a:r>
            <a:r>
              <a:rPr lang="en-US" sz="2400" dirty="0">
                <a:ln>
                  <a:gradFill>
                    <a:gsLst>
                      <a:gs pos="0">
                        <a:schemeClr val="accent1">
                          <a:alpha val="18000"/>
                          <a:lumMod val="53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”</a:t>
            </a:r>
            <a:endParaRPr lang="en-US" sz="24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tx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CC5D0-A290-7E68-AB96-C41A2AAC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23" name="Rectangle 3">
            <a:extLst>
              <a:ext uri="{FF2B5EF4-FFF2-40B4-BE49-F238E27FC236}">
                <a16:creationId xmlns:a16="http://schemas.microsoft.com/office/drawing/2014/main" id="{EAA63A28-5982-9652-26D3-3B75AA01AA4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>
              <a:buSzPct val="80000"/>
              <a:buFont typeface="Arial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Client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Lawyer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Agents of either who facilitate communications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</a:rPr>
              <a:t>Agents of lawyer who facilitate the representation</a:t>
            </a:r>
          </a:p>
          <a:p>
            <a:pPr>
              <a:buFontTx/>
              <a:buNone/>
            </a:pPr>
            <a:endParaRPr lang="en-US" sz="2100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sz="2100" dirty="0">
                <a:solidFill>
                  <a:srgbClr val="002060"/>
                </a:solidFill>
              </a:rPr>
              <a:t>Restatement § 70</a:t>
            </a:r>
          </a:p>
        </p:txBody>
      </p:sp>
    </p:spTree>
    <p:extLst>
      <p:ext uri="{BB962C8B-B14F-4D97-AF65-F5344CB8AC3E}">
        <p14:creationId xmlns:p14="http://schemas.microsoft.com/office/powerpoint/2010/main" val="2856898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99D6-3D27-9008-9443-D778A0A7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3DB817-45B8-A120-8F94-244D7A40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Pittsburgh History &amp; Landmarks</a:t>
            </a:r>
            <a:br>
              <a:rPr lang="en-US" b="1" i="1" u="sng" dirty="0"/>
            </a:br>
            <a:r>
              <a:rPr lang="en-US" b="1" i="1" u="sng" dirty="0"/>
              <a:t>Foundation v. Ziegler</a:t>
            </a:r>
            <a:endParaRPr lang="en-US" sz="2000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8FFD-36A3-7EEA-6585-52637148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25FCF-4A81-4A1B-61A4-BB72180AD654}"/>
              </a:ext>
            </a:extLst>
          </p:cNvPr>
          <p:cNvSpPr/>
          <p:nvPr/>
        </p:nvSpPr>
        <p:spPr>
          <a:xfrm>
            <a:off x="838200" y="178692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is your client?</a:t>
            </a:r>
          </a:p>
        </p:txBody>
      </p:sp>
    </p:spTree>
    <p:extLst>
      <p:ext uri="{BB962C8B-B14F-4D97-AF65-F5344CB8AC3E}">
        <p14:creationId xmlns:p14="http://schemas.microsoft.com/office/powerpoint/2010/main" val="1386944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5251"/>
            <a:ext cx="9144000" cy="5238751"/>
          </a:xfrm>
          <a:prstGeom prst="rect">
            <a:avLst/>
          </a:prstGeom>
          <a:solidFill>
            <a:srgbClr val="0F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69" y="664568"/>
            <a:ext cx="4650462" cy="3719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66359-3D88-423A-AEDA-B93ADBB02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736B3-A1D7-4B99-8E85-BCE6CBD12AE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07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78BF4-4A6E-FBA4-C7A0-DA961D72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673B79E-827A-4797-5975-1F9B6EDD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Pittsburgh History &amp; Landmarks</a:t>
            </a:r>
            <a:br>
              <a:rPr lang="en-US" b="1" i="1" u="sng" dirty="0"/>
            </a:br>
            <a:r>
              <a:rPr lang="en-US" b="1" i="1" u="sng" dirty="0"/>
              <a:t>Foundation v. Ziegler</a:t>
            </a:r>
            <a:endParaRPr lang="en-US" sz="2000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74B6-496B-262B-39CD-0B6D0C37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41</a:t>
            </a:fld>
            <a:endParaRPr lang="en-US" dirty="0"/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581150"/>
            <a:ext cx="7744512" cy="2613259"/>
          </a:xfrm>
          <a:prstGeom prst="rect">
            <a:avLst/>
          </a:prstGeom>
        </p:spPr>
        <p:txBody>
          <a:bodyPr>
            <a:no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>
              <a:buSzPct val="80000"/>
            </a:pPr>
            <a:r>
              <a:rPr lang="en-US" sz="2400" kern="0" dirty="0"/>
              <a:t>Privilege issues trickier when client is a corporation.</a:t>
            </a:r>
          </a:p>
          <a:p>
            <a:pPr>
              <a:buSzPct val="80000"/>
            </a:pPr>
            <a:r>
              <a:rPr lang="en-US" sz="2400" kern="0" dirty="0"/>
              <a:t>How about when the litigation involves a derivative claim purportedly advanced on behalf of a corporation by a disgruntled shareholder?</a:t>
            </a:r>
          </a:p>
          <a:p>
            <a:pPr>
              <a:buSzPct val="80000"/>
            </a:pPr>
            <a:r>
              <a:rPr lang="en-US" sz="2400" kern="0" dirty="0"/>
              <a:t>Really tricky because “both sides profess to represent the corporation.”</a:t>
            </a:r>
          </a:p>
        </p:txBody>
      </p:sp>
    </p:spTree>
    <p:extLst>
      <p:ext uri="{BB962C8B-B14F-4D97-AF65-F5344CB8AC3E}">
        <p14:creationId xmlns:p14="http://schemas.microsoft.com/office/powerpoint/2010/main" val="1843141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B1ED-731D-104D-C8F3-39790B44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4FCD8D-C42E-ABB4-25A1-FFA8ECC2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Pittsburgh History &amp; Landmarks</a:t>
            </a:r>
            <a:br>
              <a:rPr lang="en-US" b="1" i="1" u="sng" dirty="0"/>
            </a:br>
            <a:r>
              <a:rPr lang="en-US" b="1" i="1" u="sng" dirty="0"/>
              <a:t>Foundation v. Ziegler</a:t>
            </a:r>
            <a:endParaRPr lang="en-US" sz="2000" b="1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1F34E-F442-82DD-5AB3-1F3044FAA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05" y="4869657"/>
            <a:ext cx="444811" cy="273844"/>
          </a:xfrm>
        </p:spPr>
        <p:txBody>
          <a:bodyPr/>
          <a:lstStyle/>
          <a:p>
            <a:fld id="{051736B3-A1D7-4B99-8E85-BCE6CBD12AED}" type="slidenum">
              <a:rPr lang="en-US" sz="700" smtClean="0"/>
              <a:pPr/>
              <a:t>42</a:t>
            </a:fld>
            <a:endParaRPr lang="en-US" dirty="0"/>
          </a:p>
        </p:txBody>
      </p:sp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600071"/>
            <a:ext cx="8110346" cy="3246560"/>
          </a:xfrm>
          <a:prstGeom prst="rect">
            <a:avLst/>
          </a:prstGeom>
        </p:spPr>
        <p:txBody>
          <a:bodyPr>
            <a:noAutofit/>
          </a:bodyPr>
          <a:lstStyle>
            <a:lvl1pPr marL="513160" indent="-51316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 sz="2250">
                <a:solidFill>
                  <a:srgbClr val="203C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98922" indent="-339329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lphaLcPeriod"/>
              <a:defRPr sz="19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2pPr>
            <a:lvl3pPr marL="1198960" indent="-253604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romanLcPeriod"/>
              <a:defRPr sz="18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3pPr>
            <a:lvl4pPr marL="1544241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─"/>
              <a:defRPr sz="15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4pPr>
            <a:lvl5pPr marL="1797844" indent="-253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rgbClr val="1B325F"/>
                </a:solidFill>
                <a:latin typeface="+mn-lt"/>
              </a:defRPr>
            </a:lvl9pPr>
          </a:lstStyle>
          <a:p>
            <a:pPr marL="0" indent="0" algn="ctr">
              <a:buSzPct val="80000"/>
              <a:buFont typeface="+mj-lt"/>
              <a:buNone/>
            </a:pPr>
            <a:r>
              <a:rPr lang="en-US" sz="1800" u="sng" kern="0" dirty="0"/>
              <a:t>Derivative Actions and ALI Principles</a:t>
            </a:r>
          </a:p>
          <a:p>
            <a:pPr marL="0" indent="0">
              <a:buSzPct val="80000"/>
              <a:buFont typeface="+mj-lt"/>
              <a:buNone/>
            </a:pPr>
            <a:r>
              <a:rPr lang="en-US" sz="1800" u="sng" kern="0" dirty="0"/>
              <a:t>Proper Sequence</a:t>
            </a:r>
          </a:p>
          <a:p>
            <a:pPr>
              <a:buSzPct val="80000"/>
            </a:pPr>
            <a:r>
              <a:rPr lang="en-US" sz="1800" kern="0" dirty="0"/>
              <a:t>Derivative plaintiff seeks to bring claim on behalf of entity;</a:t>
            </a:r>
          </a:p>
          <a:p>
            <a:pPr>
              <a:buSzPct val="80000"/>
            </a:pPr>
            <a:r>
              <a:rPr lang="en-US" sz="1800" kern="0" dirty="0"/>
              <a:t>Entity has opportunity to investigate claim and decide for itself if it has merit;</a:t>
            </a:r>
          </a:p>
          <a:p>
            <a:pPr lvl="1">
              <a:buSzPct val="80000"/>
            </a:pPr>
            <a:r>
              <a:rPr lang="en-US" sz="1800" kern="0" dirty="0"/>
              <a:t>Appoint committee</a:t>
            </a:r>
          </a:p>
          <a:p>
            <a:pPr lvl="1">
              <a:buSzPct val="80000"/>
            </a:pPr>
            <a:r>
              <a:rPr lang="en-US" sz="1800" kern="0" dirty="0"/>
              <a:t>Hire independent counsel</a:t>
            </a:r>
          </a:p>
          <a:p>
            <a:pPr lvl="1">
              <a:buSzPct val="80000"/>
            </a:pPr>
            <a:r>
              <a:rPr lang="en-US" sz="1800" kern="0" dirty="0"/>
              <a:t>Issue report</a:t>
            </a:r>
          </a:p>
          <a:p>
            <a:pPr>
              <a:buSzPct val="80000"/>
            </a:pPr>
            <a:r>
              <a:rPr lang="en-US" sz="1800" kern="0" dirty="0"/>
              <a:t>Court should defer to decision of company, unless something wrong with the process.</a:t>
            </a:r>
          </a:p>
        </p:txBody>
      </p:sp>
    </p:spTree>
    <p:extLst>
      <p:ext uri="{BB962C8B-B14F-4D97-AF65-F5344CB8AC3E}">
        <p14:creationId xmlns:p14="http://schemas.microsoft.com/office/powerpoint/2010/main" val="603764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57200" y="1657350"/>
            <a:ext cx="8001001" cy="2904424"/>
          </a:xfrm>
        </p:spPr>
        <p:txBody>
          <a:bodyPr>
            <a:normAutofit/>
          </a:bodyPr>
          <a:lstStyle/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Derivative plaintiffs seek discovery of privileged communications between corporation and counsel.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Invoke </a:t>
            </a:r>
            <a:r>
              <a:rPr lang="en-US" sz="2400" u="sng" dirty="0"/>
              <a:t>Garner</a:t>
            </a:r>
            <a:r>
              <a:rPr lang="en-US" sz="2400" dirty="0"/>
              <a:t> fiduciary exception.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285750"/>
            <a:ext cx="8839200" cy="91447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Pittsburgh History &amp; Landmarks Foundation v. Ziegler</a:t>
            </a:r>
            <a:endParaRPr lang="en-US" sz="2000" u="sng" dirty="0">
              <a:solidFill>
                <a:srgbClr val="00677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80D3D9F-3C84-2A36-C477-4825BFA2803E}"/>
              </a:ext>
            </a:extLst>
          </p:cNvPr>
          <p:cNvSpPr txBox="1">
            <a:spLocks/>
          </p:cNvSpPr>
          <p:nvPr/>
        </p:nvSpPr>
        <p:spPr>
          <a:xfrm>
            <a:off x="157405" y="4869657"/>
            <a:ext cx="44481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1736B3-A1D7-4B99-8E85-BCE6CBD12AED}" type="slidenum">
              <a:rPr lang="en-US" sz="700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071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457200" y="1504950"/>
            <a:ext cx="7974624" cy="3111377"/>
          </a:xfrm>
        </p:spPr>
        <p:txBody>
          <a:bodyPr>
            <a:noAutofit/>
          </a:bodyPr>
          <a:lstStyle/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Court rejects </a:t>
            </a:r>
            <a:r>
              <a:rPr lang="en-US" sz="2400" u="sng" dirty="0"/>
              <a:t>Garner</a:t>
            </a:r>
            <a:r>
              <a:rPr lang="en-US" sz="2400" dirty="0"/>
              <a:t>.  Derivative plaintiffs entitled to formal “related legal opinions” if the corporation relies on advice of counsel as grounds for not pursuing claim.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en-US" sz="2400" dirty="0"/>
              <a:t>Otherwise derivative plaintiffs are not entitled to invade corporation’s or investigating committee’s privilege.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285750"/>
            <a:ext cx="8839200" cy="91447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Pittsburgh History &amp; Landmarks Foundation v. Ziegler</a:t>
            </a:r>
            <a:endParaRPr lang="en-US" sz="2000" u="sng" dirty="0">
              <a:solidFill>
                <a:srgbClr val="00677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B9111F9-A7E7-BAC1-4DAA-FC6FFF92FD86}"/>
              </a:ext>
            </a:extLst>
          </p:cNvPr>
          <p:cNvSpPr txBox="1">
            <a:spLocks/>
          </p:cNvSpPr>
          <p:nvPr/>
        </p:nvSpPr>
        <p:spPr>
          <a:xfrm>
            <a:off x="157405" y="4869657"/>
            <a:ext cx="44481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1736B3-A1D7-4B99-8E85-BCE6CBD12AED}" type="slidenum">
              <a:rPr lang="en-US" sz="700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24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3" name="Rectangle 5"/>
          <p:cNvSpPr>
            <a:spLocks noGrp="1" noChangeArrowheads="1"/>
          </p:cNvSpPr>
          <p:nvPr>
            <p:ph idx="1"/>
          </p:nvPr>
        </p:nvSpPr>
        <p:spPr>
          <a:xfrm>
            <a:off x="1371600" y="1257300"/>
            <a:ext cx="6343650" cy="348615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32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2060"/>
                </a:solidFill>
              </a:rPr>
              <a:t>QUESTIONS?</a:t>
            </a:r>
          </a:p>
          <a:p>
            <a:pPr algn="ctr"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Kevin P. Allen</a:t>
            </a:r>
          </a:p>
          <a:p>
            <a:pPr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Duane Morris LLP</a:t>
            </a:r>
          </a:p>
          <a:p>
            <a:pPr algn="ctr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2060"/>
                </a:solidFill>
                <a:hlinkClick r:id="rId2"/>
              </a:rPr>
              <a:t>kpallen@duanemorris.com</a:t>
            </a:r>
            <a:endParaRPr lang="en-US" sz="1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Phone:  (412) 497-1037</a:t>
            </a:r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04290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6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6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FFF33-8760-E9E7-054C-69259729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F2A25D-4E29-2C6C-BF69-9BA99F6966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30" y="1223346"/>
            <a:ext cx="4204607" cy="31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CE39C-3AE9-9BE2-FA42-C9A324408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22" y="1614792"/>
            <a:ext cx="2784021" cy="24143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5B0F1-B5F5-C460-D7C5-E8E7E78D1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BAF1-0162-88CA-55EE-63A0774E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981490"/>
          </a:xfrm>
        </p:spPr>
        <p:txBody>
          <a:bodyPr/>
          <a:lstStyle/>
          <a:p>
            <a:pPr algn="ctr"/>
            <a:r>
              <a:rPr lang="en-US" sz="2800" b="1" i="1" u="sng" dirty="0"/>
              <a:t>U.S. v. Heppner</a:t>
            </a:r>
            <a:br>
              <a:rPr lang="en-US" dirty="0"/>
            </a:br>
            <a:r>
              <a:rPr lang="en-US" sz="2400" dirty="0"/>
              <a:t>No. 25 Cr. 503 (</a:t>
            </a:r>
            <a:r>
              <a:rPr lang="en-US" sz="2400" dirty="0" err="1"/>
              <a:t>JSR</a:t>
            </a:r>
            <a:r>
              <a:rPr lang="en-US" sz="2400" dirty="0"/>
              <a:t>) (</a:t>
            </a:r>
            <a:r>
              <a:rPr lang="en-US" sz="2400" dirty="0" err="1"/>
              <a:t>S.D.N.Y</a:t>
            </a:r>
            <a:r>
              <a:rPr lang="en-US" sz="2400" dirty="0"/>
              <a:t>. Feb. 17, 2026)</a:t>
            </a:r>
          </a:p>
        </p:txBody>
      </p:sp>
      <p:pic>
        <p:nvPicPr>
          <p:cNvPr id="6" name="Content Placeholder 5" descr="3d fluency style 3d claude ai logo icon">
            <a:extLst>
              <a:ext uri="{FF2B5EF4-FFF2-40B4-BE49-F238E27FC236}">
                <a16:creationId xmlns:a16="http://schemas.microsoft.com/office/drawing/2014/main" id="{91621BBA-E664-CF62-733A-2758938B0B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98" y="1689047"/>
            <a:ext cx="525043" cy="52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340FA-4B6C-93E9-BCA1-8C16667C97A0}"/>
              </a:ext>
            </a:extLst>
          </p:cNvPr>
          <p:cNvSpPr txBox="1"/>
          <p:nvPr/>
        </p:nvSpPr>
        <p:spPr>
          <a:xfrm>
            <a:off x="264319" y="2171933"/>
            <a:ext cx="8557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Defendant used </a:t>
            </a:r>
            <a:r>
              <a:rPr lang="en-US" sz="2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Anthropic’s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Claude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his own initiative, not at direction of counsel.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kern="100" dirty="0">
                <a:latin typeface="Aptos" panose="020B0004020202020204" pitchFamily="34" charset="0"/>
                <a:ea typeface="Aptos" panose="020B0004020202020204" pitchFamily="34" charset="0"/>
              </a:rPr>
              <a:t>Claude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</a:rPr>
              <a:t>’s terms of use say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</a:rPr>
              <a:t>: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03C6A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uses inputs/outputs to “train” </a:t>
            </a:r>
            <a:r>
              <a:rPr lang="en-US" sz="2000" i="1" dirty="0">
                <a:solidFill>
                  <a:srgbClr val="203C6A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Claude</a:t>
            </a:r>
            <a:r>
              <a:rPr lang="en-US" sz="2000" dirty="0">
                <a:solidFill>
                  <a:srgbClr val="203C6A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</a:rPr>
              <a:t>Anthropic reserves right to disclose data to third parties, including the government; and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Claude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concedes, when asked:  “I’m not a lawyer and can’t provide formal legal advice.”</a:t>
            </a:r>
            <a:endParaRPr lang="en-US" sz="2000" dirty="0">
              <a:solidFill>
                <a:srgbClr val="203C6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9AEB9B2-CBB3-09E9-A101-E35413270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E9C5-5CC6-238A-80CF-91D12E5E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DF8E-ABEB-5212-ACEF-F189AEFA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981490"/>
          </a:xfrm>
        </p:spPr>
        <p:txBody>
          <a:bodyPr/>
          <a:lstStyle/>
          <a:p>
            <a:pPr algn="ctr"/>
            <a:r>
              <a:rPr lang="en-US" sz="2800" b="1" i="1" u="sng" dirty="0"/>
              <a:t>U.S. v. Heppner</a:t>
            </a:r>
            <a:br>
              <a:rPr lang="en-US" dirty="0"/>
            </a:br>
            <a:r>
              <a:rPr lang="en-US" sz="2400" dirty="0"/>
              <a:t>No. 25 Cr. 503 (JSR) (</a:t>
            </a:r>
            <a:r>
              <a:rPr lang="en-US" sz="2400" dirty="0" err="1"/>
              <a:t>S.D.N.Y</a:t>
            </a:r>
            <a:r>
              <a:rPr lang="en-US" sz="2400" dirty="0"/>
              <a:t>. Feb. 17, 2026)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6" name="Content Placeholder 5" descr="3d fluency style 3d claude ai logo icon">
            <a:extLst>
              <a:ext uri="{FF2B5EF4-FFF2-40B4-BE49-F238E27FC236}">
                <a16:creationId xmlns:a16="http://schemas.microsoft.com/office/drawing/2014/main" id="{C183281A-E8DA-1862-61B3-3CB1BEBB1F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57" y="1565694"/>
            <a:ext cx="645275" cy="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1B1AAF-5B04-73BA-68E3-F77AD4AD40B8}"/>
              </a:ext>
            </a:extLst>
          </p:cNvPr>
          <p:cNvSpPr txBox="1"/>
          <p:nvPr/>
        </p:nvSpPr>
        <p:spPr>
          <a:xfrm>
            <a:off x="264319" y="2329376"/>
            <a:ext cx="85574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ptos" panose="020B0004020202020204" pitchFamily="34" charset="0"/>
              </a:rPr>
              <a:t>No privilege because no lawyer, and, in any event, no confidentiality.</a:t>
            </a:r>
          </a:p>
          <a:p>
            <a:endParaRPr lang="en-US" sz="21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No work-product protection because no counsel work or thought process involved.  </a:t>
            </a:r>
            <a:r>
              <a:rPr lang="en-US" sz="2100" u="sng" dirty="0"/>
              <a:t>Compare</a:t>
            </a:r>
            <a:r>
              <a:rPr lang="en-US" sz="2100" dirty="0"/>
              <a:t> </a:t>
            </a:r>
            <a:r>
              <a:rPr lang="en-US" sz="2100" i="1" dirty="0"/>
              <a:t>Warner v. Gilbarco, Inc</a:t>
            </a:r>
            <a:r>
              <a:rPr lang="en-US" sz="2100" dirty="0"/>
              <a:t>.</a:t>
            </a:r>
            <a:r>
              <a:rPr lang="en-US" sz="2100" i="1" dirty="0"/>
              <a:t>,</a:t>
            </a:r>
            <a:r>
              <a:rPr lang="en-US" sz="2100" dirty="0"/>
              <a:t> No. 2:24-cv-12333 (E.D. Mich. Feb. 10, 2026).</a:t>
            </a:r>
            <a:endParaRPr lang="en-US" sz="21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34535F-93CA-6CA7-3B8A-29EE315BE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A98B-E654-899D-34C8-04CC2F04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7E8A-3572-8811-60B5-D9A9A25E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981490"/>
          </a:xfrm>
        </p:spPr>
        <p:txBody>
          <a:bodyPr/>
          <a:lstStyle/>
          <a:p>
            <a:pPr algn="ctr"/>
            <a:r>
              <a:rPr lang="en-US" sz="2800" b="1" i="1" u="sng" dirty="0"/>
              <a:t>Warner v. Gilbarco, Inc. </a:t>
            </a:r>
            <a:br>
              <a:rPr lang="en-US" dirty="0"/>
            </a:br>
            <a:r>
              <a:rPr lang="en-US" sz="2400" dirty="0"/>
              <a:t>No. 2:24-cv-12333 (E.D. Mich. Feb. 10, 2026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85EE3-4B8A-DEA2-4A50-EEAF5011F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1" y="1706612"/>
            <a:ext cx="8740306" cy="2846338"/>
          </a:xfrm>
        </p:spPr>
        <p:txBody>
          <a:bodyPr/>
          <a:lstStyle/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Motion to Compel Plaintiff’s AI searches DENIED:</a:t>
            </a: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kern="1200" dirty="0">
                <a:latin typeface="Aptos" panose="020B0004020202020204" pitchFamily="34" charset="0"/>
                <a:ea typeface="+mn-ea"/>
                <a:cs typeface="+mn-cs"/>
              </a:rPr>
              <a:t>Neither relevant nor proportional;</a:t>
            </a: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Aptos" panose="020B0004020202020204" pitchFamily="34" charset="0"/>
              </a:rPr>
              <a:t>Even if not privileged, work-product protection applies;</a:t>
            </a: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Aptos" panose="020B0004020202020204" pitchFamily="34" charset="0"/>
              </a:rPr>
              <a:t>Fed. R. Civ. P. 26(b)(3) protects a party’s work-product, not just a lawyer’s; and</a:t>
            </a: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latin typeface="Aptos" panose="020B0004020202020204" pitchFamily="34" charset="0"/>
              </a:rPr>
              <a:t>Waiver test for work product is different than that for attorney-client privilege.</a:t>
            </a:r>
          </a:p>
          <a:p>
            <a:pPr marL="341313" lvl="4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latin typeface="Aptos" panose="020B0004020202020204" pitchFamily="34" charset="0"/>
            </a:endParaRP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kern="1200" dirty="0">
              <a:latin typeface="Aptos" panose="020B0004020202020204" pitchFamily="34" charset="0"/>
              <a:ea typeface="+mn-ea"/>
              <a:cs typeface="+mn-cs"/>
            </a:endParaRPr>
          </a:p>
          <a:p>
            <a:pPr marL="339725" lvl="1" indent="-3381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0962A2-DAE2-3D3D-D0C1-198EA92E2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0384-1FD7-1512-503C-F37F0E47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7477-C9E6-37A8-EFDC-62952C7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790161"/>
            <a:ext cx="8378863" cy="981490"/>
          </a:xfrm>
        </p:spPr>
        <p:txBody>
          <a:bodyPr/>
          <a:lstStyle/>
          <a:p>
            <a:pPr algn="ctr"/>
            <a:r>
              <a:rPr lang="en-US" sz="2800" b="1" i="1" u="sng" dirty="0"/>
              <a:t>Morgan v. </a:t>
            </a:r>
            <a:r>
              <a:rPr lang="en-US" sz="2800" b="1" i="1" u="sng" dirty="0" err="1"/>
              <a:t>V2X</a:t>
            </a:r>
            <a:r>
              <a:rPr lang="en-US" sz="2800" b="1" i="1" u="sng" dirty="0"/>
              <a:t>, Inc.</a:t>
            </a:r>
            <a:br>
              <a:rPr lang="en-US" dirty="0"/>
            </a:br>
            <a:r>
              <a:rPr lang="en-US" sz="2400" dirty="0"/>
              <a:t>C.A. </a:t>
            </a:r>
            <a:r>
              <a:rPr lang="es-ES" sz="2400" dirty="0"/>
              <a:t>No. 25-</a:t>
            </a:r>
            <a:r>
              <a:rPr lang="es-ES" sz="2400" dirty="0" err="1"/>
              <a:t>cv</a:t>
            </a:r>
            <a:r>
              <a:rPr lang="es-ES" sz="2400" dirty="0"/>
              <a:t>-01991-</a:t>
            </a:r>
            <a:r>
              <a:rPr lang="es-ES" sz="2400" dirty="0" err="1"/>
              <a:t>SKC</a:t>
            </a:r>
            <a:r>
              <a:rPr lang="es-ES" sz="2400" dirty="0"/>
              <a:t>-</a:t>
            </a:r>
            <a:r>
              <a:rPr lang="es-ES" sz="2400" dirty="0" err="1"/>
              <a:t>MDB</a:t>
            </a:r>
            <a:r>
              <a:rPr lang="es-ES" sz="2400" dirty="0"/>
              <a:t> (D. </a:t>
            </a:r>
            <a:r>
              <a:rPr lang="es-ES" sz="2400" dirty="0" err="1"/>
              <a:t>Colo</a:t>
            </a:r>
            <a:r>
              <a:rPr lang="es-ES" sz="2400" dirty="0"/>
              <a:t>. Mar. 30, 2026)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FE791-E92E-6383-4D29-6F83AC8B9F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1" y="1706612"/>
            <a:ext cx="8229599" cy="2846338"/>
          </a:xfrm>
        </p:spPr>
        <p:txBody>
          <a:bodyPr/>
          <a:lstStyle/>
          <a:p>
            <a:pPr marL="339725" lvl="1" indent="-338138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Work-product protection available to </a:t>
            </a:r>
            <a:r>
              <a:rPr lang="en-US" i="1" dirty="0"/>
              <a:t>pro se </a:t>
            </a:r>
            <a:r>
              <a:rPr lang="en-US" dirty="0"/>
              <a:t>party.</a:t>
            </a:r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Use of AI does not automatically waive work-product protection.  Aligned with </a:t>
            </a:r>
            <a:r>
              <a:rPr lang="en-US" i="1" dirty="0"/>
              <a:t>Warner</a:t>
            </a:r>
            <a:r>
              <a:rPr lang="en-US" dirty="0"/>
              <a:t>, not </a:t>
            </a:r>
            <a:r>
              <a:rPr lang="en-US" i="1" dirty="0"/>
              <a:t>Heppner</a:t>
            </a:r>
            <a:r>
              <a:rPr lang="en-US" dirty="0"/>
              <a:t>.</a:t>
            </a:r>
            <a:endParaRPr lang="en-US" i="1" dirty="0"/>
          </a:p>
          <a:p>
            <a:pPr marL="339725" lvl="1" indent="-338138">
              <a:buFont typeface="Arial" panose="020B0604020202020204" pitchFamily="34" charset="0"/>
              <a:buChar char="•"/>
            </a:pPr>
            <a:r>
              <a:rPr lang="en-US" dirty="0"/>
              <a:t>Protective Order adopted to address (limit/prohibit) uploading confidential</a:t>
            </a:r>
            <a:r>
              <a:rPr lang="en-US" i="1" dirty="0"/>
              <a:t> </a:t>
            </a:r>
            <a:r>
              <a:rPr lang="en-US" dirty="0"/>
              <a:t>information into an AI tool lacking confidentiality protections.</a:t>
            </a:r>
          </a:p>
          <a:p>
            <a:pPr marL="341313" lvl="4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latin typeface="Aptos" panose="020B0004020202020204" pitchFamily="34" charset="0"/>
            </a:endParaRPr>
          </a:p>
          <a:p>
            <a:pPr marL="684213" lvl="4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kern="1200" dirty="0">
              <a:latin typeface="Aptos" panose="020B0004020202020204" pitchFamily="34" charset="0"/>
              <a:ea typeface="+mn-ea"/>
              <a:cs typeface="+mn-cs"/>
            </a:endParaRPr>
          </a:p>
          <a:p>
            <a:pPr marL="339725" lvl="1" indent="-3381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4F7F13-5371-1097-ED7C-78A0992A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871CE5-0839-4A45-98C9-7F0DCA842A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M &amp; Selva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Selvam_LLP_PPT.potx" id="{B301362C-9C1D-4B40-9F8A-F77B04E8B97E}" vid="{D730BB2E-231D-48EB-908E-C02AD5673C3F}"/>
    </a:ext>
  </a:extLst>
</a:theme>
</file>

<file path=ppt/theme/theme2.xml><?xml version="1.0" encoding="utf-8"?>
<a:theme xmlns:a="http://schemas.openxmlformats.org/drawingml/2006/main" name="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B965EB8E-D593-48A0-BFC0-00B0E2348A76}" vid="{09C8EE82-C57E-4BFB-8E23-42EB504ADE3F}"/>
    </a:ext>
  </a:extLst>
</a:theme>
</file>

<file path=ppt/theme/theme3.xml><?xml version="1.0" encoding="utf-8"?>
<a:theme xmlns:a="http://schemas.openxmlformats.org/drawingml/2006/main" name="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B965EB8E-D593-48A0-BFC0-00B0E2348A76}" vid="{DAAC8286-C5BC-416C-B444-A35579AE69A9}"/>
    </a:ext>
  </a:extLst>
</a:theme>
</file>

<file path=ppt/theme/theme4.xml><?xml version="1.0" encoding="utf-8"?>
<a:theme xmlns:a="http://schemas.openxmlformats.org/drawingml/2006/main" name="DMi">
  <a:themeElements>
    <a:clrScheme name="Duane Morris Institut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46FA8"/>
      </a:accent1>
      <a:accent2>
        <a:srgbClr val="98193E"/>
      </a:accent2>
      <a:accent3>
        <a:srgbClr val="D01E21"/>
      </a:accent3>
      <a:accent4>
        <a:srgbClr val="000000"/>
      </a:accent4>
      <a:accent5>
        <a:srgbClr val="D98024"/>
      </a:accent5>
      <a:accent6>
        <a:srgbClr val="697B86"/>
      </a:accent6>
      <a:hlink>
        <a:srgbClr val="BC626D"/>
      </a:hlink>
      <a:folHlink>
        <a:srgbClr val="DCA652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 Institute.potx" id="{46F4DB43-71D6-4691-ADAF-350960CA03E0}" vid="{D3ECADEF-09FD-43DA-B8E7-D753EB1A2C8B}"/>
    </a:ext>
  </a:extLst>
</a:theme>
</file>

<file path=ppt/theme/theme5.xml><?xml version="1.0" encoding="utf-8"?>
<a:theme xmlns:a="http://schemas.openxmlformats.org/drawingml/2006/main" name="DMI Numbering in Title">
  <a:themeElements>
    <a:clrScheme name="Duane Morris Institut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46FA8"/>
      </a:accent1>
      <a:accent2>
        <a:srgbClr val="98193E"/>
      </a:accent2>
      <a:accent3>
        <a:srgbClr val="D01E21"/>
      </a:accent3>
      <a:accent4>
        <a:srgbClr val="000000"/>
      </a:accent4>
      <a:accent5>
        <a:srgbClr val="D98024"/>
      </a:accent5>
      <a:accent6>
        <a:srgbClr val="697B86"/>
      </a:accent6>
      <a:hlink>
        <a:srgbClr val="BC626D"/>
      </a:hlink>
      <a:folHlink>
        <a:srgbClr val="DCA652"/>
      </a:folHlink>
    </a:clrScheme>
    <a:fontScheme name="Blank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 Institute.potx" id="{46F4DB43-71D6-4691-ADAF-350960CA03E0}" vid="{6C489562-ED1C-4A6A-8C2E-DF52352BED30}"/>
    </a:ext>
  </a:extLst>
</a:theme>
</file>

<file path=ppt/theme/theme6.xml><?xml version="1.0" encoding="utf-8"?>
<a:theme xmlns:a="http://schemas.openxmlformats.org/drawingml/2006/main" name="1_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4DA4354A-1039-45A8-B498-D34F440B5F24}"/>
    </a:ext>
  </a:extLst>
</a:theme>
</file>

<file path=ppt/theme/theme7.xml><?xml version="1.0" encoding="utf-8"?>
<a:theme xmlns:a="http://schemas.openxmlformats.org/drawingml/2006/main" name="1_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Standard_Size.potx" id="{DBC7A278-6F57-4174-987A-2038C06DC133}" vid="{0A985FA8-5865-48B1-AF73-D7F2324D727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<?xml version="1.0" encoding="utf-8"?>
<properties xmlns="http://www.imanage.com/work/xmlschema">
  <documentid>DM1!20910548.1</documentid>
  <senderid>KPATSILEVAS</senderid>
  <senderemail>KPATSILEVAS@DUANEMORRIS.COM</senderemail>
  <lastmodified>2026-04-09T09:49:28.0000000-04:00</lastmodified>
  <database>DM1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DM_Selvam_LLP_PPT</Template>
  <TotalTime>641</TotalTime>
  <Words>1914</Words>
  <Application>Microsoft Office PowerPoint</Application>
  <PresentationFormat>On-screen Show (16:9)</PresentationFormat>
  <Paragraphs>274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Adobe Heiti Std R</vt:lpstr>
      <vt:lpstr>Aptos</vt:lpstr>
      <vt:lpstr>Arial</vt:lpstr>
      <vt:lpstr>Arial Black</vt:lpstr>
      <vt:lpstr>Arial Narrow</vt:lpstr>
      <vt:lpstr>Calibri</vt:lpstr>
      <vt:lpstr>Courier New</vt:lpstr>
      <vt:lpstr>Gill Sans</vt:lpstr>
      <vt:lpstr>Helvetica</vt:lpstr>
      <vt:lpstr>Helvetica Neue</vt:lpstr>
      <vt:lpstr>Times New Roman</vt:lpstr>
      <vt:lpstr>Wingdings</vt:lpstr>
      <vt:lpstr>DM &amp; Selvam</vt:lpstr>
      <vt:lpstr>Duane Morris Bullets Template</vt:lpstr>
      <vt:lpstr>Duane Morris Numbering Template</vt:lpstr>
      <vt:lpstr>DMi</vt:lpstr>
      <vt:lpstr>DMI Numbering in Title</vt:lpstr>
      <vt:lpstr>1_Duane Morris Bullets Template</vt:lpstr>
      <vt:lpstr>1_Duane Morris Numbering Template</vt:lpstr>
      <vt:lpstr>The Attorney-Client Privilege for In-House Counsel: Basics, Pitfalls, Recent Developments (and NFL Draft Trivia)</vt:lpstr>
      <vt:lpstr>Attorney-Client Privilege</vt:lpstr>
      <vt:lpstr>Restatement (Third) Law Governing Lawyers</vt:lpstr>
      <vt:lpstr>“Privileged Person”</vt:lpstr>
      <vt:lpstr>PowerPoint Presentation</vt:lpstr>
      <vt:lpstr>U.S. v. Heppner No. 25 Cr. 503 (JSR) (S.D.N.Y. Feb. 17, 2026)</vt:lpstr>
      <vt:lpstr>U.S. v. Heppner No. 25 Cr. 503 (JSR) (S.D.N.Y. Feb. 17, 2026) </vt:lpstr>
      <vt:lpstr>Warner v. Gilbarco, Inc.  No. 2:24-cv-12333 (E.D. Mich. Feb. 10, 2026)</vt:lpstr>
      <vt:lpstr>Morgan v. V2X, Inc. C.A. No. 25-cv-01991-SKC-MDB (D. Colo. Mar. 30, 2026)</vt:lpstr>
      <vt:lpstr>WSJ Editorial April 6, 2026s  A Judge Mistakes the Claude Chatbot for a Person Bridget McCormack and Shlomo Klapper</vt:lpstr>
      <vt:lpstr>Facts v. Communication of Facts </vt:lpstr>
      <vt:lpstr>King v. Kappa Sigma Fraternity 331 A.3d 695 (Pa. Super. 2025)</vt:lpstr>
      <vt:lpstr>Brand v. Brand 137 WDA 2023, 2025 WL 2452252 (Pa. Super. Aug. 26, 2025)</vt:lpstr>
      <vt:lpstr>Common Interest Privilege</vt:lpstr>
      <vt:lpstr>“Behest of Counsel” Requirement?</vt:lpstr>
      <vt:lpstr>Ethical Duties</vt:lpstr>
      <vt:lpstr>PowerPoint Presentation</vt:lpstr>
      <vt:lpstr>Rice</vt:lpstr>
      <vt:lpstr>Preparatory Communications and Dissemination of Legal Advice</vt:lpstr>
      <vt:lpstr>PowerPoint Presentation</vt:lpstr>
      <vt:lpstr>Corporate  Counsel – Corporate Officer U.S. v. Norris, 722 F. Supp. 2d 632 (E.D. Pa. 2010), aff’d, 419 Fed. Appx. 190 (3d Cir. 2011).</vt:lpstr>
      <vt:lpstr>Commonwealth v. Schultz,  133 A.3d 294 (Pa. Super. 2016)</vt:lpstr>
      <vt:lpstr>Recent Decisions – Who Is Your Client?</vt:lpstr>
      <vt:lpstr>Restatement (Third) Law Governing Lawyers</vt:lpstr>
      <vt:lpstr>“Privileged Person”</vt:lpstr>
      <vt:lpstr>BouSamra v. Excela Health</vt:lpstr>
      <vt:lpstr>BouSamra v. Excela Health</vt:lpstr>
      <vt:lpstr>BouSamra v. Excela Health</vt:lpstr>
      <vt:lpstr>BouSamra v. Excela Health</vt:lpstr>
      <vt:lpstr>BouSamra v. Excela Health</vt:lpstr>
      <vt:lpstr>BouSamra v. Excela Health</vt:lpstr>
      <vt:lpstr>BouSamra v. Excela Health 210 A.3d 967 (Pa. 2019)</vt:lpstr>
      <vt:lpstr>BouSamra v. Excela Health</vt:lpstr>
      <vt:lpstr>BouSamra v. Excela Health</vt:lpstr>
      <vt:lpstr>Newsuan v. Republic Services</vt:lpstr>
      <vt:lpstr>Newsuan v. Republic Services</vt:lpstr>
      <vt:lpstr>Newsuan v. Republic Services</vt:lpstr>
      <vt:lpstr>Newsuan v. Republic Services</vt:lpstr>
      <vt:lpstr>Newsuan v. Republic Services</vt:lpstr>
      <vt:lpstr>Pittsburgh History &amp; Landmarks Foundation v. Ziegler</vt:lpstr>
      <vt:lpstr>PowerPoint Presentation</vt:lpstr>
      <vt:lpstr>Pittsburgh History &amp; Landmarks Foundation v. Ziegler</vt:lpstr>
      <vt:lpstr>Pittsburgh History &amp; Landmarks Foundation v. Ziegler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Attorney-Client Privilege and the  Work-Product Doctrine in Pennsylvania</dc:title>
  <dc:creator>Levine, Scott</dc:creator>
  <cp:lastModifiedBy>Allen, Kevin</cp:lastModifiedBy>
  <cp:revision>131</cp:revision>
  <cp:lastPrinted>2026-04-09T13:42:31Z</cp:lastPrinted>
  <dcterms:created xsi:type="dcterms:W3CDTF">1900-01-01T05:00:00Z</dcterms:created>
  <dcterms:modified xsi:type="dcterms:W3CDTF">2026-04-09T13:49:28Z</dcterms:modified>
</cp:coreProperties>
</file>