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44"/>
  </p:notesMasterIdLst>
  <p:sldIdLst>
    <p:sldId id="329" r:id="rId2"/>
    <p:sldId id="309" r:id="rId3"/>
    <p:sldId id="358" r:id="rId4"/>
    <p:sldId id="330" r:id="rId5"/>
    <p:sldId id="331" r:id="rId6"/>
    <p:sldId id="332" r:id="rId7"/>
    <p:sldId id="333" r:id="rId8"/>
    <p:sldId id="334" r:id="rId9"/>
    <p:sldId id="335" r:id="rId10"/>
    <p:sldId id="336" r:id="rId11"/>
    <p:sldId id="256" r:id="rId12"/>
    <p:sldId id="272" r:id="rId13"/>
    <p:sldId id="271" r:id="rId14"/>
    <p:sldId id="267" r:id="rId15"/>
    <p:sldId id="262" r:id="rId16"/>
    <p:sldId id="268" r:id="rId17"/>
    <p:sldId id="269" r:id="rId18"/>
    <p:sldId id="264" r:id="rId19"/>
    <p:sldId id="260" r:id="rId20"/>
    <p:sldId id="257" r:id="rId21"/>
    <p:sldId id="259" r:id="rId22"/>
    <p:sldId id="341" r:id="rId23"/>
    <p:sldId id="342" r:id="rId24"/>
    <p:sldId id="339" r:id="rId25"/>
    <p:sldId id="340" r:id="rId26"/>
    <p:sldId id="343" r:id="rId27"/>
    <p:sldId id="344" r:id="rId28"/>
    <p:sldId id="345" r:id="rId29"/>
    <p:sldId id="346" r:id="rId30"/>
    <p:sldId id="347" r:id="rId31"/>
    <p:sldId id="348" r:id="rId32"/>
    <p:sldId id="359" r:id="rId33"/>
    <p:sldId id="360" r:id="rId34"/>
    <p:sldId id="349" r:id="rId35"/>
    <p:sldId id="353" r:id="rId36"/>
    <p:sldId id="354" r:id="rId37"/>
    <p:sldId id="352" r:id="rId38"/>
    <p:sldId id="355" r:id="rId39"/>
    <p:sldId id="356" r:id="rId40"/>
    <p:sldId id="357" r:id="rId41"/>
    <p:sldId id="350" r:id="rId42"/>
    <p:sldId id="361" r:id="rId43"/>
  </p:sldIdLst>
  <p:sldSz cx="9144000" cy="5143500" type="screen16x9"/>
  <p:notesSz cx="51435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B23"/>
    <a:srgbClr val="E24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B1B8F-0A28-4696-ACA7-DBCFBEFD7B21}" v="3" dt="2026-04-06T19:18:22.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46" d="100"/>
          <a:sy n="146"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yla N." userId="7a3b285b-71c3-439c-ac11-5e78670b8f59" providerId="ADAL" clId="{39E247E9-B509-48FA-8304-982566864610}"/>
    <pc:docChg chg="undo custSel addSld delSld modSld">
      <pc:chgData name="Jones, Kayla N." userId="7a3b285b-71c3-439c-ac11-5e78670b8f59" providerId="ADAL" clId="{39E247E9-B509-48FA-8304-982566864610}" dt="2026-04-06T19:21:10.039" v="282" actId="20577"/>
      <pc:docMkLst>
        <pc:docMk/>
      </pc:docMkLst>
      <pc:sldChg chg="modSp mod">
        <pc:chgData name="Jones, Kayla N." userId="7a3b285b-71c3-439c-ac11-5e78670b8f59" providerId="ADAL" clId="{39E247E9-B509-48FA-8304-982566864610}" dt="2026-04-06T19:18:22.137" v="270"/>
        <pc:sldMkLst>
          <pc:docMk/>
          <pc:sldMk cId="305703677" sldId="256"/>
        </pc:sldMkLst>
        <pc:spChg chg="mod">
          <ac:chgData name="Jones, Kayla N." userId="7a3b285b-71c3-439c-ac11-5e78670b8f59" providerId="ADAL" clId="{39E247E9-B509-48FA-8304-982566864610}" dt="2026-04-06T19:18:22.137" v="270"/>
          <ac:spMkLst>
            <pc:docMk/>
            <pc:sldMk cId="305703677" sldId="256"/>
            <ac:spMk id="2" creationId="{733A62ED-E16F-54B0-37C6-A78D9A8960F3}"/>
          </ac:spMkLst>
        </pc:spChg>
        <pc:spChg chg="mod">
          <ac:chgData name="Jones, Kayla N." userId="7a3b285b-71c3-439c-ac11-5e78670b8f59" providerId="ADAL" clId="{39E247E9-B509-48FA-8304-982566864610}" dt="2026-04-06T19:09:17.327" v="239" actId="20577"/>
          <ac:spMkLst>
            <pc:docMk/>
            <pc:sldMk cId="305703677" sldId="256"/>
            <ac:spMk id="14" creationId="{35689EC6-E479-7286-7D32-430F383DE772}"/>
          </ac:spMkLst>
        </pc:spChg>
      </pc:sldChg>
      <pc:sldChg chg="modSp mod">
        <pc:chgData name="Jones, Kayla N." userId="7a3b285b-71c3-439c-ac11-5e78670b8f59" providerId="ADAL" clId="{39E247E9-B509-48FA-8304-982566864610}" dt="2026-04-06T19:18:22.137" v="270"/>
        <pc:sldMkLst>
          <pc:docMk/>
          <pc:sldMk cId="4113175962" sldId="257"/>
        </pc:sldMkLst>
        <pc:spChg chg="mod">
          <ac:chgData name="Jones, Kayla N." userId="7a3b285b-71c3-439c-ac11-5e78670b8f59" providerId="ADAL" clId="{39E247E9-B509-48FA-8304-982566864610}" dt="2026-04-06T19:18:22.137" v="270"/>
          <ac:spMkLst>
            <pc:docMk/>
            <pc:sldMk cId="4113175962" sldId="257"/>
            <ac:spMk id="2" creationId="{7D27EF37-E8E8-9FF6-0407-A050A4D983E2}"/>
          </ac:spMkLst>
        </pc:spChg>
        <pc:spChg chg="mod">
          <ac:chgData name="Jones, Kayla N." userId="7a3b285b-71c3-439c-ac11-5e78670b8f59" providerId="ADAL" clId="{39E247E9-B509-48FA-8304-982566864610}" dt="2026-04-06T17:17:37.507" v="163" actId="20577"/>
          <ac:spMkLst>
            <pc:docMk/>
            <pc:sldMk cId="4113175962" sldId="257"/>
            <ac:spMk id="16" creationId="{5B1C24F3-3FE2-6856-333A-16716075C4BC}"/>
          </ac:spMkLst>
        </pc:spChg>
      </pc:sldChg>
      <pc:sldChg chg="modSp">
        <pc:chgData name="Jones, Kayla N." userId="7a3b285b-71c3-439c-ac11-5e78670b8f59" providerId="ADAL" clId="{39E247E9-B509-48FA-8304-982566864610}" dt="2026-04-06T19:18:22.137" v="270"/>
        <pc:sldMkLst>
          <pc:docMk/>
          <pc:sldMk cId="3186351466" sldId="259"/>
        </pc:sldMkLst>
        <pc:spChg chg="mod">
          <ac:chgData name="Jones, Kayla N." userId="7a3b285b-71c3-439c-ac11-5e78670b8f59" providerId="ADAL" clId="{39E247E9-B509-48FA-8304-982566864610}" dt="2026-04-06T19:18:22.137" v="270"/>
          <ac:spMkLst>
            <pc:docMk/>
            <pc:sldMk cId="3186351466" sldId="259"/>
            <ac:spMk id="3" creationId="{425E95ED-C4A3-955B-1FAC-0284C71D34FD}"/>
          </ac:spMkLst>
        </pc:spChg>
        <pc:spChg chg="mod">
          <ac:chgData name="Jones, Kayla N." userId="7a3b285b-71c3-439c-ac11-5e78670b8f59" providerId="ADAL" clId="{39E247E9-B509-48FA-8304-982566864610}" dt="2026-04-06T19:18:22.137" v="270"/>
          <ac:spMkLst>
            <pc:docMk/>
            <pc:sldMk cId="3186351466" sldId="259"/>
            <ac:spMk id="6" creationId="{040D8AD5-8178-B256-27F7-96572D50EAD9}"/>
          </ac:spMkLst>
        </pc:spChg>
      </pc:sldChg>
      <pc:sldChg chg="modSp mod">
        <pc:chgData name="Jones, Kayla N." userId="7a3b285b-71c3-439c-ac11-5e78670b8f59" providerId="ADAL" clId="{39E247E9-B509-48FA-8304-982566864610}" dt="2026-04-06T19:18:22.137" v="270"/>
        <pc:sldMkLst>
          <pc:docMk/>
          <pc:sldMk cId="1810807687" sldId="260"/>
        </pc:sldMkLst>
        <pc:spChg chg="mod">
          <ac:chgData name="Jones, Kayla N." userId="7a3b285b-71c3-439c-ac11-5e78670b8f59" providerId="ADAL" clId="{39E247E9-B509-48FA-8304-982566864610}" dt="2026-04-06T19:18:22.137" v="270"/>
          <ac:spMkLst>
            <pc:docMk/>
            <pc:sldMk cId="1810807687" sldId="260"/>
            <ac:spMk id="9" creationId="{A9B55354-E0C9-9CEF-9674-09846368DD13}"/>
          </ac:spMkLst>
        </pc:spChg>
        <pc:spChg chg="mod">
          <ac:chgData name="Jones, Kayla N." userId="7a3b285b-71c3-439c-ac11-5e78670b8f59" providerId="ADAL" clId="{39E247E9-B509-48FA-8304-982566864610}" dt="2026-04-06T19:18:22.137" v="270"/>
          <ac:spMkLst>
            <pc:docMk/>
            <pc:sldMk cId="1810807687" sldId="260"/>
            <ac:spMk id="10" creationId="{0CCF9337-B6F8-FF6D-4CE1-0111BCED9CF5}"/>
          </ac:spMkLst>
        </pc:spChg>
      </pc:sldChg>
      <pc:sldChg chg="modSp mod">
        <pc:chgData name="Jones, Kayla N." userId="7a3b285b-71c3-439c-ac11-5e78670b8f59" providerId="ADAL" clId="{39E247E9-B509-48FA-8304-982566864610}" dt="2026-04-06T19:21:10.039" v="282" actId="20577"/>
        <pc:sldMkLst>
          <pc:docMk/>
          <pc:sldMk cId="2220573644" sldId="267"/>
        </pc:sldMkLst>
        <pc:spChg chg="mod">
          <ac:chgData name="Jones, Kayla N." userId="7a3b285b-71c3-439c-ac11-5e78670b8f59" providerId="ADAL" clId="{39E247E9-B509-48FA-8304-982566864610}" dt="2026-04-06T19:18:22.137" v="270"/>
          <ac:spMkLst>
            <pc:docMk/>
            <pc:sldMk cId="2220573644" sldId="267"/>
            <ac:spMk id="2" creationId="{734B7893-E2E5-230F-B542-035A811052B3}"/>
          </ac:spMkLst>
        </pc:spChg>
        <pc:spChg chg="mod">
          <ac:chgData name="Jones, Kayla N." userId="7a3b285b-71c3-439c-ac11-5e78670b8f59" providerId="ADAL" clId="{39E247E9-B509-48FA-8304-982566864610}" dt="2026-04-06T19:21:10.039" v="282" actId="20577"/>
          <ac:spMkLst>
            <pc:docMk/>
            <pc:sldMk cId="2220573644" sldId="267"/>
            <ac:spMk id="3" creationId="{C7CA7DEB-DE9B-D5EF-F8BD-F59D40FEBC7B}"/>
          </ac:spMkLst>
        </pc:spChg>
      </pc:sldChg>
      <pc:sldChg chg="modSp mod">
        <pc:chgData name="Jones, Kayla N." userId="7a3b285b-71c3-439c-ac11-5e78670b8f59" providerId="ADAL" clId="{39E247E9-B509-48FA-8304-982566864610}" dt="2026-04-06T19:20:52.063" v="280" actId="20577"/>
        <pc:sldMkLst>
          <pc:docMk/>
          <pc:sldMk cId="2185324089" sldId="268"/>
        </pc:sldMkLst>
        <pc:spChg chg="mod">
          <ac:chgData name="Jones, Kayla N." userId="7a3b285b-71c3-439c-ac11-5e78670b8f59" providerId="ADAL" clId="{39E247E9-B509-48FA-8304-982566864610}" dt="2026-04-06T19:18:22.137" v="270"/>
          <ac:spMkLst>
            <pc:docMk/>
            <pc:sldMk cId="2185324089" sldId="268"/>
            <ac:spMk id="2" creationId="{08CF49C5-2F8A-FD9C-6055-1EFED451D946}"/>
          </ac:spMkLst>
        </pc:spChg>
        <pc:graphicFrameChg chg="modGraphic">
          <ac:chgData name="Jones, Kayla N." userId="7a3b285b-71c3-439c-ac11-5e78670b8f59" providerId="ADAL" clId="{39E247E9-B509-48FA-8304-982566864610}" dt="2026-04-06T19:20:52.063" v="280" actId="20577"/>
          <ac:graphicFrameMkLst>
            <pc:docMk/>
            <pc:sldMk cId="2185324089" sldId="268"/>
            <ac:graphicFrameMk id="13" creationId="{039AE4B7-868F-965B-AD2C-2196A6CAB32E}"/>
          </ac:graphicFrameMkLst>
        </pc:graphicFrameChg>
      </pc:sldChg>
      <pc:sldChg chg="modSp mod">
        <pc:chgData name="Jones, Kayla N." userId="7a3b285b-71c3-439c-ac11-5e78670b8f59" providerId="ADAL" clId="{39E247E9-B509-48FA-8304-982566864610}" dt="2026-04-06T19:18:22.137" v="270"/>
        <pc:sldMkLst>
          <pc:docMk/>
          <pc:sldMk cId="1559730477" sldId="269"/>
        </pc:sldMkLst>
        <pc:spChg chg="mod">
          <ac:chgData name="Jones, Kayla N." userId="7a3b285b-71c3-439c-ac11-5e78670b8f59" providerId="ADAL" clId="{39E247E9-B509-48FA-8304-982566864610}" dt="2026-04-06T19:18:22.137" v="270"/>
          <ac:spMkLst>
            <pc:docMk/>
            <pc:sldMk cId="1559730477" sldId="269"/>
            <ac:spMk id="2" creationId="{F6938FF4-C9B9-DFF4-9150-7BA31105CBE3}"/>
          </ac:spMkLst>
        </pc:spChg>
        <pc:spChg chg="mod">
          <ac:chgData name="Jones, Kayla N." userId="7a3b285b-71c3-439c-ac11-5e78670b8f59" providerId="ADAL" clId="{39E247E9-B509-48FA-8304-982566864610}" dt="2026-04-06T19:18:22.137" v="270"/>
          <ac:spMkLst>
            <pc:docMk/>
            <pc:sldMk cId="1559730477" sldId="269"/>
            <ac:spMk id="4" creationId="{5B7B224A-242F-4552-D40D-16EB7F20A7D2}"/>
          </ac:spMkLst>
        </pc:spChg>
        <pc:spChg chg="mod">
          <ac:chgData name="Jones, Kayla N." userId="7a3b285b-71c3-439c-ac11-5e78670b8f59" providerId="ADAL" clId="{39E247E9-B509-48FA-8304-982566864610}" dt="2026-04-06T19:18:22.137" v="270"/>
          <ac:spMkLst>
            <pc:docMk/>
            <pc:sldMk cId="1559730477" sldId="269"/>
            <ac:spMk id="5" creationId="{F2D5E71A-E241-7CDC-0605-8C4F4049BCE6}"/>
          </ac:spMkLst>
        </pc:spChg>
      </pc:sldChg>
      <pc:sldChg chg="modSp mod">
        <pc:chgData name="Jones, Kayla N." userId="7a3b285b-71c3-439c-ac11-5e78670b8f59" providerId="ADAL" clId="{39E247E9-B509-48FA-8304-982566864610}" dt="2026-04-06T19:18:17.299" v="268"/>
        <pc:sldMkLst>
          <pc:docMk/>
          <pc:sldMk cId="2104966649" sldId="271"/>
        </pc:sldMkLst>
        <pc:spChg chg="mod">
          <ac:chgData name="Jones, Kayla N." userId="7a3b285b-71c3-439c-ac11-5e78670b8f59" providerId="ADAL" clId="{39E247E9-B509-48FA-8304-982566864610}" dt="2026-04-06T19:18:17.299" v="268"/>
          <ac:spMkLst>
            <pc:docMk/>
            <pc:sldMk cId="2104966649" sldId="271"/>
            <ac:spMk id="2" creationId="{00A2FB29-CE59-9753-3B4B-46EDD0196AFF}"/>
          </ac:spMkLst>
        </pc:spChg>
        <pc:spChg chg="mod">
          <ac:chgData name="Jones, Kayla N." userId="7a3b285b-71c3-439c-ac11-5e78670b8f59" providerId="ADAL" clId="{39E247E9-B509-48FA-8304-982566864610}" dt="2026-04-06T17:13:48.067" v="35" actId="20577"/>
          <ac:spMkLst>
            <pc:docMk/>
            <pc:sldMk cId="2104966649" sldId="271"/>
            <ac:spMk id="6" creationId="{8E1387A3-70FC-F51D-438B-541683D11522}"/>
          </ac:spMkLst>
        </pc:spChg>
        <pc:spChg chg="mod">
          <ac:chgData name="Jones, Kayla N." userId="7a3b285b-71c3-439c-ac11-5e78670b8f59" providerId="ADAL" clId="{39E247E9-B509-48FA-8304-982566864610}" dt="2026-04-06T17:14:39.137" v="44" actId="1076"/>
          <ac:spMkLst>
            <pc:docMk/>
            <pc:sldMk cId="2104966649" sldId="271"/>
            <ac:spMk id="12" creationId="{DFAFAB9C-CD92-FEC1-8F75-1EA86BAF2FDF}"/>
          </ac:spMkLst>
        </pc:spChg>
        <pc:spChg chg="mod">
          <ac:chgData name="Jones, Kayla N." userId="7a3b285b-71c3-439c-ac11-5e78670b8f59" providerId="ADAL" clId="{39E247E9-B509-48FA-8304-982566864610}" dt="2026-04-06T17:14:50.153" v="47" actId="1076"/>
          <ac:spMkLst>
            <pc:docMk/>
            <pc:sldMk cId="2104966649" sldId="271"/>
            <ac:spMk id="14" creationId="{E5FEA77F-38C5-3F8B-89BD-6FCFAEF4B121}"/>
          </ac:spMkLst>
        </pc:spChg>
        <pc:spChg chg="mod">
          <ac:chgData name="Jones, Kayla N." userId="7a3b285b-71c3-439c-ac11-5e78670b8f59" providerId="ADAL" clId="{39E247E9-B509-48FA-8304-982566864610}" dt="2026-04-06T17:14:47.514" v="46" actId="1076"/>
          <ac:spMkLst>
            <pc:docMk/>
            <pc:sldMk cId="2104966649" sldId="271"/>
            <ac:spMk id="16" creationId="{9F72E6B8-96DF-7501-AEFC-33E71CB847DD}"/>
          </ac:spMkLst>
        </pc:spChg>
        <pc:spChg chg="mod">
          <ac:chgData name="Jones, Kayla N." userId="7a3b285b-71c3-439c-ac11-5e78670b8f59" providerId="ADAL" clId="{39E247E9-B509-48FA-8304-982566864610}" dt="2026-04-06T17:14:44.428" v="45" actId="1076"/>
          <ac:spMkLst>
            <pc:docMk/>
            <pc:sldMk cId="2104966649" sldId="271"/>
            <ac:spMk id="18" creationId="{BD75111E-575D-216B-C147-022D1EE0738D}"/>
          </ac:spMkLst>
        </pc:spChg>
        <pc:spChg chg="mod">
          <ac:chgData name="Jones, Kayla N." userId="7a3b285b-71c3-439c-ac11-5e78670b8f59" providerId="ADAL" clId="{39E247E9-B509-48FA-8304-982566864610}" dt="2026-04-06T17:15:03.184" v="48" actId="1076"/>
          <ac:spMkLst>
            <pc:docMk/>
            <pc:sldMk cId="2104966649" sldId="271"/>
            <ac:spMk id="19" creationId="{CF3AE47F-45CC-3064-809A-FF37D1D2768B}"/>
          </ac:spMkLst>
        </pc:spChg>
        <pc:spChg chg="mod">
          <ac:chgData name="Jones, Kayla N." userId="7a3b285b-71c3-439c-ac11-5e78670b8f59" providerId="ADAL" clId="{39E247E9-B509-48FA-8304-982566864610}" dt="2026-04-06T17:15:28.877" v="52" actId="1076"/>
          <ac:spMkLst>
            <pc:docMk/>
            <pc:sldMk cId="2104966649" sldId="271"/>
            <ac:spMk id="20" creationId="{DD4F329E-BF6F-E9B1-C200-4B7D2C4B918E}"/>
          </ac:spMkLst>
        </pc:spChg>
        <pc:spChg chg="mod">
          <ac:chgData name="Jones, Kayla N." userId="7a3b285b-71c3-439c-ac11-5e78670b8f59" providerId="ADAL" clId="{39E247E9-B509-48FA-8304-982566864610}" dt="2026-04-06T17:15:20.152" v="51" actId="1076"/>
          <ac:spMkLst>
            <pc:docMk/>
            <pc:sldMk cId="2104966649" sldId="271"/>
            <ac:spMk id="21" creationId="{53D5F0F2-4D61-C428-CD39-BDBEC13AB541}"/>
          </ac:spMkLst>
        </pc:spChg>
        <pc:graphicFrameChg chg="mod">
          <ac:chgData name="Jones, Kayla N." userId="7a3b285b-71c3-439c-ac11-5e78670b8f59" providerId="ADAL" clId="{39E247E9-B509-48FA-8304-982566864610}" dt="2026-04-06T17:14:36.248" v="43" actId="1076"/>
          <ac:graphicFrameMkLst>
            <pc:docMk/>
            <pc:sldMk cId="2104966649" sldId="271"/>
            <ac:graphicFrameMk id="3" creationId="{594FE73C-A8F4-3065-CF70-7E1E2A6B854E}"/>
          </ac:graphicFrameMkLst>
        </pc:graphicFrameChg>
      </pc:sldChg>
      <pc:sldChg chg="modSp mod">
        <pc:chgData name="Jones, Kayla N." userId="7a3b285b-71c3-439c-ac11-5e78670b8f59" providerId="ADAL" clId="{39E247E9-B509-48FA-8304-982566864610}" dt="2026-04-06T19:18:17.299" v="268"/>
        <pc:sldMkLst>
          <pc:docMk/>
          <pc:sldMk cId="2784320403" sldId="272"/>
        </pc:sldMkLst>
        <pc:spChg chg="mod">
          <ac:chgData name="Jones, Kayla N." userId="7a3b285b-71c3-439c-ac11-5e78670b8f59" providerId="ADAL" clId="{39E247E9-B509-48FA-8304-982566864610}" dt="2026-04-06T19:18:17.299" v="268"/>
          <ac:spMkLst>
            <pc:docMk/>
            <pc:sldMk cId="2784320403" sldId="272"/>
            <ac:spMk id="2" creationId="{15C7173C-E320-DBAA-701F-1D508CF523A5}"/>
          </ac:spMkLst>
        </pc:spChg>
        <pc:spChg chg="mod">
          <ac:chgData name="Jones, Kayla N." userId="7a3b285b-71c3-439c-ac11-5e78670b8f59" providerId="ADAL" clId="{39E247E9-B509-48FA-8304-982566864610}" dt="2026-04-06T19:18:17.299" v="268"/>
          <ac:spMkLst>
            <pc:docMk/>
            <pc:sldMk cId="2784320403" sldId="272"/>
            <ac:spMk id="3" creationId="{BE5826E3-565F-F385-A3C1-EFCF353A929D}"/>
          </ac:spMkLst>
        </pc:spChg>
        <pc:spChg chg="mod">
          <ac:chgData name="Jones, Kayla N." userId="7a3b285b-71c3-439c-ac11-5e78670b8f59" providerId="ADAL" clId="{39E247E9-B509-48FA-8304-982566864610}" dt="2026-04-06T19:18:17.299" v="268"/>
          <ac:spMkLst>
            <pc:docMk/>
            <pc:sldMk cId="2784320403" sldId="272"/>
            <ac:spMk id="8" creationId="{D06F62CD-2FAF-3606-998C-F095069AEF7B}"/>
          </ac:spMkLst>
        </pc:spChg>
        <pc:spChg chg="mod">
          <ac:chgData name="Jones, Kayla N." userId="7a3b285b-71c3-439c-ac11-5e78670b8f59" providerId="ADAL" clId="{39E247E9-B509-48FA-8304-982566864610}" dt="2026-04-06T17:12:03.628" v="18" actId="20577"/>
          <ac:spMkLst>
            <pc:docMk/>
            <pc:sldMk cId="2784320403" sldId="272"/>
            <ac:spMk id="10" creationId="{144E1BFC-B0F1-06E8-1A0E-44D91982D1A5}"/>
          </ac:spMkLst>
        </pc:spChg>
        <pc:spChg chg="mod">
          <ac:chgData name="Jones, Kayla N." userId="7a3b285b-71c3-439c-ac11-5e78670b8f59" providerId="ADAL" clId="{39E247E9-B509-48FA-8304-982566864610}" dt="2026-04-06T19:09:49.447" v="240" actId="20577"/>
          <ac:spMkLst>
            <pc:docMk/>
            <pc:sldMk cId="2784320403" sldId="272"/>
            <ac:spMk id="15" creationId="{A81A218F-6225-3ED9-3B13-8D9D15D45860}"/>
          </ac:spMkLst>
        </pc:spChg>
      </pc:sldChg>
      <pc:sldChg chg="modSp">
        <pc:chgData name="Jones, Kayla N." userId="7a3b285b-71c3-439c-ac11-5e78670b8f59" providerId="ADAL" clId="{39E247E9-B509-48FA-8304-982566864610}" dt="2026-04-06T19:18:22.137" v="270"/>
        <pc:sldMkLst>
          <pc:docMk/>
          <pc:sldMk cId="2768214714" sldId="309"/>
        </pc:sldMkLst>
        <pc:spChg chg="mod">
          <ac:chgData name="Jones, Kayla N." userId="7a3b285b-71c3-439c-ac11-5e78670b8f59" providerId="ADAL" clId="{39E247E9-B509-48FA-8304-982566864610}" dt="2026-04-06T19:18:22.137" v="270"/>
          <ac:spMkLst>
            <pc:docMk/>
            <pc:sldMk cId="2768214714" sldId="309"/>
            <ac:spMk id="50" creationId="{0105A228-F3DF-2530-42B6-5D27E0462190}"/>
          </ac:spMkLst>
        </pc:spChg>
      </pc:sldChg>
      <pc:sldChg chg="modSp mod">
        <pc:chgData name="Jones, Kayla N." userId="7a3b285b-71c3-439c-ac11-5e78670b8f59" providerId="ADAL" clId="{39E247E9-B509-48FA-8304-982566864610}" dt="2026-04-06T19:18:22.137" v="270"/>
        <pc:sldMkLst>
          <pc:docMk/>
          <pc:sldMk cId="3303847303" sldId="329"/>
        </pc:sldMkLst>
        <pc:spChg chg="mod">
          <ac:chgData name="Jones, Kayla N." userId="7a3b285b-71c3-439c-ac11-5e78670b8f59" providerId="ADAL" clId="{39E247E9-B509-48FA-8304-982566864610}" dt="2026-04-06T19:18:22.137" v="270"/>
          <ac:spMkLst>
            <pc:docMk/>
            <pc:sldMk cId="3303847303" sldId="329"/>
            <ac:spMk id="3" creationId="{54688919-EA8F-C845-CCC7-7D4F4A7BAB81}"/>
          </ac:spMkLst>
        </pc:spChg>
        <pc:spChg chg="mod">
          <ac:chgData name="Jones, Kayla N." userId="7a3b285b-71c3-439c-ac11-5e78670b8f59" providerId="ADAL" clId="{39E247E9-B509-48FA-8304-982566864610}" dt="2026-04-06T19:18:22.137" v="270"/>
          <ac:spMkLst>
            <pc:docMk/>
            <pc:sldMk cId="3303847303" sldId="329"/>
            <ac:spMk id="9" creationId="{1557D325-B7C7-6DBD-3DFE-CFDABAFD5766}"/>
          </ac:spMkLst>
        </pc:spChg>
      </pc:sldChg>
      <pc:sldChg chg="modSp">
        <pc:chgData name="Jones, Kayla N." userId="7a3b285b-71c3-439c-ac11-5e78670b8f59" providerId="ADAL" clId="{39E247E9-B509-48FA-8304-982566864610}" dt="2026-04-06T19:18:22.137" v="270"/>
        <pc:sldMkLst>
          <pc:docMk/>
          <pc:sldMk cId="4255122480" sldId="330"/>
        </pc:sldMkLst>
        <pc:spChg chg="mod">
          <ac:chgData name="Jones, Kayla N." userId="7a3b285b-71c3-439c-ac11-5e78670b8f59" providerId="ADAL" clId="{39E247E9-B509-48FA-8304-982566864610}" dt="2026-04-06T19:18:22.137" v="270"/>
          <ac:spMkLst>
            <pc:docMk/>
            <pc:sldMk cId="4255122480" sldId="330"/>
            <ac:spMk id="6" creationId="{E6937A5D-B305-06B7-ED1E-6219F49F7819}"/>
          </ac:spMkLst>
        </pc:spChg>
      </pc:sldChg>
      <pc:sldChg chg="modSp">
        <pc:chgData name="Jones, Kayla N." userId="7a3b285b-71c3-439c-ac11-5e78670b8f59" providerId="ADAL" clId="{39E247E9-B509-48FA-8304-982566864610}" dt="2026-04-06T19:18:22.137" v="270"/>
        <pc:sldMkLst>
          <pc:docMk/>
          <pc:sldMk cId="3553667650" sldId="331"/>
        </pc:sldMkLst>
        <pc:spChg chg="mod">
          <ac:chgData name="Jones, Kayla N." userId="7a3b285b-71c3-439c-ac11-5e78670b8f59" providerId="ADAL" clId="{39E247E9-B509-48FA-8304-982566864610}" dt="2026-04-06T19:18:22.137" v="270"/>
          <ac:spMkLst>
            <pc:docMk/>
            <pc:sldMk cId="3553667650" sldId="331"/>
            <ac:spMk id="4" creationId="{FF4783FE-3A6D-7752-EF30-79081553F52A}"/>
          </ac:spMkLst>
        </pc:spChg>
        <pc:spChg chg="mod">
          <ac:chgData name="Jones, Kayla N." userId="7a3b285b-71c3-439c-ac11-5e78670b8f59" providerId="ADAL" clId="{39E247E9-B509-48FA-8304-982566864610}" dt="2026-04-06T19:18:22.137" v="270"/>
          <ac:spMkLst>
            <pc:docMk/>
            <pc:sldMk cId="3553667650" sldId="331"/>
            <ac:spMk id="6" creationId="{A88B2EFC-A829-4CBD-6395-0C04A238A1EC}"/>
          </ac:spMkLst>
        </pc:spChg>
        <pc:spChg chg="mod">
          <ac:chgData name="Jones, Kayla N." userId="7a3b285b-71c3-439c-ac11-5e78670b8f59" providerId="ADAL" clId="{39E247E9-B509-48FA-8304-982566864610}" dt="2026-04-06T19:18:22.137" v="270"/>
          <ac:spMkLst>
            <pc:docMk/>
            <pc:sldMk cId="3553667650" sldId="331"/>
            <ac:spMk id="7" creationId="{D0AD27EE-7BD0-47CE-57AB-E1B48B423A7E}"/>
          </ac:spMkLst>
        </pc:spChg>
      </pc:sldChg>
      <pc:sldChg chg="modSp">
        <pc:chgData name="Jones, Kayla N." userId="7a3b285b-71c3-439c-ac11-5e78670b8f59" providerId="ADAL" clId="{39E247E9-B509-48FA-8304-982566864610}" dt="2026-04-06T19:18:22.137" v="270"/>
        <pc:sldMkLst>
          <pc:docMk/>
          <pc:sldMk cId="3615441251" sldId="332"/>
        </pc:sldMkLst>
        <pc:spChg chg="mod">
          <ac:chgData name="Jones, Kayla N." userId="7a3b285b-71c3-439c-ac11-5e78670b8f59" providerId="ADAL" clId="{39E247E9-B509-48FA-8304-982566864610}" dt="2026-04-06T19:18:22.137" v="270"/>
          <ac:spMkLst>
            <pc:docMk/>
            <pc:sldMk cId="3615441251" sldId="332"/>
            <ac:spMk id="3" creationId="{EBCF41F2-F738-67E8-33CE-165C77D9D18F}"/>
          </ac:spMkLst>
        </pc:spChg>
      </pc:sldChg>
      <pc:sldChg chg="modSp mod">
        <pc:chgData name="Jones, Kayla N." userId="7a3b285b-71c3-439c-ac11-5e78670b8f59" providerId="ADAL" clId="{39E247E9-B509-48FA-8304-982566864610}" dt="2026-04-06T19:18:22.137" v="270"/>
        <pc:sldMkLst>
          <pc:docMk/>
          <pc:sldMk cId="897872253" sldId="333"/>
        </pc:sldMkLst>
        <pc:spChg chg="mod">
          <ac:chgData name="Jones, Kayla N." userId="7a3b285b-71c3-439c-ac11-5e78670b8f59" providerId="ADAL" clId="{39E247E9-B509-48FA-8304-982566864610}" dt="2026-04-06T19:18:22.137" v="270"/>
          <ac:spMkLst>
            <pc:docMk/>
            <pc:sldMk cId="897872253" sldId="333"/>
            <ac:spMk id="2" creationId="{BCACD4E7-C962-0751-1AFF-938C9FBFF538}"/>
          </ac:spMkLst>
        </pc:spChg>
        <pc:spChg chg="mod">
          <ac:chgData name="Jones, Kayla N." userId="7a3b285b-71c3-439c-ac11-5e78670b8f59" providerId="ADAL" clId="{39E247E9-B509-48FA-8304-982566864610}" dt="2026-04-06T19:18:22.137" v="270"/>
          <ac:spMkLst>
            <pc:docMk/>
            <pc:sldMk cId="897872253" sldId="333"/>
            <ac:spMk id="3" creationId="{487A22B7-122B-4846-07E5-A9A7E1C5BD1B}"/>
          </ac:spMkLst>
        </pc:spChg>
        <pc:spChg chg="mod">
          <ac:chgData name="Jones, Kayla N." userId="7a3b285b-71c3-439c-ac11-5e78670b8f59" providerId="ADAL" clId="{39E247E9-B509-48FA-8304-982566864610}" dt="2026-04-06T19:18:22.137" v="270"/>
          <ac:spMkLst>
            <pc:docMk/>
            <pc:sldMk cId="897872253" sldId="333"/>
            <ac:spMk id="4" creationId="{DCAD08D3-D9CF-5AB7-B993-FBC38B2816AF}"/>
          </ac:spMkLst>
        </pc:spChg>
        <pc:spChg chg="mod">
          <ac:chgData name="Jones, Kayla N." userId="7a3b285b-71c3-439c-ac11-5e78670b8f59" providerId="ADAL" clId="{39E247E9-B509-48FA-8304-982566864610}" dt="2026-04-06T19:18:22.137" v="270"/>
          <ac:spMkLst>
            <pc:docMk/>
            <pc:sldMk cId="897872253" sldId="333"/>
            <ac:spMk id="5" creationId="{615C9464-356D-72FB-BD7B-61BB9D1BF30C}"/>
          </ac:spMkLst>
        </pc:spChg>
        <pc:spChg chg="mod">
          <ac:chgData name="Jones, Kayla N." userId="7a3b285b-71c3-439c-ac11-5e78670b8f59" providerId="ADAL" clId="{39E247E9-B509-48FA-8304-982566864610}" dt="2026-04-06T19:18:22.137" v="270"/>
          <ac:spMkLst>
            <pc:docMk/>
            <pc:sldMk cId="897872253" sldId="333"/>
            <ac:spMk id="6" creationId="{6ECB4316-EFB6-54A6-E478-7F51E6F804E0}"/>
          </ac:spMkLst>
        </pc:spChg>
        <pc:spChg chg="mod">
          <ac:chgData name="Jones, Kayla N." userId="7a3b285b-71c3-439c-ac11-5e78670b8f59" providerId="ADAL" clId="{39E247E9-B509-48FA-8304-982566864610}" dt="2026-04-06T17:09:22.879" v="2" actId="20577"/>
          <ac:spMkLst>
            <pc:docMk/>
            <pc:sldMk cId="897872253" sldId="333"/>
            <ac:spMk id="9" creationId="{FC5A1770-64D3-52FA-BCE8-76901708CC1D}"/>
          </ac:spMkLst>
        </pc:spChg>
        <pc:spChg chg="mod">
          <ac:chgData name="Jones, Kayla N." userId="7a3b285b-71c3-439c-ac11-5e78670b8f59" providerId="ADAL" clId="{39E247E9-B509-48FA-8304-982566864610}" dt="2026-04-06T17:09:54.727" v="3" actId="20577"/>
          <ac:spMkLst>
            <pc:docMk/>
            <pc:sldMk cId="897872253" sldId="333"/>
            <ac:spMk id="10" creationId="{2645490C-DA01-D461-BD38-08B7CC24006D}"/>
          </ac:spMkLst>
        </pc:spChg>
      </pc:sldChg>
      <pc:sldChg chg="modSp mod">
        <pc:chgData name="Jones, Kayla N." userId="7a3b285b-71c3-439c-ac11-5e78670b8f59" providerId="ADAL" clId="{39E247E9-B509-48FA-8304-982566864610}" dt="2026-04-06T19:18:17.299" v="268"/>
        <pc:sldMkLst>
          <pc:docMk/>
          <pc:sldMk cId="609237888" sldId="334"/>
        </pc:sldMkLst>
        <pc:spChg chg="mod">
          <ac:chgData name="Jones, Kayla N." userId="7a3b285b-71c3-439c-ac11-5e78670b8f59" providerId="ADAL" clId="{39E247E9-B509-48FA-8304-982566864610}" dt="2026-04-06T17:10:28.229" v="6" actId="20577"/>
          <ac:spMkLst>
            <pc:docMk/>
            <pc:sldMk cId="609237888" sldId="334"/>
            <ac:spMk id="4" creationId="{EE718848-BE67-B269-7573-132891BB7A8E}"/>
          </ac:spMkLst>
        </pc:spChg>
        <pc:spChg chg="mod">
          <ac:chgData name="Jones, Kayla N." userId="7a3b285b-71c3-439c-ac11-5e78670b8f59" providerId="ADAL" clId="{39E247E9-B509-48FA-8304-982566864610}" dt="2026-04-06T19:18:17.299" v="268"/>
          <ac:spMkLst>
            <pc:docMk/>
            <pc:sldMk cId="609237888" sldId="334"/>
            <ac:spMk id="6" creationId="{07799BEA-78DB-9AFD-3C72-1A9B44845185}"/>
          </ac:spMkLst>
        </pc:spChg>
      </pc:sldChg>
      <pc:sldChg chg="modSp">
        <pc:chgData name="Jones, Kayla N." userId="7a3b285b-71c3-439c-ac11-5e78670b8f59" providerId="ADAL" clId="{39E247E9-B509-48FA-8304-982566864610}" dt="2026-04-06T19:18:22.137" v="270"/>
        <pc:sldMkLst>
          <pc:docMk/>
          <pc:sldMk cId="901486464" sldId="335"/>
        </pc:sldMkLst>
        <pc:spChg chg="mod">
          <ac:chgData name="Jones, Kayla N." userId="7a3b285b-71c3-439c-ac11-5e78670b8f59" providerId="ADAL" clId="{39E247E9-B509-48FA-8304-982566864610}" dt="2026-04-06T19:18:22.137" v="270"/>
          <ac:spMkLst>
            <pc:docMk/>
            <pc:sldMk cId="901486464" sldId="335"/>
            <ac:spMk id="3" creationId="{D001069C-5F07-3829-AB9E-53B0E197FD1B}"/>
          </ac:spMkLst>
        </pc:spChg>
      </pc:sldChg>
      <pc:sldChg chg="modSp mod">
        <pc:chgData name="Jones, Kayla N." userId="7a3b285b-71c3-439c-ac11-5e78670b8f59" providerId="ADAL" clId="{39E247E9-B509-48FA-8304-982566864610}" dt="2026-04-06T19:18:17.299" v="268"/>
        <pc:sldMkLst>
          <pc:docMk/>
          <pc:sldMk cId="4138164486" sldId="336"/>
        </pc:sldMkLst>
        <pc:spChg chg="mod">
          <ac:chgData name="Jones, Kayla N." userId="7a3b285b-71c3-439c-ac11-5e78670b8f59" providerId="ADAL" clId="{39E247E9-B509-48FA-8304-982566864610}" dt="2026-04-06T19:18:17.299" v="268"/>
          <ac:spMkLst>
            <pc:docMk/>
            <pc:sldMk cId="4138164486" sldId="336"/>
            <ac:spMk id="3" creationId="{6EE652B2-17B9-1CB8-CBF1-7239C38478C2}"/>
          </ac:spMkLst>
        </pc:spChg>
        <pc:graphicFrameChg chg="modGraphic">
          <ac:chgData name="Jones, Kayla N." userId="7a3b285b-71c3-439c-ac11-5e78670b8f59" providerId="ADAL" clId="{39E247E9-B509-48FA-8304-982566864610}" dt="2026-04-06T17:10:51.884" v="10" actId="20577"/>
          <ac:graphicFrameMkLst>
            <pc:docMk/>
            <pc:sldMk cId="4138164486" sldId="336"/>
            <ac:graphicFrameMk id="14" creationId="{0369A027-6BE0-DEB9-BCF7-D811D6436B78}"/>
          </ac:graphicFrameMkLst>
        </pc:graphicFrameChg>
      </pc:sldChg>
      <pc:sldChg chg="modSp mod">
        <pc:chgData name="Jones, Kayla N." userId="7a3b285b-71c3-439c-ac11-5e78670b8f59" providerId="ADAL" clId="{39E247E9-B509-48FA-8304-982566864610}" dt="2026-04-06T19:18:22.137" v="270"/>
        <pc:sldMkLst>
          <pc:docMk/>
          <pc:sldMk cId="705425312" sldId="341"/>
        </pc:sldMkLst>
        <pc:spChg chg="mod">
          <ac:chgData name="Jones, Kayla N." userId="7a3b285b-71c3-439c-ac11-5e78670b8f59" providerId="ADAL" clId="{39E247E9-B509-48FA-8304-982566864610}" dt="2026-04-06T19:18:22.137" v="270"/>
          <ac:spMkLst>
            <pc:docMk/>
            <pc:sldMk cId="705425312" sldId="341"/>
            <ac:spMk id="3" creationId="{55B81436-0D7A-BF14-FDD2-111F79B13E7C}"/>
          </ac:spMkLst>
        </pc:spChg>
        <pc:spChg chg="mod">
          <ac:chgData name="Jones, Kayla N." userId="7a3b285b-71c3-439c-ac11-5e78670b8f59" providerId="ADAL" clId="{39E247E9-B509-48FA-8304-982566864610}" dt="2026-04-06T17:18:42.532" v="170" actId="20577"/>
          <ac:spMkLst>
            <pc:docMk/>
            <pc:sldMk cId="705425312" sldId="341"/>
            <ac:spMk id="9" creationId="{3A30C677-FA95-F1DB-F917-59645E422E67}"/>
          </ac:spMkLst>
        </pc:spChg>
      </pc:sldChg>
      <pc:sldChg chg="modSp mod">
        <pc:chgData name="Jones, Kayla N." userId="7a3b285b-71c3-439c-ac11-5e78670b8f59" providerId="ADAL" clId="{39E247E9-B509-48FA-8304-982566864610}" dt="2026-04-06T19:18:22.137" v="270"/>
        <pc:sldMkLst>
          <pc:docMk/>
          <pc:sldMk cId="1084364565" sldId="343"/>
        </pc:sldMkLst>
        <pc:spChg chg="mod">
          <ac:chgData name="Jones, Kayla N." userId="7a3b285b-71c3-439c-ac11-5e78670b8f59" providerId="ADAL" clId="{39E247E9-B509-48FA-8304-982566864610}" dt="2026-04-06T19:18:22.137" v="270"/>
          <ac:spMkLst>
            <pc:docMk/>
            <pc:sldMk cId="1084364565" sldId="343"/>
            <ac:spMk id="2" creationId="{3FEB8D15-ACCD-CB0C-F08D-B0655826875A}"/>
          </ac:spMkLst>
        </pc:spChg>
        <pc:spChg chg="mod">
          <ac:chgData name="Jones, Kayla N." userId="7a3b285b-71c3-439c-ac11-5e78670b8f59" providerId="ADAL" clId="{39E247E9-B509-48FA-8304-982566864610}" dt="2026-04-06T19:18:22.137" v="270"/>
          <ac:spMkLst>
            <pc:docMk/>
            <pc:sldMk cId="1084364565" sldId="343"/>
            <ac:spMk id="3" creationId="{9EA1E1A1-FC3C-FADC-E868-945869D7C981}"/>
          </ac:spMkLst>
        </pc:spChg>
      </pc:sldChg>
      <pc:sldChg chg="modSp mod">
        <pc:chgData name="Jones, Kayla N." userId="7a3b285b-71c3-439c-ac11-5e78670b8f59" providerId="ADAL" clId="{39E247E9-B509-48FA-8304-982566864610}" dt="2026-04-06T19:14:14.276" v="259" actId="20577"/>
        <pc:sldMkLst>
          <pc:docMk/>
          <pc:sldMk cId="3464404594" sldId="344"/>
        </pc:sldMkLst>
        <pc:spChg chg="mod">
          <ac:chgData name="Jones, Kayla N." userId="7a3b285b-71c3-439c-ac11-5e78670b8f59" providerId="ADAL" clId="{39E247E9-B509-48FA-8304-982566864610}" dt="2026-04-06T19:14:14.276" v="259" actId="20577"/>
          <ac:spMkLst>
            <pc:docMk/>
            <pc:sldMk cId="3464404594" sldId="344"/>
            <ac:spMk id="5" creationId="{8CF7DC19-C098-53F8-9BCF-3171FB06C7BE}"/>
          </ac:spMkLst>
        </pc:spChg>
        <pc:spChg chg="mod">
          <ac:chgData name="Jones, Kayla N." userId="7a3b285b-71c3-439c-ac11-5e78670b8f59" providerId="ADAL" clId="{39E247E9-B509-48FA-8304-982566864610}" dt="2026-04-06T19:13:49.403" v="258" actId="20577"/>
          <ac:spMkLst>
            <pc:docMk/>
            <pc:sldMk cId="3464404594" sldId="344"/>
            <ac:spMk id="10" creationId="{A7E2636D-F36E-6AD5-D121-72F67B1864FF}"/>
          </ac:spMkLst>
        </pc:spChg>
      </pc:sldChg>
      <pc:sldChg chg="modSp mod">
        <pc:chgData name="Jones, Kayla N." userId="7a3b285b-71c3-439c-ac11-5e78670b8f59" providerId="ADAL" clId="{39E247E9-B509-48FA-8304-982566864610}" dt="2026-04-06T19:18:17.299" v="268"/>
        <pc:sldMkLst>
          <pc:docMk/>
          <pc:sldMk cId="3083927893" sldId="345"/>
        </pc:sldMkLst>
        <pc:spChg chg="mod">
          <ac:chgData name="Jones, Kayla N." userId="7a3b285b-71c3-439c-ac11-5e78670b8f59" providerId="ADAL" clId="{39E247E9-B509-48FA-8304-982566864610}" dt="2026-04-06T19:18:17.299" v="268"/>
          <ac:spMkLst>
            <pc:docMk/>
            <pc:sldMk cId="3083927893" sldId="345"/>
            <ac:spMk id="2" creationId="{DB2F0AA9-C0BB-316C-6241-CCD56F9980BB}"/>
          </ac:spMkLst>
        </pc:spChg>
        <pc:spChg chg="mod">
          <ac:chgData name="Jones, Kayla N." userId="7a3b285b-71c3-439c-ac11-5e78670b8f59" providerId="ADAL" clId="{39E247E9-B509-48FA-8304-982566864610}" dt="2026-04-06T17:19:37.220" v="237" actId="20577"/>
          <ac:spMkLst>
            <pc:docMk/>
            <pc:sldMk cId="3083927893" sldId="345"/>
            <ac:spMk id="16" creationId="{C46F8F3C-F7E1-F0C5-FDA2-D42BA2E447F0}"/>
          </ac:spMkLst>
        </pc:spChg>
      </pc:sldChg>
      <pc:sldChg chg="modSp">
        <pc:chgData name="Jones, Kayla N." userId="7a3b285b-71c3-439c-ac11-5e78670b8f59" providerId="ADAL" clId="{39E247E9-B509-48FA-8304-982566864610}" dt="2026-04-06T19:18:17.299" v="268"/>
        <pc:sldMkLst>
          <pc:docMk/>
          <pc:sldMk cId="4246191992" sldId="346"/>
        </pc:sldMkLst>
        <pc:spChg chg="mod">
          <ac:chgData name="Jones, Kayla N." userId="7a3b285b-71c3-439c-ac11-5e78670b8f59" providerId="ADAL" clId="{39E247E9-B509-48FA-8304-982566864610}" dt="2026-04-06T19:18:17.299" v="268"/>
          <ac:spMkLst>
            <pc:docMk/>
            <pc:sldMk cId="4246191992" sldId="346"/>
            <ac:spMk id="2" creationId="{C5FE0E3B-9CB8-94D2-FA53-54E94171D150}"/>
          </ac:spMkLst>
        </pc:spChg>
      </pc:sldChg>
      <pc:sldChg chg="modSp">
        <pc:chgData name="Jones, Kayla N." userId="7a3b285b-71c3-439c-ac11-5e78670b8f59" providerId="ADAL" clId="{39E247E9-B509-48FA-8304-982566864610}" dt="2026-04-06T19:18:22.137" v="270"/>
        <pc:sldMkLst>
          <pc:docMk/>
          <pc:sldMk cId="3053680506" sldId="348"/>
        </pc:sldMkLst>
        <pc:spChg chg="mod">
          <ac:chgData name="Jones, Kayla N." userId="7a3b285b-71c3-439c-ac11-5e78670b8f59" providerId="ADAL" clId="{39E247E9-B509-48FA-8304-982566864610}" dt="2026-04-06T19:18:22.137" v="270"/>
          <ac:spMkLst>
            <pc:docMk/>
            <pc:sldMk cId="3053680506" sldId="348"/>
            <ac:spMk id="2" creationId="{CC70DF9E-72C4-708A-D1ED-A496268B5E2C}"/>
          </ac:spMkLst>
        </pc:spChg>
        <pc:spChg chg="mod">
          <ac:chgData name="Jones, Kayla N." userId="7a3b285b-71c3-439c-ac11-5e78670b8f59" providerId="ADAL" clId="{39E247E9-B509-48FA-8304-982566864610}" dt="2026-04-06T19:18:22.137" v="270"/>
          <ac:spMkLst>
            <pc:docMk/>
            <pc:sldMk cId="3053680506" sldId="348"/>
            <ac:spMk id="3" creationId="{36AD0A0C-1525-65C6-51F0-008B80CEC6A3}"/>
          </ac:spMkLst>
        </pc:spChg>
      </pc:sldChg>
      <pc:sldChg chg="modSp mod">
        <pc:chgData name="Jones, Kayla N." userId="7a3b285b-71c3-439c-ac11-5e78670b8f59" providerId="ADAL" clId="{39E247E9-B509-48FA-8304-982566864610}" dt="2026-04-06T19:18:17.299" v="268"/>
        <pc:sldMkLst>
          <pc:docMk/>
          <pc:sldMk cId="1395440054" sldId="349"/>
        </pc:sldMkLst>
        <pc:spChg chg="mod">
          <ac:chgData name="Jones, Kayla N." userId="7a3b285b-71c3-439c-ac11-5e78670b8f59" providerId="ADAL" clId="{39E247E9-B509-48FA-8304-982566864610}" dt="2026-04-06T19:18:17.299" v="268"/>
          <ac:spMkLst>
            <pc:docMk/>
            <pc:sldMk cId="1395440054" sldId="349"/>
            <ac:spMk id="2" creationId="{17D208FA-7C86-9857-9339-E2534709A18E}"/>
          </ac:spMkLst>
        </pc:spChg>
        <pc:graphicFrameChg chg="modGraphic">
          <ac:chgData name="Jones, Kayla N." userId="7a3b285b-71c3-439c-ac11-5e78670b8f59" providerId="ADAL" clId="{39E247E9-B509-48FA-8304-982566864610}" dt="2026-04-06T19:14:51.963" v="260" actId="20577"/>
          <ac:graphicFrameMkLst>
            <pc:docMk/>
            <pc:sldMk cId="1395440054" sldId="349"/>
            <ac:graphicFrameMk id="3" creationId="{48720FD2-02AB-4AC0-401C-C0FBAEF15A1A}"/>
          </ac:graphicFrameMkLst>
        </pc:graphicFrameChg>
      </pc:sldChg>
      <pc:sldChg chg="modSp">
        <pc:chgData name="Jones, Kayla N." userId="7a3b285b-71c3-439c-ac11-5e78670b8f59" providerId="ADAL" clId="{39E247E9-B509-48FA-8304-982566864610}" dt="2026-04-06T19:18:22.137" v="270"/>
        <pc:sldMkLst>
          <pc:docMk/>
          <pc:sldMk cId="2672162841" sldId="350"/>
        </pc:sldMkLst>
        <pc:spChg chg="mod">
          <ac:chgData name="Jones, Kayla N." userId="7a3b285b-71c3-439c-ac11-5e78670b8f59" providerId="ADAL" clId="{39E247E9-B509-48FA-8304-982566864610}" dt="2026-04-06T19:18:22.137" v="270"/>
          <ac:spMkLst>
            <pc:docMk/>
            <pc:sldMk cId="2672162841" sldId="350"/>
            <ac:spMk id="2" creationId="{CF7C0CCA-96B2-BFDC-D651-BD8046968F7C}"/>
          </ac:spMkLst>
        </pc:spChg>
        <pc:spChg chg="mod">
          <ac:chgData name="Jones, Kayla N." userId="7a3b285b-71c3-439c-ac11-5e78670b8f59" providerId="ADAL" clId="{39E247E9-B509-48FA-8304-982566864610}" dt="2026-04-06T19:18:22.137" v="270"/>
          <ac:spMkLst>
            <pc:docMk/>
            <pc:sldMk cId="2672162841" sldId="350"/>
            <ac:spMk id="4" creationId="{9C0D9C72-AEC7-ED3E-46D1-3D86781B1362}"/>
          </ac:spMkLst>
        </pc:spChg>
        <pc:picChg chg="mod">
          <ac:chgData name="Jones, Kayla N." userId="7a3b285b-71c3-439c-ac11-5e78670b8f59" providerId="ADAL" clId="{39E247E9-B509-48FA-8304-982566864610}" dt="2026-04-06T19:18:22.137" v="270"/>
          <ac:picMkLst>
            <pc:docMk/>
            <pc:sldMk cId="2672162841" sldId="350"/>
            <ac:picMk id="6" creationId="{73514B81-8C2D-BEE0-34C9-CB1F7F434030}"/>
          </ac:picMkLst>
        </pc:picChg>
      </pc:sldChg>
      <pc:sldChg chg="del">
        <pc:chgData name="Jones, Kayla N." userId="7a3b285b-71c3-439c-ac11-5e78670b8f59" providerId="ADAL" clId="{39E247E9-B509-48FA-8304-982566864610}" dt="2026-04-06T19:17:38.423" v="266" actId="2696"/>
        <pc:sldMkLst>
          <pc:docMk/>
          <pc:sldMk cId="1367217167" sldId="351"/>
        </pc:sldMkLst>
      </pc:sldChg>
      <pc:sldChg chg="modSp mod">
        <pc:chgData name="Jones, Kayla N." userId="7a3b285b-71c3-439c-ac11-5e78670b8f59" providerId="ADAL" clId="{39E247E9-B509-48FA-8304-982566864610}" dt="2026-04-06T19:18:22.137" v="270"/>
        <pc:sldMkLst>
          <pc:docMk/>
          <pc:sldMk cId="725908566" sldId="354"/>
        </pc:sldMkLst>
        <pc:spChg chg="mod">
          <ac:chgData name="Jones, Kayla N." userId="7a3b285b-71c3-439c-ac11-5e78670b8f59" providerId="ADAL" clId="{39E247E9-B509-48FA-8304-982566864610}" dt="2026-04-06T19:18:22.137" v="270"/>
          <ac:spMkLst>
            <pc:docMk/>
            <pc:sldMk cId="725908566" sldId="354"/>
            <ac:spMk id="2" creationId="{6F71D332-5D6A-C5B5-E2D7-CAF50E1E3D01}"/>
          </ac:spMkLst>
        </pc:spChg>
        <pc:spChg chg="mod">
          <ac:chgData name="Jones, Kayla N." userId="7a3b285b-71c3-439c-ac11-5e78670b8f59" providerId="ADAL" clId="{39E247E9-B509-48FA-8304-982566864610}" dt="2026-04-06T19:18:22.137" v="270"/>
          <ac:spMkLst>
            <pc:docMk/>
            <pc:sldMk cId="725908566" sldId="354"/>
            <ac:spMk id="3" creationId="{B2E2FE93-A36A-B05C-CB19-F91504D5AE8F}"/>
          </ac:spMkLst>
        </pc:spChg>
      </pc:sldChg>
      <pc:sldChg chg="modSp">
        <pc:chgData name="Jones, Kayla N." userId="7a3b285b-71c3-439c-ac11-5e78670b8f59" providerId="ADAL" clId="{39E247E9-B509-48FA-8304-982566864610}" dt="2026-04-06T19:18:22.137" v="270"/>
        <pc:sldMkLst>
          <pc:docMk/>
          <pc:sldMk cId="2011707415" sldId="355"/>
        </pc:sldMkLst>
        <pc:spChg chg="mod">
          <ac:chgData name="Jones, Kayla N." userId="7a3b285b-71c3-439c-ac11-5e78670b8f59" providerId="ADAL" clId="{39E247E9-B509-48FA-8304-982566864610}" dt="2026-04-06T19:18:22.137" v="270"/>
          <ac:spMkLst>
            <pc:docMk/>
            <pc:sldMk cId="2011707415" sldId="355"/>
            <ac:spMk id="2" creationId="{2DA11003-5D97-091A-9024-71DACA4CCF7D}"/>
          </ac:spMkLst>
        </pc:spChg>
        <pc:spChg chg="mod">
          <ac:chgData name="Jones, Kayla N." userId="7a3b285b-71c3-439c-ac11-5e78670b8f59" providerId="ADAL" clId="{39E247E9-B509-48FA-8304-982566864610}" dt="2026-04-06T19:18:22.137" v="270"/>
          <ac:spMkLst>
            <pc:docMk/>
            <pc:sldMk cId="2011707415" sldId="355"/>
            <ac:spMk id="3" creationId="{CE0C0DD0-B825-8229-F2DC-AD3CD327250D}"/>
          </ac:spMkLst>
        </pc:spChg>
      </pc:sldChg>
      <pc:sldChg chg="modSp">
        <pc:chgData name="Jones, Kayla N." userId="7a3b285b-71c3-439c-ac11-5e78670b8f59" providerId="ADAL" clId="{39E247E9-B509-48FA-8304-982566864610}" dt="2026-04-06T19:18:22.137" v="270"/>
        <pc:sldMkLst>
          <pc:docMk/>
          <pc:sldMk cId="1446251509" sldId="356"/>
        </pc:sldMkLst>
        <pc:spChg chg="mod">
          <ac:chgData name="Jones, Kayla N." userId="7a3b285b-71c3-439c-ac11-5e78670b8f59" providerId="ADAL" clId="{39E247E9-B509-48FA-8304-982566864610}" dt="2026-04-06T19:18:22.137" v="270"/>
          <ac:spMkLst>
            <pc:docMk/>
            <pc:sldMk cId="1446251509" sldId="356"/>
            <ac:spMk id="2" creationId="{72309D84-9E31-8204-FDE7-C6DB63C1F500}"/>
          </ac:spMkLst>
        </pc:spChg>
        <pc:spChg chg="mod">
          <ac:chgData name="Jones, Kayla N." userId="7a3b285b-71c3-439c-ac11-5e78670b8f59" providerId="ADAL" clId="{39E247E9-B509-48FA-8304-982566864610}" dt="2026-04-06T19:18:22.137" v="270"/>
          <ac:spMkLst>
            <pc:docMk/>
            <pc:sldMk cId="1446251509" sldId="356"/>
            <ac:spMk id="3" creationId="{F2E2A256-1965-960C-F852-779D6FDD19BE}"/>
          </ac:spMkLst>
        </pc:spChg>
      </pc:sldChg>
      <pc:sldChg chg="modSp mod">
        <pc:chgData name="Jones, Kayla N." userId="7a3b285b-71c3-439c-ac11-5e78670b8f59" providerId="ADAL" clId="{39E247E9-B509-48FA-8304-982566864610}" dt="2026-04-06T19:18:22.137" v="270"/>
        <pc:sldMkLst>
          <pc:docMk/>
          <pc:sldMk cId="1296370829" sldId="357"/>
        </pc:sldMkLst>
        <pc:spChg chg="mod">
          <ac:chgData name="Jones, Kayla N." userId="7a3b285b-71c3-439c-ac11-5e78670b8f59" providerId="ADAL" clId="{39E247E9-B509-48FA-8304-982566864610}" dt="2026-04-06T19:18:22.137" v="270"/>
          <ac:spMkLst>
            <pc:docMk/>
            <pc:sldMk cId="1296370829" sldId="357"/>
            <ac:spMk id="2" creationId="{37CA6157-862F-048C-5080-17660FDE5135}"/>
          </ac:spMkLst>
        </pc:spChg>
        <pc:spChg chg="mod">
          <ac:chgData name="Jones, Kayla N." userId="7a3b285b-71c3-439c-ac11-5e78670b8f59" providerId="ADAL" clId="{39E247E9-B509-48FA-8304-982566864610}" dt="2026-04-06T19:18:22.137" v="270"/>
          <ac:spMkLst>
            <pc:docMk/>
            <pc:sldMk cId="1296370829" sldId="357"/>
            <ac:spMk id="3" creationId="{3183AD7B-6C02-286F-7E38-9D31D0601794}"/>
          </ac:spMkLst>
        </pc:spChg>
      </pc:sldChg>
      <pc:sldChg chg="modSp mod">
        <pc:chgData name="Jones, Kayla N." userId="7a3b285b-71c3-439c-ac11-5e78670b8f59" providerId="ADAL" clId="{39E247E9-B509-48FA-8304-982566864610}" dt="2026-04-06T19:08:34.017" v="238" actId="20577"/>
        <pc:sldMkLst>
          <pc:docMk/>
          <pc:sldMk cId="163277939" sldId="358"/>
        </pc:sldMkLst>
        <pc:spChg chg="mod">
          <ac:chgData name="Jones, Kayla N." userId="7a3b285b-71c3-439c-ac11-5e78670b8f59" providerId="ADAL" clId="{39E247E9-B509-48FA-8304-982566864610}" dt="2026-04-06T19:08:34.017" v="238" actId="20577"/>
          <ac:spMkLst>
            <pc:docMk/>
            <pc:sldMk cId="163277939" sldId="358"/>
            <ac:spMk id="2" creationId="{3D88008F-C0D5-79E0-7CF0-496491664F02}"/>
          </ac:spMkLst>
        </pc:spChg>
      </pc:sldChg>
      <pc:sldChg chg="modSp">
        <pc:chgData name="Jones, Kayla N." userId="7a3b285b-71c3-439c-ac11-5e78670b8f59" providerId="ADAL" clId="{39E247E9-B509-48FA-8304-982566864610}" dt="2026-04-06T19:18:17.299" v="268"/>
        <pc:sldMkLst>
          <pc:docMk/>
          <pc:sldMk cId="346978619" sldId="359"/>
        </pc:sldMkLst>
        <pc:spChg chg="mod">
          <ac:chgData name="Jones, Kayla N." userId="7a3b285b-71c3-439c-ac11-5e78670b8f59" providerId="ADAL" clId="{39E247E9-B509-48FA-8304-982566864610}" dt="2026-04-06T19:18:17.299" v="268"/>
          <ac:spMkLst>
            <pc:docMk/>
            <pc:sldMk cId="346978619" sldId="359"/>
            <ac:spMk id="2" creationId="{2CF65A5E-EDF5-5A3D-F336-941B080D3274}"/>
          </ac:spMkLst>
        </pc:spChg>
      </pc:sldChg>
      <pc:sldChg chg="addSp modSp new mod">
        <pc:chgData name="Jones, Kayla N." userId="7a3b285b-71c3-439c-ac11-5e78670b8f59" providerId="ADAL" clId="{39E247E9-B509-48FA-8304-982566864610}" dt="2026-04-06T19:20:02.334" v="278" actId="1076"/>
        <pc:sldMkLst>
          <pc:docMk/>
          <pc:sldMk cId="235989825" sldId="361"/>
        </pc:sldMkLst>
        <pc:picChg chg="add mod">
          <ac:chgData name="Jones, Kayla N." userId="7a3b285b-71c3-439c-ac11-5e78670b8f59" providerId="ADAL" clId="{39E247E9-B509-48FA-8304-982566864610}" dt="2026-04-06T19:20:02.334" v="278" actId="1076"/>
          <ac:picMkLst>
            <pc:docMk/>
            <pc:sldMk cId="235989825" sldId="361"/>
            <ac:picMk id="3" creationId="{5120D04C-0709-7164-2234-CD985A3AE35A}"/>
          </ac:picMkLst>
        </pc:picChg>
      </pc:sldChg>
      <pc:sldChg chg="new del mod chgLayout">
        <pc:chgData name="Jones, Kayla N." userId="7a3b285b-71c3-439c-ac11-5e78670b8f59" providerId="ADAL" clId="{39E247E9-B509-48FA-8304-982566864610}" dt="2026-04-06T19:19:12.343" v="272" actId="2696"/>
        <pc:sldMkLst>
          <pc:docMk/>
          <pc:sldMk cId="1125741794" sldId="3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WHAT AI ACTUALLY DELIVERS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DD Review Time</c:v>
                </c:pt>
                <c:pt idx="1">
                  <c:v>Deal Cycle Speed</c:v>
                </c:pt>
                <c:pt idx="2">
                  <c:v>DD Cost Reduction</c:v>
                </c:pt>
              </c:strCache>
            </c:strRef>
          </c:cat>
          <c:val>
            <c:numRef>
              <c:f>Sheet1!$B$2:$B$4</c:f>
              <c:numCache>
                <c:formatCode>0%</c:formatCode>
                <c:ptCount val="3"/>
                <c:pt idx="0">
                  <c:v>0.7</c:v>
                </c:pt>
                <c:pt idx="1">
                  <c:v>0.4</c:v>
                </c:pt>
                <c:pt idx="2">
                  <c:v>0.2</c:v>
                </c:pt>
              </c:numCache>
            </c:numRef>
          </c:val>
          <c:extLst>
            <c:ext xmlns:c16="http://schemas.microsoft.com/office/drawing/2014/chart" uri="{C3380CC4-5D6E-409C-BE32-E72D297353CC}">
              <c16:uniqueId val="{00000000-A55A-4ABB-AE33-E21047B0F41D}"/>
            </c:ext>
          </c:extLst>
        </c:ser>
        <c:dLbls>
          <c:dLblPos val="ctr"/>
          <c:showLegendKey val="0"/>
          <c:showVal val="1"/>
          <c:showCatName val="0"/>
          <c:showSerName val="0"/>
          <c:showPercent val="0"/>
          <c:showBubbleSize val="0"/>
        </c:dLbls>
        <c:gapWidth val="79"/>
        <c:overlap val="100"/>
        <c:axId val="46238815"/>
        <c:axId val="46229215"/>
      </c:barChart>
      <c:catAx>
        <c:axId val="4623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6229215"/>
        <c:crosses val="autoZero"/>
        <c:auto val="1"/>
        <c:lblAlgn val="ctr"/>
        <c:lblOffset val="100"/>
        <c:noMultiLvlLbl val="0"/>
      </c:catAx>
      <c:valAx>
        <c:axId val="46229215"/>
        <c:scaling>
          <c:orientation val="minMax"/>
        </c:scaling>
        <c:delete val="1"/>
        <c:axPos val="b"/>
        <c:numFmt formatCode="0%" sourceLinked="1"/>
        <c:majorTickMark val="none"/>
        <c:minorTickMark val="none"/>
        <c:tickLblPos val="nextTo"/>
        <c:crossAx val="462388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427-4862-AF74-A1F8D6DB817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427-4862-AF74-A1F8D6DB817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427-4862-AF74-A1F8D6DB817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427-4862-AF74-A1F8D6DB817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Hourly</c:v>
                </c:pt>
                <c:pt idx="1">
                  <c:v>Fixed Fee</c:v>
                </c:pt>
                <c:pt idx="2">
                  <c:v>Success/Contingent</c:v>
                </c:pt>
                <c:pt idx="3">
                  <c:v>Blended/Capped</c:v>
                </c:pt>
              </c:strCache>
            </c:strRef>
          </c:cat>
          <c:val>
            <c:numRef>
              <c:f>Sheet1!$B$2:$B$5</c:f>
              <c:numCache>
                <c:formatCode>0%</c:formatCode>
                <c:ptCount val="4"/>
                <c:pt idx="0">
                  <c:v>0.45</c:v>
                </c:pt>
                <c:pt idx="1">
                  <c:v>0.25</c:v>
                </c:pt>
                <c:pt idx="2">
                  <c:v>0.15</c:v>
                </c:pt>
                <c:pt idx="3">
                  <c:v>0.15</c:v>
                </c:pt>
              </c:numCache>
            </c:numRef>
          </c:val>
          <c:extLst>
            <c:ext xmlns:c16="http://schemas.microsoft.com/office/drawing/2014/chart" uri="{C3380CC4-5D6E-409C-BE32-E72D297353CC}">
              <c16:uniqueId val="{00000000-014F-41FD-B688-928683E7BCC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823982139205724"/>
          <c:y val="0.2366235837152374"/>
          <c:w val="0.36965342756897862"/>
          <c:h val="0.5811473924546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81F88FFC-8350-4946-92F2-1BDA58E95B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FAE9F1-34C8-4335-ABBC-A901E38D1D24}">
      <dgm:prSet phldrT="[Text]" phldr="0" custT="1"/>
      <dgm:spPr/>
      <dgm:t>
        <a:bodyPr/>
        <a:lstStyle/>
        <a:p>
          <a:r>
            <a:rPr lang="en-US" sz="1100" b="1" dirty="0"/>
            <a:t>Paramount Skydance / Warner Bros. $110.9B</a:t>
          </a:r>
          <a:br>
            <a:rPr lang="en-US" sz="1600" b="1" dirty="0"/>
          </a:br>
          <a:r>
            <a:rPr lang="en-US" sz="1000" b="0" dirty="0"/>
            <a:t>Largest all-cash offer for a listed company ever. Bidding war with Netflix. </a:t>
          </a:r>
          <a:endParaRPr lang="en-US" sz="1600" b="0" dirty="0"/>
        </a:p>
      </dgm:t>
    </dgm:pt>
    <dgm:pt modelId="{B7B9E412-5910-44CA-A13D-691D69D5B019}" type="parTrans" cxnId="{7E9C56DE-25DA-40E1-96D5-9151E35E63CC}">
      <dgm:prSet/>
      <dgm:spPr/>
      <dgm:t>
        <a:bodyPr/>
        <a:lstStyle/>
        <a:p>
          <a:endParaRPr lang="en-US"/>
        </a:p>
      </dgm:t>
    </dgm:pt>
    <dgm:pt modelId="{19D7750C-D4A9-4585-A97F-62B3780249E5}" type="sibTrans" cxnId="{7E9C56DE-25DA-40E1-96D5-9151E35E63CC}">
      <dgm:prSet/>
      <dgm:spPr/>
      <dgm:t>
        <a:bodyPr/>
        <a:lstStyle/>
        <a:p>
          <a:endParaRPr lang="en-US"/>
        </a:p>
      </dgm:t>
    </dgm:pt>
    <dgm:pt modelId="{F8DBD338-3E7B-495F-90C5-65FD8AFBEE05}">
      <dgm:prSet phldrT="[Text]" phldr="0" custT="1"/>
      <dgm:spPr/>
      <dgm:t>
        <a:bodyPr/>
        <a:lstStyle/>
        <a:p>
          <a:r>
            <a:rPr lang="en-US" sz="1100" b="1" dirty="0"/>
            <a:t>Electronic Arts (LBO) $55B</a:t>
          </a:r>
          <a:br>
            <a:rPr lang="en-US" sz="1400" b="1" dirty="0"/>
          </a:br>
          <a:r>
            <a:rPr lang="en-US" sz="1000" b="0" dirty="0"/>
            <a:t>Largest gaming LBO in history. Silver Lake, PIF and Affinity. Private credit milestone. </a:t>
          </a:r>
          <a:endParaRPr lang="en-US" sz="1400" b="0" dirty="0"/>
        </a:p>
      </dgm:t>
    </dgm:pt>
    <dgm:pt modelId="{62E738D6-645F-4EA6-8709-1DA7EB9358F8}" type="parTrans" cxnId="{BDD147DF-E85F-4962-AA9B-A3B744734D96}">
      <dgm:prSet/>
      <dgm:spPr/>
      <dgm:t>
        <a:bodyPr/>
        <a:lstStyle/>
        <a:p>
          <a:endParaRPr lang="en-US"/>
        </a:p>
      </dgm:t>
    </dgm:pt>
    <dgm:pt modelId="{B323D42E-02FA-4CB9-B428-2A8087141956}" type="sibTrans" cxnId="{BDD147DF-E85F-4962-AA9B-A3B744734D96}">
      <dgm:prSet/>
      <dgm:spPr/>
      <dgm:t>
        <a:bodyPr/>
        <a:lstStyle/>
        <a:p>
          <a:endParaRPr lang="en-US"/>
        </a:p>
      </dgm:t>
    </dgm:pt>
    <dgm:pt modelId="{3659CE81-4B12-4D92-870B-7337D273B33B}">
      <dgm:prSet phldrT="[Text]" phldr="0" custT="1"/>
      <dgm:spPr/>
      <dgm:t>
        <a:bodyPr/>
        <a:lstStyle/>
        <a:p>
          <a:r>
            <a:rPr lang="en-US" sz="1100" b="1" dirty="0"/>
            <a:t>Palo Alto / CyberArk $25B</a:t>
          </a:r>
          <a:br>
            <a:rPr lang="en-US" sz="1400" b="1" dirty="0"/>
          </a:br>
          <a:r>
            <a:rPr lang="en-US" sz="1000" b="0" dirty="0"/>
            <a:t>Cybersecurity consolidation. Cross-border (U.S. </a:t>
          </a:r>
          <a:r>
            <a:rPr lang="en-US" sz="1000" b="0" dirty="0">
              <a:sym typeface="Wingdings" panose="05000000000000000000" pitchFamily="2" charset="2"/>
            </a:rPr>
            <a:t> Israel).</a:t>
          </a:r>
          <a:endParaRPr lang="en-US" sz="1400" b="0" dirty="0"/>
        </a:p>
      </dgm:t>
    </dgm:pt>
    <dgm:pt modelId="{4B4B65E4-3D57-4F66-88F8-54CC9D9246C6}" type="parTrans" cxnId="{D003D974-A7BA-4D60-B363-FEA3A759A295}">
      <dgm:prSet/>
      <dgm:spPr/>
      <dgm:t>
        <a:bodyPr/>
        <a:lstStyle/>
        <a:p>
          <a:endParaRPr lang="en-US"/>
        </a:p>
      </dgm:t>
    </dgm:pt>
    <dgm:pt modelId="{4365E7DF-EFA4-4E78-A0B7-D7F2AB3136ED}" type="sibTrans" cxnId="{D003D974-A7BA-4D60-B363-FEA3A759A295}">
      <dgm:prSet/>
      <dgm:spPr/>
      <dgm:t>
        <a:bodyPr/>
        <a:lstStyle/>
        <a:p>
          <a:endParaRPr lang="en-US"/>
        </a:p>
      </dgm:t>
    </dgm:pt>
    <dgm:pt modelId="{45D54A7D-C708-4607-80E4-3E41456710B0}">
      <dgm:prSet custT="1"/>
      <dgm:spPr/>
      <dgm:t>
        <a:bodyPr/>
        <a:lstStyle/>
        <a:p>
          <a:r>
            <a:rPr lang="en-US" sz="1100" b="1" dirty="0"/>
            <a:t>Union Pacific / Norfolk Southern $85B</a:t>
          </a:r>
          <a:br>
            <a:rPr lang="en-US" sz="1400" b="1" dirty="0"/>
          </a:br>
          <a:r>
            <a:rPr lang="en-US" sz="1000" b="0" dirty="0"/>
            <a:t>Rail mega-merger – scale play in rail operator logistics. </a:t>
          </a:r>
        </a:p>
      </dgm:t>
    </dgm:pt>
    <dgm:pt modelId="{EA58978C-5C9C-4AF3-99C2-AB8B74254C4A}" type="parTrans" cxnId="{BAF3ACD8-0D1D-440C-89B2-8410FCA93A61}">
      <dgm:prSet/>
      <dgm:spPr/>
      <dgm:t>
        <a:bodyPr/>
        <a:lstStyle/>
        <a:p>
          <a:endParaRPr lang="en-US"/>
        </a:p>
      </dgm:t>
    </dgm:pt>
    <dgm:pt modelId="{7AD13A16-4014-44D2-AB73-B7E8B6946EF1}" type="sibTrans" cxnId="{BAF3ACD8-0D1D-440C-89B2-8410FCA93A61}">
      <dgm:prSet/>
      <dgm:spPr/>
      <dgm:t>
        <a:bodyPr/>
        <a:lstStyle/>
        <a:p>
          <a:endParaRPr lang="en-US"/>
        </a:p>
      </dgm:t>
    </dgm:pt>
    <dgm:pt modelId="{503DE5AB-17D3-4DA8-8C8C-6A80CF01F8E6}" type="pres">
      <dgm:prSet presAssocID="{81F88FFC-8350-4946-92F2-1BDA58E95BAD}" presName="linear" presStyleCnt="0">
        <dgm:presLayoutVars>
          <dgm:dir/>
          <dgm:animLvl val="lvl"/>
          <dgm:resizeHandles val="exact"/>
        </dgm:presLayoutVars>
      </dgm:prSet>
      <dgm:spPr/>
    </dgm:pt>
    <dgm:pt modelId="{8C1B285B-6CC2-4CB6-B5F4-9E354623984A}" type="pres">
      <dgm:prSet presAssocID="{25FAE9F1-34C8-4335-ABBC-A901E38D1D24}" presName="parentLin" presStyleCnt="0"/>
      <dgm:spPr/>
    </dgm:pt>
    <dgm:pt modelId="{529D30CA-9ED6-47A0-BE3F-8DE5C2147D11}" type="pres">
      <dgm:prSet presAssocID="{25FAE9F1-34C8-4335-ABBC-A901E38D1D24}" presName="parentLeftMargin" presStyleLbl="node1" presStyleIdx="0" presStyleCnt="4"/>
      <dgm:spPr/>
    </dgm:pt>
    <dgm:pt modelId="{125FDED6-9814-4B22-A25B-400C619BC2B4}" type="pres">
      <dgm:prSet presAssocID="{25FAE9F1-34C8-4335-ABBC-A901E38D1D24}" presName="parentText" presStyleLbl="node1" presStyleIdx="0" presStyleCnt="4">
        <dgm:presLayoutVars>
          <dgm:chMax val="0"/>
          <dgm:bulletEnabled val="1"/>
        </dgm:presLayoutVars>
      </dgm:prSet>
      <dgm:spPr/>
    </dgm:pt>
    <dgm:pt modelId="{F6B77E6E-CB1B-4145-96E2-793B69449AFB}" type="pres">
      <dgm:prSet presAssocID="{25FAE9F1-34C8-4335-ABBC-A901E38D1D24}" presName="negativeSpace" presStyleCnt="0"/>
      <dgm:spPr/>
    </dgm:pt>
    <dgm:pt modelId="{B724A3EF-C8C6-425B-993B-12D7AD0B1CD5}" type="pres">
      <dgm:prSet presAssocID="{25FAE9F1-34C8-4335-ABBC-A901E38D1D24}" presName="childText" presStyleLbl="conFgAcc1" presStyleIdx="0" presStyleCnt="4">
        <dgm:presLayoutVars>
          <dgm:bulletEnabled val="1"/>
        </dgm:presLayoutVars>
      </dgm:prSet>
      <dgm:spPr/>
    </dgm:pt>
    <dgm:pt modelId="{98C4F964-CBD6-4240-9053-50E6CF1CB220}" type="pres">
      <dgm:prSet presAssocID="{19D7750C-D4A9-4585-A97F-62B3780249E5}" presName="spaceBetweenRectangles" presStyleCnt="0"/>
      <dgm:spPr/>
    </dgm:pt>
    <dgm:pt modelId="{84110486-CA2C-433B-8DC3-C57ED727FF74}" type="pres">
      <dgm:prSet presAssocID="{45D54A7D-C708-4607-80E4-3E41456710B0}" presName="parentLin" presStyleCnt="0"/>
      <dgm:spPr/>
    </dgm:pt>
    <dgm:pt modelId="{5C2C7490-B47D-4C3E-8EAC-580756E131DF}" type="pres">
      <dgm:prSet presAssocID="{45D54A7D-C708-4607-80E4-3E41456710B0}" presName="parentLeftMargin" presStyleLbl="node1" presStyleIdx="0" presStyleCnt="4"/>
      <dgm:spPr/>
    </dgm:pt>
    <dgm:pt modelId="{1C042956-03EC-428F-96F6-104E582AA827}" type="pres">
      <dgm:prSet presAssocID="{45D54A7D-C708-4607-80E4-3E41456710B0}" presName="parentText" presStyleLbl="node1" presStyleIdx="1" presStyleCnt="4">
        <dgm:presLayoutVars>
          <dgm:chMax val="0"/>
          <dgm:bulletEnabled val="1"/>
        </dgm:presLayoutVars>
      </dgm:prSet>
      <dgm:spPr/>
    </dgm:pt>
    <dgm:pt modelId="{152FF76D-F4E4-4A24-843B-E89CB4A8CFBB}" type="pres">
      <dgm:prSet presAssocID="{45D54A7D-C708-4607-80E4-3E41456710B0}" presName="negativeSpace" presStyleCnt="0"/>
      <dgm:spPr/>
    </dgm:pt>
    <dgm:pt modelId="{5DF79AA4-7AFD-43C8-A719-87F631B2DDCA}" type="pres">
      <dgm:prSet presAssocID="{45D54A7D-C708-4607-80E4-3E41456710B0}" presName="childText" presStyleLbl="conFgAcc1" presStyleIdx="1" presStyleCnt="4">
        <dgm:presLayoutVars>
          <dgm:bulletEnabled val="1"/>
        </dgm:presLayoutVars>
      </dgm:prSet>
      <dgm:spPr/>
    </dgm:pt>
    <dgm:pt modelId="{EE8D2440-6050-490D-9D9E-B7215502949D}" type="pres">
      <dgm:prSet presAssocID="{7AD13A16-4014-44D2-AB73-B7E8B6946EF1}" presName="spaceBetweenRectangles" presStyleCnt="0"/>
      <dgm:spPr/>
    </dgm:pt>
    <dgm:pt modelId="{90B8E34B-3087-4A8F-8147-7B1B4D67B342}" type="pres">
      <dgm:prSet presAssocID="{F8DBD338-3E7B-495F-90C5-65FD8AFBEE05}" presName="parentLin" presStyleCnt="0"/>
      <dgm:spPr/>
    </dgm:pt>
    <dgm:pt modelId="{3340989D-DD41-42A1-A35F-26DB768540BE}" type="pres">
      <dgm:prSet presAssocID="{F8DBD338-3E7B-495F-90C5-65FD8AFBEE05}" presName="parentLeftMargin" presStyleLbl="node1" presStyleIdx="1" presStyleCnt="4"/>
      <dgm:spPr/>
    </dgm:pt>
    <dgm:pt modelId="{B968B415-A323-4BB5-AF7C-952FF1FC5F6F}" type="pres">
      <dgm:prSet presAssocID="{F8DBD338-3E7B-495F-90C5-65FD8AFBEE05}" presName="parentText" presStyleLbl="node1" presStyleIdx="2" presStyleCnt="4">
        <dgm:presLayoutVars>
          <dgm:chMax val="0"/>
          <dgm:bulletEnabled val="1"/>
        </dgm:presLayoutVars>
      </dgm:prSet>
      <dgm:spPr/>
    </dgm:pt>
    <dgm:pt modelId="{B2F4C651-D4D7-4E41-9170-FD6375B0C895}" type="pres">
      <dgm:prSet presAssocID="{F8DBD338-3E7B-495F-90C5-65FD8AFBEE05}" presName="negativeSpace" presStyleCnt="0"/>
      <dgm:spPr/>
    </dgm:pt>
    <dgm:pt modelId="{A7F83280-8C0D-420E-B909-9B8BEF523272}" type="pres">
      <dgm:prSet presAssocID="{F8DBD338-3E7B-495F-90C5-65FD8AFBEE05}" presName="childText" presStyleLbl="conFgAcc1" presStyleIdx="2" presStyleCnt="4">
        <dgm:presLayoutVars>
          <dgm:bulletEnabled val="1"/>
        </dgm:presLayoutVars>
      </dgm:prSet>
      <dgm:spPr/>
    </dgm:pt>
    <dgm:pt modelId="{EC8BD6C6-2AF5-40D5-9C05-5D4A6C97183F}" type="pres">
      <dgm:prSet presAssocID="{B323D42E-02FA-4CB9-B428-2A8087141956}" presName="spaceBetweenRectangles" presStyleCnt="0"/>
      <dgm:spPr/>
    </dgm:pt>
    <dgm:pt modelId="{73609608-45A8-4604-8DD2-D3EAAB3C2CE7}" type="pres">
      <dgm:prSet presAssocID="{3659CE81-4B12-4D92-870B-7337D273B33B}" presName="parentLin" presStyleCnt="0"/>
      <dgm:spPr/>
    </dgm:pt>
    <dgm:pt modelId="{082CF799-7B93-467F-9E40-965F91D999AD}" type="pres">
      <dgm:prSet presAssocID="{3659CE81-4B12-4D92-870B-7337D273B33B}" presName="parentLeftMargin" presStyleLbl="node1" presStyleIdx="2" presStyleCnt="4"/>
      <dgm:spPr/>
    </dgm:pt>
    <dgm:pt modelId="{BBB0D59A-503E-42C9-A958-5DD5D57FE4F5}" type="pres">
      <dgm:prSet presAssocID="{3659CE81-4B12-4D92-870B-7337D273B33B}" presName="parentText" presStyleLbl="node1" presStyleIdx="3" presStyleCnt="4">
        <dgm:presLayoutVars>
          <dgm:chMax val="0"/>
          <dgm:bulletEnabled val="1"/>
        </dgm:presLayoutVars>
      </dgm:prSet>
      <dgm:spPr/>
    </dgm:pt>
    <dgm:pt modelId="{27A340AC-4DD8-4474-A67A-811C392260ED}" type="pres">
      <dgm:prSet presAssocID="{3659CE81-4B12-4D92-870B-7337D273B33B}" presName="negativeSpace" presStyleCnt="0"/>
      <dgm:spPr/>
    </dgm:pt>
    <dgm:pt modelId="{630DF637-9928-47F5-BE6F-69FCE761DFEE}" type="pres">
      <dgm:prSet presAssocID="{3659CE81-4B12-4D92-870B-7337D273B33B}" presName="childText" presStyleLbl="conFgAcc1" presStyleIdx="3" presStyleCnt="4">
        <dgm:presLayoutVars>
          <dgm:bulletEnabled val="1"/>
        </dgm:presLayoutVars>
      </dgm:prSet>
      <dgm:spPr/>
    </dgm:pt>
  </dgm:ptLst>
  <dgm:cxnLst>
    <dgm:cxn modelId="{B9281E29-F8A6-412B-B7E9-A8D6A00B880B}" type="presOf" srcId="{45D54A7D-C708-4607-80E4-3E41456710B0}" destId="{1C042956-03EC-428F-96F6-104E582AA827}" srcOrd="1" destOrd="0" presId="urn:microsoft.com/office/officeart/2005/8/layout/list1"/>
    <dgm:cxn modelId="{CF96E140-FFDD-45B7-B9C5-28F343499BE6}" type="presOf" srcId="{81F88FFC-8350-4946-92F2-1BDA58E95BAD}" destId="{503DE5AB-17D3-4DA8-8C8C-6A80CF01F8E6}" srcOrd="0" destOrd="0" presId="urn:microsoft.com/office/officeart/2005/8/layout/list1"/>
    <dgm:cxn modelId="{B0352065-F4AF-4F1A-8D59-730BF810D656}" type="presOf" srcId="{F8DBD338-3E7B-495F-90C5-65FD8AFBEE05}" destId="{B968B415-A323-4BB5-AF7C-952FF1FC5F6F}" srcOrd="1" destOrd="0" presId="urn:microsoft.com/office/officeart/2005/8/layout/list1"/>
    <dgm:cxn modelId="{D003D974-A7BA-4D60-B363-FEA3A759A295}" srcId="{81F88FFC-8350-4946-92F2-1BDA58E95BAD}" destId="{3659CE81-4B12-4D92-870B-7337D273B33B}" srcOrd="3" destOrd="0" parTransId="{4B4B65E4-3D57-4F66-88F8-54CC9D9246C6}" sibTransId="{4365E7DF-EFA4-4E78-A0B7-D7F2AB3136ED}"/>
    <dgm:cxn modelId="{0AD2097A-3DE4-44B1-A199-308BF27C917E}" type="presOf" srcId="{F8DBD338-3E7B-495F-90C5-65FD8AFBEE05}" destId="{3340989D-DD41-42A1-A35F-26DB768540BE}" srcOrd="0" destOrd="0" presId="urn:microsoft.com/office/officeart/2005/8/layout/list1"/>
    <dgm:cxn modelId="{867B935A-FE3F-46F2-A268-EF3376BE8659}" type="presOf" srcId="{25FAE9F1-34C8-4335-ABBC-A901E38D1D24}" destId="{125FDED6-9814-4B22-A25B-400C619BC2B4}" srcOrd="1" destOrd="0" presId="urn:microsoft.com/office/officeart/2005/8/layout/list1"/>
    <dgm:cxn modelId="{F578C095-D731-4194-A9D3-4FF20E5EC009}" type="presOf" srcId="{3659CE81-4B12-4D92-870B-7337D273B33B}" destId="{BBB0D59A-503E-42C9-A958-5DD5D57FE4F5}" srcOrd="1" destOrd="0" presId="urn:microsoft.com/office/officeart/2005/8/layout/list1"/>
    <dgm:cxn modelId="{B53F66A9-0A80-47C0-8243-956A24440035}" type="presOf" srcId="{45D54A7D-C708-4607-80E4-3E41456710B0}" destId="{5C2C7490-B47D-4C3E-8EAC-580756E131DF}" srcOrd="0" destOrd="0" presId="urn:microsoft.com/office/officeart/2005/8/layout/list1"/>
    <dgm:cxn modelId="{BAF3ACD8-0D1D-440C-89B2-8410FCA93A61}" srcId="{81F88FFC-8350-4946-92F2-1BDA58E95BAD}" destId="{45D54A7D-C708-4607-80E4-3E41456710B0}" srcOrd="1" destOrd="0" parTransId="{EA58978C-5C9C-4AF3-99C2-AB8B74254C4A}" sibTransId="{7AD13A16-4014-44D2-AB73-B7E8B6946EF1}"/>
    <dgm:cxn modelId="{C1B94CDD-114F-4C22-8820-7825A1C525A2}" type="presOf" srcId="{3659CE81-4B12-4D92-870B-7337D273B33B}" destId="{082CF799-7B93-467F-9E40-965F91D999AD}" srcOrd="0" destOrd="0" presId="urn:microsoft.com/office/officeart/2005/8/layout/list1"/>
    <dgm:cxn modelId="{7E9C56DE-25DA-40E1-96D5-9151E35E63CC}" srcId="{81F88FFC-8350-4946-92F2-1BDA58E95BAD}" destId="{25FAE9F1-34C8-4335-ABBC-A901E38D1D24}" srcOrd="0" destOrd="0" parTransId="{B7B9E412-5910-44CA-A13D-691D69D5B019}" sibTransId="{19D7750C-D4A9-4585-A97F-62B3780249E5}"/>
    <dgm:cxn modelId="{BDD147DF-E85F-4962-AA9B-A3B744734D96}" srcId="{81F88FFC-8350-4946-92F2-1BDA58E95BAD}" destId="{F8DBD338-3E7B-495F-90C5-65FD8AFBEE05}" srcOrd="2" destOrd="0" parTransId="{62E738D6-645F-4EA6-8709-1DA7EB9358F8}" sibTransId="{B323D42E-02FA-4CB9-B428-2A8087141956}"/>
    <dgm:cxn modelId="{E5CECAFF-8486-4E4D-9ABD-7BE62D8FF521}" type="presOf" srcId="{25FAE9F1-34C8-4335-ABBC-A901E38D1D24}" destId="{529D30CA-9ED6-47A0-BE3F-8DE5C2147D11}" srcOrd="0" destOrd="0" presId="urn:microsoft.com/office/officeart/2005/8/layout/list1"/>
    <dgm:cxn modelId="{5FE43398-8573-45EF-8EE7-C42AF56F84A8}" type="presParOf" srcId="{503DE5AB-17D3-4DA8-8C8C-6A80CF01F8E6}" destId="{8C1B285B-6CC2-4CB6-B5F4-9E354623984A}" srcOrd="0" destOrd="0" presId="urn:microsoft.com/office/officeart/2005/8/layout/list1"/>
    <dgm:cxn modelId="{0F19BDEC-C69A-41D5-A404-25E423C00C83}" type="presParOf" srcId="{8C1B285B-6CC2-4CB6-B5F4-9E354623984A}" destId="{529D30CA-9ED6-47A0-BE3F-8DE5C2147D11}" srcOrd="0" destOrd="0" presId="urn:microsoft.com/office/officeart/2005/8/layout/list1"/>
    <dgm:cxn modelId="{4E225077-5286-4A01-9BFC-BB7CD0E19A65}" type="presParOf" srcId="{8C1B285B-6CC2-4CB6-B5F4-9E354623984A}" destId="{125FDED6-9814-4B22-A25B-400C619BC2B4}" srcOrd="1" destOrd="0" presId="urn:microsoft.com/office/officeart/2005/8/layout/list1"/>
    <dgm:cxn modelId="{CD7A40C0-1427-49E9-BCBB-252FF219301F}" type="presParOf" srcId="{503DE5AB-17D3-4DA8-8C8C-6A80CF01F8E6}" destId="{F6B77E6E-CB1B-4145-96E2-793B69449AFB}" srcOrd="1" destOrd="0" presId="urn:microsoft.com/office/officeart/2005/8/layout/list1"/>
    <dgm:cxn modelId="{B2C4CDE1-4678-450D-B3EE-A4AF76B48887}" type="presParOf" srcId="{503DE5AB-17D3-4DA8-8C8C-6A80CF01F8E6}" destId="{B724A3EF-C8C6-425B-993B-12D7AD0B1CD5}" srcOrd="2" destOrd="0" presId="urn:microsoft.com/office/officeart/2005/8/layout/list1"/>
    <dgm:cxn modelId="{BE73DE93-B305-400D-8B57-CD49E609DEED}" type="presParOf" srcId="{503DE5AB-17D3-4DA8-8C8C-6A80CF01F8E6}" destId="{98C4F964-CBD6-4240-9053-50E6CF1CB220}" srcOrd="3" destOrd="0" presId="urn:microsoft.com/office/officeart/2005/8/layout/list1"/>
    <dgm:cxn modelId="{64407DE5-47DB-4A7F-81E6-1F6DA3601D65}" type="presParOf" srcId="{503DE5AB-17D3-4DA8-8C8C-6A80CF01F8E6}" destId="{84110486-CA2C-433B-8DC3-C57ED727FF74}" srcOrd="4" destOrd="0" presId="urn:microsoft.com/office/officeart/2005/8/layout/list1"/>
    <dgm:cxn modelId="{B4CE3117-41EF-4D8D-8D13-72D01D8B6085}" type="presParOf" srcId="{84110486-CA2C-433B-8DC3-C57ED727FF74}" destId="{5C2C7490-B47D-4C3E-8EAC-580756E131DF}" srcOrd="0" destOrd="0" presId="urn:microsoft.com/office/officeart/2005/8/layout/list1"/>
    <dgm:cxn modelId="{253BAD8D-F560-4DC7-80EC-8B2C187323AB}" type="presParOf" srcId="{84110486-CA2C-433B-8DC3-C57ED727FF74}" destId="{1C042956-03EC-428F-96F6-104E582AA827}" srcOrd="1" destOrd="0" presId="urn:microsoft.com/office/officeart/2005/8/layout/list1"/>
    <dgm:cxn modelId="{E3D0D9AA-5DC0-4EEF-A401-B55D16849769}" type="presParOf" srcId="{503DE5AB-17D3-4DA8-8C8C-6A80CF01F8E6}" destId="{152FF76D-F4E4-4A24-843B-E89CB4A8CFBB}" srcOrd="5" destOrd="0" presId="urn:microsoft.com/office/officeart/2005/8/layout/list1"/>
    <dgm:cxn modelId="{1B53FCB6-0432-436A-A5C6-DE98AD8197BB}" type="presParOf" srcId="{503DE5AB-17D3-4DA8-8C8C-6A80CF01F8E6}" destId="{5DF79AA4-7AFD-43C8-A719-87F631B2DDCA}" srcOrd="6" destOrd="0" presId="urn:microsoft.com/office/officeart/2005/8/layout/list1"/>
    <dgm:cxn modelId="{53FFCCF4-E173-4F64-B059-E4D9E558BEA8}" type="presParOf" srcId="{503DE5AB-17D3-4DA8-8C8C-6A80CF01F8E6}" destId="{EE8D2440-6050-490D-9D9E-B7215502949D}" srcOrd="7" destOrd="0" presId="urn:microsoft.com/office/officeart/2005/8/layout/list1"/>
    <dgm:cxn modelId="{BD5004CF-AD94-424F-8861-6EFE695FC012}" type="presParOf" srcId="{503DE5AB-17D3-4DA8-8C8C-6A80CF01F8E6}" destId="{90B8E34B-3087-4A8F-8147-7B1B4D67B342}" srcOrd="8" destOrd="0" presId="urn:microsoft.com/office/officeart/2005/8/layout/list1"/>
    <dgm:cxn modelId="{9D2DA649-6A13-42FA-9F82-C4CB967A7D02}" type="presParOf" srcId="{90B8E34B-3087-4A8F-8147-7B1B4D67B342}" destId="{3340989D-DD41-42A1-A35F-26DB768540BE}" srcOrd="0" destOrd="0" presId="urn:microsoft.com/office/officeart/2005/8/layout/list1"/>
    <dgm:cxn modelId="{FA73B5DD-17C2-4190-97FF-96FB64C254C3}" type="presParOf" srcId="{90B8E34B-3087-4A8F-8147-7B1B4D67B342}" destId="{B968B415-A323-4BB5-AF7C-952FF1FC5F6F}" srcOrd="1" destOrd="0" presId="urn:microsoft.com/office/officeart/2005/8/layout/list1"/>
    <dgm:cxn modelId="{01DB0655-5382-4230-892D-0ACEC39A481B}" type="presParOf" srcId="{503DE5AB-17D3-4DA8-8C8C-6A80CF01F8E6}" destId="{B2F4C651-D4D7-4E41-9170-FD6375B0C895}" srcOrd="9" destOrd="0" presId="urn:microsoft.com/office/officeart/2005/8/layout/list1"/>
    <dgm:cxn modelId="{315B76CF-A717-4EA6-BDD1-D396B5B138C5}" type="presParOf" srcId="{503DE5AB-17D3-4DA8-8C8C-6A80CF01F8E6}" destId="{A7F83280-8C0D-420E-B909-9B8BEF523272}" srcOrd="10" destOrd="0" presId="urn:microsoft.com/office/officeart/2005/8/layout/list1"/>
    <dgm:cxn modelId="{EE60B169-BE51-4EAA-AB8A-0903E982FEFF}" type="presParOf" srcId="{503DE5AB-17D3-4DA8-8C8C-6A80CF01F8E6}" destId="{EC8BD6C6-2AF5-40D5-9C05-5D4A6C97183F}" srcOrd="11" destOrd="0" presId="urn:microsoft.com/office/officeart/2005/8/layout/list1"/>
    <dgm:cxn modelId="{3F458954-E95A-4255-A281-5628115DF251}" type="presParOf" srcId="{503DE5AB-17D3-4DA8-8C8C-6A80CF01F8E6}" destId="{73609608-45A8-4604-8DD2-D3EAAB3C2CE7}" srcOrd="12" destOrd="0" presId="urn:microsoft.com/office/officeart/2005/8/layout/list1"/>
    <dgm:cxn modelId="{C6704649-A02F-4BB1-9736-DCC44189C994}" type="presParOf" srcId="{73609608-45A8-4604-8DD2-D3EAAB3C2CE7}" destId="{082CF799-7B93-467F-9E40-965F91D999AD}" srcOrd="0" destOrd="0" presId="urn:microsoft.com/office/officeart/2005/8/layout/list1"/>
    <dgm:cxn modelId="{72C970C1-39F3-4AAA-A309-75BF9FF21E36}" type="presParOf" srcId="{73609608-45A8-4604-8DD2-D3EAAB3C2CE7}" destId="{BBB0D59A-503E-42C9-A958-5DD5D57FE4F5}" srcOrd="1" destOrd="0" presId="urn:microsoft.com/office/officeart/2005/8/layout/list1"/>
    <dgm:cxn modelId="{D2F7DDBB-10CC-4330-B32F-6323801B1BEE}" type="presParOf" srcId="{503DE5AB-17D3-4DA8-8C8C-6A80CF01F8E6}" destId="{27A340AC-4DD8-4474-A67A-811C392260ED}" srcOrd="13" destOrd="0" presId="urn:microsoft.com/office/officeart/2005/8/layout/list1"/>
    <dgm:cxn modelId="{9EE27489-74BD-4D2A-8851-EA36F2B7F3BA}" type="presParOf" srcId="{503DE5AB-17D3-4DA8-8C8C-6A80CF01F8E6}" destId="{630DF637-9928-47F5-BE6F-69FCE761DFE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E5528E31-0230-4447-A1D0-9DE3B974F88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7390B908-24F8-40DD-BC12-8F2E4DA07846}">
      <dgm:prSet phldrT="[Text]" phldr="0" custT="1"/>
      <dgm:spPr/>
      <dgm:t>
        <a:bodyPr/>
        <a:lstStyle/>
        <a:p>
          <a:r>
            <a:rPr lang="en-US" sz="1200" dirty="0"/>
            <a:t>Deal value: $63B</a:t>
          </a:r>
        </a:p>
      </dgm:t>
    </dgm:pt>
    <dgm:pt modelId="{6849F9BA-2D94-44DE-A4B1-DFF98AB5E2D6}" type="parTrans" cxnId="{EE97910F-7E75-4940-849D-33ADA36C688F}">
      <dgm:prSet/>
      <dgm:spPr/>
      <dgm:t>
        <a:bodyPr/>
        <a:lstStyle/>
        <a:p>
          <a:endParaRPr lang="en-US"/>
        </a:p>
      </dgm:t>
    </dgm:pt>
    <dgm:pt modelId="{E3F4292B-F0DD-4CDA-815F-D6C8BE64C05D}" type="sibTrans" cxnId="{EE97910F-7E75-4940-849D-33ADA36C688F}">
      <dgm:prSet/>
      <dgm:spPr/>
      <dgm:t>
        <a:bodyPr/>
        <a:lstStyle/>
        <a:p>
          <a:endParaRPr lang="en-US"/>
        </a:p>
      </dgm:t>
    </dgm:pt>
    <dgm:pt modelId="{BA5296CA-B839-4CC8-9C06-DF95E1DDBDA8}">
      <dgm:prSet phldrT="[Text]" phldr="0" custT="1"/>
      <dgm:spPr/>
      <dgm:t>
        <a:bodyPr/>
        <a:lstStyle/>
        <a:p>
          <a:r>
            <a:rPr lang="en-US" sz="3200" dirty="0">
              <a:latin typeface="Georgia" panose="02040502050405020303" pitchFamily="18" charset="0"/>
            </a:rPr>
            <a:t>$50B+</a:t>
          </a:r>
          <a:br>
            <a:rPr lang="en-US" sz="3200" dirty="0">
              <a:latin typeface="Georgia" panose="02040502050405020303" pitchFamily="18" charset="0"/>
            </a:rPr>
          </a:br>
          <a:r>
            <a:rPr lang="en-US" sz="800" dirty="0">
              <a:latin typeface="+mn-lt"/>
            </a:rPr>
            <a:t>in shareholder value erased</a:t>
          </a:r>
        </a:p>
        <a:p>
          <a:endParaRPr lang="en-US" sz="800" dirty="0">
            <a:latin typeface="+mn-lt"/>
          </a:endParaRPr>
        </a:p>
        <a:p>
          <a:endParaRPr lang="en-US" sz="800" dirty="0">
            <a:latin typeface="+mn-lt"/>
          </a:endParaRPr>
        </a:p>
        <a:p>
          <a:r>
            <a:rPr lang="en-US" sz="800" dirty="0">
              <a:latin typeface="+mn-lt"/>
            </a:rPr>
            <a:t>Inadequate due diligence on litigation risk led to massive contingent liabilities. </a:t>
          </a:r>
        </a:p>
      </dgm:t>
    </dgm:pt>
    <dgm:pt modelId="{2823FF87-5D74-46E4-9849-31FE9F05C556}" type="parTrans" cxnId="{1B29E3CA-64B9-441D-9EF6-7259925D3082}">
      <dgm:prSet/>
      <dgm:spPr/>
      <dgm:t>
        <a:bodyPr/>
        <a:lstStyle/>
        <a:p>
          <a:endParaRPr lang="en-US"/>
        </a:p>
      </dgm:t>
    </dgm:pt>
    <dgm:pt modelId="{FD5EF8CF-57F3-4D8C-94A6-E8C66AB35F6C}" type="sibTrans" cxnId="{1B29E3CA-64B9-441D-9EF6-7259925D3082}">
      <dgm:prSet/>
      <dgm:spPr/>
      <dgm:t>
        <a:bodyPr/>
        <a:lstStyle/>
        <a:p>
          <a:endParaRPr lang="en-US"/>
        </a:p>
      </dgm:t>
    </dgm:pt>
    <dgm:pt modelId="{2C21CAB7-F521-40B6-9E14-5BE6902673B6}">
      <dgm:prSet phldrT="[Text]" phldr="0" custT="1"/>
      <dgm:spPr/>
      <dgm:t>
        <a:bodyPr/>
        <a:lstStyle/>
        <a:p>
          <a:r>
            <a:rPr lang="en-US" sz="1200" dirty="0"/>
            <a:t>Deal value: $100B+</a:t>
          </a:r>
        </a:p>
      </dgm:t>
    </dgm:pt>
    <dgm:pt modelId="{6DF22407-C7BD-4989-B1C4-E2ABE64769B9}" type="parTrans" cxnId="{2E197E25-3033-4085-89C1-CADC38DB33F4}">
      <dgm:prSet/>
      <dgm:spPr/>
      <dgm:t>
        <a:bodyPr/>
        <a:lstStyle/>
        <a:p>
          <a:endParaRPr lang="en-US"/>
        </a:p>
      </dgm:t>
    </dgm:pt>
    <dgm:pt modelId="{3FF1E443-5C25-4E4E-979B-CE5989DBA6E7}" type="sibTrans" cxnId="{2E197E25-3033-4085-89C1-CADC38DB33F4}">
      <dgm:prSet/>
      <dgm:spPr/>
      <dgm:t>
        <a:bodyPr/>
        <a:lstStyle/>
        <a:p>
          <a:endParaRPr lang="en-US"/>
        </a:p>
      </dgm:t>
    </dgm:pt>
    <dgm:pt modelId="{27C4E272-B715-47F7-B3FA-49561CF0F0C5}">
      <dgm:prSet phldrT="[Text]" phldr="0" custT="1"/>
      <dgm:spPr/>
      <dgm:t>
        <a:bodyPr/>
        <a:lstStyle/>
        <a:p>
          <a:r>
            <a:rPr lang="en-US" sz="3200" dirty="0">
              <a:latin typeface="Georgia" panose="02040502050405020303" pitchFamily="18" charset="0"/>
            </a:rPr>
            <a:t>$28B+</a:t>
          </a:r>
          <a:br>
            <a:rPr lang="en-US" sz="3200" dirty="0">
              <a:latin typeface="Georgia" panose="02040502050405020303" pitchFamily="18" charset="0"/>
            </a:rPr>
          </a:br>
          <a:r>
            <a:rPr lang="en-US" sz="800" dirty="0">
              <a:latin typeface="+mn-lt"/>
            </a:rPr>
            <a:t>in goodwill write-downs</a:t>
          </a:r>
        </a:p>
        <a:p>
          <a:endParaRPr lang="en-US" sz="800" dirty="0">
            <a:latin typeface="+mn-lt"/>
          </a:endParaRPr>
        </a:p>
        <a:p>
          <a:endParaRPr lang="en-US" sz="800" dirty="0">
            <a:latin typeface="+mn-lt"/>
          </a:endParaRPr>
        </a:p>
        <a:p>
          <a:r>
            <a:rPr lang="en-US" sz="800" dirty="0">
              <a:latin typeface="+mn-lt"/>
            </a:rPr>
            <a:t>Overpaid for brands with declining consumer appeal; cost-cutting alone could not offset revenue erosion. </a:t>
          </a:r>
        </a:p>
        <a:p>
          <a:endParaRPr lang="en-US" sz="3200" dirty="0">
            <a:latin typeface="+mn-lt"/>
          </a:endParaRPr>
        </a:p>
      </dgm:t>
    </dgm:pt>
    <dgm:pt modelId="{F4483D57-4251-4359-A485-2C828ED30498}" type="parTrans" cxnId="{C3C29328-8FE0-4AE7-BB87-65ECED583550}">
      <dgm:prSet/>
      <dgm:spPr/>
      <dgm:t>
        <a:bodyPr/>
        <a:lstStyle/>
        <a:p>
          <a:endParaRPr lang="en-US"/>
        </a:p>
      </dgm:t>
    </dgm:pt>
    <dgm:pt modelId="{D0E17E43-2705-40A0-BFAB-D75F441B1DB4}" type="sibTrans" cxnId="{C3C29328-8FE0-4AE7-BB87-65ECED583550}">
      <dgm:prSet/>
      <dgm:spPr/>
      <dgm:t>
        <a:bodyPr/>
        <a:lstStyle/>
        <a:p>
          <a:endParaRPr lang="en-US"/>
        </a:p>
      </dgm:t>
    </dgm:pt>
    <dgm:pt modelId="{37192806-7404-4EC6-B2C0-348D9F5AD157}">
      <dgm:prSet phldrT="[Text]" phldr="0" custT="1"/>
      <dgm:spPr/>
      <dgm:t>
        <a:bodyPr/>
        <a:lstStyle/>
        <a:p>
          <a:r>
            <a:rPr lang="en-US" sz="1200" dirty="0"/>
            <a:t>Deal value: $10B</a:t>
          </a:r>
        </a:p>
      </dgm:t>
    </dgm:pt>
    <dgm:pt modelId="{3664B015-5769-42F5-9D51-88E8FFDB3D7E}" type="parTrans" cxnId="{3254061F-1B4B-49D0-99D2-B51ED3576F14}">
      <dgm:prSet/>
      <dgm:spPr/>
      <dgm:t>
        <a:bodyPr/>
        <a:lstStyle/>
        <a:p>
          <a:endParaRPr lang="en-US"/>
        </a:p>
      </dgm:t>
    </dgm:pt>
    <dgm:pt modelId="{DC2698CE-D760-42ED-8D04-229449994684}" type="sibTrans" cxnId="{3254061F-1B4B-49D0-99D2-B51ED3576F14}">
      <dgm:prSet/>
      <dgm:spPr/>
      <dgm:t>
        <a:bodyPr/>
        <a:lstStyle/>
        <a:p>
          <a:endParaRPr lang="en-US"/>
        </a:p>
      </dgm:t>
    </dgm:pt>
    <dgm:pt modelId="{AA13DAF4-F233-42A8-8711-544C9EAF7B58}">
      <dgm:prSet phldrT="[Text]" phldr="0" custT="1"/>
      <dgm:spPr/>
      <dgm:t>
        <a:bodyPr/>
        <a:lstStyle/>
        <a:p>
          <a:r>
            <a:rPr lang="en-US" sz="3200" dirty="0">
              <a:latin typeface="Georgia" panose="02040502050405020303" pitchFamily="18" charset="0"/>
            </a:rPr>
            <a:t>$22B</a:t>
          </a:r>
          <a:br>
            <a:rPr lang="en-US" sz="3200" dirty="0">
              <a:latin typeface="Georgia" panose="02040502050405020303" pitchFamily="18" charset="0"/>
            </a:rPr>
          </a:br>
          <a:r>
            <a:rPr lang="en-US" sz="800" dirty="0">
              <a:latin typeface="+mn-lt"/>
            </a:rPr>
            <a:t>impairment within 3 years</a:t>
          </a:r>
        </a:p>
        <a:p>
          <a:endParaRPr lang="en-US" sz="800" dirty="0">
            <a:latin typeface="+mn-lt"/>
          </a:endParaRPr>
        </a:p>
        <a:p>
          <a:endParaRPr lang="en-US" sz="800" dirty="0">
            <a:latin typeface="+mn-lt"/>
          </a:endParaRPr>
        </a:p>
        <a:p>
          <a:r>
            <a:rPr lang="en-US" sz="800" dirty="0">
              <a:latin typeface="+mn-lt"/>
            </a:rPr>
            <a:t>Strategic misjudgments and poor deal execution and integration. </a:t>
          </a:r>
        </a:p>
      </dgm:t>
    </dgm:pt>
    <dgm:pt modelId="{0314D816-2DC6-4056-89F7-51B4F83BF02F}" type="parTrans" cxnId="{01869920-B0DD-4524-8277-0761A9DA2E4B}">
      <dgm:prSet/>
      <dgm:spPr/>
      <dgm:t>
        <a:bodyPr/>
        <a:lstStyle/>
        <a:p>
          <a:endParaRPr lang="en-US"/>
        </a:p>
      </dgm:t>
    </dgm:pt>
    <dgm:pt modelId="{CBD83C3E-42DA-41F5-8E42-279F11D5F9D4}" type="sibTrans" cxnId="{01869920-B0DD-4524-8277-0761A9DA2E4B}">
      <dgm:prSet/>
      <dgm:spPr/>
      <dgm:t>
        <a:bodyPr/>
        <a:lstStyle/>
        <a:p>
          <a:endParaRPr lang="en-US"/>
        </a:p>
      </dgm:t>
    </dgm:pt>
    <dgm:pt modelId="{9877AF46-042D-4774-8575-A3F5DFF3777C}" type="pres">
      <dgm:prSet presAssocID="{E5528E31-0230-4447-A1D0-9DE3B974F88D}" presName="Name0" presStyleCnt="0">
        <dgm:presLayoutVars>
          <dgm:dir/>
          <dgm:animLvl val="lvl"/>
          <dgm:resizeHandles val="exact"/>
        </dgm:presLayoutVars>
      </dgm:prSet>
      <dgm:spPr/>
    </dgm:pt>
    <dgm:pt modelId="{2F1C202F-4491-41BB-905A-EECC878DDFA6}" type="pres">
      <dgm:prSet presAssocID="{7390B908-24F8-40DD-BC12-8F2E4DA07846}" presName="compositeNode" presStyleCnt="0">
        <dgm:presLayoutVars>
          <dgm:bulletEnabled val="1"/>
        </dgm:presLayoutVars>
      </dgm:prSet>
      <dgm:spPr/>
    </dgm:pt>
    <dgm:pt modelId="{F7E3ED0B-36A5-4FEB-A9D7-C8E7F5BE4D60}" type="pres">
      <dgm:prSet presAssocID="{7390B908-24F8-40DD-BC12-8F2E4DA07846}" presName="bgRect" presStyleLbl="node1" presStyleIdx="0" presStyleCnt="3"/>
      <dgm:spPr/>
    </dgm:pt>
    <dgm:pt modelId="{F3E1BEF7-99AC-46E9-AC57-14A9B1357B45}" type="pres">
      <dgm:prSet presAssocID="{7390B908-24F8-40DD-BC12-8F2E4DA07846}" presName="parentNode" presStyleLbl="node1" presStyleIdx="0" presStyleCnt="3">
        <dgm:presLayoutVars>
          <dgm:chMax val="0"/>
          <dgm:bulletEnabled val="1"/>
        </dgm:presLayoutVars>
      </dgm:prSet>
      <dgm:spPr/>
    </dgm:pt>
    <dgm:pt modelId="{4AAA0CA2-A639-4FC4-AD27-E7B23F38F3CB}" type="pres">
      <dgm:prSet presAssocID="{7390B908-24F8-40DD-BC12-8F2E4DA07846}" presName="childNode" presStyleLbl="node1" presStyleIdx="0" presStyleCnt="3">
        <dgm:presLayoutVars>
          <dgm:bulletEnabled val="1"/>
        </dgm:presLayoutVars>
      </dgm:prSet>
      <dgm:spPr/>
    </dgm:pt>
    <dgm:pt modelId="{48E54E16-0527-47A8-A074-DC66B1C70EBE}" type="pres">
      <dgm:prSet presAssocID="{E3F4292B-F0DD-4CDA-815F-D6C8BE64C05D}" presName="hSp" presStyleCnt="0"/>
      <dgm:spPr/>
    </dgm:pt>
    <dgm:pt modelId="{30CFCF65-3781-4F5F-AA06-A1B06D7CEF5A}" type="pres">
      <dgm:prSet presAssocID="{E3F4292B-F0DD-4CDA-815F-D6C8BE64C05D}" presName="vProcSp" presStyleCnt="0"/>
      <dgm:spPr/>
    </dgm:pt>
    <dgm:pt modelId="{417769AC-3C86-4E35-AD82-7B30D30EF230}" type="pres">
      <dgm:prSet presAssocID="{E3F4292B-F0DD-4CDA-815F-D6C8BE64C05D}" presName="vSp1" presStyleCnt="0"/>
      <dgm:spPr/>
    </dgm:pt>
    <dgm:pt modelId="{1D824334-CA68-469F-AB89-ADB47F9F06A9}" type="pres">
      <dgm:prSet presAssocID="{E3F4292B-F0DD-4CDA-815F-D6C8BE64C05D}" presName="simulatedConn" presStyleLbl="solidFgAcc1" presStyleIdx="0" presStyleCnt="2"/>
      <dgm:spPr/>
    </dgm:pt>
    <dgm:pt modelId="{C94D51DF-54F9-4599-854F-E24E393E94F1}" type="pres">
      <dgm:prSet presAssocID="{E3F4292B-F0DD-4CDA-815F-D6C8BE64C05D}" presName="vSp2" presStyleCnt="0"/>
      <dgm:spPr/>
    </dgm:pt>
    <dgm:pt modelId="{BF741533-8252-47FB-8563-20B1E70758DF}" type="pres">
      <dgm:prSet presAssocID="{E3F4292B-F0DD-4CDA-815F-D6C8BE64C05D}" presName="sibTrans" presStyleCnt="0"/>
      <dgm:spPr/>
    </dgm:pt>
    <dgm:pt modelId="{BFE27E6E-9C45-4D5C-8065-161B682AD34B}" type="pres">
      <dgm:prSet presAssocID="{2C21CAB7-F521-40B6-9E14-5BE6902673B6}" presName="compositeNode" presStyleCnt="0">
        <dgm:presLayoutVars>
          <dgm:bulletEnabled val="1"/>
        </dgm:presLayoutVars>
      </dgm:prSet>
      <dgm:spPr/>
    </dgm:pt>
    <dgm:pt modelId="{378395D1-5ADD-4D7F-A594-98F3660B85D7}" type="pres">
      <dgm:prSet presAssocID="{2C21CAB7-F521-40B6-9E14-5BE6902673B6}" presName="bgRect" presStyleLbl="node1" presStyleIdx="1" presStyleCnt="3"/>
      <dgm:spPr/>
    </dgm:pt>
    <dgm:pt modelId="{286BC90F-C9E6-4C66-9CFF-5C651A9D537F}" type="pres">
      <dgm:prSet presAssocID="{2C21CAB7-F521-40B6-9E14-5BE6902673B6}" presName="parentNode" presStyleLbl="node1" presStyleIdx="1" presStyleCnt="3">
        <dgm:presLayoutVars>
          <dgm:chMax val="0"/>
          <dgm:bulletEnabled val="1"/>
        </dgm:presLayoutVars>
      </dgm:prSet>
      <dgm:spPr/>
    </dgm:pt>
    <dgm:pt modelId="{86538B57-606D-436C-9F92-B2C73BAC7E51}" type="pres">
      <dgm:prSet presAssocID="{2C21CAB7-F521-40B6-9E14-5BE6902673B6}" presName="childNode" presStyleLbl="node1" presStyleIdx="1" presStyleCnt="3">
        <dgm:presLayoutVars>
          <dgm:bulletEnabled val="1"/>
        </dgm:presLayoutVars>
      </dgm:prSet>
      <dgm:spPr/>
    </dgm:pt>
    <dgm:pt modelId="{4143625C-9040-4A5D-9C0B-8C12A20784DB}" type="pres">
      <dgm:prSet presAssocID="{3FF1E443-5C25-4E4E-979B-CE5989DBA6E7}" presName="hSp" presStyleCnt="0"/>
      <dgm:spPr/>
    </dgm:pt>
    <dgm:pt modelId="{A6B2258E-3774-459F-94C1-896E017BE93B}" type="pres">
      <dgm:prSet presAssocID="{3FF1E443-5C25-4E4E-979B-CE5989DBA6E7}" presName="vProcSp" presStyleCnt="0"/>
      <dgm:spPr/>
    </dgm:pt>
    <dgm:pt modelId="{FBF3AAD6-7BE9-40E0-9503-EB7AE6954B20}" type="pres">
      <dgm:prSet presAssocID="{3FF1E443-5C25-4E4E-979B-CE5989DBA6E7}" presName="vSp1" presStyleCnt="0"/>
      <dgm:spPr/>
    </dgm:pt>
    <dgm:pt modelId="{7A55B8AD-E662-42EA-9177-A5453A629324}" type="pres">
      <dgm:prSet presAssocID="{3FF1E443-5C25-4E4E-979B-CE5989DBA6E7}" presName="simulatedConn" presStyleLbl="solidFgAcc1" presStyleIdx="1" presStyleCnt="2"/>
      <dgm:spPr/>
    </dgm:pt>
    <dgm:pt modelId="{CC781F0C-595B-499A-A86D-A3778C67D7A1}" type="pres">
      <dgm:prSet presAssocID="{3FF1E443-5C25-4E4E-979B-CE5989DBA6E7}" presName="vSp2" presStyleCnt="0"/>
      <dgm:spPr/>
    </dgm:pt>
    <dgm:pt modelId="{4ADAC6F9-F98E-410F-941F-86A41C852B51}" type="pres">
      <dgm:prSet presAssocID="{3FF1E443-5C25-4E4E-979B-CE5989DBA6E7}" presName="sibTrans" presStyleCnt="0"/>
      <dgm:spPr/>
    </dgm:pt>
    <dgm:pt modelId="{5F838DA4-9ABF-4D10-AB2A-21E6B837EBB7}" type="pres">
      <dgm:prSet presAssocID="{37192806-7404-4EC6-B2C0-348D9F5AD157}" presName="compositeNode" presStyleCnt="0">
        <dgm:presLayoutVars>
          <dgm:bulletEnabled val="1"/>
        </dgm:presLayoutVars>
      </dgm:prSet>
      <dgm:spPr/>
    </dgm:pt>
    <dgm:pt modelId="{88FEA36F-848A-4247-B998-3E1F5C09AA8E}" type="pres">
      <dgm:prSet presAssocID="{37192806-7404-4EC6-B2C0-348D9F5AD157}" presName="bgRect" presStyleLbl="node1" presStyleIdx="2" presStyleCnt="3"/>
      <dgm:spPr/>
    </dgm:pt>
    <dgm:pt modelId="{458F5D6B-6666-424F-A1F8-BD5BB579A64C}" type="pres">
      <dgm:prSet presAssocID="{37192806-7404-4EC6-B2C0-348D9F5AD157}" presName="parentNode" presStyleLbl="node1" presStyleIdx="2" presStyleCnt="3">
        <dgm:presLayoutVars>
          <dgm:chMax val="0"/>
          <dgm:bulletEnabled val="1"/>
        </dgm:presLayoutVars>
      </dgm:prSet>
      <dgm:spPr/>
    </dgm:pt>
    <dgm:pt modelId="{1B199580-6088-4B00-ACA5-DCA0AB980D54}" type="pres">
      <dgm:prSet presAssocID="{37192806-7404-4EC6-B2C0-348D9F5AD157}" presName="childNode" presStyleLbl="node1" presStyleIdx="2" presStyleCnt="3">
        <dgm:presLayoutVars>
          <dgm:bulletEnabled val="1"/>
        </dgm:presLayoutVars>
      </dgm:prSet>
      <dgm:spPr/>
    </dgm:pt>
  </dgm:ptLst>
  <dgm:cxnLst>
    <dgm:cxn modelId="{EE97910F-7E75-4940-849D-33ADA36C688F}" srcId="{E5528E31-0230-4447-A1D0-9DE3B974F88D}" destId="{7390B908-24F8-40DD-BC12-8F2E4DA07846}" srcOrd="0" destOrd="0" parTransId="{6849F9BA-2D94-44DE-A4B1-DFF98AB5E2D6}" sibTransId="{E3F4292B-F0DD-4CDA-815F-D6C8BE64C05D}"/>
    <dgm:cxn modelId="{38E47813-2505-4CDD-87D8-5BCB9130C0D8}" type="presOf" srcId="{2C21CAB7-F521-40B6-9E14-5BE6902673B6}" destId="{378395D1-5ADD-4D7F-A594-98F3660B85D7}" srcOrd="0" destOrd="0" presId="urn:microsoft.com/office/officeart/2005/8/layout/hProcess7"/>
    <dgm:cxn modelId="{3254061F-1B4B-49D0-99D2-B51ED3576F14}" srcId="{E5528E31-0230-4447-A1D0-9DE3B974F88D}" destId="{37192806-7404-4EC6-B2C0-348D9F5AD157}" srcOrd="2" destOrd="0" parTransId="{3664B015-5769-42F5-9D51-88E8FFDB3D7E}" sibTransId="{DC2698CE-D760-42ED-8D04-229449994684}"/>
    <dgm:cxn modelId="{01869920-B0DD-4524-8277-0761A9DA2E4B}" srcId="{37192806-7404-4EC6-B2C0-348D9F5AD157}" destId="{AA13DAF4-F233-42A8-8711-544C9EAF7B58}" srcOrd="0" destOrd="0" parTransId="{0314D816-2DC6-4056-89F7-51B4F83BF02F}" sibTransId="{CBD83C3E-42DA-41F5-8E42-279F11D5F9D4}"/>
    <dgm:cxn modelId="{2E197E25-3033-4085-89C1-CADC38DB33F4}" srcId="{E5528E31-0230-4447-A1D0-9DE3B974F88D}" destId="{2C21CAB7-F521-40B6-9E14-5BE6902673B6}" srcOrd="1" destOrd="0" parTransId="{6DF22407-C7BD-4989-B1C4-E2ABE64769B9}" sibTransId="{3FF1E443-5C25-4E4E-979B-CE5989DBA6E7}"/>
    <dgm:cxn modelId="{C3C29328-8FE0-4AE7-BB87-65ECED583550}" srcId="{2C21CAB7-F521-40B6-9E14-5BE6902673B6}" destId="{27C4E272-B715-47F7-B3FA-49561CF0F0C5}" srcOrd="0" destOrd="0" parTransId="{F4483D57-4251-4359-A485-2C828ED30498}" sibTransId="{D0E17E43-2705-40A0-BFAB-D75F441B1DB4}"/>
    <dgm:cxn modelId="{1ADD4A38-174A-4AA2-886E-36CBFBE8992F}" type="presOf" srcId="{7390B908-24F8-40DD-BC12-8F2E4DA07846}" destId="{F7E3ED0B-36A5-4FEB-A9D7-C8E7F5BE4D60}" srcOrd="0" destOrd="0" presId="urn:microsoft.com/office/officeart/2005/8/layout/hProcess7"/>
    <dgm:cxn modelId="{515DA839-072E-4C6A-B4BA-61E9AB59422A}" type="presOf" srcId="{BA5296CA-B839-4CC8-9C06-DF95E1DDBDA8}" destId="{4AAA0CA2-A639-4FC4-AD27-E7B23F38F3CB}" srcOrd="0" destOrd="0" presId="urn:microsoft.com/office/officeart/2005/8/layout/hProcess7"/>
    <dgm:cxn modelId="{746CA23A-44DC-48ED-9EA3-37DC6D32FBFB}" type="presOf" srcId="{2C21CAB7-F521-40B6-9E14-5BE6902673B6}" destId="{286BC90F-C9E6-4C66-9CFF-5C651A9D537F}" srcOrd="1" destOrd="0" presId="urn:microsoft.com/office/officeart/2005/8/layout/hProcess7"/>
    <dgm:cxn modelId="{6056A33C-29C2-4C1E-8A2A-8C1189AABF7A}" type="presOf" srcId="{37192806-7404-4EC6-B2C0-348D9F5AD157}" destId="{88FEA36F-848A-4247-B998-3E1F5C09AA8E}" srcOrd="0" destOrd="0" presId="urn:microsoft.com/office/officeart/2005/8/layout/hProcess7"/>
    <dgm:cxn modelId="{165F5A3E-A3E3-4298-ACDD-E8F3CC5215DE}" type="presOf" srcId="{E5528E31-0230-4447-A1D0-9DE3B974F88D}" destId="{9877AF46-042D-4774-8575-A3F5DFF3777C}" srcOrd="0" destOrd="0" presId="urn:microsoft.com/office/officeart/2005/8/layout/hProcess7"/>
    <dgm:cxn modelId="{3CF22770-071F-496C-AD9A-D0C6221B159B}" type="presOf" srcId="{27C4E272-B715-47F7-B3FA-49561CF0F0C5}" destId="{86538B57-606D-436C-9F92-B2C73BAC7E51}" srcOrd="0" destOrd="0" presId="urn:microsoft.com/office/officeart/2005/8/layout/hProcess7"/>
    <dgm:cxn modelId="{35D1FEB5-AE22-4075-897A-195BDFA563D5}" type="presOf" srcId="{AA13DAF4-F233-42A8-8711-544C9EAF7B58}" destId="{1B199580-6088-4B00-ACA5-DCA0AB980D54}" srcOrd="0" destOrd="0" presId="urn:microsoft.com/office/officeart/2005/8/layout/hProcess7"/>
    <dgm:cxn modelId="{1B29E3CA-64B9-441D-9EF6-7259925D3082}" srcId="{7390B908-24F8-40DD-BC12-8F2E4DA07846}" destId="{BA5296CA-B839-4CC8-9C06-DF95E1DDBDA8}" srcOrd="0" destOrd="0" parTransId="{2823FF87-5D74-46E4-9849-31FE9F05C556}" sibTransId="{FD5EF8CF-57F3-4D8C-94A6-E8C66AB35F6C}"/>
    <dgm:cxn modelId="{3A75AEDD-148D-48A3-9EA9-7B6B01378D38}" type="presOf" srcId="{7390B908-24F8-40DD-BC12-8F2E4DA07846}" destId="{F3E1BEF7-99AC-46E9-AC57-14A9B1357B45}" srcOrd="1" destOrd="0" presId="urn:microsoft.com/office/officeart/2005/8/layout/hProcess7"/>
    <dgm:cxn modelId="{59AA97E0-3BFF-440B-AB94-BF706D998AB5}" type="presOf" srcId="{37192806-7404-4EC6-B2C0-348D9F5AD157}" destId="{458F5D6B-6666-424F-A1F8-BD5BB579A64C}" srcOrd="1" destOrd="0" presId="urn:microsoft.com/office/officeart/2005/8/layout/hProcess7"/>
    <dgm:cxn modelId="{B26B9575-E3EC-403D-ACE3-C166160A6501}" type="presParOf" srcId="{9877AF46-042D-4774-8575-A3F5DFF3777C}" destId="{2F1C202F-4491-41BB-905A-EECC878DDFA6}" srcOrd="0" destOrd="0" presId="urn:microsoft.com/office/officeart/2005/8/layout/hProcess7"/>
    <dgm:cxn modelId="{032C92E9-FF03-4811-A5AE-26242C098213}" type="presParOf" srcId="{2F1C202F-4491-41BB-905A-EECC878DDFA6}" destId="{F7E3ED0B-36A5-4FEB-A9D7-C8E7F5BE4D60}" srcOrd="0" destOrd="0" presId="urn:microsoft.com/office/officeart/2005/8/layout/hProcess7"/>
    <dgm:cxn modelId="{CEA82A20-D334-4EAB-B6CE-C38C8A6AE86C}" type="presParOf" srcId="{2F1C202F-4491-41BB-905A-EECC878DDFA6}" destId="{F3E1BEF7-99AC-46E9-AC57-14A9B1357B45}" srcOrd="1" destOrd="0" presId="urn:microsoft.com/office/officeart/2005/8/layout/hProcess7"/>
    <dgm:cxn modelId="{7C2F2EC9-1C6F-48C2-ACDC-2CF2735F8025}" type="presParOf" srcId="{2F1C202F-4491-41BB-905A-EECC878DDFA6}" destId="{4AAA0CA2-A639-4FC4-AD27-E7B23F38F3CB}" srcOrd="2" destOrd="0" presId="urn:microsoft.com/office/officeart/2005/8/layout/hProcess7"/>
    <dgm:cxn modelId="{B7F13093-2E34-4621-AB9A-2014A92E9115}" type="presParOf" srcId="{9877AF46-042D-4774-8575-A3F5DFF3777C}" destId="{48E54E16-0527-47A8-A074-DC66B1C70EBE}" srcOrd="1" destOrd="0" presId="urn:microsoft.com/office/officeart/2005/8/layout/hProcess7"/>
    <dgm:cxn modelId="{066B3EBE-1667-4320-ACD6-B36A34EED756}" type="presParOf" srcId="{9877AF46-042D-4774-8575-A3F5DFF3777C}" destId="{30CFCF65-3781-4F5F-AA06-A1B06D7CEF5A}" srcOrd="2" destOrd="0" presId="urn:microsoft.com/office/officeart/2005/8/layout/hProcess7"/>
    <dgm:cxn modelId="{605A4794-1B9E-4B6E-AA3E-73EA73189FA0}" type="presParOf" srcId="{30CFCF65-3781-4F5F-AA06-A1B06D7CEF5A}" destId="{417769AC-3C86-4E35-AD82-7B30D30EF230}" srcOrd="0" destOrd="0" presId="urn:microsoft.com/office/officeart/2005/8/layout/hProcess7"/>
    <dgm:cxn modelId="{86722A31-397C-47F0-A268-75AFD2D52DBC}" type="presParOf" srcId="{30CFCF65-3781-4F5F-AA06-A1B06D7CEF5A}" destId="{1D824334-CA68-469F-AB89-ADB47F9F06A9}" srcOrd="1" destOrd="0" presId="urn:microsoft.com/office/officeart/2005/8/layout/hProcess7"/>
    <dgm:cxn modelId="{749260DA-7E51-43B1-9041-D38B1BA68E05}" type="presParOf" srcId="{30CFCF65-3781-4F5F-AA06-A1B06D7CEF5A}" destId="{C94D51DF-54F9-4599-854F-E24E393E94F1}" srcOrd="2" destOrd="0" presId="urn:microsoft.com/office/officeart/2005/8/layout/hProcess7"/>
    <dgm:cxn modelId="{B45B42A2-100E-43A5-B91C-913E876F7042}" type="presParOf" srcId="{9877AF46-042D-4774-8575-A3F5DFF3777C}" destId="{BF741533-8252-47FB-8563-20B1E70758DF}" srcOrd="3" destOrd="0" presId="urn:microsoft.com/office/officeart/2005/8/layout/hProcess7"/>
    <dgm:cxn modelId="{4CEAA234-7E6D-487F-9CF0-737C46D1DD02}" type="presParOf" srcId="{9877AF46-042D-4774-8575-A3F5DFF3777C}" destId="{BFE27E6E-9C45-4D5C-8065-161B682AD34B}" srcOrd="4" destOrd="0" presId="urn:microsoft.com/office/officeart/2005/8/layout/hProcess7"/>
    <dgm:cxn modelId="{2F5F4F87-AEBE-413A-B102-B37FDDEDEBED}" type="presParOf" srcId="{BFE27E6E-9C45-4D5C-8065-161B682AD34B}" destId="{378395D1-5ADD-4D7F-A594-98F3660B85D7}" srcOrd="0" destOrd="0" presId="urn:microsoft.com/office/officeart/2005/8/layout/hProcess7"/>
    <dgm:cxn modelId="{6E87B51B-FDC1-4C39-944F-E3B4904717FA}" type="presParOf" srcId="{BFE27E6E-9C45-4D5C-8065-161B682AD34B}" destId="{286BC90F-C9E6-4C66-9CFF-5C651A9D537F}" srcOrd="1" destOrd="0" presId="urn:microsoft.com/office/officeart/2005/8/layout/hProcess7"/>
    <dgm:cxn modelId="{C2309624-6F2E-4441-B33E-784C3813A11D}" type="presParOf" srcId="{BFE27E6E-9C45-4D5C-8065-161B682AD34B}" destId="{86538B57-606D-436C-9F92-B2C73BAC7E51}" srcOrd="2" destOrd="0" presId="urn:microsoft.com/office/officeart/2005/8/layout/hProcess7"/>
    <dgm:cxn modelId="{277A745D-226B-4423-B4F0-2C2FCB72DFF6}" type="presParOf" srcId="{9877AF46-042D-4774-8575-A3F5DFF3777C}" destId="{4143625C-9040-4A5D-9C0B-8C12A20784DB}" srcOrd="5" destOrd="0" presId="urn:microsoft.com/office/officeart/2005/8/layout/hProcess7"/>
    <dgm:cxn modelId="{984B1E15-67BC-4AC6-8B3A-1A09DB7CBA8C}" type="presParOf" srcId="{9877AF46-042D-4774-8575-A3F5DFF3777C}" destId="{A6B2258E-3774-459F-94C1-896E017BE93B}" srcOrd="6" destOrd="0" presId="urn:microsoft.com/office/officeart/2005/8/layout/hProcess7"/>
    <dgm:cxn modelId="{D95DE595-16C4-4EB9-B327-9D7083A8802C}" type="presParOf" srcId="{A6B2258E-3774-459F-94C1-896E017BE93B}" destId="{FBF3AAD6-7BE9-40E0-9503-EB7AE6954B20}" srcOrd="0" destOrd="0" presId="urn:microsoft.com/office/officeart/2005/8/layout/hProcess7"/>
    <dgm:cxn modelId="{BCE2265F-FC87-4ED7-B27A-157CDD670EEE}" type="presParOf" srcId="{A6B2258E-3774-459F-94C1-896E017BE93B}" destId="{7A55B8AD-E662-42EA-9177-A5453A629324}" srcOrd="1" destOrd="0" presId="urn:microsoft.com/office/officeart/2005/8/layout/hProcess7"/>
    <dgm:cxn modelId="{8FA7D588-3FAC-43D5-AB88-56827A204236}" type="presParOf" srcId="{A6B2258E-3774-459F-94C1-896E017BE93B}" destId="{CC781F0C-595B-499A-A86D-A3778C67D7A1}" srcOrd="2" destOrd="0" presId="urn:microsoft.com/office/officeart/2005/8/layout/hProcess7"/>
    <dgm:cxn modelId="{6A7A9D19-C0CD-4A74-8466-1CEE24DF9653}" type="presParOf" srcId="{9877AF46-042D-4774-8575-A3F5DFF3777C}" destId="{4ADAC6F9-F98E-410F-941F-86A41C852B51}" srcOrd="7" destOrd="0" presId="urn:microsoft.com/office/officeart/2005/8/layout/hProcess7"/>
    <dgm:cxn modelId="{57AC09CA-AE69-4165-B092-8FD2BEE8613F}" type="presParOf" srcId="{9877AF46-042D-4774-8575-A3F5DFF3777C}" destId="{5F838DA4-9ABF-4D10-AB2A-21E6B837EBB7}" srcOrd="8" destOrd="0" presId="urn:microsoft.com/office/officeart/2005/8/layout/hProcess7"/>
    <dgm:cxn modelId="{F674925C-F7CE-480E-8FD8-1732F9F17DA2}" type="presParOf" srcId="{5F838DA4-9ABF-4D10-AB2A-21E6B837EBB7}" destId="{88FEA36F-848A-4247-B998-3E1F5C09AA8E}" srcOrd="0" destOrd="0" presId="urn:microsoft.com/office/officeart/2005/8/layout/hProcess7"/>
    <dgm:cxn modelId="{C33BF892-48A0-4A55-A722-47AAFE5E1E6F}" type="presParOf" srcId="{5F838DA4-9ABF-4D10-AB2A-21E6B837EBB7}" destId="{458F5D6B-6666-424F-A1F8-BD5BB579A64C}" srcOrd="1" destOrd="0" presId="urn:microsoft.com/office/officeart/2005/8/layout/hProcess7"/>
    <dgm:cxn modelId="{37388ED8-D8FB-4812-8B4E-2DE3A2EF5415}" type="presParOf" srcId="{5F838DA4-9ABF-4D10-AB2A-21E6B837EBB7}" destId="{1B199580-6088-4B00-ACA5-DCA0AB980D5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r="http://schemas.openxmlformats.org/officeDocument/2006/relationships" xmlns:asvg="http://schemas.microsoft.com/office/drawing/2016/SVG/main" xmlns:dgm14="http://schemas.microsoft.com/office/drawing/2010/diagram" xmlns:a14="http://schemas.microsoft.com/office/drawing/2010/main" xmlns:dsp="http://schemas.microsoft.com/office/drawing/2008/diagram" xmlns:dgm="http://schemas.openxmlformats.org/drawingml/2006/diagram" xmlns:a="http://schemas.openxmlformats.org/drawingml/2006/main">
  <dgm:ptLst>
    <dgm:pt modelId="{1986408B-9771-4C16-9591-ED6732336EA9}" type="doc">
      <dgm:prSet loTypeId="urn:microsoft.com/office/officeart/2005/8/layout/pList2" loCatId="list" qsTypeId="urn:microsoft.com/office/officeart/2005/8/quickstyle/simple1" qsCatId="simple" csTypeId="urn:microsoft.com/office/officeart/2005/8/colors/accent1_1" csCatId="accent1" phldr="1"/>
      <dgm:spPr/>
      <dgm:t>
        <a:bodyPr/>
        <a:lstStyle/>
        <a:p>
          <a:endParaRPr lang="en-US"/>
        </a:p>
      </dgm:t>
    </dgm:pt>
    <dgm:pt modelId="{0691CB6E-67BB-40BC-A15E-98D4E67CFA31}">
      <dgm:prSet phldrT="[Text]" custT="1"/>
      <dgm:spPr/>
      <dgm:t>
        <a:bodyPr/>
        <a:lstStyle/>
        <a:p>
          <a:r>
            <a:rPr lang="en-US" sz="1000" b="1" dirty="0">
              <a:latin typeface="Georgia" panose="02040502050405020303" pitchFamily="18" charset="0"/>
            </a:rPr>
            <a:t>Culture Clash</a:t>
          </a:r>
          <a:endParaRPr lang="en-US" sz="1000" b="1" dirty="0">
            <a:solidFill>
              <a:srgbClr val="D8DEE4"/>
            </a:solidFill>
            <a:latin typeface="Georgia" panose="02040502050405020303" pitchFamily="18" charset="0"/>
          </a:endParaRPr>
        </a:p>
        <a:p>
          <a:r>
            <a:rPr lang="en-US" sz="800" dirty="0">
              <a:solidFill>
                <a:schemeClr val="tx1"/>
              </a:solidFill>
              <a:latin typeface="+mn-lt"/>
            </a:rPr>
            <a:t>67% of executives cite cultural incompatibility as the #1 reason mergers fail; it drives talent departure and operational friction</a:t>
          </a:r>
          <a:endParaRPr lang="en-US" sz="900" dirty="0">
            <a:solidFill>
              <a:schemeClr val="tx1"/>
            </a:solidFill>
            <a:latin typeface="+mn-lt"/>
          </a:endParaRPr>
        </a:p>
      </dgm:t>
    </dgm:pt>
    <dgm:pt modelId="{1A88BAB1-7074-490E-8D2B-B821345D3E1F}" type="parTrans" cxnId="{44DC3A14-9341-4298-9F15-2E6D6E125C20}">
      <dgm:prSet/>
      <dgm:spPr/>
      <dgm:t>
        <a:bodyPr/>
        <a:lstStyle/>
        <a:p>
          <a:endParaRPr lang="en-US"/>
        </a:p>
      </dgm:t>
    </dgm:pt>
    <dgm:pt modelId="{D3A1545F-F5BF-4842-9D00-E2537B64FADE}" type="sibTrans" cxnId="{44DC3A14-9341-4298-9F15-2E6D6E125C20}">
      <dgm:prSet/>
      <dgm:spPr/>
      <dgm:t>
        <a:bodyPr/>
        <a:lstStyle/>
        <a:p>
          <a:endParaRPr lang="en-US"/>
        </a:p>
      </dgm:t>
    </dgm:pt>
    <dgm:pt modelId="{214CC5F2-DBA9-456D-9B9C-0037FC4C374E}">
      <dgm:prSet phldrT="[Text]" phldr="0" custT="1"/>
      <dgm:spPr/>
      <dgm:t>
        <a:bodyPr/>
        <a:lstStyle/>
        <a:p>
          <a:r>
            <a:rPr lang="en-US" sz="1000" b="1" dirty="0">
              <a:latin typeface="Georgia" panose="02040502050405020303" pitchFamily="18" charset="0"/>
            </a:rPr>
            <a:t>Integration Failure</a:t>
          </a:r>
        </a:p>
        <a:p>
          <a:r>
            <a:rPr lang="en-US" sz="800" dirty="0">
              <a:solidFill>
                <a:schemeClr val="tx1"/>
              </a:solidFill>
              <a:latin typeface="+mn-lt"/>
            </a:rPr>
            <a:t>42% of pre-deal due diligence fails to provide an adequate roadmap for capturing synergies.</a:t>
          </a:r>
          <a:endParaRPr lang="en-US" sz="800" b="1" dirty="0">
            <a:solidFill>
              <a:schemeClr val="tx1"/>
            </a:solidFill>
            <a:latin typeface="+mn-lt"/>
          </a:endParaRPr>
        </a:p>
      </dgm:t>
    </dgm:pt>
    <dgm:pt modelId="{0D9A14E4-8F3D-4EF6-8C48-ADD550C73D32}" type="parTrans" cxnId="{D01D928C-4611-4A23-AF37-4D35166D54F0}">
      <dgm:prSet/>
      <dgm:spPr/>
      <dgm:t>
        <a:bodyPr/>
        <a:lstStyle/>
        <a:p>
          <a:endParaRPr lang="en-US"/>
        </a:p>
      </dgm:t>
    </dgm:pt>
    <dgm:pt modelId="{39AC51B5-FA50-48CE-8280-609A358249F1}" type="sibTrans" cxnId="{D01D928C-4611-4A23-AF37-4D35166D54F0}">
      <dgm:prSet/>
      <dgm:spPr/>
      <dgm:t>
        <a:bodyPr/>
        <a:lstStyle/>
        <a:p>
          <a:endParaRPr lang="en-US"/>
        </a:p>
      </dgm:t>
    </dgm:pt>
    <dgm:pt modelId="{F1B673E6-B0CC-466D-B8BE-32AE95027994}">
      <dgm:prSet custT="1"/>
      <dgm:spPr/>
      <dgm:t>
        <a:bodyPr/>
        <a:lstStyle/>
        <a:p>
          <a:r>
            <a:rPr lang="en-US" sz="1000" b="1" dirty="0">
              <a:latin typeface="Georgia" panose="02040502050405020303" pitchFamily="18" charset="0"/>
            </a:rPr>
            <a:t>Wrong Target</a:t>
          </a:r>
        </a:p>
        <a:p>
          <a:r>
            <a:rPr lang="en-US" sz="800" dirty="0">
              <a:solidFill>
                <a:schemeClr val="tx1"/>
              </a:solidFill>
              <a:latin typeface="+mn-lt"/>
            </a:rPr>
            <a:t>40% of acquisitions are conglomerates with no strategic synergies; misaligned rationale dooms deals from the start</a:t>
          </a:r>
          <a:endParaRPr lang="en-US" sz="800" b="1" dirty="0">
            <a:solidFill>
              <a:schemeClr val="tx1"/>
            </a:solidFill>
            <a:latin typeface="+mn-lt"/>
          </a:endParaRPr>
        </a:p>
      </dgm:t>
    </dgm:pt>
    <dgm:pt modelId="{5718BB65-63DB-44D8-A325-D98E534CBEB6}" type="parTrans" cxnId="{D4BBC4B2-0302-4427-97E1-F4786E87B3F2}">
      <dgm:prSet/>
      <dgm:spPr/>
      <dgm:t>
        <a:bodyPr/>
        <a:lstStyle/>
        <a:p>
          <a:endParaRPr lang="en-US"/>
        </a:p>
      </dgm:t>
    </dgm:pt>
    <dgm:pt modelId="{6E0D33D0-33A3-4027-9BB2-347C883F206C}" type="sibTrans" cxnId="{D4BBC4B2-0302-4427-97E1-F4786E87B3F2}">
      <dgm:prSet/>
      <dgm:spPr/>
      <dgm:t>
        <a:bodyPr/>
        <a:lstStyle/>
        <a:p>
          <a:endParaRPr lang="en-US"/>
        </a:p>
      </dgm:t>
    </dgm:pt>
    <dgm:pt modelId="{1FC4F257-49C2-447E-AA3F-DA39CC192AA3}">
      <dgm:prSet phldrT="[Text]" phldr="0" custT="1"/>
      <dgm:spPr/>
      <dgm:t>
        <a:bodyPr/>
        <a:lstStyle/>
        <a:p>
          <a:r>
            <a:rPr lang="en-US" sz="1000" b="1" dirty="0">
              <a:latin typeface="Georgia" panose="02040502050405020303" pitchFamily="18" charset="0"/>
            </a:rPr>
            <a:t>Overpaying</a:t>
          </a:r>
        </a:p>
        <a:p>
          <a:r>
            <a:rPr lang="en-US" sz="800" dirty="0">
              <a:solidFill>
                <a:schemeClr val="tx1"/>
              </a:solidFill>
              <a:latin typeface="+mn-lt"/>
            </a:rPr>
            <a:t>Acquisition premiums driven by competitive bidding and overconfident synergy projections erode returns before integration begins</a:t>
          </a:r>
        </a:p>
      </dgm:t>
    </dgm:pt>
    <dgm:pt modelId="{92C19645-C02E-43C5-830B-E2636E332FEE}" type="sibTrans" cxnId="{476CCC43-9D6F-4E00-9A3D-7A6986152C08}">
      <dgm:prSet/>
      <dgm:spPr/>
      <dgm:t>
        <a:bodyPr/>
        <a:lstStyle/>
        <a:p>
          <a:endParaRPr lang="en-US"/>
        </a:p>
      </dgm:t>
    </dgm:pt>
    <dgm:pt modelId="{EFF4C012-53A7-4680-ABF5-E5F8572419BB}" type="parTrans" cxnId="{476CCC43-9D6F-4E00-9A3D-7A6986152C08}">
      <dgm:prSet/>
      <dgm:spPr/>
      <dgm:t>
        <a:bodyPr/>
        <a:lstStyle/>
        <a:p>
          <a:endParaRPr lang="en-US"/>
        </a:p>
      </dgm:t>
    </dgm:pt>
    <dgm:pt modelId="{05DE4C8B-67F5-4640-ADEB-201C16543A4A}" type="pres">
      <dgm:prSet presAssocID="{1986408B-9771-4C16-9591-ED6732336EA9}" presName="Name0" presStyleCnt="0">
        <dgm:presLayoutVars>
          <dgm:dir/>
          <dgm:resizeHandles val="exact"/>
        </dgm:presLayoutVars>
      </dgm:prSet>
      <dgm:spPr/>
    </dgm:pt>
    <dgm:pt modelId="{16512198-2057-40B7-A207-BC998E661908}" type="pres">
      <dgm:prSet presAssocID="{1986408B-9771-4C16-9591-ED6732336EA9}" presName="bkgdShp" presStyleLbl="alignAccFollowNode1" presStyleIdx="0" presStyleCnt="1" custLinFactY="27709" custLinFactNeighborX="5644" custLinFactNeighborY="100000"/>
      <dgm:spPr/>
    </dgm:pt>
    <dgm:pt modelId="{03FEA9A1-D6F1-425A-8FC5-9BAD3D27FFEF}" type="pres">
      <dgm:prSet presAssocID="{1986408B-9771-4C16-9591-ED6732336EA9}" presName="linComp" presStyleCnt="0"/>
      <dgm:spPr/>
    </dgm:pt>
    <dgm:pt modelId="{7B67F416-A678-41CA-81B9-6B23335DCBE3}" type="pres">
      <dgm:prSet presAssocID="{1FC4F257-49C2-447E-AA3F-DA39CC192AA3}" presName="compNode" presStyleCnt="0"/>
      <dgm:spPr/>
    </dgm:pt>
    <dgm:pt modelId="{964053BF-6906-4E86-9C71-9ACCF73176E8}" type="pres">
      <dgm:prSet presAssocID="{1FC4F257-49C2-447E-AA3F-DA39CC192AA3}" presName="node" presStyleLbl="node1" presStyleIdx="0" presStyleCnt="4">
        <dgm:presLayoutVars>
          <dgm:bulletEnabled val="1"/>
        </dgm:presLayoutVars>
      </dgm:prSet>
      <dgm:spPr/>
    </dgm:pt>
    <dgm:pt modelId="{CCE7F104-CF00-432B-821B-A1E46AE9A65B}" type="pres">
      <dgm:prSet presAssocID="{1FC4F257-49C2-447E-AA3F-DA39CC192AA3}" presName="invisiNode" presStyleLbl="node1" presStyleIdx="0" presStyleCnt="4"/>
      <dgm:spPr/>
    </dgm:pt>
    <dgm:pt modelId="{59ECCBAF-6699-4642-8C7C-0CD791D8E11A}" type="pres">
      <dgm:prSet presAssocID="{1FC4F257-49C2-447E-AA3F-DA39CC192AA3}"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6000" b="-16000"/>
          </a:stretch>
        </a:blipFill>
      </dgm:spPr>
      <dgm:extLst>
        <a:ext uri="{E40237B7-FDA0-4F09-8148-C483321AD2D9}">
          <dgm14:cNvPr xmlns:dgm14="http://schemas.microsoft.com/office/drawing/2010/diagram" id="0" name="" descr="" title=""/>
        </a:ext>
      </dgm:extLst>
    </dgm:pt>
    <dgm:pt modelId="{474D146F-E9EE-44B2-BE5F-F1CFBB935ACF}" type="pres">
      <dgm:prSet presAssocID="{92C19645-C02E-43C5-830B-E2636E332FEE}" presName="sibTrans" presStyleLbl="sibTrans2D1" presStyleIdx="0" presStyleCnt="0"/>
      <dgm:spPr/>
    </dgm:pt>
    <dgm:pt modelId="{22E80A31-3471-4021-8786-11B20B9CAC52}" type="pres">
      <dgm:prSet presAssocID="{0691CB6E-67BB-40BC-A15E-98D4E67CFA31}" presName="compNode" presStyleCnt="0"/>
      <dgm:spPr/>
    </dgm:pt>
    <dgm:pt modelId="{F65641D3-DC14-4E75-8426-A678F2059C9B}" type="pres">
      <dgm:prSet presAssocID="{0691CB6E-67BB-40BC-A15E-98D4E67CFA31}" presName="node" presStyleLbl="node1" presStyleIdx="1" presStyleCnt="4">
        <dgm:presLayoutVars>
          <dgm:bulletEnabled val="1"/>
        </dgm:presLayoutVars>
      </dgm:prSet>
      <dgm:spPr/>
    </dgm:pt>
    <dgm:pt modelId="{76C92392-BA79-4C2E-A089-423D6B83FD21}" type="pres">
      <dgm:prSet presAssocID="{0691CB6E-67BB-40BC-A15E-98D4E67CFA31}" presName="invisiNode" presStyleLbl="node1" presStyleIdx="1" presStyleCnt="4"/>
      <dgm:spPr/>
    </dgm:pt>
    <dgm:pt modelId="{F3D12614-8754-452B-A54D-7C13A2AB857C}" type="pres">
      <dgm:prSet presAssocID="{0691CB6E-67BB-40BC-A15E-98D4E67CFA31}" presName="imagNode" presStyleLbl="fgImgPlace1" presStyleIdx="1" presStyleCnt="4" custLinFactNeighborX="4019" custLinFactNeighborY="-7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 title=""/>
        </a:ext>
      </dgm:extLst>
    </dgm:pt>
    <dgm:pt modelId="{8784CB4C-77B5-4ADF-8815-F2AB4EEECB29}" type="pres">
      <dgm:prSet presAssocID="{D3A1545F-F5BF-4842-9D00-E2537B64FADE}" presName="sibTrans" presStyleLbl="sibTrans2D1" presStyleIdx="0" presStyleCnt="0"/>
      <dgm:spPr/>
    </dgm:pt>
    <dgm:pt modelId="{D915D54A-B881-44F5-9CAA-EFFFB9A83175}" type="pres">
      <dgm:prSet presAssocID="{214CC5F2-DBA9-456D-9B9C-0037FC4C374E}" presName="compNode" presStyleCnt="0"/>
      <dgm:spPr/>
    </dgm:pt>
    <dgm:pt modelId="{D9EB2824-C0F2-4B99-A252-BBBADAE3325C}" type="pres">
      <dgm:prSet presAssocID="{214CC5F2-DBA9-456D-9B9C-0037FC4C374E}" presName="node" presStyleLbl="node1" presStyleIdx="2" presStyleCnt="4" custLinFactNeighborX="3350" custLinFactNeighborY="0">
        <dgm:presLayoutVars>
          <dgm:bulletEnabled val="1"/>
        </dgm:presLayoutVars>
      </dgm:prSet>
      <dgm:spPr/>
    </dgm:pt>
    <dgm:pt modelId="{0FBDA172-CE2A-43BE-B178-796DCD1E8DB1}" type="pres">
      <dgm:prSet presAssocID="{214CC5F2-DBA9-456D-9B9C-0037FC4C374E}" presName="invisiNode" presStyleLbl="node1" presStyleIdx="2" presStyleCnt="4"/>
      <dgm:spPr/>
    </dgm:pt>
    <dgm:pt modelId="{B32D4F38-1257-46CD-A280-CD3204E8069E}" type="pres">
      <dgm:prSet presAssocID="{214CC5F2-DBA9-456D-9B9C-0037FC4C374E}"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6000" b="-16000"/>
          </a:stretch>
        </a:blipFill>
      </dgm:spPr>
      <dgm:extLst>
        <a:ext uri="{E40237B7-FDA0-4F09-8148-C483321AD2D9}">
          <dgm14:cNvPr xmlns:dgm14="http://schemas.microsoft.com/office/drawing/2010/diagram" id="0" name="" descr="" title=""/>
        </a:ext>
      </dgm:extLst>
    </dgm:pt>
    <dgm:pt modelId="{5F0AF8A7-E13E-4151-86DC-6B69939922E5}" type="pres">
      <dgm:prSet presAssocID="{39AC51B5-FA50-48CE-8280-609A358249F1}" presName="sibTrans" presStyleLbl="sibTrans2D1" presStyleIdx="0" presStyleCnt="0"/>
      <dgm:spPr/>
    </dgm:pt>
    <dgm:pt modelId="{CFBBA5A6-9B61-469B-8BFC-5A3E2165E5CB}" type="pres">
      <dgm:prSet presAssocID="{F1B673E6-B0CC-466D-B8BE-32AE95027994}" presName="compNode" presStyleCnt="0"/>
      <dgm:spPr/>
    </dgm:pt>
    <dgm:pt modelId="{36D8CA96-275F-49C5-A455-04C11B3FFDF4}" type="pres">
      <dgm:prSet presAssocID="{F1B673E6-B0CC-466D-B8BE-32AE95027994}" presName="node" presStyleLbl="node1" presStyleIdx="3" presStyleCnt="4" custLinFactNeighborX="-1099" custLinFactNeighborY="44693">
        <dgm:presLayoutVars>
          <dgm:bulletEnabled val="1"/>
        </dgm:presLayoutVars>
      </dgm:prSet>
      <dgm:spPr/>
    </dgm:pt>
    <dgm:pt modelId="{FF00A9EF-46B3-4FC6-ABE0-9BC9C270186A}" type="pres">
      <dgm:prSet presAssocID="{F1B673E6-B0CC-466D-B8BE-32AE95027994}" presName="invisiNode" presStyleLbl="node1" presStyleIdx="3" presStyleCnt="4"/>
      <dgm:spPr/>
    </dgm:pt>
    <dgm:pt modelId="{9695BCF7-8D82-4530-B041-B54617F1A248}" type="pres">
      <dgm:prSet presAssocID="{F1B673E6-B0CC-466D-B8BE-32AE95027994}"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6000" b="-16000"/>
          </a:stretch>
        </a:blipFill>
      </dgm:spPr>
      <dgm:extLst>
        <a:ext uri="{E40237B7-FDA0-4F09-8148-C483321AD2D9}">
          <dgm14:cNvPr xmlns:dgm14="http://schemas.microsoft.com/office/drawing/2010/diagram" id="0" name="" descr="" title=""/>
        </a:ext>
      </dgm:extLst>
    </dgm:pt>
  </dgm:ptLst>
  <dgm:cxnLst>
    <dgm:cxn modelId="{5EC7A907-DFC9-401A-9478-C7252D45AA01}" type="presOf" srcId="{214CC5F2-DBA9-456D-9B9C-0037FC4C374E}" destId="{D9EB2824-C0F2-4B99-A252-BBBADAE3325C}" srcOrd="0" destOrd="0" presId="urn:microsoft.com/office/officeart/2005/8/layout/pList2"/>
    <dgm:cxn modelId="{B960C00D-E47B-4EC4-898C-D0CDEB745278}" type="presOf" srcId="{1FC4F257-49C2-447E-AA3F-DA39CC192AA3}" destId="{964053BF-6906-4E86-9C71-9ACCF73176E8}" srcOrd="0" destOrd="0" presId="urn:microsoft.com/office/officeart/2005/8/layout/pList2"/>
    <dgm:cxn modelId="{44DC3A14-9341-4298-9F15-2E6D6E125C20}" srcId="{1986408B-9771-4C16-9591-ED6732336EA9}" destId="{0691CB6E-67BB-40BC-A15E-98D4E67CFA31}" srcOrd="1" destOrd="0" parTransId="{1A88BAB1-7074-490E-8D2B-B821345D3E1F}" sibTransId="{D3A1545F-F5BF-4842-9D00-E2537B64FADE}"/>
    <dgm:cxn modelId="{476CCC43-9D6F-4E00-9A3D-7A6986152C08}" srcId="{1986408B-9771-4C16-9591-ED6732336EA9}" destId="{1FC4F257-49C2-447E-AA3F-DA39CC192AA3}" srcOrd="0" destOrd="0" parTransId="{EFF4C012-53A7-4680-ABF5-E5F8572419BB}" sibTransId="{92C19645-C02E-43C5-830B-E2636E332FEE}"/>
    <dgm:cxn modelId="{4406FD52-A7F3-4085-85D5-58029E0163B6}" type="presOf" srcId="{D3A1545F-F5BF-4842-9D00-E2537B64FADE}" destId="{8784CB4C-77B5-4ADF-8815-F2AB4EEECB29}" srcOrd="0" destOrd="0" presId="urn:microsoft.com/office/officeart/2005/8/layout/pList2"/>
    <dgm:cxn modelId="{41377573-C881-4189-B9DA-9533FED4DC9D}" type="presOf" srcId="{92C19645-C02E-43C5-830B-E2636E332FEE}" destId="{474D146F-E9EE-44B2-BE5F-F1CFBB935ACF}" srcOrd="0" destOrd="0" presId="urn:microsoft.com/office/officeart/2005/8/layout/pList2"/>
    <dgm:cxn modelId="{D01D928C-4611-4A23-AF37-4D35166D54F0}" srcId="{1986408B-9771-4C16-9591-ED6732336EA9}" destId="{214CC5F2-DBA9-456D-9B9C-0037FC4C374E}" srcOrd="2" destOrd="0" parTransId="{0D9A14E4-8F3D-4EF6-8C48-ADD550C73D32}" sibTransId="{39AC51B5-FA50-48CE-8280-609A358249F1}"/>
    <dgm:cxn modelId="{1308A8A7-6AB8-44DD-8505-2E1383DF62AC}" type="presOf" srcId="{0691CB6E-67BB-40BC-A15E-98D4E67CFA31}" destId="{F65641D3-DC14-4E75-8426-A678F2059C9B}" srcOrd="0" destOrd="0" presId="urn:microsoft.com/office/officeart/2005/8/layout/pList2"/>
    <dgm:cxn modelId="{D4BBC4B2-0302-4427-97E1-F4786E87B3F2}" srcId="{1986408B-9771-4C16-9591-ED6732336EA9}" destId="{F1B673E6-B0CC-466D-B8BE-32AE95027994}" srcOrd="3" destOrd="0" parTransId="{5718BB65-63DB-44D8-A325-D98E534CBEB6}" sibTransId="{6E0D33D0-33A3-4027-9BB2-347C883F206C}"/>
    <dgm:cxn modelId="{01940AD6-3178-44E1-9933-5E5985A48BEF}" type="presOf" srcId="{F1B673E6-B0CC-466D-B8BE-32AE95027994}" destId="{36D8CA96-275F-49C5-A455-04C11B3FFDF4}" srcOrd="0" destOrd="0" presId="urn:microsoft.com/office/officeart/2005/8/layout/pList2"/>
    <dgm:cxn modelId="{79A2C6D9-B95C-4482-B0A9-7155C6CAF6E4}" type="presOf" srcId="{1986408B-9771-4C16-9591-ED6732336EA9}" destId="{05DE4C8B-67F5-4640-ADEB-201C16543A4A}" srcOrd="0" destOrd="0" presId="urn:microsoft.com/office/officeart/2005/8/layout/pList2"/>
    <dgm:cxn modelId="{500A82EA-D147-48AB-AF23-103745A16081}" type="presOf" srcId="{39AC51B5-FA50-48CE-8280-609A358249F1}" destId="{5F0AF8A7-E13E-4151-86DC-6B69939922E5}" srcOrd="0" destOrd="0" presId="urn:microsoft.com/office/officeart/2005/8/layout/pList2"/>
    <dgm:cxn modelId="{AFF73D39-40B1-4384-A294-FC875BF1FC3C}" type="presParOf" srcId="{05DE4C8B-67F5-4640-ADEB-201C16543A4A}" destId="{16512198-2057-40B7-A207-BC998E661908}" srcOrd="0" destOrd="0" presId="urn:microsoft.com/office/officeart/2005/8/layout/pList2"/>
    <dgm:cxn modelId="{B8259E5B-388A-431B-9959-D6240AC4072F}" type="presParOf" srcId="{05DE4C8B-67F5-4640-ADEB-201C16543A4A}" destId="{03FEA9A1-D6F1-425A-8FC5-9BAD3D27FFEF}" srcOrd="1" destOrd="0" presId="urn:microsoft.com/office/officeart/2005/8/layout/pList2"/>
    <dgm:cxn modelId="{E740F1F1-9BA2-4A8A-919D-0BAE8007B014}" type="presParOf" srcId="{03FEA9A1-D6F1-425A-8FC5-9BAD3D27FFEF}" destId="{7B67F416-A678-41CA-81B9-6B23335DCBE3}" srcOrd="0" destOrd="0" presId="urn:microsoft.com/office/officeart/2005/8/layout/pList2"/>
    <dgm:cxn modelId="{913290F6-09D2-4755-9F73-B3549569D759}" type="presParOf" srcId="{7B67F416-A678-41CA-81B9-6B23335DCBE3}" destId="{964053BF-6906-4E86-9C71-9ACCF73176E8}" srcOrd="0" destOrd="0" presId="urn:microsoft.com/office/officeart/2005/8/layout/pList2"/>
    <dgm:cxn modelId="{56FE8E50-60E1-4AB4-B91A-9A2675D65508}" type="presParOf" srcId="{7B67F416-A678-41CA-81B9-6B23335DCBE3}" destId="{CCE7F104-CF00-432B-821B-A1E46AE9A65B}" srcOrd="1" destOrd="0" presId="urn:microsoft.com/office/officeart/2005/8/layout/pList2"/>
    <dgm:cxn modelId="{BD243B12-26EB-4C5B-B14E-C6EA2E618262}" type="presParOf" srcId="{7B67F416-A678-41CA-81B9-6B23335DCBE3}" destId="{59ECCBAF-6699-4642-8C7C-0CD791D8E11A}" srcOrd="2" destOrd="0" presId="urn:microsoft.com/office/officeart/2005/8/layout/pList2"/>
    <dgm:cxn modelId="{D7B394F3-F9E4-4769-851A-E9C994C447B9}" type="presParOf" srcId="{03FEA9A1-D6F1-425A-8FC5-9BAD3D27FFEF}" destId="{474D146F-E9EE-44B2-BE5F-F1CFBB935ACF}" srcOrd="1" destOrd="0" presId="urn:microsoft.com/office/officeart/2005/8/layout/pList2"/>
    <dgm:cxn modelId="{FBD757A4-B09D-43B2-AE9C-5D9A8A540308}" type="presParOf" srcId="{03FEA9A1-D6F1-425A-8FC5-9BAD3D27FFEF}" destId="{22E80A31-3471-4021-8786-11B20B9CAC52}" srcOrd="2" destOrd="0" presId="urn:microsoft.com/office/officeart/2005/8/layout/pList2"/>
    <dgm:cxn modelId="{219C420F-EDBC-4C6D-B279-B7EFDDC66315}" type="presParOf" srcId="{22E80A31-3471-4021-8786-11B20B9CAC52}" destId="{F65641D3-DC14-4E75-8426-A678F2059C9B}" srcOrd="0" destOrd="0" presId="urn:microsoft.com/office/officeart/2005/8/layout/pList2"/>
    <dgm:cxn modelId="{D93E785F-EA06-4894-93EA-FF9427847E85}" type="presParOf" srcId="{22E80A31-3471-4021-8786-11B20B9CAC52}" destId="{76C92392-BA79-4C2E-A089-423D6B83FD21}" srcOrd="1" destOrd="0" presId="urn:microsoft.com/office/officeart/2005/8/layout/pList2"/>
    <dgm:cxn modelId="{F7D1668D-91A8-47D1-94A5-D5C60CC43512}" type="presParOf" srcId="{22E80A31-3471-4021-8786-11B20B9CAC52}" destId="{F3D12614-8754-452B-A54D-7C13A2AB857C}" srcOrd="2" destOrd="0" presId="urn:microsoft.com/office/officeart/2005/8/layout/pList2"/>
    <dgm:cxn modelId="{F806EA68-D151-42A8-B667-87F5AA2A0D9C}" type="presParOf" srcId="{03FEA9A1-D6F1-425A-8FC5-9BAD3D27FFEF}" destId="{8784CB4C-77B5-4ADF-8815-F2AB4EEECB29}" srcOrd="3" destOrd="0" presId="urn:microsoft.com/office/officeart/2005/8/layout/pList2"/>
    <dgm:cxn modelId="{686845E7-C153-403B-B492-D5A323E26FF6}" type="presParOf" srcId="{03FEA9A1-D6F1-425A-8FC5-9BAD3D27FFEF}" destId="{D915D54A-B881-44F5-9CAA-EFFFB9A83175}" srcOrd="4" destOrd="0" presId="urn:microsoft.com/office/officeart/2005/8/layout/pList2"/>
    <dgm:cxn modelId="{19F1B150-C858-48CB-8144-61491C72DDD7}" type="presParOf" srcId="{D915D54A-B881-44F5-9CAA-EFFFB9A83175}" destId="{D9EB2824-C0F2-4B99-A252-BBBADAE3325C}" srcOrd="0" destOrd="0" presId="urn:microsoft.com/office/officeart/2005/8/layout/pList2"/>
    <dgm:cxn modelId="{2A91B1D4-F392-4509-A295-02FFD58BA2E1}" type="presParOf" srcId="{D915D54A-B881-44F5-9CAA-EFFFB9A83175}" destId="{0FBDA172-CE2A-43BE-B178-796DCD1E8DB1}" srcOrd="1" destOrd="0" presId="urn:microsoft.com/office/officeart/2005/8/layout/pList2"/>
    <dgm:cxn modelId="{AD10DD2E-3899-40C8-85DC-EEC075418C7B}" type="presParOf" srcId="{D915D54A-B881-44F5-9CAA-EFFFB9A83175}" destId="{B32D4F38-1257-46CD-A280-CD3204E8069E}" srcOrd="2" destOrd="0" presId="urn:microsoft.com/office/officeart/2005/8/layout/pList2"/>
    <dgm:cxn modelId="{343EF611-0E39-4F1F-8459-D227D26AF00E}" type="presParOf" srcId="{03FEA9A1-D6F1-425A-8FC5-9BAD3D27FFEF}" destId="{5F0AF8A7-E13E-4151-86DC-6B69939922E5}" srcOrd="5" destOrd="0" presId="urn:microsoft.com/office/officeart/2005/8/layout/pList2"/>
    <dgm:cxn modelId="{9A411506-1DDC-40AB-9EFF-52C06EDA087C}" type="presParOf" srcId="{03FEA9A1-D6F1-425A-8FC5-9BAD3D27FFEF}" destId="{CFBBA5A6-9B61-469B-8BFC-5A3E2165E5CB}" srcOrd="6" destOrd="0" presId="urn:microsoft.com/office/officeart/2005/8/layout/pList2"/>
    <dgm:cxn modelId="{95F1C4CA-D667-4005-A16B-940D674B2ED3}" type="presParOf" srcId="{CFBBA5A6-9B61-469B-8BFC-5A3E2165E5CB}" destId="{36D8CA96-275F-49C5-A455-04C11B3FFDF4}" srcOrd="0" destOrd="0" presId="urn:microsoft.com/office/officeart/2005/8/layout/pList2"/>
    <dgm:cxn modelId="{1F072894-C1C9-4F93-915B-B60FB193F7B1}" type="presParOf" srcId="{CFBBA5A6-9B61-469B-8BFC-5A3E2165E5CB}" destId="{FF00A9EF-46B3-4FC6-ABE0-9BC9C270186A}" srcOrd="1" destOrd="0" presId="urn:microsoft.com/office/officeart/2005/8/layout/pList2"/>
    <dgm:cxn modelId="{A8BE1628-E0F5-4D16-9EC5-0A709C90830E}" type="presParOf" srcId="{CFBBA5A6-9B61-469B-8BFC-5A3E2165E5CB}" destId="{9695BCF7-8D82-4530-B041-B54617F1A24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sp="http://schemas.microsoft.com/office/drawing/2008/diagram" xmlns:dgm14="http://schemas.microsoft.com/office/drawing/2010/diagram" xmlns:dgm="http://schemas.openxmlformats.org/drawingml/2006/diagram" xmlns:a="http://schemas.openxmlformats.org/drawingml/2006/main">
  <dgm:ptLst>
    <dgm:pt modelId="{F14B97BD-CF67-48DC-9730-B12F0F4824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B07B0E0-8078-4C6F-A65A-0DEE5D03DF19}">
      <dgm:prSet phldrT="[Text]" phldr="0" custT="1"/>
      <dgm:spPr/>
      <dgm:t>
        <a:bodyPr/>
        <a:lstStyle/>
        <a:p>
          <a:pPr algn="l"/>
          <a:r>
            <a:rPr lang="en-US" sz="1400" dirty="0"/>
            <a:t>PHASE 01</a:t>
          </a:r>
          <a:br>
            <a:rPr lang="en-US" sz="2500" dirty="0"/>
          </a:br>
          <a:r>
            <a:rPr lang="en-US" sz="2000" b="1" dirty="0"/>
            <a:t>PRE-SIGNING</a:t>
          </a:r>
          <a:endParaRPr lang="en-US" sz="2500" b="1" dirty="0"/>
        </a:p>
      </dgm:t>
    </dgm:pt>
    <dgm:pt modelId="{FE00616F-D3D8-4DEF-9A4A-B14D0EAF9370}" type="parTrans" cxnId="{D74969EB-48E7-41C4-87E5-D1A6E1CC3D4E}">
      <dgm:prSet/>
      <dgm:spPr/>
      <dgm:t>
        <a:bodyPr/>
        <a:lstStyle/>
        <a:p>
          <a:endParaRPr lang="en-US"/>
        </a:p>
      </dgm:t>
    </dgm:pt>
    <dgm:pt modelId="{61FA8462-9842-4224-A43D-7FE6E03B515E}" type="sibTrans" cxnId="{D74969EB-48E7-41C4-87E5-D1A6E1CC3D4E}">
      <dgm:prSet/>
      <dgm:spPr/>
      <dgm:t>
        <a:bodyPr/>
        <a:lstStyle/>
        <a:p>
          <a:endParaRPr lang="en-US"/>
        </a:p>
      </dgm:t>
    </dgm:pt>
    <dgm:pt modelId="{90E6DF83-CD48-4A5D-A639-545709BC68B7}">
      <dgm:prSet phldrT="[Text]" phldr="0"/>
      <dgm:spPr/>
      <dgm:t>
        <a:bodyPr/>
        <a:lstStyle/>
        <a:p>
          <a:r>
            <a:rPr lang="en-US" dirty="0"/>
            <a:t>Public source analysis of target – AI use case</a:t>
          </a:r>
        </a:p>
      </dgm:t>
    </dgm:pt>
    <dgm:pt modelId="{F8C96A1B-744D-41B9-AEAA-217B8A622677}" type="parTrans" cxnId="{FADEEDBB-5F3B-45FF-8940-D0AD853E3910}">
      <dgm:prSet/>
      <dgm:spPr/>
      <dgm:t>
        <a:bodyPr/>
        <a:lstStyle/>
        <a:p>
          <a:endParaRPr lang="en-US"/>
        </a:p>
      </dgm:t>
    </dgm:pt>
    <dgm:pt modelId="{7638E952-B8DB-40EA-A716-14C35FA6D418}" type="sibTrans" cxnId="{FADEEDBB-5F3B-45FF-8940-D0AD853E3910}">
      <dgm:prSet/>
      <dgm:spPr/>
      <dgm:t>
        <a:bodyPr/>
        <a:lstStyle/>
        <a:p>
          <a:endParaRPr lang="en-US"/>
        </a:p>
      </dgm:t>
    </dgm:pt>
    <dgm:pt modelId="{70341573-C7B9-4C70-AF2A-40D8A3681F0E}">
      <dgm:prSet phldrT="[Text]" custT="1"/>
      <dgm:spPr/>
      <dgm:t>
        <a:bodyPr/>
        <a:lstStyle/>
        <a:p>
          <a:pPr algn="l"/>
          <a:r>
            <a:rPr lang="en-US" sz="1400" dirty="0"/>
            <a:t>PHASE 02</a:t>
          </a:r>
          <a:br>
            <a:rPr lang="en-US" sz="2500" dirty="0"/>
          </a:br>
          <a:r>
            <a:rPr lang="en-US" sz="2000" b="1" dirty="0"/>
            <a:t>EXECUTION</a:t>
          </a:r>
          <a:endParaRPr lang="en-US" sz="2500" dirty="0"/>
        </a:p>
      </dgm:t>
    </dgm:pt>
    <dgm:pt modelId="{1430BF32-30F7-42BC-A564-41375A898899}" type="parTrans" cxnId="{20487BDD-17C4-430E-9BDE-D312B5F9DE50}">
      <dgm:prSet/>
      <dgm:spPr/>
      <dgm:t>
        <a:bodyPr/>
        <a:lstStyle/>
        <a:p>
          <a:endParaRPr lang="en-US"/>
        </a:p>
      </dgm:t>
    </dgm:pt>
    <dgm:pt modelId="{29FB5A6E-4F60-4D20-ABBC-3B8F4DF3E83A}" type="sibTrans" cxnId="{20487BDD-17C4-430E-9BDE-D312B5F9DE50}">
      <dgm:prSet/>
      <dgm:spPr/>
      <dgm:t>
        <a:bodyPr/>
        <a:lstStyle/>
        <a:p>
          <a:endParaRPr lang="en-US"/>
        </a:p>
      </dgm:t>
    </dgm:pt>
    <dgm:pt modelId="{2CF0E17D-CE4D-468E-A481-3B1D2050A07A}">
      <dgm:prSet phldrT="[Text]" phldr="0"/>
      <dgm:spPr/>
      <dgm:t>
        <a:bodyPr/>
        <a:lstStyle/>
        <a:p>
          <a:r>
            <a:rPr lang="en-US" dirty="0"/>
            <a:t>Review every contract that matters</a:t>
          </a:r>
        </a:p>
      </dgm:t>
    </dgm:pt>
    <dgm:pt modelId="{9CB86A28-520A-4E2C-9085-4BCBEF1B059A}" type="parTrans" cxnId="{09603481-0223-4645-BEEE-396BE2EA90F8}">
      <dgm:prSet/>
      <dgm:spPr/>
      <dgm:t>
        <a:bodyPr/>
        <a:lstStyle/>
        <a:p>
          <a:endParaRPr lang="en-US"/>
        </a:p>
      </dgm:t>
    </dgm:pt>
    <dgm:pt modelId="{6A117F49-B27E-418E-9012-A8E1F3A92D7C}" type="sibTrans" cxnId="{09603481-0223-4645-BEEE-396BE2EA90F8}">
      <dgm:prSet/>
      <dgm:spPr/>
      <dgm:t>
        <a:bodyPr/>
        <a:lstStyle/>
        <a:p>
          <a:endParaRPr lang="en-US"/>
        </a:p>
      </dgm:t>
    </dgm:pt>
    <dgm:pt modelId="{0D033668-22A4-49BA-93C2-10F9A31B23E9}">
      <dgm:prSet phldrT="[Text]" custT="1"/>
      <dgm:spPr/>
      <dgm:t>
        <a:bodyPr/>
        <a:lstStyle/>
        <a:p>
          <a:pPr algn="l"/>
          <a:r>
            <a:rPr lang="en-US" sz="1400" dirty="0"/>
            <a:t>PHASE 03</a:t>
          </a:r>
          <a:br>
            <a:rPr lang="en-US" sz="2800" dirty="0"/>
          </a:br>
          <a:r>
            <a:rPr lang="en-US" sz="2000" b="1" dirty="0"/>
            <a:t>POST-SIGNING</a:t>
          </a:r>
          <a:endParaRPr lang="en-US" sz="2800" dirty="0"/>
        </a:p>
      </dgm:t>
    </dgm:pt>
    <dgm:pt modelId="{D7C32D3B-75BB-4715-AD57-D72608F83195}" type="parTrans" cxnId="{0CDADB47-D2D7-40D9-80E2-E9B7352525D7}">
      <dgm:prSet/>
      <dgm:spPr/>
      <dgm:t>
        <a:bodyPr/>
        <a:lstStyle/>
        <a:p>
          <a:endParaRPr lang="en-US"/>
        </a:p>
      </dgm:t>
    </dgm:pt>
    <dgm:pt modelId="{350AC30C-6699-411C-85CD-066746008DF7}" type="sibTrans" cxnId="{0CDADB47-D2D7-40D9-80E2-E9B7352525D7}">
      <dgm:prSet/>
      <dgm:spPr/>
      <dgm:t>
        <a:bodyPr/>
        <a:lstStyle/>
        <a:p>
          <a:endParaRPr lang="en-US"/>
        </a:p>
      </dgm:t>
    </dgm:pt>
    <dgm:pt modelId="{AB603216-3ED4-4D7B-BB89-DBEA6CE064CC}">
      <dgm:prSet phldrT="[Text]" phldr="0"/>
      <dgm:spPr/>
      <dgm:t>
        <a:bodyPr/>
        <a:lstStyle/>
        <a:p>
          <a:r>
            <a:rPr lang="en-US" dirty="0"/>
            <a:t>Track every closing condition</a:t>
          </a:r>
        </a:p>
      </dgm:t>
    </dgm:pt>
    <dgm:pt modelId="{887A5496-7AFF-4BE4-89BB-DB3CD1973BEB}" type="parTrans" cxnId="{2A7A3B97-B0F8-4A18-B134-4C0207DE910D}">
      <dgm:prSet/>
      <dgm:spPr/>
      <dgm:t>
        <a:bodyPr/>
        <a:lstStyle/>
        <a:p>
          <a:endParaRPr lang="en-US"/>
        </a:p>
      </dgm:t>
    </dgm:pt>
    <dgm:pt modelId="{B4C5FD4E-7107-4396-AC7C-1FAAFB732D6C}" type="sibTrans" cxnId="{2A7A3B97-B0F8-4A18-B134-4C0207DE910D}">
      <dgm:prSet/>
      <dgm:spPr/>
      <dgm:t>
        <a:bodyPr/>
        <a:lstStyle/>
        <a:p>
          <a:endParaRPr lang="en-US"/>
        </a:p>
      </dgm:t>
    </dgm:pt>
    <dgm:pt modelId="{CEA8960C-FCC8-4613-89E8-434555860418}">
      <dgm:prSet phldrT="[Text]" phldr="0"/>
      <dgm:spPr/>
      <dgm:t>
        <a:bodyPr/>
        <a:lstStyle/>
        <a:p>
          <a:r>
            <a:rPr lang="en-US" dirty="0"/>
            <a:t>Build a </a:t>
          </a:r>
          <a:r>
            <a:rPr lang="en-US" u="sng" dirty="0"/>
            <a:t>tailored</a:t>
          </a:r>
          <a:r>
            <a:rPr lang="en-US" i="1" u="sng" dirty="0"/>
            <a:t> </a:t>
          </a:r>
          <a:r>
            <a:rPr lang="en-US" i="0" u="none" dirty="0"/>
            <a:t>information request list</a:t>
          </a:r>
        </a:p>
      </dgm:t>
    </dgm:pt>
    <dgm:pt modelId="{05C8BF6E-FCEF-4E06-8E53-0CC96A69D10F}" type="parTrans" cxnId="{2C128EBE-E7DB-420A-A91E-29BDA54229B7}">
      <dgm:prSet/>
      <dgm:spPr/>
      <dgm:t>
        <a:bodyPr/>
        <a:lstStyle/>
        <a:p>
          <a:endParaRPr lang="en-US"/>
        </a:p>
      </dgm:t>
    </dgm:pt>
    <dgm:pt modelId="{5E296804-0672-4394-94B1-ED08B8B9C6FE}" type="sibTrans" cxnId="{2C128EBE-E7DB-420A-A91E-29BDA54229B7}">
      <dgm:prSet/>
      <dgm:spPr/>
      <dgm:t>
        <a:bodyPr/>
        <a:lstStyle/>
        <a:p>
          <a:endParaRPr lang="en-US"/>
        </a:p>
      </dgm:t>
    </dgm:pt>
    <dgm:pt modelId="{0650D12F-2364-437D-BB53-A5F1B58ECCA9}">
      <dgm:prSet phldrT="[Text]" phldr="0"/>
      <dgm:spPr/>
      <dgm:t>
        <a:bodyPr/>
        <a:lstStyle/>
        <a:p>
          <a:r>
            <a:rPr lang="en-US" i="0" u="none" dirty="0"/>
            <a:t>Use the data room as a competitive advantage – AI use case</a:t>
          </a:r>
        </a:p>
      </dgm:t>
    </dgm:pt>
    <dgm:pt modelId="{7D056498-F1B3-4A42-A3ED-ED356DAA7A34}" type="parTrans" cxnId="{1A4493B0-B38F-4DA8-B32D-353159CD36D5}">
      <dgm:prSet/>
      <dgm:spPr/>
      <dgm:t>
        <a:bodyPr/>
        <a:lstStyle/>
        <a:p>
          <a:endParaRPr lang="en-US"/>
        </a:p>
      </dgm:t>
    </dgm:pt>
    <dgm:pt modelId="{AE64838D-EB6A-4D6A-8E0E-5B82BFDE3D86}" type="sibTrans" cxnId="{1A4493B0-B38F-4DA8-B32D-353159CD36D5}">
      <dgm:prSet/>
      <dgm:spPr/>
      <dgm:t>
        <a:bodyPr/>
        <a:lstStyle/>
        <a:p>
          <a:endParaRPr lang="en-US"/>
        </a:p>
      </dgm:t>
    </dgm:pt>
    <dgm:pt modelId="{CB3AA553-D1D3-4BC9-A5A7-FE9BDC7B8A71}">
      <dgm:prSet phldrT="[Text]" phldr="0"/>
      <dgm:spPr/>
      <dgm:t>
        <a:bodyPr/>
        <a:lstStyle/>
        <a:p>
          <a:r>
            <a:rPr lang="en-US" i="0" u="none" dirty="0"/>
            <a:t>Management meetings and site visits</a:t>
          </a:r>
        </a:p>
      </dgm:t>
    </dgm:pt>
    <dgm:pt modelId="{11EE167B-29E7-4604-9595-55B396CA7253}" type="parTrans" cxnId="{1F49ACF0-54EF-481F-A18D-FE58B9BE79A2}">
      <dgm:prSet/>
      <dgm:spPr/>
      <dgm:t>
        <a:bodyPr/>
        <a:lstStyle/>
        <a:p>
          <a:endParaRPr lang="en-US"/>
        </a:p>
      </dgm:t>
    </dgm:pt>
    <dgm:pt modelId="{096B9A3E-1ED5-424D-A39D-4421BBA74C08}" type="sibTrans" cxnId="{1F49ACF0-54EF-481F-A18D-FE58B9BE79A2}">
      <dgm:prSet/>
      <dgm:spPr/>
      <dgm:t>
        <a:bodyPr/>
        <a:lstStyle/>
        <a:p>
          <a:endParaRPr lang="en-US"/>
        </a:p>
      </dgm:t>
    </dgm:pt>
    <dgm:pt modelId="{FF81FEF0-B4B4-4495-B86E-CB58327041B5}">
      <dgm:prSet phldrT="[Text]" phldr="0"/>
      <dgm:spPr/>
      <dgm:t>
        <a:bodyPr/>
        <a:lstStyle/>
        <a:p>
          <a:r>
            <a:rPr lang="en-US" i="0" u="none" dirty="0"/>
            <a:t>Create your preliminary risk heat map</a:t>
          </a:r>
        </a:p>
      </dgm:t>
    </dgm:pt>
    <dgm:pt modelId="{1FA0B594-BB90-411E-A95F-14FA301C1891}" type="parTrans" cxnId="{50D0ACD6-848E-4963-8652-E4B52A1F266F}">
      <dgm:prSet/>
      <dgm:spPr/>
      <dgm:t>
        <a:bodyPr/>
        <a:lstStyle/>
        <a:p>
          <a:endParaRPr lang="en-US"/>
        </a:p>
      </dgm:t>
    </dgm:pt>
    <dgm:pt modelId="{16BF0992-C6AC-471B-94CD-36ABC2CF9518}" type="sibTrans" cxnId="{50D0ACD6-848E-4963-8652-E4B52A1F266F}">
      <dgm:prSet/>
      <dgm:spPr/>
      <dgm:t>
        <a:bodyPr/>
        <a:lstStyle/>
        <a:p>
          <a:endParaRPr lang="en-US"/>
        </a:p>
      </dgm:t>
    </dgm:pt>
    <dgm:pt modelId="{FB7F68CB-48B7-4EE5-9624-BCA3869DCEB9}">
      <dgm:prSet phldrT="[Text]" phldr="0"/>
      <dgm:spPr/>
      <dgm:t>
        <a:bodyPr/>
        <a:lstStyle/>
        <a:p>
          <a:r>
            <a:rPr lang="en-US" dirty="0"/>
            <a:t>Deep dive on financials, tax, and accounting</a:t>
          </a:r>
        </a:p>
      </dgm:t>
    </dgm:pt>
    <dgm:pt modelId="{ACED00A2-F0FF-4339-864C-79BEFAD3CA77}" type="parTrans" cxnId="{8E20E1FC-2F9C-4E2D-983D-5709CF0C37E4}">
      <dgm:prSet/>
      <dgm:spPr/>
      <dgm:t>
        <a:bodyPr/>
        <a:lstStyle/>
        <a:p>
          <a:endParaRPr lang="en-US"/>
        </a:p>
      </dgm:t>
    </dgm:pt>
    <dgm:pt modelId="{CED01211-A67C-4DAA-BD02-90CA34F3494E}" type="sibTrans" cxnId="{8E20E1FC-2F9C-4E2D-983D-5709CF0C37E4}">
      <dgm:prSet/>
      <dgm:spPr/>
      <dgm:t>
        <a:bodyPr/>
        <a:lstStyle/>
        <a:p>
          <a:endParaRPr lang="en-US"/>
        </a:p>
      </dgm:t>
    </dgm:pt>
    <dgm:pt modelId="{842323C0-59F5-48F2-94C2-DD8AEBC35F79}">
      <dgm:prSet phldrT="[Text]" phldr="0"/>
      <dgm:spPr/>
      <dgm:t>
        <a:bodyPr/>
        <a:lstStyle/>
        <a:p>
          <a:r>
            <a:rPr lang="en-US" dirty="0"/>
            <a:t>Audit IP, technology, and cybersecurity</a:t>
          </a:r>
        </a:p>
      </dgm:t>
    </dgm:pt>
    <dgm:pt modelId="{03C7361B-C282-46CC-A13E-3B0DB89B9151}" type="parTrans" cxnId="{E4A20F2F-A7FE-4768-9C48-242E7B95F29E}">
      <dgm:prSet/>
      <dgm:spPr/>
      <dgm:t>
        <a:bodyPr/>
        <a:lstStyle/>
        <a:p>
          <a:endParaRPr lang="en-US"/>
        </a:p>
      </dgm:t>
    </dgm:pt>
    <dgm:pt modelId="{612FA463-F91C-4C1C-B6CB-261812D5B3B4}" type="sibTrans" cxnId="{E4A20F2F-A7FE-4768-9C48-242E7B95F29E}">
      <dgm:prSet/>
      <dgm:spPr/>
      <dgm:t>
        <a:bodyPr/>
        <a:lstStyle/>
        <a:p>
          <a:endParaRPr lang="en-US"/>
        </a:p>
      </dgm:t>
    </dgm:pt>
    <dgm:pt modelId="{D760AFCF-B3B5-4DE8-99CC-7D4AE40138F2}">
      <dgm:prSet phldrT="[Text]" phldr="0"/>
      <dgm:spPr/>
      <dgm:t>
        <a:bodyPr/>
        <a:lstStyle/>
        <a:p>
          <a:r>
            <a:rPr lang="en-US" dirty="0"/>
            <a:t>Screen for regulatory, and compliance gaps</a:t>
          </a:r>
        </a:p>
      </dgm:t>
    </dgm:pt>
    <dgm:pt modelId="{0FDCB4D3-1831-4AB8-AD22-8B748059FEA1}" type="parTrans" cxnId="{B8D5EDFE-867F-46C3-A567-93DF1445B785}">
      <dgm:prSet/>
      <dgm:spPr/>
      <dgm:t>
        <a:bodyPr/>
        <a:lstStyle/>
        <a:p>
          <a:endParaRPr lang="en-US"/>
        </a:p>
      </dgm:t>
    </dgm:pt>
    <dgm:pt modelId="{F41911FA-2088-463F-A972-9CDF27EF1148}" type="sibTrans" cxnId="{B8D5EDFE-867F-46C3-A567-93DF1445B785}">
      <dgm:prSet/>
      <dgm:spPr/>
      <dgm:t>
        <a:bodyPr/>
        <a:lstStyle/>
        <a:p>
          <a:endParaRPr lang="en-US"/>
        </a:p>
      </dgm:t>
    </dgm:pt>
    <dgm:pt modelId="{815EFC62-047E-44BE-A255-DA1540A24C48}">
      <dgm:prSet phldrT="[Text]" phldr="0"/>
      <dgm:spPr/>
      <dgm:t>
        <a:bodyPr/>
        <a:lstStyle/>
        <a:p>
          <a:r>
            <a:rPr lang="en-US"/>
            <a:t>Assess integration feasibility now, not later</a:t>
          </a:r>
          <a:endParaRPr lang="en-US" dirty="0"/>
        </a:p>
      </dgm:t>
    </dgm:pt>
    <dgm:pt modelId="{9CF1DB9B-9EDC-4E6F-913B-DA61F99A5E06}" type="parTrans" cxnId="{7FF71E9D-AA43-49B5-9CF9-CB2BE9A373CE}">
      <dgm:prSet/>
      <dgm:spPr/>
      <dgm:t>
        <a:bodyPr/>
        <a:lstStyle/>
        <a:p>
          <a:endParaRPr lang="en-US"/>
        </a:p>
      </dgm:t>
    </dgm:pt>
    <dgm:pt modelId="{AD982A6F-6377-4D6A-A42F-455F21842A21}" type="sibTrans" cxnId="{7FF71E9D-AA43-49B5-9CF9-CB2BE9A373CE}">
      <dgm:prSet/>
      <dgm:spPr/>
      <dgm:t>
        <a:bodyPr/>
        <a:lstStyle/>
        <a:p>
          <a:endParaRPr lang="en-US"/>
        </a:p>
      </dgm:t>
    </dgm:pt>
    <dgm:pt modelId="{69C3AB57-5CF2-45D1-ABE6-463130F2E42F}">
      <dgm:prSet phldrT="[Text]" phldr="0"/>
      <dgm:spPr/>
      <dgm:t>
        <a:bodyPr/>
        <a:lstStyle/>
        <a:p>
          <a:r>
            <a:rPr lang="en-US" dirty="0"/>
            <a:t>Manage HSR, antitrust, and FDI clearances </a:t>
          </a:r>
        </a:p>
      </dgm:t>
    </dgm:pt>
    <dgm:pt modelId="{8ADC6B49-827A-4F77-8FAC-C0DEDF4E65DD}" type="parTrans" cxnId="{13BD5FC0-80F2-45EF-84F8-B7B3070A5AF1}">
      <dgm:prSet/>
      <dgm:spPr/>
      <dgm:t>
        <a:bodyPr/>
        <a:lstStyle/>
        <a:p>
          <a:endParaRPr lang="en-US"/>
        </a:p>
      </dgm:t>
    </dgm:pt>
    <dgm:pt modelId="{38B36D1A-9A24-453E-B41A-9B7DF38F830B}" type="sibTrans" cxnId="{13BD5FC0-80F2-45EF-84F8-B7B3070A5AF1}">
      <dgm:prSet/>
      <dgm:spPr/>
      <dgm:t>
        <a:bodyPr/>
        <a:lstStyle/>
        <a:p>
          <a:endParaRPr lang="en-US"/>
        </a:p>
      </dgm:t>
    </dgm:pt>
    <dgm:pt modelId="{3258C145-664D-4429-A5AB-612DC0905430}">
      <dgm:prSet phldrT="[Text]" phldr="0"/>
      <dgm:spPr/>
      <dgm:t>
        <a:bodyPr/>
        <a:lstStyle/>
        <a:p>
          <a:r>
            <a:rPr lang="en-US" dirty="0"/>
            <a:t>Launch Day 1 readiness planning</a:t>
          </a:r>
        </a:p>
      </dgm:t>
    </dgm:pt>
    <dgm:pt modelId="{4BBE59D5-267C-4C4D-8C85-E1279DDBE7D7}" type="parTrans" cxnId="{BCE38B3C-7EC7-4EEA-91DB-C0BE43553E22}">
      <dgm:prSet/>
      <dgm:spPr/>
      <dgm:t>
        <a:bodyPr/>
        <a:lstStyle/>
        <a:p>
          <a:endParaRPr lang="en-US"/>
        </a:p>
      </dgm:t>
    </dgm:pt>
    <dgm:pt modelId="{EBE9F97A-0BA2-4464-9423-9F466E17D996}" type="sibTrans" cxnId="{BCE38B3C-7EC7-4EEA-91DB-C0BE43553E22}">
      <dgm:prSet/>
      <dgm:spPr/>
      <dgm:t>
        <a:bodyPr/>
        <a:lstStyle/>
        <a:p>
          <a:endParaRPr lang="en-US"/>
        </a:p>
      </dgm:t>
    </dgm:pt>
    <dgm:pt modelId="{D94C8DE1-EC89-4C50-8626-30239968A012}">
      <dgm:prSet phldrT="[Text]" phldr="0"/>
      <dgm:spPr/>
      <dgm:t>
        <a:bodyPr/>
        <a:lstStyle/>
        <a:p>
          <a:r>
            <a:rPr lang="en-US" dirty="0"/>
            <a:t>Build the synergy roadmap with real KPIs</a:t>
          </a:r>
        </a:p>
      </dgm:t>
    </dgm:pt>
    <dgm:pt modelId="{DFBA46BA-7979-486E-9E28-2A416C986527}" type="parTrans" cxnId="{17EF375A-6687-46B9-9837-0F4B11422B9C}">
      <dgm:prSet/>
      <dgm:spPr/>
      <dgm:t>
        <a:bodyPr/>
        <a:lstStyle/>
        <a:p>
          <a:endParaRPr lang="en-US"/>
        </a:p>
      </dgm:t>
    </dgm:pt>
    <dgm:pt modelId="{22EE11FE-88AE-47B8-885F-0505BD387DB1}" type="sibTrans" cxnId="{17EF375A-6687-46B9-9837-0F4B11422B9C}">
      <dgm:prSet/>
      <dgm:spPr/>
      <dgm:t>
        <a:bodyPr/>
        <a:lstStyle/>
        <a:p>
          <a:endParaRPr lang="en-US"/>
        </a:p>
      </dgm:t>
    </dgm:pt>
    <dgm:pt modelId="{D8D84B24-CD2A-456F-AC22-1CC53E27E404}">
      <dgm:prSet phldrT="[Text]" phldr="0"/>
      <dgm:spPr/>
      <dgm:t>
        <a:bodyPr/>
        <a:lstStyle/>
        <a:p>
          <a:r>
            <a:rPr lang="en-US" dirty="0"/>
            <a:t>Monitor reps, warranties and covenants – understand the requirements, and risks around making indemnity claims</a:t>
          </a:r>
        </a:p>
      </dgm:t>
    </dgm:pt>
    <dgm:pt modelId="{9B0E31E4-DF5E-4393-8904-F37EA71C4AE5}" type="parTrans" cxnId="{8A4332AC-7F80-45F7-89A5-E2D4F2EAE821}">
      <dgm:prSet/>
      <dgm:spPr/>
      <dgm:t>
        <a:bodyPr/>
        <a:lstStyle/>
        <a:p>
          <a:endParaRPr lang="en-US"/>
        </a:p>
      </dgm:t>
    </dgm:pt>
    <dgm:pt modelId="{25CC44D3-20AE-462B-A906-5EC01DA13609}" type="sibTrans" cxnId="{8A4332AC-7F80-45F7-89A5-E2D4F2EAE821}">
      <dgm:prSet/>
      <dgm:spPr/>
      <dgm:t>
        <a:bodyPr/>
        <a:lstStyle/>
        <a:p>
          <a:endParaRPr lang="en-US"/>
        </a:p>
      </dgm:t>
    </dgm:pt>
    <dgm:pt modelId="{BB689D05-02A2-4AB5-A447-E0D08E843D58}" type="pres">
      <dgm:prSet presAssocID="{F14B97BD-CF67-48DC-9730-B12F0F48240B}" presName="Name0" presStyleCnt="0">
        <dgm:presLayoutVars>
          <dgm:dir/>
          <dgm:animLvl val="lvl"/>
          <dgm:resizeHandles val="exact"/>
        </dgm:presLayoutVars>
      </dgm:prSet>
      <dgm:spPr/>
    </dgm:pt>
    <dgm:pt modelId="{068B3E02-9AB9-40E4-A3FC-260CD572BB65}" type="pres">
      <dgm:prSet presAssocID="{EB07B0E0-8078-4C6F-A65A-0DEE5D03DF19}" presName="composite" presStyleCnt="0"/>
      <dgm:spPr/>
    </dgm:pt>
    <dgm:pt modelId="{2390A898-71EE-4C05-AD73-FC1FE1CF0B39}" type="pres">
      <dgm:prSet presAssocID="{EB07B0E0-8078-4C6F-A65A-0DEE5D03DF19}" presName="parTx" presStyleLbl="alignNode1" presStyleIdx="0" presStyleCnt="3" custLinFactNeighborX="-103" custLinFactNeighborY="-1899">
        <dgm:presLayoutVars>
          <dgm:chMax val="0"/>
          <dgm:chPref val="0"/>
          <dgm:bulletEnabled val="1"/>
        </dgm:presLayoutVars>
      </dgm:prSet>
      <dgm:spPr/>
    </dgm:pt>
    <dgm:pt modelId="{6CE317A8-8EF9-43DD-B1BD-A3ECAB4EB6C4}" type="pres">
      <dgm:prSet presAssocID="{EB07B0E0-8078-4C6F-A65A-0DEE5D03DF19}" presName="desTx" presStyleLbl="alignAccFollowNode1" presStyleIdx="0" presStyleCnt="3">
        <dgm:presLayoutVars>
          <dgm:bulletEnabled val="1"/>
        </dgm:presLayoutVars>
      </dgm:prSet>
      <dgm:spPr/>
    </dgm:pt>
    <dgm:pt modelId="{49581CAA-391E-460E-AA2F-54AD5DC7FAA3}" type="pres">
      <dgm:prSet presAssocID="{61FA8462-9842-4224-A43D-7FE6E03B515E}" presName="space" presStyleCnt="0"/>
      <dgm:spPr/>
    </dgm:pt>
    <dgm:pt modelId="{FD1696E5-E3C3-43A2-86B9-81F16332387B}" type="pres">
      <dgm:prSet presAssocID="{70341573-C7B9-4C70-AF2A-40D8A3681F0E}" presName="composite" presStyleCnt="0"/>
      <dgm:spPr/>
    </dgm:pt>
    <dgm:pt modelId="{44FA193A-F65D-4440-B08D-F6C840610C34}" type="pres">
      <dgm:prSet presAssocID="{70341573-C7B9-4C70-AF2A-40D8A3681F0E}" presName="parTx" presStyleLbl="alignNode1" presStyleIdx="1" presStyleCnt="3">
        <dgm:presLayoutVars>
          <dgm:chMax val="0"/>
          <dgm:chPref val="0"/>
          <dgm:bulletEnabled val="1"/>
        </dgm:presLayoutVars>
      </dgm:prSet>
      <dgm:spPr/>
    </dgm:pt>
    <dgm:pt modelId="{487F951B-823A-41B9-8F62-5594F5851E9E}" type="pres">
      <dgm:prSet presAssocID="{70341573-C7B9-4C70-AF2A-40D8A3681F0E}" presName="desTx" presStyleLbl="alignAccFollowNode1" presStyleIdx="1" presStyleCnt="3">
        <dgm:presLayoutVars>
          <dgm:bulletEnabled val="1"/>
        </dgm:presLayoutVars>
      </dgm:prSet>
      <dgm:spPr/>
    </dgm:pt>
    <dgm:pt modelId="{07232F47-3586-4525-B176-EA37DD001A73}" type="pres">
      <dgm:prSet presAssocID="{29FB5A6E-4F60-4D20-ABBC-3B8F4DF3E83A}" presName="space" presStyleCnt="0"/>
      <dgm:spPr/>
    </dgm:pt>
    <dgm:pt modelId="{367D5D64-68EB-4935-BC99-57F81F113669}" type="pres">
      <dgm:prSet presAssocID="{0D033668-22A4-49BA-93C2-10F9A31B23E9}" presName="composite" presStyleCnt="0"/>
      <dgm:spPr/>
    </dgm:pt>
    <dgm:pt modelId="{07A9018A-94A1-430F-94D5-663F53A39FF3}" type="pres">
      <dgm:prSet presAssocID="{0D033668-22A4-49BA-93C2-10F9A31B23E9}" presName="parTx" presStyleLbl="alignNode1" presStyleIdx="2" presStyleCnt="3">
        <dgm:presLayoutVars>
          <dgm:chMax val="0"/>
          <dgm:chPref val="0"/>
          <dgm:bulletEnabled val="1"/>
        </dgm:presLayoutVars>
      </dgm:prSet>
      <dgm:spPr/>
    </dgm:pt>
    <dgm:pt modelId="{07DF502E-8AD0-4CFA-98B9-B2C9A27E75FD}" type="pres">
      <dgm:prSet presAssocID="{0D033668-22A4-49BA-93C2-10F9A31B23E9}" presName="desTx" presStyleLbl="alignAccFollowNode1" presStyleIdx="2" presStyleCnt="3">
        <dgm:presLayoutVars>
          <dgm:bulletEnabled val="1"/>
        </dgm:presLayoutVars>
      </dgm:prSet>
      <dgm:spPr/>
    </dgm:pt>
  </dgm:ptLst>
  <dgm:cxnLst>
    <dgm:cxn modelId="{C3BCB807-445E-4A19-85BE-4E5AB3E3AF52}" type="presOf" srcId="{FB7F68CB-48B7-4EE5-9624-BCA3869DCEB9}" destId="{487F951B-823A-41B9-8F62-5594F5851E9E}" srcOrd="0" destOrd="1" presId="urn:microsoft.com/office/officeart/2005/8/layout/hList1"/>
    <dgm:cxn modelId="{6CB73620-2B04-438A-AF94-E9FD07F2E752}" type="presOf" srcId="{CEA8960C-FCC8-4613-89E8-434555860418}" destId="{6CE317A8-8EF9-43DD-B1BD-A3ECAB4EB6C4}" srcOrd="0" destOrd="1" presId="urn:microsoft.com/office/officeart/2005/8/layout/hList1"/>
    <dgm:cxn modelId="{013DCF2D-0730-42B2-B6A4-D0B59A22876E}" type="presOf" srcId="{AB603216-3ED4-4D7B-BB89-DBEA6CE064CC}" destId="{07DF502E-8AD0-4CFA-98B9-B2C9A27E75FD}" srcOrd="0" destOrd="0" presId="urn:microsoft.com/office/officeart/2005/8/layout/hList1"/>
    <dgm:cxn modelId="{E4A20F2F-A7FE-4768-9C48-242E7B95F29E}" srcId="{70341573-C7B9-4C70-AF2A-40D8A3681F0E}" destId="{842323C0-59F5-48F2-94C2-DD8AEBC35F79}" srcOrd="2" destOrd="0" parTransId="{03C7361B-C282-46CC-A13E-3B0DB89B9151}" sibTransId="{612FA463-F91C-4C1C-B6CB-261812D5B3B4}"/>
    <dgm:cxn modelId="{BCE38B3C-7EC7-4EEA-91DB-C0BE43553E22}" srcId="{0D033668-22A4-49BA-93C2-10F9A31B23E9}" destId="{3258C145-664D-4429-A5AB-612DC0905430}" srcOrd="2" destOrd="0" parTransId="{4BBE59D5-267C-4C4D-8C85-E1279DDBE7D7}" sibTransId="{EBE9F97A-0BA2-4464-9423-9F466E17D996}"/>
    <dgm:cxn modelId="{0CDADB47-D2D7-40D9-80E2-E9B7352525D7}" srcId="{F14B97BD-CF67-48DC-9730-B12F0F48240B}" destId="{0D033668-22A4-49BA-93C2-10F9A31B23E9}" srcOrd="2" destOrd="0" parTransId="{D7C32D3B-75BB-4715-AD57-D72608F83195}" sibTransId="{350AC30C-6699-411C-85CD-066746008DF7}"/>
    <dgm:cxn modelId="{EB0DE375-E0E0-4F71-87E2-C0AE5BB17F08}" type="presOf" srcId="{815EFC62-047E-44BE-A255-DA1540A24C48}" destId="{487F951B-823A-41B9-8F62-5594F5851E9E}" srcOrd="0" destOrd="4" presId="urn:microsoft.com/office/officeart/2005/8/layout/hList1"/>
    <dgm:cxn modelId="{17EF375A-6687-46B9-9837-0F4B11422B9C}" srcId="{0D033668-22A4-49BA-93C2-10F9A31B23E9}" destId="{D94C8DE1-EC89-4C50-8626-30239968A012}" srcOrd="3" destOrd="0" parTransId="{DFBA46BA-7979-486E-9E28-2A416C986527}" sibTransId="{22EE11FE-88AE-47B8-885F-0505BD387DB1}"/>
    <dgm:cxn modelId="{09603481-0223-4645-BEEE-396BE2EA90F8}" srcId="{70341573-C7B9-4C70-AF2A-40D8A3681F0E}" destId="{2CF0E17D-CE4D-468E-A481-3B1D2050A07A}" srcOrd="0" destOrd="0" parTransId="{9CB86A28-520A-4E2C-9085-4BCBEF1B059A}" sibTransId="{6A117F49-B27E-418E-9012-A8E1F3A92D7C}"/>
    <dgm:cxn modelId="{B3E0B886-727F-42DD-AECE-4BECCDD4A5D1}" type="presOf" srcId="{D94C8DE1-EC89-4C50-8626-30239968A012}" destId="{07DF502E-8AD0-4CFA-98B9-B2C9A27E75FD}" srcOrd="0" destOrd="3" presId="urn:microsoft.com/office/officeart/2005/8/layout/hList1"/>
    <dgm:cxn modelId="{80802E97-051F-4B9F-95D0-E6F178D4896D}" type="presOf" srcId="{842323C0-59F5-48F2-94C2-DD8AEBC35F79}" destId="{487F951B-823A-41B9-8F62-5594F5851E9E}" srcOrd="0" destOrd="2" presId="urn:microsoft.com/office/officeart/2005/8/layout/hList1"/>
    <dgm:cxn modelId="{2A7A3B97-B0F8-4A18-B134-4C0207DE910D}" srcId="{0D033668-22A4-49BA-93C2-10F9A31B23E9}" destId="{AB603216-3ED4-4D7B-BB89-DBEA6CE064CC}" srcOrd="0" destOrd="0" parTransId="{887A5496-7AFF-4BE4-89BB-DB3CD1973BEB}" sibTransId="{B4C5FD4E-7107-4396-AC7C-1FAAFB732D6C}"/>
    <dgm:cxn modelId="{7FF71E9D-AA43-49B5-9CF9-CB2BE9A373CE}" srcId="{70341573-C7B9-4C70-AF2A-40D8A3681F0E}" destId="{815EFC62-047E-44BE-A255-DA1540A24C48}" srcOrd="4" destOrd="0" parTransId="{9CF1DB9B-9EDC-4E6F-913B-DA61F99A5E06}" sibTransId="{AD982A6F-6377-4D6A-A42F-455F21842A21}"/>
    <dgm:cxn modelId="{9BFE1E9D-3949-4484-8DC9-180799E2FD52}" type="presOf" srcId="{3258C145-664D-4429-A5AB-612DC0905430}" destId="{07DF502E-8AD0-4CFA-98B9-B2C9A27E75FD}" srcOrd="0" destOrd="2" presId="urn:microsoft.com/office/officeart/2005/8/layout/hList1"/>
    <dgm:cxn modelId="{5E598F9F-D9B7-47EE-B003-707FD8B89550}" type="presOf" srcId="{D760AFCF-B3B5-4DE8-99CC-7D4AE40138F2}" destId="{487F951B-823A-41B9-8F62-5594F5851E9E}" srcOrd="0" destOrd="3" presId="urn:microsoft.com/office/officeart/2005/8/layout/hList1"/>
    <dgm:cxn modelId="{BC68B7A2-D46E-4F59-B98E-F8E0863B56F5}" type="presOf" srcId="{FF81FEF0-B4B4-4495-B86E-CB58327041B5}" destId="{6CE317A8-8EF9-43DD-B1BD-A3ECAB4EB6C4}" srcOrd="0" destOrd="4" presId="urn:microsoft.com/office/officeart/2005/8/layout/hList1"/>
    <dgm:cxn modelId="{5B423AA7-BDCA-46E9-9E03-8987F236F98D}" type="presOf" srcId="{D8D84B24-CD2A-456F-AC22-1CC53E27E404}" destId="{07DF502E-8AD0-4CFA-98B9-B2C9A27E75FD}" srcOrd="0" destOrd="4" presId="urn:microsoft.com/office/officeart/2005/8/layout/hList1"/>
    <dgm:cxn modelId="{B0F45AAA-1D0B-492C-AA99-560D2D355F3B}" type="presOf" srcId="{0D033668-22A4-49BA-93C2-10F9A31B23E9}" destId="{07A9018A-94A1-430F-94D5-663F53A39FF3}" srcOrd="0" destOrd="0" presId="urn:microsoft.com/office/officeart/2005/8/layout/hList1"/>
    <dgm:cxn modelId="{54E104AB-378C-476F-A533-AE32762F5345}" type="presOf" srcId="{CB3AA553-D1D3-4BC9-A5A7-FE9BDC7B8A71}" destId="{6CE317A8-8EF9-43DD-B1BD-A3ECAB4EB6C4}" srcOrd="0" destOrd="3" presId="urn:microsoft.com/office/officeart/2005/8/layout/hList1"/>
    <dgm:cxn modelId="{8A4332AC-7F80-45F7-89A5-E2D4F2EAE821}" srcId="{0D033668-22A4-49BA-93C2-10F9A31B23E9}" destId="{D8D84B24-CD2A-456F-AC22-1CC53E27E404}" srcOrd="4" destOrd="0" parTransId="{9B0E31E4-DF5E-4393-8904-F37EA71C4AE5}" sibTransId="{25CC44D3-20AE-462B-A906-5EC01DA13609}"/>
    <dgm:cxn modelId="{1A4493B0-B38F-4DA8-B32D-353159CD36D5}" srcId="{EB07B0E0-8078-4C6F-A65A-0DEE5D03DF19}" destId="{0650D12F-2364-437D-BB53-A5F1B58ECCA9}" srcOrd="2" destOrd="0" parTransId="{7D056498-F1B3-4A42-A3ED-ED356DAA7A34}" sibTransId="{AE64838D-EB6A-4D6A-8E0E-5B82BFDE3D86}"/>
    <dgm:cxn modelId="{B13CCAB4-29E0-4297-961D-1D2E2814F69C}" type="presOf" srcId="{EB07B0E0-8078-4C6F-A65A-0DEE5D03DF19}" destId="{2390A898-71EE-4C05-AD73-FC1FE1CF0B39}" srcOrd="0" destOrd="0" presId="urn:microsoft.com/office/officeart/2005/8/layout/hList1"/>
    <dgm:cxn modelId="{FADEEDBB-5F3B-45FF-8940-D0AD853E3910}" srcId="{EB07B0E0-8078-4C6F-A65A-0DEE5D03DF19}" destId="{90E6DF83-CD48-4A5D-A639-545709BC68B7}" srcOrd="0" destOrd="0" parTransId="{F8C96A1B-744D-41B9-AEAA-217B8A622677}" sibTransId="{7638E952-B8DB-40EA-A716-14C35FA6D418}"/>
    <dgm:cxn modelId="{C96844BD-84A1-469D-AA51-318C0F781F58}" type="presOf" srcId="{0650D12F-2364-437D-BB53-A5F1B58ECCA9}" destId="{6CE317A8-8EF9-43DD-B1BD-A3ECAB4EB6C4}" srcOrd="0" destOrd="2" presId="urn:microsoft.com/office/officeart/2005/8/layout/hList1"/>
    <dgm:cxn modelId="{2C128EBE-E7DB-420A-A91E-29BDA54229B7}" srcId="{EB07B0E0-8078-4C6F-A65A-0DEE5D03DF19}" destId="{CEA8960C-FCC8-4613-89E8-434555860418}" srcOrd="1" destOrd="0" parTransId="{05C8BF6E-FCEF-4E06-8E53-0CC96A69D10F}" sibTransId="{5E296804-0672-4394-94B1-ED08B8B9C6FE}"/>
    <dgm:cxn modelId="{13BD5FC0-80F2-45EF-84F8-B7B3070A5AF1}" srcId="{0D033668-22A4-49BA-93C2-10F9A31B23E9}" destId="{69C3AB57-5CF2-45D1-ABE6-463130F2E42F}" srcOrd="1" destOrd="0" parTransId="{8ADC6B49-827A-4F77-8FAC-C0DEDF4E65DD}" sibTransId="{38B36D1A-9A24-453E-B41A-9B7DF38F830B}"/>
    <dgm:cxn modelId="{16C5FFC3-7128-4BD0-877C-B5C69657EEB4}" type="presOf" srcId="{70341573-C7B9-4C70-AF2A-40D8A3681F0E}" destId="{44FA193A-F65D-4440-B08D-F6C840610C34}" srcOrd="0" destOrd="0" presId="urn:microsoft.com/office/officeart/2005/8/layout/hList1"/>
    <dgm:cxn modelId="{50D0ACD6-848E-4963-8652-E4B52A1F266F}" srcId="{EB07B0E0-8078-4C6F-A65A-0DEE5D03DF19}" destId="{FF81FEF0-B4B4-4495-B86E-CB58327041B5}" srcOrd="4" destOrd="0" parTransId="{1FA0B594-BB90-411E-A95F-14FA301C1891}" sibTransId="{16BF0992-C6AC-471B-94CD-36ABC2CF9518}"/>
    <dgm:cxn modelId="{20487BDD-17C4-430E-9BDE-D312B5F9DE50}" srcId="{F14B97BD-CF67-48DC-9730-B12F0F48240B}" destId="{70341573-C7B9-4C70-AF2A-40D8A3681F0E}" srcOrd="1" destOrd="0" parTransId="{1430BF32-30F7-42BC-A564-41375A898899}" sibTransId="{29FB5A6E-4F60-4D20-ABBC-3B8F4DF3E83A}"/>
    <dgm:cxn modelId="{7AFFC0E1-2AE8-4D12-A846-2E8B95C37853}" type="presOf" srcId="{F14B97BD-CF67-48DC-9730-B12F0F48240B}" destId="{BB689D05-02A2-4AB5-A447-E0D08E843D58}" srcOrd="0" destOrd="0" presId="urn:microsoft.com/office/officeart/2005/8/layout/hList1"/>
    <dgm:cxn modelId="{D74969EB-48E7-41C4-87E5-D1A6E1CC3D4E}" srcId="{F14B97BD-CF67-48DC-9730-B12F0F48240B}" destId="{EB07B0E0-8078-4C6F-A65A-0DEE5D03DF19}" srcOrd="0" destOrd="0" parTransId="{FE00616F-D3D8-4DEF-9A4A-B14D0EAF9370}" sibTransId="{61FA8462-9842-4224-A43D-7FE6E03B515E}"/>
    <dgm:cxn modelId="{3DDC09ED-E188-4FEC-B86D-F62FCA69A156}" type="presOf" srcId="{69C3AB57-5CF2-45D1-ABE6-463130F2E42F}" destId="{07DF502E-8AD0-4CFA-98B9-B2C9A27E75FD}" srcOrd="0" destOrd="1" presId="urn:microsoft.com/office/officeart/2005/8/layout/hList1"/>
    <dgm:cxn modelId="{1F49ACF0-54EF-481F-A18D-FE58B9BE79A2}" srcId="{EB07B0E0-8078-4C6F-A65A-0DEE5D03DF19}" destId="{CB3AA553-D1D3-4BC9-A5A7-FE9BDC7B8A71}" srcOrd="3" destOrd="0" parTransId="{11EE167B-29E7-4604-9595-55B396CA7253}" sibTransId="{096B9A3E-1ED5-424D-A39D-4421BBA74C08}"/>
    <dgm:cxn modelId="{A838BAF8-5C26-4B45-A49D-D79616DBD2B7}" type="presOf" srcId="{90E6DF83-CD48-4A5D-A639-545709BC68B7}" destId="{6CE317A8-8EF9-43DD-B1BD-A3ECAB4EB6C4}" srcOrd="0" destOrd="0" presId="urn:microsoft.com/office/officeart/2005/8/layout/hList1"/>
    <dgm:cxn modelId="{8E20E1FC-2F9C-4E2D-983D-5709CF0C37E4}" srcId="{70341573-C7B9-4C70-AF2A-40D8A3681F0E}" destId="{FB7F68CB-48B7-4EE5-9624-BCA3869DCEB9}" srcOrd="1" destOrd="0" parTransId="{ACED00A2-F0FF-4339-864C-79BEFAD3CA77}" sibTransId="{CED01211-A67C-4DAA-BD02-90CA34F3494E}"/>
    <dgm:cxn modelId="{B8D5EDFE-867F-46C3-A567-93DF1445B785}" srcId="{70341573-C7B9-4C70-AF2A-40D8A3681F0E}" destId="{D760AFCF-B3B5-4DE8-99CC-7D4AE40138F2}" srcOrd="3" destOrd="0" parTransId="{0FDCB4D3-1831-4AB8-AD22-8B748059FEA1}" sibTransId="{F41911FA-2088-463F-A972-9CDF27EF1148}"/>
    <dgm:cxn modelId="{872CBCFF-5CEA-438D-A504-2083FCCA414D}" type="presOf" srcId="{2CF0E17D-CE4D-468E-A481-3B1D2050A07A}" destId="{487F951B-823A-41B9-8F62-5594F5851E9E}" srcOrd="0" destOrd="0" presId="urn:microsoft.com/office/officeart/2005/8/layout/hList1"/>
    <dgm:cxn modelId="{78985F18-AB4A-4E00-9E22-164CE4291C53}" type="presParOf" srcId="{BB689D05-02A2-4AB5-A447-E0D08E843D58}" destId="{068B3E02-9AB9-40E4-A3FC-260CD572BB65}" srcOrd="0" destOrd="0" presId="urn:microsoft.com/office/officeart/2005/8/layout/hList1"/>
    <dgm:cxn modelId="{6F087BFF-D3C9-430A-96AE-DF18ABB9AADA}" type="presParOf" srcId="{068B3E02-9AB9-40E4-A3FC-260CD572BB65}" destId="{2390A898-71EE-4C05-AD73-FC1FE1CF0B39}" srcOrd="0" destOrd="0" presId="urn:microsoft.com/office/officeart/2005/8/layout/hList1"/>
    <dgm:cxn modelId="{59684963-EB81-42ED-9625-8EC7677C373E}" type="presParOf" srcId="{068B3E02-9AB9-40E4-A3FC-260CD572BB65}" destId="{6CE317A8-8EF9-43DD-B1BD-A3ECAB4EB6C4}" srcOrd="1" destOrd="0" presId="urn:microsoft.com/office/officeart/2005/8/layout/hList1"/>
    <dgm:cxn modelId="{5EF6662B-85B2-4D3A-8462-7AB0E6829647}" type="presParOf" srcId="{BB689D05-02A2-4AB5-A447-E0D08E843D58}" destId="{49581CAA-391E-460E-AA2F-54AD5DC7FAA3}" srcOrd="1" destOrd="0" presId="urn:microsoft.com/office/officeart/2005/8/layout/hList1"/>
    <dgm:cxn modelId="{05E681A7-970B-4B12-AD49-ED768EAF5CE5}" type="presParOf" srcId="{BB689D05-02A2-4AB5-A447-E0D08E843D58}" destId="{FD1696E5-E3C3-43A2-86B9-81F16332387B}" srcOrd="2" destOrd="0" presId="urn:microsoft.com/office/officeart/2005/8/layout/hList1"/>
    <dgm:cxn modelId="{B817BD62-5C20-4D57-87AC-8B99C7C1EEBC}" type="presParOf" srcId="{FD1696E5-E3C3-43A2-86B9-81F16332387B}" destId="{44FA193A-F65D-4440-B08D-F6C840610C34}" srcOrd="0" destOrd="0" presId="urn:microsoft.com/office/officeart/2005/8/layout/hList1"/>
    <dgm:cxn modelId="{BF39C526-E380-418E-9CC1-83DD7A426CCD}" type="presParOf" srcId="{FD1696E5-E3C3-43A2-86B9-81F16332387B}" destId="{487F951B-823A-41B9-8F62-5594F5851E9E}" srcOrd="1" destOrd="0" presId="urn:microsoft.com/office/officeart/2005/8/layout/hList1"/>
    <dgm:cxn modelId="{6E114557-2B67-478A-A0E9-7711DBEB5349}" type="presParOf" srcId="{BB689D05-02A2-4AB5-A447-E0D08E843D58}" destId="{07232F47-3586-4525-B176-EA37DD001A73}" srcOrd="3" destOrd="0" presId="urn:microsoft.com/office/officeart/2005/8/layout/hList1"/>
    <dgm:cxn modelId="{1F420E0E-F98A-4484-9463-B37B3B633753}" type="presParOf" srcId="{BB689D05-02A2-4AB5-A447-E0D08E843D58}" destId="{367D5D64-68EB-4935-BC99-57F81F113669}" srcOrd="4" destOrd="0" presId="urn:microsoft.com/office/officeart/2005/8/layout/hList1"/>
    <dgm:cxn modelId="{B99ABD5F-65C1-4DC6-A8D8-C582D593D347}" type="presParOf" srcId="{367D5D64-68EB-4935-BC99-57F81F113669}" destId="{07A9018A-94A1-430F-94D5-663F53A39FF3}" srcOrd="0" destOrd="0" presId="urn:microsoft.com/office/officeart/2005/8/layout/hList1"/>
    <dgm:cxn modelId="{895824E1-370E-4D8C-BDC3-F6D699C32434}" type="presParOf" srcId="{367D5D64-68EB-4935-BC99-57F81F113669}" destId="{07DF502E-8AD0-4CFA-98B9-B2C9A27E75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r="http://schemas.openxmlformats.org/officeDocument/2006/relationships"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EF31C33C-ED39-4219-A3E9-B71707C6A516}" type="doc">
      <dgm:prSet loTypeId="urn:microsoft.com/office/officeart/2005/8/layout/pList2" loCatId="picture" qsTypeId="urn:microsoft.com/office/officeart/2005/8/quickstyle/simple1" qsCatId="simple" csTypeId="urn:microsoft.com/office/officeart/2005/8/colors/accent1_1" csCatId="accent1" phldr="1"/>
      <dgm:spPr/>
      <dgm:t>
        <a:bodyPr/>
        <a:lstStyle/>
        <a:p>
          <a:endParaRPr lang="en-US"/>
        </a:p>
      </dgm:t>
    </dgm:pt>
    <dgm:pt modelId="{FA975704-8394-40E5-B710-027B863BD4BB}">
      <dgm:prSet phldrT="[Text]" phldr="0" custT="1"/>
      <dgm:spPr/>
      <dgm:t>
        <a:bodyPr/>
        <a:lstStyle/>
        <a:p>
          <a:r>
            <a:rPr lang="en-US" sz="1000" b="1" dirty="0">
              <a:latin typeface="Georgia" panose="02040502050405020303" pitchFamily="18" charset="0"/>
            </a:rPr>
            <a:t>Target ID &amp; Screening</a:t>
          </a:r>
        </a:p>
        <a:p>
          <a:endParaRPr lang="en-US" sz="1000" b="0" dirty="0">
            <a:solidFill>
              <a:schemeClr val="tx1"/>
            </a:solidFill>
            <a:latin typeface="+mn-lt"/>
            <a:ea typeface="Calibri" pitchFamily="34" charset="-122"/>
            <a:cs typeface="Calibri" pitchFamily="34" charset="-120"/>
          </a:endParaRPr>
        </a:p>
        <a:p>
          <a:r>
            <a:rPr lang="en-US" sz="1000" b="0" dirty="0">
              <a:solidFill>
                <a:schemeClr val="tx1"/>
              </a:solidFill>
              <a:latin typeface="+mn-lt"/>
              <a:ea typeface="Calibri" pitchFamily="34" charset="-122"/>
              <a:cs typeface="Calibri" pitchFamily="34" charset="-120"/>
            </a:rPr>
            <a:t>AI scans financials, filings and market data to surface targets in days, not weeks.</a:t>
          </a:r>
          <a:r>
            <a:rPr lang="en-US" sz="1000" b="0" dirty="0">
              <a:solidFill>
                <a:schemeClr val="tx1"/>
              </a:solidFill>
              <a:latin typeface="+mn-lt"/>
            </a:rPr>
            <a:t> </a:t>
          </a:r>
        </a:p>
      </dgm:t>
    </dgm:pt>
    <dgm:pt modelId="{389FC383-B8F4-4609-BCB6-628724002985}" type="parTrans" cxnId="{3545DCC6-AE1F-4D10-90BB-E824F648669D}">
      <dgm:prSet/>
      <dgm:spPr/>
      <dgm:t>
        <a:bodyPr/>
        <a:lstStyle/>
        <a:p>
          <a:endParaRPr lang="en-US"/>
        </a:p>
      </dgm:t>
    </dgm:pt>
    <dgm:pt modelId="{CEF2544A-7468-4908-B0BA-F2FADD86BA7B}" type="sibTrans" cxnId="{3545DCC6-AE1F-4D10-90BB-E824F648669D}">
      <dgm:prSet/>
      <dgm:spPr/>
      <dgm:t>
        <a:bodyPr/>
        <a:lstStyle/>
        <a:p>
          <a:endParaRPr lang="en-US"/>
        </a:p>
      </dgm:t>
    </dgm:pt>
    <dgm:pt modelId="{8957E2C6-5A56-4C93-8298-3A48889F2C6A}">
      <dgm:prSet phldrT="[Text]" phldr="0" custT="1"/>
      <dgm:spPr/>
      <dgm:t>
        <a:bodyPr/>
        <a:lstStyle/>
        <a:p>
          <a:r>
            <a:rPr lang="en-US" sz="1000" b="1" dirty="0">
              <a:latin typeface="Georgia" panose="02040502050405020303" pitchFamily="18" charset="0"/>
            </a:rPr>
            <a:t>Due Diligence Acceleration</a:t>
          </a:r>
        </a:p>
        <a:p>
          <a:endParaRPr lang="en-US" sz="1000" dirty="0">
            <a:solidFill>
              <a:schemeClr val="tx1"/>
            </a:solidFill>
            <a:latin typeface="+mn-lt"/>
            <a:ea typeface="Calibri" pitchFamily="34" charset="-122"/>
            <a:cs typeface="Calibri" pitchFamily="34" charset="-120"/>
          </a:endParaRPr>
        </a:p>
        <a:p>
          <a:r>
            <a:rPr lang="en-US" sz="1000" dirty="0">
              <a:solidFill>
                <a:schemeClr val="tx1"/>
              </a:solidFill>
              <a:latin typeface="+mn-lt"/>
              <a:ea typeface="Calibri" pitchFamily="34" charset="-122"/>
              <a:cs typeface="Calibri" pitchFamily="34" charset="-120"/>
            </a:rPr>
            <a:t>Reviews thousands of contracts in hours. Flags COC, MFN and assignment issues automatically.</a:t>
          </a:r>
          <a:endParaRPr lang="en-US" sz="1000" b="1" dirty="0">
            <a:solidFill>
              <a:schemeClr val="tx1"/>
            </a:solidFill>
            <a:latin typeface="+mn-lt"/>
          </a:endParaRPr>
        </a:p>
      </dgm:t>
    </dgm:pt>
    <dgm:pt modelId="{DF2DBBB4-D6EC-4089-9C07-D8EBA68D3E05}" type="parTrans" cxnId="{CEC52750-2EB1-4949-83D2-07180A7E103B}">
      <dgm:prSet/>
      <dgm:spPr/>
      <dgm:t>
        <a:bodyPr/>
        <a:lstStyle/>
        <a:p>
          <a:endParaRPr lang="en-US"/>
        </a:p>
      </dgm:t>
    </dgm:pt>
    <dgm:pt modelId="{D3C9889A-A256-4003-BDFC-09A744A86DA5}" type="sibTrans" cxnId="{CEC52750-2EB1-4949-83D2-07180A7E103B}">
      <dgm:prSet/>
      <dgm:spPr/>
      <dgm:t>
        <a:bodyPr/>
        <a:lstStyle/>
        <a:p>
          <a:endParaRPr lang="en-US"/>
        </a:p>
      </dgm:t>
    </dgm:pt>
    <dgm:pt modelId="{6B42AC14-53C4-41F0-944C-876F284009AD}">
      <dgm:prSet phldrT="[Text]" phldr="0" custT="1"/>
      <dgm:spPr/>
      <dgm:t>
        <a:bodyPr/>
        <a:lstStyle/>
        <a:p>
          <a:r>
            <a:rPr lang="en-US" sz="1000" b="1" dirty="0">
              <a:latin typeface="Georgia" panose="02040502050405020303" pitchFamily="18" charset="0"/>
            </a:rPr>
            <a:t>Deal Structuring &amp; Negotiation</a:t>
          </a:r>
          <a:br>
            <a:rPr lang="en-US" sz="1000" b="1" dirty="0">
              <a:latin typeface="Georgia" panose="02040502050405020303" pitchFamily="18" charset="0"/>
            </a:rPr>
          </a:br>
          <a:endParaRPr lang="en-US" sz="1000" b="1" dirty="0">
            <a:latin typeface="Georgia" panose="02040502050405020303" pitchFamily="18" charset="0"/>
          </a:endParaRPr>
        </a:p>
        <a:p>
          <a:r>
            <a:rPr lang="en-US" sz="1000" dirty="0">
              <a:solidFill>
                <a:schemeClr val="tx1"/>
              </a:solidFill>
              <a:latin typeface="+mn-lt"/>
              <a:ea typeface="Calibri" pitchFamily="34" charset="-122"/>
              <a:cs typeface="Calibri" pitchFamily="34" charset="-120"/>
            </a:rPr>
            <a:t>Models tax and regulatory impacts. Drafts LOIs, term sheets, deal documents and negotiation playbooks.</a:t>
          </a:r>
          <a:r>
            <a:rPr lang="en-US" sz="1000" b="1" dirty="0">
              <a:solidFill>
                <a:schemeClr val="tx1"/>
              </a:solidFill>
              <a:latin typeface="+mn-lt"/>
            </a:rPr>
            <a:t> </a:t>
          </a:r>
        </a:p>
      </dgm:t>
    </dgm:pt>
    <dgm:pt modelId="{8B1C0860-DC27-441C-AAE5-F4A4F14670FD}" type="parTrans" cxnId="{E8EA08BB-7C52-4158-B5B9-9AB730B0B242}">
      <dgm:prSet/>
      <dgm:spPr/>
      <dgm:t>
        <a:bodyPr/>
        <a:lstStyle/>
        <a:p>
          <a:endParaRPr lang="en-US"/>
        </a:p>
      </dgm:t>
    </dgm:pt>
    <dgm:pt modelId="{4DF69ADA-4BBF-4696-B059-7610828FCB36}" type="sibTrans" cxnId="{E8EA08BB-7C52-4158-B5B9-9AB730B0B242}">
      <dgm:prSet/>
      <dgm:spPr/>
      <dgm:t>
        <a:bodyPr/>
        <a:lstStyle/>
        <a:p>
          <a:endParaRPr lang="en-US"/>
        </a:p>
      </dgm:t>
    </dgm:pt>
    <dgm:pt modelId="{9B71FF0A-4168-439E-AFE8-49DFBB76A2E4}">
      <dgm:prSet custT="1"/>
      <dgm:spPr/>
      <dgm:t>
        <a:bodyPr/>
        <a:lstStyle/>
        <a:p>
          <a:r>
            <a:rPr lang="en-US" sz="1000" b="1" dirty="0">
              <a:latin typeface="Georgia" panose="02040502050405020303" pitchFamily="18" charset="0"/>
            </a:rPr>
            <a:t>Post-Merger Integration</a:t>
          </a:r>
        </a:p>
        <a:p>
          <a:endParaRPr lang="en-US" sz="1000" dirty="0">
            <a:solidFill>
              <a:schemeClr val="tx1"/>
            </a:solidFill>
            <a:latin typeface="+mn-lt"/>
            <a:ea typeface="Calibri" pitchFamily="34" charset="-122"/>
            <a:cs typeface="Calibri" pitchFamily="34" charset="-120"/>
          </a:endParaRPr>
        </a:p>
        <a:p>
          <a:r>
            <a:rPr lang="en-US" sz="1000" dirty="0">
              <a:solidFill>
                <a:schemeClr val="tx1"/>
              </a:solidFill>
              <a:latin typeface="+mn-lt"/>
              <a:ea typeface="Calibri" pitchFamily="34" charset="-122"/>
              <a:cs typeface="Calibri" pitchFamily="34" charset="-120"/>
            </a:rPr>
            <a:t>Tracks synergy realization, models scenarios and monitors Day 1 KPIs in real time.</a:t>
          </a:r>
          <a:endParaRPr lang="en-US" sz="1000" b="1" dirty="0">
            <a:solidFill>
              <a:schemeClr val="tx1"/>
            </a:solidFill>
            <a:latin typeface="+mn-lt"/>
          </a:endParaRPr>
        </a:p>
      </dgm:t>
    </dgm:pt>
    <dgm:pt modelId="{840C112D-8C3E-4D9C-BB3F-A87840C18F0B}" type="sibTrans" cxnId="{FEEADC4A-E360-4A83-B40C-665157FDBECC}">
      <dgm:prSet/>
      <dgm:spPr/>
      <dgm:t>
        <a:bodyPr/>
        <a:lstStyle/>
        <a:p>
          <a:endParaRPr lang="en-US"/>
        </a:p>
      </dgm:t>
    </dgm:pt>
    <dgm:pt modelId="{39705809-8B5F-4734-817D-FBD74E69FD81}" type="parTrans" cxnId="{FEEADC4A-E360-4A83-B40C-665157FDBECC}">
      <dgm:prSet/>
      <dgm:spPr/>
      <dgm:t>
        <a:bodyPr/>
        <a:lstStyle/>
        <a:p>
          <a:endParaRPr lang="en-US"/>
        </a:p>
      </dgm:t>
    </dgm:pt>
    <dgm:pt modelId="{AAE26422-03EE-4C83-990C-00651CA558C0}" type="pres">
      <dgm:prSet presAssocID="{EF31C33C-ED39-4219-A3E9-B71707C6A516}" presName="Name0" presStyleCnt="0">
        <dgm:presLayoutVars>
          <dgm:dir/>
          <dgm:resizeHandles val="exact"/>
        </dgm:presLayoutVars>
      </dgm:prSet>
      <dgm:spPr/>
    </dgm:pt>
    <dgm:pt modelId="{5E3AE500-8EBF-41D1-86B9-B6B9EE69F000}" type="pres">
      <dgm:prSet presAssocID="{EF31C33C-ED39-4219-A3E9-B71707C6A516}" presName="bkgdShp" presStyleLbl="alignAccFollowNode1" presStyleIdx="0" presStyleCnt="1" custLinFactNeighborX="-19102"/>
      <dgm:spPr/>
    </dgm:pt>
    <dgm:pt modelId="{21ADDBC7-6939-43A1-AC30-B02E0CBF4D4E}" type="pres">
      <dgm:prSet presAssocID="{EF31C33C-ED39-4219-A3E9-B71707C6A516}" presName="linComp" presStyleCnt="0"/>
      <dgm:spPr/>
    </dgm:pt>
    <dgm:pt modelId="{28E07222-181A-4113-82C6-DD28AB280853}" type="pres">
      <dgm:prSet presAssocID="{FA975704-8394-40E5-B710-027B863BD4BB}" presName="compNode" presStyleCnt="0"/>
      <dgm:spPr/>
    </dgm:pt>
    <dgm:pt modelId="{C40300A5-D5FF-4083-AA83-CA4E3C96AB63}" type="pres">
      <dgm:prSet presAssocID="{FA975704-8394-40E5-B710-027B863BD4BB}" presName="node" presStyleLbl="node1" presStyleIdx="0" presStyleCnt="4">
        <dgm:presLayoutVars>
          <dgm:bulletEnabled val="1"/>
        </dgm:presLayoutVars>
      </dgm:prSet>
      <dgm:spPr/>
    </dgm:pt>
    <dgm:pt modelId="{A960D81C-7BBF-430D-A58D-B3020756F90E}" type="pres">
      <dgm:prSet presAssocID="{FA975704-8394-40E5-B710-027B863BD4BB}" presName="invisiNode" presStyleLbl="node1" presStyleIdx="0" presStyleCnt="4"/>
      <dgm:spPr/>
    </dgm:pt>
    <dgm:pt modelId="{48E50772-0249-4293-AAFE-88C5F415FD70}" type="pres">
      <dgm:prSet presAssocID="{FA975704-8394-40E5-B710-027B863BD4BB}"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 title=""/>
        </a:ext>
      </dgm:extLst>
    </dgm:pt>
    <dgm:pt modelId="{2B92CE94-1D8D-4A7F-B22E-448456BC5FEA}" type="pres">
      <dgm:prSet presAssocID="{CEF2544A-7468-4908-B0BA-F2FADD86BA7B}" presName="sibTrans" presStyleLbl="sibTrans2D1" presStyleIdx="0" presStyleCnt="0"/>
      <dgm:spPr/>
    </dgm:pt>
    <dgm:pt modelId="{CF27CCEF-322F-45B9-8F9D-6E704450EA3D}" type="pres">
      <dgm:prSet presAssocID="{8957E2C6-5A56-4C93-8298-3A48889F2C6A}" presName="compNode" presStyleCnt="0"/>
      <dgm:spPr/>
    </dgm:pt>
    <dgm:pt modelId="{82596505-F971-47C8-A742-32444A0A058C}" type="pres">
      <dgm:prSet presAssocID="{8957E2C6-5A56-4C93-8298-3A48889F2C6A}" presName="node" presStyleLbl="node1" presStyleIdx="1" presStyleCnt="4">
        <dgm:presLayoutVars>
          <dgm:bulletEnabled val="1"/>
        </dgm:presLayoutVars>
      </dgm:prSet>
      <dgm:spPr/>
    </dgm:pt>
    <dgm:pt modelId="{82783FCE-EBF7-4789-9E93-90D6A3C974A9}" type="pres">
      <dgm:prSet presAssocID="{8957E2C6-5A56-4C93-8298-3A48889F2C6A}" presName="invisiNode" presStyleLbl="node1" presStyleIdx="1" presStyleCnt="4"/>
      <dgm:spPr/>
    </dgm:pt>
    <dgm:pt modelId="{96E6F29C-A33C-4C0F-94EA-DCCD02E3B3DC}" type="pres">
      <dgm:prSet presAssocID="{8957E2C6-5A56-4C93-8298-3A48889F2C6A}"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 title=""/>
        </a:ext>
      </dgm:extLst>
    </dgm:pt>
    <dgm:pt modelId="{3560EB8D-C49E-471C-BE4E-90D3E49F7B83}" type="pres">
      <dgm:prSet presAssocID="{D3C9889A-A256-4003-BDFC-09A744A86DA5}" presName="sibTrans" presStyleLbl="sibTrans2D1" presStyleIdx="0" presStyleCnt="0"/>
      <dgm:spPr/>
    </dgm:pt>
    <dgm:pt modelId="{62C365D5-C1AE-4585-AF55-314C45BCE57B}" type="pres">
      <dgm:prSet presAssocID="{6B42AC14-53C4-41F0-944C-876F284009AD}" presName="compNode" presStyleCnt="0"/>
      <dgm:spPr/>
    </dgm:pt>
    <dgm:pt modelId="{A17DB9D8-293F-45BD-B1E8-2440246B9867}" type="pres">
      <dgm:prSet presAssocID="{6B42AC14-53C4-41F0-944C-876F284009AD}" presName="node" presStyleLbl="node1" presStyleIdx="2" presStyleCnt="4" custLinFactNeighborX="1094" custLinFactNeighborY="0">
        <dgm:presLayoutVars>
          <dgm:bulletEnabled val="1"/>
        </dgm:presLayoutVars>
      </dgm:prSet>
      <dgm:spPr/>
    </dgm:pt>
    <dgm:pt modelId="{918E9EDC-D2CE-48AD-8149-8FD735E85441}" type="pres">
      <dgm:prSet presAssocID="{6B42AC14-53C4-41F0-944C-876F284009AD}" presName="invisiNode" presStyleLbl="node1" presStyleIdx="2" presStyleCnt="4"/>
      <dgm:spPr/>
    </dgm:pt>
    <dgm:pt modelId="{4E97EED9-B1FF-49A2-9392-6BB07CF5F97F}" type="pres">
      <dgm:prSet presAssocID="{6B42AC14-53C4-41F0-944C-876F284009AD}"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 title=""/>
        </a:ext>
      </dgm:extLst>
    </dgm:pt>
    <dgm:pt modelId="{032C765F-17F0-4EE1-A6CD-1CD4D48E28D6}" type="pres">
      <dgm:prSet presAssocID="{4DF69ADA-4BBF-4696-B059-7610828FCB36}" presName="sibTrans" presStyleLbl="sibTrans2D1" presStyleIdx="0" presStyleCnt="0"/>
      <dgm:spPr/>
    </dgm:pt>
    <dgm:pt modelId="{86962EEE-E276-4D07-8B61-56494566B1B1}" type="pres">
      <dgm:prSet presAssocID="{9B71FF0A-4168-439E-AFE8-49DFBB76A2E4}" presName="compNode" presStyleCnt="0"/>
      <dgm:spPr/>
    </dgm:pt>
    <dgm:pt modelId="{13A00175-F705-4F94-B4B8-6AFD34A6E35F}" type="pres">
      <dgm:prSet presAssocID="{9B71FF0A-4168-439E-AFE8-49DFBB76A2E4}" presName="node" presStyleLbl="node1" presStyleIdx="3" presStyleCnt="4" custLinFactNeighborX="1471" custLinFactNeighborY="0">
        <dgm:presLayoutVars>
          <dgm:bulletEnabled val="1"/>
        </dgm:presLayoutVars>
      </dgm:prSet>
      <dgm:spPr/>
    </dgm:pt>
    <dgm:pt modelId="{A622D01D-46BA-4321-97B9-D637BFD4F5E7}" type="pres">
      <dgm:prSet presAssocID="{9B71FF0A-4168-439E-AFE8-49DFBB76A2E4}" presName="invisiNode" presStyleLbl="node1" presStyleIdx="3" presStyleCnt="4"/>
      <dgm:spPr/>
    </dgm:pt>
    <dgm:pt modelId="{1D95A441-C496-4F5D-86AA-E2A807451AC5}" type="pres">
      <dgm:prSet presAssocID="{9B71FF0A-4168-439E-AFE8-49DFBB76A2E4}"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 title=""/>
        </a:ext>
      </dgm:extLst>
    </dgm:pt>
  </dgm:ptLst>
  <dgm:cxnLst>
    <dgm:cxn modelId="{536D8D36-1AB3-4627-B91C-0B48F9DD1890}" type="presOf" srcId="{EF31C33C-ED39-4219-A3E9-B71707C6A516}" destId="{AAE26422-03EE-4C83-990C-00651CA558C0}" srcOrd="0" destOrd="0" presId="urn:microsoft.com/office/officeart/2005/8/layout/pList2"/>
    <dgm:cxn modelId="{06E78B3B-64BE-4728-BBA8-42848BCE9BA1}" type="presOf" srcId="{4DF69ADA-4BBF-4696-B059-7610828FCB36}" destId="{032C765F-17F0-4EE1-A6CD-1CD4D48E28D6}" srcOrd="0" destOrd="0" presId="urn:microsoft.com/office/officeart/2005/8/layout/pList2"/>
    <dgm:cxn modelId="{5C9B0960-F8D0-4E4B-8945-ECAD8FB0BD4E}" type="presOf" srcId="{8957E2C6-5A56-4C93-8298-3A48889F2C6A}" destId="{82596505-F971-47C8-A742-32444A0A058C}" srcOrd="0" destOrd="0" presId="urn:microsoft.com/office/officeart/2005/8/layout/pList2"/>
    <dgm:cxn modelId="{FEEADC4A-E360-4A83-B40C-665157FDBECC}" srcId="{EF31C33C-ED39-4219-A3E9-B71707C6A516}" destId="{9B71FF0A-4168-439E-AFE8-49DFBB76A2E4}" srcOrd="3" destOrd="0" parTransId="{39705809-8B5F-4734-817D-FBD74E69FD81}" sibTransId="{840C112D-8C3E-4D9C-BB3F-A87840C18F0B}"/>
    <dgm:cxn modelId="{B8F9B66D-CA91-4112-A886-B80EBA1A2141}" type="presOf" srcId="{6B42AC14-53C4-41F0-944C-876F284009AD}" destId="{A17DB9D8-293F-45BD-B1E8-2440246B9867}" srcOrd="0" destOrd="0" presId="urn:microsoft.com/office/officeart/2005/8/layout/pList2"/>
    <dgm:cxn modelId="{CEC52750-2EB1-4949-83D2-07180A7E103B}" srcId="{EF31C33C-ED39-4219-A3E9-B71707C6A516}" destId="{8957E2C6-5A56-4C93-8298-3A48889F2C6A}" srcOrd="1" destOrd="0" parTransId="{DF2DBBB4-D6EC-4089-9C07-D8EBA68D3E05}" sibTransId="{D3C9889A-A256-4003-BDFC-09A744A86DA5}"/>
    <dgm:cxn modelId="{27E52180-686C-4BFD-A493-AD62CC1090A8}" type="presOf" srcId="{CEF2544A-7468-4908-B0BA-F2FADD86BA7B}" destId="{2B92CE94-1D8D-4A7F-B22E-448456BC5FEA}" srcOrd="0" destOrd="0" presId="urn:microsoft.com/office/officeart/2005/8/layout/pList2"/>
    <dgm:cxn modelId="{B30C71B9-3DB2-4BAC-811D-18AD5005A687}" type="presOf" srcId="{D3C9889A-A256-4003-BDFC-09A744A86DA5}" destId="{3560EB8D-C49E-471C-BE4E-90D3E49F7B83}" srcOrd="0" destOrd="0" presId="urn:microsoft.com/office/officeart/2005/8/layout/pList2"/>
    <dgm:cxn modelId="{E8EA08BB-7C52-4158-B5B9-9AB730B0B242}" srcId="{EF31C33C-ED39-4219-A3E9-B71707C6A516}" destId="{6B42AC14-53C4-41F0-944C-876F284009AD}" srcOrd="2" destOrd="0" parTransId="{8B1C0860-DC27-441C-AAE5-F4A4F14670FD}" sibTransId="{4DF69ADA-4BBF-4696-B059-7610828FCB36}"/>
    <dgm:cxn modelId="{91BC0BC1-3815-409C-A0C2-9A9DD37E568F}" type="presOf" srcId="{FA975704-8394-40E5-B710-027B863BD4BB}" destId="{C40300A5-D5FF-4083-AA83-CA4E3C96AB63}" srcOrd="0" destOrd="0" presId="urn:microsoft.com/office/officeart/2005/8/layout/pList2"/>
    <dgm:cxn modelId="{3545DCC6-AE1F-4D10-90BB-E824F648669D}" srcId="{EF31C33C-ED39-4219-A3E9-B71707C6A516}" destId="{FA975704-8394-40E5-B710-027B863BD4BB}" srcOrd="0" destOrd="0" parTransId="{389FC383-B8F4-4609-BCB6-628724002985}" sibTransId="{CEF2544A-7468-4908-B0BA-F2FADD86BA7B}"/>
    <dgm:cxn modelId="{AB0533EC-1FB7-4D0C-A391-E3F256510FB6}" type="presOf" srcId="{9B71FF0A-4168-439E-AFE8-49DFBB76A2E4}" destId="{13A00175-F705-4F94-B4B8-6AFD34A6E35F}" srcOrd="0" destOrd="0" presId="urn:microsoft.com/office/officeart/2005/8/layout/pList2"/>
    <dgm:cxn modelId="{DE34E9F5-8D8E-4E5F-949B-223F8242CA67}" type="presParOf" srcId="{AAE26422-03EE-4C83-990C-00651CA558C0}" destId="{5E3AE500-8EBF-41D1-86B9-B6B9EE69F000}" srcOrd="0" destOrd="0" presId="urn:microsoft.com/office/officeart/2005/8/layout/pList2"/>
    <dgm:cxn modelId="{1521F6BF-3B41-489D-B76F-7AAE49057346}" type="presParOf" srcId="{AAE26422-03EE-4C83-990C-00651CA558C0}" destId="{21ADDBC7-6939-43A1-AC30-B02E0CBF4D4E}" srcOrd="1" destOrd="0" presId="urn:microsoft.com/office/officeart/2005/8/layout/pList2"/>
    <dgm:cxn modelId="{7BFDC263-A01E-4FF9-B61E-0477C19DAF7C}" type="presParOf" srcId="{21ADDBC7-6939-43A1-AC30-B02E0CBF4D4E}" destId="{28E07222-181A-4113-82C6-DD28AB280853}" srcOrd="0" destOrd="0" presId="urn:microsoft.com/office/officeart/2005/8/layout/pList2"/>
    <dgm:cxn modelId="{11050A3A-61CE-4EA6-A909-FE3010273B0C}" type="presParOf" srcId="{28E07222-181A-4113-82C6-DD28AB280853}" destId="{C40300A5-D5FF-4083-AA83-CA4E3C96AB63}" srcOrd="0" destOrd="0" presId="urn:microsoft.com/office/officeart/2005/8/layout/pList2"/>
    <dgm:cxn modelId="{0B40FEA3-FAA7-4F91-A951-FD039028FFE0}" type="presParOf" srcId="{28E07222-181A-4113-82C6-DD28AB280853}" destId="{A960D81C-7BBF-430D-A58D-B3020756F90E}" srcOrd="1" destOrd="0" presId="urn:microsoft.com/office/officeart/2005/8/layout/pList2"/>
    <dgm:cxn modelId="{4267DBB1-63BD-4092-9C00-90A1C501FC05}" type="presParOf" srcId="{28E07222-181A-4113-82C6-DD28AB280853}" destId="{48E50772-0249-4293-AAFE-88C5F415FD70}" srcOrd="2" destOrd="0" presId="urn:microsoft.com/office/officeart/2005/8/layout/pList2"/>
    <dgm:cxn modelId="{4A60C519-294B-42DE-946F-2E0625B957B2}" type="presParOf" srcId="{21ADDBC7-6939-43A1-AC30-B02E0CBF4D4E}" destId="{2B92CE94-1D8D-4A7F-B22E-448456BC5FEA}" srcOrd="1" destOrd="0" presId="urn:microsoft.com/office/officeart/2005/8/layout/pList2"/>
    <dgm:cxn modelId="{23335206-32AD-47A0-A19B-AAD3B1006AC7}" type="presParOf" srcId="{21ADDBC7-6939-43A1-AC30-B02E0CBF4D4E}" destId="{CF27CCEF-322F-45B9-8F9D-6E704450EA3D}" srcOrd="2" destOrd="0" presId="urn:microsoft.com/office/officeart/2005/8/layout/pList2"/>
    <dgm:cxn modelId="{3A870CE0-24D5-48AA-AA86-3472122E3360}" type="presParOf" srcId="{CF27CCEF-322F-45B9-8F9D-6E704450EA3D}" destId="{82596505-F971-47C8-A742-32444A0A058C}" srcOrd="0" destOrd="0" presId="urn:microsoft.com/office/officeart/2005/8/layout/pList2"/>
    <dgm:cxn modelId="{6B08CE21-064D-4770-9041-56313F6ACAB3}" type="presParOf" srcId="{CF27CCEF-322F-45B9-8F9D-6E704450EA3D}" destId="{82783FCE-EBF7-4789-9E93-90D6A3C974A9}" srcOrd="1" destOrd="0" presId="urn:microsoft.com/office/officeart/2005/8/layout/pList2"/>
    <dgm:cxn modelId="{8CF582E5-4615-4088-A3D5-C4654A0F0774}" type="presParOf" srcId="{CF27CCEF-322F-45B9-8F9D-6E704450EA3D}" destId="{96E6F29C-A33C-4C0F-94EA-DCCD02E3B3DC}" srcOrd="2" destOrd="0" presId="urn:microsoft.com/office/officeart/2005/8/layout/pList2"/>
    <dgm:cxn modelId="{6E44C7E1-B073-4271-8BFB-777111CD5337}" type="presParOf" srcId="{21ADDBC7-6939-43A1-AC30-B02E0CBF4D4E}" destId="{3560EB8D-C49E-471C-BE4E-90D3E49F7B83}" srcOrd="3" destOrd="0" presId="urn:microsoft.com/office/officeart/2005/8/layout/pList2"/>
    <dgm:cxn modelId="{3BC36ABE-EFF3-4224-ADCE-9C1C5539C4F8}" type="presParOf" srcId="{21ADDBC7-6939-43A1-AC30-B02E0CBF4D4E}" destId="{62C365D5-C1AE-4585-AF55-314C45BCE57B}" srcOrd="4" destOrd="0" presId="urn:microsoft.com/office/officeart/2005/8/layout/pList2"/>
    <dgm:cxn modelId="{F670EC2F-D773-42F6-938D-4247B53EF807}" type="presParOf" srcId="{62C365D5-C1AE-4585-AF55-314C45BCE57B}" destId="{A17DB9D8-293F-45BD-B1E8-2440246B9867}" srcOrd="0" destOrd="0" presId="urn:microsoft.com/office/officeart/2005/8/layout/pList2"/>
    <dgm:cxn modelId="{0F6187A7-5921-458D-9E3A-60858BC74F59}" type="presParOf" srcId="{62C365D5-C1AE-4585-AF55-314C45BCE57B}" destId="{918E9EDC-D2CE-48AD-8149-8FD735E85441}" srcOrd="1" destOrd="0" presId="urn:microsoft.com/office/officeart/2005/8/layout/pList2"/>
    <dgm:cxn modelId="{D837CFDC-59FF-4523-81A7-BE63469AD801}" type="presParOf" srcId="{62C365D5-C1AE-4585-AF55-314C45BCE57B}" destId="{4E97EED9-B1FF-49A2-9392-6BB07CF5F97F}" srcOrd="2" destOrd="0" presId="urn:microsoft.com/office/officeart/2005/8/layout/pList2"/>
    <dgm:cxn modelId="{F2912166-17F1-42BD-93A7-7DCEACB17DEB}" type="presParOf" srcId="{21ADDBC7-6939-43A1-AC30-B02E0CBF4D4E}" destId="{032C765F-17F0-4EE1-A6CD-1CD4D48E28D6}" srcOrd="5" destOrd="0" presId="urn:microsoft.com/office/officeart/2005/8/layout/pList2"/>
    <dgm:cxn modelId="{3FAA0232-50D0-4825-B46E-16321CFD436F}" type="presParOf" srcId="{21ADDBC7-6939-43A1-AC30-B02E0CBF4D4E}" destId="{86962EEE-E276-4D07-8B61-56494566B1B1}" srcOrd="6" destOrd="0" presId="urn:microsoft.com/office/officeart/2005/8/layout/pList2"/>
    <dgm:cxn modelId="{BB696377-5D1E-42E4-BC5B-6C4602A676C0}" type="presParOf" srcId="{86962EEE-E276-4D07-8B61-56494566B1B1}" destId="{13A00175-F705-4F94-B4B8-6AFD34A6E35F}" srcOrd="0" destOrd="0" presId="urn:microsoft.com/office/officeart/2005/8/layout/pList2"/>
    <dgm:cxn modelId="{77698125-594E-4E11-B1B6-965C44833D1D}" type="presParOf" srcId="{86962EEE-E276-4D07-8B61-56494566B1B1}" destId="{A622D01D-46BA-4321-97B9-D637BFD4F5E7}" srcOrd="1" destOrd="0" presId="urn:microsoft.com/office/officeart/2005/8/layout/pList2"/>
    <dgm:cxn modelId="{A97D4757-6AEF-46C9-AEF8-AF8578DCEACB}" type="presParOf" srcId="{86962EEE-E276-4D07-8B61-56494566B1B1}" destId="{1D95A441-C496-4F5D-86AA-E2A807451AC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4A3EF-C8C6-425B-993B-12D7AD0B1CD5}">
      <dsp:nvSpPr>
        <dsp:cNvPr id="0" name=""/>
        <dsp:cNvSpPr/>
      </dsp:nvSpPr>
      <dsp:spPr>
        <a:xfrm>
          <a:off x="0" y="366070"/>
          <a:ext cx="479266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5FDED6-9814-4B22-A25B-400C619BC2B4}">
      <dsp:nvSpPr>
        <dsp:cNvPr id="0" name=""/>
        <dsp:cNvSpPr/>
      </dsp:nvSpPr>
      <dsp:spPr>
        <a:xfrm>
          <a:off x="239633" y="26590"/>
          <a:ext cx="335486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06" tIns="0" rIns="126806" bIns="0" numCol="1" spcCol="1270" anchor="ctr" anchorCtr="0">
          <a:noAutofit/>
        </a:bodyPr>
        <a:lstStyle/>
        <a:p>
          <a:pPr marL="0" lvl="0" indent="0" algn="l" defTabSz="488950">
            <a:lnSpc>
              <a:spcPct val="90000"/>
            </a:lnSpc>
            <a:spcBef>
              <a:spcPct val="0"/>
            </a:spcBef>
            <a:spcAft>
              <a:spcPct val="35000"/>
            </a:spcAft>
            <a:buNone/>
          </a:pPr>
          <a:r>
            <a:rPr lang="en-US" sz="1100" b="1" kern="1200" dirty="0"/>
            <a:t>Paramount Skydance / Warner Bros. $110.9B</a:t>
          </a:r>
          <a:br>
            <a:rPr lang="en-US" sz="1600" b="1" kern="1200" dirty="0"/>
          </a:br>
          <a:r>
            <a:rPr lang="en-US" sz="1000" b="0" kern="1200" dirty="0"/>
            <a:t>Largest all-cash offer for a listed company ever. Bidding war with Netflix. </a:t>
          </a:r>
          <a:endParaRPr lang="en-US" sz="1600" b="0" kern="1200" dirty="0"/>
        </a:p>
      </dsp:txBody>
      <dsp:txXfrm>
        <a:off x="272777" y="59734"/>
        <a:ext cx="3288576" cy="612672"/>
      </dsp:txXfrm>
    </dsp:sp>
    <dsp:sp modelId="{5DF79AA4-7AFD-43C8-A719-87F631B2DDCA}">
      <dsp:nvSpPr>
        <dsp:cNvPr id="0" name=""/>
        <dsp:cNvSpPr/>
      </dsp:nvSpPr>
      <dsp:spPr>
        <a:xfrm>
          <a:off x="0" y="1409350"/>
          <a:ext cx="479266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42956-03EC-428F-96F6-104E582AA827}">
      <dsp:nvSpPr>
        <dsp:cNvPr id="0" name=""/>
        <dsp:cNvSpPr/>
      </dsp:nvSpPr>
      <dsp:spPr>
        <a:xfrm>
          <a:off x="239633" y="1069870"/>
          <a:ext cx="335486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06" tIns="0" rIns="126806" bIns="0" numCol="1" spcCol="1270" anchor="ctr" anchorCtr="0">
          <a:noAutofit/>
        </a:bodyPr>
        <a:lstStyle/>
        <a:p>
          <a:pPr marL="0" lvl="0" indent="0" algn="l" defTabSz="488950">
            <a:lnSpc>
              <a:spcPct val="90000"/>
            </a:lnSpc>
            <a:spcBef>
              <a:spcPct val="0"/>
            </a:spcBef>
            <a:spcAft>
              <a:spcPct val="35000"/>
            </a:spcAft>
            <a:buNone/>
          </a:pPr>
          <a:r>
            <a:rPr lang="en-US" sz="1100" b="1" kern="1200" dirty="0"/>
            <a:t>Union Pacific / Norfolk Southern $85B</a:t>
          </a:r>
          <a:br>
            <a:rPr lang="en-US" sz="1400" b="1" kern="1200" dirty="0"/>
          </a:br>
          <a:r>
            <a:rPr lang="en-US" sz="1000" b="0" kern="1200" dirty="0"/>
            <a:t>Rail mega-merger – scale play in rail operator logistics. </a:t>
          </a:r>
        </a:p>
      </dsp:txBody>
      <dsp:txXfrm>
        <a:off x="272777" y="1103014"/>
        <a:ext cx="3288576" cy="612672"/>
      </dsp:txXfrm>
    </dsp:sp>
    <dsp:sp modelId="{A7F83280-8C0D-420E-B909-9B8BEF523272}">
      <dsp:nvSpPr>
        <dsp:cNvPr id="0" name=""/>
        <dsp:cNvSpPr/>
      </dsp:nvSpPr>
      <dsp:spPr>
        <a:xfrm>
          <a:off x="0" y="2452630"/>
          <a:ext cx="479266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8B415-A323-4BB5-AF7C-952FF1FC5F6F}">
      <dsp:nvSpPr>
        <dsp:cNvPr id="0" name=""/>
        <dsp:cNvSpPr/>
      </dsp:nvSpPr>
      <dsp:spPr>
        <a:xfrm>
          <a:off x="239633" y="2113150"/>
          <a:ext cx="335486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06" tIns="0" rIns="126806" bIns="0" numCol="1" spcCol="1270" anchor="ctr" anchorCtr="0">
          <a:noAutofit/>
        </a:bodyPr>
        <a:lstStyle/>
        <a:p>
          <a:pPr marL="0" lvl="0" indent="0" algn="l" defTabSz="488950">
            <a:lnSpc>
              <a:spcPct val="90000"/>
            </a:lnSpc>
            <a:spcBef>
              <a:spcPct val="0"/>
            </a:spcBef>
            <a:spcAft>
              <a:spcPct val="35000"/>
            </a:spcAft>
            <a:buNone/>
          </a:pPr>
          <a:r>
            <a:rPr lang="en-US" sz="1100" b="1" kern="1200" dirty="0"/>
            <a:t>Electronic Arts (LBO) $55B</a:t>
          </a:r>
          <a:br>
            <a:rPr lang="en-US" sz="1400" b="1" kern="1200" dirty="0"/>
          </a:br>
          <a:r>
            <a:rPr lang="en-US" sz="1000" b="0" kern="1200" dirty="0"/>
            <a:t>Largest gaming LBO in history. Silver Lake, PIF and Affinity. Private credit milestone. </a:t>
          </a:r>
          <a:endParaRPr lang="en-US" sz="1400" b="0" kern="1200" dirty="0"/>
        </a:p>
      </dsp:txBody>
      <dsp:txXfrm>
        <a:off x="272777" y="2146294"/>
        <a:ext cx="3288576" cy="612672"/>
      </dsp:txXfrm>
    </dsp:sp>
    <dsp:sp modelId="{630DF637-9928-47F5-BE6F-69FCE761DFEE}">
      <dsp:nvSpPr>
        <dsp:cNvPr id="0" name=""/>
        <dsp:cNvSpPr/>
      </dsp:nvSpPr>
      <dsp:spPr>
        <a:xfrm>
          <a:off x="0" y="3495910"/>
          <a:ext cx="479266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0D59A-503E-42C9-A958-5DD5D57FE4F5}">
      <dsp:nvSpPr>
        <dsp:cNvPr id="0" name=""/>
        <dsp:cNvSpPr/>
      </dsp:nvSpPr>
      <dsp:spPr>
        <a:xfrm>
          <a:off x="239633" y="3156430"/>
          <a:ext cx="335486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06" tIns="0" rIns="126806" bIns="0" numCol="1" spcCol="1270" anchor="ctr" anchorCtr="0">
          <a:noAutofit/>
        </a:bodyPr>
        <a:lstStyle/>
        <a:p>
          <a:pPr marL="0" lvl="0" indent="0" algn="l" defTabSz="488950">
            <a:lnSpc>
              <a:spcPct val="90000"/>
            </a:lnSpc>
            <a:spcBef>
              <a:spcPct val="0"/>
            </a:spcBef>
            <a:spcAft>
              <a:spcPct val="35000"/>
            </a:spcAft>
            <a:buNone/>
          </a:pPr>
          <a:r>
            <a:rPr lang="en-US" sz="1100" b="1" kern="1200" dirty="0"/>
            <a:t>Palo Alto / CyberArk $25B</a:t>
          </a:r>
          <a:br>
            <a:rPr lang="en-US" sz="1400" b="1" kern="1200" dirty="0"/>
          </a:br>
          <a:r>
            <a:rPr lang="en-US" sz="1000" b="0" kern="1200" dirty="0"/>
            <a:t>Cybersecurity consolidation. Cross-border (U.S. </a:t>
          </a:r>
          <a:r>
            <a:rPr lang="en-US" sz="1000" b="0" kern="1200" dirty="0">
              <a:sym typeface="Wingdings" panose="05000000000000000000" pitchFamily="2" charset="2"/>
            </a:rPr>
            <a:t> Israel).</a:t>
          </a:r>
          <a:endParaRPr lang="en-US" sz="1400" b="0" kern="1200" dirty="0"/>
        </a:p>
      </dsp:txBody>
      <dsp:txXfrm>
        <a:off x="272777" y="3189574"/>
        <a:ext cx="328857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3ED0B-36A5-4FEB-A9D7-C8E7F5BE4D60}">
      <dsp:nvSpPr>
        <dsp:cNvPr id="0" name=""/>
        <dsp:cNvSpPr/>
      </dsp:nvSpPr>
      <dsp:spPr>
        <a:xfrm>
          <a:off x="461" y="840779"/>
          <a:ext cx="1985367" cy="23824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kern="1200" dirty="0"/>
            <a:t>Deal value: $63B</a:t>
          </a:r>
        </a:p>
      </dsp:txBody>
      <dsp:txXfrm rot="16200000">
        <a:off x="-777802" y="1619043"/>
        <a:ext cx="1953601" cy="397073"/>
      </dsp:txXfrm>
    </dsp:sp>
    <dsp:sp modelId="{4AAA0CA2-A639-4FC4-AD27-E7B23F38F3CB}">
      <dsp:nvSpPr>
        <dsp:cNvPr id="0" name=""/>
        <dsp:cNvSpPr/>
      </dsp:nvSpPr>
      <dsp:spPr>
        <a:xfrm>
          <a:off x="397534" y="840779"/>
          <a:ext cx="1479098" cy="23824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kern="1200" dirty="0">
              <a:latin typeface="Georgia" panose="02040502050405020303" pitchFamily="18" charset="0"/>
            </a:rPr>
            <a:t>$50B+</a:t>
          </a:r>
          <a:br>
            <a:rPr lang="en-US" sz="3200" kern="1200" dirty="0">
              <a:latin typeface="Georgia" panose="02040502050405020303" pitchFamily="18" charset="0"/>
            </a:rPr>
          </a:br>
          <a:r>
            <a:rPr lang="en-US" sz="800" kern="1200" dirty="0">
              <a:latin typeface="+mn-lt"/>
            </a:rPr>
            <a:t>in shareholder value erased</a:t>
          </a:r>
        </a:p>
        <a:p>
          <a:pPr marL="0" lvl="0" indent="0" algn="l" defTabSz="1422400">
            <a:lnSpc>
              <a:spcPct val="90000"/>
            </a:lnSpc>
            <a:spcBef>
              <a:spcPct val="0"/>
            </a:spcBef>
            <a:spcAft>
              <a:spcPct val="35000"/>
            </a:spcAft>
            <a:buNone/>
          </a:pPr>
          <a:endParaRPr lang="en-US" sz="800" kern="1200" dirty="0">
            <a:latin typeface="+mn-lt"/>
          </a:endParaRPr>
        </a:p>
        <a:p>
          <a:pPr marL="0" lvl="0" indent="0" algn="l" defTabSz="1422400">
            <a:lnSpc>
              <a:spcPct val="90000"/>
            </a:lnSpc>
            <a:spcBef>
              <a:spcPct val="0"/>
            </a:spcBef>
            <a:spcAft>
              <a:spcPct val="35000"/>
            </a:spcAft>
            <a:buNone/>
          </a:pPr>
          <a:endParaRPr lang="en-US" sz="800" kern="1200" dirty="0">
            <a:latin typeface="+mn-lt"/>
          </a:endParaRPr>
        </a:p>
        <a:p>
          <a:pPr marL="0" lvl="0" indent="0" algn="l" defTabSz="1422400">
            <a:lnSpc>
              <a:spcPct val="90000"/>
            </a:lnSpc>
            <a:spcBef>
              <a:spcPct val="0"/>
            </a:spcBef>
            <a:spcAft>
              <a:spcPct val="35000"/>
            </a:spcAft>
            <a:buNone/>
          </a:pPr>
          <a:r>
            <a:rPr lang="en-US" sz="800" kern="1200" dirty="0">
              <a:latin typeface="+mn-lt"/>
            </a:rPr>
            <a:t>Inadequate due diligence on litigation risk led to massive contingent liabilities. </a:t>
          </a:r>
        </a:p>
      </dsp:txBody>
      <dsp:txXfrm>
        <a:off x="397534" y="840779"/>
        <a:ext cx="1479098" cy="2382440"/>
      </dsp:txXfrm>
    </dsp:sp>
    <dsp:sp modelId="{378395D1-5ADD-4D7F-A594-98F3660B85D7}">
      <dsp:nvSpPr>
        <dsp:cNvPr id="0" name=""/>
        <dsp:cNvSpPr/>
      </dsp:nvSpPr>
      <dsp:spPr>
        <a:xfrm>
          <a:off x="2055316" y="840779"/>
          <a:ext cx="1985367" cy="23824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kern="1200" dirty="0"/>
            <a:t>Deal value: $100B+</a:t>
          </a:r>
        </a:p>
      </dsp:txBody>
      <dsp:txXfrm rot="16200000">
        <a:off x="1277052" y="1619043"/>
        <a:ext cx="1953601" cy="397073"/>
      </dsp:txXfrm>
    </dsp:sp>
    <dsp:sp modelId="{1D824334-CA68-469F-AB89-ADB47F9F06A9}">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538B57-606D-436C-9F92-B2C73BAC7E51}">
      <dsp:nvSpPr>
        <dsp:cNvPr id="0" name=""/>
        <dsp:cNvSpPr/>
      </dsp:nvSpPr>
      <dsp:spPr>
        <a:xfrm>
          <a:off x="2452389" y="840779"/>
          <a:ext cx="1479098" cy="23824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kern="1200" dirty="0">
              <a:latin typeface="Georgia" panose="02040502050405020303" pitchFamily="18" charset="0"/>
            </a:rPr>
            <a:t>$28B+</a:t>
          </a:r>
          <a:br>
            <a:rPr lang="en-US" sz="3200" kern="1200" dirty="0">
              <a:latin typeface="Georgia" panose="02040502050405020303" pitchFamily="18" charset="0"/>
            </a:rPr>
          </a:br>
          <a:r>
            <a:rPr lang="en-US" sz="800" kern="1200" dirty="0">
              <a:latin typeface="+mn-lt"/>
            </a:rPr>
            <a:t>in goodwill write-downs</a:t>
          </a:r>
        </a:p>
        <a:p>
          <a:pPr marL="0" lvl="0" indent="0" algn="l" defTabSz="1422400">
            <a:lnSpc>
              <a:spcPct val="90000"/>
            </a:lnSpc>
            <a:spcBef>
              <a:spcPct val="0"/>
            </a:spcBef>
            <a:spcAft>
              <a:spcPct val="35000"/>
            </a:spcAft>
            <a:buNone/>
          </a:pPr>
          <a:endParaRPr lang="en-US" sz="800" kern="1200" dirty="0">
            <a:latin typeface="+mn-lt"/>
          </a:endParaRPr>
        </a:p>
        <a:p>
          <a:pPr marL="0" lvl="0" indent="0" algn="l" defTabSz="1422400">
            <a:lnSpc>
              <a:spcPct val="90000"/>
            </a:lnSpc>
            <a:spcBef>
              <a:spcPct val="0"/>
            </a:spcBef>
            <a:spcAft>
              <a:spcPct val="35000"/>
            </a:spcAft>
            <a:buNone/>
          </a:pPr>
          <a:endParaRPr lang="en-US" sz="800" kern="1200" dirty="0">
            <a:latin typeface="+mn-lt"/>
          </a:endParaRPr>
        </a:p>
        <a:p>
          <a:pPr marL="0" lvl="0" indent="0" algn="l" defTabSz="1422400">
            <a:lnSpc>
              <a:spcPct val="90000"/>
            </a:lnSpc>
            <a:spcBef>
              <a:spcPct val="0"/>
            </a:spcBef>
            <a:spcAft>
              <a:spcPct val="35000"/>
            </a:spcAft>
            <a:buNone/>
          </a:pPr>
          <a:r>
            <a:rPr lang="en-US" sz="800" kern="1200" dirty="0">
              <a:latin typeface="+mn-lt"/>
            </a:rPr>
            <a:t>Overpaid for brands with declining consumer appeal; cost-cutting alone could not offset revenue erosion. </a:t>
          </a:r>
        </a:p>
        <a:p>
          <a:pPr marL="0" lvl="0" indent="0" algn="l" defTabSz="1422400">
            <a:lnSpc>
              <a:spcPct val="90000"/>
            </a:lnSpc>
            <a:spcBef>
              <a:spcPct val="0"/>
            </a:spcBef>
            <a:spcAft>
              <a:spcPct val="35000"/>
            </a:spcAft>
            <a:buNone/>
          </a:pPr>
          <a:endParaRPr lang="en-US" sz="3200" kern="1200" dirty="0">
            <a:latin typeface="+mn-lt"/>
          </a:endParaRPr>
        </a:p>
      </dsp:txBody>
      <dsp:txXfrm>
        <a:off x="2452389" y="840779"/>
        <a:ext cx="1479098" cy="2382440"/>
      </dsp:txXfrm>
    </dsp:sp>
    <dsp:sp modelId="{88FEA36F-848A-4247-B998-3E1F5C09AA8E}">
      <dsp:nvSpPr>
        <dsp:cNvPr id="0" name=""/>
        <dsp:cNvSpPr/>
      </dsp:nvSpPr>
      <dsp:spPr>
        <a:xfrm>
          <a:off x="4110171" y="840779"/>
          <a:ext cx="1985367" cy="23824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kern="1200" dirty="0"/>
            <a:t>Deal value: $10B</a:t>
          </a:r>
        </a:p>
      </dsp:txBody>
      <dsp:txXfrm rot="16200000">
        <a:off x="3331907" y="1619043"/>
        <a:ext cx="1953601" cy="397073"/>
      </dsp:txXfrm>
    </dsp:sp>
    <dsp:sp modelId="{7A55B8AD-E662-42EA-9177-A5453A629324}">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99580-6088-4B00-ACA5-DCA0AB980D54}">
      <dsp:nvSpPr>
        <dsp:cNvPr id="0" name=""/>
        <dsp:cNvSpPr/>
      </dsp:nvSpPr>
      <dsp:spPr>
        <a:xfrm>
          <a:off x="4507244" y="840779"/>
          <a:ext cx="1479098" cy="23824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kern="1200" dirty="0">
              <a:latin typeface="Georgia" panose="02040502050405020303" pitchFamily="18" charset="0"/>
            </a:rPr>
            <a:t>$22B</a:t>
          </a:r>
          <a:br>
            <a:rPr lang="en-US" sz="3200" kern="1200" dirty="0">
              <a:latin typeface="Georgia" panose="02040502050405020303" pitchFamily="18" charset="0"/>
            </a:rPr>
          </a:br>
          <a:r>
            <a:rPr lang="en-US" sz="800" kern="1200" dirty="0">
              <a:latin typeface="+mn-lt"/>
            </a:rPr>
            <a:t>impairment within 3 years</a:t>
          </a:r>
        </a:p>
        <a:p>
          <a:pPr marL="0" lvl="0" indent="0" algn="l" defTabSz="1422400">
            <a:lnSpc>
              <a:spcPct val="90000"/>
            </a:lnSpc>
            <a:spcBef>
              <a:spcPct val="0"/>
            </a:spcBef>
            <a:spcAft>
              <a:spcPct val="35000"/>
            </a:spcAft>
            <a:buNone/>
          </a:pPr>
          <a:endParaRPr lang="en-US" sz="800" kern="1200" dirty="0">
            <a:latin typeface="+mn-lt"/>
          </a:endParaRPr>
        </a:p>
        <a:p>
          <a:pPr marL="0" lvl="0" indent="0" algn="l" defTabSz="1422400">
            <a:lnSpc>
              <a:spcPct val="90000"/>
            </a:lnSpc>
            <a:spcBef>
              <a:spcPct val="0"/>
            </a:spcBef>
            <a:spcAft>
              <a:spcPct val="35000"/>
            </a:spcAft>
            <a:buNone/>
          </a:pPr>
          <a:endParaRPr lang="en-US" sz="800" kern="1200" dirty="0">
            <a:latin typeface="+mn-lt"/>
          </a:endParaRPr>
        </a:p>
        <a:p>
          <a:pPr marL="0" lvl="0" indent="0" algn="l" defTabSz="1422400">
            <a:lnSpc>
              <a:spcPct val="90000"/>
            </a:lnSpc>
            <a:spcBef>
              <a:spcPct val="0"/>
            </a:spcBef>
            <a:spcAft>
              <a:spcPct val="35000"/>
            </a:spcAft>
            <a:buNone/>
          </a:pPr>
          <a:r>
            <a:rPr lang="en-US" sz="800" kern="1200" dirty="0">
              <a:latin typeface="+mn-lt"/>
            </a:rPr>
            <a:t>Strategic misjudgments and poor deal execution and integration. </a:t>
          </a:r>
        </a:p>
      </dsp:txBody>
      <dsp:txXfrm>
        <a:off x="4507244" y="840779"/>
        <a:ext cx="1479098" cy="2382440"/>
      </dsp:txXfrm>
    </dsp:sp>
  </dsp:spTree>
</dsp:drawing>
</file>

<file path=ppt/diagrams/drawing3.xml><?xml version="1.0" encoding="utf-8"?>
<dsp:drawing xmlns:r="http://schemas.openxmlformats.org/officeDocument/2006/relationships" xmlns:asvg="http://schemas.microsoft.com/office/drawing/2016/SVG/main" xmlns:a14="http://schemas.microsoft.com/office/drawing/2010/main" xmlns:dgm="http://schemas.openxmlformats.org/drawingml/2006/diagram" xmlns:dsp="http://schemas.microsoft.com/office/drawing/2008/diagram" xmlns:a="http://schemas.openxmlformats.org/drawingml/2006/main">
  <dsp:spTree>
    <dsp:nvGrpSpPr>
      <dsp:cNvPr id="0" name=""/>
      <dsp:cNvGrpSpPr/>
    </dsp:nvGrpSpPr>
    <dsp:grpSpPr/>
    <dsp:sp modelId="{16512198-2057-40B7-A207-BC998E661908}">
      <dsp:nvSpPr>
        <dsp:cNvPr id="0" name=""/>
        <dsp:cNvSpPr/>
      </dsp:nvSpPr>
      <dsp:spPr>
        <a:xfrm>
          <a:off x="0" y="1611478"/>
          <a:ext cx="5519056" cy="1318482"/>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CCBAF-6699-4642-8C7C-0CD791D8E11A}">
      <dsp:nvSpPr>
        <dsp:cNvPr id="0" name=""/>
        <dsp:cNvSpPr/>
      </dsp:nvSpPr>
      <dsp:spPr>
        <a:xfrm>
          <a:off x="167091" y="175797"/>
          <a:ext cx="1205784" cy="96688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6000" b="-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053BF-6906-4E86-9C71-9ACCF73176E8}">
      <dsp:nvSpPr>
        <dsp:cNvPr id="0" name=""/>
        <dsp:cNvSpPr/>
      </dsp:nvSpPr>
      <dsp:spPr>
        <a:xfrm rot="10800000">
          <a:off x="167091" y="1318482"/>
          <a:ext cx="1205784" cy="161147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Overpaying</a:t>
          </a:r>
        </a:p>
        <a:p>
          <a:pPr marL="0" lvl="0" indent="0" algn="ctr" defTabSz="444500">
            <a:lnSpc>
              <a:spcPct val="90000"/>
            </a:lnSpc>
            <a:spcBef>
              <a:spcPct val="0"/>
            </a:spcBef>
            <a:spcAft>
              <a:spcPct val="35000"/>
            </a:spcAft>
            <a:buNone/>
          </a:pPr>
          <a:r>
            <a:rPr lang="en-US" sz="800" kern="1200" dirty="0">
              <a:solidFill>
                <a:schemeClr val="tx1"/>
              </a:solidFill>
              <a:latin typeface="+mn-lt"/>
            </a:rPr>
            <a:t>Acquisition premiums driven by competitive bidding and overconfident synergy projections erode returns before integration begins</a:t>
          </a:r>
        </a:p>
      </dsp:txBody>
      <dsp:txXfrm rot="10800000">
        <a:off x="204173" y="1318482"/>
        <a:ext cx="1131620" cy="1574396"/>
      </dsp:txXfrm>
    </dsp:sp>
    <dsp:sp modelId="{F3D12614-8754-452B-A54D-7C13A2AB857C}">
      <dsp:nvSpPr>
        <dsp:cNvPr id="0" name=""/>
        <dsp:cNvSpPr/>
      </dsp:nvSpPr>
      <dsp:spPr>
        <a:xfrm>
          <a:off x="1541914" y="168516"/>
          <a:ext cx="1205784" cy="96688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641D3-DC14-4E75-8426-A678F2059C9B}">
      <dsp:nvSpPr>
        <dsp:cNvPr id="0" name=""/>
        <dsp:cNvSpPr/>
      </dsp:nvSpPr>
      <dsp:spPr>
        <a:xfrm rot="10800000">
          <a:off x="1493454" y="1318482"/>
          <a:ext cx="1205784" cy="161147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Culture Clash</a:t>
          </a:r>
          <a:endParaRPr lang="en-US" sz="1000" b="1" kern="1200" dirty="0">
            <a:solidFill>
              <a:srgbClr val="D8DEE4"/>
            </a:solidFill>
            <a:latin typeface="Georgia" panose="02040502050405020303" pitchFamily="18" charset="0"/>
          </a:endParaRPr>
        </a:p>
        <a:p>
          <a:pPr marL="0" lvl="0" indent="0" algn="ctr" defTabSz="444500">
            <a:lnSpc>
              <a:spcPct val="90000"/>
            </a:lnSpc>
            <a:spcBef>
              <a:spcPct val="0"/>
            </a:spcBef>
            <a:spcAft>
              <a:spcPct val="35000"/>
            </a:spcAft>
            <a:buNone/>
          </a:pPr>
          <a:r>
            <a:rPr lang="en-US" sz="800" kern="1200" dirty="0">
              <a:solidFill>
                <a:schemeClr val="tx1"/>
              </a:solidFill>
              <a:latin typeface="+mn-lt"/>
            </a:rPr>
            <a:t>67% of executives cite cultural incompatibility as the #1 reason mergers fail; it drives talent departure and operational friction</a:t>
          </a:r>
          <a:endParaRPr lang="en-US" sz="900" kern="1200" dirty="0">
            <a:solidFill>
              <a:schemeClr val="tx1"/>
            </a:solidFill>
            <a:latin typeface="+mn-lt"/>
          </a:endParaRPr>
        </a:p>
      </dsp:txBody>
      <dsp:txXfrm rot="10800000">
        <a:off x="1530536" y="1318482"/>
        <a:ext cx="1131620" cy="1574396"/>
      </dsp:txXfrm>
    </dsp:sp>
    <dsp:sp modelId="{B32D4F38-1257-46CD-A280-CD3204E8069E}">
      <dsp:nvSpPr>
        <dsp:cNvPr id="0" name=""/>
        <dsp:cNvSpPr/>
      </dsp:nvSpPr>
      <dsp:spPr>
        <a:xfrm>
          <a:off x="2819817" y="175797"/>
          <a:ext cx="1205784" cy="966887"/>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6000" b="-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B2824-C0F2-4B99-A252-BBBADAE3325C}">
      <dsp:nvSpPr>
        <dsp:cNvPr id="0" name=""/>
        <dsp:cNvSpPr/>
      </dsp:nvSpPr>
      <dsp:spPr>
        <a:xfrm rot="10800000">
          <a:off x="2860210" y="1318482"/>
          <a:ext cx="1205784" cy="161147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Integration Failure</a:t>
          </a:r>
        </a:p>
        <a:p>
          <a:pPr marL="0" lvl="0" indent="0" algn="ctr" defTabSz="444500">
            <a:lnSpc>
              <a:spcPct val="90000"/>
            </a:lnSpc>
            <a:spcBef>
              <a:spcPct val="0"/>
            </a:spcBef>
            <a:spcAft>
              <a:spcPct val="35000"/>
            </a:spcAft>
            <a:buNone/>
          </a:pPr>
          <a:r>
            <a:rPr lang="en-US" sz="800" kern="1200" dirty="0">
              <a:solidFill>
                <a:schemeClr val="tx1"/>
              </a:solidFill>
              <a:latin typeface="+mn-lt"/>
            </a:rPr>
            <a:t>42% of pre-deal due diligence fails to provide an adequate roadmap for capturing synergies.</a:t>
          </a:r>
          <a:endParaRPr lang="en-US" sz="800" b="1" kern="1200" dirty="0">
            <a:solidFill>
              <a:schemeClr val="tx1"/>
            </a:solidFill>
            <a:latin typeface="+mn-lt"/>
          </a:endParaRPr>
        </a:p>
      </dsp:txBody>
      <dsp:txXfrm rot="10800000">
        <a:off x="2897292" y="1318482"/>
        <a:ext cx="1131620" cy="1574396"/>
      </dsp:txXfrm>
    </dsp:sp>
    <dsp:sp modelId="{9695BCF7-8D82-4530-B041-B54617F1A248}">
      <dsp:nvSpPr>
        <dsp:cNvPr id="0" name=""/>
        <dsp:cNvSpPr/>
      </dsp:nvSpPr>
      <dsp:spPr>
        <a:xfrm>
          <a:off x="4146180" y="175797"/>
          <a:ext cx="1205784" cy="966887"/>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6000" b="-1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8CA96-275F-49C5-A455-04C11B3FFDF4}">
      <dsp:nvSpPr>
        <dsp:cNvPr id="0" name=""/>
        <dsp:cNvSpPr/>
      </dsp:nvSpPr>
      <dsp:spPr>
        <a:xfrm rot="10800000">
          <a:off x="4132928" y="1318482"/>
          <a:ext cx="1205784" cy="1611478"/>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Wrong Target</a:t>
          </a:r>
        </a:p>
        <a:p>
          <a:pPr marL="0" lvl="0" indent="0" algn="ctr" defTabSz="444500">
            <a:lnSpc>
              <a:spcPct val="90000"/>
            </a:lnSpc>
            <a:spcBef>
              <a:spcPct val="0"/>
            </a:spcBef>
            <a:spcAft>
              <a:spcPct val="35000"/>
            </a:spcAft>
            <a:buNone/>
          </a:pPr>
          <a:r>
            <a:rPr lang="en-US" sz="800" kern="1200" dirty="0">
              <a:solidFill>
                <a:schemeClr val="tx1"/>
              </a:solidFill>
              <a:latin typeface="+mn-lt"/>
            </a:rPr>
            <a:t>40% of acquisitions are conglomerates with no strategic synergies; misaligned rationale dooms deals from the start</a:t>
          </a:r>
          <a:endParaRPr lang="en-US" sz="800" b="1" kern="1200" dirty="0">
            <a:solidFill>
              <a:schemeClr val="tx1"/>
            </a:solidFill>
            <a:latin typeface="+mn-lt"/>
          </a:endParaRPr>
        </a:p>
      </dsp:txBody>
      <dsp:txXfrm rot="10800000">
        <a:off x="4170010" y="1318482"/>
        <a:ext cx="1131620" cy="1574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0A898-71EE-4C05-AD73-FC1FE1CF0B39}">
      <dsp:nvSpPr>
        <dsp:cNvPr id="0" name=""/>
        <dsp:cNvSpPr/>
      </dsp:nvSpPr>
      <dsp:spPr>
        <a:xfrm>
          <a:off x="0" y="63488"/>
          <a:ext cx="2106646" cy="5632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en-US" sz="1400" kern="1200" dirty="0"/>
            <a:t>PHASE 01</a:t>
          </a:r>
          <a:br>
            <a:rPr lang="en-US" sz="2500" kern="1200" dirty="0"/>
          </a:br>
          <a:r>
            <a:rPr lang="en-US" sz="2000" b="1" kern="1200" dirty="0"/>
            <a:t>PRE-SIGNING</a:t>
          </a:r>
          <a:endParaRPr lang="en-US" sz="2500" b="1" kern="1200" dirty="0"/>
        </a:p>
      </dsp:txBody>
      <dsp:txXfrm>
        <a:off x="0" y="63488"/>
        <a:ext cx="2106646" cy="563296"/>
      </dsp:txXfrm>
    </dsp:sp>
    <dsp:sp modelId="{6CE317A8-8EF9-43DD-B1BD-A3ECAB4EB6C4}">
      <dsp:nvSpPr>
        <dsp:cNvPr id="0" name=""/>
        <dsp:cNvSpPr/>
      </dsp:nvSpPr>
      <dsp:spPr>
        <a:xfrm>
          <a:off x="2160" y="637481"/>
          <a:ext cx="2106646" cy="2014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Public source analysis of target – AI use case</a:t>
          </a:r>
        </a:p>
        <a:p>
          <a:pPr marL="57150" lvl="1" indent="-57150" algn="l" defTabSz="488950">
            <a:lnSpc>
              <a:spcPct val="90000"/>
            </a:lnSpc>
            <a:spcBef>
              <a:spcPct val="0"/>
            </a:spcBef>
            <a:spcAft>
              <a:spcPct val="15000"/>
            </a:spcAft>
            <a:buChar char="•"/>
          </a:pPr>
          <a:r>
            <a:rPr lang="en-US" sz="1100" kern="1200" dirty="0"/>
            <a:t>Build a </a:t>
          </a:r>
          <a:r>
            <a:rPr lang="en-US" sz="1100" u="sng" kern="1200" dirty="0"/>
            <a:t>tailored</a:t>
          </a:r>
          <a:r>
            <a:rPr lang="en-US" sz="1100" i="1" u="sng" kern="1200" dirty="0"/>
            <a:t> </a:t>
          </a:r>
          <a:r>
            <a:rPr lang="en-US" sz="1100" i="0" u="none" kern="1200" dirty="0"/>
            <a:t>information request list</a:t>
          </a:r>
        </a:p>
        <a:p>
          <a:pPr marL="57150" lvl="1" indent="-57150" algn="l" defTabSz="488950">
            <a:lnSpc>
              <a:spcPct val="90000"/>
            </a:lnSpc>
            <a:spcBef>
              <a:spcPct val="0"/>
            </a:spcBef>
            <a:spcAft>
              <a:spcPct val="15000"/>
            </a:spcAft>
            <a:buChar char="•"/>
          </a:pPr>
          <a:r>
            <a:rPr lang="en-US" sz="1100" i="0" u="none" kern="1200" dirty="0"/>
            <a:t>Use the data room as a competitive advantage – AI use case</a:t>
          </a:r>
        </a:p>
        <a:p>
          <a:pPr marL="57150" lvl="1" indent="-57150" algn="l" defTabSz="488950">
            <a:lnSpc>
              <a:spcPct val="90000"/>
            </a:lnSpc>
            <a:spcBef>
              <a:spcPct val="0"/>
            </a:spcBef>
            <a:spcAft>
              <a:spcPct val="15000"/>
            </a:spcAft>
            <a:buChar char="•"/>
          </a:pPr>
          <a:r>
            <a:rPr lang="en-US" sz="1100" i="0" u="none" kern="1200" dirty="0"/>
            <a:t>Management meetings and site visits</a:t>
          </a:r>
        </a:p>
        <a:p>
          <a:pPr marL="57150" lvl="1" indent="-57150" algn="l" defTabSz="488950">
            <a:lnSpc>
              <a:spcPct val="90000"/>
            </a:lnSpc>
            <a:spcBef>
              <a:spcPct val="0"/>
            </a:spcBef>
            <a:spcAft>
              <a:spcPct val="15000"/>
            </a:spcAft>
            <a:buChar char="•"/>
          </a:pPr>
          <a:r>
            <a:rPr lang="en-US" sz="1100" i="0" u="none" kern="1200" dirty="0"/>
            <a:t>Create your preliminary risk heat map</a:t>
          </a:r>
        </a:p>
      </dsp:txBody>
      <dsp:txXfrm>
        <a:off x="2160" y="637481"/>
        <a:ext cx="2106646" cy="2014572"/>
      </dsp:txXfrm>
    </dsp:sp>
    <dsp:sp modelId="{44FA193A-F65D-4440-B08D-F6C840610C34}">
      <dsp:nvSpPr>
        <dsp:cNvPr id="0" name=""/>
        <dsp:cNvSpPr/>
      </dsp:nvSpPr>
      <dsp:spPr>
        <a:xfrm>
          <a:off x="2403737" y="74185"/>
          <a:ext cx="2106646" cy="5632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en-US" sz="1400" kern="1200" dirty="0"/>
            <a:t>PHASE 02</a:t>
          </a:r>
          <a:br>
            <a:rPr lang="en-US" sz="2500" kern="1200" dirty="0"/>
          </a:br>
          <a:r>
            <a:rPr lang="en-US" sz="2000" b="1" kern="1200" dirty="0"/>
            <a:t>EXECUTION</a:t>
          </a:r>
          <a:endParaRPr lang="en-US" sz="2500" kern="1200" dirty="0"/>
        </a:p>
      </dsp:txBody>
      <dsp:txXfrm>
        <a:off x="2403737" y="74185"/>
        <a:ext cx="2106646" cy="563296"/>
      </dsp:txXfrm>
    </dsp:sp>
    <dsp:sp modelId="{487F951B-823A-41B9-8F62-5594F5851E9E}">
      <dsp:nvSpPr>
        <dsp:cNvPr id="0" name=""/>
        <dsp:cNvSpPr/>
      </dsp:nvSpPr>
      <dsp:spPr>
        <a:xfrm>
          <a:off x="2403737" y="637481"/>
          <a:ext cx="2106646" cy="2014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Review every contract that matters</a:t>
          </a:r>
        </a:p>
        <a:p>
          <a:pPr marL="57150" lvl="1" indent="-57150" algn="l" defTabSz="488950">
            <a:lnSpc>
              <a:spcPct val="90000"/>
            </a:lnSpc>
            <a:spcBef>
              <a:spcPct val="0"/>
            </a:spcBef>
            <a:spcAft>
              <a:spcPct val="15000"/>
            </a:spcAft>
            <a:buChar char="•"/>
          </a:pPr>
          <a:r>
            <a:rPr lang="en-US" sz="1100" kern="1200" dirty="0"/>
            <a:t>Deep dive on financials, tax, and accounting</a:t>
          </a:r>
        </a:p>
        <a:p>
          <a:pPr marL="57150" lvl="1" indent="-57150" algn="l" defTabSz="488950">
            <a:lnSpc>
              <a:spcPct val="90000"/>
            </a:lnSpc>
            <a:spcBef>
              <a:spcPct val="0"/>
            </a:spcBef>
            <a:spcAft>
              <a:spcPct val="15000"/>
            </a:spcAft>
            <a:buChar char="•"/>
          </a:pPr>
          <a:r>
            <a:rPr lang="en-US" sz="1100" kern="1200" dirty="0"/>
            <a:t>Audit IP, technology, and cybersecurity</a:t>
          </a:r>
        </a:p>
        <a:p>
          <a:pPr marL="57150" lvl="1" indent="-57150" algn="l" defTabSz="488950">
            <a:lnSpc>
              <a:spcPct val="90000"/>
            </a:lnSpc>
            <a:spcBef>
              <a:spcPct val="0"/>
            </a:spcBef>
            <a:spcAft>
              <a:spcPct val="15000"/>
            </a:spcAft>
            <a:buChar char="•"/>
          </a:pPr>
          <a:r>
            <a:rPr lang="en-US" sz="1100" kern="1200" dirty="0"/>
            <a:t>Screen for regulatory, and compliance gaps</a:t>
          </a:r>
        </a:p>
        <a:p>
          <a:pPr marL="57150" lvl="1" indent="-57150" algn="l" defTabSz="488950">
            <a:lnSpc>
              <a:spcPct val="90000"/>
            </a:lnSpc>
            <a:spcBef>
              <a:spcPct val="0"/>
            </a:spcBef>
            <a:spcAft>
              <a:spcPct val="15000"/>
            </a:spcAft>
            <a:buChar char="•"/>
          </a:pPr>
          <a:r>
            <a:rPr lang="en-US" sz="1100" kern="1200"/>
            <a:t>Assess integration feasibility now, not later</a:t>
          </a:r>
          <a:endParaRPr lang="en-US" sz="1100" kern="1200" dirty="0"/>
        </a:p>
      </dsp:txBody>
      <dsp:txXfrm>
        <a:off x="2403737" y="637481"/>
        <a:ext cx="2106646" cy="2014572"/>
      </dsp:txXfrm>
    </dsp:sp>
    <dsp:sp modelId="{07A9018A-94A1-430F-94D5-663F53A39FF3}">
      <dsp:nvSpPr>
        <dsp:cNvPr id="0" name=""/>
        <dsp:cNvSpPr/>
      </dsp:nvSpPr>
      <dsp:spPr>
        <a:xfrm>
          <a:off x="4805314" y="74185"/>
          <a:ext cx="2106646" cy="5632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en-US" sz="1400" kern="1200" dirty="0"/>
            <a:t>PHASE 03</a:t>
          </a:r>
          <a:br>
            <a:rPr lang="en-US" sz="2800" kern="1200" dirty="0"/>
          </a:br>
          <a:r>
            <a:rPr lang="en-US" sz="2000" b="1" kern="1200" dirty="0"/>
            <a:t>POST-SIGNING</a:t>
          </a:r>
          <a:endParaRPr lang="en-US" sz="2800" kern="1200" dirty="0"/>
        </a:p>
      </dsp:txBody>
      <dsp:txXfrm>
        <a:off x="4805314" y="74185"/>
        <a:ext cx="2106646" cy="563296"/>
      </dsp:txXfrm>
    </dsp:sp>
    <dsp:sp modelId="{07DF502E-8AD0-4CFA-98B9-B2C9A27E75FD}">
      <dsp:nvSpPr>
        <dsp:cNvPr id="0" name=""/>
        <dsp:cNvSpPr/>
      </dsp:nvSpPr>
      <dsp:spPr>
        <a:xfrm>
          <a:off x="4805314" y="637481"/>
          <a:ext cx="2106646" cy="2014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Track every closing condition</a:t>
          </a:r>
        </a:p>
        <a:p>
          <a:pPr marL="57150" lvl="1" indent="-57150" algn="l" defTabSz="488950">
            <a:lnSpc>
              <a:spcPct val="90000"/>
            </a:lnSpc>
            <a:spcBef>
              <a:spcPct val="0"/>
            </a:spcBef>
            <a:spcAft>
              <a:spcPct val="15000"/>
            </a:spcAft>
            <a:buChar char="•"/>
          </a:pPr>
          <a:r>
            <a:rPr lang="en-US" sz="1100" kern="1200" dirty="0"/>
            <a:t>Manage HSR, antitrust, and FDI clearances </a:t>
          </a:r>
        </a:p>
        <a:p>
          <a:pPr marL="57150" lvl="1" indent="-57150" algn="l" defTabSz="488950">
            <a:lnSpc>
              <a:spcPct val="90000"/>
            </a:lnSpc>
            <a:spcBef>
              <a:spcPct val="0"/>
            </a:spcBef>
            <a:spcAft>
              <a:spcPct val="15000"/>
            </a:spcAft>
            <a:buChar char="•"/>
          </a:pPr>
          <a:r>
            <a:rPr lang="en-US" sz="1100" kern="1200" dirty="0"/>
            <a:t>Launch Day 1 readiness planning</a:t>
          </a:r>
        </a:p>
        <a:p>
          <a:pPr marL="57150" lvl="1" indent="-57150" algn="l" defTabSz="488950">
            <a:lnSpc>
              <a:spcPct val="90000"/>
            </a:lnSpc>
            <a:spcBef>
              <a:spcPct val="0"/>
            </a:spcBef>
            <a:spcAft>
              <a:spcPct val="15000"/>
            </a:spcAft>
            <a:buChar char="•"/>
          </a:pPr>
          <a:r>
            <a:rPr lang="en-US" sz="1100" kern="1200" dirty="0"/>
            <a:t>Build the synergy roadmap with real KPIs</a:t>
          </a:r>
        </a:p>
        <a:p>
          <a:pPr marL="57150" lvl="1" indent="-57150" algn="l" defTabSz="488950">
            <a:lnSpc>
              <a:spcPct val="90000"/>
            </a:lnSpc>
            <a:spcBef>
              <a:spcPct val="0"/>
            </a:spcBef>
            <a:spcAft>
              <a:spcPct val="15000"/>
            </a:spcAft>
            <a:buChar char="•"/>
          </a:pPr>
          <a:r>
            <a:rPr lang="en-US" sz="1100" kern="1200" dirty="0"/>
            <a:t>Monitor reps, warranties and covenants – understand the requirements, and risks around making indemnity claims</a:t>
          </a:r>
        </a:p>
      </dsp:txBody>
      <dsp:txXfrm>
        <a:off x="4805314" y="637481"/>
        <a:ext cx="2106646" cy="2014572"/>
      </dsp:txXfrm>
    </dsp:sp>
  </dsp:spTree>
</dsp:drawing>
</file>

<file path=ppt/diagrams/drawing5.xml><?xml version="1.0" encoding="utf-8"?>
<dsp:drawing xmlns:r="http://schemas.openxmlformats.org/officeDocument/2006/relationships"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5E3AE500-8EBF-41D1-86B9-B6B9EE69F000}">
      <dsp:nvSpPr>
        <dsp:cNvPr id="0" name=""/>
        <dsp:cNvSpPr/>
      </dsp:nvSpPr>
      <dsp:spPr>
        <a:xfrm>
          <a:off x="0" y="0"/>
          <a:ext cx="5334000" cy="1460345"/>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50772-0249-4293-AAFE-88C5F415FD70}">
      <dsp:nvSpPr>
        <dsp:cNvPr id="0" name=""/>
        <dsp:cNvSpPr/>
      </dsp:nvSpPr>
      <dsp:spPr>
        <a:xfrm>
          <a:off x="161488" y="194712"/>
          <a:ext cx="1165353" cy="1070920"/>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0300A5-D5FF-4083-AA83-CA4E3C96AB63}">
      <dsp:nvSpPr>
        <dsp:cNvPr id="0" name=""/>
        <dsp:cNvSpPr/>
      </dsp:nvSpPr>
      <dsp:spPr>
        <a:xfrm rot="10800000">
          <a:off x="161488" y="1460345"/>
          <a:ext cx="1165353" cy="178486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Target ID &amp; Screening</a:t>
          </a:r>
        </a:p>
        <a:p>
          <a:pPr marL="0" lvl="0" indent="0" algn="ctr" defTabSz="444500">
            <a:lnSpc>
              <a:spcPct val="90000"/>
            </a:lnSpc>
            <a:spcBef>
              <a:spcPct val="0"/>
            </a:spcBef>
            <a:spcAft>
              <a:spcPct val="35000"/>
            </a:spcAft>
            <a:buNone/>
          </a:pPr>
          <a:endParaRPr lang="en-US" sz="1000" b="0" kern="1200" dirty="0">
            <a:solidFill>
              <a:schemeClr val="tx1"/>
            </a:solidFill>
            <a:latin typeface="+mn-lt"/>
            <a:ea typeface="Calibri" pitchFamily="34" charset="-122"/>
            <a:cs typeface="Calibri" pitchFamily="34" charset="-120"/>
          </a:endParaRPr>
        </a:p>
        <a:p>
          <a:pPr marL="0" lvl="0" indent="0" algn="ctr" defTabSz="444500">
            <a:lnSpc>
              <a:spcPct val="90000"/>
            </a:lnSpc>
            <a:spcBef>
              <a:spcPct val="0"/>
            </a:spcBef>
            <a:spcAft>
              <a:spcPct val="35000"/>
            </a:spcAft>
            <a:buNone/>
          </a:pPr>
          <a:r>
            <a:rPr lang="en-US" sz="1000" b="0" kern="1200" dirty="0">
              <a:solidFill>
                <a:schemeClr val="tx1"/>
              </a:solidFill>
              <a:latin typeface="+mn-lt"/>
              <a:ea typeface="Calibri" pitchFamily="34" charset="-122"/>
              <a:cs typeface="Calibri" pitchFamily="34" charset="-120"/>
            </a:rPr>
            <a:t>AI scans financials, filings and market data to surface targets in days, not weeks.</a:t>
          </a:r>
          <a:r>
            <a:rPr lang="en-US" sz="1000" b="0" kern="1200" dirty="0">
              <a:solidFill>
                <a:schemeClr val="tx1"/>
              </a:solidFill>
              <a:latin typeface="+mn-lt"/>
            </a:rPr>
            <a:t> </a:t>
          </a:r>
        </a:p>
      </dsp:txBody>
      <dsp:txXfrm rot="10800000">
        <a:off x="197327" y="1460345"/>
        <a:ext cx="1093675" cy="1749028"/>
      </dsp:txXfrm>
    </dsp:sp>
    <dsp:sp modelId="{96E6F29C-A33C-4C0F-94EA-DCCD02E3B3DC}">
      <dsp:nvSpPr>
        <dsp:cNvPr id="0" name=""/>
        <dsp:cNvSpPr/>
      </dsp:nvSpPr>
      <dsp:spPr>
        <a:xfrm>
          <a:off x="1443378" y="194712"/>
          <a:ext cx="1165353" cy="1070920"/>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96505-F971-47C8-A742-32444A0A058C}">
      <dsp:nvSpPr>
        <dsp:cNvPr id="0" name=""/>
        <dsp:cNvSpPr/>
      </dsp:nvSpPr>
      <dsp:spPr>
        <a:xfrm rot="10800000">
          <a:off x="1443378" y="1460345"/>
          <a:ext cx="1165353" cy="178486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Due Diligence Acceleration</a:t>
          </a:r>
        </a:p>
        <a:p>
          <a:pPr marL="0" lvl="0" indent="0" algn="ctr" defTabSz="444500">
            <a:lnSpc>
              <a:spcPct val="90000"/>
            </a:lnSpc>
            <a:spcBef>
              <a:spcPct val="0"/>
            </a:spcBef>
            <a:spcAft>
              <a:spcPct val="35000"/>
            </a:spcAft>
            <a:buNone/>
          </a:pPr>
          <a:endParaRPr lang="en-US" sz="1000" kern="1200" dirty="0">
            <a:solidFill>
              <a:schemeClr val="tx1"/>
            </a:solidFill>
            <a:latin typeface="+mn-lt"/>
            <a:ea typeface="Calibri" pitchFamily="34" charset="-122"/>
            <a:cs typeface="Calibri" pitchFamily="34" charset="-120"/>
          </a:endParaRPr>
        </a:p>
        <a:p>
          <a:pPr marL="0" lvl="0" indent="0" algn="ctr" defTabSz="444500">
            <a:lnSpc>
              <a:spcPct val="90000"/>
            </a:lnSpc>
            <a:spcBef>
              <a:spcPct val="0"/>
            </a:spcBef>
            <a:spcAft>
              <a:spcPct val="35000"/>
            </a:spcAft>
            <a:buNone/>
          </a:pPr>
          <a:r>
            <a:rPr lang="en-US" sz="1000" kern="1200" dirty="0">
              <a:solidFill>
                <a:schemeClr val="tx1"/>
              </a:solidFill>
              <a:latin typeface="+mn-lt"/>
              <a:ea typeface="Calibri" pitchFamily="34" charset="-122"/>
              <a:cs typeface="Calibri" pitchFamily="34" charset="-120"/>
            </a:rPr>
            <a:t>Reviews thousands of contracts in hours. Flags COC, MFN and assignment issues automatically.</a:t>
          </a:r>
          <a:endParaRPr lang="en-US" sz="1000" b="1" kern="1200" dirty="0">
            <a:solidFill>
              <a:schemeClr val="tx1"/>
            </a:solidFill>
            <a:latin typeface="+mn-lt"/>
          </a:endParaRPr>
        </a:p>
      </dsp:txBody>
      <dsp:txXfrm rot="10800000">
        <a:off x="1479217" y="1460345"/>
        <a:ext cx="1093675" cy="1749028"/>
      </dsp:txXfrm>
    </dsp:sp>
    <dsp:sp modelId="{4E97EED9-B1FF-49A2-9392-6BB07CF5F97F}">
      <dsp:nvSpPr>
        <dsp:cNvPr id="0" name=""/>
        <dsp:cNvSpPr/>
      </dsp:nvSpPr>
      <dsp:spPr>
        <a:xfrm>
          <a:off x="2725267" y="194712"/>
          <a:ext cx="1165353" cy="1070920"/>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DB9D8-293F-45BD-B1E8-2440246B9867}">
      <dsp:nvSpPr>
        <dsp:cNvPr id="0" name=""/>
        <dsp:cNvSpPr/>
      </dsp:nvSpPr>
      <dsp:spPr>
        <a:xfrm rot="10800000">
          <a:off x="2738016" y="1460345"/>
          <a:ext cx="1165353" cy="178486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Deal Structuring &amp; Negotiation</a:t>
          </a:r>
          <a:br>
            <a:rPr lang="en-US" sz="1000" b="1" kern="1200" dirty="0">
              <a:latin typeface="Georgia" panose="02040502050405020303" pitchFamily="18" charset="0"/>
            </a:rPr>
          </a:br>
          <a:endParaRPr lang="en-US" sz="1000" b="1" kern="1200" dirty="0">
            <a:latin typeface="Georgia" panose="02040502050405020303" pitchFamily="18" charset="0"/>
          </a:endParaRPr>
        </a:p>
        <a:p>
          <a:pPr marL="0" lvl="0" indent="0" algn="ctr" defTabSz="444500">
            <a:lnSpc>
              <a:spcPct val="90000"/>
            </a:lnSpc>
            <a:spcBef>
              <a:spcPct val="0"/>
            </a:spcBef>
            <a:spcAft>
              <a:spcPct val="35000"/>
            </a:spcAft>
            <a:buNone/>
          </a:pPr>
          <a:r>
            <a:rPr lang="en-US" sz="1000" kern="1200" dirty="0">
              <a:solidFill>
                <a:schemeClr val="tx1"/>
              </a:solidFill>
              <a:latin typeface="+mn-lt"/>
              <a:ea typeface="Calibri" pitchFamily="34" charset="-122"/>
              <a:cs typeface="Calibri" pitchFamily="34" charset="-120"/>
            </a:rPr>
            <a:t>Models tax and regulatory impacts. Drafts LOIs, term sheets, deal documents and negotiation playbooks.</a:t>
          </a:r>
          <a:r>
            <a:rPr lang="en-US" sz="1000" b="1" kern="1200" dirty="0">
              <a:solidFill>
                <a:schemeClr val="tx1"/>
              </a:solidFill>
              <a:latin typeface="+mn-lt"/>
            </a:rPr>
            <a:t> </a:t>
          </a:r>
        </a:p>
      </dsp:txBody>
      <dsp:txXfrm rot="10800000">
        <a:off x="2773855" y="1460345"/>
        <a:ext cx="1093675" cy="1749028"/>
      </dsp:txXfrm>
    </dsp:sp>
    <dsp:sp modelId="{1D95A441-C496-4F5D-86AA-E2A807451AC5}">
      <dsp:nvSpPr>
        <dsp:cNvPr id="0" name=""/>
        <dsp:cNvSpPr/>
      </dsp:nvSpPr>
      <dsp:spPr>
        <a:xfrm>
          <a:off x="4007157" y="194712"/>
          <a:ext cx="1165353" cy="1070920"/>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00175-F705-4F94-B4B8-6AFD34A6E35F}">
      <dsp:nvSpPr>
        <dsp:cNvPr id="0" name=""/>
        <dsp:cNvSpPr/>
      </dsp:nvSpPr>
      <dsp:spPr>
        <a:xfrm rot="10800000">
          <a:off x="4024299" y="1460345"/>
          <a:ext cx="1165353" cy="1784867"/>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kern="1200" dirty="0">
              <a:latin typeface="Georgia" panose="02040502050405020303" pitchFamily="18" charset="0"/>
            </a:rPr>
            <a:t>Post-Merger Integration</a:t>
          </a:r>
        </a:p>
        <a:p>
          <a:pPr marL="0" lvl="0" indent="0" algn="ctr" defTabSz="444500">
            <a:lnSpc>
              <a:spcPct val="90000"/>
            </a:lnSpc>
            <a:spcBef>
              <a:spcPct val="0"/>
            </a:spcBef>
            <a:spcAft>
              <a:spcPct val="35000"/>
            </a:spcAft>
            <a:buNone/>
          </a:pPr>
          <a:endParaRPr lang="en-US" sz="1000" kern="1200" dirty="0">
            <a:solidFill>
              <a:schemeClr val="tx1"/>
            </a:solidFill>
            <a:latin typeface="+mn-lt"/>
            <a:ea typeface="Calibri" pitchFamily="34" charset="-122"/>
            <a:cs typeface="Calibri" pitchFamily="34" charset="-120"/>
          </a:endParaRPr>
        </a:p>
        <a:p>
          <a:pPr marL="0" lvl="0" indent="0" algn="ctr" defTabSz="444500">
            <a:lnSpc>
              <a:spcPct val="90000"/>
            </a:lnSpc>
            <a:spcBef>
              <a:spcPct val="0"/>
            </a:spcBef>
            <a:spcAft>
              <a:spcPct val="35000"/>
            </a:spcAft>
            <a:buNone/>
          </a:pPr>
          <a:r>
            <a:rPr lang="en-US" sz="1000" kern="1200" dirty="0">
              <a:solidFill>
                <a:schemeClr val="tx1"/>
              </a:solidFill>
              <a:latin typeface="+mn-lt"/>
              <a:ea typeface="Calibri" pitchFamily="34" charset="-122"/>
              <a:cs typeface="Calibri" pitchFamily="34" charset="-120"/>
            </a:rPr>
            <a:t>Tracks synergy realization, models scenarios and monitors Day 1 KPIs in real time.</a:t>
          </a:r>
          <a:endParaRPr lang="en-US" sz="1000" b="1" kern="1200" dirty="0">
            <a:solidFill>
              <a:schemeClr val="tx1"/>
            </a:solidFill>
            <a:latin typeface="+mn-lt"/>
          </a:endParaRPr>
        </a:p>
      </dsp:txBody>
      <dsp:txXfrm rot="10800000">
        <a:off x="4060138" y="1460345"/>
        <a:ext cx="1093675" cy="17490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9144000"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4060459" y="3584255"/>
            <a:ext cx="1023079" cy="0"/>
          </a:xfrm>
          <a:prstGeom prst="line">
            <a:avLst/>
          </a:prstGeom>
          <a:ln w="508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143001" y="2981118"/>
            <a:ext cx="6858000" cy="279307"/>
          </a:xfrm>
        </p:spPr>
        <p:txBody>
          <a:bodyPr wrap="square" anchor="b" anchorCtr="0">
            <a:spAutoFit/>
          </a:bodyPr>
          <a:lstStyle>
            <a:lvl1pPr marL="0" indent="0" algn="ctr">
              <a:buNone/>
              <a:defRPr sz="1350">
                <a:solidFill>
                  <a:schemeClr val="bg1"/>
                </a:solidFill>
                <a:latin typeface="Georgia" panose="02040502050405020303" pitchFamily="18"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0518" y="3867072"/>
            <a:ext cx="1682963" cy="331306"/>
          </a:xfrm>
          <a:prstGeom prst="rect">
            <a:avLst/>
          </a:prstGeom>
        </p:spPr>
      </p:pic>
      <p:sp>
        <p:nvSpPr>
          <p:cNvPr id="4" name="Title 3"/>
          <p:cNvSpPr>
            <a:spLocks noGrp="1"/>
          </p:cNvSpPr>
          <p:nvPr>
            <p:ph type="title"/>
          </p:nvPr>
        </p:nvSpPr>
        <p:spPr>
          <a:xfrm>
            <a:off x="728663" y="622207"/>
            <a:ext cx="7665244" cy="1945604"/>
          </a:xfrm>
        </p:spPr>
        <p:txBody>
          <a:bodyPr anchor="b" anchorCtr="0">
            <a:normAutofit/>
          </a:bodyPr>
          <a:lstStyle>
            <a:lvl1pPr>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2584154"/>
      </p:ext>
    </p:extLst>
  </p:cSld>
  <p:clrMapOvr>
    <a:masterClrMapping/>
  </p:clrMapOvr>
  <p:hf sldNum="0" hdr="0" ftr="0" dt="0"/>
</p:sldLayout>
</file>

<file path=ppt/slideLayouts/slideLayout1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381CEB-038A-9A46-B97E-6F89F8352C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1" cy="51435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622301" y="571501"/>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18" y="4800600"/>
            <a:ext cx="1168033" cy="229937"/>
          </a:xfrm>
          <a:prstGeom prst="rect">
            <a:avLst/>
          </a:prstGeom>
        </p:spPr>
      </p:pic>
      <p:sp>
        <p:nvSpPr>
          <p:cNvPr id="18"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tx1"/>
                </a:solidFill>
                <a:latin typeface="Arial" panose="020B0604020202020204" pitchFamily="34" charset="0"/>
                <a:cs typeface="Arial" panose="020B0604020202020204" pitchFamily="34" charset="0"/>
              </a:rPr>
              <a:t>©</a:t>
            </a:r>
            <a:r>
              <a:rPr lang="en-US" sz="750" baseline="0" dirty="0">
                <a:solidFill>
                  <a:schemeClr val="tx1"/>
                </a:solidFill>
                <a:latin typeface="Arial" panose="020B0604020202020204" pitchFamily="34" charset="0"/>
                <a:cs typeface="Arial" panose="020B0604020202020204" pitchFamily="34" charset="0"/>
              </a:rPr>
              <a:t> 2026 </a:t>
            </a:r>
            <a:r>
              <a:rPr lang="en-US" sz="750" dirty="0">
                <a:solidFill>
                  <a:schemeClr val="tx1"/>
                </a:solidFill>
                <a:latin typeface="Arial" panose="020B0604020202020204" pitchFamily="34" charset="0"/>
                <a:cs typeface="Arial" panose="020B0604020202020204" pitchFamily="34" charset="0"/>
              </a:rPr>
              <a:t>Porter Wright Morris &amp; Arthur LLP</a:t>
            </a:r>
          </a:p>
        </p:txBody>
      </p:sp>
      <p:cxnSp>
        <p:nvCxnSpPr>
          <p:cNvPr id="20" name="Straight Connector 19">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1" name="Title 18"/>
          <p:cNvSpPr>
            <a:spLocks noGrp="1"/>
          </p:cNvSpPr>
          <p:nvPr>
            <p:ph type="title" hasCustomPrompt="1"/>
          </p:nvPr>
        </p:nvSpPr>
        <p:spPr>
          <a:xfrm>
            <a:off x="714375" y="678657"/>
            <a:ext cx="7693819" cy="1080962"/>
          </a:xfrm>
        </p:spPr>
        <p:txBody>
          <a:bodyPr anchor="b" anchorCtr="0"/>
          <a:lstStyle>
            <a:lvl1pPr>
              <a:defRPr sz="2700"/>
            </a:lvl1pPr>
          </a:lstStyle>
          <a:p>
            <a:r>
              <a:rPr lang="en-US" dirty="0"/>
              <a:t>CLICK TO EDIT MASTER TITLE STYLE</a:t>
            </a:r>
          </a:p>
        </p:txBody>
      </p:sp>
      <p:sp>
        <p:nvSpPr>
          <p:cNvPr id="22" name="Content Placeholder 2"/>
          <p:cNvSpPr>
            <a:spLocks noGrp="1"/>
          </p:cNvSpPr>
          <p:nvPr>
            <p:ph sz="half" idx="1" hasCustomPrompt="1"/>
          </p:nvPr>
        </p:nvSpPr>
        <p:spPr>
          <a:xfrm>
            <a:off x="714375" y="2121693"/>
            <a:ext cx="7693819" cy="2343151"/>
          </a:xfrm>
        </p:spPr>
        <p:txBody>
          <a:bodyPr numCol="1" spcCol="365760" anchor="t" anchorCtr="0">
            <a:normAutofit/>
          </a:bodyPr>
          <a:lstStyle>
            <a:lvl1pPr marL="0" indent="0" algn="ctr">
              <a:lnSpc>
                <a:spcPct val="100000"/>
              </a:lnSpc>
              <a:spcBef>
                <a:spcPts val="18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3429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2pPr>
            <a:lvl3pPr marL="6858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3pPr>
            <a:lvl4pPr marL="10287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4pPr>
            <a:lvl5pPr marL="13716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156553649"/>
      </p:ext>
    </p:extLst>
  </p:cSld>
  <p:clrMapOvr>
    <a:masterClrMapping/>
  </p:clrMapOvr>
  <p:hf sldNum="0" hdr="0" ftr="0" dt="0"/>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6_Vide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1"/>
            <a:ext cx="9144000" cy="457914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Media Placeholder 4"/>
          <p:cNvSpPr>
            <a:spLocks noGrp="1"/>
          </p:cNvSpPr>
          <p:nvPr>
            <p:ph type="media" sz="quarter" idx="13"/>
          </p:nvPr>
        </p:nvSpPr>
        <p:spPr>
          <a:xfrm>
            <a:off x="284560" y="826805"/>
            <a:ext cx="8574881" cy="3566466"/>
          </a:xfrm>
        </p:spPr>
        <p:txBody>
          <a:bodyPr/>
          <a:lstStyle/>
          <a:p>
            <a:r>
              <a:rPr lang="en-US"/>
              <a:t>Click icon to add media</a:t>
            </a:r>
            <a:endParaRPr lang="en-US" dirty="0"/>
          </a:p>
        </p:txBody>
      </p:sp>
      <p:sp>
        <p:nvSpPr>
          <p:cNvPr id="2" name="Title 1"/>
          <p:cNvSpPr>
            <a:spLocks noGrp="1"/>
          </p:cNvSpPr>
          <p:nvPr>
            <p:ph type="title" hasCustomPrompt="1"/>
          </p:nvPr>
        </p:nvSpPr>
        <p:spPr>
          <a:xfrm>
            <a:off x="284888" y="179462"/>
            <a:ext cx="8574224" cy="538385"/>
          </a:xfrm>
        </p:spPr>
        <p:txBody>
          <a:bodyPr anchor="t">
            <a:normAutofit/>
          </a:bodyPr>
          <a:lstStyle>
            <a:lvl1pPr algn="ctr">
              <a:defRPr sz="2100" b="1"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p:cNvSpPr>
            <a:spLocks noGrp="1"/>
          </p:cNvSpPr>
          <p:nvPr>
            <p:ph type="body" sz="quarter" idx="12" hasCustomPrompt="1"/>
          </p:nvPr>
        </p:nvSpPr>
        <p:spPr>
          <a:xfrm>
            <a:off x="278607" y="4446598"/>
            <a:ext cx="8580505" cy="276483"/>
          </a:xfrm>
        </p:spPr>
        <p:txBody>
          <a:bodyPr anchor="t" anchorCtr="0">
            <a:normAutofit/>
          </a:bodyPr>
          <a:lstStyle>
            <a:lvl1pPr algn="ctr">
              <a:defRPr sz="750" i="1">
                <a:solidFill>
                  <a:schemeClr val="bg1"/>
                </a:solidFill>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143355335"/>
      </p:ext>
    </p:extLst>
  </p:cSld>
  <p:clrMapOvr>
    <a:masterClrMapping/>
  </p:clrMapOvr>
  <p:hf sldNum="0" hdr="0" ftr="0" dt="0"/>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6_Title and Content: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622301" y="571501"/>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8" name="Title 18"/>
          <p:cNvSpPr>
            <a:spLocks noGrp="1"/>
          </p:cNvSpPr>
          <p:nvPr>
            <p:ph type="title" hasCustomPrompt="1"/>
          </p:nvPr>
        </p:nvSpPr>
        <p:spPr>
          <a:xfrm>
            <a:off x="714375" y="678657"/>
            <a:ext cx="7693819" cy="1080962"/>
          </a:xfrm>
        </p:spPr>
        <p:txBody>
          <a:bodyPr anchor="b" anchorCtr="0"/>
          <a:lstStyle>
            <a:lvl1pPr>
              <a:defRPr sz="2700"/>
            </a:lvl1pPr>
          </a:lstStyle>
          <a:p>
            <a:r>
              <a:rPr lang="en-US" dirty="0"/>
              <a:t>CLICK TO EDIT MASTER TITLE STYLE</a:t>
            </a:r>
          </a:p>
        </p:txBody>
      </p:sp>
      <p:sp>
        <p:nvSpPr>
          <p:cNvPr id="9" name="Content Placeholder 2"/>
          <p:cNvSpPr>
            <a:spLocks noGrp="1"/>
          </p:cNvSpPr>
          <p:nvPr>
            <p:ph sz="half" idx="1" hasCustomPrompt="1"/>
          </p:nvPr>
        </p:nvSpPr>
        <p:spPr>
          <a:xfrm>
            <a:off x="714375" y="2121693"/>
            <a:ext cx="7693819" cy="2343151"/>
          </a:xfrm>
        </p:spPr>
        <p:txBody>
          <a:bodyPr numCol="2" spcCol="365760" anchor="t" anchorCtr="0">
            <a:normAutofit/>
          </a:bodyPr>
          <a:lstStyle>
            <a:lvl1pPr marL="0" indent="0" algn="ctr">
              <a:lnSpc>
                <a:spcPct val="100000"/>
              </a:lnSpc>
              <a:spcBef>
                <a:spcPts val="18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3429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2pPr>
            <a:lvl3pPr marL="6858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3pPr>
            <a:lvl4pPr marL="10287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4pPr>
            <a:lvl5pPr marL="13716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756417068"/>
      </p:ext>
    </p:extLst>
  </p:cSld>
  <p:clrMapOvr>
    <a:masterClrMapping/>
  </p:clrMapOvr>
  <p:hf sldNum="0" hdr="0" ftr="0" dt="0"/>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622301" y="571501"/>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4375" y="2107406"/>
            <a:ext cx="3800475" cy="2357438"/>
          </a:xfrm>
        </p:spPr>
        <p:txBody>
          <a:bodyPr anchor="t" anchorCtr="0">
            <a:normAutofit/>
          </a:bodyPr>
          <a:lstStyle>
            <a:lvl1pPr marL="1714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1pPr>
            <a:lvl2pPr marL="5143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3pPr>
            <a:lvl4pPr marL="12001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4pPr>
            <a:lvl5pPr marL="15430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8"/>
          <p:cNvSpPr>
            <a:spLocks noGrp="1"/>
          </p:cNvSpPr>
          <p:nvPr>
            <p:ph type="title" hasCustomPrompt="1"/>
          </p:nvPr>
        </p:nvSpPr>
        <p:spPr>
          <a:xfrm>
            <a:off x="714375" y="678657"/>
            <a:ext cx="7693819" cy="1080962"/>
          </a:xfrm>
        </p:spPr>
        <p:txBody>
          <a:bodyPr anchor="b" anchorCtr="0"/>
          <a:lstStyle>
            <a:lvl1pPr>
              <a:defRPr sz="2700"/>
            </a:lvl1pPr>
          </a:lstStyle>
          <a:p>
            <a:r>
              <a:rPr lang="en-US" dirty="0"/>
              <a:t>CLICK TO EDIT MASTER TITLE STYLE</a:t>
            </a:r>
          </a:p>
        </p:txBody>
      </p:sp>
      <p:sp>
        <p:nvSpPr>
          <p:cNvPr id="20" name="Content Placeholder 2"/>
          <p:cNvSpPr>
            <a:spLocks noGrp="1"/>
          </p:cNvSpPr>
          <p:nvPr>
            <p:ph sz="half" idx="10"/>
          </p:nvPr>
        </p:nvSpPr>
        <p:spPr>
          <a:xfrm>
            <a:off x="4629150" y="2107406"/>
            <a:ext cx="3779044" cy="2357438"/>
          </a:xfrm>
        </p:spPr>
        <p:txBody>
          <a:bodyPr anchor="t" anchorCtr="0">
            <a:normAutofit/>
          </a:bodyPr>
          <a:lstStyle>
            <a:lvl1pPr marL="1714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1pPr>
            <a:lvl2pPr marL="5143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3pPr>
            <a:lvl4pPr marL="12001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4pPr>
            <a:lvl5pPr marL="15430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3420694"/>
      </p:ext>
    </p:extLst>
  </p:cSld>
  <p:clrMapOvr>
    <a:masterClrMapping/>
  </p:clrMapOvr>
  <p:hf sldNum="0" hdr="0" ftr="0" dt="0"/>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376" y="678657"/>
            <a:ext cx="7704782" cy="589360"/>
          </a:xfrm>
        </p:spPr>
        <p:txBody>
          <a:bodyPr>
            <a:normAutofit/>
          </a:bodyPr>
          <a:lstStyle>
            <a:lvl1pPr>
              <a:defRPr sz="2700"/>
            </a:lvl1pPr>
          </a:lstStyle>
          <a:p>
            <a:r>
              <a:rPr lang="en-US" dirty="0"/>
              <a:t>CLICK TO EDIT MASTER TITLE STYLE</a:t>
            </a:r>
          </a:p>
        </p:txBody>
      </p:sp>
      <p:sp>
        <p:nvSpPr>
          <p:cNvPr id="3" name="Text Placeholder 2"/>
          <p:cNvSpPr>
            <a:spLocks noGrp="1"/>
          </p:cNvSpPr>
          <p:nvPr>
            <p:ph type="body" idx="1"/>
          </p:nvPr>
        </p:nvSpPr>
        <p:spPr>
          <a:xfrm>
            <a:off x="714376" y="1346597"/>
            <a:ext cx="3783806" cy="617934"/>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2"/>
          <p:cNvSpPr>
            <a:spLocks noGrp="1"/>
          </p:cNvSpPr>
          <p:nvPr>
            <p:ph sz="half" idx="10" hasCustomPrompt="1"/>
          </p:nvPr>
        </p:nvSpPr>
        <p:spPr>
          <a:xfrm>
            <a:off x="714376" y="2050257"/>
            <a:ext cx="3783806" cy="2007394"/>
          </a:xfrm>
        </p:spPr>
        <p:txBody>
          <a:bodyPr anchor="t" anchorCtr="0">
            <a:normAutofit/>
          </a:bodyPr>
          <a:lstStyle>
            <a:lvl1pPr marL="0" indent="0" algn="ctr">
              <a:lnSpc>
                <a:spcPct val="100000"/>
              </a:lnSpc>
              <a:spcBef>
                <a:spcPts val="1800"/>
              </a:spcBef>
              <a:buClr>
                <a:srgbClr val="C00000"/>
              </a:buClr>
              <a:buFont typeface="Arial" panose="020B0604020202020204" pitchFamily="34" charset="0"/>
              <a:buNone/>
              <a:defRPr sz="1350">
                <a:latin typeface="Arial" panose="020B0604020202020204" pitchFamily="34" charset="0"/>
                <a:cs typeface="Arial" panose="020B0604020202020204" pitchFamily="34" charset="0"/>
              </a:defRPr>
            </a:lvl1pPr>
            <a:lvl2pPr marL="3429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2pPr>
            <a:lvl3pPr marL="6858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3pPr>
            <a:lvl4pPr marL="10287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4pPr>
            <a:lvl5pPr marL="13716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5pPr>
          </a:lstStyle>
          <a:p>
            <a:pPr lvl="0"/>
            <a:r>
              <a:rPr lang="en-US" dirty="0"/>
              <a:t>Edit Master text styles</a:t>
            </a:r>
          </a:p>
        </p:txBody>
      </p:sp>
      <p:sp>
        <p:nvSpPr>
          <p:cNvPr id="13" name="Content Placeholder 2"/>
          <p:cNvSpPr>
            <a:spLocks noGrp="1"/>
          </p:cNvSpPr>
          <p:nvPr>
            <p:ph sz="half" idx="11" hasCustomPrompt="1"/>
          </p:nvPr>
        </p:nvSpPr>
        <p:spPr>
          <a:xfrm>
            <a:off x="4629151" y="2050257"/>
            <a:ext cx="3783806" cy="2007394"/>
          </a:xfrm>
        </p:spPr>
        <p:txBody>
          <a:bodyPr anchor="t" anchorCtr="0">
            <a:normAutofit/>
          </a:bodyPr>
          <a:lstStyle>
            <a:lvl1pPr marL="0" indent="0" algn="ctr">
              <a:lnSpc>
                <a:spcPct val="100000"/>
              </a:lnSpc>
              <a:spcBef>
                <a:spcPts val="1800"/>
              </a:spcBef>
              <a:buClr>
                <a:srgbClr val="C00000"/>
              </a:buClr>
              <a:buFont typeface="Arial" panose="020B0604020202020204" pitchFamily="34" charset="0"/>
              <a:buNone/>
              <a:defRPr sz="1350">
                <a:latin typeface="Arial" panose="020B0604020202020204" pitchFamily="34" charset="0"/>
                <a:cs typeface="Arial" panose="020B0604020202020204" pitchFamily="34" charset="0"/>
              </a:defRPr>
            </a:lvl1pPr>
            <a:lvl2pPr marL="3429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2pPr>
            <a:lvl3pPr marL="6858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3pPr>
            <a:lvl4pPr marL="10287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4pPr>
            <a:lvl5pPr marL="1371600" indent="0" algn="ctr">
              <a:lnSpc>
                <a:spcPct val="100000"/>
              </a:lnSpc>
              <a:spcBef>
                <a:spcPts val="1800"/>
              </a:spcBef>
              <a:buClr>
                <a:srgbClr val="C00000"/>
              </a:buClr>
              <a:buFont typeface="Arial" panose="020B0604020202020204" pitchFamily="34" charset="0"/>
              <a:buNone/>
              <a:defRPr sz="1200">
                <a:latin typeface="Arial" panose="020B0604020202020204" pitchFamily="34" charset="0"/>
                <a:cs typeface="Arial" panose="020B0604020202020204" pitchFamily="34" charset="0"/>
              </a:defRPr>
            </a:lvl5pPr>
          </a:lstStyle>
          <a:p>
            <a:pPr lvl="0"/>
            <a:r>
              <a:rPr lang="en-US" dirty="0"/>
              <a:t>Edit Master text styles</a:t>
            </a:r>
          </a:p>
        </p:txBody>
      </p:sp>
      <p:cxnSp>
        <p:nvCxnSpPr>
          <p:cNvPr id="14" name="Straight Connector 13">
            <a:extLst>
              <a:ext uri="{FF2B5EF4-FFF2-40B4-BE49-F238E27FC236}">
                <a16:creationId xmlns:a16="http://schemas.microsoft.com/office/drawing/2014/main" id="{60D31233-94B1-9244-BD69-EB42FFCCA80F}"/>
              </a:ext>
            </a:extLst>
          </p:cNvPr>
          <p:cNvCxnSpPr/>
          <p:nvPr/>
        </p:nvCxnSpPr>
        <p:spPr>
          <a:xfrm>
            <a:off x="4059270" y="1308971"/>
            <a:ext cx="1023079" cy="0"/>
          </a:xfrm>
          <a:prstGeom prst="line">
            <a:avLst/>
          </a:prstGeom>
          <a:ln w="381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2"/>
          </p:nvPr>
        </p:nvSpPr>
        <p:spPr>
          <a:xfrm>
            <a:off x="4629151" y="1344690"/>
            <a:ext cx="3783806" cy="617934"/>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Subtitle 2"/>
          <p:cNvSpPr>
            <a:spLocks noGrp="1"/>
          </p:cNvSpPr>
          <p:nvPr>
            <p:ph type="subTitle" idx="13"/>
          </p:nvPr>
        </p:nvSpPr>
        <p:spPr>
          <a:xfrm>
            <a:off x="714375" y="4178751"/>
            <a:ext cx="7698581" cy="279307"/>
          </a:xfrm>
        </p:spPr>
        <p:txBody>
          <a:bodyPr wrap="square">
            <a:spAutoFit/>
          </a:bodyPr>
          <a:lstStyle>
            <a:lvl1pPr marL="0" indent="0" algn="ctr">
              <a:buNone/>
              <a:defRPr sz="1350">
                <a:solidFill>
                  <a:schemeClr val="tx1"/>
                </a:solidFill>
                <a:latin typeface="Georgia" panose="02040502050405020303" pitchFamily="18"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4652450"/>
      </p:ext>
    </p:extLst>
  </p:cSld>
  <p:clrMapOvr>
    <a:masterClrMapping/>
  </p:clrMapOvr>
  <p:hf sldNum="0" hdr="0" ftr="0" dt="0"/>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39329" y="695325"/>
            <a:ext cx="7380872" cy="3393838"/>
          </a:xfrm>
        </p:spPr>
        <p:txBody>
          <a:bodyPr/>
          <a:lstStyle/>
          <a:p>
            <a:r>
              <a:rPr lang="en-US"/>
              <a:t>Click icon to add picture</a:t>
            </a:r>
            <a:endParaRPr lang="en-US" dirty="0"/>
          </a:p>
        </p:txBody>
      </p:sp>
      <p:sp>
        <p:nvSpPr>
          <p:cNvPr id="9" name="Text Placeholder 3"/>
          <p:cNvSpPr>
            <a:spLocks noGrp="1"/>
          </p:cNvSpPr>
          <p:nvPr>
            <p:ph type="body" sz="half" idx="2"/>
          </p:nvPr>
        </p:nvSpPr>
        <p:spPr>
          <a:xfrm>
            <a:off x="839202" y="4198121"/>
            <a:ext cx="7381124" cy="346105"/>
          </a:xfrm>
        </p:spPr>
        <p:txBody>
          <a:bodyPr anchor="t" anchorCtr="0">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961761485"/>
      </p:ext>
    </p:extLst>
  </p:cSld>
  <p:clrMapOvr>
    <a:masterClrMapping/>
  </p:clrMapOvr>
  <p:hf sldNum="0" hdr="0" ftr="0" dt="0"/>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Blank_Black">
    <p:spTree>
      <p:nvGrpSpPr>
        <p:cNvPr id="1" name=""/>
        <p:cNvGrpSpPr/>
        <p:nvPr/>
      </p:nvGrpSpPr>
      <p:grpSpPr>
        <a:xfrm>
          <a:off x="0" y="0"/>
          <a:ext cx="0" cy="0"/>
          <a:chOff x="0" y="0"/>
          <a:chExt cx="0" cy="0"/>
        </a:xfrm>
      </p:grpSpPr>
      <p:sp>
        <p:nvSpPr>
          <p:cNvPr id="3" name="Rectangle 2"/>
          <p:cNvSpPr/>
          <p:nvPr/>
        </p:nvSpPr>
        <p:spPr>
          <a:xfrm>
            <a:off x="0" y="0"/>
            <a:ext cx="9144000" cy="474067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0292756"/>
      </p:ext>
    </p:extLst>
  </p:cSld>
  <p:clrMapOvr>
    <a:masterClrMapping/>
  </p:clrMapOvr>
  <p:hf sldNum="0" hdr="0" ftr="0" dt="0"/>
</p:sldLayout>
</file>

<file path=ppt/slideLayouts/slideLayout17.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Blank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018" y="4800600"/>
            <a:ext cx="1168033" cy="229937"/>
          </a:xfrm>
          <a:prstGeom prst="rect">
            <a:avLst/>
          </a:prstGeom>
        </p:spPr>
      </p:pic>
      <p:sp>
        <p:nvSpPr>
          <p:cNvPr id="5"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Tree>
    <p:extLst>
      <p:ext uri="{BB962C8B-B14F-4D97-AF65-F5344CB8AC3E}">
        <p14:creationId xmlns:p14="http://schemas.microsoft.com/office/powerpoint/2010/main" val="1660351837"/>
      </p:ext>
    </p:extLst>
  </p:cSld>
  <p:clrMapOvr>
    <a:masterClrMapping/>
  </p:clrMapOvr>
  <p:hf sldNum="0" hdr="0" ftr="0" dt="0"/>
</p:sldLayout>
</file>

<file path=ppt/slideLayouts/slideLayout1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915746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9157465" cy="25627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018" y="4800600"/>
            <a:ext cx="1168033" cy="229937"/>
          </a:xfrm>
          <a:prstGeom prst="rect">
            <a:avLst/>
          </a:prstGeom>
        </p:spPr>
      </p:pic>
      <p:sp>
        <p:nvSpPr>
          <p:cNvPr id="22"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3" name="Text Placeholder 2"/>
          <p:cNvSpPr>
            <a:spLocks noGrp="1"/>
          </p:cNvSpPr>
          <p:nvPr>
            <p:ph type="body" sz="quarter" idx="10" hasCustomPrompt="1"/>
          </p:nvPr>
        </p:nvSpPr>
        <p:spPr>
          <a:xfrm>
            <a:off x="2534816" y="2851484"/>
            <a:ext cx="6173040" cy="1615282"/>
          </a:xfrm>
        </p:spPr>
        <p:txBody>
          <a:bodyPr anchor="t" anchorCtr="0">
            <a:normAutofit/>
          </a:bodyPr>
          <a:lstStyle>
            <a:lvl1pPr algn="l">
              <a:defRPr sz="21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dirty="0"/>
              <a:t>Edit Master text styles</a:t>
            </a:r>
          </a:p>
        </p:txBody>
      </p:sp>
      <p:sp>
        <p:nvSpPr>
          <p:cNvPr id="16" name="Picture Placeholder 7"/>
          <p:cNvSpPr>
            <a:spLocks noGrp="1"/>
          </p:cNvSpPr>
          <p:nvPr>
            <p:ph type="pic" sz="quarter" idx="14"/>
          </p:nvPr>
        </p:nvSpPr>
        <p:spPr>
          <a:xfrm>
            <a:off x="806314" y="2308257"/>
            <a:ext cx="1508760" cy="1508760"/>
          </a:xfrm>
          <a:prstGeom prst="ellipse">
            <a:avLst/>
          </a:prstGeom>
          <a:ln>
            <a:noFill/>
          </a:ln>
          <a:effectLst/>
        </p:spPr>
        <p:txBody>
          <a:bodyPr/>
          <a:lstStyle/>
          <a:p>
            <a:r>
              <a:rPr lang="en-US"/>
              <a:t>Click icon to add picture</a:t>
            </a: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714375" y="678657"/>
            <a:ext cx="7693819" cy="1080962"/>
          </a:xfrm>
        </p:spPr>
        <p:txBody>
          <a:bodyPr anchor="b" anchorCtr="0"/>
          <a:lstStyle>
            <a:lvl1pPr>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4405686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915746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9157465" cy="25627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018" y="4800600"/>
            <a:ext cx="1168033" cy="229937"/>
          </a:xfrm>
          <a:prstGeom prst="rect">
            <a:avLst/>
          </a:prstGeom>
        </p:spPr>
      </p:pic>
      <p:sp>
        <p:nvSpPr>
          <p:cNvPr id="22"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16" name="Picture Placeholder 7"/>
          <p:cNvSpPr>
            <a:spLocks noGrp="1"/>
          </p:cNvSpPr>
          <p:nvPr>
            <p:ph type="pic" sz="quarter" idx="13"/>
          </p:nvPr>
        </p:nvSpPr>
        <p:spPr>
          <a:xfrm>
            <a:off x="2285631" y="2309162"/>
            <a:ext cx="1508760" cy="1508760"/>
          </a:xfrm>
          <a:prstGeom prst="ellipse">
            <a:avLst/>
          </a:prstGeom>
          <a:ln>
            <a:noFill/>
          </a:ln>
          <a:effectLst/>
        </p:spPr>
        <p:txBody>
          <a:bodyPr/>
          <a:lstStyle/>
          <a:p>
            <a:r>
              <a:rPr lang="en-US"/>
              <a:t>Click icon to add picture</a:t>
            </a:r>
            <a:endParaRPr lang="en-US" dirty="0"/>
          </a:p>
        </p:txBody>
      </p:sp>
      <p:sp>
        <p:nvSpPr>
          <p:cNvPr id="17" name="Picture Placeholder 7"/>
          <p:cNvSpPr>
            <a:spLocks noGrp="1"/>
          </p:cNvSpPr>
          <p:nvPr>
            <p:ph type="pic" sz="quarter" idx="14"/>
          </p:nvPr>
        </p:nvSpPr>
        <p:spPr>
          <a:xfrm>
            <a:off x="5447575" y="2309162"/>
            <a:ext cx="1508760" cy="1508760"/>
          </a:xfrm>
          <a:prstGeom prst="ellipse">
            <a:avLst/>
          </a:prstGeom>
          <a:ln>
            <a:noFill/>
          </a:ln>
          <a:effectLst/>
        </p:spPr>
        <p:txBody>
          <a:bodyPr/>
          <a:lstStyle/>
          <a:p>
            <a:r>
              <a:rPr lang="en-US"/>
              <a:t>Click icon to add picture</a:t>
            </a:r>
            <a:endParaRPr lang="en-US" dirty="0"/>
          </a:p>
        </p:txBody>
      </p:sp>
      <p:sp>
        <p:nvSpPr>
          <p:cNvPr id="18" name="Text Placeholder 2"/>
          <p:cNvSpPr>
            <a:spLocks noGrp="1"/>
          </p:cNvSpPr>
          <p:nvPr>
            <p:ph type="body" sz="quarter" idx="10" hasCustomPrompt="1"/>
          </p:nvPr>
        </p:nvSpPr>
        <p:spPr>
          <a:xfrm>
            <a:off x="1508025" y="3982847"/>
            <a:ext cx="3063972" cy="823915"/>
          </a:xfrm>
        </p:spPr>
        <p:txBody>
          <a:bodyPr anchor="t" anchorCtr="0">
            <a:normAutofit/>
          </a:bodyPr>
          <a:lstStyle>
            <a:lvl1pPr algn="ctr">
              <a:defRPr sz="150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cxnSp>
        <p:nvCxnSpPr>
          <p:cNvPr id="21" name="Straight Connector 20">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3" name="Title 18"/>
          <p:cNvSpPr>
            <a:spLocks noGrp="1"/>
          </p:cNvSpPr>
          <p:nvPr>
            <p:ph type="title" hasCustomPrompt="1"/>
          </p:nvPr>
        </p:nvSpPr>
        <p:spPr>
          <a:xfrm>
            <a:off x="714375" y="678657"/>
            <a:ext cx="7693819" cy="1080962"/>
          </a:xfrm>
        </p:spPr>
        <p:txBody>
          <a:bodyPr anchor="b" anchorCtr="0"/>
          <a:lstStyle>
            <a:lvl1pPr>
              <a:defRPr sz="2700">
                <a:solidFill>
                  <a:schemeClr val="bg1"/>
                </a:solidFill>
              </a:defRPr>
            </a:lvl1pPr>
          </a:lstStyle>
          <a:p>
            <a:r>
              <a:rPr lang="en-US" dirty="0"/>
              <a:t>CLICK TO EDIT MASTER TITLE STYLE</a:t>
            </a:r>
          </a:p>
        </p:txBody>
      </p:sp>
      <p:sp>
        <p:nvSpPr>
          <p:cNvPr id="24" name="Text Placeholder 2"/>
          <p:cNvSpPr>
            <a:spLocks noGrp="1"/>
          </p:cNvSpPr>
          <p:nvPr>
            <p:ph type="body" sz="quarter" idx="15" hasCustomPrompt="1"/>
          </p:nvPr>
        </p:nvSpPr>
        <p:spPr>
          <a:xfrm>
            <a:off x="4669969" y="3982847"/>
            <a:ext cx="3063972" cy="823915"/>
          </a:xfrm>
        </p:spPr>
        <p:txBody>
          <a:bodyPr anchor="t" anchorCtr="0">
            <a:normAutofit/>
          </a:bodyPr>
          <a:lstStyle>
            <a:lvl1pPr algn="ctr">
              <a:defRPr sz="150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592990215"/>
      </p:ext>
    </p:extLst>
  </p:cSld>
  <p:clrMapOvr>
    <a:masterClrMapping/>
  </p:clrMapOvr>
  <p:hf sldNum="0" hdr="0" ftr="0" dt="0"/>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28FD3D-7547-864A-9716-BA55367B03D8}"/>
              </a:ext>
            </a:extLst>
          </p:cNvPr>
          <p:cNvSpPr/>
          <p:nvPr/>
        </p:nvSpPr>
        <p:spPr>
          <a:xfrm>
            <a:off x="0" y="0"/>
            <a:ext cx="9144000"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DF15657-2D7A-B34D-8DA3-51ECDBA9FA5D}"/>
              </a:ext>
            </a:extLst>
          </p:cNvPr>
          <p:cNvSpPr/>
          <p:nvPr/>
        </p:nvSpPr>
        <p:spPr>
          <a:xfrm>
            <a:off x="622301" y="571501"/>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841772"/>
            <a:ext cx="6858000" cy="1786104"/>
          </a:xfrm>
        </p:spPr>
        <p:txBody>
          <a:bodyPr anchor="b">
            <a:normAutofit/>
          </a:bodyPr>
          <a:lstStyle>
            <a:lvl1pPr algn="ctr">
              <a:defRPr sz="3000" cap="all"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4060459" y="35842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143001" y="2900020"/>
            <a:ext cx="6858000" cy="279307"/>
          </a:xfrm>
        </p:spPr>
        <p:txBody>
          <a:bodyPr wrap="square">
            <a:spAutoFit/>
          </a:bodyPr>
          <a:lstStyle>
            <a:lvl1pPr marL="0" indent="0" algn="ctr">
              <a:buNone/>
              <a:defRPr sz="1350">
                <a:solidFill>
                  <a:schemeClr val="tx1"/>
                </a:solidFill>
                <a:latin typeface="Georgia" panose="02040502050405020303" pitchFamily="18"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0518" y="3867071"/>
            <a:ext cx="1682963" cy="331305"/>
          </a:xfrm>
          <a:prstGeom prst="rect">
            <a:avLst/>
          </a:prstGeom>
        </p:spPr>
      </p:pic>
    </p:spTree>
    <p:extLst>
      <p:ext uri="{BB962C8B-B14F-4D97-AF65-F5344CB8AC3E}">
        <p14:creationId xmlns:p14="http://schemas.microsoft.com/office/powerpoint/2010/main" val="4040652523"/>
      </p:ext>
    </p:extLst>
  </p:cSld>
  <p:clrMapOvr>
    <a:masterClrMapping/>
  </p:clrMapOvr>
  <p:hf sldNum="0" hdr="0" ftr="0" dt="0"/>
</p:sldLayout>
</file>

<file path=ppt/slideLayouts/slideLayout2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9025"/>
            <a:ext cx="9157465" cy="5152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6DF15657-2D7A-B34D-8DA3-51ECDBA9FA5D}"/>
              </a:ext>
            </a:extLst>
          </p:cNvPr>
          <p:cNvSpPr/>
          <p:nvPr/>
        </p:nvSpPr>
        <p:spPr>
          <a:xfrm>
            <a:off x="0" y="-9025"/>
            <a:ext cx="9154392" cy="25627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898" y="4799807"/>
            <a:ext cx="1168033" cy="229937"/>
          </a:xfrm>
          <a:prstGeom prst="rect">
            <a:avLst/>
          </a:prstGeom>
        </p:spPr>
      </p:pic>
      <p:sp>
        <p:nvSpPr>
          <p:cNvPr id="22"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16" name="Picture Placeholder 7"/>
          <p:cNvSpPr>
            <a:spLocks noGrp="1"/>
          </p:cNvSpPr>
          <p:nvPr>
            <p:ph type="pic" sz="quarter" idx="13"/>
          </p:nvPr>
        </p:nvSpPr>
        <p:spPr>
          <a:xfrm>
            <a:off x="1016379" y="2151246"/>
            <a:ext cx="1508760" cy="1508760"/>
          </a:xfrm>
          <a:prstGeom prst="ellipse">
            <a:avLst/>
          </a:prstGeom>
          <a:ln>
            <a:noFill/>
          </a:ln>
          <a:effectLst/>
        </p:spPr>
        <p:txBody>
          <a:bodyPr/>
          <a:lstStyle/>
          <a:p>
            <a:r>
              <a:rPr lang="en-US"/>
              <a:t>Click icon to add picture</a:t>
            </a:r>
            <a:endParaRPr lang="en-US" dirty="0"/>
          </a:p>
        </p:txBody>
      </p:sp>
      <p:sp>
        <p:nvSpPr>
          <p:cNvPr id="17" name="Picture Placeholder 7"/>
          <p:cNvSpPr>
            <a:spLocks noGrp="1"/>
          </p:cNvSpPr>
          <p:nvPr>
            <p:ph type="pic" sz="quarter" idx="14"/>
          </p:nvPr>
        </p:nvSpPr>
        <p:spPr>
          <a:xfrm>
            <a:off x="3806904" y="2151246"/>
            <a:ext cx="1508760" cy="1508760"/>
          </a:xfrm>
          <a:prstGeom prst="ellipse">
            <a:avLst/>
          </a:prstGeom>
          <a:ln>
            <a:noFill/>
          </a:ln>
          <a:effectLst/>
        </p:spPr>
        <p:txBody>
          <a:bodyPr/>
          <a:lstStyle/>
          <a:p>
            <a:r>
              <a:rPr lang="en-US"/>
              <a:t>Click icon to add picture</a:t>
            </a:r>
            <a:endParaRPr lang="en-US" dirty="0"/>
          </a:p>
        </p:txBody>
      </p:sp>
      <p:sp>
        <p:nvSpPr>
          <p:cNvPr id="18" name="Text Placeholder 2"/>
          <p:cNvSpPr>
            <a:spLocks noGrp="1"/>
          </p:cNvSpPr>
          <p:nvPr>
            <p:ph type="body" sz="quarter" idx="10" hasCustomPrompt="1"/>
          </p:nvPr>
        </p:nvSpPr>
        <p:spPr>
          <a:xfrm>
            <a:off x="408750" y="3921186"/>
            <a:ext cx="2724018" cy="823915"/>
          </a:xfrm>
        </p:spPr>
        <p:txBody>
          <a:bodyPr anchor="t" anchorCtr="0">
            <a:normAutofit/>
          </a:bodyPr>
          <a:lstStyle>
            <a:lvl1pPr algn="ctr">
              <a:defRPr sz="120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21" name="Picture Placeholder 7"/>
          <p:cNvSpPr>
            <a:spLocks noGrp="1"/>
          </p:cNvSpPr>
          <p:nvPr>
            <p:ph type="pic" sz="quarter" idx="16"/>
          </p:nvPr>
        </p:nvSpPr>
        <p:spPr>
          <a:xfrm>
            <a:off x="6611225" y="2151246"/>
            <a:ext cx="1508760" cy="1508760"/>
          </a:xfrm>
          <a:prstGeom prst="ellipse">
            <a:avLst/>
          </a:prstGeom>
          <a:ln>
            <a:noFill/>
          </a:ln>
          <a:effectLst/>
        </p:spPr>
        <p:txBody>
          <a:bodyPr/>
          <a:lstStyle/>
          <a:p>
            <a:r>
              <a:rPr lang="en-US"/>
              <a:t>Click icon to add picture</a:t>
            </a:r>
            <a:endParaRPr lang="en-US" dirty="0"/>
          </a:p>
        </p:txBody>
      </p:sp>
      <p:sp>
        <p:nvSpPr>
          <p:cNvPr id="26" name="Text Placeholder 2"/>
          <p:cNvSpPr>
            <a:spLocks noGrp="1"/>
          </p:cNvSpPr>
          <p:nvPr>
            <p:ph type="body" sz="quarter" idx="18" hasCustomPrompt="1"/>
          </p:nvPr>
        </p:nvSpPr>
        <p:spPr>
          <a:xfrm>
            <a:off x="3199275" y="3921186"/>
            <a:ext cx="2724018" cy="823915"/>
          </a:xfrm>
        </p:spPr>
        <p:txBody>
          <a:bodyPr anchor="t" anchorCtr="0">
            <a:normAutofit/>
          </a:bodyPr>
          <a:lstStyle>
            <a:lvl1pPr algn="ctr">
              <a:defRPr sz="120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27" name="Text Placeholder 2"/>
          <p:cNvSpPr>
            <a:spLocks noGrp="1"/>
          </p:cNvSpPr>
          <p:nvPr>
            <p:ph type="body" sz="quarter" idx="19" hasCustomPrompt="1"/>
          </p:nvPr>
        </p:nvSpPr>
        <p:spPr>
          <a:xfrm>
            <a:off x="6003596" y="3921186"/>
            <a:ext cx="2724018" cy="823915"/>
          </a:xfrm>
        </p:spPr>
        <p:txBody>
          <a:bodyPr anchor="t" anchorCtr="0">
            <a:normAutofit/>
          </a:bodyPr>
          <a:lstStyle>
            <a:lvl1pPr algn="ctr">
              <a:defRPr sz="120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cxnSp>
        <p:nvCxnSpPr>
          <p:cNvPr id="30" name="Straight Connector 29">
            <a:extLst>
              <a:ext uri="{FF2B5EF4-FFF2-40B4-BE49-F238E27FC236}">
                <a16:creationId xmlns:a16="http://schemas.microsoft.com/office/drawing/2014/main" id="{60D31233-94B1-9244-BD69-EB42FFCCA80F}"/>
              </a:ext>
            </a:extLst>
          </p:cNvPr>
          <p:cNvCxnSpPr/>
          <p:nvPr/>
        </p:nvCxnSpPr>
        <p:spPr>
          <a:xfrm>
            <a:off x="4049745"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1" name="Title 18"/>
          <p:cNvSpPr>
            <a:spLocks noGrp="1"/>
          </p:cNvSpPr>
          <p:nvPr>
            <p:ph type="title" hasCustomPrompt="1"/>
          </p:nvPr>
        </p:nvSpPr>
        <p:spPr>
          <a:xfrm>
            <a:off x="714375" y="678657"/>
            <a:ext cx="7693819" cy="1080962"/>
          </a:xfrm>
        </p:spPr>
        <p:txBody>
          <a:bodyPr anchor="b" anchorCtr="0"/>
          <a:lstStyle>
            <a:lvl1pPr>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75622146"/>
      </p:ext>
    </p:extLst>
  </p:cSld>
  <p:clrMapOvr>
    <a:masterClrMapping/>
  </p:clrMapOvr>
  <p:hf sldNum="0" hdr="0" ftr="0" dt="0"/>
</p:sldLayout>
</file>

<file path=ppt/slideLayouts/slideLayout2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4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915746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9157465" cy="25627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882" y="4799807"/>
            <a:ext cx="1168033" cy="229937"/>
          </a:xfrm>
          <a:prstGeom prst="rect">
            <a:avLst/>
          </a:prstGeom>
        </p:spPr>
      </p:pic>
      <p:sp>
        <p:nvSpPr>
          <p:cNvPr id="22"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714375" y="678657"/>
            <a:ext cx="7693819" cy="1080962"/>
          </a:xfrm>
        </p:spPr>
        <p:txBody>
          <a:bodyPr anchor="b" anchorCtr="0">
            <a:normAutofit/>
          </a:bodyPr>
          <a:lstStyle>
            <a:lvl1pPr>
              <a:defRPr sz="2700">
                <a:solidFill>
                  <a:schemeClr val="bg1"/>
                </a:solidFill>
              </a:defRPr>
            </a:lvl1pPr>
          </a:lstStyle>
          <a:p>
            <a:r>
              <a:rPr lang="en-US" dirty="0"/>
              <a:t>CLICK TO EDIT MASTER TITLE STYLE</a:t>
            </a:r>
          </a:p>
        </p:txBody>
      </p:sp>
      <p:sp>
        <p:nvSpPr>
          <p:cNvPr id="29" name="Picture Placeholder 7"/>
          <p:cNvSpPr>
            <a:spLocks noGrp="1"/>
          </p:cNvSpPr>
          <p:nvPr>
            <p:ph type="pic" sz="quarter" idx="13"/>
          </p:nvPr>
        </p:nvSpPr>
        <p:spPr>
          <a:xfrm>
            <a:off x="399900" y="2151246"/>
            <a:ext cx="1508760" cy="1508760"/>
          </a:xfrm>
          <a:prstGeom prst="ellipse">
            <a:avLst/>
          </a:prstGeom>
          <a:ln>
            <a:noFill/>
          </a:ln>
          <a:effectLst/>
        </p:spPr>
        <p:txBody>
          <a:bodyPr/>
          <a:lstStyle/>
          <a:p>
            <a:r>
              <a:rPr lang="en-US"/>
              <a:t>Click icon to add picture</a:t>
            </a:r>
            <a:endParaRPr lang="en-US" dirty="0"/>
          </a:p>
        </p:txBody>
      </p:sp>
      <p:sp>
        <p:nvSpPr>
          <p:cNvPr id="30" name="Picture Placeholder 7"/>
          <p:cNvSpPr>
            <a:spLocks noGrp="1"/>
          </p:cNvSpPr>
          <p:nvPr>
            <p:ph type="pic" sz="quarter" idx="14"/>
          </p:nvPr>
        </p:nvSpPr>
        <p:spPr>
          <a:xfrm>
            <a:off x="2697226" y="2151246"/>
            <a:ext cx="1508760" cy="1508760"/>
          </a:xfrm>
          <a:prstGeom prst="ellipse">
            <a:avLst/>
          </a:prstGeom>
          <a:ln>
            <a:noFill/>
          </a:ln>
          <a:effectLst/>
        </p:spPr>
        <p:txBody>
          <a:bodyPr/>
          <a:lstStyle/>
          <a:p>
            <a:r>
              <a:rPr lang="en-US"/>
              <a:t>Click icon to add picture</a:t>
            </a:r>
            <a:endParaRPr lang="en-US" dirty="0"/>
          </a:p>
        </p:txBody>
      </p:sp>
      <p:sp>
        <p:nvSpPr>
          <p:cNvPr id="31" name="Text Placeholder 2"/>
          <p:cNvSpPr>
            <a:spLocks noGrp="1"/>
          </p:cNvSpPr>
          <p:nvPr>
            <p:ph type="body" sz="quarter" idx="10" hasCustomPrompt="1"/>
          </p:nvPr>
        </p:nvSpPr>
        <p:spPr>
          <a:xfrm>
            <a:off x="79985" y="3913598"/>
            <a:ext cx="2194560" cy="823915"/>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32" name="Picture Placeholder 7"/>
          <p:cNvSpPr>
            <a:spLocks noGrp="1"/>
          </p:cNvSpPr>
          <p:nvPr>
            <p:ph type="pic" sz="quarter" idx="16"/>
          </p:nvPr>
        </p:nvSpPr>
        <p:spPr>
          <a:xfrm>
            <a:off x="4915771" y="2151246"/>
            <a:ext cx="1508760" cy="1508760"/>
          </a:xfrm>
          <a:prstGeom prst="ellipse">
            <a:avLst/>
          </a:prstGeom>
          <a:ln>
            <a:noFill/>
          </a:ln>
          <a:effectLst/>
        </p:spPr>
        <p:txBody>
          <a:bodyPr/>
          <a:lstStyle/>
          <a:p>
            <a:r>
              <a:rPr lang="en-US"/>
              <a:t>Click icon to add picture</a:t>
            </a:r>
            <a:endParaRPr lang="en-US" dirty="0"/>
          </a:p>
        </p:txBody>
      </p:sp>
      <p:sp>
        <p:nvSpPr>
          <p:cNvPr id="33" name="Text Placeholder 2"/>
          <p:cNvSpPr>
            <a:spLocks noGrp="1"/>
          </p:cNvSpPr>
          <p:nvPr>
            <p:ph type="body" sz="quarter" idx="18" hasCustomPrompt="1"/>
          </p:nvPr>
        </p:nvSpPr>
        <p:spPr>
          <a:xfrm>
            <a:off x="2352196" y="3913598"/>
            <a:ext cx="2194560" cy="823915"/>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34" name="Text Placeholder 2"/>
          <p:cNvSpPr>
            <a:spLocks noGrp="1"/>
          </p:cNvSpPr>
          <p:nvPr>
            <p:ph type="body" sz="quarter" idx="19" hasCustomPrompt="1"/>
          </p:nvPr>
        </p:nvSpPr>
        <p:spPr>
          <a:xfrm>
            <a:off x="4624406" y="3913598"/>
            <a:ext cx="2194560" cy="823915"/>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41" name="Text Placeholder 2"/>
          <p:cNvSpPr>
            <a:spLocks noGrp="1"/>
          </p:cNvSpPr>
          <p:nvPr>
            <p:ph type="body" sz="quarter" idx="20" hasCustomPrompt="1"/>
          </p:nvPr>
        </p:nvSpPr>
        <p:spPr>
          <a:xfrm>
            <a:off x="6896616" y="3913598"/>
            <a:ext cx="2194560" cy="823915"/>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42" name="Picture Placeholder 7"/>
          <p:cNvSpPr>
            <a:spLocks noGrp="1"/>
          </p:cNvSpPr>
          <p:nvPr>
            <p:ph type="pic" sz="quarter" idx="21"/>
          </p:nvPr>
        </p:nvSpPr>
        <p:spPr>
          <a:xfrm>
            <a:off x="7216056" y="2151246"/>
            <a:ext cx="1508760" cy="1508760"/>
          </a:xfrm>
          <a:prstGeom prst="ellipse">
            <a:avLst/>
          </a:prstGeom>
          <a:ln>
            <a:noFill/>
          </a:ln>
          <a:effectLst/>
        </p:spPr>
        <p:txBody>
          <a:bodyPr/>
          <a:lstStyle/>
          <a:p>
            <a:r>
              <a:rPr lang="en-US"/>
              <a:t>Click icon to add picture</a:t>
            </a:r>
            <a:endParaRPr lang="en-US" dirty="0"/>
          </a:p>
        </p:txBody>
      </p:sp>
    </p:spTree>
    <p:extLst>
      <p:ext uri="{BB962C8B-B14F-4D97-AF65-F5344CB8AC3E}">
        <p14:creationId xmlns:p14="http://schemas.microsoft.com/office/powerpoint/2010/main" val="1830808914"/>
      </p:ext>
    </p:extLst>
  </p:cSld>
  <p:clrMapOvr>
    <a:masterClrMapping/>
  </p:clrMapOvr>
  <p:hf sldNum="0" hdr="0" ftr="0" dt="0"/>
</p:sldLayout>
</file>

<file path=ppt/slideLayouts/slideLayout2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5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915746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9157465" cy="256272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882" y="4799807"/>
            <a:ext cx="1168033" cy="229937"/>
          </a:xfrm>
          <a:prstGeom prst="rect">
            <a:avLst/>
          </a:prstGeom>
        </p:spPr>
      </p:pic>
      <p:sp>
        <p:nvSpPr>
          <p:cNvPr id="22"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714375" y="678657"/>
            <a:ext cx="7693819" cy="1080962"/>
          </a:xfrm>
        </p:spPr>
        <p:txBody>
          <a:bodyPr anchor="b" anchorCtr="0">
            <a:normAutofit/>
          </a:bodyPr>
          <a:lstStyle>
            <a:lvl1pPr>
              <a:defRPr sz="2700">
                <a:solidFill>
                  <a:schemeClr val="bg1"/>
                </a:solidFill>
              </a:defRPr>
            </a:lvl1pPr>
          </a:lstStyle>
          <a:p>
            <a:r>
              <a:rPr lang="en-US" dirty="0"/>
              <a:t>CLICK TO EDIT MASTER TITLE STYLE</a:t>
            </a:r>
          </a:p>
        </p:txBody>
      </p:sp>
      <p:sp>
        <p:nvSpPr>
          <p:cNvPr id="29" name="Picture Placeholder 7"/>
          <p:cNvSpPr>
            <a:spLocks noGrp="1"/>
          </p:cNvSpPr>
          <p:nvPr>
            <p:ph type="pic" sz="quarter" idx="13"/>
          </p:nvPr>
        </p:nvSpPr>
        <p:spPr>
          <a:xfrm>
            <a:off x="2012439" y="2091088"/>
            <a:ext cx="1463159" cy="1463159"/>
          </a:xfrm>
          <a:prstGeom prst="ellipse">
            <a:avLst/>
          </a:prstGeom>
          <a:ln>
            <a:noFill/>
          </a:ln>
          <a:effectLst/>
        </p:spPr>
        <p:txBody>
          <a:bodyPr/>
          <a:lstStyle/>
          <a:p>
            <a:r>
              <a:rPr lang="en-US"/>
              <a:t>Click icon to add picture</a:t>
            </a:r>
            <a:endParaRPr lang="en-US" dirty="0"/>
          </a:p>
        </p:txBody>
      </p:sp>
      <p:sp>
        <p:nvSpPr>
          <p:cNvPr id="30" name="Picture Placeholder 7"/>
          <p:cNvSpPr>
            <a:spLocks noGrp="1"/>
          </p:cNvSpPr>
          <p:nvPr>
            <p:ph type="pic" sz="quarter" idx="14"/>
          </p:nvPr>
        </p:nvSpPr>
        <p:spPr>
          <a:xfrm>
            <a:off x="3840421" y="2091088"/>
            <a:ext cx="1463159" cy="1463159"/>
          </a:xfrm>
          <a:prstGeom prst="ellipse">
            <a:avLst/>
          </a:prstGeom>
          <a:ln>
            <a:noFill/>
          </a:ln>
          <a:effectLst/>
        </p:spPr>
        <p:txBody>
          <a:bodyPr/>
          <a:lstStyle/>
          <a:p>
            <a:r>
              <a:rPr lang="en-US"/>
              <a:t>Click icon to add picture</a:t>
            </a:r>
            <a:endParaRPr lang="en-US" dirty="0"/>
          </a:p>
        </p:txBody>
      </p:sp>
      <p:sp>
        <p:nvSpPr>
          <p:cNvPr id="31" name="Text Placeholder 2"/>
          <p:cNvSpPr>
            <a:spLocks noGrp="1"/>
          </p:cNvSpPr>
          <p:nvPr>
            <p:ph type="body" sz="quarter" idx="10" hasCustomPrompt="1"/>
          </p:nvPr>
        </p:nvSpPr>
        <p:spPr>
          <a:xfrm>
            <a:off x="1867349" y="3913597"/>
            <a:ext cx="1753338" cy="682466"/>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32" name="Picture Placeholder 7"/>
          <p:cNvSpPr>
            <a:spLocks noGrp="1"/>
          </p:cNvSpPr>
          <p:nvPr>
            <p:ph type="pic" sz="quarter" idx="16"/>
          </p:nvPr>
        </p:nvSpPr>
        <p:spPr>
          <a:xfrm>
            <a:off x="5664024" y="2091088"/>
            <a:ext cx="1463159" cy="1463159"/>
          </a:xfrm>
          <a:prstGeom prst="ellipse">
            <a:avLst/>
          </a:prstGeom>
          <a:ln>
            <a:noFill/>
          </a:ln>
          <a:effectLst/>
        </p:spPr>
        <p:txBody>
          <a:bodyPr/>
          <a:lstStyle/>
          <a:p>
            <a:r>
              <a:rPr lang="en-US"/>
              <a:t>Click icon to add picture</a:t>
            </a:r>
            <a:endParaRPr lang="en-US" dirty="0"/>
          </a:p>
        </p:txBody>
      </p:sp>
      <p:sp>
        <p:nvSpPr>
          <p:cNvPr id="33" name="Text Placeholder 2"/>
          <p:cNvSpPr>
            <a:spLocks noGrp="1"/>
          </p:cNvSpPr>
          <p:nvPr>
            <p:ph type="body" sz="quarter" idx="18" hasCustomPrompt="1"/>
          </p:nvPr>
        </p:nvSpPr>
        <p:spPr>
          <a:xfrm>
            <a:off x="3695331" y="3913597"/>
            <a:ext cx="1753338" cy="682466"/>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34" name="Text Placeholder 2"/>
          <p:cNvSpPr>
            <a:spLocks noGrp="1"/>
          </p:cNvSpPr>
          <p:nvPr>
            <p:ph type="body" sz="quarter" idx="19" hasCustomPrompt="1"/>
          </p:nvPr>
        </p:nvSpPr>
        <p:spPr>
          <a:xfrm>
            <a:off x="5518934" y="3913597"/>
            <a:ext cx="1753338" cy="682466"/>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41" name="Text Placeholder 2"/>
          <p:cNvSpPr>
            <a:spLocks noGrp="1"/>
          </p:cNvSpPr>
          <p:nvPr>
            <p:ph type="body" sz="quarter" idx="20" hasCustomPrompt="1"/>
          </p:nvPr>
        </p:nvSpPr>
        <p:spPr>
          <a:xfrm>
            <a:off x="7346915" y="3913597"/>
            <a:ext cx="1753338" cy="682466"/>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
        <p:nvSpPr>
          <p:cNvPr id="42" name="Picture Placeholder 7"/>
          <p:cNvSpPr>
            <a:spLocks noGrp="1"/>
          </p:cNvSpPr>
          <p:nvPr>
            <p:ph type="pic" sz="quarter" idx="21"/>
          </p:nvPr>
        </p:nvSpPr>
        <p:spPr>
          <a:xfrm>
            <a:off x="7492005" y="2091088"/>
            <a:ext cx="1463159" cy="1463159"/>
          </a:xfrm>
          <a:prstGeom prst="ellipse">
            <a:avLst/>
          </a:prstGeom>
          <a:ln>
            <a:noFill/>
          </a:ln>
          <a:effectLst/>
        </p:spPr>
        <p:txBody>
          <a:bodyPr/>
          <a:lstStyle/>
          <a:p>
            <a:r>
              <a:rPr lang="en-US"/>
              <a:t>Click icon to add picture</a:t>
            </a:r>
            <a:endParaRPr lang="en-US" dirty="0"/>
          </a:p>
        </p:txBody>
      </p:sp>
      <p:sp>
        <p:nvSpPr>
          <p:cNvPr id="16" name="Picture Placeholder 7"/>
          <p:cNvSpPr>
            <a:spLocks noGrp="1"/>
          </p:cNvSpPr>
          <p:nvPr>
            <p:ph type="pic" sz="quarter" idx="22"/>
          </p:nvPr>
        </p:nvSpPr>
        <p:spPr>
          <a:xfrm>
            <a:off x="197655" y="2091088"/>
            <a:ext cx="1463159" cy="1463159"/>
          </a:xfrm>
          <a:prstGeom prst="ellipse">
            <a:avLst/>
          </a:prstGeom>
          <a:ln>
            <a:noFill/>
          </a:ln>
          <a:effectLst/>
        </p:spPr>
        <p:txBody>
          <a:bodyPr/>
          <a:lstStyle/>
          <a:p>
            <a:r>
              <a:rPr lang="en-US"/>
              <a:t>Click icon to add picture</a:t>
            </a:r>
            <a:endParaRPr lang="en-US" dirty="0"/>
          </a:p>
        </p:txBody>
      </p:sp>
      <p:sp>
        <p:nvSpPr>
          <p:cNvPr id="23" name="Text Placeholder 2"/>
          <p:cNvSpPr>
            <a:spLocks noGrp="1"/>
          </p:cNvSpPr>
          <p:nvPr>
            <p:ph type="body" sz="quarter" idx="24" hasCustomPrompt="1"/>
          </p:nvPr>
        </p:nvSpPr>
        <p:spPr>
          <a:xfrm>
            <a:off x="51410" y="3913598"/>
            <a:ext cx="1755648" cy="685800"/>
          </a:xfrm>
        </p:spPr>
        <p:txBody>
          <a:bodyPr anchor="t" anchorCtr="0">
            <a:normAutofit/>
          </a:bodyPr>
          <a:lstStyle>
            <a:lvl1pPr algn="ctr">
              <a:defRPr sz="1050">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489279192"/>
      </p:ext>
    </p:extLst>
  </p:cSld>
  <p:clrMapOvr>
    <a:masterClrMapping/>
  </p:clrMapOvr>
  <p:hf sldNum="0" hdr="0" ftr="0" dt="0"/>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980136"/>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F1F0AF-2AD7-BA41-A5E0-4D0D3D120834}"/>
              </a:ext>
            </a:extLst>
          </p:cNvPr>
          <p:cNvSpPr/>
          <p:nvPr/>
        </p:nvSpPr>
        <p:spPr>
          <a:xfrm>
            <a:off x="0" y="0"/>
            <a:ext cx="9144000" cy="4710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656" y="1059652"/>
            <a:ext cx="7726481" cy="3420746"/>
          </a:xfrm>
          <a:prstGeom prst="rect">
            <a:avLst/>
          </a:prstGeom>
        </p:spPr>
      </p:pic>
    </p:spTree>
    <p:extLst>
      <p:ext uri="{BB962C8B-B14F-4D97-AF65-F5344CB8AC3E}">
        <p14:creationId xmlns:p14="http://schemas.microsoft.com/office/powerpoint/2010/main" val="3904568308"/>
      </p:ext>
    </p:extLst>
  </p:cSld>
  <p:clrMapOvr>
    <a:masterClrMapping/>
  </p:clrMapOvr>
  <p:hf sldNum="0" hdr="0" ftr="0" dt="0"/>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0" y="0"/>
            <a:ext cx="915746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297" y="573900"/>
            <a:ext cx="7899404" cy="3995702"/>
          </a:xfrm>
          <a:prstGeom prst="rect">
            <a:avLst/>
          </a:prstGeom>
        </p:spPr>
      </p:pic>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rot="5400000">
            <a:off x="2653936" y="-1298164"/>
            <a:ext cx="3842858" cy="7892673"/>
          </a:xfrm>
          <a:prstGeom prst="rect">
            <a:avLst/>
          </a:prstGeom>
        </p:spPr>
      </p:pic>
      <p:sp>
        <p:nvSpPr>
          <p:cNvPr id="11" name="Title 10"/>
          <p:cNvSpPr>
            <a:spLocks noGrp="1"/>
          </p:cNvSpPr>
          <p:nvPr>
            <p:ph type="title" hasCustomPrompt="1"/>
          </p:nvPr>
        </p:nvSpPr>
        <p:spPr>
          <a:xfrm>
            <a:off x="622298" y="3036094"/>
            <a:ext cx="7805824" cy="1543049"/>
          </a:xfrm>
        </p:spPr>
        <p:txBody>
          <a:bodyPr>
            <a:normAutofit/>
          </a:bodyPr>
          <a:lstStyle>
            <a:lvl1pPr algn="l">
              <a:defRPr sz="3600" cap="all" baseline="0">
                <a:solidFill>
                  <a:schemeClr val="bg1"/>
                </a:solidFill>
              </a:defRPr>
            </a:lvl1pPr>
          </a:lstStyle>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018" y="4800600"/>
            <a:ext cx="1168033" cy="229937"/>
          </a:xfrm>
          <a:prstGeom prst="rect">
            <a:avLst/>
          </a:prstGeom>
        </p:spPr>
      </p:pic>
      <p:sp>
        <p:nvSpPr>
          <p:cNvPr id="16"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Tree>
    <p:extLst>
      <p:ext uri="{BB962C8B-B14F-4D97-AF65-F5344CB8AC3E}">
        <p14:creationId xmlns:p14="http://schemas.microsoft.com/office/powerpoint/2010/main" val="826856827"/>
      </p:ext>
    </p:extLst>
  </p:cSld>
  <p:clrMapOvr>
    <a:masterClrMapping/>
  </p:clrMapOvr>
  <p:hf sldNum="0" hdr="0" ftr="0" dt="0"/>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213504" y="498176"/>
            <a:ext cx="3724651" cy="408097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6DF15657-2D7A-B34D-8DA3-51ECDBA9FA5D}"/>
              </a:ext>
            </a:extLst>
          </p:cNvPr>
          <p:cNvSpPr/>
          <p:nvPr/>
        </p:nvSpPr>
        <p:spPr>
          <a:xfrm>
            <a:off x="3938155" y="0"/>
            <a:ext cx="520584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1454949" y="2571090"/>
            <a:ext cx="783422"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22" name="Content Placeholder 2"/>
          <p:cNvSpPr>
            <a:spLocks noGrp="1"/>
          </p:cNvSpPr>
          <p:nvPr>
            <p:ph sz="half" idx="10"/>
          </p:nvPr>
        </p:nvSpPr>
        <p:spPr>
          <a:xfrm>
            <a:off x="4143374" y="478631"/>
            <a:ext cx="4793457" cy="4100513"/>
          </a:xfrm>
        </p:spPr>
        <p:txBody>
          <a:bodyPr>
            <a:normAutofit/>
          </a:bodyPr>
          <a:lstStyle>
            <a:lvl1pPr marL="1714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1pPr>
            <a:lvl2pPr marL="5143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3pPr>
            <a:lvl4pPr marL="12001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4pPr>
            <a:lvl5pPr marL="15430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278607" y="478632"/>
            <a:ext cx="3136106" cy="1925250"/>
          </a:xfrm>
        </p:spPr>
        <p:txBody>
          <a:bodyPr anchor="b" anchorCtr="0">
            <a:normAutofit/>
          </a:bodyPr>
          <a:lstStyle>
            <a:lvl1pPr algn="ctr">
              <a:defRPr sz="2100" b="1"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61695885"/>
      </p:ext>
    </p:extLst>
  </p:cSld>
  <p:clrMapOvr>
    <a:masterClrMapping/>
  </p:clrMapOvr>
  <p:hf sldNum="0" hdr="0" ftr="0" dt="0"/>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3938155" y="0"/>
            <a:ext cx="520584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6328FD3D-7547-864A-9716-BA55367B03D8}"/>
              </a:ext>
            </a:extLst>
          </p:cNvPr>
          <p:cNvSpPr/>
          <p:nvPr/>
        </p:nvSpPr>
        <p:spPr>
          <a:xfrm>
            <a:off x="0" y="1"/>
            <a:ext cx="3938155" cy="457914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278607" y="478631"/>
            <a:ext cx="3357563" cy="1037348"/>
          </a:xfrm>
        </p:spPr>
        <p:txBody>
          <a:bodyPr anchor="b">
            <a:normAutofit/>
          </a:bodyPr>
          <a:lstStyle>
            <a:lvl1pPr algn="ctr">
              <a:defRPr sz="2100" b="1" cap="all"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1565678" y="1689403"/>
            <a:ext cx="783422"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13" name="Content Placeholder 2"/>
          <p:cNvSpPr>
            <a:spLocks noGrp="1"/>
          </p:cNvSpPr>
          <p:nvPr>
            <p:ph sz="half" idx="10"/>
          </p:nvPr>
        </p:nvSpPr>
        <p:spPr>
          <a:xfrm>
            <a:off x="4143374" y="478631"/>
            <a:ext cx="4793457" cy="4100513"/>
          </a:xfrm>
        </p:spPr>
        <p:txBody>
          <a:bodyPr>
            <a:normAutofit/>
          </a:bodyPr>
          <a:lstStyle>
            <a:lvl1pPr marL="1714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1pPr>
            <a:lvl2pPr marL="5143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2pPr>
            <a:lvl3pPr marL="8572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3pPr>
            <a:lvl4pPr marL="12001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4pPr>
            <a:lvl5pPr marL="1543050" indent="-171450" algn="l">
              <a:lnSpc>
                <a:spcPct val="100000"/>
              </a:lnSpc>
              <a:buClr>
                <a:srgbClr val="C00000"/>
              </a:buClr>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1" hasCustomPrompt="1"/>
          </p:nvPr>
        </p:nvSpPr>
        <p:spPr>
          <a:xfrm>
            <a:off x="278607" y="1913157"/>
            <a:ext cx="3357563" cy="2436019"/>
          </a:xfrm>
        </p:spPr>
        <p:txBody>
          <a:bodyPr>
            <a:normAutofit/>
          </a:bodyPr>
          <a:lstStyle>
            <a:lvl1pPr marL="0" indent="0" algn="ctr">
              <a:lnSpc>
                <a:spcPct val="100000"/>
              </a:lnSpc>
              <a:spcBef>
                <a:spcPts val="1350"/>
              </a:spcBef>
              <a:buClr>
                <a:srgbClr val="C00000"/>
              </a:buClr>
              <a:buFont typeface="Arial" panose="020B0604020202020204" pitchFamily="34" charset="0"/>
              <a:buNone/>
              <a:defRPr sz="1350">
                <a:solidFill>
                  <a:schemeClr val="bg1"/>
                </a:solidFill>
                <a:latin typeface="Arial" panose="020B0604020202020204" pitchFamily="34" charset="0"/>
                <a:cs typeface="Arial" panose="020B0604020202020204" pitchFamily="34" charset="0"/>
              </a:defRPr>
            </a:lvl1pPr>
            <a:lvl2pPr marL="342900" indent="0" algn="ctr">
              <a:lnSpc>
                <a:spcPct val="100000"/>
              </a:lnSpc>
              <a:spcBef>
                <a:spcPts val="1350"/>
              </a:spcBef>
              <a:buClr>
                <a:srgbClr val="C00000"/>
              </a:buClr>
              <a:buFont typeface="Arial" panose="020B0604020202020204" pitchFamily="34" charset="0"/>
              <a:buNone/>
              <a:defRPr sz="1350">
                <a:solidFill>
                  <a:schemeClr val="bg1"/>
                </a:solidFill>
                <a:latin typeface="Arial" panose="020B0604020202020204" pitchFamily="34" charset="0"/>
                <a:cs typeface="Arial" panose="020B0604020202020204" pitchFamily="34" charset="0"/>
              </a:defRPr>
            </a:lvl2pPr>
            <a:lvl3pPr marL="685800" indent="0" algn="ctr">
              <a:lnSpc>
                <a:spcPct val="100000"/>
              </a:lnSpc>
              <a:spcBef>
                <a:spcPts val="1350"/>
              </a:spcBef>
              <a:buClr>
                <a:srgbClr val="C00000"/>
              </a:buClr>
              <a:buFont typeface="Arial" panose="020B0604020202020204" pitchFamily="34" charset="0"/>
              <a:buNone/>
              <a:defRPr sz="1350">
                <a:solidFill>
                  <a:schemeClr val="bg1"/>
                </a:solidFill>
                <a:latin typeface="Arial" panose="020B0604020202020204" pitchFamily="34" charset="0"/>
                <a:cs typeface="Arial" panose="020B0604020202020204" pitchFamily="34" charset="0"/>
              </a:defRPr>
            </a:lvl3pPr>
            <a:lvl4pPr marL="1028700" indent="0" algn="ctr">
              <a:lnSpc>
                <a:spcPct val="100000"/>
              </a:lnSpc>
              <a:spcBef>
                <a:spcPts val="1350"/>
              </a:spcBef>
              <a:buClr>
                <a:srgbClr val="C00000"/>
              </a:buClr>
              <a:buFont typeface="Arial" panose="020B0604020202020204" pitchFamily="34" charset="0"/>
              <a:buNone/>
              <a:defRPr sz="1350">
                <a:solidFill>
                  <a:schemeClr val="bg1"/>
                </a:solidFill>
                <a:latin typeface="Arial" panose="020B0604020202020204" pitchFamily="34" charset="0"/>
                <a:cs typeface="Arial" panose="020B0604020202020204" pitchFamily="34" charset="0"/>
              </a:defRPr>
            </a:lvl4pPr>
            <a:lvl5pPr marL="1371600" indent="0" algn="ctr">
              <a:lnSpc>
                <a:spcPct val="100000"/>
              </a:lnSpc>
              <a:spcBef>
                <a:spcPts val="1350"/>
              </a:spcBef>
              <a:buClr>
                <a:srgbClr val="C00000"/>
              </a:buClr>
              <a:buFont typeface="Arial" panose="020B0604020202020204" pitchFamily="34" charset="0"/>
              <a:buNone/>
              <a:defRPr sz="1350">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0" name="Text Placeholder 2"/>
          <p:cNvSpPr>
            <a:spLocks noGrp="1"/>
          </p:cNvSpPr>
          <p:nvPr>
            <p:ph type="body" sz="quarter" idx="12" hasCustomPrompt="1"/>
          </p:nvPr>
        </p:nvSpPr>
        <p:spPr>
          <a:xfrm>
            <a:off x="278607" y="4446598"/>
            <a:ext cx="3357563" cy="276483"/>
          </a:xfrm>
        </p:spPr>
        <p:txBody>
          <a:bodyPr anchor="t" anchorCtr="0">
            <a:normAutofit/>
          </a:bodyPr>
          <a:lstStyle>
            <a:lvl1pPr algn="l">
              <a:defRPr sz="750" i="1">
                <a:solidFill>
                  <a:schemeClr val="bg1"/>
                </a:solidFill>
                <a:latin typeface="Arial" panose="020B0604020202020204" pitchFamily="34" charset="0"/>
                <a:cs typeface="Arial" panose="020B0604020202020204" pitchFamily="34" charset="0"/>
              </a:defRPr>
            </a:lvl1pPr>
            <a:lvl2pPr algn="ctr">
              <a:defRPr sz="1050">
                <a:latin typeface="Arial" panose="020B0604020202020204" pitchFamily="34" charset="0"/>
                <a:cs typeface="Arial" panose="020B0604020202020204" pitchFamily="34" charset="0"/>
              </a:defRPr>
            </a:lvl2pPr>
            <a:lvl3pPr algn="ctr">
              <a:defRPr sz="1050">
                <a:latin typeface="Arial" panose="020B0604020202020204" pitchFamily="34" charset="0"/>
                <a:cs typeface="Arial" panose="020B0604020202020204" pitchFamily="34" charset="0"/>
              </a:defRPr>
            </a:lvl3pPr>
            <a:lvl4pPr algn="ctr">
              <a:defRPr sz="1050">
                <a:latin typeface="Arial" panose="020B0604020202020204" pitchFamily="34" charset="0"/>
                <a:cs typeface="Arial" panose="020B0604020202020204" pitchFamily="34" charset="0"/>
              </a:defRPr>
            </a:lvl4pPr>
            <a:lvl5pPr algn="ctr">
              <a:defRPr sz="105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66093080"/>
      </p:ext>
    </p:extLst>
  </p:cSld>
  <p:clrMapOvr>
    <a:masterClrMapping/>
  </p:clrMapOvr>
  <p:hf sldNum="0" hdr="0" ftr="0" dt="0"/>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F15657-2D7A-B34D-8DA3-51ECDBA9FA5D}"/>
              </a:ext>
            </a:extLst>
          </p:cNvPr>
          <p:cNvSpPr/>
          <p:nvPr/>
        </p:nvSpPr>
        <p:spPr>
          <a:xfrm>
            <a:off x="622301" y="571501"/>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5" name="Subtitle 2"/>
          <p:cNvSpPr>
            <a:spLocks noGrp="1"/>
          </p:cNvSpPr>
          <p:nvPr>
            <p:ph type="subTitle" idx="1"/>
          </p:nvPr>
        </p:nvSpPr>
        <p:spPr>
          <a:xfrm>
            <a:off x="714375" y="2119121"/>
            <a:ext cx="7693819" cy="2305921"/>
          </a:xfrm>
        </p:spPr>
        <p:txBody>
          <a:bodyPr anchor="t" anchorCtr="0">
            <a:normAutofit/>
          </a:bodyPr>
          <a:lstStyle>
            <a:lvl1pPr marL="0" indent="0" algn="ctr">
              <a:lnSpc>
                <a:spcPct val="100000"/>
              </a:lnSpc>
              <a:spcBef>
                <a:spcPts val="1800"/>
              </a:spcBef>
              <a:buNone/>
              <a:defRPr sz="18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4049745"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714375" y="678657"/>
            <a:ext cx="7693819" cy="1080962"/>
          </a:xfrm>
        </p:spPr>
        <p:txBody>
          <a:bodyPr anchor="b" anchorCtr="0">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1842223401"/>
      </p:ext>
    </p:extLst>
  </p:cSld>
  <p:clrMapOvr>
    <a:masterClrMapping/>
  </p:clrMapOvr>
  <p:hf sldNum="0" hdr="0" ftr="0" dt="0"/>
</p:sldLayout>
</file>

<file path=ppt/slideLayouts/slideLayout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9157465"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6AFF9B3F-BBE2-CE4D-AD23-00C6C7F607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70930" cy="2742323"/>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613610" y="571501"/>
            <a:ext cx="7908090" cy="4000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18" y="4800600"/>
            <a:ext cx="1168033" cy="229937"/>
          </a:xfrm>
          <a:prstGeom prst="rect">
            <a:avLst/>
          </a:prstGeom>
        </p:spPr>
      </p:pic>
      <p:sp>
        <p:nvSpPr>
          <p:cNvPr id="22"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sp>
        <p:nvSpPr>
          <p:cNvPr id="23" name="Content Placeholder 2"/>
          <p:cNvSpPr>
            <a:spLocks noGrp="1"/>
          </p:cNvSpPr>
          <p:nvPr>
            <p:ph sz="half" idx="1"/>
          </p:nvPr>
        </p:nvSpPr>
        <p:spPr>
          <a:xfrm>
            <a:off x="714375" y="2121693"/>
            <a:ext cx="7693819" cy="2343151"/>
          </a:xfrm>
        </p:spPr>
        <p:txBody>
          <a:bodyPr numCol="1" spcCol="365760" anchor="t" anchorCtr="0">
            <a:noAutofit/>
          </a:bodyPr>
          <a:lstStyle>
            <a:lvl1pPr marL="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1pPr>
            <a:lvl2pPr marL="3429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2pPr>
            <a:lvl3pPr marL="6858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3pPr>
            <a:lvl4pPr marL="10287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13716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4049745"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714375" y="678657"/>
            <a:ext cx="7693819" cy="1080962"/>
          </a:xfrm>
        </p:spPr>
        <p:txBody>
          <a:bodyPr anchor="b" anchorCtr="0">
            <a:normAutofit/>
          </a:bodyPr>
          <a:lstStyle>
            <a:lvl1pPr>
              <a:defRPr sz="27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0251892"/>
      </p:ext>
    </p:extLst>
  </p:cSld>
  <p:clrMapOvr>
    <a:masterClrMapping/>
  </p:clrMapOvr>
  <p:hf sldNum="0" hdr="0" ftr="0" dt="0"/>
</p:sldLayout>
</file>

<file path=ppt/slideLayouts/slideLayout9.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4_Title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61"/>
            <a:ext cx="9144000" cy="51435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622301" y="571501"/>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solidFill>
                <a:latin typeface="Arial" panose="020B0604020202020204" pitchFamily="34" charset="0"/>
                <a:cs typeface="Arial" panose="020B0604020202020204" pitchFamily="34" charset="0"/>
              </a:rPr>
              <a:t>©</a:t>
            </a:r>
            <a:r>
              <a:rPr lang="en-US" sz="750" baseline="0" dirty="0">
                <a:solidFill>
                  <a:schemeClr val="bg1"/>
                </a:solidFill>
                <a:latin typeface="Arial" panose="020B0604020202020204" pitchFamily="34" charset="0"/>
                <a:cs typeface="Arial" panose="020B0604020202020204" pitchFamily="34" charset="0"/>
              </a:rPr>
              <a:t> 2026 </a:t>
            </a:r>
            <a:r>
              <a:rPr lang="en-US" sz="750" dirty="0">
                <a:solidFill>
                  <a:schemeClr val="bg1"/>
                </a:solidFill>
                <a:latin typeface="Arial" panose="020B0604020202020204" pitchFamily="34" charset="0"/>
                <a:cs typeface="Arial" panose="020B0604020202020204" pitchFamily="34" charset="0"/>
              </a:rPr>
              <a:t>Porter Wright Morris &amp; Arthur LLP</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18" y="4800601"/>
            <a:ext cx="1168033" cy="229937"/>
          </a:xfrm>
          <a:prstGeom prst="rect">
            <a:avLst/>
          </a:prstGeom>
        </p:spPr>
      </p:pic>
      <p:cxnSp>
        <p:nvCxnSpPr>
          <p:cNvPr id="18" name="Straight Connector 17">
            <a:extLst>
              <a:ext uri="{FF2B5EF4-FFF2-40B4-BE49-F238E27FC236}">
                <a16:creationId xmlns:a16="http://schemas.microsoft.com/office/drawing/2014/main" id="{60D31233-94B1-9244-BD69-EB42FFCCA80F}"/>
              </a:ext>
            </a:extLst>
          </p:cNvPr>
          <p:cNvCxnSpPr/>
          <p:nvPr/>
        </p:nvCxnSpPr>
        <p:spPr>
          <a:xfrm>
            <a:off x="4060461" y="1910055"/>
            <a:ext cx="1023079"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a:xfrm>
            <a:off x="714375" y="678657"/>
            <a:ext cx="7693819" cy="1080962"/>
          </a:xfrm>
        </p:spPr>
        <p:txBody>
          <a:bodyPr anchor="b" anchorCtr="0">
            <a:normAutofit/>
          </a:bodyPr>
          <a:lstStyle>
            <a:lvl1pPr>
              <a:defRPr sz="2700"/>
            </a:lvl1pPr>
          </a:lstStyle>
          <a:p>
            <a:r>
              <a:rPr lang="en-US" dirty="0"/>
              <a:t>CLICK TO EDIT MASTER TITLE STYLE</a:t>
            </a:r>
          </a:p>
        </p:txBody>
      </p:sp>
      <p:sp>
        <p:nvSpPr>
          <p:cNvPr id="20" name="Content Placeholder 2"/>
          <p:cNvSpPr>
            <a:spLocks noGrp="1"/>
          </p:cNvSpPr>
          <p:nvPr>
            <p:ph sz="half" idx="1" hasCustomPrompt="1"/>
          </p:nvPr>
        </p:nvSpPr>
        <p:spPr>
          <a:xfrm>
            <a:off x="714375" y="2121693"/>
            <a:ext cx="7693819" cy="2343151"/>
          </a:xfrm>
        </p:spPr>
        <p:txBody>
          <a:bodyPr numCol="1" spcCol="365760" anchor="t" anchorCtr="0">
            <a:normAutofit/>
          </a:bodyPr>
          <a:lstStyle>
            <a:lvl1pPr marL="0" indent="0" algn="ctr">
              <a:lnSpc>
                <a:spcPct val="100000"/>
              </a:lnSpc>
              <a:spcBef>
                <a:spcPts val="18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3429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2pPr>
            <a:lvl3pPr marL="6858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3pPr>
            <a:lvl4pPr marL="10287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4pPr>
            <a:lvl5pPr marL="1371600" indent="0" algn="ctr">
              <a:lnSpc>
                <a:spcPct val="100000"/>
              </a:lnSpc>
              <a:spcBef>
                <a:spcPts val="1800"/>
              </a:spcBef>
              <a:buClr>
                <a:srgbClr val="C00000"/>
              </a:buClr>
              <a:buFont typeface="Arial" panose="020B0604020202020204" pitchFamily="34" charset="0"/>
              <a:buNone/>
              <a:defRPr sz="15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42444424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484E26-90A8-524D-A398-8D000F488753}"/>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DF15657-2D7A-B34D-8DA3-51ECDBA9FA5D}"/>
              </a:ext>
            </a:extLst>
          </p:cNvPr>
          <p:cNvSpPr/>
          <p:nvPr/>
        </p:nvSpPr>
        <p:spPr>
          <a:xfrm>
            <a:off x="615951" y="578645"/>
            <a:ext cx="7899400" cy="4000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728663" y="678656"/>
            <a:ext cx="7665244" cy="1443037"/>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28663" y="2250282"/>
            <a:ext cx="7665244" cy="1893094"/>
          </a:xfrm>
          <a:prstGeom prst="rect">
            <a:avLst/>
          </a:prstGeom>
        </p:spPr>
        <p:txBody>
          <a:bodyPr vert="horz" lIns="91440" tIns="45720" rIns="91440" bIns="45720" rtlCol="0" anchor="ctr" anchorCtr="0">
            <a:normAutofit/>
          </a:bodyPr>
          <a:lstStyle/>
          <a:p>
            <a:pPr lvl="0"/>
            <a:r>
              <a:rPr lang="en-US" dirty="0"/>
              <a:t>Edit Master text styles</a:t>
            </a:r>
          </a:p>
          <a:p>
            <a:pPr lvl="0"/>
            <a:endParaRPr lang="en-US" dirty="0"/>
          </a:p>
        </p:txBody>
      </p:sp>
      <p:sp>
        <p:nvSpPr>
          <p:cNvPr id="8" name="Footer Placeholder 4"/>
          <p:cNvSpPr txBox="1">
            <a:spLocks/>
          </p:cNvSpPr>
          <p:nvPr/>
        </p:nvSpPr>
        <p:spPr>
          <a:xfrm>
            <a:off x="5931564" y="4579145"/>
            <a:ext cx="3086100" cy="564356"/>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chemeClr val="bg1">
                    <a:lumMod val="50000"/>
                  </a:schemeClr>
                </a:solidFill>
                <a:latin typeface="Arial" panose="020B0604020202020204" pitchFamily="34" charset="0"/>
                <a:cs typeface="Arial" panose="020B0604020202020204" pitchFamily="34" charset="0"/>
              </a:rPr>
              <a:t>©</a:t>
            </a:r>
            <a:r>
              <a:rPr lang="en-US" sz="750" baseline="0" dirty="0">
                <a:solidFill>
                  <a:schemeClr val="bg1">
                    <a:lumMod val="50000"/>
                  </a:schemeClr>
                </a:solidFill>
                <a:latin typeface="Arial" panose="020B0604020202020204" pitchFamily="34" charset="0"/>
                <a:cs typeface="Arial" panose="020B0604020202020204" pitchFamily="34" charset="0"/>
              </a:rPr>
              <a:t> 2026 </a:t>
            </a:r>
            <a:r>
              <a:rPr lang="en-US" sz="750" dirty="0">
                <a:solidFill>
                  <a:schemeClr val="bg1">
                    <a:lumMod val="50000"/>
                  </a:schemeClr>
                </a:solidFill>
                <a:latin typeface="Arial" panose="020B0604020202020204" pitchFamily="34" charset="0"/>
                <a:cs typeface="Arial" panose="020B0604020202020204" pitchFamily="34" charset="0"/>
              </a:rPr>
              <a:t>Porter Wright Morris &amp; Arthur LLP</a:t>
            </a:r>
          </a:p>
        </p:txBody>
      </p:sp>
      <p:pic>
        <p:nvPicPr>
          <p:cNvPr id="14" name="Picture 13"/>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44018" y="4800601"/>
            <a:ext cx="1168033" cy="229937"/>
          </a:xfrm>
          <a:prstGeom prst="rect">
            <a:avLst/>
          </a:prstGeom>
        </p:spPr>
      </p:pic>
    </p:spTree>
    <p:extLst>
      <p:ext uri="{BB962C8B-B14F-4D97-AF65-F5344CB8AC3E}">
        <p14:creationId xmlns:p14="http://schemas.microsoft.com/office/powerpoint/2010/main" val="19539432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sldNum="0" hdr="0" ftr="0" dt="0"/>
  <p:txStyles>
    <p:titleStyle>
      <a:lvl1pPr algn="ctr" defTabSz="685800" rtl="0" eaLnBrk="1" latinLnBrk="0" hangingPunct="1">
        <a:lnSpc>
          <a:spcPct val="90000"/>
        </a:lnSpc>
        <a:spcBef>
          <a:spcPct val="0"/>
        </a:spcBef>
        <a:buNone/>
        <a:defRPr sz="3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mailto:dedgar@porterwright.com" TargetMode="Externa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Subtitle 8" descr="" title="">
            <a:extLst>
              <a:ext uri="{FF2B5EF4-FFF2-40B4-BE49-F238E27FC236}">
                <a16:creationId xmlns:a16="http://schemas.microsoft.com/office/drawing/2014/main" id="{1557D325-B7C7-6DBD-3DFE-CFDABAFD5766}"/>
              </a:ext>
            </a:extLst>
          </p:cNvPr>
          <p:cNvSpPr>
            <a:spLocks noGrp="1"/>
          </p:cNvSpPr>
          <p:nvPr>
            <p:ph type="subTitle" idx="1"/>
          </p:nvPr>
        </p:nvSpPr>
        <p:spPr/>
        <p:txBody>
          <a:bodyPr/>
          <a:lstStyle/>
          <a:p>
            <a:r>
              <a:rPr lang="en-US" dirty="0"/>
              <a:t>David A. Edgar</a:t>
            </a:r>
          </a:p>
        </p:txBody>
      </p:sp>
      <p:sp>
        <p:nvSpPr>
          <p:cNvPr id="3" name="Title 2" descr="" title="">
            <a:extLst>
              <a:ext uri="{FF2B5EF4-FFF2-40B4-BE49-F238E27FC236}">
                <a16:creationId xmlns:a16="http://schemas.microsoft.com/office/drawing/2014/main" id="{54688919-EA8F-C845-CCC7-7D4F4A7BAB81}"/>
              </a:ext>
            </a:extLst>
          </p:cNvPr>
          <p:cNvSpPr>
            <a:spLocks noGrp="1"/>
          </p:cNvSpPr>
          <p:nvPr>
            <p:ph type="title"/>
          </p:nvPr>
        </p:nvSpPr>
        <p:spPr/>
        <p:txBody>
          <a:bodyPr>
            <a:normAutofit/>
          </a:bodyPr>
          <a:lstStyle/>
          <a:p>
            <a:r>
              <a:rPr lang="en-US" dirty="0"/>
              <a:t>M&amp;A in 2026</a:t>
            </a:r>
            <a:br>
              <a:rPr lang="en-US" dirty="0"/>
            </a:br>
            <a:r>
              <a:rPr lang="en-US" sz="2000" dirty="0"/>
              <a:t>From the Scouting Report to Game Day:</a:t>
            </a:r>
            <a:br>
              <a:rPr lang="en-US" sz="2000" dirty="0"/>
            </a:br>
            <a:r>
              <a:rPr lang="en-US" sz="2000" dirty="0"/>
              <a:t>M&amp;A Strategies for In-House Counsel</a:t>
            </a:r>
            <a:endParaRPr lang="en-US" dirty="0"/>
          </a:p>
        </p:txBody>
      </p:sp>
    </p:spTree>
    <p:extLst>
      <p:ext uri="{BB962C8B-B14F-4D97-AF65-F5344CB8AC3E}">
        <p14:creationId xmlns:p14="http://schemas.microsoft.com/office/powerpoint/2010/main" val="3303847303"/>
      </p:ext>
    </p:extLst>
  </p:cSld>
  <p:clrMapOvr>
    <a:masterClrMapping/>
  </p:clrMapOvr>
</p:sld>
</file>

<file path=ppt/slides/slide1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6EE652B2-17B9-1CB8-CBF1-7239C38478C2}"/>
              </a:ext>
            </a:extLst>
          </p:cNvPr>
          <p:cNvSpPr>
            <a:spLocks noGrp="1"/>
          </p:cNvSpPr>
          <p:nvPr>
            <p:ph type="title" idx="4294967295"/>
          </p:nvPr>
        </p:nvSpPr>
        <p:spPr>
          <a:xfrm>
            <a:off x="0" y="331788"/>
            <a:ext cx="7694613" cy="1079500"/>
          </a:xfrm>
        </p:spPr>
        <p:txBody>
          <a:bodyPr/>
          <a:lstStyle/>
          <a:p>
            <a:r>
              <a:rPr lang="en-US" dirty="0"/>
              <a:t>Why deals fail</a:t>
            </a:r>
          </a:p>
        </p:txBody>
      </p:sp>
      <p:graphicFrame>
        <p:nvGraphicFramePr>
          <p:cNvPr id="14" name="Diagram 13" descr="" title="">
            <a:extLst>
              <a:ext uri="{FF2B5EF4-FFF2-40B4-BE49-F238E27FC236}">
                <a16:creationId xmlns:a16="http://schemas.microsoft.com/office/drawing/2014/main" id="{0369A027-6BE0-DEB9-BCF7-D811D6436B78}"/>
              </a:ext>
            </a:extLst>
          </p:cNvPr>
          <p:cNvGraphicFramePr/>
          <p:nvPr>
            <p:extLst>
              <p:ext uri="{D42A27DB-BD31-4B8C-83A1-F6EECF244321}">
                <p14:modId xmlns:p14="http://schemas.microsoft.com/office/powerpoint/2010/main" val="1077193204"/>
              </p:ext>
            </p:extLst>
          </p:nvPr>
        </p:nvGraphicFramePr>
        <p:xfrm>
          <a:off x="1812471" y="1341933"/>
          <a:ext cx="5519056" cy="292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descr="" title="">
            <a:extLst>
              <a:ext uri="{FF2B5EF4-FFF2-40B4-BE49-F238E27FC236}">
                <a16:creationId xmlns:a16="http://schemas.microsoft.com/office/drawing/2014/main" id="{8F7FBA31-7B38-5D88-720B-98968B41F85B}"/>
              </a:ext>
            </a:extLst>
          </p:cNvPr>
          <p:cNvSpPr txBox="1"/>
          <p:nvPr/>
        </p:nvSpPr>
        <p:spPr>
          <a:xfrm>
            <a:off x="1675309" y="4271894"/>
            <a:ext cx="6319160" cy="280851"/>
          </a:xfrm>
          <a:prstGeom prst="rect">
            <a:avLst/>
          </a:prstGeom>
          <a:noFill/>
        </p:spPr>
        <p:txBody>
          <a:bodyPr wrap="square" rtlCol="0">
            <a:noAutofit/>
          </a:bodyPr>
          <a:lstStyle/>
          <a:p>
            <a:r>
              <a:rPr lang="en-US" sz="830" i="1" dirty="0"/>
              <a:t>Sources: McKinsey Merger Integration Compendium; HBR; Lev &amp; Gu, The M&amp;A Failure Trap (2024); </a:t>
            </a:r>
            <a:r>
              <a:rPr lang="en-US" sz="830" i="1" dirty="0" err="1"/>
              <a:t>WinSavvy</a:t>
            </a:r>
            <a:r>
              <a:rPr lang="en-US" sz="830" i="1" dirty="0"/>
              <a:t> Data Report</a:t>
            </a:r>
          </a:p>
          <a:p>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16448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33A62ED-E16F-54B0-37C6-A78D9A8960F3}"/>
              </a:ext>
            </a:extLst>
          </p:cNvPr>
          <p:cNvSpPr>
            <a:spLocks noGrp="1"/>
          </p:cNvSpPr>
          <p:nvPr>
            <p:ph type="title"/>
          </p:nvPr>
        </p:nvSpPr>
        <p:spPr/>
        <p:txBody>
          <a:bodyPr/>
          <a:lstStyle/>
          <a:p>
            <a:r>
              <a:rPr lang="en-US" sz="1800" dirty="0"/>
              <a:t>The problem</a:t>
            </a:r>
            <a:br>
              <a:rPr lang="en-US" sz="1800" dirty="0"/>
            </a:br>
            <a:r>
              <a:rPr lang="en-US" sz="1800" dirty="0"/>
              <a:t> </a:t>
            </a:r>
            <a:br>
              <a:rPr lang="en-US" dirty="0"/>
            </a:br>
            <a:r>
              <a:rPr lang="en-US" dirty="0"/>
              <a:t>The M&amp;A Process is broken</a:t>
            </a:r>
          </a:p>
        </p:txBody>
      </p:sp>
      <p:graphicFrame>
        <p:nvGraphicFramePr>
          <p:cNvPr id="8" name="Table 7" descr="" title="">
            <a:extLst>
              <a:ext uri="{FF2B5EF4-FFF2-40B4-BE49-F238E27FC236}">
                <a16:creationId xmlns:a16="http://schemas.microsoft.com/office/drawing/2014/main" id="{E27D44D0-1106-F72B-D8AF-5F470B7BD55C}"/>
              </a:ext>
            </a:extLst>
          </p:cNvPr>
          <p:cNvGraphicFramePr>
            <a:graphicFrameLocks noGrp="1"/>
          </p:cNvGraphicFramePr>
          <p:nvPr/>
        </p:nvGraphicFramePr>
        <p:xfrm>
          <a:off x="965080" y="2098973"/>
          <a:ext cx="7213840" cy="2177572"/>
        </p:xfrm>
        <a:graphic>
          <a:graphicData uri="http://schemas.openxmlformats.org/drawingml/2006/table">
            <a:tbl>
              <a:tblPr bandRow="1">
                <a:tableStyleId>{5C22544A-7EE6-4342-B048-85BDC9FD1C3A}</a:tableStyleId>
              </a:tblPr>
              <a:tblGrid>
                <a:gridCol w="7213840">
                  <a:extLst>
                    <a:ext uri="{9D8B030D-6E8A-4147-A177-3AD203B41FA5}">
                      <a16:colId xmlns:a16="http://schemas.microsoft.com/office/drawing/2014/main" val="3543555416"/>
                    </a:ext>
                  </a:extLst>
                </a:gridCol>
              </a:tblGrid>
              <a:tr h="544393">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523711482"/>
                  </a:ext>
                </a:extLst>
              </a:tr>
              <a:tr h="544393">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73666259"/>
                  </a:ext>
                </a:extLst>
              </a:tr>
              <a:tr h="544393">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354644598"/>
                  </a:ext>
                </a:extLst>
              </a:tr>
              <a:tr h="544393">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131941513"/>
                  </a:ext>
                </a:extLst>
              </a:tr>
            </a:tbl>
          </a:graphicData>
        </a:graphic>
      </p:graphicFrame>
      <p:sp>
        <p:nvSpPr>
          <p:cNvPr id="9" name="Oval 8" descr="" title="">
            <a:extLst>
              <a:ext uri="{FF2B5EF4-FFF2-40B4-BE49-F238E27FC236}">
                <a16:creationId xmlns:a16="http://schemas.microsoft.com/office/drawing/2014/main" id="{F6FAD294-AE43-7287-52FD-BA73C15968B1}"/>
              </a:ext>
            </a:extLst>
          </p:cNvPr>
          <p:cNvSpPr/>
          <p:nvPr/>
        </p:nvSpPr>
        <p:spPr>
          <a:xfrm>
            <a:off x="1081537" y="2145820"/>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1</a:t>
            </a:r>
          </a:p>
        </p:txBody>
      </p:sp>
      <p:sp>
        <p:nvSpPr>
          <p:cNvPr id="10" name="Oval 9" descr="" title="">
            <a:extLst>
              <a:ext uri="{FF2B5EF4-FFF2-40B4-BE49-F238E27FC236}">
                <a16:creationId xmlns:a16="http://schemas.microsoft.com/office/drawing/2014/main" id="{E3310E46-981D-8E4A-B89A-4CF9F831E65F}"/>
              </a:ext>
            </a:extLst>
          </p:cNvPr>
          <p:cNvSpPr/>
          <p:nvPr/>
        </p:nvSpPr>
        <p:spPr>
          <a:xfrm>
            <a:off x="1081537" y="2700319"/>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2</a:t>
            </a:r>
          </a:p>
        </p:txBody>
      </p:sp>
      <p:sp>
        <p:nvSpPr>
          <p:cNvPr id="11" name="Oval 10" descr="" title="">
            <a:extLst>
              <a:ext uri="{FF2B5EF4-FFF2-40B4-BE49-F238E27FC236}">
                <a16:creationId xmlns:a16="http://schemas.microsoft.com/office/drawing/2014/main" id="{578A154C-88EF-20D5-AD53-CCAE856F6BA3}"/>
              </a:ext>
            </a:extLst>
          </p:cNvPr>
          <p:cNvSpPr/>
          <p:nvPr/>
        </p:nvSpPr>
        <p:spPr>
          <a:xfrm>
            <a:off x="1081537" y="3254818"/>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3</a:t>
            </a:r>
          </a:p>
        </p:txBody>
      </p:sp>
      <p:sp>
        <p:nvSpPr>
          <p:cNvPr id="12" name="Oval 11" descr="" title="">
            <a:extLst>
              <a:ext uri="{FF2B5EF4-FFF2-40B4-BE49-F238E27FC236}">
                <a16:creationId xmlns:a16="http://schemas.microsoft.com/office/drawing/2014/main" id="{1C72CD91-6748-C444-4678-AAF51C0D9A4E}"/>
              </a:ext>
            </a:extLst>
          </p:cNvPr>
          <p:cNvSpPr/>
          <p:nvPr/>
        </p:nvSpPr>
        <p:spPr>
          <a:xfrm>
            <a:off x="1081537" y="3781368"/>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4</a:t>
            </a:r>
          </a:p>
        </p:txBody>
      </p:sp>
      <p:sp>
        <p:nvSpPr>
          <p:cNvPr id="13" name="TextBox 12" descr="" title="">
            <a:extLst>
              <a:ext uri="{FF2B5EF4-FFF2-40B4-BE49-F238E27FC236}">
                <a16:creationId xmlns:a16="http://schemas.microsoft.com/office/drawing/2014/main" id="{619CA80B-E927-AC81-2170-2FD92BBB14C7}"/>
              </a:ext>
            </a:extLst>
          </p:cNvPr>
          <p:cNvSpPr txBox="1"/>
          <p:nvPr/>
        </p:nvSpPr>
        <p:spPr>
          <a:xfrm>
            <a:off x="1507467" y="2190540"/>
            <a:ext cx="6671452" cy="3364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Diligence focuses on checking boxes, not finding value</a:t>
            </a:r>
          </a:p>
          <a:p>
            <a:r>
              <a:rPr lang="en-US" sz="825" dirty="0">
                <a:latin typeface="Arial" panose="020B0604020202020204" pitchFamily="34" charset="0"/>
                <a:cs typeface="Arial" panose="020B0604020202020204" pitchFamily="34" charset="0"/>
              </a:rPr>
              <a:t>Deals teams generate massive reports nobody reads. The goal becomes “defend the process” instead of “find what matters.” </a:t>
            </a:r>
          </a:p>
        </p:txBody>
      </p:sp>
      <p:sp>
        <p:nvSpPr>
          <p:cNvPr id="14" name="TextBox 13" descr="" title="">
            <a:extLst>
              <a:ext uri="{FF2B5EF4-FFF2-40B4-BE49-F238E27FC236}">
                <a16:creationId xmlns:a16="http://schemas.microsoft.com/office/drawing/2014/main" id="{35689EC6-E479-7286-7D32-430F383DE772}"/>
              </a:ext>
            </a:extLst>
          </p:cNvPr>
          <p:cNvSpPr txBox="1"/>
          <p:nvPr/>
        </p:nvSpPr>
        <p:spPr>
          <a:xfrm>
            <a:off x="1507468" y="2686959"/>
            <a:ext cx="6139850" cy="4482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Functional silos kill deals in slow motion</a:t>
            </a:r>
          </a:p>
          <a:p>
            <a:r>
              <a:rPr lang="en-US" sz="825" dirty="0">
                <a:latin typeface="Arial" panose="020B0604020202020204" pitchFamily="34" charset="0"/>
                <a:cs typeface="Arial" panose="020B0604020202020204" pitchFamily="34" charset="0"/>
              </a:rPr>
              <a:t>Legal, finance, tax, HR, and operations each run their own workstream. Who is connecting the dots? The same issue gets flagged three different ways — or missed entirely.</a:t>
            </a:r>
          </a:p>
        </p:txBody>
      </p:sp>
      <p:sp>
        <p:nvSpPr>
          <p:cNvPr id="15" name="TextBox 14" descr="" title="">
            <a:extLst>
              <a:ext uri="{FF2B5EF4-FFF2-40B4-BE49-F238E27FC236}">
                <a16:creationId xmlns:a16="http://schemas.microsoft.com/office/drawing/2014/main" id="{F407DA5B-4EEC-432A-9A57-B76E3BC503BA}"/>
              </a:ext>
            </a:extLst>
          </p:cNvPr>
          <p:cNvSpPr txBox="1"/>
          <p:nvPr/>
        </p:nvSpPr>
        <p:spPr>
          <a:xfrm>
            <a:off x="1507468" y="3221278"/>
            <a:ext cx="6139850" cy="4482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Integration planning lags – Day 1 is already too late.</a:t>
            </a:r>
          </a:p>
          <a:p>
            <a:r>
              <a:rPr lang="en-US" sz="825" dirty="0">
                <a:latin typeface="Arial" panose="020B0604020202020204" pitchFamily="34" charset="0"/>
                <a:cs typeface="Arial" panose="020B0604020202020204" pitchFamily="34" charset="0"/>
              </a:rPr>
              <a:t>Most deal teams don’t seriously plan integration until after signing. By then, the assumptions baked into the price are already wrong. Anticipated synergies (capital, revenue, and cost) die in the gap.</a:t>
            </a:r>
          </a:p>
        </p:txBody>
      </p:sp>
      <p:sp>
        <p:nvSpPr>
          <p:cNvPr id="18" name="TextBox 17" descr="" title="">
            <a:extLst>
              <a:ext uri="{FF2B5EF4-FFF2-40B4-BE49-F238E27FC236}">
                <a16:creationId xmlns:a16="http://schemas.microsoft.com/office/drawing/2014/main" id="{1171D161-5054-8D2A-C813-0E089D83B39F}"/>
              </a:ext>
            </a:extLst>
          </p:cNvPr>
          <p:cNvSpPr txBox="1"/>
          <p:nvPr/>
        </p:nvSpPr>
        <p:spPr>
          <a:xfrm>
            <a:off x="1507467" y="3775777"/>
            <a:ext cx="6671452" cy="4482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Speed matters – Time does kill deals.</a:t>
            </a:r>
          </a:p>
          <a:p>
            <a:r>
              <a:rPr lang="en-US" sz="825" dirty="0">
                <a:latin typeface="Arial" panose="020B0604020202020204" pitchFamily="34" charset="0"/>
                <a:cs typeface="Arial" panose="020B0604020202020204" pitchFamily="34" charset="0"/>
              </a:rPr>
              <a:t>Compressed timelines force rushed analysis. Competitors who move faster get better terms. The market doesn’t wait for </a:t>
            </a:r>
            <a:br>
              <a:rPr lang="en-US" sz="825" dirty="0">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a 200-page diligence report.</a:t>
            </a:r>
          </a:p>
        </p:txBody>
      </p:sp>
    </p:spTree>
    <p:extLst>
      <p:ext uri="{BB962C8B-B14F-4D97-AF65-F5344CB8AC3E}">
        <p14:creationId xmlns:p14="http://schemas.microsoft.com/office/powerpoint/2010/main" val="305703677"/>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C665576-77B8-DC4E-4728-9BBE34CCC26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5C7173C-E320-DBAA-701F-1D508CF523A5}"/>
              </a:ext>
            </a:extLst>
          </p:cNvPr>
          <p:cNvSpPr>
            <a:spLocks noGrp="1"/>
          </p:cNvSpPr>
          <p:nvPr>
            <p:ph type="title" idx="4294967295"/>
          </p:nvPr>
        </p:nvSpPr>
        <p:spPr>
          <a:xfrm>
            <a:off x="0" y="274638"/>
            <a:ext cx="8683625" cy="809625"/>
          </a:xfrm>
        </p:spPr>
        <p:txBody>
          <a:bodyPr>
            <a:normAutofit fontScale="90000"/>
          </a:bodyPr>
          <a:lstStyle/>
          <a:p>
            <a:r>
              <a:rPr lang="en-US" dirty="0"/>
              <a:t>The M&amp;A Process Isn’t broken because deals are hard</a:t>
            </a:r>
          </a:p>
        </p:txBody>
      </p:sp>
      <p:sp>
        <p:nvSpPr>
          <p:cNvPr id="3" name="Content Placeholder 2" descr="" title="">
            <a:extLst>
              <a:ext uri="{FF2B5EF4-FFF2-40B4-BE49-F238E27FC236}">
                <a16:creationId xmlns:a16="http://schemas.microsoft.com/office/drawing/2014/main" id="{BE5826E3-565F-F385-A3C1-EFCF353A929D}"/>
              </a:ext>
            </a:extLst>
          </p:cNvPr>
          <p:cNvSpPr>
            <a:spLocks noGrp="1"/>
          </p:cNvSpPr>
          <p:nvPr>
            <p:ph sz="half" idx="4294967295"/>
          </p:nvPr>
        </p:nvSpPr>
        <p:spPr>
          <a:xfrm>
            <a:off x="6064250" y="1624013"/>
            <a:ext cx="3079750" cy="2549525"/>
          </a:xfrm>
        </p:spPr>
        <p:txBody>
          <a:bodyPr>
            <a:normAutofit lnSpcReduction="10000"/>
          </a:bodyPr>
          <a:lstStyle/>
          <a:p>
            <a:pPr algn="l"/>
            <a:r>
              <a:rPr lang="en-US" sz="1050" dirty="0"/>
              <a:t>of programmatic acquirors outperform their peers. That’s not luck — it’s the compound effect of doing deals often enough to get good at them. Large one-off deals? A coin toss at 50%.</a:t>
            </a:r>
          </a:p>
          <a:p>
            <a:pPr algn="l"/>
            <a:r>
              <a:rPr lang="en-US" sz="1050" dirty="0"/>
              <a:t>TSR growth for frequent acquirors vs. 3.7% for companies that stayed on the sidelines. Inaction isn’t safe. It’s the most expensive strategy of all.</a:t>
            </a:r>
          </a:p>
          <a:p>
            <a:pPr algn="l"/>
            <a:r>
              <a:rPr lang="en-US" sz="1050" dirty="0"/>
              <a:t>of the most active programmatic acquirors outperformed even their less-active programmatic peers. The relationship between “deal reps” and results isn’t linear. It compounds over time.</a:t>
            </a:r>
          </a:p>
          <a:p>
            <a:pPr algn="l"/>
            <a:r>
              <a:rPr lang="en-US" sz="1050" dirty="0"/>
              <a:t>of companies practice programmatic M&amp;A. The rest are competing against deal teams with five times their experience using a playbook they build from scratch every time.</a:t>
            </a:r>
          </a:p>
        </p:txBody>
      </p:sp>
      <p:sp>
        <p:nvSpPr>
          <p:cNvPr id="8" name="Content Placeholder 7" descr="" title="">
            <a:extLst>
              <a:ext uri="{FF2B5EF4-FFF2-40B4-BE49-F238E27FC236}">
                <a16:creationId xmlns:a16="http://schemas.microsoft.com/office/drawing/2014/main" id="{D06F62CD-2FAF-3606-998C-F095069AEF7B}"/>
              </a:ext>
            </a:extLst>
          </p:cNvPr>
          <p:cNvSpPr>
            <a:spLocks noGrp="1"/>
          </p:cNvSpPr>
          <p:nvPr>
            <p:ph sz="half" idx="4294967295"/>
          </p:nvPr>
        </p:nvSpPr>
        <p:spPr>
          <a:xfrm>
            <a:off x="0" y="1757363"/>
            <a:ext cx="3265488" cy="2038350"/>
          </a:xfrm>
        </p:spPr>
        <p:txBody>
          <a:bodyPr>
            <a:normAutofit lnSpcReduction="10000"/>
          </a:bodyPr>
          <a:lstStyle/>
          <a:p>
            <a:pPr algn="l"/>
            <a:r>
              <a:rPr lang="en-US" sz="1050" b="1" i="1" dirty="0">
                <a:solidFill>
                  <a:srgbClr val="E31B23"/>
                </a:solidFill>
              </a:rPr>
              <a:t>42% of diligence fails to map a path to value</a:t>
            </a:r>
          </a:p>
          <a:p>
            <a:pPr algn="l"/>
            <a:r>
              <a:rPr lang="en-US" sz="1050" dirty="0"/>
              <a:t>That’s not a diligence problem. It’s a “deal reps” problem. Teams that run diligence once every few years never develop the instinct for what actually matters.  </a:t>
            </a:r>
          </a:p>
          <a:p>
            <a:pPr algn="l"/>
            <a:r>
              <a:rPr lang="en-US" sz="1050" b="1" i="1" dirty="0">
                <a:solidFill>
                  <a:srgbClr val="E31B23"/>
                </a:solidFill>
              </a:rPr>
              <a:t>Functional silos kill deals in slow motion</a:t>
            </a:r>
          </a:p>
          <a:p>
            <a:pPr algn="l"/>
            <a:r>
              <a:rPr lang="en-US" sz="1050" dirty="0"/>
              <a:t>Every deal is a one-off fire drill. Difficult to build cross-functional systems when the process gets reinvented from scratch each time. Silos aren’t an org chart problem — they’re a frequency problem.</a:t>
            </a:r>
          </a:p>
          <a:p>
            <a:pPr algn="l"/>
            <a:r>
              <a:rPr lang="en-US" sz="1050" b="1" i="1" dirty="0">
                <a:solidFill>
                  <a:srgbClr val="E31B23"/>
                </a:solidFill>
              </a:rPr>
              <a:t>Synergies die in the gap between signing and close – Day 1 integration is too late</a:t>
            </a:r>
          </a:p>
        </p:txBody>
      </p:sp>
      <p:sp>
        <p:nvSpPr>
          <p:cNvPr id="10" name="Subtitle 6" descr="" title="">
            <a:extLst>
              <a:ext uri="{FF2B5EF4-FFF2-40B4-BE49-F238E27FC236}">
                <a16:creationId xmlns:a16="http://schemas.microsoft.com/office/drawing/2014/main" id="{144E1BFC-B0F1-06E8-1A0E-44D91982D1A5}"/>
              </a:ext>
            </a:extLst>
          </p:cNvPr>
          <p:cNvSpPr txBox="1">
            <a:spLocks/>
          </p:cNvSpPr>
          <p:nvPr/>
        </p:nvSpPr>
        <p:spPr>
          <a:xfrm>
            <a:off x="636802" y="4372031"/>
            <a:ext cx="5632510" cy="31854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825" i="1" dirty="0"/>
              <a:t>Remember: companies that walked away from deals often outperformed the winners. Programmatic acquirors are better at knowing when to close and when to walk away. Deal discipline comes from pipeline, not restraint.</a:t>
            </a:r>
          </a:p>
        </p:txBody>
      </p:sp>
      <p:sp>
        <p:nvSpPr>
          <p:cNvPr id="12" name="TextBox 11" descr="" title="">
            <a:extLst>
              <a:ext uri="{FF2B5EF4-FFF2-40B4-BE49-F238E27FC236}">
                <a16:creationId xmlns:a16="http://schemas.microsoft.com/office/drawing/2014/main" id="{5CCDD2DA-87A0-A891-98C0-5D0243093A4D}"/>
              </a:ext>
            </a:extLst>
          </p:cNvPr>
          <p:cNvSpPr txBox="1"/>
          <p:nvPr/>
        </p:nvSpPr>
        <p:spPr>
          <a:xfrm>
            <a:off x="6689785" y="4471843"/>
            <a:ext cx="2283304" cy="276999"/>
          </a:xfrm>
          <a:prstGeom prst="rect">
            <a:avLst/>
          </a:prstGeom>
          <a:noFill/>
        </p:spPr>
        <p:txBody>
          <a:bodyPr wrap="square">
            <a:spAutoFit/>
          </a:bodyPr>
          <a:lstStyle/>
          <a:p>
            <a:pPr algn="r" defTabSz="685800">
              <a:defRPr/>
            </a:pPr>
            <a:endParaRPr lang="en-US" sz="600" dirty="0">
              <a:latin typeface="+mj-lt"/>
            </a:endParaRPr>
          </a:p>
        </p:txBody>
      </p:sp>
      <p:sp>
        <p:nvSpPr>
          <p:cNvPr id="15" name="Subtitle 6" descr="" title="">
            <a:extLst>
              <a:ext uri="{FF2B5EF4-FFF2-40B4-BE49-F238E27FC236}">
                <a16:creationId xmlns:a16="http://schemas.microsoft.com/office/drawing/2014/main" id="{A81A218F-6225-3ED9-3B13-8D9D15D45860}"/>
              </a:ext>
            </a:extLst>
          </p:cNvPr>
          <p:cNvSpPr txBox="1">
            <a:spLocks/>
          </p:cNvSpPr>
          <p:nvPr/>
        </p:nvSpPr>
        <p:spPr>
          <a:xfrm>
            <a:off x="669085" y="1117614"/>
            <a:ext cx="7805827" cy="31854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The four ways the M&amp;A process fails are symptoms, not the cause. The underlying cause is simpler: most deal teams don’t run enough transactions to build the judgment, speed, and muscle memory that separate acquirors who create value from the ones who destroy it.</a:t>
            </a:r>
          </a:p>
        </p:txBody>
      </p:sp>
      <p:sp>
        <p:nvSpPr>
          <p:cNvPr id="5" name="TextBox 4" descr="" title="">
            <a:extLst>
              <a:ext uri="{FF2B5EF4-FFF2-40B4-BE49-F238E27FC236}">
                <a16:creationId xmlns:a16="http://schemas.microsoft.com/office/drawing/2014/main" id="{836EFAFE-516D-2926-5E23-36EB31FAE8C3}"/>
              </a:ext>
            </a:extLst>
          </p:cNvPr>
          <p:cNvSpPr txBox="1"/>
          <p:nvPr/>
        </p:nvSpPr>
        <p:spPr>
          <a:xfrm>
            <a:off x="4582917" y="1624074"/>
            <a:ext cx="1230054" cy="415498"/>
          </a:xfrm>
          <a:prstGeom prst="rect">
            <a:avLst/>
          </a:prstGeom>
          <a:noFill/>
        </p:spPr>
        <p:txBody>
          <a:bodyPr wrap="square">
            <a:spAutoFit/>
          </a:bodyPr>
          <a:lstStyle/>
          <a:p>
            <a:r>
              <a:rPr lang="en-US" sz="2100" b="1" dirty="0">
                <a:solidFill>
                  <a:srgbClr val="E31B23"/>
                </a:solidFill>
                <a:latin typeface="Georgia" panose="02040502050405020303" pitchFamily="18" charset="0"/>
              </a:rPr>
              <a:t>65%</a:t>
            </a:r>
          </a:p>
        </p:txBody>
      </p:sp>
      <p:sp>
        <p:nvSpPr>
          <p:cNvPr id="6" name="TextBox 5" descr="" title="">
            <a:extLst>
              <a:ext uri="{FF2B5EF4-FFF2-40B4-BE49-F238E27FC236}">
                <a16:creationId xmlns:a16="http://schemas.microsoft.com/office/drawing/2014/main" id="{80DF7153-4665-D10D-DE7F-DC76E1DA0538}"/>
              </a:ext>
            </a:extLst>
          </p:cNvPr>
          <p:cNvSpPr txBox="1"/>
          <p:nvPr/>
        </p:nvSpPr>
        <p:spPr>
          <a:xfrm>
            <a:off x="4578472" y="2262429"/>
            <a:ext cx="970340" cy="415498"/>
          </a:xfrm>
          <a:prstGeom prst="rect">
            <a:avLst/>
          </a:prstGeom>
          <a:noFill/>
        </p:spPr>
        <p:txBody>
          <a:bodyPr wrap="square">
            <a:spAutoFit/>
          </a:bodyPr>
          <a:lstStyle/>
          <a:p>
            <a:r>
              <a:rPr lang="en-US" sz="2100" b="1" dirty="0">
                <a:solidFill>
                  <a:srgbClr val="E31B23"/>
                </a:solidFill>
                <a:latin typeface="Georgia" panose="02040502050405020303" pitchFamily="18" charset="0"/>
              </a:rPr>
              <a:t>8.5%</a:t>
            </a:r>
          </a:p>
        </p:txBody>
      </p:sp>
      <p:sp>
        <p:nvSpPr>
          <p:cNvPr id="7" name="TextBox 6" descr="" title="">
            <a:extLst>
              <a:ext uri="{FF2B5EF4-FFF2-40B4-BE49-F238E27FC236}">
                <a16:creationId xmlns:a16="http://schemas.microsoft.com/office/drawing/2014/main" id="{0F0B5765-647F-2CE2-067A-2C1F66E82D7E}"/>
              </a:ext>
            </a:extLst>
          </p:cNvPr>
          <p:cNvSpPr txBox="1"/>
          <p:nvPr/>
        </p:nvSpPr>
        <p:spPr>
          <a:xfrm>
            <a:off x="4582917" y="2825841"/>
            <a:ext cx="890420" cy="415498"/>
          </a:xfrm>
          <a:prstGeom prst="rect">
            <a:avLst/>
          </a:prstGeom>
          <a:noFill/>
        </p:spPr>
        <p:txBody>
          <a:bodyPr wrap="square">
            <a:spAutoFit/>
          </a:bodyPr>
          <a:lstStyle/>
          <a:p>
            <a:r>
              <a:rPr lang="en-US" sz="2100" b="1" dirty="0">
                <a:solidFill>
                  <a:srgbClr val="E31B23"/>
                </a:solidFill>
                <a:latin typeface="Georgia" panose="02040502050405020303" pitchFamily="18" charset="0"/>
              </a:rPr>
              <a:t>70%</a:t>
            </a:r>
          </a:p>
        </p:txBody>
      </p:sp>
      <p:sp>
        <p:nvSpPr>
          <p:cNvPr id="9" name="TextBox 8" descr="" title="">
            <a:extLst>
              <a:ext uri="{FF2B5EF4-FFF2-40B4-BE49-F238E27FC236}">
                <a16:creationId xmlns:a16="http://schemas.microsoft.com/office/drawing/2014/main" id="{D8443980-D79E-0DFC-E190-B78894B1D07A}"/>
              </a:ext>
            </a:extLst>
          </p:cNvPr>
          <p:cNvSpPr txBox="1"/>
          <p:nvPr/>
        </p:nvSpPr>
        <p:spPr>
          <a:xfrm>
            <a:off x="4578473" y="3515608"/>
            <a:ext cx="728800" cy="415498"/>
          </a:xfrm>
          <a:prstGeom prst="rect">
            <a:avLst/>
          </a:prstGeom>
          <a:noFill/>
        </p:spPr>
        <p:txBody>
          <a:bodyPr wrap="square">
            <a:spAutoFit/>
          </a:bodyPr>
          <a:lstStyle/>
          <a:p>
            <a:r>
              <a:rPr lang="en-US" sz="2100" b="1" dirty="0">
                <a:solidFill>
                  <a:srgbClr val="E31B23"/>
                </a:solidFill>
                <a:latin typeface="Georgia" panose="02040502050405020303" pitchFamily="18" charset="0"/>
              </a:rPr>
              <a:t>14%</a:t>
            </a:r>
          </a:p>
        </p:txBody>
      </p:sp>
    </p:spTree>
    <p:extLst>
      <p:ext uri="{BB962C8B-B14F-4D97-AF65-F5344CB8AC3E}">
        <p14:creationId xmlns:p14="http://schemas.microsoft.com/office/powerpoint/2010/main" val="2784320403"/>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9BE2C1E-07D9-0F36-3B40-D1DFDCF1DF7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0A2FB29-CE59-9753-3B4B-46EDD0196AFF}"/>
              </a:ext>
            </a:extLst>
          </p:cNvPr>
          <p:cNvSpPr>
            <a:spLocks noGrp="1"/>
          </p:cNvSpPr>
          <p:nvPr>
            <p:ph type="title" idx="4294967295"/>
          </p:nvPr>
        </p:nvSpPr>
        <p:spPr>
          <a:xfrm>
            <a:off x="0" y="414338"/>
            <a:ext cx="7704138" cy="588962"/>
          </a:xfrm>
        </p:spPr>
        <p:txBody>
          <a:bodyPr/>
          <a:lstStyle/>
          <a:p>
            <a:r>
              <a:rPr lang="en-US" dirty="0"/>
              <a:t>Deal one vs. deal five</a:t>
            </a:r>
            <a:endParaRPr lang="en-US" b="0" dirty="0"/>
          </a:p>
        </p:txBody>
      </p:sp>
      <p:sp>
        <p:nvSpPr>
          <p:cNvPr id="5" name="TextBox 4" descr="" title="">
            <a:extLst>
              <a:ext uri="{FF2B5EF4-FFF2-40B4-BE49-F238E27FC236}">
                <a16:creationId xmlns:a16="http://schemas.microsoft.com/office/drawing/2014/main" id="{F32B7FD9-72A2-4A63-63D2-CEE5B4E29FA5}"/>
              </a:ext>
            </a:extLst>
          </p:cNvPr>
          <p:cNvSpPr txBox="1"/>
          <p:nvPr/>
        </p:nvSpPr>
        <p:spPr>
          <a:xfrm>
            <a:off x="1068598" y="1142552"/>
            <a:ext cx="7006805" cy="230832"/>
          </a:xfrm>
          <a:prstGeom prst="rect">
            <a:avLst/>
          </a:prstGeom>
          <a:noFill/>
        </p:spPr>
        <p:txBody>
          <a:bodyPr wrap="square">
            <a:spAutoFit/>
          </a:bodyPr>
          <a:lstStyle/>
          <a:p>
            <a:pPr algn="ctr"/>
            <a:r>
              <a:rPr lang="en-US" sz="900" dirty="0"/>
              <a:t>The difference isn’t just efficiency. It’s judgment. And judgment is what separates deals that create value from ones that destroy it. </a:t>
            </a:r>
          </a:p>
        </p:txBody>
      </p:sp>
      <p:graphicFrame>
        <p:nvGraphicFramePr>
          <p:cNvPr id="3" name="Table 2" descr="" title="">
            <a:extLst>
              <a:ext uri="{FF2B5EF4-FFF2-40B4-BE49-F238E27FC236}">
                <a16:creationId xmlns:a16="http://schemas.microsoft.com/office/drawing/2014/main" id="{594FE73C-A8F4-3065-CF70-7E1E2A6B854E}"/>
              </a:ext>
            </a:extLst>
          </p:cNvPr>
          <p:cNvGraphicFramePr>
            <a:graphicFrameLocks noGrp="1"/>
          </p:cNvGraphicFramePr>
          <p:nvPr>
            <p:extLst>
              <p:ext uri="{D42A27DB-BD31-4B8C-83A1-F6EECF244321}">
                <p14:modId xmlns:p14="http://schemas.microsoft.com/office/powerpoint/2010/main" val="3235766402"/>
              </p:ext>
            </p:extLst>
          </p:nvPr>
        </p:nvGraphicFramePr>
        <p:xfrm>
          <a:off x="645914" y="1594329"/>
          <a:ext cx="7704534" cy="2986302"/>
        </p:xfrm>
        <a:graphic>
          <a:graphicData uri="http://schemas.openxmlformats.org/drawingml/2006/table">
            <a:tbl>
              <a:tblPr firstRow="1" bandRow="1">
                <a:tableStyleId>{5C22544A-7EE6-4342-B048-85BDC9FD1C3A}</a:tableStyleId>
              </a:tblPr>
              <a:tblGrid>
                <a:gridCol w="3852267">
                  <a:extLst>
                    <a:ext uri="{9D8B030D-6E8A-4147-A177-3AD203B41FA5}">
                      <a16:colId xmlns:a16="http://schemas.microsoft.com/office/drawing/2014/main" val="1017764553"/>
                    </a:ext>
                  </a:extLst>
                </a:gridCol>
                <a:gridCol w="3852267">
                  <a:extLst>
                    <a:ext uri="{9D8B030D-6E8A-4147-A177-3AD203B41FA5}">
                      <a16:colId xmlns:a16="http://schemas.microsoft.com/office/drawing/2014/main" val="3873493651"/>
                    </a:ext>
                  </a:extLst>
                </a:gridCol>
              </a:tblGrid>
              <a:tr h="497717">
                <a:tc>
                  <a:txBody>
                    <a:bodyPr/>
                    <a:lstStyle/>
                    <a:p>
                      <a:pPr algn="ctr"/>
                      <a:r>
                        <a:rPr lang="en-US" sz="2100" dirty="0"/>
                        <a:t>DEAL ONE</a:t>
                      </a:r>
                    </a:p>
                  </a:txBody>
                  <a:tcPr marL="68580" marR="68580" marT="34290" marB="34290" anchor="ctr"/>
                </a:tc>
                <a:tc>
                  <a:txBody>
                    <a:bodyPr/>
                    <a:lstStyle/>
                    <a:p>
                      <a:pPr algn="ctr"/>
                      <a:r>
                        <a:rPr lang="en-US" sz="2100" dirty="0"/>
                        <a:t>DEAL FIVE</a:t>
                      </a:r>
                    </a:p>
                  </a:txBody>
                  <a:tcPr marL="68580" marR="68580" marT="34290" marB="34290" anchor="ctr">
                    <a:solidFill>
                      <a:schemeClr val="accent6"/>
                    </a:solidFill>
                  </a:tcPr>
                </a:tc>
                <a:extLst>
                  <a:ext uri="{0D108BD9-81ED-4DB2-BD59-A6C34878D82A}">
                    <a16:rowId xmlns:a16="http://schemas.microsoft.com/office/drawing/2014/main" val="2882264583"/>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350871618"/>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73933816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860005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017597725"/>
                  </a:ext>
                </a:extLst>
              </a:tr>
              <a:tr h="497717">
                <a:tc>
                  <a:txBody>
                    <a:bodyPr/>
                    <a:lstStyle/>
                    <a:p>
                      <a:endParaRPr lang="en-US" sz="100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621949366"/>
                  </a:ext>
                </a:extLst>
              </a:tr>
            </a:tbl>
          </a:graphicData>
        </a:graphic>
      </p:graphicFrame>
      <p:sp>
        <p:nvSpPr>
          <p:cNvPr id="6" name="Content Placeholder 8" descr="" title="">
            <a:extLst>
              <a:ext uri="{FF2B5EF4-FFF2-40B4-BE49-F238E27FC236}">
                <a16:creationId xmlns:a16="http://schemas.microsoft.com/office/drawing/2014/main" id="{8E1387A3-70FC-F51D-438B-541683D11522}"/>
              </a:ext>
            </a:extLst>
          </p:cNvPr>
          <p:cNvSpPr txBox="1">
            <a:spLocks/>
          </p:cNvSpPr>
          <p:nvPr/>
        </p:nvSpPr>
        <p:spPr>
          <a:xfrm>
            <a:off x="645913" y="2114697"/>
            <a:ext cx="3685097" cy="457054"/>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t>Diligence</a:t>
            </a:r>
            <a:r>
              <a:rPr lang="en-US" sz="900" dirty="0"/>
              <a:t>: 200-page report that covers everything but highlights nothing. The team doesn’t know which risks actually matter, so they flag all of them.</a:t>
            </a:r>
          </a:p>
        </p:txBody>
      </p:sp>
      <p:sp>
        <p:nvSpPr>
          <p:cNvPr id="12" name="TextBox 11" descr="" title="">
            <a:extLst>
              <a:ext uri="{FF2B5EF4-FFF2-40B4-BE49-F238E27FC236}">
                <a16:creationId xmlns:a16="http://schemas.microsoft.com/office/drawing/2014/main" id="{DFAFAB9C-CD92-FEC1-8F75-1EA86BAF2FDF}"/>
              </a:ext>
            </a:extLst>
          </p:cNvPr>
          <p:cNvSpPr txBox="1"/>
          <p:nvPr/>
        </p:nvSpPr>
        <p:spPr>
          <a:xfrm>
            <a:off x="645913" y="2602725"/>
            <a:ext cx="3685097" cy="507831"/>
          </a:xfrm>
          <a:prstGeom prst="rect">
            <a:avLst/>
          </a:prstGeom>
          <a:noFill/>
        </p:spPr>
        <p:txBody>
          <a:bodyPr wrap="square">
            <a:spAutoFit/>
          </a:bodyPr>
          <a:lstStyle/>
          <a:p>
            <a:r>
              <a:rPr lang="en-US" sz="900" b="1" dirty="0"/>
              <a:t>Risk</a:t>
            </a:r>
            <a:r>
              <a:rPr lang="en-US" sz="900" dirty="0"/>
              <a:t>: every risk presented as equally important. “There’s a regulatory risk” with no probability, no dollar figure, no recommendation.</a:t>
            </a:r>
          </a:p>
        </p:txBody>
      </p:sp>
      <p:sp>
        <p:nvSpPr>
          <p:cNvPr id="14" name="TextBox 13" descr="" title="">
            <a:extLst>
              <a:ext uri="{FF2B5EF4-FFF2-40B4-BE49-F238E27FC236}">
                <a16:creationId xmlns:a16="http://schemas.microsoft.com/office/drawing/2014/main" id="{E5FEA77F-38C5-3F8B-89BD-6FCFAEF4B121}"/>
              </a:ext>
            </a:extLst>
          </p:cNvPr>
          <p:cNvSpPr txBox="1"/>
          <p:nvPr/>
        </p:nvSpPr>
        <p:spPr>
          <a:xfrm>
            <a:off x="645913" y="3082545"/>
            <a:ext cx="3844136" cy="507831"/>
          </a:xfrm>
          <a:prstGeom prst="rect">
            <a:avLst/>
          </a:prstGeom>
          <a:noFill/>
        </p:spPr>
        <p:txBody>
          <a:bodyPr wrap="square">
            <a:spAutoFit/>
          </a:bodyPr>
          <a:lstStyle/>
          <a:p>
            <a:r>
              <a:rPr lang="en-US" sz="900" b="1" dirty="0"/>
              <a:t>Integration</a:t>
            </a:r>
            <a:r>
              <a:rPr lang="en-US" sz="900" dirty="0"/>
              <a:t>: planning starts after signing. The team discovers on Day 30 that two ERP systems are incompatible and the org chart doesn’t work.</a:t>
            </a:r>
          </a:p>
        </p:txBody>
      </p:sp>
      <p:sp>
        <p:nvSpPr>
          <p:cNvPr id="16" name="TextBox 15" descr="" title="">
            <a:extLst>
              <a:ext uri="{FF2B5EF4-FFF2-40B4-BE49-F238E27FC236}">
                <a16:creationId xmlns:a16="http://schemas.microsoft.com/office/drawing/2014/main" id="{9F72E6B8-96DF-7501-AEFC-33E71CB847DD}"/>
              </a:ext>
            </a:extLst>
          </p:cNvPr>
          <p:cNvSpPr txBox="1"/>
          <p:nvPr/>
        </p:nvSpPr>
        <p:spPr>
          <a:xfrm>
            <a:off x="645913" y="3611121"/>
            <a:ext cx="3779438" cy="507831"/>
          </a:xfrm>
          <a:prstGeom prst="rect">
            <a:avLst/>
          </a:prstGeom>
          <a:noFill/>
        </p:spPr>
        <p:txBody>
          <a:bodyPr wrap="square">
            <a:spAutoFit/>
          </a:bodyPr>
          <a:lstStyle/>
          <a:p>
            <a:r>
              <a:rPr lang="en-US" sz="900" b="1" dirty="0"/>
              <a:t>Speed</a:t>
            </a:r>
            <a:r>
              <a:rPr lang="en-US" sz="900" dirty="0"/>
              <a:t>: eight weeks of diligence that could have been four. Competitors close while you’re still circulating drafts. Sellers question your seriousness.</a:t>
            </a:r>
          </a:p>
        </p:txBody>
      </p:sp>
      <p:sp>
        <p:nvSpPr>
          <p:cNvPr id="18" name="TextBox 17" descr="" title="">
            <a:extLst>
              <a:ext uri="{FF2B5EF4-FFF2-40B4-BE49-F238E27FC236}">
                <a16:creationId xmlns:a16="http://schemas.microsoft.com/office/drawing/2014/main" id="{BD75111E-575D-216B-C147-022D1EE0738D}"/>
              </a:ext>
            </a:extLst>
          </p:cNvPr>
          <p:cNvSpPr txBox="1"/>
          <p:nvPr/>
        </p:nvSpPr>
        <p:spPr>
          <a:xfrm>
            <a:off x="645912" y="4118952"/>
            <a:ext cx="3779438" cy="507831"/>
          </a:xfrm>
          <a:prstGeom prst="rect">
            <a:avLst/>
          </a:prstGeom>
          <a:noFill/>
        </p:spPr>
        <p:txBody>
          <a:bodyPr wrap="square">
            <a:spAutoFit/>
          </a:bodyPr>
          <a:lstStyle/>
          <a:p>
            <a:r>
              <a:rPr lang="en-US" sz="900" b="1" dirty="0"/>
              <a:t>Discipline</a:t>
            </a:r>
            <a:r>
              <a:rPr lang="en-US" sz="900" dirty="0"/>
              <a:t>: emotional attachment to the deal. Sunk cost fallacy kicks in. Team talks itself into overpaying because walking away feels like failure.</a:t>
            </a:r>
          </a:p>
        </p:txBody>
      </p:sp>
      <p:sp>
        <p:nvSpPr>
          <p:cNvPr id="19" name="Content Placeholder 9" descr="" title="">
            <a:extLst>
              <a:ext uri="{FF2B5EF4-FFF2-40B4-BE49-F238E27FC236}">
                <a16:creationId xmlns:a16="http://schemas.microsoft.com/office/drawing/2014/main" id="{CF3AE47F-45CC-3064-809A-FF37D1D2768B}"/>
              </a:ext>
            </a:extLst>
          </p:cNvPr>
          <p:cNvSpPr txBox="1">
            <a:spLocks/>
          </p:cNvSpPr>
          <p:nvPr/>
        </p:nvSpPr>
        <p:spPr>
          <a:xfrm>
            <a:off x="4498180" y="2075649"/>
            <a:ext cx="3797780" cy="44063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t>Diligence</a:t>
            </a:r>
            <a:r>
              <a:rPr lang="en-US" sz="900" dirty="0"/>
              <a:t>: ten-page memo that surfaces the five issues that will make or break the deal thesis. The team has seen enough patterns to know where the key risks are and their impact on value.</a:t>
            </a:r>
          </a:p>
        </p:txBody>
      </p:sp>
      <p:sp>
        <p:nvSpPr>
          <p:cNvPr id="20" name="Content Placeholder 9" descr="" title="">
            <a:extLst>
              <a:ext uri="{FF2B5EF4-FFF2-40B4-BE49-F238E27FC236}">
                <a16:creationId xmlns:a16="http://schemas.microsoft.com/office/drawing/2014/main" id="{DD4F329E-BF6F-E9B1-C200-4B7D2C4B918E}"/>
              </a:ext>
            </a:extLst>
          </p:cNvPr>
          <p:cNvSpPr txBox="1">
            <a:spLocks/>
          </p:cNvSpPr>
          <p:nvPr/>
        </p:nvSpPr>
        <p:spPr>
          <a:xfrm>
            <a:off x="4490049" y="2560820"/>
            <a:ext cx="3685097" cy="35281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t>Risk</a:t>
            </a:r>
            <a:r>
              <a:rPr lang="en-US" sz="900" dirty="0"/>
              <a:t>: risks ranked by expected dollar impact – probability, exposure, and recommended action. Decisions happen faster.</a:t>
            </a:r>
          </a:p>
        </p:txBody>
      </p:sp>
      <p:sp>
        <p:nvSpPr>
          <p:cNvPr id="21" name="Content Placeholder 9" descr="" title="">
            <a:extLst>
              <a:ext uri="{FF2B5EF4-FFF2-40B4-BE49-F238E27FC236}">
                <a16:creationId xmlns:a16="http://schemas.microsoft.com/office/drawing/2014/main" id="{53D5F0F2-4D61-C428-CD39-BDBEC13AB541}"/>
              </a:ext>
            </a:extLst>
          </p:cNvPr>
          <p:cNvSpPr txBox="1">
            <a:spLocks/>
          </p:cNvSpPr>
          <p:nvPr/>
        </p:nvSpPr>
        <p:spPr>
          <a:xfrm>
            <a:off x="4498180" y="3077610"/>
            <a:ext cx="3685097" cy="32120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t>Integration</a:t>
            </a:r>
            <a:r>
              <a:rPr lang="en-US" sz="900" dirty="0"/>
              <a:t>: integration model built during diligence. Day 1 playbook ready weeks before signing.</a:t>
            </a:r>
          </a:p>
        </p:txBody>
      </p:sp>
      <p:sp>
        <p:nvSpPr>
          <p:cNvPr id="22" name="Content Placeholder 9" descr="" title="">
            <a:extLst>
              <a:ext uri="{FF2B5EF4-FFF2-40B4-BE49-F238E27FC236}">
                <a16:creationId xmlns:a16="http://schemas.microsoft.com/office/drawing/2014/main" id="{41A365B6-7433-06E0-E374-1F7A837DF5D7}"/>
              </a:ext>
            </a:extLst>
          </p:cNvPr>
          <p:cNvSpPr txBox="1">
            <a:spLocks/>
          </p:cNvSpPr>
          <p:nvPr/>
        </p:nvSpPr>
        <p:spPr>
          <a:xfrm>
            <a:off x="4498180" y="3610165"/>
            <a:ext cx="3779438" cy="56027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t>Speed</a:t>
            </a:r>
            <a:r>
              <a:rPr lang="en-US" sz="900" dirty="0"/>
              <a:t>: playbooks and templates pre-loaded. Counsel aligned on risk tolerance before the LOI. Deal team moves in days where competitors take weeks. Sellers notice.</a:t>
            </a:r>
          </a:p>
        </p:txBody>
      </p:sp>
      <p:sp>
        <p:nvSpPr>
          <p:cNvPr id="23" name="Content Placeholder 9" descr="" title="">
            <a:extLst>
              <a:ext uri="{FF2B5EF4-FFF2-40B4-BE49-F238E27FC236}">
                <a16:creationId xmlns:a16="http://schemas.microsoft.com/office/drawing/2014/main" id="{1536A318-DB48-E3E7-7E0B-B752D2615425}"/>
              </a:ext>
            </a:extLst>
          </p:cNvPr>
          <p:cNvSpPr txBox="1">
            <a:spLocks/>
          </p:cNvSpPr>
          <p:nvPr/>
        </p:nvSpPr>
        <p:spPr>
          <a:xfrm>
            <a:off x="4498180" y="4106905"/>
            <a:ext cx="3779438" cy="45177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t>Discipline</a:t>
            </a:r>
            <a:r>
              <a:rPr lang="en-US" sz="900" dirty="0"/>
              <a:t>: Pipeline gives you options. Walking away is a strategic decision, not a defeat. The team has seen enough deals to know when the math stops working.</a:t>
            </a:r>
          </a:p>
        </p:txBody>
      </p:sp>
    </p:spTree>
    <p:extLst>
      <p:ext uri="{BB962C8B-B14F-4D97-AF65-F5344CB8AC3E}">
        <p14:creationId xmlns:p14="http://schemas.microsoft.com/office/powerpoint/2010/main" val="2104966649"/>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3CE99F4-A05E-9258-9344-9F616D09AD32}"/>
            </a:ext>
          </a:extLst>
        </p:cNvPr>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C7CA7DEB-DE9B-D5EF-F8BD-F59D40FEBC7B}"/>
              </a:ext>
            </a:extLst>
          </p:cNvPr>
          <p:cNvSpPr>
            <a:spLocks noGrp="1"/>
          </p:cNvSpPr>
          <p:nvPr>
            <p:ph sz="half" idx="10"/>
          </p:nvPr>
        </p:nvSpPr>
        <p:spPr>
          <a:xfrm>
            <a:off x="4297707" y="236493"/>
            <a:ext cx="4567687" cy="4502989"/>
          </a:xfrm>
        </p:spPr>
        <p:txBody>
          <a:bodyPr>
            <a:normAutofit fontScale="62500" lnSpcReduction="20000"/>
          </a:bodyPr>
          <a:lstStyle/>
          <a:p>
            <a:pPr marL="0" indent="0">
              <a:buNone/>
            </a:pPr>
            <a:r>
              <a:rPr lang="en-US" b="1" dirty="0"/>
              <a:t>They build a system, not just a deal.</a:t>
            </a:r>
          </a:p>
          <a:p>
            <a:pPr marL="0" indent="0">
              <a:buNone/>
            </a:pPr>
            <a:r>
              <a:rPr lang="en-US" dirty="0"/>
              <a:t>The strongest deal teams don’t treat each acquisition as a standalone project. They build repeatable infrastructure: standardized playbooks, pre-negotiated engagement terms, standing diligence teams, integration templates that improve after every close. When the next deal surfaces, they move in days while competitors are still assembling their teams. The tenth deal takes them half the time of the first — not because it’s simpler, but because they’ve put in the “deal reps” and learned from each transaction.</a:t>
            </a:r>
          </a:p>
          <a:p>
            <a:pPr marL="0" indent="0">
              <a:buNone/>
            </a:pPr>
            <a:endParaRPr lang="en-US" dirty="0"/>
          </a:p>
          <a:p>
            <a:pPr marL="0" indent="0">
              <a:buNone/>
            </a:pPr>
            <a:r>
              <a:rPr lang="en-US" b="1" dirty="0"/>
              <a:t>They’re better at walking away – and that might be the biggest edge of all.</a:t>
            </a:r>
          </a:p>
          <a:p>
            <a:pPr marL="0" indent="0">
              <a:buNone/>
            </a:pPr>
            <a:r>
              <a:rPr lang="en-US" dirty="0"/>
              <a:t>The data shows companies that lost contested acquisitions outperformed the winners by 20–25%. The best deal teams have the discipline to walk away because they have a pipeline — this deal isn’t the only deal. That changes everything: how they negotiate, how they price risk, how they advise the executive team. </a:t>
            </a:r>
          </a:p>
          <a:p>
            <a:pPr marL="0" indent="0">
              <a:buNone/>
            </a:pPr>
            <a:endParaRPr lang="en-US" dirty="0"/>
          </a:p>
          <a:p>
            <a:pPr marL="0" indent="0">
              <a:buNone/>
            </a:pPr>
            <a:r>
              <a:rPr lang="en-US" b="1" dirty="0"/>
              <a:t>Strong, long-term relationships with outside advisors.</a:t>
            </a:r>
          </a:p>
          <a:p>
            <a:pPr marL="0" indent="0">
              <a:buNone/>
            </a:pPr>
            <a:r>
              <a:rPr lang="en-US" dirty="0"/>
              <a:t>Too many outside advisor relationships (including with external counsel) are transactional — execute the deal, process the closing mechanics, and walk away. That’s not good enough for a programmatic strategy. The right advisor relationships should leave your team stronger after every close:  better playbooks, sharper templates, faster processes. Take the outside lawyers—if your counsel isn’t transferring capability back to your company after every deal, ask for more.</a:t>
            </a:r>
          </a:p>
        </p:txBody>
      </p:sp>
      <p:sp>
        <p:nvSpPr>
          <p:cNvPr id="2" name="Title 1" descr="" title="">
            <a:extLst>
              <a:ext uri="{FF2B5EF4-FFF2-40B4-BE49-F238E27FC236}">
                <a16:creationId xmlns:a16="http://schemas.microsoft.com/office/drawing/2014/main" id="{734B7893-E2E5-230F-B542-035A811052B3}"/>
              </a:ext>
            </a:extLst>
          </p:cNvPr>
          <p:cNvSpPr>
            <a:spLocks noGrp="1"/>
          </p:cNvSpPr>
          <p:nvPr>
            <p:ph type="title"/>
          </p:nvPr>
        </p:nvSpPr>
        <p:spPr/>
        <p:txBody>
          <a:bodyPr/>
          <a:lstStyle/>
          <a:p>
            <a:r>
              <a:rPr lang="en-US" dirty="0"/>
              <a:t>What the best deal teams do differently</a:t>
            </a:r>
          </a:p>
        </p:txBody>
      </p:sp>
      <p:sp>
        <p:nvSpPr>
          <p:cNvPr id="7" name="TextBox 6" descr="" title="">
            <a:extLst>
              <a:ext uri="{FF2B5EF4-FFF2-40B4-BE49-F238E27FC236}">
                <a16:creationId xmlns:a16="http://schemas.microsoft.com/office/drawing/2014/main" id="{782FC313-74E0-57EE-7810-0092FBDFF07F}"/>
              </a:ext>
            </a:extLst>
          </p:cNvPr>
          <p:cNvSpPr txBox="1"/>
          <p:nvPr/>
        </p:nvSpPr>
        <p:spPr>
          <a:xfrm>
            <a:off x="4297707" y="4780050"/>
            <a:ext cx="2249878" cy="276999"/>
          </a:xfrm>
          <a:prstGeom prst="rect">
            <a:avLst/>
          </a:prstGeom>
          <a:noFill/>
        </p:spPr>
        <p:txBody>
          <a:bodyPr wrap="square">
            <a:spAutoFit/>
          </a:bodyPr>
          <a:lstStyle/>
          <a:p>
            <a:endParaRPr xmlns:a="http://schemas.openxmlformats.org/drawingml/2006/main" lang="en-US" sz="600" i="1" dirty="0"/>
          </a:p>
        </p:txBody>
      </p:sp>
    </p:spTree>
    <p:extLst>
      <p:ext uri="{BB962C8B-B14F-4D97-AF65-F5344CB8AC3E}">
        <p14:creationId xmlns:p14="http://schemas.microsoft.com/office/powerpoint/2010/main" val="2220573644"/>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3906BF8E-DA99-2B9A-0D8C-9D9D108BD0BF}"/>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Due Diligence</a:t>
            </a:r>
            <a:br>
              <a:rPr lang="en-US" sz="3600" dirty="0">
                <a:solidFill>
                  <a:schemeClr val="bg1"/>
                </a:solidFill>
                <a:latin typeface="Georgia" panose="02040502050405020303" pitchFamily="18" charset="0"/>
              </a:rPr>
            </a:br>
            <a:r>
              <a:rPr lang="en-US" sz="3600" dirty="0">
                <a:solidFill>
                  <a:schemeClr val="bg1"/>
                </a:solidFill>
                <a:latin typeface="Georgia" panose="02040502050405020303" pitchFamily="18" charset="0"/>
              </a:rPr>
              <a:t>That Works</a:t>
            </a:r>
          </a:p>
          <a:p>
            <a:r>
              <a:rPr lang="en-US" sz="1200" i="1" dirty="0">
                <a:solidFill>
                  <a:schemeClr val="bg1"/>
                </a:solidFill>
              </a:rPr>
              <a:t>A phased framework and the impact of </a:t>
            </a:r>
            <a:r>
              <a:rPr lang="en-US" sz="1200" i="1" dirty="0" err="1">
                <a:solidFill>
                  <a:schemeClr val="bg1"/>
                </a:solidFill>
              </a:rPr>
              <a:t>M&amp;Ai</a:t>
            </a:r>
            <a:endParaRPr lang="en-US" sz="1200" i="1" dirty="0">
              <a:solidFill>
                <a:schemeClr val="bg1"/>
              </a:solidFill>
            </a:endParaRPr>
          </a:p>
        </p:txBody>
      </p:sp>
      <p:sp>
        <p:nvSpPr>
          <p:cNvPr id="3" name="Title 2" descr="" title="">
            <a:extLst>
              <a:ext uri="{FF2B5EF4-FFF2-40B4-BE49-F238E27FC236}">
                <a16:creationId xmlns:a16="http://schemas.microsoft.com/office/drawing/2014/main" id="{E5C4C248-71C6-4146-AC73-ED752C70EAD7}"/>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02</a:t>
            </a:r>
          </a:p>
        </p:txBody>
      </p:sp>
    </p:spTree>
    <p:extLst>
      <p:ext uri="{BB962C8B-B14F-4D97-AF65-F5344CB8AC3E}">
        <p14:creationId xmlns:p14="http://schemas.microsoft.com/office/powerpoint/2010/main" val="3746662713"/>
      </p:ext>
    </p:extLst>
  </p:cSld>
  <p:clrMapOvr>
    <a:masterClrMapping/>
  </p:clrMapOvr>
</p:sld>
</file>

<file path=ppt/slides/slide1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C70BD90-8EB4-4282-1BB0-F0C24625492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8CF49C5-2F8A-FD9C-6055-1EFED451D946}"/>
              </a:ext>
            </a:extLst>
          </p:cNvPr>
          <p:cNvSpPr>
            <a:spLocks noGrp="1"/>
          </p:cNvSpPr>
          <p:nvPr>
            <p:ph type="title"/>
          </p:nvPr>
        </p:nvSpPr>
        <p:spPr/>
        <p:txBody>
          <a:bodyPr/>
          <a:lstStyle/>
          <a:p>
            <a:r>
              <a:rPr lang="en-US" dirty="0"/>
              <a:t>Three phases </a:t>
            </a:r>
            <a:br>
              <a:rPr lang="en-US" dirty="0"/>
            </a:br>
            <a:r>
              <a:rPr lang="en-US" dirty="0"/>
              <a:t>One disciplined process</a:t>
            </a:r>
          </a:p>
        </p:txBody>
      </p:sp>
      <p:graphicFrame>
        <p:nvGraphicFramePr>
          <p:cNvPr id="13" name="Diagram 12" descr="" title="">
            <a:extLst>
              <a:ext uri="{FF2B5EF4-FFF2-40B4-BE49-F238E27FC236}">
                <a16:creationId xmlns:a16="http://schemas.microsoft.com/office/drawing/2014/main" id="{039AE4B7-868F-965B-AD2C-2196A6CAB32E}"/>
              </a:ext>
            </a:extLst>
          </p:cNvPr>
          <p:cNvGraphicFramePr/>
          <p:nvPr>
            <p:extLst>
              <p:ext uri="{D42A27DB-BD31-4B8C-83A1-F6EECF244321}">
                <p14:modId xmlns:p14="http://schemas.microsoft.com/office/powerpoint/2010/main" val="1366627701"/>
              </p:ext>
            </p:extLst>
          </p:nvPr>
        </p:nvGraphicFramePr>
        <p:xfrm>
          <a:off x="1114939" y="1672182"/>
          <a:ext cx="6914121" cy="272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324089"/>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D8DAAA7-DAF4-0B27-3A97-DFFC5F2A2DE3}"/>
            </a:ext>
          </a:extLst>
        </p:cNvPr>
        <p:cNvGrpSpPr/>
        <p:nvPr/>
      </p:nvGrpSpPr>
      <p:grpSpPr>
        <a:xfrm>
          <a:off x="0" y="0"/>
          <a:ext cx="0" cy="0"/>
          <a:chOff x="0" y="0"/>
          <a:chExt cx="0" cy="0"/>
        </a:xfrm>
      </p:grpSpPr>
      <p:sp>
        <p:nvSpPr>
          <p:cNvPr id="4" name="Content Placeholder 3" descr="" title="">
            <a:extLst>
              <a:ext uri="{FF2B5EF4-FFF2-40B4-BE49-F238E27FC236}">
                <a16:creationId xmlns:a16="http://schemas.microsoft.com/office/drawing/2014/main" id="{5B7B224A-242F-4552-D40D-16EB7F20A7D2}"/>
              </a:ext>
            </a:extLst>
          </p:cNvPr>
          <p:cNvSpPr>
            <a:spLocks noGrp="1"/>
          </p:cNvSpPr>
          <p:nvPr>
            <p:ph sz="half" idx="1"/>
          </p:nvPr>
        </p:nvSpPr>
        <p:spPr/>
        <p:txBody>
          <a:bodyPr>
            <a:normAutofit fontScale="77500" lnSpcReduction="20000"/>
          </a:bodyPr>
          <a:lstStyle/>
          <a:p>
            <a:r>
              <a:rPr lang="en-US" b="1" dirty="0"/>
              <a:t>Skipping the privacy audit</a:t>
            </a:r>
          </a:p>
          <a:p>
            <a:pPr lvl="1"/>
            <a:r>
              <a:rPr lang="en-US" dirty="0"/>
              <a:t>Use AI scanners to map data flows across every jurisdiction before you sign</a:t>
            </a:r>
          </a:p>
          <a:p>
            <a:r>
              <a:rPr lang="en-US" b="1" dirty="0"/>
              <a:t>Underestimating integration costs</a:t>
            </a:r>
          </a:p>
          <a:p>
            <a:pPr lvl="1"/>
            <a:r>
              <a:rPr lang="en-US" dirty="0"/>
              <a:t>Build a detailed integration cost model during diligence – not after closing</a:t>
            </a:r>
          </a:p>
          <a:p>
            <a:r>
              <a:rPr lang="en-US" b="1" dirty="0"/>
              <a:t>Ignoring AI risk in the target</a:t>
            </a:r>
          </a:p>
          <a:p>
            <a:pPr lvl="1"/>
            <a:r>
              <a:rPr lang="en-US" dirty="0"/>
              <a:t>Look at the training data provenance, bias exposure, and algorithmic liability </a:t>
            </a:r>
          </a:p>
        </p:txBody>
      </p:sp>
      <p:sp>
        <p:nvSpPr>
          <p:cNvPr id="2" name="Title 1" descr="" title="">
            <a:extLst>
              <a:ext uri="{FF2B5EF4-FFF2-40B4-BE49-F238E27FC236}">
                <a16:creationId xmlns:a16="http://schemas.microsoft.com/office/drawing/2014/main" id="{F6938FF4-C9B9-DFF4-9150-7BA31105CBE3}"/>
              </a:ext>
            </a:extLst>
          </p:cNvPr>
          <p:cNvSpPr>
            <a:spLocks noGrp="1"/>
          </p:cNvSpPr>
          <p:nvPr>
            <p:ph type="title"/>
          </p:nvPr>
        </p:nvSpPr>
        <p:spPr/>
        <p:txBody>
          <a:bodyPr/>
          <a:lstStyle/>
          <a:p>
            <a:r>
              <a:rPr lang="en-US" dirty="0"/>
              <a:t>Six pitfalls that cost real money</a:t>
            </a:r>
          </a:p>
        </p:txBody>
      </p:sp>
      <p:sp>
        <p:nvSpPr>
          <p:cNvPr id="5" name="Content Placeholder 4" descr="" title="">
            <a:extLst>
              <a:ext uri="{FF2B5EF4-FFF2-40B4-BE49-F238E27FC236}">
                <a16:creationId xmlns:a16="http://schemas.microsoft.com/office/drawing/2014/main" id="{F2D5E71A-E241-7CDC-0605-8C4F4049BCE6}"/>
              </a:ext>
            </a:extLst>
          </p:cNvPr>
          <p:cNvSpPr>
            <a:spLocks noGrp="1"/>
          </p:cNvSpPr>
          <p:nvPr>
            <p:ph sz="half" idx="10"/>
          </p:nvPr>
        </p:nvSpPr>
        <p:spPr/>
        <p:txBody>
          <a:bodyPr>
            <a:normAutofit fontScale="77500" lnSpcReduction="20000"/>
          </a:bodyPr>
          <a:lstStyle/>
          <a:p>
            <a:r>
              <a:rPr lang="en-US" b="1" dirty="0"/>
              <a:t>Missing change-of-control triggers</a:t>
            </a:r>
          </a:p>
          <a:p>
            <a:pPr lvl="1"/>
            <a:r>
              <a:rPr lang="en-US" dirty="0"/>
              <a:t>AI contract review flags COC, anti-assignment, and MFN clauses in hours, not weeks</a:t>
            </a:r>
          </a:p>
          <a:p>
            <a:r>
              <a:rPr lang="en-US" b="1" dirty="0"/>
              <a:t>Shallow cybersecurity review</a:t>
            </a:r>
          </a:p>
          <a:p>
            <a:pPr lvl="1"/>
            <a:r>
              <a:rPr lang="en-US" dirty="0"/>
              <a:t>Pen testing and incident history review should happen before the LOI</a:t>
            </a:r>
          </a:p>
          <a:p>
            <a:r>
              <a:rPr lang="en-US" b="1" dirty="0"/>
              <a:t>Not mapping regulatory timelines</a:t>
            </a:r>
          </a:p>
          <a:p>
            <a:pPr lvl="1"/>
            <a:r>
              <a:rPr lang="en-US" dirty="0"/>
              <a:t>Identify every required approval (HSR, CFIUS, EC, etc.) early in process</a:t>
            </a:r>
          </a:p>
        </p:txBody>
      </p:sp>
    </p:spTree>
    <p:extLst>
      <p:ext uri="{BB962C8B-B14F-4D97-AF65-F5344CB8AC3E}">
        <p14:creationId xmlns:p14="http://schemas.microsoft.com/office/powerpoint/2010/main" val="1559730477"/>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AB78C33-B962-B8D8-2133-38F6D7009D49}"/>
            </a:ext>
          </a:extLst>
        </p:cNvPr>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D4F33F6D-9589-3E86-8A77-882F93F137A1}"/>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Risk Valuation </a:t>
            </a:r>
            <a:br>
              <a:rPr lang="en-US" sz="3600" dirty="0">
                <a:solidFill>
                  <a:schemeClr val="bg1"/>
                </a:solidFill>
                <a:latin typeface="Georgia" panose="02040502050405020303" pitchFamily="18" charset="0"/>
              </a:rPr>
            </a:br>
            <a:r>
              <a:rPr lang="en-US" sz="3600" dirty="0">
                <a:solidFill>
                  <a:schemeClr val="bg1"/>
                </a:solidFill>
                <a:latin typeface="Georgia" panose="02040502050405020303" pitchFamily="18" charset="0"/>
              </a:rPr>
              <a:t>&amp; Materiality</a:t>
            </a:r>
          </a:p>
          <a:p>
            <a:r>
              <a:rPr lang="en-US" sz="1200" i="1" dirty="0">
                <a:solidFill>
                  <a:schemeClr val="bg1"/>
                </a:solidFill>
              </a:rPr>
              <a:t>Price risk – then allocate it.</a:t>
            </a:r>
          </a:p>
        </p:txBody>
      </p:sp>
      <p:sp>
        <p:nvSpPr>
          <p:cNvPr id="3" name="Title 2" descr="" title="">
            <a:extLst>
              <a:ext uri="{FF2B5EF4-FFF2-40B4-BE49-F238E27FC236}">
                <a16:creationId xmlns:a16="http://schemas.microsoft.com/office/drawing/2014/main" id="{10BC7F7D-28AF-6F76-DFF1-748BD1F85D6C}"/>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03</a:t>
            </a:r>
          </a:p>
        </p:txBody>
      </p:sp>
    </p:spTree>
    <p:extLst>
      <p:ext uri="{BB962C8B-B14F-4D97-AF65-F5344CB8AC3E}">
        <p14:creationId xmlns:p14="http://schemas.microsoft.com/office/powerpoint/2010/main" val="1822672221"/>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Content Placeholder 8" descr="" title="">
            <a:extLst>
              <a:ext uri="{FF2B5EF4-FFF2-40B4-BE49-F238E27FC236}">
                <a16:creationId xmlns:a16="http://schemas.microsoft.com/office/drawing/2014/main" id="{A9B55354-E0C9-9CEF-9674-09846368DD13}"/>
              </a:ext>
            </a:extLst>
          </p:cNvPr>
          <p:cNvSpPr>
            <a:spLocks noGrp="1"/>
          </p:cNvSpPr>
          <p:nvPr>
            <p:ph sz="half" idx="1"/>
          </p:nvPr>
        </p:nvSpPr>
        <p:spPr/>
        <p:txBody>
          <a:bodyPr>
            <a:normAutofit fontScale="62500" lnSpcReduction="20000"/>
          </a:bodyPr>
          <a:lstStyle/>
          <a:p>
            <a:pPr marL="0" indent="0">
              <a:buNone/>
            </a:pPr>
            <a:r>
              <a:rPr lang="en-US" b="1" dirty="0"/>
              <a:t>Risk Allocation</a:t>
            </a:r>
          </a:p>
          <a:p>
            <a:r>
              <a:rPr lang="en-US" dirty="0"/>
              <a:t>Reps &amp; warranties assign the disclosure burden</a:t>
            </a:r>
          </a:p>
          <a:p>
            <a:r>
              <a:rPr lang="en-US" dirty="0"/>
              <a:t>Indemnities determine who pays when things go wrong</a:t>
            </a:r>
          </a:p>
          <a:p>
            <a:r>
              <a:rPr lang="en-US" dirty="0"/>
              <a:t>Baskets, caps, and survival periods limit exposure</a:t>
            </a:r>
          </a:p>
          <a:p>
            <a:r>
              <a:rPr lang="en-US" dirty="0"/>
              <a:t>MAE clauses provide guardrails but are unreliable and unpredictable </a:t>
            </a:r>
          </a:p>
          <a:p>
            <a:r>
              <a:rPr lang="en-US" dirty="0"/>
              <a:t>Escrows and holdbacks secure potential claims</a:t>
            </a:r>
          </a:p>
          <a:p>
            <a:r>
              <a:rPr lang="en-US" dirty="0"/>
              <a:t>R&amp;W insurance shifts residual risk to third party carriers</a:t>
            </a:r>
          </a:p>
        </p:txBody>
      </p:sp>
      <p:sp>
        <p:nvSpPr>
          <p:cNvPr id="8" name="Title 7" descr="" title="">
            <a:extLst>
              <a:ext uri="{FF2B5EF4-FFF2-40B4-BE49-F238E27FC236}">
                <a16:creationId xmlns:a16="http://schemas.microsoft.com/office/drawing/2014/main" id="{E1EB5DAD-94D1-1878-F4D0-AF811DE080D0}"/>
              </a:ext>
            </a:extLst>
          </p:cNvPr>
          <p:cNvSpPr>
            <a:spLocks noGrp="1"/>
          </p:cNvSpPr>
          <p:nvPr>
            <p:ph type="title"/>
          </p:nvPr>
        </p:nvSpPr>
        <p:spPr>
          <a:xfrm>
            <a:off x="714375" y="678656"/>
            <a:ext cx="7693819" cy="830013"/>
          </a:xfrm>
        </p:spPr>
        <p:txBody>
          <a:bodyPr/>
          <a:lstStyle/>
          <a:p>
            <a:r>
              <a:rPr lang="en-US" dirty="0"/>
              <a:t>Price risk first…then allocate</a:t>
            </a:r>
          </a:p>
        </p:txBody>
      </p:sp>
      <p:sp>
        <p:nvSpPr>
          <p:cNvPr id="10" name="Content Placeholder 9" descr="" title="">
            <a:extLst>
              <a:ext uri="{FF2B5EF4-FFF2-40B4-BE49-F238E27FC236}">
                <a16:creationId xmlns:a16="http://schemas.microsoft.com/office/drawing/2014/main" id="{0CCF9337-B6F8-FF6D-4CE1-0111BCED9CF5}"/>
              </a:ext>
            </a:extLst>
          </p:cNvPr>
          <p:cNvSpPr>
            <a:spLocks noGrp="1"/>
          </p:cNvSpPr>
          <p:nvPr>
            <p:ph sz="half" idx="10"/>
          </p:nvPr>
        </p:nvSpPr>
        <p:spPr/>
        <p:txBody>
          <a:bodyPr>
            <a:normAutofit fontScale="62500" lnSpcReduction="20000"/>
          </a:bodyPr>
          <a:lstStyle/>
          <a:p>
            <a:pPr marL="0" indent="0">
              <a:buNone/>
            </a:pPr>
            <a:r>
              <a:rPr lang="en-US" b="1" dirty="0"/>
              <a:t>Risk Valuation</a:t>
            </a:r>
          </a:p>
          <a:p>
            <a:r>
              <a:rPr lang="en-US" dirty="0"/>
              <a:t>Put a probability and a dollar amount on every risk</a:t>
            </a:r>
          </a:p>
          <a:p>
            <a:r>
              <a:rPr lang="en-US" dirty="0"/>
              <a:t>Express findings in terms your Board actually uses</a:t>
            </a:r>
          </a:p>
          <a:p>
            <a:r>
              <a:rPr lang="en-US" dirty="0"/>
              <a:t>Build risk-adjusted purchase price models</a:t>
            </a:r>
          </a:p>
          <a:p>
            <a:r>
              <a:rPr lang="en-US" dirty="0"/>
              <a:t>Compare risk cost against deal economics and synergies</a:t>
            </a:r>
          </a:p>
          <a:p>
            <a:r>
              <a:rPr lang="en-US" dirty="0"/>
              <a:t>Run sensitivity analysis: best case, base case, worst case</a:t>
            </a:r>
          </a:p>
          <a:p>
            <a:r>
              <a:rPr lang="en-US" dirty="0"/>
              <a:t>Turn risk analysis into a go/no-go decision tool</a:t>
            </a:r>
          </a:p>
        </p:txBody>
      </p:sp>
      <p:sp>
        <p:nvSpPr>
          <p:cNvPr id="14" name="TextBox 13" descr="" title="">
            <a:extLst>
              <a:ext uri="{FF2B5EF4-FFF2-40B4-BE49-F238E27FC236}">
                <a16:creationId xmlns:a16="http://schemas.microsoft.com/office/drawing/2014/main" id="{B0830A3B-81B6-43A0-8C37-65A50FAC64F7}"/>
              </a:ext>
            </a:extLst>
          </p:cNvPr>
          <p:cNvSpPr txBox="1"/>
          <p:nvPr/>
        </p:nvSpPr>
        <p:spPr>
          <a:xfrm>
            <a:off x="1035170" y="1508669"/>
            <a:ext cx="7187960" cy="253916"/>
          </a:xfrm>
          <a:prstGeom prst="rect">
            <a:avLst/>
          </a:prstGeom>
          <a:noFill/>
        </p:spPr>
        <p:txBody>
          <a:bodyPr wrap="square">
            <a:spAutoFit/>
          </a:bodyPr>
          <a:lstStyle/>
          <a:p>
            <a:pPr algn="ctr"/>
            <a:r>
              <a:rPr lang="en-US" sz="1050" i="1" dirty="0"/>
              <a:t>Most deal teams focus on who bears the risk. The best teams first answer: what is the price/cost/value of the risk?</a:t>
            </a:r>
            <a:r>
              <a:rPr lang="en-US" sz="1050" dirty="0"/>
              <a:t> </a:t>
            </a:r>
          </a:p>
        </p:txBody>
      </p:sp>
    </p:spTree>
    <p:extLst>
      <p:ext uri="{BB962C8B-B14F-4D97-AF65-F5344CB8AC3E}">
        <p14:creationId xmlns:p14="http://schemas.microsoft.com/office/powerpoint/2010/main" val="1810807687"/>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name="Slide 2">
    <p:bg>
      <p:bgPr>
        <a:solidFill>
          <a:srgbClr val="F4F5F7"/>
        </a:solidFill>
        <a:effectLst/>
      </p:bgPr>
    </p:bg>
    <p:spTree>
      <p:nvGrpSpPr>
        <p:cNvPr id="1" name="" descr="" title=""/>
        <p:cNvGrpSpPr/>
        <p:nvPr/>
      </p:nvGrpSpPr>
      <p:grpSpPr>
        <a:xfrm>
          <a:off x="0" y="0"/>
          <a:ext cx="0" cy="0"/>
          <a:chOff x="0" y="0"/>
          <a:chExt cx="0" cy="0"/>
        </a:xfrm>
      </p:grpSpPr>
      <p:sp>
        <p:nvSpPr>
          <p:cNvPr id="2" name="Shape 0" descr="" title=""/>
          <p:cNvSpPr/>
          <p:nvPr/>
        </p:nvSpPr>
        <p:spPr>
          <a:xfrm>
            <a:off x="4155229" y="184927"/>
            <a:ext cx="54864" cy="256032"/>
          </a:xfrm>
          <a:prstGeom prst="line">
            <a:avLst/>
          </a:prstGeom>
          <a:solidFill>
            <a:srgbClr val="C9A84C"/>
          </a:solidFill>
          <a:ln/>
        </p:spPr>
        <p:txBody>
          <a:bodyPr/>
          <a:lstStyle/>
          <a:p>
            <a:endParaRPr lang="en-US"/>
          </a:p>
        </p:txBody>
      </p:sp>
      <p:sp>
        <p:nvSpPr>
          <p:cNvPr id="4" name="Text 2" descr="" title=""/>
          <p:cNvSpPr/>
          <p:nvPr/>
        </p:nvSpPr>
        <p:spPr>
          <a:xfrm>
            <a:off x="4063789" y="4555759"/>
            <a:ext cx="5486400" cy="201168"/>
          </a:xfrm>
          <a:prstGeom prst="rect">
            <a:avLst/>
          </a:prstGeom>
          <a:noFill/>
          <a:ln/>
        </p:spPr>
        <p:txBody>
          <a:bodyPr wrap="square" rtlCol="0" anchor="ctr"/>
          <a:lstStyle/>
          <a:p>
            <a:pPr marL="0" indent="0">
              <a:buNone/>
            </a:pPr>
            <a:endParaRPr lang="en-US" sz="700" dirty="0"/>
          </a:p>
        </p:txBody>
      </p:sp>
      <p:sp>
        <p:nvSpPr>
          <p:cNvPr id="6" name="Text 4" descr="" title=""/>
          <p:cNvSpPr/>
          <p:nvPr/>
        </p:nvSpPr>
        <p:spPr>
          <a:xfrm>
            <a:off x="4155229" y="580699"/>
            <a:ext cx="8046720" cy="438912"/>
          </a:xfrm>
          <a:prstGeom prst="rect">
            <a:avLst/>
          </a:prstGeom>
          <a:noFill/>
          <a:ln/>
        </p:spPr>
        <p:txBody>
          <a:bodyPr wrap="square" lIns="0" tIns="0" rIns="0" bIns="0" rtlCol="0" anchor="ctr"/>
          <a:lstStyle/>
          <a:p>
            <a:pPr marL="0" indent="0">
              <a:buNone/>
            </a:pPr>
            <a:endParaRPr lang="en-US" sz="2400" dirty="0"/>
          </a:p>
        </p:txBody>
      </p:sp>
      <p:sp>
        <p:nvSpPr>
          <p:cNvPr id="7" name="Shape 5" descr="" title=""/>
          <p:cNvSpPr/>
          <p:nvPr/>
        </p:nvSpPr>
        <p:spPr>
          <a:xfrm>
            <a:off x="4155229" y="1117615"/>
            <a:ext cx="292608" cy="292608"/>
          </a:xfrm>
          <a:prstGeom prst="ellipse">
            <a:avLst/>
          </a:prstGeom>
          <a:solidFill>
            <a:srgbClr val="E31B23"/>
          </a:solidFill>
          <a:ln/>
        </p:spPr>
        <p:txBody>
          <a:bodyPr/>
          <a:lstStyle/>
          <a:p>
            <a:endParaRPr lang="en-US"/>
          </a:p>
        </p:txBody>
      </p:sp>
      <p:sp>
        <p:nvSpPr>
          <p:cNvPr id="8" name="Text 6" descr="" title=""/>
          <p:cNvSpPr/>
          <p:nvPr/>
        </p:nvSpPr>
        <p:spPr>
          <a:xfrm>
            <a:off x="4155229" y="1117615"/>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1</a:t>
            </a:r>
            <a:endParaRPr lang="en-US" sz="1100" dirty="0"/>
          </a:p>
        </p:txBody>
      </p:sp>
      <p:sp>
        <p:nvSpPr>
          <p:cNvPr id="10" name="Text 7" descr="" title=""/>
          <p:cNvSpPr/>
          <p:nvPr/>
        </p:nvSpPr>
        <p:spPr>
          <a:xfrm>
            <a:off x="4572000" y="1163335"/>
            <a:ext cx="4114800" cy="182880"/>
          </a:xfrm>
          <a:prstGeom prst="rect">
            <a:avLst/>
          </a:prstGeom>
          <a:noFill/>
          <a:ln/>
        </p:spPr>
        <p:txBody>
          <a:bodyPr wrap="square" lIns="0" tIns="0" rIns="0" bIns="0" rtlCol="0" anchor="ctr"/>
          <a:lstStyle/>
          <a:p>
            <a:pPr marL="0" indent="0">
              <a:buNone/>
            </a:pPr>
            <a:r>
              <a:rPr lang="en-US" sz="1200" b="1" dirty="0">
                <a:solidFill>
                  <a:srgbClr val="0F1B2D"/>
                </a:solidFill>
                <a:latin typeface="Georgia" pitchFamily="34" charset="0"/>
                <a:ea typeface="Georgia" pitchFamily="34" charset="-122"/>
                <a:cs typeface="Georgia" pitchFamily="34" charset="-120"/>
              </a:rPr>
              <a:t>The M&amp;A Landscape</a:t>
            </a:r>
            <a:endParaRPr lang="en-US" sz="1200" dirty="0"/>
          </a:p>
        </p:txBody>
      </p:sp>
      <p:sp>
        <p:nvSpPr>
          <p:cNvPr id="11" name="Text 8" descr="" title=""/>
          <p:cNvSpPr/>
          <p:nvPr/>
        </p:nvSpPr>
        <p:spPr>
          <a:xfrm>
            <a:off x="4905037" y="1291351"/>
            <a:ext cx="4572000" cy="155448"/>
          </a:xfrm>
          <a:prstGeom prst="rect">
            <a:avLst/>
          </a:prstGeom>
          <a:noFill/>
          <a:ln/>
        </p:spPr>
        <p:txBody>
          <a:bodyPr wrap="square" lIns="0" tIns="0" rIns="0" bIns="0" rtlCol="0" anchor="ctr"/>
          <a:lstStyle/>
          <a:p>
            <a:pPr marL="0" indent="0">
              <a:buNone/>
            </a:pPr>
            <a:endParaRPr lang="en-US" sz="950" dirty="0"/>
          </a:p>
        </p:txBody>
      </p:sp>
      <p:sp>
        <p:nvSpPr>
          <p:cNvPr id="12" name="Shape 9" descr="" title=""/>
          <p:cNvSpPr/>
          <p:nvPr/>
        </p:nvSpPr>
        <p:spPr>
          <a:xfrm>
            <a:off x="4155229" y="1556527"/>
            <a:ext cx="292608" cy="292608"/>
          </a:xfrm>
          <a:prstGeom prst="ellipse">
            <a:avLst/>
          </a:prstGeom>
          <a:solidFill>
            <a:srgbClr val="E31B23"/>
          </a:solidFill>
          <a:ln/>
        </p:spPr>
        <p:txBody>
          <a:bodyPr/>
          <a:lstStyle/>
          <a:p>
            <a:endParaRPr lang="en-US"/>
          </a:p>
        </p:txBody>
      </p:sp>
      <p:sp>
        <p:nvSpPr>
          <p:cNvPr id="13" name="Text 10" descr="" title=""/>
          <p:cNvSpPr/>
          <p:nvPr/>
        </p:nvSpPr>
        <p:spPr>
          <a:xfrm>
            <a:off x="4155229" y="1556527"/>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2</a:t>
            </a:r>
            <a:endParaRPr lang="en-US" sz="1100" dirty="0"/>
          </a:p>
        </p:txBody>
      </p:sp>
      <p:sp>
        <p:nvSpPr>
          <p:cNvPr id="15" name="Text 11" descr="" title=""/>
          <p:cNvSpPr/>
          <p:nvPr/>
        </p:nvSpPr>
        <p:spPr>
          <a:xfrm>
            <a:off x="4572000" y="1633506"/>
            <a:ext cx="4114800" cy="182880"/>
          </a:xfrm>
          <a:prstGeom prst="rect">
            <a:avLst/>
          </a:prstGeom>
          <a:noFill/>
          <a:ln/>
        </p:spPr>
        <p:txBody>
          <a:bodyPr wrap="square" lIns="0" tIns="0" rIns="0" bIns="0" rtlCol="0" anchor="ctr"/>
          <a:lstStyle/>
          <a:p>
            <a:pPr marL="0" indent="0">
              <a:buNone/>
            </a:pPr>
            <a:r>
              <a:rPr lang="en-US" sz="1200" b="1" dirty="0">
                <a:solidFill>
                  <a:srgbClr val="0F1B2D"/>
                </a:solidFill>
                <a:latin typeface="Georgia" pitchFamily="34" charset="0"/>
                <a:ea typeface="Georgia" pitchFamily="34" charset="-122"/>
                <a:cs typeface="Georgia" pitchFamily="34" charset="-120"/>
              </a:rPr>
              <a:t>Due Diligence That Works</a:t>
            </a:r>
            <a:endParaRPr lang="en-US" sz="1200" dirty="0"/>
          </a:p>
        </p:txBody>
      </p:sp>
      <p:sp>
        <p:nvSpPr>
          <p:cNvPr id="16" name="Text 12" descr="" title=""/>
          <p:cNvSpPr/>
          <p:nvPr/>
        </p:nvSpPr>
        <p:spPr>
          <a:xfrm>
            <a:off x="4905037" y="1730263"/>
            <a:ext cx="4572000" cy="155448"/>
          </a:xfrm>
          <a:prstGeom prst="rect">
            <a:avLst/>
          </a:prstGeom>
          <a:noFill/>
          <a:ln/>
        </p:spPr>
        <p:txBody>
          <a:bodyPr wrap="square" lIns="0" tIns="0" rIns="0" bIns="0" rtlCol="0" anchor="ctr"/>
          <a:lstStyle/>
          <a:p>
            <a:pPr marL="0" indent="0">
              <a:buNone/>
            </a:pPr>
            <a:r>
              <a:rPr lang="en-US" sz="950" dirty="0">
                <a:solidFill>
                  <a:srgbClr val="334155"/>
                </a:solidFill>
                <a:latin typeface="Calibri" pitchFamily="34" charset="0"/>
                <a:ea typeface="Calibri" pitchFamily="34" charset="-122"/>
                <a:cs typeface="Calibri" pitchFamily="34" charset="-120"/>
              </a:rPr>
              <a:t> </a:t>
            </a:r>
            <a:endParaRPr lang="en-US" sz="950" dirty="0"/>
          </a:p>
        </p:txBody>
      </p:sp>
      <p:sp>
        <p:nvSpPr>
          <p:cNvPr id="17" name="Shape 13" descr="" title=""/>
          <p:cNvSpPr/>
          <p:nvPr/>
        </p:nvSpPr>
        <p:spPr>
          <a:xfrm>
            <a:off x="4155229" y="1995439"/>
            <a:ext cx="292608" cy="292608"/>
          </a:xfrm>
          <a:prstGeom prst="ellipse">
            <a:avLst/>
          </a:prstGeom>
          <a:solidFill>
            <a:srgbClr val="E31B23"/>
          </a:solidFill>
          <a:ln>
            <a:solidFill>
              <a:srgbClr val="E31B23"/>
            </a:solidFill>
          </a:ln>
        </p:spPr>
        <p:txBody>
          <a:bodyPr/>
          <a:lstStyle/>
          <a:p>
            <a:endParaRPr lang="en-US"/>
          </a:p>
        </p:txBody>
      </p:sp>
      <p:sp>
        <p:nvSpPr>
          <p:cNvPr id="18" name="Text 14" descr="" title=""/>
          <p:cNvSpPr/>
          <p:nvPr/>
        </p:nvSpPr>
        <p:spPr>
          <a:xfrm>
            <a:off x="4155229" y="1995439"/>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3</a:t>
            </a:r>
            <a:endParaRPr lang="en-US" sz="1100" dirty="0"/>
          </a:p>
        </p:txBody>
      </p:sp>
      <p:sp>
        <p:nvSpPr>
          <p:cNvPr id="20" name="Text 15" descr="" title=""/>
          <p:cNvSpPr/>
          <p:nvPr/>
        </p:nvSpPr>
        <p:spPr>
          <a:xfrm>
            <a:off x="4572000" y="2032549"/>
            <a:ext cx="4114800" cy="182880"/>
          </a:xfrm>
          <a:prstGeom prst="rect">
            <a:avLst/>
          </a:prstGeom>
          <a:noFill/>
          <a:ln/>
        </p:spPr>
        <p:txBody>
          <a:bodyPr wrap="square" lIns="0" tIns="0" rIns="0" bIns="0" rtlCol="0" anchor="ctr"/>
          <a:lstStyle/>
          <a:p>
            <a:pPr marL="0" indent="0">
              <a:buNone/>
            </a:pPr>
            <a:r>
              <a:rPr lang="en-US" sz="1200" b="1" dirty="0">
                <a:solidFill>
                  <a:srgbClr val="0F1B2D"/>
                </a:solidFill>
                <a:latin typeface="Georgia" pitchFamily="34" charset="0"/>
                <a:ea typeface="Georgia" pitchFamily="34" charset="-122"/>
                <a:cs typeface="Georgia" pitchFamily="34" charset="-120"/>
              </a:rPr>
              <a:t>Risk Valuation &amp; Materiality</a:t>
            </a:r>
            <a:endParaRPr lang="en-US" sz="1200" dirty="0"/>
          </a:p>
        </p:txBody>
      </p:sp>
      <p:sp>
        <p:nvSpPr>
          <p:cNvPr id="21" name="Text 16" descr="" title=""/>
          <p:cNvSpPr/>
          <p:nvPr/>
        </p:nvSpPr>
        <p:spPr>
          <a:xfrm>
            <a:off x="4905037" y="2169175"/>
            <a:ext cx="4572000" cy="155448"/>
          </a:xfrm>
          <a:prstGeom prst="rect">
            <a:avLst/>
          </a:prstGeom>
          <a:noFill/>
          <a:ln/>
        </p:spPr>
        <p:txBody>
          <a:bodyPr wrap="square" lIns="0" tIns="0" rIns="0" bIns="0" rtlCol="0" anchor="ctr"/>
          <a:lstStyle/>
          <a:p>
            <a:pPr marL="0" indent="0">
              <a:buNone/>
            </a:pPr>
            <a:endParaRPr lang="en-US" sz="950" dirty="0"/>
          </a:p>
        </p:txBody>
      </p:sp>
      <p:sp>
        <p:nvSpPr>
          <p:cNvPr id="22" name="Shape 17" descr="" title=""/>
          <p:cNvSpPr/>
          <p:nvPr/>
        </p:nvSpPr>
        <p:spPr>
          <a:xfrm>
            <a:off x="4155229" y="2434351"/>
            <a:ext cx="292608" cy="292608"/>
          </a:xfrm>
          <a:prstGeom prst="ellipse">
            <a:avLst/>
          </a:prstGeom>
          <a:solidFill>
            <a:srgbClr val="E31B23"/>
          </a:solidFill>
          <a:ln/>
        </p:spPr>
        <p:txBody>
          <a:bodyPr/>
          <a:lstStyle/>
          <a:p>
            <a:endParaRPr lang="en-US"/>
          </a:p>
        </p:txBody>
      </p:sp>
      <p:sp>
        <p:nvSpPr>
          <p:cNvPr id="23" name="Text 18" descr="" title=""/>
          <p:cNvSpPr/>
          <p:nvPr/>
        </p:nvSpPr>
        <p:spPr>
          <a:xfrm>
            <a:off x="4155229" y="2434351"/>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4</a:t>
            </a:r>
            <a:endParaRPr lang="en-US" sz="1100" dirty="0"/>
          </a:p>
        </p:txBody>
      </p:sp>
      <p:sp>
        <p:nvSpPr>
          <p:cNvPr id="25" name="Text 19" descr="" title=""/>
          <p:cNvSpPr/>
          <p:nvPr/>
        </p:nvSpPr>
        <p:spPr>
          <a:xfrm>
            <a:off x="4511930" y="2480338"/>
            <a:ext cx="4114800" cy="182880"/>
          </a:xfrm>
          <a:prstGeom prst="rect">
            <a:avLst/>
          </a:prstGeom>
          <a:noFill/>
          <a:ln/>
        </p:spPr>
        <p:txBody>
          <a:bodyPr wrap="square" lIns="0" tIns="0" rIns="0" bIns="0" rtlCol="0" anchor="ctr"/>
          <a:lstStyle/>
          <a:p>
            <a:pPr marL="0" indent="0">
              <a:buNone/>
            </a:pPr>
            <a:r>
              <a:rPr lang="en-US" sz="1200" b="1" dirty="0">
                <a:solidFill>
                  <a:srgbClr val="0F1B2D"/>
                </a:solidFill>
                <a:latin typeface="Georgia" pitchFamily="34" charset="0"/>
                <a:ea typeface="Georgia" pitchFamily="34" charset="-122"/>
                <a:cs typeface="Georgia" pitchFamily="34" charset="-120"/>
              </a:rPr>
              <a:t>“</a:t>
            </a:r>
            <a:r>
              <a:rPr lang="en-US" sz="1200" b="1" dirty="0" err="1">
                <a:solidFill>
                  <a:srgbClr val="0F1B2D"/>
                </a:solidFill>
                <a:latin typeface="Georgia" pitchFamily="34" charset="0"/>
                <a:ea typeface="Georgia" pitchFamily="34" charset="-122"/>
                <a:cs typeface="Georgia" pitchFamily="34" charset="-120"/>
              </a:rPr>
              <a:t>M&amp;Ai</a:t>
            </a:r>
            <a:r>
              <a:rPr lang="en-US" sz="1200" b="1" dirty="0">
                <a:solidFill>
                  <a:srgbClr val="0F1B2D"/>
                </a:solidFill>
                <a:latin typeface="Georgia" pitchFamily="34" charset="0"/>
                <a:ea typeface="Georgia" pitchFamily="34" charset="-122"/>
                <a:cs typeface="Georgia" pitchFamily="34" charset="-120"/>
              </a:rPr>
              <a:t>” Is Changing Everything</a:t>
            </a:r>
            <a:endParaRPr lang="en-US" sz="1200" dirty="0"/>
          </a:p>
        </p:txBody>
      </p:sp>
      <p:sp>
        <p:nvSpPr>
          <p:cNvPr id="26" name="Text 20" descr="" title=""/>
          <p:cNvSpPr/>
          <p:nvPr/>
        </p:nvSpPr>
        <p:spPr>
          <a:xfrm>
            <a:off x="4905037" y="2608087"/>
            <a:ext cx="4572000" cy="155448"/>
          </a:xfrm>
          <a:prstGeom prst="rect">
            <a:avLst/>
          </a:prstGeom>
          <a:noFill/>
          <a:ln/>
        </p:spPr>
        <p:txBody>
          <a:bodyPr wrap="square" lIns="0" tIns="0" rIns="0" bIns="0" rtlCol="0" anchor="ctr"/>
          <a:lstStyle/>
          <a:p>
            <a:pPr marL="0" indent="0">
              <a:buNone/>
            </a:pPr>
            <a:endParaRPr lang="en-US" sz="950" dirty="0"/>
          </a:p>
        </p:txBody>
      </p:sp>
      <p:sp>
        <p:nvSpPr>
          <p:cNvPr id="27" name="Shape 21" descr="" title=""/>
          <p:cNvSpPr/>
          <p:nvPr/>
        </p:nvSpPr>
        <p:spPr>
          <a:xfrm>
            <a:off x="4155229" y="2873263"/>
            <a:ext cx="292608" cy="292608"/>
          </a:xfrm>
          <a:prstGeom prst="ellipse">
            <a:avLst/>
          </a:prstGeom>
          <a:solidFill>
            <a:srgbClr val="E31B23"/>
          </a:solidFill>
          <a:ln/>
        </p:spPr>
        <p:txBody>
          <a:bodyPr/>
          <a:lstStyle/>
          <a:p>
            <a:endParaRPr lang="en-US"/>
          </a:p>
        </p:txBody>
      </p:sp>
      <p:sp>
        <p:nvSpPr>
          <p:cNvPr id="28" name="Text 22" descr="" title=""/>
          <p:cNvSpPr/>
          <p:nvPr/>
        </p:nvSpPr>
        <p:spPr>
          <a:xfrm>
            <a:off x="4155229" y="2873263"/>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5</a:t>
            </a:r>
            <a:endParaRPr lang="en-US" sz="1100" dirty="0"/>
          </a:p>
        </p:txBody>
      </p:sp>
      <p:sp>
        <p:nvSpPr>
          <p:cNvPr id="30" name="Text 23" descr="" title=""/>
          <p:cNvSpPr/>
          <p:nvPr/>
        </p:nvSpPr>
        <p:spPr>
          <a:xfrm>
            <a:off x="4577722" y="2922231"/>
            <a:ext cx="4114800" cy="182880"/>
          </a:xfrm>
          <a:prstGeom prst="rect">
            <a:avLst/>
          </a:prstGeom>
          <a:noFill/>
          <a:ln/>
        </p:spPr>
        <p:txBody>
          <a:bodyPr wrap="square" lIns="0" tIns="0" rIns="0" bIns="0" rtlCol="0" anchor="ctr"/>
          <a:lstStyle/>
          <a:p>
            <a:pPr marL="0" indent="0">
              <a:buNone/>
            </a:pPr>
            <a:r>
              <a:rPr lang="en-US" sz="1200" b="1" dirty="0">
                <a:solidFill>
                  <a:srgbClr val="0F1B2D"/>
                </a:solidFill>
                <a:latin typeface="Georgia" pitchFamily="34" charset="0"/>
                <a:ea typeface="Georgia" pitchFamily="34" charset="-122"/>
                <a:cs typeface="Georgia" pitchFamily="34" charset="-120"/>
              </a:rPr>
              <a:t>Regulatory &amp; Risk Landscape</a:t>
            </a:r>
            <a:endParaRPr lang="en-US" sz="1200" dirty="0"/>
          </a:p>
        </p:txBody>
      </p:sp>
      <p:sp>
        <p:nvSpPr>
          <p:cNvPr id="31" name="Text 24" descr="" title=""/>
          <p:cNvSpPr/>
          <p:nvPr/>
        </p:nvSpPr>
        <p:spPr>
          <a:xfrm>
            <a:off x="4905037" y="3046999"/>
            <a:ext cx="4572000" cy="155448"/>
          </a:xfrm>
          <a:prstGeom prst="rect">
            <a:avLst/>
          </a:prstGeom>
          <a:noFill/>
          <a:ln/>
        </p:spPr>
        <p:txBody>
          <a:bodyPr wrap="square" lIns="0" tIns="0" rIns="0" bIns="0" rtlCol="0" anchor="ctr"/>
          <a:lstStyle/>
          <a:p>
            <a:pPr marL="0" indent="0">
              <a:buNone/>
            </a:pPr>
            <a:endParaRPr lang="en-US" sz="950" dirty="0"/>
          </a:p>
        </p:txBody>
      </p:sp>
      <p:sp>
        <p:nvSpPr>
          <p:cNvPr id="32" name="Shape 25" descr="" title=""/>
          <p:cNvSpPr/>
          <p:nvPr/>
        </p:nvSpPr>
        <p:spPr>
          <a:xfrm>
            <a:off x="4155229" y="3312175"/>
            <a:ext cx="292608" cy="292608"/>
          </a:xfrm>
          <a:prstGeom prst="ellipse">
            <a:avLst/>
          </a:prstGeom>
          <a:solidFill>
            <a:srgbClr val="E31B23"/>
          </a:solidFill>
          <a:ln/>
        </p:spPr>
        <p:txBody>
          <a:bodyPr/>
          <a:lstStyle/>
          <a:p>
            <a:endParaRPr lang="en-US"/>
          </a:p>
        </p:txBody>
      </p:sp>
      <p:sp>
        <p:nvSpPr>
          <p:cNvPr id="33" name="Text 26" descr="" title=""/>
          <p:cNvSpPr/>
          <p:nvPr/>
        </p:nvSpPr>
        <p:spPr>
          <a:xfrm>
            <a:off x="4155229" y="3312175"/>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6</a:t>
            </a:r>
            <a:endParaRPr lang="en-US" sz="1100" dirty="0"/>
          </a:p>
        </p:txBody>
      </p:sp>
      <p:sp>
        <p:nvSpPr>
          <p:cNvPr id="35" name="Text 27" descr="" title=""/>
          <p:cNvSpPr/>
          <p:nvPr/>
        </p:nvSpPr>
        <p:spPr>
          <a:xfrm>
            <a:off x="4572000" y="3357895"/>
            <a:ext cx="4114800" cy="182880"/>
          </a:xfrm>
          <a:prstGeom prst="rect">
            <a:avLst/>
          </a:prstGeom>
          <a:noFill/>
          <a:ln/>
        </p:spPr>
        <p:txBody>
          <a:bodyPr wrap="square" lIns="0" tIns="0" rIns="0" bIns="0" rtlCol="0" anchor="ctr"/>
          <a:lstStyle/>
          <a:p>
            <a:pPr marL="0" indent="0">
              <a:buNone/>
            </a:pPr>
            <a:r>
              <a:rPr lang="en-US" sz="1200" b="1" dirty="0">
                <a:solidFill>
                  <a:srgbClr val="0F1B2D"/>
                </a:solidFill>
                <a:latin typeface="Georgia" pitchFamily="34" charset="0"/>
                <a:ea typeface="Georgia" pitchFamily="34" charset="-122"/>
                <a:cs typeface="Georgia" pitchFamily="34" charset="-120"/>
              </a:rPr>
              <a:t>The In-house/Outside Counsel Partnership</a:t>
            </a:r>
            <a:endParaRPr lang="en-US" sz="1200" dirty="0"/>
          </a:p>
        </p:txBody>
      </p:sp>
      <p:sp>
        <p:nvSpPr>
          <p:cNvPr id="36" name="Text 28" descr="" title=""/>
          <p:cNvSpPr/>
          <p:nvPr/>
        </p:nvSpPr>
        <p:spPr>
          <a:xfrm>
            <a:off x="4905037" y="3485911"/>
            <a:ext cx="4572000" cy="155448"/>
          </a:xfrm>
          <a:prstGeom prst="rect">
            <a:avLst/>
          </a:prstGeom>
          <a:noFill/>
          <a:ln/>
        </p:spPr>
        <p:txBody>
          <a:bodyPr wrap="square" lIns="0" tIns="0" rIns="0" bIns="0" rtlCol="0" anchor="ctr"/>
          <a:lstStyle/>
          <a:p>
            <a:pPr marL="0" indent="0">
              <a:buNone/>
            </a:pPr>
            <a:endParaRPr lang="en-US" sz="950" dirty="0"/>
          </a:p>
        </p:txBody>
      </p:sp>
      <p:sp>
        <p:nvSpPr>
          <p:cNvPr id="37" name="Shape 29" descr="" title=""/>
          <p:cNvSpPr/>
          <p:nvPr/>
        </p:nvSpPr>
        <p:spPr>
          <a:xfrm>
            <a:off x="4155229" y="3751087"/>
            <a:ext cx="292608" cy="292608"/>
          </a:xfrm>
          <a:prstGeom prst="ellipse">
            <a:avLst/>
          </a:prstGeom>
          <a:solidFill>
            <a:srgbClr val="E31B23"/>
          </a:solidFill>
          <a:ln/>
        </p:spPr>
        <p:txBody>
          <a:bodyPr/>
          <a:lstStyle/>
          <a:p>
            <a:endParaRPr lang="en-US"/>
          </a:p>
        </p:txBody>
      </p:sp>
      <p:sp>
        <p:nvSpPr>
          <p:cNvPr id="38" name="Text 30" descr="" title=""/>
          <p:cNvSpPr/>
          <p:nvPr/>
        </p:nvSpPr>
        <p:spPr>
          <a:xfrm>
            <a:off x="4155229" y="3751087"/>
            <a:ext cx="292608" cy="292608"/>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7</a:t>
            </a:r>
            <a:endParaRPr lang="en-US" sz="1100" dirty="0"/>
          </a:p>
        </p:txBody>
      </p:sp>
      <p:sp>
        <p:nvSpPr>
          <p:cNvPr id="40" name="Text 31" descr="" title=""/>
          <p:cNvSpPr/>
          <p:nvPr/>
        </p:nvSpPr>
        <p:spPr>
          <a:xfrm>
            <a:off x="4577722" y="3775827"/>
            <a:ext cx="4114800" cy="182880"/>
          </a:xfrm>
          <a:prstGeom prst="rect">
            <a:avLst/>
          </a:prstGeom>
          <a:noFill/>
          <a:ln/>
        </p:spPr>
        <p:txBody>
          <a:bodyPr wrap="square" lIns="0" tIns="0" rIns="0" bIns="0" rtlCol="0" anchor="ctr"/>
          <a:lstStyle/>
          <a:p>
            <a:pPr marL="0" indent="0">
              <a:buNone/>
            </a:pPr>
            <a:r>
              <a:rPr lang="en-US" sz="1200" b="1" dirty="0">
                <a:latin typeface="Georgia" pitchFamily="34" charset="0"/>
                <a:ea typeface="Georgia" pitchFamily="34" charset="-122"/>
                <a:cs typeface="Georgia" pitchFamily="34" charset="-120"/>
              </a:rPr>
              <a:t>Key Takeaways &amp; Discussion</a:t>
            </a:r>
            <a:endParaRPr lang="en-US" sz="1200" dirty="0"/>
          </a:p>
        </p:txBody>
      </p:sp>
      <p:sp>
        <p:nvSpPr>
          <p:cNvPr id="41" name="Text 32" descr="" title=""/>
          <p:cNvSpPr/>
          <p:nvPr/>
        </p:nvSpPr>
        <p:spPr>
          <a:xfrm>
            <a:off x="4905037" y="3924823"/>
            <a:ext cx="4572000" cy="155448"/>
          </a:xfrm>
          <a:prstGeom prst="rect">
            <a:avLst/>
          </a:prstGeom>
          <a:noFill/>
          <a:ln/>
        </p:spPr>
        <p:txBody>
          <a:bodyPr wrap="square" lIns="0" tIns="0" rIns="0" bIns="0" rtlCol="0" anchor="ctr"/>
          <a:lstStyle/>
          <a:p>
            <a:pPr marL="0" indent="0">
              <a:buNone/>
            </a:pPr>
            <a:endParaRPr lang="en-US" sz="950" dirty="0"/>
          </a:p>
        </p:txBody>
      </p:sp>
      <p:sp>
        <p:nvSpPr>
          <p:cNvPr id="50" name="Title 2" descr="" title="">
            <a:extLst>
              <a:ext uri="{FF2B5EF4-FFF2-40B4-BE49-F238E27FC236}">
                <a16:creationId xmlns:a16="http://schemas.microsoft.com/office/drawing/2014/main" id="{0105A228-F3DF-2530-42B6-5D27E0462190}"/>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768214714"/>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B676798-E46B-D745-E627-DD92CCE3FBFA}"/>
            </a:ext>
          </a:extLst>
        </p:cNvPr>
        <p:cNvGrpSpPr/>
        <p:nvPr/>
      </p:nvGrpSpPr>
      <p:grpSpPr>
        <a:xfrm>
          <a:off x="0" y="0"/>
          <a:ext cx="0" cy="0"/>
          <a:chOff x="0" y="0"/>
          <a:chExt cx="0" cy="0"/>
        </a:xfrm>
      </p:grpSpPr>
      <p:graphicFrame>
        <p:nvGraphicFramePr>
          <p:cNvPr id="3" name="Table 2" descr="" title="">
            <a:extLst>
              <a:ext uri="{FF2B5EF4-FFF2-40B4-BE49-F238E27FC236}">
                <a16:creationId xmlns:a16="http://schemas.microsoft.com/office/drawing/2014/main" id="{8D0BEFEC-944E-2A21-250C-7D3BB636A2B9}"/>
              </a:ext>
            </a:extLst>
          </p:cNvPr>
          <p:cNvGraphicFramePr>
            <a:graphicFrameLocks noGrp="1"/>
          </p:cNvGraphicFramePr>
          <p:nvPr>
            <p:extLst>
              <p:ext uri="{D42A27DB-BD31-4B8C-83A1-F6EECF244321}">
                <p14:modId xmlns:p14="http://schemas.microsoft.com/office/powerpoint/2010/main" val="3334893463"/>
              </p:ext>
            </p:extLst>
          </p:nvPr>
        </p:nvGraphicFramePr>
        <p:xfrm>
          <a:off x="1113887" y="1992980"/>
          <a:ext cx="6980925" cy="2388010"/>
        </p:xfrm>
        <a:graphic>
          <a:graphicData uri="http://schemas.openxmlformats.org/drawingml/2006/table">
            <a:tbl>
              <a:tblPr bandRow="1">
                <a:tableStyleId>{5C22544A-7EE6-4342-B048-85BDC9FD1C3A}</a:tableStyleId>
              </a:tblPr>
              <a:tblGrid>
                <a:gridCol w="6980925">
                  <a:extLst>
                    <a:ext uri="{9D8B030D-6E8A-4147-A177-3AD203B41FA5}">
                      <a16:colId xmlns:a16="http://schemas.microsoft.com/office/drawing/2014/main" val="1080846700"/>
                    </a:ext>
                  </a:extLst>
                </a:gridCol>
              </a:tblGrid>
              <a:tr h="477602">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525151474"/>
                  </a:ext>
                </a:extLst>
              </a:tr>
              <a:tr h="477602">
                <a:tc>
                  <a:txBody>
                    <a:bodyPr/>
                    <a:lstStyle/>
                    <a:p>
                      <a:endParaRPr lang="en-US" sz="1000"/>
                    </a:p>
                  </a:txBody>
                  <a:tcPr marL="68580" marR="68580" marT="34290" marB="34290">
                    <a:solidFill>
                      <a:schemeClr val="bg1">
                        <a:lumMod val="95000"/>
                      </a:schemeClr>
                    </a:solidFill>
                  </a:tcPr>
                </a:tc>
                <a:extLst>
                  <a:ext uri="{0D108BD9-81ED-4DB2-BD59-A6C34878D82A}">
                    <a16:rowId xmlns:a16="http://schemas.microsoft.com/office/drawing/2014/main" val="1456052607"/>
                  </a:ext>
                </a:extLst>
              </a:tr>
              <a:tr h="477602">
                <a:tc>
                  <a:txBody>
                    <a:bodyPr/>
                    <a:lstStyle/>
                    <a:p>
                      <a:endParaRPr lang="en-US" sz="1000"/>
                    </a:p>
                  </a:txBody>
                  <a:tcPr marL="68580" marR="68580" marT="34290" marB="34290">
                    <a:solidFill>
                      <a:schemeClr val="bg1">
                        <a:lumMod val="95000"/>
                      </a:schemeClr>
                    </a:solidFill>
                  </a:tcPr>
                </a:tc>
                <a:extLst>
                  <a:ext uri="{0D108BD9-81ED-4DB2-BD59-A6C34878D82A}">
                    <a16:rowId xmlns:a16="http://schemas.microsoft.com/office/drawing/2014/main" val="1750526606"/>
                  </a:ext>
                </a:extLst>
              </a:tr>
              <a:tr h="477602">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098106311"/>
                  </a:ext>
                </a:extLst>
              </a:tr>
              <a:tr h="477602">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781655041"/>
                  </a:ext>
                </a:extLst>
              </a:tr>
            </a:tbl>
          </a:graphicData>
        </a:graphic>
      </p:graphicFrame>
      <p:sp>
        <p:nvSpPr>
          <p:cNvPr id="2" name="Title 1" descr="" title="">
            <a:extLst>
              <a:ext uri="{FF2B5EF4-FFF2-40B4-BE49-F238E27FC236}">
                <a16:creationId xmlns:a16="http://schemas.microsoft.com/office/drawing/2014/main" id="{7D27EF37-E8E8-9FF6-0407-A050A4D983E2}"/>
              </a:ext>
            </a:extLst>
          </p:cNvPr>
          <p:cNvSpPr>
            <a:spLocks noGrp="1"/>
          </p:cNvSpPr>
          <p:nvPr>
            <p:ph type="title"/>
          </p:nvPr>
        </p:nvSpPr>
        <p:spPr/>
        <p:txBody>
          <a:bodyPr/>
          <a:lstStyle/>
          <a:p>
            <a:r>
              <a:rPr lang="en-US" dirty="0"/>
              <a:t>Five steps to price risk</a:t>
            </a:r>
          </a:p>
        </p:txBody>
      </p:sp>
      <p:sp>
        <p:nvSpPr>
          <p:cNvPr id="9" name="Oval 8" descr="" title="">
            <a:extLst>
              <a:ext uri="{FF2B5EF4-FFF2-40B4-BE49-F238E27FC236}">
                <a16:creationId xmlns:a16="http://schemas.microsoft.com/office/drawing/2014/main" id="{951DD9C1-2C9D-3EE2-40FA-463F5E2EEF78}"/>
              </a:ext>
            </a:extLst>
          </p:cNvPr>
          <p:cNvSpPr/>
          <p:nvPr/>
        </p:nvSpPr>
        <p:spPr>
          <a:xfrm>
            <a:off x="1120357" y="2017003"/>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1</a:t>
            </a:r>
          </a:p>
        </p:txBody>
      </p:sp>
      <p:sp>
        <p:nvSpPr>
          <p:cNvPr id="10" name="Oval 9" descr="" title="">
            <a:extLst>
              <a:ext uri="{FF2B5EF4-FFF2-40B4-BE49-F238E27FC236}">
                <a16:creationId xmlns:a16="http://schemas.microsoft.com/office/drawing/2014/main" id="{7EF4BB9A-B540-0812-381E-E4BA42A0D885}"/>
              </a:ext>
            </a:extLst>
          </p:cNvPr>
          <p:cNvSpPr/>
          <p:nvPr/>
        </p:nvSpPr>
        <p:spPr>
          <a:xfrm>
            <a:off x="1120357" y="2501518"/>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2</a:t>
            </a:r>
          </a:p>
        </p:txBody>
      </p:sp>
      <p:sp>
        <p:nvSpPr>
          <p:cNvPr id="11" name="Oval 10" descr="" title="">
            <a:extLst>
              <a:ext uri="{FF2B5EF4-FFF2-40B4-BE49-F238E27FC236}">
                <a16:creationId xmlns:a16="http://schemas.microsoft.com/office/drawing/2014/main" id="{435F8F8D-7C78-8EB2-3C83-41563D50D7BD}"/>
              </a:ext>
            </a:extLst>
          </p:cNvPr>
          <p:cNvSpPr/>
          <p:nvPr/>
        </p:nvSpPr>
        <p:spPr>
          <a:xfrm>
            <a:off x="1120357" y="2986032"/>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3</a:t>
            </a:r>
          </a:p>
        </p:txBody>
      </p:sp>
      <p:sp>
        <p:nvSpPr>
          <p:cNvPr id="12" name="Oval 11" descr="" title="">
            <a:extLst>
              <a:ext uri="{FF2B5EF4-FFF2-40B4-BE49-F238E27FC236}">
                <a16:creationId xmlns:a16="http://schemas.microsoft.com/office/drawing/2014/main" id="{222F48B2-3146-83EF-1A1A-08EB3126AEC0}"/>
              </a:ext>
            </a:extLst>
          </p:cNvPr>
          <p:cNvSpPr/>
          <p:nvPr/>
        </p:nvSpPr>
        <p:spPr>
          <a:xfrm>
            <a:off x="1113887" y="3470546"/>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4</a:t>
            </a:r>
          </a:p>
        </p:txBody>
      </p:sp>
      <p:sp>
        <p:nvSpPr>
          <p:cNvPr id="4" name="Oval 3" descr="" title="">
            <a:extLst>
              <a:ext uri="{FF2B5EF4-FFF2-40B4-BE49-F238E27FC236}">
                <a16:creationId xmlns:a16="http://schemas.microsoft.com/office/drawing/2014/main" id="{64ACFF7F-693E-99C3-F653-2D9E8D85F860}"/>
              </a:ext>
            </a:extLst>
          </p:cNvPr>
          <p:cNvSpPr/>
          <p:nvPr/>
        </p:nvSpPr>
        <p:spPr>
          <a:xfrm>
            <a:off x="1120357" y="3955060"/>
            <a:ext cx="425930" cy="4259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Georgia" panose="02040502050405020303" pitchFamily="18" charset="0"/>
              </a:rPr>
              <a:t>5</a:t>
            </a:r>
          </a:p>
        </p:txBody>
      </p:sp>
      <p:sp>
        <p:nvSpPr>
          <p:cNvPr id="5" name="TextBox 4" descr="" title="">
            <a:extLst>
              <a:ext uri="{FF2B5EF4-FFF2-40B4-BE49-F238E27FC236}">
                <a16:creationId xmlns:a16="http://schemas.microsoft.com/office/drawing/2014/main" id="{2BD1B178-6F58-2B0C-FF55-2124664ED73D}"/>
              </a:ext>
            </a:extLst>
          </p:cNvPr>
          <p:cNvSpPr txBox="1"/>
          <p:nvPr/>
        </p:nvSpPr>
        <p:spPr>
          <a:xfrm>
            <a:off x="1539817" y="2061723"/>
            <a:ext cx="6671452" cy="3364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IDENTIFY</a:t>
            </a:r>
          </a:p>
          <a:p>
            <a:r>
              <a:rPr lang="en-US" sz="825" dirty="0">
                <a:latin typeface="Arial" panose="020B0604020202020204" pitchFamily="34" charset="0"/>
                <a:cs typeface="Arial" panose="020B0604020202020204" pitchFamily="34" charset="0"/>
              </a:rPr>
              <a:t>Pull every “material” risk from every DD workstream – legal, financial, tax, IP, cyber, regulatory, HR, environmental.</a:t>
            </a:r>
          </a:p>
        </p:txBody>
      </p:sp>
      <p:sp>
        <p:nvSpPr>
          <p:cNvPr id="6" name="TextBox 5" descr="" title="">
            <a:extLst>
              <a:ext uri="{FF2B5EF4-FFF2-40B4-BE49-F238E27FC236}">
                <a16:creationId xmlns:a16="http://schemas.microsoft.com/office/drawing/2014/main" id="{F8FE7541-D08E-50E0-8ED6-BBF94D064867}"/>
              </a:ext>
            </a:extLst>
          </p:cNvPr>
          <p:cNvSpPr txBox="1"/>
          <p:nvPr/>
        </p:nvSpPr>
        <p:spPr>
          <a:xfrm>
            <a:off x="1546287" y="2546238"/>
            <a:ext cx="6671452" cy="3364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CLASSIFY</a:t>
            </a:r>
          </a:p>
          <a:p>
            <a:r>
              <a:rPr lang="en-US" sz="825" dirty="0">
                <a:latin typeface="Arial" panose="020B0604020202020204" pitchFamily="34" charset="0"/>
                <a:cs typeface="Arial" panose="020B0604020202020204" pitchFamily="34" charset="0"/>
              </a:rPr>
              <a:t>Is it a deal-killer? Something you can protect against in the contract? Or acceptable?</a:t>
            </a:r>
          </a:p>
        </p:txBody>
      </p:sp>
      <p:sp>
        <p:nvSpPr>
          <p:cNvPr id="7" name="TextBox 6" descr="" title="">
            <a:extLst>
              <a:ext uri="{FF2B5EF4-FFF2-40B4-BE49-F238E27FC236}">
                <a16:creationId xmlns:a16="http://schemas.microsoft.com/office/drawing/2014/main" id="{23F1AAD2-BAA4-AC8D-94B6-32AFF53FCA5D}"/>
              </a:ext>
            </a:extLst>
          </p:cNvPr>
          <p:cNvSpPr txBox="1"/>
          <p:nvPr/>
        </p:nvSpPr>
        <p:spPr>
          <a:xfrm>
            <a:off x="1546287" y="3029825"/>
            <a:ext cx="6671452" cy="3364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QUANTIFY</a:t>
            </a:r>
          </a:p>
          <a:p>
            <a:r>
              <a:rPr lang="en-US" sz="825" dirty="0">
                <a:latin typeface="Arial" panose="020B0604020202020204" pitchFamily="34" charset="0"/>
                <a:cs typeface="Arial" panose="020B0604020202020204" pitchFamily="34" charset="0"/>
              </a:rPr>
              <a:t>Assign a probability and an impact range. Expected value = probability x impact. Do this for every material finding.</a:t>
            </a:r>
          </a:p>
        </p:txBody>
      </p:sp>
      <p:sp>
        <p:nvSpPr>
          <p:cNvPr id="16" name="TextBox 15" descr="" title="">
            <a:extLst>
              <a:ext uri="{FF2B5EF4-FFF2-40B4-BE49-F238E27FC236}">
                <a16:creationId xmlns:a16="http://schemas.microsoft.com/office/drawing/2014/main" id="{5B1C24F3-3FE2-6856-333A-16716075C4BC}"/>
              </a:ext>
            </a:extLst>
          </p:cNvPr>
          <p:cNvSpPr txBox="1"/>
          <p:nvPr/>
        </p:nvSpPr>
        <p:spPr>
          <a:xfrm>
            <a:off x="1539816" y="3436926"/>
            <a:ext cx="6671452" cy="3364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CONTEXTUALIZE</a:t>
            </a:r>
          </a:p>
          <a:p>
            <a:r>
              <a:rPr lang="en-US" sz="825" dirty="0">
                <a:latin typeface="Arial" panose="020B0604020202020204" pitchFamily="34" charset="0"/>
                <a:cs typeface="Arial" panose="020B0604020202020204" pitchFamily="34" charset="0"/>
              </a:rPr>
              <a:t>Compare the risk cost to the deal. Materiality changes for every deal. </a:t>
            </a:r>
            <a:br>
              <a:rPr lang="en-US" sz="825" dirty="0">
                <a:latin typeface="Arial" panose="020B0604020202020204" pitchFamily="34" charset="0"/>
                <a:cs typeface="Arial" panose="020B0604020202020204" pitchFamily="34" charset="0"/>
              </a:rPr>
            </a:br>
            <a:r>
              <a:rPr lang="en-US" sz="825" dirty="0">
                <a:latin typeface="Arial" panose="020B0604020202020204" pitchFamily="34" charset="0"/>
                <a:cs typeface="Arial" panose="020B0604020202020204" pitchFamily="34" charset="0"/>
              </a:rPr>
              <a:t>Example: A $5M risk on a $500M deal is 1% - much less material than the same risk on a $50M deal.</a:t>
            </a:r>
          </a:p>
        </p:txBody>
      </p:sp>
      <p:sp>
        <p:nvSpPr>
          <p:cNvPr id="17" name="TextBox 16" descr="" title="">
            <a:extLst>
              <a:ext uri="{FF2B5EF4-FFF2-40B4-BE49-F238E27FC236}">
                <a16:creationId xmlns:a16="http://schemas.microsoft.com/office/drawing/2014/main" id="{612B36E8-C7BC-CF42-5811-F9693724068C}"/>
              </a:ext>
            </a:extLst>
          </p:cNvPr>
          <p:cNvSpPr txBox="1"/>
          <p:nvPr/>
        </p:nvSpPr>
        <p:spPr>
          <a:xfrm>
            <a:off x="1546287" y="3954133"/>
            <a:ext cx="6671452" cy="336490"/>
          </a:xfrm>
          <a:prstGeom prst="rect">
            <a:avLst/>
          </a:prstGeom>
          <a:noFill/>
        </p:spPr>
        <p:txBody>
          <a:bodyPr wrap="square" rtlCol="0">
            <a:noAutofit/>
          </a:bodyPr>
          <a:lstStyle/>
          <a:p>
            <a:r>
              <a:rPr lang="en-US" sz="1050" b="1" dirty="0">
                <a:latin typeface="Arial" panose="020B0604020202020204" pitchFamily="34" charset="0"/>
                <a:cs typeface="Arial" panose="020B0604020202020204" pitchFamily="34" charset="0"/>
              </a:rPr>
              <a:t>MITIGATE</a:t>
            </a:r>
          </a:p>
          <a:p>
            <a:r>
              <a:rPr lang="en-US" sz="825" dirty="0">
                <a:latin typeface="Arial" panose="020B0604020202020204" pitchFamily="34" charset="0"/>
                <a:cs typeface="Arial" panose="020B0604020202020204" pitchFamily="34" charset="0"/>
              </a:rPr>
              <a:t>Match each risk to the right tool: special indemnity, escrow, price cut, CVR, R&amp;W insurance – or walk away.</a:t>
            </a:r>
          </a:p>
        </p:txBody>
      </p:sp>
    </p:spTree>
    <p:extLst>
      <p:ext uri="{BB962C8B-B14F-4D97-AF65-F5344CB8AC3E}">
        <p14:creationId xmlns:p14="http://schemas.microsoft.com/office/powerpoint/2010/main" val="4113175962"/>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425E95ED-C4A3-955B-1FAC-0284C71D34FD}"/>
              </a:ext>
            </a:extLst>
          </p:cNvPr>
          <p:cNvSpPr>
            <a:spLocks noGrp="1"/>
          </p:cNvSpPr>
          <p:nvPr>
            <p:ph type="title"/>
          </p:nvPr>
        </p:nvSpPr>
        <p:spPr/>
        <p:txBody>
          <a:bodyPr/>
          <a:lstStyle/>
          <a:p>
            <a:r>
              <a:rPr lang="en-US" dirty="0"/>
              <a:t>Materiality: a roadmap</a:t>
            </a:r>
          </a:p>
        </p:txBody>
      </p:sp>
      <p:sp>
        <p:nvSpPr>
          <p:cNvPr id="6" name="Content Placeholder 5" descr="" title="">
            <a:extLst>
              <a:ext uri="{FF2B5EF4-FFF2-40B4-BE49-F238E27FC236}">
                <a16:creationId xmlns:a16="http://schemas.microsoft.com/office/drawing/2014/main" id="{040D8AD5-8178-B256-27F7-96572D50EAD9}"/>
              </a:ext>
            </a:extLst>
          </p:cNvPr>
          <p:cNvSpPr>
            <a:spLocks noGrp="1"/>
          </p:cNvSpPr>
          <p:nvPr>
            <p:ph sz="half" idx="10"/>
          </p:nvPr>
        </p:nvSpPr>
        <p:spPr/>
        <p:txBody>
          <a:bodyPr>
            <a:normAutofit/>
          </a:bodyPr>
          <a:lstStyle/>
          <a:p>
            <a:pPr marL="0" indent="0" algn="ctr">
              <a:buNone/>
            </a:pPr>
            <a:r>
              <a:rPr lang="en-US" sz="1350" dirty="0"/>
              <a:t>IN PRACTICE</a:t>
            </a:r>
          </a:p>
          <a:p>
            <a:r>
              <a:rPr lang="en-US" sz="1350" b="1" dirty="0"/>
              <a:t>Materiality Scrapes</a:t>
            </a:r>
            <a:r>
              <a:rPr lang="en-US" sz="1350" dirty="0"/>
              <a:t>: standard in ~70% of private company deals. Remove qualifiers when calculating indemnity exposure.</a:t>
            </a:r>
          </a:p>
          <a:p>
            <a:r>
              <a:rPr lang="en-US" sz="1350" b="1" dirty="0"/>
              <a:t>Dollar Thresholds</a:t>
            </a:r>
            <a:r>
              <a:rPr lang="en-US" sz="1350" dirty="0"/>
              <a:t>: Baskets/Deductibles typically 0.5–1% of deal value. Caps vary with risk and insured or uninsured deals. Tie them to your risk analysis.</a:t>
            </a:r>
          </a:p>
          <a:p>
            <a:r>
              <a:rPr lang="en-US" sz="1350" b="1" dirty="0"/>
              <a:t>MAE Standard</a:t>
            </a:r>
            <a:r>
              <a:rPr lang="en-US" sz="1350" dirty="0"/>
              <a:t>: Delaware requires “durational significance.” Think long-term earnings power, not short-term blips.</a:t>
            </a:r>
          </a:p>
          <a:p>
            <a:r>
              <a:rPr lang="en-US" sz="1350" b="1" dirty="0"/>
              <a:t>Knowledge Qualifiers</a:t>
            </a:r>
            <a:r>
              <a:rPr lang="en-US" sz="1350" dirty="0"/>
              <a:t>: Sellers want “to our knowledge.” Push back where the risk is real and the information is accessible.</a:t>
            </a:r>
          </a:p>
          <a:p>
            <a:r>
              <a:rPr lang="en-US" sz="1350" b="1" dirty="0"/>
              <a:t>Risk-Adjusted Pricing</a:t>
            </a:r>
            <a:r>
              <a:rPr lang="en-US" sz="1350" dirty="0"/>
              <a:t>: If expected risk value = $10M on a $200M deal, that’s 5%. Price it or protect against it.</a:t>
            </a:r>
          </a:p>
        </p:txBody>
      </p:sp>
      <p:graphicFrame>
        <p:nvGraphicFramePr>
          <p:cNvPr id="4" name="Table 3" descr="" title="">
            <a:extLst>
              <a:ext uri="{FF2B5EF4-FFF2-40B4-BE49-F238E27FC236}">
                <a16:creationId xmlns:a16="http://schemas.microsoft.com/office/drawing/2014/main" id="{336C41B5-845B-3222-D058-CF90456364AC}"/>
              </a:ext>
            </a:extLst>
          </p:cNvPr>
          <p:cNvGraphicFramePr>
            <a:graphicFrameLocks noGrp="1"/>
          </p:cNvGraphicFramePr>
          <p:nvPr/>
        </p:nvGraphicFramePr>
        <p:xfrm>
          <a:off x="402452" y="2203882"/>
          <a:ext cx="3097714" cy="2375262"/>
        </p:xfrm>
        <a:graphic>
          <a:graphicData uri="http://schemas.openxmlformats.org/drawingml/2006/table">
            <a:tbl>
              <a:tblPr bandRow="1">
                <a:tableStyleId>{5C22544A-7EE6-4342-B048-85BDC9FD1C3A}</a:tableStyleId>
              </a:tblPr>
              <a:tblGrid>
                <a:gridCol w="1548857">
                  <a:extLst>
                    <a:ext uri="{9D8B030D-6E8A-4147-A177-3AD203B41FA5}">
                      <a16:colId xmlns:a16="http://schemas.microsoft.com/office/drawing/2014/main" val="1203874768"/>
                    </a:ext>
                  </a:extLst>
                </a:gridCol>
                <a:gridCol w="1548857">
                  <a:extLst>
                    <a:ext uri="{9D8B030D-6E8A-4147-A177-3AD203B41FA5}">
                      <a16:colId xmlns:a16="http://schemas.microsoft.com/office/drawing/2014/main" val="1602985161"/>
                    </a:ext>
                  </a:extLst>
                </a:gridCol>
              </a:tblGrid>
              <a:tr h="1187631">
                <a:tc>
                  <a:txBody>
                    <a:bodyPr/>
                    <a:lstStyle/>
                    <a:p>
                      <a:pPr algn="ctr"/>
                      <a:endParaRPr lang="en-US" sz="900" dirty="0"/>
                    </a:p>
                    <a:p>
                      <a:pPr algn="ctr"/>
                      <a:r>
                        <a:rPr lang="en-US" sz="900" dirty="0"/>
                        <a:t>MONITOR</a:t>
                      </a:r>
                    </a:p>
                    <a:p>
                      <a:pPr algn="ctr"/>
                      <a:endParaRPr lang="en-US" sz="900" dirty="0"/>
                    </a:p>
                    <a:p>
                      <a:pPr algn="ctr"/>
                      <a:r>
                        <a:rPr lang="en-US" sz="900" dirty="0"/>
                        <a:t>High probability</a:t>
                      </a:r>
                    </a:p>
                    <a:p>
                      <a:pPr algn="ctr"/>
                      <a:r>
                        <a:rPr lang="en-US" sz="900" dirty="0"/>
                        <a:t>Low Dollar impact</a:t>
                      </a:r>
                    </a:p>
                  </a:txBody>
                  <a:tcPr marL="68580" marR="68580" marT="34290" marB="34290">
                    <a:solidFill>
                      <a:schemeClr val="accent4">
                        <a:lumMod val="20000"/>
                        <a:lumOff val="80000"/>
                      </a:schemeClr>
                    </a:solidFill>
                  </a:tcPr>
                </a:tc>
                <a:tc>
                  <a:txBody>
                    <a:bodyPr/>
                    <a:lstStyle/>
                    <a:p>
                      <a:pPr algn="ctr"/>
                      <a:endParaRPr lang="en-US" sz="900" dirty="0"/>
                    </a:p>
                    <a:p>
                      <a:pPr algn="ctr"/>
                      <a:r>
                        <a:rPr lang="en-US" sz="900" dirty="0"/>
                        <a:t>DEAL-CRITICAL</a:t>
                      </a:r>
                    </a:p>
                    <a:p>
                      <a:pPr algn="ctr"/>
                      <a:endParaRPr lang="en-US" sz="900" dirty="0"/>
                    </a:p>
                    <a:p>
                      <a:pPr algn="ctr"/>
                      <a:r>
                        <a:rPr lang="en-US" sz="900" dirty="0"/>
                        <a:t>High probability</a:t>
                      </a:r>
                    </a:p>
                    <a:p>
                      <a:pPr algn="ctr"/>
                      <a:r>
                        <a:rPr lang="en-US" sz="900" dirty="0"/>
                        <a:t>High Dollar impact</a:t>
                      </a:r>
                    </a:p>
                    <a:p>
                      <a:endParaRPr lang="en-US" sz="900" dirty="0"/>
                    </a:p>
                  </a:txBody>
                  <a:tcPr marL="68580" marR="68580" marT="34290" marB="34290"/>
                </a:tc>
                <a:extLst>
                  <a:ext uri="{0D108BD9-81ED-4DB2-BD59-A6C34878D82A}">
                    <a16:rowId xmlns:a16="http://schemas.microsoft.com/office/drawing/2014/main" val="1142325979"/>
                  </a:ext>
                </a:extLst>
              </a:tr>
              <a:tr h="1187631">
                <a:tc>
                  <a:txBody>
                    <a:bodyPr/>
                    <a:lstStyle/>
                    <a:p>
                      <a:pPr algn="ctr"/>
                      <a:endParaRPr lang="en-US" sz="900" dirty="0"/>
                    </a:p>
                    <a:p>
                      <a:pPr algn="ctr"/>
                      <a:r>
                        <a:rPr lang="en-US" sz="900" dirty="0"/>
                        <a:t>ACCEPT</a:t>
                      </a:r>
                    </a:p>
                    <a:p>
                      <a:pPr algn="ctr"/>
                      <a:endParaRPr lang="en-US" sz="900" dirty="0"/>
                    </a:p>
                    <a:p>
                      <a:pPr algn="ctr"/>
                      <a:r>
                        <a:rPr lang="en-US" sz="900" dirty="0"/>
                        <a:t>Low probability</a:t>
                      </a:r>
                    </a:p>
                    <a:p>
                      <a:pPr algn="ctr"/>
                      <a:r>
                        <a:rPr lang="en-US" sz="900" dirty="0"/>
                        <a:t>Low Dollar impact</a:t>
                      </a:r>
                    </a:p>
                    <a:p>
                      <a:endParaRPr lang="en-US" sz="900" dirty="0"/>
                    </a:p>
                  </a:txBody>
                  <a:tcPr marL="68580" marR="68580" marT="34290" marB="34290">
                    <a:solidFill>
                      <a:schemeClr val="accent6">
                        <a:lumMod val="20000"/>
                        <a:lumOff val="80000"/>
                      </a:schemeClr>
                    </a:solidFill>
                  </a:tcPr>
                </a:tc>
                <a:tc>
                  <a:txBody>
                    <a:bodyPr/>
                    <a:lstStyle/>
                    <a:p>
                      <a:pPr algn="ctr"/>
                      <a:endParaRPr lang="en-US" sz="900" dirty="0"/>
                    </a:p>
                    <a:p>
                      <a:pPr algn="ctr"/>
                      <a:r>
                        <a:rPr lang="en-US" sz="900" dirty="0"/>
                        <a:t>PROTECT</a:t>
                      </a:r>
                    </a:p>
                    <a:p>
                      <a:pPr algn="ctr"/>
                      <a:endParaRPr lang="en-US" sz="900" dirty="0"/>
                    </a:p>
                    <a:p>
                      <a:pPr algn="ctr"/>
                      <a:r>
                        <a:rPr lang="en-US" sz="900" dirty="0"/>
                        <a:t>Low probability</a:t>
                      </a:r>
                    </a:p>
                    <a:p>
                      <a:pPr algn="ctr"/>
                      <a:r>
                        <a:rPr lang="en-US" sz="900" dirty="0"/>
                        <a:t>High dollar impact</a:t>
                      </a:r>
                    </a:p>
                    <a:p>
                      <a:endParaRPr lang="en-US" sz="900" dirty="0"/>
                    </a:p>
                  </a:txBody>
                  <a:tcPr marL="68580" marR="68580" marT="34290" marB="34290">
                    <a:solidFill>
                      <a:schemeClr val="accent2">
                        <a:lumMod val="20000"/>
                        <a:lumOff val="80000"/>
                      </a:schemeClr>
                    </a:solidFill>
                  </a:tcPr>
                </a:tc>
                <a:extLst>
                  <a:ext uri="{0D108BD9-81ED-4DB2-BD59-A6C34878D82A}">
                    <a16:rowId xmlns:a16="http://schemas.microsoft.com/office/drawing/2014/main" val="2414456838"/>
                  </a:ext>
                </a:extLst>
              </a:tr>
            </a:tbl>
          </a:graphicData>
        </a:graphic>
      </p:graphicFrame>
      <p:sp>
        <p:nvSpPr>
          <p:cNvPr id="8" name="TextBox 7" descr="" title="">
            <a:extLst>
              <a:ext uri="{FF2B5EF4-FFF2-40B4-BE49-F238E27FC236}">
                <a16:creationId xmlns:a16="http://schemas.microsoft.com/office/drawing/2014/main" id="{D1A91560-AC37-3BAC-D81D-FED594252EB1}"/>
              </a:ext>
            </a:extLst>
          </p:cNvPr>
          <p:cNvSpPr txBox="1"/>
          <p:nvPr/>
        </p:nvSpPr>
        <p:spPr>
          <a:xfrm>
            <a:off x="1375182" y="1900807"/>
            <a:ext cx="1152256" cy="230832"/>
          </a:xfrm>
          <a:prstGeom prst="rect">
            <a:avLst/>
          </a:prstGeom>
          <a:noFill/>
        </p:spPr>
        <p:txBody>
          <a:bodyPr wrap="square">
            <a:spAutoFit/>
          </a:bodyPr>
          <a:lstStyle/>
          <a:p>
            <a:pPr algn="ctr"/>
            <a:r>
              <a:rPr lang="en-US" sz="900" dirty="0">
                <a:solidFill>
                  <a:schemeClr val="bg1"/>
                </a:solidFill>
              </a:rPr>
              <a:t>RISK MATRIX</a:t>
            </a:r>
          </a:p>
        </p:txBody>
      </p:sp>
    </p:spTree>
    <p:extLst>
      <p:ext uri="{BB962C8B-B14F-4D97-AF65-F5344CB8AC3E}">
        <p14:creationId xmlns:p14="http://schemas.microsoft.com/office/powerpoint/2010/main" val="318635146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55B81436-0D7A-BF14-FDD2-111F79B13E7C}"/>
              </a:ext>
            </a:extLst>
          </p:cNvPr>
          <p:cNvSpPr>
            <a:spLocks noGrp="1"/>
          </p:cNvSpPr>
          <p:nvPr>
            <p:ph type="title"/>
          </p:nvPr>
        </p:nvSpPr>
        <p:spPr/>
        <p:txBody>
          <a:bodyPr/>
          <a:lstStyle/>
          <a:p>
            <a:r>
              <a:rPr lang="en-US" dirty="0"/>
              <a:t>Get creative: </a:t>
            </a:r>
            <a:br>
              <a:rPr lang="en-US" dirty="0"/>
            </a:br>
            <a:r>
              <a:rPr lang="en-US" dirty="0"/>
              <a:t>your risk mitigation toolkit</a:t>
            </a:r>
          </a:p>
        </p:txBody>
      </p:sp>
      <p:graphicFrame>
        <p:nvGraphicFramePr>
          <p:cNvPr id="4" name="Table 3" descr="" title="">
            <a:extLst>
              <a:ext uri="{FF2B5EF4-FFF2-40B4-BE49-F238E27FC236}">
                <a16:creationId xmlns:a16="http://schemas.microsoft.com/office/drawing/2014/main" id="{92D6298F-BB52-314B-0B16-D70589002869}"/>
              </a:ext>
            </a:extLst>
          </p:cNvPr>
          <p:cNvGraphicFramePr>
            <a:graphicFrameLocks noGrp="1"/>
          </p:cNvGraphicFramePr>
          <p:nvPr/>
        </p:nvGraphicFramePr>
        <p:xfrm>
          <a:off x="786441" y="2015489"/>
          <a:ext cx="7514328" cy="2306344"/>
        </p:xfrm>
        <a:graphic>
          <a:graphicData uri="http://schemas.openxmlformats.org/drawingml/2006/table">
            <a:tbl>
              <a:tblPr bandRow="1">
                <a:tableStyleId>{5C22544A-7EE6-4342-B048-85BDC9FD1C3A}</a:tableStyleId>
              </a:tblPr>
              <a:tblGrid>
                <a:gridCol w="2504776">
                  <a:extLst>
                    <a:ext uri="{9D8B030D-6E8A-4147-A177-3AD203B41FA5}">
                      <a16:colId xmlns:a16="http://schemas.microsoft.com/office/drawing/2014/main" val="3301553995"/>
                    </a:ext>
                  </a:extLst>
                </a:gridCol>
                <a:gridCol w="2504776">
                  <a:extLst>
                    <a:ext uri="{9D8B030D-6E8A-4147-A177-3AD203B41FA5}">
                      <a16:colId xmlns:a16="http://schemas.microsoft.com/office/drawing/2014/main" val="588923854"/>
                    </a:ext>
                  </a:extLst>
                </a:gridCol>
                <a:gridCol w="2504776">
                  <a:extLst>
                    <a:ext uri="{9D8B030D-6E8A-4147-A177-3AD203B41FA5}">
                      <a16:colId xmlns:a16="http://schemas.microsoft.com/office/drawing/2014/main" val="475691659"/>
                    </a:ext>
                  </a:extLst>
                </a:gridCol>
              </a:tblGrid>
              <a:tr h="1153172">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389324495"/>
                  </a:ext>
                </a:extLst>
              </a:tr>
              <a:tr h="1153172">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069403154"/>
                  </a:ext>
                </a:extLst>
              </a:tr>
            </a:tbl>
          </a:graphicData>
        </a:graphic>
      </p:graphicFrame>
      <p:sp>
        <p:nvSpPr>
          <p:cNvPr id="5" name="TextBox 4" descr="" title="">
            <a:extLst>
              <a:ext uri="{FF2B5EF4-FFF2-40B4-BE49-F238E27FC236}">
                <a16:creationId xmlns:a16="http://schemas.microsoft.com/office/drawing/2014/main" id="{1F314FEB-74C6-A07A-FBDB-DD5FF658B8C8}"/>
              </a:ext>
            </a:extLst>
          </p:cNvPr>
          <p:cNvSpPr txBox="1"/>
          <p:nvPr/>
        </p:nvSpPr>
        <p:spPr>
          <a:xfrm>
            <a:off x="786441" y="2015489"/>
            <a:ext cx="2506694" cy="1141779"/>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Special Indemnities</a:t>
            </a:r>
          </a:p>
          <a:p>
            <a:endParaRPr lang="en-US" sz="135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Seller covers specific known risks. Survives beyond the general rep period. No basket.</a:t>
            </a:r>
          </a:p>
          <a:p>
            <a:endParaRPr lang="en-US" sz="900" dirty="0">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Known, high-impact</a:t>
            </a:r>
          </a:p>
          <a:p>
            <a:r>
              <a:rPr lang="en-US" sz="1350" b="1" dirty="0">
                <a:latin typeface="Arial" panose="020B0604020202020204" pitchFamily="34" charset="0"/>
                <a:cs typeface="Arial" panose="020B0604020202020204" pitchFamily="34" charset="0"/>
              </a:rPr>
              <a:t> </a:t>
            </a:r>
          </a:p>
        </p:txBody>
      </p:sp>
      <p:sp>
        <p:nvSpPr>
          <p:cNvPr id="6" name="TextBox 5" descr="" title="">
            <a:extLst>
              <a:ext uri="{FF2B5EF4-FFF2-40B4-BE49-F238E27FC236}">
                <a16:creationId xmlns:a16="http://schemas.microsoft.com/office/drawing/2014/main" id="{15125E94-678D-4755-F1B3-3BF9BBF84373}"/>
              </a:ext>
            </a:extLst>
          </p:cNvPr>
          <p:cNvSpPr txBox="1"/>
          <p:nvPr/>
        </p:nvSpPr>
        <p:spPr>
          <a:xfrm>
            <a:off x="3318653" y="2015489"/>
            <a:ext cx="2439479" cy="1141779"/>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Escrows &amp; Holdbacks</a:t>
            </a:r>
          </a:p>
          <a:p>
            <a:endParaRPr lang="en-US" sz="135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5–15% of price held back. 12–24 month release. Sized to match your risk profile.</a:t>
            </a:r>
          </a:p>
          <a:p>
            <a:endParaRPr lang="en-US" sz="900" dirty="0">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Moderate-high</a:t>
            </a:r>
          </a:p>
          <a:p>
            <a:r>
              <a:rPr lang="en-US" sz="1350" b="1" dirty="0">
                <a:latin typeface="Arial" panose="020B0604020202020204" pitchFamily="34" charset="0"/>
                <a:cs typeface="Arial" panose="020B0604020202020204" pitchFamily="34" charset="0"/>
              </a:rPr>
              <a:t> </a:t>
            </a:r>
          </a:p>
        </p:txBody>
      </p:sp>
      <p:sp>
        <p:nvSpPr>
          <p:cNvPr id="7" name="TextBox 6" descr="" title="">
            <a:extLst>
              <a:ext uri="{FF2B5EF4-FFF2-40B4-BE49-F238E27FC236}">
                <a16:creationId xmlns:a16="http://schemas.microsoft.com/office/drawing/2014/main" id="{269DC061-FA56-8735-AA55-F5EBD343523B}"/>
              </a:ext>
            </a:extLst>
          </p:cNvPr>
          <p:cNvSpPr txBox="1"/>
          <p:nvPr/>
        </p:nvSpPr>
        <p:spPr>
          <a:xfrm>
            <a:off x="5794074" y="2015489"/>
            <a:ext cx="2506694" cy="1141779"/>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Price Adjustments</a:t>
            </a:r>
          </a:p>
          <a:p>
            <a:endParaRPr lang="en-US" sz="135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Working capital, net debt, similar mechanisms. Risk quantified and deducted from price.</a:t>
            </a:r>
          </a:p>
          <a:p>
            <a:endParaRPr lang="en-US" sz="900" dirty="0">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Quantifiable</a:t>
            </a:r>
          </a:p>
          <a:p>
            <a:r>
              <a:rPr lang="en-US" sz="1350" b="1" dirty="0">
                <a:latin typeface="Arial" panose="020B0604020202020204" pitchFamily="34" charset="0"/>
                <a:cs typeface="Arial" panose="020B0604020202020204" pitchFamily="34" charset="0"/>
              </a:rPr>
              <a:t> </a:t>
            </a:r>
          </a:p>
        </p:txBody>
      </p:sp>
      <p:sp>
        <p:nvSpPr>
          <p:cNvPr id="8" name="TextBox 7" descr="" title="">
            <a:extLst>
              <a:ext uri="{FF2B5EF4-FFF2-40B4-BE49-F238E27FC236}">
                <a16:creationId xmlns:a16="http://schemas.microsoft.com/office/drawing/2014/main" id="{BD9F40C8-DE12-0A2D-1961-F65B52AC3919}"/>
              </a:ext>
            </a:extLst>
          </p:cNvPr>
          <p:cNvSpPr txBox="1"/>
          <p:nvPr/>
        </p:nvSpPr>
        <p:spPr>
          <a:xfrm>
            <a:off x="776017" y="3176676"/>
            <a:ext cx="2506694" cy="1141779"/>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Earnouts and CVRs</a:t>
            </a:r>
          </a:p>
          <a:p>
            <a:endParaRPr lang="en-US" sz="135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Contingent payments tied to milestones. 27 CVR deals in 2025 – 4x the prior year.</a:t>
            </a:r>
          </a:p>
          <a:p>
            <a:endParaRPr lang="en-US" sz="900" dirty="0">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Valuation Gaps</a:t>
            </a:r>
          </a:p>
          <a:p>
            <a:r>
              <a:rPr lang="en-US" sz="1350" b="1" dirty="0">
                <a:latin typeface="Arial" panose="020B0604020202020204" pitchFamily="34" charset="0"/>
                <a:cs typeface="Arial" panose="020B0604020202020204" pitchFamily="34" charset="0"/>
              </a:rPr>
              <a:t> </a:t>
            </a:r>
          </a:p>
        </p:txBody>
      </p:sp>
      <p:sp>
        <p:nvSpPr>
          <p:cNvPr id="9" name="TextBox 8" descr="" title="">
            <a:extLst>
              <a:ext uri="{FF2B5EF4-FFF2-40B4-BE49-F238E27FC236}">
                <a16:creationId xmlns:a16="http://schemas.microsoft.com/office/drawing/2014/main" id="{3A30C677-FA95-F1DB-F917-59645E422E67}"/>
              </a:ext>
            </a:extLst>
          </p:cNvPr>
          <p:cNvSpPr txBox="1"/>
          <p:nvPr/>
        </p:nvSpPr>
        <p:spPr>
          <a:xfrm>
            <a:off x="3318653" y="3176676"/>
            <a:ext cx="2506694" cy="1141779"/>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R&amp;W Insurance</a:t>
            </a:r>
          </a:p>
          <a:p>
            <a:endParaRPr lang="en-US" sz="1350" b="1" dirty="0">
              <a:latin typeface="Arial" panose="020B0604020202020204" pitchFamily="34" charset="0"/>
              <a:cs typeface="Arial" panose="020B0604020202020204" pitchFamily="34" charset="0"/>
            </a:endParaRPr>
          </a:p>
          <a:p>
            <a:r>
              <a:rPr lang="en-US" sz="863" dirty="0">
                <a:latin typeface="Arial" panose="020B0604020202020204" pitchFamily="34" charset="0"/>
                <a:cs typeface="Arial" panose="020B0604020202020204" pitchFamily="34" charset="0"/>
              </a:rPr>
              <a:t>Buyer-side policies now standard in the deal market even with strategic acquirors. Shifts unknown risk to carriers. Excludes known items.</a:t>
            </a:r>
          </a:p>
          <a:p>
            <a:r>
              <a:rPr lang="en-US" sz="863" i="1" dirty="0">
                <a:latin typeface="Arial" panose="020B0604020202020204" pitchFamily="34" charset="0"/>
                <a:cs typeface="Arial" panose="020B0604020202020204" pitchFamily="34" charset="0"/>
              </a:rPr>
              <a:t>Unknown / Residual </a:t>
            </a:r>
          </a:p>
          <a:p>
            <a:r>
              <a:rPr lang="en-US" sz="1350" b="1" dirty="0">
                <a:latin typeface="Arial" panose="020B0604020202020204" pitchFamily="34" charset="0"/>
                <a:cs typeface="Arial" panose="020B0604020202020204" pitchFamily="34" charset="0"/>
              </a:rPr>
              <a:t> </a:t>
            </a:r>
          </a:p>
        </p:txBody>
      </p:sp>
      <p:sp>
        <p:nvSpPr>
          <p:cNvPr id="10" name="TextBox 9" descr="" title="">
            <a:extLst>
              <a:ext uri="{FF2B5EF4-FFF2-40B4-BE49-F238E27FC236}">
                <a16:creationId xmlns:a16="http://schemas.microsoft.com/office/drawing/2014/main" id="{A7AFDDC1-0DE3-F499-121C-86AA39AF4644}"/>
              </a:ext>
            </a:extLst>
          </p:cNvPr>
          <p:cNvSpPr txBox="1"/>
          <p:nvPr/>
        </p:nvSpPr>
        <p:spPr>
          <a:xfrm>
            <a:off x="5786527" y="3157268"/>
            <a:ext cx="2506694" cy="1141779"/>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Walk Away</a:t>
            </a:r>
          </a:p>
          <a:p>
            <a:endParaRPr lang="en-US" sz="135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1 in 5 strategic dealmakers walked away from a deal in 2025.</a:t>
            </a:r>
          </a:p>
          <a:p>
            <a:endParaRPr lang="en-US" sz="900" dirty="0">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Deal-Killers</a:t>
            </a:r>
          </a:p>
          <a:p>
            <a:r>
              <a:rPr lang="en-US" sz="135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05425312"/>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5CA07CE-9849-7948-7D34-C6CD0BE0D4BD}"/>
            </a:ext>
          </a:extLst>
        </p:cNvPr>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8937A5B3-87E4-E2E4-2BFD-60A5A45D22DD}"/>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a:t>
            </a:r>
            <a:r>
              <a:rPr lang="en-US" sz="3600" dirty="0" err="1">
                <a:solidFill>
                  <a:schemeClr val="bg1"/>
                </a:solidFill>
                <a:latin typeface="Georgia" panose="02040502050405020303" pitchFamily="18" charset="0"/>
              </a:rPr>
              <a:t>M&amp;Ai</a:t>
            </a:r>
            <a:r>
              <a:rPr lang="en-US" sz="3600" dirty="0">
                <a:solidFill>
                  <a:schemeClr val="bg1"/>
                </a:solidFill>
                <a:latin typeface="Georgia" panose="02040502050405020303" pitchFamily="18" charset="0"/>
              </a:rPr>
              <a:t>” Is Changing Everything</a:t>
            </a:r>
          </a:p>
          <a:p>
            <a:r>
              <a:rPr lang="en-US" sz="1200" i="1" dirty="0" err="1">
                <a:solidFill>
                  <a:schemeClr val="bg1"/>
                </a:solidFill>
              </a:rPr>
              <a:t>M&amp;Ai</a:t>
            </a:r>
            <a:r>
              <a:rPr lang="en-US" sz="1200" i="1" dirty="0">
                <a:solidFill>
                  <a:schemeClr val="bg1"/>
                </a:solidFill>
              </a:rPr>
              <a:t> is a capability NOT a tool</a:t>
            </a:r>
          </a:p>
        </p:txBody>
      </p:sp>
      <p:sp>
        <p:nvSpPr>
          <p:cNvPr id="3" name="Title 2" descr="" title="">
            <a:extLst>
              <a:ext uri="{FF2B5EF4-FFF2-40B4-BE49-F238E27FC236}">
                <a16:creationId xmlns:a16="http://schemas.microsoft.com/office/drawing/2014/main" id="{622439DA-1F18-39F2-BE9D-AD34213B701A}"/>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04</a:t>
            </a:r>
          </a:p>
        </p:txBody>
      </p:sp>
    </p:spTree>
    <p:extLst>
      <p:ext uri="{BB962C8B-B14F-4D97-AF65-F5344CB8AC3E}">
        <p14:creationId xmlns:p14="http://schemas.microsoft.com/office/powerpoint/2010/main" val="3876041489"/>
      </p:ext>
    </p:extLst>
  </p:cSld>
  <p:clrMapOvr>
    <a:masterClrMapping/>
  </p:clrMapOvr>
</p:sld>
</file>

<file path=ppt/slides/slide2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5" name="Diagram 4" descr="" title="">
            <a:extLst>
              <a:ext uri="{FF2B5EF4-FFF2-40B4-BE49-F238E27FC236}">
                <a16:creationId xmlns:a16="http://schemas.microsoft.com/office/drawing/2014/main" id="{25B9A3B1-335A-1276-3B81-E5E159ECD6CB}"/>
              </a:ext>
            </a:extLst>
          </p:cNvPr>
          <p:cNvGraphicFramePr/>
          <p:nvPr>
            <p:extLst>
              <p:ext uri="{D42A27DB-BD31-4B8C-83A1-F6EECF244321}">
                <p14:modId xmlns:p14="http://schemas.microsoft.com/office/powerpoint/2010/main" val="1139486485"/>
              </p:ext>
            </p:extLst>
          </p:nvPr>
        </p:nvGraphicFramePr>
        <p:xfrm>
          <a:off x="1915885" y="1410787"/>
          <a:ext cx="5334000" cy="324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descr="" title="">
            <a:extLst>
              <a:ext uri="{FF2B5EF4-FFF2-40B4-BE49-F238E27FC236}">
                <a16:creationId xmlns:a16="http://schemas.microsoft.com/office/drawing/2014/main" id="{823A601C-5DB3-7441-7749-7AEDB0DBD0C1}"/>
              </a:ext>
            </a:extLst>
          </p:cNvPr>
          <p:cNvSpPr txBox="1"/>
          <p:nvPr/>
        </p:nvSpPr>
        <p:spPr>
          <a:xfrm>
            <a:off x="1224642" y="236039"/>
            <a:ext cx="6694715" cy="333103"/>
          </a:xfrm>
          <a:prstGeom prst="rect">
            <a:avLst/>
          </a:prstGeom>
          <a:noFill/>
        </p:spPr>
        <p:txBody>
          <a:bodyPr wrap="square" rtlCol="0">
            <a:noAutofit/>
          </a:bodyPr>
          <a:lstStyle/>
          <a:p>
            <a:r>
              <a:rPr lang="en-US" sz="3000" b="1" dirty="0">
                <a:latin typeface="Arial" panose="020B0604020202020204" pitchFamily="34" charset="0"/>
                <a:cs typeface="Arial" panose="020B0604020202020204" pitchFamily="34" charset="0"/>
              </a:rPr>
              <a:t>THE NUMBERS TELL THE STORY</a:t>
            </a:r>
          </a:p>
        </p:txBody>
      </p:sp>
      <p:sp>
        <p:nvSpPr>
          <p:cNvPr id="8" name="TextBox 7" descr="" title="">
            <a:extLst>
              <a:ext uri="{FF2B5EF4-FFF2-40B4-BE49-F238E27FC236}">
                <a16:creationId xmlns:a16="http://schemas.microsoft.com/office/drawing/2014/main" id="{BFD72945-4EB0-2BC1-E862-EA48D36488E3}"/>
              </a:ext>
            </a:extLst>
          </p:cNvPr>
          <p:cNvSpPr txBox="1"/>
          <p:nvPr/>
        </p:nvSpPr>
        <p:spPr>
          <a:xfrm>
            <a:off x="468086" y="770809"/>
            <a:ext cx="8229598" cy="523220"/>
          </a:xfrm>
          <a:prstGeom prst="rect">
            <a:avLst/>
          </a:prstGeom>
          <a:noFill/>
        </p:spPr>
        <p:txBody>
          <a:bodyPr wrap="square">
            <a:spAutoFit/>
          </a:bodyPr>
          <a:lstStyle/>
          <a:p>
            <a:pPr marL="0" indent="0">
              <a:buNone/>
            </a:pPr>
            <a:r>
              <a:rPr lang="en-US" sz="2800" b="1" dirty="0">
                <a:solidFill>
                  <a:srgbClr val="E31B23"/>
                </a:solidFill>
                <a:latin typeface="Georgia" pitchFamily="34" charset="0"/>
                <a:ea typeface="Georgia" pitchFamily="34" charset="-122"/>
                <a:cs typeface="Georgia" pitchFamily="34" charset="-120"/>
              </a:rPr>
              <a:t>86%</a:t>
            </a:r>
            <a:r>
              <a:rPr lang="en-US" sz="1100" dirty="0">
                <a:solidFill>
                  <a:srgbClr val="E31B23"/>
                </a:solidFill>
                <a:latin typeface="Calibri" pitchFamily="34" charset="0"/>
                <a:ea typeface="Calibri" pitchFamily="34" charset="-122"/>
                <a:cs typeface="Calibri" pitchFamily="34" charset="-120"/>
              </a:rPr>
              <a:t> </a:t>
            </a:r>
            <a:r>
              <a:rPr lang="en-US" sz="1100" dirty="0">
                <a:ea typeface="Calibri" pitchFamily="34" charset="-122"/>
                <a:cs typeface="Calibri" pitchFamily="34" charset="-120"/>
              </a:rPr>
              <a:t>integrated GenAI into M&amp;A   </a:t>
            </a:r>
            <a:r>
              <a:rPr lang="en-US" sz="1100" dirty="0">
                <a:latin typeface="Calibri" pitchFamily="34" charset="0"/>
                <a:ea typeface="Calibri" pitchFamily="34" charset="-122"/>
                <a:cs typeface="Calibri" pitchFamily="34" charset="-120"/>
              </a:rPr>
              <a:t>|   </a:t>
            </a:r>
            <a:r>
              <a:rPr lang="en-US" sz="2800" b="1" dirty="0">
                <a:solidFill>
                  <a:srgbClr val="E31B23"/>
                </a:solidFill>
                <a:latin typeface="Georgia" pitchFamily="34" charset="0"/>
                <a:ea typeface="Georgia" pitchFamily="34" charset="-122"/>
                <a:cs typeface="Georgia" pitchFamily="34" charset="-120"/>
              </a:rPr>
              <a:t>45%</a:t>
            </a:r>
            <a:r>
              <a:rPr lang="en-US" sz="1100" dirty="0">
                <a:solidFill>
                  <a:srgbClr val="E31B23"/>
                </a:solidFill>
                <a:latin typeface="Calibri" pitchFamily="34" charset="0"/>
                <a:ea typeface="Calibri" pitchFamily="34" charset="-122"/>
                <a:cs typeface="Calibri" pitchFamily="34" charset="-120"/>
              </a:rPr>
              <a:t> </a:t>
            </a:r>
            <a:r>
              <a:rPr lang="en-US" sz="1100" dirty="0">
                <a:ea typeface="Calibri" pitchFamily="34" charset="-122"/>
                <a:cs typeface="Calibri" pitchFamily="34" charset="-120"/>
              </a:rPr>
              <a:t>of practitioners using AI    </a:t>
            </a:r>
            <a:r>
              <a:rPr lang="en-US" sz="1100" dirty="0">
                <a:latin typeface="Calibri" pitchFamily="34" charset="0"/>
                <a:ea typeface="Calibri" pitchFamily="34" charset="-122"/>
                <a:cs typeface="Calibri" pitchFamily="34" charset="-120"/>
              </a:rPr>
              <a:t>|   </a:t>
            </a:r>
            <a:r>
              <a:rPr lang="en-US" sz="2800" b="1" dirty="0">
                <a:solidFill>
                  <a:srgbClr val="E31B23"/>
                </a:solidFill>
                <a:latin typeface="Georgia" pitchFamily="34" charset="0"/>
                <a:ea typeface="Georgia" pitchFamily="34" charset="-122"/>
                <a:cs typeface="Georgia" pitchFamily="34" charset="-120"/>
              </a:rPr>
              <a:t>~20%</a:t>
            </a:r>
            <a:r>
              <a:rPr lang="en-US" sz="1100" dirty="0">
                <a:solidFill>
                  <a:srgbClr val="E31B23"/>
                </a:solidFill>
                <a:latin typeface="Calibri" pitchFamily="34" charset="0"/>
                <a:ea typeface="Calibri" pitchFamily="34" charset="-122"/>
                <a:cs typeface="Calibri" pitchFamily="34" charset="-120"/>
              </a:rPr>
              <a:t> </a:t>
            </a:r>
            <a:r>
              <a:rPr lang="en-US" sz="1100" dirty="0">
                <a:ea typeface="Calibri" pitchFamily="34" charset="-122"/>
                <a:cs typeface="Calibri" pitchFamily="34" charset="-120"/>
              </a:rPr>
              <a:t>avg cost reduction </a:t>
            </a:r>
            <a:endParaRPr lang="en-US" sz="2800" dirty="0"/>
          </a:p>
        </p:txBody>
      </p:sp>
    </p:spTree>
    <p:extLst>
      <p:ext uri="{BB962C8B-B14F-4D97-AF65-F5344CB8AC3E}">
        <p14:creationId xmlns:p14="http://schemas.microsoft.com/office/powerpoint/2010/main" val="2185764194"/>
      </p:ext>
    </p:extLst>
  </p:cSld>
  <p:clrMapOvr>
    <a:masterClrMapping/>
  </p:clrMapOvr>
</p:sld>
</file>

<file path=ppt/slides/slide25.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4" name="Chart 3" descr="" title="">
            <a:extLst>
              <a:ext uri="{FF2B5EF4-FFF2-40B4-BE49-F238E27FC236}">
                <a16:creationId xmlns:a16="http://schemas.microsoft.com/office/drawing/2014/main" id="{DB16F48A-3D6E-E165-87D5-6032EF531CCE}"/>
              </a:ext>
            </a:extLst>
          </p:cNvPr>
          <p:cNvGraphicFramePr/>
          <p:nvPr>
            <p:extLst>
              <p:ext uri="{D42A27DB-BD31-4B8C-83A1-F6EECF244321}">
                <p14:modId xmlns:p14="http://schemas.microsoft.com/office/powerpoint/2010/main" val="3425822152"/>
              </p:ext>
            </p:extLst>
          </p:nvPr>
        </p:nvGraphicFramePr>
        <p:xfrm>
          <a:off x="2179320" y="931636"/>
          <a:ext cx="4785360" cy="3470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9797320"/>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3FEB8D15-ACCD-CB0C-F08D-B0655826875A}"/>
              </a:ext>
            </a:extLst>
          </p:cNvPr>
          <p:cNvSpPr>
            <a:spLocks noGrp="1"/>
          </p:cNvSpPr>
          <p:nvPr>
            <p:ph sz="half" idx="10"/>
          </p:nvPr>
        </p:nvSpPr>
        <p:spPr/>
        <p:txBody>
          <a:bodyPr>
            <a:normAutofit fontScale="92500" lnSpcReduction="10000"/>
          </a:bodyPr>
          <a:lstStyle/>
          <a:p>
            <a:r>
              <a:rPr lang="en-US" dirty="0"/>
              <a:t>Draft DD request lists from precedent in minutes.</a:t>
            </a:r>
          </a:p>
          <a:p>
            <a:r>
              <a:rPr lang="en-US" dirty="0"/>
              <a:t>Negotiate NDAs, LOIs, and deal docs using AI-driven playbooks.</a:t>
            </a:r>
          </a:p>
          <a:p>
            <a:r>
              <a:rPr lang="en-US" dirty="0"/>
              <a:t>Flag COC, MFN, and assignment clauses across thousands of contracts.</a:t>
            </a:r>
          </a:p>
          <a:p>
            <a:r>
              <a:rPr lang="en-US" dirty="0"/>
              <a:t>Generate executive summaries of diligence findings.</a:t>
            </a:r>
          </a:p>
          <a:p>
            <a:r>
              <a:rPr lang="en-US" dirty="0"/>
              <a:t>Model deal structures, tax impacts, and scenarios.</a:t>
            </a:r>
          </a:p>
          <a:p>
            <a:r>
              <a:rPr lang="en-US" dirty="0"/>
              <a:t>Prepare and cross-check disclosure schedules.</a:t>
            </a:r>
          </a:p>
          <a:p>
            <a:r>
              <a:rPr lang="en-US" dirty="0"/>
              <a:t>Monitor integration milestones and surface issues in real time.</a:t>
            </a:r>
          </a:p>
        </p:txBody>
      </p:sp>
      <p:sp>
        <p:nvSpPr>
          <p:cNvPr id="3" name="Title 2" descr="" title="">
            <a:extLst>
              <a:ext uri="{FF2B5EF4-FFF2-40B4-BE49-F238E27FC236}">
                <a16:creationId xmlns:a16="http://schemas.microsoft.com/office/drawing/2014/main" id="{9EA1E1A1-FC3C-FADC-E868-945869D7C981}"/>
              </a:ext>
            </a:extLst>
          </p:cNvPr>
          <p:cNvSpPr>
            <a:spLocks noGrp="1"/>
          </p:cNvSpPr>
          <p:nvPr>
            <p:ph type="title"/>
          </p:nvPr>
        </p:nvSpPr>
        <p:spPr/>
        <p:txBody>
          <a:bodyPr/>
          <a:lstStyle/>
          <a:p>
            <a:r>
              <a:rPr lang="en-US" dirty="0"/>
              <a:t>Practical applications</a:t>
            </a:r>
          </a:p>
        </p:txBody>
      </p:sp>
    </p:spTree>
    <p:extLst>
      <p:ext uri="{BB962C8B-B14F-4D97-AF65-F5344CB8AC3E}">
        <p14:creationId xmlns:p14="http://schemas.microsoft.com/office/powerpoint/2010/main" val="1084364565"/>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4" name="Table 3" descr="" title="">
            <a:extLst>
              <a:ext uri="{FF2B5EF4-FFF2-40B4-BE49-F238E27FC236}">
                <a16:creationId xmlns:a16="http://schemas.microsoft.com/office/drawing/2014/main" id="{4DFB9B2B-7C74-66BB-AA8D-65649B67B1B6}"/>
              </a:ext>
            </a:extLst>
          </p:cNvPr>
          <p:cNvGraphicFramePr>
            <a:graphicFrameLocks noGrp="1"/>
          </p:cNvGraphicFramePr>
          <p:nvPr>
            <p:extLst>
              <p:ext uri="{D42A27DB-BD31-4B8C-83A1-F6EECF244321}">
                <p14:modId xmlns:p14="http://schemas.microsoft.com/office/powerpoint/2010/main" val="1449104931"/>
              </p:ext>
            </p:extLst>
          </p:nvPr>
        </p:nvGraphicFramePr>
        <p:xfrm>
          <a:off x="1682931" y="1976189"/>
          <a:ext cx="6096000" cy="2407002"/>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3260659143"/>
                    </a:ext>
                  </a:extLst>
                </a:gridCol>
                <a:gridCol w="3048000">
                  <a:extLst>
                    <a:ext uri="{9D8B030D-6E8A-4147-A177-3AD203B41FA5}">
                      <a16:colId xmlns:a16="http://schemas.microsoft.com/office/drawing/2014/main" val="2427714593"/>
                    </a:ext>
                  </a:extLst>
                </a:gridCol>
              </a:tblGrid>
              <a:tr h="1203501">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852402617"/>
                  </a:ext>
                </a:extLst>
              </a:tr>
              <a:tr h="1203501">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401264287"/>
                  </a:ext>
                </a:extLst>
              </a:tr>
            </a:tbl>
          </a:graphicData>
        </a:graphic>
      </p:graphicFrame>
      <p:sp>
        <p:nvSpPr>
          <p:cNvPr id="2" name="TextBox 1" descr="" title="">
            <a:extLst>
              <a:ext uri="{FF2B5EF4-FFF2-40B4-BE49-F238E27FC236}">
                <a16:creationId xmlns:a16="http://schemas.microsoft.com/office/drawing/2014/main" id="{87F5654E-BBC6-148A-FEDD-4C78FBC80D84}"/>
              </a:ext>
            </a:extLst>
          </p:cNvPr>
          <p:cNvSpPr txBox="1"/>
          <p:nvPr/>
        </p:nvSpPr>
        <p:spPr>
          <a:xfrm>
            <a:off x="1827584" y="1995090"/>
            <a:ext cx="2665431" cy="1388792"/>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Single Data Layer</a:t>
            </a:r>
          </a:p>
          <a:p>
            <a:endParaRPr lang="en-US" sz="135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One platform connects every phase of the deal. Findings from diligence feed directly into negotiation positions and integration planning. No re-keying. No lost content.</a:t>
            </a:r>
            <a:endParaRPr lang="en-US" sz="1350" dirty="0">
              <a:latin typeface="Arial" panose="020B0604020202020204" pitchFamily="34" charset="0"/>
              <a:cs typeface="Arial" panose="020B0604020202020204" pitchFamily="34" charset="0"/>
            </a:endParaRPr>
          </a:p>
        </p:txBody>
      </p:sp>
      <p:sp>
        <p:nvSpPr>
          <p:cNvPr id="3" name="TextBox 2" descr="" title="">
            <a:extLst>
              <a:ext uri="{FF2B5EF4-FFF2-40B4-BE49-F238E27FC236}">
                <a16:creationId xmlns:a16="http://schemas.microsoft.com/office/drawing/2014/main" id="{E9C7CB8F-1017-7A10-8801-516581609F34}"/>
              </a:ext>
            </a:extLst>
          </p:cNvPr>
          <p:cNvSpPr txBox="1"/>
          <p:nvPr/>
        </p:nvSpPr>
        <p:spPr>
          <a:xfrm>
            <a:off x="4847536" y="2045568"/>
            <a:ext cx="2468880" cy="1068150"/>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Cross-Deal Intelligence</a:t>
            </a:r>
            <a:endParaRPr lang="en-US" sz="1350" b="1" dirty="0">
              <a:latin typeface="Arial" panose="020B0604020202020204" pitchFamily="34" charset="0"/>
              <a:cs typeface="Arial" panose="020B0604020202020204" pitchFamily="34" charset="0"/>
            </a:endParaRPr>
          </a:p>
          <a:p>
            <a:endParaRPr lang="en-US" sz="900" dirty="0">
              <a:ea typeface="Calibri" pitchFamily="34" charset="-122"/>
              <a:cs typeface="Calibri" pitchFamily="34" charset="-120"/>
            </a:endParaRPr>
          </a:p>
          <a:p>
            <a:r>
              <a:rPr lang="en-US" sz="900" dirty="0">
                <a:ea typeface="Calibri" pitchFamily="34" charset="-122"/>
                <a:cs typeface="Calibri" pitchFamily="34" charset="-120"/>
              </a:rPr>
              <a:t>AI learns from your past deals. What clauses caused problems? What risks materialized? What integration playbooks worked? Each deal makes the next one better.</a:t>
            </a:r>
            <a:endParaRPr lang="en-US" sz="900" dirty="0"/>
          </a:p>
          <a:p>
            <a:endParaRPr lang="en-US" sz="900" dirty="0">
              <a:latin typeface="Arial" panose="020B0604020202020204" pitchFamily="34" charset="0"/>
              <a:cs typeface="Arial" panose="020B0604020202020204" pitchFamily="34" charset="0"/>
            </a:endParaRPr>
          </a:p>
        </p:txBody>
      </p:sp>
      <p:sp>
        <p:nvSpPr>
          <p:cNvPr id="5" name="TextBox 4" descr="" title="">
            <a:extLst>
              <a:ext uri="{FF2B5EF4-FFF2-40B4-BE49-F238E27FC236}">
                <a16:creationId xmlns:a16="http://schemas.microsoft.com/office/drawing/2014/main" id="{8CF7DC19-C098-53F8-9BCF-3171FB06C7BE}"/>
              </a:ext>
            </a:extLst>
          </p:cNvPr>
          <p:cNvSpPr txBox="1"/>
          <p:nvPr/>
        </p:nvSpPr>
        <p:spPr>
          <a:xfrm>
            <a:off x="1773837" y="3197886"/>
            <a:ext cx="2961984" cy="1244247"/>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Real-Time Issue Escalation</a:t>
            </a:r>
          </a:p>
          <a:p>
            <a:pPr>
              <a:lnSpc>
                <a:spcPct val="120000"/>
              </a:lnSpc>
            </a:pPr>
            <a:endParaRPr lang="en-US" sz="1350" b="1" dirty="0">
              <a:latin typeface="Arial" panose="020B0604020202020204" pitchFamily="34" charset="0"/>
              <a:ea typeface="Calibri" pitchFamily="34" charset="-122"/>
              <a:cs typeface="Arial" panose="020B0604020202020204" pitchFamily="34" charset="0"/>
            </a:endParaRPr>
          </a:p>
          <a:p>
            <a:pPr>
              <a:lnSpc>
                <a:spcPct val="120000"/>
              </a:lnSpc>
            </a:pPr>
            <a:r>
              <a:rPr lang="en-US" sz="900" dirty="0">
                <a:latin typeface="Arial" panose="020B0604020202020204" pitchFamily="34" charset="0"/>
                <a:ea typeface="Calibri" pitchFamily="34" charset="-122"/>
                <a:cs typeface="Arial" panose="020B0604020202020204" pitchFamily="34" charset="0"/>
              </a:rPr>
              <a:t>AI flags risks the moment they surface — not in a report two weeks later. Legal, finance, and operations see the same issues at the same time. Silos disappear.</a:t>
            </a:r>
            <a:endParaRPr lang="en-US" sz="90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 </a:t>
            </a:r>
          </a:p>
        </p:txBody>
      </p:sp>
      <p:sp>
        <p:nvSpPr>
          <p:cNvPr id="6" name="TextBox 5" descr="" title="">
            <a:extLst>
              <a:ext uri="{FF2B5EF4-FFF2-40B4-BE49-F238E27FC236}">
                <a16:creationId xmlns:a16="http://schemas.microsoft.com/office/drawing/2014/main" id="{39F617CD-EF2A-3AC0-F9A6-1495917A6472}"/>
              </a:ext>
            </a:extLst>
          </p:cNvPr>
          <p:cNvSpPr txBox="1"/>
          <p:nvPr/>
        </p:nvSpPr>
        <p:spPr>
          <a:xfrm>
            <a:off x="4820461" y="3222003"/>
            <a:ext cx="2873829" cy="1161188"/>
          </a:xfrm>
          <a:prstGeom prst="rect">
            <a:avLst/>
          </a:prstGeom>
          <a:noFill/>
        </p:spPr>
        <p:txBody>
          <a:bodyPr wrap="square" rtlCol="0">
            <a:noAutofit/>
          </a:bodyPr>
          <a:lstStyle/>
          <a:p>
            <a:r>
              <a:rPr lang="en-US" sz="1350" b="1" dirty="0">
                <a:latin typeface="Georgia" panose="02040502050405020303" pitchFamily="18" charset="0"/>
                <a:cs typeface="Arial" panose="020B0604020202020204" pitchFamily="34" charset="0"/>
              </a:rPr>
              <a:t>Risk Negotiation Engine</a:t>
            </a:r>
          </a:p>
          <a:p>
            <a:endParaRPr lang="en-US" sz="1350" b="1" dirty="0">
              <a:latin typeface="Arial" panose="020B0604020202020204" pitchFamily="34" charset="0"/>
              <a:cs typeface="Arial" panose="020B0604020202020204" pitchFamily="34" charset="0"/>
            </a:endParaRPr>
          </a:p>
          <a:p>
            <a:pPr>
              <a:lnSpc>
                <a:spcPct val="120000"/>
              </a:lnSpc>
            </a:pPr>
            <a:r>
              <a:rPr lang="en-US" sz="900" dirty="0">
                <a:ea typeface="Calibri" pitchFamily="34" charset="-122"/>
                <a:cs typeface="Calibri" pitchFamily="34" charset="-120"/>
              </a:rPr>
              <a:t>AI compares contract terms against your precedent library and market data. Suggests specific edits, flags outlier positions and quantifies exposure in real time.</a:t>
            </a:r>
            <a:endParaRPr lang="en-US" sz="900" dirty="0"/>
          </a:p>
          <a:p>
            <a:r>
              <a:rPr lang="en-US" sz="1350" b="1" dirty="0">
                <a:cs typeface="Arial" panose="020B0604020202020204" pitchFamily="34" charset="0"/>
              </a:rPr>
              <a:t> </a:t>
            </a:r>
          </a:p>
        </p:txBody>
      </p:sp>
      <p:sp>
        <p:nvSpPr>
          <p:cNvPr id="10" name="Title 2" descr="" title="">
            <a:extLst>
              <a:ext uri="{FF2B5EF4-FFF2-40B4-BE49-F238E27FC236}">
                <a16:creationId xmlns:a16="http://schemas.microsoft.com/office/drawing/2014/main" id="{A7E2636D-F36E-6AD5-D121-72F67B1864FF}"/>
              </a:ext>
            </a:extLst>
          </p:cNvPr>
          <p:cNvSpPr txBox="1">
            <a:spLocks/>
          </p:cNvSpPr>
          <p:nvPr/>
        </p:nvSpPr>
        <p:spPr>
          <a:xfrm>
            <a:off x="714375" y="678657"/>
            <a:ext cx="7693819" cy="1080962"/>
          </a:xfrm>
          <a:prstGeom prst="rect">
            <a:avLst/>
          </a:prstGeom>
        </p:spPr>
        <p:txBody>
          <a:bodyPr/>
          <a:lstStyle>
            <a:lvl1pPr algn="ctr" defTabSz="685800" rtl="0" eaLnBrk="1" latinLnBrk="0" hangingPunct="1">
              <a:lnSpc>
                <a:spcPct val="90000"/>
              </a:lnSpc>
              <a:spcBef>
                <a:spcPct val="0"/>
              </a:spcBef>
              <a:buNone/>
              <a:defRPr sz="3000" b="1" kern="1200" cap="all" baseline="0">
                <a:solidFill>
                  <a:schemeClr val="tx1"/>
                </a:solidFill>
                <a:latin typeface="Arial" panose="020B0604020202020204" pitchFamily="34" charset="0"/>
                <a:ea typeface="+mj-ea"/>
                <a:cs typeface="Arial" panose="020B0604020202020204" pitchFamily="34" charset="0"/>
              </a:defRPr>
            </a:lvl1pPr>
          </a:lstStyle>
          <a:p>
            <a:r>
              <a:rPr lang="en-US" dirty="0"/>
              <a:t>The next wave: integrated deal platforms</a:t>
            </a:r>
          </a:p>
          <a:p>
            <a:endParaRPr lang="en-US" sz="900" i="1" dirty="0">
              <a:solidFill>
                <a:srgbClr val="E31B23"/>
              </a:solidFill>
              <a:latin typeface="+mn-lt"/>
              <a:ea typeface="Calibri" pitchFamily="34" charset="-122"/>
              <a:cs typeface="Calibri" pitchFamily="34" charset="-120"/>
            </a:endParaRPr>
          </a:p>
          <a:p>
            <a:r>
              <a:rPr lang="en-US" sz="900" i="1" dirty="0">
                <a:solidFill>
                  <a:srgbClr val="E31B23"/>
                </a:solidFill>
                <a:latin typeface="+mn-lt"/>
                <a:ea typeface="Calibri" pitchFamily="34" charset="-122"/>
                <a:cs typeface="Calibri" pitchFamily="34" charset="-120"/>
              </a:rPr>
              <a:t>The old model: </a:t>
            </a:r>
            <a:r>
              <a:rPr lang="en-US" sz="900" dirty="0">
                <a:solidFill>
                  <a:srgbClr val="E31B23"/>
                </a:solidFill>
                <a:latin typeface="+mn-lt"/>
                <a:ea typeface="Calibri" pitchFamily="34" charset="-122"/>
                <a:cs typeface="Calibri" pitchFamily="34" charset="-120"/>
              </a:rPr>
              <a:t>Separate tools for sourcing, diligence, negotiation, and integration. Data trapped in silos. Issues discovered too late.</a:t>
            </a:r>
            <a:endParaRPr lang="en-US" sz="900" dirty="0">
              <a:solidFill>
                <a:srgbClr val="E31B23"/>
              </a:solidFill>
              <a:latin typeface="+mn-lt"/>
            </a:endParaRPr>
          </a:p>
          <a:p>
            <a:endParaRPr lang="en-US" dirty="0"/>
          </a:p>
        </p:txBody>
      </p:sp>
    </p:spTree>
    <p:extLst>
      <p:ext uri="{BB962C8B-B14F-4D97-AF65-F5344CB8AC3E}">
        <p14:creationId xmlns:p14="http://schemas.microsoft.com/office/powerpoint/2010/main" val="3464404594"/>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F980BE2-4B03-22FC-EEE4-B4DF159E8ED5}"/>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B2F0AA9-C0BB-316C-6241-CCD56F9980BB}"/>
              </a:ext>
            </a:extLst>
          </p:cNvPr>
          <p:cNvSpPr>
            <a:spLocks noGrp="1"/>
          </p:cNvSpPr>
          <p:nvPr>
            <p:ph type="title" idx="4294967295"/>
          </p:nvPr>
        </p:nvSpPr>
        <p:spPr>
          <a:xfrm>
            <a:off x="0" y="782638"/>
            <a:ext cx="7704138" cy="590550"/>
          </a:xfrm>
        </p:spPr>
        <p:txBody>
          <a:bodyPr>
            <a:noAutofit/>
          </a:bodyPr>
          <a:lstStyle/>
          <a:p>
            <a:r>
              <a:rPr lang="en-US" dirty="0"/>
              <a:t>Breaking silos. Raising issues </a:t>
            </a:r>
            <a:br>
              <a:rPr lang="en-US" dirty="0"/>
            </a:br>
            <a:r>
              <a:rPr lang="en-US" dirty="0"/>
              <a:t>in real time.</a:t>
            </a:r>
          </a:p>
        </p:txBody>
      </p:sp>
      <p:graphicFrame>
        <p:nvGraphicFramePr>
          <p:cNvPr id="3" name="Table 2" descr="" title="">
            <a:extLst>
              <a:ext uri="{FF2B5EF4-FFF2-40B4-BE49-F238E27FC236}">
                <a16:creationId xmlns:a16="http://schemas.microsoft.com/office/drawing/2014/main" id="{BC883920-987B-0D5E-4E5E-6E44D7573A01}"/>
              </a:ext>
            </a:extLst>
          </p:cNvPr>
          <p:cNvGraphicFramePr>
            <a:graphicFrameLocks noGrp="1"/>
          </p:cNvGraphicFramePr>
          <p:nvPr>
            <p:extLst>
              <p:ext uri="{D42A27DB-BD31-4B8C-83A1-F6EECF244321}">
                <p14:modId xmlns:p14="http://schemas.microsoft.com/office/powerpoint/2010/main" val="827037232"/>
              </p:ext>
            </p:extLst>
          </p:nvPr>
        </p:nvGraphicFramePr>
        <p:xfrm>
          <a:off x="645914" y="1594329"/>
          <a:ext cx="7704534" cy="2986302"/>
        </p:xfrm>
        <a:graphic>
          <a:graphicData uri="http://schemas.openxmlformats.org/drawingml/2006/table">
            <a:tbl>
              <a:tblPr firstRow="1" bandRow="1">
                <a:tableStyleId>{5C22544A-7EE6-4342-B048-85BDC9FD1C3A}</a:tableStyleId>
              </a:tblPr>
              <a:tblGrid>
                <a:gridCol w="3852267">
                  <a:extLst>
                    <a:ext uri="{9D8B030D-6E8A-4147-A177-3AD203B41FA5}">
                      <a16:colId xmlns:a16="http://schemas.microsoft.com/office/drawing/2014/main" val="1017764553"/>
                    </a:ext>
                  </a:extLst>
                </a:gridCol>
                <a:gridCol w="3852267">
                  <a:extLst>
                    <a:ext uri="{9D8B030D-6E8A-4147-A177-3AD203B41FA5}">
                      <a16:colId xmlns:a16="http://schemas.microsoft.com/office/drawing/2014/main" val="3873493651"/>
                    </a:ext>
                  </a:extLst>
                </a:gridCol>
              </a:tblGrid>
              <a:tr h="497717">
                <a:tc>
                  <a:txBody>
                    <a:bodyPr/>
                    <a:lstStyle/>
                    <a:p>
                      <a:pPr algn="ctr"/>
                      <a:r>
                        <a:rPr lang="en-US" sz="2100" dirty="0"/>
                        <a:t>THE OLD WAY</a:t>
                      </a:r>
                    </a:p>
                  </a:txBody>
                  <a:tcPr marL="68580" marR="68580" marT="34290" marB="34290" anchor="ctr"/>
                </a:tc>
                <a:tc>
                  <a:txBody>
                    <a:bodyPr/>
                    <a:lstStyle/>
                    <a:p>
                      <a:pPr algn="ctr"/>
                      <a:r>
                        <a:rPr lang="en-US" sz="2100" dirty="0"/>
                        <a:t>THE </a:t>
                      </a:r>
                      <a:r>
                        <a:rPr lang="en-US" sz="2100" dirty="0" err="1"/>
                        <a:t>M&amp;Ai-ENABLED</a:t>
                      </a:r>
                      <a:r>
                        <a:rPr lang="en-US" sz="2100" dirty="0"/>
                        <a:t> WAY</a:t>
                      </a:r>
                    </a:p>
                  </a:txBody>
                  <a:tcPr marL="68580" marR="68580" marT="34290" marB="34290" anchor="ctr">
                    <a:solidFill>
                      <a:schemeClr val="accent6"/>
                    </a:solidFill>
                  </a:tcPr>
                </a:tc>
                <a:extLst>
                  <a:ext uri="{0D108BD9-81ED-4DB2-BD59-A6C34878D82A}">
                    <a16:rowId xmlns:a16="http://schemas.microsoft.com/office/drawing/2014/main" val="2882264583"/>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350871618"/>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rgbClr val="334155"/>
                          </a:solidFill>
                          <a:latin typeface="+mn-lt"/>
                          <a:ea typeface="Calibri" pitchFamily="34" charset="-122"/>
                          <a:cs typeface="Calibri" pitchFamily="34" charset="-120"/>
                        </a:rPr>
                        <a:t>AI flags issues in real time as documents are uploaded and reviewed</a:t>
                      </a:r>
                      <a:endParaRPr lang="en-US" sz="1000" dirty="0">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73933816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860005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017597725"/>
                  </a:ext>
                </a:extLst>
              </a:tr>
              <a:tr h="497717">
                <a:tc>
                  <a:txBody>
                    <a:bodyPr/>
                    <a:lstStyle/>
                    <a:p>
                      <a:endParaRPr lang="en-US" sz="100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621949366"/>
                  </a:ext>
                </a:extLst>
              </a:tr>
            </a:tbl>
          </a:graphicData>
        </a:graphic>
      </p:graphicFrame>
      <p:sp>
        <p:nvSpPr>
          <p:cNvPr id="6" name="Content Placeholder 8" descr="" title="">
            <a:extLst>
              <a:ext uri="{FF2B5EF4-FFF2-40B4-BE49-F238E27FC236}">
                <a16:creationId xmlns:a16="http://schemas.microsoft.com/office/drawing/2014/main" id="{ADE6C1CD-B5AD-E553-B32B-CDB6D7D46B40}"/>
              </a:ext>
            </a:extLst>
          </p:cNvPr>
          <p:cNvSpPr txBox="1">
            <a:spLocks/>
          </p:cNvSpPr>
          <p:nvPr/>
        </p:nvSpPr>
        <p:spPr>
          <a:xfrm>
            <a:off x="645913" y="2114697"/>
            <a:ext cx="3685097" cy="45705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Legal, tax and finance each run diligence in separate silos</a:t>
            </a:r>
            <a:endParaRPr lang="en-US" sz="900" dirty="0">
              <a:latin typeface="+mn-lt"/>
            </a:endParaRPr>
          </a:p>
          <a:p>
            <a:pPr algn="l"/>
            <a:endParaRPr lang="en-US" sz="900" dirty="0"/>
          </a:p>
        </p:txBody>
      </p:sp>
      <p:sp>
        <p:nvSpPr>
          <p:cNvPr id="12" name="TextBox 11" descr="" title="">
            <a:extLst>
              <a:ext uri="{FF2B5EF4-FFF2-40B4-BE49-F238E27FC236}">
                <a16:creationId xmlns:a16="http://schemas.microsoft.com/office/drawing/2014/main" id="{E31DAD9D-31D0-05CC-A26F-6D6CE954606E}"/>
              </a:ext>
            </a:extLst>
          </p:cNvPr>
          <p:cNvSpPr txBox="1"/>
          <p:nvPr/>
        </p:nvSpPr>
        <p:spPr>
          <a:xfrm>
            <a:off x="645913" y="2666792"/>
            <a:ext cx="3685097" cy="3693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Issues captured in static reports delivered days or weeks apart</a:t>
            </a:r>
            <a:endParaRPr lang="en-US" sz="900" dirty="0"/>
          </a:p>
          <a:p>
            <a:endParaRPr lang="en-US" sz="900" dirty="0"/>
          </a:p>
        </p:txBody>
      </p:sp>
      <p:sp>
        <p:nvSpPr>
          <p:cNvPr id="14" name="TextBox 13" descr="" title="">
            <a:extLst>
              <a:ext uri="{FF2B5EF4-FFF2-40B4-BE49-F238E27FC236}">
                <a16:creationId xmlns:a16="http://schemas.microsoft.com/office/drawing/2014/main" id="{D2C0C778-3192-8509-C126-51D0A54367B2}"/>
              </a:ext>
            </a:extLst>
          </p:cNvPr>
          <p:cNvSpPr txBox="1"/>
          <p:nvPr/>
        </p:nvSpPr>
        <p:spPr>
          <a:xfrm>
            <a:off x="645913" y="3162728"/>
            <a:ext cx="3844136"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Integration team gets a binder at signing and starts from scratch</a:t>
            </a:r>
            <a:endParaRPr lang="en-US" sz="900" dirty="0"/>
          </a:p>
        </p:txBody>
      </p:sp>
      <p:sp>
        <p:nvSpPr>
          <p:cNvPr id="16" name="TextBox 15" descr="" title="">
            <a:extLst>
              <a:ext uri="{FF2B5EF4-FFF2-40B4-BE49-F238E27FC236}">
                <a16:creationId xmlns:a16="http://schemas.microsoft.com/office/drawing/2014/main" id="{C46F8F3C-F7E1-F0C5-FDA2-D42BA2E447F0}"/>
              </a:ext>
            </a:extLst>
          </p:cNvPr>
          <p:cNvSpPr txBox="1"/>
          <p:nvPr/>
        </p:nvSpPr>
        <p:spPr>
          <a:xfrm>
            <a:off x="645913" y="3579879"/>
            <a:ext cx="3779438"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Contract risks discovered late in process or missed entirely</a:t>
            </a:r>
            <a:endParaRPr lang="en-US" sz="900" dirty="0"/>
          </a:p>
        </p:txBody>
      </p:sp>
      <p:sp>
        <p:nvSpPr>
          <p:cNvPr id="18" name="TextBox 17" descr="" title="">
            <a:extLst>
              <a:ext uri="{FF2B5EF4-FFF2-40B4-BE49-F238E27FC236}">
                <a16:creationId xmlns:a16="http://schemas.microsoft.com/office/drawing/2014/main" id="{4D916C98-9C07-C342-63A3-059193D27EC4}"/>
              </a:ext>
            </a:extLst>
          </p:cNvPr>
          <p:cNvSpPr txBox="1"/>
          <p:nvPr/>
        </p:nvSpPr>
        <p:spPr>
          <a:xfrm>
            <a:off x="645913" y="4159670"/>
            <a:ext cx="3779438"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Post-close surprises drive disputes and value destruction</a:t>
            </a:r>
            <a:endParaRPr lang="en-US" sz="900" dirty="0"/>
          </a:p>
        </p:txBody>
      </p:sp>
      <p:sp>
        <p:nvSpPr>
          <p:cNvPr id="19" name="Content Placeholder 9" descr="" title="">
            <a:extLst>
              <a:ext uri="{FF2B5EF4-FFF2-40B4-BE49-F238E27FC236}">
                <a16:creationId xmlns:a16="http://schemas.microsoft.com/office/drawing/2014/main" id="{EE2215AB-A10A-C7B4-D2CA-32B3C90EDAD6}"/>
              </a:ext>
            </a:extLst>
          </p:cNvPr>
          <p:cNvSpPr txBox="1">
            <a:spLocks/>
          </p:cNvSpPr>
          <p:nvPr/>
        </p:nvSpPr>
        <p:spPr>
          <a:xfrm>
            <a:off x="4490049" y="2131119"/>
            <a:ext cx="3797780" cy="44063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Single platform — every workstream feeds the same risk register</a:t>
            </a:r>
            <a:endParaRPr lang="en-US" sz="900" dirty="0">
              <a:latin typeface="+mn-lt"/>
            </a:endParaRPr>
          </a:p>
        </p:txBody>
      </p:sp>
      <p:sp>
        <p:nvSpPr>
          <p:cNvPr id="20" name="Content Placeholder 9" descr="" title="">
            <a:extLst>
              <a:ext uri="{FF2B5EF4-FFF2-40B4-BE49-F238E27FC236}">
                <a16:creationId xmlns:a16="http://schemas.microsoft.com/office/drawing/2014/main" id="{83FDFD1D-DEE8-A699-52E7-4D4A5AFB6909}"/>
              </a:ext>
            </a:extLst>
          </p:cNvPr>
          <p:cNvSpPr txBox="1">
            <a:spLocks/>
          </p:cNvSpPr>
          <p:nvPr/>
        </p:nvSpPr>
        <p:spPr>
          <a:xfrm>
            <a:off x="4490049" y="2684212"/>
            <a:ext cx="3685097" cy="35281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1" name="Content Placeholder 9" descr="" title="">
            <a:extLst>
              <a:ext uri="{FF2B5EF4-FFF2-40B4-BE49-F238E27FC236}">
                <a16:creationId xmlns:a16="http://schemas.microsoft.com/office/drawing/2014/main" id="{EA3B3F94-740F-229C-A239-24D95A978F19}"/>
              </a:ext>
            </a:extLst>
          </p:cNvPr>
          <p:cNvSpPr txBox="1">
            <a:spLocks/>
          </p:cNvSpPr>
          <p:nvPr/>
        </p:nvSpPr>
        <p:spPr>
          <a:xfrm>
            <a:off x="4490049" y="3162727"/>
            <a:ext cx="3685097" cy="32120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Integration planning starts during DD with live data, not after</a:t>
            </a:r>
            <a:endParaRPr lang="en-US" sz="900" dirty="0">
              <a:latin typeface="+mn-lt"/>
            </a:endParaRPr>
          </a:p>
          <a:p>
            <a:pPr algn="l"/>
            <a:endParaRPr lang="en-US" sz="900" dirty="0"/>
          </a:p>
        </p:txBody>
      </p:sp>
      <p:sp>
        <p:nvSpPr>
          <p:cNvPr id="22" name="Content Placeholder 9" descr="" title="">
            <a:extLst>
              <a:ext uri="{FF2B5EF4-FFF2-40B4-BE49-F238E27FC236}">
                <a16:creationId xmlns:a16="http://schemas.microsoft.com/office/drawing/2014/main" id="{5A187F37-01DF-43E7-259A-CF3682C271FE}"/>
              </a:ext>
            </a:extLst>
          </p:cNvPr>
          <p:cNvSpPr txBox="1">
            <a:spLocks/>
          </p:cNvSpPr>
          <p:nvPr/>
        </p:nvSpPr>
        <p:spPr>
          <a:xfrm>
            <a:off x="4498180" y="3610165"/>
            <a:ext cx="3779438" cy="56027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Contract analytics inform negotiation positions automatically</a:t>
            </a:r>
            <a:endParaRPr lang="en-US" sz="900" dirty="0">
              <a:latin typeface="+mn-lt"/>
            </a:endParaRPr>
          </a:p>
          <a:p>
            <a:pPr algn="l"/>
            <a:endParaRPr lang="en-US" sz="900" dirty="0"/>
          </a:p>
        </p:txBody>
      </p:sp>
      <p:sp>
        <p:nvSpPr>
          <p:cNvPr id="23" name="Content Placeholder 9" descr="" title="">
            <a:extLst>
              <a:ext uri="{FF2B5EF4-FFF2-40B4-BE49-F238E27FC236}">
                <a16:creationId xmlns:a16="http://schemas.microsoft.com/office/drawing/2014/main" id="{3E2AFA55-26E3-F79A-6FF0-7AF5989F713B}"/>
              </a:ext>
            </a:extLst>
          </p:cNvPr>
          <p:cNvSpPr txBox="1">
            <a:spLocks/>
          </p:cNvSpPr>
          <p:nvPr/>
        </p:nvSpPr>
        <p:spPr>
          <a:xfrm>
            <a:off x="4498180" y="4106905"/>
            <a:ext cx="3779438" cy="45177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Cross-deal learning means each transaction makes the next one faster</a:t>
            </a:r>
            <a:endParaRPr lang="en-US" sz="900" dirty="0">
              <a:latin typeface="+mn-lt"/>
            </a:endParaRPr>
          </a:p>
        </p:txBody>
      </p:sp>
    </p:spTree>
    <p:extLst>
      <p:ext uri="{BB962C8B-B14F-4D97-AF65-F5344CB8AC3E}">
        <p14:creationId xmlns:p14="http://schemas.microsoft.com/office/powerpoint/2010/main" val="3083927893"/>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0530652-F970-EBF4-2043-5B66A7DF3C38}"/>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C5FE0E3B-9CB8-94D2-FA53-54E94171D150}"/>
              </a:ext>
            </a:extLst>
          </p:cNvPr>
          <p:cNvSpPr>
            <a:spLocks noGrp="1"/>
          </p:cNvSpPr>
          <p:nvPr>
            <p:ph type="title" idx="4294967295"/>
          </p:nvPr>
        </p:nvSpPr>
        <p:spPr>
          <a:xfrm>
            <a:off x="0" y="782638"/>
            <a:ext cx="7704138" cy="590550"/>
          </a:xfrm>
        </p:spPr>
        <p:txBody>
          <a:bodyPr>
            <a:normAutofit/>
          </a:bodyPr>
          <a:lstStyle/>
          <a:p>
            <a:r>
              <a:rPr lang="en-US" dirty="0"/>
              <a:t>AI RISKS YOU NEED TO MANAGE</a:t>
            </a:r>
          </a:p>
        </p:txBody>
      </p:sp>
      <p:graphicFrame>
        <p:nvGraphicFramePr>
          <p:cNvPr id="3" name="Table 2" descr="" title="">
            <a:extLst>
              <a:ext uri="{FF2B5EF4-FFF2-40B4-BE49-F238E27FC236}">
                <a16:creationId xmlns:a16="http://schemas.microsoft.com/office/drawing/2014/main" id="{596491F9-2EF9-AAA9-5CB4-8D8D272F7A26}"/>
              </a:ext>
            </a:extLst>
          </p:cNvPr>
          <p:cNvGraphicFramePr>
            <a:graphicFrameLocks noGrp="1"/>
          </p:cNvGraphicFramePr>
          <p:nvPr>
            <p:extLst>
              <p:ext uri="{D42A27DB-BD31-4B8C-83A1-F6EECF244321}">
                <p14:modId xmlns:p14="http://schemas.microsoft.com/office/powerpoint/2010/main" val="3944869210"/>
              </p:ext>
            </p:extLst>
          </p:nvPr>
        </p:nvGraphicFramePr>
        <p:xfrm>
          <a:off x="645914" y="1594329"/>
          <a:ext cx="7704534" cy="2986302"/>
        </p:xfrm>
        <a:graphic>
          <a:graphicData uri="http://schemas.openxmlformats.org/drawingml/2006/table">
            <a:tbl>
              <a:tblPr firstRow="1" bandRow="1">
                <a:tableStyleId>{5C22544A-7EE6-4342-B048-85BDC9FD1C3A}</a:tableStyleId>
              </a:tblPr>
              <a:tblGrid>
                <a:gridCol w="3852267">
                  <a:extLst>
                    <a:ext uri="{9D8B030D-6E8A-4147-A177-3AD203B41FA5}">
                      <a16:colId xmlns:a16="http://schemas.microsoft.com/office/drawing/2014/main" val="1017764553"/>
                    </a:ext>
                  </a:extLst>
                </a:gridCol>
                <a:gridCol w="3852267">
                  <a:extLst>
                    <a:ext uri="{9D8B030D-6E8A-4147-A177-3AD203B41FA5}">
                      <a16:colId xmlns:a16="http://schemas.microsoft.com/office/drawing/2014/main" val="3873493651"/>
                    </a:ext>
                  </a:extLst>
                </a:gridCol>
              </a:tblGrid>
              <a:tr h="497717">
                <a:tc>
                  <a:txBody>
                    <a:bodyPr/>
                    <a:lstStyle/>
                    <a:p>
                      <a:pPr algn="ctr"/>
                      <a:r>
                        <a:rPr lang="en-US" sz="2100" dirty="0"/>
                        <a:t>RISKS</a:t>
                      </a:r>
                    </a:p>
                  </a:txBody>
                  <a:tcPr marL="68580" marR="68580" marT="34290" marB="34290" anchor="ctr"/>
                </a:tc>
                <a:tc>
                  <a:txBody>
                    <a:bodyPr/>
                    <a:lstStyle/>
                    <a:p>
                      <a:pPr algn="ctr"/>
                      <a:r>
                        <a:rPr lang="en-US" sz="2100" dirty="0"/>
                        <a:t>GUARDRAILS</a:t>
                      </a:r>
                    </a:p>
                  </a:txBody>
                  <a:tcPr marL="68580" marR="68580" marT="34290" marB="34290" anchor="ctr">
                    <a:solidFill>
                      <a:schemeClr val="accent6"/>
                    </a:solidFill>
                  </a:tcPr>
                </a:tc>
                <a:extLst>
                  <a:ext uri="{0D108BD9-81ED-4DB2-BD59-A6C34878D82A}">
                    <a16:rowId xmlns:a16="http://schemas.microsoft.com/office/drawing/2014/main" val="2882264583"/>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350871618"/>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ea typeface="Calibri" pitchFamily="34" charset="-122"/>
                          <a:cs typeface="Calibri" pitchFamily="34" charset="-120"/>
                        </a:rPr>
                        <a:t>Enterprise Platforms Only</a:t>
                      </a:r>
                      <a:br>
                        <a:rPr lang="en-US" sz="900" dirty="0">
                          <a:solidFill>
                            <a:schemeClr val="tx1"/>
                          </a:solidFill>
                          <a:latin typeface="+mn-lt"/>
                          <a:ea typeface="Calibri" pitchFamily="34" charset="-122"/>
                          <a:cs typeface="Calibri" pitchFamily="34" charset="-120"/>
                        </a:rPr>
                      </a:br>
                      <a:r>
                        <a:rPr lang="en-US" sz="900" dirty="0">
                          <a:solidFill>
                            <a:schemeClr val="tx1"/>
                          </a:solidFill>
                          <a:latin typeface="+mn-lt"/>
                          <a:ea typeface="Calibri" pitchFamily="34" charset="-122"/>
                          <a:cs typeface="Calibri" pitchFamily="34" charset="-120"/>
                        </a:rPr>
                        <a:t>Invest in proprietary systems—higher upfront cost, better long-term value.</a:t>
                      </a:r>
                      <a:endParaRPr lang="en-US" sz="900" dirty="0">
                        <a:solidFill>
                          <a:schemeClr val="tx1"/>
                        </a:solidFill>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73933816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860005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017597725"/>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621949366"/>
                  </a:ext>
                </a:extLst>
              </a:tr>
            </a:tbl>
          </a:graphicData>
        </a:graphic>
      </p:graphicFrame>
      <p:sp>
        <p:nvSpPr>
          <p:cNvPr id="6" name="Content Placeholder 8" descr="" title="">
            <a:extLst>
              <a:ext uri="{FF2B5EF4-FFF2-40B4-BE49-F238E27FC236}">
                <a16:creationId xmlns:a16="http://schemas.microsoft.com/office/drawing/2014/main" id="{EAF93E5F-7376-DA60-F300-78374EF08976}"/>
              </a:ext>
            </a:extLst>
          </p:cNvPr>
          <p:cNvSpPr txBox="1">
            <a:spLocks/>
          </p:cNvSpPr>
          <p:nvPr/>
        </p:nvSpPr>
        <p:spPr>
          <a:xfrm>
            <a:off x="645913" y="2114697"/>
            <a:ext cx="3685097" cy="45705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latin typeface="+mn-lt"/>
                <a:ea typeface="Calibri" pitchFamily="34" charset="-122"/>
                <a:cs typeface="Calibri" pitchFamily="34" charset="-120"/>
              </a:rPr>
              <a:t>Hallucination</a:t>
            </a:r>
            <a:r>
              <a:rPr lang="en-US" sz="900" dirty="0">
                <a:latin typeface="+mn-lt"/>
                <a:ea typeface="Calibri" pitchFamily="34" charset="-122"/>
                <a:cs typeface="Calibri" pitchFamily="34" charset="-120"/>
              </a:rPr>
              <a:t> </a:t>
            </a:r>
            <a:br>
              <a:rPr lang="en-US" sz="900" dirty="0">
                <a:solidFill>
                  <a:srgbClr val="334155"/>
                </a:solidFill>
                <a:latin typeface="+mn-lt"/>
                <a:ea typeface="Calibri" pitchFamily="34" charset="-122"/>
                <a:cs typeface="Calibri" pitchFamily="34" charset="-120"/>
              </a:rPr>
            </a:br>
            <a:r>
              <a:rPr lang="en-US" sz="900" dirty="0">
                <a:solidFill>
                  <a:srgbClr val="334155"/>
                </a:solidFill>
                <a:latin typeface="+mn-lt"/>
                <a:ea typeface="Calibri" pitchFamily="34" charset="-122"/>
                <a:cs typeface="Calibri" pitchFamily="34" charset="-120"/>
              </a:rPr>
              <a:t>AI invents facts. In financial diligence, that can be catastrophic.</a:t>
            </a:r>
            <a:endParaRPr lang="en-US" sz="900" dirty="0">
              <a:latin typeface="+mn-lt"/>
            </a:endParaRPr>
          </a:p>
          <a:p>
            <a:pPr algn="l"/>
            <a:endParaRPr lang="en-US" sz="900" dirty="0">
              <a:latin typeface="+mn-lt"/>
            </a:endParaRPr>
          </a:p>
          <a:p>
            <a:pPr algn="l"/>
            <a:endParaRPr lang="en-US" sz="900" dirty="0"/>
          </a:p>
        </p:txBody>
      </p:sp>
      <p:sp>
        <p:nvSpPr>
          <p:cNvPr id="12" name="TextBox 11" descr="" title="">
            <a:extLst>
              <a:ext uri="{FF2B5EF4-FFF2-40B4-BE49-F238E27FC236}">
                <a16:creationId xmlns:a16="http://schemas.microsoft.com/office/drawing/2014/main" id="{1FCAAC37-CBB2-2FBA-335D-967DAD55196D}"/>
              </a:ext>
            </a:extLst>
          </p:cNvPr>
          <p:cNvSpPr txBox="1"/>
          <p:nvPr/>
        </p:nvSpPr>
        <p:spPr>
          <a:xfrm>
            <a:off x="645913" y="2610382"/>
            <a:ext cx="3685097" cy="646331"/>
          </a:xfrm>
          <a:prstGeom prst="rect">
            <a:avLst/>
          </a:prstGeom>
          <a:noFill/>
        </p:spPr>
        <p:txBody>
          <a:bodyPr wrap="square">
            <a:spAutoFit/>
          </a:bodyPr>
          <a:lstStyle/>
          <a:p>
            <a:r>
              <a:rPr lang="en-US" sz="900" b="1" dirty="0">
                <a:ea typeface="Calibri" pitchFamily="34" charset="-122"/>
                <a:cs typeface="Calibri" pitchFamily="34" charset="-120"/>
              </a:rPr>
              <a:t>Data Security</a:t>
            </a:r>
          </a:p>
          <a:p>
            <a:r>
              <a:rPr lang="en-US" sz="900" dirty="0">
                <a:solidFill>
                  <a:srgbClr val="334155"/>
                </a:solidFill>
                <a:ea typeface="Calibri" pitchFamily="34" charset="-122"/>
                <a:cs typeface="Calibri" pitchFamily="34" charset="-120"/>
              </a:rPr>
              <a:t>Confidential deal data in AI tools creates breach and privilege exposure.</a:t>
            </a:r>
            <a:endParaRPr lang="en-US" sz="900" dirty="0"/>
          </a:p>
          <a:p>
            <a:endParaRPr lang="en-US" sz="900" dirty="0"/>
          </a:p>
        </p:txBody>
      </p:sp>
      <p:sp>
        <p:nvSpPr>
          <p:cNvPr id="14" name="TextBox 13" descr="" title="">
            <a:extLst>
              <a:ext uri="{FF2B5EF4-FFF2-40B4-BE49-F238E27FC236}">
                <a16:creationId xmlns:a16="http://schemas.microsoft.com/office/drawing/2014/main" id="{CAF1CDD2-19DD-4894-A6D1-CD1BF6FF6F1B}"/>
              </a:ext>
            </a:extLst>
          </p:cNvPr>
          <p:cNvSpPr txBox="1"/>
          <p:nvPr/>
        </p:nvSpPr>
        <p:spPr>
          <a:xfrm>
            <a:off x="641848" y="3203531"/>
            <a:ext cx="3844136" cy="507831"/>
          </a:xfrm>
          <a:prstGeom prst="rect">
            <a:avLst/>
          </a:prstGeom>
          <a:noFill/>
        </p:spPr>
        <p:txBody>
          <a:bodyPr wrap="square">
            <a:spAutoFit/>
          </a:bodyPr>
          <a:lstStyle/>
          <a:p>
            <a:r>
              <a:rPr lang="en-US" sz="900" b="1" dirty="0">
                <a:ea typeface="Calibri" pitchFamily="34" charset="-122"/>
                <a:cs typeface="Calibri" pitchFamily="34" charset="-120"/>
              </a:rPr>
              <a:t>Algorithmic Bias</a:t>
            </a:r>
          </a:p>
          <a:p>
            <a:r>
              <a:rPr lang="en-US" sz="900" dirty="0">
                <a:solidFill>
                  <a:srgbClr val="334155"/>
                </a:solidFill>
                <a:ea typeface="Calibri" pitchFamily="34" charset="-122"/>
                <a:cs typeface="Calibri" pitchFamily="34" charset="-120"/>
              </a:rPr>
              <a:t>Biased training data skews valuations and target assessments.</a:t>
            </a:r>
            <a:endParaRPr lang="en-US" sz="900" dirty="0"/>
          </a:p>
          <a:p>
            <a:endParaRPr lang="en-US" sz="900" b="1" dirty="0">
              <a:latin typeface="Georgia" panose="02040502050405020303" pitchFamily="18" charset="0"/>
            </a:endParaRPr>
          </a:p>
        </p:txBody>
      </p:sp>
      <p:sp>
        <p:nvSpPr>
          <p:cNvPr id="16" name="TextBox 15" descr="" title="">
            <a:extLst>
              <a:ext uri="{FF2B5EF4-FFF2-40B4-BE49-F238E27FC236}">
                <a16:creationId xmlns:a16="http://schemas.microsoft.com/office/drawing/2014/main" id="{994107C2-F004-A465-75F8-3810B90868B2}"/>
              </a:ext>
            </a:extLst>
          </p:cNvPr>
          <p:cNvSpPr txBox="1"/>
          <p:nvPr/>
        </p:nvSpPr>
        <p:spPr>
          <a:xfrm>
            <a:off x="645913" y="3673122"/>
            <a:ext cx="3779438" cy="507831"/>
          </a:xfrm>
          <a:prstGeom prst="rect">
            <a:avLst/>
          </a:prstGeom>
          <a:noFill/>
        </p:spPr>
        <p:txBody>
          <a:bodyPr wrap="square">
            <a:spAutoFit/>
          </a:bodyPr>
          <a:lstStyle/>
          <a:p>
            <a:r>
              <a:rPr lang="en-US" sz="900" b="1" dirty="0"/>
              <a:t>Privilege Questions</a:t>
            </a:r>
          </a:p>
          <a:p>
            <a:r>
              <a:rPr lang="en-US" sz="900" dirty="0">
                <a:solidFill>
                  <a:srgbClr val="334155"/>
                </a:solidFill>
                <a:ea typeface="Calibri" pitchFamily="34" charset="-122"/>
                <a:cs typeface="Calibri" pitchFamily="34" charset="-120"/>
              </a:rPr>
              <a:t>AI-generated analysis may not qualify for attorney-client protection.</a:t>
            </a:r>
            <a:endParaRPr lang="en-US" sz="900" dirty="0"/>
          </a:p>
          <a:p>
            <a:endParaRPr lang="en-US" sz="900" dirty="0"/>
          </a:p>
        </p:txBody>
      </p:sp>
      <p:sp>
        <p:nvSpPr>
          <p:cNvPr id="19" name="Content Placeholder 9" descr="" title="">
            <a:extLst>
              <a:ext uri="{FF2B5EF4-FFF2-40B4-BE49-F238E27FC236}">
                <a16:creationId xmlns:a16="http://schemas.microsoft.com/office/drawing/2014/main" id="{3A65CFDC-2962-FC13-7855-DFFC7AC4C398}"/>
              </a:ext>
            </a:extLst>
          </p:cNvPr>
          <p:cNvSpPr txBox="1">
            <a:spLocks/>
          </p:cNvSpPr>
          <p:nvPr/>
        </p:nvSpPr>
        <p:spPr>
          <a:xfrm>
            <a:off x="4490049" y="2131119"/>
            <a:ext cx="3797780" cy="44063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latin typeface="+mn-lt"/>
                <a:ea typeface="Calibri" pitchFamily="34" charset="-122"/>
                <a:cs typeface="Calibri" pitchFamily="34" charset="-120"/>
              </a:rPr>
              <a:t>Human Review</a:t>
            </a:r>
            <a:br>
              <a:rPr lang="en-US" sz="900" dirty="0">
                <a:solidFill>
                  <a:srgbClr val="334155"/>
                </a:solidFill>
                <a:latin typeface="+mn-lt"/>
                <a:ea typeface="Calibri" pitchFamily="34" charset="-122"/>
                <a:cs typeface="Calibri" pitchFamily="34" charset="-120"/>
              </a:rPr>
            </a:br>
            <a:r>
              <a:rPr lang="en-US" sz="900" dirty="0">
                <a:solidFill>
                  <a:srgbClr val="334155"/>
                </a:solidFill>
                <a:latin typeface="+mn-lt"/>
                <a:ea typeface="Calibri" pitchFamily="34" charset="-122"/>
                <a:cs typeface="Calibri" pitchFamily="34" charset="-120"/>
              </a:rPr>
              <a:t>A lawyer reviews every AI output before it goes anywhere.</a:t>
            </a:r>
            <a:endParaRPr lang="en-US" sz="900" dirty="0">
              <a:latin typeface="+mn-lt"/>
            </a:endParaRPr>
          </a:p>
          <a:p>
            <a:pPr algn="l"/>
            <a:endParaRPr lang="en-US" sz="900" dirty="0">
              <a:solidFill>
                <a:srgbClr val="334155"/>
              </a:solidFill>
              <a:latin typeface="+mn-lt"/>
              <a:ea typeface="Calibri" pitchFamily="34" charset="-122"/>
              <a:cs typeface="Calibri" pitchFamily="34" charset="-120"/>
            </a:endParaRPr>
          </a:p>
        </p:txBody>
      </p:sp>
      <p:sp>
        <p:nvSpPr>
          <p:cNvPr id="20" name="Content Placeholder 9" descr="" title="">
            <a:extLst>
              <a:ext uri="{FF2B5EF4-FFF2-40B4-BE49-F238E27FC236}">
                <a16:creationId xmlns:a16="http://schemas.microsoft.com/office/drawing/2014/main" id="{8174547A-C037-5CB0-46D0-175C34BB8F7A}"/>
              </a:ext>
            </a:extLst>
          </p:cNvPr>
          <p:cNvSpPr txBox="1">
            <a:spLocks/>
          </p:cNvSpPr>
          <p:nvPr/>
        </p:nvSpPr>
        <p:spPr>
          <a:xfrm>
            <a:off x="4490049" y="2684212"/>
            <a:ext cx="3685097" cy="35281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1" name="Content Placeholder 9" descr="" title="">
            <a:extLst>
              <a:ext uri="{FF2B5EF4-FFF2-40B4-BE49-F238E27FC236}">
                <a16:creationId xmlns:a16="http://schemas.microsoft.com/office/drawing/2014/main" id="{D2B9AFA6-A5D2-EBE2-9DF5-3C25C27F6431}"/>
              </a:ext>
            </a:extLst>
          </p:cNvPr>
          <p:cNvSpPr txBox="1">
            <a:spLocks/>
          </p:cNvSpPr>
          <p:nvPr/>
        </p:nvSpPr>
        <p:spPr>
          <a:xfrm>
            <a:off x="4490049" y="3162727"/>
            <a:ext cx="3685097" cy="32120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latin typeface="+mn-lt"/>
                <a:ea typeface="Calibri" pitchFamily="34" charset="-122"/>
                <a:cs typeface="Calibri" pitchFamily="34" charset="-120"/>
              </a:rPr>
              <a:t>Audit for Bias</a:t>
            </a:r>
            <a:br>
              <a:rPr lang="en-US" sz="900" dirty="0">
                <a:solidFill>
                  <a:srgbClr val="334155"/>
                </a:solidFill>
                <a:latin typeface="+mn-lt"/>
                <a:ea typeface="Calibri" pitchFamily="34" charset="-122"/>
                <a:cs typeface="Calibri" pitchFamily="34" charset="-120"/>
              </a:rPr>
            </a:br>
            <a:r>
              <a:rPr lang="en-US" sz="900" dirty="0">
                <a:solidFill>
                  <a:srgbClr val="334155"/>
                </a:solidFill>
                <a:latin typeface="+mn-lt"/>
                <a:ea typeface="Calibri" pitchFamily="34" charset="-122"/>
                <a:cs typeface="Calibri" pitchFamily="34" charset="-120"/>
              </a:rPr>
              <a:t>Test AI models regularly. Diversify training data.</a:t>
            </a:r>
            <a:endParaRPr lang="en-US" sz="900" dirty="0">
              <a:latin typeface="+mn-lt"/>
            </a:endParaRPr>
          </a:p>
          <a:p>
            <a:pPr algn="l"/>
            <a:endParaRPr lang="en-US" sz="900" dirty="0">
              <a:latin typeface="+mn-lt"/>
            </a:endParaRPr>
          </a:p>
          <a:p>
            <a:pPr algn="l"/>
            <a:r>
              <a:rPr lang="en-US" sz="900" dirty="0">
                <a:solidFill>
                  <a:srgbClr val="334155"/>
                </a:solidFill>
                <a:latin typeface="+mn-lt"/>
                <a:ea typeface="Calibri" pitchFamily="34" charset="-122"/>
                <a:cs typeface="Calibri" pitchFamily="34" charset="-120"/>
              </a:rPr>
              <a:t>Maintain attorney supervision over all outputs.</a:t>
            </a:r>
            <a:endParaRPr lang="en-US" sz="900" dirty="0">
              <a:latin typeface="+mn-lt"/>
            </a:endParaRPr>
          </a:p>
          <a:p>
            <a:pPr algn="l"/>
            <a:endParaRPr lang="en-US" sz="900" dirty="0"/>
          </a:p>
        </p:txBody>
      </p:sp>
      <p:sp>
        <p:nvSpPr>
          <p:cNvPr id="22" name="Content Placeholder 9" descr="" title="">
            <a:extLst>
              <a:ext uri="{FF2B5EF4-FFF2-40B4-BE49-F238E27FC236}">
                <a16:creationId xmlns:a16="http://schemas.microsoft.com/office/drawing/2014/main" id="{C957C321-DEAE-62B4-A12F-700000897C12}"/>
              </a:ext>
            </a:extLst>
          </p:cNvPr>
          <p:cNvSpPr txBox="1">
            <a:spLocks/>
          </p:cNvSpPr>
          <p:nvPr/>
        </p:nvSpPr>
        <p:spPr>
          <a:xfrm>
            <a:off x="4498180" y="3610165"/>
            <a:ext cx="3779438" cy="56027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latin typeface="+mn-lt"/>
                <a:ea typeface="Calibri" pitchFamily="34" charset="-122"/>
                <a:cs typeface="Calibri" pitchFamily="34" charset="-120"/>
              </a:rPr>
              <a:t>Privilege Protocols</a:t>
            </a:r>
            <a:endParaRPr lang="en-US" sz="900" dirty="0">
              <a:latin typeface="+mn-lt"/>
            </a:endParaRPr>
          </a:p>
        </p:txBody>
      </p:sp>
      <p:sp>
        <p:nvSpPr>
          <p:cNvPr id="23" name="Content Placeholder 9" descr="" title="">
            <a:extLst>
              <a:ext uri="{FF2B5EF4-FFF2-40B4-BE49-F238E27FC236}">
                <a16:creationId xmlns:a16="http://schemas.microsoft.com/office/drawing/2014/main" id="{74A4D1C7-1393-9450-747C-38D1AE2F76DF}"/>
              </a:ext>
            </a:extLst>
          </p:cNvPr>
          <p:cNvSpPr txBox="1">
            <a:spLocks/>
          </p:cNvSpPr>
          <p:nvPr/>
        </p:nvSpPr>
        <p:spPr>
          <a:xfrm>
            <a:off x="4498180" y="4106905"/>
            <a:ext cx="3779438" cy="45177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latin typeface="+mn-lt"/>
                <a:ea typeface="Calibri" pitchFamily="34" charset="-122"/>
                <a:cs typeface="Calibri" pitchFamily="34" charset="-120"/>
              </a:rPr>
              <a:t>Internal AI Policy</a:t>
            </a:r>
            <a:br>
              <a:rPr lang="en-US" sz="900" b="1" dirty="0">
                <a:solidFill>
                  <a:srgbClr val="334155"/>
                </a:solidFill>
                <a:latin typeface="+mn-lt"/>
                <a:ea typeface="Calibri" pitchFamily="34" charset="-122"/>
                <a:cs typeface="Calibri" pitchFamily="34" charset="-120"/>
              </a:rPr>
            </a:br>
            <a:r>
              <a:rPr lang="en-US" sz="900" dirty="0">
                <a:solidFill>
                  <a:srgbClr val="334155"/>
                </a:solidFill>
                <a:latin typeface="+mn-lt"/>
                <a:ea typeface="Calibri" pitchFamily="34" charset="-122"/>
                <a:cs typeface="Calibri" pitchFamily="34" charset="-120"/>
              </a:rPr>
              <a:t>Train every deal team member on the rules.</a:t>
            </a:r>
            <a:endParaRPr lang="en-US" sz="900" dirty="0">
              <a:latin typeface="+mn-lt"/>
            </a:endParaRPr>
          </a:p>
          <a:p>
            <a:pPr algn="l"/>
            <a:endParaRPr lang="en-US" sz="900" b="1" dirty="0">
              <a:latin typeface="Georgia" panose="02040502050405020303" pitchFamily="18" charset="0"/>
            </a:endParaRPr>
          </a:p>
        </p:txBody>
      </p:sp>
    </p:spTree>
    <p:extLst>
      <p:ext uri="{BB962C8B-B14F-4D97-AF65-F5344CB8AC3E}">
        <p14:creationId xmlns:p14="http://schemas.microsoft.com/office/powerpoint/2010/main" val="4246191992"/>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8A224BE-35B9-127C-A27E-E7ECAED5B6C7}"/>
            </a:ext>
          </a:extLst>
        </p:cNvPr>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3D88008F-C0D5-79E0-7CF0-496491664F02}"/>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The M&amp;A Landscape</a:t>
            </a:r>
          </a:p>
          <a:p>
            <a:r>
              <a:rPr lang="en-US" sz="1200" i="1" dirty="0">
                <a:solidFill>
                  <a:schemeClr val="bg1"/>
                </a:solidFill>
              </a:rPr>
              <a:t>Market data, mega-deals, and what’s driving deal momentum in 2026</a:t>
            </a:r>
          </a:p>
        </p:txBody>
      </p:sp>
      <p:sp>
        <p:nvSpPr>
          <p:cNvPr id="3" name="Title 2" descr="" title="">
            <a:extLst>
              <a:ext uri="{FF2B5EF4-FFF2-40B4-BE49-F238E27FC236}">
                <a16:creationId xmlns:a16="http://schemas.microsoft.com/office/drawing/2014/main" id="{D4B6811A-045E-033B-FBDC-E0E1BF11AAEE}"/>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01</a:t>
            </a:r>
          </a:p>
        </p:txBody>
      </p:sp>
    </p:spTree>
    <p:extLst>
      <p:ext uri="{BB962C8B-B14F-4D97-AF65-F5344CB8AC3E}">
        <p14:creationId xmlns:p14="http://schemas.microsoft.com/office/powerpoint/2010/main" val="163277939"/>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E697B1D-D040-2315-C39B-FE6BF46E98F9}"/>
            </a:ext>
          </a:extLst>
        </p:cNvPr>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64363DA9-09A4-CDB6-E36A-DD95C52075EB}"/>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Regulatory &amp; Risk Landscape</a:t>
            </a:r>
          </a:p>
          <a:p>
            <a:r>
              <a:rPr lang="en-US" sz="1200" i="1" dirty="0">
                <a:solidFill>
                  <a:schemeClr val="bg1"/>
                </a:solidFill>
              </a:rPr>
              <a:t>Antitrust, FDI, tariffs, privacy &amp; activism</a:t>
            </a:r>
          </a:p>
        </p:txBody>
      </p:sp>
      <p:sp>
        <p:nvSpPr>
          <p:cNvPr id="3" name="Title 2" descr="" title="">
            <a:extLst>
              <a:ext uri="{FF2B5EF4-FFF2-40B4-BE49-F238E27FC236}">
                <a16:creationId xmlns:a16="http://schemas.microsoft.com/office/drawing/2014/main" id="{94E48235-2BC1-0795-A016-E0CB3B7698A5}"/>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05</a:t>
            </a:r>
          </a:p>
        </p:txBody>
      </p:sp>
    </p:spTree>
    <p:extLst>
      <p:ext uri="{BB962C8B-B14F-4D97-AF65-F5344CB8AC3E}">
        <p14:creationId xmlns:p14="http://schemas.microsoft.com/office/powerpoint/2010/main" val="2149661477"/>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CC70DF9E-72C4-708A-D1ED-A496268B5E2C}"/>
              </a:ext>
            </a:extLst>
          </p:cNvPr>
          <p:cNvSpPr>
            <a:spLocks noGrp="1"/>
          </p:cNvSpPr>
          <p:nvPr>
            <p:ph sz="half" idx="10"/>
          </p:nvPr>
        </p:nvSpPr>
        <p:spPr/>
        <p:txBody>
          <a:bodyPr>
            <a:normAutofit fontScale="85000" lnSpcReduction="10000"/>
          </a:bodyPr>
          <a:lstStyle/>
          <a:p>
            <a:r>
              <a:rPr lang="en-US" b="1" dirty="0"/>
              <a:t>Antitrust &amp; Merger Control </a:t>
            </a:r>
            <a:br>
              <a:rPr lang="en-US" dirty="0"/>
            </a:br>
            <a:r>
              <a:rPr lang="en-US" dirty="0"/>
              <a:t>Lighter touch under current administration, but don’t get complacent. EC updating guidelines in 2026. Uncertainty around HSR filing requirements (new or old rules?) add cost and complexity.</a:t>
            </a:r>
          </a:p>
          <a:p>
            <a:r>
              <a:rPr lang="en-US" b="1" dirty="0"/>
              <a:t>Foreign Investment &amp; CFIUS</a:t>
            </a:r>
            <a:br>
              <a:rPr lang="en-US" dirty="0"/>
            </a:br>
            <a:r>
              <a:rPr lang="en-US" dirty="0" err="1"/>
              <a:t>CFIUS</a:t>
            </a:r>
            <a:r>
              <a:rPr lang="en-US" dirty="0"/>
              <a:t> expanding scope into AI, semiconductors, and critical infrastructure. Map every cross-border approval early in the process—no surprises.</a:t>
            </a:r>
          </a:p>
          <a:p>
            <a:r>
              <a:rPr lang="en-US" b="1" dirty="0"/>
              <a:t>Data Privacy &amp; Cybersecurity </a:t>
            </a:r>
            <a:br>
              <a:rPr lang="en-US" dirty="0"/>
            </a:br>
            <a:r>
              <a:rPr lang="en-US" dirty="0"/>
              <a:t>AI raises new privacy and IP infringement questions. Cyber diligence is no longer optional. State privacy laws are proliferating fast.</a:t>
            </a:r>
          </a:p>
          <a:p>
            <a:r>
              <a:rPr lang="en-US" b="1" dirty="0"/>
              <a:t>Tariffs &amp; Trade Policy </a:t>
            </a:r>
            <a:br>
              <a:rPr lang="en-US" dirty="0"/>
            </a:br>
            <a:r>
              <a:rPr lang="en-US" dirty="0"/>
              <a:t>Tariff uncertainty is reshaping global supply chains. Nearshoring and onshoring acquisitions are accelerating. Factor trade policy into every cross-border deal model.</a:t>
            </a:r>
          </a:p>
          <a:p>
            <a:endParaRPr lang="en-US" dirty="0"/>
          </a:p>
        </p:txBody>
      </p:sp>
      <p:sp>
        <p:nvSpPr>
          <p:cNvPr id="3" name="Title 2" descr="" title="">
            <a:extLst>
              <a:ext uri="{FF2B5EF4-FFF2-40B4-BE49-F238E27FC236}">
                <a16:creationId xmlns:a16="http://schemas.microsoft.com/office/drawing/2014/main" id="{36AD0A0C-1525-65C6-51F0-008B80CEC6A3}"/>
              </a:ext>
            </a:extLst>
          </p:cNvPr>
          <p:cNvSpPr>
            <a:spLocks noGrp="1"/>
          </p:cNvSpPr>
          <p:nvPr>
            <p:ph type="title"/>
          </p:nvPr>
        </p:nvSpPr>
        <p:spPr/>
        <p:txBody>
          <a:bodyPr/>
          <a:lstStyle/>
          <a:p>
            <a:r>
              <a:rPr lang="en-US" dirty="0"/>
              <a:t>Four regulatory forces shaping 2026 deals</a:t>
            </a:r>
          </a:p>
        </p:txBody>
      </p:sp>
    </p:spTree>
    <p:extLst>
      <p:ext uri="{BB962C8B-B14F-4D97-AF65-F5344CB8AC3E}">
        <p14:creationId xmlns:p14="http://schemas.microsoft.com/office/powerpoint/2010/main" val="3053680506"/>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DF3164A-D0A3-53E2-7878-314787CB4D3E}"/>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2CF65A5E-EDF5-5A3D-F336-941B080D3274}"/>
              </a:ext>
            </a:extLst>
          </p:cNvPr>
          <p:cNvSpPr>
            <a:spLocks noGrp="1"/>
          </p:cNvSpPr>
          <p:nvPr>
            <p:ph type="title" idx="4294967295"/>
          </p:nvPr>
        </p:nvSpPr>
        <p:spPr>
          <a:xfrm>
            <a:off x="0" y="144463"/>
            <a:ext cx="7704138" cy="528637"/>
          </a:xfrm>
        </p:spPr>
        <p:txBody>
          <a:bodyPr>
            <a:normAutofit/>
          </a:bodyPr>
          <a:lstStyle/>
          <a:p>
            <a:r>
              <a:rPr lang="en-US" dirty="0"/>
              <a:t>Activism is at record levels</a:t>
            </a:r>
          </a:p>
        </p:txBody>
      </p:sp>
      <p:graphicFrame>
        <p:nvGraphicFramePr>
          <p:cNvPr id="3" name="Table 2" descr="" title="">
            <a:extLst>
              <a:ext uri="{FF2B5EF4-FFF2-40B4-BE49-F238E27FC236}">
                <a16:creationId xmlns:a16="http://schemas.microsoft.com/office/drawing/2014/main" id="{D1306A87-A5C4-FA0C-D847-0AE61592B7B1}"/>
              </a:ext>
            </a:extLst>
          </p:cNvPr>
          <p:cNvGraphicFramePr>
            <a:graphicFrameLocks noGrp="1"/>
          </p:cNvGraphicFramePr>
          <p:nvPr>
            <p:extLst>
              <p:ext uri="{D42A27DB-BD31-4B8C-83A1-F6EECF244321}">
                <p14:modId xmlns:p14="http://schemas.microsoft.com/office/powerpoint/2010/main" val="4268782013"/>
              </p:ext>
            </p:extLst>
          </p:nvPr>
        </p:nvGraphicFramePr>
        <p:xfrm>
          <a:off x="719733" y="693344"/>
          <a:ext cx="7704534" cy="3484019"/>
        </p:xfrm>
        <a:graphic>
          <a:graphicData uri="http://schemas.openxmlformats.org/drawingml/2006/table">
            <a:tbl>
              <a:tblPr firstRow="1" bandRow="1">
                <a:tableStyleId>{5C22544A-7EE6-4342-B048-85BDC9FD1C3A}</a:tableStyleId>
              </a:tblPr>
              <a:tblGrid>
                <a:gridCol w="3852267">
                  <a:extLst>
                    <a:ext uri="{9D8B030D-6E8A-4147-A177-3AD203B41FA5}">
                      <a16:colId xmlns:a16="http://schemas.microsoft.com/office/drawing/2014/main" val="1017764553"/>
                    </a:ext>
                  </a:extLst>
                </a:gridCol>
                <a:gridCol w="3852267">
                  <a:extLst>
                    <a:ext uri="{9D8B030D-6E8A-4147-A177-3AD203B41FA5}">
                      <a16:colId xmlns:a16="http://schemas.microsoft.com/office/drawing/2014/main" val="3873493651"/>
                    </a:ext>
                  </a:extLst>
                </a:gridCol>
              </a:tblGrid>
              <a:tr h="497717">
                <a:tc>
                  <a:txBody>
                    <a:bodyPr/>
                    <a:lstStyle/>
                    <a:p>
                      <a:pPr algn="ctr"/>
                      <a:r>
                        <a:rPr lang="en-US" sz="2100" dirty="0"/>
                        <a:t>WHAT’S HAPPENING</a:t>
                      </a:r>
                    </a:p>
                  </a:txBody>
                  <a:tcPr marL="68580" marR="68580" marT="34290" marB="34290" anchor="ctr"/>
                </a:tc>
                <a:tc>
                  <a:txBody>
                    <a:bodyPr/>
                    <a:lstStyle/>
                    <a:p>
                      <a:pPr algn="ctr"/>
                      <a:r>
                        <a:rPr lang="en-US" sz="2100" dirty="0"/>
                        <a:t>WHAT TO DO ABOUT IT</a:t>
                      </a:r>
                    </a:p>
                  </a:txBody>
                  <a:tcPr marL="68580" marR="68580" marT="34290" marB="34290" anchor="ctr">
                    <a:solidFill>
                      <a:srgbClr val="E31B23"/>
                    </a:solidFill>
                  </a:tcPr>
                </a:tc>
                <a:extLst>
                  <a:ext uri="{0D108BD9-81ED-4DB2-BD59-A6C34878D82A}">
                    <a16:rowId xmlns:a16="http://schemas.microsoft.com/office/drawing/2014/main" val="2882264583"/>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350871618"/>
                  </a:ext>
                </a:extLst>
              </a:tr>
              <a:tr h="4977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M&amp;A is the top activist thesis: push for sales, spin-offs, carve-outs</a:t>
                      </a:r>
                      <a:endParaRPr lang="en-US" sz="900" dirty="0">
                        <a:latin typeface="+mn-lt"/>
                      </a:endParaRPr>
                    </a:p>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Engage shareholders year-round — don’t wait for a fight</a:t>
                      </a:r>
                      <a:endParaRPr lang="en-US" sz="9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739338165"/>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Know your shareholder base better than the activists do</a:t>
                      </a:r>
                      <a:endParaRPr lang="en-US" sz="900" dirty="0">
                        <a:latin typeface="+mn-lt"/>
                      </a:endParaRPr>
                    </a:p>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8600055"/>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Have a response playbook ready: who does what, in what order</a:t>
                      </a:r>
                      <a:endParaRPr lang="en-US" sz="900" dirty="0">
                        <a:latin typeface="+mn-lt"/>
                      </a:endParaRPr>
                    </a:p>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017597725"/>
                  </a:ext>
                </a:extLst>
              </a:tr>
              <a:tr h="497717">
                <a:tc>
                  <a:txBody>
                    <a:bodyPr/>
                    <a:lstStyle/>
                    <a:p>
                      <a:endParaRPr lang="en-US" sz="1000" dirty="0"/>
                    </a:p>
                  </a:txBody>
                  <a:tcPr marL="68580" marR="68580" marT="34290" marB="34290">
                    <a:solidFill>
                      <a:schemeClr val="bg1">
                        <a:lumMod val="95000"/>
                      </a:schemeClr>
                    </a:solidFill>
                  </a:tcPr>
                </a:tc>
                <a:tc>
                  <a:txBody>
                    <a:bodyPr/>
                    <a:lstStyle/>
                    <a:p>
                      <a:pPr marL="0" indent="0">
                        <a:buNone/>
                      </a:pPr>
                      <a:r>
                        <a:rPr lang="en-US" sz="900" dirty="0">
                          <a:solidFill>
                            <a:srgbClr val="334155"/>
                          </a:solidFill>
                          <a:latin typeface="+mn-lt"/>
                          <a:ea typeface="Calibri" pitchFamily="34" charset="-122"/>
                          <a:cs typeface="Calibri" pitchFamily="34" charset="-120"/>
                        </a:rPr>
                        <a:t>Stress-test your strategic plan against activist critiques</a:t>
                      </a:r>
                      <a:endParaRPr lang="en-US" sz="900" dirty="0">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621949366"/>
                  </a:ext>
                </a:extLst>
              </a:tr>
              <a:tr h="4977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Companies losing visibility into real shareholder views</a:t>
                      </a:r>
                      <a:endParaRPr lang="en-US" sz="900" dirty="0">
                        <a:latin typeface="+mn-lt"/>
                      </a:endParaRPr>
                    </a:p>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Brief the Board on deal-related activism trends annually</a:t>
                      </a:r>
                      <a:endParaRPr lang="en-US" sz="9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887992760"/>
                  </a:ext>
                </a:extLst>
              </a:tr>
            </a:tbl>
          </a:graphicData>
        </a:graphic>
      </p:graphicFrame>
      <p:sp>
        <p:nvSpPr>
          <p:cNvPr id="6" name="Content Placeholder 8" descr="" title="">
            <a:extLst>
              <a:ext uri="{FF2B5EF4-FFF2-40B4-BE49-F238E27FC236}">
                <a16:creationId xmlns:a16="http://schemas.microsoft.com/office/drawing/2014/main" id="{D336DE02-7CBE-3CCC-9D96-3EEA1839B04F}"/>
              </a:ext>
            </a:extLst>
          </p:cNvPr>
          <p:cNvSpPr txBox="1">
            <a:spLocks/>
          </p:cNvSpPr>
          <p:nvPr/>
        </p:nvSpPr>
        <p:spPr>
          <a:xfrm>
            <a:off x="719732" y="1213712"/>
            <a:ext cx="3685097" cy="45705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Activism is year-round now, not just proxy season</a:t>
            </a:r>
            <a:endParaRPr lang="en-US" sz="900" dirty="0">
              <a:latin typeface="+mn-lt"/>
            </a:endParaRPr>
          </a:p>
          <a:p>
            <a:pPr algn="l"/>
            <a:endParaRPr lang="en-US" sz="900" dirty="0"/>
          </a:p>
        </p:txBody>
      </p:sp>
      <p:sp>
        <p:nvSpPr>
          <p:cNvPr id="14" name="TextBox 13" descr="" title="">
            <a:extLst>
              <a:ext uri="{FF2B5EF4-FFF2-40B4-BE49-F238E27FC236}">
                <a16:creationId xmlns:a16="http://schemas.microsoft.com/office/drawing/2014/main" id="{5F84D98F-08B4-C0C7-5A68-9C138A2CAA9C}"/>
              </a:ext>
            </a:extLst>
          </p:cNvPr>
          <p:cNvSpPr txBox="1"/>
          <p:nvPr/>
        </p:nvSpPr>
        <p:spPr>
          <a:xfrm>
            <a:off x="719732" y="2261743"/>
            <a:ext cx="3844136" cy="3693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Occasional activists gaining traction — ISS and Glass Lewis more receptive</a:t>
            </a:r>
            <a:endParaRPr lang="en-US" sz="900" dirty="0"/>
          </a:p>
        </p:txBody>
      </p:sp>
      <p:sp>
        <p:nvSpPr>
          <p:cNvPr id="16" name="TextBox 15" descr="" title="">
            <a:extLst>
              <a:ext uri="{FF2B5EF4-FFF2-40B4-BE49-F238E27FC236}">
                <a16:creationId xmlns:a16="http://schemas.microsoft.com/office/drawing/2014/main" id="{16F75D22-26A9-397B-C858-9F13E16B9F05}"/>
              </a:ext>
            </a:extLst>
          </p:cNvPr>
          <p:cNvSpPr txBox="1"/>
          <p:nvPr/>
        </p:nvSpPr>
        <p:spPr>
          <a:xfrm>
            <a:off x="719732" y="2678894"/>
            <a:ext cx="3779438"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Hostile and unsolicited deals ≈ 10% of recent global M&amp;A activity</a:t>
            </a:r>
            <a:endParaRPr lang="en-US" sz="900" dirty="0"/>
          </a:p>
        </p:txBody>
      </p:sp>
      <p:sp>
        <p:nvSpPr>
          <p:cNvPr id="18" name="TextBox 17" descr="" title="">
            <a:extLst>
              <a:ext uri="{FF2B5EF4-FFF2-40B4-BE49-F238E27FC236}">
                <a16:creationId xmlns:a16="http://schemas.microsoft.com/office/drawing/2014/main" id="{53F358EA-08F4-E255-1E4F-0E16589FE471}"/>
              </a:ext>
            </a:extLst>
          </p:cNvPr>
          <p:cNvSpPr txBox="1"/>
          <p:nvPr/>
        </p:nvSpPr>
        <p:spPr>
          <a:xfrm>
            <a:off x="719732" y="3258685"/>
            <a:ext cx="3779438" cy="3693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Retail investors running organized social media campaigns</a:t>
            </a:r>
            <a:endParaRPr lang="en-US" sz="900" dirty="0"/>
          </a:p>
          <a:p>
            <a:endParaRPr lang="en-US" sz="900" dirty="0"/>
          </a:p>
        </p:txBody>
      </p:sp>
      <p:sp>
        <p:nvSpPr>
          <p:cNvPr id="19" name="Content Placeholder 9" descr="" title="">
            <a:extLst>
              <a:ext uri="{FF2B5EF4-FFF2-40B4-BE49-F238E27FC236}">
                <a16:creationId xmlns:a16="http://schemas.microsoft.com/office/drawing/2014/main" id="{2E15DC19-93BF-2547-E155-1B7711B91D58}"/>
              </a:ext>
            </a:extLst>
          </p:cNvPr>
          <p:cNvSpPr txBox="1">
            <a:spLocks/>
          </p:cNvSpPr>
          <p:nvPr/>
        </p:nvSpPr>
        <p:spPr>
          <a:xfrm>
            <a:off x="4563868" y="1230134"/>
            <a:ext cx="3797780" cy="44063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Update your takeover preparedness plan now, not when it’s too late</a:t>
            </a:r>
            <a:endParaRPr lang="en-US" sz="900" dirty="0">
              <a:latin typeface="+mn-lt"/>
            </a:endParaRPr>
          </a:p>
          <a:p>
            <a:pPr algn="l"/>
            <a:endParaRPr lang="en-US" sz="900" dirty="0">
              <a:latin typeface="+mn-lt"/>
            </a:endParaRPr>
          </a:p>
        </p:txBody>
      </p:sp>
      <p:sp>
        <p:nvSpPr>
          <p:cNvPr id="20" name="Content Placeholder 9" descr="" title="">
            <a:extLst>
              <a:ext uri="{FF2B5EF4-FFF2-40B4-BE49-F238E27FC236}">
                <a16:creationId xmlns:a16="http://schemas.microsoft.com/office/drawing/2014/main" id="{4C0BA0BB-5F90-C0AA-8989-456F41D77C5C}"/>
              </a:ext>
            </a:extLst>
          </p:cNvPr>
          <p:cNvSpPr txBox="1">
            <a:spLocks/>
          </p:cNvSpPr>
          <p:nvPr/>
        </p:nvSpPr>
        <p:spPr>
          <a:xfrm>
            <a:off x="4490049" y="2684212"/>
            <a:ext cx="3685097" cy="35281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1" name="Content Placeholder 9" descr="" title="">
            <a:extLst>
              <a:ext uri="{FF2B5EF4-FFF2-40B4-BE49-F238E27FC236}">
                <a16:creationId xmlns:a16="http://schemas.microsoft.com/office/drawing/2014/main" id="{57D148A2-8974-5D6D-8F94-6CF7B85EE8D3}"/>
              </a:ext>
            </a:extLst>
          </p:cNvPr>
          <p:cNvSpPr txBox="1">
            <a:spLocks/>
          </p:cNvSpPr>
          <p:nvPr/>
        </p:nvSpPr>
        <p:spPr>
          <a:xfrm>
            <a:off x="4490049" y="3162727"/>
            <a:ext cx="3685097" cy="32120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2" name="Content Placeholder 9" descr="" title="">
            <a:extLst>
              <a:ext uri="{FF2B5EF4-FFF2-40B4-BE49-F238E27FC236}">
                <a16:creationId xmlns:a16="http://schemas.microsoft.com/office/drawing/2014/main" id="{0D92E103-6798-844A-B6EB-208F5BEDD5BF}"/>
              </a:ext>
            </a:extLst>
          </p:cNvPr>
          <p:cNvSpPr txBox="1">
            <a:spLocks/>
          </p:cNvSpPr>
          <p:nvPr/>
        </p:nvSpPr>
        <p:spPr>
          <a:xfrm>
            <a:off x="4498180" y="3610165"/>
            <a:ext cx="3779438" cy="56027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3" name="Content Placeholder 9" descr="" title="">
            <a:extLst>
              <a:ext uri="{FF2B5EF4-FFF2-40B4-BE49-F238E27FC236}">
                <a16:creationId xmlns:a16="http://schemas.microsoft.com/office/drawing/2014/main" id="{F6F01DAF-A9D8-F394-BC77-17ACEA8B58F7}"/>
              </a:ext>
            </a:extLst>
          </p:cNvPr>
          <p:cNvSpPr txBox="1">
            <a:spLocks/>
          </p:cNvSpPr>
          <p:nvPr/>
        </p:nvSpPr>
        <p:spPr>
          <a:xfrm>
            <a:off x="4498180" y="4106905"/>
            <a:ext cx="3779438" cy="45177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latin typeface="+mn-lt"/>
            </a:endParaRPr>
          </a:p>
        </p:txBody>
      </p:sp>
    </p:spTree>
    <p:extLst>
      <p:ext uri="{BB962C8B-B14F-4D97-AF65-F5344CB8AC3E}">
        <p14:creationId xmlns:p14="http://schemas.microsoft.com/office/powerpoint/2010/main" val="346978619"/>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06EDBFC7-B219-7E4E-3C30-048B5FF578FC}"/>
            </a:ext>
          </a:extLst>
        </p:cNvPr>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33B6C33A-921F-26FC-36BB-99200EE653C6}"/>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The In-house/Outside Counsel Partnership</a:t>
            </a:r>
          </a:p>
          <a:p>
            <a:r>
              <a:rPr lang="en-US" sz="1200" i="1" dirty="0">
                <a:solidFill>
                  <a:schemeClr val="bg1"/>
                </a:solidFill>
              </a:rPr>
              <a:t>driving value with outside counsel</a:t>
            </a:r>
          </a:p>
        </p:txBody>
      </p:sp>
      <p:sp>
        <p:nvSpPr>
          <p:cNvPr id="3" name="Title 2" descr="" title="">
            <a:extLst>
              <a:ext uri="{FF2B5EF4-FFF2-40B4-BE49-F238E27FC236}">
                <a16:creationId xmlns:a16="http://schemas.microsoft.com/office/drawing/2014/main" id="{131723C0-FA57-6FE2-EBB1-700C14A3D58B}"/>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06</a:t>
            </a:r>
          </a:p>
        </p:txBody>
      </p:sp>
    </p:spTree>
    <p:extLst>
      <p:ext uri="{BB962C8B-B14F-4D97-AF65-F5344CB8AC3E}">
        <p14:creationId xmlns:p14="http://schemas.microsoft.com/office/powerpoint/2010/main" val="1903500961"/>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493498CE-8D0B-A359-7593-C9982F970F79}"/>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7D208FA-7C86-9857-9339-E2534709A18E}"/>
              </a:ext>
            </a:extLst>
          </p:cNvPr>
          <p:cNvSpPr>
            <a:spLocks noGrp="1"/>
          </p:cNvSpPr>
          <p:nvPr>
            <p:ph type="title" idx="4294967295"/>
          </p:nvPr>
        </p:nvSpPr>
        <p:spPr>
          <a:xfrm>
            <a:off x="0" y="144463"/>
            <a:ext cx="7704138" cy="528637"/>
          </a:xfrm>
        </p:spPr>
        <p:txBody>
          <a:bodyPr>
            <a:normAutofit/>
          </a:bodyPr>
          <a:lstStyle/>
          <a:p>
            <a:r>
              <a:rPr lang="en-US" dirty="0"/>
              <a:t>Two roles. One outcome.</a:t>
            </a:r>
          </a:p>
        </p:txBody>
      </p:sp>
      <p:graphicFrame>
        <p:nvGraphicFramePr>
          <p:cNvPr id="3" name="Table 2" descr="" title="">
            <a:extLst>
              <a:ext uri="{FF2B5EF4-FFF2-40B4-BE49-F238E27FC236}">
                <a16:creationId xmlns:a16="http://schemas.microsoft.com/office/drawing/2014/main" id="{48720FD2-02AB-4AC0-401C-C0FBAEF15A1A}"/>
              </a:ext>
            </a:extLst>
          </p:cNvPr>
          <p:cNvGraphicFramePr>
            <a:graphicFrameLocks noGrp="1"/>
          </p:cNvGraphicFramePr>
          <p:nvPr>
            <p:extLst>
              <p:ext uri="{D42A27DB-BD31-4B8C-83A1-F6EECF244321}">
                <p14:modId xmlns:p14="http://schemas.microsoft.com/office/powerpoint/2010/main" val="3541052946"/>
              </p:ext>
            </p:extLst>
          </p:nvPr>
        </p:nvGraphicFramePr>
        <p:xfrm>
          <a:off x="719733" y="693344"/>
          <a:ext cx="7704534" cy="3981736"/>
        </p:xfrm>
        <a:graphic>
          <a:graphicData uri="http://schemas.openxmlformats.org/drawingml/2006/table">
            <a:tbl>
              <a:tblPr firstRow="1" bandRow="1">
                <a:tableStyleId>{5C22544A-7EE6-4342-B048-85BDC9FD1C3A}</a:tableStyleId>
              </a:tblPr>
              <a:tblGrid>
                <a:gridCol w="3852267">
                  <a:extLst>
                    <a:ext uri="{9D8B030D-6E8A-4147-A177-3AD203B41FA5}">
                      <a16:colId xmlns:a16="http://schemas.microsoft.com/office/drawing/2014/main" val="1017764553"/>
                    </a:ext>
                  </a:extLst>
                </a:gridCol>
                <a:gridCol w="3852267">
                  <a:extLst>
                    <a:ext uri="{9D8B030D-6E8A-4147-A177-3AD203B41FA5}">
                      <a16:colId xmlns:a16="http://schemas.microsoft.com/office/drawing/2014/main" val="3873493651"/>
                    </a:ext>
                  </a:extLst>
                </a:gridCol>
              </a:tblGrid>
              <a:tr h="497717">
                <a:tc>
                  <a:txBody>
                    <a:bodyPr/>
                    <a:lstStyle/>
                    <a:p>
                      <a:pPr algn="ctr"/>
                      <a:r>
                        <a:rPr lang="en-US" sz="2100" dirty="0"/>
                        <a:t>IN-HOUSE COUNSEL</a:t>
                      </a:r>
                    </a:p>
                  </a:txBody>
                  <a:tcPr marL="68580" marR="68580" marT="34290" marB="34290" anchor="ctr"/>
                </a:tc>
                <a:tc>
                  <a:txBody>
                    <a:bodyPr/>
                    <a:lstStyle/>
                    <a:p>
                      <a:pPr algn="ctr"/>
                      <a:r>
                        <a:rPr lang="en-US" sz="2100" dirty="0"/>
                        <a:t>OUTSIDE COUNSEL</a:t>
                      </a:r>
                    </a:p>
                  </a:txBody>
                  <a:tcPr marL="68580" marR="68580" marT="34290" marB="34290" anchor="ctr">
                    <a:solidFill>
                      <a:srgbClr val="E31B23"/>
                    </a:solidFill>
                  </a:tcPr>
                </a:tc>
                <a:extLst>
                  <a:ext uri="{0D108BD9-81ED-4DB2-BD59-A6C34878D82A}">
                    <a16:rowId xmlns:a16="http://schemas.microsoft.com/office/drawing/2014/main" val="2882264583"/>
                  </a:ext>
                </a:extLst>
              </a:tr>
              <a:tr h="497717">
                <a:tc>
                  <a:txBody>
                    <a:bodyPr/>
                    <a:lstStyle/>
                    <a:p>
                      <a:endParaRPr lang="en-US" sz="1000" dirty="0"/>
                    </a:p>
                  </a:txBody>
                  <a:tcPr marL="68580" marR="68580" marT="34290" marB="34290">
                    <a:solidFill>
                      <a:schemeClr val="bg1">
                        <a:lumMod val="95000"/>
                      </a:schemeClr>
                    </a:solidFill>
                  </a:tcPr>
                </a:tc>
                <a:tc>
                  <a:txBody>
                    <a:bodyPr/>
                    <a:lstStyle/>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3350871618"/>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Over-disclose risks so in-house can make informed calls</a:t>
                      </a:r>
                      <a:endParaRPr lang="en-US" sz="9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739338165"/>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Benchmark deal terms — what works, what doesn’t</a:t>
                      </a:r>
                    </a:p>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8600055"/>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Handle regulatory filings: HSR, CFIUS, cross-border approvals</a:t>
                      </a:r>
                      <a:endParaRPr lang="en-US" sz="900" dirty="0">
                        <a:latin typeface="+mn-lt"/>
                      </a:endParaRPr>
                    </a:p>
                    <a:p>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017597725"/>
                  </a:ext>
                </a:extLst>
              </a:tr>
              <a:tr h="497717">
                <a:tc>
                  <a:txBody>
                    <a:bodyPr/>
                    <a:lstStyle/>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Deploy AI tools for diligence and drafting and share the cost savings</a:t>
                      </a:r>
                      <a:endParaRPr lang="en-US" sz="900" dirty="0">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621949366"/>
                  </a:ext>
                </a:extLst>
              </a:tr>
              <a:tr h="4977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Control spend with clear guidelines and alternative fee structures</a:t>
                      </a:r>
                      <a:endParaRPr lang="en-US" sz="900" dirty="0">
                        <a:latin typeface="+mn-lt"/>
                      </a:endParaRPr>
                    </a:p>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Draft and negotiate with speed and precision</a:t>
                      </a:r>
                      <a:endParaRPr lang="en-US" sz="9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1887992760"/>
                  </a:ext>
                </a:extLst>
              </a:tr>
              <a:tr h="4977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Build enough cross-functional knowledge to keep deals moving</a:t>
                      </a:r>
                      <a:endParaRPr lang="en-US" sz="900" dirty="0">
                        <a:latin typeface="+mn-lt"/>
                      </a:endParaRPr>
                    </a:p>
                    <a:p>
                      <a:endParaRPr lang="en-US" sz="1000" dirty="0"/>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334155"/>
                          </a:solidFill>
                          <a:latin typeface="+mn-lt"/>
                          <a:ea typeface="Calibri" pitchFamily="34" charset="-122"/>
                          <a:cs typeface="Calibri" pitchFamily="34" charset="-120"/>
                        </a:rPr>
                        <a:t>Support post-close on reps, indemnities, and disputes</a:t>
                      </a:r>
                      <a:endParaRPr lang="en-US" sz="900" dirty="0">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68580" marR="68580" marT="34290" marB="34290">
                    <a:solidFill>
                      <a:schemeClr val="bg1">
                        <a:lumMod val="95000"/>
                      </a:schemeClr>
                    </a:solidFill>
                  </a:tcPr>
                </a:tc>
                <a:extLst>
                  <a:ext uri="{0D108BD9-81ED-4DB2-BD59-A6C34878D82A}">
                    <a16:rowId xmlns:a16="http://schemas.microsoft.com/office/drawing/2014/main" val="2469228386"/>
                  </a:ext>
                </a:extLst>
              </a:tr>
            </a:tbl>
          </a:graphicData>
        </a:graphic>
      </p:graphicFrame>
      <p:sp>
        <p:nvSpPr>
          <p:cNvPr id="6" name="Content Placeholder 8" descr="" title="">
            <a:extLst>
              <a:ext uri="{FF2B5EF4-FFF2-40B4-BE49-F238E27FC236}">
                <a16:creationId xmlns:a16="http://schemas.microsoft.com/office/drawing/2014/main" id="{5261F37A-A265-9755-B53D-023D218C434D}"/>
              </a:ext>
            </a:extLst>
          </p:cNvPr>
          <p:cNvSpPr txBox="1">
            <a:spLocks/>
          </p:cNvSpPr>
          <p:nvPr/>
        </p:nvSpPr>
        <p:spPr>
          <a:xfrm>
            <a:off x="719732" y="1213712"/>
            <a:ext cx="3685097" cy="45705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Align deal strategy with business objectives and board priorities</a:t>
            </a:r>
            <a:endParaRPr lang="en-US" sz="900" dirty="0">
              <a:latin typeface="+mn-lt"/>
            </a:endParaRPr>
          </a:p>
          <a:p>
            <a:pPr algn="l"/>
            <a:endParaRPr lang="en-US" sz="900" dirty="0"/>
          </a:p>
        </p:txBody>
      </p:sp>
      <p:sp>
        <p:nvSpPr>
          <p:cNvPr id="12" name="TextBox 11" descr="" title="">
            <a:extLst>
              <a:ext uri="{FF2B5EF4-FFF2-40B4-BE49-F238E27FC236}">
                <a16:creationId xmlns:a16="http://schemas.microsoft.com/office/drawing/2014/main" id="{CA1E9E16-C5A9-5540-D08D-1924E889DC46}"/>
              </a:ext>
            </a:extLst>
          </p:cNvPr>
          <p:cNvSpPr txBox="1"/>
          <p:nvPr/>
        </p:nvSpPr>
        <p:spPr>
          <a:xfrm>
            <a:off x="719732" y="1765807"/>
            <a:ext cx="3685097" cy="3693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Own the risk tolerance framework — right risk, not zero risk</a:t>
            </a:r>
            <a:endParaRPr lang="en-US" sz="900" dirty="0"/>
          </a:p>
          <a:p>
            <a:endParaRPr lang="en-US" sz="900" dirty="0"/>
          </a:p>
        </p:txBody>
      </p:sp>
      <p:sp>
        <p:nvSpPr>
          <p:cNvPr id="14" name="TextBox 13" descr="" title="">
            <a:extLst>
              <a:ext uri="{FF2B5EF4-FFF2-40B4-BE49-F238E27FC236}">
                <a16:creationId xmlns:a16="http://schemas.microsoft.com/office/drawing/2014/main" id="{50F86FEA-7931-0BBE-FC91-94200434BA9B}"/>
              </a:ext>
            </a:extLst>
          </p:cNvPr>
          <p:cNvSpPr txBox="1"/>
          <p:nvPr/>
        </p:nvSpPr>
        <p:spPr>
          <a:xfrm>
            <a:off x="719732" y="2261743"/>
            <a:ext cx="3844136"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Quantify risk in dollar terms. That’s what earns board credibility.</a:t>
            </a:r>
            <a:endParaRPr lang="en-US" sz="900" dirty="0"/>
          </a:p>
        </p:txBody>
      </p:sp>
      <p:sp>
        <p:nvSpPr>
          <p:cNvPr id="16" name="TextBox 15" descr="" title="">
            <a:extLst>
              <a:ext uri="{FF2B5EF4-FFF2-40B4-BE49-F238E27FC236}">
                <a16:creationId xmlns:a16="http://schemas.microsoft.com/office/drawing/2014/main" id="{91AA9536-91E8-6734-A586-8A18AC4329D6}"/>
              </a:ext>
            </a:extLst>
          </p:cNvPr>
          <p:cNvSpPr txBox="1"/>
          <p:nvPr/>
        </p:nvSpPr>
        <p:spPr>
          <a:xfrm>
            <a:off x="719732" y="2678894"/>
            <a:ext cx="3779438"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Tell outside counsel which risks matter and why</a:t>
            </a:r>
            <a:endParaRPr lang="en-US" sz="900" dirty="0"/>
          </a:p>
        </p:txBody>
      </p:sp>
      <p:sp>
        <p:nvSpPr>
          <p:cNvPr id="18" name="TextBox 17" descr="" title="">
            <a:extLst>
              <a:ext uri="{FF2B5EF4-FFF2-40B4-BE49-F238E27FC236}">
                <a16:creationId xmlns:a16="http://schemas.microsoft.com/office/drawing/2014/main" id="{1AFCA16B-DE92-3198-8CC1-38C2ACB3F020}"/>
              </a:ext>
            </a:extLst>
          </p:cNvPr>
          <p:cNvSpPr txBox="1"/>
          <p:nvPr/>
        </p:nvSpPr>
        <p:spPr>
          <a:xfrm>
            <a:off x="719732" y="3258685"/>
            <a:ext cx="3779438" cy="230832"/>
          </a:xfrm>
          <a:prstGeom prst="rect">
            <a:avLst/>
          </a:prstGeom>
          <a:noFill/>
        </p:spPr>
        <p:txBody>
          <a:bodyPr wrap="square">
            <a:spAutoFit/>
          </a:bodyPr>
          <a:lstStyle/>
          <a:p>
            <a:r>
              <a:rPr lang="en-US" sz="900" dirty="0">
                <a:solidFill>
                  <a:srgbClr val="334155"/>
                </a:solidFill>
                <a:ea typeface="Calibri" pitchFamily="34" charset="-122"/>
                <a:cs typeface="Calibri" pitchFamily="34" charset="-120"/>
              </a:rPr>
              <a:t>Start integration planning during diligence, not after close</a:t>
            </a:r>
            <a:endParaRPr lang="en-US" sz="900" dirty="0"/>
          </a:p>
        </p:txBody>
      </p:sp>
      <p:sp>
        <p:nvSpPr>
          <p:cNvPr id="19" name="Content Placeholder 9" descr="" title="">
            <a:extLst>
              <a:ext uri="{FF2B5EF4-FFF2-40B4-BE49-F238E27FC236}">
                <a16:creationId xmlns:a16="http://schemas.microsoft.com/office/drawing/2014/main" id="{6CD7B626-52D0-7E40-FEED-C9D0EFE4D230}"/>
              </a:ext>
            </a:extLst>
          </p:cNvPr>
          <p:cNvSpPr txBox="1">
            <a:spLocks/>
          </p:cNvSpPr>
          <p:nvPr/>
        </p:nvSpPr>
        <p:spPr>
          <a:xfrm>
            <a:off x="4563868" y="1230134"/>
            <a:ext cx="3797780" cy="44063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dirty="0">
                <a:solidFill>
                  <a:srgbClr val="334155"/>
                </a:solidFill>
                <a:latin typeface="+mn-lt"/>
                <a:ea typeface="Calibri" pitchFamily="34" charset="-122"/>
                <a:cs typeface="Calibri" pitchFamily="34" charset="-120"/>
              </a:rPr>
              <a:t>Bring deep deal expertise and a bench that can scale</a:t>
            </a:r>
            <a:endParaRPr lang="en-US" sz="900" dirty="0">
              <a:latin typeface="+mn-lt"/>
            </a:endParaRPr>
          </a:p>
          <a:p>
            <a:pPr algn="l"/>
            <a:endParaRPr lang="en-US" sz="900" dirty="0">
              <a:latin typeface="+mn-lt"/>
            </a:endParaRPr>
          </a:p>
        </p:txBody>
      </p:sp>
      <p:sp>
        <p:nvSpPr>
          <p:cNvPr id="20" name="Content Placeholder 9" descr="" title="">
            <a:extLst>
              <a:ext uri="{FF2B5EF4-FFF2-40B4-BE49-F238E27FC236}">
                <a16:creationId xmlns:a16="http://schemas.microsoft.com/office/drawing/2014/main" id="{7F639C08-6775-CC3E-BBD1-943A8532EF73}"/>
              </a:ext>
            </a:extLst>
          </p:cNvPr>
          <p:cNvSpPr txBox="1">
            <a:spLocks/>
          </p:cNvSpPr>
          <p:nvPr/>
        </p:nvSpPr>
        <p:spPr>
          <a:xfrm>
            <a:off x="4490049" y="2684212"/>
            <a:ext cx="3685097" cy="352812"/>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1" name="Content Placeholder 9" descr="" title="">
            <a:extLst>
              <a:ext uri="{FF2B5EF4-FFF2-40B4-BE49-F238E27FC236}">
                <a16:creationId xmlns:a16="http://schemas.microsoft.com/office/drawing/2014/main" id="{5F41AC95-2033-DE16-BEAF-B1771F6A9D2F}"/>
              </a:ext>
            </a:extLst>
          </p:cNvPr>
          <p:cNvSpPr txBox="1">
            <a:spLocks/>
          </p:cNvSpPr>
          <p:nvPr/>
        </p:nvSpPr>
        <p:spPr>
          <a:xfrm>
            <a:off x="4490049" y="3162727"/>
            <a:ext cx="3685097" cy="321203"/>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2" name="Content Placeholder 9" descr="" title="">
            <a:extLst>
              <a:ext uri="{FF2B5EF4-FFF2-40B4-BE49-F238E27FC236}">
                <a16:creationId xmlns:a16="http://schemas.microsoft.com/office/drawing/2014/main" id="{4124834C-A75F-739A-3D2A-34292A236231}"/>
              </a:ext>
            </a:extLst>
          </p:cNvPr>
          <p:cNvSpPr txBox="1">
            <a:spLocks/>
          </p:cNvSpPr>
          <p:nvPr/>
        </p:nvSpPr>
        <p:spPr>
          <a:xfrm>
            <a:off x="4498180" y="3610165"/>
            <a:ext cx="3779438" cy="56027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p>
        </p:txBody>
      </p:sp>
      <p:sp>
        <p:nvSpPr>
          <p:cNvPr id="23" name="Content Placeholder 9" descr="" title="">
            <a:extLst>
              <a:ext uri="{FF2B5EF4-FFF2-40B4-BE49-F238E27FC236}">
                <a16:creationId xmlns:a16="http://schemas.microsoft.com/office/drawing/2014/main" id="{B8CBD819-90F8-80E0-8C47-9918583B7DA7}"/>
              </a:ext>
            </a:extLst>
          </p:cNvPr>
          <p:cNvSpPr txBox="1">
            <a:spLocks/>
          </p:cNvSpPr>
          <p:nvPr/>
        </p:nvSpPr>
        <p:spPr>
          <a:xfrm>
            <a:off x="4498180" y="4106905"/>
            <a:ext cx="3779438" cy="45177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900" dirty="0">
              <a:latin typeface="+mn-lt"/>
            </a:endParaRPr>
          </a:p>
        </p:txBody>
      </p:sp>
    </p:spTree>
    <p:extLst>
      <p:ext uri="{BB962C8B-B14F-4D97-AF65-F5344CB8AC3E}">
        <p14:creationId xmlns:p14="http://schemas.microsoft.com/office/powerpoint/2010/main" val="1395440054"/>
      </p:ext>
    </p:extLst>
  </p:cSld>
  <p:clrMapOvr>
    <a:masterClrMapping/>
  </p:clrMapOvr>
</p:sld>
</file>

<file path=ppt/slides/slide35.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4" name="Chart 3" descr="" title="">
            <a:extLst>
              <a:ext uri="{FF2B5EF4-FFF2-40B4-BE49-F238E27FC236}">
                <a16:creationId xmlns:a16="http://schemas.microsoft.com/office/drawing/2014/main" id="{2CEF38A3-9960-2D76-283F-579A8D12F117}"/>
              </a:ext>
            </a:extLst>
          </p:cNvPr>
          <p:cNvGraphicFramePr/>
          <p:nvPr>
            <p:extLst>
              <p:ext uri="{D42A27DB-BD31-4B8C-83A1-F6EECF244321}">
                <p14:modId xmlns:p14="http://schemas.microsoft.com/office/powerpoint/2010/main" val="318703212"/>
              </p:ext>
            </p:extLst>
          </p:nvPr>
        </p:nvGraphicFramePr>
        <p:xfrm>
          <a:off x="2473997" y="1274820"/>
          <a:ext cx="4196006" cy="303523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descr="" title="">
            <a:extLst>
              <a:ext uri="{FF2B5EF4-FFF2-40B4-BE49-F238E27FC236}">
                <a16:creationId xmlns:a16="http://schemas.microsoft.com/office/drawing/2014/main" id="{635F1824-791D-B7EF-1F4B-8B3B35153B47}"/>
              </a:ext>
            </a:extLst>
          </p:cNvPr>
          <p:cNvSpPr txBox="1"/>
          <p:nvPr/>
        </p:nvSpPr>
        <p:spPr>
          <a:xfrm>
            <a:off x="640748" y="707492"/>
            <a:ext cx="8990487" cy="567328"/>
          </a:xfrm>
          <a:prstGeom prst="rect">
            <a:avLst/>
          </a:prstGeom>
          <a:noFill/>
        </p:spPr>
        <p:txBody>
          <a:bodyPr wrap="square" rtlCol="0">
            <a:noAutofit/>
          </a:bodyPr>
          <a:lstStyle/>
          <a:p>
            <a:r>
              <a:rPr lang="en-US" sz="2400" b="1" dirty="0">
                <a:latin typeface="Arial" panose="020B0604020202020204" pitchFamily="34" charset="0"/>
                <a:cs typeface="Arial" panose="020B0604020202020204" pitchFamily="34" charset="0"/>
              </a:rPr>
              <a:t>SMARTER FEE STRUCTURES. BETTER OUTCOMES.</a:t>
            </a:r>
          </a:p>
        </p:txBody>
      </p:sp>
    </p:spTree>
    <p:extLst>
      <p:ext uri="{BB962C8B-B14F-4D97-AF65-F5344CB8AC3E}">
        <p14:creationId xmlns:p14="http://schemas.microsoft.com/office/powerpoint/2010/main" val="1278051061"/>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6F71D332-5D6A-C5B5-E2D7-CAF50E1E3D01}"/>
              </a:ext>
            </a:extLst>
          </p:cNvPr>
          <p:cNvSpPr>
            <a:spLocks noGrp="1"/>
          </p:cNvSpPr>
          <p:nvPr>
            <p:ph sz="half" idx="10"/>
          </p:nvPr>
        </p:nvSpPr>
        <p:spPr/>
        <p:txBody>
          <a:bodyPr>
            <a:normAutofit fontScale="85000" lnSpcReduction="10000"/>
          </a:bodyPr>
          <a:lstStyle/>
          <a:p>
            <a:r>
              <a:rPr lang="en-US" b="1" dirty="0"/>
              <a:t>Set clear outside counsel guidelines upfront</a:t>
            </a:r>
            <a:br>
              <a:rPr lang="en-US" dirty="0"/>
            </a:br>
            <a:r>
              <a:rPr lang="en-US" dirty="0"/>
              <a:t>Staffing, billing rules, rate expectations, and approval thresholds — before the deal starts</a:t>
            </a:r>
          </a:p>
          <a:p>
            <a:r>
              <a:rPr lang="en-US" b="1" dirty="0"/>
              <a:t>Consider alternative fee arrangements</a:t>
            </a:r>
            <a:br>
              <a:rPr lang="en-US" dirty="0"/>
            </a:br>
            <a:r>
              <a:rPr lang="en-US" dirty="0"/>
              <a:t>Fixed fees for diligence phases, success fees at close, capped hours on specific workstreams</a:t>
            </a:r>
          </a:p>
          <a:p>
            <a:r>
              <a:rPr lang="en-US" b="1" dirty="0"/>
              <a:t>Require AI deployment and shared savings</a:t>
            </a:r>
            <a:br>
              <a:rPr lang="en-US" dirty="0"/>
            </a:br>
            <a:r>
              <a:rPr lang="en-US" dirty="0"/>
              <a:t>AI cuts diligence costs 20–30%. </a:t>
            </a:r>
          </a:p>
          <a:p>
            <a:r>
              <a:rPr lang="en-US" b="1" dirty="0"/>
              <a:t>Monthly budget vs. actual reporting </a:t>
            </a:r>
            <a:br>
              <a:rPr lang="en-US" dirty="0"/>
            </a:br>
            <a:r>
              <a:rPr lang="en-US" dirty="0"/>
              <a:t>No surprises. Variance tracking with shared understanding for overruns.</a:t>
            </a:r>
          </a:p>
          <a:p>
            <a:r>
              <a:rPr lang="en-US" b="1" dirty="0"/>
              <a:t>Build relationships not transactional guidance</a:t>
            </a:r>
            <a:br>
              <a:rPr lang="en-US" dirty="0"/>
            </a:br>
            <a:r>
              <a:rPr lang="en-US" dirty="0"/>
              <a:t>Deeper relationships, build the in-house/outside counsel team over the long term—leading to better deal process, less risk, better value, and deeper  institutional knowledge of your business.</a:t>
            </a:r>
          </a:p>
        </p:txBody>
      </p:sp>
      <p:sp>
        <p:nvSpPr>
          <p:cNvPr id="3" name="Title 2" descr="" title="">
            <a:extLst>
              <a:ext uri="{FF2B5EF4-FFF2-40B4-BE49-F238E27FC236}">
                <a16:creationId xmlns:a16="http://schemas.microsoft.com/office/drawing/2014/main" id="{B2E2FE93-A36A-B05C-CB19-F91504D5AE8F}"/>
              </a:ext>
            </a:extLst>
          </p:cNvPr>
          <p:cNvSpPr>
            <a:spLocks noGrp="1"/>
          </p:cNvSpPr>
          <p:nvPr>
            <p:ph type="title"/>
          </p:nvPr>
        </p:nvSpPr>
        <p:spPr/>
        <p:txBody>
          <a:bodyPr/>
          <a:lstStyle/>
          <a:p>
            <a:r>
              <a:rPr lang="en-US" dirty="0"/>
              <a:t>FIVE MOVES THAT WORK</a:t>
            </a:r>
          </a:p>
        </p:txBody>
      </p:sp>
    </p:spTree>
    <p:extLst>
      <p:ext uri="{BB962C8B-B14F-4D97-AF65-F5344CB8AC3E}">
        <p14:creationId xmlns:p14="http://schemas.microsoft.com/office/powerpoint/2010/main" val="725908566"/>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27235DE2-D800-2F90-EFCA-D90641A05228}"/>
            </a:ext>
          </a:extLst>
        </p:cNvPr>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81E67A81-3D26-300D-078C-CDB543C5B200}"/>
              </a:ext>
            </a:extLst>
          </p:cNvPr>
          <p:cNvSpPr txBox="1">
            <a:spLocks/>
          </p:cNvSpPr>
          <p:nvPr/>
        </p:nvSpPr>
        <p:spPr>
          <a:xfrm>
            <a:off x="974785" y="2383122"/>
            <a:ext cx="6858000" cy="134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latin typeface="Georgia" panose="02040502050405020303" pitchFamily="18" charset="0"/>
              </a:rPr>
              <a:t>Key Takeaways &amp; Discussion</a:t>
            </a:r>
          </a:p>
        </p:txBody>
      </p:sp>
      <p:sp>
        <p:nvSpPr>
          <p:cNvPr id="3" name="Title 2" descr="" title="">
            <a:extLst>
              <a:ext uri="{FF2B5EF4-FFF2-40B4-BE49-F238E27FC236}">
                <a16:creationId xmlns:a16="http://schemas.microsoft.com/office/drawing/2014/main" id="{8F165363-044D-730E-489F-125E61C00F57}"/>
              </a:ext>
            </a:extLst>
          </p:cNvPr>
          <p:cNvSpPr txBox="1">
            <a:spLocks/>
          </p:cNvSpPr>
          <p:nvPr/>
        </p:nvSpPr>
        <p:spPr>
          <a:xfrm>
            <a:off x="571164" y="1083795"/>
            <a:ext cx="7665244" cy="1098762"/>
          </a:xfrm>
          <a:prstGeom prst="rect">
            <a:avLst/>
          </a:prstGeom>
        </p:spPr>
        <p:txBody>
          <a:bodyPr>
            <a:normAutofit/>
          </a:bodyPr>
          <a:lst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a:lstStyle>
          <a:p>
            <a:r>
              <a:rPr lang="en-US" sz="6000" dirty="0">
                <a:solidFill>
                  <a:schemeClr val="bg1"/>
                </a:solidFill>
                <a:latin typeface="Georgia" panose="02040502050405020303" pitchFamily="18" charset="0"/>
              </a:rPr>
              <a:t>07</a:t>
            </a:r>
          </a:p>
        </p:txBody>
      </p:sp>
    </p:spTree>
    <p:extLst>
      <p:ext uri="{BB962C8B-B14F-4D97-AF65-F5344CB8AC3E}">
        <p14:creationId xmlns:p14="http://schemas.microsoft.com/office/powerpoint/2010/main" val="2468077940"/>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2DA11003-5D97-091A-9024-71DACA4CCF7D}"/>
              </a:ext>
            </a:extLst>
          </p:cNvPr>
          <p:cNvSpPr>
            <a:spLocks noGrp="1"/>
          </p:cNvSpPr>
          <p:nvPr>
            <p:ph sz="half" idx="10"/>
          </p:nvPr>
        </p:nvSpPr>
        <p:spPr/>
        <p:txBody>
          <a:bodyPr>
            <a:normAutofit fontScale="77500" lnSpcReduction="20000"/>
          </a:bodyPr>
          <a:lstStyle/>
          <a:p>
            <a:r>
              <a:rPr lang="en-US" b="1" dirty="0"/>
              <a:t>The market is hot. Be ready.</a:t>
            </a:r>
            <a:br>
              <a:rPr lang="en-US" dirty="0"/>
            </a:br>
            <a:r>
              <a:rPr lang="en-US" dirty="0"/>
              <a:t>$4.9T in 2025. Record megadeals. Momentum into 2026. Refresh your playbook, staff your bench, update your templates. The window is open.</a:t>
            </a:r>
          </a:p>
          <a:p>
            <a:r>
              <a:rPr lang="en-US" b="1" dirty="0" err="1"/>
              <a:t>M&amp;Ai</a:t>
            </a:r>
            <a:r>
              <a:rPr lang="en-US" b="1" dirty="0"/>
              <a:t> is a competitive weapon. Use it.</a:t>
            </a:r>
            <a:br>
              <a:rPr lang="en-US" dirty="0"/>
            </a:br>
            <a:r>
              <a:rPr lang="en-US" dirty="0"/>
              <a:t>45% of deal teams now using AI. Start with contract review and diligence request lists. Demand that outside counsel deploy AI and share the savings.</a:t>
            </a:r>
          </a:p>
          <a:p>
            <a:r>
              <a:rPr lang="en-US" b="1" dirty="0"/>
              <a:t>Price risk. Don’t just allocate it.</a:t>
            </a:r>
            <a:br>
              <a:rPr lang="en-US" dirty="0"/>
            </a:br>
            <a:r>
              <a:rPr lang="en-US" dirty="0"/>
              <a:t>Probability × impact for every finding. Express every risk in terms that can be understood and valued. Use risk-adjusted value to negotiate, price, and decision mapping.</a:t>
            </a:r>
          </a:p>
          <a:p>
            <a:r>
              <a:rPr lang="en-US" b="1" dirty="0"/>
              <a:t>Map regulatory complexity early. </a:t>
            </a:r>
            <a:br>
              <a:rPr lang="en-US" dirty="0"/>
            </a:br>
            <a:r>
              <a:rPr lang="en-US" dirty="0"/>
              <a:t>HSR, CFIUS, state privacy laws, activist threats. Start the regulatory map before the LOI, not after.</a:t>
            </a:r>
          </a:p>
          <a:p>
            <a:r>
              <a:rPr lang="en-US" b="1" dirty="0"/>
              <a:t>Fix your outside counsel partnerships.</a:t>
            </a:r>
            <a:br>
              <a:rPr lang="en-US" dirty="0"/>
            </a:br>
            <a:r>
              <a:rPr lang="en-US" dirty="0"/>
              <a:t>When deals go bad, in-house counsel owns the legal strategy and risk identification and resolution. Outside counsel should partner in that risk and be proactive, practical, and business focused. </a:t>
            </a:r>
          </a:p>
          <a:p>
            <a:endParaRPr lang="en-US" dirty="0"/>
          </a:p>
        </p:txBody>
      </p:sp>
      <p:sp>
        <p:nvSpPr>
          <p:cNvPr id="3" name="Title 2" descr="" title="">
            <a:extLst>
              <a:ext uri="{FF2B5EF4-FFF2-40B4-BE49-F238E27FC236}">
                <a16:creationId xmlns:a16="http://schemas.microsoft.com/office/drawing/2014/main" id="{CE0C0DD0-B825-8229-F2DC-AD3CD327250D}"/>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2011707415"/>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72309D84-9E31-8204-FDE7-C6DB63C1F500}"/>
              </a:ext>
            </a:extLst>
          </p:cNvPr>
          <p:cNvSpPr>
            <a:spLocks noGrp="1"/>
          </p:cNvSpPr>
          <p:nvPr>
            <p:ph sz="half" idx="10"/>
          </p:nvPr>
        </p:nvSpPr>
        <p:spPr/>
        <p:txBody>
          <a:bodyPr/>
          <a:lstStyle/>
          <a:p>
            <a:r>
              <a:rPr lang="en-US" dirty="0"/>
              <a:t>The best M&amp;A lawyers don’t just protect against downside risk. They drive the deal toward value creation.</a:t>
            </a:r>
          </a:p>
          <a:p>
            <a:r>
              <a:rPr lang="en-US" dirty="0"/>
              <a:t>The playbook: work with proactive, practical, and business-focused outside counsel to do five things differently.</a:t>
            </a:r>
          </a:p>
          <a:p>
            <a:endParaRPr lang="en-US" dirty="0"/>
          </a:p>
        </p:txBody>
      </p:sp>
      <p:sp>
        <p:nvSpPr>
          <p:cNvPr id="3" name="Title 2" descr="" title="">
            <a:extLst>
              <a:ext uri="{FF2B5EF4-FFF2-40B4-BE49-F238E27FC236}">
                <a16:creationId xmlns:a16="http://schemas.microsoft.com/office/drawing/2014/main" id="{F2E2A256-1965-960C-F852-779D6FDD19BE}"/>
              </a:ext>
            </a:extLst>
          </p:cNvPr>
          <p:cNvSpPr>
            <a:spLocks noGrp="1"/>
          </p:cNvSpPr>
          <p:nvPr>
            <p:ph type="title"/>
          </p:nvPr>
        </p:nvSpPr>
        <p:spPr/>
        <p:txBody>
          <a:bodyPr/>
          <a:lstStyle/>
          <a:p>
            <a:r>
              <a:rPr lang="en-US" dirty="0"/>
              <a:t>The opportunity</a:t>
            </a:r>
          </a:p>
        </p:txBody>
      </p:sp>
    </p:spTree>
    <p:extLst>
      <p:ext uri="{BB962C8B-B14F-4D97-AF65-F5344CB8AC3E}">
        <p14:creationId xmlns:p14="http://schemas.microsoft.com/office/powerpoint/2010/main" val="1446251509"/>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Rectangle 4" descr="" title="">
            <a:extLst>
              <a:ext uri="{FF2B5EF4-FFF2-40B4-BE49-F238E27FC236}">
                <a16:creationId xmlns:a16="http://schemas.microsoft.com/office/drawing/2014/main" id="{787C37E6-5E1E-0DFD-59F8-DD0D21F308D2}"/>
              </a:ext>
            </a:extLst>
          </p:cNvPr>
          <p:cNvSpPr/>
          <p:nvPr/>
        </p:nvSpPr>
        <p:spPr>
          <a:xfrm>
            <a:off x="1052070" y="2168435"/>
            <a:ext cx="1391194" cy="1391194"/>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$4.9T</a:t>
            </a:r>
          </a:p>
          <a:p>
            <a:pPr algn="ctr"/>
            <a:r>
              <a:rPr lang="en-US" sz="900" dirty="0"/>
              <a:t>Global Deal Value</a:t>
            </a:r>
          </a:p>
          <a:p>
            <a:pPr algn="ctr"/>
            <a:r>
              <a:rPr lang="en-US" sz="900" dirty="0"/>
              <a:t>2025</a:t>
            </a:r>
            <a:br>
              <a:rPr lang="en-US" sz="900" dirty="0"/>
            </a:br>
            <a:br>
              <a:rPr lang="en-US" sz="900" dirty="0"/>
            </a:br>
            <a:r>
              <a:rPr lang="en-US" sz="900" i="1" dirty="0"/>
              <a:t>+41%YoY</a:t>
            </a:r>
          </a:p>
        </p:txBody>
      </p:sp>
      <p:sp>
        <p:nvSpPr>
          <p:cNvPr id="6" name="Title 5" descr="" title="">
            <a:extLst>
              <a:ext uri="{FF2B5EF4-FFF2-40B4-BE49-F238E27FC236}">
                <a16:creationId xmlns:a16="http://schemas.microsoft.com/office/drawing/2014/main" id="{E6937A5D-B305-06B7-ED1E-6219F49F7819}"/>
              </a:ext>
            </a:extLst>
          </p:cNvPr>
          <p:cNvSpPr>
            <a:spLocks noGrp="1"/>
          </p:cNvSpPr>
          <p:nvPr>
            <p:ph type="title"/>
          </p:nvPr>
        </p:nvSpPr>
        <p:spPr/>
        <p:txBody>
          <a:bodyPr/>
          <a:lstStyle/>
          <a:p>
            <a:r>
              <a:rPr lang="en-US" dirty="0"/>
              <a:t>2025 was a blockbuster </a:t>
            </a:r>
            <a:br>
              <a:rPr lang="en-US" dirty="0"/>
            </a:br>
            <a:r>
              <a:rPr lang="en-US" dirty="0"/>
              <a:t>2026 ($800B+ Q1)?</a:t>
            </a:r>
          </a:p>
        </p:txBody>
      </p:sp>
      <p:sp>
        <p:nvSpPr>
          <p:cNvPr id="8" name="Rectangle 7" descr="" title="">
            <a:extLst>
              <a:ext uri="{FF2B5EF4-FFF2-40B4-BE49-F238E27FC236}">
                <a16:creationId xmlns:a16="http://schemas.microsoft.com/office/drawing/2014/main" id="{5E385F1A-7F20-003A-51D3-4F672C76C901}"/>
              </a:ext>
            </a:extLst>
          </p:cNvPr>
          <p:cNvSpPr/>
          <p:nvPr/>
        </p:nvSpPr>
        <p:spPr>
          <a:xfrm>
            <a:off x="2904141" y="2168435"/>
            <a:ext cx="1391194" cy="1391194"/>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$2.3T</a:t>
            </a:r>
          </a:p>
          <a:p>
            <a:pPr algn="ctr"/>
            <a:r>
              <a:rPr lang="en-US" sz="900" dirty="0"/>
              <a:t>U.S. Deal Value</a:t>
            </a:r>
            <a:br>
              <a:rPr lang="en-US" sz="900" dirty="0"/>
            </a:br>
            <a:br>
              <a:rPr lang="en-US" sz="900" dirty="0"/>
            </a:br>
            <a:r>
              <a:rPr lang="en-US" sz="900" i="1" dirty="0"/>
              <a:t>+49%YoY</a:t>
            </a:r>
          </a:p>
        </p:txBody>
      </p:sp>
      <p:sp>
        <p:nvSpPr>
          <p:cNvPr id="9" name="Rectangle 8" descr="" title="">
            <a:extLst>
              <a:ext uri="{FF2B5EF4-FFF2-40B4-BE49-F238E27FC236}">
                <a16:creationId xmlns:a16="http://schemas.microsoft.com/office/drawing/2014/main" id="{76FBD88C-88F3-DC0D-3E1A-71F99857FADE}"/>
              </a:ext>
            </a:extLst>
          </p:cNvPr>
          <p:cNvSpPr/>
          <p:nvPr/>
        </p:nvSpPr>
        <p:spPr>
          <a:xfrm>
            <a:off x="4848666" y="2168435"/>
            <a:ext cx="1391194" cy="1391194"/>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70</a:t>
            </a:r>
          </a:p>
          <a:p>
            <a:pPr algn="ctr"/>
            <a:r>
              <a:rPr lang="en-US" sz="900" dirty="0"/>
              <a:t>Megadeals</a:t>
            </a:r>
          </a:p>
          <a:p>
            <a:pPr algn="ctr"/>
            <a:r>
              <a:rPr lang="en-US" sz="900" dirty="0"/>
              <a:t>&gt;$10B</a:t>
            </a:r>
            <a:br>
              <a:rPr lang="en-US" sz="900" dirty="0"/>
            </a:br>
            <a:br>
              <a:rPr lang="en-US" sz="900" dirty="0"/>
            </a:br>
            <a:r>
              <a:rPr lang="en-US" sz="900" i="1" dirty="0"/>
              <a:t>Record high</a:t>
            </a:r>
          </a:p>
        </p:txBody>
      </p:sp>
      <p:sp>
        <p:nvSpPr>
          <p:cNvPr id="10" name="Rectangle 9" descr="" title="">
            <a:extLst>
              <a:ext uri="{FF2B5EF4-FFF2-40B4-BE49-F238E27FC236}">
                <a16:creationId xmlns:a16="http://schemas.microsoft.com/office/drawing/2014/main" id="{60D1BA0D-226C-9EB1-8411-7459182185E6}"/>
              </a:ext>
            </a:extLst>
          </p:cNvPr>
          <p:cNvSpPr/>
          <p:nvPr/>
        </p:nvSpPr>
        <p:spPr>
          <a:xfrm>
            <a:off x="6700736" y="2168435"/>
            <a:ext cx="1391194" cy="1391194"/>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45%</a:t>
            </a:r>
          </a:p>
          <a:p>
            <a:pPr algn="ctr"/>
            <a:r>
              <a:rPr lang="en-US" sz="900" dirty="0"/>
              <a:t>M&amp;A Pros</a:t>
            </a:r>
          </a:p>
          <a:p>
            <a:pPr algn="ctr"/>
            <a:r>
              <a:rPr lang="en-US" sz="900" dirty="0"/>
              <a:t>Using AI</a:t>
            </a:r>
            <a:br>
              <a:rPr lang="en-US" sz="900" dirty="0"/>
            </a:br>
            <a:br>
              <a:rPr lang="en-US" sz="900" dirty="0"/>
            </a:br>
            <a:r>
              <a:rPr lang="en-US" sz="900" i="1" dirty="0"/>
              <a:t>2X vs 2024</a:t>
            </a:r>
          </a:p>
        </p:txBody>
      </p:sp>
    </p:spTree>
    <p:extLst>
      <p:ext uri="{BB962C8B-B14F-4D97-AF65-F5344CB8AC3E}">
        <p14:creationId xmlns:p14="http://schemas.microsoft.com/office/powerpoint/2010/main" val="4255122480"/>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CBDED5C-7433-E39A-C14E-9E0CF5742B08}"/>
            </a:ext>
          </a:extLst>
        </p:cNvPr>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37CA6157-862F-048C-5080-17660FDE5135}"/>
              </a:ext>
            </a:extLst>
          </p:cNvPr>
          <p:cNvSpPr>
            <a:spLocks noGrp="1"/>
          </p:cNvSpPr>
          <p:nvPr>
            <p:ph sz="half" idx="10"/>
          </p:nvPr>
        </p:nvSpPr>
        <p:spPr/>
        <p:txBody>
          <a:bodyPr>
            <a:normAutofit fontScale="77500" lnSpcReduction="20000"/>
          </a:bodyPr>
          <a:lstStyle/>
          <a:p>
            <a:r>
              <a:rPr lang="en-US" b="1" dirty="0"/>
              <a:t>Run diligence that finds value, not just risk.</a:t>
            </a:r>
            <a:br>
              <a:rPr lang="en-US" dirty="0"/>
            </a:br>
            <a:r>
              <a:rPr lang="en-US" dirty="0"/>
              <a:t>Don’t “major” on “minor” things. Focus on what matters to the deal thesis. No more 200-page diligence reports—surface the 10 issues that matter.</a:t>
            </a:r>
          </a:p>
          <a:p>
            <a:r>
              <a:rPr lang="en-US" b="1" dirty="0"/>
              <a:t>Break the silos.</a:t>
            </a:r>
            <a:br>
              <a:rPr lang="en-US" dirty="0"/>
            </a:br>
            <a:r>
              <a:rPr lang="en-US" dirty="0"/>
              <a:t>Connect legal, finance, tax, and operations into one workstream. Share findings in real time. Use integrated platforms, not email chains.</a:t>
            </a:r>
          </a:p>
          <a:p>
            <a:r>
              <a:rPr lang="en-US" b="1" dirty="0"/>
              <a:t>Price every risk in dollar terms.</a:t>
            </a:r>
            <a:br>
              <a:rPr lang="en-US" dirty="0"/>
            </a:br>
            <a:r>
              <a:rPr lang="en-US" dirty="0"/>
              <a:t>Stop telling the board “there’s a regulatory risk.” Tell them it’s a $15M expected exposure and here’s how we’re addressing it.</a:t>
            </a:r>
          </a:p>
          <a:p>
            <a:r>
              <a:rPr lang="en-US" b="1" dirty="0"/>
              <a:t>Start integration during diligence.</a:t>
            </a:r>
            <a:br>
              <a:rPr lang="en-US" dirty="0"/>
            </a:br>
            <a:r>
              <a:rPr lang="en-US" dirty="0"/>
              <a:t>Don’t wait for signing. Build the integration model while you’re still learning the business. The deals that create value plan early.</a:t>
            </a:r>
          </a:p>
          <a:p>
            <a:r>
              <a:rPr lang="en-US" b="1" dirty="0"/>
              <a:t>Use AI to move faster and see more.</a:t>
            </a:r>
            <a:br>
              <a:rPr lang="en-US" dirty="0"/>
            </a:br>
            <a:r>
              <a:rPr lang="en-US" dirty="0"/>
              <a:t>AI tools now connect sourcing, diligence, negotiation, and integration. Faster cycles, better pattern recognition, real-time issue escalation.</a:t>
            </a:r>
          </a:p>
          <a:p>
            <a:endParaRPr lang="en-US" dirty="0"/>
          </a:p>
          <a:p>
            <a:endParaRPr lang="en-US" dirty="0"/>
          </a:p>
        </p:txBody>
      </p:sp>
      <p:sp>
        <p:nvSpPr>
          <p:cNvPr id="3" name="Title 2" descr="" title="">
            <a:extLst>
              <a:ext uri="{FF2B5EF4-FFF2-40B4-BE49-F238E27FC236}">
                <a16:creationId xmlns:a16="http://schemas.microsoft.com/office/drawing/2014/main" id="{3183AD7B-6C02-286F-7E38-9D31D0601794}"/>
              </a:ext>
            </a:extLst>
          </p:cNvPr>
          <p:cNvSpPr>
            <a:spLocks noGrp="1"/>
          </p:cNvSpPr>
          <p:nvPr>
            <p:ph type="title"/>
          </p:nvPr>
        </p:nvSpPr>
        <p:spPr/>
        <p:txBody>
          <a:bodyPr/>
          <a:lstStyle/>
          <a:p>
            <a:r>
              <a:rPr lang="en-US" dirty="0"/>
              <a:t>The opportunity</a:t>
            </a:r>
          </a:p>
        </p:txBody>
      </p:sp>
    </p:spTree>
    <p:extLst>
      <p:ext uri="{BB962C8B-B14F-4D97-AF65-F5344CB8AC3E}">
        <p14:creationId xmlns:p14="http://schemas.microsoft.com/office/powerpoint/2010/main" val="1296370829"/>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CF7C0CCA-96B2-BFDC-D651-BD8046968F7C}"/>
              </a:ext>
            </a:extLst>
          </p:cNvPr>
          <p:cNvSpPr>
            <a:spLocks noGrp="1"/>
          </p:cNvSpPr>
          <p:nvPr>
            <p:ph type="body" sz="quarter" idx="10"/>
          </p:nvPr>
        </p:nvSpPr>
        <p:spPr/>
        <p:txBody>
          <a:bodyPr/>
          <a:lstStyle/>
          <a:p>
            <a:r>
              <a:rPr lang="en-US" b="1" dirty="0"/>
              <a:t>David A. Edgar</a:t>
            </a:r>
            <a:br>
              <a:rPr lang="en-US" dirty="0"/>
            </a:br>
            <a:r>
              <a:rPr lang="en-US" dirty="0"/>
              <a:t>412.235.1467</a:t>
            </a:r>
            <a:br>
              <a:rPr lang="en-US" dirty="0"/>
            </a:br>
            <a:r>
              <a:rPr lang="en-US" dirty="0">
                <a:hlinkClick r:id="rId2"/>
              </a:rPr>
              <a:t>dedgar@porterwright.com</a:t>
            </a:r>
            <a:r>
              <a:rPr lang="en-US" dirty="0"/>
              <a:t> </a:t>
            </a:r>
          </a:p>
        </p:txBody>
      </p:sp>
      <p:pic>
        <p:nvPicPr>
          <p:cNvPr id="6" name="Picture Placeholder 5" descr="" title="">
            <a:extLst>
              <a:ext uri="{FF2B5EF4-FFF2-40B4-BE49-F238E27FC236}">
                <a16:creationId xmlns:a16="http://schemas.microsoft.com/office/drawing/2014/main" id="{73514B81-8C2D-BEE0-34C9-CB1F7F434030}"/>
              </a:ext>
            </a:extLst>
          </p:cNvPr>
          <p:cNvPicPr>
            <a:picLocks noGrp="1" noChangeAspect="1"/>
          </p:cNvPicPr>
          <p:nvPr>
            <p:ph type="pic" sz="quarter" idx="14"/>
          </p:nvPr>
        </p:nvPicPr>
        <p:blipFill>
          <a:blip r:embed="rId3"/>
          <a:srcRect/>
          <a:stretch>
            <a:fillRect/>
          </a:stretch>
        </p:blipFill>
        <p:spPr>
          <a:prstGeom prst="ellipse">
            <a:avLst/>
          </a:prstGeom>
          <a:ln>
            <a:noFill/>
          </a:ln>
          <a:effectLst/>
        </p:spPr>
      </p:pic>
      <p:sp>
        <p:nvSpPr>
          <p:cNvPr id="4" name="Title 3" descr="" title="">
            <a:extLst>
              <a:ext uri="{FF2B5EF4-FFF2-40B4-BE49-F238E27FC236}">
                <a16:creationId xmlns:a16="http://schemas.microsoft.com/office/drawing/2014/main" id="{9C0D9C72-AEC7-ED3E-46D1-3D86781B1362}"/>
              </a:ext>
            </a:extLst>
          </p:cNvPr>
          <p:cNvSpPr>
            <a:spLocks noGrp="1"/>
          </p:cNvSpPr>
          <p:nvPr>
            <p:ph type="title"/>
          </p:nvPr>
        </p:nvSpPr>
        <p:spPr/>
        <p:txBody>
          <a:bodyPr/>
          <a:lstStyle/>
          <a:p>
            <a:r>
              <a:rPr lang="en-US" dirty="0"/>
              <a:t>questions</a:t>
            </a:r>
          </a:p>
        </p:txBody>
      </p:sp>
      <p:pic>
        <p:nvPicPr>
          <p:cNvPr id="8" name="Picture 7" descr="" title="">
            <a:extLst>
              <a:ext uri="{FF2B5EF4-FFF2-40B4-BE49-F238E27FC236}">
                <a16:creationId xmlns:a16="http://schemas.microsoft.com/office/drawing/2014/main" id="{E5CEEB55-BC02-CECF-1F83-C73B29DFAE31}"/>
              </a:ext>
            </a:extLst>
          </p:cNvPr>
          <p:cNvPicPr>
            <a:picLocks noChangeAspect="1"/>
          </p:cNvPicPr>
          <p:nvPr/>
        </p:nvPicPr>
        <p:blipFill>
          <a:blip r:embed="rId4"/>
          <a:stretch>
            <a:fillRect/>
          </a:stretch>
        </p:blipFill>
        <p:spPr>
          <a:xfrm>
            <a:off x="6758101" y="2659350"/>
            <a:ext cx="1650093" cy="1650093"/>
          </a:xfrm>
          <a:prstGeom prst="rect">
            <a:avLst/>
          </a:prstGeom>
        </p:spPr>
      </p:pic>
    </p:spTree>
    <p:extLst>
      <p:ext uri="{BB962C8B-B14F-4D97-AF65-F5344CB8AC3E}">
        <p14:creationId xmlns:p14="http://schemas.microsoft.com/office/powerpoint/2010/main" val="2672162841"/>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a:extLst>
              <a:ext uri="{FF2B5EF4-FFF2-40B4-BE49-F238E27FC236}">
                <a16:creationId xmlns:a16="http://schemas.microsoft.com/office/drawing/2014/main" id="{5120D04C-0709-7164-2234-CD985A3AE35A}"/>
              </a:ext>
            </a:extLst>
          </p:cNvPr>
          <p:cNvPicPr>
            <a:picLocks noChangeAspect="1"/>
          </p:cNvPicPr>
          <p:nvPr/>
        </p:nvPicPr>
        <p:blipFill>
          <a:blip r:embed="rId2"/>
          <a:stretch>
            <a:fillRect/>
          </a:stretch>
        </p:blipFill>
        <p:spPr>
          <a:xfrm>
            <a:off x="845820" y="922928"/>
            <a:ext cx="7452360" cy="3297643"/>
          </a:xfrm>
          <a:prstGeom prst="rect">
            <a:avLst/>
          </a:prstGeom>
        </p:spPr>
      </p:pic>
    </p:spTree>
    <p:extLst>
      <p:ext uri="{BB962C8B-B14F-4D97-AF65-F5344CB8AC3E}">
        <p14:creationId xmlns:p14="http://schemas.microsoft.com/office/powerpoint/2010/main" val="235989825"/>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0272BAA-D121-B372-813C-6530CE9F28F0}"/>
            </a:ext>
          </a:extLst>
        </p:cNvPr>
        <p:cNvGrpSpPr/>
        <p:nvPr/>
      </p:nvGrpSpPr>
      <p:grpSpPr>
        <a:xfrm>
          <a:off x="0" y="0"/>
          <a:ext cx="0" cy="0"/>
          <a:chOff x="0" y="0"/>
          <a:chExt cx="0" cy="0"/>
        </a:xfrm>
      </p:grpSpPr>
      <p:sp>
        <p:nvSpPr>
          <p:cNvPr id="4" name="Content Placeholder 3" descr="" title="">
            <a:extLst>
              <a:ext uri="{FF2B5EF4-FFF2-40B4-BE49-F238E27FC236}">
                <a16:creationId xmlns:a16="http://schemas.microsoft.com/office/drawing/2014/main" id="{FF4783FE-3A6D-7752-EF30-79081553F52A}"/>
              </a:ext>
            </a:extLst>
          </p:cNvPr>
          <p:cNvSpPr>
            <a:spLocks noGrp="1"/>
          </p:cNvSpPr>
          <p:nvPr>
            <p:ph sz="half" idx="1"/>
          </p:nvPr>
        </p:nvSpPr>
        <p:spPr/>
        <p:txBody>
          <a:bodyPr>
            <a:normAutofit fontScale="92500" lnSpcReduction="10000"/>
          </a:bodyPr>
          <a:lstStyle/>
          <a:p>
            <a:pPr marL="0" indent="0">
              <a:buNone/>
            </a:pPr>
            <a:r>
              <a:rPr lang="en-US" b="1" dirty="0"/>
              <a:t>What’s driving 2026?</a:t>
            </a:r>
          </a:p>
          <a:p>
            <a:pPr lvl="1"/>
            <a:r>
              <a:rPr lang="en-US" dirty="0"/>
              <a:t>Companies racing to acquire AI capabilities before competitors do</a:t>
            </a:r>
          </a:p>
          <a:p>
            <a:pPr lvl="1"/>
            <a:r>
              <a:rPr lang="en-US" dirty="0"/>
              <a:t>PE firms sitting on $900B+ in dry powder with pressure to deploy</a:t>
            </a:r>
          </a:p>
          <a:p>
            <a:pPr lvl="1"/>
            <a:r>
              <a:rPr lang="en-US" dirty="0"/>
              <a:t>Cross-border deals remain strong but possible headwinds</a:t>
            </a:r>
          </a:p>
          <a:p>
            <a:endParaRPr lang="en-US" dirty="0"/>
          </a:p>
        </p:txBody>
      </p:sp>
      <p:sp>
        <p:nvSpPr>
          <p:cNvPr id="6" name="Title 5" descr="" title="">
            <a:extLst>
              <a:ext uri="{FF2B5EF4-FFF2-40B4-BE49-F238E27FC236}">
                <a16:creationId xmlns:a16="http://schemas.microsoft.com/office/drawing/2014/main" id="{A88B2EFC-A829-4CBD-6395-0C04A238A1EC}"/>
              </a:ext>
            </a:extLst>
          </p:cNvPr>
          <p:cNvSpPr>
            <a:spLocks noGrp="1"/>
          </p:cNvSpPr>
          <p:nvPr>
            <p:ph type="title"/>
          </p:nvPr>
        </p:nvSpPr>
        <p:spPr/>
        <p:txBody>
          <a:bodyPr/>
          <a:lstStyle/>
          <a:p>
            <a:r>
              <a:rPr lang="en-US" dirty="0"/>
              <a:t>2025 was a blockbuster </a:t>
            </a:r>
            <a:br>
              <a:rPr lang="en-US" dirty="0"/>
            </a:br>
            <a:r>
              <a:rPr lang="en-US" dirty="0"/>
              <a:t>2026 ($800B+ Q1)?</a:t>
            </a:r>
          </a:p>
        </p:txBody>
      </p:sp>
      <p:sp>
        <p:nvSpPr>
          <p:cNvPr id="7" name="Content Placeholder 6" descr="" title="">
            <a:extLst>
              <a:ext uri="{FF2B5EF4-FFF2-40B4-BE49-F238E27FC236}">
                <a16:creationId xmlns:a16="http://schemas.microsoft.com/office/drawing/2014/main" id="{D0AD27EE-7BD0-47CE-57AB-E1B48B423A7E}"/>
              </a:ext>
            </a:extLst>
          </p:cNvPr>
          <p:cNvSpPr>
            <a:spLocks noGrp="1"/>
          </p:cNvSpPr>
          <p:nvPr>
            <p:ph sz="half" idx="10"/>
          </p:nvPr>
        </p:nvSpPr>
        <p:spPr/>
        <p:txBody>
          <a:bodyPr>
            <a:normAutofit fontScale="92500"/>
          </a:bodyPr>
          <a:lstStyle/>
          <a:p>
            <a:r>
              <a:rPr lang="en-US" dirty="0"/>
              <a:t>Tariff uncertainty disrupts deal flow but also creates opportunities</a:t>
            </a:r>
          </a:p>
          <a:p>
            <a:r>
              <a:rPr lang="en-US" dirty="0"/>
              <a:t>Debt markets open — record bond issuance, private credit surging </a:t>
            </a:r>
          </a:p>
          <a:p>
            <a:r>
              <a:rPr lang="en-US" dirty="0"/>
              <a:t>Federal posture more accommodating but state-level review creating friction</a:t>
            </a:r>
          </a:p>
        </p:txBody>
      </p:sp>
    </p:spTree>
    <p:extLst>
      <p:ext uri="{BB962C8B-B14F-4D97-AF65-F5344CB8AC3E}">
        <p14:creationId xmlns:p14="http://schemas.microsoft.com/office/powerpoint/2010/main" val="3553667650"/>
      </p:ext>
    </p:extLst>
  </p:cSld>
  <p:clrMapOvr>
    <a:masterClrMapping/>
  </p:clrMapOvr>
</p:sld>
</file>

<file path=ppt/slides/slide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4" name="Content Placeholder 3" descr="" title="">
            <a:extLst>
              <a:ext uri="{FF2B5EF4-FFF2-40B4-BE49-F238E27FC236}">
                <a16:creationId xmlns:a16="http://schemas.microsoft.com/office/drawing/2014/main" id="{259D3BBD-131C-14A9-49B2-3F86F2C2F926}"/>
              </a:ext>
            </a:extLst>
          </p:cNvPr>
          <p:cNvGraphicFramePr>
            <a:graphicFrameLocks noGrp="1"/>
          </p:cNvGraphicFramePr>
          <p:nvPr>
            <p:ph sz="half" idx="10"/>
            <p:extLst>
              <p:ext uri="{D42A27DB-BD31-4B8C-83A1-F6EECF244321}">
                <p14:modId xmlns:p14="http://schemas.microsoft.com/office/powerpoint/2010/main" val="3750207207"/>
              </p:ext>
            </p:extLst>
          </p:nvPr>
        </p:nvGraphicFramePr>
        <p:xfrm>
          <a:off x="4143375" y="477838"/>
          <a:ext cx="4792663" cy="410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descr="" title="">
            <a:extLst>
              <a:ext uri="{FF2B5EF4-FFF2-40B4-BE49-F238E27FC236}">
                <a16:creationId xmlns:a16="http://schemas.microsoft.com/office/drawing/2014/main" id="{EBCF41F2-F738-67E8-33CE-165C77D9D18F}"/>
              </a:ext>
            </a:extLst>
          </p:cNvPr>
          <p:cNvSpPr>
            <a:spLocks noGrp="1"/>
          </p:cNvSpPr>
          <p:nvPr>
            <p:ph type="title"/>
          </p:nvPr>
        </p:nvSpPr>
        <p:spPr/>
        <p:txBody>
          <a:bodyPr/>
          <a:lstStyle/>
          <a:p>
            <a:r>
              <a:rPr lang="en-US" dirty="0"/>
              <a:t>Deals and themes that defined 2025</a:t>
            </a:r>
          </a:p>
        </p:txBody>
      </p:sp>
      <p:sp>
        <p:nvSpPr>
          <p:cNvPr id="9" name="TextBox 8" descr="" title="">
            <a:extLst>
              <a:ext uri="{FF2B5EF4-FFF2-40B4-BE49-F238E27FC236}">
                <a16:creationId xmlns:a16="http://schemas.microsoft.com/office/drawing/2014/main" id="{3553E2E7-E40F-9B25-C04F-0869B6A5B9D8}"/>
              </a:ext>
            </a:extLst>
          </p:cNvPr>
          <p:cNvSpPr txBox="1"/>
          <p:nvPr/>
        </p:nvSpPr>
        <p:spPr>
          <a:xfrm>
            <a:off x="216795" y="2873827"/>
            <a:ext cx="3260522" cy="907869"/>
          </a:xfrm>
          <a:prstGeom prst="rect">
            <a:avLst/>
          </a:prstGeom>
          <a:noFill/>
        </p:spPr>
        <p:txBody>
          <a:bodyPr wrap="square" rtlCol="0">
            <a:noAutofit/>
          </a:bodyPr>
          <a:lstStyle/>
          <a:p>
            <a:r>
              <a:rPr lang="en-US" sz="900" b="1" dirty="0">
                <a:solidFill>
                  <a:schemeClr val="bg1"/>
                </a:solidFill>
                <a:latin typeface="Arial" panose="020B0604020202020204" pitchFamily="34" charset="0"/>
                <a:cs typeface="Arial" panose="020B0604020202020204" pitchFamily="34" charset="0"/>
              </a:rPr>
              <a:t>Key theme: </a:t>
            </a:r>
            <a:r>
              <a:rPr lang="en-US" sz="900" dirty="0">
                <a:solidFill>
                  <a:srgbClr val="FFFFFF"/>
                </a:solidFill>
                <a:latin typeface="Arial" panose="020B0604020202020204" pitchFamily="34" charset="0"/>
                <a:ea typeface="Calibri" pitchFamily="34" charset="-122"/>
                <a:cs typeface="Arial" panose="020B0604020202020204" pitchFamily="34" charset="0"/>
              </a:rPr>
              <a:t>Infrequent acquirors making transformative bets. Many of these buyers had never done a deal this size. CVRs surged 4x (27 deals in 2025 vs. 7 in 2024) as a tool to bridge valuation gaps, especially in pharma and biotech.</a:t>
            </a:r>
            <a:endParaRPr lang="en-US" sz="900" dirty="0">
              <a:latin typeface="Arial" panose="020B0604020202020204" pitchFamily="34" charset="0"/>
              <a:cs typeface="Arial" panose="020B0604020202020204" pitchFamily="34" charset="0"/>
            </a:endParaRPr>
          </a:p>
          <a:p>
            <a:endParaRPr lang="en-U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441251"/>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ACD4E7-C962-0751-1AFF-938C9FBFF538}"/>
              </a:ext>
            </a:extLst>
          </p:cNvPr>
          <p:cNvSpPr>
            <a:spLocks noGrp="1"/>
          </p:cNvSpPr>
          <p:nvPr>
            <p:ph type="title"/>
          </p:nvPr>
        </p:nvSpPr>
        <p:spPr/>
        <p:txBody>
          <a:bodyPr>
            <a:normAutofit fontScale="90000"/>
          </a:bodyPr>
          <a:lstStyle/>
          <a:p>
            <a:r>
              <a:rPr lang="en-US" dirty="0"/>
              <a:t>Private equity &amp; the financing landscape</a:t>
            </a:r>
          </a:p>
        </p:txBody>
      </p:sp>
      <p:sp>
        <p:nvSpPr>
          <p:cNvPr id="3" name="Text Placeholder 2" descr="" title="">
            <a:extLst>
              <a:ext uri="{FF2B5EF4-FFF2-40B4-BE49-F238E27FC236}">
                <a16:creationId xmlns:a16="http://schemas.microsoft.com/office/drawing/2014/main" id="{487A22B7-122B-4846-07E5-A9A7E1C5BD1B}"/>
              </a:ext>
            </a:extLst>
          </p:cNvPr>
          <p:cNvSpPr>
            <a:spLocks noGrp="1"/>
          </p:cNvSpPr>
          <p:nvPr>
            <p:ph type="body" idx="1"/>
          </p:nvPr>
        </p:nvSpPr>
        <p:spPr/>
        <p:txBody>
          <a:bodyPr/>
          <a:lstStyle/>
          <a:p>
            <a:r>
              <a:rPr lang="en-US" dirty="0"/>
              <a:t>Private Equity</a:t>
            </a:r>
          </a:p>
        </p:txBody>
      </p:sp>
      <p:sp>
        <p:nvSpPr>
          <p:cNvPr id="4" name="Content Placeholder 3" descr="" title="">
            <a:extLst>
              <a:ext uri="{FF2B5EF4-FFF2-40B4-BE49-F238E27FC236}">
                <a16:creationId xmlns:a16="http://schemas.microsoft.com/office/drawing/2014/main" id="{DCAD08D3-D9CF-5AB7-B993-FBC38B2816AF}"/>
              </a:ext>
            </a:extLst>
          </p:cNvPr>
          <p:cNvSpPr>
            <a:spLocks noGrp="1"/>
          </p:cNvSpPr>
          <p:nvPr>
            <p:ph sz="half" idx="10"/>
          </p:nvPr>
        </p:nvSpPr>
        <p:spPr/>
        <p:txBody>
          <a:bodyPr>
            <a:normAutofit fontScale="77500" lnSpcReduction="20000"/>
          </a:bodyPr>
          <a:lstStyle/>
          <a:p>
            <a:r>
              <a:rPr lang="en-US" dirty="0"/>
              <a:t>Global Buyout Value (+39% YoY)</a:t>
            </a:r>
          </a:p>
          <a:p>
            <a:r>
              <a:rPr lang="en-US" dirty="0"/>
              <a:t>Dry Powder Awaiting Deployment</a:t>
            </a:r>
          </a:p>
          <a:p>
            <a:r>
              <a:rPr lang="en-US" dirty="0"/>
              <a:t>Continuation Fund Transfers</a:t>
            </a:r>
          </a:p>
          <a:p>
            <a:r>
              <a:rPr lang="en-US" dirty="0"/>
              <a:t>Global Exit Value (+43%)</a:t>
            </a:r>
          </a:p>
          <a:p>
            <a:r>
              <a:rPr lang="en-US" dirty="0"/>
              <a:t>EA LBO – Largest Gaming Buyout Ever</a:t>
            </a:r>
          </a:p>
          <a:p>
            <a:r>
              <a:rPr lang="en-US" dirty="0"/>
              <a:t> Sponsor-to-Sponsor Sales Activity</a:t>
            </a:r>
          </a:p>
        </p:txBody>
      </p:sp>
      <p:sp>
        <p:nvSpPr>
          <p:cNvPr id="5" name="Content Placeholder 4" descr="" title="">
            <a:extLst>
              <a:ext uri="{FF2B5EF4-FFF2-40B4-BE49-F238E27FC236}">
                <a16:creationId xmlns:a16="http://schemas.microsoft.com/office/drawing/2014/main" id="{615C9464-356D-72FB-BD7B-61BB9D1BF30C}"/>
              </a:ext>
            </a:extLst>
          </p:cNvPr>
          <p:cNvSpPr>
            <a:spLocks noGrp="1"/>
          </p:cNvSpPr>
          <p:nvPr>
            <p:ph sz="half" idx="11"/>
          </p:nvPr>
        </p:nvSpPr>
        <p:spPr/>
        <p:txBody>
          <a:bodyPr>
            <a:normAutofit fontScale="92500" lnSpcReduction="20000"/>
          </a:bodyPr>
          <a:lstStyle/>
          <a:p>
            <a:r>
              <a:rPr lang="en-US" sz="1050" dirty="0"/>
              <a:t>Global DCM Issuance (+19% vs 5 yr avg)</a:t>
            </a:r>
          </a:p>
          <a:p>
            <a:r>
              <a:rPr lang="en-US" sz="1100" dirty="0"/>
              <a:t>Q3 Syndicated Loans – Busiest Quarter Ever</a:t>
            </a:r>
          </a:p>
          <a:p>
            <a:r>
              <a:rPr lang="en-US" sz="1100" dirty="0" err="1"/>
              <a:t>Hyperscaler</a:t>
            </a:r>
            <a:r>
              <a:rPr lang="en-US" sz="1100" dirty="0"/>
              <a:t> Debt for AI Infrastructure</a:t>
            </a:r>
          </a:p>
          <a:p>
            <a:r>
              <a:rPr lang="en-US" sz="1100" dirty="0"/>
              <a:t>Projected AI-Driven Issuance in 2026</a:t>
            </a:r>
          </a:p>
          <a:p>
            <a:r>
              <a:rPr lang="en-US" sz="1100" dirty="0"/>
              <a:t>New Lower-Cost IG Commitment Structures</a:t>
            </a:r>
          </a:p>
          <a:p>
            <a:r>
              <a:rPr lang="en-US" sz="1100" dirty="0"/>
              <a:t>Private Credit Share of Deal Financing</a:t>
            </a:r>
          </a:p>
          <a:p>
            <a:endParaRPr lang="en-US" sz="1000" dirty="0"/>
          </a:p>
        </p:txBody>
      </p:sp>
      <p:sp>
        <p:nvSpPr>
          <p:cNvPr id="6" name="Text Placeholder 5" descr="" title="">
            <a:extLst>
              <a:ext uri="{FF2B5EF4-FFF2-40B4-BE49-F238E27FC236}">
                <a16:creationId xmlns:a16="http://schemas.microsoft.com/office/drawing/2014/main" id="{6ECB4316-EFB6-54A6-E478-7F51E6F804E0}"/>
              </a:ext>
            </a:extLst>
          </p:cNvPr>
          <p:cNvSpPr>
            <a:spLocks noGrp="1"/>
          </p:cNvSpPr>
          <p:nvPr>
            <p:ph type="body" idx="12"/>
          </p:nvPr>
        </p:nvSpPr>
        <p:spPr/>
        <p:txBody>
          <a:bodyPr/>
          <a:lstStyle/>
          <a:p>
            <a:r>
              <a:rPr lang="en-US" dirty="0"/>
              <a:t>Debt &amp; Financing</a:t>
            </a:r>
          </a:p>
        </p:txBody>
      </p:sp>
      <p:sp>
        <p:nvSpPr>
          <p:cNvPr id="8" name="TextBox 7" descr="" title="">
            <a:extLst>
              <a:ext uri="{FF2B5EF4-FFF2-40B4-BE49-F238E27FC236}">
                <a16:creationId xmlns:a16="http://schemas.microsoft.com/office/drawing/2014/main" id="{CB65E0A4-38CA-EA49-4A18-8A119DE1C0C1}"/>
              </a:ext>
            </a:extLst>
          </p:cNvPr>
          <p:cNvSpPr txBox="1"/>
          <p:nvPr/>
        </p:nvSpPr>
        <p:spPr>
          <a:xfrm>
            <a:off x="777240" y="3393654"/>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$55B</a:t>
            </a:r>
          </a:p>
        </p:txBody>
      </p:sp>
      <p:sp>
        <p:nvSpPr>
          <p:cNvPr id="9" name="TextBox 8" descr="" title="">
            <a:extLst>
              <a:ext uri="{FF2B5EF4-FFF2-40B4-BE49-F238E27FC236}">
                <a16:creationId xmlns:a16="http://schemas.microsoft.com/office/drawing/2014/main" id="{FC5A1770-64D3-52FA-BCE8-76901708CC1D}"/>
              </a:ext>
            </a:extLst>
          </p:cNvPr>
          <p:cNvSpPr txBox="1"/>
          <p:nvPr/>
        </p:nvSpPr>
        <p:spPr>
          <a:xfrm>
            <a:off x="777240" y="2336988"/>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$900B+</a:t>
            </a:r>
          </a:p>
        </p:txBody>
      </p:sp>
      <p:sp>
        <p:nvSpPr>
          <p:cNvPr id="10" name="TextBox 9" descr="" title="">
            <a:extLst>
              <a:ext uri="{FF2B5EF4-FFF2-40B4-BE49-F238E27FC236}">
                <a16:creationId xmlns:a16="http://schemas.microsoft.com/office/drawing/2014/main" id="{2645490C-DA01-D461-BD38-08B7CC24006D}"/>
              </a:ext>
            </a:extLst>
          </p:cNvPr>
          <p:cNvSpPr txBox="1"/>
          <p:nvPr/>
        </p:nvSpPr>
        <p:spPr>
          <a:xfrm>
            <a:off x="777240" y="2689411"/>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$70B</a:t>
            </a:r>
          </a:p>
        </p:txBody>
      </p:sp>
      <p:sp>
        <p:nvSpPr>
          <p:cNvPr id="11" name="TextBox 10" descr="" title="">
            <a:extLst>
              <a:ext uri="{FF2B5EF4-FFF2-40B4-BE49-F238E27FC236}">
                <a16:creationId xmlns:a16="http://schemas.microsoft.com/office/drawing/2014/main" id="{9FC048D3-E7C2-CA4E-ED61-5ED156687E7E}"/>
              </a:ext>
            </a:extLst>
          </p:cNvPr>
          <p:cNvSpPr txBox="1"/>
          <p:nvPr/>
        </p:nvSpPr>
        <p:spPr>
          <a:xfrm>
            <a:off x="777240" y="3041231"/>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$630B</a:t>
            </a:r>
          </a:p>
        </p:txBody>
      </p:sp>
      <p:sp>
        <p:nvSpPr>
          <p:cNvPr id="12" name="TextBox 11" descr="" title="">
            <a:extLst>
              <a:ext uri="{FF2B5EF4-FFF2-40B4-BE49-F238E27FC236}">
                <a16:creationId xmlns:a16="http://schemas.microsoft.com/office/drawing/2014/main" id="{49F4C594-ECDA-2922-0C94-6D4DAC0E5D76}"/>
              </a:ext>
            </a:extLst>
          </p:cNvPr>
          <p:cNvSpPr txBox="1"/>
          <p:nvPr/>
        </p:nvSpPr>
        <p:spPr>
          <a:xfrm>
            <a:off x="777240" y="1994448"/>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$850B</a:t>
            </a:r>
          </a:p>
        </p:txBody>
      </p:sp>
      <p:sp>
        <p:nvSpPr>
          <p:cNvPr id="13" name="TextBox 12" descr="" title="">
            <a:extLst>
              <a:ext uri="{FF2B5EF4-FFF2-40B4-BE49-F238E27FC236}">
                <a16:creationId xmlns:a16="http://schemas.microsoft.com/office/drawing/2014/main" id="{F96E0A9F-0041-D6F6-607D-C07D0710719B}"/>
              </a:ext>
            </a:extLst>
          </p:cNvPr>
          <p:cNvSpPr txBox="1"/>
          <p:nvPr/>
        </p:nvSpPr>
        <p:spPr>
          <a:xfrm>
            <a:off x="777240" y="3743272"/>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Record</a:t>
            </a:r>
          </a:p>
        </p:txBody>
      </p:sp>
      <p:sp>
        <p:nvSpPr>
          <p:cNvPr id="14" name="TextBox 13" descr="" title="">
            <a:extLst>
              <a:ext uri="{FF2B5EF4-FFF2-40B4-BE49-F238E27FC236}">
                <a16:creationId xmlns:a16="http://schemas.microsoft.com/office/drawing/2014/main" id="{5DFE4156-944C-7DBE-F991-4C4F5ED6E359}"/>
              </a:ext>
            </a:extLst>
          </p:cNvPr>
          <p:cNvSpPr txBox="1"/>
          <p:nvPr/>
        </p:nvSpPr>
        <p:spPr>
          <a:xfrm>
            <a:off x="4433208" y="3389488"/>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Record</a:t>
            </a:r>
          </a:p>
        </p:txBody>
      </p:sp>
      <p:sp>
        <p:nvSpPr>
          <p:cNvPr id="15" name="TextBox 14" descr="" title="">
            <a:extLst>
              <a:ext uri="{FF2B5EF4-FFF2-40B4-BE49-F238E27FC236}">
                <a16:creationId xmlns:a16="http://schemas.microsoft.com/office/drawing/2014/main" id="{4DEB62A6-D7B2-1C59-7B39-112C4CF40B7C}"/>
              </a:ext>
            </a:extLst>
          </p:cNvPr>
          <p:cNvSpPr txBox="1"/>
          <p:nvPr/>
        </p:nvSpPr>
        <p:spPr>
          <a:xfrm>
            <a:off x="4433208" y="2332822"/>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$404B</a:t>
            </a:r>
          </a:p>
        </p:txBody>
      </p:sp>
      <p:sp>
        <p:nvSpPr>
          <p:cNvPr id="16" name="TextBox 15" descr="" title="">
            <a:extLst>
              <a:ext uri="{FF2B5EF4-FFF2-40B4-BE49-F238E27FC236}">
                <a16:creationId xmlns:a16="http://schemas.microsoft.com/office/drawing/2014/main" id="{277086FC-FD74-EFF2-A822-2202ECD25AF9}"/>
              </a:ext>
            </a:extLst>
          </p:cNvPr>
          <p:cNvSpPr txBox="1"/>
          <p:nvPr/>
        </p:nvSpPr>
        <p:spPr>
          <a:xfrm>
            <a:off x="4433208" y="2685245"/>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$120B</a:t>
            </a:r>
          </a:p>
        </p:txBody>
      </p:sp>
      <p:sp>
        <p:nvSpPr>
          <p:cNvPr id="17" name="TextBox 16" descr="" title="">
            <a:extLst>
              <a:ext uri="{FF2B5EF4-FFF2-40B4-BE49-F238E27FC236}">
                <a16:creationId xmlns:a16="http://schemas.microsoft.com/office/drawing/2014/main" id="{57546EAC-8782-4062-1F18-D2C1DEADB7D7}"/>
              </a:ext>
            </a:extLst>
          </p:cNvPr>
          <p:cNvSpPr txBox="1"/>
          <p:nvPr/>
        </p:nvSpPr>
        <p:spPr>
          <a:xfrm>
            <a:off x="4433208" y="3037065"/>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$300B+</a:t>
            </a:r>
          </a:p>
        </p:txBody>
      </p:sp>
      <p:sp>
        <p:nvSpPr>
          <p:cNvPr id="18" name="TextBox 17" descr="" title="">
            <a:extLst>
              <a:ext uri="{FF2B5EF4-FFF2-40B4-BE49-F238E27FC236}">
                <a16:creationId xmlns:a16="http://schemas.microsoft.com/office/drawing/2014/main" id="{B047CC9A-6C1F-ECDC-2034-7482A954C398}"/>
              </a:ext>
            </a:extLst>
          </p:cNvPr>
          <p:cNvSpPr txBox="1"/>
          <p:nvPr/>
        </p:nvSpPr>
        <p:spPr>
          <a:xfrm>
            <a:off x="4433208" y="1990282"/>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$9.5T</a:t>
            </a:r>
          </a:p>
        </p:txBody>
      </p:sp>
      <p:sp>
        <p:nvSpPr>
          <p:cNvPr id="19" name="TextBox 18" descr="" title="">
            <a:extLst>
              <a:ext uri="{FF2B5EF4-FFF2-40B4-BE49-F238E27FC236}">
                <a16:creationId xmlns:a16="http://schemas.microsoft.com/office/drawing/2014/main" id="{52F3A77D-1EAA-B758-BAFC-98F884D45B0A}"/>
              </a:ext>
            </a:extLst>
          </p:cNvPr>
          <p:cNvSpPr txBox="1"/>
          <p:nvPr/>
        </p:nvSpPr>
        <p:spPr>
          <a:xfrm>
            <a:off x="4433208" y="3739106"/>
            <a:ext cx="842554" cy="399029"/>
          </a:xfrm>
          <a:prstGeom prst="rect">
            <a:avLst/>
          </a:prstGeom>
          <a:noFill/>
        </p:spPr>
        <p:txBody>
          <a:bodyPr wrap="square" rtlCol="0">
            <a:noAutofit/>
          </a:bodyPr>
          <a:lstStyle/>
          <a:p>
            <a:r>
              <a:rPr lang="en-US" sz="1200" b="1" dirty="0">
                <a:solidFill>
                  <a:srgbClr val="FF0000"/>
                </a:solidFill>
                <a:latin typeface="Georgia" panose="02040502050405020303" pitchFamily="18" charset="0"/>
                <a:cs typeface="Arial" panose="020B0604020202020204" pitchFamily="34" charset="0"/>
              </a:rPr>
              <a:t>20%</a:t>
            </a:r>
          </a:p>
        </p:txBody>
      </p:sp>
    </p:spTree>
    <p:extLst>
      <p:ext uri="{BB962C8B-B14F-4D97-AF65-F5344CB8AC3E}">
        <p14:creationId xmlns:p14="http://schemas.microsoft.com/office/powerpoint/2010/main" val="897872253"/>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45D10EB-895C-7760-CBA3-2870FE4A1B8C}"/>
            </a:ext>
          </a:extLst>
        </p:cNvPr>
        <p:cNvGrpSpPr/>
        <p:nvPr/>
      </p:nvGrpSpPr>
      <p:grpSpPr>
        <a:xfrm>
          <a:off x="0" y="0"/>
          <a:ext cx="0" cy="0"/>
          <a:chOff x="0" y="0"/>
          <a:chExt cx="0" cy="0"/>
        </a:xfrm>
      </p:grpSpPr>
      <p:sp>
        <p:nvSpPr>
          <p:cNvPr id="5" name="Rectangle 4" descr="" title="">
            <a:extLst>
              <a:ext uri="{FF2B5EF4-FFF2-40B4-BE49-F238E27FC236}">
                <a16:creationId xmlns:a16="http://schemas.microsoft.com/office/drawing/2014/main" id="{654A6238-3AEC-42FE-2936-2572A183DF2C}"/>
              </a:ext>
            </a:extLst>
          </p:cNvPr>
          <p:cNvSpPr/>
          <p:nvPr/>
        </p:nvSpPr>
        <p:spPr>
          <a:xfrm>
            <a:off x="940018" y="1725893"/>
            <a:ext cx="1561011" cy="1561011"/>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70-75%</a:t>
            </a:r>
          </a:p>
          <a:p>
            <a:pPr algn="ctr"/>
            <a:endParaRPr lang="en-US" sz="900" dirty="0"/>
          </a:p>
          <a:p>
            <a:pPr algn="ctr"/>
            <a:r>
              <a:rPr lang="en-US" sz="800" dirty="0"/>
              <a:t>of acquisitions fail to create shareholder value</a:t>
            </a:r>
            <a:br>
              <a:rPr lang="en-US" sz="900" dirty="0"/>
            </a:br>
            <a:br>
              <a:rPr lang="en-US" sz="900" dirty="0"/>
            </a:br>
            <a:r>
              <a:rPr lang="en-US" sz="800" i="1" dirty="0">
                <a:latin typeface="Arial" panose="020B0604020202020204" pitchFamily="34" charset="0"/>
                <a:cs typeface="Arial" panose="020B0604020202020204" pitchFamily="34" charset="0"/>
              </a:rPr>
              <a:t>40,000-deal study</a:t>
            </a:r>
            <a:r>
              <a:rPr lang="en-US" sz="800" i="1" dirty="0">
                <a:solidFill>
                  <a:srgbClr val="E8D48B"/>
                </a:solidFill>
                <a:latin typeface="Arial" panose="020B0604020202020204" pitchFamily="34" charset="0"/>
                <a:ea typeface="Calibri" pitchFamily="34" charset="-122"/>
                <a:cs typeface="Arial" panose="020B0604020202020204" pitchFamily="34" charset="0"/>
              </a:rPr>
              <a:t>¹</a:t>
            </a:r>
            <a:endParaRPr lang="en-US" sz="900" i="1" dirty="0">
              <a:latin typeface="Arial" panose="020B0604020202020204" pitchFamily="34" charset="0"/>
              <a:cs typeface="Arial" panose="020B0604020202020204" pitchFamily="34" charset="0"/>
            </a:endParaRPr>
          </a:p>
        </p:txBody>
      </p:sp>
      <p:sp>
        <p:nvSpPr>
          <p:cNvPr id="6" name="Title 5" descr="" title="">
            <a:extLst>
              <a:ext uri="{FF2B5EF4-FFF2-40B4-BE49-F238E27FC236}">
                <a16:creationId xmlns:a16="http://schemas.microsoft.com/office/drawing/2014/main" id="{07799BEA-78DB-9AFD-3C72-1A9B44845185}"/>
              </a:ext>
            </a:extLst>
          </p:cNvPr>
          <p:cNvSpPr>
            <a:spLocks noGrp="1"/>
          </p:cNvSpPr>
          <p:nvPr>
            <p:ph type="title" idx="4294967295"/>
          </p:nvPr>
        </p:nvSpPr>
        <p:spPr>
          <a:xfrm>
            <a:off x="0" y="420688"/>
            <a:ext cx="7694613" cy="1079500"/>
          </a:xfrm>
        </p:spPr>
        <p:txBody>
          <a:bodyPr/>
          <a:lstStyle/>
          <a:p/>
        </p:txBody>
      </p:sp>
      <p:sp>
        <p:nvSpPr>
          <p:cNvPr id="2" name="Rectangle 1" descr="" title="">
            <a:extLst>
              <a:ext uri="{FF2B5EF4-FFF2-40B4-BE49-F238E27FC236}">
                <a16:creationId xmlns:a16="http://schemas.microsoft.com/office/drawing/2014/main" id="{346995C3-6F91-2277-D233-7B9BBD27B478}"/>
              </a:ext>
            </a:extLst>
          </p:cNvPr>
          <p:cNvSpPr/>
          <p:nvPr/>
        </p:nvSpPr>
        <p:spPr>
          <a:xfrm>
            <a:off x="2831665" y="1725895"/>
            <a:ext cx="1561011" cy="1561011"/>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70%</a:t>
            </a:r>
          </a:p>
          <a:p>
            <a:pPr algn="ctr"/>
            <a:endParaRPr lang="en-US" sz="900" dirty="0"/>
          </a:p>
          <a:p>
            <a:pPr algn="ctr"/>
            <a:r>
              <a:rPr lang="en-US" sz="800" dirty="0"/>
              <a:t>of deals miss expected revenue synergies</a:t>
            </a:r>
            <a:br>
              <a:rPr lang="en-US" sz="900" dirty="0"/>
            </a:br>
            <a:br>
              <a:rPr lang="en-US" sz="900" dirty="0"/>
            </a:br>
            <a:r>
              <a:rPr lang="en-US" sz="800" i="1" dirty="0">
                <a:latin typeface="Arial" panose="020B0604020202020204" pitchFamily="34" charset="0"/>
                <a:cs typeface="Arial" panose="020B0604020202020204" pitchFamily="34" charset="0"/>
              </a:rPr>
              <a:t>McKinsey</a:t>
            </a:r>
            <a:r>
              <a:rPr lang="en-US" sz="800" i="1" dirty="0">
                <a:solidFill>
                  <a:srgbClr val="E8D48B"/>
                </a:solidFill>
                <a:latin typeface="Arial" panose="020B0604020202020204" pitchFamily="34" charset="0"/>
                <a:ea typeface="Calibri" pitchFamily="34" charset="-122"/>
                <a:cs typeface="Arial" panose="020B0604020202020204" pitchFamily="34" charset="0"/>
              </a:rPr>
              <a:t>²</a:t>
            </a:r>
            <a:endParaRPr lang="en-US" sz="800" i="1" dirty="0">
              <a:latin typeface="Arial" panose="020B0604020202020204" pitchFamily="34" charset="0"/>
              <a:cs typeface="Arial" panose="020B0604020202020204" pitchFamily="34" charset="0"/>
            </a:endParaRPr>
          </a:p>
        </p:txBody>
      </p:sp>
      <p:sp>
        <p:nvSpPr>
          <p:cNvPr id="3" name="Rectangle 2" descr="" title="">
            <a:extLst>
              <a:ext uri="{FF2B5EF4-FFF2-40B4-BE49-F238E27FC236}">
                <a16:creationId xmlns:a16="http://schemas.microsoft.com/office/drawing/2014/main" id="{0E6DB1FC-92DB-AE51-2893-A16BD0314E48}"/>
              </a:ext>
            </a:extLst>
          </p:cNvPr>
          <p:cNvSpPr/>
          <p:nvPr/>
        </p:nvSpPr>
        <p:spPr>
          <a:xfrm>
            <a:off x="4723312" y="1725892"/>
            <a:ext cx="1561011" cy="1561011"/>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42%</a:t>
            </a:r>
          </a:p>
          <a:p>
            <a:pPr algn="ctr"/>
            <a:endParaRPr lang="en-US" sz="900" dirty="0"/>
          </a:p>
          <a:p>
            <a:pPr algn="ctr"/>
            <a:r>
              <a:rPr lang="en-US" sz="800" dirty="0"/>
              <a:t>of due diligence fails to map a path to value</a:t>
            </a:r>
            <a:br>
              <a:rPr lang="en-US" sz="900" dirty="0"/>
            </a:br>
            <a:br>
              <a:rPr lang="en-US" sz="900" dirty="0"/>
            </a:br>
            <a:r>
              <a:rPr lang="en-US" sz="800" i="1" dirty="0">
                <a:cs typeface="Arial" panose="020B0604020202020204" pitchFamily="34" charset="0"/>
              </a:rPr>
              <a:t>McKinsey</a:t>
            </a:r>
            <a:r>
              <a:rPr lang="en-US" sz="800" i="1" dirty="0">
                <a:solidFill>
                  <a:srgbClr val="E8D48B"/>
                </a:solidFill>
                <a:ea typeface="Calibri" pitchFamily="34" charset="-122"/>
                <a:cs typeface="Calibri" pitchFamily="34" charset="-120"/>
              </a:rPr>
              <a:t>³</a:t>
            </a:r>
            <a:endParaRPr lang="en-US" sz="800" i="1" dirty="0">
              <a:cs typeface="Arial" panose="020B0604020202020204" pitchFamily="34" charset="0"/>
            </a:endParaRPr>
          </a:p>
        </p:txBody>
      </p:sp>
      <p:sp>
        <p:nvSpPr>
          <p:cNvPr id="4" name="Rectangle 3" descr="" title="">
            <a:extLst>
              <a:ext uri="{FF2B5EF4-FFF2-40B4-BE49-F238E27FC236}">
                <a16:creationId xmlns:a16="http://schemas.microsoft.com/office/drawing/2014/main" id="{EE718848-BE67-B269-7573-132891BB7A8E}"/>
              </a:ext>
            </a:extLst>
          </p:cNvPr>
          <p:cNvSpPr/>
          <p:nvPr/>
        </p:nvSpPr>
        <p:spPr>
          <a:xfrm>
            <a:off x="6642971" y="1725895"/>
            <a:ext cx="1561011" cy="1561011"/>
          </a:xfrm>
          <a:prstGeom prst="rect">
            <a:avLst/>
          </a:prstGeom>
          <a:solidFill>
            <a:srgbClr val="E31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rPr>
              <a:t>55%</a:t>
            </a:r>
          </a:p>
          <a:p>
            <a:pPr algn="ctr"/>
            <a:endParaRPr lang="en-US" sz="900" dirty="0"/>
          </a:p>
          <a:p>
            <a:pPr algn="ctr"/>
            <a:r>
              <a:rPr lang="en-US" sz="800" dirty="0"/>
              <a:t>of executives say deals missed cost synergies</a:t>
            </a:r>
            <a:br>
              <a:rPr lang="en-US" sz="800" dirty="0"/>
            </a:br>
            <a:br>
              <a:rPr lang="en-US" sz="800" dirty="0"/>
            </a:br>
            <a:r>
              <a:rPr lang="en-US" sz="800" i="1" dirty="0">
                <a:cs typeface="Arial" panose="020B0604020202020204" pitchFamily="34" charset="0"/>
              </a:rPr>
              <a:t>Accenture</a:t>
            </a:r>
            <a:r>
              <a:rPr lang="en-US" sz="800" i="1" dirty="0">
                <a:solidFill>
                  <a:srgbClr val="E8D48B"/>
                </a:solidFill>
                <a:ea typeface="Calibri" pitchFamily="34" charset="-122"/>
                <a:cs typeface="Calibri" pitchFamily="34" charset="-120"/>
              </a:rPr>
              <a:t>⁴</a:t>
            </a:r>
            <a:endParaRPr lang="en-US" sz="800" i="1" dirty="0">
              <a:cs typeface="Arial" panose="020B0604020202020204" pitchFamily="34" charset="0"/>
            </a:endParaRPr>
          </a:p>
        </p:txBody>
      </p:sp>
      <p:sp>
        <p:nvSpPr>
          <p:cNvPr id="7" name="TextBox 6" descr="" title="">
            <a:extLst>
              <a:ext uri="{FF2B5EF4-FFF2-40B4-BE49-F238E27FC236}">
                <a16:creationId xmlns:a16="http://schemas.microsoft.com/office/drawing/2014/main" id="{8C754334-CAB3-0B02-9DB3-8B28026D9F96}"/>
              </a:ext>
            </a:extLst>
          </p:cNvPr>
          <p:cNvSpPr txBox="1"/>
          <p:nvPr/>
        </p:nvSpPr>
        <p:spPr>
          <a:xfrm>
            <a:off x="849085" y="3404931"/>
            <a:ext cx="6185263" cy="474140"/>
          </a:xfrm>
          <a:prstGeom prst="rect">
            <a:avLst/>
          </a:prstGeom>
          <a:noFill/>
        </p:spPr>
        <p:txBody>
          <a:bodyPr wrap="square" rtlCol="0">
            <a:noAutofit/>
          </a:bodyPr>
          <a:lstStyle/>
          <a:p>
            <a:r>
              <a:rPr lang="en-US" sz="1000" b="1" dirty="0">
                <a:solidFill>
                  <a:schemeClr val="bg1"/>
                </a:solidFill>
                <a:ea typeface="Georgia" pitchFamily="34" charset="-122"/>
                <a:cs typeface="Georgia" pitchFamily="34" charset="-120"/>
              </a:rPr>
              <a:t>Losers in contested acquisitions outperformed the winners by 20–25% over three years. </a:t>
            </a:r>
            <a:endParaRPr lang="en-US" sz="1000" dirty="0">
              <a:solidFill>
                <a:schemeClr val="bg1"/>
              </a:solidFill>
            </a:endParaRPr>
          </a:p>
          <a:p>
            <a:endParaRPr lang="en-US" sz="1000" dirty="0">
              <a:solidFill>
                <a:schemeClr val="bg1"/>
              </a:solidFill>
              <a:ea typeface="Calibri" pitchFamily="34" charset="-122"/>
              <a:cs typeface="Calibri" pitchFamily="34" charset="-120"/>
            </a:endParaRPr>
          </a:p>
          <a:p>
            <a:r>
              <a:rPr lang="en-US" sz="1000" dirty="0">
                <a:solidFill>
                  <a:schemeClr val="bg1"/>
                </a:solidFill>
                <a:ea typeface="Calibri" pitchFamily="34" charset="-122"/>
                <a:cs typeface="Calibri" pitchFamily="34" charset="-120"/>
              </a:rPr>
              <a:t>Sometimes the best deal is no deal at all—companies that didn’t get the deal often perform better than the ones that did. </a:t>
            </a:r>
            <a:endParaRPr lang="en-US" sz="1000" dirty="0">
              <a:solidFill>
                <a:schemeClr val="bg1"/>
              </a:solidFill>
            </a:endParaRPr>
          </a:p>
          <a:p>
            <a:endParaRPr lang="en-US" sz="4800" b="1" dirty="0">
              <a:solidFill>
                <a:schemeClr val="bg1"/>
              </a:solidFill>
              <a:latin typeface="Arial" panose="020B0604020202020204" pitchFamily="34" charset="0"/>
              <a:cs typeface="Arial" panose="020B0604020202020204" pitchFamily="34" charset="0"/>
            </a:endParaRPr>
          </a:p>
        </p:txBody>
      </p:sp>
      <p:sp>
        <p:nvSpPr>
          <p:cNvPr id="12" name="TextBox 11" descr="" title="">
            <a:extLst>
              <a:ext uri="{FF2B5EF4-FFF2-40B4-BE49-F238E27FC236}">
                <a16:creationId xmlns:a16="http://schemas.microsoft.com/office/drawing/2014/main" id="{24B7B71F-1A03-72FA-996C-78E4D9A9F476}"/>
              </a:ext>
            </a:extLst>
          </p:cNvPr>
          <p:cNvSpPr txBox="1"/>
          <p:nvPr/>
        </p:nvSpPr>
        <p:spPr>
          <a:xfrm>
            <a:off x="849085" y="4233999"/>
            <a:ext cx="7445829" cy="169277"/>
          </a:xfrm>
          <a:prstGeom prst="rect">
            <a:avLst/>
          </a:prstGeom>
          <a:noFill/>
        </p:spPr>
        <p:txBody>
          <a:bodyPr wrap="square">
            <a:spAutoFit/>
          </a:bodyPr>
          <a:lstStyle/>
          <a:p>
            <a:pPr marL="0" indent="0">
              <a:buNone/>
            </a:pPr>
            <a:endParaRPr lang="en-US" sz="500" dirty="0"/>
          </a:p>
        </p:txBody>
      </p:sp>
    </p:spTree>
    <p:extLst>
      <p:ext uri="{BB962C8B-B14F-4D97-AF65-F5344CB8AC3E}">
        <p14:creationId xmlns:p14="http://schemas.microsoft.com/office/powerpoint/2010/main" val="609237888"/>
      </p:ext>
    </p:extLst>
  </p:cSld>
  <p:clrMapOvr>
    <a:masterClrMapping/>
  </p:clrMapOvr>
</p:sld>
</file>

<file path=ppt/slides/slide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a:extLst>
              <a:ext uri="{FF2B5EF4-FFF2-40B4-BE49-F238E27FC236}">
                <a16:creationId xmlns:a16="http://schemas.microsoft.com/office/drawing/2014/main" id="{D001069C-5F07-3829-AB9E-53B0E197FD1B}"/>
              </a:ext>
            </a:extLst>
          </p:cNvPr>
          <p:cNvSpPr>
            <a:spLocks noGrp="1"/>
          </p:cNvSpPr>
          <p:nvPr>
            <p:ph type="title"/>
          </p:nvPr>
        </p:nvSpPr>
        <p:spPr/>
        <p:txBody>
          <a:bodyPr/>
          <a:lstStyle/>
          <a:p>
            <a:r>
              <a:rPr lang="en-US" dirty="0"/>
              <a:t>Cautionary tales: when deals destroy value</a:t>
            </a:r>
          </a:p>
        </p:txBody>
      </p:sp>
      <p:graphicFrame>
        <p:nvGraphicFramePr>
          <p:cNvPr id="5" name="Diagram 4" descr="" title="">
            <a:extLst>
              <a:ext uri="{FF2B5EF4-FFF2-40B4-BE49-F238E27FC236}">
                <a16:creationId xmlns:a16="http://schemas.microsoft.com/office/drawing/2014/main" id="{96826788-B963-5D4E-CC3F-7F26A9CAF7F1}"/>
              </a:ext>
            </a:extLst>
          </p:cNvPr>
          <p:cNvGraphicFramePr/>
          <p:nvPr>
            <p:extLst>
              <p:ext uri="{D42A27DB-BD31-4B8C-83A1-F6EECF244321}">
                <p14:modId xmlns:p14="http://schemas.microsoft.com/office/powerpoint/2010/main" val="2639340739"/>
              </p:ext>
            </p:extLst>
          </p:nvPr>
        </p:nvGraphicFramePr>
        <p:xfrm>
          <a:off x="1687286" y="11456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486464"/>
      </p:ext>
    </p:extLst>
  </p:cSld>
  <p:clrMapOvr>
    <a:masterClrMapping/>
  </p:clrMapOvr>
</p:sld>
</file>

<file path=ppt/theme/theme1.xml><?xml version="1.0" encoding="utf-8"?>
<a:theme xmlns:thm15="http://schemas.microsoft.com/office/thememl/2012/main" xmlns:a="http://schemas.openxmlformats.org/drawingml/2006/main" name="PorterWright">
  <a:themeElements>
    <a:clrScheme name="Porter Wright">
      <a:dk1>
        <a:sysClr val="windowText" lastClr="000000"/>
      </a:dk1>
      <a:lt1>
        <a:sysClr val="window" lastClr="FFFFFF"/>
      </a:lt1>
      <a:dk2>
        <a:srgbClr val="7F7F7F"/>
      </a:dk2>
      <a:lt2>
        <a:srgbClr val="D8D8D8"/>
      </a:lt2>
      <a:accent1>
        <a:srgbClr val="E31B23"/>
      </a:accent1>
      <a:accent2>
        <a:srgbClr val="ED7D31"/>
      </a:accent2>
      <a:accent3>
        <a:srgbClr val="A5A5A5"/>
      </a:accent3>
      <a:accent4>
        <a:srgbClr val="FFC000"/>
      </a:accent4>
      <a:accent5>
        <a:srgbClr val="4472C4"/>
      </a:accent5>
      <a:accent6>
        <a:srgbClr val="70AD47"/>
      </a:accent6>
      <a:hlink>
        <a:srgbClr val="E31B2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defRPr sz="48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rterWright" id="{B9C20CA8-63A5-4FDC-9382-A52F71614B3D}" vid="{871211FF-11E7-4BCC-9BFB-A6643D087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 dockstate="right" visibility="0" width="438"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D7AFB29-BF06-4340-AFF9-760A3BC0273E}">
  <we:reference id="wa200010001" version="1.0.0.0" store="en-US" storeType="OMEX"/>
  <we:alternateReferences>
    <we:reference id="WA200010001" version="1.0.0.0" store="WA20001000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819676E-D816-459A-B775-0D7F43424CCD}">
  <we:reference id="wa200005566" version="3.0.0.4" store="en-US" storeType="OMEX"/>
  <we:alternateReferences>
    <we:reference id="wa200005566" version="3.0.0.4" store="wa200005566" storeType="OMEX"/>
  </we:alternateReferences>
  <we:properties/>
  <we:bindings/>
  <we:snapshot xmlns:r="http://schemas.openxmlformats.org/officeDocument/2006/relationships"/>
</we:webextension>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