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372" r:id="rId5"/>
    <p:sldId id="283" r:id="rId6"/>
    <p:sldId id="374" r:id="rId7"/>
    <p:sldId id="375" r:id="rId8"/>
    <p:sldId id="376" r:id="rId9"/>
    <p:sldId id="377" r:id="rId10"/>
    <p:sldId id="378" r:id="rId11"/>
    <p:sldId id="379" r:id="rId12"/>
    <p:sldId id="385" r:id="rId13"/>
    <p:sldId id="380" r:id="rId14"/>
    <p:sldId id="381" r:id="rId15"/>
    <p:sldId id="382" r:id="rId16"/>
    <p:sldId id="383" r:id="rId17"/>
    <p:sldId id="386" r:id="rId18"/>
    <p:sldId id="387" r:id="rId19"/>
    <p:sldId id="388" r:id="rId20"/>
    <p:sldId id="389" r:id="rId21"/>
    <p:sldId id="390" r:id="rId22"/>
    <p:sldId id="391" r:id="rId23"/>
    <p:sldId id="392" r:id="rId24"/>
    <p:sldId id="393" r:id="rId25"/>
    <p:sldId id="394" r:id="rId26"/>
    <p:sldId id="396" r:id="rId27"/>
    <p:sldId id="397" r:id="rId28"/>
    <p:sldId id="400" r:id="rId29"/>
    <p:sldId id="399" r:id="rId30"/>
    <p:sldId id="398" r:id="rId31"/>
    <p:sldId id="402" r:id="rId32"/>
    <p:sldId id="403" r:id="rId33"/>
    <p:sldId id="395" r:id="rId34"/>
    <p:sldId id="404" r:id="rId35"/>
    <p:sldId id="405" r:id="rId36"/>
    <p:sldId id="406" r:id="rId37"/>
    <p:sldId id="407" r:id="rId38"/>
    <p:sldId id="408" r:id="rId39"/>
    <p:sldId id="409" r:id="rId40"/>
    <p:sldId id="410" r:id="rId41"/>
    <p:sldId id="411" r:id="rId42"/>
    <p:sldId id="412" r:id="rId43"/>
    <p:sldId id="413" r:id="rId44"/>
    <p:sldId id="414" r:id="rId45"/>
    <p:sldId id="418" r:id="rId46"/>
    <p:sldId id="419"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sman, James K." initials="CJK" lastIdx="2" clrIdx="0">
    <p:extLst>
      <p:ext uri="{19B8F6BF-5375-455C-9EA6-DF929625EA0E}">
        <p15:presenceInfo xmlns:p15="http://schemas.microsoft.com/office/powerpoint/2012/main" userId="S-1-5-21-286082078-1846086494-1233803906-178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B"/>
    <a:srgbClr val="2CBFD8"/>
    <a:srgbClr val="3DC6DB"/>
    <a:srgbClr val="5FD3F7"/>
    <a:srgbClr val="21B2F3"/>
    <a:srgbClr val="EBDD29"/>
    <a:srgbClr val="99BCE4"/>
    <a:srgbClr val="495B7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1E705-5CDA-4113-997E-48D82D41857C}" v="1" dt="2026-04-02T15:26:47.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5400" autoAdjust="0"/>
  </p:normalViewPr>
  <p:slideViewPr>
    <p:cSldViewPr snapToGrid="0" showGuides="1">
      <p:cViewPr varScale="1">
        <p:scale>
          <a:sx n="62" d="100"/>
          <a:sy n="62" d="100"/>
        </p:scale>
        <p:origin x="64" y="308"/>
      </p:cViewPr>
      <p:guideLst>
        <p:guide orient="horz" pos="117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8366F-E82B-40F9-A011-DD9E573C065A}" type="datetimeFigureOut">
              <a:rPr lang="en-US" smtClean="0"/>
              <a:t>4/2/2026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6D253-A9F7-441B-9B27-CD7E1C30D3AA}" type="slidenum">
              <a:rPr lang="en-US" smtClean="0"/>
              <a:t>‹#›</a:t>
            </a:fld>
            <a:endParaRPr lang="en-US"/>
          </a:p>
        </p:txBody>
      </p:sp>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8A0B-A9E2-4FB8-A06A-00CF9CB0DE35}"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11700" b="11496"/>
          <a:stretch/>
        </p:blipFill>
        <p:spPr>
          <a:xfrm>
            <a:off x="0" y="-7221"/>
            <a:ext cx="12195544" cy="6875854"/>
          </a:xfrm>
          <a:prstGeom prst="rect">
            <a:avLst/>
          </a:prstGeom>
        </p:spPr>
      </p:pic>
      <p:sp>
        <p:nvSpPr>
          <p:cNvPr id="11" name="Title 1"/>
          <p:cNvSpPr txBox="1">
            <a:spLocks/>
          </p:cNvSpPr>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sp>
        <p:nvSpPr>
          <p:cNvPr id="4" name="Date Placeholder 3"/>
          <p:cNvSpPr>
            <a:spLocks noGrp="1"/>
          </p:cNvSpPr>
          <p:nvPr>
            <p:ph type="dt" sz="half" idx="10"/>
          </p:nvPr>
        </p:nvSpPr>
        <p:spPr>
          <a:xfrm>
            <a:off x="613841" y="6333165"/>
            <a:ext cx="2743200" cy="365125"/>
          </a:xfrm>
        </p:spPr>
        <p:txBody>
          <a:bodyPr/>
          <a:lstStyle/>
          <a:p>
            <a:fld id="{C48ADFD3-F854-41F5-BFAE-93B13FD028EA}" type="datetimeFigureOut">
              <a:rPr lang="en-US" smtClean="0"/>
              <a:t>4/2/2026</a:t>
            </a:fld>
            <a:endParaRPr lang="en-US" dirty="0"/>
          </a:p>
        </p:txBody>
      </p:sp>
      <p:sp>
        <p:nvSpPr>
          <p:cNvPr id="15" name="Text Placeholder 14"/>
          <p:cNvSpPr>
            <a:spLocks noGrp="1"/>
          </p:cNvSpPr>
          <p:nvPr>
            <p:ph type="body" sz="quarter" idx="13" hasCustomPrompt="1"/>
          </p:nvPr>
        </p:nvSpPr>
        <p:spPr>
          <a:xfrm>
            <a:off x="482198" y="3343547"/>
            <a:ext cx="7685315" cy="18634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aseline="0">
                <a:solidFill>
                  <a:srgbClr val="00447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(Office)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 Name (Office)</a:t>
            </a:r>
          </a:p>
          <a:p>
            <a:pPr lvl="0"/>
            <a:endParaRPr lang="en-US" dirty="0"/>
          </a:p>
        </p:txBody>
      </p:sp>
      <p:sp>
        <p:nvSpPr>
          <p:cNvPr id="17" name="Text Placeholder 16"/>
          <p:cNvSpPr>
            <a:spLocks noGrp="1"/>
          </p:cNvSpPr>
          <p:nvPr>
            <p:ph type="body" sz="quarter" idx="14" hasCustomPrompt="1"/>
          </p:nvPr>
        </p:nvSpPr>
        <p:spPr>
          <a:xfrm>
            <a:off x="482198" y="2886839"/>
            <a:ext cx="3302993" cy="357188"/>
          </a:xfrm>
        </p:spPr>
        <p:txBody>
          <a:bodyPr>
            <a:normAutofit/>
          </a:bodyPr>
          <a:lstStyle>
            <a:lvl1pPr marL="0" indent="0" algn="l">
              <a:buNone/>
              <a:defRPr sz="2000">
                <a:solidFill>
                  <a:srgbClr val="00447B"/>
                </a:solidFill>
              </a:defRPr>
            </a:lvl1pPr>
          </a:lstStyle>
          <a:p>
            <a:pPr lvl="0"/>
            <a:r>
              <a:rPr lang="en-US" dirty="0"/>
              <a:t>Presented by:</a:t>
            </a:r>
          </a:p>
        </p:txBody>
      </p:sp>
      <p:sp>
        <p:nvSpPr>
          <p:cNvPr id="7" name="Text Placeholder 6"/>
          <p:cNvSpPr>
            <a:spLocks noGrp="1"/>
          </p:cNvSpPr>
          <p:nvPr>
            <p:ph type="body" sz="quarter" idx="15" hasCustomPrompt="1"/>
          </p:nvPr>
        </p:nvSpPr>
        <p:spPr>
          <a:xfrm>
            <a:off x="482198" y="786579"/>
            <a:ext cx="7685315" cy="1993257"/>
          </a:xfrm>
        </p:spPr>
        <p:txBody>
          <a:bodyPr anchor="b">
            <a:normAutofit/>
          </a:bodyPr>
          <a:lstStyle>
            <a:lvl1pPr marL="0" indent="0" algn="l">
              <a:buNone/>
              <a:defRPr sz="5400" b="1" baseline="0">
                <a:solidFill>
                  <a:srgbClr val="00447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66944" y="5443870"/>
            <a:ext cx="1179465" cy="680024"/>
          </a:xfrm>
          <a:prstGeom prst="rect">
            <a:avLst/>
          </a:prstGeom>
        </p:spPr>
      </p:pic>
    </p:spTree>
    <p:extLst>
      <p:ext uri="{BB962C8B-B14F-4D97-AF65-F5344CB8AC3E}">
        <p14:creationId xmlns:p14="http://schemas.microsoft.com/office/powerpoint/2010/main" val="344629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ient Pled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pPr/>
              <a:t>4/2/2026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0B6AC-FBDE-415B-BDC5-8937C05D3A52}" type="slidenum">
              <a:rPr lang="en-US" smtClean="0"/>
              <a:pPr/>
              <a:t>‹#›</a:t>
            </a:fld>
            <a:endParaRPr lang="en-US" dirty="0"/>
          </a:p>
        </p:txBody>
      </p:sp>
      <p:sp>
        <p:nvSpPr>
          <p:cNvPr id="6" name="TextBox 5"/>
          <p:cNvSpPr txBox="1"/>
          <p:nvPr userDrawn="1"/>
        </p:nvSpPr>
        <p:spPr>
          <a:xfrm>
            <a:off x="423151" y="918056"/>
            <a:ext cx="6222697" cy="1323439"/>
          </a:xfrm>
          <a:prstGeom prst="rect">
            <a:avLst/>
          </a:prstGeom>
          <a:noFill/>
        </p:spPr>
        <p:txBody>
          <a:bodyPr wrap="square" rtlCol="0">
            <a:spAutoFit/>
          </a:bodyPr>
          <a:lstStyle/>
          <a:p>
            <a:pPr rtl="0">
              <a:spcAft>
                <a:spcPts val="600"/>
              </a:spcAft>
            </a:pPr>
            <a:r>
              <a:rPr lang="en-US" sz="4000" b="0" i="0" u="none" strike="noStrike" kern="1200" baseline="30000" dirty="0">
                <a:solidFill>
                  <a:schemeClr val="tx2"/>
                </a:solidFill>
                <a:latin typeface="Arial" panose="020B0604020202020204" pitchFamily="34" charset="0"/>
                <a:ea typeface="+mn-ea"/>
                <a:cs typeface="Arial" panose="020B0604020202020204" pitchFamily="34" charset="0"/>
              </a:rPr>
              <a:t>Premier client service is a firm tradition and remains our top priority. </a:t>
            </a:r>
            <a:br>
              <a:rPr lang="en-US" sz="4000" b="0" i="0" u="none" strike="noStrike" kern="1200" baseline="30000" dirty="0">
                <a:solidFill>
                  <a:schemeClr val="tx2"/>
                </a:solidFill>
                <a:latin typeface="Arial" panose="020B0604020202020204" pitchFamily="34" charset="0"/>
                <a:ea typeface="+mn-ea"/>
                <a:cs typeface="Arial" panose="020B0604020202020204" pitchFamily="34" charset="0"/>
              </a:rPr>
            </a:br>
            <a:r>
              <a:rPr lang="en-US" sz="4000" b="0" i="0" u="none" strike="noStrike" kern="1200" baseline="30000" dirty="0">
                <a:solidFill>
                  <a:schemeClr val="tx2"/>
                </a:solidFill>
                <a:latin typeface="Arial" panose="020B0604020202020204" pitchFamily="34" charset="0"/>
                <a:ea typeface="+mn-ea"/>
                <a:cs typeface="Arial" panose="020B0604020202020204" pitchFamily="34" charset="0"/>
              </a:rPr>
              <a:t>Our attorneys pledge to:</a:t>
            </a:r>
          </a:p>
        </p:txBody>
      </p:sp>
      <p:sp>
        <p:nvSpPr>
          <p:cNvPr id="2" name="TextBox 1"/>
          <p:cNvSpPr txBox="1"/>
          <p:nvPr userDrawn="1"/>
        </p:nvSpPr>
        <p:spPr>
          <a:xfrm>
            <a:off x="423150" y="2329152"/>
            <a:ext cx="6892049" cy="31547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Understand your business and objectives</a:t>
            </a:r>
          </a:p>
          <a:p>
            <a:pPr marL="285750" indent="-285750">
              <a:spcAft>
                <a:spcPts val="600"/>
              </a:spcAft>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Focus on and anticipate your needs</a:t>
            </a:r>
          </a:p>
          <a:p>
            <a:pPr marL="285750" indent="-285750">
              <a:spcAft>
                <a:spcPts val="600"/>
              </a:spcAft>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Collaborate to develop creative business solutions</a:t>
            </a:r>
          </a:p>
          <a:p>
            <a:pPr marL="285750" indent="-285750">
              <a:spcAft>
                <a:spcPts val="600"/>
              </a:spcAft>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Harness technology and innovation to better serve your interests</a:t>
            </a:r>
          </a:p>
          <a:p>
            <a:pPr marL="285750" indent="-285750">
              <a:spcAft>
                <a:spcPts val="600"/>
              </a:spcAft>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Communicate in a timely and effective manner</a:t>
            </a:r>
          </a:p>
          <a:p>
            <a:pPr marL="285750" indent="-285750">
              <a:spcAft>
                <a:spcPts val="600"/>
              </a:spcAft>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Provide quality representation with exceptional value</a:t>
            </a:r>
          </a:p>
          <a:p>
            <a:pPr marL="285750" indent="-285750">
              <a:spcAft>
                <a:spcPts val="600"/>
              </a:spcAft>
              <a:buFont typeface="Arial" panose="020B0604020202020204" pitchFamily="34" charset="0"/>
              <a:buChar char="•"/>
            </a:pPr>
            <a:endParaRPr lang="en-US" sz="2200" dirty="0">
              <a:solidFill>
                <a:schemeClr val="tx2"/>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021701" y="1803871"/>
            <a:ext cx="5142118" cy="2571060"/>
          </a:xfrm>
          <a:prstGeom prst="rect">
            <a:avLst/>
          </a:prstGeom>
        </p:spPr>
      </p:pic>
    </p:spTree>
    <p:extLst>
      <p:ext uri="{BB962C8B-B14F-4D97-AF65-F5344CB8AC3E}">
        <p14:creationId xmlns:p14="http://schemas.microsoft.com/office/powerpoint/2010/main" val="358374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ffice List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081437" y="6156800"/>
            <a:ext cx="838422" cy="483395"/>
          </a:xfrm>
          <a:prstGeom prst="rect">
            <a:avLst/>
          </a:prstGeom>
        </p:spPr>
      </p:pic>
      <p:sp>
        <p:nvSpPr>
          <p:cNvPr id="21" name="Rectangle 20">
            <a:extLst>
              <a:ext uri="{FF2B5EF4-FFF2-40B4-BE49-F238E27FC236}">
                <a16:creationId xmlns:a16="http://schemas.microsoft.com/office/drawing/2014/main" id="{14C2A365-8AB2-9071-717E-B9BB1BC88975}"/>
              </a:ext>
            </a:extLst>
          </p:cNvPr>
          <p:cNvSpPr/>
          <p:nvPr userDrawn="1"/>
        </p:nvSpPr>
        <p:spPr>
          <a:xfrm>
            <a:off x="3302314" y="158750"/>
            <a:ext cx="5587372" cy="923330"/>
          </a:xfrm>
          <a:prstGeom prst="rect">
            <a:avLst/>
          </a:prstGeom>
        </p:spPr>
        <p:txBody>
          <a:bodyPr wrap="square">
            <a:spAutoFit/>
          </a:bodyPr>
          <a:lstStyle/>
          <a:p>
            <a:pPr algn="ctr" eaLnBrk="1" fontAlgn="auto" hangingPunct="1">
              <a:spcBef>
                <a:spcPts val="0"/>
              </a:spcBef>
              <a:spcAft>
                <a:spcPts val="0"/>
              </a:spcAft>
              <a:defRPr/>
            </a:pPr>
            <a:r>
              <a:rPr kumimoji="0" lang="en-US" sz="5400" b="0" kern="0" dirty="0">
                <a:solidFill>
                  <a:srgbClr val="00447B"/>
                </a:solidFill>
                <a:latin typeface="+mj-lt"/>
              </a:rPr>
              <a:t>Our 60 Offices</a:t>
            </a:r>
          </a:p>
        </p:txBody>
      </p:sp>
      <p:sp>
        <p:nvSpPr>
          <p:cNvPr id="4" name="Rectangle 3">
            <a:extLst>
              <a:ext uri="{FF2B5EF4-FFF2-40B4-BE49-F238E27FC236}">
                <a16:creationId xmlns:a16="http://schemas.microsoft.com/office/drawing/2014/main" id="{D7E0081B-E1FD-9F7A-0B60-0624CED1967E}"/>
              </a:ext>
            </a:extLst>
          </p:cNvPr>
          <p:cNvSpPr>
            <a:spLocks noChangeArrowheads="1"/>
          </p:cNvSpPr>
          <p:nvPr userDrawn="1"/>
        </p:nvSpPr>
        <p:spPr bwMode="auto">
          <a:xfrm>
            <a:off x="1061728" y="1392147"/>
            <a:ext cx="1975016" cy="430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noAutofit/>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nSpc>
                <a:spcPct val="100000"/>
              </a:lnSpc>
              <a:defRPr/>
            </a:pPr>
            <a:r>
              <a:rPr lang="en-US" altLang="en-US" sz="1800" spc="-10" dirty="0">
                <a:solidFill>
                  <a:srgbClr val="0079A5"/>
                </a:solidFill>
                <a:latin typeface="+mn-lt"/>
              </a:rPr>
              <a:t>Atlanta</a:t>
            </a:r>
          </a:p>
          <a:p>
            <a:pPr>
              <a:lnSpc>
                <a:spcPct val="100000"/>
              </a:lnSpc>
              <a:defRPr/>
            </a:pPr>
            <a:r>
              <a:rPr lang="en-US" altLang="en-US" sz="1800" spc="-10" dirty="0">
                <a:solidFill>
                  <a:srgbClr val="0079A5"/>
                </a:solidFill>
                <a:latin typeface="+mn-lt"/>
              </a:rPr>
              <a:t>Austin</a:t>
            </a:r>
          </a:p>
          <a:p>
            <a:pPr>
              <a:lnSpc>
                <a:spcPct val="100000"/>
              </a:lnSpc>
              <a:defRPr/>
            </a:pPr>
            <a:r>
              <a:rPr lang="en-US" altLang="en-US" sz="1800" spc="-10" dirty="0">
                <a:solidFill>
                  <a:srgbClr val="0079A5"/>
                </a:solidFill>
                <a:latin typeface="+mn-lt"/>
              </a:rPr>
              <a:t>Baltimore</a:t>
            </a:r>
            <a:br>
              <a:rPr lang="en-US" altLang="en-US" sz="1800" spc="-10" dirty="0">
                <a:solidFill>
                  <a:srgbClr val="0079A5"/>
                </a:solidFill>
                <a:latin typeface="+mn-lt"/>
              </a:rPr>
            </a:br>
            <a:r>
              <a:rPr lang="en-US" altLang="en-US" sz="1800" spc="-10" dirty="0">
                <a:solidFill>
                  <a:srgbClr val="0079A5"/>
                </a:solidFill>
                <a:latin typeface="+mn-lt"/>
              </a:rPr>
              <a:t>Berlin</a:t>
            </a:r>
          </a:p>
          <a:p>
            <a:pPr>
              <a:lnSpc>
                <a:spcPct val="100000"/>
              </a:lnSpc>
              <a:defRPr/>
            </a:pPr>
            <a:r>
              <a:rPr lang="en-US" altLang="en-US" sz="1800" spc="-10" dirty="0">
                <a:solidFill>
                  <a:srgbClr val="0079A5"/>
                </a:solidFill>
                <a:latin typeface="+mn-lt"/>
              </a:rPr>
              <a:t>Birmingham</a:t>
            </a:r>
          </a:p>
          <a:p>
            <a:pPr>
              <a:lnSpc>
                <a:spcPct val="100000"/>
              </a:lnSpc>
              <a:defRPr/>
            </a:pPr>
            <a:r>
              <a:rPr lang="en-US" altLang="en-US" sz="1800" spc="-10" dirty="0">
                <a:solidFill>
                  <a:srgbClr val="0079A5"/>
                </a:solidFill>
                <a:latin typeface="+mn-lt"/>
              </a:rPr>
              <a:t>Boston</a:t>
            </a:r>
            <a:br>
              <a:rPr lang="en-US" altLang="en-US" sz="1800" spc="-10" dirty="0">
                <a:solidFill>
                  <a:srgbClr val="0079A5"/>
                </a:solidFill>
                <a:latin typeface="+mn-lt"/>
              </a:rPr>
            </a:br>
            <a:r>
              <a:rPr lang="en-US" altLang="en-US" sz="1800" spc="-10" dirty="0">
                <a:solidFill>
                  <a:srgbClr val="0079A5"/>
                </a:solidFill>
                <a:latin typeface="+mn-lt"/>
              </a:rPr>
              <a:t>Buffalo</a:t>
            </a:r>
          </a:p>
          <a:p>
            <a:pPr>
              <a:lnSpc>
                <a:spcPct val="100000"/>
              </a:lnSpc>
              <a:defRPr/>
            </a:pPr>
            <a:r>
              <a:rPr lang="en-US" altLang="en-US" sz="1800" spc="-10" dirty="0">
                <a:solidFill>
                  <a:srgbClr val="0079A5"/>
                </a:solidFill>
                <a:latin typeface="+mn-lt"/>
              </a:rPr>
              <a:t>Calgary</a:t>
            </a:r>
            <a:br>
              <a:rPr lang="en-US" altLang="en-US" sz="1800" spc="-10" dirty="0">
                <a:solidFill>
                  <a:srgbClr val="0079A5"/>
                </a:solidFill>
                <a:latin typeface="+mn-lt"/>
              </a:rPr>
            </a:br>
            <a:r>
              <a:rPr lang="en-US" altLang="en-US" sz="1800" spc="-10" dirty="0">
                <a:solidFill>
                  <a:srgbClr val="0079A5"/>
                </a:solidFill>
                <a:latin typeface="+mn-lt"/>
              </a:rPr>
              <a:t>Charleston</a:t>
            </a:r>
          </a:p>
          <a:p>
            <a:pPr>
              <a:lnSpc>
                <a:spcPct val="100000"/>
              </a:lnSpc>
              <a:defRPr/>
            </a:pPr>
            <a:r>
              <a:rPr lang="en-US" altLang="en-US" sz="1800" spc="-10" dirty="0">
                <a:solidFill>
                  <a:srgbClr val="0079A5"/>
                </a:solidFill>
                <a:latin typeface="+mn-lt"/>
              </a:rPr>
              <a:t>Charlotte</a:t>
            </a:r>
          </a:p>
          <a:p>
            <a:pPr>
              <a:lnSpc>
                <a:spcPct val="100000"/>
              </a:lnSpc>
              <a:defRPr/>
            </a:pPr>
            <a:r>
              <a:rPr lang="en-US" altLang="en-US" sz="1800" spc="-10" dirty="0">
                <a:solidFill>
                  <a:srgbClr val="0079A5"/>
                </a:solidFill>
                <a:latin typeface="+mn-lt"/>
              </a:rPr>
              <a:t>Chicago</a:t>
            </a:r>
          </a:p>
          <a:p>
            <a:pPr>
              <a:lnSpc>
                <a:spcPct val="100000"/>
              </a:lnSpc>
              <a:defRPr/>
            </a:pPr>
            <a:r>
              <a:rPr lang="en-US" altLang="en-US" sz="1800" spc="-10" dirty="0">
                <a:solidFill>
                  <a:srgbClr val="0079A5"/>
                </a:solidFill>
                <a:latin typeface="+mn-lt"/>
              </a:rPr>
              <a:t>Cleveland</a:t>
            </a:r>
          </a:p>
          <a:p>
            <a:pPr>
              <a:lnSpc>
                <a:spcPct val="100000"/>
              </a:lnSpc>
              <a:defRPr/>
            </a:pPr>
            <a:r>
              <a:rPr lang="en-US" altLang="en-US" sz="1800" spc="-10" dirty="0">
                <a:solidFill>
                  <a:srgbClr val="0079A5"/>
                </a:solidFill>
                <a:latin typeface="+mn-lt"/>
              </a:rPr>
              <a:t>Columbia</a:t>
            </a:r>
          </a:p>
          <a:p>
            <a:pPr>
              <a:lnSpc>
                <a:spcPct val="100000"/>
              </a:lnSpc>
              <a:defRPr/>
            </a:pPr>
            <a:r>
              <a:rPr lang="en-US" altLang="en-US" sz="1800" spc="-10" dirty="0">
                <a:solidFill>
                  <a:srgbClr val="0079A5"/>
                </a:solidFill>
                <a:latin typeface="+mn-lt"/>
              </a:rPr>
              <a:t>Columbus</a:t>
            </a:r>
          </a:p>
          <a:p>
            <a:pPr>
              <a:lnSpc>
                <a:spcPct val="100000"/>
              </a:lnSpc>
              <a:defRPr/>
            </a:pPr>
            <a:r>
              <a:rPr lang="en-US" altLang="en-US" sz="1800" spc="-10" dirty="0">
                <a:solidFill>
                  <a:srgbClr val="0079A5"/>
                </a:solidFill>
                <a:latin typeface="+mn-lt"/>
              </a:rPr>
              <a:t>Dallas</a:t>
            </a:r>
          </a:p>
          <a:p>
            <a:pPr>
              <a:lnSpc>
                <a:spcPct val="100000"/>
              </a:lnSpc>
              <a:defRPr/>
            </a:pPr>
            <a:r>
              <a:rPr lang="en-US" altLang="en-US" sz="1800" spc="-10" dirty="0">
                <a:solidFill>
                  <a:srgbClr val="0079A5"/>
                </a:solidFill>
                <a:latin typeface="+mn-lt"/>
              </a:rPr>
              <a:t>Denver</a:t>
            </a:r>
          </a:p>
        </p:txBody>
      </p:sp>
      <p:sp>
        <p:nvSpPr>
          <p:cNvPr id="5" name="Rectangle 4">
            <a:extLst>
              <a:ext uri="{FF2B5EF4-FFF2-40B4-BE49-F238E27FC236}">
                <a16:creationId xmlns:a16="http://schemas.microsoft.com/office/drawing/2014/main" id="{4DE84539-0560-7793-1BBD-B27ADEEC0179}"/>
              </a:ext>
            </a:extLst>
          </p:cNvPr>
          <p:cNvSpPr/>
          <p:nvPr userDrawn="1"/>
        </p:nvSpPr>
        <p:spPr>
          <a:xfrm>
            <a:off x="3705033" y="1062736"/>
            <a:ext cx="2017713" cy="5272360"/>
          </a:xfrm>
          <a:prstGeom prst="rect">
            <a:avLst/>
          </a:prstGeom>
        </p:spPr>
        <p:txBody>
          <a:bodyPr anchor="ctr">
            <a:no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altLang="en-US" sz="1800" spc="-10" dirty="0">
                <a:solidFill>
                  <a:srgbClr val="0079A5"/>
                </a:solidFill>
                <a:latin typeface="+mn-lt"/>
              </a:rPr>
              <a:t>Detroit (Metro)</a:t>
            </a:r>
            <a:endParaRPr lang="en-US" altLang="en-US" sz="1800" spc="-20" dirty="0">
              <a:solidFill>
                <a:srgbClr val="0079A5"/>
              </a:solidFill>
              <a:latin typeface="+mn-lt"/>
            </a:endParaRPr>
          </a:p>
          <a:p>
            <a:pPr>
              <a:lnSpc>
                <a:spcPts val="2300"/>
              </a:lnSpc>
              <a:defRPr/>
            </a:pPr>
            <a:r>
              <a:rPr lang="en-US" altLang="en-US" sz="1800" spc="-10" dirty="0">
                <a:solidFill>
                  <a:srgbClr val="0079A5"/>
                </a:solidFill>
                <a:latin typeface="+mn-lt"/>
              </a:rPr>
              <a:t>Fresno</a:t>
            </a:r>
          </a:p>
          <a:p>
            <a:pPr>
              <a:lnSpc>
                <a:spcPts val="2300"/>
              </a:lnSpc>
              <a:defRPr/>
            </a:pPr>
            <a:r>
              <a:rPr lang="en-US" altLang="en-US" sz="1800" spc="-10" dirty="0">
                <a:solidFill>
                  <a:srgbClr val="0079A5"/>
                </a:solidFill>
                <a:latin typeface="+mn-lt"/>
              </a:rPr>
              <a:t>Greenville</a:t>
            </a:r>
          </a:p>
          <a:p>
            <a:pPr>
              <a:lnSpc>
                <a:spcPts val="2300"/>
              </a:lnSpc>
              <a:defRPr/>
            </a:pPr>
            <a:r>
              <a:rPr lang="en-US" altLang="en-US" sz="1800" spc="-10" dirty="0">
                <a:solidFill>
                  <a:srgbClr val="0079A5"/>
                </a:solidFill>
                <a:latin typeface="+mn-lt"/>
              </a:rPr>
              <a:t>Houston</a:t>
            </a:r>
          </a:p>
          <a:p>
            <a:pPr>
              <a:lnSpc>
                <a:spcPts val="2300"/>
              </a:lnSpc>
              <a:defRPr/>
            </a:pPr>
            <a:r>
              <a:rPr lang="en-US" altLang="en-US" sz="1800" spc="-10" dirty="0">
                <a:solidFill>
                  <a:srgbClr val="0079A5"/>
                </a:solidFill>
                <a:latin typeface="+mn-lt"/>
              </a:rPr>
              <a:t>Indianapolis</a:t>
            </a:r>
          </a:p>
          <a:p>
            <a:pPr>
              <a:lnSpc>
                <a:spcPts val="2300"/>
              </a:lnSpc>
              <a:defRPr/>
            </a:pPr>
            <a:r>
              <a:rPr lang="en-US" altLang="en-US" sz="1800" spc="-10" dirty="0">
                <a:solidFill>
                  <a:srgbClr val="0079A5"/>
                </a:solidFill>
                <a:latin typeface="+mn-lt"/>
              </a:rPr>
              <a:t>Kansas City</a:t>
            </a:r>
            <a:br>
              <a:rPr lang="en-US" altLang="en-US" sz="1800" spc="-10" dirty="0">
                <a:solidFill>
                  <a:srgbClr val="0079A5"/>
                </a:solidFill>
                <a:latin typeface="+mn-lt"/>
              </a:rPr>
            </a:br>
            <a:r>
              <a:rPr lang="en-US" altLang="en-US" sz="1800" spc="-10" dirty="0">
                <a:solidFill>
                  <a:srgbClr val="0079A5"/>
                </a:solidFill>
                <a:latin typeface="+mn-lt"/>
              </a:rPr>
              <a:t>Las Vegas</a:t>
            </a:r>
          </a:p>
          <a:p>
            <a:pPr>
              <a:lnSpc>
                <a:spcPts val="2300"/>
              </a:lnSpc>
              <a:defRPr/>
            </a:pPr>
            <a:r>
              <a:rPr lang="en-US" altLang="en-US" sz="1800" spc="-10" dirty="0">
                <a:solidFill>
                  <a:srgbClr val="0079A5"/>
                </a:solidFill>
                <a:latin typeface="+mn-lt"/>
              </a:rPr>
              <a:t>Lexington</a:t>
            </a:r>
          </a:p>
          <a:p>
            <a:pPr>
              <a:lnSpc>
                <a:spcPts val="2300"/>
              </a:lnSpc>
              <a:defRPr/>
            </a:pPr>
            <a:r>
              <a:rPr lang="en-US" altLang="en-US" sz="1800" spc="-10" dirty="0">
                <a:solidFill>
                  <a:srgbClr val="0079A5"/>
                </a:solidFill>
                <a:latin typeface="+mn-lt"/>
              </a:rPr>
              <a:t>London</a:t>
            </a:r>
          </a:p>
          <a:p>
            <a:pPr>
              <a:lnSpc>
                <a:spcPts val="2300"/>
              </a:lnSpc>
              <a:defRPr/>
            </a:pPr>
            <a:r>
              <a:rPr lang="en-US" altLang="en-US" sz="1800" spc="-10" dirty="0">
                <a:solidFill>
                  <a:srgbClr val="0079A5"/>
                </a:solidFill>
                <a:latin typeface="+mn-lt"/>
              </a:rPr>
              <a:t>Los Angeles</a:t>
            </a:r>
          </a:p>
          <a:p>
            <a:pPr>
              <a:lnSpc>
                <a:spcPts val="2300"/>
              </a:lnSpc>
              <a:defRPr/>
            </a:pPr>
            <a:r>
              <a:rPr lang="en-US" altLang="en-US" sz="1800" spc="-10" dirty="0">
                <a:solidFill>
                  <a:srgbClr val="0079A5"/>
                </a:solidFill>
                <a:latin typeface="+mn-lt"/>
              </a:rPr>
              <a:t>Memphis</a:t>
            </a:r>
          </a:p>
          <a:p>
            <a:pPr>
              <a:lnSpc>
                <a:spcPts val="2300"/>
              </a:lnSpc>
              <a:defRPr/>
            </a:pPr>
            <a:r>
              <a:rPr lang="en-US" altLang="en-US" sz="1800" spc="-10" dirty="0">
                <a:solidFill>
                  <a:srgbClr val="0079A5"/>
                </a:solidFill>
                <a:latin typeface="+mn-lt"/>
              </a:rPr>
              <a:t>Mexico City</a:t>
            </a:r>
          </a:p>
          <a:p>
            <a:pPr>
              <a:lnSpc>
                <a:spcPts val="2300"/>
              </a:lnSpc>
              <a:defRPr/>
            </a:pPr>
            <a:r>
              <a:rPr lang="en-US" altLang="en-US" sz="1800" spc="-10" dirty="0">
                <a:solidFill>
                  <a:srgbClr val="0079A5"/>
                </a:solidFill>
                <a:latin typeface="+mn-lt"/>
              </a:rPr>
              <a:t>Miami</a:t>
            </a:r>
          </a:p>
          <a:p>
            <a:pPr>
              <a:lnSpc>
                <a:spcPts val="2300"/>
              </a:lnSpc>
              <a:defRPr/>
            </a:pPr>
            <a:r>
              <a:rPr lang="en-US" altLang="en-US" sz="1800" spc="-10" dirty="0">
                <a:solidFill>
                  <a:srgbClr val="0079A5"/>
                </a:solidFill>
                <a:latin typeface="+mn-lt"/>
              </a:rPr>
              <a:t>Milwaukee</a:t>
            </a:r>
          </a:p>
          <a:p>
            <a:pPr>
              <a:lnSpc>
                <a:spcPts val="2300"/>
              </a:lnSpc>
              <a:defRPr/>
            </a:pPr>
            <a:r>
              <a:rPr lang="en-US" altLang="en-US" sz="1800" spc="-10" dirty="0">
                <a:solidFill>
                  <a:srgbClr val="0079A5"/>
                </a:solidFill>
                <a:latin typeface="+mn-lt"/>
              </a:rPr>
              <a:t>Minneapolis</a:t>
            </a:r>
          </a:p>
          <a:p>
            <a:pPr>
              <a:lnSpc>
                <a:spcPts val="2450"/>
              </a:lnSpc>
              <a:defRPr/>
            </a:pPr>
            <a:endParaRPr lang="en-US" altLang="en-US" sz="1800" spc="-10" dirty="0">
              <a:solidFill>
                <a:srgbClr val="0079A5"/>
              </a:solidFill>
              <a:latin typeface="+mn-lt"/>
            </a:endParaRPr>
          </a:p>
        </p:txBody>
      </p:sp>
      <p:sp>
        <p:nvSpPr>
          <p:cNvPr id="6" name="Rectangle 5">
            <a:extLst>
              <a:ext uri="{FF2B5EF4-FFF2-40B4-BE49-F238E27FC236}">
                <a16:creationId xmlns:a16="http://schemas.microsoft.com/office/drawing/2014/main" id="{126FF513-EB2B-84D4-4214-8AA0E48B6911}"/>
              </a:ext>
            </a:extLst>
          </p:cNvPr>
          <p:cNvSpPr/>
          <p:nvPr userDrawn="1"/>
        </p:nvSpPr>
        <p:spPr>
          <a:xfrm>
            <a:off x="6267210" y="1420722"/>
            <a:ext cx="2138436" cy="4550319"/>
          </a:xfrm>
          <a:prstGeom prst="rect">
            <a:avLst/>
          </a:prstGeom>
        </p:spPr>
        <p:txBody>
          <a:bodyPr wrap="square" anchor="ctr">
            <a:no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en-US" sz="1800" spc="-10" dirty="0">
                <a:solidFill>
                  <a:srgbClr val="0079A5"/>
                </a:solidFill>
                <a:latin typeface="+mn-lt"/>
              </a:rPr>
              <a:t>Montreal </a:t>
            </a:r>
            <a:endParaRPr lang="en-US" altLang="en-US" sz="1800" spc="-20" dirty="0">
              <a:solidFill>
                <a:srgbClr val="0079A5"/>
              </a:solidFill>
              <a:latin typeface="+mn-lt"/>
            </a:endParaRPr>
          </a:p>
          <a:p>
            <a:pPr>
              <a:lnSpc>
                <a:spcPts val="2500"/>
              </a:lnSpc>
              <a:defRPr/>
            </a:pPr>
            <a:r>
              <a:rPr lang="en-US" altLang="en-US" sz="1800" spc="-10" dirty="0">
                <a:solidFill>
                  <a:srgbClr val="0079A5"/>
                </a:solidFill>
                <a:latin typeface="+mn-lt"/>
              </a:rPr>
              <a:t>Morristown</a:t>
            </a:r>
          </a:p>
          <a:p>
            <a:pPr>
              <a:lnSpc>
                <a:spcPts val="2500"/>
              </a:lnSpc>
              <a:defRPr/>
            </a:pPr>
            <a:r>
              <a:rPr lang="en-US" altLang="en-US" sz="1800" spc="-10" dirty="0">
                <a:solidFill>
                  <a:srgbClr val="0079A5"/>
                </a:solidFill>
                <a:latin typeface="+mn-lt"/>
              </a:rPr>
              <a:t>Munich</a:t>
            </a:r>
          </a:p>
          <a:p>
            <a:pPr>
              <a:lnSpc>
                <a:spcPts val="2500"/>
              </a:lnSpc>
              <a:defRPr/>
            </a:pPr>
            <a:r>
              <a:rPr lang="en-US" altLang="en-US" sz="1800" spc="-10" dirty="0">
                <a:solidFill>
                  <a:srgbClr val="0079A5"/>
                </a:solidFill>
                <a:latin typeface="+mn-lt"/>
              </a:rPr>
              <a:t>Nashville</a:t>
            </a:r>
          </a:p>
          <a:p>
            <a:pPr>
              <a:lnSpc>
                <a:spcPts val="2500"/>
              </a:lnSpc>
              <a:defRPr/>
            </a:pPr>
            <a:r>
              <a:rPr lang="en-US" altLang="en-US" sz="1800" spc="-10" dirty="0">
                <a:solidFill>
                  <a:srgbClr val="0079A5"/>
                </a:solidFill>
                <a:latin typeface="+mn-lt"/>
              </a:rPr>
              <a:t>New Orleans</a:t>
            </a:r>
          </a:p>
          <a:p>
            <a:pPr>
              <a:lnSpc>
                <a:spcPts val="2500"/>
              </a:lnSpc>
              <a:defRPr/>
            </a:pPr>
            <a:r>
              <a:rPr lang="en-US" altLang="en-US" sz="1800" spc="-10" dirty="0">
                <a:solidFill>
                  <a:srgbClr val="0079A5"/>
                </a:solidFill>
                <a:latin typeface="+mn-lt"/>
              </a:rPr>
              <a:t>New York</a:t>
            </a:r>
          </a:p>
          <a:p>
            <a:pPr>
              <a:lnSpc>
                <a:spcPts val="2500"/>
              </a:lnSpc>
              <a:defRPr/>
            </a:pPr>
            <a:r>
              <a:rPr lang="en-US" altLang="en-US" sz="1800" spc="-10" dirty="0">
                <a:solidFill>
                  <a:srgbClr val="0079A5"/>
                </a:solidFill>
                <a:latin typeface="+mn-lt"/>
              </a:rPr>
              <a:t>Oklahoma City</a:t>
            </a:r>
          </a:p>
          <a:p>
            <a:pPr>
              <a:lnSpc>
                <a:spcPts val="2500"/>
              </a:lnSpc>
              <a:defRPr/>
            </a:pPr>
            <a:r>
              <a:rPr lang="en-US" altLang="en-US" sz="1800" spc="-10" dirty="0">
                <a:solidFill>
                  <a:srgbClr val="0079A5"/>
                </a:solidFill>
                <a:latin typeface="+mn-lt"/>
              </a:rPr>
              <a:t>Orange County</a:t>
            </a:r>
          </a:p>
          <a:p>
            <a:pPr>
              <a:lnSpc>
                <a:spcPts val="2500"/>
              </a:lnSpc>
              <a:defRPr/>
            </a:pPr>
            <a:r>
              <a:rPr lang="en-US" altLang="en-US" sz="1800" spc="-10" dirty="0">
                <a:solidFill>
                  <a:srgbClr val="0079A5"/>
                </a:solidFill>
                <a:latin typeface="+mn-lt"/>
              </a:rPr>
              <a:t>Paris</a:t>
            </a:r>
          </a:p>
          <a:p>
            <a:pPr>
              <a:lnSpc>
                <a:spcPts val="2500"/>
              </a:lnSpc>
              <a:defRPr/>
            </a:pPr>
            <a:r>
              <a:rPr lang="en-US" altLang="en-US" sz="1800" spc="-10" dirty="0">
                <a:solidFill>
                  <a:srgbClr val="0079A5"/>
                </a:solidFill>
                <a:latin typeface="+mn-lt"/>
              </a:rPr>
              <a:t>Philadelphia</a:t>
            </a:r>
          </a:p>
          <a:p>
            <a:pPr>
              <a:lnSpc>
                <a:spcPts val="2500"/>
              </a:lnSpc>
              <a:defRPr/>
            </a:pPr>
            <a:r>
              <a:rPr lang="en-US" altLang="en-US" sz="1800" spc="-10" dirty="0">
                <a:solidFill>
                  <a:srgbClr val="0079A5"/>
                </a:solidFill>
                <a:latin typeface="+mn-lt"/>
              </a:rPr>
              <a:t>Phoenix</a:t>
            </a:r>
          </a:p>
          <a:p>
            <a:pPr>
              <a:lnSpc>
                <a:spcPts val="2500"/>
              </a:lnSpc>
              <a:defRPr/>
            </a:pPr>
            <a:r>
              <a:rPr lang="en-US" altLang="en-US" sz="1800" spc="-20" dirty="0">
                <a:solidFill>
                  <a:srgbClr val="0079A5"/>
                </a:solidFill>
                <a:latin typeface="+mn-lt"/>
              </a:rPr>
              <a:t>Pittsburgh</a:t>
            </a:r>
          </a:p>
          <a:p>
            <a:pPr>
              <a:lnSpc>
                <a:spcPts val="2500"/>
              </a:lnSpc>
              <a:defRPr/>
            </a:pPr>
            <a:r>
              <a:rPr lang="en-US" altLang="en-US" sz="1800" spc="-20" dirty="0">
                <a:solidFill>
                  <a:srgbClr val="0079A5"/>
                </a:solidFill>
                <a:latin typeface="+mn-lt"/>
              </a:rPr>
              <a:t>Portland (ME)</a:t>
            </a:r>
          </a:p>
          <a:p>
            <a:pPr>
              <a:lnSpc>
                <a:spcPts val="2500"/>
              </a:lnSpc>
              <a:defRPr/>
            </a:pPr>
            <a:r>
              <a:rPr lang="en-US" altLang="en-US" sz="1800" spc="-20" dirty="0">
                <a:solidFill>
                  <a:srgbClr val="0079A5"/>
                </a:solidFill>
                <a:latin typeface="+mn-lt"/>
              </a:rPr>
              <a:t>Portland (OR)</a:t>
            </a:r>
          </a:p>
          <a:p>
            <a:pPr>
              <a:lnSpc>
                <a:spcPct val="100000"/>
              </a:lnSpc>
              <a:defRPr/>
            </a:pPr>
            <a:r>
              <a:rPr lang="en-US" altLang="en-US" sz="2000" spc="-20" dirty="0">
                <a:solidFill>
                  <a:srgbClr val="0079A5"/>
                </a:solidFill>
                <a:latin typeface="+mn-lt"/>
              </a:rPr>
              <a:t> </a:t>
            </a:r>
          </a:p>
        </p:txBody>
      </p:sp>
      <p:sp>
        <p:nvSpPr>
          <p:cNvPr id="7" name="Rectangle 6">
            <a:extLst>
              <a:ext uri="{FF2B5EF4-FFF2-40B4-BE49-F238E27FC236}">
                <a16:creationId xmlns:a16="http://schemas.microsoft.com/office/drawing/2014/main" id="{A40D8274-160E-46F8-DF3B-B5D19DC86CE6}"/>
              </a:ext>
            </a:extLst>
          </p:cNvPr>
          <p:cNvSpPr/>
          <p:nvPr userDrawn="1"/>
        </p:nvSpPr>
        <p:spPr>
          <a:xfrm>
            <a:off x="8888560" y="1392147"/>
            <a:ext cx="2777349" cy="4597672"/>
          </a:xfrm>
          <a:prstGeom prst="rect">
            <a:avLst/>
          </a:prstGeom>
        </p:spPr>
        <p:txBody>
          <a:bodyPr wrap="square" anchor="ctr">
            <a:no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en-US" sz="1800" spc="-20" dirty="0">
                <a:solidFill>
                  <a:srgbClr val="0079A5"/>
                </a:solidFill>
                <a:latin typeface="+mn-lt"/>
              </a:rPr>
              <a:t>Raleigh</a:t>
            </a:r>
          </a:p>
          <a:p>
            <a:pPr marL="0" marR="0" lvl="0" indent="0" algn="l" defTabSz="914400" rtl="0" eaLnBrk="1" fontAlgn="auto" latinLnBrk="0" hangingPunct="1">
              <a:lnSpc>
                <a:spcPts val="2500"/>
              </a:lnSpc>
              <a:spcBef>
                <a:spcPts val="0"/>
              </a:spcBef>
              <a:spcAft>
                <a:spcPts val="0"/>
              </a:spcAft>
              <a:buClrTx/>
              <a:buSzTx/>
              <a:buFontTx/>
              <a:buNone/>
              <a:tabLst/>
              <a:defRPr/>
            </a:pPr>
            <a:r>
              <a:rPr lang="en-US" altLang="en-US" sz="1800" spc="-20" dirty="0">
                <a:solidFill>
                  <a:srgbClr val="0079A5"/>
                </a:solidFill>
                <a:latin typeface="+mn-lt"/>
              </a:rPr>
              <a:t>Richmond</a:t>
            </a:r>
          </a:p>
          <a:p>
            <a:pPr>
              <a:lnSpc>
                <a:spcPts val="2500"/>
              </a:lnSpc>
              <a:defRPr/>
            </a:pPr>
            <a:r>
              <a:rPr lang="en-US" altLang="en-US" sz="1800" spc="-20" dirty="0">
                <a:solidFill>
                  <a:srgbClr val="0079A5"/>
                </a:solidFill>
                <a:latin typeface="+mn-lt"/>
              </a:rPr>
              <a:t>Sacramento</a:t>
            </a:r>
          </a:p>
          <a:p>
            <a:pPr>
              <a:lnSpc>
                <a:spcPts val="2500"/>
              </a:lnSpc>
              <a:defRPr/>
            </a:pPr>
            <a:r>
              <a:rPr lang="en-US" altLang="en-US" sz="1800" spc="-20" dirty="0">
                <a:solidFill>
                  <a:srgbClr val="0079A5"/>
                </a:solidFill>
                <a:latin typeface="+mn-lt"/>
              </a:rPr>
              <a:t>Salt Lake</a:t>
            </a:r>
            <a:r>
              <a:rPr lang="en-US" altLang="en-US" sz="1800" spc="-20" baseline="0" dirty="0">
                <a:solidFill>
                  <a:srgbClr val="0079A5"/>
                </a:solidFill>
                <a:latin typeface="+mn-lt"/>
              </a:rPr>
              <a:t> City</a:t>
            </a:r>
            <a:endParaRPr lang="en-US" altLang="en-US" sz="1800" spc="-20" dirty="0">
              <a:solidFill>
                <a:srgbClr val="0079A5"/>
              </a:solidFill>
              <a:latin typeface="+mn-lt"/>
            </a:endParaRPr>
          </a:p>
          <a:p>
            <a:pPr>
              <a:lnSpc>
                <a:spcPts val="2500"/>
              </a:lnSpc>
              <a:defRPr/>
            </a:pPr>
            <a:r>
              <a:rPr lang="en-US" altLang="en-US" sz="1800" spc="-20" dirty="0">
                <a:solidFill>
                  <a:srgbClr val="0079A5"/>
                </a:solidFill>
                <a:latin typeface="+mn-lt"/>
              </a:rPr>
              <a:t>San Antonio</a:t>
            </a:r>
          </a:p>
          <a:p>
            <a:pPr>
              <a:lnSpc>
                <a:spcPts val="2500"/>
              </a:lnSpc>
              <a:defRPr/>
            </a:pPr>
            <a:r>
              <a:rPr lang="en-US" altLang="en-US" sz="1800" spc="-20" dirty="0">
                <a:solidFill>
                  <a:srgbClr val="0079A5"/>
                </a:solidFill>
                <a:latin typeface="+mn-lt"/>
              </a:rPr>
              <a:t>San Diego</a:t>
            </a:r>
          </a:p>
          <a:p>
            <a:pPr>
              <a:lnSpc>
                <a:spcPts val="2500"/>
              </a:lnSpc>
              <a:defRPr/>
            </a:pPr>
            <a:r>
              <a:rPr lang="en-US" altLang="en-US" sz="1800" spc="-20" dirty="0">
                <a:solidFill>
                  <a:srgbClr val="0079A5"/>
                </a:solidFill>
                <a:latin typeface="+mn-lt"/>
              </a:rPr>
              <a:t>San Francisco</a:t>
            </a:r>
          </a:p>
          <a:p>
            <a:pPr>
              <a:lnSpc>
                <a:spcPts val="2500"/>
              </a:lnSpc>
              <a:defRPr/>
            </a:pPr>
            <a:r>
              <a:rPr lang="en-US" altLang="en-US" sz="1800" spc="-20" dirty="0">
                <a:solidFill>
                  <a:srgbClr val="0079A5"/>
                </a:solidFill>
                <a:latin typeface="+mn-lt"/>
              </a:rPr>
              <a:t>Seattle</a:t>
            </a:r>
          </a:p>
          <a:p>
            <a:pPr>
              <a:lnSpc>
                <a:spcPts val="2500"/>
              </a:lnSpc>
              <a:defRPr/>
            </a:pPr>
            <a:r>
              <a:rPr lang="en-US" altLang="en-US" sz="1800" spc="-20" dirty="0">
                <a:solidFill>
                  <a:srgbClr val="0079A5"/>
                </a:solidFill>
                <a:latin typeface="+mn-lt"/>
              </a:rPr>
              <a:t>St. Louis</a:t>
            </a:r>
          </a:p>
          <a:p>
            <a:pPr>
              <a:lnSpc>
                <a:spcPts val="2500"/>
              </a:lnSpc>
              <a:defRPr/>
            </a:pPr>
            <a:r>
              <a:rPr lang="en-US" altLang="en-US" sz="1800" spc="-20" dirty="0">
                <a:solidFill>
                  <a:srgbClr val="0079A5"/>
                </a:solidFill>
                <a:latin typeface="+mn-lt"/>
              </a:rPr>
              <a:t>St. Thomas</a:t>
            </a:r>
          </a:p>
          <a:p>
            <a:pPr>
              <a:lnSpc>
                <a:spcPts val="2500"/>
              </a:lnSpc>
              <a:defRPr/>
            </a:pPr>
            <a:r>
              <a:rPr lang="en-US" altLang="en-US" sz="1800" spc="-20" dirty="0">
                <a:solidFill>
                  <a:srgbClr val="0079A5"/>
                </a:solidFill>
                <a:latin typeface="+mn-lt"/>
              </a:rPr>
              <a:t>Stamford</a:t>
            </a:r>
          </a:p>
          <a:p>
            <a:pPr>
              <a:lnSpc>
                <a:spcPts val="2500"/>
              </a:lnSpc>
              <a:defRPr/>
            </a:pPr>
            <a:r>
              <a:rPr lang="en-US" altLang="en-US" sz="1800" spc="-20" dirty="0">
                <a:solidFill>
                  <a:srgbClr val="0079A5"/>
                </a:solidFill>
                <a:latin typeface="+mn-lt"/>
              </a:rPr>
              <a:t>Tampa</a:t>
            </a:r>
          </a:p>
          <a:p>
            <a:pPr>
              <a:lnSpc>
                <a:spcPts val="2500"/>
              </a:lnSpc>
              <a:defRPr/>
            </a:pPr>
            <a:r>
              <a:rPr lang="en-US" altLang="en-US" sz="1800" spc="-20" dirty="0">
                <a:solidFill>
                  <a:srgbClr val="0079A5"/>
                </a:solidFill>
                <a:latin typeface="+mn-lt"/>
              </a:rPr>
              <a:t>Toronto</a:t>
            </a:r>
          </a:p>
          <a:p>
            <a:pPr>
              <a:lnSpc>
                <a:spcPts val="2500"/>
              </a:lnSpc>
              <a:defRPr/>
            </a:pPr>
            <a:r>
              <a:rPr lang="en-US" altLang="en-US" sz="1800" spc="-20" dirty="0">
                <a:solidFill>
                  <a:srgbClr val="0079A5"/>
                </a:solidFill>
                <a:latin typeface="+mn-lt"/>
              </a:rPr>
              <a:t>Torrance</a:t>
            </a:r>
          </a:p>
          <a:p>
            <a:pPr>
              <a:lnSpc>
                <a:spcPts val="2500"/>
              </a:lnSpc>
              <a:defRPr/>
            </a:pPr>
            <a:r>
              <a:rPr lang="en-US" altLang="en-US" sz="1800" spc="-20" dirty="0">
                <a:solidFill>
                  <a:srgbClr val="0079A5"/>
                </a:solidFill>
                <a:latin typeface="+mn-lt"/>
              </a:rPr>
              <a:t>Washington, D.C.</a:t>
            </a:r>
          </a:p>
        </p:txBody>
      </p:sp>
    </p:spTree>
    <p:extLst>
      <p:ext uri="{BB962C8B-B14F-4D97-AF65-F5344CB8AC3E}">
        <p14:creationId xmlns:p14="http://schemas.microsoft.com/office/powerpoint/2010/main" val="35589122"/>
      </p:ext>
    </p:extLst>
  </p:cSld>
  <p:clrMapOvr>
    <a:masterClrMapping/>
  </p:clrMapOvr>
  <p:extLst>
    <p:ext uri="{DCECCB84-F9BA-43D5-87BE-67443E8EF086}">
      <p15:sldGuideLst xmlns:p15="http://schemas.microsoft.com/office/powerpoint/2012/main">
        <p15:guide id="1" orient="horz" pos="360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OD Map">
    <p:bg>
      <p:bgPr>
        <a:solidFill>
          <a:srgbClr val="0079A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5485A4-B8B9-2BA3-8E6B-FC9DC2974C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1" y="-4838"/>
            <a:ext cx="12209202" cy="6867676"/>
          </a:xfrm>
          <a:prstGeom prst="rect">
            <a:avLst/>
          </a:prstGeom>
        </p:spPr>
      </p:pic>
      <p:grpSp>
        <p:nvGrpSpPr>
          <p:cNvPr id="494" name="Group 493"/>
          <p:cNvGrpSpPr/>
          <p:nvPr userDrawn="1"/>
        </p:nvGrpSpPr>
        <p:grpSpPr bwMode="grayWhite">
          <a:xfrm>
            <a:off x="8563236"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2" name="Freeform 6"/>
            <p:cNvSpPr>
              <a:spLocks/>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3" name="Freeform 7"/>
            <p:cNvSpPr>
              <a:spLocks/>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5" name="Freeform 9"/>
            <p:cNvSpPr>
              <a:spLocks/>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6" name="Freeform 10"/>
            <p:cNvSpPr>
              <a:spLocks/>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7" name="Freeform 11"/>
            <p:cNvSpPr>
              <a:spLocks/>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1" name="Freeform 15"/>
            <p:cNvSpPr>
              <a:spLocks/>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2" name="Freeform 16"/>
            <p:cNvSpPr>
              <a:spLocks/>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3" name="Freeform 17"/>
            <p:cNvSpPr>
              <a:spLocks/>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4" name="Freeform 18"/>
            <p:cNvSpPr>
              <a:spLocks/>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5" name="Freeform 19"/>
            <p:cNvSpPr>
              <a:spLocks/>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1">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7" name="Freeform 21"/>
            <p:cNvSpPr>
              <a:spLocks/>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8" name="Freeform 22"/>
            <p:cNvSpPr>
              <a:spLocks/>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6">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9" name="Freeform 23"/>
            <p:cNvSpPr>
              <a:spLocks/>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0" name="Freeform 24"/>
            <p:cNvSpPr>
              <a:spLocks/>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2">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1" name="Freeform 25"/>
            <p:cNvSpPr>
              <a:spLocks/>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2" name="Freeform 26"/>
            <p:cNvSpPr>
              <a:spLocks/>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3" name="Freeform 27"/>
            <p:cNvSpPr>
              <a:spLocks/>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4" name="Freeform 28"/>
            <p:cNvSpPr>
              <a:spLocks/>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5" name="Freeform 29"/>
            <p:cNvSpPr>
              <a:spLocks/>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6" name="Freeform 30"/>
            <p:cNvSpPr>
              <a:spLocks/>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7" name="Freeform 31"/>
            <p:cNvSpPr>
              <a:spLocks/>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8" name="Freeform 32"/>
            <p:cNvSpPr>
              <a:spLocks/>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9" name="Freeform 33"/>
            <p:cNvSpPr>
              <a:spLocks/>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1" name="Freeform 35"/>
            <p:cNvSpPr>
              <a:spLocks/>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2" name="Freeform 36"/>
            <p:cNvSpPr>
              <a:spLocks/>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3" name="Freeform 37"/>
            <p:cNvSpPr>
              <a:spLocks/>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4" name="Freeform 38"/>
            <p:cNvSpPr>
              <a:spLocks/>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5" name="Freeform 39"/>
            <p:cNvSpPr>
              <a:spLocks/>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6" name="Freeform 40"/>
            <p:cNvSpPr>
              <a:spLocks/>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9" name="Freeform 43"/>
            <p:cNvSpPr>
              <a:spLocks/>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grpSp>
      <p:grpSp>
        <p:nvGrpSpPr>
          <p:cNvPr id="493" name="Group 492"/>
          <p:cNvGrpSpPr/>
          <p:nvPr userDrawn="1"/>
        </p:nvGrpSpPr>
        <p:grpSpPr bwMode="black">
          <a:xfrm>
            <a:off x="9268085" y="168166"/>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2" name="Freeform 46"/>
            <p:cNvSpPr>
              <a:spLocks/>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30" name="Freeform 5"/>
          <p:cNvSpPr>
            <a:spLocks/>
          </p:cNvSpPr>
          <p:nvPr userDrawn="1"/>
        </p:nvSpPr>
        <p:spPr bwMode="black">
          <a:xfrm>
            <a:off x="1572582" y="5348181"/>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1" name="Freeform 6"/>
          <p:cNvSpPr>
            <a:spLocks/>
          </p:cNvSpPr>
          <p:nvPr userDrawn="1"/>
        </p:nvSpPr>
        <p:spPr bwMode="auto">
          <a:xfrm>
            <a:off x="4291969" y="5878404"/>
            <a:ext cx="69851"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2" name="Freeform 7"/>
          <p:cNvSpPr>
            <a:spLocks noEditPoints="1"/>
          </p:cNvSpPr>
          <p:nvPr userDrawn="1"/>
        </p:nvSpPr>
        <p:spPr bwMode="black">
          <a:xfrm>
            <a:off x="580394" y="3414604"/>
            <a:ext cx="3808415"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3" name="Freeform 8"/>
          <p:cNvSpPr>
            <a:spLocks/>
          </p:cNvSpPr>
          <p:nvPr userDrawn="1"/>
        </p:nvSpPr>
        <p:spPr bwMode="black">
          <a:xfrm>
            <a:off x="613731" y="4119455"/>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4" name="Freeform 9"/>
          <p:cNvSpPr>
            <a:spLocks/>
          </p:cNvSpPr>
          <p:nvPr userDrawn="1"/>
        </p:nvSpPr>
        <p:spPr bwMode="grayWhite">
          <a:xfrm>
            <a:off x="1350331" y="-711310"/>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00447B"/>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5" name="Freeform 10"/>
          <p:cNvSpPr>
            <a:spLocks/>
          </p:cNvSpPr>
          <p:nvPr userDrawn="1"/>
        </p:nvSpPr>
        <p:spPr bwMode="grayWhite">
          <a:xfrm>
            <a:off x="442280" y="304691"/>
            <a:ext cx="349251"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6" name="Freeform 11"/>
          <p:cNvSpPr>
            <a:spLocks/>
          </p:cNvSpPr>
          <p:nvPr userDrawn="1"/>
        </p:nvSpPr>
        <p:spPr bwMode="grayWhite">
          <a:xfrm>
            <a:off x="366081"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7" name="Freeform 12"/>
          <p:cNvSpPr>
            <a:spLocks/>
          </p:cNvSpPr>
          <p:nvPr userDrawn="1"/>
        </p:nvSpPr>
        <p:spPr bwMode="grayWhite">
          <a:xfrm>
            <a:off x="275594" y="-365236"/>
            <a:ext cx="133351" cy="376239"/>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8" name="Freeform 13"/>
          <p:cNvSpPr>
            <a:spLocks noEditPoints="1"/>
          </p:cNvSpPr>
          <p:nvPr userDrawn="1"/>
        </p:nvSpPr>
        <p:spPr bwMode="grayWhite">
          <a:xfrm>
            <a:off x="2896557" y="-368410"/>
            <a:ext cx="1158875" cy="1736727"/>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6"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9" name="Freeform 14"/>
          <p:cNvSpPr>
            <a:spLocks/>
          </p:cNvSpPr>
          <p:nvPr userDrawn="1"/>
        </p:nvSpPr>
        <p:spPr bwMode="grayWhite">
          <a:xfrm>
            <a:off x="6139820" y="1160354"/>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0" name="Freeform 15"/>
          <p:cNvSpPr>
            <a:spLocks/>
          </p:cNvSpPr>
          <p:nvPr userDrawn="1"/>
        </p:nvSpPr>
        <p:spPr bwMode="grayWhite">
          <a:xfrm>
            <a:off x="6990720" y="328503"/>
            <a:ext cx="668339"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4"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1" name="Freeform 16"/>
          <p:cNvSpPr>
            <a:spLocks/>
          </p:cNvSpPr>
          <p:nvPr userDrawn="1"/>
        </p:nvSpPr>
        <p:spPr bwMode="grayWhite">
          <a:xfrm>
            <a:off x="5922333"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2" name="Freeform 17"/>
          <p:cNvSpPr>
            <a:spLocks/>
          </p:cNvSpPr>
          <p:nvPr userDrawn="1"/>
        </p:nvSpPr>
        <p:spPr bwMode="grayWhite">
          <a:xfrm>
            <a:off x="6489071"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3" name="Freeform 18"/>
          <p:cNvSpPr>
            <a:spLocks/>
          </p:cNvSpPr>
          <p:nvPr userDrawn="1"/>
        </p:nvSpPr>
        <p:spPr bwMode="grayWhite">
          <a:xfrm>
            <a:off x="6884359"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4" name="Freeform 19"/>
          <p:cNvSpPr>
            <a:spLocks noEditPoints="1"/>
          </p:cNvSpPr>
          <p:nvPr userDrawn="1"/>
        </p:nvSpPr>
        <p:spPr bwMode="grayWhite">
          <a:xfrm>
            <a:off x="1140781" y="-2619487"/>
            <a:ext cx="1957388" cy="2232027"/>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5" name="Freeform 20"/>
          <p:cNvSpPr>
            <a:spLocks/>
          </p:cNvSpPr>
          <p:nvPr userDrawn="1"/>
        </p:nvSpPr>
        <p:spPr bwMode="grayWhite">
          <a:xfrm>
            <a:off x="2386968" y="-2798874"/>
            <a:ext cx="541339"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6" name="Freeform 21"/>
          <p:cNvSpPr>
            <a:spLocks/>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7" name="Freeform 22"/>
          <p:cNvSpPr>
            <a:spLocks/>
          </p:cNvSpPr>
          <p:nvPr userDrawn="1"/>
        </p:nvSpPr>
        <p:spPr bwMode="grayWhite">
          <a:xfrm>
            <a:off x="2679068" y="-3378312"/>
            <a:ext cx="363539" cy="425451"/>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8" name="Freeform 23"/>
          <p:cNvSpPr>
            <a:spLocks/>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9" name="Freeform 24"/>
          <p:cNvSpPr>
            <a:spLocks/>
          </p:cNvSpPr>
          <p:nvPr userDrawn="1"/>
        </p:nvSpPr>
        <p:spPr bwMode="grayWhite">
          <a:xfrm>
            <a:off x="2477457" y="-3591037"/>
            <a:ext cx="411163" cy="274639"/>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0" name="Freeform 25"/>
          <p:cNvSpPr>
            <a:spLocks/>
          </p:cNvSpPr>
          <p:nvPr userDrawn="1"/>
        </p:nvSpPr>
        <p:spPr bwMode="grayWhite">
          <a:xfrm>
            <a:off x="2929896"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1" name="Freeform 26"/>
          <p:cNvSpPr>
            <a:spLocks/>
          </p:cNvSpPr>
          <p:nvPr userDrawn="1"/>
        </p:nvSpPr>
        <p:spPr bwMode="grayWhite">
          <a:xfrm>
            <a:off x="3037845" y="-3752961"/>
            <a:ext cx="133351"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2" name="Freeform 27"/>
          <p:cNvSpPr>
            <a:spLocks/>
          </p:cNvSpPr>
          <p:nvPr userDrawn="1"/>
        </p:nvSpPr>
        <p:spPr bwMode="grayWhite">
          <a:xfrm>
            <a:off x="2382207"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3" name="Freeform 28"/>
          <p:cNvSpPr>
            <a:spLocks/>
          </p:cNvSpPr>
          <p:nvPr userDrawn="1"/>
        </p:nvSpPr>
        <p:spPr bwMode="grayWhite">
          <a:xfrm>
            <a:off x="4728532" y="706328"/>
            <a:ext cx="109539"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4" name="Freeform 29"/>
          <p:cNvSpPr>
            <a:spLocks/>
          </p:cNvSpPr>
          <p:nvPr userDrawn="1"/>
        </p:nvSpPr>
        <p:spPr bwMode="grayWhite">
          <a:xfrm>
            <a:off x="2139320" y="-2365485"/>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5" name="Freeform 30"/>
          <p:cNvSpPr>
            <a:spLocks/>
          </p:cNvSpPr>
          <p:nvPr userDrawn="1"/>
        </p:nvSpPr>
        <p:spPr bwMode="grayWhite">
          <a:xfrm>
            <a:off x="4690433" y="-771636"/>
            <a:ext cx="98425" cy="134939"/>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48" name="Freeform 31"/>
          <p:cNvSpPr>
            <a:spLocks/>
          </p:cNvSpPr>
          <p:nvPr userDrawn="1"/>
        </p:nvSpPr>
        <p:spPr bwMode="grayWhite">
          <a:xfrm>
            <a:off x="4411033" y="-830372"/>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49" name="Freeform 32"/>
          <p:cNvSpPr>
            <a:spLocks/>
          </p:cNvSpPr>
          <p:nvPr userDrawn="1"/>
        </p:nvSpPr>
        <p:spPr bwMode="grayWhite">
          <a:xfrm>
            <a:off x="4161794" y="-1305035"/>
            <a:ext cx="514351"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5" name="Freeform 33"/>
          <p:cNvSpPr>
            <a:spLocks/>
          </p:cNvSpPr>
          <p:nvPr userDrawn="1"/>
        </p:nvSpPr>
        <p:spPr bwMode="grayWhite">
          <a:xfrm>
            <a:off x="3410906" y="-1976549"/>
            <a:ext cx="223839"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6" name="Freeform 34"/>
          <p:cNvSpPr>
            <a:spLocks/>
          </p:cNvSpPr>
          <p:nvPr userDrawn="1"/>
        </p:nvSpPr>
        <p:spPr bwMode="grayWhite">
          <a:xfrm>
            <a:off x="3964944" y="-2725849"/>
            <a:ext cx="1857376" cy="1849439"/>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7" name="Freeform 35"/>
          <p:cNvSpPr>
            <a:spLocks/>
          </p:cNvSpPr>
          <p:nvPr userDrawn="1"/>
        </p:nvSpPr>
        <p:spPr bwMode="grayWhite">
          <a:xfrm>
            <a:off x="4809495" y="-952612"/>
            <a:ext cx="74613" cy="69851"/>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8" name="Freeform 36"/>
          <p:cNvSpPr>
            <a:spLocks/>
          </p:cNvSpPr>
          <p:nvPr userDrawn="1"/>
        </p:nvSpPr>
        <p:spPr bwMode="grayWhite">
          <a:xfrm>
            <a:off x="4888870"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9">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9" name="Freeform 37"/>
          <p:cNvSpPr>
            <a:spLocks/>
          </p:cNvSpPr>
          <p:nvPr userDrawn="1"/>
        </p:nvSpPr>
        <p:spPr bwMode="grayWhite">
          <a:xfrm>
            <a:off x="4769807" y="-1803510"/>
            <a:ext cx="147639"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0" name="Freeform 38"/>
          <p:cNvSpPr>
            <a:spLocks/>
          </p:cNvSpPr>
          <p:nvPr userDrawn="1"/>
        </p:nvSpPr>
        <p:spPr bwMode="grayWhite">
          <a:xfrm>
            <a:off x="4934909"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1" name="Freeform 39"/>
          <p:cNvSpPr>
            <a:spLocks/>
          </p:cNvSpPr>
          <p:nvPr userDrawn="1"/>
        </p:nvSpPr>
        <p:spPr bwMode="grayWhite">
          <a:xfrm>
            <a:off x="4617407" y="-1987660"/>
            <a:ext cx="69851"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2" name="Freeform 40"/>
          <p:cNvSpPr>
            <a:spLocks/>
          </p:cNvSpPr>
          <p:nvPr userDrawn="1"/>
        </p:nvSpPr>
        <p:spPr bwMode="grayWhite">
          <a:xfrm>
            <a:off x="3298194" y="-2738550"/>
            <a:ext cx="325439" cy="490539"/>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3" name="Freeform 41"/>
          <p:cNvSpPr>
            <a:spLocks/>
          </p:cNvSpPr>
          <p:nvPr userDrawn="1"/>
        </p:nvSpPr>
        <p:spPr bwMode="grayWhite">
          <a:xfrm>
            <a:off x="3650619" y="-2770298"/>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4" name="Freeform 42"/>
          <p:cNvSpPr>
            <a:spLocks/>
          </p:cNvSpPr>
          <p:nvPr userDrawn="1"/>
        </p:nvSpPr>
        <p:spPr bwMode="grayWhite">
          <a:xfrm>
            <a:off x="4452309" y="-2717912"/>
            <a:ext cx="250825" cy="173039"/>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5" name="Freeform 43"/>
          <p:cNvSpPr>
            <a:spLocks/>
          </p:cNvSpPr>
          <p:nvPr userDrawn="1"/>
        </p:nvSpPr>
        <p:spPr bwMode="grayWhite">
          <a:xfrm>
            <a:off x="3655382" y="-3337037"/>
            <a:ext cx="844551"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6" name="Freeform 44"/>
          <p:cNvSpPr>
            <a:spLocks/>
          </p:cNvSpPr>
          <p:nvPr userDrawn="1"/>
        </p:nvSpPr>
        <p:spPr bwMode="grayWhite">
          <a:xfrm>
            <a:off x="3642682" y="-3059223"/>
            <a:ext cx="173039"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7" name="Freeform 45"/>
          <p:cNvSpPr>
            <a:spLocks/>
          </p:cNvSpPr>
          <p:nvPr userDrawn="1"/>
        </p:nvSpPr>
        <p:spPr bwMode="grayWhite">
          <a:xfrm>
            <a:off x="3312482"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8" name="Freeform 46"/>
          <p:cNvSpPr>
            <a:spLocks/>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9" name="Freeform 47"/>
          <p:cNvSpPr>
            <a:spLocks/>
          </p:cNvSpPr>
          <p:nvPr userDrawn="1"/>
        </p:nvSpPr>
        <p:spPr bwMode="grayWhite">
          <a:xfrm>
            <a:off x="3256919" y="-3056048"/>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10" name="Freeform 48"/>
          <p:cNvSpPr>
            <a:spLocks/>
          </p:cNvSpPr>
          <p:nvPr userDrawn="1"/>
        </p:nvSpPr>
        <p:spPr bwMode="grayWhite">
          <a:xfrm>
            <a:off x="3893506" y="-4724511"/>
            <a:ext cx="946151"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11" name="Freeform 49"/>
          <p:cNvSpPr>
            <a:spLocks/>
          </p:cNvSpPr>
          <p:nvPr userDrawn="1"/>
        </p:nvSpPr>
        <p:spPr bwMode="grayWhite">
          <a:xfrm>
            <a:off x="3285495" y="-3492611"/>
            <a:ext cx="68263" cy="107951"/>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6" name="Freeform 50"/>
          <p:cNvSpPr>
            <a:spLocks/>
          </p:cNvSpPr>
          <p:nvPr userDrawn="1"/>
        </p:nvSpPr>
        <p:spPr bwMode="grayWhite">
          <a:xfrm>
            <a:off x="3682370" y="-3500549"/>
            <a:ext cx="149225" cy="107951"/>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7" name="Freeform 51"/>
          <p:cNvSpPr>
            <a:spLocks/>
          </p:cNvSpPr>
          <p:nvPr userDrawn="1"/>
        </p:nvSpPr>
        <p:spPr bwMode="grayWhite">
          <a:xfrm>
            <a:off x="3617282"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8" name="Freeform 52"/>
          <p:cNvSpPr>
            <a:spLocks/>
          </p:cNvSpPr>
          <p:nvPr userDrawn="1"/>
        </p:nvSpPr>
        <p:spPr bwMode="grayWhite">
          <a:xfrm>
            <a:off x="3347407"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9" name="Freeform 53"/>
          <p:cNvSpPr>
            <a:spLocks/>
          </p:cNvSpPr>
          <p:nvPr userDrawn="1"/>
        </p:nvSpPr>
        <p:spPr bwMode="grayWhite">
          <a:xfrm>
            <a:off x="3718882" y="-4246673"/>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0" name="Freeform 54"/>
          <p:cNvSpPr>
            <a:spLocks/>
          </p:cNvSpPr>
          <p:nvPr userDrawn="1"/>
        </p:nvSpPr>
        <p:spPr bwMode="grayWhite">
          <a:xfrm>
            <a:off x="3168019" y="-3722800"/>
            <a:ext cx="26988" cy="69851"/>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1" name="Freeform 55"/>
          <p:cNvSpPr>
            <a:spLocks/>
          </p:cNvSpPr>
          <p:nvPr userDrawn="1"/>
        </p:nvSpPr>
        <p:spPr bwMode="grayWhite">
          <a:xfrm>
            <a:off x="3572831" y="-3992673"/>
            <a:ext cx="84139"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8"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2" name="Freeform 56"/>
          <p:cNvSpPr>
            <a:spLocks/>
          </p:cNvSpPr>
          <p:nvPr userDrawn="1"/>
        </p:nvSpPr>
        <p:spPr bwMode="grayWhite">
          <a:xfrm>
            <a:off x="6560508" y="1287354"/>
            <a:ext cx="247651" cy="107951"/>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3" name="Freeform 57"/>
          <p:cNvSpPr>
            <a:spLocks/>
          </p:cNvSpPr>
          <p:nvPr userDrawn="1"/>
        </p:nvSpPr>
        <p:spPr bwMode="grayWhite">
          <a:xfrm>
            <a:off x="4841245" y="-844660"/>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dirty="0"/>
          </a:p>
        </p:txBody>
      </p:sp>
      <p:sp>
        <p:nvSpPr>
          <p:cNvPr id="264" name="Freeform 58"/>
          <p:cNvSpPr>
            <a:spLocks/>
          </p:cNvSpPr>
          <p:nvPr userDrawn="1"/>
        </p:nvSpPr>
        <p:spPr bwMode="grayWhite">
          <a:xfrm>
            <a:off x="6425571"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5" name="Freeform 59"/>
          <p:cNvSpPr>
            <a:spLocks/>
          </p:cNvSpPr>
          <p:nvPr userDrawn="1"/>
        </p:nvSpPr>
        <p:spPr bwMode="grayWhite">
          <a:xfrm>
            <a:off x="2042482" y="-482711"/>
            <a:ext cx="985839"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6" name="Freeform 60"/>
          <p:cNvSpPr>
            <a:spLocks/>
          </p:cNvSpPr>
          <p:nvPr userDrawn="1"/>
        </p:nvSpPr>
        <p:spPr bwMode="grayWhite">
          <a:xfrm>
            <a:off x="293056" y="-2825860"/>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73" name="Freeform 67"/>
          <p:cNvSpPr>
            <a:spLocks/>
          </p:cNvSpPr>
          <p:nvPr userDrawn="1"/>
        </p:nvSpPr>
        <p:spPr bwMode="black">
          <a:xfrm>
            <a:off x="4209420" y="3533667"/>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4" name="Freeform 68"/>
          <p:cNvSpPr>
            <a:spLocks/>
          </p:cNvSpPr>
          <p:nvPr userDrawn="1"/>
        </p:nvSpPr>
        <p:spPr bwMode="black">
          <a:xfrm>
            <a:off x="3449007" y="3308241"/>
            <a:ext cx="560388" cy="527051"/>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5" name="Freeform 69"/>
          <p:cNvSpPr>
            <a:spLocks/>
          </p:cNvSpPr>
          <p:nvPr userDrawn="1"/>
        </p:nvSpPr>
        <p:spPr bwMode="black">
          <a:xfrm>
            <a:off x="870906" y="2849453"/>
            <a:ext cx="858839"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7" name="Freeform 70"/>
          <p:cNvSpPr>
            <a:spLocks/>
          </p:cNvSpPr>
          <p:nvPr userDrawn="1"/>
        </p:nvSpPr>
        <p:spPr bwMode="black">
          <a:xfrm>
            <a:off x="166057"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8" name="Freeform 71"/>
          <p:cNvSpPr>
            <a:spLocks/>
          </p:cNvSpPr>
          <p:nvPr userDrawn="1"/>
        </p:nvSpPr>
        <p:spPr bwMode="black">
          <a:xfrm>
            <a:off x="432756" y="3243154"/>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9" name="Freeform 72"/>
          <p:cNvSpPr>
            <a:spLocks/>
          </p:cNvSpPr>
          <p:nvPr userDrawn="1"/>
        </p:nvSpPr>
        <p:spPr bwMode="auto">
          <a:xfrm>
            <a:off x="459744" y="3171717"/>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0" name="Freeform 73"/>
          <p:cNvSpPr>
            <a:spLocks/>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1" name="Freeform 74"/>
          <p:cNvSpPr>
            <a:spLocks/>
          </p:cNvSpPr>
          <p:nvPr userDrawn="1"/>
        </p:nvSpPr>
        <p:spPr bwMode="black">
          <a:xfrm>
            <a:off x="1756733" y="2393842"/>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2" name="Freeform 75"/>
          <p:cNvSpPr>
            <a:spLocks/>
          </p:cNvSpPr>
          <p:nvPr userDrawn="1"/>
        </p:nvSpPr>
        <p:spPr bwMode="black">
          <a:xfrm>
            <a:off x="5817558" y="2243029"/>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3" name="Freeform 76"/>
          <p:cNvSpPr>
            <a:spLocks/>
          </p:cNvSpPr>
          <p:nvPr userDrawn="1"/>
        </p:nvSpPr>
        <p:spPr bwMode="auto">
          <a:xfrm>
            <a:off x="5482595" y="2782779"/>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4" name="Freeform 77"/>
          <p:cNvSpPr>
            <a:spLocks/>
          </p:cNvSpPr>
          <p:nvPr userDrawn="1"/>
        </p:nvSpPr>
        <p:spPr bwMode="black">
          <a:xfrm>
            <a:off x="5617533" y="2655779"/>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5" name="Freeform 78"/>
          <p:cNvSpPr>
            <a:spLocks noEditPoints="1"/>
          </p:cNvSpPr>
          <p:nvPr userDrawn="1"/>
        </p:nvSpPr>
        <p:spPr bwMode="black">
          <a:xfrm>
            <a:off x="4322132" y="4143265"/>
            <a:ext cx="1066800" cy="947739"/>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6" name="Freeform 79"/>
          <p:cNvSpPr>
            <a:spLocks/>
          </p:cNvSpPr>
          <p:nvPr userDrawn="1"/>
        </p:nvSpPr>
        <p:spPr bwMode="black">
          <a:xfrm>
            <a:off x="4549145" y="3514617"/>
            <a:ext cx="622300" cy="681039"/>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474">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1" name="Freeform 86"/>
          <p:cNvSpPr>
            <a:spLocks/>
          </p:cNvSpPr>
          <p:nvPr userDrawn="1"/>
        </p:nvSpPr>
        <p:spPr bwMode="black">
          <a:xfrm>
            <a:off x="3288669" y="2235091"/>
            <a:ext cx="668339"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2" name="Freeform 87"/>
          <p:cNvSpPr>
            <a:spLocks/>
          </p:cNvSpPr>
          <p:nvPr userDrawn="1"/>
        </p:nvSpPr>
        <p:spPr bwMode="black">
          <a:xfrm>
            <a:off x="1055055" y="995253"/>
            <a:ext cx="706439"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3" name="Freeform 88"/>
          <p:cNvSpPr>
            <a:spLocks/>
          </p:cNvSpPr>
          <p:nvPr userDrawn="1"/>
        </p:nvSpPr>
        <p:spPr bwMode="black">
          <a:xfrm>
            <a:off x="3820481" y="2392254"/>
            <a:ext cx="447675" cy="819151"/>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4" name="Freeform 89"/>
          <p:cNvSpPr>
            <a:spLocks/>
          </p:cNvSpPr>
          <p:nvPr userDrawn="1"/>
        </p:nvSpPr>
        <p:spPr bwMode="black">
          <a:xfrm>
            <a:off x="4231646" y="2490677"/>
            <a:ext cx="347663" cy="603251"/>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5" name="Freeform 90"/>
          <p:cNvSpPr>
            <a:spLocks/>
          </p:cNvSpPr>
          <p:nvPr userDrawn="1"/>
        </p:nvSpPr>
        <p:spPr bwMode="black">
          <a:xfrm>
            <a:off x="2574294" y="2687529"/>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6" name="Freeform 91"/>
          <p:cNvSpPr>
            <a:spLocks/>
          </p:cNvSpPr>
          <p:nvPr userDrawn="1"/>
        </p:nvSpPr>
        <p:spPr bwMode="black">
          <a:xfrm>
            <a:off x="4090358"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7" name="Freeform 92"/>
          <p:cNvSpPr>
            <a:spLocks/>
          </p:cNvSpPr>
          <p:nvPr userDrawn="1"/>
        </p:nvSpPr>
        <p:spPr bwMode="black">
          <a:xfrm>
            <a:off x="3480757" y="3855929"/>
            <a:ext cx="655639"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8" name="Freeform 93"/>
          <p:cNvSpPr>
            <a:spLocks/>
          </p:cNvSpPr>
          <p:nvPr userDrawn="1"/>
        </p:nvSpPr>
        <p:spPr bwMode="black">
          <a:xfrm>
            <a:off x="6125534" y="2289066"/>
            <a:ext cx="28575" cy="20639"/>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9" name="Freeform 94"/>
          <p:cNvSpPr>
            <a:spLocks/>
          </p:cNvSpPr>
          <p:nvPr userDrawn="1"/>
        </p:nvSpPr>
        <p:spPr bwMode="black">
          <a:xfrm>
            <a:off x="6181095" y="2270017"/>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0" name="Freeform 95"/>
          <p:cNvSpPr>
            <a:spLocks/>
          </p:cNvSpPr>
          <p:nvPr userDrawn="1"/>
        </p:nvSpPr>
        <p:spPr bwMode="black">
          <a:xfrm>
            <a:off x="5814383" y="2085866"/>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1" name="Freeform 96"/>
          <p:cNvSpPr>
            <a:spLocks/>
          </p:cNvSpPr>
          <p:nvPr userDrawn="1"/>
        </p:nvSpPr>
        <p:spPr bwMode="black">
          <a:xfrm>
            <a:off x="5209546" y="2676417"/>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2" name="Freeform 97"/>
          <p:cNvSpPr>
            <a:spLocks/>
          </p:cNvSpPr>
          <p:nvPr userDrawn="1"/>
        </p:nvSpPr>
        <p:spPr bwMode="black">
          <a:xfrm>
            <a:off x="5966781" y="1368317"/>
            <a:ext cx="450851"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4">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3" name="Freeform 98"/>
          <p:cNvSpPr>
            <a:spLocks/>
          </p:cNvSpPr>
          <p:nvPr userDrawn="1"/>
        </p:nvSpPr>
        <p:spPr bwMode="black">
          <a:xfrm>
            <a:off x="4349120"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4" name="Freeform 99"/>
          <p:cNvSpPr>
            <a:spLocks/>
          </p:cNvSpPr>
          <p:nvPr userDrawn="1"/>
        </p:nvSpPr>
        <p:spPr bwMode="black">
          <a:xfrm>
            <a:off x="3957007" y="1641366"/>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5" name="Freeform 100"/>
          <p:cNvSpPr>
            <a:spLocks/>
          </p:cNvSpPr>
          <p:nvPr userDrawn="1"/>
        </p:nvSpPr>
        <p:spPr bwMode="black">
          <a:xfrm>
            <a:off x="3295021" y="1347678"/>
            <a:ext cx="696913" cy="869951"/>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6" name="Freeform 101"/>
          <p:cNvSpPr>
            <a:spLocks/>
          </p:cNvSpPr>
          <p:nvPr userDrawn="1"/>
        </p:nvSpPr>
        <p:spPr bwMode="black">
          <a:xfrm>
            <a:off x="3371218" y="2679592"/>
            <a:ext cx="704851"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7" name="Freeform 102"/>
          <p:cNvSpPr>
            <a:spLocks/>
          </p:cNvSpPr>
          <p:nvPr userDrawn="1"/>
        </p:nvSpPr>
        <p:spPr bwMode="black">
          <a:xfrm>
            <a:off x="3795082" y="3538428"/>
            <a:ext cx="427039"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8" name="Freeform 103"/>
          <p:cNvSpPr>
            <a:spLocks/>
          </p:cNvSpPr>
          <p:nvPr userDrawn="1"/>
        </p:nvSpPr>
        <p:spPr bwMode="black">
          <a:xfrm>
            <a:off x="1432880" y="1023827"/>
            <a:ext cx="1177925" cy="858839"/>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9" name="Freeform 104"/>
          <p:cNvSpPr>
            <a:spLocks/>
          </p:cNvSpPr>
          <p:nvPr userDrawn="1"/>
        </p:nvSpPr>
        <p:spPr bwMode="black">
          <a:xfrm>
            <a:off x="4680909" y="3154254"/>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1" name="Freeform 105"/>
          <p:cNvSpPr>
            <a:spLocks/>
          </p:cNvSpPr>
          <p:nvPr userDrawn="1"/>
        </p:nvSpPr>
        <p:spPr bwMode="black">
          <a:xfrm>
            <a:off x="2556831" y="1307990"/>
            <a:ext cx="736600" cy="528639"/>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2" name="Freeform 106"/>
          <p:cNvSpPr>
            <a:spLocks/>
          </p:cNvSpPr>
          <p:nvPr userDrawn="1"/>
        </p:nvSpPr>
        <p:spPr bwMode="black">
          <a:xfrm>
            <a:off x="2429831" y="2204929"/>
            <a:ext cx="941388" cy="539751"/>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3" name="Freeform 107"/>
          <p:cNvSpPr>
            <a:spLocks/>
          </p:cNvSpPr>
          <p:nvPr userDrawn="1"/>
        </p:nvSpPr>
        <p:spPr bwMode="black">
          <a:xfrm>
            <a:off x="5890581" y="1744554"/>
            <a:ext cx="171451"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4" name="Freeform 108"/>
          <p:cNvSpPr>
            <a:spLocks/>
          </p:cNvSpPr>
          <p:nvPr userDrawn="1"/>
        </p:nvSpPr>
        <p:spPr bwMode="black">
          <a:xfrm>
            <a:off x="5657221" y="2404954"/>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7">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5" name="Freeform 109"/>
          <p:cNvSpPr>
            <a:spLocks/>
          </p:cNvSpPr>
          <p:nvPr userDrawn="1"/>
        </p:nvSpPr>
        <p:spPr bwMode="black">
          <a:xfrm>
            <a:off x="1548769"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6" name="Freeform 110"/>
          <p:cNvSpPr>
            <a:spLocks/>
          </p:cNvSpPr>
          <p:nvPr userDrawn="1"/>
        </p:nvSpPr>
        <p:spPr bwMode="black">
          <a:xfrm>
            <a:off x="596269" y="1889017"/>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6">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2" name="Freeform 111"/>
          <p:cNvSpPr>
            <a:spLocks/>
          </p:cNvSpPr>
          <p:nvPr userDrawn="1"/>
        </p:nvSpPr>
        <p:spPr bwMode="black">
          <a:xfrm>
            <a:off x="5120645"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3" name="Freeform 112"/>
          <p:cNvSpPr>
            <a:spLocks/>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4" name="Freeform 113"/>
          <p:cNvSpPr>
            <a:spLocks/>
          </p:cNvSpPr>
          <p:nvPr userDrawn="1"/>
        </p:nvSpPr>
        <p:spPr bwMode="black">
          <a:xfrm>
            <a:off x="2456819" y="3133618"/>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5" name="Freeform 114"/>
          <p:cNvSpPr>
            <a:spLocks/>
          </p:cNvSpPr>
          <p:nvPr userDrawn="1"/>
        </p:nvSpPr>
        <p:spPr bwMode="black">
          <a:xfrm>
            <a:off x="288294" y="1138129"/>
            <a:ext cx="962025" cy="833439"/>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6" name="Freeform 115"/>
          <p:cNvSpPr>
            <a:spLocks/>
          </p:cNvSpPr>
          <p:nvPr userDrawn="1"/>
        </p:nvSpPr>
        <p:spPr bwMode="black">
          <a:xfrm>
            <a:off x="5046033" y="2317641"/>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7" name="Freeform 116"/>
          <p:cNvSpPr>
            <a:spLocks/>
          </p:cNvSpPr>
          <p:nvPr userDrawn="1"/>
        </p:nvSpPr>
        <p:spPr bwMode="black">
          <a:xfrm>
            <a:off x="5981070" y="2235091"/>
            <a:ext cx="82551"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8"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8" name="Freeform 117"/>
          <p:cNvSpPr>
            <a:spLocks/>
          </p:cNvSpPr>
          <p:nvPr userDrawn="1"/>
        </p:nvSpPr>
        <p:spPr bwMode="black">
          <a:xfrm>
            <a:off x="4831720" y="3455879"/>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9" name="Freeform 118"/>
          <p:cNvSpPr>
            <a:spLocks/>
          </p:cNvSpPr>
          <p:nvPr userDrawn="1"/>
        </p:nvSpPr>
        <p:spPr bwMode="black">
          <a:xfrm>
            <a:off x="2482219" y="1766779"/>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0" name="Freeform 119"/>
          <p:cNvSpPr>
            <a:spLocks/>
          </p:cNvSpPr>
          <p:nvPr userDrawn="1"/>
        </p:nvSpPr>
        <p:spPr bwMode="black">
          <a:xfrm>
            <a:off x="3980820" y="3252677"/>
            <a:ext cx="1000125" cy="273051"/>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1" name="Freeform 120"/>
          <p:cNvSpPr>
            <a:spLocks/>
          </p:cNvSpPr>
          <p:nvPr userDrawn="1"/>
        </p:nvSpPr>
        <p:spPr bwMode="black">
          <a:xfrm>
            <a:off x="1893257"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2" name="Freeform 121"/>
          <p:cNvSpPr>
            <a:spLocks noEditPoints="1"/>
          </p:cNvSpPr>
          <p:nvPr userDrawn="1"/>
        </p:nvSpPr>
        <p:spPr bwMode="black">
          <a:xfrm>
            <a:off x="1169355" y="2100152"/>
            <a:ext cx="698500" cy="871539"/>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3" name="Freeform 122"/>
          <p:cNvSpPr>
            <a:spLocks/>
          </p:cNvSpPr>
          <p:nvPr userDrawn="1"/>
        </p:nvSpPr>
        <p:spPr bwMode="black">
          <a:xfrm>
            <a:off x="4819019" y="2781191"/>
            <a:ext cx="858839" cy="463551"/>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4" name="Freeform 123"/>
          <p:cNvSpPr>
            <a:spLocks/>
          </p:cNvSpPr>
          <p:nvPr userDrawn="1"/>
        </p:nvSpPr>
        <p:spPr bwMode="black">
          <a:xfrm>
            <a:off x="5647695" y="2930416"/>
            <a:ext cx="69851"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5" name="Freeform 124"/>
          <p:cNvSpPr>
            <a:spLocks/>
          </p:cNvSpPr>
          <p:nvPr userDrawn="1"/>
        </p:nvSpPr>
        <p:spPr bwMode="black">
          <a:xfrm>
            <a:off x="5738183" y="1803291"/>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6" name="Freeform 125"/>
          <p:cNvSpPr>
            <a:spLocks/>
          </p:cNvSpPr>
          <p:nvPr userDrawn="1"/>
        </p:nvSpPr>
        <p:spPr bwMode="black">
          <a:xfrm>
            <a:off x="570869" y="793641"/>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7" name="Freeform 126"/>
          <p:cNvSpPr>
            <a:spLocks/>
          </p:cNvSpPr>
          <p:nvPr userDrawn="1"/>
        </p:nvSpPr>
        <p:spPr bwMode="black">
          <a:xfrm>
            <a:off x="3696657"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8" name="Freeform 127"/>
          <p:cNvSpPr>
            <a:spLocks/>
          </p:cNvSpPr>
          <p:nvPr userDrawn="1"/>
        </p:nvSpPr>
        <p:spPr bwMode="black">
          <a:xfrm>
            <a:off x="4868233" y="2651017"/>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9" name="Freeform 128"/>
          <p:cNvSpPr>
            <a:spLocks/>
          </p:cNvSpPr>
          <p:nvPr userDrawn="1"/>
        </p:nvSpPr>
        <p:spPr bwMode="black">
          <a:xfrm>
            <a:off x="1658306" y="1749317"/>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1" name="Freeform 130"/>
          <p:cNvSpPr>
            <a:spLocks/>
          </p:cNvSpPr>
          <p:nvPr userDrawn="1"/>
        </p:nvSpPr>
        <p:spPr bwMode="black">
          <a:xfrm>
            <a:off x="3488695"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 name="Rectangle 2"/>
          <p:cNvSpPr/>
          <p:nvPr userDrawn="1"/>
        </p:nvSpPr>
        <p:spPr>
          <a:xfrm rot="1050711">
            <a:off x="1402309" y="2169849"/>
            <a:ext cx="171247" cy="225424"/>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p:cNvSpPr/>
          <p:nvPr userDrawn="1"/>
        </p:nvSpPr>
        <p:spPr>
          <a:xfrm>
            <a:off x="5018664" y="329313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0" name="Oval 189"/>
          <p:cNvSpPr/>
          <p:nvPr userDrawn="1"/>
        </p:nvSpPr>
        <p:spPr>
          <a:xfrm>
            <a:off x="5155824" y="362272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1" name="Oval 190"/>
          <p:cNvSpPr/>
          <p:nvPr userDrawn="1"/>
        </p:nvSpPr>
        <p:spPr>
          <a:xfrm>
            <a:off x="4855532" y="340349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2" name="Oval 191"/>
          <p:cNvSpPr/>
          <p:nvPr userDrawn="1"/>
        </p:nvSpPr>
        <p:spPr>
          <a:xfrm>
            <a:off x="5018664" y="350128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3" name="Oval 192"/>
          <p:cNvSpPr/>
          <p:nvPr userDrawn="1"/>
        </p:nvSpPr>
        <p:spPr>
          <a:xfrm>
            <a:off x="4616335" y="356414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4" name="Oval 193"/>
          <p:cNvSpPr/>
          <p:nvPr userDrawn="1"/>
        </p:nvSpPr>
        <p:spPr>
          <a:xfrm>
            <a:off x="4309721" y="360288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6" name="Oval 195"/>
          <p:cNvSpPr/>
          <p:nvPr userDrawn="1"/>
        </p:nvSpPr>
        <p:spPr>
          <a:xfrm>
            <a:off x="3852977" y="339063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7" name="Oval 196"/>
          <p:cNvSpPr/>
          <p:nvPr userDrawn="1"/>
        </p:nvSpPr>
        <p:spPr>
          <a:xfrm>
            <a:off x="4221495" y="323330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8" name="Oval 197"/>
          <p:cNvSpPr/>
          <p:nvPr userDrawn="1"/>
        </p:nvSpPr>
        <p:spPr>
          <a:xfrm>
            <a:off x="3855080" y="428327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9" name="Oval 198"/>
          <p:cNvSpPr/>
          <p:nvPr userDrawn="1"/>
        </p:nvSpPr>
        <p:spPr>
          <a:xfrm>
            <a:off x="4849987" y="44063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0" name="Oval 199"/>
          <p:cNvSpPr/>
          <p:nvPr userDrawn="1"/>
        </p:nvSpPr>
        <p:spPr>
          <a:xfrm>
            <a:off x="5219060" y="477097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1" name="Oval 200"/>
          <p:cNvSpPr/>
          <p:nvPr userDrawn="1"/>
        </p:nvSpPr>
        <p:spPr>
          <a:xfrm>
            <a:off x="5313967" y="318014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2" name="Oval 201"/>
          <p:cNvSpPr/>
          <p:nvPr userDrawn="1"/>
        </p:nvSpPr>
        <p:spPr>
          <a:xfrm>
            <a:off x="5340947" y="290652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3" name="Oval 202"/>
          <p:cNvSpPr/>
          <p:nvPr userDrawn="1"/>
        </p:nvSpPr>
        <p:spPr>
          <a:xfrm>
            <a:off x="5333688" y="26811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4" name="Oval 203"/>
          <p:cNvSpPr/>
          <p:nvPr userDrawn="1"/>
        </p:nvSpPr>
        <p:spPr>
          <a:xfrm>
            <a:off x="5012676" y="251068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5" name="Oval 204"/>
          <p:cNvSpPr/>
          <p:nvPr userDrawn="1"/>
        </p:nvSpPr>
        <p:spPr>
          <a:xfrm>
            <a:off x="5463235" y="249798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6" name="Oval 205"/>
          <p:cNvSpPr/>
          <p:nvPr userDrawn="1"/>
        </p:nvSpPr>
        <p:spPr>
          <a:xfrm>
            <a:off x="5701513" y="229890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7" name="Oval 206"/>
          <p:cNvSpPr/>
          <p:nvPr userDrawn="1"/>
        </p:nvSpPr>
        <p:spPr>
          <a:xfrm>
            <a:off x="5599744" y="2353668"/>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0" name="Oval 209"/>
          <p:cNvSpPr/>
          <p:nvPr userDrawn="1"/>
        </p:nvSpPr>
        <p:spPr>
          <a:xfrm>
            <a:off x="5764536" y="218286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1" name="Oval 210"/>
          <p:cNvSpPr/>
          <p:nvPr userDrawn="1"/>
        </p:nvSpPr>
        <p:spPr>
          <a:xfrm>
            <a:off x="5939159" y="202410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2" name="Oval 211"/>
          <p:cNvSpPr/>
          <p:nvPr userDrawn="1"/>
        </p:nvSpPr>
        <p:spPr>
          <a:xfrm>
            <a:off x="6001152" y="175169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3" name="Oval 212"/>
          <p:cNvSpPr/>
          <p:nvPr userDrawn="1"/>
        </p:nvSpPr>
        <p:spPr>
          <a:xfrm>
            <a:off x="4931096" y="192996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4" name="Oval 213"/>
          <p:cNvSpPr/>
          <p:nvPr userDrawn="1"/>
        </p:nvSpPr>
        <p:spPr>
          <a:xfrm>
            <a:off x="4555980" y="222347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5" name="Oval 214"/>
          <p:cNvSpPr/>
          <p:nvPr userDrawn="1"/>
        </p:nvSpPr>
        <p:spPr>
          <a:xfrm>
            <a:off x="4720115" y="244146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6" name="Oval 215"/>
          <p:cNvSpPr/>
          <p:nvPr userDrawn="1"/>
        </p:nvSpPr>
        <p:spPr>
          <a:xfrm>
            <a:off x="4297204" y="25767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7" name="Oval 216"/>
          <p:cNvSpPr/>
          <p:nvPr userDrawn="1"/>
        </p:nvSpPr>
        <p:spPr>
          <a:xfrm>
            <a:off x="3790975" y="28166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8" name="Oval 217"/>
          <p:cNvSpPr/>
          <p:nvPr userDrawn="1"/>
        </p:nvSpPr>
        <p:spPr>
          <a:xfrm>
            <a:off x="4084347" y="233843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9" name="Oval 218"/>
          <p:cNvSpPr/>
          <p:nvPr userDrawn="1"/>
        </p:nvSpPr>
        <p:spPr>
          <a:xfrm>
            <a:off x="4056389" y="207760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0" name="Oval 219"/>
          <p:cNvSpPr/>
          <p:nvPr userDrawn="1"/>
        </p:nvSpPr>
        <p:spPr>
          <a:xfrm>
            <a:off x="3401092" y="187205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1" name="Oval 220"/>
          <p:cNvSpPr/>
          <p:nvPr userDrawn="1"/>
        </p:nvSpPr>
        <p:spPr>
          <a:xfrm>
            <a:off x="3332180" y="275292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2" name="Oval 221"/>
          <p:cNvSpPr/>
          <p:nvPr userDrawn="1"/>
        </p:nvSpPr>
        <p:spPr>
          <a:xfrm>
            <a:off x="2950103" y="324024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3" name="Oval 222"/>
          <p:cNvSpPr/>
          <p:nvPr userDrawn="1"/>
        </p:nvSpPr>
        <p:spPr>
          <a:xfrm>
            <a:off x="3025465" y="377560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p:cNvSpPr/>
          <p:nvPr userDrawn="1"/>
        </p:nvSpPr>
        <p:spPr>
          <a:xfrm>
            <a:off x="3094835" y="430701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5" name="Oval 224"/>
          <p:cNvSpPr/>
          <p:nvPr userDrawn="1"/>
        </p:nvSpPr>
        <p:spPr>
          <a:xfrm>
            <a:off x="2854955" y="41261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p:cNvSpPr/>
          <p:nvPr userDrawn="1"/>
        </p:nvSpPr>
        <p:spPr>
          <a:xfrm>
            <a:off x="2676361" y="426915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7" name="Oval 226"/>
          <p:cNvSpPr/>
          <p:nvPr userDrawn="1"/>
        </p:nvSpPr>
        <p:spPr>
          <a:xfrm>
            <a:off x="2192983" y="25640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p:cNvSpPr/>
          <p:nvPr userDrawn="1"/>
        </p:nvSpPr>
        <p:spPr>
          <a:xfrm>
            <a:off x="1095216" y="322609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9" name="Oval 288"/>
          <p:cNvSpPr/>
          <p:nvPr userDrawn="1"/>
        </p:nvSpPr>
        <p:spPr>
          <a:xfrm>
            <a:off x="808125" y="275615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0" name="Oval 289"/>
          <p:cNvSpPr/>
          <p:nvPr userDrawn="1"/>
        </p:nvSpPr>
        <p:spPr>
          <a:xfrm>
            <a:off x="624280" y="88492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1" name="Oval 290"/>
          <p:cNvSpPr/>
          <p:nvPr userDrawn="1"/>
        </p:nvSpPr>
        <p:spPr>
          <a:xfrm>
            <a:off x="460056" y="118177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2" name="Oval 291"/>
          <p:cNvSpPr/>
          <p:nvPr userDrawn="1"/>
        </p:nvSpPr>
        <p:spPr>
          <a:xfrm>
            <a:off x="138459" y="230684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3" name="Oval 292"/>
          <p:cNvSpPr/>
          <p:nvPr userDrawn="1"/>
        </p:nvSpPr>
        <p:spPr>
          <a:xfrm>
            <a:off x="274595" y="217747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4" name="Oval 293"/>
          <p:cNvSpPr/>
          <p:nvPr userDrawn="1"/>
        </p:nvSpPr>
        <p:spPr>
          <a:xfrm>
            <a:off x="493876" y="325863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5" name="Oval 294"/>
          <p:cNvSpPr/>
          <p:nvPr userDrawn="1"/>
        </p:nvSpPr>
        <p:spPr>
          <a:xfrm>
            <a:off x="452823" y="30085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6" name="Oval 295"/>
          <p:cNvSpPr/>
          <p:nvPr userDrawn="1"/>
        </p:nvSpPr>
        <p:spPr>
          <a:xfrm>
            <a:off x="418263" y="296592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7" name="Oval 296"/>
          <p:cNvSpPr/>
          <p:nvPr userDrawn="1"/>
        </p:nvSpPr>
        <p:spPr>
          <a:xfrm>
            <a:off x="344089" y="2911004"/>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8" name="Oval 297"/>
          <p:cNvSpPr/>
          <p:nvPr userDrawn="1"/>
        </p:nvSpPr>
        <p:spPr>
          <a:xfrm>
            <a:off x="2426783" y="587010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9" name="Oval 298"/>
          <p:cNvSpPr/>
          <p:nvPr userDrawn="1"/>
        </p:nvSpPr>
        <p:spPr>
          <a:xfrm>
            <a:off x="9685995" y="12005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0" name="Oval 299"/>
          <p:cNvSpPr/>
          <p:nvPr userDrawn="1"/>
        </p:nvSpPr>
        <p:spPr>
          <a:xfrm>
            <a:off x="9870860" y="158897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1" name="Oval 300"/>
          <p:cNvSpPr/>
          <p:nvPr userDrawn="1"/>
        </p:nvSpPr>
        <p:spPr>
          <a:xfrm>
            <a:off x="10658100" y="100176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2" name="Oval 301"/>
          <p:cNvSpPr/>
          <p:nvPr userDrawn="1"/>
        </p:nvSpPr>
        <p:spPr>
          <a:xfrm>
            <a:off x="6220783" y="534745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9" name="Oval 228"/>
          <p:cNvSpPr/>
          <p:nvPr userDrawn="1"/>
        </p:nvSpPr>
        <p:spPr>
          <a:xfrm>
            <a:off x="5546117" y="1581016"/>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p:cNvSpPr/>
          <p:nvPr userDrawn="1"/>
        </p:nvSpPr>
        <p:spPr>
          <a:xfrm>
            <a:off x="1377159" y="220383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9" name="Oval 268"/>
          <p:cNvSpPr/>
          <p:nvPr userDrawn="1"/>
        </p:nvSpPr>
        <p:spPr>
          <a:xfrm>
            <a:off x="4649461" y="261487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p:cNvSpPr/>
          <p:nvPr userDrawn="1"/>
        </p:nvSpPr>
        <p:spPr>
          <a:xfrm>
            <a:off x="469667" y="261638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7" name="Oval 266"/>
          <p:cNvSpPr/>
          <p:nvPr userDrawn="1"/>
        </p:nvSpPr>
        <p:spPr>
          <a:xfrm>
            <a:off x="5123461" y="2109336"/>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Oval 1">
            <a:extLst>
              <a:ext uri="{FF2B5EF4-FFF2-40B4-BE49-F238E27FC236}">
                <a16:creationId xmlns:a16="http://schemas.microsoft.com/office/drawing/2014/main" id="{508DF1C7-AD04-4A95-2472-F54259FF8A27}"/>
              </a:ext>
            </a:extLst>
          </p:cNvPr>
          <p:cNvSpPr/>
          <p:nvPr userDrawn="1"/>
        </p:nvSpPr>
        <p:spPr>
          <a:xfrm>
            <a:off x="10554447" y="146547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Oval 3">
            <a:extLst>
              <a:ext uri="{FF2B5EF4-FFF2-40B4-BE49-F238E27FC236}">
                <a16:creationId xmlns:a16="http://schemas.microsoft.com/office/drawing/2014/main" id="{FE2845E2-8FE9-7613-9DBE-92413A0CD810}"/>
              </a:ext>
            </a:extLst>
          </p:cNvPr>
          <p:cNvSpPr/>
          <p:nvPr userDrawn="1"/>
        </p:nvSpPr>
        <p:spPr>
          <a:xfrm>
            <a:off x="1625897" y="67069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Oval 4">
            <a:extLst>
              <a:ext uri="{FF2B5EF4-FFF2-40B4-BE49-F238E27FC236}">
                <a16:creationId xmlns:a16="http://schemas.microsoft.com/office/drawing/2014/main" id="{1CB3C4E7-7EF8-EC6E-2B0C-933B225611F1}"/>
              </a:ext>
            </a:extLst>
          </p:cNvPr>
          <p:cNvSpPr/>
          <p:nvPr userDrawn="1"/>
        </p:nvSpPr>
        <p:spPr>
          <a:xfrm>
            <a:off x="5313939" y="259855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9E8849EE-F403-41E2-BA06-2FCC4752A02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081437" y="6156800"/>
            <a:ext cx="838422" cy="483395"/>
          </a:xfrm>
          <a:prstGeom prst="rect">
            <a:avLst/>
          </a:prstGeom>
        </p:spPr>
      </p:pic>
      <p:sp>
        <p:nvSpPr>
          <p:cNvPr id="8" name="Oval 7">
            <a:extLst>
              <a:ext uri="{FF2B5EF4-FFF2-40B4-BE49-F238E27FC236}">
                <a16:creationId xmlns:a16="http://schemas.microsoft.com/office/drawing/2014/main" id="{B51A6DEE-497E-F571-66FD-50BB4F7007B3}"/>
              </a:ext>
            </a:extLst>
          </p:cNvPr>
          <p:cNvSpPr/>
          <p:nvPr userDrawn="1"/>
        </p:nvSpPr>
        <p:spPr>
          <a:xfrm>
            <a:off x="4513689" y="293390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0733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artisticBlur radius="6"/>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8" name="TextBox 7"/>
          <p:cNvSpPr txBox="1"/>
          <p:nvPr userDrawn="1"/>
        </p:nvSpPr>
        <p:spPr>
          <a:xfrm>
            <a:off x="2819400" y="536411"/>
            <a:ext cx="6553200"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Find Us Online</a:t>
            </a:r>
          </a:p>
        </p:txBody>
      </p:sp>
      <p:sp>
        <p:nvSpPr>
          <p:cNvPr id="11" name="TextBox 10"/>
          <p:cNvSpPr txBox="1"/>
          <p:nvPr userDrawn="1"/>
        </p:nvSpPr>
        <p:spPr>
          <a:xfrm>
            <a:off x="2884715" y="2218377"/>
            <a:ext cx="6422571"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www.ogletree.com</a:t>
            </a:r>
          </a:p>
        </p:txBody>
      </p:sp>
      <p:sp>
        <p:nvSpPr>
          <p:cNvPr id="12" name="TextBox 11"/>
          <p:cNvSpPr txBox="1"/>
          <p:nvPr userDrawn="1"/>
        </p:nvSpPr>
        <p:spPr>
          <a:xfrm>
            <a:off x="2884715" y="3392659"/>
            <a:ext cx="6422571" cy="523220"/>
          </a:xfrm>
          <a:prstGeom prst="rect">
            <a:avLst/>
          </a:prstGeom>
          <a:noFill/>
        </p:spPr>
        <p:txBody>
          <a:bodyPr wrap="square" rtlCol="0">
            <a:spAutoFit/>
          </a:bodyPr>
          <a:lstStyle/>
          <a:p>
            <a:pPr algn="ctr"/>
            <a:r>
              <a:rPr lang="en-US" sz="2800" kern="1200" dirty="0">
                <a:solidFill>
                  <a:schemeClr val="bg1"/>
                </a:solidFill>
                <a:latin typeface="Arial" panose="020B0604020202020204" pitchFamily="34" charset="0"/>
                <a:ea typeface="+mn-ea"/>
                <a:cs typeface="Arial" panose="020B0604020202020204" pitchFamily="34" charset="0"/>
              </a:rPr>
              <a:t>twitter.com/</a:t>
            </a:r>
            <a:r>
              <a:rPr lang="en-US" sz="2800" kern="1200" dirty="0" err="1">
                <a:solidFill>
                  <a:schemeClr val="bg1"/>
                </a:solidFill>
                <a:latin typeface="Arial" panose="020B0604020202020204" pitchFamily="34" charset="0"/>
                <a:ea typeface="+mn-ea"/>
                <a:cs typeface="Arial" panose="020B0604020202020204" pitchFamily="34" charset="0"/>
              </a:rPr>
              <a:t>ogletreedeakins</a:t>
            </a:r>
            <a:endParaRPr lang="en-US" sz="2800" kern="1200" dirty="0">
              <a:solidFill>
                <a:schemeClr val="bg1"/>
              </a:solidFill>
              <a:latin typeface="Arial" panose="020B0604020202020204" pitchFamily="34" charset="0"/>
              <a:ea typeface="+mn-ea"/>
              <a:cs typeface="Arial" panose="020B0604020202020204" pitchFamily="34" charset="0"/>
            </a:endParaRPr>
          </a:p>
        </p:txBody>
      </p:sp>
      <p:sp>
        <p:nvSpPr>
          <p:cNvPr id="13" name="TextBox 12"/>
          <p:cNvSpPr txBox="1"/>
          <p:nvPr userDrawn="1"/>
        </p:nvSpPr>
        <p:spPr>
          <a:xfrm>
            <a:off x="2669107" y="4675266"/>
            <a:ext cx="6853787" cy="523220"/>
          </a:xfrm>
          <a:prstGeom prst="rect">
            <a:avLst/>
          </a:prstGeom>
          <a:noFill/>
        </p:spPr>
        <p:txBody>
          <a:bodyPr wrap="square" rtlCol="0">
            <a:spAutoFit/>
          </a:bodyPr>
          <a:lstStyle/>
          <a:p>
            <a:pPr algn="ctr"/>
            <a:r>
              <a:rPr lang="en-US" sz="2800" kern="1200" dirty="0">
                <a:solidFill>
                  <a:schemeClr val="bg1"/>
                </a:solidFill>
                <a:latin typeface="Arial" panose="020B0604020202020204" pitchFamily="34" charset="0"/>
                <a:ea typeface="+mn-ea"/>
                <a:cs typeface="Arial" panose="020B0604020202020204" pitchFamily="34" charset="0"/>
              </a:rPr>
              <a:t>linkedin.com/company/</a:t>
            </a:r>
            <a:r>
              <a:rPr lang="en-US" sz="2800" kern="1200" dirty="0" err="1">
                <a:solidFill>
                  <a:schemeClr val="bg1"/>
                </a:solidFill>
                <a:latin typeface="Arial" panose="020B0604020202020204" pitchFamily="34" charset="0"/>
                <a:ea typeface="+mn-ea"/>
                <a:cs typeface="Arial" panose="020B0604020202020204" pitchFamily="34" charset="0"/>
              </a:rPr>
              <a:t>ogletree-deakins</a:t>
            </a:r>
            <a:endParaRPr lang="en-US" sz="2800" kern="1200" dirty="0">
              <a:solidFill>
                <a:schemeClr val="bg1"/>
              </a:solidFill>
              <a:latin typeface="Arial" panose="020B0604020202020204" pitchFamily="34" charset="0"/>
              <a:ea typeface="+mn-ea"/>
              <a:cs typeface="Arial" panose="020B0604020202020204" pitchFamily="34" charset="0"/>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6007" y="4148886"/>
            <a:ext cx="559986" cy="493032"/>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714136" y="2836541"/>
            <a:ext cx="763728" cy="621165"/>
          </a:xfrm>
          <a:prstGeom prst="rect">
            <a:avLst/>
          </a:prstGeom>
        </p:spPr>
      </p:pic>
      <p:pic>
        <p:nvPicPr>
          <p:cNvPr id="16" name="Picture 1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704115" y="1517916"/>
            <a:ext cx="783771" cy="783771"/>
          </a:xfrm>
          <a:prstGeom prst="rect">
            <a:avLst/>
          </a:prstGeom>
        </p:spPr>
      </p:pic>
      <p:pic>
        <p:nvPicPr>
          <p:cNvPr id="17" name="Picture 1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5527040" y="5587712"/>
            <a:ext cx="1151153" cy="663701"/>
          </a:xfrm>
          <a:prstGeom prst="rect">
            <a:avLst/>
          </a:prstGeom>
        </p:spPr>
      </p:pic>
    </p:spTree>
    <p:extLst>
      <p:ext uri="{BB962C8B-B14F-4D97-AF65-F5344CB8AC3E}">
        <p14:creationId xmlns:p14="http://schemas.microsoft.com/office/powerpoint/2010/main" val="323113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77636" y="232117"/>
            <a:ext cx="10676164" cy="1125991"/>
          </a:xfrm>
          <a:prstGeom prst="rect">
            <a:avLst/>
          </a:prstGeom>
        </p:spPr>
        <p:txBody>
          <a:bodyPr/>
          <a:lstStyle>
            <a:lvl1pPr algn="ctr">
              <a:defRPr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7" name="Text Placeholder 6"/>
          <p:cNvSpPr>
            <a:spLocks noGrp="1"/>
          </p:cNvSpPr>
          <p:nvPr>
            <p:ph type="body" sz="quarter" idx="12" hasCustomPrompt="1"/>
          </p:nvPr>
        </p:nvSpPr>
        <p:spPr>
          <a:xfrm>
            <a:off x="677636" y="1671241"/>
            <a:ext cx="10676164" cy="4371976"/>
          </a:xfrm>
        </p:spPr>
        <p:txBody>
          <a:bodyPr>
            <a:normAutofit/>
          </a:bodyPr>
          <a:lstStyle>
            <a:lvl1pPr marL="0" indent="0" algn="ctr">
              <a:buNone/>
              <a:defRPr sz="2800">
                <a:solidFill>
                  <a:schemeClr val="bg1"/>
                </a:solidFill>
                <a:latin typeface="Arial" panose="020B0604020202020204" pitchFamily="34" charset="0"/>
                <a:cs typeface="Arial" panose="020B0604020202020204" pitchFamily="34" charset="0"/>
              </a:defRPr>
            </a:lvl1pPr>
          </a:lstStyle>
          <a:p>
            <a:pPr lvl="0"/>
            <a:r>
              <a:rPr lang="en-US" dirty="0"/>
              <a:t>Click to edit text</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121270" y="6186694"/>
            <a:ext cx="821817" cy="473821"/>
          </a:xfrm>
          <a:prstGeom prst="rect">
            <a:avLst/>
          </a:prstGeom>
        </p:spPr>
      </p:pic>
    </p:spTree>
    <p:extLst>
      <p:ext uri="{BB962C8B-B14F-4D97-AF65-F5344CB8AC3E}">
        <p14:creationId xmlns:p14="http://schemas.microsoft.com/office/powerpoint/2010/main" val="21059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165"/>
          <a:stretch/>
        </p:blipFill>
        <p:spPr>
          <a:xfrm>
            <a:off x="0" y="1"/>
            <a:ext cx="5269584" cy="6862712"/>
          </a:xfrm>
          <a:prstGeom prst="rect">
            <a:avLst/>
          </a:prstGeom>
        </p:spPr>
      </p:pic>
      <p:sp>
        <p:nvSpPr>
          <p:cNvPr id="3" name="Picture Placeholder 2"/>
          <p:cNvSpPr>
            <a:spLocks noGrp="1"/>
          </p:cNvSpPr>
          <p:nvPr>
            <p:ph type="pic" idx="1"/>
          </p:nvPr>
        </p:nvSpPr>
        <p:spPr>
          <a:xfrm>
            <a:off x="0" y="1"/>
            <a:ext cx="5269584" cy="6857999"/>
          </a:xfrm>
        </p:spPr>
        <p:txBody>
          <a:bodyPr/>
          <a:lstStyle>
            <a:lvl1pPr marL="0" indent="0">
              <a:buNone/>
              <a:defRPr sz="3200" baseline="0">
                <a:solidFill>
                  <a:srgbClr val="00447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5929461" y="514350"/>
            <a:ext cx="6014890"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929461" y="2114550"/>
            <a:ext cx="601489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122077" y="6156800"/>
            <a:ext cx="838422" cy="483395"/>
          </a:xfrm>
          <a:prstGeom prst="rect">
            <a:avLst/>
          </a:prstGeom>
        </p:spPr>
      </p:pic>
    </p:spTree>
    <p:extLst>
      <p:ext uri="{BB962C8B-B14F-4D97-AF65-F5344CB8AC3E}">
        <p14:creationId xmlns:p14="http://schemas.microsoft.com/office/powerpoint/2010/main" val="174856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a:xfrm>
            <a:off x="677636" y="520247"/>
            <a:ext cx="10676164" cy="1125991"/>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00447B"/>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dirty="0"/>
              <a:t>Edit Master text styles</a:t>
            </a:r>
          </a:p>
        </p:txBody>
      </p:sp>
      <p:sp>
        <p:nvSpPr>
          <p:cNvPr id="13" name="Text Placeholder 9"/>
          <p:cNvSpPr>
            <a:spLocks noGrp="1"/>
          </p:cNvSpPr>
          <p:nvPr>
            <p:ph type="body" sz="quarter" idx="13"/>
          </p:nvPr>
        </p:nvSpPr>
        <p:spPr>
          <a:xfrm>
            <a:off x="4691063" y="3899547"/>
            <a:ext cx="2809875" cy="671294"/>
          </a:xfrm>
        </p:spPr>
        <p:txBody>
          <a:bodyPr>
            <a:normAutofit/>
          </a:bodyPr>
          <a:lstStyle>
            <a:lvl1pPr marL="0" indent="0" algn="ctr">
              <a:buNone/>
              <a:defRPr lang="en-US" sz="2800" kern="1200" dirty="0" smtClean="0">
                <a:solidFill>
                  <a:srgbClr val="00447B"/>
                </a:solidFill>
                <a:latin typeface="Arial" panose="020B0604020202020204" pitchFamily="34" charset="0"/>
                <a:ea typeface="+mn-ea"/>
                <a:cs typeface="Arial" panose="020B0604020202020204" pitchFamily="34" charset="0"/>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dirty="0"/>
              <a:t>Edit Master text styles</a:t>
            </a:r>
          </a:p>
        </p:txBody>
      </p:sp>
      <p:sp>
        <p:nvSpPr>
          <p:cNvPr id="15" name="Text Placeholder 9"/>
          <p:cNvSpPr>
            <a:spLocks noGrp="1"/>
          </p:cNvSpPr>
          <p:nvPr>
            <p:ph type="body" sz="quarter" idx="15"/>
          </p:nvPr>
        </p:nvSpPr>
        <p:spPr>
          <a:xfrm>
            <a:off x="8188446" y="3899547"/>
            <a:ext cx="2809875" cy="671294"/>
          </a:xfrm>
        </p:spPr>
        <p:txBody>
          <a:bodyPr>
            <a:normAutofit/>
          </a:bodyPr>
          <a:lstStyle>
            <a:lvl1pPr marL="0" indent="0" algn="ctr">
              <a:buNone/>
              <a:defRPr lang="en-US" sz="2800" kern="1200" dirty="0" smtClean="0">
                <a:solidFill>
                  <a:srgbClr val="00447B"/>
                </a:solidFill>
                <a:latin typeface="Arial" panose="020B0604020202020204" pitchFamily="34" charset="0"/>
                <a:ea typeface="+mn-ea"/>
                <a:cs typeface="Arial" panose="020B0604020202020204" pitchFamily="34" charset="0"/>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dirty="0"/>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9" name="Rectangle 18"/>
          <p:cNvSpPr/>
          <p:nvPr userDrawn="1"/>
        </p:nvSpPr>
        <p:spPr bwMode="gray">
          <a:xfrm>
            <a:off x="1773848"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42397" y="6177120"/>
            <a:ext cx="838422" cy="483395"/>
          </a:xfrm>
          <a:prstGeom prst="rect">
            <a:avLst/>
          </a:prstGeom>
        </p:spPr>
      </p:pic>
    </p:spTree>
    <p:extLst>
      <p:ext uri="{BB962C8B-B14F-4D97-AF65-F5344CB8AC3E}">
        <p14:creationId xmlns:p14="http://schemas.microsoft.com/office/powerpoint/2010/main" val="318414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a:xfrm>
            <a:off x="677636" y="520247"/>
            <a:ext cx="10676164" cy="1125991"/>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normAutofit/>
          </a:bodyPr>
          <a:lstStyle>
            <a:lvl1pPr marL="0" indent="0" algn="ctr">
              <a:buNone/>
              <a:defRPr lang="en-US" sz="2800" kern="1200" dirty="0" smtClean="0">
                <a:solidFill>
                  <a:srgbClr val="00447B"/>
                </a:solidFill>
                <a:latin typeface="Arial" panose="020B0604020202020204" pitchFamily="34" charset="0"/>
                <a:ea typeface="+mn-ea"/>
                <a:cs typeface="Arial" panose="020B0604020202020204" pitchFamily="34" charset="0"/>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dirty="0"/>
              <a:t>Edit Master text styles</a:t>
            </a:r>
          </a:p>
        </p:txBody>
      </p:sp>
      <p:sp>
        <p:nvSpPr>
          <p:cNvPr id="13" name="Text Placeholder 9"/>
          <p:cNvSpPr>
            <a:spLocks noGrp="1"/>
          </p:cNvSpPr>
          <p:nvPr>
            <p:ph type="body" sz="quarter" idx="13"/>
          </p:nvPr>
        </p:nvSpPr>
        <p:spPr>
          <a:xfrm>
            <a:off x="3173043" y="3497982"/>
            <a:ext cx="2809875" cy="671294"/>
          </a:xfrm>
        </p:spPr>
        <p:txBody>
          <a:bodyPr>
            <a:normAutofit/>
          </a:bodyPr>
          <a:lstStyle>
            <a:lvl1pPr marL="0" indent="0" algn="ctr">
              <a:buNone/>
              <a:defRPr lang="en-US" sz="2800" kern="1200" dirty="0" smtClean="0">
                <a:solidFill>
                  <a:srgbClr val="00447B"/>
                </a:solidFill>
                <a:latin typeface="Arial" panose="020B0604020202020204" pitchFamily="34" charset="0"/>
                <a:ea typeface="+mn-ea"/>
                <a:cs typeface="Arial" panose="020B0604020202020204" pitchFamily="34" charset="0"/>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dirty="0"/>
              <a:t>Edit Master text styles</a:t>
            </a:r>
          </a:p>
        </p:txBody>
      </p:sp>
      <p:sp>
        <p:nvSpPr>
          <p:cNvPr id="15" name="Text Placeholder 9"/>
          <p:cNvSpPr>
            <a:spLocks noGrp="1"/>
          </p:cNvSpPr>
          <p:nvPr>
            <p:ph type="body" sz="quarter" idx="15"/>
          </p:nvPr>
        </p:nvSpPr>
        <p:spPr>
          <a:xfrm>
            <a:off x="6085582" y="3497982"/>
            <a:ext cx="2809875" cy="671294"/>
          </a:xfrm>
        </p:spPr>
        <p:txBody>
          <a:bodyPr>
            <a:normAutofit/>
          </a:bodyPr>
          <a:lstStyle>
            <a:lvl1pPr marL="0" indent="0" algn="ctr">
              <a:buNone/>
              <a:defRPr lang="en-US" sz="2800" kern="1200" dirty="0" smtClean="0">
                <a:solidFill>
                  <a:srgbClr val="00447B"/>
                </a:solidFill>
                <a:latin typeface="Arial" panose="020B0604020202020204" pitchFamily="34" charset="0"/>
                <a:ea typeface="+mn-ea"/>
                <a:cs typeface="Arial" panose="020B0604020202020204" pitchFamily="34" charset="0"/>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dirty="0"/>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normAutofit/>
          </a:bodyPr>
          <a:lstStyle>
            <a:lvl1pPr marL="0" indent="0" algn="ctr">
              <a:buNone/>
              <a:defRPr lang="en-US" sz="2800" kern="1200" dirty="0" smtClean="0">
                <a:solidFill>
                  <a:srgbClr val="00447B"/>
                </a:solidFill>
                <a:latin typeface="Arial" panose="020B0604020202020204" pitchFamily="34" charset="0"/>
                <a:ea typeface="+mn-ea"/>
                <a:cs typeface="Arial" panose="020B0604020202020204" pitchFamily="34" charset="0"/>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dirty="0"/>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42397" y="6177120"/>
            <a:ext cx="838422" cy="483395"/>
          </a:xfrm>
          <a:prstGeom prst="rect">
            <a:avLst/>
          </a:prstGeom>
        </p:spPr>
      </p:pic>
    </p:spTree>
    <p:extLst>
      <p:ext uri="{BB962C8B-B14F-4D97-AF65-F5344CB8AC3E}">
        <p14:creationId xmlns:p14="http://schemas.microsoft.com/office/powerpoint/2010/main" val="397697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t="15495"/>
          <a:stretch/>
        </p:blipFill>
        <p:spPr>
          <a:xfrm>
            <a:off x="0" y="-10634"/>
            <a:ext cx="12192000" cy="6868633"/>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dirty="0"/>
              <a:t>Insert title</a:t>
            </a:r>
          </a:p>
        </p:txBody>
      </p:sp>
    </p:spTree>
    <p:extLst>
      <p:ext uri="{BB962C8B-B14F-4D97-AF65-F5344CB8AC3E}">
        <p14:creationId xmlns:p14="http://schemas.microsoft.com/office/powerpoint/2010/main" val="3438309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3020" r="112" b="12981"/>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0" y="20472"/>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dirty="0"/>
              <a:t>Break</a:t>
            </a:r>
          </a:p>
        </p:txBody>
      </p:sp>
    </p:spTree>
    <p:extLst>
      <p:ext uri="{BB962C8B-B14F-4D97-AF65-F5344CB8AC3E}">
        <p14:creationId xmlns:p14="http://schemas.microsoft.com/office/powerpoint/2010/main" val="151215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77636" y="1559379"/>
            <a:ext cx="10676164" cy="46175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4/2/2026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dirty="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52557" y="6187280"/>
            <a:ext cx="838422" cy="483395"/>
          </a:xfrm>
          <a:prstGeom prst="rect">
            <a:avLst/>
          </a:prstGeom>
        </p:spPr>
      </p:pic>
    </p:spTree>
    <p:extLst>
      <p:ext uri="{BB962C8B-B14F-4D97-AF65-F5344CB8AC3E}">
        <p14:creationId xmlns:p14="http://schemas.microsoft.com/office/powerpoint/2010/main" val="43259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dirty="0"/>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303972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dirty="0"/>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Description</a:t>
            </a:r>
          </a:p>
        </p:txBody>
      </p:sp>
    </p:spTree>
    <p:extLst>
      <p:ext uri="{BB962C8B-B14F-4D97-AF65-F5344CB8AC3E}">
        <p14:creationId xmlns:p14="http://schemas.microsoft.com/office/powerpoint/2010/main" val="2104496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4/2/2026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91597" y="6146640"/>
            <a:ext cx="838422" cy="483395"/>
          </a:xfrm>
          <a:prstGeom prst="rect">
            <a:avLst/>
          </a:prstGeom>
        </p:spPr>
      </p:pic>
    </p:spTree>
    <p:extLst>
      <p:ext uri="{BB962C8B-B14F-4D97-AF65-F5344CB8AC3E}">
        <p14:creationId xmlns:p14="http://schemas.microsoft.com/office/powerpoint/2010/main" val="2162631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351" b="12276"/>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1792133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pic>
        <p:nvPicPr>
          <p:cNvPr id="6" name="Picture 5"/>
          <p:cNvPicPr>
            <a:picLocks noChangeAspect="1"/>
          </p:cNvPicPr>
          <p:nvPr userDrawn="1"/>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2571402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Contac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1700" b="11496"/>
          <a:stretch/>
        </p:blipFill>
        <p:spPr>
          <a:xfrm>
            <a:off x="0" y="-7221"/>
            <a:ext cx="12195544" cy="6875854"/>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11" name="Text Placeholder 10"/>
          <p:cNvSpPr>
            <a:spLocks noGrp="1"/>
          </p:cNvSpPr>
          <p:nvPr>
            <p:ph type="body" sz="quarter" idx="11" hasCustomPrompt="1"/>
          </p:nvPr>
        </p:nvSpPr>
        <p:spPr>
          <a:xfrm>
            <a:off x="576263" y="795694"/>
            <a:ext cx="5988050" cy="987425"/>
          </a:xfrm>
        </p:spPr>
        <p:txBody>
          <a:bodyPr anchor="b">
            <a:noAutofit/>
          </a:bodyPr>
          <a:lstStyle>
            <a:lvl1pPr marL="0" indent="0">
              <a:buNone/>
              <a:defRPr sz="6600">
                <a:solidFill>
                  <a:srgbClr val="00447B"/>
                </a:solidFill>
              </a:defRPr>
            </a:lvl1pPr>
          </a:lstStyle>
          <a:p>
            <a:pPr lvl="0"/>
            <a:r>
              <a:rPr lang="en-US" dirty="0"/>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Information</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23279" y="5411229"/>
            <a:ext cx="1274166" cy="734624"/>
          </a:xfrm>
          <a:prstGeom prst="rect">
            <a:avLst/>
          </a:prstGeom>
        </p:spPr>
      </p:pic>
    </p:spTree>
    <p:extLst>
      <p:ext uri="{BB962C8B-B14F-4D97-AF65-F5344CB8AC3E}">
        <p14:creationId xmlns:p14="http://schemas.microsoft.com/office/powerpoint/2010/main" val="46402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2" name="Title 1"/>
          <p:cNvSpPr>
            <a:spLocks noGrp="1"/>
          </p:cNvSpPr>
          <p:nvPr>
            <p:ph type="title" hasCustomPrompt="1"/>
          </p:nvPr>
        </p:nvSpPr>
        <p:spPr>
          <a:xfrm>
            <a:off x="677636" y="282707"/>
            <a:ext cx="7661722" cy="1131227"/>
          </a:xfrm>
          <a:prstGeom prst="rect">
            <a:avLst/>
          </a:prstGeom>
        </p:spPr>
        <p:txBody>
          <a:bodyPr anchor="b">
            <a:normAutofit/>
          </a:bodyPr>
          <a:lstStyle>
            <a:lvl1pPr algn="l">
              <a:defRPr sz="4400">
                <a:solidFill>
                  <a:schemeClr val="tx2"/>
                </a:solidFill>
              </a:defRPr>
            </a:lvl1pPr>
          </a:lstStyle>
          <a:p>
            <a:r>
              <a:rPr lang="en-US" dirty="0"/>
              <a:t>Meeting Agenda</a:t>
            </a:r>
          </a:p>
        </p:txBody>
      </p:sp>
      <p:sp>
        <p:nvSpPr>
          <p:cNvPr id="13" name="Text Placeholder 12"/>
          <p:cNvSpPr>
            <a:spLocks noGrp="1"/>
          </p:cNvSpPr>
          <p:nvPr>
            <p:ph type="body" sz="quarter" idx="13"/>
          </p:nvPr>
        </p:nvSpPr>
        <p:spPr>
          <a:xfrm>
            <a:off x="677636" y="1696641"/>
            <a:ext cx="9897533" cy="4181475"/>
          </a:xfrm>
        </p:spPr>
        <p:txBody>
          <a:bodyPr/>
          <a:lstStyle>
            <a:lvl1pPr marL="514350" indent="-514350">
              <a:lnSpc>
                <a:spcPct val="150000"/>
              </a:lnSpc>
              <a:buFont typeface="+mj-lt"/>
              <a:buAutoNum type="romanUcPeriod"/>
              <a:defRPr sz="3600"/>
            </a:lvl1pPr>
            <a:lvl2pPr marL="457200" indent="0">
              <a:lnSpc>
                <a:spcPct val="150000"/>
              </a:lnSpc>
              <a:buFontTx/>
              <a:buNone/>
              <a:defRPr/>
            </a:lvl2pPr>
            <a:lvl3pPr marL="1371600" indent="-457200">
              <a:buFont typeface="+mj-lt"/>
              <a:buAutoNum type="romanUcPeriod"/>
              <a:defRPr/>
            </a:lvl3pPr>
            <a:lvl4pPr marL="1714500" indent="-342900">
              <a:buFont typeface="+mj-lt"/>
              <a:buAutoNum type="romanUcPeriod"/>
              <a:defRPr/>
            </a:lvl4pPr>
            <a:lvl5pPr marL="2171700" indent="-342900">
              <a:buFont typeface="+mj-lt"/>
              <a:buAutoNum type="romanUcPeriod"/>
              <a:defRPr/>
            </a:lvl5pPr>
          </a:lstStyle>
          <a:p>
            <a:pPr lvl="0"/>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142397" y="6177120"/>
            <a:ext cx="838422" cy="483395"/>
          </a:xfrm>
          <a:prstGeom prst="rect">
            <a:avLst/>
          </a:prstGeom>
        </p:spPr>
      </p:pic>
    </p:spTree>
    <p:extLst>
      <p:ext uri="{BB962C8B-B14F-4D97-AF65-F5344CB8AC3E}">
        <p14:creationId xmlns:p14="http://schemas.microsoft.com/office/powerpoint/2010/main" val="296378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876554" y="477440"/>
            <a:ext cx="5894301" cy="2852737"/>
          </a:xfrm>
          <a:prstGeom prst="rect">
            <a:avLst/>
          </a:prstGeom>
        </p:spPr>
        <p:txBody>
          <a:bodyPr anchor="b">
            <a:normAutofit/>
          </a:bodyPr>
          <a:lstStyle>
            <a:lvl1pPr algn="ctr">
              <a:defRPr sz="4400">
                <a:solidFill>
                  <a:schemeClr val="tx2"/>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876554" y="3357165"/>
            <a:ext cx="589430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142397" y="61872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11700" b="11496"/>
          <a:stretch/>
        </p:blipFill>
        <p:spPr>
          <a:xfrm>
            <a:off x="0" y="-7221"/>
            <a:ext cx="12195544" cy="6875854"/>
          </a:xfrm>
          <a:prstGeom prst="rect">
            <a:avLst/>
          </a:prstGeom>
        </p:spPr>
      </p:pic>
      <p:sp>
        <p:nvSpPr>
          <p:cNvPr id="11" name="Title 1"/>
          <p:cNvSpPr txBox="1">
            <a:spLocks/>
          </p:cNvSpPr>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sp>
        <p:nvSpPr>
          <p:cNvPr id="4" name="Date Placeholder 3"/>
          <p:cNvSpPr>
            <a:spLocks noGrp="1"/>
          </p:cNvSpPr>
          <p:nvPr>
            <p:ph type="dt" sz="half" idx="10"/>
          </p:nvPr>
        </p:nvSpPr>
        <p:spPr>
          <a:xfrm>
            <a:off x="613841" y="6333165"/>
            <a:ext cx="2743200" cy="365125"/>
          </a:xfrm>
        </p:spPr>
        <p:txBody>
          <a:bodyPr/>
          <a:lstStyle/>
          <a:p>
            <a:fld id="{C48ADFD3-F854-41F5-BFAE-93B13FD028EA}" type="datetimeFigureOut">
              <a:rPr lang="en-US" smtClean="0"/>
              <a:t>4/2/2026</a:t>
            </a:fld>
            <a:endParaRPr lang="en-US" dirty="0"/>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66944" y="5443870"/>
            <a:ext cx="1179465" cy="680024"/>
          </a:xfrm>
          <a:prstGeom prst="rect">
            <a:avLst/>
          </a:prstGeom>
        </p:spPr>
      </p:pic>
      <p:sp>
        <p:nvSpPr>
          <p:cNvPr id="13" name="Text Placeholder 4"/>
          <p:cNvSpPr>
            <a:spLocks noGrp="1"/>
          </p:cNvSpPr>
          <p:nvPr>
            <p:ph type="body" sz="quarter" idx="11" hasCustomPrompt="1"/>
          </p:nvPr>
        </p:nvSpPr>
        <p:spPr>
          <a:xfrm>
            <a:off x="677635" y="528621"/>
            <a:ext cx="5072715" cy="2092585"/>
          </a:xfrm>
        </p:spPr>
        <p:txBody>
          <a:bodyPr anchor="b">
            <a:normAutofit/>
          </a:bodyPr>
          <a:lstStyle>
            <a:lvl1pPr marL="0" indent="0">
              <a:buNone/>
              <a:defRPr sz="4400" b="0" baseline="0">
                <a:solidFill>
                  <a:srgbClr val="00447B"/>
                </a:solidFill>
                <a:latin typeface="Arial" panose="020B0604020202020204" pitchFamily="34" charset="0"/>
                <a:cs typeface="Arial" panose="020B0604020202020204" pitchFamily="34" charset="0"/>
              </a:defRPr>
            </a:lvl1pPr>
          </a:lstStyle>
          <a:p>
            <a:pPr lvl="0"/>
            <a:r>
              <a:rPr lang="en-US" dirty="0"/>
              <a:t>Insert Divider Title</a:t>
            </a:r>
          </a:p>
        </p:txBody>
      </p:sp>
      <p:sp>
        <p:nvSpPr>
          <p:cNvPr id="14" name="Text Placeholder 6"/>
          <p:cNvSpPr>
            <a:spLocks noGrp="1"/>
          </p:cNvSpPr>
          <p:nvPr>
            <p:ph type="body" sz="quarter" idx="12" hasCustomPrompt="1"/>
          </p:nvPr>
        </p:nvSpPr>
        <p:spPr>
          <a:xfrm>
            <a:off x="677635" y="2621206"/>
            <a:ext cx="5072715" cy="1431351"/>
          </a:xfrm>
        </p:spPr>
        <p:txBody>
          <a:bodyPr/>
          <a:lstStyle>
            <a:lvl1pPr marL="0" indent="0">
              <a:buNone/>
              <a:defRPr baseline="0">
                <a:solidFill>
                  <a:srgbClr val="99BCE4"/>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10927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326"/>
            <a:ext cx="12222800" cy="6875325"/>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a:xfrm>
            <a:off x="847725" y="274480"/>
            <a:ext cx="10676164" cy="1125991"/>
          </a:xfrm>
          <a:prstGeom prst="rect">
            <a:avLst/>
          </a:prstGeom>
        </p:spPr>
        <p:txBody>
          <a:bodyPr/>
          <a:lstStyle>
            <a:lvl1pPr>
              <a:defRPr>
                <a:solidFill>
                  <a:schemeClr val="tx2"/>
                </a:solidFill>
              </a:defRPr>
            </a:lvl1pPr>
          </a:lstStyle>
          <a:p>
            <a:r>
              <a:rPr lang="en-US" dirty="0"/>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solidFill>
                  <a:schemeClr val="tx2"/>
                </a:solidFill>
              </a:defRPr>
            </a:lvl1pPr>
          </a:lstStyle>
          <a:p>
            <a:pPr lvl="0"/>
            <a:r>
              <a:rPr lang="en-US" dirty="0"/>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solidFill>
                  <a:schemeClr val="tx2"/>
                </a:solidFill>
              </a:defRPr>
            </a:lvl1pPr>
          </a:lstStyle>
          <a:p>
            <a:pPr lvl="0"/>
            <a:r>
              <a:rPr lang="en-US" dirty="0"/>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solidFill>
                  <a:schemeClr val="tx2"/>
                </a:solidFill>
              </a:defRPr>
            </a:lvl1pPr>
          </a:lstStyle>
          <a:p>
            <a:pPr lvl="0"/>
            <a:r>
              <a:rPr lang="en-US" dirty="0"/>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lang="en-US" sz="20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lang="en-US" sz="20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lang="en-US" sz="20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lang="en-US" sz="20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132237" y="6156800"/>
            <a:ext cx="838422" cy="483395"/>
          </a:xfrm>
          <a:prstGeom prst="rect">
            <a:avLst/>
          </a:prstGeom>
        </p:spPr>
      </p:pic>
    </p:spTree>
    <p:extLst>
      <p:ext uri="{BB962C8B-B14F-4D97-AF65-F5344CB8AC3E}">
        <p14:creationId xmlns:p14="http://schemas.microsoft.com/office/powerpoint/2010/main" val="46893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326"/>
            <a:ext cx="12222800" cy="6875325"/>
          </a:xfrm>
          <a:prstGeom prst="rect">
            <a:avLst/>
          </a:prstGeom>
        </p:spPr>
      </p:pic>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a:xfrm>
            <a:off x="677636" y="520247"/>
            <a:ext cx="10676164" cy="1125991"/>
          </a:xfrm>
          <a:prstGeom prst="rect">
            <a:avLst/>
          </a:prstGeom>
        </p:spPr>
        <p:txBody>
          <a:bodyPr/>
          <a:lstStyle>
            <a:lvl1pPr>
              <a:defRPr>
                <a:solidFill>
                  <a:schemeClr val="tx2"/>
                </a:solidFill>
              </a:defRPr>
            </a:lvl1pPr>
          </a:lstStyle>
          <a:p>
            <a:r>
              <a:rPr lang="en-US" dirty="0"/>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solidFill>
                  <a:schemeClr val="tx2"/>
                </a:solidFill>
              </a:defRPr>
            </a:lvl1pPr>
          </a:lstStyle>
          <a:p>
            <a:pPr lvl="0"/>
            <a:r>
              <a:rPr lang="en-US" dirty="0"/>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lang="en-US" sz="20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lang="en-US" sz="1600" kern="1200" baseline="0" dirty="0" smtClean="0">
                <a:solidFill>
                  <a:schemeClr val="tx2"/>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solidFill>
                  <a:schemeClr val="tx2"/>
                </a:solidFill>
              </a:defRPr>
            </a:lvl1pPr>
          </a:lstStyle>
          <a:p>
            <a:pPr lvl="0"/>
            <a:r>
              <a:rPr lang="en-US" dirty="0"/>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solidFill>
                  <a:schemeClr val="tx2"/>
                </a:solidFill>
              </a:defRPr>
            </a:lvl1pPr>
          </a:lstStyle>
          <a:p>
            <a:pPr lvl="0"/>
            <a:r>
              <a:rPr lang="en-US" dirty="0"/>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142397" y="6146640"/>
            <a:ext cx="838422" cy="483395"/>
          </a:xfrm>
          <a:prstGeom prst="rect">
            <a:avLst/>
          </a:prstGeom>
        </p:spPr>
      </p:pic>
    </p:spTree>
    <p:extLst>
      <p:ext uri="{BB962C8B-B14F-4D97-AF65-F5344CB8AC3E}">
        <p14:creationId xmlns:p14="http://schemas.microsoft.com/office/powerpoint/2010/main" val="341816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4/2/2026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bout the Firm">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7597"/>
          <a:stretch/>
        </p:blipFill>
        <p:spPr>
          <a:xfrm>
            <a:off x="0" y="520996"/>
            <a:ext cx="12199620" cy="6337005"/>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4/2/2026</a:t>
            </a:fld>
            <a:endParaRPr lang="en-US"/>
          </a:p>
        </p:txBody>
      </p:sp>
      <p:sp>
        <p:nvSpPr>
          <p:cNvPr id="7" name="TextBox 6"/>
          <p:cNvSpPr txBox="1"/>
          <p:nvPr userDrawn="1"/>
        </p:nvSpPr>
        <p:spPr>
          <a:xfrm>
            <a:off x="2386373" y="1471099"/>
            <a:ext cx="7409380" cy="5067813"/>
          </a:xfrm>
          <a:prstGeom prst="rect">
            <a:avLst/>
          </a:prstGeom>
          <a:noFill/>
        </p:spPr>
        <p:txBody>
          <a:bodyPr wrap="square" rtlCol="0">
            <a:noAutofit/>
          </a:bodyPr>
          <a:lstStyle/>
          <a:p>
            <a:pPr lvl="0" algn="ctr"/>
            <a:r>
              <a:rPr lang="en-US" sz="2400" dirty="0">
                <a:solidFill>
                  <a:schemeClr val="tx2"/>
                </a:solidFill>
                <a:latin typeface="Arial" panose="020B0604020202020204" pitchFamily="34" charset="0"/>
                <a:cs typeface="Arial" panose="020B0604020202020204" pitchFamily="34" charset="0"/>
              </a:rPr>
              <a:t>Ogletree Deakins is one of the largest labor and employment law firms representing management in all types of employment-related legal matters. </a:t>
            </a:r>
          </a:p>
          <a:p>
            <a:pPr lvl="0" algn="ctr"/>
            <a:endParaRPr lang="en-US" sz="1200" dirty="0">
              <a:solidFill>
                <a:schemeClr val="tx2"/>
              </a:solidFill>
              <a:latin typeface="Arial" panose="020B0604020202020204" pitchFamily="34" charset="0"/>
              <a:cs typeface="Arial" panose="020B0604020202020204" pitchFamily="34" charset="0"/>
            </a:endParaRPr>
          </a:p>
          <a:p>
            <a:pPr lvl="0" algn="ctr"/>
            <a:r>
              <a:rPr lang="en-US" sz="2400" dirty="0">
                <a:solidFill>
                  <a:schemeClr val="tx2"/>
                </a:solidFill>
                <a:latin typeface="Arial" panose="020B0604020202020204" pitchFamily="34" charset="0"/>
                <a:cs typeface="Arial" panose="020B0604020202020204" pitchFamily="34" charset="0"/>
              </a:rPr>
              <a:t>The firm has more than 1100 attorneys located in </a:t>
            </a:r>
            <a:br>
              <a:rPr lang="en-US" sz="2400" dirty="0">
                <a:solidFill>
                  <a:schemeClr val="tx2"/>
                </a:solidFill>
                <a:latin typeface="Arial" panose="020B0604020202020204" pitchFamily="34" charset="0"/>
                <a:cs typeface="Arial" panose="020B0604020202020204" pitchFamily="34" charset="0"/>
              </a:rPr>
            </a:br>
            <a:r>
              <a:rPr lang="en-US" sz="2400" dirty="0">
                <a:solidFill>
                  <a:schemeClr val="tx2"/>
                </a:solidFill>
                <a:latin typeface="Arial" panose="020B0604020202020204" pitchFamily="34" charset="0"/>
                <a:cs typeface="Arial" panose="020B0604020202020204" pitchFamily="34" charset="0"/>
              </a:rPr>
              <a:t>60 offices across the United States and in Europe, Canada, and Mexico. </a:t>
            </a:r>
          </a:p>
          <a:p>
            <a:pPr lvl="0" algn="ctr"/>
            <a:endParaRPr lang="en-US" sz="1200" dirty="0">
              <a:solidFill>
                <a:schemeClr val="tx2"/>
              </a:solidFill>
              <a:latin typeface="Arial" panose="020B0604020202020204" pitchFamily="34" charset="0"/>
              <a:cs typeface="Arial" panose="020B0604020202020204" pitchFamily="34" charset="0"/>
            </a:endParaRPr>
          </a:p>
          <a:p>
            <a:pPr lvl="0" algn="ctr"/>
            <a:r>
              <a:rPr lang="en-US" sz="2400" dirty="0">
                <a:solidFill>
                  <a:schemeClr val="tx2"/>
                </a:solidFill>
                <a:latin typeface="Arial" panose="020B0604020202020204" pitchFamily="34" charset="0"/>
                <a:cs typeface="Arial" panose="020B0604020202020204" pitchFamily="34" charset="0"/>
              </a:rPr>
              <a:t>We represent a diverse range of clients, from small businesses to Fortune 50 companies.</a:t>
            </a:r>
          </a:p>
        </p:txBody>
      </p:sp>
      <p:sp>
        <p:nvSpPr>
          <p:cNvPr id="12" name="Rectangle 11"/>
          <p:cNvSpPr/>
          <p:nvPr userDrawn="1"/>
        </p:nvSpPr>
        <p:spPr>
          <a:xfrm>
            <a:off x="2743288" y="321014"/>
            <a:ext cx="6695551" cy="830997"/>
          </a:xfrm>
          <a:prstGeom prst="rect">
            <a:avLst/>
          </a:prstGeom>
        </p:spPr>
        <p:txBody>
          <a:bodyPr wrap="square">
            <a:spAutoFit/>
          </a:bodyPr>
          <a:lstStyle/>
          <a:p>
            <a:pPr algn="ctr"/>
            <a:r>
              <a:rPr kumimoji="0" lang="en-US" sz="4800" b="0" i="0" u="none" strike="noStrike" kern="1200" cap="none" spc="0" normalizeH="0" baseline="0" noProof="0" dirty="0">
                <a:ln>
                  <a:noFill/>
                </a:ln>
                <a:solidFill>
                  <a:srgbClr val="00447B"/>
                </a:solidFill>
                <a:effectLst/>
                <a:uLnTx/>
                <a:uFillTx/>
                <a:latin typeface="Arial" panose="020B0604020202020204" pitchFamily="34" charset="0"/>
                <a:ea typeface="+mj-ea"/>
                <a:cs typeface="Arial" panose="020B0604020202020204" pitchFamily="34" charset="0"/>
              </a:rPr>
              <a:t>About the Firm</a:t>
            </a:r>
            <a:endParaRPr lang="en-US" sz="2400" b="0" dirty="0">
              <a:solidFill>
                <a:srgbClr val="00447B"/>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312728" y="5540027"/>
            <a:ext cx="1415869" cy="816323"/>
          </a:xfrm>
          <a:prstGeom prst="rect">
            <a:avLst/>
          </a:prstGeom>
        </p:spPr>
      </p:pic>
    </p:spTree>
    <p:extLst>
      <p:ext uri="{BB962C8B-B14F-4D97-AF65-F5344CB8AC3E}">
        <p14:creationId xmlns:p14="http://schemas.microsoft.com/office/powerpoint/2010/main" val="285281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7"/>
            </p:custDataLst>
            <p:extLst>
              <p:ext uri="{D42A27DB-BD31-4B8C-83A1-F6EECF244321}">
                <p14:modId xmlns:p14="http://schemas.microsoft.com/office/powerpoint/2010/main" val="1757936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48" imgH="346" progId="TCLayout.ActiveDocument.1">
                  <p:embed/>
                </p:oleObj>
              </mc:Choice>
              <mc:Fallback>
                <p:oleObj name="think-cell Slide" r:id="rId29" imgW="348" imgH="346" progId="TCLayout.ActiveDocument.1">
                  <p:embed/>
                  <p:pic>
                    <p:nvPicPr>
                      <p:cNvPr id="6" name="Object 5" hidden="1"/>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77636" y="1530433"/>
            <a:ext cx="10676164" cy="46465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48ADFD3-F854-41F5-BFAE-93B13FD028EA}" type="datetimeFigureOut">
              <a:rPr lang="en-US" smtClean="0"/>
              <a:pPr/>
              <a:t>4/2/2026</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Arial" panose="020B0604020202020204" pitchFamily="34" charset="0"/>
                <a:ea typeface="+mn-ea"/>
                <a:cs typeface="Arial" panose="020B0604020202020204" pitchFamily="34" charset="0"/>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Arial" panose="020B0604020202020204" pitchFamily="34" charset="0"/>
                <a:ea typeface="+mn-ea"/>
                <a:cs typeface="Arial" panose="020B0604020202020204" pitchFamily="34" charset="0"/>
              </a:defRPr>
            </a:lvl1pPr>
          </a:lstStyle>
          <a:p>
            <a:fld id="{6780B6AC-FBDE-415B-BDC5-8937C05D3A52}" type="slidenum">
              <a:rPr lang="en-US" smtClean="0"/>
              <a:pPr/>
              <a:t>‹#›</a:t>
            </a:fld>
            <a:endParaRPr lang="en-US" dirty="0"/>
          </a:p>
        </p:txBody>
      </p:sp>
      <p:sp>
        <p:nvSpPr>
          <p:cNvPr id="11" name="Title Placeholder 10"/>
          <p:cNvSpPr>
            <a:spLocks noGrp="1"/>
          </p:cNvSpPr>
          <p:nvPr>
            <p:ph type="title"/>
          </p:nvPr>
        </p:nvSpPr>
        <p:spPr>
          <a:xfrm>
            <a:off x="677636" y="20487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87" r:id="rId1"/>
    <p:sldLayoutId id="2147483650" r:id="rId2"/>
    <p:sldLayoutId id="2147483684" r:id="rId3"/>
    <p:sldLayoutId id="2147483651" r:id="rId4"/>
    <p:sldLayoutId id="2147483688" r:id="rId5"/>
    <p:sldLayoutId id="2147483676" r:id="rId6"/>
    <p:sldLayoutId id="2147483665" r:id="rId7"/>
    <p:sldLayoutId id="2147483653" r:id="rId8"/>
    <p:sldLayoutId id="2147483681" r:id="rId9"/>
    <p:sldLayoutId id="2147483685" r:id="rId10"/>
    <p:sldLayoutId id="2147483682" r:id="rId11"/>
    <p:sldLayoutId id="2147483723" r:id="rId12"/>
    <p:sldLayoutId id="2147483686" r:id="rId13"/>
    <p:sldLayoutId id="2147483663" r:id="rId14"/>
    <p:sldLayoutId id="2147483657" r:id="rId15"/>
    <p:sldLayoutId id="2147483671" r:id="rId16"/>
    <p:sldLayoutId id="2147483672" r:id="rId17"/>
    <p:sldLayoutId id="2147483670" r:id="rId18"/>
    <p:sldLayoutId id="2147483680" r:id="rId19"/>
    <p:sldLayoutId id="2147483674" r:id="rId20"/>
    <p:sldLayoutId id="2147483675" r:id="rId21"/>
    <p:sldLayoutId id="2147483655" r:id="rId22"/>
    <p:sldLayoutId id="2147483662" r:id="rId23"/>
    <p:sldLayoutId id="2147483683" r:id="rId24"/>
    <p:sldLayoutId id="2147483673" r:id="rId25"/>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b="0" kern="1200">
          <a:solidFill>
            <a:srgbClr val="00447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ren.baillie@ogletre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2198" y="3343547"/>
            <a:ext cx="7685315" cy="2341261"/>
          </a:xfrm>
        </p:spPr>
        <p:txBody>
          <a:bodyPr>
            <a:normAutofit fontScale="92500" lnSpcReduction="20000"/>
          </a:bodyPr>
          <a:lstStyle/>
          <a:p>
            <a:r>
              <a:rPr lang="en-US" dirty="0"/>
              <a:t>Karen Baillie, Shareholder</a:t>
            </a:r>
          </a:p>
          <a:p>
            <a:r>
              <a:rPr lang="en-US" dirty="0"/>
              <a:t>Ogletree Deakins</a:t>
            </a:r>
          </a:p>
          <a:p>
            <a:r>
              <a:rPr lang="en-US" dirty="0">
                <a:hlinkClick r:id="rId2">
                  <a:extLst>
                    <a:ext uri="{A12FA001-AC4F-418D-AE19-62706E023703}">
                      <ahyp:hlinkClr xmlns:ahyp="http://schemas.microsoft.com/office/drawing/2018/hyperlinkcolor" val="tx"/>
                    </a:ext>
                  </a:extLst>
                </a:hlinkClick>
              </a:rPr>
              <a:t>karen.baillie@ogletree.com</a:t>
            </a:r>
            <a:endParaRPr lang="en-US" dirty="0"/>
          </a:p>
          <a:p>
            <a:r>
              <a:rPr lang="en-US" dirty="0"/>
              <a:t>(412) 246-1058</a:t>
            </a:r>
          </a:p>
          <a:p>
            <a:r>
              <a:rPr lang="en-US" dirty="0"/>
              <a:t>April 10, 2026</a:t>
            </a:r>
          </a:p>
        </p:txBody>
      </p:sp>
      <p:sp>
        <p:nvSpPr>
          <p:cNvPr id="3" name="Text Placeholder 2"/>
          <p:cNvSpPr>
            <a:spLocks noGrp="1"/>
          </p:cNvSpPr>
          <p:nvPr>
            <p:ph type="body" sz="quarter" idx="14"/>
          </p:nvPr>
        </p:nvSpPr>
        <p:spPr/>
        <p:txBody>
          <a:bodyPr>
            <a:normAutofit lnSpcReduction="10000"/>
          </a:bodyPr>
          <a:lstStyle/>
          <a:p>
            <a:endParaRPr lang="en-US" dirty="0"/>
          </a:p>
        </p:txBody>
      </p:sp>
      <p:sp>
        <p:nvSpPr>
          <p:cNvPr id="4" name="Text Placeholder 3"/>
          <p:cNvSpPr>
            <a:spLocks noGrp="1"/>
          </p:cNvSpPr>
          <p:nvPr>
            <p:ph type="body" sz="quarter" idx="15"/>
          </p:nvPr>
        </p:nvSpPr>
        <p:spPr>
          <a:xfrm>
            <a:off x="482198" y="1"/>
            <a:ext cx="11361870" cy="1906437"/>
          </a:xfrm>
        </p:spPr>
        <p:txBody>
          <a:bodyPr>
            <a:normAutofit/>
          </a:bodyPr>
          <a:lstStyle/>
          <a:p>
            <a:r>
              <a:rPr lang="en-US" sz="3600" dirty="0"/>
              <a:t>Are We Still in Field Goal Range?</a:t>
            </a:r>
          </a:p>
          <a:p>
            <a:r>
              <a:rPr lang="en-US" sz="3600" dirty="0"/>
              <a:t>Best Practices for Accommodating Disabilities</a:t>
            </a:r>
          </a:p>
        </p:txBody>
      </p:sp>
    </p:spTree>
    <p:extLst>
      <p:ext uri="{BB962C8B-B14F-4D97-AF65-F5344CB8AC3E}">
        <p14:creationId xmlns:p14="http://schemas.microsoft.com/office/powerpoint/2010/main" val="273549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9B8F-A29E-F346-55B8-561E810B9BA5}"/>
              </a:ext>
            </a:extLst>
          </p:cNvPr>
          <p:cNvSpPr>
            <a:spLocks noGrp="1"/>
          </p:cNvSpPr>
          <p:nvPr>
            <p:ph type="title"/>
          </p:nvPr>
        </p:nvSpPr>
        <p:spPr/>
        <p:txBody>
          <a:bodyPr>
            <a:normAutofit fontScale="90000"/>
          </a:bodyPr>
          <a:lstStyle/>
          <a:p>
            <a:r>
              <a:rPr lang="en-US" sz="3600" b="1" dirty="0"/>
              <a:t>Legal Landscape for Accommodating Disabilities</a:t>
            </a:r>
          </a:p>
        </p:txBody>
      </p:sp>
      <p:sp>
        <p:nvSpPr>
          <p:cNvPr id="3" name="Content Placeholder 2">
            <a:extLst>
              <a:ext uri="{FF2B5EF4-FFF2-40B4-BE49-F238E27FC236}">
                <a16:creationId xmlns:a16="http://schemas.microsoft.com/office/drawing/2014/main" id="{FCC4D8D0-FA01-2554-B8D6-FE16F31CB96A}"/>
              </a:ext>
            </a:extLst>
          </p:cNvPr>
          <p:cNvSpPr>
            <a:spLocks noGrp="1"/>
          </p:cNvSpPr>
          <p:nvPr>
            <p:ph idx="1"/>
          </p:nvPr>
        </p:nvSpPr>
        <p:spPr/>
        <p:txBody>
          <a:bodyPr/>
          <a:lstStyle/>
          <a:p>
            <a:r>
              <a:rPr lang="en-US" altLang="en-US" dirty="0">
                <a:solidFill>
                  <a:schemeClr val="tx1"/>
                </a:solidFill>
              </a:rPr>
              <a:t>Employers must engage in an individualized interactive process to determine:</a:t>
            </a:r>
          </a:p>
          <a:p>
            <a:pPr lvl="1"/>
            <a:r>
              <a:rPr lang="en-US" altLang="en-US" dirty="0">
                <a:solidFill>
                  <a:schemeClr val="tx1"/>
                </a:solidFill>
              </a:rPr>
              <a:t>Whether the employee is a </a:t>
            </a:r>
            <a:r>
              <a:rPr lang="en-US" altLang="en-US" b="1" dirty="0">
                <a:solidFill>
                  <a:schemeClr val="tx1"/>
                </a:solidFill>
              </a:rPr>
              <a:t>qualified individual with a disability?</a:t>
            </a:r>
          </a:p>
          <a:p>
            <a:pPr lvl="1"/>
            <a:r>
              <a:rPr lang="en-US" altLang="en-US" dirty="0">
                <a:solidFill>
                  <a:schemeClr val="tx1"/>
                </a:solidFill>
              </a:rPr>
              <a:t>Whether the employee can perform essential job functions, with or without accommodations.</a:t>
            </a:r>
          </a:p>
          <a:p>
            <a:pPr lvl="1"/>
            <a:r>
              <a:rPr lang="en-US" altLang="en-US" dirty="0">
                <a:solidFill>
                  <a:schemeClr val="tx1"/>
                </a:solidFill>
              </a:rPr>
              <a:t>Whether the tasks the employee cannot perform are essential job functions.</a:t>
            </a:r>
          </a:p>
          <a:p>
            <a:pPr lvl="1"/>
            <a:r>
              <a:rPr lang="en-US" altLang="en-US" dirty="0">
                <a:solidFill>
                  <a:schemeClr val="tx1"/>
                </a:solidFill>
              </a:rPr>
              <a:t>Is the requested accommodation reasonable?</a:t>
            </a:r>
          </a:p>
          <a:p>
            <a:pPr lvl="1"/>
            <a:r>
              <a:rPr lang="en-US" altLang="en-US" dirty="0">
                <a:solidFill>
                  <a:schemeClr val="tx1"/>
                </a:solidFill>
              </a:rPr>
              <a:t>Does the requested accommodation pose an undue hardship?  </a:t>
            </a:r>
          </a:p>
        </p:txBody>
      </p:sp>
    </p:spTree>
    <p:extLst>
      <p:ext uri="{BB962C8B-B14F-4D97-AF65-F5344CB8AC3E}">
        <p14:creationId xmlns:p14="http://schemas.microsoft.com/office/powerpoint/2010/main" val="77069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174F-67D1-251B-8FC7-4040CC604BDA}"/>
              </a:ext>
            </a:extLst>
          </p:cNvPr>
          <p:cNvSpPr>
            <a:spLocks noGrp="1"/>
          </p:cNvSpPr>
          <p:nvPr>
            <p:ph type="title"/>
          </p:nvPr>
        </p:nvSpPr>
        <p:spPr/>
        <p:txBody>
          <a:bodyPr>
            <a:normAutofit/>
          </a:bodyPr>
          <a:lstStyle/>
          <a:p>
            <a:r>
              <a:rPr lang="en-US" sz="3600" b="1" dirty="0"/>
              <a:t>Legal Landscape – the Framework</a:t>
            </a:r>
          </a:p>
        </p:txBody>
      </p:sp>
      <p:sp>
        <p:nvSpPr>
          <p:cNvPr id="3" name="Content Placeholder 2">
            <a:extLst>
              <a:ext uri="{FF2B5EF4-FFF2-40B4-BE49-F238E27FC236}">
                <a16:creationId xmlns:a16="http://schemas.microsoft.com/office/drawing/2014/main" id="{57FF1A91-B1F5-C5DD-1EFD-A7A6B5CB813B}"/>
              </a:ext>
            </a:extLst>
          </p:cNvPr>
          <p:cNvSpPr>
            <a:spLocks noGrp="1"/>
          </p:cNvSpPr>
          <p:nvPr>
            <p:ph idx="1"/>
          </p:nvPr>
        </p:nvSpPr>
        <p:spPr/>
        <p:txBody>
          <a:bodyPr>
            <a:normAutofit/>
          </a:bodyPr>
          <a:lstStyle/>
          <a:p>
            <a:pPr marL="0" indent="0">
              <a:spcAft>
                <a:spcPts val="1200"/>
              </a:spcAft>
              <a:buNone/>
              <a:defRPr/>
            </a:pPr>
            <a:r>
              <a:rPr lang="en-US" sz="3200" dirty="0">
                <a:solidFill>
                  <a:schemeClr val="tx1"/>
                </a:solidFill>
              </a:rPr>
              <a:t>What is an </a:t>
            </a:r>
            <a:r>
              <a:rPr lang="en-US" sz="3200" b="1" dirty="0">
                <a:solidFill>
                  <a:schemeClr val="tx1"/>
                </a:solidFill>
              </a:rPr>
              <a:t>undue hardship</a:t>
            </a:r>
            <a:r>
              <a:rPr lang="en-US" sz="3200" dirty="0">
                <a:solidFill>
                  <a:schemeClr val="tx1"/>
                </a:solidFill>
              </a:rPr>
              <a:t>?</a:t>
            </a:r>
          </a:p>
          <a:p>
            <a:pPr lvl="1">
              <a:spcAft>
                <a:spcPts val="1200"/>
              </a:spcAft>
              <a:defRPr/>
            </a:pPr>
            <a:r>
              <a:rPr lang="en-US" sz="3200" dirty="0">
                <a:solidFill>
                  <a:schemeClr val="tx1"/>
                </a:solidFill>
              </a:rPr>
              <a:t>“significant difficulty or expense”</a:t>
            </a:r>
          </a:p>
          <a:p>
            <a:pPr marL="0" indent="0" algn="ctr">
              <a:spcAft>
                <a:spcPts val="1200"/>
              </a:spcAft>
              <a:buNone/>
              <a:defRPr/>
            </a:pPr>
            <a:endParaRPr lang="en-US" sz="3200" b="1" dirty="0">
              <a:solidFill>
                <a:schemeClr val="tx1"/>
              </a:solidFill>
            </a:endParaRPr>
          </a:p>
          <a:p>
            <a:pPr marL="0" indent="0" algn="ctr">
              <a:spcAft>
                <a:spcPts val="1200"/>
              </a:spcAft>
              <a:buNone/>
              <a:defRPr/>
            </a:pPr>
            <a:r>
              <a:rPr lang="en-US" sz="3200" b="1" dirty="0">
                <a:solidFill>
                  <a:schemeClr val="tx1"/>
                </a:solidFill>
              </a:rPr>
              <a:t>The “undue hardship” analysis and the “interactive process” are both highly fact-specific</a:t>
            </a:r>
          </a:p>
        </p:txBody>
      </p:sp>
    </p:spTree>
    <p:extLst>
      <p:ext uri="{BB962C8B-B14F-4D97-AF65-F5344CB8AC3E}">
        <p14:creationId xmlns:p14="http://schemas.microsoft.com/office/powerpoint/2010/main" val="6032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42FD-0C5B-AAA5-0394-A7DA448BFED3}"/>
              </a:ext>
            </a:extLst>
          </p:cNvPr>
          <p:cNvSpPr>
            <a:spLocks noGrp="1"/>
          </p:cNvSpPr>
          <p:nvPr>
            <p:ph type="title"/>
          </p:nvPr>
        </p:nvSpPr>
        <p:spPr/>
        <p:txBody>
          <a:bodyPr>
            <a:normAutofit fontScale="90000"/>
          </a:bodyPr>
          <a:lstStyle/>
          <a:p>
            <a:r>
              <a:rPr lang="en-US" sz="4800" b="1" dirty="0"/>
              <a:t>Use the Interactive Process to Get the Facts and to Brainstorm Solutions</a:t>
            </a:r>
          </a:p>
        </p:txBody>
      </p:sp>
      <p:sp>
        <p:nvSpPr>
          <p:cNvPr id="3" name="Content Placeholder 2">
            <a:extLst>
              <a:ext uri="{FF2B5EF4-FFF2-40B4-BE49-F238E27FC236}">
                <a16:creationId xmlns:a16="http://schemas.microsoft.com/office/drawing/2014/main" id="{FB1DC4A1-3E11-7D59-585C-E2DFE8F87CA8}"/>
              </a:ext>
            </a:extLst>
          </p:cNvPr>
          <p:cNvSpPr>
            <a:spLocks noGrp="1"/>
          </p:cNvSpPr>
          <p:nvPr>
            <p:ph idx="1"/>
          </p:nvPr>
        </p:nvSpPr>
        <p:spPr/>
        <p:txBody>
          <a:bodyPr>
            <a:normAutofit/>
          </a:bodyPr>
          <a:lstStyle/>
          <a:p>
            <a:pPr>
              <a:defRPr/>
            </a:pPr>
            <a:r>
              <a:rPr lang="en-US" dirty="0">
                <a:solidFill>
                  <a:schemeClr val="tx1"/>
                </a:solidFill>
              </a:rPr>
              <a:t>The “contours of [the] legal obligation to provide reasonable accommodation will always be fact specific.”  FAQ 4.</a:t>
            </a:r>
          </a:p>
          <a:p>
            <a:pPr lvl="1">
              <a:buFont typeface="Wingdings" panose="05000000000000000000" pitchFamily="2" charset="2"/>
              <a:buChar char="è"/>
              <a:defRPr/>
            </a:pPr>
            <a:r>
              <a:rPr lang="en-US" dirty="0">
                <a:solidFill>
                  <a:schemeClr val="tx1"/>
                </a:solidFill>
                <a:sym typeface="Wingdings" panose="05000000000000000000" pitchFamily="2" charset="2"/>
              </a:rPr>
              <a:t>Getting the facts from the </a:t>
            </a:r>
            <a:r>
              <a:rPr lang="en-US" i="1" dirty="0">
                <a:solidFill>
                  <a:schemeClr val="tx1"/>
                </a:solidFill>
                <a:sym typeface="Wingdings" panose="05000000000000000000" pitchFamily="2" charset="2"/>
              </a:rPr>
              <a:t>EE and the business </a:t>
            </a:r>
            <a:r>
              <a:rPr lang="en-US" dirty="0">
                <a:solidFill>
                  <a:schemeClr val="tx1"/>
                </a:solidFill>
                <a:sym typeface="Wingdings" panose="05000000000000000000" pitchFamily="2" charset="2"/>
              </a:rPr>
              <a:t>is always part of the process.  </a:t>
            </a:r>
          </a:p>
          <a:p>
            <a:pPr>
              <a:defRPr/>
            </a:pPr>
            <a:r>
              <a:rPr lang="en-US" dirty="0">
                <a:solidFill>
                  <a:schemeClr val="tx1"/>
                </a:solidFill>
                <a:sym typeface="Wingdings" panose="05000000000000000000" pitchFamily="2" charset="2"/>
              </a:rPr>
              <a:t>“When there are several reasonable and effective options, an agency may choose an accommodation other than telework.”  FAQ4.</a:t>
            </a:r>
          </a:p>
          <a:p>
            <a:pPr marL="457200" lvl="1" indent="0">
              <a:buNone/>
              <a:defRPr/>
            </a:pPr>
            <a:r>
              <a:rPr lang="en-US" dirty="0">
                <a:solidFill>
                  <a:schemeClr val="tx1"/>
                </a:solidFill>
                <a:sym typeface="Wingdings" panose="05000000000000000000" pitchFamily="2" charset="2"/>
              </a:rPr>
              <a:t>It is okay to explore other options.  E.g., Are there other ways to manage Prospect’s panic attacks other than isolation, private workouts?</a:t>
            </a:r>
          </a:p>
        </p:txBody>
      </p:sp>
    </p:spTree>
    <p:extLst>
      <p:ext uri="{BB962C8B-B14F-4D97-AF65-F5344CB8AC3E}">
        <p14:creationId xmlns:p14="http://schemas.microsoft.com/office/powerpoint/2010/main" val="283189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F524-82D7-A891-BB20-E97409FB5FB4}"/>
              </a:ext>
            </a:extLst>
          </p:cNvPr>
          <p:cNvSpPr>
            <a:spLocks noGrp="1"/>
          </p:cNvSpPr>
          <p:nvPr>
            <p:ph type="title"/>
          </p:nvPr>
        </p:nvSpPr>
        <p:spPr/>
        <p:txBody>
          <a:bodyPr>
            <a:normAutofit/>
          </a:bodyPr>
          <a:lstStyle/>
          <a:p>
            <a:r>
              <a:rPr lang="en-US" sz="4800" b="1" dirty="0"/>
              <a:t>2026 EEOC FAQs</a:t>
            </a:r>
          </a:p>
        </p:txBody>
      </p:sp>
      <p:sp>
        <p:nvSpPr>
          <p:cNvPr id="3" name="Content Placeholder 2">
            <a:extLst>
              <a:ext uri="{FF2B5EF4-FFF2-40B4-BE49-F238E27FC236}">
                <a16:creationId xmlns:a16="http://schemas.microsoft.com/office/drawing/2014/main" id="{0B60C7F4-9FD2-FEF9-71B2-3A012FBE15D5}"/>
              </a:ext>
            </a:extLst>
          </p:cNvPr>
          <p:cNvSpPr>
            <a:spLocks noGrp="1"/>
          </p:cNvSpPr>
          <p:nvPr>
            <p:ph idx="1"/>
          </p:nvPr>
        </p:nvSpPr>
        <p:spPr/>
        <p:txBody>
          <a:bodyPr>
            <a:normAutofit lnSpcReduction="10000"/>
          </a:bodyPr>
          <a:lstStyle/>
          <a:p>
            <a:pPr marL="0" indent="0">
              <a:buNone/>
              <a:defRPr/>
            </a:pPr>
            <a:r>
              <a:rPr lang="en-US" altLang="en-US" b="1" dirty="0">
                <a:solidFill>
                  <a:schemeClr val="tx1"/>
                </a:solidFill>
              </a:rPr>
              <a:t>Q.2. </a:t>
            </a:r>
            <a:r>
              <a:rPr lang="en-US" altLang="en-US" dirty="0">
                <a:solidFill>
                  <a:schemeClr val="tx1"/>
                </a:solidFill>
              </a:rPr>
              <a:t>There are </a:t>
            </a:r>
            <a:r>
              <a:rPr lang="en-US" altLang="en-US" i="1" dirty="0">
                <a:solidFill>
                  <a:schemeClr val="tx1"/>
                </a:solidFill>
              </a:rPr>
              <a:t>only three</a:t>
            </a:r>
            <a:r>
              <a:rPr lang="en-US" altLang="en-US" dirty="0">
                <a:solidFill>
                  <a:schemeClr val="tx1"/>
                </a:solidFill>
              </a:rPr>
              <a:t> reasons to make accommodations for an individual </a:t>
            </a:r>
            <a:r>
              <a:rPr lang="en-US" altLang="en-US" i="1" dirty="0">
                <a:solidFill>
                  <a:schemeClr val="tx1"/>
                </a:solidFill>
              </a:rPr>
              <a:t>with a disability</a:t>
            </a:r>
            <a:r>
              <a:rPr lang="en-US" altLang="en-US" dirty="0">
                <a:solidFill>
                  <a:schemeClr val="tx1"/>
                </a:solidFill>
              </a:rPr>
              <a:t>:</a:t>
            </a:r>
          </a:p>
          <a:p>
            <a:pPr marL="514350" indent="-514350">
              <a:spcBef>
                <a:spcPts val="600"/>
              </a:spcBef>
              <a:spcAft>
                <a:spcPts val="600"/>
              </a:spcAft>
              <a:buFont typeface="Arial" panose="020B0604020202020204" pitchFamily="34" charset="0"/>
              <a:buAutoNum type="arabicPeriod"/>
              <a:defRPr/>
            </a:pPr>
            <a:r>
              <a:rPr lang="en-US" altLang="en-US" sz="2400" dirty="0">
                <a:solidFill>
                  <a:schemeClr val="tx1"/>
                </a:solidFill>
              </a:rPr>
              <a:t>To “enable applicants with disabilities to participate in the application process.”</a:t>
            </a:r>
          </a:p>
          <a:p>
            <a:pPr marL="514350" indent="-514350">
              <a:spcBef>
                <a:spcPts val="600"/>
              </a:spcBef>
              <a:spcAft>
                <a:spcPts val="600"/>
              </a:spcAft>
              <a:buFont typeface="Arial" panose="020B0604020202020204" pitchFamily="34" charset="0"/>
              <a:buAutoNum type="arabicPeriod"/>
              <a:defRPr/>
            </a:pPr>
            <a:r>
              <a:rPr lang="en-US" altLang="en-US" sz="2400" dirty="0">
                <a:solidFill>
                  <a:schemeClr val="tx1"/>
                </a:solidFill>
              </a:rPr>
              <a:t>To “enable employees with disabilities to perform the essential functions of their positions.</a:t>
            </a:r>
          </a:p>
          <a:p>
            <a:pPr marL="514350" indent="-514350">
              <a:spcBef>
                <a:spcPts val="600"/>
              </a:spcBef>
              <a:spcAft>
                <a:spcPts val="600"/>
              </a:spcAft>
              <a:buFont typeface="Arial" panose="020B0604020202020204" pitchFamily="34" charset="0"/>
              <a:buAutoNum type="arabicPeriod"/>
              <a:defRPr/>
            </a:pPr>
            <a:r>
              <a:rPr lang="en-US" altLang="en-US" sz="2400" dirty="0">
                <a:solidFill>
                  <a:schemeClr val="tx1"/>
                </a:solidFill>
              </a:rPr>
              <a:t>To “enable employees with disabilities to enjoy equal benefits and privileges of employment</a:t>
            </a:r>
            <a:r>
              <a:rPr lang="en-US" altLang="en-US" dirty="0">
                <a:solidFill>
                  <a:schemeClr val="tx1"/>
                </a:solidFill>
              </a:rPr>
              <a:t>.”</a:t>
            </a:r>
          </a:p>
          <a:p>
            <a:pPr marL="0" indent="0">
              <a:spcBef>
                <a:spcPts val="600"/>
              </a:spcBef>
              <a:spcAft>
                <a:spcPts val="600"/>
              </a:spcAft>
              <a:buNone/>
              <a:defRPr/>
            </a:pPr>
            <a:r>
              <a:rPr lang="en-US" altLang="en-US" dirty="0">
                <a:solidFill>
                  <a:schemeClr val="tx1"/>
                </a:solidFill>
                <a:sym typeface="Wingdings" panose="05000000000000000000" pitchFamily="2" charset="2"/>
              </a:rPr>
              <a:t>Accommodation “that does not serve one of these purposes, such as telework that is primarily for the employee’s personal benefit, is not a recognized reasonable accommodation.”</a:t>
            </a:r>
          </a:p>
          <a:p>
            <a:pPr marL="514350" indent="-514350">
              <a:spcBef>
                <a:spcPts val="600"/>
              </a:spcBef>
              <a:spcAft>
                <a:spcPts val="600"/>
              </a:spcAft>
              <a:buFont typeface="Arial" panose="020B0604020202020204" pitchFamily="34" charset="0"/>
              <a:buAutoNum type="arabicPeriod"/>
              <a:defRPr/>
            </a:pPr>
            <a:endParaRPr lang="en-US" altLang="en-US" dirty="0">
              <a:solidFill>
                <a:schemeClr val="tx1"/>
              </a:solidFill>
            </a:endParaRPr>
          </a:p>
          <a:p>
            <a:pPr marL="514350" indent="-514350">
              <a:spcBef>
                <a:spcPts val="600"/>
              </a:spcBef>
              <a:spcAft>
                <a:spcPts val="600"/>
              </a:spcAft>
              <a:buFont typeface="Arial" panose="020B0604020202020204" pitchFamily="34" charset="0"/>
              <a:buAutoNum type="arabicPeriod"/>
              <a:defRPr/>
            </a:pPr>
            <a:endParaRPr lang="en-US" dirty="0">
              <a:solidFill>
                <a:schemeClr val="tx1"/>
              </a:solidFill>
            </a:endParaRPr>
          </a:p>
          <a:p>
            <a:pPr marL="514350" indent="-514350">
              <a:spcBef>
                <a:spcPts val="600"/>
              </a:spcBef>
              <a:spcAft>
                <a:spcPts val="600"/>
              </a:spcAft>
              <a:buFont typeface="Arial" panose="020B0604020202020204" pitchFamily="34" charset="0"/>
              <a:buAutoNum type="arabicPeriod"/>
              <a:defRPr/>
            </a:pPr>
            <a:endParaRPr lang="en-US" dirty="0">
              <a:solidFill>
                <a:schemeClr val="tx1"/>
              </a:solidFill>
            </a:endParaRPr>
          </a:p>
        </p:txBody>
      </p:sp>
    </p:spTree>
    <p:extLst>
      <p:ext uri="{BB962C8B-B14F-4D97-AF65-F5344CB8AC3E}">
        <p14:creationId xmlns:p14="http://schemas.microsoft.com/office/powerpoint/2010/main" val="403672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70FC-823E-376B-02E9-BF78A222BD94}"/>
              </a:ext>
            </a:extLst>
          </p:cNvPr>
          <p:cNvSpPr>
            <a:spLocks noGrp="1"/>
          </p:cNvSpPr>
          <p:nvPr>
            <p:ph type="title"/>
          </p:nvPr>
        </p:nvSpPr>
        <p:spPr/>
        <p:txBody>
          <a:bodyPr>
            <a:noAutofit/>
          </a:bodyPr>
          <a:lstStyle/>
          <a:p>
            <a:r>
              <a:rPr lang="en-US" sz="3000" b="1" dirty="0"/>
              <a:t>Draft Day Hypo 4.  Is Prospect’s request for 12-14 weeks of additional leave a reasonable accommodation?</a:t>
            </a:r>
          </a:p>
        </p:txBody>
      </p:sp>
      <p:sp>
        <p:nvSpPr>
          <p:cNvPr id="3" name="Content Placeholder 2">
            <a:extLst>
              <a:ext uri="{FF2B5EF4-FFF2-40B4-BE49-F238E27FC236}">
                <a16:creationId xmlns:a16="http://schemas.microsoft.com/office/drawing/2014/main" id="{8D59F424-1886-ED21-6452-91821B2DE572}"/>
              </a:ext>
            </a:extLst>
          </p:cNvPr>
          <p:cNvSpPr>
            <a:spLocks noGrp="1"/>
          </p:cNvSpPr>
          <p:nvPr>
            <p:ph idx="1"/>
          </p:nvPr>
        </p:nvSpPr>
        <p:spPr/>
        <p:txBody>
          <a:bodyPr>
            <a:normAutofit fontScale="92500" lnSpcReduction="10000"/>
          </a:bodyPr>
          <a:lstStyle/>
          <a:p>
            <a:r>
              <a:rPr lang="en-US" altLang="en-US" dirty="0">
                <a:solidFill>
                  <a:schemeClr val="tx1"/>
                </a:solidFill>
              </a:rPr>
              <a:t>Some considerations to discuss in huddle:</a:t>
            </a:r>
          </a:p>
          <a:p>
            <a:endParaRPr lang="en-US" altLang="en-US" dirty="0">
              <a:solidFill>
                <a:schemeClr val="tx1"/>
              </a:solidFill>
            </a:endParaRPr>
          </a:p>
          <a:p>
            <a:pPr lvl="1"/>
            <a:r>
              <a:rPr lang="en-US" altLang="en-US" dirty="0">
                <a:solidFill>
                  <a:schemeClr val="tx1"/>
                </a:solidFill>
              </a:rPr>
              <a:t>What is the reason for the leave?  Personal v. medical/disability-related</a:t>
            </a:r>
          </a:p>
          <a:p>
            <a:pPr lvl="1"/>
            <a:r>
              <a:rPr lang="en-US" altLang="en-US" dirty="0">
                <a:solidFill>
                  <a:schemeClr val="tx1"/>
                </a:solidFill>
              </a:rPr>
              <a:t>Is the duration reasonable? </a:t>
            </a:r>
          </a:p>
          <a:p>
            <a:pPr lvl="1"/>
            <a:r>
              <a:rPr lang="en-US" altLang="en-US" dirty="0">
                <a:solidFill>
                  <a:schemeClr val="tx1"/>
                </a:solidFill>
              </a:rPr>
              <a:t>Will Prospect be able to perform the essential job functions upon her return from leave, with or without accommodation additional to the extra leave?</a:t>
            </a:r>
          </a:p>
          <a:p>
            <a:pPr lvl="1"/>
            <a:r>
              <a:rPr lang="en-US" altLang="en-US" dirty="0">
                <a:solidFill>
                  <a:schemeClr val="tx1"/>
                </a:solidFill>
              </a:rPr>
              <a:t>Are there logistical problems \ costs to the ER?</a:t>
            </a:r>
          </a:p>
          <a:p>
            <a:pPr marL="457200" lvl="1" indent="0">
              <a:buNone/>
            </a:pPr>
            <a:r>
              <a:rPr lang="en-US" altLang="en-US" dirty="0">
                <a:solidFill>
                  <a:schemeClr val="tx1"/>
                </a:solidFill>
              </a:rPr>
              <a:t>  </a:t>
            </a:r>
          </a:p>
          <a:p>
            <a:pPr lvl="2"/>
            <a:r>
              <a:rPr lang="en-US" altLang="en-US" dirty="0">
                <a:solidFill>
                  <a:schemeClr val="tx1"/>
                </a:solidFill>
              </a:rPr>
              <a:t>Can the ER hire temporary help or temporarily assign Prospect’s job duties to others when she is on leave?</a:t>
            </a:r>
          </a:p>
          <a:p>
            <a:pPr lvl="2"/>
            <a:r>
              <a:rPr lang="en-US" altLang="en-US" dirty="0">
                <a:solidFill>
                  <a:schemeClr val="tx1"/>
                </a:solidFill>
              </a:rPr>
              <a:t>Does the decision affect the salary cap?</a:t>
            </a:r>
          </a:p>
          <a:p>
            <a:pPr marL="914400" lvl="2" indent="0">
              <a:buNone/>
            </a:pPr>
            <a:endParaRPr lang="en-US" altLang="en-US" dirty="0">
              <a:solidFill>
                <a:schemeClr val="tx1"/>
              </a:solidFill>
            </a:endParaRPr>
          </a:p>
          <a:p>
            <a:pPr lvl="1"/>
            <a:r>
              <a:rPr lang="en-US" altLang="en-US" dirty="0">
                <a:solidFill>
                  <a:schemeClr val="tx1"/>
                </a:solidFill>
              </a:rPr>
              <a:t>Is there an undue hardship?</a:t>
            </a:r>
          </a:p>
        </p:txBody>
      </p:sp>
    </p:spTree>
    <p:extLst>
      <p:ext uri="{BB962C8B-B14F-4D97-AF65-F5344CB8AC3E}">
        <p14:creationId xmlns:p14="http://schemas.microsoft.com/office/powerpoint/2010/main" val="391004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6962-9874-6100-4436-657DF1890352}"/>
              </a:ext>
            </a:extLst>
          </p:cNvPr>
          <p:cNvSpPr>
            <a:spLocks noGrp="1"/>
          </p:cNvSpPr>
          <p:nvPr>
            <p:ph type="title"/>
          </p:nvPr>
        </p:nvSpPr>
        <p:spPr/>
        <p:txBody>
          <a:bodyPr>
            <a:normAutofit/>
          </a:bodyPr>
          <a:lstStyle/>
          <a:p>
            <a:r>
              <a:rPr lang="en-US" sz="4800" b="1" dirty="0"/>
              <a:t>EEOC FAQ re: Anxiety</a:t>
            </a:r>
          </a:p>
        </p:txBody>
      </p:sp>
      <p:sp>
        <p:nvSpPr>
          <p:cNvPr id="3" name="Content Placeholder 2">
            <a:extLst>
              <a:ext uri="{FF2B5EF4-FFF2-40B4-BE49-F238E27FC236}">
                <a16:creationId xmlns:a16="http://schemas.microsoft.com/office/drawing/2014/main" id="{B404B1AC-F691-4007-D192-5668900727A8}"/>
              </a:ext>
            </a:extLst>
          </p:cNvPr>
          <p:cNvSpPr>
            <a:spLocks noGrp="1"/>
          </p:cNvSpPr>
          <p:nvPr>
            <p:ph idx="1"/>
          </p:nvPr>
        </p:nvSpPr>
        <p:spPr/>
        <p:txBody>
          <a:bodyPr>
            <a:noAutofit/>
          </a:bodyPr>
          <a:lstStyle/>
          <a:p>
            <a:r>
              <a:rPr lang="en-US" altLang="en-US" sz="2000" dirty="0">
                <a:solidFill>
                  <a:schemeClr val="tx1"/>
                </a:solidFill>
              </a:rPr>
              <a:t>Consider conducting observations:</a:t>
            </a:r>
            <a:r>
              <a:rPr lang="en-US" altLang="en-US" sz="2000" i="1" dirty="0">
                <a:solidFill>
                  <a:schemeClr val="tx1"/>
                </a:solidFill>
              </a:rPr>
              <a:t> </a:t>
            </a:r>
          </a:p>
          <a:p>
            <a:pPr marL="0" indent="0">
              <a:buNone/>
            </a:pPr>
            <a:endParaRPr lang="en-US" altLang="en-US" sz="2000" i="1" dirty="0">
              <a:solidFill>
                <a:schemeClr val="tx1"/>
              </a:solidFill>
            </a:endParaRPr>
          </a:p>
          <a:p>
            <a:pPr lvl="1"/>
            <a:r>
              <a:rPr lang="en-US" altLang="en-US" sz="2000" i="1" dirty="0">
                <a:solidFill>
                  <a:schemeClr val="tx1"/>
                </a:solidFill>
              </a:rPr>
              <a:t>“If an EE requests telework due to anxiety or similar distress in the workplace, the ER should first observe the employee perform their duties in the workplace.</a:t>
            </a:r>
            <a:r>
              <a:rPr lang="en-US" altLang="en-US" sz="2000" dirty="0">
                <a:solidFill>
                  <a:schemeClr val="tx1"/>
                </a:solidFill>
              </a:rPr>
              <a:t> If the employee is able to perform to the employer’s satisfaction, then anxiety is likely not a material barrier to equal employment opportunity. </a:t>
            </a:r>
            <a:r>
              <a:rPr lang="en-US" altLang="en-US" sz="2000" i="1" dirty="0">
                <a:solidFill>
                  <a:schemeClr val="tx1"/>
                </a:solidFill>
              </a:rPr>
              <a:t>In the run of cases, common anxiety, without more, is unlikely to impose a material barrier.” </a:t>
            </a:r>
            <a:r>
              <a:rPr lang="en-US" altLang="en-US" sz="2000" dirty="0">
                <a:solidFill>
                  <a:schemeClr val="tx1"/>
                </a:solidFill>
              </a:rPr>
              <a:t>FAQ14</a:t>
            </a:r>
          </a:p>
          <a:p>
            <a:pPr marL="457200" lvl="1" indent="0">
              <a:buNone/>
            </a:pPr>
            <a:endParaRPr lang="en-US" altLang="en-US" sz="2000" dirty="0">
              <a:solidFill>
                <a:schemeClr val="tx1"/>
              </a:solidFill>
            </a:endParaRPr>
          </a:p>
          <a:p>
            <a:r>
              <a:rPr lang="en-US" altLang="en-US" sz="2000" dirty="0">
                <a:solidFill>
                  <a:schemeClr val="tx1"/>
                </a:solidFill>
              </a:rPr>
              <a:t>Consider alternatives to remote work:  </a:t>
            </a:r>
          </a:p>
          <a:p>
            <a:pPr marL="0" indent="0">
              <a:buNone/>
            </a:pPr>
            <a:endParaRPr lang="en-US" altLang="en-US" sz="2000" dirty="0">
              <a:solidFill>
                <a:schemeClr val="tx1"/>
              </a:solidFill>
            </a:endParaRPr>
          </a:p>
          <a:p>
            <a:pPr lvl="1"/>
            <a:r>
              <a:rPr lang="en-US" altLang="en-US" sz="2000" dirty="0">
                <a:solidFill>
                  <a:schemeClr val="tx1"/>
                </a:solidFill>
              </a:rPr>
              <a:t>“</a:t>
            </a:r>
            <a:r>
              <a:rPr lang="en-US" altLang="en-US" sz="2000" i="1" dirty="0">
                <a:solidFill>
                  <a:schemeClr val="tx1"/>
                </a:solidFill>
              </a:rPr>
              <a:t>Many common situations can be reasonably and effectively accommodated with in-office measures</a:t>
            </a:r>
            <a:r>
              <a:rPr lang="en-US" altLang="en-US" sz="2000" dirty="0">
                <a:solidFill>
                  <a:schemeClr val="tx1"/>
                </a:solidFill>
              </a:rPr>
              <a:t>. </a:t>
            </a:r>
            <a:r>
              <a:rPr lang="en-US" altLang="en-US" sz="2000" i="1" dirty="0">
                <a:solidFill>
                  <a:schemeClr val="tx1"/>
                </a:solidFill>
              </a:rPr>
              <a:t>Telework is mandatory under the Act only if all other options are demonstrably ineffective.”  </a:t>
            </a:r>
            <a:r>
              <a:rPr lang="en-US" altLang="en-US" sz="2000" dirty="0">
                <a:solidFill>
                  <a:schemeClr val="tx1"/>
                </a:solidFill>
              </a:rPr>
              <a:t>FAQ14</a:t>
            </a:r>
          </a:p>
        </p:txBody>
      </p:sp>
    </p:spTree>
    <p:extLst>
      <p:ext uri="{BB962C8B-B14F-4D97-AF65-F5344CB8AC3E}">
        <p14:creationId xmlns:p14="http://schemas.microsoft.com/office/powerpoint/2010/main" val="83541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57FD-2869-D039-0CE5-16FEA306AB33}"/>
              </a:ext>
            </a:extLst>
          </p:cNvPr>
          <p:cNvSpPr>
            <a:spLocks noGrp="1"/>
          </p:cNvSpPr>
          <p:nvPr>
            <p:ph type="title"/>
          </p:nvPr>
        </p:nvSpPr>
        <p:spPr/>
        <p:txBody>
          <a:bodyPr>
            <a:normAutofit/>
          </a:bodyPr>
          <a:lstStyle/>
          <a:p>
            <a:r>
              <a:rPr lang="en-US" b="1" dirty="0"/>
              <a:t>Still Anxious?</a:t>
            </a:r>
          </a:p>
        </p:txBody>
      </p:sp>
      <p:sp>
        <p:nvSpPr>
          <p:cNvPr id="3" name="Content Placeholder 2">
            <a:extLst>
              <a:ext uri="{FF2B5EF4-FFF2-40B4-BE49-F238E27FC236}">
                <a16:creationId xmlns:a16="http://schemas.microsoft.com/office/drawing/2014/main" id="{21C228A3-46EB-F0B1-2DB6-0BF88DA8DA6E}"/>
              </a:ext>
            </a:extLst>
          </p:cNvPr>
          <p:cNvSpPr>
            <a:spLocks noGrp="1"/>
          </p:cNvSpPr>
          <p:nvPr>
            <p:ph idx="1"/>
          </p:nvPr>
        </p:nvSpPr>
        <p:spPr/>
        <p:txBody>
          <a:bodyPr/>
          <a:lstStyle/>
          <a:p>
            <a:pPr marL="0" indent="0">
              <a:buNone/>
              <a:defRPr/>
            </a:pPr>
            <a:r>
              <a:rPr lang="en-US" dirty="0">
                <a:solidFill>
                  <a:schemeClr val="tx1"/>
                </a:solidFill>
              </a:rPr>
              <a:t>“the Act does not create a general right to be free from all discomfort and distress in the workplace, including anxiety.”</a:t>
            </a:r>
          </a:p>
          <a:p>
            <a:pPr marL="0" indent="0">
              <a:buNone/>
              <a:defRPr/>
            </a:pPr>
            <a:endParaRPr lang="en-US" dirty="0">
              <a:solidFill>
                <a:schemeClr val="tx1"/>
              </a:solidFill>
            </a:endParaRPr>
          </a:p>
          <a:p>
            <a:pPr marL="0" indent="0">
              <a:buNone/>
              <a:defRPr/>
            </a:pPr>
            <a:r>
              <a:rPr lang="en-US" dirty="0">
                <a:solidFill>
                  <a:schemeClr val="tx1"/>
                </a:solidFill>
              </a:rPr>
              <a:t>“Instead, the Act entitles disabled employees to a fair shot to do their jobs and enjoy the benefits and privileges of those jobs on comparable footing as their non-disabled peers”</a:t>
            </a:r>
          </a:p>
          <a:p>
            <a:pPr marL="0" indent="0">
              <a:buNone/>
              <a:defRPr/>
            </a:pPr>
            <a:r>
              <a:rPr lang="en-US" dirty="0">
                <a:solidFill>
                  <a:schemeClr val="tx1"/>
                </a:solidFill>
              </a:rPr>
              <a:t>FAQ14</a:t>
            </a:r>
          </a:p>
        </p:txBody>
      </p:sp>
    </p:spTree>
    <p:extLst>
      <p:ext uri="{BB962C8B-B14F-4D97-AF65-F5344CB8AC3E}">
        <p14:creationId xmlns:p14="http://schemas.microsoft.com/office/powerpoint/2010/main" val="334951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2177-4F5A-DC91-1C6A-ED3F35FA4093}"/>
              </a:ext>
            </a:extLst>
          </p:cNvPr>
          <p:cNvSpPr>
            <a:spLocks noGrp="1"/>
          </p:cNvSpPr>
          <p:nvPr>
            <p:ph type="title"/>
          </p:nvPr>
        </p:nvSpPr>
        <p:spPr/>
        <p:txBody>
          <a:bodyPr>
            <a:noAutofit/>
          </a:bodyPr>
          <a:lstStyle/>
          <a:p>
            <a:r>
              <a:rPr lang="en-US" sz="3600" b="1" dirty="0"/>
              <a:t>Draft Day Hypo 5 – Commuting?</a:t>
            </a:r>
          </a:p>
        </p:txBody>
      </p:sp>
      <p:sp>
        <p:nvSpPr>
          <p:cNvPr id="3" name="Content Placeholder 2">
            <a:extLst>
              <a:ext uri="{FF2B5EF4-FFF2-40B4-BE49-F238E27FC236}">
                <a16:creationId xmlns:a16="http://schemas.microsoft.com/office/drawing/2014/main" id="{2101EBCD-C42F-C005-DF95-6E021EA9D99F}"/>
              </a:ext>
            </a:extLst>
          </p:cNvPr>
          <p:cNvSpPr>
            <a:spLocks noGrp="1"/>
          </p:cNvSpPr>
          <p:nvPr>
            <p:ph idx="1"/>
          </p:nvPr>
        </p:nvSpPr>
        <p:spPr/>
        <p:txBody>
          <a:bodyPr/>
          <a:lstStyle/>
          <a:p>
            <a:r>
              <a:rPr lang="en-US" altLang="en-US" dirty="0">
                <a:solidFill>
                  <a:schemeClr val="tx1"/>
                </a:solidFill>
              </a:rPr>
              <a:t>In the interactive process, HR confirms that Prospect’s current anxiety stems from her two-hour drive from her home near Cleveland to the Pittsburgh workout facility, which Prospect explains can trigger her anxiety.  Is a long commute a reason for accommodation?</a:t>
            </a:r>
          </a:p>
        </p:txBody>
      </p:sp>
    </p:spTree>
    <p:extLst>
      <p:ext uri="{BB962C8B-B14F-4D97-AF65-F5344CB8AC3E}">
        <p14:creationId xmlns:p14="http://schemas.microsoft.com/office/powerpoint/2010/main" val="308248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72BC-76BA-64EA-2C1F-58E4DC4D4D83}"/>
              </a:ext>
            </a:extLst>
          </p:cNvPr>
          <p:cNvSpPr>
            <a:spLocks noGrp="1"/>
          </p:cNvSpPr>
          <p:nvPr>
            <p:ph type="title"/>
          </p:nvPr>
        </p:nvSpPr>
        <p:spPr/>
        <p:txBody>
          <a:bodyPr>
            <a:normAutofit/>
          </a:bodyPr>
          <a:lstStyle/>
          <a:p>
            <a:r>
              <a:rPr lang="en-US" b="1" dirty="0"/>
              <a:t>Commuting</a:t>
            </a:r>
          </a:p>
        </p:txBody>
      </p:sp>
      <p:sp>
        <p:nvSpPr>
          <p:cNvPr id="3" name="Content Placeholder 2">
            <a:extLst>
              <a:ext uri="{FF2B5EF4-FFF2-40B4-BE49-F238E27FC236}">
                <a16:creationId xmlns:a16="http://schemas.microsoft.com/office/drawing/2014/main" id="{878740ED-5922-F384-C103-28AFAFBE2EBD}"/>
              </a:ext>
            </a:extLst>
          </p:cNvPr>
          <p:cNvSpPr>
            <a:spLocks noGrp="1"/>
          </p:cNvSpPr>
          <p:nvPr>
            <p:ph idx="1"/>
          </p:nvPr>
        </p:nvSpPr>
        <p:spPr/>
        <p:txBody>
          <a:bodyPr>
            <a:normAutofit/>
          </a:bodyPr>
          <a:lstStyle/>
          <a:p>
            <a:r>
              <a:rPr lang="en-US" altLang="en-US" sz="2400" dirty="0">
                <a:solidFill>
                  <a:schemeClr val="tx1"/>
                </a:solidFill>
              </a:rPr>
              <a:t>Generally, the ER has no obligation to accommodate a difficult or lengthy commute, where outside the ER’s control. FAQ15.  </a:t>
            </a:r>
          </a:p>
          <a:p>
            <a:pPr marL="0" indent="0">
              <a:buNone/>
            </a:pPr>
            <a:endParaRPr lang="en-US" altLang="en-US" sz="2400" dirty="0">
              <a:solidFill>
                <a:schemeClr val="tx1"/>
              </a:solidFill>
            </a:endParaRPr>
          </a:p>
          <a:p>
            <a:pPr lvl="1"/>
            <a:r>
              <a:rPr lang="en-US" altLang="en-US" dirty="0">
                <a:solidFill>
                  <a:schemeClr val="tx1"/>
                </a:solidFill>
              </a:rPr>
              <a:t>“It is the employee’s responsibility to arrange how [they] will get to and from work.”</a:t>
            </a:r>
          </a:p>
          <a:p>
            <a:pPr lvl="1"/>
            <a:endParaRPr lang="en-US" altLang="en-US" dirty="0">
              <a:solidFill>
                <a:schemeClr val="tx1"/>
              </a:solidFill>
            </a:endParaRPr>
          </a:p>
          <a:p>
            <a:r>
              <a:rPr lang="en-US" altLang="en-US" sz="2400" dirty="0">
                <a:solidFill>
                  <a:schemeClr val="tx1"/>
                </a:solidFill>
              </a:rPr>
              <a:t>But, for an EE with a disability, ER should consider whether to make workplace accommodations, including flexible scheduling, and a limited period of telework to give the employee time to relocate closer to the worksite or secure a different means for their commute.</a:t>
            </a:r>
            <a:endParaRPr lang="en-US" sz="2400" dirty="0">
              <a:solidFill>
                <a:schemeClr val="tx1"/>
              </a:solidFill>
            </a:endParaRPr>
          </a:p>
        </p:txBody>
      </p:sp>
    </p:spTree>
    <p:extLst>
      <p:ext uri="{BB962C8B-B14F-4D97-AF65-F5344CB8AC3E}">
        <p14:creationId xmlns:p14="http://schemas.microsoft.com/office/powerpoint/2010/main" val="77698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918-9C73-51F2-6E74-6A5617BC0607}"/>
              </a:ext>
            </a:extLst>
          </p:cNvPr>
          <p:cNvSpPr>
            <a:spLocks noGrp="1"/>
          </p:cNvSpPr>
          <p:nvPr>
            <p:ph type="title"/>
          </p:nvPr>
        </p:nvSpPr>
        <p:spPr/>
        <p:txBody>
          <a:bodyPr>
            <a:normAutofit/>
          </a:bodyPr>
          <a:lstStyle/>
          <a:p>
            <a:r>
              <a:rPr lang="en-US" sz="4000" b="1" dirty="0"/>
              <a:t>Hierarchy of Accommodations</a:t>
            </a:r>
          </a:p>
        </p:txBody>
      </p:sp>
      <p:sp>
        <p:nvSpPr>
          <p:cNvPr id="3" name="Content Placeholder 2">
            <a:extLst>
              <a:ext uri="{FF2B5EF4-FFF2-40B4-BE49-F238E27FC236}">
                <a16:creationId xmlns:a16="http://schemas.microsoft.com/office/drawing/2014/main" id="{081DB513-7C0C-6210-9C0B-F921BB15CE58}"/>
              </a:ext>
            </a:extLst>
          </p:cNvPr>
          <p:cNvSpPr>
            <a:spLocks noGrp="1"/>
          </p:cNvSpPr>
          <p:nvPr>
            <p:ph idx="1"/>
          </p:nvPr>
        </p:nvSpPr>
        <p:spPr/>
        <p:txBody>
          <a:bodyPr/>
          <a:lstStyle/>
          <a:p>
            <a:pPr marL="514350" indent="-514350">
              <a:buFont typeface="Arial" panose="020B0604020202020204" pitchFamily="34" charset="0"/>
              <a:buAutoNum type="arabicPeriod"/>
              <a:defRPr/>
            </a:pPr>
            <a:endParaRPr lang="en-US" altLang="en-US" dirty="0">
              <a:solidFill>
                <a:schemeClr val="tx1"/>
              </a:solidFill>
            </a:endParaRPr>
          </a:p>
          <a:p>
            <a:pPr marL="514350" indent="-514350">
              <a:buFont typeface="Arial" panose="020B0604020202020204" pitchFamily="34" charset="0"/>
              <a:buAutoNum type="arabicPeriod"/>
              <a:defRPr/>
            </a:pPr>
            <a:r>
              <a:rPr lang="en-US" altLang="en-US" dirty="0">
                <a:solidFill>
                  <a:schemeClr val="tx1"/>
                </a:solidFill>
              </a:rPr>
              <a:t>Alternatives that keep EE in the workplace.</a:t>
            </a:r>
          </a:p>
          <a:p>
            <a:pPr marL="514350" indent="-514350">
              <a:buFont typeface="Arial" panose="020B0604020202020204" pitchFamily="34" charset="0"/>
              <a:buAutoNum type="arabicPeriod"/>
              <a:defRPr/>
            </a:pPr>
            <a:endParaRPr lang="en-US" altLang="en-US" dirty="0">
              <a:solidFill>
                <a:schemeClr val="tx1"/>
              </a:solidFill>
            </a:endParaRPr>
          </a:p>
          <a:p>
            <a:pPr marL="514350" indent="-514350">
              <a:buFont typeface="Arial" panose="020B0604020202020204" pitchFamily="34" charset="0"/>
              <a:buAutoNum type="arabicPeriod"/>
              <a:defRPr/>
            </a:pPr>
            <a:r>
              <a:rPr lang="en-US" altLang="en-US" dirty="0">
                <a:solidFill>
                  <a:schemeClr val="tx1"/>
                </a:solidFill>
              </a:rPr>
              <a:t>Remote work.</a:t>
            </a:r>
          </a:p>
          <a:p>
            <a:pPr marL="514350" indent="-514350">
              <a:buFont typeface="Arial" panose="020B0604020202020204" pitchFamily="34" charset="0"/>
              <a:buAutoNum type="arabicPeriod"/>
              <a:defRPr/>
            </a:pPr>
            <a:endParaRPr lang="en-US" altLang="en-US" dirty="0">
              <a:solidFill>
                <a:schemeClr val="tx1"/>
              </a:solidFill>
            </a:endParaRPr>
          </a:p>
          <a:p>
            <a:pPr marL="514350" indent="-514350">
              <a:buFont typeface="Arial" panose="020B0604020202020204" pitchFamily="34" charset="0"/>
              <a:buAutoNum type="arabicPeriod"/>
              <a:defRPr/>
            </a:pPr>
            <a:r>
              <a:rPr lang="en-US" altLang="en-US" dirty="0">
                <a:solidFill>
                  <a:schemeClr val="tx1"/>
                </a:solidFill>
              </a:rPr>
              <a:t>Leave.</a:t>
            </a:r>
          </a:p>
        </p:txBody>
      </p:sp>
    </p:spTree>
    <p:extLst>
      <p:ext uri="{BB962C8B-B14F-4D97-AF65-F5344CB8AC3E}">
        <p14:creationId xmlns:p14="http://schemas.microsoft.com/office/powerpoint/2010/main" val="266927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Accommodation Cases are Rising</a:t>
            </a:r>
            <a:r>
              <a:rPr lang="en-US" sz="4400" dirty="0"/>
              <a:t>	</a:t>
            </a:r>
          </a:p>
        </p:txBody>
      </p:sp>
      <p:sp>
        <p:nvSpPr>
          <p:cNvPr id="3" name="Content Placeholder 2"/>
          <p:cNvSpPr>
            <a:spLocks noGrp="1"/>
          </p:cNvSpPr>
          <p:nvPr>
            <p:ph idx="1"/>
          </p:nvPr>
        </p:nvSpPr>
        <p:spPr>
          <a:xfrm>
            <a:off x="5179787" y="1379992"/>
            <a:ext cx="6174014" cy="4617584"/>
          </a:xfrm>
        </p:spPr>
        <p:txBody>
          <a:bodyPr/>
          <a:lstStyle/>
          <a:p>
            <a:r>
              <a:rPr lang="en-US" altLang="en-US" dirty="0">
                <a:solidFill>
                  <a:schemeClr val="tx1"/>
                </a:solidFill>
              </a:rPr>
              <a:t>Law360 reported on March 10, 2026, that accommodation case filings increased by 42% from 2024-2025 and have more than doubled since 2022.</a:t>
            </a:r>
          </a:p>
          <a:p>
            <a:r>
              <a:rPr lang="en-US" altLang="en-US" dirty="0">
                <a:solidFill>
                  <a:schemeClr val="tx1"/>
                </a:solidFill>
              </a:rPr>
              <a:t>The increase may be fueled by employers creating blanket return to office policies, and a large number of accommodation and leave requests.</a:t>
            </a:r>
          </a:p>
        </p:txBody>
      </p:sp>
      <p:pic>
        <p:nvPicPr>
          <p:cNvPr id="4" name="Picture 10">
            <a:extLst>
              <a:ext uri="{FF2B5EF4-FFF2-40B4-BE49-F238E27FC236}">
                <a16:creationId xmlns:a16="http://schemas.microsoft.com/office/drawing/2014/main" id="{0CFCD66C-F499-6BAF-C234-EE513854F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36" y="1379992"/>
            <a:ext cx="45021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2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BABC-4176-097A-6F17-B5AC9C2E6313}"/>
              </a:ext>
            </a:extLst>
          </p:cNvPr>
          <p:cNvSpPr>
            <a:spLocks noGrp="1"/>
          </p:cNvSpPr>
          <p:nvPr>
            <p:ph type="title"/>
          </p:nvPr>
        </p:nvSpPr>
        <p:spPr/>
        <p:txBody>
          <a:bodyPr>
            <a:noAutofit/>
          </a:bodyPr>
          <a:lstStyle/>
          <a:p>
            <a:r>
              <a:rPr lang="en-US" sz="3200" b="1" dirty="0"/>
              <a:t>BP #4 – Additional Leave Can be an Accommodation</a:t>
            </a:r>
          </a:p>
        </p:txBody>
      </p:sp>
      <p:sp>
        <p:nvSpPr>
          <p:cNvPr id="3" name="Content Placeholder 2">
            <a:extLst>
              <a:ext uri="{FF2B5EF4-FFF2-40B4-BE49-F238E27FC236}">
                <a16:creationId xmlns:a16="http://schemas.microsoft.com/office/drawing/2014/main" id="{20AFF564-5622-B5D5-4519-7AF9BBAB93D2}"/>
              </a:ext>
            </a:extLst>
          </p:cNvPr>
          <p:cNvSpPr>
            <a:spLocks noGrp="1"/>
          </p:cNvSpPr>
          <p:nvPr>
            <p:ph idx="1"/>
          </p:nvPr>
        </p:nvSpPr>
        <p:spPr/>
        <p:txBody>
          <a:bodyPr/>
          <a:lstStyle/>
          <a:p>
            <a:r>
              <a:rPr lang="en-US" altLang="en-US" dirty="0">
                <a:solidFill>
                  <a:schemeClr val="tx1"/>
                </a:solidFill>
              </a:rPr>
              <a:t>EEOC and courts routinely find against employers who refuse to consider exceptions to blanket policies requiring automatic termination after leave is exhausted.</a:t>
            </a:r>
          </a:p>
          <a:p>
            <a:endParaRPr lang="en-US" altLang="en-US" dirty="0">
              <a:solidFill>
                <a:schemeClr val="tx1"/>
              </a:solidFill>
            </a:endParaRPr>
          </a:p>
          <a:p>
            <a:pPr lvl="1">
              <a:buFont typeface="Wingdings" panose="05000000000000000000" pitchFamily="2" charset="2"/>
              <a:buChar char="è"/>
            </a:pPr>
            <a:r>
              <a:rPr lang="en-US" altLang="en-US" dirty="0">
                <a:solidFill>
                  <a:schemeClr val="tx1"/>
                </a:solidFill>
                <a:sym typeface="Wingdings" panose="05000000000000000000" pitchFamily="2" charset="2"/>
              </a:rPr>
              <a:t>Consider whether an exception to the blanket termination policy (additional leave beyond FMLA) may be made as a reasonable accommodation.</a:t>
            </a:r>
          </a:p>
          <a:p>
            <a:pPr lvl="1">
              <a:buFont typeface="Wingdings" panose="05000000000000000000" pitchFamily="2" charset="2"/>
              <a:buChar char="è"/>
            </a:pPr>
            <a:endParaRPr lang="en-US" altLang="en-US" dirty="0">
              <a:solidFill>
                <a:schemeClr val="tx1"/>
              </a:solidFill>
              <a:sym typeface="Wingdings" panose="05000000000000000000" pitchFamily="2" charset="2"/>
            </a:endParaRPr>
          </a:p>
          <a:p>
            <a:pPr lvl="1">
              <a:buFont typeface="Wingdings" panose="05000000000000000000" pitchFamily="2" charset="2"/>
              <a:buChar char="è"/>
            </a:pPr>
            <a:r>
              <a:rPr lang="en-US" altLang="en-US" dirty="0">
                <a:solidFill>
                  <a:schemeClr val="tx1"/>
                </a:solidFill>
                <a:sym typeface="Wingdings" panose="05000000000000000000" pitchFamily="2" charset="2"/>
              </a:rPr>
              <a:t>Will EE be able to return to work performing essential job functions with or without accommodation after an additional, reasonable period of leave.	</a:t>
            </a:r>
            <a:endParaRPr lang="en-US" dirty="0">
              <a:solidFill>
                <a:schemeClr val="tx1"/>
              </a:solidFill>
            </a:endParaRPr>
          </a:p>
        </p:txBody>
      </p:sp>
    </p:spTree>
    <p:extLst>
      <p:ext uri="{BB962C8B-B14F-4D97-AF65-F5344CB8AC3E}">
        <p14:creationId xmlns:p14="http://schemas.microsoft.com/office/powerpoint/2010/main" val="365577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D8C3-56F4-D19A-12C5-410FB36DFF8A}"/>
              </a:ext>
            </a:extLst>
          </p:cNvPr>
          <p:cNvSpPr>
            <a:spLocks noGrp="1"/>
          </p:cNvSpPr>
          <p:nvPr>
            <p:ph type="title"/>
          </p:nvPr>
        </p:nvSpPr>
        <p:spPr/>
        <p:txBody>
          <a:bodyPr>
            <a:normAutofit/>
          </a:bodyPr>
          <a:lstStyle/>
          <a:p>
            <a:r>
              <a:rPr lang="en-US" sz="4000" b="1" dirty="0"/>
              <a:t>EEOC FAQ on Leave v. Remote work</a:t>
            </a:r>
          </a:p>
        </p:txBody>
      </p:sp>
      <p:sp>
        <p:nvSpPr>
          <p:cNvPr id="3" name="Content Placeholder 2">
            <a:extLst>
              <a:ext uri="{FF2B5EF4-FFF2-40B4-BE49-F238E27FC236}">
                <a16:creationId xmlns:a16="http://schemas.microsoft.com/office/drawing/2014/main" id="{C6B2ECF4-C7F1-9562-33E8-648999F28F2A}"/>
              </a:ext>
            </a:extLst>
          </p:cNvPr>
          <p:cNvSpPr>
            <a:spLocks noGrp="1"/>
          </p:cNvSpPr>
          <p:nvPr>
            <p:ph idx="1"/>
          </p:nvPr>
        </p:nvSpPr>
        <p:spPr/>
        <p:txBody>
          <a:bodyPr/>
          <a:lstStyle/>
          <a:p>
            <a:r>
              <a:rPr lang="en-US" altLang="en-US" dirty="0">
                <a:solidFill>
                  <a:schemeClr val="tx1"/>
                </a:solidFill>
              </a:rPr>
              <a:t>According to EEOC accommodated leave may pose more hardship on the ER than does remote work. </a:t>
            </a:r>
          </a:p>
          <a:p>
            <a:pPr marL="0" indent="0">
              <a:buNone/>
            </a:pPr>
            <a:r>
              <a:rPr lang="en-US" altLang="en-US" dirty="0">
                <a:solidFill>
                  <a:schemeClr val="tx1"/>
                </a:solidFill>
              </a:rPr>
              <a:t>  </a:t>
            </a:r>
          </a:p>
          <a:p>
            <a:pPr lvl="1"/>
            <a:r>
              <a:rPr lang="en-US" altLang="en-US" dirty="0">
                <a:solidFill>
                  <a:schemeClr val="tx1"/>
                </a:solidFill>
              </a:rPr>
              <a:t>When an EE is on leave, ER has to find a “replacement … or else tolerate a production shortfall.”  EEOC FAQ16.</a:t>
            </a:r>
          </a:p>
          <a:p>
            <a:pPr lvl="1"/>
            <a:endParaRPr lang="en-US" altLang="en-US" dirty="0">
              <a:solidFill>
                <a:schemeClr val="tx1"/>
              </a:solidFill>
            </a:endParaRPr>
          </a:p>
          <a:p>
            <a:r>
              <a:rPr lang="en-US" altLang="en-US" dirty="0">
                <a:solidFill>
                  <a:schemeClr val="tx1"/>
                </a:solidFill>
              </a:rPr>
              <a:t>For this reason, remote work may be a “superior option.”</a:t>
            </a:r>
          </a:p>
          <a:p>
            <a:pPr lvl="1"/>
            <a:endParaRPr lang="en-US" altLang="en-US" dirty="0">
              <a:solidFill>
                <a:schemeClr val="tx1"/>
              </a:solidFill>
            </a:endParaRPr>
          </a:p>
          <a:p>
            <a:pPr lvl="1"/>
            <a:r>
              <a:rPr lang="en-US" altLang="en-US" dirty="0">
                <a:solidFill>
                  <a:schemeClr val="tx1"/>
                </a:solidFill>
              </a:rPr>
              <a:t>Even where the reason for the return-to-work order is increased sufficiency.</a:t>
            </a:r>
          </a:p>
        </p:txBody>
      </p:sp>
    </p:spTree>
    <p:extLst>
      <p:ext uri="{BB962C8B-B14F-4D97-AF65-F5344CB8AC3E}">
        <p14:creationId xmlns:p14="http://schemas.microsoft.com/office/powerpoint/2010/main" val="175909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A83B-5722-60E6-A938-5E757697F87E}"/>
              </a:ext>
            </a:extLst>
          </p:cNvPr>
          <p:cNvSpPr>
            <a:spLocks noGrp="1"/>
          </p:cNvSpPr>
          <p:nvPr>
            <p:ph type="title"/>
          </p:nvPr>
        </p:nvSpPr>
        <p:spPr/>
        <p:txBody>
          <a:bodyPr>
            <a:normAutofit/>
          </a:bodyPr>
          <a:lstStyle/>
          <a:p>
            <a:r>
              <a:rPr lang="en-US" sz="3600" b="1" dirty="0"/>
              <a:t>When is too much leave an undue hardship?</a:t>
            </a:r>
          </a:p>
        </p:txBody>
      </p:sp>
      <p:sp>
        <p:nvSpPr>
          <p:cNvPr id="3" name="Content Placeholder 2">
            <a:extLst>
              <a:ext uri="{FF2B5EF4-FFF2-40B4-BE49-F238E27FC236}">
                <a16:creationId xmlns:a16="http://schemas.microsoft.com/office/drawing/2014/main" id="{0898DAA0-6018-741D-0508-11E7DAE37102}"/>
              </a:ext>
            </a:extLst>
          </p:cNvPr>
          <p:cNvSpPr>
            <a:spLocks noGrp="1"/>
          </p:cNvSpPr>
          <p:nvPr>
            <p:ph idx="1"/>
          </p:nvPr>
        </p:nvSpPr>
        <p:spPr/>
        <p:txBody>
          <a:bodyPr/>
          <a:lstStyle/>
          <a:p>
            <a:r>
              <a:rPr lang="en-US" altLang="en-US" dirty="0">
                <a:solidFill>
                  <a:schemeClr val="tx1"/>
                </a:solidFill>
              </a:rPr>
              <a:t>Undue hardship is a fact-specific question.</a:t>
            </a:r>
          </a:p>
          <a:p>
            <a:pPr lvl="1"/>
            <a:r>
              <a:rPr lang="en-US" altLang="en-US" dirty="0">
                <a:solidFill>
                  <a:schemeClr val="tx1"/>
                </a:solidFill>
              </a:rPr>
              <a:t>No date for prospective return to work performing essential job functions with or without reasonable accommodations. </a:t>
            </a:r>
          </a:p>
          <a:p>
            <a:pPr lvl="1"/>
            <a:r>
              <a:rPr lang="en-US" altLang="en-US" dirty="0">
                <a:solidFill>
                  <a:schemeClr val="tx1"/>
                </a:solidFill>
              </a:rPr>
              <a:t>Salary cap impact?  </a:t>
            </a:r>
          </a:p>
          <a:p>
            <a:pPr lvl="1"/>
            <a:r>
              <a:rPr lang="en-US" altLang="en-US" dirty="0">
                <a:solidFill>
                  <a:schemeClr val="tx1"/>
                </a:solidFill>
              </a:rPr>
              <a:t>Major disruption of operations?</a:t>
            </a:r>
          </a:p>
          <a:p>
            <a:pPr lvl="1"/>
            <a:r>
              <a:rPr lang="en-US" altLang="en-US" dirty="0">
                <a:solidFill>
                  <a:schemeClr val="tx1"/>
                </a:solidFill>
              </a:rPr>
              <a:t>Can’t meet contractual obligations?</a:t>
            </a:r>
          </a:p>
        </p:txBody>
      </p:sp>
    </p:spTree>
    <p:extLst>
      <p:ext uri="{BB962C8B-B14F-4D97-AF65-F5344CB8AC3E}">
        <p14:creationId xmlns:p14="http://schemas.microsoft.com/office/powerpoint/2010/main" val="305139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581C-DB40-D46C-5A89-864989E59994}"/>
              </a:ext>
            </a:extLst>
          </p:cNvPr>
          <p:cNvSpPr>
            <a:spLocks noGrp="1"/>
          </p:cNvSpPr>
          <p:nvPr>
            <p:ph type="title"/>
          </p:nvPr>
        </p:nvSpPr>
        <p:spPr/>
        <p:txBody>
          <a:bodyPr>
            <a:normAutofit/>
          </a:bodyPr>
          <a:lstStyle/>
          <a:p>
            <a:r>
              <a:rPr lang="en-US" sz="4000" b="1" dirty="0"/>
              <a:t>BP #5 – Get Sufficient Information</a:t>
            </a:r>
          </a:p>
        </p:txBody>
      </p:sp>
      <p:sp>
        <p:nvSpPr>
          <p:cNvPr id="3" name="Content Placeholder 2">
            <a:extLst>
              <a:ext uri="{FF2B5EF4-FFF2-40B4-BE49-F238E27FC236}">
                <a16:creationId xmlns:a16="http://schemas.microsoft.com/office/drawing/2014/main" id="{BCE7AE22-1E65-5112-7CE7-49123ACD5D34}"/>
              </a:ext>
            </a:extLst>
          </p:cNvPr>
          <p:cNvSpPr>
            <a:spLocks noGrp="1"/>
          </p:cNvSpPr>
          <p:nvPr>
            <p:ph idx="1"/>
          </p:nvPr>
        </p:nvSpPr>
        <p:spPr/>
        <p:txBody>
          <a:bodyPr/>
          <a:lstStyle/>
          <a:p>
            <a:pPr marL="0" indent="0">
              <a:buNone/>
              <a:defRPr/>
            </a:pPr>
            <a:r>
              <a:rPr lang="en-US" altLang="en-US" dirty="0">
                <a:solidFill>
                  <a:schemeClr val="tx1"/>
                </a:solidFill>
              </a:rPr>
              <a:t>Accommodations decisions, whether on original request or reevaluation, must be evidence based.  Employers are entitled to “sufficient information” to make their decisions.  EEOC FAQ6.</a:t>
            </a:r>
          </a:p>
          <a:p>
            <a:pPr marL="0" indent="0">
              <a:buNone/>
              <a:defRPr/>
            </a:pPr>
            <a:endParaRPr lang="en-US" altLang="en-US" dirty="0">
              <a:solidFill>
                <a:schemeClr val="tx1"/>
              </a:solidFill>
            </a:endParaRPr>
          </a:p>
          <a:p>
            <a:pPr>
              <a:defRPr/>
            </a:pPr>
            <a:r>
              <a:rPr lang="en-US" altLang="en-US" dirty="0">
                <a:solidFill>
                  <a:schemeClr val="tx1"/>
                </a:solidFill>
              </a:rPr>
              <a:t>Medical information</a:t>
            </a:r>
          </a:p>
          <a:p>
            <a:pPr>
              <a:defRPr/>
            </a:pPr>
            <a:r>
              <a:rPr lang="en-US" altLang="en-US" dirty="0">
                <a:solidFill>
                  <a:schemeClr val="tx1"/>
                </a:solidFill>
              </a:rPr>
              <a:t>The employee’s statement/explanation about needs</a:t>
            </a:r>
          </a:p>
          <a:p>
            <a:pPr>
              <a:defRPr/>
            </a:pPr>
            <a:r>
              <a:rPr lang="en-US" altLang="en-US" dirty="0">
                <a:solidFill>
                  <a:schemeClr val="tx1"/>
                </a:solidFill>
              </a:rPr>
              <a:t>The needs of the business</a:t>
            </a:r>
          </a:p>
          <a:p>
            <a:pPr>
              <a:defRPr/>
            </a:pPr>
            <a:r>
              <a:rPr lang="en-US" altLang="en-US" dirty="0">
                <a:solidFill>
                  <a:schemeClr val="tx1"/>
                </a:solidFill>
              </a:rPr>
              <a:t>Availability of alternatives</a:t>
            </a:r>
          </a:p>
        </p:txBody>
      </p:sp>
    </p:spTree>
    <p:extLst>
      <p:ext uri="{BB962C8B-B14F-4D97-AF65-F5344CB8AC3E}">
        <p14:creationId xmlns:p14="http://schemas.microsoft.com/office/powerpoint/2010/main" val="347892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6D30-0FCF-DE9B-3E05-8CB391094FCB}"/>
              </a:ext>
            </a:extLst>
          </p:cNvPr>
          <p:cNvSpPr>
            <a:spLocks noGrp="1"/>
          </p:cNvSpPr>
          <p:nvPr>
            <p:ph type="title"/>
          </p:nvPr>
        </p:nvSpPr>
        <p:spPr/>
        <p:txBody>
          <a:bodyPr>
            <a:normAutofit/>
          </a:bodyPr>
          <a:lstStyle/>
          <a:p>
            <a:r>
              <a:rPr lang="en-US" b="1" dirty="0"/>
              <a:t>Mistakes and lessons learned</a:t>
            </a:r>
          </a:p>
        </p:txBody>
      </p:sp>
      <p:sp>
        <p:nvSpPr>
          <p:cNvPr id="3" name="Content Placeholder 2">
            <a:extLst>
              <a:ext uri="{FF2B5EF4-FFF2-40B4-BE49-F238E27FC236}">
                <a16:creationId xmlns:a16="http://schemas.microsoft.com/office/drawing/2014/main" id="{D687868B-669B-4B93-9FC9-9622B0000C6E}"/>
              </a:ext>
            </a:extLst>
          </p:cNvPr>
          <p:cNvSpPr>
            <a:spLocks noGrp="1"/>
          </p:cNvSpPr>
          <p:nvPr>
            <p:ph idx="1"/>
          </p:nvPr>
        </p:nvSpPr>
        <p:spPr/>
        <p:txBody>
          <a:bodyPr/>
          <a:lstStyle/>
          <a:p>
            <a:r>
              <a:rPr lang="en-US" altLang="en-US" dirty="0">
                <a:solidFill>
                  <a:schemeClr val="tx1"/>
                </a:solidFill>
              </a:rPr>
              <a:t>Mistake:  Saying yes or no too quickly</a:t>
            </a:r>
          </a:p>
          <a:p>
            <a:endParaRPr lang="en-US" altLang="en-US" dirty="0">
              <a:solidFill>
                <a:schemeClr val="tx1"/>
              </a:solidFill>
            </a:endParaRPr>
          </a:p>
          <a:p>
            <a:r>
              <a:rPr lang="en-US" altLang="en-US" dirty="0">
                <a:solidFill>
                  <a:schemeClr val="tx1"/>
                </a:solidFill>
              </a:rPr>
              <a:t>Lessons Learned:  The process is critical.</a:t>
            </a:r>
          </a:p>
          <a:p>
            <a:endParaRPr lang="en-US" altLang="en-US" dirty="0">
              <a:solidFill>
                <a:schemeClr val="tx1"/>
              </a:solidFill>
            </a:endParaRPr>
          </a:p>
          <a:p>
            <a:pPr lvl="1"/>
            <a:r>
              <a:rPr lang="en-US" altLang="en-US" dirty="0">
                <a:solidFill>
                  <a:schemeClr val="tx1"/>
                </a:solidFill>
              </a:rPr>
              <a:t>Avoid the knee-jerk.  Always start with, “It depends.  I need to know more information.”  It will be very hard to defend a denial of a remote request if you do not engage in a deliberative process before reaching your decision. </a:t>
            </a:r>
          </a:p>
          <a:p>
            <a:pPr lvl="1"/>
            <a:r>
              <a:rPr lang="en-US" altLang="en-US" dirty="0">
                <a:solidFill>
                  <a:schemeClr val="tx1"/>
                </a:solidFill>
              </a:rPr>
              <a:t>On the flip side, “no good deed goes unpunished” – if you say “yes” to a star performer without kicking the tires, you may have made it more difficult to say “no” to the chronic underperformer in the same role.</a:t>
            </a:r>
          </a:p>
        </p:txBody>
      </p:sp>
    </p:spTree>
    <p:extLst>
      <p:ext uri="{BB962C8B-B14F-4D97-AF65-F5344CB8AC3E}">
        <p14:creationId xmlns:p14="http://schemas.microsoft.com/office/powerpoint/2010/main" val="89919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5BDA-255B-22AE-183D-5700F1F7E238}"/>
              </a:ext>
            </a:extLst>
          </p:cNvPr>
          <p:cNvSpPr>
            <a:spLocks noGrp="1"/>
          </p:cNvSpPr>
          <p:nvPr>
            <p:ph type="title"/>
          </p:nvPr>
        </p:nvSpPr>
        <p:spPr/>
        <p:txBody>
          <a:bodyPr>
            <a:normAutofit/>
          </a:bodyPr>
          <a:lstStyle/>
          <a:p>
            <a:r>
              <a:rPr lang="en-US" sz="3600" b="1" dirty="0"/>
              <a:t>EEOC FAQ – Requesting Medical Information</a:t>
            </a:r>
          </a:p>
        </p:txBody>
      </p:sp>
      <p:sp>
        <p:nvSpPr>
          <p:cNvPr id="3" name="Content Placeholder 2">
            <a:extLst>
              <a:ext uri="{FF2B5EF4-FFF2-40B4-BE49-F238E27FC236}">
                <a16:creationId xmlns:a16="http://schemas.microsoft.com/office/drawing/2014/main" id="{09BD397F-477A-69CB-5676-1FC1A05A34A1}"/>
              </a:ext>
            </a:extLst>
          </p:cNvPr>
          <p:cNvSpPr>
            <a:spLocks noGrp="1"/>
          </p:cNvSpPr>
          <p:nvPr>
            <p:ph idx="1"/>
          </p:nvPr>
        </p:nvSpPr>
        <p:spPr/>
        <p:txBody>
          <a:bodyPr>
            <a:normAutofit lnSpcReduction="10000"/>
          </a:bodyPr>
          <a:lstStyle/>
          <a:p>
            <a:r>
              <a:rPr lang="en-US" altLang="en-US" dirty="0">
                <a:solidFill>
                  <a:schemeClr val="tx1"/>
                </a:solidFill>
              </a:rPr>
              <a:t>At </a:t>
            </a:r>
            <a:r>
              <a:rPr lang="en-US" altLang="en-US" b="1" dirty="0">
                <a:solidFill>
                  <a:schemeClr val="tx1"/>
                </a:solidFill>
              </a:rPr>
              <a:t>FN 23</a:t>
            </a:r>
            <a:r>
              <a:rPr lang="en-US" altLang="en-US" dirty="0">
                <a:solidFill>
                  <a:schemeClr val="tx1"/>
                </a:solidFill>
              </a:rPr>
              <a:t>:  “within the reasonable accommodation process “it is job-related and consistent with business necessity for an employer to ask an employee for reasonable documentation about his/her disability and its functional limitations.”</a:t>
            </a:r>
          </a:p>
          <a:p>
            <a:endParaRPr lang="en-US" altLang="en-US" dirty="0">
              <a:solidFill>
                <a:schemeClr val="tx1"/>
              </a:solidFill>
            </a:endParaRPr>
          </a:p>
          <a:p>
            <a:pPr>
              <a:buFont typeface="Wingdings" panose="05000000000000000000" pitchFamily="2" charset="2"/>
              <a:buChar char="è"/>
            </a:pPr>
            <a:r>
              <a:rPr lang="en-US" altLang="en-US" dirty="0">
                <a:solidFill>
                  <a:schemeClr val="tx1"/>
                </a:solidFill>
                <a:sym typeface="Wingdings" panose="05000000000000000000" pitchFamily="2" charset="2"/>
              </a:rPr>
              <a:t>Although ER may not engage in fishing expeditions to undermine an EE’s request for accommodations, the EEOC explains that an ER may require an employee to go to a health care provider of the ER’s choice where the EE provides insufficient documentation and does not provide the missing information in a timely manner after being alerted to the insufficiency.</a:t>
            </a:r>
          </a:p>
          <a:p>
            <a:endParaRPr lang="en-US" dirty="0"/>
          </a:p>
        </p:txBody>
      </p:sp>
    </p:spTree>
    <p:extLst>
      <p:ext uri="{BB962C8B-B14F-4D97-AF65-F5344CB8AC3E}">
        <p14:creationId xmlns:p14="http://schemas.microsoft.com/office/powerpoint/2010/main" val="15782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2BCB-3980-274C-2102-56696B047DFB}"/>
              </a:ext>
            </a:extLst>
          </p:cNvPr>
          <p:cNvSpPr>
            <a:spLocks noGrp="1"/>
          </p:cNvSpPr>
          <p:nvPr>
            <p:ph type="title"/>
          </p:nvPr>
        </p:nvSpPr>
        <p:spPr/>
        <p:txBody>
          <a:bodyPr>
            <a:normAutofit/>
          </a:bodyPr>
          <a:lstStyle/>
          <a:p>
            <a:r>
              <a:rPr lang="en-US" b="1" dirty="0"/>
              <a:t>Mistakes and lessons learned</a:t>
            </a:r>
          </a:p>
        </p:txBody>
      </p:sp>
      <p:sp>
        <p:nvSpPr>
          <p:cNvPr id="3" name="Content Placeholder 2">
            <a:extLst>
              <a:ext uri="{FF2B5EF4-FFF2-40B4-BE49-F238E27FC236}">
                <a16:creationId xmlns:a16="http://schemas.microsoft.com/office/drawing/2014/main" id="{8E44D768-569D-1149-84E6-22D67ECC5DCA}"/>
              </a:ext>
            </a:extLst>
          </p:cNvPr>
          <p:cNvSpPr>
            <a:spLocks noGrp="1"/>
          </p:cNvSpPr>
          <p:nvPr>
            <p:ph idx="1"/>
          </p:nvPr>
        </p:nvSpPr>
        <p:spPr/>
        <p:txBody>
          <a:bodyPr>
            <a:normAutofit lnSpcReduction="10000"/>
          </a:bodyPr>
          <a:lstStyle/>
          <a:p>
            <a:r>
              <a:rPr lang="en-US" altLang="en-US" dirty="0">
                <a:solidFill>
                  <a:schemeClr val="tx1"/>
                </a:solidFill>
              </a:rPr>
              <a:t>Mistake:  Failing to keep the EE in the loop.</a:t>
            </a:r>
          </a:p>
          <a:p>
            <a:endParaRPr lang="en-US" altLang="en-US" dirty="0">
              <a:solidFill>
                <a:schemeClr val="tx1"/>
              </a:solidFill>
            </a:endParaRPr>
          </a:p>
          <a:p>
            <a:r>
              <a:rPr lang="en-US" altLang="en-US" dirty="0">
                <a:solidFill>
                  <a:schemeClr val="tx1"/>
                </a:solidFill>
              </a:rPr>
              <a:t>Lessons Learned:  Address requests for medical documentation to the EE and require the EE to follow up with her doctor. </a:t>
            </a:r>
          </a:p>
          <a:p>
            <a:pPr lvl="1"/>
            <a:r>
              <a:rPr lang="en-US" altLang="en-US" dirty="0">
                <a:solidFill>
                  <a:schemeClr val="tx1"/>
                </a:solidFill>
              </a:rPr>
              <a:t>Maintain confidentiality of medical information</a:t>
            </a:r>
          </a:p>
          <a:p>
            <a:pPr lvl="1"/>
            <a:r>
              <a:rPr lang="en-US" altLang="en-US" dirty="0">
                <a:solidFill>
                  <a:schemeClr val="tx1"/>
                </a:solidFill>
              </a:rPr>
              <a:t>Use HR to communicate with medical offices when necessary – not supervisors. </a:t>
            </a:r>
          </a:p>
          <a:p>
            <a:pPr lvl="1"/>
            <a:r>
              <a:rPr lang="en-US" altLang="en-US" dirty="0">
                <a:solidFill>
                  <a:schemeClr val="tx1"/>
                </a:solidFill>
              </a:rPr>
              <a:t>The EE needs to engage in the interactive process.  Not her doctor. Remind EE and hold her responsible for providing medical support for her requests.</a:t>
            </a:r>
          </a:p>
          <a:p>
            <a:pPr lvl="1"/>
            <a:r>
              <a:rPr lang="en-US" altLang="en-US" dirty="0">
                <a:solidFill>
                  <a:schemeClr val="tx1"/>
                </a:solidFill>
              </a:rPr>
              <a:t>Share the job description and any questions you would like the doctor to answer with the EE so EE can easily share with her doctor.</a:t>
            </a:r>
          </a:p>
        </p:txBody>
      </p:sp>
    </p:spTree>
    <p:extLst>
      <p:ext uri="{BB962C8B-B14F-4D97-AF65-F5344CB8AC3E}">
        <p14:creationId xmlns:p14="http://schemas.microsoft.com/office/powerpoint/2010/main" val="247524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4663-35A8-94B0-0166-954C82F71FCA}"/>
              </a:ext>
            </a:extLst>
          </p:cNvPr>
          <p:cNvSpPr>
            <a:spLocks noGrp="1"/>
          </p:cNvSpPr>
          <p:nvPr>
            <p:ph type="title"/>
          </p:nvPr>
        </p:nvSpPr>
        <p:spPr/>
        <p:txBody>
          <a:bodyPr>
            <a:normAutofit/>
          </a:bodyPr>
          <a:lstStyle/>
          <a:p>
            <a:r>
              <a:rPr lang="en-US" b="1" dirty="0"/>
              <a:t>Mistakes and lessons learned</a:t>
            </a:r>
          </a:p>
        </p:txBody>
      </p:sp>
      <p:sp>
        <p:nvSpPr>
          <p:cNvPr id="3" name="Content Placeholder 2">
            <a:extLst>
              <a:ext uri="{FF2B5EF4-FFF2-40B4-BE49-F238E27FC236}">
                <a16:creationId xmlns:a16="http://schemas.microsoft.com/office/drawing/2014/main" id="{3C89DFC3-58FA-38FA-13E1-B5740D56A30A}"/>
              </a:ext>
            </a:extLst>
          </p:cNvPr>
          <p:cNvSpPr>
            <a:spLocks noGrp="1"/>
          </p:cNvSpPr>
          <p:nvPr>
            <p:ph idx="1"/>
          </p:nvPr>
        </p:nvSpPr>
        <p:spPr/>
        <p:txBody>
          <a:bodyPr/>
          <a:lstStyle/>
          <a:p>
            <a:r>
              <a:rPr lang="en-US" altLang="en-US" dirty="0">
                <a:solidFill>
                  <a:schemeClr val="tx1"/>
                </a:solidFill>
              </a:rPr>
              <a:t>Mistake:  Assuming all relevant facts were shared.  </a:t>
            </a:r>
          </a:p>
          <a:p>
            <a:endParaRPr lang="en-US" altLang="en-US" dirty="0">
              <a:solidFill>
                <a:schemeClr val="tx1"/>
              </a:solidFill>
            </a:endParaRPr>
          </a:p>
          <a:p>
            <a:r>
              <a:rPr lang="en-US" altLang="en-US" dirty="0">
                <a:solidFill>
                  <a:schemeClr val="tx1"/>
                </a:solidFill>
              </a:rPr>
              <a:t>Lessons Learned:  Review job description, ask questions to understand the nuances.  Ask your clients the hard questions, such as “When did you change this job description to say ‘kicking required” or “no remote work’?” and “Did you do this for others in the same position?”  Find out what other EEs under the same supervision or in the same job category are doing.</a:t>
            </a:r>
          </a:p>
        </p:txBody>
      </p:sp>
    </p:spTree>
    <p:extLst>
      <p:ext uri="{BB962C8B-B14F-4D97-AF65-F5344CB8AC3E}">
        <p14:creationId xmlns:p14="http://schemas.microsoft.com/office/powerpoint/2010/main" val="345118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AB9C-B79F-A97D-D00C-50245DD3A132}"/>
              </a:ext>
            </a:extLst>
          </p:cNvPr>
          <p:cNvSpPr>
            <a:spLocks noGrp="1"/>
          </p:cNvSpPr>
          <p:nvPr>
            <p:ph type="title"/>
          </p:nvPr>
        </p:nvSpPr>
        <p:spPr/>
        <p:txBody>
          <a:bodyPr>
            <a:noAutofit/>
          </a:bodyPr>
          <a:lstStyle/>
          <a:p>
            <a:r>
              <a:rPr lang="en-US" sz="3600" b="1" dirty="0"/>
              <a:t>Draft Day Hypo 6 – </a:t>
            </a:r>
            <a:br>
              <a:rPr lang="en-US" sz="3600" b="1" dirty="0"/>
            </a:br>
            <a:r>
              <a:rPr lang="en-US" sz="3600" b="1" dirty="0"/>
              <a:t>New Coach Wants to Change the Goalposts</a:t>
            </a:r>
          </a:p>
        </p:txBody>
      </p:sp>
      <p:sp>
        <p:nvSpPr>
          <p:cNvPr id="3" name="Content Placeholder 2">
            <a:extLst>
              <a:ext uri="{FF2B5EF4-FFF2-40B4-BE49-F238E27FC236}">
                <a16:creationId xmlns:a16="http://schemas.microsoft.com/office/drawing/2014/main" id="{107D9BA9-4DDA-CA39-E11C-6442C6E33BC2}"/>
              </a:ext>
            </a:extLst>
          </p:cNvPr>
          <p:cNvSpPr>
            <a:spLocks noGrp="1"/>
          </p:cNvSpPr>
          <p:nvPr>
            <p:ph idx="1"/>
          </p:nvPr>
        </p:nvSpPr>
        <p:spPr/>
        <p:txBody>
          <a:bodyPr/>
          <a:lstStyle/>
          <a:p>
            <a:r>
              <a:rPr lang="en-US" altLang="en-US" dirty="0">
                <a:solidFill>
                  <a:schemeClr val="tx1"/>
                </a:solidFill>
              </a:rPr>
              <a:t>A new coach has pressured HR to revisit accommodations granted to Prospect, reasoning that if Prospect still cannot kick this season, the team would be better off hiring someone who can and might be able to hire someone better if they didn’t have to pay Prospect’s salary too.</a:t>
            </a:r>
          </a:p>
          <a:p>
            <a:pPr marL="0" indent="0">
              <a:buNone/>
            </a:pPr>
            <a:r>
              <a:rPr lang="en-US" altLang="en-US" dirty="0">
                <a:solidFill>
                  <a:schemeClr val="tx1"/>
                </a:solidFill>
              </a:rPr>
              <a:t>  </a:t>
            </a:r>
          </a:p>
          <a:p>
            <a:r>
              <a:rPr lang="en-US" altLang="en-US" dirty="0">
                <a:solidFill>
                  <a:schemeClr val="tx1"/>
                </a:solidFill>
              </a:rPr>
              <a:t>Can accommodations once granted be revoked/reconsidered/ revamped?</a:t>
            </a:r>
          </a:p>
          <a:p>
            <a:endParaRPr lang="en-US" dirty="0"/>
          </a:p>
        </p:txBody>
      </p:sp>
    </p:spTree>
    <p:extLst>
      <p:ext uri="{BB962C8B-B14F-4D97-AF65-F5344CB8AC3E}">
        <p14:creationId xmlns:p14="http://schemas.microsoft.com/office/powerpoint/2010/main" val="1732330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A389-2283-DA56-04D8-64D94F1332C9}"/>
              </a:ext>
            </a:extLst>
          </p:cNvPr>
          <p:cNvSpPr>
            <a:spLocks noGrp="1"/>
          </p:cNvSpPr>
          <p:nvPr>
            <p:ph type="title"/>
          </p:nvPr>
        </p:nvSpPr>
        <p:spPr/>
        <p:txBody>
          <a:bodyPr>
            <a:normAutofit/>
          </a:bodyPr>
          <a:lstStyle/>
          <a:p>
            <a:r>
              <a:rPr lang="en-US" sz="4000" b="1" dirty="0"/>
              <a:t>Revisiting Approved Accommodations</a:t>
            </a:r>
          </a:p>
        </p:txBody>
      </p:sp>
      <p:sp>
        <p:nvSpPr>
          <p:cNvPr id="3" name="Content Placeholder 2">
            <a:extLst>
              <a:ext uri="{FF2B5EF4-FFF2-40B4-BE49-F238E27FC236}">
                <a16:creationId xmlns:a16="http://schemas.microsoft.com/office/drawing/2014/main" id="{8C809B4B-7E7F-C61C-CD3C-ABC3B9FFC3B9}"/>
              </a:ext>
            </a:extLst>
          </p:cNvPr>
          <p:cNvSpPr>
            <a:spLocks noGrp="1"/>
          </p:cNvSpPr>
          <p:nvPr>
            <p:ph idx="1"/>
          </p:nvPr>
        </p:nvSpPr>
        <p:spPr/>
        <p:txBody>
          <a:bodyPr/>
          <a:lstStyle/>
          <a:p>
            <a:pPr>
              <a:defRPr/>
            </a:pPr>
            <a:r>
              <a:rPr lang="en-US" altLang="en-US" dirty="0">
                <a:solidFill>
                  <a:schemeClr val="tx1"/>
                </a:solidFill>
              </a:rPr>
              <a:t>Yes. </a:t>
            </a:r>
          </a:p>
          <a:p>
            <a:pPr lvl="1">
              <a:defRPr/>
            </a:pPr>
            <a:r>
              <a:rPr lang="en-US" altLang="en-US" dirty="0">
                <a:solidFill>
                  <a:schemeClr val="tx1"/>
                </a:solidFill>
              </a:rPr>
              <a:t>The fact that an employer temporarily excused performance of one or more essential functions when it closed the workplace and enabled employees to telework for the purpose of protecting their safety from COVID-19, or otherwise chose to permit telework, does not mean that the employer permanently changed a job’s essential functions, that telework is always a feasible accommodation, or that it does not pose an undue hardship. These are fact-specific determinations. The employer has no obligation under the [Act] to refrain from restoring all of an employee’s essential duties at such time as it chooses to restore the prior work arrangement and then evaluating any requests for continued or new accommodations under the usual . . . rules.”  </a:t>
            </a:r>
            <a:r>
              <a:rPr lang="en-US" altLang="en-US" b="1" dirty="0">
                <a:solidFill>
                  <a:schemeClr val="tx1"/>
                </a:solidFill>
              </a:rPr>
              <a:t>FAQ 10.</a:t>
            </a:r>
          </a:p>
        </p:txBody>
      </p:sp>
    </p:spTree>
    <p:extLst>
      <p:ext uri="{BB962C8B-B14F-4D97-AF65-F5344CB8AC3E}">
        <p14:creationId xmlns:p14="http://schemas.microsoft.com/office/powerpoint/2010/main" val="269873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F5CD-D529-BC31-AF57-E0FA23A5568D}"/>
              </a:ext>
            </a:extLst>
          </p:cNvPr>
          <p:cNvSpPr>
            <a:spLocks noGrp="1"/>
          </p:cNvSpPr>
          <p:nvPr>
            <p:ph type="title"/>
          </p:nvPr>
        </p:nvSpPr>
        <p:spPr/>
        <p:txBody>
          <a:bodyPr>
            <a:normAutofit/>
          </a:bodyPr>
          <a:lstStyle/>
          <a:p>
            <a:r>
              <a:rPr lang="en-US" sz="4000" dirty="0"/>
              <a:t>Legal Landscape – the Framework</a:t>
            </a:r>
          </a:p>
        </p:txBody>
      </p:sp>
      <p:sp>
        <p:nvSpPr>
          <p:cNvPr id="3" name="Content Placeholder 2">
            <a:extLst>
              <a:ext uri="{FF2B5EF4-FFF2-40B4-BE49-F238E27FC236}">
                <a16:creationId xmlns:a16="http://schemas.microsoft.com/office/drawing/2014/main" id="{08B00698-83AF-95F0-22C0-56ADE2B00D6B}"/>
              </a:ext>
            </a:extLst>
          </p:cNvPr>
          <p:cNvSpPr>
            <a:spLocks noGrp="1"/>
          </p:cNvSpPr>
          <p:nvPr>
            <p:ph idx="1"/>
          </p:nvPr>
        </p:nvSpPr>
        <p:spPr/>
        <p:txBody>
          <a:bodyPr/>
          <a:lstStyle/>
          <a:p>
            <a:pPr marL="0" indent="0">
              <a:buNone/>
            </a:pPr>
            <a:r>
              <a:rPr lang="en-US" sz="3600" dirty="0">
                <a:solidFill>
                  <a:schemeClr val="tx1"/>
                </a:solidFill>
              </a:rPr>
              <a:t>Employers must make </a:t>
            </a:r>
            <a:r>
              <a:rPr lang="en-US" sz="3600" b="1" dirty="0">
                <a:solidFill>
                  <a:schemeClr val="tx1"/>
                </a:solidFill>
              </a:rPr>
              <a:t>reasonable accommodations </a:t>
            </a:r>
            <a:r>
              <a:rPr lang="en-US" sz="3600" dirty="0">
                <a:solidFill>
                  <a:schemeClr val="tx1"/>
                </a:solidFill>
              </a:rPr>
              <a:t>to enable qualified individuals with </a:t>
            </a:r>
            <a:r>
              <a:rPr lang="en-US" sz="3600" b="1" dirty="0">
                <a:solidFill>
                  <a:schemeClr val="tx1"/>
                </a:solidFill>
              </a:rPr>
              <a:t>disabilities to perform their essential job functions</a:t>
            </a:r>
            <a:r>
              <a:rPr lang="en-US" sz="3600" dirty="0">
                <a:solidFill>
                  <a:schemeClr val="tx1"/>
                </a:solidFill>
              </a:rPr>
              <a:t>, unless to do so would be an </a:t>
            </a:r>
            <a:r>
              <a:rPr lang="en-US" sz="3600" b="1" dirty="0">
                <a:solidFill>
                  <a:schemeClr val="tx1"/>
                </a:solidFill>
              </a:rPr>
              <a:t>undue hardship.</a:t>
            </a:r>
          </a:p>
          <a:p>
            <a:endParaRPr lang="en-US" dirty="0"/>
          </a:p>
        </p:txBody>
      </p:sp>
    </p:spTree>
    <p:extLst>
      <p:ext uri="{BB962C8B-B14F-4D97-AF65-F5344CB8AC3E}">
        <p14:creationId xmlns:p14="http://schemas.microsoft.com/office/powerpoint/2010/main" val="3832619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7C58-8807-B20C-EA66-DE102E3F8678}"/>
              </a:ext>
            </a:extLst>
          </p:cNvPr>
          <p:cNvSpPr>
            <a:spLocks noGrp="1"/>
          </p:cNvSpPr>
          <p:nvPr>
            <p:ph type="title"/>
          </p:nvPr>
        </p:nvSpPr>
        <p:spPr/>
        <p:txBody>
          <a:bodyPr>
            <a:normAutofit fontScale="90000"/>
          </a:bodyPr>
          <a:lstStyle/>
          <a:p>
            <a:r>
              <a:rPr lang="en-US" sz="3200" b="1" dirty="0"/>
              <a:t>EEOC FAQ – Make Fact-Specific, Informed Decisions Prior to Changing Up Previously-Approved Accommodations</a:t>
            </a:r>
          </a:p>
        </p:txBody>
      </p:sp>
      <p:sp>
        <p:nvSpPr>
          <p:cNvPr id="3" name="Content Placeholder 2">
            <a:extLst>
              <a:ext uri="{FF2B5EF4-FFF2-40B4-BE49-F238E27FC236}">
                <a16:creationId xmlns:a16="http://schemas.microsoft.com/office/drawing/2014/main" id="{D989F8D4-5994-8860-7E2C-F0B5E7E5EEB3}"/>
              </a:ext>
            </a:extLst>
          </p:cNvPr>
          <p:cNvSpPr>
            <a:spLocks noGrp="1"/>
          </p:cNvSpPr>
          <p:nvPr>
            <p:ph idx="1"/>
          </p:nvPr>
        </p:nvSpPr>
        <p:spPr/>
        <p:txBody>
          <a:bodyPr/>
          <a:lstStyle/>
          <a:p>
            <a:endParaRPr lang="en-US" altLang="en-US" dirty="0">
              <a:solidFill>
                <a:schemeClr val="tx1"/>
              </a:solidFill>
            </a:endParaRPr>
          </a:p>
          <a:p>
            <a:r>
              <a:rPr lang="en-US" altLang="en-US" dirty="0">
                <a:solidFill>
                  <a:schemeClr val="tx1"/>
                </a:solidFill>
              </a:rPr>
              <a:t>“We strongly caution agencies against revoking previously granted telework without first making an individualized determination in each case.”</a:t>
            </a:r>
          </a:p>
        </p:txBody>
      </p:sp>
    </p:spTree>
    <p:extLst>
      <p:ext uri="{BB962C8B-B14F-4D97-AF65-F5344CB8AC3E}">
        <p14:creationId xmlns:p14="http://schemas.microsoft.com/office/powerpoint/2010/main" val="97803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E731-8CE1-9EFD-63F7-7E8E90B55AC4}"/>
              </a:ext>
            </a:extLst>
          </p:cNvPr>
          <p:cNvSpPr>
            <a:spLocks noGrp="1"/>
          </p:cNvSpPr>
          <p:nvPr>
            <p:ph type="title"/>
          </p:nvPr>
        </p:nvSpPr>
        <p:spPr/>
        <p:txBody>
          <a:bodyPr>
            <a:normAutofit fontScale="90000"/>
          </a:bodyPr>
          <a:lstStyle/>
          <a:p>
            <a:r>
              <a:rPr lang="en-US" sz="4000" b="1" dirty="0"/>
              <a:t>Does Once Approved = Always Reasonable?</a:t>
            </a:r>
          </a:p>
        </p:txBody>
      </p:sp>
      <p:sp>
        <p:nvSpPr>
          <p:cNvPr id="3" name="Content Placeholder 2">
            <a:extLst>
              <a:ext uri="{FF2B5EF4-FFF2-40B4-BE49-F238E27FC236}">
                <a16:creationId xmlns:a16="http://schemas.microsoft.com/office/drawing/2014/main" id="{CDDAD574-8D78-429A-F980-A9C07640421E}"/>
              </a:ext>
            </a:extLst>
          </p:cNvPr>
          <p:cNvSpPr>
            <a:spLocks noGrp="1"/>
          </p:cNvSpPr>
          <p:nvPr>
            <p:ph idx="1"/>
          </p:nvPr>
        </p:nvSpPr>
        <p:spPr/>
        <p:txBody>
          <a:bodyPr/>
          <a:lstStyle/>
          <a:p>
            <a:r>
              <a:rPr lang="en-US" altLang="en-US" dirty="0">
                <a:solidFill>
                  <a:schemeClr val="tx1"/>
                </a:solidFill>
              </a:rPr>
              <a:t>Not so.  </a:t>
            </a:r>
          </a:p>
          <a:p>
            <a:endParaRPr lang="en-US" altLang="en-US" dirty="0">
              <a:solidFill>
                <a:schemeClr val="tx1"/>
              </a:solidFill>
            </a:endParaRPr>
          </a:p>
          <a:p>
            <a:r>
              <a:rPr lang="en-US" altLang="en-US" i="1" dirty="0">
                <a:solidFill>
                  <a:schemeClr val="tx1"/>
                </a:solidFill>
              </a:rPr>
              <a:t>See, e.g.</a:t>
            </a:r>
            <a:r>
              <a:rPr lang="en-US" altLang="en-US" dirty="0">
                <a:solidFill>
                  <a:schemeClr val="tx1"/>
                </a:solidFill>
              </a:rPr>
              <a:t>, </a:t>
            </a:r>
            <a:r>
              <a:rPr lang="en-US" altLang="en-US" i="1" dirty="0">
                <a:solidFill>
                  <a:schemeClr val="tx1"/>
                </a:solidFill>
              </a:rPr>
              <a:t>Perdue v. Sanofi-Aventis U.S., LLC</a:t>
            </a:r>
            <a:r>
              <a:rPr lang="en-US" altLang="en-US" dirty="0">
                <a:solidFill>
                  <a:schemeClr val="tx1"/>
                </a:solidFill>
              </a:rPr>
              <a:t>, 999 F.3d 954, 961 (4th Cir. 2021) (“We applaud [the employer] for going beyond its legal obligations under the [statute] in accommodating [the employee’s] recovery. . . . But its generosity and overall flexibility does not raise the legal standard.”).</a:t>
            </a:r>
          </a:p>
        </p:txBody>
      </p:sp>
    </p:spTree>
    <p:extLst>
      <p:ext uri="{BB962C8B-B14F-4D97-AF65-F5344CB8AC3E}">
        <p14:creationId xmlns:p14="http://schemas.microsoft.com/office/powerpoint/2010/main" val="3766739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C70D-2C70-2C79-351C-B4864C884761}"/>
              </a:ext>
            </a:extLst>
          </p:cNvPr>
          <p:cNvSpPr>
            <a:spLocks noGrp="1"/>
          </p:cNvSpPr>
          <p:nvPr>
            <p:ph type="title"/>
          </p:nvPr>
        </p:nvSpPr>
        <p:spPr/>
        <p:txBody>
          <a:bodyPr>
            <a:normAutofit/>
          </a:bodyPr>
          <a:lstStyle/>
          <a:p>
            <a:r>
              <a:rPr lang="en-US" b="1" dirty="0"/>
              <a:t>BP #6 – No Request is Ever Final</a:t>
            </a:r>
          </a:p>
        </p:txBody>
      </p:sp>
      <p:sp>
        <p:nvSpPr>
          <p:cNvPr id="3" name="Content Placeholder 2">
            <a:extLst>
              <a:ext uri="{FF2B5EF4-FFF2-40B4-BE49-F238E27FC236}">
                <a16:creationId xmlns:a16="http://schemas.microsoft.com/office/drawing/2014/main" id="{506DAA99-030A-72BF-00B0-B7FF256B7235}"/>
              </a:ext>
            </a:extLst>
          </p:cNvPr>
          <p:cNvSpPr>
            <a:spLocks noGrp="1"/>
          </p:cNvSpPr>
          <p:nvPr>
            <p:ph idx="1"/>
          </p:nvPr>
        </p:nvSpPr>
        <p:spPr/>
        <p:txBody>
          <a:bodyPr/>
          <a:lstStyle/>
          <a:p>
            <a:endParaRPr lang="en-US" altLang="en-US" dirty="0">
              <a:solidFill>
                <a:schemeClr val="tx1"/>
              </a:solidFill>
            </a:endParaRPr>
          </a:p>
          <a:p>
            <a:r>
              <a:rPr lang="en-US" altLang="en-US" dirty="0">
                <a:solidFill>
                  <a:schemeClr val="tx1"/>
                </a:solidFill>
              </a:rPr>
              <a:t>EEs too can repeatedly ask for similar or completely new accommodations.  Each time, it is best practice to return to the interactive process.</a:t>
            </a:r>
            <a:endParaRPr lang="en-US" dirty="0">
              <a:solidFill>
                <a:schemeClr val="tx1"/>
              </a:solidFill>
            </a:endParaRPr>
          </a:p>
        </p:txBody>
      </p:sp>
    </p:spTree>
    <p:extLst>
      <p:ext uri="{BB962C8B-B14F-4D97-AF65-F5344CB8AC3E}">
        <p14:creationId xmlns:p14="http://schemas.microsoft.com/office/powerpoint/2010/main" val="303081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1F94-AAC1-F4B4-521A-ACE538FF8E4D}"/>
              </a:ext>
            </a:extLst>
          </p:cNvPr>
          <p:cNvSpPr>
            <a:spLocks noGrp="1"/>
          </p:cNvSpPr>
          <p:nvPr>
            <p:ph type="title"/>
          </p:nvPr>
        </p:nvSpPr>
        <p:spPr/>
        <p:txBody>
          <a:bodyPr>
            <a:normAutofit/>
          </a:bodyPr>
          <a:lstStyle/>
          <a:p>
            <a:r>
              <a:rPr lang="en-US" b="1" dirty="0"/>
              <a:t>BP #7 – Don’t Skip the Process</a:t>
            </a:r>
          </a:p>
        </p:txBody>
      </p:sp>
      <p:sp>
        <p:nvSpPr>
          <p:cNvPr id="3" name="Content Placeholder 2">
            <a:extLst>
              <a:ext uri="{FF2B5EF4-FFF2-40B4-BE49-F238E27FC236}">
                <a16:creationId xmlns:a16="http://schemas.microsoft.com/office/drawing/2014/main" id="{56B45BD8-C088-A0A2-43E4-9CF80E65C132}"/>
              </a:ext>
            </a:extLst>
          </p:cNvPr>
          <p:cNvSpPr>
            <a:spLocks noGrp="1"/>
          </p:cNvSpPr>
          <p:nvPr>
            <p:ph idx="1"/>
          </p:nvPr>
        </p:nvSpPr>
        <p:spPr/>
        <p:txBody>
          <a:bodyPr/>
          <a:lstStyle/>
          <a:p>
            <a:r>
              <a:rPr lang="en-US" altLang="en-US" dirty="0">
                <a:solidFill>
                  <a:schemeClr val="tx1"/>
                </a:solidFill>
              </a:rPr>
              <a:t>Even where the ER has recently made a decision about this type of request or about this employee, it is important to create an individualized interactive, fact-gathering process for each request. </a:t>
            </a:r>
          </a:p>
          <a:p>
            <a:endParaRPr lang="en-US" altLang="en-US" dirty="0">
              <a:solidFill>
                <a:schemeClr val="tx1"/>
              </a:solidFill>
            </a:endParaRPr>
          </a:p>
          <a:p>
            <a:r>
              <a:rPr lang="en-US" altLang="en-US" dirty="0">
                <a:solidFill>
                  <a:schemeClr val="tx1"/>
                </a:solidFill>
              </a:rPr>
              <a:t>The interactive process is meant to be collaborative.  The HR decision maker should collect and consider (and document this process) information from (1) the employee and (2) the employee’s health care provider about the employee’s specific needs, and (3) the business including the employee’s supervisor.</a:t>
            </a:r>
          </a:p>
        </p:txBody>
      </p:sp>
    </p:spTree>
    <p:extLst>
      <p:ext uri="{BB962C8B-B14F-4D97-AF65-F5344CB8AC3E}">
        <p14:creationId xmlns:p14="http://schemas.microsoft.com/office/powerpoint/2010/main" val="2197505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DD50-162C-4AFB-0459-F84BDF756872}"/>
              </a:ext>
            </a:extLst>
          </p:cNvPr>
          <p:cNvSpPr>
            <a:spLocks noGrp="1"/>
          </p:cNvSpPr>
          <p:nvPr>
            <p:ph type="title"/>
          </p:nvPr>
        </p:nvSpPr>
        <p:spPr/>
        <p:txBody>
          <a:bodyPr>
            <a:noAutofit/>
          </a:bodyPr>
          <a:lstStyle/>
          <a:p>
            <a:r>
              <a:rPr lang="en-US" sz="3200" b="1" dirty="0"/>
              <a:t>BP #8 – Don’t Drop the Ball on the Interactive Process</a:t>
            </a:r>
          </a:p>
        </p:txBody>
      </p:sp>
      <p:sp>
        <p:nvSpPr>
          <p:cNvPr id="3" name="Content Placeholder 2">
            <a:extLst>
              <a:ext uri="{FF2B5EF4-FFF2-40B4-BE49-F238E27FC236}">
                <a16:creationId xmlns:a16="http://schemas.microsoft.com/office/drawing/2014/main" id="{2A1C7010-9147-2DC7-F12D-F6FC817C6DB3}"/>
              </a:ext>
            </a:extLst>
          </p:cNvPr>
          <p:cNvSpPr>
            <a:spLocks noGrp="1"/>
          </p:cNvSpPr>
          <p:nvPr>
            <p:ph idx="1"/>
          </p:nvPr>
        </p:nvSpPr>
        <p:spPr/>
        <p:txBody>
          <a:bodyPr/>
          <a:lstStyle/>
          <a:p>
            <a:r>
              <a:rPr lang="en-US" altLang="en-US" dirty="0">
                <a:solidFill>
                  <a:schemeClr val="tx1"/>
                </a:solidFill>
              </a:rPr>
              <a:t>Close the process.  Each communication should clarify the status of the accommodation (pending, temporarily approved, awaiting medical documentation, approved, denied).  Temporary accommodations with check-ins are okay until the process is resolved. </a:t>
            </a:r>
          </a:p>
          <a:p>
            <a:endParaRPr lang="en-US" altLang="en-US" dirty="0">
              <a:solidFill>
                <a:schemeClr val="tx1"/>
              </a:solidFill>
            </a:endParaRPr>
          </a:p>
          <a:p>
            <a:r>
              <a:rPr lang="en-US" altLang="en-US" dirty="0">
                <a:solidFill>
                  <a:schemeClr val="tx1"/>
                </a:solidFill>
              </a:rPr>
              <a:t>Document, document, document.  </a:t>
            </a:r>
          </a:p>
          <a:p>
            <a:endParaRPr lang="en-US" altLang="en-US" dirty="0">
              <a:solidFill>
                <a:schemeClr val="tx1"/>
              </a:solidFill>
            </a:endParaRPr>
          </a:p>
          <a:p>
            <a:r>
              <a:rPr lang="en-US" altLang="en-US" dirty="0">
                <a:solidFill>
                  <a:schemeClr val="tx1"/>
                </a:solidFill>
              </a:rPr>
              <a:t>Respond to EE’s inquiries.  Send reminders if EE doesn’t timely respond to ER’s inquiries.</a:t>
            </a:r>
            <a:endParaRPr lang="en-US" dirty="0">
              <a:solidFill>
                <a:schemeClr val="tx1"/>
              </a:solidFill>
            </a:endParaRPr>
          </a:p>
        </p:txBody>
      </p:sp>
    </p:spTree>
    <p:extLst>
      <p:ext uri="{BB962C8B-B14F-4D97-AF65-F5344CB8AC3E}">
        <p14:creationId xmlns:p14="http://schemas.microsoft.com/office/powerpoint/2010/main" val="1674637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D2B-42B4-E482-12D4-12C4D3307FBC}"/>
              </a:ext>
            </a:extLst>
          </p:cNvPr>
          <p:cNvSpPr>
            <a:spLocks noGrp="1"/>
          </p:cNvSpPr>
          <p:nvPr>
            <p:ph type="title"/>
          </p:nvPr>
        </p:nvSpPr>
        <p:spPr/>
        <p:txBody>
          <a:bodyPr>
            <a:normAutofit/>
          </a:bodyPr>
          <a:lstStyle/>
          <a:p>
            <a:r>
              <a:rPr lang="en-US" b="1" dirty="0"/>
              <a:t>BP #9 – Show your Work</a:t>
            </a:r>
          </a:p>
        </p:txBody>
      </p:sp>
      <p:sp>
        <p:nvSpPr>
          <p:cNvPr id="3" name="Content Placeholder 2">
            <a:extLst>
              <a:ext uri="{FF2B5EF4-FFF2-40B4-BE49-F238E27FC236}">
                <a16:creationId xmlns:a16="http://schemas.microsoft.com/office/drawing/2014/main" id="{D26DFE5C-8F11-18DE-C530-8C3D19D131BF}"/>
              </a:ext>
            </a:extLst>
          </p:cNvPr>
          <p:cNvSpPr>
            <a:spLocks noGrp="1"/>
          </p:cNvSpPr>
          <p:nvPr>
            <p:ph idx="1"/>
          </p:nvPr>
        </p:nvSpPr>
        <p:spPr/>
        <p:txBody>
          <a:bodyPr/>
          <a:lstStyle/>
          <a:p>
            <a:endParaRPr lang="en-US" altLang="en-US" dirty="0">
              <a:solidFill>
                <a:schemeClr val="tx1"/>
              </a:solidFill>
            </a:endParaRPr>
          </a:p>
          <a:p>
            <a:r>
              <a:rPr lang="en-US" altLang="en-US" dirty="0">
                <a:solidFill>
                  <a:schemeClr val="tx1"/>
                </a:solidFill>
              </a:rPr>
              <a:t>Follow up in-person meetings and phone calls by documenting what was accomplished and what remains outstanding at the end of each meeting.</a:t>
            </a:r>
          </a:p>
          <a:p>
            <a:endParaRPr lang="en-US" altLang="en-US" dirty="0">
              <a:solidFill>
                <a:schemeClr val="tx1"/>
              </a:solidFill>
            </a:endParaRPr>
          </a:p>
          <a:p>
            <a:r>
              <a:rPr lang="en-US" altLang="en-US" dirty="0">
                <a:solidFill>
                  <a:schemeClr val="tx1"/>
                </a:solidFill>
              </a:rPr>
              <a:t>If there are next steps, follow up.</a:t>
            </a:r>
          </a:p>
        </p:txBody>
      </p:sp>
    </p:spTree>
    <p:extLst>
      <p:ext uri="{BB962C8B-B14F-4D97-AF65-F5344CB8AC3E}">
        <p14:creationId xmlns:p14="http://schemas.microsoft.com/office/powerpoint/2010/main" val="122629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F290-CBEA-DBF1-13D0-1372CC1DFD4D}"/>
              </a:ext>
            </a:extLst>
          </p:cNvPr>
          <p:cNvSpPr>
            <a:spLocks noGrp="1"/>
          </p:cNvSpPr>
          <p:nvPr>
            <p:ph type="title"/>
          </p:nvPr>
        </p:nvSpPr>
        <p:spPr>
          <a:xfrm>
            <a:off x="677636" y="382378"/>
            <a:ext cx="10676164" cy="1014867"/>
          </a:xfrm>
        </p:spPr>
        <p:txBody>
          <a:bodyPr>
            <a:normAutofit/>
          </a:bodyPr>
          <a:lstStyle/>
          <a:p>
            <a:r>
              <a:rPr lang="en-US" b="1" dirty="0"/>
              <a:t>BP #10 – GC’s Role as Cheerleader</a:t>
            </a:r>
          </a:p>
        </p:txBody>
      </p:sp>
      <p:sp>
        <p:nvSpPr>
          <p:cNvPr id="3" name="Content Placeholder 2">
            <a:extLst>
              <a:ext uri="{FF2B5EF4-FFF2-40B4-BE49-F238E27FC236}">
                <a16:creationId xmlns:a16="http://schemas.microsoft.com/office/drawing/2014/main" id="{5AA45F28-2B8C-39F4-9F66-5B2C924B3541}"/>
              </a:ext>
            </a:extLst>
          </p:cNvPr>
          <p:cNvSpPr>
            <a:spLocks noGrp="1"/>
          </p:cNvSpPr>
          <p:nvPr>
            <p:ph idx="1"/>
          </p:nvPr>
        </p:nvSpPr>
        <p:spPr/>
        <p:txBody>
          <a:bodyPr/>
          <a:lstStyle/>
          <a:p>
            <a:endParaRPr lang="en-US" altLang="en-US" dirty="0">
              <a:solidFill>
                <a:schemeClr val="tx1"/>
              </a:solidFill>
            </a:endParaRPr>
          </a:p>
          <a:p>
            <a:r>
              <a:rPr lang="en-US" altLang="en-US" dirty="0">
                <a:solidFill>
                  <a:schemeClr val="tx1"/>
                </a:solidFill>
              </a:rPr>
              <a:t>Encourage HR and management that they can stay in the game.</a:t>
            </a:r>
          </a:p>
          <a:p>
            <a:r>
              <a:rPr lang="en-US" altLang="en-US" dirty="0">
                <a:solidFill>
                  <a:schemeClr val="tx1"/>
                </a:solidFill>
              </a:rPr>
              <a:t>Remind them to respond to EE requests.</a:t>
            </a:r>
          </a:p>
          <a:p>
            <a:r>
              <a:rPr lang="en-US" altLang="en-US" dirty="0">
                <a:solidFill>
                  <a:schemeClr val="tx1"/>
                </a:solidFill>
              </a:rPr>
              <a:t>Remind them to close the loop.</a:t>
            </a:r>
          </a:p>
          <a:p>
            <a:r>
              <a:rPr lang="en-US" altLang="en-US" dirty="0">
                <a:solidFill>
                  <a:schemeClr val="tx1"/>
                </a:solidFill>
              </a:rPr>
              <a:t>Review the documentation</a:t>
            </a:r>
          </a:p>
          <a:p>
            <a:r>
              <a:rPr lang="en-US" altLang="en-US" dirty="0">
                <a:solidFill>
                  <a:schemeClr val="tx1"/>
                </a:solidFill>
              </a:rPr>
              <a:t>Be creative.  Brainstorm alternative solutions.</a:t>
            </a:r>
          </a:p>
        </p:txBody>
      </p:sp>
    </p:spTree>
    <p:extLst>
      <p:ext uri="{BB962C8B-B14F-4D97-AF65-F5344CB8AC3E}">
        <p14:creationId xmlns:p14="http://schemas.microsoft.com/office/powerpoint/2010/main" val="25677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F48B-38BC-4C71-C3F5-BF87E65DCEE8}"/>
              </a:ext>
            </a:extLst>
          </p:cNvPr>
          <p:cNvSpPr>
            <a:spLocks noGrp="1"/>
          </p:cNvSpPr>
          <p:nvPr>
            <p:ph type="title"/>
          </p:nvPr>
        </p:nvSpPr>
        <p:spPr/>
        <p:txBody>
          <a:bodyPr>
            <a:noAutofit/>
          </a:bodyPr>
          <a:lstStyle/>
          <a:p>
            <a:r>
              <a:rPr lang="en-US" sz="3200" b="1" dirty="0"/>
              <a:t>Best practices for evaluating remote work requests</a:t>
            </a:r>
          </a:p>
        </p:txBody>
      </p:sp>
      <p:sp>
        <p:nvSpPr>
          <p:cNvPr id="3" name="Content Placeholder 2">
            <a:extLst>
              <a:ext uri="{FF2B5EF4-FFF2-40B4-BE49-F238E27FC236}">
                <a16:creationId xmlns:a16="http://schemas.microsoft.com/office/drawing/2014/main" id="{1668E65B-6E91-AEA2-7CE2-D88E5B30180F}"/>
              </a:ext>
            </a:extLst>
          </p:cNvPr>
          <p:cNvSpPr>
            <a:spLocks noGrp="1"/>
          </p:cNvSpPr>
          <p:nvPr>
            <p:ph idx="1"/>
          </p:nvPr>
        </p:nvSpPr>
        <p:spPr/>
        <p:txBody>
          <a:bodyPr/>
          <a:lstStyle/>
          <a:p>
            <a:r>
              <a:rPr lang="en-US" altLang="en-US" dirty="0">
                <a:solidFill>
                  <a:schemeClr val="tx1"/>
                </a:solidFill>
              </a:rPr>
              <a:t>Develop policies and practices, and follow them</a:t>
            </a:r>
          </a:p>
          <a:p>
            <a:r>
              <a:rPr lang="en-US" altLang="en-US" dirty="0">
                <a:solidFill>
                  <a:schemeClr val="tx1"/>
                </a:solidFill>
              </a:rPr>
              <a:t>Avoid hard and fast rules</a:t>
            </a:r>
          </a:p>
          <a:p>
            <a:r>
              <a:rPr lang="en-US" altLang="en-US" dirty="0">
                <a:solidFill>
                  <a:schemeClr val="tx1"/>
                </a:solidFill>
              </a:rPr>
              <a:t>Be responsive to all requests</a:t>
            </a:r>
          </a:p>
          <a:p>
            <a:r>
              <a:rPr lang="en-US" altLang="en-US" dirty="0">
                <a:solidFill>
                  <a:schemeClr val="tx1"/>
                </a:solidFill>
              </a:rPr>
              <a:t>Avoid assumptions</a:t>
            </a:r>
          </a:p>
          <a:p>
            <a:r>
              <a:rPr lang="en-US" altLang="en-US" dirty="0">
                <a:solidFill>
                  <a:schemeClr val="tx1"/>
                </a:solidFill>
              </a:rPr>
              <a:t>Ask questions and listen to answers</a:t>
            </a:r>
          </a:p>
          <a:p>
            <a:r>
              <a:rPr lang="en-US" altLang="en-US" dirty="0">
                <a:solidFill>
                  <a:schemeClr val="tx1"/>
                </a:solidFill>
              </a:rPr>
              <a:t>Make fact-specific, individualized inquiries and decisions</a:t>
            </a:r>
          </a:p>
          <a:p>
            <a:pPr lvl="1"/>
            <a:r>
              <a:rPr lang="en-US" altLang="en-US" dirty="0">
                <a:solidFill>
                  <a:schemeClr val="tx1"/>
                </a:solidFill>
              </a:rPr>
              <a:t>Why is there a rule that kickers must be in person?</a:t>
            </a:r>
          </a:p>
        </p:txBody>
      </p:sp>
    </p:spTree>
    <p:extLst>
      <p:ext uri="{BB962C8B-B14F-4D97-AF65-F5344CB8AC3E}">
        <p14:creationId xmlns:p14="http://schemas.microsoft.com/office/powerpoint/2010/main" val="1309970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0EB5-ACC9-7FEB-C90A-8AC45B6A43C9}"/>
              </a:ext>
            </a:extLst>
          </p:cNvPr>
          <p:cNvSpPr>
            <a:spLocks noGrp="1"/>
          </p:cNvSpPr>
          <p:nvPr>
            <p:ph type="title"/>
          </p:nvPr>
        </p:nvSpPr>
        <p:spPr/>
        <p:txBody>
          <a:bodyPr>
            <a:normAutofit/>
          </a:bodyPr>
          <a:lstStyle/>
          <a:p>
            <a:r>
              <a:rPr lang="en-US" b="1" dirty="0"/>
              <a:t>Best practices</a:t>
            </a:r>
          </a:p>
        </p:txBody>
      </p:sp>
      <p:sp>
        <p:nvSpPr>
          <p:cNvPr id="3" name="Content Placeholder 2">
            <a:extLst>
              <a:ext uri="{FF2B5EF4-FFF2-40B4-BE49-F238E27FC236}">
                <a16:creationId xmlns:a16="http://schemas.microsoft.com/office/drawing/2014/main" id="{6457B582-261D-8E4B-96ED-CD54F9A2EACF}"/>
              </a:ext>
            </a:extLst>
          </p:cNvPr>
          <p:cNvSpPr>
            <a:spLocks noGrp="1"/>
          </p:cNvSpPr>
          <p:nvPr>
            <p:ph idx="1"/>
          </p:nvPr>
        </p:nvSpPr>
        <p:spPr/>
        <p:txBody>
          <a:bodyPr/>
          <a:lstStyle/>
          <a:p>
            <a:r>
              <a:rPr lang="en-US" altLang="en-US" dirty="0">
                <a:solidFill>
                  <a:schemeClr val="tx1"/>
                </a:solidFill>
              </a:rPr>
              <a:t>Push back on essential job functions</a:t>
            </a:r>
          </a:p>
          <a:p>
            <a:r>
              <a:rPr lang="en-US" altLang="en-US" dirty="0">
                <a:solidFill>
                  <a:schemeClr val="tx1"/>
                </a:solidFill>
              </a:rPr>
              <a:t>Document the process</a:t>
            </a:r>
          </a:p>
          <a:p>
            <a:r>
              <a:rPr lang="en-US" altLang="en-US" dirty="0">
                <a:solidFill>
                  <a:schemeClr val="tx1"/>
                </a:solidFill>
              </a:rPr>
              <a:t>Focus on performance and whether the individual can (or has) satisfactorily performed essential job functions</a:t>
            </a:r>
          </a:p>
          <a:p>
            <a:r>
              <a:rPr lang="en-US" altLang="en-US" dirty="0">
                <a:solidFill>
                  <a:schemeClr val="tx1"/>
                </a:solidFill>
              </a:rPr>
              <a:t>Focus on assessing whether the accommodations will enable the EE to perform their essential job functions</a:t>
            </a:r>
          </a:p>
          <a:p>
            <a:r>
              <a:rPr lang="en-US" altLang="en-US" dirty="0">
                <a:solidFill>
                  <a:schemeClr val="tx1"/>
                </a:solidFill>
              </a:rPr>
              <a:t>Consider new or creative approaches</a:t>
            </a:r>
          </a:p>
          <a:p>
            <a:r>
              <a:rPr lang="en-US" altLang="en-US" dirty="0">
                <a:solidFill>
                  <a:schemeClr val="tx1"/>
                </a:solidFill>
              </a:rPr>
              <a:t>Consider temporary accommodations</a:t>
            </a:r>
          </a:p>
        </p:txBody>
      </p:sp>
    </p:spTree>
    <p:extLst>
      <p:ext uri="{BB962C8B-B14F-4D97-AF65-F5344CB8AC3E}">
        <p14:creationId xmlns:p14="http://schemas.microsoft.com/office/powerpoint/2010/main" val="1633650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57D3-8AC6-7F5C-4708-9665003B2108}"/>
              </a:ext>
            </a:extLst>
          </p:cNvPr>
          <p:cNvSpPr>
            <a:spLocks noGrp="1"/>
          </p:cNvSpPr>
          <p:nvPr>
            <p:ph type="title"/>
          </p:nvPr>
        </p:nvSpPr>
        <p:spPr/>
        <p:txBody>
          <a:bodyPr>
            <a:normAutofit/>
          </a:bodyPr>
          <a:lstStyle/>
          <a:p>
            <a:r>
              <a:rPr lang="en-US" sz="3200" b="1" dirty="0"/>
              <a:t>Recent Cases 1 – ERs who skip the process lose</a:t>
            </a:r>
          </a:p>
        </p:txBody>
      </p:sp>
      <p:sp>
        <p:nvSpPr>
          <p:cNvPr id="3" name="Content Placeholder 2">
            <a:extLst>
              <a:ext uri="{FF2B5EF4-FFF2-40B4-BE49-F238E27FC236}">
                <a16:creationId xmlns:a16="http://schemas.microsoft.com/office/drawing/2014/main" id="{A9CC6368-FFAC-CD48-C3CA-2AE72DBBF09F}"/>
              </a:ext>
            </a:extLst>
          </p:cNvPr>
          <p:cNvSpPr>
            <a:spLocks noGrp="1"/>
          </p:cNvSpPr>
          <p:nvPr>
            <p:ph idx="1"/>
          </p:nvPr>
        </p:nvSpPr>
        <p:spPr/>
        <p:txBody>
          <a:bodyPr/>
          <a:lstStyle/>
          <a:p>
            <a:r>
              <a:rPr lang="en-US" altLang="en-US" sz="2000" i="1" dirty="0">
                <a:solidFill>
                  <a:schemeClr val="tx1"/>
                </a:solidFill>
              </a:rPr>
              <a:t>PA West, PASSHE v. </a:t>
            </a:r>
            <a:r>
              <a:rPr lang="en-US" altLang="en-US" sz="2000" i="1" dirty="0" err="1">
                <a:solidFill>
                  <a:schemeClr val="tx1"/>
                </a:solidFill>
              </a:rPr>
              <a:t>Ass'n</a:t>
            </a:r>
            <a:r>
              <a:rPr lang="en-US" altLang="en-US" sz="2000" i="1" dirty="0">
                <a:solidFill>
                  <a:schemeClr val="tx1"/>
                </a:solidFill>
              </a:rPr>
              <a:t> of PA State Coll. &amp; Univ. Fac., </a:t>
            </a:r>
            <a:r>
              <a:rPr lang="en-US" altLang="en-US" sz="2000" dirty="0">
                <a:solidFill>
                  <a:schemeClr val="tx1"/>
                </a:solidFill>
              </a:rPr>
              <a:t>(Pa. </a:t>
            </a:r>
            <a:r>
              <a:rPr lang="en-US" altLang="en-US" sz="2000" dirty="0" err="1">
                <a:solidFill>
                  <a:schemeClr val="tx1"/>
                </a:solidFill>
              </a:rPr>
              <a:t>Commw</a:t>
            </a:r>
            <a:r>
              <a:rPr lang="en-US" altLang="en-US" sz="2000" dirty="0">
                <a:solidFill>
                  <a:schemeClr val="tx1"/>
                </a:solidFill>
              </a:rPr>
              <a:t>. Ct. Jan. 9, 2026) (where ER did not engage with EE at all and did not consider EE’s individual needs, and where ER’s claim that in person teaching was an essential job function was “unproven,” court affirmed arbitrator’s award reinstating fully remote teaching assignment for faculty member with brain aneurysm.)</a:t>
            </a:r>
          </a:p>
          <a:p>
            <a:pPr marL="0" indent="0">
              <a:buNone/>
            </a:pPr>
            <a:endParaRPr lang="en-US" altLang="en-US" sz="2000" dirty="0">
              <a:solidFill>
                <a:schemeClr val="tx1"/>
              </a:solidFill>
            </a:endParaRPr>
          </a:p>
          <a:p>
            <a:r>
              <a:rPr lang="en-US" altLang="en-US" sz="2000" i="1" dirty="0">
                <a:solidFill>
                  <a:schemeClr val="tx1"/>
                </a:solidFill>
              </a:rPr>
              <a:t>Kutztown U </a:t>
            </a:r>
            <a:r>
              <a:rPr lang="en-US" altLang="en-US" sz="2000" dirty="0">
                <a:solidFill>
                  <a:schemeClr val="tx1"/>
                </a:solidFill>
              </a:rPr>
              <a:t>cases, (ED PA) (in a series of three cases, the EDPA ruled that the ER could not rely solely on its own decision to return to in-person classes without considering the individualized needs of faculty members with disabilities.)</a:t>
            </a:r>
          </a:p>
          <a:p>
            <a:pPr marL="0" indent="0">
              <a:buNone/>
            </a:pPr>
            <a:endParaRPr lang="en-US" altLang="en-US" sz="2000" dirty="0">
              <a:solidFill>
                <a:schemeClr val="tx1"/>
              </a:solidFill>
            </a:endParaRPr>
          </a:p>
          <a:p>
            <a:pPr lvl="1"/>
            <a:r>
              <a:rPr lang="en-US" altLang="en-US" sz="1600" dirty="0">
                <a:solidFill>
                  <a:schemeClr val="tx1"/>
                </a:solidFill>
              </a:rPr>
              <a:t>But same ER won failure to accommodate claim for Spring 2023 where ER engaged in interactive process and offered alternate accommodations (a new converted classroom with a separate entrance, a cap of 35 students, additional ventilation, two portable air scrubbers, reduced foot traffic, and an instructor podium enclosed on three sides with a plexiglass shield. and EE turned them down.)</a:t>
            </a:r>
          </a:p>
        </p:txBody>
      </p:sp>
    </p:spTree>
    <p:extLst>
      <p:ext uri="{BB962C8B-B14F-4D97-AF65-F5344CB8AC3E}">
        <p14:creationId xmlns:p14="http://schemas.microsoft.com/office/powerpoint/2010/main" val="61477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C2A0-1C56-D208-BBC8-C5A95DDD5708}"/>
              </a:ext>
            </a:extLst>
          </p:cNvPr>
          <p:cNvSpPr>
            <a:spLocks noGrp="1"/>
          </p:cNvSpPr>
          <p:nvPr>
            <p:ph type="title"/>
          </p:nvPr>
        </p:nvSpPr>
        <p:spPr/>
        <p:txBody>
          <a:bodyPr>
            <a:normAutofit/>
          </a:bodyPr>
          <a:lstStyle/>
          <a:p>
            <a:r>
              <a:rPr lang="en-US" altLang="en-US" sz="3600" dirty="0"/>
              <a:t>Updated Playbook (The EEOC issued new FAQs)</a:t>
            </a:r>
            <a:endParaRPr lang="en-US" sz="3600" dirty="0"/>
          </a:p>
        </p:txBody>
      </p:sp>
      <p:sp>
        <p:nvSpPr>
          <p:cNvPr id="3" name="Content Placeholder 2">
            <a:extLst>
              <a:ext uri="{FF2B5EF4-FFF2-40B4-BE49-F238E27FC236}">
                <a16:creationId xmlns:a16="http://schemas.microsoft.com/office/drawing/2014/main" id="{1C114A38-10C1-9784-25A5-305529D75A1D}"/>
              </a:ext>
            </a:extLst>
          </p:cNvPr>
          <p:cNvSpPr>
            <a:spLocks noGrp="1"/>
          </p:cNvSpPr>
          <p:nvPr>
            <p:ph idx="1"/>
          </p:nvPr>
        </p:nvSpPr>
        <p:spPr/>
        <p:txBody>
          <a:bodyPr/>
          <a:lstStyle/>
          <a:p>
            <a:pPr>
              <a:defRPr/>
            </a:pPr>
            <a:r>
              <a:rPr lang="en-US" dirty="0">
                <a:solidFill>
                  <a:schemeClr val="tx1"/>
                </a:solidFill>
              </a:rPr>
              <a:t>Frequently Asked Questions from the Federal Sector about Telework Accommodations for Disabilities (Feb. 11, 2026)</a:t>
            </a:r>
          </a:p>
          <a:p>
            <a:pPr marL="0" indent="0">
              <a:buNone/>
              <a:defRPr/>
            </a:pPr>
            <a:endParaRPr lang="en-US" dirty="0">
              <a:solidFill>
                <a:schemeClr val="tx1"/>
              </a:solidFill>
            </a:endParaRPr>
          </a:p>
          <a:p>
            <a:pPr lvl="1">
              <a:defRPr/>
            </a:pPr>
            <a:r>
              <a:rPr lang="en-US" dirty="0">
                <a:solidFill>
                  <a:schemeClr val="tx1"/>
                </a:solidFill>
              </a:rPr>
              <a:t>Issued in response to President Trump’s January 20, 2025 instruction that executive agencies should “return to work in-person … on a full-time basis … consistent with applicable law.” </a:t>
            </a:r>
          </a:p>
        </p:txBody>
      </p:sp>
    </p:spTree>
    <p:extLst>
      <p:ext uri="{BB962C8B-B14F-4D97-AF65-F5344CB8AC3E}">
        <p14:creationId xmlns:p14="http://schemas.microsoft.com/office/powerpoint/2010/main" val="107276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5101-CA53-D8F4-2A52-C79178E87319}"/>
              </a:ext>
            </a:extLst>
          </p:cNvPr>
          <p:cNvSpPr>
            <a:spLocks noGrp="1"/>
          </p:cNvSpPr>
          <p:nvPr>
            <p:ph type="title"/>
          </p:nvPr>
        </p:nvSpPr>
        <p:spPr>
          <a:xfrm>
            <a:off x="669010" y="365125"/>
            <a:ext cx="10676164" cy="1014867"/>
          </a:xfrm>
        </p:spPr>
        <p:txBody>
          <a:bodyPr>
            <a:normAutofit/>
          </a:bodyPr>
          <a:lstStyle/>
          <a:p>
            <a:r>
              <a:rPr lang="en-US" sz="3200" b="1" dirty="0"/>
              <a:t>Recent Cases 2 – ERs win when they outlast EEs and have specific facts to show undue hardship</a:t>
            </a:r>
          </a:p>
        </p:txBody>
      </p:sp>
      <p:sp>
        <p:nvSpPr>
          <p:cNvPr id="3" name="Content Placeholder 2">
            <a:extLst>
              <a:ext uri="{FF2B5EF4-FFF2-40B4-BE49-F238E27FC236}">
                <a16:creationId xmlns:a16="http://schemas.microsoft.com/office/drawing/2014/main" id="{F28DDC8B-556E-B8DE-E76C-ED124D3F5073}"/>
              </a:ext>
            </a:extLst>
          </p:cNvPr>
          <p:cNvSpPr>
            <a:spLocks noGrp="1"/>
          </p:cNvSpPr>
          <p:nvPr>
            <p:ph idx="1"/>
          </p:nvPr>
        </p:nvSpPr>
        <p:spPr/>
        <p:txBody>
          <a:bodyPr>
            <a:normAutofit/>
          </a:bodyPr>
          <a:lstStyle/>
          <a:p>
            <a:pPr>
              <a:defRPr/>
            </a:pPr>
            <a:r>
              <a:rPr lang="en-US" sz="2200" i="1" dirty="0">
                <a:solidFill>
                  <a:schemeClr val="tx1"/>
                </a:solidFill>
              </a:rPr>
              <a:t>Behm v. Mack Trucks, Inc</a:t>
            </a:r>
            <a:r>
              <a:rPr lang="en-US" sz="2200" dirty="0">
                <a:solidFill>
                  <a:schemeClr val="tx1"/>
                </a:solidFill>
              </a:rPr>
              <a:t>., (3d Cir. May 1, 2023) (affirming </a:t>
            </a:r>
            <a:r>
              <a:rPr lang="en-US" sz="2200" dirty="0" err="1">
                <a:solidFill>
                  <a:schemeClr val="tx1"/>
                </a:solidFill>
              </a:rPr>
              <a:t>sj</a:t>
            </a:r>
            <a:r>
              <a:rPr lang="en-US" sz="2200" dirty="0">
                <a:solidFill>
                  <a:schemeClr val="tx1"/>
                </a:solidFill>
              </a:rPr>
              <a:t> for the ER where ER approved every accommodation EE requested and EE resigned). </a:t>
            </a:r>
          </a:p>
          <a:p>
            <a:pPr lvl="1">
              <a:defRPr/>
            </a:pPr>
            <a:r>
              <a:rPr lang="en-US" sz="2200" dirty="0">
                <a:solidFill>
                  <a:schemeClr val="tx1"/>
                </a:solidFill>
              </a:rPr>
              <a:t>Also, the Court said that the only request the ER ever denied was EE’s request to be moved back to first shift, after a RIF resulted in her working second shift.  “But this denial cannot be the basis of her ADA claim, because she never requested an accommodation for a medical reason.” EE told the ER that the reason she requested to switch shifts was due to scheduling conflicts with the time she had to pick her daughter up from school, not any medical reason that would implicate the ADA.  </a:t>
            </a:r>
          </a:p>
          <a:p>
            <a:pPr>
              <a:defRPr/>
            </a:pPr>
            <a:r>
              <a:rPr lang="en-US" sz="2200" i="1" dirty="0">
                <a:solidFill>
                  <a:schemeClr val="tx1"/>
                </a:solidFill>
              </a:rPr>
              <a:t>Galette v. Ave. 365 Lending Servs. LLC, </a:t>
            </a:r>
            <a:r>
              <a:rPr lang="en-US" sz="2200" dirty="0">
                <a:solidFill>
                  <a:schemeClr val="tx1"/>
                </a:solidFill>
              </a:rPr>
              <a:t>No. 24-1221, 2025 WL 429973, at *2–3 (3d Cir. Feb. 7, 2025) (Undue burden found in EE’s request to perform lending officer duties remotely where ER discontinued the remote printing and scanning of checks due to security concerns).</a:t>
            </a:r>
          </a:p>
        </p:txBody>
      </p:sp>
    </p:spTree>
    <p:extLst>
      <p:ext uri="{BB962C8B-B14F-4D97-AF65-F5344CB8AC3E}">
        <p14:creationId xmlns:p14="http://schemas.microsoft.com/office/powerpoint/2010/main" val="13612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6FC3-081C-C99C-7BFB-72B1484ED0EC}"/>
              </a:ext>
            </a:extLst>
          </p:cNvPr>
          <p:cNvSpPr>
            <a:spLocks noGrp="1"/>
          </p:cNvSpPr>
          <p:nvPr>
            <p:ph type="title"/>
          </p:nvPr>
        </p:nvSpPr>
        <p:spPr/>
        <p:txBody>
          <a:bodyPr>
            <a:normAutofit/>
          </a:bodyPr>
          <a:lstStyle/>
          <a:p>
            <a:r>
              <a:rPr lang="en-US" sz="3200" b="1" dirty="0"/>
              <a:t>Recent Cases 3 – ERs win when they outlast EEs and have specific facts to show undue hardship</a:t>
            </a:r>
          </a:p>
        </p:txBody>
      </p:sp>
      <p:sp>
        <p:nvSpPr>
          <p:cNvPr id="3" name="Content Placeholder 2">
            <a:extLst>
              <a:ext uri="{FF2B5EF4-FFF2-40B4-BE49-F238E27FC236}">
                <a16:creationId xmlns:a16="http://schemas.microsoft.com/office/drawing/2014/main" id="{FA20AC09-CAF6-9FDA-9FC1-15BF3EC940E7}"/>
              </a:ext>
            </a:extLst>
          </p:cNvPr>
          <p:cNvSpPr>
            <a:spLocks noGrp="1"/>
          </p:cNvSpPr>
          <p:nvPr>
            <p:ph idx="1"/>
          </p:nvPr>
        </p:nvSpPr>
        <p:spPr/>
        <p:txBody>
          <a:bodyPr>
            <a:normAutofit/>
          </a:bodyPr>
          <a:lstStyle/>
          <a:p>
            <a:pPr>
              <a:defRPr/>
            </a:pPr>
            <a:endParaRPr lang="en-US" altLang="en-US" sz="2200" i="1" dirty="0">
              <a:solidFill>
                <a:schemeClr val="tx1"/>
              </a:solidFill>
            </a:endParaRPr>
          </a:p>
          <a:p>
            <a:pPr>
              <a:defRPr/>
            </a:pPr>
            <a:r>
              <a:rPr lang="en-US" altLang="en-US" sz="2200" i="1" dirty="0">
                <a:solidFill>
                  <a:schemeClr val="tx1"/>
                </a:solidFill>
              </a:rPr>
              <a:t>Haggins v. Wilson Air Center </a:t>
            </a:r>
            <a:r>
              <a:rPr lang="en-US" altLang="en-US" sz="2200" dirty="0">
                <a:solidFill>
                  <a:schemeClr val="tx1"/>
                </a:solidFill>
              </a:rPr>
              <a:t>(4</a:t>
            </a:r>
            <a:r>
              <a:rPr lang="en-US" altLang="en-US" sz="2200" baseline="30000" dirty="0">
                <a:solidFill>
                  <a:schemeClr val="tx1"/>
                </a:solidFill>
              </a:rPr>
              <a:t>th</a:t>
            </a:r>
            <a:r>
              <a:rPr lang="en-US" altLang="en-US" sz="2200" dirty="0">
                <a:solidFill>
                  <a:schemeClr val="tx1"/>
                </a:solidFill>
              </a:rPr>
              <a:t> Cir. Jan 14, 2026) (EE who failed to respond to ER’s questions was not qualified because, “i</a:t>
            </a:r>
            <a:r>
              <a:rPr lang="en-US" sz="2200" dirty="0">
                <a:solidFill>
                  <a:schemeClr val="tx1"/>
                </a:solidFill>
                <a:sym typeface="Wingdings" panose="05000000000000000000" pitchFamily="2" charset="2"/>
              </a:rPr>
              <a:t>mplied in the definition of qualified individual is a reciprocal obligation between the employee and the employee to engage in a good faith, collaborative search for a reasonable accommodation.”)</a:t>
            </a:r>
          </a:p>
          <a:p>
            <a:pPr>
              <a:defRPr/>
            </a:pPr>
            <a:endParaRPr lang="en-US" sz="2200" dirty="0">
              <a:solidFill>
                <a:schemeClr val="tx1"/>
              </a:solidFill>
              <a:sym typeface="Wingdings" panose="05000000000000000000" pitchFamily="2" charset="2"/>
            </a:endParaRPr>
          </a:p>
          <a:p>
            <a:pPr lvl="1">
              <a:defRPr/>
            </a:pPr>
            <a:r>
              <a:rPr lang="en-US" altLang="en-US" sz="2200" dirty="0">
                <a:solidFill>
                  <a:schemeClr val="tx1"/>
                </a:solidFill>
              </a:rPr>
              <a:t>ER demonstrated undue hardship in overtaxed coworker</a:t>
            </a:r>
          </a:p>
          <a:p>
            <a:pPr lvl="1">
              <a:defRPr/>
            </a:pPr>
            <a:r>
              <a:rPr lang="en-US" altLang="en-US" sz="2200" dirty="0">
                <a:solidFill>
                  <a:schemeClr val="tx1"/>
                </a:solidFill>
              </a:rPr>
              <a:t>EE failed to perform as she agreed, failed to work in office for three months entirely, and failed to respond to ER’s request that she inform ER as to her needs, before ER terminated employment for job abandonment.</a:t>
            </a:r>
          </a:p>
        </p:txBody>
      </p:sp>
    </p:spTree>
    <p:extLst>
      <p:ext uri="{BB962C8B-B14F-4D97-AF65-F5344CB8AC3E}">
        <p14:creationId xmlns:p14="http://schemas.microsoft.com/office/powerpoint/2010/main" val="79002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393C-12DB-F2DE-5AD5-307E7703179C}"/>
              </a:ext>
            </a:extLst>
          </p:cNvPr>
          <p:cNvSpPr>
            <a:spLocks noGrp="1"/>
          </p:cNvSpPr>
          <p:nvPr>
            <p:ph type="title"/>
          </p:nvPr>
        </p:nvSpPr>
        <p:spPr/>
        <p:txBody>
          <a:bodyPr>
            <a:normAutofit/>
          </a:bodyPr>
          <a:lstStyle/>
          <a:p>
            <a:r>
              <a:rPr lang="en-US" b="1" dirty="0">
                <a:solidFill>
                  <a:schemeClr val="tx1"/>
                </a:solidFill>
              </a:rPr>
              <a:t>Considerations for Telework Policies</a:t>
            </a:r>
          </a:p>
        </p:txBody>
      </p:sp>
      <p:sp>
        <p:nvSpPr>
          <p:cNvPr id="3" name="Content Placeholder 2">
            <a:extLst>
              <a:ext uri="{FF2B5EF4-FFF2-40B4-BE49-F238E27FC236}">
                <a16:creationId xmlns:a16="http://schemas.microsoft.com/office/drawing/2014/main" id="{AE868CB5-F3DD-2DBD-17DC-B771ACDD03DD}"/>
              </a:ext>
            </a:extLst>
          </p:cNvPr>
          <p:cNvSpPr>
            <a:spLocks noGrp="1"/>
          </p:cNvSpPr>
          <p:nvPr>
            <p:ph idx="1"/>
          </p:nvPr>
        </p:nvSpPr>
        <p:spPr/>
        <p:txBody>
          <a:bodyPr/>
          <a:lstStyle/>
          <a:p>
            <a:r>
              <a:rPr lang="en-US" altLang="en-US" sz="2000" dirty="0">
                <a:solidFill>
                  <a:schemeClr val="tx1"/>
                </a:solidFill>
              </a:rPr>
              <a:t>Are there restrictions for privacy / security reasons? (Can I work from a coffee shop?)</a:t>
            </a:r>
          </a:p>
          <a:p>
            <a:pPr lvl="1"/>
            <a:r>
              <a:rPr lang="en-US" altLang="en-US" sz="2000" dirty="0">
                <a:solidFill>
                  <a:schemeClr val="tx1"/>
                </a:solidFill>
              </a:rPr>
              <a:t>Access to signatures/checks/PII</a:t>
            </a:r>
          </a:p>
          <a:p>
            <a:r>
              <a:rPr lang="en-US" altLang="en-US" sz="2000" dirty="0">
                <a:solidFill>
                  <a:schemeClr val="tx1"/>
                </a:solidFill>
              </a:rPr>
              <a:t>Are there restrictions on fulltime caregivers for children?  </a:t>
            </a:r>
          </a:p>
          <a:p>
            <a:r>
              <a:rPr lang="en-US" altLang="en-US" sz="2000" dirty="0">
                <a:solidFill>
                  <a:schemeClr val="tx1"/>
                </a:solidFill>
              </a:rPr>
              <a:t>Are there jurisdictional restrictions? </a:t>
            </a:r>
          </a:p>
          <a:p>
            <a:pPr lvl="1"/>
            <a:r>
              <a:rPr lang="en-US" altLang="en-US" sz="2000" dirty="0">
                <a:solidFill>
                  <a:schemeClr val="tx1"/>
                </a:solidFill>
              </a:rPr>
              <a:t>Is ER set up to pay employment taxes in Ohio?  In Sudan?  In Jamaica?</a:t>
            </a:r>
          </a:p>
          <a:p>
            <a:r>
              <a:rPr lang="en-US" altLang="en-US" sz="2000" dirty="0">
                <a:solidFill>
                  <a:schemeClr val="tx1"/>
                </a:solidFill>
              </a:rPr>
              <a:t>Productivity concerns?</a:t>
            </a:r>
          </a:p>
          <a:p>
            <a:pPr lvl="1"/>
            <a:r>
              <a:rPr lang="en-US" altLang="en-US" sz="2000" dirty="0">
                <a:solidFill>
                  <a:schemeClr val="tx1"/>
                </a:solidFill>
              </a:rPr>
              <a:t>Are there days/times when everyone must be online?</a:t>
            </a:r>
          </a:p>
          <a:p>
            <a:pPr lvl="1"/>
            <a:r>
              <a:rPr lang="en-US" altLang="en-US" sz="2000" dirty="0">
                <a:solidFill>
                  <a:schemeClr val="tx1"/>
                </a:solidFill>
              </a:rPr>
              <a:t>Are there requirements to respond to emails/calls?  Camera use? </a:t>
            </a:r>
          </a:p>
          <a:p>
            <a:r>
              <a:rPr lang="en-US" altLang="en-US" sz="2000" dirty="0">
                <a:solidFill>
                  <a:schemeClr val="tx1"/>
                </a:solidFill>
              </a:rPr>
              <a:t>Does it make sense to let each department have their own policies?</a:t>
            </a:r>
          </a:p>
          <a:p>
            <a:r>
              <a:rPr lang="en-US" altLang="en-US" sz="2000" dirty="0">
                <a:solidFill>
                  <a:schemeClr val="tx1"/>
                </a:solidFill>
              </a:rPr>
              <a:t>Who is responsible for unlocking the business door and greeting customers</a:t>
            </a:r>
            <a:r>
              <a:rPr lang="en-US" altLang="en-US" dirty="0">
                <a:solidFill>
                  <a:schemeClr val="tx1"/>
                </a:solidFill>
              </a:rPr>
              <a:t>?</a:t>
            </a:r>
          </a:p>
        </p:txBody>
      </p:sp>
    </p:spTree>
    <p:extLst>
      <p:ext uri="{BB962C8B-B14F-4D97-AF65-F5344CB8AC3E}">
        <p14:creationId xmlns:p14="http://schemas.microsoft.com/office/powerpoint/2010/main" val="189469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4684-2D32-8BF0-D4FE-9ECA2E9C0062}"/>
              </a:ext>
            </a:extLst>
          </p:cNvPr>
          <p:cNvSpPr>
            <a:spLocks noGrp="1"/>
          </p:cNvSpPr>
          <p:nvPr>
            <p:ph type="title"/>
          </p:nvPr>
        </p:nvSpPr>
        <p:spPr/>
        <p:txBody>
          <a:bodyPr>
            <a:normAutofit/>
          </a:bodyPr>
          <a:lstStyle/>
          <a:p>
            <a:r>
              <a:rPr lang="en-US" b="1" dirty="0"/>
              <a:t>Questions?</a:t>
            </a:r>
          </a:p>
        </p:txBody>
      </p:sp>
      <p:sp>
        <p:nvSpPr>
          <p:cNvPr id="3" name="Content Placeholder 2">
            <a:extLst>
              <a:ext uri="{FF2B5EF4-FFF2-40B4-BE49-F238E27FC236}">
                <a16:creationId xmlns:a16="http://schemas.microsoft.com/office/drawing/2014/main" id="{02A17888-3745-CCE2-F1AD-7314991BBC03}"/>
              </a:ext>
            </a:extLst>
          </p:cNvPr>
          <p:cNvSpPr>
            <a:spLocks noGrp="1"/>
          </p:cNvSpPr>
          <p:nvPr>
            <p:ph idx="1"/>
          </p:nvPr>
        </p:nvSpPr>
        <p:spPr/>
        <p:txBody>
          <a:bodyPr/>
          <a:lstStyle/>
          <a:p>
            <a:r>
              <a:rPr lang="en-US" dirty="0">
                <a:solidFill>
                  <a:schemeClr val="tx1"/>
                </a:solidFill>
              </a:rPr>
              <a:t>Karen Baillie karen.baillie@ogletree.com</a:t>
            </a:r>
          </a:p>
        </p:txBody>
      </p:sp>
    </p:spTree>
    <p:extLst>
      <p:ext uri="{BB962C8B-B14F-4D97-AF65-F5344CB8AC3E}">
        <p14:creationId xmlns:p14="http://schemas.microsoft.com/office/powerpoint/2010/main" val="233618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65F3-AA0F-F16B-22F7-C7419B16122B}"/>
              </a:ext>
            </a:extLst>
          </p:cNvPr>
          <p:cNvSpPr>
            <a:spLocks noGrp="1"/>
          </p:cNvSpPr>
          <p:nvPr>
            <p:ph type="title"/>
          </p:nvPr>
        </p:nvSpPr>
        <p:spPr/>
        <p:txBody>
          <a:bodyPr/>
          <a:lstStyle/>
          <a:p>
            <a:r>
              <a:rPr lang="en-US" b="1" dirty="0"/>
              <a:t>Draft Day Hypo 1</a:t>
            </a:r>
          </a:p>
        </p:txBody>
      </p:sp>
      <p:sp>
        <p:nvSpPr>
          <p:cNvPr id="3" name="Content Placeholder 2">
            <a:extLst>
              <a:ext uri="{FF2B5EF4-FFF2-40B4-BE49-F238E27FC236}">
                <a16:creationId xmlns:a16="http://schemas.microsoft.com/office/drawing/2014/main" id="{E10FD05D-50CE-99D1-5DC0-5BB1D0446808}"/>
              </a:ext>
            </a:extLst>
          </p:cNvPr>
          <p:cNvSpPr>
            <a:spLocks noGrp="1"/>
          </p:cNvSpPr>
          <p:nvPr>
            <p:ph idx="1"/>
          </p:nvPr>
        </p:nvSpPr>
        <p:spPr/>
        <p:txBody>
          <a:bodyPr>
            <a:normAutofit/>
          </a:bodyPr>
          <a:lstStyle/>
          <a:p>
            <a:pPr>
              <a:defRPr/>
            </a:pPr>
            <a:r>
              <a:rPr lang="en-US" dirty="0">
                <a:solidFill>
                  <a:schemeClr val="tx1"/>
                </a:solidFill>
              </a:rPr>
              <a:t>After missing several field goals last season, our team drafts Prospect, a reliable kicker, who made 100% of the field goals she attempted during college, and she joins the team. </a:t>
            </a:r>
          </a:p>
          <a:p>
            <a:pPr>
              <a:defRPr/>
            </a:pPr>
            <a:r>
              <a:rPr lang="en-US" dirty="0">
                <a:solidFill>
                  <a:schemeClr val="tx1"/>
                </a:solidFill>
              </a:rPr>
              <a:t>Several months into pre-season workouts, just as the regular season begins, Prospect requests an accommodation.</a:t>
            </a:r>
          </a:p>
        </p:txBody>
      </p:sp>
    </p:spTree>
    <p:extLst>
      <p:ext uri="{BB962C8B-B14F-4D97-AF65-F5344CB8AC3E}">
        <p14:creationId xmlns:p14="http://schemas.microsoft.com/office/powerpoint/2010/main" val="409692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8725-9EA0-3D5C-0520-7A14C2EFC45E}"/>
              </a:ext>
            </a:extLst>
          </p:cNvPr>
          <p:cNvSpPr>
            <a:spLocks noGrp="1"/>
          </p:cNvSpPr>
          <p:nvPr>
            <p:ph type="title"/>
          </p:nvPr>
        </p:nvSpPr>
        <p:spPr/>
        <p:txBody>
          <a:bodyPr>
            <a:normAutofit/>
          </a:bodyPr>
          <a:lstStyle/>
          <a:p>
            <a:r>
              <a:rPr lang="en-US" b="1" dirty="0"/>
              <a:t>Draft Day Hypo 2</a:t>
            </a:r>
          </a:p>
        </p:txBody>
      </p:sp>
      <p:sp>
        <p:nvSpPr>
          <p:cNvPr id="3" name="Content Placeholder 2">
            <a:extLst>
              <a:ext uri="{FF2B5EF4-FFF2-40B4-BE49-F238E27FC236}">
                <a16:creationId xmlns:a16="http://schemas.microsoft.com/office/drawing/2014/main" id="{B0946223-8C2A-62B2-CDC3-727E8BA46CAE}"/>
              </a:ext>
            </a:extLst>
          </p:cNvPr>
          <p:cNvSpPr>
            <a:spLocks noGrp="1"/>
          </p:cNvSpPr>
          <p:nvPr>
            <p:ph idx="1"/>
          </p:nvPr>
        </p:nvSpPr>
        <p:spPr/>
        <p:txBody>
          <a:bodyPr/>
          <a:lstStyle/>
          <a:p>
            <a:r>
              <a:rPr lang="en-US" altLang="en-US" sz="2400" dirty="0">
                <a:solidFill>
                  <a:schemeClr val="tx1"/>
                </a:solidFill>
              </a:rPr>
              <a:t>Prospect's email to HR explains that</a:t>
            </a:r>
            <a:r>
              <a:rPr lang="en-US" altLang="en-US" dirty="0">
                <a:solidFill>
                  <a:schemeClr val="tx1"/>
                </a:solidFill>
              </a:rPr>
              <a:t>:</a:t>
            </a:r>
          </a:p>
          <a:p>
            <a:pPr lvl="1"/>
            <a:endParaRPr lang="en-US" altLang="en-US" sz="2000" dirty="0">
              <a:solidFill>
                <a:schemeClr val="tx1"/>
              </a:solidFill>
            </a:endParaRPr>
          </a:p>
          <a:p>
            <a:pPr lvl="1"/>
            <a:r>
              <a:rPr lang="en-US" altLang="en-US" sz="2000" dirty="0">
                <a:solidFill>
                  <a:schemeClr val="tx1"/>
                </a:solidFill>
              </a:rPr>
              <a:t>She suffers from panic attacks and anxiety; </a:t>
            </a:r>
          </a:p>
          <a:p>
            <a:pPr lvl="1"/>
            <a:r>
              <a:rPr lang="en-US" altLang="en-US" sz="2000" dirty="0">
                <a:solidFill>
                  <a:schemeClr val="tx1"/>
                </a:solidFill>
              </a:rPr>
              <a:t>She has been treating with psychedelics; </a:t>
            </a:r>
          </a:p>
          <a:p>
            <a:pPr lvl="1"/>
            <a:r>
              <a:rPr lang="en-US" altLang="en-US" sz="2000" dirty="0">
                <a:solidFill>
                  <a:schemeClr val="tx1"/>
                </a:solidFill>
              </a:rPr>
              <a:t>Recently, after hallucinating, she woke up with a foot injury rendering her unable to kick, and she fears it will require several surgeries</a:t>
            </a:r>
            <a:r>
              <a:rPr lang="en-US" altLang="en-US" dirty="0">
                <a:solidFill>
                  <a:schemeClr val="tx1"/>
                </a:solidFill>
              </a:rPr>
              <a:t>.  </a:t>
            </a:r>
          </a:p>
          <a:p>
            <a:pPr lvl="1"/>
            <a:r>
              <a:rPr lang="en-US" altLang="en-US" sz="2000" dirty="0">
                <a:solidFill>
                  <a:schemeClr val="tx1"/>
                </a:solidFill>
              </a:rPr>
              <a:t>Prospect reports that her therapist urged her to request (1) paid leave, (2) then remote work only for the next 6 months, and (3) private workouts throughout her recovery.</a:t>
            </a:r>
          </a:p>
          <a:p>
            <a:pPr marL="457200" lvl="1" indent="0">
              <a:buNone/>
            </a:pPr>
            <a:endParaRPr lang="en-US" altLang="en-US" sz="2000" dirty="0">
              <a:solidFill>
                <a:schemeClr val="tx1"/>
              </a:solidFill>
            </a:endParaRPr>
          </a:p>
          <a:p>
            <a:r>
              <a:rPr lang="en-US" altLang="en-US" sz="2400" dirty="0">
                <a:solidFill>
                  <a:schemeClr val="tx1"/>
                </a:solidFill>
              </a:rPr>
              <a:t>HR reaches out because the Special Teams Coordinator would like to fire the kicker as she is clearly unable to “kick.”  How would you advise HR? </a:t>
            </a:r>
          </a:p>
        </p:txBody>
      </p:sp>
    </p:spTree>
    <p:extLst>
      <p:ext uri="{BB962C8B-B14F-4D97-AF65-F5344CB8AC3E}">
        <p14:creationId xmlns:p14="http://schemas.microsoft.com/office/powerpoint/2010/main" val="89345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2E40-B3B0-C60B-1A10-893619E582D3}"/>
              </a:ext>
            </a:extLst>
          </p:cNvPr>
          <p:cNvSpPr>
            <a:spLocks noGrp="1"/>
          </p:cNvSpPr>
          <p:nvPr>
            <p:ph type="title"/>
          </p:nvPr>
        </p:nvSpPr>
        <p:spPr/>
        <p:txBody>
          <a:bodyPr>
            <a:normAutofit/>
          </a:bodyPr>
          <a:lstStyle/>
          <a:p>
            <a:r>
              <a:rPr lang="en-US" b="1" dirty="0"/>
              <a:t>Draft Day Hypo 3</a:t>
            </a:r>
          </a:p>
        </p:txBody>
      </p:sp>
      <p:sp>
        <p:nvSpPr>
          <p:cNvPr id="3" name="Content Placeholder 2">
            <a:extLst>
              <a:ext uri="{FF2B5EF4-FFF2-40B4-BE49-F238E27FC236}">
                <a16:creationId xmlns:a16="http://schemas.microsoft.com/office/drawing/2014/main" id="{543FF3D4-AAC9-EEA3-8B75-DFE0F28EE46C}"/>
              </a:ext>
            </a:extLst>
          </p:cNvPr>
          <p:cNvSpPr>
            <a:spLocks noGrp="1"/>
          </p:cNvSpPr>
          <p:nvPr>
            <p:ph idx="1"/>
          </p:nvPr>
        </p:nvSpPr>
        <p:spPr/>
        <p:txBody>
          <a:bodyPr>
            <a:noAutofit/>
          </a:bodyPr>
          <a:lstStyle/>
          <a:p>
            <a:pPr>
              <a:spcBef>
                <a:spcPts val="600"/>
              </a:spcBef>
              <a:spcAft>
                <a:spcPts val="600"/>
              </a:spcAft>
            </a:pPr>
            <a:r>
              <a:rPr lang="en-US" altLang="en-US" dirty="0">
                <a:solidFill>
                  <a:schemeClr val="tx1"/>
                </a:solidFill>
              </a:rPr>
              <a:t>A pandemic occurs, games are postponed, and remote work and private workouts are approved for all, including Prospect.</a:t>
            </a:r>
          </a:p>
          <a:p>
            <a:pPr>
              <a:spcBef>
                <a:spcPts val="600"/>
              </a:spcBef>
              <a:spcAft>
                <a:spcPts val="600"/>
              </a:spcAft>
            </a:pPr>
            <a:r>
              <a:rPr lang="en-US" altLang="en-US" dirty="0">
                <a:solidFill>
                  <a:schemeClr val="tx1"/>
                </a:solidFill>
              </a:rPr>
              <a:t>At the end of the pandemic, ER’s CEO announces a blanket return to field policy – no exceptions.</a:t>
            </a:r>
          </a:p>
          <a:p>
            <a:pPr>
              <a:spcBef>
                <a:spcPts val="600"/>
              </a:spcBef>
              <a:spcAft>
                <a:spcPts val="600"/>
              </a:spcAft>
            </a:pPr>
            <a:r>
              <a:rPr lang="en-US" altLang="en-US" dirty="0">
                <a:solidFill>
                  <a:schemeClr val="tx1"/>
                </a:solidFill>
              </a:rPr>
              <a:t>Prospect alerts HR that she cannot return just yet, and her foot requires one more surgery, and another 12-14 weeks of rehab, after which time she hopes to be good as new. </a:t>
            </a:r>
          </a:p>
          <a:p>
            <a:pPr>
              <a:spcBef>
                <a:spcPts val="600"/>
              </a:spcBef>
              <a:spcAft>
                <a:spcPts val="600"/>
              </a:spcAft>
            </a:pPr>
            <a:r>
              <a:rPr lang="en-US" altLang="en-US" dirty="0">
                <a:solidFill>
                  <a:schemeClr val="tx1"/>
                </a:solidFill>
              </a:rPr>
              <a:t>How would you advise HR to respond? </a:t>
            </a:r>
          </a:p>
        </p:txBody>
      </p:sp>
    </p:spTree>
    <p:extLst>
      <p:ext uri="{BB962C8B-B14F-4D97-AF65-F5344CB8AC3E}">
        <p14:creationId xmlns:p14="http://schemas.microsoft.com/office/powerpoint/2010/main" val="174997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3347-3A0B-8842-D928-38D7DBBB35B2}"/>
              </a:ext>
            </a:extLst>
          </p:cNvPr>
          <p:cNvSpPr>
            <a:spLocks noGrp="1"/>
          </p:cNvSpPr>
          <p:nvPr>
            <p:ph type="title"/>
          </p:nvPr>
        </p:nvSpPr>
        <p:spPr/>
        <p:txBody>
          <a:bodyPr>
            <a:normAutofit/>
          </a:bodyPr>
          <a:lstStyle/>
          <a:p>
            <a:r>
              <a:rPr lang="en-US" sz="3600" b="1" dirty="0"/>
              <a:t>Best Practice (BP) #1 – The Interactive Process</a:t>
            </a:r>
          </a:p>
        </p:txBody>
      </p:sp>
      <p:sp>
        <p:nvSpPr>
          <p:cNvPr id="3" name="Content Placeholder 2">
            <a:extLst>
              <a:ext uri="{FF2B5EF4-FFF2-40B4-BE49-F238E27FC236}">
                <a16:creationId xmlns:a16="http://schemas.microsoft.com/office/drawing/2014/main" id="{73F83A88-8B7B-F580-BA8F-E607BC6BE4A9}"/>
              </a:ext>
            </a:extLst>
          </p:cNvPr>
          <p:cNvSpPr>
            <a:spLocks noGrp="1"/>
          </p:cNvSpPr>
          <p:nvPr>
            <p:ph idx="1"/>
          </p:nvPr>
        </p:nvSpPr>
        <p:spPr/>
        <p:txBody>
          <a:bodyPr/>
          <a:lstStyle/>
          <a:p>
            <a:r>
              <a:rPr lang="en-US" altLang="en-US" dirty="0">
                <a:solidFill>
                  <a:schemeClr val="tx1"/>
                </a:solidFill>
              </a:rPr>
              <a:t>The Answer is always, let’s begin the interactive process.</a:t>
            </a:r>
          </a:p>
          <a:p>
            <a:pPr marL="0" indent="0">
              <a:buNone/>
            </a:pPr>
            <a:endParaRPr lang="en-US" altLang="en-US" dirty="0">
              <a:solidFill>
                <a:schemeClr val="tx1"/>
              </a:solidFill>
            </a:endParaRPr>
          </a:p>
          <a:p>
            <a:r>
              <a:rPr lang="en-US" altLang="en-US" dirty="0">
                <a:solidFill>
                  <a:schemeClr val="tx1"/>
                </a:solidFill>
              </a:rPr>
              <a:t>It is important to go through the process, to understand the individual needs of the employee and the individual needs of the business.</a:t>
            </a:r>
            <a:endParaRPr lang="en-US" dirty="0">
              <a:solidFill>
                <a:schemeClr val="tx1"/>
              </a:solidFill>
            </a:endParaRPr>
          </a:p>
        </p:txBody>
      </p:sp>
    </p:spTree>
    <p:extLst>
      <p:ext uri="{BB962C8B-B14F-4D97-AF65-F5344CB8AC3E}">
        <p14:creationId xmlns:p14="http://schemas.microsoft.com/office/powerpoint/2010/main" val="277904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CEB9-7A32-611F-F6E7-65A8C3DDF1AA}"/>
              </a:ext>
            </a:extLst>
          </p:cNvPr>
          <p:cNvSpPr>
            <a:spLocks noGrp="1"/>
          </p:cNvSpPr>
          <p:nvPr>
            <p:ph type="title"/>
          </p:nvPr>
        </p:nvSpPr>
        <p:spPr/>
        <p:txBody>
          <a:bodyPr>
            <a:normAutofit/>
          </a:bodyPr>
          <a:lstStyle/>
          <a:p>
            <a:r>
              <a:rPr lang="en-US" sz="4000" b="1" dirty="0"/>
              <a:t>BP #2 – Don’t make decisions in a vacuum</a:t>
            </a:r>
          </a:p>
        </p:txBody>
      </p:sp>
      <p:sp>
        <p:nvSpPr>
          <p:cNvPr id="3" name="Content Placeholder 2">
            <a:extLst>
              <a:ext uri="{FF2B5EF4-FFF2-40B4-BE49-F238E27FC236}">
                <a16:creationId xmlns:a16="http://schemas.microsoft.com/office/drawing/2014/main" id="{F048DBB4-CDEE-4F38-5AD8-36A31DCBF30E}"/>
              </a:ext>
            </a:extLst>
          </p:cNvPr>
          <p:cNvSpPr>
            <a:spLocks noGrp="1"/>
          </p:cNvSpPr>
          <p:nvPr>
            <p:ph idx="1"/>
          </p:nvPr>
        </p:nvSpPr>
        <p:spPr/>
        <p:txBody>
          <a:bodyPr>
            <a:normAutofit/>
          </a:bodyPr>
          <a:lstStyle/>
          <a:p>
            <a:r>
              <a:rPr lang="en-US" altLang="en-US" dirty="0">
                <a:solidFill>
                  <a:schemeClr val="tx1"/>
                </a:solidFill>
              </a:rPr>
              <a:t>Other laws that may require accommodation /leave for reasons other than disability:</a:t>
            </a:r>
          </a:p>
          <a:p>
            <a:pPr lvl="1"/>
            <a:r>
              <a:rPr lang="en-US" altLang="en-US" dirty="0">
                <a:solidFill>
                  <a:schemeClr val="tx1"/>
                </a:solidFill>
              </a:rPr>
              <a:t>Religion</a:t>
            </a:r>
          </a:p>
          <a:p>
            <a:pPr lvl="1"/>
            <a:r>
              <a:rPr lang="en-US" altLang="en-US" dirty="0">
                <a:solidFill>
                  <a:schemeClr val="tx1"/>
                </a:solidFill>
              </a:rPr>
              <a:t>Pregnancy and related conditions</a:t>
            </a:r>
          </a:p>
          <a:p>
            <a:pPr lvl="1"/>
            <a:r>
              <a:rPr lang="en-US" altLang="en-US" dirty="0">
                <a:solidFill>
                  <a:schemeClr val="tx1"/>
                </a:solidFill>
              </a:rPr>
              <a:t>Menopause</a:t>
            </a:r>
          </a:p>
          <a:p>
            <a:pPr lvl="1"/>
            <a:r>
              <a:rPr lang="en-US" altLang="en-US" dirty="0">
                <a:solidFill>
                  <a:schemeClr val="tx1"/>
                </a:solidFill>
              </a:rPr>
              <a:t>Association with a person with a disability</a:t>
            </a:r>
          </a:p>
          <a:p>
            <a:pPr lvl="1"/>
            <a:r>
              <a:rPr lang="en-US" altLang="en-US" dirty="0">
                <a:solidFill>
                  <a:schemeClr val="tx1"/>
                </a:solidFill>
              </a:rPr>
              <a:t>Domestic violence</a:t>
            </a:r>
          </a:p>
          <a:p>
            <a:pPr marL="457200" lvl="1" indent="0">
              <a:buNone/>
            </a:pPr>
            <a:endParaRPr lang="en-US" altLang="en-US" dirty="0">
              <a:solidFill>
                <a:schemeClr val="tx1"/>
              </a:solidFill>
            </a:endParaRPr>
          </a:p>
          <a:p>
            <a:r>
              <a:rPr lang="en-US" altLang="en-US" dirty="0">
                <a:solidFill>
                  <a:schemeClr val="tx1"/>
                </a:solidFill>
              </a:rPr>
              <a:t>This presentation (like the EEOC FAQ document) focuses on accommodations for </a:t>
            </a:r>
            <a:r>
              <a:rPr lang="en-US" altLang="en-US" i="1" dirty="0">
                <a:solidFill>
                  <a:schemeClr val="tx1"/>
                </a:solidFill>
              </a:rPr>
              <a:t>employees with disabilities.</a:t>
            </a:r>
            <a:r>
              <a:rPr lang="en-US" altLang="en-US" dirty="0">
                <a:solidFill>
                  <a:schemeClr val="tx1"/>
                </a:solidFill>
              </a:rPr>
              <a:t>  </a:t>
            </a:r>
          </a:p>
        </p:txBody>
      </p:sp>
    </p:spTree>
    <p:extLst>
      <p:ext uri="{BB962C8B-B14F-4D97-AF65-F5344CB8AC3E}">
        <p14:creationId xmlns:p14="http://schemas.microsoft.com/office/powerpoint/2010/main" val="3803105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yov6BcipYLf4mglXqr7Ng"/>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447B"/>
      </a:dk2>
      <a:lt2>
        <a:srgbClr val="E7E6E6"/>
      </a:lt2>
      <a:accent1>
        <a:srgbClr val="5AA5DB"/>
      </a:accent1>
      <a:accent2>
        <a:srgbClr val="0E2C42"/>
      </a:accent2>
      <a:accent3>
        <a:srgbClr val="555555"/>
      </a:accent3>
      <a:accent4>
        <a:srgbClr val="E8E8E8"/>
      </a:accent4>
      <a:accent5>
        <a:srgbClr val="4472C4"/>
      </a:accent5>
      <a:accent6>
        <a:srgbClr val="70AD47"/>
      </a:accent6>
      <a:hlink>
        <a:srgbClr val="5AA5DB"/>
      </a:hlink>
      <a:folHlink>
        <a:srgbClr val="954F72"/>
      </a:folHlink>
    </a:clrScheme>
    <a:fontScheme name="Abstrac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e8df1450-8e28-48cf-b599-c9e91c6de9f9">
      <Value>Templates</Value>
    </Category>
    <TaxCatchAll xmlns="6ac50d4a-bb12-4184-9d9a-686bec9743fc">
      <Value>410</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4B70F88C60144E8DC7DFCB84809370" ma:contentTypeVersion="18" ma:contentTypeDescription="Create a new document." ma:contentTypeScope="" ma:versionID="6f66a02ffb3a68e526ca7fb7d97afc6e">
  <xsd:schema xmlns:xsd="http://www.w3.org/2001/XMLSchema" xmlns:xs="http://www.w3.org/2001/XMLSchema" xmlns:p="http://schemas.microsoft.com/office/2006/metadata/properties" xmlns:ns2="6ac50d4a-bb12-4184-9d9a-686bec9743fc" xmlns:ns3="e8df1450-8e28-48cf-b599-c9e91c6de9f9" targetNamespace="http://schemas.microsoft.com/office/2006/metadata/properties" ma:root="true" ma:fieldsID="53429b852f0c98e3ea5441e4a44cc7dc" ns2:_="" ns3:_="">
    <xsd:import namespace="6ac50d4a-bb12-4184-9d9a-686bec9743fc"/>
    <xsd:import namespace="e8df1450-8e28-48cf-b599-c9e91c6de9f9"/>
    <xsd:element name="properties">
      <xsd:complexType>
        <xsd:sequence>
          <xsd:element name="documentManagement">
            <xsd:complexType>
              <xsd:all>
                <xsd:element ref="ns2:TaxCatchAll"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50d4a-bb12-4184-9d9a-686bec9743f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06414af-61e6-4601-addb-0e44ab5c5751}" ma:internalName="TaxCatchAll" ma:showField="CatchAllData" ma:web="6ac50d4a-bb12-4184-9d9a-686bec9743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df1450-8e28-48cf-b599-c9e91c6de9f9" elementFormDefault="qualified">
    <xsd:import namespace="http://schemas.microsoft.com/office/2006/documentManagement/types"/>
    <xsd:import namespace="http://schemas.microsoft.com/office/infopath/2007/PartnerControls"/>
    <xsd:element name="Category" ma:index="9" nillable="true" ma:displayName="Category" ma:format="Dropdown" ma:internalName="Category" ma:readOnly="false">
      <xsd:complexType>
        <xsd:complexContent>
          <xsd:extension base="dms:MultiChoice">
            <xsd:sequence>
              <xsd:element name="Value" maxOccurs="unbounded" minOccurs="0" nillable="true">
                <xsd:simpleType>
                  <xsd:restriction base="dms:Choice">
                    <xsd:enumeration value="About Us"/>
                    <xsd:enumeration value="Ad-CreativeProj"/>
                    <xsd:enumeration value="Aderant"/>
                    <xsd:enumeration value="Agenda"/>
                    <xsd:enumeration value="Alternate Rates Review"/>
                    <xsd:enumeration value="Article"/>
                    <xsd:enumeration value="Attachment-News"/>
                    <xsd:enumeration value="Audit Requests"/>
                    <xsd:enumeration value="Benefits"/>
                    <xsd:enumeration value="Benefits Enrollment"/>
                    <xsd:enumeration value="Benefits Notification"/>
                    <xsd:enumeration value="BillBack"/>
                    <xsd:enumeration value="Billing"/>
                    <xsd:enumeration value="Blog"/>
                    <xsd:enumeration value="BNA"/>
                    <xsd:enumeration value="Brochures"/>
                    <xsd:enumeration value="Checklists"/>
                    <xsd:enumeration value="CLE - Continuing Legal Ed"/>
                    <xsd:enumeration value="Client Communications"/>
                    <xsd:enumeration value="Codes"/>
                    <xsd:enumeration value="Codes-Activity&amp;Task"/>
                    <xsd:enumeration value="Communication and Reports"/>
                    <xsd:enumeration value="Compose"/>
                    <xsd:enumeration value="CR - Credit Card"/>
                    <xsd:enumeration value="CR - Expense"/>
                    <xsd:enumeration value="CR - Invoice"/>
                    <xsd:enumeration value="Direct Deposit"/>
                    <xsd:enumeration value="Discussion Questions"/>
                    <xsd:enumeration value="Docketing"/>
                    <xsd:enumeration value="Documentation"/>
                    <xsd:enumeration value="eBilling"/>
                    <xsd:enumeration value="Education"/>
                    <xsd:enumeration value="EEO Advantage"/>
                    <xsd:enumeration value="Events"/>
                    <xsd:enumeration value="Expense Reimbursements"/>
                    <xsd:enumeration value="Extracts"/>
                    <xsd:enumeration value="Firm Leadership"/>
                    <xsd:enumeration value="Forms"/>
                    <xsd:enumeration value="General"/>
                    <xsd:enumeration value="Guidebooks"/>
                    <xsd:enumeration value="Guidelines"/>
                    <xsd:enumeration value="Hotels"/>
                    <xsd:enumeration value="IA Reports"/>
                    <xsd:enumeration value="IA Training"/>
                    <xsd:enumeration value="Immigration Billing"/>
                    <xsd:enumeration value="IntelliCase"/>
                    <xsd:enumeration value="InterAction"/>
                    <xsd:enumeration value="InterCall"/>
                    <xsd:enumeration value="International"/>
                    <xsd:enumeration value="Invoices"/>
                    <xsd:enumeration value="KARLOS"/>
                    <xsd:enumeration value="Labor Law Solutions"/>
                    <xsd:enumeration value="Lawcountability"/>
                    <xsd:enumeration value="LECE"/>
                    <xsd:enumeration value="LegalMation"/>
                    <xsd:enumeration value="Lexis"/>
                    <xsd:enumeration value="Licensing"/>
                    <xsd:enumeration value="Logos"/>
                    <xsd:enumeration value="Manzama"/>
                    <xsd:enumeration value="Maps"/>
                    <xsd:enumeration value="Marketing"/>
                    <xsd:enumeration value="Matter Budgeting"/>
                    <xsd:enumeration value="Matter Planning"/>
                    <xsd:enumeration value="Membership List"/>
                    <xsd:enumeration value="Metrics"/>
                    <xsd:enumeration value="Newsletter"/>
                    <xsd:enumeration value="ODConnect"/>
                    <xsd:enumeration value="ODPro"/>
                    <xsd:enumeration value="ODSearch"/>
                    <xsd:enumeration value="ODWIN"/>
                    <xsd:enumeration value="Open Enrollment"/>
                    <xsd:enumeration value="Org Chart"/>
                    <xsd:enumeration value="Overview"/>
                    <xsd:enumeration value="PACER/ECF"/>
                    <xsd:enumeration value="Payroll"/>
                    <xsd:enumeration value="PHI - Protected Health Information"/>
                    <xsd:enumeration value="Policy"/>
                    <xsd:enumeration value="Post-Matter Review"/>
                    <xsd:enumeration value="Presentations"/>
                    <xsd:enumeration value="Pricing"/>
                    <xsd:enumeration value="Procedures"/>
                    <xsd:enumeration value="Proformas"/>
                    <xsd:enumeration value="Promotions"/>
                    <xsd:enumeration value="Publications"/>
                    <xsd:enumeration value="Questionnaire"/>
                    <xsd:enumeration value="Quick Checks"/>
                    <xsd:enumeration value="Quick Reports"/>
                    <xsd:enumeration value="QuickBits"/>
                    <xsd:enumeration value="Rates"/>
                    <xsd:enumeration value="Recommended Reading"/>
                    <xsd:enumeration value="Remote Access"/>
                    <xsd:enumeration value="Research Services"/>
                    <xsd:enumeration value="Resources"/>
                    <xsd:enumeration value="RFPs &amp; Pitches"/>
                    <xsd:enumeration value="Samples"/>
                    <xsd:enumeration value="Scoping and Pricing"/>
                    <xsd:enumeration value="Security"/>
                    <xsd:enumeration value="Seminar Tools"/>
                    <xsd:enumeration value="Shareholder Meeting"/>
                    <xsd:enumeration value="Shareholder Onboarding"/>
                    <xsd:enumeration value="Talking Points"/>
                    <xsd:enumeration value="Task Codes"/>
                    <xsd:enumeration value="Tech Tune-Up"/>
                    <xsd:enumeration value="Templates"/>
                    <xsd:enumeration value="Timekeeping"/>
                    <xsd:enumeration value="Toolkit"/>
                    <xsd:enumeration value="Training"/>
                    <xsd:enumeration value="Trust"/>
                    <xsd:enumeration value="UltiPro"/>
                    <xsd:enumeration value="UMUC Alliance"/>
                    <xsd:enumeration value="Uploads"/>
                    <xsd:enumeration value="Vendors"/>
                    <xsd:enumeration value="Video"/>
                    <xsd:enumeration value="Webinar"/>
                    <xsd:enumeration value="Webview"/>
                    <xsd:enumeration value="Well-Being"/>
                    <xsd:enumeration value="Westlaw"/>
                    <xsd:enumeration value="Wire Transfers"/>
                    <xsd:enumeration value="Workflow"/>
                    <xsd:enumeration value="Workplace Strategies"/>
                    <xsd:enumeration value="Xcelerate"/>
                    <xsd:enumeration value="Handout"/>
                    <xsd:enumeration value="Business Resource Group (BRG)"/>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72B5A-18F5-421E-B7F7-A6A3492E00D6}">
  <ds:schemaRefs>
    <ds:schemaRef ds:uri="http://schemas.microsoft.com/sharepoint/v3/contenttype/forms"/>
  </ds:schemaRefs>
</ds:datastoreItem>
</file>

<file path=customXml/itemProps2.xml><?xml version="1.0" encoding="utf-8"?>
<ds:datastoreItem xmlns:ds="http://schemas.openxmlformats.org/officeDocument/2006/customXml" ds:itemID="{290F4299-8228-4D1E-AD6B-82E968907A8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8df1450-8e28-48cf-b599-c9e91c6de9f9"/>
    <ds:schemaRef ds:uri="6ac50d4a-bb12-4184-9d9a-686bec9743fc"/>
    <ds:schemaRef ds:uri="http://www.w3.org/XML/1998/namespace"/>
    <ds:schemaRef ds:uri="http://purl.org/dc/dcmitype/"/>
  </ds:schemaRefs>
</ds:datastoreItem>
</file>

<file path=customXml/itemProps3.xml><?xml version="1.0" encoding="utf-8"?>
<ds:datastoreItem xmlns:ds="http://schemas.openxmlformats.org/officeDocument/2006/customXml" ds:itemID="{F2A474AA-CE9C-4C94-9D9D-3DDBE3AD3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50d4a-bb12-4184-9d9a-686bec9743fc"/>
    <ds:schemaRef ds:uri="e8df1450-8e28-48cf-b599-c9e91c6de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10745</TotalTime>
  <Words>3368</Words>
  <Application>Microsoft Office PowerPoint</Application>
  <PresentationFormat>Widescreen</PresentationFormat>
  <Paragraphs>243</Paragraphs>
  <Slides>43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Corbel</vt:lpstr>
      <vt:lpstr>Futura Md BT</vt:lpstr>
      <vt:lpstr>Wingdings</vt:lpstr>
      <vt:lpstr>Office Theme</vt:lpstr>
      <vt:lpstr>think-cell Slide</vt:lpstr>
      <vt:lpstr>PowerPoint Presentation</vt:lpstr>
      <vt:lpstr>Accommodation Cases are Rising </vt:lpstr>
      <vt:lpstr>Legal Landscape – the Framework</vt:lpstr>
      <vt:lpstr>Updated Playbook (The EEOC issued new FAQs)</vt:lpstr>
      <vt:lpstr>Draft Day Hypo 1</vt:lpstr>
      <vt:lpstr>Draft Day Hypo 2</vt:lpstr>
      <vt:lpstr>Draft Day Hypo 3</vt:lpstr>
      <vt:lpstr>Best Practice (BP) #1 – The Interactive Process</vt:lpstr>
      <vt:lpstr>BP #2 – Don’t make decisions in a vacuum</vt:lpstr>
      <vt:lpstr>Legal Landscape for Accommodating Disabilities</vt:lpstr>
      <vt:lpstr>Legal Landscape – the Framework</vt:lpstr>
      <vt:lpstr>Use the Interactive Process to Get the Facts and to Brainstorm Solutions</vt:lpstr>
      <vt:lpstr>2026 EEOC FAQs</vt:lpstr>
      <vt:lpstr>Draft Day Hypo 4.  Is Prospect’s request for 12-14 weeks of additional leave a reasonable accommodation?</vt:lpstr>
      <vt:lpstr>EEOC FAQ re: Anxiety</vt:lpstr>
      <vt:lpstr>Still Anxious?</vt:lpstr>
      <vt:lpstr>Draft Day Hypo 5 – Commuting?</vt:lpstr>
      <vt:lpstr>Commuting</vt:lpstr>
      <vt:lpstr>Hierarchy of Accommodations</vt:lpstr>
      <vt:lpstr>BP #4 – Additional Leave Can be an Accommodation</vt:lpstr>
      <vt:lpstr>EEOC FAQ on Leave v. Remote work</vt:lpstr>
      <vt:lpstr>When is too much leave an undue hardship?</vt:lpstr>
      <vt:lpstr>BP #5 – Get Sufficient Information</vt:lpstr>
      <vt:lpstr>Mistakes and lessons learned</vt:lpstr>
      <vt:lpstr>EEOC FAQ – Requesting Medical Information</vt:lpstr>
      <vt:lpstr>Mistakes and lessons learned</vt:lpstr>
      <vt:lpstr>Mistakes and lessons learned</vt:lpstr>
      <vt:lpstr>Draft Day Hypo 6 –  New Coach Wants to Change the Goalposts</vt:lpstr>
      <vt:lpstr>Revisiting Approved Accommodations</vt:lpstr>
      <vt:lpstr>EEOC FAQ – Make Fact-Specific, Informed Decisions Prior to Changing Up Previously-Approved Accommodations</vt:lpstr>
      <vt:lpstr>Does Once Approved = Always Reasonable?</vt:lpstr>
      <vt:lpstr>BP #6 – No Request is Ever Final</vt:lpstr>
      <vt:lpstr>BP #7 – Don’t Skip the Process</vt:lpstr>
      <vt:lpstr>BP #8 – Don’t Drop the Ball on the Interactive Process</vt:lpstr>
      <vt:lpstr>BP #9 – Show your Work</vt:lpstr>
      <vt:lpstr>BP #10 – GC’s Role as Cheerleader</vt:lpstr>
      <vt:lpstr>Best practices for evaluating remote work requests</vt:lpstr>
      <vt:lpstr>Best practices</vt:lpstr>
      <vt:lpstr>Recent Cases 1 – ERs who skip the process lose</vt:lpstr>
      <vt:lpstr>Recent Cases 2 – ERs win when they outlast EEs and have specific facts to show undue hardship</vt:lpstr>
      <vt:lpstr>Recent Cases 3 – ERs win when they outlast EEs and have specific facts to show undue hardship</vt:lpstr>
      <vt:lpstr>Considerations for Telework Policies</vt:lpstr>
      <vt:lpstr>Questions?</vt:lpstr>
    </vt:vector>
  </TitlesOfParts>
  <Company>Ogletree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 PPT Template</dc:title>
  <dc:creator>Wilson, Dawn A.</dc:creator>
  <cp:lastModifiedBy>Baillie, Karen</cp:lastModifiedBy>
  <cp:revision>403</cp:revision>
  <dcterms:created xsi:type="dcterms:W3CDTF">2018-12-05T18:46:56Z</dcterms:created>
  <dcterms:modified xsi:type="dcterms:W3CDTF">2026-04-02T16:15:34Z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303900</vt:r8>
  </property>
  <property fmtid="{D5CDD505-2E9C-101B-9397-08002B2CF9AE}" pid="3" name="Content Audience (M)">
    <vt:lpwstr>62;#Client Services|86e02d2c-db2f-48b9-af2a-4251f8be1328</vt:lpwstr>
  </property>
  <property fmtid="{D5CDD505-2E9C-101B-9397-08002B2CF9AE}" pid="4" name="Featured">
    <vt:bool>false</vt:bool>
  </property>
  <property fmtid="{D5CDD505-2E9C-101B-9397-08002B2CF9AE}" pid="5" name="f3107f0c9653409ba8036cc67e13969e">
    <vt:lpwstr>Client Services|3e639938-6485-4c3c-9e95-5cbe57801fd2</vt:lpwstr>
  </property>
  <property fmtid="{D5CDD505-2E9C-101B-9397-08002B2CF9AE}" pid="6" name="ContentTypeId">
    <vt:lpwstr>0x0101008E4B70F88C60144E8DC7DFCB84809370</vt:lpwstr>
  </property>
  <property fmtid="{D5CDD505-2E9C-101B-9397-08002B2CF9AE}" pid="7" name="_dlc_DocIdItemGuid">
    <vt:lpwstr>cf9bb2d1-5047-423c-bd34-88b660192f81</vt:lpwstr>
  </property>
  <property fmtid="{D5CDD505-2E9C-101B-9397-08002B2CF9AE}" pid="8" name="_ExtendedDescription">
    <vt:lpwstr/>
  </property>
  <property fmtid="{D5CDD505-2E9C-101B-9397-08002B2CF9AE}" pid="9" name="ContentAudience">
    <vt:lpwstr>410;#Client Services|3e639938-6485-4c3c-9e95-5cbe57801fd2</vt:lpwstr>
  </property>
  <property fmtid="{D5CDD505-2E9C-101B-9397-08002B2CF9AE}" pid="10" name="Dept">
    <vt:lpwstr/>
  </property>
  <property fmtid="{D5CDD505-2E9C-101B-9397-08002B2CF9AE}" pid="11" name="ODJobTitle">
    <vt:lpwstr/>
  </property>
  <property fmtid="{D5CDD505-2E9C-101B-9397-08002B2CF9AE}" pid="12" name="ODRole">
    <vt:lpwstr/>
  </property>
  <property fmtid="{D5CDD505-2E9C-101B-9397-08002B2CF9AE}" pid="13" name="ODDepartment">
    <vt:lpwstr/>
  </property>
  <property fmtid="{D5CDD505-2E9C-101B-9397-08002B2CF9AE}" pid="14" name="g1b6134d061445d48492a0c6500be964">
    <vt:lpwstr/>
  </property>
  <property fmtid="{D5CDD505-2E9C-101B-9397-08002B2CF9AE}" pid="15" name="p3c8d3626125442b9d96c5f175144d31">
    <vt:lpwstr/>
  </property>
  <property fmtid="{D5CDD505-2E9C-101B-9397-08002B2CF9AE}" pid="16" name="ODLocation">
    <vt:lpwstr/>
  </property>
  <property fmtid="{D5CDD505-2E9C-101B-9397-08002B2CF9AE}" pid="17" name="cab2b3288e6e43bfbf2ef2d2c28afca2">
    <vt:lpwstr/>
  </property>
  <property fmtid="{D5CDD505-2E9C-101B-9397-08002B2CF9AE}" pid="18" name="ODPracticeGroup">
    <vt:lpwstr/>
  </property>
  <property fmtid="{D5CDD505-2E9C-101B-9397-08002B2CF9AE}" pid="19" name="b2bbd117066947d2a47cb27a0d94cc29">
    <vt:lpwstr/>
  </property>
  <property fmtid="{D5CDD505-2E9C-101B-9397-08002B2CF9AE}" pid="20" name="i9ca23b0db0f4b53825dd252c143af46">
    <vt:lpwstr/>
  </property>
</Properties>
</file>