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7" r:id="rId2"/>
    <p:sldId id="263" r:id="rId3"/>
    <p:sldId id="264" r:id="rId4"/>
    <p:sldId id="276" r:id="rId5"/>
    <p:sldId id="277" r:id="rId6"/>
    <p:sldId id="280" r:id="rId7"/>
    <p:sldId id="278" r:id="rId8"/>
    <p:sldId id="279" r:id="rId9"/>
    <p:sldId id="270" r:id="rId10"/>
    <p:sldId id="281" r:id="rId11"/>
    <p:sldId id="272" r:id="rId12"/>
    <p:sldId id="283" r:id="rId13"/>
    <p:sldId id="284" r:id="rId14"/>
    <p:sldId id="285" r:id="rId15"/>
    <p:sldId id="289" r:id="rId16"/>
    <p:sldId id="290" r:id="rId17"/>
    <p:sldId id="287" r:id="rId18"/>
    <p:sldId id="288" r:id="rId19"/>
    <p:sldId id="291" r:id="rId20"/>
    <p:sldId id="292" r:id="rId21"/>
    <p:sldId id="286" r:id="rId22"/>
    <p:sldId id="293" r:id="rId23"/>
    <p:sldId id="294" r:id="rId24"/>
    <p:sldId id="295" r:id="rId25"/>
    <p:sldId id="26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25.xml" Id="rId26" /><Relationship Type="http://schemas.openxmlformats.org/officeDocument/2006/relationships/slide" Target="slides/slide2.xml" Id="rId3" /><Relationship Type="http://schemas.openxmlformats.org/officeDocument/2006/relationships/slide" Target="slides/slide20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viewProps" Target="viewProps.xml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presProps" Target="presProps.xml" Id="rId28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tableStyles" Target="tableStyles.xml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notesMaster" Target="notesMasters/notesMaster1.xml" Id="rId27" /><Relationship Type="http://schemas.openxmlformats.org/officeDocument/2006/relationships/theme" Target="theme/theme1.xml" Id="rId30" /><Relationship Type="http://schemas.openxmlformats.org/officeDocument/2006/relationships/customXml" Target="/customXML/item.xml" Id="imanage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AD64E-DD5A-46C3-BE09-1F534145014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EEDC2-7CD4-412D-89D4-979C585D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36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05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5AE80-9369-71E9-7439-ECD698111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461CB-6220-1D1B-838E-488CEB99A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B20F61-CDD7-FFD2-D78F-A2D161292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err="1"/>
              <a:t>CoCounsel</a:t>
            </a:r>
            <a:r>
              <a:rPr lang="en-US" dirty="0"/>
              <a:t> Prompt: Identify any states that have translated their water quality criteria narratives into specific PFAS limits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25C81-54AE-F09E-19EC-87AC8D861D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80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A1B22-FB7A-E335-A330-7628D3A01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319261-2F5C-AADA-D863-7D9F94BD9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7462A5-F71E-A709-9047-18D41C910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Disclaimer: the use of </a:t>
            </a:r>
            <a:r>
              <a:rPr lang="en-US" dirty="0" err="1"/>
              <a:t>chatgpt</a:t>
            </a:r>
            <a:r>
              <a:rPr lang="en-US" dirty="0"/>
              <a:t> poses a risk to the confidentiality and privilege of any information you enter into it! Do not enter confidential and privileged information.</a:t>
            </a:r>
          </a:p>
          <a:p>
            <a:endParaRPr lang="en-US" dirty="0"/>
          </a:p>
          <a:p>
            <a:r>
              <a:rPr lang="en-US" dirty="0"/>
              <a:t>Make ChatGPT search clunky government databases instead of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A5D30-14A5-997E-D4AC-1A995CFF6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96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9349F-C126-F759-A829-0A8493014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DDC3C-3125-746B-092C-E91DE8555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D8B2B-DFEC-CEE3-4563-11AB4D725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ChatGPT search clunky government databases instead of you</a:t>
            </a:r>
          </a:p>
          <a:p>
            <a:endParaRPr lang="en-US" dirty="0"/>
          </a:p>
          <a:p>
            <a:r>
              <a:rPr lang="en-US" dirty="0"/>
              <a:t>Maybe I should start saying please and thank you like Don in case of any I Robot/Ex </a:t>
            </a:r>
            <a:r>
              <a:rPr lang="en-US"/>
              <a:t>Machina situations…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01CDC-9219-E786-ABA0-CF6D007F1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97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B35A3-F272-6601-D6B3-0CEFE8FC6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608F62-BDFA-42F4-CB7B-319D07A85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7613D8-1564-D8EE-3077-0C70E71F1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Cautionary tale: Corporate client searched hard copy records on hand and decided it did not operate during certain timeframe in any capacity…30 second double check on </a:t>
            </a:r>
            <a:r>
              <a:rPr lang="en-US" dirty="0" err="1"/>
              <a:t>chatgpt</a:t>
            </a:r>
            <a:r>
              <a:rPr lang="en-US" dirty="0"/>
              <a:t> proved them wrong; make sure your “diligent investigations” during discovery are at least as good as a few minutes asking </a:t>
            </a:r>
            <a:r>
              <a:rPr lang="en-US" dirty="0" err="1"/>
              <a:t>chatgpt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A8CA-36A4-E0E6-CCD7-7E495F733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11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F9525-DAF0-6A54-DEAA-B8F2F5FC5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9C8DD9-3776-C3EF-0221-947A01766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5F024-6C70-68BB-2741-71D6A68AB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Bookend Approach: Use AI at the beginning or end of projects. It can help orient you at the start and can alert you of things you may have missed at the end.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588C8-C3BF-2B87-7CFF-D1ABE14B9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8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Charlotin List: A French lawyer Damien Charlotin took it upon himself to keep track of every time a legal professional got in trouble for using a hallucinated case/bad citation in filings. </a:t>
            </a:r>
          </a:p>
          <a:p>
            <a:endParaRPr lang="en-US" dirty="0"/>
          </a:p>
          <a:p>
            <a:r>
              <a:rPr lang="en-US" dirty="0" err="1"/>
              <a:t>Chatgpt</a:t>
            </a:r>
            <a:r>
              <a:rPr lang="en-US" dirty="0"/>
              <a:t> prompt: generate a picture of a judge inappropriately using </a:t>
            </a:r>
            <a:r>
              <a:rPr lang="en-US" dirty="0" err="1"/>
              <a:t>chatgpt</a:t>
            </a:r>
            <a:r>
              <a:rPr lang="en-US" dirty="0"/>
              <a:t> hallucinated cases so they can start a vacation early</a:t>
            </a:r>
          </a:p>
          <a:p>
            <a:endParaRPr lang="en-US" dirty="0"/>
          </a:p>
          <a:p>
            <a:r>
              <a:rPr lang="en-US" dirty="0"/>
              <a:t>Point out that 13 judges are listed and there is no mention of law clerks. But willing to bet a few law clerks had some explaining to do on those 13 cases. Make sure all admin and staff are using AI tools responsibly.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86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61F7A-BA07-77A0-B7AF-272A4B380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BE7FE9-E246-F307-FACA-0C6FFFF5B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A6B54B-654B-11C9-2C9E-07838C765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 prompt: change the picture to the same judge using cocounsel for legal research and doing a thumbs up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BF0F6-A96A-5ABB-4483-ED95AE432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34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5AA5B-636B-6026-5787-C127F3CA7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E056C-0A97-AD28-7ADB-E76C58CC4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8F2AA8-DC1B-E0FD-37FE-E5A7ED1C1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Needed the identifying mischaracterizations tool when I was a law clerk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C5EF9-13FE-7A1B-FA94-54314A699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7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FBC69-5C95-729E-A837-097FE1C5E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A17027-2B9F-3EDE-4D23-138CF3841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980B9-B585-3696-7B6C-B43ED9264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If you include </a:t>
            </a:r>
            <a:r>
              <a:rPr lang="en-US" dirty="0" err="1"/>
              <a:t>shepardize</a:t>
            </a:r>
            <a:r>
              <a:rPr lang="en-US" dirty="0"/>
              <a:t> in the prompt, cocounsel will identify and summarize negative treatment and you can easily review those cases. 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Verify tool is key in Deep Research Task Bar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Deep Research skill will not hallucinate cases but it will generate questionable conclusory statements you should verify as necessary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CA938-3749-3AF4-67F4-C325E26399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43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4207E-3B32-0FF7-8DD3-E7DF1568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666723-ECE0-8B13-1917-79ED56AFE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2A7F63-9E22-DA80-1631-1553E50CB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Verify tool is key in Deep Research Task Bar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Deep Research skill will not hallucinate cases but it will generate questionable conclusory statements you should verify as necessary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EAC06-C62B-F2C5-92DB-04AF28EE3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42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06153-4954-864E-87F1-02A651659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0FA717-4B96-72D4-7A52-579AAA4116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64C9B-9533-34E3-7849-21085B849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Identify any assertion you see as too strong or questionable and review the support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53731-BD12-158B-4179-536836FF0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02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CF404-ED24-59F2-4734-4845BE142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91F14C-EF3E-A5FE-8194-E77069327C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5079C-34B9-B480-6F52-DBCAAC414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E.g. Upload four deposition transcripts and prompt: “Review these deposition transcripts and provide citations to any mention of…”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C18E1-A960-F357-D8D3-B40473384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08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CE398-5A6E-2861-52BA-FCF9D5C36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B912B-E7ED-4075-B2EE-3C4704A7ED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F9F81-7F50-030D-5912-74BC3628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Upload Complaint and use summary to draft outline to response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86095-4E63-98FA-A0AE-F45C04075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ADDC-2CEC-46B3-ACF0-7C1A4FE6F0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285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B43672-BA19-47A4-9F8E-921729514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027"/>
            <a:ext cx="7886700" cy="815973"/>
          </a:xfrm>
        </p:spPr>
        <p:txBody>
          <a:bodyPr>
            <a:norm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1A87A-89AA-4440-912A-68562FF87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333500"/>
            <a:ext cx="7886700" cy="44005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47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CDAA5-2FD8-4A57-8A9D-B7A1AB99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D4834-F5D5-4DEA-80AA-A14EEB61E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638300"/>
            <a:ext cx="7886700" cy="45529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417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3D8078-9CE4-455C-940F-8C77EBB33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825" y="2286000"/>
            <a:ext cx="8134350" cy="581025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67879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17477"/>
            <a:ext cx="7886700" cy="815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81150"/>
            <a:ext cx="7886700" cy="459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65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3" r:id="rId2"/>
    <p:sldLayoutId id="2147483680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48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48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48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48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48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844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57AFE-362A-438B-81E4-07B5F1A09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Example 1 – Draft an Agreement Using a “Secure” LLM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02556B-0153-227C-5B30-D90195B89950}"/>
              </a:ext>
            </a:extLst>
          </p:cNvPr>
          <p:cNvGrpSpPr/>
          <p:nvPr/>
        </p:nvGrpSpPr>
        <p:grpSpPr>
          <a:xfrm>
            <a:off x="98615" y="2098262"/>
            <a:ext cx="8964549" cy="3758184"/>
            <a:chOff x="645214" y="2000173"/>
            <a:chExt cx="10708586" cy="41011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6BBD4F-7A1E-1E13-91EB-8C17041E3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214" y="2000173"/>
              <a:ext cx="10708586" cy="410116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86E378-9451-79B2-4798-EA0CA180FF24}"/>
                </a:ext>
              </a:extLst>
            </p:cNvPr>
            <p:cNvSpPr/>
            <p:nvPr/>
          </p:nvSpPr>
          <p:spPr>
            <a:xfrm flipV="1">
              <a:off x="5203698" y="2857584"/>
              <a:ext cx="1947672" cy="18288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CFBBA9-747D-2B89-4EF6-3DEC95D5263F}"/>
                </a:ext>
              </a:extLst>
            </p:cNvPr>
            <p:cNvSpPr/>
            <p:nvPr/>
          </p:nvSpPr>
          <p:spPr>
            <a:xfrm flipV="1">
              <a:off x="8724900" y="2877817"/>
              <a:ext cx="1296670" cy="1828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E5CD73-5CA5-8681-22DF-6279533AB131}"/>
                </a:ext>
              </a:extLst>
            </p:cNvPr>
            <p:cNvSpPr/>
            <p:nvPr/>
          </p:nvSpPr>
          <p:spPr>
            <a:xfrm flipV="1">
              <a:off x="4295648" y="3122070"/>
              <a:ext cx="908050" cy="1828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33E07E-CC98-EDB6-40F0-946A7D196EF6}"/>
                </a:ext>
              </a:extLst>
            </p:cNvPr>
            <p:cNvSpPr/>
            <p:nvPr/>
          </p:nvSpPr>
          <p:spPr>
            <a:xfrm flipV="1">
              <a:off x="4905248" y="3411217"/>
              <a:ext cx="962152" cy="18287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6B89F0-BCA1-341A-E52D-38E31FEF1947}"/>
                </a:ext>
              </a:extLst>
            </p:cNvPr>
            <p:cNvSpPr/>
            <p:nvPr/>
          </p:nvSpPr>
          <p:spPr>
            <a:xfrm flipV="1">
              <a:off x="4263898" y="3661404"/>
              <a:ext cx="320802" cy="18287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0B2AFC-374B-841C-BCBA-466CE29AB6B3}"/>
                </a:ext>
              </a:extLst>
            </p:cNvPr>
            <p:cNvSpPr/>
            <p:nvPr/>
          </p:nvSpPr>
          <p:spPr>
            <a:xfrm flipV="1">
              <a:off x="7489698" y="3661404"/>
              <a:ext cx="1296670" cy="18287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B79076-046C-D1B1-BC03-C885473C688A}"/>
                </a:ext>
              </a:extLst>
            </p:cNvPr>
            <p:cNvSpPr/>
            <p:nvPr/>
          </p:nvSpPr>
          <p:spPr>
            <a:xfrm flipV="1">
              <a:off x="10315448" y="3933913"/>
              <a:ext cx="320802" cy="18287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8181E4-FD75-6E29-2FA6-B22DAD0D25C8}"/>
                </a:ext>
              </a:extLst>
            </p:cNvPr>
            <p:cNvSpPr/>
            <p:nvPr/>
          </p:nvSpPr>
          <p:spPr>
            <a:xfrm flipV="1">
              <a:off x="4295648" y="4187262"/>
              <a:ext cx="1947672" cy="18288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D65A60-8E2C-6702-BC09-1E0AAC19D7A5}"/>
                </a:ext>
              </a:extLst>
            </p:cNvPr>
            <p:cNvSpPr/>
            <p:nvPr/>
          </p:nvSpPr>
          <p:spPr>
            <a:xfrm flipV="1">
              <a:off x="6503034" y="4992367"/>
              <a:ext cx="1726565" cy="18288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5FFB40-BB5D-349E-169E-F271FA3ED187}"/>
                </a:ext>
              </a:extLst>
            </p:cNvPr>
            <p:cNvSpPr/>
            <p:nvPr/>
          </p:nvSpPr>
          <p:spPr>
            <a:xfrm flipV="1">
              <a:off x="3057746" y="5674179"/>
              <a:ext cx="3718738" cy="2446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85325C-3635-27B0-9023-0553C6E07133}"/>
                </a:ext>
              </a:extLst>
            </p:cNvPr>
            <p:cNvSpPr/>
            <p:nvPr/>
          </p:nvSpPr>
          <p:spPr>
            <a:xfrm flipV="1">
              <a:off x="7151370" y="5723494"/>
              <a:ext cx="3718738" cy="2446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7959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C9360-961E-2190-32A5-456FDAE3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Example 2 – Perform a Calculation Using a </a:t>
            </a:r>
            <a:br>
              <a:rPr lang="en-US" sz="2700" dirty="0"/>
            </a:br>
            <a:r>
              <a:rPr lang="en-US" sz="2700" dirty="0"/>
              <a:t>“Non-Secure” LLM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80168-0E75-2AF8-AADB-25494F3D2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9301" y="1787933"/>
            <a:ext cx="5936787" cy="4006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8456BA-404F-2408-0A51-31045C9F4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15724"/>
            <a:ext cx="4417204" cy="364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56807-6ED3-4FD8-A78B-107C5FBFA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C258D-F234-9528-2CF8-C70FA7154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Charlotin 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C6B9F-395A-3179-8322-47EF11A6F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96" y="1960493"/>
            <a:ext cx="2292626" cy="34389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BADB75-45F7-DC25-55A9-6A71AB509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78" y="2234231"/>
            <a:ext cx="5441093" cy="32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5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AD015-9B11-5919-2DED-42B609791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F7D13-B24B-93AE-45BD-2F5EEFDF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How to Stay Off The Charlotin List…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87638-98B4-4E9C-5A0A-C335D96BA5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638300"/>
            <a:ext cx="5752273" cy="45529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Do not use ChatGPT for Legal Research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Use </a:t>
            </a:r>
            <a:r>
              <a:rPr lang="en-US" dirty="0" err="1"/>
              <a:t>CoCounsel</a:t>
            </a:r>
            <a:r>
              <a:rPr lang="en-US" dirty="0"/>
              <a:t> for Legal Research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Use ChatGPT for facts, math, database searching, images, etc.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60539F-E64F-3094-B00D-3A754D363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23" y="1748553"/>
            <a:ext cx="2292096" cy="34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6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6DC74-EEA1-3398-D856-1362E1ED0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9B2F-29E7-9877-531D-00B1B8DB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CoCounsel</a:t>
            </a:r>
            <a:r>
              <a:rPr lang="en-US" dirty="0"/>
              <a:t> Examples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D95898-5C8F-E2D4-2432-9D28B67A7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60" y="1718589"/>
            <a:ext cx="7118480" cy="412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B5D48-888D-5625-C02E-A294302E6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553C-BA7D-3AEE-2F61-4D9E8A33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Research Skill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BF68B4-0EE5-E771-A49F-238112628A54}"/>
              </a:ext>
            </a:extLst>
          </p:cNvPr>
          <p:cNvGrpSpPr/>
          <p:nvPr/>
        </p:nvGrpSpPr>
        <p:grpSpPr>
          <a:xfrm>
            <a:off x="735107" y="1733452"/>
            <a:ext cx="7464287" cy="3925770"/>
            <a:chOff x="0" y="192405"/>
            <a:chExt cx="12192000" cy="64731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E13989-C3D1-6680-B720-97FB3EA2E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2405"/>
              <a:ext cx="12192000" cy="647319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148CF1C-B5A5-6FFB-892A-7AD0187CAA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13355" y="480797"/>
              <a:ext cx="707923" cy="92816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5699F7E-5F1F-BEBE-D8F7-326530B56E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71484" y="1267378"/>
              <a:ext cx="707923" cy="92816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70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C39D2-B414-C3E4-22B3-9EEA9B020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AD96-191F-1E71-4DAB-6566C48D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Research Skill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25637-C49F-F1C0-C317-8C6592FF9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0341"/>
            <a:ext cx="9144000" cy="37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5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A2722-FE92-1308-3640-3A44CDCB0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24AB0-0DA3-F11F-F91C-4EDF83F12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Research Skill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3B0621-2F18-5135-C2E5-EB92380138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69"/>
          <a:stretch>
            <a:fillRect/>
          </a:stretch>
        </p:blipFill>
        <p:spPr>
          <a:xfrm>
            <a:off x="-62753" y="1870710"/>
            <a:ext cx="91440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A77F5-17A0-CF9D-49B1-1B8942647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C3D2D-D7CA-A621-04A3-BC996B28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Review Documents Skill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D82F4-628F-826F-46DA-6DD7644DD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896" y="1946200"/>
            <a:ext cx="6384209" cy="34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9EB1F-10FD-BF92-24C3-83DF9F1FA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383B7-3EA0-ECE6-DC2A-EA90374D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Complaint Analysis Skill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7DB8D-6652-670B-0668-029D846D2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70" y="2008167"/>
            <a:ext cx="6731461" cy="322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2AA79-24A7-753D-E0BE-76F0CEABE6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481851"/>
            <a:ext cx="7886700" cy="44005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300" dirty="0"/>
              <a:t>Strategizing Artificial Intelligence</a:t>
            </a:r>
          </a:p>
          <a:p>
            <a:pPr marL="0" indent="0" algn="ctr">
              <a:buNone/>
            </a:pPr>
            <a:r>
              <a:rPr lang="en-US" sz="4300" dirty="0"/>
              <a:t>in Legal Practice</a:t>
            </a:r>
          </a:p>
          <a:p>
            <a:pPr marL="0" indent="0" algn="ctr">
              <a:buNone/>
            </a:pPr>
            <a:endParaRPr lang="en-US" sz="3000" dirty="0"/>
          </a:p>
          <a:p>
            <a:pPr marL="0" indent="0" algn="ctr">
              <a:buNone/>
            </a:pPr>
            <a:r>
              <a:rPr lang="en-US" sz="3000" dirty="0"/>
              <a:t>April 10, 2026</a:t>
            </a:r>
          </a:p>
          <a:p>
            <a:pPr marL="0" indent="0" algn="ctr">
              <a:buNone/>
            </a:pPr>
            <a:endParaRPr lang="en-US" sz="3000" dirty="0"/>
          </a:p>
          <a:p>
            <a:pPr marL="0" indent="0" algn="ctr">
              <a:buNone/>
            </a:pPr>
            <a:r>
              <a:rPr lang="en-US" sz="2400" dirty="0"/>
              <a:t>Donald C. Bluedorn II, Esq.</a:t>
            </a:r>
          </a:p>
          <a:p>
            <a:pPr marL="0" indent="0" algn="ctr">
              <a:buNone/>
            </a:pPr>
            <a:r>
              <a:rPr lang="en-US" sz="2400" dirty="0"/>
              <a:t>Ethan F. Johnson, Esq.</a:t>
            </a:r>
          </a:p>
          <a:p>
            <a:pPr marL="0" indent="0" algn="ctr"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118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05CBF-1BCD-6896-9DAB-C5A329978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CAFA-7025-2BB0-BF2B-B4AD42024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Jurisdictional Survey Skill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055128-96A0-AE81-4F9D-34C7B1191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88" y="2000695"/>
            <a:ext cx="6295196" cy="38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A8DE1-FA9E-CEF3-F870-2ED30CDFA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00D58-A486-161B-3691-11C3AC27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ChatGPT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F7D0B7-3AEE-AB0B-3430-5B593ABEE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48" y="1848085"/>
            <a:ext cx="7997905" cy="316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89A40-9716-1871-3AF8-71F1E3A6F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B861A-AADE-D56F-9EE3-EB4D6288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ChatGPT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DF400-4AA6-BA30-C9CD-925C1A095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406" y="1811991"/>
            <a:ext cx="5015884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6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0B9F3-C6F8-CA1E-A9F1-45329B2D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8D600-71EB-0D3E-78BA-A3E3B335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ChatGPT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18FB5-DB2F-80E0-6EC4-9ACAFD4603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Fact Research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“Diligent Investigation”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Corporate history </a:t>
            </a:r>
          </a:p>
        </p:txBody>
      </p:sp>
      <p:sp>
        <p:nvSpPr>
          <p:cNvPr id="5" name="AutoShape 2" descr="Generated image: Tired lawyer sifting through old files">
            <a:extLst>
              <a:ext uri="{FF2B5EF4-FFF2-40B4-BE49-F238E27FC236}">
                <a16:creationId xmlns:a16="http://schemas.microsoft.com/office/drawing/2014/main" id="{3777BF66-F5DA-0F31-7296-4208833686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AutoShape 4" descr="Generated image: Tired lawyer sifting through old files">
            <a:extLst>
              <a:ext uri="{FF2B5EF4-FFF2-40B4-BE49-F238E27FC236}">
                <a16:creationId xmlns:a16="http://schemas.microsoft.com/office/drawing/2014/main" id="{7F9C7E79-318B-9729-9E45-0FD67FBB1D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57500" y="85725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66457C-6F57-5519-815B-653ECDFEA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27" y="1960494"/>
            <a:ext cx="2693504" cy="404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26A3B-8691-9F69-0872-F190B108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42B50-005F-3E22-0EA3-8B31CDEC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Rules of Thumb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7BD0B-8EED-47DF-1141-2C284AB633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Bookend Approach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err="1"/>
              <a:t>CoCounsel</a:t>
            </a:r>
            <a:r>
              <a:rPr lang="en-US" dirty="0"/>
              <a:t>/Westlaw AI for Legal Research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ChatGPT for facts, math, images, visuals, etc.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Always Verify; do not trust any quotes or citations from ChatGPT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Protect Confidentiality &amp; Privilege</a:t>
            </a:r>
          </a:p>
        </p:txBody>
      </p:sp>
      <p:sp>
        <p:nvSpPr>
          <p:cNvPr id="5" name="AutoShape 2" descr="Generated image: Tired lawyer sifting through old files">
            <a:extLst>
              <a:ext uri="{FF2B5EF4-FFF2-40B4-BE49-F238E27FC236}">
                <a16:creationId xmlns:a16="http://schemas.microsoft.com/office/drawing/2014/main" id="{0F3EE889-FD90-A27A-9C2D-80EAEC6953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" name="AutoShape 4" descr="Generated image: Tired lawyer sifting through old files">
            <a:extLst>
              <a:ext uri="{FF2B5EF4-FFF2-40B4-BE49-F238E27FC236}">
                <a16:creationId xmlns:a16="http://schemas.microsoft.com/office/drawing/2014/main" id="{0BA21C26-E5AB-1F76-37C0-2D20989153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57500" y="85725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9458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D821D5-829A-0C86-02B2-E228D0955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25" y="2366685"/>
            <a:ext cx="8134350" cy="581025"/>
          </a:xfrm>
        </p:spPr>
        <p:txBody>
          <a:bodyPr>
            <a:normAutofit fontScale="92500" lnSpcReduction="20000"/>
          </a:bodyPr>
          <a:lstStyle/>
          <a:p>
            <a:r>
              <a:rPr lang="en-US" sz="4800" dirty="0"/>
              <a:t>Q &amp; 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99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0107-A0D5-45EC-9D7E-362FD12F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6059B-F350-4946-8224-3726B4B762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638300"/>
            <a:ext cx="7886700" cy="4242547"/>
          </a:xfrm>
        </p:spPr>
        <p:txBody>
          <a:bodyPr>
            <a:normAutofit/>
          </a:bodyPr>
          <a:lstStyle/>
          <a:p>
            <a:pPr marL="385763" indent="-385763">
              <a:spcBef>
                <a:spcPts val="1800"/>
              </a:spcBef>
              <a:buFont typeface="+mj-lt"/>
              <a:buAutoNum type="arabicPeriod"/>
            </a:pPr>
            <a:r>
              <a:rPr lang="en-US" sz="3200" dirty="0"/>
              <a:t>Introduction</a:t>
            </a:r>
          </a:p>
          <a:p>
            <a:pPr marL="385763" indent="-385763">
              <a:spcBef>
                <a:spcPts val="1800"/>
              </a:spcBef>
              <a:buFont typeface="+mj-lt"/>
              <a:buAutoNum type="arabicPeriod"/>
            </a:pPr>
            <a:r>
              <a:rPr lang="en-US" sz="3200" dirty="0"/>
              <a:t>Where Are We?</a:t>
            </a:r>
          </a:p>
          <a:p>
            <a:pPr marL="385763" indent="-385763">
              <a:spcBef>
                <a:spcPts val="1800"/>
              </a:spcBef>
              <a:buFont typeface="+mj-lt"/>
              <a:buAutoNum type="arabicPeriod"/>
            </a:pPr>
            <a:r>
              <a:rPr lang="en-US" sz="3200" dirty="0"/>
              <a:t>Basic Guidelines for Using GenAI</a:t>
            </a:r>
          </a:p>
          <a:p>
            <a:pPr marL="385763" indent="-385763">
              <a:spcBef>
                <a:spcPts val="1800"/>
              </a:spcBef>
              <a:buFont typeface="+mj-lt"/>
              <a:buAutoNum type="arabicPeriod"/>
            </a:pPr>
            <a:r>
              <a:rPr lang="en-US" sz="3200" dirty="0"/>
              <a:t>A Few Practical Examples</a:t>
            </a:r>
          </a:p>
          <a:p>
            <a:pPr marL="385763" indent="-385763">
              <a:spcBef>
                <a:spcPts val="1800"/>
              </a:spcBef>
              <a:buFont typeface="+mj-lt"/>
              <a:buAutoNum type="arabicPeriod"/>
            </a:pPr>
            <a:r>
              <a:rPr lang="en-US" sz="3200" dirty="0"/>
              <a:t>Responsible Use of AI Tools </a:t>
            </a:r>
          </a:p>
          <a:p>
            <a:pPr marL="385763" indent="-385763">
              <a:spcBef>
                <a:spcPts val="1800"/>
              </a:spcBef>
              <a:buFont typeface="+mj-lt"/>
              <a:buAutoNum type="arabicPeriod"/>
            </a:pPr>
            <a:r>
              <a:rPr lang="en-US" sz="3200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6965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8DD8-20D6-12A0-FE6B-5BA3EDBC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EEEE1-AE17-48A9-2575-2A845B13AE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Extractive AI vs. Generative AI</a:t>
            </a:r>
          </a:p>
          <a:p>
            <a:pPr>
              <a:spcBef>
                <a:spcPts val="1800"/>
              </a:spcBef>
            </a:pPr>
            <a:r>
              <a:rPr lang="en-US" dirty="0"/>
              <a:t>General Industry – yes and no</a:t>
            </a:r>
          </a:p>
          <a:p>
            <a:pPr lvl="1">
              <a:spcBef>
                <a:spcPts val="1800"/>
              </a:spcBef>
              <a:buSzPct val="75000"/>
              <a:buFont typeface="Wingdings" panose="05000000000000000000" pitchFamily="2" charset="2"/>
              <a:buChar char="ü"/>
            </a:pPr>
            <a:r>
              <a:rPr lang="en-US" sz="2100" dirty="0"/>
              <a:t>Usage is way up</a:t>
            </a:r>
          </a:p>
          <a:p>
            <a:pPr lvl="1">
              <a:spcBef>
                <a:spcPts val="1800"/>
              </a:spcBef>
              <a:buSzPct val="75000"/>
              <a:buFont typeface="Wingdings" panose="05000000000000000000" pitchFamily="2" charset="2"/>
              <a:buChar char="ü"/>
            </a:pPr>
            <a:r>
              <a:rPr lang="en-US" sz="2100" dirty="0"/>
              <a:t>Problems with implementation</a:t>
            </a:r>
          </a:p>
          <a:p>
            <a:pPr>
              <a:spcBef>
                <a:spcPts val="1800"/>
              </a:spcBef>
            </a:pPr>
            <a:r>
              <a:rPr lang="en-US" dirty="0"/>
              <a:t>Legal Industry – not a bubble, but AI products are consolidating - advancements in products occurring at a dizzyingly fast pace </a:t>
            </a:r>
          </a:p>
          <a:p>
            <a:pPr>
              <a:spcBef>
                <a:spcPts val="1800"/>
              </a:spcBef>
            </a:pPr>
            <a:r>
              <a:rPr lang="en-US" dirty="0"/>
              <a:t>Movement from “cost reduction” to “growth and innovation”</a:t>
            </a:r>
          </a:p>
        </p:txBody>
      </p:sp>
    </p:spTree>
    <p:extLst>
      <p:ext uri="{BB962C8B-B14F-4D97-AF65-F5344CB8AC3E}">
        <p14:creationId xmlns:p14="http://schemas.microsoft.com/office/powerpoint/2010/main" val="20675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3DF5-6D25-3B2C-B91E-FB31557F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Bar Associations Have “Weighed In”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293E4-5255-5DFF-3E07-F18A37597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/>
              <a:t>ABA Formal Opinion 512 – July 29, 2024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/>
              <a:t>ABA Model Rules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/>
              <a:t>Pennsylvania Bar Association and Philadelphia Bar Association Joint Formal Opinion 2024-200 – May 22, 2024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/>
              <a:t>New York City Bar Association Formal Opinion 2025-6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/>
              <a:t>Common Foundations: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dirty="0"/>
              <a:t>Competence &amp; Supervision – Rules 1.1, 5.1, and 5.3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dirty="0"/>
              <a:t>Confidentiality – Rule 1.6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dirty="0"/>
              <a:t>Communication – Rule 1.4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dirty="0"/>
              <a:t>Reasonable Fees – Rule 1.5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75000"/>
              <a:buFont typeface="Wingdings" panose="05000000000000000000" pitchFamily="2" charset="2"/>
              <a:buChar char="ü"/>
            </a:pPr>
            <a:r>
              <a:rPr lang="en-US" dirty="0"/>
              <a:t>Integrity – Rules 3.1, 3.3, and 8.4</a:t>
            </a:r>
          </a:p>
          <a:p>
            <a:pPr>
              <a:spcAft>
                <a:spcPts val="1350"/>
              </a:spcAft>
            </a:pPr>
            <a:endParaRPr lang="en-US" dirty="0"/>
          </a:p>
          <a:p>
            <a:pPr marL="0" indent="0">
              <a:spcAft>
                <a:spcPts val="135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0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0272-D1C7-88C4-10AC-B94929A2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- The Good . . 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E3E66-F084-FE76-76D0-95DDB4482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797" y="1970961"/>
            <a:ext cx="4586448" cy="37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DC8E-135A-709E-3772-A114ACDC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Bad . . 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F5886-3B00-06FD-5F96-68D04AD85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1828800"/>
            <a:ext cx="36004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962F-C5B2-9174-6F4C-8F7C142F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 Ugly . . 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AA0C9-0DCE-2D45-5636-DA2B27D06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746" y="1924611"/>
            <a:ext cx="5286517" cy="383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5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12606-797C-9E90-F7BE-BE3475CE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Basic GenAI Guidelines – Our Firm’s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2719D-CB81-0D0C-E2D1-5602B39CA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1371600" indent="-137160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/>
              <a:t>No. 1 – Understand the Technology and its Limitations </a:t>
            </a:r>
          </a:p>
          <a:p>
            <a:pPr marL="1371600" indent="-137160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/>
              <a:t>No. 2 – Adhere to Existing Rules on Use</a:t>
            </a:r>
          </a:p>
          <a:p>
            <a:pPr marL="1371600" indent="-137160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/>
              <a:t>No. 3 – Use Technology as a Complement, not a Substitute</a:t>
            </a:r>
          </a:p>
          <a:p>
            <a:pPr marL="1371600" indent="-137160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/>
              <a:t>No. 4 – Maintain Client Confidentiality and Attorney-Client Privilege</a:t>
            </a:r>
          </a:p>
          <a:p>
            <a:pPr marL="1371600" indent="-137160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/>
              <a:t>No. 5 – Inform Clients (including internal clients) and Assume Responsibility  </a:t>
            </a:r>
          </a:p>
          <a:p>
            <a:pPr marL="1371600" indent="-137160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/>
              <a:t>No. 6 – Billing and Timekeeping</a:t>
            </a:r>
          </a:p>
        </p:txBody>
      </p:sp>
    </p:spTree>
    <p:extLst>
      <p:ext uri="{BB962C8B-B14F-4D97-AF65-F5344CB8AC3E}">
        <p14:creationId xmlns:p14="http://schemas.microsoft.com/office/powerpoint/2010/main" val="14061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E55A6F9-F24E-4BE2-90D7-27EBFE691CCA}" vid="{F05E19EF-6FAB-4986-A5FB-095D296931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item.xml>��< ? x m l   v e r s i o n = " 1 . 0 "   e n c o d i n g = " u t f - 1 6 " ? >  
 < p r o p e r t i e s   x m l n s = " h t t p : / / w w w . i m a n a g e . c o m / w o r k / x m l s c h e m a " >  
     < d o c u m e n t i d > A C T I V E ! 1 7 2 8 3 3 3 5 . 1 < / d o c u m e n t i d >  
     < s e n d e r i d > V L A N D A < / s e n d e r i d >  
     < s e n d e r e m a i l > V L A N D A @ B A B S T C A L L A N D . C O M < / s e n d e r e m a i l >  
     < l a s t m o d i f i e d > 2 0 2 6 - 0 4 - 0 2 T 1 0 : 2 7 : 0 2 . 0 0 0 0 0 0 0 - 0 4 : 0 0 < / l a s t m o d i f i e d >  
     < d a t a b a s e > A C T I V E < / d a t a b a s e >  
 < / p r o p e r t i e s > 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</TotalTime>
  <Words>865</Words>
  <Application>Microsoft Office PowerPoint</Application>
  <PresentationFormat>On-screen Show (4:3)</PresentationFormat>
  <Paragraphs>115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Arial</vt:lpstr>
      <vt:lpstr>Calibri</vt:lpstr>
      <vt:lpstr>Wingdings</vt:lpstr>
      <vt:lpstr>Office Theme</vt:lpstr>
      <vt:lpstr>PowerPoint Presentation</vt:lpstr>
      <vt:lpstr>PowerPoint Presentation</vt:lpstr>
      <vt:lpstr>Agenda</vt:lpstr>
      <vt:lpstr>Where Are We?</vt:lpstr>
      <vt:lpstr>Bar Associations Have “Weighed In”</vt:lpstr>
      <vt:lpstr>Where Are We - The Good . . .</vt:lpstr>
      <vt:lpstr>The Bad . . . </vt:lpstr>
      <vt:lpstr>And the Ugly . . .</vt:lpstr>
      <vt:lpstr>Basic GenAI Guidelines – Our Firm’s Approach</vt:lpstr>
      <vt:lpstr>Example 1 – Draft an Agreement Using a “Secure” LLM</vt:lpstr>
      <vt:lpstr>Example 2 – Perform a Calculation Using a  “Non-Secure” LLM</vt:lpstr>
      <vt:lpstr>The Charlotin List</vt:lpstr>
      <vt:lpstr>How to Stay Off The Charlotin List…</vt:lpstr>
      <vt:lpstr>CoCounsel Examples</vt:lpstr>
      <vt:lpstr>Deep Research Skill</vt:lpstr>
      <vt:lpstr>Deep Research Skill</vt:lpstr>
      <vt:lpstr>Deep Research Skill</vt:lpstr>
      <vt:lpstr>Review Documents Skill </vt:lpstr>
      <vt:lpstr>Complaint Analysis Skill </vt:lpstr>
      <vt:lpstr>Jurisdictional Survey Skill </vt:lpstr>
      <vt:lpstr>ChatGPT Examples</vt:lpstr>
      <vt:lpstr>ChatGPT Examples</vt:lpstr>
      <vt:lpstr>ChatGPT Examples</vt:lpstr>
      <vt:lpstr>Rules of Thumb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Telesz, Leah</dc:creator>
  <cp:lastModifiedBy>Landa, Victoria L.</cp:lastModifiedBy>
  <cp:revision>27</cp:revision>
  <dcterms:created xsi:type="dcterms:W3CDTF">2021-12-17T19:19:35Z</dcterms:created>
  <dcterms:modified xsi:type="dcterms:W3CDTF">2026-04-02T14:27:02Z</dcterms:modified>
</cp:coreProperties>
</file>