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1" r:id="rId5"/>
    <p:sldId id="257" r:id="rId6"/>
    <p:sldId id="281" r:id="rId7"/>
    <p:sldId id="270" r:id="rId8"/>
    <p:sldId id="302" r:id="rId9"/>
    <p:sldId id="303" r:id="rId10"/>
    <p:sldId id="304" r:id="rId11"/>
    <p:sldId id="292" r:id="rId12"/>
    <p:sldId id="305" r:id="rId13"/>
    <p:sldId id="306" r:id="rId14"/>
    <p:sldId id="307" r:id="rId15"/>
    <p:sldId id="308" r:id="rId16"/>
    <p:sldId id="271" r:id="rId17"/>
    <p:sldId id="30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510983-0857-478B-B1E1-8517F2C07C3B}">
          <p14:sldIdLst>
            <p14:sldId id="291"/>
            <p14:sldId id="257"/>
            <p14:sldId id="281"/>
            <p14:sldId id="270"/>
            <p14:sldId id="302"/>
            <p14:sldId id="303"/>
            <p14:sldId id="304"/>
            <p14:sldId id="292"/>
            <p14:sldId id="305"/>
            <p14:sldId id="306"/>
            <p14:sldId id="307"/>
            <p14:sldId id="308"/>
            <p14:sldId id="271"/>
            <p14:sldId id="30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0FB56F-80A4-9D8F-1C97-885A2DCF6155}" name="Rachel Grace Leman" initials="RL" userId="S::r.leman@acc.com::a0773cb3-5636-493a-a2b8-71c12286bf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  <a:srgbClr val="B16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458D0-9CC4-4044-5668-3FF79DF5307C}" v="2" dt="2025-12-08T22:31:5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8C636-4558-4046-B6EB-96044CF073D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DB9DD-8CD0-4933-8A12-0A7C9F83B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5B2F-CD78-8A58-8291-0D8491FC5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45FA3-A3B1-0C5B-7BB7-5BC3298CB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60CFD-158D-C7ED-446E-96BBB3EAD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F9E76-74BC-8967-D8EE-320B9DD7D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7B63-1D3F-70C9-AB5A-586E5B0A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16B80-99C6-963F-9EA2-3823A856F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BD476-3979-7CFF-295E-B52273E2A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AB73-F525-8217-DAED-76BB60443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FAF5-0EE9-107C-7BCB-A1B4B0B6F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A84C9-8FD1-F74A-4D52-D0D4BDE58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86C6F8-BAEF-7CA8-DB45-37B25E01B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6251-3019-0085-9C61-243E83E2B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6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4B3A-1F87-F0C8-4DE1-DD8BA4DB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9AA52-815A-BA33-55EB-A6A0E10EA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DD06F-EF73-DFEE-A3F4-AF87CD316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243EE-1BE6-2688-80C9-32ED3AC35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8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EC962-DA8D-104C-C1AF-F0663A6E7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09DDD-FC27-0084-9304-C523968A5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F193FE-E80D-F916-60D7-5480EA53D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390A1-5B0B-4F55-DB51-D1EE7061F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9EEF-7553-674E-0AF0-4B840B66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F529B-3A99-587B-96FF-22C19EAAF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AEA0B-3655-A54A-87B3-096FE8861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6635A-5262-9C4D-1031-C59C27488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D22A1-56ED-A915-8844-B6CDA214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F6378-EA52-5628-99A3-5631112FF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1DC6B-E841-EB94-D702-2C10E9DDE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E67B0-F579-9E86-E7D3-84B6FD2C3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5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F4E89-DED1-67FC-808E-EEFF0A00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34890-2428-22EC-2BEA-C8F45492F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0E474-1AD7-864D-5938-2E65E5527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672A5-C967-1015-86F9-F2B11FFEE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DB9DD-8CD0-4933-8A12-0A7C9F83B2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3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3C9D82-8C35-4493-AB2C-D672C16F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87" t="1199" r="3687" b="-1871"/>
          <a:stretch/>
        </p:blipFill>
        <p:spPr>
          <a:xfrm>
            <a:off x="0" y="-38100"/>
            <a:ext cx="12192000" cy="7453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D4096-0E1C-41A1-9046-F756AD55C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A2656-EDD7-482B-9033-7489D1E32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26864-9769-4086-A618-8945261B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422A0-D9E3-4BFA-926D-B06CEA4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4FE0-CD13-47EC-A616-5AD051D4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ADA-BD8D-4B90-9EA2-CAF00F94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57060-729D-45F2-A0A0-075AE9467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15868-725E-4E72-8508-2267B68D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17A5-FDDB-4D95-837F-5B4DEB17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B7A9-58EA-498B-8D9B-0C38DDEE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5871E-D1FE-4671-9D48-F37E2D398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0E3AC-60C0-462B-A4A8-EEE612007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17A5-4FA1-4A6E-B5A0-528A36F9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7DDF-40DB-4A48-A3D5-EE02F6A6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663A6-0980-4B14-A3B7-F5F57B75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5790-A04C-4DA2-A93F-3B789C86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C9A6-45BF-405F-AA72-C6E040D04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86F4E-04D2-4BBB-9743-DDB4AE80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60D8-2CD2-4886-816E-E34897AE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C17F-6010-407E-81D5-839EF3DE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36A2-104E-428C-BE62-248E7A53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723AE-B32B-4EF2-83D8-1979AD170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08CF2-F58C-4DF6-B87E-5116F760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ADAB-D6C6-4E29-B29D-025A85C0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04A2D-4A5F-42EB-A436-E6D082B0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6436-EC1B-4A03-8E01-BCC4BFED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91C2-F7C5-4F90-BF16-31E057BBE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E9353-F41D-4CE7-B918-9A5A59742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C164-5874-4CC7-B508-9D14646D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33C2B-0683-42E8-BCBC-E61EA234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65DC7-B3E1-44DD-8C70-A7C62548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9E84-E040-421C-A777-BC0B43E8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CEC1-F087-4A82-8CD4-39C4CB545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4619C-8DE2-4615-B4D5-470B0285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3C28F-7915-4C7E-B2CC-1ED15487A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AC715-883B-4BC1-8899-152DA9ABA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69073-878E-4776-976C-3A689BC3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7E831-0C6E-4BDE-A9DC-D278B4DC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AE093-547A-4311-9ABC-F8332141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D896-017C-4C75-A938-B7C4B6C0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4A619-FECD-4A8E-AE45-506587D3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56C-AB6E-4E14-B4A2-C05AC228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8DA4-88ED-4DBF-9334-AE95DE69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F7A75-C03E-4A51-BACA-B89C7BD9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E3CC9-CC19-480A-A90E-61F8A1C8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332E3-D735-4CE6-B058-BC5F7550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0E87-BEDC-4E6E-B1F4-68BD0A4B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74AA-B46D-44CC-A85D-8A72FE75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3C8D9-AAE6-4FC9-97F6-E5233350B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F56C4-5264-4CD9-A186-D1F079DF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D74A2-7345-4892-A553-1A6565A4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4AB40-EDF2-4D6C-A4D3-72148701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5E61-C7B3-40BA-86E5-C3E9C52D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E97B3-76E7-4B12-833B-F9138C1B7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1E85C-2A4A-4257-84C4-59097A32C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E1BC-EF3B-4C05-AF76-71FB63E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868AE-5D47-4363-8FE2-0319BE2F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82D42-A829-4F1D-819F-E3A8488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542DE-3C79-437B-9268-B114449E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E35F5-4FDB-4447-9FB5-53CB97EB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D0D5E-E522-4589-B351-7722F9BB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8DE6-7771-47F0-B05D-4DA70FD59BF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1248-EFBA-4F4C-A98A-891FA8F9E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2FA63-0C74-4A1D-AA35-F42BA5F94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DA04-D7E7-47A0-B047-50741821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kolski@ac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kolski@ac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04D9E6-4CA2-4003-A0B8-CA402415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976829"/>
            <a:ext cx="9144000" cy="2192481"/>
          </a:xfrm>
        </p:spPr>
        <p:txBody>
          <a:bodyPr>
            <a:normAutofit/>
          </a:bodyPr>
          <a:lstStyle/>
          <a:p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2026 Annual Meeting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Helvetic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Call for Programs 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Helvetica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 Training Call / Q&amp;A Session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FF4C1968-DEB6-A75B-E1E1-3757FD07FD73}"/>
              </a:ext>
            </a:extLst>
          </p:cNvPr>
          <p:cNvSpPr txBox="1">
            <a:spLocks/>
          </p:cNvSpPr>
          <p:nvPr/>
        </p:nvSpPr>
        <p:spPr>
          <a:xfrm>
            <a:off x="990294" y="4506447"/>
            <a:ext cx="10211835" cy="1867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Rachel Okolski</a:t>
            </a:r>
          </a:p>
          <a:p>
            <a:r>
              <a:rPr lang="en-US" sz="300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Associate GC &amp; Senior Director of Program Development</a:t>
            </a:r>
          </a:p>
          <a:p>
            <a:r>
              <a:rPr lang="en-US" sz="2600" b="1">
                <a:latin typeface="Tw Cen MT" panose="020B0602020104020603" pitchFamily="34" charset="0"/>
                <a:cs typeface="Helvetica"/>
                <a:hlinkClick r:id="rId3"/>
              </a:rPr>
              <a:t>okolski@acc.com</a:t>
            </a:r>
            <a:endParaRPr lang="en-US" sz="2600" b="1"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71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AB46-3A59-AB75-6B36-D897486A6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C50739F-1C52-29D5-3958-86C7E6BA5074}"/>
              </a:ext>
            </a:extLst>
          </p:cNvPr>
          <p:cNvSpPr txBox="1">
            <a:spLocks/>
          </p:cNvSpPr>
          <p:nvPr/>
        </p:nvSpPr>
        <p:spPr>
          <a:xfrm>
            <a:off x="873739" y="2643432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If you haven't already: </a:t>
            </a:r>
            <a:r>
              <a:rPr lang="en-US" sz="2800">
                <a:latin typeface="Tw Cen MT"/>
                <a:ea typeface="Calibri" panose="020F0502020204030204"/>
                <a:cs typeface="Helvetica"/>
              </a:rPr>
              <a:t>Share your own and review other Networks' ideas on collaboration worksheet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ACC HQ – Networks feedback loop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ea typeface="Calibri" panose="020F0502020204030204"/>
                <a:cs typeface="Helvetica"/>
              </a:rPr>
              <a:t>Reviewing overlapping ideas between Networks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ea typeface="Calibri" panose="020F0502020204030204"/>
                <a:cs typeface="Helvetica"/>
              </a:rPr>
              <a:t>Initial Q&amp;A with submitters</a:t>
            </a:r>
          </a:p>
          <a:p>
            <a:pPr lvl="2">
              <a:buFont typeface="Wingdings"/>
              <a:buChar char="§"/>
            </a:pPr>
            <a:r>
              <a:rPr lang="en-US" sz="2000">
                <a:latin typeface="Tw Cen MT"/>
                <a:ea typeface="Calibri" panose="020F0502020204030204"/>
                <a:cs typeface="Helvetica"/>
              </a:rPr>
              <a:t>Presentation level</a:t>
            </a:r>
            <a:endParaRPr lang="en-US">
              <a:latin typeface="Tw Cen MT"/>
              <a:ea typeface="Calibri" panose="020F0502020204030204"/>
              <a:cs typeface="Helvetica"/>
            </a:endParaRPr>
          </a:p>
          <a:p>
            <a:pPr lvl="2">
              <a:buFont typeface="Wingdings"/>
              <a:buChar char="§"/>
            </a:pPr>
            <a:r>
              <a:rPr lang="en-US" sz="2000">
                <a:latin typeface="Tw Cen MT"/>
                <a:ea typeface="Calibri" panose="020F0502020204030204"/>
                <a:cs typeface="Helvetica"/>
              </a:rPr>
              <a:t>Format </a:t>
            </a:r>
            <a:endParaRPr lang="en-US">
              <a:latin typeface="Tw Cen MT"/>
              <a:ea typeface="Calibri" panose="020F0502020204030204"/>
              <a:cs typeface="Helvetica"/>
            </a:endParaRPr>
          </a:p>
          <a:p>
            <a:pPr lvl="2">
              <a:buFont typeface="Wingdings"/>
              <a:buChar char="§"/>
            </a:pPr>
            <a:r>
              <a:rPr lang="en-US" sz="2000">
                <a:latin typeface="Tw Cen MT"/>
                <a:ea typeface="Calibri" panose="020F0502020204030204"/>
                <a:cs typeface="Helvetica"/>
              </a:rPr>
              <a:t>Experts required</a:t>
            </a: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64CE9EA-BA88-D238-217B-DBC680C7499C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January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4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1B2CC-9285-E9EC-2D31-0FA9096C3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1401755-EE54-16C8-C854-1941B9EAB830}"/>
              </a:ext>
            </a:extLst>
          </p:cNvPr>
          <p:cNvSpPr txBox="1">
            <a:spLocks/>
          </p:cNvSpPr>
          <p:nvPr/>
        </p:nvSpPr>
        <p:spPr>
          <a:xfrm>
            <a:off x="873739" y="2643432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Last chance: </a:t>
            </a:r>
            <a:r>
              <a:rPr lang="en-US" sz="2800">
                <a:latin typeface="Tw Cen MT"/>
                <a:ea typeface="Calibri" panose="020F0502020204030204"/>
                <a:cs typeface="Helvetica"/>
              </a:rPr>
              <a:t>Share your own and review other Networks' ideas on collaboration worksheet</a:t>
            </a:r>
            <a:endParaRPr lang="en-US" err="1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ACC HQ – Networks feedback loop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Final submissions due by February 13: 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ea typeface="Calibri" panose="020F0502020204030204"/>
                <a:cs typeface="Helvetica"/>
              </a:rPr>
              <a:t>2 programs you'd like to organize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ea typeface="Calibri" panose="020F0502020204030204"/>
                <a:cs typeface="Helvetica"/>
              </a:rPr>
              <a:t>Additional topic recommendations AM26 should address</a:t>
            </a:r>
          </a:p>
          <a:p>
            <a:pPr lvl="2">
              <a:buFont typeface="Wingdings"/>
              <a:buChar char="§"/>
            </a:pPr>
            <a:r>
              <a:rPr lang="en-US" sz="2000">
                <a:latin typeface="Tw Cen MT"/>
                <a:ea typeface="Calibri" panose="020F0502020204030204"/>
                <a:cs typeface="Helvetica"/>
              </a:rPr>
              <a:t>We'll go find them! </a:t>
            </a: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C15DD45-37EF-8938-5E52-05E305C1BBED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February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795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E748F-7665-B490-0A62-91FEE9A58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F4B88B-1CD5-ABB4-952A-F3DC331D419F}"/>
              </a:ext>
            </a:extLst>
          </p:cNvPr>
          <p:cNvSpPr txBox="1">
            <a:spLocks/>
          </p:cNvSpPr>
          <p:nvPr/>
        </p:nvSpPr>
        <p:spPr>
          <a:xfrm>
            <a:off x="873739" y="2643432"/>
            <a:ext cx="9853844" cy="11455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Advisory Board review concludes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Final selection confirmation details sent to Networks by March 20</a:t>
            </a: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8E15E8F-4074-2389-C5A3-CA371A59EC78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March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D7180EC-47F9-4EE2-2889-01EAFC35141A}"/>
              </a:ext>
            </a:extLst>
          </p:cNvPr>
          <p:cNvSpPr txBox="1">
            <a:spLocks/>
          </p:cNvSpPr>
          <p:nvPr/>
        </p:nvSpPr>
        <p:spPr>
          <a:xfrm>
            <a:off x="900952" y="4992931"/>
            <a:ext cx="9853844" cy="11455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Confirm Program Organizers by April 4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5633EEEA-6E76-9DCE-DABF-EFADE7F7410D}"/>
              </a:ext>
            </a:extLst>
          </p:cNvPr>
          <p:cNvSpPr txBox="1">
            <a:spLocks/>
          </p:cNvSpPr>
          <p:nvPr/>
        </p:nvSpPr>
        <p:spPr>
          <a:xfrm>
            <a:off x="649513" y="3847664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April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725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important dates">
            <a:extLst>
              <a:ext uri="{FF2B5EF4-FFF2-40B4-BE49-F238E27FC236}">
                <a16:creationId xmlns:a16="http://schemas.microsoft.com/office/drawing/2014/main" id="{CCAD2837-7C75-4BA3-ADF9-F73E9D495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18588" r="943" b="23529"/>
          <a:stretch>
            <a:fillRect/>
          </a:stretch>
        </p:blipFill>
        <p:spPr bwMode="auto">
          <a:xfrm>
            <a:off x="3581041" y="1434720"/>
            <a:ext cx="5036460" cy="173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53CD63-1599-427D-8137-63F0D3DD2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0389"/>
              </p:ext>
            </p:extLst>
          </p:nvPr>
        </p:nvGraphicFramePr>
        <p:xfrm>
          <a:off x="914399" y="3275758"/>
          <a:ext cx="10246126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Network Submit AM26</a:t>
                      </a:r>
                      <a:r>
                        <a:rPr lang="en-US" sz="2400" baseline="0">
                          <a:latin typeface="Tw Cen MT"/>
                          <a:cs typeface="Helvetica"/>
                        </a:rPr>
                        <a:t> Program Ideas</a:t>
                      </a:r>
                      <a:endParaRPr lang="en-US" sz="2400">
                        <a:latin typeface="Tw Cen MT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Friday, Feb. 13, 2026</a:t>
                      </a:r>
                      <a:endParaRPr lang="en-US" sz="2400" baseline="0">
                        <a:latin typeface="Tw Cen MT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ACC Confirms Program Selections</a:t>
                      </a:r>
                      <a:endParaRPr lang="en-US" sz="2400" baseline="0">
                        <a:latin typeface="Tw Cen MT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By Friday, March 20, 2026</a:t>
                      </a:r>
                      <a:endParaRPr lang="en-US" sz="2400">
                        <a:latin typeface="Tw Cen MT" panose="020B0602020104020603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Networks Confirm Program Organizers*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Helvetica"/>
                        </a:rPr>
                        <a:t>Friday, April 3, 2026 </a:t>
                      </a:r>
                      <a:endParaRPr lang="en-US" sz="2400" dirty="0">
                        <a:latin typeface="Tw Cen MT" panose="020B0602020104020603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Program Organizers Submit Speakers*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Helvetica"/>
                        </a:rPr>
                        <a:t>Thursday, June 18, 2026 (Tentative)</a:t>
                      </a:r>
                      <a:endParaRPr lang="en-US" sz="2400" dirty="0">
                        <a:latin typeface="Tw Cen MT" panose="020B0602020104020603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Tw Cen MT"/>
                          <a:cs typeface="Helvetica"/>
                        </a:rPr>
                        <a:t>Course Material Submissions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Helvetica"/>
                        </a:rPr>
                        <a:t>Friday, Aug. 14, 2026 (Tentative)</a:t>
                      </a:r>
                      <a:endParaRPr lang="en-US" sz="2400" dirty="0">
                        <a:latin typeface="Tw Cen MT" panose="020B0602020104020603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D6364A-D391-46BB-A7A3-952022E2FD59}"/>
              </a:ext>
            </a:extLst>
          </p:cNvPr>
          <p:cNvSpPr txBox="1"/>
          <p:nvPr/>
        </p:nvSpPr>
        <p:spPr>
          <a:xfrm>
            <a:off x="2882748" y="6036478"/>
            <a:ext cx="6426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baseline="30000">
                <a:latin typeface="Tw Cen MT" panose="020B0602020104020603" pitchFamily="34" charset="0"/>
                <a:cs typeface="Helvetica" panose="020B0604020202020204" pitchFamily="34" charset="0"/>
              </a:rPr>
              <a:t>*</a:t>
            </a:r>
            <a:r>
              <a:rPr lang="en-US" sz="1600" i="1">
                <a:latin typeface="Tw Cen MT" panose="020B0602020104020603" pitchFamily="34" charset="0"/>
                <a:cs typeface="Helvetica" panose="020B0604020202020204" pitchFamily="34" charset="0"/>
              </a:rPr>
              <a:t>ACC confirms Program Organizer and speaker submissions on a rolling basis.</a:t>
            </a:r>
            <a:r>
              <a:rPr lang="en-US" sz="1600">
                <a:latin typeface="Tw Cen MT" panose="020B0602020104020603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86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C5C0A-A1AA-4C53-C1E1-99336D70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4DD8132-8043-3649-BF51-AC4C765F33C6}"/>
              </a:ext>
            </a:extLst>
          </p:cNvPr>
          <p:cNvSpPr txBox="1">
            <a:spLocks/>
          </p:cNvSpPr>
          <p:nvPr/>
        </p:nvSpPr>
        <p:spPr>
          <a:xfrm>
            <a:off x="873739" y="2643432"/>
            <a:ext cx="9853844" cy="37717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Program Submission Deep Dive - Dec. 8 @ 3 PM ET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>
                <a:latin typeface="Tw Cen MT"/>
                <a:ea typeface="Calibri" panose="020F0502020204030204"/>
                <a:cs typeface="Helvetica"/>
              </a:rPr>
              <a:t>Revised Guidelines </a:t>
            </a:r>
            <a:endParaRPr lang="en-US" sz="2400">
              <a:latin typeface="Tw Cen MT"/>
              <a:ea typeface="Calibri" panose="020F0502020204030204"/>
              <a:cs typeface="Helvetica"/>
            </a:endParaRPr>
          </a:p>
          <a:p>
            <a:pPr lvl="1">
              <a:buFont typeface="Courier New"/>
              <a:buChar char="o"/>
            </a:pPr>
            <a:r>
              <a:rPr lang="en-US">
                <a:latin typeface="Tw Cen MT"/>
                <a:ea typeface="Calibri" panose="020F0502020204030204"/>
                <a:cs typeface="Helvetica"/>
              </a:rPr>
              <a:t>Tips &amp; Tricks</a:t>
            </a:r>
          </a:p>
          <a:p>
            <a:pPr lvl="1">
              <a:buFont typeface="Courier New"/>
              <a:buChar char="o"/>
            </a:pPr>
            <a:r>
              <a:rPr lang="en-US">
                <a:latin typeface="Tw Cen MT"/>
                <a:ea typeface="Calibri" panose="020F0502020204030204"/>
                <a:cs typeface="Helvetica"/>
              </a:rPr>
              <a:t>Collaboration Worksheet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Submission Portal Open – January 2026 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Sponsor Training – December TBD</a:t>
            </a:r>
          </a:p>
          <a:p>
            <a:pPr lvl="1">
              <a:buFont typeface="Courier New"/>
              <a:buChar char="o"/>
            </a:pPr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pPr lvl="1">
              <a:buFont typeface="Courier New"/>
              <a:buChar char="o"/>
            </a:pPr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E5745C7-DD40-4CFC-1B3F-A51BF9284E22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What's Coming Next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38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Q&amp;A">
            <a:extLst>
              <a:ext uri="{FF2B5EF4-FFF2-40B4-BE49-F238E27FC236}">
                <a16:creationId xmlns:a16="http://schemas.microsoft.com/office/drawing/2014/main" id="{0E9936F0-3E0B-4850-9786-E8AADF032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3"/>
          <a:stretch/>
        </p:blipFill>
        <p:spPr bwMode="auto">
          <a:xfrm>
            <a:off x="3111393" y="2020758"/>
            <a:ext cx="5509132" cy="230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E1C34B3F-75DA-4921-BF35-D166B8D66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772" y="5765014"/>
            <a:ext cx="10214374" cy="5582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i="1">
                <a:solidFill>
                  <a:schemeClr val="bg1">
                    <a:lumMod val="50000"/>
                  </a:schemeClr>
                </a:solidFill>
                <a:latin typeface="Tw Cen MT"/>
                <a:cs typeface="Helvetica"/>
              </a:rPr>
              <a:t>Please CC your Network Liaison! (Ariel, Nick, Sherwin, Max, George, Rosemarie, Tori)</a:t>
            </a:r>
            <a:endParaRPr lang="en-US">
              <a:solidFill>
                <a:schemeClr val="bg1">
                  <a:lumMod val="50000"/>
                </a:schemeClr>
              </a:solidFill>
              <a:latin typeface="Tw Cen MT"/>
              <a:cs typeface="Helvetica"/>
            </a:endParaRPr>
          </a:p>
          <a:p>
            <a:endParaRPr lang="en-US" sz="2800">
              <a:latin typeface="Tw Cen MT" panose="020B0602020104020603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C19D7C0-9ED8-1792-0DF6-4568CE5152A0}"/>
              </a:ext>
            </a:extLst>
          </p:cNvPr>
          <p:cNvSpPr txBox="1">
            <a:spLocks/>
          </p:cNvSpPr>
          <p:nvPr/>
        </p:nvSpPr>
        <p:spPr>
          <a:xfrm>
            <a:off x="984048" y="3894348"/>
            <a:ext cx="10211835" cy="1867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Rachel Okolski</a:t>
            </a:r>
          </a:p>
          <a:p>
            <a:r>
              <a:rPr lang="en-US" sz="300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Associate GC &amp; Senior Director of Program Development</a:t>
            </a:r>
          </a:p>
          <a:p>
            <a:r>
              <a:rPr lang="en-US" sz="2600" b="1">
                <a:latin typeface="Tw Cen MT" panose="020B0602020104020603" pitchFamily="34" charset="0"/>
                <a:cs typeface="Helvetica"/>
                <a:hlinkClick r:id="rId4"/>
              </a:rPr>
              <a:t>okolski@acc.com</a:t>
            </a:r>
            <a:endParaRPr lang="en-US" sz="2600" b="1"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355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AB0CC1A-5C43-4AD0-A6CE-1D02CC2EE387}"/>
              </a:ext>
            </a:extLst>
          </p:cNvPr>
          <p:cNvSpPr txBox="1">
            <a:spLocks/>
          </p:cNvSpPr>
          <p:nvPr/>
        </p:nvSpPr>
        <p:spPr>
          <a:xfrm>
            <a:off x="1027485" y="2640254"/>
            <a:ext cx="6229350" cy="3209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3600">
                <a:latin typeface="Tw Cen MT"/>
                <a:cs typeface="Helvetica"/>
              </a:rPr>
              <a:t>2026 Overview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>
                <a:latin typeface="Tw Cen MT"/>
                <a:cs typeface="Helvetica"/>
              </a:rPr>
              <a:t>2025 Feedback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>
                <a:latin typeface="Tw Cen MT"/>
                <a:cs typeface="Helvetica"/>
              </a:rPr>
              <a:t>AM26 Submissions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>
                <a:latin typeface="Tw Cen MT"/>
                <a:cs typeface="Helvetica"/>
              </a:rPr>
              <a:t>Important Dates</a:t>
            </a:r>
          </a:p>
          <a:p>
            <a:pPr marL="514350" indent="-514350" algn="l">
              <a:buAutoNum type="arabicPeriod"/>
            </a:pPr>
            <a:r>
              <a:rPr lang="en-US" sz="3600">
                <a:latin typeface="Tw Cen MT"/>
                <a:cs typeface="Helvetica"/>
              </a:rPr>
              <a:t>Q&amp;A</a:t>
            </a:r>
          </a:p>
        </p:txBody>
      </p:sp>
      <p:pic>
        <p:nvPicPr>
          <p:cNvPr id="7" name="Picture 4" descr="Image result for winding road sign">
            <a:extLst>
              <a:ext uri="{FF2B5EF4-FFF2-40B4-BE49-F238E27FC236}">
                <a16:creationId xmlns:a16="http://schemas.microsoft.com/office/drawing/2014/main" id="{91DCE9FE-0E25-4207-8284-FE90F7D3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35" y="2272467"/>
            <a:ext cx="3773115" cy="373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0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52D69AE9-CD4B-4F47-BCCB-442914B18BE9}"/>
              </a:ext>
            </a:extLst>
          </p:cNvPr>
          <p:cNvSpPr txBox="1">
            <a:spLocks/>
          </p:cNvSpPr>
          <p:nvPr/>
        </p:nvSpPr>
        <p:spPr>
          <a:xfrm>
            <a:off x="1981200" y="1610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2026 Call for Programs</a:t>
            </a:r>
          </a:p>
        </p:txBody>
      </p:sp>
      <p:pic>
        <p:nvPicPr>
          <p:cNvPr id="5" name="Picture 9" descr="Image result for important">
            <a:extLst>
              <a:ext uri="{FF2B5EF4-FFF2-40B4-BE49-F238E27FC236}">
                <a16:creationId xmlns:a16="http://schemas.microsoft.com/office/drawing/2014/main" id="{968EA755-D2FE-4371-8264-52AB81D0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7" y="2296703"/>
            <a:ext cx="1528539" cy="106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important">
            <a:extLst>
              <a:ext uri="{FF2B5EF4-FFF2-40B4-BE49-F238E27FC236}">
                <a16:creationId xmlns:a16="http://schemas.microsoft.com/office/drawing/2014/main" id="{FFF23071-DF0E-44FD-8AF5-75939F6C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92309" y="2342580"/>
            <a:ext cx="1555805" cy="1140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AB0CC1A-5C43-4AD0-A6CE-1D02CC2EE387}"/>
              </a:ext>
            </a:extLst>
          </p:cNvPr>
          <p:cNvSpPr txBox="1">
            <a:spLocks/>
          </p:cNvSpPr>
          <p:nvPr/>
        </p:nvSpPr>
        <p:spPr>
          <a:xfrm>
            <a:off x="1868090" y="3123204"/>
            <a:ext cx="8455819" cy="293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latin typeface="Tw Cen MT"/>
                <a:cs typeface="Helvetica"/>
              </a:rPr>
              <a:t>AM26 | October 4-7, Boston, MA, USA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 lvl="1" algn="l"/>
            <a:endParaRPr lang="en-US" sz="3200" strike="sngStrike">
              <a:highlight>
                <a:srgbClr val="FFFF00"/>
              </a:highlight>
              <a:latin typeface="Tw Cen MT" panose="020B0602020104020603" pitchFamily="34" charset="0"/>
              <a:cs typeface="Helvetic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>
                <a:latin typeface="Tw Cen MT"/>
                <a:cs typeface="Helvetica"/>
              </a:rPr>
              <a:t>Submission Deadline: </a:t>
            </a:r>
          </a:p>
          <a:p>
            <a:pPr marL="1028700" lvl="1" indent="-571500" algn="l">
              <a:buFont typeface="Wingdings" panose="05000000000000000000" pitchFamily="2" charset="2"/>
              <a:buChar char="ü"/>
            </a:pPr>
            <a:r>
              <a:rPr lang="en-US" sz="3200">
                <a:latin typeface="Tw Cen MT"/>
                <a:cs typeface="Helvetica"/>
              </a:rPr>
              <a:t>Friday, February 13, 2026</a:t>
            </a:r>
          </a:p>
        </p:txBody>
      </p:sp>
    </p:spTree>
    <p:extLst>
      <p:ext uri="{BB962C8B-B14F-4D97-AF65-F5344CB8AC3E}">
        <p14:creationId xmlns:p14="http://schemas.microsoft.com/office/powerpoint/2010/main" val="357356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8F4F495-6FBC-4B87-AABD-A9AE880BA01B}"/>
              </a:ext>
            </a:extLst>
          </p:cNvPr>
          <p:cNvSpPr txBox="1">
            <a:spLocks/>
          </p:cNvSpPr>
          <p:nvPr/>
        </p:nvSpPr>
        <p:spPr>
          <a:xfrm>
            <a:off x="900953" y="2852075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250-300 program submissions</a:t>
            </a:r>
          </a:p>
          <a:p>
            <a:pPr lvl="1"/>
            <a:r>
              <a:rPr lang="en-US" sz="2400">
                <a:latin typeface="Tw Cen MT"/>
                <a:cs typeface="Helvetica"/>
              </a:rPr>
              <a:t>Networks</a:t>
            </a:r>
          </a:p>
          <a:p>
            <a:pPr lvl="1"/>
            <a:r>
              <a:rPr lang="en-US" sz="2400">
                <a:latin typeface="Tw Cen MT"/>
                <a:cs typeface="Helvetica"/>
              </a:rPr>
              <a:t>Sponsors</a:t>
            </a:r>
          </a:p>
          <a:p>
            <a:pPr lvl="1"/>
            <a:r>
              <a:rPr lang="en-US" sz="2400">
                <a:latin typeface="Tw Cen MT"/>
                <a:cs typeface="Helvetica"/>
              </a:rPr>
              <a:t>Individual Members</a:t>
            </a:r>
          </a:p>
          <a:p>
            <a:pPr lvl="1"/>
            <a:r>
              <a:rPr lang="en-US" sz="2400">
                <a:latin typeface="Tw Cen MT"/>
                <a:cs typeface="Helvetica"/>
              </a:rPr>
              <a:t>ACC HQ &amp; Partners</a:t>
            </a:r>
          </a:p>
          <a:p>
            <a:r>
              <a:rPr lang="en-US" sz="2800" b="1">
                <a:latin typeface="Tw Cen MT"/>
                <a:cs typeface="Helvetica"/>
              </a:rPr>
              <a:t>Advisory Board of in-house counsel makes final selections</a:t>
            </a:r>
          </a:p>
        </p:txBody>
      </p:sp>
      <p:pic>
        <p:nvPicPr>
          <p:cNvPr id="7" name="Picture 2" descr="Image result for selection">
            <a:extLst>
              <a:ext uri="{FF2B5EF4-FFF2-40B4-BE49-F238E27FC236}">
                <a16:creationId xmlns:a16="http://schemas.microsoft.com/office/drawing/2014/main" id="{798CB890-35CC-4045-ABB8-B30F2855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48" y="1974781"/>
            <a:ext cx="6017454" cy="2908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35387C6-FAB7-4A19-84E8-A68956A80A27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Helvetica"/>
              </a:rPr>
              <a:t>Program Selection</a:t>
            </a:r>
          </a:p>
        </p:txBody>
      </p:sp>
    </p:spTree>
    <p:extLst>
      <p:ext uri="{BB962C8B-B14F-4D97-AF65-F5344CB8AC3E}">
        <p14:creationId xmlns:p14="http://schemas.microsoft.com/office/powerpoint/2010/main" val="75884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988E7-2B0C-A0CC-BC49-2C32FBF4B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AB114F0-608B-CEC7-C27D-5615595B54B2}"/>
              </a:ext>
            </a:extLst>
          </p:cNvPr>
          <p:cNvSpPr txBox="1">
            <a:spLocks/>
          </p:cNvSpPr>
          <p:nvPr/>
        </p:nvSpPr>
        <p:spPr>
          <a:xfrm>
            <a:off x="900953" y="2852075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"We need more time." </a:t>
            </a:r>
            <a:endParaRPr lang="en-US"/>
          </a:p>
          <a:p>
            <a:r>
              <a:rPr lang="en-US" sz="2800">
                <a:latin typeface="Tw Cen MT"/>
                <a:cs typeface="Helvetica"/>
              </a:rPr>
              <a:t>"The Call for Programs feels like a black box."</a:t>
            </a:r>
          </a:p>
          <a:p>
            <a:pPr lvl="1"/>
            <a:r>
              <a:rPr lang="en-US" sz="2400">
                <a:latin typeface="Tw Cen MT"/>
                <a:cs typeface="Helvetica"/>
              </a:rPr>
              <a:t>"Why didn't this program get selected?"</a:t>
            </a:r>
          </a:p>
          <a:p>
            <a:r>
              <a:rPr lang="en-US" sz="2800">
                <a:latin typeface="Tw Cen MT"/>
                <a:cs typeface="Helvetica"/>
              </a:rPr>
              <a:t>"Too much AI." </a:t>
            </a:r>
          </a:p>
          <a:p>
            <a:r>
              <a:rPr lang="en-US" sz="2800">
                <a:latin typeface="Tw Cen MT"/>
                <a:cs typeface="Helvetica"/>
              </a:rPr>
              <a:t>"Too many programs talking about the same things."</a:t>
            </a:r>
          </a:p>
          <a:p>
            <a:r>
              <a:rPr lang="en-US" sz="2800">
                <a:latin typeface="Tw Cen MT"/>
                <a:cs typeface="Helvetica"/>
              </a:rPr>
              <a:t>"This topic was no longer relevant in October 2025."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FA55939-11D9-2EA2-F86A-137B7B3A5608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Key AM25 Feedback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076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FF24-03B4-7DA4-735F-CE95E1834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67AFBCD-6A75-29C1-DDED-184571C82511}"/>
              </a:ext>
            </a:extLst>
          </p:cNvPr>
          <p:cNvSpPr txBox="1">
            <a:spLocks/>
          </p:cNvSpPr>
          <p:nvPr/>
        </p:nvSpPr>
        <p:spPr>
          <a:xfrm>
            <a:off x="900953" y="2852075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Networks &amp; Sponsors all submitted program ideas at the same time (mid-January)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Advisory Board reviewed all programs at once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Advisory Board selected curriculum 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Selected programs and feedback delivered to all submitters at once</a:t>
            </a: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3899FDB-1F19-8E65-3FA3-B160672703A7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In the Past...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951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4B8B4-22C8-DD63-2442-1E8F86A5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8755458-6D3A-A431-3AD8-79E174451B8F}"/>
              </a:ext>
            </a:extLst>
          </p:cNvPr>
          <p:cNvSpPr txBox="1">
            <a:spLocks/>
          </p:cNvSpPr>
          <p:nvPr/>
        </p:nvSpPr>
        <p:spPr>
          <a:xfrm>
            <a:off x="900953" y="2852075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Providing more time for all submitters to prepare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2800">
                <a:latin typeface="Tw Cen MT"/>
                <a:cs typeface="Helvetica"/>
              </a:rPr>
              <a:t>Facilitating open collaboration between Networks during brainstorming </a:t>
            </a:r>
            <a:endParaRPr lang="en-US">
              <a:latin typeface="Calibri" panose="020F0502020204030204"/>
              <a:ea typeface="Calibri"/>
              <a:cs typeface="Calibri"/>
            </a:endParaRPr>
          </a:p>
          <a:p>
            <a:r>
              <a:rPr lang="en-US" sz="2800">
                <a:latin typeface="Tw Cen MT"/>
                <a:cs typeface="Helvetica"/>
              </a:rPr>
              <a:t>Staggering submission deadlines to:</a:t>
            </a:r>
            <a:endParaRPr lang="en-US">
              <a:latin typeface="Calibri" panose="020F0502020204030204"/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cs typeface="Helvetica"/>
              </a:rPr>
              <a:t>Provide more certainty to Networks 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cs typeface="Helvetica"/>
              </a:rPr>
              <a:t>Dedicate more time to Networks-HQ feedback loop</a:t>
            </a:r>
            <a:endParaRPr lang="en-US" sz="2400">
              <a:latin typeface="Calibri" panose="020F0502020204030204"/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cs typeface="Helvetica"/>
              </a:rPr>
              <a:t>Provide more and better guidance to sponsors</a:t>
            </a:r>
            <a:endParaRPr lang="en-US" sz="2400">
              <a:ea typeface="Calibri"/>
              <a:cs typeface="Calibri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881A5CE-D49F-6A85-EE34-B7D06447CF54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This Time Around...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891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75AE33F-6EC0-3228-CFFB-906D1DF64045}"/>
              </a:ext>
            </a:extLst>
          </p:cNvPr>
          <p:cNvSpPr txBox="1">
            <a:spLocks/>
          </p:cNvSpPr>
          <p:nvPr/>
        </p:nvSpPr>
        <p:spPr>
          <a:xfrm>
            <a:off x="3922201" y="2411747"/>
            <a:ext cx="4347597" cy="2399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How's it Going to Work?</a:t>
            </a:r>
            <a:endParaRPr lang="en-US" sz="8000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716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BAED6-D29E-4278-459C-FDE56069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ACDABC9-EB5A-48A4-FD65-DAEF7375E108}"/>
              </a:ext>
            </a:extLst>
          </p:cNvPr>
          <p:cNvSpPr txBox="1">
            <a:spLocks/>
          </p:cNvSpPr>
          <p:nvPr/>
        </p:nvSpPr>
        <p:spPr>
          <a:xfrm>
            <a:off x="873739" y="2643432"/>
            <a:ext cx="9853844" cy="3622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w Cen MT"/>
                <a:cs typeface="Helvetica"/>
              </a:rPr>
              <a:t>Solicit and review ideas from your Network's members</a:t>
            </a:r>
            <a:endParaRPr lang="en-US">
              <a:ea typeface="Calibri"/>
              <a:cs typeface="Calibri"/>
            </a:endParaRP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Begin narrowing down topics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ea typeface="Calibri" panose="020F0502020204030204"/>
                <a:cs typeface="Helvetica"/>
              </a:rPr>
              <a:t>Which 1-2 topics does your Network want to organize for AM26? </a:t>
            </a:r>
          </a:p>
          <a:p>
            <a:pPr lvl="1">
              <a:buFont typeface="Courier New"/>
              <a:buChar char="o"/>
            </a:pPr>
            <a:r>
              <a:rPr lang="en-US" sz="2400">
                <a:latin typeface="Tw Cen MT"/>
                <a:ea typeface="Calibri" panose="020F0502020204030204"/>
                <a:cs typeface="Helvetica"/>
              </a:rPr>
              <a:t>Which other topics would you like us to seek from sponsors/other contributors?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Discuss with your sponsor – confirm their experts</a:t>
            </a:r>
          </a:p>
          <a:p>
            <a:r>
              <a:rPr lang="en-US" sz="2800">
                <a:latin typeface="Tw Cen MT"/>
                <a:ea typeface="Calibri" panose="020F0502020204030204"/>
                <a:cs typeface="Helvetica"/>
              </a:rPr>
              <a:t>Ongoing: Share your own and review other Networks' ideas on collaboration worksheet</a:t>
            </a: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  <a:p>
            <a:endParaRPr lang="en-US" sz="2800">
              <a:latin typeface="Tw Cen MT"/>
              <a:ea typeface="Calibri" panose="020F0502020204030204"/>
              <a:cs typeface="Helvetica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9174E09-1397-58EC-AC52-282B1F0AF6C9}"/>
              </a:ext>
            </a:extLst>
          </p:cNvPr>
          <p:cNvSpPr txBox="1">
            <a:spLocks/>
          </p:cNvSpPr>
          <p:nvPr/>
        </p:nvSpPr>
        <p:spPr>
          <a:xfrm>
            <a:off x="622300" y="1498165"/>
            <a:ext cx="73215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Helvetica"/>
              </a:rPr>
              <a:t>December</a:t>
            </a:r>
            <a:endParaRPr lang="en-US" b="1" cap="sm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432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3218bf-3291-4aa3-adbd-b0c0bd5bbc9d">
      <Terms xmlns="http://schemas.microsoft.com/office/infopath/2007/PartnerControls"/>
    </lcf76f155ced4ddcb4097134ff3c332f>
    <TaxCatchAll xmlns="6fe0f842-53b5-4558-bb54-e6c4b2afb3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5D1031B29D246A6FCDF7A770FB136" ma:contentTypeVersion="18" ma:contentTypeDescription="Create a new document." ma:contentTypeScope="" ma:versionID="1a9456fd793baac687e3bc8a53336f17">
  <xsd:schema xmlns:xsd="http://www.w3.org/2001/XMLSchema" xmlns:xs="http://www.w3.org/2001/XMLSchema" xmlns:p="http://schemas.microsoft.com/office/2006/metadata/properties" xmlns:ns2="253218bf-3291-4aa3-adbd-b0c0bd5bbc9d" xmlns:ns3="6fe0f842-53b5-4558-bb54-e6c4b2afb399" targetNamespace="http://schemas.microsoft.com/office/2006/metadata/properties" ma:root="true" ma:fieldsID="deb36de99fe333a9e589ae3a9fc78475" ns2:_="" ns3:_="">
    <xsd:import namespace="253218bf-3291-4aa3-adbd-b0c0bd5bbc9d"/>
    <xsd:import namespace="6fe0f842-53b5-4558-bb54-e6c4b2afb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218bf-3291-4aa3-adbd-b0c0bd5bb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a3947c-d1c3-4fda-977a-e863c858a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f842-53b5-4558-bb54-e6c4b2afb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1c4971-5ca8-4bc0-a1ac-b68597eb9db5}" ma:internalName="TaxCatchAll" ma:showField="CatchAllData" ma:web="6fe0f842-53b5-4558-bb54-e6c4b2afb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7EA69-FD0A-4CD2-A20F-4CB823F2D892}">
  <ds:schemaRefs>
    <ds:schemaRef ds:uri="253218bf-3291-4aa3-adbd-b0c0bd5bbc9d"/>
    <ds:schemaRef ds:uri="6fe0f842-53b5-4558-bb54-e6c4b2afb39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F56493-DFB8-4753-B92E-CA8A34754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2A6B5-DCD5-4277-8E2D-A492DB515CFF}">
  <ds:schemaRefs>
    <ds:schemaRef ds:uri="253218bf-3291-4aa3-adbd-b0c0bd5bbc9d"/>
    <ds:schemaRef ds:uri="6fe0f842-53b5-4558-bb54-e6c4b2afb3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558</Words>
  <Application>Microsoft Office PowerPoint</Application>
  <PresentationFormat>Widescreen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Tw Cen MT</vt:lpstr>
      <vt:lpstr>Wingdings</vt:lpstr>
      <vt:lpstr>Office Theme</vt:lpstr>
      <vt:lpstr>2026 Annual Meeting Call for Programs   Training Call / Q&amp;A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for Programs   Training Call / Q&amp;A Session</dc:title>
  <dc:creator>Helina Zewdu</dc:creator>
  <cp:lastModifiedBy>Sherwin Valerio</cp:lastModifiedBy>
  <cp:revision>3</cp:revision>
  <dcterms:created xsi:type="dcterms:W3CDTF">2019-10-22T14:48:13Z</dcterms:created>
  <dcterms:modified xsi:type="dcterms:W3CDTF">2025-12-17T15:06:26Z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0x010100F405D1031B29D246A6FCDF7A770FB136</vt:lpwstr>
  </property>
  <property fmtid="{D5CDD505-2E9C-101B-9397-08002B2CF9AE}" pid="3" name="Order">
    <vt:r8>33200</vt:r8>
  </property>
  <property fmtid="{D5CDD505-2E9C-101B-9397-08002B2CF9AE}" pid="4" name="MediaServiceImageTags">
    <vt:lpwstr/>
  </property>
</Properties>
</file>