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custom-properties" Target="docProps/custom.xml" Id="rId5"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39"/>
  </p:handoutMasterIdLst>
  <p:sldIdLst>
    <p:sldId id="340" r:id="rId5"/>
    <p:sldId id="292" r:id="rId6"/>
    <p:sldId id="285" r:id="rId7"/>
    <p:sldId id="262" r:id="rId8"/>
    <p:sldId id="291" r:id="rId9"/>
    <p:sldId id="274" r:id="rId10"/>
    <p:sldId id="286" r:id="rId11"/>
    <p:sldId id="275" r:id="rId12"/>
    <p:sldId id="276" r:id="rId13"/>
    <p:sldId id="293" r:id="rId14"/>
    <p:sldId id="301" r:id="rId15"/>
    <p:sldId id="288" r:id="rId16"/>
    <p:sldId id="277" r:id="rId17"/>
    <p:sldId id="278" r:id="rId18"/>
    <p:sldId id="294" r:id="rId19"/>
    <p:sldId id="295" r:id="rId20"/>
    <p:sldId id="302" r:id="rId21"/>
    <p:sldId id="287" r:id="rId22"/>
    <p:sldId id="303" r:id="rId23"/>
    <p:sldId id="279" r:id="rId24"/>
    <p:sldId id="280" r:id="rId25"/>
    <p:sldId id="296" r:id="rId26"/>
    <p:sldId id="290" r:id="rId27"/>
    <p:sldId id="282" r:id="rId28"/>
    <p:sldId id="298" r:id="rId29"/>
    <p:sldId id="299" r:id="rId30"/>
    <p:sldId id="300" r:id="rId31"/>
    <p:sldId id="289" r:id="rId32"/>
    <p:sldId id="281" r:id="rId33"/>
    <p:sldId id="284" r:id="rId34"/>
    <p:sldId id="283" r:id="rId35"/>
    <p:sldId id="297" r:id="rId36"/>
    <p:sldId id="332" r:id="rId37"/>
    <p:sldId id="33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E1E0"/>
    <a:srgbClr val="B01116"/>
    <a:srgbClr val="CC3300"/>
    <a:srgbClr val="E6E6E6"/>
    <a:srgbClr val="1B5073"/>
    <a:srgbClr val="195073"/>
    <a:srgbClr val="E0F8F9"/>
    <a:srgbClr val="FFEF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20" autoAdjust="0"/>
  </p:normalViewPr>
  <p:slideViewPr>
    <p:cSldViewPr snapToGrid="0">
      <p:cViewPr varScale="1">
        <p:scale>
          <a:sx n="103" d="100"/>
          <a:sy n="103" d="100"/>
        </p:scale>
        <p:origin x="120" y="10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192" y="96"/>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slide" Target="slides/slide22.xml" Id="rId26" /><Relationship Type="http://schemas.openxmlformats.org/officeDocument/2006/relationships/handoutMaster" Target="handoutMasters/handoutMaster1.xml" Id="rId39" /><Relationship Type="http://schemas.openxmlformats.org/officeDocument/2006/relationships/slide" Target="slides/slide17.xml" Id="rId21" /><Relationship Type="http://schemas.openxmlformats.org/officeDocument/2006/relationships/slide" Target="slides/slide30.xml" Id="rId34" /><Relationship Type="http://schemas.openxmlformats.org/officeDocument/2006/relationships/viewProps" Target="viewProps.xml" Id="rId42" /><Relationship Type="http://schemas.openxmlformats.org/officeDocument/2006/relationships/slide" Target="slides/slide3.xml" Id="rId7" /><Relationship Type="http://schemas.openxmlformats.org/officeDocument/2006/relationships/slide" Target="slides/slide12.xml" Id="rId16" /><Relationship Type="http://schemas.openxmlformats.org/officeDocument/2006/relationships/slide" Target="slides/slide25.xml" Id="rId29"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slide" Target="slides/slide28.xml" Id="rId32" /><Relationship Type="http://schemas.openxmlformats.org/officeDocument/2006/relationships/slide" Target="slides/slide33.xml" Id="rId37" /><Relationship Type="http://schemas.microsoft.com/office/2016/11/relationships/changesInfo" Target="changesInfos/changesInfo1.xml" Id="rId45"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slide" Target="slides/slide24.xml" Id="rId28" /><Relationship Type="http://schemas.openxmlformats.org/officeDocument/2006/relationships/slide" Target="slides/slide32.xml" Id="rId36"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slide" Target="slides/slide27.xml" Id="rId31" /><Relationship Type="http://schemas.openxmlformats.org/officeDocument/2006/relationships/tableStyles" Target="tableStyles.xml" Id="rId44"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slide" Target="slides/slide23.xml" Id="rId27" /><Relationship Type="http://schemas.openxmlformats.org/officeDocument/2006/relationships/slide" Target="slides/slide26.xml" Id="rId30" /><Relationship Type="http://schemas.openxmlformats.org/officeDocument/2006/relationships/slide" Target="slides/slide31.xml" Id="rId35" /><Relationship Type="http://schemas.openxmlformats.org/officeDocument/2006/relationships/theme" Target="theme/theme1.xml" Id="rId43" /><Relationship Type="http://schemas.openxmlformats.org/officeDocument/2006/relationships/slide" Target="slides/slide4.xml" Id="rId8"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openxmlformats.org/officeDocument/2006/relationships/slide" Target="slides/slide29.xml" Id="rId33" /><Relationship Type="http://schemas.openxmlformats.org/officeDocument/2006/relationships/slide" Target="slides/slide34.xml" Id="rId38" /><Relationship Type="http://schemas.openxmlformats.org/officeDocument/2006/relationships/slide" Target="slides/slide16.xml" Id="rId20" /><Relationship Type="http://schemas.openxmlformats.org/officeDocument/2006/relationships/presProps" Target="presProps.xml" Id="rId41"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t, J.T." userId="e42352f5-60b2-4664-a003-f836578411e3" providerId="ADAL" clId="{12030817-FF25-4B07-882D-7FE107AEF0F8}"/>
    <pc:docChg chg="modSld">
      <pc:chgData name="Holt, J.T." userId="e42352f5-60b2-4664-a003-f836578411e3" providerId="ADAL" clId="{12030817-FF25-4B07-882D-7FE107AEF0F8}" dt="2025-08-01T13:13:59.116" v="35" actId="14"/>
      <pc:docMkLst>
        <pc:docMk/>
      </pc:docMkLst>
      <pc:sldChg chg="modSp mod">
        <pc:chgData name="Holt, J.T." userId="e42352f5-60b2-4664-a003-f836578411e3" providerId="ADAL" clId="{12030817-FF25-4B07-882D-7FE107AEF0F8}" dt="2025-08-01T13:11:32.256" v="1" actId="113"/>
        <pc:sldMkLst>
          <pc:docMk/>
          <pc:sldMk cId="3103367578" sldId="280"/>
        </pc:sldMkLst>
        <pc:spChg chg="mod">
          <ac:chgData name="Holt, J.T." userId="e42352f5-60b2-4664-a003-f836578411e3" providerId="ADAL" clId="{12030817-FF25-4B07-882D-7FE107AEF0F8}" dt="2025-08-01T13:11:32.256" v="1" actId="113"/>
          <ac:spMkLst>
            <pc:docMk/>
            <pc:sldMk cId="3103367578" sldId="280"/>
            <ac:spMk id="8" creationId="{67F18518-3753-47D4-BAFD-2D05874825C2}"/>
          </ac:spMkLst>
        </pc:spChg>
      </pc:sldChg>
      <pc:sldChg chg="modSp mod">
        <pc:chgData name="Holt, J.T." userId="e42352f5-60b2-4664-a003-f836578411e3" providerId="ADAL" clId="{12030817-FF25-4B07-882D-7FE107AEF0F8}" dt="2025-08-01T13:13:03.716" v="24" actId="113"/>
        <pc:sldMkLst>
          <pc:docMk/>
          <pc:sldMk cId="2379230734" sldId="281"/>
        </pc:sldMkLst>
        <pc:spChg chg="mod">
          <ac:chgData name="Holt, J.T." userId="e42352f5-60b2-4664-a003-f836578411e3" providerId="ADAL" clId="{12030817-FF25-4B07-882D-7FE107AEF0F8}" dt="2025-08-01T13:13:03.716" v="24" actId="113"/>
          <ac:spMkLst>
            <pc:docMk/>
            <pc:sldMk cId="2379230734" sldId="281"/>
            <ac:spMk id="8" creationId="{67F18518-3753-47D4-BAFD-2D05874825C2}"/>
          </ac:spMkLst>
        </pc:spChg>
      </pc:sldChg>
      <pc:sldChg chg="modSp mod">
        <pc:chgData name="Holt, J.T." userId="e42352f5-60b2-4664-a003-f836578411e3" providerId="ADAL" clId="{12030817-FF25-4B07-882D-7FE107AEF0F8}" dt="2025-08-01T13:11:54.609" v="3" actId="114"/>
        <pc:sldMkLst>
          <pc:docMk/>
          <pc:sldMk cId="4225374917" sldId="282"/>
        </pc:sldMkLst>
        <pc:spChg chg="mod">
          <ac:chgData name="Holt, J.T." userId="e42352f5-60b2-4664-a003-f836578411e3" providerId="ADAL" clId="{12030817-FF25-4B07-882D-7FE107AEF0F8}" dt="2025-08-01T13:11:54.609" v="3" actId="114"/>
          <ac:spMkLst>
            <pc:docMk/>
            <pc:sldMk cId="4225374917" sldId="282"/>
            <ac:spMk id="8" creationId="{67F18518-3753-47D4-BAFD-2D05874825C2}"/>
          </ac:spMkLst>
        </pc:spChg>
      </pc:sldChg>
      <pc:sldChg chg="modSp mod">
        <pc:chgData name="Holt, J.T." userId="e42352f5-60b2-4664-a003-f836578411e3" providerId="ADAL" clId="{12030817-FF25-4B07-882D-7FE107AEF0F8}" dt="2025-08-01T13:13:37.404" v="29" actId="20577"/>
        <pc:sldMkLst>
          <pc:docMk/>
          <pc:sldMk cId="1989397504" sldId="284"/>
        </pc:sldMkLst>
        <pc:spChg chg="mod">
          <ac:chgData name="Holt, J.T." userId="e42352f5-60b2-4664-a003-f836578411e3" providerId="ADAL" clId="{12030817-FF25-4B07-882D-7FE107AEF0F8}" dt="2025-08-01T13:13:37.404" v="29" actId="20577"/>
          <ac:spMkLst>
            <pc:docMk/>
            <pc:sldMk cId="1989397504" sldId="284"/>
            <ac:spMk id="10" creationId="{2CB91B5F-CD41-4B17-878C-4894CD17AA2E}"/>
          </ac:spMkLst>
        </pc:spChg>
      </pc:sldChg>
      <pc:sldChg chg="modSp mod">
        <pc:chgData name="Holt, J.T." userId="e42352f5-60b2-4664-a003-f836578411e3" providerId="ADAL" clId="{12030817-FF25-4B07-882D-7FE107AEF0F8}" dt="2025-08-01T13:13:59.116" v="35" actId="14"/>
        <pc:sldMkLst>
          <pc:docMk/>
          <pc:sldMk cId="4158136554" sldId="297"/>
        </pc:sldMkLst>
        <pc:spChg chg="mod">
          <ac:chgData name="Holt, J.T." userId="e42352f5-60b2-4664-a003-f836578411e3" providerId="ADAL" clId="{12030817-FF25-4B07-882D-7FE107AEF0F8}" dt="2025-08-01T13:13:59.116" v="35" actId="14"/>
          <ac:spMkLst>
            <pc:docMk/>
            <pc:sldMk cId="4158136554" sldId="297"/>
            <ac:spMk id="8" creationId="{67F18518-3753-47D4-BAFD-2D05874825C2}"/>
          </ac:spMkLst>
        </pc:spChg>
      </pc:sldChg>
      <pc:sldChg chg="modSp mod">
        <pc:chgData name="Holt, J.T." userId="e42352f5-60b2-4664-a003-f836578411e3" providerId="ADAL" clId="{12030817-FF25-4B07-882D-7FE107AEF0F8}" dt="2025-08-01T13:12:18.337" v="8" actId="114"/>
        <pc:sldMkLst>
          <pc:docMk/>
          <pc:sldMk cId="4088746036" sldId="298"/>
        </pc:sldMkLst>
        <pc:spChg chg="mod">
          <ac:chgData name="Holt, J.T." userId="e42352f5-60b2-4664-a003-f836578411e3" providerId="ADAL" clId="{12030817-FF25-4B07-882D-7FE107AEF0F8}" dt="2025-08-01T13:12:18.337" v="8" actId="114"/>
          <ac:spMkLst>
            <pc:docMk/>
            <pc:sldMk cId="4088746036" sldId="298"/>
            <ac:spMk id="8" creationId="{67F18518-3753-47D4-BAFD-2D05874825C2}"/>
          </ac:spMkLst>
        </pc:spChg>
      </pc:sldChg>
      <pc:sldChg chg="modSp mod">
        <pc:chgData name="Holt, J.T." userId="e42352f5-60b2-4664-a003-f836578411e3" providerId="ADAL" clId="{12030817-FF25-4B07-882D-7FE107AEF0F8}" dt="2025-08-01T13:12:28.750" v="12" actId="114"/>
        <pc:sldMkLst>
          <pc:docMk/>
          <pc:sldMk cId="705516923" sldId="299"/>
        </pc:sldMkLst>
        <pc:spChg chg="mod">
          <ac:chgData name="Holt, J.T." userId="e42352f5-60b2-4664-a003-f836578411e3" providerId="ADAL" clId="{12030817-FF25-4B07-882D-7FE107AEF0F8}" dt="2025-08-01T13:12:28.750" v="12" actId="114"/>
          <ac:spMkLst>
            <pc:docMk/>
            <pc:sldMk cId="705516923" sldId="299"/>
            <ac:spMk id="8" creationId="{67F18518-3753-47D4-BAFD-2D05874825C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21D290-2D3A-46CF-A7C5-3CD169C687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24B8E31-3FF5-4BAD-8940-3E7E00500F8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89EF11-6C38-4E87-86E9-43C5A5640AAE}" type="datetimeFigureOut">
              <a:rPr lang="en-US" smtClean="0"/>
              <a:t>8/1/2025</a:t>
            </a:fld>
            <a:endParaRPr lang="en-US"/>
          </a:p>
        </p:txBody>
      </p:sp>
      <p:sp>
        <p:nvSpPr>
          <p:cNvPr id="4" name="Footer Placeholder 3">
            <a:extLst>
              <a:ext uri="{FF2B5EF4-FFF2-40B4-BE49-F238E27FC236}">
                <a16:creationId xmlns:a16="http://schemas.microsoft.com/office/drawing/2014/main" id="{6376438C-6B82-4028-8F79-B066E61379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50D0C3A-CEA1-4390-87AF-54BDD8658D6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0BFF8B-8396-4219-9816-97EC75F3A4D2}" type="slidenum">
              <a:rPr lang="en-US" smtClean="0"/>
              <a:t>‹#›</a:t>
            </a:fld>
            <a:endParaRPr lang="en-US"/>
          </a:p>
        </p:txBody>
      </p:sp>
    </p:spTree>
    <p:extLst>
      <p:ext uri="{BB962C8B-B14F-4D97-AF65-F5344CB8AC3E}">
        <p14:creationId xmlns:p14="http://schemas.microsoft.com/office/powerpoint/2010/main" val="210316328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894A04D-A409-404D-A213-1DF806D8CD6D}"/>
              </a:ext>
            </a:extLst>
          </p:cNvPr>
          <p:cNvSpPr>
            <a:spLocks noGrp="1"/>
          </p:cNvSpPr>
          <p:nvPr>
            <p:ph type="ftr" sz="quarter" idx="11"/>
          </p:nvPr>
        </p:nvSpPr>
        <p:spPr>
          <a:xfrm>
            <a:off x="4038600" y="6243474"/>
            <a:ext cx="4114800" cy="365125"/>
          </a:xfrm>
          <a:prstGeom prst="rect">
            <a:avLst/>
          </a:prstGeom>
        </p:spPr>
        <p:txBody>
          <a:bodyPr/>
          <a:lstStyle/>
          <a:p>
            <a:endParaRPr lang="en-US"/>
          </a:p>
        </p:txBody>
      </p:sp>
      <p:sp>
        <p:nvSpPr>
          <p:cNvPr id="9" name="Date Placeholder 3">
            <a:extLst>
              <a:ext uri="{FF2B5EF4-FFF2-40B4-BE49-F238E27FC236}">
                <a16:creationId xmlns:a16="http://schemas.microsoft.com/office/drawing/2014/main" id="{87063A3D-7F70-448A-8C3E-5333D6776B56}"/>
              </a:ext>
            </a:extLst>
          </p:cNvPr>
          <p:cNvSpPr>
            <a:spLocks noGrp="1"/>
          </p:cNvSpPr>
          <p:nvPr>
            <p:ph type="dt" sz="half" idx="2"/>
          </p:nvPr>
        </p:nvSpPr>
        <p:spPr>
          <a:xfrm>
            <a:off x="348816" y="6243474"/>
            <a:ext cx="29251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57367-0AD2-4CBD-8CDC-9FA8A4E96151}" type="datetimeFigureOut">
              <a:rPr lang="en-US" smtClean="0"/>
              <a:t>8/1/2025</a:t>
            </a:fld>
            <a:endParaRPr lang="en-US" dirty="0"/>
          </a:p>
        </p:txBody>
      </p:sp>
      <p:sp>
        <p:nvSpPr>
          <p:cNvPr id="12" name="Slide Number Placeholder 5">
            <a:extLst>
              <a:ext uri="{FF2B5EF4-FFF2-40B4-BE49-F238E27FC236}">
                <a16:creationId xmlns:a16="http://schemas.microsoft.com/office/drawing/2014/main" id="{EA22BF9B-FCD9-4AFE-A592-968388C1C954}"/>
              </a:ext>
            </a:extLst>
          </p:cNvPr>
          <p:cNvSpPr>
            <a:spLocks noGrp="1"/>
          </p:cNvSpPr>
          <p:nvPr>
            <p:ph type="sldNum" sz="quarter" idx="4"/>
          </p:nvPr>
        </p:nvSpPr>
        <p:spPr>
          <a:xfrm>
            <a:off x="9061752" y="6243474"/>
            <a:ext cx="28453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EA550-FAB6-43D7-8238-4BC78C54607D}" type="slidenum">
              <a:rPr lang="en-US" smtClean="0"/>
              <a:t>‹#›</a:t>
            </a:fld>
            <a:endParaRPr lang="en-US"/>
          </a:p>
        </p:txBody>
      </p:sp>
      <p:sp>
        <p:nvSpPr>
          <p:cNvPr id="16" name="Text Placeholder 15">
            <a:extLst>
              <a:ext uri="{FF2B5EF4-FFF2-40B4-BE49-F238E27FC236}">
                <a16:creationId xmlns:a16="http://schemas.microsoft.com/office/drawing/2014/main" id="{83BCB240-6ACB-4AA4-B3CD-DEF1566E806B}"/>
              </a:ext>
            </a:extLst>
          </p:cNvPr>
          <p:cNvSpPr>
            <a:spLocks noGrp="1"/>
          </p:cNvSpPr>
          <p:nvPr>
            <p:ph type="body" sz="quarter" idx="12"/>
          </p:nvPr>
        </p:nvSpPr>
        <p:spPr>
          <a:xfrm>
            <a:off x="348817" y="1739348"/>
            <a:ext cx="11558260" cy="4353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BD772826-F3A7-E15B-40E1-248FF7B15296}"/>
              </a:ext>
            </a:extLst>
          </p:cNvPr>
          <p:cNvSpPr>
            <a:spLocks noGrp="1"/>
          </p:cNvSpPr>
          <p:nvPr>
            <p:ph type="title"/>
          </p:nvPr>
        </p:nvSpPr>
        <p:spPr>
          <a:xfrm>
            <a:off x="348816" y="346377"/>
            <a:ext cx="11558261" cy="816502"/>
          </a:xfrm>
        </p:spPr>
        <p:txBody>
          <a:bodyPr/>
          <a:lstStyle>
            <a:lvl1pPr>
              <a:defRPr>
                <a:solidFill>
                  <a:schemeClr val="tx1"/>
                </a:solidFill>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5FBCF1A8-13B2-C390-2727-7CF102184839}"/>
              </a:ext>
            </a:extLst>
          </p:cNvPr>
          <p:cNvCxnSpPr>
            <a:cxnSpLocks/>
          </p:cNvCxnSpPr>
          <p:nvPr userDrawn="1"/>
        </p:nvCxnSpPr>
        <p:spPr>
          <a:xfrm>
            <a:off x="348816" y="1290748"/>
            <a:ext cx="1709298" cy="0"/>
          </a:xfrm>
          <a:prstGeom prst="line">
            <a:avLst/>
          </a:prstGeom>
          <a:ln w="76200">
            <a:solidFill>
              <a:srgbClr val="CC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667360"/>
      </p:ext>
    </p:extLst>
  </p:cSld>
  <p:clrMapOvr>
    <a:masterClrMapping/>
  </p:clrMapOvr>
</p:sldLayout>
</file>

<file path=ppt/slideLayouts/slideLayout10.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EEA37-9B1F-4B51-9A29-D33DB8C80BB0}"/>
              </a:ext>
            </a:extLst>
          </p:cNvPr>
          <p:cNvSpPr>
            <a:spLocks noGrp="1"/>
          </p:cNvSpPr>
          <p:nvPr>
            <p:ph type="title"/>
          </p:nvPr>
        </p:nvSpPr>
        <p:spPr/>
        <p:txBody>
          <a:bodyPr lIns="0" tIns="0" rIns="0" bIns="0"/>
          <a:lstStyle/>
          <a:p>
            <a:r>
              <a:rPr lang="en-US" dirty="0"/>
              <a:t>Click to edit Master title style</a:t>
            </a:r>
          </a:p>
        </p:txBody>
      </p:sp>
      <p:sp>
        <p:nvSpPr>
          <p:cNvPr id="3" name="Content Placeholder 2">
            <a:extLst>
              <a:ext uri="{FF2B5EF4-FFF2-40B4-BE49-F238E27FC236}">
                <a16:creationId xmlns:a16="http://schemas.microsoft.com/office/drawing/2014/main" id="{7B3703C5-3305-48B2-9754-A4A91FAA538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CA378C-4260-4DAB-B045-2F842106963F}"/>
              </a:ext>
            </a:extLst>
          </p:cNvPr>
          <p:cNvSpPr>
            <a:spLocks noGrp="1"/>
          </p:cNvSpPr>
          <p:nvPr>
            <p:ph type="dt" sz="half" idx="10"/>
          </p:nvPr>
        </p:nvSpPr>
        <p:spPr/>
        <p:txBody>
          <a:bodyPr/>
          <a:lstStyle/>
          <a:p>
            <a:fld id="{8CF57367-0AD2-4CBD-8CDC-9FA8A4E96151}" type="datetimeFigureOut">
              <a:rPr lang="en-US" smtClean="0"/>
              <a:t>8/1/2025</a:t>
            </a:fld>
            <a:endParaRPr lang="en-US"/>
          </a:p>
        </p:txBody>
      </p:sp>
      <p:sp>
        <p:nvSpPr>
          <p:cNvPr id="5" name="Footer Placeholder 4">
            <a:extLst>
              <a:ext uri="{FF2B5EF4-FFF2-40B4-BE49-F238E27FC236}">
                <a16:creationId xmlns:a16="http://schemas.microsoft.com/office/drawing/2014/main" id="{0894A04D-A409-404D-A213-1DF806D8C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D3CE0F-65CE-4EC2-8939-9606837A0960}"/>
              </a:ext>
            </a:extLst>
          </p:cNvPr>
          <p:cNvSpPr>
            <a:spLocks noGrp="1"/>
          </p:cNvSpPr>
          <p:nvPr>
            <p:ph type="sldNum" sz="quarter" idx="12"/>
          </p:nvPr>
        </p:nvSpPr>
        <p:spPr/>
        <p:txBody>
          <a:bodyPr/>
          <a:lstStyle/>
          <a:p>
            <a:fld id="{670EA550-FAB6-43D7-8238-4BC78C54607D}" type="slidenum">
              <a:rPr lang="en-US" smtClean="0"/>
              <a:t>‹#›</a:t>
            </a:fld>
            <a:endParaRPr lang="en-US"/>
          </a:p>
        </p:txBody>
      </p:sp>
    </p:spTree>
    <p:extLst>
      <p:ext uri="{BB962C8B-B14F-4D97-AF65-F5344CB8AC3E}">
        <p14:creationId xmlns:p14="http://schemas.microsoft.com/office/powerpoint/2010/main" val="8083156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DD4EC-2F8D-446C-847C-9758FDC0C2DB}"/>
              </a:ext>
            </a:extLst>
          </p:cNvPr>
          <p:cNvSpPr>
            <a:spLocks noGrp="1"/>
          </p:cNvSpPr>
          <p:nvPr>
            <p:ph type="title"/>
          </p:nvPr>
        </p:nvSpPr>
        <p:spPr>
          <a:xfrm>
            <a:off x="298175" y="1709738"/>
            <a:ext cx="11618842"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2B10597-9F31-4B88-B304-5CBAB9087955}"/>
              </a:ext>
            </a:extLst>
          </p:cNvPr>
          <p:cNvSpPr>
            <a:spLocks noGrp="1"/>
          </p:cNvSpPr>
          <p:nvPr>
            <p:ph type="body" idx="1"/>
          </p:nvPr>
        </p:nvSpPr>
        <p:spPr>
          <a:xfrm>
            <a:off x="298175" y="4589463"/>
            <a:ext cx="11618842"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7EA372B-CA26-492E-98B2-8647C6B00008}"/>
              </a:ext>
            </a:extLst>
          </p:cNvPr>
          <p:cNvSpPr>
            <a:spLocks noGrp="1"/>
          </p:cNvSpPr>
          <p:nvPr>
            <p:ph type="ftr" sz="quarter" idx="11"/>
          </p:nvPr>
        </p:nvSpPr>
        <p:spPr>
          <a:xfrm>
            <a:off x="4038600" y="6243474"/>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97B158-EDDA-41A0-84D8-38419EFA870A}"/>
              </a:ext>
            </a:extLst>
          </p:cNvPr>
          <p:cNvSpPr>
            <a:spLocks noGrp="1"/>
          </p:cNvSpPr>
          <p:nvPr>
            <p:ph type="sldNum" sz="quarter" idx="12"/>
          </p:nvPr>
        </p:nvSpPr>
        <p:spPr>
          <a:xfrm>
            <a:off x="8991832" y="6243474"/>
            <a:ext cx="2925185" cy="365125"/>
          </a:xfrm>
          <a:prstGeom prst="rect">
            <a:avLst/>
          </a:prstGeom>
        </p:spPr>
        <p:txBody>
          <a:bodyPr/>
          <a:lstStyle/>
          <a:p>
            <a:fld id="{670EA550-FAB6-43D7-8238-4BC78C54607D}" type="slidenum">
              <a:rPr lang="en-US" smtClean="0"/>
              <a:t>‹#›</a:t>
            </a:fld>
            <a:endParaRPr lang="en-US" dirty="0"/>
          </a:p>
        </p:txBody>
      </p:sp>
      <p:sp>
        <p:nvSpPr>
          <p:cNvPr id="7" name="Date Placeholder 3">
            <a:extLst>
              <a:ext uri="{FF2B5EF4-FFF2-40B4-BE49-F238E27FC236}">
                <a16:creationId xmlns:a16="http://schemas.microsoft.com/office/drawing/2014/main" id="{21A8FDCE-9A8C-443F-AEC2-E1E4CD9E881C}"/>
              </a:ext>
            </a:extLst>
          </p:cNvPr>
          <p:cNvSpPr>
            <a:spLocks noGrp="1"/>
          </p:cNvSpPr>
          <p:nvPr>
            <p:ph type="dt" sz="half" idx="2"/>
          </p:nvPr>
        </p:nvSpPr>
        <p:spPr>
          <a:xfrm>
            <a:off x="298175" y="6243474"/>
            <a:ext cx="29251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57367-0AD2-4CBD-8CDC-9FA8A4E96151}" type="datetimeFigureOut">
              <a:rPr lang="en-US" smtClean="0"/>
              <a:t>8/1/2025</a:t>
            </a:fld>
            <a:endParaRPr lang="en-US" dirty="0"/>
          </a:p>
        </p:txBody>
      </p:sp>
    </p:spTree>
    <p:extLst>
      <p:ext uri="{BB962C8B-B14F-4D97-AF65-F5344CB8AC3E}">
        <p14:creationId xmlns:p14="http://schemas.microsoft.com/office/powerpoint/2010/main" val="3277854223"/>
      </p:ext>
    </p:extLst>
  </p:cSld>
  <p:clrMapOvr>
    <a:masterClrMapping/>
  </p:clrMapOvr>
</p:sldLayout>
</file>

<file path=ppt/slideLayouts/slideLayout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1C1CCC-E021-40AF-8CD4-16CA20DB98A6}"/>
              </a:ext>
            </a:extLst>
          </p:cNvPr>
          <p:cNvSpPr>
            <a:spLocks noGrp="1"/>
          </p:cNvSpPr>
          <p:nvPr>
            <p:ph type="body" idx="1"/>
          </p:nvPr>
        </p:nvSpPr>
        <p:spPr>
          <a:xfrm>
            <a:off x="348815" y="1681163"/>
            <a:ext cx="6330279"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5EBD76-8B1D-40DF-9DA0-3FCB05C117EE}"/>
              </a:ext>
            </a:extLst>
          </p:cNvPr>
          <p:cNvSpPr>
            <a:spLocks noGrp="1"/>
          </p:cNvSpPr>
          <p:nvPr>
            <p:ph sz="half" idx="2"/>
          </p:nvPr>
        </p:nvSpPr>
        <p:spPr>
          <a:xfrm>
            <a:off x="348815" y="2505075"/>
            <a:ext cx="6330279"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EF5BCA42-2D25-412B-B874-DD6ADE027EE6}"/>
              </a:ext>
            </a:extLst>
          </p:cNvPr>
          <p:cNvSpPr>
            <a:spLocks noGrp="1"/>
          </p:cNvSpPr>
          <p:nvPr>
            <p:ph type="ftr" sz="quarter" idx="11"/>
          </p:nvPr>
        </p:nvSpPr>
        <p:spPr>
          <a:xfrm>
            <a:off x="4038600" y="6243474"/>
            <a:ext cx="4114800" cy="365125"/>
          </a:xfrm>
          <a:prstGeom prst="rect">
            <a:avLst/>
          </a:prstGeom>
        </p:spPr>
        <p:txBody>
          <a:bodyPr/>
          <a:lstStyle/>
          <a:p>
            <a:endParaRPr lang="en-US"/>
          </a:p>
        </p:txBody>
      </p:sp>
      <p:sp>
        <p:nvSpPr>
          <p:cNvPr id="10" name="Date Placeholder 3">
            <a:extLst>
              <a:ext uri="{FF2B5EF4-FFF2-40B4-BE49-F238E27FC236}">
                <a16:creationId xmlns:a16="http://schemas.microsoft.com/office/drawing/2014/main" id="{7DF3CBC2-6341-46E6-B769-9D0760680C1E}"/>
              </a:ext>
            </a:extLst>
          </p:cNvPr>
          <p:cNvSpPr>
            <a:spLocks noGrp="1"/>
          </p:cNvSpPr>
          <p:nvPr>
            <p:ph type="dt" sz="half" idx="13"/>
          </p:nvPr>
        </p:nvSpPr>
        <p:spPr>
          <a:xfrm>
            <a:off x="348816" y="6243474"/>
            <a:ext cx="29251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57367-0AD2-4CBD-8CDC-9FA8A4E96151}" type="datetimeFigureOut">
              <a:rPr lang="en-US" smtClean="0"/>
              <a:t>8/1/2025</a:t>
            </a:fld>
            <a:endParaRPr lang="en-US" dirty="0"/>
          </a:p>
        </p:txBody>
      </p:sp>
      <p:sp>
        <p:nvSpPr>
          <p:cNvPr id="11" name="Slide Number Placeholder 5">
            <a:extLst>
              <a:ext uri="{FF2B5EF4-FFF2-40B4-BE49-F238E27FC236}">
                <a16:creationId xmlns:a16="http://schemas.microsoft.com/office/drawing/2014/main" id="{7D13FE6C-B5FB-4A9B-B5F1-C30F5FC80D24}"/>
              </a:ext>
            </a:extLst>
          </p:cNvPr>
          <p:cNvSpPr>
            <a:spLocks noGrp="1"/>
          </p:cNvSpPr>
          <p:nvPr>
            <p:ph type="sldNum" sz="quarter" idx="14"/>
          </p:nvPr>
        </p:nvSpPr>
        <p:spPr>
          <a:xfrm>
            <a:off x="9061752" y="6243474"/>
            <a:ext cx="28453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EA550-FAB6-43D7-8238-4BC78C54607D}" type="slidenum">
              <a:rPr lang="en-US" smtClean="0"/>
              <a:t>‹#›</a:t>
            </a:fld>
            <a:endParaRPr lang="en-US"/>
          </a:p>
        </p:txBody>
      </p:sp>
      <p:sp>
        <p:nvSpPr>
          <p:cNvPr id="13" name="Title 1">
            <a:extLst>
              <a:ext uri="{FF2B5EF4-FFF2-40B4-BE49-F238E27FC236}">
                <a16:creationId xmlns:a16="http://schemas.microsoft.com/office/drawing/2014/main" id="{0F1627A3-6BA0-1EBE-0FAF-D114C8DA3BBA}"/>
              </a:ext>
            </a:extLst>
          </p:cNvPr>
          <p:cNvSpPr>
            <a:spLocks noGrp="1"/>
          </p:cNvSpPr>
          <p:nvPr>
            <p:ph type="title"/>
          </p:nvPr>
        </p:nvSpPr>
        <p:spPr>
          <a:xfrm>
            <a:off x="348817" y="346377"/>
            <a:ext cx="6330280" cy="816502"/>
          </a:xfrm>
        </p:spPr>
        <p:txBody>
          <a:bodyPr/>
          <a:lstStyle>
            <a:lvl1pPr>
              <a:defRPr>
                <a:solidFill>
                  <a:schemeClr val="tx1"/>
                </a:solidFill>
              </a:defRPr>
            </a:lvl1pPr>
          </a:lstStyle>
          <a:p>
            <a:r>
              <a:rPr lang="en-US" dirty="0"/>
              <a:t>Click to edit Master title style</a:t>
            </a:r>
          </a:p>
        </p:txBody>
      </p:sp>
      <p:cxnSp>
        <p:nvCxnSpPr>
          <p:cNvPr id="14" name="Straight Connector 13">
            <a:extLst>
              <a:ext uri="{FF2B5EF4-FFF2-40B4-BE49-F238E27FC236}">
                <a16:creationId xmlns:a16="http://schemas.microsoft.com/office/drawing/2014/main" id="{79275B59-52FD-2AD3-2007-8530AB761C58}"/>
              </a:ext>
            </a:extLst>
          </p:cNvPr>
          <p:cNvCxnSpPr>
            <a:cxnSpLocks/>
          </p:cNvCxnSpPr>
          <p:nvPr userDrawn="1"/>
        </p:nvCxnSpPr>
        <p:spPr>
          <a:xfrm>
            <a:off x="348816" y="1290748"/>
            <a:ext cx="1709298" cy="0"/>
          </a:xfrm>
          <a:prstGeom prst="line">
            <a:avLst/>
          </a:prstGeom>
          <a:ln w="76200">
            <a:solidFill>
              <a:srgbClr val="CC3300"/>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D1C88E7D-BB01-6887-A811-28D6ED8E5746}"/>
              </a:ext>
            </a:extLst>
          </p:cNvPr>
          <p:cNvSpPr>
            <a:spLocks noGrp="1"/>
          </p:cNvSpPr>
          <p:nvPr>
            <p:ph type="pic" sz="quarter" idx="15"/>
          </p:nvPr>
        </p:nvSpPr>
        <p:spPr>
          <a:xfrm>
            <a:off x="6818313" y="346075"/>
            <a:ext cx="5089525" cy="5843588"/>
          </a:xfrm>
        </p:spPr>
        <p:txBody>
          <a:bodyPr/>
          <a:lstStyle/>
          <a:p>
            <a:endParaRPr lang="en-US"/>
          </a:p>
        </p:txBody>
      </p:sp>
    </p:spTree>
    <p:extLst>
      <p:ext uri="{BB962C8B-B14F-4D97-AF65-F5344CB8AC3E}">
        <p14:creationId xmlns:p14="http://schemas.microsoft.com/office/powerpoint/2010/main" val="1169392440"/>
      </p:ext>
    </p:extLst>
  </p:cSld>
  <p:clrMapOvr>
    <a:masterClrMapping/>
  </p:clrMapOvr>
</p:sldLayout>
</file>

<file path=ppt/slideLayouts/slideLayout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1C1CCC-E021-40AF-8CD4-16CA20DB98A6}"/>
              </a:ext>
            </a:extLst>
          </p:cNvPr>
          <p:cNvSpPr>
            <a:spLocks noGrp="1"/>
          </p:cNvSpPr>
          <p:nvPr>
            <p:ph type="body" idx="1"/>
          </p:nvPr>
        </p:nvSpPr>
        <p:spPr>
          <a:xfrm>
            <a:off x="5576795" y="1681163"/>
            <a:ext cx="6330279"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5EBD76-8B1D-40DF-9DA0-3FCB05C117EE}"/>
              </a:ext>
            </a:extLst>
          </p:cNvPr>
          <p:cNvSpPr>
            <a:spLocks noGrp="1"/>
          </p:cNvSpPr>
          <p:nvPr>
            <p:ph sz="half" idx="2"/>
          </p:nvPr>
        </p:nvSpPr>
        <p:spPr>
          <a:xfrm>
            <a:off x="5576795" y="2505075"/>
            <a:ext cx="6330279"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EF5BCA42-2D25-412B-B874-DD6ADE027EE6}"/>
              </a:ext>
            </a:extLst>
          </p:cNvPr>
          <p:cNvSpPr>
            <a:spLocks noGrp="1"/>
          </p:cNvSpPr>
          <p:nvPr>
            <p:ph type="ftr" sz="quarter" idx="11"/>
          </p:nvPr>
        </p:nvSpPr>
        <p:spPr>
          <a:xfrm>
            <a:off x="4038600" y="6243474"/>
            <a:ext cx="4114800" cy="365125"/>
          </a:xfrm>
          <a:prstGeom prst="rect">
            <a:avLst/>
          </a:prstGeom>
        </p:spPr>
        <p:txBody>
          <a:bodyPr/>
          <a:lstStyle/>
          <a:p>
            <a:endParaRPr lang="en-US"/>
          </a:p>
        </p:txBody>
      </p:sp>
      <p:sp>
        <p:nvSpPr>
          <p:cNvPr id="10" name="Date Placeholder 3">
            <a:extLst>
              <a:ext uri="{FF2B5EF4-FFF2-40B4-BE49-F238E27FC236}">
                <a16:creationId xmlns:a16="http://schemas.microsoft.com/office/drawing/2014/main" id="{7DF3CBC2-6341-46E6-B769-9D0760680C1E}"/>
              </a:ext>
            </a:extLst>
          </p:cNvPr>
          <p:cNvSpPr>
            <a:spLocks noGrp="1"/>
          </p:cNvSpPr>
          <p:nvPr>
            <p:ph type="dt" sz="half" idx="13"/>
          </p:nvPr>
        </p:nvSpPr>
        <p:spPr>
          <a:xfrm>
            <a:off x="348816" y="6243474"/>
            <a:ext cx="29251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57367-0AD2-4CBD-8CDC-9FA8A4E96151}" type="datetimeFigureOut">
              <a:rPr lang="en-US" smtClean="0"/>
              <a:t>8/1/2025</a:t>
            </a:fld>
            <a:endParaRPr lang="en-US" dirty="0"/>
          </a:p>
        </p:txBody>
      </p:sp>
      <p:sp>
        <p:nvSpPr>
          <p:cNvPr id="11" name="Slide Number Placeholder 5">
            <a:extLst>
              <a:ext uri="{FF2B5EF4-FFF2-40B4-BE49-F238E27FC236}">
                <a16:creationId xmlns:a16="http://schemas.microsoft.com/office/drawing/2014/main" id="{7D13FE6C-B5FB-4A9B-B5F1-C30F5FC80D24}"/>
              </a:ext>
            </a:extLst>
          </p:cNvPr>
          <p:cNvSpPr>
            <a:spLocks noGrp="1"/>
          </p:cNvSpPr>
          <p:nvPr>
            <p:ph type="sldNum" sz="quarter" idx="14"/>
          </p:nvPr>
        </p:nvSpPr>
        <p:spPr>
          <a:xfrm>
            <a:off x="9061752" y="6243474"/>
            <a:ext cx="28453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EA550-FAB6-43D7-8238-4BC78C54607D}" type="slidenum">
              <a:rPr lang="en-US" smtClean="0"/>
              <a:t>‹#›</a:t>
            </a:fld>
            <a:endParaRPr lang="en-US"/>
          </a:p>
        </p:txBody>
      </p:sp>
      <p:sp>
        <p:nvSpPr>
          <p:cNvPr id="13" name="Title 1">
            <a:extLst>
              <a:ext uri="{FF2B5EF4-FFF2-40B4-BE49-F238E27FC236}">
                <a16:creationId xmlns:a16="http://schemas.microsoft.com/office/drawing/2014/main" id="{0F1627A3-6BA0-1EBE-0FAF-D114C8DA3BBA}"/>
              </a:ext>
            </a:extLst>
          </p:cNvPr>
          <p:cNvSpPr>
            <a:spLocks noGrp="1"/>
          </p:cNvSpPr>
          <p:nvPr>
            <p:ph type="title"/>
          </p:nvPr>
        </p:nvSpPr>
        <p:spPr>
          <a:xfrm>
            <a:off x="5576797" y="346377"/>
            <a:ext cx="6330280" cy="816502"/>
          </a:xfrm>
        </p:spPr>
        <p:txBody>
          <a:bodyPr/>
          <a:lstStyle>
            <a:lvl1pPr>
              <a:defRPr>
                <a:solidFill>
                  <a:schemeClr val="tx1"/>
                </a:solidFill>
              </a:defRPr>
            </a:lvl1pPr>
          </a:lstStyle>
          <a:p>
            <a:r>
              <a:rPr lang="en-US" dirty="0"/>
              <a:t>Click to edit Master title style</a:t>
            </a:r>
          </a:p>
        </p:txBody>
      </p:sp>
      <p:cxnSp>
        <p:nvCxnSpPr>
          <p:cNvPr id="14" name="Straight Connector 13">
            <a:extLst>
              <a:ext uri="{FF2B5EF4-FFF2-40B4-BE49-F238E27FC236}">
                <a16:creationId xmlns:a16="http://schemas.microsoft.com/office/drawing/2014/main" id="{79275B59-52FD-2AD3-2007-8530AB761C58}"/>
              </a:ext>
            </a:extLst>
          </p:cNvPr>
          <p:cNvCxnSpPr>
            <a:cxnSpLocks/>
          </p:cNvCxnSpPr>
          <p:nvPr userDrawn="1"/>
        </p:nvCxnSpPr>
        <p:spPr>
          <a:xfrm>
            <a:off x="5576795" y="1290748"/>
            <a:ext cx="1709298" cy="0"/>
          </a:xfrm>
          <a:prstGeom prst="line">
            <a:avLst/>
          </a:prstGeom>
          <a:ln w="76200">
            <a:solidFill>
              <a:srgbClr val="CC3300"/>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D1C88E7D-BB01-6887-A811-28D6ED8E5746}"/>
              </a:ext>
            </a:extLst>
          </p:cNvPr>
          <p:cNvSpPr>
            <a:spLocks noGrp="1"/>
          </p:cNvSpPr>
          <p:nvPr>
            <p:ph type="pic" sz="quarter" idx="15"/>
          </p:nvPr>
        </p:nvSpPr>
        <p:spPr>
          <a:xfrm>
            <a:off x="348816" y="346075"/>
            <a:ext cx="5089525" cy="5843588"/>
          </a:xfrm>
        </p:spPr>
        <p:txBody>
          <a:bodyPr/>
          <a:lstStyle/>
          <a:p>
            <a:endParaRPr lang="en-US"/>
          </a:p>
        </p:txBody>
      </p:sp>
    </p:spTree>
    <p:extLst>
      <p:ext uri="{BB962C8B-B14F-4D97-AF65-F5344CB8AC3E}">
        <p14:creationId xmlns:p14="http://schemas.microsoft.com/office/powerpoint/2010/main" val="3038212343"/>
      </p:ext>
    </p:extLst>
  </p:cSld>
  <p:clrMapOvr>
    <a:masterClrMapping/>
  </p:clrMapOvr>
</p:sldLayout>
</file>

<file path=ppt/slideLayouts/slideLayout5.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1C1CCC-E021-40AF-8CD4-16CA20DB98A6}"/>
              </a:ext>
            </a:extLst>
          </p:cNvPr>
          <p:cNvSpPr>
            <a:spLocks noGrp="1"/>
          </p:cNvSpPr>
          <p:nvPr>
            <p:ph type="body" idx="1"/>
          </p:nvPr>
        </p:nvSpPr>
        <p:spPr>
          <a:xfrm>
            <a:off x="348816" y="1681163"/>
            <a:ext cx="5283724"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5EBD76-8B1D-40DF-9DA0-3FCB05C117EE}"/>
              </a:ext>
            </a:extLst>
          </p:cNvPr>
          <p:cNvSpPr>
            <a:spLocks noGrp="1"/>
          </p:cNvSpPr>
          <p:nvPr>
            <p:ph sz="half" idx="2"/>
          </p:nvPr>
        </p:nvSpPr>
        <p:spPr>
          <a:xfrm>
            <a:off x="348816" y="2505075"/>
            <a:ext cx="5283724"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D85AD49-9C69-418E-8153-5379F2A891D3}"/>
              </a:ext>
            </a:extLst>
          </p:cNvPr>
          <p:cNvSpPr>
            <a:spLocks noGrp="1"/>
          </p:cNvSpPr>
          <p:nvPr>
            <p:ph type="body" sz="quarter" idx="3"/>
          </p:nvPr>
        </p:nvSpPr>
        <p:spPr>
          <a:xfrm>
            <a:off x="6623353" y="1681163"/>
            <a:ext cx="5283724"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3BA49C-88AB-48B4-B85D-97035310F5B3}"/>
              </a:ext>
            </a:extLst>
          </p:cNvPr>
          <p:cNvSpPr>
            <a:spLocks noGrp="1"/>
          </p:cNvSpPr>
          <p:nvPr>
            <p:ph sz="quarter" idx="4"/>
          </p:nvPr>
        </p:nvSpPr>
        <p:spPr>
          <a:xfrm>
            <a:off x="6623353" y="2505075"/>
            <a:ext cx="5283724"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EF5BCA42-2D25-412B-B874-DD6ADE027EE6}"/>
              </a:ext>
            </a:extLst>
          </p:cNvPr>
          <p:cNvSpPr>
            <a:spLocks noGrp="1"/>
          </p:cNvSpPr>
          <p:nvPr>
            <p:ph type="ftr" sz="quarter" idx="11"/>
          </p:nvPr>
        </p:nvSpPr>
        <p:spPr>
          <a:xfrm>
            <a:off x="4038600" y="6243474"/>
            <a:ext cx="4114800" cy="365125"/>
          </a:xfrm>
          <a:prstGeom prst="rect">
            <a:avLst/>
          </a:prstGeom>
        </p:spPr>
        <p:txBody>
          <a:bodyPr/>
          <a:lstStyle/>
          <a:p>
            <a:endParaRPr lang="en-US"/>
          </a:p>
        </p:txBody>
      </p:sp>
      <p:sp>
        <p:nvSpPr>
          <p:cNvPr id="10" name="Date Placeholder 3">
            <a:extLst>
              <a:ext uri="{FF2B5EF4-FFF2-40B4-BE49-F238E27FC236}">
                <a16:creationId xmlns:a16="http://schemas.microsoft.com/office/drawing/2014/main" id="{7DF3CBC2-6341-46E6-B769-9D0760680C1E}"/>
              </a:ext>
            </a:extLst>
          </p:cNvPr>
          <p:cNvSpPr>
            <a:spLocks noGrp="1"/>
          </p:cNvSpPr>
          <p:nvPr>
            <p:ph type="dt" sz="half" idx="13"/>
          </p:nvPr>
        </p:nvSpPr>
        <p:spPr>
          <a:xfrm>
            <a:off x="348816" y="6243474"/>
            <a:ext cx="29251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57367-0AD2-4CBD-8CDC-9FA8A4E96151}" type="datetimeFigureOut">
              <a:rPr lang="en-US" smtClean="0"/>
              <a:t>8/1/2025</a:t>
            </a:fld>
            <a:endParaRPr lang="en-US" dirty="0"/>
          </a:p>
        </p:txBody>
      </p:sp>
      <p:sp>
        <p:nvSpPr>
          <p:cNvPr id="11" name="Slide Number Placeholder 5">
            <a:extLst>
              <a:ext uri="{FF2B5EF4-FFF2-40B4-BE49-F238E27FC236}">
                <a16:creationId xmlns:a16="http://schemas.microsoft.com/office/drawing/2014/main" id="{7D13FE6C-B5FB-4A9B-B5F1-C30F5FC80D24}"/>
              </a:ext>
            </a:extLst>
          </p:cNvPr>
          <p:cNvSpPr>
            <a:spLocks noGrp="1"/>
          </p:cNvSpPr>
          <p:nvPr>
            <p:ph type="sldNum" sz="quarter" idx="14"/>
          </p:nvPr>
        </p:nvSpPr>
        <p:spPr>
          <a:xfrm>
            <a:off x="9061752" y="6243474"/>
            <a:ext cx="28453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EA550-FAB6-43D7-8238-4BC78C54607D}" type="slidenum">
              <a:rPr lang="en-US" smtClean="0"/>
              <a:t>‹#›</a:t>
            </a:fld>
            <a:endParaRPr lang="en-US"/>
          </a:p>
        </p:txBody>
      </p:sp>
      <p:sp>
        <p:nvSpPr>
          <p:cNvPr id="13" name="Title 1">
            <a:extLst>
              <a:ext uri="{FF2B5EF4-FFF2-40B4-BE49-F238E27FC236}">
                <a16:creationId xmlns:a16="http://schemas.microsoft.com/office/drawing/2014/main" id="{0F1627A3-6BA0-1EBE-0FAF-D114C8DA3BBA}"/>
              </a:ext>
            </a:extLst>
          </p:cNvPr>
          <p:cNvSpPr>
            <a:spLocks noGrp="1"/>
          </p:cNvSpPr>
          <p:nvPr>
            <p:ph type="title"/>
          </p:nvPr>
        </p:nvSpPr>
        <p:spPr>
          <a:xfrm>
            <a:off x="348816" y="346377"/>
            <a:ext cx="11558261" cy="816502"/>
          </a:xfrm>
        </p:spPr>
        <p:txBody>
          <a:bodyPr/>
          <a:lstStyle>
            <a:lvl1pPr>
              <a:defRPr>
                <a:solidFill>
                  <a:schemeClr val="tx1"/>
                </a:solidFill>
              </a:defRPr>
            </a:lvl1pPr>
          </a:lstStyle>
          <a:p>
            <a:r>
              <a:rPr lang="en-US" dirty="0"/>
              <a:t>Click to edit Master title style</a:t>
            </a:r>
          </a:p>
        </p:txBody>
      </p:sp>
      <p:cxnSp>
        <p:nvCxnSpPr>
          <p:cNvPr id="14" name="Straight Connector 13">
            <a:extLst>
              <a:ext uri="{FF2B5EF4-FFF2-40B4-BE49-F238E27FC236}">
                <a16:creationId xmlns:a16="http://schemas.microsoft.com/office/drawing/2014/main" id="{79275B59-52FD-2AD3-2007-8530AB761C58}"/>
              </a:ext>
            </a:extLst>
          </p:cNvPr>
          <p:cNvCxnSpPr>
            <a:cxnSpLocks/>
          </p:cNvCxnSpPr>
          <p:nvPr userDrawn="1"/>
        </p:nvCxnSpPr>
        <p:spPr>
          <a:xfrm>
            <a:off x="348816" y="1290748"/>
            <a:ext cx="1709298" cy="0"/>
          </a:xfrm>
          <a:prstGeom prst="line">
            <a:avLst/>
          </a:prstGeom>
          <a:ln w="76200">
            <a:solidFill>
              <a:srgbClr val="CC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388537"/>
      </p:ext>
    </p:extLst>
  </p:cSld>
  <p:clrMapOvr>
    <a:masterClrMapping/>
  </p:clrMapOvr>
</p:sldLayout>
</file>

<file path=ppt/slideLayouts/slideLayout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8387BCC-646B-460C-B13F-57C3762F14F0}"/>
              </a:ext>
            </a:extLst>
          </p:cNvPr>
          <p:cNvSpPr>
            <a:spLocks noGrp="1"/>
          </p:cNvSpPr>
          <p:nvPr>
            <p:ph type="ftr" sz="quarter" idx="11"/>
          </p:nvPr>
        </p:nvSpPr>
        <p:spPr>
          <a:xfrm>
            <a:off x="4038600" y="6243474"/>
            <a:ext cx="4114800" cy="365125"/>
          </a:xfrm>
          <a:prstGeom prst="rect">
            <a:avLst/>
          </a:prstGeom>
        </p:spPr>
        <p:txBody>
          <a:bodyPr/>
          <a:lstStyle/>
          <a:p>
            <a:endParaRPr lang="en-US"/>
          </a:p>
        </p:txBody>
      </p:sp>
      <p:sp>
        <p:nvSpPr>
          <p:cNvPr id="6" name="Date Placeholder 3">
            <a:extLst>
              <a:ext uri="{FF2B5EF4-FFF2-40B4-BE49-F238E27FC236}">
                <a16:creationId xmlns:a16="http://schemas.microsoft.com/office/drawing/2014/main" id="{EEC5A715-7BD4-4C3A-8C5B-6D3360412D0B}"/>
              </a:ext>
            </a:extLst>
          </p:cNvPr>
          <p:cNvSpPr>
            <a:spLocks noGrp="1"/>
          </p:cNvSpPr>
          <p:nvPr>
            <p:ph type="dt" sz="half" idx="2"/>
          </p:nvPr>
        </p:nvSpPr>
        <p:spPr>
          <a:xfrm>
            <a:off x="656215" y="6243474"/>
            <a:ext cx="29251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57367-0AD2-4CBD-8CDC-9FA8A4E96151}" type="datetimeFigureOut">
              <a:rPr lang="en-US" smtClean="0"/>
              <a:t>8/1/2025</a:t>
            </a:fld>
            <a:endParaRPr lang="en-US" dirty="0"/>
          </a:p>
        </p:txBody>
      </p:sp>
      <p:sp>
        <p:nvSpPr>
          <p:cNvPr id="7" name="Slide Number Placeholder 5">
            <a:extLst>
              <a:ext uri="{FF2B5EF4-FFF2-40B4-BE49-F238E27FC236}">
                <a16:creationId xmlns:a16="http://schemas.microsoft.com/office/drawing/2014/main" id="{685B22E5-49DA-4947-A101-CAB311A7F539}"/>
              </a:ext>
            </a:extLst>
          </p:cNvPr>
          <p:cNvSpPr>
            <a:spLocks noGrp="1"/>
          </p:cNvSpPr>
          <p:nvPr>
            <p:ph type="sldNum" sz="quarter" idx="4"/>
          </p:nvPr>
        </p:nvSpPr>
        <p:spPr>
          <a:xfrm>
            <a:off x="8610599" y="6243474"/>
            <a:ext cx="28453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EA550-FAB6-43D7-8238-4BC78C54607D}" type="slidenum">
              <a:rPr lang="en-US" smtClean="0"/>
              <a:t>‹#›</a:t>
            </a:fld>
            <a:endParaRPr lang="en-US"/>
          </a:p>
        </p:txBody>
      </p:sp>
      <p:sp>
        <p:nvSpPr>
          <p:cNvPr id="8" name="Title 1">
            <a:extLst>
              <a:ext uri="{FF2B5EF4-FFF2-40B4-BE49-F238E27FC236}">
                <a16:creationId xmlns:a16="http://schemas.microsoft.com/office/drawing/2014/main" id="{26A28A69-F50F-51D9-2094-0F8FAB76E5CC}"/>
              </a:ext>
            </a:extLst>
          </p:cNvPr>
          <p:cNvSpPr>
            <a:spLocks noGrp="1"/>
          </p:cNvSpPr>
          <p:nvPr>
            <p:ph type="title"/>
          </p:nvPr>
        </p:nvSpPr>
        <p:spPr>
          <a:xfrm>
            <a:off x="348816" y="346377"/>
            <a:ext cx="11558261" cy="816502"/>
          </a:xfrm>
        </p:spPr>
        <p:txBody>
          <a:bodyPr/>
          <a:lstStyle>
            <a:lvl1pPr>
              <a:defRPr>
                <a:solidFill>
                  <a:schemeClr val="tx1"/>
                </a:solidFill>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2C289BFA-86BA-C1CE-0740-2431927552A7}"/>
              </a:ext>
            </a:extLst>
          </p:cNvPr>
          <p:cNvCxnSpPr>
            <a:cxnSpLocks/>
          </p:cNvCxnSpPr>
          <p:nvPr userDrawn="1"/>
        </p:nvCxnSpPr>
        <p:spPr>
          <a:xfrm>
            <a:off x="348816" y="1290748"/>
            <a:ext cx="1709298" cy="0"/>
          </a:xfrm>
          <a:prstGeom prst="line">
            <a:avLst/>
          </a:prstGeom>
          <a:ln w="76200">
            <a:solidFill>
              <a:srgbClr val="CC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277099"/>
      </p:ext>
    </p:extLst>
  </p:cSld>
  <p:clrMapOvr>
    <a:masterClrMapping/>
  </p:clrMapOvr>
</p:sldLayout>
</file>

<file path=ppt/slideLayouts/slideLayout7.xml><?xml version="1.0" encoding="utf-8"?>
<p:sldLayout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6A629782-8D54-4CCB-867E-F352A6D76C7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684" t="11033" r="5507" b="6231"/>
          <a:stretch/>
        </p:blipFill>
        <p:spPr>
          <a:xfrm rot="16200000">
            <a:off x="5334000" y="-1"/>
            <a:ext cx="6857999" cy="6858000"/>
          </a:xfrm>
          <a:prstGeom prst="rect">
            <a:avLst/>
          </a:prstGeom>
        </p:spPr>
      </p:pic>
      <p:pic>
        <p:nvPicPr>
          <p:cNvPr id="7" name="Picture 6">
            <a:extLst>
              <a:ext uri="{FF2B5EF4-FFF2-40B4-BE49-F238E27FC236}">
                <a16:creationId xmlns:a16="http://schemas.microsoft.com/office/drawing/2014/main" id="{A78590FC-2597-49AE-8967-5EFFDECCE64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38667" y="5303170"/>
            <a:ext cx="948786" cy="1061758"/>
          </a:xfrm>
          <a:prstGeom prst="rect">
            <a:avLst/>
          </a:prstGeom>
        </p:spPr>
      </p:pic>
      <p:sp>
        <p:nvSpPr>
          <p:cNvPr id="10" name="TextBox 9">
            <a:extLst>
              <a:ext uri="{FF2B5EF4-FFF2-40B4-BE49-F238E27FC236}">
                <a16:creationId xmlns:a16="http://schemas.microsoft.com/office/drawing/2014/main" id="{8385EBC3-9F8D-4B22-804A-61A5D3193F68}"/>
              </a:ext>
            </a:extLst>
          </p:cNvPr>
          <p:cNvSpPr txBox="1"/>
          <p:nvPr userDrawn="1"/>
        </p:nvSpPr>
        <p:spPr>
          <a:xfrm>
            <a:off x="10392921" y="6480658"/>
            <a:ext cx="1634247" cy="261610"/>
          </a:xfrm>
          <a:prstGeom prst="rect">
            <a:avLst/>
          </a:prstGeom>
          <a:noFill/>
        </p:spPr>
        <p:txBody>
          <a:bodyPr wrap="square" rtlCol="0">
            <a:spAutoFit/>
          </a:bodyPr>
          <a:lstStyle/>
          <a:p>
            <a:pPr algn="r"/>
            <a:r>
              <a:rPr lang="en-US" sz="1100" b="1" spc="50" baseline="0" dirty="0">
                <a:latin typeface="Arial" panose="020B0604020202020204" pitchFamily="34" charset="0"/>
                <a:cs typeface="Arial" panose="020B0604020202020204" pitchFamily="34" charset="0"/>
              </a:rPr>
              <a:t>fisherphillips.com</a:t>
            </a:r>
          </a:p>
        </p:txBody>
      </p:sp>
      <p:cxnSp>
        <p:nvCxnSpPr>
          <p:cNvPr id="11" name="Straight Connector 10">
            <a:extLst>
              <a:ext uri="{FF2B5EF4-FFF2-40B4-BE49-F238E27FC236}">
                <a16:creationId xmlns:a16="http://schemas.microsoft.com/office/drawing/2014/main" id="{8BFBCA2C-526A-4110-9683-E73E7DDE0D9B}"/>
              </a:ext>
            </a:extLst>
          </p:cNvPr>
          <p:cNvCxnSpPr/>
          <p:nvPr userDrawn="1"/>
        </p:nvCxnSpPr>
        <p:spPr>
          <a:xfrm>
            <a:off x="338667" y="6611463"/>
            <a:ext cx="10193866" cy="0"/>
          </a:xfrm>
          <a:prstGeom prst="line">
            <a:avLst/>
          </a:prstGeom>
          <a:ln w="34925" cap="rnd">
            <a:solidFill>
              <a:schemeClr val="accent3"/>
            </a:solidFill>
            <a:prstDash val="sysDot"/>
            <a:round/>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64746752-2DC7-86CA-980C-166B17520308}"/>
              </a:ext>
            </a:extLst>
          </p:cNvPr>
          <p:cNvCxnSpPr>
            <a:cxnSpLocks/>
          </p:cNvCxnSpPr>
          <p:nvPr userDrawn="1"/>
        </p:nvCxnSpPr>
        <p:spPr>
          <a:xfrm>
            <a:off x="4601673" y="3517113"/>
            <a:ext cx="2853860" cy="0"/>
          </a:xfrm>
          <a:prstGeom prst="line">
            <a:avLst/>
          </a:prstGeom>
          <a:ln w="76200">
            <a:solidFill>
              <a:srgbClr val="CC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643757"/>
      </p:ext>
    </p:extLst>
  </p:cSld>
  <p:clrMapOvr>
    <a:masterClrMapping/>
  </p:clrMapOvr>
</p:sldLayout>
</file>

<file path=ppt/slideLayouts/slideLayout8.xml><?xml version="1.0" encoding="utf-8"?>
<p:sldLayout xmlns:p14="http://schemas.microsoft.com/office/powerpoint/2010/main"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3173157"/>
      </p:ext>
    </p:extLst>
  </p:cSld>
  <p:clrMapOvr>
    <a:masterClrMapping/>
  </p:clrMapOvr>
</p:sldLayout>
</file>

<file path=ppt/slideLayouts/slideLayout9.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CCBB779-A8C0-4166-B0C1-345E3E9561EE}"/>
              </a:ext>
            </a:extLst>
          </p:cNvPr>
          <p:cNvSpPr/>
          <p:nvPr userDrawn="1"/>
        </p:nvSpPr>
        <p:spPr>
          <a:xfrm>
            <a:off x="0" y="4970637"/>
            <a:ext cx="12192000" cy="19274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85E8D6E8-2AA0-4E2E-9E89-24BB73855A09}"/>
              </a:ext>
            </a:extLst>
          </p:cNvPr>
          <p:cNvSpPr>
            <a:spLocks noGrp="1"/>
          </p:cNvSpPr>
          <p:nvPr>
            <p:ph type="ctrTitle"/>
          </p:nvPr>
        </p:nvSpPr>
        <p:spPr>
          <a:xfrm>
            <a:off x="545843" y="1883285"/>
            <a:ext cx="5016758" cy="2538221"/>
          </a:xfrm>
        </p:spPr>
        <p:txBody>
          <a:bodyPr anchor="b">
            <a:normAutofit/>
          </a:bodyPr>
          <a:lstStyle>
            <a:lvl1pPr algn="l">
              <a:defRPr sz="4400" b="1">
                <a:latin typeface="Cambria" panose="02040503050406030204" pitchFamily="18" charset="0"/>
                <a:ea typeface="Cambria" panose="02040503050406030204" pitchFamily="18"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5ADE5EAD-A57F-4052-97AE-009EFB897383}"/>
              </a:ext>
            </a:extLst>
          </p:cNvPr>
          <p:cNvSpPr/>
          <p:nvPr userDrawn="1"/>
        </p:nvSpPr>
        <p:spPr>
          <a:xfrm>
            <a:off x="0" y="4956404"/>
            <a:ext cx="12192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Picture Placeholder 2">
            <a:extLst>
              <a:ext uri="{FF2B5EF4-FFF2-40B4-BE49-F238E27FC236}">
                <a16:creationId xmlns:a16="http://schemas.microsoft.com/office/drawing/2014/main" id="{F3FF8258-53F4-4645-91C9-863D8510DCF5}"/>
              </a:ext>
            </a:extLst>
          </p:cNvPr>
          <p:cNvSpPr>
            <a:spLocks noGrp="1"/>
          </p:cNvSpPr>
          <p:nvPr>
            <p:ph type="pic" sz="quarter" idx="10"/>
          </p:nvPr>
        </p:nvSpPr>
        <p:spPr>
          <a:xfrm>
            <a:off x="6095999" y="486530"/>
            <a:ext cx="5781675" cy="4268354"/>
          </a:xfrm>
        </p:spPr>
        <p:txBody>
          <a:bodyPr/>
          <a:lstStyle/>
          <a:p>
            <a:endParaRPr lang="en-US"/>
          </a:p>
        </p:txBody>
      </p:sp>
      <p:pic>
        <p:nvPicPr>
          <p:cNvPr id="6" name="Picture 5">
            <a:extLst>
              <a:ext uri="{FF2B5EF4-FFF2-40B4-BE49-F238E27FC236}">
                <a16:creationId xmlns:a16="http://schemas.microsoft.com/office/drawing/2014/main" id="{C0D7C648-9B6E-465B-B0AF-6158077E54A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91421" y="385769"/>
            <a:ext cx="1093728" cy="1102053"/>
          </a:xfrm>
          <a:prstGeom prst="rect">
            <a:avLst/>
          </a:prstGeom>
        </p:spPr>
      </p:pic>
    </p:spTree>
    <p:extLst>
      <p:ext uri="{BB962C8B-B14F-4D97-AF65-F5344CB8AC3E}">
        <p14:creationId xmlns:p14="http://schemas.microsoft.com/office/powerpoint/2010/main" val="2549450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16="http://schemas.microsoft.com/office/drawing/2014/main" xmlns:asvg="http://schemas.microsoft.com/office/drawing/2016/SVG/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3A120D18-8326-4CA6-8C11-F7597243DFBE}"/>
              </a:ext>
            </a:extLst>
          </p:cNvPr>
          <p:cNvPicPr>
            <a:picLocks noChangeAspect="1"/>
          </p:cNvPicPr>
          <p:nvPr userDrawn="1"/>
        </p:nvPicPr>
        <p:blipFill rotWithShape="1">
          <a:blip r:embed="rId12">
            <a:extLst>
              <a:ext uri="{96DAC541-7B7A-43D3-8B79-37D633B846F1}">
                <asvg:svgBlip xmlns:asvg="http://schemas.microsoft.com/office/drawing/2016/SVG/main" r:embed="rId13"/>
              </a:ext>
            </a:extLst>
          </a:blip>
          <a:srcRect l="23684" t="11033" r="5507" b="6231"/>
          <a:stretch/>
        </p:blipFill>
        <p:spPr>
          <a:xfrm rot="16200000">
            <a:off x="5334000" y="-1"/>
            <a:ext cx="6857999" cy="6858000"/>
          </a:xfrm>
          <a:prstGeom prst="rect">
            <a:avLst/>
          </a:prstGeom>
        </p:spPr>
      </p:pic>
      <p:sp>
        <p:nvSpPr>
          <p:cNvPr id="2" name="Title Placeholder 1">
            <a:extLst>
              <a:ext uri="{FF2B5EF4-FFF2-40B4-BE49-F238E27FC236}">
                <a16:creationId xmlns:a16="http://schemas.microsoft.com/office/drawing/2014/main" id="{110A3691-869A-4BB0-A9EC-51978B7A8631}"/>
              </a:ext>
            </a:extLst>
          </p:cNvPr>
          <p:cNvSpPr>
            <a:spLocks noGrp="1"/>
          </p:cNvSpPr>
          <p:nvPr>
            <p:ph type="title"/>
          </p:nvPr>
        </p:nvSpPr>
        <p:spPr>
          <a:xfrm>
            <a:off x="298451" y="466725"/>
            <a:ext cx="11515236"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A2E2455E-D59A-4AB6-8A39-100CDDE692B1}"/>
              </a:ext>
            </a:extLst>
          </p:cNvPr>
          <p:cNvSpPr>
            <a:spLocks noGrp="1"/>
          </p:cNvSpPr>
          <p:nvPr>
            <p:ph type="dt" sz="half" idx="2"/>
          </p:nvPr>
        </p:nvSpPr>
        <p:spPr>
          <a:xfrm>
            <a:off x="656215" y="6243474"/>
            <a:ext cx="29251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57367-0AD2-4CBD-8CDC-9FA8A4E96151}" type="datetimeFigureOut">
              <a:rPr lang="en-US" smtClean="0"/>
              <a:t>8/1/2025</a:t>
            </a:fld>
            <a:endParaRPr lang="en-US" dirty="0"/>
          </a:p>
        </p:txBody>
      </p:sp>
      <p:sp>
        <p:nvSpPr>
          <p:cNvPr id="5" name="Footer Placeholder 4">
            <a:extLst>
              <a:ext uri="{FF2B5EF4-FFF2-40B4-BE49-F238E27FC236}">
                <a16:creationId xmlns:a16="http://schemas.microsoft.com/office/drawing/2014/main" id="{F048D8F0-6FFC-44EC-A586-DD40FAF056CF}"/>
              </a:ext>
            </a:extLst>
          </p:cNvPr>
          <p:cNvSpPr>
            <a:spLocks noGrp="1"/>
          </p:cNvSpPr>
          <p:nvPr>
            <p:ph type="ftr" sz="quarter" idx="3"/>
          </p:nvPr>
        </p:nvSpPr>
        <p:spPr>
          <a:xfrm>
            <a:off x="4038600" y="624347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191B40-A76E-4766-B728-37831AC2B208}"/>
              </a:ext>
            </a:extLst>
          </p:cNvPr>
          <p:cNvSpPr>
            <a:spLocks noGrp="1"/>
          </p:cNvSpPr>
          <p:nvPr>
            <p:ph type="sldNum" sz="quarter" idx="4"/>
          </p:nvPr>
        </p:nvSpPr>
        <p:spPr>
          <a:xfrm>
            <a:off x="8610599" y="6243474"/>
            <a:ext cx="28453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EA550-FAB6-43D7-8238-4BC78C54607D}" type="slidenum">
              <a:rPr lang="en-US" smtClean="0"/>
              <a:t>‹#›</a:t>
            </a:fld>
            <a:endParaRPr lang="en-US"/>
          </a:p>
        </p:txBody>
      </p:sp>
      <p:sp>
        <p:nvSpPr>
          <p:cNvPr id="3" name="Text Placeholder 2">
            <a:extLst>
              <a:ext uri="{FF2B5EF4-FFF2-40B4-BE49-F238E27FC236}">
                <a16:creationId xmlns:a16="http://schemas.microsoft.com/office/drawing/2014/main" id="{4738CA61-28B3-4007-BA04-B0EADC1C642B}"/>
              </a:ext>
            </a:extLst>
          </p:cNvPr>
          <p:cNvSpPr>
            <a:spLocks noGrp="1"/>
          </p:cNvSpPr>
          <p:nvPr>
            <p:ph type="body" idx="1"/>
          </p:nvPr>
        </p:nvSpPr>
        <p:spPr>
          <a:xfrm>
            <a:off x="838200" y="19272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13">
            <a:extLst>
              <a:ext uri="{FF2B5EF4-FFF2-40B4-BE49-F238E27FC236}">
                <a16:creationId xmlns:a16="http://schemas.microsoft.com/office/drawing/2014/main" id="{2C9B5121-765A-44BC-BFF9-BF642693BB96}"/>
              </a:ext>
            </a:extLst>
          </p:cNvPr>
          <p:cNvSpPr txBox="1"/>
          <p:nvPr userDrawn="1"/>
        </p:nvSpPr>
        <p:spPr>
          <a:xfrm>
            <a:off x="10392921" y="6480658"/>
            <a:ext cx="1634247" cy="261610"/>
          </a:xfrm>
          <a:prstGeom prst="rect">
            <a:avLst/>
          </a:prstGeom>
          <a:noFill/>
        </p:spPr>
        <p:txBody>
          <a:bodyPr wrap="square" rtlCol="0">
            <a:spAutoFit/>
          </a:bodyPr>
          <a:lstStyle/>
          <a:p>
            <a:pPr algn="r"/>
            <a:r>
              <a:rPr lang="en-US" sz="1100" b="1" spc="50" baseline="0" dirty="0">
                <a:latin typeface="Arial" panose="020B0604020202020204" pitchFamily="34" charset="0"/>
                <a:cs typeface="Arial" panose="020B0604020202020204" pitchFamily="34" charset="0"/>
              </a:rPr>
              <a:t>fisherphillips.com</a:t>
            </a:r>
          </a:p>
        </p:txBody>
      </p:sp>
      <p:cxnSp>
        <p:nvCxnSpPr>
          <p:cNvPr id="15" name="Straight Connector 14">
            <a:extLst>
              <a:ext uri="{FF2B5EF4-FFF2-40B4-BE49-F238E27FC236}">
                <a16:creationId xmlns:a16="http://schemas.microsoft.com/office/drawing/2014/main" id="{13219ACB-E4C1-4487-9F57-45319635942A}"/>
              </a:ext>
            </a:extLst>
          </p:cNvPr>
          <p:cNvCxnSpPr/>
          <p:nvPr userDrawn="1"/>
        </p:nvCxnSpPr>
        <p:spPr>
          <a:xfrm>
            <a:off x="338667" y="6611463"/>
            <a:ext cx="10193866" cy="0"/>
          </a:xfrm>
          <a:prstGeom prst="line">
            <a:avLst/>
          </a:prstGeom>
          <a:ln w="34925" cap="rnd">
            <a:solidFill>
              <a:schemeClr val="accent3"/>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667094"/>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64" r:id="rId4"/>
    <p:sldLayoutId id="2147483663" r:id="rId5"/>
    <p:sldLayoutId id="2147483654" r:id="rId6"/>
    <p:sldLayoutId id="2147483660" r:id="rId7"/>
    <p:sldLayoutId id="2147483655" r:id="rId8"/>
    <p:sldLayoutId id="2147483662" r:id="rId9"/>
    <p:sldLayoutId id="2147483665" r:id="rId10"/>
  </p:sldLayoutIdLst>
  <p:txStyles>
    <p:titleStyle>
      <a:lvl1pPr algn="l" defTabSz="914400" rtl="0" eaLnBrk="1" latinLnBrk="0" hangingPunct="1">
        <a:lnSpc>
          <a:spcPct val="90000"/>
        </a:lnSpc>
        <a:spcBef>
          <a:spcPct val="0"/>
        </a:spcBef>
        <a:buNone/>
        <a:defRPr sz="3470" b="1" kern="1200">
          <a:solidFill>
            <a:schemeClr val="tx1"/>
          </a:solidFill>
          <a:latin typeface="Cambria" panose="02040503050406030204" pitchFamily="18"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&#65279;<?xml version="1.0" encoding="utf-8"?><Relationships xmlns="http://schemas.openxmlformats.org/package/2006/relationships"><Relationship Type="http://schemas.openxmlformats.org/officeDocument/2006/relationships/image" Target="../media/image24.jpeg" Id="rId3" /><Relationship Type="http://schemas.openxmlformats.org/officeDocument/2006/relationships/slideLayout" Target="../slideLayouts/slideLayout10.xml" Id="rId2"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0.xml"/></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itle 3" descr="" title="">
            <a:extLst>
              <a:ext uri="{FF2B5EF4-FFF2-40B4-BE49-F238E27FC236}">
                <a16:creationId xmlns:a16="http://schemas.microsoft.com/office/drawing/2014/main" id="{3ADF0458-484E-4858-B421-0B36281BCBF0}"/>
              </a:ext>
            </a:extLst>
          </p:cNvPr>
          <p:cNvSpPr>
            <a:spLocks noGrp="1"/>
          </p:cNvSpPr>
          <p:nvPr>
            <p:ph type="ctrTitle"/>
          </p:nvPr>
        </p:nvSpPr>
        <p:spPr>
          <a:xfrm>
            <a:off x="545843" y="1883285"/>
            <a:ext cx="5016758" cy="2538221"/>
          </a:xfrm>
        </p:spPr>
        <p:txBody>
          <a:bodyPr>
            <a:noAutofit/>
          </a:bodyPr>
          <a:lstStyle/>
          <a:p>
            <a:r>
              <a:rPr lang="en-US" sz="3600" dirty="0"/>
              <a:t>How the U.S. Supreme Court is Reshaping </a:t>
            </a:r>
            <a:br>
              <a:rPr lang="en-US" sz="3600" dirty="0"/>
            </a:br>
            <a:r>
              <a:rPr lang="en-US" sz="3600" dirty="0"/>
              <a:t>Federal Labor &amp; Employment Law</a:t>
            </a:r>
          </a:p>
        </p:txBody>
      </p:sp>
      <p:pic>
        <p:nvPicPr>
          <p:cNvPr id="3" name="Picture Placeholder 2" descr="" title="">
            <a:extLst>
              <a:ext uri="{FF2B5EF4-FFF2-40B4-BE49-F238E27FC236}">
                <a16:creationId xmlns:a16="http://schemas.microsoft.com/office/drawing/2014/main" id="{9DD65FC9-0C7A-AABB-109F-253BC783F775}"/>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p:blipFill>
        <p:spPr>
          <a:xfrm>
            <a:off x="6095999" y="486530"/>
            <a:ext cx="5781675" cy="4268354"/>
          </a:xfrm>
        </p:spPr>
      </p:pic>
      <p:sp>
        <p:nvSpPr>
          <p:cNvPr id="6" name="TextBox 5" descr="" title="">
            <a:extLst>
              <a:ext uri="{FF2B5EF4-FFF2-40B4-BE49-F238E27FC236}">
                <a16:creationId xmlns:a16="http://schemas.microsoft.com/office/drawing/2014/main" id="{6DD9CD7E-FB34-4E99-A406-0137E869A68A}"/>
              </a:ext>
            </a:extLst>
          </p:cNvPr>
          <p:cNvSpPr txBox="1"/>
          <p:nvPr/>
        </p:nvSpPr>
        <p:spPr>
          <a:xfrm>
            <a:off x="2138629" y="5220646"/>
            <a:ext cx="3376822" cy="132343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spc="0" normalizeH="0" baseline="0" noProof="0" dirty="0">
                <a:ln>
                  <a:noFill/>
                </a:ln>
                <a:solidFill>
                  <a:schemeClr val="bg1"/>
                </a:solidFill>
                <a:effectLst/>
                <a:uLnTx/>
                <a:uFillTx/>
                <a:cs typeface="Arial" panose="020B0604020202020204" pitchFamily="34" charset="0"/>
              </a:rPr>
              <a:t>J.T. Holt</a:t>
            </a:r>
            <a:br>
              <a:rPr kumimoji="0" lang="en-US" sz="2000" b="1" i="0" u="none" strike="noStrike" kern="1200" spc="0" normalizeH="0" baseline="0" noProof="0" dirty="0">
                <a:ln>
                  <a:noFill/>
                </a:ln>
                <a:solidFill>
                  <a:schemeClr val="bg1"/>
                </a:solidFill>
                <a:effectLst/>
                <a:uLnTx/>
                <a:uFillTx/>
                <a:cs typeface="Arial" panose="020B0604020202020204" pitchFamily="34" charset="0"/>
              </a:rPr>
            </a:br>
            <a:r>
              <a:rPr lang="en-US" sz="2000" b="0" i="0" dirty="0">
                <a:solidFill>
                  <a:srgbClr val="FFFFFF"/>
                </a:solidFill>
                <a:effectLst/>
              </a:rPr>
              <a:t>Partner</a:t>
            </a:r>
            <a:endParaRPr kumimoji="0" lang="en-US" sz="2000" b="1" i="0" u="none" strike="noStrike" kern="1200" spc="0" normalizeH="0" baseline="0" noProof="0" dirty="0">
              <a:ln>
                <a:noFill/>
              </a:ln>
              <a:solidFill>
                <a:schemeClr val="bg1"/>
              </a:solidFill>
              <a:effectLst/>
              <a:uLnTx/>
              <a:uFillTx/>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cs typeface="Arial" panose="020B0604020202020204" pitchFamily="34" charset="0"/>
              </a:rPr>
              <a:t>jholt@fisherphillips.com</a:t>
            </a:r>
          </a:p>
          <a:p>
            <a:pPr marL="0" marR="0" lvl="0" indent="0"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cs typeface="Arial" panose="020B0604020202020204" pitchFamily="34" charset="0"/>
              </a:rPr>
              <a:t>(412) 822-6634</a:t>
            </a:r>
          </a:p>
        </p:txBody>
      </p:sp>
      <p:pic>
        <p:nvPicPr>
          <p:cNvPr id="7" name="Picture 6" descr="" title="">
            <a:extLst>
              <a:ext uri="{FF2B5EF4-FFF2-40B4-BE49-F238E27FC236}">
                <a16:creationId xmlns:a16="http://schemas.microsoft.com/office/drawing/2014/main" id="{31B6D28C-4379-4DBA-B793-E2A2DBADE1E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95458" y="5184550"/>
            <a:ext cx="1322851" cy="1323439"/>
          </a:xfrm>
          <a:prstGeom prst="flowChartConnector">
            <a:avLst/>
          </a:prstGeom>
        </p:spPr>
      </p:pic>
    </p:spTree>
    <p:extLst>
      <p:ext uri="{BB962C8B-B14F-4D97-AF65-F5344CB8AC3E}">
        <p14:creationId xmlns:p14="http://schemas.microsoft.com/office/powerpoint/2010/main" val="3687338180"/>
      </p:ext>
    </p:extLst>
  </p:cSld>
  <p:clrMapOvr>
    <a:masterClrMapping/>
  </p:clrMapOvr>
</p:sld>
</file>

<file path=ppt/slides/slide10.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6" name="Rectangle 2" descr="" title="">
            <a:extLst>
              <a:ext uri="{FF2B5EF4-FFF2-40B4-BE49-F238E27FC236}">
                <a16:creationId xmlns:a16="http://schemas.microsoft.com/office/drawing/2014/main" id="{4AFDB2A7-6429-8967-A11B-FF4706AFCD4A}"/>
              </a:ext>
            </a:extLst>
          </p:cNvPr>
          <p:cNvSpPr>
            <a:spLocks noChangeArrowheads="1"/>
          </p:cNvSpPr>
          <p:nvPr/>
        </p:nvSpPr>
        <p:spPr bwMode="gray">
          <a:xfrm>
            <a:off x="298450" y="1570038"/>
            <a:ext cx="11614150" cy="3268662"/>
          </a:xfrm>
          <a:prstGeom prst="rect">
            <a:avLst/>
          </a:prstGeom>
          <a:solidFill>
            <a:schemeClr val="bg1"/>
          </a:solidFill>
          <a:ln w="9525" algn="ctr">
            <a:solidFill>
              <a:schemeClr val="accent2"/>
            </a:solidFill>
            <a:miter lim="800000"/>
            <a:headEnd/>
            <a:tailEnd/>
          </a:ln>
          <a:effectLst>
            <a:outerShdw dist="53340" dir="2700000" algn="tl" rotWithShape="0">
              <a:schemeClr val="tx1">
                <a:alpha val="8000"/>
              </a:schemeClr>
            </a:outerShdw>
          </a:effectLst>
        </p:spPr>
        <p:txBody>
          <a:bodyPr vert="horz" wrap="square" lIns="91440" tIns="45720" rIns="91440" bIns="45720" numCol="1" anchor="t" anchorCtr="0" compatLnSpc="1">
            <a:prstTxWarp prst="textNoShape">
              <a:avLst/>
            </a:prstTxWarp>
          </a:bodyPr>
          <a:lstStyle/>
          <a:p>
            <a:endParaRPr lang="es-CO" dirty="0"/>
          </a:p>
        </p:txBody>
      </p:sp>
      <p:sp>
        <p:nvSpPr>
          <p:cNvPr id="10" name="Title 9" descr="" title="">
            <a:extLst>
              <a:ext uri="{FF2B5EF4-FFF2-40B4-BE49-F238E27FC236}">
                <a16:creationId xmlns:a16="http://schemas.microsoft.com/office/drawing/2014/main" id="{2CB91B5F-CD41-4B17-878C-4894CD17AA2E}"/>
              </a:ext>
            </a:extLst>
          </p:cNvPr>
          <p:cNvSpPr>
            <a:spLocks noGrp="1"/>
          </p:cNvSpPr>
          <p:nvPr>
            <p:ph type="title"/>
          </p:nvPr>
        </p:nvSpPr>
        <p:spPr>
          <a:xfrm>
            <a:off x="298451" y="466725"/>
            <a:ext cx="11515236" cy="1325563"/>
          </a:xfrm>
        </p:spPr>
        <p:txBody>
          <a:bodyPr/>
          <a:lstStyle/>
          <a:p>
            <a:pPr marL="685800"/>
            <a:r>
              <a:rPr lang="en-US" dirty="0"/>
              <a:t>Practical Impact</a:t>
            </a:r>
          </a:p>
        </p:txBody>
      </p:sp>
      <p:sp>
        <p:nvSpPr>
          <p:cNvPr id="8" name="Content Placeholder 7" descr="" title="">
            <a:extLst>
              <a:ext uri="{FF2B5EF4-FFF2-40B4-BE49-F238E27FC236}">
                <a16:creationId xmlns:a16="http://schemas.microsoft.com/office/drawing/2014/main" id="{67F18518-3753-47D4-BAFD-2D05874825C2}"/>
              </a:ext>
            </a:extLst>
          </p:cNvPr>
          <p:cNvSpPr>
            <a:spLocks noGrp="1"/>
          </p:cNvSpPr>
          <p:nvPr>
            <p:ph idx="1"/>
          </p:nvPr>
        </p:nvSpPr>
        <p:spPr>
          <a:xfrm>
            <a:off x="495300" y="1857375"/>
            <a:ext cx="11201400" cy="4351338"/>
          </a:xfrm>
        </p:spPr>
        <p:txBody>
          <a:bodyPr>
            <a:normAutofit/>
          </a:bodyPr>
          <a:lstStyle/>
          <a:p>
            <a:r>
              <a:rPr lang="en-US" dirty="0"/>
              <a:t>Resolved a circuit split on whether a retired employee is a “qualified individual” under the ADA</a:t>
            </a:r>
          </a:p>
          <a:p>
            <a:r>
              <a:rPr lang="en-US" dirty="0"/>
              <a:t>ADA plaintiffs can prevail, even if they are retired when they sue, so long as they “can plead and prove they were disabled and ‘qualified’ when their employer adopted a discriminatory retirement-benefits policy.”  (Emphasis added)</a:t>
            </a:r>
          </a:p>
          <a:p>
            <a:r>
              <a:rPr lang="en-US" dirty="0"/>
              <a:t>ADA plaintiffs also can prevail, even if they were not qualified individual with a disability at the time of the alleged discriminatory act or at the time they suffered harm, if they plead and prove that they were a “qualified individual” with a disability when they became subject to the discriminatory policy.</a:t>
            </a:r>
          </a:p>
          <a:p>
            <a:endParaRPr lang="en-US" dirty="0"/>
          </a:p>
        </p:txBody>
      </p:sp>
      <p:pic>
        <p:nvPicPr>
          <p:cNvPr id="11" name="Graphic 10" descr="" title="">
            <a:extLst>
              <a:ext uri="{FF2B5EF4-FFF2-40B4-BE49-F238E27FC236}">
                <a16:creationId xmlns:a16="http://schemas.microsoft.com/office/drawing/2014/main" id="{DCF132AB-86EE-C220-FE13-D8E30B2B25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1046" y="791050"/>
            <a:ext cx="684408" cy="684408"/>
          </a:xfrm>
          <a:prstGeom prst="rect">
            <a:avLst/>
          </a:prstGeom>
        </p:spPr>
      </p:pic>
    </p:spTree>
    <p:extLst>
      <p:ext uri="{BB962C8B-B14F-4D97-AF65-F5344CB8AC3E}">
        <p14:creationId xmlns:p14="http://schemas.microsoft.com/office/powerpoint/2010/main" val="3850422242"/>
      </p:ext>
    </p:extLst>
  </p:cSld>
  <p:clrMapOvr>
    <a:masterClrMapping/>
  </p:clrMapOvr>
</p:sld>
</file>

<file path=ppt/slides/slide11.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6" name="Rectangle 2" descr="" title="">
            <a:extLst>
              <a:ext uri="{FF2B5EF4-FFF2-40B4-BE49-F238E27FC236}">
                <a16:creationId xmlns:a16="http://schemas.microsoft.com/office/drawing/2014/main" id="{E0B3F91F-2E6A-1781-C055-4311D6145346}"/>
              </a:ext>
            </a:extLst>
          </p:cNvPr>
          <p:cNvSpPr>
            <a:spLocks noChangeArrowheads="1"/>
          </p:cNvSpPr>
          <p:nvPr/>
        </p:nvSpPr>
        <p:spPr bwMode="gray">
          <a:xfrm>
            <a:off x="298450" y="1570038"/>
            <a:ext cx="11614150" cy="2557462"/>
          </a:xfrm>
          <a:prstGeom prst="rect">
            <a:avLst/>
          </a:prstGeom>
          <a:solidFill>
            <a:schemeClr val="bg1"/>
          </a:solidFill>
          <a:ln w="9525" algn="ctr">
            <a:solidFill>
              <a:schemeClr val="accent2"/>
            </a:solidFill>
            <a:miter lim="800000"/>
            <a:headEnd/>
            <a:tailEnd/>
          </a:ln>
          <a:effectLst>
            <a:outerShdw dist="53340" dir="2700000" algn="tl" rotWithShape="0">
              <a:schemeClr val="tx1">
                <a:alpha val="8000"/>
              </a:schemeClr>
            </a:outerShdw>
          </a:effectLst>
        </p:spPr>
        <p:txBody>
          <a:bodyPr vert="horz" wrap="square" lIns="91440" tIns="45720" rIns="91440" bIns="45720" numCol="1" anchor="t" anchorCtr="0" compatLnSpc="1">
            <a:prstTxWarp prst="textNoShape">
              <a:avLst/>
            </a:prstTxWarp>
          </a:bodyPr>
          <a:lstStyle/>
          <a:p>
            <a:endParaRPr lang="es-CO" dirty="0"/>
          </a:p>
        </p:txBody>
      </p:sp>
      <p:sp>
        <p:nvSpPr>
          <p:cNvPr id="10" name="Title 9" descr="" title="">
            <a:extLst>
              <a:ext uri="{FF2B5EF4-FFF2-40B4-BE49-F238E27FC236}">
                <a16:creationId xmlns:a16="http://schemas.microsoft.com/office/drawing/2014/main" id="{2CB91B5F-CD41-4B17-878C-4894CD17AA2E}"/>
              </a:ext>
            </a:extLst>
          </p:cNvPr>
          <p:cNvSpPr>
            <a:spLocks noGrp="1"/>
          </p:cNvSpPr>
          <p:nvPr>
            <p:ph type="title"/>
          </p:nvPr>
        </p:nvSpPr>
        <p:spPr>
          <a:xfrm>
            <a:off x="298451" y="466725"/>
            <a:ext cx="11515236" cy="1325563"/>
          </a:xfrm>
        </p:spPr>
        <p:txBody>
          <a:bodyPr/>
          <a:lstStyle/>
          <a:p>
            <a:pPr marL="685800"/>
            <a:r>
              <a:rPr lang="en-US" dirty="0"/>
              <a:t>Practical Impact</a:t>
            </a:r>
          </a:p>
        </p:txBody>
      </p:sp>
      <p:sp>
        <p:nvSpPr>
          <p:cNvPr id="8" name="Content Placeholder 7" descr="" title="">
            <a:extLst>
              <a:ext uri="{FF2B5EF4-FFF2-40B4-BE49-F238E27FC236}">
                <a16:creationId xmlns:a16="http://schemas.microsoft.com/office/drawing/2014/main" id="{67F18518-3753-47D4-BAFD-2D05874825C2}"/>
              </a:ext>
            </a:extLst>
          </p:cNvPr>
          <p:cNvSpPr>
            <a:spLocks noGrp="1"/>
          </p:cNvSpPr>
          <p:nvPr>
            <p:ph idx="1"/>
          </p:nvPr>
        </p:nvSpPr>
        <p:spPr>
          <a:xfrm>
            <a:off x="546100" y="1927225"/>
            <a:ext cx="11099800" cy="1857375"/>
          </a:xfrm>
        </p:spPr>
        <p:txBody>
          <a:bodyPr>
            <a:normAutofit/>
          </a:bodyPr>
          <a:lstStyle/>
          <a:p>
            <a:pPr marL="0" indent="0">
              <a:buNone/>
            </a:pPr>
            <a:r>
              <a:rPr lang="en-US" b="1" dirty="0"/>
              <a:t>Open Questions</a:t>
            </a:r>
            <a:r>
              <a:rPr lang="en-US" dirty="0"/>
              <a:t>:</a:t>
            </a:r>
          </a:p>
          <a:p>
            <a:r>
              <a:rPr lang="en-US" dirty="0"/>
              <a:t>Will plaintiffs be able to bring suits under a “regarded as” theory of disability discrimination?  (In other words, whether a plaintiff was regarded as having a disability at the time they became subject to the discriminatory policy.)</a:t>
            </a:r>
          </a:p>
          <a:p>
            <a:r>
              <a:rPr lang="en-US" dirty="0"/>
              <a:t>Will this rationale apply under other federal discrimination laws (Title VII, ADEA, GINA)?</a:t>
            </a:r>
          </a:p>
          <a:p>
            <a:endParaRPr lang="en-US" dirty="0"/>
          </a:p>
          <a:p>
            <a:endParaRPr lang="en-US" dirty="0"/>
          </a:p>
        </p:txBody>
      </p:sp>
      <p:pic>
        <p:nvPicPr>
          <p:cNvPr id="11" name="Graphic 10" descr="" title="">
            <a:extLst>
              <a:ext uri="{FF2B5EF4-FFF2-40B4-BE49-F238E27FC236}">
                <a16:creationId xmlns:a16="http://schemas.microsoft.com/office/drawing/2014/main" id="{74C24152-F236-C769-E7FA-06E04676AB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1046" y="791050"/>
            <a:ext cx="684408" cy="684408"/>
          </a:xfrm>
          <a:prstGeom prst="rect">
            <a:avLst/>
          </a:prstGeom>
        </p:spPr>
      </p:pic>
    </p:spTree>
    <p:extLst>
      <p:ext uri="{BB962C8B-B14F-4D97-AF65-F5344CB8AC3E}">
        <p14:creationId xmlns:p14="http://schemas.microsoft.com/office/powerpoint/2010/main" val="2327605870"/>
      </p:ext>
    </p:extLst>
  </p:cSld>
  <p:clrMapOvr>
    <a:masterClrMapping/>
  </p:clrMapOvr>
</p:sld>
</file>

<file path=ppt/slides/slide1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626B9FEC-D549-0EA2-7CA4-5AD808A57C10}"/>
              </a:ext>
            </a:extLst>
          </p:cNvPr>
          <p:cNvSpPr>
            <a:spLocks noGrp="1"/>
          </p:cNvSpPr>
          <p:nvPr>
            <p:ph type="title"/>
          </p:nvPr>
        </p:nvSpPr>
        <p:spPr>
          <a:xfrm>
            <a:off x="298451" y="3429000"/>
            <a:ext cx="6426200" cy="2852737"/>
          </a:xfrm>
        </p:spPr>
        <p:txBody>
          <a:bodyPr>
            <a:normAutofit/>
          </a:bodyPr>
          <a:lstStyle/>
          <a:p>
            <a:r>
              <a:rPr lang="en-US" dirty="0"/>
              <a:t>Ames v. Ohio Department </a:t>
            </a:r>
            <a:br>
              <a:rPr lang="en-US" dirty="0"/>
            </a:br>
            <a:r>
              <a:rPr lang="en-US" dirty="0"/>
              <a:t>of Youth Services</a:t>
            </a:r>
          </a:p>
        </p:txBody>
      </p:sp>
      <p:pic>
        <p:nvPicPr>
          <p:cNvPr id="4098" name="Picture 2" descr="" title="">
            <a:extLst>
              <a:ext uri="{FF2B5EF4-FFF2-40B4-BE49-F238E27FC236}">
                <a16:creationId xmlns:a16="http://schemas.microsoft.com/office/drawing/2014/main" id="{84933A03-75F3-D535-8927-FC3D79BDE53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40012" y="476250"/>
            <a:ext cx="5277352" cy="5795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750635"/>
      </p:ext>
    </p:extLst>
  </p:cSld>
  <p:clrMapOvr>
    <a:masterClrMapping/>
  </p:clrMapOvr>
</p:sld>
</file>

<file path=ppt/slides/slide13.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9" name="Rectangle 2" descr="" title="">
            <a:extLst>
              <a:ext uri="{FF2B5EF4-FFF2-40B4-BE49-F238E27FC236}">
                <a16:creationId xmlns:a16="http://schemas.microsoft.com/office/drawing/2014/main" id="{C878AFF3-A4A2-84FC-6C35-58DD7B93AD4F}"/>
              </a:ext>
            </a:extLst>
          </p:cNvPr>
          <p:cNvSpPr>
            <a:spLocks noChangeArrowheads="1"/>
          </p:cNvSpPr>
          <p:nvPr/>
        </p:nvSpPr>
        <p:spPr bwMode="gray">
          <a:xfrm>
            <a:off x="298450" y="1570037"/>
            <a:ext cx="11614150" cy="4708525"/>
          </a:xfrm>
          <a:prstGeom prst="rect">
            <a:avLst/>
          </a:prstGeom>
          <a:solidFill>
            <a:schemeClr val="bg1"/>
          </a:solidFill>
          <a:ln w="9525" algn="ctr">
            <a:solidFill>
              <a:schemeClr val="accent2"/>
            </a:solidFill>
            <a:miter lim="800000"/>
            <a:headEnd/>
            <a:tailEnd/>
          </a:ln>
          <a:effectLst>
            <a:outerShdw dist="53340" dir="2700000" algn="tl" rotWithShape="0">
              <a:schemeClr val="tx1">
                <a:alpha val="8000"/>
              </a:schemeClr>
            </a:outerShdw>
          </a:effectLst>
        </p:spPr>
        <p:txBody>
          <a:bodyPr vert="horz" wrap="square" lIns="91440" tIns="45720" rIns="91440" bIns="45720" numCol="1" anchor="t" anchorCtr="0" compatLnSpc="1">
            <a:prstTxWarp prst="textNoShape">
              <a:avLst/>
            </a:prstTxWarp>
          </a:bodyPr>
          <a:lstStyle/>
          <a:p>
            <a:endParaRPr lang="es-CO" dirty="0"/>
          </a:p>
        </p:txBody>
      </p:sp>
      <p:sp>
        <p:nvSpPr>
          <p:cNvPr id="10" name="Title 9" descr="" title="">
            <a:extLst>
              <a:ext uri="{FF2B5EF4-FFF2-40B4-BE49-F238E27FC236}">
                <a16:creationId xmlns:a16="http://schemas.microsoft.com/office/drawing/2014/main" id="{2CB91B5F-CD41-4B17-878C-4894CD17AA2E}"/>
              </a:ext>
            </a:extLst>
          </p:cNvPr>
          <p:cNvSpPr>
            <a:spLocks noGrp="1"/>
          </p:cNvSpPr>
          <p:nvPr>
            <p:ph type="title"/>
          </p:nvPr>
        </p:nvSpPr>
        <p:spPr>
          <a:xfrm>
            <a:off x="298451" y="466725"/>
            <a:ext cx="11515236" cy="1325563"/>
          </a:xfrm>
        </p:spPr>
        <p:txBody>
          <a:bodyPr/>
          <a:lstStyle/>
          <a:p>
            <a:pPr marL="742950"/>
            <a:r>
              <a:rPr lang="en-US" dirty="0"/>
              <a:t>Background and Issue</a:t>
            </a:r>
          </a:p>
        </p:txBody>
      </p:sp>
      <p:sp>
        <p:nvSpPr>
          <p:cNvPr id="8" name="Content Placeholder 7" descr="" title="">
            <a:extLst>
              <a:ext uri="{FF2B5EF4-FFF2-40B4-BE49-F238E27FC236}">
                <a16:creationId xmlns:a16="http://schemas.microsoft.com/office/drawing/2014/main" id="{67F18518-3753-47D4-BAFD-2D05874825C2}"/>
              </a:ext>
            </a:extLst>
          </p:cNvPr>
          <p:cNvSpPr>
            <a:spLocks noGrp="1"/>
          </p:cNvSpPr>
          <p:nvPr>
            <p:ph idx="1"/>
          </p:nvPr>
        </p:nvSpPr>
        <p:spPr>
          <a:xfrm>
            <a:off x="539750" y="1733550"/>
            <a:ext cx="11112500" cy="4545013"/>
          </a:xfrm>
        </p:spPr>
        <p:txBody>
          <a:bodyPr>
            <a:noAutofit/>
          </a:bodyPr>
          <a:lstStyle/>
          <a:p>
            <a:r>
              <a:rPr lang="en-US" b="1" dirty="0"/>
              <a:t>Background:</a:t>
            </a:r>
          </a:p>
          <a:p>
            <a:pPr lvl="1"/>
            <a:r>
              <a:rPr lang="en-US" dirty="0"/>
              <a:t>Ames, a heterosexual woman, worked as the program administrator for the Ohio Department of Youth Services, and a gay woman supervised her.</a:t>
            </a:r>
          </a:p>
          <a:p>
            <a:pPr lvl="1"/>
            <a:r>
              <a:rPr lang="en-US" dirty="0"/>
              <a:t>In 2019, Ames applied for a new management position but lost it to a lesbian woman.</a:t>
            </a:r>
          </a:p>
          <a:p>
            <a:pPr lvl="1"/>
            <a:r>
              <a:rPr lang="en-US" dirty="0"/>
              <a:t>Subsequently, the agency demoted Ames from her position as program administrator and promoted a gay man to that position.</a:t>
            </a:r>
          </a:p>
          <a:p>
            <a:pPr lvl="1"/>
            <a:r>
              <a:rPr lang="en-US" dirty="0"/>
              <a:t>Ames filed a “reverse discrimination” suit against the agency, claiming it discriminated against her because of her sexual orientation. </a:t>
            </a:r>
          </a:p>
          <a:p>
            <a:pPr lvl="1"/>
            <a:r>
              <a:rPr lang="en-US" dirty="0"/>
              <a:t>The District Court granted summary judgment to the agency, finding that Ames did not show “background circumstances” that support that the agency is that unusual employer that discriminates against the majority, and the Sixth Circuit affirmed.</a:t>
            </a:r>
          </a:p>
          <a:p>
            <a:pPr lvl="1"/>
            <a:r>
              <a:rPr lang="en-US" dirty="0"/>
              <a:t>Issue: Whether, in a “reverse discrimination” case,  a plaintiff has a heightened evidentiary burden to show “background circumstances suggesting that the defendant is the unusual employer who discriminates against the majority.”</a:t>
            </a:r>
          </a:p>
          <a:p>
            <a:endParaRPr lang="en-US" dirty="0"/>
          </a:p>
        </p:txBody>
      </p:sp>
      <p:pic>
        <p:nvPicPr>
          <p:cNvPr id="13" name="Graphic 12" descr="" title="">
            <a:extLst>
              <a:ext uri="{FF2B5EF4-FFF2-40B4-BE49-F238E27FC236}">
                <a16:creationId xmlns:a16="http://schemas.microsoft.com/office/drawing/2014/main" id="{D73B870A-58CC-22DC-E054-BE16300E62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1046" y="816450"/>
            <a:ext cx="684408" cy="624523"/>
          </a:xfrm>
          <a:prstGeom prst="rect">
            <a:avLst/>
          </a:prstGeom>
        </p:spPr>
      </p:pic>
    </p:spTree>
    <p:extLst>
      <p:ext uri="{BB962C8B-B14F-4D97-AF65-F5344CB8AC3E}">
        <p14:creationId xmlns:p14="http://schemas.microsoft.com/office/powerpoint/2010/main" val="591115679"/>
      </p:ext>
    </p:extLst>
  </p:cSld>
  <p:clrMapOvr>
    <a:masterClrMapping/>
  </p:clrMapOvr>
</p:sld>
</file>

<file path=ppt/slides/slide14.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9" name="Rectangle 2" descr="" title="">
            <a:extLst>
              <a:ext uri="{FF2B5EF4-FFF2-40B4-BE49-F238E27FC236}">
                <a16:creationId xmlns:a16="http://schemas.microsoft.com/office/drawing/2014/main" id="{D26183CB-6FE2-A6E0-D69C-43DD8935DD81}"/>
              </a:ext>
            </a:extLst>
          </p:cNvPr>
          <p:cNvSpPr>
            <a:spLocks noChangeArrowheads="1"/>
          </p:cNvSpPr>
          <p:nvPr/>
        </p:nvSpPr>
        <p:spPr bwMode="gray">
          <a:xfrm>
            <a:off x="298450" y="1570037"/>
            <a:ext cx="11614150" cy="3668713"/>
          </a:xfrm>
          <a:prstGeom prst="rect">
            <a:avLst/>
          </a:prstGeom>
          <a:solidFill>
            <a:schemeClr val="bg1"/>
          </a:solidFill>
          <a:ln w="9525" algn="ctr">
            <a:solidFill>
              <a:schemeClr val="accent2"/>
            </a:solidFill>
            <a:miter lim="800000"/>
            <a:headEnd/>
            <a:tailEnd/>
          </a:ln>
          <a:effectLst>
            <a:outerShdw dist="53340" dir="2700000" algn="tl" rotWithShape="0">
              <a:schemeClr val="tx1">
                <a:alpha val="8000"/>
              </a:schemeClr>
            </a:outerShdw>
          </a:effectLst>
        </p:spPr>
        <p:txBody>
          <a:bodyPr vert="horz" wrap="square" lIns="91440" tIns="45720" rIns="91440" bIns="45720" numCol="1" anchor="t" anchorCtr="0" compatLnSpc="1">
            <a:prstTxWarp prst="textNoShape">
              <a:avLst/>
            </a:prstTxWarp>
          </a:bodyPr>
          <a:lstStyle/>
          <a:p>
            <a:endParaRPr lang="es-CO" dirty="0"/>
          </a:p>
        </p:txBody>
      </p:sp>
      <p:sp>
        <p:nvSpPr>
          <p:cNvPr id="10" name="Title 9" descr="" title="">
            <a:extLst>
              <a:ext uri="{FF2B5EF4-FFF2-40B4-BE49-F238E27FC236}">
                <a16:creationId xmlns:a16="http://schemas.microsoft.com/office/drawing/2014/main" id="{2CB91B5F-CD41-4B17-878C-4894CD17AA2E}"/>
              </a:ext>
            </a:extLst>
          </p:cNvPr>
          <p:cNvSpPr>
            <a:spLocks noGrp="1"/>
          </p:cNvSpPr>
          <p:nvPr>
            <p:ph type="title"/>
          </p:nvPr>
        </p:nvSpPr>
        <p:spPr>
          <a:xfrm>
            <a:off x="298451" y="466725"/>
            <a:ext cx="11515236" cy="1325563"/>
          </a:xfrm>
        </p:spPr>
        <p:txBody>
          <a:bodyPr/>
          <a:lstStyle/>
          <a:p>
            <a:pPr marL="685800"/>
            <a:r>
              <a:rPr lang="en-US" dirty="0"/>
              <a:t>Decision and Reasoning</a:t>
            </a:r>
          </a:p>
        </p:txBody>
      </p:sp>
      <p:sp>
        <p:nvSpPr>
          <p:cNvPr id="8" name="Content Placeholder 7" descr="" title="">
            <a:extLst>
              <a:ext uri="{FF2B5EF4-FFF2-40B4-BE49-F238E27FC236}">
                <a16:creationId xmlns:a16="http://schemas.microsoft.com/office/drawing/2014/main" id="{67F18518-3753-47D4-BAFD-2D05874825C2}"/>
              </a:ext>
            </a:extLst>
          </p:cNvPr>
          <p:cNvSpPr>
            <a:spLocks noGrp="1"/>
          </p:cNvSpPr>
          <p:nvPr>
            <p:ph idx="1"/>
          </p:nvPr>
        </p:nvSpPr>
        <p:spPr>
          <a:xfrm>
            <a:off x="508000" y="1792288"/>
            <a:ext cx="11176000" cy="3190875"/>
          </a:xfrm>
        </p:spPr>
        <p:txBody>
          <a:bodyPr>
            <a:normAutofit/>
          </a:bodyPr>
          <a:lstStyle/>
          <a:p>
            <a:r>
              <a:rPr lang="en-US" b="1" dirty="0"/>
              <a:t>Decision</a:t>
            </a:r>
            <a:r>
              <a:rPr lang="en-US" dirty="0"/>
              <a:t>: (9-0)  A plaintiff who is a member a majority group does not have a heightened burden of proving background circumstances to support that the defendant is that unusual employer who discriminates against the majority.</a:t>
            </a:r>
          </a:p>
          <a:p>
            <a:r>
              <a:rPr lang="en-US" b="1" dirty="0"/>
              <a:t>Reasoning</a:t>
            </a:r>
            <a:r>
              <a:rPr lang="en-US" dirty="0"/>
              <a:t>:</a:t>
            </a:r>
          </a:p>
          <a:p>
            <a:pPr lvl="1"/>
            <a:r>
              <a:rPr lang="en-US" dirty="0"/>
              <a:t>The plain language of Title VII prohibits discrimination against “any individual” because of a protected characteristic.</a:t>
            </a:r>
          </a:p>
          <a:p>
            <a:pPr lvl="1"/>
            <a:r>
              <a:rPr lang="en-US" dirty="0"/>
              <a:t>The statute does not authorize different standards for different plaintiffs – regardless of membership in a majority or minority group.</a:t>
            </a:r>
          </a:p>
          <a:p>
            <a:pPr lvl="1"/>
            <a:r>
              <a:rPr lang="en-US" dirty="0"/>
              <a:t>The “background circumstances” rule undermines the flexible evidentiary standard imposed by the McDonnell Douglas framework.</a:t>
            </a:r>
          </a:p>
        </p:txBody>
      </p:sp>
      <p:pic>
        <p:nvPicPr>
          <p:cNvPr id="13" name="Graphic 12" descr="" title="">
            <a:extLst>
              <a:ext uri="{FF2B5EF4-FFF2-40B4-BE49-F238E27FC236}">
                <a16:creationId xmlns:a16="http://schemas.microsoft.com/office/drawing/2014/main" id="{8C9342D9-5674-B8A0-4920-08A8E8768F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1046" y="687384"/>
            <a:ext cx="682597" cy="753587"/>
          </a:xfrm>
          <a:prstGeom prst="rect">
            <a:avLst/>
          </a:prstGeom>
        </p:spPr>
      </p:pic>
    </p:spTree>
    <p:extLst>
      <p:ext uri="{BB962C8B-B14F-4D97-AF65-F5344CB8AC3E}">
        <p14:creationId xmlns:p14="http://schemas.microsoft.com/office/powerpoint/2010/main" val="493206286"/>
      </p:ext>
    </p:extLst>
  </p:cSld>
  <p:clrMapOvr>
    <a:masterClrMapping/>
  </p:clrMapOvr>
</p:sld>
</file>

<file path=ppt/slides/slide15.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2" name="Rectangle 2" descr="" title="">
            <a:extLst>
              <a:ext uri="{FF2B5EF4-FFF2-40B4-BE49-F238E27FC236}">
                <a16:creationId xmlns:a16="http://schemas.microsoft.com/office/drawing/2014/main" id="{593BCA6A-9C6C-8B80-94E0-A954DA39E604}"/>
              </a:ext>
            </a:extLst>
          </p:cNvPr>
          <p:cNvSpPr>
            <a:spLocks noChangeArrowheads="1"/>
          </p:cNvSpPr>
          <p:nvPr/>
        </p:nvSpPr>
        <p:spPr bwMode="gray">
          <a:xfrm>
            <a:off x="298450" y="1570037"/>
            <a:ext cx="11614150" cy="3668713"/>
          </a:xfrm>
          <a:prstGeom prst="rect">
            <a:avLst/>
          </a:prstGeom>
          <a:solidFill>
            <a:schemeClr val="bg1"/>
          </a:solidFill>
          <a:ln w="9525" algn="ctr">
            <a:solidFill>
              <a:schemeClr val="accent2"/>
            </a:solidFill>
            <a:miter lim="800000"/>
            <a:headEnd/>
            <a:tailEnd/>
          </a:ln>
          <a:effectLst>
            <a:outerShdw dist="53340" dir="2700000" algn="tl" rotWithShape="0">
              <a:schemeClr val="tx1">
                <a:alpha val="8000"/>
              </a:schemeClr>
            </a:outerShdw>
          </a:effectLst>
        </p:spPr>
        <p:txBody>
          <a:bodyPr vert="horz" wrap="square" lIns="91440" tIns="45720" rIns="91440" bIns="45720" numCol="1" anchor="t" anchorCtr="0" compatLnSpc="1">
            <a:prstTxWarp prst="textNoShape">
              <a:avLst/>
            </a:prstTxWarp>
          </a:bodyPr>
          <a:lstStyle/>
          <a:p>
            <a:endParaRPr lang="es-CO" dirty="0"/>
          </a:p>
        </p:txBody>
      </p:sp>
      <p:sp>
        <p:nvSpPr>
          <p:cNvPr id="10" name="Title 9" descr="" title="">
            <a:extLst>
              <a:ext uri="{FF2B5EF4-FFF2-40B4-BE49-F238E27FC236}">
                <a16:creationId xmlns:a16="http://schemas.microsoft.com/office/drawing/2014/main" id="{2CB91B5F-CD41-4B17-878C-4894CD17AA2E}"/>
              </a:ext>
            </a:extLst>
          </p:cNvPr>
          <p:cNvSpPr>
            <a:spLocks noGrp="1"/>
          </p:cNvSpPr>
          <p:nvPr>
            <p:ph type="title"/>
          </p:nvPr>
        </p:nvSpPr>
        <p:spPr>
          <a:xfrm>
            <a:off x="298451" y="466725"/>
            <a:ext cx="11515236" cy="1325563"/>
          </a:xfrm>
        </p:spPr>
        <p:txBody>
          <a:bodyPr/>
          <a:lstStyle/>
          <a:p>
            <a:pPr marL="685800"/>
            <a:r>
              <a:rPr lang="en-US" dirty="0"/>
              <a:t>Practical Impact</a:t>
            </a:r>
          </a:p>
        </p:txBody>
      </p:sp>
      <p:sp>
        <p:nvSpPr>
          <p:cNvPr id="8" name="Content Placeholder 7" descr="" title="">
            <a:extLst>
              <a:ext uri="{FF2B5EF4-FFF2-40B4-BE49-F238E27FC236}">
                <a16:creationId xmlns:a16="http://schemas.microsoft.com/office/drawing/2014/main" id="{67F18518-3753-47D4-BAFD-2D05874825C2}"/>
              </a:ext>
            </a:extLst>
          </p:cNvPr>
          <p:cNvSpPr>
            <a:spLocks noGrp="1"/>
          </p:cNvSpPr>
          <p:nvPr>
            <p:ph idx="1"/>
          </p:nvPr>
        </p:nvSpPr>
        <p:spPr>
          <a:xfrm>
            <a:off x="463550" y="1724025"/>
            <a:ext cx="11264900" cy="4351338"/>
          </a:xfrm>
        </p:spPr>
        <p:txBody>
          <a:bodyPr>
            <a:normAutofit/>
          </a:bodyPr>
          <a:lstStyle/>
          <a:p>
            <a:r>
              <a:rPr lang="en-US" dirty="0"/>
              <a:t>The elimination of the “circuit split” sets a uniform standard nationwide.</a:t>
            </a:r>
          </a:p>
          <a:p>
            <a:r>
              <a:rPr lang="en-US" dirty="0"/>
              <a:t>More reverse discrimination claims may survive summary judgment, as there is no longer a heightened burden of proof under the “background circumstances” rule. </a:t>
            </a:r>
          </a:p>
          <a:p>
            <a:r>
              <a:rPr lang="en-US" dirty="0"/>
              <a:t>This clarification by SCOTUS – along with current politics – may spark an increase in “reverse discrimination” cases.</a:t>
            </a:r>
          </a:p>
          <a:p>
            <a:pPr lvl="1"/>
            <a:r>
              <a:rPr lang="en-US" dirty="0"/>
              <a:t>This may be so especially in jurisdictions like the Sixth Circuit, where a “new” standard applies, and employee-side attorneys may counsel clients differently.</a:t>
            </a:r>
          </a:p>
          <a:p>
            <a:endParaRPr lang="en-US" dirty="0"/>
          </a:p>
          <a:p>
            <a:r>
              <a:rPr lang="en-US" b="1" dirty="0"/>
              <a:t>Beware of Retaliation</a:t>
            </a:r>
            <a:r>
              <a:rPr lang="en-US" dirty="0"/>
              <a:t>:  Employers need to be mindful of potential retaliation claims when an employee brings forward a “reverse discrimination” claim.</a:t>
            </a:r>
          </a:p>
        </p:txBody>
      </p:sp>
      <p:pic>
        <p:nvPicPr>
          <p:cNvPr id="13" name="Graphic 12" descr="" title="">
            <a:extLst>
              <a:ext uri="{FF2B5EF4-FFF2-40B4-BE49-F238E27FC236}">
                <a16:creationId xmlns:a16="http://schemas.microsoft.com/office/drawing/2014/main" id="{6E8BAFB6-1E12-6DD3-FEF1-C4ECB613F5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1046" y="791050"/>
            <a:ext cx="684408" cy="684408"/>
          </a:xfrm>
          <a:prstGeom prst="rect">
            <a:avLst/>
          </a:prstGeom>
        </p:spPr>
      </p:pic>
    </p:spTree>
    <p:extLst>
      <p:ext uri="{BB962C8B-B14F-4D97-AF65-F5344CB8AC3E}">
        <p14:creationId xmlns:p14="http://schemas.microsoft.com/office/powerpoint/2010/main" val="670369408"/>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2" name="Rectangle 2" descr="" title="">
            <a:extLst>
              <a:ext uri="{FF2B5EF4-FFF2-40B4-BE49-F238E27FC236}">
                <a16:creationId xmlns:a16="http://schemas.microsoft.com/office/drawing/2014/main" id="{F1A93A41-A227-1FA5-76EE-C8ACCD462D20}"/>
              </a:ext>
            </a:extLst>
          </p:cNvPr>
          <p:cNvSpPr>
            <a:spLocks noChangeArrowheads="1"/>
          </p:cNvSpPr>
          <p:nvPr/>
        </p:nvSpPr>
        <p:spPr bwMode="gray">
          <a:xfrm>
            <a:off x="298450" y="1570037"/>
            <a:ext cx="11614150" cy="4708526"/>
          </a:xfrm>
          <a:prstGeom prst="rect">
            <a:avLst/>
          </a:prstGeom>
          <a:solidFill>
            <a:schemeClr val="bg1"/>
          </a:solidFill>
          <a:ln w="9525" algn="ctr">
            <a:solidFill>
              <a:schemeClr val="accent2"/>
            </a:solidFill>
            <a:miter lim="800000"/>
            <a:headEnd/>
            <a:tailEnd/>
          </a:ln>
          <a:effectLst>
            <a:outerShdw dist="53340" dir="2700000" algn="tl" rotWithShape="0">
              <a:schemeClr val="tx1">
                <a:alpha val="8000"/>
              </a:schemeClr>
            </a:outerShdw>
          </a:effectLst>
        </p:spPr>
        <p:txBody>
          <a:bodyPr vert="horz" wrap="square" lIns="91440" tIns="45720" rIns="91440" bIns="45720" numCol="1" anchor="t" anchorCtr="0" compatLnSpc="1">
            <a:prstTxWarp prst="textNoShape">
              <a:avLst/>
            </a:prstTxWarp>
          </a:bodyPr>
          <a:lstStyle/>
          <a:p>
            <a:endParaRPr lang="es-CO" dirty="0"/>
          </a:p>
        </p:txBody>
      </p:sp>
      <p:sp>
        <p:nvSpPr>
          <p:cNvPr id="10" name="Title 9" descr="" title="">
            <a:extLst>
              <a:ext uri="{FF2B5EF4-FFF2-40B4-BE49-F238E27FC236}">
                <a16:creationId xmlns:a16="http://schemas.microsoft.com/office/drawing/2014/main" id="{2CB91B5F-CD41-4B17-878C-4894CD17AA2E}"/>
              </a:ext>
            </a:extLst>
          </p:cNvPr>
          <p:cNvSpPr>
            <a:spLocks noGrp="1"/>
          </p:cNvSpPr>
          <p:nvPr>
            <p:ph type="title"/>
          </p:nvPr>
        </p:nvSpPr>
        <p:spPr>
          <a:xfrm>
            <a:off x="298451" y="466725"/>
            <a:ext cx="11515236" cy="1325563"/>
          </a:xfrm>
        </p:spPr>
        <p:txBody>
          <a:bodyPr/>
          <a:lstStyle/>
          <a:p>
            <a:r>
              <a:rPr lang="en-US" dirty="0"/>
              <a:t>Justice Thomas’s Concurrence</a:t>
            </a:r>
          </a:p>
        </p:txBody>
      </p:sp>
      <p:sp>
        <p:nvSpPr>
          <p:cNvPr id="8" name="Content Placeholder 7" descr="" title="">
            <a:extLst>
              <a:ext uri="{FF2B5EF4-FFF2-40B4-BE49-F238E27FC236}">
                <a16:creationId xmlns:a16="http://schemas.microsoft.com/office/drawing/2014/main" id="{67F18518-3753-47D4-BAFD-2D05874825C2}"/>
              </a:ext>
            </a:extLst>
          </p:cNvPr>
          <p:cNvSpPr>
            <a:spLocks noGrp="1"/>
          </p:cNvSpPr>
          <p:nvPr>
            <p:ph idx="1"/>
          </p:nvPr>
        </p:nvSpPr>
        <p:spPr>
          <a:xfrm>
            <a:off x="469900" y="1714500"/>
            <a:ext cx="11252200" cy="4564063"/>
          </a:xfrm>
        </p:spPr>
        <p:txBody>
          <a:bodyPr>
            <a:normAutofit lnSpcReduction="10000"/>
          </a:bodyPr>
          <a:lstStyle/>
          <a:p>
            <a:r>
              <a:rPr lang="en-US" sz="1900" dirty="0"/>
              <a:t>In a concurrence, Thomas invited challenges to the </a:t>
            </a:r>
            <a:r>
              <a:rPr lang="en-US" sz="1900" i="1" dirty="0"/>
              <a:t>McDonnell Douglas </a:t>
            </a:r>
            <a:r>
              <a:rPr lang="en-US" sz="1900" dirty="0"/>
              <a:t>framework:</a:t>
            </a:r>
          </a:p>
          <a:p>
            <a:r>
              <a:rPr lang="en-US" sz="1900" dirty="0"/>
              <a:t>His introductory remarks, which he expanded on in his concurring opinion, stated:</a:t>
            </a:r>
          </a:p>
          <a:p>
            <a:pPr marL="457200" indent="0">
              <a:lnSpc>
                <a:spcPct val="110000"/>
              </a:lnSpc>
              <a:buNone/>
            </a:pPr>
            <a:r>
              <a:rPr lang="en-US" sz="1900" dirty="0">
                <a:solidFill>
                  <a:srgbClr val="FF0000"/>
                </a:solidFill>
              </a:rPr>
              <a:t>I join the Court’s opinion in full.  I write separately to highlight the problems that arise when judges create </a:t>
            </a:r>
            <a:r>
              <a:rPr lang="en-US" sz="1900" dirty="0" err="1">
                <a:solidFill>
                  <a:srgbClr val="FF0000"/>
                </a:solidFill>
              </a:rPr>
              <a:t>atextual</a:t>
            </a:r>
            <a:r>
              <a:rPr lang="en-US" sz="1900" dirty="0">
                <a:solidFill>
                  <a:srgbClr val="FF0000"/>
                </a:solidFill>
              </a:rPr>
              <a:t> legal rules and frameworks.  Judge-made doctrines have a tendency to distort the underlying statutory text, impose unnecessary burdens on litigants, and cause confusion for courts. The “background circumstances” rule — correctly rejected by the Court today — is one example of this phenomenon.  And, the decision below involves another example:  The Sixth Circuit analyzed Ames’s Title VII claim under the three-step framework developed by this Court in </a:t>
            </a:r>
            <a:r>
              <a:rPr lang="en-US" sz="1900" i="1" dirty="0">
                <a:solidFill>
                  <a:srgbClr val="FF0000"/>
                </a:solidFill>
              </a:rPr>
              <a:t>McDonnell Douglas Corp. v. Green</a:t>
            </a:r>
            <a:r>
              <a:rPr lang="en-US" sz="1900" dirty="0">
                <a:solidFill>
                  <a:srgbClr val="FF0000"/>
                </a:solidFill>
              </a:rPr>
              <a:t>, 411 U. S. 792 (1973).  </a:t>
            </a:r>
            <a:r>
              <a:rPr lang="en-US" sz="1900" b="1" dirty="0">
                <a:solidFill>
                  <a:srgbClr val="FF0000"/>
                </a:solidFill>
              </a:rPr>
              <a:t>As with the “background circumstances” rule, the </a:t>
            </a:r>
            <a:r>
              <a:rPr lang="en-US" sz="1900" b="1" i="1" dirty="0">
                <a:solidFill>
                  <a:srgbClr val="FF0000"/>
                </a:solidFill>
              </a:rPr>
              <a:t>McDonnell Douglas </a:t>
            </a:r>
            <a:r>
              <a:rPr lang="en-US" sz="1900" b="1" dirty="0">
                <a:solidFill>
                  <a:srgbClr val="FF0000"/>
                </a:solidFill>
              </a:rPr>
              <a:t>framework lacks any basis in the text of Title VII and has proved difficult for courts to apply.  In a case where the parties ask us to do so, I would be willing to consider whether the </a:t>
            </a:r>
            <a:r>
              <a:rPr lang="en-US" sz="1900" b="1" i="1" dirty="0">
                <a:solidFill>
                  <a:srgbClr val="FF0000"/>
                </a:solidFill>
              </a:rPr>
              <a:t>McDonnell Douglas </a:t>
            </a:r>
            <a:r>
              <a:rPr lang="en-US" sz="1900" b="1" dirty="0">
                <a:solidFill>
                  <a:srgbClr val="FF0000"/>
                </a:solidFill>
              </a:rPr>
              <a:t>framework is a workable and useful evidentiary tool.   </a:t>
            </a:r>
          </a:p>
          <a:p>
            <a:pPr marL="0" indent="0">
              <a:buNone/>
            </a:pPr>
            <a:r>
              <a:rPr lang="en-US" sz="1900" dirty="0"/>
              <a:t>(Emphasis added)</a:t>
            </a:r>
          </a:p>
        </p:txBody>
      </p:sp>
    </p:spTree>
    <p:extLst>
      <p:ext uri="{BB962C8B-B14F-4D97-AF65-F5344CB8AC3E}">
        <p14:creationId xmlns:p14="http://schemas.microsoft.com/office/powerpoint/2010/main" val="1894996965"/>
      </p:ext>
    </p:extLst>
  </p:cSld>
  <p:clrMapOvr>
    <a:masterClrMapping/>
  </p:clrMapOvr>
</p:sld>
</file>

<file path=ppt/slides/slide17.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2" name="Rectangle 2" descr="" title="">
            <a:extLst>
              <a:ext uri="{FF2B5EF4-FFF2-40B4-BE49-F238E27FC236}">
                <a16:creationId xmlns:a16="http://schemas.microsoft.com/office/drawing/2014/main" id="{EED5ABD6-8629-1BB1-132E-8EDB9D3DB429}"/>
              </a:ext>
            </a:extLst>
          </p:cNvPr>
          <p:cNvSpPr>
            <a:spLocks noChangeArrowheads="1"/>
          </p:cNvSpPr>
          <p:nvPr/>
        </p:nvSpPr>
        <p:spPr bwMode="gray">
          <a:xfrm>
            <a:off x="298450" y="1570037"/>
            <a:ext cx="11614150" cy="4583113"/>
          </a:xfrm>
          <a:prstGeom prst="rect">
            <a:avLst/>
          </a:prstGeom>
          <a:solidFill>
            <a:schemeClr val="bg1"/>
          </a:solidFill>
          <a:ln w="9525" algn="ctr">
            <a:solidFill>
              <a:schemeClr val="accent2"/>
            </a:solidFill>
            <a:miter lim="800000"/>
            <a:headEnd/>
            <a:tailEnd/>
          </a:ln>
          <a:effectLst>
            <a:outerShdw dist="53340" dir="2700000" algn="tl" rotWithShape="0">
              <a:schemeClr val="tx1">
                <a:alpha val="8000"/>
              </a:schemeClr>
            </a:outerShdw>
          </a:effectLst>
        </p:spPr>
        <p:txBody>
          <a:bodyPr vert="horz" wrap="square" lIns="91440" tIns="45720" rIns="91440" bIns="45720" numCol="1" anchor="t" anchorCtr="0" compatLnSpc="1">
            <a:prstTxWarp prst="textNoShape">
              <a:avLst/>
            </a:prstTxWarp>
          </a:bodyPr>
          <a:lstStyle/>
          <a:p>
            <a:endParaRPr lang="es-CO" dirty="0"/>
          </a:p>
        </p:txBody>
      </p:sp>
      <p:sp>
        <p:nvSpPr>
          <p:cNvPr id="10" name="Title 9" descr="" title="">
            <a:extLst>
              <a:ext uri="{FF2B5EF4-FFF2-40B4-BE49-F238E27FC236}">
                <a16:creationId xmlns:a16="http://schemas.microsoft.com/office/drawing/2014/main" id="{2CB91B5F-CD41-4B17-878C-4894CD17AA2E}"/>
              </a:ext>
            </a:extLst>
          </p:cNvPr>
          <p:cNvSpPr>
            <a:spLocks noGrp="1"/>
          </p:cNvSpPr>
          <p:nvPr>
            <p:ph type="title"/>
          </p:nvPr>
        </p:nvSpPr>
        <p:spPr>
          <a:xfrm>
            <a:off x="298451" y="466725"/>
            <a:ext cx="11515236" cy="1325563"/>
          </a:xfrm>
        </p:spPr>
        <p:txBody>
          <a:bodyPr/>
          <a:lstStyle/>
          <a:p>
            <a:pPr marL="685800"/>
            <a:r>
              <a:rPr lang="en-US" dirty="0"/>
              <a:t>Practical Impact</a:t>
            </a:r>
          </a:p>
        </p:txBody>
      </p:sp>
      <p:sp>
        <p:nvSpPr>
          <p:cNvPr id="8" name="Content Placeholder 7" descr="" title="">
            <a:extLst>
              <a:ext uri="{FF2B5EF4-FFF2-40B4-BE49-F238E27FC236}">
                <a16:creationId xmlns:a16="http://schemas.microsoft.com/office/drawing/2014/main" id="{67F18518-3753-47D4-BAFD-2D05874825C2}"/>
              </a:ext>
            </a:extLst>
          </p:cNvPr>
          <p:cNvSpPr>
            <a:spLocks noGrp="1"/>
          </p:cNvSpPr>
          <p:nvPr>
            <p:ph idx="1"/>
          </p:nvPr>
        </p:nvSpPr>
        <p:spPr>
          <a:xfrm>
            <a:off x="450850" y="1733551"/>
            <a:ext cx="11290300" cy="4210050"/>
          </a:xfrm>
        </p:spPr>
        <p:txBody>
          <a:bodyPr>
            <a:normAutofit fontScale="85000" lnSpcReduction="10000"/>
          </a:bodyPr>
          <a:lstStyle/>
          <a:p>
            <a:pPr>
              <a:lnSpc>
                <a:spcPct val="110000"/>
              </a:lnSpc>
            </a:pPr>
            <a:r>
              <a:rPr lang="en-US" dirty="0"/>
              <a:t>Challenges with the </a:t>
            </a:r>
            <a:r>
              <a:rPr lang="en-US" i="1" dirty="0"/>
              <a:t>McDonnell Douglas </a:t>
            </a:r>
            <a:r>
              <a:rPr lang="en-US" dirty="0"/>
              <a:t>framework:</a:t>
            </a:r>
          </a:p>
          <a:p>
            <a:pPr lvl="1">
              <a:lnSpc>
                <a:spcPct val="110000"/>
              </a:lnSpc>
            </a:pPr>
            <a:r>
              <a:rPr lang="en-US" dirty="0"/>
              <a:t>Requires courts to draw a distinction between direct and circumstantial evidence</a:t>
            </a:r>
          </a:p>
          <a:p>
            <a:pPr lvl="1">
              <a:lnSpc>
                <a:spcPct val="110000"/>
              </a:lnSpc>
            </a:pPr>
            <a:r>
              <a:rPr lang="en-US" dirty="0"/>
              <a:t>Different prima facie standards can apply depending on type of discrimination alleged</a:t>
            </a:r>
          </a:p>
          <a:p>
            <a:pPr lvl="1">
              <a:lnSpc>
                <a:spcPct val="110000"/>
              </a:lnSpc>
            </a:pPr>
            <a:r>
              <a:rPr lang="en-US" dirty="0"/>
              <a:t>Confuses judges and attorneys at all levels </a:t>
            </a:r>
          </a:p>
          <a:p>
            <a:pPr lvl="1">
              <a:lnSpc>
                <a:spcPct val="110000"/>
              </a:lnSpc>
            </a:pPr>
            <a:r>
              <a:rPr lang="en-US" dirty="0"/>
              <a:t>Can complicate analysis, and present defense challenges, under the summary judgment standard </a:t>
            </a:r>
          </a:p>
          <a:p>
            <a:pPr>
              <a:lnSpc>
                <a:spcPct val="110000"/>
              </a:lnSpc>
            </a:pPr>
            <a:r>
              <a:rPr lang="en-US" dirty="0"/>
              <a:t>Significance and Future impact:</a:t>
            </a:r>
          </a:p>
          <a:p>
            <a:pPr lvl="1">
              <a:lnSpc>
                <a:spcPct val="110000"/>
              </a:lnSpc>
            </a:pPr>
            <a:r>
              <a:rPr lang="en-US" dirty="0"/>
              <a:t>Overruling a standard that is over 50 years old </a:t>
            </a:r>
          </a:p>
          <a:p>
            <a:pPr lvl="1">
              <a:lnSpc>
                <a:spcPct val="110000"/>
              </a:lnSpc>
            </a:pPr>
            <a:r>
              <a:rPr lang="en-US" dirty="0"/>
              <a:t>What replaces it?</a:t>
            </a:r>
          </a:p>
          <a:p>
            <a:pPr lvl="1">
              <a:lnSpc>
                <a:spcPct val="110000"/>
              </a:lnSpc>
            </a:pPr>
            <a:r>
              <a:rPr lang="en-US" dirty="0"/>
              <a:t>Would the new standard favor plaintiffs or defendants?</a:t>
            </a:r>
          </a:p>
          <a:p>
            <a:pPr lvl="1">
              <a:lnSpc>
                <a:spcPct val="110000"/>
              </a:lnSpc>
            </a:pPr>
            <a:r>
              <a:rPr lang="en-US" dirty="0"/>
              <a:t>Would more cases survive summary judgment?  </a:t>
            </a:r>
          </a:p>
          <a:p>
            <a:pPr lvl="1">
              <a:lnSpc>
                <a:spcPct val="110000"/>
              </a:lnSpc>
            </a:pPr>
            <a:r>
              <a:rPr lang="en-US" dirty="0"/>
              <a:t>Would a new standard lead to more unpredictability relative to jury verdicts?</a:t>
            </a:r>
          </a:p>
          <a:p>
            <a:pPr lvl="1">
              <a:lnSpc>
                <a:spcPct val="110000"/>
              </a:lnSpc>
            </a:pPr>
            <a:r>
              <a:rPr lang="en-US" dirty="0"/>
              <a:t>Will state courts follow federal lead when interpreting congruent state laws?</a:t>
            </a:r>
          </a:p>
        </p:txBody>
      </p:sp>
      <p:pic>
        <p:nvPicPr>
          <p:cNvPr id="13" name="Graphic 12" descr="" title="">
            <a:extLst>
              <a:ext uri="{FF2B5EF4-FFF2-40B4-BE49-F238E27FC236}">
                <a16:creationId xmlns:a16="http://schemas.microsoft.com/office/drawing/2014/main" id="{C0F8A2FE-2772-AE19-FF10-7F35FCA0CE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1046" y="791050"/>
            <a:ext cx="684408" cy="684408"/>
          </a:xfrm>
          <a:prstGeom prst="rect">
            <a:avLst/>
          </a:prstGeom>
        </p:spPr>
      </p:pic>
    </p:spTree>
    <p:extLst>
      <p:ext uri="{BB962C8B-B14F-4D97-AF65-F5344CB8AC3E}">
        <p14:creationId xmlns:p14="http://schemas.microsoft.com/office/powerpoint/2010/main" val="3816340975"/>
      </p:ext>
    </p:extLst>
  </p:cSld>
  <p:clrMapOvr>
    <a:masterClrMapping/>
  </p:clrMapOvr>
</p:sld>
</file>

<file path=ppt/slides/slide1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1030" name="Picture 6" descr="" title="">
            <a:extLst>
              <a:ext uri="{FF2B5EF4-FFF2-40B4-BE49-F238E27FC236}">
                <a16:creationId xmlns:a16="http://schemas.microsoft.com/office/drawing/2014/main" id="{DC5ED762-C0C2-1FC3-17A6-364CD4AF1E0D}"/>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 y="0"/>
            <a:ext cx="12192000" cy="68397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descr="" title="">
            <a:extLst>
              <a:ext uri="{FF2B5EF4-FFF2-40B4-BE49-F238E27FC236}">
                <a16:creationId xmlns:a16="http://schemas.microsoft.com/office/drawing/2014/main" id="{68CB2E70-21BE-5F18-4267-79D842631021}"/>
              </a:ext>
            </a:extLst>
          </p:cNvPr>
          <p:cNvSpPr>
            <a:spLocks noGrp="1"/>
          </p:cNvSpPr>
          <p:nvPr>
            <p:ph type="title"/>
          </p:nvPr>
        </p:nvSpPr>
        <p:spPr>
          <a:xfrm>
            <a:off x="298450" y="3608388"/>
            <a:ext cx="11614149" cy="2852737"/>
          </a:xfrm>
        </p:spPr>
        <p:txBody>
          <a:bodyPr>
            <a:normAutofit/>
          </a:bodyPr>
          <a:lstStyle/>
          <a:p>
            <a:r>
              <a:rPr lang="en-US" dirty="0">
                <a:solidFill>
                  <a:schemeClr val="tx2"/>
                </a:solidFill>
              </a:rPr>
              <a:t>Garcia v. Fuentes Restaurant Management Services, Inc.</a:t>
            </a:r>
          </a:p>
        </p:txBody>
      </p:sp>
    </p:spTree>
    <p:extLst>
      <p:ext uri="{BB962C8B-B14F-4D97-AF65-F5344CB8AC3E}">
        <p14:creationId xmlns:p14="http://schemas.microsoft.com/office/powerpoint/2010/main" val="1615369839"/>
      </p:ext>
    </p:extLst>
  </p:cSld>
  <p:clrMapOvr>
    <a:masterClrMapping/>
  </p:clrMapOvr>
</p:sld>
</file>

<file path=ppt/slides/slide1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4" name="Rectangle 2" descr="" title="">
            <a:extLst>
              <a:ext uri="{FF2B5EF4-FFF2-40B4-BE49-F238E27FC236}">
                <a16:creationId xmlns:a16="http://schemas.microsoft.com/office/drawing/2014/main" id="{7DC48B6B-6995-C606-1D8D-E18F6FC0C81A}"/>
              </a:ext>
            </a:extLst>
          </p:cNvPr>
          <p:cNvSpPr>
            <a:spLocks noChangeArrowheads="1"/>
          </p:cNvSpPr>
          <p:nvPr/>
        </p:nvSpPr>
        <p:spPr bwMode="gray">
          <a:xfrm>
            <a:off x="298450" y="1570037"/>
            <a:ext cx="11614150" cy="4583113"/>
          </a:xfrm>
          <a:prstGeom prst="rect">
            <a:avLst/>
          </a:prstGeom>
          <a:solidFill>
            <a:schemeClr val="bg1"/>
          </a:solidFill>
          <a:ln w="9525" algn="ctr">
            <a:solidFill>
              <a:schemeClr val="accent2"/>
            </a:solidFill>
            <a:miter lim="800000"/>
            <a:headEnd/>
            <a:tailEnd/>
          </a:ln>
          <a:effectLst>
            <a:outerShdw dist="53340" dir="2700000" algn="tl" rotWithShape="0">
              <a:schemeClr val="tx1">
                <a:alpha val="8000"/>
              </a:schemeClr>
            </a:outerShdw>
          </a:effectLst>
        </p:spPr>
        <p:txBody>
          <a:bodyPr vert="horz" wrap="square" lIns="91440" tIns="45720" rIns="91440" bIns="45720" numCol="1" anchor="t" anchorCtr="0" compatLnSpc="1">
            <a:prstTxWarp prst="textNoShape">
              <a:avLst/>
            </a:prstTxWarp>
          </a:bodyPr>
          <a:lstStyle/>
          <a:p>
            <a:endParaRPr lang="es-CO" dirty="0"/>
          </a:p>
        </p:txBody>
      </p:sp>
      <p:sp>
        <p:nvSpPr>
          <p:cNvPr id="10" name="Title 9" descr="" title="">
            <a:extLst>
              <a:ext uri="{FF2B5EF4-FFF2-40B4-BE49-F238E27FC236}">
                <a16:creationId xmlns:a16="http://schemas.microsoft.com/office/drawing/2014/main" id="{2CB91B5F-CD41-4B17-878C-4894CD17AA2E}"/>
              </a:ext>
            </a:extLst>
          </p:cNvPr>
          <p:cNvSpPr>
            <a:spLocks noGrp="1"/>
          </p:cNvSpPr>
          <p:nvPr>
            <p:ph type="title"/>
          </p:nvPr>
        </p:nvSpPr>
        <p:spPr>
          <a:xfrm>
            <a:off x="298451" y="466725"/>
            <a:ext cx="11515236" cy="1325563"/>
          </a:xfrm>
        </p:spPr>
        <p:txBody>
          <a:bodyPr/>
          <a:lstStyle/>
          <a:p>
            <a:r>
              <a:rPr lang="en-US" dirty="0"/>
              <a:t>The Morgan v. Sundance Standard</a:t>
            </a:r>
          </a:p>
        </p:txBody>
      </p:sp>
      <p:sp>
        <p:nvSpPr>
          <p:cNvPr id="8" name="Content Placeholder 7" descr="" title="">
            <a:extLst>
              <a:ext uri="{FF2B5EF4-FFF2-40B4-BE49-F238E27FC236}">
                <a16:creationId xmlns:a16="http://schemas.microsoft.com/office/drawing/2014/main" id="{67F18518-3753-47D4-BAFD-2D05874825C2}"/>
              </a:ext>
            </a:extLst>
          </p:cNvPr>
          <p:cNvSpPr>
            <a:spLocks noGrp="1"/>
          </p:cNvSpPr>
          <p:nvPr>
            <p:ph idx="1"/>
          </p:nvPr>
        </p:nvSpPr>
        <p:spPr>
          <a:xfrm>
            <a:off x="488950" y="1739900"/>
            <a:ext cx="11214100" cy="4538663"/>
          </a:xfrm>
        </p:spPr>
        <p:txBody>
          <a:bodyPr>
            <a:normAutofit/>
          </a:bodyPr>
          <a:lstStyle/>
          <a:p>
            <a:pPr>
              <a:lnSpc>
                <a:spcPct val="100000"/>
              </a:lnSpc>
            </a:pPr>
            <a:r>
              <a:rPr lang="en-US" dirty="0"/>
              <a:t>Context:  Waiver of arbitration defense</a:t>
            </a:r>
          </a:p>
          <a:p>
            <a:pPr>
              <a:lnSpc>
                <a:spcPct val="100000"/>
              </a:lnSpc>
            </a:pPr>
            <a:r>
              <a:rPr lang="en-US" dirty="0"/>
              <a:t>Garcia involved an appeal before the Fifth Circuit (LA, MS, and TX), applying a standard announced in </a:t>
            </a:r>
            <a:r>
              <a:rPr lang="en-US" i="1" dirty="0"/>
              <a:t>Morgan v. Sundance, Inc. </a:t>
            </a:r>
            <a:r>
              <a:rPr lang="en-US" dirty="0"/>
              <a:t>(SCOTUS decision in 2022)</a:t>
            </a:r>
          </a:p>
          <a:p>
            <a:pPr>
              <a:lnSpc>
                <a:spcPct val="100000"/>
              </a:lnSpc>
            </a:pPr>
            <a:r>
              <a:rPr lang="en-US" i="1" dirty="0"/>
              <a:t>Morgan v. Sundance </a:t>
            </a:r>
            <a:r>
              <a:rPr lang="en-US" dirty="0"/>
              <a:t>involved failure-to-pay overtime claims under FLSA</a:t>
            </a:r>
          </a:p>
          <a:p>
            <a:pPr lvl="1">
              <a:lnSpc>
                <a:spcPct val="100000"/>
              </a:lnSpc>
            </a:pPr>
            <a:r>
              <a:rPr lang="en-US" dirty="0"/>
              <a:t>Defendant filed unsuccessful motion to dismiss, answered complaint (without invoking arbitration defense), and participated in mediation in a similar lawsuit in a different jurisdiction (also without invoking arbitration)</a:t>
            </a:r>
          </a:p>
          <a:p>
            <a:pPr lvl="1">
              <a:lnSpc>
                <a:spcPct val="100000"/>
              </a:lnSpc>
            </a:pPr>
            <a:r>
              <a:rPr lang="en-US" dirty="0"/>
              <a:t>When Defendant sought to compel arbitration (8 months after suit commenced), the District Court denied the motion based on Sundance’s participation in the litigation process.</a:t>
            </a:r>
          </a:p>
        </p:txBody>
      </p:sp>
    </p:spTree>
    <p:extLst>
      <p:ext uri="{BB962C8B-B14F-4D97-AF65-F5344CB8AC3E}">
        <p14:creationId xmlns:p14="http://schemas.microsoft.com/office/powerpoint/2010/main" val="4211138282"/>
      </p:ext>
    </p:extLst>
  </p:cSld>
  <p:clrMapOvr>
    <a:masterClrMapping/>
  </p:clrMapOvr>
</p:sld>
</file>

<file path=ppt/slides/slide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0" name="Title 9" descr="" title="">
            <a:extLst>
              <a:ext uri="{FF2B5EF4-FFF2-40B4-BE49-F238E27FC236}">
                <a16:creationId xmlns:a16="http://schemas.microsoft.com/office/drawing/2014/main" id="{2CB91B5F-CD41-4B17-878C-4894CD17AA2E}"/>
              </a:ext>
            </a:extLst>
          </p:cNvPr>
          <p:cNvSpPr>
            <a:spLocks noGrp="1"/>
          </p:cNvSpPr>
          <p:nvPr>
            <p:ph type="title"/>
          </p:nvPr>
        </p:nvSpPr>
        <p:spPr>
          <a:xfrm>
            <a:off x="3236392" y="1851818"/>
            <a:ext cx="8810675" cy="1325563"/>
          </a:xfrm>
        </p:spPr>
        <p:txBody>
          <a:bodyPr/>
          <a:lstStyle/>
          <a:p>
            <a:r>
              <a:rPr lang="en-US" dirty="0"/>
              <a:t>Agenda</a:t>
            </a:r>
          </a:p>
        </p:txBody>
      </p:sp>
      <p:sp>
        <p:nvSpPr>
          <p:cNvPr id="8" name="Content Placeholder 7" descr="" title="">
            <a:extLst>
              <a:ext uri="{FF2B5EF4-FFF2-40B4-BE49-F238E27FC236}">
                <a16:creationId xmlns:a16="http://schemas.microsoft.com/office/drawing/2014/main" id="{67F18518-3753-47D4-BAFD-2D05874825C2}"/>
              </a:ext>
            </a:extLst>
          </p:cNvPr>
          <p:cNvSpPr>
            <a:spLocks noGrp="1"/>
          </p:cNvSpPr>
          <p:nvPr>
            <p:ph idx="1"/>
          </p:nvPr>
        </p:nvSpPr>
        <p:spPr>
          <a:xfrm>
            <a:off x="3232150" y="3312318"/>
            <a:ext cx="8578850" cy="2299797"/>
          </a:xfrm>
        </p:spPr>
        <p:txBody>
          <a:bodyPr>
            <a:normAutofit fontScale="92500" lnSpcReduction="20000"/>
          </a:bodyPr>
          <a:lstStyle/>
          <a:p>
            <a:r>
              <a:rPr lang="en-US" dirty="0"/>
              <a:t>Trump v. CASA, Inc.</a:t>
            </a:r>
          </a:p>
          <a:p>
            <a:r>
              <a:rPr lang="en-US" dirty="0"/>
              <a:t>Stanley v. City of Sanford, Florida</a:t>
            </a:r>
          </a:p>
          <a:p>
            <a:r>
              <a:rPr lang="en-US" dirty="0"/>
              <a:t>Ames v. Ohio Department of Youth Services</a:t>
            </a:r>
          </a:p>
          <a:p>
            <a:r>
              <a:rPr lang="en-US" dirty="0"/>
              <a:t>Garcia v. Fuentes Restaurant Management Services, Inc. (applying Morgan v. Sundance)</a:t>
            </a:r>
          </a:p>
          <a:p>
            <a:r>
              <a:rPr lang="en-US" dirty="0"/>
              <a:t>Loper Bright Enterprises v. Raimondo </a:t>
            </a:r>
          </a:p>
          <a:p>
            <a:r>
              <a:rPr lang="en-US" dirty="0"/>
              <a:t>Humphrey’s Executor v. United States</a:t>
            </a:r>
          </a:p>
        </p:txBody>
      </p:sp>
      <p:pic>
        <p:nvPicPr>
          <p:cNvPr id="4" name="Picture 2" descr="" title="">
            <a:extLst>
              <a:ext uri="{FF2B5EF4-FFF2-40B4-BE49-F238E27FC236}">
                <a16:creationId xmlns:a16="http://schemas.microsoft.com/office/drawing/2014/main" id="{DEE2F3F7-44FB-F8E6-D3CE-8C0223EA0A58}"/>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 y="2514600"/>
            <a:ext cx="3126692" cy="420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903191"/>
      </p:ext>
    </p:extLst>
  </p:cSld>
  <p:clrMapOvr>
    <a:masterClrMapping/>
  </p:clrMapOvr>
</p:sld>
</file>

<file path=ppt/slides/slide2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4" name="Rectangle 2" descr="" title="">
            <a:extLst>
              <a:ext uri="{FF2B5EF4-FFF2-40B4-BE49-F238E27FC236}">
                <a16:creationId xmlns:a16="http://schemas.microsoft.com/office/drawing/2014/main" id="{4B00A9EE-E1FE-4188-7652-19D13FDE8372}"/>
              </a:ext>
            </a:extLst>
          </p:cNvPr>
          <p:cNvSpPr>
            <a:spLocks noChangeArrowheads="1"/>
          </p:cNvSpPr>
          <p:nvPr/>
        </p:nvSpPr>
        <p:spPr bwMode="gray">
          <a:xfrm>
            <a:off x="298450" y="1570037"/>
            <a:ext cx="11614150" cy="3840163"/>
          </a:xfrm>
          <a:prstGeom prst="rect">
            <a:avLst/>
          </a:prstGeom>
          <a:solidFill>
            <a:schemeClr val="bg1"/>
          </a:solidFill>
          <a:ln w="9525" algn="ctr">
            <a:solidFill>
              <a:schemeClr val="accent2"/>
            </a:solidFill>
            <a:miter lim="800000"/>
            <a:headEnd/>
            <a:tailEnd/>
          </a:ln>
          <a:effectLst>
            <a:outerShdw dist="53340" dir="2700000" algn="tl" rotWithShape="0">
              <a:schemeClr val="tx1">
                <a:alpha val="8000"/>
              </a:schemeClr>
            </a:outerShdw>
          </a:effectLst>
        </p:spPr>
        <p:txBody>
          <a:bodyPr vert="horz" wrap="square" lIns="91440" tIns="45720" rIns="91440" bIns="45720" numCol="1" anchor="t" anchorCtr="0" compatLnSpc="1">
            <a:prstTxWarp prst="textNoShape">
              <a:avLst/>
            </a:prstTxWarp>
          </a:bodyPr>
          <a:lstStyle/>
          <a:p>
            <a:endParaRPr lang="es-CO" dirty="0"/>
          </a:p>
        </p:txBody>
      </p:sp>
      <p:sp>
        <p:nvSpPr>
          <p:cNvPr id="10" name="Title 9" descr="" title="">
            <a:extLst>
              <a:ext uri="{FF2B5EF4-FFF2-40B4-BE49-F238E27FC236}">
                <a16:creationId xmlns:a16="http://schemas.microsoft.com/office/drawing/2014/main" id="{2CB91B5F-CD41-4B17-878C-4894CD17AA2E}"/>
              </a:ext>
            </a:extLst>
          </p:cNvPr>
          <p:cNvSpPr>
            <a:spLocks noGrp="1"/>
          </p:cNvSpPr>
          <p:nvPr>
            <p:ph type="title"/>
          </p:nvPr>
        </p:nvSpPr>
        <p:spPr>
          <a:xfrm>
            <a:off x="298451" y="466725"/>
            <a:ext cx="11515236" cy="1325563"/>
          </a:xfrm>
        </p:spPr>
        <p:txBody>
          <a:bodyPr/>
          <a:lstStyle/>
          <a:p>
            <a:r>
              <a:rPr lang="en-US" dirty="0"/>
              <a:t>The Morgan v. Sundance Standard</a:t>
            </a:r>
          </a:p>
        </p:txBody>
      </p:sp>
      <p:sp>
        <p:nvSpPr>
          <p:cNvPr id="8" name="Content Placeholder 7" descr="" title="">
            <a:extLst>
              <a:ext uri="{FF2B5EF4-FFF2-40B4-BE49-F238E27FC236}">
                <a16:creationId xmlns:a16="http://schemas.microsoft.com/office/drawing/2014/main" id="{67F18518-3753-47D4-BAFD-2D05874825C2}"/>
              </a:ext>
            </a:extLst>
          </p:cNvPr>
          <p:cNvSpPr>
            <a:spLocks noGrp="1"/>
          </p:cNvSpPr>
          <p:nvPr>
            <p:ph idx="1"/>
          </p:nvPr>
        </p:nvSpPr>
        <p:spPr>
          <a:xfrm>
            <a:off x="501650" y="1792289"/>
            <a:ext cx="11188700" cy="3357562"/>
          </a:xfrm>
        </p:spPr>
        <p:txBody>
          <a:bodyPr>
            <a:normAutofit/>
          </a:bodyPr>
          <a:lstStyle/>
          <a:p>
            <a:r>
              <a:rPr lang="en-US" dirty="0"/>
              <a:t>Prior to </a:t>
            </a:r>
            <a:r>
              <a:rPr lang="en-US" i="1" dirty="0"/>
              <a:t>Morgan</a:t>
            </a:r>
            <a:r>
              <a:rPr lang="en-US" dirty="0"/>
              <a:t>, common arbitration waiver test:</a:t>
            </a:r>
          </a:p>
          <a:p>
            <a:pPr lvl="1"/>
            <a:r>
              <a:rPr lang="en-US" dirty="0"/>
              <a:t>Whether the party seeking arbitration substantially invoked the judicial process; and</a:t>
            </a:r>
          </a:p>
          <a:p>
            <a:pPr lvl="1"/>
            <a:r>
              <a:rPr lang="en-US" dirty="0"/>
              <a:t>Whether doing so was to the detriment or prejudice of the other party</a:t>
            </a:r>
          </a:p>
          <a:p>
            <a:r>
              <a:rPr lang="en-US" dirty="0"/>
              <a:t>In </a:t>
            </a:r>
            <a:r>
              <a:rPr lang="en-US" i="1" dirty="0"/>
              <a:t>Morgan</a:t>
            </a:r>
            <a:r>
              <a:rPr lang="en-US" dirty="0"/>
              <a:t>, SCOTUS concluded (9-0 decision) that the Federal Arbitration Act (FAA) does not permit courts to create special procedural rules governing arbitration agreements – specifically, by conditioning a waiver of the right to arbitrate on a showing of prejudice.</a:t>
            </a:r>
          </a:p>
          <a:p>
            <a:r>
              <a:rPr lang="en-US" dirty="0"/>
              <a:t>There is no difference between an arbitration agreement and any other contract with respect to waiver.</a:t>
            </a:r>
          </a:p>
          <a:p>
            <a:r>
              <a:rPr lang="en-US" dirty="0"/>
              <a:t>The standard for waiver of arbitration is whether the party intentionally relinquished a known right.</a:t>
            </a:r>
          </a:p>
        </p:txBody>
      </p:sp>
    </p:spTree>
    <p:extLst>
      <p:ext uri="{BB962C8B-B14F-4D97-AF65-F5344CB8AC3E}">
        <p14:creationId xmlns:p14="http://schemas.microsoft.com/office/powerpoint/2010/main" val="2797864913"/>
      </p:ext>
    </p:extLst>
  </p:cSld>
  <p:clrMapOvr>
    <a:masterClrMapping/>
  </p:clrMapOvr>
</p:sld>
</file>

<file path=ppt/slides/slide21.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2" name="Rectangle 2" descr="" title="">
            <a:extLst>
              <a:ext uri="{FF2B5EF4-FFF2-40B4-BE49-F238E27FC236}">
                <a16:creationId xmlns:a16="http://schemas.microsoft.com/office/drawing/2014/main" id="{50E4ACAD-6249-A467-27A5-3BBC5A9A4B98}"/>
              </a:ext>
            </a:extLst>
          </p:cNvPr>
          <p:cNvSpPr>
            <a:spLocks noChangeArrowheads="1"/>
          </p:cNvSpPr>
          <p:nvPr/>
        </p:nvSpPr>
        <p:spPr bwMode="gray">
          <a:xfrm>
            <a:off x="298450" y="1570037"/>
            <a:ext cx="11614150" cy="4024313"/>
          </a:xfrm>
          <a:prstGeom prst="rect">
            <a:avLst/>
          </a:prstGeom>
          <a:solidFill>
            <a:schemeClr val="bg1"/>
          </a:solidFill>
          <a:ln w="9525" algn="ctr">
            <a:solidFill>
              <a:schemeClr val="accent2"/>
            </a:solidFill>
            <a:miter lim="800000"/>
            <a:headEnd/>
            <a:tailEnd/>
          </a:ln>
          <a:effectLst>
            <a:outerShdw dist="53340" dir="2700000" algn="tl" rotWithShape="0">
              <a:schemeClr val="tx1">
                <a:alpha val="8000"/>
              </a:schemeClr>
            </a:outerShdw>
          </a:effectLst>
        </p:spPr>
        <p:txBody>
          <a:bodyPr vert="horz" wrap="square" lIns="91440" tIns="45720" rIns="91440" bIns="45720" numCol="1" anchor="t" anchorCtr="0" compatLnSpc="1">
            <a:prstTxWarp prst="textNoShape">
              <a:avLst/>
            </a:prstTxWarp>
          </a:bodyPr>
          <a:lstStyle/>
          <a:p>
            <a:endParaRPr lang="es-CO" dirty="0"/>
          </a:p>
        </p:txBody>
      </p:sp>
      <p:sp>
        <p:nvSpPr>
          <p:cNvPr id="10" name="Title 9" descr="" title="">
            <a:extLst>
              <a:ext uri="{FF2B5EF4-FFF2-40B4-BE49-F238E27FC236}">
                <a16:creationId xmlns:a16="http://schemas.microsoft.com/office/drawing/2014/main" id="{2CB91B5F-CD41-4B17-878C-4894CD17AA2E}"/>
              </a:ext>
            </a:extLst>
          </p:cNvPr>
          <p:cNvSpPr>
            <a:spLocks noGrp="1"/>
          </p:cNvSpPr>
          <p:nvPr>
            <p:ph type="title"/>
          </p:nvPr>
        </p:nvSpPr>
        <p:spPr>
          <a:xfrm>
            <a:off x="298451" y="466725"/>
            <a:ext cx="11515236" cy="1325563"/>
          </a:xfrm>
        </p:spPr>
        <p:txBody>
          <a:bodyPr/>
          <a:lstStyle/>
          <a:p>
            <a:pPr marL="742950"/>
            <a:r>
              <a:rPr lang="en-US" dirty="0"/>
              <a:t>Garcia:  Background and Issue</a:t>
            </a:r>
          </a:p>
        </p:txBody>
      </p:sp>
      <p:sp>
        <p:nvSpPr>
          <p:cNvPr id="8" name="Content Placeholder 7" descr="" title="">
            <a:extLst>
              <a:ext uri="{FF2B5EF4-FFF2-40B4-BE49-F238E27FC236}">
                <a16:creationId xmlns:a16="http://schemas.microsoft.com/office/drawing/2014/main" id="{67F18518-3753-47D4-BAFD-2D05874825C2}"/>
              </a:ext>
            </a:extLst>
          </p:cNvPr>
          <p:cNvSpPr>
            <a:spLocks noGrp="1"/>
          </p:cNvSpPr>
          <p:nvPr>
            <p:ph idx="1"/>
          </p:nvPr>
        </p:nvSpPr>
        <p:spPr>
          <a:xfrm>
            <a:off x="495300" y="1792289"/>
            <a:ext cx="11201400" cy="3495674"/>
          </a:xfrm>
        </p:spPr>
        <p:txBody>
          <a:bodyPr>
            <a:normAutofit/>
          </a:bodyPr>
          <a:lstStyle/>
          <a:p>
            <a:r>
              <a:rPr lang="en-US" b="1" dirty="0"/>
              <a:t>Background</a:t>
            </a:r>
            <a:r>
              <a:rPr lang="en-US" dirty="0"/>
              <a:t>:</a:t>
            </a:r>
          </a:p>
          <a:p>
            <a:pPr lvl="1"/>
            <a:r>
              <a:rPr lang="en-US" dirty="0"/>
              <a:t>Garcia, a former server, filed suit against Fuentes Restaurant Management Services, claiming that it violated the Fair Labor Standards Act by failing to pay her minimum wage.</a:t>
            </a:r>
          </a:p>
          <a:p>
            <a:pPr lvl="1"/>
            <a:r>
              <a:rPr lang="en-US" dirty="0"/>
              <a:t>The parties engaged in some litigation (i.e., filing an answer, discovery, mediation, and filing a joint status report stating neither party had any intent to arbitrate).</a:t>
            </a:r>
          </a:p>
          <a:p>
            <a:pPr lvl="1"/>
            <a:r>
              <a:rPr lang="en-US" dirty="0"/>
              <a:t>Five months later, the restaurant moved to compel arbitration.</a:t>
            </a:r>
          </a:p>
          <a:p>
            <a:pPr lvl="1"/>
            <a:r>
              <a:rPr lang="en-US" dirty="0"/>
              <a:t>The District Court denied the motion, finding that the restaurant waived the right to arbitrate by substantially invoking the litigative process.</a:t>
            </a:r>
          </a:p>
          <a:p>
            <a:r>
              <a:rPr lang="en-US" b="1" dirty="0"/>
              <a:t>Fifth Circuit’s Holding</a:t>
            </a:r>
            <a:r>
              <a:rPr lang="en-US" dirty="0"/>
              <a:t>:  Affirmed the District Court’s decision, finding that the restaurant waived the right to arbitrate by engaging in several overt acts that indicated a desire to resolve the dispute through litigation, including an explicit denial of its intent to arbitrate. </a:t>
            </a:r>
          </a:p>
          <a:p>
            <a:pPr lvl="1"/>
            <a:endParaRPr lang="en-US" dirty="0"/>
          </a:p>
        </p:txBody>
      </p:sp>
      <p:pic>
        <p:nvPicPr>
          <p:cNvPr id="15" name="Graphic 14" descr="" title="">
            <a:extLst>
              <a:ext uri="{FF2B5EF4-FFF2-40B4-BE49-F238E27FC236}">
                <a16:creationId xmlns:a16="http://schemas.microsoft.com/office/drawing/2014/main" id="{689D9E7C-5556-1D86-28BA-3F21322C8C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1046" y="816450"/>
            <a:ext cx="684408" cy="624523"/>
          </a:xfrm>
          <a:prstGeom prst="rect">
            <a:avLst/>
          </a:prstGeom>
        </p:spPr>
      </p:pic>
    </p:spTree>
    <p:extLst>
      <p:ext uri="{BB962C8B-B14F-4D97-AF65-F5344CB8AC3E}">
        <p14:creationId xmlns:p14="http://schemas.microsoft.com/office/powerpoint/2010/main" val="3103367578"/>
      </p:ext>
    </p:extLst>
  </p:cSld>
  <p:clrMapOvr>
    <a:masterClrMapping/>
  </p:clrMapOvr>
</p:sld>
</file>

<file path=ppt/slides/slide22.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2" name="Rectangle 2" descr="" title="">
            <a:extLst>
              <a:ext uri="{FF2B5EF4-FFF2-40B4-BE49-F238E27FC236}">
                <a16:creationId xmlns:a16="http://schemas.microsoft.com/office/drawing/2014/main" id="{4451D9B1-5197-D8C1-A497-B7BBF6C69835}"/>
              </a:ext>
            </a:extLst>
          </p:cNvPr>
          <p:cNvSpPr>
            <a:spLocks noChangeArrowheads="1"/>
          </p:cNvSpPr>
          <p:nvPr/>
        </p:nvSpPr>
        <p:spPr bwMode="gray">
          <a:xfrm>
            <a:off x="298450" y="1570037"/>
            <a:ext cx="11614150" cy="4024313"/>
          </a:xfrm>
          <a:prstGeom prst="rect">
            <a:avLst/>
          </a:prstGeom>
          <a:solidFill>
            <a:schemeClr val="bg1"/>
          </a:solidFill>
          <a:ln w="9525" algn="ctr">
            <a:solidFill>
              <a:schemeClr val="accent2"/>
            </a:solidFill>
            <a:miter lim="800000"/>
            <a:headEnd/>
            <a:tailEnd/>
          </a:ln>
          <a:effectLst>
            <a:outerShdw dist="53340" dir="2700000" algn="tl" rotWithShape="0">
              <a:schemeClr val="tx1">
                <a:alpha val="8000"/>
              </a:schemeClr>
            </a:outerShdw>
          </a:effectLst>
        </p:spPr>
        <p:txBody>
          <a:bodyPr vert="horz" wrap="square" lIns="91440" tIns="45720" rIns="91440" bIns="45720" numCol="1" anchor="t" anchorCtr="0" compatLnSpc="1">
            <a:prstTxWarp prst="textNoShape">
              <a:avLst/>
            </a:prstTxWarp>
          </a:bodyPr>
          <a:lstStyle/>
          <a:p>
            <a:endParaRPr lang="es-CO" dirty="0"/>
          </a:p>
        </p:txBody>
      </p:sp>
      <p:sp>
        <p:nvSpPr>
          <p:cNvPr id="10" name="Title 9" descr="" title="">
            <a:extLst>
              <a:ext uri="{FF2B5EF4-FFF2-40B4-BE49-F238E27FC236}">
                <a16:creationId xmlns:a16="http://schemas.microsoft.com/office/drawing/2014/main" id="{2CB91B5F-CD41-4B17-878C-4894CD17AA2E}"/>
              </a:ext>
            </a:extLst>
          </p:cNvPr>
          <p:cNvSpPr>
            <a:spLocks noGrp="1"/>
          </p:cNvSpPr>
          <p:nvPr>
            <p:ph type="title"/>
          </p:nvPr>
        </p:nvSpPr>
        <p:spPr>
          <a:xfrm>
            <a:off x="298451" y="466725"/>
            <a:ext cx="11515236" cy="1325563"/>
          </a:xfrm>
        </p:spPr>
        <p:txBody>
          <a:bodyPr/>
          <a:lstStyle/>
          <a:p>
            <a:pPr marL="685800"/>
            <a:r>
              <a:rPr lang="en-US" dirty="0"/>
              <a:t>Practical Impact</a:t>
            </a:r>
          </a:p>
        </p:txBody>
      </p:sp>
      <p:sp>
        <p:nvSpPr>
          <p:cNvPr id="8" name="Content Placeholder 7" descr="" title="">
            <a:extLst>
              <a:ext uri="{FF2B5EF4-FFF2-40B4-BE49-F238E27FC236}">
                <a16:creationId xmlns:a16="http://schemas.microsoft.com/office/drawing/2014/main" id="{67F18518-3753-47D4-BAFD-2D05874825C2}"/>
              </a:ext>
            </a:extLst>
          </p:cNvPr>
          <p:cNvSpPr>
            <a:spLocks noGrp="1"/>
          </p:cNvSpPr>
          <p:nvPr>
            <p:ph idx="1"/>
          </p:nvPr>
        </p:nvSpPr>
        <p:spPr>
          <a:xfrm>
            <a:off x="508000" y="1854201"/>
            <a:ext cx="11176000" cy="2946400"/>
          </a:xfrm>
        </p:spPr>
        <p:txBody>
          <a:bodyPr>
            <a:normAutofit/>
          </a:bodyPr>
          <a:lstStyle/>
          <a:p>
            <a:r>
              <a:rPr lang="en-US" dirty="0"/>
              <a:t>In many ways, the elimination of the “prejudice” element makes it easier to prove waiver – or, stated differently, for defendants to waive arbitration.</a:t>
            </a:r>
          </a:p>
          <a:p>
            <a:r>
              <a:rPr lang="en-US" dirty="0"/>
              <a:t>There may be an increase in court litigation, at least where defendants do not act early to confirm whether the plaintiff entered an arbitration agreement and to invoke the arbitration defense in the first pleading (via a motion to compel or, at a minimum, expressly stating the affirmative defense in the answer and Rule 26 reports).</a:t>
            </a:r>
          </a:p>
          <a:p>
            <a:r>
              <a:rPr lang="en-US" dirty="0"/>
              <a:t>In Garcia, the restaurant claimed lack of knowledge over its own files.  Since the restaurant’s lack of knowledge did not prevent waiver, employers should expect courts to impute knowledge of internal agreements, and employers should regularly conduct internal audits.</a:t>
            </a:r>
          </a:p>
        </p:txBody>
      </p:sp>
      <p:pic>
        <p:nvPicPr>
          <p:cNvPr id="15" name="Graphic 14" descr="" title="">
            <a:extLst>
              <a:ext uri="{FF2B5EF4-FFF2-40B4-BE49-F238E27FC236}">
                <a16:creationId xmlns:a16="http://schemas.microsoft.com/office/drawing/2014/main" id="{039E0235-80B4-5259-6F3F-28FC70135A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1046" y="791050"/>
            <a:ext cx="684408" cy="684408"/>
          </a:xfrm>
          <a:prstGeom prst="rect">
            <a:avLst/>
          </a:prstGeom>
        </p:spPr>
      </p:pic>
    </p:spTree>
    <p:extLst>
      <p:ext uri="{BB962C8B-B14F-4D97-AF65-F5344CB8AC3E}">
        <p14:creationId xmlns:p14="http://schemas.microsoft.com/office/powerpoint/2010/main" val="4261392304"/>
      </p:ext>
    </p:extLst>
  </p:cSld>
  <p:clrMapOvr>
    <a:masterClrMapping/>
  </p:clrMapOvr>
</p:sld>
</file>

<file path=ppt/slides/slide2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11" name="Picture 2" descr="" title="">
            <a:extLst>
              <a:ext uri="{FF2B5EF4-FFF2-40B4-BE49-F238E27FC236}">
                <a16:creationId xmlns:a16="http://schemas.microsoft.com/office/drawing/2014/main" id="{E6B4BD07-09D2-A79E-F8E2-95649893889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p:blipFill>
        <p:spPr bwMode="auto">
          <a:xfrm>
            <a:off x="0" y="-3176"/>
            <a:ext cx="12192000" cy="68611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descr="" title="">
            <a:extLst>
              <a:ext uri="{FF2B5EF4-FFF2-40B4-BE49-F238E27FC236}">
                <a16:creationId xmlns:a16="http://schemas.microsoft.com/office/drawing/2014/main" id="{BF171BCF-24F7-4136-B4A7-6D443FCEA5C2}"/>
              </a:ext>
            </a:extLst>
          </p:cNvPr>
          <p:cNvSpPr>
            <a:spLocks noGrp="1"/>
          </p:cNvSpPr>
          <p:nvPr>
            <p:ph type="title"/>
          </p:nvPr>
        </p:nvSpPr>
        <p:spPr>
          <a:xfrm>
            <a:off x="3143250" y="3328988"/>
            <a:ext cx="8813799" cy="2852737"/>
          </a:xfrm>
        </p:spPr>
        <p:txBody>
          <a:bodyPr>
            <a:normAutofit/>
          </a:bodyPr>
          <a:lstStyle/>
          <a:p>
            <a:r>
              <a:rPr lang="en-US" dirty="0"/>
              <a:t>Loper Bright Enterprises v. Raimondo</a:t>
            </a:r>
          </a:p>
        </p:txBody>
      </p:sp>
      <p:sp>
        <p:nvSpPr>
          <p:cNvPr id="12" name="Rectangle 11" descr="" title="">
            <a:extLst>
              <a:ext uri="{FF2B5EF4-FFF2-40B4-BE49-F238E27FC236}">
                <a16:creationId xmlns:a16="http://schemas.microsoft.com/office/drawing/2014/main" id="{3667D526-581C-3490-71FE-B9154EFB771A}"/>
              </a:ext>
            </a:extLst>
          </p:cNvPr>
          <p:cNvSpPr/>
          <p:nvPr/>
        </p:nvSpPr>
        <p:spPr>
          <a:xfrm>
            <a:off x="6280150" y="631031"/>
            <a:ext cx="5911850" cy="20637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 title="">
            <a:extLst>
              <a:ext uri="{FF2B5EF4-FFF2-40B4-BE49-F238E27FC236}">
                <a16:creationId xmlns:a16="http://schemas.microsoft.com/office/drawing/2014/main" id="{973613C0-0575-F893-5670-7379328AEC2B}"/>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638921" y="805656"/>
            <a:ext cx="1577978" cy="1714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 title="">
            <a:extLst>
              <a:ext uri="{FF2B5EF4-FFF2-40B4-BE49-F238E27FC236}">
                <a16:creationId xmlns:a16="http://schemas.microsoft.com/office/drawing/2014/main" id="{3C954C02-A43D-2A8E-05C5-55E8BA593518}"/>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22956" r="22956"/>
          <a:stretch/>
        </p:blipFill>
        <p:spPr bwMode="auto">
          <a:xfrm>
            <a:off x="8369298" y="905669"/>
            <a:ext cx="1638302" cy="15144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 title="">
            <a:extLst>
              <a:ext uri="{FF2B5EF4-FFF2-40B4-BE49-F238E27FC236}">
                <a16:creationId xmlns:a16="http://schemas.microsoft.com/office/drawing/2014/main" id="{6688ACBD-93D4-28E6-34FF-492DB690659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159999" y="860425"/>
            <a:ext cx="1604962" cy="160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91506"/>
      </p:ext>
    </p:extLst>
  </p:cSld>
  <p:clrMapOvr>
    <a:masterClrMapping/>
  </p:clrMapOvr>
</p:sld>
</file>

<file path=ppt/slides/slide2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2" name="Rectangle 2" descr="" title="">
            <a:extLst>
              <a:ext uri="{FF2B5EF4-FFF2-40B4-BE49-F238E27FC236}">
                <a16:creationId xmlns:a16="http://schemas.microsoft.com/office/drawing/2014/main" id="{7A2C35AB-0867-72AA-370A-C0DDCA89A0CE}"/>
              </a:ext>
            </a:extLst>
          </p:cNvPr>
          <p:cNvSpPr>
            <a:spLocks noChangeArrowheads="1"/>
          </p:cNvSpPr>
          <p:nvPr/>
        </p:nvSpPr>
        <p:spPr bwMode="gray">
          <a:xfrm>
            <a:off x="298450" y="1570037"/>
            <a:ext cx="11614150" cy="4024313"/>
          </a:xfrm>
          <a:prstGeom prst="rect">
            <a:avLst/>
          </a:prstGeom>
          <a:solidFill>
            <a:schemeClr val="bg1"/>
          </a:solidFill>
          <a:ln w="9525" algn="ctr">
            <a:solidFill>
              <a:schemeClr val="accent2"/>
            </a:solidFill>
            <a:miter lim="800000"/>
            <a:headEnd/>
            <a:tailEnd/>
          </a:ln>
          <a:effectLst>
            <a:outerShdw dist="53340" dir="2700000" algn="tl" rotWithShape="0">
              <a:schemeClr val="tx1">
                <a:alpha val="8000"/>
              </a:schemeClr>
            </a:outerShdw>
          </a:effectLst>
        </p:spPr>
        <p:txBody>
          <a:bodyPr vert="horz" wrap="square" lIns="91440" tIns="45720" rIns="91440" bIns="45720" numCol="1" anchor="t" anchorCtr="0" compatLnSpc="1">
            <a:prstTxWarp prst="textNoShape">
              <a:avLst/>
            </a:prstTxWarp>
          </a:bodyPr>
          <a:lstStyle/>
          <a:p>
            <a:endParaRPr lang="es-CO" dirty="0"/>
          </a:p>
        </p:txBody>
      </p:sp>
      <p:sp>
        <p:nvSpPr>
          <p:cNvPr id="10" name="Title 9" descr="" title="">
            <a:extLst>
              <a:ext uri="{FF2B5EF4-FFF2-40B4-BE49-F238E27FC236}">
                <a16:creationId xmlns:a16="http://schemas.microsoft.com/office/drawing/2014/main" id="{2CB91B5F-CD41-4B17-878C-4894CD17AA2E}"/>
              </a:ext>
            </a:extLst>
          </p:cNvPr>
          <p:cNvSpPr>
            <a:spLocks noGrp="1"/>
          </p:cNvSpPr>
          <p:nvPr>
            <p:ph type="title"/>
          </p:nvPr>
        </p:nvSpPr>
        <p:spPr>
          <a:xfrm>
            <a:off x="298451" y="466725"/>
            <a:ext cx="11515236" cy="1325563"/>
          </a:xfrm>
        </p:spPr>
        <p:txBody>
          <a:bodyPr/>
          <a:lstStyle/>
          <a:p>
            <a:r>
              <a:rPr lang="en-US" dirty="0"/>
              <a:t>Holding of Loper Bright</a:t>
            </a:r>
          </a:p>
        </p:txBody>
      </p:sp>
      <p:sp>
        <p:nvSpPr>
          <p:cNvPr id="8" name="Content Placeholder 7" descr="" title="">
            <a:extLst>
              <a:ext uri="{FF2B5EF4-FFF2-40B4-BE49-F238E27FC236}">
                <a16:creationId xmlns:a16="http://schemas.microsoft.com/office/drawing/2014/main" id="{67F18518-3753-47D4-BAFD-2D05874825C2}"/>
              </a:ext>
            </a:extLst>
          </p:cNvPr>
          <p:cNvSpPr>
            <a:spLocks noGrp="1"/>
          </p:cNvSpPr>
          <p:nvPr>
            <p:ph idx="1"/>
          </p:nvPr>
        </p:nvSpPr>
        <p:spPr>
          <a:xfrm>
            <a:off x="558800" y="1927225"/>
            <a:ext cx="11074400" cy="4351338"/>
          </a:xfrm>
        </p:spPr>
        <p:txBody>
          <a:bodyPr>
            <a:normAutofit/>
          </a:bodyPr>
          <a:lstStyle/>
          <a:p>
            <a:r>
              <a:rPr lang="en-US" dirty="0"/>
              <a:t>Overruled </a:t>
            </a:r>
            <a:r>
              <a:rPr lang="en-US" i="1" dirty="0"/>
              <a:t>Chevron</a:t>
            </a:r>
            <a:r>
              <a:rPr lang="en-US" dirty="0"/>
              <a:t>, which required courts to defer to agency interpretations of ambiguous statutes if those interpretations were reasonable and not “arbitrary or capricious.”</a:t>
            </a:r>
          </a:p>
          <a:p>
            <a:r>
              <a:rPr lang="en-US" dirty="0"/>
              <a:t>The Administrative Procedure Act requires courts to exercise their independent judgment in deciding whether an agency has acted within its statutory authority.</a:t>
            </a:r>
          </a:p>
          <a:p>
            <a:r>
              <a:rPr lang="en-US" dirty="0"/>
              <a:t>Independent judgment may sometimes include deference to agency interpretations, especially those contemporaneous with a statute or consistently maintained. </a:t>
            </a:r>
          </a:p>
          <a:p>
            <a:r>
              <a:rPr lang="en-US" dirty="0"/>
              <a:t>However, courts no longer need to defer to agency regulations/interpretations simply because a statute is ambiguous. </a:t>
            </a:r>
          </a:p>
          <a:p>
            <a:r>
              <a:rPr lang="en-US" i="1" dirty="0" err="1"/>
              <a:t>Loper</a:t>
            </a:r>
            <a:r>
              <a:rPr lang="en-US" i="1" dirty="0"/>
              <a:t> Bright </a:t>
            </a:r>
            <a:r>
              <a:rPr lang="en-US" dirty="0"/>
              <a:t>makes clear that courts are empowered to interpret statutes</a:t>
            </a:r>
          </a:p>
          <a:p>
            <a:endParaRPr lang="en-US" dirty="0"/>
          </a:p>
        </p:txBody>
      </p:sp>
    </p:spTree>
    <p:extLst>
      <p:ext uri="{BB962C8B-B14F-4D97-AF65-F5344CB8AC3E}">
        <p14:creationId xmlns:p14="http://schemas.microsoft.com/office/powerpoint/2010/main" val="4225374917"/>
      </p:ext>
    </p:extLst>
  </p:cSld>
  <p:clrMapOvr>
    <a:masterClrMapping/>
  </p:clrMapOvr>
</p:sld>
</file>

<file path=ppt/slides/slide2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4" name="Rectangle 2" descr="" title="">
            <a:extLst>
              <a:ext uri="{FF2B5EF4-FFF2-40B4-BE49-F238E27FC236}">
                <a16:creationId xmlns:a16="http://schemas.microsoft.com/office/drawing/2014/main" id="{3350B39A-DFB1-DBB1-2DAB-AFA04D5790DF}"/>
              </a:ext>
            </a:extLst>
          </p:cNvPr>
          <p:cNvSpPr>
            <a:spLocks noChangeArrowheads="1"/>
          </p:cNvSpPr>
          <p:nvPr/>
        </p:nvSpPr>
        <p:spPr bwMode="gray">
          <a:xfrm>
            <a:off x="298450" y="1570037"/>
            <a:ext cx="11614150" cy="4462463"/>
          </a:xfrm>
          <a:prstGeom prst="rect">
            <a:avLst/>
          </a:prstGeom>
          <a:solidFill>
            <a:schemeClr val="bg1"/>
          </a:solidFill>
          <a:ln w="9525" algn="ctr">
            <a:solidFill>
              <a:schemeClr val="accent2"/>
            </a:solidFill>
            <a:miter lim="800000"/>
            <a:headEnd/>
            <a:tailEnd/>
          </a:ln>
          <a:effectLst>
            <a:outerShdw dist="53340" dir="2700000" algn="tl" rotWithShape="0">
              <a:schemeClr val="tx1">
                <a:alpha val="8000"/>
              </a:schemeClr>
            </a:outerShdw>
          </a:effectLst>
        </p:spPr>
        <p:txBody>
          <a:bodyPr vert="horz" wrap="square" lIns="91440" tIns="45720" rIns="91440" bIns="45720" numCol="1" anchor="t" anchorCtr="0" compatLnSpc="1">
            <a:prstTxWarp prst="textNoShape">
              <a:avLst/>
            </a:prstTxWarp>
          </a:bodyPr>
          <a:lstStyle/>
          <a:p>
            <a:endParaRPr lang="es-CO" dirty="0"/>
          </a:p>
        </p:txBody>
      </p:sp>
      <p:sp>
        <p:nvSpPr>
          <p:cNvPr id="10" name="Title 9" descr="" title="">
            <a:extLst>
              <a:ext uri="{FF2B5EF4-FFF2-40B4-BE49-F238E27FC236}">
                <a16:creationId xmlns:a16="http://schemas.microsoft.com/office/drawing/2014/main" id="{2CB91B5F-CD41-4B17-878C-4894CD17AA2E}"/>
              </a:ext>
            </a:extLst>
          </p:cNvPr>
          <p:cNvSpPr>
            <a:spLocks noGrp="1"/>
          </p:cNvSpPr>
          <p:nvPr>
            <p:ph type="title"/>
          </p:nvPr>
        </p:nvSpPr>
        <p:spPr>
          <a:xfrm>
            <a:off x="298451" y="466725"/>
            <a:ext cx="11515236" cy="1325563"/>
          </a:xfrm>
        </p:spPr>
        <p:txBody>
          <a:bodyPr>
            <a:normAutofit fontScale="90000"/>
          </a:bodyPr>
          <a:lstStyle/>
          <a:p>
            <a:r>
              <a:rPr lang="en-US" dirty="0"/>
              <a:t>Application in United National Foods, Inc. v. National Labor Relations Board</a:t>
            </a:r>
            <a:br>
              <a:rPr lang="en-US" dirty="0"/>
            </a:br>
            <a:endParaRPr lang="en-US" dirty="0"/>
          </a:p>
        </p:txBody>
      </p:sp>
      <p:sp>
        <p:nvSpPr>
          <p:cNvPr id="8" name="Content Placeholder 7" descr="" title="">
            <a:extLst>
              <a:ext uri="{FF2B5EF4-FFF2-40B4-BE49-F238E27FC236}">
                <a16:creationId xmlns:a16="http://schemas.microsoft.com/office/drawing/2014/main" id="{67F18518-3753-47D4-BAFD-2D05874825C2}"/>
              </a:ext>
            </a:extLst>
          </p:cNvPr>
          <p:cNvSpPr>
            <a:spLocks noGrp="1"/>
          </p:cNvSpPr>
          <p:nvPr>
            <p:ph idx="1"/>
          </p:nvPr>
        </p:nvSpPr>
        <p:spPr>
          <a:xfrm>
            <a:off x="488950" y="1743075"/>
            <a:ext cx="11214100" cy="4351338"/>
          </a:xfrm>
        </p:spPr>
        <p:txBody>
          <a:bodyPr>
            <a:normAutofit/>
          </a:bodyPr>
          <a:lstStyle/>
          <a:p>
            <a:r>
              <a:rPr lang="en-US" b="1" dirty="0"/>
              <a:t>Court</a:t>
            </a:r>
            <a:r>
              <a:rPr lang="en-US" dirty="0"/>
              <a:t>:  Fifth Circuit</a:t>
            </a:r>
          </a:p>
          <a:p>
            <a:r>
              <a:rPr lang="en-US" b="1" dirty="0"/>
              <a:t>Context</a:t>
            </a:r>
            <a:r>
              <a:rPr lang="en-US" dirty="0"/>
              <a:t>:  United National Foods, Inc. (UNFI) filed an unfair labor practice (ULP) charge with the National Labor Relations Board (NLRB).  The Acting General Counsel withdrew the complaint, which the Board adopted.  UNFI appeal the decision of the NLRB.</a:t>
            </a:r>
          </a:p>
          <a:p>
            <a:r>
              <a:rPr lang="en-US" b="1" dirty="0"/>
              <a:t>Issue</a:t>
            </a:r>
            <a:r>
              <a:rPr lang="en-US" dirty="0"/>
              <a:t>: Whether the NLRB acted within its statutory authority when it concluded that the Acting General Counsel's decision to withdraw a complaint is an exercise of prosecutorial discretion that is generally not subject to judicial review.</a:t>
            </a:r>
          </a:p>
          <a:p>
            <a:r>
              <a:rPr lang="en-US" b="1" dirty="0"/>
              <a:t>Holding</a:t>
            </a:r>
            <a:r>
              <a:rPr lang="en-US" dirty="0"/>
              <a:t>: Yes, it did.</a:t>
            </a:r>
          </a:p>
          <a:p>
            <a:pPr lvl="1"/>
            <a:r>
              <a:rPr lang="en-US" dirty="0"/>
              <a:t>The Fifth Circuit looked at the text, structure, and history of the NLRA to determine that “until a hearing begins, settlement or dismissal determinations are prosecutorial.”</a:t>
            </a:r>
          </a:p>
          <a:p>
            <a:pPr lvl="1"/>
            <a:r>
              <a:rPr lang="en-US" dirty="0"/>
              <a:t>The Fifth Circuit made clear that it was following </a:t>
            </a:r>
            <a:r>
              <a:rPr lang="en-US" i="1" dirty="0" err="1"/>
              <a:t>Loper</a:t>
            </a:r>
            <a:r>
              <a:rPr lang="en-US" i="1" dirty="0"/>
              <a:t> Bright </a:t>
            </a:r>
            <a:r>
              <a:rPr lang="en-US" dirty="0"/>
              <a:t>– reaching its decision through independent judgment, and stating it no longer grants deference to the NLRB. </a:t>
            </a:r>
          </a:p>
        </p:txBody>
      </p:sp>
    </p:spTree>
    <p:extLst>
      <p:ext uri="{BB962C8B-B14F-4D97-AF65-F5344CB8AC3E}">
        <p14:creationId xmlns:p14="http://schemas.microsoft.com/office/powerpoint/2010/main" val="4088746036"/>
      </p:ext>
    </p:extLst>
  </p:cSld>
  <p:clrMapOvr>
    <a:masterClrMapping/>
  </p:clrMapOvr>
</p:sld>
</file>

<file path=ppt/slides/slide2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4" name="Rectangle 2" descr="" title="">
            <a:extLst>
              <a:ext uri="{FF2B5EF4-FFF2-40B4-BE49-F238E27FC236}">
                <a16:creationId xmlns:a16="http://schemas.microsoft.com/office/drawing/2014/main" id="{2E3DBE87-7E29-CF1B-0FEE-3192417CDCFB}"/>
              </a:ext>
            </a:extLst>
          </p:cNvPr>
          <p:cNvSpPr>
            <a:spLocks noChangeArrowheads="1"/>
          </p:cNvSpPr>
          <p:nvPr/>
        </p:nvSpPr>
        <p:spPr bwMode="gray">
          <a:xfrm>
            <a:off x="298450" y="1570037"/>
            <a:ext cx="11614150" cy="3757613"/>
          </a:xfrm>
          <a:prstGeom prst="rect">
            <a:avLst/>
          </a:prstGeom>
          <a:solidFill>
            <a:schemeClr val="bg1"/>
          </a:solidFill>
          <a:ln w="9525" algn="ctr">
            <a:solidFill>
              <a:schemeClr val="accent2"/>
            </a:solidFill>
            <a:miter lim="800000"/>
            <a:headEnd/>
            <a:tailEnd/>
          </a:ln>
          <a:effectLst>
            <a:outerShdw dist="53340" dir="2700000" algn="tl" rotWithShape="0">
              <a:schemeClr val="tx1">
                <a:alpha val="8000"/>
              </a:schemeClr>
            </a:outerShdw>
          </a:effectLst>
        </p:spPr>
        <p:txBody>
          <a:bodyPr vert="horz" wrap="square" lIns="91440" tIns="45720" rIns="91440" bIns="45720" numCol="1" anchor="t" anchorCtr="0" compatLnSpc="1">
            <a:prstTxWarp prst="textNoShape">
              <a:avLst/>
            </a:prstTxWarp>
          </a:bodyPr>
          <a:lstStyle/>
          <a:p>
            <a:endParaRPr lang="es-CO" dirty="0"/>
          </a:p>
        </p:txBody>
      </p:sp>
      <p:sp>
        <p:nvSpPr>
          <p:cNvPr id="10" name="Title 9" descr="" title="">
            <a:extLst>
              <a:ext uri="{FF2B5EF4-FFF2-40B4-BE49-F238E27FC236}">
                <a16:creationId xmlns:a16="http://schemas.microsoft.com/office/drawing/2014/main" id="{2CB91B5F-CD41-4B17-878C-4894CD17AA2E}"/>
              </a:ext>
            </a:extLst>
          </p:cNvPr>
          <p:cNvSpPr>
            <a:spLocks noGrp="1"/>
          </p:cNvSpPr>
          <p:nvPr>
            <p:ph type="title"/>
          </p:nvPr>
        </p:nvSpPr>
        <p:spPr>
          <a:xfrm>
            <a:off x="298451" y="466725"/>
            <a:ext cx="11515236" cy="1325563"/>
          </a:xfrm>
        </p:spPr>
        <p:txBody>
          <a:bodyPr>
            <a:normAutofit/>
          </a:bodyPr>
          <a:lstStyle/>
          <a:p>
            <a:r>
              <a:rPr lang="en-US" dirty="0"/>
              <a:t>Application in Zimmer Radio of Mid-Missouri v. FCC</a:t>
            </a:r>
          </a:p>
        </p:txBody>
      </p:sp>
      <p:sp>
        <p:nvSpPr>
          <p:cNvPr id="8" name="Content Placeholder 7" descr="" title="">
            <a:extLst>
              <a:ext uri="{FF2B5EF4-FFF2-40B4-BE49-F238E27FC236}">
                <a16:creationId xmlns:a16="http://schemas.microsoft.com/office/drawing/2014/main" id="{67F18518-3753-47D4-BAFD-2D05874825C2}"/>
              </a:ext>
            </a:extLst>
          </p:cNvPr>
          <p:cNvSpPr>
            <a:spLocks noGrp="1"/>
          </p:cNvSpPr>
          <p:nvPr>
            <p:ph idx="1"/>
          </p:nvPr>
        </p:nvSpPr>
        <p:spPr>
          <a:xfrm>
            <a:off x="508000" y="1792288"/>
            <a:ext cx="11176000" cy="3273425"/>
          </a:xfrm>
        </p:spPr>
        <p:txBody>
          <a:bodyPr>
            <a:normAutofit/>
          </a:bodyPr>
          <a:lstStyle/>
          <a:p>
            <a:r>
              <a:rPr lang="en-US" b="1" dirty="0"/>
              <a:t>Court</a:t>
            </a:r>
            <a:r>
              <a:rPr lang="en-US" dirty="0"/>
              <a:t>:  Eighth Circuit</a:t>
            </a:r>
          </a:p>
          <a:p>
            <a:r>
              <a:rPr lang="en-US" b="1" dirty="0"/>
              <a:t>Issue</a:t>
            </a:r>
            <a:r>
              <a:rPr lang="en-US" dirty="0"/>
              <a:t>: Whether the Federal Communications Commission’s (FCC) definitions violate Section 202(h) of the Telecommunications Act, which instructs the FCC to consider the necessity of its rules "in the public interest as the result of competition.”</a:t>
            </a:r>
          </a:p>
          <a:p>
            <a:r>
              <a:rPr lang="en-US" b="1" dirty="0"/>
              <a:t>Holding</a:t>
            </a:r>
            <a:r>
              <a:rPr lang="en-US" dirty="0"/>
              <a:t>:  No</a:t>
            </a:r>
          </a:p>
          <a:p>
            <a:pPr lvl="1"/>
            <a:r>
              <a:rPr lang="en-US" dirty="0"/>
              <a:t>The Court granted deference to the FCC, finding that the FCC is best positioned to define the meaning of “competition.”</a:t>
            </a:r>
          </a:p>
          <a:p>
            <a:pPr lvl="1"/>
            <a:r>
              <a:rPr lang="en-US" dirty="0"/>
              <a:t>The Eighth Circuit relied on </a:t>
            </a:r>
            <a:r>
              <a:rPr lang="en-US" i="1" dirty="0" err="1"/>
              <a:t>Loper</a:t>
            </a:r>
            <a:r>
              <a:rPr lang="en-US" i="1" dirty="0"/>
              <a:t> Bright</a:t>
            </a:r>
            <a:r>
              <a:rPr lang="en-US" dirty="0"/>
              <a:t>, stating “interpretations issued contemporaneously with the statute at issue, and which have remained consistent over time, may be especially useful in determining the statute's meaning.”</a:t>
            </a:r>
          </a:p>
        </p:txBody>
      </p:sp>
    </p:spTree>
    <p:extLst>
      <p:ext uri="{BB962C8B-B14F-4D97-AF65-F5344CB8AC3E}">
        <p14:creationId xmlns:p14="http://schemas.microsoft.com/office/powerpoint/2010/main" val="705516923"/>
      </p:ext>
    </p:extLst>
  </p:cSld>
  <p:clrMapOvr>
    <a:masterClrMapping/>
  </p:clrMapOvr>
</p:sld>
</file>

<file path=ppt/slides/slide27.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2" name="Rectangle 2" descr="" title="">
            <a:extLst>
              <a:ext uri="{FF2B5EF4-FFF2-40B4-BE49-F238E27FC236}">
                <a16:creationId xmlns:a16="http://schemas.microsoft.com/office/drawing/2014/main" id="{87104CE3-09C0-5408-9769-C7C50C0A64A0}"/>
              </a:ext>
            </a:extLst>
          </p:cNvPr>
          <p:cNvSpPr>
            <a:spLocks noChangeArrowheads="1"/>
          </p:cNvSpPr>
          <p:nvPr/>
        </p:nvSpPr>
        <p:spPr bwMode="gray">
          <a:xfrm>
            <a:off x="298450" y="1570037"/>
            <a:ext cx="11614150" cy="3776663"/>
          </a:xfrm>
          <a:prstGeom prst="rect">
            <a:avLst/>
          </a:prstGeom>
          <a:solidFill>
            <a:schemeClr val="bg1"/>
          </a:solidFill>
          <a:ln w="9525" algn="ctr">
            <a:solidFill>
              <a:schemeClr val="accent2"/>
            </a:solidFill>
            <a:miter lim="800000"/>
            <a:headEnd/>
            <a:tailEnd/>
          </a:ln>
          <a:effectLst>
            <a:outerShdw dist="53340" dir="2700000" algn="tl" rotWithShape="0">
              <a:schemeClr val="tx1">
                <a:alpha val="8000"/>
              </a:schemeClr>
            </a:outerShdw>
          </a:effectLst>
        </p:spPr>
        <p:txBody>
          <a:bodyPr vert="horz" wrap="square" lIns="91440" tIns="45720" rIns="91440" bIns="45720" numCol="1" anchor="t" anchorCtr="0" compatLnSpc="1">
            <a:prstTxWarp prst="textNoShape">
              <a:avLst/>
            </a:prstTxWarp>
          </a:bodyPr>
          <a:lstStyle/>
          <a:p>
            <a:endParaRPr lang="es-CO" dirty="0"/>
          </a:p>
        </p:txBody>
      </p:sp>
      <p:sp>
        <p:nvSpPr>
          <p:cNvPr id="10" name="Title 9" descr="" title="">
            <a:extLst>
              <a:ext uri="{FF2B5EF4-FFF2-40B4-BE49-F238E27FC236}">
                <a16:creationId xmlns:a16="http://schemas.microsoft.com/office/drawing/2014/main" id="{2CB91B5F-CD41-4B17-878C-4894CD17AA2E}"/>
              </a:ext>
            </a:extLst>
          </p:cNvPr>
          <p:cNvSpPr>
            <a:spLocks noGrp="1"/>
          </p:cNvSpPr>
          <p:nvPr>
            <p:ph type="title"/>
          </p:nvPr>
        </p:nvSpPr>
        <p:spPr>
          <a:xfrm>
            <a:off x="298451" y="466725"/>
            <a:ext cx="11515236" cy="1325563"/>
          </a:xfrm>
        </p:spPr>
        <p:txBody>
          <a:bodyPr/>
          <a:lstStyle/>
          <a:p>
            <a:pPr marL="685800"/>
            <a:r>
              <a:rPr lang="en-US" dirty="0"/>
              <a:t>Practical Impact</a:t>
            </a:r>
          </a:p>
        </p:txBody>
      </p:sp>
      <p:sp>
        <p:nvSpPr>
          <p:cNvPr id="8" name="Content Placeholder 7" descr="" title="">
            <a:extLst>
              <a:ext uri="{FF2B5EF4-FFF2-40B4-BE49-F238E27FC236}">
                <a16:creationId xmlns:a16="http://schemas.microsoft.com/office/drawing/2014/main" id="{67F18518-3753-47D4-BAFD-2D05874825C2}"/>
              </a:ext>
            </a:extLst>
          </p:cNvPr>
          <p:cNvSpPr>
            <a:spLocks noGrp="1"/>
          </p:cNvSpPr>
          <p:nvPr>
            <p:ph idx="1"/>
          </p:nvPr>
        </p:nvSpPr>
        <p:spPr>
          <a:xfrm>
            <a:off x="552450" y="1792289"/>
            <a:ext cx="11087100" cy="3344862"/>
          </a:xfrm>
        </p:spPr>
        <p:txBody>
          <a:bodyPr>
            <a:normAutofit/>
          </a:bodyPr>
          <a:lstStyle/>
          <a:p>
            <a:r>
              <a:rPr lang="en-US" dirty="0"/>
              <a:t>Increased legal challenges to federal agency regulations.  Examples:</a:t>
            </a:r>
          </a:p>
          <a:p>
            <a:pPr lvl="1"/>
            <a:r>
              <a:rPr lang="en-US" dirty="0"/>
              <a:t>FTC’s rule banning non-compete agreements</a:t>
            </a:r>
          </a:p>
          <a:p>
            <a:pPr lvl="1"/>
            <a:r>
              <a:rPr lang="en-US" dirty="0"/>
              <a:t>DOL’s 80/20 tip-credit rule</a:t>
            </a:r>
          </a:p>
          <a:p>
            <a:pPr lvl="1"/>
            <a:r>
              <a:rPr lang="en-US" dirty="0"/>
              <a:t>OSHA’s new heat standard</a:t>
            </a:r>
          </a:p>
          <a:p>
            <a:pPr lvl="1"/>
            <a:r>
              <a:rPr lang="en-US" dirty="0"/>
              <a:t>NLRB’s joint-employer rule </a:t>
            </a:r>
          </a:p>
          <a:p>
            <a:r>
              <a:rPr lang="en-US" dirty="0"/>
              <a:t>Potentially more instability and inconsistencies:</a:t>
            </a:r>
          </a:p>
          <a:p>
            <a:pPr lvl="1"/>
            <a:r>
              <a:rPr lang="en-US" dirty="0"/>
              <a:t>Different administrations creating different rules, which may be interpreted differently by different courts.</a:t>
            </a:r>
          </a:p>
          <a:p>
            <a:pPr lvl="1"/>
            <a:r>
              <a:rPr lang="en-US" dirty="0"/>
              <a:t>Another context whereby employers need to track standards and rule by jurisdiction, as they might do with different state laws and/or injunctions (discussed earlier)</a:t>
            </a:r>
          </a:p>
          <a:p>
            <a:endParaRPr lang="en-US" dirty="0"/>
          </a:p>
          <a:p>
            <a:endParaRPr lang="en-US" dirty="0"/>
          </a:p>
        </p:txBody>
      </p:sp>
      <p:pic>
        <p:nvPicPr>
          <p:cNvPr id="15" name="Graphic 14" descr="" title="">
            <a:extLst>
              <a:ext uri="{FF2B5EF4-FFF2-40B4-BE49-F238E27FC236}">
                <a16:creationId xmlns:a16="http://schemas.microsoft.com/office/drawing/2014/main" id="{14D08B2C-87C1-C5B9-49A6-85EE5602EB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1046" y="791050"/>
            <a:ext cx="684408" cy="684408"/>
          </a:xfrm>
          <a:prstGeom prst="rect">
            <a:avLst/>
          </a:prstGeom>
        </p:spPr>
      </p:pic>
    </p:spTree>
    <p:extLst>
      <p:ext uri="{BB962C8B-B14F-4D97-AF65-F5344CB8AC3E}">
        <p14:creationId xmlns:p14="http://schemas.microsoft.com/office/powerpoint/2010/main" val="235042544"/>
      </p:ext>
    </p:extLst>
  </p:cSld>
  <p:clrMapOvr>
    <a:masterClrMapping/>
  </p:clrMapOvr>
</p:sld>
</file>

<file path=ppt/slides/slide2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0803D959-51F4-416E-11BC-B3730A0E6A7D}"/>
              </a:ext>
            </a:extLst>
          </p:cNvPr>
          <p:cNvSpPr>
            <a:spLocks noGrp="1"/>
          </p:cNvSpPr>
          <p:nvPr>
            <p:ph type="title"/>
          </p:nvPr>
        </p:nvSpPr>
        <p:spPr>
          <a:xfrm>
            <a:off x="298451" y="3284538"/>
            <a:ext cx="5988049" cy="2852737"/>
          </a:xfrm>
        </p:spPr>
        <p:txBody>
          <a:bodyPr>
            <a:normAutofit fontScale="90000"/>
          </a:bodyPr>
          <a:lstStyle/>
          <a:p>
            <a:r>
              <a:rPr lang="en-US" dirty="0"/>
              <a:t>Humphrey’s Executor v. </a:t>
            </a:r>
            <a:br>
              <a:rPr lang="en-US" dirty="0"/>
            </a:br>
            <a:r>
              <a:rPr lang="en-US" dirty="0"/>
              <a:t>United States </a:t>
            </a:r>
            <a:br>
              <a:rPr lang="en-US" dirty="0"/>
            </a:br>
            <a:r>
              <a:rPr lang="en-US" dirty="0"/>
              <a:t>(in modern times)</a:t>
            </a:r>
          </a:p>
        </p:txBody>
      </p:sp>
      <p:pic>
        <p:nvPicPr>
          <p:cNvPr id="2050" name="Picture 2" descr="" title="">
            <a:extLst>
              <a:ext uri="{FF2B5EF4-FFF2-40B4-BE49-F238E27FC236}">
                <a16:creationId xmlns:a16="http://schemas.microsoft.com/office/drawing/2014/main" id="{69FF7634-7245-BA0F-E31D-FCDD83E42EC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856983" y="3594099"/>
            <a:ext cx="2036567" cy="25431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 title="">
            <a:extLst>
              <a:ext uri="{FF2B5EF4-FFF2-40B4-BE49-F238E27FC236}">
                <a16:creationId xmlns:a16="http://schemas.microsoft.com/office/drawing/2014/main" id="{12202C4C-BA9D-39E4-46D9-47490A4A4C0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99586" y="3594100"/>
            <a:ext cx="1800225"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807267"/>
      </p:ext>
    </p:extLst>
  </p:cSld>
  <p:clrMapOvr>
    <a:masterClrMapping/>
  </p:clrMapOvr>
</p:sld>
</file>

<file path=ppt/slides/slide2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2" name="Rectangle 2" descr="" title="">
            <a:extLst>
              <a:ext uri="{FF2B5EF4-FFF2-40B4-BE49-F238E27FC236}">
                <a16:creationId xmlns:a16="http://schemas.microsoft.com/office/drawing/2014/main" id="{1CC288A5-B17A-DD9D-B53E-1CD78E3E77D3}"/>
              </a:ext>
            </a:extLst>
          </p:cNvPr>
          <p:cNvSpPr>
            <a:spLocks noChangeArrowheads="1"/>
          </p:cNvSpPr>
          <p:nvPr/>
        </p:nvSpPr>
        <p:spPr bwMode="gray">
          <a:xfrm>
            <a:off x="298450" y="1570037"/>
            <a:ext cx="11614150" cy="3224213"/>
          </a:xfrm>
          <a:prstGeom prst="rect">
            <a:avLst/>
          </a:prstGeom>
          <a:solidFill>
            <a:schemeClr val="bg1"/>
          </a:solidFill>
          <a:ln w="9525" algn="ctr">
            <a:solidFill>
              <a:schemeClr val="accent2"/>
            </a:solidFill>
            <a:miter lim="800000"/>
            <a:headEnd/>
            <a:tailEnd/>
          </a:ln>
          <a:effectLst>
            <a:outerShdw dist="53340" dir="2700000" algn="tl" rotWithShape="0">
              <a:schemeClr val="tx1">
                <a:alpha val="8000"/>
              </a:schemeClr>
            </a:outerShdw>
          </a:effectLst>
        </p:spPr>
        <p:txBody>
          <a:bodyPr vert="horz" wrap="square" lIns="91440" tIns="45720" rIns="91440" bIns="45720" numCol="1" anchor="t" anchorCtr="0" compatLnSpc="1">
            <a:prstTxWarp prst="textNoShape">
              <a:avLst/>
            </a:prstTxWarp>
          </a:bodyPr>
          <a:lstStyle/>
          <a:p>
            <a:endParaRPr lang="es-CO" dirty="0"/>
          </a:p>
        </p:txBody>
      </p:sp>
      <p:sp>
        <p:nvSpPr>
          <p:cNvPr id="10" name="Title 9" descr="" title="">
            <a:extLst>
              <a:ext uri="{FF2B5EF4-FFF2-40B4-BE49-F238E27FC236}">
                <a16:creationId xmlns:a16="http://schemas.microsoft.com/office/drawing/2014/main" id="{2CB91B5F-CD41-4B17-878C-4894CD17AA2E}"/>
              </a:ext>
            </a:extLst>
          </p:cNvPr>
          <p:cNvSpPr>
            <a:spLocks noGrp="1"/>
          </p:cNvSpPr>
          <p:nvPr>
            <p:ph type="title"/>
          </p:nvPr>
        </p:nvSpPr>
        <p:spPr>
          <a:xfrm>
            <a:off x="298451" y="466725"/>
            <a:ext cx="11515236" cy="1325563"/>
          </a:xfrm>
        </p:spPr>
        <p:txBody>
          <a:bodyPr/>
          <a:lstStyle/>
          <a:p>
            <a:r>
              <a:rPr lang="en-US" dirty="0"/>
              <a:t>Holding of Humphrey’s Executor</a:t>
            </a:r>
          </a:p>
        </p:txBody>
      </p:sp>
      <p:sp>
        <p:nvSpPr>
          <p:cNvPr id="8" name="Content Placeholder 7" descr="" title="">
            <a:extLst>
              <a:ext uri="{FF2B5EF4-FFF2-40B4-BE49-F238E27FC236}">
                <a16:creationId xmlns:a16="http://schemas.microsoft.com/office/drawing/2014/main" id="{67F18518-3753-47D4-BAFD-2D05874825C2}"/>
              </a:ext>
            </a:extLst>
          </p:cNvPr>
          <p:cNvSpPr>
            <a:spLocks noGrp="1"/>
          </p:cNvSpPr>
          <p:nvPr>
            <p:ph idx="1"/>
          </p:nvPr>
        </p:nvSpPr>
        <p:spPr>
          <a:xfrm>
            <a:off x="381000" y="1792288"/>
            <a:ext cx="11430000" cy="2593975"/>
          </a:xfrm>
        </p:spPr>
        <p:txBody>
          <a:bodyPr>
            <a:normAutofit/>
          </a:bodyPr>
          <a:lstStyle/>
          <a:p>
            <a:pPr marL="342900" lvl="1"/>
            <a:r>
              <a:rPr lang="en-US" dirty="0"/>
              <a:t>SCOTUS in 1935 - arose when President Roosevelt removed an Federal Trade Commission (FTC) commissioner, William Humphrey.</a:t>
            </a:r>
          </a:p>
          <a:p>
            <a:pPr marL="114300" lvl="1" indent="0">
              <a:buNone/>
            </a:pPr>
            <a:endParaRPr lang="en-US" dirty="0"/>
          </a:p>
          <a:p>
            <a:pPr marL="342900" lvl="1"/>
            <a:r>
              <a:rPr lang="en-US" b="1" dirty="0"/>
              <a:t>Decision</a:t>
            </a:r>
            <a:r>
              <a:rPr lang="en-US" dirty="0"/>
              <a:t>:  The removal was unconstitutional</a:t>
            </a:r>
          </a:p>
          <a:p>
            <a:pPr marL="800100" lvl="3"/>
            <a:r>
              <a:rPr lang="en-US" dirty="0"/>
              <a:t>Congress may enact limits on the President’s authority to remove officers of certain types of independent/non-executive agencies, such as the Federal Trade Commission (FTC). </a:t>
            </a:r>
          </a:p>
          <a:p>
            <a:pPr marL="800100" lvl="3"/>
            <a:r>
              <a:rPr lang="en-US" dirty="0"/>
              <a:t>The president does not have unlimited power to remove members of independent/non-executive agencies who hold “quasi-legislative” and “quasi-judicial” power.</a:t>
            </a:r>
          </a:p>
        </p:txBody>
      </p:sp>
    </p:spTree>
    <p:extLst>
      <p:ext uri="{BB962C8B-B14F-4D97-AF65-F5344CB8AC3E}">
        <p14:creationId xmlns:p14="http://schemas.microsoft.com/office/powerpoint/2010/main" val="2379230734"/>
      </p:ext>
    </p:extLst>
  </p:cSld>
  <p:clrMapOvr>
    <a:masterClrMapping/>
  </p:clrMapOvr>
</p:sld>
</file>

<file path=ppt/slides/slide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2054" name="Picture 6" descr="" title="">
            <a:extLst>
              <a:ext uri="{FF2B5EF4-FFF2-40B4-BE49-F238E27FC236}">
                <a16:creationId xmlns:a16="http://schemas.microsoft.com/office/drawing/2014/main" id="{0A3D183E-F3C5-7FC3-834C-9D50AF35E2E2}"/>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descr="" title="">
            <a:extLst>
              <a:ext uri="{FF2B5EF4-FFF2-40B4-BE49-F238E27FC236}">
                <a16:creationId xmlns:a16="http://schemas.microsoft.com/office/drawing/2014/main" id="{D0B49CDF-4A83-7361-48AB-F1C22311FF68}"/>
              </a:ext>
            </a:extLst>
          </p:cNvPr>
          <p:cNvSpPr>
            <a:spLocks noGrp="1"/>
          </p:cNvSpPr>
          <p:nvPr>
            <p:ph type="title"/>
          </p:nvPr>
        </p:nvSpPr>
        <p:spPr>
          <a:xfrm>
            <a:off x="298450" y="3798888"/>
            <a:ext cx="11618913" cy="2852737"/>
          </a:xfrm>
        </p:spPr>
        <p:txBody>
          <a:bodyPr>
            <a:normAutofit/>
          </a:bodyPr>
          <a:lstStyle/>
          <a:p>
            <a:r>
              <a:rPr lang="en-US" dirty="0">
                <a:solidFill>
                  <a:schemeClr val="bg1"/>
                </a:solidFill>
              </a:rPr>
              <a:t>Trump v. CASA, Inc.</a:t>
            </a:r>
          </a:p>
        </p:txBody>
      </p:sp>
    </p:spTree>
    <p:extLst>
      <p:ext uri="{BB962C8B-B14F-4D97-AF65-F5344CB8AC3E}">
        <p14:creationId xmlns:p14="http://schemas.microsoft.com/office/powerpoint/2010/main" val="3350274712"/>
      </p:ext>
    </p:extLst>
  </p:cSld>
  <p:clrMapOvr>
    <a:masterClrMapping/>
  </p:clrMapOvr>
</p:sld>
</file>

<file path=ppt/slides/slide3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4" name="Rectangle 2" descr="" title="">
            <a:extLst>
              <a:ext uri="{FF2B5EF4-FFF2-40B4-BE49-F238E27FC236}">
                <a16:creationId xmlns:a16="http://schemas.microsoft.com/office/drawing/2014/main" id="{563965DF-C930-597F-7920-7C62B16A2A32}"/>
              </a:ext>
            </a:extLst>
          </p:cNvPr>
          <p:cNvSpPr>
            <a:spLocks noChangeArrowheads="1"/>
          </p:cNvSpPr>
          <p:nvPr/>
        </p:nvSpPr>
        <p:spPr bwMode="gray">
          <a:xfrm>
            <a:off x="298450" y="1570037"/>
            <a:ext cx="11614150" cy="3446463"/>
          </a:xfrm>
          <a:prstGeom prst="rect">
            <a:avLst/>
          </a:prstGeom>
          <a:solidFill>
            <a:schemeClr val="bg1"/>
          </a:solidFill>
          <a:ln w="9525" algn="ctr">
            <a:solidFill>
              <a:schemeClr val="accent2"/>
            </a:solidFill>
            <a:miter lim="800000"/>
            <a:headEnd/>
            <a:tailEnd/>
          </a:ln>
          <a:effectLst>
            <a:outerShdw dist="53340" dir="2700000" algn="tl" rotWithShape="0">
              <a:schemeClr val="tx1">
                <a:alpha val="8000"/>
              </a:schemeClr>
            </a:outerShdw>
          </a:effectLst>
        </p:spPr>
        <p:txBody>
          <a:bodyPr vert="horz" wrap="square" lIns="91440" tIns="45720" rIns="91440" bIns="45720" numCol="1" anchor="t" anchorCtr="0" compatLnSpc="1">
            <a:prstTxWarp prst="textNoShape">
              <a:avLst/>
            </a:prstTxWarp>
          </a:bodyPr>
          <a:lstStyle/>
          <a:p>
            <a:endParaRPr lang="es-CO" dirty="0"/>
          </a:p>
        </p:txBody>
      </p:sp>
      <p:sp>
        <p:nvSpPr>
          <p:cNvPr id="10" name="Title 9" descr="" title="">
            <a:extLst>
              <a:ext uri="{FF2B5EF4-FFF2-40B4-BE49-F238E27FC236}">
                <a16:creationId xmlns:a16="http://schemas.microsoft.com/office/drawing/2014/main" id="{2CB91B5F-CD41-4B17-878C-4894CD17AA2E}"/>
              </a:ext>
            </a:extLst>
          </p:cNvPr>
          <p:cNvSpPr>
            <a:spLocks noGrp="1"/>
          </p:cNvSpPr>
          <p:nvPr>
            <p:ph type="title"/>
          </p:nvPr>
        </p:nvSpPr>
        <p:spPr>
          <a:xfrm>
            <a:off x="298451" y="466725"/>
            <a:ext cx="11515236" cy="1325563"/>
          </a:xfrm>
        </p:spPr>
        <p:txBody>
          <a:bodyPr/>
          <a:lstStyle/>
          <a:p>
            <a:r>
              <a:rPr lang="en-US" dirty="0"/>
              <a:t>Application Today</a:t>
            </a:r>
          </a:p>
        </p:txBody>
      </p:sp>
      <p:sp>
        <p:nvSpPr>
          <p:cNvPr id="8" name="Content Placeholder 7" descr="" title="">
            <a:extLst>
              <a:ext uri="{FF2B5EF4-FFF2-40B4-BE49-F238E27FC236}">
                <a16:creationId xmlns:a16="http://schemas.microsoft.com/office/drawing/2014/main" id="{67F18518-3753-47D4-BAFD-2D05874825C2}"/>
              </a:ext>
            </a:extLst>
          </p:cNvPr>
          <p:cNvSpPr>
            <a:spLocks noGrp="1"/>
          </p:cNvSpPr>
          <p:nvPr>
            <p:ph idx="1"/>
          </p:nvPr>
        </p:nvSpPr>
        <p:spPr>
          <a:xfrm>
            <a:off x="514350" y="1927225"/>
            <a:ext cx="11163300" cy="2733675"/>
          </a:xfrm>
        </p:spPr>
        <p:txBody>
          <a:bodyPr>
            <a:normAutofit/>
          </a:bodyPr>
          <a:lstStyle/>
          <a:p>
            <a:pPr marL="285750" lvl="2"/>
            <a:r>
              <a:rPr lang="en-US" dirty="0"/>
              <a:t>President Trump removed Cathy Harris from the Merit Systems Protection Board (MSPB) and Gwynne Wilcox from the National Labor Relations Board (NLRB) without notice or cause, as required by statute.</a:t>
            </a:r>
          </a:p>
          <a:p>
            <a:pPr marL="285750" lvl="2"/>
            <a:r>
              <a:rPr lang="en-US" dirty="0"/>
              <a:t>Harris and Wilcox filed suit against President Trump, arguing that their roles are “quasi-legislative” and “quasi-judicial” – and, therefore, Congress can limit the President’s removal power.</a:t>
            </a:r>
          </a:p>
          <a:p>
            <a:pPr marL="285750" lvl="2"/>
            <a:r>
              <a:rPr lang="en-US" dirty="0"/>
              <a:t>President Trump argues that Harris and Wilcox wield “substantial executive power,” including adjudicating disputes, issuing subpoenas, and making rules – therefore, their roles were executive in nature, and Congress cannot limit the President’s removal power.</a:t>
            </a:r>
          </a:p>
          <a:p>
            <a:pPr marL="285750" lvl="2"/>
            <a:endParaRPr lang="en-US" dirty="0"/>
          </a:p>
          <a:p>
            <a:pPr marL="285750" lvl="2"/>
            <a:endParaRPr lang="en-US" dirty="0"/>
          </a:p>
          <a:p>
            <a:pPr marL="285750" lvl="2"/>
            <a:endParaRPr lang="en-US" dirty="0"/>
          </a:p>
          <a:p>
            <a:pPr marL="285750" lvl="2"/>
            <a:endParaRPr lang="en-US" dirty="0"/>
          </a:p>
          <a:p>
            <a:pPr marL="285750"/>
            <a:endParaRPr lang="en-US" dirty="0"/>
          </a:p>
        </p:txBody>
      </p:sp>
    </p:spTree>
    <p:extLst>
      <p:ext uri="{BB962C8B-B14F-4D97-AF65-F5344CB8AC3E}">
        <p14:creationId xmlns:p14="http://schemas.microsoft.com/office/powerpoint/2010/main" val="1989397504"/>
      </p:ext>
    </p:extLst>
  </p:cSld>
  <p:clrMapOvr>
    <a:masterClrMapping/>
  </p:clrMapOvr>
</p:sld>
</file>

<file path=ppt/slides/slide3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4" name="Rectangle 2" descr="" title="">
            <a:extLst>
              <a:ext uri="{FF2B5EF4-FFF2-40B4-BE49-F238E27FC236}">
                <a16:creationId xmlns:a16="http://schemas.microsoft.com/office/drawing/2014/main" id="{09F92C87-9666-FE05-A346-1D03C032D9F2}"/>
              </a:ext>
            </a:extLst>
          </p:cNvPr>
          <p:cNvSpPr>
            <a:spLocks noChangeArrowheads="1"/>
          </p:cNvSpPr>
          <p:nvPr/>
        </p:nvSpPr>
        <p:spPr bwMode="gray">
          <a:xfrm>
            <a:off x="298450" y="1570037"/>
            <a:ext cx="11614150" cy="3446463"/>
          </a:xfrm>
          <a:prstGeom prst="rect">
            <a:avLst/>
          </a:prstGeom>
          <a:solidFill>
            <a:schemeClr val="bg1"/>
          </a:solidFill>
          <a:ln w="9525" algn="ctr">
            <a:solidFill>
              <a:schemeClr val="accent2"/>
            </a:solidFill>
            <a:miter lim="800000"/>
            <a:headEnd/>
            <a:tailEnd/>
          </a:ln>
          <a:effectLst>
            <a:outerShdw dist="53340" dir="2700000" algn="tl" rotWithShape="0">
              <a:schemeClr val="tx1">
                <a:alpha val="8000"/>
              </a:schemeClr>
            </a:outerShdw>
          </a:effectLst>
        </p:spPr>
        <p:txBody>
          <a:bodyPr vert="horz" wrap="square" lIns="91440" tIns="45720" rIns="91440" bIns="45720" numCol="1" anchor="t" anchorCtr="0" compatLnSpc="1">
            <a:prstTxWarp prst="textNoShape">
              <a:avLst/>
            </a:prstTxWarp>
          </a:bodyPr>
          <a:lstStyle/>
          <a:p>
            <a:endParaRPr lang="es-CO" dirty="0"/>
          </a:p>
        </p:txBody>
      </p:sp>
      <p:sp>
        <p:nvSpPr>
          <p:cNvPr id="10" name="Title 9" descr="" title="">
            <a:extLst>
              <a:ext uri="{FF2B5EF4-FFF2-40B4-BE49-F238E27FC236}">
                <a16:creationId xmlns:a16="http://schemas.microsoft.com/office/drawing/2014/main" id="{2CB91B5F-CD41-4B17-878C-4894CD17AA2E}"/>
              </a:ext>
            </a:extLst>
          </p:cNvPr>
          <p:cNvSpPr>
            <a:spLocks noGrp="1"/>
          </p:cNvSpPr>
          <p:nvPr>
            <p:ph type="title"/>
          </p:nvPr>
        </p:nvSpPr>
        <p:spPr>
          <a:xfrm>
            <a:off x="298451" y="466725"/>
            <a:ext cx="11515236" cy="1325563"/>
          </a:xfrm>
        </p:spPr>
        <p:txBody>
          <a:bodyPr/>
          <a:lstStyle/>
          <a:p>
            <a:r>
              <a:rPr lang="en-US" dirty="0"/>
              <a:t>What the Lower Courts Have to Say</a:t>
            </a:r>
          </a:p>
        </p:txBody>
      </p:sp>
      <p:sp>
        <p:nvSpPr>
          <p:cNvPr id="8" name="Content Placeholder 7" descr="" title="">
            <a:extLst>
              <a:ext uri="{FF2B5EF4-FFF2-40B4-BE49-F238E27FC236}">
                <a16:creationId xmlns:a16="http://schemas.microsoft.com/office/drawing/2014/main" id="{67F18518-3753-47D4-BAFD-2D05874825C2}"/>
              </a:ext>
            </a:extLst>
          </p:cNvPr>
          <p:cNvSpPr>
            <a:spLocks noGrp="1"/>
          </p:cNvSpPr>
          <p:nvPr>
            <p:ph idx="1"/>
          </p:nvPr>
        </p:nvSpPr>
        <p:spPr>
          <a:xfrm>
            <a:off x="463550" y="1927225"/>
            <a:ext cx="11264900" cy="4351338"/>
          </a:xfrm>
        </p:spPr>
        <p:txBody>
          <a:bodyPr>
            <a:normAutofit/>
          </a:bodyPr>
          <a:lstStyle/>
          <a:p>
            <a:pPr marL="285750" lvl="2"/>
            <a:r>
              <a:rPr lang="en-US" dirty="0"/>
              <a:t>The District Court found the removal of Harris and Wilcox unlawful, citing Humphrey’s Executor.</a:t>
            </a:r>
          </a:p>
          <a:p>
            <a:pPr marL="742950" lvl="3"/>
            <a:r>
              <a:rPr lang="en-US" dirty="0"/>
              <a:t>A three-judge panel, with two republicans, held that restrictions on the President’s power to remove officers of the executive branch are likely unconstitutional.</a:t>
            </a:r>
          </a:p>
          <a:p>
            <a:pPr marL="742950" lvl="3"/>
            <a:r>
              <a:rPr lang="en-US" dirty="0"/>
              <a:t>The D.C. Circuit agreed with the District Court and ordered the reinstatement of Harris and Wilcox to their former positions.</a:t>
            </a:r>
          </a:p>
          <a:p>
            <a:pPr marL="742950" lvl="3"/>
            <a:r>
              <a:rPr lang="en-US" dirty="0"/>
              <a:t>In May, SCOTUS issued a temporary stay, precluding immediate reinstatement of Harris and Wilcox.</a:t>
            </a:r>
          </a:p>
          <a:p>
            <a:pPr marL="742950" lvl="4"/>
            <a:r>
              <a:rPr lang="en-US" dirty="0"/>
              <a:t>But not on the basis that it agreed with the lower courts’ decisions relative to Humphrey’s Executor</a:t>
            </a:r>
          </a:p>
          <a:p>
            <a:pPr marL="285750"/>
            <a:endParaRPr lang="en-US" dirty="0"/>
          </a:p>
        </p:txBody>
      </p:sp>
    </p:spTree>
    <p:extLst>
      <p:ext uri="{BB962C8B-B14F-4D97-AF65-F5344CB8AC3E}">
        <p14:creationId xmlns:p14="http://schemas.microsoft.com/office/powerpoint/2010/main" val="4226631215"/>
      </p:ext>
    </p:extLst>
  </p:cSld>
  <p:clrMapOvr>
    <a:masterClrMapping/>
  </p:clrMapOvr>
</p:sld>
</file>

<file path=ppt/slides/slide3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15" name="Picture 3" descr="" title="">
            <a:extLst>
              <a:ext uri="{FF2B5EF4-FFF2-40B4-BE49-F238E27FC236}">
                <a16:creationId xmlns:a16="http://schemas.microsoft.com/office/drawing/2014/main" id="{47BA3A7E-5A34-9B59-B7A4-FC7905BDEE44}"/>
              </a:ext>
            </a:extLst>
          </p:cNvPr>
          <p:cNvPicPr>
            <a:picLocks noChangeAspect="1" noChangeArrowheads="1"/>
          </p:cNvPicPr>
          <p:nvPr>
            <p:custDataLst/>
          </p:nvPr>
        </p:nvPicPr>
        <p:blipFill rotWithShape="1">
          <a:blip r:embed="rId3" cstate="print">
            <a:lum bright="10000" contrast="-10000"/>
            <a:extLst>
              <a:ext uri="{28A0092B-C50C-407E-A947-70E740481C1C}">
                <a14:useLocalDpi xmlns:a14="http://schemas.microsoft.com/office/drawing/2010/main"/>
              </a:ext>
            </a:extLst>
          </a:blip>
          <a:srcRect/>
          <a:stretch/>
        </p:blipFill>
        <p:spPr bwMode="gray">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descr="" title="">
            <a:extLst>
              <a:ext uri="{FF2B5EF4-FFF2-40B4-BE49-F238E27FC236}">
                <a16:creationId xmlns:a16="http://schemas.microsoft.com/office/drawing/2014/main" id="{1629186D-AD98-42F5-59C8-F8ED17AC67EF}"/>
              </a:ext>
            </a:extLst>
          </p:cNvPr>
          <p:cNvSpPr>
            <a:spLocks noChangeArrowheads="1"/>
          </p:cNvSpPr>
          <p:nvPr/>
        </p:nvSpPr>
        <p:spPr bwMode="gray">
          <a:xfrm>
            <a:off x="298450" y="1570037"/>
            <a:ext cx="11614150" cy="4821238"/>
          </a:xfrm>
          <a:prstGeom prst="rect">
            <a:avLst/>
          </a:prstGeom>
          <a:solidFill>
            <a:schemeClr val="bg1">
              <a:alpha val="83000"/>
            </a:schemeClr>
          </a:solidFill>
          <a:ln w="9525" algn="ctr">
            <a:solidFill>
              <a:schemeClr val="accent2"/>
            </a:solidFill>
            <a:miter lim="800000"/>
            <a:headEnd/>
            <a:tailEnd/>
          </a:ln>
          <a:effectLst>
            <a:outerShdw dist="53340" dir="2700000" algn="tl" rotWithShape="0">
              <a:schemeClr val="tx1">
                <a:alpha val="8000"/>
              </a:schemeClr>
            </a:outerShdw>
          </a:effectLst>
        </p:spPr>
        <p:txBody>
          <a:bodyPr vert="horz" wrap="square" lIns="91440" tIns="45720" rIns="91440" bIns="45720" numCol="1" anchor="t" anchorCtr="0" compatLnSpc="1">
            <a:prstTxWarp prst="textNoShape">
              <a:avLst/>
            </a:prstTxWarp>
          </a:bodyPr>
          <a:lstStyle/>
          <a:p>
            <a:endParaRPr lang="es-CO" dirty="0"/>
          </a:p>
        </p:txBody>
      </p:sp>
      <p:sp>
        <p:nvSpPr>
          <p:cNvPr id="10" name="Title 9" descr="" title="">
            <a:extLst>
              <a:ext uri="{FF2B5EF4-FFF2-40B4-BE49-F238E27FC236}">
                <a16:creationId xmlns:a16="http://schemas.microsoft.com/office/drawing/2014/main" id="{2CB91B5F-CD41-4B17-878C-4894CD17AA2E}"/>
              </a:ext>
            </a:extLst>
          </p:cNvPr>
          <p:cNvSpPr>
            <a:spLocks noGrp="1"/>
          </p:cNvSpPr>
          <p:nvPr>
            <p:ph type="title"/>
          </p:nvPr>
        </p:nvSpPr>
        <p:spPr>
          <a:xfrm>
            <a:off x="298451" y="466725"/>
            <a:ext cx="11515236" cy="1325563"/>
          </a:xfrm>
        </p:spPr>
        <p:txBody>
          <a:bodyPr/>
          <a:lstStyle/>
          <a:p>
            <a:r>
              <a:rPr lang="en-US" dirty="0"/>
              <a:t>What’s Next?</a:t>
            </a:r>
          </a:p>
        </p:txBody>
      </p:sp>
      <p:sp>
        <p:nvSpPr>
          <p:cNvPr id="8" name="Content Placeholder 7" descr="" title="">
            <a:extLst>
              <a:ext uri="{FF2B5EF4-FFF2-40B4-BE49-F238E27FC236}">
                <a16:creationId xmlns:a16="http://schemas.microsoft.com/office/drawing/2014/main" id="{67F18518-3753-47D4-BAFD-2D05874825C2}"/>
              </a:ext>
            </a:extLst>
          </p:cNvPr>
          <p:cNvSpPr>
            <a:spLocks noGrp="1"/>
          </p:cNvSpPr>
          <p:nvPr>
            <p:ph idx="1"/>
          </p:nvPr>
        </p:nvSpPr>
        <p:spPr>
          <a:xfrm>
            <a:off x="482600" y="1927225"/>
            <a:ext cx="11226800" cy="4351338"/>
          </a:xfrm>
        </p:spPr>
        <p:txBody>
          <a:bodyPr>
            <a:normAutofit/>
          </a:bodyPr>
          <a:lstStyle/>
          <a:p>
            <a:r>
              <a:rPr lang="en-US" dirty="0"/>
              <a:t>SCOTUS to consider Wilcox and Harris cases under Humphrey’s Executor</a:t>
            </a:r>
          </a:p>
          <a:p>
            <a:r>
              <a:rPr lang="en-US" dirty="0"/>
              <a:t>Interpreting Humphrey’s Executor</a:t>
            </a:r>
          </a:p>
          <a:p>
            <a:pPr lvl="1"/>
            <a:r>
              <a:rPr lang="en-US" dirty="0"/>
              <a:t>Confusion around “quasi-legislative,” “quasi-judicial,” and “purely executive”</a:t>
            </a:r>
          </a:p>
          <a:p>
            <a:pPr lvl="1"/>
            <a:r>
              <a:rPr lang="en-US" dirty="0"/>
              <a:t>SCOTUS could potentially narrow its application to officers of the FTC</a:t>
            </a:r>
          </a:p>
          <a:p>
            <a:pPr lvl="1"/>
            <a:r>
              <a:rPr lang="en-US" dirty="0"/>
              <a:t>SCOTUS could overturn Humphrey’s Executor entirely</a:t>
            </a:r>
          </a:p>
          <a:p>
            <a:r>
              <a:rPr lang="en-US" dirty="0"/>
              <a:t>Impact of overturning Humphrey’s Executor</a:t>
            </a:r>
          </a:p>
          <a:p>
            <a:pPr lvl="1"/>
            <a:r>
              <a:rPr lang="en-US" dirty="0"/>
              <a:t>It is a 90-year-old precedent!</a:t>
            </a:r>
          </a:p>
          <a:p>
            <a:pPr lvl="1"/>
            <a:r>
              <a:rPr lang="en-US" dirty="0"/>
              <a:t>Vesting unprecedented removal power in the president </a:t>
            </a:r>
          </a:p>
          <a:p>
            <a:pPr lvl="1"/>
            <a:r>
              <a:rPr lang="en-US" dirty="0"/>
              <a:t>Shorter terms for certain agency heads (NLRB, MSPB) – “at the pleasure of the president”</a:t>
            </a:r>
          </a:p>
          <a:p>
            <a:pPr lvl="1"/>
            <a:r>
              <a:rPr lang="en-US" dirty="0"/>
              <a:t>Increased political influence over agency decisions and composition</a:t>
            </a:r>
          </a:p>
          <a:p>
            <a:pPr lvl="1"/>
            <a:r>
              <a:rPr lang="en-US" dirty="0"/>
              <a:t>Increased fluctuation in agency regulation and guidance</a:t>
            </a:r>
          </a:p>
        </p:txBody>
      </p:sp>
    </p:spTree>
    <p:extLst>
      <p:ext uri="{BB962C8B-B14F-4D97-AF65-F5344CB8AC3E}">
        <p14:creationId xmlns:p14="http://schemas.microsoft.com/office/powerpoint/2010/main" val="4158136554"/>
      </p:ext>
    </p:extLst>
  </p:cSld>
  <p:clrMapOvr>
    <a:masterClrMapping/>
  </p:clrMapOvr>
</p:sld>
</file>

<file path=ppt/slides/slide3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Rectangle 3" descr="" title="">
            <a:extLst>
              <a:ext uri="{FF2B5EF4-FFF2-40B4-BE49-F238E27FC236}">
                <a16:creationId xmlns:a16="http://schemas.microsoft.com/office/drawing/2014/main" id="{12D604C8-85C6-4814-89BB-AB9AC067C042}"/>
              </a:ext>
            </a:extLst>
          </p:cNvPr>
          <p:cNvSpPr>
            <a:spLocks/>
          </p:cNvSpPr>
          <p:nvPr/>
        </p:nvSpPr>
        <p:spPr bwMode="auto">
          <a:xfrm>
            <a:off x="4601673" y="2729438"/>
            <a:ext cx="3170170" cy="8301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defRPr/>
            </a:pPr>
            <a:r>
              <a:rPr lang="en-US" sz="3600" b="1" dirty="0">
                <a:latin typeface="Arial" panose="020B0604020202020204" pitchFamily="34" charset="0"/>
                <a:ea typeface="ＭＳ Ｐゴシック" charset="0"/>
                <a:cs typeface="Arial" panose="020B0604020202020204" pitchFamily="34" charset="0"/>
                <a:sym typeface="Source Sans Pro Bold" charset="0"/>
              </a:rPr>
              <a:t>QUESTIONS?</a:t>
            </a:r>
            <a:endParaRPr lang="en-US" sz="3600" dirty="0">
              <a:latin typeface="Arial" panose="020B0604020202020204" pitchFamily="34" charset="0"/>
              <a:ea typeface="ＭＳ Ｐゴシック" charset="0"/>
              <a:cs typeface="Arial" panose="020B0604020202020204" pitchFamily="34" charset="0"/>
              <a:sym typeface="Source Sans Pro Bold" charset="0"/>
            </a:endParaRPr>
          </a:p>
        </p:txBody>
      </p:sp>
    </p:spTree>
    <p:extLst>
      <p:ext uri="{BB962C8B-B14F-4D97-AF65-F5344CB8AC3E}">
        <p14:creationId xmlns:p14="http://schemas.microsoft.com/office/powerpoint/2010/main" val="1548048129"/>
      </p:ext>
    </p:extLst>
  </p:cSld>
  <p:clrMapOvr>
    <a:masterClrMapping/>
  </p:clrMapOvr>
</p:sld>
</file>

<file path=ppt/slides/slide3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 name="Rectangle 6" descr="" title="">
            <a:extLst>
              <a:ext uri="{FF2B5EF4-FFF2-40B4-BE49-F238E27FC236}">
                <a16:creationId xmlns:a16="http://schemas.microsoft.com/office/drawing/2014/main" id="{EBD3F53F-C2F5-4B82-A3C8-630CDE0F854C}"/>
              </a:ext>
            </a:extLst>
          </p:cNvPr>
          <p:cNvSpPr>
            <a:spLocks/>
          </p:cNvSpPr>
          <p:nvPr/>
        </p:nvSpPr>
        <p:spPr bwMode="auto">
          <a:xfrm>
            <a:off x="4601673" y="2717759"/>
            <a:ext cx="2853860" cy="8301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defRPr/>
            </a:pPr>
            <a:r>
              <a:rPr lang="id-ID" sz="3600" b="1" dirty="0">
                <a:latin typeface="Arial" panose="020B0604020202020204" pitchFamily="34" charset="0"/>
                <a:ea typeface="ＭＳ Ｐゴシック" charset="0"/>
                <a:cs typeface="Arial" panose="020B0604020202020204" pitchFamily="34" charset="0"/>
                <a:sym typeface="Source Sans Pro Bold" charset="0"/>
              </a:rPr>
              <a:t>THANKS</a:t>
            </a:r>
            <a:endParaRPr lang="en-US" sz="3600" dirty="0">
              <a:latin typeface="Arial" panose="020B0604020202020204" pitchFamily="34" charset="0"/>
              <a:ea typeface="ＭＳ Ｐゴシック" charset="0"/>
              <a:cs typeface="Arial" panose="020B0604020202020204" pitchFamily="34" charset="0"/>
              <a:sym typeface="Source Sans Pro Bold" charset="0"/>
            </a:endParaRPr>
          </a:p>
        </p:txBody>
      </p:sp>
      <p:cxnSp>
        <p:nvCxnSpPr>
          <p:cNvPr id="4" name="Straight Connector 3" descr="" title="">
            <a:extLst>
              <a:ext uri="{FF2B5EF4-FFF2-40B4-BE49-F238E27FC236}">
                <a16:creationId xmlns:a16="http://schemas.microsoft.com/office/drawing/2014/main" id="{5A1C5ECE-D1F0-40EA-8246-EC798CA7A8D7}"/>
              </a:ext>
            </a:extLst>
          </p:cNvPr>
          <p:cNvCxnSpPr>
            <a:cxnSpLocks/>
          </p:cNvCxnSpPr>
          <p:nvPr/>
        </p:nvCxnSpPr>
        <p:spPr>
          <a:xfrm>
            <a:off x="4601673" y="3517113"/>
            <a:ext cx="2853860" cy="0"/>
          </a:xfrm>
          <a:prstGeom prst="line">
            <a:avLst/>
          </a:prstGeom>
          <a:ln w="76200">
            <a:solidFill>
              <a:srgbClr val="CC3300"/>
            </a:solidFill>
          </a:ln>
        </p:spPr>
        <p:style>
          <a:lnRef idx="1">
            <a:schemeClr val="accent1"/>
          </a:lnRef>
          <a:fillRef idx="0">
            <a:schemeClr val="accent1"/>
          </a:fillRef>
          <a:effectRef idx="0">
            <a:schemeClr val="accent1"/>
          </a:effectRef>
          <a:fontRef idx="minor">
            <a:schemeClr val="tx1"/>
          </a:fontRef>
        </p:style>
      </p:cxnSp>
      <p:sp>
        <p:nvSpPr>
          <p:cNvPr id="2" name="Rectangle 1" descr="" title="">
            <a:extLst>
              <a:ext uri="{FF2B5EF4-FFF2-40B4-BE49-F238E27FC236}">
                <a16:creationId xmlns:a16="http://schemas.microsoft.com/office/drawing/2014/main" id="{D3060740-9228-4DEB-807A-1190912BDF78}"/>
              </a:ext>
            </a:extLst>
          </p:cNvPr>
          <p:cNvSpPr/>
          <p:nvPr/>
        </p:nvSpPr>
        <p:spPr>
          <a:xfrm>
            <a:off x="4682792" y="3710001"/>
            <a:ext cx="2826415" cy="369332"/>
          </a:xfrm>
          <a:prstGeom prst="rect">
            <a:avLst/>
          </a:prstGeom>
        </p:spPr>
        <p:txBody>
          <a:bodyPr wrap="none">
            <a:spAutoFit/>
          </a:bodyPr>
          <a:lstStyle/>
          <a:p>
            <a:r>
              <a:rPr lang="en-US" dirty="0">
                <a:latin typeface="Arial" panose="020B0604020202020204" pitchFamily="34" charset="0"/>
                <a:ea typeface="ＭＳ Ｐゴシック" charset="0"/>
                <a:cs typeface="Arial" panose="020B0604020202020204" pitchFamily="34" charset="0"/>
                <a:sym typeface="Source Sans Pro Bold" charset="0"/>
              </a:rPr>
              <a:t>For Joining Fisher Phillips</a:t>
            </a:r>
            <a:endParaRPr lang="en-US" dirty="0"/>
          </a:p>
        </p:txBody>
      </p:sp>
    </p:spTree>
    <p:extLst>
      <p:ext uri="{BB962C8B-B14F-4D97-AF65-F5344CB8AC3E}">
        <p14:creationId xmlns:p14="http://schemas.microsoft.com/office/powerpoint/2010/main" val="1997596297"/>
      </p:ext>
    </p:extLst>
  </p:cSld>
  <p:clrMapOvr>
    <a:masterClrMapping/>
  </p:clrMapOvr>
</p:sld>
</file>

<file path=ppt/slides/slide4.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6" name="Rectangle 2" descr="" title="">
            <a:extLst>
              <a:ext uri="{FF2B5EF4-FFF2-40B4-BE49-F238E27FC236}">
                <a16:creationId xmlns:a16="http://schemas.microsoft.com/office/drawing/2014/main" id="{2CA2C17F-4956-EC99-A376-C4EA3C822723}"/>
              </a:ext>
            </a:extLst>
          </p:cNvPr>
          <p:cNvSpPr>
            <a:spLocks noChangeArrowheads="1"/>
          </p:cNvSpPr>
          <p:nvPr/>
        </p:nvSpPr>
        <p:spPr bwMode="gray">
          <a:xfrm>
            <a:off x="425450" y="1570038"/>
            <a:ext cx="11360150" cy="4138612"/>
          </a:xfrm>
          <a:prstGeom prst="rect">
            <a:avLst/>
          </a:prstGeom>
          <a:solidFill>
            <a:schemeClr val="bg1"/>
          </a:solidFill>
          <a:ln w="9525" algn="ctr">
            <a:solidFill>
              <a:schemeClr val="accent2"/>
            </a:solidFill>
            <a:miter lim="800000"/>
            <a:headEnd/>
            <a:tailEnd/>
          </a:ln>
          <a:effectLst>
            <a:outerShdw dist="53340" dir="2700000" algn="tl" rotWithShape="0">
              <a:schemeClr val="tx1">
                <a:alpha val="8000"/>
              </a:schemeClr>
            </a:outerShdw>
          </a:effectLst>
        </p:spPr>
        <p:txBody>
          <a:bodyPr vert="horz" wrap="square" lIns="91440" tIns="45720" rIns="91440" bIns="45720" numCol="1" anchor="t" anchorCtr="0" compatLnSpc="1">
            <a:prstTxWarp prst="textNoShape">
              <a:avLst/>
            </a:prstTxWarp>
          </a:bodyPr>
          <a:lstStyle/>
          <a:p>
            <a:endParaRPr lang="es-CO" dirty="0"/>
          </a:p>
        </p:txBody>
      </p:sp>
      <p:sp>
        <p:nvSpPr>
          <p:cNvPr id="9" name="Title 8" descr="" title="">
            <a:extLst>
              <a:ext uri="{FF2B5EF4-FFF2-40B4-BE49-F238E27FC236}">
                <a16:creationId xmlns:a16="http://schemas.microsoft.com/office/drawing/2014/main" id="{667C694E-D6DB-1D92-D7D0-5BBB0FB834DF}"/>
              </a:ext>
            </a:extLst>
          </p:cNvPr>
          <p:cNvSpPr>
            <a:spLocks noGrp="1"/>
          </p:cNvSpPr>
          <p:nvPr>
            <p:ph type="title"/>
          </p:nvPr>
        </p:nvSpPr>
        <p:spPr>
          <a:xfrm>
            <a:off x="298451" y="466725"/>
            <a:ext cx="11515236" cy="1325563"/>
          </a:xfrm>
        </p:spPr>
        <p:txBody>
          <a:bodyPr/>
          <a:lstStyle/>
          <a:p>
            <a:pPr marL="742950"/>
            <a:r>
              <a:rPr lang="en-US" dirty="0"/>
              <a:t>Background and Issue </a:t>
            </a:r>
          </a:p>
        </p:txBody>
      </p:sp>
      <p:sp>
        <p:nvSpPr>
          <p:cNvPr id="8" name="Content Placeholder 7" descr="" title="">
            <a:extLst>
              <a:ext uri="{FF2B5EF4-FFF2-40B4-BE49-F238E27FC236}">
                <a16:creationId xmlns:a16="http://schemas.microsoft.com/office/drawing/2014/main" id="{67F18518-3753-47D4-BAFD-2D05874825C2}"/>
              </a:ext>
            </a:extLst>
          </p:cNvPr>
          <p:cNvSpPr>
            <a:spLocks noGrp="1"/>
          </p:cNvSpPr>
          <p:nvPr>
            <p:ph idx="1"/>
          </p:nvPr>
        </p:nvSpPr>
        <p:spPr>
          <a:xfrm>
            <a:off x="603250" y="1792288"/>
            <a:ext cx="10985500" cy="4351338"/>
          </a:xfrm>
        </p:spPr>
        <p:txBody>
          <a:bodyPr>
            <a:normAutofit/>
          </a:bodyPr>
          <a:lstStyle/>
          <a:p>
            <a:r>
              <a:rPr lang="en-US" b="1" dirty="0"/>
              <a:t>Background</a:t>
            </a:r>
            <a:r>
              <a:rPr lang="en-US" dirty="0"/>
              <a:t>:</a:t>
            </a:r>
          </a:p>
          <a:p>
            <a:pPr lvl="1"/>
            <a:r>
              <a:rPr lang="en-US" dirty="0"/>
              <a:t>President Trump issued an executive order, redefining the circumstances under which a person born in the United States is considered a citizen.</a:t>
            </a:r>
          </a:p>
          <a:p>
            <a:pPr lvl="1"/>
            <a:r>
              <a:rPr lang="en-US" dirty="0"/>
              <a:t>Individuals, organizations, and states filed suit, arguing that the executive order violated the Fourteenth Amendment’s Citizenship Clause and the Nationality Act of 1940.</a:t>
            </a:r>
          </a:p>
          <a:p>
            <a:pPr lvl="1"/>
            <a:r>
              <a:rPr lang="en-US" dirty="0"/>
              <a:t>District courts issued universal preliminary injunctions, barring enforcement of the executive order.</a:t>
            </a:r>
          </a:p>
          <a:p>
            <a:pPr lvl="1"/>
            <a:r>
              <a:rPr lang="en-US" dirty="0"/>
              <a:t>The Government challenged the universal injunctions, arguing that they should be limited to the named plaintiffs. </a:t>
            </a:r>
          </a:p>
          <a:p>
            <a:r>
              <a:rPr lang="en-US" b="1" dirty="0"/>
              <a:t>Issue</a:t>
            </a:r>
            <a:r>
              <a:rPr lang="en-US" dirty="0"/>
              <a:t>: Whether federal courts have authority to issue nationwide injunctions.</a:t>
            </a:r>
          </a:p>
        </p:txBody>
      </p:sp>
      <p:pic>
        <p:nvPicPr>
          <p:cNvPr id="18" name="Graphic 17" descr="" title="">
            <a:extLst>
              <a:ext uri="{FF2B5EF4-FFF2-40B4-BE49-F238E27FC236}">
                <a16:creationId xmlns:a16="http://schemas.microsoft.com/office/drawing/2014/main" id="{60D32A56-02D3-4CC5-AD1C-7183EF50CC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1046" y="816450"/>
            <a:ext cx="684408" cy="624523"/>
          </a:xfrm>
          <a:prstGeom prst="rect">
            <a:avLst/>
          </a:prstGeom>
        </p:spPr>
      </p:pic>
    </p:spTree>
    <p:extLst>
      <p:ext uri="{BB962C8B-B14F-4D97-AF65-F5344CB8AC3E}">
        <p14:creationId xmlns:p14="http://schemas.microsoft.com/office/powerpoint/2010/main" val="1180461042"/>
      </p:ext>
    </p:extLst>
  </p:cSld>
  <p:clrMapOvr>
    <a:masterClrMapping/>
  </p:clrMapOvr>
</p:sld>
</file>

<file path=ppt/slides/slide5.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Rectangle 2" descr="" title="">
            <a:extLst>
              <a:ext uri="{FF2B5EF4-FFF2-40B4-BE49-F238E27FC236}">
                <a16:creationId xmlns:a16="http://schemas.microsoft.com/office/drawing/2014/main" id="{DC762C52-EF24-28B1-0AC6-29190601646B}"/>
              </a:ext>
            </a:extLst>
          </p:cNvPr>
          <p:cNvSpPr>
            <a:spLocks noChangeArrowheads="1"/>
          </p:cNvSpPr>
          <p:nvPr/>
        </p:nvSpPr>
        <p:spPr bwMode="gray">
          <a:xfrm>
            <a:off x="431800" y="1570038"/>
            <a:ext cx="11347450" cy="4221162"/>
          </a:xfrm>
          <a:prstGeom prst="rect">
            <a:avLst/>
          </a:prstGeom>
          <a:solidFill>
            <a:schemeClr val="bg1"/>
          </a:solidFill>
          <a:ln w="9525" algn="ctr">
            <a:solidFill>
              <a:schemeClr val="accent2"/>
            </a:solidFill>
            <a:miter lim="800000"/>
            <a:headEnd/>
            <a:tailEnd/>
          </a:ln>
          <a:effectLst>
            <a:outerShdw dist="53340" dir="2700000" algn="tl" rotWithShape="0">
              <a:schemeClr val="tx1">
                <a:alpha val="8000"/>
              </a:schemeClr>
            </a:outerShdw>
          </a:effectLst>
        </p:spPr>
        <p:txBody>
          <a:bodyPr vert="horz" wrap="square" lIns="91440" tIns="45720" rIns="91440" bIns="45720" numCol="1" anchor="t" anchorCtr="0" compatLnSpc="1">
            <a:prstTxWarp prst="textNoShape">
              <a:avLst/>
            </a:prstTxWarp>
          </a:bodyPr>
          <a:lstStyle/>
          <a:p>
            <a:endParaRPr lang="es-CO" dirty="0"/>
          </a:p>
        </p:txBody>
      </p:sp>
      <p:sp>
        <p:nvSpPr>
          <p:cNvPr id="10" name="Title 9" descr="" title="">
            <a:extLst>
              <a:ext uri="{FF2B5EF4-FFF2-40B4-BE49-F238E27FC236}">
                <a16:creationId xmlns:a16="http://schemas.microsoft.com/office/drawing/2014/main" id="{2CB91B5F-CD41-4B17-878C-4894CD17AA2E}"/>
              </a:ext>
            </a:extLst>
          </p:cNvPr>
          <p:cNvSpPr>
            <a:spLocks noGrp="1"/>
          </p:cNvSpPr>
          <p:nvPr>
            <p:ph type="title"/>
          </p:nvPr>
        </p:nvSpPr>
        <p:spPr>
          <a:xfrm>
            <a:off x="298451" y="466725"/>
            <a:ext cx="11515236" cy="1325563"/>
          </a:xfrm>
        </p:spPr>
        <p:txBody>
          <a:bodyPr/>
          <a:lstStyle/>
          <a:p>
            <a:pPr marL="685800"/>
            <a:r>
              <a:rPr lang="en-US" dirty="0"/>
              <a:t>Decision and Reasoning</a:t>
            </a:r>
          </a:p>
        </p:txBody>
      </p:sp>
      <p:sp>
        <p:nvSpPr>
          <p:cNvPr id="8" name="Content Placeholder 7" descr="" title="">
            <a:extLst>
              <a:ext uri="{FF2B5EF4-FFF2-40B4-BE49-F238E27FC236}">
                <a16:creationId xmlns:a16="http://schemas.microsoft.com/office/drawing/2014/main" id="{67F18518-3753-47D4-BAFD-2D05874825C2}"/>
              </a:ext>
            </a:extLst>
          </p:cNvPr>
          <p:cNvSpPr>
            <a:spLocks noGrp="1"/>
          </p:cNvSpPr>
          <p:nvPr>
            <p:ph idx="1"/>
          </p:nvPr>
        </p:nvSpPr>
        <p:spPr>
          <a:xfrm>
            <a:off x="654050" y="1746250"/>
            <a:ext cx="10883900" cy="4532313"/>
          </a:xfrm>
        </p:spPr>
        <p:txBody>
          <a:bodyPr>
            <a:normAutofit/>
          </a:bodyPr>
          <a:lstStyle/>
          <a:p>
            <a:r>
              <a:rPr lang="en-US" b="1" dirty="0"/>
              <a:t>Decision</a:t>
            </a:r>
            <a:r>
              <a:rPr lang="en-US" dirty="0"/>
              <a:t>: (6-3) “Universal injunctions likely exceed the equitable authority that Congress has given to federal courts.” </a:t>
            </a:r>
          </a:p>
          <a:p>
            <a:pPr lvl="1"/>
            <a:r>
              <a:rPr lang="en-US" dirty="0"/>
              <a:t>The Court granted the Government’s applications for a partial stay of the injunctions entered below, but only to the extent that the injunctions are broader than necessary to provide complete relief to each plaintiff with standing to sue.</a:t>
            </a:r>
          </a:p>
          <a:p>
            <a:r>
              <a:rPr lang="en-US" b="1" dirty="0"/>
              <a:t>Majority Reasoning</a:t>
            </a:r>
            <a:r>
              <a:rPr lang="en-US" dirty="0"/>
              <a:t>: </a:t>
            </a:r>
          </a:p>
          <a:p>
            <a:pPr lvl="1"/>
            <a:r>
              <a:rPr lang="en-US" dirty="0"/>
              <a:t>Issuance of a universal injunction can be justified only as an exercise of equitable authority.</a:t>
            </a:r>
          </a:p>
          <a:p>
            <a:pPr lvl="1"/>
            <a:r>
              <a:rPr lang="en-US" dirty="0"/>
              <a:t>Congress did not expressly authorize federal courts to provide such a remedy.</a:t>
            </a:r>
          </a:p>
          <a:p>
            <a:pPr lvl="1"/>
            <a:r>
              <a:rPr lang="en-US" dirty="0"/>
              <a:t>There is no precedent for issuing universal injunctions in courts of equity (in the U.S. or in England).</a:t>
            </a:r>
          </a:p>
          <a:p>
            <a:pPr lvl="1"/>
            <a:r>
              <a:rPr lang="en-US" dirty="0"/>
              <a:t>Universal injunctions are rarely needed to grant “complete relief” to plaintiffs.</a:t>
            </a:r>
          </a:p>
        </p:txBody>
      </p:sp>
      <p:pic>
        <p:nvPicPr>
          <p:cNvPr id="19" name="Graphic 18" descr="" title="">
            <a:extLst>
              <a:ext uri="{FF2B5EF4-FFF2-40B4-BE49-F238E27FC236}">
                <a16:creationId xmlns:a16="http://schemas.microsoft.com/office/drawing/2014/main" id="{FCD22071-7DEA-6195-5D98-275CA39F864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1046" y="687384"/>
            <a:ext cx="682597" cy="753587"/>
          </a:xfrm>
          <a:prstGeom prst="rect">
            <a:avLst/>
          </a:prstGeom>
        </p:spPr>
      </p:pic>
    </p:spTree>
    <p:extLst>
      <p:ext uri="{BB962C8B-B14F-4D97-AF65-F5344CB8AC3E}">
        <p14:creationId xmlns:p14="http://schemas.microsoft.com/office/powerpoint/2010/main" val="763704866"/>
      </p:ext>
    </p:extLst>
  </p:cSld>
  <p:clrMapOvr>
    <a:masterClrMapping/>
  </p:clrMapOvr>
</p:sld>
</file>

<file path=ppt/slides/slide6.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Rectangle 2" descr="" title="">
            <a:extLst>
              <a:ext uri="{FF2B5EF4-FFF2-40B4-BE49-F238E27FC236}">
                <a16:creationId xmlns:a16="http://schemas.microsoft.com/office/drawing/2014/main" id="{5BC9D71D-5D3E-6521-D7C7-A69C353559EA}"/>
              </a:ext>
            </a:extLst>
          </p:cNvPr>
          <p:cNvSpPr>
            <a:spLocks noChangeArrowheads="1"/>
          </p:cNvSpPr>
          <p:nvPr/>
        </p:nvSpPr>
        <p:spPr bwMode="gray">
          <a:xfrm>
            <a:off x="377825" y="1570038"/>
            <a:ext cx="11455400" cy="4748212"/>
          </a:xfrm>
          <a:prstGeom prst="rect">
            <a:avLst/>
          </a:prstGeom>
          <a:solidFill>
            <a:schemeClr val="bg1"/>
          </a:solidFill>
          <a:ln w="9525" algn="ctr">
            <a:solidFill>
              <a:schemeClr val="accent2"/>
            </a:solidFill>
            <a:miter lim="800000"/>
            <a:headEnd/>
            <a:tailEnd/>
          </a:ln>
          <a:effectLst>
            <a:outerShdw dist="53340" dir="2700000" algn="tl" rotWithShape="0">
              <a:schemeClr val="tx1">
                <a:alpha val="8000"/>
              </a:schemeClr>
            </a:outerShdw>
          </a:effectLst>
        </p:spPr>
        <p:txBody>
          <a:bodyPr vert="horz" wrap="square" lIns="91440" tIns="45720" rIns="91440" bIns="45720" numCol="1" anchor="t" anchorCtr="0" compatLnSpc="1">
            <a:prstTxWarp prst="textNoShape">
              <a:avLst/>
            </a:prstTxWarp>
          </a:bodyPr>
          <a:lstStyle/>
          <a:p>
            <a:endParaRPr lang="es-CO" dirty="0"/>
          </a:p>
        </p:txBody>
      </p:sp>
      <p:sp>
        <p:nvSpPr>
          <p:cNvPr id="10" name="Title 9" descr="" title="">
            <a:extLst>
              <a:ext uri="{FF2B5EF4-FFF2-40B4-BE49-F238E27FC236}">
                <a16:creationId xmlns:a16="http://schemas.microsoft.com/office/drawing/2014/main" id="{2CB91B5F-CD41-4B17-878C-4894CD17AA2E}"/>
              </a:ext>
            </a:extLst>
          </p:cNvPr>
          <p:cNvSpPr>
            <a:spLocks noGrp="1"/>
          </p:cNvSpPr>
          <p:nvPr>
            <p:ph type="title"/>
          </p:nvPr>
        </p:nvSpPr>
        <p:spPr>
          <a:xfrm>
            <a:off x="298451" y="466725"/>
            <a:ext cx="11515236" cy="1325563"/>
          </a:xfrm>
        </p:spPr>
        <p:txBody>
          <a:bodyPr/>
          <a:lstStyle/>
          <a:p>
            <a:pPr marL="685800"/>
            <a:r>
              <a:rPr lang="en-US" dirty="0"/>
              <a:t>Practical Impact</a:t>
            </a:r>
          </a:p>
        </p:txBody>
      </p:sp>
      <p:sp>
        <p:nvSpPr>
          <p:cNvPr id="8" name="Content Placeholder 7" descr="" title="">
            <a:extLst>
              <a:ext uri="{FF2B5EF4-FFF2-40B4-BE49-F238E27FC236}">
                <a16:creationId xmlns:a16="http://schemas.microsoft.com/office/drawing/2014/main" id="{67F18518-3753-47D4-BAFD-2D05874825C2}"/>
              </a:ext>
            </a:extLst>
          </p:cNvPr>
          <p:cNvSpPr>
            <a:spLocks noGrp="1"/>
          </p:cNvSpPr>
          <p:nvPr>
            <p:ph idx="1"/>
          </p:nvPr>
        </p:nvSpPr>
        <p:spPr>
          <a:xfrm>
            <a:off x="596900" y="1870075"/>
            <a:ext cx="10998200" cy="4351338"/>
          </a:xfrm>
        </p:spPr>
        <p:txBody>
          <a:bodyPr>
            <a:normAutofit/>
          </a:bodyPr>
          <a:lstStyle/>
          <a:p>
            <a:r>
              <a:rPr lang="en-US" dirty="0"/>
              <a:t>It has become a common occurrence to challenge regulations and rules promulgated by federal agencies by seeking universal injunctions</a:t>
            </a:r>
          </a:p>
          <a:p>
            <a:pPr lvl="1"/>
            <a:r>
              <a:rPr lang="en-US" i="1" dirty="0"/>
              <a:t>Recent example</a:t>
            </a:r>
            <a:r>
              <a:rPr lang="en-US" dirty="0"/>
              <a:t>:  In April 2024, the FTC issued its “non-compete ban” rule.  Months later, the USDC for N.D. Tex. issued a nationwide injunction preventing the FTC from enforcing the rule.</a:t>
            </a:r>
          </a:p>
          <a:p>
            <a:r>
              <a:rPr lang="en-US" dirty="0"/>
              <a:t>Under CASA, Inc., such nationwide injunctions generally are not permitted.</a:t>
            </a:r>
          </a:p>
          <a:p>
            <a:r>
              <a:rPr lang="en-US" dirty="0"/>
              <a:t>There may be increased litigation because unnamed parties must file their own suits and/or seek class certification under Rule 23 to get relief. </a:t>
            </a:r>
          </a:p>
          <a:p>
            <a:r>
              <a:rPr lang="en-US" dirty="0"/>
              <a:t>There may be increased legal uncertainty and/or inconsistency</a:t>
            </a:r>
          </a:p>
          <a:p>
            <a:pPr lvl="1"/>
            <a:r>
              <a:rPr lang="en-US" dirty="0"/>
              <a:t>Some jurisdictions may be subject to a challenged rule while others are not.</a:t>
            </a:r>
          </a:p>
          <a:p>
            <a:pPr lvl="1"/>
            <a:r>
              <a:rPr lang="en-US" dirty="0"/>
              <a:t>There may be “splits” among the district courts and/or circuit courts</a:t>
            </a:r>
          </a:p>
          <a:p>
            <a:pPr lvl="1"/>
            <a:r>
              <a:rPr lang="en-US" dirty="0"/>
              <a:t>Multi-state employers may need to track federal regulations/injunctions like state and local laws</a:t>
            </a:r>
          </a:p>
        </p:txBody>
      </p:sp>
      <p:pic>
        <p:nvPicPr>
          <p:cNvPr id="21" name="Graphic 20" descr="" title="">
            <a:extLst>
              <a:ext uri="{FF2B5EF4-FFF2-40B4-BE49-F238E27FC236}">
                <a16:creationId xmlns:a16="http://schemas.microsoft.com/office/drawing/2014/main" id="{DB8811D3-B89B-3609-DD1D-DC85869129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1046" y="791050"/>
            <a:ext cx="684408" cy="684408"/>
          </a:xfrm>
          <a:prstGeom prst="rect">
            <a:avLst/>
          </a:prstGeom>
        </p:spPr>
      </p:pic>
    </p:spTree>
    <p:extLst>
      <p:ext uri="{BB962C8B-B14F-4D97-AF65-F5344CB8AC3E}">
        <p14:creationId xmlns:p14="http://schemas.microsoft.com/office/powerpoint/2010/main" val="1533003739"/>
      </p:ext>
    </p:extLst>
  </p:cSld>
  <p:clrMapOvr>
    <a:masterClrMapping/>
  </p:clrMapOvr>
</p:sld>
</file>

<file path=ppt/slides/slide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Rectangle 4" descr="" title="">
            <a:extLst>
              <a:ext uri="{FF2B5EF4-FFF2-40B4-BE49-F238E27FC236}">
                <a16:creationId xmlns:a16="http://schemas.microsoft.com/office/drawing/2014/main" id="{23B90474-7FAC-650D-8C8E-E211D79C0859}"/>
              </a:ext>
            </a:extLst>
          </p:cNvPr>
          <p:cNvSpPr/>
          <p:nvPr/>
        </p:nvSpPr>
        <p:spPr>
          <a:xfrm>
            <a:off x="0" y="0"/>
            <a:ext cx="1886263" cy="6858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3076" name="Picture 4" descr="" title="">
            <a:extLst>
              <a:ext uri="{FF2B5EF4-FFF2-40B4-BE49-F238E27FC236}">
                <a16:creationId xmlns:a16="http://schemas.microsoft.com/office/drawing/2014/main" id="{B7C5DFC0-ED3F-0E3A-FCB2-5F19FB507399}"/>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0"/>
            <a:ext cx="1218263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descr="" title="">
            <a:extLst>
              <a:ext uri="{FF2B5EF4-FFF2-40B4-BE49-F238E27FC236}">
                <a16:creationId xmlns:a16="http://schemas.microsoft.com/office/drawing/2014/main" id="{36313564-E6B0-DEDB-DC94-F07EEA33DB8B}"/>
              </a:ext>
            </a:extLst>
          </p:cNvPr>
          <p:cNvSpPr>
            <a:spLocks noGrp="1"/>
          </p:cNvSpPr>
          <p:nvPr>
            <p:ph type="title"/>
          </p:nvPr>
        </p:nvSpPr>
        <p:spPr>
          <a:xfrm>
            <a:off x="298450" y="5695950"/>
            <a:ext cx="11618913" cy="949325"/>
          </a:xfrm>
          <a:noFill/>
        </p:spPr>
        <p:txBody>
          <a:bodyPr>
            <a:normAutofit/>
          </a:bodyPr>
          <a:lstStyle/>
          <a:p>
            <a:r>
              <a:rPr lang="en-US" dirty="0">
                <a:solidFill>
                  <a:schemeClr val="bg1"/>
                </a:solidFill>
              </a:rPr>
              <a:t>Stanley v. City of Sanford, Florida</a:t>
            </a:r>
          </a:p>
        </p:txBody>
      </p:sp>
    </p:spTree>
    <p:extLst>
      <p:ext uri="{BB962C8B-B14F-4D97-AF65-F5344CB8AC3E}">
        <p14:creationId xmlns:p14="http://schemas.microsoft.com/office/powerpoint/2010/main" val="2314623493"/>
      </p:ext>
    </p:extLst>
  </p:cSld>
  <p:clrMapOvr>
    <a:masterClrMapping/>
  </p:clrMapOvr>
</p:sld>
</file>

<file path=ppt/slides/slide8.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Rectangle 2" descr="" title="">
            <a:extLst>
              <a:ext uri="{FF2B5EF4-FFF2-40B4-BE49-F238E27FC236}">
                <a16:creationId xmlns:a16="http://schemas.microsoft.com/office/drawing/2014/main" id="{223D6016-0967-6AF6-E9AE-331F52F60313}"/>
              </a:ext>
            </a:extLst>
          </p:cNvPr>
          <p:cNvSpPr>
            <a:spLocks noChangeArrowheads="1"/>
          </p:cNvSpPr>
          <p:nvPr/>
        </p:nvSpPr>
        <p:spPr bwMode="gray">
          <a:xfrm>
            <a:off x="298450" y="1570038"/>
            <a:ext cx="11614150" cy="4748212"/>
          </a:xfrm>
          <a:prstGeom prst="rect">
            <a:avLst/>
          </a:prstGeom>
          <a:solidFill>
            <a:schemeClr val="bg1"/>
          </a:solidFill>
          <a:ln w="9525" algn="ctr">
            <a:solidFill>
              <a:schemeClr val="accent2"/>
            </a:solidFill>
            <a:miter lim="800000"/>
            <a:headEnd/>
            <a:tailEnd/>
          </a:ln>
          <a:effectLst>
            <a:outerShdw dist="53340" dir="2700000" algn="tl" rotWithShape="0">
              <a:schemeClr val="tx1">
                <a:alpha val="8000"/>
              </a:schemeClr>
            </a:outerShdw>
          </a:effectLst>
        </p:spPr>
        <p:txBody>
          <a:bodyPr vert="horz" wrap="square" lIns="91440" tIns="45720" rIns="91440" bIns="45720" numCol="1" anchor="t" anchorCtr="0" compatLnSpc="1">
            <a:prstTxWarp prst="textNoShape">
              <a:avLst/>
            </a:prstTxWarp>
          </a:bodyPr>
          <a:lstStyle/>
          <a:p>
            <a:endParaRPr lang="es-CO" dirty="0"/>
          </a:p>
        </p:txBody>
      </p:sp>
      <p:sp>
        <p:nvSpPr>
          <p:cNvPr id="10" name="Title 9" descr="" title="">
            <a:extLst>
              <a:ext uri="{FF2B5EF4-FFF2-40B4-BE49-F238E27FC236}">
                <a16:creationId xmlns:a16="http://schemas.microsoft.com/office/drawing/2014/main" id="{2CB91B5F-CD41-4B17-878C-4894CD17AA2E}"/>
              </a:ext>
            </a:extLst>
          </p:cNvPr>
          <p:cNvSpPr>
            <a:spLocks noGrp="1"/>
          </p:cNvSpPr>
          <p:nvPr>
            <p:ph type="title"/>
          </p:nvPr>
        </p:nvSpPr>
        <p:spPr>
          <a:xfrm>
            <a:off x="298451" y="466725"/>
            <a:ext cx="11515236" cy="1325563"/>
          </a:xfrm>
        </p:spPr>
        <p:txBody>
          <a:bodyPr/>
          <a:lstStyle/>
          <a:p>
            <a:pPr marL="742950"/>
            <a:r>
              <a:rPr lang="en-US" dirty="0"/>
              <a:t>Background and Issue</a:t>
            </a:r>
          </a:p>
        </p:txBody>
      </p:sp>
      <p:sp>
        <p:nvSpPr>
          <p:cNvPr id="8" name="Content Placeholder 7" descr="" title="">
            <a:extLst>
              <a:ext uri="{FF2B5EF4-FFF2-40B4-BE49-F238E27FC236}">
                <a16:creationId xmlns:a16="http://schemas.microsoft.com/office/drawing/2014/main" id="{67F18518-3753-47D4-BAFD-2D05874825C2}"/>
              </a:ext>
            </a:extLst>
          </p:cNvPr>
          <p:cNvSpPr>
            <a:spLocks noGrp="1"/>
          </p:cNvSpPr>
          <p:nvPr>
            <p:ph idx="1"/>
          </p:nvPr>
        </p:nvSpPr>
        <p:spPr>
          <a:xfrm>
            <a:off x="469900" y="1760538"/>
            <a:ext cx="11252200" cy="4351338"/>
          </a:xfrm>
        </p:spPr>
        <p:txBody>
          <a:bodyPr>
            <a:noAutofit/>
          </a:bodyPr>
          <a:lstStyle/>
          <a:p>
            <a:r>
              <a:rPr lang="en-US" b="1" dirty="0"/>
              <a:t>Background</a:t>
            </a:r>
            <a:r>
              <a:rPr lang="en-US" dirty="0"/>
              <a:t>:</a:t>
            </a:r>
          </a:p>
          <a:p>
            <a:pPr lvl="1"/>
            <a:r>
              <a:rPr lang="en-US" dirty="0"/>
              <a:t>Karyn Stanley worked as a firefighter for the City of Sanford, Florida.</a:t>
            </a:r>
          </a:p>
          <a:p>
            <a:pPr lvl="1"/>
            <a:r>
              <a:rPr lang="en-US" dirty="0"/>
              <a:t>When hired in 1999, the City provided free health insurance until age 65 for employees who retired due to disability and/or after 25 years of services.</a:t>
            </a:r>
          </a:p>
          <a:p>
            <a:pPr lvl="1"/>
            <a:r>
              <a:rPr lang="en-US" dirty="0"/>
              <a:t>In 2003, the City limited health insurance benefits for disability retirees to 24 months.</a:t>
            </a:r>
          </a:p>
          <a:p>
            <a:pPr lvl="1"/>
            <a:r>
              <a:rPr lang="en-US" dirty="0"/>
              <a:t>Stanley retired in 2018 due to Parkinson’s disease. </a:t>
            </a:r>
          </a:p>
          <a:p>
            <a:pPr lvl="1"/>
            <a:r>
              <a:rPr lang="en-US" dirty="0"/>
              <a:t>After retiring, Stanley sued the City, claiming it violate the Americans with Disabilities Act (ADA) by providing different health-insurance benefits to disability retirees. </a:t>
            </a:r>
          </a:p>
          <a:p>
            <a:pPr lvl="1"/>
            <a:r>
              <a:rPr lang="en-US" dirty="0"/>
              <a:t>The District Court dismissed the ADA claim, holding that the alleged discrimination occurred after Stanley retired (i.e., she was no longer an employee), and the Eleventh Circuit affirmed.</a:t>
            </a:r>
          </a:p>
          <a:p>
            <a:pPr lvl="1"/>
            <a:r>
              <a:rPr lang="en-US" dirty="0"/>
              <a:t>Issue:  Does a former employee — who was qualified to perform her job and who earned post-employment benefits during her employment — lose her right to sue over discrimination with respect to those benefits solely because she no longer holds her job. </a:t>
            </a:r>
          </a:p>
        </p:txBody>
      </p:sp>
      <p:pic>
        <p:nvPicPr>
          <p:cNvPr id="11" name="Graphic 10" descr="" title="">
            <a:extLst>
              <a:ext uri="{FF2B5EF4-FFF2-40B4-BE49-F238E27FC236}">
                <a16:creationId xmlns:a16="http://schemas.microsoft.com/office/drawing/2014/main" id="{5905F40D-1E98-49C3-D1DD-8D0032AA93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1046" y="816450"/>
            <a:ext cx="684408" cy="624523"/>
          </a:xfrm>
          <a:prstGeom prst="rect">
            <a:avLst/>
          </a:prstGeom>
        </p:spPr>
      </p:pic>
    </p:spTree>
    <p:extLst>
      <p:ext uri="{BB962C8B-B14F-4D97-AF65-F5344CB8AC3E}">
        <p14:creationId xmlns:p14="http://schemas.microsoft.com/office/powerpoint/2010/main" val="2956985722"/>
      </p:ext>
    </p:extLst>
  </p:cSld>
  <p:clrMapOvr>
    <a:masterClrMapping/>
  </p:clrMapOvr>
</p:sld>
</file>

<file path=ppt/slides/slide9.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6" name="Rectangle 2" descr="" title="">
            <a:extLst>
              <a:ext uri="{FF2B5EF4-FFF2-40B4-BE49-F238E27FC236}">
                <a16:creationId xmlns:a16="http://schemas.microsoft.com/office/drawing/2014/main" id="{8F9D86C1-BEBF-D24D-84F6-1FF28807386A}"/>
              </a:ext>
            </a:extLst>
          </p:cNvPr>
          <p:cNvSpPr>
            <a:spLocks noChangeArrowheads="1"/>
          </p:cNvSpPr>
          <p:nvPr/>
        </p:nvSpPr>
        <p:spPr bwMode="gray">
          <a:xfrm>
            <a:off x="298450" y="1570038"/>
            <a:ext cx="11614150" cy="3871912"/>
          </a:xfrm>
          <a:prstGeom prst="rect">
            <a:avLst/>
          </a:prstGeom>
          <a:solidFill>
            <a:schemeClr val="bg1"/>
          </a:solidFill>
          <a:ln w="9525" algn="ctr">
            <a:solidFill>
              <a:schemeClr val="accent2"/>
            </a:solidFill>
            <a:miter lim="800000"/>
            <a:headEnd/>
            <a:tailEnd/>
          </a:ln>
          <a:effectLst>
            <a:outerShdw dist="53340" dir="2700000" algn="tl" rotWithShape="0">
              <a:schemeClr val="tx1">
                <a:alpha val="8000"/>
              </a:schemeClr>
            </a:outerShdw>
          </a:effectLst>
        </p:spPr>
        <p:txBody>
          <a:bodyPr vert="horz" wrap="square" lIns="91440" tIns="45720" rIns="91440" bIns="45720" numCol="1" anchor="t" anchorCtr="0" compatLnSpc="1">
            <a:prstTxWarp prst="textNoShape">
              <a:avLst/>
            </a:prstTxWarp>
          </a:bodyPr>
          <a:lstStyle/>
          <a:p>
            <a:endParaRPr lang="es-CO" dirty="0"/>
          </a:p>
        </p:txBody>
      </p:sp>
      <p:sp>
        <p:nvSpPr>
          <p:cNvPr id="10" name="Title 9" descr="" title="">
            <a:extLst>
              <a:ext uri="{FF2B5EF4-FFF2-40B4-BE49-F238E27FC236}">
                <a16:creationId xmlns:a16="http://schemas.microsoft.com/office/drawing/2014/main" id="{2CB91B5F-CD41-4B17-878C-4894CD17AA2E}"/>
              </a:ext>
            </a:extLst>
          </p:cNvPr>
          <p:cNvSpPr>
            <a:spLocks noGrp="1"/>
          </p:cNvSpPr>
          <p:nvPr>
            <p:ph type="title"/>
          </p:nvPr>
        </p:nvSpPr>
        <p:spPr>
          <a:xfrm>
            <a:off x="298451" y="466725"/>
            <a:ext cx="11515236" cy="1325563"/>
          </a:xfrm>
        </p:spPr>
        <p:txBody>
          <a:bodyPr/>
          <a:lstStyle/>
          <a:p>
            <a:pPr marL="685800"/>
            <a:r>
              <a:rPr lang="en-US" dirty="0"/>
              <a:t>Decision and Reasoning</a:t>
            </a:r>
          </a:p>
        </p:txBody>
      </p:sp>
      <p:sp>
        <p:nvSpPr>
          <p:cNvPr id="8" name="Content Placeholder 7" descr="" title="">
            <a:extLst>
              <a:ext uri="{FF2B5EF4-FFF2-40B4-BE49-F238E27FC236}">
                <a16:creationId xmlns:a16="http://schemas.microsoft.com/office/drawing/2014/main" id="{67F18518-3753-47D4-BAFD-2D05874825C2}"/>
              </a:ext>
            </a:extLst>
          </p:cNvPr>
          <p:cNvSpPr>
            <a:spLocks noGrp="1"/>
          </p:cNvSpPr>
          <p:nvPr>
            <p:ph idx="1"/>
          </p:nvPr>
        </p:nvSpPr>
        <p:spPr>
          <a:xfrm>
            <a:off x="476250" y="1927225"/>
            <a:ext cx="11239500" cy="3203575"/>
          </a:xfrm>
        </p:spPr>
        <p:txBody>
          <a:bodyPr>
            <a:normAutofit/>
          </a:bodyPr>
          <a:lstStyle/>
          <a:p>
            <a:r>
              <a:rPr lang="en-US" b="1" dirty="0"/>
              <a:t>Decision</a:t>
            </a:r>
            <a:r>
              <a:rPr lang="en-US" dirty="0"/>
              <a:t>: (8-1)  The ADA does not permit suits by former employees who no longer hold or desire their job at the time of the alleged discrimination.</a:t>
            </a:r>
          </a:p>
          <a:p>
            <a:r>
              <a:rPr lang="en-US" b="1" dirty="0"/>
              <a:t>Majority Reasoning</a:t>
            </a:r>
            <a:r>
              <a:rPr lang="en-US" dirty="0"/>
              <a:t>:</a:t>
            </a:r>
          </a:p>
          <a:p>
            <a:pPr lvl="1"/>
            <a:r>
              <a:rPr lang="en-US" dirty="0"/>
              <a:t>A “qualified individual” is someone who “can perform the essential functions of the employment position that such individual holds or desires.”</a:t>
            </a:r>
          </a:p>
          <a:p>
            <a:pPr lvl="1"/>
            <a:r>
              <a:rPr lang="en-US" dirty="0"/>
              <a:t>The present-tense verbs indicate that the ADA only protects employees who can do the job they hold or seek at the time of the alleged discrimination.</a:t>
            </a:r>
          </a:p>
          <a:p>
            <a:pPr lvl="1"/>
            <a:r>
              <a:rPr lang="en-US" dirty="0"/>
              <a:t>A plaintiff must plead and prove that she held or desired a job, and could perform its essential functions with or without reasonable accommodation, at the time of an employer’s alleged act of disability-based discrimination.</a:t>
            </a:r>
          </a:p>
        </p:txBody>
      </p:sp>
      <p:pic>
        <p:nvPicPr>
          <p:cNvPr id="11" name="Graphic 10" descr="" title="">
            <a:extLst>
              <a:ext uri="{FF2B5EF4-FFF2-40B4-BE49-F238E27FC236}">
                <a16:creationId xmlns:a16="http://schemas.microsoft.com/office/drawing/2014/main" id="{CC85C3AF-8738-985D-84FC-DF402B5A2C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1046" y="687384"/>
            <a:ext cx="682597" cy="753587"/>
          </a:xfrm>
          <a:prstGeom prst="rect">
            <a:avLst/>
          </a:prstGeom>
        </p:spPr>
      </p:pic>
    </p:spTree>
    <p:extLst>
      <p:ext uri="{BB962C8B-B14F-4D97-AF65-F5344CB8AC3E}">
        <p14:creationId xmlns:p14="http://schemas.microsoft.com/office/powerpoint/2010/main" val="2272352677"/>
      </p:ext>
    </p:extLst>
  </p:cSld>
  <p:clrMapOvr>
    <a:masterClrMapping/>
  </p:clrMapOvr>
</p:sld>
</file>

<file path=ppt/theme/theme1.xml><?xml version="1.0" encoding="utf-8"?>
<a:theme xmlns:a="http://schemas.openxmlformats.org/drawingml/2006/main" name="Office Theme">
  <a:themeElements>
    <a:clrScheme name="Custom 17">
      <a:dk1>
        <a:sysClr val="windowText" lastClr="000000"/>
      </a:dk1>
      <a:lt1>
        <a:sysClr val="window" lastClr="FFFFFF"/>
      </a:lt1>
      <a:dk2>
        <a:srgbClr val="195073"/>
      </a:dk2>
      <a:lt2>
        <a:srgbClr val="E0F8F9"/>
      </a:lt2>
      <a:accent1>
        <a:srgbClr val="85D0CF"/>
      </a:accent1>
      <a:accent2>
        <a:srgbClr val="3A9DB0"/>
      </a:accent2>
      <a:accent3>
        <a:srgbClr val="E3412B"/>
      </a:accent3>
      <a:accent4>
        <a:srgbClr val="B01116"/>
      </a:accent4>
      <a:accent5>
        <a:srgbClr val="D7EA81"/>
      </a:accent5>
      <a:accent6>
        <a:srgbClr val="FFEF29"/>
      </a:accent6>
      <a:hlink>
        <a:srgbClr val="195073"/>
      </a:hlink>
      <a:folHlink>
        <a:srgbClr val="19507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sher Phillips Template 1.pptx" id="{5377401D-02A2-4C56-A613-63332D6B013C}" vid="{3335AD50-1472-402B-A7C7-B0E72EBAC2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dcterms:created xsi:type="dcterms:W3CDTF">1900-01-01T05:00:00.0000000Z</dcterms:created>
  <dcterms:modified xsi:type="dcterms:W3CDTF">1900-01-01T05:00:00.0000000Z</dcterms:modified>
</coreProperties>
</file>

<file path=docProps/custom.xml><?xml version="1.0" encoding="utf-8"?>
<op:Properties xmlns:vt="http://schemas.openxmlformats.org/officeDocument/2006/docPropsVTypes" xmlns:op="http://schemas.openxmlformats.org/officeDocument/2006/custom-properties"/>
</file>