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680" r:id="rId2"/>
    <p:sldMasterId id="2147483699" r:id="rId3"/>
    <p:sldMasterId id="2147483686" r:id="rId4"/>
    <p:sldMasterId id="2147483712" r:id="rId5"/>
    <p:sldMasterId id="2147483715" r:id="rId6"/>
    <p:sldMasterId id="2147483725" r:id="rId7"/>
  </p:sldMasterIdLst>
  <p:notesMasterIdLst>
    <p:notesMasterId r:id="rId56"/>
  </p:notesMasterIdLst>
  <p:handoutMasterIdLst>
    <p:handoutMasterId r:id="rId57"/>
  </p:handoutMasterIdLst>
  <p:sldIdLst>
    <p:sldId id="259" r:id="rId8"/>
    <p:sldId id="727" r:id="rId9"/>
    <p:sldId id="729" r:id="rId10"/>
    <p:sldId id="730" r:id="rId11"/>
    <p:sldId id="731" r:id="rId12"/>
    <p:sldId id="732" r:id="rId13"/>
    <p:sldId id="733" r:id="rId14"/>
    <p:sldId id="734" r:id="rId15"/>
    <p:sldId id="735" r:id="rId16"/>
    <p:sldId id="736" r:id="rId17"/>
    <p:sldId id="737" r:id="rId18"/>
    <p:sldId id="738" r:id="rId19"/>
    <p:sldId id="739" r:id="rId20"/>
    <p:sldId id="740" r:id="rId21"/>
    <p:sldId id="741" r:id="rId22"/>
    <p:sldId id="742" r:id="rId23"/>
    <p:sldId id="743" r:id="rId24"/>
    <p:sldId id="744" r:id="rId25"/>
    <p:sldId id="745" r:id="rId26"/>
    <p:sldId id="746" r:id="rId27"/>
    <p:sldId id="747" r:id="rId28"/>
    <p:sldId id="748" r:id="rId29"/>
    <p:sldId id="749" r:id="rId30"/>
    <p:sldId id="750" r:id="rId31"/>
    <p:sldId id="751" r:id="rId32"/>
    <p:sldId id="752" r:id="rId33"/>
    <p:sldId id="753" r:id="rId34"/>
    <p:sldId id="754" r:id="rId35"/>
    <p:sldId id="755" r:id="rId36"/>
    <p:sldId id="756" r:id="rId37"/>
    <p:sldId id="757" r:id="rId38"/>
    <p:sldId id="758" r:id="rId39"/>
    <p:sldId id="759" r:id="rId40"/>
    <p:sldId id="760" r:id="rId41"/>
    <p:sldId id="761" r:id="rId42"/>
    <p:sldId id="762" r:id="rId43"/>
    <p:sldId id="763" r:id="rId44"/>
    <p:sldId id="764" r:id="rId45"/>
    <p:sldId id="765" r:id="rId46"/>
    <p:sldId id="766" r:id="rId47"/>
    <p:sldId id="767" r:id="rId48"/>
    <p:sldId id="768" r:id="rId49"/>
    <p:sldId id="769" r:id="rId50"/>
    <p:sldId id="770" r:id="rId51"/>
    <p:sldId id="771" r:id="rId52"/>
    <p:sldId id="728" r:id="rId53"/>
    <p:sldId id="723" r:id="rId54"/>
    <p:sldId id="72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945"/>
    <a:srgbClr val="155D0C"/>
    <a:srgbClr val="326B3A"/>
    <a:srgbClr val="439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5660" autoAdjust="0"/>
  </p:normalViewPr>
  <p:slideViewPr>
    <p:cSldViewPr snapToGrid="0">
      <p:cViewPr varScale="1">
        <p:scale>
          <a:sx n="70" d="100"/>
          <a:sy n="70" d="100"/>
        </p:scale>
        <p:origin x="1195" y="278"/>
      </p:cViewPr>
      <p:guideLst/>
    </p:cSldViewPr>
  </p:slideViewPr>
  <p:notesTextViewPr>
    <p:cViewPr>
      <p:scale>
        <a:sx n="3" d="2"/>
        <a:sy n="3" d="2"/>
      </p:scale>
      <p:origin x="0" y="0"/>
    </p:cViewPr>
  </p:notesTextViewPr>
  <p:notesViewPr>
    <p:cSldViewPr snapToGrid="0">
      <p:cViewPr varScale="1">
        <p:scale>
          <a:sx n="66" d="100"/>
          <a:sy n="66" d="100"/>
        </p:scale>
        <p:origin x="3134" y="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E2D626-5128-42D5-AB5B-396EF633E6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5EC315-73E2-4080-A50C-FDD3A1E12D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B9F24F-611E-4539-9000-D066D8E0CE9F}" type="datetimeFigureOut">
              <a:rPr lang="en-US" smtClean="0"/>
              <a:t>8/4/2025</a:t>
            </a:fld>
            <a:endParaRPr lang="en-US"/>
          </a:p>
        </p:txBody>
      </p:sp>
      <p:sp>
        <p:nvSpPr>
          <p:cNvPr id="4" name="Footer Placeholder 3">
            <a:extLst>
              <a:ext uri="{FF2B5EF4-FFF2-40B4-BE49-F238E27FC236}">
                <a16:creationId xmlns:a16="http://schemas.microsoft.com/office/drawing/2014/main" id="{84E2E0C6-359D-48EA-AF92-B2B9C22BA5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AC56F1-82A8-4A39-BD58-14EA9B0328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3D01FE-F622-47DB-9A9C-B78E86CAB3E7}" type="slidenum">
              <a:rPr lang="en-US" smtClean="0"/>
              <a:t>‹#›</a:t>
            </a:fld>
            <a:endParaRPr lang="en-US"/>
          </a:p>
        </p:txBody>
      </p:sp>
    </p:spTree>
    <p:extLst>
      <p:ext uri="{BB962C8B-B14F-4D97-AF65-F5344CB8AC3E}">
        <p14:creationId xmlns:p14="http://schemas.microsoft.com/office/powerpoint/2010/main" val="32533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F11A9-EC32-4AB4-A9AF-3214691A6C7B}"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2DF31-0D3E-4AB3-A532-3307CDAADB74}" type="slidenum">
              <a:rPr lang="en-US" smtClean="0"/>
              <a:t>‹#›</a:t>
            </a:fld>
            <a:endParaRPr lang="en-US"/>
          </a:p>
        </p:txBody>
      </p:sp>
    </p:spTree>
    <p:extLst>
      <p:ext uri="{BB962C8B-B14F-4D97-AF65-F5344CB8AC3E}">
        <p14:creationId xmlns:p14="http://schemas.microsoft.com/office/powerpoint/2010/main" val="100142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4644570" y="3602038"/>
            <a:ext cx="6850743" cy="1655762"/>
          </a:xfrm>
        </p:spPr>
        <p:txBody>
          <a:bodyPr>
            <a:normAutofit/>
          </a:bodyPr>
          <a:lstStyle>
            <a:lvl1pPr marL="0" indent="0" algn="l">
              <a:buNone/>
              <a:defRPr sz="20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476C4268-88FC-A50F-2396-07398160D0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3713192"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35827241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8B5972-B877-8FD1-43A0-814CB471F142}"/>
              </a:ext>
            </a:extLst>
          </p:cNvPr>
          <p:cNvSpPr>
            <a:spLocks noGrp="1"/>
          </p:cNvSpPr>
          <p:nvPr>
            <p:ph type="title"/>
          </p:nvPr>
        </p:nvSpPr>
        <p:spPr>
          <a:xfrm>
            <a:off x="838200" y="365125"/>
            <a:ext cx="6389914" cy="1325563"/>
          </a:xfrm>
          <a:prstGeom prst="rect">
            <a:avLst/>
          </a:prstGeom>
        </p:spPr>
        <p:txBody>
          <a:bodyPr/>
          <a:lstStyle>
            <a:lvl1pPr>
              <a:defRPr sz="5400">
                <a:solidFill>
                  <a:schemeClr val="bg1"/>
                </a:solidFill>
                <a:latin typeface="+mn-lt"/>
              </a:defRPr>
            </a:lvl1pPr>
          </a:lstStyle>
          <a:p>
            <a:r>
              <a:rPr lang="en-US" dirty="0"/>
              <a:t>Click to edit Master title style</a:t>
            </a:r>
          </a:p>
        </p:txBody>
      </p:sp>
      <p:sp>
        <p:nvSpPr>
          <p:cNvPr id="6" name="Content Placeholder 3">
            <a:extLst>
              <a:ext uri="{FF2B5EF4-FFF2-40B4-BE49-F238E27FC236}">
                <a16:creationId xmlns:a16="http://schemas.microsoft.com/office/drawing/2014/main" id="{A50D5B4D-A980-66A4-39D6-D87E50DB3810}"/>
              </a:ext>
            </a:extLst>
          </p:cNvPr>
          <p:cNvSpPr>
            <a:spLocks noGrp="1"/>
          </p:cNvSpPr>
          <p:nvPr>
            <p:ph sz="quarter" idx="10"/>
          </p:nvPr>
        </p:nvSpPr>
        <p:spPr>
          <a:xfrm>
            <a:off x="838200" y="3429000"/>
            <a:ext cx="6389914" cy="2725057"/>
          </a:xfrm>
          <a:prstGeom prst="rect">
            <a:avLst/>
          </a:prstGeom>
        </p:spPr>
        <p:txBody>
          <a:bodyPr/>
          <a:lstStyle>
            <a:lvl1pPr marL="0" indent="0">
              <a:buClr>
                <a:srgbClr val="89B945"/>
              </a:buClr>
              <a:buFont typeface="Arial" panose="020B0604020202020204" pitchFamily="34" charset="0"/>
              <a:buNone/>
              <a:defRPr>
                <a:solidFill>
                  <a:schemeClr val="bg1"/>
                </a:solidFill>
                <a:latin typeface="+mn-lt"/>
              </a:defRPr>
            </a:lvl1pPr>
            <a:lvl2pPr marL="685800" indent="-228600">
              <a:buClr>
                <a:schemeClr val="bg1"/>
              </a:buClr>
              <a:buFont typeface="Arial" panose="020B0604020202020204" pitchFamily="34" charset="0"/>
              <a:buChar char="•"/>
              <a:defRPr sz="2400">
                <a:solidFill>
                  <a:schemeClr val="bg1"/>
                </a:solidFill>
                <a:latin typeface="+mn-lt"/>
              </a:defRPr>
            </a:lvl2pPr>
            <a:lvl3pPr>
              <a:defRPr sz="2000">
                <a:solidFill>
                  <a:schemeClr val="bg1"/>
                </a:solidFill>
                <a:latin typeface="+mn-lt"/>
              </a:defRPr>
            </a:lvl3pPr>
            <a:lvl4pPr>
              <a:defRPr sz="2000">
                <a:solidFill>
                  <a:schemeClr val="bg1"/>
                </a:solidFill>
                <a:latin typeface="+mn-lt"/>
              </a:defRPr>
            </a:lvl4pPr>
            <a:lvl5pPr>
              <a:defRPr sz="20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2F6B1101-A066-441B-5B8C-21106C5A87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7" name="Slide Number Placeholder 6">
            <a:extLst>
              <a:ext uri="{FF2B5EF4-FFF2-40B4-BE49-F238E27FC236}">
                <a16:creationId xmlns:a16="http://schemas.microsoft.com/office/drawing/2014/main" id="{04F07D3B-5174-00BC-FB12-B7F8ACA920E0}"/>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bg1">
                    <a:lumMod val="9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Tree>
    <p:extLst>
      <p:ext uri="{BB962C8B-B14F-4D97-AF65-F5344CB8AC3E}">
        <p14:creationId xmlns:p14="http://schemas.microsoft.com/office/powerpoint/2010/main" val="2928892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  One-Up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EE43-F357-40FA-A66C-82D8506947B6}"/>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Slide Number Placeholder 6">
            <a:extLst>
              <a:ext uri="{FF2B5EF4-FFF2-40B4-BE49-F238E27FC236}">
                <a16:creationId xmlns:a16="http://schemas.microsoft.com/office/drawing/2014/main" id="{8A65AD14-7098-E8A8-0A2F-E3B450F92F9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0" name="Text Placeholder 11">
            <a:extLst>
              <a:ext uri="{FF2B5EF4-FFF2-40B4-BE49-F238E27FC236}">
                <a16:creationId xmlns:a16="http://schemas.microsoft.com/office/drawing/2014/main" id="{6DB82CC3-B88F-6D27-BC0D-0CC86F37FA89}"/>
              </a:ext>
            </a:extLst>
          </p:cNvPr>
          <p:cNvSpPr>
            <a:spLocks noGrp="1"/>
          </p:cNvSpPr>
          <p:nvPr>
            <p:ph type="body" sz="quarter" idx="13" hasCustomPrompt="1"/>
          </p:nvPr>
        </p:nvSpPr>
        <p:spPr>
          <a:xfrm>
            <a:off x="3582987"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1" name="Text Placeholder 11">
            <a:extLst>
              <a:ext uri="{FF2B5EF4-FFF2-40B4-BE49-F238E27FC236}">
                <a16:creationId xmlns:a16="http://schemas.microsoft.com/office/drawing/2014/main" id="{ACA7C42F-A348-F1E1-A501-152C2A3E6043}"/>
              </a:ext>
            </a:extLst>
          </p:cNvPr>
          <p:cNvSpPr>
            <a:spLocks noGrp="1"/>
          </p:cNvSpPr>
          <p:nvPr>
            <p:ph type="body" sz="quarter" idx="17" hasCustomPrompt="1"/>
          </p:nvPr>
        </p:nvSpPr>
        <p:spPr>
          <a:xfrm>
            <a:off x="3582987"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2" name="Text Placeholder 20">
            <a:extLst>
              <a:ext uri="{FF2B5EF4-FFF2-40B4-BE49-F238E27FC236}">
                <a16:creationId xmlns:a16="http://schemas.microsoft.com/office/drawing/2014/main" id="{47553476-8D62-1C7B-4F09-F9F456F9869B}"/>
              </a:ext>
            </a:extLst>
          </p:cNvPr>
          <p:cNvSpPr>
            <a:spLocks noGrp="1"/>
          </p:cNvSpPr>
          <p:nvPr>
            <p:ph type="body" sz="quarter" idx="20" hasCustomPrompt="1"/>
          </p:nvPr>
        </p:nvSpPr>
        <p:spPr>
          <a:xfrm>
            <a:off x="3582987" y="3521436"/>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3" name="TextBox 2">
            <a:extLst>
              <a:ext uri="{FF2B5EF4-FFF2-40B4-BE49-F238E27FC236}">
                <a16:creationId xmlns:a16="http://schemas.microsoft.com/office/drawing/2014/main" id="{D59C6EF6-35C3-A31A-B1C9-A36E69248CBD}"/>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958219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  Two-Up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EE43-F357-40FA-A66C-82D8506947B6}"/>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Slide Number Placeholder 6">
            <a:extLst>
              <a:ext uri="{FF2B5EF4-FFF2-40B4-BE49-F238E27FC236}">
                <a16:creationId xmlns:a16="http://schemas.microsoft.com/office/drawing/2014/main" id="{B4CEAC9D-C931-1644-33B8-1070EAA7DD91}"/>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1" name="Text Placeholder 11">
            <a:extLst>
              <a:ext uri="{FF2B5EF4-FFF2-40B4-BE49-F238E27FC236}">
                <a16:creationId xmlns:a16="http://schemas.microsoft.com/office/drawing/2014/main" id="{6F277B28-E00F-F7B5-AC1B-88BBD0FF6051}"/>
              </a:ext>
            </a:extLst>
          </p:cNvPr>
          <p:cNvSpPr>
            <a:spLocks noGrp="1"/>
          </p:cNvSpPr>
          <p:nvPr>
            <p:ph type="body" sz="quarter" idx="13" hasCustomPrompt="1"/>
          </p:nvPr>
        </p:nvSpPr>
        <p:spPr>
          <a:xfrm>
            <a:off x="838200"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4" name="Text Placeholder 11">
            <a:extLst>
              <a:ext uri="{FF2B5EF4-FFF2-40B4-BE49-F238E27FC236}">
                <a16:creationId xmlns:a16="http://schemas.microsoft.com/office/drawing/2014/main" id="{9B1EFE8C-41D2-5982-AD00-AFF8DF95BE8B}"/>
              </a:ext>
            </a:extLst>
          </p:cNvPr>
          <p:cNvSpPr>
            <a:spLocks noGrp="1"/>
          </p:cNvSpPr>
          <p:nvPr>
            <p:ph type="body" sz="quarter" idx="17" hasCustomPrompt="1"/>
          </p:nvPr>
        </p:nvSpPr>
        <p:spPr>
          <a:xfrm>
            <a:off x="838200"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5" name="Text Placeholder 20">
            <a:extLst>
              <a:ext uri="{FF2B5EF4-FFF2-40B4-BE49-F238E27FC236}">
                <a16:creationId xmlns:a16="http://schemas.microsoft.com/office/drawing/2014/main" id="{55E3567D-F37B-02F0-B311-3B1492725F47}"/>
              </a:ext>
            </a:extLst>
          </p:cNvPr>
          <p:cNvSpPr>
            <a:spLocks noGrp="1"/>
          </p:cNvSpPr>
          <p:nvPr>
            <p:ph type="body" sz="quarter" idx="20" hasCustomPrompt="1"/>
          </p:nvPr>
        </p:nvSpPr>
        <p:spPr>
          <a:xfrm>
            <a:off x="838200" y="3521295"/>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16" name="Text Placeholder 11">
            <a:extLst>
              <a:ext uri="{FF2B5EF4-FFF2-40B4-BE49-F238E27FC236}">
                <a16:creationId xmlns:a16="http://schemas.microsoft.com/office/drawing/2014/main" id="{5BFC29FE-3A35-6C5F-354E-3B08B8160ECB}"/>
              </a:ext>
            </a:extLst>
          </p:cNvPr>
          <p:cNvSpPr>
            <a:spLocks noGrp="1"/>
          </p:cNvSpPr>
          <p:nvPr>
            <p:ph type="body" sz="quarter" idx="21" hasCustomPrompt="1"/>
          </p:nvPr>
        </p:nvSpPr>
        <p:spPr>
          <a:xfrm>
            <a:off x="6324600"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7" name="Text Placeholder 11">
            <a:extLst>
              <a:ext uri="{FF2B5EF4-FFF2-40B4-BE49-F238E27FC236}">
                <a16:creationId xmlns:a16="http://schemas.microsoft.com/office/drawing/2014/main" id="{E82BC0F1-F317-F846-8BA3-46B217C3CF44}"/>
              </a:ext>
            </a:extLst>
          </p:cNvPr>
          <p:cNvSpPr>
            <a:spLocks noGrp="1"/>
          </p:cNvSpPr>
          <p:nvPr>
            <p:ph type="body" sz="quarter" idx="22" hasCustomPrompt="1"/>
          </p:nvPr>
        </p:nvSpPr>
        <p:spPr>
          <a:xfrm>
            <a:off x="6324600"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8" name="Text Placeholder 20">
            <a:extLst>
              <a:ext uri="{FF2B5EF4-FFF2-40B4-BE49-F238E27FC236}">
                <a16:creationId xmlns:a16="http://schemas.microsoft.com/office/drawing/2014/main" id="{EDEB555F-3A31-8630-803F-7ADB77EE557E}"/>
              </a:ext>
            </a:extLst>
          </p:cNvPr>
          <p:cNvSpPr>
            <a:spLocks noGrp="1"/>
          </p:cNvSpPr>
          <p:nvPr>
            <p:ph type="body" sz="quarter" idx="23" hasCustomPrompt="1"/>
          </p:nvPr>
        </p:nvSpPr>
        <p:spPr>
          <a:xfrm>
            <a:off x="6324600" y="3521295"/>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3" name="TextBox 2">
            <a:extLst>
              <a:ext uri="{FF2B5EF4-FFF2-40B4-BE49-F238E27FC236}">
                <a16:creationId xmlns:a16="http://schemas.microsoft.com/office/drawing/2014/main" id="{BE8645E9-9FCA-53FB-819D-8B0427AEA2B6}"/>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27284719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  One-Up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ACEDA3-309D-DADF-F19E-73D7CB11689D}"/>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8" name="Picture Placeholder 11">
            <a:extLst>
              <a:ext uri="{FF2B5EF4-FFF2-40B4-BE49-F238E27FC236}">
                <a16:creationId xmlns:a16="http://schemas.microsoft.com/office/drawing/2014/main" id="{EF4E7C69-1A72-91B8-91BC-B467924F5502}"/>
              </a:ext>
            </a:extLst>
          </p:cNvPr>
          <p:cNvSpPr>
            <a:spLocks noGrp="1"/>
          </p:cNvSpPr>
          <p:nvPr>
            <p:ph type="pic" sz="quarter" idx="16"/>
          </p:nvPr>
        </p:nvSpPr>
        <p:spPr>
          <a:xfrm>
            <a:off x="2781277" y="2624070"/>
            <a:ext cx="1609860" cy="1609860"/>
          </a:xfrm>
          <a:prstGeom prst="rect">
            <a:avLst/>
          </a:prstGeom>
          <a:solidFill>
            <a:schemeClr val="bg1">
              <a:lumMod val="85000"/>
            </a:schemeClr>
          </a:solidFill>
        </p:spPr>
        <p:txBody>
          <a:bodyPr/>
          <a:lstStyle>
            <a:lvl1pPr marL="0" indent="0" algn="ctr">
              <a:spcBef>
                <a:spcPts val="2400"/>
              </a:spcBef>
              <a:buNone/>
              <a:defRPr sz="2000">
                <a:solidFill>
                  <a:schemeClr val="tx1"/>
                </a:solidFill>
              </a:defRPr>
            </a:lvl1pPr>
          </a:lstStyle>
          <a:p>
            <a:endParaRPr lang="en-US" dirty="0"/>
          </a:p>
          <a:p>
            <a:r>
              <a:rPr lang="en-US" dirty="0"/>
              <a:t>Headshot</a:t>
            </a:r>
          </a:p>
        </p:txBody>
      </p:sp>
      <p:sp>
        <p:nvSpPr>
          <p:cNvPr id="12" name="TextBox 11">
            <a:extLst>
              <a:ext uri="{FF2B5EF4-FFF2-40B4-BE49-F238E27FC236}">
                <a16:creationId xmlns:a16="http://schemas.microsoft.com/office/drawing/2014/main" id="{A24BE8D9-F5D5-92CD-330F-990856E55149}"/>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13" name="Slide Number Placeholder 6">
            <a:extLst>
              <a:ext uri="{FF2B5EF4-FFF2-40B4-BE49-F238E27FC236}">
                <a16:creationId xmlns:a16="http://schemas.microsoft.com/office/drawing/2014/main" id="{AC1D26D1-6C6F-BC0E-E748-F6A8D3CA10D8}"/>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4" name="Text Placeholder 11">
            <a:extLst>
              <a:ext uri="{FF2B5EF4-FFF2-40B4-BE49-F238E27FC236}">
                <a16:creationId xmlns:a16="http://schemas.microsoft.com/office/drawing/2014/main" id="{A6F10DD8-778D-0FAF-D834-D157E3BF5DB7}"/>
              </a:ext>
            </a:extLst>
          </p:cNvPr>
          <p:cNvSpPr>
            <a:spLocks noGrp="1"/>
          </p:cNvSpPr>
          <p:nvPr>
            <p:ph type="body" sz="quarter" idx="13" hasCustomPrompt="1"/>
          </p:nvPr>
        </p:nvSpPr>
        <p:spPr>
          <a:xfrm>
            <a:off x="4764087" y="2624070"/>
            <a:ext cx="5026025" cy="381000"/>
          </a:xfrm>
          <a:prstGeom prst="rect">
            <a:avLst/>
          </a:prstGeom>
        </p:spPr>
        <p:txBody>
          <a:bodyPr/>
          <a:lstStyle>
            <a:lvl1pPr marL="0" indent="0" algn="l">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5" name="Text Placeholder 11">
            <a:extLst>
              <a:ext uri="{FF2B5EF4-FFF2-40B4-BE49-F238E27FC236}">
                <a16:creationId xmlns:a16="http://schemas.microsoft.com/office/drawing/2014/main" id="{1057C2DE-5062-A97B-9176-2C052A31821F}"/>
              </a:ext>
            </a:extLst>
          </p:cNvPr>
          <p:cNvSpPr>
            <a:spLocks noGrp="1"/>
          </p:cNvSpPr>
          <p:nvPr>
            <p:ph type="body" sz="quarter" idx="17" hasCustomPrompt="1"/>
          </p:nvPr>
        </p:nvSpPr>
        <p:spPr>
          <a:xfrm>
            <a:off x="4764087" y="3005070"/>
            <a:ext cx="5026025" cy="276999"/>
          </a:xfrm>
          <a:prstGeom prst="rect">
            <a:avLst/>
          </a:prstGeom>
        </p:spPr>
        <p:txBody>
          <a:bodyPr/>
          <a:lstStyle>
            <a:lvl1pPr marL="0" indent="0" algn="l">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6" name="Text Placeholder 20">
            <a:extLst>
              <a:ext uri="{FF2B5EF4-FFF2-40B4-BE49-F238E27FC236}">
                <a16:creationId xmlns:a16="http://schemas.microsoft.com/office/drawing/2014/main" id="{DD407EEC-CD9B-887E-CF39-9C4FFBA9D5F5}"/>
              </a:ext>
            </a:extLst>
          </p:cNvPr>
          <p:cNvSpPr>
            <a:spLocks noGrp="1"/>
          </p:cNvSpPr>
          <p:nvPr>
            <p:ph type="body" sz="quarter" idx="20" hasCustomPrompt="1"/>
          </p:nvPr>
        </p:nvSpPr>
        <p:spPr>
          <a:xfrm>
            <a:off x="4764087" y="3310549"/>
            <a:ext cx="5026025" cy="1182688"/>
          </a:xfrm>
          <a:prstGeom prst="rect">
            <a:avLst/>
          </a:prstGeom>
        </p:spPr>
        <p:txBody>
          <a:bodyPr/>
          <a:lstStyle>
            <a:lvl1pPr marL="0" indent="0" algn="l">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Tree>
    <p:extLst>
      <p:ext uri="{BB962C8B-B14F-4D97-AF65-F5344CB8AC3E}">
        <p14:creationId xmlns:p14="http://schemas.microsoft.com/office/powerpoint/2010/main" val="1812913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  Two-U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6DB53-6449-4F30-F12F-3504D57BEFC2}"/>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2" name="Text Placeholder 11">
            <a:extLst>
              <a:ext uri="{FF2B5EF4-FFF2-40B4-BE49-F238E27FC236}">
                <a16:creationId xmlns:a16="http://schemas.microsoft.com/office/drawing/2014/main" id="{122FD3BB-7AC5-5404-AAEF-94479A459603}"/>
              </a:ext>
            </a:extLst>
          </p:cNvPr>
          <p:cNvSpPr>
            <a:spLocks noGrp="1"/>
          </p:cNvSpPr>
          <p:nvPr>
            <p:ph type="body" sz="quarter" idx="13" hasCustomPrompt="1"/>
          </p:nvPr>
        </p:nvSpPr>
        <p:spPr>
          <a:xfrm>
            <a:off x="8382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2" name="Picture Placeholder 11">
            <a:extLst>
              <a:ext uri="{FF2B5EF4-FFF2-40B4-BE49-F238E27FC236}">
                <a16:creationId xmlns:a16="http://schemas.microsoft.com/office/drawing/2014/main" id="{EC155E32-EE12-9709-8867-9BAD6567A64A}"/>
              </a:ext>
            </a:extLst>
          </p:cNvPr>
          <p:cNvSpPr>
            <a:spLocks noGrp="1"/>
          </p:cNvSpPr>
          <p:nvPr>
            <p:ph type="pic" sz="quarter" idx="15" hasCustomPrompt="1"/>
          </p:nvPr>
        </p:nvSpPr>
        <p:spPr>
          <a:xfrm>
            <a:off x="2546282"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3" name="Picture Placeholder 11">
            <a:extLst>
              <a:ext uri="{FF2B5EF4-FFF2-40B4-BE49-F238E27FC236}">
                <a16:creationId xmlns:a16="http://schemas.microsoft.com/office/drawing/2014/main" id="{72CB0CE6-0DCB-AF79-46D4-14B706B8425D}"/>
              </a:ext>
            </a:extLst>
          </p:cNvPr>
          <p:cNvSpPr>
            <a:spLocks noGrp="1"/>
          </p:cNvSpPr>
          <p:nvPr>
            <p:ph type="pic" sz="quarter" idx="16" hasCustomPrompt="1"/>
          </p:nvPr>
        </p:nvSpPr>
        <p:spPr>
          <a:xfrm>
            <a:off x="8035860"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5" name="Text Placeholder 11">
            <a:extLst>
              <a:ext uri="{FF2B5EF4-FFF2-40B4-BE49-F238E27FC236}">
                <a16:creationId xmlns:a16="http://schemas.microsoft.com/office/drawing/2014/main" id="{B2A4429F-877A-6AD5-7847-0FD193C4FF9D}"/>
              </a:ext>
            </a:extLst>
          </p:cNvPr>
          <p:cNvSpPr>
            <a:spLocks noGrp="1"/>
          </p:cNvSpPr>
          <p:nvPr>
            <p:ph type="body" sz="quarter" idx="17" hasCustomPrompt="1"/>
          </p:nvPr>
        </p:nvSpPr>
        <p:spPr>
          <a:xfrm>
            <a:off x="838200" y="4254280"/>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9" name="Slide Number Placeholder 6">
            <a:extLst>
              <a:ext uri="{FF2B5EF4-FFF2-40B4-BE49-F238E27FC236}">
                <a16:creationId xmlns:a16="http://schemas.microsoft.com/office/drawing/2014/main" id="{3CB2BF98-65C5-19CF-1CE7-584F34FB3615}"/>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21" name="Text Placeholder 20">
            <a:extLst>
              <a:ext uri="{FF2B5EF4-FFF2-40B4-BE49-F238E27FC236}">
                <a16:creationId xmlns:a16="http://schemas.microsoft.com/office/drawing/2014/main" id="{BE458A0B-43ED-3952-3671-452E29722DBB}"/>
              </a:ext>
            </a:extLst>
          </p:cNvPr>
          <p:cNvSpPr>
            <a:spLocks noGrp="1"/>
          </p:cNvSpPr>
          <p:nvPr>
            <p:ph type="body" sz="quarter" idx="20" hasCustomPrompt="1"/>
          </p:nvPr>
        </p:nvSpPr>
        <p:spPr>
          <a:xfrm>
            <a:off x="838200" y="4564253"/>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22" name="Text Placeholder 11">
            <a:extLst>
              <a:ext uri="{FF2B5EF4-FFF2-40B4-BE49-F238E27FC236}">
                <a16:creationId xmlns:a16="http://schemas.microsoft.com/office/drawing/2014/main" id="{9ED42027-4B06-F4FE-3795-46757C1B179A}"/>
              </a:ext>
            </a:extLst>
          </p:cNvPr>
          <p:cNvSpPr>
            <a:spLocks noGrp="1"/>
          </p:cNvSpPr>
          <p:nvPr>
            <p:ph type="body" sz="quarter" idx="21" hasCustomPrompt="1"/>
          </p:nvPr>
        </p:nvSpPr>
        <p:spPr>
          <a:xfrm>
            <a:off x="63246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23" name="Text Placeholder 11">
            <a:extLst>
              <a:ext uri="{FF2B5EF4-FFF2-40B4-BE49-F238E27FC236}">
                <a16:creationId xmlns:a16="http://schemas.microsoft.com/office/drawing/2014/main" id="{6D0A881D-9C45-19F5-D722-4EFCC3F99674}"/>
              </a:ext>
            </a:extLst>
          </p:cNvPr>
          <p:cNvSpPr>
            <a:spLocks noGrp="1"/>
          </p:cNvSpPr>
          <p:nvPr>
            <p:ph type="body" sz="quarter" idx="22" hasCustomPrompt="1"/>
          </p:nvPr>
        </p:nvSpPr>
        <p:spPr>
          <a:xfrm>
            <a:off x="6324600" y="4268987"/>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24" name="Text Placeholder 20">
            <a:extLst>
              <a:ext uri="{FF2B5EF4-FFF2-40B4-BE49-F238E27FC236}">
                <a16:creationId xmlns:a16="http://schemas.microsoft.com/office/drawing/2014/main" id="{E75833F0-EE2E-27B0-798C-6F1D04BDAD07}"/>
              </a:ext>
            </a:extLst>
          </p:cNvPr>
          <p:cNvSpPr>
            <a:spLocks noGrp="1"/>
          </p:cNvSpPr>
          <p:nvPr>
            <p:ph type="body" sz="quarter" idx="23" hasCustomPrompt="1"/>
          </p:nvPr>
        </p:nvSpPr>
        <p:spPr>
          <a:xfrm>
            <a:off x="6324600" y="4572799"/>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4" name="TextBox 3">
            <a:extLst>
              <a:ext uri="{FF2B5EF4-FFF2-40B4-BE49-F238E27FC236}">
                <a16:creationId xmlns:a16="http://schemas.microsoft.com/office/drawing/2014/main" id="{4E0AA9CF-04DC-923C-3E45-9D6E785C715B}"/>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26695538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8" name="TextBox 7">
            <a:extLst>
              <a:ext uri="{FF2B5EF4-FFF2-40B4-BE49-F238E27FC236}">
                <a16:creationId xmlns:a16="http://schemas.microsoft.com/office/drawing/2014/main" id="{36DD28ED-88FA-9897-6B5F-C3E5E0C57218}"/>
              </a:ext>
            </a:extLst>
          </p:cNvPr>
          <p:cNvSpPr txBox="1"/>
          <p:nvPr userDrawn="1"/>
        </p:nvSpPr>
        <p:spPr>
          <a:xfrm>
            <a:off x="6372226" y="6574083"/>
            <a:ext cx="184286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1674516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A31DC-1E11-C871-F6E1-A9771E5A92FD}"/>
              </a:ext>
            </a:extLst>
          </p:cNvPr>
          <p:cNvSpPr>
            <a:spLocks noGrp="1"/>
          </p:cNvSpPr>
          <p:nvPr>
            <p:ph type="sldNum" sz="quarter" idx="10"/>
          </p:nvPr>
        </p:nvSpPr>
        <p:spPr/>
        <p:txBody>
          <a:bodyPr/>
          <a:lstStyle/>
          <a:p>
            <a:fld id="{63C723AD-432B-41CB-9911-382ADCC4805A}" type="slidenum">
              <a:rPr lang="en-US" smtClean="0"/>
              <a:t>‹#›</a:t>
            </a:fld>
            <a:endParaRPr lang="en-US"/>
          </a:p>
        </p:txBody>
      </p:sp>
    </p:spTree>
    <p:extLst>
      <p:ext uri="{BB962C8B-B14F-4D97-AF65-F5344CB8AC3E}">
        <p14:creationId xmlns:p14="http://schemas.microsoft.com/office/powerpoint/2010/main" val="3307576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4644570" y="3602038"/>
            <a:ext cx="6023429" cy="1655762"/>
          </a:xfrm>
        </p:spPr>
        <p:txBody>
          <a:bodyPr>
            <a:normAutofit/>
          </a:bodyPr>
          <a:lstStyle>
            <a:lvl1pPr marL="0" indent="0" algn="l">
              <a:buNone/>
              <a:defRPr sz="20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476C4268-88FC-A50F-2396-07398160D01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96463" y="5937465"/>
            <a:ext cx="1708724" cy="711968"/>
          </a:xfrm>
          <a:prstGeom prst="rect">
            <a:avLst/>
          </a:prstGeom>
        </p:spPr>
      </p:pic>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3713192"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2024 Fox Rothschild LLP</a:t>
            </a:r>
          </a:p>
        </p:txBody>
      </p:sp>
    </p:spTree>
    <p:extLst>
      <p:ext uri="{BB962C8B-B14F-4D97-AF65-F5344CB8AC3E}">
        <p14:creationId xmlns:p14="http://schemas.microsoft.com/office/powerpoint/2010/main" val="773297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2564448" y="3602038"/>
            <a:ext cx="8103552" cy="1655762"/>
          </a:xfrm>
        </p:spPr>
        <p:txBody>
          <a:bodyPr>
            <a:normAutofit/>
          </a:bodyPr>
          <a:lstStyle>
            <a:lvl1pPr marL="0" indent="0" algn="l">
              <a:buNone/>
              <a:defRPr sz="2000" b="1">
                <a:solidFill>
                  <a:srgbClr val="89B9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a:xfrm>
            <a:off x="2278744" y="1123472"/>
            <a:ext cx="9216570" cy="1325563"/>
          </a:xfrm>
        </p:spPr>
        <p:txBody>
          <a:bodyPr/>
          <a:lstStyle>
            <a:lvl1pP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1890823"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2024 Fox Rothschild LLP</a:t>
            </a:r>
          </a:p>
        </p:txBody>
      </p:sp>
      <p:pic>
        <p:nvPicPr>
          <p:cNvPr id="5" name="Graphic 4">
            <a:extLst>
              <a:ext uri="{FF2B5EF4-FFF2-40B4-BE49-F238E27FC236}">
                <a16:creationId xmlns:a16="http://schemas.microsoft.com/office/drawing/2014/main" id="{2BCB4D66-1FEA-D556-EDBF-33412B4DAE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3719240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9420226" y="6356350"/>
            <a:ext cx="609600" cy="365125"/>
          </a:xfrm>
          <a:prstGeom prst="rect">
            <a:avLst/>
          </a:prstGeom>
        </p:spPr>
        <p:txBody>
          <a:bodyPr/>
          <a:lstStyle/>
          <a:p>
            <a:fld id="{846FC881-3E6C-4901-B466-24892ACA5BB0}" type="slidenum">
              <a:rPr lang="en-US" smtClean="0"/>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8885223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2278743" y="3602038"/>
            <a:ext cx="9216569" cy="1655762"/>
          </a:xfrm>
        </p:spPr>
        <p:txBody>
          <a:bodyPr>
            <a:normAutofit/>
          </a:bodyPr>
          <a:lstStyle>
            <a:lvl1pPr marL="0" indent="0" algn="l">
              <a:buNone/>
              <a:defRPr sz="2000" b="1">
                <a:solidFill>
                  <a:srgbClr val="89B9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a:xfrm>
            <a:off x="2278744" y="1123472"/>
            <a:ext cx="9216570" cy="1325563"/>
          </a:xfrm>
        </p:spPr>
        <p:txBody>
          <a:bodyPr/>
          <a:lstStyle>
            <a:lvl1pP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1890823"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pic>
        <p:nvPicPr>
          <p:cNvPr id="5" name="Graphic 4">
            <a:extLst>
              <a:ext uri="{FF2B5EF4-FFF2-40B4-BE49-F238E27FC236}">
                <a16:creationId xmlns:a16="http://schemas.microsoft.com/office/drawing/2014/main" id="{2BCB4D66-1FEA-D556-EDBF-33412B4DAE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647949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w/ Imag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6B41D73-1AE6-44BE-8C67-ECB83D2CE194}"/>
              </a:ext>
            </a:extLst>
          </p:cNvPr>
          <p:cNvSpPr>
            <a:spLocks noGrp="1"/>
          </p:cNvSpPr>
          <p:nvPr>
            <p:ph type="title"/>
          </p:nvPr>
        </p:nvSpPr>
        <p:spPr>
          <a:xfrm>
            <a:off x="838200" y="4365265"/>
            <a:ext cx="10515600" cy="10972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8581442E-8A09-4D38-8513-DBE7F0B79772}"/>
              </a:ext>
            </a:extLst>
          </p:cNvPr>
          <p:cNvSpPr>
            <a:spLocks noGrp="1"/>
          </p:cNvSpPr>
          <p:nvPr>
            <p:ph type="pic" sz="quarter" idx="10"/>
          </p:nvPr>
        </p:nvSpPr>
        <p:spPr>
          <a:xfrm>
            <a:off x="0" y="1"/>
            <a:ext cx="12192000" cy="4492060"/>
          </a:xfrm>
          <a:custGeom>
            <a:avLst/>
            <a:gdLst>
              <a:gd name="connsiteX0" fmla="*/ 0 w 12192000"/>
              <a:gd name="connsiteY0" fmla="*/ 0 h 2989263"/>
              <a:gd name="connsiteX1" fmla="*/ 12192000 w 12192000"/>
              <a:gd name="connsiteY1" fmla="*/ 0 h 2989263"/>
              <a:gd name="connsiteX2" fmla="*/ 12192000 w 12192000"/>
              <a:gd name="connsiteY2" fmla="*/ 2989263 h 2989263"/>
              <a:gd name="connsiteX3" fmla="*/ 0 w 12192000"/>
              <a:gd name="connsiteY3" fmla="*/ 2989263 h 2989263"/>
              <a:gd name="connsiteX4" fmla="*/ 0 w 12192000"/>
              <a:gd name="connsiteY4" fmla="*/ 0 h 2989263"/>
              <a:gd name="connsiteX0" fmla="*/ 0 w 12192000"/>
              <a:gd name="connsiteY0" fmla="*/ 0 h 4492060"/>
              <a:gd name="connsiteX1" fmla="*/ 12192000 w 12192000"/>
              <a:gd name="connsiteY1" fmla="*/ 0 h 4492060"/>
              <a:gd name="connsiteX2" fmla="*/ 12184049 w 12192000"/>
              <a:gd name="connsiteY2" fmla="*/ 4492060 h 4492060"/>
              <a:gd name="connsiteX3" fmla="*/ 0 w 12192000"/>
              <a:gd name="connsiteY3" fmla="*/ 2989263 h 4492060"/>
              <a:gd name="connsiteX4" fmla="*/ 0 w 12192000"/>
              <a:gd name="connsiteY4" fmla="*/ 0 h 449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492060">
                <a:moveTo>
                  <a:pt x="0" y="0"/>
                </a:moveTo>
                <a:lnTo>
                  <a:pt x="12192000" y="0"/>
                </a:lnTo>
                <a:cubicBezTo>
                  <a:pt x="12189350" y="1497353"/>
                  <a:pt x="12186699" y="2994707"/>
                  <a:pt x="12184049" y="4492060"/>
                </a:cubicBezTo>
                <a:lnTo>
                  <a:pt x="0" y="2989263"/>
                </a:lnTo>
                <a:lnTo>
                  <a:pt x="0" y="0"/>
                </a:lnTo>
                <a:close/>
              </a:path>
            </a:pathLst>
          </a:custGeom>
          <a:solidFill>
            <a:schemeClr val="bg1">
              <a:lumMod val="75000"/>
            </a:schemeClr>
          </a:solidFill>
        </p:spPr>
        <p:txBody>
          <a:bodyPr/>
          <a:lstStyle>
            <a:lvl1pPr marL="0" indent="0" algn="ctr">
              <a:buNone/>
              <a:defRPr/>
            </a:lvl1pPr>
          </a:lstStyle>
          <a:p>
            <a:r>
              <a:rPr lang="en-US"/>
              <a:t>Click icon to add picture</a:t>
            </a:r>
            <a:endParaRPr lang="en-US" dirty="0"/>
          </a:p>
        </p:txBody>
      </p:sp>
      <p:sp>
        <p:nvSpPr>
          <p:cNvPr id="5" name="Slide Number Placeholder 2">
            <a:extLst>
              <a:ext uri="{FF2B5EF4-FFF2-40B4-BE49-F238E27FC236}">
                <a16:creationId xmlns:a16="http://schemas.microsoft.com/office/drawing/2014/main" id="{54EE0E55-295F-4F1F-B218-8FA8E48534A6}"/>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B37C8-362D-4483-9724-DF111CEFCFB9}" type="slidenum">
              <a:rPr lang="en-US" smtClean="0"/>
              <a:t>‹#›</a:t>
            </a:fld>
            <a:endParaRPr lang="en-US"/>
          </a:p>
        </p:txBody>
      </p:sp>
      <p:sp>
        <p:nvSpPr>
          <p:cNvPr id="8" name="Text Placeholder 2">
            <a:extLst>
              <a:ext uri="{FF2B5EF4-FFF2-40B4-BE49-F238E27FC236}">
                <a16:creationId xmlns:a16="http://schemas.microsoft.com/office/drawing/2014/main" id="{2931359F-1B99-48A7-A2F8-61B5D7902C49}"/>
              </a:ext>
            </a:extLst>
          </p:cNvPr>
          <p:cNvSpPr>
            <a:spLocks noGrp="1"/>
          </p:cNvSpPr>
          <p:nvPr>
            <p:ph type="body" sz="quarter" idx="11" hasCustomPrompt="1"/>
          </p:nvPr>
        </p:nvSpPr>
        <p:spPr>
          <a:xfrm>
            <a:off x="838201" y="5462545"/>
            <a:ext cx="10515600" cy="760455"/>
          </a:xfrm>
          <a:prstGeom prst="rect">
            <a:avLst/>
          </a:prstGeom>
        </p:spPr>
        <p:txBody>
          <a:bodyPr/>
          <a:lstStyle>
            <a:lvl1pPr marL="0" indent="0" algn="ctr">
              <a:buNone/>
              <a:defRPr sz="3600">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3547205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BFF8-A419-4B07-A3AF-D8C3B15BA1BC}"/>
              </a:ext>
            </a:extLst>
          </p:cNvPr>
          <p:cNvSpPr>
            <a:spLocks noGrp="1"/>
          </p:cNvSpPr>
          <p:nvPr>
            <p:ph type="title"/>
          </p:nvPr>
        </p:nvSpPr>
        <p:spPr>
          <a:xfrm>
            <a:off x="838200" y="365125"/>
            <a:ext cx="10515600" cy="1325563"/>
          </a:xfrm>
          <a:prstGeom prst="rect">
            <a:avLst/>
          </a:prstGeom>
        </p:spPr>
        <p:txBody>
          <a:bodyPr/>
          <a:lstStyle>
            <a:lvl1pPr>
              <a:defRPr sz="3200">
                <a:latin typeface="Arial Black" panose="020B0A04020102020204" pitchFamily="34" charset="0"/>
                <a:cs typeface="Arial" panose="020B0604020202020204"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EC5571D5-A25E-4D04-9508-88FDB5B67D9D}"/>
              </a:ext>
            </a:extLst>
          </p:cNvPr>
          <p:cNvSpPr>
            <a:spLocks noGrp="1"/>
          </p:cNvSpPr>
          <p:nvPr>
            <p:ph sz="quarter" idx="10"/>
          </p:nvPr>
        </p:nvSpPr>
        <p:spPr>
          <a:xfrm>
            <a:off x="838200" y="1798638"/>
            <a:ext cx="10515600" cy="4208462"/>
          </a:xfrm>
          <a:prstGeom prst="rect">
            <a:avLst/>
          </a:prstGeom>
        </p:spPr>
        <p:txBody>
          <a:bodyPr/>
          <a:lstStyle>
            <a:lvl1pPr marL="228600" indent="-228600">
              <a:buClr>
                <a:srgbClr val="439639"/>
              </a:buClr>
              <a:buFont typeface="Wingdings" panose="05000000000000000000" pitchFamily="2" charset="2"/>
              <a:buChar char="§"/>
              <a:defRPr sz="2400"/>
            </a:lvl1pPr>
            <a:lvl2pPr marL="685800" indent="-228600">
              <a:buClr>
                <a:srgbClr val="155D0C"/>
              </a:buClr>
              <a:buFont typeface="Arial" panose="020B0604020202020204" pitchFamily="34" charset="0"/>
              <a:buChar char="•"/>
              <a:defRPr sz="2000"/>
            </a:lvl2pPr>
            <a:lvl3pPr marL="1143000" indent="-228600">
              <a:buFont typeface="Arial" panose="020B0604020202020204" pitchFamily="34" charset="0"/>
              <a:buChar cha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979516ED-BEB2-466D-8A97-B1D5F0D41686}"/>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800">
                <a:solidFill>
                  <a:schemeClr val="bg1"/>
                </a:solidFill>
              </a:defRPr>
            </a:lvl1pPr>
          </a:lstStyle>
          <a:p>
            <a:fld id="{9ECB37C8-362D-4483-9724-DF111CEFCFB9}" type="slidenum">
              <a:rPr lang="en-US" smtClean="0"/>
              <a:pPr/>
              <a:t>‹#›</a:t>
            </a:fld>
            <a:endParaRPr lang="en-US" dirty="0"/>
          </a:p>
        </p:txBody>
      </p:sp>
    </p:spTree>
    <p:extLst>
      <p:ext uri="{BB962C8B-B14F-4D97-AF65-F5344CB8AC3E}">
        <p14:creationId xmlns:p14="http://schemas.microsoft.com/office/powerpoint/2010/main" val="25877698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3286172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32822"/>
            <a:ext cx="10515600" cy="1719048"/>
          </a:xfrm>
        </p:spPr>
        <p:txBody>
          <a:bodyPr/>
          <a:lstStyle>
            <a:lvl1pPr algn="ctr">
              <a:defRPr sz="2800" baseline="0">
                <a:solidFill>
                  <a:srgbClr val="439D39"/>
                </a:solidFill>
                <a:latin typeface="Arial Black" panose="020B0A04020102020204" pitchFamily="34" charset="0"/>
                <a:cs typeface="Arial" panose="020B0604020202020204" pitchFamily="34" charset="0"/>
              </a:defRPr>
            </a:lvl1pPr>
          </a:lstStyle>
          <a:p>
            <a:r>
              <a:rPr lang="en-US" dirty="0"/>
              <a:t>Contact Name, Esq.</a:t>
            </a:r>
            <a:br>
              <a:rPr lang="en-US" dirty="0"/>
            </a:br>
            <a:r>
              <a:rPr lang="en-US" dirty="0"/>
              <a:t>###.###.####</a:t>
            </a:r>
            <a:br>
              <a:rPr lang="en-US" dirty="0"/>
            </a:br>
            <a:r>
              <a:rPr lang="en-US" dirty="0"/>
              <a:t>name@foxrothschild.com</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2097236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ight Color Block">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ED6E3093-FC20-4847-AA1B-420F9F2CDF34}"/>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800">
                <a:solidFill>
                  <a:schemeClr val="bg1"/>
                </a:solidFill>
              </a:defRPr>
            </a:lvl1pPr>
          </a:lstStyle>
          <a:p>
            <a:fld id="{9ECB37C8-362D-4483-9724-DF111CEFCFB9}" type="slidenum">
              <a:rPr lang="en-US" smtClean="0"/>
              <a:pPr/>
              <a:t>‹#›</a:t>
            </a:fld>
            <a:endParaRPr lang="en-US" dirty="0"/>
          </a:p>
        </p:txBody>
      </p:sp>
      <p:sp>
        <p:nvSpPr>
          <p:cNvPr id="6" name="Title Placeholder 1">
            <a:extLst>
              <a:ext uri="{FF2B5EF4-FFF2-40B4-BE49-F238E27FC236}">
                <a16:creationId xmlns:a16="http://schemas.microsoft.com/office/drawing/2014/main" id="{561EDECB-DCDA-4F5D-9525-F95D868BEFAD}"/>
              </a:ext>
            </a:extLst>
          </p:cNvPr>
          <p:cNvSpPr>
            <a:spLocks noGrp="1"/>
          </p:cNvSpPr>
          <p:nvPr>
            <p:ph type="title"/>
          </p:nvPr>
        </p:nvSpPr>
        <p:spPr>
          <a:xfrm>
            <a:off x="482944" y="365125"/>
            <a:ext cx="7609702" cy="1325563"/>
          </a:xfrm>
          <a:prstGeom prst="rect">
            <a:avLst/>
          </a:prstGeom>
        </p:spPr>
        <p:txBody>
          <a:bodyPr vert="horz" lIns="91440" tIns="45720" rIns="91440" bIns="45720" rtlCol="0" anchor="ctr">
            <a:normAutofit/>
          </a:bodyPr>
          <a:lstStyle>
            <a:lvl1pPr>
              <a:defRPr sz="3200">
                <a:latin typeface="Arial Black" panose="020B0A040201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36184D4B-E3C2-4312-81A9-765DDDDE5850}"/>
              </a:ext>
            </a:extLst>
          </p:cNvPr>
          <p:cNvSpPr>
            <a:spLocks noGrp="1"/>
          </p:cNvSpPr>
          <p:nvPr>
            <p:ph idx="1"/>
          </p:nvPr>
        </p:nvSpPr>
        <p:spPr>
          <a:xfrm>
            <a:off x="482944" y="1825625"/>
            <a:ext cx="7609702" cy="4140460"/>
          </a:xfrm>
          <a:prstGeom prst="rect">
            <a:avLst/>
          </a:prstGeom>
        </p:spPr>
        <p:txBody>
          <a:bodyPr vert="horz" lIns="91440" tIns="45720" rIns="91440" bIns="45720" rtlCol="0">
            <a:normAutofit/>
          </a:bodyPr>
          <a:lstStyle>
            <a:lvl2pPr marL="685800" indent="-228600">
              <a:buClr>
                <a:srgbClr val="439639"/>
              </a:buClr>
              <a:buFont typeface="Wingdings" panose="05000000000000000000"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681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3850245"/>
          </a:xfrm>
        </p:spPr>
        <p:txBody>
          <a:bodyPr/>
          <a:lstStyle>
            <a:lvl1pPr marL="228600" indent="-228600">
              <a:buClr>
                <a:srgbClr val="439639"/>
              </a:buClr>
              <a:buFont typeface="Wingdings" panose="05000000000000000000" pitchFamily="2" charset="2"/>
              <a:buChar char="§"/>
              <a:defRPr sz="2400"/>
            </a:lvl1pPr>
            <a:lvl2pPr>
              <a:buClr>
                <a:srgbClr val="155D0C"/>
              </a:buClr>
              <a:defRPr sz="2000"/>
            </a:lvl2pPr>
            <a:lvl3pPr marL="1143000" indent="-228600">
              <a:buFont typeface="Arial" panose="020B0604020202020204" pitchFamily="34" charset="0"/>
              <a:buChar cha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5897097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fault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1E09C60-6CD3-58E6-1B86-64824C8449A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96463" y="5937465"/>
            <a:ext cx="1708724" cy="711968"/>
          </a:xfrm>
          <a:prstGeom prst="rect">
            <a:avLst/>
          </a:prstGeom>
        </p:spPr>
      </p:pic>
      <p:sp>
        <p:nvSpPr>
          <p:cNvPr id="7" name="Slide Number Placeholder 6">
            <a:extLst>
              <a:ext uri="{FF2B5EF4-FFF2-40B4-BE49-F238E27FC236}">
                <a16:creationId xmlns:a16="http://schemas.microsoft.com/office/drawing/2014/main" id="{F7655E8C-1152-97E2-FE27-6175D972CFC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8" name="Content Placeholder 3">
            <a:extLst>
              <a:ext uri="{FF2B5EF4-FFF2-40B4-BE49-F238E27FC236}">
                <a16:creationId xmlns:a16="http://schemas.microsoft.com/office/drawing/2014/main" id="{05AA82F1-6F8A-288B-516A-84CF886667C3}"/>
              </a:ext>
            </a:extLst>
          </p:cNvPr>
          <p:cNvSpPr>
            <a:spLocks noGrp="1"/>
          </p:cNvSpPr>
          <p:nvPr>
            <p:ph sz="quarter" idx="10"/>
          </p:nvPr>
        </p:nvSpPr>
        <p:spPr>
          <a:xfrm>
            <a:off x="522514" y="1837110"/>
            <a:ext cx="11124053" cy="2725057"/>
          </a:xfrm>
          <a:prstGeom prst="rect">
            <a:avLst/>
          </a:prstGeom>
        </p:spPr>
        <p:txBody>
          <a:bodyPr/>
          <a:lstStyle>
            <a:lvl1pPr marL="0" indent="0">
              <a:buClr>
                <a:srgbClr val="155D0C"/>
              </a:buClr>
              <a:buFont typeface="Arial" panose="020B0604020202020204" pitchFamily="34" charset="0"/>
              <a:buNone/>
              <a:defRPr sz="2400">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2pPr>
            <a:lvl3pPr>
              <a:defRPr sz="1800">
                <a:solidFill>
                  <a:schemeClr val="tx1"/>
                </a:solidFill>
                <a:latin typeface="Segoe UI" panose="020B0502040204020203" pitchFamily="34" charset="0"/>
                <a:cs typeface="Segoe UI" panose="020B0502040204020203" pitchFamily="34" charset="0"/>
              </a:defRPr>
            </a:lvl3pPr>
            <a:lvl4pPr>
              <a:defRPr sz="1800">
                <a:solidFill>
                  <a:schemeClr val="tx1"/>
                </a:solidFill>
                <a:latin typeface="Segoe UI" panose="020B0502040204020203" pitchFamily="34" charset="0"/>
                <a:cs typeface="Segoe UI" panose="020B0502040204020203" pitchFamily="34" charset="0"/>
              </a:defRPr>
            </a:lvl4pPr>
            <a:lvl5pPr>
              <a:defRPr sz="18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0">
            <a:extLst>
              <a:ext uri="{FF2B5EF4-FFF2-40B4-BE49-F238E27FC236}">
                <a16:creationId xmlns:a16="http://schemas.microsoft.com/office/drawing/2014/main" id="{CF7C4A8B-8CC3-FB27-01C3-A8D21267D95E}"/>
              </a:ext>
            </a:extLst>
          </p:cNvPr>
          <p:cNvSpPr>
            <a:spLocks noGrp="1"/>
          </p:cNvSpPr>
          <p:nvPr>
            <p:ph type="title"/>
          </p:nvPr>
        </p:nvSpPr>
        <p:spPr>
          <a:xfrm>
            <a:off x="522515" y="511547"/>
            <a:ext cx="11124055" cy="1325563"/>
          </a:xfrm>
          <a:prstGeom prst="rect">
            <a:avLst/>
          </a:prstGeom>
        </p:spPr>
        <p:txBody>
          <a:bodyPr/>
          <a:lstStyle>
            <a:lvl1pPr>
              <a:defRPr sz="36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319731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faul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F66964-90C6-9972-0966-4DF100C6B7B4}"/>
              </a:ext>
            </a:extLst>
          </p:cNvPr>
          <p:cNvSpPr>
            <a:spLocks noGrp="1"/>
          </p:cNvSpPr>
          <p:nvPr>
            <p:ph type="pic" sz="quarter" idx="11" hasCustomPrompt="1"/>
          </p:nvPr>
        </p:nvSpPr>
        <p:spPr>
          <a:xfrm>
            <a:off x="7591425" y="276225"/>
            <a:ext cx="4310063" cy="6313488"/>
          </a:xfrm>
          <a:prstGeom prst="rect">
            <a:avLst/>
          </a:prstGeom>
          <a:solidFill>
            <a:schemeClr val="bg1">
              <a:lumMod val="85000"/>
            </a:schemeClr>
          </a:solidFill>
        </p:spPr>
        <p:txBody>
          <a:bodyPr tIns="457200"/>
          <a:lstStyle>
            <a:lvl1pPr marL="0" indent="0" algn="ctr">
              <a:spcBef>
                <a:spcPts val="2400"/>
              </a:spcBef>
              <a:buNone/>
              <a:defRPr sz="1400">
                <a:latin typeface="Segoe UI" panose="020B0502040204020203" pitchFamily="34" charset="0"/>
                <a:cs typeface="Segoe UI" panose="020B0502040204020203" pitchFamily="34" charset="0"/>
              </a:defRPr>
            </a:lvl1pPr>
          </a:lstStyle>
          <a:p>
            <a:r>
              <a:rPr lang="en-US" dirty="0"/>
              <a:t>Click the picture icon below to add your image.</a:t>
            </a:r>
          </a:p>
        </p:txBody>
      </p:sp>
      <p:sp>
        <p:nvSpPr>
          <p:cNvPr id="2" name="Content Placeholder 3">
            <a:extLst>
              <a:ext uri="{FF2B5EF4-FFF2-40B4-BE49-F238E27FC236}">
                <a16:creationId xmlns:a16="http://schemas.microsoft.com/office/drawing/2014/main" id="{7BA1138B-5491-81A4-2EED-D0288F7102E8}"/>
              </a:ext>
            </a:extLst>
          </p:cNvPr>
          <p:cNvSpPr>
            <a:spLocks noGrp="1"/>
          </p:cNvSpPr>
          <p:nvPr>
            <p:ph sz="quarter" idx="10"/>
          </p:nvPr>
        </p:nvSpPr>
        <p:spPr>
          <a:xfrm>
            <a:off x="522515" y="1837110"/>
            <a:ext cx="6284684" cy="2725057"/>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1800">
                <a:solidFill>
                  <a:schemeClr val="tx1"/>
                </a:solidFill>
                <a:latin typeface="Segoe UI" panose="020B0502040204020203" pitchFamily="34" charset="0"/>
                <a:cs typeface="Segoe UI" panose="020B0502040204020203" pitchFamily="34" charset="0"/>
              </a:defRPr>
            </a:lvl2pPr>
            <a:lvl3pPr>
              <a:defRPr sz="1800">
                <a:solidFill>
                  <a:schemeClr val="tx1"/>
                </a:solidFill>
                <a:latin typeface="Segoe UI" panose="020B0502040204020203" pitchFamily="34" charset="0"/>
                <a:cs typeface="Segoe UI" panose="020B0502040204020203" pitchFamily="34" charset="0"/>
              </a:defRPr>
            </a:lvl3pPr>
            <a:lvl4pPr>
              <a:defRPr sz="1800">
                <a:solidFill>
                  <a:schemeClr val="tx1"/>
                </a:solidFill>
                <a:latin typeface="Segoe UI" panose="020B0502040204020203" pitchFamily="34" charset="0"/>
                <a:cs typeface="Segoe UI" panose="020B0502040204020203" pitchFamily="34" charset="0"/>
              </a:defRPr>
            </a:lvl4pPr>
            <a:lvl5pPr>
              <a:defRPr sz="18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0">
            <a:extLst>
              <a:ext uri="{FF2B5EF4-FFF2-40B4-BE49-F238E27FC236}">
                <a16:creationId xmlns:a16="http://schemas.microsoft.com/office/drawing/2014/main" id="{6C96D078-3CCC-33DC-A907-8E4FBE6A4219}"/>
              </a:ext>
            </a:extLst>
          </p:cNvPr>
          <p:cNvSpPr>
            <a:spLocks noGrp="1"/>
          </p:cNvSpPr>
          <p:nvPr>
            <p:ph type="title"/>
          </p:nvPr>
        </p:nvSpPr>
        <p:spPr>
          <a:xfrm>
            <a:off x="522515" y="511547"/>
            <a:ext cx="628468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D8DCC806-977A-6471-6480-02CD2A606A37}"/>
              </a:ext>
            </a:extLst>
          </p:cNvPr>
          <p:cNvSpPr>
            <a:spLocks noGrp="1"/>
          </p:cNvSpPr>
          <p:nvPr>
            <p:ph type="sldNum" sz="quarter" idx="4"/>
          </p:nvPr>
        </p:nvSpPr>
        <p:spPr>
          <a:xfrm>
            <a:off x="1999235" y="6356350"/>
            <a:ext cx="392547" cy="365125"/>
          </a:xfrm>
          <a:prstGeom prst="rect">
            <a:avLst/>
          </a:prstGeom>
        </p:spPr>
        <p:txBody>
          <a:bodyPr vert="horz" lIns="91440" tIns="45720" rIns="91440" bIns="45720" rtlCol="0" anchor="ctr"/>
          <a:lstStyle>
            <a:lvl1pPr algn="r">
              <a:defRPr sz="1200">
                <a:solidFill>
                  <a:schemeClr val="bg2"/>
                </a:solidFill>
              </a:defRPr>
            </a:lvl1pPr>
          </a:lstStyle>
          <a:p>
            <a:fld id="{9ECB37C8-362D-4483-9724-DF111CEFCFB9}" type="slidenum">
              <a:rPr lang="en-US" smtClean="0"/>
              <a:pPr/>
              <a:t>‹#›</a:t>
            </a:fld>
            <a:endParaRPr lang="en-US" dirty="0"/>
          </a:p>
        </p:txBody>
      </p:sp>
      <p:pic>
        <p:nvPicPr>
          <p:cNvPr id="7" name="Graphic 6">
            <a:extLst>
              <a:ext uri="{FF2B5EF4-FFF2-40B4-BE49-F238E27FC236}">
                <a16:creationId xmlns:a16="http://schemas.microsoft.com/office/drawing/2014/main" id="{897EA5E1-D587-36C7-9464-68111FD62A6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90512" y="5937465"/>
            <a:ext cx="1708724" cy="711968"/>
          </a:xfrm>
          <a:prstGeom prst="rect">
            <a:avLst/>
          </a:prstGeom>
        </p:spPr>
      </p:pic>
    </p:spTree>
    <p:extLst>
      <p:ext uri="{BB962C8B-B14F-4D97-AF65-F5344CB8AC3E}">
        <p14:creationId xmlns:p14="http://schemas.microsoft.com/office/powerpoint/2010/main" val="3907973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fault | With Image Tw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flipH="1">
            <a:off x="7576450" y="-12701"/>
            <a:ext cx="4652962" cy="6877050"/>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0 w 4649787"/>
              <a:gd name="connsiteY0" fmla="*/ 0 h 6870700"/>
              <a:gd name="connsiteX1" fmla="*/ 4199371 w 4649787"/>
              <a:gd name="connsiteY1" fmla="*/ 1270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0700"/>
              <a:gd name="connsiteX1" fmla="*/ 4199371 w 4649787"/>
              <a:gd name="connsiteY1" fmla="*/ 635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7050"/>
              <a:gd name="connsiteX1" fmla="*/ 4199371 w 4649787"/>
              <a:gd name="connsiteY1" fmla="*/ 6350 h 6877050"/>
              <a:gd name="connsiteX2" fmla="*/ 4216223 w 4649787"/>
              <a:gd name="connsiteY2" fmla="*/ 367946 h 6877050"/>
              <a:gd name="connsiteX3" fmla="*/ 4163306 w 4649787"/>
              <a:gd name="connsiteY3" fmla="*/ 1047397 h 6877050"/>
              <a:gd name="connsiteX4" fmla="*/ 4060914 w 4649787"/>
              <a:gd name="connsiteY4" fmla="*/ 1599760 h 6877050"/>
              <a:gd name="connsiteX5" fmla="*/ 3929593 w 4649787"/>
              <a:gd name="connsiteY5" fmla="*/ 2186957 h 6877050"/>
              <a:gd name="connsiteX6" fmla="*/ 3709725 w 4649787"/>
              <a:gd name="connsiteY6" fmla="*/ 3023569 h 6877050"/>
              <a:gd name="connsiteX7" fmla="*/ 3536862 w 4649787"/>
              <a:gd name="connsiteY7" fmla="*/ 3732389 h 6877050"/>
              <a:gd name="connsiteX8" fmla="*/ 3450256 w 4649787"/>
              <a:gd name="connsiteY8" fmla="*/ 4604544 h 6877050"/>
              <a:gd name="connsiteX9" fmla="*/ 3579284 w 4649787"/>
              <a:gd name="connsiteY9" fmla="*/ 5232663 h 6877050"/>
              <a:gd name="connsiteX10" fmla="*/ 3950582 w 4649787"/>
              <a:gd name="connsiteY10" fmla="*/ 6023329 h 6877050"/>
              <a:gd name="connsiteX11" fmla="*/ 4162957 w 4649787"/>
              <a:gd name="connsiteY11" fmla="*/ 6365081 h 6877050"/>
              <a:gd name="connsiteX12" fmla="*/ 4360599 w 4649787"/>
              <a:gd name="connsiteY12" fmla="*/ 6617228 h 6877050"/>
              <a:gd name="connsiteX13" fmla="*/ 4504532 w 4649787"/>
              <a:gd name="connsiteY13" fmla="*/ 6757074 h 6877050"/>
              <a:gd name="connsiteX14" fmla="*/ 4649787 w 4649787"/>
              <a:gd name="connsiteY14" fmla="*/ 6870700 h 6877050"/>
              <a:gd name="connsiteX15" fmla="*/ 1587 w 4649787"/>
              <a:gd name="connsiteY15" fmla="*/ 6877050 h 6877050"/>
              <a:gd name="connsiteX16" fmla="*/ 0 w 4649787"/>
              <a:gd name="connsiteY16" fmla="*/ 0 h 6877050"/>
              <a:gd name="connsiteX0" fmla="*/ 0 w 4652962"/>
              <a:gd name="connsiteY0" fmla="*/ 0 h 6877050"/>
              <a:gd name="connsiteX1" fmla="*/ 4199371 w 4652962"/>
              <a:gd name="connsiteY1" fmla="*/ 6350 h 6877050"/>
              <a:gd name="connsiteX2" fmla="*/ 4216223 w 4652962"/>
              <a:gd name="connsiteY2" fmla="*/ 367946 h 6877050"/>
              <a:gd name="connsiteX3" fmla="*/ 4163306 w 4652962"/>
              <a:gd name="connsiteY3" fmla="*/ 1047397 h 6877050"/>
              <a:gd name="connsiteX4" fmla="*/ 4060914 w 4652962"/>
              <a:gd name="connsiteY4" fmla="*/ 1599760 h 6877050"/>
              <a:gd name="connsiteX5" fmla="*/ 3929593 w 4652962"/>
              <a:gd name="connsiteY5" fmla="*/ 2186957 h 6877050"/>
              <a:gd name="connsiteX6" fmla="*/ 3709725 w 4652962"/>
              <a:gd name="connsiteY6" fmla="*/ 3023569 h 6877050"/>
              <a:gd name="connsiteX7" fmla="*/ 3536862 w 4652962"/>
              <a:gd name="connsiteY7" fmla="*/ 3732389 h 6877050"/>
              <a:gd name="connsiteX8" fmla="*/ 3450256 w 4652962"/>
              <a:gd name="connsiteY8" fmla="*/ 4604544 h 6877050"/>
              <a:gd name="connsiteX9" fmla="*/ 3579284 w 4652962"/>
              <a:gd name="connsiteY9" fmla="*/ 5232663 h 6877050"/>
              <a:gd name="connsiteX10" fmla="*/ 3950582 w 4652962"/>
              <a:gd name="connsiteY10" fmla="*/ 6023329 h 6877050"/>
              <a:gd name="connsiteX11" fmla="*/ 4162957 w 4652962"/>
              <a:gd name="connsiteY11" fmla="*/ 6365081 h 6877050"/>
              <a:gd name="connsiteX12" fmla="*/ 4360599 w 4652962"/>
              <a:gd name="connsiteY12" fmla="*/ 6617228 h 6877050"/>
              <a:gd name="connsiteX13" fmla="*/ 4504532 w 4652962"/>
              <a:gd name="connsiteY13" fmla="*/ 6757074 h 6877050"/>
              <a:gd name="connsiteX14" fmla="*/ 4652962 w 4652962"/>
              <a:gd name="connsiteY14" fmla="*/ 6873875 h 6877050"/>
              <a:gd name="connsiteX15" fmla="*/ 1587 w 4652962"/>
              <a:gd name="connsiteY15" fmla="*/ 6877050 h 6877050"/>
              <a:gd name="connsiteX16" fmla="*/ 0 w 4652962"/>
              <a:gd name="connsiteY16" fmla="*/ 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52962" h="6877050">
                <a:moveTo>
                  <a:pt x="0" y="0"/>
                </a:moveTo>
                <a:lnTo>
                  <a:pt x="4199371" y="6350"/>
                </a:lnTo>
                <a:cubicBezTo>
                  <a:pt x="4212927" y="71584"/>
                  <a:pt x="4224098" y="257469"/>
                  <a:pt x="4216223" y="367946"/>
                </a:cubicBezTo>
                <a:cubicBezTo>
                  <a:pt x="4217634" y="639673"/>
                  <a:pt x="4189191" y="842095"/>
                  <a:pt x="4163306" y="1047397"/>
                </a:cubicBezTo>
                <a:cubicBezTo>
                  <a:pt x="4137421" y="1252699"/>
                  <a:pt x="4099866" y="1409833"/>
                  <a:pt x="4060914" y="1599760"/>
                </a:cubicBezTo>
                <a:cubicBezTo>
                  <a:pt x="4021962" y="1789687"/>
                  <a:pt x="3988124" y="1949656"/>
                  <a:pt x="3929593" y="2186957"/>
                </a:cubicBezTo>
                <a:cubicBezTo>
                  <a:pt x="3871062" y="2424258"/>
                  <a:pt x="3775180" y="2765997"/>
                  <a:pt x="3709725" y="3023569"/>
                </a:cubicBezTo>
                <a:cubicBezTo>
                  <a:pt x="3644270" y="3281141"/>
                  <a:pt x="3596775" y="3461750"/>
                  <a:pt x="3536862" y="3732389"/>
                </a:cubicBezTo>
                <a:cubicBezTo>
                  <a:pt x="3476949" y="4003028"/>
                  <a:pt x="3433661" y="4352117"/>
                  <a:pt x="3450256" y="4604544"/>
                </a:cubicBezTo>
                <a:cubicBezTo>
                  <a:pt x="3466851" y="4856971"/>
                  <a:pt x="3495896" y="4996199"/>
                  <a:pt x="3579284" y="5232663"/>
                </a:cubicBezTo>
                <a:cubicBezTo>
                  <a:pt x="3662672" y="5469127"/>
                  <a:pt x="3853303" y="5834593"/>
                  <a:pt x="3950582" y="6023329"/>
                </a:cubicBezTo>
                <a:cubicBezTo>
                  <a:pt x="4047861" y="6212065"/>
                  <a:pt x="4056851" y="6214258"/>
                  <a:pt x="4162957" y="6365081"/>
                </a:cubicBezTo>
                <a:cubicBezTo>
                  <a:pt x="4257075" y="6503642"/>
                  <a:pt x="4289691" y="6535559"/>
                  <a:pt x="4360599" y="6617228"/>
                </a:cubicBezTo>
                <a:lnTo>
                  <a:pt x="4504532" y="6757074"/>
                </a:lnTo>
                <a:lnTo>
                  <a:pt x="4652962" y="6873875"/>
                </a:lnTo>
                <a:lnTo>
                  <a:pt x="1587" y="6877050"/>
                </a:lnTo>
                <a:cubicBezTo>
                  <a:pt x="-2646" y="4593167"/>
                  <a:pt x="4233" y="2283883"/>
                  <a:pt x="0"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lgn="ctr">
              <a:buNone/>
              <a:defRPr sz="1600">
                <a:latin typeface="+mn-lt"/>
              </a:defRPr>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431295" y="458673"/>
            <a:ext cx="5343863" cy="1325563"/>
          </a:xfrm>
        </p:spPr>
        <p:txBody>
          <a:bodyPr>
            <a:norm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431293" y="1912829"/>
            <a:ext cx="5343863" cy="3892652"/>
          </a:xfrm>
        </p:spPr>
        <p:txBody>
          <a:bodyPr/>
          <a:lstStyle>
            <a:lvl1pPr marL="0" indent="0">
              <a:buClr>
                <a:srgbClr val="89B945"/>
              </a:buClr>
              <a:buFontTx/>
              <a:buNone/>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1965691" y="6356350"/>
            <a:ext cx="609600" cy="365125"/>
          </a:xfrm>
          <a:prstGeom prst="rect">
            <a:avLst/>
          </a:prstGeom>
        </p:spPr>
        <p:txBody>
          <a:bodyPr/>
          <a:lstStyle>
            <a:lvl1pPr>
              <a:defRPr>
                <a:solidFill>
                  <a:schemeClr val="bg2">
                    <a:lumMod val="75000"/>
                  </a:schemeClr>
                </a:solidFill>
              </a:defRPr>
            </a:lvl1pPr>
          </a:lstStyle>
          <a:p>
            <a:fld id="{846FC881-3E6C-4901-B466-24892ACA5BB0}" type="slidenum">
              <a:rPr lang="en-US" smtClean="0"/>
              <a:pPr/>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3398" y="5934075"/>
            <a:ext cx="1717347" cy="722376"/>
          </a:xfrm>
          <a:prstGeom prst="rect">
            <a:avLst/>
          </a:prstGeom>
        </p:spPr>
      </p:pic>
    </p:spTree>
    <p:extLst>
      <p:ext uri="{BB962C8B-B14F-4D97-AF65-F5344CB8AC3E}">
        <p14:creationId xmlns:p14="http://schemas.microsoft.com/office/powerpoint/2010/main" val="2902702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8" name="TextBox 7">
            <a:extLst>
              <a:ext uri="{FF2B5EF4-FFF2-40B4-BE49-F238E27FC236}">
                <a16:creationId xmlns:a16="http://schemas.microsoft.com/office/drawing/2014/main" id="{36DD28ED-88FA-9897-6B5F-C3E5E0C57218}"/>
              </a:ext>
            </a:extLst>
          </p:cNvPr>
          <p:cNvSpPr txBox="1"/>
          <p:nvPr userDrawn="1"/>
        </p:nvSpPr>
        <p:spPr>
          <a:xfrm>
            <a:off x="6372226" y="6574083"/>
            <a:ext cx="184286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2690839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F66964-90C6-9972-0966-4DF100C6B7B4}"/>
              </a:ext>
            </a:extLst>
          </p:cNvPr>
          <p:cNvSpPr>
            <a:spLocks noGrp="1"/>
          </p:cNvSpPr>
          <p:nvPr>
            <p:ph type="pic" sz="quarter" idx="11" hasCustomPrompt="1"/>
          </p:nvPr>
        </p:nvSpPr>
        <p:spPr>
          <a:xfrm>
            <a:off x="7591425" y="276225"/>
            <a:ext cx="4310063" cy="6313488"/>
          </a:xfrm>
          <a:prstGeom prst="rect">
            <a:avLst/>
          </a:prstGeom>
          <a:solidFill>
            <a:schemeClr val="bg1">
              <a:lumMod val="85000"/>
            </a:schemeClr>
          </a:solidFill>
        </p:spPr>
        <p:txBody>
          <a:bodyPr tIns="457200"/>
          <a:lstStyle>
            <a:lvl1pPr marL="0" indent="0" algn="ctr">
              <a:spcBef>
                <a:spcPts val="2400"/>
              </a:spcBef>
              <a:buNone/>
              <a:defRPr sz="1400">
                <a:latin typeface="Segoe UI" panose="020B0502040204020203" pitchFamily="34" charset="0"/>
                <a:cs typeface="Segoe UI" panose="020B0502040204020203" pitchFamily="34" charset="0"/>
              </a:defRPr>
            </a:lvl1pPr>
          </a:lstStyle>
          <a:p>
            <a:r>
              <a:rPr lang="en-US" dirty="0"/>
              <a:t>Click the picture icon below to add your image.</a:t>
            </a:r>
          </a:p>
        </p:txBody>
      </p:sp>
      <p:sp>
        <p:nvSpPr>
          <p:cNvPr id="3" name="Title 10">
            <a:extLst>
              <a:ext uri="{FF2B5EF4-FFF2-40B4-BE49-F238E27FC236}">
                <a16:creationId xmlns:a16="http://schemas.microsoft.com/office/drawing/2014/main" id="{6C96D078-3CCC-33DC-A907-8E4FBE6A4219}"/>
              </a:ext>
            </a:extLst>
          </p:cNvPr>
          <p:cNvSpPr>
            <a:spLocks noGrp="1"/>
          </p:cNvSpPr>
          <p:nvPr>
            <p:ph type="title"/>
          </p:nvPr>
        </p:nvSpPr>
        <p:spPr>
          <a:xfrm>
            <a:off x="522515" y="511547"/>
            <a:ext cx="628468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D8DCC806-977A-6471-6480-02CD2A606A37}"/>
              </a:ext>
            </a:extLst>
          </p:cNvPr>
          <p:cNvSpPr>
            <a:spLocks noGrp="1"/>
          </p:cNvSpPr>
          <p:nvPr>
            <p:ph type="sldNum" sz="quarter" idx="4"/>
          </p:nvPr>
        </p:nvSpPr>
        <p:spPr>
          <a:xfrm>
            <a:off x="1999235" y="6356350"/>
            <a:ext cx="392547" cy="365125"/>
          </a:xfrm>
          <a:prstGeom prst="rect">
            <a:avLst/>
          </a:prstGeom>
        </p:spPr>
        <p:txBody>
          <a:bodyPr vert="horz" lIns="91440" tIns="45720" rIns="91440" bIns="45720" rtlCol="0" anchor="ctr"/>
          <a:lstStyle>
            <a:lvl1pPr algn="r">
              <a:defRPr sz="1200">
                <a:solidFill>
                  <a:schemeClr val="bg2"/>
                </a:solidFill>
              </a:defRPr>
            </a:lvl1pPr>
          </a:lstStyle>
          <a:p>
            <a:fld id="{9ECB37C8-362D-4483-9724-DF111CEFCFB9}" type="slidenum">
              <a:rPr lang="en-US" smtClean="0"/>
              <a:pPr/>
              <a:t>‹#›</a:t>
            </a:fld>
            <a:endParaRPr lang="en-US" dirty="0"/>
          </a:p>
        </p:txBody>
      </p:sp>
      <p:pic>
        <p:nvPicPr>
          <p:cNvPr id="7" name="Graphic 6">
            <a:extLst>
              <a:ext uri="{FF2B5EF4-FFF2-40B4-BE49-F238E27FC236}">
                <a16:creationId xmlns:a16="http://schemas.microsoft.com/office/drawing/2014/main" id="{897EA5E1-D587-36C7-9464-68111FD62A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513" y="5937465"/>
            <a:ext cx="1708722" cy="711967"/>
          </a:xfrm>
          <a:prstGeom prst="rect">
            <a:avLst/>
          </a:prstGeom>
        </p:spPr>
      </p:pic>
      <p:sp>
        <p:nvSpPr>
          <p:cNvPr id="5" name="Content Placeholder 3">
            <a:extLst>
              <a:ext uri="{FF2B5EF4-FFF2-40B4-BE49-F238E27FC236}">
                <a16:creationId xmlns:a16="http://schemas.microsoft.com/office/drawing/2014/main" id="{B93B89AA-9A19-0881-7845-CAA989379E94}"/>
              </a:ext>
            </a:extLst>
          </p:cNvPr>
          <p:cNvSpPr>
            <a:spLocks noGrp="1"/>
          </p:cNvSpPr>
          <p:nvPr>
            <p:ph sz="quarter" idx="10"/>
          </p:nvPr>
        </p:nvSpPr>
        <p:spPr>
          <a:xfrm>
            <a:off x="522515" y="1837110"/>
            <a:ext cx="6284686" cy="3972019"/>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2pPr>
            <a:lvl3pPr>
              <a:defRPr sz="2000">
                <a:solidFill>
                  <a:schemeClr val="tx1"/>
                </a:solidFill>
                <a:latin typeface="Segoe UI" panose="020B0502040204020203" pitchFamily="34" charset="0"/>
                <a:cs typeface="Segoe UI" panose="020B0502040204020203" pitchFamily="34" charset="0"/>
              </a:defRPr>
            </a:lvl3pPr>
            <a:lvl4pPr>
              <a:defRPr sz="2000">
                <a:solidFill>
                  <a:schemeClr val="tx1"/>
                </a:solidFill>
                <a:latin typeface="Segoe UI" panose="020B0502040204020203" pitchFamily="34" charset="0"/>
                <a:cs typeface="Segoe UI" panose="020B0502040204020203" pitchFamily="34" charset="0"/>
              </a:defRPr>
            </a:lvl4pPr>
            <a:lvl5pPr>
              <a:defRPr sz="20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30703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1E09C60-6CD3-58E6-1B86-64824C8449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7" name="Slide Number Placeholder 6">
            <a:extLst>
              <a:ext uri="{FF2B5EF4-FFF2-40B4-BE49-F238E27FC236}">
                <a16:creationId xmlns:a16="http://schemas.microsoft.com/office/drawing/2014/main" id="{F7655E8C-1152-97E2-FE27-6175D972CFC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8" name="Content Placeholder 3">
            <a:extLst>
              <a:ext uri="{FF2B5EF4-FFF2-40B4-BE49-F238E27FC236}">
                <a16:creationId xmlns:a16="http://schemas.microsoft.com/office/drawing/2014/main" id="{05AA82F1-6F8A-288B-516A-84CF886667C3}"/>
              </a:ext>
            </a:extLst>
          </p:cNvPr>
          <p:cNvSpPr>
            <a:spLocks noGrp="1"/>
          </p:cNvSpPr>
          <p:nvPr>
            <p:ph sz="quarter" idx="10"/>
          </p:nvPr>
        </p:nvSpPr>
        <p:spPr>
          <a:xfrm>
            <a:off x="522514" y="1837110"/>
            <a:ext cx="11124053" cy="3972019"/>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2pPr>
            <a:lvl3pPr>
              <a:defRPr sz="2000">
                <a:solidFill>
                  <a:schemeClr val="tx1"/>
                </a:solidFill>
                <a:latin typeface="Segoe UI" panose="020B0502040204020203" pitchFamily="34" charset="0"/>
                <a:cs typeface="Segoe UI" panose="020B0502040204020203" pitchFamily="34" charset="0"/>
              </a:defRPr>
            </a:lvl3pPr>
            <a:lvl4pPr>
              <a:defRPr sz="2000">
                <a:solidFill>
                  <a:schemeClr val="tx1"/>
                </a:solidFill>
                <a:latin typeface="Segoe UI" panose="020B0502040204020203" pitchFamily="34" charset="0"/>
                <a:cs typeface="Segoe UI" panose="020B0502040204020203" pitchFamily="34" charset="0"/>
              </a:defRPr>
            </a:lvl4pPr>
            <a:lvl5pPr>
              <a:defRPr sz="20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0">
            <a:extLst>
              <a:ext uri="{FF2B5EF4-FFF2-40B4-BE49-F238E27FC236}">
                <a16:creationId xmlns:a16="http://schemas.microsoft.com/office/drawing/2014/main" id="{CF7C4A8B-8CC3-FB27-01C3-A8D21267D95E}"/>
              </a:ext>
            </a:extLst>
          </p:cNvPr>
          <p:cNvSpPr>
            <a:spLocks noGrp="1"/>
          </p:cNvSpPr>
          <p:nvPr>
            <p:ph type="title"/>
          </p:nvPr>
        </p:nvSpPr>
        <p:spPr>
          <a:xfrm>
            <a:off x="522515" y="511547"/>
            <a:ext cx="1112405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569090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 | With Image Tw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7567168" y="-6352"/>
            <a:ext cx="4662241" cy="6867979"/>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0 w 4649787"/>
              <a:gd name="connsiteY0" fmla="*/ 0 h 6870700"/>
              <a:gd name="connsiteX1" fmla="*/ 4199371 w 4649787"/>
              <a:gd name="connsiteY1" fmla="*/ 1270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0700"/>
              <a:gd name="connsiteX1" fmla="*/ 4199371 w 4649787"/>
              <a:gd name="connsiteY1" fmla="*/ 635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7050"/>
              <a:gd name="connsiteX1" fmla="*/ 4199371 w 4649787"/>
              <a:gd name="connsiteY1" fmla="*/ 6350 h 6877050"/>
              <a:gd name="connsiteX2" fmla="*/ 4216223 w 4649787"/>
              <a:gd name="connsiteY2" fmla="*/ 367946 h 6877050"/>
              <a:gd name="connsiteX3" fmla="*/ 4163306 w 4649787"/>
              <a:gd name="connsiteY3" fmla="*/ 1047397 h 6877050"/>
              <a:gd name="connsiteX4" fmla="*/ 4060914 w 4649787"/>
              <a:gd name="connsiteY4" fmla="*/ 1599760 h 6877050"/>
              <a:gd name="connsiteX5" fmla="*/ 3929593 w 4649787"/>
              <a:gd name="connsiteY5" fmla="*/ 2186957 h 6877050"/>
              <a:gd name="connsiteX6" fmla="*/ 3709725 w 4649787"/>
              <a:gd name="connsiteY6" fmla="*/ 3023569 h 6877050"/>
              <a:gd name="connsiteX7" fmla="*/ 3536862 w 4649787"/>
              <a:gd name="connsiteY7" fmla="*/ 3732389 h 6877050"/>
              <a:gd name="connsiteX8" fmla="*/ 3450256 w 4649787"/>
              <a:gd name="connsiteY8" fmla="*/ 4604544 h 6877050"/>
              <a:gd name="connsiteX9" fmla="*/ 3579284 w 4649787"/>
              <a:gd name="connsiteY9" fmla="*/ 5232663 h 6877050"/>
              <a:gd name="connsiteX10" fmla="*/ 3950582 w 4649787"/>
              <a:gd name="connsiteY10" fmla="*/ 6023329 h 6877050"/>
              <a:gd name="connsiteX11" fmla="*/ 4162957 w 4649787"/>
              <a:gd name="connsiteY11" fmla="*/ 6365081 h 6877050"/>
              <a:gd name="connsiteX12" fmla="*/ 4360599 w 4649787"/>
              <a:gd name="connsiteY12" fmla="*/ 6617228 h 6877050"/>
              <a:gd name="connsiteX13" fmla="*/ 4504532 w 4649787"/>
              <a:gd name="connsiteY13" fmla="*/ 6757074 h 6877050"/>
              <a:gd name="connsiteX14" fmla="*/ 4649787 w 4649787"/>
              <a:gd name="connsiteY14" fmla="*/ 6870700 h 6877050"/>
              <a:gd name="connsiteX15" fmla="*/ 1587 w 4649787"/>
              <a:gd name="connsiteY15" fmla="*/ 6877050 h 6877050"/>
              <a:gd name="connsiteX16" fmla="*/ 0 w 4649787"/>
              <a:gd name="connsiteY16" fmla="*/ 0 h 6877050"/>
              <a:gd name="connsiteX0" fmla="*/ 0 w 4652962"/>
              <a:gd name="connsiteY0" fmla="*/ 0 h 6877050"/>
              <a:gd name="connsiteX1" fmla="*/ 4199371 w 4652962"/>
              <a:gd name="connsiteY1" fmla="*/ 6350 h 6877050"/>
              <a:gd name="connsiteX2" fmla="*/ 4216223 w 4652962"/>
              <a:gd name="connsiteY2" fmla="*/ 367946 h 6877050"/>
              <a:gd name="connsiteX3" fmla="*/ 4163306 w 4652962"/>
              <a:gd name="connsiteY3" fmla="*/ 1047397 h 6877050"/>
              <a:gd name="connsiteX4" fmla="*/ 4060914 w 4652962"/>
              <a:gd name="connsiteY4" fmla="*/ 1599760 h 6877050"/>
              <a:gd name="connsiteX5" fmla="*/ 3929593 w 4652962"/>
              <a:gd name="connsiteY5" fmla="*/ 2186957 h 6877050"/>
              <a:gd name="connsiteX6" fmla="*/ 3709725 w 4652962"/>
              <a:gd name="connsiteY6" fmla="*/ 3023569 h 6877050"/>
              <a:gd name="connsiteX7" fmla="*/ 3536862 w 4652962"/>
              <a:gd name="connsiteY7" fmla="*/ 3732389 h 6877050"/>
              <a:gd name="connsiteX8" fmla="*/ 3450256 w 4652962"/>
              <a:gd name="connsiteY8" fmla="*/ 4604544 h 6877050"/>
              <a:gd name="connsiteX9" fmla="*/ 3579284 w 4652962"/>
              <a:gd name="connsiteY9" fmla="*/ 5232663 h 6877050"/>
              <a:gd name="connsiteX10" fmla="*/ 3950582 w 4652962"/>
              <a:gd name="connsiteY10" fmla="*/ 6023329 h 6877050"/>
              <a:gd name="connsiteX11" fmla="*/ 4162957 w 4652962"/>
              <a:gd name="connsiteY11" fmla="*/ 6365081 h 6877050"/>
              <a:gd name="connsiteX12" fmla="*/ 4360599 w 4652962"/>
              <a:gd name="connsiteY12" fmla="*/ 6617228 h 6877050"/>
              <a:gd name="connsiteX13" fmla="*/ 4504532 w 4652962"/>
              <a:gd name="connsiteY13" fmla="*/ 6757074 h 6877050"/>
              <a:gd name="connsiteX14" fmla="*/ 4652962 w 4652962"/>
              <a:gd name="connsiteY14" fmla="*/ 6873875 h 6877050"/>
              <a:gd name="connsiteX15" fmla="*/ 1587 w 4652962"/>
              <a:gd name="connsiteY15" fmla="*/ 6877050 h 6877050"/>
              <a:gd name="connsiteX16" fmla="*/ 0 w 4652962"/>
              <a:gd name="connsiteY16" fmla="*/ 0 h 6877050"/>
              <a:gd name="connsiteX0" fmla="*/ 0 w 4763034"/>
              <a:gd name="connsiteY0" fmla="*/ 0 h 6877050"/>
              <a:gd name="connsiteX1" fmla="*/ 4762789 w 4763034"/>
              <a:gd name="connsiteY1" fmla="*/ 6350 h 6877050"/>
              <a:gd name="connsiteX2" fmla="*/ 4216223 w 4763034"/>
              <a:gd name="connsiteY2" fmla="*/ 367946 h 6877050"/>
              <a:gd name="connsiteX3" fmla="*/ 4163306 w 4763034"/>
              <a:gd name="connsiteY3" fmla="*/ 1047397 h 6877050"/>
              <a:gd name="connsiteX4" fmla="*/ 4060914 w 4763034"/>
              <a:gd name="connsiteY4" fmla="*/ 1599760 h 6877050"/>
              <a:gd name="connsiteX5" fmla="*/ 3929593 w 4763034"/>
              <a:gd name="connsiteY5" fmla="*/ 2186957 h 6877050"/>
              <a:gd name="connsiteX6" fmla="*/ 3709725 w 4763034"/>
              <a:gd name="connsiteY6" fmla="*/ 3023569 h 6877050"/>
              <a:gd name="connsiteX7" fmla="*/ 3536862 w 4763034"/>
              <a:gd name="connsiteY7" fmla="*/ 3732389 h 6877050"/>
              <a:gd name="connsiteX8" fmla="*/ 3450256 w 4763034"/>
              <a:gd name="connsiteY8" fmla="*/ 4604544 h 6877050"/>
              <a:gd name="connsiteX9" fmla="*/ 3579284 w 4763034"/>
              <a:gd name="connsiteY9" fmla="*/ 5232663 h 6877050"/>
              <a:gd name="connsiteX10" fmla="*/ 3950582 w 4763034"/>
              <a:gd name="connsiteY10" fmla="*/ 6023329 h 6877050"/>
              <a:gd name="connsiteX11" fmla="*/ 4162957 w 4763034"/>
              <a:gd name="connsiteY11" fmla="*/ 6365081 h 6877050"/>
              <a:gd name="connsiteX12" fmla="*/ 4360599 w 4763034"/>
              <a:gd name="connsiteY12" fmla="*/ 6617228 h 6877050"/>
              <a:gd name="connsiteX13" fmla="*/ 4504532 w 4763034"/>
              <a:gd name="connsiteY13" fmla="*/ 6757074 h 6877050"/>
              <a:gd name="connsiteX14" fmla="*/ 4652962 w 4763034"/>
              <a:gd name="connsiteY14" fmla="*/ 6873875 h 6877050"/>
              <a:gd name="connsiteX15" fmla="*/ 1587 w 4763034"/>
              <a:gd name="connsiteY15" fmla="*/ 6877050 h 6877050"/>
              <a:gd name="connsiteX16" fmla="*/ 0 w 4763034"/>
              <a:gd name="connsiteY16" fmla="*/ 0 h 6877050"/>
              <a:gd name="connsiteX0" fmla="*/ 0 w 4980484"/>
              <a:gd name="connsiteY0" fmla="*/ 0 h 6877050"/>
              <a:gd name="connsiteX1" fmla="*/ 4762789 w 4980484"/>
              <a:gd name="connsiteY1" fmla="*/ 6350 h 6877050"/>
              <a:gd name="connsiteX2" fmla="*/ 4163306 w 4980484"/>
              <a:gd name="connsiteY2" fmla="*/ 1047397 h 6877050"/>
              <a:gd name="connsiteX3" fmla="*/ 4060914 w 4980484"/>
              <a:gd name="connsiteY3" fmla="*/ 1599760 h 6877050"/>
              <a:gd name="connsiteX4" fmla="*/ 3929593 w 4980484"/>
              <a:gd name="connsiteY4" fmla="*/ 2186957 h 6877050"/>
              <a:gd name="connsiteX5" fmla="*/ 3709725 w 4980484"/>
              <a:gd name="connsiteY5" fmla="*/ 3023569 h 6877050"/>
              <a:gd name="connsiteX6" fmla="*/ 3536862 w 4980484"/>
              <a:gd name="connsiteY6" fmla="*/ 3732389 h 6877050"/>
              <a:gd name="connsiteX7" fmla="*/ 3450256 w 4980484"/>
              <a:gd name="connsiteY7" fmla="*/ 4604544 h 6877050"/>
              <a:gd name="connsiteX8" fmla="*/ 3579284 w 4980484"/>
              <a:gd name="connsiteY8" fmla="*/ 5232663 h 6877050"/>
              <a:gd name="connsiteX9" fmla="*/ 3950582 w 4980484"/>
              <a:gd name="connsiteY9" fmla="*/ 6023329 h 6877050"/>
              <a:gd name="connsiteX10" fmla="*/ 4162957 w 4980484"/>
              <a:gd name="connsiteY10" fmla="*/ 6365081 h 6877050"/>
              <a:gd name="connsiteX11" fmla="*/ 4360599 w 4980484"/>
              <a:gd name="connsiteY11" fmla="*/ 6617228 h 6877050"/>
              <a:gd name="connsiteX12" fmla="*/ 4504532 w 4980484"/>
              <a:gd name="connsiteY12" fmla="*/ 6757074 h 6877050"/>
              <a:gd name="connsiteX13" fmla="*/ 4652962 w 4980484"/>
              <a:gd name="connsiteY13" fmla="*/ 6873875 h 6877050"/>
              <a:gd name="connsiteX14" fmla="*/ 1587 w 4980484"/>
              <a:gd name="connsiteY14" fmla="*/ 6877050 h 6877050"/>
              <a:gd name="connsiteX15" fmla="*/ 0 w 4980484"/>
              <a:gd name="connsiteY15" fmla="*/ 0 h 6877050"/>
              <a:gd name="connsiteX0" fmla="*/ 0 w 4963572"/>
              <a:gd name="connsiteY0" fmla="*/ 0 h 6877050"/>
              <a:gd name="connsiteX1" fmla="*/ 4762789 w 4963572"/>
              <a:gd name="connsiteY1" fmla="*/ 6350 h 6877050"/>
              <a:gd name="connsiteX2" fmla="*/ 4060914 w 4963572"/>
              <a:gd name="connsiteY2" fmla="*/ 1599760 h 6877050"/>
              <a:gd name="connsiteX3" fmla="*/ 3929593 w 4963572"/>
              <a:gd name="connsiteY3" fmla="*/ 2186957 h 6877050"/>
              <a:gd name="connsiteX4" fmla="*/ 3709725 w 4963572"/>
              <a:gd name="connsiteY4" fmla="*/ 3023569 h 6877050"/>
              <a:gd name="connsiteX5" fmla="*/ 3536862 w 4963572"/>
              <a:gd name="connsiteY5" fmla="*/ 3732389 h 6877050"/>
              <a:gd name="connsiteX6" fmla="*/ 3450256 w 4963572"/>
              <a:gd name="connsiteY6" fmla="*/ 4604544 h 6877050"/>
              <a:gd name="connsiteX7" fmla="*/ 3579284 w 4963572"/>
              <a:gd name="connsiteY7" fmla="*/ 5232663 h 6877050"/>
              <a:gd name="connsiteX8" fmla="*/ 3950582 w 4963572"/>
              <a:gd name="connsiteY8" fmla="*/ 6023329 h 6877050"/>
              <a:gd name="connsiteX9" fmla="*/ 4162957 w 4963572"/>
              <a:gd name="connsiteY9" fmla="*/ 6365081 h 6877050"/>
              <a:gd name="connsiteX10" fmla="*/ 4360599 w 4963572"/>
              <a:gd name="connsiteY10" fmla="*/ 6617228 h 6877050"/>
              <a:gd name="connsiteX11" fmla="*/ 4504532 w 4963572"/>
              <a:gd name="connsiteY11" fmla="*/ 6757074 h 6877050"/>
              <a:gd name="connsiteX12" fmla="*/ 4652962 w 4963572"/>
              <a:gd name="connsiteY12" fmla="*/ 6873875 h 6877050"/>
              <a:gd name="connsiteX13" fmla="*/ 1587 w 4963572"/>
              <a:gd name="connsiteY13" fmla="*/ 6877050 h 6877050"/>
              <a:gd name="connsiteX14" fmla="*/ 0 w 4963572"/>
              <a:gd name="connsiteY14" fmla="*/ 0 h 6877050"/>
              <a:gd name="connsiteX0" fmla="*/ 0 w 4944514"/>
              <a:gd name="connsiteY0" fmla="*/ 0 h 6877050"/>
              <a:gd name="connsiteX1" fmla="*/ 4762789 w 4944514"/>
              <a:gd name="connsiteY1" fmla="*/ 6350 h 6877050"/>
              <a:gd name="connsiteX2" fmla="*/ 3929593 w 4944514"/>
              <a:gd name="connsiteY2" fmla="*/ 2186957 h 6877050"/>
              <a:gd name="connsiteX3" fmla="*/ 3709725 w 4944514"/>
              <a:gd name="connsiteY3" fmla="*/ 3023569 h 6877050"/>
              <a:gd name="connsiteX4" fmla="*/ 3536862 w 4944514"/>
              <a:gd name="connsiteY4" fmla="*/ 3732389 h 6877050"/>
              <a:gd name="connsiteX5" fmla="*/ 3450256 w 4944514"/>
              <a:gd name="connsiteY5" fmla="*/ 4604544 h 6877050"/>
              <a:gd name="connsiteX6" fmla="*/ 3579284 w 4944514"/>
              <a:gd name="connsiteY6" fmla="*/ 5232663 h 6877050"/>
              <a:gd name="connsiteX7" fmla="*/ 3950582 w 4944514"/>
              <a:gd name="connsiteY7" fmla="*/ 6023329 h 6877050"/>
              <a:gd name="connsiteX8" fmla="*/ 4162957 w 4944514"/>
              <a:gd name="connsiteY8" fmla="*/ 6365081 h 6877050"/>
              <a:gd name="connsiteX9" fmla="*/ 4360599 w 4944514"/>
              <a:gd name="connsiteY9" fmla="*/ 6617228 h 6877050"/>
              <a:gd name="connsiteX10" fmla="*/ 4504532 w 4944514"/>
              <a:gd name="connsiteY10" fmla="*/ 6757074 h 6877050"/>
              <a:gd name="connsiteX11" fmla="*/ 4652962 w 4944514"/>
              <a:gd name="connsiteY11" fmla="*/ 6873875 h 6877050"/>
              <a:gd name="connsiteX12" fmla="*/ 1587 w 4944514"/>
              <a:gd name="connsiteY12" fmla="*/ 6877050 h 6877050"/>
              <a:gd name="connsiteX13" fmla="*/ 0 w 4944514"/>
              <a:gd name="connsiteY13" fmla="*/ 0 h 6877050"/>
              <a:gd name="connsiteX0" fmla="*/ 0 w 4913785"/>
              <a:gd name="connsiteY0" fmla="*/ 0 h 6877050"/>
              <a:gd name="connsiteX1" fmla="*/ 4762789 w 4913785"/>
              <a:gd name="connsiteY1" fmla="*/ 6350 h 6877050"/>
              <a:gd name="connsiteX2" fmla="*/ 3709725 w 4913785"/>
              <a:gd name="connsiteY2" fmla="*/ 3023569 h 6877050"/>
              <a:gd name="connsiteX3" fmla="*/ 3536862 w 4913785"/>
              <a:gd name="connsiteY3" fmla="*/ 3732389 h 6877050"/>
              <a:gd name="connsiteX4" fmla="*/ 3450256 w 4913785"/>
              <a:gd name="connsiteY4" fmla="*/ 4604544 h 6877050"/>
              <a:gd name="connsiteX5" fmla="*/ 3579284 w 4913785"/>
              <a:gd name="connsiteY5" fmla="*/ 5232663 h 6877050"/>
              <a:gd name="connsiteX6" fmla="*/ 3950582 w 4913785"/>
              <a:gd name="connsiteY6" fmla="*/ 6023329 h 6877050"/>
              <a:gd name="connsiteX7" fmla="*/ 4162957 w 4913785"/>
              <a:gd name="connsiteY7" fmla="*/ 6365081 h 6877050"/>
              <a:gd name="connsiteX8" fmla="*/ 4360599 w 4913785"/>
              <a:gd name="connsiteY8" fmla="*/ 6617228 h 6877050"/>
              <a:gd name="connsiteX9" fmla="*/ 4504532 w 4913785"/>
              <a:gd name="connsiteY9" fmla="*/ 6757074 h 6877050"/>
              <a:gd name="connsiteX10" fmla="*/ 4652962 w 4913785"/>
              <a:gd name="connsiteY10" fmla="*/ 6873875 h 6877050"/>
              <a:gd name="connsiteX11" fmla="*/ 1587 w 4913785"/>
              <a:gd name="connsiteY11" fmla="*/ 6877050 h 6877050"/>
              <a:gd name="connsiteX12" fmla="*/ 0 w 4913785"/>
              <a:gd name="connsiteY12" fmla="*/ 0 h 6877050"/>
              <a:gd name="connsiteX0" fmla="*/ 0 w 4892605"/>
              <a:gd name="connsiteY0" fmla="*/ 0 h 6877050"/>
              <a:gd name="connsiteX1" fmla="*/ 4762789 w 4892605"/>
              <a:gd name="connsiteY1" fmla="*/ 6350 h 6877050"/>
              <a:gd name="connsiteX2" fmla="*/ 3536862 w 4892605"/>
              <a:gd name="connsiteY2" fmla="*/ 3732389 h 6877050"/>
              <a:gd name="connsiteX3" fmla="*/ 3450256 w 4892605"/>
              <a:gd name="connsiteY3" fmla="*/ 4604544 h 6877050"/>
              <a:gd name="connsiteX4" fmla="*/ 3579284 w 4892605"/>
              <a:gd name="connsiteY4" fmla="*/ 5232663 h 6877050"/>
              <a:gd name="connsiteX5" fmla="*/ 3950582 w 4892605"/>
              <a:gd name="connsiteY5" fmla="*/ 6023329 h 6877050"/>
              <a:gd name="connsiteX6" fmla="*/ 4162957 w 4892605"/>
              <a:gd name="connsiteY6" fmla="*/ 6365081 h 6877050"/>
              <a:gd name="connsiteX7" fmla="*/ 4360599 w 4892605"/>
              <a:gd name="connsiteY7" fmla="*/ 6617228 h 6877050"/>
              <a:gd name="connsiteX8" fmla="*/ 4504532 w 4892605"/>
              <a:gd name="connsiteY8" fmla="*/ 6757074 h 6877050"/>
              <a:gd name="connsiteX9" fmla="*/ 4652962 w 4892605"/>
              <a:gd name="connsiteY9" fmla="*/ 6873875 h 6877050"/>
              <a:gd name="connsiteX10" fmla="*/ 1587 w 4892605"/>
              <a:gd name="connsiteY10" fmla="*/ 6877050 h 6877050"/>
              <a:gd name="connsiteX11" fmla="*/ 0 w 4892605"/>
              <a:gd name="connsiteY11" fmla="*/ 0 h 6877050"/>
              <a:gd name="connsiteX0" fmla="*/ 0 w 4881506"/>
              <a:gd name="connsiteY0" fmla="*/ 0 h 6877050"/>
              <a:gd name="connsiteX1" fmla="*/ 4762789 w 4881506"/>
              <a:gd name="connsiteY1" fmla="*/ 6350 h 6877050"/>
              <a:gd name="connsiteX2" fmla="*/ 3450256 w 4881506"/>
              <a:gd name="connsiteY2" fmla="*/ 4604544 h 6877050"/>
              <a:gd name="connsiteX3" fmla="*/ 3579284 w 4881506"/>
              <a:gd name="connsiteY3" fmla="*/ 5232663 h 6877050"/>
              <a:gd name="connsiteX4" fmla="*/ 3950582 w 4881506"/>
              <a:gd name="connsiteY4" fmla="*/ 6023329 h 6877050"/>
              <a:gd name="connsiteX5" fmla="*/ 4162957 w 4881506"/>
              <a:gd name="connsiteY5" fmla="*/ 6365081 h 6877050"/>
              <a:gd name="connsiteX6" fmla="*/ 4360599 w 4881506"/>
              <a:gd name="connsiteY6" fmla="*/ 6617228 h 6877050"/>
              <a:gd name="connsiteX7" fmla="*/ 4504532 w 4881506"/>
              <a:gd name="connsiteY7" fmla="*/ 6757074 h 6877050"/>
              <a:gd name="connsiteX8" fmla="*/ 4652962 w 4881506"/>
              <a:gd name="connsiteY8" fmla="*/ 6873875 h 6877050"/>
              <a:gd name="connsiteX9" fmla="*/ 1587 w 4881506"/>
              <a:gd name="connsiteY9" fmla="*/ 6877050 h 6877050"/>
              <a:gd name="connsiteX10" fmla="*/ 0 w 4881506"/>
              <a:gd name="connsiteY10" fmla="*/ 0 h 6877050"/>
              <a:gd name="connsiteX0" fmla="*/ 0 w 4892642"/>
              <a:gd name="connsiteY0" fmla="*/ 0 h 6877050"/>
              <a:gd name="connsiteX1" fmla="*/ 4762789 w 4892642"/>
              <a:gd name="connsiteY1" fmla="*/ 6350 h 6877050"/>
              <a:gd name="connsiteX2" fmla="*/ 3579284 w 4892642"/>
              <a:gd name="connsiteY2" fmla="*/ 5232663 h 6877050"/>
              <a:gd name="connsiteX3" fmla="*/ 3950582 w 4892642"/>
              <a:gd name="connsiteY3" fmla="*/ 6023329 h 6877050"/>
              <a:gd name="connsiteX4" fmla="*/ 4162957 w 4892642"/>
              <a:gd name="connsiteY4" fmla="*/ 6365081 h 6877050"/>
              <a:gd name="connsiteX5" fmla="*/ 4360599 w 4892642"/>
              <a:gd name="connsiteY5" fmla="*/ 6617228 h 6877050"/>
              <a:gd name="connsiteX6" fmla="*/ 4504532 w 4892642"/>
              <a:gd name="connsiteY6" fmla="*/ 6757074 h 6877050"/>
              <a:gd name="connsiteX7" fmla="*/ 4652962 w 4892642"/>
              <a:gd name="connsiteY7" fmla="*/ 6873875 h 6877050"/>
              <a:gd name="connsiteX8" fmla="*/ 1587 w 4892642"/>
              <a:gd name="connsiteY8" fmla="*/ 6877050 h 6877050"/>
              <a:gd name="connsiteX9" fmla="*/ 0 w 4892642"/>
              <a:gd name="connsiteY9" fmla="*/ 0 h 6877050"/>
              <a:gd name="connsiteX0" fmla="*/ 0 w 4940998"/>
              <a:gd name="connsiteY0" fmla="*/ 0 h 6877050"/>
              <a:gd name="connsiteX1" fmla="*/ 4762789 w 4940998"/>
              <a:gd name="connsiteY1" fmla="*/ 6350 h 6877050"/>
              <a:gd name="connsiteX2" fmla="*/ 3950582 w 4940998"/>
              <a:gd name="connsiteY2" fmla="*/ 6023329 h 6877050"/>
              <a:gd name="connsiteX3" fmla="*/ 4162957 w 4940998"/>
              <a:gd name="connsiteY3" fmla="*/ 6365081 h 6877050"/>
              <a:gd name="connsiteX4" fmla="*/ 4360599 w 4940998"/>
              <a:gd name="connsiteY4" fmla="*/ 6617228 h 6877050"/>
              <a:gd name="connsiteX5" fmla="*/ 4504532 w 4940998"/>
              <a:gd name="connsiteY5" fmla="*/ 6757074 h 6877050"/>
              <a:gd name="connsiteX6" fmla="*/ 4652962 w 4940998"/>
              <a:gd name="connsiteY6" fmla="*/ 6873875 h 6877050"/>
              <a:gd name="connsiteX7" fmla="*/ 1587 w 4940998"/>
              <a:gd name="connsiteY7" fmla="*/ 6877050 h 6877050"/>
              <a:gd name="connsiteX8" fmla="*/ 0 w 4940998"/>
              <a:gd name="connsiteY8" fmla="*/ 0 h 6877050"/>
              <a:gd name="connsiteX0" fmla="*/ 0 w 4974663"/>
              <a:gd name="connsiteY0" fmla="*/ 0 h 6877050"/>
              <a:gd name="connsiteX1" fmla="*/ 4762789 w 4974663"/>
              <a:gd name="connsiteY1" fmla="*/ 6350 h 6877050"/>
              <a:gd name="connsiteX2" fmla="*/ 4162957 w 4974663"/>
              <a:gd name="connsiteY2" fmla="*/ 6365081 h 6877050"/>
              <a:gd name="connsiteX3" fmla="*/ 4360599 w 4974663"/>
              <a:gd name="connsiteY3" fmla="*/ 6617228 h 6877050"/>
              <a:gd name="connsiteX4" fmla="*/ 4504532 w 4974663"/>
              <a:gd name="connsiteY4" fmla="*/ 6757074 h 6877050"/>
              <a:gd name="connsiteX5" fmla="*/ 4652962 w 4974663"/>
              <a:gd name="connsiteY5" fmla="*/ 6873875 h 6877050"/>
              <a:gd name="connsiteX6" fmla="*/ 1587 w 4974663"/>
              <a:gd name="connsiteY6" fmla="*/ 6877050 h 6877050"/>
              <a:gd name="connsiteX7" fmla="*/ 0 w 4974663"/>
              <a:gd name="connsiteY7" fmla="*/ 0 h 6877050"/>
              <a:gd name="connsiteX0" fmla="*/ 0 w 5012604"/>
              <a:gd name="connsiteY0" fmla="*/ 0 h 6877050"/>
              <a:gd name="connsiteX1" fmla="*/ 4762789 w 5012604"/>
              <a:gd name="connsiteY1" fmla="*/ 6350 h 6877050"/>
              <a:gd name="connsiteX2" fmla="*/ 4360599 w 5012604"/>
              <a:gd name="connsiteY2" fmla="*/ 6617228 h 6877050"/>
              <a:gd name="connsiteX3" fmla="*/ 4504532 w 5012604"/>
              <a:gd name="connsiteY3" fmla="*/ 6757074 h 6877050"/>
              <a:gd name="connsiteX4" fmla="*/ 4652962 w 5012604"/>
              <a:gd name="connsiteY4" fmla="*/ 6873875 h 6877050"/>
              <a:gd name="connsiteX5" fmla="*/ 1587 w 5012604"/>
              <a:gd name="connsiteY5" fmla="*/ 6877050 h 6877050"/>
              <a:gd name="connsiteX6" fmla="*/ 0 w 5012604"/>
              <a:gd name="connsiteY6" fmla="*/ 0 h 6877050"/>
              <a:gd name="connsiteX0" fmla="*/ 0 w 5043509"/>
              <a:gd name="connsiteY0" fmla="*/ 0 h 6877050"/>
              <a:gd name="connsiteX1" fmla="*/ 4762789 w 5043509"/>
              <a:gd name="connsiteY1" fmla="*/ 6350 h 6877050"/>
              <a:gd name="connsiteX2" fmla="*/ 4504532 w 5043509"/>
              <a:gd name="connsiteY2" fmla="*/ 6757074 h 6877050"/>
              <a:gd name="connsiteX3" fmla="*/ 4652962 w 5043509"/>
              <a:gd name="connsiteY3" fmla="*/ 6873875 h 6877050"/>
              <a:gd name="connsiteX4" fmla="*/ 1587 w 5043509"/>
              <a:gd name="connsiteY4" fmla="*/ 6877050 h 6877050"/>
              <a:gd name="connsiteX5" fmla="*/ 0 w 5043509"/>
              <a:gd name="connsiteY5" fmla="*/ 0 h 6877050"/>
              <a:gd name="connsiteX0" fmla="*/ 0 w 5298684"/>
              <a:gd name="connsiteY0" fmla="*/ 0 h 6877050"/>
              <a:gd name="connsiteX1" fmla="*/ 4762789 w 5298684"/>
              <a:gd name="connsiteY1" fmla="*/ 6350 h 6877050"/>
              <a:gd name="connsiteX2" fmla="*/ 4652962 w 5298684"/>
              <a:gd name="connsiteY2" fmla="*/ 6873875 h 6877050"/>
              <a:gd name="connsiteX3" fmla="*/ 1587 w 5298684"/>
              <a:gd name="connsiteY3" fmla="*/ 6877050 h 6877050"/>
              <a:gd name="connsiteX4" fmla="*/ 0 w 5298684"/>
              <a:gd name="connsiteY4" fmla="*/ 0 h 6877050"/>
              <a:gd name="connsiteX0" fmla="*/ 0 w 5082755"/>
              <a:gd name="connsiteY0" fmla="*/ 0 h 6877050"/>
              <a:gd name="connsiteX1" fmla="*/ 4762789 w 5082755"/>
              <a:gd name="connsiteY1" fmla="*/ 6350 h 6877050"/>
              <a:gd name="connsiteX2" fmla="*/ 4652962 w 5082755"/>
              <a:gd name="connsiteY2" fmla="*/ 6873875 h 6877050"/>
              <a:gd name="connsiteX3" fmla="*/ 1587 w 5082755"/>
              <a:gd name="connsiteY3" fmla="*/ 6877050 h 6877050"/>
              <a:gd name="connsiteX4" fmla="*/ 0 w 5082755"/>
              <a:gd name="connsiteY4" fmla="*/ 0 h 6877050"/>
              <a:gd name="connsiteX0" fmla="*/ 0 w 4762789"/>
              <a:gd name="connsiteY0" fmla="*/ 0 h 6877050"/>
              <a:gd name="connsiteX1" fmla="*/ 4762789 w 4762789"/>
              <a:gd name="connsiteY1" fmla="*/ 6350 h 6877050"/>
              <a:gd name="connsiteX2" fmla="*/ 4652962 w 4762789"/>
              <a:gd name="connsiteY2" fmla="*/ 6873875 h 6877050"/>
              <a:gd name="connsiteX3" fmla="*/ 1587 w 4762789"/>
              <a:gd name="connsiteY3" fmla="*/ 6877050 h 6877050"/>
              <a:gd name="connsiteX4" fmla="*/ 0 w 4762789"/>
              <a:gd name="connsiteY4" fmla="*/ 0 h 6877050"/>
              <a:gd name="connsiteX0" fmla="*/ 0 w 4707371"/>
              <a:gd name="connsiteY0" fmla="*/ 0 h 6877050"/>
              <a:gd name="connsiteX1" fmla="*/ 4707371 w 4707371"/>
              <a:gd name="connsiteY1" fmla="*/ 6350 h 6877050"/>
              <a:gd name="connsiteX2" fmla="*/ 4652962 w 4707371"/>
              <a:gd name="connsiteY2" fmla="*/ 6873875 h 6877050"/>
              <a:gd name="connsiteX3" fmla="*/ 1587 w 4707371"/>
              <a:gd name="connsiteY3" fmla="*/ 6877050 h 6877050"/>
              <a:gd name="connsiteX4" fmla="*/ 0 w 4707371"/>
              <a:gd name="connsiteY4" fmla="*/ 0 h 6877050"/>
              <a:gd name="connsiteX0" fmla="*/ 0 w 4707371"/>
              <a:gd name="connsiteY0" fmla="*/ 0 h 6877050"/>
              <a:gd name="connsiteX1" fmla="*/ 4707371 w 4707371"/>
              <a:gd name="connsiteY1" fmla="*/ 6350 h 6877050"/>
              <a:gd name="connsiteX2" fmla="*/ 4671434 w 4707371"/>
              <a:gd name="connsiteY2" fmla="*/ 6873875 h 6877050"/>
              <a:gd name="connsiteX3" fmla="*/ 1587 w 4707371"/>
              <a:gd name="connsiteY3" fmla="*/ 6877050 h 6877050"/>
              <a:gd name="connsiteX4" fmla="*/ 0 w 4707371"/>
              <a:gd name="connsiteY4" fmla="*/ 0 h 6877050"/>
              <a:gd name="connsiteX0" fmla="*/ 404846 w 4705817"/>
              <a:gd name="connsiteY0" fmla="*/ 0 h 6886286"/>
              <a:gd name="connsiteX1" fmla="*/ 4705817 w 4705817"/>
              <a:gd name="connsiteY1" fmla="*/ 15586 h 6886286"/>
              <a:gd name="connsiteX2" fmla="*/ 4669880 w 4705817"/>
              <a:gd name="connsiteY2" fmla="*/ 6883111 h 6886286"/>
              <a:gd name="connsiteX3" fmla="*/ 33 w 4705817"/>
              <a:gd name="connsiteY3" fmla="*/ 6886286 h 6886286"/>
              <a:gd name="connsiteX4" fmla="*/ 404846 w 4705817"/>
              <a:gd name="connsiteY4" fmla="*/ 0 h 6886286"/>
              <a:gd name="connsiteX0" fmla="*/ 903938 w 4705799"/>
              <a:gd name="connsiteY0" fmla="*/ 0 h 6882476"/>
              <a:gd name="connsiteX1" fmla="*/ 4705799 w 4705799"/>
              <a:gd name="connsiteY1" fmla="*/ 11776 h 6882476"/>
              <a:gd name="connsiteX2" fmla="*/ 4669862 w 4705799"/>
              <a:gd name="connsiteY2" fmla="*/ 6879301 h 6882476"/>
              <a:gd name="connsiteX3" fmla="*/ 15 w 4705799"/>
              <a:gd name="connsiteY3" fmla="*/ 6882476 h 6882476"/>
              <a:gd name="connsiteX4" fmla="*/ 903938 w 4705799"/>
              <a:gd name="connsiteY4" fmla="*/ 0 h 6882476"/>
              <a:gd name="connsiteX0" fmla="*/ 496279 w 4705810"/>
              <a:gd name="connsiteY0" fmla="*/ 3464 h 6870700"/>
              <a:gd name="connsiteX1" fmla="*/ 4705810 w 4705810"/>
              <a:gd name="connsiteY1" fmla="*/ 0 h 6870700"/>
              <a:gd name="connsiteX2" fmla="*/ 4669873 w 4705810"/>
              <a:gd name="connsiteY2" fmla="*/ 6867525 h 6870700"/>
              <a:gd name="connsiteX3" fmla="*/ 26 w 4705810"/>
              <a:gd name="connsiteY3" fmla="*/ 6870700 h 6870700"/>
              <a:gd name="connsiteX4" fmla="*/ 496279 w 4705810"/>
              <a:gd name="connsiteY4"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07730 w 4917261"/>
              <a:gd name="connsiteY5"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07730 w 4917261"/>
              <a:gd name="connsiteY5"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79895 w 4917261"/>
              <a:gd name="connsiteY5" fmla="*/ 813872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8188 w 4917261"/>
              <a:gd name="connsiteY5" fmla="*/ 822036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860301 w 4917261"/>
              <a:gd name="connsiteY5" fmla="*/ 1611994 h 6870700"/>
              <a:gd name="connsiteX6" fmla="*/ 728188 w 4917261"/>
              <a:gd name="connsiteY6" fmla="*/ 822036 h 6870700"/>
              <a:gd name="connsiteX7" fmla="*/ 707730 w 4917261"/>
              <a:gd name="connsiteY7"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860301 w 4917261"/>
              <a:gd name="connsiteY5" fmla="*/ 1611994 h 6870700"/>
              <a:gd name="connsiteX6" fmla="*/ 728188 w 4917261"/>
              <a:gd name="connsiteY6" fmla="*/ 822036 h 6870700"/>
              <a:gd name="connsiteX7" fmla="*/ 707730 w 4917261"/>
              <a:gd name="connsiteY7"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184151 w 4917261"/>
              <a:gd name="connsiteY5" fmla="*/ 24910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053522 w 4917261"/>
              <a:gd name="connsiteY5" fmla="*/ 24529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053522 w 4917261"/>
              <a:gd name="connsiteY5" fmla="*/ 24529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657732 w 4867263"/>
              <a:gd name="connsiteY0" fmla="*/ 3464 h 6870700"/>
              <a:gd name="connsiteX1" fmla="*/ 4867263 w 4867263"/>
              <a:gd name="connsiteY1" fmla="*/ 0 h 6870700"/>
              <a:gd name="connsiteX2" fmla="*/ 4831326 w 4867263"/>
              <a:gd name="connsiteY2" fmla="*/ 6867525 h 6870700"/>
              <a:gd name="connsiteX3" fmla="*/ 161479 w 4867263"/>
              <a:gd name="connsiteY3" fmla="*/ 6870700 h 6870700"/>
              <a:gd name="connsiteX4" fmla="*/ 1204910 w 4867263"/>
              <a:gd name="connsiteY4" fmla="*/ 3478894 h 6870700"/>
              <a:gd name="connsiteX5" fmla="*/ 905552 w 4867263"/>
              <a:gd name="connsiteY5" fmla="*/ 3127087 h 6870700"/>
              <a:gd name="connsiteX6" fmla="*/ 1003524 w 4867263"/>
              <a:gd name="connsiteY6" fmla="*/ 2452915 h 6870700"/>
              <a:gd name="connsiteX7" fmla="*/ 810303 w 4867263"/>
              <a:gd name="connsiteY7" fmla="*/ 1611994 h 6870700"/>
              <a:gd name="connsiteX8" fmla="*/ 678190 w 4867263"/>
              <a:gd name="connsiteY8" fmla="*/ 822036 h 6870700"/>
              <a:gd name="connsiteX9" fmla="*/ 657732 w 4867263"/>
              <a:gd name="connsiteY9" fmla="*/ 3464 h 6870700"/>
              <a:gd name="connsiteX0" fmla="*/ 658939 w 4868470"/>
              <a:gd name="connsiteY0" fmla="*/ 3464 h 6870700"/>
              <a:gd name="connsiteX1" fmla="*/ 4868470 w 4868470"/>
              <a:gd name="connsiteY1" fmla="*/ 0 h 6870700"/>
              <a:gd name="connsiteX2" fmla="*/ 4832533 w 4868470"/>
              <a:gd name="connsiteY2" fmla="*/ 6867525 h 6870700"/>
              <a:gd name="connsiteX3" fmla="*/ 162686 w 4868470"/>
              <a:gd name="connsiteY3" fmla="*/ 6870700 h 6870700"/>
              <a:gd name="connsiteX4" fmla="*/ 1206117 w 4868470"/>
              <a:gd name="connsiteY4" fmla="*/ 3478894 h 6870700"/>
              <a:gd name="connsiteX5" fmla="*/ 1004731 w 4868470"/>
              <a:gd name="connsiteY5" fmla="*/ 2452915 h 6870700"/>
              <a:gd name="connsiteX6" fmla="*/ 811510 w 4868470"/>
              <a:gd name="connsiteY6" fmla="*/ 1611994 h 6870700"/>
              <a:gd name="connsiteX7" fmla="*/ 679397 w 4868470"/>
              <a:gd name="connsiteY7" fmla="*/ 822036 h 6870700"/>
              <a:gd name="connsiteX8" fmla="*/ 658939 w 4868470"/>
              <a:gd name="connsiteY8" fmla="*/ 3464 h 6870700"/>
              <a:gd name="connsiteX0" fmla="*/ 644864 w 4854395"/>
              <a:gd name="connsiteY0" fmla="*/ 3464 h 6870700"/>
              <a:gd name="connsiteX1" fmla="*/ 4854395 w 4854395"/>
              <a:gd name="connsiteY1" fmla="*/ 0 h 6870700"/>
              <a:gd name="connsiteX2" fmla="*/ 4818458 w 4854395"/>
              <a:gd name="connsiteY2" fmla="*/ 6867525 h 6870700"/>
              <a:gd name="connsiteX3" fmla="*/ 148611 w 4854395"/>
              <a:gd name="connsiteY3" fmla="*/ 6870700 h 6870700"/>
              <a:gd name="connsiteX4" fmla="*/ 1385264 w 4854395"/>
              <a:gd name="connsiteY4" fmla="*/ 3484337 h 6870700"/>
              <a:gd name="connsiteX5" fmla="*/ 990656 w 4854395"/>
              <a:gd name="connsiteY5" fmla="*/ 2452915 h 6870700"/>
              <a:gd name="connsiteX6" fmla="*/ 797435 w 4854395"/>
              <a:gd name="connsiteY6" fmla="*/ 1611994 h 6870700"/>
              <a:gd name="connsiteX7" fmla="*/ 665322 w 4854395"/>
              <a:gd name="connsiteY7" fmla="*/ 822036 h 6870700"/>
              <a:gd name="connsiteX8" fmla="*/ 644864 w 4854395"/>
              <a:gd name="connsiteY8" fmla="*/ 3464 h 6870700"/>
              <a:gd name="connsiteX0" fmla="*/ 653084 w 4862615"/>
              <a:gd name="connsiteY0" fmla="*/ 3464 h 6870700"/>
              <a:gd name="connsiteX1" fmla="*/ 4862615 w 4862615"/>
              <a:gd name="connsiteY1" fmla="*/ 0 h 6870700"/>
              <a:gd name="connsiteX2" fmla="*/ 4826678 w 4862615"/>
              <a:gd name="connsiteY2" fmla="*/ 6867525 h 6870700"/>
              <a:gd name="connsiteX3" fmla="*/ 156831 w 4862615"/>
              <a:gd name="connsiteY3" fmla="*/ 6870700 h 6870700"/>
              <a:gd name="connsiteX4" fmla="*/ 1276462 w 4862615"/>
              <a:gd name="connsiteY4" fmla="*/ 3503387 h 6870700"/>
              <a:gd name="connsiteX5" fmla="*/ 998876 w 4862615"/>
              <a:gd name="connsiteY5" fmla="*/ 2452915 h 6870700"/>
              <a:gd name="connsiteX6" fmla="*/ 805655 w 4862615"/>
              <a:gd name="connsiteY6" fmla="*/ 1611994 h 6870700"/>
              <a:gd name="connsiteX7" fmla="*/ 673542 w 4862615"/>
              <a:gd name="connsiteY7" fmla="*/ 822036 h 6870700"/>
              <a:gd name="connsiteX8" fmla="*/ 653084 w 4862615"/>
              <a:gd name="connsiteY8" fmla="*/ 3464 h 6870700"/>
              <a:gd name="connsiteX0" fmla="*/ 653084 w 4862615"/>
              <a:gd name="connsiteY0" fmla="*/ 3464 h 6870700"/>
              <a:gd name="connsiteX1" fmla="*/ 4862615 w 4862615"/>
              <a:gd name="connsiteY1" fmla="*/ 0 h 6870700"/>
              <a:gd name="connsiteX2" fmla="*/ 4826678 w 4862615"/>
              <a:gd name="connsiteY2" fmla="*/ 6867525 h 6870700"/>
              <a:gd name="connsiteX3" fmla="*/ 156831 w 4862615"/>
              <a:gd name="connsiteY3" fmla="*/ 6870700 h 6870700"/>
              <a:gd name="connsiteX4" fmla="*/ 1276462 w 4862615"/>
              <a:gd name="connsiteY4" fmla="*/ 3503387 h 6870700"/>
              <a:gd name="connsiteX5" fmla="*/ 998876 w 4862615"/>
              <a:gd name="connsiteY5" fmla="*/ 2452915 h 6870700"/>
              <a:gd name="connsiteX6" fmla="*/ 805655 w 4862615"/>
              <a:gd name="connsiteY6" fmla="*/ 1611994 h 6870700"/>
              <a:gd name="connsiteX7" fmla="*/ 673542 w 4862615"/>
              <a:gd name="connsiteY7" fmla="*/ 822036 h 6870700"/>
              <a:gd name="connsiteX8" fmla="*/ 653084 w 4862615"/>
              <a:gd name="connsiteY8" fmla="*/ 3464 h 6870700"/>
              <a:gd name="connsiteX0" fmla="*/ 643886 w 4853417"/>
              <a:gd name="connsiteY0" fmla="*/ 3464 h 6870700"/>
              <a:gd name="connsiteX1" fmla="*/ 4853417 w 4853417"/>
              <a:gd name="connsiteY1" fmla="*/ 0 h 6870700"/>
              <a:gd name="connsiteX2" fmla="*/ 4817480 w 4853417"/>
              <a:gd name="connsiteY2" fmla="*/ 6867525 h 6870700"/>
              <a:gd name="connsiteX3" fmla="*/ 147633 w 4853417"/>
              <a:gd name="connsiteY3" fmla="*/ 6870700 h 6870700"/>
              <a:gd name="connsiteX4" fmla="*/ 1498586 w 4853417"/>
              <a:gd name="connsiteY4" fmla="*/ 4698094 h 6870700"/>
              <a:gd name="connsiteX5" fmla="*/ 1267264 w 4853417"/>
              <a:gd name="connsiteY5" fmla="*/ 3503387 h 6870700"/>
              <a:gd name="connsiteX6" fmla="*/ 989678 w 4853417"/>
              <a:gd name="connsiteY6" fmla="*/ 2452915 h 6870700"/>
              <a:gd name="connsiteX7" fmla="*/ 796457 w 4853417"/>
              <a:gd name="connsiteY7" fmla="*/ 1611994 h 6870700"/>
              <a:gd name="connsiteX8" fmla="*/ 664344 w 4853417"/>
              <a:gd name="connsiteY8" fmla="*/ 822036 h 6870700"/>
              <a:gd name="connsiteX9" fmla="*/ 643886 w 4853417"/>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1396 w 4860927"/>
              <a:gd name="connsiteY0" fmla="*/ 3464 h 6870700"/>
              <a:gd name="connsiteX1" fmla="*/ 4860927 w 4860927"/>
              <a:gd name="connsiteY1" fmla="*/ 0 h 6870700"/>
              <a:gd name="connsiteX2" fmla="*/ 4824990 w 4860927"/>
              <a:gd name="connsiteY2" fmla="*/ 6867525 h 6870700"/>
              <a:gd name="connsiteX3" fmla="*/ 155143 w 4860927"/>
              <a:gd name="connsiteY3" fmla="*/ 6870700 h 6870700"/>
              <a:gd name="connsiteX4" fmla="*/ 1497931 w 4860927"/>
              <a:gd name="connsiteY4" fmla="*/ 5737680 h 6870700"/>
              <a:gd name="connsiteX5" fmla="*/ 1410846 w 4860927"/>
              <a:gd name="connsiteY5" fmla="*/ 4562023 h 6870700"/>
              <a:gd name="connsiteX6" fmla="*/ 1274774 w 4860927"/>
              <a:gd name="connsiteY6" fmla="*/ 3503387 h 6870700"/>
              <a:gd name="connsiteX7" fmla="*/ 997188 w 4860927"/>
              <a:gd name="connsiteY7" fmla="*/ 2452915 h 6870700"/>
              <a:gd name="connsiteX8" fmla="*/ 803967 w 4860927"/>
              <a:gd name="connsiteY8" fmla="*/ 1611994 h 6870700"/>
              <a:gd name="connsiteX9" fmla="*/ 671854 w 4860927"/>
              <a:gd name="connsiteY9" fmla="*/ 822036 h 6870700"/>
              <a:gd name="connsiteX10" fmla="*/ 651396 w 4860927"/>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496253 w 4705784"/>
              <a:gd name="connsiteY0" fmla="*/ 3464 h 6870700"/>
              <a:gd name="connsiteX1" fmla="*/ 4705784 w 4705784"/>
              <a:gd name="connsiteY1" fmla="*/ 0 h 6870700"/>
              <a:gd name="connsiteX2" fmla="*/ 4669847 w 4705784"/>
              <a:gd name="connsiteY2" fmla="*/ 6867525 h 6870700"/>
              <a:gd name="connsiteX3" fmla="*/ 0 w 4705784"/>
              <a:gd name="connsiteY3" fmla="*/ 6870700 h 6870700"/>
              <a:gd name="connsiteX4" fmla="*/ 855652 w 4705784"/>
              <a:gd name="connsiteY4" fmla="*/ 5838372 h 6870700"/>
              <a:gd name="connsiteX5" fmla="*/ 1255703 w 4705784"/>
              <a:gd name="connsiteY5" fmla="*/ 4562023 h 6870700"/>
              <a:gd name="connsiteX6" fmla="*/ 1119631 w 4705784"/>
              <a:gd name="connsiteY6" fmla="*/ 3503387 h 6870700"/>
              <a:gd name="connsiteX7" fmla="*/ 842045 w 4705784"/>
              <a:gd name="connsiteY7" fmla="*/ 2452915 h 6870700"/>
              <a:gd name="connsiteX8" fmla="*/ 648824 w 4705784"/>
              <a:gd name="connsiteY8" fmla="*/ 1611994 h 6870700"/>
              <a:gd name="connsiteX9" fmla="*/ 516711 w 4705784"/>
              <a:gd name="connsiteY9" fmla="*/ 822036 h 6870700"/>
              <a:gd name="connsiteX10" fmla="*/ 496253 w 4705784"/>
              <a:gd name="connsiteY10" fmla="*/ 3464 h 6870700"/>
              <a:gd name="connsiteX0" fmla="*/ 496253 w 4705784"/>
              <a:gd name="connsiteY0" fmla="*/ 3464 h 6870700"/>
              <a:gd name="connsiteX1" fmla="*/ 4705784 w 4705784"/>
              <a:gd name="connsiteY1" fmla="*/ 0 h 6870700"/>
              <a:gd name="connsiteX2" fmla="*/ 4669847 w 4705784"/>
              <a:gd name="connsiteY2" fmla="*/ 6867525 h 6870700"/>
              <a:gd name="connsiteX3" fmla="*/ 0 w 4705784"/>
              <a:gd name="connsiteY3" fmla="*/ 6870700 h 6870700"/>
              <a:gd name="connsiteX4" fmla="*/ 855652 w 4705784"/>
              <a:gd name="connsiteY4" fmla="*/ 5838372 h 6870700"/>
              <a:gd name="connsiteX5" fmla="*/ 1255703 w 4705784"/>
              <a:gd name="connsiteY5" fmla="*/ 4562023 h 6870700"/>
              <a:gd name="connsiteX6" fmla="*/ 1119631 w 4705784"/>
              <a:gd name="connsiteY6" fmla="*/ 3503387 h 6870700"/>
              <a:gd name="connsiteX7" fmla="*/ 842045 w 4705784"/>
              <a:gd name="connsiteY7" fmla="*/ 2452915 h 6870700"/>
              <a:gd name="connsiteX8" fmla="*/ 648824 w 4705784"/>
              <a:gd name="connsiteY8" fmla="*/ 1611994 h 6870700"/>
              <a:gd name="connsiteX9" fmla="*/ 516711 w 4705784"/>
              <a:gd name="connsiteY9" fmla="*/ 822036 h 6870700"/>
              <a:gd name="connsiteX10" fmla="*/ 496253 w 4705784"/>
              <a:gd name="connsiteY10" fmla="*/ 3464 h 6870700"/>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7267 w 4656798"/>
              <a:gd name="connsiteY0" fmla="*/ 3464 h 6867979"/>
              <a:gd name="connsiteX1" fmla="*/ 4656798 w 4656798"/>
              <a:gd name="connsiteY1" fmla="*/ 0 h 6867979"/>
              <a:gd name="connsiteX2" fmla="*/ 4620861 w 4656798"/>
              <a:gd name="connsiteY2" fmla="*/ 6867525 h 6867979"/>
              <a:gd name="connsiteX3" fmla="*/ 0 w 4656798"/>
              <a:gd name="connsiteY3" fmla="*/ 6867979 h 6867979"/>
              <a:gd name="connsiteX4" fmla="*/ 806666 w 4656798"/>
              <a:gd name="connsiteY4" fmla="*/ 5838372 h 6867979"/>
              <a:gd name="connsiteX5" fmla="*/ 1206717 w 4656798"/>
              <a:gd name="connsiteY5" fmla="*/ 4562023 h 6867979"/>
              <a:gd name="connsiteX6" fmla="*/ 1070645 w 4656798"/>
              <a:gd name="connsiteY6" fmla="*/ 3503387 h 6867979"/>
              <a:gd name="connsiteX7" fmla="*/ 793059 w 4656798"/>
              <a:gd name="connsiteY7" fmla="*/ 2452915 h 6867979"/>
              <a:gd name="connsiteX8" fmla="*/ 599838 w 4656798"/>
              <a:gd name="connsiteY8" fmla="*/ 1611994 h 6867979"/>
              <a:gd name="connsiteX9" fmla="*/ 467725 w 4656798"/>
              <a:gd name="connsiteY9" fmla="*/ 822036 h 6867979"/>
              <a:gd name="connsiteX10" fmla="*/ 447267 w 4656798"/>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2241" h="6867979">
                <a:moveTo>
                  <a:pt x="452710" y="3464"/>
                </a:moveTo>
                <a:lnTo>
                  <a:pt x="4662241" y="0"/>
                </a:lnTo>
                <a:cubicBezTo>
                  <a:pt x="4634172" y="2050810"/>
                  <a:pt x="4634747" y="5713172"/>
                  <a:pt x="4626304" y="6867525"/>
                </a:cubicBezTo>
                <a:lnTo>
                  <a:pt x="0" y="6867979"/>
                </a:lnTo>
                <a:cubicBezTo>
                  <a:pt x="420216" y="6551311"/>
                  <a:pt x="553839" y="6310237"/>
                  <a:pt x="812109" y="5838372"/>
                </a:cubicBezTo>
                <a:cubicBezTo>
                  <a:pt x="1075821" y="5309357"/>
                  <a:pt x="1165443" y="5040087"/>
                  <a:pt x="1212160" y="4562023"/>
                </a:cubicBezTo>
                <a:cubicBezTo>
                  <a:pt x="1200101" y="4085168"/>
                  <a:pt x="1176782" y="3958318"/>
                  <a:pt x="1076088" y="3503387"/>
                </a:cubicBezTo>
                <a:cubicBezTo>
                  <a:pt x="971500" y="3052840"/>
                  <a:pt x="864270" y="2764065"/>
                  <a:pt x="798502" y="2452915"/>
                </a:cubicBezTo>
                <a:cubicBezTo>
                  <a:pt x="771741" y="2336471"/>
                  <a:pt x="648164" y="1887436"/>
                  <a:pt x="605281" y="1611994"/>
                </a:cubicBezTo>
                <a:cubicBezTo>
                  <a:pt x="567387" y="1431927"/>
                  <a:pt x="497236" y="1075610"/>
                  <a:pt x="473168" y="822036"/>
                </a:cubicBezTo>
                <a:cubicBezTo>
                  <a:pt x="452647" y="661650"/>
                  <a:pt x="441858" y="492318"/>
                  <a:pt x="452710" y="3464"/>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lgn="ctr">
              <a:buNone/>
              <a:defRPr sz="1600">
                <a:latin typeface="+mn-lt"/>
              </a:defRPr>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431295" y="458673"/>
            <a:ext cx="5343863" cy="1325563"/>
          </a:xfrm>
        </p:spPr>
        <p:txBody>
          <a:bodyPr>
            <a:norm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431293" y="1912829"/>
            <a:ext cx="5343863" cy="3892652"/>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1965691" y="6356350"/>
            <a:ext cx="609600" cy="365125"/>
          </a:xfrm>
          <a:prstGeom prst="rect">
            <a:avLst/>
          </a:prstGeom>
        </p:spPr>
        <p:txBody>
          <a:bodyPr/>
          <a:lstStyle>
            <a:lvl1pPr>
              <a:defRPr>
                <a:solidFill>
                  <a:schemeClr val="bg2">
                    <a:lumMod val="75000"/>
                  </a:schemeClr>
                </a:solidFill>
              </a:defRPr>
            </a:lvl1pPr>
          </a:lstStyle>
          <a:p>
            <a:fld id="{846FC881-3E6C-4901-B466-24892ACA5BB0}" type="slidenum">
              <a:rPr lang="en-US" smtClean="0"/>
              <a:pPr/>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3398" y="5934075"/>
            <a:ext cx="1717347" cy="722376"/>
          </a:xfrm>
          <a:prstGeom prst="rect">
            <a:avLst/>
          </a:prstGeom>
        </p:spPr>
      </p:pic>
    </p:spTree>
    <p:extLst>
      <p:ext uri="{BB962C8B-B14F-4D97-AF65-F5344CB8AC3E}">
        <p14:creationId xmlns:p14="http://schemas.microsoft.com/office/powerpoint/2010/main" val="27983238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act |  Two-U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6DB53-6449-4F30-F12F-3504D57BEFC2}"/>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2" name="Text Placeholder 11">
            <a:extLst>
              <a:ext uri="{FF2B5EF4-FFF2-40B4-BE49-F238E27FC236}">
                <a16:creationId xmlns:a16="http://schemas.microsoft.com/office/drawing/2014/main" id="{122FD3BB-7AC5-5404-AAEF-94479A459603}"/>
              </a:ext>
            </a:extLst>
          </p:cNvPr>
          <p:cNvSpPr>
            <a:spLocks noGrp="1"/>
          </p:cNvSpPr>
          <p:nvPr>
            <p:ph type="body" sz="quarter" idx="13" hasCustomPrompt="1"/>
          </p:nvPr>
        </p:nvSpPr>
        <p:spPr>
          <a:xfrm>
            <a:off x="8382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2" name="Picture Placeholder 11">
            <a:extLst>
              <a:ext uri="{FF2B5EF4-FFF2-40B4-BE49-F238E27FC236}">
                <a16:creationId xmlns:a16="http://schemas.microsoft.com/office/drawing/2014/main" id="{EC155E32-EE12-9709-8867-9BAD6567A64A}"/>
              </a:ext>
            </a:extLst>
          </p:cNvPr>
          <p:cNvSpPr>
            <a:spLocks noGrp="1"/>
          </p:cNvSpPr>
          <p:nvPr>
            <p:ph type="pic" sz="quarter" idx="15" hasCustomPrompt="1"/>
          </p:nvPr>
        </p:nvSpPr>
        <p:spPr>
          <a:xfrm>
            <a:off x="2546282"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3" name="Picture Placeholder 11">
            <a:extLst>
              <a:ext uri="{FF2B5EF4-FFF2-40B4-BE49-F238E27FC236}">
                <a16:creationId xmlns:a16="http://schemas.microsoft.com/office/drawing/2014/main" id="{72CB0CE6-0DCB-AF79-46D4-14B706B8425D}"/>
              </a:ext>
            </a:extLst>
          </p:cNvPr>
          <p:cNvSpPr>
            <a:spLocks noGrp="1"/>
          </p:cNvSpPr>
          <p:nvPr>
            <p:ph type="pic" sz="quarter" idx="16" hasCustomPrompt="1"/>
          </p:nvPr>
        </p:nvSpPr>
        <p:spPr>
          <a:xfrm>
            <a:off x="8035860"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5" name="Text Placeholder 11">
            <a:extLst>
              <a:ext uri="{FF2B5EF4-FFF2-40B4-BE49-F238E27FC236}">
                <a16:creationId xmlns:a16="http://schemas.microsoft.com/office/drawing/2014/main" id="{B2A4429F-877A-6AD5-7847-0FD193C4FF9D}"/>
              </a:ext>
            </a:extLst>
          </p:cNvPr>
          <p:cNvSpPr>
            <a:spLocks noGrp="1"/>
          </p:cNvSpPr>
          <p:nvPr>
            <p:ph type="body" sz="quarter" idx="17" hasCustomPrompt="1"/>
          </p:nvPr>
        </p:nvSpPr>
        <p:spPr>
          <a:xfrm>
            <a:off x="838200" y="4254280"/>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9" name="Slide Number Placeholder 6">
            <a:extLst>
              <a:ext uri="{FF2B5EF4-FFF2-40B4-BE49-F238E27FC236}">
                <a16:creationId xmlns:a16="http://schemas.microsoft.com/office/drawing/2014/main" id="{3CB2BF98-65C5-19CF-1CE7-584F34FB3615}"/>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21" name="Text Placeholder 20">
            <a:extLst>
              <a:ext uri="{FF2B5EF4-FFF2-40B4-BE49-F238E27FC236}">
                <a16:creationId xmlns:a16="http://schemas.microsoft.com/office/drawing/2014/main" id="{BE458A0B-43ED-3952-3671-452E29722DBB}"/>
              </a:ext>
            </a:extLst>
          </p:cNvPr>
          <p:cNvSpPr>
            <a:spLocks noGrp="1"/>
          </p:cNvSpPr>
          <p:nvPr>
            <p:ph type="body" sz="quarter" idx="20" hasCustomPrompt="1"/>
          </p:nvPr>
        </p:nvSpPr>
        <p:spPr>
          <a:xfrm>
            <a:off x="838200" y="4564253"/>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22" name="Text Placeholder 11">
            <a:extLst>
              <a:ext uri="{FF2B5EF4-FFF2-40B4-BE49-F238E27FC236}">
                <a16:creationId xmlns:a16="http://schemas.microsoft.com/office/drawing/2014/main" id="{9ED42027-4B06-F4FE-3795-46757C1B179A}"/>
              </a:ext>
            </a:extLst>
          </p:cNvPr>
          <p:cNvSpPr>
            <a:spLocks noGrp="1"/>
          </p:cNvSpPr>
          <p:nvPr>
            <p:ph type="body" sz="quarter" idx="21" hasCustomPrompt="1"/>
          </p:nvPr>
        </p:nvSpPr>
        <p:spPr>
          <a:xfrm>
            <a:off x="63246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23" name="Text Placeholder 11">
            <a:extLst>
              <a:ext uri="{FF2B5EF4-FFF2-40B4-BE49-F238E27FC236}">
                <a16:creationId xmlns:a16="http://schemas.microsoft.com/office/drawing/2014/main" id="{6D0A881D-9C45-19F5-D722-4EFCC3F99674}"/>
              </a:ext>
            </a:extLst>
          </p:cNvPr>
          <p:cNvSpPr>
            <a:spLocks noGrp="1"/>
          </p:cNvSpPr>
          <p:nvPr>
            <p:ph type="body" sz="quarter" idx="22" hasCustomPrompt="1"/>
          </p:nvPr>
        </p:nvSpPr>
        <p:spPr>
          <a:xfrm>
            <a:off x="6324600" y="4268987"/>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24" name="Text Placeholder 20">
            <a:extLst>
              <a:ext uri="{FF2B5EF4-FFF2-40B4-BE49-F238E27FC236}">
                <a16:creationId xmlns:a16="http://schemas.microsoft.com/office/drawing/2014/main" id="{E75833F0-EE2E-27B0-798C-6F1D04BDAD07}"/>
              </a:ext>
            </a:extLst>
          </p:cNvPr>
          <p:cNvSpPr>
            <a:spLocks noGrp="1"/>
          </p:cNvSpPr>
          <p:nvPr>
            <p:ph type="body" sz="quarter" idx="23" hasCustomPrompt="1"/>
          </p:nvPr>
        </p:nvSpPr>
        <p:spPr>
          <a:xfrm>
            <a:off x="6324600" y="4572799"/>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4" name="TextBox 3">
            <a:extLst>
              <a:ext uri="{FF2B5EF4-FFF2-40B4-BE49-F238E27FC236}">
                <a16:creationId xmlns:a16="http://schemas.microsoft.com/office/drawing/2014/main" id="{4E0AA9CF-04DC-923C-3E45-9D6E785C715B}"/>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3570373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BBB9B61-356D-474C-0A9B-7BCA74D0B7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9" name="Slide Number Placeholder 2">
            <a:extLst>
              <a:ext uri="{FF2B5EF4-FFF2-40B4-BE49-F238E27FC236}">
                <a16:creationId xmlns:a16="http://schemas.microsoft.com/office/drawing/2014/main" id="{44AE583B-CC45-4A1D-BDD8-5432865A7753}"/>
              </a:ext>
            </a:extLst>
          </p:cNvPr>
          <p:cNvSpPr>
            <a:spLocks noGrp="1"/>
          </p:cNvSpPr>
          <p:nvPr>
            <p:ph type="sldNum" sz="quarter" idx="4"/>
          </p:nvPr>
        </p:nvSpPr>
        <p:spPr>
          <a:xfrm>
            <a:off x="7811589" y="6356350"/>
            <a:ext cx="2493818" cy="365125"/>
          </a:xfrm>
          <a:prstGeom prst="rect">
            <a:avLst/>
          </a:prstGeom>
        </p:spPr>
        <p:txBody>
          <a:bodyPr vert="horz" lIns="91440" tIns="45720" rIns="91440" bIns="45720" rtlCol="0" anchor="ctr"/>
          <a:lstStyle>
            <a:lvl1pPr algn="r">
              <a:defRPr sz="1200">
                <a:solidFill>
                  <a:schemeClr val="bg2"/>
                </a:solidFill>
              </a:defRPr>
            </a:lvl1pPr>
          </a:lstStyle>
          <a:p>
            <a:fld id="{9ECB37C8-362D-4483-9724-DF111CEFCFB9}" type="slidenum">
              <a:rPr lang="en-US" smtClean="0"/>
              <a:pPr/>
              <a:t>‹#›</a:t>
            </a:fld>
            <a:endParaRPr lang="en-US" dirty="0"/>
          </a:p>
        </p:txBody>
      </p:sp>
      <p:sp>
        <p:nvSpPr>
          <p:cNvPr id="2" name="Title 1">
            <a:extLst>
              <a:ext uri="{FF2B5EF4-FFF2-40B4-BE49-F238E27FC236}">
                <a16:creationId xmlns:a16="http://schemas.microsoft.com/office/drawing/2014/main" id="{2A377861-1B74-9422-D049-D0E3D964B03F}"/>
              </a:ext>
            </a:extLst>
          </p:cNvPr>
          <p:cNvSpPr>
            <a:spLocks noGrp="1"/>
          </p:cNvSpPr>
          <p:nvPr>
            <p:ph type="title"/>
          </p:nvPr>
        </p:nvSpPr>
        <p:spPr>
          <a:xfrm>
            <a:off x="1880937" y="365125"/>
            <a:ext cx="6389914" cy="1325563"/>
          </a:xfrm>
          <a:prstGeom prst="rect">
            <a:avLst/>
          </a:prstGeom>
        </p:spPr>
        <p:txBody>
          <a:bodyPr/>
          <a:lstStyle>
            <a:lvl1pPr>
              <a:defRPr sz="5400">
                <a:solidFill>
                  <a:srgbClr val="89B945"/>
                </a:solidFill>
                <a:latin typeface="+mn-lt"/>
              </a:defRPr>
            </a:lvl1pPr>
          </a:lstStyle>
          <a:p>
            <a:r>
              <a:rPr lang="en-US" dirty="0"/>
              <a:t>Click to edit Master title style</a:t>
            </a:r>
          </a:p>
        </p:txBody>
      </p:sp>
      <p:sp>
        <p:nvSpPr>
          <p:cNvPr id="3" name="Content Placeholder 3">
            <a:extLst>
              <a:ext uri="{FF2B5EF4-FFF2-40B4-BE49-F238E27FC236}">
                <a16:creationId xmlns:a16="http://schemas.microsoft.com/office/drawing/2014/main" id="{A3B117D2-D41E-13C3-DE84-FEC7426D01B1}"/>
              </a:ext>
            </a:extLst>
          </p:cNvPr>
          <p:cNvSpPr>
            <a:spLocks noGrp="1"/>
          </p:cNvSpPr>
          <p:nvPr>
            <p:ph sz="quarter" idx="10"/>
          </p:nvPr>
        </p:nvSpPr>
        <p:spPr>
          <a:xfrm>
            <a:off x="1880937" y="3429000"/>
            <a:ext cx="6389914" cy="2725057"/>
          </a:xfrm>
          <a:prstGeom prst="rect">
            <a:avLst/>
          </a:prstGeom>
        </p:spPr>
        <p:txBody>
          <a:bodyPr/>
          <a:lstStyle>
            <a:lvl1pPr marL="0" indent="0">
              <a:buClr>
                <a:srgbClr val="155D0C"/>
              </a:buClr>
              <a:buFont typeface="Arial" panose="020B0604020202020204" pitchFamily="34" charset="0"/>
              <a:buNone/>
              <a:defRPr>
                <a:solidFill>
                  <a:schemeClr val="tx1"/>
                </a:solidFill>
                <a:latin typeface="+mn-lt"/>
              </a:defRPr>
            </a:lvl1pPr>
            <a:lvl2pPr marL="685800" indent="-228600">
              <a:buClrTx/>
              <a:buFont typeface="Arial" panose="020B0604020202020204" pitchFamily="34" charset="0"/>
              <a:buChar char="•"/>
              <a:defRPr sz="2400">
                <a:solidFill>
                  <a:schemeClr val="tx1"/>
                </a:solidFill>
                <a:latin typeface="+mn-lt"/>
              </a:defRPr>
            </a:lvl2pPr>
            <a:lvl3pPr>
              <a:defRPr sz="2000">
                <a:solidFill>
                  <a:schemeClr val="tx1"/>
                </a:solidFill>
                <a:latin typeface="+mn-lt"/>
              </a:defRPr>
            </a:lvl3pPr>
            <a:lvl4pPr>
              <a:defRPr sz="20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6331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BFF8-A419-4B07-A3AF-D8C3B15BA1BC}"/>
              </a:ext>
            </a:extLst>
          </p:cNvPr>
          <p:cNvSpPr>
            <a:spLocks noGrp="1"/>
          </p:cNvSpPr>
          <p:nvPr>
            <p:ph type="title"/>
          </p:nvPr>
        </p:nvSpPr>
        <p:spPr>
          <a:xfrm>
            <a:off x="838200" y="365125"/>
            <a:ext cx="6389914" cy="1325563"/>
          </a:xfrm>
          <a:prstGeom prst="rect">
            <a:avLst/>
          </a:prstGeom>
        </p:spPr>
        <p:txBody>
          <a:bodyPr/>
          <a:lstStyle>
            <a:lvl1pPr>
              <a:defRPr sz="5400">
                <a:solidFill>
                  <a:srgbClr val="89B945"/>
                </a:solidFill>
                <a:latin typeface="+mn-lt"/>
              </a:defRPr>
            </a:lvl1pPr>
          </a:lstStyle>
          <a:p>
            <a:r>
              <a:rPr lang="en-US" dirty="0"/>
              <a:t>Click to edit Master title style</a:t>
            </a:r>
          </a:p>
        </p:txBody>
      </p:sp>
      <p:pic>
        <p:nvPicPr>
          <p:cNvPr id="5" name="Graphic 4">
            <a:extLst>
              <a:ext uri="{FF2B5EF4-FFF2-40B4-BE49-F238E27FC236}">
                <a16:creationId xmlns:a16="http://schemas.microsoft.com/office/drawing/2014/main" id="{1DD7D84B-7318-8772-BD83-A64F3F6198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7" name="Content Placeholder 3">
            <a:extLst>
              <a:ext uri="{FF2B5EF4-FFF2-40B4-BE49-F238E27FC236}">
                <a16:creationId xmlns:a16="http://schemas.microsoft.com/office/drawing/2014/main" id="{C7CACFE4-37DE-C104-42E6-746A82BF7A10}"/>
              </a:ext>
            </a:extLst>
          </p:cNvPr>
          <p:cNvSpPr>
            <a:spLocks noGrp="1"/>
          </p:cNvSpPr>
          <p:nvPr>
            <p:ph sz="quarter" idx="10"/>
          </p:nvPr>
        </p:nvSpPr>
        <p:spPr>
          <a:xfrm>
            <a:off x="838200" y="3429000"/>
            <a:ext cx="6389914" cy="2725057"/>
          </a:xfrm>
          <a:prstGeom prst="rect">
            <a:avLst/>
          </a:prstGeom>
        </p:spPr>
        <p:txBody>
          <a:bodyPr/>
          <a:lstStyle>
            <a:lvl1pPr marL="0" indent="0">
              <a:buClr>
                <a:srgbClr val="89B945"/>
              </a:buClr>
              <a:buFont typeface="Arial" panose="020B0604020202020204" pitchFamily="34" charset="0"/>
              <a:buNone/>
              <a:defRPr>
                <a:solidFill>
                  <a:schemeClr val="bg1"/>
                </a:solidFill>
                <a:latin typeface="+mn-lt"/>
              </a:defRPr>
            </a:lvl1pPr>
            <a:lvl2pPr marL="685800" indent="-228600">
              <a:buClr>
                <a:schemeClr val="bg1"/>
              </a:buClr>
              <a:buFont typeface="Arial" panose="020B0604020202020204" pitchFamily="34" charset="0"/>
              <a:buChar char="•"/>
              <a:defRPr sz="2400">
                <a:solidFill>
                  <a:schemeClr val="bg1"/>
                </a:solidFill>
                <a:latin typeface="+mn-lt"/>
              </a:defRPr>
            </a:lvl2pPr>
            <a:lvl3pPr>
              <a:defRPr sz="2000">
                <a:solidFill>
                  <a:schemeClr val="bg1"/>
                </a:solidFill>
                <a:latin typeface="+mn-lt"/>
              </a:defRPr>
            </a:lvl3pPr>
            <a:lvl4pPr>
              <a:defRPr sz="2000">
                <a:solidFill>
                  <a:schemeClr val="bg1"/>
                </a:solidFill>
                <a:latin typeface="+mn-lt"/>
              </a:defRPr>
            </a:lvl4pPr>
            <a:lvl5pPr>
              <a:defRPr sz="20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826704F6-8B67-6FF1-102A-A5F5B1713F73}"/>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bg1">
                    <a:lumMod val="9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Tree>
    <p:extLst>
      <p:ext uri="{BB962C8B-B14F-4D97-AF65-F5344CB8AC3E}">
        <p14:creationId xmlns:p14="http://schemas.microsoft.com/office/powerpoint/2010/main" val="3733052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0.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jpg"/><Relationship Id="rId5" Type="http://schemas.openxmlformats.org/officeDocument/2006/relationships/slideLayout" Target="../slideLayouts/slideLayout21.xml"/><Relationship Id="rId10" Type="http://schemas.openxmlformats.org/officeDocument/2006/relationships/theme" Target="../theme/theme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7.jp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E6536-AC22-5182-FC00-E8D7C12C2CDF}"/>
              </a:ext>
            </a:extLst>
          </p:cNvPr>
          <p:cNvSpPr>
            <a:spLocks noGrp="1"/>
          </p:cNvSpPr>
          <p:nvPr>
            <p:ph type="title"/>
          </p:nvPr>
        </p:nvSpPr>
        <p:spPr>
          <a:xfrm>
            <a:off x="4644570" y="1123472"/>
            <a:ext cx="685074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4D4DAA-CF68-2E51-51CC-5A0B681407C6}"/>
              </a:ext>
            </a:extLst>
          </p:cNvPr>
          <p:cNvSpPr>
            <a:spLocks noGrp="1"/>
          </p:cNvSpPr>
          <p:nvPr>
            <p:ph type="body" idx="1"/>
          </p:nvPr>
        </p:nvSpPr>
        <p:spPr>
          <a:xfrm>
            <a:off x="4644570" y="3429000"/>
            <a:ext cx="6850743" cy="19473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6BC4CE0-785A-62F8-EF87-CACFEF1B5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FA7E8-7C43-4925-95FD-0257DE3385A4}" type="slidenum">
              <a:rPr lang="en-US" smtClean="0"/>
              <a:t>‹#›</a:t>
            </a:fld>
            <a:endParaRPr lang="en-US"/>
          </a:p>
        </p:txBody>
      </p:sp>
    </p:spTree>
    <p:extLst>
      <p:ext uri="{BB962C8B-B14F-4D97-AF65-F5344CB8AC3E}">
        <p14:creationId xmlns:p14="http://schemas.microsoft.com/office/powerpoint/2010/main" val="1791881043"/>
      </p:ext>
    </p:extLst>
  </p:cSld>
  <p:clrMap bg1="lt1" tx1="dk1" bg2="lt2" tx2="dk2" accent1="accent1" accent2="accent2" accent3="accent3" accent4="accent4" accent5="accent5" accent6="accent6" hlink="hlink" folHlink="folHlink"/>
  <p:sldLayoutIdLst>
    <p:sldLayoutId id="2147483706" r:id="rId1"/>
    <p:sldLayoutId id="2147483711" r:id="rId2"/>
    <p:sldLayoutId id="214748371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155D0C"/>
        </a:buClr>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964133"/>
      </p:ext>
    </p:extLst>
  </p:cSld>
  <p:clrMap bg1="lt1" tx1="dk1" bg2="lt2" tx2="dk2" accent1="accent1" accent2="accent2" accent3="accent3" accent4="accent4" accent5="accent5" accent6="accent6" hlink="hlink" folHlink="folHlink"/>
  <p:sldLayoutIdLst>
    <p:sldLayoutId id="2147483681" r:id="rId1"/>
    <p:sldLayoutId id="2147483701" r:id="rId2"/>
    <p:sldLayoutId id="2147483713" r:id="rId3"/>
    <p:sldLayoutId id="2147483714" r:id="rId4"/>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2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9ADD0189-9EE5-EC45-4FBB-EC5A624DD0D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Tree>
    <p:extLst>
      <p:ext uri="{BB962C8B-B14F-4D97-AF65-F5344CB8AC3E}">
        <p14:creationId xmlns:p14="http://schemas.microsoft.com/office/powerpoint/2010/main" val="4244629021"/>
      </p:ext>
    </p:extLst>
  </p:cSld>
  <p:clrMap bg1="lt1" tx1="dk1" bg2="lt2" tx2="dk2" accent1="accent1" accent2="accent2" accent3="accent3" accent4="accent4" accent5="accent5" accent6="accent6" hlink="hlink" folHlink="folHlink"/>
  <p:sldLayoutIdLst>
    <p:sldLayoutId id="2147483682" r:id="rId1"/>
    <p:sldLayoutId id="2147483708" r:id="rId2"/>
    <p:sldLayoutId id="2147483709"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DC99DAD-E0A8-AE62-DDBE-3CD57735192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7" name="Slide Number Placeholder 6">
            <a:extLst>
              <a:ext uri="{FF2B5EF4-FFF2-40B4-BE49-F238E27FC236}">
                <a16:creationId xmlns:a16="http://schemas.microsoft.com/office/drawing/2014/main" id="{08CE12EE-2E61-FB91-9292-C00FE5E71D0A}"/>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Tree>
    <p:extLst>
      <p:ext uri="{BB962C8B-B14F-4D97-AF65-F5344CB8AC3E}">
        <p14:creationId xmlns:p14="http://schemas.microsoft.com/office/powerpoint/2010/main" val="1876953974"/>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0" r:id="rId3"/>
    <p:sldLayoutId id="2147483692" r:id="rId4"/>
    <p:sldLayoutId id="2147483730" r:id="rId5"/>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sldNum="0" hdr="0" ftr="0" dt="0"/>
  <p:txStyles>
    <p:titleStyle>
      <a:lvl1pPr algn="ctr" defTabSz="914400" rtl="0" eaLnBrk="1" latinLnBrk="0" hangingPunct="1">
        <a:lnSpc>
          <a:spcPct val="90000"/>
        </a:lnSpc>
        <a:spcBef>
          <a:spcPct val="0"/>
        </a:spcBef>
        <a:buNone/>
        <a:defRPr sz="44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7EE689D-5143-CEA5-30E1-2B530ADCCF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723AD-432B-41CB-9911-382ADCC4805A}" type="slidenum">
              <a:rPr lang="en-US" smtClean="0"/>
              <a:t>‹#›</a:t>
            </a:fld>
            <a:endParaRPr lang="en-US"/>
          </a:p>
        </p:txBody>
      </p:sp>
    </p:spTree>
    <p:extLst>
      <p:ext uri="{BB962C8B-B14F-4D97-AF65-F5344CB8AC3E}">
        <p14:creationId xmlns:p14="http://schemas.microsoft.com/office/powerpoint/2010/main" val="1851784199"/>
      </p:ext>
    </p:extLst>
  </p:cSld>
  <p:clrMap bg1="lt1" tx1="dk1" bg2="lt2" tx2="dk2" accent1="accent1" accent2="accent2" accent3="accent3" accent4="accent4" accent5="accent5" accent6="accent6" hlink="hlink" folHlink="folHlink"/>
  <p:sldLayoutIdLst>
    <p:sldLayoutId id="2147483648" r:id="rId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rgbClr val="155D0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E6536-AC22-5182-FC00-E8D7C12C2CDF}"/>
              </a:ext>
            </a:extLst>
          </p:cNvPr>
          <p:cNvSpPr>
            <a:spLocks noGrp="1"/>
          </p:cNvSpPr>
          <p:nvPr>
            <p:ph type="title"/>
          </p:nvPr>
        </p:nvSpPr>
        <p:spPr>
          <a:xfrm>
            <a:off x="4644570" y="1123472"/>
            <a:ext cx="685074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4D4DAA-CF68-2E51-51CC-5A0B681407C6}"/>
              </a:ext>
            </a:extLst>
          </p:cNvPr>
          <p:cNvSpPr>
            <a:spLocks noGrp="1"/>
          </p:cNvSpPr>
          <p:nvPr>
            <p:ph type="body" idx="1"/>
          </p:nvPr>
        </p:nvSpPr>
        <p:spPr>
          <a:xfrm>
            <a:off x="4644570" y="3429000"/>
            <a:ext cx="6850743" cy="19473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6BC4CE0-785A-62F8-EF87-CACFEF1B5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FA7E8-7C43-4925-95FD-0257DE3385A4}" type="slidenum">
              <a:rPr lang="en-US" smtClean="0"/>
              <a:t>‹#›</a:t>
            </a:fld>
            <a:endParaRPr lang="en-US"/>
          </a:p>
        </p:txBody>
      </p:sp>
    </p:spTree>
    <p:extLst>
      <p:ext uri="{BB962C8B-B14F-4D97-AF65-F5344CB8AC3E}">
        <p14:creationId xmlns:p14="http://schemas.microsoft.com/office/powerpoint/2010/main" val="584033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155D0C"/>
        </a:buClr>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9586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2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foxrothschild.com/trump-administration-initiatives-executive-orders" TargetMode="External"/><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linkedin.com/newsletters/oval-office-update-7295167083024146433/"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up of Doric columns">
            <a:extLst>
              <a:ext uri="{FF2B5EF4-FFF2-40B4-BE49-F238E27FC236}">
                <a16:creationId xmlns:a16="http://schemas.microsoft.com/office/drawing/2014/main" id="{C4A57908-F6B7-D98B-9B48-F03C8B7683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409" r="27409"/>
          <a:stretch>
            <a:fillRect/>
          </a:stretch>
        </p:blipFill>
        <p:spPr/>
      </p:pic>
      <p:sp>
        <p:nvSpPr>
          <p:cNvPr id="3" name="Title 2">
            <a:extLst>
              <a:ext uri="{FF2B5EF4-FFF2-40B4-BE49-F238E27FC236}">
                <a16:creationId xmlns:a16="http://schemas.microsoft.com/office/drawing/2014/main" id="{AA3C0598-F4AE-848A-2B22-FA454D9FBE28}"/>
              </a:ext>
            </a:extLst>
          </p:cNvPr>
          <p:cNvSpPr>
            <a:spLocks noGrp="1"/>
          </p:cNvSpPr>
          <p:nvPr>
            <p:ph type="title"/>
          </p:nvPr>
        </p:nvSpPr>
        <p:spPr>
          <a:xfrm>
            <a:off x="6655632" y="1123472"/>
            <a:ext cx="5141627" cy="2894346"/>
          </a:xfrm>
        </p:spPr>
        <p:txBody>
          <a:bodyPr>
            <a:noAutofit/>
          </a:bodyPr>
          <a:lstStyle/>
          <a:p>
            <a:r>
              <a:rPr lang="en-US" sz="3600" b="0" dirty="0"/>
              <a:t>ACC Western Pennsylvania Chapter 2025 Back to School: An In-House Primer – </a:t>
            </a:r>
            <a:r>
              <a:rPr lang="en-US" sz="3600" dirty="0"/>
              <a:t>Lessons from Constructive Termination Caselaw</a:t>
            </a:r>
          </a:p>
        </p:txBody>
      </p:sp>
      <p:sp>
        <p:nvSpPr>
          <p:cNvPr id="9" name="Subtitle 8">
            <a:extLst>
              <a:ext uri="{FF2B5EF4-FFF2-40B4-BE49-F238E27FC236}">
                <a16:creationId xmlns:a16="http://schemas.microsoft.com/office/drawing/2014/main" id="{7AE50340-4705-C00D-4FC9-EDA4911926BF}"/>
              </a:ext>
            </a:extLst>
          </p:cNvPr>
          <p:cNvSpPr>
            <a:spLocks noGrp="1"/>
          </p:cNvSpPr>
          <p:nvPr>
            <p:ph idx="1"/>
          </p:nvPr>
        </p:nvSpPr>
        <p:spPr/>
        <p:txBody>
          <a:bodyPr>
            <a:normAutofit lnSpcReduction="10000"/>
          </a:bodyPr>
          <a:lstStyle/>
          <a:p>
            <a:endParaRPr lang="en-US" dirty="0"/>
          </a:p>
          <a:p>
            <a:endParaRPr lang="en-US" dirty="0"/>
          </a:p>
          <a:p>
            <a:endParaRPr lang="en-US" dirty="0"/>
          </a:p>
          <a:p>
            <a:r>
              <a:rPr lang="en-US" dirty="0"/>
              <a:t>August 8, 2025</a:t>
            </a:r>
          </a:p>
        </p:txBody>
      </p:sp>
      <p:sp>
        <p:nvSpPr>
          <p:cNvPr id="4" name="Text Placeholder 7">
            <a:extLst>
              <a:ext uri="{FF2B5EF4-FFF2-40B4-BE49-F238E27FC236}">
                <a16:creationId xmlns:a16="http://schemas.microsoft.com/office/drawing/2014/main" id="{BE969776-F406-ED8C-AF49-779B57AAD678}"/>
              </a:ext>
            </a:extLst>
          </p:cNvPr>
          <p:cNvSpPr txBox="1">
            <a:spLocks/>
          </p:cNvSpPr>
          <p:nvPr/>
        </p:nvSpPr>
        <p:spPr>
          <a:xfrm>
            <a:off x="3329986" y="3923938"/>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5" name="Text Placeholder 12">
            <a:extLst>
              <a:ext uri="{FF2B5EF4-FFF2-40B4-BE49-F238E27FC236}">
                <a16:creationId xmlns:a16="http://schemas.microsoft.com/office/drawing/2014/main" id="{DED2DFCC-651E-08F5-48BD-52E0B53676F1}"/>
              </a:ext>
            </a:extLst>
          </p:cNvPr>
          <p:cNvSpPr txBox="1">
            <a:spLocks/>
          </p:cNvSpPr>
          <p:nvPr/>
        </p:nvSpPr>
        <p:spPr>
          <a:xfrm>
            <a:off x="8754390" y="3914947"/>
            <a:ext cx="2894814"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6" name="Text Placeholder 7">
            <a:extLst>
              <a:ext uri="{FF2B5EF4-FFF2-40B4-BE49-F238E27FC236}">
                <a16:creationId xmlns:a16="http://schemas.microsoft.com/office/drawing/2014/main" id="{2A33A33A-6820-E8B1-E395-96E84FC31B62}"/>
              </a:ext>
            </a:extLst>
          </p:cNvPr>
          <p:cNvSpPr txBox="1">
            <a:spLocks/>
          </p:cNvSpPr>
          <p:nvPr/>
        </p:nvSpPr>
        <p:spPr>
          <a:xfrm>
            <a:off x="578934" y="3906649"/>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7" name="Text Placeholder 7">
            <a:extLst>
              <a:ext uri="{FF2B5EF4-FFF2-40B4-BE49-F238E27FC236}">
                <a16:creationId xmlns:a16="http://schemas.microsoft.com/office/drawing/2014/main" id="{327598E8-0AAC-EFA9-A791-334236C1BD4A}"/>
              </a:ext>
            </a:extLst>
          </p:cNvPr>
          <p:cNvSpPr txBox="1">
            <a:spLocks/>
          </p:cNvSpPr>
          <p:nvPr/>
        </p:nvSpPr>
        <p:spPr>
          <a:xfrm>
            <a:off x="6094601" y="3925503"/>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193214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27D7C7-8BDB-B36B-F3BC-361CD593B770}"/>
              </a:ext>
            </a:extLst>
          </p:cNvPr>
          <p:cNvSpPr>
            <a:spLocks noGrp="1"/>
          </p:cNvSpPr>
          <p:nvPr>
            <p:ph sz="quarter" idx="10"/>
          </p:nvPr>
        </p:nvSpPr>
        <p:spPr>
          <a:xfrm>
            <a:off x="522514" y="1837110"/>
            <a:ext cx="8746842" cy="3972019"/>
          </a:xfrm>
        </p:spPr>
        <p:txBody>
          <a:bodyPr>
            <a:normAutofit/>
          </a:bodyPr>
          <a:lstStyle/>
          <a:p>
            <a:pPr marL="342900" indent="-342900">
              <a:buFont typeface="Arial" panose="020B0604020202020204" pitchFamily="34" charset="0"/>
              <a:buChar char="•"/>
            </a:pPr>
            <a:r>
              <a:rPr lang="en-US" sz="2600" i="1" dirty="0"/>
              <a:t>Sandhu:</a:t>
            </a:r>
          </a:p>
          <a:p>
            <a:pPr marL="1143000" lvl="1" indent="-457200"/>
            <a:r>
              <a:rPr lang="en-US" sz="2600" dirty="0"/>
              <a:t>Franchisee must show “‘some probability’” that the franchisor is trying to terminate the “‘relationship in bad faith or without just cause for doing so.’”</a:t>
            </a:r>
          </a:p>
          <a:p>
            <a:pPr marL="1143000" lvl="1" indent="-457200"/>
            <a:r>
              <a:rPr lang="en-US" sz="2600" dirty="0"/>
              <a:t>“Some probability” not a “likelihood of success” standard -- franchisee only needs to show “bad faith”.</a:t>
            </a:r>
          </a:p>
          <a:p>
            <a:pPr marL="1143000" lvl="1" indent="-457200"/>
            <a:r>
              <a:rPr lang="en-US" sz="2600" dirty="0"/>
              <a:t>Court declined to issue injunctive relief because franchisee had hindered audit requirements.</a:t>
            </a:r>
          </a:p>
          <a:p>
            <a:endParaRPr lang="en-US" sz="2600" dirty="0"/>
          </a:p>
        </p:txBody>
      </p:sp>
      <p:sp>
        <p:nvSpPr>
          <p:cNvPr id="3" name="Title 2">
            <a:extLst>
              <a:ext uri="{FF2B5EF4-FFF2-40B4-BE49-F238E27FC236}">
                <a16:creationId xmlns:a16="http://schemas.microsoft.com/office/drawing/2014/main" id="{E9DC36B3-D594-CA32-D23B-C7EBED1E50AF}"/>
              </a:ext>
            </a:extLst>
          </p:cNvPr>
          <p:cNvSpPr>
            <a:spLocks noGrp="1"/>
          </p:cNvSpPr>
          <p:nvPr>
            <p:ph type="title"/>
          </p:nvPr>
        </p:nvSpPr>
        <p:spPr>
          <a:xfrm>
            <a:off x="841248" y="365760"/>
            <a:ext cx="10515600" cy="1325880"/>
          </a:xfrm>
        </p:spPr>
        <p:txBody>
          <a:bodyPr anchor="ctr">
            <a:normAutofit/>
          </a:bodyPr>
          <a:lstStyle/>
          <a:p>
            <a:r>
              <a:rPr lang="en-US" sz="3700"/>
              <a:t>Constructive Termination By Foreclosing Access to Essentials Necessary to Do Business</a:t>
            </a:r>
          </a:p>
        </p:txBody>
      </p:sp>
      <p:pic>
        <p:nvPicPr>
          <p:cNvPr id="5" name="Picture 4" descr="Business meeting behind a glass wall">
            <a:extLst>
              <a:ext uri="{FF2B5EF4-FFF2-40B4-BE49-F238E27FC236}">
                <a16:creationId xmlns:a16="http://schemas.microsoft.com/office/drawing/2014/main" id="{B2C78EDC-B807-A258-83DA-9F279F777902}"/>
              </a:ext>
            </a:extLst>
          </p:cNvPr>
          <p:cNvPicPr>
            <a:picLocks noChangeAspect="1"/>
          </p:cNvPicPr>
          <p:nvPr/>
        </p:nvPicPr>
        <p:blipFill>
          <a:blip r:embed="rId2">
            <a:extLst>
              <a:ext uri="{28A0092B-C50C-407E-A947-70E740481C1C}">
                <a14:useLocalDpi xmlns:a14="http://schemas.microsoft.com/office/drawing/2010/main" val="0"/>
              </a:ext>
            </a:extLst>
          </a:blip>
          <a:srcRect l="32963" r="30288" b="-3"/>
          <a:stretch>
            <a:fillRect/>
          </a:stretch>
        </p:blipFill>
        <p:spPr>
          <a:xfrm>
            <a:off x="9459856" y="1837110"/>
            <a:ext cx="2186710" cy="3972019"/>
          </a:xfrm>
          <a:prstGeom prst="rect">
            <a:avLst/>
          </a:prstGeom>
          <a:noFill/>
        </p:spPr>
      </p:pic>
      <p:sp>
        <p:nvSpPr>
          <p:cNvPr id="6" name="Slide Number Placeholder 6" hidden="1">
            <a:extLst>
              <a:ext uri="{FF2B5EF4-FFF2-40B4-BE49-F238E27FC236}">
                <a16:creationId xmlns:a16="http://schemas.microsoft.com/office/drawing/2014/main" id="{B69F736F-3741-37C6-6304-06D7E2AB56E1}"/>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pPr>
              <a:spcAft>
                <a:spcPts val="600"/>
              </a:spcAft>
            </a:pPr>
            <a:fld id="{91E8AA58-CD2C-4F84-8F8D-E2A622DE575B}" type="slidenum">
              <a:rPr lang="en-US" smtClean="0"/>
              <a:pPr>
                <a:spcAft>
                  <a:spcPts val="600"/>
                </a:spcAft>
              </a:pPr>
              <a:t>10</a:t>
            </a:fld>
            <a:endParaRPr lang="en-US"/>
          </a:p>
        </p:txBody>
      </p:sp>
      <p:sp>
        <p:nvSpPr>
          <p:cNvPr id="4" name="Slide Number Placeholder 6">
            <a:extLst>
              <a:ext uri="{FF2B5EF4-FFF2-40B4-BE49-F238E27FC236}">
                <a16:creationId xmlns:a16="http://schemas.microsoft.com/office/drawing/2014/main" id="{5C7D3BEF-20CA-94AA-4E8E-2D859485F9DA}"/>
              </a:ext>
            </a:extLst>
          </p:cNvPr>
          <p:cNvSpPr txBox="1">
            <a:spLocks/>
          </p:cNvSpPr>
          <p:nvPr/>
        </p:nvSpPr>
        <p:spPr>
          <a:xfrm>
            <a:off x="7426071" y="620128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E8AA58-CD2C-4F84-8F8D-E2A622DE575B}" type="slidenum">
              <a:rPr lang="en-US" smtClean="0"/>
              <a:pPr/>
              <a:t>10</a:t>
            </a:fld>
            <a:endParaRPr lang="en-US" dirty="0"/>
          </a:p>
        </p:txBody>
      </p:sp>
    </p:spTree>
    <p:extLst>
      <p:ext uri="{BB962C8B-B14F-4D97-AF65-F5344CB8AC3E}">
        <p14:creationId xmlns:p14="http://schemas.microsoft.com/office/powerpoint/2010/main" val="35063069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7BB7EF-B375-CA59-C707-6D5A474959C1}"/>
              </a:ext>
            </a:extLst>
          </p:cNvPr>
          <p:cNvSpPr>
            <a:spLocks noGrp="1"/>
          </p:cNvSpPr>
          <p:nvPr>
            <p:ph sz="quarter" idx="10"/>
          </p:nvPr>
        </p:nvSpPr>
        <p:spPr>
          <a:xfrm>
            <a:off x="522514" y="1837110"/>
            <a:ext cx="7653487" cy="3972019"/>
          </a:xfrm>
        </p:spPr>
        <p:txBody>
          <a:bodyPr>
            <a:normAutofit/>
          </a:bodyPr>
          <a:lstStyle/>
          <a:p>
            <a:pPr marL="457200" indent="-457200">
              <a:buFont typeface="Arial" panose="020B0604020202020204" pitchFamily="34" charset="0"/>
              <a:buChar char="•"/>
            </a:pPr>
            <a:r>
              <a:rPr lang="en-US" sz="2400" i="1" dirty="0"/>
              <a:t>Duff v. Marathon Petroleum </a:t>
            </a:r>
            <a:r>
              <a:rPr lang="en-US" sz="2400" dirty="0"/>
              <a:t>(1995): actions done in good faith in normal course of business cannot be pretext for nonrenewal.</a:t>
            </a:r>
          </a:p>
          <a:p>
            <a:pPr marL="1143000" lvl="1" indent="-457200"/>
            <a:r>
              <a:rPr lang="en-US" dirty="0"/>
              <a:t>Good faith precludes sham determinations from being used as an “artifice for nonrenewal.”</a:t>
            </a:r>
          </a:p>
          <a:p>
            <a:pPr marL="1143000" lvl="1" indent="-457200"/>
            <a:r>
              <a:rPr lang="en-US" dirty="0"/>
              <a:t>Normal course requires examination of franchisor’s normal decision-making process.</a:t>
            </a:r>
          </a:p>
          <a:p>
            <a:pPr marL="1143000" lvl="1" indent="-457200"/>
            <a:r>
              <a:rPr lang="en-US" dirty="0"/>
              <a:t>Marathon presented evidence of rent decisions done in good faith and in normal course.</a:t>
            </a:r>
          </a:p>
          <a:p>
            <a:endParaRPr lang="en-US" sz="2400" dirty="0"/>
          </a:p>
        </p:txBody>
      </p:sp>
      <p:sp>
        <p:nvSpPr>
          <p:cNvPr id="3" name="Title 2">
            <a:extLst>
              <a:ext uri="{FF2B5EF4-FFF2-40B4-BE49-F238E27FC236}">
                <a16:creationId xmlns:a16="http://schemas.microsoft.com/office/drawing/2014/main" id="{175A0D07-A3ED-483D-4E57-79C0148AAFCE}"/>
              </a:ext>
            </a:extLst>
          </p:cNvPr>
          <p:cNvSpPr>
            <a:spLocks noGrp="1"/>
          </p:cNvSpPr>
          <p:nvPr>
            <p:ph type="title"/>
          </p:nvPr>
        </p:nvSpPr>
        <p:spPr>
          <a:xfrm>
            <a:off x="841248" y="365760"/>
            <a:ext cx="10515600" cy="1325880"/>
          </a:xfrm>
        </p:spPr>
        <p:txBody>
          <a:bodyPr anchor="ctr">
            <a:normAutofit/>
          </a:bodyPr>
          <a:lstStyle/>
          <a:p>
            <a:r>
              <a:rPr lang="en-US" sz="3100" dirty="0"/>
              <a:t>Constructive Termination Through Lease Nonrenewal, Rent Increases, or Sale of Underlying Land</a:t>
            </a:r>
          </a:p>
        </p:txBody>
      </p:sp>
      <p:pic>
        <p:nvPicPr>
          <p:cNvPr id="5" name="Picture 4" descr="Graph">
            <a:extLst>
              <a:ext uri="{FF2B5EF4-FFF2-40B4-BE49-F238E27FC236}">
                <a16:creationId xmlns:a16="http://schemas.microsoft.com/office/drawing/2014/main" id="{1371AD0C-D6D0-C37E-886D-156959F5ACF6}"/>
              </a:ext>
            </a:extLst>
          </p:cNvPr>
          <p:cNvPicPr>
            <a:picLocks noChangeAspect="1"/>
          </p:cNvPicPr>
          <p:nvPr/>
        </p:nvPicPr>
        <p:blipFill>
          <a:blip r:embed="rId2">
            <a:extLst>
              <a:ext uri="{28A0092B-C50C-407E-A947-70E740481C1C}">
                <a14:useLocalDpi xmlns:a14="http://schemas.microsoft.com/office/drawing/2010/main" val="0"/>
              </a:ext>
            </a:extLst>
          </a:blip>
          <a:srcRect l="23656" r="24732"/>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7EB05797-6112-1F65-3FD0-091DB908981A}"/>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11</a:t>
            </a:fld>
            <a:endParaRPr lang="en-US" dirty="0"/>
          </a:p>
        </p:txBody>
      </p:sp>
    </p:spTree>
    <p:extLst>
      <p:ext uri="{BB962C8B-B14F-4D97-AF65-F5344CB8AC3E}">
        <p14:creationId xmlns:p14="http://schemas.microsoft.com/office/powerpoint/2010/main" val="1502248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65B90-BF24-10C6-5B87-5E3CB6BF3676}"/>
              </a:ext>
            </a:extLst>
          </p:cNvPr>
          <p:cNvSpPr>
            <a:spLocks noGrp="1"/>
          </p:cNvSpPr>
          <p:nvPr>
            <p:ph sz="quarter" idx="10"/>
          </p:nvPr>
        </p:nvSpPr>
        <p:spPr>
          <a:xfrm>
            <a:off x="522514" y="1837110"/>
            <a:ext cx="11170722" cy="3972019"/>
          </a:xfrm>
        </p:spPr>
        <p:txBody>
          <a:bodyPr>
            <a:normAutofit/>
          </a:bodyPr>
          <a:lstStyle/>
          <a:p>
            <a:r>
              <a:rPr lang="en-US" i="1" dirty="0"/>
              <a:t>Patel v. Sun Refining &amp; Marketing Co. </a:t>
            </a:r>
            <a:r>
              <a:rPr lang="en-US" dirty="0"/>
              <a:t>(1989): Land sales question often comes down to whether the premises had been sold in good faith to a third party in the normal course of business. </a:t>
            </a:r>
          </a:p>
        </p:txBody>
      </p:sp>
      <p:sp>
        <p:nvSpPr>
          <p:cNvPr id="3" name="Title 2">
            <a:extLst>
              <a:ext uri="{FF2B5EF4-FFF2-40B4-BE49-F238E27FC236}">
                <a16:creationId xmlns:a16="http://schemas.microsoft.com/office/drawing/2014/main" id="{831135EE-A5E6-5423-9D56-FDBBF49643ED}"/>
              </a:ext>
            </a:extLst>
          </p:cNvPr>
          <p:cNvSpPr>
            <a:spLocks noGrp="1"/>
          </p:cNvSpPr>
          <p:nvPr>
            <p:ph type="title"/>
          </p:nvPr>
        </p:nvSpPr>
        <p:spPr>
          <a:xfrm>
            <a:off x="841248" y="365760"/>
            <a:ext cx="10515600" cy="1325880"/>
          </a:xfrm>
        </p:spPr>
        <p:txBody>
          <a:bodyPr anchor="ctr">
            <a:normAutofit/>
          </a:bodyPr>
          <a:lstStyle/>
          <a:p>
            <a:r>
              <a:rPr lang="en-US" sz="3100" dirty="0"/>
              <a:t>Constructive Termination Through Lease Nonrenewal, Rent Increases, or Sale of Underlying Land</a:t>
            </a:r>
          </a:p>
        </p:txBody>
      </p:sp>
      <p:pic>
        <p:nvPicPr>
          <p:cNvPr id="7" name="Picture 6" descr="Pile of American dollar banknotes">
            <a:extLst>
              <a:ext uri="{FF2B5EF4-FFF2-40B4-BE49-F238E27FC236}">
                <a16:creationId xmlns:a16="http://schemas.microsoft.com/office/drawing/2014/main" id="{7B87280A-E876-35D6-0E3F-205155B98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229" y="3306618"/>
            <a:ext cx="3873541" cy="2904835"/>
          </a:xfrm>
          <a:prstGeom prst="rect">
            <a:avLst/>
          </a:prstGeom>
        </p:spPr>
      </p:pic>
      <p:sp>
        <p:nvSpPr>
          <p:cNvPr id="8" name="Slide Number Placeholder 6">
            <a:extLst>
              <a:ext uri="{FF2B5EF4-FFF2-40B4-BE49-F238E27FC236}">
                <a16:creationId xmlns:a16="http://schemas.microsoft.com/office/drawing/2014/main" id="{BA36655C-D18E-0732-B5FD-56D8F6586929}"/>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12</a:t>
            </a:fld>
            <a:endParaRPr lang="en-US" dirty="0"/>
          </a:p>
        </p:txBody>
      </p:sp>
    </p:spTree>
    <p:extLst>
      <p:ext uri="{BB962C8B-B14F-4D97-AF65-F5344CB8AC3E}">
        <p14:creationId xmlns:p14="http://schemas.microsoft.com/office/powerpoint/2010/main" val="31974907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8CB8B5-0462-FFA2-1DD2-218083C70ACA}"/>
              </a:ext>
            </a:extLst>
          </p:cNvPr>
          <p:cNvSpPr>
            <a:spLocks noGrp="1"/>
          </p:cNvSpPr>
          <p:nvPr>
            <p:ph sz="quarter" idx="10"/>
          </p:nvPr>
        </p:nvSpPr>
        <p:spPr>
          <a:xfrm>
            <a:off x="522514" y="1837110"/>
            <a:ext cx="8746842" cy="3972019"/>
          </a:xfrm>
        </p:spPr>
        <p:txBody>
          <a:bodyPr>
            <a:normAutofit/>
          </a:bodyPr>
          <a:lstStyle/>
          <a:p>
            <a:pPr marL="457200" indent="-457200">
              <a:spcAft>
                <a:spcPts val="1800"/>
              </a:spcAft>
              <a:buFont typeface="Arial" panose="020B0604020202020204" pitchFamily="34" charset="0"/>
              <a:buChar char="•"/>
            </a:pPr>
            <a:r>
              <a:rPr lang="en-US" i="1" dirty="0" err="1"/>
              <a:t>Maintainco</a:t>
            </a:r>
            <a:r>
              <a:rPr lang="en-US" i="1" dirty="0"/>
              <a:t>, Inc. v. Mitsubishi Caterpillar Forklift </a:t>
            </a:r>
            <a:r>
              <a:rPr lang="en-US" dirty="0"/>
              <a:t>(2009):</a:t>
            </a:r>
          </a:p>
          <a:p>
            <a:pPr marL="1143000" lvl="1" indent="-457200">
              <a:spcAft>
                <a:spcPts val="1800"/>
              </a:spcAft>
            </a:pPr>
            <a:r>
              <a:rPr lang="en-US" sz="2800" dirty="0"/>
              <a:t>Court found that Mitsubishi took actions intended to constructively terminate plaintiff.</a:t>
            </a:r>
          </a:p>
          <a:p>
            <a:pPr marL="1143000" lvl="1" indent="-457200"/>
            <a:r>
              <a:rPr lang="en-US" sz="2800" dirty="0"/>
              <a:t>“Termination” under the NJFPA “includes constructive termination in accordance with traditional contract law principles.”</a:t>
            </a:r>
          </a:p>
          <a:p>
            <a:pPr marL="1143000" lvl="1" indent="-457200"/>
            <a:endParaRPr lang="en-US" sz="2800" dirty="0"/>
          </a:p>
          <a:p>
            <a:endParaRPr lang="en-US" dirty="0"/>
          </a:p>
        </p:txBody>
      </p:sp>
      <p:sp>
        <p:nvSpPr>
          <p:cNvPr id="3" name="Title 2">
            <a:extLst>
              <a:ext uri="{FF2B5EF4-FFF2-40B4-BE49-F238E27FC236}">
                <a16:creationId xmlns:a16="http://schemas.microsoft.com/office/drawing/2014/main" id="{A98AE9D5-FD57-865D-D5FB-8BEE31048040}"/>
              </a:ext>
            </a:extLst>
          </p:cNvPr>
          <p:cNvSpPr>
            <a:spLocks noGrp="1"/>
          </p:cNvSpPr>
          <p:nvPr>
            <p:ph type="title"/>
          </p:nvPr>
        </p:nvSpPr>
        <p:spPr>
          <a:xfrm>
            <a:off x="841248" y="365760"/>
            <a:ext cx="10515600" cy="1325880"/>
          </a:xfrm>
        </p:spPr>
        <p:txBody>
          <a:bodyPr anchor="ctr">
            <a:normAutofit/>
          </a:bodyPr>
          <a:lstStyle/>
          <a:p>
            <a:r>
              <a:rPr lang="en-US" dirty="0"/>
              <a:t>Constructive Termination By Allowing a Competing Franchisee to Encroach</a:t>
            </a:r>
          </a:p>
        </p:txBody>
      </p:sp>
      <p:pic>
        <p:nvPicPr>
          <p:cNvPr id="5" name="Picture 4" descr="Close-up of tire tread">
            <a:extLst>
              <a:ext uri="{FF2B5EF4-FFF2-40B4-BE49-F238E27FC236}">
                <a16:creationId xmlns:a16="http://schemas.microsoft.com/office/drawing/2014/main" id="{0966A320-1735-4429-907D-08F16ADCA09E}"/>
              </a:ext>
            </a:extLst>
          </p:cNvPr>
          <p:cNvPicPr>
            <a:picLocks noChangeAspect="1"/>
          </p:cNvPicPr>
          <p:nvPr/>
        </p:nvPicPr>
        <p:blipFill>
          <a:blip r:embed="rId2">
            <a:extLst>
              <a:ext uri="{28A0092B-C50C-407E-A947-70E740481C1C}">
                <a14:useLocalDpi xmlns:a14="http://schemas.microsoft.com/office/drawing/2010/main" val="0"/>
              </a:ext>
            </a:extLst>
          </a:blip>
          <a:srcRect l="34693" r="28695" b="-3"/>
          <a:stretch>
            <a:fillRect/>
          </a:stretch>
        </p:blipFill>
        <p:spPr>
          <a:xfrm>
            <a:off x="9459856" y="1837110"/>
            <a:ext cx="2186710" cy="3972019"/>
          </a:xfrm>
          <a:prstGeom prst="rect">
            <a:avLst/>
          </a:prstGeom>
          <a:noFill/>
        </p:spPr>
      </p:pic>
      <p:sp>
        <p:nvSpPr>
          <p:cNvPr id="6" name="Slide Number Placeholder 6">
            <a:extLst>
              <a:ext uri="{FF2B5EF4-FFF2-40B4-BE49-F238E27FC236}">
                <a16:creationId xmlns:a16="http://schemas.microsoft.com/office/drawing/2014/main" id="{2655A236-CE8D-AA6B-685E-1D0283665546}"/>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13</a:t>
            </a:fld>
            <a:endParaRPr lang="en-US" dirty="0"/>
          </a:p>
        </p:txBody>
      </p:sp>
    </p:spTree>
    <p:extLst>
      <p:ext uri="{BB962C8B-B14F-4D97-AF65-F5344CB8AC3E}">
        <p14:creationId xmlns:p14="http://schemas.microsoft.com/office/powerpoint/2010/main" val="1590012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837731-46A4-6C2C-C9FB-66C79C87D380}"/>
              </a:ext>
            </a:extLst>
          </p:cNvPr>
          <p:cNvSpPr>
            <a:spLocks noGrp="1"/>
          </p:cNvSpPr>
          <p:nvPr>
            <p:ph sz="quarter" idx="10"/>
          </p:nvPr>
        </p:nvSpPr>
        <p:spPr>
          <a:xfrm>
            <a:off x="522514" y="1837110"/>
            <a:ext cx="8746842" cy="3972019"/>
          </a:xfrm>
        </p:spPr>
        <p:txBody>
          <a:bodyPr>
            <a:normAutofit/>
          </a:bodyPr>
          <a:lstStyle/>
          <a:p>
            <a:pPr marL="457200" indent="-457200">
              <a:buFont typeface="Arial" panose="020B0604020202020204" pitchFamily="34" charset="0"/>
              <a:buChar char="•"/>
            </a:pPr>
            <a:r>
              <a:rPr lang="en-US" dirty="0"/>
              <a:t>The </a:t>
            </a:r>
            <a:r>
              <a:rPr lang="en-US" i="1" dirty="0" err="1"/>
              <a:t>Maintainco</a:t>
            </a:r>
            <a:r>
              <a:rPr lang="en-US" dirty="0"/>
              <a:t> Court was troubled by factors including: </a:t>
            </a:r>
          </a:p>
          <a:p>
            <a:pPr marL="1143000" lvl="1" indent="-457200"/>
            <a:r>
              <a:rPr lang="en-US" sz="2800" dirty="0"/>
              <a:t>placement of competing franchisee into same market</a:t>
            </a:r>
          </a:p>
          <a:p>
            <a:r>
              <a:rPr lang="en-US" dirty="0"/>
              <a:t>	and</a:t>
            </a:r>
          </a:p>
          <a:p>
            <a:pPr marL="1143000" lvl="1" indent="-457200"/>
            <a:r>
              <a:rPr lang="en-US" sz="2800" dirty="0"/>
              <a:t>announcement that it would stop selling new forklifts and parts to plaintiff.</a:t>
            </a:r>
          </a:p>
        </p:txBody>
      </p:sp>
      <p:sp>
        <p:nvSpPr>
          <p:cNvPr id="3" name="Title 2">
            <a:extLst>
              <a:ext uri="{FF2B5EF4-FFF2-40B4-BE49-F238E27FC236}">
                <a16:creationId xmlns:a16="http://schemas.microsoft.com/office/drawing/2014/main" id="{C7FB4608-FA1F-1C4E-C413-FB6579B9566B}"/>
              </a:ext>
            </a:extLst>
          </p:cNvPr>
          <p:cNvSpPr>
            <a:spLocks noGrp="1"/>
          </p:cNvSpPr>
          <p:nvPr>
            <p:ph type="title"/>
          </p:nvPr>
        </p:nvSpPr>
        <p:spPr>
          <a:xfrm>
            <a:off x="841248" y="365760"/>
            <a:ext cx="10515600" cy="1325880"/>
          </a:xfrm>
        </p:spPr>
        <p:txBody>
          <a:bodyPr anchor="ctr">
            <a:normAutofit/>
          </a:bodyPr>
          <a:lstStyle/>
          <a:p>
            <a:r>
              <a:rPr lang="en-US" dirty="0"/>
              <a:t>Constructive Termination By Allowing a Competing Franchisee to Encroach</a:t>
            </a:r>
          </a:p>
        </p:txBody>
      </p:sp>
      <p:pic>
        <p:nvPicPr>
          <p:cNvPr id="7" name="Picture 6" descr="Assorted metal pieces">
            <a:extLst>
              <a:ext uri="{FF2B5EF4-FFF2-40B4-BE49-F238E27FC236}">
                <a16:creationId xmlns:a16="http://schemas.microsoft.com/office/drawing/2014/main" id="{CBD11642-D109-B1DB-D99A-17ACC2455954}"/>
              </a:ext>
            </a:extLst>
          </p:cNvPr>
          <p:cNvPicPr>
            <a:picLocks noChangeAspect="1"/>
          </p:cNvPicPr>
          <p:nvPr/>
        </p:nvPicPr>
        <p:blipFill>
          <a:blip r:embed="rId2">
            <a:extLst>
              <a:ext uri="{28A0092B-C50C-407E-A947-70E740481C1C}">
                <a14:useLocalDpi xmlns:a14="http://schemas.microsoft.com/office/drawing/2010/main" val="0"/>
              </a:ext>
            </a:extLst>
          </a:blip>
          <a:srcRect l="36533" r="26718" b="-3"/>
          <a:stretch>
            <a:fillRect/>
          </a:stretch>
        </p:blipFill>
        <p:spPr>
          <a:xfrm>
            <a:off x="9459856" y="1837110"/>
            <a:ext cx="2186710" cy="3972019"/>
          </a:xfrm>
          <a:prstGeom prst="rect">
            <a:avLst/>
          </a:prstGeom>
          <a:noFill/>
        </p:spPr>
      </p:pic>
      <p:sp>
        <p:nvSpPr>
          <p:cNvPr id="8" name="Slide Number Placeholder 6">
            <a:extLst>
              <a:ext uri="{FF2B5EF4-FFF2-40B4-BE49-F238E27FC236}">
                <a16:creationId xmlns:a16="http://schemas.microsoft.com/office/drawing/2014/main" id="{CD49EE90-237F-0C71-4656-6DFECA6B62DF}"/>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14</a:t>
            </a:fld>
            <a:endParaRPr lang="en-US" dirty="0"/>
          </a:p>
        </p:txBody>
      </p:sp>
    </p:spTree>
    <p:extLst>
      <p:ext uri="{BB962C8B-B14F-4D97-AF65-F5344CB8AC3E}">
        <p14:creationId xmlns:p14="http://schemas.microsoft.com/office/powerpoint/2010/main" val="17931113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4D91DF-552D-AD12-A312-04305FB012E5}"/>
              </a:ext>
            </a:extLst>
          </p:cNvPr>
          <p:cNvSpPr>
            <a:spLocks noGrp="1"/>
          </p:cNvSpPr>
          <p:nvPr>
            <p:ph sz="quarter" idx="10"/>
          </p:nvPr>
        </p:nvSpPr>
        <p:spPr>
          <a:xfrm>
            <a:off x="3993079" y="1837110"/>
            <a:ext cx="7653487" cy="3972019"/>
          </a:xfrm>
        </p:spPr>
        <p:txBody>
          <a:bodyPr>
            <a:normAutofit/>
          </a:bodyPr>
          <a:lstStyle/>
          <a:p>
            <a:pPr marL="457200" indent="-457200">
              <a:buFont typeface="Arial" panose="020B0604020202020204" pitchFamily="34" charset="0"/>
              <a:buChar char="•"/>
            </a:pPr>
            <a:r>
              <a:rPr lang="en-US" sz="2400" i="1" dirty="0"/>
              <a:t>Burger King Corp. v. Weaver </a:t>
            </a:r>
            <a:r>
              <a:rPr lang="en-US" sz="2400" dirty="0"/>
              <a:t>(1999):</a:t>
            </a:r>
          </a:p>
          <a:p>
            <a:endParaRPr lang="en-US" sz="2400" dirty="0"/>
          </a:p>
          <a:p>
            <a:pPr marL="1143000" lvl="1" indent="-457200">
              <a:spcAft>
                <a:spcPts val="1200"/>
              </a:spcAft>
            </a:pPr>
            <a:r>
              <a:rPr lang="en-US" dirty="0"/>
              <a:t>Two franchises on military bases in Montana.</a:t>
            </a:r>
          </a:p>
          <a:p>
            <a:pPr marL="1143000" lvl="1" indent="-457200"/>
            <a:r>
              <a:rPr lang="en-US" dirty="0"/>
              <a:t>Neither franchise agreement contained an exclusivity provision, and one of them explicitly stated it did “not in any way grant or imply an area, market, or territorial rights proprietary to” plaintiff.</a:t>
            </a:r>
          </a:p>
          <a:p>
            <a:pPr marL="1143000" lvl="1" indent="-457200"/>
            <a:r>
              <a:rPr lang="en-US" dirty="0"/>
              <a:t>Absence of exclusivity language was fatal to plaintiff’s claims.</a:t>
            </a:r>
          </a:p>
          <a:p>
            <a:pPr marL="1143000" lvl="1" indent="-457200"/>
            <a:endParaRPr lang="en-US" dirty="0"/>
          </a:p>
        </p:txBody>
      </p:sp>
      <p:sp>
        <p:nvSpPr>
          <p:cNvPr id="3" name="Title 2">
            <a:extLst>
              <a:ext uri="{FF2B5EF4-FFF2-40B4-BE49-F238E27FC236}">
                <a16:creationId xmlns:a16="http://schemas.microsoft.com/office/drawing/2014/main" id="{C76E6B7A-82CB-F507-00EC-44362F3BA35F}"/>
              </a:ext>
            </a:extLst>
          </p:cNvPr>
          <p:cNvSpPr>
            <a:spLocks noGrp="1"/>
          </p:cNvSpPr>
          <p:nvPr>
            <p:ph type="title"/>
          </p:nvPr>
        </p:nvSpPr>
        <p:spPr>
          <a:xfrm>
            <a:off x="841248" y="365760"/>
            <a:ext cx="10515600" cy="1325880"/>
          </a:xfrm>
        </p:spPr>
        <p:txBody>
          <a:bodyPr anchor="ctr">
            <a:normAutofit/>
          </a:bodyPr>
          <a:lstStyle/>
          <a:p>
            <a:r>
              <a:rPr lang="en-US" dirty="0"/>
              <a:t>Constructive Termination By Allowing a Competing Franchisee to Encroach</a:t>
            </a:r>
          </a:p>
        </p:txBody>
      </p:sp>
      <p:pic>
        <p:nvPicPr>
          <p:cNvPr id="5" name="Picture 4" descr="Close-up of hamburger">
            <a:extLst>
              <a:ext uri="{FF2B5EF4-FFF2-40B4-BE49-F238E27FC236}">
                <a16:creationId xmlns:a16="http://schemas.microsoft.com/office/drawing/2014/main" id="{2FD1A922-B3D1-AB13-9158-FCFC15A8AA0D}"/>
              </a:ext>
            </a:extLst>
          </p:cNvPr>
          <p:cNvPicPr>
            <a:picLocks noChangeAspect="1"/>
          </p:cNvPicPr>
          <p:nvPr/>
        </p:nvPicPr>
        <p:blipFill>
          <a:blip r:embed="rId2">
            <a:extLst>
              <a:ext uri="{28A0092B-C50C-407E-A947-70E740481C1C}">
                <a14:useLocalDpi xmlns:a14="http://schemas.microsoft.com/office/drawing/2010/main" val="0"/>
              </a:ext>
            </a:extLst>
          </a:blip>
          <a:srcRect l="33698" r="11385" b="-3"/>
          <a:stretch>
            <a:fillRect/>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1F3BE635-8E7D-ADDB-4129-679A70251B75}"/>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15</a:t>
            </a:fld>
            <a:endParaRPr lang="en-US" dirty="0"/>
          </a:p>
        </p:txBody>
      </p:sp>
    </p:spTree>
    <p:extLst>
      <p:ext uri="{BB962C8B-B14F-4D97-AF65-F5344CB8AC3E}">
        <p14:creationId xmlns:p14="http://schemas.microsoft.com/office/powerpoint/2010/main" val="1294009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E1D981-F1C4-F8C5-E7D3-2D9652022757}"/>
              </a:ext>
            </a:extLst>
          </p:cNvPr>
          <p:cNvSpPr>
            <a:spLocks noGrp="1"/>
          </p:cNvSpPr>
          <p:nvPr>
            <p:ph sz="quarter" idx="10"/>
          </p:nvPr>
        </p:nvSpPr>
        <p:spPr>
          <a:xfrm>
            <a:off x="522514" y="1837110"/>
            <a:ext cx="5466776" cy="3972019"/>
          </a:xfrm>
        </p:spPr>
        <p:txBody>
          <a:bodyPr>
            <a:normAutofit/>
          </a:bodyPr>
          <a:lstStyle/>
          <a:p>
            <a:pPr marL="457200" indent="-457200">
              <a:buFont typeface="Arial" panose="020B0604020202020204" pitchFamily="34" charset="0"/>
              <a:buChar char="•"/>
            </a:pPr>
            <a:r>
              <a:rPr lang="en-US" sz="2400" i="1"/>
              <a:t>April Marketing &amp; Distribution Corp. v. Diamond Shamrock Refining &amp; Marketing Co. </a:t>
            </a:r>
            <a:r>
              <a:rPr lang="en-US" sz="2400"/>
              <a:t>(1997):</a:t>
            </a:r>
          </a:p>
          <a:p>
            <a:pPr marL="457200" indent="-457200">
              <a:buFont typeface="Arial" panose="020B0604020202020204" pitchFamily="34" charset="0"/>
              <a:buChar char="•"/>
            </a:pPr>
            <a:endParaRPr lang="en-US" sz="2400"/>
          </a:p>
          <a:p>
            <a:pPr marL="1143000" lvl="1" indent="-457200"/>
            <a:r>
              <a:rPr lang="en-US" dirty="0"/>
              <a:t>Nothing in the agreement prohibited franchisor from “competing directly with April Marketing.”</a:t>
            </a:r>
          </a:p>
          <a:p>
            <a:pPr marL="457200" indent="-457200">
              <a:buFont typeface="Arial" panose="020B0604020202020204" pitchFamily="34" charset="0"/>
              <a:buChar char="•"/>
            </a:pPr>
            <a:endParaRPr lang="en-US" sz="2400"/>
          </a:p>
          <a:p>
            <a:pPr marL="1143000" lvl="1" indent="-457200"/>
            <a:r>
              <a:rPr lang="en-US" dirty="0"/>
              <a:t>No breach.</a:t>
            </a:r>
          </a:p>
        </p:txBody>
      </p:sp>
      <p:sp>
        <p:nvSpPr>
          <p:cNvPr id="3" name="Title 2">
            <a:extLst>
              <a:ext uri="{FF2B5EF4-FFF2-40B4-BE49-F238E27FC236}">
                <a16:creationId xmlns:a16="http://schemas.microsoft.com/office/drawing/2014/main" id="{AF31610B-0FB7-5688-3148-9E59139785CA}"/>
              </a:ext>
            </a:extLst>
          </p:cNvPr>
          <p:cNvSpPr>
            <a:spLocks noGrp="1"/>
          </p:cNvSpPr>
          <p:nvPr>
            <p:ph type="title"/>
          </p:nvPr>
        </p:nvSpPr>
        <p:spPr>
          <a:xfrm>
            <a:off x="841248" y="365760"/>
            <a:ext cx="10515600" cy="1325880"/>
          </a:xfrm>
        </p:spPr>
        <p:txBody>
          <a:bodyPr anchor="ctr">
            <a:normAutofit/>
          </a:bodyPr>
          <a:lstStyle/>
          <a:p>
            <a:r>
              <a:rPr lang="en-US" sz="3700"/>
              <a:t>Constructive Termination by Allowing the Franchisor to Distribute and Compete Directly</a:t>
            </a:r>
          </a:p>
        </p:txBody>
      </p:sp>
      <p:pic>
        <p:nvPicPr>
          <p:cNvPr id="5" name="Picture 4" descr="Building exterior">
            <a:extLst>
              <a:ext uri="{FF2B5EF4-FFF2-40B4-BE49-F238E27FC236}">
                <a16:creationId xmlns:a16="http://schemas.microsoft.com/office/drawing/2014/main" id="{2F958D6F-4AA9-2872-B53A-E7C7D521BD05}"/>
              </a:ext>
            </a:extLst>
          </p:cNvPr>
          <p:cNvPicPr>
            <a:picLocks noChangeAspect="1"/>
          </p:cNvPicPr>
          <p:nvPr/>
        </p:nvPicPr>
        <p:blipFill>
          <a:blip r:embed="rId2">
            <a:extLst>
              <a:ext uri="{28A0092B-C50C-407E-A947-70E740481C1C}">
                <a14:useLocalDpi xmlns:a14="http://schemas.microsoft.com/office/drawing/2010/main" val="0"/>
              </a:ext>
            </a:extLst>
          </a:blip>
          <a:srcRect r="8128" b="-3"/>
          <a:stretch>
            <a:fillRect/>
          </a:stretch>
        </p:blipFill>
        <p:spPr>
          <a:xfrm>
            <a:off x="6179790" y="1837110"/>
            <a:ext cx="5466776" cy="3972019"/>
          </a:xfrm>
          <a:prstGeom prst="rect">
            <a:avLst/>
          </a:prstGeom>
          <a:noFill/>
        </p:spPr>
      </p:pic>
      <p:sp>
        <p:nvSpPr>
          <p:cNvPr id="6" name="Slide Number Placeholder 6">
            <a:extLst>
              <a:ext uri="{FF2B5EF4-FFF2-40B4-BE49-F238E27FC236}">
                <a16:creationId xmlns:a16="http://schemas.microsoft.com/office/drawing/2014/main" id="{2BC10AD4-510B-DF7E-E7E8-4180D47348A0}"/>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16</a:t>
            </a:fld>
            <a:endParaRPr lang="en-US" dirty="0"/>
          </a:p>
        </p:txBody>
      </p:sp>
    </p:spTree>
    <p:extLst>
      <p:ext uri="{BB962C8B-B14F-4D97-AF65-F5344CB8AC3E}">
        <p14:creationId xmlns:p14="http://schemas.microsoft.com/office/powerpoint/2010/main" val="13969905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5FCDDC-6183-3B0A-FC24-ED5C0BE3DE2A}"/>
              </a:ext>
            </a:extLst>
          </p:cNvPr>
          <p:cNvSpPr>
            <a:spLocks noGrp="1"/>
          </p:cNvSpPr>
          <p:nvPr>
            <p:ph sz="quarter" idx="10"/>
          </p:nvPr>
        </p:nvSpPr>
        <p:spPr>
          <a:xfrm>
            <a:off x="4015999" y="1837110"/>
            <a:ext cx="7653487" cy="3972019"/>
          </a:xfrm>
        </p:spPr>
        <p:txBody>
          <a:bodyPr>
            <a:normAutofit/>
          </a:bodyPr>
          <a:lstStyle/>
          <a:p>
            <a:pPr marL="457200" indent="-457200">
              <a:spcAft>
                <a:spcPts val="1200"/>
              </a:spcAft>
              <a:buFont typeface="Arial" panose="020B0604020202020204" pitchFamily="34" charset="0"/>
              <a:buChar char="•"/>
            </a:pPr>
            <a:r>
              <a:rPr lang="en-US" i="1" dirty="0"/>
              <a:t>Deutz Corp. v. Engine Distributors, Inc. </a:t>
            </a:r>
            <a:r>
              <a:rPr lang="en-US" dirty="0"/>
              <a:t>(2017):</a:t>
            </a:r>
          </a:p>
          <a:p>
            <a:pPr marL="1143000" lvl="1" indent="-457200"/>
            <a:r>
              <a:rPr lang="en-US" sz="2800" dirty="0"/>
              <a:t>Concluded that NJFPA permitted a claim for constructive termination where a franchisor established a competitor in a current franchisee’s exclusive territory.</a:t>
            </a:r>
          </a:p>
          <a:p>
            <a:pPr lvl="1" indent="0">
              <a:buNone/>
            </a:pPr>
            <a:endParaRPr lang="en-US" sz="1600" dirty="0"/>
          </a:p>
          <a:p>
            <a:pPr marL="1143000" lvl="1" indent="-457200"/>
            <a:r>
              <a:rPr lang="en-US" sz="2800" dirty="0"/>
              <a:t>Builds on </a:t>
            </a:r>
            <a:r>
              <a:rPr lang="en-US" sz="2800" i="1" dirty="0" err="1"/>
              <a:t>Maintainco</a:t>
            </a:r>
            <a:r>
              <a:rPr lang="en-US" sz="2800" dirty="0"/>
              <a:t>.</a:t>
            </a:r>
          </a:p>
          <a:p>
            <a:endParaRPr lang="en-US" dirty="0"/>
          </a:p>
        </p:txBody>
      </p:sp>
      <p:sp>
        <p:nvSpPr>
          <p:cNvPr id="3" name="Title 2">
            <a:extLst>
              <a:ext uri="{FF2B5EF4-FFF2-40B4-BE49-F238E27FC236}">
                <a16:creationId xmlns:a16="http://schemas.microsoft.com/office/drawing/2014/main" id="{EA870C0E-FB15-4719-8EAC-F3045A675801}"/>
              </a:ext>
            </a:extLst>
          </p:cNvPr>
          <p:cNvSpPr>
            <a:spLocks noGrp="1"/>
          </p:cNvSpPr>
          <p:nvPr>
            <p:ph type="title"/>
          </p:nvPr>
        </p:nvSpPr>
        <p:spPr>
          <a:xfrm>
            <a:off x="841248" y="365760"/>
            <a:ext cx="10515600" cy="1325880"/>
          </a:xfrm>
        </p:spPr>
        <p:txBody>
          <a:bodyPr anchor="ctr">
            <a:normAutofit/>
          </a:bodyPr>
          <a:lstStyle/>
          <a:p>
            <a:r>
              <a:rPr lang="en-US" dirty="0"/>
              <a:t>Constructive Termination by Establishing Alternative Methods of Distribution</a:t>
            </a:r>
          </a:p>
        </p:txBody>
      </p:sp>
      <p:pic>
        <p:nvPicPr>
          <p:cNvPr id="5" name="Picture 4" descr="Front steps and columns of a majestic city building">
            <a:extLst>
              <a:ext uri="{FF2B5EF4-FFF2-40B4-BE49-F238E27FC236}">
                <a16:creationId xmlns:a16="http://schemas.microsoft.com/office/drawing/2014/main" id="{9BD761A3-0EE8-359B-FE91-3BAB0FA7209B}"/>
              </a:ext>
            </a:extLst>
          </p:cNvPr>
          <p:cNvPicPr>
            <a:picLocks noChangeAspect="1"/>
          </p:cNvPicPr>
          <p:nvPr/>
        </p:nvPicPr>
        <p:blipFill>
          <a:blip r:embed="rId2">
            <a:extLst>
              <a:ext uri="{28A0092B-C50C-407E-A947-70E740481C1C}">
                <a14:useLocalDpi xmlns:a14="http://schemas.microsoft.com/office/drawing/2010/main" val="0"/>
              </a:ext>
            </a:extLst>
          </a:blip>
          <a:srcRect l="26553" r="18324" b="-3"/>
          <a:stretch>
            <a:fillRect/>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79446AEB-00B8-9E8F-ED0C-D4EACF114BF4}"/>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17</a:t>
            </a:fld>
            <a:endParaRPr lang="en-US" dirty="0"/>
          </a:p>
        </p:txBody>
      </p:sp>
    </p:spTree>
    <p:extLst>
      <p:ext uri="{BB962C8B-B14F-4D97-AF65-F5344CB8AC3E}">
        <p14:creationId xmlns:p14="http://schemas.microsoft.com/office/powerpoint/2010/main" val="3701230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E33988-7BB4-F67F-17BC-AA4EC1DC3F4C}"/>
              </a:ext>
            </a:extLst>
          </p:cNvPr>
          <p:cNvSpPr>
            <a:spLocks noGrp="1"/>
          </p:cNvSpPr>
          <p:nvPr>
            <p:ph sz="quarter" idx="10"/>
          </p:nvPr>
        </p:nvSpPr>
        <p:spPr>
          <a:xfrm>
            <a:off x="522514" y="1837110"/>
            <a:ext cx="7653487" cy="3972019"/>
          </a:xfrm>
        </p:spPr>
        <p:txBody>
          <a:bodyPr>
            <a:normAutofit/>
          </a:bodyPr>
          <a:lstStyle/>
          <a:p>
            <a:pPr marL="457200" indent="-457200">
              <a:spcAft>
                <a:spcPts val="1800"/>
              </a:spcAft>
              <a:buFont typeface="Arial" panose="020B0604020202020204" pitchFamily="34" charset="0"/>
              <a:buChar char="•"/>
            </a:pPr>
            <a:r>
              <a:rPr lang="en-US" dirty="0"/>
              <a:t>Plaintiffs are likely to have a better chance at maintaining a case for CT where there are compelling state laws (i.e., WFDL, NJFPA, etc.) upon which they can rely.</a:t>
            </a:r>
          </a:p>
          <a:p>
            <a:pPr marL="457200" indent="-457200">
              <a:buFont typeface="Arial" panose="020B0604020202020204" pitchFamily="34" charset="0"/>
              <a:buChar char="•"/>
            </a:pPr>
            <a:r>
              <a:rPr lang="en-US" dirty="0"/>
              <a:t>Importance of contractual language cannot be overemphasized. </a:t>
            </a:r>
          </a:p>
          <a:p>
            <a:endParaRPr lang="en-US" dirty="0"/>
          </a:p>
        </p:txBody>
      </p:sp>
      <p:sp>
        <p:nvSpPr>
          <p:cNvPr id="3" name="Title 2">
            <a:extLst>
              <a:ext uri="{FF2B5EF4-FFF2-40B4-BE49-F238E27FC236}">
                <a16:creationId xmlns:a16="http://schemas.microsoft.com/office/drawing/2014/main" id="{3CC825E3-8CB8-C5B6-70AD-03276E56B916}"/>
              </a:ext>
            </a:extLst>
          </p:cNvPr>
          <p:cNvSpPr>
            <a:spLocks noGrp="1"/>
          </p:cNvSpPr>
          <p:nvPr>
            <p:ph type="title"/>
          </p:nvPr>
        </p:nvSpPr>
        <p:spPr>
          <a:xfrm>
            <a:off x="841248" y="365760"/>
            <a:ext cx="10515600" cy="1325880"/>
          </a:xfrm>
        </p:spPr>
        <p:txBody>
          <a:bodyPr anchor="ctr">
            <a:normAutofit/>
          </a:bodyPr>
          <a:lstStyle/>
          <a:p>
            <a:r>
              <a:rPr lang="en-US" dirty="0"/>
              <a:t>Themes for Constructive Termination</a:t>
            </a:r>
          </a:p>
        </p:txBody>
      </p:sp>
      <p:pic>
        <p:nvPicPr>
          <p:cNvPr id="5" name="Picture 4" descr="Brown man satchel on table with papers">
            <a:extLst>
              <a:ext uri="{FF2B5EF4-FFF2-40B4-BE49-F238E27FC236}">
                <a16:creationId xmlns:a16="http://schemas.microsoft.com/office/drawing/2014/main" id="{42A218A7-352C-F8DC-F81C-F5FAFB11F2AE}"/>
              </a:ext>
            </a:extLst>
          </p:cNvPr>
          <p:cNvPicPr>
            <a:picLocks noChangeAspect="1"/>
          </p:cNvPicPr>
          <p:nvPr/>
        </p:nvPicPr>
        <p:blipFill>
          <a:blip r:embed="rId2">
            <a:extLst>
              <a:ext uri="{28A0092B-C50C-407E-A947-70E740481C1C}">
                <a14:useLocalDpi xmlns:a14="http://schemas.microsoft.com/office/drawing/2010/main" val="0"/>
              </a:ext>
            </a:extLst>
          </a:blip>
          <a:srcRect l="25762" r="19114" b="-3"/>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BDC598BB-A0BD-5BD3-8665-B1185FAF20A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18</a:t>
            </a:fld>
            <a:endParaRPr lang="en-US" dirty="0"/>
          </a:p>
        </p:txBody>
      </p:sp>
    </p:spTree>
    <p:extLst>
      <p:ext uri="{BB962C8B-B14F-4D97-AF65-F5344CB8AC3E}">
        <p14:creationId xmlns:p14="http://schemas.microsoft.com/office/powerpoint/2010/main" val="1464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76A242-1FD8-22C4-318A-D1F1B9527C01}"/>
              </a:ext>
            </a:extLst>
          </p:cNvPr>
          <p:cNvSpPr>
            <a:spLocks noGrp="1"/>
          </p:cNvSpPr>
          <p:nvPr>
            <p:ph sz="quarter" idx="10"/>
          </p:nvPr>
        </p:nvSpPr>
        <p:spPr>
          <a:xfrm>
            <a:off x="3993079" y="1837110"/>
            <a:ext cx="7653487" cy="3972019"/>
          </a:xfrm>
        </p:spPr>
        <p:txBody>
          <a:bodyPr>
            <a:normAutofit/>
          </a:bodyPr>
          <a:lstStyle/>
          <a:p>
            <a:pPr marL="457200" indent="-457200">
              <a:buFont typeface="Arial" panose="020B0604020202020204" pitchFamily="34" charset="0"/>
              <a:buChar char="•"/>
            </a:pPr>
            <a:r>
              <a:rPr lang="en-US" sz="2600" i="1"/>
              <a:t>Mac’s Shell Service, Inc. v. Shell Oil Products Co. </a:t>
            </a:r>
            <a:r>
              <a:rPr lang="en-US" sz="2600"/>
              <a:t>(2010):</a:t>
            </a:r>
          </a:p>
          <a:p>
            <a:pPr marL="457200" indent="-457200">
              <a:buFont typeface="Arial" panose="020B0604020202020204" pitchFamily="34" charset="0"/>
              <a:buChar char="•"/>
            </a:pPr>
            <a:endParaRPr lang="en-US" sz="2600"/>
          </a:p>
          <a:p>
            <a:pPr marL="1143000" lvl="1" indent="-457200"/>
            <a:r>
              <a:rPr lang="en-US" sz="2600"/>
              <a:t>Group of Shell franchisees received rent subsidy from Shell based on gallons sold.</a:t>
            </a:r>
          </a:p>
          <a:p>
            <a:pPr marL="457200" indent="-457200">
              <a:buFont typeface="Arial" panose="020B0604020202020204" pitchFamily="34" charset="0"/>
              <a:buChar char="•"/>
            </a:pPr>
            <a:endParaRPr lang="en-US" sz="2600"/>
          </a:p>
          <a:p>
            <a:pPr marL="1143000" lvl="1" indent="-457200"/>
            <a:r>
              <a:rPr lang="en-US" sz="2600"/>
              <a:t>Subsidy renewed annually and was subject to termination, but Shell said something akin to: “would always exist.”</a:t>
            </a:r>
          </a:p>
          <a:p>
            <a:endParaRPr lang="en-US" sz="2600"/>
          </a:p>
        </p:txBody>
      </p:sp>
      <p:sp>
        <p:nvSpPr>
          <p:cNvPr id="3" name="Title 2">
            <a:extLst>
              <a:ext uri="{FF2B5EF4-FFF2-40B4-BE49-F238E27FC236}">
                <a16:creationId xmlns:a16="http://schemas.microsoft.com/office/drawing/2014/main" id="{C91E642F-F821-5073-008D-B039FF31B5DE}"/>
              </a:ext>
            </a:extLst>
          </p:cNvPr>
          <p:cNvSpPr>
            <a:spLocks noGrp="1"/>
          </p:cNvSpPr>
          <p:nvPr>
            <p:ph type="title"/>
          </p:nvPr>
        </p:nvSpPr>
        <p:spPr>
          <a:xfrm>
            <a:off x="841248" y="365760"/>
            <a:ext cx="10515600" cy="1325880"/>
          </a:xfrm>
        </p:spPr>
        <p:txBody>
          <a:bodyPr anchor="ctr">
            <a:normAutofit/>
          </a:bodyPr>
          <a:lstStyle/>
          <a:p>
            <a:r>
              <a:rPr lang="en-US" dirty="0"/>
              <a:t>The Supreme Court Weighs In</a:t>
            </a:r>
          </a:p>
        </p:txBody>
      </p:sp>
      <p:pic>
        <p:nvPicPr>
          <p:cNvPr id="5" name="Picture 4" descr="Statue on top of building">
            <a:extLst>
              <a:ext uri="{FF2B5EF4-FFF2-40B4-BE49-F238E27FC236}">
                <a16:creationId xmlns:a16="http://schemas.microsoft.com/office/drawing/2014/main" id="{3A184396-64E9-2F92-2FB2-4F18C880BB45}"/>
              </a:ext>
            </a:extLst>
          </p:cNvPr>
          <p:cNvPicPr>
            <a:picLocks noChangeAspect="1"/>
          </p:cNvPicPr>
          <p:nvPr/>
        </p:nvPicPr>
        <p:blipFill>
          <a:blip r:embed="rId2">
            <a:extLst>
              <a:ext uri="{28A0092B-C50C-407E-A947-70E740481C1C}">
                <a14:useLocalDpi xmlns:a14="http://schemas.microsoft.com/office/drawing/2010/main" val="0"/>
              </a:ext>
            </a:extLst>
          </a:blip>
          <a:srcRect l="30705" r="14171" b="-3"/>
          <a:stretch>
            <a:fillRect/>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5A47AE85-453E-79F3-4F26-F162A271B9EF}"/>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19</a:t>
            </a:fld>
            <a:endParaRPr lang="en-US" dirty="0"/>
          </a:p>
        </p:txBody>
      </p:sp>
    </p:spTree>
    <p:extLst>
      <p:ext uri="{BB962C8B-B14F-4D97-AF65-F5344CB8AC3E}">
        <p14:creationId xmlns:p14="http://schemas.microsoft.com/office/powerpoint/2010/main" val="38227791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88A9D9-E4EB-6AE7-86EC-F0E56F2A015C}"/>
              </a:ext>
            </a:extLst>
          </p:cNvPr>
          <p:cNvSpPr>
            <a:spLocks noGrp="1"/>
          </p:cNvSpPr>
          <p:nvPr>
            <p:ph type="body" sz="quarter" idx="13"/>
          </p:nvPr>
        </p:nvSpPr>
        <p:spPr/>
        <p:txBody>
          <a:bodyPr/>
          <a:lstStyle/>
          <a:p>
            <a:r>
              <a:rPr lang="en-US" dirty="0"/>
              <a:t>John R. Gotaskie, Jr.</a:t>
            </a:r>
          </a:p>
        </p:txBody>
      </p:sp>
      <p:sp>
        <p:nvSpPr>
          <p:cNvPr id="9" name="Title 8">
            <a:extLst>
              <a:ext uri="{FF2B5EF4-FFF2-40B4-BE49-F238E27FC236}">
                <a16:creationId xmlns:a16="http://schemas.microsoft.com/office/drawing/2014/main" id="{AA9D3C02-56F9-6F8A-95C1-7F3E1219A045}"/>
              </a:ext>
            </a:extLst>
          </p:cNvPr>
          <p:cNvSpPr>
            <a:spLocks noGrp="1"/>
          </p:cNvSpPr>
          <p:nvPr>
            <p:ph type="title"/>
          </p:nvPr>
        </p:nvSpPr>
        <p:spPr/>
        <p:txBody>
          <a:bodyPr/>
          <a:lstStyle/>
          <a:p>
            <a:r>
              <a:rPr lang="en-US" dirty="0"/>
              <a:t>Presenter</a:t>
            </a:r>
          </a:p>
        </p:txBody>
      </p:sp>
      <p:pic>
        <p:nvPicPr>
          <p:cNvPr id="15" name="Picture Placeholder 14" descr="A person in a suit smiling&#10;&#10;AI-generated content may be incorrect.">
            <a:extLst>
              <a:ext uri="{FF2B5EF4-FFF2-40B4-BE49-F238E27FC236}">
                <a16:creationId xmlns:a16="http://schemas.microsoft.com/office/drawing/2014/main" id="{34FFA4B1-B2D4-9249-2D73-22FB988809E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94" r="294"/>
          <a:stretch>
            <a:fillRect/>
          </a:stretch>
        </p:blipFill>
        <p:spPr/>
      </p:pic>
      <p:sp>
        <p:nvSpPr>
          <p:cNvPr id="13" name="Text Placeholder 12">
            <a:extLst>
              <a:ext uri="{FF2B5EF4-FFF2-40B4-BE49-F238E27FC236}">
                <a16:creationId xmlns:a16="http://schemas.microsoft.com/office/drawing/2014/main" id="{01B779AF-DC1D-D75B-4803-3195D2E7CC3A}"/>
              </a:ext>
            </a:extLst>
          </p:cNvPr>
          <p:cNvSpPr>
            <a:spLocks noGrp="1"/>
          </p:cNvSpPr>
          <p:nvPr>
            <p:ph type="body" sz="quarter" idx="20"/>
          </p:nvPr>
        </p:nvSpPr>
        <p:spPr/>
        <p:txBody>
          <a:bodyPr/>
          <a:lstStyle/>
          <a:p>
            <a:r>
              <a:rPr lang="en-US" dirty="0"/>
              <a:t>412.394.5528</a:t>
            </a:r>
          </a:p>
          <a:p>
            <a:r>
              <a:rPr lang="en-US" dirty="0"/>
              <a:t>jgotaskie@foxrothschild.com</a:t>
            </a:r>
          </a:p>
        </p:txBody>
      </p:sp>
      <p:sp>
        <p:nvSpPr>
          <p:cNvPr id="12" name="Text Placeholder 11">
            <a:extLst>
              <a:ext uri="{FF2B5EF4-FFF2-40B4-BE49-F238E27FC236}">
                <a16:creationId xmlns:a16="http://schemas.microsoft.com/office/drawing/2014/main" id="{C616ACEF-E34B-3CFD-EBDC-19B547FBB90C}"/>
              </a:ext>
            </a:extLst>
          </p:cNvPr>
          <p:cNvSpPr>
            <a:spLocks noGrp="1"/>
          </p:cNvSpPr>
          <p:nvPr>
            <p:ph type="body" sz="quarter" idx="17"/>
          </p:nvPr>
        </p:nvSpPr>
        <p:spPr/>
        <p:txBody>
          <a:bodyPr/>
          <a:lstStyle/>
          <a:p>
            <a:r>
              <a:rPr lang="en-US" dirty="0"/>
              <a:t>Partner</a:t>
            </a:r>
          </a:p>
        </p:txBody>
      </p:sp>
      <p:sp>
        <p:nvSpPr>
          <p:cNvPr id="16" name="Slide Number Placeholder 6">
            <a:extLst>
              <a:ext uri="{FF2B5EF4-FFF2-40B4-BE49-F238E27FC236}">
                <a16:creationId xmlns:a16="http://schemas.microsoft.com/office/drawing/2014/main" id="{E38E2640-C719-CC0A-53A0-77904740D5DD}"/>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a:t>
            </a:fld>
            <a:endParaRPr lang="en-US" dirty="0"/>
          </a:p>
        </p:txBody>
      </p:sp>
    </p:spTree>
    <p:extLst>
      <p:ext uri="{BB962C8B-B14F-4D97-AF65-F5344CB8AC3E}">
        <p14:creationId xmlns:p14="http://schemas.microsoft.com/office/powerpoint/2010/main" val="2921683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D765B-CAA7-23A8-1A45-87D3FCBEFD4E}"/>
              </a:ext>
            </a:extLst>
          </p:cNvPr>
          <p:cNvSpPr>
            <a:spLocks noGrp="1"/>
          </p:cNvSpPr>
          <p:nvPr>
            <p:ph sz="quarter" idx="10"/>
          </p:nvPr>
        </p:nvSpPr>
        <p:spPr>
          <a:xfrm>
            <a:off x="522514" y="1837110"/>
            <a:ext cx="5466776" cy="3972019"/>
          </a:xfrm>
        </p:spPr>
        <p:txBody>
          <a:bodyPr>
            <a:normAutofit fontScale="92500" lnSpcReduction="10000"/>
          </a:bodyPr>
          <a:lstStyle/>
          <a:p>
            <a:pPr marL="457200" indent="-457200">
              <a:buFont typeface="Arial" panose="020B0604020202020204" pitchFamily="34" charset="0"/>
              <a:buChar char="•"/>
            </a:pPr>
            <a:r>
              <a:rPr lang="en-US" sz="2600" dirty="0"/>
              <a:t>Shell joined with other oil companies to create Motiva Enterprises, which promptly ended the subsidy and offered new franchise agreements.</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b="1" dirty="0"/>
              <a:t>After</a:t>
            </a:r>
            <a:r>
              <a:rPr lang="en-US" sz="2600" dirty="0"/>
              <a:t> signing the renewal agreements, the franchisees pursued CT claim and asserted nonrenewal under the federal Petroleum Marketing Practices Act (PMPA).</a:t>
            </a:r>
          </a:p>
          <a:p>
            <a:endParaRPr lang="en-US" sz="2600" dirty="0"/>
          </a:p>
        </p:txBody>
      </p:sp>
      <p:sp>
        <p:nvSpPr>
          <p:cNvPr id="3" name="Title 2">
            <a:extLst>
              <a:ext uri="{FF2B5EF4-FFF2-40B4-BE49-F238E27FC236}">
                <a16:creationId xmlns:a16="http://schemas.microsoft.com/office/drawing/2014/main" id="{446A3F93-DF05-61B6-AD4A-A24F22F0EFD2}"/>
              </a:ext>
            </a:extLst>
          </p:cNvPr>
          <p:cNvSpPr>
            <a:spLocks noGrp="1"/>
          </p:cNvSpPr>
          <p:nvPr>
            <p:ph type="title"/>
          </p:nvPr>
        </p:nvSpPr>
        <p:spPr>
          <a:xfrm>
            <a:off x="841248" y="365760"/>
            <a:ext cx="10515600" cy="1325880"/>
          </a:xfrm>
        </p:spPr>
        <p:txBody>
          <a:bodyPr anchor="ctr">
            <a:normAutofit/>
          </a:bodyPr>
          <a:lstStyle/>
          <a:p>
            <a:r>
              <a:rPr lang="en-US" dirty="0"/>
              <a:t>The Supreme Court Weighs In</a:t>
            </a:r>
          </a:p>
        </p:txBody>
      </p:sp>
      <p:pic>
        <p:nvPicPr>
          <p:cNvPr id="5" name="Picture 4" descr="Man signing a document">
            <a:extLst>
              <a:ext uri="{FF2B5EF4-FFF2-40B4-BE49-F238E27FC236}">
                <a16:creationId xmlns:a16="http://schemas.microsoft.com/office/drawing/2014/main" id="{EA5F0970-2BE4-AC2D-CC29-A2998D43982B}"/>
              </a:ext>
            </a:extLst>
          </p:cNvPr>
          <p:cNvPicPr>
            <a:picLocks noChangeAspect="1"/>
          </p:cNvPicPr>
          <p:nvPr/>
        </p:nvPicPr>
        <p:blipFill>
          <a:blip r:embed="rId2">
            <a:extLst>
              <a:ext uri="{28A0092B-C50C-407E-A947-70E740481C1C}">
                <a14:useLocalDpi xmlns:a14="http://schemas.microsoft.com/office/drawing/2010/main" val="0"/>
              </a:ext>
            </a:extLst>
          </a:blip>
          <a:srcRect t="3123"/>
          <a:stretch>
            <a:fillRect/>
          </a:stretch>
        </p:blipFill>
        <p:spPr>
          <a:xfrm>
            <a:off x="6179790" y="1837110"/>
            <a:ext cx="5466776" cy="3972019"/>
          </a:xfrm>
          <a:prstGeom prst="rect">
            <a:avLst/>
          </a:prstGeom>
          <a:noFill/>
        </p:spPr>
      </p:pic>
      <p:sp>
        <p:nvSpPr>
          <p:cNvPr id="6" name="Slide Number Placeholder 6">
            <a:extLst>
              <a:ext uri="{FF2B5EF4-FFF2-40B4-BE49-F238E27FC236}">
                <a16:creationId xmlns:a16="http://schemas.microsoft.com/office/drawing/2014/main" id="{4C194DA1-6E2A-1AF5-1828-AFCB064DC649}"/>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20</a:t>
            </a:fld>
            <a:endParaRPr lang="en-US" dirty="0"/>
          </a:p>
        </p:txBody>
      </p:sp>
    </p:spTree>
    <p:extLst>
      <p:ext uri="{BB962C8B-B14F-4D97-AF65-F5344CB8AC3E}">
        <p14:creationId xmlns:p14="http://schemas.microsoft.com/office/powerpoint/2010/main" val="14812171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3AB9A9-A884-67FF-036C-419EB9A7E64E}"/>
              </a:ext>
            </a:extLst>
          </p:cNvPr>
          <p:cNvSpPr>
            <a:spLocks noGrp="1"/>
          </p:cNvSpPr>
          <p:nvPr>
            <p:ph sz="quarter" idx="10"/>
          </p:nvPr>
        </p:nvSpPr>
        <p:spPr/>
        <p:txBody>
          <a:bodyPr/>
          <a:lstStyle/>
          <a:p>
            <a:r>
              <a:rPr lang="en-US" sz="2400" b="1" u="sng" dirty="0"/>
              <a:t>Holding:</a:t>
            </a:r>
            <a:r>
              <a:rPr lang="en-US" sz="2400" b="1" dirty="0"/>
              <a:t> </a:t>
            </a:r>
            <a:r>
              <a:rPr lang="en-US" sz="2400" dirty="0"/>
              <a:t>A franchisee cannot state a claim for constructive termination under the Petroleum Marketing Practices Act (“PMPA”) </a:t>
            </a:r>
            <a:r>
              <a:rPr lang="en-US" sz="2400" b="1" dirty="0"/>
              <a:t>while it remains in business. </a:t>
            </a:r>
            <a:r>
              <a:rPr lang="en-US" sz="2400" dirty="0"/>
              <a:t>Court did not want to convert ordinary breach cases into CT cases.</a:t>
            </a:r>
          </a:p>
          <a:p>
            <a:endParaRPr lang="en-US" sz="2400" dirty="0"/>
          </a:p>
        </p:txBody>
      </p:sp>
      <p:sp>
        <p:nvSpPr>
          <p:cNvPr id="3" name="Title 2">
            <a:extLst>
              <a:ext uri="{FF2B5EF4-FFF2-40B4-BE49-F238E27FC236}">
                <a16:creationId xmlns:a16="http://schemas.microsoft.com/office/drawing/2014/main" id="{752CBFD4-9C8F-5E71-9F3D-3C539F7283DB}"/>
              </a:ext>
            </a:extLst>
          </p:cNvPr>
          <p:cNvSpPr>
            <a:spLocks noGrp="1"/>
          </p:cNvSpPr>
          <p:nvPr>
            <p:ph type="title"/>
          </p:nvPr>
        </p:nvSpPr>
        <p:spPr/>
        <p:txBody>
          <a:bodyPr/>
          <a:lstStyle/>
          <a:p>
            <a:r>
              <a:rPr lang="en-US" dirty="0"/>
              <a:t>The Supreme Court Weighs In</a:t>
            </a:r>
          </a:p>
        </p:txBody>
      </p:sp>
      <p:pic>
        <p:nvPicPr>
          <p:cNvPr id="5" name="Picture 4" descr="Oil well in field">
            <a:extLst>
              <a:ext uri="{FF2B5EF4-FFF2-40B4-BE49-F238E27FC236}">
                <a16:creationId xmlns:a16="http://schemas.microsoft.com/office/drawing/2014/main" id="{26E8B2D5-0604-3AAB-6BD1-700A517D3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280" y="3018462"/>
            <a:ext cx="4792519" cy="3195013"/>
          </a:xfrm>
          <a:prstGeom prst="rect">
            <a:avLst/>
          </a:prstGeom>
        </p:spPr>
      </p:pic>
      <p:sp>
        <p:nvSpPr>
          <p:cNvPr id="6" name="Slide Number Placeholder 6">
            <a:extLst>
              <a:ext uri="{FF2B5EF4-FFF2-40B4-BE49-F238E27FC236}">
                <a16:creationId xmlns:a16="http://schemas.microsoft.com/office/drawing/2014/main" id="{501257E8-AC80-7C9D-9CB1-F9F30E5FC04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21</a:t>
            </a:fld>
            <a:endParaRPr lang="en-US" dirty="0"/>
          </a:p>
        </p:txBody>
      </p:sp>
    </p:spTree>
    <p:extLst>
      <p:ext uri="{BB962C8B-B14F-4D97-AF65-F5344CB8AC3E}">
        <p14:creationId xmlns:p14="http://schemas.microsoft.com/office/powerpoint/2010/main" val="780473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8D3A8A-BAD1-1A1C-5FFB-EA7D9EB7C4BC}"/>
              </a:ext>
            </a:extLst>
          </p:cNvPr>
          <p:cNvSpPr>
            <a:spLocks noGrp="1"/>
          </p:cNvSpPr>
          <p:nvPr>
            <p:ph sz="quarter" idx="10"/>
          </p:nvPr>
        </p:nvSpPr>
        <p:spPr>
          <a:xfrm>
            <a:off x="522514" y="1837110"/>
            <a:ext cx="7653487" cy="3972019"/>
          </a:xfrm>
        </p:spPr>
        <p:txBody>
          <a:bodyPr>
            <a:normAutofit/>
          </a:bodyPr>
          <a:lstStyle/>
          <a:p>
            <a:pPr marL="457200" indent="-457200">
              <a:spcBef>
                <a:spcPts val="1800"/>
              </a:spcBef>
              <a:buFont typeface="Arial" panose="020B0604020202020204" pitchFamily="34" charset="0"/>
              <a:buChar char="•"/>
            </a:pPr>
            <a:r>
              <a:rPr lang="en-US" sz="2600" b="1" u="sng" dirty="0"/>
              <a:t>Specific to the PMPA:</a:t>
            </a:r>
          </a:p>
          <a:p>
            <a:pPr marL="1143000" lvl="1" indent="-457200">
              <a:spcBef>
                <a:spcPts val="1800"/>
              </a:spcBef>
              <a:spcAft>
                <a:spcPts val="1800"/>
              </a:spcAft>
            </a:pPr>
            <a:r>
              <a:rPr lang="en-US" sz="2600" dirty="0"/>
              <a:t>“[N]o franchisor . . . May . . . </a:t>
            </a:r>
            <a:r>
              <a:rPr lang="en-US" sz="2600" b="1" dirty="0"/>
              <a:t>terminate</a:t>
            </a:r>
            <a:r>
              <a:rPr lang="en-US" sz="2600" dirty="0"/>
              <a:t> any franchise,” except for an enumerated reason and after providing written notice.</a:t>
            </a:r>
          </a:p>
          <a:p>
            <a:pPr marL="1143000" lvl="1" indent="-457200"/>
            <a:r>
              <a:rPr lang="en-US" sz="2600" dirty="0"/>
              <a:t>“[T]he Act prohibits only unlawful ‘fail[</a:t>
            </a:r>
            <a:r>
              <a:rPr lang="en-US" sz="2600" dirty="0" err="1"/>
              <a:t>ures</a:t>
            </a:r>
            <a:r>
              <a:rPr lang="en-US" sz="2600" dirty="0"/>
              <a:t>] to renew’ a franchise relationship” (not renewal on unfavorable terms).</a:t>
            </a:r>
          </a:p>
          <a:p>
            <a:endParaRPr lang="en-US" sz="2600" dirty="0"/>
          </a:p>
        </p:txBody>
      </p:sp>
      <p:sp>
        <p:nvSpPr>
          <p:cNvPr id="3" name="Title 2">
            <a:extLst>
              <a:ext uri="{FF2B5EF4-FFF2-40B4-BE49-F238E27FC236}">
                <a16:creationId xmlns:a16="http://schemas.microsoft.com/office/drawing/2014/main" id="{556E6986-ABD9-A4E7-4CBD-CC82B4956C3B}"/>
              </a:ext>
            </a:extLst>
          </p:cNvPr>
          <p:cNvSpPr>
            <a:spLocks noGrp="1"/>
          </p:cNvSpPr>
          <p:nvPr>
            <p:ph type="title"/>
          </p:nvPr>
        </p:nvSpPr>
        <p:spPr>
          <a:xfrm>
            <a:off x="841248" y="365760"/>
            <a:ext cx="10515600" cy="1325880"/>
          </a:xfrm>
        </p:spPr>
        <p:txBody>
          <a:bodyPr anchor="ctr">
            <a:normAutofit/>
          </a:bodyPr>
          <a:lstStyle/>
          <a:p>
            <a:r>
              <a:rPr lang="en-US" dirty="0"/>
              <a:t>The Supreme Court Weighs In</a:t>
            </a:r>
          </a:p>
        </p:txBody>
      </p:sp>
      <p:pic>
        <p:nvPicPr>
          <p:cNvPr id="5" name="Picture 4" descr="Judge holding a wooden gavel">
            <a:extLst>
              <a:ext uri="{FF2B5EF4-FFF2-40B4-BE49-F238E27FC236}">
                <a16:creationId xmlns:a16="http://schemas.microsoft.com/office/drawing/2014/main" id="{EC0BED47-7678-DF21-A4D3-954D17EED780}"/>
              </a:ext>
            </a:extLst>
          </p:cNvPr>
          <p:cNvPicPr>
            <a:picLocks noChangeAspect="1"/>
          </p:cNvPicPr>
          <p:nvPr/>
        </p:nvPicPr>
        <p:blipFill>
          <a:blip r:embed="rId2">
            <a:extLst>
              <a:ext uri="{28A0092B-C50C-407E-A947-70E740481C1C}">
                <a14:useLocalDpi xmlns:a14="http://schemas.microsoft.com/office/drawing/2010/main" val="0"/>
              </a:ext>
            </a:extLst>
          </a:blip>
          <a:srcRect l="11743" r="27148"/>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EAF6F316-23FC-D256-B217-5680BE0ACFED}"/>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22</a:t>
            </a:fld>
            <a:endParaRPr lang="en-US" dirty="0"/>
          </a:p>
        </p:txBody>
      </p:sp>
    </p:spTree>
    <p:extLst>
      <p:ext uri="{BB962C8B-B14F-4D97-AF65-F5344CB8AC3E}">
        <p14:creationId xmlns:p14="http://schemas.microsoft.com/office/powerpoint/2010/main" val="69436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8C158B-C9DF-17A5-1628-9837755D5130}"/>
              </a:ext>
            </a:extLst>
          </p:cNvPr>
          <p:cNvSpPr>
            <a:spLocks noGrp="1"/>
          </p:cNvSpPr>
          <p:nvPr>
            <p:ph sz="quarter" idx="10"/>
          </p:nvPr>
        </p:nvSpPr>
        <p:spPr>
          <a:xfrm>
            <a:off x="3993079" y="1837110"/>
            <a:ext cx="7653487" cy="3972019"/>
          </a:xfrm>
        </p:spPr>
        <p:txBody>
          <a:bodyPr>
            <a:normAutofit/>
          </a:bodyPr>
          <a:lstStyle/>
          <a:p>
            <a:pPr marL="457200" indent="-457200">
              <a:buFont typeface="Arial" panose="020B0604020202020204" pitchFamily="34" charset="0"/>
              <a:buChar char="•"/>
            </a:pPr>
            <a:r>
              <a:rPr lang="en-US" sz="2000" dirty="0"/>
              <a:t>SCOTUS required </a:t>
            </a:r>
            <a:r>
              <a:rPr lang="en-US" sz="2000" u="sng" dirty="0"/>
              <a:t>abandonment</a:t>
            </a:r>
            <a:r>
              <a:rPr lang="en-US" sz="2000" dirty="0"/>
              <a:t> so as to be consistent with the “general understanding” of the constructive termination doctrine in analogous circumstances.</a:t>
            </a:r>
          </a:p>
          <a:p>
            <a:endParaRPr lang="en-US" sz="2000" dirty="0"/>
          </a:p>
          <a:p>
            <a:pPr marL="1143000" lvl="1" indent="-457200"/>
            <a:r>
              <a:rPr lang="en-US" sz="2000" dirty="0"/>
              <a:t>Analogies made to employment and landlord-tenant law.</a:t>
            </a:r>
          </a:p>
          <a:p>
            <a:pPr marL="1143000" lvl="1" indent="-457200"/>
            <a:endParaRPr lang="en-US" sz="2000" dirty="0"/>
          </a:p>
          <a:p>
            <a:pPr marL="1143000" lvl="1" indent="-457200"/>
            <a:r>
              <a:rPr lang="en-US" sz="2000" dirty="0"/>
              <a:t>“As generally understood in these and other contexts, a termination is deemed ‘constructive’ because it is the plaintiff, rather than the defendant, who formally puts an end to the particular legal relationship -- not because there is no end to the relationship at all.”</a:t>
            </a:r>
          </a:p>
          <a:p>
            <a:endParaRPr lang="en-US" sz="2000" dirty="0"/>
          </a:p>
        </p:txBody>
      </p:sp>
      <p:sp>
        <p:nvSpPr>
          <p:cNvPr id="3" name="Title 2">
            <a:extLst>
              <a:ext uri="{FF2B5EF4-FFF2-40B4-BE49-F238E27FC236}">
                <a16:creationId xmlns:a16="http://schemas.microsoft.com/office/drawing/2014/main" id="{29F95DA8-F260-DEC9-4C4D-EEA84C227FF0}"/>
              </a:ext>
            </a:extLst>
          </p:cNvPr>
          <p:cNvSpPr>
            <a:spLocks noGrp="1"/>
          </p:cNvSpPr>
          <p:nvPr>
            <p:ph type="title"/>
          </p:nvPr>
        </p:nvSpPr>
        <p:spPr>
          <a:xfrm>
            <a:off x="841248" y="365760"/>
            <a:ext cx="10515600" cy="1325880"/>
          </a:xfrm>
        </p:spPr>
        <p:txBody>
          <a:bodyPr anchor="ctr">
            <a:normAutofit/>
          </a:bodyPr>
          <a:lstStyle/>
          <a:p>
            <a:r>
              <a:rPr lang="en-US" dirty="0"/>
              <a:t>“General Understanding” of the Doctrine</a:t>
            </a:r>
          </a:p>
        </p:txBody>
      </p:sp>
      <p:pic>
        <p:nvPicPr>
          <p:cNvPr id="5" name="Picture 4" descr="Person using vintage typewriter">
            <a:extLst>
              <a:ext uri="{FF2B5EF4-FFF2-40B4-BE49-F238E27FC236}">
                <a16:creationId xmlns:a16="http://schemas.microsoft.com/office/drawing/2014/main" id="{0768EDD6-D12A-A62D-91C9-1AA65A714B70}"/>
              </a:ext>
            </a:extLst>
          </p:cNvPr>
          <p:cNvPicPr>
            <a:picLocks noChangeAspect="1"/>
          </p:cNvPicPr>
          <p:nvPr/>
        </p:nvPicPr>
        <p:blipFill>
          <a:blip r:embed="rId2">
            <a:extLst>
              <a:ext uri="{28A0092B-C50C-407E-A947-70E740481C1C}">
                <a14:useLocalDpi xmlns:a14="http://schemas.microsoft.com/office/drawing/2010/main" val="0"/>
              </a:ext>
            </a:extLst>
          </a:blip>
          <a:srcRect l="35057" r="9820" b="-3"/>
          <a:stretch>
            <a:fillRect/>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601CCA98-8772-0AA4-A9CC-0F0D19867121}"/>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23</a:t>
            </a:fld>
            <a:endParaRPr lang="en-US" dirty="0"/>
          </a:p>
        </p:txBody>
      </p:sp>
    </p:spTree>
    <p:extLst>
      <p:ext uri="{BB962C8B-B14F-4D97-AF65-F5344CB8AC3E}">
        <p14:creationId xmlns:p14="http://schemas.microsoft.com/office/powerpoint/2010/main" val="3945379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8E520F-FCB6-8DE7-103E-B1744F03170D}"/>
              </a:ext>
            </a:extLst>
          </p:cNvPr>
          <p:cNvSpPr>
            <a:spLocks noGrp="1"/>
          </p:cNvSpPr>
          <p:nvPr>
            <p:ph sz="quarter" idx="10"/>
          </p:nvPr>
        </p:nvSpPr>
        <p:spPr>
          <a:xfrm>
            <a:off x="522514" y="1837110"/>
            <a:ext cx="7653487" cy="3972019"/>
          </a:xfrm>
        </p:spPr>
        <p:txBody>
          <a:bodyPr>
            <a:normAutofit/>
          </a:bodyPr>
          <a:lstStyle/>
          <a:p>
            <a:r>
              <a:rPr lang="en-US" sz="2400" b="1" u="sng" dirty="0"/>
              <a:t>Lock-Step with SCOTUS:</a:t>
            </a:r>
          </a:p>
          <a:p>
            <a:pPr marL="342900" indent="-342900">
              <a:buFont typeface="Arial" panose="020B0604020202020204" pitchFamily="34" charset="0"/>
              <a:buChar char="•"/>
            </a:pPr>
            <a:r>
              <a:rPr lang="en-US" sz="2400" i="1" dirty="0"/>
              <a:t>Duncan Services, Inc. v. ExxonMobil Oil Corp. </a:t>
            </a:r>
            <a:r>
              <a:rPr lang="en-US" sz="2400" dirty="0"/>
              <a:t>(2010): Unsuccessfully challenged the assignment of franchise agreements that increased risk and pricing.</a:t>
            </a:r>
          </a:p>
          <a:p>
            <a:pPr marL="342900" indent="-342900">
              <a:buFont typeface="Arial" panose="020B0604020202020204" pitchFamily="34" charset="0"/>
              <a:buChar char="•"/>
            </a:pPr>
            <a:r>
              <a:rPr lang="en-US" sz="2400" i="1" dirty="0"/>
              <a:t>Hopkinton Friendly Services, Inc. v. Global Companies LLC </a:t>
            </a:r>
            <a:r>
              <a:rPr lang="en-US" sz="2400" dirty="0"/>
              <a:t>(2019): Unsuccessfully challenged a notice of more than </a:t>
            </a:r>
            <a:r>
              <a:rPr lang="en-US" sz="2400" b="1" dirty="0"/>
              <a:t>5x rent increase. </a:t>
            </a:r>
          </a:p>
          <a:p>
            <a:r>
              <a:rPr lang="en-US" sz="2400" b="1" u="sng" dirty="0"/>
              <a:t>But:</a:t>
            </a:r>
            <a:r>
              <a:rPr lang="en-US" sz="2400" b="1" i="1" dirty="0"/>
              <a:t> </a:t>
            </a:r>
            <a:r>
              <a:rPr lang="en-US" sz="2400" dirty="0"/>
              <a:t>state law claims often survive irrespective of PMPA claim disposition.</a:t>
            </a:r>
          </a:p>
        </p:txBody>
      </p:sp>
      <p:sp>
        <p:nvSpPr>
          <p:cNvPr id="3" name="Title 2">
            <a:extLst>
              <a:ext uri="{FF2B5EF4-FFF2-40B4-BE49-F238E27FC236}">
                <a16:creationId xmlns:a16="http://schemas.microsoft.com/office/drawing/2014/main" id="{8D2B6E8A-71FA-AF95-C6A2-1AF218604EB5}"/>
              </a:ext>
            </a:extLst>
          </p:cNvPr>
          <p:cNvSpPr>
            <a:spLocks noGrp="1"/>
          </p:cNvSpPr>
          <p:nvPr>
            <p:ph type="title"/>
          </p:nvPr>
        </p:nvSpPr>
        <p:spPr>
          <a:xfrm>
            <a:off x="841248" y="365760"/>
            <a:ext cx="10515600" cy="1325880"/>
          </a:xfrm>
        </p:spPr>
        <p:txBody>
          <a:bodyPr anchor="ctr">
            <a:normAutofit/>
          </a:bodyPr>
          <a:lstStyle/>
          <a:p>
            <a:r>
              <a:rPr lang="en-US" dirty="0"/>
              <a:t>Decisions Since </a:t>
            </a:r>
            <a:r>
              <a:rPr lang="en-US" i="1" dirty="0"/>
              <a:t>Mac’s Shell </a:t>
            </a:r>
            <a:r>
              <a:rPr lang="en-US" dirty="0"/>
              <a:t>– PMPA Cases</a:t>
            </a:r>
          </a:p>
        </p:txBody>
      </p:sp>
      <p:pic>
        <p:nvPicPr>
          <p:cNvPr id="5" name="Picture 4" descr="Columns outside supreme court building">
            <a:extLst>
              <a:ext uri="{FF2B5EF4-FFF2-40B4-BE49-F238E27FC236}">
                <a16:creationId xmlns:a16="http://schemas.microsoft.com/office/drawing/2014/main" id="{5B87B63F-6ACD-C457-0F56-ACF6E2169229}"/>
              </a:ext>
            </a:extLst>
          </p:cNvPr>
          <p:cNvPicPr>
            <a:picLocks noChangeAspect="1"/>
          </p:cNvPicPr>
          <p:nvPr/>
        </p:nvPicPr>
        <p:blipFill>
          <a:blip r:embed="rId2">
            <a:extLst>
              <a:ext uri="{28A0092B-C50C-407E-A947-70E740481C1C}">
                <a14:useLocalDpi xmlns:a14="http://schemas.microsoft.com/office/drawing/2010/main" val="0"/>
              </a:ext>
            </a:extLst>
          </a:blip>
          <a:srcRect l="22492" r="22492"/>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DBEFFE75-FD6B-BE3B-A0FE-D51817EE8D74}"/>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24</a:t>
            </a:fld>
            <a:endParaRPr lang="en-US" dirty="0"/>
          </a:p>
        </p:txBody>
      </p:sp>
    </p:spTree>
    <p:extLst>
      <p:ext uri="{BB962C8B-B14F-4D97-AF65-F5344CB8AC3E}">
        <p14:creationId xmlns:p14="http://schemas.microsoft.com/office/powerpoint/2010/main" val="118010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63D6B-AE2C-6C6F-6CFB-89720958D752}"/>
              </a:ext>
            </a:extLst>
          </p:cNvPr>
          <p:cNvSpPr>
            <a:spLocks noGrp="1"/>
          </p:cNvSpPr>
          <p:nvPr>
            <p:ph sz="quarter" idx="10"/>
          </p:nvPr>
        </p:nvSpPr>
        <p:spPr>
          <a:xfrm>
            <a:off x="6179790" y="1837110"/>
            <a:ext cx="5466776" cy="3972019"/>
          </a:xfrm>
        </p:spPr>
        <p:txBody>
          <a:bodyPr>
            <a:normAutofit/>
          </a:bodyPr>
          <a:lstStyle/>
          <a:p>
            <a:r>
              <a:rPr lang="en-US" sz="2200" i="1" dirty="0" err="1"/>
              <a:t>Poquez</a:t>
            </a:r>
            <a:r>
              <a:rPr lang="en-US" sz="2200" i="1" dirty="0"/>
              <a:t> v. Suncor Holdings-COPII, LLC </a:t>
            </a:r>
            <a:r>
              <a:rPr lang="en-US" sz="2200" dirty="0"/>
              <a:t>(2011): </a:t>
            </a:r>
          </a:p>
          <a:p>
            <a:pPr marL="457200" indent="-457200">
              <a:buFont typeface="Arial" panose="020B0604020202020204" pitchFamily="34" charset="0"/>
              <a:buChar char="•"/>
            </a:pPr>
            <a:r>
              <a:rPr lang="en-US" sz="2200" dirty="0"/>
              <a:t>Franchisee argued that selling the property underlying the station to an unfavorable developer was “an actual severance of the relevant legal relationship” and </a:t>
            </a:r>
            <a:r>
              <a:rPr lang="en-US" sz="2200" b="1" dirty="0"/>
              <a:t>not</a:t>
            </a:r>
            <a:r>
              <a:rPr lang="en-US" sz="2200" dirty="0"/>
              <a:t> a claim for constructive termination.</a:t>
            </a:r>
          </a:p>
          <a:p>
            <a:pPr marL="457200" indent="-457200">
              <a:buFont typeface="Arial" panose="020B0604020202020204" pitchFamily="34" charset="0"/>
              <a:buChar char="•"/>
            </a:pPr>
            <a:r>
              <a:rPr lang="en-US" sz="2200" b="1" u="sng" dirty="0"/>
              <a:t>The Court:</a:t>
            </a:r>
            <a:r>
              <a:rPr lang="en-US" sz="2200" b="1" dirty="0"/>
              <a:t> </a:t>
            </a:r>
            <a:r>
              <a:rPr lang="en-US" sz="2200" dirty="0"/>
              <a:t>What counted was whether the defendants “actually terminated or failed to renew the franchise.”</a:t>
            </a:r>
          </a:p>
          <a:p>
            <a:endParaRPr lang="en-US" sz="2200" dirty="0"/>
          </a:p>
        </p:txBody>
      </p:sp>
      <p:sp>
        <p:nvSpPr>
          <p:cNvPr id="3" name="Title 2">
            <a:extLst>
              <a:ext uri="{FF2B5EF4-FFF2-40B4-BE49-F238E27FC236}">
                <a16:creationId xmlns:a16="http://schemas.microsoft.com/office/drawing/2014/main" id="{FD9D638A-DA31-6B5A-009A-2D672F84F2E0}"/>
              </a:ext>
            </a:extLst>
          </p:cNvPr>
          <p:cNvSpPr>
            <a:spLocks noGrp="1"/>
          </p:cNvSpPr>
          <p:nvPr>
            <p:ph type="title"/>
          </p:nvPr>
        </p:nvSpPr>
        <p:spPr>
          <a:xfrm>
            <a:off x="841248" y="365760"/>
            <a:ext cx="10515600" cy="1325880"/>
          </a:xfrm>
        </p:spPr>
        <p:txBody>
          <a:bodyPr anchor="ctr">
            <a:normAutofit/>
          </a:bodyPr>
          <a:lstStyle/>
          <a:p>
            <a:r>
              <a:rPr lang="en-US" dirty="0"/>
              <a:t>Decisions Since </a:t>
            </a:r>
            <a:r>
              <a:rPr lang="en-US" i="1" dirty="0"/>
              <a:t>Mac’s Shell </a:t>
            </a:r>
            <a:r>
              <a:rPr lang="en-US" dirty="0"/>
              <a:t>– </a:t>
            </a:r>
            <a:br>
              <a:rPr lang="en-US" dirty="0"/>
            </a:br>
            <a:r>
              <a:rPr lang="en-US" dirty="0"/>
              <a:t>Creative Pleading under the PMPA?</a:t>
            </a:r>
          </a:p>
        </p:txBody>
      </p:sp>
      <p:pic>
        <p:nvPicPr>
          <p:cNvPr id="5" name="Picture 4" descr="Abandoned gas station and garage at sunset">
            <a:extLst>
              <a:ext uri="{FF2B5EF4-FFF2-40B4-BE49-F238E27FC236}">
                <a16:creationId xmlns:a16="http://schemas.microsoft.com/office/drawing/2014/main" id="{808C0419-6C2D-0EFB-6CA2-5A09B7BB9F26}"/>
              </a:ext>
            </a:extLst>
          </p:cNvPr>
          <p:cNvPicPr>
            <a:picLocks noChangeAspect="1"/>
          </p:cNvPicPr>
          <p:nvPr/>
        </p:nvPicPr>
        <p:blipFill>
          <a:blip r:embed="rId2">
            <a:extLst>
              <a:ext uri="{28A0092B-C50C-407E-A947-70E740481C1C}">
                <a14:useLocalDpi xmlns:a14="http://schemas.microsoft.com/office/drawing/2010/main" val="0"/>
              </a:ext>
            </a:extLst>
          </a:blip>
          <a:srcRect l="5940" r="12859" b="2"/>
          <a:stretch>
            <a:fillRect/>
          </a:stretch>
        </p:blipFill>
        <p:spPr>
          <a:xfrm>
            <a:off x="522514" y="1837110"/>
            <a:ext cx="5466776" cy="3972019"/>
          </a:xfrm>
          <a:prstGeom prst="rect">
            <a:avLst/>
          </a:prstGeom>
          <a:noFill/>
        </p:spPr>
      </p:pic>
      <p:sp>
        <p:nvSpPr>
          <p:cNvPr id="6" name="Slide Number Placeholder 6">
            <a:extLst>
              <a:ext uri="{FF2B5EF4-FFF2-40B4-BE49-F238E27FC236}">
                <a16:creationId xmlns:a16="http://schemas.microsoft.com/office/drawing/2014/main" id="{813766AC-BDD6-03FC-214B-743793E4E6D8}"/>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25</a:t>
            </a:fld>
            <a:endParaRPr lang="en-US" dirty="0"/>
          </a:p>
        </p:txBody>
      </p:sp>
    </p:spTree>
    <p:extLst>
      <p:ext uri="{BB962C8B-B14F-4D97-AF65-F5344CB8AC3E}">
        <p14:creationId xmlns:p14="http://schemas.microsoft.com/office/powerpoint/2010/main" val="40680236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D60FF9-240E-FEA4-F4A3-AE07A95D6E29}"/>
              </a:ext>
            </a:extLst>
          </p:cNvPr>
          <p:cNvSpPr>
            <a:spLocks noGrp="1"/>
          </p:cNvSpPr>
          <p:nvPr>
            <p:ph sz="quarter" idx="10"/>
          </p:nvPr>
        </p:nvSpPr>
        <p:spPr>
          <a:xfrm>
            <a:off x="522514" y="1837110"/>
            <a:ext cx="7653487" cy="3972019"/>
          </a:xfrm>
        </p:spPr>
        <p:txBody>
          <a:bodyPr>
            <a:normAutofit/>
          </a:bodyPr>
          <a:lstStyle/>
          <a:p>
            <a:pPr marL="457200" indent="-457200">
              <a:buFont typeface="Arial" panose="020B0604020202020204" pitchFamily="34" charset="0"/>
              <a:buChar char="•"/>
            </a:pPr>
            <a:r>
              <a:rPr lang="en-US" sz="2400" dirty="0"/>
              <a:t>Accessible under the PMPA when franchisees make strategic decisions with </a:t>
            </a:r>
            <a:r>
              <a:rPr lang="en-US" sz="2400" i="1" dirty="0"/>
              <a:t>Mac’s Shell </a:t>
            </a:r>
            <a:r>
              <a:rPr lang="en-US" sz="2400" dirty="0"/>
              <a:t>in mind.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In </a:t>
            </a:r>
            <a:r>
              <a:rPr lang="en-US" sz="2400" i="1" dirty="0"/>
              <a:t>GTO Investments, Inc. v. Buchanan Energy </a:t>
            </a:r>
            <a:r>
              <a:rPr lang="en-US" sz="2400" dirty="0"/>
              <a:t>(2012) franchisee refused to sign the renewal agreement – leading to the franchisor choosing not to renew.</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Court entered a preliminary injunction.</a:t>
            </a:r>
          </a:p>
          <a:p>
            <a:endParaRPr lang="en-US" sz="2400" dirty="0"/>
          </a:p>
        </p:txBody>
      </p:sp>
      <p:sp>
        <p:nvSpPr>
          <p:cNvPr id="3" name="Title 2">
            <a:extLst>
              <a:ext uri="{FF2B5EF4-FFF2-40B4-BE49-F238E27FC236}">
                <a16:creationId xmlns:a16="http://schemas.microsoft.com/office/drawing/2014/main" id="{940DE3D4-18E8-C479-1AAF-4FC8CD6EAD02}"/>
              </a:ext>
            </a:extLst>
          </p:cNvPr>
          <p:cNvSpPr>
            <a:spLocks noGrp="1"/>
          </p:cNvSpPr>
          <p:nvPr>
            <p:ph type="title"/>
          </p:nvPr>
        </p:nvSpPr>
        <p:spPr>
          <a:xfrm>
            <a:off x="841248" y="365760"/>
            <a:ext cx="10515600" cy="1325880"/>
          </a:xfrm>
        </p:spPr>
        <p:txBody>
          <a:bodyPr anchor="ctr">
            <a:normAutofit/>
          </a:bodyPr>
          <a:lstStyle/>
          <a:p>
            <a:r>
              <a:rPr lang="en-US" dirty="0"/>
              <a:t>Decisions Since </a:t>
            </a:r>
            <a:r>
              <a:rPr lang="en-US" i="1" dirty="0"/>
              <a:t>Mac’s Shell </a:t>
            </a:r>
            <a:r>
              <a:rPr lang="en-US" dirty="0"/>
              <a:t>– Preliminary Injunctions</a:t>
            </a:r>
          </a:p>
        </p:txBody>
      </p:sp>
      <p:pic>
        <p:nvPicPr>
          <p:cNvPr id="5" name="Picture 4" descr="Glasses on top of a book">
            <a:extLst>
              <a:ext uri="{FF2B5EF4-FFF2-40B4-BE49-F238E27FC236}">
                <a16:creationId xmlns:a16="http://schemas.microsoft.com/office/drawing/2014/main" id="{81D0F0BF-6BA3-5D5B-A03E-5C03CD5B5D47}"/>
              </a:ext>
            </a:extLst>
          </p:cNvPr>
          <p:cNvPicPr>
            <a:picLocks noChangeAspect="1"/>
          </p:cNvPicPr>
          <p:nvPr/>
        </p:nvPicPr>
        <p:blipFill>
          <a:blip r:embed="rId2">
            <a:extLst>
              <a:ext uri="{28A0092B-C50C-407E-A947-70E740481C1C}">
                <a14:useLocalDpi xmlns:a14="http://schemas.microsoft.com/office/drawing/2010/main" val="0"/>
              </a:ext>
            </a:extLst>
          </a:blip>
          <a:srcRect l="10325" r="34967" b="2"/>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00C3E471-4131-D0F9-A395-59CDA17428A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26</a:t>
            </a:fld>
            <a:endParaRPr lang="en-US" dirty="0"/>
          </a:p>
        </p:txBody>
      </p:sp>
    </p:spTree>
    <p:extLst>
      <p:ext uri="{BB962C8B-B14F-4D97-AF65-F5344CB8AC3E}">
        <p14:creationId xmlns:p14="http://schemas.microsoft.com/office/powerpoint/2010/main" val="16367149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B22BC-6D05-D68D-C517-1169AD5DDA7D}"/>
              </a:ext>
            </a:extLst>
          </p:cNvPr>
          <p:cNvSpPr>
            <a:spLocks noGrp="1"/>
          </p:cNvSpPr>
          <p:nvPr>
            <p:ph sz="quarter" idx="10"/>
          </p:nvPr>
        </p:nvSpPr>
        <p:spPr/>
        <p:txBody>
          <a:bodyPr/>
          <a:lstStyle/>
          <a:p>
            <a:pPr marL="457200" indent="-457200">
              <a:buFont typeface="Arial" panose="020B0604020202020204" pitchFamily="34" charset="0"/>
              <a:buChar char="•"/>
            </a:pPr>
            <a:r>
              <a:rPr lang="en-US" dirty="0"/>
              <a:t>Risk v. Reward</a:t>
            </a:r>
          </a:p>
          <a:p>
            <a:pPr marL="1143000" lvl="1" indent="-457200"/>
            <a:r>
              <a:rPr lang="en-US" dirty="0"/>
              <a:t>Close shop OR</a:t>
            </a:r>
          </a:p>
          <a:p>
            <a:pPr marL="1143000" lvl="1" indent="-457200"/>
            <a:r>
              <a:rPr lang="en-US" dirty="0"/>
              <a:t>Renew and seek state law remedies?</a:t>
            </a:r>
          </a:p>
          <a:p>
            <a:pPr marL="457200" indent="-457200">
              <a:buFont typeface="Arial" panose="020B0604020202020204" pitchFamily="34" charset="0"/>
              <a:buChar char="•"/>
            </a:pPr>
            <a:r>
              <a:rPr lang="en-US" dirty="0"/>
              <a:t>“If GTO loses its PMPA claim, however, it will also lose its franchise.”</a:t>
            </a:r>
          </a:p>
          <a:p>
            <a:endParaRPr lang="en-US" dirty="0"/>
          </a:p>
        </p:txBody>
      </p:sp>
      <p:sp>
        <p:nvSpPr>
          <p:cNvPr id="3" name="Title 2">
            <a:extLst>
              <a:ext uri="{FF2B5EF4-FFF2-40B4-BE49-F238E27FC236}">
                <a16:creationId xmlns:a16="http://schemas.microsoft.com/office/drawing/2014/main" id="{86ED90D7-F40C-204A-CFD2-A39713A5A093}"/>
              </a:ext>
            </a:extLst>
          </p:cNvPr>
          <p:cNvSpPr>
            <a:spLocks noGrp="1"/>
          </p:cNvSpPr>
          <p:nvPr>
            <p:ph type="title"/>
          </p:nvPr>
        </p:nvSpPr>
        <p:spPr/>
        <p:txBody>
          <a:bodyPr/>
          <a:lstStyle/>
          <a:p>
            <a:r>
              <a:rPr lang="en-US" dirty="0"/>
              <a:t>Decisions Since </a:t>
            </a:r>
            <a:r>
              <a:rPr lang="en-US" i="1" dirty="0"/>
              <a:t>Mac’s Shell </a:t>
            </a:r>
            <a:r>
              <a:rPr lang="en-US" dirty="0"/>
              <a:t>– Preliminary Injunctions</a:t>
            </a:r>
          </a:p>
        </p:txBody>
      </p:sp>
      <p:pic>
        <p:nvPicPr>
          <p:cNvPr id="5" name="Picture 4" descr="Stressed man at office">
            <a:extLst>
              <a:ext uri="{FF2B5EF4-FFF2-40B4-BE49-F238E27FC236}">
                <a16:creationId xmlns:a16="http://schemas.microsoft.com/office/drawing/2014/main" id="{3EA1AFF4-8A1A-C828-FA7E-CB70CD0AC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917" y="3700476"/>
            <a:ext cx="3961245" cy="2640830"/>
          </a:xfrm>
          <a:prstGeom prst="rect">
            <a:avLst/>
          </a:prstGeom>
        </p:spPr>
      </p:pic>
      <p:sp>
        <p:nvSpPr>
          <p:cNvPr id="6" name="Slide Number Placeholder 6">
            <a:extLst>
              <a:ext uri="{FF2B5EF4-FFF2-40B4-BE49-F238E27FC236}">
                <a16:creationId xmlns:a16="http://schemas.microsoft.com/office/drawing/2014/main" id="{4AA26F40-6381-61E7-52B4-7D075925AC6D}"/>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27</a:t>
            </a:fld>
            <a:endParaRPr lang="en-US" dirty="0"/>
          </a:p>
        </p:txBody>
      </p:sp>
    </p:spTree>
    <p:extLst>
      <p:ext uri="{BB962C8B-B14F-4D97-AF65-F5344CB8AC3E}">
        <p14:creationId xmlns:p14="http://schemas.microsoft.com/office/powerpoint/2010/main" val="3759421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FD839F-5AC2-3F5D-5BB7-DF7500B98038}"/>
              </a:ext>
            </a:extLst>
          </p:cNvPr>
          <p:cNvSpPr>
            <a:spLocks noGrp="1"/>
          </p:cNvSpPr>
          <p:nvPr>
            <p:ph sz="quarter" idx="10"/>
          </p:nvPr>
        </p:nvSpPr>
        <p:spPr/>
        <p:txBody>
          <a:bodyPr/>
          <a:lstStyle/>
          <a:p>
            <a:pPr marL="457200" indent="-457200">
              <a:spcBef>
                <a:spcPts val="1200"/>
              </a:spcBef>
              <a:spcAft>
                <a:spcPts val="1800"/>
              </a:spcAft>
              <a:buFont typeface="Arial" panose="020B0604020202020204" pitchFamily="34" charset="0"/>
              <a:buChar char="•"/>
            </a:pPr>
            <a:r>
              <a:rPr lang="en-US" i="1" dirty="0" err="1"/>
              <a:t>Takiedine</a:t>
            </a:r>
            <a:r>
              <a:rPr lang="en-US" i="1" dirty="0"/>
              <a:t> v. 7-Eleven, Inc. </a:t>
            </a:r>
            <a:r>
              <a:rPr lang="en-US" dirty="0"/>
              <a:t>(2018):</a:t>
            </a:r>
          </a:p>
          <a:p>
            <a:pPr marL="1143000" lvl="1" indent="-457200">
              <a:spcAft>
                <a:spcPts val="1800"/>
              </a:spcAft>
            </a:pPr>
            <a:r>
              <a:rPr lang="en-US" dirty="0"/>
              <a:t>Franchisee claimed hostile business conditions and financially burdensome requirements from 7-Eleven.</a:t>
            </a:r>
          </a:p>
          <a:p>
            <a:pPr marL="1143000" lvl="1" indent="-457200"/>
            <a:r>
              <a:rPr lang="en-US" dirty="0"/>
              <a:t>Court dismissed plaintiff’s claim due to </a:t>
            </a:r>
            <a:r>
              <a:rPr lang="en-US" i="1" dirty="0"/>
              <a:t>Mac’s Shell</a:t>
            </a:r>
            <a:r>
              <a:rPr lang="en-US" dirty="0"/>
              <a:t>: </a:t>
            </a:r>
            <a:r>
              <a:rPr lang="en-US" dirty="0" err="1"/>
              <a:t>Takiedine</a:t>
            </a:r>
            <a:r>
              <a:rPr lang="en-US" dirty="0"/>
              <a:t> could not raise a claim for constructive termination because he had not yet been terminated.</a:t>
            </a:r>
          </a:p>
        </p:txBody>
      </p:sp>
      <p:sp>
        <p:nvSpPr>
          <p:cNvPr id="3" name="Title 2">
            <a:extLst>
              <a:ext uri="{FF2B5EF4-FFF2-40B4-BE49-F238E27FC236}">
                <a16:creationId xmlns:a16="http://schemas.microsoft.com/office/drawing/2014/main" id="{9A7876F1-52DC-52F4-0C4A-26D81A25CC32}"/>
              </a:ext>
            </a:extLst>
          </p:cNvPr>
          <p:cNvSpPr>
            <a:spLocks noGrp="1"/>
          </p:cNvSpPr>
          <p:nvPr>
            <p:ph type="title"/>
          </p:nvPr>
        </p:nvSpPr>
        <p:spPr/>
        <p:txBody>
          <a:bodyPr/>
          <a:lstStyle/>
          <a:p>
            <a:r>
              <a:rPr lang="en-US" dirty="0"/>
              <a:t>Decisions Outside of the PMPA </a:t>
            </a:r>
          </a:p>
        </p:txBody>
      </p:sp>
      <p:sp>
        <p:nvSpPr>
          <p:cNvPr id="4" name="Slide Number Placeholder 6">
            <a:extLst>
              <a:ext uri="{FF2B5EF4-FFF2-40B4-BE49-F238E27FC236}">
                <a16:creationId xmlns:a16="http://schemas.microsoft.com/office/drawing/2014/main" id="{67D61023-65E2-9158-BCD1-2AE711F6F35D}"/>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28</a:t>
            </a:fld>
            <a:endParaRPr lang="en-US" dirty="0"/>
          </a:p>
        </p:txBody>
      </p:sp>
    </p:spTree>
    <p:extLst>
      <p:ext uri="{BB962C8B-B14F-4D97-AF65-F5344CB8AC3E}">
        <p14:creationId xmlns:p14="http://schemas.microsoft.com/office/powerpoint/2010/main" val="17278189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0E7EAE-6FA1-942E-EC90-10089738C57A}"/>
              </a:ext>
            </a:extLst>
          </p:cNvPr>
          <p:cNvSpPr>
            <a:spLocks noGrp="1"/>
          </p:cNvSpPr>
          <p:nvPr>
            <p:ph sz="quarter" idx="10"/>
          </p:nvPr>
        </p:nvSpPr>
        <p:spPr>
          <a:xfrm>
            <a:off x="522514" y="1837110"/>
            <a:ext cx="8746842" cy="3972019"/>
          </a:xfrm>
        </p:spPr>
        <p:txBody>
          <a:bodyPr>
            <a:normAutofit/>
          </a:bodyPr>
          <a:lstStyle/>
          <a:p>
            <a:pPr marL="342900" indent="-342900">
              <a:buFont typeface="Arial" panose="020B0604020202020204" pitchFamily="34" charset="0"/>
              <a:buChar char="•"/>
            </a:pPr>
            <a:r>
              <a:rPr lang="en-US" sz="2400" i="1" dirty="0"/>
              <a:t>Tilstra v. Bou-Matic </a:t>
            </a:r>
            <a:r>
              <a:rPr lang="en-US" sz="2400" dirty="0"/>
              <a:t>(2018):</a:t>
            </a:r>
          </a:p>
          <a:p>
            <a:pPr marL="1143000" lvl="1" indent="-457200"/>
            <a:r>
              <a:rPr lang="en-US" dirty="0"/>
              <a:t>Letter from Bou-Matic stating franchisor “was going to remove their entire trade territory if they did not agree to sell their assets and dealership to [a neighboring competing dealer].” </a:t>
            </a:r>
          </a:p>
          <a:p>
            <a:pPr marL="1143000" lvl="1" indent="-457200"/>
            <a:r>
              <a:rPr lang="en-US" dirty="0"/>
              <a:t>Decision to reassign territory was final, “with or without” Tilstra’s cooperation.</a:t>
            </a:r>
          </a:p>
          <a:p>
            <a:pPr marL="1143000" lvl="1" indent="-457200"/>
            <a:r>
              <a:rPr lang="en-US" dirty="0"/>
              <a:t>Tilstra sold at fire-sale prices.</a:t>
            </a:r>
          </a:p>
          <a:p>
            <a:pPr marL="1143000" lvl="1" indent="-457200"/>
            <a:r>
              <a:rPr lang="en-US" dirty="0"/>
              <a:t>Court looked to </a:t>
            </a:r>
            <a:r>
              <a:rPr lang="en-US" i="1" dirty="0"/>
              <a:t>Mac’s Shell </a:t>
            </a:r>
            <a:r>
              <a:rPr lang="en-US" dirty="0"/>
              <a:t>in concluding that Tilstra’s claim survived summary judgment, as Bou-Matic had terminated the agreement.</a:t>
            </a:r>
          </a:p>
          <a:p>
            <a:endParaRPr lang="en-US" sz="2400" dirty="0"/>
          </a:p>
        </p:txBody>
      </p:sp>
      <p:sp>
        <p:nvSpPr>
          <p:cNvPr id="3" name="Title 2">
            <a:extLst>
              <a:ext uri="{FF2B5EF4-FFF2-40B4-BE49-F238E27FC236}">
                <a16:creationId xmlns:a16="http://schemas.microsoft.com/office/drawing/2014/main" id="{A9FA7409-EC56-E78F-60A7-0623DE341888}"/>
              </a:ext>
            </a:extLst>
          </p:cNvPr>
          <p:cNvSpPr>
            <a:spLocks noGrp="1"/>
          </p:cNvSpPr>
          <p:nvPr>
            <p:ph type="title"/>
          </p:nvPr>
        </p:nvSpPr>
        <p:spPr>
          <a:xfrm>
            <a:off x="841248" y="365760"/>
            <a:ext cx="10515600" cy="1325880"/>
          </a:xfrm>
        </p:spPr>
        <p:txBody>
          <a:bodyPr anchor="ctr">
            <a:normAutofit/>
          </a:bodyPr>
          <a:lstStyle/>
          <a:p>
            <a:r>
              <a:rPr lang="en-US" dirty="0"/>
              <a:t>Decisions Outside of the PMPA</a:t>
            </a:r>
          </a:p>
        </p:txBody>
      </p:sp>
      <p:pic>
        <p:nvPicPr>
          <p:cNvPr id="5" name="Picture 4" descr="White arrows painted on the asphalt">
            <a:extLst>
              <a:ext uri="{FF2B5EF4-FFF2-40B4-BE49-F238E27FC236}">
                <a16:creationId xmlns:a16="http://schemas.microsoft.com/office/drawing/2014/main" id="{F204FE0F-1D4C-4CCD-DD23-91A2FF3EBB97}"/>
              </a:ext>
            </a:extLst>
          </p:cNvPr>
          <p:cNvPicPr>
            <a:picLocks noChangeAspect="1"/>
          </p:cNvPicPr>
          <p:nvPr/>
        </p:nvPicPr>
        <p:blipFill>
          <a:blip r:embed="rId2">
            <a:extLst>
              <a:ext uri="{28A0092B-C50C-407E-A947-70E740481C1C}">
                <a14:useLocalDpi xmlns:a14="http://schemas.microsoft.com/office/drawing/2010/main" val="0"/>
              </a:ext>
            </a:extLst>
          </a:blip>
          <a:srcRect l="31430" r="32098" b="2"/>
          <a:stretch>
            <a:fillRect/>
          </a:stretch>
        </p:blipFill>
        <p:spPr>
          <a:xfrm>
            <a:off x="9459856" y="1837110"/>
            <a:ext cx="2186710" cy="3972019"/>
          </a:xfrm>
          <a:prstGeom prst="rect">
            <a:avLst/>
          </a:prstGeom>
          <a:noFill/>
        </p:spPr>
      </p:pic>
      <p:sp>
        <p:nvSpPr>
          <p:cNvPr id="6" name="Slide Number Placeholder 6">
            <a:extLst>
              <a:ext uri="{FF2B5EF4-FFF2-40B4-BE49-F238E27FC236}">
                <a16:creationId xmlns:a16="http://schemas.microsoft.com/office/drawing/2014/main" id="{81D66477-F12E-75F6-7DAE-8313160C4060}"/>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29</a:t>
            </a:fld>
            <a:endParaRPr lang="en-US" dirty="0"/>
          </a:p>
        </p:txBody>
      </p:sp>
    </p:spTree>
    <p:extLst>
      <p:ext uri="{BB962C8B-B14F-4D97-AF65-F5344CB8AC3E}">
        <p14:creationId xmlns:p14="http://schemas.microsoft.com/office/powerpoint/2010/main" val="29498987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E70F3719-4175-10AC-EE62-40A3935D86E1}"/>
              </a:ext>
            </a:extLst>
          </p:cNvPr>
          <p:cNvSpPr>
            <a:spLocks noGrp="1"/>
          </p:cNvSpPr>
          <p:nvPr>
            <p:ph type="sldNum" sz="quarter" idx="4"/>
          </p:nvPr>
        </p:nvSpPr>
        <p:spPr>
          <a:xfrm>
            <a:off x="7419975" y="6213475"/>
            <a:ext cx="2743200" cy="365125"/>
          </a:xfrm>
        </p:spPr>
        <p:txBody>
          <a:bodyPr/>
          <a:lstStyle/>
          <a:p>
            <a:pPr>
              <a:spcAft>
                <a:spcPts val="600"/>
              </a:spcAft>
            </a:pPr>
            <a:fld id="{91E8AA58-CD2C-4F84-8F8D-E2A622DE575B}" type="slidenum">
              <a:rPr lang="en-US" smtClean="0"/>
              <a:pPr>
                <a:spcAft>
                  <a:spcPts val="600"/>
                </a:spcAft>
              </a:pPr>
              <a:t>3</a:t>
            </a:fld>
            <a:endParaRPr lang="en-US"/>
          </a:p>
        </p:txBody>
      </p:sp>
      <p:sp>
        <p:nvSpPr>
          <p:cNvPr id="8" name="Content Placeholder 7">
            <a:extLst>
              <a:ext uri="{FF2B5EF4-FFF2-40B4-BE49-F238E27FC236}">
                <a16:creationId xmlns:a16="http://schemas.microsoft.com/office/drawing/2014/main" id="{CA0E70DF-5B46-E2B9-946F-82905BA87EEE}"/>
              </a:ext>
            </a:extLst>
          </p:cNvPr>
          <p:cNvSpPr>
            <a:spLocks noGrp="1"/>
          </p:cNvSpPr>
          <p:nvPr>
            <p:ph sz="quarter" idx="10"/>
          </p:nvPr>
        </p:nvSpPr>
        <p:spPr>
          <a:xfrm>
            <a:off x="522514" y="1837110"/>
            <a:ext cx="7653178" cy="3649662"/>
          </a:xfrm>
        </p:spPr>
        <p:txBody>
          <a:bodyPr>
            <a:normAutofit fontScale="92500" lnSpcReduction="20000"/>
          </a:bodyPr>
          <a:lstStyle/>
          <a:p>
            <a:pPr marL="342900" indent="-342900">
              <a:spcAft>
                <a:spcPts val="2400"/>
              </a:spcAft>
              <a:buFont typeface="Arial" panose="020B0604020202020204" pitchFamily="34" charset="0"/>
              <a:buChar char="•"/>
            </a:pPr>
            <a:r>
              <a:rPr lang="en-US" dirty="0"/>
              <a:t>Involves an allegation of termination outside of the express bases for default and termination under the agreement. </a:t>
            </a:r>
          </a:p>
          <a:p>
            <a:pPr marL="342900" indent="-342900">
              <a:buFont typeface="Arial" panose="020B0604020202020204" pitchFamily="34" charset="0"/>
              <a:buChar char="•"/>
            </a:pPr>
            <a:r>
              <a:rPr lang="en-US" dirty="0"/>
              <a:t>Going to examine CT through the lens of franchising.</a:t>
            </a:r>
          </a:p>
          <a:p>
            <a:pPr marL="1028700" lvl="1" indent="-342900"/>
            <a:r>
              <a:rPr lang="en-US" dirty="0"/>
              <a:t>Most often: Franchisee asserting a claim of CT. </a:t>
            </a:r>
          </a:p>
          <a:p>
            <a:pPr marL="1028700" lvl="1" indent="-342900"/>
            <a:r>
              <a:rPr lang="en-US" dirty="0"/>
              <a:t>Analogies can be made to employment and landlord-tenant law.</a:t>
            </a:r>
          </a:p>
          <a:p>
            <a:pPr marL="1028700" lvl="1" indent="-342900"/>
            <a:endParaRPr lang="en-US" sz="1100" dirty="0"/>
          </a:p>
          <a:p>
            <a:pPr marL="342900" indent="-342900">
              <a:buFont typeface="Arial" panose="020B0604020202020204" pitchFamily="34" charset="0"/>
              <a:buChar char="•"/>
            </a:pPr>
            <a:r>
              <a:rPr lang="en-US" dirty="0"/>
              <a:t>Assertion that franchisor has changed or modified something about the franchise system or the market such that its franchise rights and opportunities have effectively been terminated.</a:t>
            </a:r>
          </a:p>
        </p:txBody>
      </p:sp>
      <p:sp>
        <p:nvSpPr>
          <p:cNvPr id="7" name="Title 6">
            <a:extLst>
              <a:ext uri="{FF2B5EF4-FFF2-40B4-BE49-F238E27FC236}">
                <a16:creationId xmlns:a16="http://schemas.microsoft.com/office/drawing/2014/main" id="{031DE4AE-1A85-5E86-3F6B-83D6C0C245B5}"/>
              </a:ext>
            </a:extLst>
          </p:cNvPr>
          <p:cNvSpPr>
            <a:spLocks noGrp="1"/>
          </p:cNvSpPr>
          <p:nvPr>
            <p:ph type="title"/>
          </p:nvPr>
        </p:nvSpPr>
        <p:spPr>
          <a:xfrm>
            <a:off x="841248" y="365760"/>
            <a:ext cx="10515600" cy="1325880"/>
          </a:xfrm>
        </p:spPr>
        <p:txBody>
          <a:bodyPr anchor="ctr">
            <a:normAutofit/>
          </a:bodyPr>
          <a:lstStyle/>
          <a:p>
            <a:pPr algn="ctr"/>
            <a:r>
              <a:rPr lang="en-US" dirty="0"/>
              <a:t>Constructive Termination (CT) Defined</a:t>
            </a:r>
          </a:p>
        </p:txBody>
      </p:sp>
      <p:pic>
        <p:nvPicPr>
          <p:cNvPr id="11" name="Picture Placeholder 10" descr="Rows of American flags in twilight">
            <a:extLst>
              <a:ext uri="{FF2B5EF4-FFF2-40B4-BE49-F238E27FC236}">
                <a16:creationId xmlns:a16="http://schemas.microsoft.com/office/drawing/2014/main" id="{90BC12C6-F761-3974-8C46-98CCB7F451DB}"/>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0023" r="20023"/>
          <a:stretch/>
        </p:blipFill>
        <p:spPr>
          <a:xfrm>
            <a:off x="8366192" y="1837110"/>
            <a:ext cx="3279933" cy="3649662"/>
          </a:xfrm>
          <a:prstGeom prst="rect">
            <a:avLst/>
          </a:prstGeom>
          <a:noFill/>
        </p:spPr>
      </p:pic>
    </p:spTree>
    <p:extLst>
      <p:ext uri="{BB962C8B-B14F-4D97-AF65-F5344CB8AC3E}">
        <p14:creationId xmlns:p14="http://schemas.microsoft.com/office/powerpoint/2010/main" val="3466406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par>
                          <p:cTn id="13" fill="hold">
                            <p:stCondLst>
                              <p:cond delay="1000"/>
                            </p:stCondLst>
                            <p:childTnLst>
                              <p:par>
                                <p:cTn id="14" presetID="10" presetClass="entr" presetSubtype="0" fill="hold" grpId="0" nodeType="afterEffect">
                                  <p:stCondLst>
                                    <p:cond delay="50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par>
                          <p:cTn id="17" fill="hold">
                            <p:stCondLst>
                              <p:cond delay="2000"/>
                            </p:stCondLst>
                            <p:childTnLst>
                              <p:par>
                                <p:cTn id="18" presetID="10" presetClass="entr" presetSubtype="0" fill="hold" grpId="0" nodeType="afterEffect">
                                  <p:stCondLst>
                                    <p:cond delay="50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50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760EF1-96B5-E3CE-0CF1-2F77353B6A3E}"/>
              </a:ext>
            </a:extLst>
          </p:cNvPr>
          <p:cNvSpPr>
            <a:spLocks noGrp="1"/>
          </p:cNvSpPr>
          <p:nvPr>
            <p:ph sz="quarter" idx="10"/>
          </p:nvPr>
        </p:nvSpPr>
        <p:spPr/>
        <p:txBody>
          <a:bodyPr/>
          <a:lstStyle/>
          <a:p>
            <a:pPr marL="457200" indent="-457200">
              <a:spcAft>
                <a:spcPts val="1800"/>
              </a:spcAft>
              <a:buFont typeface="Arial" panose="020B0604020202020204" pitchFamily="34" charset="0"/>
              <a:buChar char="•"/>
            </a:pPr>
            <a:r>
              <a:rPr lang="en-US" dirty="0"/>
              <a:t>Many courts address constructive termination claims with no mention of </a:t>
            </a:r>
            <a:r>
              <a:rPr lang="en-US" i="1" dirty="0"/>
              <a:t>Mac’s Shell </a:t>
            </a:r>
            <a:r>
              <a:rPr lang="en-US" dirty="0"/>
              <a:t>or its reasoning.</a:t>
            </a:r>
          </a:p>
          <a:p>
            <a:pPr marL="457200" indent="-457200">
              <a:spcAft>
                <a:spcPts val="1800"/>
              </a:spcAft>
              <a:buFont typeface="Arial" panose="020B0604020202020204" pitchFamily="34" charset="0"/>
              <a:buChar char="•"/>
            </a:pPr>
            <a:r>
              <a:rPr lang="en-US" i="1" dirty="0"/>
              <a:t>Girl Scouts of Manitou Council, Inc. v. Girl Scouts of United States of America, Inc. </a:t>
            </a:r>
            <a:r>
              <a:rPr lang="en-US" dirty="0"/>
              <a:t>(2011) – Transfer of </a:t>
            </a:r>
            <a:r>
              <a:rPr lang="en-US" b="1" dirty="0"/>
              <a:t>all</a:t>
            </a:r>
            <a:r>
              <a:rPr lang="en-US" dirty="0"/>
              <a:t> of plaintiff’s territory amounted to constructive termination under the WFDL.  </a:t>
            </a:r>
          </a:p>
          <a:p>
            <a:pPr marL="457200" indent="-457200">
              <a:buFont typeface="Arial" panose="020B0604020202020204" pitchFamily="34" charset="0"/>
              <a:buChar char="•"/>
            </a:pPr>
            <a:r>
              <a:rPr lang="en-US" dirty="0"/>
              <a:t>No mention of </a:t>
            </a:r>
            <a:r>
              <a:rPr lang="en-US" i="1" dirty="0"/>
              <a:t>Mac’s Shell.</a:t>
            </a:r>
          </a:p>
        </p:txBody>
      </p:sp>
      <p:sp>
        <p:nvSpPr>
          <p:cNvPr id="3" name="Title 2">
            <a:extLst>
              <a:ext uri="{FF2B5EF4-FFF2-40B4-BE49-F238E27FC236}">
                <a16:creationId xmlns:a16="http://schemas.microsoft.com/office/drawing/2014/main" id="{5A3C76D9-6021-E8BE-39BB-A338AFD7E170}"/>
              </a:ext>
            </a:extLst>
          </p:cNvPr>
          <p:cNvSpPr>
            <a:spLocks noGrp="1"/>
          </p:cNvSpPr>
          <p:nvPr>
            <p:ph type="title"/>
          </p:nvPr>
        </p:nvSpPr>
        <p:spPr/>
        <p:txBody>
          <a:bodyPr/>
          <a:lstStyle/>
          <a:p>
            <a:r>
              <a:rPr lang="en-US" dirty="0"/>
              <a:t>Decisions Outside of the PMPA</a:t>
            </a:r>
          </a:p>
        </p:txBody>
      </p:sp>
      <p:sp>
        <p:nvSpPr>
          <p:cNvPr id="4" name="Slide Number Placeholder 6">
            <a:extLst>
              <a:ext uri="{FF2B5EF4-FFF2-40B4-BE49-F238E27FC236}">
                <a16:creationId xmlns:a16="http://schemas.microsoft.com/office/drawing/2014/main" id="{E673B088-3DC8-C486-E5D4-E9C82AC55EA9}"/>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30</a:t>
            </a:fld>
            <a:endParaRPr lang="en-US" dirty="0"/>
          </a:p>
        </p:txBody>
      </p:sp>
    </p:spTree>
    <p:extLst>
      <p:ext uri="{BB962C8B-B14F-4D97-AF65-F5344CB8AC3E}">
        <p14:creationId xmlns:p14="http://schemas.microsoft.com/office/powerpoint/2010/main" val="3752538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FF1568-34A6-6B01-B483-F63C2B989AA8}"/>
              </a:ext>
            </a:extLst>
          </p:cNvPr>
          <p:cNvSpPr>
            <a:spLocks noGrp="1"/>
          </p:cNvSpPr>
          <p:nvPr>
            <p:ph sz="quarter" idx="10"/>
          </p:nvPr>
        </p:nvSpPr>
        <p:spPr>
          <a:xfrm>
            <a:off x="522514" y="1837110"/>
            <a:ext cx="7653487" cy="3972019"/>
          </a:xfrm>
        </p:spPr>
        <p:txBody>
          <a:bodyPr>
            <a:normAutofit/>
          </a:bodyPr>
          <a:lstStyle/>
          <a:p>
            <a:pPr marL="457200" indent="-457200">
              <a:buFont typeface="Arial" panose="020B0604020202020204" pitchFamily="34" charset="0"/>
              <a:buChar char="•"/>
            </a:pPr>
            <a:r>
              <a:rPr lang="en-US" sz="2400" i="1" dirty="0"/>
              <a:t>Pai v. DRX Urgent Care, LLC </a:t>
            </a:r>
            <a:r>
              <a:rPr lang="en-US" sz="2400" dirty="0"/>
              <a:t>(2014): </a:t>
            </a:r>
          </a:p>
          <a:p>
            <a:pPr marL="1143000" lvl="1" indent="-457200"/>
            <a:r>
              <a:rPr lang="en-US" dirty="0"/>
              <a:t>Acknowledged that a claim for constructive termination existed under the NJFPA.</a:t>
            </a:r>
          </a:p>
          <a:p>
            <a:pPr marL="1143000" lvl="1" indent="-457200"/>
            <a:r>
              <a:rPr lang="en-US" dirty="0"/>
              <a:t>Outlined its reasoning in accordance and referring to with the </a:t>
            </a:r>
            <a:r>
              <a:rPr lang="en-US" i="1" dirty="0"/>
              <a:t>Mac’s Shell </a:t>
            </a:r>
            <a:r>
              <a:rPr lang="en-US" dirty="0"/>
              <a:t>decision.  </a:t>
            </a:r>
          </a:p>
          <a:p>
            <a:pPr marL="1143000" lvl="1" indent="-457200"/>
            <a:r>
              <a:rPr lang="en-US" dirty="0"/>
              <a:t>Still operating = no constructive termination.</a:t>
            </a:r>
          </a:p>
          <a:p>
            <a:pPr marL="457200" indent="-457200">
              <a:buFont typeface="Arial" panose="020B0604020202020204" pitchFamily="34" charset="0"/>
              <a:buChar char="•"/>
            </a:pPr>
            <a:r>
              <a:rPr lang="en-US" sz="2400" i="1" dirty="0"/>
              <a:t>Bell v. Bimbo Foods Bakeries Distribution, Inc. </a:t>
            </a:r>
            <a:r>
              <a:rPr lang="en-US" sz="2400" dirty="0"/>
              <a:t>(2012):</a:t>
            </a:r>
          </a:p>
          <a:p>
            <a:pPr marL="1143000" lvl="1" indent="-457200"/>
            <a:r>
              <a:rPr lang="en-US" dirty="0"/>
              <a:t>“Effective termination” under Illinois Franchise Disclosure Act not enough after </a:t>
            </a:r>
            <a:r>
              <a:rPr lang="en-US" i="1" dirty="0"/>
              <a:t>Mac’s Shell.</a:t>
            </a:r>
          </a:p>
          <a:p>
            <a:endParaRPr lang="en-US" sz="2400" dirty="0"/>
          </a:p>
        </p:txBody>
      </p:sp>
      <p:sp>
        <p:nvSpPr>
          <p:cNvPr id="3" name="Title 2">
            <a:extLst>
              <a:ext uri="{FF2B5EF4-FFF2-40B4-BE49-F238E27FC236}">
                <a16:creationId xmlns:a16="http://schemas.microsoft.com/office/drawing/2014/main" id="{C8A08E36-C9E8-A149-8BD1-03D2B7E426CC}"/>
              </a:ext>
            </a:extLst>
          </p:cNvPr>
          <p:cNvSpPr>
            <a:spLocks noGrp="1"/>
          </p:cNvSpPr>
          <p:nvPr>
            <p:ph type="title"/>
          </p:nvPr>
        </p:nvSpPr>
        <p:spPr>
          <a:xfrm>
            <a:off x="841248" y="365760"/>
            <a:ext cx="10515600" cy="1325880"/>
          </a:xfrm>
        </p:spPr>
        <p:txBody>
          <a:bodyPr anchor="ctr">
            <a:normAutofit/>
          </a:bodyPr>
          <a:lstStyle/>
          <a:p>
            <a:r>
              <a:rPr lang="en-US" dirty="0"/>
              <a:t>Other Relationship Statutes and </a:t>
            </a:r>
            <a:r>
              <a:rPr lang="en-US" i="1" dirty="0"/>
              <a:t>Mac’s Shell</a:t>
            </a:r>
          </a:p>
        </p:txBody>
      </p:sp>
      <p:pic>
        <p:nvPicPr>
          <p:cNvPr id="5" name="Picture 4" descr="Business handshake">
            <a:extLst>
              <a:ext uri="{FF2B5EF4-FFF2-40B4-BE49-F238E27FC236}">
                <a16:creationId xmlns:a16="http://schemas.microsoft.com/office/drawing/2014/main" id="{DF6F134E-51EB-EDA5-0C7D-C5DEC69A8F99}"/>
              </a:ext>
            </a:extLst>
          </p:cNvPr>
          <p:cNvPicPr>
            <a:picLocks noChangeAspect="1"/>
          </p:cNvPicPr>
          <p:nvPr/>
        </p:nvPicPr>
        <p:blipFill>
          <a:blip r:embed="rId2">
            <a:extLst>
              <a:ext uri="{28A0092B-C50C-407E-A947-70E740481C1C}">
                <a14:useLocalDpi xmlns:a14="http://schemas.microsoft.com/office/drawing/2010/main" val="0"/>
              </a:ext>
            </a:extLst>
          </a:blip>
          <a:srcRect l="15342" r="29534" b="-3"/>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3D23C2A8-48E2-376D-F9C6-098B330A33FD}"/>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31</a:t>
            </a:fld>
            <a:endParaRPr lang="en-US" dirty="0"/>
          </a:p>
        </p:txBody>
      </p:sp>
    </p:spTree>
    <p:extLst>
      <p:ext uri="{BB962C8B-B14F-4D97-AF65-F5344CB8AC3E}">
        <p14:creationId xmlns:p14="http://schemas.microsoft.com/office/powerpoint/2010/main" val="115577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mph" presetSubtype="0" fill="hold" nodeType="clickEffect">
                                  <p:stCondLst>
                                    <p:cond delay="0"/>
                                  </p:stCondLst>
                                  <p:childTnLst>
                                    <p:animClr clrSpc="hsl" dir="cw">
                                      <p:cBhvr override="childStyle">
                                        <p:cTn id="24" dur="500" fill="hold"/>
                                        <p:tgtEl>
                                          <p:spTgt spid="2">
                                            <p:txEl>
                                              <p:pRg st="3" end="3"/>
                                            </p:txEl>
                                          </p:spTgt>
                                        </p:tgtEl>
                                        <p:attrNameLst>
                                          <p:attrName>style.color</p:attrName>
                                        </p:attrNameLst>
                                      </p:cBhvr>
                                      <p:by>
                                        <p:hsl h="0" s="-12549" l="-25098"/>
                                      </p:by>
                                    </p:animClr>
                                    <p:animClr clrSpc="hsl" dir="cw">
                                      <p:cBhvr>
                                        <p:cTn id="25" dur="500" fill="hold"/>
                                        <p:tgtEl>
                                          <p:spTgt spid="2">
                                            <p:txEl>
                                              <p:pRg st="3" end="3"/>
                                            </p:txEl>
                                          </p:spTgt>
                                        </p:tgtEl>
                                        <p:attrNameLst>
                                          <p:attrName>fillcolor</p:attrName>
                                        </p:attrNameLst>
                                      </p:cBhvr>
                                      <p:by>
                                        <p:hsl h="0" s="-12549" l="-25098"/>
                                      </p:by>
                                    </p:animClr>
                                    <p:animClr clrSpc="hsl" dir="cw">
                                      <p:cBhvr>
                                        <p:cTn id="26" dur="500" fill="hold"/>
                                        <p:tgtEl>
                                          <p:spTgt spid="2">
                                            <p:txEl>
                                              <p:pRg st="3" end="3"/>
                                            </p:txEl>
                                          </p:spTgt>
                                        </p:tgtEl>
                                        <p:attrNameLst>
                                          <p:attrName>stroke.color</p:attrName>
                                        </p:attrNameLst>
                                      </p:cBhvr>
                                      <p:by>
                                        <p:hsl h="0" s="-12549" l="-25098"/>
                                      </p:by>
                                    </p:animClr>
                                    <p:set>
                                      <p:cBhvr>
                                        <p:cTn id="27" dur="500" fill="hold"/>
                                        <p:tgtEl>
                                          <p:spTgt spid="2">
                                            <p:txEl>
                                              <p:pRg st="3" end="3"/>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anim calcmode="lin" valueType="num">
                                      <p:cBhvr>
                                        <p:cTn id="3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nodeType="clickEffect">
                                  <p:stCondLst>
                                    <p:cond delay="0"/>
                                  </p:stCondLst>
                                  <p:childTnLst>
                                    <p:animClr clrSpc="rgb" dir="cw">
                                      <p:cBhvr override="childStyle">
                                        <p:cTn id="38" dur="250" autoRev="1" fill="remove"/>
                                        <p:tgtEl>
                                          <p:spTgt spid="2">
                                            <p:txEl>
                                              <p:pRg st="5" end="5"/>
                                            </p:txEl>
                                          </p:spTgt>
                                        </p:tgtEl>
                                        <p:attrNameLst>
                                          <p:attrName>style.color</p:attrName>
                                        </p:attrNameLst>
                                      </p:cBhvr>
                                      <p:to>
                                        <a:schemeClr val="bg1"/>
                                      </p:to>
                                    </p:animClr>
                                    <p:animClr clrSpc="rgb" dir="cw">
                                      <p:cBhvr>
                                        <p:cTn id="39" dur="250" autoRev="1" fill="remove"/>
                                        <p:tgtEl>
                                          <p:spTgt spid="2">
                                            <p:txEl>
                                              <p:pRg st="5" end="5"/>
                                            </p:txEl>
                                          </p:spTgt>
                                        </p:tgtEl>
                                        <p:attrNameLst>
                                          <p:attrName>fillcolor</p:attrName>
                                        </p:attrNameLst>
                                      </p:cBhvr>
                                      <p:to>
                                        <a:schemeClr val="bg1"/>
                                      </p:to>
                                    </p:animClr>
                                    <p:set>
                                      <p:cBhvr>
                                        <p:cTn id="40" dur="250" autoRev="1" fill="remove"/>
                                        <p:tgtEl>
                                          <p:spTgt spid="2">
                                            <p:txEl>
                                              <p:pRg st="5" end="5"/>
                                            </p:txEl>
                                          </p:spTgt>
                                        </p:tgtEl>
                                        <p:attrNameLst>
                                          <p:attrName>fill.type</p:attrName>
                                        </p:attrNameLst>
                                      </p:cBhvr>
                                      <p:to>
                                        <p:strVal val="solid"/>
                                      </p:to>
                                    </p:set>
                                    <p:set>
                                      <p:cBhvr>
                                        <p:cTn id="41" dur="250" autoRev="1" fill="remove"/>
                                        <p:tgtEl>
                                          <p:spTgt spid="2">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96B132-91EE-2CC9-DAB1-867A91495B98}"/>
              </a:ext>
            </a:extLst>
          </p:cNvPr>
          <p:cNvSpPr>
            <a:spLocks noGrp="1"/>
          </p:cNvSpPr>
          <p:nvPr>
            <p:ph sz="quarter" idx="10"/>
          </p:nvPr>
        </p:nvSpPr>
        <p:spPr/>
        <p:txBody>
          <a:bodyPr/>
          <a:lstStyle/>
          <a:p>
            <a:pPr marL="457200" indent="-457200">
              <a:buFont typeface="Arial" panose="020B0604020202020204" pitchFamily="34" charset="0"/>
              <a:buChar char="•"/>
            </a:pPr>
            <a:r>
              <a:rPr lang="en-US" i="1" dirty="0"/>
              <a:t>Hyundai Subaru of Nashville v. Hyundai Motor America, Inc. </a:t>
            </a:r>
            <a:r>
              <a:rPr lang="en-US" dirty="0"/>
              <a:t>(2023):</a:t>
            </a:r>
          </a:p>
          <a:p>
            <a:pPr marL="1143000" lvl="1" indent="-457200"/>
            <a:r>
              <a:rPr lang="en-US" dirty="0"/>
              <a:t>Hyundai dealer alleged that Hyundai violated the Automobile Dealer’s Day in Court Act (“ADDCA”) by rejecting proposed new dealership sites and changing requirements mid-search.</a:t>
            </a:r>
          </a:p>
          <a:p>
            <a:pPr marL="1143000" lvl="1" indent="-457200"/>
            <a:r>
              <a:rPr lang="en-US" b="1" dirty="0"/>
              <a:t>Lesson: </a:t>
            </a:r>
            <a:r>
              <a:rPr lang="en-US" dirty="0"/>
              <a:t>Broader protection statutes can equal broader constructive termination claims.</a:t>
            </a:r>
          </a:p>
        </p:txBody>
      </p:sp>
      <p:sp>
        <p:nvSpPr>
          <p:cNvPr id="3" name="Title 2">
            <a:extLst>
              <a:ext uri="{FF2B5EF4-FFF2-40B4-BE49-F238E27FC236}">
                <a16:creationId xmlns:a16="http://schemas.microsoft.com/office/drawing/2014/main" id="{DBA08D34-4EEF-2B1E-F837-E73447EE43F9}"/>
              </a:ext>
            </a:extLst>
          </p:cNvPr>
          <p:cNvSpPr>
            <a:spLocks noGrp="1"/>
          </p:cNvSpPr>
          <p:nvPr>
            <p:ph type="title"/>
          </p:nvPr>
        </p:nvSpPr>
        <p:spPr/>
        <p:txBody>
          <a:bodyPr/>
          <a:lstStyle/>
          <a:p>
            <a:r>
              <a:rPr lang="en-US" dirty="0"/>
              <a:t>Other Relationship Statutes and </a:t>
            </a:r>
            <a:r>
              <a:rPr lang="en-US" i="1" dirty="0"/>
              <a:t>Mac’s Shell </a:t>
            </a:r>
          </a:p>
        </p:txBody>
      </p:sp>
      <p:pic>
        <p:nvPicPr>
          <p:cNvPr id="5" name="Picture 4" descr="Street-level view of car wheels">
            <a:extLst>
              <a:ext uri="{FF2B5EF4-FFF2-40B4-BE49-F238E27FC236}">
                <a16:creationId xmlns:a16="http://schemas.microsoft.com/office/drawing/2014/main" id="{783BDD6E-9256-2097-1B7C-4968000D2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540" y="4092531"/>
            <a:ext cx="6096000" cy="2079670"/>
          </a:xfrm>
          <a:prstGeom prst="rect">
            <a:avLst/>
          </a:prstGeom>
        </p:spPr>
      </p:pic>
      <p:sp>
        <p:nvSpPr>
          <p:cNvPr id="6" name="Slide Number Placeholder 6">
            <a:extLst>
              <a:ext uri="{FF2B5EF4-FFF2-40B4-BE49-F238E27FC236}">
                <a16:creationId xmlns:a16="http://schemas.microsoft.com/office/drawing/2014/main" id="{C209A396-3224-D919-127A-DFF9CD7F57CF}"/>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32</a:t>
            </a:fld>
            <a:endParaRPr lang="en-US" dirty="0"/>
          </a:p>
        </p:txBody>
      </p:sp>
    </p:spTree>
    <p:extLst>
      <p:ext uri="{BB962C8B-B14F-4D97-AF65-F5344CB8AC3E}">
        <p14:creationId xmlns:p14="http://schemas.microsoft.com/office/powerpoint/2010/main" val="25096568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86B11A-44B5-F51B-D431-0423DD22EF24}"/>
              </a:ext>
            </a:extLst>
          </p:cNvPr>
          <p:cNvSpPr>
            <a:spLocks noGrp="1"/>
          </p:cNvSpPr>
          <p:nvPr>
            <p:ph sz="quarter" idx="10"/>
          </p:nvPr>
        </p:nvSpPr>
        <p:spPr>
          <a:xfrm>
            <a:off x="3993079" y="1837110"/>
            <a:ext cx="7653487" cy="3972019"/>
          </a:xfrm>
        </p:spPr>
        <p:txBody>
          <a:bodyPr>
            <a:normAutofit/>
          </a:bodyPr>
          <a:lstStyle/>
          <a:p>
            <a:pPr marL="457200" indent="-457200">
              <a:buFont typeface="Arial" panose="020B0604020202020204" pitchFamily="34" charset="0"/>
              <a:buChar char="•"/>
            </a:pPr>
            <a:r>
              <a:rPr lang="en-US" dirty="0"/>
              <a:t>Court refused to adopt Hyundai’s arguments that the termination mandate in </a:t>
            </a:r>
            <a:r>
              <a:rPr lang="en-US" i="1" dirty="0"/>
              <a:t>Mac’s Shell </a:t>
            </a:r>
            <a:r>
              <a:rPr lang="en-US" dirty="0"/>
              <a:t>barred the plaintiff’s claims, because the ADDCA provided </a:t>
            </a:r>
            <a:r>
              <a:rPr lang="en-US" b="1" dirty="0"/>
              <a:t>broader protection.</a:t>
            </a:r>
          </a:p>
          <a:p>
            <a:pPr marL="457200" indent="-457200">
              <a:buFont typeface="Arial" panose="020B0604020202020204" pitchFamily="34" charset="0"/>
              <a:buChar char="•"/>
            </a:pPr>
            <a:r>
              <a:rPr lang="en-US" dirty="0"/>
              <a:t>“Unlike the PMPA at issue in </a:t>
            </a:r>
            <a:r>
              <a:rPr lang="en-US" i="1" dirty="0"/>
              <a:t>Mac’s Shell</a:t>
            </a:r>
            <a:r>
              <a:rPr lang="en-US" dirty="0"/>
              <a:t>, [the ADDCA’s] focus is not solely on termination and allows recovery for a plaintiff that has been ‘injured by the defendant’s failure to act in good faith.’”</a:t>
            </a:r>
          </a:p>
          <a:p>
            <a:endParaRPr lang="en-US" dirty="0"/>
          </a:p>
        </p:txBody>
      </p:sp>
      <p:sp>
        <p:nvSpPr>
          <p:cNvPr id="3" name="Title 2">
            <a:extLst>
              <a:ext uri="{FF2B5EF4-FFF2-40B4-BE49-F238E27FC236}">
                <a16:creationId xmlns:a16="http://schemas.microsoft.com/office/drawing/2014/main" id="{3F6F25B8-9F42-2F03-FE8C-DDB516074669}"/>
              </a:ext>
            </a:extLst>
          </p:cNvPr>
          <p:cNvSpPr>
            <a:spLocks noGrp="1"/>
          </p:cNvSpPr>
          <p:nvPr>
            <p:ph type="title"/>
          </p:nvPr>
        </p:nvSpPr>
        <p:spPr>
          <a:xfrm>
            <a:off x="841248" y="365760"/>
            <a:ext cx="10515600" cy="1325880"/>
          </a:xfrm>
        </p:spPr>
        <p:txBody>
          <a:bodyPr anchor="ctr">
            <a:normAutofit/>
          </a:bodyPr>
          <a:lstStyle/>
          <a:p>
            <a:r>
              <a:rPr lang="en-US" dirty="0"/>
              <a:t>Other Relationship Statutes and </a:t>
            </a:r>
            <a:r>
              <a:rPr lang="en-US" i="1" dirty="0"/>
              <a:t>Mac’s Shell </a:t>
            </a:r>
          </a:p>
        </p:txBody>
      </p:sp>
      <p:pic>
        <p:nvPicPr>
          <p:cNvPr id="5" name="Picture 4" descr="Fuel pump inside car gas can">
            <a:extLst>
              <a:ext uri="{FF2B5EF4-FFF2-40B4-BE49-F238E27FC236}">
                <a16:creationId xmlns:a16="http://schemas.microsoft.com/office/drawing/2014/main" id="{C537E555-0F3B-FE6B-D9DC-FEB7BCCCD113}"/>
              </a:ext>
            </a:extLst>
          </p:cNvPr>
          <p:cNvPicPr>
            <a:picLocks noChangeAspect="1"/>
          </p:cNvPicPr>
          <p:nvPr/>
        </p:nvPicPr>
        <p:blipFill>
          <a:blip r:embed="rId2">
            <a:extLst>
              <a:ext uri="{28A0092B-C50C-407E-A947-70E740481C1C}">
                <a14:useLocalDpi xmlns:a14="http://schemas.microsoft.com/office/drawing/2010/main" val="0"/>
              </a:ext>
            </a:extLst>
          </a:blip>
          <a:srcRect l="19960" r="24916" b="-3"/>
          <a:stretch>
            <a:fillRect/>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F5B0907B-09C0-0A92-D680-5D09BEE8DADA}"/>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33</a:t>
            </a:fld>
            <a:endParaRPr lang="en-US" dirty="0"/>
          </a:p>
        </p:txBody>
      </p:sp>
    </p:spTree>
    <p:extLst>
      <p:ext uri="{BB962C8B-B14F-4D97-AF65-F5344CB8AC3E}">
        <p14:creationId xmlns:p14="http://schemas.microsoft.com/office/powerpoint/2010/main" val="2571996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88570-1284-05C9-0159-94623DA533E8}"/>
              </a:ext>
            </a:extLst>
          </p:cNvPr>
          <p:cNvSpPr>
            <a:spLocks noGrp="1"/>
          </p:cNvSpPr>
          <p:nvPr>
            <p:ph sz="quarter" idx="10"/>
          </p:nvPr>
        </p:nvSpPr>
        <p:spPr>
          <a:xfrm>
            <a:off x="522514" y="1837110"/>
            <a:ext cx="5466776" cy="3972019"/>
          </a:xfrm>
        </p:spPr>
        <p:txBody>
          <a:bodyPr>
            <a:normAutofit/>
          </a:bodyPr>
          <a:lstStyle/>
          <a:p>
            <a:pPr marL="457200" indent="-457200">
              <a:buFont typeface="Arial" panose="020B0604020202020204" pitchFamily="34" charset="0"/>
              <a:buChar char="•"/>
            </a:pPr>
            <a:r>
              <a:rPr lang="en-US" sz="2400" i="1" dirty="0"/>
              <a:t>Petereit v. S.B. Thomas, Inc. </a:t>
            </a:r>
            <a:r>
              <a:rPr lang="en-US" sz="2400" dirty="0"/>
              <a:t>(1995): </a:t>
            </a:r>
          </a:p>
          <a:p>
            <a:pPr marL="1143000" lvl="1" indent="-457200">
              <a:spcAft>
                <a:spcPts val="1800"/>
              </a:spcAft>
            </a:pPr>
            <a:r>
              <a:rPr lang="en-US" dirty="0"/>
              <a:t>CT under the Connecticut Franchise Act</a:t>
            </a:r>
          </a:p>
          <a:p>
            <a:pPr marL="1143000" lvl="1" indent="-457200"/>
            <a:r>
              <a:rPr lang="en-US" b="1" u="sng" dirty="0"/>
              <a:t>Standard:</a:t>
            </a:r>
            <a:r>
              <a:rPr lang="en-US" b="1" dirty="0"/>
              <a:t> </a:t>
            </a:r>
            <a:r>
              <a:rPr lang="en-US" dirty="0"/>
              <a:t>“A substantial decline in franchisee net income. Such analysis will be strictly financial, except in close cases, where non-financial factors may have some bearing.”</a:t>
            </a:r>
          </a:p>
          <a:p>
            <a:endParaRPr lang="en-US" sz="2400" dirty="0"/>
          </a:p>
        </p:txBody>
      </p:sp>
      <p:sp>
        <p:nvSpPr>
          <p:cNvPr id="3" name="Title 2">
            <a:extLst>
              <a:ext uri="{FF2B5EF4-FFF2-40B4-BE49-F238E27FC236}">
                <a16:creationId xmlns:a16="http://schemas.microsoft.com/office/drawing/2014/main" id="{38A4B867-3C51-7A06-D5B0-05242E9870EA}"/>
              </a:ext>
            </a:extLst>
          </p:cNvPr>
          <p:cNvSpPr>
            <a:spLocks noGrp="1"/>
          </p:cNvSpPr>
          <p:nvPr>
            <p:ph type="title"/>
          </p:nvPr>
        </p:nvSpPr>
        <p:spPr>
          <a:xfrm>
            <a:off x="841248" y="365760"/>
            <a:ext cx="10515600" cy="1325880"/>
          </a:xfrm>
        </p:spPr>
        <p:txBody>
          <a:bodyPr anchor="ctr">
            <a:normAutofit/>
          </a:bodyPr>
          <a:lstStyle/>
          <a:p>
            <a:r>
              <a:rPr lang="en-US" dirty="0"/>
              <a:t>Reduction in Income – Niche Standards May Survive</a:t>
            </a:r>
          </a:p>
        </p:txBody>
      </p:sp>
      <p:pic>
        <p:nvPicPr>
          <p:cNvPr id="5" name="Picture 4" descr="Aerial of car on scenic drive">
            <a:extLst>
              <a:ext uri="{FF2B5EF4-FFF2-40B4-BE49-F238E27FC236}">
                <a16:creationId xmlns:a16="http://schemas.microsoft.com/office/drawing/2014/main" id="{BFD6D4BD-4582-4D68-2BC9-D25DB1618265}"/>
              </a:ext>
            </a:extLst>
          </p:cNvPr>
          <p:cNvPicPr>
            <a:picLocks noChangeAspect="1"/>
          </p:cNvPicPr>
          <p:nvPr/>
        </p:nvPicPr>
        <p:blipFill>
          <a:blip r:embed="rId2">
            <a:extLst>
              <a:ext uri="{28A0092B-C50C-407E-A947-70E740481C1C}">
                <a14:useLocalDpi xmlns:a14="http://schemas.microsoft.com/office/drawing/2010/main" val="0"/>
              </a:ext>
            </a:extLst>
          </a:blip>
          <a:srcRect l="7539" r="933" b="-3"/>
          <a:stretch>
            <a:fillRect/>
          </a:stretch>
        </p:blipFill>
        <p:spPr>
          <a:xfrm>
            <a:off x="6179790" y="1837110"/>
            <a:ext cx="5466776" cy="3972019"/>
          </a:xfrm>
          <a:prstGeom prst="rect">
            <a:avLst/>
          </a:prstGeom>
          <a:noFill/>
        </p:spPr>
      </p:pic>
      <p:sp>
        <p:nvSpPr>
          <p:cNvPr id="6" name="Slide Number Placeholder 6">
            <a:extLst>
              <a:ext uri="{FF2B5EF4-FFF2-40B4-BE49-F238E27FC236}">
                <a16:creationId xmlns:a16="http://schemas.microsoft.com/office/drawing/2014/main" id="{E818A1A4-3607-4918-524B-472AB67818FB}"/>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34</a:t>
            </a:fld>
            <a:endParaRPr lang="en-US" dirty="0"/>
          </a:p>
        </p:txBody>
      </p:sp>
    </p:spTree>
    <p:extLst>
      <p:ext uri="{BB962C8B-B14F-4D97-AF65-F5344CB8AC3E}">
        <p14:creationId xmlns:p14="http://schemas.microsoft.com/office/powerpoint/2010/main" val="13993245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0CE605-B624-D354-D7F7-C38DA3AAEC6E}"/>
              </a:ext>
            </a:extLst>
          </p:cNvPr>
          <p:cNvSpPr>
            <a:spLocks noGrp="1"/>
          </p:cNvSpPr>
          <p:nvPr>
            <p:ph sz="quarter" idx="10"/>
          </p:nvPr>
        </p:nvSpPr>
        <p:spPr/>
        <p:txBody>
          <a:bodyPr/>
          <a:lstStyle/>
          <a:p>
            <a:pPr marL="342900" indent="-342900">
              <a:buFont typeface="Arial" panose="020B0604020202020204" pitchFamily="34" charset="0"/>
              <a:buChar char="•"/>
            </a:pPr>
            <a:r>
              <a:rPr lang="en-US" sz="2400" i="1" dirty="0"/>
              <a:t>Grimes Buick-GMC Inc. v. GMAC, LLC </a:t>
            </a:r>
            <a:r>
              <a:rPr lang="en-US" sz="2400" dirty="0"/>
              <a:t>(2013): </a:t>
            </a:r>
          </a:p>
          <a:p>
            <a:pPr marL="1143000" lvl="1" indent="-457200"/>
            <a:r>
              <a:rPr lang="en-US" dirty="0"/>
              <a:t>Decided months after </a:t>
            </a:r>
            <a:r>
              <a:rPr lang="en-US" i="1" dirty="0"/>
              <a:t>Mac’s Shell</a:t>
            </a:r>
          </a:p>
          <a:p>
            <a:pPr marL="1143000" lvl="1" indent="-457200"/>
            <a:r>
              <a:rPr lang="en-US" dirty="0"/>
              <a:t>Denied a motion to dismiss under the Montana Motor Vehicle Dealer Act (“MMVDA”) and cited </a:t>
            </a:r>
            <a:r>
              <a:rPr lang="en-US" i="1" dirty="0"/>
              <a:t>Petereit’s</a:t>
            </a:r>
            <a:r>
              <a:rPr lang="en-US" dirty="0"/>
              <a:t> “reduction in value” standard.</a:t>
            </a:r>
          </a:p>
          <a:p>
            <a:pPr marL="1143000" lvl="1" indent="-457200"/>
            <a:r>
              <a:rPr lang="en-US" dirty="0"/>
              <a:t>Based on the MMVDA’s broad protections for franchisor’s that take “unfair advantage of its economic leverage”</a:t>
            </a:r>
          </a:p>
          <a:p>
            <a:endParaRPr lang="en-US" sz="2400" dirty="0"/>
          </a:p>
        </p:txBody>
      </p:sp>
      <p:sp>
        <p:nvSpPr>
          <p:cNvPr id="3" name="Title 2">
            <a:extLst>
              <a:ext uri="{FF2B5EF4-FFF2-40B4-BE49-F238E27FC236}">
                <a16:creationId xmlns:a16="http://schemas.microsoft.com/office/drawing/2014/main" id="{A0D2AE86-C777-5446-5D33-2478F2FEA23B}"/>
              </a:ext>
            </a:extLst>
          </p:cNvPr>
          <p:cNvSpPr>
            <a:spLocks noGrp="1"/>
          </p:cNvSpPr>
          <p:nvPr>
            <p:ph type="title"/>
          </p:nvPr>
        </p:nvSpPr>
        <p:spPr/>
        <p:txBody>
          <a:bodyPr/>
          <a:lstStyle/>
          <a:p>
            <a:r>
              <a:rPr lang="en-US" dirty="0"/>
              <a:t>Reduction in Income – Niche Standards May Survive</a:t>
            </a:r>
          </a:p>
        </p:txBody>
      </p:sp>
      <p:pic>
        <p:nvPicPr>
          <p:cNvPr id="5" name="Picture 4" descr="Jars of coins">
            <a:extLst>
              <a:ext uri="{FF2B5EF4-FFF2-40B4-BE49-F238E27FC236}">
                <a16:creationId xmlns:a16="http://schemas.microsoft.com/office/drawing/2014/main" id="{CF84F059-ECAD-92D9-C334-3D9C212B1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088" y="4119419"/>
            <a:ext cx="3228903" cy="2152602"/>
          </a:xfrm>
          <a:prstGeom prst="rect">
            <a:avLst/>
          </a:prstGeom>
        </p:spPr>
      </p:pic>
      <p:sp>
        <p:nvSpPr>
          <p:cNvPr id="6" name="Slide Number Placeholder 6">
            <a:extLst>
              <a:ext uri="{FF2B5EF4-FFF2-40B4-BE49-F238E27FC236}">
                <a16:creationId xmlns:a16="http://schemas.microsoft.com/office/drawing/2014/main" id="{59BF39AF-1E8E-1DFA-39AE-82D7F704813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35</a:t>
            </a:fld>
            <a:endParaRPr lang="en-US" dirty="0"/>
          </a:p>
        </p:txBody>
      </p:sp>
    </p:spTree>
    <p:extLst>
      <p:ext uri="{BB962C8B-B14F-4D97-AF65-F5344CB8AC3E}">
        <p14:creationId xmlns:p14="http://schemas.microsoft.com/office/powerpoint/2010/main" val="31764859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645989-E3B6-4205-7CCD-649279A69A25}"/>
              </a:ext>
            </a:extLst>
          </p:cNvPr>
          <p:cNvSpPr>
            <a:spLocks noGrp="1"/>
          </p:cNvSpPr>
          <p:nvPr>
            <p:ph sz="quarter" idx="10"/>
          </p:nvPr>
        </p:nvSpPr>
        <p:spPr>
          <a:xfrm>
            <a:off x="3993079" y="1837110"/>
            <a:ext cx="7653487" cy="3972019"/>
          </a:xfrm>
        </p:spPr>
        <p:txBody>
          <a:bodyPr>
            <a:normAutofit/>
          </a:bodyPr>
          <a:lstStyle/>
          <a:p>
            <a:pPr marL="457200" indent="-457200">
              <a:buFont typeface="Arial" panose="020B0604020202020204" pitchFamily="34" charset="0"/>
              <a:buChar char="•"/>
            </a:pPr>
            <a:r>
              <a:rPr lang="en-US" sz="2400" dirty="0"/>
              <a:t>What is authorized?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What is prohibited?</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i="1" dirty="0"/>
              <a:t>Mac’s Shell</a:t>
            </a:r>
            <a:r>
              <a:rPr lang="en-US" sz="2400" dirty="0"/>
              <a:t>: breach of contract claim may still be a meaningful remedy absent constructive termination.</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i="1" dirty="0" err="1"/>
              <a:t>Maintainco</a:t>
            </a:r>
            <a:r>
              <a:rPr lang="en-US" sz="2400" dirty="0"/>
              <a:t>: No exclusivity means trouble.</a:t>
            </a:r>
          </a:p>
          <a:p>
            <a:endParaRPr lang="en-US" sz="2400" dirty="0"/>
          </a:p>
        </p:txBody>
      </p:sp>
      <p:sp>
        <p:nvSpPr>
          <p:cNvPr id="3" name="Title 2">
            <a:extLst>
              <a:ext uri="{FF2B5EF4-FFF2-40B4-BE49-F238E27FC236}">
                <a16:creationId xmlns:a16="http://schemas.microsoft.com/office/drawing/2014/main" id="{B72708BD-48C4-C92A-526F-76103BA6EB94}"/>
              </a:ext>
            </a:extLst>
          </p:cNvPr>
          <p:cNvSpPr>
            <a:spLocks noGrp="1"/>
          </p:cNvSpPr>
          <p:nvPr>
            <p:ph type="title"/>
          </p:nvPr>
        </p:nvSpPr>
        <p:spPr>
          <a:xfrm>
            <a:off x="841248" y="365760"/>
            <a:ext cx="10515600" cy="1325880"/>
          </a:xfrm>
        </p:spPr>
        <p:txBody>
          <a:bodyPr anchor="ctr">
            <a:normAutofit/>
          </a:bodyPr>
          <a:lstStyle/>
          <a:p>
            <a:pPr algn="ctr"/>
            <a:r>
              <a:rPr lang="en-US" dirty="0"/>
              <a:t>The “Brass Tacks” of Litigating a CT Claim:</a:t>
            </a:r>
            <a:br>
              <a:rPr lang="en-US" dirty="0"/>
            </a:br>
            <a:r>
              <a:rPr lang="en-US" dirty="0"/>
              <a:t>Look to the Agreement First</a:t>
            </a:r>
          </a:p>
        </p:txBody>
      </p:sp>
      <p:pic>
        <p:nvPicPr>
          <p:cNvPr id="5" name="Picture 4" descr="Network with pins">
            <a:extLst>
              <a:ext uri="{FF2B5EF4-FFF2-40B4-BE49-F238E27FC236}">
                <a16:creationId xmlns:a16="http://schemas.microsoft.com/office/drawing/2014/main" id="{6976DBD4-29FA-4C7B-88F9-A86214D157E4}"/>
              </a:ext>
            </a:extLst>
          </p:cNvPr>
          <p:cNvPicPr>
            <a:picLocks noChangeAspect="1"/>
          </p:cNvPicPr>
          <p:nvPr/>
        </p:nvPicPr>
        <p:blipFill>
          <a:blip r:embed="rId2">
            <a:extLst>
              <a:ext uri="{28A0092B-C50C-407E-A947-70E740481C1C}">
                <a14:useLocalDpi xmlns:a14="http://schemas.microsoft.com/office/drawing/2010/main" val="0"/>
              </a:ext>
            </a:extLst>
          </a:blip>
          <a:srcRect l="22541" r="22541"/>
          <a:stretch/>
        </p:blipFill>
        <p:spPr>
          <a:xfrm>
            <a:off x="522514" y="1837110"/>
            <a:ext cx="3280065" cy="3972019"/>
          </a:xfrm>
          <a:prstGeom prst="rect">
            <a:avLst/>
          </a:prstGeom>
          <a:noFill/>
        </p:spPr>
      </p:pic>
      <p:sp>
        <p:nvSpPr>
          <p:cNvPr id="6" name="Slide Number Placeholder 6">
            <a:extLst>
              <a:ext uri="{FF2B5EF4-FFF2-40B4-BE49-F238E27FC236}">
                <a16:creationId xmlns:a16="http://schemas.microsoft.com/office/drawing/2014/main" id="{E57CF6AE-725A-121F-ACAA-4FF68ABECA8E}"/>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36</a:t>
            </a:fld>
            <a:endParaRPr lang="en-US" dirty="0"/>
          </a:p>
        </p:txBody>
      </p:sp>
    </p:spTree>
    <p:extLst>
      <p:ext uri="{BB962C8B-B14F-4D97-AF65-F5344CB8AC3E}">
        <p14:creationId xmlns:p14="http://schemas.microsoft.com/office/powerpoint/2010/main" val="5442601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p:cTn id="1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wipe(down)">
                                      <p:cBhvr>
                                        <p:cTn id="24" dur="580">
                                          <p:stCondLst>
                                            <p:cond delay="0"/>
                                          </p:stCondLst>
                                        </p:cTn>
                                        <p:tgtEl>
                                          <p:spTgt spid="2">
                                            <p:txEl>
                                              <p:pRg st="6" end="6"/>
                                            </p:txEl>
                                          </p:spTgt>
                                        </p:tgtEl>
                                      </p:cBhvr>
                                    </p:animEffect>
                                    <p:anim calcmode="lin" valueType="num">
                                      <p:cBhvr>
                                        <p:cTn id="25"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xEl>
                                              <p:pRg st="6" end="6"/>
                                            </p:txEl>
                                          </p:spTgt>
                                        </p:tgtEl>
                                      </p:cBhvr>
                                      <p:to x="100000" y="60000"/>
                                    </p:animScale>
                                    <p:animScale>
                                      <p:cBhvr>
                                        <p:cTn id="31" dur="166" decel="50000">
                                          <p:stCondLst>
                                            <p:cond delay="676"/>
                                          </p:stCondLst>
                                        </p:cTn>
                                        <p:tgtEl>
                                          <p:spTgt spid="2">
                                            <p:txEl>
                                              <p:pRg st="6" end="6"/>
                                            </p:txEl>
                                          </p:spTgt>
                                        </p:tgtEl>
                                      </p:cBhvr>
                                      <p:to x="100000" y="100000"/>
                                    </p:animScale>
                                    <p:animScale>
                                      <p:cBhvr>
                                        <p:cTn id="32" dur="26">
                                          <p:stCondLst>
                                            <p:cond delay="1312"/>
                                          </p:stCondLst>
                                        </p:cTn>
                                        <p:tgtEl>
                                          <p:spTgt spid="2">
                                            <p:txEl>
                                              <p:pRg st="6" end="6"/>
                                            </p:txEl>
                                          </p:spTgt>
                                        </p:tgtEl>
                                      </p:cBhvr>
                                      <p:to x="100000" y="80000"/>
                                    </p:animScale>
                                    <p:animScale>
                                      <p:cBhvr>
                                        <p:cTn id="33" dur="166" decel="50000">
                                          <p:stCondLst>
                                            <p:cond delay="1338"/>
                                          </p:stCondLst>
                                        </p:cTn>
                                        <p:tgtEl>
                                          <p:spTgt spid="2">
                                            <p:txEl>
                                              <p:pRg st="6" end="6"/>
                                            </p:txEl>
                                          </p:spTgt>
                                        </p:tgtEl>
                                      </p:cBhvr>
                                      <p:to x="100000" y="100000"/>
                                    </p:animScale>
                                    <p:animScale>
                                      <p:cBhvr>
                                        <p:cTn id="34" dur="26">
                                          <p:stCondLst>
                                            <p:cond delay="1642"/>
                                          </p:stCondLst>
                                        </p:cTn>
                                        <p:tgtEl>
                                          <p:spTgt spid="2">
                                            <p:txEl>
                                              <p:pRg st="6" end="6"/>
                                            </p:txEl>
                                          </p:spTgt>
                                        </p:tgtEl>
                                      </p:cBhvr>
                                      <p:to x="100000" y="90000"/>
                                    </p:animScale>
                                    <p:animScale>
                                      <p:cBhvr>
                                        <p:cTn id="35" dur="166" decel="50000">
                                          <p:stCondLst>
                                            <p:cond delay="1668"/>
                                          </p:stCondLst>
                                        </p:cTn>
                                        <p:tgtEl>
                                          <p:spTgt spid="2">
                                            <p:txEl>
                                              <p:pRg st="6" end="6"/>
                                            </p:txEl>
                                          </p:spTgt>
                                        </p:tgtEl>
                                      </p:cBhvr>
                                      <p:to x="100000" y="100000"/>
                                    </p:animScale>
                                    <p:animScale>
                                      <p:cBhvr>
                                        <p:cTn id="36" dur="26">
                                          <p:stCondLst>
                                            <p:cond delay="1808"/>
                                          </p:stCondLst>
                                        </p:cTn>
                                        <p:tgtEl>
                                          <p:spTgt spid="2">
                                            <p:txEl>
                                              <p:pRg st="6" end="6"/>
                                            </p:txEl>
                                          </p:spTgt>
                                        </p:tgtEl>
                                      </p:cBhvr>
                                      <p:to x="100000" y="95000"/>
                                    </p:animScale>
                                    <p:animScale>
                                      <p:cBhvr>
                                        <p:cTn id="37" dur="166" decel="50000">
                                          <p:stCondLst>
                                            <p:cond delay="1834"/>
                                          </p:stCondLst>
                                        </p:cTn>
                                        <p:tgtEl>
                                          <p:spTgt spid="2">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42AEAC-215C-A0F0-A996-50DF0FD3F4D0}"/>
              </a:ext>
            </a:extLst>
          </p:cNvPr>
          <p:cNvSpPr>
            <a:spLocks noGrp="1"/>
          </p:cNvSpPr>
          <p:nvPr>
            <p:ph sz="quarter" idx="10"/>
          </p:nvPr>
        </p:nvSpPr>
        <p:spPr>
          <a:xfrm>
            <a:off x="522514" y="1837110"/>
            <a:ext cx="7653487" cy="3972019"/>
          </a:xfrm>
        </p:spPr>
        <p:txBody>
          <a:bodyPr>
            <a:normAutofit/>
          </a:bodyPr>
          <a:lstStyle/>
          <a:p>
            <a:pPr marL="457200" indent="-457200">
              <a:spcAft>
                <a:spcPts val="1800"/>
              </a:spcAft>
              <a:buFont typeface="Arial" panose="020B0604020202020204" pitchFamily="34" charset="0"/>
              <a:buChar char="•"/>
            </a:pPr>
            <a:r>
              <a:rPr lang="en-US" dirty="0"/>
              <a:t>Relationship laws governing the applicable industry or market are key.</a:t>
            </a:r>
          </a:p>
          <a:p>
            <a:pPr marL="457200" indent="-457200">
              <a:buFont typeface="Arial" panose="020B0604020202020204" pitchFamily="34" charset="0"/>
              <a:buChar char="•"/>
            </a:pPr>
            <a:r>
              <a:rPr lang="en-US" dirty="0"/>
              <a:t>Duties of good faith and language or remedies to correct power imbalances – additional grants can expand a constructive termination claim beyond </a:t>
            </a:r>
            <a:r>
              <a:rPr lang="en-US" i="1" dirty="0"/>
              <a:t>Mac’s Shell.</a:t>
            </a:r>
          </a:p>
          <a:p>
            <a:endParaRPr lang="en-US" dirty="0"/>
          </a:p>
        </p:txBody>
      </p:sp>
      <p:sp>
        <p:nvSpPr>
          <p:cNvPr id="3" name="Title 2">
            <a:extLst>
              <a:ext uri="{FF2B5EF4-FFF2-40B4-BE49-F238E27FC236}">
                <a16:creationId xmlns:a16="http://schemas.microsoft.com/office/drawing/2014/main" id="{9AFA1F41-DAFA-6C58-8BA7-EA04D79E8DD1}"/>
              </a:ext>
            </a:extLst>
          </p:cNvPr>
          <p:cNvSpPr>
            <a:spLocks noGrp="1"/>
          </p:cNvSpPr>
          <p:nvPr>
            <p:ph type="title"/>
          </p:nvPr>
        </p:nvSpPr>
        <p:spPr>
          <a:xfrm>
            <a:off x="841248" y="365760"/>
            <a:ext cx="10515600" cy="1325880"/>
          </a:xfrm>
        </p:spPr>
        <p:txBody>
          <a:bodyPr anchor="ctr">
            <a:normAutofit/>
          </a:bodyPr>
          <a:lstStyle/>
          <a:p>
            <a:pPr algn="ctr"/>
            <a:r>
              <a:rPr lang="en-US" dirty="0"/>
              <a:t>Must Assess the Laws Governing the Industry and Region</a:t>
            </a:r>
          </a:p>
        </p:txBody>
      </p:sp>
      <p:pic>
        <p:nvPicPr>
          <p:cNvPr id="5" name="Picture 4" descr="Several books of different sizes and thickness stacked high">
            <a:extLst>
              <a:ext uri="{FF2B5EF4-FFF2-40B4-BE49-F238E27FC236}">
                <a16:creationId xmlns:a16="http://schemas.microsoft.com/office/drawing/2014/main" id="{96CCD062-E103-5858-6E36-79B3B4812677}"/>
              </a:ext>
            </a:extLst>
          </p:cNvPr>
          <p:cNvPicPr>
            <a:picLocks noChangeAspect="1"/>
          </p:cNvPicPr>
          <p:nvPr/>
        </p:nvPicPr>
        <p:blipFill>
          <a:blip r:embed="rId2">
            <a:extLst>
              <a:ext uri="{28A0092B-C50C-407E-A947-70E740481C1C}">
                <a14:useLocalDpi xmlns:a14="http://schemas.microsoft.com/office/drawing/2010/main" val="0"/>
              </a:ext>
            </a:extLst>
          </a:blip>
          <a:srcRect r="2" b="5850"/>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83D0CD4D-D4E4-BD7E-CF99-2E4927FE5DB9}"/>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37</a:t>
            </a:fld>
            <a:endParaRPr lang="en-US" dirty="0"/>
          </a:p>
        </p:txBody>
      </p:sp>
    </p:spTree>
    <p:extLst>
      <p:ext uri="{BB962C8B-B14F-4D97-AF65-F5344CB8AC3E}">
        <p14:creationId xmlns:p14="http://schemas.microsoft.com/office/powerpoint/2010/main" val="2928842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E8E690-7018-1895-861D-44662C3BB9D0}"/>
              </a:ext>
            </a:extLst>
          </p:cNvPr>
          <p:cNvSpPr>
            <a:spLocks noGrp="1"/>
          </p:cNvSpPr>
          <p:nvPr>
            <p:ph sz="quarter" idx="10"/>
          </p:nvPr>
        </p:nvSpPr>
        <p:spPr>
          <a:xfrm>
            <a:off x="6179790" y="1837110"/>
            <a:ext cx="5466776" cy="3972019"/>
          </a:xfrm>
        </p:spPr>
        <p:txBody>
          <a:bodyPr>
            <a:normAutofit/>
          </a:bodyPr>
          <a:lstStyle/>
          <a:p>
            <a:r>
              <a:rPr lang="en-US" b="1" dirty="0"/>
              <a:t>Example of The Wisconsin Fair Dealership Law:</a:t>
            </a:r>
          </a:p>
          <a:p>
            <a:pPr marL="457200" indent="-457200">
              <a:buFont typeface="Arial" panose="020B0604020202020204" pitchFamily="34" charset="0"/>
              <a:buChar char="•"/>
            </a:pPr>
            <a:r>
              <a:rPr lang="en-US" dirty="0"/>
              <a:t>“Dealers” and “Community of Interest”</a:t>
            </a:r>
          </a:p>
          <a:p>
            <a:pPr marL="457200" indent="-457200">
              <a:buFont typeface="Arial" panose="020B0604020202020204" pitchFamily="34" charset="0"/>
              <a:buChar char="•"/>
            </a:pPr>
            <a:r>
              <a:rPr lang="en-US" dirty="0"/>
              <a:t>Notice and Good Cause</a:t>
            </a:r>
          </a:p>
          <a:p>
            <a:pPr marL="457200" indent="-457200">
              <a:buFont typeface="Arial" panose="020B0604020202020204" pitchFamily="34" charset="0"/>
              <a:buChar char="•"/>
            </a:pPr>
            <a:r>
              <a:rPr lang="en-US" dirty="0"/>
              <a:t>Substantial Change in Competitive Circumstances</a:t>
            </a:r>
          </a:p>
          <a:p>
            <a:endParaRPr lang="en-US" dirty="0"/>
          </a:p>
        </p:txBody>
      </p:sp>
      <p:sp>
        <p:nvSpPr>
          <p:cNvPr id="3" name="Title 2">
            <a:extLst>
              <a:ext uri="{FF2B5EF4-FFF2-40B4-BE49-F238E27FC236}">
                <a16:creationId xmlns:a16="http://schemas.microsoft.com/office/drawing/2014/main" id="{51CBF217-CAC6-B406-62CD-FDBD112F9705}"/>
              </a:ext>
            </a:extLst>
          </p:cNvPr>
          <p:cNvSpPr>
            <a:spLocks noGrp="1"/>
          </p:cNvSpPr>
          <p:nvPr>
            <p:ph type="title"/>
          </p:nvPr>
        </p:nvSpPr>
        <p:spPr>
          <a:xfrm>
            <a:off x="841248" y="365760"/>
            <a:ext cx="10515600" cy="1325880"/>
          </a:xfrm>
        </p:spPr>
        <p:txBody>
          <a:bodyPr anchor="ctr">
            <a:normAutofit/>
          </a:bodyPr>
          <a:lstStyle/>
          <a:p>
            <a:pPr algn="ctr"/>
            <a:r>
              <a:rPr lang="en-US" dirty="0"/>
              <a:t>Must Assess the Laws Governing the Industry and Region</a:t>
            </a:r>
          </a:p>
        </p:txBody>
      </p:sp>
      <p:pic>
        <p:nvPicPr>
          <p:cNvPr id="5" name="Picture 4" descr="Close-up of using a drill with protective gloves">
            <a:extLst>
              <a:ext uri="{FF2B5EF4-FFF2-40B4-BE49-F238E27FC236}">
                <a16:creationId xmlns:a16="http://schemas.microsoft.com/office/drawing/2014/main" id="{4FFCC393-DB0A-2457-01B0-1F8A31D02299}"/>
              </a:ext>
            </a:extLst>
          </p:cNvPr>
          <p:cNvPicPr>
            <a:picLocks noChangeAspect="1"/>
          </p:cNvPicPr>
          <p:nvPr/>
        </p:nvPicPr>
        <p:blipFill>
          <a:blip r:embed="rId2">
            <a:extLst>
              <a:ext uri="{28A0092B-C50C-407E-A947-70E740481C1C}">
                <a14:useLocalDpi xmlns:a14="http://schemas.microsoft.com/office/drawing/2010/main" val="0"/>
              </a:ext>
            </a:extLst>
          </a:blip>
          <a:srcRect l="8131" r="-3" b="-3"/>
          <a:stretch>
            <a:fillRect/>
          </a:stretch>
        </p:blipFill>
        <p:spPr>
          <a:xfrm>
            <a:off x="522514" y="1837110"/>
            <a:ext cx="5466776" cy="3972019"/>
          </a:xfrm>
          <a:prstGeom prst="rect">
            <a:avLst/>
          </a:prstGeom>
          <a:noFill/>
        </p:spPr>
      </p:pic>
      <p:sp>
        <p:nvSpPr>
          <p:cNvPr id="6" name="Slide Number Placeholder 6">
            <a:extLst>
              <a:ext uri="{FF2B5EF4-FFF2-40B4-BE49-F238E27FC236}">
                <a16:creationId xmlns:a16="http://schemas.microsoft.com/office/drawing/2014/main" id="{D7986FA7-D1B5-7EB2-A790-010A86D8157A}"/>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38</a:t>
            </a:fld>
            <a:endParaRPr lang="en-US" dirty="0"/>
          </a:p>
        </p:txBody>
      </p:sp>
    </p:spTree>
    <p:extLst>
      <p:ext uri="{BB962C8B-B14F-4D97-AF65-F5344CB8AC3E}">
        <p14:creationId xmlns:p14="http://schemas.microsoft.com/office/powerpoint/2010/main" val="39263507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20F5EB-61C9-3764-8179-1619364DBD41}"/>
              </a:ext>
            </a:extLst>
          </p:cNvPr>
          <p:cNvSpPr>
            <a:spLocks noGrp="1"/>
          </p:cNvSpPr>
          <p:nvPr>
            <p:ph sz="quarter" idx="10"/>
          </p:nvPr>
        </p:nvSpPr>
        <p:spPr>
          <a:xfrm>
            <a:off x="522514" y="1837110"/>
            <a:ext cx="7653487" cy="3972019"/>
          </a:xfrm>
        </p:spPr>
        <p:txBody>
          <a:bodyPr>
            <a:normAutofit/>
          </a:bodyPr>
          <a:lstStyle/>
          <a:p>
            <a:r>
              <a:rPr lang="en-US" sz="2600" dirty="0"/>
              <a:t>Four-part test must typically be met: </a:t>
            </a:r>
          </a:p>
          <a:p>
            <a:pPr marL="514350" indent="-514350">
              <a:buFont typeface="+mj-lt"/>
              <a:buAutoNum type="arabicPeriod"/>
            </a:pPr>
            <a:r>
              <a:rPr lang="en-US" sz="2600" dirty="0"/>
              <a:t>Irreparable injury;</a:t>
            </a:r>
          </a:p>
          <a:p>
            <a:pPr marL="514350" indent="-514350">
              <a:buFont typeface="+mj-lt"/>
              <a:buAutoNum type="arabicPeriod"/>
            </a:pPr>
            <a:r>
              <a:rPr lang="en-US" sz="2600" dirty="0"/>
              <a:t>Threatened injury outweighs whatever damages the proposed injunction may cause;</a:t>
            </a:r>
          </a:p>
          <a:p>
            <a:pPr marL="514350" indent="-514350">
              <a:buFont typeface="+mj-lt"/>
              <a:buAutoNum type="arabicPeriod"/>
            </a:pPr>
            <a:r>
              <a:rPr lang="en-US" sz="2600" dirty="0"/>
              <a:t>Cannot be adverse to the public interest; and</a:t>
            </a:r>
          </a:p>
          <a:p>
            <a:pPr marL="514350" indent="-514350">
              <a:buFont typeface="+mj-lt"/>
              <a:buAutoNum type="arabicPeriod"/>
            </a:pPr>
            <a:r>
              <a:rPr lang="en-US" sz="2600" dirty="0"/>
              <a:t>Substantial likelihood that the movant will eventually prevail on the merits.</a:t>
            </a:r>
          </a:p>
          <a:p>
            <a:endParaRPr lang="en-US" sz="2600" dirty="0"/>
          </a:p>
        </p:txBody>
      </p:sp>
      <p:sp>
        <p:nvSpPr>
          <p:cNvPr id="3" name="Title 2">
            <a:extLst>
              <a:ext uri="{FF2B5EF4-FFF2-40B4-BE49-F238E27FC236}">
                <a16:creationId xmlns:a16="http://schemas.microsoft.com/office/drawing/2014/main" id="{9842ED41-B130-A1E9-5F3D-4208B78AB255}"/>
              </a:ext>
            </a:extLst>
          </p:cNvPr>
          <p:cNvSpPr>
            <a:spLocks noGrp="1"/>
          </p:cNvSpPr>
          <p:nvPr>
            <p:ph type="title"/>
          </p:nvPr>
        </p:nvSpPr>
        <p:spPr>
          <a:xfrm>
            <a:off x="841248" y="365760"/>
            <a:ext cx="10515600" cy="1325880"/>
          </a:xfrm>
        </p:spPr>
        <p:txBody>
          <a:bodyPr anchor="ctr">
            <a:normAutofit/>
          </a:bodyPr>
          <a:lstStyle/>
          <a:p>
            <a:r>
              <a:rPr lang="en-US" dirty="0"/>
              <a:t>Remedies for Plaintiffs - Injunctions</a:t>
            </a:r>
          </a:p>
        </p:txBody>
      </p:sp>
      <p:pic>
        <p:nvPicPr>
          <p:cNvPr id="5" name="Picture 4" descr="Gears of a machine">
            <a:extLst>
              <a:ext uri="{FF2B5EF4-FFF2-40B4-BE49-F238E27FC236}">
                <a16:creationId xmlns:a16="http://schemas.microsoft.com/office/drawing/2014/main" id="{7A06B3A7-E692-C9F0-594C-125EAAC58164}"/>
              </a:ext>
            </a:extLst>
          </p:cNvPr>
          <p:cNvPicPr>
            <a:picLocks noChangeAspect="1"/>
          </p:cNvPicPr>
          <p:nvPr/>
        </p:nvPicPr>
        <p:blipFill>
          <a:blip r:embed="rId2">
            <a:extLst>
              <a:ext uri="{28A0092B-C50C-407E-A947-70E740481C1C}">
                <a14:useLocalDpi xmlns:a14="http://schemas.microsoft.com/office/drawing/2010/main" val="0"/>
              </a:ext>
            </a:extLst>
          </a:blip>
          <a:srcRect l="26384" r="23450" b="1"/>
          <a:stretch>
            <a:fillRect/>
          </a:stretch>
        </p:blipFill>
        <p:spPr>
          <a:xfrm>
            <a:off x="8366501" y="1837110"/>
            <a:ext cx="3280065" cy="3972019"/>
          </a:xfrm>
          <a:prstGeom prst="rect">
            <a:avLst/>
          </a:prstGeom>
          <a:noFill/>
        </p:spPr>
      </p:pic>
      <p:sp>
        <p:nvSpPr>
          <p:cNvPr id="6" name="Slide Number Placeholder 6">
            <a:extLst>
              <a:ext uri="{FF2B5EF4-FFF2-40B4-BE49-F238E27FC236}">
                <a16:creationId xmlns:a16="http://schemas.microsoft.com/office/drawing/2014/main" id="{5601F662-7DF8-41F6-3AFE-5F1CDA236C3B}"/>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39</a:t>
            </a:fld>
            <a:endParaRPr lang="en-US" dirty="0"/>
          </a:p>
        </p:txBody>
      </p:sp>
    </p:spTree>
    <p:extLst>
      <p:ext uri="{BB962C8B-B14F-4D97-AF65-F5344CB8AC3E}">
        <p14:creationId xmlns:p14="http://schemas.microsoft.com/office/powerpoint/2010/main" val="23270984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3246BB-E6B1-8EDE-39B4-C73F8A679E74}"/>
              </a:ext>
            </a:extLst>
          </p:cNvPr>
          <p:cNvSpPr>
            <a:spLocks noGrp="1"/>
          </p:cNvSpPr>
          <p:nvPr>
            <p:ph type="sldNum" sz="quarter" idx="4"/>
          </p:nvPr>
        </p:nvSpPr>
        <p:spPr/>
        <p:txBody>
          <a:bodyPr/>
          <a:lstStyle/>
          <a:p>
            <a:fld id="{9ECB37C8-362D-4483-9724-DF111CEFCFB9}" type="slidenum">
              <a:rPr lang="en-US" smtClean="0"/>
              <a:pPr/>
              <a:t>4</a:t>
            </a:fld>
            <a:endParaRPr lang="en-US" dirty="0"/>
          </a:p>
        </p:txBody>
      </p:sp>
      <p:sp>
        <p:nvSpPr>
          <p:cNvPr id="7" name="Content Placeholder 6">
            <a:extLst>
              <a:ext uri="{FF2B5EF4-FFF2-40B4-BE49-F238E27FC236}">
                <a16:creationId xmlns:a16="http://schemas.microsoft.com/office/drawing/2014/main" id="{EB59F84B-ECD0-A781-D0BF-50F4C51A5647}"/>
              </a:ext>
            </a:extLst>
          </p:cNvPr>
          <p:cNvSpPr>
            <a:spLocks noGrp="1"/>
          </p:cNvSpPr>
          <p:nvPr>
            <p:ph sz="quarter" idx="10"/>
          </p:nvPr>
        </p:nvSpPr>
        <p:spPr>
          <a:xfrm>
            <a:off x="533973" y="1837110"/>
            <a:ext cx="11135512" cy="3321367"/>
          </a:xfrm>
        </p:spPr>
        <p:txBody>
          <a:bodyPr/>
          <a:lstStyle/>
          <a:p>
            <a:pPr marL="342900" indent="-342900">
              <a:buFont typeface="Arial" panose="020B0604020202020204" pitchFamily="34" charset="0"/>
              <a:buChar char="•"/>
            </a:pPr>
            <a:r>
              <a:rPr lang="en-US" dirty="0"/>
              <a:t>Relationship statutes matter:</a:t>
            </a:r>
          </a:p>
          <a:p>
            <a:pPr marL="1028700" lvl="1" indent="-342900"/>
            <a:r>
              <a:rPr lang="en-US" dirty="0"/>
              <a:t>Only about half the states have general franchise laws.</a:t>
            </a:r>
          </a:p>
          <a:p>
            <a:pPr marL="1028700" lvl="1" indent="-342900"/>
            <a:r>
              <a:rPr lang="en-US" dirty="0"/>
              <a:t>All have specific franchise and distribution laws (vehicles, equipment, petroleum products)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Wisconsin Fair Dealership Law (“WFDL”): No grantor “directly or through any officer, agent or employee, may terminate, cancel or </a:t>
            </a:r>
            <a:r>
              <a:rPr lang="en-US" b="1" dirty="0"/>
              <a:t>substantially change the competitive circumstances </a:t>
            </a:r>
            <a:r>
              <a:rPr lang="en-US" dirty="0"/>
              <a:t>of a dealership without good cause.” Wis. Stat. § 135.03.</a:t>
            </a:r>
          </a:p>
          <a:p>
            <a:endParaRPr lang="en-US" dirty="0"/>
          </a:p>
        </p:txBody>
      </p:sp>
      <p:sp>
        <p:nvSpPr>
          <p:cNvPr id="6" name="Title 5">
            <a:extLst>
              <a:ext uri="{FF2B5EF4-FFF2-40B4-BE49-F238E27FC236}">
                <a16:creationId xmlns:a16="http://schemas.microsoft.com/office/drawing/2014/main" id="{AAC55D32-678E-216D-203C-1C5615F2D126}"/>
              </a:ext>
            </a:extLst>
          </p:cNvPr>
          <p:cNvSpPr>
            <a:spLocks noGrp="1"/>
          </p:cNvSpPr>
          <p:nvPr>
            <p:ph type="title"/>
          </p:nvPr>
        </p:nvSpPr>
        <p:spPr/>
        <p:txBody>
          <a:bodyPr/>
          <a:lstStyle/>
          <a:p>
            <a:r>
              <a:rPr lang="en-US" dirty="0"/>
              <a:t>Constructive Termination and Relationship Laws</a:t>
            </a:r>
          </a:p>
        </p:txBody>
      </p:sp>
    </p:spTree>
    <p:extLst>
      <p:ext uri="{BB962C8B-B14F-4D97-AF65-F5344CB8AC3E}">
        <p14:creationId xmlns:p14="http://schemas.microsoft.com/office/powerpoint/2010/main" val="2494592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barn(inVertical)">
                                      <p:cBhvr>
                                        <p:cTn id="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4D779D-5AE8-78F5-F359-2CE267527868}"/>
              </a:ext>
            </a:extLst>
          </p:cNvPr>
          <p:cNvSpPr>
            <a:spLocks noGrp="1"/>
          </p:cNvSpPr>
          <p:nvPr>
            <p:ph sz="quarter" idx="10"/>
          </p:nvPr>
        </p:nvSpPr>
        <p:spPr/>
        <p:txBody>
          <a:bodyPr/>
          <a:lstStyle/>
          <a:p>
            <a:pPr marL="457200" indent="-457200">
              <a:buFont typeface="Arial" panose="020B0604020202020204" pitchFamily="34" charset="0"/>
              <a:buChar char="•"/>
            </a:pPr>
            <a:r>
              <a:rPr lang="en-US" sz="2400" dirty="0"/>
              <a:t>There must be a looming threat of </a:t>
            </a:r>
            <a:r>
              <a:rPr lang="en-US" sz="2400" b="1" dirty="0"/>
              <a:t>irreversible</a:t>
            </a:r>
            <a:r>
              <a:rPr lang="en-US" sz="2400" dirty="0"/>
              <a:t> change. </a:t>
            </a:r>
          </a:p>
          <a:p>
            <a:pPr marL="457200" indent="-457200">
              <a:buFont typeface="Arial" panose="020B0604020202020204" pitchFamily="34" charset="0"/>
              <a:buChar char="•"/>
            </a:pPr>
            <a:r>
              <a:rPr lang="en-US" sz="2400" dirty="0"/>
              <a:t>Under the PMPA, the Supreme Court mandated that a preliminary injunction under the statute may only be sought </a:t>
            </a:r>
            <a:r>
              <a:rPr lang="en-US" sz="2400" b="1" dirty="0"/>
              <a:t>after</a:t>
            </a:r>
            <a:r>
              <a:rPr lang="en-US" sz="2400" dirty="0"/>
              <a:t> the franchisee has received a notice of termination from the franchisor. </a:t>
            </a:r>
          </a:p>
          <a:p>
            <a:pPr marL="457200" indent="-457200">
              <a:buFont typeface="Arial" panose="020B0604020202020204" pitchFamily="34" charset="0"/>
              <a:buChar char="•"/>
            </a:pPr>
            <a:r>
              <a:rPr lang="en-US" sz="2400" dirty="0"/>
              <a:t>Many regulatory schemes reduce the traditional injunction standard:</a:t>
            </a:r>
          </a:p>
          <a:p>
            <a:pPr marL="1143000" lvl="1" indent="-457200"/>
            <a:r>
              <a:rPr lang="en-US" sz="2000" dirty="0"/>
              <a:t>PMPA requires only “sufficiently serious questions going to the merits” that present “a fair ground for litigation” and the balance of hardships favors such relief.  </a:t>
            </a:r>
          </a:p>
          <a:p>
            <a:pPr marL="1143000" lvl="1" indent="-457200"/>
            <a:r>
              <a:rPr lang="en-US" sz="2000" dirty="0"/>
              <a:t>WFDL presumes “irreparable harm.”</a:t>
            </a:r>
          </a:p>
        </p:txBody>
      </p:sp>
      <p:sp>
        <p:nvSpPr>
          <p:cNvPr id="3" name="Title 2">
            <a:extLst>
              <a:ext uri="{FF2B5EF4-FFF2-40B4-BE49-F238E27FC236}">
                <a16:creationId xmlns:a16="http://schemas.microsoft.com/office/drawing/2014/main" id="{63393FE3-551D-3213-484B-1B12522A28E5}"/>
              </a:ext>
            </a:extLst>
          </p:cNvPr>
          <p:cNvSpPr>
            <a:spLocks noGrp="1"/>
          </p:cNvSpPr>
          <p:nvPr>
            <p:ph type="title"/>
          </p:nvPr>
        </p:nvSpPr>
        <p:spPr/>
        <p:txBody>
          <a:bodyPr/>
          <a:lstStyle/>
          <a:p>
            <a:r>
              <a:rPr lang="en-US" dirty="0"/>
              <a:t>Remedies for Plaintiffs - Injunctions</a:t>
            </a:r>
          </a:p>
        </p:txBody>
      </p:sp>
      <p:sp>
        <p:nvSpPr>
          <p:cNvPr id="4" name="Slide Number Placeholder 6">
            <a:extLst>
              <a:ext uri="{FF2B5EF4-FFF2-40B4-BE49-F238E27FC236}">
                <a16:creationId xmlns:a16="http://schemas.microsoft.com/office/drawing/2014/main" id="{4BC72E9B-67A7-B140-16BA-3BAEA907A64E}"/>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40</a:t>
            </a:fld>
            <a:endParaRPr lang="en-US" dirty="0"/>
          </a:p>
        </p:txBody>
      </p:sp>
    </p:spTree>
    <p:extLst>
      <p:ext uri="{BB962C8B-B14F-4D97-AF65-F5344CB8AC3E}">
        <p14:creationId xmlns:p14="http://schemas.microsoft.com/office/powerpoint/2010/main" val="1347220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A1C0A2-96A9-3F1E-9838-AABA92FB68D7}"/>
              </a:ext>
            </a:extLst>
          </p:cNvPr>
          <p:cNvSpPr>
            <a:spLocks noGrp="1"/>
          </p:cNvSpPr>
          <p:nvPr>
            <p:ph sz="quarter" idx="10"/>
          </p:nvPr>
        </p:nvSpPr>
        <p:spPr>
          <a:xfrm>
            <a:off x="522514" y="1837110"/>
            <a:ext cx="8746842" cy="3972019"/>
          </a:xfrm>
        </p:spPr>
        <p:txBody>
          <a:bodyPr>
            <a:normAutofit fontScale="92500" lnSpcReduction="10000"/>
          </a:bodyPr>
          <a:lstStyle/>
          <a:p>
            <a:pPr marL="457200" indent="-457200">
              <a:buFont typeface="Arial" panose="020B0604020202020204" pitchFamily="34" charset="0"/>
              <a:buChar char="•"/>
            </a:pPr>
            <a:r>
              <a:rPr lang="en-US" sz="2400" dirty="0"/>
              <a:t>Intended to “restore the injured party to the position occupied before the transaction.”</a:t>
            </a:r>
          </a:p>
          <a:p>
            <a:pPr marL="457200" indent="-457200">
              <a:buFont typeface="Arial" panose="020B0604020202020204" pitchFamily="34" charset="0"/>
              <a:buChar char="•"/>
            </a:pPr>
            <a:r>
              <a:rPr lang="en-US" sz="2400" dirty="0"/>
              <a:t>Typical when accompanied by fraud; when a longstanding, profitable agreement, restitution or unjust enrichment may be more appropriate.</a:t>
            </a:r>
          </a:p>
          <a:p>
            <a:pPr marL="457200" indent="-457200">
              <a:buFont typeface="Arial" panose="020B0604020202020204" pitchFamily="34" charset="0"/>
              <a:buChar char="•"/>
            </a:pPr>
            <a:r>
              <a:rPr lang="en-US" sz="2400" dirty="0"/>
              <a:t>Rescission and constructive termination coincide where a franchisor takes actions inconsistent with its initial representations about:</a:t>
            </a:r>
          </a:p>
          <a:p>
            <a:pPr marL="1143000" lvl="1" indent="-457200"/>
            <a:r>
              <a:rPr lang="en-US" dirty="0"/>
              <a:t>Changes to rent; </a:t>
            </a:r>
          </a:p>
          <a:p>
            <a:pPr marL="1143000" lvl="1" indent="-457200"/>
            <a:r>
              <a:rPr lang="en-US" dirty="0"/>
              <a:t>Land ownership;</a:t>
            </a:r>
          </a:p>
          <a:p>
            <a:pPr marL="1143000" lvl="1" indent="-457200"/>
            <a:r>
              <a:rPr lang="en-US" dirty="0"/>
              <a:t>Territory; or</a:t>
            </a:r>
          </a:p>
          <a:p>
            <a:pPr marL="1143000" lvl="1" indent="-457200"/>
            <a:r>
              <a:rPr lang="en-US" dirty="0"/>
              <a:t>Marketing programs.</a:t>
            </a:r>
          </a:p>
          <a:p>
            <a:endParaRPr lang="en-US" sz="2400" dirty="0"/>
          </a:p>
        </p:txBody>
      </p:sp>
      <p:sp>
        <p:nvSpPr>
          <p:cNvPr id="3" name="Title 2">
            <a:extLst>
              <a:ext uri="{FF2B5EF4-FFF2-40B4-BE49-F238E27FC236}">
                <a16:creationId xmlns:a16="http://schemas.microsoft.com/office/drawing/2014/main" id="{BE97BBB7-4B84-EFD0-554E-06D3FD6B4113}"/>
              </a:ext>
            </a:extLst>
          </p:cNvPr>
          <p:cNvSpPr>
            <a:spLocks noGrp="1"/>
          </p:cNvSpPr>
          <p:nvPr>
            <p:ph type="title"/>
          </p:nvPr>
        </p:nvSpPr>
        <p:spPr>
          <a:xfrm>
            <a:off x="841248" y="365760"/>
            <a:ext cx="10515600" cy="1325880"/>
          </a:xfrm>
        </p:spPr>
        <p:txBody>
          <a:bodyPr anchor="ctr">
            <a:normAutofit/>
          </a:bodyPr>
          <a:lstStyle/>
          <a:p>
            <a:pPr algn="ctr"/>
            <a:r>
              <a:rPr lang="en-US" dirty="0"/>
              <a:t>Remedies - Rescission</a:t>
            </a:r>
          </a:p>
        </p:txBody>
      </p:sp>
      <p:pic>
        <p:nvPicPr>
          <p:cNvPr id="5" name="Picture 4" descr="Woman signing contract">
            <a:extLst>
              <a:ext uri="{FF2B5EF4-FFF2-40B4-BE49-F238E27FC236}">
                <a16:creationId xmlns:a16="http://schemas.microsoft.com/office/drawing/2014/main" id="{4A0C38D3-4CFC-D8B2-DD5D-50324289213E}"/>
              </a:ext>
            </a:extLst>
          </p:cNvPr>
          <p:cNvPicPr>
            <a:picLocks noChangeAspect="1"/>
          </p:cNvPicPr>
          <p:nvPr/>
        </p:nvPicPr>
        <p:blipFill>
          <a:blip r:embed="rId2">
            <a:extLst>
              <a:ext uri="{28A0092B-C50C-407E-A947-70E740481C1C}">
                <a14:useLocalDpi xmlns:a14="http://schemas.microsoft.com/office/drawing/2010/main" val="0"/>
              </a:ext>
            </a:extLst>
          </a:blip>
          <a:srcRect l="30017" r="33234" b="-3"/>
          <a:stretch>
            <a:fillRect/>
          </a:stretch>
        </p:blipFill>
        <p:spPr>
          <a:xfrm>
            <a:off x="9459856" y="1837110"/>
            <a:ext cx="2186710" cy="3972019"/>
          </a:xfrm>
          <a:prstGeom prst="rect">
            <a:avLst/>
          </a:prstGeom>
          <a:noFill/>
        </p:spPr>
      </p:pic>
      <p:sp>
        <p:nvSpPr>
          <p:cNvPr id="6" name="Slide Number Placeholder 6">
            <a:extLst>
              <a:ext uri="{FF2B5EF4-FFF2-40B4-BE49-F238E27FC236}">
                <a16:creationId xmlns:a16="http://schemas.microsoft.com/office/drawing/2014/main" id="{7EC5B154-6804-A485-04BD-6727D69CB950}"/>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41</a:t>
            </a:fld>
            <a:endParaRPr lang="en-US" dirty="0"/>
          </a:p>
        </p:txBody>
      </p:sp>
    </p:spTree>
    <p:extLst>
      <p:ext uri="{BB962C8B-B14F-4D97-AF65-F5344CB8AC3E}">
        <p14:creationId xmlns:p14="http://schemas.microsoft.com/office/powerpoint/2010/main" val="23163653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8A280-3E87-6AEB-B52D-76167925B345}"/>
              </a:ext>
            </a:extLst>
          </p:cNvPr>
          <p:cNvSpPr>
            <a:spLocks noGrp="1"/>
          </p:cNvSpPr>
          <p:nvPr>
            <p:ph sz="quarter" idx="10"/>
          </p:nvPr>
        </p:nvSpPr>
        <p:spPr>
          <a:xfrm>
            <a:off x="545434" y="1691640"/>
            <a:ext cx="8746842" cy="3972019"/>
          </a:xfrm>
        </p:spPr>
        <p:txBody>
          <a:bodyPr>
            <a:normAutofit/>
          </a:bodyPr>
          <a:lstStyle/>
          <a:p>
            <a:r>
              <a:rPr lang="en-US" sz="2400" b="1" u="sng" dirty="0"/>
              <a:t>Damages Available:</a:t>
            </a:r>
            <a:r>
              <a:rPr lang="en-US" sz="2400" b="1" dirty="0"/>
              <a:t> </a:t>
            </a:r>
            <a:r>
              <a:rPr lang="en-US" sz="2400" dirty="0"/>
              <a:t>Compensatory damages, loss of goodwill, consequential damages, harm to other active agreements.</a:t>
            </a:r>
          </a:p>
          <a:p>
            <a:r>
              <a:rPr lang="en-US" sz="2400" b="1" u="sng" dirty="0"/>
              <a:t>Future Lost Profits:</a:t>
            </a:r>
            <a:r>
              <a:rPr lang="en-US" sz="2400" b="1" dirty="0"/>
              <a:t> </a:t>
            </a:r>
            <a:r>
              <a:rPr lang="en-US" sz="2400" dirty="0"/>
              <a:t>Which party terminates the relationship is more important than ever.</a:t>
            </a:r>
          </a:p>
          <a:p>
            <a:pPr marL="457200" indent="-457200">
              <a:buFont typeface="Arial" panose="020B0604020202020204" pitchFamily="34" charset="0"/>
              <a:buChar char="•"/>
            </a:pPr>
            <a:r>
              <a:rPr lang="en-US" sz="2400" i="1" dirty="0"/>
              <a:t>Meineke Car Care Centers, Inc. v. RLB Holdings, LLC </a:t>
            </a:r>
            <a:r>
              <a:rPr lang="en-US" sz="2400" dirty="0"/>
              <a:t>(2011): </a:t>
            </a:r>
          </a:p>
          <a:p>
            <a:pPr marL="1143000" lvl="1" indent="-457200"/>
            <a:r>
              <a:rPr lang="en-US" dirty="0"/>
              <a:t>The “proximate cause” of the end of the relationship is responsible for future lost profits.  </a:t>
            </a:r>
          </a:p>
          <a:p>
            <a:pPr marL="1143000" lvl="1" indent="-457200"/>
            <a:r>
              <a:rPr lang="en-US" dirty="0"/>
              <a:t>Does a CT claim risk responsibility for lost profits?</a:t>
            </a:r>
          </a:p>
          <a:p>
            <a:endParaRPr lang="en-US" sz="2400" dirty="0"/>
          </a:p>
        </p:txBody>
      </p:sp>
      <p:sp>
        <p:nvSpPr>
          <p:cNvPr id="3" name="Title 2">
            <a:extLst>
              <a:ext uri="{FF2B5EF4-FFF2-40B4-BE49-F238E27FC236}">
                <a16:creationId xmlns:a16="http://schemas.microsoft.com/office/drawing/2014/main" id="{CC66D205-787A-DAAC-8FDE-FEA6B2852165}"/>
              </a:ext>
            </a:extLst>
          </p:cNvPr>
          <p:cNvSpPr>
            <a:spLocks noGrp="1"/>
          </p:cNvSpPr>
          <p:nvPr>
            <p:ph type="title"/>
          </p:nvPr>
        </p:nvSpPr>
        <p:spPr>
          <a:xfrm>
            <a:off x="841248" y="365760"/>
            <a:ext cx="10515600" cy="1325880"/>
          </a:xfrm>
        </p:spPr>
        <p:txBody>
          <a:bodyPr anchor="ctr">
            <a:normAutofit/>
          </a:bodyPr>
          <a:lstStyle/>
          <a:p>
            <a:pPr algn="ctr"/>
            <a:r>
              <a:rPr lang="en-US" dirty="0"/>
              <a:t>Remedies – Damages</a:t>
            </a:r>
          </a:p>
        </p:txBody>
      </p:sp>
      <p:pic>
        <p:nvPicPr>
          <p:cNvPr id="5" name="Picture 4" descr="Close-up of broken glass">
            <a:extLst>
              <a:ext uri="{FF2B5EF4-FFF2-40B4-BE49-F238E27FC236}">
                <a16:creationId xmlns:a16="http://schemas.microsoft.com/office/drawing/2014/main" id="{35D246AE-9D99-E108-CA9A-1213FF5808EA}"/>
              </a:ext>
            </a:extLst>
          </p:cNvPr>
          <p:cNvPicPr>
            <a:picLocks noChangeAspect="1"/>
          </p:cNvPicPr>
          <p:nvPr/>
        </p:nvPicPr>
        <p:blipFill>
          <a:blip r:embed="rId2">
            <a:extLst>
              <a:ext uri="{28A0092B-C50C-407E-A947-70E740481C1C}">
                <a14:useLocalDpi xmlns:a14="http://schemas.microsoft.com/office/drawing/2010/main" val="0"/>
              </a:ext>
            </a:extLst>
          </a:blip>
          <a:srcRect l="22921" r="40330" b="-3"/>
          <a:stretch>
            <a:fillRect/>
          </a:stretch>
        </p:blipFill>
        <p:spPr>
          <a:xfrm>
            <a:off x="9459856" y="1837110"/>
            <a:ext cx="2186710" cy="3972019"/>
          </a:xfrm>
          <a:prstGeom prst="rect">
            <a:avLst/>
          </a:prstGeom>
          <a:noFill/>
        </p:spPr>
      </p:pic>
      <p:sp>
        <p:nvSpPr>
          <p:cNvPr id="6" name="Slide Number Placeholder 6">
            <a:extLst>
              <a:ext uri="{FF2B5EF4-FFF2-40B4-BE49-F238E27FC236}">
                <a16:creationId xmlns:a16="http://schemas.microsoft.com/office/drawing/2014/main" id="{4EE02239-2527-3026-9ABF-A1F0A596316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42</a:t>
            </a:fld>
            <a:endParaRPr lang="en-US" dirty="0"/>
          </a:p>
        </p:txBody>
      </p:sp>
    </p:spTree>
    <p:extLst>
      <p:ext uri="{BB962C8B-B14F-4D97-AF65-F5344CB8AC3E}">
        <p14:creationId xmlns:p14="http://schemas.microsoft.com/office/powerpoint/2010/main" val="2995044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E23B90-87F5-4175-9894-4864C075ECCD}"/>
              </a:ext>
            </a:extLst>
          </p:cNvPr>
          <p:cNvSpPr>
            <a:spLocks noGrp="1"/>
          </p:cNvSpPr>
          <p:nvPr>
            <p:ph sz="quarter" idx="10"/>
          </p:nvPr>
        </p:nvSpPr>
        <p:spPr/>
        <p:txBody>
          <a:bodyPr/>
          <a:lstStyle/>
          <a:p>
            <a:pPr marL="457200" indent="-457200">
              <a:buFont typeface="Arial" panose="020B0604020202020204" pitchFamily="34" charset="0"/>
              <a:buChar char="•"/>
            </a:pPr>
            <a:r>
              <a:rPr lang="en-US" dirty="0"/>
              <a:t>Agreements reign supreme, even in the context of constructive termination.</a:t>
            </a:r>
          </a:p>
          <a:p>
            <a:pPr marL="457200" indent="-457200">
              <a:buFont typeface="Arial" panose="020B0604020202020204" pitchFamily="34" charset="0"/>
              <a:buChar char="•"/>
            </a:pPr>
            <a:r>
              <a:rPr lang="en-US" dirty="0"/>
              <a:t>Strongest defense against a claim of constructive termination is that the plaintiff’s behavior was improper.</a:t>
            </a:r>
          </a:p>
          <a:p>
            <a:pPr marL="457200" indent="-457200">
              <a:buFont typeface="Arial" panose="020B0604020202020204" pitchFamily="34" charset="0"/>
              <a:buChar char="•"/>
            </a:pPr>
            <a:r>
              <a:rPr lang="en-US" dirty="0"/>
              <a:t>Constructive termination claims can be planned for in advance and included in the agreement.</a:t>
            </a:r>
          </a:p>
          <a:p>
            <a:pPr marL="457200" indent="-457200">
              <a:buFont typeface="Arial" panose="020B0604020202020204" pitchFamily="34" charset="0"/>
              <a:buChar char="•"/>
            </a:pPr>
            <a:r>
              <a:rPr lang="en-US" dirty="0"/>
              <a:t>Clearly spelling out and following key contract terms decreases the chances of being sued for breach of the agreement.</a:t>
            </a:r>
          </a:p>
          <a:p>
            <a:endParaRPr lang="en-US" dirty="0"/>
          </a:p>
        </p:txBody>
      </p:sp>
      <p:sp>
        <p:nvSpPr>
          <p:cNvPr id="3" name="Title 2">
            <a:extLst>
              <a:ext uri="{FF2B5EF4-FFF2-40B4-BE49-F238E27FC236}">
                <a16:creationId xmlns:a16="http://schemas.microsoft.com/office/drawing/2014/main" id="{9A1FE694-E7C7-910E-F993-DBA9120DC3DF}"/>
              </a:ext>
            </a:extLst>
          </p:cNvPr>
          <p:cNvSpPr>
            <a:spLocks noGrp="1"/>
          </p:cNvSpPr>
          <p:nvPr>
            <p:ph type="title"/>
          </p:nvPr>
        </p:nvSpPr>
        <p:spPr/>
        <p:txBody>
          <a:bodyPr/>
          <a:lstStyle/>
          <a:p>
            <a:pPr algn="ctr"/>
            <a:r>
              <a:rPr lang="en-US" dirty="0"/>
              <a:t>Defenses – Start with the</a:t>
            </a:r>
            <a:br>
              <a:rPr lang="en-US" dirty="0"/>
            </a:br>
            <a:r>
              <a:rPr lang="en-US" dirty="0"/>
              <a:t>Language of the Agreement</a:t>
            </a:r>
          </a:p>
        </p:txBody>
      </p:sp>
      <p:sp>
        <p:nvSpPr>
          <p:cNvPr id="4" name="Slide Number Placeholder 6">
            <a:extLst>
              <a:ext uri="{FF2B5EF4-FFF2-40B4-BE49-F238E27FC236}">
                <a16:creationId xmlns:a16="http://schemas.microsoft.com/office/drawing/2014/main" id="{D6DFD877-43F1-647B-17C5-E6EE2DC27618}"/>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43</a:t>
            </a:fld>
            <a:endParaRPr lang="en-US" dirty="0"/>
          </a:p>
        </p:txBody>
      </p:sp>
    </p:spTree>
    <p:extLst>
      <p:ext uri="{BB962C8B-B14F-4D97-AF65-F5344CB8AC3E}">
        <p14:creationId xmlns:p14="http://schemas.microsoft.com/office/powerpoint/2010/main" val="3593771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55EDBD-2AFD-FA2C-5ED8-0E927138832E}"/>
              </a:ext>
            </a:extLst>
          </p:cNvPr>
          <p:cNvSpPr>
            <a:spLocks noGrp="1"/>
          </p:cNvSpPr>
          <p:nvPr>
            <p:ph sz="quarter" idx="10"/>
          </p:nvPr>
        </p:nvSpPr>
        <p:spPr/>
        <p:txBody>
          <a:bodyPr/>
          <a:lstStyle/>
          <a:p>
            <a:pPr marL="457200" indent="-457200">
              <a:spcAft>
                <a:spcPts val="2400"/>
              </a:spcAft>
              <a:buFont typeface="Arial" panose="020B0604020202020204" pitchFamily="34" charset="0"/>
              <a:buChar char="•"/>
            </a:pPr>
            <a:r>
              <a:rPr lang="en-US" i="1" dirty="0"/>
              <a:t>Mac’s Shell </a:t>
            </a:r>
            <a:r>
              <a:rPr lang="en-US" dirty="0"/>
              <a:t>can serve as a shield for savvy defendants in those states and statutes that abide by its principles.</a:t>
            </a:r>
          </a:p>
          <a:p>
            <a:pPr marL="457200" indent="-457200">
              <a:buFont typeface="Arial" panose="020B0604020202020204" pitchFamily="34" charset="0"/>
              <a:buChar char="•"/>
            </a:pPr>
            <a:r>
              <a:rPr lang="en-US" dirty="0"/>
              <a:t>Declining to terminate (even where it is appropriate) could protect against constructive termination claim.</a:t>
            </a:r>
          </a:p>
          <a:p>
            <a:endParaRPr lang="en-US" dirty="0"/>
          </a:p>
        </p:txBody>
      </p:sp>
      <p:sp>
        <p:nvSpPr>
          <p:cNvPr id="3" name="Title 2">
            <a:extLst>
              <a:ext uri="{FF2B5EF4-FFF2-40B4-BE49-F238E27FC236}">
                <a16:creationId xmlns:a16="http://schemas.microsoft.com/office/drawing/2014/main" id="{B3ED1F08-D238-C180-DC70-06FB41CF69B4}"/>
              </a:ext>
            </a:extLst>
          </p:cNvPr>
          <p:cNvSpPr>
            <a:spLocks noGrp="1"/>
          </p:cNvSpPr>
          <p:nvPr>
            <p:ph type="title"/>
          </p:nvPr>
        </p:nvSpPr>
        <p:spPr/>
        <p:txBody>
          <a:bodyPr/>
          <a:lstStyle/>
          <a:p>
            <a:pPr algn="ctr"/>
            <a:r>
              <a:rPr lang="en-US" dirty="0"/>
              <a:t>Moral of the Story</a:t>
            </a:r>
          </a:p>
        </p:txBody>
      </p:sp>
      <p:sp>
        <p:nvSpPr>
          <p:cNvPr id="4" name="Slide Number Placeholder 6">
            <a:extLst>
              <a:ext uri="{FF2B5EF4-FFF2-40B4-BE49-F238E27FC236}">
                <a16:creationId xmlns:a16="http://schemas.microsoft.com/office/drawing/2014/main" id="{C2F35E5B-1737-35B6-413C-331EAFA9B01F}"/>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44</a:t>
            </a:fld>
            <a:endParaRPr lang="en-US" dirty="0"/>
          </a:p>
        </p:txBody>
      </p:sp>
    </p:spTree>
    <p:extLst>
      <p:ext uri="{BB962C8B-B14F-4D97-AF65-F5344CB8AC3E}">
        <p14:creationId xmlns:p14="http://schemas.microsoft.com/office/powerpoint/2010/main" val="1082261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8ACC39-20C6-DABF-82BA-7FE25EB3F915}"/>
              </a:ext>
            </a:extLst>
          </p:cNvPr>
          <p:cNvSpPr>
            <a:spLocks noGrp="1"/>
          </p:cNvSpPr>
          <p:nvPr>
            <p:ph sz="quarter" idx="10"/>
          </p:nvPr>
        </p:nvSpPr>
        <p:spPr/>
        <p:txBody>
          <a:bodyPr/>
          <a:lstStyle/>
          <a:p>
            <a:pPr marL="457200" indent="-457200">
              <a:spcAft>
                <a:spcPts val="1800"/>
              </a:spcAft>
              <a:buFont typeface="Arial" panose="020B0604020202020204" pitchFamily="34" charset="0"/>
              <a:buChar char="•"/>
            </a:pPr>
            <a:r>
              <a:rPr lang="en-US" dirty="0"/>
              <a:t>Contract always reigns supreme. </a:t>
            </a:r>
          </a:p>
          <a:p>
            <a:pPr marL="457200" indent="-457200">
              <a:spcAft>
                <a:spcPts val="1800"/>
              </a:spcAft>
              <a:buFont typeface="Arial" panose="020B0604020202020204" pitchFamily="34" charset="0"/>
              <a:buChar char="•"/>
            </a:pPr>
            <a:r>
              <a:rPr lang="en-US" dirty="0"/>
              <a:t>Likely wise for plaintiff to go out of business and assert CT claim at that point. </a:t>
            </a:r>
          </a:p>
          <a:p>
            <a:pPr marL="457200" indent="-457200">
              <a:spcAft>
                <a:spcPts val="1800"/>
              </a:spcAft>
              <a:buFont typeface="Arial" panose="020B0604020202020204" pitchFamily="34" charset="0"/>
              <a:buChar char="•"/>
            </a:pPr>
            <a:r>
              <a:rPr lang="en-US" dirty="0"/>
              <a:t>Whether to pursue an injunction fraught with complexity.</a:t>
            </a:r>
          </a:p>
          <a:p>
            <a:pPr marL="457200" indent="-457200">
              <a:spcAft>
                <a:spcPts val="1800"/>
              </a:spcAft>
              <a:buFont typeface="Arial" panose="020B0604020202020204" pitchFamily="34" charset="0"/>
              <a:buChar char="•"/>
            </a:pPr>
            <a:r>
              <a:rPr lang="en-US" dirty="0"/>
              <a:t>Damages analysis tied to how court defines the terminating event.</a:t>
            </a:r>
          </a:p>
        </p:txBody>
      </p:sp>
      <p:sp>
        <p:nvSpPr>
          <p:cNvPr id="3" name="Title 2">
            <a:extLst>
              <a:ext uri="{FF2B5EF4-FFF2-40B4-BE49-F238E27FC236}">
                <a16:creationId xmlns:a16="http://schemas.microsoft.com/office/drawing/2014/main" id="{63BDA578-FD34-3C42-EF64-3F23E4FD02E2}"/>
              </a:ext>
            </a:extLst>
          </p:cNvPr>
          <p:cNvSpPr>
            <a:spLocks noGrp="1"/>
          </p:cNvSpPr>
          <p:nvPr>
            <p:ph type="title"/>
          </p:nvPr>
        </p:nvSpPr>
        <p:spPr/>
        <p:txBody>
          <a:bodyPr/>
          <a:lstStyle/>
          <a:p>
            <a:pPr algn="ctr"/>
            <a:r>
              <a:rPr lang="en-US" dirty="0"/>
              <a:t>Moral of the Story</a:t>
            </a:r>
          </a:p>
        </p:txBody>
      </p:sp>
      <p:sp>
        <p:nvSpPr>
          <p:cNvPr id="4" name="Slide Number Placeholder 6">
            <a:extLst>
              <a:ext uri="{FF2B5EF4-FFF2-40B4-BE49-F238E27FC236}">
                <a16:creationId xmlns:a16="http://schemas.microsoft.com/office/drawing/2014/main" id="{45299730-16C8-16A0-064C-34D2CAD60F71}"/>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45</a:t>
            </a:fld>
            <a:endParaRPr lang="en-US" dirty="0"/>
          </a:p>
        </p:txBody>
      </p:sp>
    </p:spTree>
    <p:extLst>
      <p:ext uri="{BB962C8B-B14F-4D97-AF65-F5344CB8AC3E}">
        <p14:creationId xmlns:p14="http://schemas.microsoft.com/office/powerpoint/2010/main" val="35527850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2AD3-782E-E166-866E-C420958A682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E67BB58-2D0D-C9F6-21B7-BF5E0E27CC20}"/>
              </a:ext>
            </a:extLst>
          </p:cNvPr>
          <p:cNvSpPr>
            <a:spLocks noGrp="1"/>
          </p:cNvSpPr>
          <p:nvPr>
            <p:ph type="title"/>
          </p:nvPr>
        </p:nvSpPr>
        <p:spPr/>
        <p:txBody>
          <a:bodyPr/>
          <a:lstStyle/>
          <a:p>
            <a:r>
              <a:rPr lang="en-US" dirty="0"/>
              <a:t>Questions?</a:t>
            </a:r>
          </a:p>
        </p:txBody>
      </p:sp>
      <p:pic>
        <p:nvPicPr>
          <p:cNvPr id="15" name="Picture Placeholder 14" descr="A person in a suit smiling&#10;&#10;AI-generated content may be incorrect.">
            <a:extLst>
              <a:ext uri="{FF2B5EF4-FFF2-40B4-BE49-F238E27FC236}">
                <a16:creationId xmlns:a16="http://schemas.microsoft.com/office/drawing/2014/main" id="{9C9E9C2C-7E29-ED5F-0DF2-600E4FC4E5DF}"/>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94" r="294"/>
          <a:stretch>
            <a:fillRect/>
          </a:stretch>
        </p:blipFill>
        <p:spPr/>
      </p:pic>
      <p:sp>
        <p:nvSpPr>
          <p:cNvPr id="10" name="Text Placeholder 9">
            <a:extLst>
              <a:ext uri="{FF2B5EF4-FFF2-40B4-BE49-F238E27FC236}">
                <a16:creationId xmlns:a16="http://schemas.microsoft.com/office/drawing/2014/main" id="{742DCD69-A14F-2957-2E90-7D163DDEF843}"/>
              </a:ext>
            </a:extLst>
          </p:cNvPr>
          <p:cNvSpPr>
            <a:spLocks noGrp="1"/>
          </p:cNvSpPr>
          <p:nvPr>
            <p:ph type="body" sz="quarter" idx="13"/>
          </p:nvPr>
        </p:nvSpPr>
        <p:spPr/>
        <p:txBody>
          <a:bodyPr/>
          <a:lstStyle/>
          <a:p>
            <a:r>
              <a:rPr lang="en-US" dirty="0"/>
              <a:t>John R. Gotaskie, Jr.</a:t>
            </a:r>
          </a:p>
        </p:txBody>
      </p:sp>
      <p:sp>
        <p:nvSpPr>
          <p:cNvPr id="12" name="Text Placeholder 11">
            <a:extLst>
              <a:ext uri="{FF2B5EF4-FFF2-40B4-BE49-F238E27FC236}">
                <a16:creationId xmlns:a16="http://schemas.microsoft.com/office/drawing/2014/main" id="{454E3487-31E1-832A-E1B3-25F1FE8E8DFE}"/>
              </a:ext>
            </a:extLst>
          </p:cNvPr>
          <p:cNvSpPr>
            <a:spLocks noGrp="1"/>
          </p:cNvSpPr>
          <p:nvPr>
            <p:ph type="body" sz="quarter" idx="17"/>
          </p:nvPr>
        </p:nvSpPr>
        <p:spPr/>
        <p:txBody>
          <a:bodyPr/>
          <a:lstStyle/>
          <a:p>
            <a:r>
              <a:rPr lang="en-US" dirty="0"/>
              <a:t>Partner</a:t>
            </a:r>
          </a:p>
        </p:txBody>
      </p:sp>
      <p:sp>
        <p:nvSpPr>
          <p:cNvPr id="13" name="Text Placeholder 12">
            <a:extLst>
              <a:ext uri="{FF2B5EF4-FFF2-40B4-BE49-F238E27FC236}">
                <a16:creationId xmlns:a16="http://schemas.microsoft.com/office/drawing/2014/main" id="{CEEA07FB-3634-0C5D-AE0E-CB8BFDDD5240}"/>
              </a:ext>
            </a:extLst>
          </p:cNvPr>
          <p:cNvSpPr>
            <a:spLocks noGrp="1"/>
          </p:cNvSpPr>
          <p:nvPr>
            <p:ph type="body" sz="quarter" idx="20"/>
          </p:nvPr>
        </p:nvSpPr>
        <p:spPr/>
        <p:txBody>
          <a:bodyPr/>
          <a:lstStyle/>
          <a:p>
            <a:r>
              <a:rPr lang="en-US" dirty="0"/>
              <a:t>412.394.5528</a:t>
            </a:r>
          </a:p>
          <a:p>
            <a:r>
              <a:rPr lang="en-US" dirty="0"/>
              <a:t>jgotaskie@foxrothschild.com</a:t>
            </a:r>
          </a:p>
        </p:txBody>
      </p:sp>
      <p:sp>
        <p:nvSpPr>
          <p:cNvPr id="2" name="Slide Number Placeholder 6">
            <a:extLst>
              <a:ext uri="{FF2B5EF4-FFF2-40B4-BE49-F238E27FC236}">
                <a16:creationId xmlns:a16="http://schemas.microsoft.com/office/drawing/2014/main" id="{B5786111-9A7C-91B6-F405-DE449033EA99}"/>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46</a:t>
            </a:fld>
            <a:endParaRPr lang="en-US" dirty="0"/>
          </a:p>
        </p:txBody>
      </p:sp>
    </p:spTree>
    <p:extLst>
      <p:ext uri="{BB962C8B-B14F-4D97-AF65-F5344CB8AC3E}">
        <p14:creationId xmlns:p14="http://schemas.microsoft.com/office/powerpoint/2010/main" val="51031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1573D-E846-9C2C-8932-F74500239F3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CA860D-582C-4CA9-2184-372D8F78CB6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6548" t="-6" r="-258" b="6"/>
          <a:stretch/>
        </p:blipFill>
        <p:spPr>
          <a:xfrm>
            <a:off x="-32773" y="-12701"/>
            <a:ext cx="4663090" cy="6882606"/>
          </a:xfrm>
        </p:spPr>
      </p:pic>
      <p:sp>
        <p:nvSpPr>
          <p:cNvPr id="4" name="Title 3">
            <a:extLst>
              <a:ext uri="{FF2B5EF4-FFF2-40B4-BE49-F238E27FC236}">
                <a16:creationId xmlns:a16="http://schemas.microsoft.com/office/drawing/2014/main" id="{61315A03-CA31-FEA6-5972-BFB1B87FA143}"/>
              </a:ext>
            </a:extLst>
          </p:cNvPr>
          <p:cNvSpPr>
            <a:spLocks noGrp="1"/>
          </p:cNvSpPr>
          <p:nvPr>
            <p:ph type="title"/>
          </p:nvPr>
        </p:nvSpPr>
        <p:spPr>
          <a:xfrm>
            <a:off x="6458259" y="659876"/>
            <a:ext cx="5141627" cy="1688495"/>
          </a:xfrm>
        </p:spPr>
        <p:txBody>
          <a:bodyPr>
            <a:normAutofit fontScale="90000"/>
          </a:bodyPr>
          <a:lstStyle/>
          <a:p>
            <a:r>
              <a:rPr lang="en-US" dirty="0"/>
              <a:t>Trump Administration Initiatives &amp; Executive Orders</a:t>
            </a:r>
          </a:p>
        </p:txBody>
      </p:sp>
      <p:sp>
        <p:nvSpPr>
          <p:cNvPr id="5" name="Content Placeholder 4">
            <a:extLst>
              <a:ext uri="{FF2B5EF4-FFF2-40B4-BE49-F238E27FC236}">
                <a16:creationId xmlns:a16="http://schemas.microsoft.com/office/drawing/2014/main" id="{62B50027-C55B-9FD7-E91E-ADA98F1800AF}"/>
              </a:ext>
            </a:extLst>
          </p:cNvPr>
          <p:cNvSpPr>
            <a:spLocks noGrp="1"/>
          </p:cNvSpPr>
          <p:nvPr>
            <p:ph idx="1"/>
          </p:nvPr>
        </p:nvSpPr>
        <p:spPr>
          <a:xfrm>
            <a:off x="6458259" y="2422689"/>
            <a:ext cx="5536369" cy="3610465"/>
          </a:xfrm>
        </p:spPr>
        <p:txBody>
          <a:bodyPr>
            <a:noAutofit/>
          </a:bodyPr>
          <a:lstStyle/>
          <a:p>
            <a:r>
              <a:rPr lang="en-US" sz="2000" dirty="0"/>
              <a:t>The Trump administration is making sweeping changes in federal policy that directly impact businesses and individuals.</a:t>
            </a:r>
          </a:p>
          <a:p>
            <a:r>
              <a:rPr lang="en-US" sz="2000" dirty="0"/>
              <a:t>Our </a:t>
            </a:r>
            <a:r>
              <a:rPr lang="en-US" sz="2000" b="1" dirty="0">
                <a:hlinkClick r:id="rId3"/>
              </a:rPr>
              <a:t>Trump Administration Initiatives &amp; Executive Orders</a:t>
            </a:r>
            <a:r>
              <a:rPr lang="en-US" sz="2000" b="1" dirty="0"/>
              <a:t> </a:t>
            </a:r>
            <a:r>
              <a:rPr lang="en-US" sz="2000" dirty="0"/>
              <a:t>webpage is a go-to source for up-to-date legal insights on federal policy changes — helping you understand how these developments may affect you and what actions you can take.</a:t>
            </a:r>
          </a:p>
          <a:p>
            <a:r>
              <a:rPr lang="en-US" sz="2000" b="1" dirty="0">
                <a:solidFill>
                  <a:srgbClr val="467886"/>
                </a:solidFill>
                <a:effectLst/>
                <a:ea typeface="Times New Roman" panose="02020603050405020304" pitchFamily="18" charset="0"/>
                <a:cs typeface="Aptos" panose="020B0004020202020204" pitchFamily="34" charset="0"/>
                <a:hlinkClick r:id="rId3"/>
              </a:rPr>
              <a:t>https://www.foxrothschild.com/trump-administration-initiatives-executive-orders</a:t>
            </a:r>
            <a:endParaRPr lang="en-US" sz="2000" b="1" dirty="0">
              <a:solidFill>
                <a:srgbClr val="467886"/>
              </a:solidFill>
              <a:effectLst/>
              <a:ea typeface="Times New Roman" panose="02020603050405020304" pitchFamily="18" charset="0"/>
              <a:cs typeface="Aptos" panose="020B0004020202020204" pitchFamily="34" charset="0"/>
            </a:endParaRPr>
          </a:p>
          <a:p>
            <a:endParaRPr lang="en-US" sz="2400" dirty="0"/>
          </a:p>
        </p:txBody>
      </p:sp>
    </p:spTree>
    <p:extLst>
      <p:ext uri="{BB962C8B-B14F-4D97-AF65-F5344CB8AC3E}">
        <p14:creationId xmlns:p14="http://schemas.microsoft.com/office/powerpoint/2010/main" val="31263996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3F89-AB33-2576-5C37-F0F4DE795E6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E715A-A085-C69A-9ADE-B646DB9E6097}"/>
              </a:ext>
            </a:extLst>
          </p:cNvPr>
          <p:cNvSpPr>
            <a:spLocks noGrp="1"/>
          </p:cNvSpPr>
          <p:nvPr>
            <p:ph sz="quarter" idx="10"/>
          </p:nvPr>
        </p:nvSpPr>
        <p:spPr>
          <a:xfrm>
            <a:off x="522515" y="1837110"/>
            <a:ext cx="5699176" cy="2975983"/>
          </a:xfrm>
        </p:spPr>
        <p:txBody>
          <a:bodyPr/>
          <a:lstStyle/>
          <a:p>
            <a:r>
              <a:rPr lang="en-US" sz="2500" dirty="0"/>
              <a:t>Fox’s Oval Office Update on LinkedIn promotes our attorneys’ latest insights on Trump Administration Initiatives &amp; Executive Orders. </a:t>
            </a:r>
            <a:r>
              <a:rPr lang="en-US" sz="2500" b="1" dirty="0">
                <a:hlinkClick r:id="rId2"/>
              </a:rPr>
              <a:t>Subscribe</a:t>
            </a:r>
            <a:r>
              <a:rPr lang="en-US" sz="2500" dirty="0"/>
              <a:t> to our newsletter to stay informed about the many policy changes coming from the White House.</a:t>
            </a:r>
          </a:p>
        </p:txBody>
      </p:sp>
      <p:sp>
        <p:nvSpPr>
          <p:cNvPr id="5" name="Title 4">
            <a:extLst>
              <a:ext uri="{FF2B5EF4-FFF2-40B4-BE49-F238E27FC236}">
                <a16:creationId xmlns:a16="http://schemas.microsoft.com/office/drawing/2014/main" id="{1707823D-AD7C-6879-50D8-ECD9728B54DF}"/>
              </a:ext>
            </a:extLst>
          </p:cNvPr>
          <p:cNvSpPr>
            <a:spLocks noGrp="1"/>
          </p:cNvSpPr>
          <p:nvPr>
            <p:ph type="title"/>
          </p:nvPr>
        </p:nvSpPr>
        <p:spPr/>
        <p:txBody>
          <a:bodyPr/>
          <a:lstStyle/>
          <a:p>
            <a:r>
              <a:rPr lang="en-US" dirty="0"/>
              <a:t>Stay Informed</a:t>
            </a:r>
          </a:p>
        </p:txBody>
      </p:sp>
      <p:pic>
        <p:nvPicPr>
          <p:cNvPr id="1026" name="Picture 2">
            <a:hlinkClick r:id="rId2"/>
            <a:extLst>
              <a:ext uri="{FF2B5EF4-FFF2-40B4-BE49-F238E27FC236}">
                <a16:creationId xmlns:a16="http://schemas.microsoft.com/office/drawing/2014/main" id="{CDECE359-7B8D-96BA-98AC-DD54ACB0C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794" y="1837110"/>
            <a:ext cx="4224013" cy="2379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2D2FA3-49BB-2D57-838B-C22015DAA795}"/>
              </a:ext>
            </a:extLst>
          </p:cNvPr>
          <p:cNvSpPr txBox="1"/>
          <p:nvPr/>
        </p:nvSpPr>
        <p:spPr>
          <a:xfrm>
            <a:off x="522515" y="4813093"/>
            <a:ext cx="109035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4444"/>
                </a:solidFill>
                <a:effectLst/>
                <a:uLnTx/>
                <a:uFillTx/>
                <a:latin typeface="Segoe UI"/>
                <a:ea typeface="+mn-ea"/>
                <a:cs typeface="+mn-cs"/>
              </a:rPr>
              <a:t>To subscribe, visit: </a:t>
            </a:r>
            <a:r>
              <a:rPr kumimoji="0" lang="en-US" sz="2400" b="1" i="0" u="sng" strike="noStrike" kern="1200" cap="none" spc="0" normalizeH="0" baseline="0" noProof="0" dirty="0">
                <a:ln>
                  <a:noFill/>
                </a:ln>
                <a:solidFill>
                  <a:srgbClr val="89B945"/>
                </a:solidFill>
                <a:effectLst/>
                <a:uLnTx/>
                <a:uFillTx/>
                <a:latin typeface="Segoe UI"/>
                <a:ea typeface="+mn-ea"/>
                <a:cs typeface="+mn-cs"/>
              </a:rPr>
              <a:t>https://www.linkedin.com/newsletters/oval-office-update-7295167083024146433/</a:t>
            </a:r>
          </a:p>
        </p:txBody>
      </p:sp>
      <p:sp>
        <p:nvSpPr>
          <p:cNvPr id="2" name="Slide Number Placeholder 6">
            <a:extLst>
              <a:ext uri="{FF2B5EF4-FFF2-40B4-BE49-F238E27FC236}">
                <a16:creationId xmlns:a16="http://schemas.microsoft.com/office/drawing/2014/main" id="{74740308-F170-BE7A-F446-B9151F46E19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48</a:t>
            </a:fld>
            <a:endParaRPr lang="en-US" dirty="0"/>
          </a:p>
        </p:txBody>
      </p:sp>
    </p:spTree>
    <p:extLst>
      <p:ext uri="{BB962C8B-B14F-4D97-AF65-F5344CB8AC3E}">
        <p14:creationId xmlns:p14="http://schemas.microsoft.com/office/powerpoint/2010/main" val="11326459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E50E99-74E7-F2B7-4FDE-B392D4188DBB}"/>
              </a:ext>
            </a:extLst>
          </p:cNvPr>
          <p:cNvSpPr>
            <a:spLocks noGrp="1"/>
          </p:cNvSpPr>
          <p:nvPr>
            <p:ph type="sldNum" sz="quarter" idx="4"/>
          </p:nvPr>
        </p:nvSpPr>
        <p:spPr>
          <a:xfrm>
            <a:off x="7419975" y="6213475"/>
            <a:ext cx="2743200" cy="365125"/>
          </a:xfrm>
        </p:spPr>
        <p:txBody>
          <a:bodyPr anchor="ctr">
            <a:normAutofit/>
          </a:bodyPr>
          <a:lstStyle/>
          <a:p>
            <a:pPr>
              <a:spcAft>
                <a:spcPts val="600"/>
              </a:spcAft>
            </a:pPr>
            <a:fld id="{9ECB37C8-362D-4483-9724-DF111CEFCFB9}" type="slidenum">
              <a:rPr lang="en-US" smtClean="0"/>
              <a:pPr>
                <a:spcAft>
                  <a:spcPts val="600"/>
                </a:spcAft>
              </a:pPr>
              <a:t>5</a:t>
            </a:fld>
            <a:endParaRPr lang="en-US"/>
          </a:p>
        </p:txBody>
      </p:sp>
      <p:sp>
        <p:nvSpPr>
          <p:cNvPr id="9" name="Content Placeholder 8">
            <a:extLst>
              <a:ext uri="{FF2B5EF4-FFF2-40B4-BE49-F238E27FC236}">
                <a16:creationId xmlns:a16="http://schemas.microsoft.com/office/drawing/2014/main" id="{301F6449-EB6A-020A-A435-647A4B495833}"/>
              </a:ext>
            </a:extLst>
          </p:cNvPr>
          <p:cNvSpPr>
            <a:spLocks noGrp="1"/>
          </p:cNvSpPr>
          <p:nvPr>
            <p:ph sz="quarter" idx="10"/>
          </p:nvPr>
        </p:nvSpPr>
        <p:spPr>
          <a:xfrm>
            <a:off x="2899636" y="1837110"/>
            <a:ext cx="8746489" cy="3649662"/>
          </a:xfrm>
        </p:spPr>
        <p:txBody>
          <a:bodyPr>
            <a:normAutofit fontScale="92500" lnSpcReduction="20000"/>
          </a:bodyPr>
          <a:lstStyle/>
          <a:p>
            <a:r>
              <a:rPr lang="en-US" sz="2600" dirty="0"/>
              <a:t>“Good cause” under Wis. Stat. § 135.02(4):</a:t>
            </a:r>
          </a:p>
          <a:p>
            <a:r>
              <a:rPr lang="en-US" sz="2600" dirty="0"/>
              <a:t>	A. “Failure by a dealer to comply substantially with 	essential and reasonable requirements imposed upon 	the dealer by the grantor, or sought to be imposed by 	the grantor, which requirements are not discriminatory 	as compared the requirements imposed on other 	similarly situated dealers either by their terms or in the 	manner of their enforcement; or</a:t>
            </a:r>
          </a:p>
          <a:p>
            <a:endParaRPr lang="en-US" sz="2600" dirty="0"/>
          </a:p>
          <a:p>
            <a:r>
              <a:rPr lang="en-US" sz="2600" dirty="0"/>
              <a:t>	B. Bad faith by the dealer in carrying out the terms of 	the dealership.” </a:t>
            </a:r>
          </a:p>
          <a:p>
            <a:endParaRPr lang="en-US" sz="2200" dirty="0"/>
          </a:p>
        </p:txBody>
      </p:sp>
      <p:sp>
        <p:nvSpPr>
          <p:cNvPr id="8" name="Title 7">
            <a:extLst>
              <a:ext uri="{FF2B5EF4-FFF2-40B4-BE49-F238E27FC236}">
                <a16:creationId xmlns:a16="http://schemas.microsoft.com/office/drawing/2014/main" id="{B3501119-6D88-963F-568C-0A156AB9231A}"/>
              </a:ext>
            </a:extLst>
          </p:cNvPr>
          <p:cNvSpPr>
            <a:spLocks noGrp="1"/>
          </p:cNvSpPr>
          <p:nvPr>
            <p:ph type="title"/>
          </p:nvPr>
        </p:nvSpPr>
        <p:spPr>
          <a:xfrm>
            <a:off x="841248" y="365760"/>
            <a:ext cx="10515600" cy="1325880"/>
          </a:xfrm>
        </p:spPr>
        <p:txBody>
          <a:bodyPr anchor="ctr">
            <a:normAutofit/>
          </a:bodyPr>
          <a:lstStyle/>
          <a:p>
            <a:pPr algn="ctr"/>
            <a:r>
              <a:rPr lang="en-US" dirty="0"/>
              <a:t>Relationship Law Impact on CT Claims</a:t>
            </a:r>
          </a:p>
        </p:txBody>
      </p:sp>
      <p:pic>
        <p:nvPicPr>
          <p:cNvPr id="12" name="Picture Placeholder 11" descr="Gavel resting on block">
            <a:extLst>
              <a:ext uri="{FF2B5EF4-FFF2-40B4-BE49-F238E27FC236}">
                <a16:creationId xmlns:a16="http://schemas.microsoft.com/office/drawing/2014/main" id="{47650787-73BE-3567-4B45-AF2B692C854C}"/>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44839" r="15169" b="-1"/>
          <a:stretch>
            <a:fillRect/>
          </a:stretch>
        </p:blipFill>
        <p:spPr>
          <a:xfrm>
            <a:off x="522514" y="1837110"/>
            <a:ext cx="2186622" cy="3649662"/>
          </a:xfrm>
          <a:prstGeom prst="rect">
            <a:avLst/>
          </a:prstGeom>
          <a:noFill/>
        </p:spPr>
      </p:pic>
    </p:spTree>
    <p:extLst>
      <p:ext uri="{BB962C8B-B14F-4D97-AF65-F5344CB8AC3E}">
        <p14:creationId xmlns:p14="http://schemas.microsoft.com/office/powerpoint/2010/main" val="237329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2000"/>
                                        <p:tgtEl>
                                          <p:spTgt spid="9">
                                            <p:txEl>
                                              <p:pRg st="1" end="1"/>
                                            </p:txEl>
                                          </p:spTgt>
                                        </p:tgtEl>
                                      </p:cBhvr>
                                    </p:animEffect>
                                    <p:anim calcmode="lin" valueType="num">
                                      <p:cBhvr>
                                        <p:cTn id="8"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wipe(down)">
                                      <p:cBhvr>
                                        <p:cTn id="14" dur="580">
                                          <p:stCondLst>
                                            <p:cond delay="0"/>
                                          </p:stCondLst>
                                        </p:cTn>
                                        <p:tgtEl>
                                          <p:spTgt spid="9">
                                            <p:txEl>
                                              <p:pRg st="3" end="3"/>
                                            </p:txEl>
                                          </p:spTgt>
                                        </p:tgtEl>
                                      </p:cBhvr>
                                    </p:animEffect>
                                    <p:anim calcmode="lin" valueType="num">
                                      <p:cBhvr>
                                        <p:cTn id="15"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xEl>
                                              <p:pRg st="3" end="3"/>
                                            </p:txEl>
                                          </p:spTgt>
                                        </p:tgtEl>
                                      </p:cBhvr>
                                      <p:to x="100000" y="60000"/>
                                    </p:animScale>
                                    <p:animScale>
                                      <p:cBhvr>
                                        <p:cTn id="21" dur="166" decel="50000">
                                          <p:stCondLst>
                                            <p:cond delay="676"/>
                                          </p:stCondLst>
                                        </p:cTn>
                                        <p:tgtEl>
                                          <p:spTgt spid="9">
                                            <p:txEl>
                                              <p:pRg st="3" end="3"/>
                                            </p:txEl>
                                          </p:spTgt>
                                        </p:tgtEl>
                                      </p:cBhvr>
                                      <p:to x="100000" y="100000"/>
                                    </p:animScale>
                                    <p:animScale>
                                      <p:cBhvr>
                                        <p:cTn id="22" dur="26">
                                          <p:stCondLst>
                                            <p:cond delay="1312"/>
                                          </p:stCondLst>
                                        </p:cTn>
                                        <p:tgtEl>
                                          <p:spTgt spid="9">
                                            <p:txEl>
                                              <p:pRg st="3" end="3"/>
                                            </p:txEl>
                                          </p:spTgt>
                                        </p:tgtEl>
                                      </p:cBhvr>
                                      <p:to x="100000" y="80000"/>
                                    </p:animScale>
                                    <p:animScale>
                                      <p:cBhvr>
                                        <p:cTn id="23" dur="166" decel="50000">
                                          <p:stCondLst>
                                            <p:cond delay="1338"/>
                                          </p:stCondLst>
                                        </p:cTn>
                                        <p:tgtEl>
                                          <p:spTgt spid="9">
                                            <p:txEl>
                                              <p:pRg st="3" end="3"/>
                                            </p:txEl>
                                          </p:spTgt>
                                        </p:tgtEl>
                                      </p:cBhvr>
                                      <p:to x="100000" y="100000"/>
                                    </p:animScale>
                                    <p:animScale>
                                      <p:cBhvr>
                                        <p:cTn id="24" dur="26">
                                          <p:stCondLst>
                                            <p:cond delay="1642"/>
                                          </p:stCondLst>
                                        </p:cTn>
                                        <p:tgtEl>
                                          <p:spTgt spid="9">
                                            <p:txEl>
                                              <p:pRg st="3" end="3"/>
                                            </p:txEl>
                                          </p:spTgt>
                                        </p:tgtEl>
                                      </p:cBhvr>
                                      <p:to x="100000" y="90000"/>
                                    </p:animScale>
                                    <p:animScale>
                                      <p:cBhvr>
                                        <p:cTn id="25" dur="166" decel="50000">
                                          <p:stCondLst>
                                            <p:cond delay="1668"/>
                                          </p:stCondLst>
                                        </p:cTn>
                                        <p:tgtEl>
                                          <p:spTgt spid="9">
                                            <p:txEl>
                                              <p:pRg st="3" end="3"/>
                                            </p:txEl>
                                          </p:spTgt>
                                        </p:tgtEl>
                                      </p:cBhvr>
                                      <p:to x="100000" y="100000"/>
                                    </p:animScale>
                                    <p:animScale>
                                      <p:cBhvr>
                                        <p:cTn id="26" dur="26">
                                          <p:stCondLst>
                                            <p:cond delay="1808"/>
                                          </p:stCondLst>
                                        </p:cTn>
                                        <p:tgtEl>
                                          <p:spTgt spid="9">
                                            <p:txEl>
                                              <p:pRg st="3" end="3"/>
                                            </p:txEl>
                                          </p:spTgt>
                                        </p:tgtEl>
                                      </p:cBhvr>
                                      <p:to x="100000" y="95000"/>
                                    </p:animScale>
                                    <p:animScale>
                                      <p:cBhvr>
                                        <p:cTn id="27" dur="166" decel="50000">
                                          <p:stCondLst>
                                            <p:cond delay="1834"/>
                                          </p:stCondLst>
                                        </p:cTn>
                                        <p:tgtEl>
                                          <p:spTgt spid="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C1C6FDE-3673-C799-2BA4-C9EA004E4AEB}"/>
              </a:ext>
            </a:extLst>
          </p:cNvPr>
          <p:cNvSpPr>
            <a:spLocks noGrp="1"/>
          </p:cNvSpPr>
          <p:nvPr>
            <p:ph sz="quarter" idx="10"/>
          </p:nvPr>
        </p:nvSpPr>
        <p:spPr>
          <a:xfrm>
            <a:off x="522514" y="1837110"/>
            <a:ext cx="8746842" cy="3972019"/>
          </a:xfrm>
        </p:spPr>
        <p:txBody>
          <a:bodyPr>
            <a:normAutofit/>
          </a:bodyPr>
          <a:lstStyle/>
          <a:p>
            <a:pPr marL="457200" indent="-457200">
              <a:buFont typeface="Arial" panose="020B0604020202020204" pitchFamily="34" charset="0"/>
              <a:buChar char="•"/>
            </a:pPr>
            <a:r>
              <a:rPr lang="en-US" sz="2400" i="1" dirty="0"/>
              <a:t>May-Som Gulf, Inc. v. Chevron USA, Inc. </a:t>
            </a:r>
            <a:r>
              <a:rPr lang="en-US" sz="2400" dirty="0"/>
              <a:t>(1989): market withdrawal and assignment of rights to new company</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i="1" dirty="0"/>
              <a:t>Cedar Brook Service Station v. Chevron </a:t>
            </a:r>
            <a:r>
              <a:rPr lang="en-US" sz="2400" dirty="0"/>
              <a:t>(1990): assignment of contracts and leases not a CT because New York law allowed for such assignment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b="1" u="sng" dirty="0"/>
              <a:t>Lesson:</a:t>
            </a:r>
            <a:r>
              <a:rPr lang="en-US" sz="2400" b="1" dirty="0"/>
              <a:t> </a:t>
            </a:r>
            <a:r>
              <a:rPr lang="en-US" sz="2400" dirty="0"/>
              <a:t>market withdrawal alone (without evidence of other deleterious effects) not likely to result in a finding of constructive termination</a:t>
            </a:r>
          </a:p>
          <a:p>
            <a:endParaRPr lang="en-US" sz="2400" dirty="0"/>
          </a:p>
        </p:txBody>
      </p:sp>
      <p:sp>
        <p:nvSpPr>
          <p:cNvPr id="4" name="Title 3">
            <a:extLst>
              <a:ext uri="{FF2B5EF4-FFF2-40B4-BE49-F238E27FC236}">
                <a16:creationId xmlns:a16="http://schemas.microsoft.com/office/drawing/2014/main" id="{A5CD8D45-53D2-09FC-A201-165082245361}"/>
              </a:ext>
            </a:extLst>
          </p:cNvPr>
          <p:cNvSpPr>
            <a:spLocks noGrp="1"/>
          </p:cNvSpPr>
          <p:nvPr>
            <p:ph type="title"/>
          </p:nvPr>
        </p:nvSpPr>
        <p:spPr>
          <a:xfrm>
            <a:off x="841248" y="365760"/>
            <a:ext cx="10515600" cy="1325880"/>
          </a:xfrm>
        </p:spPr>
        <p:txBody>
          <a:bodyPr anchor="ctr">
            <a:normAutofit/>
          </a:bodyPr>
          <a:lstStyle/>
          <a:p>
            <a:r>
              <a:rPr lang="en-US" dirty="0"/>
              <a:t>Constructive Termination Through Market Withdrawal or Market Termination</a:t>
            </a:r>
          </a:p>
        </p:txBody>
      </p:sp>
      <p:pic>
        <p:nvPicPr>
          <p:cNvPr id="8" name="Picture 7" descr="Filling out forms on a table">
            <a:extLst>
              <a:ext uri="{FF2B5EF4-FFF2-40B4-BE49-F238E27FC236}">
                <a16:creationId xmlns:a16="http://schemas.microsoft.com/office/drawing/2014/main" id="{3E9FDE56-704D-A211-2E41-622CFBA2350B}"/>
              </a:ext>
            </a:extLst>
          </p:cNvPr>
          <p:cNvPicPr>
            <a:picLocks noChangeAspect="1"/>
          </p:cNvPicPr>
          <p:nvPr/>
        </p:nvPicPr>
        <p:blipFill>
          <a:blip r:embed="rId2">
            <a:extLst>
              <a:ext uri="{28A0092B-C50C-407E-A947-70E740481C1C}">
                <a14:useLocalDpi xmlns:a14="http://schemas.microsoft.com/office/drawing/2010/main" val="0"/>
              </a:ext>
            </a:extLst>
          </a:blip>
          <a:srcRect l="56072" r="7179" b="-3"/>
          <a:stretch>
            <a:fillRect/>
          </a:stretch>
        </p:blipFill>
        <p:spPr>
          <a:xfrm>
            <a:off x="9459856" y="1837110"/>
            <a:ext cx="2186710" cy="3972019"/>
          </a:xfrm>
          <a:prstGeom prst="rect">
            <a:avLst/>
          </a:prstGeom>
          <a:noFill/>
        </p:spPr>
      </p:pic>
      <p:sp>
        <p:nvSpPr>
          <p:cNvPr id="5" name="Slide Number Placeholder 4" hidden="1">
            <a:extLst>
              <a:ext uri="{FF2B5EF4-FFF2-40B4-BE49-F238E27FC236}">
                <a16:creationId xmlns:a16="http://schemas.microsoft.com/office/drawing/2014/main" id="{A4F49555-D235-5EA9-5084-DDD852B573FE}"/>
              </a:ext>
            </a:extLst>
          </p:cNvPr>
          <p:cNvSpPr>
            <a:spLocks noGrp="1"/>
          </p:cNvSpPr>
          <p:nvPr>
            <p:ph type="sldNum" sz="quarter" idx="4"/>
          </p:nvPr>
        </p:nvSpPr>
        <p:spPr/>
        <p:txBody>
          <a:bodyPr/>
          <a:lstStyle/>
          <a:p>
            <a:pPr>
              <a:spcAft>
                <a:spcPts val="600"/>
              </a:spcAft>
            </a:pPr>
            <a:fld id="{9ECB37C8-362D-4483-9724-DF111CEFCFB9}" type="slidenum">
              <a:rPr lang="en-US" smtClean="0"/>
              <a:pPr>
                <a:spcAft>
                  <a:spcPts val="600"/>
                </a:spcAft>
              </a:pPr>
              <a:t>6</a:t>
            </a:fld>
            <a:endParaRPr lang="en-US"/>
          </a:p>
        </p:txBody>
      </p:sp>
      <p:sp>
        <p:nvSpPr>
          <p:cNvPr id="12" name="Slide Number Placeholder 6">
            <a:extLst>
              <a:ext uri="{FF2B5EF4-FFF2-40B4-BE49-F238E27FC236}">
                <a16:creationId xmlns:a16="http://schemas.microsoft.com/office/drawing/2014/main" id="{65A7538E-BC59-7A59-52EC-A65AF3106517}"/>
              </a:ext>
            </a:extLst>
          </p:cNvPr>
          <p:cNvSpPr txBox="1">
            <a:spLocks/>
          </p:cNvSpPr>
          <p:nvPr/>
        </p:nvSpPr>
        <p:spPr>
          <a:xfrm>
            <a:off x="7406587" y="61996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E8AA58-CD2C-4F84-8F8D-E2A622DE575B}" type="slidenum">
              <a:rPr lang="en-US" smtClean="0"/>
              <a:pPr/>
              <a:t>6</a:t>
            </a:fld>
            <a:endParaRPr lang="en-US" dirty="0"/>
          </a:p>
        </p:txBody>
      </p:sp>
    </p:spTree>
    <p:extLst>
      <p:ext uri="{BB962C8B-B14F-4D97-AF65-F5344CB8AC3E}">
        <p14:creationId xmlns:p14="http://schemas.microsoft.com/office/powerpoint/2010/main" val="9756389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6">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2000"/>
                                        <p:tgtEl>
                                          <p:spTgt spid="6">
                                            <p:txEl>
                                              <p:pRg st="4" end="4"/>
                                            </p:txEl>
                                          </p:spTgt>
                                        </p:tgtEl>
                                      </p:cBhvr>
                                    </p:animEffect>
                                    <p:anim calcmode="lin" valueType="num">
                                      <p:cBhvr>
                                        <p:cTn id="15" dur="2000" fill="hold"/>
                                        <p:tgtEl>
                                          <p:spTgt spid="6">
                                            <p:txEl>
                                              <p:pRg st="4" end="4"/>
                                            </p:txEl>
                                          </p:spTgt>
                                        </p:tgtEl>
                                        <p:attrNameLst>
                                          <p:attrName>ppt_w</p:attrName>
                                        </p:attrNameLst>
                                      </p:cBhvr>
                                      <p:tavLst>
                                        <p:tav tm="0" fmla="#ppt_w*sin(2.5*pi*$)">
                                          <p:val>
                                            <p:fltVal val="0"/>
                                          </p:val>
                                        </p:tav>
                                        <p:tav tm="100000">
                                          <p:val>
                                            <p:fltVal val="1"/>
                                          </p:val>
                                        </p:tav>
                                      </p:tavLst>
                                    </p:anim>
                                    <p:anim calcmode="lin" valueType="num">
                                      <p:cBhvr>
                                        <p:cTn id="16" dur="20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B69C80-3FCA-609C-C28F-DEB225014892}"/>
              </a:ext>
            </a:extLst>
          </p:cNvPr>
          <p:cNvSpPr>
            <a:spLocks noGrp="1"/>
          </p:cNvSpPr>
          <p:nvPr>
            <p:ph sz="quarter" idx="10"/>
          </p:nvPr>
        </p:nvSpPr>
        <p:spPr>
          <a:xfrm>
            <a:off x="522514" y="1837110"/>
            <a:ext cx="5466776" cy="3972019"/>
          </a:xfrm>
        </p:spPr>
        <p:txBody>
          <a:bodyPr>
            <a:normAutofit fontScale="85000" lnSpcReduction="20000"/>
          </a:bodyPr>
          <a:lstStyle/>
          <a:p>
            <a:pPr marL="457200" indent="-457200">
              <a:spcAft>
                <a:spcPts val="1000"/>
              </a:spcAft>
              <a:buFont typeface="Arial" panose="020B0604020202020204" pitchFamily="34" charset="0"/>
              <a:buChar char="•"/>
            </a:pPr>
            <a:r>
              <a:rPr lang="en-US" sz="2600" i="1" dirty="0"/>
              <a:t>Little Oil Co. v. Atlantic Richfield Co. </a:t>
            </a:r>
            <a:r>
              <a:rPr lang="en-US" sz="2600" dirty="0"/>
              <a:t>(1988): ARCO issued unilateral marketing changes in operations manual with its franchisees.</a:t>
            </a:r>
          </a:p>
          <a:p>
            <a:pPr marL="457200" indent="-457200">
              <a:buFont typeface="Arial" panose="020B0604020202020204" pitchFamily="34" charset="0"/>
              <a:buChar char="•"/>
            </a:pPr>
            <a:r>
              <a:rPr lang="en-US" sz="2600" b="1" u="sng" dirty="0"/>
              <a:t>Held:</a:t>
            </a:r>
            <a:r>
              <a:rPr lang="en-US" sz="2600" b="1" dirty="0"/>
              <a:t> </a:t>
            </a:r>
            <a:r>
              <a:rPr lang="en-US" sz="2600" dirty="0"/>
              <a:t>Marketing changes were not material to operation of business because disruption to business was low.</a:t>
            </a:r>
            <a:endParaRPr lang="en-US" sz="2600" b="1" u="sng" dirty="0"/>
          </a:p>
          <a:p>
            <a:pPr marL="457200" indent="-457200">
              <a:buFont typeface="Arial" panose="020B0604020202020204" pitchFamily="34" charset="0"/>
              <a:buChar char="•"/>
            </a:pPr>
            <a:endParaRPr lang="en-US" sz="2600" dirty="0"/>
          </a:p>
          <a:p>
            <a:pPr marL="457200" indent="-457200">
              <a:spcBef>
                <a:spcPts val="0"/>
              </a:spcBef>
              <a:buFont typeface="Arial" panose="020B0604020202020204" pitchFamily="34" charset="0"/>
              <a:buChar char="•"/>
            </a:pPr>
            <a:r>
              <a:rPr lang="en-US" sz="2600" b="1" u="sng" dirty="0"/>
              <a:t>Lesson</a:t>
            </a:r>
            <a:r>
              <a:rPr lang="en-US" sz="2600" b="1" dirty="0"/>
              <a:t>: </a:t>
            </a:r>
            <a:r>
              <a:rPr lang="en-US" sz="2600" dirty="0"/>
              <a:t>Courts set high bar for level of disruption to operations manual changes must have before they will consider them to be constructive termination.</a:t>
            </a:r>
          </a:p>
        </p:txBody>
      </p:sp>
      <p:sp>
        <p:nvSpPr>
          <p:cNvPr id="3" name="Title 2">
            <a:extLst>
              <a:ext uri="{FF2B5EF4-FFF2-40B4-BE49-F238E27FC236}">
                <a16:creationId xmlns:a16="http://schemas.microsoft.com/office/drawing/2014/main" id="{A12AABB7-DCB9-7B0F-1EBF-016646184D48}"/>
              </a:ext>
            </a:extLst>
          </p:cNvPr>
          <p:cNvSpPr>
            <a:spLocks noGrp="1"/>
          </p:cNvSpPr>
          <p:nvPr>
            <p:ph type="title"/>
          </p:nvPr>
        </p:nvSpPr>
        <p:spPr>
          <a:xfrm>
            <a:off x="841248" y="365760"/>
            <a:ext cx="10515600" cy="1325880"/>
          </a:xfrm>
        </p:spPr>
        <p:txBody>
          <a:bodyPr anchor="ctr">
            <a:normAutofit/>
          </a:bodyPr>
          <a:lstStyle/>
          <a:p>
            <a:r>
              <a:rPr lang="en-US" dirty="0"/>
              <a:t>Constructive Termination Through Changes to Operations Manual</a:t>
            </a:r>
          </a:p>
        </p:txBody>
      </p:sp>
      <p:pic>
        <p:nvPicPr>
          <p:cNvPr id="5" name="Picture 4" descr="Scales of justice on blue background">
            <a:extLst>
              <a:ext uri="{FF2B5EF4-FFF2-40B4-BE49-F238E27FC236}">
                <a16:creationId xmlns:a16="http://schemas.microsoft.com/office/drawing/2014/main" id="{9019BEE1-7C84-9E4E-4E80-A91D87755AB2}"/>
              </a:ext>
            </a:extLst>
          </p:cNvPr>
          <p:cNvPicPr>
            <a:picLocks noChangeAspect="1"/>
          </p:cNvPicPr>
          <p:nvPr/>
        </p:nvPicPr>
        <p:blipFill>
          <a:blip r:embed="rId2">
            <a:extLst>
              <a:ext uri="{28A0092B-C50C-407E-A947-70E740481C1C}">
                <a14:useLocalDpi xmlns:a14="http://schemas.microsoft.com/office/drawing/2010/main" val="0"/>
              </a:ext>
            </a:extLst>
          </a:blip>
          <a:srcRect l="3710" r="4418" b="-3"/>
          <a:stretch>
            <a:fillRect/>
          </a:stretch>
        </p:blipFill>
        <p:spPr>
          <a:xfrm>
            <a:off x="6179790" y="1837110"/>
            <a:ext cx="5466776" cy="3972019"/>
          </a:xfrm>
          <a:prstGeom prst="rect">
            <a:avLst/>
          </a:prstGeom>
          <a:noFill/>
        </p:spPr>
      </p:pic>
      <p:sp>
        <p:nvSpPr>
          <p:cNvPr id="6" name="Slide Number Placeholder 6">
            <a:extLst>
              <a:ext uri="{FF2B5EF4-FFF2-40B4-BE49-F238E27FC236}">
                <a16:creationId xmlns:a16="http://schemas.microsoft.com/office/drawing/2014/main" id="{6F4FD305-4DC2-E595-89BD-B2A22EA0A6DE}"/>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7</a:t>
            </a:fld>
            <a:endParaRPr lang="en-US" dirty="0"/>
          </a:p>
        </p:txBody>
      </p:sp>
    </p:spTree>
    <p:extLst>
      <p:ext uri="{BB962C8B-B14F-4D97-AF65-F5344CB8AC3E}">
        <p14:creationId xmlns:p14="http://schemas.microsoft.com/office/powerpoint/2010/main" val="12010063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p:cTn id="23"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4672C3-118E-B691-3373-FAB340171B07}"/>
              </a:ext>
            </a:extLst>
          </p:cNvPr>
          <p:cNvSpPr>
            <a:spLocks noGrp="1"/>
          </p:cNvSpPr>
          <p:nvPr>
            <p:ph sz="quarter" idx="10"/>
          </p:nvPr>
        </p:nvSpPr>
        <p:spPr/>
        <p:txBody>
          <a:bodyPr/>
          <a:lstStyle/>
          <a:p>
            <a:r>
              <a:rPr lang="en-US" i="1" dirty="0"/>
              <a:t>Robert Basil Motors, Inc. v. General Motors Corp. </a:t>
            </a:r>
            <a:r>
              <a:rPr lang="en-US" dirty="0"/>
              <a:t>(2004): CT claim could be maintained where the dealer had managed to stay in business pending the “phase-out” of the Oldsmobile brand.</a:t>
            </a:r>
          </a:p>
          <a:p>
            <a:endParaRPr lang="en-US" dirty="0"/>
          </a:p>
        </p:txBody>
      </p:sp>
      <p:sp>
        <p:nvSpPr>
          <p:cNvPr id="3" name="Title 2">
            <a:extLst>
              <a:ext uri="{FF2B5EF4-FFF2-40B4-BE49-F238E27FC236}">
                <a16:creationId xmlns:a16="http://schemas.microsoft.com/office/drawing/2014/main" id="{0FBC7BF4-104C-81DD-6716-3F806E478898}"/>
              </a:ext>
            </a:extLst>
          </p:cNvPr>
          <p:cNvSpPr>
            <a:spLocks noGrp="1"/>
          </p:cNvSpPr>
          <p:nvPr>
            <p:ph type="title"/>
          </p:nvPr>
        </p:nvSpPr>
        <p:spPr/>
        <p:txBody>
          <a:bodyPr/>
          <a:lstStyle/>
          <a:p>
            <a:r>
              <a:rPr lang="en-US" dirty="0"/>
              <a:t>Constructive Termination Through Product or Service Discontinuation</a:t>
            </a:r>
          </a:p>
        </p:txBody>
      </p:sp>
      <p:pic>
        <p:nvPicPr>
          <p:cNvPr id="5" name="Picture 4" descr="Cars in factory">
            <a:extLst>
              <a:ext uri="{FF2B5EF4-FFF2-40B4-BE49-F238E27FC236}">
                <a16:creationId xmlns:a16="http://schemas.microsoft.com/office/drawing/2014/main" id="{8FF76434-6CFC-EBF8-AE52-4703A24B9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020" y="3429000"/>
            <a:ext cx="4501039" cy="2531835"/>
          </a:xfrm>
          <a:prstGeom prst="rect">
            <a:avLst/>
          </a:prstGeom>
        </p:spPr>
      </p:pic>
      <p:sp>
        <p:nvSpPr>
          <p:cNvPr id="8" name="Slide Number Placeholder 6">
            <a:extLst>
              <a:ext uri="{FF2B5EF4-FFF2-40B4-BE49-F238E27FC236}">
                <a16:creationId xmlns:a16="http://schemas.microsoft.com/office/drawing/2014/main" id="{424393FA-6332-2BED-7EC9-5243878395E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8</a:t>
            </a:fld>
            <a:endParaRPr lang="en-US" dirty="0"/>
          </a:p>
        </p:txBody>
      </p:sp>
    </p:spTree>
    <p:extLst>
      <p:ext uri="{BB962C8B-B14F-4D97-AF65-F5344CB8AC3E}">
        <p14:creationId xmlns:p14="http://schemas.microsoft.com/office/powerpoint/2010/main" val="1898008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2C5401-CB79-68F9-3AD9-A95D869FACFB}"/>
              </a:ext>
            </a:extLst>
          </p:cNvPr>
          <p:cNvSpPr>
            <a:spLocks noGrp="1"/>
          </p:cNvSpPr>
          <p:nvPr>
            <p:ph sz="quarter" idx="10"/>
          </p:nvPr>
        </p:nvSpPr>
        <p:spPr/>
        <p:txBody>
          <a:bodyPr/>
          <a:lstStyle/>
          <a:p>
            <a:pPr marL="457200" indent="-457200">
              <a:buFont typeface="Arial" panose="020B0604020202020204" pitchFamily="34" charset="0"/>
              <a:buChar char="•"/>
            </a:pPr>
            <a:r>
              <a:rPr lang="en-US" i="1" dirty="0"/>
              <a:t>Sandhu v. 7-Eleven, Inc. </a:t>
            </a:r>
            <a:r>
              <a:rPr lang="en-US" dirty="0"/>
              <a:t>(2014):</a:t>
            </a:r>
          </a:p>
          <a:p>
            <a:pPr marL="1143000" lvl="1" indent="-457200"/>
            <a:r>
              <a:rPr lang="en-US" dirty="0"/>
              <a:t>Franchisee sued for injunctive relief pursuant to the Delaware Franchise Security Law (“FSL”).</a:t>
            </a:r>
          </a:p>
          <a:p>
            <a:pPr marL="1143000" lvl="1" indent="-457200"/>
            <a:r>
              <a:rPr lang="en-US" dirty="0"/>
              <a:t>Court found that the FSL permits a cause of action for constructive termination consistent with the statute’s general purpose. </a:t>
            </a:r>
          </a:p>
          <a:p>
            <a:pPr marL="1143000" lvl="1" indent="-457200"/>
            <a:r>
              <a:rPr lang="en-US" dirty="0"/>
              <a:t>To remedy the imbalance of power in the franchise relationship by “‘adding a few statutory pounds to the franchisee’s side of the scales.”</a:t>
            </a:r>
          </a:p>
          <a:p>
            <a:endParaRPr lang="en-US" dirty="0"/>
          </a:p>
        </p:txBody>
      </p:sp>
      <p:sp>
        <p:nvSpPr>
          <p:cNvPr id="3" name="Title 2">
            <a:extLst>
              <a:ext uri="{FF2B5EF4-FFF2-40B4-BE49-F238E27FC236}">
                <a16:creationId xmlns:a16="http://schemas.microsoft.com/office/drawing/2014/main" id="{DADEA1BC-CA6C-E7A0-C579-89B2428A5DB5}"/>
              </a:ext>
            </a:extLst>
          </p:cNvPr>
          <p:cNvSpPr>
            <a:spLocks noGrp="1"/>
          </p:cNvSpPr>
          <p:nvPr>
            <p:ph type="title"/>
          </p:nvPr>
        </p:nvSpPr>
        <p:spPr/>
        <p:txBody>
          <a:bodyPr/>
          <a:lstStyle/>
          <a:p>
            <a:r>
              <a:rPr lang="en-US" dirty="0"/>
              <a:t>Constructive Termination By Foreclosing Access to Essentials Necessary to Do Business</a:t>
            </a:r>
          </a:p>
        </p:txBody>
      </p:sp>
      <p:sp>
        <p:nvSpPr>
          <p:cNvPr id="4" name="Slide Number Placeholder 6">
            <a:extLst>
              <a:ext uri="{FF2B5EF4-FFF2-40B4-BE49-F238E27FC236}">
                <a16:creationId xmlns:a16="http://schemas.microsoft.com/office/drawing/2014/main" id="{92B87D83-5070-7E73-63DA-F1FAFCDB1438}"/>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9</a:t>
            </a:fld>
            <a:endParaRPr lang="en-US" dirty="0"/>
          </a:p>
        </p:txBody>
      </p:sp>
    </p:spTree>
    <p:extLst>
      <p:ext uri="{BB962C8B-B14F-4D97-AF65-F5344CB8AC3E}">
        <p14:creationId xmlns:p14="http://schemas.microsoft.com/office/powerpoint/2010/main" val="1157934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Title">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247C9A93-800C-4AF4-BE9C-90C99E289D15}"/>
    </a:ext>
  </a:extLst>
</a:theme>
</file>

<file path=ppt/theme/theme2.xml><?xml version="1.0" encoding="utf-8"?>
<a:theme xmlns:a="http://schemas.openxmlformats.org/drawingml/2006/main" name="Defaul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4FD548AE-668A-4898-B8DB-232DA142183D}"/>
    </a:ext>
  </a:extLst>
</a:theme>
</file>

<file path=ppt/theme/theme3.xml><?xml version="1.0" encoding="utf-8"?>
<a:theme xmlns:a="http://schemas.openxmlformats.org/drawingml/2006/main" name="Transition">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77F837E0-6F93-4D8C-BD64-8A726CBE7074}"/>
    </a:ext>
  </a:extLst>
</a:theme>
</file>

<file path=ppt/theme/theme4.xml><?xml version="1.0" encoding="utf-8"?>
<a:theme xmlns:a="http://schemas.openxmlformats.org/drawingml/2006/main" name="Contac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A262FE88-CA30-4836-965E-3492921F47C3}"/>
    </a:ext>
  </a:extLst>
</a:theme>
</file>

<file path=ppt/theme/theme5.xml><?xml version="1.0" encoding="utf-8"?>
<a:theme xmlns:a="http://schemas.openxmlformats.org/drawingml/2006/main" name="Blank">
  <a:themeElements>
    <a:clrScheme name="Fox Rebrand">
      <a:dk1>
        <a:srgbClr val="3F4444"/>
      </a:dk1>
      <a:lt1>
        <a:sysClr val="window" lastClr="FFFFFF"/>
      </a:lt1>
      <a:dk2>
        <a:srgbClr val="326B3A"/>
      </a:dk2>
      <a:lt2>
        <a:srgbClr val="E6E7E8"/>
      </a:lt2>
      <a:accent1>
        <a:srgbClr val="326B3A"/>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7015252A-C4DD-4617-A7CF-B5C7F9D317FD}"/>
    </a:ext>
  </a:extLst>
</a:theme>
</file>

<file path=ppt/theme/theme6.xml><?xml version="1.0" encoding="utf-8"?>
<a:theme xmlns:a="http://schemas.openxmlformats.org/drawingml/2006/main" name="1_Title">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38FC23D8-786C-40D2-A275-C42B143A0F79}" vid="{ECB7BE9A-BBE7-4C8C-903F-FA30BE0E8F49}"/>
    </a:ext>
  </a:extLst>
</a:theme>
</file>

<file path=ppt/theme/theme7.xml><?xml version="1.0" encoding="utf-8"?>
<a:theme xmlns:a="http://schemas.openxmlformats.org/drawingml/2006/main" name="1_Defaul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38FC23D8-786C-40D2-A275-C42B143A0F79}" vid="{AF0BFCEB-06AB-4765-AD95-832A776C2A5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473</TotalTime>
  <Words>2957</Words>
  <Application>Microsoft Office PowerPoint</Application>
  <PresentationFormat>Widescreen</PresentationFormat>
  <Paragraphs>281</Paragraphs>
  <Slides>48</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48</vt:i4>
      </vt:variant>
    </vt:vector>
  </HeadingPairs>
  <TitlesOfParts>
    <vt:vector size="61" baseType="lpstr">
      <vt:lpstr>Arial</vt:lpstr>
      <vt:lpstr>Arial Black</vt:lpstr>
      <vt:lpstr>Calibri</vt:lpstr>
      <vt:lpstr>Segoe UI</vt:lpstr>
      <vt:lpstr>Times New Roman</vt:lpstr>
      <vt:lpstr>Wingdings</vt:lpstr>
      <vt:lpstr>Title</vt:lpstr>
      <vt:lpstr>Default</vt:lpstr>
      <vt:lpstr>Transition</vt:lpstr>
      <vt:lpstr>Contact</vt:lpstr>
      <vt:lpstr>Blank</vt:lpstr>
      <vt:lpstr>1_Title</vt:lpstr>
      <vt:lpstr>1_Default</vt:lpstr>
      <vt:lpstr>ACC Western Pennsylvania Chapter 2025 Back to School: An In-House Primer – Lessons from Constructive Termination Caselaw</vt:lpstr>
      <vt:lpstr>Presenter</vt:lpstr>
      <vt:lpstr>Constructive Termination (CT) Defined</vt:lpstr>
      <vt:lpstr>Constructive Termination and Relationship Laws</vt:lpstr>
      <vt:lpstr>Relationship Law Impact on CT Claims</vt:lpstr>
      <vt:lpstr>Constructive Termination Through Market Withdrawal or Market Termination</vt:lpstr>
      <vt:lpstr>Constructive Termination Through Changes to Operations Manual</vt:lpstr>
      <vt:lpstr>Constructive Termination Through Product or Service Discontinuation</vt:lpstr>
      <vt:lpstr>Constructive Termination By Foreclosing Access to Essentials Necessary to Do Business</vt:lpstr>
      <vt:lpstr>Constructive Termination By Foreclosing Access to Essentials Necessary to Do Business</vt:lpstr>
      <vt:lpstr>Constructive Termination Through Lease Nonrenewal, Rent Increases, or Sale of Underlying Land</vt:lpstr>
      <vt:lpstr>Constructive Termination Through Lease Nonrenewal, Rent Increases, or Sale of Underlying Land</vt:lpstr>
      <vt:lpstr>Constructive Termination By Allowing a Competing Franchisee to Encroach</vt:lpstr>
      <vt:lpstr>Constructive Termination By Allowing a Competing Franchisee to Encroach</vt:lpstr>
      <vt:lpstr>Constructive Termination By Allowing a Competing Franchisee to Encroach</vt:lpstr>
      <vt:lpstr>Constructive Termination by Allowing the Franchisor to Distribute and Compete Directly</vt:lpstr>
      <vt:lpstr>Constructive Termination by Establishing Alternative Methods of Distribution</vt:lpstr>
      <vt:lpstr>Themes for Constructive Termination</vt:lpstr>
      <vt:lpstr>The Supreme Court Weighs In</vt:lpstr>
      <vt:lpstr>The Supreme Court Weighs In</vt:lpstr>
      <vt:lpstr>The Supreme Court Weighs In</vt:lpstr>
      <vt:lpstr>The Supreme Court Weighs In</vt:lpstr>
      <vt:lpstr>“General Understanding” of the Doctrine</vt:lpstr>
      <vt:lpstr>Decisions Since Mac’s Shell – PMPA Cases</vt:lpstr>
      <vt:lpstr>Decisions Since Mac’s Shell –  Creative Pleading under the PMPA?</vt:lpstr>
      <vt:lpstr>Decisions Since Mac’s Shell – Preliminary Injunctions</vt:lpstr>
      <vt:lpstr>Decisions Since Mac’s Shell – Preliminary Injunctions</vt:lpstr>
      <vt:lpstr>Decisions Outside of the PMPA </vt:lpstr>
      <vt:lpstr>Decisions Outside of the PMPA</vt:lpstr>
      <vt:lpstr>Decisions Outside of the PMPA</vt:lpstr>
      <vt:lpstr>Other Relationship Statutes and Mac’s Shell</vt:lpstr>
      <vt:lpstr>Other Relationship Statutes and Mac’s Shell </vt:lpstr>
      <vt:lpstr>Other Relationship Statutes and Mac’s Shell </vt:lpstr>
      <vt:lpstr>Reduction in Income – Niche Standards May Survive</vt:lpstr>
      <vt:lpstr>Reduction in Income – Niche Standards May Survive</vt:lpstr>
      <vt:lpstr>The “Brass Tacks” of Litigating a CT Claim: Look to the Agreement First</vt:lpstr>
      <vt:lpstr>Must Assess the Laws Governing the Industry and Region</vt:lpstr>
      <vt:lpstr>Must Assess the Laws Governing the Industry and Region</vt:lpstr>
      <vt:lpstr>Remedies for Plaintiffs - Injunctions</vt:lpstr>
      <vt:lpstr>Remedies for Plaintiffs - Injunctions</vt:lpstr>
      <vt:lpstr>Remedies - Rescission</vt:lpstr>
      <vt:lpstr>Remedies – Damages</vt:lpstr>
      <vt:lpstr>Defenses – Start with the Language of the Agreement</vt:lpstr>
      <vt:lpstr>Moral of the Story</vt:lpstr>
      <vt:lpstr>Moral of the Story</vt:lpstr>
      <vt:lpstr>Questions?</vt:lpstr>
      <vt:lpstr>Trump Administration Initiatives &amp; Executive Orders</vt:lpstr>
      <vt:lpstr>Stay Informed</vt:lpstr>
    </vt:vector>
  </TitlesOfParts>
  <Company>Fox Rothschild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Martorano, Joelle</dc:creator>
  <cp:lastModifiedBy>Barb Dudek</cp:lastModifiedBy>
  <cp:revision>45</cp:revision>
  <dcterms:created xsi:type="dcterms:W3CDTF">2025-04-07T19:03:27Z</dcterms:created>
  <dcterms:modified xsi:type="dcterms:W3CDTF">2025-08-05T01:11:55Z</dcterms:modified>
</cp:coreProperties>
</file>