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9" r:id="rId3"/>
    <p:sldId id="258" r:id="rId4"/>
    <p:sldId id="262" r:id="rId5"/>
    <p:sldId id="263" r:id="rId6"/>
    <p:sldId id="275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56" autoAdjust="0"/>
  </p:normalViewPr>
  <p:slideViewPr>
    <p:cSldViewPr snapToGrid="0">
      <p:cViewPr varScale="1">
        <p:scale>
          <a:sx n="96" d="100"/>
          <a:sy n="96" d="100"/>
        </p:scale>
        <p:origin x="207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.xml" Id="rId3" /><Relationship Type="http://schemas.openxmlformats.org/officeDocument/2006/relationships/presProps" Target="presProp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notesMaster" Target="notesMasters/notesMaster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tableStyles" Target="tableStyle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theme" Target="theme/theme1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viewProps" Target="viewProps.xml" Id="rId22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A6A8-E8B8-4E77-BAB0-FE239F8B73C8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C0CD9-4797-4265-9652-22F13E9E43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8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91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86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6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2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6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6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6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52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0CD9-4797-4265-9652-22F13E9E439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8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28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B43672-BA19-47A4-9F8E-92172951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027"/>
            <a:ext cx="7886700" cy="81597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1A87A-89AA-4440-912A-68562FF87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333500"/>
            <a:ext cx="7886700" cy="44005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47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DAA5-2FD8-4A57-8A9D-B7A1AB99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D4834-F5D5-4DEA-80AA-A14EEB61E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638300"/>
            <a:ext cx="7886700" cy="45529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41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D8078-9CE4-455C-940F-8C77EBB33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825" y="2286000"/>
            <a:ext cx="8134350" cy="58102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67879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7477"/>
            <a:ext cx="7886700" cy="815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1150"/>
            <a:ext cx="7886700" cy="4595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65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80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48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48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48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8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carboneg.com/financial-institutions-consulting/esg-governance-structur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inkedin.com/pulse/due-diligence-playbook-your-business-value-driven-solution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ollegenp.com/article/cyber-law-cour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84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433E-27BA-D3BA-BAD2-7085310F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" y="117477"/>
            <a:ext cx="9144000" cy="8159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Impact on Corporate Governance and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098C-2BFC-EEB8-4EFC-9F275C662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Leadership and Board Commitment</a:t>
            </a:r>
          </a:p>
          <a:p>
            <a:r>
              <a:rPr lang="en-US" dirty="0"/>
              <a:t>ESG and Reputational Risk Factors </a:t>
            </a:r>
          </a:p>
          <a:p>
            <a:r>
              <a:rPr lang="en-US" dirty="0"/>
              <a:t>Increasing Stakeholder Expectations From Consumers, Regulators and Employees:</a:t>
            </a:r>
          </a:p>
          <a:p>
            <a:pPr lvl="1"/>
            <a:r>
              <a:rPr lang="en-US" dirty="0"/>
              <a:t>Transparency</a:t>
            </a:r>
          </a:p>
          <a:p>
            <a:pPr lvl="1"/>
            <a:r>
              <a:rPr lang="en-US" dirty="0"/>
              <a:t>Choice</a:t>
            </a:r>
          </a:p>
          <a:p>
            <a:pPr lvl="1"/>
            <a:r>
              <a:rPr lang="en-US" dirty="0"/>
              <a:t>Data Ethics</a:t>
            </a:r>
          </a:p>
        </p:txBody>
      </p:sp>
      <p:pic>
        <p:nvPicPr>
          <p:cNvPr id="5" name="Picture 4" descr="A hand holding a glowing sign&#10;&#10;AI-generated content may be incorrect.">
            <a:extLst>
              <a:ext uri="{FF2B5EF4-FFF2-40B4-BE49-F238E27FC236}">
                <a16:creationId xmlns:a16="http://schemas.microsoft.com/office/drawing/2014/main" id="{B3DD9944-76CD-A366-4318-4A723D6DA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73731" y="3561844"/>
            <a:ext cx="3940233" cy="27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1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D148-465E-0CC0-DE42-B0B3BB54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Risk &amp; Contracting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F9BC-AB0F-5D85-4D5A-2B8187B09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Vendors are Privacy Liabilities</a:t>
            </a:r>
          </a:p>
          <a:p>
            <a:r>
              <a:rPr lang="en-US" dirty="0"/>
              <a:t>Key DPA Clauses:</a:t>
            </a:r>
          </a:p>
          <a:p>
            <a:pPr lvl="1"/>
            <a:r>
              <a:rPr lang="en-US" dirty="0"/>
              <a:t>Indemnity</a:t>
            </a:r>
          </a:p>
          <a:p>
            <a:pPr lvl="1"/>
            <a:r>
              <a:rPr lang="en-US" dirty="0"/>
              <a:t>Data Minimization</a:t>
            </a:r>
          </a:p>
          <a:p>
            <a:pPr lvl="1"/>
            <a:r>
              <a:rPr lang="en-US" dirty="0"/>
              <a:t>Subprocessors</a:t>
            </a:r>
          </a:p>
          <a:p>
            <a:pPr lvl="1"/>
            <a:r>
              <a:rPr lang="en-US" dirty="0"/>
              <a:t>Audit Rights</a:t>
            </a:r>
          </a:p>
          <a:p>
            <a:pPr lvl="1"/>
            <a:r>
              <a:rPr lang="en-US" dirty="0"/>
              <a:t>Breach Notifications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Ongoing Monitoring </a:t>
            </a:r>
            <a:r>
              <a:rPr lang="en-US" dirty="0"/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eyond Onboarding</a:t>
            </a:r>
          </a:p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Emerging Trend: </a:t>
            </a:r>
            <a:r>
              <a:rPr lang="en-US" dirty="0"/>
              <a:t>Data Transfer Risk Assessments Under GDPR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8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E65D-2614-DAE1-FA1A-0C77EFB8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and Internal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9CAAC-CA2B-4739-5272-DB8B7E9E6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Remote Work and Global HR Data Transfer Risks </a:t>
            </a:r>
          </a:p>
          <a:p>
            <a:r>
              <a:rPr lang="en-US" dirty="0"/>
              <a:t>AI Tools Used for Productivity Surveillance and Profiling </a:t>
            </a:r>
          </a:p>
          <a:p>
            <a:r>
              <a:rPr lang="en-US" dirty="0"/>
              <a:t>Employee Transparency and Consent Obligations </a:t>
            </a:r>
          </a:p>
          <a:p>
            <a:r>
              <a:rPr lang="en-US" dirty="0"/>
              <a:t>Confirm DSAR Processing, Consent and Withdrawal Mechanisms, and Cross-border Transfer Compliance </a:t>
            </a:r>
          </a:p>
          <a:p>
            <a:r>
              <a:rPr lang="en-US" dirty="0"/>
              <a:t>Intersection with Labor Laws and Unions </a:t>
            </a:r>
          </a:p>
        </p:txBody>
      </p:sp>
    </p:spTree>
    <p:extLst>
      <p:ext uri="{BB962C8B-B14F-4D97-AF65-F5344CB8AC3E}">
        <p14:creationId xmlns:p14="http://schemas.microsoft.com/office/powerpoint/2010/main" val="41999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B8FE-9490-6916-4D00-571287D5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254FE-1A63-8C25-F68F-A64DE0C72E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Privacy Due Diligence</a:t>
            </a:r>
          </a:p>
          <a:p>
            <a:pPr lvl="1"/>
            <a:r>
              <a:rPr lang="en-US" dirty="0"/>
              <a:t>Legal Basis for Data Sharing</a:t>
            </a:r>
          </a:p>
          <a:p>
            <a:pPr lvl="1"/>
            <a:r>
              <a:rPr lang="en-US" dirty="0"/>
              <a:t>Secure Data-Sharing </a:t>
            </a:r>
          </a:p>
          <a:p>
            <a:pPr lvl="1"/>
            <a:r>
              <a:rPr lang="en-US" dirty="0"/>
              <a:t>NDAs with Limited Scope</a:t>
            </a:r>
          </a:p>
          <a:p>
            <a:pPr lvl="2"/>
            <a:r>
              <a:rPr lang="en-US" dirty="0"/>
              <a:t>Limit Data-Usage</a:t>
            </a:r>
          </a:p>
          <a:p>
            <a:pPr lvl="0"/>
            <a:r>
              <a:rPr lang="en-US" dirty="0"/>
              <a:t>Post-Close Integration</a:t>
            </a:r>
          </a:p>
          <a:p>
            <a:pPr lvl="1"/>
            <a:r>
              <a:rPr lang="en-US" dirty="0"/>
              <a:t>Data Mapping</a:t>
            </a:r>
          </a:p>
          <a:p>
            <a:pPr lvl="1"/>
            <a:r>
              <a:rPr lang="en-US" dirty="0"/>
              <a:t>Notice Updates</a:t>
            </a:r>
          </a:p>
          <a:p>
            <a:pPr lvl="1"/>
            <a:r>
              <a:rPr lang="en-US" dirty="0"/>
              <a:t>Legacy Storage Risk</a:t>
            </a:r>
          </a:p>
          <a:p>
            <a:pPr lvl="1"/>
            <a:r>
              <a:rPr lang="en-US" dirty="0"/>
              <a:t>Obtain New or “Re-” Consent as Needed</a:t>
            </a:r>
          </a:p>
        </p:txBody>
      </p:sp>
      <p:pic>
        <p:nvPicPr>
          <p:cNvPr id="7" name="Picture 6" descr="A finger pointing at a screen&#10;&#10;AI-generated content may be incorrect.">
            <a:extLst>
              <a:ext uri="{FF2B5EF4-FFF2-40B4-BE49-F238E27FC236}">
                <a16:creationId xmlns:a16="http://schemas.microsoft.com/office/drawing/2014/main" id="{CB549969-89D4-96FE-6AE1-46FC1AF5F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94778" y="2892829"/>
            <a:ext cx="3633586" cy="2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6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D84A-C05E-0FA9-4FEE-689D3414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9986F-E8FC-7B0B-7CEC-F9F4978A9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Governance Frameworks &amp; Cross-Functional Ownership</a:t>
            </a:r>
          </a:p>
          <a:p>
            <a:pPr lvl="1"/>
            <a:r>
              <a:rPr lang="en-US" dirty="0"/>
              <a:t>Privacy is a Cross-Functional Organizational Responsibility. Must Involve:</a:t>
            </a:r>
          </a:p>
          <a:p>
            <a:pPr lvl="2"/>
            <a:r>
              <a:rPr lang="en-US" dirty="0"/>
              <a:t>Legal</a:t>
            </a:r>
          </a:p>
          <a:p>
            <a:pPr lvl="2"/>
            <a:r>
              <a:rPr lang="en-US" dirty="0"/>
              <a:t>Compliance</a:t>
            </a:r>
          </a:p>
          <a:p>
            <a:pPr lvl="2"/>
            <a:r>
              <a:rPr lang="en-US" dirty="0"/>
              <a:t>HR</a:t>
            </a:r>
          </a:p>
          <a:p>
            <a:pPr lvl="2"/>
            <a:r>
              <a:rPr lang="en-US" dirty="0"/>
              <a:t>IT</a:t>
            </a:r>
          </a:p>
          <a:p>
            <a:pPr lvl="2"/>
            <a:r>
              <a:rPr lang="en-US"/>
              <a:t>AI Integration</a:t>
            </a:r>
            <a:endParaRPr lang="en-US" dirty="0"/>
          </a:p>
          <a:p>
            <a:pPr lvl="2"/>
            <a:r>
              <a:rPr lang="en-US" dirty="0"/>
              <a:t>Marketing</a:t>
            </a:r>
          </a:p>
          <a:p>
            <a:pPr lvl="1"/>
            <a:r>
              <a:rPr lang="en-US" dirty="0"/>
              <a:t>Centralized vs. Federated Privacy Governance</a:t>
            </a:r>
          </a:p>
          <a:p>
            <a:pPr lvl="1"/>
            <a:r>
              <a:rPr lang="en-US" dirty="0"/>
              <a:t>Role of the Data Protection Officer (or equivalent)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6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ED98-98B8-D9C7-3B63-1FAC98F4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Operational Resilience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990BF-7009-94C0-774D-CDC1C2C42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Tools</a:t>
            </a:r>
          </a:p>
          <a:p>
            <a:pPr lvl="1"/>
            <a:r>
              <a:rPr lang="en-US" dirty="0"/>
              <a:t>Maintain RoPA/Data Inventory</a:t>
            </a:r>
          </a:p>
          <a:p>
            <a:pPr lvl="1"/>
            <a:r>
              <a:rPr lang="en-US" dirty="0"/>
              <a:t>DPIA’s</a:t>
            </a:r>
          </a:p>
          <a:p>
            <a:pPr lvl="1"/>
            <a:r>
              <a:rPr lang="en-US" dirty="0"/>
              <a:t>AI Impact Assessments</a:t>
            </a:r>
          </a:p>
          <a:p>
            <a:pPr lvl="1"/>
            <a:r>
              <a:rPr lang="en-US" dirty="0"/>
              <a:t>Data Flow Mapping</a:t>
            </a:r>
          </a:p>
          <a:p>
            <a:pPr lvl="1"/>
            <a:r>
              <a:rPr lang="en-US" dirty="0"/>
              <a:t>Manage Opt-Outs and Consents Across Systems</a:t>
            </a:r>
          </a:p>
          <a:p>
            <a:r>
              <a:rPr lang="en-US" dirty="0"/>
              <a:t>Building Internal Accountability</a:t>
            </a:r>
          </a:p>
          <a:p>
            <a:pPr lvl="1"/>
            <a:r>
              <a:rPr lang="en-US" dirty="0"/>
              <a:t>Establish Metrics</a:t>
            </a:r>
          </a:p>
          <a:p>
            <a:pPr lvl="1"/>
            <a:r>
              <a:rPr lang="en-US" dirty="0"/>
              <a:t>KPIs</a:t>
            </a:r>
          </a:p>
          <a:p>
            <a:pPr lvl="1"/>
            <a:r>
              <a:rPr lang="en-US" dirty="0"/>
              <a:t>Internal Audits</a:t>
            </a:r>
          </a:p>
          <a:p>
            <a:pPr lvl="1"/>
            <a:r>
              <a:rPr lang="en-US" dirty="0"/>
              <a:t>Periodic Training</a:t>
            </a:r>
          </a:p>
        </p:txBody>
      </p:sp>
    </p:spTree>
    <p:extLst>
      <p:ext uri="{BB962C8B-B14F-4D97-AF65-F5344CB8AC3E}">
        <p14:creationId xmlns:p14="http://schemas.microsoft.com/office/powerpoint/2010/main" val="261748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2DE2D-34D3-4E6A-D1D6-68CAB885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Next – How to Prepare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CBEE2-AF6D-6B76-9656-38F8054F7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Track Data Localization Laws</a:t>
            </a:r>
          </a:p>
          <a:p>
            <a:r>
              <a:rPr lang="en-US" dirty="0"/>
              <a:t>Integrate Privacy, Ethics and AI Governance Frameworks</a:t>
            </a:r>
          </a:p>
          <a:p>
            <a:r>
              <a:rPr lang="en-US" dirty="0"/>
              <a:t>Develop Proactive Scenario Plans and Horizon Scanning Practices</a:t>
            </a:r>
          </a:p>
          <a:p>
            <a:r>
              <a:rPr lang="en-US" dirty="0"/>
              <a:t>Implement Continuous Updates, Proactive Compliance and Internal Culture Building</a:t>
            </a:r>
          </a:p>
        </p:txBody>
      </p:sp>
    </p:spTree>
    <p:extLst>
      <p:ext uri="{BB962C8B-B14F-4D97-AF65-F5344CB8AC3E}">
        <p14:creationId xmlns:p14="http://schemas.microsoft.com/office/powerpoint/2010/main" val="275305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5034-2BFF-D05E-828A-31D3D820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3E8B5E-89F0-8E39-061A-FBA2880C086B}"/>
              </a:ext>
            </a:extLst>
          </p:cNvPr>
          <p:cNvSpPr txBox="1">
            <a:spLocks/>
          </p:cNvSpPr>
          <p:nvPr/>
        </p:nvSpPr>
        <p:spPr>
          <a:xfrm>
            <a:off x="628650" y="1638300"/>
            <a:ext cx="7886700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4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4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4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4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4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b="1" dirty="0"/>
              <a:t>Thank you!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500" b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B04D6-E495-1C55-B75C-E2F911A26CFD}"/>
              </a:ext>
            </a:extLst>
          </p:cNvPr>
          <p:cNvSpPr txBox="1"/>
          <p:nvPr/>
        </p:nvSpPr>
        <p:spPr>
          <a:xfrm>
            <a:off x="910435" y="4481036"/>
            <a:ext cx="36631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Info:</a:t>
            </a:r>
          </a:p>
          <a:p>
            <a:pPr marL="0" indent="0">
              <a:buNone/>
            </a:pPr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Susanna Bagdasarova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sbagdasarova@babstcalland.com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412-394-5434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8503A-CEF2-7C92-3B1B-008EEE8D38D4}"/>
              </a:ext>
            </a:extLst>
          </p:cNvPr>
          <p:cNvSpPr txBox="1"/>
          <p:nvPr/>
        </p:nvSpPr>
        <p:spPr>
          <a:xfrm>
            <a:off x="5032049" y="4481036"/>
            <a:ext cx="30348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Kristen Petrina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kpetrina@babstcalland.com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412-394-6966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1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C2AF60-34AA-725E-7023-B61CF6EB1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6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1EBD9-1408-43F6-A111-4F352549E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193" y="393108"/>
            <a:ext cx="8708164" cy="9742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Navigating the Evolving Data Privacy Landscape: </a:t>
            </a:r>
          </a:p>
          <a:p>
            <a:pPr marL="0" indent="0" algn="ctr">
              <a:buNone/>
            </a:pPr>
            <a:r>
              <a:rPr lang="en-US" sz="2400" dirty="0"/>
              <a:t>Strategic Legal and Operational Considerations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CABE2-4356-F312-AEB2-A02A8F403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32" y="2228850"/>
            <a:ext cx="2457450" cy="2466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9FFAD5-6722-2999-27EE-C1C88A386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397" y="2219325"/>
            <a:ext cx="2476500" cy="2476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A2A142-4884-0053-3764-BCC5C6E0BF8D}"/>
              </a:ext>
            </a:extLst>
          </p:cNvPr>
          <p:cNvSpPr txBox="1"/>
          <p:nvPr/>
        </p:nvSpPr>
        <p:spPr>
          <a:xfrm>
            <a:off x="1308397" y="4711374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Susanna Bagdasarova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B0E531-B0C1-BB2B-85CA-DE9EF91FEACE}"/>
              </a:ext>
            </a:extLst>
          </p:cNvPr>
          <p:cNvSpPr txBox="1"/>
          <p:nvPr/>
        </p:nvSpPr>
        <p:spPr>
          <a:xfrm>
            <a:off x="5804464" y="4695825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Kristen L. Petrina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EFCEFA-6A56-EE31-D0EA-01856C816F3F}"/>
              </a:ext>
            </a:extLst>
          </p:cNvPr>
          <p:cNvSpPr txBox="1"/>
          <p:nvPr/>
        </p:nvSpPr>
        <p:spPr>
          <a:xfrm>
            <a:off x="3784897" y="5157237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August 8, 2025</a:t>
            </a:r>
          </a:p>
        </p:txBody>
      </p:sp>
    </p:spTree>
    <p:extLst>
      <p:ext uri="{BB962C8B-B14F-4D97-AF65-F5344CB8AC3E}">
        <p14:creationId xmlns:p14="http://schemas.microsoft.com/office/powerpoint/2010/main" val="23044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E7D7-E221-45A6-BF6A-AFCE2117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 and Roadmap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7E73C-5F64-4619-B22B-8367A64EE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Areas of Focus: </a:t>
            </a:r>
          </a:p>
          <a:p>
            <a:pPr lvl="1"/>
            <a:r>
              <a:rPr lang="en-US" dirty="0"/>
              <a:t>Status and Framework of Data Privacy Today</a:t>
            </a:r>
          </a:p>
          <a:p>
            <a:pPr lvl="1"/>
            <a:r>
              <a:rPr lang="en-US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dirty="0"/>
              <a:t> Privacy Landscape in 2025</a:t>
            </a:r>
          </a:p>
          <a:p>
            <a:pPr lvl="2"/>
            <a:r>
              <a:rPr lang="en-US" dirty="0"/>
              <a:t>U.S. Privacy Landscape</a:t>
            </a:r>
          </a:p>
          <a:p>
            <a:pPr lvl="2"/>
            <a:r>
              <a:rPr lang="en-US" dirty="0"/>
              <a:t>Enforcement Trends &amp; Risk Areas</a:t>
            </a:r>
          </a:p>
          <a:p>
            <a:pPr lvl="2"/>
            <a:r>
              <a:rPr lang="en-US" dirty="0"/>
              <a:t>Impact on Corporate Governance and Operations</a:t>
            </a:r>
          </a:p>
          <a:p>
            <a:pPr lvl="1"/>
            <a:r>
              <a:rPr lang="en-US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Privacy Touchpoints Across </a:t>
            </a:r>
            <a:r>
              <a:rPr lang="en-US" dirty="0"/>
              <a:t>Your Business</a:t>
            </a:r>
          </a:p>
          <a:p>
            <a:pPr lvl="2"/>
            <a:r>
              <a:rPr lang="en-US" dirty="0"/>
              <a:t>Third-Party Risk &amp; Contracting</a:t>
            </a:r>
          </a:p>
          <a:p>
            <a:pPr lvl="2"/>
            <a:r>
              <a:rPr lang="en-US" dirty="0"/>
              <a:t>Employee &amp; Internal Data Considerations</a:t>
            </a:r>
          </a:p>
          <a:p>
            <a:pPr lvl="2"/>
            <a:r>
              <a:rPr lang="en-US" dirty="0"/>
              <a:t>M&amp;A</a:t>
            </a:r>
          </a:p>
          <a:p>
            <a:pPr lvl="1"/>
            <a:r>
              <a:rPr lang="en-US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Strategic &amp; Operational Resilience.</a:t>
            </a:r>
          </a:p>
          <a:p>
            <a:pPr lvl="2"/>
            <a:r>
              <a:rPr lang="en-US" dirty="0"/>
              <a:t>Governance Frameworks &amp; Cross-Functional Ownership</a:t>
            </a:r>
          </a:p>
          <a:p>
            <a:pPr lvl="2"/>
            <a:r>
              <a:rPr lang="en-US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Operational Resilience </a:t>
            </a:r>
          </a:p>
        </p:txBody>
      </p:sp>
    </p:spTree>
    <p:extLst>
      <p:ext uri="{BB962C8B-B14F-4D97-AF65-F5344CB8AC3E}">
        <p14:creationId xmlns:p14="http://schemas.microsoft.com/office/powerpoint/2010/main" val="159556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69A1-8DC6-50E3-410E-745050BC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Privacy Landscape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5E8E0-B2BF-C6F4-6B30-E071CE98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24" y="1387894"/>
            <a:ext cx="6999316" cy="48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C649B-22A3-30C6-75DE-05049ED1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Privacy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AD2D3-A860-08C7-4B16-ECEA1AA53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European Union</a:t>
            </a:r>
          </a:p>
          <a:p>
            <a:pPr lvl="1"/>
            <a:r>
              <a:rPr lang="en-US" dirty="0"/>
              <a:t>GDPR, EU Data Act, and AI Act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Revisions or Expanded Provisions</a:t>
            </a:r>
          </a:p>
          <a:p>
            <a:pPr lvl="1"/>
            <a:r>
              <a:rPr lang="en-US" b="1" dirty="0"/>
              <a:t>China</a:t>
            </a:r>
            <a:r>
              <a:rPr lang="en-US" dirty="0"/>
              <a:t> - </a:t>
            </a:r>
            <a:r>
              <a:rPr lang="en-US" i="1" dirty="0"/>
              <a:t>Regulations on Network Data Security Management </a:t>
            </a:r>
          </a:p>
          <a:p>
            <a:pPr lvl="1"/>
            <a:r>
              <a:rPr lang="en-US" b="1" dirty="0"/>
              <a:t>Australia and Japan</a:t>
            </a:r>
            <a:r>
              <a:rPr lang="en-US" dirty="0"/>
              <a:t> - </a:t>
            </a:r>
            <a:r>
              <a:rPr lang="en-US" i="1" dirty="0"/>
              <a:t>New protections for children’s data, stricter rules for automated decision-making, and enhanced enforcement mechanism.</a:t>
            </a:r>
          </a:p>
          <a:p>
            <a:pPr lvl="1"/>
            <a:r>
              <a:rPr lang="en-US" b="1" dirty="0"/>
              <a:t>Thailand</a:t>
            </a:r>
            <a:r>
              <a:rPr lang="en-US" dirty="0"/>
              <a:t> - </a:t>
            </a:r>
            <a:r>
              <a:rPr lang="en-US" i="1" dirty="0"/>
              <a:t>new provisions will be introduced in Thailand's Personal Data Protection Act to regulate the use of AI.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New Privacy Laws</a:t>
            </a:r>
          </a:p>
          <a:p>
            <a:pPr lvl="1"/>
            <a:r>
              <a:rPr lang="en-US" b="1" dirty="0"/>
              <a:t>Indonesia</a:t>
            </a:r>
            <a:r>
              <a:rPr lang="en-US" dirty="0"/>
              <a:t> - </a:t>
            </a:r>
            <a:r>
              <a:rPr lang="en-US" i="1" dirty="0"/>
              <a:t>Personal Data Protection Law (PDPL)</a:t>
            </a:r>
          </a:p>
          <a:p>
            <a:pPr lvl="1"/>
            <a:r>
              <a:rPr lang="en-US" b="1" dirty="0"/>
              <a:t>India </a:t>
            </a:r>
            <a:r>
              <a:rPr lang="en-US" dirty="0"/>
              <a:t>- </a:t>
            </a:r>
            <a:r>
              <a:rPr lang="en-US" i="1" dirty="0"/>
              <a:t>Digital Personal Data Protection Act – enacted no effective date yet</a:t>
            </a:r>
          </a:p>
          <a:p>
            <a:pPr lvl="1"/>
            <a:r>
              <a:rPr lang="en-US" b="1" dirty="0"/>
              <a:t>Vietnam</a:t>
            </a:r>
            <a:r>
              <a:rPr lang="en-US" dirty="0"/>
              <a:t> -</a:t>
            </a:r>
            <a:r>
              <a:rPr lang="en-US" i="1" dirty="0"/>
              <a:t> Personal Data Protection Law (PDPL) – effective January 1, 2026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8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8808-F0E2-B79A-B9E4-25080B17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Privacy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318D2-120D-9794-1679-69ACCBD92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Privacy Framework is a set of rules and guidelines that U.S. organizations must follow to handle personal data from the EU, UK and Switzerland. </a:t>
            </a:r>
          </a:p>
          <a:p>
            <a:pPr lvl="1"/>
            <a:r>
              <a:rPr lang="en-US" dirty="0"/>
              <a:t>Three Extensions: EU-US DPF, EU-US DFP – UK Extension, and Swiss-US DPF.</a:t>
            </a:r>
          </a:p>
          <a:p>
            <a:r>
              <a:rPr lang="en-US" dirty="0"/>
              <a:t>Replaces Privacy Shield Frameworks</a:t>
            </a:r>
          </a:p>
          <a:p>
            <a:r>
              <a:rPr lang="en-US" dirty="0"/>
              <a:t>Introduced in 2023 after the European Commission’s adequacy decision enabled transfers of personal data from the EU to the US without the use of Standard Contractual Clauses.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9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B9479-26A9-D79A-FFDF-774DF5F75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Legal Challenges</a:t>
            </a:r>
          </a:p>
          <a:p>
            <a:pPr lvl="1"/>
            <a:r>
              <a:rPr lang="en-US" dirty="0"/>
              <a:t>Philippe Latombe v Commission (Case T‑553/23)</a:t>
            </a:r>
          </a:p>
          <a:p>
            <a:pPr lvl="1"/>
            <a:r>
              <a:rPr lang="en-US" dirty="0"/>
              <a:t>NOYB / Max Schrems (“Schrems III”)</a:t>
            </a:r>
          </a:p>
          <a:p>
            <a:r>
              <a:rPr lang="en-US" dirty="0"/>
              <a:t>Legal Issues At Stake</a:t>
            </a:r>
          </a:p>
          <a:p>
            <a:pPr lvl="1"/>
            <a:r>
              <a:rPr lang="en-US" dirty="0"/>
              <a:t>Surveillance Oversight</a:t>
            </a:r>
          </a:p>
          <a:p>
            <a:pPr lvl="1"/>
            <a:r>
              <a:rPr lang="en-US" dirty="0"/>
              <a:t>Redress Mechanism</a:t>
            </a:r>
          </a:p>
          <a:p>
            <a:pPr lvl="1"/>
            <a:r>
              <a:rPr lang="en-US" dirty="0"/>
              <a:t>Proportionality Standard</a:t>
            </a:r>
          </a:p>
          <a:p>
            <a:pPr lvl="1"/>
            <a:r>
              <a:rPr lang="en-US" dirty="0"/>
              <a:t>Onward Transfers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11CBB1-18B1-622E-437F-BB28C8A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477"/>
            <a:ext cx="7886700" cy="815973"/>
          </a:xfrm>
        </p:spPr>
        <p:txBody>
          <a:bodyPr/>
          <a:lstStyle/>
          <a:p>
            <a:r>
              <a:rPr lang="en-US" dirty="0"/>
              <a:t>Data Privacy Framework</a:t>
            </a:r>
          </a:p>
        </p:txBody>
      </p:sp>
      <p:pic>
        <p:nvPicPr>
          <p:cNvPr id="9" name="Picture 8" descr="A hand holding a scale&#10;&#10;AI-generated content may be incorrect.">
            <a:extLst>
              <a:ext uri="{FF2B5EF4-FFF2-40B4-BE49-F238E27FC236}">
                <a16:creationId xmlns:a16="http://schemas.microsoft.com/office/drawing/2014/main" id="{A194A56F-83A7-7623-9480-95C88F649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63074" y="2892828"/>
            <a:ext cx="3352276" cy="31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D181-A14B-0896-1C5B-9FA34DDC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Enforcement Trends &amp; Risk Areas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FBE4B-7784-C87F-DA48-70F5FF6F6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Growing Number of Recent Enforcement Areas: Biometric Data, AI Profiling, Consent Violations, and Children’s Data</a:t>
            </a:r>
          </a:p>
          <a:p>
            <a:r>
              <a:rPr lang="en-US" dirty="0"/>
              <a:t>Increase in Class Action and Litigation Risk</a:t>
            </a:r>
          </a:p>
          <a:p>
            <a:r>
              <a:rPr lang="en-US" dirty="0"/>
              <a:t>Emerging Trends for Privacy Litigation</a:t>
            </a:r>
          </a:p>
        </p:txBody>
      </p:sp>
      <p:pic>
        <p:nvPicPr>
          <p:cNvPr id="4" name="Picture 2" descr="scales of justice techno style , digital art">
            <a:extLst>
              <a:ext uri="{FF2B5EF4-FFF2-40B4-BE49-F238E27FC236}">
                <a16:creationId xmlns:a16="http://schemas.microsoft.com/office/drawing/2014/main" id="{9D018790-F897-E215-9B9A-40E722988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9"/>
          <a:stretch/>
        </p:blipFill>
        <p:spPr bwMode="auto">
          <a:xfrm>
            <a:off x="2477193" y="4066346"/>
            <a:ext cx="3774611" cy="23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1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EEDB-26D6-C211-EF7B-6394DFC4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 Enforcement and Fines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437DE-177F-61D9-40BD-F2978223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79" y="1471959"/>
            <a:ext cx="2168174" cy="1597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5BA9F-C80B-ED74-51E5-AC05C71C9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240" y="3171479"/>
            <a:ext cx="2867025" cy="147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971624-26A9-4113-5413-7EA4856EB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777" y="1405284"/>
            <a:ext cx="3038475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DD2595-8357-5362-4181-D50704173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721" y="2270760"/>
            <a:ext cx="1609725" cy="1457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05A18-DD77-9623-086F-FDECDA2FB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807748"/>
            <a:ext cx="4216814" cy="115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769BCB-4319-F95D-9AD9-9E511986D8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308" y="4770120"/>
            <a:ext cx="2876550" cy="134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07BBBD-63F8-9143-79BE-FCFACABD26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3146" y="5306637"/>
            <a:ext cx="34575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366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E55A6F9-F24E-4BE2-90D7-27EBFE691CCA}" vid="{F05E19EF-6FAB-4986-A5FB-095D296931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item.xml><?xml version="1.0" encoding="utf-8"?>
<properties xmlns="http://www.imanage.com/work/xmlschema">
  <documentid>ACTIVE!16728279.2</documentid>
  <senderid>KPETRINA</senderid>
  <senderemail>KPETRINA@BABSTCALLAND.COM</senderemail>
  <lastmodified>2025-08-01T14:36:14.0000000-04:00</lastmodified>
  <database>ACTIVE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644</Words>
  <Application>Microsoft Office PowerPoint</Application>
  <PresentationFormat>On-screen Show (4:3)</PresentationFormat>
  <Paragraphs>142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Calibri</vt:lpstr>
      <vt:lpstr>Office Theme</vt:lpstr>
      <vt:lpstr>PowerPoint Presentation</vt:lpstr>
      <vt:lpstr>PowerPoint Presentation</vt:lpstr>
      <vt:lpstr>Objectives and Roadmap</vt:lpstr>
      <vt:lpstr>2025 Privacy Landscape</vt:lpstr>
      <vt:lpstr>2025 Privacy Landscape</vt:lpstr>
      <vt:lpstr>Data Privacy Framework</vt:lpstr>
      <vt:lpstr>Data Privacy Framework</vt:lpstr>
      <vt:lpstr>Enforcement Trends &amp; Risk Areas</vt:lpstr>
      <vt:lpstr>Privacy Enforcement and Fines</vt:lpstr>
      <vt:lpstr>Impact on Corporate Governance and Operations</vt:lpstr>
      <vt:lpstr>Third-Party Risk &amp; Contracting</vt:lpstr>
      <vt:lpstr>Employee and Internal Data</vt:lpstr>
      <vt:lpstr>M&amp;A</vt:lpstr>
      <vt:lpstr>Governance Framework</vt:lpstr>
      <vt:lpstr>Building Operational Resilience</vt:lpstr>
      <vt:lpstr>What Is Next – How to Prepare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Telesz, Leah</dc:creator>
  <cp:lastModifiedBy>Petrina, Kristen L.</cp:lastModifiedBy>
  <cp:revision>21</cp:revision>
  <dcterms:created xsi:type="dcterms:W3CDTF">2021-12-17T19:19:35Z</dcterms:created>
  <dcterms:modified xsi:type="dcterms:W3CDTF">2025-08-01T18:36:14Z</dcterms:modified>
</cp:coreProperties>
</file>