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7" r:id="rId2"/>
    <p:sldId id="543" r:id="rId3"/>
    <p:sldId id="544" r:id="rId4"/>
    <p:sldId id="527" r:id="rId5"/>
    <p:sldId id="545" r:id="rId6"/>
    <p:sldId id="562" r:id="rId7"/>
    <p:sldId id="547" r:id="rId8"/>
    <p:sldId id="548" r:id="rId9"/>
    <p:sldId id="549" r:id="rId10"/>
    <p:sldId id="550" r:id="rId11"/>
    <p:sldId id="551" r:id="rId12"/>
    <p:sldId id="552" r:id="rId13"/>
    <p:sldId id="553" r:id="rId14"/>
    <p:sldId id="564" r:id="rId15"/>
    <p:sldId id="566" r:id="rId16"/>
    <p:sldId id="535" r:id="rId17"/>
    <p:sldId id="423" r:id="rId18"/>
    <p:sldId id="537" r:id="rId19"/>
    <p:sldId id="426" r:id="rId20"/>
    <p:sldId id="427" r:id="rId21"/>
    <p:sldId id="428" r:id="rId22"/>
    <p:sldId id="541" r:id="rId23"/>
    <p:sldId id="536" r:id="rId24"/>
    <p:sldId id="567" r:id="rId25"/>
    <p:sldId id="558" r:id="rId26"/>
    <p:sldId id="557" r:id="rId27"/>
    <p:sldId id="563" r:id="rId28"/>
    <p:sldId id="561" r:id="rId29"/>
    <p:sldId id="565" r:id="rId30"/>
    <p:sldId id="405" r:id="rId31"/>
    <p:sldId id="406" r:id="rId32"/>
    <p:sldId id="407" r:id="rId33"/>
    <p:sldId id="568" r:id="rId34"/>
    <p:sldId id="542" r:id="rId35"/>
    <p:sldId id="538" r:id="rId3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BF33"/>
    <a:srgbClr val="006B8F"/>
    <a:srgbClr val="2666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8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2FF36-D543-48F1-852C-A400445BF83E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9458D-B859-4717-8E0C-57A1698701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6044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D2F4F-CEF4-41A5-9FD8-33C609E825E3}" type="datetimeFigureOut">
              <a:rPr lang="en-US" smtClean="0"/>
              <a:t>8/1/2025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81453-76FE-4E88-8582-81C314DE58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673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82E89BE3-4007-4A3C-A41C-5333A8C5D2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F88F17-4910-42A6-BE5F-BD89BAC9B5E7}" type="slidenum">
              <a:rPr lang="en-US" altLang="en-US" sz="1300"/>
              <a:pPr/>
              <a:t>4</a:t>
            </a:fld>
            <a:endParaRPr lang="en-US" altLang="en-US" sz="1300" dirty="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868DA55D-2F30-4ACC-9777-CF008F9FAE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B7FD5F5D-EB1B-4CB6-ABBE-82C24B2220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718208DC-2D7E-4312-B93D-F01291FAB2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B7BE73F-AA76-4C88-B759-755C5999A176}" type="slidenum">
              <a:rPr lang="en-US" altLang="en-US" sz="1300"/>
              <a:pPr/>
              <a:t>24</a:t>
            </a:fld>
            <a:endParaRPr lang="en-US" altLang="en-US" sz="1300" dirty="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E6A4E22A-FE83-40DF-BE96-05D154DC2B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87B10931-B7B5-4415-9E25-43FDCDDBEC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  <p:extLst>
      <p:ext uri="{BB962C8B-B14F-4D97-AF65-F5344CB8AC3E}">
        <p14:creationId xmlns:p14="http://schemas.microsoft.com/office/powerpoint/2010/main" val="22857976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>
            <a:extLst>
              <a:ext uri="{FF2B5EF4-FFF2-40B4-BE49-F238E27FC236}">
                <a16:creationId xmlns:a16="http://schemas.microsoft.com/office/drawing/2014/main" id="{0842800D-DF39-4721-9D45-6C57290F57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DBA680F-735A-491F-8386-D70AB3083A55}" type="slidenum">
              <a:rPr lang="en-US" altLang="en-US" sz="1300"/>
              <a:pPr/>
              <a:t>35</a:t>
            </a:fld>
            <a:endParaRPr lang="en-US" altLang="en-US" sz="1300" dirty="0"/>
          </a:p>
        </p:txBody>
      </p:sp>
      <p:sp>
        <p:nvSpPr>
          <p:cNvPr id="114691" name="Rectangle 2">
            <a:extLst>
              <a:ext uri="{FF2B5EF4-FFF2-40B4-BE49-F238E27FC236}">
                <a16:creationId xmlns:a16="http://schemas.microsoft.com/office/drawing/2014/main" id="{9195DA30-3CB5-4E78-82BD-D876F2AD4D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>
            <a:extLst>
              <a:ext uri="{FF2B5EF4-FFF2-40B4-BE49-F238E27FC236}">
                <a16:creationId xmlns:a16="http://schemas.microsoft.com/office/drawing/2014/main" id="{9FCF7E7F-BAB9-4153-9B2E-63DD487682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F74ADFB8-2B52-4C45-90B7-DF70EE630F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5EB8DA3-3E92-47CE-9324-AD9AB4DAAF03}" type="slidenum">
              <a:rPr lang="en-US" altLang="en-US" sz="1300"/>
              <a:pPr/>
              <a:t>16</a:t>
            </a:fld>
            <a:endParaRPr lang="en-US" altLang="en-US" sz="1300" dirty="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9F3318EB-CBEC-4614-AB7D-C8816377C1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A01AF0B0-5D67-42F1-88C2-610E603A33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47EC9751-3E6C-421C-9B7E-DFE621CB7C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208FBA-FE97-42A3-B511-1791B2C15EDF}" type="slidenum">
              <a:rPr lang="en-US" altLang="en-US" sz="1300"/>
              <a:pPr/>
              <a:t>17</a:t>
            </a:fld>
            <a:endParaRPr lang="en-US" altLang="en-US" sz="1300" dirty="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E72CA1B6-EEA9-4026-A778-1FC4239443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C6377555-8E85-4BDC-8B50-1575AF2C8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18346190-4CE8-4178-8980-E400B52B90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B2615B-02A8-48A9-BFBA-61D4D10264E3}" type="slidenum">
              <a:rPr lang="en-US" altLang="en-US" sz="1300"/>
              <a:pPr/>
              <a:t>18</a:t>
            </a:fld>
            <a:endParaRPr lang="en-US" altLang="en-US" sz="1300" dirty="0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C42DBC5C-7194-441C-9FF2-1D6A1A2286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BAC84C0F-E412-4FB1-AF40-8021720606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46820E6C-8AD8-4C79-8FD3-8A88C2483D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9C2DD9-96AC-48B4-A5F1-AC1CBFDA8066}" type="slidenum">
              <a:rPr lang="en-US" altLang="en-US" sz="1300"/>
              <a:pPr/>
              <a:t>19</a:t>
            </a:fld>
            <a:endParaRPr lang="en-US" altLang="en-US" sz="1300" dirty="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63A32177-62DF-48B3-8D1E-B0EF97248C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644C439D-B838-49A7-90F0-EBBC12C5F1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B12B26F5-4790-4C14-B224-F625916DCB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67FF71B-33E6-4111-844F-E9A6727473A3}" type="slidenum">
              <a:rPr lang="en-US" altLang="en-US" sz="1300"/>
              <a:pPr/>
              <a:t>20</a:t>
            </a:fld>
            <a:endParaRPr lang="en-US" altLang="en-US" sz="1300" dirty="0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CAF00638-4F93-43AA-909F-4E221A020F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DD842F7B-9E18-4447-9C2A-C25B9CED46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626DC937-3110-4B15-8636-EAC65CAC82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5BD3A9-7F2D-40EE-AFB9-60ECE441B8AE}" type="slidenum">
              <a:rPr lang="en-US" altLang="en-US" sz="1300"/>
              <a:pPr/>
              <a:t>21</a:t>
            </a:fld>
            <a:endParaRPr lang="en-US" altLang="en-US" sz="1300" dirty="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A9B2AB22-8D7B-4527-A722-1356EDCB3F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FA06B3AF-0404-49D0-98F6-A8F6C56076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7663B66C-7B58-4692-9E36-04F0D8D9C7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B872E79-5A0B-4044-B532-B77A9F93DEDF}" type="slidenum">
              <a:rPr lang="en-US" altLang="en-US" sz="1300"/>
              <a:pPr/>
              <a:t>22</a:t>
            </a:fld>
            <a:endParaRPr lang="en-US" altLang="en-US" sz="1300" dirty="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F8C3729E-4AAD-4BCE-AC92-D8B4E6FB4D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C1BBA4C7-123A-4FA2-9020-3854D7E23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  <p:extLst>
      <p:ext uri="{BB962C8B-B14F-4D97-AF65-F5344CB8AC3E}">
        <p14:creationId xmlns:p14="http://schemas.microsoft.com/office/powerpoint/2010/main" val="1243232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718208DC-2D7E-4312-B93D-F01291FAB2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6925" indent="-306388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25550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6088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6625" indent="-244475" defTabSz="979488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38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10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782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5425" indent="-244475" defTabSz="97948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B7BE73F-AA76-4C88-B759-755C5999A176}" type="slidenum">
              <a:rPr lang="en-US" altLang="en-US" sz="1300"/>
              <a:pPr/>
              <a:t>23</a:t>
            </a:fld>
            <a:endParaRPr lang="en-US" altLang="en-US" sz="1300" dirty="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E6A4E22A-FE83-40DF-BE96-05D154DC2B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87B10931-B7B5-4415-9E25-43FDCDDBEC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Pa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4267200" cy="2212975"/>
          </a:xfrm>
        </p:spPr>
        <p:txBody>
          <a:bodyPr>
            <a:normAutofit/>
          </a:bodyPr>
          <a:lstStyle>
            <a:lvl1pPr algn="l">
              <a:defRPr sz="3600" b="1" cap="all" baseline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5334000"/>
            <a:ext cx="7848600" cy="1066800"/>
          </a:xfrm>
        </p:spPr>
        <p:txBody>
          <a:bodyPr>
            <a:normAutofit/>
          </a:bodyPr>
          <a:lstStyle>
            <a:lvl1pPr marL="0" indent="0" algn="r">
              <a:buNone/>
              <a:defRPr sz="1800" baseline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Michael J. Basile | </a:t>
            </a:r>
            <a:r>
              <a:rPr lang="en-US" dirty="0" err="1"/>
              <a:t>Spilman</a:t>
            </a:r>
            <a:r>
              <a:rPr lang="en-US" dirty="0"/>
              <a:t> Thomas &amp; Battle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762000" y="304800"/>
            <a:ext cx="26670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55915" y="5647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789A-1B70-4707-93A2-25E21AFAF40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ECFBAD0E-B75E-47AE-923B-F5DB815C62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57300" y="2971800"/>
            <a:ext cx="6629400" cy="1150938"/>
          </a:xfrm>
        </p:spPr>
        <p:txBody>
          <a:bodyPr>
            <a:noAutofit/>
          </a:bodyPr>
          <a:lstStyle>
            <a:lvl1pPr marL="0" indent="0" algn="ctr">
              <a:buNone/>
              <a:defRPr sz="10000" b="1" i="0" kern="18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 R A F T</a:t>
            </a:r>
          </a:p>
        </p:txBody>
      </p:sp>
    </p:spTree>
    <p:extLst>
      <p:ext uri="{BB962C8B-B14F-4D97-AF65-F5344CB8AC3E}">
        <p14:creationId xmlns:p14="http://schemas.microsoft.com/office/powerpoint/2010/main" val="356441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55915" y="5647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789A-1B70-4707-93A2-25E21AFAF40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1BED4F-DA71-4E45-AF6D-619896BF94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57300" y="2971800"/>
            <a:ext cx="6629400" cy="1150938"/>
          </a:xfrm>
        </p:spPr>
        <p:txBody>
          <a:bodyPr>
            <a:noAutofit/>
          </a:bodyPr>
          <a:lstStyle>
            <a:lvl1pPr marL="0" indent="0" algn="ctr">
              <a:buNone/>
              <a:defRPr sz="10000" b="1" i="0" kern="18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 R A F T</a:t>
            </a:r>
          </a:p>
        </p:txBody>
      </p:sp>
    </p:spTree>
    <p:extLst>
      <p:ext uri="{BB962C8B-B14F-4D97-AF65-F5344CB8AC3E}">
        <p14:creationId xmlns:p14="http://schemas.microsoft.com/office/powerpoint/2010/main" val="11268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solidFill>
                  <a:srgbClr val="006B8F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743200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85800" y="4343400"/>
            <a:ext cx="7848600" cy="0"/>
          </a:xfrm>
          <a:prstGeom prst="line">
            <a:avLst/>
          </a:prstGeom>
          <a:ln w="19050">
            <a:solidFill>
              <a:srgbClr val="B8B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55915" y="5647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789A-1B70-4707-93A2-25E21AFAF40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E3728AA-A3C0-4374-A663-9CFAF3E5EC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57300" y="2971800"/>
            <a:ext cx="6629400" cy="1150938"/>
          </a:xfrm>
        </p:spPr>
        <p:txBody>
          <a:bodyPr>
            <a:noAutofit/>
          </a:bodyPr>
          <a:lstStyle>
            <a:lvl1pPr marL="0" indent="0" algn="ctr">
              <a:buNone/>
              <a:defRPr sz="10000" b="1" i="0" kern="18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 R A F T</a:t>
            </a:r>
          </a:p>
        </p:txBody>
      </p:sp>
    </p:spTree>
    <p:extLst>
      <p:ext uri="{BB962C8B-B14F-4D97-AF65-F5344CB8AC3E}">
        <p14:creationId xmlns:p14="http://schemas.microsoft.com/office/powerpoint/2010/main" val="386468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55915" y="5647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789A-1B70-4707-93A2-25E21AFAF40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4195E04-5E4C-41DC-8B5E-2C20CF8DA8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57300" y="2971800"/>
            <a:ext cx="6629400" cy="1150938"/>
          </a:xfrm>
        </p:spPr>
        <p:txBody>
          <a:bodyPr>
            <a:noAutofit/>
          </a:bodyPr>
          <a:lstStyle>
            <a:lvl1pPr marL="0" indent="0" algn="ctr">
              <a:buNone/>
              <a:defRPr sz="10000" b="1" i="0" kern="18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 R A F T</a:t>
            </a:r>
          </a:p>
        </p:txBody>
      </p:sp>
    </p:spTree>
    <p:extLst>
      <p:ext uri="{BB962C8B-B14F-4D97-AF65-F5344CB8AC3E}">
        <p14:creationId xmlns:p14="http://schemas.microsoft.com/office/powerpoint/2010/main" val="3473806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55915" y="5647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789A-1B70-4707-93A2-25E21AFAF40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6D89CE8-6A35-4D82-A473-A17EFA8D99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57300" y="2971800"/>
            <a:ext cx="6629400" cy="1150938"/>
          </a:xfrm>
        </p:spPr>
        <p:txBody>
          <a:bodyPr>
            <a:noAutofit/>
          </a:bodyPr>
          <a:lstStyle>
            <a:lvl1pPr marL="0" indent="0" algn="ctr">
              <a:buNone/>
              <a:defRPr sz="10000" b="1" i="0" kern="18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 R A F T</a:t>
            </a:r>
          </a:p>
        </p:txBody>
      </p:sp>
    </p:spTree>
    <p:extLst>
      <p:ext uri="{BB962C8B-B14F-4D97-AF65-F5344CB8AC3E}">
        <p14:creationId xmlns:p14="http://schemas.microsoft.com/office/powerpoint/2010/main" val="3445233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55915" y="5647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789A-1B70-4707-93A2-25E21AFAF40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97958F-D913-40EC-AEFD-29FA5ADD98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57300" y="2971800"/>
            <a:ext cx="6629400" cy="1150938"/>
          </a:xfrm>
        </p:spPr>
        <p:txBody>
          <a:bodyPr>
            <a:noAutofit/>
          </a:bodyPr>
          <a:lstStyle>
            <a:lvl1pPr marL="0" indent="0" algn="ctr">
              <a:buNone/>
              <a:defRPr sz="10000" b="1" i="0" kern="18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 R A F T</a:t>
            </a:r>
          </a:p>
        </p:txBody>
      </p:sp>
    </p:spTree>
    <p:extLst>
      <p:ext uri="{BB962C8B-B14F-4D97-AF65-F5344CB8AC3E}">
        <p14:creationId xmlns:p14="http://schemas.microsoft.com/office/powerpoint/2010/main" val="111693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1371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55915" y="5647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789A-1B70-4707-93A2-25E21AFAF40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B14E941-FF95-4280-88C2-FB803BDD9B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57300" y="2971800"/>
            <a:ext cx="6629400" cy="1150938"/>
          </a:xfrm>
        </p:spPr>
        <p:txBody>
          <a:bodyPr>
            <a:noAutofit/>
          </a:bodyPr>
          <a:lstStyle>
            <a:lvl1pPr marL="0" indent="0" algn="ctr">
              <a:buNone/>
              <a:defRPr sz="10000" b="1" i="0" kern="18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 R A F T</a:t>
            </a:r>
          </a:p>
        </p:txBody>
      </p:sp>
    </p:spTree>
    <p:extLst>
      <p:ext uri="{BB962C8B-B14F-4D97-AF65-F5344CB8AC3E}">
        <p14:creationId xmlns:p14="http://schemas.microsoft.com/office/powerpoint/2010/main" val="356794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405" y="1524000"/>
            <a:ext cx="777119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6405" y="2896196"/>
            <a:ext cx="3813024" cy="31239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572" y="2896196"/>
            <a:ext cx="3813024" cy="31239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446C92-5A36-438A-A832-36176F631AF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33595" y="6247805"/>
            <a:ext cx="1905000" cy="45839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61063A2-8264-4310-9582-B1CAD477FD71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43A25D-4BA4-4FBE-A7FB-52BCB06CAF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57300" y="2971800"/>
            <a:ext cx="6629400" cy="1150938"/>
          </a:xfrm>
        </p:spPr>
        <p:txBody>
          <a:bodyPr>
            <a:noAutofit/>
          </a:bodyPr>
          <a:lstStyle>
            <a:lvl1pPr marL="0" indent="0" algn="ctr">
              <a:buNone/>
              <a:defRPr sz="10000" b="1" i="0" kern="1800" baseline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 R A F T</a:t>
            </a:r>
          </a:p>
        </p:txBody>
      </p:sp>
    </p:spTree>
    <p:extLst>
      <p:ext uri="{BB962C8B-B14F-4D97-AF65-F5344CB8AC3E}">
        <p14:creationId xmlns:p14="http://schemas.microsoft.com/office/powerpoint/2010/main" val="285256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381000"/>
            <a:ext cx="28194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Untitled-1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52400" y="5905185"/>
            <a:ext cx="4572000" cy="8156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+mj-lt"/>
              </a:rPr>
              <a:t>www.spilmanlaw.com</a:t>
            </a:r>
          </a:p>
          <a:p>
            <a:endParaRPr lang="en-US" sz="1100" dirty="0">
              <a:solidFill>
                <a:schemeClr val="bg1"/>
              </a:solidFill>
              <a:latin typeface="+mj-lt"/>
            </a:endParaRPr>
          </a:p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West Virginia | North Carolina</a:t>
            </a:r>
          </a:p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Pennsylvania | Virginia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6129122"/>
            <a:ext cx="3017522" cy="59167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55915" y="5647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0789A-1B70-4707-93A2-25E21AFAF4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7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7" r:id="rId7"/>
    <p:sldLayoutId id="2147483658" r:id="rId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1081" y="2743200"/>
            <a:ext cx="7696200" cy="2212975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Arial" charset="0"/>
              </a:rPr>
              <a:t>Creditors Rights 101</a:t>
            </a:r>
            <a:br>
              <a:rPr lang="en-US" dirty="0">
                <a:cs typeface="Arial" charset="0"/>
              </a:rPr>
            </a:br>
            <a:r>
              <a:rPr lang="en-US" sz="2700" dirty="0">
                <a:cs typeface="Arial" charset="0"/>
              </a:rPr>
              <a:t>Strategies and tactics for navigating bankruptcies</a:t>
            </a:r>
            <a:br>
              <a:rPr lang="en-US" sz="2700" dirty="0">
                <a:cs typeface="Arial" charset="0"/>
              </a:rPr>
            </a:br>
            <a:br>
              <a:rPr lang="en-US" sz="2700" dirty="0">
                <a:cs typeface="Arial" charset="0"/>
              </a:rPr>
            </a:br>
            <a:r>
              <a:rPr lang="en-US" sz="2000" cap="small" dirty="0">
                <a:cs typeface="Arial" charset="0"/>
              </a:rPr>
              <a:t>Sally E. Edison</a:t>
            </a:r>
            <a:br>
              <a:rPr lang="en-US" sz="2000" cap="small" dirty="0">
                <a:cs typeface="Arial" charset="0"/>
              </a:rPr>
            </a:br>
            <a:r>
              <a:rPr lang="en-US" sz="2000" cap="small" dirty="0">
                <a:cs typeface="Arial" charset="0"/>
              </a:rPr>
              <a:t>TC Collins</a:t>
            </a:r>
            <a:endParaRPr lang="en-US" sz="2000" cap="sm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August 8, 2025</a:t>
            </a:r>
          </a:p>
        </p:txBody>
      </p:sp>
    </p:spTree>
    <p:extLst>
      <p:ext uri="{BB962C8B-B14F-4D97-AF65-F5344CB8AC3E}">
        <p14:creationId xmlns:p14="http://schemas.microsoft.com/office/powerpoint/2010/main" val="4261995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99FA3-4ED9-4531-8689-03E4EAEF6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&amp; Public Filings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13574-92A2-4261-A36F-BB55C3C03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91000"/>
          </a:xfrm>
        </p:spPr>
        <p:txBody>
          <a:bodyPr>
            <a:normAutofit/>
          </a:bodyPr>
          <a:lstStyle/>
          <a:p>
            <a:pPr lvl="0"/>
            <a:r>
              <a:rPr lang="en-US" sz="2000" b="1" dirty="0"/>
              <a:t>Lawsuits or Judgments</a:t>
            </a:r>
            <a:endParaRPr lang="en-US" sz="2000" dirty="0"/>
          </a:p>
          <a:p>
            <a:pPr lvl="1"/>
            <a:r>
              <a:rPr lang="en-US" sz="2000" dirty="0"/>
              <a:t>Especially those related to unpaid debts, breaches of contract, or shareholder actions</a:t>
            </a:r>
          </a:p>
          <a:p>
            <a:pPr lvl="0"/>
            <a:r>
              <a:rPr lang="en-US" sz="2000" b="1" dirty="0"/>
              <a:t>UCC Filings</a:t>
            </a:r>
            <a:endParaRPr lang="en-US" sz="2000" dirty="0"/>
          </a:p>
          <a:p>
            <a:pPr lvl="1"/>
            <a:r>
              <a:rPr lang="en-US" sz="2000" dirty="0"/>
              <a:t>A spike in Uniform Commercial Code (UCC) liens may suggest new, urgent borrowings or attempts to secure old debts</a:t>
            </a:r>
          </a:p>
          <a:p>
            <a:pPr lvl="0"/>
            <a:r>
              <a:rPr lang="en-US" sz="2000" b="1" dirty="0"/>
              <a:t>SEC Filings (for public companies)</a:t>
            </a:r>
            <a:endParaRPr lang="en-US" sz="2000" dirty="0"/>
          </a:p>
          <a:p>
            <a:pPr lvl="1"/>
            <a:r>
              <a:rPr lang="en-US" sz="2000" dirty="0"/>
              <a:t>Look for:</a:t>
            </a:r>
          </a:p>
          <a:p>
            <a:pPr lvl="2"/>
            <a:r>
              <a:rPr lang="en-US" sz="2000" dirty="0"/>
              <a:t>8-K filings for adverse events</a:t>
            </a:r>
          </a:p>
          <a:p>
            <a:pPr lvl="2"/>
            <a:r>
              <a:rPr lang="en-US" sz="2000" dirty="0"/>
              <a:t>Delayed 10-Q or 10-K reports</a:t>
            </a:r>
          </a:p>
          <a:p>
            <a:pPr lvl="2"/>
            <a:r>
              <a:rPr lang="en-US" sz="2000" dirty="0"/>
              <a:t>Disclosures of liquidity issues or negotiations with creditors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222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88FEC-FB81-4BCA-83CF-249F354AD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 / Insider Cues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7E161-B77F-472E-B68C-1B1E58F25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962400"/>
          </a:xfrm>
        </p:spPr>
        <p:txBody>
          <a:bodyPr>
            <a:normAutofit/>
          </a:bodyPr>
          <a:lstStyle/>
          <a:p>
            <a:pPr lvl="0"/>
            <a:r>
              <a:rPr lang="en-US" sz="2000" b="1" dirty="0"/>
              <a:t>Insider Selling or Stock Pledging (Public Companies)</a:t>
            </a:r>
            <a:endParaRPr lang="en-US" sz="2000" dirty="0"/>
          </a:p>
          <a:p>
            <a:pPr lvl="1"/>
            <a:r>
              <a:rPr lang="en-US" sz="2000" dirty="0"/>
              <a:t>Large sales or pledging of shares for loans</a:t>
            </a:r>
          </a:p>
          <a:p>
            <a:pPr lvl="0"/>
            <a:r>
              <a:rPr lang="en-US" sz="2000" b="1" dirty="0"/>
              <a:t>Unusual Communication from Company Reps</a:t>
            </a:r>
            <a:endParaRPr lang="en-US" sz="2000" dirty="0"/>
          </a:p>
          <a:p>
            <a:pPr lvl="1"/>
            <a:r>
              <a:rPr lang="en-US" sz="2000" dirty="0"/>
              <a:t>Evading questions</a:t>
            </a:r>
          </a:p>
          <a:p>
            <a:pPr lvl="1"/>
            <a:r>
              <a:rPr lang="en-US" sz="2000" dirty="0"/>
              <a:t>Lack of forward guidance</a:t>
            </a:r>
          </a:p>
          <a:p>
            <a:pPr lvl="1"/>
            <a:r>
              <a:rPr lang="en-US" sz="2000" dirty="0"/>
              <a:t>“Going dark"</a:t>
            </a:r>
          </a:p>
          <a:p>
            <a:pPr lvl="0"/>
            <a:r>
              <a:rPr lang="en-US" sz="2000" b="1" dirty="0"/>
              <a:t>Changes in Purchasing Habits</a:t>
            </a:r>
            <a:endParaRPr lang="en-US" sz="2000" dirty="0"/>
          </a:p>
          <a:p>
            <a:pPr lvl="1"/>
            <a:r>
              <a:rPr lang="en-US" sz="2000" dirty="0"/>
              <a:t>Unusual ordering</a:t>
            </a:r>
          </a:p>
          <a:p>
            <a:pPr lvl="1"/>
            <a:r>
              <a:rPr lang="en-US" sz="2000" dirty="0"/>
              <a:t>Stockpiling</a:t>
            </a:r>
          </a:p>
        </p:txBody>
      </p:sp>
    </p:spTree>
    <p:extLst>
      <p:ext uri="{BB962C8B-B14F-4D97-AF65-F5344CB8AC3E}">
        <p14:creationId xmlns:p14="http://schemas.microsoft.com/office/powerpoint/2010/main" val="1632846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3468C-843D-452A-AAC8-AA80C17C2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to Help Spot Trouble Early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25C1-1B72-4329-AE61-B5D385F8F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962400"/>
          </a:xfrm>
        </p:spPr>
        <p:txBody>
          <a:bodyPr>
            <a:normAutofit/>
          </a:bodyPr>
          <a:lstStyle/>
          <a:p>
            <a:pPr lvl="0"/>
            <a:r>
              <a:rPr lang="en-US" sz="1970" b="1" dirty="0"/>
              <a:t>Credit Ratings (Moody’s, S&amp;P, Fitch)</a:t>
            </a:r>
            <a:r>
              <a:rPr lang="en-US" sz="1970" dirty="0"/>
              <a:t>: Look for downgrades or placement on negative watch</a:t>
            </a:r>
          </a:p>
          <a:p>
            <a:pPr lvl="0"/>
            <a:r>
              <a:rPr lang="en-US" sz="1970" b="1" dirty="0"/>
              <a:t>Altman Z-Score</a:t>
            </a:r>
            <a:r>
              <a:rPr lang="en-US" sz="1970" dirty="0"/>
              <a:t> (for public companies): Predicts bankruptcy risk based on financial ratios</a:t>
            </a:r>
          </a:p>
          <a:p>
            <a:pPr lvl="0"/>
            <a:r>
              <a:rPr lang="en-US" sz="1970" b="1" dirty="0"/>
              <a:t>Credit Reports / Trade Credit Databases</a:t>
            </a:r>
            <a:r>
              <a:rPr lang="en-US" sz="1970" dirty="0"/>
              <a:t> (e.g., D&amp;B, Experian)</a:t>
            </a:r>
          </a:p>
          <a:p>
            <a:pPr lvl="0"/>
            <a:r>
              <a:rPr lang="en-US" sz="1970" b="1" dirty="0"/>
              <a:t>Court Docket Monitoring</a:t>
            </a:r>
            <a:r>
              <a:rPr lang="en-US" sz="1970" dirty="0"/>
              <a:t>: PACER or local courts for pre-filing legal activity</a:t>
            </a:r>
          </a:p>
          <a:p>
            <a:endParaRPr lang="en-US" sz="1970" dirty="0"/>
          </a:p>
        </p:txBody>
      </p:sp>
    </p:spTree>
    <p:extLst>
      <p:ext uri="{BB962C8B-B14F-4D97-AF65-F5344CB8AC3E}">
        <p14:creationId xmlns:p14="http://schemas.microsoft.com/office/powerpoint/2010/main" val="3763531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EF448-76CD-4D7D-BC72-ACEB9B214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216" y="838200"/>
            <a:ext cx="8229600" cy="860394"/>
          </a:xfrm>
        </p:spPr>
        <p:txBody>
          <a:bodyPr>
            <a:noAutofit/>
          </a:bodyPr>
          <a:lstStyle/>
          <a:p>
            <a:r>
              <a:rPr lang="en-US" dirty="0"/>
              <a:t>Maximizing a Bankruptcy Claim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17B2E-C066-4A4C-B9FD-7059BD747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84" y="1676400"/>
            <a:ext cx="8229600" cy="4114800"/>
          </a:xfrm>
        </p:spPr>
        <p:txBody>
          <a:bodyPr>
            <a:normAutofit/>
          </a:bodyPr>
          <a:lstStyle/>
          <a:p>
            <a:pPr lvl="0"/>
            <a:r>
              <a:rPr lang="en-US" sz="1970" b="1" dirty="0"/>
              <a:t>Classify the claim properly</a:t>
            </a:r>
          </a:p>
          <a:p>
            <a:pPr lvl="1"/>
            <a:r>
              <a:rPr lang="en-US" sz="1970" b="1" dirty="0"/>
              <a:t>Administrative Claims </a:t>
            </a:r>
          </a:p>
          <a:p>
            <a:pPr lvl="2"/>
            <a:r>
              <a:rPr lang="en-US" sz="1970" dirty="0"/>
              <a:t>Postpetition claims</a:t>
            </a:r>
          </a:p>
          <a:p>
            <a:pPr lvl="2"/>
            <a:r>
              <a:rPr lang="en-US" sz="1970" dirty="0"/>
              <a:t>503(b)(9) claims – goods delivered 20 days prior to petition date</a:t>
            </a:r>
          </a:p>
          <a:p>
            <a:pPr lvl="2"/>
            <a:r>
              <a:rPr lang="en-US" sz="1970" dirty="0"/>
              <a:t>Admin claims are paid in full – in theory</a:t>
            </a:r>
          </a:p>
          <a:p>
            <a:pPr lvl="1"/>
            <a:r>
              <a:rPr lang="en-US" sz="1970" b="1" dirty="0"/>
              <a:t>Secured Claims</a:t>
            </a:r>
            <a:r>
              <a:rPr lang="en-US" sz="1970" dirty="0"/>
              <a:t> (e.g., mortgage, collateral-backed loans) are more likely to be paid in full – depends on value of collateral</a:t>
            </a:r>
          </a:p>
          <a:p>
            <a:pPr lvl="1"/>
            <a:r>
              <a:rPr lang="en-US" sz="1970" b="1" dirty="0"/>
              <a:t>Priority Unsecured Claims</a:t>
            </a:r>
            <a:r>
              <a:rPr lang="en-US" sz="1970" dirty="0"/>
              <a:t> (e.g., wages, taxes) get paid before general unsecured claims</a:t>
            </a:r>
          </a:p>
          <a:p>
            <a:pPr lvl="1"/>
            <a:r>
              <a:rPr lang="en-US" sz="1970" b="1" dirty="0"/>
              <a:t>General Unsecured Claims</a:t>
            </a:r>
            <a:r>
              <a:rPr lang="en-US" sz="1970" dirty="0"/>
              <a:t> (e.g., credit cards, trade debt) are lower priority</a:t>
            </a:r>
          </a:p>
        </p:txBody>
      </p:sp>
    </p:spTree>
    <p:extLst>
      <p:ext uri="{BB962C8B-B14F-4D97-AF65-F5344CB8AC3E}">
        <p14:creationId xmlns:p14="http://schemas.microsoft.com/office/powerpoint/2010/main" val="327884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EF448-76CD-4D7D-BC72-ACEB9B214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216" y="838200"/>
            <a:ext cx="8229600" cy="860394"/>
          </a:xfrm>
        </p:spPr>
        <p:txBody>
          <a:bodyPr>
            <a:noAutofit/>
          </a:bodyPr>
          <a:lstStyle/>
          <a:p>
            <a:r>
              <a:rPr lang="en-US" dirty="0"/>
              <a:t>Maximizing a Bankruptcy Claim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17B2E-C066-4A4C-B9FD-7059BD747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84" y="1676400"/>
            <a:ext cx="8229600" cy="4114800"/>
          </a:xfrm>
        </p:spPr>
        <p:txBody>
          <a:bodyPr>
            <a:noAutofit/>
          </a:bodyPr>
          <a:lstStyle/>
          <a:p>
            <a:pPr lvl="0"/>
            <a:r>
              <a:rPr lang="en-US" sz="1970" b="1" dirty="0"/>
              <a:t>Classify the claim properly (cont’d)</a:t>
            </a:r>
          </a:p>
          <a:p>
            <a:pPr lvl="1"/>
            <a:r>
              <a:rPr lang="en-US" sz="1970" dirty="0"/>
              <a:t>Assert the highest priority claim possible</a:t>
            </a:r>
          </a:p>
          <a:p>
            <a:pPr lvl="1"/>
            <a:r>
              <a:rPr lang="en-US" sz="1970" dirty="0"/>
              <a:t>Assert / Preserve lien rights</a:t>
            </a:r>
          </a:p>
          <a:p>
            <a:pPr lvl="2"/>
            <a:r>
              <a:rPr lang="en-US" sz="1970" dirty="0"/>
              <a:t>Mechanics lien claims can be asserted postpetition</a:t>
            </a:r>
          </a:p>
          <a:p>
            <a:pPr lvl="2"/>
            <a:r>
              <a:rPr lang="en-US" sz="1970" dirty="0"/>
              <a:t>File UCC continuation statements timely</a:t>
            </a:r>
          </a:p>
          <a:p>
            <a:r>
              <a:rPr lang="en-US" sz="1970" dirty="0"/>
              <a:t>Don’t miss </a:t>
            </a:r>
            <a:r>
              <a:rPr lang="en-US" sz="1970" b="1" dirty="0"/>
              <a:t>bar dates</a:t>
            </a:r>
          </a:p>
          <a:p>
            <a:pPr lvl="0"/>
            <a:r>
              <a:rPr lang="en-US" sz="1970" dirty="0"/>
              <a:t>Include </a:t>
            </a:r>
            <a:r>
              <a:rPr lang="en-US" sz="1970" b="1" dirty="0"/>
              <a:t>documentation</a:t>
            </a:r>
            <a:r>
              <a:rPr lang="en-US" sz="1970" dirty="0"/>
              <a:t> to support the amount and nature of the claim</a:t>
            </a:r>
          </a:p>
          <a:p>
            <a:pPr lvl="0"/>
            <a:r>
              <a:rPr lang="en-US" sz="1970" dirty="0"/>
              <a:t>Be </a:t>
            </a:r>
            <a:r>
              <a:rPr lang="en-US" sz="1970" b="1" dirty="0"/>
              <a:t>detailed and accurate</a:t>
            </a:r>
            <a:r>
              <a:rPr lang="en-US" sz="1970" dirty="0"/>
              <a:t> </a:t>
            </a:r>
          </a:p>
          <a:p>
            <a:pPr lvl="1"/>
            <a:r>
              <a:rPr lang="en-US" sz="1970" dirty="0"/>
              <a:t>Errors can lead to disallowance or objections</a:t>
            </a:r>
          </a:p>
          <a:p>
            <a:pPr lvl="1"/>
            <a:r>
              <a:rPr lang="en-US" sz="1970" dirty="0"/>
              <a:t>Helpful to have one person responsible for filing claims</a:t>
            </a:r>
          </a:p>
        </p:txBody>
      </p:sp>
    </p:spTree>
    <p:extLst>
      <p:ext uri="{BB962C8B-B14F-4D97-AF65-F5344CB8AC3E}">
        <p14:creationId xmlns:p14="http://schemas.microsoft.com/office/powerpoint/2010/main" val="209225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EF448-76CD-4D7D-BC72-ACEB9B214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216" y="838200"/>
            <a:ext cx="8229600" cy="860394"/>
          </a:xfrm>
        </p:spPr>
        <p:txBody>
          <a:bodyPr>
            <a:noAutofit/>
          </a:bodyPr>
          <a:lstStyle/>
          <a:p>
            <a:r>
              <a:rPr lang="en-US" dirty="0"/>
              <a:t>Maximizing a Bankruptcy Claim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17B2E-C066-4A4C-B9FD-7059BD747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84" y="1676400"/>
            <a:ext cx="8229600" cy="4114800"/>
          </a:xfrm>
        </p:spPr>
        <p:txBody>
          <a:bodyPr>
            <a:noAutofit/>
          </a:bodyPr>
          <a:lstStyle/>
          <a:p>
            <a:pPr lvl="0"/>
            <a:r>
              <a:rPr lang="en-US" sz="1970" b="1" dirty="0"/>
              <a:t>Critical Vendor Program</a:t>
            </a:r>
            <a:r>
              <a:rPr lang="en-US" sz="1970" dirty="0"/>
              <a:t>: </a:t>
            </a:r>
          </a:p>
          <a:p>
            <a:pPr lvl="1"/>
            <a:r>
              <a:rPr lang="en-US" sz="1970" dirty="0"/>
              <a:t>Court-approved program</a:t>
            </a:r>
          </a:p>
          <a:p>
            <a:pPr lvl="1"/>
            <a:r>
              <a:rPr lang="en-US" sz="1970" dirty="0"/>
              <a:t>Debtor gets permission to pay prepetition balances to some vendors</a:t>
            </a:r>
          </a:p>
          <a:p>
            <a:pPr lvl="1"/>
            <a:r>
              <a:rPr lang="en-US" sz="1970" dirty="0"/>
              <a:t>Vendors where failure to perform/supply would have a material adverse effect on a debtor’s operations or reorganization</a:t>
            </a:r>
          </a:p>
          <a:p>
            <a:pPr lvl="1"/>
            <a:r>
              <a:rPr lang="en-US" sz="1970" dirty="0"/>
              <a:t>Usually PO vendors, not contract vendors</a:t>
            </a:r>
          </a:p>
          <a:p>
            <a:pPr lvl="0"/>
            <a:r>
              <a:rPr lang="en-US" sz="1970" dirty="0"/>
              <a:t>Pay attention to </a:t>
            </a:r>
            <a:r>
              <a:rPr lang="en-US" sz="1970" b="1" dirty="0"/>
              <a:t>Cure Claims</a:t>
            </a:r>
          </a:p>
          <a:p>
            <a:pPr lvl="0"/>
            <a:r>
              <a:rPr lang="en-US" sz="1970" dirty="0"/>
              <a:t>Claims can be </a:t>
            </a:r>
            <a:r>
              <a:rPr lang="en-US" sz="1970" b="1" dirty="0"/>
              <a:t>sold</a:t>
            </a:r>
            <a:r>
              <a:rPr lang="en-US" sz="1970" dirty="0"/>
              <a:t> in secondary markets</a:t>
            </a:r>
          </a:p>
          <a:p>
            <a:pPr lvl="1"/>
            <a:r>
              <a:rPr lang="en-US" sz="1970" dirty="0"/>
              <a:t>Faster payouts, but at a discount</a:t>
            </a:r>
          </a:p>
          <a:p>
            <a:pPr lvl="1"/>
            <a:r>
              <a:rPr lang="en-US" sz="1970" dirty="0"/>
              <a:t>Marks claim to market</a:t>
            </a:r>
          </a:p>
          <a:p>
            <a:pPr lvl="0"/>
            <a:endParaRPr lang="en-US" sz="1970" dirty="0"/>
          </a:p>
        </p:txBody>
      </p:sp>
    </p:spTree>
    <p:extLst>
      <p:ext uri="{BB962C8B-B14F-4D97-AF65-F5344CB8AC3E}">
        <p14:creationId xmlns:p14="http://schemas.microsoft.com/office/powerpoint/2010/main" val="3097873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6C1F4E9-A55F-4AEB-987D-6D1BB57D30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Executory Contracts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F0D1B19-B4D9-47D0-8925-91ABB04536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3352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1969" dirty="0"/>
              <a:t>A contract under which each party’s remaining obligations are of such a nature that if a party failed to perform, the failure would constitute a material breach of the contract under applicable state law </a:t>
            </a:r>
          </a:p>
          <a:p>
            <a:pPr eaLnBrk="1" hangingPunct="1"/>
            <a:r>
              <a:rPr lang="en-US" altLang="en-US" sz="1969" dirty="0"/>
              <a:t>Most contracts are executory</a:t>
            </a:r>
          </a:p>
          <a:p>
            <a:pPr eaLnBrk="1" hangingPunct="1"/>
            <a:r>
              <a:rPr lang="en-US" altLang="en-US" sz="1970" dirty="0"/>
              <a:t>Examples</a:t>
            </a:r>
          </a:p>
          <a:p>
            <a:pPr lvl="1"/>
            <a:r>
              <a:rPr lang="en-US" altLang="en-US" sz="1970" dirty="0"/>
              <a:t>Supply contracts</a:t>
            </a:r>
          </a:p>
          <a:p>
            <a:pPr lvl="1"/>
            <a:r>
              <a:rPr lang="en-US" altLang="en-US" sz="1970" dirty="0"/>
              <a:t>Service contracts</a:t>
            </a:r>
          </a:p>
          <a:p>
            <a:pPr lvl="1"/>
            <a:r>
              <a:rPr lang="en-US" altLang="en-US" sz="1970" dirty="0"/>
              <a:t>Loan agreements</a:t>
            </a:r>
          </a:p>
          <a:p>
            <a:pPr lvl="1"/>
            <a:r>
              <a:rPr lang="en-US" altLang="en-US" sz="1970" dirty="0"/>
              <a:t>License agreements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996BCA7-4342-4EB9-8D59-0D79D8DF69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Executory Contracts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C693E859-C50D-4557-A48B-0C72AF15F0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970" dirty="0"/>
              <a:t>Treatment in bankruptcy</a:t>
            </a:r>
          </a:p>
          <a:p>
            <a:pPr lvl="1"/>
            <a:r>
              <a:rPr lang="en-US" altLang="en-US" sz="1970" dirty="0"/>
              <a:t>Debtor is required to “assume” or “reject” an executory contract</a:t>
            </a:r>
          </a:p>
          <a:p>
            <a:pPr lvl="1"/>
            <a:r>
              <a:rPr lang="en-US" altLang="en-US" sz="1970" dirty="0"/>
              <a:t>Requires bankruptcy court approval</a:t>
            </a:r>
          </a:p>
          <a:p>
            <a:pPr eaLnBrk="1" hangingPunct="1"/>
            <a:r>
              <a:rPr lang="en-US" altLang="en-US" sz="1970" dirty="0"/>
              <a:t>Timing</a:t>
            </a:r>
          </a:p>
          <a:p>
            <a:pPr lvl="1" eaLnBrk="1" hangingPunct="1"/>
            <a:r>
              <a:rPr lang="en-US" altLang="en-US" sz="1970" dirty="0"/>
              <a:t>Chapter 7 – Contract is deemed rejected 60 days after petition date unless there is a court order that approves the assumption</a:t>
            </a:r>
          </a:p>
          <a:p>
            <a:pPr lvl="1" eaLnBrk="1" hangingPunct="1"/>
            <a:r>
              <a:rPr lang="en-US" altLang="en-US" sz="1970" dirty="0"/>
              <a:t>Chapter 11 - Debtor may not be required to decide whether to assume or reject until it confirms a plan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88891EB5-2A5B-4440-934B-46DF5C4B4F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Executory Contracts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40B2B9A-A23E-424B-AE84-D765C910B3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3352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970" dirty="0"/>
              <a:t>Assumption – a debtor chooses to continue to be bound by a contract</a:t>
            </a:r>
          </a:p>
          <a:p>
            <a:pPr lvl="1"/>
            <a:r>
              <a:rPr lang="en-US" altLang="en-US" sz="1970" dirty="0"/>
              <a:t>To assume a contract, a debtor must</a:t>
            </a:r>
          </a:p>
          <a:p>
            <a:pPr lvl="2"/>
            <a:r>
              <a:rPr lang="en-US" altLang="en-US" sz="1970" dirty="0"/>
              <a:t>Cure defaults under the contract</a:t>
            </a:r>
          </a:p>
          <a:p>
            <a:pPr lvl="3"/>
            <a:r>
              <a:rPr lang="en-US" altLang="en-US" sz="1970" dirty="0"/>
              <a:t>Generally, this means paying all amounts (</a:t>
            </a:r>
            <a:r>
              <a:rPr lang="en-US" altLang="en-US" sz="1970" b="1" dirty="0"/>
              <a:t>including prepetition</a:t>
            </a:r>
            <a:r>
              <a:rPr lang="en-US" altLang="en-US" sz="1970" dirty="0"/>
              <a:t>) accrued under the contract as of the assumption date</a:t>
            </a:r>
          </a:p>
          <a:p>
            <a:pPr lvl="2"/>
            <a:r>
              <a:rPr lang="en-US" altLang="en-US" sz="1970" dirty="0"/>
              <a:t>Provide adequate assurance of future performance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5746A7E4-CA85-4CE3-AC2D-A05D503D03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Executory Contracts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7651A52-8C4F-4DE9-B1C6-DEE698E184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3352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969" dirty="0"/>
              <a:t>Assumption</a:t>
            </a:r>
          </a:p>
          <a:p>
            <a:pPr lvl="1" eaLnBrk="1" hangingPunct="1"/>
            <a:r>
              <a:rPr lang="en-US" altLang="en-US" sz="1970" dirty="0"/>
              <a:t>Creditor will receive a notice identifying the contract to be assumed and listing the cure amount</a:t>
            </a:r>
          </a:p>
          <a:p>
            <a:pPr lvl="1" eaLnBrk="1" hangingPunct="1"/>
            <a:r>
              <a:rPr lang="en-US" altLang="en-US" sz="1970" dirty="0"/>
              <a:t>Notice will include a deadline to object to the assumption or the cure amount</a:t>
            </a:r>
          </a:p>
          <a:p>
            <a:pPr lvl="1" eaLnBrk="1" hangingPunct="1"/>
            <a:r>
              <a:rPr lang="en-US" altLang="en-US" sz="1970" dirty="0"/>
              <a:t>Failure to timely object will result in a waiver of the right to a higher cure amount</a:t>
            </a:r>
          </a:p>
          <a:p>
            <a:pPr lvl="1"/>
            <a:r>
              <a:rPr lang="en-US" altLang="en-US" sz="1970" dirty="0"/>
              <a:t>Contractual anti-assignment clauses generally are not enforceable in bankruptcy</a:t>
            </a:r>
          </a:p>
          <a:p>
            <a:pPr lvl="1" eaLnBrk="1" hangingPunct="1"/>
            <a:r>
              <a:rPr lang="en-US" altLang="en-US" sz="1970" dirty="0"/>
              <a:t>The $0 cure balance game</a:t>
            </a:r>
          </a:p>
          <a:p>
            <a:pPr lvl="2"/>
            <a:r>
              <a:rPr lang="en-US" altLang="en-US" sz="1970" dirty="0"/>
              <a:t>Negotiate</a:t>
            </a:r>
          </a:p>
          <a:p>
            <a:pPr lvl="2" eaLnBrk="1" hangingPunct="1"/>
            <a:endParaRPr lang="en-US" altLang="en-US" sz="17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4BC45-5390-4C8C-BC19-38E4596F1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2076"/>
            <a:ext cx="8229600" cy="99060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CCE15-9B14-4A59-83AC-9727A4D07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6732"/>
            <a:ext cx="8229600" cy="4236868"/>
          </a:xfrm>
        </p:spPr>
        <p:txBody>
          <a:bodyPr>
            <a:normAutofit/>
          </a:bodyPr>
          <a:lstStyle/>
          <a:p>
            <a:pPr lvl="0"/>
            <a:r>
              <a:rPr lang="en-US" sz="2500" dirty="0"/>
              <a:t>Highlights:</a:t>
            </a:r>
          </a:p>
          <a:p>
            <a:pPr lvl="1"/>
            <a:r>
              <a:rPr lang="en-US" sz="2500" dirty="0"/>
              <a:t>Bankruptcy overview - Key concepts and terminology</a:t>
            </a:r>
          </a:p>
          <a:p>
            <a:pPr lvl="1"/>
            <a:r>
              <a:rPr lang="en-US" sz="2500" dirty="0"/>
              <a:t>Anticipating a filing</a:t>
            </a:r>
          </a:p>
          <a:p>
            <a:pPr lvl="1"/>
            <a:r>
              <a:rPr lang="en-US" sz="2500" dirty="0"/>
              <a:t>Strategies for asserting a claim</a:t>
            </a:r>
          </a:p>
          <a:p>
            <a:pPr lvl="1"/>
            <a:r>
              <a:rPr lang="en-US" sz="2500" dirty="0"/>
              <a:t>Strategies for preference actions</a:t>
            </a:r>
          </a:p>
          <a:p>
            <a:pPr lvl="1"/>
            <a:r>
              <a:rPr lang="en-US" sz="2500" dirty="0"/>
              <a:t>Managing contracts in bankruptcy</a:t>
            </a:r>
          </a:p>
          <a:p>
            <a:pPr lvl="1"/>
            <a:r>
              <a:rPr lang="en-US" sz="2500" dirty="0"/>
              <a:t>Tips and checklists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611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D9CA74B-9EF1-4D43-B621-A649D82AB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Executory Contracts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DAA7DBA-58A4-4C2A-9E3F-5760EBE5B6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1970" dirty="0"/>
              <a:t>Assumption</a:t>
            </a:r>
          </a:p>
          <a:p>
            <a:pPr lvl="1" eaLnBrk="1" hangingPunct="1"/>
            <a:r>
              <a:rPr lang="en-US" altLang="en-US" sz="1970" dirty="0"/>
              <a:t>Benefits</a:t>
            </a:r>
          </a:p>
          <a:p>
            <a:pPr lvl="2" eaLnBrk="1" hangingPunct="1"/>
            <a:r>
              <a:rPr lang="en-US" altLang="en-US" sz="1970" dirty="0"/>
              <a:t>Preservation of ongoing relationship and revenue</a:t>
            </a:r>
          </a:p>
          <a:p>
            <a:pPr lvl="2" eaLnBrk="1" hangingPunct="1"/>
            <a:r>
              <a:rPr lang="en-US" altLang="en-US" sz="1970" dirty="0"/>
              <a:t>Recovery of the cure claim </a:t>
            </a:r>
          </a:p>
          <a:p>
            <a:pPr lvl="2" eaLnBrk="1" hangingPunct="1"/>
            <a:r>
              <a:rPr lang="en-US" altLang="en-US" sz="1970" dirty="0"/>
              <a:t>In most jurisdictions, bars future preference claims – actions to recover payments received within 90 days of petition date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A8566EB1-FD14-4654-9148-812948137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Executory Contracts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5CEA29F2-789B-4684-8B66-E624F714CA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3352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1970" dirty="0"/>
              <a:t>Rejection</a:t>
            </a:r>
          </a:p>
          <a:p>
            <a:pPr lvl="1" eaLnBrk="1" hangingPunct="1"/>
            <a:r>
              <a:rPr lang="en-US" altLang="en-US" sz="1970" dirty="0"/>
              <a:t>Rejection means that a debtor no longer wishes to receive the benefits of the contract</a:t>
            </a:r>
          </a:p>
          <a:p>
            <a:pPr lvl="1" eaLnBrk="1" hangingPunct="1"/>
            <a:r>
              <a:rPr lang="en-US" altLang="en-US" sz="1970" dirty="0"/>
              <a:t>Rejection is not a termination, but legally constitutes a material breach immediately prior to the bankruptcy filing</a:t>
            </a:r>
          </a:p>
          <a:p>
            <a:pPr lvl="1"/>
            <a:r>
              <a:rPr lang="en-US" altLang="en-US" sz="1970" dirty="0"/>
              <a:t>Once a contract is rejected, a creditor may terminate service under that contract</a:t>
            </a:r>
          </a:p>
          <a:p>
            <a:pPr lvl="1"/>
            <a:r>
              <a:rPr lang="en-US" altLang="en-US" sz="1970" dirty="0"/>
              <a:t>Rejection Damage Claim</a:t>
            </a:r>
          </a:p>
          <a:p>
            <a:pPr lvl="2"/>
            <a:r>
              <a:rPr lang="en-US" altLang="en-US" sz="1970" dirty="0"/>
              <a:t>Damages creditor suffers as a result of rejection</a:t>
            </a:r>
          </a:p>
          <a:p>
            <a:pPr lvl="2"/>
            <a:r>
              <a:rPr lang="en-US" altLang="en-US" sz="1970" dirty="0"/>
              <a:t>Must be filed by rejection damage claim bar date</a:t>
            </a:r>
          </a:p>
          <a:p>
            <a:pPr lvl="3"/>
            <a:r>
              <a:rPr lang="en-US" altLang="en-US" sz="1970" dirty="0"/>
              <a:t>Might be after general claims bar date</a:t>
            </a:r>
          </a:p>
          <a:p>
            <a:pPr lvl="1" eaLnBrk="1" hangingPunct="1"/>
            <a:endParaRPr lang="en-US" altLang="en-US" sz="197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6F699E83-406B-4B9B-8FA7-B5E6927DFF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Nonresidential Real Property Leases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A524CC6-DDB5-44BB-B1E8-AAB911649F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970" dirty="0"/>
              <a:t>Also subject to assumption or rejection</a:t>
            </a:r>
          </a:p>
          <a:p>
            <a:r>
              <a:rPr lang="en-US" altLang="en-US" sz="1970" dirty="0"/>
              <a:t>Timing</a:t>
            </a:r>
          </a:p>
          <a:p>
            <a:pPr lvl="1"/>
            <a:r>
              <a:rPr lang="en-US" altLang="en-US" sz="1970" dirty="0"/>
              <a:t>Chapter 7 – residential lease is deemed rejected 60 days after petition date</a:t>
            </a:r>
          </a:p>
          <a:p>
            <a:pPr lvl="1"/>
            <a:r>
              <a:rPr lang="en-US" altLang="en-US" sz="1970" dirty="0"/>
              <a:t>Chapter 11 – if debtor is lessee, nonresidential real property lease is deemed rejected 120 days after petition date – debtor can seek extension</a:t>
            </a:r>
          </a:p>
          <a:p>
            <a:pPr eaLnBrk="1" hangingPunct="1"/>
            <a:r>
              <a:rPr lang="en-US" altLang="en-US" sz="1970" dirty="0"/>
              <a:t>Rejection damages are capped – greater of</a:t>
            </a:r>
          </a:p>
          <a:p>
            <a:pPr lvl="1"/>
            <a:r>
              <a:rPr lang="en-US" altLang="en-US" sz="1970" dirty="0"/>
              <a:t>One year</a:t>
            </a:r>
          </a:p>
          <a:p>
            <a:pPr lvl="1"/>
            <a:r>
              <a:rPr lang="en-US" altLang="en-US" sz="1970" dirty="0"/>
              <a:t>15% remaining on the term, not to exceed 3 years</a:t>
            </a:r>
          </a:p>
        </p:txBody>
      </p:sp>
    </p:spTree>
    <p:extLst>
      <p:ext uri="{BB962C8B-B14F-4D97-AF65-F5344CB8AC3E}">
        <p14:creationId xmlns:p14="http://schemas.microsoft.com/office/powerpoint/2010/main" val="274321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89C1069F-88DD-41FB-9C67-153F6A0A6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Executory Contracts and Leases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E48827A2-5316-49CF-AD4E-CA96798D60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3352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1970" dirty="0"/>
              <a:t>Is creditor obligated to perform under a contract postpetition?</a:t>
            </a:r>
          </a:p>
          <a:p>
            <a:pPr lvl="1" eaLnBrk="1" hangingPunct="1"/>
            <a:r>
              <a:rPr lang="en-US" altLang="en-US" sz="1970" dirty="0"/>
              <a:t>Yes - Non-debtor party to an executory contract is typically required to perform</a:t>
            </a:r>
          </a:p>
          <a:p>
            <a:pPr eaLnBrk="1" hangingPunct="1"/>
            <a:r>
              <a:rPr lang="en-US" altLang="en-US" sz="1970" dirty="0"/>
              <a:t>Is the debtor obligated to perform postpetition?</a:t>
            </a:r>
          </a:p>
          <a:p>
            <a:pPr lvl="1" eaLnBrk="1" hangingPunct="1"/>
            <a:r>
              <a:rPr lang="en-US" altLang="en-US" sz="1970" dirty="0"/>
              <a:t>Debtor typically is not obligated to perform</a:t>
            </a:r>
          </a:p>
          <a:p>
            <a:pPr eaLnBrk="1" hangingPunct="1"/>
            <a:r>
              <a:rPr lang="en-US" altLang="en-US" sz="1970" dirty="0"/>
              <a:t>If creditor performs, then it may assert an administrative claim for the value provided to the debtor</a:t>
            </a:r>
          </a:p>
          <a:p>
            <a:pPr lvl="1"/>
            <a:r>
              <a:rPr lang="en-US" altLang="en-US" sz="1970" dirty="0"/>
              <a:t>A creditor will not be paid if performance is not actual or necessary for the preservation of the bankruptcy estate</a:t>
            </a:r>
          </a:p>
          <a:p>
            <a:pPr lvl="1"/>
            <a:r>
              <a:rPr lang="en-US" altLang="en-US" sz="1970" dirty="0"/>
              <a:t>Important to discuss with debtor if performance is required postpetition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89C1069F-88DD-41FB-9C67-153F6A0A6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IP License Issues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E48827A2-5316-49CF-AD4E-CA96798D60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3352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970" dirty="0"/>
              <a:t>IP license agreements are subject to assumption or rejection but…. </a:t>
            </a:r>
          </a:p>
          <a:p>
            <a:pPr lvl="1" eaLnBrk="1" hangingPunct="1"/>
            <a:r>
              <a:rPr lang="en-US" altLang="en-US" sz="1970" dirty="0"/>
              <a:t>If a debtor licensor rejects a license</a:t>
            </a:r>
          </a:p>
          <a:p>
            <a:pPr lvl="1" eaLnBrk="1" hangingPunct="1"/>
            <a:r>
              <a:rPr lang="en-US" altLang="en-US" sz="1970" dirty="0"/>
              <a:t>Licensee can continue to use the license if it continues to make royalty payments</a:t>
            </a:r>
          </a:p>
          <a:p>
            <a:pPr lvl="2"/>
            <a:r>
              <a:rPr lang="en-US" altLang="en-US" sz="1970" dirty="0"/>
              <a:t>Licensor has no obligation to update the IP </a:t>
            </a:r>
          </a:p>
          <a:p>
            <a:pPr lvl="2"/>
            <a:r>
              <a:rPr lang="en-US" altLang="en-US" sz="1970" dirty="0"/>
              <a:t>This is why some licensees insist on software escrows</a:t>
            </a:r>
          </a:p>
        </p:txBody>
      </p:sp>
    </p:spTree>
    <p:extLst>
      <p:ext uri="{BB962C8B-B14F-4D97-AF65-F5344CB8AC3E}">
        <p14:creationId xmlns:p14="http://schemas.microsoft.com/office/powerpoint/2010/main" val="19224668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BC84A-E83D-4EAF-A4F9-EC6597925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Elements of a Preference Claim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778E-027E-4319-BEA8-56125411F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69545"/>
          </a:xfrm>
        </p:spPr>
        <p:txBody>
          <a:bodyPr>
            <a:normAutofit/>
          </a:bodyPr>
          <a:lstStyle/>
          <a:p>
            <a:r>
              <a:rPr lang="en-US" sz="1970" dirty="0"/>
              <a:t>Transfer of a debtor’s property</a:t>
            </a:r>
          </a:p>
          <a:p>
            <a:r>
              <a:rPr lang="en-US" sz="1970" dirty="0"/>
              <a:t>To or for the benefit of a creditor</a:t>
            </a:r>
          </a:p>
          <a:p>
            <a:r>
              <a:rPr lang="en-US" sz="1970" dirty="0"/>
              <a:t>On account of an antecedent debt</a:t>
            </a:r>
          </a:p>
          <a:p>
            <a:r>
              <a:rPr lang="en-US" sz="1970" dirty="0"/>
              <a:t>Made within the preference period</a:t>
            </a:r>
          </a:p>
          <a:p>
            <a:pPr lvl="1"/>
            <a:r>
              <a:rPr lang="en-US" sz="1970" dirty="0"/>
              <a:t>90 days non-insider creditors</a:t>
            </a:r>
          </a:p>
          <a:p>
            <a:pPr lvl="1"/>
            <a:r>
              <a:rPr lang="en-US" sz="1970" dirty="0"/>
              <a:t>1 year for insiders</a:t>
            </a:r>
          </a:p>
          <a:p>
            <a:r>
              <a:rPr lang="en-US" sz="1970" dirty="0"/>
              <a:t>While the debtor was insolvent – presumed insolvent 90 days prior</a:t>
            </a:r>
          </a:p>
          <a:p>
            <a:r>
              <a:rPr lang="en-US" sz="1970" dirty="0"/>
              <a:t>Transfer enables creditor to receive more than it would in a chapter 7 liquidation</a:t>
            </a:r>
          </a:p>
          <a:p>
            <a:endParaRPr lang="en-US" sz="1970" dirty="0"/>
          </a:p>
          <a:p>
            <a:r>
              <a:rPr lang="en-US" sz="1970" dirty="0"/>
              <a:t>There are defenses – involving math…</a:t>
            </a:r>
          </a:p>
        </p:txBody>
      </p:sp>
    </p:spTree>
    <p:extLst>
      <p:ext uri="{BB962C8B-B14F-4D97-AF65-F5344CB8AC3E}">
        <p14:creationId xmlns:p14="http://schemas.microsoft.com/office/powerpoint/2010/main" val="38626436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F252-853E-44BE-961A-8F8BD1ADE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/>
              <a:t>Legal Defenses to Preference Claims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E331D-CCC3-4C79-968C-D00154035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sz="1970" b="1" dirty="0"/>
              <a:t>Ordinary Course of Business Defense</a:t>
            </a:r>
            <a:r>
              <a:rPr lang="en-US" sz="1970" dirty="0"/>
              <a:t> (11 U.S.C. § 547(c)(2))</a:t>
            </a:r>
          </a:p>
          <a:p>
            <a:pPr lvl="1"/>
            <a:r>
              <a:rPr lang="en-US" sz="1970" dirty="0"/>
              <a:t>Subjective – same pattern of invoices vs payments between you and debtor </a:t>
            </a:r>
          </a:p>
          <a:p>
            <a:pPr lvl="1"/>
            <a:r>
              <a:rPr lang="en-US" sz="1970" dirty="0"/>
              <a:t>Objective – industry standard – requires expert report</a:t>
            </a:r>
          </a:p>
          <a:p>
            <a:r>
              <a:rPr lang="en-US" sz="1970" b="1" dirty="0"/>
              <a:t>Contemporaneous Exchange for New Value</a:t>
            </a:r>
            <a:r>
              <a:rPr lang="en-US" sz="1970" dirty="0"/>
              <a:t> (11 U.S.C. § 547(c)(1))</a:t>
            </a:r>
          </a:p>
          <a:p>
            <a:pPr lvl="1"/>
            <a:r>
              <a:rPr lang="en-US" sz="1970" dirty="0"/>
              <a:t>COD</a:t>
            </a:r>
          </a:p>
          <a:p>
            <a:r>
              <a:rPr lang="en-US" sz="1970" b="1" dirty="0"/>
              <a:t>Subsequent New Value</a:t>
            </a:r>
            <a:r>
              <a:rPr lang="en-US" sz="1970" dirty="0"/>
              <a:t> (11 U.S.C. § 547(c)(4))</a:t>
            </a:r>
          </a:p>
          <a:p>
            <a:pPr lvl="1"/>
            <a:r>
              <a:rPr lang="en-US" sz="1970" dirty="0"/>
              <a:t>Did you provide goods and services after receiving payments</a:t>
            </a:r>
          </a:p>
          <a:p>
            <a:pPr lvl="1"/>
            <a:r>
              <a:rPr lang="en-US" sz="1970" dirty="0"/>
              <a:t>The value of those goods and services can be subtracted from exposure</a:t>
            </a:r>
          </a:p>
          <a:p>
            <a:pPr lvl="1"/>
            <a:r>
              <a:rPr lang="en-US" sz="1970" dirty="0"/>
              <a:t>Encourages creditors to keep doing business with a debtor</a:t>
            </a:r>
          </a:p>
        </p:txBody>
      </p:sp>
    </p:spTree>
    <p:extLst>
      <p:ext uri="{BB962C8B-B14F-4D97-AF65-F5344CB8AC3E}">
        <p14:creationId xmlns:p14="http://schemas.microsoft.com/office/powerpoint/2010/main" val="10203112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F252-853E-44BE-961A-8F8BD1ADE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/>
              <a:t>Managing Preference Exposure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E331D-CCC3-4C79-968C-D00154035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sz="1970" b="1" dirty="0"/>
              <a:t>Ensure Ordinary Course of Business</a:t>
            </a:r>
          </a:p>
          <a:p>
            <a:pPr lvl="1"/>
            <a:r>
              <a:rPr lang="en-US" sz="1970" dirty="0"/>
              <a:t>Keep terms, timing, and method consistent with previous practices</a:t>
            </a:r>
          </a:p>
          <a:p>
            <a:pPr lvl="0"/>
            <a:r>
              <a:rPr lang="en-US" sz="1970" b="1" dirty="0"/>
              <a:t>Avoid Aggressive Collection Tactics</a:t>
            </a:r>
            <a:endParaRPr lang="en-US" sz="1970" dirty="0"/>
          </a:p>
          <a:p>
            <a:pPr lvl="1"/>
            <a:r>
              <a:rPr lang="en-US" sz="1970" dirty="0"/>
              <a:t>Do not pressure for accelerated payments if the debtor is in financial trouble—this may disqualify the payment from “ordinary course” protection</a:t>
            </a:r>
          </a:p>
          <a:p>
            <a:pPr lvl="0"/>
            <a:r>
              <a:rPr lang="en-US" sz="1970" b="1" dirty="0"/>
              <a:t>Use Contemporaneous Exchanges</a:t>
            </a:r>
            <a:endParaRPr lang="en-US" sz="1970" dirty="0"/>
          </a:p>
          <a:p>
            <a:pPr lvl="1"/>
            <a:r>
              <a:rPr lang="en-US" sz="1970" dirty="0"/>
              <a:t>Structure transactions as a simultaneous exchange</a:t>
            </a:r>
          </a:p>
          <a:p>
            <a:pPr lvl="1"/>
            <a:r>
              <a:rPr lang="en-US" sz="1970" dirty="0"/>
              <a:t>Cash on delivery</a:t>
            </a:r>
          </a:p>
          <a:p>
            <a:pPr lvl="0"/>
            <a:r>
              <a:rPr lang="en-US" sz="1970" b="1" dirty="0"/>
              <a:t>Require Cash in Advance </a:t>
            </a:r>
            <a:r>
              <a:rPr lang="en-US" sz="1970" dirty="0"/>
              <a:t>– no antecedent debt</a:t>
            </a:r>
          </a:p>
        </p:txBody>
      </p:sp>
    </p:spTree>
    <p:extLst>
      <p:ext uri="{BB962C8B-B14F-4D97-AF65-F5344CB8AC3E}">
        <p14:creationId xmlns:p14="http://schemas.microsoft.com/office/powerpoint/2010/main" val="27055892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F32D7-A43A-4505-9D37-89805D481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Managing Preference Exposure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D611F-D72C-4201-B3A2-710E05FA3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sz="1970" b="1" dirty="0"/>
              <a:t>Secure Transactions</a:t>
            </a:r>
            <a:endParaRPr lang="en-US" sz="1970" dirty="0"/>
          </a:p>
          <a:p>
            <a:pPr lvl="1"/>
            <a:r>
              <a:rPr lang="en-US" sz="1970" dirty="0"/>
              <a:t>Seek collateral where possible</a:t>
            </a:r>
          </a:p>
          <a:p>
            <a:pPr lvl="1"/>
            <a:r>
              <a:rPr lang="en-US" sz="1970" dirty="0"/>
              <a:t>Perfect security interests properly (UCC filings, etc.)—this may give you additional defenses</a:t>
            </a:r>
          </a:p>
          <a:p>
            <a:pPr lvl="0"/>
            <a:r>
              <a:rPr lang="en-US" sz="1970" b="1" dirty="0"/>
              <a:t>Monitor Financial Health of Debtors</a:t>
            </a:r>
            <a:endParaRPr lang="en-US" sz="1970" dirty="0"/>
          </a:p>
          <a:p>
            <a:pPr lvl="1"/>
            <a:r>
              <a:rPr lang="en-US" sz="1970" dirty="0"/>
              <a:t>Use caution when dealing with companies showing signs of insolvency</a:t>
            </a:r>
          </a:p>
          <a:p>
            <a:pPr lvl="0"/>
            <a:r>
              <a:rPr lang="en-US" sz="1970" b="1" dirty="0"/>
              <a:t>But……Always Take the Payment</a:t>
            </a:r>
            <a:endParaRPr lang="en-US" sz="1970" dirty="0"/>
          </a:p>
          <a:p>
            <a:pPr lvl="1"/>
            <a:r>
              <a:rPr lang="en-US" sz="1970" dirty="0"/>
              <a:t>Because there are defenses, take the money and worry about clawbacks later</a:t>
            </a:r>
          </a:p>
          <a:p>
            <a:pPr lvl="1"/>
            <a:r>
              <a:rPr lang="en-US" sz="1970" dirty="0"/>
              <a:t>Not all bankruptcy cases involve preference demands or actions</a:t>
            </a:r>
          </a:p>
        </p:txBody>
      </p:sp>
    </p:spTree>
    <p:extLst>
      <p:ext uri="{BB962C8B-B14F-4D97-AF65-F5344CB8AC3E}">
        <p14:creationId xmlns:p14="http://schemas.microsoft.com/office/powerpoint/2010/main" val="25508415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3468C-843D-452A-AAC8-AA80C17C2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for Dealing with Trouble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25C1-1B72-4329-AE61-B5D385F8F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962400"/>
          </a:xfrm>
        </p:spPr>
        <p:txBody>
          <a:bodyPr>
            <a:noAutofit/>
          </a:bodyPr>
          <a:lstStyle/>
          <a:p>
            <a:pPr lvl="0"/>
            <a:r>
              <a:rPr lang="en-US" sz="1970" dirty="0"/>
              <a:t>Understand current and future exposure</a:t>
            </a:r>
          </a:p>
          <a:p>
            <a:pPr lvl="1"/>
            <a:r>
              <a:rPr lang="en-US" sz="1970" dirty="0"/>
              <a:t>Balances</a:t>
            </a:r>
          </a:p>
          <a:p>
            <a:pPr lvl="1"/>
            <a:r>
              <a:rPr lang="en-US" sz="1970" dirty="0"/>
              <a:t>Pipeline - Upcoming deliveries or services</a:t>
            </a:r>
          </a:p>
          <a:p>
            <a:pPr lvl="1"/>
            <a:r>
              <a:rPr lang="en-US" sz="1970" dirty="0"/>
              <a:t>Alternate suppliers</a:t>
            </a:r>
          </a:p>
          <a:p>
            <a:pPr lvl="0"/>
            <a:r>
              <a:rPr lang="en-US" sz="1970" dirty="0"/>
              <a:t>Review contract / PO terms</a:t>
            </a:r>
          </a:p>
          <a:p>
            <a:pPr lvl="1"/>
            <a:r>
              <a:rPr lang="en-US" sz="1970" dirty="0"/>
              <a:t>Termination rights – act quickly</a:t>
            </a:r>
          </a:p>
          <a:p>
            <a:pPr lvl="1"/>
            <a:r>
              <a:rPr lang="en-US" sz="1970" dirty="0"/>
              <a:t>Exclusivity provisions</a:t>
            </a:r>
          </a:p>
          <a:p>
            <a:pPr lvl="0"/>
            <a:r>
              <a:rPr lang="en-US" sz="1970" dirty="0"/>
              <a:t>Collateral / Security</a:t>
            </a:r>
          </a:p>
          <a:p>
            <a:pPr lvl="1"/>
            <a:r>
              <a:rPr lang="en-US" sz="1970" dirty="0"/>
              <a:t>Assets</a:t>
            </a:r>
          </a:p>
          <a:p>
            <a:pPr lvl="1"/>
            <a:r>
              <a:rPr lang="en-US" sz="1970" dirty="0"/>
              <a:t>Letters of credit</a:t>
            </a:r>
          </a:p>
          <a:p>
            <a:pPr lvl="1"/>
            <a:r>
              <a:rPr lang="en-US" sz="1970" dirty="0"/>
              <a:t>Guarantors</a:t>
            </a:r>
          </a:p>
          <a:p>
            <a:endParaRPr lang="en-US" sz="1970" dirty="0"/>
          </a:p>
        </p:txBody>
      </p:sp>
    </p:spTree>
    <p:extLst>
      <p:ext uri="{BB962C8B-B14F-4D97-AF65-F5344CB8AC3E}">
        <p14:creationId xmlns:p14="http://schemas.microsoft.com/office/powerpoint/2010/main" val="3651483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91E9B-9AE6-45E0-97AC-750A5E78D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Bankruptcy?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950CB-7244-4057-B0A2-5D6E86A76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Legal process under federal law (Title 11 of the U.S. Code)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Goal: Provide debtors relief and maximize creditor recoveries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1793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486F769-7E24-4FC6-8C35-7248A26956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Bankruptcy Case Checklists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5AE0373-ECB2-4557-8B7F-904F3B4D18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38" b="1" dirty="0"/>
              <a:t>Collections and Invoicing</a:t>
            </a:r>
            <a:r>
              <a:rPr lang="en-US" altLang="en-US" sz="2438" dirty="0"/>
              <a:t> </a:t>
            </a:r>
          </a:p>
          <a:p>
            <a:pPr eaLnBrk="1" hangingPunct="1"/>
            <a:r>
              <a:rPr lang="en-US" altLang="en-US" sz="1970" dirty="0"/>
              <a:t>Stop all collection activities – invoices, calls, lawsuits</a:t>
            </a:r>
          </a:p>
          <a:p>
            <a:pPr eaLnBrk="1" hangingPunct="1"/>
            <a:r>
              <a:rPr lang="en-US" altLang="en-US" sz="1970" dirty="0"/>
              <a:t>Calculate outstanding balances with debtor </a:t>
            </a:r>
          </a:p>
          <a:p>
            <a:pPr eaLnBrk="1" hangingPunct="1"/>
            <a:r>
              <a:rPr lang="en-US" altLang="en-US" sz="1970" dirty="0"/>
              <a:t>Pro-rate invoices that contain both pre-petition and postpetition periods</a:t>
            </a:r>
          </a:p>
          <a:p>
            <a:pPr eaLnBrk="1" hangingPunct="1"/>
            <a:r>
              <a:rPr lang="en-US" altLang="en-US" sz="1970" dirty="0"/>
              <a:t>Determine whether you are holding any deposits from debtor</a:t>
            </a:r>
          </a:p>
          <a:p>
            <a:pPr eaLnBrk="1" hangingPunct="1"/>
            <a:r>
              <a:rPr lang="en-US" altLang="en-US" sz="1970" dirty="0"/>
              <a:t>Determine whether you are a beneficiary of any LoCs, guaranties</a:t>
            </a:r>
          </a:p>
          <a:p>
            <a:pPr eaLnBrk="1" hangingPunct="1">
              <a:lnSpc>
                <a:spcPct val="80000"/>
              </a:lnSpc>
            </a:pPr>
            <a:endParaRPr lang="en-US" altLang="en-US" sz="1969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C1E88A8-6E69-47D4-B048-947080BAAA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Bankruptcy Case Checklists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4BD9985-24CA-4D66-A240-0AF3BAB5C2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38" b="1" dirty="0"/>
              <a:t>Products and Services</a:t>
            </a:r>
          </a:p>
          <a:p>
            <a:pPr eaLnBrk="1" hangingPunct="1"/>
            <a:r>
              <a:rPr lang="en-US" altLang="en-US" sz="1970" dirty="0"/>
              <a:t>Determine whether you have product currently in transit to the debtor</a:t>
            </a:r>
          </a:p>
          <a:p>
            <a:pPr eaLnBrk="1" hangingPunct="1"/>
            <a:r>
              <a:rPr lang="en-US" altLang="en-US" sz="1970" dirty="0"/>
              <a:t>Determine whether you have open purchase orders</a:t>
            </a:r>
          </a:p>
          <a:p>
            <a:pPr eaLnBrk="1" hangingPunct="1"/>
            <a:r>
              <a:rPr lang="en-US" altLang="en-US" sz="1970" dirty="0"/>
              <a:t>Determine whether you have unfinished work</a:t>
            </a:r>
          </a:p>
          <a:p>
            <a:pPr eaLnBrk="1" hangingPunct="1"/>
            <a:r>
              <a:rPr lang="en-US" altLang="en-US" sz="1970" dirty="0"/>
              <a:t>Determine whether you have services for debtor not yet performed</a:t>
            </a:r>
          </a:p>
          <a:p>
            <a:pPr eaLnBrk="1" hangingPunct="1"/>
            <a:endParaRPr lang="en-US" altLang="en-US" sz="1969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7246B25-7C80-4D74-A5FA-8BD350E5F7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Bankruptcy Case Checklists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430C33D-23E2-4F6F-AF40-F19C4F4B06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38" b="1" dirty="0"/>
              <a:t>Contracts, Purchase Orders, and Liens</a:t>
            </a:r>
          </a:p>
          <a:p>
            <a:pPr eaLnBrk="1" hangingPunct="1"/>
            <a:r>
              <a:rPr lang="en-US" altLang="en-US" sz="1969" dirty="0"/>
              <a:t>Identify and pull all current, unexpired contracts with the debtor </a:t>
            </a:r>
          </a:p>
          <a:p>
            <a:pPr eaLnBrk="1" hangingPunct="1"/>
            <a:r>
              <a:rPr lang="en-US" altLang="en-US" sz="1969" dirty="0"/>
              <a:t>Identify and pull all outstanding purchase orders with the debtor</a:t>
            </a:r>
          </a:p>
          <a:p>
            <a:pPr eaLnBrk="1" hangingPunct="1"/>
            <a:r>
              <a:rPr lang="en-US" altLang="en-US" sz="1969" dirty="0"/>
              <a:t>Determine whether there are any liens (UCC, mechanic’s, or otherwise) in place</a:t>
            </a:r>
          </a:p>
          <a:p>
            <a:pPr eaLnBrk="1" hangingPunct="1"/>
            <a:r>
              <a:rPr lang="en-US" altLang="en-US" sz="1969" dirty="0"/>
              <a:t>Determine whether there are any liens that need to be placed</a:t>
            </a:r>
          </a:p>
          <a:p>
            <a:pPr eaLnBrk="1" hangingPunct="1"/>
            <a:r>
              <a:rPr lang="en-US" altLang="en-US" sz="1969" dirty="0"/>
              <a:t>Determine whether debtor owes any money to you</a:t>
            </a:r>
          </a:p>
          <a:p>
            <a:pPr eaLnBrk="1" hangingPunct="1"/>
            <a:endParaRPr lang="en-US" altLang="en-US" sz="1969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7246B25-7C80-4D74-A5FA-8BD350E5F7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Bankruptcy Case Checklists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430C33D-23E2-4F6F-AF40-F19C4F4B06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38" b="1" dirty="0"/>
              <a:t>Action Items</a:t>
            </a:r>
          </a:p>
          <a:p>
            <a:pPr eaLnBrk="1" hangingPunct="1"/>
            <a:r>
              <a:rPr lang="en-US" altLang="en-US" sz="1969" dirty="0"/>
              <a:t>Mind the stay</a:t>
            </a:r>
          </a:p>
          <a:p>
            <a:pPr eaLnBrk="1" hangingPunct="1"/>
            <a:r>
              <a:rPr lang="en-US" altLang="en-US" sz="1969" dirty="0"/>
              <a:t>Talk to the debtor about needs and expectations</a:t>
            </a:r>
          </a:p>
          <a:p>
            <a:pPr eaLnBrk="1" hangingPunct="1"/>
            <a:r>
              <a:rPr lang="en-US" altLang="en-US" sz="1969" dirty="0"/>
              <a:t>Push for critical vendor treatment</a:t>
            </a:r>
          </a:p>
          <a:p>
            <a:pPr eaLnBrk="1" hangingPunct="1"/>
            <a:r>
              <a:rPr lang="en-US" altLang="en-US" sz="1969" dirty="0"/>
              <a:t>File claims</a:t>
            </a:r>
          </a:p>
          <a:p>
            <a:pPr eaLnBrk="1" hangingPunct="1"/>
            <a:r>
              <a:rPr lang="en-US" altLang="en-US" sz="1969" dirty="0"/>
              <a:t>Watch for cure claim notices</a:t>
            </a:r>
          </a:p>
          <a:p>
            <a:pPr eaLnBrk="1" hangingPunct="1"/>
            <a:r>
              <a:rPr lang="en-US" altLang="en-US" sz="1969" dirty="0"/>
              <a:t>Track postpetition AR/AP</a:t>
            </a:r>
          </a:p>
          <a:p>
            <a:pPr eaLnBrk="1" hangingPunct="1"/>
            <a:endParaRPr lang="en-US" altLang="en-US" sz="1969" dirty="0"/>
          </a:p>
          <a:p>
            <a:pPr eaLnBrk="1" hangingPunct="1"/>
            <a:endParaRPr lang="en-US" altLang="en-US" sz="1969" dirty="0"/>
          </a:p>
        </p:txBody>
      </p:sp>
    </p:spTree>
    <p:extLst>
      <p:ext uri="{BB962C8B-B14F-4D97-AF65-F5344CB8AC3E}">
        <p14:creationId xmlns:p14="http://schemas.microsoft.com/office/powerpoint/2010/main" val="10239215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7246B25-7C80-4D74-A5FA-8BD350E5F7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Bankruptcy Case Checklists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430C33D-23E2-4F6F-AF40-F19C4F4B06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38" b="1" dirty="0"/>
              <a:t>Secured Creditors</a:t>
            </a:r>
          </a:p>
          <a:p>
            <a:pPr eaLnBrk="1" hangingPunct="1"/>
            <a:r>
              <a:rPr lang="en-US" altLang="en-US" sz="1969" dirty="0"/>
              <a:t>Identify and pull all current loan and security documents </a:t>
            </a:r>
          </a:p>
          <a:p>
            <a:pPr eaLnBrk="1" hangingPunct="1"/>
            <a:r>
              <a:rPr lang="en-US" altLang="en-US" sz="1969" dirty="0"/>
              <a:t>Review loan status – current, in default?</a:t>
            </a:r>
          </a:p>
          <a:p>
            <a:pPr eaLnBrk="1" hangingPunct="1"/>
            <a:r>
              <a:rPr lang="en-US" altLang="en-US" sz="1969" dirty="0"/>
              <a:t>Review collateral – collateral type, perfection status</a:t>
            </a:r>
          </a:p>
          <a:p>
            <a:pPr eaLnBrk="1" hangingPunct="1"/>
            <a:r>
              <a:rPr lang="en-US" altLang="en-US" sz="1969" dirty="0"/>
              <a:t>Does debtor require use of cash collateral?</a:t>
            </a:r>
          </a:p>
          <a:p>
            <a:pPr eaLnBrk="1" hangingPunct="1"/>
            <a:r>
              <a:rPr lang="en-US" altLang="en-US" sz="1969" dirty="0"/>
              <a:t>Are you oversecured/undersecured?</a:t>
            </a:r>
          </a:p>
          <a:p>
            <a:pPr eaLnBrk="1" hangingPunct="1"/>
            <a:r>
              <a:rPr lang="en-US" altLang="en-US" sz="1969" dirty="0"/>
              <a:t>Is relief from automatic stay warranted?</a:t>
            </a:r>
          </a:p>
          <a:p>
            <a:pPr eaLnBrk="1" hangingPunct="1"/>
            <a:endParaRPr lang="en-US" altLang="en-US" sz="1969" dirty="0"/>
          </a:p>
          <a:p>
            <a:pPr eaLnBrk="1" hangingPunct="1"/>
            <a:endParaRPr lang="en-US" altLang="en-US" sz="1969" dirty="0"/>
          </a:p>
        </p:txBody>
      </p:sp>
    </p:spTree>
    <p:extLst>
      <p:ext uri="{BB962C8B-B14F-4D97-AF65-F5344CB8AC3E}">
        <p14:creationId xmlns:p14="http://schemas.microsoft.com/office/powerpoint/2010/main" val="15028509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FA58C688-20D2-4E6D-AFCD-11611C9261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7117" y="2210098"/>
            <a:ext cx="7649766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5906" dirty="0"/>
              <a:t>Questions?</a:t>
            </a:r>
            <a:br>
              <a:rPr lang="en-US" altLang="en-US" sz="5906" dirty="0"/>
            </a:br>
            <a:endParaRPr lang="en-US" alt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FAA6EC5-C401-4FC0-BDEF-325A7768A9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814387"/>
            <a:ext cx="7649766" cy="78581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rPr>
              <a:t>Types of Bankruptcy Cases</a:t>
            </a:r>
          </a:p>
        </p:txBody>
      </p:sp>
      <p:graphicFrame>
        <p:nvGraphicFramePr>
          <p:cNvPr id="5208" name="Group 88">
            <a:extLst>
              <a:ext uri="{FF2B5EF4-FFF2-40B4-BE49-F238E27FC236}">
                <a16:creationId xmlns:a16="http://schemas.microsoft.com/office/drawing/2014/main" id="{ABC97C1F-5D4E-4F24-AC51-5A27D28FEFF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72874202"/>
              </p:ext>
            </p:extLst>
          </p:nvPr>
        </p:nvGraphicFramePr>
        <p:xfrm>
          <a:off x="914400" y="1928813"/>
          <a:ext cx="7291387" cy="3557588"/>
        </p:xfrm>
        <a:graphic>
          <a:graphicData uri="http://schemas.openxmlformats.org/drawingml/2006/table">
            <a:tbl>
              <a:tblPr/>
              <a:tblGrid>
                <a:gridCol w="2671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6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1042">
                <a:tc>
                  <a:txBody>
                    <a:bodyPr/>
                    <a:lstStyle/>
                    <a:p>
                      <a:pPr marL="0" marR="0" lvl="0" indent="0" algn="ctr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Bankruptcy Code Chapter</a:t>
                      </a:r>
                    </a:p>
                  </a:txBody>
                  <a:tcPr marL="90604" marR="90604" marT="45302" marB="453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Primary Purpose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Who May Be a Debtor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41"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Chapter 7</a:t>
                      </a:r>
                    </a:p>
                  </a:txBody>
                  <a:tcPr marL="90604" marR="90604" marT="45302" marB="453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Liquidation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Consumer or Business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91"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Chapter 9</a:t>
                      </a:r>
                    </a:p>
                  </a:txBody>
                  <a:tcPr marL="90604" marR="90604" marT="45302" marB="453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Reorganization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Municipalities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342"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Chapter 11</a:t>
                      </a:r>
                    </a:p>
                  </a:txBody>
                  <a:tcPr marL="90604" marR="90604" marT="45302" marB="453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Reorganization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Consumer or Business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1"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Chapter 12</a:t>
                      </a:r>
                    </a:p>
                  </a:txBody>
                  <a:tcPr marL="90604" marR="90604" marT="45302" marB="453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Reorganization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Family Farmers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591"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Chapter 13</a:t>
                      </a:r>
                    </a:p>
                  </a:txBody>
                  <a:tcPr marL="90604" marR="90604" marT="45302" marB="453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Reorganization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Consumers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290"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Chapter 15</a:t>
                      </a:r>
                    </a:p>
                  </a:txBody>
                  <a:tcPr marL="90604" marR="90604" marT="45302" marB="453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Reorganization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Cross Border Insolvencies</a:t>
                      </a:r>
                    </a:p>
                  </a:txBody>
                  <a:tcPr marL="90604" marR="90604" marT="45302" marB="453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2D0E0-E8F0-48A5-A1E9-6067CBB17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Roles and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A2A7E-7BEE-4A28-9D05-ED0AB6990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88977"/>
            <a:ext cx="8229600" cy="4259604"/>
          </a:xfrm>
        </p:spPr>
        <p:txBody>
          <a:bodyPr>
            <a:normAutofit/>
          </a:bodyPr>
          <a:lstStyle/>
          <a:p>
            <a:pPr lvl="0"/>
            <a:r>
              <a:rPr lang="en-US" sz="2000" b="1" dirty="0"/>
              <a:t>Debtor-in-Possession (DIP):</a:t>
            </a:r>
            <a:r>
              <a:rPr lang="en-US" sz="2000" dirty="0"/>
              <a:t> Retains control, subject to court oversight</a:t>
            </a:r>
          </a:p>
          <a:p>
            <a:pPr lvl="0"/>
            <a:r>
              <a:rPr lang="en-US" sz="2000" b="1" dirty="0"/>
              <a:t>Bankruptcy Estate:</a:t>
            </a:r>
            <a:r>
              <a:rPr lang="en-US" sz="2000" dirty="0"/>
              <a:t> Legal entity created upon a bankruptcy filing that contains all debtor’s assets and property rights, tangible and intangible</a:t>
            </a:r>
          </a:p>
          <a:p>
            <a:pPr lvl="0"/>
            <a:r>
              <a:rPr lang="en-US" sz="2000" b="1" dirty="0"/>
              <a:t>U.S. Trustee</a:t>
            </a:r>
            <a:r>
              <a:rPr lang="en-US" sz="2000" dirty="0"/>
              <a:t>: Oversees administration of bankruptcy system</a:t>
            </a:r>
          </a:p>
          <a:p>
            <a:pPr lvl="0"/>
            <a:r>
              <a:rPr lang="en-US" sz="2000" b="1" dirty="0"/>
              <a:t>Trustee:</a:t>
            </a:r>
            <a:r>
              <a:rPr lang="en-US" sz="2000" dirty="0"/>
              <a:t> Operates and winds down debtor in Ch. 7 or appointed for cause in Ch. 11</a:t>
            </a:r>
          </a:p>
          <a:p>
            <a:pPr lvl="0"/>
            <a:r>
              <a:rPr lang="en-US" sz="2000" b="1" dirty="0"/>
              <a:t>Unsecured Creditors Committee (UCC):</a:t>
            </a:r>
            <a:r>
              <a:rPr lang="en-US" sz="2000" dirty="0"/>
              <a:t> Represents unsecured creditors</a:t>
            </a:r>
          </a:p>
          <a:p>
            <a:pPr lvl="0"/>
            <a:r>
              <a:rPr lang="en-US" sz="2000" b="1" dirty="0"/>
              <a:t>Court:</a:t>
            </a:r>
            <a:r>
              <a:rPr lang="en-US" sz="2000" dirty="0"/>
              <a:t> Federal bankruptcy courts supervise the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82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E5442-E4E5-46E5-BDEC-255723896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3ADC4-F2C5-48FD-93E2-23B10AB49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sz="1970" b="1" dirty="0"/>
              <a:t>Automatic Stay:</a:t>
            </a:r>
            <a:r>
              <a:rPr lang="en-US" sz="1970" dirty="0"/>
              <a:t> </a:t>
            </a:r>
          </a:p>
          <a:p>
            <a:pPr lvl="1"/>
            <a:r>
              <a:rPr lang="en-US" sz="1970" dirty="0"/>
              <a:t>Injunction effective upon filing</a:t>
            </a:r>
          </a:p>
          <a:p>
            <a:pPr lvl="1"/>
            <a:r>
              <a:rPr lang="en-US" sz="1970" dirty="0"/>
              <a:t>Halts collections, litigation, payment of prepetition debts</a:t>
            </a:r>
          </a:p>
          <a:p>
            <a:pPr lvl="1"/>
            <a:r>
              <a:rPr lang="en-US" sz="1970" dirty="0"/>
              <a:t>Damages for violations</a:t>
            </a:r>
          </a:p>
          <a:p>
            <a:r>
              <a:rPr lang="en-US" sz="1970" b="1" dirty="0"/>
              <a:t>Executory Contracts:</a:t>
            </a:r>
            <a:r>
              <a:rPr lang="en-US" sz="1970" dirty="0"/>
              <a:t> Contracts between a debtor and non-debtor counterparty where the parties have unfulfilled duties or obligations</a:t>
            </a:r>
          </a:p>
          <a:p>
            <a:r>
              <a:rPr lang="en-US" sz="1970" b="1" dirty="0"/>
              <a:t>Proof of Claim:</a:t>
            </a:r>
            <a:r>
              <a:rPr lang="en-US" sz="1970" dirty="0"/>
              <a:t> Formal filing by which a creditor asserts a claim against a bankruptcy estate</a:t>
            </a:r>
          </a:p>
          <a:p>
            <a:pPr lvl="0"/>
            <a:r>
              <a:rPr lang="en-US" sz="1970" b="1" dirty="0"/>
              <a:t>Preference Actions:</a:t>
            </a:r>
            <a:r>
              <a:rPr lang="en-US" sz="1970" dirty="0"/>
              <a:t> Payments received 90 days before the filing may be “clawed back” </a:t>
            </a:r>
          </a:p>
          <a:p>
            <a:pPr lvl="0"/>
            <a:r>
              <a:rPr lang="en-US" sz="1970" b="1" dirty="0"/>
              <a:t>Plan of Reorganization:</a:t>
            </a:r>
            <a:r>
              <a:rPr lang="en-US" sz="1970" dirty="0"/>
              <a:t> In Ch. 11, outlines creditor treatment</a:t>
            </a:r>
          </a:p>
        </p:txBody>
      </p:sp>
    </p:spTree>
    <p:extLst>
      <p:ext uri="{BB962C8B-B14F-4D97-AF65-F5344CB8AC3E}">
        <p14:creationId xmlns:p14="http://schemas.microsoft.com/office/powerpoint/2010/main" val="531262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478C1-AA0D-43F1-97ED-78C7B033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Anticipating a Bankruptcy Filing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C9A4B-30B2-44B7-9D1B-528F31C3F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sz="1970" dirty="0"/>
              <a:t>Financial Red Flags</a:t>
            </a:r>
          </a:p>
          <a:p>
            <a:pPr lvl="0"/>
            <a:r>
              <a:rPr lang="en-US" sz="1970" dirty="0"/>
              <a:t>Operational and Market Indicators</a:t>
            </a:r>
          </a:p>
          <a:p>
            <a:pPr lvl="0"/>
            <a:r>
              <a:rPr lang="en-US" sz="1970" dirty="0"/>
              <a:t>Legal and Public Filings</a:t>
            </a:r>
          </a:p>
          <a:p>
            <a:pPr lvl="0"/>
            <a:r>
              <a:rPr lang="en-US" sz="1970" dirty="0"/>
              <a:t>Behavioral / Insider Cues</a:t>
            </a:r>
          </a:p>
          <a:p>
            <a:pPr lvl="0"/>
            <a:r>
              <a:rPr lang="en-US" sz="1970" dirty="0"/>
              <a:t>Tools to Help Spot Trouble Early</a:t>
            </a:r>
          </a:p>
        </p:txBody>
      </p:sp>
    </p:spTree>
    <p:extLst>
      <p:ext uri="{BB962C8B-B14F-4D97-AF65-F5344CB8AC3E}">
        <p14:creationId xmlns:p14="http://schemas.microsoft.com/office/powerpoint/2010/main" val="2641832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803CC-8E5F-4235-87BD-A4311A6C3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Red Flags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BCE42-AE30-4886-83A7-F6F2F9328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1970" b="1" dirty="0"/>
              <a:t>Consistent Negative Cash Flow</a:t>
            </a:r>
            <a:endParaRPr lang="en-US" sz="1970" dirty="0"/>
          </a:p>
          <a:p>
            <a:pPr lvl="1">
              <a:spcBef>
                <a:spcPts val="0"/>
              </a:spcBef>
            </a:pPr>
            <a:r>
              <a:rPr lang="en-US" sz="1970" dirty="0"/>
              <a:t>The company burns through cash faster than it earns it</a:t>
            </a:r>
          </a:p>
          <a:p>
            <a:pPr lvl="1">
              <a:spcBef>
                <a:spcPts val="0"/>
              </a:spcBef>
            </a:pPr>
            <a:r>
              <a:rPr lang="en-US" sz="1970" dirty="0"/>
              <a:t>Deteriorating liquidity ratios (like current ratio &lt; 1)</a:t>
            </a:r>
          </a:p>
          <a:p>
            <a:pPr lvl="0">
              <a:spcBef>
                <a:spcPts val="0"/>
              </a:spcBef>
            </a:pPr>
            <a:r>
              <a:rPr lang="en-US" sz="1970" b="1" dirty="0"/>
              <a:t>Increased Debt Load</a:t>
            </a:r>
            <a:endParaRPr lang="en-US" sz="1970" dirty="0"/>
          </a:p>
          <a:p>
            <a:pPr lvl="1">
              <a:spcBef>
                <a:spcPts val="0"/>
              </a:spcBef>
            </a:pPr>
            <a:r>
              <a:rPr lang="en-US" sz="1970" dirty="0"/>
              <a:t>Rapidly rising debt-to-equity or leverage ratios</a:t>
            </a:r>
          </a:p>
          <a:p>
            <a:pPr lvl="1">
              <a:spcBef>
                <a:spcPts val="0"/>
              </a:spcBef>
            </a:pPr>
            <a:r>
              <a:rPr lang="en-US" sz="1970" dirty="0"/>
              <a:t>Repeated refinancing or taking on high-interest debt (e.g., bridge loans)</a:t>
            </a:r>
          </a:p>
          <a:p>
            <a:pPr lvl="0">
              <a:spcBef>
                <a:spcPts val="0"/>
              </a:spcBef>
            </a:pPr>
            <a:r>
              <a:rPr lang="en-US" sz="1970" b="1" dirty="0"/>
              <a:t>Default on Loan Covenants or Payments</a:t>
            </a:r>
            <a:endParaRPr lang="en-US" sz="1970" dirty="0"/>
          </a:p>
          <a:p>
            <a:pPr lvl="1">
              <a:spcBef>
                <a:spcPts val="0"/>
              </a:spcBef>
            </a:pPr>
            <a:r>
              <a:rPr lang="en-US" sz="1970" dirty="0"/>
              <a:t>Missed interest or principal payments</a:t>
            </a:r>
          </a:p>
          <a:p>
            <a:pPr lvl="1">
              <a:spcBef>
                <a:spcPts val="0"/>
              </a:spcBef>
            </a:pPr>
            <a:r>
              <a:rPr lang="en-US" sz="1970" dirty="0"/>
              <a:t>Waivers requested from lenders (a common precursor to bankruptcy)</a:t>
            </a:r>
          </a:p>
          <a:p>
            <a:pPr lvl="0">
              <a:spcBef>
                <a:spcPts val="0"/>
              </a:spcBef>
            </a:pPr>
            <a:r>
              <a:rPr lang="en-US" sz="1970" b="1" dirty="0"/>
              <a:t>Auditor "Going Concern" Warnings</a:t>
            </a:r>
            <a:endParaRPr lang="en-US" sz="1970" dirty="0"/>
          </a:p>
          <a:p>
            <a:pPr lvl="1">
              <a:spcBef>
                <a:spcPts val="0"/>
              </a:spcBef>
            </a:pPr>
            <a:r>
              <a:rPr lang="en-US" sz="1970" dirty="0"/>
              <a:t>If the most recent audit report includes a warning about the ability to continue operations, it's serious</a:t>
            </a:r>
          </a:p>
          <a:p>
            <a:pPr>
              <a:spcBef>
                <a:spcPts val="0"/>
              </a:spcBef>
            </a:pPr>
            <a:endParaRPr lang="en-US" sz="1970" dirty="0"/>
          </a:p>
        </p:txBody>
      </p:sp>
    </p:spTree>
    <p:extLst>
      <p:ext uri="{BB962C8B-B14F-4D97-AF65-F5344CB8AC3E}">
        <p14:creationId xmlns:p14="http://schemas.microsoft.com/office/powerpoint/2010/main" val="2494555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79C11-0327-4065-B650-71CCA225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&amp; Market Indicators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62C37-33AD-40B6-AA49-051405C7D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038600"/>
          </a:xfrm>
        </p:spPr>
        <p:txBody>
          <a:bodyPr>
            <a:normAutofit/>
          </a:bodyPr>
          <a:lstStyle/>
          <a:p>
            <a:pPr lvl="0"/>
            <a:r>
              <a:rPr lang="en-US" sz="2000" b="1" dirty="0"/>
              <a:t>Sudden Layoffs, Store Closures, or Asset Sales</a:t>
            </a:r>
            <a:endParaRPr lang="en-US" sz="2000" dirty="0"/>
          </a:p>
          <a:p>
            <a:pPr lvl="1"/>
            <a:r>
              <a:rPr lang="en-US" sz="2000" dirty="0"/>
              <a:t>Downsizing or divestitures done abruptly are a red flag</a:t>
            </a:r>
          </a:p>
          <a:p>
            <a:pPr lvl="0"/>
            <a:r>
              <a:rPr lang="en-US" sz="2000" b="1" dirty="0"/>
              <a:t>Delayed Payments</a:t>
            </a:r>
            <a:endParaRPr lang="en-US" sz="2000" dirty="0"/>
          </a:p>
          <a:p>
            <a:pPr lvl="1"/>
            <a:r>
              <a:rPr lang="en-US" sz="2000" dirty="0"/>
              <a:t>Vendors/suppliers complaining</a:t>
            </a:r>
          </a:p>
          <a:p>
            <a:pPr lvl="1"/>
            <a:r>
              <a:rPr lang="en-US" sz="2000" dirty="0"/>
              <a:t>Tightening terms (like demanding COD)</a:t>
            </a:r>
          </a:p>
          <a:p>
            <a:pPr lvl="0"/>
            <a:r>
              <a:rPr lang="en-US" sz="2000" b="1" dirty="0"/>
              <a:t>Management Turnover</a:t>
            </a:r>
            <a:endParaRPr lang="en-US" sz="2000" dirty="0"/>
          </a:p>
          <a:p>
            <a:pPr lvl="1"/>
            <a:r>
              <a:rPr lang="en-US" sz="2000" dirty="0"/>
              <a:t>CFO or CEO departures without clear explanation</a:t>
            </a:r>
          </a:p>
          <a:p>
            <a:pPr lvl="0"/>
            <a:r>
              <a:rPr lang="en-US" sz="2000" b="1" dirty="0"/>
              <a:t>Loss of Major Customers or Contracts</a:t>
            </a:r>
            <a:endParaRPr lang="en-US" sz="2000" dirty="0"/>
          </a:p>
          <a:p>
            <a:pPr lvl="1"/>
            <a:r>
              <a:rPr lang="en-US" sz="2000" dirty="0"/>
              <a:t>Revenue concentration increases risk</a:t>
            </a:r>
          </a:p>
        </p:txBody>
      </p:sp>
    </p:spTree>
    <p:extLst>
      <p:ext uri="{BB962C8B-B14F-4D97-AF65-F5344CB8AC3E}">
        <p14:creationId xmlns:p14="http://schemas.microsoft.com/office/powerpoint/2010/main" val="2486168451"/>
      </p:ext>
    </p:extLst>
  </p:cSld>
  <p:clrMapOvr>
    <a:masterClrMapping/>
  </p:clrMapOvr>
</p:sld>
</file>

<file path=ppt/theme/theme1.xml><?xml version="1.0" encoding="utf-8"?>
<a:theme xmlns:a="http://schemas.openxmlformats.org/drawingml/2006/main" name="2017Spilman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2088</Words>
  <Application>Microsoft Office PowerPoint</Application>
  <PresentationFormat>On-screen Show (4:3)</PresentationFormat>
  <Paragraphs>301</Paragraphs>
  <Slides>35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2025-08-01T19:39:00Z</dcterms:created>
  <dcterms:modified xsi:type="dcterms:W3CDTF">2025-08-01T19:39:00Z</dcterms:modified>
</cp:coreProperties>
</file>