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5" r:id="rId37"/>
    <p:sldId id="296" r:id="rId38"/>
    <p:sldId id="297" r:id="rId39"/>
    <p:sldId id="298" r:id="rId40"/>
    <p:sldId id="299" r:id="rId41"/>
    <p:sldId id="300" r:id="rId42"/>
    <p:sldId id="301" r:id="rId43"/>
    <p:sldId id="302" r:id="rId44"/>
    <p:sldId id="303" r:id="rId45"/>
    <p:sldId id="308" r:id="rId46"/>
    <p:sldId id="304" r:id="rId47"/>
    <p:sldId id="305" r:id="rId48"/>
    <p:sldId id="306" r:id="rId49"/>
    <p:sldId id="30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51" autoAdjust="0"/>
  </p:normalViewPr>
  <p:slideViewPr>
    <p:cSldViewPr snapToGrid="0">
      <p:cViewPr varScale="1">
        <p:scale>
          <a:sx n="111" d="100"/>
          <a:sy n="111" d="100"/>
        </p:scale>
        <p:origin x="534" y="96"/>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389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8996A3-0D59-4168-A067-B3A956F99750}" type="datetimeFigureOut">
              <a:rPr lang="en-US" sz="1000" smtClean="0">
                <a:latin typeface="Arial" panose="020B0604020202020204" pitchFamily="34" charset="0"/>
                <a:cs typeface="Arial" panose="020B0604020202020204" pitchFamily="34" charset="0"/>
              </a:rPr>
              <a:t>8/6/2025</a:t>
            </a:fld>
            <a:endParaRPr lang="en-US" sz="10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z="1000" dirty="0">
                <a:latin typeface="Arial" panose="020B0604020202020204" pitchFamily="34" charset="0"/>
                <a:cs typeface="Arial" panose="020B0604020202020204" pitchFamily="34" charset="0"/>
              </a:rPr>
              <a:t>© Porter Wright Morris &amp; Arthur LLP</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DB0D97-626E-45D1-81BF-61C58D7B1428}"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67" y="122565"/>
            <a:ext cx="2035995" cy="400384"/>
          </a:xfrm>
          <a:prstGeom prst="rect">
            <a:avLst/>
          </a:prstGeom>
        </p:spPr>
      </p:pic>
    </p:spTree>
    <p:extLst>
      <p:ext uri="{BB962C8B-B14F-4D97-AF65-F5344CB8AC3E}">
        <p14:creationId xmlns:p14="http://schemas.microsoft.com/office/powerpoint/2010/main" val="1814639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BA75A-DD26-4268-9DD7-FF1E68E23E9C}" type="datetimeFigureOut">
              <a:rPr lang="en-US" smtClean="0"/>
              <a:t>8/6/2025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F57E7-C400-48C1-AF19-247948DB8B48}" type="slidenum">
              <a:rPr lang="en-US" smtClean="0"/>
              <a:t>‹#›</a:t>
            </a:fld>
            <a:endParaRPr lang="en-US"/>
          </a:p>
        </p:txBody>
      </p:sp>
    </p:spTree>
    <p:extLst>
      <p:ext uri="{BB962C8B-B14F-4D97-AF65-F5344CB8AC3E}">
        <p14:creationId xmlns:p14="http://schemas.microsoft.com/office/powerpoint/2010/main" val="351666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28FD3D-7547-864A-9716-BA55367B03D8}"/>
              </a:ext>
            </a:extLst>
          </p:cNvPr>
          <p:cNvSpPr/>
          <p:nvPr/>
        </p:nvSpPr>
        <p:spPr>
          <a:xfrm>
            <a:off x="0" y="0"/>
            <a:ext cx="121920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60D31233-94B1-9244-BD69-EB42FFCCA80F}"/>
              </a:ext>
            </a:extLst>
          </p:cNvPr>
          <p:cNvCxnSpPr/>
          <p:nvPr/>
        </p:nvCxnSpPr>
        <p:spPr>
          <a:xfrm>
            <a:off x="5413945" y="4779007"/>
            <a:ext cx="1364105" cy="0"/>
          </a:xfrm>
          <a:prstGeom prst="line">
            <a:avLst/>
          </a:prstGeom>
          <a:ln w="508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p:nvPr>
        </p:nvSpPr>
        <p:spPr>
          <a:xfrm>
            <a:off x="1524001" y="4005601"/>
            <a:ext cx="9144000" cy="341632"/>
          </a:xfrm>
        </p:spPr>
        <p:txBody>
          <a:bodyPr wrap="square" anchor="b" anchorCtr="0">
            <a:spAutoFit/>
          </a:bodyPr>
          <a:lstStyle>
            <a:lvl1pPr marL="0" indent="0" algn="ctr">
              <a:buNone/>
              <a:defRPr sz="1800">
                <a:solidFill>
                  <a:schemeClr val="bg1"/>
                </a:solidFill>
                <a:latin typeface="Georgia" panose="02040502050405020303" pitchFamily="18"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4023" y="5156095"/>
            <a:ext cx="2243951" cy="441741"/>
          </a:xfrm>
          <a:prstGeom prst="rect">
            <a:avLst/>
          </a:prstGeom>
        </p:spPr>
      </p:pic>
      <p:sp>
        <p:nvSpPr>
          <p:cNvPr id="4" name="Title 3"/>
          <p:cNvSpPr>
            <a:spLocks noGrp="1"/>
          </p:cNvSpPr>
          <p:nvPr>
            <p:ph type="title"/>
          </p:nvPr>
        </p:nvSpPr>
        <p:spPr>
          <a:xfrm>
            <a:off x="971550" y="829610"/>
            <a:ext cx="10220325" cy="2594138"/>
          </a:xfrm>
        </p:spPr>
        <p:txBody>
          <a:bodyPr anchor="b" anchorCtr="0">
            <a:normAutofit/>
          </a:bodyPr>
          <a:lstStyle>
            <a:lvl1pPr>
              <a:defRPr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77716655"/>
      </p:ext>
    </p:extLst>
  </p:cSld>
  <p:clrMapOvr>
    <a:masterClrMapping/>
  </p:clrMapOvr>
  <p:hf sldNum="0" hdr="0" ftr="0"/>
</p:sldLayout>
</file>

<file path=ppt/slideLayouts/slideLayout10.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381CEB-038A-9A46-B97E-6F89F8352C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1" cy="6858000"/>
          </a:xfrm>
          <a:prstGeom prst="rect">
            <a:avLst/>
          </a:prstGeom>
        </p:spPr>
      </p:pic>
      <p:sp>
        <p:nvSpPr>
          <p:cNvPr id="9" name="Rectangle 8">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18"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latin typeface="Arial" panose="020B0604020202020204" pitchFamily="34" charset="0"/>
                <a:cs typeface="Arial" panose="020B0604020202020204" pitchFamily="34" charset="0"/>
              </a:rPr>
              <a:t>©</a:t>
            </a:r>
            <a:r>
              <a:rPr lang="en-US" sz="1000" baseline="0" dirty="0">
                <a:solidFill>
                  <a:schemeClr val="tx1"/>
                </a:solidFill>
                <a:latin typeface="Arial" panose="020B0604020202020204" pitchFamily="34" charset="0"/>
                <a:cs typeface="Arial" panose="020B0604020202020204" pitchFamily="34" charset="0"/>
              </a:rPr>
              <a:t> 2025 </a:t>
            </a:r>
            <a:r>
              <a:rPr lang="en-US" sz="1000" dirty="0">
                <a:solidFill>
                  <a:schemeClr val="tx1"/>
                </a:solidFill>
                <a:latin typeface="Arial" panose="020B0604020202020204" pitchFamily="34" charset="0"/>
                <a:cs typeface="Arial" panose="020B0604020202020204" pitchFamily="34" charset="0"/>
              </a:rPr>
              <a:t>Porter Wright Morris &amp; Arthur LLP</a:t>
            </a:r>
          </a:p>
        </p:txBody>
      </p:sp>
      <p:cxnSp>
        <p:nvCxnSpPr>
          <p:cNvPr id="20" name="Straight Connector 19">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1" name="Title 18"/>
          <p:cNvSpPr>
            <a:spLocks noGrp="1"/>
          </p:cNvSpPr>
          <p:nvPr>
            <p:ph type="title" hasCustomPrompt="1"/>
          </p:nvPr>
        </p:nvSpPr>
        <p:spPr>
          <a:xfrm>
            <a:off x="952500" y="904875"/>
            <a:ext cx="10258425" cy="1441283"/>
          </a:xfrm>
        </p:spPr>
        <p:txBody>
          <a:bodyPr anchor="b" anchorCtr="0"/>
          <a:lstStyle>
            <a:lvl1pPr>
              <a:defRPr sz="3600"/>
            </a:lvl1pPr>
          </a:lstStyle>
          <a:p>
            <a:r>
              <a:rPr lang="en-US" dirty="0"/>
              <a:t>CLICK TO EDIT MASTER TITLE STYLE</a:t>
            </a:r>
          </a:p>
        </p:txBody>
      </p:sp>
      <p:sp>
        <p:nvSpPr>
          <p:cNvPr id="22" name="Content Placeholder 2"/>
          <p:cNvSpPr>
            <a:spLocks noGrp="1"/>
          </p:cNvSpPr>
          <p:nvPr>
            <p:ph sz="half" idx="1" hasCustomPrompt="1"/>
          </p:nvPr>
        </p:nvSpPr>
        <p:spPr>
          <a:xfrm>
            <a:off x="952499" y="2828924"/>
            <a:ext cx="10258425" cy="3124201"/>
          </a:xfrm>
        </p:spPr>
        <p:txBody>
          <a:bodyPr numCol="1" spcCol="365760" anchor="t" anchorCtr="0">
            <a:normAutofit/>
          </a:bodyPr>
          <a:lstStyle>
            <a:lvl1pPr marL="0" indent="0" algn="ctr">
              <a:lnSpc>
                <a:spcPct val="100000"/>
              </a:lnSpc>
              <a:spcBef>
                <a:spcPts val="2400"/>
              </a:spcBef>
              <a:buClr>
                <a:srgbClr val="C00000"/>
              </a:buClr>
              <a:buFont typeface="Arial" panose="020B0604020202020204" pitchFamily="34" charset="0"/>
              <a:buNone/>
              <a:defRPr sz="2400">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2252817192"/>
      </p:ext>
    </p:extLst>
  </p:cSld>
  <p:clrMapOvr>
    <a:masterClrMapping/>
  </p:clrMapOvr>
</p:sldLayout>
</file>

<file path=ppt/slideLayouts/slideLayout1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6_Vide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28FD3D-7547-864A-9716-BA55367B03D8}"/>
              </a:ext>
            </a:extLst>
          </p:cNvPr>
          <p:cNvSpPr/>
          <p:nvPr/>
        </p:nvSpPr>
        <p:spPr>
          <a:xfrm>
            <a:off x="0" y="0"/>
            <a:ext cx="12192000" cy="610552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edia Placeholder 4"/>
          <p:cNvSpPr>
            <a:spLocks noGrp="1"/>
          </p:cNvSpPr>
          <p:nvPr>
            <p:ph type="media" sz="quarter" idx="13"/>
          </p:nvPr>
        </p:nvSpPr>
        <p:spPr>
          <a:xfrm>
            <a:off x="379413" y="1102407"/>
            <a:ext cx="11433175" cy="4755288"/>
          </a:xfrm>
        </p:spPr>
        <p:txBody>
          <a:bodyPr/>
          <a:lstStyle/>
          <a:p>
            <a:r>
              <a:rPr lang="en-US"/>
              <a:t>Click icon to add media</a:t>
            </a:r>
            <a:endParaRPr lang="en-US" dirty="0"/>
          </a:p>
        </p:txBody>
      </p:sp>
      <p:sp>
        <p:nvSpPr>
          <p:cNvPr id="2" name="Title 1"/>
          <p:cNvSpPr>
            <a:spLocks noGrp="1"/>
          </p:cNvSpPr>
          <p:nvPr>
            <p:ph type="title" hasCustomPrompt="1"/>
          </p:nvPr>
        </p:nvSpPr>
        <p:spPr>
          <a:xfrm>
            <a:off x="379851" y="239283"/>
            <a:ext cx="11432298" cy="717846"/>
          </a:xfrm>
        </p:spPr>
        <p:txBody>
          <a:bodyPr anchor="t">
            <a:normAutofit/>
          </a:bodyPr>
          <a:lstStyle>
            <a:lvl1pPr algn="ctr">
              <a:defRPr sz="2800" b="1" cap="all"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2"/>
          <p:cNvSpPr>
            <a:spLocks noGrp="1"/>
          </p:cNvSpPr>
          <p:nvPr>
            <p:ph type="body" sz="quarter" idx="12" hasCustomPrompt="1"/>
          </p:nvPr>
        </p:nvSpPr>
        <p:spPr>
          <a:xfrm>
            <a:off x="371475" y="5928797"/>
            <a:ext cx="11440673" cy="368644"/>
          </a:xfrm>
        </p:spPr>
        <p:txBody>
          <a:bodyPr anchor="t" anchorCtr="0">
            <a:normAutofit/>
          </a:bodyPr>
          <a:lstStyle>
            <a:lvl1pPr algn="ctr">
              <a:defRPr sz="1000" i="1">
                <a:solidFill>
                  <a:schemeClr val="bg1"/>
                </a:solidFill>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3453679270"/>
      </p:ext>
    </p:extLst>
  </p:cSld>
  <p:clrMapOvr>
    <a:masterClrMapping/>
  </p:clrMapOvr>
</p:sldLayout>
</file>

<file path=ppt/slideLayouts/slideLayout1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6_Title and Content: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8" name="Title 18"/>
          <p:cNvSpPr>
            <a:spLocks noGrp="1"/>
          </p:cNvSpPr>
          <p:nvPr>
            <p:ph type="title" hasCustomPrompt="1"/>
          </p:nvPr>
        </p:nvSpPr>
        <p:spPr>
          <a:xfrm>
            <a:off x="952500" y="904875"/>
            <a:ext cx="10258425" cy="1441283"/>
          </a:xfrm>
        </p:spPr>
        <p:txBody>
          <a:bodyPr anchor="b" anchorCtr="0"/>
          <a:lstStyle>
            <a:lvl1pPr>
              <a:defRPr sz="3600"/>
            </a:lvl1pPr>
          </a:lstStyle>
          <a:p>
            <a:r>
              <a:rPr lang="en-US" dirty="0"/>
              <a:t>CLICK TO EDIT MASTER TITLE STYLE</a:t>
            </a:r>
          </a:p>
        </p:txBody>
      </p:sp>
      <p:sp>
        <p:nvSpPr>
          <p:cNvPr id="9" name="Content Placeholder 2"/>
          <p:cNvSpPr>
            <a:spLocks noGrp="1"/>
          </p:cNvSpPr>
          <p:nvPr>
            <p:ph sz="half" idx="1" hasCustomPrompt="1"/>
          </p:nvPr>
        </p:nvSpPr>
        <p:spPr>
          <a:xfrm>
            <a:off x="952500" y="2828924"/>
            <a:ext cx="10258425" cy="3124201"/>
          </a:xfrm>
        </p:spPr>
        <p:txBody>
          <a:bodyPr numCol="2" spcCol="365760" anchor="t" anchorCtr="0">
            <a:normAutofit/>
          </a:bodyPr>
          <a:lstStyle>
            <a:lvl1pPr marL="0" indent="0" algn="ctr">
              <a:lnSpc>
                <a:spcPct val="100000"/>
              </a:lnSpc>
              <a:spcBef>
                <a:spcPts val="2400"/>
              </a:spcBef>
              <a:buClr>
                <a:srgbClr val="C00000"/>
              </a:buClr>
              <a:buFont typeface="Arial" panose="020B0604020202020204" pitchFamily="34" charset="0"/>
              <a:buNone/>
              <a:defRPr sz="2400">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2416618047"/>
      </p:ext>
    </p:extLst>
  </p:cSld>
  <p:clrMapOvr>
    <a:masterClrMapping/>
  </p:clrMapOvr>
</p:sldLayout>
</file>

<file path=ppt/slideLayouts/slideLayout1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952500" y="2809874"/>
            <a:ext cx="5067300" cy="3143251"/>
          </a:xfrm>
        </p:spPr>
        <p:txBody>
          <a:bodyPr anchor="t" anchorCtr="0">
            <a:normAutofit/>
          </a:bodyPr>
          <a:lstStyle>
            <a:lvl1pPr marL="2286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8"/>
          <p:cNvSpPr>
            <a:spLocks noGrp="1"/>
          </p:cNvSpPr>
          <p:nvPr>
            <p:ph type="title" hasCustomPrompt="1"/>
          </p:nvPr>
        </p:nvSpPr>
        <p:spPr>
          <a:xfrm>
            <a:off x="952500" y="904875"/>
            <a:ext cx="10258425" cy="1441283"/>
          </a:xfrm>
        </p:spPr>
        <p:txBody>
          <a:bodyPr anchor="b" anchorCtr="0"/>
          <a:lstStyle>
            <a:lvl1pPr>
              <a:defRPr sz="3600"/>
            </a:lvl1pPr>
          </a:lstStyle>
          <a:p>
            <a:r>
              <a:rPr lang="en-US" dirty="0"/>
              <a:t>CLICK TO EDIT MASTER TITLE STYLE</a:t>
            </a:r>
          </a:p>
        </p:txBody>
      </p:sp>
      <p:sp>
        <p:nvSpPr>
          <p:cNvPr id="20" name="Content Placeholder 2"/>
          <p:cNvSpPr>
            <a:spLocks noGrp="1"/>
          </p:cNvSpPr>
          <p:nvPr>
            <p:ph sz="half" idx="10"/>
          </p:nvPr>
        </p:nvSpPr>
        <p:spPr>
          <a:xfrm>
            <a:off x="6172200" y="2809874"/>
            <a:ext cx="5038725" cy="3143251"/>
          </a:xfrm>
        </p:spPr>
        <p:txBody>
          <a:bodyPr anchor="t" anchorCtr="0">
            <a:normAutofit/>
          </a:bodyPr>
          <a:lstStyle>
            <a:lvl1pPr marL="2286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8546425"/>
      </p:ext>
    </p:extLst>
  </p:cSld>
  <p:clrMapOvr>
    <a:masterClrMapping/>
  </p:clrMapOvr>
</p:sldLayout>
</file>

<file path=ppt/slideLayouts/slideLayout1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501" y="904875"/>
            <a:ext cx="10273042" cy="785813"/>
          </a:xfrm>
        </p:spPr>
        <p:txBody>
          <a:bodyPr>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952500" y="1795463"/>
            <a:ext cx="5045075" cy="823912"/>
          </a:xfrm>
        </p:spPr>
        <p:txBody>
          <a:bodyPr anchor="b">
            <a:norm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p:cNvSpPr>
            <a:spLocks noGrp="1"/>
          </p:cNvSpPr>
          <p:nvPr>
            <p:ph sz="half" idx="10" hasCustomPrompt="1"/>
          </p:nvPr>
        </p:nvSpPr>
        <p:spPr>
          <a:xfrm>
            <a:off x="952500" y="2733675"/>
            <a:ext cx="5045075" cy="2676525"/>
          </a:xfrm>
        </p:spPr>
        <p:txBody>
          <a:bodyPr anchor="t" anchorCtr="0">
            <a:normAutofit/>
          </a:bodyPr>
          <a:lstStyle>
            <a:lvl1pPr marL="0" indent="0" algn="ctr">
              <a:lnSpc>
                <a:spcPct val="100000"/>
              </a:lnSpc>
              <a:spcBef>
                <a:spcPts val="2400"/>
              </a:spcBef>
              <a:buClr>
                <a:srgbClr val="C00000"/>
              </a:buClr>
              <a:buFont typeface="Arial" panose="020B0604020202020204" pitchFamily="34" charset="0"/>
              <a:buNone/>
              <a:defRPr sz="1800">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5pPr>
          </a:lstStyle>
          <a:p>
            <a:pPr lvl="0"/>
            <a:r>
              <a:rPr lang="en-US" dirty="0"/>
              <a:t>Edit Master text styles</a:t>
            </a:r>
          </a:p>
        </p:txBody>
      </p:sp>
      <p:sp>
        <p:nvSpPr>
          <p:cNvPr id="13" name="Content Placeholder 2"/>
          <p:cNvSpPr>
            <a:spLocks noGrp="1"/>
          </p:cNvSpPr>
          <p:nvPr>
            <p:ph sz="half" idx="11" hasCustomPrompt="1"/>
          </p:nvPr>
        </p:nvSpPr>
        <p:spPr>
          <a:xfrm>
            <a:off x="6172200" y="2733675"/>
            <a:ext cx="5045075" cy="2676525"/>
          </a:xfrm>
        </p:spPr>
        <p:txBody>
          <a:bodyPr anchor="t" anchorCtr="0">
            <a:normAutofit/>
          </a:bodyPr>
          <a:lstStyle>
            <a:lvl1pPr marL="0" indent="0" algn="ctr">
              <a:lnSpc>
                <a:spcPct val="100000"/>
              </a:lnSpc>
              <a:spcBef>
                <a:spcPts val="2400"/>
              </a:spcBef>
              <a:buClr>
                <a:srgbClr val="C00000"/>
              </a:buClr>
              <a:buFont typeface="Arial" panose="020B0604020202020204" pitchFamily="34" charset="0"/>
              <a:buNone/>
              <a:defRPr sz="1800">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5pPr>
          </a:lstStyle>
          <a:p>
            <a:pPr lvl="0"/>
            <a:r>
              <a:rPr lang="en-US" dirty="0"/>
              <a:t>Edit Master text styles</a:t>
            </a:r>
          </a:p>
        </p:txBody>
      </p:sp>
      <p:cxnSp>
        <p:nvCxnSpPr>
          <p:cNvPr id="14" name="Straight Connector 13">
            <a:extLst>
              <a:ext uri="{FF2B5EF4-FFF2-40B4-BE49-F238E27FC236}">
                <a16:creationId xmlns:a16="http://schemas.microsoft.com/office/drawing/2014/main" id="{60D31233-94B1-9244-BD69-EB42FFCCA80F}"/>
              </a:ext>
            </a:extLst>
          </p:cNvPr>
          <p:cNvCxnSpPr/>
          <p:nvPr/>
        </p:nvCxnSpPr>
        <p:spPr>
          <a:xfrm>
            <a:off x="5412360" y="1745295"/>
            <a:ext cx="1364105" cy="0"/>
          </a:xfrm>
          <a:prstGeom prst="line">
            <a:avLst/>
          </a:prstGeom>
          <a:ln w="381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2"/>
          </p:nvPr>
        </p:nvSpPr>
        <p:spPr>
          <a:xfrm>
            <a:off x="6172200" y="1792920"/>
            <a:ext cx="5045075" cy="823912"/>
          </a:xfrm>
        </p:spPr>
        <p:txBody>
          <a:bodyPr anchor="b">
            <a:norm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Subtitle 2"/>
          <p:cNvSpPr>
            <a:spLocks noGrp="1"/>
          </p:cNvSpPr>
          <p:nvPr>
            <p:ph type="subTitle" idx="13"/>
          </p:nvPr>
        </p:nvSpPr>
        <p:spPr>
          <a:xfrm>
            <a:off x="952499" y="5587056"/>
            <a:ext cx="10264775" cy="341632"/>
          </a:xfrm>
        </p:spPr>
        <p:txBody>
          <a:bodyPr wrap="square">
            <a:spAutoFit/>
          </a:bodyPr>
          <a:lstStyle>
            <a:lvl1pPr marL="0" indent="0" algn="ctr">
              <a:buNone/>
              <a:defRPr sz="1800">
                <a:solidFill>
                  <a:schemeClr val="tx1"/>
                </a:solidFill>
                <a:latin typeface="Georgia" panose="02040502050405020303" pitchFamily="18"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10776749"/>
      </p:ext>
    </p:extLst>
  </p:cSld>
  <p:clrMapOvr>
    <a:masterClrMapping/>
  </p:clrMapOvr>
</p:sldLayout>
</file>

<file path=ppt/slideLayouts/slideLayout1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119104" y="927099"/>
            <a:ext cx="9841163" cy="4525117"/>
          </a:xfrm>
        </p:spPr>
        <p:txBody>
          <a:bodyPr/>
          <a:lstStyle/>
          <a:p>
            <a:r>
              <a:rPr lang="en-US"/>
              <a:t>Click icon to add picture</a:t>
            </a:r>
            <a:endParaRPr lang="en-US" dirty="0"/>
          </a:p>
        </p:txBody>
      </p:sp>
      <p:sp>
        <p:nvSpPr>
          <p:cNvPr id="9" name="Text Placeholder 3"/>
          <p:cNvSpPr>
            <a:spLocks noGrp="1"/>
          </p:cNvSpPr>
          <p:nvPr>
            <p:ph type="body" sz="half" idx="2"/>
          </p:nvPr>
        </p:nvSpPr>
        <p:spPr>
          <a:xfrm>
            <a:off x="1118936" y="5597494"/>
            <a:ext cx="9841498" cy="461473"/>
          </a:xfrm>
        </p:spPr>
        <p:txBody>
          <a:bodyPr anchor="t" anchorCtr="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92481916"/>
      </p:ext>
    </p:extLst>
  </p:cSld>
  <p:clrMapOvr>
    <a:masterClrMapping/>
  </p:clrMapOvr>
</p:sldLayout>
</file>

<file path=ppt/slideLayouts/slideLayout16.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Blank_Black">
    <p:spTree>
      <p:nvGrpSpPr>
        <p:cNvPr id="1" name=""/>
        <p:cNvGrpSpPr/>
        <p:nvPr/>
      </p:nvGrpSpPr>
      <p:grpSpPr>
        <a:xfrm>
          <a:off x="0" y="0"/>
          <a:ext cx="0" cy="0"/>
          <a:chOff x="0" y="0"/>
          <a:chExt cx="0" cy="0"/>
        </a:xfrm>
      </p:grpSpPr>
      <p:sp>
        <p:nvSpPr>
          <p:cNvPr id="3" name="Rectangle 2"/>
          <p:cNvSpPr/>
          <p:nvPr userDrawn="1"/>
        </p:nvSpPr>
        <p:spPr>
          <a:xfrm>
            <a:off x="0" y="0"/>
            <a:ext cx="12192000" cy="632090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107910"/>
      </p:ext>
    </p:extLst>
  </p:cSld>
  <p:clrMapOvr>
    <a:masterClrMapping/>
  </p:clrMapOvr>
</p:sldLayout>
</file>

<file path=ppt/slideLayouts/slideLayout17.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5" name="Footer Placeholder 4"/>
          <p:cNvSpPr txBox="1">
            <a:spLocks/>
          </p:cNvSpPr>
          <p:nvPr userDrawn="1"/>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50000"/>
                  </a:schemeClr>
                </a:solidFill>
                <a:latin typeface="Arial" panose="020B0604020202020204" pitchFamily="34" charset="0"/>
                <a:cs typeface="Arial" panose="020B0604020202020204" pitchFamily="34" charset="0"/>
              </a:rPr>
              <a:t>©</a:t>
            </a:r>
            <a:r>
              <a:rPr lang="en-US" sz="1000" baseline="0" dirty="0">
                <a:solidFill>
                  <a:schemeClr val="bg1">
                    <a:lumMod val="50000"/>
                  </a:schemeClr>
                </a:solidFill>
                <a:latin typeface="Arial" panose="020B0604020202020204" pitchFamily="34" charset="0"/>
                <a:cs typeface="Arial" panose="020B0604020202020204" pitchFamily="34" charset="0"/>
              </a:rPr>
              <a:t> 2025 </a:t>
            </a:r>
            <a:r>
              <a:rPr lang="en-US" sz="100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spTree>
    <p:extLst>
      <p:ext uri="{BB962C8B-B14F-4D97-AF65-F5344CB8AC3E}">
        <p14:creationId xmlns:p14="http://schemas.microsoft.com/office/powerpoint/2010/main" val="2935444525"/>
      </p:ext>
    </p:extLst>
  </p:cSld>
  <p:clrMapOvr>
    <a:masterClrMapping/>
  </p:clrMapOvr>
</p:sldLayout>
</file>

<file path=ppt/slideLayouts/slideLayout18.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One Phot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0"/>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F15657-2D7A-B34D-8DA3-51ECDBA9FA5D}"/>
              </a:ext>
            </a:extLst>
          </p:cNvPr>
          <p:cNvSpPr/>
          <p:nvPr/>
        </p:nvSpPr>
        <p:spPr>
          <a:xfrm>
            <a:off x="0" y="1"/>
            <a:ext cx="12209953" cy="341696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22"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50000"/>
                  </a:schemeClr>
                </a:solidFill>
                <a:latin typeface="Arial" panose="020B0604020202020204" pitchFamily="34" charset="0"/>
                <a:cs typeface="Arial" panose="020B0604020202020204" pitchFamily="34" charset="0"/>
              </a:rPr>
              <a:t>©</a:t>
            </a:r>
            <a:r>
              <a:rPr lang="en-US" sz="1000" baseline="0" dirty="0">
                <a:solidFill>
                  <a:schemeClr val="bg1">
                    <a:lumMod val="50000"/>
                  </a:schemeClr>
                </a:solidFill>
                <a:latin typeface="Arial" panose="020B0604020202020204" pitchFamily="34" charset="0"/>
                <a:cs typeface="Arial" panose="020B0604020202020204" pitchFamily="34" charset="0"/>
              </a:rPr>
              <a:t> 2025 </a:t>
            </a:r>
            <a:r>
              <a:rPr lang="en-US" sz="100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sp>
        <p:nvSpPr>
          <p:cNvPr id="3" name="Text Placeholder 2"/>
          <p:cNvSpPr>
            <a:spLocks noGrp="1"/>
          </p:cNvSpPr>
          <p:nvPr>
            <p:ph type="body" sz="quarter" idx="10" hasCustomPrompt="1"/>
          </p:nvPr>
        </p:nvSpPr>
        <p:spPr>
          <a:xfrm>
            <a:off x="3379755" y="3801978"/>
            <a:ext cx="8230720" cy="2153709"/>
          </a:xfrm>
        </p:spPr>
        <p:txBody>
          <a:bodyPr anchor="t" anchorCtr="0">
            <a:normAutofit/>
          </a:bodyPr>
          <a:lstStyle>
            <a:lvl1pPr algn="l">
              <a:defRPr sz="2800">
                <a:latin typeface="Arial" panose="020B0604020202020204" pitchFamily="34" charset="0"/>
                <a:cs typeface="Arial" panose="020B0604020202020204" pitchFamily="34" charset="0"/>
              </a:defRPr>
            </a:lvl1pPr>
            <a:lvl2pPr algn="l">
              <a:defRPr sz="2400">
                <a:latin typeface="Arial" panose="020B0604020202020204" pitchFamily="34" charset="0"/>
                <a:cs typeface="Arial" panose="020B0604020202020204" pitchFamily="34" charset="0"/>
              </a:defRPr>
            </a:lvl2pPr>
            <a:lvl3pPr algn="l">
              <a:defRPr sz="2400">
                <a:latin typeface="Arial" panose="020B0604020202020204" pitchFamily="34" charset="0"/>
                <a:cs typeface="Arial" panose="020B0604020202020204" pitchFamily="34" charset="0"/>
              </a:defRPr>
            </a:lvl3pPr>
            <a:lvl4pPr algn="l">
              <a:defRPr sz="2400">
                <a:latin typeface="Arial" panose="020B0604020202020204" pitchFamily="34" charset="0"/>
                <a:cs typeface="Arial" panose="020B0604020202020204" pitchFamily="34" charset="0"/>
              </a:defRPr>
            </a:lvl4pPr>
            <a:lvl5pPr algn="l">
              <a:defRPr sz="2400">
                <a:latin typeface="Arial" panose="020B0604020202020204" pitchFamily="34" charset="0"/>
                <a:cs typeface="Arial" panose="020B0604020202020204" pitchFamily="34" charset="0"/>
              </a:defRPr>
            </a:lvl5pPr>
          </a:lstStyle>
          <a:p>
            <a:pPr lvl="0"/>
            <a:r>
              <a:rPr lang="en-US" dirty="0"/>
              <a:t>Edit Master text styles</a:t>
            </a:r>
          </a:p>
        </p:txBody>
      </p:sp>
      <p:sp>
        <p:nvSpPr>
          <p:cNvPr id="16" name="Picture Placeholder 7"/>
          <p:cNvSpPr>
            <a:spLocks noGrp="1"/>
          </p:cNvSpPr>
          <p:nvPr>
            <p:ph type="pic" sz="quarter" idx="14"/>
          </p:nvPr>
        </p:nvSpPr>
        <p:spPr>
          <a:xfrm>
            <a:off x="1075085" y="3077676"/>
            <a:ext cx="2011680" cy="2011680"/>
          </a:xfrm>
          <a:prstGeom prst="ellipse">
            <a:avLst/>
          </a:prstGeom>
          <a:ln>
            <a:noFill/>
          </a:ln>
          <a:effectLst/>
        </p:spPr>
        <p:txBody>
          <a:bodyPr/>
          <a:lstStyle/>
          <a:p>
            <a:r>
              <a:rPr lang="en-US"/>
              <a:t>Click icon to add picture</a:t>
            </a:r>
            <a:endParaRPr lang="en-US" dirty="0"/>
          </a:p>
        </p:txBody>
      </p:sp>
      <p:cxnSp>
        <p:nvCxnSpPr>
          <p:cNvPr id="17" name="Straight Connector 16">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8" name="Title 18"/>
          <p:cNvSpPr>
            <a:spLocks noGrp="1"/>
          </p:cNvSpPr>
          <p:nvPr>
            <p:ph type="title" hasCustomPrompt="1"/>
          </p:nvPr>
        </p:nvSpPr>
        <p:spPr>
          <a:xfrm>
            <a:off x="952500" y="904875"/>
            <a:ext cx="10258425" cy="1441283"/>
          </a:xfrm>
        </p:spPr>
        <p:txBody>
          <a:bodyPr anchor="b" anchorCtr="0"/>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66101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Two Photo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0"/>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F15657-2D7A-B34D-8DA3-51ECDBA9FA5D}"/>
              </a:ext>
            </a:extLst>
          </p:cNvPr>
          <p:cNvSpPr/>
          <p:nvPr/>
        </p:nvSpPr>
        <p:spPr>
          <a:xfrm>
            <a:off x="0" y="1"/>
            <a:ext cx="12209953" cy="341696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22"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50000"/>
                  </a:schemeClr>
                </a:solidFill>
                <a:latin typeface="Arial" panose="020B0604020202020204" pitchFamily="34" charset="0"/>
                <a:cs typeface="Arial" panose="020B0604020202020204" pitchFamily="34" charset="0"/>
              </a:rPr>
              <a:t>©</a:t>
            </a:r>
            <a:r>
              <a:rPr lang="en-US" sz="1000" baseline="0" dirty="0">
                <a:solidFill>
                  <a:schemeClr val="bg1">
                    <a:lumMod val="50000"/>
                  </a:schemeClr>
                </a:solidFill>
                <a:latin typeface="Arial" panose="020B0604020202020204" pitchFamily="34" charset="0"/>
                <a:cs typeface="Arial" panose="020B0604020202020204" pitchFamily="34" charset="0"/>
              </a:rPr>
              <a:t> 2025 </a:t>
            </a:r>
            <a:r>
              <a:rPr lang="en-US" sz="100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sp>
        <p:nvSpPr>
          <p:cNvPr id="16" name="Picture Placeholder 7"/>
          <p:cNvSpPr>
            <a:spLocks noGrp="1"/>
          </p:cNvSpPr>
          <p:nvPr>
            <p:ph type="pic" sz="quarter" idx="13"/>
          </p:nvPr>
        </p:nvSpPr>
        <p:spPr>
          <a:xfrm>
            <a:off x="3047508" y="3078883"/>
            <a:ext cx="2011680" cy="2011680"/>
          </a:xfrm>
          <a:prstGeom prst="ellipse">
            <a:avLst/>
          </a:prstGeom>
          <a:ln>
            <a:noFill/>
          </a:ln>
          <a:effectLst/>
        </p:spPr>
        <p:txBody>
          <a:bodyPr/>
          <a:lstStyle/>
          <a:p>
            <a:r>
              <a:rPr lang="en-US"/>
              <a:t>Click icon to add picture</a:t>
            </a:r>
            <a:endParaRPr lang="en-US" dirty="0"/>
          </a:p>
        </p:txBody>
      </p:sp>
      <p:sp>
        <p:nvSpPr>
          <p:cNvPr id="17" name="Picture Placeholder 7"/>
          <p:cNvSpPr>
            <a:spLocks noGrp="1"/>
          </p:cNvSpPr>
          <p:nvPr>
            <p:ph type="pic" sz="quarter" idx="14"/>
          </p:nvPr>
        </p:nvSpPr>
        <p:spPr>
          <a:xfrm>
            <a:off x="7263433" y="3078883"/>
            <a:ext cx="2011680" cy="2011680"/>
          </a:xfrm>
          <a:prstGeom prst="ellipse">
            <a:avLst/>
          </a:prstGeom>
          <a:ln>
            <a:noFill/>
          </a:ln>
          <a:effectLst/>
        </p:spPr>
        <p:txBody>
          <a:bodyPr/>
          <a:lstStyle/>
          <a:p>
            <a:r>
              <a:rPr lang="en-US"/>
              <a:t>Click icon to add picture</a:t>
            </a:r>
            <a:endParaRPr lang="en-US" dirty="0"/>
          </a:p>
        </p:txBody>
      </p:sp>
      <p:sp>
        <p:nvSpPr>
          <p:cNvPr id="18" name="Text Placeholder 2"/>
          <p:cNvSpPr>
            <a:spLocks noGrp="1"/>
          </p:cNvSpPr>
          <p:nvPr>
            <p:ph type="body" sz="quarter" idx="10" hasCustomPrompt="1"/>
          </p:nvPr>
        </p:nvSpPr>
        <p:spPr>
          <a:xfrm>
            <a:off x="2010700" y="5310462"/>
            <a:ext cx="4085296" cy="1098553"/>
          </a:xfrm>
        </p:spPr>
        <p:txBody>
          <a:bodyPr anchor="t" anchorCtr="0">
            <a:normAutofit/>
          </a:bodyPr>
          <a:lstStyle>
            <a:lvl1pPr algn="ctr">
              <a:defRPr sz="20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a:t>Edit Master text styles</a:t>
            </a:r>
          </a:p>
        </p:txBody>
      </p:sp>
      <p:cxnSp>
        <p:nvCxnSpPr>
          <p:cNvPr id="21" name="Straight Connector 20">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3" name="Title 18"/>
          <p:cNvSpPr>
            <a:spLocks noGrp="1"/>
          </p:cNvSpPr>
          <p:nvPr>
            <p:ph type="title" hasCustomPrompt="1"/>
          </p:nvPr>
        </p:nvSpPr>
        <p:spPr>
          <a:xfrm>
            <a:off x="952500" y="904875"/>
            <a:ext cx="10258425" cy="1441283"/>
          </a:xfrm>
        </p:spPr>
        <p:txBody>
          <a:bodyPr anchor="b" anchorCtr="0"/>
          <a:lstStyle>
            <a:lvl1pPr>
              <a:defRPr sz="3600">
                <a:solidFill>
                  <a:schemeClr val="bg1"/>
                </a:solidFill>
              </a:defRPr>
            </a:lvl1pPr>
          </a:lstStyle>
          <a:p>
            <a:r>
              <a:rPr lang="en-US" dirty="0"/>
              <a:t>CLICK TO EDIT MASTER TITLE STYLE</a:t>
            </a:r>
          </a:p>
        </p:txBody>
      </p:sp>
      <p:sp>
        <p:nvSpPr>
          <p:cNvPr id="24" name="Text Placeholder 2"/>
          <p:cNvSpPr>
            <a:spLocks noGrp="1"/>
          </p:cNvSpPr>
          <p:nvPr>
            <p:ph type="body" sz="quarter" idx="15" hasCustomPrompt="1"/>
          </p:nvPr>
        </p:nvSpPr>
        <p:spPr>
          <a:xfrm>
            <a:off x="6226625" y="5310462"/>
            <a:ext cx="4085296" cy="1098553"/>
          </a:xfrm>
        </p:spPr>
        <p:txBody>
          <a:bodyPr anchor="t" anchorCtr="0">
            <a:normAutofit/>
          </a:bodyPr>
          <a:lstStyle>
            <a:lvl1pPr algn="ctr">
              <a:defRPr sz="20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1283382895"/>
      </p:ext>
    </p:extLst>
  </p:cSld>
  <p:clrMapOvr>
    <a:masterClrMapping/>
  </p:clrMapOvr>
</p:sldLayout>
</file>

<file path=ppt/slideLayouts/slideLayout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28FD3D-7547-864A-9716-BA55367B03D8}"/>
              </a:ext>
            </a:extLst>
          </p:cNvPr>
          <p:cNvSpPr/>
          <p:nvPr/>
        </p:nvSpPr>
        <p:spPr>
          <a:xfrm>
            <a:off x="0" y="0"/>
            <a:ext cx="121920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0" y="1122363"/>
            <a:ext cx="9144000" cy="2381472"/>
          </a:xfrm>
        </p:spPr>
        <p:txBody>
          <a:bodyPr anchor="b">
            <a:normAutofit/>
          </a:bodyPr>
          <a:lstStyle>
            <a:lvl1pPr algn="ctr">
              <a:defRPr sz="4000" cap="all" baseline="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60D31233-94B1-9244-BD69-EB42FFCCA80F}"/>
              </a:ext>
            </a:extLst>
          </p:cNvPr>
          <p:cNvCxnSpPr/>
          <p:nvPr/>
        </p:nvCxnSpPr>
        <p:spPr>
          <a:xfrm>
            <a:off x="5413945" y="4779007"/>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p:nvPr>
        </p:nvSpPr>
        <p:spPr>
          <a:xfrm>
            <a:off x="1524001" y="3882081"/>
            <a:ext cx="9144000" cy="341632"/>
          </a:xfrm>
        </p:spPr>
        <p:txBody>
          <a:bodyPr wrap="square">
            <a:spAutoFit/>
          </a:bodyPr>
          <a:lstStyle>
            <a:lvl1pPr marL="0" indent="0" algn="ctr">
              <a:buNone/>
              <a:defRPr sz="1800">
                <a:solidFill>
                  <a:schemeClr val="tx1"/>
                </a:solidFill>
                <a:latin typeface="Georgia" panose="02040502050405020303" pitchFamily="18"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4023" y="5156095"/>
            <a:ext cx="2243951" cy="441740"/>
          </a:xfrm>
          <a:prstGeom prst="rect">
            <a:avLst/>
          </a:prstGeom>
        </p:spPr>
      </p:pic>
    </p:spTree>
    <p:extLst>
      <p:ext uri="{BB962C8B-B14F-4D97-AF65-F5344CB8AC3E}">
        <p14:creationId xmlns:p14="http://schemas.microsoft.com/office/powerpoint/2010/main" val="25923834"/>
      </p:ext>
    </p:extLst>
  </p:cSld>
  <p:clrMapOvr>
    <a:masterClrMapping/>
  </p:clrMapOvr>
</p:sldLayout>
</file>

<file path=ppt/slideLayouts/slideLayout20.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Three Photo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12033"/>
            <a:ext cx="12209953" cy="687003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F15657-2D7A-B34D-8DA3-51ECDBA9FA5D}"/>
              </a:ext>
            </a:extLst>
          </p:cNvPr>
          <p:cNvSpPr/>
          <p:nvPr/>
        </p:nvSpPr>
        <p:spPr>
          <a:xfrm>
            <a:off x="0" y="-12034"/>
            <a:ext cx="12205856" cy="341696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863" y="6399743"/>
            <a:ext cx="1557377" cy="306582"/>
          </a:xfrm>
          <a:prstGeom prst="rect">
            <a:avLst/>
          </a:prstGeom>
        </p:spPr>
      </p:pic>
      <p:sp>
        <p:nvSpPr>
          <p:cNvPr id="22"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50000"/>
                  </a:schemeClr>
                </a:solidFill>
                <a:latin typeface="Arial" panose="020B0604020202020204" pitchFamily="34" charset="0"/>
                <a:cs typeface="Arial" panose="020B0604020202020204" pitchFamily="34" charset="0"/>
              </a:rPr>
              <a:t>©</a:t>
            </a:r>
            <a:r>
              <a:rPr lang="en-US" sz="1000" baseline="0" dirty="0">
                <a:solidFill>
                  <a:schemeClr val="bg1">
                    <a:lumMod val="50000"/>
                  </a:schemeClr>
                </a:solidFill>
                <a:latin typeface="Arial" panose="020B0604020202020204" pitchFamily="34" charset="0"/>
                <a:cs typeface="Arial" panose="020B0604020202020204" pitchFamily="34" charset="0"/>
              </a:rPr>
              <a:t> 2025 </a:t>
            </a:r>
            <a:r>
              <a:rPr lang="en-US" sz="100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sp>
        <p:nvSpPr>
          <p:cNvPr id="16" name="Picture Placeholder 7"/>
          <p:cNvSpPr>
            <a:spLocks noGrp="1"/>
          </p:cNvSpPr>
          <p:nvPr>
            <p:ph type="pic" sz="quarter" idx="13"/>
          </p:nvPr>
        </p:nvSpPr>
        <p:spPr>
          <a:xfrm>
            <a:off x="1355172" y="2868328"/>
            <a:ext cx="2011680" cy="2011680"/>
          </a:xfrm>
          <a:prstGeom prst="ellipse">
            <a:avLst/>
          </a:prstGeom>
          <a:ln>
            <a:noFill/>
          </a:ln>
          <a:effectLst/>
        </p:spPr>
        <p:txBody>
          <a:bodyPr/>
          <a:lstStyle/>
          <a:p>
            <a:r>
              <a:rPr lang="en-US"/>
              <a:t>Click icon to add picture</a:t>
            </a:r>
            <a:endParaRPr lang="en-US" dirty="0"/>
          </a:p>
        </p:txBody>
      </p:sp>
      <p:sp>
        <p:nvSpPr>
          <p:cNvPr id="17" name="Picture Placeholder 7"/>
          <p:cNvSpPr>
            <a:spLocks noGrp="1"/>
          </p:cNvSpPr>
          <p:nvPr>
            <p:ph type="pic" sz="quarter" idx="14"/>
          </p:nvPr>
        </p:nvSpPr>
        <p:spPr>
          <a:xfrm>
            <a:off x="5075872" y="2868328"/>
            <a:ext cx="2011680" cy="2011680"/>
          </a:xfrm>
          <a:prstGeom prst="ellipse">
            <a:avLst/>
          </a:prstGeom>
          <a:ln>
            <a:noFill/>
          </a:ln>
          <a:effectLst/>
        </p:spPr>
        <p:txBody>
          <a:bodyPr/>
          <a:lstStyle/>
          <a:p>
            <a:r>
              <a:rPr lang="en-US"/>
              <a:t>Click icon to add picture</a:t>
            </a:r>
            <a:endParaRPr lang="en-US" dirty="0"/>
          </a:p>
        </p:txBody>
      </p:sp>
      <p:sp>
        <p:nvSpPr>
          <p:cNvPr id="18" name="Text Placeholder 2"/>
          <p:cNvSpPr>
            <a:spLocks noGrp="1"/>
          </p:cNvSpPr>
          <p:nvPr>
            <p:ph type="body" sz="quarter" idx="10" hasCustomPrompt="1"/>
          </p:nvPr>
        </p:nvSpPr>
        <p:spPr>
          <a:xfrm>
            <a:off x="545000" y="5228248"/>
            <a:ext cx="3632024" cy="1098553"/>
          </a:xfrm>
        </p:spPr>
        <p:txBody>
          <a:bodyPr anchor="t" anchorCtr="0">
            <a:normAutofit/>
          </a:bodyPr>
          <a:lstStyle>
            <a:lvl1pPr algn="ctr">
              <a:defRPr sz="16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a:t>Edit Master text styles</a:t>
            </a:r>
          </a:p>
        </p:txBody>
      </p:sp>
      <p:sp>
        <p:nvSpPr>
          <p:cNvPr id="21" name="Picture Placeholder 7"/>
          <p:cNvSpPr>
            <a:spLocks noGrp="1"/>
          </p:cNvSpPr>
          <p:nvPr>
            <p:ph type="pic" sz="quarter" idx="16"/>
          </p:nvPr>
        </p:nvSpPr>
        <p:spPr>
          <a:xfrm>
            <a:off x="8814966" y="2868328"/>
            <a:ext cx="2011680" cy="2011680"/>
          </a:xfrm>
          <a:prstGeom prst="ellipse">
            <a:avLst/>
          </a:prstGeom>
          <a:ln>
            <a:noFill/>
          </a:ln>
          <a:effectLst/>
        </p:spPr>
        <p:txBody>
          <a:bodyPr/>
          <a:lstStyle/>
          <a:p>
            <a:r>
              <a:rPr lang="en-US"/>
              <a:t>Click icon to add picture</a:t>
            </a:r>
            <a:endParaRPr lang="en-US" dirty="0"/>
          </a:p>
        </p:txBody>
      </p:sp>
      <p:sp>
        <p:nvSpPr>
          <p:cNvPr id="26" name="Text Placeholder 2"/>
          <p:cNvSpPr>
            <a:spLocks noGrp="1"/>
          </p:cNvSpPr>
          <p:nvPr>
            <p:ph type="body" sz="quarter" idx="18" hasCustomPrompt="1"/>
          </p:nvPr>
        </p:nvSpPr>
        <p:spPr>
          <a:xfrm>
            <a:off x="4265700" y="5228248"/>
            <a:ext cx="3632024" cy="1098553"/>
          </a:xfrm>
        </p:spPr>
        <p:txBody>
          <a:bodyPr anchor="t" anchorCtr="0">
            <a:normAutofit/>
          </a:bodyPr>
          <a:lstStyle>
            <a:lvl1pPr algn="ctr">
              <a:defRPr sz="16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a:t>Edit Master text styles</a:t>
            </a:r>
          </a:p>
        </p:txBody>
      </p:sp>
      <p:sp>
        <p:nvSpPr>
          <p:cNvPr id="27" name="Text Placeholder 2"/>
          <p:cNvSpPr>
            <a:spLocks noGrp="1"/>
          </p:cNvSpPr>
          <p:nvPr>
            <p:ph type="body" sz="quarter" idx="19" hasCustomPrompt="1"/>
          </p:nvPr>
        </p:nvSpPr>
        <p:spPr>
          <a:xfrm>
            <a:off x="8004794" y="5228248"/>
            <a:ext cx="3632024" cy="1098553"/>
          </a:xfrm>
        </p:spPr>
        <p:txBody>
          <a:bodyPr anchor="t" anchorCtr="0">
            <a:normAutofit/>
          </a:bodyPr>
          <a:lstStyle>
            <a:lvl1pPr algn="ctr">
              <a:defRPr sz="16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a:t>Edit Master text styles</a:t>
            </a:r>
          </a:p>
        </p:txBody>
      </p:sp>
      <p:cxnSp>
        <p:nvCxnSpPr>
          <p:cNvPr id="30" name="Straight Connector 29">
            <a:extLst>
              <a:ext uri="{FF2B5EF4-FFF2-40B4-BE49-F238E27FC236}">
                <a16:creationId xmlns:a16="http://schemas.microsoft.com/office/drawing/2014/main" id="{60D31233-94B1-9244-BD69-EB42FFCCA80F}"/>
              </a:ext>
            </a:extLst>
          </p:cNvPr>
          <p:cNvCxnSpPr/>
          <p:nvPr/>
        </p:nvCxnSpPr>
        <p:spPr>
          <a:xfrm>
            <a:off x="5399660"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31" name="Title 18"/>
          <p:cNvSpPr>
            <a:spLocks noGrp="1"/>
          </p:cNvSpPr>
          <p:nvPr>
            <p:ph type="title" hasCustomPrompt="1"/>
          </p:nvPr>
        </p:nvSpPr>
        <p:spPr>
          <a:xfrm>
            <a:off x="952500" y="904875"/>
            <a:ext cx="10258425" cy="1441283"/>
          </a:xfrm>
        </p:spPr>
        <p:txBody>
          <a:bodyPr anchor="b" anchorCtr="0"/>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39359673"/>
      </p:ext>
    </p:extLst>
  </p:cSld>
  <p:clrMapOvr>
    <a:masterClrMapping/>
  </p:clrMapOvr>
</p:sldLayout>
</file>

<file path=ppt/slideLayouts/slideLayout2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4 Photo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1"/>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F15657-2D7A-B34D-8DA3-51ECDBA9FA5D}"/>
              </a:ext>
            </a:extLst>
          </p:cNvPr>
          <p:cNvSpPr/>
          <p:nvPr/>
        </p:nvSpPr>
        <p:spPr>
          <a:xfrm>
            <a:off x="0" y="1"/>
            <a:ext cx="12209953" cy="341696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5176" y="6399743"/>
            <a:ext cx="1557377" cy="306582"/>
          </a:xfrm>
          <a:prstGeom prst="rect">
            <a:avLst/>
          </a:prstGeom>
        </p:spPr>
      </p:pic>
      <p:sp>
        <p:nvSpPr>
          <p:cNvPr id="22"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50000"/>
                  </a:schemeClr>
                </a:solidFill>
                <a:latin typeface="Arial" panose="020B0604020202020204" pitchFamily="34" charset="0"/>
                <a:cs typeface="Arial" panose="020B0604020202020204" pitchFamily="34" charset="0"/>
              </a:rPr>
              <a:t>©</a:t>
            </a:r>
            <a:r>
              <a:rPr lang="en-US" sz="1000" baseline="0" dirty="0">
                <a:solidFill>
                  <a:schemeClr val="bg1">
                    <a:lumMod val="50000"/>
                  </a:schemeClr>
                </a:solidFill>
                <a:latin typeface="Arial" panose="020B0604020202020204" pitchFamily="34" charset="0"/>
                <a:cs typeface="Arial" panose="020B0604020202020204" pitchFamily="34" charset="0"/>
              </a:rPr>
              <a:t> 2025 </a:t>
            </a:r>
            <a:r>
              <a:rPr lang="en-US" sz="100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cxnSp>
        <p:nvCxnSpPr>
          <p:cNvPr id="24" name="Straight Connector 23">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5" name="Title 18"/>
          <p:cNvSpPr>
            <a:spLocks noGrp="1"/>
          </p:cNvSpPr>
          <p:nvPr>
            <p:ph type="title" hasCustomPrompt="1"/>
          </p:nvPr>
        </p:nvSpPr>
        <p:spPr>
          <a:xfrm>
            <a:off x="952500" y="904875"/>
            <a:ext cx="10258425" cy="1441283"/>
          </a:xfrm>
        </p:spPr>
        <p:txBody>
          <a:bodyPr anchor="b" anchorCtr="0">
            <a:normAutofit/>
          </a:bodyPr>
          <a:lstStyle>
            <a:lvl1pPr>
              <a:defRPr sz="3600">
                <a:solidFill>
                  <a:schemeClr val="bg1"/>
                </a:solidFill>
              </a:defRPr>
            </a:lvl1pPr>
          </a:lstStyle>
          <a:p>
            <a:r>
              <a:rPr lang="en-US" dirty="0"/>
              <a:t>CLICK TO EDIT MASTER TITLE STYLE</a:t>
            </a:r>
          </a:p>
        </p:txBody>
      </p:sp>
      <p:sp>
        <p:nvSpPr>
          <p:cNvPr id="29" name="Picture Placeholder 7"/>
          <p:cNvSpPr>
            <a:spLocks noGrp="1"/>
          </p:cNvSpPr>
          <p:nvPr>
            <p:ph type="pic" sz="quarter" idx="13"/>
          </p:nvPr>
        </p:nvSpPr>
        <p:spPr>
          <a:xfrm>
            <a:off x="533200" y="2868328"/>
            <a:ext cx="2011680" cy="2011680"/>
          </a:xfrm>
          <a:prstGeom prst="ellipse">
            <a:avLst/>
          </a:prstGeom>
          <a:ln>
            <a:noFill/>
          </a:ln>
          <a:effectLst/>
        </p:spPr>
        <p:txBody>
          <a:bodyPr/>
          <a:lstStyle/>
          <a:p>
            <a:r>
              <a:rPr lang="en-US"/>
              <a:t>Click icon to add picture</a:t>
            </a:r>
            <a:endParaRPr lang="en-US" dirty="0"/>
          </a:p>
        </p:txBody>
      </p:sp>
      <p:sp>
        <p:nvSpPr>
          <p:cNvPr id="30" name="Picture Placeholder 7"/>
          <p:cNvSpPr>
            <a:spLocks noGrp="1"/>
          </p:cNvSpPr>
          <p:nvPr>
            <p:ph type="pic" sz="quarter" idx="14"/>
          </p:nvPr>
        </p:nvSpPr>
        <p:spPr>
          <a:xfrm>
            <a:off x="3596301" y="2868328"/>
            <a:ext cx="2011680" cy="2011680"/>
          </a:xfrm>
          <a:prstGeom prst="ellipse">
            <a:avLst/>
          </a:prstGeom>
          <a:ln>
            <a:noFill/>
          </a:ln>
          <a:effectLst/>
        </p:spPr>
        <p:txBody>
          <a:bodyPr/>
          <a:lstStyle/>
          <a:p>
            <a:r>
              <a:rPr lang="en-US"/>
              <a:t>Click icon to add picture</a:t>
            </a:r>
            <a:endParaRPr lang="en-US" dirty="0"/>
          </a:p>
        </p:txBody>
      </p:sp>
      <p:sp>
        <p:nvSpPr>
          <p:cNvPr id="31" name="Text Placeholder 2"/>
          <p:cNvSpPr>
            <a:spLocks noGrp="1"/>
          </p:cNvSpPr>
          <p:nvPr>
            <p:ph type="body" sz="quarter" idx="10" hasCustomPrompt="1"/>
          </p:nvPr>
        </p:nvSpPr>
        <p:spPr>
          <a:xfrm>
            <a:off x="106647" y="5218130"/>
            <a:ext cx="2926080" cy="1098553"/>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a:t>Edit Master text styles</a:t>
            </a:r>
          </a:p>
        </p:txBody>
      </p:sp>
      <p:sp>
        <p:nvSpPr>
          <p:cNvPr id="32" name="Picture Placeholder 7"/>
          <p:cNvSpPr>
            <a:spLocks noGrp="1"/>
          </p:cNvSpPr>
          <p:nvPr>
            <p:ph type="pic" sz="quarter" idx="16"/>
          </p:nvPr>
        </p:nvSpPr>
        <p:spPr>
          <a:xfrm>
            <a:off x="6554361" y="2868328"/>
            <a:ext cx="2011680" cy="2011680"/>
          </a:xfrm>
          <a:prstGeom prst="ellipse">
            <a:avLst/>
          </a:prstGeom>
          <a:ln>
            <a:noFill/>
          </a:ln>
          <a:effectLst/>
        </p:spPr>
        <p:txBody>
          <a:bodyPr/>
          <a:lstStyle/>
          <a:p>
            <a:r>
              <a:rPr lang="en-US"/>
              <a:t>Click icon to add picture</a:t>
            </a:r>
            <a:endParaRPr lang="en-US" dirty="0"/>
          </a:p>
        </p:txBody>
      </p:sp>
      <p:sp>
        <p:nvSpPr>
          <p:cNvPr id="33" name="Text Placeholder 2"/>
          <p:cNvSpPr>
            <a:spLocks noGrp="1"/>
          </p:cNvSpPr>
          <p:nvPr>
            <p:ph type="body" sz="quarter" idx="18" hasCustomPrompt="1"/>
          </p:nvPr>
        </p:nvSpPr>
        <p:spPr>
          <a:xfrm>
            <a:off x="3136261" y="5218130"/>
            <a:ext cx="2926080" cy="1098553"/>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a:t>Edit Master text styles</a:t>
            </a:r>
          </a:p>
        </p:txBody>
      </p:sp>
      <p:sp>
        <p:nvSpPr>
          <p:cNvPr id="34" name="Text Placeholder 2"/>
          <p:cNvSpPr>
            <a:spLocks noGrp="1"/>
          </p:cNvSpPr>
          <p:nvPr>
            <p:ph type="body" sz="quarter" idx="19" hasCustomPrompt="1"/>
          </p:nvPr>
        </p:nvSpPr>
        <p:spPr>
          <a:xfrm>
            <a:off x="6165875" y="5218130"/>
            <a:ext cx="2926080" cy="1098553"/>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a:t>Edit Master text styles</a:t>
            </a:r>
          </a:p>
        </p:txBody>
      </p:sp>
      <p:sp>
        <p:nvSpPr>
          <p:cNvPr id="41" name="Text Placeholder 2"/>
          <p:cNvSpPr>
            <a:spLocks noGrp="1"/>
          </p:cNvSpPr>
          <p:nvPr>
            <p:ph type="body" sz="quarter" idx="20" hasCustomPrompt="1"/>
          </p:nvPr>
        </p:nvSpPr>
        <p:spPr>
          <a:xfrm>
            <a:off x="9195488" y="5218130"/>
            <a:ext cx="2926080" cy="1098553"/>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a:t>Edit Master text styles</a:t>
            </a:r>
          </a:p>
        </p:txBody>
      </p:sp>
      <p:sp>
        <p:nvSpPr>
          <p:cNvPr id="42" name="Picture Placeholder 7"/>
          <p:cNvSpPr>
            <a:spLocks noGrp="1"/>
          </p:cNvSpPr>
          <p:nvPr>
            <p:ph type="pic" sz="quarter" idx="21"/>
          </p:nvPr>
        </p:nvSpPr>
        <p:spPr>
          <a:xfrm>
            <a:off x="9621408" y="2868328"/>
            <a:ext cx="2011680" cy="2011680"/>
          </a:xfrm>
          <a:prstGeom prst="ellipse">
            <a:avLst/>
          </a:prstGeom>
          <a:ln>
            <a:noFill/>
          </a:ln>
          <a:effectLst/>
        </p:spPr>
        <p:txBody>
          <a:bodyPr/>
          <a:lstStyle/>
          <a:p>
            <a:r>
              <a:rPr lang="en-US"/>
              <a:t>Click icon to add picture</a:t>
            </a:r>
            <a:endParaRPr lang="en-US" dirty="0"/>
          </a:p>
        </p:txBody>
      </p:sp>
    </p:spTree>
    <p:extLst>
      <p:ext uri="{BB962C8B-B14F-4D97-AF65-F5344CB8AC3E}">
        <p14:creationId xmlns:p14="http://schemas.microsoft.com/office/powerpoint/2010/main" val="3708500234"/>
      </p:ext>
    </p:extLst>
  </p:cSld>
  <p:clrMapOvr>
    <a:masterClrMapping/>
  </p:clrMapOvr>
</p:sldLayout>
</file>

<file path=ppt/slideLayouts/slideLayout2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5 Photo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1"/>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F15657-2D7A-B34D-8DA3-51ECDBA9FA5D}"/>
              </a:ext>
            </a:extLst>
          </p:cNvPr>
          <p:cNvSpPr/>
          <p:nvPr/>
        </p:nvSpPr>
        <p:spPr>
          <a:xfrm>
            <a:off x="0" y="1"/>
            <a:ext cx="12209953" cy="341696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5176" y="6399743"/>
            <a:ext cx="1557377" cy="306582"/>
          </a:xfrm>
          <a:prstGeom prst="rect">
            <a:avLst/>
          </a:prstGeom>
        </p:spPr>
      </p:pic>
      <p:sp>
        <p:nvSpPr>
          <p:cNvPr id="22"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50000"/>
                  </a:schemeClr>
                </a:solidFill>
                <a:latin typeface="Arial" panose="020B0604020202020204" pitchFamily="34" charset="0"/>
                <a:cs typeface="Arial" panose="020B0604020202020204" pitchFamily="34" charset="0"/>
              </a:rPr>
              <a:t>©</a:t>
            </a:r>
            <a:r>
              <a:rPr lang="en-US" sz="1000" baseline="0" dirty="0">
                <a:solidFill>
                  <a:schemeClr val="bg1">
                    <a:lumMod val="50000"/>
                  </a:schemeClr>
                </a:solidFill>
                <a:latin typeface="Arial" panose="020B0604020202020204" pitchFamily="34" charset="0"/>
                <a:cs typeface="Arial" panose="020B0604020202020204" pitchFamily="34" charset="0"/>
              </a:rPr>
              <a:t> 2025 </a:t>
            </a:r>
            <a:r>
              <a:rPr lang="en-US" sz="100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cxnSp>
        <p:nvCxnSpPr>
          <p:cNvPr id="24" name="Straight Connector 23">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5" name="Title 18"/>
          <p:cNvSpPr>
            <a:spLocks noGrp="1"/>
          </p:cNvSpPr>
          <p:nvPr>
            <p:ph type="title" hasCustomPrompt="1"/>
          </p:nvPr>
        </p:nvSpPr>
        <p:spPr>
          <a:xfrm>
            <a:off x="952500" y="904875"/>
            <a:ext cx="10258425" cy="1441283"/>
          </a:xfrm>
        </p:spPr>
        <p:txBody>
          <a:bodyPr anchor="b" anchorCtr="0">
            <a:normAutofit/>
          </a:bodyPr>
          <a:lstStyle>
            <a:lvl1pPr>
              <a:defRPr sz="3600">
                <a:solidFill>
                  <a:schemeClr val="bg1"/>
                </a:solidFill>
              </a:defRPr>
            </a:lvl1pPr>
          </a:lstStyle>
          <a:p>
            <a:r>
              <a:rPr lang="en-US" dirty="0"/>
              <a:t>CLICK TO EDIT MASTER TITLE STYLE</a:t>
            </a:r>
          </a:p>
        </p:txBody>
      </p:sp>
      <p:sp>
        <p:nvSpPr>
          <p:cNvPr id="29" name="Picture Placeholder 7"/>
          <p:cNvSpPr>
            <a:spLocks noGrp="1"/>
          </p:cNvSpPr>
          <p:nvPr>
            <p:ph type="pic" sz="quarter" idx="13"/>
          </p:nvPr>
        </p:nvSpPr>
        <p:spPr>
          <a:xfrm>
            <a:off x="2683252" y="2788118"/>
            <a:ext cx="1950878" cy="1950878"/>
          </a:xfrm>
          <a:prstGeom prst="ellipse">
            <a:avLst/>
          </a:prstGeom>
          <a:ln>
            <a:noFill/>
          </a:ln>
          <a:effectLst/>
        </p:spPr>
        <p:txBody>
          <a:bodyPr/>
          <a:lstStyle/>
          <a:p>
            <a:r>
              <a:rPr lang="en-US"/>
              <a:t>Click icon to add picture</a:t>
            </a:r>
            <a:endParaRPr lang="en-US" dirty="0"/>
          </a:p>
        </p:txBody>
      </p:sp>
      <p:sp>
        <p:nvSpPr>
          <p:cNvPr id="30" name="Picture Placeholder 7"/>
          <p:cNvSpPr>
            <a:spLocks noGrp="1"/>
          </p:cNvSpPr>
          <p:nvPr>
            <p:ph type="pic" sz="quarter" idx="14"/>
          </p:nvPr>
        </p:nvSpPr>
        <p:spPr>
          <a:xfrm>
            <a:off x="5120561" y="2788118"/>
            <a:ext cx="1950878" cy="1950878"/>
          </a:xfrm>
          <a:prstGeom prst="ellipse">
            <a:avLst/>
          </a:prstGeom>
          <a:ln>
            <a:noFill/>
          </a:ln>
          <a:effectLst/>
        </p:spPr>
        <p:txBody>
          <a:bodyPr/>
          <a:lstStyle/>
          <a:p>
            <a:r>
              <a:rPr lang="en-US"/>
              <a:t>Click icon to add picture</a:t>
            </a:r>
            <a:endParaRPr lang="en-US" dirty="0"/>
          </a:p>
        </p:txBody>
      </p:sp>
      <p:sp>
        <p:nvSpPr>
          <p:cNvPr id="31" name="Text Placeholder 2"/>
          <p:cNvSpPr>
            <a:spLocks noGrp="1"/>
          </p:cNvSpPr>
          <p:nvPr>
            <p:ph type="body" sz="quarter" idx="10" hasCustomPrompt="1"/>
          </p:nvPr>
        </p:nvSpPr>
        <p:spPr>
          <a:xfrm>
            <a:off x="2489799" y="5218130"/>
            <a:ext cx="2337784" cy="909954"/>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a:t>Edit Master text styles</a:t>
            </a:r>
          </a:p>
        </p:txBody>
      </p:sp>
      <p:sp>
        <p:nvSpPr>
          <p:cNvPr id="32" name="Picture Placeholder 7"/>
          <p:cNvSpPr>
            <a:spLocks noGrp="1"/>
          </p:cNvSpPr>
          <p:nvPr>
            <p:ph type="pic" sz="quarter" idx="16"/>
          </p:nvPr>
        </p:nvSpPr>
        <p:spPr>
          <a:xfrm>
            <a:off x="7552032" y="2788118"/>
            <a:ext cx="1950878" cy="1950878"/>
          </a:xfrm>
          <a:prstGeom prst="ellipse">
            <a:avLst/>
          </a:prstGeom>
          <a:ln>
            <a:noFill/>
          </a:ln>
          <a:effectLst/>
        </p:spPr>
        <p:txBody>
          <a:bodyPr/>
          <a:lstStyle/>
          <a:p>
            <a:r>
              <a:rPr lang="en-US"/>
              <a:t>Click icon to add picture</a:t>
            </a:r>
            <a:endParaRPr lang="en-US" dirty="0"/>
          </a:p>
        </p:txBody>
      </p:sp>
      <p:sp>
        <p:nvSpPr>
          <p:cNvPr id="33" name="Text Placeholder 2"/>
          <p:cNvSpPr>
            <a:spLocks noGrp="1"/>
          </p:cNvSpPr>
          <p:nvPr>
            <p:ph type="body" sz="quarter" idx="18" hasCustomPrompt="1"/>
          </p:nvPr>
        </p:nvSpPr>
        <p:spPr>
          <a:xfrm>
            <a:off x="4927108" y="5218130"/>
            <a:ext cx="2337784" cy="909954"/>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a:t>Edit Master text styles</a:t>
            </a:r>
          </a:p>
        </p:txBody>
      </p:sp>
      <p:sp>
        <p:nvSpPr>
          <p:cNvPr id="34" name="Text Placeholder 2"/>
          <p:cNvSpPr>
            <a:spLocks noGrp="1"/>
          </p:cNvSpPr>
          <p:nvPr>
            <p:ph type="body" sz="quarter" idx="19" hasCustomPrompt="1"/>
          </p:nvPr>
        </p:nvSpPr>
        <p:spPr>
          <a:xfrm>
            <a:off x="7358579" y="5218130"/>
            <a:ext cx="2337784" cy="909954"/>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a:t>Edit Master text styles</a:t>
            </a:r>
          </a:p>
        </p:txBody>
      </p:sp>
      <p:sp>
        <p:nvSpPr>
          <p:cNvPr id="41" name="Text Placeholder 2"/>
          <p:cNvSpPr>
            <a:spLocks noGrp="1"/>
          </p:cNvSpPr>
          <p:nvPr>
            <p:ph type="body" sz="quarter" idx="20" hasCustomPrompt="1"/>
          </p:nvPr>
        </p:nvSpPr>
        <p:spPr>
          <a:xfrm>
            <a:off x="9795887" y="5218130"/>
            <a:ext cx="2337784" cy="909954"/>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a:t>Edit Master text styles</a:t>
            </a:r>
          </a:p>
        </p:txBody>
      </p:sp>
      <p:sp>
        <p:nvSpPr>
          <p:cNvPr id="42" name="Picture Placeholder 7"/>
          <p:cNvSpPr>
            <a:spLocks noGrp="1"/>
          </p:cNvSpPr>
          <p:nvPr>
            <p:ph type="pic" sz="quarter" idx="21"/>
          </p:nvPr>
        </p:nvSpPr>
        <p:spPr>
          <a:xfrm>
            <a:off x="9989340" y="2788118"/>
            <a:ext cx="1950878" cy="1950878"/>
          </a:xfrm>
          <a:prstGeom prst="ellipse">
            <a:avLst/>
          </a:prstGeom>
          <a:ln>
            <a:noFill/>
          </a:ln>
          <a:effectLst/>
        </p:spPr>
        <p:txBody>
          <a:bodyPr/>
          <a:lstStyle/>
          <a:p>
            <a:r>
              <a:rPr lang="en-US" dirty="0"/>
              <a:t>Click icon to add picture</a:t>
            </a:r>
          </a:p>
        </p:txBody>
      </p:sp>
      <p:sp>
        <p:nvSpPr>
          <p:cNvPr id="16" name="Picture Placeholder 7"/>
          <p:cNvSpPr>
            <a:spLocks noGrp="1"/>
          </p:cNvSpPr>
          <p:nvPr>
            <p:ph type="pic" sz="quarter" idx="22"/>
          </p:nvPr>
        </p:nvSpPr>
        <p:spPr>
          <a:xfrm>
            <a:off x="263540" y="2788118"/>
            <a:ext cx="1950878" cy="1950878"/>
          </a:xfrm>
          <a:prstGeom prst="ellipse">
            <a:avLst/>
          </a:prstGeom>
          <a:ln>
            <a:noFill/>
          </a:ln>
          <a:effectLst/>
        </p:spPr>
        <p:txBody>
          <a:bodyPr/>
          <a:lstStyle/>
          <a:p>
            <a:r>
              <a:rPr lang="en-US"/>
              <a:t>Click icon to add picture</a:t>
            </a:r>
            <a:endParaRPr lang="en-US" dirty="0"/>
          </a:p>
        </p:txBody>
      </p:sp>
      <p:sp>
        <p:nvSpPr>
          <p:cNvPr id="23" name="Text Placeholder 2"/>
          <p:cNvSpPr>
            <a:spLocks noGrp="1"/>
          </p:cNvSpPr>
          <p:nvPr>
            <p:ph type="body" sz="quarter" idx="24" hasCustomPrompt="1"/>
          </p:nvPr>
        </p:nvSpPr>
        <p:spPr>
          <a:xfrm>
            <a:off x="68547" y="5218130"/>
            <a:ext cx="2340864" cy="914400"/>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3736163836"/>
      </p:ext>
    </p:extLst>
  </p:cSld>
  <p:clrMapOvr>
    <a:masterClrMapping/>
  </p:clrMapOvr>
</p:sldLayout>
</file>

<file path=ppt/slideLayouts/slideLayout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F1F0AF-2AD7-BA41-A5E0-4D0D3D120834}"/>
              </a:ext>
            </a:extLst>
          </p:cNvPr>
          <p:cNvSpPr/>
          <p:nvPr/>
        </p:nvSpPr>
        <p:spPr>
          <a:xfrm>
            <a:off x="0" y="0"/>
            <a:ext cx="12192000" cy="62804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208" y="1412868"/>
            <a:ext cx="10301974" cy="4560995"/>
          </a:xfrm>
          <a:prstGeom prst="rect">
            <a:avLst/>
          </a:prstGeom>
        </p:spPr>
      </p:pic>
    </p:spTree>
    <p:extLst>
      <p:ext uri="{BB962C8B-B14F-4D97-AF65-F5344CB8AC3E}">
        <p14:creationId xmlns:p14="http://schemas.microsoft.com/office/powerpoint/2010/main" val="1650800539"/>
      </p:ext>
    </p:extLst>
  </p:cSld>
  <p:clrMapOvr>
    <a:masterClrMapping/>
  </p:clrMapOvr>
</p:sldLayout>
</file>

<file path=ppt/slideLayouts/slideLayout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F15657-2D7A-B34D-8DA3-51ECDBA9FA5D}"/>
              </a:ext>
            </a:extLst>
          </p:cNvPr>
          <p:cNvSpPr/>
          <p:nvPr/>
        </p:nvSpPr>
        <p:spPr>
          <a:xfrm>
            <a:off x="0" y="0"/>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728" y="765199"/>
            <a:ext cx="10532539" cy="5327603"/>
          </a:xfrm>
          <a:prstGeom prst="rect">
            <a:avLst/>
          </a:prstGeom>
        </p:spPr>
      </p:pic>
      <p:pic>
        <p:nvPicPr>
          <p:cNvPr id="22" name="Picture 2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rot="5400000">
            <a:off x="3538582" y="-1730885"/>
            <a:ext cx="5123810" cy="10523564"/>
          </a:xfrm>
          <a:prstGeom prst="rect">
            <a:avLst/>
          </a:prstGeom>
        </p:spPr>
      </p:pic>
      <p:sp>
        <p:nvSpPr>
          <p:cNvPr id="11" name="Title 10"/>
          <p:cNvSpPr>
            <a:spLocks noGrp="1"/>
          </p:cNvSpPr>
          <p:nvPr>
            <p:ph type="title" hasCustomPrompt="1"/>
          </p:nvPr>
        </p:nvSpPr>
        <p:spPr>
          <a:xfrm>
            <a:off x="829730" y="4048124"/>
            <a:ext cx="10407765" cy="2057399"/>
          </a:xfrm>
        </p:spPr>
        <p:txBody>
          <a:bodyPr>
            <a:normAutofit/>
          </a:bodyPr>
          <a:lstStyle>
            <a:lvl1pPr algn="l">
              <a:defRPr sz="4800" cap="all" baseline="0">
                <a:solidFill>
                  <a:schemeClr val="bg1"/>
                </a:solidFill>
              </a:defRPr>
            </a:lvl1pPr>
          </a:lstStyle>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16"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50000"/>
                  </a:schemeClr>
                </a:solidFill>
                <a:latin typeface="Arial" panose="020B0604020202020204" pitchFamily="34" charset="0"/>
                <a:cs typeface="Arial" panose="020B0604020202020204" pitchFamily="34" charset="0"/>
              </a:rPr>
              <a:t>©</a:t>
            </a:r>
            <a:r>
              <a:rPr lang="en-US" sz="1000" baseline="0" dirty="0">
                <a:solidFill>
                  <a:schemeClr val="bg1">
                    <a:lumMod val="50000"/>
                  </a:schemeClr>
                </a:solidFill>
                <a:latin typeface="Arial" panose="020B0604020202020204" pitchFamily="34" charset="0"/>
                <a:cs typeface="Arial" panose="020B0604020202020204" pitchFamily="34" charset="0"/>
              </a:rPr>
              <a:t> 2025 </a:t>
            </a:r>
            <a:r>
              <a:rPr lang="en-US" sz="100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spTree>
    <p:extLst>
      <p:ext uri="{BB962C8B-B14F-4D97-AF65-F5344CB8AC3E}">
        <p14:creationId xmlns:p14="http://schemas.microsoft.com/office/powerpoint/2010/main" val="788436396"/>
      </p:ext>
    </p:extLst>
  </p:cSld>
  <p:clrMapOvr>
    <a:masterClrMapping/>
  </p:clrMapOvr>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28FD3D-7547-864A-9716-BA55367B03D8}"/>
              </a:ext>
            </a:extLst>
          </p:cNvPr>
          <p:cNvSpPr/>
          <p:nvPr/>
        </p:nvSpPr>
        <p:spPr>
          <a:xfrm>
            <a:off x="284672" y="664234"/>
            <a:ext cx="4966201" cy="544129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DF15657-2D7A-B34D-8DA3-51ECDBA9FA5D}"/>
              </a:ext>
            </a:extLst>
          </p:cNvPr>
          <p:cNvSpPr/>
          <p:nvPr/>
        </p:nvSpPr>
        <p:spPr>
          <a:xfrm>
            <a:off x="5250873" y="0"/>
            <a:ext cx="694112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2C2F32D-0B7D-914F-A088-B73AD9D49579}"/>
              </a:ext>
            </a:extLst>
          </p:cNvPr>
          <p:cNvCxnSpPr>
            <a:cxnSpLocks/>
          </p:cNvCxnSpPr>
          <p:nvPr/>
        </p:nvCxnSpPr>
        <p:spPr>
          <a:xfrm>
            <a:off x="1939931" y="3428120"/>
            <a:ext cx="1044563"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0"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50000"/>
                  </a:schemeClr>
                </a:solidFill>
                <a:latin typeface="Arial" panose="020B0604020202020204" pitchFamily="34" charset="0"/>
                <a:cs typeface="Arial" panose="020B0604020202020204" pitchFamily="34" charset="0"/>
              </a:rPr>
              <a:t>©</a:t>
            </a:r>
            <a:r>
              <a:rPr lang="en-US" sz="1000" baseline="0" dirty="0">
                <a:solidFill>
                  <a:schemeClr val="bg1">
                    <a:lumMod val="50000"/>
                  </a:schemeClr>
                </a:solidFill>
                <a:latin typeface="Arial" panose="020B0604020202020204" pitchFamily="34" charset="0"/>
                <a:cs typeface="Arial" panose="020B0604020202020204" pitchFamily="34" charset="0"/>
              </a:rPr>
              <a:t> 2025 </a:t>
            </a:r>
            <a:r>
              <a:rPr lang="en-US" sz="100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sp>
        <p:nvSpPr>
          <p:cNvPr id="22" name="Content Placeholder 2"/>
          <p:cNvSpPr>
            <a:spLocks noGrp="1"/>
          </p:cNvSpPr>
          <p:nvPr>
            <p:ph sz="half" idx="10"/>
          </p:nvPr>
        </p:nvSpPr>
        <p:spPr>
          <a:xfrm>
            <a:off x="5524499" y="638175"/>
            <a:ext cx="6391276" cy="5467350"/>
          </a:xfrm>
        </p:spPr>
        <p:txBody>
          <a:bodyPr>
            <a:normAutofit/>
          </a:bodyPr>
          <a:lstStyle>
            <a:lvl1pPr marL="2286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71475" y="638176"/>
            <a:ext cx="4181475" cy="2567000"/>
          </a:xfrm>
        </p:spPr>
        <p:txBody>
          <a:bodyPr anchor="b" anchorCtr="0">
            <a:normAutofit/>
          </a:bodyPr>
          <a:lstStyle>
            <a:lvl1pPr algn="ctr">
              <a:defRPr sz="2800" b="1" cap="all"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18884383"/>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F15657-2D7A-B34D-8DA3-51ECDBA9FA5D}"/>
              </a:ext>
            </a:extLst>
          </p:cNvPr>
          <p:cNvSpPr/>
          <p:nvPr/>
        </p:nvSpPr>
        <p:spPr>
          <a:xfrm>
            <a:off x="5250872" y="0"/>
            <a:ext cx="6941127"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328FD3D-7547-864A-9716-BA55367B03D8}"/>
              </a:ext>
            </a:extLst>
          </p:cNvPr>
          <p:cNvSpPr/>
          <p:nvPr/>
        </p:nvSpPr>
        <p:spPr>
          <a:xfrm>
            <a:off x="0" y="0"/>
            <a:ext cx="5250873" cy="610552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71476" y="638175"/>
            <a:ext cx="4476750" cy="1383130"/>
          </a:xfrm>
        </p:spPr>
        <p:txBody>
          <a:bodyPr anchor="b">
            <a:normAutofit/>
          </a:bodyPr>
          <a:lstStyle>
            <a:lvl1pPr algn="ctr">
              <a:defRPr sz="2800" b="1" cap="all"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E2C2F32D-0B7D-914F-A088-B73AD9D49579}"/>
              </a:ext>
            </a:extLst>
          </p:cNvPr>
          <p:cNvCxnSpPr>
            <a:cxnSpLocks/>
          </p:cNvCxnSpPr>
          <p:nvPr/>
        </p:nvCxnSpPr>
        <p:spPr>
          <a:xfrm>
            <a:off x="2087570" y="2252537"/>
            <a:ext cx="1044563"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0"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50000"/>
                  </a:schemeClr>
                </a:solidFill>
                <a:latin typeface="Arial" panose="020B0604020202020204" pitchFamily="34" charset="0"/>
                <a:cs typeface="Arial" panose="020B0604020202020204" pitchFamily="34" charset="0"/>
              </a:rPr>
              <a:t>©</a:t>
            </a:r>
            <a:r>
              <a:rPr lang="en-US" sz="1000" baseline="0" dirty="0">
                <a:solidFill>
                  <a:schemeClr val="bg1">
                    <a:lumMod val="50000"/>
                  </a:schemeClr>
                </a:solidFill>
                <a:latin typeface="Arial" panose="020B0604020202020204" pitchFamily="34" charset="0"/>
                <a:cs typeface="Arial" panose="020B0604020202020204" pitchFamily="34" charset="0"/>
              </a:rPr>
              <a:t> 2025 </a:t>
            </a:r>
            <a:r>
              <a:rPr lang="en-US" sz="100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sp>
        <p:nvSpPr>
          <p:cNvPr id="13" name="Content Placeholder 2"/>
          <p:cNvSpPr>
            <a:spLocks noGrp="1"/>
          </p:cNvSpPr>
          <p:nvPr>
            <p:ph sz="half" idx="10"/>
          </p:nvPr>
        </p:nvSpPr>
        <p:spPr>
          <a:xfrm>
            <a:off x="5524499" y="638175"/>
            <a:ext cx="6391276" cy="5467350"/>
          </a:xfrm>
        </p:spPr>
        <p:txBody>
          <a:bodyPr>
            <a:normAutofit/>
          </a:bodyPr>
          <a:lstStyle>
            <a:lvl1pPr marL="2286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half" idx="11" hasCustomPrompt="1"/>
          </p:nvPr>
        </p:nvSpPr>
        <p:spPr>
          <a:xfrm>
            <a:off x="371476" y="2550876"/>
            <a:ext cx="4476750" cy="3248025"/>
          </a:xfrm>
        </p:spPr>
        <p:txBody>
          <a:bodyPr>
            <a:normAutofit/>
          </a:bodyPr>
          <a:lstStyle>
            <a:lvl1pPr marL="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1pPr>
            <a:lvl2pPr marL="45720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2pPr>
            <a:lvl3pPr marL="91440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3pPr>
            <a:lvl4pPr marL="137160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182880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10" name="Text Placeholder 2"/>
          <p:cNvSpPr>
            <a:spLocks noGrp="1"/>
          </p:cNvSpPr>
          <p:nvPr>
            <p:ph type="body" sz="quarter" idx="12" hasCustomPrompt="1"/>
          </p:nvPr>
        </p:nvSpPr>
        <p:spPr>
          <a:xfrm>
            <a:off x="371476" y="5928797"/>
            <a:ext cx="4476750" cy="368644"/>
          </a:xfrm>
        </p:spPr>
        <p:txBody>
          <a:bodyPr anchor="t" anchorCtr="0">
            <a:normAutofit/>
          </a:bodyPr>
          <a:lstStyle>
            <a:lvl1pPr algn="l">
              <a:defRPr sz="1000" i="1">
                <a:solidFill>
                  <a:schemeClr val="bg1"/>
                </a:solidFill>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417763248"/>
      </p:ext>
    </p:extLst>
  </p:cSld>
  <p:clrMapOvr>
    <a:masterClrMapping/>
  </p:clrMapOvr>
</p:sldLayout>
</file>

<file path=ppt/slideLayouts/slideLayout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5" name="Subtitle 2"/>
          <p:cNvSpPr>
            <a:spLocks noGrp="1"/>
          </p:cNvSpPr>
          <p:nvPr>
            <p:ph type="subTitle" idx="1"/>
          </p:nvPr>
        </p:nvSpPr>
        <p:spPr>
          <a:xfrm>
            <a:off x="952500" y="2825495"/>
            <a:ext cx="10258425" cy="3074561"/>
          </a:xfrm>
        </p:spPr>
        <p:txBody>
          <a:bodyPr anchor="t" anchorCtr="0">
            <a:normAutofit/>
          </a:bodyPr>
          <a:lstStyle>
            <a:lvl1pPr marL="0" indent="0" algn="ctr">
              <a:lnSpc>
                <a:spcPct val="100000"/>
              </a:lnSpc>
              <a:spcBef>
                <a:spcPts val="2400"/>
              </a:spcBef>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7" name="Straight Connector 16">
            <a:extLst>
              <a:ext uri="{FF2B5EF4-FFF2-40B4-BE49-F238E27FC236}">
                <a16:creationId xmlns:a16="http://schemas.microsoft.com/office/drawing/2014/main" id="{60D31233-94B1-9244-BD69-EB42FFCCA80F}"/>
              </a:ext>
            </a:extLst>
          </p:cNvPr>
          <p:cNvCxnSpPr/>
          <p:nvPr/>
        </p:nvCxnSpPr>
        <p:spPr>
          <a:xfrm>
            <a:off x="5399660"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8" name="Title 18"/>
          <p:cNvSpPr>
            <a:spLocks noGrp="1"/>
          </p:cNvSpPr>
          <p:nvPr>
            <p:ph type="title" hasCustomPrompt="1"/>
          </p:nvPr>
        </p:nvSpPr>
        <p:spPr>
          <a:xfrm>
            <a:off x="952500" y="904875"/>
            <a:ext cx="10258425" cy="1441283"/>
          </a:xfrm>
        </p:spPr>
        <p:txBody>
          <a:bodyPr anchor="b"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084551590"/>
      </p:ext>
    </p:extLst>
  </p:cSld>
  <p:clrMapOvr>
    <a:masterClrMapping/>
  </p:clrMapOvr>
</p:sldLayout>
</file>

<file path=ppt/slideLayouts/slideLayout8.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0"/>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6AFF9B3F-BBE2-CE4D-AD23-00C6C7F607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227906" cy="3656431"/>
          </a:xfrm>
          <a:prstGeom prst="rect">
            <a:avLst/>
          </a:prstGeom>
        </p:spPr>
      </p:pic>
      <p:sp>
        <p:nvSpPr>
          <p:cNvPr id="9" name="Rectangle 8">
            <a:extLst>
              <a:ext uri="{FF2B5EF4-FFF2-40B4-BE49-F238E27FC236}">
                <a16:creationId xmlns:a16="http://schemas.microsoft.com/office/drawing/2014/main" id="{6DF15657-2D7A-B34D-8DA3-51ECDBA9FA5D}"/>
              </a:ext>
            </a:extLst>
          </p:cNvPr>
          <p:cNvSpPr/>
          <p:nvPr/>
        </p:nvSpPr>
        <p:spPr>
          <a:xfrm>
            <a:off x="818147" y="762001"/>
            <a:ext cx="10544120" cy="5334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22"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50000"/>
                  </a:schemeClr>
                </a:solidFill>
                <a:latin typeface="Arial" panose="020B0604020202020204" pitchFamily="34" charset="0"/>
                <a:cs typeface="Arial" panose="020B0604020202020204" pitchFamily="34" charset="0"/>
              </a:rPr>
              <a:t>©</a:t>
            </a:r>
            <a:r>
              <a:rPr lang="en-US" sz="1000" baseline="0" dirty="0">
                <a:solidFill>
                  <a:schemeClr val="bg1">
                    <a:lumMod val="50000"/>
                  </a:schemeClr>
                </a:solidFill>
                <a:latin typeface="Arial" panose="020B0604020202020204" pitchFamily="34" charset="0"/>
                <a:cs typeface="Arial" panose="020B0604020202020204" pitchFamily="34" charset="0"/>
              </a:rPr>
              <a:t> 2025 </a:t>
            </a:r>
            <a:r>
              <a:rPr lang="en-US" sz="100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sp>
        <p:nvSpPr>
          <p:cNvPr id="23" name="Content Placeholder 2"/>
          <p:cNvSpPr>
            <a:spLocks noGrp="1"/>
          </p:cNvSpPr>
          <p:nvPr>
            <p:ph sz="half" idx="1"/>
          </p:nvPr>
        </p:nvSpPr>
        <p:spPr>
          <a:xfrm>
            <a:off x="952500" y="2828924"/>
            <a:ext cx="10258425" cy="3124201"/>
          </a:xfrm>
        </p:spPr>
        <p:txBody>
          <a:bodyPr numCol="1" spcCol="365760" anchor="t" anchorCtr="0">
            <a:noAutofit/>
          </a:bodyPr>
          <a:lstStyle>
            <a:lvl1pPr marL="0" indent="0" algn="ctr">
              <a:lnSpc>
                <a:spcPct val="100000"/>
              </a:lnSpc>
              <a:spcBef>
                <a:spcPts val="2400"/>
              </a:spcBef>
              <a:buClr>
                <a:srgbClr val="C00000"/>
              </a:buClr>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4" name="Straight Connector 23">
            <a:extLst>
              <a:ext uri="{FF2B5EF4-FFF2-40B4-BE49-F238E27FC236}">
                <a16:creationId xmlns:a16="http://schemas.microsoft.com/office/drawing/2014/main" id="{60D31233-94B1-9244-BD69-EB42FFCCA80F}"/>
              </a:ext>
            </a:extLst>
          </p:cNvPr>
          <p:cNvCxnSpPr/>
          <p:nvPr/>
        </p:nvCxnSpPr>
        <p:spPr>
          <a:xfrm>
            <a:off x="5399660"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5" name="Title 18"/>
          <p:cNvSpPr>
            <a:spLocks noGrp="1"/>
          </p:cNvSpPr>
          <p:nvPr>
            <p:ph type="title" hasCustomPrompt="1"/>
          </p:nvPr>
        </p:nvSpPr>
        <p:spPr>
          <a:xfrm>
            <a:off x="952500" y="904875"/>
            <a:ext cx="10258425" cy="1441283"/>
          </a:xfrm>
        </p:spPr>
        <p:txBody>
          <a:bodyPr anchor="b" anchorCtr="0">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69643296"/>
      </p:ext>
    </p:extLst>
  </p:cSld>
  <p:clrMapOvr>
    <a:masterClrMapping/>
  </p:clrMapOvr>
</p:sldLayout>
</file>

<file path=ppt/slideLayouts/slideLayout9.xml><?xml version="1.0" encoding="utf-8"?>
<p:sldLayout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4_Titleand Conten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815"/>
            <a:ext cx="12192000" cy="6858000"/>
          </a:xfrm>
          <a:prstGeom prst="rect">
            <a:avLst/>
          </a:prstGeom>
        </p:spPr>
      </p:pic>
      <p:sp>
        <p:nvSpPr>
          <p:cNvPr id="9" name="Rectangle 8">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latin typeface="Arial" panose="020B0604020202020204" pitchFamily="34" charset="0"/>
                <a:cs typeface="Arial" panose="020B0604020202020204" pitchFamily="34" charset="0"/>
              </a:rPr>
              <a:t>©</a:t>
            </a:r>
            <a:r>
              <a:rPr lang="en-US" sz="1000" baseline="0" dirty="0">
                <a:solidFill>
                  <a:schemeClr val="bg1"/>
                </a:solidFill>
                <a:latin typeface="Arial" panose="020B0604020202020204" pitchFamily="34" charset="0"/>
                <a:cs typeface="Arial" panose="020B0604020202020204" pitchFamily="34" charset="0"/>
              </a:rPr>
              <a:t> 2025 </a:t>
            </a:r>
            <a:r>
              <a:rPr lang="en-US" sz="1000" dirty="0">
                <a:solidFill>
                  <a:schemeClr val="bg1"/>
                </a:solidFill>
                <a:latin typeface="Arial" panose="020B0604020202020204" pitchFamily="34" charset="0"/>
                <a:cs typeface="Arial" panose="020B0604020202020204" pitchFamily="34" charset="0"/>
              </a:rPr>
              <a:t>Porter Wright Morris &amp; Arthur LLP</a:t>
            </a: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024" y="6400800"/>
            <a:ext cx="1557377" cy="306583"/>
          </a:xfrm>
          <a:prstGeom prst="rect">
            <a:avLst/>
          </a:prstGeom>
        </p:spPr>
      </p:pic>
      <p:cxnSp>
        <p:nvCxnSpPr>
          <p:cNvPr id="18" name="Straight Connector 17">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hasCustomPrompt="1"/>
          </p:nvPr>
        </p:nvSpPr>
        <p:spPr>
          <a:xfrm>
            <a:off x="952500" y="904875"/>
            <a:ext cx="10258425" cy="1441283"/>
          </a:xfrm>
        </p:spPr>
        <p:txBody>
          <a:bodyPr anchor="b" anchorCtr="0">
            <a:normAutofit/>
          </a:bodyPr>
          <a:lstStyle>
            <a:lvl1pPr>
              <a:defRPr sz="3600"/>
            </a:lvl1pPr>
          </a:lstStyle>
          <a:p>
            <a:r>
              <a:rPr lang="en-US" dirty="0"/>
              <a:t>CLICK TO EDIT MASTER TITLE STYLE</a:t>
            </a:r>
          </a:p>
        </p:txBody>
      </p:sp>
      <p:sp>
        <p:nvSpPr>
          <p:cNvPr id="20" name="Content Placeholder 2"/>
          <p:cNvSpPr>
            <a:spLocks noGrp="1"/>
          </p:cNvSpPr>
          <p:nvPr>
            <p:ph sz="half" idx="1" hasCustomPrompt="1"/>
          </p:nvPr>
        </p:nvSpPr>
        <p:spPr>
          <a:xfrm>
            <a:off x="952499" y="2828924"/>
            <a:ext cx="10258425" cy="3124201"/>
          </a:xfrm>
        </p:spPr>
        <p:txBody>
          <a:bodyPr numCol="1" spcCol="365760" anchor="t" anchorCtr="0">
            <a:normAutofit/>
          </a:bodyPr>
          <a:lstStyle>
            <a:lvl1pPr marL="0" indent="0" algn="ctr">
              <a:lnSpc>
                <a:spcPct val="100000"/>
              </a:lnSpc>
              <a:spcBef>
                <a:spcPts val="2400"/>
              </a:spcBef>
              <a:buClr>
                <a:srgbClr val="C00000"/>
              </a:buClr>
              <a:buFont typeface="Arial" panose="020B0604020202020204" pitchFamily="34" charset="0"/>
              <a:buNone/>
              <a:defRPr sz="2400">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105423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484E26-90A8-524D-A398-8D000F488753}"/>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DF15657-2D7A-B34D-8DA3-51ECDBA9FA5D}"/>
              </a:ext>
            </a:extLst>
          </p:cNvPr>
          <p:cNvSpPr/>
          <p:nvPr/>
        </p:nvSpPr>
        <p:spPr>
          <a:xfrm>
            <a:off x="821267" y="771526"/>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71550" y="904875"/>
            <a:ext cx="10220325" cy="19240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971550" y="3000375"/>
            <a:ext cx="10220325" cy="2524125"/>
          </a:xfrm>
          <a:prstGeom prst="rect">
            <a:avLst/>
          </a:prstGeom>
        </p:spPr>
        <p:txBody>
          <a:bodyPr vert="horz" lIns="91440" tIns="45720" rIns="91440" bIns="45720" rtlCol="0" anchor="ctr" anchorCtr="0">
            <a:normAutofit/>
          </a:bodyPr>
          <a:lstStyle/>
          <a:p>
            <a:pPr lvl="0"/>
            <a:r>
              <a:rPr lang="en-US" dirty="0"/>
              <a:t>Edit Master text styles</a:t>
            </a:r>
          </a:p>
          <a:p>
            <a:pPr lvl="0"/>
            <a:endParaRPr lang="en-US" dirty="0"/>
          </a:p>
        </p:txBody>
      </p:sp>
      <p:sp>
        <p:nvSpPr>
          <p:cNvPr id="8"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50000"/>
                  </a:schemeClr>
                </a:solidFill>
                <a:latin typeface="Arial" panose="020B0604020202020204" pitchFamily="34" charset="0"/>
                <a:cs typeface="Arial" panose="020B0604020202020204" pitchFamily="34" charset="0"/>
              </a:rPr>
              <a:t>©</a:t>
            </a:r>
            <a:r>
              <a:rPr lang="en-US" sz="1000" baseline="0" dirty="0">
                <a:solidFill>
                  <a:schemeClr val="bg1">
                    <a:lumMod val="50000"/>
                  </a:schemeClr>
                </a:solidFill>
                <a:latin typeface="Arial" panose="020B0604020202020204" pitchFamily="34" charset="0"/>
                <a:cs typeface="Arial" panose="020B0604020202020204" pitchFamily="34" charset="0"/>
              </a:rPr>
              <a:t> 2025 </a:t>
            </a:r>
            <a:r>
              <a:rPr lang="en-US" sz="100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pic>
        <p:nvPicPr>
          <p:cNvPr id="14" name="Picture 13"/>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92024" y="6400800"/>
            <a:ext cx="1557377" cy="306583"/>
          </a:xfrm>
          <a:prstGeom prst="rect">
            <a:avLst/>
          </a:prstGeom>
        </p:spPr>
      </p:pic>
    </p:spTree>
    <p:extLst>
      <p:ext uri="{BB962C8B-B14F-4D97-AF65-F5344CB8AC3E}">
        <p14:creationId xmlns:p14="http://schemas.microsoft.com/office/powerpoint/2010/main" val="1632760130"/>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67" r:id="rId3"/>
    <p:sldLayoutId id="2147483651" r:id="rId4"/>
    <p:sldLayoutId id="2147483650" r:id="rId5"/>
    <p:sldLayoutId id="2147483673" r:id="rId6"/>
    <p:sldLayoutId id="2147483649" r:id="rId7"/>
    <p:sldLayoutId id="2147483665" r:id="rId8"/>
    <p:sldLayoutId id="2147483664" r:id="rId9"/>
    <p:sldLayoutId id="2147483666" r:id="rId10"/>
    <p:sldLayoutId id="2147483680" r:id="rId11"/>
    <p:sldLayoutId id="2147483676" r:id="rId12"/>
    <p:sldLayoutId id="2147483652" r:id="rId13"/>
    <p:sldLayoutId id="2147483653" r:id="rId14"/>
    <p:sldLayoutId id="2147483674" r:id="rId15"/>
    <p:sldLayoutId id="2147483682" r:id="rId16"/>
    <p:sldLayoutId id="2147483683" r:id="rId17"/>
    <p:sldLayoutId id="2147483668" r:id="rId18"/>
    <p:sldLayoutId id="2147483670" r:id="rId19"/>
    <p:sldLayoutId id="2147483669" r:id="rId20"/>
    <p:sldLayoutId id="2147483671" r:id="rId21"/>
    <p:sldLayoutId id="2147483681" r:id="rId22"/>
  </p:sldLayoutIdLst>
  <p:txStyles>
    <p:titleStyle>
      <a:lvl1pPr algn="ctr" defTabSz="914400" rtl="0" eaLnBrk="1" latinLnBrk="0" hangingPunct="1">
        <a:lnSpc>
          <a:spcPct val="90000"/>
        </a:lnSpc>
        <a:spcBef>
          <a:spcPct val="0"/>
        </a:spcBef>
        <a:buNone/>
        <a:defRPr sz="4000" b="1" kern="1200" cap="all" baseline="0">
          <a:solidFill>
            <a:schemeClr val="tx1"/>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Subtitle 2" descr="" title="">
            <a:extLst>
              <a:ext uri="{FF2B5EF4-FFF2-40B4-BE49-F238E27FC236}">
                <a16:creationId xmlns:a16="http://schemas.microsoft.com/office/drawing/2014/main" id="{7F83E915-C5E2-AF88-F806-5D0B7B17D41C}"/>
              </a:ext>
            </a:extLst>
          </p:cNvPr>
          <p:cNvSpPr>
            <a:spLocks noGrp="1"/>
          </p:cNvSpPr>
          <p:nvPr>
            <p:ph type="subTitle" idx="1"/>
          </p:nvPr>
        </p:nvSpPr>
        <p:spPr>
          <a:xfrm>
            <a:off x="1524000" y="3000565"/>
            <a:ext cx="9144000" cy="1476544"/>
          </a:xfrm>
        </p:spPr>
        <p:txBody>
          <a:bodyPr/>
          <a:lstStyle/>
          <a:p>
            <a:endParaRPr lang="en-US" dirty="0"/>
          </a:p>
          <a:p>
            <a:r>
              <a:rPr lang="en-US" dirty="0"/>
              <a:t>Refresh your recollection on key common-law (non-UCC) doctrines, including takeaways from recent decisions and Pennsylvania anomalies</a:t>
            </a:r>
          </a:p>
          <a:p>
            <a:r>
              <a:rPr lang="en-US" dirty="0"/>
              <a:t>Friday, August 8, 2025</a:t>
            </a:r>
          </a:p>
        </p:txBody>
      </p:sp>
      <p:sp>
        <p:nvSpPr>
          <p:cNvPr id="2" name="Title 1" descr="" title="">
            <a:extLst>
              <a:ext uri="{FF2B5EF4-FFF2-40B4-BE49-F238E27FC236}">
                <a16:creationId xmlns:a16="http://schemas.microsoft.com/office/drawing/2014/main" id="{00DD645A-0C10-78DA-8FF6-B69D0CC41197}"/>
              </a:ext>
            </a:extLst>
          </p:cNvPr>
          <p:cNvSpPr>
            <a:spLocks noGrp="1"/>
          </p:cNvSpPr>
          <p:nvPr>
            <p:ph type="title"/>
          </p:nvPr>
        </p:nvSpPr>
        <p:spPr>
          <a:xfrm>
            <a:off x="971550" y="829610"/>
            <a:ext cx="10220325" cy="2594138"/>
          </a:xfrm>
        </p:spPr>
        <p:txBody>
          <a:bodyPr/>
          <a:lstStyle/>
          <a:p>
            <a:r>
              <a:rPr lang="en-US" dirty="0"/>
              <a:t>Pennsylvania Contract Law Round Up</a:t>
            </a:r>
          </a:p>
        </p:txBody>
      </p:sp>
    </p:spTree>
    <p:extLst>
      <p:ext uri="{BB962C8B-B14F-4D97-AF65-F5344CB8AC3E}">
        <p14:creationId xmlns:p14="http://schemas.microsoft.com/office/powerpoint/2010/main" val="305703677"/>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9EDEDAB7-0A16-1037-2650-70F1612D088A}"/>
              </a:ext>
            </a:extLst>
          </p:cNvPr>
          <p:cNvSpPr>
            <a:spLocks noGrp="1"/>
          </p:cNvSpPr>
          <p:nvPr>
            <p:ph sz="half" idx="10"/>
          </p:nvPr>
        </p:nvSpPr>
        <p:spPr>
          <a:xfrm>
            <a:off x="5524499" y="638175"/>
            <a:ext cx="6391276" cy="5467350"/>
          </a:xfrm>
        </p:spPr>
        <p:txBody>
          <a:bodyPr>
            <a:normAutofit fontScale="92500" lnSpcReduction="20000"/>
          </a:bodyPr>
          <a:lstStyle/>
          <a:p>
            <a:r>
              <a:rPr lang="en-US" i="1" dirty="0"/>
              <a:t>Kearney v. </a:t>
            </a:r>
            <a:r>
              <a:rPr lang="en-US" i="1" dirty="0" err="1"/>
              <a:t>IronRidge</a:t>
            </a:r>
            <a:r>
              <a:rPr lang="en-US" i="1" dirty="0"/>
              <a:t>, Inc., </a:t>
            </a:r>
            <a:r>
              <a:rPr lang="en-US" dirty="0"/>
              <a:t>2024 U.S. Dist. LEXIS 86477 </a:t>
            </a:r>
            <a:r>
              <a:rPr lang="en-US" dirty="0">
                <a:solidFill>
                  <a:srgbClr val="00B0F0"/>
                </a:solidFill>
              </a:rPr>
              <a:t>(E.D. Pa. May 14, 2024)</a:t>
            </a:r>
            <a:r>
              <a:rPr lang="en-US" dirty="0"/>
              <a:t>:</a:t>
            </a:r>
          </a:p>
          <a:p>
            <a:r>
              <a:rPr lang="en-US" dirty="0"/>
              <a:t> Plaintiff began working for Defendant in 2011 and signed an arbitration agreement – but the agreement required two signatures to be binding</a:t>
            </a:r>
          </a:p>
          <a:p>
            <a:pPr lvl="0"/>
            <a:r>
              <a:rPr lang="en-US" dirty="0"/>
              <a:t>Defendant did not sign the agreement until 3 years later</a:t>
            </a:r>
          </a:p>
          <a:p>
            <a:pPr lvl="0"/>
            <a:r>
              <a:rPr lang="en-US" dirty="0"/>
              <a:t>Plaintiff argued the later arbitration agreement was invalid and unenforceable</a:t>
            </a:r>
          </a:p>
          <a:p>
            <a:pPr lvl="0"/>
            <a:r>
              <a:rPr lang="en-US" dirty="0"/>
              <a:t>Defendant argued that no new consideration was needed to deem the contract enforceable as of 2014 because Plaintiff’s continued employment constituted consideration</a:t>
            </a:r>
          </a:p>
          <a:p>
            <a:pPr lvl="0"/>
            <a:r>
              <a:rPr lang="en-US" dirty="0"/>
              <a:t>The court found that “a contract signed three years after the employee initially signed it required additional consideration to form a meeting of the minds in 2014.” Id. at *9</a:t>
            </a:r>
          </a:p>
        </p:txBody>
      </p:sp>
      <p:sp>
        <p:nvSpPr>
          <p:cNvPr id="3" name="Title 2" descr="" title="">
            <a:extLst>
              <a:ext uri="{FF2B5EF4-FFF2-40B4-BE49-F238E27FC236}">
                <a16:creationId xmlns:a16="http://schemas.microsoft.com/office/drawing/2014/main" id="{AE4F4993-2CE9-6112-AC58-0F9741E4532F}"/>
              </a:ext>
            </a:extLst>
          </p:cNvPr>
          <p:cNvSpPr>
            <a:spLocks noGrp="1"/>
          </p:cNvSpPr>
          <p:nvPr>
            <p:ph type="title"/>
          </p:nvPr>
        </p:nvSpPr>
        <p:spPr>
          <a:xfrm>
            <a:off x="371475" y="638176"/>
            <a:ext cx="4181475" cy="2567000"/>
          </a:xfrm>
        </p:spPr>
        <p:txBody>
          <a:bodyPr/>
          <a:lstStyle/>
          <a:p>
            <a:r>
              <a:rPr lang="en-US" dirty="0"/>
              <a:t>consideration</a:t>
            </a:r>
          </a:p>
        </p:txBody>
      </p:sp>
    </p:spTree>
    <p:extLst>
      <p:ext uri="{BB962C8B-B14F-4D97-AF65-F5344CB8AC3E}">
        <p14:creationId xmlns:p14="http://schemas.microsoft.com/office/powerpoint/2010/main" val="2980778572"/>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E04B8F5-129F-8FA8-FF8C-9379483A8FAE}"/>
              </a:ext>
            </a:extLst>
          </p:cNvPr>
          <p:cNvSpPr>
            <a:spLocks noGrp="1"/>
          </p:cNvSpPr>
          <p:nvPr>
            <p:ph type="title"/>
          </p:nvPr>
        </p:nvSpPr>
        <p:spPr/>
        <p:txBody>
          <a:bodyPr/>
          <a:lstStyle/>
          <a:p>
            <a:r>
              <a:rPr lang="en-US" dirty="0"/>
              <a:t>Indefiniteness</a:t>
            </a:r>
          </a:p>
        </p:txBody>
      </p:sp>
      <p:sp>
        <p:nvSpPr>
          <p:cNvPr id="3" name="Content Placeholder 2" descr="" title="">
            <a:extLst>
              <a:ext uri="{FF2B5EF4-FFF2-40B4-BE49-F238E27FC236}">
                <a16:creationId xmlns:a16="http://schemas.microsoft.com/office/drawing/2014/main" id="{CEDF5D5A-E02C-9BE7-038F-658C67942E24}"/>
              </a:ext>
            </a:extLst>
          </p:cNvPr>
          <p:cNvSpPr>
            <a:spLocks noGrp="1"/>
          </p:cNvSpPr>
          <p:nvPr>
            <p:ph sz="half" idx="1"/>
          </p:nvPr>
        </p:nvSpPr>
        <p:spPr/>
        <p:txBody>
          <a:bodyPr/>
          <a:lstStyle/>
          <a:p>
            <a:pPr marL="342900" indent="-342900" algn="l">
              <a:buFont typeface="Arial" panose="020B0604020202020204" pitchFamily="34" charset="0"/>
              <a:buChar char="•"/>
            </a:pPr>
            <a:r>
              <a:rPr lang="en-US" dirty="0"/>
              <a:t>Even if the parties intend to be bound, the agreement must be sufficiently definite for a court to ascertain its terms</a:t>
            </a:r>
          </a:p>
          <a:p>
            <a:pPr marL="342900" indent="-342900" algn="l">
              <a:buFont typeface="Arial" panose="020B0604020202020204" pitchFamily="34" charset="0"/>
              <a:buChar char="•"/>
            </a:pPr>
            <a:r>
              <a:rPr lang="en-US" dirty="0"/>
              <a:t>However, “Courts must not hold parties to some ideal or impossible standard of clarity.” 1 Corbin on Pennsylvania Contracts § 4.01</a:t>
            </a:r>
          </a:p>
          <a:p>
            <a:endParaRPr lang="en-US" dirty="0"/>
          </a:p>
        </p:txBody>
      </p:sp>
    </p:spTree>
    <p:extLst>
      <p:ext uri="{BB962C8B-B14F-4D97-AF65-F5344CB8AC3E}">
        <p14:creationId xmlns:p14="http://schemas.microsoft.com/office/powerpoint/2010/main" val="3092662321"/>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1F6118E7-46DC-97C3-E8FE-2DDAE19DF677}"/>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8DCD15BD-2611-21B7-0B40-A484403C7FDD}"/>
              </a:ext>
            </a:extLst>
          </p:cNvPr>
          <p:cNvSpPr>
            <a:spLocks noGrp="1"/>
          </p:cNvSpPr>
          <p:nvPr>
            <p:ph type="title"/>
          </p:nvPr>
        </p:nvSpPr>
        <p:spPr>
          <a:xfrm>
            <a:off x="952500" y="904875"/>
            <a:ext cx="10258425" cy="1441283"/>
          </a:xfrm>
        </p:spPr>
        <p:txBody>
          <a:bodyPr/>
          <a:lstStyle/>
          <a:p>
            <a:r>
              <a:rPr lang="en-US" dirty="0"/>
              <a:t>Indefiniteness</a:t>
            </a:r>
          </a:p>
        </p:txBody>
      </p:sp>
      <p:sp>
        <p:nvSpPr>
          <p:cNvPr id="3" name="Content Placeholder 2" descr="" title="">
            <a:extLst>
              <a:ext uri="{FF2B5EF4-FFF2-40B4-BE49-F238E27FC236}">
                <a16:creationId xmlns:a16="http://schemas.microsoft.com/office/drawing/2014/main" id="{1726DD93-CB0E-FBD9-DD66-4426DDE442B9}"/>
              </a:ext>
            </a:extLst>
          </p:cNvPr>
          <p:cNvSpPr>
            <a:spLocks noGrp="1"/>
          </p:cNvSpPr>
          <p:nvPr>
            <p:ph sz="half" idx="1"/>
          </p:nvPr>
        </p:nvSpPr>
        <p:spPr>
          <a:xfrm>
            <a:off x="952499" y="2828924"/>
            <a:ext cx="10258425" cy="3124201"/>
          </a:xfrm>
        </p:spPr>
        <p:txBody>
          <a:bodyPr/>
          <a:lstStyle/>
          <a:p>
            <a:endParaRPr lang="en-US" dirty="0"/>
          </a:p>
          <a:p>
            <a:pPr marL="342900" indent="-342900" algn="l">
              <a:buFont typeface="Arial" panose="020B0604020202020204" pitchFamily="34" charset="0"/>
              <a:buChar char="•"/>
            </a:pPr>
            <a:r>
              <a:rPr lang="en-US" dirty="0"/>
              <a:t>Failure to agree on non-essential terms may not negate a contract</a:t>
            </a:r>
          </a:p>
          <a:p>
            <a:pPr marL="342900" indent="-342900" algn="l">
              <a:buFont typeface="Arial" panose="020B0604020202020204" pitchFamily="34" charset="0"/>
              <a:buChar char="•"/>
            </a:pPr>
            <a:r>
              <a:rPr lang="en-US" dirty="0"/>
              <a:t>Performance may fill in gaps and cure indefiniteness</a:t>
            </a:r>
          </a:p>
          <a:p>
            <a:pPr marL="342900" indent="-342900" algn="l">
              <a:buFont typeface="Arial" panose="020B0604020202020204" pitchFamily="34" charset="0"/>
              <a:buChar char="•"/>
            </a:pPr>
            <a:r>
              <a:rPr lang="en-US" dirty="0"/>
              <a:t>Also course of dealing, trade usage, normal conduct </a:t>
            </a:r>
          </a:p>
        </p:txBody>
      </p:sp>
    </p:spTree>
    <p:extLst>
      <p:ext uri="{BB962C8B-B14F-4D97-AF65-F5344CB8AC3E}">
        <p14:creationId xmlns:p14="http://schemas.microsoft.com/office/powerpoint/2010/main" val="4084450632"/>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D697F136-1725-9ED2-719D-6E36CB153DAC}"/>
              </a:ext>
            </a:extLst>
          </p:cNvPr>
          <p:cNvSpPr>
            <a:spLocks noGrp="1"/>
          </p:cNvSpPr>
          <p:nvPr>
            <p:ph sz="half" idx="10"/>
          </p:nvPr>
        </p:nvSpPr>
        <p:spPr>
          <a:xfrm>
            <a:off x="5524499" y="638175"/>
            <a:ext cx="6391276" cy="5467350"/>
          </a:xfrm>
        </p:spPr>
        <p:txBody>
          <a:bodyPr>
            <a:normAutofit fontScale="85000" lnSpcReduction="10000"/>
          </a:bodyPr>
          <a:lstStyle/>
          <a:p>
            <a:r>
              <a:rPr lang="en-US" i="1" dirty="0"/>
              <a:t>Millan-Heffner v. </a:t>
            </a:r>
            <a:r>
              <a:rPr lang="en-US" i="1" dirty="0" err="1"/>
              <a:t>Gemcraft</a:t>
            </a:r>
            <a:r>
              <a:rPr lang="en-US" i="1" dirty="0"/>
              <a:t> Homes Grp., Inc., </a:t>
            </a:r>
            <a:r>
              <a:rPr lang="en-US" dirty="0"/>
              <a:t>2024 U.S. Dist. LEXIS 123613 </a:t>
            </a:r>
            <a:r>
              <a:rPr lang="en-US" dirty="0">
                <a:solidFill>
                  <a:srgbClr val="00B0F0"/>
                </a:solidFill>
              </a:rPr>
              <a:t>(M.D. Pa. July 15, 2024)</a:t>
            </a:r>
            <a:r>
              <a:rPr lang="en-US" dirty="0"/>
              <a:t>:</a:t>
            </a:r>
          </a:p>
          <a:p>
            <a:pPr lvl="1"/>
            <a:r>
              <a:rPr lang="en-US" dirty="0"/>
              <a:t>Plaintiffs sought to buy a home developed by defendant </a:t>
            </a:r>
          </a:p>
          <a:p>
            <a:pPr lvl="1"/>
            <a:r>
              <a:rPr lang="en-US" dirty="0"/>
              <a:t>Plaintiffs alleged that defendants “promised to cure all construction issues with the home,” id. at *20, and that defendants’ “conduct constitutes a breach (express, implied, or as a matter of law) of that agreement to provide competent and effective repairs, as well as a breach of the covenant of good faith and fair dealing,” id. at *21</a:t>
            </a:r>
          </a:p>
          <a:p>
            <a:pPr lvl="1"/>
            <a:r>
              <a:rPr lang="en-US" dirty="0"/>
              <a:t>“Without more detail specifically as to the repair and building obligations between Plaintiffs and Moving Defendants, this Court cannot determine whether, even if taken as true, Plaintiffs’ allegations state a valid claim.” Id. at *21</a:t>
            </a:r>
          </a:p>
          <a:p>
            <a:pPr lvl="1"/>
            <a:r>
              <a:rPr lang="en-US" dirty="0"/>
              <a:t>“Because Plaintiffs have not provided the material terms of the sale or building contract, they have failed to meet their plausible pleading burden at this stage of the litigation.” Id. at *22</a:t>
            </a:r>
          </a:p>
        </p:txBody>
      </p:sp>
      <p:sp>
        <p:nvSpPr>
          <p:cNvPr id="5" name="Title 4" descr="" title="">
            <a:extLst>
              <a:ext uri="{FF2B5EF4-FFF2-40B4-BE49-F238E27FC236}">
                <a16:creationId xmlns:a16="http://schemas.microsoft.com/office/drawing/2014/main" id="{D9419AFE-7F05-7CB6-5FBA-2FC5F3A918FF}"/>
              </a:ext>
            </a:extLst>
          </p:cNvPr>
          <p:cNvSpPr>
            <a:spLocks noGrp="1"/>
          </p:cNvSpPr>
          <p:nvPr>
            <p:ph type="title"/>
          </p:nvPr>
        </p:nvSpPr>
        <p:spPr/>
        <p:txBody>
          <a:bodyPr/>
          <a:lstStyle/>
          <a:p>
            <a:r>
              <a:rPr lang="en-US" dirty="0"/>
              <a:t>Indefiniteness</a:t>
            </a:r>
          </a:p>
        </p:txBody>
      </p:sp>
    </p:spTree>
    <p:extLst>
      <p:ext uri="{BB962C8B-B14F-4D97-AF65-F5344CB8AC3E}">
        <p14:creationId xmlns:p14="http://schemas.microsoft.com/office/powerpoint/2010/main" val="3597315926"/>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9D305346-E040-FF29-DCCE-57B0A1380E5E}"/>
              </a:ext>
            </a:extLst>
          </p:cNvPr>
          <p:cNvSpPr>
            <a:spLocks noGrp="1"/>
          </p:cNvSpPr>
          <p:nvPr>
            <p:ph sz="half" idx="10"/>
          </p:nvPr>
        </p:nvSpPr>
        <p:spPr>
          <a:xfrm>
            <a:off x="5524499" y="638175"/>
            <a:ext cx="6391276" cy="5467350"/>
          </a:xfrm>
        </p:spPr>
        <p:txBody>
          <a:bodyPr>
            <a:normAutofit fontScale="92500" lnSpcReduction="10000"/>
          </a:bodyPr>
          <a:lstStyle/>
          <a:p>
            <a:r>
              <a:rPr lang="en-US" i="1" dirty="0"/>
              <a:t>Penn Warehousing &amp; </a:t>
            </a:r>
            <a:r>
              <a:rPr lang="en-US" i="1" dirty="0" err="1"/>
              <a:t>Distrib</a:t>
            </a:r>
            <a:r>
              <a:rPr lang="en-US" i="1" dirty="0"/>
              <a:t>., Inc. v. SS United States Conservancy</a:t>
            </a:r>
            <a:r>
              <a:rPr lang="en-US" dirty="0"/>
              <a:t>, 2024 U.S. Dist. LEXIS 106293 </a:t>
            </a:r>
            <a:r>
              <a:rPr lang="en-US" dirty="0">
                <a:solidFill>
                  <a:srgbClr val="00B0F0"/>
                </a:solidFill>
              </a:rPr>
              <a:t>(E.D. Pa. June 14, 2024)</a:t>
            </a:r>
            <a:r>
              <a:rPr lang="en-US" dirty="0"/>
              <a:t>:</a:t>
            </a:r>
          </a:p>
          <a:p>
            <a:pPr lvl="1"/>
            <a:r>
              <a:rPr lang="en-US" dirty="0"/>
              <a:t>Plaintiff sought to eject the historic SS United States from its berth at a Philadelphia pier </a:t>
            </a:r>
          </a:p>
          <a:p>
            <a:pPr lvl="1"/>
            <a:r>
              <a:rPr lang="en-US" dirty="0"/>
              <a:t>The agreement stated that Plaintiff “shall invoice [the Conservancy] . . . at the beginning of each month for a lay up dockage fee of $850.00 for each twenty-four (24) hour period or fraction thereof that the Vessel occupies its current berth, beginning Feb. 1, 2011, and continuing until upon removal of the vessel from its current location.” Id. at *4. The agreement was silent as to “how either party could terminate the contractual relationship save for its termination ‘upon the removal of’ the Ship from the berth.” Id. at *5</a:t>
            </a:r>
          </a:p>
        </p:txBody>
      </p:sp>
      <p:sp>
        <p:nvSpPr>
          <p:cNvPr id="5" name="Title 4" descr="" title="">
            <a:extLst>
              <a:ext uri="{FF2B5EF4-FFF2-40B4-BE49-F238E27FC236}">
                <a16:creationId xmlns:a16="http://schemas.microsoft.com/office/drawing/2014/main" id="{AB3E3F55-3D97-515A-AC9D-DD67DBC9D78A}"/>
              </a:ext>
            </a:extLst>
          </p:cNvPr>
          <p:cNvSpPr>
            <a:spLocks noGrp="1"/>
          </p:cNvSpPr>
          <p:nvPr>
            <p:ph type="title"/>
          </p:nvPr>
        </p:nvSpPr>
        <p:spPr/>
        <p:txBody>
          <a:bodyPr/>
          <a:lstStyle/>
          <a:p>
            <a:r>
              <a:rPr lang="en-US" dirty="0"/>
              <a:t>Indefiniteness</a:t>
            </a:r>
          </a:p>
        </p:txBody>
      </p:sp>
    </p:spTree>
    <p:extLst>
      <p:ext uri="{BB962C8B-B14F-4D97-AF65-F5344CB8AC3E}">
        <p14:creationId xmlns:p14="http://schemas.microsoft.com/office/powerpoint/2010/main" val="2649016615"/>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618197CD-74E3-AB73-B4D2-D809C9FF533F}"/>
              </a:ext>
            </a:extLst>
          </p:cNvPr>
          <p:cNvSpPr>
            <a:spLocks noGrp="1"/>
          </p:cNvSpPr>
          <p:nvPr>
            <p:ph sz="half" idx="10"/>
          </p:nvPr>
        </p:nvSpPr>
        <p:spPr>
          <a:xfrm>
            <a:off x="5524499" y="638175"/>
            <a:ext cx="6391276" cy="5467350"/>
          </a:xfrm>
        </p:spPr>
        <p:txBody>
          <a:bodyPr>
            <a:normAutofit fontScale="92500" lnSpcReduction="20000"/>
          </a:bodyPr>
          <a:lstStyle/>
          <a:p>
            <a:pPr lvl="1"/>
            <a:r>
              <a:rPr lang="en-US" dirty="0"/>
              <a:t>Plaintiff attempted to raise the fee unilaterally</a:t>
            </a:r>
          </a:p>
          <a:p>
            <a:pPr lvl="1"/>
            <a:r>
              <a:rPr lang="en-US" dirty="0"/>
              <a:t>The contract had no express duration, and the court refused to infer that it was a month-to-month lease “[T]he circumstances support the notion that PWD was willing to tolerate the Ship’s continued berth at [the pier], upon continued payment of significant fees, for a substantial period of time.” Id. at *11 n.6</a:t>
            </a:r>
          </a:p>
          <a:p>
            <a:pPr lvl="1"/>
            <a:r>
              <a:rPr lang="en-US" dirty="0"/>
              <a:t>But the contract was for an indefinite—not a perpetual—term.  The court found that the contract was terminable at will with reasonable notice and only after it had been in place for a reasonable time</a:t>
            </a:r>
          </a:p>
          <a:p>
            <a:pPr lvl="1"/>
            <a:r>
              <a:rPr lang="en-US" dirty="0"/>
              <a:t>A reasonable time had passed, approximately 10 years</a:t>
            </a:r>
          </a:p>
          <a:p>
            <a:pPr lvl="1"/>
            <a:r>
              <a:rPr lang="en-US" dirty="0"/>
              <a:t>The court gave the Conservancy 90 days from the date of the decision to remove the ship from the pier</a:t>
            </a:r>
          </a:p>
        </p:txBody>
      </p:sp>
      <p:sp>
        <p:nvSpPr>
          <p:cNvPr id="5" name="Title 4" descr="" title="">
            <a:extLst>
              <a:ext uri="{FF2B5EF4-FFF2-40B4-BE49-F238E27FC236}">
                <a16:creationId xmlns:a16="http://schemas.microsoft.com/office/drawing/2014/main" id="{F2E855AA-B759-EDAF-E678-1DF138DE35A1}"/>
              </a:ext>
            </a:extLst>
          </p:cNvPr>
          <p:cNvSpPr>
            <a:spLocks noGrp="1"/>
          </p:cNvSpPr>
          <p:nvPr>
            <p:ph type="title"/>
          </p:nvPr>
        </p:nvSpPr>
        <p:spPr/>
        <p:txBody>
          <a:bodyPr/>
          <a:lstStyle/>
          <a:p>
            <a:r>
              <a:rPr lang="en-US" dirty="0"/>
              <a:t>Indefiniteness</a:t>
            </a:r>
          </a:p>
        </p:txBody>
      </p:sp>
    </p:spTree>
    <p:extLst>
      <p:ext uri="{BB962C8B-B14F-4D97-AF65-F5344CB8AC3E}">
        <p14:creationId xmlns:p14="http://schemas.microsoft.com/office/powerpoint/2010/main" val="1165268147"/>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Title 5" descr="" title="">
            <a:extLst>
              <a:ext uri="{FF2B5EF4-FFF2-40B4-BE49-F238E27FC236}">
                <a16:creationId xmlns:a16="http://schemas.microsoft.com/office/drawing/2014/main" id="{07F8A422-E185-A044-40B7-21B63B7D3B07}"/>
              </a:ext>
            </a:extLst>
          </p:cNvPr>
          <p:cNvSpPr>
            <a:spLocks noGrp="1"/>
          </p:cNvSpPr>
          <p:nvPr>
            <p:ph type="title"/>
          </p:nvPr>
        </p:nvSpPr>
        <p:spPr>
          <a:xfrm>
            <a:off x="952500" y="904875"/>
            <a:ext cx="10258425" cy="1441283"/>
          </a:xfrm>
        </p:spPr>
        <p:txBody>
          <a:bodyPr/>
          <a:lstStyle/>
          <a:p>
            <a:r>
              <a:rPr lang="en-US" dirty="0"/>
              <a:t>Conditions Precedent and Subsequent</a:t>
            </a:r>
          </a:p>
        </p:txBody>
      </p:sp>
      <p:sp>
        <p:nvSpPr>
          <p:cNvPr id="7" name="Content Placeholder 6" descr="" title="">
            <a:extLst>
              <a:ext uri="{FF2B5EF4-FFF2-40B4-BE49-F238E27FC236}">
                <a16:creationId xmlns:a16="http://schemas.microsoft.com/office/drawing/2014/main" id="{61DA4B96-F70C-BFA3-BDFE-3AAB84B954CC}"/>
              </a:ext>
            </a:extLst>
          </p:cNvPr>
          <p:cNvSpPr>
            <a:spLocks noGrp="1"/>
          </p:cNvSpPr>
          <p:nvPr>
            <p:ph sz="half" idx="1"/>
          </p:nvPr>
        </p:nvSpPr>
        <p:spPr>
          <a:xfrm>
            <a:off x="952499" y="2828924"/>
            <a:ext cx="10258425" cy="3124201"/>
          </a:xfrm>
        </p:spPr>
        <p:txBody>
          <a:bodyPr>
            <a:normAutofit fontScale="92500"/>
          </a:bodyPr>
          <a:lstStyle/>
          <a:p>
            <a:pPr marL="342900" indent="-342900" algn="l">
              <a:buFont typeface="Arial" panose="020B0604020202020204" pitchFamily="34" charset="0"/>
              <a:buChar char="•"/>
            </a:pPr>
            <a:r>
              <a:rPr lang="en-US" dirty="0"/>
              <a:t>A condition precedent must occur before performance under a contract arises</a:t>
            </a:r>
          </a:p>
          <a:p>
            <a:pPr marL="342900" indent="-342900" algn="l">
              <a:buFont typeface="Arial" panose="020B0604020202020204" pitchFamily="34" charset="0"/>
              <a:buChar char="•"/>
            </a:pPr>
            <a:r>
              <a:rPr lang="en-US" dirty="0"/>
              <a:t>A condition subsequent acts to discharge a contractual duty after it has already occurred</a:t>
            </a:r>
          </a:p>
          <a:p>
            <a:pPr marL="342900" indent="-342900" algn="l">
              <a:buFont typeface="Arial" panose="020B0604020202020204" pitchFamily="34" charset="0"/>
              <a:buChar char="•"/>
            </a:pPr>
            <a:r>
              <a:rPr lang="en-US" dirty="0"/>
              <a:t>E.g. – under a condition precedent an obligation would not arise until the condition had occurred; under a condition subsequent, an agreement would have full force and effect unless and until the condition occurred</a:t>
            </a:r>
          </a:p>
          <a:p>
            <a:endParaRPr lang="en-US" dirty="0"/>
          </a:p>
        </p:txBody>
      </p:sp>
    </p:spTree>
    <p:extLst>
      <p:ext uri="{BB962C8B-B14F-4D97-AF65-F5344CB8AC3E}">
        <p14:creationId xmlns:p14="http://schemas.microsoft.com/office/powerpoint/2010/main" val="2327318631"/>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740C39BD-705E-29DC-0293-F69CD804BF42}"/>
              </a:ext>
            </a:extLst>
          </p:cNvPr>
          <p:cNvSpPr>
            <a:spLocks noGrp="1"/>
          </p:cNvSpPr>
          <p:nvPr>
            <p:ph sz="half" idx="10"/>
          </p:nvPr>
        </p:nvSpPr>
        <p:spPr>
          <a:xfrm>
            <a:off x="5524499" y="638175"/>
            <a:ext cx="6391276" cy="5467350"/>
          </a:xfrm>
        </p:spPr>
        <p:txBody>
          <a:bodyPr>
            <a:normAutofit fontScale="92500"/>
          </a:bodyPr>
          <a:lstStyle/>
          <a:p>
            <a:r>
              <a:rPr lang="en-US" dirty="0"/>
              <a:t>Pennsylvania follows the principles set forth in the Restatement (Second) of Contracts, Section 152:</a:t>
            </a:r>
          </a:p>
          <a:p>
            <a:pPr lvl="1"/>
            <a:r>
              <a:rPr lang="en-US" dirty="0"/>
              <a:t>Where a mistake of both parties at the time a contract was made as to a basic assumption on which the contract was made has a material effect on the agreed exchange of performances, the contract is voidable by the adversely affected party unless he bears the risk of the mistake </a:t>
            </a:r>
          </a:p>
          <a:p>
            <a:pPr lvl="1"/>
            <a:r>
              <a:rPr lang="en-US" dirty="0"/>
              <a:t>Assigning risk of mistake – can be by express allocation, by awareness of limited knowledge and acceptance as sufficient, or when the court allocates the risk where it finds it reasonable to do so given the circumstances. Restatement (Second) of Contracts, Section 154</a:t>
            </a:r>
          </a:p>
        </p:txBody>
      </p:sp>
      <p:sp>
        <p:nvSpPr>
          <p:cNvPr id="3" name="Title 2" descr="" title="">
            <a:extLst>
              <a:ext uri="{FF2B5EF4-FFF2-40B4-BE49-F238E27FC236}">
                <a16:creationId xmlns:a16="http://schemas.microsoft.com/office/drawing/2014/main" id="{FF413998-0BBF-C089-5D5C-6507DD70D927}"/>
              </a:ext>
            </a:extLst>
          </p:cNvPr>
          <p:cNvSpPr>
            <a:spLocks noGrp="1"/>
          </p:cNvSpPr>
          <p:nvPr>
            <p:ph type="title"/>
          </p:nvPr>
        </p:nvSpPr>
        <p:spPr>
          <a:xfrm>
            <a:off x="371475" y="638176"/>
            <a:ext cx="4181475" cy="2567000"/>
          </a:xfrm>
        </p:spPr>
        <p:txBody>
          <a:bodyPr/>
          <a:lstStyle/>
          <a:p>
            <a:r>
              <a:rPr lang="en-US" dirty="0"/>
              <a:t>Mistake</a:t>
            </a:r>
          </a:p>
        </p:txBody>
      </p:sp>
    </p:spTree>
    <p:extLst>
      <p:ext uri="{BB962C8B-B14F-4D97-AF65-F5344CB8AC3E}">
        <p14:creationId xmlns:p14="http://schemas.microsoft.com/office/powerpoint/2010/main" val="3910385125"/>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6AC28EE2-70D0-BDC9-41B2-ACD7144092E8}"/>
              </a:ext>
            </a:extLst>
          </p:cNvPr>
          <p:cNvSpPr>
            <a:spLocks noGrp="1"/>
          </p:cNvSpPr>
          <p:nvPr>
            <p:ph sz="half" idx="10"/>
          </p:nvPr>
        </p:nvSpPr>
        <p:spPr/>
        <p:txBody>
          <a:bodyPr>
            <a:normAutofit lnSpcReduction="10000"/>
          </a:bodyPr>
          <a:lstStyle/>
          <a:p>
            <a:r>
              <a:rPr lang="en-US" dirty="0"/>
              <a:t>Must distinguish mistakes of fact at the time of formation – e.g., two ships named “Peerless” – from conscious assumptions of uncertain risks</a:t>
            </a:r>
          </a:p>
          <a:p>
            <a:r>
              <a:rPr lang="en-US" dirty="0"/>
              <a:t>Where a party claims a unilateral mistake, it has an additional burden to show the non-mistaken party knew or had reason to know of its mistake</a:t>
            </a:r>
          </a:p>
          <a:p>
            <a:r>
              <a:rPr lang="en-US" dirty="0"/>
              <a:t>1 Corbin on Pennsylvania Contracts § 4.06[2]: “Just because parties give different meanings to the same language, however, it does not preclude the finding of a contract. Otherwise, any party could avoid being contractually bound simply by declaring a subjective understanding of a term that differed from the other party’s intention”</a:t>
            </a:r>
          </a:p>
        </p:txBody>
      </p:sp>
      <p:sp>
        <p:nvSpPr>
          <p:cNvPr id="3" name="Title 2" descr="" title="">
            <a:extLst>
              <a:ext uri="{FF2B5EF4-FFF2-40B4-BE49-F238E27FC236}">
                <a16:creationId xmlns:a16="http://schemas.microsoft.com/office/drawing/2014/main" id="{8969BF98-C3D6-F502-AA2E-61156684932A}"/>
              </a:ext>
            </a:extLst>
          </p:cNvPr>
          <p:cNvSpPr>
            <a:spLocks noGrp="1"/>
          </p:cNvSpPr>
          <p:nvPr>
            <p:ph type="title"/>
          </p:nvPr>
        </p:nvSpPr>
        <p:spPr/>
        <p:txBody>
          <a:bodyPr/>
          <a:lstStyle/>
          <a:p>
            <a:r>
              <a:rPr lang="en-US" dirty="0"/>
              <a:t>mistake</a:t>
            </a:r>
          </a:p>
        </p:txBody>
      </p:sp>
    </p:spTree>
    <p:extLst>
      <p:ext uri="{BB962C8B-B14F-4D97-AF65-F5344CB8AC3E}">
        <p14:creationId xmlns:p14="http://schemas.microsoft.com/office/powerpoint/2010/main" val="3393110628"/>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A137E3AC-F2FB-4A33-FC40-62E00A4EABD1}"/>
              </a:ext>
            </a:extLst>
          </p:cNvPr>
          <p:cNvSpPr>
            <a:spLocks noGrp="1"/>
          </p:cNvSpPr>
          <p:nvPr>
            <p:ph sz="half" idx="10"/>
          </p:nvPr>
        </p:nvSpPr>
        <p:spPr>
          <a:xfrm>
            <a:off x="5524499" y="638175"/>
            <a:ext cx="6391276" cy="5467350"/>
          </a:xfrm>
        </p:spPr>
        <p:txBody>
          <a:bodyPr>
            <a:normAutofit fontScale="85000" lnSpcReduction="20000"/>
          </a:bodyPr>
          <a:lstStyle/>
          <a:p>
            <a:r>
              <a:rPr lang="en-US" i="1" dirty="0"/>
              <a:t>Stanford Health Care v. Highmark Blue Cross Blue Shield</a:t>
            </a:r>
            <a:r>
              <a:rPr lang="en-US" dirty="0"/>
              <a:t>, 2024 U.S. Dist. LEXIS 25534 </a:t>
            </a:r>
            <a:r>
              <a:rPr lang="en-US" dirty="0">
                <a:solidFill>
                  <a:srgbClr val="00B0F0"/>
                </a:solidFill>
              </a:rPr>
              <a:t>(W.D. Pa. Feb. 14, 2024)</a:t>
            </a:r>
            <a:r>
              <a:rPr lang="en-US" dirty="0"/>
              <a:t>:</a:t>
            </a:r>
          </a:p>
          <a:p>
            <a:pPr lvl="1"/>
            <a:r>
              <a:rPr lang="en-US" dirty="0"/>
              <a:t>Plaintiff, operator of a medical center, sued for breach of implied-in-fact contract regarding an alleged failure to pay for services and equipment</a:t>
            </a:r>
          </a:p>
          <a:p>
            <a:pPr lvl="1"/>
            <a:r>
              <a:rPr lang="en-US" dirty="0"/>
              <a:t>Defendant argued an absence of a meeting of the minds, because the complaint did not allege direct communications between the parties and defendant had not promised to pay Plaintiff any specific amount for any specific services</a:t>
            </a:r>
          </a:p>
          <a:p>
            <a:pPr lvl="1"/>
            <a:r>
              <a:rPr lang="en-US" dirty="0"/>
              <a:t>The court rejected this argument: “A true and actual meeting of the minds is not necessary to form a contract.” Id. at *9</a:t>
            </a:r>
          </a:p>
          <a:p>
            <a:pPr lvl="1"/>
            <a:r>
              <a:rPr lang="en-US" dirty="0"/>
              <a:t>“In ascertaining the intent of the parties to a contract, it is their outward and objective manifestations of assent, as opposed to their undisclosed and subjective intentions, that matter.” Id</a:t>
            </a:r>
          </a:p>
          <a:p>
            <a:pPr lvl="1"/>
            <a:r>
              <a:rPr lang="en-US" dirty="0"/>
              <a:t>Plaintiff pleaded “sufficient outward and objective manifestations of the parties’ conduct to support that the parties agreed to a payment arrangement for health care services.” Id</a:t>
            </a:r>
          </a:p>
        </p:txBody>
      </p:sp>
      <p:sp>
        <p:nvSpPr>
          <p:cNvPr id="7" name="Title 6" descr="" title="">
            <a:extLst>
              <a:ext uri="{FF2B5EF4-FFF2-40B4-BE49-F238E27FC236}">
                <a16:creationId xmlns:a16="http://schemas.microsoft.com/office/drawing/2014/main" id="{CC2C5392-3E7C-6016-0F8F-ED39FB4E2A8C}"/>
              </a:ext>
            </a:extLst>
          </p:cNvPr>
          <p:cNvSpPr>
            <a:spLocks noGrp="1"/>
          </p:cNvSpPr>
          <p:nvPr>
            <p:ph type="title"/>
          </p:nvPr>
        </p:nvSpPr>
        <p:spPr/>
        <p:txBody>
          <a:bodyPr/>
          <a:lstStyle/>
          <a:p>
            <a:r>
              <a:rPr lang="en-US" dirty="0"/>
              <a:t>Mistake</a:t>
            </a:r>
          </a:p>
        </p:txBody>
      </p:sp>
    </p:spTree>
    <p:extLst>
      <p:ext uri="{BB962C8B-B14F-4D97-AF65-F5344CB8AC3E}">
        <p14:creationId xmlns:p14="http://schemas.microsoft.com/office/powerpoint/2010/main" val="579144353"/>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4" name="Picture Placeholder 13" descr="" title="">
            <a:extLst>
              <a:ext uri="{FF2B5EF4-FFF2-40B4-BE49-F238E27FC236}">
                <a16:creationId xmlns:a16="http://schemas.microsoft.com/office/drawing/2014/main" id="{77D6C1DA-FE4C-BF79-A70C-A6F67D8A729A}"/>
              </a:ext>
            </a:extLst>
          </p:cNvPr>
          <p:cNvSpPr>
            <a:spLocks noGrp="1"/>
          </p:cNvSpPr>
          <p:nvPr>
            <p:ph type="pic" sz="quarter" idx="10"/>
          </p:nvPr>
        </p:nvSpPr>
        <p:spPr/>
        <p:txBody>
          <a:bodyPr>
            <a:normAutofit/>
          </a:bodyPr>
          <a:lstStyle/>
          <a:p>
            <a:r>
              <a:rPr lang="en-US" sz="4000" b="1" dirty="0"/>
              <a:t>YOU ASKED FOR IT!</a:t>
            </a:r>
          </a:p>
        </p:txBody>
      </p:sp>
    </p:spTree>
    <p:extLst>
      <p:ext uri="{BB962C8B-B14F-4D97-AF65-F5344CB8AC3E}">
        <p14:creationId xmlns:p14="http://schemas.microsoft.com/office/powerpoint/2010/main" val="1016455350"/>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B795AE62-31D5-C1E4-D0B5-415E3EB213B2}"/>
              </a:ext>
            </a:extLst>
          </p:cNvPr>
          <p:cNvSpPr>
            <a:spLocks noGrp="1"/>
          </p:cNvSpPr>
          <p:nvPr>
            <p:ph sz="half" idx="10"/>
          </p:nvPr>
        </p:nvSpPr>
        <p:spPr>
          <a:xfrm>
            <a:off x="5524499" y="638175"/>
            <a:ext cx="6391276" cy="5467350"/>
          </a:xfrm>
        </p:spPr>
        <p:txBody>
          <a:bodyPr/>
          <a:lstStyle/>
          <a:p>
            <a:r>
              <a:rPr lang="de-DE" i="1" dirty="0"/>
              <a:t>Wall v. </a:t>
            </a:r>
            <a:r>
              <a:rPr lang="de-DE" i="1" dirty="0" err="1"/>
              <a:t>Altium</a:t>
            </a:r>
            <a:r>
              <a:rPr lang="de-DE" i="1" dirty="0"/>
              <a:t> </a:t>
            </a:r>
            <a:r>
              <a:rPr lang="de-DE" i="1" dirty="0" err="1"/>
              <a:t>Grp</a:t>
            </a:r>
            <a:r>
              <a:rPr lang="de-DE" i="1" dirty="0"/>
              <a:t>., LLC</a:t>
            </a:r>
            <a:r>
              <a:rPr lang="de-DE" dirty="0"/>
              <a:t>, </a:t>
            </a:r>
            <a:r>
              <a:rPr lang="en-US" dirty="0"/>
              <a:t> 2017 U.S. Dist. LEXIS 44857, at *1 (W.D. Pa. Mar. 28, 2017): “Impracticability of performance applies where the supervening event, not contemplated by the parties and outside their control, rendered a party’s performance ‘literally impossible, or at least inordinately more difficult.’” Id. at *10. “Even if a contract does not expressly provide that a party will be relieved of the duty to perform if an unforeseen condition arises that makes performance impracticable, ‘a court may relieve him of that duty if performance has unexpectedly become impracticable as a result of a supervening event.’” Id.</a:t>
            </a:r>
          </a:p>
        </p:txBody>
      </p:sp>
      <p:sp>
        <p:nvSpPr>
          <p:cNvPr id="7" name="Title 6" descr="" title="">
            <a:extLst>
              <a:ext uri="{FF2B5EF4-FFF2-40B4-BE49-F238E27FC236}">
                <a16:creationId xmlns:a16="http://schemas.microsoft.com/office/drawing/2014/main" id="{17B00A32-04DB-269D-DD15-E418CEF75B22}"/>
              </a:ext>
            </a:extLst>
          </p:cNvPr>
          <p:cNvSpPr>
            <a:spLocks noGrp="1"/>
          </p:cNvSpPr>
          <p:nvPr>
            <p:ph type="title"/>
          </p:nvPr>
        </p:nvSpPr>
        <p:spPr/>
        <p:txBody>
          <a:bodyPr/>
          <a:lstStyle/>
          <a:p>
            <a:r>
              <a:rPr lang="en-US" dirty="0"/>
              <a:t>Impracticability/</a:t>
            </a:r>
            <a:br>
              <a:rPr lang="en-US" dirty="0"/>
            </a:br>
            <a:r>
              <a:rPr lang="en-US" dirty="0"/>
              <a:t>Frustration of Purpose</a:t>
            </a:r>
          </a:p>
        </p:txBody>
      </p:sp>
    </p:spTree>
    <p:extLst>
      <p:ext uri="{BB962C8B-B14F-4D97-AF65-F5344CB8AC3E}">
        <p14:creationId xmlns:p14="http://schemas.microsoft.com/office/powerpoint/2010/main" val="4157504203"/>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2E8C2DC2-A2AA-2D44-95B8-D67192B19385}"/>
              </a:ext>
            </a:extLst>
          </p:cNvPr>
          <p:cNvSpPr>
            <a:spLocks noGrp="1"/>
          </p:cNvSpPr>
          <p:nvPr>
            <p:ph sz="half" idx="10"/>
          </p:nvPr>
        </p:nvSpPr>
        <p:spPr>
          <a:xfrm>
            <a:off x="5524499" y="638175"/>
            <a:ext cx="6391276" cy="5467350"/>
          </a:xfrm>
        </p:spPr>
        <p:txBody>
          <a:bodyPr/>
          <a:lstStyle/>
          <a:p>
            <a:r>
              <a:rPr lang="en-US" dirty="0"/>
              <a:t>Frustration of contractual purpose looks at the parties’ purpose in making their contract and does not examine the ability/inability of a party to perform its contractual obligation – a supervening event fundamentally changes the nature of a contract “</a:t>
            </a:r>
            <a:r>
              <a:rPr lang="en-US" dirty="0" err="1"/>
              <a:t>mak</a:t>
            </a:r>
            <a:r>
              <a:rPr lang="en-US" dirty="0"/>
              <a:t>[</a:t>
            </a:r>
            <a:r>
              <a:rPr lang="en-US" dirty="0" err="1"/>
              <a:t>ing</a:t>
            </a:r>
            <a:r>
              <a:rPr lang="en-US" dirty="0"/>
              <a:t>] one party’s performance worthless to the other, frustrating his purpose in making the contract.” Id. at *11</a:t>
            </a:r>
          </a:p>
          <a:p>
            <a:r>
              <a:rPr lang="de-DE" dirty="0" err="1"/>
              <a:t>Decision</a:t>
            </a:r>
            <a:r>
              <a:rPr lang="de-DE" dirty="0"/>
              <a:t> </a:t>
            </a:r>
            <a:r>
              <a:rPr lang="de-DE" dirty="0" err="1"/>
              <a:t>reversed</a:t>
            </a:r>
            <a:r>
              <a:rPr lang="de-DE" dirty="0"/>
              <a:t> on </a:t>
            </a:r>
            <a:r>
              <a:rPr lang="de-DE" dirty="0" err="1"/>
              <a:t>other</a:t>
            </a:r>
            <a:r>
              <a:rPr lang="de-DE" dirty="0"/>
              <a:t> </a:t>
            </a:r>
            <a:r>
              <a:rPr lang="de-DE" dirty="0" err="1"/>
              <a:t>grounds</a:t>
            </a:r>
            <a:r>
              <a:rPr lang="de-DE" dirty="0"/>
              <a:t>. </a:t>
            </a:r>
            <a:r>
              <a:rPr lang="en-US" i="1" dirty="0"/>
              <a:t>Wall v. Corona Capital, LLC,</a:t>
            </a:r>
            <a:r>
              <a:rPr lang="en-US" dirty="0"/>
              <a:t> 756 Fed. Appx. 188 (3d Cir. Nov. 23, 2018)</a:t>
            </a:r>
          </a:p>
        </p:txBody>
      </p:sp>
      <p:sp>
        <p:nvSpPr>
          <p:cNvPr id="5" name="Title 4" descr="" title="">
            <a:extLst>
              <a:ext uri="{FF2B5EF4-FFF2-40B4-BE49-F238E27FC236}">
                <a16:creationId xmlns:a16="http://schemas.microsoft.com/office/drawing/2014/main" id="{967A5D94-A141-1991-D204-FDFA33FA8AD7}"/>
              </a:ext>
            </a:extLst>
          </p:cNvPr>
          <p:cNvSpPr>
            <a:spLocks noGrp="1"/>
          </p:cNvSpPr>
          <p:nvPr>
            <p:ph type="title"/>
          </p:nvPr>
        </p:nvSpPr>
        <p:spPr/>
        <p:txBody>
          <a:bodyPr/>
          <a:lstStyle/>
          <a:p>
            <a:r>
              <a:rPr lang="en-US" dirty="0"/>
              <a:t>Impracticability/</a:t>
            </a:r>
            <a:br>
              <a:rPr lang="en-US" dirty="0"/>
            </a:br>
            <a:r>
              <a:rPr lang="en-US" dirty="0"/>
              <a:t>Frustration of Purpose</a:t>
            </a:r>
          </a:p>
        </p:txBody>
      </p:sp>
    </p:spTree>
    <p:extLst>
      <p:ext uri="{BB962C8B-B14F-4D97-AF65-F5344CB8AC3E}">
        <p14:creationId xmlns:p14="http://schemas.microsoft.com/office/powerpoint/2010/main" val="4203486716"/>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3250677C-1EDA-D0F1-73E3-F0B180FD3C8C}"/>
              </a:ext>
            </a:extLst>
          </p:cNvPr>
          <p:cNvSpPr>
            <a:spLocks noGrp="1"/>
          </p:cNvSpPr>
          <p:nvPr>
            <p:ph sz="half" idx="10"/>
          </p:nvPr>
        </p:nvSpPr>
        <p:spPr>
          <a:xfrm>
            <a:off x="5524499" y="638175"/>
            <a:ext cx="6391276" cy="5467350"/>
          </a:xfrm>
        </p:spPr>
        <p:txBody>
          <a:bodyPr>
            <a:normAutofit fontScale="92500" lnSpcReduction="10000"/>
          </a:bodyPr>
          <a:lstStyle/>
          <a:p>
            <a:r>
              <a:rPr lang="en-US" dirty="0"/>
              <a:t>Restatement (Second) of Contracts § 261:</a:t>
            </a:r>
          </a:p>
          <a:p>
            <a:pPr lvl="1"/>
            <a:r>
              <a:rPr lang="en-US" dirty="0"/>
              <a:t>Where, after a contract is made, a party’s performance is made impracticable without his fault by the occurrence of an event the non-occurrence of which was a basic assumption on which the contract was made, his duty to render that performance is discharged, unless the language or the circumstances indicate the contrary</a:t>
            </a:r>
          </a:p>
          <a:p>
            <a:r>
              <a:rPr lang="en-US" dirty="0"/>
              <a:t>1 Corbin on Pennsylvania Contracts § 74.03: “As a general rule, the prevention or hindrance of another party’s performance of a contract constitutes a material breach of the contract and excuses the nonperformance of the non-breaching party”</a:t>
            </a:r>
          </a:p>
          <a:p>
            <a:r>
              <a:rPr lang="en-US" dirty="0"/>
              <a:t>But remember – contracts are risk allocation devices!</a:t>
            </a:r>
          </a:p>
        </p:txBody>
      </p:sp>
      <p:sp>
        <p:nvSpPr>
          <p:cNvPr id="5" name="Title 4" descr="" title="">
            <a:extLst>
              <a:ext uri="{FF2B5EF4-FFF2-40B4-BE49-F238E27FC236}">
                <a16:creationId xmlns:a16="http://schemas.microsoft.com/office/drawing/2014/main" id="{506112BC-9DF2-6C45-966F-4004CE3691AC}"/>
              </a:ext>
            </a:extLst>
          </p:cNvPr>
          <p:cNvSpPr>
            <a:spLocks noGrp="1"/>
          </p:cNvSpPr>
          <p:nvPr>
            <p:ph type="title"/>
          </p:nvPr>
        </p:nvSpPr>
        <p:spPr/>
        <p:txBody>
          <a:bodyPr/>
          <a:lstStyle/>
          <a:p>
            <a:r>
              <a:rPr lang="en-US" dirty="0"/>
              <a:t>Impracticability/</a:t>
            </a:r>
            <a:br>
              <a:rPr lang="en-US" dirty="0"/>
            </a:br>
            <a:r>
              <a:rPr lang="en-US" dirty="0"/>
              <a:t>Frustration of Purpose</a:t>
            </a:r>
          </a:p>
        </p:txBody>
      </p:sp>
    </p:spTree>
    <p:extLst>
      <p:ext uri="{BB962C8B-B14F-4D97-AF65-F5344CB8AC3E}">
        <p14:creationId xmlns:p14="http://schemas.microsoft.com/office/powerpoint/2010/main" val="4235362459"/>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213473D0-0165-8BA2-CC28-D763101C1F19}"/>
              </a:ext>
            </a:extLst>
          </p:cNvPr>
          <p:cNvSpPr>
            <a:spLocks noGrp="1"/>
          </p:cNvSpPr>
          <p:nvPr>
            <p:ph sz="half" idx="10"/>
          </p:nvPr>
        </p:nvSpPr>
        <p:spPr>
          <a:xfrm>
            <a:off x="5524499" y="638175"/>
            <a:ext cx="6391276" cy="5467350"/>
          </a:xfrm>
        </p:spPr>
        <p:txBody>
          <a:bodyPr>
            <a:normAutofit fontScale="92500" lnSpcReduction="20000"/>
          </a:bodyPr>
          <a:lstStyle/>
          <a:p>
            <a:r>
              <a:rPr lang="en-US" i="1" dirty="0"/>
              <a:t>Cedarbrook Plaza v. Schwartz</a:t>
            </a:r>
            <a:r>
              <a:rPr lang="en-US" dirty="0"/>
              <a:t>, 320 A.3d 1211 </a:t>
            </a:r>
            <a:r>
              <a:rPr lang="en-US" dirty="0">
                <a:solidFill>
                  <a:srgbClr val="00B0F0"/>
                </a:solidFill>
              </a:rPr>
              <a:t>(Pa. Super. 2024)</a:t>
            </a:r>
            <a:r>
              <a:rPr lang="en-US" dirty="0"/>
              <a:t>:</a:t>
            </a:r>
          </a:p>
          <a:p>
            <a:pPr lvl="1"/>
            <a:r>
              <a:rPr lang="en-US" dirty="0"/>
              <a:t>Lessee did not pay rent following COVID proclamation</a:t>
            </a:r>
          </a:p>
          <a:p>
            <a:pPr lvl="1"/>
            <a:r>
              <a:rPr lang="en-US" dirty="0"/>
              <a:t>To invoke the doctrine of frustration of purpose, three elements must be met: (1) the purpose frustrated must be the principal purpose of the party asserting the doctrine in making the contract; (2) the frustration must be substantial; and (3) the non-occurrence of the frustrating event must have been a basic assumption on which the contract was made</a:t>
            </a:r>
          </a:p>
          <a:p>
            <a:pPr lvl="1"/>
            <a:r>
              <a:rPr lang="en-US" dirty="0"/>
              <a:t>The purpose of the lease did not come to an end</a:t>
            </a:r>
          </a:p>
          <a:p>
            <a:pPr lvl="1"/>
            <a:r>
              <a:rPr lang="en-US" dirty="0"/>
              <a:t>The limitation was not substantial – could have reopened</a:t>
            </a:r>
          </a:p>
          <a:p>
            <a:pPr lvl="1"/>
            <a:r>
              <a:rPr lang="en-US" dirty="0"/>
              <a:t>Force Majure clause referenced the possibility of government closures</a:t>
            </a:r>
          </a:p>
        </p:txBody>
      </p:sp>
      <p:sp>
        <p:nvSpPr>
          <p:cNvPr id="3" name="Title 2" descr="" title="">
            <a:extLst>
              <a:ext uri="{FF2B5EF4-FFF2-40B4-BE49-F238E27FC236}">
                <a16:creationId xmlns:a16="http://schemas.microsoft.com/office/drawing/2014/main" id="{4555F0F7-BE75-11C0-C943-3B0F49489EAD}"/>
              </a:ext>
            </a:extLst>
          </p:cNvPr>
          <p:cNvSpPr>
            <a:spLocks noGrp="1"/>
          </p:cNvSpPr>
          <p:nvPr>
            <p:ph type="title"/>
          </p:nvPr>
        </p:nvSpPr>
        <p:spPr>
          <a:xfrm>
            <a:off x="371475" y="638176"/>
            <a:ext cx="4181475" cy="2567000"/>
          </a:xfrm>
        </p:spPr>
        <p:txBody>
          <a:bodyPr/>
          <a:lstStyle/>
          <a:p>
            <a:r>
              <a:rPr lang="en-US" dirty="0"/>
              <a:t>Impracticability/</a:t>
            </a:r>
            <a:br>
              <a:rPr lang="en-US" dirty="0"/>
            </a:br>
            <a:r>
              <a:rPr lang="en-US" dirty="0"/>
              <a:t>Frustration of Purpose</a:t>
            </a:r>
          </a:p>
        </p:txBody>
      </p:sp>
    </p:spTree>
    <p:extLst>
      <p:ext uri="{BB962C8B-B14F-4D97-AF65-F5344CB8AC3E}">
        <p14:creationId xmlns:p14="http://schemas.microsoft.com/office/powerpoint/2010/main" val="3673856657"/>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71BC637D-8E0A-868E-7AC0-B69EEA04A083}"/>
              </a:ext>
            </a:extLst>
          </p:cNvPr>
          <p:cNvSpPr>
            <a:spLocks noGrp="1"/>
          </p:cNvSpPr>
          <p:nvPr>
            <p:ph sz="half" idx="10"/>
          </p:nvPr>
        </p:nvSpPr>
        <p:spPr>
          <a:xfrm>
            <a:off x="5524499" y="638175"/>
            <a:ext cx="6391276" cy="5467350"/>
          </a:xfrm>
        </p:spPr>
        <p:txBody>
          <a:bodyPr/>
          <a:lstStyle/>
          <a:p>
            <a:r>
              <a:rPr lang="en-US" dirty="0"/>
              <a:t>Dantone v. King’s Coll., 2024 U.S. Dist. LEXIS 155188 </a:t>
            </a:r>
            <a:r>
              <a:rPr lang="en-US" dirty="0">
                <a:solidFill>
                  <a:srgbClr val="00B0F0"/>
                </a:solidFill>
              </a:rPr>
              <a:t>(M.D. Pa. Aug. 29, 2024)</a:t>
            </a:r>
            <a:r>
              <a:rPr lang="en-US" dirty="0"/>
              <a:t>:</a:t>
            </a:r>
          </a:p>
          <a:p>
            <a:pPr lvl="1"/>
            <a:r>
              <a:rPr lang="en-US" dirty="0"/>
              <a:t> Plaintiff enrolled in an in-person education program that was eliminated during the COVID-19 pandemic</a:t>
            </a:r>
          </a:p>
          <a:p>
            <a:pPr lvl="1"/>
            <a:r>
              <a:rPr lang="en-US" dirty="0"/>
              <a:t>Plaintiff brought a breach of contract claim against defendant for the loss of services and experiences for which Plaintiff had paid</a:t>
            </a:r>
          </a:p>
          <a:p>
            <a:pPr lvl="1"/>
            <a:r>
              <a:rPr lang="en-US" dirty="0"/>
              <a:t>Defendant argued that its duty to fulfill its obligation was excused by impracticability of performance or frustration of purpose</a:t>
            </a:r>
          </a:p>
        </p:txBody>
      </p:sp>
      <p:sp>
        <p:nvSpPr>
          <p:cNvPr id="5" name="Title 4" descr="" title="">
            <a:extLst>
              <a:ext uri="{FF2B5EF4-FFF2-40B4-BE49-F238E27FC236}">
                <a16:creationId xmlns:a16="http://schemas.microsoft.com/office/drawing/2014/main" id="{96934F41-A16C-E116-F143-A51C4932E70C}"/>
              </a:ext>
            </a:extLst>
          </p:cNvPr>
          <p:cNvSpPr>
            <a:spLocks noGrp="1"/>
          </p:cNvSpPr>
          <p:nvPr>
            <p:ph type="title"/>
          </p:nvPr>
        </p:nvSpPr>
        <p:spPr/>
        <p:txBody>
          <a:bodyPr/>
          <a:lstStyle/>
          <a:p>
            <a:r>
              <a:rPr lang="en-US" dirty="0"/>
              <a:t>Impracticability/</a:t>
            </a:r>
            <a:br>
              <a:rPr lang="en-US" dirty="0"/>
            </a:br>
            <a:r>
              <a:rPr lang="en-US" dirty="0"/>
              <a:t>Frustration of Purpose</a:t>
            </a:r>
          </a:p>
        </p:txBody>
      </p:sp>
    </p:spTree>
    <p:extLst>
      <p:ext uri="{BB962C8B-B14F-4D97-AF65-F5344CB8AC3E}">
        <p14:creationId xmlns:p14="http://schemas.microsoft.com/office/powerpoint/2010/main" val="809408579"/>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DCE2E324-21E4-F843-56CA-75FD72D84C45}"/>
              </a:ext>
            </a:extLst>
          </p:cNvPr>
          <p:cNvSpPr>
            <a:spLocks noGrp="1"/>
          </p:cNvSpPr>
          <p:nvPr>
            <p:ph sz="half" idx="10"/>
          </p:nvPr>
        </p:nvSpPr>
        <p:spPr>
          <a:xfrm>
            <a:off x="5524499" y="638175"/>
            <a:ext cx="6391276" cy="5467350"/>
          </a:xfrm>
        </p:spPr>
        <p:txBody>
          <a:bodyPr/>
          <a:lstStyle/>
          <a:p>
            <a:pPr lvl="0"/>
            <a:r>
              <a:rPr lang="en-US" dirty="0"/>
              <a:t>The Court refused to dismiss Plaintiff’s claim because even if Defendant’s obligations were excused, Defendant can still be held liable for damages</a:t>
            </a:r>
          </a:p>
          <a:p>
            <a:pPr lvl="0"/>
            <a:r>
              <a:rPr lang="en-US" dirty="0"/>
              <a:t>While impracticability is a valid defense for contract performance, it may not eliminate liability in damages – “the impracticability defense does not allow the breaching party to keep the benefit conferred upon it by the other party, it at most only excuses performance of a contract.” Id. at *14 (citing </a:t>
            </a:r>
            <a:r>
              <a:rPr lang="en-US" i="1" dirty="0"/>
              <a:t>Nouri v. Univ. of Scranton</a:t>
            </a:r>
            <a:r>
              <a:rPr lang="en-US" dirty="0"/>
              <a:t>, 2024 U.S. Dist. LEXIS 147279 (M.D. Pa. Aug. 19, 2024)</a:t>
            </a:r>
          </a:p>
        </p:txBody>
      </p:sp>
      <p:sp>
        <p:nvSpPr>
          <p:cNvPr id="5" name="Title 4" descr="" title="">
            <a:extLst>
              <a:ext uri="{FF2B5EF4-FFF2-40B4-BE49-F238E27FC236}">
                <a16:creationId xmlns:a16="http://schemas.microsoft.com/office/drawing/2014/main" id="{89FDB2CD-17C4-5F2E-3B14-50B5E94DBB3E}"/>
              </a:ext>
            </a:extLst>
          </p:cNvPr>
          <p:cNvSpPr>
            <a:spLocks noGrp="1"/>
          </p:cNvSpPr>
          <p:nvPr>
            <p:ph type="title"/>
          </p:nvPr>
        </p:nvSpPr>
        <p:spPr/>
        <p:txBody>
          <a:bodyPr/>
          <a:lstStyle/>
          <a:p>
            <a:r>
              <a:rPr lang="en-US" dirty="0"/>
              <a:t>Impracticability/</a:t>
            </a:r>
            <a:br>
              <a:rPr lang="en-US" dirty="0"/>
            </a:br>
            <a:r>
              <a:rPr lang="en-US" dirty="0"/>
              <a:t>Frustration of Purpose</a:t>
            </a:r>
          </a:p>
        </p:txBody>
      </p:sp>
    </p:spTree>
    <p:extLst>
      <p:ext uri="{BB962C8B-B14F-4D97-AF65-F5344CB8AC3E}">
        <p14:creationId xmlns:p14="http://schemas.microsoft.com/office/powerpoint/2010/main" val="300837457"/>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a:extLst>
              <a:ext uri="{FF2B5EF4-FFF2-40B4-BE49-F238E27FC236}">
                <a16:creationId xmlns:a16="http://schemas.microsoft.com/office/drawing/2014/main" id="{F49C15A0-F134-EC17-384D-528CE849D146}"/>
              </a:ext>
            </a:extLst>
          </p:cNvPr>
          <p:cNvSpPr>
            <a:spLocks noGrp="1"/>
          </p:cNvSpPr>
          <p:nvPr>
            <p:ph type="title"/>
          </p:nvPr>
        </p:nvSpPr>
        <p:spPr/>
        <p:txBody>
          <a:bodyPr/>
          <a:lstStyle/>
          <a:p>
            <a:r>
              <a:rPr lang="en-US" dirty="0"/>
              <a:t>Statute of Frauds</a:t>
            </a:r>
          </a:p>
        </p:txBody>
      </p:sp>
      <p:sp>
        <p:nvSpPr>
          <p:cNvPr id="3" name="Content Placeholder 2" descr="" title="">
            <a:extLst>
              <a:ext uri="{FF2B5EF4-FFF2-40B4-BE49-F238E27FC236}">
                <a16:creationId xmlns:a16="http://schemas.microsoft.com/office/drawing/2014/main" id="{B17C47C5-2703-1E9C-5AC7-86AFA26011F2}"/>
              </a:ext>
            </a:extLst>
          </p:cNvPr>
          <p:cNvSpPr>
            <a:spLocks noGrp="1"/>
          </p:cNvSpPr>
          <p:nvPr>
            <p:ph sz="half" idx="1"/>
          </p:nvPr>
        </p:nvSpPr>
        <p:spPr>
          <a:xfrm>
            <a:off x="952499" y="2828924"/>
            <a:ext cx="10258425" cy="3124201"/>
          </a:xfrm>
        </p:spPr>
        <p:txBody>
          <a:bodyPr>
            <a:normAutofit lnSpcReduction="10000"/>
          </a:bodyPr>
          <a:lstStyle/>
          <a:p>
            <a:pPr marL="342900" indent="-342900" algn="l">
              <a:buFont typeface="Arial" panose="020B0604020202020204" pitchFamily="34" charset="0"/>
              <a:buChar char="•"/>
            </a:pPr>
            <a:r>
              <a:rPr lang="en-US" dirty="0"/>
              <a:t>Pennsylvania’s version of the statute of frauds dates to 1772</a:t>
            </a:r>
          </a:p>
          <a:p>
            <a:pPr marL="342900" indent="-342900" algn="l">
              <a:buFont typeface="Arial" panose="020B0604020202020204" pitchFamily="34" charset="0"/>
              <a:buChar char="•"/>
            </a:pPr>
            <a:r>
              <a:rPr lang="en-US" dirty="0"/>
              <a:t>Statutes generally require certain contracts to be in writing – usually thought of for sale of good, land contracts, and contracts not performable in a year</a:t>
            </a:r>
          </a:p>
          <a:p>
            <a:pPr marL="342900" indent="-342900" algn="l">
              <a:buFont typeface="Arial" panose="020B0604020202020204" pitchFamily="34" charset="0"/>
              <a:buChar char="•"/>
            </a:pPr>
            <a:r>
              <a:rPr lang="en-US" dirty="0"/>
              <a:t>Only the </a:t>
            </a:r>
            <a:r>
              <a:rPr lang="en-US" dirty="0">
                <a:solidFill>
                  <a:srgbClr val="00B0F0"/>
                </a:solidFill>
              </a:rPr>
              <a:t>Pennsylvania</a:t>
            </a:r>
            <a:r>
              <a:rPr lang="en-US" dirty="0"/>
              <a:t> and North Carolina Statutes of Frauds do not include a provision for agreements that cannot be performed within one year. See 13 </a:t>
            </a:r>
            <a:r>
              <a:rPr lang="en-US" dirty="0" err="1"/>
              <a:t>Pa.C.S</a:t>
            </a:r>
            <a:r>
              <a:rPr lang="en-US" dirty="0"/>
              <a:t>. § 2201; </a:t>
            </a:r>
            <a:r>
              <a:rPr lang="sv-SE" dirty="0"/>
              <a:t>N.C. Gen. Stat. § 25-2-201</a:t>
            </a:r>
            <a:endParaRPr lang="en-US" dirty="0"/>
          </a:p>
          <a:p>
            <a:endParaRPr lang="en-US" dirty="0"/>
          </a:p>
        </p:txBody>
      </p:sp>
    </p:spTree>
    <p:extLst>
      <p:ext uri="{BB962C8B-B14F-4D97-AF65-F5344CB8AC3E}">
        <p14:creationId xmlns:p14="http://schemas.microsoft.com/office/powerpoint/2010/main" val="457672669"/>
      </p:ext>
    </p:extLst>
  </p:cSld>
  <p:clrMapOvr>
    <a:masterClrMapping/>
  </p:clrMapOvr>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ACEC8894-1C4C-2B49-1D3B-060370449D4E}"/>
              </a:ext>
            </a:extLst>
          </p:cNvPr>
          <p:cNvSpPr>
            <a:spLocks noGrp="1"/>
          </p:cNvSpPr>
          <p:nvPr>
            <p:ph sz="half" idx="10"/>
          </p:nvPr>
        </p:nvSpPr>
        <p:spPr>
          <a:xfrm>
            <a:off x="5524499" y="638175"/>
            <a:ext cx="6391276" cy="5467350"/>
          </a:xfrm>
        </p:spPr>
        <p:txBody>
          <a:bodyPr>
            <a:normAutofit lnSpcReduction="10000"/>
          </a:bodyPr>
          <a:lstStyle/>
          <a:p>
            <a:r>
              <a:rPr lang="en-US" dirty="0"/>
              <a:t>In Scarpitti v. Weborg, 609 A.2d 147, 150–51 (Pa. 1992), the </a:t>
            </a:r>
            <a:r>
              <a:rPr lang="en-US" dirty="0">
                <a:solidFill>
                  <a:srgbClr val="00B0F0"/>
                </a:solidFill>
              </a:rPr>
              <a:t>Pennsylvania</a:t>
            </a:r>
            <a:r>
              <a:rPr lang="en-US" dirty="0"/>
              <a:t> Supremes held that a party becomes a third-party beneficiary only when:</a:t>
            </a:r>
          </a:p>
          <a:p>
            <a:pPr lvl="1"/>
            <a:r>
              <a:rPr lang="en-US" dirty="0"/>
              <a:t>both parties to the contract express an intention to benefit the third party in the contract itself, unless</a:t>
            </a:r>
          </a:p>
          <a:p>
            <a:pPr lvl="1"/>
            <a:r>
              <a:rPr lang="en-US" dirty="0"/>
              <a:t>the circumstances are so compelling that recognition of the beneficiary’s right is appropriate to effectuate the intention of the parties, and </a:t>
            </a:r>
          </a:p>
          <a:p>
            <a:pPr lvl="1"/>
            <a:r>
              <a:rPr lang="en-US" dirty="0"/>
              <a:t>the performance satisfies an obligation of the </a:t>
            </a:r>
            <a:r>
              <a:rPr lang="en-US" dirty="0" err="1"/>
              <a:t>promisee</a:t>
            </a:r>
            <a:r>
              <a:rPr lang="en-US" dirty="0"/>
              <a:t> to pay money to the beneficiary, or </a:t>
            </a:r>
          </a:p>
          <a:p>
            <a:pPr lvl="1"/>
            <a:r>
              <a:rPr lang="en-US" dirty="0"/>
              <a:t>the circumstances indicate that the </a:t>
            </a:r>
            <a:r>
              <a:rPr lang="en-US" dirty="0" err="1"/>
              <a:t>promisee</a:t>
            </a:r>
            <a:r>
              <a:rPr lang="en-US" dirty="0"/>
              <a:t> intends to give the beneficiary the benefit of the promised performance</a:t>
            </a:r>
          </a:p>
        </p:txBody>
      </p:sp>
      <p:sp>
        <p:nvSpPr>
          <p:cNvPr id="11" name="Title 10" descr="" title="">
            <a:extLst>
              <a:ext uri="{FF2B5EF4-FFF2-40B4-BE49-F238E27FC236}">
                <a16:creationId xmlns:a16="http://schemas.microsoft.com/office/drawing/2014/main" id="{08AD490A-1067-364C-53FB-D5FB3C5E7C23}"/>
              </a:ext>
            </a:extLst>
          </p:cNvPr>
          <p:cNvSpPr>
            <a:spLocks noGrp="1"/>
          </p:cNvSpPr>
          <p:nvPr>
            <p:ph type="title"/>
          </p:nvPr>
        </p:nvSpPr>
        <p:spPr/>
        <p:txBody>
          <a:bodyPr/>
          <a:lstStyle/>
          <a:p>
            <a:r>
              <a:rPr lang="en-US" dirty="0"/>
              <a:t>Third-Party Beneficiaries</a:t>
            </a:r>
          </a:p>
        </p:txBody>
      </p:sp>
    </p:spTree>
    <p:extLst>
      <p:ext uri="{BB962C8B-B14F-4D97-AF65-F5344CB8AC3E}">
        <p14:creationId xmlns:p14="http://schemas.microsoft.com/office/powerpoint/2010/main" val="2111054453"/>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626FDC1C-E45D-CD3E-BA9E-2C2932883AA0}"/>
              </a:ext>
            </a:extLst>
          </p:cNvPr>
          <p:cNvSpPr>
            <a:spLocks noGrp="1"/>
          </p:cNvSpPr>
          <p:nvPr>
            <p:ph sz="half" idx="10"/>
          </p:nvPr>
        </p:nvSpPr>
        <p:spPr>
          <a:xfrm>
            <a:off x="5524499" y="638175"/>
            <a:ext cx="6391276" cy="5467350"/>
          </a:xfrm>
        </p:spPr>
        <p:txBody>
          <a:bodyPr/>
          <a:lstStyle/>
          <a:p>
            <a:r>
              <a:rPr lang="en-US" dirty="0"/>
              <a:t>An intended third-party beneficiary enjoys the same rights and remedies it would have if it had been a </a:t>
            </a:r>
            <a:r>
              <a:rPr lang="en-US" dirty="0" err="1"/>
              <a:t>promisee</a:t>
            </a:r>
            <a:r>
              <a:rPr lang="en-US" dirty="0"/>
              <a:t> instead of a beneficiary – the rights of a third-party beneficiary to a contract may rise no higher than the rights of the parties to the contract and are subject to the same defenses and limitations</a:t>
            </a:r>
          </a:p>
        </p:txBody>
      </p:sp>
      <p:sp>
        <p:nvSpPr>
          <p:cNvPr id="5" name="Title 4" descr="" title="">
            <a:extLst>
              <a:ext uri="{FF2B5EF4-FFF2-40B4-BE49-F238E27FC236}">
                <a16:creationId xmlns:a16="http://schemas.microsoft.com/office/drawing/2014/main" id="{2D8745C5-8CE5-4CE2-0AD2-F62E8BE482F1}"/>
              </a:ext>
            </a:extLst>
          </p:cNvPr>
          <p:cNvSpPr>
            <a:spLocks noGrp="1"/>
          </p:cNvSpPr>
          <p:nvPr>
            <p:ph type="title"/>
          </p:nvPr>
        </p:nvSpPr>
        <p:spPr/>
        <p:txBody>
          <a:bodyPr/>
          <a:lstStyle/>
          <a:p>
            <a:r>
              <a:rPr lang="en-US" dirty="0"/>
              <a:t>Third-Party Beneficiaries</a:t>
            </a:r>
          </a:p>
        </p:txBody>
      </p:sp>
    </p:spTree>
    <p:extLst>
      <p:ext uri="{BB962C8B-B14F-4D97-AF65-F5344CB8AC3E}">
        <p14:creationId xmlns:p14="http://schemas.microsoft.com/office/powerpoint/2010/main" val="3375562849"/>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1A23D95B-EF1A-B006-BBA3-5F4E015D0C72}"/>
              </a:ext>
            </a:extLst>
          </p:cNvPr>
          <p:cNvSpPr>
            <a:spLocks noGrp="1"/>
          </p:cNvSpPr>
          <p:nvPr>
            <p:ph sz="half" idx="10"/>
          </p:nvPr>
        </p:nvSpPr>
        <p:spPr>
          <a:xfrm>
            <a:off x="5524499" y="638175"/>
            <a:ext cx="6391276" cy="5467350"/>
          </a:xfrm>
        </p:spPr>
        <p:txBody>
          <a:bodyPr/>
          <a:lstStyle/>
          <a:p>
            <a:r>
              <a:rPr lang="en-US" dirty="0"/>
              <a:t>1 Corbin on Pennsylvania Contracts § 44.03[3]: “ In light of the confusion under </a:t>
            </a:r>
            <a:r>
              <a:rPr lang="en-US" dirty="0">
                <a:solidFill>
                  <a:srgbClr val="00B0F0"/>
                </a:solidFill>
              </a:rPr>
              <a:t>Pennsylvania</a:t>
            </a:r>
            <a:r>
              <a:rPr lang="en-US" dirty="0"/>
              <a:t> law, it is prudent to expressly state the parties’ intention about whether a named party is either an intended beneficiary or not. If the contract specifies a class of individuals who appear to be third party beneficiaries, if the parties do not want such individuals to be intended beneficiaries with rights to enforce the contract, it would be prudent to say this expressly (as opposed to relying on a general clause stating that there are no third party beneficiaries)”</a:t>
            </a:r>
          </a:p>
        </p:txBody>
      </p:sp>
      <p:sp>
        <p:nvSpPr>
          <p:cNvPr id="3" name="Title 2" descr="" title="">
            <a:extLst>
              <a:ext uri="{FF2B5EF4-FFF2-40B4-BE49-F238E27FC236}">
                <a16:creationId xmlns:a16="http://schemas.microsoft.com/office/drawing/2014/main" id="{CC79B11B-D1DA-C398-B274-3B095F4F72D3}"/>
              </a:ext>
            </a:extLst>
          </p:cNvPr>
          <p:cNvSpPr>
            <a:spLocks noGrp="1"/>
          </p:cNvSpPr>
          <p:nvPr>
            <p:ph type="title"/>
          </p:nvPr>
        </p:nvSpPr>
        <p:spPr>
          <a:xfrm>
            <a:off x="371475" y="638176"/>
            <a:ext cx="4181475" cy="2567000"/>
          </a:xfrm>
        </p:spPr>
        <p:txBody>
          <a:bodyPr/>
          <a:lstStyle/>
          <a:p>
            <a:r>
              <a:rPr lang="en-US" dirty="0"/>
              <a:t>Third-Party Beneficiaries</a:t>
            </a:r>
          </a:p>
        </p:txBody>
      </p:sp>
    </p:spTree>
    <p:extLst>
      <p:ext uri="{BB962C8B-B14F-4D97-AF65-F5344CB8AC3E}">
        <p14:creationId xmlns:p14="http://schemas.microsoft.com/office/powerpoint/2010/main" val="672340198"/>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24DF52BA-BFD5-327D-C96C-4460C6D130A0}"/>
              </a:ext>
            </a:extLst>
          </p:cNvPr>
          <p:cNvSpPr>
            <a:spLocks noGrp="1"/>
          </p:cNvSpPr>
          <p:nvPr>
            <p:ph type="title"/>
          </p:nvPr>
        </p:nvSpPr>
        <p:spPr/>
        <p:txBody>
          <a:bodyPr/>
          <a:lstStyle/>
          <a:p>
            <a:r>
              <a:rPr lang="en-US" dirty="0"/>
              <a:t>OFFER AND ACCEPTANCE</a:t>
            </a:r>
          </a:p>
        </p:txBody>
      </p:sp>
      <p:sp>
        <p:nvSpPr>
          <p:cNvPr id="2" name="Content Placeholder 1" descr="" title="">
            <a:extLst>
              <a:ext uri="{FF2B5EF4-FFF2-40B4-BE49-F238E27FC236}">
                <a16:creationId xmlns:a16="http://schemas.microsoft.com/office/drawing/2014/main" id="{558203B3-A222-BC3D-84BF-879E93FBC46F}"/>
              </a:ext>
            </a:extLst>
          </p:cNvPr>
          <p:cNvSpPr>
            <a:spLocks noGrp="1"/>
          </p:cNvSpPr>
          <p:nvPr>
            <p:ph sz="half" idx="1"/>
          </p:nvPr>
        </p:nvSpPr>
        <p:spPr/>
        <p:txBody>
          <a:bodyPr>
            <a:normAutofit fontScale="92500" lnSpcReduction="10000"/>
          </a:bodyPr>
          <a:lstStyle/>
          <a:p>
            <a:pPr marL="342900" indent="-342900" algn="l">
              <a:buFont typeface="Arial" panose="020B0604020202020204" pitchFamily="34" charset="0"/>
              <a:buChar char="•"/>
            </a:pPr>
            <a:r>
              <a:rPr lang="en-US" dirty="0"/>
              <a:t>Preliminary negotiations don’t count – requests for info, puffery, sales talk, requests for offers, usually not advertisements</a:t>
            </a:r>
          </a:p>
          <a:p>
            <a:pPr marL="342900" indent="-342900" algn="l">
              <a:buFont typeface="Arial" panose="020B0604020202020204" pitchFamily="34" charset="0"/>
              <a:buChar char="•"/>
            </a:pPr>
            <a:r>
              <a:rPr lang="en-US" dirty="0"/>
              <a:t>Facts will determine if these transform into offer/acceptance – language, prior communications, course of dealing</a:t>
            </a:r>
          </a:p>
          <a:p>
            <a:pPr marL="342900" indent="-342900" algn="l">
              <a:buFont typeface="Arial" panose="020B0604020202020204" pitchFamily="34" charset="0"/>
              <a:buChar char="•"/>
            </a:pPr>
            <a:r>
              <a:rPr lang="en-US" dirty="0"/>
              <a:t>No particular words comprise an offer – Restatement (Second) of Contracts § 24: “[A] manifestation of willingness to enter into a bargain, so made as to justify another person in understanding that his assent to that bargain is invited and will conclude it” </a:t>
            </a:r>
          </a:p>
        </p:txBody>
      </p:sp>
    </p:spTree>
    <p:extLst>
      <p:ext uri="{BB962C8B-B14F-4D97-AF65-F5344CB8AC3E}">
        <p14:creationId xmlns:p14="http://schemas.microsoft.com/office/powerpoint/2010/main" val="2677492244"/>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5527A9EF-DF09-49DE-664D-546075621571}"/>
              </a:ext>
            </a:extLst>
          </p:cNvPr>
          <p:cNvSpPr>
            <a:spLocks noGrp="1"/>
          </p:cNvSpPr>
          <p:nvPr>
            <p:ph type="title"/>
          </p:nvPr>
        </p:nvSpPr>
        <p:spPr/>
        <p:txBody>
          <a:bodyPr/>
          <a:lstStyle/>
          <a:p>
            <a:r>
              <a:rPr lang="en-US" dirty="0"/>
              <a:t>Parole Evidence</a:t>
            </a:r>
          </a:p>
        </p:txBody>
      </p:sp>
      <p:sp>
        <p:nvSpPr>
          <p:cNvPr id="2" name="Content Placeholder 1" descr="" title="">
            <a:extLst>
              <a:ext uri="{FF2B5EF4-FFF2-40B4-BE49-F238E27FC236}">
                <a16:creationId xmlns:a16="http://schemas.microsoft.com/office/drawing/2014/main" id="{9F5F9F78-1A59-9C1D-DF8B-5580B37303BD}"/>
              </a:ext>
            </a:extLst>
          </p:cNvPr>
          <p:cNvSpPr>
            <a:spLocks noGrp="1"/>
          </p:cNvSpPr>
          <p:nvPr>
            <p:ph sz="half" idx="1"/>
          </p:nvPr>
        </p:nvSpPr>
        <p:spPr/>
        <p:txBody>
          <a:bodyPr>
            <a:normAutofit lnSpcReduction="10000"/>
          </a:bodyPr>
          <a:lstStyle/>
          <a:p>
            <a:pPr marL="342900" indent="-342900" algn="l">
              <a:buFont typeface="Arial" panose="020B0604020202020204" pitchFamily="34" charset="0"/>
              <a:buChar char="•"/>
            </a:pPr>
            <a:r>
              <a:rPr lang="en-US" i="1" dirty="0"/>
              <a:t>Yocca v. Pittsburgh Steelers Sports, Inc., </a:t>
            </a:r>
            <a:r>
              <a:rPr lang="en-US" dirty="0"/>
              <a:t>854 A.2d 425, 436 (Pa. 2004): “Where the parties, without any fraud or mistake, have deliberately put their engagements in writing, the law declares the writing to be not only the best, but the only, evidence of their agreement. All preliminary negotiations, conversations and verbal agreements are merged in and superseded by the subsequent written contract … and unless fraud, accident or mistake be averred, the writing constitutes the agreement between the parties, and its terms and agreements cannot be added to nor subtracted from by </a:t>
            </a:r>
            <a:r>
              <a:rPr lang="en-US" dirty="0" err="1"/>
              <a:t>parol</a:t>
            </a:r>
            <a:r>
              <a:rPr lang="en-US" dirty="0"/>
              <a:t> evidence”</a:t>
            </a:r>
          </a:p>
        </p:txBody>
      </p:sp>
    </p:spTree>
    <p:extLst>
      <p:ext uri="{BB962C8B-B14F-4D97-AF65-F5344CB8AC3E}">
        <p14:creationId xmlns:p14="http://schemas.microsoft.com/office/powerpoint/2010/main" val="477357909"/>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a:extLst>
              <a:ext uri="{FF2B5EF4-FFF2-40B4-BE49-F238E27FC236}">
                <a16:creationId xmlns:a16="http://schemas.microsoft.com/office/drawing/2014/main" id="{75C5530E-FEB9-EC85-70EC-6358B26EDA5E}"/>
              </a:ext>
            </a:extLst>
          </p:cNvPr>
          <p:cNvSpPr>
            <a:spLocks noGrp="1"/>
          </p:cNvSpPr>
          <p:nvPr>
            <p:ph type="title"/>
          </p:nvPr>
        </p:nvSpPr>
        <p:spPr/>
        <p:txBody>
          <a:bodyPr/>
          <a:lstStyle/>
          <a:p>
            <a:r>
              <a:rPr lang="en-US" dirty="0"/>
              <a:t>Parole evidence</a:t>
            </a:r>
          </a:p>
        </p:txBody>
      </p:sp>
      <p:sp>
        <p:nvSpPr>
          <p:cNvPr id="3" name="Content Placeholder 2" descr="" title="">
            <a:extLst>
              <a:ext uri="{FF2B5EF4-FFF2-40B4-BE49-F238E27FC236}">
                <a16:creationId xmlns:a16="http://schemas.microsoft.com/office/drawing/2014/main" id="{91AF4787-F778-3A2A-D22F-1453295FD08F}"/>
              </a:ext>
            </a:extLst>
          </p:cNvPr>
          <p:cNvSpPr>
            <a:spLocks noGrp="1"/>
          </p:cNvSpPr>
          <p:nvPr>
            <p:ph sz="half" idx="1"/>
          </p:nvPr>
        </p:nvSpPr>
        <p:spPr>
          <a:xfrm>
            <a:off x="952499" y="2828924"/>
            <a:ext cx="10258425" cy="3124201"/>
          </a:xfrm>
        </p:spPr>
        <p:txBody>
          <a:bodyPr/>
          <a:lstStyle/>
          <a:p>
            <a:pPr marL="342900" indent="-342900" algn="l">
              <a:buFont typeface="Arial" panose="020B0604020202020204" pitchFamily="34" charset="0"/>
              <a:buChar char="•"/>
            </a:pPr>
            <a:r>
              <a:rPr lang="en-US" dirty="0"/>
              <a:t>1 Corbin on Pennsylvania Contracts § 25.01[2]: “In Pennsylvania, ‘the fundamental rule in contract interpretation is to ascertain the intent of the contracting parties.’ Pennsylvania courts have made a policy decision that this intention is discovered by the words of the contract unless the contract is ambiguous. Pennsylvania judicial decisions are replete with admonitions that when a contract is clear and unambiguous, the court should not stray beyond its four corners to interpret it”</a:t>
            </a:r>
          </a:p>
        </p:txBody>
      </p:sp>
    </p:spTree>
    <p:extLst>
      <p:ext uri="{BB962C8B-B14F-4D97-AF65-F5344CB8AC3E}">
        <p14:creationId xmlns:p14="http://schemas.microsoft.com/office/powerpoint/2010/main" val="2303936930"/>
      </p:ext>
    </p:extLst>
  </p:cSld>
  <p:clrMapOvr>
    <a:masterClrMapping/>
  </p:clrMapOvr>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C4D8791-0C12-0872-6240-76770D532EFC}"/>
              </a:ext>
            </a:extLst>
          </p:cNvPr>
          <p:cNvSpPr>
            <a:spLocks noGrp="1"/>
          </p:cNvSpPr>
          <p:nvPr>
            <p:ph type="title"/>
          </p:nvPr>
        </p:nvSpPr>
        <p:spPr/>
        <p:txBody>
          <a:bodyPr/>
          <a:lstStyle/>
          <a:p>
            <a:r>
              <a:rPr lang="en-US" dirty="0"/>
              <a:t>Parole evidence</a:t>
            </a:r>
          </a:p>
        </p:txBody>
      </p:sp>
      <p:sp>
        <p:nvSpPr>
          <p:cNvPr id="3" name="Content Placeholder 2" descr="" title="">
            <a:extLst>
              <a:ext uri="{FF2B5EF4-FFF2-40B4-BE49-F238E27FC236}">
                <a16:creationId xmlns:a16="http://schemas.microsoft.com/office/drawing/2014/main" id="{8A53D443-53CB-F6A4-96C0-2635CCD2762B}"/>
              </a:ext>
            </a:extLst>
          </p:cNvPr>
          <p:cNvSpPr>
            <a:spLocks noGrp="1"/>
          </p:cNvSpPr>
          <p:nvPr>
            <p:ph sz="half" idx="1"/>
          </p:nvPr>
        </p:nvSpPr>
        <p:spPr/>
        <p:txBody>
          <a:bodyPr/>
          <a:lstStyle/>
          <a:p>
            <a:pPr marL="342900" indent="-342900" algn="l">
              <a:buFont typeface="Arial" panose="020B0604020202020204" pitchFamily="34" charset="0"/>
              <a:buChar char="•"/>
            </a:pPr>
            <a:r>
              <a:rPr lang="en-US" dirty="0"/>
              <a:t>Does not apply to post-contract agreements</a:t>
            </a:r>
          </a:p>
          <a:p>
            <a:pPr marL="342900" indent="-342900" algn="l">
              <a:buFont typeface="Arial" panose="020B0604020202020204" pitchFamily="34" charset="0"/>
              <a:buChar char="•"/>
            </a:pPr>
            <a:r>
              <a:rPr lang="en-US" dirty="0"/>
              <a:t>The </a:t>
            </a:r>
            <a:r>
              <a:rPr lang="en-US" dirty="0" err="1"/>
              <a:t>parol</a:t>
            </a:r>
            <a:r>
              <a:rPr lang="en-US" dirty="0"/>
              <a:t> evidence rule identifies the terms of the contract – the meaning of those terms still must be determined</a:t>
            </a:r>
          </a:p>
        </p:txBody>
      </p:sp>
    </p:spTree>
    <p:extLst>
      <p:ext uri="{BB962C8B-B14F-4D97-AF65-F5344CB8AC3E}">
        <p14:creationId xmlns:p14="http://schemas.microsoft.com/office/powerpoint/2010/main" val="2487762385"/>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9A261014-1286-CF13-63AF-B5108D3196CD}"/>
              </a:ext>
            </a:extLst>
          </p:cNvPr>
          <p:cNvSpPr>
            <a:spLocks noGrp="1"/>
          </p:cNvSpPr>
          <p:nvPr>
            <p:ph sz="half" idx="10"/>
          </p:nvPr>
        </p:nvSpPr>
        <p:spPr>
          <a:xfrm>
            <a:off x="5524499" y="638175"/>
            <a:ext cx="6391276" cy="5467350"/>
          </a:xfrm>
        </p:spPr>
        <p:txBody>
          <a:bodyPr/>
          <a:lstStyle/>
          <a:p>
            <a:r>
              <a:rPr lang="en-US" dirty="0"/>
              <a:t>More difficult in </a:t>
            </a:r>
            <a:r>
              <a:rPr lang="en-US" dirty="0">
                <a:solidFill>
                  <a:srgbClr val="00B0F0"/>
                </a:solidFill>
              </a:rPr>
              <a:t>Pennsylvania</a:t>
            </a:r>
            <a:r>
              <a:rPr lang="en-US" dirty="0"/>
              <a:t> when a contract is integrated</a:t>
            </a:r>
          </a:p>
          <a:p>
            <a:r>
              <a:rPr lang="en-US" dirty="0"/>
              <a:t>A minority position</a:t>
            </a:r>
          </a:p>
          <a:p>
            <a:r>
              <a:rPr lang="en-US" dirty="0"/>
              <a:t>May only leave open fraud in the execution</a:t>
            </a:r>
          </a:p>
        </p:txBody>
      </p:sp>
      <p:sp>
        <p:nvSpPr>
          <p:cNvPr id="3" name="Title 2" descr="" title="">
            <a:extLst>
              <a:ext uri="{FF2B5EF4-FFF2-40B4-BE49-F238E27FC236}">
                <a16:creationId xmlns:a16="http://schemas.microsoft.com/office/drawing/2014/main" id="{1CC7DD55-5F7B-7904-6756-A0E5D20E41F9}"/>
              </a:ext>
            </a:extLst>
          </p:cNvPr>
          <p:cNvSpPr>
            <a:spLocks noGrp="1"/>
          </p:cNvSpPr>
          <p:nvPr>
            <p:ph type="title"/>
          </p:nvPr>
        </p:nvSpPr>
        <p:spPr>
          <a:xfrm>
            <a:off x="371475" y="638176"/>
            <a:ext cx="4181475" cy="2567000"/>
          </a:xfrm>
        </p:spPr>
        <p:txBody>
          <a:bodyPr/>
          <a:lstStyle/>
          <a:p>
            <a:r>
              <a:rPr lang="en-US" dirty="0"/>
              <a:t>Fraud in the inducement</a:t>
            </a:r>
          </a:p>
        </p:txBody>
      </p:sp>
    </p:spTree>
    <p:extLst>
      <p:ext uri="{BB962C8B-B14F-4D97-AF65-F5344CB8AC3E}">
        <p14:creationId xmlns:p14="http://schemas.microsoft.com/office/powerpoint/2010/main" val="3533894698"/>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A55FF77A-256E-F822-7570-2E2E13330E2F}"/>
              </a:ext>
            </a:extLst>
          </p:cNvPr>
          <p:cNvSpPr>
            <a:spLocks noGrp="1"/>
          </p:cNvSpPr>
          <p:nvPr>
            <p:ph sz="half" idx="10"/>
          </p:nvPr>
        </p:nvSpPr>
        <p:spPr>
          <a:xfrm>
            <a:off x="5524499" y="638175"/>
            <a:ext cx="6391276" cy="5467350"/>
          </a:xfrm>
        </p:spPr>
        <p:txBody>
          <a:bodyPr>
            <a:normAutofit fontScale="85000" lnSpcReduction="10000"/>
          </a:bodyPr>
          <a:lstStyle/>
          <a:p>
            <a:r>
              <a:rPr lang="en-US" i="1" dirty="0"/>
              <a:t>Raymond v. Wagner</a:t>
            </a:r>
            <a:r>
              <a:rPr lang="en-US" dirty="0"/>
              <a:t>, 2024 U.S. Dist. LEXIS 6923 </a:t>
            </a:r>
            <a:r>
              <a:rPr lang="en-US" dirty="0">
                <a:solidFill>
                  <a:srgbClr val="00B0F0"/>
                </a:solidFill>
              </a:rPr>
              <a:t>(W.D. Pa. Jan. 12, 2024)</a:t>
            </a:r>
            <a:r>
              <a:rPr lang="en-US" dirty="0"/>
              <a:t>:</a:t>
            </a:r>
          </a:p>
          <a:p>
            <a:pPr lvl="1"/>
            <a:r>
              <a:rPr lang="en-US" dirty="0"/>
              <a:t>Plaintiff was to sell his interests in an LLC to Defendant</a:t>
            </a:r>
          </a:p>
          <a:p>
            <a:pPr lvl="1"/>
            <a:r>
              <a:rPr lang="en-US" dirty="0"/>
              <a:t>Payments were to occur in two installments, but Defendant never made the second payment</a:t>
            </a:r>
          </a:p>
          <a:p>
            <a:pPr lvl="1"/>
            <a:r>
              <a:rPr lang="en-US" dirty="0"/>
              <a:t>Plaintiff brought a fraud in the inducement claim against Defendant “based on the existence of a representation by [Defendant] to him prior to the execution of the Agreement.” Id. at *12</a:t>
            </a:r>
          </a:p>
          <a:p>
            <a:pPr lvl="1"/>
            <a:r>
              <a:rPr lang="en-US" dirty="0"/>
              <a:t>The court dismissed Plaintiff’s fraud in the inducement claim because the integration clause contained in the Agreement superseded any and all of Defendant’s representations made prior to the Agreement. Id. at *14</a:t>
            </a:r>
          </a:p>
          <a:p>
            <a:pPr lvl="1"/>
            <a:r>
              <a:rPr lang="en-US" dirty="0"/>
              <a:t>The </a:t>
            </a:r>
            <a:r>
              <a:rPr lang="en-US" dirty="0" err="1"/>
              <a:t>parol</a:t>
            </a:r>
            <a:r>
              <a:rPr lang="en-US" dirty="0"/>
              <a:t> evidence rule also prevented Plaintiff from introducing any of the alleged fraudulent representations. Id.</a:t>
            </a:r>
          </a:p>
          <a:p>
            <a:pPr lvl="1"/>
            <a:r>
              <a:rPr lang="en-US" dirty="0"/>
              <a:t>Had plaintiff brought a fraud in the execution claim it may not have been dismissed. Id.</a:t>
            </a:r>
          </a:p>
        </p:txBody>
      </p:sp>
      <p:sp>
        <p:nvSpPr>
          <p:cNvPr id="5" name="Title 4" descr="" title="">
            <a:extLst>
              <a:ext uri="{FF2B5EF4-FFF2-40B4-BE49-F238E27FC236}">
                <a16:creationId xmlns:a16="http://schemas.microsoft.com/office/drawing/2014/main" id="{06F9086E-44B5-EDDE-B7DE-3285A133E0D9}"/>
              </a:ext>
            </a:extLst>
          </p:cNvPr>
          <p:cNvSpPr>
            <a:spLocks noGrp="1"/>
          </p:cNvSpPr>
          <p:nvPr>
            <p:ph type="title"/>
          </p:nvPr>
        </p:nvSpPr>
        <p:spPr/>
        <p:txBody>
          <a:bodyPr/>
          <a:lstStyle/>
          <a:p>
            <a:r>
              <a:rPr lang="en-US" dirty="0"/>
              <a:t>Fraud in the Inducement</a:t>
            </a:r>
          </a:p>
        </p:txBody>
      </p:sp>
    </p:spTree>
    <p:extLst>
      <p:ext uri="{BB962C8B-B14F-4D97-AF65-F5344CB8AC3E}">
        <p14:creationId xmlns:p14="http://schemas.microsoft.com/office/powerpoint/2010/main" val="1634184302"/>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4198ED20-856B-FE69-E21C-DC7296B2F9FD}"/>
              </a:ext>
            </a:extLst>
          </p:cNvPr>
          <p:cNvSpPr>
            <a:spLocks noGrp="1"/>
          </p:cNvSpPr>
          <p:nvPr>
            <p:ph sz="half" idx="10"/>
          </p:nvPr>
        </p:nvSpPr>
        <p:spPr/>
        <p:txBody>
          <a:bodyPr>
            <a:normAutofit fontScale="92500"/>
          </a:bodyPr>
          <a:lstStyle/>
          <a:p>
            <a:r>
              <a:rPr lang="en-US" dirty="0"/>
              <a:t>1 Corbin on Pennsylvania Contracts § 36.01: “Any failure to render complete performance constitutes a breach since the </a:t>
            </a:r>
            <a:r>
              <a:rPr lang="en-US" dirty="0" err="1"/>
              <a:t>promisee</a:t>
            </a:r>
            <a:r>
              <a:rPr lang="en-US" dirty="0"/>
              <a:t> is not receiving the total performance for which he or she bargained</a:t>
            </a:r>
          </a:p>
          <a:p>
            <a:pPr lvl="1"/>
            <a:r>
              <a:rPr lang="en-US" dirty="0"/>
              <a:t>If, however, the breaching party’s failure to perform is insubstantial, the ‘doctrine’ of substantial performance will prevent the non-breaching party from being discharged from his or her duty, although he or she will have a claim for any damages resulting from the partial failure to perform</a:t>
            </a:r>
          </a:p>
          <a:p>
            <a:pPr lvl="1"/>
            <a:r>
              <a:rPr lang="en-US" dirty="0"/>
              <a:t>An immaterial or minor breach does not discharge the non-breaching party’s obligations under an agreement, but even an immaterial breach subjects the breaching party to damages”</a:t>
            </a:r>
          </a:p>
          <a:p>
            <a:endParaRPr lang="en-US" dirty="0"/>
          </a:p>
        </p:txBody>
      </p:sp>
      <p:sp>
        <p:nvSpPr>
          <p:cNvPr id="3" name="Title 2" descr="" title="">
            <a:extLst>
              <a:ext uri="{FF2B5EF4-FFF2-40B4-BE49-F238E27FC236}">
                <a16:creationId xmlns:a16="http://schemas.microsoft.com/office/drawing/2014/main" id="{AD3CDFDF-F25A-4FD9-9EA2-7B7ED955E4F5}"/>
              </a:ext>
            </a:extLst>
          </p:cNvPr>
          <p:cNvSpPr>
            <a:spLocks noGrp="1"/>
          </p:cNvSpPr>
          <p:nvPr>
            <p:ph type="title"/>
          </p:nvPr>
        </p:nvSpPr>
        <p:spPr/>
        <p:txBody>
          <a:bodyPr/>
          <a:lstStyle/>
          <a:p>
            <a:r>
              <a:rPr lang="en-US" dirty="0"/>
              <a:t>Substantial Performance/</a:t>
            </a:r>
            <a:br>
              <a:rPr lang="en-US" dirty="0"/>
            </a:br>
            <a:r>
              <a:rPr lang="en-US" dirty="0"/>
              <a:t>Material Breach</a:t>
            </a:r>
          </a:p>
        </p:txBody>
      </p:sp>
    </p:spTree>
    <p:extLst>
      <p:ext uri="{BB962C8B-B14F-4D97-AF65-F5344CB8AC3E}">
        <p14:creationId xmlns:p14="http://schemas.microsoft.com/office/powerpoint/2010/main" val="276634981"/>
      </p:ext>
    </p:extLst>
  </p:cSld>
  <p:clrMapOvr>
    <a:masterClrMapping/>
  </p:clrMapOvr>
</p:sld>
</file>

<file path=ppt/slides/slide3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D7ACA27-29C6-CD21-87EB-5A2F363414BF}"/>
              </a:ext>
            </a:extLst>
          </p:cNvPr>
          <p:cNvSpPr>
            <a:spLocks noGrp="1"/>
          </p:cNvSpPr>
          <p:nvPr>
            <p:ph type="title"/>
          </p:nvPr>
        </p:nvSpPr>
        <p:spPr/>
        <p:txBody>
          <a:bodyPr/>
          <a:lstStyle/>
          <a:p>
            <a:r>
              <a:rPr lang="en-US" dirty="0"/>
              <a:t>Substantial Performance/Material Breach</a:t>
            </a:r>
          </a:p>
        </p:txBody>
      </p:sp>
      <p:sp>
        <p:nvSpPr>
          <p:cNvPr id="3" name="Content Placeholder 2" descr="" title="">
            <a:extLst>
              <a:ext uri="{FF2B5EF4-FFF2-40B4-BE49-F238E27FC236}">
                <a16:creationId xmlns:a16="http://schemas.microsoft.com/office/drawing/2014/main" id="{EFAB64D2-669B-7D3F-B5B0-B1CDCAE2987D}"/>
              </a:ext>
            </a:extLst>
          </p:cNvPr>
          <p:cNvSpPr>
            <a:spLocks noGrp="1"/>
          </p:cNvSpPr>
          <p:nvPr>
            <p:ph sz="half" idx="1"/>
          </p:nvPr>
        </p:nvSpPr>
        <p:spPr/>
        <p:txBody>
          <a:bodyPr/>
          <a:lstStyle/>
          <a:p>
            <a:pPr marL="342900" indent="-342900" algn="l">
              <a:buFont typeface="Arial" panose="020B0604020202020204" pitchFamily="34" charset="0"/>
              <a:buChar char="•"/>
            </a:pPr>
            <a:r>
              <a:rPr lang="en-US" dirty="0"/>
              <a:t>Only a material breach allows the non-breaching to declare the contract ended and be discharged of its obligations</a:t>
            </a:r>
          </a:p>
          <a:p>
            <a:pPr marL="342900" indent="-342900" algn="l">
              <a:buFont typeface="Arial" panose="020B0604020202020204" pitchFamily="34" charset="0"/>
              <a:buChar char="•"/>
            </a:pPr>
            <a:r>
              <a:rPr lang="en-US" dirty="0"/>
              <a:t>A question of fact</a:t>
            </a:r>
          </a:p>
        </p:txBody>
      </p:sp>
    </p:spTree>
    <p:extLst>
      <p:ext uri="{BB962C8B-B14F-4D97-AF65-F5344CB8AC3E}">
        <p14:creationId xmlns:p14="http://schemas.microsoft.com/office/powerpoint/2010/main" val="1702909592"/>
      </p:ext>
    </p:extLst>
  </p:cSld>
  <p:clrMapOvr>
    <a:masterClrMapping/>
  </p:clrMapOvr>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a:extLst>
              <a:ext uri="{FF2B5EF4-FFF2-40B4-BE49-F238E27FC236}">
                <a16:creationId xmlns:a16="http://schemas.microsoft.com/office/drawing/2014/main" id="{21237584-887C-D2EF-5AB3-FED681AD5A0F}"/>
              </a:ext>
            </a:extLst>
          </p:cNvPr>
          <p:cNvSpPr>
            <a:spLocks noGrp="1"/>
          </p:cNvSpPr>
          <p:nvPr>
            <p:ph type="title"/>
          </p:nvPr>
        </p:nvSpPr>
        <p:spPr/>
        <p:txBody>
          <a:bodyPr/>
          <a:lstStyle/>
          <a:p>
            <a:r>
              <a:rPr lang="en-US" dirty="0"/>
              <a:t>Substantial Performance/Material Breach</a:t>
            </a:r>
          </a:p>
        </p:txBody>
      </p:sp>
      <p:sp>
        <p:nvSpPr>
          <p:cNvPr id="3" name="Content Placeholder 2" descr="" title="">
            <a:extLst>
              <a:ext uri="{FF2B5EF4-FFF2-40B4-BE49-F238E27FC236}">
                <a16:creationId xmlns:a16="http://schemas.microsoft.com/office/drawing/2014/main" id="{08B1145E-482D-868F-FC86-E535A51311E7}"/>
              </a:ext>
            </a:extLst>
          </p:cNvPr>
          <p:cNvSpPr>
            <a:spLocks noGrp="1"/>
          </p:cNvSpPr>
          <p:nvPr>
            <p:ph sz="half" idx="1"/>
          </p:nvPr>
        </p:nvSpPr>
        <p:spPr>
          <a:xfrm>
            <a:off x="952499" y="2760454"/>
            <a:ext cx="10258425" cy="3192672"/>
          </a:xfrm>
        </p:spPr>
        <p:txBody>
          <a:bodyPr>
            <a:normAutofit fontScale="92500" lnSpcReduction="10000"/>
          </a:bodyPr>
          <a:lstStyle/>
          <a:p>
            <a:pPr lvl="1" algn="l">
              <a:spcBef>
                <a:spcPts val="600"/>
              </a:spcBef>
            </a:pPr>
            <a:r>
              <a:rPr lang="en-US" dirty="0"/>
              <a:t>Look to the five-prong test in Restatement (Second) of Contracts 241:</a:t>
            </a:r>
          </a:p>
          <a:p>
            <a:pPr marL="800100" lvl="1" indent="-342900" algn="l">
              <a:spcBef>
                <a:spcPts val="600"/>
              </a:spcBef>
              <a:buFont typeface="Arial" panose="020B0604020202020204" pitchFamily="34" charset="0"/>
              <a:buChar char="•"/>
            </a:pPr>
            <a:r>
              <a:rPr lang="en-US" dirty="0"/>
              <a:t>the extent to which the injured party will be deprived of the benefit that it reasonably expected</a:t>
            </a:r>
          </a:p>
          <a:p>
            <a:pPr marL="800100" lvl="1" indent="-342900" algn="l">
              <a:spcBef>
                <a:spcPts val="600"/>
              </a:spcBef>
              <a:buFont typeface="Arial" panose="020B0604020202020204" pitchFamily="34" charset="0"/>
              <a:buChar char="•"/>
            </a:pPr>
            <a:r>
              <a:rPr lang="en-US" dirty="0"/>
              <a:t>the extent to which the injured party can be adequately compensated for the part of that benefit of which it will be deprived</a:t>
            </a:r>
          </a:p>
          <a:p>
            <a:pPr marL="800100" lvl="1" indent="-342900" algn="l">
              <a:spcBef>
                <a:spcPts val="600"/>
              </a:spcBef>
              <a:buFont typeface="Arial" panose="020B0604020202020204" pitchFamily="34" charset="0"/>
              <a:buChar char="•"/>
            </a:pPr>
            <a:r>
              <a:rPr lang="en-US" dirty="0"/>
              <a:t>the extent to which the party failing to perform will suffer forfeiture</a:t>
            </a:r>
          </a:p>
          <a:p>
            <a:pPr marL="800100" lvl="1" indent="-342900" algn="l">
              <a:spcBef>
                <a:spcPts val="600"/>
              </a:spcBef>
              <a:buFont typeface="Arial" panose="020B0604020202020204" pitchFamily="34" charset="0"/>
              <a:buChar char="•"/>
            </a:pPr>
            <a:r>
              <a:rPr lang="en-US" dirty="0"/>
              <a:t>the likelihood that the party failing to perform will cure its failure, taking account of all the circumstances including any reasonable assurances</a:t>
            </a:r>
          </a:p>
          <a:p>
            <a:pPr marL="800100" lvl="1" indent="-342900" algn="l">
              <a:spcBef>
                <a:spcPts val="600"/>
              </a:spcBef>
              <a:buFont typeface="Arial" panose="020B0604020202020204" pitchFamily="34" charset="0"/>
              <a:buChar char="•"/>
            </a:pPr>
            <a:r>
              <a:rPr lang="en-US" dirty="0"/>
              <a:t>the extent to which the behavior of the party failing to perform or to offer to perform comports with standards of good faith and fair dealing</a:t>
            </a:r>
          </a:p>
          <a:p>
            <a:endParaRPr lang="en-US" dirty="0"/>
          </a:p>
        </p:txBody>
      </p:sp>
    </p:spTree>
    <p:extLst>
      <p:ext uri="{BB962C8B-B14F-4D97-AF65-F5344CB8AC3E}">
        <p14:creationId xmlns:p14="http://schemas.microsoft.com/office/powerpoint/2010/main" val="1106343631"/>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a:extLst>
              <a:ext uri="{FF2B5EF4-FFF2-40B4-BE49-F238E27FC236}">
                <a16:creationId xmlns:a16="http://schemas.microsoft.com/office/drawing/2014/main" id="{45ECF0F1-A0BC-669D-D18E-496EE18A87F6}"/>
              </a:ext>
            </a:extLst>
          </p:cNvPr>
          <p:cNvSpPr>
            <a:spLocks noGrp="1"/>
          </p:cNvSpPr>
          <p:nvPr>
            <p:ph type="title"/>
          </p:nvPr>
        </p:nvSpPr>
        <p:spPr/>
        <p:txBody>
          <a:bodyPr/>
          <a:lstStyle/>
          <a:p>
            <a:r>
              <a:rPr lang="en-US" dirty="0"/>
              <a:t>Anticipatory Repudiation</a:t>
            </a:r>
          </a:p>
        </p:txBody>
      </p:sp>
      <p:sp>
        <p:nvSpPr>
          <p:cNvPr id="3" name="Content Placeholder 2" descr="" title="">
            <a:extLst>
              <a:ext uri="{FF2B5EF4-FFF2-40B4-BE49-F238E27FC236}">
                <a16:creationId xmlns:a16="http://schemas.microsoft.com/office/drawing/2014/main" id="{4E7E7CCD-602B-8E20-C5F1-5095DC9B2839}"/>
              </a:ext>
            </a:extLst>
          </p:cNvPr>
          <p:cNvSpPr>
            <a:spLocks noGrp="1"/>
          </p:cNvSpPr>
          <p:nvPr>
            <p:ph sz="half" idx="1"/>
          </p:nvPr>
        </p:nvSpPr>
        <p:spPr>
          <a:xfrm>
            <a:off x="952499" y="2828924"/>
            <a:ext cx="10258425" cy="3124201"/>
          </a:xfrm>
        </p:spPr>
        <p:txBody>
          <a:bodyPr>
            <a:normAutofit fontScale="92500"/>
          </a:bodyPr>
          <a:lstStyle/>
          <a:p>
            <a:pPr marL="342900" indent="-342900" algn="l">
              <a:buFont typeface="Arial" panose="020B0604020202020204" pitchFamily="34" charset="0"/>
              <a:buChar char="•"/>
            </a:pPr>
            <a:r>
              <a:rPr lang="en-US" i="1" dirty="0"/>
              <a:t>2401 Pennsylvania Ave. Corp. v. Federation of Jewish Agencies</a:t>
            </a:r>
            <a:r>
              <a:rPr lang="en-US" dirty="0"/>
              <a:t>,  489 A.2d 733, 736 (Pa. 1985): “The requisite elements of an anticipatory breach were established by this Court in [1936]  . . . to constitute anticipatory breach under Pennsylvania law there must be ‘an absolute and unequivocal refusal to perform or a distinct and positive statement of an inability to do so’”</a:t>
            </a:r>
          </a:p>
          <a:p>
            <a:pPr marL="342900" indent="-342900" algn="l">
              <a:buFont typeface="Arial" panose="020B0604020202020204" pitchFamily="34" charset="0"/>
              <a:buChar char="•"/>
            </a:pPr>
            <a:r>
              <a:rPr lang="en-US" dirty="0">
                <a:solidFill>
                  <a:srgbClr val="00B0F0"/>
                </a:solidFill>
              </a:rPr>
              <a:t>Pennsylvania</a:t>
            </a:r>
            <a:r>
              <a:rPr lang="en-US" dirty="0"/>
              <a:t> rejects The Restatement (Second) of Contracts 250: In order to constitute a repudiation, a party’s language must be sufficiently positive to be reasonably interpreted to mean that a party will not or cannot perform</a:t>
            </a:r>
          </a:p>
          <a:p>
            <a:endParaRPr lang="en-US" dirty="0"/>
          </a:p>
        </p:txBody>
      </p:sp>
    </p:spTree>
    <p:extLst>
      <p:ext uri="{BB962C8B-B14F-4D97-AF65-F5344CB8AC3E}">
        <p14:creationId xmlns:p14="http://schemas.microsoft.com/office/powerpoint/2010/main" val="528044204"/>
      </p:ext>
    </p:extLst>
  </p:cSld>
  <p:clrMapOvr>
    <a:masterClrMapping/>
  </p:clrMapOvr>
</p:sld>
</file>

<file path=ppt/slides/slide3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248FA131-F759-8D8F-0BA1-328CC65109F3}"/>
              </a:ext>
            </a:extLst>
          </p:cNvPr>
          <p:cNvSpPr>
            <a:spLocks noGrp="1"/>
          </p:cNvSpPr>
          <p:nvPr>
            <p:ph sz="half" idx="10"/>
          </p:nvPr>
        </p:nvSpPr>
        <p:spPr>
          <a:xfrm>
            <a:off x="5524499" y="638175"/>
            <a:ext cx="6391276" cy="5467350"/>
          </a:xfrm>
        </p:spPr>
        <p:txBody>
          <a:bodyPr>
            <a:normAutofit fontScale="77500" lnSpcReduction="20000"/>
          </a:bodyPr>
          <a:lstStyle/>
          <a:p>
            <a:r>
              <a:rPr lang="en-US" i="1" dirty="0"/>
              <a:t>SIS Int’l Trade, Inc. v. Scudder Realty, LLC</a:t>
            </a:r>
            <a:r>
              <a:rPr lang="en-US" dirty="0"/>
              <a:t>, 2024 U.S. Dist. LEXIS 48958 </a:t>
            </a:r>
            <a:r>
              <a:rPr lang="en-US" dirty="0">
                <a:solidFill>
                  <a:srgbClr val="00B0F0"/>
                </a:solidFill>
              </a:rPr>
              <a:t>(E.D. Pa. Mar. 20, 2024)</a:t>
            </a:r>
            <a:r>
              <a:rPr lang="en-US" dirty="0"/>
              <a:t>:</a:t>
            </a:r>
          </a:p>
          <a:p>
            <a:pPr lvl="1"/>
            <a:r>
              <a:rPr lang="en-US" dirty="0"/>
              <a:t>The township in which plaintiffs intended to set up one of their franchise stores passed an Ordinance that forbid the business from operating</a:t>
            </a:r>
          </a:p>
          <a:p>
            <a:pPr lvl="1"/>
            <a:r>
              <a:rPr lang="en-US" dirty="0"/>
              <a:t>Plaintiffs had already entered into a five-year commercial lease with Defendant after explaining to Defendant their plans for use of the property</a:t>
            </a:r>
          </a:p>
          <a:p>
            <a:pPr lvl="1"/>
            <a:r>
              <a:rPr lang="en-US" dirty="0"/>
              <a:t>When Plaintiffs were prohibited from operating their business, they brought a breach of contract claim arguing the lease is invalid and that the landlord repudiated by sending default notices</a:t>
            </a:r>
          </a:p>
          <a:p>
            <a:pPr lvl="1"/>
            <a:r>
              <a:rPr lang="en-US" dirty="0"/>
              <a:t>A finding of anticipatory repudiation has a high threshold, and it is only found through absolute and unequivocal refusal to perform. Id. at *17</a:t>
            </a:r>
          </a:p>
          <a:p>
            <a:pPr lvl="1"/>
            <a:r>
              <a:rPr lang="en-US" dirty="0"/>
              <a:t>Landlord’s default notices expressly stated that the agreement between the parties remained in effect, showing Defendant’s commitment to continuing the lease. Id. at *16-17</a:t>
            </a:r>
          </a:p>
          <a:p>
            <a:pPr lvl="1"/>
            <a:r>
              <a:rPr lang="en-US" dirty="0"/>
              <a:t>NB: Impractability off the table because of a risk-allocation clause that Plaintiffs approved the relevant zoning</a:t>
            </a:r>
          </a:p>
        </p:txBody>
      </p:sp>
      <p:sp>
        <p:nvSpPr>
          <p:cNvPr id="5" name="Title 4" descr="" title="">
            <a:extLst>
              <a:ext uri="{FF2B5EF4-FFF2-40B4-BE49-F238E27FC236}">
                <a16:creationId xmlns:a16="http://schemas.microsoft.com/office/drawing/2014/main" id="{E6081BB2-9C88-8D22-973C-3A524ED7CE3C}"/>
              </a:ext>
            </a:extLst>
          </p:cNvPr>
          <p:cNvSpPr>
            <a:spLocks noGrp="1"/>
          </p:cNvSpPr>
          <p:nvPr>
            <p:ph type="title"/>
          </p:nvPr>
        </p:nvSpPr>
        <p:spPr/>
        <p:txBody>
          <a:bodyPr/>
          <a:lstStyle/>
          <a:p>
            <a:r>
              <a:rPr lang="en-US" dirty="0"/>
              <a:t>Anticipatory Repudiation</a:t>
            </a:r>
          </a:p>
        </p:txBody>
      </p:sp>
    </p:spTree>
    <p:extLst>
      <p:ext uri="{BB962C8B-B14F-4D97-AF65-F5344CB8AC3E}">
        <p14:creationId xmlns:p14="http://schemas.microsoft.com/office/powerpoint/2010/main" val="2354330316"/>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233F1A0E-8633-0EA4-F5B6-B3340AD3EB08}"/>
              </a:ext>
            </a:extLst>
          </p:cNvPr>
          <p:cNvSpPr>
            <a:spLocks noGrp="1"/>
          </p:cNvSpPr>
          <p:nvPr>
            <p:ph type="title"/>
          </p:nvPr>
        </p:nvSpPr>
        <p:spPr/>
        <p:txBody>
          <a:bodyPr/>
          <a:lstStyle/>
          <a:p>
            <a:r>
              <a:rPr lang="en-US" dirty="0"/>
              <a:t>OFFER AND ACCEPTANCE</a:t>
            </a:r>
          </a:p>
        </p:txBody>
      </p:sp>
      <p:sp>
        <p:nvSpPr>
          <p:cNvPr id="2" name="Content Placeholder 1" descr="" title="">
            <a:extLst>
              <a:ext uri="{FF2B5EF4-FFF2-40B4-BE49-F238E27FC236}">
                <a16:creationId xmlns:a16="http://schemas.microsoft.com/office/drawing/2014/main" id="{24438D06-3756-996C-EB3D-A402DFE625D7}"/>
              </a:ext>
            </a:extLst>
          </p:cNvPr>
          <p:cNvSpPr>
            <a:spLocks noGrp="1"/>
          </p:cNvSpPr>
          <p:nvPr>
            <p:ph sz="half" idx="1"/>
          </p:nvPr>
        </p:nvSpPr>
        <p:spPr/>
        <p:txBody>
          <a:bodyPr>
            <a:normAutofit lnSpcReduction="10000"/>
          </a:bodyPr>
          <a:lstStyle/>
          <a:p>
            <a:pPr marL="342900" indent="-342900" algn="l">
              <a:buFont typeface="Arial" panose="020B0604020202020204" pitchFamily="34" charset="0"/>
              <a:buChar char="•"/>
            </a:pPr>
            <a:r>
              <a:rPr lang="en-US" dirty="0"/>
              <a:t>Intent to be bound is critical – can look to circumstance, completeness of terms</a:t>
            </a:r>
          </a:p>
          <a:p>
            <a:pPr marL="342900" indent="-342900" algn="l">
              <a:buFont typeface="Arial" panose="020B0604020202020204" pitchFamily="34" charset="0"/>
              <a:buChar char="•"/>
            </a:pPr>
            <a:r>
              <a:rPr lang="en-US" dirty="0"/>
              <a:t>Unique uses of language may be determinative</a:t>
            </a:r>
          </a:p>
          <a:p>
            <a:pPr marL="342900" indent="-342900" algn="l">
              <a:buFont typeface="Arial" panose="020B0604020202020204" pitchFamily="34" charset="0"/>
              <a:buChar char="•"/>
            </a:pPr>
            <a:r>
              <a:rPr lang="en-US" dirty="0"/>
              <a:t>Labels may be misleading</a:t>
            </a:r>
          </a:p>
          <a:p>
            <a:pPr marL="342900" indent="-342900" algn="l">
              <a:buFont typeface="Arial" panose="020B0604020202020204" pitchFamily="34" charset="0"/>
              <a:buChar char="•"/>
            </a:pPr>
            <a:r>
              <a:rPr lang="en-US" dirty="0"/>
              <a:t>Offeror can condition the offer – conditions of acceptance, duration of offer</a:t>
            </a:r>
          </a:p>
        </p:txBody>
      </p:sp>
    </p:spTree>
    <p:extLst>
      <p:ext uri="{BB962C8B-B14F-4D97-AF65-F5344CB8AC3E}">
        <p14:creationId xmlns:p14="http://schemas.microsoft.com/office/powerpoint/2010/main" val="380945794"/>
      </p:ext>
    </p:extLst>
  </p:cSld>
  <p:clrMapOvr>
    <a:masterClrMapping/>
  </p:clrMapOvr>
</p:sld>
</file>

<file path=ppt/slides/slide4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153D09A2-2DB7-7C25-0EDC-A32C0C916C95}"/>
              </a:ext>
            </a:extLst>
          </p:cNvPr>
          <p:cNvSpPr>
            <a:spLocks noGrp="1"/>
          </p:cNvSpPr>
          <p:nvPr>
            <p:ph sz="half" idx="10"/>
          </p:nvPr>
        </p:nvSpPr>
        <p:spPr>
          <a:xfrm>
            <a:off x="5524499" y="638175"/>
            <a:ext cx="6391276" cy="5467350"/>
          </a:xfrm>
        </p:spPr>
        <p:txBody>
          <a:bodyPr/>
          <a:lstStyle/>
          <a:p>
            <a:r>
              <a:rPr lang="en-US" dirty="0"/>
              <a:t>Expectation damages, reliance damages, restitution damages, specific performance, etc.</a:t>
            </a:r>
          </a:p>
          <a:p>
            <a:r>
              <a:rPr lang="en-US" i="1" dirty="0"/>
              <a:t>McCausland v. Wagner</a:t>
            </a:r>
            <a:r>
              <a:rPr lang="en-US" dirty="0"/>
              <a:t>, 78 A.3d 1098, 1102 (Pa. Super. 2013): “In a breach of contract suit, the plaintiff either may rescind the contract and seek restitution or enforce the contract and recover damages based on expectation. In such a case, the inconsistent nature of those actions is obvious—one cannot attempt to terminate his contractual obligations and, at the same time, seek to enforce the contract and enjoy its full benefits in an action for breach”</a:t>
            </a:r>
          </a:p>
        </p:txBody>
      </p:sp>
      <p:sp>
        <p:nvSpPr>
          <p:cNvPr id="5" name="Title 4" descr="" title="">
            <a:extLst>
              <a:ext uri="{FF2B5EF4-FFF2-40B4-BE49-F238E27FC236}">
                <a16:creationId xmlns:a16="http://schemas.microsoft.com/office/drawing/2014/main" id="{C10CF548-A771-1067-36B5-C3CC35B2960C}"/>
              </a:ext>
            </a:extLst>
          </p:cNvPr>
          <p:cNvSpPr>
            <a:spLocks noGrp="1"/>
          </p:cNvSpPr>
          <p:nvPr>
            <p:ph type="title"/>
          </p:nvPr>
        </p:nvSpPr>
        <p:spPr/>
        <p:txBody>
          <a:bodyPr/>
          <a:lstStyle/>
          <a:p>
            <a:r>
              <a:rPr lang="en-US" dirty="0"/>
              <a:t>Election of Remedies</a:t>
            </a:r>
          </a:p>
        </p:txBody>
      </p:sp>
    </p:spTree>
    <p:extLst>
      <p:ext uri="{BB962C8B-B14F-4D97-AF65-F5344CB8AC3E}">
        <p14:creationId xmlns:p14="http://schemas.microsoft.com/office/powerpoint/2010/main" val="2573030500"/>
      </p:ext>
    </p:extLst>
  </p:cSld>
  <p:clrMapOvr>
    <a:masterClrMapping/>
  </p:clrMapOvr>
</p:sld>
</file>

<file path=ppt/slides/slide4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E9F001BC-13DB-02A9-D1D9-FCB9A403C0F9}"/>
              </a:ext>
            </a:extLst>
          </p:cNvPr>
          <p:cNvSpPr>
            <a:spLocks noGrp="1"/>
          </p:cNvSpPr>
          <p:nvPr>
            <p:ph sz="half" idx="10"/>
          </p:nvPr>
        </p:nvSpPr>
        <p:spPr>
          <a:xfrm>
            <a:off x="5524499" y="638175"/>
            <a:ext cx="6391276" cy="5467350"/>
          </a:xfrm>
        </p:spPr>
        <p:txBody>
          <a:bodyPr>
            <a:normAutofit fontScale="92500"/>
          </a:bodyPr>
          <a:lstStyle/>
          <a:p>
            <a:r>
              <a:rPr lang="en-US" i="1" dirty="0"/>
              <a:t>Ebright v. Shutter</a:t>
            </a:r>
            <a:r>
              <a:rPr lang="en-US" dirty="0"/>
              <a:t>, 386 A.2d 66, 68 (Pa. Super. 1978): “As a general rule, courts ordinarily do not grant damages in addition to specific performance, in large part because such an award would constitute an inequitable windfall for the </a:t>
            </a:r>
            <a:r>
              <a:rPr lang="en-US" dirty="0" err="1"/>
              <a:t>promisee</a:t>
            </a:r>
            <a:r>
              <a:rPr lang="en-US" dirty="0"/>
              <a:t>, at least where specific performance alone of the contract affords the </a:t>
            </a:r>
            <a:r>
              <a:rPr lang="en-US" dirty="0" err="1"/>
              <a:t>promisee</a:t>
            </a:r>
            <a:r>
              <a:rPr lang="en-US" dirty="0"/>
              <a:t> the full benefit of his bargain. However, when specific performance is not sufficient to place the parties in the position in which they would have been had the contract been performed as contemplated, an additional award of money may be entirely proper in order to equitably adjust this difference”</a:t>
            </a:r>
          </a:p>
          <a:p>
            <a:r>
              <a:rPr lang="en-US" dirty="0"/>
              <a:t>While a party is not allowed to obtain a double recovery, he or she may plead inconsistent claims</a:t>
            </a:r>
          </a:p>
        </p:txBody>
      </p:sp>
      <p:sp>
        <p:nvSpPr>
          <p:cNvPr id="3" name="Title 2" descr="" title="">
            <a:extLst>
              <a:ext uri="{FF2B5EF4-FFF2-40B4-BE49-F238E27FC236}">
                <a16:creationId xmlns:a16="http://schemas.microsoft.com/office/drawing/2014/main" id="{E981295D-C7FA-A949-B57E-8B543E01FCFA}"/>
              </a:ext>
            </a:extLst>
          </p:cNvPr>
          <p:cNvSpPr>
            <a:spLocks noGrp="1"/>
          </p:cNvSpPr>
          <p:nvPr>
            <p:ph type="title"/>
          </p:nvPr>
        </p:nvSpPr>
        <p:spPr>
          <a:xfrm>
            <a:off x="371475" y="638176"/>
            <a:ext cx="4181475" cy="2567000"/>
          </a:xfrm>
        </p:spPr>
        <p:txBody>
          <a:bodyPr/>
          <a:lstStyle/>
          <a:p>
            <a:r>
              <a:rPr lang="en-US" dirty="0"/>
              <a:t>Election of Remedies</a:t>
            </a:r>
          </a:p>
        </p:txBody>
      </p:sp>
    </p:spTree>
    <p:extLst>
      <p:ext uri="{BB962C8B-B14F-4D97-AF65-F5344CB8AC3E}">
        <p14:creationId xmlns:p14="http://schemas.microsoft.com/office/powerpoint/2010/main" val="1510118057"/>
      </p:ext>
    </p:extLst>
  </p:cSld>
  <p:clrMapOvr>
    <a:masterClrMapping/>
  </p:clrMapOvr>
</p:sld>
</file>

<file path=ppt/slides/slide4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19F4F6A-BA0E-8F81-29EE-840E2088BDD3}"/>
              </a:ext>
            </a:extLst>
          </p:cNvPr>
          <p:cNvSpPr>
            <a:spLocks noGrp="1"/>
          </p:cNvSpPr>
          <p:nvPr>
            <p:ph type="title"/>
          </p:nvPr>
        </p:nvSpPr>
        <p:spPr>
          <a:xfrm>
            <a:off x="952500" y="904875"/>
            <a:ext cx="10258425" cy="1441283"/>
          </a:xfrm>
        </p:spPr>
        <p:txBody>
          <a:bodyPr/>
          <a:lstStyle/>
          <a:p>
            <a:r>
              <a:rPr lang="en-US" dirty="0"/>
              <a:t>Election of Remedies</a:t>
            </a:r>
          </a:p>
        </p:txBody>
      </p:sp>
      <p:sp>
        <p:nvSpPr>
          <p:cNvPr id="3" name="Content Placeholder 2" descr="" title="">
            <a:extLst>
              <a:ext uri="{FF2B5EF4-FFF2-40B4-BE49-F238E27FC236}">
                <a16:creationId xmlns:a16="http://schemas.microsoft.com/office/drawing/2014/main" id="{D8A8ED77-0D75-4C3B-F3C2-4F670D7E4BBE}"/>
              </a:ext>
            </a:extLst>
          </p:cNvPr>
          <p:cNvSpPr>
            <a:spLocks noGrp="1"/>
          </p:cNvSpPr>
          <p:nvPr>
            <p:ph sz="half" idx="1"/>
          </p:nvPr>
        </p:nvSpPr>
        <p:spPr>
          <a:xfrm>
            <a:off x="952499" y="2828924"/>
            <a:ext cx="10258425" cy="3124201"/>
          </a:xfrm>
        </p:spPr>
        <p:txBody>
          <a:bodyPr>
            <a:normAutofit fontScale="92500" lnSpcReduction="10000"/>
          </a:bodyPr>
          <a:lstStyle/>
          <a:p>
            <a:pPr marL="342900" indent="-342900" algn="l">
              <a:buFont typeface="Arial" panose="020B0604020202020204" pitchFamily="34" charset="0"/>
              <a:buChar char="•"/>
            </a:pPr>
            <a:r>
              <a:rPr lang="en-US" i="1" dirty="0"/>
              <a:t>CM Goat, LLC v. Valdez</a:t>
            </a:r>
            <a:r>
              <a:rPr lang="en-US" dirty="0"/>
              <a:t>, 318 A.3d 392 </a:t>
            </a:r>
            <a:r>
              <a:rPr lang="en-US" dirty="0">
                <a:solidFill>
                  <a:srgbClr val="00B0F0"/>
                </a:solidFill>
              </a:rPr>
              <a:t>(Pa. Super. 2024)</a:t>
            </a:r>
            <a:r>
              <a:rPr lang="en-US" dirty="0"/>
              <a:t>:</a:t>
            </a:r>
          </a:p>
          <a:p>
            <a:pPr marL="800100" lvl="1" indent="-342900" algn="l">
              <a:buFont typeface="Arial" panose="020B0604020202020204" pitchFamily="34" charset="0"/>
              <a:buChar char="•"/>
            </a:pPr>
            <a:r>
              <a:rPr lang="en-US" dirty="0"/>
              <a:t>Parties entered into an agreement to transfer commercial property</a:t>
            </a:r>
          </a:p>
          <a:p>
            <a:pPr marL="800100" lvl="1" indent="-342900" algn="l">
              <a:buFont typeface="Arial" panose="020B0604020202020204" pitchFamily="34" charset="0"/>
              <a:buChar char="•"/>
            </a:pPr>
            <a:r>
              <a:rPr lang="en-US" dirty="0"/>
              <a:t>“Specific performance generally is described as the surrender of a thing in itself, because that thing is unique and thus incapable—by its nature—of duplication . . . [Pennsylvania courts] consistently have determined that specific performance is an appropriate remedy to compel the conveyance of real estate where a seller violates a realty contract and specific enforcement of the contract would not be contrary to justice . . . [a] specific tract of land has long been regarded as unique and impossible of duplication by the use of any amount of money.” Id. at 399</a:t>
            </a:r>
          </a:p>
          <a:p>
            <a:endParaRPr lang="en-US" dirty="0"/>
          </a:p>
        </p:txBody>
      </p:sp>
    </p:spTree>
    <p:extLst>
      <p:ext uri="{BB962C8B-B14F-4D97-AF65-F5344CB8AC3E}">
        <p14:creationId xmlns:p14="http://schemas.microsoft.com/office/powerpoint/2010/main" val="1495815920"/>
      </p:ext>
    </p:extLst>
  </p:cSld>
  <p:clrMapOvr>
    <a:masterClrMapping/>
  </p:clrMapOvr>
</p:sld>
</file>

<file path=ppt/slides/slide4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D39811AC-6DB1-3DE0-A6D1-953A8BC9C3F7}"/>
            </a:ext>
          </a:extLst>
        </p:cNvPr>
        <p:cNvGrpSpPr/>
        <p:nvPr/>
      </p:nvGrpSpPr>
      <p:grpSpPr>
        <a:xfrm>
          <a:off x="0" y="0"/>
          <a:ext cx="0" cy="0"/>
          <a:chOff x="0" y="0"/>
          <a:chExt cx="0" cy="0"/>
        </a:xfrm>
      </p:grpSpPr>
      <p:sp>
        <p:nvSpPr>
          <p:cNvPr id="14" name="Picture Placeholder 13" descr="" title="">
            <a:extLst>
              <a:ext uri="{FF2B5EF4-FFF2-40B4-BE49-F238E27FC236}">
                <a16:creationId xmlns:a16="http://schemas.microsoft.com/office/drawing/2014/main" id="{1FBB2513-71C0-3A71-8902-AF224FDA1B18}"/>
              </a:ext>
            </a:extLst>
          </p:cNvPr>
          <p:cNvSpPr>
            <a:spLocks noGrp="1"/>
          </p:cNvSpPr>
          <p:nvPr>
            <p:ph type="pic" sz="quarter" idx="10"/>
          </p:nvPr>
        </p:nvSpPr>
        <p:spPr/>
        <p:txBody>
          <a:bodyPr>
            <a:normAutofit/>
          </a:bodyPr>
          <a:lstStyle/>
          <a:p>
            <a:r>
              <a:rPr lang="en-US" sz="4000" b="1" dirty="0"/>
              <a:t>OTHER </a:t>
            </a:r>
            <a:r>
              <a:rPr lang="en-US" sz="4000" b="1" dirty="0">
                <a:solidFill>
                  <a:srgbClr val="00B0F0"/>
                </a:solidFill>
              </a:rPr>
              <a:t>PENNSYLVANIA</a:t>
            </a:r>
            <a:r>
              <a:rPr lang="en-US" sz="4000" b="1" dirty="0"/>
              <a:t> ANOMALIES</a:t>
            </a:r>
          </a:p>
        </p:txBody>
      </p:sp>
    </p:spTree>
    <p:extLst>
      <p:ext uri="{BB962C8B-B14F-4D97-AF65-F5344CB8AC3E}">
        <p14:creationId xmlns:p14="http://schemas.microsoft.com/office/powerpoint/2010/main" val="1824021787"/>
      </p:ext>
    </p:extLst>
  </p:cSld>
  <p:clrMapOvr>
    <a:masterClrMapping/>
  </p:clrMapOvr>
</p:sld>
</file>

<file path=ppt/slides/slide4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6A12C73-1553-2475-B5D1-8458C48D118B}"/>
              </a:ext>
            </a:extLst>
          </p:cNvPr>
          <p:cNvSpPr>
            <a:spLocks noGrp="1"/>
          </p:cNvSpPr>
          <p:nvPr>
            <p:ph type="title"/>
          </p:nvPr>
        </p:nvSpPr>
        <p:spPr/>
        <p:txBody>
          <a:bodyPr/>
          <a:lstStyle/>
          <a:p>
            <a:r>
              <a:rPr lang="en-US" dirty="0"/>
              <a:t>Contracts Under Seal</a:t>
            </a:r>
          </a:p>
        </p:txBody>
      </p:sp>
      <p:sp>
        <p:nvSpPr>
          <p:cNvPr id="3" name="Content Placeholder 2" descr="" title="">
            <a:extLst>
              <a:ext uri="{FF2B5EF4-FFF2-40B4-BE49-F238E27FC236}">
                <a16:creationId xmlns:a16="http://schemas.microsoft.com/office/drawing/2014/main" id="{3E077EF2-8988-E798-F024-F9FD3967432E}"/>
              </a:ext>
            </a:extLst>
          </p:cNvPr>
          <p:cNvSpPr>
            <a:spLocks noGrp="1"/>
          </p:cNvSpPr>
          <p:nvPr>
            <p:ph sz="half" idx="1"/>
          </p:nvPr>
        </p:nvSpPr>
        <p:spPr/>
        <p:txBody>
          <a:bodyPr/>
          <a:lstStyle/>
          <a:p>
            <a:pPr marL="342900" indent="-342900" algn="l">
              <a:buFont typeface="Arial" panose="020B0604020202020204" pitchFamily="34" charset="0"/>
              <a:buChar char="•"/>
            </a:pPr>
            <a:r>
              <a:rPr lang="en-US" dirty="0"/>
              <a:t>The Uniform Written Obligations Act provides: “A written release or promise, hereafter made and signed by the person releasing or promising, shall not be invalid or unenforceable for lack of consideration, if the writing also contains an additional express statement, in any form of language, that the signer intends to be legally bound” </a:t>
            </a:r>
          </a:p>
          <a:p>
            <a:pPr marL="342900" indent="-342900" algn="l">
              <a:buFont typeface="Arial" panose="020B0604020202020204" pitchFamily="34" charset="0"/>
              <a:buChar char="•"/>
            </a:pPr>
            <a:r>
              <a:rPr lang="en-US" dirty="0"/>
              <a:t>Enacted it in 1927 – not live anywhere else</a:t>
            </a:r>
          </a:p>
        </p:txBody>
      </p:sp>
    </p:spTree>
    <p:extLst>
      <p:ext uri="{BB962C8B-B14F-4D97-AF65-F5344CB8AC3E}">
        <p14:creationId xmlns:p14="http://schemas.microsoft.com/office/powerpoint/2010/main" val="2190428892"/>
      </p:ext>
    </p:extLst>
  </p:cSld>
  <p:clrMapOvr>
    <a:masterClrMapping/>
  </p:clrMapOvr>
</p:sld>
</file>

<file path=ppt/slides/slide4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8FF8DA2-559B-26D9-A5DF-E302144A1723}"/>
              </a:ext>
            </a:extLst>
          </p:cNvPr>
          <p:cNvSpPr>
            <a:spLocks noGrp="1"/>
          </p:cNvSpPr>
          <p:nvPr>
            <p:ph type="title"/>
          </p:nvPr>
        </p:nvSpPr>
        <p:spPr/>
        <p:txBody>
          <a:bodyPr/>
          <a:lstStyle/>
          <a:p>
            <a:r>
              <a:rPr lang="en-US" dirty="0"/>
              <a:t>Oral Revisions</a:t>
            </a:r>
          </a:p>
        </p:txBody>
      </p:sp>
      <p:sp>
        <p:nvSpPr>
          <p:cNvPr id="3" name="Content Placeholder 2" descr="" title="">
            <a:extLst>
              <a:ext uri="{FF2B5EF4-FFF2-40B4-BE49-F238E27FC236}">
                <a16:creationId xmlns:a16="http://schemas.microsoft.com/office/drawing/2014/main" id="{08CDF885-C172-66CE-8C6A-5CC5DCE6D3AD}"/>
              </a:ext>
            </a:extLst>
          </p:cNvPr>
          <p:cNvSpPr>
            <a:spLocks noGrp="1"/>
          </p:cNvSpPr>
          <p:nvPr>
            <p:ph sz="half" idx="1"/>
          </p:nvPr>
        </p:nvSpPr>
        <p:spPr>
          <a:xfrm>
            <a:off x="952499" y="2717322"/>
            <a:ext cx="10258425" cy="3235804"/>
          </a:xfrm>
        </p:spPr>
        <p:txBody>
          <a:bodyPr>
            <a:normAutofit fontScale="85000" lnSpcReduction="10000"/>
          </a:bodyPr>
          <a:lstStyle/>
          <a:p>
            <a:pPr marL="342900" indent="-342900" algn="l">
              <a:spcBef>
                <a:spcPts val="600"/>
              </a:spcBef>
              <a:buFont typeface="Arial" panose="020B0604020202020204" pitchFamily="34" charset="0"/>
              <a:buChar char="•"/>
            </a:pPr>
            <a:r>
              <a:rPr lang="en-US" i="1" dirty="0"/>
              <a:t>C.E. Pontz Sons, Inc. v. Purcell Constr. Co.</a:t>
            </a:r>
            <a:r>
              <a:rPr lang="en-US" dirty="0"/>
              <a:t>, 2015 Pa. Super. </a:t>
            </a:r>
            <a:r>
              <a:rPr lang="en-US" dirty="0" err="1"/>
              <a:t>Unpub</a:t>
            </a:r>
            <a:r>
              <a:rPr lang="en-US" dirty="0"/>
              <a:t>. LEXIS 3192 (September 1, 2015):</a:t>
            </a:r>
          </a:p>
          <a:p>
            <a:pPr marL="800100" lvl="1" indent="-342900" algn="l">
              <a:spcBef>
                <a:spcPts val="600"/>
              </a:spcBef>
              <a:buFont typeface="Arial" panose="020B0604020202020204" pitchFamily="34" charset="0"/>
              <a:buChar char="•"/>
            </a:pPr>
            <a:r>
              <a:rPr lang="en-US" dirty="0"/>
              <a:t>Construction contract required written change orders</a:t>
            </a:r>
          </a:p>
          <a:p>
            <a:pPr marL="800100" lvl="1" indent="-342900" algn="l">
              <a:spcBef>
                <a:spcPts val="600"/>
              </a:spcBef>
              <a:buFont typeface="Arial" panose="020B0604020202020204" pitchFamily="34" charset="0"/>
              <a:buChar char="•"/>
            </a:pPr>
            <a:r>
              <a:rPr lang="en-US" dirty="0"/>
              <a:t>Instead the project scope was orally modified</a:t>
            </a:r>
          </a:p>
          <a:p>
            <a:pPr marL="800100" lvl="1" indent="-342900" algn="l">
              <a:spcBef>
                <a:spcPts val="600"/>
              </a:spcBef>
              <a:buFont typeface="Arial" panose="020B0604020202020204" pitchFamily="34" charset="0"/>
              <a:buChar char="•"/>
            </a:pPr>
            <a:r>
              <a:rPr lang="en-US" dirty="0"/>
              <a:t>“[a] written contract which is not for the sale of goods may be modified orally, even when the written contract provides that modifications may only be made in writing. </a:t>
            </a:r>
            <a:r>
              <a:rPr lang="en-US" i="1" dirty="0"/>
              <a:t>Universal Builders, Inc. v. Moon Motor Lodge, Inc.</a:t>
            </a:r>
            <a:r>
              <a:rPr lang="en-US" dirty="0"/>
              <a:t>, 430 Pa. 550, 244 A.2d 10 (1968). An agreement that prohibits non-written modification may be modified by subsequent oral agreement if the parties’ conduct clearly shows the intent to waive the requirement that the amendments be made in writing. </a:t>
            </a:r>
            <a:r>
              <a:rPr lang="en-US" i="1" dirty="0"/>
              <a:t>Accu-Weather v. Prospect Communications</a:t>
            </a:r>
            <a:r>
              <a:rPr lang="en-US" dirty="0"/>
              <a:t>, 435 </a:t>
            </a:r>
            <a:r>
              <a:rPr lang="en-US" dirty="0" err="1"/>
              <a:t>Pa.Super</a:t>
            </a:r>
            <a:r>
              <a:rPr lang="en-US" dirty="0"/>
              <a:t>. 93, 644 A.2d 1251 (1994). An oral contract modifying a prior written contract, however, must be proved by clear, precise and convincing evidence. </a:t>
            </a:r>
            <a:r>
              <a:rPr lang="en-US" i="1" dirty="0"/>
              <a:t>Pellegrene v. Luther</a:t>
            </a:r>
            <a:r>
              <a:rPr lang="en-US" dirty="0"/>
              <a:t>, 403 Pa. 212, 169 A.2d 298 (1961).” Id. at *13</a:t>
            </a:r>
          </a:p>
          <a:p>
            <a:endParaRPr lang="en-US" dirty="0"/>
          </a:p>
        </p:txBody>
      </p:sp>
    </p:spTree>
    <p:extLst>
      <p:ext uri="{BB962C8B-B14F-4D97-AF65-F5344CB8AC3E}">
        <p14:creationId xmlns:p14="http://schemas.microsoft.com/office/powerpoint/2010/main" val="2117238136"/>
      </p:ext>
    </p:extLst>
  </p:cSld>
  <p:clrMapOvr>
    <a:masterClrMapping/>
  </p:clrMapOvr>
</p:sld>
</file>

<file path=ppt/slides/slide4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074476FE-5139-CD91-900C-720C37DD9DD6}"/>
              </a:ext>
            </a:extLst>
          </p:cNvPr>
          <p:cNvSpPr>
            <a:spLocks noGrp="1"/>
          </p:cNvSpPr>
          <p:nvPr>
            <p:ph sz="half" idx="10"/>
          </p:nvPr>
        </p:nvSpPr>
        <p:spPr/>
        <p:txBody>
          <a:bodyPr>
            <a:normAutofit fontScale="92500" lnSpcReduction="20000"/>
          </a:bodyPr>
          <a:lstStyle/>
          <a:p>
            <a:r>
              <a:rPr lang="en-US" dirty="0"/>
              <a:t>A confession of judgment is legal device providing an automatic court judgment against the </a:t>
            </a:r>
            <a:r>
              <a:rPr lang="en-US" dirty="0" err="1"/>
              <a:t>obligee</a:t>
            </a:r>
            <a:r>
              <a:rPr lang="en-US" dirty="0"/>
              <a:t> without prior notice or the opportunity to be heard</a:t>
            </a:r>
          </a:p>
          <a:p>
            <a:r>
              <a:rPr lang="en-US" dirty="0"/>
              <a:t>Many states have curbed or prohibited their use, but they remain in legal force in Pennsylvania</a:t>
            </a:r>
          </a:p>
          <a:p>
            <a:r>
              <a:rPr lang="en-US" dirty="0"/>
              <a:t>Must be conspicuous to be valid</a:t>
            </a:r>
          </a:p>
          <a:p>
            <a:r>
              <a:rPr lang="en-US" dirty="0"/>
              <a:t>Should the parties amend their agreement, confessions of judgment will not be incorporated into the new agreement by reference or implication; express language is required</a:t>
            </a:r>
          </a:p>
          <a:p>
            <a:r>
              <a:rPr lang="en-US" dirty="0"/>
              <a:t>Permissible in commercial but not consumer transactions</a:t>
            </a:r>
          </a:p>
          <a:p>
            <a:r>
              <a:rPr lang="en-US" dirty="0"/>
              <a:t>Due Process rights of notice and hearing may be waived if waiver is done intelligently, knowingly, and intentionally</a:t>
            </a:r>
          </a:p>
          <a:p>
            <a:r>
              <a:rPr lang="en-US" dirty="0"/>
              <a:t>May even get attorneys’ fees</a:t>
            </a:r>
          </a:p>
        </p:txBody>
      </p:sp>
      <p:sp>
        <p:nvSpPr>
          <p:cNvPr id="4" name="Title 3" descr="" title="">
            <a:extLst>
              <a:ext uri="{FF2B5EF4-FFF2-40B4-BE49-F238E27FC236}">
                <a16:creationId xmlns:a16="http://schemas.microsoft.com/office/drawing/2014/main" id="{63E6AC50-5BB6-D3FF-BF1D-938AF9027C5F}"/>
              </a:ext>
            </a:extLst>
          </p:cNvPr>
          <p:cNvSpPr>
            <a:spLocks noGrp="1"/>
          </p:cNvSpPr>
          <p:nvPr>
            <p:ph type="title"/>
          </p:nvPr>
        </p:nvSpPr>
        <p:spPr/>
        <p:txBody>
          <a:bodyPr/>
          <a:lstStyle/>
          <a:p>
            <a:r>
              <a:rPr lang="en-US" dirty="0"/>
              <a:t>Confessions of Judgment</a:t>
            </a:r>
          </a:p>
        </p:txBody>
      </p:sp>
    </p:spTree>
    <p:extLst>
      <p:ext uri="{BB962C8B-B14F-4D97-AF65-F5344CB8AC3E}">
        <p14:creationId xmlns:p14="http://schemas.microsoft.com/office/powerpoint/2010/main" val="3013927901"/>
      </p:ext>
    </p:extLst>
  </p:cSld>
  <p:clrMapOvr>
    <a:masterClrMapping/>
  </p:clrMapOvr>
</p:sld>
</file>

<file path=ppt/slides/slide4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811A1CEA-3AB4-DD4A-0BAA-D68AF33A8914}"/>
              </a:ext>
            </a:extLst>
          </p:cNvPr>
          <p:cNvSpPr>
            <a:spLocks noGrp="1"/>
          </p:cNvSpPr>
          <p:nvPr>
            <p:ph sz="half" idx="10"/>
          </p:nvPr>
        </p:nvSpPr>
        <p:spPr>
          <a:xfrm>
            <a:off x="5524499" y="638175"/>
            <a:ext cx="6391276" cy="5467350"/>
          </a:xfrm>
        </p:spPr>
        <p:txBody>
          <a:bodyPr/>
          <a:lstStyle/>
          <a:p>
            <a:r>
              <a:rPr lang="en-US" dirty="0"/>
              <a:t>Rules set forth specific filing requirements, including setting forth: basis, validity, averment of default, computation of sums due, demand for judgment</a:t>
            </a:r>
          </a:p>
          <a:p>
            <a:r>
              <a:rPr lang="en-US" dirty="0"/>
              <a:t>Strictly construed against party seeking judgment</a:t>
            </a:r>
          </a:p>
          <a:p>
            <a:r>
              <a:rPr lang="en-US" dirty="0"/>
              <a:t>Serve and proceed with execution</a:t>
            </a:r>
          </a:p>
          <a:p>
            <a:r>
              <a:rPr lang="en-US" dirty="0" err="1"/>
              <a:t>Obligee</a:t>
            </a:r>
            <a:r>
              <a:rPr lang="en-US" dirty="0"/>
              <a:t> may petition to strike (for defects on the face of the pleadings) or open (for meritorious defenses)</a:t>
            </a:r>
          </a:p>
          <a:p>
            <a:r>
              <a:rPr lang="en-US" dirty="0"/>
              <a:t>These are governed by their own procedural/pleading rules</a:t>
            </a:r>
          </a:p>
          <a:p>
            <a:r>
              <a:rPr lang="en-US" dirty="0"/>
              <a:t>If you’re interested, we can review these in detail next time</a:t>
            </a:r>
          </a:p>
        </p:txBody>
      </p:sp>
      <p:sp>
        <p:nvSpPr>
          <p:cNvPr id="3" name="Title 2" descr="" title="">
            <a:extLst>
              <a:ext uri="{FF2B5EF4-FFF2-40B4-BE49-F238E27FC236}">
                <a16:creationId xmlns:a16="http://schemas.microsoft.com/office/drawing/2014/main" id="{2A5F0814-282D-F648-BB43-4741ABCBC41C}"/>
              </a:ext>
            </a:extLst>
          </p:cNvPr>
          <p:cNvSpPr>
            <a:spLocks noGrp="1"/>
          </p:cNvSpPr>
          <p:nvPr>
            <p:ph type="title"/>
          </p:nvPr>
        </p:nvSpPr>
        <p:spPr>
          <a:xfrm>
            <a:off x="371475" y="638176"/>
            <a:ext cx="4181475" cy="2567000"/>
          </a:xfrm>
        </p:spPr>
        <p:txBody>
          <a:bodyPr/>
          <a:lstStyle/>
          <a:p>
            <a:r>
              <a:rPr lang="en-US" dirty="0"/>
              <a:t>Confessions of Judgment</a:t>
            </a:r>
          </a:p>
        </p:txBody>
      </p:sp>
    </p:spTree>
    <p:extLst>
      <p:ext uri="{BB962C8B-B14F-4D97-AF65-F5344CB8AC3E}">
        <p14:creationId xmlns:p14="http://schemas.microsoft.com/office/powerpoint/2010/main" val="3792344327"/>
      </p:ext>
    </p:extLst>
  </p:cSld>
  <p:clrMapOvr>
    <a:masterClrMapping/>
  </p:clrMapOvr>
</p:sld>
</file>

<file path=ppt/slides/slide4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6" name="Picture Placeholder 5" descr="" title="">
            <a:extLst>
              <a:ext uri="{FF2B5EF4-FFF2-40B4-BE49-F238E27FC236}">
                <a16:creationId xmlns:a16="http://schemas.microsoft.com/office/drawing/2014/main" id="{3E245147-7BB9-3AB3-F102-5FC11C0366C7}"/>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9" r="39"/>
          <a:stretch/>
        </p:blipFill>
        <p:spPr/>
      </p:pic>
      <p:pic>
        <p:nvPicPr>
          <p:cNvPr id="8" name="Picture Placeholder 7" descr="" title="">
            <a:extLst>
              <a:ext uri="{FF2B5EF4-FFF2-40B4-BE49-F238E27FC236}">
                <a16:creationId xmlns:a16="http://schemas.microsoft.com/office/drawing/2014/main" id="{8C2DC481-7412-0B2F-CBC6-8BBF18B9D6A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sp>
        <p:nvSpPr>
          <p:cNvPr id="2" name="Text Placeholder 1" descr="" title="">
            <a:extLst>
              <a:ext uri="{FF2B5EF4-FFF2-40B4-BE49-F238E27FC236}">
                <a16:creationId xmlns:a16="http://schemas.microsoft.com/office/drawing/2014/main" id="{5776BB95-59D5-CB6B-5E57-8220B966B705}"/>
              </a:ext>
            </a:extLst>
          </p:cNvPr>
          <p:cNvSpPr>
            <a:spLocks noGrp="1"/>
          </p:cNvSpPr>
          <p:nvPr>
            <p:ph type="body" sz="quarter" idx="10"/>
          </p:nvPr>
        </p:nvSpPr>
        <p:spPr/>
        <p:txBody>
          <a:bodyPr>
            <a:normAutofit lnSpcReduction="10000"/>
          </a:bodyPr>
          <a:lstStyle/>
          <a:p>
            <a:r>
              <a:rPr lang="en-US" dirty="0"/>
              <a:t>David M. Belczyk</a:t>
            </a:r>
          </a:p>
          <a:p>
            <a:r>
              <a:rPr lang="en-US" dirty="0"/>
              <a:t>412.235.1483</a:t>
            </a:r>
          </a:p>
          <a:p>
            <a:r>
              <a:rPr lang="en-US" dirty="0"/>
              <a:t>dbelczyk@porterwright.com</a:t>
            </a:r>
          </a:p>
        </p:txBody>
      </p:sp>
      <p:sp>
        <p:nvSpPr>
          <p:cNvPr id="4" name="Title 3" descr="" title="">
            <a:extLst>
              <a:ext uri="{FF2B5EF4-FFF2-40B4-BE49-F238E27FC236}">
                <a16:creationId xmlns:a16="http://schemas.microsoft.com/office/drawing/2014/main" id="{DFF10359-60EF-50AE-AA5F-52AA54EC8047}"/>
              </a:ext>
            </a:extLst>
          </p:cNvPr>
          <p:cNvSpPr>
            <a:spLocks noGrp="1"/>
          </p:cNvSpPr>
          <p:nvPr>
            <p:ph type="title"/>
          </p:nvPr>
        </p:nvSpPr>
        <p:spPr/>
        <p:txBody>
          <a:bodyPr/>
          <a:lstStyle/>
          <a:p>
            <a:r>
              <a:rPr lang="en-US" dirty="0"/>
              <a:t>Thank you!</a:t>
            </a:r>
          </a:p>
        </p:txBody>
      </p:sp>
      <p:sp>
        <p:nvSpPr>
          <p:cNvPr id="5" name="Text Placeholder 4" descr="" title="">
            <a:extLst>
              <a:ext uri="{FF2B5EF4-FFF2-40B4-BE49-F238E27FC236}">
                <a16:creationId xmlns:a16="http://schemas.microsoft.com/office/drawing/2014/main" id="{64CA662B-BB9F-ABD8-AD1C-B59041EE772F}"/>
              </a:ext>
            </a:extLst>
          </p:cNvPr>
          <p:cNvSpPr>
            <a:spLocks noGrp="1"/>
          </p:cNvSpPr>
          <p:nvPr>
            <p:ph type="body" sz="quarter" idx="15"/>
          </p:nvPr>
        </p:nvSpPr>
        <p:spPr/>
        <p:txBody>
          <a:bodyPr>
            <a:normAutofit lnSpcReduction="10000"/>
          </a:bodyPr>
          <a:lstStyle/>
          <a:p>
            <a:r>
              <a:rPr lang="en-US" dirty="0"/>
              <a:t>Joshua G. Stephan</a:t>
            </a:r>
          </a:p>
          <a:p>
            <a:r>
              <a:rPr lang="en-US" dirty="0"/>
              <a:t>412.235.1480</a:t>
            </a:r>
          </a:p>
          <a:p>
            <a:r>
              <a:rPr lang="en-US" dirty="0"/>
              <a:t>jstephan@porterwright.com</a:t>
            </a:r>
          </a:p>
        </p:txBody>
      </p:sp>
    </p:spTree>
    <p:extLst>
      <p:ext uri="{BB962C8B-B14F-4D97-AF65-F5344CB8AC3E}">
        <p14:creationId xmlns:p14="http://schemas.microsoft.com/office/powerpoint/2010/main" val="2965719187"/>
      </p:ext>
    </p:extLst>
  </p:cSld>
  <p:clrMapOvr>
    <a:masterClrMapping/>
  </p:clrMapOvr>
</p:sld>
</file>

<file path=ppt/slides/slide4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Tree>
    <p:extLst>
      <p:ext uri="{BB962C8B-B14F-4D97-AF65-F5344CB8AC3E}">
        <p14:creationId xmlns:p14="http://schemas.microsoft.com/office/powerpoint/2010/main" val="599382607"/>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E89618F7-7FD9-A4DB-9F65-20247CF70850}"/>
              </a:ext>
            </a:extLst>
          </p:cNvPr>
          <p:cNvSpPr>
            <a:spLocks noGrp="1"/>
          </p:cNvSpPr>
          <p:nvPr>
            <p:ph sz="half" idx="10"/>
          </p:nvPr>
        </p:nvSpPr>
        <p:spPr>
          <a:xfrm>
            <a:off x="5524499" y="638175"/>
            <a:ext cx="6391276" cy="5467350"/>
          </a:xfrm>
        </p:spPr>
        <p:txBody>
          <a:bodyPr/>
          <a:lstStyle/>
          <a:p>
            <a:r>
              <a:rPr lang="en-US" dirty="0"/>
              <a:t>Otherwise offer terminates when: </a:t>
            </a:r>
          </a:p>
          <a:p>
            <a:pPr lvl="1"/>
            <a:r>
              <a:rPr lang="en-US" dirty="0"/>
              <a:t>reasonable time has passed (fact question)</a:t>
            </a:r>
          </a:p>
          <a:p>
            <a:pPr lvl="1"/>
            <a:r>
              <a:rPr lang="en-US" dirty="0"/>
              <a:t>offeree rejects the offer</a:t>
            </a:r>
          </a:p>
          <a:p>
            <a:pPr lvl="1"/>
            <a:r>
              <a:rPr lang="en-US" dirty="0"/>
              <a:t>a counteroffer is made by the original offeree (rejects the original offer and makes a new offer)</a:t>
            </a:r>
          </a:p>
          <a:p>
            <a:pPr lvl="1"/>
            <a:r>
              <a:rPr lang="en-US" dirty="0"/>
              <a:t>offeror revokes the offer</a:t>
            </a:r>
          </a:p>
          <a:p>
            <a:pPr lvl="1"/>
            <a:r>
              <a:rPr lang="en-US" dirty="0"/>
              <a:t>Offeror makes a subsequent offer that does not expressly incorporate the terms of the prior offer</a:t>
            </a:r>
          </a:p>
        </p:txBody>
      </p:sp>
      <p:sp>
        <p:nvSpPr>
          <p:cNvPr id="3" name="Title 2" descr="" title="">
            <a:extLst>
              <a:ext uri="{FF2B5EF4-FFF2-40B4-BE49-F238E27FC236}">
                <a16:creationId xmlns:a16="http://schemas.microsoft.com/office/drawing/2014/main" id="{C67BFCA8-3E3F-A326-97BE-7726AC3E6128}"/>
              </a:ext>
            </a:extLst>
          </p:cNvPr>
          <p:cNvSpPr>
            <a:spLocks noGrp="1"/>
          </p:cNvSpPr>
          <p:nvPr>
            <p:ph type="title"/>
          </p:nvPr>
        </p:nvSpPr>
        <p:spPr>
          <a:xfrm>
            <a:off x="371475" y="638176"/>
            <a:ext cx="4181475" cy="2567000"/>
          </a:xfrm>
        </p:spPr>
        <p:txBody>
          <a:bodyPr/>
          <a:lstStyle/>
          <a:p>
            <a:r>
              <a:rPr lang="en-US" dirty="0"/>
              <a:t>OFFER AND ACCEPTANCE</a:t>
            </a:r>
          </a:p>
        </p:txBody>
      </p:sp>
    </p:spTree>
    <p:extLst>
      <p:ext uri="{BB962C8B-B14F-4D97-AF65-F5344CB8AC3E}">
        <p14:creationId xmlns:p14="http://schemas.microsoft.com/office/powerpoint/2010/main" val="1670594414"/>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A967E7D6-9CA6-D66E-0AA7-BCFA9C65F86D}"/>
              </a:ext>
            </a:extLst>
          </p:cNvPr>
          <p:cNvSpPr>
            <a:spLocks noGrp="1"/>
          </p:cNvSpPr>
          <p:nvPr>
            <p:ph sz="half" idx="10"/>
          </p:nvPr>
        </p:nvSpPr>
        <p:spPr>
          <a:xfrm>
            <a:off x="5524499" y="638175"/>
            <a:ext cx="6391276" cy="5467350"/>
          </a:xfrm>
        </p:spPr>
        <p:txBody>
          <a:bodyPr/>
          <a:lstStyle/>
          <a:p>
            <a:r>
              <a:rPr lang="en-US" dirty="0"/>
              <a:t>Offeree has to know the offer to accept – “</a:t>
            </a:r>
            <a:r>
              <a:rPr lang="en-US" dirty="0" err="1"/>
              <a:t>browsewrap</a:t>
            </a:r>
            <a:r>
              <a:rPr lang="en-US" dirty="0"/>
              <a:t>” body of law</a:t>
            </a:r>
          </a:p>
          <a:p>
            <a:pPr lvl="1"/>
            <a:r>
              <a:rPr lang="de-DE" i="1" dirty="0" err="1"/>
              <a:t>Chilutti</a:t>
            </a:r>
            <a:r>
              <a:rPr lang="de-DE" i="1" dirty="0"/>
              <a:t> v. Uber </a:t>
            </a:r>
            <a:r>
              <a:rPr lang="de-DE" i="1" dirty="0" err="1"/>
              <a:t>Techs</a:t>
            </a:r>
            <a:r>
              <a:rPr lang="de-DE" i="1" dirty="0"/>
              <a:t>., Inc., </a:t>
            </a:r>
            <a:r>
              <a:rPr lang="en-US" dirty="0"/>
              <a:t>325 A.3d 446 </a:t>
            </a:r>
            <a:r>
              <a:rPr lang="en-US" dirty="0">
                <a:solidFill>
                  <a:srgbClr val="00B0F0"/>
                </a:solidFill>
              </a:rPr>
              <a:t>(Pa. 2024)</a:t>
            </a:r>
            <a:r>
              <a:rPr lang="de-DE" dirty="0"/>
              <a:t> (per </a:t>
            </a:r>
            <a:r>
              <a:rPr lang="de-DE" dirty="0" err="1"/>
              <a:t>curiam</a:t>
            </a:r>
            <a:r>
              <a:rPr lang="de-DE" dirty="0"/>
              <a:t>), an </a:t>
            </a:r>
            <a:r>
              <a:rPr lang="de-DE" dirty="0" err="1"/>
              <a:t>appeal</a:t>
            </a:r>
            <a:r>
              <a:rPr lang="de-DE" dirty="0"/>
              <a:t> </a:t>
            </a:r>
            <a:r>
              <a:rPr lang="de-DE" dirty="0" err="1"/>
              <a:t>pending</a:t>
            </a:r>
            <a:r>
              <a:rPr lang="de-DE" dirty="0"/>
              <a:t> </a:t>
            </a:r>
            <a:r>
              <a:rPr lang="de-DE" dirty="0" err="1"/>
              <a:t>before</a:t>
            </a:r>
            <a:r>
              <a:rPr lang="de-DE" dirty="0"/>
              <a:t> </a:t>
            </a:r>
            <a:r>
              <a:rPr lang="de-DE" dirty="0" err="1"/>
              <a:t>the</a:t>
            </a:r>
            <a:r>
              <a:rPr lang="de-DE" dirty="0"/>
              <a:t> PA </a:t>
            </a:r>
            <a:r>
              <a:rPr lang="de-DE" dirty="0" err="1"/>
              <a:t>Supremes</a:t>
            </a:r>
            <a:endParaRPr lang="de-DE" dirty="0"/>
          </a:p>
          <a:p>
            <a:pPr lvl="1"/>
            <a:r>
              <a:rPr lang="en-US" dirty="0"/>
              <a:t>“As a matter of Pennsylvania law, should online arbitration agreements be enforced under the same rules applicable to contracts generally?” – Superior Court required a higher burden because of jury trial rights</a:t>
            </a:r>
          </a:p>
          <a:p>
            <a:r>
              <a:rPr lang="en-US" dirty="0"/>
              <a:t>Can accept by performance</a:t>
            </a:r>
          </a:p>
          <a:p>
            <a:r>
              <a:rPr lang="en-US" dirty="0"/>
              <a:t>Can accept by bilateral promise</a:t>
            </a:r>
          </a:p>
        </p:txBody>
      </p:sp>
      <p:sp>
        <p:nvSpPr>
          <p:cNvPr id="3" name="Title 2" descr="" title="">
            <a:extLst>
              <a:ext uri="{FF2B5EF4-FFF2-40B4-BE49-F238E27FC236}">
                <a16:creationId xmlns:a16="http://schemas.microsoft.com/office/drawing/2014/main" id="{ED646986-DEBB-830B-AED1-563C3D4F07F6}"/>
              </a:ext>
            </a:extLst>
          </p:cNvPr>
          <p:cNvSpPr>
            <a:spLocks noGrp="1"/>
          </p:cNvSpPr>
          <p:nvPr>
            <p:ph type="title"/>
          </p:nvPr>
        </p:nvSpPr>
        <p:spPr>
          <a:xfrm>
            <a:off x="371475" y="638176"/>
            <a:ext cx="4181475" cy="2567000"/>
          </a:xfrm>
        </p:spPr>
        <p:txBody>
          <a:bodyPr/>
          <a:lstStyle/>
          <a:p>
            <a:r>
              <a:rPr lang="en-US" dirty="0"/>
              <a:t>Offer and acceptance</a:t>
            </a:r>
          </a:p>
        </p:txBody>
      </p:sp>
    </p:spTree>
    <p:extLst>
      <p:ext uri="{BB962C8B-B14F-4D97-AF65-F5344CB8AC3E}">
        <p14:creationId xmlns:p14="http://schemas.microsoft.com/office/powerpoint/2010/main" val="3432405989"/>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17C52F76-8A10-6252-5E50-399749CA9CFD}"/>
              </a:ext>
            </a:extLst>
          </p:cNvPr>
          <p:cNvSpPr>
            <a:spLocks noGrp="1"/>
          </p:cNvSpPr>
          <p:nvPr>
            <p:ph sz="half" idx="10"/>
          </p:nvPr>
        </p:nvSpPr>
        <p:spPr>
          <a:xfrm>
            <a:off x="5524499" y="638175"/>
            <a:ext cx="6391276" cy="5467350"/>
          </a:xfrm>
        </p:spPr>
        <p:txBody>
          <a:bodyPr>
            <a:normAutofit lnSpcReduction="10000"/>
          </a:bodyPr>
          <a:lstStyle/>
          <a:p>
            <a:r>
              <a:rPr lang="en-US" dirty="0"/>
              <a:t>Silence generally does not constitute acceptance of an offer in the absence of a duty to speak</a:t>
            </a:r>
          </a:p>
          <a:p>
            <a:r>
              <a:rPr lang="en-US" dirty="0"/>
              <a:t>Acceptance must be unconditional</a:t>
            </a:r>
          </a:p>
          <a:p>
            <a:pPr lvl="1"/>
            <a:r>
              <a:rPr lang="en-US" dirty="0"/>
              <a:t>“A contract must arise from the acceptance of the last stated terms, and the acceptance must be identical, in order to bring the minds of the parties together.” </a:t>
            </a:r>
            <a:r>
              <a:rPr lang="en-US" i="1" dirty="0"/>
              <a:t>Vitro Mfg. Co. v. Standard Chemical Co.</a:t>
            </a:r>
            <a:r>
              <a:rPr lang="en-US" dirty="0"/>
              <a:t>, 139 A. 615, 618 (Pa. 1927)</a:t>
            </a:r>
          </a:p>
          <a:p>
            <a:pPr lvl="1"/>
            <a:r>
              <a:rPr lang="en-US" dirty="0"/>
              <a:t>“[I]f any provision is added to which the </a:t>
            </a:r>
            <a:r>
              <a:rPr lang="en-US" dirty="0" err="1"/>
              <a:t>offerer</a:t>
            </a:r>
            <a:r>
              <a:rPr lang="en-US" dirty="0"/>
              <a:t> did not assent, the consequence is not merely that the provision is not binding and that no contract is formed; but that the offer is rejected[.]” Williston on Contracts, Vol. 1, 73</a:t>
            </a:r>
          </a:p>
        </p:txBody>
      </p:sp>
      <p:sp>
        <p:nvSpPr>
          <p:cNvPr id="3" name="Title 2" descr="" title="">
            <a:extLst>
              <a:ext uri="{FF2B5EF4-FFF2-40B4-BE49-F238E27FC236}">
                <a16:creationId xmlns:a16="http://schemas.microsoft.com/office/drawing/2014/main" id="{1219D114-44A2-4520-E08C-3F79EA22691E}"/>
              </a:ext>
            </a:extLst>
          </p:cNvPr>
          <p:cNvSpPr>
            <a:spLocks noGrp="1"/>
          </p:cNvSpPr>
          <p:nvPr>
            <p:ph type="title"/>
          </p:nvPr>
        </p:nvSpPr>
        <p:spPr>
          <a:xfrm>
            <a:off x="371475" y="638176"/>
            <a:ext cx="4181475" cy="2567000"/>
          </a:xfrm>
        </p:spPr>
        <p:txBody>
          <a:bodyPr/>
          <a:lstStyle/>
          <a:p>
            <a:r>
              <a:rPr lang="en-US" dirty="0" err="1"/>
              <a:t>offEr</a:t>
            </a:r>
            <a:r>
              <a:rPr lang="en-US" dirty="0"/>
              <a:t> and acceptance</a:t>
            </a:r>
          </a:p>
        </p:txBody>
      </p:sp>
    </p:spTree>
    <p:extLst>
      <p:ext uri="{BB962C8B-B14F-4D97-AF65-F5344CB8AC3E}">
        <p14:creationId xmlns:p14="http://schemas.microsoft.com/office/powerpoint/2010/main" val="2607920545"/>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DB7FA52-E4A8-ECE3-5C8B-5D2F85895945}"/>
              </a:ext>
            </a:extLst>
          </p:cNvPr>
          <p:cNvSpPr>
            <a:spLocks noGrp="1"/>
          </p:cNvSpPr>
          <p:nvPr>
            <p:ph type="title"/>
          </p:nvPr>
        </p:nvSpPr>
        <p:spPr>
          <a:xfrm>
            <a:off x="952500" y="904875"/>
            <a:ext cx="10258425" cy="1441283"/>
          </a:xfrm>
        </p:spPr>
        <p:txBody>
          <a:bodyPr/>
          <a:lstStyle/>
          <a:p>
            <a:r>
              <a:rPr lang="en-US" dirty="0"/>
              <a:t>Agreements to agree</a:t>
            </a:r>
          </a:p>
        </p:txBody>
      </p:sp>
      <p:sp>
        <p:nvSpPr>
          <p:cNvPr id="3" name="Content Placeholder 2" descr="" title="">
            <a:extLst>
              <a:ext uri="{FF2B5EF4-FFF2-40B4-BE49-F238E27FC236}">
                <a16:creationId xmlns:a16="http://schemas.microsoft.com/office/drawing/2014/main" id="{95CB1859-2BA4-C829-4E9F-0D4A0C46C727}"/>
              </a:ext>
            </a:extLst>
          </p:cNvPr>
          <p:cNvSpPr>
            <a:spLocks noGrp="1"/>
          </p:cNvSpPr>
          <p:nvPr>
            <p:ph sz="half" idx="1"/>
          </p:nvPr>
        </p:nvSpPr>
        <p:spPr>
          <a:xfrm>
            <a:off x="952499" y="2828924"/>
            <a:ext cx="10258425" cy="3124201"/>
          </a:xfrm>
        </p:spPr>
        <p:txBody>
          <a:bodyPr/>
          <a:lstStyle/>
          <a:p>
            <a:pPr algn="l"/>
            <a:r>
              <a:rPr lang="en-US" dirty="0"/>
              <a:t>1 Corbin on Pennsylvania Contracts  § 2.06: “two overriding questions are paramount: </a:t>
            </a:r>
          </a:p>
          <a:p>
            <a:pPr marL="914400" lvl="1" indent="-457200" algn="l">
              <a:buFont typeface="+mj-lt"/>
              <a:buAutoNum type="arabicPeriod"/>
            </a:pPr>
            <a:r>
              <a:rPr lang="en-US" dirty="0"/>
              <a:t>Have the parties agreed on all essential terms of the transaction with sufficient clarity to allow a court to enforce the agreement in the event of a breach? </a:t>
            </a:r>
          </a:p>
          <a:p>
            <a:pPr marL="914400" lvl="1" indent="-457200" algn="l">
              <a:buFont typeface="+mj-lt"/>
              <a:buAutoNum type="arabicPeriod"/>
            </a:pPr>
            <a:r>
              <a:rPr lang="en-US" dirty="0"/>
              <a:t>Does a party know or have reason to know that another party to the proposed transaction desires to delay contract formation until something else happens?”</a:t>
            </a:r>
          </a:p>
        </p:txBody>
      </p:sp>
    </p:spTree>
    <p:extLst>
      <p:ext uri="{BB962C8B-B14F-4D97-AF65-F5344CB8AC3E}">
        <p14:creationId xmlns:p14="http://schemas.microsoft.com/office/powerpoint/2010/main" val="4200572691"/>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ADD1FFE4-ED48-F95E-06AD-DA14FE8346BD}"/>
              </a:ext>
            </a:extLst>
          </p:cNvPr>
          <p:cNvSpPr>
            <a:spLocks noGrp="1"/>
          </p:cNvSpPr>
          <p:nvPr>
            <p:ph sz="half" idx="10"/>
          </p:nvPr>
        </p:nvSpPr>
        <p:spPr>
          <a:xfrm>
            <a:off x="5524499" y="638175"/>
            <a:ext cx="6391276" cy="5467350"/>
          </a:xfrm>
        </p:spPr>
        <p:txBody>
          <a:bodyPr/>
          <a:lstStyle/>
          <a:p>
            <a:r>
              <a:rPr lang="en-US" dirty="0"/>
              <a:t>We know what this is!</a:t>
            </a:r>
          </a:p>
          <a:p>
            <a:r>
              <a:rPr lang="en-US" dirty="0"/>
              <a:t>Can be goods, services, bilateral promises, forbearance, etc.</a:t>
            </a:r>
          </a:p>
          <a:p>
            <a:r>
              <a:rPr lang="en-US" dirty="0"/>
              <a:t>Generally, parties determine the adequacy of consideration</a:t>
            </a:r>
          </a:p>
          <a:p>
            <a:r>
              <a:rPr lang="en-US" dirty="0"/>
              <a:t>Cannot be an illusory promise</a:t>
            </a:r>
          </a:p>
          <a:p>
            <a:r>
              <a:rPr lang="en-US" dirty="0"/>
              <a:t>Termination may or may not make a promise illusory</a:t>
            </a:r>
          </a:p>
          <a:p>
            <a:r>
              <a:rPr lang="en-US" dirty="0"/>
              <a:t>Watch out for pre-existing duty – generally not consideration to promise what a party is already legally obligated to do</a:t>
            </a:r>
          </a:p>
          <a:p>
            <a:r>
              <a:rPr lang="en-US" dirty="0"/>
              <a:t>But courts have enforced uncoerced modifications even when there is no consideration</a:t>
            </a:r>
          </a:p>
        </p:txBody>
      </p:sp>
      <p:sp>
        <p:nvSpPr>
          <p:cNvPr id="3" name="Title 2" descr="" title="">
            <a:extLst>
              <a:ext uri="{FF2B5EF4-FFF2-40B4-BE49-F238E27FC236}">
                <a16:creationId xmlns:a16="http://schemas.microsoft.com/office/drawing/2014/main" id="{801428C7-427D-168C-F59A-A036FD0A07B8}"/>
              </a:ext>
            </a:extLst>
          </p:cNvPr>
          <p:cNvSpPr>
            <a:spLocks noGrp="1"/>
          </p:cNvSpPr>
          <p:nvPr>
            <p:ph type="title"/>
          </p:nvPr>
        </p:nvSpPr>
        <p:spPr>
          <a:xfrm>
            <a:off x="371475" y="638176"/>
            <a:ext cx="4181475" cy="2567000"/>
          </a:xfrm>
        </p:spPr>
        <p:txBody>
          <a:bodyPr/>
          <a:lstStyle/>
          <a:p>
            <a:r>
              <a:rPr lang="en-US" dirty="0"/>
              <a:t>consideration</a:t>
            </a:r>
          </a:p>
        </p:txBody>
      </p:sp>
    </p:spTree>
    <p:extLst>
      <p:ext uri="{BB962C8B-B14F-4D97-AF65-F5344CB8AC3E}">
        <p14:creationId xmlns:p14="http://schemas.microsoft.com/office/powerpoint/2010/main" val="3384440122"/>
      </p:ext>
    </p:extLst>
  </p:cSld>
  <p:clrMapOvr>
    <a:masterClrMapping/>
  </p:clrMapOvr>
</p:sld>
</file>

<file path=ppt/theme/theme1.xml><?xml version="1.0" encoding="utf-8"?>
<a:theme xmlns:thm15="http://schemas.microsoft.com/office/thememl/2012/main" xmlns:a="http://schemas.openxmlformats.org/drawingml/2006/main" name="2020_PorterWright_Template">
  <a:themeElements>
    <a:clrScheme name="Porter Wright">
      <a:dk1>
        <a:sysClr val="windowText" lastClr="000000"/>
      </a:dk1>
      <a:lt1>
        <a:sysClr val="window" lastClr="FFFFFF"/>
      </a:lt1>
      <a:dk2>
        <a:srgbClr val="7F7F7F"/>
      </a:dk2>
      <a:lt2>
        <a:srgbClr val="D8D8D8"/>
      </a:lt2>
      <a:accent1>
        <a:srgbClr val="E31B23"/>
      </a:accent1>
      <a:accent2>
        <a:srgbClr val="ED7D31"/>
      </a:accent2>
      <a:accent3>
        <a:srgbClr val="A5A5A5"/>
      </a:accent3>
      <a:accent4>
        <a:srgbClr val="FFC000"/>
      </a:accent4>
      <a:accent5>
        <a:srgbClr val="4472C4"/>
      </a:accent5>
      <a:accent6>
        <a:srgbClr val="70AD47"/>
      </a:accent6>
      <a:hlink>
        <a:srgbClr val="E31B2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defRPr sz="4800" b="1" dirty="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2023_PorterWright_Template.pptx" id="{06BDE7D2-6428-4044-B557-28E0A9F415A4}" vid="{DD0819DC-66F4-4B14-A653-D34106C26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