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8" r:id="rId4"/>
  </p:sldMasterIdLst>
  <p:notesMasterIdLst>
    <p:notesMasterId r:id="rId14"/>
  </p:notesMasterIdLst>
  <p:sldIdLst>
    <p:sldId id="256" r:id="rId5"/>
    <p:sldId id="257" r:id="rId6"/>
    <p:sldId id="258" r:id="rId7"/>
    <p:sldId id="265" r:id="rId8"/>
    <p:sldId id="264" r:id="rId9"/>
    <p:sldId id="261" r:id="rId10"/>
    <p:sldId id="268" r:id="rId11"/>
    <p:sldId id="269" r:id="rId12"/>
    <p:sldId id="267" r:id="rId13"/>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56AA57-F16E-B654-FD49-3A24E833BB89}" name="Cara Group" initials="" userId="S::cara.group@aspirant.com::f13e5af1-7f1a-45fa-9631-2b5adf2f3bc2" providerId="AD"/>
  <p188:author id="{192F289E-73D3-B00C-1E78-10E14D45DFBB}" name="Diane Bobak" initials="DB" userId="S::diane.bobak_olympus.com#ext#@accglobal.onmicrosoft.com::dfd43d4e-d878-4c74-9ca1-fa331c564c4d" providerId="AD"/>
  <p188:author id="{16F587F8-AD54-F344-8395-9721A91A4A29}" name="ACC Western Pennsylvania" initials="AP" userId="S::westernpa@accglobal.com::424c8591-6231-4f21-a668-f26455c580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E6E6E6"/>
    <a:srgbClr val="BC1C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EB110B-0EF9-14E6-2DB1-0A8BF6CABC12}" v="2" dt="2024-11-21T18:45:32.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23AC2-C88C-4AAB-A609-891BE0C3D329}" type="datetimeFigureOut">
              <a:rPr lang="en-US" smtClean="0"/>
              <a:t>11/21/2024</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4330BE-A8B4-4FE3-B81D-B1899B5BED1C}" type="slidenum">
              <a:rPr lang="en-US" smtClean="0"/>
              <a:t>‹#›</a:t>
            </a:fld>
            <a:endParaRPr lang="en-US"/>
          </a:p>
        </p:txBody>
      </p:sp>
    </p:spTree>
    <p:extLst>
      <p:ext uri="{BB962C8B-B14F-4D97-AF65-F5344CB8AC3E}">
        <p14:creationId xmlns:p14="http://schemas.microsoft.com/office/powerpoint/2010/main" val="720732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BA5D8-21F6-5662-C35F-E355CDB67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15367-2BF7-49E1-8614-3D2B8D3183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877661-C72D-51A6-A62A-7C049C6E28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FAB5F4-A3DD-EF45-D4CF-4D6094E57EEE}"/>
              </a:ext>
            </a:extLst>
          </p:cNvPr>
          <p:cNvSpPr>
            <a:spLocks noGrp="1"/>
          </p:cNvSpPr>
          <p:nvPr>
            <p:ph type="sldNum" sz="quarter" idx="5"/>
          </p:nvPr>
        </p:nvSpPr>
        <p:spPr/>
        <p:txBody>
          <a:bodyPr/>
          <a:lstStyle/>
          <a:p>
            <a:fld id="{B04330BE-A8B4-4FE3-B81D-B1899B5BED1C}" type="slidenum">
              <a:rPr lang="en-US" smtClean="0"/>
              <a:t>4</a:t>
            </a:fld>
            <a:endParaRPr lang="en-US"/>
          </a:p>
        </p:txBody>
      </p:sp>
    </p:spTree>
    <p:extLst>
      <p:ext uri="{BB962C8B-B14F-4D97-AF65-F5344CB8AC3E}">
        <p14:creationId xmlns:p14="http://schemas.microsoft.com/office/powerpoint/2010/main" val="3347003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39BDF-EC8E-7D58-22AD-631EF8255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0B54D-8535-37F0-CE5C-60ED75578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F3E46-3A86-5101-3197-0D192DC6C9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54D6E6-68AB-9619-8D26-7A0D99C14D6B}"/>
              </a:ext>
            </a:extLst>
          </p:cNvPr>
          <p:cNvSpPr>
            <a:spLocks noGrp="1"/>
          </p:cNvSpPr>
          <p:nvPr>
            <p:ph type="sldNum" sz="quarter" idx="5"/>
          </p:nvPr>
        </p:nvSpPr>
        <p:spPr/>
        <p:txBody>
          <a:bodyPr/>
          <a:lstStyle/>
          <a:p>
            <a:fld id="{B04330BE-A8B4-4FE3-B81D-B1899B5BED1C}" type="slidenum">
              <a:rPr lang="en-US" smtClean="0"/>
              <a:t>5</a:t>
            </a:fld>
            <a:endParaRPr lang="en-US"/>
          </a:p>
        </p:txBody>
      </p:sp>
    </p:spTree>
    <p:extLst>
      <p:ext uri="{BB962C8B-B14F-4D97-AF65-F5344CB8AC3E}">
        <p14:creationId xmlns:p14="http://schemas.microsoft.com/office/powerpoint/2010/main" val="4264990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A city with a bridge over water&#10;&#10;Description automatically generated">
            <a:extLst>
              <a:ext uri="{FF2B5EF4-FFF2-40B4-BE49-F238E27FC236}">
                <a16:creationId xmlns:a16="http://schemas.microsoft.com/office/drawing/2014/main" id="{1D7D39F9-76EE-8999-57A2-5BF31B7F8FA9}"/>
              </a:ext>
            </a:extLst>
          </p:cNvPr>
          <p:cNvPicPr>
            <a:picLocks noChangeAspect="1"/>
          </p:cNvPicPr>
          <p:nvPr userDrawn="1"/>
        </p:nvPicPr>
        <p:blipFill rotWithShape="1">
          <a:blip r:embed="rId2">
            <a:grayscl/>
          </a:blip>
          <a:srcRect t="8133" b="16262"/>
          <a:stretch/>
        </p:blipFill>
        <p:spPr>
          <a:xfrm>
            <a:off x="0" y="-6350"/>
            <a:ext cx="6858000" cy="3456685"/>
          </a:xfrm>
          <a:prstGeom prst="rect">
            <a:avLst/>
          </a:prstGeom>
        </p:spPr>
      </p:pic>
      <p:grpSp>
        <p:nvGrpSpPr>
          <p:cNvPr id="25" name="Group 24"/>
          <p:cNvGrpSpPr/>
          <p:nvPr/>
        </p:nvGrpSpPr>
        <p:grpSpPr>
          <a:xfrm>
            <a:off x="152400" y="1"/>
            <a:ext cx="2833688" cy="9144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304755" y="1219202"/>
            <a:ext cx="5210345" cy="4651021"/>
          </a:xfrm>
        </p:spPr>
        <p:txBody>
          <a:bodyPr anchor="b">
            <a:normAutofit/>
          </a:bodyPr>
          <a:lstStyle>
            <a:lvl1pPr algn="r">
              <a:defRPr sz="4050">
                <a:effectLst/>
              </a:defRPr>
            </a:lvl1pPr>
          </a:lstStyle>
          <a:p>
            <a:r>
              <a:rPr lang="en-US"/>
              <a:t>Click to edit Master title style</a:t>
            </a:r>
          </a:p>
        </p:txBody>
      </p:sp>
      <p:sp>
        <p:nvSpPr>
          <p:cNvPr id="3" name="Subtitle 2"/>
          <p:cNvSpPr>
            <a:spLocks noGrp="1"/>
          </p:cNvSpPr>
          <p:nvPr>
            <p:ph type="subTitle" idx="1"/>
          </p:nvPr>
        </p:nvSpPr>
        <p:spPr>
          <a:xfrm>
            <a:off x="2193179" y="5870222"/>
            <a:ext cx="4321922" cy="1819375"/>
          </a:xfrm>
        </p:spPr>
        <p:txBody>
          <a:bodyPr anchor="t">
            <a:normAutofit/>
          </a:bodyPr>
          <a:lstStyle>
            <a:lvl1pPr marL="0" indent="0" algn="r">
              <a:buNone/>
              <a:defRPr sz="135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494330" y="8156449"/>
            <a:ext cx="643105" cy="486833"/>
          </a:xfrm>
        </p:spPr>
        <p:txBody>
          <a:bodyPr/>
          <a:lstStyle/>
          <a:p>
            <a:endParaRPr lang="en-US"/>
          </a:p>
        </p:txBody>
      </p:sp>
      <p:sp>
        <p:nvSpPr>
          <p:cNvPr id="5" name="Footer Placeholder 4"/>
          <p:cNvSpPr>
            <a:spLocks noGrp="1"/>
          </p:cNvSpPr>
          <p:nvPr>
            <p:ph type="ftr" sz="quarter" idx="11"/>
          </p:nvPr>
        </p:nvSpPr>
        <p:spPr>
          <a:xfrm>
            <a:off x="2717800" y="8156449"/>
            <a:ext cx="2707079" cy="486833"/>
          </a:xfrm>
        </p:spPr>
        <p:txBody>
          <a:bodyPr/>
          <a:lstStyle/>
          <a:p>
            <a:r>
              <a:rPr lang="en-US"/>
              <a:t>2024 Sponsorship Application &amp; Information</a:t>
            </a:r>
          </a:p>
        </p:txBody>
      </p:sp>
      <p:sp>
        <p:nvSpPr>
          <p:cNvPr id="6" name="Slide Number Placeholder 5"/>
          <p:cNvSpPr>
            <a:spLocks noGrp="1"/>
          </p:cNvSpPr>
          <p:nvPr>
            <p:ph type="sldNum" sz="quarter" idx="12"/>
          </p:nvPr>
        </p:nvSpPr>
        <p:spPr>
          <a:xfrm>
            <a:off x="6206490" y="8156449"/>
            <a:ext cx="308610" cy="486833"/>
          </a:xfrm>
        </p:spPr>
        <p:txBody>
          <a:bodyPr/>
          <a:lstStyle/>
          <a:p>
            <a:fld id="{D57F1E4F-1CFF-5643-939E-217C01CDF565}" type="slidenum">
              <a:rPr lang="en-US" smtClean="0"/>
              <a:pPr/>
              <a:t>‹#›</a:t>
            </a:fld>
            <a:endParaRPr lang="en-US"/>
          </a:p>
        </p:txBody>
      </p:sp>
      <p:sp>
        <p:nvSpPr>
          <p:cNvPr id="23" name="Freeform 12"/>
          <p:cNvSpPr/>
          <p:nvPr/>
        </p:nvSpPr>
        <p:spPr bwMode="auto">
          <a:xfrm>
            <a:off x="152400" y="5029200"/>
            <a:ext cx="271463" cy="120651"/>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420291" y="5156201"/>
            <a:ext cx="46435" cy="107951"/>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pic>
        <p:nvPicPr>
          <p:cNvPr id="8" name="Picture 7" descr="A black and red logo&#10;&#10;Description automatically generated">
            <a:extLst>
              <a:ext uri="{FF2B5EF4-FFF2-40B4-BE49-F238E27FC236}">
                <a16:creationId xmlns:a16="http://schemas.microsoft.com/office/drawing/2014/main" id="{FA5E8E24-E4D0-84EA-25BC-7DCD986F95EA}"/>
              </a:ext>
            </a:extLst>
          </p:cNvPr>
          <p:cNvPicPr>
            <a:picLocks noChangeAspect="1"/>
          </p:cNvPicPr>
          <p:nvPr userDrawn="1"/>
        </p:nvPicPr>
        <p:blipFill>
          <a:blip r:embed="rId3"/>
          <a:stretch>
            <a:fillRect/>
          </a:stretch>
        </p:blipFill>
        <p:spPr>
          <a:xfrm>
            <a:off x="2650551" y="3139666"/>
            <a:ext cx="3407178" cy="1298222"/>
          </a:xfrm>
          <a:prstGeom prst="rect">
            <a:avLst/>
          </a:prstGeom>
        </p:spPr>
      </p:pic>
    </p:spTree>
    <p:extLst>
      <p:ext uri="{BB962C8B-B14F-4D97-AF65-F5344CB8AC3E}">
        <p14:creationId xmlns:p14="http://schemas.microsoft.com/office/powerpoint/2010/main" val="1405613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727066" y="1150698"/>
            <a:ext cx="342989" cy="779701"/>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5" name="TextBox 14"/>
          <p:cNvSpPr txBox="1"/>
          <p:nvPr/>
        </p:nvSpPr>
        <p:spPr>
          <a:xfrm>
            <a:off x="6129148" y="3759199"/>
            <a:ext cx="342989" cy="779701"/>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
        <p:nvSpPr>
          <p:cNvPr id="2" name="Title 1"/>
          <p:cNvSpPr>
            <a:spLocks noGrp="1"/>
          </p:cNvSpPr>
          <p:nvPr>
            <p:ph type="title"/>
          </p:nvPr>
        </p:nvSpPr>
        <p:spPr>
          <a:xfrm>
            <a:off x="1070056" y="914402"/>
            <a:ext cx="5230586" cy="3657599"/>
          </a:xfrm>
        </p:spPr>
        <p:txBody>
          <a:bodyPr anchor="ctr">
            <a:normAutofit/>
          </a:bodyPr>
          <a:lstStyle>
            <a:lvl1pPr algn="ctr">
              <a:defRPr sz="24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198676" y="4571999"/>
            <a:ext cx="4973346" cy="508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835143" y="5791200"/>
            <a:ext cx="5636993" cy="19304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2024 Sponsorship Application &amp; Information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7" name="Picture 6" descr="A black background with red text&#10;&#10;Description automatically generated">
            <a:extLst>
              <a:ext uri="{FF2B5EF4-FFF2-40B4-BE49-F238E27FC236}">
                <a16:creationId xmlns:a16="http://schemas.microsoft.com/office/drawing/2014/main" id="{B4FD73AE-BA37-9743-4244-49FC83A52E92}"/>
              </a:ext>
            </a:extLst>
          </p:cNvPr>
          <p:cNvPicPr>
            <a:picLocks noChangeAspect="1"/>
          </p:cNvPicPr>
          <p:nvPr userDrawn="1"/>
        </p:nvPicPr>
        <p:blipFill>
          <a:blip r:embed="rId2"/>
          <a:stretch>
            <a:fillRect/>
          </a:stretch>
        </p:blipFill>
        <p:spPr>
          <a:xfrm>
            <a:off x="5245258" y="261136"/>
            <a:ext cx="1269842" cy="482540"/>
          </a:xfrm>
          <a:prstGeom prst="rect">
            <a:avLst/>
          </a:prstGeom>
        </p:spPr>
      </p:pic>
    </p:spTree>
    <p:extLst>
      <p:ext uri="{BB962C8B-B14F-4D97-AF65-F5344CB8AC3E}">
        <p14:creationId xmlns:p14="http://schemas.microsoft.com/office/powerpoint/2010/main" val="3501599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5144" y="4411441"/>
            <a:ext cx="5636992" cy="1958400"/>
          </a:xfrm>
        </p:spPr>
        <p:txBody>
          <a:bodyPr anchor="b">
            <a:normAutofit/>
          </a:bodyPr>
          <a:lstStyle>
            <a:lvl1pPr algn="r">
              <a:defRPr sz="2400" b="0" cap="none"/>
            </a:lvl1pPr>
          </a:lstStyle>
          <a:p>
            <a:r>
              <a:rPr lang="en-US"/>
              <a:t>Click to edit Master title style</a:t>
            </a:r>
          </a:p>
        </p:txBody>
      </p:sp>
      <p:sp>
        <p:nvSpPr>
          <p:cNvPr id="3" name="Text Placeholder 2"/>
          <p:cNvSpPr>
            <a:spLocks noGrp="1"/>
          </p:cNvSpPr>
          <p:nvPr>
            <p:ph type="body" idx="1"/>
          </p:nvPr>
        </p:nvSpPr>
        <p:spPr>
          <a:xfrm>
            <a:off x="835143" y="6369841"/>
            <a:ext cx="5636993" cy="11472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2024 Sponsorship Application &amp; Information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7" name="Picture 6" descr="A black background with red text&#10;&#10;Description automatically generated">
            <a:extLst>
              <a:ext uri="{FF2B5EF4-FFF2-40B4-BE49-F238E27FC236}">
                <a16:creationId xmlns:a16="http://schemas.microsoft.com/office/drawing/2014/main" id="{37BDC754-6299-C08C-035D-760832FB3A36}"/>
              </a:ext>
            </a:extLst>
          </p:cNvPr>
          <p:cNvPicPr>
            <a:picLocks noChangeAspect="1"/>
          </p:cNvPicPr>
          <p:nvPr userDrawn="1"/>
        </p:nvPicPr>
        <p:blipFill>
          <a:blip r:embed="rId2"/>
          <a:stretch>
            <a:fillRect/>
          </a:stretch>
        </p:blipFill>
        <p:spPr>
          <a:xfrm>
            <a:off x="5245258" y="261136"/>
            <a:ext cx="1269842" cy="482540"/>
          </a:xfrm>
          <a:prstGeom prst="rect">
            <a:avLst/>
          </a:prstGeom>
        </p:spPr>
      </p:pic>
    </p:spTree>
    <p:extLst>
      <p:ext uri="{BB962C8B-B14F-4D97-AF65-F5344CB8AC3E}">
        <p14:creationId xmlns:p14="http://schemas.microsoft.com/office/powerpoint/2010/main" val="2744739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727066" y="1150698"/>
            <a:ext cx="342989" cy="779701"/>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5" name="TextBox 14"/>
          <p:cNvSpPr txBox="1"/>
          <p:nvPr/>
        </p:nvSpPr>
        <p:spPr>
          <a:xfrm>
            <a:off x="6129148" y="3759199"/>
            <a:ext cx="342989" cy="779701"/>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
        <p:nvSpPr>
          <p:cNvPr id="2" name="Title 1"/>
          <p:cNvSpPr>
            <a:spLocks noGrp="1"/>
          </p:cNvSpPr>
          <p:nvPr>
            <p:ph type="title"/>
          </p:nvPr>
        </p:nvSpPr>
        <p:spPr>
          <a:xfrm>
            <a:off x="1070056" y="914402"/>
            <a:ext cx="5230586" cy="3657599"/>
          </a:xfrm>
        </p:spPr>
        <p:txBody>
          <a:bodyPr anchor="ctr">
            <a:normAutofit/>
          </a:bodyPr>
          <a:lstStyle>
            <a:lvl1pPr algn="ctr">
              <a:defRPr sz="24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835144" y="5181600"/>
            <a:ext cx="5636993" cy="1185333"/>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35143" y="6366933"/>
            <a:ext cx="5636993" cy="1354667"/>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2024 Sponsorship Application &amp; Information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7" name="Picture 6" descr="A black background with red text&#10;&#10;Description automatically generated">
            <a:extLst>
              <a:ext uri="{FF2B5EF4-FFF2-40B4-BE49-F238E27FC236}">
                <a16:creationId xmlns:a16="http://schemas.microsoft.com/office/drawing/2014/main" id="{8F1CAC97-AC10-8666-3EA3-3AC54D72C3CB}"/>
              </a:ext>
            </a:extLst>
          </p:cNvPr>
          <p:cNvPicPr>
            <a:picLocks noChangeAspect="1"/>
          </p:cNvPicPr>
          <p:nvPr userDrawn="1"/>
        </p:nvPicPr>
        <p:blipFill>
          <a:blip r:embed="rId2"/>
          <a:stretch>
            <a:fillRect/>
          </a:stretch>
        </p:blipFill>
        <p:spPr>
          <a:xfrm>
            <a:off x="5245258" y="261136"/>
            <a:ext cx="1269842" cy="482540"/>
          </a:xfrm>
          <a:prstGeom prst="rect">
            <a:avLst/>
          </a:prstGeom>
        </p:spPr>
      </p:pic>
    </p:spTree>
    <p:extLst>
      <p:ext uri="{BB962C8B-B14F-4D97-AF65-F5344CB8AC3E}">
        <p14:creationId xmlns:p14="http://schemas.microsoft.com/office/powerpoint/2010/main" val="80771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35144" y="914402"/>
            <a:ext cx="5636993" cy="3636433"/>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835143" y="4673600"/>
            <a:ext cx="5636994" cy="11176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35143" y="5791200"/>
            <a:ext cx="5636994" cy="19304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2024 Sponsorship Application &amp; Information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7" name="Picture 6" descr="A black background with red text&#10;&#10;Description automatically generated">
            <a:extLst>
              <a:ext uri="{FF2B5EF4-FFF2-40B4-BE49-F238E27FC236}">
                <a16:creationId xmlns:a16="http://schemas.microsoft.com/office/drawing/2014/main" id="{82A4D7C8-6AC5-066F-15F2-D1BE5111565B}"/>
              </a:ext>
            </a:extLst>
          </p:cNvPr>
          <p:cNvPicPr>
            <a:picLocks noChangeAspect="1"/>
          </p:cNvPicPr>
          <p:nvPr userDrawn="1"/>
        </p:nvPicPr>
        <p:blipFill>
          <a:blip r:embed="rId2"/>
          <a:stretch>
            <a:fillRect/>
          </a:stretch>
        </p:blipFill>
        <p:spPr>
          <a:xfrm>
            <a:off x="5245258" y="261136"/>
            <a:ext cx="1269842" cy="482540"/>
          </a:xfrm>
          <a:prstGeom prst="rect">
            <a:avLst/>
          </a:prstGeom>
        </p:spPr>
      </p:pic>
    </p:spTree>
    <p:extLst>
      <p:ext uri="{BB962C8B-B14F-4D97-AF65-F5344CB8AC3E}">
        <p14:creationId xmlns:p14="http://schemas.microsoft.com/office/powerpoint/2010/main" val="3523996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6600" y="609601"/>
            <a:ext cx="5778500" cy="2641600"/>
          </a:xfrm>
        </p:spPr>
        <p:txBody>
          <a:bodyPr/>
          <a:lstStyle/>
          <a:p>
            <a:r>
              <a:rPr lang="en-US"/>
              <a:t>Click to edit Master title style</a:t>
            </a:r>
          </a:p>
        </p:txBody>
      </p:sp>
      <p:sp>
        <p:nvSpPr>
          <p:cNvPr id="3" name="Content Placeholder 2"/>
          <p:cNvSpPr>
            <a:spLocks noGrp="1"/>
          </p:cNvSpPr>
          <p:nvPr>
            <p:ph idx="1"/>
          </p:nvPr>
        </p:nvSpPr>
        <p:spPr>
          <a:xfrm>
            <a:off x="736600" y="3556000"/>
            <a:ext cx="5778500" cy="444375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508247" y="8144232"/>
            <a:ext cx="643105" cy="486833"/>
          </a:xfrm>
        </p:spPr>
        <p:txBody>
          <a:bodyPr/>
          <a:lstStyle/>
          <a:p>
            <a:endParaRPr lang="en-US"/>
          </a:p>
        </p:txBody>
      </p:sp>
      <p:sp>
        <p:nvSpPr>
          <p:cNvPr id="5" name="Footer Placeholder 4"/>
          <p:cNvSpPr>
            <a:spLocks noGrp="1"/>
          </p:cNvSpPr>
          <p:nvPr>
            <p:ph type="ftr" sz="quarter" idx="11"/>
          </p:nvPr>
        </p:nvSpPr>
        <p:spPr>
          <a:xfrm>
            <a:off x="1479486" y="8144232"/>
            <a:ext cx="3985888" cy="486833"/>
          </a:xfrm>
        </p:spPr>
        <p:txBody>
          <a:bodyPr/>
          <a:lstStyle/>
          <a:p>
            <a:r>
              <a:rPr lang="en-US"/>
              <a:t>2024 Sponsorship Application &amp; Information</a:t>
            </a:r>
          </a:p>
        </p:txBody>
      </p:sp>
      <p:sp>
        <p:nvSpPr>
          <p:cNvPr id="6" name="Slide Number Placeholder 5"/>
          <p:cNvSpPr>
            <a:spLocks noGrp="1"/>
          </p:cNvSpPr>
          <p:nvPr>
            <p:ph type="sldNum" sz="quarter" idx="12"/>
          </p:nvPr>
        </p:nvSpPr>
        <p:spPr>
          <a:xfrm>
            <a:off x="6194226" y="8144232"/>
            <a:ext cx="320875" cy="486833"/>
          </a:xfrm>
        </p:spPr>
        <p:txBody>
          <a:bodyPr/>
          <a:lstStyle/>
          <a:p>
            <a:fld id="{D57F1E4F-1CFF-5643-939E-217C01CDF565}" type="slidenum">
              <a:rPr lang="en-US" smtClean="0"/>
              <a:pPr/>
              <a:t>‹#›</a:t>
            </a:fld>
            <a:endParaRPr lang="en-US"/>
          </a:p>
        </p:txBody>
      </p:sp>
      <p:pic>
        <p:nvPicPr>
          <p:cNvPr id="7" name="Picture 6" descr="A black background with red text&#10;&#10;Description automatically generated">
            <a:extLst>
              <a:ext uri="{FF2B5EF4-FFF2-40B4-BE49-F238E27FC236}">
                <a16:creationId xmlns:a16="http://schemas.microsoft.com/office/drawing/2014/main" id="{9C2E6689-93AD-44DB-E29C-46C9CD35D1E3}"/>
              </a:ext>
            </a:extLst>
          </p:cNvPr>
          <p:cNvPicPr>
            <a:picLocks noChangeAspect="1"/>
          </p:cNvPicPr>
          <p:nvPr userDrawn="1"/>
        </p:nvPicPr>
        <p:blipFill>
          <a:blip r:embed="rId2"/>
          <a:stretch>
            <a:fillRect/>
          </a:stretch>
        </p:blipFill>
        <p:spPr>
          <a:xfrm>
            <a:off x="5245258" y="261136"/>
            <a:ext cx="1269842" cy="482540"/>
          </a:xfrm>
          <a:prstGeom prst="rect">
            <a:avLst/>
          </a:prstGeom>
        </p:spPr>
      </p:pic>
    </p:spTree>
    <p:extLst>
      <p:ext uri="{BB962C8B-B14F-4D97-AF65-F5344CB8AC3E}">
        <p14:creationId xmlns:p14="http://schemas.microsoft.com/office/powerpoint/2010/main" val="424067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0247" y="3555998"/>
            <a:ext cx="5024854" cy="3146761"/>
          </a:xfrm>
        </p:spPr>
        <p:txBody>
          <a:bodyPr anchor="b"/>
          <a:lstStyle>
            <a:lvl1pPr algn="r">
              <a:defRPr sz="3000" b="0" cap="none"/>
            </a:lvl1pPr>
          </a:lstStyle>
          <a:p>
            <a:r>
              <a:rPr lang="en-US"/>
              <a:t>Click to edit Master title style</a:t>
            </a:r>
          </a:p>
        </p:txBody>
      </p:sp>
      <p:sp>
        <p:nvSpPr>
          <p:cNvPr id="3" name="Text Placeholder 2"/>
          <p:cNvSpPr>
            <a:spLocks noGrp="1"/>
          </p:cNvSpPr>
          <p:nvPr>
            <p:ph type="body" idx="1"/>
          </p:nvPr>
        </p:nvSpPr>
        <p:spPr>
          <a:xfrm>
            <a:off x="1490248" y="6702760"/>
            <a:ext cx="5024852" cy="11472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2024 Sponsorship Application &amp; Information</a:t>
            </a:r>
          </a:p>
        </p:txBody>
      </p:sp>
      <p:sp>
        <p:nvSpPr>
          <p:cNvPr id="6" name="Slide Number Placeholder 5"/>
          <p:cNvSpPr>
            <a:spLocks noGrp="1"/>
          </p:cNvSpPr>
          <p:nvPr>
            <p:ph type="sldNum" sz="quarter" idx="12"/>
          </p:nvPr>
        </p:nvSpPr>
        <p:spPr>
          <a:xfrm>
            <a:off x="6204988" y="8154761"/>
            <a:ext cx="310112" cy="486833"/>
          </a:xfrm>
        </p:spPr>
        <p:txBody>
          <a:bodyPr/>
          <a:lstStyle/>
          <a:p>
            <a:fld id="{D57F1E4F-1CFF-5643-939E-217C01CDF565}" type="slidenum">
              <a:rPr lang="en-US" smtClean="0"/>
              <a:pPr/>
              <a:t>‹#›</a:t>
            </a:fld>
            <a:endParaRPr lang="en-US"/>
          </a:p>
        </p:txBody>
      </p:sp>
      <p:pic>
        <p:nvPicPr>
          <p:cNvPr id="8" name="Picture 7" descr="A black background with red text&#10;&#10;Description automatically generated">
            <a:extLst>
              <a:ext uri="{FF2B5EF4-FFF2-40B4-BE49-F238E27FC236}">
                <a16:creationId xmlns:a16="http://schemas.microsoft.com/office/drawing/2014/main" id="{777B05AF-D192-DCE4-6059-78E0E9F2ECD3}"/>
              </a:ext>
            </a:extLst>
          </p:cNvPr>
          <p:cNvPicPr>
            <a:picLocks noChangeAspect="1"/>
          </p:cNvPicPr>
          <p:nvPr userDrawn="1"/>
        </p:nvPicPr>
        <p:blipFill>
          <a:blip r:embed="rId2"/>
          <a:stretch>
            <a:fillRect/>
          </a:stretch>
        </p:blipFill>
        <p:spPr>
          <a:xfrm>
            <a:off x="5245258" y="261136"/>
            <a:ext cx="1269842" cy="482540"/>
          </a:xfrm>
          <a:prstGeom prst="rect">
            <a:avLst/>
          </a:prstGeom>
        </p:spPr>
      </p:pic>
    </p:spTree>
    <p:extLst>
      <p:ext uri="{BB962C8B-B14F-4D97-AF65-F5344CB8AC3E}">
        <p14:creationId xmlns:p14="http://schemas.microsoft.com/office/powerpoint/2010/main" val="854460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6600" y="914402"/>
            <a:ext cx="5778500" cy="2336799"/>
          </a:xfrm>
        </p:spPr>
        <p:txBody>
          <a:bodyPr/>
          <a:lstStyle/>
          <a:p>
            <a:r>
              <a:rPr lang="en-US"/>
              <a:t>Click to edit Master title style</a:t>
            </a:r>
          </a:p>
        </p:txBody>
      </p:sp>
      <p:sp>
        <p:nvSpPr>
          <p:cNvPr id="3" name="Content Placeholder 2"/>
          <p:cNvSpPr>
            <a:spLocks noGrp="1"/>
          </p:cNvSpPr>
          <p:nvPr>
            <p:ph sz="half" idx="1"/>
          </p:nvPr>
        </p:nvSpPr>
        <p:spPr>
          <a:xfrm>
            <a:off x="736600" y="3556000"/>
            <a:ext cx="2804922" cy="449156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10178" y="3556000"/>
            <a:ext cx="2804922" cy="446243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2024 Sponsorship Application &amp; Information</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pic>
        <p:nvPicPr>
          <p:cNvPr id="8" name="Picture 7" descr="A black background with red text&#10;&#10;Description automatically generated">
            <a:extLst>
              <a:ext uri="{FF2B5EF4-FFF2-40B4-BE49-F238E27FC236}">
                <a16:creationId xmlns:a16="http://schemas.microsoft.com/office/drawing/2014/main" id="{3534A69A-FCDD-1EF7-AE1B-422AD63E8F22}"/>
              </a:ext>
            </a:extLst>
          </p:cNvPr>
          <p:cNvPicPr>
            <a:picLocks noChangeAspect="1"/>
          </p:cNvPicPr>
          <p:nvPr userDrawn="1"/>
        </p:nvPicPr>
        <p:blipFill>
          <a:blip r:embed="rId2"/>
          <a:stretch>
            <a:fillRect/>
          </a:stretch>
        </p:blipFill>
        <p:spPr>
          <a:xfrm>
            <a:off x="5245258" y="261136"/>
            <a:ext cx="1269842" cy="482540"/>
          </a:xfrm>
          <a:prstGeom prst="rect">
            <a:avLst/>
          </a:prstGeom>
        </p:spPr>
      </p:pic>
    </p:spTree>
    <p:extLst>
      <p:ext uri="{BB962C8B-B14F-4D97-AF65-F5344CB8AC3E}">
        <p14:creationId xmlns:p14="http://schemas.microsoft.com/office/powerpoint/2010/main" val="1392547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97111" y="3544711"/>
            <a:ext cx="2592218" cy="768349"/>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5142" y="4447115"/>
            <a:ext cx="2754186" cy="3553679"/>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71282" y="3556000"/>
            <a:ext cx="2600855" cy="768349"/>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717950" y="4447115"/>
            <a:ext cx="2754186" cy="3553679"/>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2024 Sponsorship Application &amp; Information</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pic>
        <p:nvPicPr>
          <p:cNvPr id="10" name="Picture 9" descr="A black background with red text&#10;&#10;Description automatically generated">
            <a:extLst>
              <a:ext uri="{FF2B5EF4-FFF2-40B4-BE49-F238E27FC236}">
                <a16:creationId xmlns:a16="http://schemas.microsoft.com/office/drawing/2014/main" id="{3BB66AB5-47D6-F29A-AB4C-08AF1F69F4CD}"/>
              </a:ext>
            </a:extLst>
          </p:cNvPr>
          <p:cNvPicPr>
            <a:picLocks noChangeAspect="1"/>
          </p:cNvPicPr>
          <p:nvPr userDrawn="1"/>
        </p:nvPicPr>
        <p:blipFill>
          <a:blip r:embed="rId2"/>
          <a:stretch>
            <a:fillRect/>
          </a:stretch>
        </p:blipFill>
        <p:spPr>
          <a:xfrm>
            <a:off x="5245258" y="261136"/>
            <a:ext cx="1269842" cy="482540"/>
          </a:xfrm>
          <a:prstGeom prst="rect">
            <a:avLst/>
          </a:prstGeom>
        </p:spPr>
      </p:pic>
    </p:spTree>
    <p:extLst>
      <p:ext uri="{BB962C8B-B14F-4D97-AF65-F5344CB8AC3E}">
        <p14:creationId xmlns:p14="http://schemas.microsoft.com/office/powerpoint/2010/main" val="3987316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5143" y="2133600"/>
            <a:ext cx="1996901" cy="1828800"/>
          </a:xfrm>
        </p:spPr>
        <p:txBody>
          <a:bodyPr anchor="b">
            <a:normAutofit/>
          </a:bodyPr>
          <a:lstStyle>
            <a:lvl1pPr algn="ctr">
              <a:defRPr sz="1800" b="0"/>
            </a:lvl1pPr>
          </a:lstStyle>
          <a:p>
            <a:r>
              <a:rPr lang="en-US"/>
              <a:t>Click to edit Master title style</a:t>
            </a:r>
          </a:p>
        </p:txBody>
      </p:sp>
      <p:sp>
        <p:nvSpPr>
          <p:cNvPr id="3" name="Content Placeholder 2"/>
          <p:cNvSpPr>
            <a:spLocks noGrp="1"/>
          </p:cNvSpPr>
          <p:nvPr>
            <p:ph idx="1"/>
          </p:nvPr>
        </p:nvSpPr>
        <p:spPr>
          <a:xfrm>
            <a:off x="2960665" y="914401"/>
            <a:ext cx="3511472" cy="68072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5143" y="3962400"/>
            <a:ext cx="1996901" cy="24384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2024 Sponsorship Application &amp; Information</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pic>
        <p:nvPicPr>
          <p:cNvPr id="8" name="Picture 7" descr="A black background with red text&#10;&#10;Description automatically generated">
            <a:extLst>
              <a:ext uri="{FF2B5EF4-FFF2-40B4-BE49-F238E27FC236}">
                <a16:creationId xmlns:a16="http://schemas.microsoft.com/office/drawing/2014/main" id="{F74DBBE2-D67B-C28F-573D-588369DC6054}"/>
              </a:ext>
            </a:extLst>
          </p:cNvPr>
          <p:cNvPicPr>
            <a:picLocks noChangeAspect="1"/>
          </p:cNvPicPr>
          <p:nvPr userDrawn="1"/>
        </p:nvPicPr>
        <p:blipFill>
          <a:blip r:embed="rId2"/>
          <a:stretch>
            <a:fillRect/>
          </a:stretch>
        </p:blipFill>
        <p:spPr>
          <a:xfrm>
            <a:off x="5245258" y="261136"/>
            <a:ext cx="1269842" cy="482540"/>
          </a:xfrm>
          <a:prstGeom prst="rect">
            <a:avLst/>
          </a:prstGeom>
        </p:spPr>
      </p:pic>
    </p:spTree>
    <p:extLst>
      <p:ext uri="{BB962C8B-B14F-4D97-AF65-F5344CB8AC3E}">
        <p14:creationId xmlns:p14="http://schemas.microsoft.com/office/powerpoint/2010/main" val="2427873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4250" y="2336799"/>
            <a:ext cx="3053009" cy="1828800"/>
          </a:xfrm>
        </p:spPr>
        <p:txBody>
          <a:bodyPr anchor="b">
            <a:normAutofit/>
          </a:bodyPr>
          <a:lstStyle>
            <a:lvl1pPr algn="ctr">
              <a:defRPr sz="2100" b="0"/>
            </a:lvl1pPr>
          </a:lstStyle>
          <a:p>
            <a:r>
              <a:rPr lang="en-US"/>
              <a:t>Click to edit Master title style</a:t>
            </a:r>
          </a:p>
        </p:txBody>
      </p:sp>
      <p:sp>
        <p:nvSpPr>
          <p:cNvPr id="14" name="Picture Placeholder 2"/>
          <p:cNvSpPr>
            <a:spLocks noGrp="1" noChangeAspect="1"/>
          </p:cNvSpPr>
          <p:nvPr>
            <p:ph type="pic" idx="1"/>
          </p:nvPr>
        </p:nvSpPr>
        <p:spPr>
          <a:xfrm>
            <a:off x="4273122" y="1219200"/>
            <a:ext cx="1846028" cy="6096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834250" y="4165599"/>
            <a:ext cx="3053009" cy="24384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2024 Sponsorship Application &amp; Information</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pic>
        <p:nvPicPr>
          <p:cNvPr id="3" name="Picture 2" descr="A black background with red text&#10;&#10;Description automatically generated">
            <a:extLst>
              <a:ext uri="{FF2B5EF4-FFF2-40B4-BE49-F238E27FC236}">
                <a16:creationId xmlns:a16="http://schemas.microsoft.com/office/drawing/2014/main" id="{BD0DCF02-1862-90AA-C6F8-9A778759724B}"/>
              </a:ext>
            </a:extLst>
          </p:cNvPr>
          <p:cNvPicPr>
            <a:picLocks noChangeAspect="1"/>
          </p:cNvPicPr>
          <p:nvPr userDrawn="1"/>
        </p:nvPicPr>
        <p:blipFill>
          <a:blip r:embed="rId2"/>
          <a:stretch>
            <a:fillRect/>
          </a:stretch>
        </p:blipFill>
        <p:spPr>
          <a:xfrm>
            <a:off x="5245258" y="261136"/>
            <a:ext cx="1269842" cy="482540"/>
          </a:xfrm>
          <a:prstGeom prst="rect">
            <a:avLst/>
          </a:prstGeom>
        </p:spPr>
      </p:pic>
    </p:spTree>
    <p:extLst>
      <p:ext uri="{BB962C8B-B14F-4D97-AF65-F5344CB8AC3E}">
        <p14:creationId xmlns:p14="http://schemas.microsoft.com/office/powerpoint/2010/main" val="16613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5143" y="6310487"/>
            <a:ext cx="5636993" cy="755651"/>
          </a:xfrm>
        </p:spPr>
        <p:txBody>
          <a:bodyPr anchor="b">
            <a:normAutofit/>
          </a:bodyPr>
          <a:lstStyle>
            <a:lvl1pPr algn="ctr">
              <a:defRPr sz="1800" b="0"/>
            </a:lvl1pPr>
          </a:lstStyle>
          <a:p>
            <a:r>
              <a:rPr lang="en-US"/>
              <a:t>Click to edit Master title style</a:t>
            </a:r>
          </a:p>
        </p:txBody>
      </p:sp>
      <p:sp>
        <p:nvSpPr>
          <p:cNvPr id="3" name="Picture Placeholder 2"/>
          <p:cNvSpPr>
            <a:spLocks noGrp="1" noChangeAspect="1"/>
          </p:cNvSpPr>
          <p:nvPr>
            <p:ph type="pic" idx="1"/>
          </p:nvPr>
        </p:nvSpPr>
        <p:spPr>
          <a:xfrm>
            <a:off x="1342482" y="1242816"/>
            <a:ext cx="4628299" cy="421996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835143" y="7066137"/>
            <a:ext cx="5636993" cy="658283"/>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2024 Sponsorship Application &amp; Information</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pic>
        <p:nvPicPr>
          <p:cNvPr id="8" name="Picture 7" descr="A black background with red text&#10;&#10;Description automatically generated">
            <a:extLst>
              <a:ext uri="{FF2B5EF4-FFF2-40B4-BE49-F238E27FC236}">
                <a16:creationId xmlns:a16="http://schemas.microsoft.com/office/drawing/2014/main" id="{874A2646-AB3A-727C-0E75-5D5D71045A90}"/>
              </a:ext>
            </a:extLst>
          </p:cNvPr>
          <p:cNvPicPr>
            <a:picLocks noChangeAspect="1"/>
          </p:cNvPicPr>
          <p:nvPr userDrawn="1"/>
        </p:nvPicPr>
        <p:blipFill>
          <a:blip r:embed="rId2"/>
          <a:stretch>
            <a:fillRect/>
          </a:stretch>
        </p:blipFill>
        <p:spPr>
          <a:xfrm>
            <a:off x="5245258" y="261136"/>
            <a:ext cx="1269842" cy="482540"/>
          </a:xfrm>
          <a:prstGeom prst="rect">
            <a:avLst/>
          </a:prstGeom>
        </p:spPr>
      </p:pic>
    </p:spTree>
    <p:extLst>
      <p:ext uri="{BB962C8B-B14F-4D97-AF65-F5344CB8AC3E}">
        <p14:creationId xmlns:p14="http://schemas.microsoft.com/office/powerpoint/2010/main" val="19687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5144" y="914400"/>
            <a:ext cx="5636993" cy="4064000"/>
          </a:xfrm>
        </p:spPr>
        <p:txBody>
          <a:bodyPr anchor="ctr">
            <a:normAutofit/>
          </a:bodyPr>
          <a:lstStyle>
            <a:lvl1pPr algn="ctr">
              <a:defRPr sz="2400" b="0" cap="none"/>
            </a:lvl1pPr>
          </a:lstStyle>
          <a:p>
            <a:r>
              <a:rPr lang="en-US"/>
              <a:t>Click to edit Master title style</a:t>
            </a:r>
          </a:p>
        </p:txBody>
      </p:sp>
      <p:sp>
        <p:nvSpPr>
          <p:cNvPr id="3" name="Text Placeholder 2"/>
          <p:cNvSpPr>
            <a:spLocks noGrp="1"/>
          </p:cNvSpPr>
          <p:nvPr>
            <p:ph type="body" idx="1"/>
          </p:nvPr>
        </p:nvSpPr>
        <p:spPr>
          <a:xfrm>
            <a:off x="835143" y="5791200"/>
            <a:ext cx="5636994" cy="19304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2024 Sponsorship Application &amp; Information</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pic>
        <p:nvPicPr>
          <p:cNvPr id="7" name="Picture 6" descr="A black background with red text&#10;&#10;Description automatically generated">
            <a:extLst>
              <a:ext uri="{FF2B5EF4-FFF2-40B4-BE49-F238E27FC236}">
                <a16:creationId xmlns:a16="http://schemas.microsoft.com/office/drawing/2014/main" id="{B476FE4A-FBF1-B321-FE38-13D311CFA4C6}"/>
              </a:ext>
            </a:extLst>
          </p:cNvPr>
          <p:cNvPicPr>
            <a:picLocks noChangeAspect="1"/>
          </p:cNvPicPr>
          <p:nvPr userDrawn="1"/>
        </p:nvPicPr>
        <p:blipFill>
          <a:blip r:embed="rId2"/>
          <a:stretch>
            <a:fillRect/>
          </a:stretch>
        </p:blipFill>
        <p:spPr>
          <a:xfrm>
            <a:off x="5245258" y="261136"/>
            <a:ext cx="1269842" cy="482540"/>
          </a:xfrm>
          <a:prstGeom prst="rect">
            <a:avLst/>
          </a:prstGeom>
        </p:spPr>
      </p:pic>
    </p:spTree>
    <p:extLst>
      <p:ext uri="{BB962C8B-B14F-4D97-AF65-F5344CB8AC3E}">
        <p14:creationId xmlns:p14="http://schemas.microsoft.com/office/powerpoint/2010/main" val="84467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grpSp>
        <p:nvGrpSpPr>
          <p:cNvPr id="14" name="Group 13"/>
          <p:cNvGrpSpPr/>
          <p:nvPr/>
        </p:nvGrpSpPr>
        <p:grpSpPr>
          <a:xfrm>
            <a:off x="0" y="1"/>
            <a:ext cx="1599010" cy="9144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736600" y="609601"/>
            <a:ext cx="5778500" cy="2641600"/>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6600" y="3556001"/>
            <a:ext cx="5778500" cy="447599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19010" y="8154761"/>
            <a:ext cx="643105" cy="486833"/>
          </a:xfrm>
          <a:prstGeom prst="rect">
            <a:avLst/>
          </a:prstGeom>
        </p:spPr>
        <p:txBody>
          <a:bodyPr vert="horz" lIns="91440" tIns="45720" rIns="91440" bIns="45720" rtlCol="0" anchor="ctr"/>
          <a:lstStyle>
            <a:lvl1pPr algn="r">
              <a:defRPr sz="75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490248" y="8154761"/>
            <a:ext cx="3985888" cy="486833"/>
          </a:xfrm>
          <a:prstGeom prst="rect">
            <a:avLst/>
          </a:prstGeom>
        </p:spPr>
        <p:txBody>
          <a:bodyPr vert="horz" lIns="91440" tIns="45720" rIns="91440" bIns="45720" rtlCol="0" anchor="ctr"/>
          <a:lstStyle>
            <a:lvl1pPr algn="l">
              <a:defRPr sz="750" b="0" i="0">
                <a:solidFill>
                  <a:schemeClr val="tx1"/>
                </a:solidFill>
                <a:effectLst/>
                <a:latin typeface="+mn-lt"/>
              </a:defRPr>
            </a:lvl1pPr>
          </a:lstStyle>
          <a:p>
            <a:r>
              <a:rPr lang="en-US"/>
              <a:t>2024 Sponsorship Application &amp; Information</a:t>
            </a:r>
          </a:p>
        </p:txBody>
      </p:sp>
      <p:sp>
        <p:nvSpPr>
          <p:cNvPr id="6" name="Slide Number Placeholder 5"/>
          <p:cNvSpPr>
            <a:spLocks noGrp="1"/>
          </p:cNvSpPr>
          <p:nvPr>
            <p:ph type="sldNum" sz="quarter" idx="4"/>
          </p:nvPr>
        </p:nvSpPr>
        <p:spPr>
          <a:xfrm>
            <a:off x="6204988" y="8154761"/>
            <a:ext cx="310112" cy="486833"/>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7507779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dt="0"/>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CAFD-94D7-EBBC-9AEC-16DD7389E287}"/>
              </a:ext>
            </a:extLst>
          </p:cNvPr>
          <p:cNvSpPr>
            <a:spLocks noGrp="1"/>
          </p:cNvSpPr>
          <p:nvPr>
            <p:ph type="ctrTitle"/>
          </p:nvPr>
        </p:nvSpPr>
        <p:spPr>
          <a:xfrm>
            <a:off x="524256" y="1219202"/>
            <a:ext cx="5990844" cy="4651021"/>
          </a:xfrm>
        </p:spPr>
        <p:txBody>
          <a:bodyPr>
            <a:normAutofit/>
          </a:bodyPr>
          <a:lstStyle/>
          <a:p>
            <a:r>
              <a:rPr lang="en-US" sz="4000">
                <a:latin typeface="Franklin Gothic Heavy"/>
              </a:rPr>
              <a:t>2025 Sponsorship</a:t>
            </a:r>
            <a:br>
              <a:rPr lang="en-US" sz="4000">
                <a:latin typeface="Franklin Gothic Heavy" panose="020B0903020102020204" pitchFamily="34" charset="0"/>
              </a:rPr>
            </a:br>
            <a:r>
              <a:rPr lang="en-US" sz="3200">
                <a:latin typeface="Franklin Gothic Heavy"/>
              </a:rPr>
              <a:t>Application &amp; Information</a:t>
            </a:r>
            <a:endParaRPr lang="en-US" sz="4000">
              <a:latin typeface="Franklin Gothic Heavy"/>
            </a:endParaRPr>
          </a:p>
        </p:txBody>
      </p:sp>
      <p:sp>
        <p:nvSpPr>
          <p:cNvPr id="3" name="Subtitle 2">
            <a:extLst>
              <a:ext uri="{FF2B5EF4-FFF2-40B4-BE49-F238E27FC236}">
                <a16:creationId xmlns:a16="http://schemas.microsoft.com/office/drawing/2014/main" id="{2C387C8C-74F7-82AF-A209-0565F0A2C3F4}"/>
              </a:ext>
            </a:extLst>
          </p:cNvPr>
          <p:cNvSpPr>
            <a:spLocks noGrp="1"/>
          </p:cNvSpPr>
          <p:nvPr>
            <p:ph type="subTitle" idx="1"/>
          </p:nvPr>
        </p:nvSpPr>
        <p:spPr/>
        <p:txBody>
          <a:bodyPr>
            <a:normAutofit/>
          </a:bodyPr>
          <a:lstStyle/>
          <a:p>
            <a:pPr>
              <a:spcBef>
                <a:spcPts val="0"/>
              </a:spcBef>
              <a:spcAft>
                <a:spcPts val="200"/>
              </a:spcAft>
            </a:pPr>
            <a:r>
              <a:rPr lang="en-US" sz="1400">
                <a:latin typeface="Franklin Gothic Book" panose="020B0503020102020204" pitchFamily="34" charset="0"/>
              </a:rPr>
              <a:t>Chapter Administrator: </a:t>
            </a:r>
          </a:p>
          <a:p>
            <a:pPr>
              <a:spcBef>
                <a:spcPts val="0"/>
              </a:spcBef>
              <a:spcAft>
                <a:spcPts val="200"/>
              </a:spcAft>
            </a:pPr>
            <a:r>
              <a:rPr lang="en-US" sz="1400">
                <a:latin typeface="Franklin Gothic Book" panose="020B0503020102020204" pitchFamily="34" charset="0"/>
              </a:rPr>
              <a:t>Barb Dudek</a:t>
            </a:r>
          </a:p>
          <a:p>
            <a:pPr>
              <a:spcBef>
                <a:spcPts val="0"/>
              </a:spcBef>
              <a:spcAft>
                <a:spcPts val="200"/>
              </a:spcAft>
            </a:pPr>
            <a:r>
              <a:rPr lang="en-US" sz="1400">
                <a:latin typeface="Franklin Gothic Book" panose="020B0503020102020204" pitchFamily="34" charset="0"/>
              </a:rPr>
              <a:t>412.366.2686</a:t>
            </a:r>
          </a:p>
          <a:p>
            <a:pPr>
              <a:spcBef>
                <a:spcPts val="0"/>
              </a:spcBef>
              <a:spcAft>
                <a:spcPts val="200"/>
              </a:spcAft>
            </a:pPr>
            <a:r>
              <a:rPr lang="en-US" sz="1400">
                <a:latin typeface="Franklin Gothic Book" panose="020B0503020102020204" pitchFamily="34" charset="0"/>
              </a:rPr>
              <a:t>westernpa@accglobal.com  </a:t>
            </a:r>
          </a:p>
        </p:txBody>
      </p:sp>
      <p:pic>
        <p:nvPicPr>
          <p:cNvPr id="5" name="Picture 4" descr="A black and red logo&#10;&#10;Description automatically generated">
            <a:extLst>
              <a:ext uri="{FF2B5EF4-FFF2-40B4-BE49-F238E27FC236}">
                <a16:creationId xmlns:a16="http://schemas.microsoft.com/office/drawing/2014/main" id="{F7FD7986-15E9-2C89-4FA6-90129B23D7C1}"/>
              </a:ext>
            </a:extLst>
          </p:cNvPr>
          <p:cNvPicPr>
            <a:picLocks noChangeAspect="1"/>
          </p:cNvPicPr>
          <p:nvPr/>
        </p:nvPicPr>
        <p:blipFill>
          <a:blip r:embed="rId2"/>
          <a:stretch>
            <a:fillRect/>
          </a:stretch>
        </p:blipFill>
        <p:spPr>
          <a:xfrm>
            <a:off x="2650551" y="3139666"/>
            <a:ext cx="3407178" cy="1298222"/>
          </a:xfrm>
          <a:prstGeom prst="rect">
            <a:avLst/>
          </a:prstGeom>
        </p:spPr>
      </p:pic>
    </p:spTree>
    <p:extLst>
      <p:ext uri="{BB962C8B-B14F-4D97-AF65-F5344CB8AC3E}">
        <p14:creationId xmlns:p14="http://schemas.microsoft.com/office/powerpoint/2010/main" val="168684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6123-5E4E-9295-8CFC-A63F12AA92B2}"/>
              </a:ext>
            </a:extLst>
          </p:cNvPr>
          <p:cNvSpPr>
            <a:spLocks noGrp="1"/>
          </p:cNvSpPr>
          <p:nvPr>
            <p:ph type="title"/>
          </p:nvPr>
        </p:nvSpPr>
        <p:spPr>
          <a:xfrm>
            <a:off x="736600" y="609601"/>
            <a:ext cx="5778500" cy="1085849"/>
          </a:xfrm>
        </p:spPr>
        <p:txBody>
          <a:bodyPr>
            <a:noAutofit/>
          </a:bodyPr>
          <a:lstStyle/>
          <a:p>
            <a:r>
              <a:rPr lang="en-US" sz="1300"/>
              <a:t>The Board of Directors of the Association of Corporate Counsel – Western PA (“ACC WPA”) is pleased to present this 2025 Sponsorship Application and Information Package. Thank you for your interest in sponsoring one or more ACC WPA programs and we look forward to working with you!</a:t>
            </a:r>
          </a:p>
        </p:txBody>
      </p:sp>
      <p:sp>
        <p:nvSpPr>
          <p:cNvPr id="3" name="Content Placeholder 2">
            <a:extLst>
              <a:ext uri="{FF2B5EF4-FFF2-40B4-BE49-F238E27FC236}">
                <a16:creationId xmlns:a16="http://schemas.microsoft.com/office/drawing/2014/main" id="{7B82FB93-1879-D94B-0062-5C4C29227BA1}"/>
              </a:ext>
            </a:extLst>
          </p:cNvPr>
          <p:cNvSpPr>
            <a:spLocks noGrp="1"/>
          </p:cNvSpPr>
          <p:nvPr>
            <p:ph idx="1"/>
          </p:nvPr>
        </p:nvSpPr>
        <p:spPr>
          <a:xfrm>
            <a:off x="736600" y="1557227"/>
            <a:ext cx="5778500" cy="6304305"/>
          </a:xfrm>
        </p:spPr>
        <p:txBody>
          <a:bodyPr>
            <a:normAutofit/>
          </a:bodyPr>
          <a:lstStyle/>
          <a:p>
            <a:pPr marL="0" indent="0">
              <a:buNone/>
            </a:pPr>
            <a:r>
              <a:rPr lang="en-US" sz="1200">
                <a:solidFill>
                  <a:srgbClr val="BC1C1C"/>
                </a:solidFill>
                <a:latin typeface="+mj-lt"/>
              </a:rPr>
              <a:t>ABOUT ACC WESTERN PENNSYLVANIA</a:t>
            </a:r>
          </a:p>
          <a:p>
            <a:pPr marL="0" indent="0" algn="just">
              <a:buNone/>
            </a:pPr>
            <a:r>
              <a:rPr lang="en-US" sz="1200"/>
              <a:t>ACC WPA serves more than 550 members from over 160 organizations, including most of the largest for-profit and non-profit organizations throughout Pittsburgh and the surrounding region. Our chapter’s parent organization, the Association of Corporate Counsel, has over 48,000 members globally, representing more than 12,000 companies in 117 countries worldwide. </a:t>
            </a:r>
          </a:p>
          <a:p>
            <a:pPr marL="0" indent="0" algn="just">
              <a:buNone/>
            </a:pPr>
            <a:r>
              <a:rPr lang="en-US" sz="1200"/>
              <a:t>The mission of ACC WPA is to help our members deliver sound legal guidance to their clients in an efficient manner, and to promote the strategic value of in-house counsel to the business by providing timely professional education, collegial networking opportunities, purposeful advocacy and community engagement.</a:t>
            </a:r>
          </a:p>
          <a:p>
            <a:pPr marL="0" indent="0">
              <a:buNone/>
            </a:pPr>
            <a:r>
              <a:rPr lang="en-US" sz="1200">
                <a:solidFill>
                  <a:srgbClr val="BC1C1C"/>
                </a:solidFill>
                <a:latin typeface="+mj-lt"/>
              </a:rPr>
              <a:t>WHY BECOME A SPONSOR?</a:t>
            </a:r>
          </a:p>
          <a:p>
            <a:pPr marL="0" indent="0" algn="just">
              <a:buNone/>
            </a:pPr>
            <a:r>
              <a:rPr lang="en-US" sz="1200"/>
              <a:t>As noted above, our members practice in the legal departments of nearly every major organization in the Greater Pittsburgh region. Becoming a sponsor of ACC programming affords you with a unique opportunity to highlight your value and distinguish your expertise with the primary buyers of legal products and services. We are also happy to work with our sponsors to provide social events and community service opportunities to build deeper relationships with ACC WPA members and give back to the broader community. </a:t>
            </a:r>
          </a:p>
          <a:p>
            <a:pPr marL="0" indent="0">
              <a:buNone/>
            </a:pPr>
            <a:r>
              <a:rPr lang="en-US" sz="1200">
                <a:solidFill>
                  <a:srgbClr val="BC1C1C"/>
                </a:solidFill>
                <a:latin typeface="+mj-lt"/>
              </a:rPr>
              <a:t>WHAT’S NEW IN 2025?</a:t>
            </a:r>
          </a:p>
          <a:p>
            <a:pPr marL="0" indent="0" algn="just">
              <a:buNone/>
            </a:pPr>
            <a:r>
              <a:rPr lang="en-US" sz="1200"/>
              <a:t>In order to provide greater value to both our sponsors and members, ACC WPA updated our sponsorship levels and offerings. Virtual attendance remains steady and interest in longer in-person programs like our “Bootcamp” series have received exceptional attendance and feedback. </a:t>
            </a:r>
          </a:p>
          <a:p>
            <a:pPr marL="0" indent="0" algn="just">
              <a:buNone/>
            </a:pPr>
            <a:r>
              <a:rPr lang="en-US" sz="1200"/>
              <a:t>As such, we will once again offer two full-day bootcamps.  These bootcamps will be held near the April and August reporting periods.  We also offer the option for social events (with or without accompanying CLE or skills-focused roundtables) while intentionally limiting the number of traditional one-hour CLE programs to cultivate high-quality member interactions. Please read on to learn more about programming for 2025 and how you can get involved as an ACC WPA sponsor.</a:t>
            </a:r>
          </a:p>
        </p:txBody>
      </p:sp>
      <p:sp>
        <p:nvSpPr>
          <p:cNvPr id="4" name="Footer Placeholder 3">
            <a:extLst>
              <a:ext uri="{FF2B5EF4-FFF2-40B4-BE49-F238E27FC236}">
                <a16:creationId xmlns:a16="http://schemas.microsoft.com/office/drawing/2014/main" id="{138028C4-480D-1E26-1224-4F24CEB1F843}"/>
              </a:ext>
            </a:extLst>
          </p:cNvPr>
          <p:cNvSpPr>
            <a:spLocks noGrp="1"/>
          </p:cNvSpPr>
          <p:nvPr>
            <p:ph type="ftr" sz="quarter" idx="11"/>
          </p:nvPr>
        </p:nvSpPr>
        <p:spPr>
          <a:xfrm>
            <a:off x="1431020" y="8144232"/>
            <a:ext cx="3985888" cy="486833"/>
          </a:xfrm>
        </p:spPr>
        <p:txBody>
          <a:bodyPr/>
          <a:lstStyle/>
          <a:p>
            <a:r>
              <a:rPr lang="en-US"/>
              <a:t>2025  Sponsorship Application &amp; Information</a:t>
            </a:r>
          </a:p>
        </p:txBody>
      </p:sp>
      <p:sp>
        <p:nvSpPr>
          <p:cNvPr id="5" name="Slide Number Placeholder 4">
            <a:extLst>
              <a:ext uri="{FF2B5EF4-FFF2-40B4-BE49-F238E27FC236}">
                <a16:creationId xmlns:a16="http://schemas.microsoft.com/office/drawing/2014/main" id="{F54FA5D7-11B0-EB58-07EF-B17A408533A9}"/>
              </a:ext>
            </a:extLst>
          </p:cNvPr>
          <p:cNvSpPr>
            <a:spLocks noGrp="1"/>
          </p:cNvSpPr>
          <p:nvPr>
            <p:ph type="sldNum" sz="quarter" idx="12"/>
          </p:nvPr>
        </p:nvSpPr>
        <p:spPr/>
        <p:txBody>
          <a:bodyPr/>
          <a:lstStyle/>
          <a:p>
            <a:fld id="{D57F1E4F-1CFF-5643-939E-217C01CDF565}" type="slidenum">
              <a:rPr lang="en-US" smtClean="0"/>
              <a:pPr/>
              <a:t>2</a:t>
            </a:fld>
            <a:endParaRPr lang="en-US"/>
          </a:p>
        </p:txBody>
      </p:sp>
    </p:spTree>
    <p:extLst>
      <p:ext uri="{BB962C8B-B14F-4D97-AF65-F5344CB8AC3E}">
        <p14:creationId xmlns:p14="http://schemas.microsoft.com/office/powerpoint/2010/main" val="2091537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67805-20A1-117F-53C9-13A4F22443E8}"/>
              </a:ext>
            </a:extLst>
          </p:cNvPr>
          <p:cNvSpPr>
            <a:spLocks noGrp="1"/>
          </p:cNvSpPr>
          <p:nvPr>
            <p:ph type="title"/>
          </p:nvPr>
        </p:nvSpPr>
        <p:spPr>
          <a:xfrm>
            <a:off x="736600" y="1409700"/>
            <a:ext cx="5778500" cy="6515099"/>
          </a:xfrm>
        </p:spPr>
        <p:txBody>
          <a:bodyPr anchor="t">
            <a:normAutofit fontScale="90000"/>
          </a:bodyPr>
          <a:lstStyle/>
          <a:p>
            <a:pPr algn="l">
              <a:spcBef>
                <a:spcPts val="600"/>
              </a:spcBef>
              <a:spcAft>
                <a:spcPts val="450"/>
              </a:spcAft>
              <a:defRPr/>
            </a:pPr>
            <a:r>
              <a:rPr lang="en-US" sz="1200">
                <a:solidFill>
                  <a:srgbClr val="BC1C1C"/>
                </a:solidFill>
                <a:ea typeface="+mn-ea"/>
                <a:cs typeface="+mn-cs"/>
              </a:rPr>
              <a:t>ANNUAL SPRING TRAINING AND BACK TO SCHOOL BOOTCAMPS</a:t>
            </a:r>
            <a:br>
              <a:rPr lang="en-US" sz="1200">
                <a:ea typeface="+mn-ea"/>
                <a:cs typeface="+mn-cs"/>
              </a:rPr>
            </a:br>
            <a:r>
              <a:rPr lang="en-US" sz="1100">
                <a:latin typeface="+mn-lt"/>
                <a:ea typeface="+mn-ea"/>
                <a:cs typeface="+mn-cs"/>
              </a:rPr>
              <a:t>ACC WPA’s premier events are each a full day of programming that provides a survey of key subject matter areas for in-house counsel, including at least five substantive + one ethics CLE credits in time for the April and August compliance deadlines. These are full-service events where ACC WPA will cover the venue and catering expenses.</a:t>
            </a:r>
            <a:br>
              <a:rPr lang="en-US" sz="1100">
                <a:latin typeface="+mn-lt"/>
                <a:ea typeface="+mn-ea"/>
                <a:cs typeface="+mn-cs"/>
              </a:rPr>
            </a:br>
            <a:br>
              <a:rPr lang="en-US" sz="1100">
                <a:latin typeface="+mn-lt"/>
                <a:ea typeface="+mn-ea"/>
                <a:cs typeface="+mn-cs"/>
              </a:rPr>
            </a:br>
            <a:r>
              <a:rPr lang="en-US" sz="1200">
                <a:solidFill>
                  <a:srgbClr val="BC1C1C"/>
                </a:solidFill>
                <a:ea typeface="+mn-ea"/>
                <a:cs typeface="+mn-cs"/>
              </a:rPr>
              <a:t>MEMBER AND SPONSOR APPECIATION EVENT</a:t>
            </a:r>
            <a:br>
              <a:rPr lang="en-US" sz="1200">
                <a:ea typeface="+mn-ea"/>
                <a:cs typeface="+mn-cs"/>
              </a:rPr>
            </a:br>
            <a:r>
              <a:rPr lang="en-US" sz="1100">
                <a:latin typeface="+mn-lt"/>
                <a:ea typeface="+mn-ea"/>
                <a:cs typeface="+mn-cs"/>
              </a:rPr>
              <a:t>Our member and sponsor appreciation event will provide an opportunity for members and sponsors to gather and celebrate individual achievements and the collective accomplishments of our chapter. All sponsors will receive an allotted number of complimentary tickets based on their sponsorship package (</a:t>
            </a:r>
            <a:r>
              <a:rPr lang="en-US" sz="1100" i="1">
                <a:latin typeface="+mn-lt"/>
                <a:ea typeface="+mn-ea"/>
                <a:cs typeface="+mn-cs"/>
              </a:rPr>
              <a:t>see next page for details</a:t>
            </a:r>
            <a:r>
              <a:rPr lang="en-US" sz="1100">
                <a:latin typeface="+mn-lt"/>
                <a:ea typeface="+mn-ea"/>
                <a:cs typeface="+mn-cs"/>
              </a:rPr>
              <a:t>).</a:t>
            </a:r>
            <a:br>
              <a:rPr lang="en-US" sz="1100">
                <a:latin typeface="+mn-lt"/>
                <a:ea typeface="+mn-ea"/>
                <a:cs typeface="+mn-cs"/>
              </a:rPr>
            </a:br>
            <a:br>
              <a:rPr lang="en-US" sz="1100">
                <a:latin typeface="+mn-lt"/>
                <a:ea typeface="+mn-ea"/>
                <a:cs typeface="+mn-cs"/>
              </a:rPr>
            </a:br>
            <a:r>
              <a:rPr lang="en-US" sz="1200">
                <a:solidFill>
                  <a:srgbClr val="BC1C1C"/>
                </a:solidFill>
                <a:ea typeface="+mn-ea"/>
                <a:cs typeface="+mn-cs"/>
              </a:rPr>
              <a:t>VIRTUAL / IN-PERSON CLE PROGRAMS</a:t>
            </a:r>
            <a:br>
              <a:rPr lang="en-US" sz="1200">
                <a:ea typeface="+mn-ea"/>
                <a:cs typeface="+mn-cs"/>
              </a:rPr>
            </a:br>
            <a:r>
              <a:rPr kumimoji="0" lang="en-US" sz="1100" b="0" i="0" u="none" strike="noStrike" kern="1200" cap="none" spc="0" normalizeH="0" baseline="0" noProof="0">
                <a:ln>
                  <a:noFill/>
                </a:ln>
                <a:solidFill>
                  <a:prstClr val="black"/>
                </a:solidFill>
                <a:effectLst/>
                <a:uLnTx/>
                <a:uFillTx/>
                <a:latin typeface="+mn-lt"/>
                <a:ea typeface="+mn-ea"/>
                <a:cs typeface="+mn-cs"/>
              </a:rPr>
              <a:t>As in previous years, sponsors will have the opportunity to be the sole presenter of a virtual or in-person CLE program, </a:t>
            </a:r>
            <a:r>
              <a:rPr lang="en-US" sz="1100">
                <a:ln>
                  <a:noFill/>
                </a:ln>
                <a:solidFill>
                  <a:prstClr val="black"/>
                </a:solidFill>
                <a:latin typeface="+mn-lt"/>
                <a:ea typeface="+mn-ea"/>
                <a:cs typeface="+mn-cs"/>
              </a:rPr>
              <a:t>some of which</a:t>
            </a:r>
            <a:r>
              <a:rPr kumimoji="0" lang="en-US" sz="1100" b="0" i="0" u="none" strike="noStrike" kern="1200" cap="none" spc="0" normalizeH="0" baseline="0" noProof="0">
                <a:ln>
                  <a:noFill/>
                </a:ln>
                <a:solidFill>
                  <a:prstClr val="black"/>
                </a:solidFill>
                <a:effectLst/>
                <a:uLnTx/>
                <a:uFillTx/>
                <a:latin typeface="+mn-lt"/>
                <a:ea typeface="+mn-ea"/>
                <a:cs typeface="+mn-cs"/>
              </a:rPr>
              <a:t> may be combined with a networking reception</a:t>
            </a:r>
            <a:r>
              <a:rPr lang="en-US" sz="1100">
                <a:ln>
                  <a:noFill/>
                </a:ln>
                <a:solidFill>
                  <a:prstClr val="black"/>
                </a:solidFill>
                <a:latin typeface="+mn-lt"/>
                <a:ea typeface="+mn-ea"/>
                <a:cs typeface="+mn-cs"/>
              </a:rPr>
              <a:t> </a:t>
            </a:r>
            <a:r>
              <a:rPr lang="en-US" sz="1100">
                <a:ln>
                  <a:noFill/>
                </a:ln>
                <a:latin typeface="+mn-lt"/>
                <a:ea typeface="+mn-ea"/>
                <a:cs typeface="+mn-cs"/>
              </a:rPr>
              <a:t>(</a:t>
            </a:r>
            <a:r>
              <a:rPr lang="en-US" sz="1100" i="1">
                <a:ln>
                  <a:noFill/>
                </a:ln>
                <a:latin typeface="+mn-lt"/>
                <a:ea typeface="+mn-ea"/>
                <a:cs typeface="+mn-cs"/>
              </a:rPr>
              <a:t>see next page for details</a:t>
            </a:r>
            <a:r>
              <a:rPr lang="en-US" sz="1100">
                <a:ln>
                  <a:noFill/>
                </a:ln>
                <a:latin typeface="+mn-lt"/>
                <a:ea typeface="+mn-ea"/>
                <a:cs typeface="+mn-cs"/>
              </a:rPr>
              <a:t>)</a:t>
            </a:r>
            <a:r>
              <a:rPr lang="en-US" sz="1100">
                <a:ln>
                  <a:noFill/>
                </a:ln>
                <a:solidFill>
                  <a:prstClr val="black"/>
                </a:solidFill>
                <a:latin typeface="+mn-lt"/>
                <a:ea typeface="+mn-ea"/>
                <a:cs typeface="+mn-cs"/>
              </a:rPr>
              <a:t>.</a:t>
            </a:r>
            <a:r>
              <a:rPr kumimoji="0" lang="en-US" sz="1100" b="0" i="0" u="none" strike="noStrike" kern="1200" cap="none" spc="0" normalizeH="0" baseline="0" noProof="0">
                <a:ln>
                  <a:noFill/>
                </a:ln>
                <a:solidFill>
                  <a:prstClr val="black"/>
                </a:solidFill>
                <a:effectLst/>
                <a:uLnTx/>
                <a:uFillTx/>
                <a:latin typeface="+mn-lt"/>
                <a:ea typeface="+mn-ea"/>
                <a:cs typeface="+mn-cs"/>
              </a:rPr>
              <a:t> As shown on the </a:t>
            </a:r>
            <a:r>
              <a:rPr lang="en-US" sz="1100">
                <a:ln>
                  <a:noFill/>
                </a:ln>
                <a:solidFill>
                  <a:prstClr val="black"/>
                </a:solidFill>
                <a:latin typeface="+mn-lt"/>
                <a:ea typeface="+mn-ea"/>
                <a:cs typeface="+mn-cs"/>
              </a:rPr>
              <a:t>2025</a:t>
            </a:r>
            <a:r>
              <a:rPr kumimoji="0" lang="en-US" sz="1100" b="0" i="0" u="none" strike="noStrike" kern="1200" cap="none" spc="0" normalizeH="0" baseline="0" noProof="0">
                <a:ln>
                  <a:noFill/>
                </a:ln>
                <a:solidFill>
                  <a:prstClr val="black"/>
                </a:solidFill>
                <a:effectLst/>
                <a:uLnTx/>
                <a:uFillTx/>
                <a:latin typeface="+mn-lt"/>
                <a:ea typeface="+mn-ea"/>
                <a:cs typeface="+mn-cs"/>
              </a:rPr>
              <a:t> events calendar (p</a:t>
            </a:r>
            <a:r>
              <a:rPr lang="en-US" sz="1100">
                <a:ln>
                  <a:noFill/>
                </a:ln>
                <a:solidFill>
                  <a:prstClr val="black"/>
                </a:solidFill>
                <a:latin typeface="+mn-lt"/>
                <a:ea typeface="+mn-ea"/>
                <a:cs typeface="+mn-cs"/>
              </a:rPr>
              <a:t>.5),</a:t>
            </a:r>
            <a:r>
              <a:rPr kumimoji="0" lang="en-US" sz="1100" b="0" i="0" u="none" strike="noStrike" kern="1200" cap="none" spc="0" normalizeH="0" baseline="0" noProof="0">
                <a:ln>
                  <a:noFill/>
                </a:ln>
                <a:solidFill>
                  <a:prstClr val="black"/>
                </a:solidFill>
                <a:effectLst/>
                <a:uLnTx/>
                <a:uFillTx/>
                <a:latin typeface="+mn-lt"/>
                <a:ea typeface="+mn-ea"/>
                <a:cs typeface="+mn-cs"/>
              </a:rPr>
              <a:t> we are </a:t>
            </a:r>
            <a:r>
              <a:rPr lang="en-US" sz="1100">
                <a:ln>
                  <a:noFill/>
                </a:ln>
                <a:solidFill>
                  <a:prstClr val="black"/>
                </a:solidFill>
                <a:latin typeface="+mn-lt"/>
                <a:ea typeface="+mn-ea"/>
                <a:cs typeface="+mn-cs"/>
              </a:rPr>
              <a:t>planning</a:t>
            </a:r>
            <a:r>
              <a:rPr kumimoji="0" lang="en-US" sz="1100" b="0" i="0" u="none" strike="noStrike" kern="1200" cap="none" spc="0" normalizeH="0" baseline="0" noProof="0">
                <a:ln>
                  <a:noFill/>
                </a:ln>
                <a:solidFill>
                  <a:prstClr val="black"/>
                </a:solidFill>
                <a:effectLst/>
                <a:uLnTx/>
                <a:uFillTx/>
                <a:latin typeface="+mn-lt"/>
                <a:ea typeface="+mn-ea"/>
                <a:cs typeface="+mn-cs"/>
              </a:rPr>
              <a:t> no more than one </a:t>
            </a:r>
            <a:r>
              <a:rPr lang="en-US" sz="1100">
                <a:ln>
                  <a:noFill/>
                </a:ln>
                <a:solidFill>
                  <a:prstClr val="black"/>
                </a:solidFill>
                <a:latin typeface="+mn-lt"/>
                <a:ea typeface="+mn-ea"/>
                <a:cs typeface="+mn-cs"/>
              </a:rPr>
              <a:t>CLE session per month</a:t>
            </a:r>
            <a:r>
              <a:rPr kumimoji="0" lang="en-US" sz="1100" b="0" i="0" u="none" strike="noStrike" kern="1200" cap="none" spc="0" normalizeH="0" baseline="0" noProof="0">
                <a:ln>
                  <a:noFill/>
                </a:ln>
                <a:solidFill>
                  <a:prstClr val="black"/>
                </a:solidFill>
                <a:effectLst/>
                <a:uLnTx/>
                <a:uFillTx/>
                <a:latin typeface="+mn-lt"/>
                <a:ea typeface="+mn-ea"/>
                <a:cs typeface="+mn-cs"/>
              </a:rPr>
              <a:t> and will ask presenters to focus on a particular subject matter area for each session. </a:t>
            </a:r>
            <a:r>
              <a:rPr lang="en-US" sz="1100">
                <a:ln>
                  <a:noFill/>
                </a:ln>
                <a:solidFill>
                  <a:prstClr val="black"/>
                </a:solidFill>
                <a:latin typeface="+mn-lt"/>
                <a:ea typeface="+mn-ea"/>
                <a:cs typeface="+mn-cs"/>
              </a:rPr>
              <a:t>Costs associated with venue and catering for in-person events are to be covered by the sponsor; costs associated with video-conferencing technology (e.g., Zoom) for virtual events will be covered by ACC WPA.</a:t>
            </a:r>
            <a:br>
              <a:rPr lang="en-US" sz="1100">
                <a:latin typeface="+mn-lt"/>
                <a:ea typeface="+mn-ea"/>
                <a:cs typeface="+mn-cs"/>
              </a:rPr>
            </a:br>
            <a:br>
              <a:rPr lang="en-US" sz="1200">
                <a:ea typeface="+mn-ea"/>
                <a:cs typeface="+mn-cs"/>
              </a:rPr>
            </a:br>
            <a:br>
              <a:rPr lang="en-US" sz="1200">
                <a:ea typeface="+mn-ea"/>
                <a:cs typeface="+mn-cs"/>
              </a:rPr>
            </a:br>
            <a:r>
              <a:rPr lang="en-US" sz="1400" b="1" spc="50">
                <a:solidFill>
                  <a:srgbClr val="BC1C1C"/>
                </a:solidFill>
                <a:ea typeface="+mn-ea"/>
                <a:cs typeface="+mn-cs"/>
              </a:rPr>
              <a:t>NEW IN 2025: </a:t>
            </a:r>
            <a:br>
              <a:rPr lang="en-US" sz="1400" b="1" spc="50">
                <a:latin typeface="Franklin Gothic Medium"/>
                <a:ea typeface="+mn-ea"/>
                <a:cs typeface="+mn-cs"/>
              </a:rPr>
            </a:br>
            <a:br>
              <a:rPr lang="en-US" sz="1100" spc="50">
                <a:latin typeface="Franklin Gothic Book"/>
                <a:ea typeface="+mn-ea"/>
                <a:cs typeface="+mn-cs"/>
              </a:rPr>
            </a:br>
            <a:r>
              <a:rPr lang="en-US" sz="1200" spc="50">
                <a:solidFill>
                  <a:srgbClr val="BC1C1C"/>
                </a:solidFill>
                <a:ea typeface="+mn-ea"/>
                <a:cs typeface="+mn-cs"/>
              </a:rPr>
              <a:t>MARCH MEMBERSHIP SOCIAL EVENT</a:t>
            </a:r>
            <a:br>
              <a:rPr lang="en-US" sz="1200" spc="50">
                <a:ea typeface="+mn-ea"/>
                <a:cs typeface="+mn-cs"/>
              </a:rPr>
            </a:br>
            <a:r>
              <a:rPr lang="en-US" sz="1100" spc="50">
                <a:latin typeface="Franklin Gothic Book"/>
                <a:ea typeface="+mn-ea"/>
                <a:cs typeface="+mn-cs"/>
              </a:rPr>
              <a:t>ACC WPA is interested in offering a member reception at a local theatre with discounted tickets for our members to celebrate ACC's global membership month. </a:t>
            </a:r>
            <a:br>
              <a:rPr lang="en-US" sz="1100" spc="50">
                <a:latin typeface="Franklin Gothic Book"/>
                <a:ea typeface="+mn-ea"/>
                <a:cs typeface="+mn-cs"/>
              </a:rPr>
            </a:br>
            <a:br>
              <a:rPr lang="en-US" sz="1100" spc="50">
                <a:latin typeface="Franklin Gothic Book"/>
                <a:ea typeface="+mn-ea"/>
                <a:cs typeface="+mn-cs"/>
              </a:rPr>
            </a:br>
            <a:r>
              <a:rPr lang="en-US" sz="1200" spc="50">
                <a:solidFill>
                  <a:srgbClr val="BC1C1C"/>
                </a:solidFill>
                <a:latin typeface="Franklin Gothic Medium"/>
                <a:ea typeface="+mn-ea"/>
                <a:cs typeface="+mn-cs"/>
              </a:rPr>
              <a:t>ACC PNC PARK EVENT</a:t>
            </a:r>
            <a:br>
              <a:rPr lang="en-US" sz="1200" spc="50">
                <a:latin typeface="Franklin Gothic Medium"/>
                <a:ea typeface="+mn-ea"/>
                <a:cs typeface="+mn-cs"/>
              </a:rPr>
            </a:br>
            <a:r>
              <a:rPr lang="en-US" sz="1100" spc="50">
                <a:latin typeface="Franklin Gothic Book"/>
                <a:ea typeface="+mn-ea"/>
                <a:cs typeface="+mn-cs"/>
              </a:rPr>
              <a:t>ACC WPA plans to offer a CLE program in conjunction with a Pittsburgh Pirates game in May.  </a:t>
            </a:r>
            <a:br>
              <a:rPr lang="en-US" sz="1100" spc="50">
                <a:latin typeface="Franklin Gothic Book"/>
                <a:ea typeface="+mn-ea"/>
                <a:cs typeface="+mn-cs"/>
              </a:rPr>
            </a:br>
            <a:br>
              <a:rPr lang="en-US" sz="1100" spc="50">
                <a:latin typeface="Franklin Gothic Book"/>
                <a:ea typeface="+mn-ea"/>
                <a:cs typeface="+mn-cs"/>
              </a:rPr>
            </a:br>
            <a:r>
              <a:rPr lang="en-US" sz="1200" spc="50">
                <a:solidFill>
                  <a:srgbClr val="BC1C1C"/>
                </a:solidFill>
                <a:latin typeface="Franklin Gothic Medium"/>
                <a:ea typeface="+mn-ea"/>
                <a:cs typeface="+mn-cs"/>
              </a:rPr>
              <a:t>PICKLESBURGH CLE/SOCIAL</a:t>
            </a:r>
            <a:br>
              <a:rPr lang="en-US" sz="1100" spc="50">
                <a:latin typeface="Franklin Gothic Book"/>
                <a:ea typeface="+mn-ea"/>
                <a:cs typeface="+mn-cs"/>
              </a:rPr>
            </a:br>
            <a:r>
              <a:rPr lang="en-US" sz="1100" spc="50">
                <a:latin typeface="Franklin Gothic Book"/>
                <a:ea typeface="+mn-ea"/>
                <a:cs typeface="+mn-cs"/>
              </a:rPr>
              <a:t>ACC WPA would like to join in on the </a:t>
            </a:r>
            <a:r>
              <a:rPr lang="en-US" sz="1100" spc="50" err="1">
                <a:latin typeface="Franklin Gothic Book"/>
                <a:ea typeface="+mn-ea"/>
                <a:cs typeface="+mn-cs"/>
              </a:rPr>
              <a:t>Picklesburgh</a:t>
            </a:r>
            <a:r>
              <a:rPr lang="en-US" sz="1100" spc="50">
                <a:latin typeface="Franklin Gothic Book"/>
                <a:ea typeface="+mn-ea"/>
                <a:cs typeface="+mn-cs"/>
              </a:rPr>
              <a:t> celebration by offering a CLE/social reception during this uniquely Pittsburgh event.</a:t>
            </a:r>
            <a:br>
              <a:rPr lang="en-US" sz="1100" spc="50">
                <a:latin typeface="Franklin Gothic Book"/>
                <a:ea typeface="+mn-ea"/>
                <a:cs typeface="+mn-cs"/>
              </a:rPr>
            </a:br>
            <a:br>
              <a:rPr lang="en-US" sz="1200" spc="50">
                <a:latin typeface="Franklin Gothic Medium"/>
                <a:ea typeface="+mn-ea"/>
                <a:cs typeface="+mn-cs"/>
              </a:rPr>
            </a:br>
            <a:r>
              <a:rPr lang="en-US" sz="1200" spc="50">
                <a:solidFill>
                  <a:srgbClr val="BC1C1C"/>
                </a:solidFill>
                <a:latin typeface="Franklin Gothic Medium"/>
                <a:ea typeface="+mn-ea"/>
                <a:cs typeface="+mn-cs"/>
              </a:rPr>
              <a:t>HOLIDAY LIGHTS CLE/SOCIAL</a:t>
            </a:r>
            <a:br>
              <a:rPr lang="en-US" sz="1200" spc="50">
                <a:latin typeface="Franklin Gothic Medium"/>
                <a:ea typeface="+mn-ea"/>
                <a:cs typeface="+mn-cs"/>
              </a:rPr>
            </a:br>
            <a:r>
              <a:rPr lang="en-US" sz="1100">
                <a:ln>
                  <a:noFill/>
                </a:ln>
                <a:latin typeface="+mn-lt"/>
                <a:ea typeface="+mn-ea"/>
                <a:cs typeface="+mn-cs"/>
              </a:rPr>
              <a:t>A half-day CLE/social event to gather during the holiday season and before the December compliance deadline!</a:t>
            </a:r>
            <a:br>
              <a:rPr lang="en-US" sz="1100">
                <a:ln>
                  <a:noFill/>
                </a:ln>
                <a:latin typeface="Franklin Gothic Book"/>
                <a:ea typeface="+mn-ea"/>
                <a:cs typeface="+mn-cs"/>
              </a:rPr>
            </a:br>
            <a:br>
              <a:rPr lang="en-US" sz="1100">
                <a:ln>
                  <a:noFill/>
                </a:ln>
                <a:latin typeface="Franklin Gothic Book"/>
                <a:ea typeface="+mn-ea"/>
                <a:cs typeface="+mn-cs"/>
              </a:rPr>
            </a:br>
            <a:r>
              <a:rPr lang="en-US" sz="1200">
                <a:ln>
                  <a:noFill/>
                </a:ln>
                <a:solidFill>
                  <a:srgbClr val="BC1C1C"/>
                </a:solidFill>
                <a:latin typeface="Franklin Gothic Medium"/>
                <a:ea typeface="+mn-ea"/>
                <a:cs typeface="+mn-cs"/>
              </a:rPr>
              <a:t>COMMUNITY SERVICE DAY SPONSOR</a:t>
            </a:r>
            <a:br>
              <a:rPr lang="en-US" sz="1200">
                <a:ln>
                  <a:noFill/>
                </a:ln>
                <a:latin typeface="Franklin Gothic Medium"/>
                <a:ea typeface="+mn-ea"/>
                <a:cs typeface="+mn-cs"/>
              </a:rPr>
            </a:br>
            <a:r>
              <a:rPr lang="en-US" sz="1050">
                <a:ln>
                  <a:noFill/>
                </a:ln>
                <a:latin typeface="Franklin Gothic Book"/>
                <a:ea typeface="+mn-ea"/>
                <a:cs typeface="+mn-cs"/>
              </a:rPr>
              <a:t>A</a:t>
            </a:r>
            <a:r>
              <a:rPr lang="en-US" sz="1100">
                <a:ln>
                  <a:noFill/>
                </a:ln>
                <a:latin typeface="Franklin Gothic Book"/>
                <a:ea typeface="+mn-ea"/>
                <a:cs typeface="+mn-cs"/>
              </a:rPr>
              <a:t>CC WPA wishes to work with a sponsor to create a service opportunity and social event.</a:t>
            </a:r>
          </a:p>
          <a:p>
            <a:pPr algn="l">
              <a:spcBef>
                <a:spcPts val="600"/>
              </a:spcBef>
              <a:spcAft>
                <a:spcPts val="450"/>
              </a:spcAft>
              <a:defRPr/>
            </a:pPr>
            <a:br>
              <a:rPr lang="en-US" sz="1100">
                <a:ln>
                  <a:noFill/>
                </a:ln>
                <a:latin typeface="+mn-lt"/>
                <a:ea typeface="+mn-ea"/>
                <a:cs typeface="+mn-cs"/>
              </a:rPr>
            </a:br>
            <a:br>
              <a:rPr lang="en-US" sz="1100">
                <a:ln>
                  <a:noFill/>
                </a:ln>
                <a:latin typeface="+mn-lt"/>
                <a:ea typeface="+mn-ea"/>
                <a:cs typeface="+mn-cs"/>
              </a:rPr>
            </a:br>
            <a:br>
              <a:rPr lang="en-US" sz="1100">
                <a:ln>
                  <a:noFill/>
                </a:ln>
                <a:latin typeface="+mn-lt"/>
                <a:ea typeface="+mn-ea"/>
                <a:cs typeface="+mn-cs"/>
              </a:rPr>
            </a:br>
            <a:br>
              <a:rPr lang="en-US" sz="1100">
                <a:ln>
                  <a:noFill/>
                </a:ln>
                <a:latin typeface="+mn-lt"/>
                <a:ea typeface="+mn-ea"/>
                <a:cs typeface="+mn-cs"/>
              </a:rPr>
            </a:br>
            <a:endParaRPr lang="en-US" sz="1200" b="1">
              <a:ln>
                <a:noFill/>
              </a:ln>
              <a:solidFill>
                <a:srgbClr val="92D050"/>
              </a:solidFill>
              <a:latin typeface="+mn-lt"/>
            </a:endParaRPr>
          </a:p>
          <a:p>
            <a:pPr algn="l">
              <a:spcBef>
                <a:spcPts val="600"/>
              </a:spcBef>
              <a:spcAft>
                <a:spcPts val="450"/>
              </a:spcAft>
              <a:defRPr/>
            </a:pPr>
            <a:endParaRPr lang="en-US" sz="1100">
              <a:ln>
                <a:noFill/>
              </a:ln>
              <a:latin typeface="+mn-lt"/>
              <a:ea typeface="+mn-ea"/>
              <a:cs typeface="+mn-cs"/>
            </a:endParaRPr>
          </a:p>
        </p:txBody>
      </p:sp>
      <p:sp>
        <p:nvSpPr>
          <p:cNvPr id="5" name="Footer Placeholder 4">
            <a:extLst>
              <a:ext uri="{FF2B5EF4-FFF2-40B4-BE49-F238E27FC236}">
                <a16:creationId xmlns:a16="http://schemas.microsoft.com/office/drawing/2014/main" id="{3BCCC417-25D6-09B4-E760-51F5734610D1}"/>
              </a:ext>
            </a:extLst>
          </p:cNvPr>
          <p:cNvSpPr>
            <a:spLocks noGrp="1"/>
          </p:cNvSpPr>
          <p:nvPr>
            <p:ph type="ftr" sz="quarter" idx="11"/>
          </p:nvPr>
        </p:nvSpPr>
        <p:spPr>
          <a:xfrm>
            <a:off x="1437997" y="8154761"/>
            <a:ext cx="3985888" cy="486833"/>
          </a:xfrm>
        </p:spPr>
        <p:txBody>
          <a:bodyPr/>
          <a:lstStyle/>
          <a:p>
            <a:r>
              <a:rPr lang="en-US"/>
              <a:t>2025 Sponsorship Application &amp; Information</a:t>
            </a:r>
          </a:p>
        </p:txBody>
      </p:sp>
      <p:sp>
        <p:nvSpPr>
          <p:cNvPr id="6" name="Slide Number Placeholder 5">
            <a:extLst>
              <a:ext uri="{FF2B5EF4-FFF2-40B4-BE49-F238E27FC236}">
                <a16:creationId xmlns:a16="http://schemas.microsoft.com/office/drawing/2014/main" id="{38397DCD-D9DA-3F9B-19F4-8C17DAE756E4}"/>
              </a:ext>
            </a:extLst>
          </p:cNvPr>
          <p:cNvSpPr>
            <a:spLocks noGrp="1"/>
          </p:cNvSpPr>
          <p:nvPr>
            <p:ph type="sldNum" sz="quarter" idx="12"/>
          </p:nvPr>
        </p:nvSpPr>
        <p:spPr/>
        <p:txBody>
          <a:bodyPr/>
          <a:lstStyle/>
          <a:p>
            <a:fld id="{D57F1E4F-1CFF-5643-939E-217C01CDF565}" type="slidenum">
              <a:rPr lang="en-US" smtClean="0"/>
              <a:pPr/>
              <a:t>3</a:t>
            </a:fld>
            <a:endParaRPr lang="en-US"/>
          </a:p>
        </p:txBody>
      </p:sp>
      <p:sp>
        <p:nvSpPr>
          <p:cNvPr id="7" name="Title 1">
            <a:extLst>
              <a:ext uri="{FF2B5EF4-FFF2-40B4-BE49-F238E27FC236}">
                <a16:creationId xmlns:a16="http://schemas.microsoft.com/office/drawing/2014/main" id="{CFCD4D23-51FC-B2FB-5684-CEAA0D12654C}"/>
              </a:ext>
            </a:extLst>
          </p:cNvPr>
          <p:cNvSpPr txBox="1">
            <a:spLocks/>
          </p:cNvSpPr>
          <p:nvPr/>
        </p:nvSpPr>
        <p:spPr>
          <a:xfrm>
            <a:off x="736599" y="609601"/>
            <a:ext cx="5845175" cy="800099"/>
          </a:xfrm>
          <a:prstGeom prst="rect">
            <a:avLst/>
          </a:prstGeom>
          <a:effectLst/>
        </p:spPr>
        <p:txBody>
          <a:bodyPr vert="horz" lIns="91440" tIns="45720" rIns="91440" bIns="45720" rtlCol="0" anchor="t">
            <a:normAutofit fontScale="97500"/>
          </a:bodyPr>
          <a:lst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1600"/>
              <a:t>2025 Programming Overview</a:t>
            </a:r>
            <a:br>
              <a:rPr lang="en-US" sz="1600"/>
            </a:br>
            <a:r>
              <a:rPr lang="en-US" sz="1100">
                <a:latin typeface="+mn-lt"/>
              </a:rPr>
              <a:t>ACC WPA will be rolling out an updated programming strategy this year – we welcome your feedback and suggestions on both new and returning events as described below. </a:t>
            </a:r>
            <a:endParaRPr lang="en-US" sz="1100">
              <a:latin typeface="Franklin Gothic Book"/>
            </a:endParaRPr>
          </a:p>
        </p:txBody>
      </p:sp>
    </p:spTree>
    <p:extLst>
      <p:ext uri="{BB962C8B-B14F-4D97-AF65-F5344CB8AC3E}">
        <p14:creationId xmlns:p14="http://schemas.microsoft.com/office/powerpoint/2010/main" val="548362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161CF-504F-50DB-640A-6CCBBEE62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9ADD9D-5D05-1295-E148-CB6CD63213A1}"/>
              </a:ext>
            </a:extLst>
          </p:cNvPr>
          <p:cNvSpPr>
            <a:spLocks noGrp="1"/>
          </p:cNvSpPr>
          <p:nvPr>
            <p:ph type="title"/>
          </p:nvPr>
        </p:nvSpPr>
        <p:spPr>
          <a:xfrm>
            <a:off x="407564" y="492833"/>
            <a:ext cx="6291087" cy="578209"/>
          </a:xfrm>
        </p:spPr>
        <p:txBody>
          <a:bodyPr vert="horz" lIns="91440" tIns="45720" rIns="91440" bIns="45720" rtlCol="0" anchor="t">
            <a:normAutofit fontScale="90000"/>
          </a:bodyPr>
          <a:lstStyle/>
          <a:p>
            <a:pPr>
              <a:spcBef>
                <a:spcPts val="0"/>
              </a:spcBef>
            </a:pPr>
            <a:r>
              <a:rPr lang="en-US" sz="1800"/>
              <a:t>2025 Sponsorship Opportunities</a:t>
            </a:r>
            <a:br>
              <a:rPr lang="en-US" sz="400">
                <a:latin typeface="+mn-lt"/>
              </a:rPr>
            </a:br>
            <a:r>
              <a:rPr lang="en-US" sz="1100" i="1">
                <a:latin typeface="+mn-lt"/>
              </a:rPr>
              <a:t>Details below are subject to change; see the events calendar on the following page for more information.</a:t>
            </a:r>
            <a:endParaRPr lang="en-US" sz="1600" i="1"/>
          </a:p>
        </p:txBody>
      </p:sp>
      <p:sp>
        <p:nvSpPr>
          <p:cNvPr id="4" name="Footer Placeholder 3">
            <a:extLst>
              <a:ext uri="{FF2B5EF4-FFF2-40B4-BE49-F238E27FC236}">
                <a16:creationId xmlns:a16="http://schemas.microsoft.com/office/drawing/2014/main" id="{C428C29C-FCDF-207D-FCA1-88A1C38EFCA7}"/>
              </a:ext>
            </a:extLst>
          </p:cNvPr>
          <p:cNvSpPr>
            <a:spLocks noGrp="1"/>
          </p:cNvSpPr>
          <p:nvPr>
            <p:ph type="ftr" sz="quarter" idx="11"/>
          </p:nvPr>
        </p:nvSpPr>
        <p:spPr>
          <a:xfrm>
            <a:off x="2728860" y="8770227"/>
            <a:ext cx="3985888" cy="486833"/>
          </a:xfrm>
        </p:spPr>
        <p:txBody>
          <a:bodyPr/>
          <a:lstStyle/>
          <a:p>
            <a:r>
              <a:rPr lang="en-US"/>
              <a:t>2025 Sponsorship Application &amp; Information</a:t>
            </a:r>
          </a:p>
        </p:txBody>
      </p:sp>
      <p:sp>
        <p:nvSpPr>
          <p:cNvPr id="5" name="Slide Number Placeholder 4">
            <a:extLst>
              <a:ext uri="{FF2B5EF4-FFF2-40B4-BE49-F238E27FC236}">
                <a16:creationId xmlns:a16="http://schemas.microsoft.com/office/drawing/2014/main" id="{5B8DB3E8-EFBB-4AB2-8966-9C4CE3E39DA4}"/>
              </a:ext>
            </a:extLst>
          </p:cNvPr>
          <p:cNvSpPr>
            <a:spLocks noGrp="1"/>
          </p:cNvSpPr>
          <p:nvPr>
            <p:ph type="sldNum" sz="quarter" idx="12"/>
          </p:nvPr>
        </p:nvSpPr>
        <p:spPr>
          <a:xfrm>
            <a:off x="6307892" y="8651167"/>
            <a:ext cx="320875" cy="486833"/>
          </a:xfrm>
        </p:spPr>
        <p:txBody>
          <a:bodyPr/>
          <a:lstStyle/>
          <a:p>
            <a:r>
              <a:rPr lang="en-US"/>
              <a:t>4</a:t>
            </a:r>
          </a:p>
        </p:txBody>
      </p:sp>
      <p:graphicFrame>
        <p:nvGraphicFramePr>
          <p:cNvPr id="6" name="Table 6">
            <a:extLst>
              <a:ext uri="{FF2B5EF4-FFF2-40B4-BE49-F238E27FC236}">
                <a16:creationId xmlns:a16="http://schemas.microsoft.com/office/drawing/2014/main" id="{BD8516EE-AAA1-3175-CFB7-F1546F4184A0}"/>
              </a:ext>
            </a:extLst>
          </p:cNvPr>
          <p:cNvGraphicFramePr>
            <a:graphicFrameLocks noGrp="1"/>
          </p:cNvGraphicFramePr>
          <p:nvPr>
            <p:ph idx="1"/>
            <p:extLst>
              <p:ext uri="{D42A27DB-BD31-4B8C-83A1-F6EECF244321}">
                <p14:modId xmlns:p14="http://schemas.microsoft.com/office/powerpoint/2010/main" val="306011290"/>
              </p:ext>
            </p:extLst>
          </p:nvPr>
        </p:nvGraphicFramePr>
        <p:xfrm>
          <a:off x="745634" y="1067744"/>
          <a:ext cx="5883133" cy="7622022"/>
        </p:xfrm>
        <a:graphic>
          <a:graphicData uri="http://schemas.openxmlformats.org/drawingml/2006/table">
            <a:tbl>
              <a:tblPr firstRow="1" bandRow="1">
                <a:tableStyleId>{6E25E649-3F16-4E02-A733-19D2CDBF48F0}</a:tableStyleId>
              </a:tblPr>
              <a:tblGrid>
                <a:gridCol w="1150763">
                  <a:extLst>
                    <a:ext uri="{9D8B030D-6E8A-4147-A177-3AD203B41FA5}">
                      <a16:colId xmlns:a16="http://schemas.microsoft.com/office/drawing/2014/main" val="3037566470"/>
                    </a:ext>
                  </a:extLst>
                </a:gridCol>
                <a:gridCol w="3966272">
                  <a:extLst>
                    <a:ext uri="{9D8B030D-6E8A-4147-A177-3AD203B41FA5}">
                      <a16:colId xmlns:a16="http://schemas.microsoft.com/office/drawing/2014/main" val="4084164972"/>
                    </a:ext>
                  </a:extLst>
                </a:gridCol>
                <a:gridCol w="766098">
                  <a:extLst>
                    <a:ext uri="{9D8B030D-6E8A-4147-A177-3AD203B41FA5}">
                      <a16:colId xmlns:a16="http://schemas.microsoft.com/office/drawing/2014/main" val="3424330951"/>
                    </a:ext>
                  </a:extLst>
                </a:gridCol>
              </a:tblGrid>
              <a:tr h="269490">
                <a:tc>
                  <a:txBody>
                    <a:bodyPr/>
                    <a:lstStyle/>
                    <a:p>
                      <a:pPr algn="ctr"/>
                      <a:r>
                        <a:rPr lang="en-US" sz="1200" dirty="0"/>
                        <a:t>Sponsor Level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What’s included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Amount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6028900"/>
                  </a:ext>
                </a:extLst>
              </a:tr>
              <a:tr h="1563044">
                <a:tc>
                  <a:txBody>
                    <a:bodyPr/>
                    <a:lstStyle/>
                    <a:p>
                      <a:pPr algn="ctr"/>
                      <a:r>
                        <a:rPr lang="en-US" sz="1200" b="1" dirty="0"/>
                        <a:t>Boot Camp </a:t>
                      </a:r>
                      <a:r>
                        <a:rPr lang="en-US" sz="1200" b="0" dirty="0"/>
                        <a:t>(Limited to 8)</a:t>
                      </a:r>
                    </a:p>
                    <a:p>
                      <a:pPr algn="ctr"/>
                      <a:endParaRPr lang="en-US" sz="1200" b="0" i="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SzPct val="50000"/>
                        <a:buFont typeface="Wingdings" panose="020B0503020102020204" pitchFamily="34" charset="0"/>
                        <a:buChar char="Ø"/>
                      </a:pPr>
                      <a:r>
                        <a:rPr lang="en-US" sz="1050" dirty="0">
                          <a:latin typeface="Franklin Gothic Book"/>
                        </a:rPr>
                        <a:t>Full Service – ACC to procure venue and catering </a:t>
                      </a:r>
                      <a:endParaRPr lang="en-US" sz="1050" dirty="0"/>
                    </a:p>
                    <a:p>
                      <a:pPr marL="171450" lvl="0" indent="-171450">
                        <a:buSzPct val="50000"/>
                        <a:buFont typeface="Wingdings" panose="020B0503020102020204" pitchFamily="34" charset="0"/>
                        <a:buChar char="Ø"/>
                      </a:pPr>
                      <a:r>
                        <a:rPr lang="en-US" sz="1050" dirty="0">
                          <a:latin typeface="Franklin Gothic Book"/>
                        </a:rPr>
                        <a:t>One hour of programming at each of our premier full-day events: “Spring Training” and “Back to School” - </a:t>
                      </a:r>
                      <a:r>
                        <a:rPr lang="en-US" sz="1050" i="1" dirty="0">
                          <a:latin typeface="Franklin Gothic Book"/>
                        </a:rPr>
                        <a:t>inclusion of in-house counsel speaker preferred</a:t>
                      </a:r>
                      <a:endParaRPr lang="en-US" sz="1050" dirty="0">
                        <a:latin typeface="Franklin Gothic Book"/>
                      </a:endParaRPr>
                    </a:p>
                    <a:p>
                      <a:pPr marL="171450" indent="-171450">
                        <a:buSzPct val="50000"/>
                        <a:buFont typeface="Wingdings" panose="020B0503020102020204" pitchFamily="34" charset="0"/>
                        <a:buChar char="Ø"/>
                      </a:pPr>
                      <a:r>
                        <a:rPr lang="en-US" sz="1050" b="0" i="0" u="none" strike="noStrike" noProof="0" dirty="0">
                          <a:solidFill>
                            <a:srgbClr val="000000"/>
                          </a:solidFill>
                          <a:latin typeface="Franklin Gothic Book"/>
                        </a:rPr>
                        <a:t>Inclusion of sponsor logo with promotion of bootcamp</a:t>
                      </a:r>
                    </a:p>
                    <a:p>
                      <a:pPr marL="171450" marR="0" lvl="0" indent="-171450" algn="l" rtl="0" eaLnBrk="1" fontAlgn="auto" latinLnBrk="0" hangingPunct="1">
                        <a:lnSpc>
                          <a:spcPct val="100000"/>
                        </a:lnSpc>
                        <a:spcBef>
                          <a:spcPts val="0"/>
                        </a:spcBef>
                        <a:spcAft>
                          <a:spcPts val="0"/>
                        </a:spcAft>
                        <a:buClrTx/>
                        <a:buSzPct val="50000"/>
                        <a:buFont typeface="Wingdings" panose="020B0503020102020204" pitchFamily="34" charset="0"/>
                        <a:buChar char="Ø"/>
                      </a:pPr>
                      <a:r>
                        <a:rPr lang="en-US" sz="1050" dirty="0">
                          <a:latin typeface="Franklin Gothic Book"/>
                        </a:rPr>
                        <a:t>Written Article/Legal Update/Hot Topics shared with membership upon request </a:t>
                      </a:r>
                    </a:p>
                    <a:p>
                      <a:pPr marL="171450" marR="0" lvl="0" indent="-171450" algn="l" defTabSz="342900" rtl="0" eaLnBrk="1" fontAlgn="auto" latinLnBrk="0" hangingPunct="1">
                        <a:lnSpc>
                          <a:spcPct val="100000"/>
                        </a:lnSpc>
                        <a:spcBef>
                          <a:spcPts val="0"/>
                        </a:spcBef>
                        <a:spcAft>
                          <a:spcPts val="0"/>
                        </a:spcAft>
                        <a:buClrTx/>
                        <a:buSzPct val="50000"/>
                        <a:buFont typeface="Wingdings" panose="020B0503020102020204" pitchFamily="34" charset="0"/>
                        <a:buChar char="Ø"/>
                        <a:tabLst/>
                        <a:defRPr/>
                      </a:pPr>
                      <a:r>
                        <a:rPr lang="en-US" sz="1050" dirty="0">
                          <a:latin typeface="Franklin Gothic Book"/>
                        </a:rPr>
                        <a:t>Dedicated Board liaison</a:t>
                      </a:r>
                    </a:p>
                    <a:p>
                      <a:pPr marL="171450" marR="0" lvl="0" indent="-171450" algn="l">
                        <a:lnSpc>
                          <a:spcPct val="100000"/>
                        </a:lnSpc>
                        <a:spcBef>
                          <a:spcPts val="0"/>
                        </a:spcBef>
                        <a:spcAft>
                          <a:spcPts val="0"/>
                        </a:spcAft>
                        <a:buClrTx/>
                        <a:buSzPct val="50000"/>
                        <a:buFont typeface="Wingdings" panose="020B0503020102020204" pitchFamily="34" charset="0"/>
                        <a:buChar char="Ø"/>
                      </a:pPr>
                      <a:r>
                        <a:rPr lang="en-US" sz="1050" b="0" i="0" u="none" strike="noStrike" noProof="0" dirty="0">
                          <a:solidFill>
                            <a:srgbClr val="000000"/>
                          </a:solidFill>
                          <a:latin typeface="Franklin Gothic Book"/>
                        </a:rPr>
                        <a:t>Annual Member/Sponsor Appreciation Event (6 guests)</a:t>
                      </a:r>
                      <a:endParaRPr lang="en-US" sz="1050" dirty="0">
                        <a:latin typeface="Franklin Gothic Book"/>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10000"/>
                        <a:lumOff val="90000"/>
                      </a:schemeClr>
                    </a:solidFill>
                  </a:tcPr>
                </a:tc>
                <a:tc>
                  <a:txBody>
                    <a:bodyPr/>
                    <a:lstStyle/>
                    <a:p>
                      <a:pPr marL="0" indent="0" algn="ctr">
                        <a:buSzPct val="50000"/>
                        <a:buFont typeface="Franklin Gothic Book" panose="020B0503020102020204" pitchFamily="34" charset="0"/>
                        <a:buNone/>
                      </a:pPr>
                      <a:r>
                        <a:rPr lang="en-US" sz="1200" dirty="0"/>
                        <a:t>$8,500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971748"/>
                  </a:ext>
                </a:extLst>
              </a:tr>
              <a:tr h="1280080">
                <a:tc>
                  <a:txBody>
                    <a:bodyPr/>
                    <a:lstStyle/>
                    <a:p>
                      <a:pPr algn="ctr"/>
                      <a:r>
                        <a:rPr lang="en-US" sz="1200" b="1" i="0" dirty="0"/>
                        <a:t>PNC  Ballpark  </a:t>
                      </a:r>
                      <a:r>
                        <a:rPr lang="en-US" sz="1200" b="0" i="0" dirty="0"/>
                        <a:t>(Limited to 1)</a:t>
                      </a:r>
                    </a:p>
                    <a:p>
                      <a:pPr lvl="0" algn="ctr">
                        <a:lnSpc>
                          <a:spcPct val="100000"/>
                        </a:lnSpc>
                        <a:spcBef>
                          <a:spcPts val="0"/>
                        </a:spcBef>
                        <a:spcAft>
                          <a:spcPts val="0"/>
                        </a:spcAft>
                        <a:buNone/>
                      </a:pPr>
                      <a:endParaRPr lang="en-US" sz="1400" b="1" i="0" u="none" strike="noStrike" noProof="0" dirty="0">
                        <a:solidFill>
                          <a:srgbClr val="FF0000"/>
                        </a:solidFill>
                        <a:latin typeface="Franklin Gothic Book"/>
                      </a:endParaRPr>
                    </a:p>
                    <a:p>
                      <a:pPr lvl="0" algn="ctr">
                        <a:lnSpc>
                          <a:spcPct val="100000"/>
                        </a:lnSpc>
                        <a:spcBef>
                          <a:spcPts val="0"/>
                        </a:spcBef>
                        <a:spcAft>
                          <a:spcPts val="0"/>
                        </a:spcAft>
                        <a:buNone/>
                      </a:pPr>
                      <a:r>
                        <a:rPr lang="en-US" sz="1400" b="1" i="0" u="none" strike="noStrike" noProof="0" dirty="0">
                          <a:solidFill>
                            <a:srgbClr val="FF0000"/>
                          </a:solidFill>
                          <a:latin typeface="Franklin Gothic Book"/>
                        </a:rPr>
                        <a:t>Sold Out</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rtl="0" eaLnBrk="1" fontAlgn="auto" latinLnBrk="0" hangingPunct="1">
                        <a:lnSpc>
                          <a:spcPct val="100000"/>
                        </a:lnSpc>
                        <a:spcBef>
                          <a:spcPts val="0"/>
                        </a:spcBef>
                        <a:spcAft>
                          <a:spcPts val="0"/>
                        </a:spcAft>
                        <a:buClrTx/>
                        <a:buSzPct val="50000"/>
                        <a:buFont typeface="Wingdings"/>
                        <a:buChar char="Ø"/>
                      </a:pPr>
                      <a:r>
                        <a:rPr lang="en-US" sz="1050" b="0" dirty="0"/>
                        <a:t>Full Service – ACC to procure Pirates tickets, venue &amp; catering </a:t>
                      </a:r>
                    </a:p>
                    <a:p>
                      <a:pPr marL="171450" marR="0" lvl="0" indent="-171450" algn="l">
                        <a:lnSpc>
                          <a:spcPct val="100000"/>
                        </a:lnSpc>
                        <a:spcBef>
                          <a:spcPts val="0"/>
                        </a:spcBef>
                        <a:spcAft>
                          <a:spcPts val="0"/>
                        </a:spcAft>
                        <a:buClrTx/>
                        <a:buSzPct val="50000"/>
                        <a:buFont typeface="Wingdings"/>
                        <a:buChar char="Ø"/>
                      </a:pPr>
                      <a:r>
                        <a:rPr lang="en-US" sz="1050" b="0" dirty="0"/>
                        <a:t>Sponsor to provide one hour of programming for a CLE or practical skills-focused roundtable (</a:t>
                      </a:r>
                      <a:r>
                        <a:rPr lang="en-US" sz="1050" b="0" i="1" u="none" strike="noStrike" noProof="0" dirty="0">
                          <a:solidFill>
                            <a:srgbClr val="000000"/>
                          </a:solidFill>
                          <a:latin typeface="Franklin Gothic Book"/>
                        </a:rPr>
                        <a:t>inclusion of in-house counsel speaker preferred)</a:t>
                      </a:r>
                      <a:endParaRPr lang="en-US" sz="1050" b="0" i="0" u="none" strike="noStrike" noProof="0" dirty="0">
                        <a:solidFill>
                          <a:srgbClr val="000000"/>
                        </a:solidFill>
                        <a:latin typeface="Franklin Gothic Book"/>
                      </a:endParaRPr>
                    </a:p>
                    <a:p>
                      <a:pPr marL="171450" marR="0" lvl="0" indent="-171450" algn="l">
                        <a:lnSpc>
                          <a:spcPct val="100000"/>
                        </a:lnSpc>
                        <a:spcBef>
                          <a:spcPts val="0"/>
                        </a:spcBef>
                        <a:spcAft>
                          <a:spcPts val="0"/>
                        </a:spcAft>
                        <a:buClrTx/>
                        <a:buSzPct val="50000"/>
                        <a:buFont typeface="Wingdings"/>
                        <a:buChar char="Ø"/>
                      </a:pPr>
                      <a:r>
                        <a:rPr lang="en-US" sz="1050" b="0" i="1" dirty="0"/>
                        <a:t>Includes up to 50 attendees </a:t>
                      </a:r>
                      <a:endParaRPr lang="en-US" sz="1050" b="0" i="0" u="none" strike="noStrike" noProof="0" dirty="0">
                        <a:solidFill>
                          <a:srgbClr val="000000"/>
                        </a:solidFill>
                        <a:latin typeface="Franklin Gothic Book"/>
                      </a:endParaRPr>
                    </a:p>
                    <a:p>
                      <a:pPr marL="171450" marR="0" lvl="0" indent="-171450" algn="l">
                        <a:lnSpc>
                          <a:spcPct val="100000"/>
                        </a:lnSpc>
                        <a:spcBef>
                          <a:spcPts val="0"/>
                        </a:spcBef>
                        <a:spcAft>
                          <a:spcPts val="0"/>
                        </a:spcAft>
                        <a:buClrTx/>
                        <a:buSzPct val="50000"/>
                        <a:buFont typeface="Wingdings"/>
                        <a:buChar char="Ø"/>
                      </a:pPr>
                      <a:r>
                        <a:rPr lang="en-US" sz="1050" b="0" i="1" dirty="0"/>
                        <a:t>Event guest passes (4) </a:t>
                      </a:r>
                    </a:p>
                    <a:p>
                      <a:pPr marL="171450" lvl="0" indent="-171450">
                        <a:buSzPct val="50000"/>
                        <a:buFont typeface="Wingdings"/>
                        <a:buChar char="Ø"/>
                      </a:pPr>
                      <a:r>
                        <a:rPr lang="en-US" sz="1050" b="0" i="0" u="none" strike="noStrike" noProof="0" dirty="0">
                          <a:solidFill>
                            <a:srgbClr val="000000"/>
                          </a:solidFill>
                          <a:latin typeface="Franklin Gothic Book"/>
                        </a:rPr>
                        <a:t>Inclusion of sponsor logo with promotion of this event</a:t>
                      </a:r>
                    </a:p>
                    <a:p>
                      <a:pPr marL="171450" marR="0" lvl="0" indent="-171450" algn="l" rtl="0">
                        <a:lnSpc>
                          <a:spcPct val="100000"/>
                        </a:lnSpc>
                        <a:spcBef>
                          <a:spcPts val="0"/>
                        </a:spcBef>
                        <a:spcAft>
                          <a:spcPts val="0"/>
                        </a:spcAft>
                        <a:buClrTx/>
                        <a:buSzPct val="50000"/>
                        <a:buFont typeface="Wingdings"/>
                        <a:buChar char="Ø"/>
                      </a:pPr>
                      <a:r>
                        <a:rPr lang="en-US" sz="1050" b="0" i="0" u="none" strike="noStrike" noProof="0" dirty="0">
                          <a:solidFill>
                            <a:srgbClr val="000000"/>
                          </a:solidFill>
                          <a:latin typeface="Franklin Gothic Book"/>
                        </a:rPr>
                        <a:t>Annual Member/Sponsor Appreciation Event (4 guests)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SzPct val="50000"/>
                        <a:buFont typeface="Franklin Gothic Book" panose="020B0503020102020204" pitchFamily="34" charset="0"/>
                        <a:buNone/>
                      </a:pPr>
                      <a:r>
                        <a:rPr lang="en-US" sz="1200" dirty="0"/>
                        <a:t>$6,500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8897562"/>
                  </a:ext>
                </a:extLst>
              </a:tr>
              <a:tr h="1226181">
                <a:tc>
                  <a:txBody>
                    <a:bodyPr/>
                    <a:lstStyle/>
                    <a:p>
                      <a:pPr lvl="0" algn="ctr">
                        <a:buNone/>
                      </a:pPr>
                      <a:r>
                        <a:rPr lang="en-US" sz="1200" b="1" i="0" dirty="0"/>
                        <a:t>Holiday Lights CLE/Social </a:t>
                      </a:r>
                      <a:r>
                        <a:rPr lang="en-US" sz="1200" b="0" i="0" dirty="0"/>
                        <a:t>(Limited to 1)</a:t>
                      </a:r>
                      <a:endParaRPr lang="en-US" dirty="0"/>
                    </a:p>
                    <a:p>
                      <a:pPr lvl="0" algn="ctr">
                        <a:buNone/>
                      </a:pPr>
                      <a:endParaRPr lang="en-US" sz="1200" b="0" i="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rtl="0">
                        <a:lnSpc>
                          <a:spcPct val="100000"/>
                        </a:lnSpc>
                        <a:spcBef>
                          <a:spcPts val="0"/>
                        </a:spcBef>
                        <a:spcAft>
                          <a:spcPts val="0"/>
                        </a:spcAft>
                        <a:buClrTx/>
                        <a:buSzPct val="50000"/>
                        <a:buFont typeface="Wingdings"/>
                        <a:buChar char="Ø"/>
                      </a:pPr>
                      <a:r>
                        <a:rPr lang="en-US" sz="1050" b="0" dirty="0"/>
                        <a:t>Host 1 half-day CLE or practical skills-focused roundtable (inclusion of in-house counsel speaker preferred) </a:t>
                      </a:r>
                      <a:endParaRPr lang="en-US" sz="1050" dirty="0"/>
                    </a:p>
                    <a:p>
                      <a:pPr marL="171450" marR="0" lvl="0" indent="-171450" algn="l">
                        <a:lnSpc>
                          <a:spcPct val="100000"/>
                        </a:lnSpc>
                        <a:spcBef>
                          <a:spcPts val="0"/>
                        </a:spcBef>
                        <a:spcAft>
                          <a:spcPts val="0"/>
                        </a:spcAft>
                        <a:buClrTx/>
                        <a:buSzPct val="50000"/>
                        <a:buFont typeface="Wingdings"/>
                        <a:buChar char="Ø"/>
                      </a:pPr>
                      <a:r>
                        <a:rPr lang="en-US" sz="1050" b="0" dirty="0"/>
                        <a:t>Sponsor to cover costs of venue and catering</a:t>
                      </a:r>
                      <a:endParaRPr lang="en-US" sz="1050" dirty="0"/>
                    </a:p>
                    <a:p>
                      <a:pPr marL="171450" marR="0" lvl="0" indent="-171450" algn="l">
                        <a:lnSpc>
                          <a:spcPct val="100000"/>
                        </a:lnSpc>
                        <a:spcBef>
                          <a:spcPts val="0"/>
                        </a:spcBef>
                        <a:spcAft>
                          <a:spcPts val="0"/>
                        </a:spcAft>
                        <a:buClrTx/>
                        <a:buSzPct val="50000"/>
                        <a:buFont typeface="Wingdings"/>
                        <a:buChar char="Ø"/>
                      </a:pPr>
                      <a:r>
                        <a:rPr lang="en-US" sz="1050" b="0" i="1" dirty="0"/>
                        <a:t>Host social event following CLE  </a:t>
                      </a:r>
                      <a:endParaRPr lang="en-US" sz="1050" dirty="0"/>
                    </a:p>
                    <a:p>
                      <a:pPr marL="171450" lvl="0" indent="-171450">
                        <a:buSzPct val="50000"/>
                        <a:buFont typeface="Wingdings"/>
                        <a:buChar char="Ø"/>
                      </a:pPr>
                      <a:r>
                        <a:rPr lang="en-US" sz="1050" b="0" i="0" u="none" strike="noStrike" noProof="0" dirty="0">
                          <a:solidFill>
                            <a:srgbClr val="000000"/>
                          </a:solidFill>
                          <a:latin typeface="Franklin Gothic Book"/>
                        </a:rPr>
                        <a:t>Inclusion of sponsor logo with promotion of this event</a:t>
                      </a:r>
                      <a:endParaRPr lang="en-US" sz="1050" dirty="0"/>
                    </a:p>
                    <a:p>
                      <a:pPr marL="171450" marR="0" lvl="0" indent="-171450" algn="l" rtl="0">
                        <a:lnSpc>
                          <a:spcPct val="100000"/>
                        </a:lnSpc>
                        <a:spcBef>
                          <a:spcPts val="0"/>
                        </a:spcBef>
                        <a:spcAft>
                          <a:spcPts val="0"/>
                        </a:spcAft>
                        <a:buClrTx/>
                        <a:buSzPct val="50000"/>
                        <a:buFont typeface="Wingdings"/>
                        <a:buChar char="Ø"/>
                      </a:pPr>
                      <a:r>
                        <a:rPr lang="en-US" sz="1050" b="0" i="0" u="none" strike="noStrike" noProof="0" dirty="0">
                          <a:solidFill>
                            <a:srgbClr val="000000"/>
                          </a:solidFill>
                          <a:latin typeface="Franklin Gothic Book"/>
                        </a:rPr>
                        <a:t>Annual Member/Sponsor Appreciation Event (4 guests)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buNone/>
                      </a:pPr>
                      <a:r>
                        <a:rPr lang="en-US" sz="1200" b="0" i="0" u="none" strike="noStrike" noProof="0" dirty="0">
                          <a:solidFill>
                            <a:srgbClr val="000000"/>
                          </a:solidFill>
                          <a:latin typeface="Franklin Gothic Book"/>
                        </a:rPr>
                        <a:t>  $6,500</a:t>
                      </a:r>
                      <a:endParaRPr lang="en-US" dirty="0"/>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0">
                      <a:noFill/>
                    </a:lnTlToBr>
                    <a:lnBlToTr w="0">
                      <a:noFill/>
                    </a:lnBlToTr>
                    <a:solidFill>
                      <a:schemeClr val="tx2">
                        <a:lumMod val="10000"/>
                        <a:lumOff val="90000"/>
                      </a:schemeClr>
                    </a:solidFill>
                  </a:tcPr>
                </a:tc>
                <a:extLst>
                  <a:ext uri="{0D108BD9-81ED-4DB2-BD59-A6C34878D82A}">
                    <a16:rowId xmlns:a16="http://schemas.microsoft.com/office/drawing/2014/main" val="2550294291"/>
                  </a:ext>
                </a:extLst>
              </a:tr>
              <a:tr h="1087914">
                <a:tc>
                  <a:txBody>
                    <a:bodyPr/>
                    <a:lstStyle/>
                    <a:p>
                      <a:pPr lvl="0" algn="ctr">
                        <a:buNone/>
                      </a:pPr>
                      <a:r>
                        <a:rPr lang="en-US" sz="1100" b="1" i="0" dirty="0" err="1"/>
                        <a:t>Picklesburgh</a:t>
                      </a:r>
                      <a:r>
                        <a:rPr lang="en-US" sz="1100" b="1" i="0" dirty="0"/>
                        <a:t> </a:t>
                      </a:r>
                      <a:r>
                        <a:rPr lang="en-US" sz="1200" b="1" i="0" dirty="0"/>
                        <a:t>CLE/Social </a:t>
                      </a:r>
                      <a:r>
                        <a:rPr lang="en-US" sz="1200" b="0" i="0" dirty="0"/>
                        <a:t>(Limited to 1)</a:t>
                      </a:r>
                      <a:endParaRPr lang="en-US" i="0" dirty="0"/>
                    </a:p>
                    <a:p>
                      <a:pPr lvl="0" algn="ctr">
                        <a:buNone/>
                      </a:pPr>
                      <a:r>
                        <a:rPr lang="en-US" sz="1400" b="1" i="0" u="none" strike="noStrike" noProof="0">
                          <a:solidFill>
                            <a:srgbClr val="FF0000"/>
                          </a:solidFill>
                          <a:latin typeface="Franklin Gothic Book"/>
                        </a:rPr>
                        <a:t>Sold Out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71450" marR="0" lvl="0" indent="-171450" algn="l">
                        <a:lnSpc>
                          <a:spcPct val="100000"/>
                        </a:lnSpc>
                        <a:spcBef>
                          <a:spcPts val="0"/>
                        </a:spcBef>
                        <a:spcAft>
                          <a:spcPts val="0"/>
                        </a:spcAft>
                        <a:buClrTx/>
                        <a:buSzPct val="50000"/>
                        <a:buFont typeface="Wingdings" panose="020B0503020102020204" pitchFamily="34" charset="0"/>
                        <a:buChar char="Ø"/>
                      </a:pPr>
                      <a:r>
                        <a:rPr lang="en-US" sz="1050" b="0" i="0" u="none" strike="noStrike" noProof="0" dirty="0">
                          <a:solidFill>
                            <a:srgbClr val="000000"/>
                          </a:solidFill>
                          <a:latin typeface="Franklin Gothic Book"/>
                        </a:rPr>
                        <a:t>Host 1 one-hour CLE or practical skills-focused roundtable (</a:t>
                      </a:r>
                      <a:r>
                        <a:rPr lang="en-US" sz="1050" b="0" i="1" u="none" strike="noStrike" noProof="0" dirty="0">
                          <a:solidFill>
                            <a:srgbClr val="000000"/>
                          </a:solidFill>
                          <a:latin typeface="Franklin Gothic Book"/>
                        </a:rPr>
                        <a:t>inclusion of in-house counsel speaker preferred)</a:t>
                      </a:r>
                      <a:endParaRPr lang="en-US" sz="1050" b="0" dirty="0"/>
                    </a:p>
                    <a:p>
                      <a:pPr marL="171450" marR="0" lvl="0" indent="-171450" algn="l">
                        <a:lnSpc>
                          <a:spcPct val="100000"/>
                        </a:lnSpc>
                        <a:spcBef>
                          <a:spcPts val="0"/>
                        </a:spcBef>
                        <a:spcAft>
                          <a:spcPts val="0"/>
                        </a:spcAft>
                        <a:buClrTx/>
                        <a:buSzPct val="50000"/>
                        <a:buFont typeface="Wingdings" panose="020B0503020102020204" pitchFamily="34" charset="0"/>
                        <a:buChar char="Ø"/>
                      </a:pPr>
                      <a:r>
                        <a:rPr lang="en-US" sz="1050" b="0" dirty="0"/>
                        <a:t>Sponsor to cover costs of venue and catering </a:t>
                      </a:r>
                    </a:p>
                    <a:p>
                      <a:pPr marL="171450" marR="0" lvl="0" indent="-171450" algn="l">
                        <a:lnSpc>
                          <a:spcPct val="100000"/>
                        </a:lnSpc>
                        <a:spcBef>
                          <a:spcPts val="0"/>
                        </a:spcBef>
                        <a:spcAft>
                          <a:spcPts val="0"/>
                        </a:spcAft>
                        <a:buClrTx/>
                        <a:buSzPct val="50000"/>
                        <a:buFont typeface="Wingdings" panose="020B0503020102020204" pitchFamily="34" charset="0"/>
                        <a:buChar char="Ø"/>
                      </a:pPr>
                      <a:r>
                        <a:rPr lang="en-US" sz="1050" b="0" i="1" dirty="0"/>
                        <a:t>Host social event following CLE </a:t>
                      </a:r>
                      <a:endParaRPr lang="en-US" sz="1050" dirty="0"/>
                    </a:p>
                    <a:p>
                      <a:pPr marL="171450" lvl="0" indent="-171450">
                        <a:buSzPct val="50000"/>
                        <a:buFont typeface="Wingdings" panose="020B0503020102020204" pitchFamily="34" charset="0"/>
                        <a:buChar char="Ø"/>
                      </a:pPr>
                      <a:r>
                        <a:rPr lang="en-US" sz="1050" b="0" i="0" u="none" strike="noStrike" noProof="0" dirty="0">
                          <a:solidFill>
                            <a:srgbClr val="000000"/>
                          </a:solidFill>
                          <a:latin typeface="Franklin Gothic Book"/>
                        </a:rPr>
                        <a:t>Inclusion of sponsor logo with promotion of this event</a:t>
                      </a:r>
                      <a:endParaRPr lang="en-US" sz="1050" dirty="0"/>
                    </a:p>
                    <a:p>
                      <a:pPr marL="171450" marR="0" lvl="0" indent="-171450" algn="l" rtl="0">
                        <a:lnSpc>
                          <a:spcPct val="100000"/>
                        </a:lnSpc>
                        <a:spcBef>
                          <a:spcPts val="0"/>
                        </a:spcBef>
                        <a:spcAft>
                          <a:spcPts val="0"/>
                        </a:spcAft>
                        <a:buClrTx/>
                        <a:buSzPct val="50000"/>
                        <a:buFont typeface="Wingdings" panose="020B0503020102020204" pitchFamily="34" charset="0"/>
                        <a:buChar char="Ø"/>
                      </a:pPr>
                      <a:r>
                        <a:rPr lang="en-US" sz="1050" b="0" i="0" u="none" strike="noStrike" noProof="0" dirty="0">
                          <a:solidFill>
                            <a:srgbClr val="000000"/>
                          </a:solidFill>
                          <a:latin typeface="Franklin Gothic Book"/>
                        </a:rPr>
                        <a:t>Annual Member/Sponsor Appreciation Event (4 guests)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lvl="0" indent="0" algn="ctr">
                        <a:buNone/>
                      </a:pPr>
                      <a:r>
                        <a:rPr lang="en-US" sz="1200" dirty="0"/>
                        <a:t>  $4,500</a:t>
                      </a:r>
                      <a:endParaRPr lang="en-US" dirty="0"/>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0">
                      <a:noFill/>
                    </a:lnTlToBr>
                    <a:lnBlToTr w="0">
                      <a:noFill/>
                    </a:lnBlToTr>
                    <a:solidFill>
                      <a:srgbClr val="F5F5F5"/>
                    </a:solidFill>
                  </a:tcPr>
                </a:tc>
                <a:extLst>
                  <a:ext uri="{0D108BD9-81ED-4DB2-BD59-A6C34878D82A}">
                    <a16:rowId xmlns:a16="http://schemas.microsoft.com/office/drawing/2014/main" val="2386399480"/>
                  </a:ext>
                </a:extLst>
              </a:tr>
              <a:tr h="1040281">
                <a:tc>
                  <a:txBody>
                    <a:bodyPr/>
                    <a:lstStyle/>
                    <a:p>
                      <a:pPr algn="ctr"/>
                      <a:r>
                        <a:rPr lang="en-US" sz="1200" b="1" i="0" dirty="0"/>
                        <a:t>Hometown/</a:t>
                      </a:r>
                    </a:p>
                    <a:p>
                      <a:pPr algn="ctr"/>
                      <a:r>
                        <a:rPr lang="en-US" sz="1200" b="1" i="0" dirty="0"/>
                        <a:t>Regional Firms </a:t>
                      </a:r>
                    </a:p>
                    <a:p>
                      <a:pPr lvl="0" algn="ctr">
                        <a:buNone/>
                      </a:pPr>
                      <a:r>
                        <a:rPr lang="en-US" sz="1200" b="0" i="0" dirty="0"/>
                        <a:t>(Limited to 5)</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171450" lvl="0" indent="-171450">
                        <a:buSzPct val="50000"/>
                        <a:buFont typeface="Wingdings" panose="020B0503020102020204" pitchFamily="34" charset="0"/>
                        <a:buChar char="Ø"/>
                      </a:pPr>
                      <a:r>
                        <a:rPr lang="en-US" sz="1050" b="0" i="0" dirty="0"/>
                        <a:t>Host 1 one-hour virtual or in-person CLE program</a:t>
                      </a:r>
                      <a:endParaRPr lang="en-US" sz="1050" b="0" i="0" dirty="0">
                        <a:highlight>
                          <a:srgbClr val="FFFF00"/>
                        </a:highlight>
                      </a:endParaRPr>
                    </a:p>
                    <a:p>
                      <a:pPr marL="171450" lvl="0" indent="-171450">
                        <a:buSzPct val="50000"/>
                        <a:buFont typeface="Wingdings" panose="020B0503020102020204" pitchFamily="34" charset="0"/>
                        <a:buChar char="Ø"/>
                      </a:pPr>
                      <a:r>
                        <a:rPr lang="en-US" sz="1050" b="0" i="0" u="none" strike="noStrike" noProof="0" dirty="0">
                          <a:solidFill>
                            <a:srgbClr val="000000"/>
                          </a:solidFill>
                          <a:latin typeface="Franklin Gothic Book"/>
                        </a:rPr>
                        <a:t>Sponsor to cover costs of venue and catering</a:t>
                      </a:r>
                      <a:endParaRPr lang="en-US" sz="1050" b="0" i="0" dirty="0"/>
                    </a:p>
                    <a:p>
                      <a:pPr marL="171450" indent="-171450">
                        <a:buSzPct val="50000"/>
                        <a:buFont typeface="Wingdings" panose="020B0503020102020204" pitchFamily="34" charset="0"/>
                        <a:buChar char="Ø"/>
                      </a:pPr>
                      <a:r>
                        <a:rPr lang="en-US" sz="1050" b="0" i="0" u="none" strike="noStrike" noProof="0" dirty="0">
                          <a:solidFill>
                            <a:srgbClr val="000000"/>
                          </a:solidFill>
                          <a:latin typeface="Franklin Gothic Book"/>
                        </a:rPr>
                        <a:t>Inclusion of sponsor logo with promotion of event</a:t>
                      </a:r>
                      <a:r>
                        <a:rPr lang="en-US" sz="1050" b="0" i="0" dirty="0"/>
                        <a:t> </a:t>
                      </a:r>
                    </a:p>
                    <a:p>
                      <a:pPr marL="171450" lvl="0" indent="-171450">
                        <a:buClr>
                          <a:srgbClr val="000000"/>
                        </a:buClr>
                        <a:buSzPct val="50000"/>
                        <a:buFont typeface="Wingdings" panose="020B0503020102020204" pitchFamily="34" charset="0"/>
                        <a:buChar char="Ø"/>
                      </a:pPr>
                      <a:r>
                        <a:rPr lang="en-US" sz="1050" b="0" i="0" u="none" strike="noStrike" noProof="0" dirty="0">
                          <a:solidFill>
                            <a:srgbClr val="000000"/>
                          </a:solidFill>
                          <a:latin typeface="Franklin Gothic Book"/>
                        </a:rPr>
                        <a:t>Annual Member/Sponsor Appreciation Event (2 guests)</a:t>
                      </a:r>
                      <a:endParaRPr lang="en-US" sz="1050" dirty="0"/>
                    </a:p>
                    <a:p>
                      <a:pPr marL="0" indent="0">
                        <a:buSzPct val="50000"/>
                        <a:buNone/>
                      </a:pPr>
                      <a:r>
                        <a:rPr lang="en-US" sz="1050" b="0" i="1" dirty="0"/>
                        <a:t>*Sponsorship level reserved for solo / small firms or new ACC WPA sponsors (i.e., have not been a sponsor in previous 3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p>
                      <a:pPr marL="0" indent="0" algn="ctr">
                        <a:buSzPct val="50000"/>
                        <a:buFont typeface="Franklin Gothic Book" panose="020B0503020102020204" pitchFamily="34" charset="0"/>
                        <a:buNone/>
                      </a:pPr>
                      <a:r>
                        <a:rPr lang="en-US" sz="1200" b="0" dirty="0"/>
                        <a:t>$3,500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621446005"/>
                  </a:ext>
                </a:extLst>
              </a:tr>
              <a:tr h="1047403">
                <a:tc>
                  <a:txBody>
                    <a:bodyPr/>
                    <a:lstStyle/>
                    <a:p>
                      <a:pPr lvl="0" algn="ctr">
                        <a:buNone/>
                      </a:pPr>
                      <a:r>
                        <a:rPr lang="en-US" sz="1200" b="1" dirty="0"/>
                        <a:t>Social/</a:t>
                      </a:r>
                      <a:br>
                        <a:rPr lang="en-US" sz="1200" b="1" dirty="0"/>
                      </a:br>
                      <a:r>
                        <a:rPr lang="en-US" sz="1200" b="1" dirty="0"/>
                        <a:t>Community Service</a:t>
                      </a:r>
                      <a:br>
                        <a:rPr lang="en-US" sz="1200" b="1" dirty="0"/>
                      </a:br>
                      <a:r>
                        <a:rPr lang="en-US" sz="1200" b="1" dirty="0"/>
                        <a:t> </a:t>
                      </a:r>
                      <a:r>
                        <a:rPr lang="en-US" sz="1200" b="0" dirty="0"/>
                        <a:t>(Limited to 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171450" marR="0" lvl="0" indent="-171450" algn="l" rtl="0">
                        <a:lnSpc>
                          <a:spcPct val="100000"/>
                        </a:lnSpc>
                        <a:spcBef>
                          <a:spcPts val="0"/>
                        </a:spcBef>
                        <a:spcAft>
                          <a:spcPts val="0"/>
                        </a:spcAft>
                        <a:buClr>
                          <a:srgbClr val="000000"/>
                        </a:buClr>
                        <a:buSzPct val="50000"/>
                        <a:buFont typeface="Wingdings,Sans-Serif" panose="020B0503020102020204" pitchFamily="34" charset="0"/>
                        <a:buChar char="Ø"/>
                      </a:pPr>
                      <a:r>
                        <a:rPr lang="en-US" sz="1050" b="0" i="0" u="none" strike="noStrike" noProof="0" dirty="0">
                          <a:solidFill>
                            <a:srgbClr val="000000"/>
                          </a:solidFill>
                          <a:latin typeface="Franklin Gothic Book"/>
                        </a:rPr>
                        <a:t>Sponsor to cover costs of venue (if applicable) and catering </a:t>
                      </a:r>
                    </a:p>
                    <a:p>
                      <a:pPr marL="171450" marR="0" lvl="0" indent="-171450" algn="l">
                        <a:lnSpc>
                          <a:spcPct val="100000"/>
                        </a:lnSpc>
                        <a:spcBef>
                          <a:spcPts val="0"/>
                        </a:spcBef>
                        <a:spcAft>
                          <a:spcPts val="0"/>
                        </a:spcAft>
                        <a:buClrTx/>
                        <a:buSzPct val="50000"/>
                        <a:buFont typeface="Wingdings" panose="020B0503020102020204" pitchFamily="34" charset="0"/>
                        <a:buChar char="Ø"/>
                      </a:pPr>
                      <a:r>
                        <a:rPr lang="en-US" sz="1050" b="0" i="0" u="none" strike="noStrike" noProof="0" dirty="0">
                          <a:solidFill>
                            <a:srgbClr val="000000"/>
                          </a:solidFill>
                          <a:latin typeface="Franklin Gothic Book"/>
                        </a:rPr>
                        <a:t>Choose Theatre/other Social in March  (tickets purchased by attendees) </a:t>
                      </a:r>
                      <a:r>
                        <a:rPr lang="en-US" sz="1050" b="1" i="0" u="none" strike="noStrike" noProof="0" dirty="0">
                          <a:solidFill>
                            <a:srgbClr val="000000"/>
                          </a:solidFill>
                          <a:latin typeface="Franklin Gothic Book"/>
                        </a:rPr>
                        <a:t>OR</a:t>
                      </a:r>
                      <a:r>
                        <a:rPr lang="en-US" sz="1050" b="0" i="0" u="none" strike="noStrike" noProof="0" dirty="0">
                          <a:solidFill>
                            <a:srgbClr val="000000"/>
                          </a:solidFill>
                          <a:latin typeface="Franklin Gothic Book"/>
                        </a:rPr>
                        <a:t> Community Service + Social </a:t>
                      </a:r>
                      <a:endParaRPr lang="en-US" sz="1050" dirty="0"/>
                    </a:p>
                    <a:p>
                      <a:pPr marL="171450" marR="0" lvl="0" indent="-171450" algn="l">
                        <a:lnSpc>
                          <a:spcPct val="100000"/>
                        </a:lnSpc>
                        <a:spcBef>
                          <a:spcPts val="0"/>
                        </a:spcBef>
                        <a:spcAft>
                          <a:spcPts val="0"/>
                        </a:spcAft>
                        <a:buClrTx/>
                        <a:buSzPct val="50000"/>
                        <a:buFont typeface="Wingdings"/>
                        <a:buChar char="Ø"/>
                      </a:pPr>
                      <a:r>
                        <a:rPr lang="en-US" sz="1050" b="0" i="0" u="none" strike="noStrike" noProof="0" dirty="0">
                          <a:solidFill>
                            <a:srgbClr val="000000"/>
                          </a:solidFill>
                          <a:latin typeface="Franklin Gothic Book"/>
                        </a:rPr>
                        <a:t>Inclusion of sponsor logo with promotion of event </a:t>
                      </a:r>
                      <a:endParaRPr lang="en-US" sz="1050" dirty="0"/>
                    </a:p>
                    <a:p>
                      <a:pPr marL="171450" marR="0" lvl="0" indent="-171450" algn="l" rtl="0">
                        <a:lnSpc>
                          <a:spcPct val="100000"/>
                        </a:lnSpc>
                        <a:spcBef>
                          <a:spcPts val="0"/>
                        </a:spcBef>
                        <a:spcAft>
                          <a:spcPts val="0"/>
                        </a:spcAft>
                        <a:buClrTx/>
                        <a:buSzPct val="50000"/>
                        <a:buFont typeface="Wingdings" panose="020B0503020102020204" pitchFamily="34" charset="0"/>
                        <a:buChar char="Ø"/>
                      </a:pPr>
                      <a:r>
                        <a:rPr lang="en-US" sz="1050" b="0" i="0" u="none" strike="noStrike" noProof="0" dirty="0">
                          <a:solidFill>
                            <a:srgbClr val="000000"/>
                          </a:solidFill>
                          <a:latin typeface="Franklin Gothic Book"/>
                        </a:rPr>
                        <a:t>Annual Member/Sponsor Appreciation Event (2 guests)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lvl="0" indent="0" algn="ctr">
                        <a:buFont typeface="Franklin Gothic Book" panose="020B0503020102020204" pitchFamily="34" charset="0"/>
                        <a:buNone/>
                      </a:pPr>
                      <a:r>
                        <a:rPr lang="en-US" sz="1200" dirty="0"/>
                        <a:t>$1,500</a:t>
                      </a:r>
                      <a:endParaRPr lang="en-US" sz="10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1154768312"/>
                  </a:ext>
                </a:extLst>
              </a:tr>
            </a:tbl>
          </a:graphicData>
        </a:graphic>
      </p:graphicFrame>
    </p:spTree>
    <p:extLst>
      <p:ext uri="{BB962C8B-B14F-4D97-AF65-F5344CB8AC3E}">
        <p14:creationId xmlns:p14="http://schemas.microsoft.com/office/powerpoint/2010/main" val="3107702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01C7F-BBA1-E16A-D4D2-A93A46CDB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4A475-716A-D4AC-F467-DC10314827C0}"/>
              </a:ext>
            </a:extLst>
          </p:cNvPr>
          <p:cNvSpPr>
            <a:spLocks noGrp="1"/>
          </p:cNvSpPr>
          <p:nvPr>
            <p:ph type="title"/>
          </p:nvPr>
        </p:nvSpPr>
        <p:spPr>
          <a:xfrm>
            <a:off x="736599" y="561976"/>
            <a:ext cx="5845175" cy="1238249"/>
          </a:xfrm>
        </p:spPr>
        <p:txBody>
          <a:bodyPr anchor="t">
            <a:normAutofit/>
          </a:bodyPr>
          <a:lstStyle/>
          <a:p>
            <a:pPr>
              <a:spcBef>
                <a:spcPts val="0"/>
              </a:spcBef>
            </a:pPr>
            <a:r>
              <a:rPr lang="en-US" sz="1600"/>
              <a:t>2025 Event Calendar</a:t>
            </a:r>
            <a:br>
              <a:rPr lang="en-US" sz="1600"/>
            </a:br>
            <a:r>
              <a:rPr lang="en-US" sz="1100">
                <a:latin typeface="+mn-lt"/>
              </a:rPr>
              <a:t>Tentative programming for 2025 is set out below and may be modified if deemed reasonably necessary and appropriate at the sole discretion of ACC WPA.</a:t>
            </a:r>
            <a:br>
              <a:rPr lang="en-US" sz="1200">
                <a:latin typeface="+mn-lt"/>
              </a:rPr>
            </a:br>
            <a:r>
              <a:rPr lang="en-US" sz="1000" i="1">
                <a:latin typeface="+mn-lt"/>
              </a:rPr>
              <a:t>Details below are subject to change and may not include additional events that may be planned throughout the year. Sponsorship levels and descriptions are listed on the previous page. </a:t>
            </a:r>
            <a:endParaRPr lang="en-US" sz="1600" i="1"/>
          </a:p>
        </p:txBody>
      </p:sp>
      <p:graphicFrame>
        <p:nvGraphicFramePr>
          <p:cNvPr id="6" name="Table 6">
            <a:extLst>
              <a:ext uri="{FF2B5EF4-FFF2-40B4-BE49-F238E27FC236}">
                <a16:creationId xmlns:a16="http://schemas.microsoft.com/office/drawing/2014/main" id="{434F712B-B226-F9E0-0761-526118CB7917}"/>
              </a:ext>
            </a:extLst>
          </p:cNvPr>
          <p:cNvGraphicFramePr>
            <a:graphicFrameLocks noGrp="1"/>
          </p:cNvGraphicFramePr>
          <p:nvPr>
            <p:ph idx="1"/>
            <p:extLst>
              <p:ext uri="{D42A27DB-BD31-4B8C-83A1-F6EECF244321}">
                <p14:modId xmlns:p14="http://schemas.microsoft.com/office/powerpoint/2010/main" val="1921613642"/>
              </p:ext>
            </p:extLst>
          </p:nvPr>
        </p:nvGraphicFramePr>
        <p:xfrm>
          <a:off x="727875" y="1550381"/>
          <a:ext cx="5778498" cy="6152613"/>
        </p:xfrm>
        <a:graphic>
          <a:graphicData uri="http://schemas.openxmlformats.org/drawingml/2006/table">
            <a:tbl>
              <a:tblPr firstRow="1" bandRow="1">
                <a:tableStyleId>{6E25E649-3F16-4E02-A733-19D2CDBF48F0}</a:tableStyleId>
              </a:tblPr>
              <a:tblGrid>
                <a:gridCol w="1130300">
                  <a:extLst>
                    <a:ext uri="{9D8B030D-6E8A-4147-A177-3AD203B41FA5}">
                      <a16:colId xmlns:a16="http://schemas.microsoft.com/office/drawing/2014/main" val="3037566470"/>
                    </a:ext>
                  </a:extLst>
                </a:gridCol>
                <a:gridCol w="2647950">
                  <a:extLst>
                    <a:ext uri="{9D8B030D-6E8A-4147-A177-3AD203B41FA5}">
                      <a16:colId xmlns:a16="http://schemas.microsoft.com/office/drawing/2014/main" val="4084164972"/>
                    </a:ext>
                  </a:extLst>
                </a:gridCol>
                <a:gridCol w="2000248">
                  <a:extLst>
                    <a:ext uri="{9D8B030D-6E8A-4147-A177-3AD203B41FA5}">
                      <a16:colId xmlns:a16="http://schemas.microsoft.com/office/drawing/2014/main" val="3424330951"/>
                    </a:ext>
                  </a:extLst>
                </a:gridCol>
              </a:tblGrid>
              <a:tr h="309882">
                <a:tc>
                  <a:txBody>
                    <a:bodyPr/>
                    <a:lstStyle/>
                    <a:p>
                      <a:pPr algn="ctr"/>
                      <a:r>
                        <a:rPr lang="en-US" sz="1200"/>
                        <a:t>Target month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r>
                        <a:rPr lang="en-US" sz="1200"/>
                        <a:t>Event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tc>
                  <a:txBody>
                    <a:bodyPr/>
                    <a:lstStyle/>
                    <a:p>
                      <a:pPr algn="ctr"/>
                      <a:r>
                        <a:rPr lang="en-US" sz="1200"/>
                        <a:t>Sponsorship available to</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816028900"/>
                  </a:ext>
                </a:extLst>
              </a:tr>
              <a:tr h="458421">
                <a:tc>
                  <a:txBody>
                    <a:bodyPr/>
                    <a:lstStyle/>
                    <a:p>
                      <a:pPr algn="ctr"/>
                      <a:r>
                        <a:rPr lang="en-US" sz="1200" b="1"/>
                        <a:t>January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a:t>Virtual / In-person CLE (TBD*)</a:t>
                      </a:r>
                      <a:endParaRPr lang="en-US" sz="1200" i="1"/>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100" i="0" u="none"/>
                        <a:t>Hometown/Regional Sponsor</a:t>
                      </a:r>
                      <a:endParaRPr lang="en-US" sz="1100" i="0" u="none">
                        <a:highlight>
                          <a:srgbClr val="FFFF00"/>
                        </a:highlight>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74013817"/>
                  </a:ext>
                </a:extLst>
              </a:tr>
              <a:tr h="458421">
                <a:tc>
                  <a:txBody>
                    <a:bodyPr/>
                    <a:lstStyle/>
                    <a:p>
                      <a:pPr algn="ctr"/>
                      <a:r>
                        <a:rPr lang="en-US" sz="1200" b="1"/>
                        <a:t>February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a:t>Virtual / In-person CLE (TBD*)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100"/>
                        <a:t>Hometown/Regional Sponsor</a:t>
                      </a:r>
                      <a:endParaRPr lang="en-US" sz="1100" i="0" u="none"/>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0971748"/>
                  </a:ext>
                </a:extLst>
              </a:tr>
              <a:tr h="458421">
                <a:tc>
                  <a:txBody>
                    <a:bodyPr/>
                    <a:lstStyle/>
                    <a:p>
                      <a:pPr algn="ctr"/>
                      <a:r>
                        <a:rPr lang="en-US" sz="1200" b="1"/>
                        <a:t>March</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a:t>Theatre or other Social </a:t>
                      </a:r>
                      <a:endParaRPr lang="en-US" sz="1200" b="1"/>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100"/>
                        <a:t>Social/Community Service Sponsor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03219054"/>
                  </a:ext>
                </a:extLst>
              </a:tr>
              <a:tr h="458421">
                <a:tc>
                  <a:txBody>
                    <a:bodyPr/>
                    <a:lstStyle/>
                    <a:p>
                      <a:pPr algn="ctr"/>
                      <a:r>
                        <a:rPr lang="en-US" sz="1200" b="1"/>
                        <a:t>April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b="0"/>
                        <a:t>Spring Training (full-day)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100" b="0"/>
                        <a:t>Boot Camp Sponsor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21446005"/>
                  </a:ext>
                </a:extLst>
              </a:tr>
              <a:tr h="458421">
                <a:tc>
                  <a:txBody>
                    <a:bodyPr/>
                    <a:lstStyle/>
                    <a:p>
                      <a:pPr algn="ctr"/>
                      <a:r>
                        <a:rPr lang="en-US" sz="1200" b="1"/>
                        <a:t>May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a:t>PNC Park CLE/Social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b="0" i="0" u="none" strike="noStrike" noProof="0">
                          <a:solidFill>
                            <a:srgbClr val="000000"/>
                          </a:solidFill>
                          <a:latin typeface="Franklin Gothic Book"/>
                        </a:rPr>
                        <a:t>PNC Ballpark </a:t>
                      </a:r>
                      <a:r>
                        <a:rPr lang="en-US" sz="1100"/>
                        <a:t>Sponsor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10779738"/>
                  </a:ext>
                </a:extLst>
              </a:tr>
              <a:tr h="458421">
                <a:tc>
                  <a:txBody>
                    <a:bodyPr/>
                    <a:lstStyle/>
                    <a:p>
                      <a:pPr algn="ctr"/>
                      <a:r>
                        <a:rPr lang="en-US" sz="1200" b="1"/>
                        <a:t>June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a:t>Virtual / In-person CLE (TBD*)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100"/>
                        <a:t>Hometown/Regional Sponsor</a:t>
                      </a:r>
                      <a:endParaRPr lang="en-US" sz="1100" i="0" u="none"/>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35019545"/>
                  </a:ext>
                </a:extLst>
              </a:tr>
              <a:tr h="458421">
                <a:tc>
                  <a:txBody>
                    <a:bodyPr/>
                    <a:lstStyle/>
                    <a:p>
                      <a:pPr algn="ctr"/>
                      <a:r>
                        <a:rPr lang="en-US" sz="1200" b="1"/>
                        <a:t>July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b="0"/>
                        <a:t>Picklesburgh CLE/Social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b="0" i="0" u="none" strike="noStrike" noProof="0">
                          <a:solidFill>
                            <a:srgbClr val="000000"/>
                          </a:solidFill>
                          <a:latin typeface="Franklin Gothic Book"/>
                        </a:rPr>
                        <a:t>Picklesburgh CLE</a:t>
                      </a:r>
                      <a:r>
                        <a:rPr lang="en-US" sz="1100"/>
                        <a:t> Sponsor</a:t>
                      </a:r>
                      <a:endParaRPr lang="en-US" sz="1100" i="0" u="none"/>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92794930"/>
                  </a:ext>
                </a:extLst>
              </a:tr>
              <a:tr h="458421">
                <a:tc>
                  <a:txBody>
                    <a:bodyPr/>
                    <a:lstStyle/>
                    <a:p>
                      <a:pPr algn="ctr"/>
                      <a:r>
                        <a:rPr lang="en-US" sz="1200" b="1"/>
                        <a:t>August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b="0"/>
                        <a:t>Back to School (full-day)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100" b="0"/>
                        <a:t>Boot Camp Sponsor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02658068"/>
                  </a:ext>
                </a:extLst>
              </a:tr>
              <a:tr h="458421">
                <a:tc>
                  <a:txBody>
                    <a:bodyPr/>
                    <a:lstStyle/>
                    <a:p>
                      <a:pPr algn="ctr"/>
                      <a:r>
                        <a:rPr lang="en-US" sz="1200" b="1"/>
                        <a:t>September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a:t>Day of Service / Social</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100"/>
                        <a:t>Social/Community Service Sponsor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0249382"/>
                  </a:ext>
                </a:extLst>
              </a:tr>
              <a:tr h="458421">
                <a:tc>
                  <a:txBody>
                    <a:bodyPr/>
                    <a:lstStyle/>
                    <a:p>
                      <a:pPr algn="ctr"/>
                      <a:r>
                        <a:rPr lang="en-US" sz="1200" b="1"/>
                        <a:t>October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a:t>Virtual / In-person CLE (TBD*)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100"/>
                        <a:t>Hometown/Regional Sponsor</a:t>
                      </a:r>
                      <a:endParaRPr lang="en-US" sz="1100" i="0" u="none"/>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83272220"/>
                  </a:ext>
                </a:extLst>
              </a:tr>
              <a:tr h="458421">
                <a:tc>
                  <a:txBody>
                    <a:bodyPr/>
                    <a:lstStyle/>
                    <a:p>
                      <a:pPr algn="ctr"/>
                      <a:r>
                        <a:rPr lang="en-US" sz="1200" b="1"/>
                        <a:t>November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a:t>Annual Chapter Meeting + Sponsor Appreciation Event</a:t>
                      </a:r>
                    </a:p>
                    <a:p>
                      <a:pPr marL="171450" indent="-171450">
                        <a:buSzPct val="50000"/>
                        <a:buFont typeface="Franklin Gothic Book" panose="020B0503020102020204" pitchFamily="34" charset="0"/>
                        <a:buChar char="►"/>
                      </a:pPr>
                      <a:r>
                        <a:rPr lang="en-US" sz="1200"/>
                        <a:t>Virtual / In-person CLE (TBD*)</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100" i="0" u="none"/>
                        <a:t>ACC WPA Sponsored</a:t>
                      </a:r>
                      <a:br>
                        <a:rPr lang="en-US" sz="1100" i="0" u="none"/>
                      </a:br>
                      <a:endParaRPr lang="en-US"/>
                    </a:p>
                    <a:p>
                      <a:pPr marL="171450" indent="-171450">
                        <a:buSzPct val="50000"/>
                        <a:buFont typeface="Franklin Gothic Book" panose="020B0503020102020204" pitchFamily="34" charset="0"/>
                        <a:buChar char="►"/>
                      </a:pPr>
                      <a:r>
                        <a:rPr lang="en-US" sz="1100" i="0" u="none"/>
                        <a:t>Hometown/Regional Sponsor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4862156"/>
                  </a:ext>
                </a:extLst>
              </a:tr>
              <a:tr h="458421">
                <a:tc>
                  <a:txBody>
                    <a:bodyPr/>
                    <a:lstStyle/>
                    <a:p>
                      <a:pPr algn="ctr"/>
                      <a:r>
                        <a:rPr lang="en-US" sz="1200" b="1"/>
                        <a:t>December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SzPct val="50000"/>
                        <a:buFont typeface="Franklin Gothic Book" panose="020B0503020102020204" pitchFamily="34" charset="0"/>
                        <a:buChar char="►"/>
                      </a:pPr>
                      <a:r>
                        <a:rPr lang="en-US" sz="1200" b="0"/>
                        <a:t>Pittsburgh Holiday CLE (half–day)</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lvl="0" indent="-171450">
                        <a:buSzPct val="50000"/>
                        <a:buFont typeface="Franklin Gothic Book" panose="020B0503020102020204" pitchFamily="34" charset="0"/>
                        <a:buChar char="►"/>
                      </a:pPr>
                      <a:r>
                        <a:rPr lang="en-US" sz="1100" b="0"/>
                        <a:t>Pittsburgh Holiday Lights Sponsor</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4958867"/>
                  </a:ext>
                </a:extLst>
              </a:tr>
            </a:tbl>
          </a:graphicData>
        </a:graphic>
      </p:graphicFrame>
      <p:sp>
        <p:nvSpPr>
          <p:cNvPr id="4" name="Footer Placeholder 3">
            <a:extLst>
              <a:ext uri="{FF2B5EF4-FFF2-40B4-BE49-F238E27FC236}">
                <a16:creationId xmlns:a16="http://schemas.microsoft.com/office/drawing/2014/main" id="{A6DF0EED-7BE6-894A-E532-107B6160F397}"/>
              </a:ext>
            </a:extLst>
          </p:cNvPr>
          <p:cNvSpPr>
            <a:spLocks noGrp="1"/>
          </p:cNvSpPr>
          <p:nvPr>
            <p:ph type="ftr" sz="quarter" idx="11"/>
          </p:nvPr>
        </p:nvSpPr>
        <p:spPr/>
        <p:txBody>
          <a:bodyPr/>
          <a:lstStyle/>
          <a:p>
            <a:r>
              <a:rPr lang="en-US"/>
              <a:t>2025 Sponsorship Application &amp; Information</a:t>
            </a:r>
          </a:p>
        </p:txBody>
      </p:sp>
      <p:sp>
        <p:nvSpPr>
          <p:cNvPr id="5" name="Slide Number Placeholder 4">
            <a:extLst>
              <a:ext uri="{FF2B5EF4-FFF2-40B4-BE49-F238E27FC236}">
                <a16:creationId xmlns:a16="http://schemas.microsoft.com/office/drawing/2014/main" id="{8E433D8F-DF5E-2F91-4AEF-4A401A2F3D87}"/>
              </a:ext>
            </a:extLst>
          </p:cNvPr>
          <p:cNvSpPr>
            <a:spLocks noGrp="1"/>
          </p:cNvSpPr>
          <p:nvPr>
            <p:ph type="sldNum" sz="quarter" idx="12"/>
          </p:nvPr>
        </p:nvSpPr>
        <p:spPr/>
        <p:txBody>
          <a:bodyPr/>
          <a:lstStyle/>
          <a:p>
            <a:fld id="{D57F1E4F-1CFF-5643-939E-217C01CDF565}" type="slidenum">
              <a:rPr lang="en-US" smtClean="0"/>
              <a:pPr/>
              <a:t>5</a:t>
            </a:fld>
            <a:endParaRPr lang="en-US"/>
          </a:p>
        </p:txBody>
      </p:sp>
      <p:sp>
        <p:nvSpPr>
          <p:cNvPr id="3" name="TextBox 2">
            <a:extLst>
              <a:ext uri="{FF2B5EF4-FFF2-40B4-BE49-F238E27FC236}">
                <a16:creationId xmlns:a16="http://schemas.microsoft.com/office/drawing/2014/main" id="{93060423-5C97-C5AA-F142-5B23B910AC59}"/>
              </a:ext>
            </a:extLst>
          </p:cNvPr>
          <p:cNvSpPr txBox="1"/>
          <p:nvPr/>
        </p:nvSpPr>
        <p:spPr>
          <a:xfrm>
            <a:off x="1542582" y="7770519"/>
            <a:ext cx="4653347" cy="369332"/>
          </a:xfrm>
          <a:prstGeom prst="rect">
            <a:avLst/>
          </a:prstGeom>
          <a:noFill/>
        </p:spPr>
        <p:txBody>
          <a:bodyPr wrap="square" lIns="91440" tIns="45720" rIns="91440" bIns="45720" rtlCol="0" anchor="t">
            <a:spAutoFit/>
          </a:bodyPr>
          <a:lstStyle/>
          <a:p>
            <a:r>
              <a:rPr lang="en-US" sz="900" b="1"/>
              <a:t>*</a:t>
            </a:r>
            <a:r>
              <a:rPr lang="en-US" sz="900" u="sng"/>
              <a:t>Suggested Topics</a:t>
            </a:r>
            <a:r>
              <a:rPr lang="en-US" sz="900"/>
              <a:t>: Contracts – SaaS/SLAs, AI, Privacy, Corp. Governance, M&amp;A, Ethics, Emerging Tech Issues, IP, Labor &amp; Employment / Regulatory Hot Topics.</a:t>
            </a:r>
          </a:p>
        </p:txBody>
      </p:sp>
    </p:spTree>
    <p:extLst>
      <p:ext uri="{BB962C8B-B14F-4D97-AF65-F5344CB8AC3E}">
        <p14:creationId xmlns:p14="http://schemas.microsoft.com/office/powerpoint/2010/main" val="506141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67805-20A1-117F-53C9-13A4F22443E8}"/>
              </a:ext>
            </a:extLst>
          </p:cNvPr>
          <p:cNvSpPr>
            <a:spLocks noGrp="1"/>
          </p:cNvSpPr>
          <p:nvPr>
            <p:ph type="title"/>
          </p:nvPr>
        </p:nvSpPr>
        <p:spPr>
          <a:xfrm>
            <a:off x="736600" y="1409700"/>
            <a:ext cx="5778500" cy="6959600"/>
          </a:xfrm>
        </p:spPr>
        <p:txBody>
          <a:bodyPr anchor="t">
            <a:normAutofit fontScale="90000"/>
          </a:bodyPr>
          <a:lstStyle/>
          <a:p>
            <a:pPr algn="l">
              <a:spcBef>
                <a:spcPts val="600"/>
              </a:spcBef>
              <a:spcAft>
                <a:spcPts val="450"/>
              </a:spcAft>
              <a:defRPr/>
            </a:pPr>
            <a:r>
              <a:rPr lang="en-US" sz="1200">
                <a:solidFill>
                  <a:srgbClr val="BC1C1C"/>
                </a:solidFill>
                <a:ea typeface="+mn-ea"/>
                <a:cs typeface="+mn-cs"/>
              </a:rPr>
              <a:t>TERM</a:t>
            </a:r>
            <a:br>
              <a:rPr lang="en-US" sz="1200">
                <a:ea typeface="+mn-ea"/>
                <a:cs typeface="+mn-cs"/>
              </a:rPr>
            </a:br>
            <a:r>
              <a:rPr lang="en-US" sz="1100">
                <a:latin typeface="+mn-lt"/>
                <a:ea typeface="+mn-ea"/>
                <a:cs typeface="+mn-cs"/>
              </a:rPr>
              <a:t>ACC WPA sponsorship for 2025 runs over a 12-month term, from January 1</a:t>
            </a:r>
            <a:r>
              <a:rPr lang="en-US" sz="1100" baseline="30000">
                <a:latin typeface="+mn-lt"/>
                <a:ea typeface="+mn-ea"/>
                <a:cs typeface="+mn-cs"/>
              </a:rPr>
              <a:t>st</a:t>
            </a:r>
            <a:r>
              <a:rPr lang="en-US" sz="1100">
                <a:latin typeface="+mn-lt"/>
                <a:ea typeface="+mn-ea"/>
                <a:cs typeface="+mn-cs"/>
              </a:rPr>
              <a:t>, 2025 through December 31</a:t>
            </a:r>
            <a:r>
              <a:rPr lang="en-US" sz="1100" baseline="30000">
                <a:latin typeface="+mn-lt"/>
                <a:ea typeface="+mn-ea"/>
                <a:cs typeface="+mn-cs"/>
              </a:rPr>
              <a:t>st</a:t>
            </a:r>
            <a:r>
              <a:rPr lang="en-US" sz="1100">
                <a:latin typeface="+mn-lt"/>
                <a:ea typeface="+mn-ea"/>
                <a:cs typeface="+mn-cs"/>
              </a:rPr>
              <a:t>, 2025. If the sponsor does not host their planned event on the date assigned, the sponsor may make a written request to reschedule a sponsored event (date is subject to the Chapter's approval and will be no later than March 2026).  Rescheduling of the event date does not remove the sponsor's obligation to pay fees that have already been committed to by way of their sponsorship application.</a:t>
            </a:r>
            <a:br>
              <a:rPr lang="en-US" sz="1100">
                <a:latin typeface="+mn-lt"/>
                <a:ea typeface="+mn-ea"/>
                <a:cs typeface="+mn-cs"/>
              </a:rPr>
            </a:br>
            <a:br>
              <a:rPr lang="en-US" sz="1100">
                <a:latin typeface="+mn-lt"/>
                <a:ea typeface="+mn-ea"/>
                <a:cs typeface="+mn-cs"/>
              </a:rPr>
            </a:br>
            <a:r>
              <a:rPr lang="en-US" sz="1200">
                <a:solidFill>
                  <a:srgbClr val="BC1C1C"/>
                </a:solidFill>
                <a:ea typeface="+mn-ea"/>
                <a:cs typeface="+mn-cs"/>
              </a:rPr>
              <a:t>APPLICATION AND SELECTION</a:t>
            </a:r>
            <a:br>
              <a:rPr lang="en-US" sz="1200">
                <a:ea typeface="+mn-ea"/>
                <a:cs typeface="+mn-cs"/>
              </a:rPr>
            </a:br>
            <a:r>
              <a:rPr lang="en-US" sz="1100">
                <a:latin typeface="+mn-lt"/>
                <a:ea typeface="+mn-ea"/>
                <a:cs typeface="+mn-cs"/>
              </a:rPr>
              <a:t>Sponsorship applications must be received by ACC WPA as directed on the application form and by the date indicated on the application form. Review and consideration of sponsorship applications, and selection of 2025 Sponsors, is at the sole discretion of ACC WPA. ACC WPA reserves the right to reject any sponsorship application for any reason and to fill or not fill any specific sponsorship opportunity slot.</a:t>
            </a:r>
            <a:br>
              <a:rPr lang="en-US" sz="1100">
                <a:latin typeface="+mn-lt"/>
                <a:ea typeface="+mn-ea"/>
                <a:cs typeface="+mn-cs"/>
              </a:rPr>
            </a:br>
            <a:br>
              <a:rPr lang="en-US" sz="1100">
                <a:latin typeface="+mn-lt"/>
                <a:ea typeface="+mn-ea"/>
                <a:cs typeface="+mn-cs"/>
              </a:rPr>
            </a:br>
            <a:r>
              <a:rPr lang="en-US" sz="1200">
                <a:solidFill>
                  <a:srgbClr val="BC1C1C"/>
                </a:solidFill>
                <a:ea typeface="+mn-ea"/>
                <a:cs typeface="+mn-cs"/>
              </a:rPr>
              <a:t>PAYMENT OF FEES</a:t>
            </a:r>
            <a:br>
              <a:rPr lang="en-US" sz="1200">
                <a:ea typeface="+mn-ea"/>
                <a:cs typeface="+mn-cs"/>
              </a:rPr>
            </a:br>
            <a:r>
              <a:rPr lang="en-US" sz="1100">
                <a:ln>
                  <a:noFill/>
                </a:ln>
                <a:solidFill>
                  <a:prstClr val="black"/>
                </a:solidFill>
                <a:latin typeface="+mn-lt"/>
                <a:ea typeface="+mn-ea"/>
                <a:cs typeface="+mn-cs"/>
              </a:rPr>
              <a:t>Sponsorship fees will be invoiced upon notification of the approval of your application, unless alternative arrangements are agreed to and approved by ACC WPA in its sole discretion. Whether or not such alternative arrangements are made, </a:t>
            </a:r>
            <a:r>
              <a:rPr lang="en-US" sz="1100" i="1">
                <a:ln>
                  <a:noFill/>
                </a:ln>
                <a:solidFill>
                  <a:prstClr val="black"/>
                </a:solidFill>
                <a:latin typeface="+mn-lt"/>
                <a:ea typeface="+mn-ea"/>
                <a:cs typeface="+mn-cs"/>
              </a:rPr>
              <a:t>payment of sponsorship fees </a:t>
            </a:r>
            <a:r>
              <a:rPr lang="en-US" sz="1100" i="1" u="sng">
                <a:ln>
                  <a:noFill/>
                </a:ln>
                <a:solidFill>
                  <a:prstClr val="black"/>
                </a:solidFill>
                <a:latin typeface="+mn-lt"/>
                <a:ea typeface="+mn-ea"/>
                <a:cs typeface="+mn-cs"/>
              </a:rPr>
              <a:t>in full</a:t>
            </a:r>
            <a:r>
              <a:rPr lang="en-US" sz="1100" i="1">
                <a:ln>
                  <a:noFill/>
                </a:ln>
                <a:solidFill>
                  <a:prstClr val="black"/>
                </a:solidFill>
                <a:latin typeface="+mn-lt"/>
                <a:ea typeface="+mn-ea"/>
                <a:cs typeface="+mn-cs"/>
              </a:rPr>
              <a:t> must be received no later than ninety (90) days following notification of the approval of your sponsorship application</a:t>
            </a:r>
            <a:r>
              <a:rPr lang="en-US" sz="1100">
                <a:ln>
                  <a:noFill/>
                </a:ln>
                <a:solidFill>
                  <a:prstClr val="black"/>
                </a:solidFill>
                <a:latin typeface="+mn-lt"/>
                <a:ea typeface="+mn-ea"/>
                <a:cs typeface="+mn-cs"/>
              </a:rPr>
              <a:t>. If your application is rejected, ACC WPA will promptly refund any applicable payments received.  A $500 discount will be applied to all completed applications received by December 6, 2024.</a:t>
            </a:r>
            <a:br>
              <a:rPr lang="en-US" sz="1100">
                <a:highlight>
                  <a:srgbClr val="00FF00"/>
                </a:highlight>
                <a:latin typeface="+mn-lt"/>
                <a:ea typeface="+mn-ea"/>
                <a:cs typeface="+mn-cs"/>
              </a:rPr>
            </a:br>
            <a:br>
              <a:rPr lang="en-US" sz="1200" b="0" i="0" u="none" strike="noStrike" kern="1200" cap="none" spc="0" normalizeH="0" baseline="0" noProof="0">
                <a:ln>
                  <a:noFill/>
                </a:ln>
                <a:effectLst/>
                <a:uLnTx/>
                <a:uFillTx/>
                <a:latin typeface="Franklin Gothic Book" panose="020B0503020102020204"/>
              </a:rPr>
            </a:br>
            <a:r>
              <a:rPr kumimoji="0" lang="en-US" sz="1200" b="0" i="0" u="none" strike="noStrike" kern="1200" cap="none" spc="0" normalizeH="0" baseline="0" noProof="0">
                <a:ln w="3175" cmpd="sng">
                  <a:noFill/>
                </a:ln>
                <a:solidFill>
                  <a:srgbClr val="BC1C1C"/>
                </a:solidFill>
                <a:effectLst/>
                <a:uLnTx/>
                <a:uFillTx/>
                <a:latin typeface="Franklin Gothic Medium" panose="020B0603020102020204"/>
                <a:ea typeface="+mj-ea"/>
                <a:cs typeface="+mj-cs"/>
              </a:rPr>
              <a:t>EVENT PLANNING AND ATTENDANCE</a:t>
            </a:r>
            <a:br>
              <a:rPr lang="en-US" sz="1200" b="0" i="0" u="none" strike="noStrike" kern="1200" cap="none" spc="0" normalizeH="0" baseline="0" noProof="0">
                <a:ln w="3175" cmpd="sng">
                  <a:noFill/>
                </a:ln>
                <a:effectLst/>
                <a:uLnTx/>
                <a:uFillTx/>
                <a:latin typeface="Franklin Gothic Medium" panose="020B0603020102020204"/>
              </a:rPr>
            </a:br>
            <a:r>
              <a:rPr kumimoji="0" lang="en-US" sz="1100" b="0" i="0" u="none" strike="noStrike" kern="1200" cap="none" spc="0" normalizeH="0" baseline="0" noProof="0">
                <a:ln>
                  <a:noFill/>
                </a:ln>
                <a:solidFill>
                  <a:prstClr val="black"/>
                </a:solidFill>
                <a:effectLst/>
                <a:uLnTx/>
                <a:uFillTx/>
                <a:latin typeface="Franklin Gothic Book" panose="020B0503020102020204"/>
                <a:ea typeface="+mj-ea"/>
                <a:cs typeface="+mj-cs"/>
              </a:rPr>
              <a:t>ACC WPA does not guarantee attendance numbers for any program or event. Sponsors are strongly encouraged to include an in-house counsel speaker for their programs</a:t>
            </a:r>
            <a:r>
              <a:rPr lang="en-US" sz="1100">
                <a:ln>
                  <a:noFill/>
                </a:ln>
                <a:solidFill>
                  <a:prstClr val="black"/>
                </a:solidFill>
                <a:latin typeface="Franklin Gothic Book" panose="020B0503020102020204"/>
              </a:rPr>
              <a:t> </a:t>
            </a:r>
            <a:r>
              <a:rPr kumimoji="0" lang="en-US" sz="1100" b="0" u="none" strike="noStrike" kern="1200" cap="none" spc="0" normalizeH="0" baseline="0" noProof="0">
                <a:ln>
                  <a:noFill/>
                </a:ln>
                <a:solidFill>
                  <a:prstClr val="black"/>
                </a:solidFill>
                <a:effectLst/>
                <a:uLnTx/>
                <a:uFillTx/>
                <a:latin typeface="Franklin Gothic Book" panose="020B0503020102020204"/>
                <a:ea typeface="+mj-ea"/>
                <a:cs typeface="+mj-cs"/>
              </a:rPr>
              <a:t>(refer to Sponsorship Opportunities on p.4). T</a:t>
            </a:r>
            <a:r>
              <a:rPr kumimoji="0" lang="en-US" sz="1100" b="0" i="0" u="none" strike="noStrike" kern="1200" cap="none" spc="0" normalizeH="0" baseline="0" noProof="0">
                <a:ln>
                  <a:noFill/>
                </a:ln>
                <a:solidFill>
                  <a:prstClr val="black"/>
                </a:solidFill>
                <a:effectLst/>
                <a:uLnTx/>
                <a:uFillTx/>
                <a:latin typeface="Franklin Gothic Book" panose="020B0503020102020204"/>
                <a:ea typeface="+mj-ea"/>
                <a:cs typeface="+mj-cs"/>
              </a:rPr>
              <a:t>he sponsor(s) for each program or event is expected to work closely with ACC WPA representatives and adhere to chapter guidelines and deadlines associated with the program or event. Sponsors are also required to conform to the ACC WPA Chapter Event Code of Conduct, a copy of which </a:t>
            </a:r>
            <a:r>
              <a:rPr lang="en-US" sz="1100">
                <a:ln>
                  <a:noFill/>
                </a:ln>
                <a:solidFill>
                  <a:prstClr val="black"/>
                </a:solidFill>
                <a:latin typeface="Franklin Gothic Book" panose="020B0503020102020204"/>
              </a:rPr>
              <a:t>is attached hereto.</a:t>
            </a:r>
            <a:r>
              <a:rPr kumimoji="0" lang="en-US" sz="1100" b="0" i="0" u="none" strike="noStrike" kern="1200" cap="none" spc="0" normalizeH="0" baseline="0" noProof="0">
                <a:ln>
                  <a:noFill/>
                </a:ln>
                <a:solidFill>
                  <a:prstClr val="black"/>
                </a:solidFill>
                <a:effectLst/>
                <a:uLnTx/>
                <a:uFillTx/>
                <a:latin typeface="Franklin Gothic Book" panose="020B0503020102020204"/>
                <a:ea typeface="+mj-ea"/>
                <a:cs typeface="+mj-cs"/>
              </a:rPr>
              <a:t> </a:t>
            </a:r>
            <a:br>
              <a:rPr lang="en-US" sz="1100" b="0" i="0" u="none" strike="noStrike" kern="1200" cap="none" spc="0" normalizeH="0" baseline="0" noProof="0">
                <a:ln>
                  <a:noFill/>
                </a:ln>
                <a:effectLst/>
                <a:uLnTx/>
                <a:uFillTx/>
                <a:latin typeface="Franklin Gothic Book" panose="020B0503020102020204"/>
              </a:rPr>
            </a:br>
            <a:br>
              <a:rPr lang="en-US" sz="1100" b="0" i="0" u="none" strike="noStrike" kern="1200" cap="none" spc="0" normalizeH="0" baseline="0" noProof="0">
                <a:ln>
                  <a:noFill/>
                </a:ln>
                <a:effectLst/>
                <a:uLnTx/>
                <a:uFillTx/>
                <a:latin typeface="Franklin Gothic Book" panose="020B0503020102020204"/>
              </a:rPr>
            </a:br>
            <a:r>
              <a:rPr lang="en-US" sz="1200">
                <a:solidFill>
                  <a:srgbClr val="BC1C1C"/>
                </a:solidFill>
                <a:ea typeface="+mn-ea"/>
                <a:cs typeface="+mn-cs"/>
              </a:rPr>
              <a:t>PROMOTION OF PROGRAMS AND EVENTS</a:t>
            </a:r>
            <a:br>
              <a:rPr lang="en-US" sz="1200" b="1">
                <a:ea typeface="+mn-ea"/>
                <a:cs typeface="+mn-cs"/>
              </a:rPr>
            </a:br>
            <a:r>
              <a:rPr kumimoji="0" lang="en-US" sz="1100" b="0" i="0" u="none" strike="noStrike" kern="1200" cap="none" spc="0" normalizeH="0" baseline="0" noProof="0">
                <a:ln>
                  <a:noFill/>
                </a:ln>
                <a:solidFill>
                  <a:prstClr val="black"/>
                </a:solidFill>
                <a:effectLst/>
                <a:uLnTx/>
                <a:uFillTx/>
                <a:latin typeface="+mn-lt"/>
                <a:ea typeface="+mn-ea"/>
                <a:cs typeface="+mn-cs"/>
              </a:rPr>
              <a:t>Sponsored ACC WPA events will be promoted primarily through ACC WPA marketing channels (e.g., membership listserv, social </a:t>
            </a:r>
            <a:r>
              <a:rPr lang="en-US" sz="1100">
                <a:ln>
                  <a:noFill/>
                </a:ln>
                <a:solidFill>
                  <a:prstClr val="black"/>
                </a:solidFill>
                <a:latin typeface="+mn-lt"/>
                <a:ea typeface="+mn-ea"/>
                <a:cs typeface="+mn-cs"/>
              </a:rPr>
              <a:t>media) and on ACC WPA templates. However, sponsors are welcome to invite members and non-members alike, provided that they register for the event and pay any applicable fees (subject to prior attendance sell-out). If any sponsor wishes to issue their own invitations to an event or program, such sponsor shall provide a final headcount to ACC WPA no later than five (5) days prior to the event. </a:t>
            </a:r>
            <a:br>
              <a:rPr lang="en-US" sz="1200" b="0" i="0" u="none" strike="noStrike" kern="1200" cap="none" spc="0" normalizeH="0" baseline="0" noProof="0">
                <a:ln>
                  <a:noFill/>
                </a:ln>
                <a:effectLst/>
                <a:uLnTx/>
                <a:uFillTx/>
                <a:latin typeface="Franklin Gothic Book" panose="020B0503020102020204"/>
                <a:ea typeface="+mn-ea"/>
                <a:cs typeface="+mn-cs"/>
              </a:rPr>
            </a:br>
            <a:br>
              <a:rPr lang="en-US" sz="1200">
                <a:ln>
                  <a:noFill/>
                </a:ln>
                <a:latin typeface="Franklin Gothic Book" panose="020B0503020102020204"/>
                <a:ea typeface="+mn-ea"/>
                <a:cs typeface="+mn-cs"/>
              </a:rPr>
            </a:br>
            <a:r>
              <a:rPr lang="en-US" sz="1200">
                <a:solidFill>
                  <a:srgbClr val="BC1C1C"/>
                </a:solidFill>
                <a:ea typeface="+mn-ea"/>
                <a:cs typeface="+mn-cs"/>
              </a:rPr>
              <a:t>MARKETING AT EVENTS</a:t>
            </a:r>
            <a:br>
              <a:rPr lang="en-US" sz="1200" b="1">
                <a:ea typeface="+mn-ea"/>
                <a:cs typeface="+mn-cs"/>
              </a:rPr>
            </a:br>
            <a:r>
              <a:rPr kumimoji="0" lang="en-US" sz="1100" b="0" i="0" u="none" strike="noStrike" kern="1200" cap="none" spc="0" normalizeH="0" baseline="0" noProof="0">
                <a:ln>
                  <a:noFill/>
                </a:ln>
                <a:solidFill>
                  <a:prstClr val="black"/>
                </a:solidFill>
                <a:effectLst/>
                <a:uLnTx/>
                <a:uFillTx/>
                <a:latin typeface="+mn-lt"/>
                <a:ea typeface="+mn-ea"/>
                <a:cs typeface="+mn-cs"/>
              </a:rPr>
              <a:t>Sponsors may make reasonable marketing materials, such as displays, “giveaway” items and programming materials, available to event attendees.  </a:t>
            </a:r>
            <a:r>
              <a:rPr lang="en-US" sz="1100">
                <a:ln>
                  <a:noFill/>
                </a:ln>
                <a:solidFill>
                  <a:prstClr val="black"/>
                </a:solidFill>
                <a:latin typeface="+mn-lt"/>
                <a:ea typeface="+mn-ea"/>
                <a:cs typeface="+mn-cs"/>
              </a:rPr>
              <a:t>Nevertheless</a:t>
            </a:r>
            <a:r>
              <a:rPr kumimoji="0" lang="en-US" sz="1100" b="0" i="0" u="none" strike="noStrike" kern="1200" cap="none" spc="0" normalizeH="0" baseline="0" noProof="0">
                <a:ln>
                  <a:noFill/>
                </a:ln>
                <a:solidFill>
                  <a:prstClr val="black"/>
                </a:solidFill>
                <a:effectLst/>
                <a:uLnTx/>
                <a:uFillTx/>
                <a:latin typeface="+mn-lt"/>
                <a:ea typeface="+mn-ea"/>
                <a:cs typeface="+mn-cs"/>
              </a:rPr>
              <a:t>, sponsors are strictly prohibited from engaging in direct marketing and business solicitation at any event. Sponsors may also obtain ACC WPA member contact information if voluntarily provided to the sponsor by the member and used only for the purpose</a:t>
            </a:r>
            <a:r>
              <a:rPr lang="en-US" sz="1100">
                <a:ln>
                  <a:noFill/>
                </a:ln>
                <a:solidFill>
                  <a:prstClr val="black"/>
                </a:solidFill>
                <a:latin typeface="+mn-lt"/>
                <a:ea typeface="+mn-ea"/>
                <a:cs typeface="+mn-cs"/>
              </a:rPr>
              <a:t> for which such information was provided.</a:t>
            </a:r>
            <a:endParaRPr lang="en-US">
              <a:solidFill>
                <a:prstClr val="black"/>
              </a:solidFill>
              <a:latin typeface="+mn-lt"/>
            </a:endParaRPr>
          </a:p>
        </p:txBody>
      </p:sp>
      <p:sp>
        <p:nvSpPr>
          <p:cNvPr id="5" name="Footer Placeholder 4">
            <a:extLst>
              <a:ext uri="{FF2B5EF4-FFF2-40B4-BE49-F238E27FC236}">
                <a16:creationId xmlns:a16="http://schemas.microsoft.com/office/drawing/2014/main" id="{3BCCC417-25D6-09B4-E760-51F5734610D1}"/>
              </a:ext>
            </a:extLst>
          </p:cNvPr>
          <p:cNvSpPr>
            <a:spLocks noGrp="1"/>
          </p:cNvSpPr>
          <p:nvPr>
            <p:ph type="ftr" sz="quarter" idx="11"/>
          </p:nvPr>
        </p:nvSpPr>
        <p:spPr/>
        <p:txBody>
          <a:bodyPr/>
          <a:lstStyle/>
          <a:p>
            <a:r>
              <a:rPr lang="en-US"/>
              <a:t>2025 Sponsorship Application &amp; Information</a:t>
            </a:r>
          </a:p>
        </p:txBody>
      </p:sp>
      <p:sp>
        <p:nvSpPr>
          <p:cNvPr id="6" name="Slide Number Placeholder 5">
            <a:extLst>
              <a:ext uri="{FF2B5EF4-FFF2-40B4-BE49-F238E27FC236}">
                <a16:creationId xmlns:a16="http://schemas.microsoft.com/office/drawing/2014/main" id="{38397DCD-D9DA-3F9B-19F4-8C17DAE756E4}"/>
              </a:ext>
            </a:extLst>
          </p:cNvPr>
          <p:cNvSpPr>
            <a:spLocks noGrp="1"/>
          </p:cNvSpPr>
          <p:nvPr>
            <p:ph type="sldNum" sz="quarter" idx="12"/>
          </p:nvPr>
        </p:nvSpPr>
        <p:spPr/>
        <p:txBody>
          <a:bodyPr/>
          <a:lstStyle/>
          <a:p>
            <a:fld id="{D57F1E4F-1CFF-5643-939E-217C01CDF565}" type="slidenum">
              <a:rPr lang="en-US" smtClean="0"/>
              <a:pPr/>
              <a:t>6</a:t>
            </a:fld>
            <a:endParaRPr lang="en-US"/>
          </a:p>
        </p:txBody>
      </p:sp>
      <p:sp>
        <p:nvSpPr>
          <p:cNvPr id="7" name="Title 1">
            <a:extLst>
              <a:ext uri="{FF2B5EF4-FFF2-40B4-BE49-F238E27FC236}">
                <a16:creationId xmlns:a16="http://schemas.microsoft.com/office/drawing/2014/main" id="{CFCD4D23-51FC-B2FB-5684-CEAA0D12654C}"/>
              </a:ext>
            </a:extLst>
          </p:cNvPr>
          <p:cNvSpPr txBox="1">
            <a:spLocks/>
          </p:cNvSpPr>
          <p:nvPr/>
        </p:nvSpPr>
        <p:spPr>
          <a:xfrm>
            <a:off x="736599" y="609601"/>
            <a:ext cx="5845175" cy="800099"/>
          </a:xfrm>
          <a:prstGeom prst="rect">
            <a:avLst/>
          </a:prstGeom>
          <a:effectLst/>
        </p:spPr>
        <p:txBody>
          <a:bodyPr vert="horz" lIns="91440" tIns="45720" rIns="91440" bIns="45720" rtlCol="0" anchor="t">
            <a:normAutofit fontScale="82500" lnSpcReduction="10000"/>
          </a:bodyPr>
          <a:lst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pPr>
            <a:r>
              <a:rPr lang="en-US" sz="1600"/>
              <a:t>Sponsor Guidelines</a:t>
            </a:r>
            <a:br>
              <a:rPr lang="en-US" sz="1600"/>
            </a:br>
            <a:r>
              <a:rPr lang="en-US" sz="1100">
                <a:latin typeface="+mn-lt"/>
              </a:rPr>
              <a:t>We value our sponsors and are committed to working together to create programming with exceptional value. ACC WPA has developed the following guidelines to establish a governance structure for our programming. ACC WPA retains the right, in its sole discretion and without prior notice, to interpret, modify, and supplement these guidelines. Submission of a sponsorship application indicates your agreement to comply with these guidelines.</a:t>
            </a:r>
            <a:endParaRPr lang="en-US" sz="1600" i="1"/>
          </a:p>
        </p:txBody>
      </p:sp>
    </p:spTree>
    <p:extLst>
      <p:ext uri="{BB962C8B-B14F-4D97-AF65-F5344CB8AC3E}">
        <p14:creationId xmlns:p14="http://schemas.microsoft.com/office/powerpoint/2010/main" val="1258505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8366EC-8CA0-F711-4316-F1E569BFE40C}"/>
              </a:ext>
            </a:extLst>
          </p:cNvPr>
          <p:cNvSpPr>
            <a:spLocks noGrp="1"/>
          </p:cNvSpPr>
          <p:nvPr>
            <p:ph type="body" idx="1"/>
          </p:nvPr>
        </p:nvSpPr>
        <p:spPr>
          <a:xfrm>
            <a:off x="975094" y="1390226"/>
            <a:ext cx="5556104" cy="6749508"/>
          </a:xfrm>
        </p:spPr>
        <p:txBody>
          <a:bodyPr>
            <a:normAutofit fontScale="85000" lnSpcReduction="20000"/>
          </a:bodyPr>
          <a:lstStyle/>
          <a:p>
            <a:pPr algn="l">
              <a:spcBef>
                <a:spcPts val="20"/>
              </a:spcBef>
            </a:pPr>
            <a:r>
              <a:rPr lang="en-US" sz="1200"/>
              <a:t>The Association of Corporate Counsel Western Pennsylvania Chapter (ACC WPA) is committed to ensuring a safe and welcoming environment for all participants at all ACC WPA events.</a:t>
            </a:r>
          </a:p>
          <a:p>
            <a:pPr algn="l">
              <a:spcBef>
                <a:spcPts val="20"/>
              </a:spcBef>
            </a:pPr>
            <a:endParaRPr lang="en-US" sz="1200"/>
          </a:p>
          <a:p>
            <a:pPr algn="l">
              <a:spcBef>
                <a:spcPts val="20"/>
              </a:spcBef>
            </a:pPr>
            <a:r>
              <a:rPr lang="en-US" sz="1200"/>
              <a:t>We expect all participants at ACC WPA meetings to abide by this Code of Conduct in all venues throughout ACC WPA meetings, including ancillary events and social gatherings, whether they are official or unofficial, in-person or virtual.</a:t>
            </a:r>
          </a:p>
          <a:p>
            <a:pPr lvl="1" algn="l">
              <a:spcBef>
                <a:spcPts val="20"/>
              </a:spcBef>
            </a:pPr>
            <a:endParaRPr lang="en-US" sz="1200"/>
          </a:p>
          <a:p>
            <a:pPr lvl="1" algn="l">
              <a:spcBef>
                <a:spcPts val="20"/>
              </a:spcBef>
            </a:pPr>
            <a:r>
              <a:rPr lang="en-US" sz="1200"/>
              <a:t>·</a:t>
            </a:r>
            <a:r>
              <a:rPr lang="en-US" sz="1200">
                <a:solidFill>
                  <a:schemeClr val="tx1"/>
                </a:solidFill>
              </a:rPr>
              <a:t> Exercise consideration and respect in your speech and actions</a:t>
            </a:r>
          </a:p>
          <a:p>
            <a:pPr lvl="1" algn="l">
              <a:spcBef>
                <a:spcPts val="20"/>
              </a:spcBef>
            </a:pPr>
            <a:r>
              <a:rPr lang="en-US" sz="1200">
                <a:solidFill>
                  <a:schemeClr val="tx1"/>
                </a:solidFill>
              </a:rPr>
              <a:t>· Refrain from demeaning, discriminatory or harassing behavior and speech</a:t>
            </a:r>
          </a:p>
          <a:p>
            <a:pPr lvl="1" algn="l">
              <a:spcBef>
                <a:spcPts val="20"/>
              </a:spcBef>
            </a:pPr>
            <a:r>
              <a:rPr lang="en-US" sz="1200">
                <a:solidFill>
                  <a:schemeClr val="tx1"/>
                </a:solidFill>
              </a:rPr>
              <a:t>· Be mindful of your surroundings and of your fellow participants</a:t>
            </a:r>
          </a:p>
          <a:p>
            <a:pPr lvl="1">
              <a:spcBef>
                <a:spcPts val="20"/>
              </a:spcBef>
            </a:pPr>
            <a:r>
              <a:rPr lang="en-US" sz="1200">
                <a:solidFill>
                  <a:schemeClr val="tx1"/>
                </a:solidFill>
              </a:rPr>
              <a:t>· Alert ACC WPA leaders if you notice a dangerous situation, someone in distress, or violations of this Code of Conduct, even if they seem inconsequential.</a:t>
            </a:r>
            <a:br>
              <a:rPr lang="en-US" sz="1200"/>
            </a:br>
            <a:endParaRPr lang="en-US" sz="1200">
              <a:solidFill>
                <a:schemeClr val="tx1"/>
              </a:solidFill>
            </a:endParaRPr>
          </a:p>
          <a:p>
            <a:pPr algn="l">
              <a:spcBef>
                <a:spcPts val="20"/>
              </a:spcBef>
            </a:pPr>
            <a:r>
              <a:rPr lang="en-US" sz="1200"/>
              <a:t>If you feel you are being subjected to, or notice that someone else is being subjected to, behavior that violates this code of conduct, contact a member of ACC WPA staff as soon as possible.</a:t>
            </a:r>
            <a:br>
              <a:rPr lang="en-US" sz="1200"/>
            </a:br>
            <a:endParaRPr lang="en-US" sz="1200"/>
          </a:p>
          <a:p>
            <a:pPr algn="l">
              <a:spcBef>
                <a:spcPts val="20"/>
              </a:spcBef>
            </a:pPr>
            <a:r>
              <a:rPr lang="en-US" sz="1200"/>
              <a:t>All reports will be kept confidential.</a:t>
            </a:r>
          </a:p>
          <a:p>
            <a:pPr algn="l">
              <a:spcBef>
                <a:spcPts val="20"/>
              </a:spcBef>
            </a:pPr>
            <a:endParaRPr lang="en-US" sz="1200"/>
          </a:p>
          <a:p>
            <a:pPr algn="l"/>
            <a:br>
              <a:rPr lang="en-US" sz="1200"/>
            </a:br>
            <a:r>
              <a:rPr lang="en-US" sz="1200" b="1">
                <a:solidFill>
                  <a:srgbClr val="0D0116"/>
                </a:solidFill>
                <a:latin typeface="Franklin Gothic Book"/>
                <a:ea typeface="Roboto"/>
                <a:cs typeface="Roboto"/>
              </a:rPr>
              <a:t>Unacceptable Behaviors</a:t>
            </a:r>
            <a:endParaRPr lang="en-US" sz="1200">
              <a:latin typeface="Franklin Gothic Book"/>
            </a:endParaRPr>
          </a:p>
          <a:p>
            <a:pPr algn="l"/>
            <a:r>
              <a:rPr lang="en-US" sz="1200">
                <a:solidFill>
                  <a:srgbClr val="0D0116"/>
                </a:solidFill>
                <a:latin typeface="Franklin Gothic Book"/>
                <a:ea typeface="Roboto"/>
                <a:cs typeface="Roboto"/>
              </a:rPr>
              <a:t>Unacceptable behaviors include, but are not limited to:</a:t>
            </a:r>
            <a:endParaRPr lang="en-US" sz="1200">
              <a:latin typeface="Franklin Gothic Book"/>
            </a:endParaRPr>
          </a:p>
          <a:p>
            <a:pPr lvl="1" algn="l"/>
            <a:r>
              <a:rPr lang="en-US" sz="1050">
                <a:solidFill>
                  <a:srgbClr val="0D0116"/>
                </a:solidFill>
                <a:latin typeface="Franklin Gothic Book"/>
                <a:ea typeface="Roboto"/>
                <a:cs typeface="Roboto"/>
              </a:rPr>
              <a:t>· Intimidating, harassing, abusive, discriminatory, derogatory or demeaning speech or actions</a:t>
            </a:r>
            <a:endParaRPr lang="en-US" sz="1050">
              <a:latin typeface="Franklin Gothic Book"/>
            </a:endParaRPr>
          </a:p>
          <a:p>
            <a:pPr lvl="1" algn="l"/>
            <a:r>
              <a:rPr lang="en-US" sz="1050">
                <a:solidFill>
                  <a:srgbClr val="0D0116"/>
                </a:solidFill>
                <a:latin typeface="Franklin Gothic Book"/>
                <a:ea typeface="Roboto"/>
                <a:cs typeface="Roboto"/>
              </a:rPr>
              <a:t>· Harmful or prejudicial verbal or written comments or visual images related to gender, sexual orientation, race, religion, nationality, disability, or other personal characteristics</a:t>
            </a:r>
            <a:endParaRPr lang="en-US" sz="1050">
              <a:latin typeface="Franklin Gothic Book"/>
            </a:endParaRPr>
          </a:p>
          <a:p>
            <a:pPr lvl="1" algn="l"/>
            <a:r>
              <a:rPr lang="en-US" sz="1050">
                <a:solidFill>
                  <a:srgbClr val="0D0116"/>
                </a:solidFill>
                <a:latin typeface="Franklin Gothic Book"/>
                <a:ea typeface="Roboto"/>
                <a:cs typeface="Roboto"/>
              </a:rPr>
              <a:t>· Inappropriate use of nudity and/or sexual images in public spaces (including presentation slides)</a:t>
            </a:r>
            <a:endParaRPr lang="en-US" sz="1050">
              <a:latin typeface="Franklin Gothic Book"/>
            </a:endParaRPr>
          </a:p>
          <a:p>
            <a:pPr lvl="1" algn="l"/>
            <a:r>
              <a:rPr lang="en-US" sz="1050">
                <a:solidFill>
                  <a:srgbClr val="0D0116"/>
                </a:solidFill>
                <a:latin typeface="Franklin Gothic Book"/>
                <a:ea typeface="Roboto"/>
                <a:cs typeface="Roboto"/>
              </a:rPr>
              <a:t>· Intimidation, stalking, or following</a:t>
            </a:r>
            <a:endParaRPr lang="en-US" sz="1050">
              <a:latin typeface="Franklin Gothic Book"/>
            </a:endParaRPr>
          </a:p>
          <a:p>
            <a:pPr lvl="1" algn="l"/>
            <a:r>
              <a:rPr lang="en-US" sz="1050">
                <a:solidFill>
                  <a:srgbClr val="0D0116"/>
                </a:solidFill>
                <a:latin typeface="Franklin Gothic Book"/>
                <a:ea typeface="Roboto"/>
                <a:cs typeface="Roboto"/>
              </a:rPr>
              <a:t>· Harassing photography</a:t>
            </a:r>
            <a:endParaRPr lang="en-US" sz="1050">
              <a:latin typeface="Franklin Gothic Book"/>
            </a:endParaRPr>
          </a:p>
          <a:p>
            <a:pPr lvl="1" algn="l"/>
            <a:r>
              <a:rPr lang="en-US" sz="1050">
                <a:solidFill>
                  <a:srgbClr val="0D0116"/>
                </a:solidFill>
                <a:latin typeface="Franklin Gothic Book"/>
                <a:ea typeface="Roboto"/>
                <a:cs typeface="Roboto"/>
              </a:rPr>
              <a:t>· Photographing slides of oral presentations and posters without permission</a:t>
            </a:r>
            <a:endParaRPr lang="en-US" sz="1050">
              <a:latin typeface="Franklin Gothic Book"/>
            </a:endParaRPr>
          </a:p>
          <a:p>
            <a:pPr lvl="1" algn="l"/>
            <a:r>
              <a:rPr lang="en-US" sz="1050">
                <a:solidFill>
                  <a:srgbClr val="0D0116"/>
                </a:solidFill>
                <a:latin typeface="Franklin Gothic Book"/>
                <a:ea typeface="Roboto"/>
                <a:cs typeface="Roboto"/>
              </a:rPr>
              <a:t>· Recording of sessions without permission</a:t>
            </a:r>
            <a:endParaRPr lang="en-US" sz="1050">
              <a:latin typeface="Franklin Gothic Book"/>
            </a:endParaRPr>
          </a:p>
          <a:p>
            <a:pPr lvl="1" algn="l"/>
            <a:r>
              <a:rPr lang="en-US" sz="1050">
                <a:solidFill>
                  <a:srgbClr val="0D0116"/>
                </a:solidFill>
                <a:latin typeface="Franklin Gothic Book"/>
                <a:ea typeface="Roboto"/>
                <a:cs typeface="Roboto"/>
              </a:rPr>
              <a:t>· Violating the rules and regulations of the conference venue or hotel</a:t>
            </a:r>
            <a:endParaRPr lang="en-US" sz="1050">
              <a:latin typeface="Franklin Gothic Book"/>
            </a:endParaRPr>
          </a:p>
          <a:p>
            <a:pPr lvl="1" algn="l"/>
            <a:r>
              <a:rPr lang="en-US" sz="1050">
                <a:solidFill>
                  <a:srgbClr val="0D0116"/>
                </a:solidFill>
                <a:latin typeface="Franklin Gothic Book"/>
                <a:ea typeface="Roboto"/>
                <a:cs typeface="Roboto"/>
              </a:rPr>
              <a:t>· Sustained disruption of sessions or other events</a:t>
            </a:r>
            <a:endParaRPr lang="en-US" sz="1050">
              <a:latin typeface="Franklin Gothic Book"/>
            </a:endParaRPr>
          </a:p>
          <a:p>
            <a:pPr lvl="1" algn="l"/>
            <a:r>
              <a:rPr lang="en-US" sz="1050">
                <a:solidFill>
                  <a:srgbClr val="0D0116"/>
                </a:solidFill>
                <a:latin typeface="Franklin Gothic Book"/>
                <a:ea typeface="Roboto"/>
                <a:cs typeface="Roboto"/>
              </a:rPr>
              <a:t>· Unwelcome and uninvited attention or contact</a:t>
            </a:r>
            <a:endParaRPr lang="en-US" sz="1050">
              <a:latin typeface="Franklin Gothic Book"/>
            </a:endParaRPr>
          </a:p>
          <a:p>
            <a:pPr lvl="1" algn="l"/>
            <a:r>
              <a:rPr lang="en-US" sz="1050">
                <a:solidFill>
                  <a:srgbClr val="0D0116"/>
                </a:solidFill>
                <a:latin typeface="Franklin Gothic Book"/>
                <a:ea typeface="Roboto"/>
                <a:cs typeface="Roboto"/>
              </a:rPr>
              <a:t>· Physical assault (including unwelcome touch or groping)</a:t>
            </a:r>
            <a:endParaRPr lang="en-US" sz="1050">
              <a:latin typeface="Franklin Gothic Book"/>
            </a:endParaRPr>
          </a:p>
          <a:p>
            <a:pPr lvl="1" algn="l"/>
            <a:r>
              <a:rPr lang="en-US" sz="1050">
                <a:solidFill>
                  <a:srgbClr val="0D0116"/>
                </a:solidFill>
                <a:latin typeface="Franklin Gothic Book"/>
                <a:ea typeface="Roboto"/>
                <a:cs typeface="Roboto"/>
              </a:rPr>
              <a:t>· Actual or implied threat of physical harm</a:t>
            </a:r>
            <a:endParaRPr lang="en-US" sz="1050">
              <a:latin typeface="Franklin Gothic Book"/>
            </a:endParaRPr>
          </a:p>
          <a:p>
            <a:pPr lvl="1" algn="l"/>
            <a:r>
              <a:rPr lang="en-US" sz="1050">
                <a:solidFill>
                  <a:srgbClr val="0D0116"/>
                </a:solidFill>
                <a:latin typeface="Franklin Gothic Book"/>
                <a:ea typeface="Roboto"/>
                <a:cs typeface="Roboto"/>
              </a:rPr>
              <a:t>· Actual or implied threat of professional, reputational or financial damage or harm</a:t>
            </a:r>
            <a:endParaRPr lang="en-US" sz="1050">
              <a:latin typeface="Franklin Gothic Book"/>
            </a:endParaRPr>
          </a:p>
          <a:p>
            <a:pPr algn="l"/>
            <a:endParaRPr lang="en-US" sz="1200"/>
          </a:p>
          <a:p>
            <a:pPr algn="l">
              <a:spcBef>
                <a:spcPts val="20"/>
              </a:spcBef>
            </a:pPr>
            <a:endParaRPr lang="en-US"/>
          </a:p>
          <a:p>
            <a:pPr algn="l"/>
            <a:endParaRPr lang="en-US"/>
          </a:p>
        </p:txBody>
      </p:sp>
      <p:sp>
        <p:nvSpPr>
          <p:cNvPr id="4" name="Footer Placeholder 3">
            <a:extLst>
              <a:ext uri="{FF2B5EF4-FFF2-40B4-BE49-F238E27FC236}">
                <a16:creationId xmlns:a16="http://schemas.microsoft.com/office/drawing/2014/main" id="{81294E42-8E72-A909-3403-7F258FF864A2}"/>
              </a:ext>
            </a:extLst>
          </p:cNvPr>
          <p:cNvSpPr>
            <a:spLocks noGrp="1"/>
          </p:cNvSpPr>
          <p:nvPr>
            <p:ph type="ftr" sz="quarter" idx="11"/>
          </p:nvPr>
        </p:nvSpPr>
        <p:spPr/>
        <p:txBody>
          <a:bodyPr/>
          <a:lstStyle/>
          <a:p>
            <a:r>
              <a:rPr lang="en-US"/>
              <a:t>2025 Sponsorship Application &amp; Information</a:t>
            </a:r>
          </a:p>
        </p:txBody>
      </p:sp>
      <p:sp>
        <p:nvSpPr>
          <p:cNvPr id="5" name="Slide Number Placeholder 4">
            <a:extLst>
              <a:ext uri="{FF2B5EF4-FFF2-40B4-BE49-F238E27FC236}">
                <a16:creationId xmlns:a16="http://schemas.microsoft.com/office/drawing/2014/main" id="{B6F8768B-00A8-D171-E2C7-9AB475267177}"/>
              </a:ext>
            </a:extLst>
          </p:cNvPr>
          <p:cNvSpPr>
            <a:spLocks noGrp="1"/>
          </p:cNvSpPr>
          <p:nvPr>
            <p:ph type="sldNum" sz="quarter" idx="12"/>
          </p:nvPr>
        </p:nvSpPr>
        <p:spPr/>
        <p:txBody>
          <a:bodyPr/>
          <a:lstStyle/>
          <a:p>
            <a:fld id="{D57F1E4F-1CFF-5643-939E-217C01CDF565}" type="slidenum">
              <a:rPr lang="en-US" smtClean="0"/>
              <a:pPr/>
              <a:t>7</a:t>
            </a:fld>
            <a:endParaRPr lang="en-US"/>
          </a:p>
        </p:txBody>
      </p:sp>
      <p:sp>
        <p:nvSpPr>
          <p:cNvPr id="7" name="Title 6">
            <a:extLst>
              <a:ext uri="{FF2B5EF4-FFF2-40B4-BE49-F238E27FC236}">
                <a16:creationId xmlns:a16="http://schemas.microsoft.com/office/drawing/2014/main" id="{FE8E7735-4BB1-8340-25F2-59090EB768BC}"/>
              </a:ext>
            </a:extLst>
          </p:cNvPr>
          <p:cNvSpPr>
            <a:spLocks noGrp="1"/>
          </p:cNvSpPr>
          <p:nvPr>
            <p:ph type="title"/>
          </p:nvPr>
        </p:nvSpPr>
        <p:spPr>
          <a:xfrm>
            <a:off x="701417" y="1398787"/>
            <a:ext cx="5507812" cy="216819"/>
          </a:xfrm>
        </p:spPr>
        <p:txBody>
          <a:bodyPr vert="horz" lIns="91440" tIns="45720" rIns="91440" bIns="45720" rtlCol="0" anchor="b">
            <a:normAutofit fontScale="90000"/>
          </a:bodyPr>
          <a:lstStyle/>
          <a:p>
            <a:pPr algn="ctr"/>
            <a:r>
              <a:rPr lang="en-US"/>
              <a:t>  ACC WESTERN PA </a:t>
            </a:r>
            <a:br>
              <a:rPr lang="en-US"/>
            </a:br>
            <a:r>
              <a:rPr lang="en-US"/>
              <a:t>CODE OF CONDUCT FOR EVENTS</a:t>
            </a:r>
          </a:p>
          <a:p>
            <a:endParaRPr lang="en-US"/>
          </a:p>
        </p:txBody>
      </p:sp>
    </p:spTree>
    <p:extLst>
      <p:ext uri="{BB962C8B-B14F-4D97-AF65-F5344CB8AC3E}">
        <p14:creationId xmlns:p14="http://schemas.microsoft.com/office/powerpoint/2010/main" val="2079404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0C12DB-E02C-C19E-76D9-F45F5F1543A7}"/>
              </a:ext>
            </a:extLst>
          </p:cNvPr>
          <p:cNvSpPr>
            <a:spLocks noGrp="1"/>
          </p:cNvSpPr>
          <p:nvPr>
            <p:ph sz="half" idx="2"/>
          </p:nvPr>
        </p:nvSpPr>
        <p:spPr>
          <a:xfrm>
            <a:off x="844629" y="690452"/>
            <a:ext cx="5670471" cy="7472867"/>
          </a:xfrm>
        </p:spPr>
        <p:txBody>
          <a:bodyPr vert="horz" lIns="91440" tIns="45720" rIns="91440" bIns="45720" rtlCol="0" anchor="ctr">
            <a:noAutofit/>
          </a:bodyPr>
          <a:lstStyle/>
          <a:p>
            <a:pPr marL="0" indent="0">
              <a:buNone/>
            </a:pPr>
            <a:r>
              <a:rPr lang="en-US" sz="1000" b="1">
                <a:solidFill>
                  <a:srgbClr val="0D0116"/>
                </a:solidFill>
                <a:latin typeface="Franklin Gothic Book"/>
                <a:ea typeface="Roboto"/>
                <a:cs typeface="Roboto"/>
              </a:rPr>
              <a:t>If You Witness or Experience Conduct That Violates the Code</a:t>
            </a:r>
            <a:endParaRPr lang="en-US" sz="1000">
              <a:solidFill>
                <a:srgbClr val="000000"/>
              </a:solidFill>
              <a:latin typeface="Franklin Gothic Book"/>
              <a:ea typeface="Roboto"/>
              <a:cs typeface="Roboto"/>
            </a:endParaRPr>
          </a:p>
          <a:p>
            <a:pPr marL="0" indent="0">
              <a:buClr>
                <a:srgbClr val="8D1515"/>
              </a:buClr>
              <a:buNone/>
            </a:pPr>
            <a:r>
              <a:rPr lang="en-US" sz="1000">
                <a:solidFill>
                  <a:srgbClr val="0D0116"/>
                </a:solidFill>
                <a:latin typeface="Franklin Gothic Book"/>
                <a:ea typeface="Roboto"/>
                <a:cs typeface="Roboto"/>
              </a:rPr>
              <a:t>If you feel threatened or witness someone being threatened, please contact venue staff/security or call 911 immediately. ACC staff is available to assist participants in contacting hotel/convention center security or local law enforcement, and otherwise assist those experiencing harassment, to enable them to feel safe for the duration of the meeting. We value your attendance and want to make your experience as productive and professionally inspiring as possible.</a:t>
            </a:r>
            <a:endParaRPr lang="en-US" sz="1000">
              <a:latin typeface="Franklin Gothic Book"/>
            </a:endParaRPr>
          </a:p>
          <a:p>
            <a:pPr marL="0" indent="0">
              <a:buClr>
                <a:srgbClr val="8D1515"/>
              </a:buClr>
              <a:buNone/>
            </a:pPr>
            <a:r>
              <a:rPr lang="en-US" sz="1000">
                <a:solidFill>
                  <a:srgbClr val="0D0116"/>
                </a:solidFill>
                <a:latin typeface="Franklin Gothic Book"/>
                <a:ea typeface="Roboto"/>
                <a:cs typeface="Roboto"/>
              </a:rPr>
              <a:t>Need to file a complaint? Please contact the ACC leadership for a complaint form. A copy of the complaint will be provided to the accused for an opportunity to respond</a:t>
            </a:r>
            <a:endParaRPr lang="en-US" sz="1000">
              <a:solidFill>
                <a:srgbClr val="000000"/>
              </a:solidFill>
              <a:latin typeface="Franklin Gothic Book"/>
              <a:ea typeface="Roboto"/>
              <a:cs typeface="Roboto"/>
            </a:endParaRPr>
          </a:p>
          <a:p>
            <a:pPr marL="0" indent="0">
              <a:buNone/>
            </a:pPr>
            <a:r>
              <a:rPr lang="en-US" sz="1000">
                <a:solidFill>
                  <a:srgbClr val="0D0116"/>
                </a:solidFill>
                <a:latin typeface="Franklin Gothic Book"/>
                <a:ea typeface="Roboto"/>
                <a:cs typeface="Roboto"/>
              </a:rPr>
              <a:t>If possible, provide the following information, preferably in writing:</a:t>
            </a:r>
            <a:endParaRPr lang="en-US" sz="1000">
              <a:solidFill>
                <a:srgbClr val="000000"/>
              </a:solidFill>
              <a:latin typeface="Franklin Gothic Book"/>
              <a:ea typeface="Roboto"/>
              <a:cs typeface="Roboto"/>
            </a:endParaRPr>
          </a:p>
          <a:p>
            <a:pPr marL="342900" lvl="1" indent="-213995">
              <a:buNone/>
            </a:pPr>
            <a:r>
              <a:rPr lang="en-US" sz="1000">
                <a:solidFill>
                  <a:srgbClr val="0D0116"/>
                </a:solidFill>
                <a:latin typeface="Franklin Gothic Book"/>
                <a:ea typeface="Roboto"/>
                <a:cs typeface="Roboto"/>
              </a:rPr>
              <a:t>· Identifying information (name, badge number, appearance) of the participant doing the harassing;</a:t>
            </a:r>
            <a:endParaRPr lang="en-US" sz="1000">
              <a:solidFill>
                <a:srgbClr val="000000"/>
              </a:solidFill>
              <a:latin typeface="Franklin Gothic Book"/>
              <a:ea typeface="Roboto"/>
              <a:cs typeface="Roboto"/>
            </a:endParaRPr>
          </a:p>
          <a:p>
            <a:pPr marL="342900" lvl="1" indent="-213995">
              <a:buNone/>
            </a:pPr>
            <a:r>
              <a:rPr lang="en-US" sz="1000">
                <a:solidFill>
                  <a:srgbClr val="0D0116"/>
                </a:solidFill>
                <a:latin typeface="Franklin Gothic Book"/>
                <a:ea typeface="Roboto"/>
                <a:cs typeface="Roboto"/>
              </a:rPr>
              <a:t>· The behavior that was in violation</a:t>
            </a:r>
            <a:endParaRPr lang="en-US" sz="1000">
              <a:solidFill>
                <a:srgbClr val="000000"/>
              </a:solidFill>
              <a:latin typeface="Franklin Gothic Book"/>
              <a:ea typeface="Roboto"/>
              <a:cs typeface="Roboto"/>
            </a:endParaRPr>
          </a:p>
          <a:p>
            <a:pPr marL="342900" lvl="1" indent="-213995">
              <a:buNone/>
            </a:pPr>
            <a:r>
              <a:rPr lang="en-US" sz="1000">
                <a:solidFill>
                  <a:srgbClr val="0D0116"/>
                </a:solidFill>
                <a:latin typeface="Franklin Gothic Book"/>
                <a:ea typeface="Roboto"/>
                <a:cs typeface="Roboto"/>
              </a:rPr>
              <a:t>· The approximate time of the behavior (if different than the time the report was made)</a:t>
            </a:r>
            <a:endParaRPr lang="en-US" sz="1000">
              <a:solidFill>
                <a:srgbClr val="000000"/>
              </a:solidFill>
              <a:latin typeface="Franklin Gothic Book"/>
              <a:ea typeface="Roboto"/>
              <a:cs typeface="Roboto"/>
            </a:endParaRPr>
          </a:p>
          <a:p>
            <a:pPr marL="342900" lvl="1" indent="-213995">
              <a:buNone/>
            </a:pPr>
            <a:r>
              <a:rPr lang="en-US" sz="1000">
                <a:solidFill>
                  <a:srgbClr val="0D0116"/>
                </a:solidFill>
                <a:latin typeface="Franklin Gothic Book"/>
                <a:ea typeface="Roboto"/>
                <a:cs typeface="Roboto"/>
              </a:rPr>
              <a:t>· The circumstances surrounding the incident</a:t>
            </a:r>
            <a:endParaRPr lang="en-US" sz="1000">
              <a:solidFill>
                <a:srgbClr val="000000"/>
              </a:solidFill>
              <a:latin typeface="Franklin Gothic Book"/>
              <a:ea typeface="Roboto"/>
              <a:cs typeface="Roboto"/>
            </a:endParaRPr>
          </a:p>
          <a:p>
            <a:pPr marL="342900" lvl="1" indent="-213995">
              <a:buNone/>
            </a:pPr>
            <a:r>
              <a:rPr lang="en-US" sz="1000">
                <a:solidFill>
                  <a:srgbClr val="0D0116"/>
                </a:solidFill>
                <a:latin typeface="Franklin Gothic Book"/>
                <a:ea typeface="Roboto"/>
                <a:cs typeface="Roboto"/>
              </a:rPr>
              <a:t>· Other people involved in or witnessing the incident</a:t>
            </a:r>
            <a:endParaRPr lang="en-US" sz="1000">
              <a:solidFill>
                <a:srgbClr val="000000"/>
              </a:solidFill>
              <a:latin typeface="Franklin Gothic Book"/>
              <a:ea typeface="Roboto"/>
              <a:cs typeface="Roboto"/>
            </a:endParaRPr>
          </a:p>
          <a:p>
            <a:pPr marL="0" indent="0">
              <a:buNone/>
            </a:pPr>
            <a:r>
              <a:rPr lang="en-US" sz="1000">
                <a:solidFill>
                  <a:srgbClr val="0D0116"/>
                </a:solidFill>
                <a:latin typeface="Franklin Gothic Book"/>
                <a:ea typeface="Roboto"/>
                <a:cs typeface="Roboto"/>
              </a:rPr>
              <a:t>All complaints will be treated seriously and responded to promptly.</a:t>
            </a:r>
            <a:br>
              <a:rPr lang="en-US" sz="1000">
                <a:latin typeface="Franklin Gothic Book"/>
                <a:ea typeface="Roboto"/>
                <a:cs typeface="Roboto"/>
              </a:rPr>
            </a:br>
            <a:r>
              <a:rPr lang="en-US" sz="1000">
                <a:solidFill>
                  <a:srgbClr val="0D0116"/>
                </a:solidFill>
                <a:latin typeface="Franklin Gothic Book"/>
                <a:ea typeface="Roboto"/>
                <a:cs typeface="Roboto"/>
              </a:rPr>
              <a:t> </a:t>
            </a:r>
            <a:endParaRPr lang="en-US" sz="1000">
              <a:latin typeface="Franklin Gothic Book"/>
            </a:endParaRPr>
          </a:p>
          <a:p>
            <a:pPr marL="0" indent="0">
              <a:buClr>
                <a:srgbClr val="8D1515"/>
              </a:buClr>
              <a:buNone/>
            </a:pPr>
            <a:r>
              <a:rPr lang="en-US" sz="1000" b="1">
                <a:solidFill>
                  <a:srgbClr val="0D0116"/>
                </a:solidFill>
                <a:latin typeface="Franklin Gothic Book"/>
                <a:ea typeface="Roboto"/>
                <a:cs typeface="Roboto"/>
              </a:rPr>
              <a:t>We Respect Your Confidentiality</a:t>
            </a:r>
            <a:endParaRPr lang="en-US" sz="1000">
              <a:latin typeface="Franklin Gothic Book"/>
            </a:endParaRPr>
          </a:p>
          <a:p>
            <a:pPr marL="0" indent="0">
              <a:buClr>
                <a:srgbClr val="8D1515"/>
              </a:buClr>
              <a:buNone/>
            </a:pPr>
            <a:r>
              <a:rPr lang="en-US" sz="1000">
                <a:solidFill>
                  <a:srgbClr val="0D0116"/>
                </a:solidFill>
                <a:latin typeface="Franklin Gothic Book"/>
                <a:ea typeface="Roboto"/>
                <a:cs typeface="Roboto"/>
              </a:rPr>
              <a:t>The rights and privacy of those involved, including the rights of those who are being investigated, are protected. Keep in mind that if you report a concern, your identity will only be revealed if it is absolutely necessary and only to those who have a clear need to know so they can completely address and resolve the incident you reported.</a:t>
            </a:r>
            <a:endParaRPr lang="en-US" sz="1000">
              <a:solidFill>
                <a:srgbClr val="000000"/>
              </a:solidFill>
              <a:latin typeface="Franklin Gothic Book"/>
              <a:ea typeface="Roboto"/>
              <a:cs typeface="Roboto"/>
            </a:endParaRPr>
          </a:p>
          <a:p>
            <a:pPr marL="0" indent="0">
              <a:buNone/>
            </a:pPr>
            <a:r>
              <a:rPr lang="en-US" sz="1000" b="1">
                <a:solidFill>
                  <a:srgbClr val="0D0116"/>
                </a:solidFill>
                <a:latin typeface="Franklin Gothic Book"/>
                <a:ea typeface="Roboto"/>
                <a:cs typeface="Roboto"/>
              </a:rPr>
              <a:t>You Don’t Have to Give Your Name</a:t>
            </a:r>
            <a:endParaRPr lang="en-US" sz="1000">
              <a:latin typeface="Franklin Gothic Book"/>
            </a:endParaRPr>
          </a:p>
          <a:p>
            <a:pPr marL="0" indent="0">
              <a:buClr>
                <a:srgbClr val="8D1515"/>
              </a:buClr>
              <a:buNone/>
            </a:pPr>
            <a:r>
              <a:rPr lang="en-US" sz="1000">
                <a:solidFill>
                  <a:srgbClr val="0D0116"/>
                </a:solidFill>
                <a:latin typeface="Franklin Gothic Book"/>
                <a:ea typeface="Roboto"/>
                <a:cs typeface="Roboto"/>
              </a:rPr>
              <a:t>If you decide to report a concern anonymously, please be sure to provide as many details as possible. To facilitate as complete an investigation as possible with an anonymous report, we need to know who, what, when, where, why, and how, as outlined above.</a:t>
            </a:r>
            <a:endParaRPr lang="en-US" sz="1000">
              <a:solidFill>
                <a:srgbClr val="000000"/>
              </a:solidFill>
              <a:latin typeface="Franklin Gothic Book"/>
              <a:ea typeface="Roboto"/>
              <a:cs typeface="Roboto"/>
            </a:endParaRPr>
          </a:p>
          <a:p>
            <a:pPr marL="0" indent="0">
              <a:buNone/>
            </a:pPr>
            <a:r>
              <a:rPr lang="en-US" sz="1000" b="1">
                <a:solidFill>
                  <a:srgbClr val="0D0116"/>
                </a:solidFill>
                <a:latin typeface="Franklin Gothic Book"/>
                <a:ea typeface="Roboto"/>
                <a:cs typeface="Roboto"/>
              </a:rPr>
              <a:t>You May Receive Updates</a:t>
            </a:r>
            <a:endParaRPr lang="en-US" sz="1000">
              <a:solidFill>
                <a:srgbClr val="000000"/>
              </a:solidFill>
              <a:latin typeface="Franklin Gothic Book"/>
              <a:ea typeface="Roboto"/>
              <a:cs typeface="Roboto"/>
            </a:endParaRPr>
          </a:p>
          <a:p>
            <a:pPr marL="0" indent="0">
              <a:buNone/>
            </a:pPr>
            <a:r>
              <a:rPr lang="en-US" sz="1000">
                <a:solidFill>
                  <a:srgbClr val="0D0116"/>
                </a:solidFill>
                <a:latin typeface="Franklin Gothic Book"/>
                <a:ea typeface="Roboto"/>
                <a:cs typeface="Roboto"/>
              </a:rPr>
              <a:t>After you file a report, you may receive periodic updates. Keep in mind, however, that you may not see any obvious signs that your complaint is being reviewed or investigated. In fact, because of our commitment to confidential and fair investigations, you might never know all that was done to investigate or what corrective actions were taken. You are free to contact us at any time for an update.</a:t>
            </a:r>
            <a:endParaRPr lang="en-US" sz="1000">
              <a:latin typeface="Franklin Gothic Book"/>
            </a:endParaRPr>
          </a:p>
          <a:p>
            <a:pPr marL="0" indent="0">
              <a:buClr>
                <a:srgbClr val="8D1515"/>
              </a:buClr>
              <a:buNone/>
            </a:pPr>
            <a:r>
              <a:rPr lang="en-US" sz="1000" b="1">
                <a:solidFill>
                  <a:srgbClr val="0D0116"/>
                </a:solidFill>
                <a:latin typeface="Franklin Gothic Book"/>
                <a:ea typeface="Roboto"/>
                <a:cs typeface="Roboto"/>
              </a:rPr>
              <a:t>Consequences of Unacceptable Behavior</a:t>
            </a:r>
            <a:endParaRPr lang="en-US" sz="1000">
              <a:latin typeface="Franklin Gothic Book"/>
            </a:endParaRPr>
          </a:p>
          <a:p>
            <a:pPr marL="0" indent="0">
              <a:buClr>
                <a:srgbClr val="8D1515"/>
              </a:buClr>
              <a:buNone/>
            </a:pPr>
            <a:r>
              <a:rPr lang="en-US" sz="1000">
                <a:solidFill>
                  <a:srgbClr val="0D0116"/>
                </a:solidFill>
                <a:latin typeface="Franklin Gothic Book"/>
                <a:ea typeface="Roboto"/>
                <a:cs typeface="Roboto"/>
              </a:rPr>
              <a:t>Unacceptable behavior from any attendee, sponsor, venue staff, or vendor will not be tolerated. Anyone asked to stop unacceptable behavior is expected to comply immediately.</a:t>
            </a:r>
          </a:p>
          <a:p>
            <a:pPr marL="0" indent="0">
              <a:buNone/>
            </a:pPr>
            <a:r>
              <a:rPr lang="en-US" sz="1000">
                <a:solidFill>
                  <a:srgbClr val="0D0116"/>
                </a:solidFill>
                <a:latin typeface="Franklin Gothic Book"/>
                <a:ea typeface="Roboto"/>
                <a:cs typeface="Roboto"/>
              </a:rPr>
              <a:t>If a participant engages in unacceptable behavior, ACC staff may remove said participant from the meeting, without refund, and/or may be banned from future ACC events. Egregious violations will result in more severe sanctions, including the possibility of reporting to local law enforcement.</a:t>
            </a:r>
            <a:endParaRPr lang="en-US" sz="1000">
              <a:latin typeface="Franklin Gothic Book"/>
            </a:endParaRPr>
          </a:p>
          <a:p>
            <a:pPr marL="213995" indent="-213995">
              <a:buClr>
                <a:srgbClr val="8D1515"/>
              </a:buClr>
            </a:pPr>
            <a:endParaRPr lang="en-US">
              <a:latin typeface="Franklin Gothic Book"/>
            </a:endParaRPr>
          </a:p>
        </p:txBody>
      </p:sp>
      <p:sp>
        <p:nvSpPr>
          <p:cNvPr id="5" name="Footer Placeholder 4">
            <a:extLst>
              <a:ext uri="{FF2B5EF4-FFF2-40B4-BE49-F238E27FC236}">
                <a16:creationId xmlns:a16="http://schemas.microsoft.com/office/drawing/2014/main" id="{80F4E1F5-D14C-9425-7490-334D51921E10}"/>
              </a:ext>
            </a:extLst>
          </p:cNvPr>
          <p:cNvSpPr>
            <a:spLocks noGrp="1"/>
          </p:cNvSpPr>
          <p:nvPr>
            <p:ph type="ftr" sz="quarter" idx="11"/>
          </p:nvPr>
        </p:nvSpPr>
        <p:spPr/>
        <p:txBody>
          <a:bodyPr/>
          <a:lstStyle/>
          <a:p>
            <a:r>
              <a:rPr lang="en-US"/>
              <a:t>2025 Sponsorship Application &amp; Information</a:t>
            </a:r>
          </a:p>
        </p:txBody>
      </p:sp>
      <p:sp>
        <p:nvSpPr>
          <p:cNvPr id="6" name="Slide Number Placeholder 5">
            <a:extLst>
              <a:ext uri="{FF2B5EF4-FFF2-40B4-BE49-F238E27FC236}">
                <a16:creationId xmlns:a16="http://schemas.microsoft.com/office/drawing/2014/main" id="{FF696F8B-92B8-25B2-F4AF-2E4F78BB1BC8}"/>
              </a:ext>
            </a:extLst>
          </p:cNvPr>
          <p:cNvSpPr>
            <a:spLocks noGrp="1"/>
          </p:cNvSpPr>
          <p:nvPr>
            <p:ph type="sldNum" sz="quarter" idx="12"/>
          </p:nvPr>
        </p:nvSpPr>
        <p:spPr/>
        <p:txBody>
          <a:bodyPr/>
          <a:lstStyle/>
          <a:p>
            <a:fld id="{D57F1E4F-1CFF-5643-939E-217C01CDF565}" type="slidenum">
              <a:rPr lang="en-US" smtClean="0"/>
              <a:pPr/>
              <a:t>8</a:t>
            </a:fld>
            <a:endParaRPr lang="en-US"/>
          </a:p>
        </p:txBody>
      </p:sp>
    </p:spTree>
    <p:extLst>
      <p:ext uri="{BB962C8B-B14F-4D97-AF65-F5344CB8AC3E}">
        <p14:creationId xmlns:p14="http://schemas.microsoft.com/office/powerpoint/2010/main" val="286671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D357E46-5925-3746-402D-3FF3304EB7B4}"/>
              </a:ext>
            </a:extLst>
          </p:cNvPr>
          <p:cNvSpPr>
            <a:spLocks noGrp="1"/>
          </p:cNvSpPr>
          <p:nvPr>
            <p:ph type="sldNum" sz="quarter" idx="12"/>
          </p:nvPr>
        </p:nvSpPr>
        <p:spPr/>
        <p:txBody>
          <a:bodyPr/>
          <a:lstStyle/>
          <a:p>
            <a:fld id="{D57F1E4F-1CFF-5643-939E-217C01CDF565}" type="slidenum">
              <a:rPr lang="en-US" smtClean="0"/>
              <a:pPr/>
              <a:t>9</a:t>
            </a:fld>
            <a:endParaRPr lang="en-US"/>
          </a:p>
        </p:txBody>
      </p:sp>
      <p:pic>
        <p:nvPicPr>
          <p:cNvPr id="10" name="Picture 9" descr="A group of people posing for a photo&#10;&#10;Description automatically generated">
            <a:extLst>
              <a:ext uri="{FF2B5EF4-FFF2-40B4-BE49-F238E27FC236}">
                <a16:creationId xmlns:a16="http://schemas.microsoft.com/office/drawing/2014/main" id="{596F59BF-B103-CC52-847D-12C8E2ABBF22}"/>
              </a:ext>
            </a:extLst>
          </p:cNvPr>
          <p:cNvPicPr>
            <a:picLocks noChangeAspect="1"/>
          </p:cNvPicPr>
          <p:nvPr/>
        </p:nvPicPr>
        <p:blipFill>
          <a:blip r:embed="rId2"/>
          <a:stretch>
            <a:fillRect/>
          </a:stretch>
        </p:blipFill>
        <p:spPr>
          <a:xfrm rot="953892">
            <a:off x="105578" y="220505"/>
            <a:ext cx="3483223" cy="3059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people posing for a photo&#10;&#10;Description automatically generated">
            <a:extLst>
              <a:ext uri="{FF2B5EF4-FFF2-40B4-BE49-F238E27FC236}">
                <a16:creationId xmlns:a16="http://schemas.microsoft.com/office/drawing/2014/main" id="{8258522D-EE8A-30A8-31B1-0C3B9A40FAE4}"/>
              </a:ext>
            </a:extLst>
          </p:cNvPr>
          <p:cNvPicPr>
            <a:picLocks noChangeAspect="1"/>
          </p:cNvPicPr>
          <p:nvPr/>
        </p:nvPicPr>
        <p:blipFill>
          <a:blip r:embed="rId3"/>
          <a:stretch>
            <a:fillRect/>
          </a:stretch>
        </p:blipFill>
        <p:spPr>
          <a:xfrm>
            <a:off x="496695" y="3740436"/>
            <a:ext cx="3397296" cy="2547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group of people posing for a photo&#10;&#10;Description automatically generated">
            <a:extLst>
              <a:ext uri="{FF2B5EF4-FFF2-40B4-BE49-F238E27FC236}">
                <a16:creationId xmlns:a16="http://schemas.microsoft.com/office/drawing/2014/main" id="{58B325AD-EC07-D233-6D89-F998ADDE0381}"/>
              </a:ext>
            </a:extLst>
          </p:cNvPr>
          <p:cNvPicPr>
            <a:picLocks noChangeAspect="1"/>
          </p:cNvPicPr>
          <p:nvPr/>
        </p:nvPicPr>
        <p:blipFill>
          <a:blip r:embed="rId4"/>
          <a:stretch>
            <a:fillRect/>
          </a:stretch>
        </p:blipFill>
        <p:spPr>
          <a:xfrm rot="21302251">
            <a:off x="3440352" y="2051168"/>
            <a:ext cx="3316287" cy="2487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group of people posing for a photo&#10;&#10;Description automatically generated">
            <a:extLst>
              <a:ext uri="{FF2B5EF4-FFF2-40B4-BE49-F238E27FC236}">
                <a16:creationId xmlns:a16="http://schemas.microsoft.com/office/drawing/2014/main" id="{35612255-5714-419D-E68F-6F90ABE42E72}"/>
              </a:ext>
            </a:extLst>
          </p:cNvPr>
          <p:cNvPicPr>
            <a:picLocks noChangeAspect="1"/>
          </p:cNvPicPr>
          <p:nvPr/>
        </p:nvPicPr>
        <p:blipFill>
          <a:blip r:embed="rId5"/>
          <a:stretch>
            <a:fillRect/>
          </a:stretch>
        </p:blipFill>
        <p:spPr>
          <a:xfrm rot="676349">
            <a:off x="-64988" y="6685828"/>
            <a:ext cx="3429001" cy="2199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7" descr="A group of people posing for a photo&#10;&#10;Description automatically generated">
            <a:extLst>
              <a:ext uri="{FF2B5EF4-FFF2-40B4-BE49-F238E27FC236}">
                <a16:creationId xmlns:a16="http://schemas.microsoft.com/office/drawing/2014/main" id="{983E23CF-A9F6-477C-C0B9-56655F8F0A4F}"/>
              </a:ext>
            </a:extLst>
          </p:cNvPr>
          <p:cNvPicPr>
            <a:picLocks noGrp="1" noChangeAspect="1"/>
          </p:cNvPicPr>
          <p:nvPr>
            <p:ph sz="half" idx="1"/>
          </p:nvPr>
        </p:nvPicPr>
        <p:blipFill>
          <a:blip r:embed="rId6"/>
          <a:stretch>
            <a:fillRect/>
          </a:stretch>
        </p:blipFill>
        <p:spPr>
          <a:xfrm rot="21122147">
            <a:off x="3259549" y="5388847"/>
            <a:ext cx="3597931" cy="2619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11675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01bac6a-bc12-40ba-86a7-8b9ac8fffa59">
      <Terms xmlns="http://schemas.microsoft.com/office/infopath/2007/PartnerControls"/>
    </lcf76f155ced4ddcb4097134ff3c332f>
    <TaxCatchAll xmlns="a2929894-fae6-4c01-9a73-49f627711e55" xsi:nil="true"/>
    <SponsorLevel xmlns="001bac6a-bc12-40ba-86a7-8b9ac8fffa5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97ECCA68E0CD4A92D496241C0E5F06" ma:contentTypeVersion="16" ma:contentTypeDescription="Create a new document." ma:contentTypeScope="" ma:versionID="23bbf5f0600d7045fa06244cbcabbe02">
  <xsd:schema xmlns:xsd="http://www.w3.org/2001/XMLSchema" xmlns:xs="http://www.w3.org/2001/XMLSchema" xmlns:p="http://schemas.microsoft.com/office/2006/metadata/properties" xmlns:ns2="001bac6a-bc12-40ba-86a7-8b9ac8fffa59" xmlns:ns3="a2929894-fae6-4c01-9a73-49f627711e55" targetNamespace="http://schemas.microsoft.com/office/2006/metadata/properties" ma:root="true" ma:fieldsID="0aa9c321550309e5f3f10a03560d8182" ns2:_="" ns3:_="">
    <xsd:import namespace="001bac6a-bc12-40ba-86a7-8b9ac8fffa59"/>
    <xsd:import namespace="a2929894-fae6-4c01-9a73-49f627711e5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Location" minOccurs="0"/>
                <xsd:element ref="ns2:SponsorLev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1bac6a-bc12-40ba-86a7-8b9ac8fffa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b4c09565-50c5-4613-a28e-875047bd2ec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SponsorLevel" ma:index="22" nillable="true" ma:displayName="Sponsor Level" ma:format="Dropdown" ma:internalName="SponsorLev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929894-fae6-4c01-9a73-49f627711e5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303e124-3199-44e1-8847-65a4e0f5ec25}" ma:internalName="TaxCatchAll" ma:showField="CatchAllData" ma:web="a2929894-fae6-4c01-9a73-49f627711e55">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0C6698-59EC-4282-8E54-E5450E4F1F1E}">
  <ds:schemaRefs>
    <ds:schemaRef ds:uri="http://schemas.microsoft.com/sharepoint/v3/contenttype/forms"/>
  </ds:schemaRefs>
</ds:datastoreItem>
</file>

<file path=customXml/itemProps2.xml><?xml version="1.0" encoding="utf-8"?>
<ds:datastoreItem xmlns:ds="http://schemas.openxmlformats.org/officeDocument/2006/customXml" ds:itemID="{9CCFE5B1-879A-4960-BB29-A10F4B36A1B5}">
  <ds:schemaRefs>
    <ds:schemaRef ds:uri="001bac6a-bc12-40ba-86a7-8b9ac8fffa59"/>
    <ds:schemaRef ds:uri="a2929894-fae6-4c01-9a73-49f627711e5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0AC29F5-AFC1-4034-98AA-4961F93CBE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1bac6a-bc12-40ba-86a7-8b9ac8fffa59"/>
    <ds:schemaRef ds:uri="a2929894-fae6-4c01-9a73-49f627711e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TM03457496[[fn=Parallax]]</Template>
  <Application>Microsoft Office PowerPoint</Application>
  <PresentationFormat>Letter Paper (8.5x11 in)</PresentationFormat>
  <Slides>9</Slides>
  <Notes>2</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Parallax</vt:lpstr>
      <vt:lpstr>2025 Sponsorship Application &amp; Information</vt:lpstr>
      <vt:lpstr>The Board of Directors of the Association of Corporate Counsel – Western PA (“ACC WPA”) is pleased to present this 2025 Sponsorship Application and Information Package. Thank you for your interest in sponsoring one or more ACC WPA programs and we look forward to working with you!</vt:lpstr>
      <vt:lpstr>ANNUAL SPRING TRAINING AND BACK TO SCHOOL BOOTCAMPS ACC WPA’s premier events are each a full day of programming that provides a survey of key subject matter areas for in-house counsel, including at least five substantive + one ethics CLE credits in time for the April and August compliance deadlines. These are full-service events where ACC WPA will cover the venue and catering expenses.  MEMBER AND SPONSOR APPECIATION EVENT Our member and sponsor appreciation event will provide an opportunity for members and sponsors to gather and celebrate individual achievements and the collective accomplishments of our chapter. All sponsors will receive an allotted number of complimentary tickets based on their sponsorship package (see next page for details).  VIRTUAL / IN-PERSON CLE PROGRAMS As in previous years, sponsors will have the opportunity to be the sole presenter of a virtual or in-person CLE program, some of which may be combined with a networking reception (see next page for details). As shown on the 2025 events calendar (p.5), we are planning no more than one CLE session per month and will ask presenters to focus on a particular subject matter area for each session. Costs associated with venue and catering for in-person events are to be covered by the sponsor; costs associated with video-conferencing technology (e.g., Zoom) for virtual events will be covered by ACC WPA.   NEW IN 2025:   MARCH MEMBERSHIP SOCIAL EVENT ACC WPA is interested in offering a member reception at a local theatre with discounted tickets for our members to celebrate ACC's global membership month.   ACC PNC PARK EVENT ACC WPA plans to offer a CLE program in conjunction with a Pittsburgh Pirates game in May.    PICKLESBURGH CLE/SOCIAL ACC WPA would like to join in on the Picklesburgh celebration by offering a CLE/social reception during this uniquely Pittsburgh event.  HOLIDAY LIGHTS CLE/SOCIAL A half-day CLE/social event to gather during the holiday season and before the December compliance deadline!  COMMUNITY SERVICE DAY SPONSOR ACC WPA wishes to work with a sponsor to create a service opportunity and social event.      </vt:lpstr>
      <vt:lpstr>2025 Sponsorship Opportunities Details below are subject to change; see the events calendar on the following page for more information.</vt:lpstr>
      <vt:lpstr>2025 Event Calendar Tentative programming for 2025 is set out below and may be modified if deemed reasonably necessary and appropriate at the sole discretion of ACC WPA. Details below are subject to change and may not include additional events that may be planned throughout the year. Sponsorship levels and descriptions are listed on the previous page. </vt:lpstr>
      <vt:lpstr>TERM ACC WPA sponsorship for 2025 runs over a 12-month term, from January 1st, 2025 through December 31st, 2025. If the sponsor does not host their planned event on the date assigned, the sponsor may make a written request to reschedule a sponsored event (date is subject to the Chapter's approval and will be no later than March 2026).  Rescheduling of the event date does not remove the sponsor's obligation to pay fees that have already been committed to by way of their sponsorship application.  APPLICATION AND SELECTION Sponsorship applications must be received by ACC WPA as directed on the application form and by the date indicated on the application form. Review and consideration of sponsorship applications, and selection of 2025 Sponsors, is at the sole discretion of ACC WPA. ACC WPA reserves the right to reject any sponsorship application for any reason and to fill or not fill any specific sponsorship opportunity slot.  PAYMENT OF FEES Sponsorship fees will be invoiced upon notification of the approval of your application, unless alternative arrangements are agreed to and approved by ACC WPA in its sole discretion. Whether or not such alternative arrangements are made, payment of sponsorship fees in full must be received no later than ninety (90) days following notification of the approval of your sponsorship application. If your application is rejected, ACC WPA will promptly refund any applicable payments received.  A $500 discount will be applied to all completed applications received by December 6, 2024.  EVENT PLANNING AND ATTENDANCE ACC WPA does not guarantee attendance numbers for any program or event. Sponsors are strongly encouraged to include an in-house counsel speaker for their programs (refer to Sponsorship Opportunities on p.4). The sponsor(s) for each program or event is expected to work closely with ACC WPA representatives and adhere to chapter guidelines and deadlines associated with the program or event. Sponsors are also required to conform to the ACC WPA Chapter Event Code of Conduct, a copy of which is attached hereto.   PROMOTION OF PROGRAMS AND EVENTS Sponsored ACC WPA events will be promoted primarily through ACC WPA marketing channels (e.g., membership listserv, social media) and on ACC WPA templates. However, sponsors are welcome to invite members and non-members alike, provided that they register for the event and pay any applicable fees (subject to prior attendance sell-out). If any sponsor wishes to issue their own invitations to an event or program, such sponsor shall provide a final headcount to ACC WPA no later than five (5) days prior to the event.   MARKETING AT EVENTS Sponsors may make reasonable marketing materials, such as displays, “giveaway” items and programming materials, available to event attendees.  Nevertheless, sponsors are strictly prohibited from engaging in direct marketing and business solicitation at any event. Sponsors may also obtain ACC WPA member contact information if voluntarily provided to the sponsor by the member and used only for the purpose for which such information was provided.</vt:lpstr>
      <vt:lpstr>  ACC WESTERN PA  CODE OF CONDUCT FOR EVENTS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Sponsorship Application &amp; Information</dc:title>
  <dc:creator>Zack Laplante</dc:creator>
  <cp:revision>17</cp:revision>
  <dcterms:created xsi:type="dcterms:W3CDTF">2023-10-09T17:34:28Z</dcterms:created>
  <dcterms:modified xsi:type="dcterms:W3CDTF">2024-11-21T18:59:19Z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0x0101002F97ECCA68E0CD4A92D496241C0E5F06</vt:lpwstr>
  </property>
  <property fmtid="{D5CDD505-2E9C-101B-9397-08002B2CF9AE}" pid="3" name="MediaServiceImageTags">
    <vt:lpwstr/>
  </property>
</Properties>
</file>