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5" r:id="rId16"/>
    <p:sldId id="270" r:id="rId17"/>
    <p:sldId id="271" r:id="rId18"/>
    <p:sldId id="272" r:id="rId19"/>
    <p:sldId id="273" r:id="rId20"/>
    <p:sldId id="276" r:id="rId21"/>
    <p:sldId id="274" r:id="rId22"/>
    <p:sldId id="277" r:id="rId23"/>
    <p:sldId id="278" r:id="rId24"/>
    <p:sldId id="279" r:id="rId25"/>
    <p:sldId id="28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F37021"/>
    <a:srgbClr val="F37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884"/>
  </p:normalViewPr>
  <p:slideViewPr>
    <p:cSldViewPr snapToGrid="0" snapToObjects="1">
      <p:cViewPr>
        <p:scale>
          <a:sx n="66" d="100"/>
          <a:sy n="66" d="100"/>
        </p:scale>
        <p:origin x="600" y="-5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C988B0-442E-5E47-8F69-4B795E8B7F1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194" name="Rectangle 2"/>
          <p:cNvSpPr>
            <a:spLocks noGrp="1" noChangeArrowheads="1"/>
          </p:cNvSpPr>
          <p:nvPr>
            <p:ph type="ctrTitle"/>
          </p:nvPr>
        </p:nvSpPr>
        <p:spPr>
          <a:xfrm>
            <a:off x="1016000" y="1793896"/>
            <a:ext cx="7112000" cy="1379097"/>
          </a:xfrm>
        </p:spPr>
        <p:txBody>
          <a:bodyPr anchor="b"/>
          <a:lstStyle>
            <a:lvl1pPr algn="l">
              <a:defRPr sz="36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3"/>
          <a:stretch>
            <a:fillRect/>
          </a:stretch>
        </p:blipFill>
        <p:spPr>
          <a:xfrm>
            <a:off x="9553146" y="5841922"/>
            <a:ext cx="2273300" cy="571500"/>
          </a:xfrm>
          <a:prstGeom prst="rect">
            <a:avLst/>
          </a:prstGeom>
        </p:spPr>
      </p:pic>
      <p:sp>
        <p:nvSpPr>
          <p:cNvPr id="7" name="Text Box 18">
            <a:extLst>
              <a:ext uri="{FF2B5EF4-FFF2-40B4-BE49-F238E27FC236}">
                <a16:creationId xmlns:a16="http://schemas.microsoft.com/office/drawing/2014/main" id="{AABDB91D-D197-E448-B192-FC6BB953D6B9}"/>
              </a:ext>
            </a:extLst>
          </p:cNvPr>
          <p:cNvSpPr txBox="1">
            <a:spLocks noChangeArrowheads="1"/>
          </p:cNvSpPr>
          <p:nvPr userDrawn="1"/>
        </p:nvSpPr>
        <p:spPr bwMode="auto">
          <a:xfrm>
            <a:off x="1016000" y="3637079"/>
            <a:ext cx="2641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a:defRPr>
            </a:lvl1pPr>
            <a:lvl2pPr marL="742950" indent="-285750" eaLnBrk="0" hangingPunct="0">
              <a:defRPr sz="3200">
                <a:solidFill>
                  <a:schemeClr val="tx2"/>
                </a:solidFill>
                <a:latin typeface="Arial"/>
              </a:defRPr>
            </a:lvl2pPr>
            <a:lvl3pPr marL="1143000" indent="-228600" eaLnBrk="0" hangingPunct="0">
              <a:defRPr sz="3200">
                <a:solidFill>
                  <a:schemeClr val="tx2"/>
                </a:solidFill>
                <a:latin typeface="Arial"/>
              </a:defRPr>
            </a:lvl3pPr>
            <a:lvl4pPr marL="1600200" indent="-228600" eaLnBrk="0" hangingPunct="0">
              <a:defRPr sz="3200">
                <a:solidFill>
                  <a:schemeClr val="tx2"/>
                </a:solidFill>
                <a:latin typeface="Arial"/>
              </a:defRPr>
            </a:lvl4pPr>
            <a:lvl5pPr marL="2057400" indent="-228600" eaLnBrk="0" hangingPunct="0">
              <a:defRPr sz="3200">
                <a:solidFill>
                  <a:schemeClr val="tx2"/>
                </a:solidFill>
                <a:latin typeface="Arial"/>
              </a:defRPr>
            </a:lvl5pPr>
            <a:lvl6pPr marL="2514600" indent="-228600" eaLnBrk="0" fontAlgn="base" hangingPunct="0">
              <a:spcBef>
                <a:spcPct val="0"/>
              </a:spcBef>
              <a:spcAft>
                <a:spcPct val="0"/>
              </a:spcAft>
              <a:defRPr sz="3200">
                <a:solidFill>
                  <a:schemeClr val="tx2"/>
                </a:solidFill>
                <a:latin typeface="Arial"/>
              </a:defRPr>
            </a:lvl6pPr>
            <a:lvl7pPr marL="2971800" indent="-228600" eaLnBrk="0" fontAlgn="base" hangingPunct="0">
              <a:spcBef>
                <a:spcPct val="0"/>
              </a:spcBef>
              <a:spcAft>
                <a:spcPct val="0"/>
              </a:spcAft>
              <a:defRPr sz="3200">
                <a:solidFill>
                  <a:schemeClr val="tx2"/>
                </a:solidFill>
                <a:latin typeface="Arial"/>
              </a:defRPr>
            </a:lvl7pPr>
            <a:lvl8pPr marL="3429000" indent="-228600" eaLnBrk="0" fontAlgn="base" hangingPunct="0">
              <a:spcBef>
                <a:spcPct val="0"/>
              </a:spcBef>
              <a:spcAft>
                <a:spcPct val="0"/>
              </a:spcAft>
              <a:defRPr sz="3200">
                <a:solidFill>
                  <a:schemeClr val="tx2"/>
                </a:solidFill>
                <a:latin typeface="Arial"/>
              </a:defRPr>
            </a:lvl8pPr>
            <a:lvl9pPr marL="3886200" indent="-228600" eaLnBrk="0" fontAlgn="base" hangingPunct="0">
              <a:spcBef>
                <a:spcPct val="0"/>
              </a:spcBef>
              <a:spcAft>
                <a:spcPct val="0"/>
              </a:spcAft>
              <a:defRPr sz="3200">
                <a:solidFill>
                  <a:schemeClr val="tx2"/>
                </a:solidFill>
                <a:latin typeface="Arial"/>
              </a:defRPr>
            </a:lvl9pPr>
          </a:lstStyle>
          <a:p>
            <a:pPr eaLnBrk="1" hangingPunct="1"/>
            <a:r>
              <a:rPr lang="en-US" sz="1400" b="1" i="0" dirty="0">
                <a:solidFill>
                  <a:schemeClr val="bg1"/>
                </a:solidFill>
                <a:latin typeface="Roboto" panose="02000000000000000000" pitchFamily="2" charset="0"/>
                <a:ea typeface="Roboto" panose="02000000000000000000" pitchFamily="2" charset="0"/>
                <a:cs typeface="Helvetica Neue Medium" panose="02000503000000020004" pitchFamily="2" charset="0"/>
              </a:rPr>
              <a:t>Presented By:</a:t>
            </a:r>
          </a:p>
        </p:txBody>
      </p:sp>
      <p:sp>
        <p:nvSpPr>
          <p:cNvPr id="8" name="Rectangle 3">
            <a:extLst>
              <a:ext uri="{FF2B5EF4-FFF2-40B4-BE49-F238E27FC236}">
                <a16:creationId xmlns:a16="http://schemas.microsoft.com/office/drawing/2014/main" id="{D2AE6B99-0336-2544-B78D-E0FA5A8DADE9}"/>
              </a:ext>
            </a:extLst>
          </p:cNvPr>
          <p:cNvSpPr>
            <a:spLocks noGrp="1" noChangeArrowheads="1"/>
          </p:cNvSpPr>
          <p:nvPr>
            <p:ph type="subTitle" idx="1"/>
          </p:nvPr>
        </p:nvSpPr>
        <p:spPr>
          <a:xfrm>
            <a:off x="1018746" y="4061081"/>
            <a:ext cx="8534400" cy="1316755"/>
          </a:xfrm>
        </p:spPr>
        <p:txBody>
          <a:bodyPr/>
          <a:lstStyle>
            <a:lvl1pPr marL="0" indent="0">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stStyle>
          <a:p>
            <a:pPr lvl="0"/>
            <a:r>
              <a:rPr lang="en-US" noProof="0"/>
              <a:t>Click to edit Master subtitle style</a:t>
            </a:r>
            <a:endParaRPr lang="en-US" noProof="0" dirty="0"/>
          </a:p>
        </p:txBody>
      </p:sp>
    </p:spTree>
    <p:extLst>
      <p:ext uri="{BB962C8B-B14F-4D97-AF65-F5344CB8AC3E}">
        <p14:creationId xmlns:p14="http://schemas.microsoft.com/office/powerpoint/2010/main" val="370314103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4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DC988B0-442E-5E47-8F69-4B795E8B7F1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194" name="Rectangle 2"/>
          <p:cNvSpPr>
            <a:spLocks noGrp="1" noChangeArrowheads="1"/>
          </p:cNvSpPr>
          <p:nvPr>
            <p:ph type="ctrTitle"/>
          </p:nvPr>
        </p:nvSpPr>
        <p:spPr>
          <a:xfrm>
            <a:off x="1016000" y="1793896"/>
            <a:ext cx="7112000" cy="1379097"/>
          </a:xfrm>
        </p:spPr>
        <p:txBody>
          <a:bodyPr anchor="b"/>
          <a:lstStyle>
            <a:lvl1pPr algn="l">
              <a:defRPr sz="36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3"/>
          <a:stretch>
            <a:fillRect/>
          </a:stretch>
        </p:blipFill>
        <p:spPr>
          <a:xfrm>
            <a:off x="9553146" y="5841922"/>
            <a:ext cx="2273300" cy="571500"/>
          </a:xfrm>
          <a:prstGeom prst="rect">
            <a:avLst/>
          </a:prstGeom>
        </p:spPr>
      </p:pic>
      <p:sp>
        <p:nvSpPr>
          <p:cNvPr id="8" name="Text Box 18">
            <a:extLst>
              <a:ext uri="{FF2B5EF4-FFF2-40B4-BE49-F238E27FC236}">
                <a16:creationId xmlns:a16="http://schemas.microsoft.com/office/drawing/2014/main" id="{2BE21634-338E-D84B-AE2F-7C6BC9294640}"/>
              </a:ext>
            </a:extLst>
          </p:cNvPr>
          <p:cNvSpPr txBox="1">
            <a:spLocks noChangeArrowheads="1"/>
          </p:cNvSpPr>
          <p:nvPr userDrawn="1"/>
        </p:nvSpPr>
        <p:spPr bwMode="auto">
          <a:xfrm>
            <a:off x="1016000" y="3637079"/>
            <a:ext cx="2641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a:defRPr>
            </a:lvl1pPr>
            <a:lvl2pPr marL="742950" indent="-285750" eaLnBrk="0" hangingPunct="0">
              <a:defRPr sz="3200">
                <a:solidFill>
                  <a:schemeClr val="tx2"/>
                </a:solidFill>
                <a:latin typeface="Arial"/>
              </a:defRPr>
            </a:lvl2pPr>
            <a:lvl3pPr marL="1143000" indent="-228600" eaLnBrk="0" hangingPunct="0">
              <a:defRPr sz="3200">
                <a:solidFill>
                  <a:schemeClr val="tx2"/>
                </a:solidFill>
                <a:latin typeface="Arial"/>
              </a:defRPr>
            </a:lvl3pPr>
            <a:lvl4pPr marL="1600200" indent="-228600" eaLnBrk="0" hangingPunct="0">
              <a:defRPr sz="3200">
                <a:solidFill>
                  <a:schemeClr val="tx2"/>
                </a:solidFill>
                <a:latin typeface="Arial"/>
              </a:defRPr>
            </a:lvl4pPr>
            <a:lvl5pPr marL="2057400" indent="-228600" eaLnBrk="0" hangingPunct="0">
              <a:defRPr sz="3200">
                <a:solidFill>
                  <a:schemeClr val="tx2"/>
                </a:solidFill>
                <a:latin typeface="Arial"/>
              </a:defRPr>
            </a:lvl5pPr>
            <a:lvl6pPr marL="2514600" indent="-228600" eaLnBrk="0" fontAlgn="base" hangingPunct="0">
              <a:spcBef>
                <a:spcPct val="0"/>
              </a:spcBef>
              <a:spcAft>
                <a:spcPct val="0"/>
              </a:spcAft>
              <a:defRPr sz="3200">
                <a:solidFill>
                  <a:schemeClr val="tx2"/>
                </a:solidFill>
                <a:latin typeface="Arial"/>
              </a:defRPr>
            </a:lvl6pPr>
            <a:lvl7pPr marL="2971800" indent="-228600" eaLnBrk="0" fontAlgn="base" hangingPunct="0">
              <a:spcBef>
                <a:spcPct val="0"/>
              </a:spcBef>
              <a:spcAft>
                <a:spcPct val="0"/>
              </a:spcAft>
              <a:defRPr sz="3200">
                <a:solidFill>
                  <a:schemeClr val="tx2"/>
                </a:solidFill>
                <a:latin typeface="Arial"/>
              </a:defRPr>
            </a:lvl7pPr>
            <a:lvl8pPr marL="3429000" indent="-228600" eaLnBrk="0" fontAlgn="base" hangingPunct="0">
              <a:spcBef>
                <a:spcPct val="0"/>
              </a:spcBef>
              <a:spcAft>
                <a:spcPct val="0"/>
              </a:spcAft>
              <a:defRPr sz="3200">
                <a:solidFill>
                  <a:schemeClr val="tx2"/>
                </a:solidFill>
                <a:latin typeface="Arial"/>
              </a:defRPr>
            </a:lvl8pPr>
            <a:lvl9pPr marL="3886200" indent="-228600" eaLnBrk="0" fontAlgn="base" hangingPunct="0">
              <a:spcBef>
                <a:spcPct val="0"/>
              </a:spcBef>
              <a:spcAft>
                <a:spcPct val="0"/>
              </a:spcAft>
              <a:defRPr sz="3200">
                <a:solidFill>
                  <a:schemeClr val="tx2"/>
                </a:solidFill>
                <a:latin typeface="Arial"/>
              </a:defRPr>
            </a:lvl9pPr>
          </a:lstStyle>
          <a:p>
            <a:pPr eaLnBrk="1" hangingPunct="1"/>
            <a:r>
              <a:rPr lang="en-US" sz="1400" b="1" i="0" dirty="0">
                <a:solidFill>
                  <a:schemeClr val="bg1"/>
                </a:solidFill>
                <a:latin typeface="Roboto" panose="02000000000000000000" pitchFamily="2" charset="0"/>
                <a:ea typeface="Roboto" panose="02000000000000000000" pitchFamily="2" charset="0"/>
                <a:cs typeface="Helvetica Neue Medium" panose="02000503000000020004" pitchFamily="2" charset="0"/>
              </a:rPr>
              <a:t>Presented By:</a:t>
            </a:r>
          </a:p>
        </p:txBody>
      </p:sp>
      <p:graphicFrame>
        <p:nvGraphicFramePr>
          <p:cNvPr id="10" name="Table 9">
            <a:extLst>
              <a:ext uri="{FF2B5EF4-FFF2-40B4-BE49-F238E27FC236}">
                <a16:creationId xmlns:a16="http://schemas.microsoft.com/office/drawing/2014/main" id="{327967D3-C8C3-6A40-9199-F00ACCDFB36B}"/>
              </a:ext>
            </a:extLst>
          </p:cNvPr>
          <p:cNvGraphicFramePr>
            <a:graphicFrameLocks noGrp="1"/>
          </p:cNvGraphicFramePr>
          <p:nvPr userDrawn="1"/>
        </p:nvGraphicFramePr>
        <p:xfrm>
          <a:off x="1015999" y="4136571"/>
          <a:ext cx="8432802" cy="830318"/>
        </p:xfrm>
        <a:graphic>
          <a:graphicData uri="http://schemas.openxmlformats.org/drawingml/2006/table">
            <a:tbl>
              <a:tblPr firstRow="1" bandRow="1">
                <a:tableStyleId>{5C22544A-7EE6-4342-B048-85BDC9FD1C3A}</a:tableStyleId>
              </a:tblPr>
              <a:tblGrid>
                <a:gridCol w="2810934">
                  <a:extLst>
                    <a:ext uri="{9D8B030D-6E8A-4147-A177-3AD203B41FA5}">
                      <a16:colId xmlns:a16="http://schemas.microsoft.com/office/drawing/2014/main" val="282394018"/>
                    </a:ext>
                  </a:extLst>
                </a:gridCol>
                <a:gridCol w="2810934">
                  <a:extLst>
                    <a:ext uri="{9D8B030D-6E8A-4147-A177-3AD203B41FA5}">
                      <a16:colId xmlns:a16="http://schemas.microsoft.com/office/drawing/2014/main" val="130531474"/>
                    </a:ext>
                  </a:extLst>
                </a:gridCol>
                <a:gridCol w="2810934">
                  <a:extLst>
                    <a:ext uri="{9D8B030D-6E8A-4147-A177-3AD203B41FA5}">
                      <a16:colId xmlns:a16="http://schemas.microsoft.com/office/drawing/2014/main" val="988967481"/>
                    </a:ext>
                  </a:extLst>
                </a:gridCol>
              </a:tblGrid>
              <a:tr h="8303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noProof="0" dirty="0">
                          <a:latin typeface="Roboto Medium" panose="02000000000000000000" pitchFamily="2" charset="0"/>
                          <a:ea typeface="Roboto Medium" panose="02000000000000000000" pitchFamily="2" charset="0"/>
                        </a:rPr>
                        <a:t>Click to edit Master subtitle style</a:t>
                      </a:r>
                    </a:p>
                    <a:p>
                      <a:endParaRPr lang="en-US" sz="1200" b="0" i="0" dirty="0">
                        <a:latin typeface="Roboto Medium" panose="02000000000000000000" pitchFamily="2" charset="0"/>
                        <a:ea typeface="Roboto Medium" panose="02000000000000000000" pitchFamily="2"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noProof="0" dirty="0">
                          <a:latin typeface="Roboto Medium" panose="02000000000000000000" pitchFamily="2" charset="0"/>
                          <a:ea typeface="Roboto Medium" panose="02000000000000000000" pitchFamily="2" charset="0"/>
                        </a:rPr>
                        <a:t>Click to edit Master subtitle style</a:t>
                      </a:r>
                    </a:p>
                    <a:p>
                      <a:endParaRPr lang="en-US" sz="1200" b="0" i="0" dirty="0">
                        <a:latin typeface="Roboto Medium" panose="02000000000000000000" pitchFamily="2" charset="0"/>
                        <a:ea typeface="Roboto Medium" panose="02000000000000000000" pitchFamily="2"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noProof="0" dirty="0">
                          <a:latin typeface="Roboto Medium" panose="02000000000000000000" pitchFamily="2" charset="0"/>
                          <a:ea typeface="Roboto Medium" panose="02000000000000000000" pitchFamily="2" charset="0"/>
                        </a:rPr>
                        <a:t>Click to edit Master subtitle style</a:t>
                      </a:r>
                    </a:p>
                    <a:p>
                      <a:endParaRPr lang="en-US" sz="1200" b="0" i="0" dirty="0">
                        <a:latin typeface="Roboto Medium" panose="02000000000000000000" pitchFamily="2" charset="0"/>
                        <a:ea typeface="Roboto Medium" panose="02000000000000000000" pitchFamily="2" charset="0"/>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955326906"/>
                  </a:ext>
                </a:extLst>
              </a:tr>
            </a:tbl>
          </a:graphicData>
        </a:graphic>
      </p:graphicFrame>
    </p:spTree>
    <p:extLst>
      <p:ext uri="{BB962C8B-B14F-4D97-AF65-F5344CB8AC3E}">
        <p14:creationId xmlns:p14="http://schemas.microsoft.com/office/powerpoint/2010/main" val="3251599832"/>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3DEC5F49-459E-C541-8421-DB3424EF2374}"/>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ext Box 18">
            <a:extLst>
              <a:ext uri="{FF2B5EF4-FFF2-40B4-BE49-F238E27FC236}">
                <a16:creationId xmlns:a16="http://schemas.microsoft.com/office/drawing/2014/main" id="{A775671F-0DE2-FC48-AD83-251A152483C0}"/>
              </a:ext>
            </a:extLst>
          </p:cNvPr>
          <p:cNvSpPr txBox="1">
            <a:spLocks noChangeArrowheads="1"/>
          </p:cNvSpPr>
          <p:nvPr userDrawn="1"/>
        </p:nvSpPr>
        <p:spPr bwMode="auto">
          <a:xfrm>
            <a:off x="855241" y="1347007"/>
            <a:ext cx="264160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a:defRPr>
            </a:lvl1pPr>
            <a:lvl2pPr marL="742950" indent="-285750" eaLnBrk="0" hangingPunct="0">
              <a:defRPr sz="3200">
                <a:solidFill>
                  <a:schemeClr val="tx2"/>
                </a:solidFill>
                <a:latin typeface="Arial"/>
              </a:defRPr>
            </a:lvl2pPr>
            <a:lvl3pPr marL="1143000" indent="-228600" eaLnBrk="0" hangingPunct="0">
              <a:defRPr sz="3200">
                <a:solidFill>
                  <a:schemeClr val="tx2"/>
                </a:solidFill>
                <a:latin typeface="Arial"/>
              </a:defRPr>
            </a:lvl3pPr>
            <a:lvl4pPr marL="1600200" indent="-228600" eaLnBrk="0" hangingPunct="0">
              <a:defRPr sz="3200">
                <a:solidFill>
                  <a:schemeClr val="tx2"/>
                </a:solidFill>
                <a:latin typeface="Arial"/>
              </a:defRPr>
            </a:lvl4pPr>
            <a:lvl5pPr marL="2057400" indent="-228600" eaLnBrk="0" hangingPunct="0">
              <a:defRPr sz="3200">
                <a:solidFill>
                  <a:schemeClr val="tx2"/>
                </a:solidFill>
                <a:latin typeface="Arial"/>
              </a:defRPr>
            </a:lvl5pPr>
            <a:lvl6pPr marL="2514600" indent="-228600" eaLnBrk="0" fontAlgn="base" hangingPunct="0">
              <a:spcBef>
                <a:spcPct val="0"/>
              </a:spcBef>
              <a:spcAft>
                <a:spcPct val="0"/>
              </a:spcAft>
              <a:defRPr sz="3200">
                <a:solidFill>
                  <a:schemeClr val="tx2"/>
                </a:solidFill>
                <a:latin typeface="Arial"/>
              </a:defRPr>
            </a:lvl6pPr>
            <a:lvl7pPr marL="2971800" indent="-228600" eaLnBrk="0" fontAlgn="base" hangingPunct="0">
              <a:spcBef>
                <a:spcPct val="0"/>
              </a:spcBef>
              <a:spcAft>
                <a:spcPct val="0"/>
              </a:spcAft>
              <a:defRPr sz="3200">
                <a:solidFill>
                  <a:schemeClr val="tx2"/>
                </a:solidFill>
                <a:latin typeface="Arial"/>
              </a:defRPr>
            </a:lvl7pPr>
            <a:lvl8pPr marL="3429000" indent="-228600" eaLnBrk="0" fontAlgn="base" hangingPunct="0">
              <a:spcBef>
                <a:spcPct val="0"/>
              </a:spcBef>
              <a:spcAft>
                <a:spcPct val="0"/>
              </a:spcAft>
              <a:defRPr sz="3200">
                <a:solidFill>
                  <a:schemeClr val="tx2"/>
                </a:solidFill>
                <a:latin typeface="Arial"/>
              </a:defRPr>
            </a:lvl8pPr>
            <a:lvl9pPr marL="3886200" indent="-228600" eaLnBrk="0" fontAlgn="base" hangingPunct="0">
              <a:spcBef>
                <a:spcPct val="0"/>
              </a:spcBef>
              <a:spcAft>
                <a:spcPct val="0"/>
              </a:spcAft>
              <a:defRPr sz="3200">
                <a:solidFill>
                  <a:schemeClr val="tx2"/>
                </a:solidFill>
                <a:latin typeface="Arial"/>
              </a:defRPr>
            </a:lvl9pPr>
          </a:lstStyle>
          <a:p>
            <a:pPr eaLnBrk="1" hangingPunct="1"/>
            <a:r>
              <a:rPr lang="en-US" sz="1600" b="1" i="0" dirty="0">
                <a:solidFill>
                  <a:schemeClr val="bg1"/>
                </a:solidFill>
                <a:latin typeface="Roboto" panose="02000000000000000000" pitchFamily="2" charset="0"/>
                <a:ea typeface="Roboto" panose="02000000000000000000" pitchFamily="2" charset="0"/>
                <a:cs typeface="Helvetica Neue Medium" panose="02000503000000020004" pitchFamily="2" charset="0"/>
              </a:rPr>
              <a:t>Presented By:</a:t>
            </a:r>
          </a:p>
        </p:txBody>
      </p:sp>
      <p:sp>
        <p:nvSpPr>
          <p:cNvPr id="8" name="Rectangle 3">
            <a:extLst>
              <a:ext uri="{FF2B5EF4-FFF2-40B4-BE49-F238E27FC236}">
                <a16:creationId xmlns:a16="http://schemas.microsoft.com/office/drawing/2014/main" id="{7C326B06-8163-D641-9736-4C1DD83D8A81}"/>
              </a:ext>
            </a:extLst>
          </p:cNvPr>
          <p:cNvSpPr>
            <a:spLocks noGrp="1" noChangeArrowheads="1"/>
          </p:cNvSpPr>
          <p:nvPr>
            <p:ph type="subTitle" idx="1" hasCustomPrompt="1"/>
          </p:nvPr>
        </p:nvSpPr>
        <p:spPr>
          <a:xfrm>
            <a:off x="883817" y="3780092"/>
            <a:ext cx="3055543" cy="732873"/>
          </a:xfrm>
        </p:spPr>
        <p:txBody>
          <a:bodyPr/>
          <a:lstStyle>
            <a:lvl1pPr marL="0" indent="0">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stStyle>
          <a:p>
            <a:pPr lvl="0"/>
            <a:r>
              <a:rPr lang="en-US" noProof="0" dirty="0"/>
              <a:t>Name</a:t>
            </a:r>
            <a:br>
              <a:rPr lang="en-US" noProof="0" dirty="0"/>
            </a:br>
            <a:r>
              <a:rPr lang="en-US" noProof="0" dirty="0"/>
              <a:t>Title </a:t>
            </a:r>
            <a:br>
              <a:rPr lang="en-US" noProof="0" dirty="0"/>
            </a:br>
            <a:r>
              <a:rPr lang="en-US" noProof="0" dirty="0"/>
              <a:t>Phone | Email</a:t>
            </a:r>
          </a:p>
        </p:txBody>
      </p:sp>
      <p:sp>
        <p:nvSpPr>
          <p:cNvPr id="3" name="Rectangle 2">
            <a:extLst>
              <a:ext uri="{FF2B5EF4-FFF2-40B4-BE49-F238E27FC236}">
                <a16:creationId xmlns:a16="http://schemas.microsoft.com/office/drawing/2014/main" id="{DE130E45-500D-744D-9593-50D5686DF932}"/>
              </a:ext>
            </a:extLst>
          </p:cNvPr>
          <p:cNvSpPr/>
          <p:nvPr userDrawn="1"/>
        </p:nvSpPr>
        <p:spPr bwMode="auto">
          <a:xfrm>
            <a:off x="1157468" y="1516284"/>
            <a:ext cx="1018573" cy="868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tx2"/>
              </a:solidFill>
              <a:effectLst/>
              <a:latin typeface="Arial" charset="0"/>
            </a:endParaRPr>
          </a:p>
        </p:txBody>
      </p:sp>
      <p:pic>
        <p:nvPicPr>
          <p:cNvPr id="9" name="Picture 8">
            <a:extLst>
              <a:ext uri="{FF2B5EF4-FFF2-40B4-BE49-F238E27FC236}">
                <a16:creationId xmlns:a16="http://schemas.microsoft.com/office/drawing/2014/main" id="{0518A556-5B87-BB48-9007-C58C5EEEC5DB}"/>
              </a:ext>
            </a:extLst>
          </p:cNvPr>
          <p:cNvPicPr>
            <a:picLocks noChangeAspect="1"/>
          </p:cNvPicPr>
          <p:nvPr userDrawn="1"/>
        </p:nvPicPr>
        <p:blipFill rotWithShape="1">
          <a:blip r:embed="rId3"/>
          <a:srcRect l="9817" r="10466"/>
          <a:stretch/>
        </p:blipFill>
        <p:spPr>
          <a:xfrm>
            <a:off x="969545" y="2065592"/>
            <a:ext cx="1279816" cy="1605478"/>
          </a:xfrm>
          <a:prstGeom prst="rect">
            <a:avLst/>
          </a:prstGeom>
          <a:solidFill>
            <a:schemeClr val="bg1"/>
          </a:solidFill>
        </p:spPr>
      </p:pic>
      <p:sp>
        <p:nvSpPr>
          <p:cNvPr id="13" name="Rectangle 3">
            <a:extLst>
              <a:ext uri="{FF2B5EF4-FFF2-40B4-BE49-F238E27FC236}">
                <a16:creationId xmlns:a16="http://schemas.microsoft.com/office/drawing/2014/main" id="{5EFB7D2C-DC22-AE4C-A996-75F093118AC6}"/>
              </a:ext>
            </a:extLst>
          </p:cNvPr>
          <p:cNvSpPr txBox="1">
            <a:spLocks noChangeArrowheads="1"/>
          </p:cNvSpPr>
          <p:nvPr userDrawn="1"/>
        </p:nvSpPr>
        <p:spPr bwMode="auto">
          <a:xfrm>
            <a:off x="3267568" y="3780092"/>
            <a:ext cx="3055543" cy="732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Clr>
                <a:schemeClr val="tx1"/>
              </a:buClr>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vl2pPr marL="742950" indent="-285750" algn="l" rtl="0" eaLnBrk="1" fontAlgn="base" hangingPunct="1">
              <a:spcBef>
                <a:spcPct val="20000"/>
              </a:spcBef>
              <a:spcAft>
                <a:spcPct val="0"/>
              </a:spcAft>
              <a:buClr>
                <a:srgbClr val="F37021"/>
              </a:buClr>
              <a:buFontTx/>
              <a:buChar char="–"/>
              <a:defRPr sz="2200" b="1" i="0">
                <a:solidFill>
                  <a:srgbClr val="F37021"/>
                </a:solidFill>
                <a:latin typeface="Roboto" panose="02000000000000000000" pitchFamily="2" charset="0"/>
                <a:ea typeface="Roboto" panose="02000000000000000000" pitchFamily="2" charset="0"/>
                <a:cs typeface="Helvetica Neue Medium" panose="02000503000000020004" pitchFamily="2" charset="0"/>
              </a:defRPr>
            </a:lvl2pPr>
            <a:lvl3pPr marL="1143000" indent="-228600" algn="l" rtl="0" eaLnBrk="1" fontAlgn="base" hangingPunct="1">
              <a:spcBef>
                <a:spcPct val="20000"/>
              </a:spcBef>
              <a:spcAft>
                <a:spcPct val="0"/>
              </a:spcAft>
              <a:buClr>
                <a:schemeClr val="tx1"/>
              </a:buClr>
              <a:buChar char="•"/>
              <a:defRPr sz="1800" b="1" i="0">
                <a:solidFill>
                  <a:schemeClr val="tx1">
                    <a:lumMod val="75000"/>
                    <a:lumOff val="25000"/>
                  </a:schemeClr>
                </a:solidFill>
                <a:latin typeface="Roboto" panose="02000000000000000000" pitchFamily="2" charset="0"/>
                <a:ea typeface="Roboto" panose="02000000000000000000" pitchFamily="2" charset="0"/>
                <a:cs typeface="Helvetica Neue" panose="02000503000000020004" pitchFamily="2" charset="0"/>
              </a:defRPr>
            </a:lvl3pPr>
            <a:lvl4pPr marL="16002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4pPr>
            <a:lvl5pPr marL="20574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5pPr>
            <a:lvl6pPr marL="2514600" indent="-228600" algn="l" rtl="0" eaLnBrk="1" fontAlgn="base" hangingPunct="1">
              <a:spcBef>
                <a:spcPct val="20000"/>
              </a:spcBef>
              <a:spcAft>
                <a:spcPct val="0"/>
              </a:spcAft>
              <a:buChar char="»"/>
              <a:defRPr sz="2000">
                <a:solidFill>
                  <a:srgbClr val="003300"/>
                </a:solidFill>
                <a:latin typeface="+mn-lt"/>
              </a:defRPr>
            </a:lvl6pPr>
            <a:lvl7pPr marL="2971800" indent="-228600" algn="l" rtl="0" eaLnBrk="1" fontAlgn="base" hangingPunct="1">
              <a:spcBef>
                <a:spcPct val="20000"/>
              </a:spcBef>
              <a:spcAft>
                <a:spcPct val="0"/>
              </a:spcAft>
              <a:buChar char="»"/>
              <a:defRPr sz="2000">
                <a:solidFill>
                  <a:srgbClr val="003300"/>
                </a:solidFill>
                <a:latin typeface="+mn-lt"/>
              </a:defRPr>
            </a:lvl7pPr>
            <a:lvl8pPr marL="3429000" indent="-228600" algn="l" rtl="0" eaLnBrk="1" fontAlgn="base" hangingPunct="1">
              <a:spcBef>
                <a:spcPct val="20000"/>
              </a:spcBef>
              <a:spcAft>
                <a:spcPct val="0"/>
              </a:spcAft>
              <a:buChar char="»"/>
              <a:defRPr sz="2000">
                <a:solidFill>
                  <a:srgbClr val="003300"/>
                </a:solidFill>
                <a:latin typeface="+mn-lt"/>
              </a:defRPr>
            </a:lvl8pPr>
            <a:lvl9pPr marL="3886200" indent="-228600" algn="l" rtl="0" eaLnBrk="1" fontAlgn="base" hangingPunct="1">
              <a:spcBef>
                <a:spcPct val="20000"/>
              </a:spcBef>
              <a:spcAft>
                <a:spcPct val="0"/>
              </a:spcAft>
              <a:buChar char="»"/>
              <a:defRPr sz="2000">
                <a:solidFill>
                  <a:srgbClr val="003300"/>
                </a:solidFill>
                <a:latin typeface="+mn-lt"/>
              </a:defRPr>
            </a:lvl9pPr>
          </a:lstStyle>
          <a:p>
            <a:pPr lvl="0"/>
            <a:r>
              <a:rPr lang="en-US" noProof="0" dirty="0"/>
              <a:t>Name</a:t>
            </a:r>
            <a:br>
              <a:rPr lang="en-US" noProof="0" dirty="0"/>
            </a:br>
            <a:r>
              <a:rPr lang="en-US" noProof="0" dirty="0"/>
              <a:t>Title </a:t>
            </a:r>
            <a:br>
              <a:rPr lang="en-US" noProof="0" dirty="0"/>
            </a:br>
            <a:r>
              <a:rPr lang="en-US" noProof="0" dirty="0"/>
              <a:t>Phone | Email</a:t>
            </a:r>
          </a:p>
        </p:txBody>
      </p:sp>
      <p:pic>
        <p:nvPicPr>
          <p:cNvPr id="14" name="Picture 13">
            <a:extLst>
              <a:ext uri="{FF2B5EF4-FFF2-40B4-BE49-F238E27FC236}">
                <a16:creationId xmlns:a16="http://schemas.microsoft.com/office/drawing/2014/main" id="{7ABBC48A-5AC8-4142-831A-81E4C4F28294}"/>
              </a:ext>
            </a:extLst>
          </p:cNvPr>
          <p:cNvPicPr>
            <a:picLocks noChangeAspect="1"/>
          </p:cNvPicPr>
          <p:nvPr userDrawn="1"/>
        </p:nvPicPr>
        <p:blipFill rotWithShape="1">
          <a:blip r:embed="rId3"/>
          <a:srcRect l="9817" r="10466"/>
          <a:stretch/>
        </p:blipFill>
        <p:spPr>
          <a:xfrm>
            <a:off x="3328283" y="2065592"/>
            <a:ext cx="1279816" cy="1605478"/>
          </a:xfrm>
          <a:prstGeom prst="rect">
            <a:avLst/>
          </a:prstGeom>
          <a:solidFill>
            <a:schemeClr val="bg1"/>
          </a:solidFill>
        </p:spPr>
      </p:pic>
      <p:sp>
        <p:nvSpPr>
          <p:cNvPr id="15" name="Rectangle 3">
            <a:extLst>
              <a:ext uri="{FF2B5EF4-FFF2-40B4-BE49-F238E27FC236}">
                <a16:creationId xmlns:a16="http://schemas.microsoft.com/office/drawing/2014/main" id="{3C196692-2B85-B04C-B43E-5EE0BCBB8E00}"/>
              </a:ext>
            </a:extLst>
          </p:cNvPr>
          <p:cNvSpPr txBox="1">
            <a:spLocks noChangeArrowheads="1"/>
          </p:cNvSpPr>
          <p:nvPr userDrawn="1"/>
        </p:nvSpPr>
        <p:spPr bwMode="auto">
          <a:xfrm>
            <a:off x="5601293" y="3780092"/>
            <a:ext cx="3055543" cy="732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Clr>
                <a:schemeClr val="tx1"/>
              </a:buClr>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vl2pPr marL="742950" indent="-285750" algn="l" rtl="0" eaLnBrk="1" fontAlgn="base" hangingPunct="1">
              <a:spcBef>
                <a:spcPct val="20000"/>
              </a:spcBef>
              <a:spcAft>
                <a:spcPct val="0"/>
              </a:spcAft>
              <a:buClr>
                <a:srgbClr val="F37021"/>
              </a:buClr>
              <a:buFontTx/>
              <a:buChar char="–"/>
              <a:defRPr sz="2200" b="1" i="0">
                <a:solidFill>
                  <a:srgbClr val="F37021"/>
                </a:solidFill>
                <a:latin typeface="Roboto" panose="02000000000000000000" pitchFamily="2" charset="0"/>
                <a:ea typeface="Roboto" panose="02000000000000000000" pitchFamily="2" charset="0"/>
                <a:cs typeface="Helvetica Neue Medium" panose="02000503000000020004" pitchFamily="2" charset="0"/>
              </a:defRPr>
            </a:lvl2pPr>
            <a:lvl3pPr marL="1143000" indent="-228600" algn="l" rtl="0" eaLnBrk="1" fontAlgn="base" hangingPunct="1">
              <a:spcBef>
                <a:spcPct val="20000"/>
              </a:spcBef>
              <a:spcAft>
                <a:spcPct val="0"/>
              </a:spcAft>
              <a:buClr>
                <a:schemeClr val="tx1"/>
              </a:buClr>
              <a:buChar char="•"/>
              <a:defRPr sz="1800" b="1" i="0">
                <a:solidFill>
                  <a:schemeClr val="tx1">
                    <a:lumMod val="75000"/>
                    <a:lumOff val="25000"/>
                  </a:schemeClr>
                </a:solidFill>
                <a:latin typeface="Roboto" panose="02000000000000000000" pitchFamily="2" charset="0"/>
                <a:ea typeface="Roboto" panose="02000000000000000000" pitchFamily="2" charset="0"/>
                <a:cs typeface="Helvetica Neue" panose="02000503000000020004" pitchFamily="2" charset="0"/>
              </a:defRPr>
            </a:lvl3pPr>
            <a:lvl4pPr marL="16002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4pPr>
            <a:lvl5pPr marL="20574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5pPr>
            <a:lvl6pPr marL="2514600" indent="-228600" algn="l" rtl="0" eaLnBrk="1" fontAlgn="base" hangingPunct="1">
              <a:spcBef>
                <a:spcPct val="20000"/>
              </a:spcBef>
              <a:spcAft>
                <a:spcPct val="0"/>
              </a:spcAft>
              <a:buChar char="»"/>
              <a:defRPr sz="2000">
                <a:solidFill>
                  <a:srgbClr val="003300"/>
                </a:solidFill>
                <a:latin typeface="+mn-lt"/>
              </a:defRPr>
            </a:lvl6pPr>
            <a:lvl7pPr marL="2971800" indent="-228600" algn="l" rtl="0" eaLnBrk="1" fontAlgn="base" hangingPunct="1">
              <a:spcBef>
                <a:spcPct val="20000"/>
              </a:spcBef>
              <a:spcAft>
                <a:spcPct val="0"/>
              </a:spcAft>
              <a:buChar char="»"/>
              <a:defRPr sz="2000">
                <a:solidFill>
                  <a:srgbClr val="003300"/>
                </a:solidFill>
                <a:latin typeface="+mn-lt"/>
              </a:defRPr>
            </a:lvl7pPr>
            <a:lvl8pPr marL="3429000" indent="-228600" algn="l" rtl="0" eaLnBrk="1" fontAlgn="base" hangingPunct="1">
              <a:spcBef>
                <a:spcPct val="20000"/>
              </a:spcBef>
              <a:spcAft>
                <a:spcPct val="0"/>
              </a:spcAft>
              <a:buChar char="»"/>
              <a:defRPr sz="2000">
                <a:solidFill>
                  <a:srgbClr val="003300"/>
                </a:solidFill>
                <a:latin typeface="+mn-lt"/>
              </a:defRPr>
            </a:lvl8pPr>
            <a:lvl9pPr marL="3886200" indent="-228600" algn="l" rtl="0" eaLnBrk="1" fontAlgn="base" hangingPunct="1">
              <a:spcBef>
                <a:spcPct val="20000"/>
              </a:spcBef>
              <a:spcAft>
                <a:spcPct val="0"/>
              </a:spcAft>
              <a:buChar char="»"/>
              <a:defRPr sz="2000">
                <a:solidFill>
                  <a:srgbClr val="003300"/>
                </a:solidFill>
                <a:latin typeface="+mn-lt"/>
              </a:defRPr>
            </a:lvl9pPr>
          </a:lstStyle>
          <a:p>
            <a:pPr lvl="0"/>
            <a:r>
              <a:rPr lang="en-US" noProof="0" dirty="0"/>
              <a:t>Name</a:t>
            </a:r>
            <a:br>
              <a:rPr lang="en-US" noProof="0" dirty="0"/>
            </a:br>
            <a:r>
              <a:rPr lang="en-US" noProof="0" dirty="0"/>
              <a:t>Title </a:t>
            </a:r>
            <a:br>
              <a:rPr lang="en-US" noProof="0" dirty="0"/>
            </a:br>
            <a:r>
              <a:rPr lang="en-US" noProof="0" dirty="0"/>
              <a:t>Phone | Email</a:t>
            </a:r>
          </a:p>
        </p:txBody>
      </p:sp>
      <p:pic>
        <p:nvPicPr>
          <p:cNvPr id="16" name="Picture 15">
            <a:extLst>
              <a:ext uri="{FF2B5EF4-FFF2-40B4-BE49-F238E27FC236}">
                <a16:creationId xmlns:a16="http://schemas.microsoft.com/office/drawing/2014/main" id="{B51D8B12-ED0B-904B-9C96-4856453F0B63}"/>
              </a:ext>
            </a:extLst>
          </p:cNvPr>
          <p:cNvPicPr>
            <a:picLocks noChangeAspect="1"/>
          </p:cNvPicPr>
          <p:nvPr userDrawn="1"/>
        </p:nvPicPr>
        <p:blipFill rotWithShape="1">
          <a:blip r:embed="rId3"/>
          <a:srcRect l="9817" r="10466"/>
          <a:stretch/>
        </p:blipFill>
        <p:spPr>
          <a:xfrm>
            <a:off x="5687021" y="2065592"/>
            <a:ext cx="1279816" cy="1605478"/>
          </a:xfrm>
          <a:prstGeom prst="rect">
            <a:avLst/>
          </a:prstGeom>
          <a:solidFill>
            <a:schemeClr val="bg1"/>
          </a:solidFill>
        </p:spPr>
      </p:pic>
    </p:spTree>
    <p:extLst>
      <p:ext uri="{BB962C8B-B14F-4D97-AF65-F5344CB8AC3E}">
        <p14:creationId xmlns:p14="http://schemas.microsoft.com/office/powerpoint/2010/main" val="370225504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7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6B20CCD-C97A-F64B-9DE4-B55D93294370}"/>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8194" name="Rectangle 2"/>
          <p:cNvSpPr>
            <a:spLocks noGrp="1" noChangeArrowheads="1"/>
          </p:cNvSpPr>
          <p:nvPr>
            <p:ph type="ctrTitle"/>
          </p:nvPr>
        </p:nvSpPr>
        <p:spPr>
          <a:xfrm>
            <a:off x="0" y="1793896"/>
            <a:ext cx="12192000" cy="1379097"/>
          </a:xfrm>
        </p:spPr>
        <p:txBody>
          <a:bodyPr anchor="b"/>
          <a:lstStyle>
            <a:lvl1pPr algn="ctr">
              <a:defRPr sz="36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3"/>
          <a:stretch>
            <a:fillRect/>
          </a:stretch>
        </p:blipFill>
        <p:spPr>
          <a:xfrm>
            <a:off x="9553146" y="5841922"/>
            <a:ext cx="2273300" cy="571500"/>
          </a:xfrm>
          <a:prstGeom prst="rect">
            <a:avLst/>
          </a:prstGeom>
        </p:spPr>
      </p:pic>
    </p:spTree>
    <p:extLst>
      <p:ext uri="{BB962C8B-B14F-4D97-AF65-F5344CB8AC3E}">
        <p14:creationId xmlns:p14="http://schemas.microsoft.com/office/powerpoint/2010/main" val="4139076169"/>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21B7A1-994C-B74F-9F91-DED0F7564D51}"/>
              </a:ext>
            </a:extLst>
          </p:cNvPr>
          <p:cNvSpPr>
            <a:spLocks noGrp="1"/>
          </p:cNvSpPr>
          <p:nvPr>
            <p:ph type="title"/>
          </p:nvPr>
        </p:nvSpPr>
        <p:spPr/>
        <p:txBody>
          <a:bodyPr/>
          <a:lstStyle>
            <a:lvl1pPr>
              <a:defRPr>
                <a:solidFill>
                  <a:srgbClr val="F37021"/>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3CB4FF0-8F8A-194F-92E6-0EB336218F18}"/>
              </a:ext>
            </a:extLst>
          </p:cNvPr>
          <p:cNvSpPr>
            <a:spLocks noGrp="1"/>
          </p:cNvSpPr>
          <p:nvPr>
            <p:ph idx="1"/>
          </p:nvPr>
        </p:nvSpPr>
        <p:spPr>
          <a:xfrm>
            <a:off x="812801" y="1252409"/>
            <a:ext cx="10452100" cy="4906963"/>
          </a:xfrm>
        </p:spPr>
        <p:txBody>
          <a:bodyPr/>
          <a:lstStyle>
            <a:lvl2pPr>
              <a:defRPr>
                <a:solidFill>
                  <a:srgbClr val="F37021"/>
                </a:solidFill>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a:extLst>
              <a:ext uri="{FF2B5EF4-FFF2-40B4-BE49-F238E27FC236}">
                <a16:creationId xmlns:a16="http://schemas.microsoft.com/office/drawing/2014/main" id="{1C74D9BD-30FF-424E-9EFC-09E6B5F44D16}"/>
              </a:ext>
            </a:extLst>
          </p:cNvPr>
          <p:cNvSpPr>
            <a:spLocks noGrp="1"/>
          </p:cNvSpPr>
          <p:nvPr>
            <p:ph type="sldNum" sz="quarter" idx="12"/>
          </p:nvPr>
        </p:nvSpPr>
        <p:spPr/>
        <p:txBody>
          <a:bodyPr/>
          <a:lstStyle/>
          <a:p>
            <a:fld id="{E8B1ECA1-FDA0-F24C-A7B4-5F6C7B518ADB}" type="slidenum">
              <a:rPr lang="en-US" smtClean="0"/>
              <a:t>‹#›</a:t>
            </a:fld>
            <a:endParaRPr lang="en-US" dirty="0"/>
          </a:p>
        </p:txBody>
      </p:sp>
    </p:spTree>
    <p:extLst>
      <p:ext uri="{BB962C8B-B14F-4D97-AF65-F5344CB8AC3E}">
        <p14:creationId xmlns:p14="http://schemas.microsoft.com/office/powerpoint/2010/main" val="1006364139"/>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2800" y="385805"/>
            <a:ext cx="10769600" cy="1143000"/>
          </a:xfrm>
        </p:spPr>
        <p:txBody>
          <a:bodyPr anchor="b"/>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2800" y="1565275"/>
            <a:ext cx="5386917" cy="639762"/>
          </a:xfrm>
        </p:spPr>
        <p:txBody>
          <a:bodyPr anchor="b"/>
          <a:lstStyle>
            <a:lvl1pPr marL="0" indent="0">
              <a:buNone/>
              <a:defRPr sz="2600" b="1">
                <a:solidFill>
                  <a:srgbClr val="F3702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2800" y="2205037"/>
            <a:ext cx="5386917" cy="3951288"/>
          </a:xfrm>
        </p:spPr>
        <p:txBody>
          <a:bodyPr/>
          <a:lstStyle>
            <a:lvl1pPr>
              <a:buClr>
                <a:srgbClr val="F37021"/>
              </a:buClr>
              <a:defRPr sz="2400"/>
            </a:lvl1pPr>
            <a:lvl2pPr>
              <a:buClr>
                <a:srgbClr val="F37021"/>
              </a:buCl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568" y="1565275"/>
            <a:ext cx="5389033" cy="639762"/>
          </a:xfrm>
        </p:spPr>
        <p:txBody>
          <a:bodyPr anchor="b"/>
          <a:lstStyle>
            <a:lvl1pPr marL="0" indent="0">
              <a:buNone/>
              <a:defRPr sz="2600" b="1">
                <a:solidFill>
                  <a:srgbClr val="F3702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96568" y="2205037"/>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a:spLocks noGrp="1" noChangeArrowheads="1"/>
          </p:cNvSpPr>
          <p:nvPr>
            <p:ph type="sldNum" sz="quarter" idx="10"/>
          </p:nvPr>
        </p:nvSpPr>
        <p:spPr>
          <a:xfrm>
            <a:off x="8738972" y="6365789"/>
            <a:ext cx="2844800" cy="304800"/>
          </a:xfrm>
        </p:spPr>
        <p:txBody>
          <a:bodyPr/>
          <a:lstStyle>
            <a:lvl1pPr>
              <a:defRPr/>
            </a:lvl1pPr>
          </a:lstStyle>
          <a:p>
            <a:fld id="{5E604FA3-43B0-487A-A112-678906616653}" type="slidenum">
              <a:rPr lang="en-US" smtClean="0"/>
              <a:t>‹#›</a:t>
            </a:fld>
            <a:endParaRPr lang="en-US" dirty="0"/>
          </a:p>
        </p:txBody>
      </p:sp>
    </p:spTree>
    <p:extLst>
      <p:ext uri="{BB962C8B-B14F-4D97-AF65-F5344CB8AC3E}">
        <p14:creationId xmlns:p14="http://schemas.microsoft.com/office/powerpoint/2010/main" val="1822647317"/>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91815B-E5B2-BBEE-336C-1E4B9FCC3008}"/>
              </a:ext>
            </a:extLst>
          </p:cNvPr>
          <p:cNvSpPr/>
          <p:nvPr userDrawn="1"/>
        </p:nvSpPr>
        <p:spPr bwMode="auto">
          <a:xfrm>
            <a:off x="0" y="0"/>
            <a:ext cx="12377351" cy="6858000"/>
          </a:xfrm>
          <a:prstGeom prst="rect">
            <a:avLst/>
          </a:prstGeom>
          <a:solidFill>
            <a:srgbClr val="CF4427"/>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bg1"/>
              </a:solidFill>
              <a:effectLst/>
              <a:latin typeface="Arial" charset="0"/>
            </a:endParaRPr>
          </a:p>
        </p:txBody>
      </p:sp>
      <p:sp>
        <p:nvSpPr>
          <p:cNvPr id="8194" name="Rectangle 2"/>
          <p:cNvSpPr>
            <a:spLocks noGrp="1" noChangeArrowheads="1"/>
          </p:cNvSpPr>
          <p:nvPr>
            <p:ph type="ctrTitle"/>
          </p:nvPr>
        </p:nvSpPr>
        <p:spPr>
          <a:xfrm>
            <a:off x="1016000" y="679622"/>
            <a:ext cx="7112000" cy="2157885"/>
          </a:xfrm>
        </p:spPr>
        <p:txBody>
          <a:bodyPr anchor="b"/>
          <a:lstStyle>
            <a:lvl1pPr algn="l">
              <a:defRPr sz="4400" b="1">
                <a:solidFill>
                  <a:schemeClr val="bg1"/>
                </a:solidFill>
              </a:defRPr>
            </a:lvl1pPr>
          </a:lstStyle>
          <a:p>
            <a:pPr lvl="0"/>
            <a:r>
              <a:rPr lang="en-US" noProof="0"/>
              <a:t>Click to edit Master title style</a:t>
            </a:r>
            <a:endParaRPr lang="en-US" noProof="0" dirty="0"/>
          </a:p>
        </p:txBody>
      </p:sp>
      <p:pic>
        <p:nvPicPr>
          <p:cNvPr id="6" name="Picture 5">
            <a:extLst>
              <a:ext uri="{FF2B5EF4-FFF2-40B4-BE49-F238E27FC236}">
                <a16:creationId xmlns:a16="http://schemas.microsoft.com/office/drawing/2014/main" id="{081D15C5-63EC-344E-AE8C-619AC0DB0C4A}"/>
              </a:ext>
            </a:extLst>
          </p:cNvPr>
          <p:cNvPicPr>
            <a:picLocks noChangeAspect="1"/>
          </p:cNvPicPr>
          <p:nvPr userDrawn="1"/>
        </p:nvPicPr>
        <p:blipFill>
          <a:blip r:embed="rId2"/>
          <a:stretch>
            <a:fillRect/>
          </a:stretch>
        </p:blipFill>
        <p:spPr>
          <a:xfrm>
            <a:off x="10067834" y="5962978"/>
            <a:ext cx="1983199" cy="498570"/>
          </a:xfrm>
          <a:prstGeom prst="rect">
            <a:avLst/>
          </a:prstGeom>
        </p:spPr>
      </p:pic>
      <p:sp>
        <p:nvSpPr>
          <p:cNvPr id="15" name="Rectangle 14">
            <a:extLst>
              <a:ext uri="{FF2B5EF4-FFF2-40B4-BE49-F238E27FC236}">
                <a16:creationId xmlns:a16="http://schemas.microsoft.com/office/drawing/2014/main" id="{89C16A6A-3C93-5C4E-A29D-832D1DA0D462}"/>
              </a:ext>
            </a:extLst>
          </p:cNvPr>
          <p:cNvSpPr/>
          <p:nvPr userDrawn="1"/>
        </p:nvSpPr>
        <p:spPr bwMode="auto">
          <a:xfrm>
            <a:off x="0" y="0"/>
            <a:ext cx="591671" cy="6858000"/>
          </a:xfrm>
          <a:prstGeom prst="rect">
            <a:avLst/>
          </a:prstGeom>
          <a:solidFill>
            <a:srgbClr val="F37021"/>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a:ln>
                <a:noFill/>
              </a:ln>
              <a:solidFill>
                <a:schemeClr val="tx2"/>
              </a:solidFill>
              <a:effectLst/>
              <a:latin typeface="Arial" charset="0"/>
            </a:endParaRPr>
          </a:p>
        </p:txBody>
      </p:sp>
      <p:sp>
        <p:nvSpPr>
          <p:cNvPr id="8" name="Text Box 18">
            <a:extLst>
              <a:ext uri="{FF2B5EF4-FFF2-40B4-BE49-F238E27FC236}">
                <a16:creationId xmlns:a16="http://schemas.microsoft.com/office/drawing/2014/main" id="{5A9DCA17-343A-0747-96F5-ECA83A2DF376}"/>
              </a:ext>
            </a:extLst>
          </p:cNvPr>
          <p:cNvSpPr txBox="1">
            <a:spLocks noChangeArrowheads="1"/>
          </p:cNvSpPr>
          <p:nvPr userDrawn="1"/>
        </p:nvSpPr>
        <p:spPr bwMode="auto">
          <a:xfrm>
            <a:off x="1016000" y="3637079"/>
            <a:ext cx="2641600"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3200">
                <a:solidFill>
                  <a:schemeClr val="tx2"/>
                </a:solidFill>
                <a:latin typeface="Arial"/>
              </a:defRPr>
            </a:lvl1pPr>
            <a:lvl2pPr marL="742950" indent="-285750" eaLnBrk="0" hangingPunct="0">
              <a:defRPr sz="3200">
                <a:solidFill>
                  <a:schemeClr val="tx2"/>
                </a:solidFill>
                <a:latin typeface="Arial"/>
              </a:defRPr>
            </a:lvl2pPr>
            <a:lvl3pPr marL="1143000" indent="-228600" eaLnBrk="0" hangingPunct="0">
              <a:defRPr sz="3200">
                <a:solidFill>
                  <a:schemeClr val="tx2"/>
                </a:solidFill>
                <a:latin typeface="Arial"/>
              </a:defRPr>
            </a:lvl3pPr>
            <a:lvl4pPr marL="1600200" indent="-228600" eaLnBrk="0" hangingPunct="0">
              <a:defRPr sz="3200">
                <a:solidFill>
                  <a:schemeClr val="tx2"/>
                </a:solidFill>
                <a:latin typeface="Arial"/>
              </a:defRPr>
            </a:lvl4pPr>
            <a:lvl5pPr marL="2057400" indent="-228600" eaLnBrk="0" hangingPunct="0">
              <a:defRPr sz="3200">
                <a:solidFill>
                  <a:schemeClr val="tx2"/>
                </a:solidFill>
                <a:latin typeface="Arial"/>
              </a:defRPr>
            </a:lvl5pPr>
            <a:lvl6pPr marL="2514600" indent="-228600" eaLnBrk="0" fontAlgn="base" hangingPunct="0">
              <a:spcBef>
                <a:spcPct val="0"/>
              </a:spcBef>
              <a:spcAft>
                <a:spcPct val="0"/>
              </a:spcAft>
              <a:defRPr sz="3200">
                <a:solidFill>
                  <a:schemeClr val="tx2"/>
                </a:solidFill>
                <a:latin typeface="Arial"/>
              </a:defRPr>
            </a:lvl6pPr>
            <a:lvl7pPr marL="2971800" indent="-228600" eaLnBrk="0" fontAlgn="base" hangingPunct="0">
              <a:spcBef>
                <a:spcPct val="0"/>
              </a:spcBef>
              <a:spcAft>
                <a:spcPct val="0"/>
              </a:spcAft>
              <a:defRPr sz="3200">
                <a:solidFill>
                  <a:schemeClr val="tx2"/>
                </a:solidFill>
                <a:latin typeface="Arial"/>
              </a:defRPr>
            </a:lvl7pPr>
            <a:lvl8pPr marL="3429000" indent="-228600" eaLnBrk="0" fontAlgn="base" hangingPunct="0">
              <a:spcBef>
                <a:spcPct val="0"/>
              </a:spcBef>
              <a:spcAft>
                <a:spcPct val="0"/>
              </a:spcAft>
              <a:defRPr sz="3200">
                <a:solidFill>
                  <a:schemeClr val="tx2"/>
                </a:solidFill>
                <a:latin typeface="Arial"/>
              </a:defRPr>
            </a:lvl8pPr>
            <a:lvl9pPr marL="3886200" indent="-228600" eaLnBrk="0" fontAlgn="base" hangingPunct="0">
              <a:spcBef>
                <a:spcPct val="0"/>
              </a:spcBef>
              <a:spcAft>
                <a:spcPct val="0"/>
              </a:spcAft>
              <a:defRPr sz="3200">
                <a:solidFill>
                  <a:schemeClr val="tx2"/>
                </a:solidFill>
                <a:latin typeface="Arial"/>
              </a:defRPr>
            </a:lvl9pPr>
          </a:lstStyle>
          <a:p>
            <a:pPr eaLnBrk="1" hangingPunct="1"/>
            <a:r>
              <a:rPr lang="en-US" sz="1400" b="1" i="0" dirty="0">
                <a:solidFill>
                  <a:schemeClr val="bg1"/>
                </a:solidFill>
                <a:latin typeface="Roboto" panose="02000000000000000000" pitchFamily="2" charset="0"/>
                <a:ea typeface="Roboto" panose="02000000000000000000" pitchFamily="2" charset="0"/>
                <a:cs typeface="Helvetica Neue Medium" panose="02000503000000020004" pitchFamily="2" charset="0"/>
              </a:rPr>
              <a:t>Presented By:</a:t>
            </a:r>
          </a:p>
        </p:txBody>
      </p:sp>
      <p:sp>
        <p:nvSpPr>
          <p:cNvPr id="10" name="Rectangle 3">
            <a:extLst>
              <a:ext uri="{FF2B5EF4-FFF2-40B4-BE49-F238E27FC236}">
                <a16:creationId xmlns:a16="http://schemas.microsoft.com/office/drawing/2014/main" id="{2CD15567-72B7-9A44-846F-7175385431D2}"/>
              </a:ext>
            </a:extLst>
          </p:cNvPr>
          <p:cNvSpPr>
            <a:spLocks noGrp="1" noChangeArrowheads="1"/>
          </p:cNvSpPr>
          <p:nvPr>
            <p:ph type="subTitle" idx="1"/>
          </p:nvPr>
        </p:nvSpPr>
        <p:spPr>
          <a:xfrm>
            <a:off x="1018746" y="4061081"/>
            <a:ext cx="8534400" cy="1316755"/>
          </a:xfrm>
        </p:spPr>
        <p:txBody>
          <a:bodyPr/>
          <a:lstStyle>
            <a:lvl1pPr marL="0" indent="0">
              <a:buFontTx/>
              <a:buNone/>
              <a:defRPr sz="1400" b="0" i="0">
                <a:solidFill>
                  <a:schemeClr val="bg1"/>
                </a:solidFill>
                <a:latin typeface="Roboto Medium" panose="02000000000000000000" pitchFamily="2" charset="0"/>
                <a:ea typeface="Roboto Medium" panose="02000000000000000000" pitchFamily="2" charset="0"/>
                <a:cs typeface="Helvetica Neue Medium" panose="02000503000000020004" pitchFamily="2" charset="0"/>
              </a:defRPr>
            </a:lvl1pPr>
          </a:lstStyle>
          <a:p>
            <a:pPr lvl="0"/>
            <a:r>
              <a:rPr lang="en-US" noProof="0"/>
              <a:t>Click to edit Master subtitle style</a:t>
            </a:r>
            <a:endParaRPr lang="en-US" noProof="0" dirty="0"/>
          </a:p>
        </p:txBody>
      </p:sp>
    </p:spTree>
    <p:extLst>
      <p:ext uri="{BB962C8B-B14F-4D97-AF65-F5344CB8AC3E}">
        <p14:creationId xmlns:p14="http://schemas.microsoft.com/office/powerpoint/2010/main" val="3357470899"/>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C4E0268-6963-5F44-9996-EFE47E5160A0}"/>
              </a:ext>
            </a:extLst>
          </p:cNvPr>
          <p:cNvSpPr/>
          <p:nvPr userDrawn="1"/>
        </p:nvSpPr>
        <p:spPr bwMode="auto">
          <a:xfrm>
            <a:off x="-371642" y="0"/>
            <a:ext cx="4379495" cy="6858000"/>
          </a:xfrm>
          <a:prstGeom prst="rect">
            <a:avLst/>
          </a:prstGeom>
          <a:solidFill>
            <a:srgbClr val="CF4427"/>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a:ln>
                <a:noFill/>
              </a:ln>
              <a:solidFill>
                <a:srgbClr val="008C9E"/>
              </a:solidFill>
              <a:effectLst/>
              <a:latin typeface="Arial" charset="0"/>
            </a:endParaRPr>
          </a:p>
        </p:txBody>
      </p:sp>
      <p:sp>
        <p:nvSpPr>
          <p:cNvPr id="8" name="Text Placeholder 2">
            <a:extLst>
              <a:ext uri="{FF2B5EF4-FFF2-40B4-BE49-F238E27FC236}">
                <a16:creationId xmlns:a16="http://schemas.microsoft.com/office/drawing/2014/main" id="{68B535BA-FB07-F04A-B772-787E4320C5E6}"/>
              </a:ext>
            </a:extLst>
          </p:cNvPr>
          <p:cNvSpPr>
            <a:spLocks noGrp="1"/>
          </p:cNvSpPr>
          <p:nvPr>
            <p:ph type="body" idx="1"/>
          </p:nvPr>
        </p:nvSpPr>
        <p:spPr>
          <a:xfrm>
            <a:off x="4197684" y="1116098"/>
            <a:ext cx="5386917" cy="639762"/>
          </a:xfrm>
        </p:spPr>
        <p:txBody>
          <a:bodyPr anchor="b"/>
          <a:lstStyle>
            <a:lvl1pPr marL="0" indent="0">
              <a:buNone/>
              <a:defRPr sz="2600" b="1">
                <a:solidFill>
                  <a:srgbClr val="F3702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9" name="Content Placeholder 3">
            <a:extLst>
              <a:ext uri="{FF2B5EF4-FFF2-40B4-BE49-F238E27FC236}">
                <a16:creationId xmlns:a16="http://schemas.microsoft.com/office/drawing/2014/main" id="{7BE44DEE-4563-114B-85AE-61CB830F08DC}"/>
              </a:ext>
            </a:extLst>
          </p:cNvPr>
          <p:cNvSpPr>
            <a:spLocks noGrp="1"/>
          </p:cNvSpPr>
          <p:nvPr>
            <p:ph sz="half" idx="2"/>
          </p:nvPr>
        </p:nvSpPr>
        <p:spPr>
          <a:xfrm>
            <a:off x="4197684" y="1755860"/>
            <a:ext cx="7341463" cy="397117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6">
            <a:extLst>
              <a:ext uri="{FF2B5EF4-FFF2-40B4-BE49-F238E27FC236}">
                <a16:creationId xmlns:a16="http://schemas.microsoft.com/office/drawing/2014/main" id="{D0346DEC-E8D4-494B-A741-B2CBB63BAB47}"/>
              </a:ext>
            </a:extLst>
          </p:cNvPr>
          <p:cNvSpPr>
            <a:spLocks noGrp="1" noChangeArrowheads="1"/>
          </p:cNvSpPr>
          <p:nvPr>
            <p:ph type="sldNum" sz="quarter" idx="10"/>
          </p:nvPr>
        </p:nvSpPr>
        <p:spPr>
          <a:xfrm>
            <a:off x="8738972" y="6365789"/>
            <a:ext cx="2844800" cy="304800"/>
          </a:xfrm>
        </p:spPr>
        <p:txBody>
          <a:bodyPr/>
          <a:lstStyle>
            <a:lvl1pPr>
              <a:defRPr/>
            </a:lvl1pPr>
          </a:lstStyle>
          <a:p>
            <a:fld id="{5E604FA3-43B0-487A-A112-678906616653}" type="slidenum">
              <a:rPr lang="en-US" smtClean="0"/>
              <a:t>‹#›</a:t>
            </a:fld>
            <a:endParaRPr lang="en-US" dirty="0"/>
          </a:p>
        </p:txBody>
      </p:sp>
      <p:sp>
        <p:nvSpPr>
          <p:cNvPr id="11" name="Title 1">
            <a:extLst>
              <a:ext uri="{FF2B5EF4-FFF2-40B4-BE49-F238E27FC236}">
                <a16:creationId xmlns:a16="http://schemas.microsoft.com/office/drawing/2014/main" id="{BD74C2CB-8265-C346-BF71-D557BB4B565D}"/>
              </a:ext>
            </a:extLst>
          </p:cNvPr>
          <p:cNvSpPr txBox="1">
            <a:spLocks/>
          </p:cNvSpPr>
          <p:nvPr userDrawn="1"/>
        </p:nvSpPr>
        <p:spPr bwMode="auto">
          <a:xfrm>
            <a:off x="501625" y="1116098"/>
            <a:ext cx="2915920" cy="924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3000" b="1" i="0">
                <a:solidFill>
                  <a:srgbClr val="00072D"/>
                </a:solidFill>
                <a:latin typeface="Futura Std Heavy" panose="020B0502020204020303" pitchFamily="34" charset="77"/>
                <a:ea typeface="+mj-ea"/>
                <a:cs typeface="+mj-cs"/>
              </a:defRPr>
            </a:lvl1pPr>
            <a:lvl2pPr algn="l" rtl="0" eaLnBrk="1" fontAlgn="base" hangingPunct="1">
              <a:spcBef>
                <a:spcPct val="0"/>
              </a:spcBef>
              <a:spcAft>
                <a:spcPct val="0"/>
              </a:spcAft>
              <a:defRPr sz="3200">
                <a:solidFill>
                  <a:schemeClr val="tx2"/>
                </a:solidFill>
                <a:latin typeface="Arial"/>
              </a:defRPr>
            </a:lvl2pPr>
            <a:lvl3pPr algn="l" rtl="0" eaLnBrk="1" fontAlgn="base" hangingPunct="1">
              <a:spcBef>
                <a:spcPct val="0"/>
              </a:spcBef>
              <a:spcAft>
                <a:spcPct val="0"/>
              </a:spcAft>
              <a:defRPr sz="3200">
                <a:solidFill>
                  <a:schemeClr val="tx2"/>
                </a:solidFill>
                <a:latin typeface="Arial"/>
              </a:defRPr>
            </a:lvl3pPr>
            <a:lvl4pPr algn="l" rtl="0" eaLnBrk="1" fontAlgn="base" hangingPunct="1">
              <a:spcBef>
                <a:spcPct val="0"/>
              </a:spcBef>
              <a:spcAft>
                <a:spcPct val="0"/>
              </a:spcAft>
              <a:defRPr sz="3200">
                <a:solidFill>
                  <a:schemeClr val="tx2"/>
                </a:solidFill>
                <a:latin typeface="Arial"/>
              </a:defRPr>
            </a:lvl4pPr>
            <a:lvl5pPr algn="l" rtl="0" eaLnBrk="1" fontAlgn="base" hangingPunct="1">
              <a:spcBef>
                <a:spcPct val="0"/>
              </a:spcBef>
              <a:spcAft>
                <a:spcPct val="0"/>
              </a:spcAft>
              <a:defRPr sz="3200">
                <a:solidFill>
                  <a:schemeClr val="tx2"/>
                </a:solidFill>
                <a:latin typeface="Arial"/>
              </a:defRPr>
            </a:lvl5pPr>
            <a:lvl6pPr marL="457200" algn="l" rtl="0" eaLnBrk="1" fontAlgn="base" hangingPunct="1">
              <a:spcBef>
                <a:spcPct val="0"/>
              </a:spcBef>
              <a:spcAft>
                <a:spcPct val="0"/>
              </a:spcAft>
              <a:defRPr sz="3200">
                <a:solidFill>
                  <a:schemeClr val="tx2"/>
                </a:solidFill>
                <a:latin typeface="Arial"/>
              </a:defRPr>
            </a:lvl6pPr>
            <a:lvl7pPr marL="914400" algn="l" rtl="0" eaLnBrk="1" fontAlgn="base" hangingPunct="1">
              <a:spcBef>
                <a:spcPct val="0"/>
              </a:spcBef>
              <a:spcAft>
                <a:spcPct val="0"/>
              </a:spcAft>
              <a:defRPr sz="3200">
                <a:solidFill>
                  <a:schemeClr val="tx2"/>
                </a:solidFill>
                <a:latin typeface="Arial"/>
              </a:defRPr>
            </a:lvl7pPr>
            <a:lvl8pPr marL="1371600" algn="l" rtl="0" eaLnBrk="1" fontAlgn="base" hangingPunct="1">
              <a:spcBef>
                <a:spcPct val="0"/>
              </a:spcBef>
              <a:spcAft>
                <a:spcPct val="0"/>
              </a:spcAft>
              <a:defRPr sz="3200">
                <a:solidFill>
                  <a:schemeClr val="tx2"/>
                </a:solidFill>
                <a:latin typeface="Arial"/>
              </a:defRPr>
            </a:lvl8pPr>
            <a:lvl9pPr marL="1828800" algn="l" rtl="0" eaLnBrk="1" fontAlgn="base" hangingPunct="1">
              <a:spcBef>
                <a:spcPct val="0"/>
              </a:spcBef>
              <a:spcAft>
                <a:spcPct val="0"/>
              </a:spcAft>
              <a:defRPr sz="3200">
                <a:solidFill>
                  <a:schemeClr val="tx2"/>
                </a:solidFill>
                <a:latin typeface="Arial"/>
              </a:defRPr>
            </a:lvl9pPr>
          </a:lstStyle>
          <a:p>
            <a:r>
              <a:rPr lang="en-US" kern="0" dirty="0">
                <a:solidFill>
                  <a:schemeClr val="bg1"/>
                </a:solidFill>
              </a:rPr>
              <a:t>Headline Here</a:t>
            </a:r>
          </a:p>
        </p:txBody>
      </p:sp>
      <p:sp>
        <p:nvSpPr>
          <p:cNvPr id="2" name="Rectangle 1">
            <a:extLst>
              <a:ext uri="{FF2B5EF4-FFF2-40B4-BE49-F238E27FC236}">
                <a16:creationId xmlns:a16="http://schemas.microsoft.com/office/drawing/2014/main" id="{379C82F8-5BFF-0049-B373-7E826DF0872D}"/>
              </a:ext>
            </a:extLst>
          </p:cNvPr>
          <p:cNvSpPr/>
          <p:nvPr userDrawn="1"/>
        </p:nvSpPr>
        <p:spPr bwMode="auto">
          <a:xfrm>
            <a:off x="0" y="0"/>
            <a:ext cx="3898232"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0" i="0" u="none" strike="noStrike" cap="none" normalizeH="0" baseline="0" dirty="0">
              <a:ln>
                <a:noFill/>
              </a:ln>
              <a:solidFill>
                <a:srgbClr val="008C9E"/>
              </a:solidFill>
              <a:effectLst/>
              <a:latin typeface="Arial" charset="0"/>
            </a:endParaRPr>
          </a:p>
        </p:txBody>
      </p:sp>
      <p:sp>
        <p:nvSpPr>
          <p:cNvPr id="13" name="Rectangle 12">
            <a:extLst>
              <a:ext uri="{FF2B5EF4-FFF2-40B4-BE49-F238E27FC236}">
                <a16:creationId xmlns:a16="http://schemas.microsoft.com/office/drawing/2014/main" id="{C2C0F841-C5FA-CA41-A3C1-5AE72F6AD615}"/>
              </a:ext>
            </a:extLst>
          </p:cNvPr>
          <p:cNvSpPr/>
          <p:nvPr userDrawn="1"/>
        </p:nvSpPr>
        <p:spPr bwMode="auto">
          <a:xfrm>
            <a:off x="4007361" y="0"/>
            <a:ext cx="45719" cy="6858000"/>
          </a:xfrm>
          <a:prstGeom prst="rect">
            <a:avLst/>
          </a:prstGeom>
          <a:solidFill>
            <a:schemeClr val="bg1"/>
          </a:solidFill>
          <a:ln>
            <a:noFill/>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3200" b="1" i="0" u="none" strike="noStrike" cap="none" normalizeH="0" baseline="0" dirty="0">
              <a:ln>
                <a:noFill/>
              </a:ln>
              <a:solidFill>
                <a:srgbClr val="008C9E"/>
              </a:solidFill>
              <a:effectLst/>
              <a:latin typeface="Arial" charset="0"/>
            </a:endParaRPr>
          </a:p>
        </p:txBody>
      </p:sp>
    </p:spTree>
    <p:extLst>
      <p:ext uri="{BB962C8B-B14F-4D97-AF65-F5344CB8AC3E}">
        <p14:creationId xmlns:p14="http://schemas.microsoft.com/office/powerpoint/2010/main" val="130933280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7B0A798-6984-5648-AC48-DFB0981E51E2}"/>
              </a:ext>
            </a:extLst>
          </p:cNvPr>
          <p:cNvPicPr>
            <a:picLocks noChangeAspect="1"/>
          </p:cNvPicPr>
          <p:nvPr userDrawn="1"/>
        </p:nvPicPr>
        <p:blipFill>
          <a:blip r:embed="rId10"/>
          <a:stretch>
            <a:fillRect/>
          </a:stretch>
        </p:blipFill>
        <p:spPr>
          <a:xfrm>
            <a:off x="0" y="274638"/>
            <a:ext cx="12192000" cy="6858000"/>
          </a:xfrm>
          <a:prstGeom prst="rect">
            <a:avLst/>
          </a:prstGeom>
        </p:spPr>
      </p:pic>
      <p:sp>
        <p:nvSpPr>
          <p:cNvPr id="1026" name="Rectangle 3"/>
          <p:cNvSpPr>
            <a:spLocks noGrp="1" noChangeArrowheads="1"/>
          </p:cNvSpPr>
          <p:nvPr>
            <p:ph type="body" idx="1"/>
          </p:nvPr>
        </p:nvSpPr>
        <p:spPr bwMode="auto">
          <a:xfrm>
            <a:off x="812801" y="1252409"/>
            <a:ext cx="10452100" cy="490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30" name="Rectangle 6"/>
          <p:cNvSpPr>
            <a:spLocks noGrp="1" noChangeArrowheads="1"/>
          </p:cNvSpPr>
          <p:nvPr>
            <p:ph type="sldNum" sz="quarter" idx="4"/>
          </p:nvPr>
        </p:nvSpPr>
        <p:spPr bwMode="auto">
          <a:xfrm>
            <a:off x="8738972" y="6365789"/>
            <a:ext cx="2844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smtClean="0">
                <a:solidFill>
                  <a:srgbClr val="00072D"/>
                </a:solidFill>
              </a:defRPr>
            </a:lvl1pPr>
          </a:lstStyle>
          <a:p>
            <a:fld id="{5E604FA3-43B0-487A-A112-678906616653}" type="slidenum">
              <a:rPr lang="en-US" smtClean="0"/>
              <a:pPr/>
              <a:t>‹#›</a:t>
            </a:fld>
            <a:endParaRPr lang="en-US" dirty="0"/>
          </a:p>
        </p:txBody>
      </p:sp>
      <p:sp>
        <p:nvSpPr>
          <p:cNvPr id="1035" name="Rectangle 2"/>
          <p:cNvSpPr>
            <a:spLocks noGrp="1" noChangeArrowheads="1"/>
          </p:cNvSpPr>
          <p:nvPr>
            <p:ph type="title"/>
          </p:nvPr>
        </p:nvSpPr>
        <p:spPr bwMode="auto">
          <a:xfrm>
            <a:off x="812801" y="274638"/>
            <a:ext cx="11341100" cy="715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title style</a:t>
            </a:r>
            <a:endParaRPr lang="en-US" dirty="0"/>
          </a:p>
        </p:txBody>
      </p:sp>
    </p:spTree>
    <p:extLst>
      <p:ext uri="{BB962C8B-B14F-4D97-AF65-F5344CB8AC3E}">
        <p14:creationId xmlns:p14="http://schemas.microsoft.com/office/powerpoint/2010/main" val="2842028172"/>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Lst>
  <p:transition/>
  <p:txStyles>
    <p:titleStyle>
      <a:lvl1pPr algn="l" rtl="0" eaLnBrk="1" fontAlgn="base" hangingPunct="1">
        <a:spcBef>
          <a:spcPct val="0"/>
        </a:spcBef>
        <a:spcAft>
          <a:spcPct val="0"/>
        </a:spcAft>
        <a:defRPr sz="3600" b="1" i="0">
          <a:solidFill>
            <a:srgbClr val="F37021"/>
          </a:solidFill>
          <a:latin typeface="Futura Std Heavy" panose="020B0502020204020303" pitchFamily="34" charset="77"/>
          <a:ea typeface="+mj-ea"/>
          <a:cs typeface="+mj-cs"/>
        </a:defRPr>
      </a:lvl1pPr>
      <a:lvl2pPr algn="l" rtl="0" eaLnBrk="1" fontAlgn="base" hangingPunct="1">
        <a:spcBef>
          <a:spcPct val="0"/>
        </a:spcBef>
        <a:spcAft>
          <a:spcPct val="0"/>
        </a:spcAft>
        <a:defRPr sz="3200">
          <a:solidFill>
            <a:schemeClr val="tx2"/>
          </a:solidFill>
          <a:latin typeface="Arial"/>
        </a:defRPr>
      </a:lvl2pPr>
      <a:lvl3pPr algn="l" rtl="0" eaLnBrk="1" fontAlgn="base" hangingPunct="1">
        <a:spcBef>
          <a:spcPct val="0"/>
        </a:spcBef>
        <a:spcAft>
          <a:spcPct val="0"/>
        </a:spcAft>
        <a:defRPr sz="3200">
          <a:solidFill>
            <a:schemeClr val="tx2"/>
          </a:solidFill>
          <a:latin typeface="Arial"/>
        </a:defRPr>
      </a:lvl3pPr>
      <a:lvl4pPr algn="l" rtl="0" eaLnBrk="1" fontAlgn="base" hangingPunct="1">
        <a:spcBef>
          <a:spcPct val="0"/>
        </a:spcBef>
        <a:spcAft>
          <a:spcPct val="0"/>
        </a:spcAft>
        <a:defRPr sz="3200">
          <a:solidFill>
            <a:schemeClr val="tx2"/>
          </a:solidFill>
          <a:latin typeface="Arial"/>
        </a:defRPr>
      </a:lvl4pPr>
      <a:lvl5pPr algn="l" rtl="0" eaLnBrk="1" fontAlgn="base" hangingPunct="1">
        <a:spcBef>
          <a:spcPct val="0"/>
        </a:spcBef>
        <a:spcAft>
          <a:spcPct val="0"/>
        </a:spcAft>
        <a:defRPr sz="3200">
          <a:solidFill>
            <a:schemeClr val="tx2"/>
          </a:solidFill>
          <a:latin typeface="Arial"/>
        </a:defRPr>
      </a:lvl5pPr>
      <a:lvl6pPr marL="457200" algn="l" rtl="0" eaLnBrk="1" fontAlgn="base" hangingPunct="1">
        <a:spcBef>
          <a:spcPct val="0"/>
        </a:spcBef>
        <a:spcAft>
          <a:spcPct val="0"/>
        </a:spcAft>
        <a:defRPr sz="3200">
          <a:solidFill>
            <a:schemeClr val="tx2"/>
          </a:solidFill>
          <a:latin typeface="Arial"/>
        </a:defRPr>
      </a:lvl6pPr>
      <a:lvl7pPr marL="914400" algn="l" rtl="0" eaLnBrk="1" fontAlgn="base" hangingPunct="1">
        <a:spcBef>
          <a:spcPct val="0"/>
        </a:spcBef>
        <a:spcAft>
          <a:spcPct val="0"/>
        </a:spcAft>
        <a:defRPr sz="3200">
          <a:solidFill>
            <a:schemeClr val="tx2"/>
          </a:solidFill>
          <a:latin typeface="Arial"/>
        </a:defRPr>
      </a:lvl7pPr>
      <a:lvl8pPr marL="1371600" algn="l" rtl="0" eaLnBrk="1" fontAlgn="base" hangingPunct="1">
        <a:spcBef>
          <a:spcPct val="0"/>
        </a:spcBef>
        <a:spcAft>
          <a:spcPct val="0"/>
        </a:spcAft>
        <a:defRPr sz="3200">
          <a:solidFill>
            <a:schemeClr val="tx2"/>
          </a:solidFill>
          <a:latin typeface="Arial"/>
        </a:defRPr>
      </a:lvl8pPr>
      <a:lvl9pPr marL="1828800" algn="l" rtl="0" eaLnBrk="1" fontAlgn="base" hangingPunct="1">
        <a:spcBef>
          <a:spcPct val="0"/>
        </a:spcBef>
        <a:spcAft>
          <a:spcPct val="0"/>
        </a:spcAft>
        <a:defRPr sz="3200">
          <a:solidFill>
            <a:schemeClr val="tx2"/>
          </a:solidFill>
          <a:latin typeface="Arial"/>
        </a:defRPr>
      </a:lvl9pPr>
    </p:titleStyle>
    <p:bodyStyle>
      <a:lvl1pPr marL="342900" indent="-342900" algn="l" rtl="0" eaLnBrk="1" fontAlgn="base" hangingPunct="1">
        <a:spcBef>
          <a:spcPct val="20000"/>
        </a:spcBef>
        <a:spcAft>
          <a:spcPct val="0"/>
        </a:spcAft>
        <a:buClr>
          <a:schemeClr val="tx1"/>
        </a:buClr>
        <a:buChar char="•"/>
        <a:defRPr sz="2400" b="1" i="0">
          <a:solidFill>
            <a:srgbClr val="00072D"/>
          </a:solidFill>
          <a:latin typeface="Roboto" panose="02000000000000000000" pitchFamily="2" charset="0"/>
          <a:ea typeface="Roboto" panose="02000000000000000000" pitchFamily="2" charset="0"/>
          <a:cs typeface="Helvetica Neue" panose="02000503000000020004" pitchFamily="2" charset="0"/>
        </a:defRPr>
      </a:lvl1pPr>
      <a:lvl2pPr marL="742950" indent="-285750" algn="l" rtl="0" eaLnBrk="1" fontAlgn="base" hangingPunct="1">
        <a:spcBef>
          <a:spcPct val="20000"/>
        </a:spcBef>
        <a:spcAft>
          <a:spcPct val="0"/>
        </a:spcAft>
        <a:buClr>
          <a:srgbClr val="F37021"/>
        </a:buClr>
        <a:buFontTx/>
        <a:buChar char="–"/>
        <a:defRPr sz="2200" b="1" i="0">
          <a:solidFill>
            <a:srgbClr val="F37021"/>
          </a:solidFill>
          <a:latin typeface="Roboto" panose="02000000000000000000" pitchFamily="2" charset="0"/>
          <a:ea typeface="Roboto" panose="02000000000000000000" pitchFamily="2" charset="0"/>
          <a:cs typeface="Helvetica Neue Medium" panose="02000503000000020004" pitchFamily="2" charset="0"/>
        </a:defRPr>
      </a:lvl2pPr>
      <a:lvl3pPr marL="1143000" indent="-228600" algn="l" rtl="0" eaLnBrk="1" fontAlgn="base" hangingPunct="1">
        <a:spcBef>
          <a:spcPct val="20000"/>
        </a:spcBef>
        <a:spcAft>
          <a:spcPct val="0"/>
        </a:spcAft>
        <a:buClr>
          <a:schemeClr val="tx1"/>
        </a:buClr>
        <a:buChar char="•"/>
        <a:defRPr sz="1800" b="1" i="0">
          <a:solidFill>
            <a:schemeClr val="tx1">
              <a:lumMod val="75000"/>
              <a:lumOff val="25000"/>
            </a:schemeClr>
          </a:solidFill>
          <a:latin typeface="Roboto" panose="02000000000000000000" pitchFamily="2" charset="0"/>
          <a:ea typeface="Roboto" panose="02000000000000000000" pitchFamily="2" charset="0"/>
          <a:cs typeface="Helvetica Neue" panose="02000503000000020004" pitchFamily="2" charset="0"/>
        </a:defRPr>
      </a:lvl3pPr>
      <a:lvl4pPr marL="16002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4pPr>
      <a:lvl5pPr marL="2057400" indent="-228600" algn="l" rtl="0" eaLnBrk="1" fontAlgn="base" hangingPunct="1">
        <a:spcBef>
          <a:spcPct val="20000"/>
        </a:spcBef>
        <a:spcAft>
          <a:spcPct val="0"/>
        </a:spcAft>
        <a:buClr>
          <a:schemeClr val="tx1">
            <a:lumMod val="50000"/>
            <a:lumOff val="50000"/>
          </a:schemeClr>
        </a:buClr>
        <a:buChar char="»"/>
        <a:defRPr sz="1600" b="0" i="0">
          <a:solidFill>
            <a:schemeClr val="tx1">
              <a:lumMod val="65000"/>
              <a:lumOff val="35000"/>
            </a:schemeClr>
          </a:solidFill>
          <a:latin typeface="Roboto" panose="02000000000000000000" pitchFamily="2" charset="0"/>
          <a:ea typeface="Roboto" panose="02000000000000000000" pitchFamily="2" charset="0"/>
          <a:cs typeface="Helvetica Neue" panose="02000503000000020004" pitchFamily="2" charset="0"/>
        </a:defRPr>
      </a:lvl5pPr>
      <a:lvl6pPr marL="2514600" indent="-228600" algn="l" rtl="0" eaLnBrk="1" fontAlgn="base" hangingPunct="1">
        <a:spcBef>
          <a:spcPct val="20000"/>
        </a:spcBef>
        <a:spcAft>
          <a:spcPct val="0"/>
        </a:spcAft>
        <a:buChar char="»"/>
        <a:defRPr sz="2000">
          <a:solidFill>
            <a:srgbClr val="003300"/>
          </a:solidFill>
          <a:latin typeface="+mn-lt"/>
        </a:defRPr>
      </a:lvl6pPr>
      <a:lvl7pPr marL="2971800" indent="-228600" algn="l" rtl="0" eaLnBrk="1" fontAlgn="base" hangingPunct="1">
        <a:spcBef>
          <a:spcPct val="20000"/>
        </a:spcBef>
        <a:spcAft>
          <a:spcPct val="0"/>
        </a:spcAft>
        <a:buChar char="»"/>
        <a:defRPr sz="2000">
          <a:solidFill>
            <a:srgbClr val="003300"/>
          </a:solidFill>
          <a:latin typeface="+mn-lt"/>
        </a:defRPr>
      </a:lvl7pPr>
      <a:lvl8pPr marL="3429000" indent="-228600" algn="l" rtl="0" eaLnBrk="1" fontAlgn="base" hangingPunct="1">
        <a:spcBef>
          <a:spcPct val="20000"/>
        </a:spcBef>
        <a:spcAft>
          <a:spcPct val="0"/>
        </a:spcAft>
        <a:buChar char="»"/>
        <a:defRPr sz="2000">
          <a:solidFill>
            <a:srgbClr val="003300"/>
          </a:solidFill>
          <a:latin typeface="+mn-lt"/>
        </a:defRPr>
      </a:lvl8pPr>
      <a:lvl9pPr marL="3886200" indent="-228600" algn="l" rtl="0" eaLnBrk="1" fontAlgn="base" hangingPunct="1">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8E7B649-B95B-8489-F8A9-D8C1F8390332}"/>
              </a:ext>
            </a:extLst>
          </p:cNvPr>
          <p:cNvSpPr>
            <a:spLocks noGrp="1"/>
          </p:cNvSpPr>
          <p:nvPr>
            <p:ph type="ctrTitle"/>
          </p:nvPr>
        </p:nvSpPr>
        <p:spPr/>
        <p:txBody>
          <a:bodyPr/>
          <a:lstStyle/>
          <a:p>
            <a:r>
              <a:rPr lang="en-US" sz="3300" u="sng" dirty="0"/>
              <a:t>Of Pitfalls and Inconvenient Truths</a:t>
            </a:r>
            <a:br>
              <a:rPr lang="en-US" dirty="0"/>
            </a:br>
            <a:r>
              <a:rPr lang="en-US" sz="2400" dirty="0"/>
              <a:t>The Most Challenging Aspects of FMLA and ADA Compliance</a:t>
            </a:r>
          </a:p>
        </p:txBody>
      </p:sp>
      <p:sp>
        <p:nvSpPr>
          <p:cNvPr id="5" name="Subtitle 4">
            <a:extLst>
              <a:ext uri="{FF2B5EF4-FFF2-40B4-BE49-F238E27FC236}">
                <a16:creationId xmlns:a16="http://schemas.microsoft.com/office/drawing/2014/main" id="{3DB37B51-9520-3FB1-6416-562C96F50A3C}"/>
              </a:ext>
            </a:extLst>
          </p:cNvPr>
          <p:cNvSpPr>
            <a:spLocks noGrp="1"/>
          </p:cNvSpPr>
          <p:nvPr>
            <p:ph type="subTitle" idx="1"/>
          </p:nvPr>
        </p:nvSpPr>
        <p:spPr/>
        <p:txBody>
          <a:bodyPr/>
          <a:lstStyle/>
          <a:p>
            <a:r>
              <a:rPr lang="en-US" dirty="0"/>
              <a:t>Mariah L. Passarelli</a:t>
            </a:r>
          </a:p>
          <a:p>
            <a:r>
              <a:rPr lang="en-US" dirty="0"/>
              <a:t>mpassarelli@cozen.com</a:t>
            </a:r>
          </a:p>
          <a:p>
            <a:r>
              <a:rPr lang="en-US" dirty="0"/>
              <a:t>412.620.6502</a:t>
            </a:r>
          </a:p>
        </p:txBody>
      </p:sp>
    </p:spTree>
    <p:extLst>
      <p:ext uri="{BB962C8B-B14F-4D97-AF65-F5344CB8AC3E}">
        <p14:creationId xmlns:p14="http://schemas.microsoft.com/office/powerpoint/2010/main" val="3548624486"/>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FAD6B-E79E-D0F1-751B-412771E6DC4F}"/>
              </a:ext>
            </a:extLst>
          </p:cNvPr>
          <p:cNvSpPr>
            <a:spLocks noGrp="1"/>
          </p:cNvSpPr>
          <p:nvPr>
            <p:ph type="title"/>
          </p:nvPr>
        </p:nvSpPr>
        <p:spPr/>
        <p:txBody>
          <a:bodyPr/>
          <a:lstStyle/>
          <a:p>
            <a:r>
              <a:rPr lang="en-US" dirty="0"/>
              <a:t>FMLA Pitfall #3: The ‘no-fault’ attendance policy</a:t>
            </a:r>
          </a:p>
        </p:txBody>
      </p:sp>
      <p:sp>
        <p:nvSpPr>
          <p:cNvPr id="3" name="Content Placeholder 2">
            <a:extLst>
              <a:ext uri="{FF2B5EF4-FFF2-40B4-BE49-F238E27FC236}">
                <a16:creationId xmlns:a16="http://schemas.microsoft.com/office/drawing/2014/main" id="{DE7E7172-C3EF-7A68-AF06-8FDAD569CB13}"/>
              </a:ext>
            </a:extLst>
          </p:cNvPr>
          <p:cNvSpPr>
            <a:spLocks noGrp="1"/>
          </p:cNvSpPr>
          <p:nvPr>
            <p:ph idx="1"/>
          </p:nvPr>
        </p:nvSpPr>
        <p:spPr/>
        <p:txBody>
          <a:bodyPr/>
          <a:lstStyle/>
          <a:p>
            <a:r>
              <a:rPr lang="en-US" dirty="0"/>
              <a:t>You can require an employee to use PTO concurrently with FMLA</a:t>
            </a:r>
          </a:p>
          <a:p>
            <a:r>
              <a:rPr lang="en-US" dirty="0"/>
              <a:t>You can allow employees the option of using PTO concurrent with FMLA</a:t>
            </a:r>
          </a:p>
          <a:p>
            <a:r>
              <a:rPr lang="en-US" dirty="0"/>
              <a:t>You cannot apply any form of negative attendance impact to an employee related to their FMLA (or, for that matter, ADA) leave use</a:t>
            </a:r>
          </a:p>
          <a:p>
            <a:r>
              <a:rPr lang="en-US" dirty="0"/>
              <a:t>After the company is on notice of a potential FMLA-qualifying event/condition, application of the attendance policy related to the absences themselves must be suspended</a:t>
            </a:r>
          </a:p>
          <a:p>
            <a:r>
              <a:rPr lang="en-US" dirty="0"/>
              <a:t>The Company can still require the employee to follow certain call-off procedures and discipline the employee for failing to do so, but (un)common sense must be applied</a:t>
            </a:r>
          </a:p>
          <a:p>
            <a:pPr lvl="1"/>
            <a:r>
              <a:rPr lang="en-US" dirty="0"/>
              <a:t>Don’t make people on 12 weeks of FMLA call off every day</a:t>
            </a:r>
          </a:p>
          <a:p>
            <a:pPr lvl="1"/>
            <a:r>
              <a:rPr lang="en-US" dirty="0"/>
              <a:t>Don’t require anything of FMLA users that you don’t apply to everyone else</a:t>
            </a:r>
          </a:p>
        </p:txBody>
      </p:sp>
    </p:spTree>
    <p:extLst>
      <p:ext uri="{BB962C8B-B14F-4D97-AF65-F5344CB8AC3E}">
        <p14:creationId xmlns:p14="http://schemas.microsoft.com/office/powerpoint/2010/main" val="1342204848"/>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37AC96-F057-0BD7-984E-561EA1498397}"/>
              </a:ext>
            </a:extLst>
          </p:cNvPr>
          <p:cNvSpPr>
            <a:spLocks noGrp="1"/>
          </p:cNvSpPr>
          <p:nvPr>
            <p:ph type="title"/>
          </p:nvPr>
        </p:nvSpPr>
        <p:spPr/>
        <p:txBody>
          <a:bodyPr/>
          <a:lstStyle/>
          <a:p>
            <a:r>
              <a:rPr lang="en-US" dirty="0"/>
              <a:t>FMLA Pitfall #4: Grandma needs a break</a:t>
            </a:r>
          </a:p>
        </p:txBody>
      </p:sp>
      <p:sp>
        <p:nvSpPr>
          <p:cNvPr id="3" name="Content Placeholder 2">
            <a:extLst>
              <a:ext uri="{FF2B5EF4-FFF2-40B4-BE49-F238E27FC236}">
                <a16:creationId xmlns:a16="http://schemas.microsoft.com/office/drawing/2014/main" id="{BD3EED78-2E2B-95EC-3B3F-41E2353BAE07}"/>
              </a:ext>
            </a:extLst>
          </p:cNvPr>
          <p:cNvSpPr>
            <a:spLocks noGrp="1"/>
          </p:cNvSpPr>
          <p:nvPr>
            <p:ph idx="1"/>
          </p:nvPr>
        </p:nvSpPr>
        <p:spPr/>
        <p:txBody>
          <a:bodyPr/>
          <a:lstStyle/>
          <a:p>
            <a:r>
              <a:rPr lang="en-US" dirty="0"/>
              <a:t>The expanded definition of “child” under the FMLA presents a unique challenge to employers</a:t>
            </a:r>
          </a:p>
          <a:p>
            <a:r>
              <a:rPr lang="en-US" dirty="0"/>
              <a:t>If grandma/stepdad/uncle/aunt/adult sibling is providing </a:t>
            </a:r>
            <a:r>
              <a:rPr lang="en-US" i="1" dirty="0"/>
              <a:t>either </a:t>
            </a:r>
            <a:r>
              <a:rPr lang="en-US" dirty="0"/>
              <a:t>day-to-day care or financial support for a child, they qualify for FMLA leave to care for that child in the event that child has a serious medical condition </a:t>
            </a:r>
          </a:p>
          <a:p>
            <a:r>
              <a:rPr lang="en-US" dirty="0"/>
              <a:t>This does not require the child’s biological parents to be out of the picture</a:t>
            </a:r>
          </a:p>
          <a:p>
            <a:r>
              <a:rPr lang="en-US" dirty="0"/>
              <a:t>There is no standard of documentation the employer can request as evidence</a:t>
            </a:r>
          </a:p>
          <a:p>
            <a:r>
              <a:rPr lang="en-US" dirty="0"/>
              <a:t>Here again, rhetorically: How deep are you willing to dig to establish the existence of an FMLA-qualifying relationship?</a:t>
            </a:r>
          </a:p>
        </p:txBody>
      </p:sp>
    </p:spTree>
    <p:extLst>
      <p:ext uri="{BB962C8B-B14F-4D97-AF65-F5344CB8AC3E}">
        <p14:creationId xmlns:p14="http://schemas.microsoft.com/office/powerpoint/2010/main" val="3998973794"/>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9BAC8-524D-A416-1F9D-8F88D1BBD5A6}"/>
              </a:ext>
            </a:extLst>
          </p:cNvPr>
          <p:cNvSpPr>
            <a:spLocks noGrp="1"/>
          </p:cNvSpPr>
          <p:nvPr>
            <p:ph type="title"/>
          </p:nvPr>
        </p:nvSpPr>
        <p:spPr/>
        <p:txBody>
          <a:bodyPr/>
          <a:lstStyle/>
          <a:p>
            <a:r>
              <a:rPr lang="en-US" dirty="0"/>
              <a:t>Pitfall #5: Intermittent intolerance </a:t>
            </a:r>
          </a:p>
        </p:txBody>
      </p:sp>
      <p:sp>
        <p:nvSpPr>
          <p:cNvPr id="3" name="Content Placeholder 2">
            <a:extLst>
              <a:ext uri="{FF2B5EF4-FFF2-40B4-BE49-F238E27FC236}">
                <a16:creationId xmlns:a16="http://schemas.microsoft.com/office/drawing/2014/main" id="{38DB30D5-BD00-A1B9-E264-B1757370CA47}"/>
              </a:ext>
            </a:extLst>
          </p:cNvPr>
          <p:cNvSpPr>
            <a:spLocks noGrp="1"/>
          </p:cNvSpPr>
          <p:nvPr>
            <p:ph idx="1"/>
          </p:nvPr>
        </p:nvSpPr>
        <p:spPr/>
        <p:txBody>
          <a:bodyPr/>
          <a:lstStyle/>
          <a:p>
            <a:r>
              <a:rPr lang="en-US" dirty="0"/>
              <a:t>Supervisors hate intermittent FMLA leave. Co-workers hate intermittent FMLA leave. HR hates intermittent FMLA leave. None of this matters.</a:t>
            </a:r>
          </a:p>
          <a:p>
            <a:r>
              <a:rPr lang="en-US" dirty="0"/>
              <a:t>The majority of FMLA discrimination cases I have handled arise from supervisors/co-workers remarking/reacting negatively to an employee’s intermittent FMLA leave use. Training (and actual supervision of co-workers) is needed to curtail this behavior.</a:t>
            </a:r>
          </a:p>
          <a:p>
            <a:r>
              <a:rPr lang="en-US" dirty="0"/>
              <a:t>For the leave use itself, the Company cannot do anything to accelerate an employee’s use of FMLA time</a:t>
            </a:r>
          </a:p>
          <a:p>
            <a:pPr lvl="1"/>
            <a:r>
              <a:rPr lang="en-US" dirty="0"/>
              <a:t>Company cannot suggest alternative medical care</a:t>
            </a:r>
          </a:p>
          <a:p>
            <a:pPr lvl="1"/>
            <a:r>
              <a:rPr lang="en-US" dirty="0"/>
              <a:t>Company cannot require an employee to go home for the day after a medical appointment</a:t>
            </a:r>
          </a:p>
          <a:p>
            <a:pPr lvl="1"/>
            <a:r>
              <a:rPr lang="en-US" dirty="0"/>
              <a:t>Company cannot punitively change employee’s work schedule to address anticipated intermittent leave use</a:t>
            </a:r>
          </a:p>
        </p:txBody>
      </p:sp>
    </p:spTree>
    <p:extLst>
      <p:ext uri="{BB962C8B-B14F-4D97-AF65-F5344CB8AC3E}">
        <p14:creationId xmlns:p14="http://schemas.microsoft.com/office/powerpoint/2010/main" val="38183485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3BEEC3-0BB2-641B-0ADF-E3DEF00DA5B0}"/>
              </a:ext>
            </a:extLst>
          </p:cNvPr>
          <p:cNvSpPr>
            <a:spLocks noGrp="1"/>
          </p:cNvSpPr>
          <p:nvPr>
            <p:ph type="title"/>
          </p:nvPr>
        </p:nvSpPr>
        <p:spPr/>
        <p:txBody>
          <a:bodyPr/>
          <a:lstStyle/>
          <a:p>
            <a:r>
              <a:rPr lang="en-US" dirty="0"/>
              <a:t>The </a:t>
            </a:r>
            <a:r>
              <a:rPr lang="en-US" u="sng" dirty="0"/>
              <a:t>MOTHER</a:t>
            </a:r>
            <a:r>
              <a:rPr lang="en-US" dirty="0"/>
              <a:t> of FMLA/ADA Pitfalls: The Tail</a:t>
            </a:r>
          </a:p>
        </p:txBody>
      </p:sp>
      <p:sp>
        <p:nvSpPr>
          <p:cNvPr id="3" name="Content Placeholder 2">
            <a:extLst>
              <a:ext uri="{FF2B5EF4-FFF2-40B4-BE49-F238E27FC236}">
                <a16:creationId xmlns:a16="http://schemas.microsoft.com/office/drawing/2014/main" id="{F5B011B5-32C7-67B2-4A82-BBA2A51D20BC}"/>
              </a:ext>
            </a:extLst>
          </p:cNvPr>
          <p:cNvSpPr>
            <a:spLocks noGrp="1"/>
          </p:cNvSpPr>
          <p:nvPr>
            <p:ph idx="1"/>
          </p:nvPr>
        </p:nvSpPr>
        <p:spPr/>
        <p:txBody>
          <a:bodyPr/>
          <a:lstStyle/>
          <a:p>
            <a:r>
              <a:rPr lang="en-US" dirty="0"/>
              <a:t>When an employee is using FMLA leave for their own serious health condition, exhaustion of FMLA automatically triggers the beginning of the ADA interactive process (i.e., the FMLA/ADA Tail)</a:t>
            </a:r>
          </a:p>
          <a:p>
            <a:r>
              <a:rPr lang="en-US" dirty="0"/>
              <a:t>Virtually all serious health conditions are also ADA-qualifying disabilities</a:t>
            </a:r>
          </a:p>
          <a:p>
            <a:r>
              <a:rPr lang="en-US" dirty="0"/>
              <a:t>Intermittent and continuous periods of time off are available as reasonable accommodations under the ADA and must be considered</a:t>
            </a:r>
          </a:p>
          <a:p>
            <a:r>
              <a:rPr lang="en-US" dirty="0"/>
              <a:t>Here again, the attendance policy must be suspended while the interactive process takes place (i.e., an employee who has exhausted FMLA leave cannot be disciplined/terminated for missing additional work without first determining whether the ADA may cover the absences)</a:t>
            </a:r>
          </a:p>
        </p:txBody>
      </p:sp>
    </p:spTree>
    <p:extLst>
      <p:ext uri="{BB962C8B-B14F-4D97-AF65-F5344CB8AC3E}">
        <p14:creationId xmlns:p14="http://schemas.microsoft.com/office/powerpoint/2010/main" val="664787143"/>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78EA2-C530-BB90-032C-CB59A9E0D1F3}"/>
              </a:ext>
            </a:extLst>
          </p:cNvPr>
          <p:cNvSpPr>
            <a:spLocks noGrp="1"/>
          </p:cNvSpPr>
          <p:nvPr>
            <p:ph type="title"/>
          </p:nvPr>
        </p:nvSpPr>
        <p:spPr/>
        <p:txBody>
          <a:bodyPr/>
          <a:lstStyle/>
          <a:p>
            <a:r>
              <a:rPr lang="en-US" dirty="0"/>
              <a:t>A quick spin through the basics: ADA </a:t>
            </a:r>
          </a:p>
        </p:txBody>
      </p:sp>
      <p:sp>
        <p:nvSpPr>
          <p:cNvPr id="3" name="Content Placeholder 2">
            <a:extLst>
              <a:ext uri="{FF2B5EF4-FFF2-40B4-BE49-F238E27FC236}">
                <a16:creationId xmlns:a16="http://schemas.microsoft.com/office/drawing/2014/main" id="{CBA0EBA1-587A-3946-79C0-A0B30EBBC11F}"/>
              </a:ext>
            </a:extLst>
          </p:cNvPr>
          <p:cNvSpPr>
            <a:spLocks noGrp="1"/>
          </p:cNvSpPr>
          <p:nvPr>
            <p:ph idx="1"/>
          </p:nvPr>
        </p:nvSpPr>
        <p:spPr/>
        <p:txBody>
          <a:bodyPr/>
          <a:lstStyle/>
          <a:p>
            <a:r>
              <a:rPr lang="en-US" dirty="0"/>
              <a:t>The ADA requires employers to make a reasonable accommodation for the known disability of a qualified applicant or employee</a:t>
            </a:r>
          </a:p>
          <a:p>
            <a:r>
              <a:rPr lang="en-US" dirty="0"/>
              <a:t>Unlike the FMLA, there is no minimum months/hours worked eligibility threshold (indeed, the ADA applies at the job application stage)</a:t>
            </a:r>
          </a:p>
          <a:p>
            <a:r>
              <a:rPr lang="en-US" dirty="0"/>
              <a:t>“Qualifying disability” is an extremely broad concept. It includes any physical or mental impairment that substantially limits one or more major life activity and/or major bodily function</a:t>
            </a:r>
          </a:p>
        </p:txBody>
      </p:sp>
    </p:spTree>
    <p:extLst>
      <p:ext uri="{BB962C8B-B14F-4D97-AF65-F5344CB8AC3E}">
        <p14:creationId xmlns:p14="http://schemas.microsoft.com/office/powerpoint/2010/main" val="3144640508"/>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249A2-A741-50F9-D037-4BE59410FBF5}"/>
              </a:ext>
            </a:extLst>
          </p:cNvPr>
          <p:cNvSpPr>
            <a:spLocks noGrp="1"/>
          </p:cNvSpPr>
          <p:nvPr>
            <p:ph type="title"/>
          </p:nvPr>
        </p:nvSpPr>
        <p:spPr/>
        <p:txBody>
          <a:bodyPr/>
          <a:lstStyle/>
          <a:p>
            <a:r>
              <a:rPr lang="en-US" dirty="0"/>
              <a:t>A quick spin through the basics: ADA</a:t>
            </a:r>
          </a:p>
        </p:txBody>
      </p:sp>
      <p:sp>
        <p:nvSpPr>
          <p:cNvPr id="3" name="Content Placeholder 2">
            <a:extLst>
              <a:ext uri="{FF2B5EF4-FFF2-40B4-BE49-F238E27FC236}">
                <a16:creationId xmlns:a16="http://schemas.microsoft.com/office/drawing/2014/main" id="{36490928-0686-35AD-B730-06F54498AA77}"/>
              </a:ext>
            </a:extLst>
          </p:cNvPr>
          <p:cNvSpPr>
            <a:spLocks noGrp="1"/>
          </p:cNvSpPr>
          <p:nvPr>
            <p:ph idx="1"/>
          </p:nvPr>
        </p:nvSpPr>
        <p:spPr/>
        <p:txBody>
          <a:bodyPr/>
          <a:lstStyle/>
          <a:p>
            <a:r>
              <a:rPr lang="en-US" dirty="0"/>
              <a:t>When an employee either (1) requests a job/schedule modification due to a physical or mental health condition, (2) reports that a physical or mental health condition is impacting their work (including attendance), or (3) the Company observes that an employee’s known physical/mental health condition may be impacting their work, the Company’s ADA obligations are triggered</a:t>
            </a:r>
          </a:p>
          <a:p>
            <a:r>
              <a:rPr lang="en-US" dirty="0"/>
              <a:t>What are the obligations? (1) to engage in the ADA interactive process and (2) to provide the reasonable accommodations that are medically necessary for the employee to perform the essential functions of their job</a:t>
            </a:r>
          </a:p>
          <a:p>
            <a:r>
              <a:rPr lang="en-US" dirty="0"/>
              <a:t>Interactive process = a back-and-forth dialogue involving the employee, the employee’s health care provider, and HR (can never be the employee’s immediate supervisor)</a:t>
            </a:r>
          </a:p>
        </p:txBody>
      </p:sp>
    </p:spTree>
    <p:extLst>
      <p:ext uri="{BB962C8B-B14F-4D97-AF65-F5344CB8AC3E}">
        <p14:creationId xmlns:p14="http://schemas.microsoft.com/office/powerpoint/2010/main" val="3361140666"/>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63DBF-2EA9-4864-CAC6-2455D389E3C2}"/>
              </a:ext>
            </a:extLst>
          </p:cNvPr>
          <p:cNvSpPr>
            <a:spLocks noGrp="1"/>
          </p:cNvSpPr>
          <p:nvPr>
            <p:ph type="title"/>
          </p:nvPr>
        </p:nvSpPr>
        <p:spPr/>
        <p:txBody>
          <a:bodyPr/>
          <a:lstStyle/>
          <a:p>
            <a:r>
              <a:rPr lang="en-US" dirty="0"/>
              <a:t>ADA Pitfall #1: Requiring “fully clear” duty</a:t>
            </a:r>
          </a:p>
        </p:txBody>
      </p:sp>
      <p:sp>
        <p:nvSpPr>
          <p:cNvPr id="3" name="Content Placeholder 2">
            <a:extLst>
              <a:ext uri="{FF2B5EF4-FFF2-40B4-BE49-F238E27FC236}">
                <a16:creationId xmlns:a16="http://schemas.microsoft.com/office/drawing/2014/main" id="{0A831815-7FCA-825D-F849-71B9599AB5E0}"/>
              </a:ext>
            </a:extLst>
          </p:cNvPr>
          <p:cNvSpPr>
            <a:spLocks noGrp="1"/>
          </p:cNvSpPr>
          <p:nvPr>
            <p:ph idx="1"/>
          </p:nvPr>
        </p:nvSpPr>
        <p:spPr/>
        <p:txBody>
          <a:bodyPr/>
          <a:lstStyle/>
          <a:p>
            <a:r>
              <a:rPr lang="en-US" dirty="0"/>
              <a:t>Workers’ Compensation law has a concept called “released to full duty.”  This concept does not exist in the ADA.</a:t>
            </a:r>
          </a:p>
          <a:p>
            <a:r>
              <a:rPr lang="en-US" dirty="0"/>
              <a:t>Thus, when an employee returns from FMLA leave or any other type of time off from work, but needs job/schedule modifications in order to work, the employer must engage in the ADA interactive process to determine (a) whether the employee has an ADA-qualifying disability, and (b) if so, what accommodations are needed</a:t>
            </a:r>
          </a:p>
          <a:p>
            <a:r>
              <a:rPr lang="en-US" dirty="0"/>
              <a:t>Outside of Workers’ Compensation, the employer cannot refuse to return an employee to work because the employee has not been “fully cleared”</a:t>
            </a:r>
          </a:p>
        </p:txBody>
      </p:sp>
    </p:spTree>
    <p:extLst>
      <p:ext uri="{BB962C8B-B14F-4D97-AF65-F5344CB8AC3E}">
        <p14:creationId xmlns:p14="http://schemas.microsoft.com/office/powerpoint/2010/main" val="4260513846"/>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28256-DABE-527F-0C64-A249FA1E617F}"/>
              </a:ext>
            </a:extLst>
          </p:cNvPr>
          <p:cNvSpPr>
            <a:spLocks noGrp="1"/>
          </p:cNvSpPr>
          <p:nvPr>
            <p:ph type="title"/>
          </p:nvPr>
        </p:nvSpPr>
        <p:spPr/>
        <p:txBody>
          <a:bodyPr/>
          <a:lstStyle/>
          <a:p>
            <a:r>
              <a:rPr lang="en-US" dirty="0"/>
              <a:t>ADA Pitfall #2: Essential function foul-ups </a:t>
            </a:r>
          </a:p>
        </p:txBody>
      </p:sp>
      <p:sp>
        <p:nvSpPr>
          <p:cNvPr id="3" name="Content Placeholder 2">
            <a:extLst>
              <a:ext uri="{FF2B5EF4-FFF2-40B4-BE49-F238E27FC236}">
                <a16:creationId xmlns:a16="http://schemas.microsoft.com/office/drawing/2014/main" id="{9699FE1D-C38C-049D-828D-878382856C98}"/>
              </a:ext>
            </a:extLst>
          </p:cNvPr>
          <p:cNvSpPr>
            <a:spLocks noGrp="1"/>
          </p:cNvSpPr>
          <p:nvPr>
            <p:ph idx="1"/>
          </p:nvPr>
        </p:nvSpPr>
        <p:spPr/>
        <p:txBody>
          <a:bodyPr/>
          <a:lstStyle/>
          <a:p>
            <a:r>
              <a:rPr lang="en-US" dirty="0"/>
              <a:t>An accommodation is “reasonable” under the ADA, as long as it does not remove an essential function of the job. There are numerous caveats to this that employers ignore at their peril:</a:t>
            </a:r>
          </a:p>
          <a:p>
            <a:pPr lvl="1"/>
            <a:r>
              <a:rPr lang="en-US" dirty="0"/>
              <a:t>To be an essential function, the function has to be in a written job description listed as such</a:t>
            </a:r>
          </a:p>
          <a:p>
            <a:pPr lvl="1"/>
            <a:r>
              <a:rPr lang="en-US" dirty="0"/>
              <a:t>The function has to actually be essential (i.e., part of the everyday tasks the employee must perform)</a:t>
            </a:r>
          </a:p>
          <a:p>
            <a:pPr lvl="1"/>
            <a:r>
              <a:rPr lang="en-US" dirty="0"/>
              <a:t>The function must not be one that could easily be assumed by others working in the employee’s area on the employee’s shift</a:t>
            </a:r>
          </a:p>
        </p:txBody>
      </p:sp>
    </p:spTree>
    <p:extLst>
      <p:ext uri="{BB962C8B-B14F-4D97-AF65-F5344CB8AC3E}">
        <p14:creationId xmlns:p14="http://schemas.microsoft.com/office/powerpoint/2010/main" val="738488989"/>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D6C6BE-8AD3-1DDB-CB09-556F52910621}"/>
              </a:ext>
            </a:extLst>
          </p:cNvPr>
          <p:cNvSpPr>
            <a:spLocks noGrp="1"/>
          </p:cNvSpPr>
          <p:nvPr>
            <p:ph type="title"/>
          </p:nvPr>
        </p:nvSpPr>
        <p:spPr/>
        <p:txBody>
          <a:bodyPr/>
          <a:lstStyle/>
          <a:p>
            <a:r>
              <a:rPr lang="en-US" dirty="0"/>
              <a:t>ADA Pitfall #3: Work from home</a:t>
            </a:r>
          </a:p>
        </p:txBody>
      </p:sp>
      <p:sp>
        <p:nvSpPr>
          <p:cNvPr id="3" name="Content Placeholder 2">
            <a:extLst>
              <a:ext uri="{FF2B5EF4-FFF2-40B4-BE49-F238E27FC236}">
                <a16:creationId xmlns:a16="http://schemas.microsoft.com/office/drawing/2014/main" id="{73C39BFE-ADBE-62B8-8E29-67D2FC3FA469}"/>
              </a:ext>
            </a:extLst>
          </p:cNvPr>
          <p:cNvSpPr>
            <a:spLocks noGrp="1"/>
          </p:cNvSpPr>
          <p:nvPr>
            <p:ph idx="1"/>
          </p:nvPr>
        </p:nvSpPr>
        <p:spPr/>
        <p:txBody>
          <a:bodyPr/>
          <a:lstStyle/>
          <a:p>
            <a:r>
              <a:rPr lang="en-US" dirty="0"/>
              <a:t>Particularly since the COVID-19 pandemic, employers have seen a rise in ADA requests from employees seeking to work remotely</a:t>
            </a:r>
          </a:p>
          <a:p>
            <a:r>
              <a:rPr lang="en-US" dirty="0"/>
              <a:t>A strict “nobody can work from home” policy is not legally defensible under the ADA</a:t>
            </a:r>
          </a:p>
          <a:p>
            <a:r>
              <a:rPr lang="en-US" dirty="0"/>
              <a:t>Rather, the ADA requires that all requests for accommodation be considered on a fact-specific, employee-specific basis</a:t>
            </a:r>
          </a:p>
          <a:p>
            <a:r>
              <a:rPr lang="en-US" dirty="0"/>
              <a:t>The employer must actually analyze whether (a) the employee’s health care provider paperwork supports the notion that working from home is the only acceptable accommodation, and (b) if so, whether the employee can perform their essential job functions while working remotely</a:t>
            </a:r>
          </a:p>
          <a:p>
            <a:r>
              <a:rPr lang="en-US" dirty="0"/>
              <a:t>Spoiler alert:  If you made this position work from home during the pandemic, the answer to (b) is “yes”.</a:t>
            </a:r>
          </a:p>
        </p:txBody>
      </p:sp>
    </p:spTree>
    <p:extLst>
      <p:ext uri="{BB962C8B-B14F-4D97-AF65-F5344CB8AC3E}">
        <p14:creationId xmlns:p14="http://schemas.microsoft.com/office/powerpoint/2010/main" val="95842415"/>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809E9-551B-D834-DC82-C7224DCA0682}"/>
              </a:ext>
            </a:extLst>
          </p:cNvPr>
          <p:cNvSpPr>
            <a:spLocks noGrp="1"/>
          </p:cNvSpPr>
          <p:nvPr>
            <p:ph type="title"/>
          </p:nvPr>
        </p:nvSpPr>
        <p:spPr/>
        <p:txBody>
          <a:bodyPr/>
          <a:lstStyle/>
          <a:p>
            <a:r>
              <a:rPr lang="en-US" dirty="0"/>
              <a:t>ADA Pitfall #4: Transfer as an accommodation</a:t>
            </a:r>
          </a:p>
        </p:txBody>
      </p:sp>
      <p:sp>
        <p:nvSpPr>
          <p:cNvPr id="3" name="Content Placeholder 2">
            <a:extLst>
              <a:ext uri="{FF2B5EF4-FFF2-40B4-BE49-F238E27FC236}">
                <a16:creationId xmlns:a16="http://schemas.microsoft.com/office/drawing/2014/main" id="{6763EB04-1405-751B-EE13-6596F867B363}"/>
              </a:ext>
            </a:extLst>
          </p:cNvPr>
          <p:cNvSpPr>
            <a:spLocks noGrp="1"/>
          </p:cNvSpPr>
          <p:nvPr>
            <p:ph idx="1"/>
          </p:nvPr>
        </p:nvSpPr>
        <p:spPr/>
        <p:txBody>
          <a:bodyPr/>
          <a:lstStyle/>
          <a:p>
            <a:r>
              <a:rPr lang="en-US" dirty="0"/>
              <a:t>If an employee has expressed the desire to work, but you determine that they cannot perform the essential functions of their current job with the accommodations that are needed, the next step is to consider job transfer as a reasonable accommodation.  </a:t>
            </a:r>
          </a:p>
          <a:p>
            <a:r>
              <a:rPr lang="en-US" dirty="0"/>
              <a:t>You cannot terminate the employee, put them on unpaid leave, or make them use up all their PTO in lieu of taking this step.</a:t>
            </a:r>
          </a:p>
          <a:p>
            <a:r>
              <a:rPr lang="en-US" dirty="0"/>
              <a:t>To consider this accommodation, you must examine whether there are any vacant positions for which the employee would qualify, with or without accommodation.</a:t>
            </a:r>
          </a:p>
        </p:txBody>
      </p:sp>
    </p:spTree>
    <p:extLst>
      <p:ext uri="{BB962C8B-B14F-4D97-AF65-F5344CB8AC3E}">
        <p14:creationId xmlns:p14="http://schemas.microsoft.com/office/powerpoint/2010/main" val="2480059841"/>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EEFDF-CD1C-C1C6-D90A-5FDF156CD9BE}"/>
              </a:ext>
            </a:extLst>
          </p:cNvPr>
          <p:cNvSpPr>
            <a:spLocks noGrp="1"/>
          </p:cNvSpPr>
          <p:nvPr>
            <p:ph type="title"/>
          </p:nvPr>
        </p:nvSpPr>
        <p:spPr/>
        <p:txBody>
          <a:bodyPr/>
          <a:lstStyle/>
          <a:p>
            <a:r>
              <a:rPr lang="en-US" dirty="0"/>
              <a:t>The gifts that keep on giving</a:t>
            </a:r>
          </a:p>
        </p:txBody>
      </p:sp>
      <p:sp>
        <p:nvSpPr>
          <p:cNvPr id="3" name="Content Placeholder 2">
            <a:extLst>
              <a:ext uri="{FF2B5EF4-FFF2-40B4-BE49-F238E27FC236}">
                <a16:creationId xmlns:a16="http://schemas.microsoft.com/office/drawing/2014/main" id="{F3F8CBB5-5284-CE52-7231-241D42CAEC8B}"/>
              </a:ext>
            </a:extLst>
          </p:cNvPr>
          <p:cNvSpPr>
            <a:spLocks noGrp="1"/>
          </p:cNvSpPr>
          <p:nvPr>
            <p:ph idx="1"/>
          </p:nvPr>
        </p:nvSpPr>
        <p:spPr/>
        <p:txBody>
          <a:bodyPr/>
          <a:lstStyle/>
          <a:p>
            <a:r>
              <a:rPr lang="en-US" dirty="0"/>
              <a:t>The Americans with Disabilities Act (“ADA”) was enacted in 1990 (significantly expanded in a related Amendments Act in 2009)</a:t>
            </a:r>
          </a:p>
          <a:p>
            <a:r>
              <a:rPr lang="en-US" dirty="0"/>
              <a:t>The Family Medical Leave Act (“FMLA”) was enacted in 1993</a:t>
            </a:r>
          </a:p>
          <a:p>
            <a:r>
              <a:rPr lang="en-US" dirty="0"/>
              <a:t>30+ years later, compliance with the ADA and FMLA continues to present challenges for employers</a:t>
            </a:r>
          </a:p>
          <a:p>
            <a:r>
              <a:rPr lang="en-US" dirty="0"/>
              <a:t>In this presentation we will discuss the most difficult to navigate aspects of FMLA and ADA compliance, including the treatment of ADA leave following a period of FMLA leave, job transfer as an ADA accommodation, and unique issues related to remote and hybrid working environments</a:t>
            </a:r>
          </a:p>
        </p:txBody>
      </p:sp>
    </p:spTree>
    <p:extLst>
      <p:ext uri="{BB962C8B-B14F-4D97-AF65-F5344CB8AC3E}">
        <p14:creationId xmlns:p14="http://schemas.microsoft.com/office/powerpoint/2010/main" val="2034076720"/>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1E4C8-BB10-E700-15B4-75D7A1560F1A}"/>
              </a:ext>
            </a:extLst>
          </p:cNvPr>
          <p:cNvSpPr>
            <a:spLocks noGrp="1"/>
          </p:cNvSpPr>
          <p:nvPr>
            <p:ph type="title"/>
          </p:nvPr>
        </p:nvSpPr>
        <p:spPr/>
        <p:txBody>
          <a:bodyPr/>
          <a:lstStyle/>
          <a:p>
            <a:r>
              <a:rPr lang="en-US" dirty="0"/>
              <a:t>ADA Pitfall #4 (con’t)</a:t>
            </a:r>
          </a:p>
        </p:txBody>
      </p:sp>
      <p:sp>
        <p:nvSpPr>
          <p:cNvPr id="3" name="Content Placeholder 2">
            <a:extLst>
              <a:ext uri="{FF2B5EF4-FFF2-40B4-BE49-F238E27FC236}">
                <a16:creationId xmlns:a16="http://schemas.microsoft.com/office/drawing/2014/main" id="{A7E5FD28-3157-5A05-73F3-829865918F37}"/>
              </a:ext>
            </a:extLst>
          </p:cNvPr>
          <p:cNvSpPr>
            <a:spLocks noGrp="1"/>
          </p:cNvSpPr>
          <p:nvPr>
            <p:ph idx="1"/>
          </p:nvPr>
        </p:nvSpPr>
        <p:spPr/>
        <p:txBody>
          <a:bodyPr/>
          <a:lstStyle/>
          <a:p>
            <a:r>
              <a:rPr lang="en-US" dirty="0"/>
              <a:t>Employee cannot be made to go through application/interview process (though statutorily-required license testing is okay)</a:t>
            </a:r>
          </a:p>
          <a:p>
            <a:r>
              <a:rPr lang="en-US" dirty="0"/>
              <a:t>Transfer would be permanent if condition is permanent, otherwise employee must be transferred back to original job when the need for accommodation ends </a:t>
            </a:r>
          </a:p>
          <a:p>
            <a:r>
              <a:rPr lang="en-US" dirty="0"/>
              <a:t>Job restoration at the end of a temporary transfer is absolute (no loss in seniority, no change in shift, no reduction in compensation)</a:t>
            </a:r>
          </a:p>
          <a:p>
            <a:r>
              <a:rPr lang="en-US" dirty="0"/>
              <a:t>Employee’s pay can be lowered to match new position (but this is only a good idea if the transfer is permanent/long term)</a:t>
            </a:r>
          </a:p>
          <a:p>
            <a:r>
              <a:rPr lang="en-US" dirty="0"/>
              <a:t>If there are multiple vacant jobs for which the employee would quality, the Company must start by offering the job that most closely resembles the employee’s current position (i.e., the transfer offered cannot be punitive) </a:t>
            </a:r>
          </a:p>
          <a:p>
            <a:endParaRPr lang="en-US" dirty="0"/>
          </a:p>
        </p:txBody>
      </p:sp>
    </p:spTree>
    <p:extLst>
      <p:ext uri="{BB962C8B-B14F-4D97-AF65-F5344CB8AC3E}">
        <p14:creationId xmlns:p14="http://schemas.microsoft.com/office/powerpoint/2010/main" val="56895143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1D6212-7E2A-EAB3-2B82-FFD5B61A03A6}"/>
              </a:ext>
            </a:extLst>
          </p:cNvPr>
          <p:cNvSpPr>
            <a:spLocks noGrp="1"/>
          </p:cNvSpPr>
          <p:nvPr>
            <p:ph type="title"/>
          </p:nvPr>
        </p:nvSpPr>
        <p:spPr/>
        <p:txBody>
          <a:bodyPr/>
          <a:lstStyle/>
          <a:p>
            <a:r>
              <a:rPr lang="en-US" dirty="0"/>
              <a:t>ADA Pitfall #5: Leave as an accommodation</a:t>
            </a:r>
          </a:p>
        </p:txBody>
      </p:sp>
      <p:sp>
        <p:nvSpPr>
          <p:cNvPr id="3" name="Content Placeholder 2">
            <a:extLst>
              <a:ext uri="{FF2B5EF4-FFF2-40B4-BE49-F238E27FC236}">
                <a16:creationId xmlns:a16="http://schemas.microsoft.com/office/drawing/2014/main" id="{9CA41806-7B08-AA28-0091-24E8C64B2C85}"/>
              </a:ext>
            </a:extLst>
          </p:cNvPr>
          <p:cNvSpPr>
            <a:spLocks noGrp="1"/>
          </p:cNvSpPr>
          <p:nvPr>
            <p:ph idx="1"/>
          </p:nvPr>
        </p:nvSpPr>
        <p:spPr/>
        <p:txBody>
          <a:bodyPr/>
          <a:lstStyle/>
          <a:p>
            <a:r>
              <a:rPr lang="en-US" dirty="0"/>
              <a:t>If an employee expresses that they cannot work or you have determined that the employee cannot be accommodated in their current position and there are no appropriate job transfers available, then you must consider time off as a reasonable accommodation</a:t>
            </a:r>
          </a:p>
          <a:p>
            <a:r>
              <a:rPr lang="en-US" dirty="0"/>
              <a:t>You cannot shortcut to this step to avoid reasonable accommodations in the employee’s current position. You cannot shortcut to this step to avoid undesirable job transfers.</a:t>
            </a:r>
          </a:p>
          <a:p>
            <a:r>
              <a:rPr lang="en-US" dirty="0"/>
              <a:t>Continuous time off is considered reasonable if it is (a) definite, and (b) less than a year in anticipated duration</a:t>
            </a:r>
          </a:p>
          <a:p>
            <a:r>
              <a:rPr lang="en-US" dirty="0"/>
              <a:t>There is no hard and fast rule with regard to intermittent time off (called modified work schedule under the ADA), but it should be pretty liberally permitted</a:t>
            </a:r>
          </a:p>
        </p:txBody>
      </p:sp>
    </p:spTree>
    <p:extLst>
      <p:ext uri="{BB962C8B-B14F-4D97-AF65-F5344CB8AC3E}">
        <p14:creationId xmlns:p14="http://schemas.microsoft.com/office/powerpoint/2010/main" val="378504231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0E043-79EF-5E7E-791E-1EBC22C37020}"/>
              </a:ext>
            </a:extLst>
          </p:cNvPr>
          <p:cNvSpPr>
            <a:spLocks noGrp="1"/>
          </p:cNvSpPr>
          <p:nvPr>
            <p:ph type="title"/>
          </p:nvPr>
        </p:nvSpPr>
        <p:spPr/>
        <p:txBody>
          <a:bodyPr/>
          <a:lstStyle/>
          <a:p>
            <a:r>
              <a:rPr lang="en-US" dirty="0"/>
              <a:t>General Traps and Truths</a:t>
            </a:r>
          </a:p>
        </p:txBody>
      </p:sp>
      <p:sp>
        <p:nvSpPr>
          <p:cNvPr id="3" name="Content Placeholder 2">
            <a:extLst>
              <a:ext uri="{FF2B5EF4-FFF2-40B4-BE49-F238E27FC236}">
                <a16:creationId xmlns:a16="http://schemas.microsoft.com/office/drawing/2014/main" id="{8A6A93EF-F89E-41A2-78D3-DEDCF5A7CDF4}"/>
              </a:ext>
            </a:extLst>
          </p:cNvPr>
          <p:cNvSpPr>
            <a:spLocks noGrp="1"/>
          </p:cNvSpPr>
          <p:nvPr>
            <p:ph idx="1"/>
          </p:nvPr>
        </p:nvSpPr>
        <p:spPr/>
        <p:txBody>
          <a:bodyPr/>
          <a:lstStyle/>
          <a:p>
            <a:r>
              <a:rPr lang="en-US" dirty="0"/>
              <a:t>You do not have to grant the ADA reasonable accommodation; you need only grant an accommodation that is medically sufficient</a:t>
            </a:r>
          </a:p>
          <a:p>
            <a:r>
              <a:rPr lang="en-US" dirty="0"/>
              <a:t>“Undue hardship” is a unicorn – it essentially never exists, don’t fall for it</a:t>
            </a:r>
          </a:p>
          <a:p>
            <a:r>
              <a:rPr lang="en-US" dirty="0"/>
              <a:t>Under the FMLA, you can temporarily transfer an employee who is using intermittent leave in order to account for provable business needs, the same is not true under the ADA</a:t>
            </a:r>
          </a:p>
          <a:p>
            <a:r>
              <a:rPr lang="en-US" dirty="0"/>
              <a:t>Really significant modification of physical workspaces/tools is technically required by the ADA, so be careful in denying these requests</a:t>
            </a:r>
          </a:p>
          <a:p>
            <a:r>
              <a:rPr lang="en-US" dirty="0"/>
              <a:t>Be careful not to make assumptions about an employee’s physical abilities – their need for accommodation must be determined through the interactive process or else it could give rise to a “regarded as” disability discrimination claim</a:t>
            </a:r>
          </a:p>
        </p:txBody>
      </p:sp>
    </p:spTree>
    <p:extLst>
      <p:ext uri="{BB962C8B-B14F-4D97-AF65-F5344CB8AC3E}">
        <p14:creationId xmlns:p14="http://schemas.microsoft.com/office/powerpoint/2010/main" val="1780133856"/>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BBECC-E3BF-E1B1-F835-68CDAD12D0AF}"/>
              </a:ext>
            </a:extLst>
          </p:cNvPr>
          <p:cNvSpPr>
            <a:spLocks noGrp="1"/>
          </p:cNvSpPr>
          <p:nvPr>
            <p:ph type="title"/>
          </p:nvPr>
        </p:nvSpPr>
        <p:spPr/>
        <p:txBody>
          <a:bodyPr/>
          <a:lstStyle/>
          <a:p>
            <a:r>
              <a:rPr lang="en-US" dirty="0"/>
              <a:t>New stuff: The PWFA </a:t>
            </a:r>
          </a:p>
        </p:txBody>
      </p:sp>
      <p:sp>
        <p:nvSpPr>
          <p:cNvPr id="3" name="Content Placeholder 2">
            <a:extLst>
              <a:ext uri="{FF2B5EF4-FFF2-40B4-BE49-F238E27FC236}">
                <a16:creationId xmlns:a16="http://schemas.microsoft.com/office/drawing/2014/main" id="{1BE704C2-2215-9F0D-79C6-CB72A1D2C0FD}"/>
              </a:ext>
            </a:extLst>
          </p:cNvPr>
          <p:cNvSpPr>
            <a:spLocks noGrp="1"/>
          </p:cNvSpPr>
          <p:nvPr>
            <p:ph idx="1"/>
          </p:nvPr>
        </p:nvSpPr>
        <p:spPr/>
        <p:txBody>
          <a:bodyPr/>
          <a:lstStyle/>
          <a:p>
            <a:r>
              <a:rPr lang="en-US" dirty="0"/>
              <a:t>On April 15, 2024, the EEOC issued its regulations to assist employers in carrying out the new Pregnant Workers Fairness Act (“PWFA”)</a:t>
            </a:r>
          </a:p>
          <a:p>
            <a:r>
              <a:rPr lang="en-US" dirty="0"/>
              <a:t>Previously, pregnancy itself was not a “serious health condition” under the ADA, nor a “qualifying disability” under the ADA; as such, employers did not have a legal obligation to accommodate pregnant employees.  No more.</a:t>
            </a:r>
          </a:p>
          <a:p>
            <a:r>
              <a:rPr lang="en-US" dirty="0"/>
              <a:t>The PWFA requires employers (using the same ADA interactive process and definitions) to provide a reasonable accommodation to a qualified employee’s or job applicant’s known limitations related to, affected by, or arising out of pregnancy, childbirth, or related conditions</a:t>
            </a:r>
          </a:p>
          <a:p>
            <a:r>
              <a:rPr lang="en-US" dirty="0"/>
              <a:t>Here again, be careful that you are not making assumptions related to a pregnant employee’s abilities</a:t>
            </a:r>
          </a:p>
        </p:txBody>
      </p:sp>
    </p:spTree>
    <p:extLst>
      <p:ext uri="{BB962C8B-B14F-4D97-AF65-F5344CB8AC3E}">
        <p14:creationId xmlns:p14="http://schemas.microsoft.com/office/powerpoint/2010/main" val="3734292464"/>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8613D-7F4C-929D-4238-F46DA19B2CAB}"/>
              </a:ext>
            </a:extLst>
          </p:cNvPr>
          <p:cNvSpPr>
            <a:spLocks noGrp="1"/>
          </p:cNvSpPr>
          <p:nvPr>
            <p:ph type="title"/>
          </p:nvPr>
        </p:nvSpPr>
        <p:spPr/>
        <p:txBody>
          <a:bodyPr/>
          <a:lstStyle/>
          <a:p>
            <a:r>
              <a:rPr lang="en-US" dirty="0"/>
              <a:t>HR Overwhelmed?  There’s a new solution in town! </a:t>
            </a:r>
          </a:p>
        </p:txBody>
      </p:sp>
      <p:sp>
        <p:nvSpPr>
          <p:cNvPr id="3" name="Content Placeholder 2">
            <a:extLst>
              <a:ext uri="{FF2B5EF4-FFF2-40B4-BE49-F238E27FC236}">
                <a16:creationId xmlns:a16="http://schemas.microsoft.com/office/drawing/2014/main" id="{9F4E14DE-BF4B-F317-26B9-78DBC2E84A60}"/>
              </a:ext>
            </a:extLst>
          </p:cNvPr>
          <p:cNvSpPr>
            <a:spLocks noGrp="1"/>
          </p:cNvSpPr>
          <p:nvPr>
            <p:ph idx="1"/>
          </p:nvPr>
        </p:nvSpPr>
        <p:spPr>
          <a:xfrm>
            <a:off x="812801" y="1252410"/>
            <a:ext cx="10452100" cy="2020180"/>
          </a:xfrm>
        </p:spPr>
        <p:txBody>
          <a:bodyPr/>
          <a:lstStyle/>
          <a:p>
            <a:pPr>
              <a:buFont typeface="Arial" panose="020B0604020202020204" pitchFamily="34" charset="0"/>
              <a:buChar char="•"/>
            </a:pPr>
            <a:r>
              <a:rPr lang="en-US" dirty="0"/>
              <a:t>ConnectBridge, a Third-party Administrator and ancillary business of Cozen O’Connor, provides a refreshingly new approach to FMLA and ADA claims administration grounded in transparency, communication, and accuracy</a:t>
            </a:r>
          </a:p>
          <a:p>
            <a:pPr>
              <a:buFont typeface="Arial" panose="020B0604020202020204" pitchFamily="34" charset="0"/>
              <a:buChar char="•"/>
            </a:pPr>
            <a:r>
              <a:rPr lang="en-US" dirty="0"/>
              <a:t>The ConnectBridge difference</a:t>
            </a:r>
          </a:p>
          <a:p>
            <a:pPr marL="0" indent="0">
              <a:buNone/>
            </a:pPr>
            <a:endParaRPr lang="en-US" dirty="0"/>
          </a:p>
          <a:p>
            <a:pPr marL="0" indent="0">
              <a:buNone/>
            </a:pPr>
            <a:endParaRPr lang="en-US" dirty="0"/>
          </a:p>
        </p:txBody>
      </p:sp>
      <p:pic>
        <p:nvPicPr>
          <p:cNvPr id="6" name="Picture 5">
            <a:extLst>
              <a:ext uri="{FF2B5EF4-FFF2-40B4-BE49-F238E27FC236}">
                <a16:creationId xmlns:a16="http://schemas.microsoft.com/office/drawing/2014/main" id="{C321402F-1986-D21C-83E7-335AD158C159}"/>
              </a:ext>
            </a:extLst>
          </p:cNvPr>
          <p:cNvPicPr>
            <a:picLocks noChangeAspect="1"/>
          </p:cNvPicPr>
          <p:nvPr/>
        </p:nvPicPr>
        <p:blipFill>
          <a:blip r:embed="rId2"/>
          <a:stretch>
            <a:fillRect/>
          </a:stretch>
        </p:blipFill>
        <p:spPr>
          <a:xfrm>
            <a:off x="654106" y="6583362"/>
            <a:ext cx="1759040" cy="463574"/>
          </a:xfrm>
          <a:prstGeom prst="rect">
            <a:avLst/>
          </a:prstGeom>
        </p:spPr>
      </p:pic>
      <p:sp>
        <p:nvSpPr>
          <p:cNvPr id="7" name="TextBox 6">
            <a:extLst>
              <a:ext uri="{FF2B5EF4-FFF2-40B4-BE49-F238E27FC236}">
                <a16:creationId xmlns:a16="http://schemas.microsoft.com/office/drawing/2014/main" id="{6DC95531-440B-6CA4-4407-63CA9CE6D3E4}"/>
              </a:ext>
            </a:extLst>
          </p:cNvPr>
          <p:cNvSpPr txBox="1"/>
          <p:nvPr/>
        </p:nvSpPr>
        <p:spPr>
          <a:xfrm>
            <a:off x="812801" y="3429000"/>
            <a:ext cx="5202988" cy="3416320"/>
          </a:xfrm>
          <a:prstGeom prst="rect">
            <a:avLst/>
          </a:prstGeom>
          <a:noFill/>
        </p:spPr>
        <p:txBody>
          <a:bodyPr wrap="square" rtlCol="0">
            <a:spAutoFit/>
          </a:bodyPr>
          <a:lstStyle/>
          <a:p>
            <a:pPr marL="625475" lvl="1" indent="-163513">
              <a:buFont typeface="Arial" panose="020B0604020202020204" pitchFamily="34" charset="0"/>
              <a:buChar char="•"/>
            </a:pPr>
            <a:r>
              <a:rPr lang="en-US" b="1" dirty="0">
                <a:solidFill>
                  <a:srgbClr val="F37021"/>
                </a:solidFill>
                <a:latin typeface="Roboto" panose="02000000000000000000" pitchFamily="2" charset="0"/>
                <a:ea typeface="Roboto" panose="02000000000000000000" pitchFamily="2" charset="0"/>
                <a:cs typeface="Roboto" panose="02000000000000000000" pitchFamily="2" charset="0"/>
              </a:rPr>
              <a:t>Better people</a:t>
            </a:r>
          </a:p>
          <a:p>
            <a:pPr marL="1030288" lvl="2" indent="-231775">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No “call center” employees</a:t>
            </a:r>
          </a:p>
          <a:p>
            <a:pPr marL="1030288" lvl="2" indent="-231775">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Decades of ADA/FMLA compliance experience </a:t>
            </a:r>
          </a:p>
          <a:p>
            <a:pPr marL="1030288" lvl="2" indent="-231775">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Better training and direction</a:t>
            </a:r>
          </a:p>
          <a:p>
            <a:pPr marL="625475" lvl="1" indent="-163513">
              <a:buFont typeface="Arial" panose="020B0604020202020204" pitchFamily="34" charset="0"/>
              <a:buChar char="•"/>
            </a:pPr>
            <a:r>
              <a:rPr lang="en-US" b="1" dirty="0">
                <a:solidFill>
                  <a:srgbClr val="F37021"/>
                </a:solidFill>
                <a:latin typeface="Roboto" panose="02000000000000000000" pitchFamily="2" charset="0"/>
                <a:ea typeface="Roboto" panose="02000000000000000000" pitchFamily="2" charset="0"/>
                <a:cs typeface="Roboto" panose="02000000000000000000" pitchFamily="2" charset="0"/>
              </a:rPr>
              <a:t>Better onboarding</a:t>
            </a:r>
          </a:p>
          <a:p>
            <a:pPr marL="1030288" lvl="2" indent="-231775">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Ready-made employee communications, quick reference cards, and instructional videos</a:t>
            </a:r>
          </a:p>
          <a:p>
            <a:pPr marL="1030288" lvl="2" indent="-231775">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Customized employee training webinars</a:t>
            </a:r>
          </a:p>
          <a:p>
            <a:endParaRPr lang="en-US" dirty="0"/>
          </a:p>
        </p:txBody>
      </p:sp>
      <p:sp>
        <p:nvSpPr>
          <p:cNvPr id="8" name="TextBox 7">
            <a:extLst>
              <a:ext uri="{FF2B5EF4-FFF2-40B4-BE49-F238E27FC236}">
                <a16:creationId xmlns:a16="http://schemas.microsoft.com/office/drawing/2014/main" id="{C58E272A-8A52-0E01-4FE2-074EAC85A10A}"/>
              </a:ext>
            </a:extLst>
          </p:cNvPr>
          <p:cNvSpPr txBox="1"/>
          <p:nvPr/>
        </p:nvSpPr>
        <p:spPr>
          <a:xfrm>
            <a:off x="6066605" y="3437020"/>
            <a:ext cx="5202988" cy="3416320"/>
          </a:xfrm>
          <a:prstGeom prst="rect">
            <a:avLst/>
          </a:prstGeom>
          <a:noFill/>
        </p:spPr>
        <p:txBody>
          <a:bodyPr wrap="square" rtlCol="0">
            <a:spAutoFit/>
          </a:bodyPr>
          <a:lstStyle/>
          <a:p>
            <a:pPr marL="404813" lvl="1" indent="-173038">
              <a:buFont typeface="Arial" panose="020B0604020202020204" pitchFamily="34" charset="0"/>
              <a:buChar char="•"/>
            </a:pPr>
            <a:r>
              <a:rPr lang="en-US" b="1" dirty="0">
                <a:solidFill>
                  <a:srgbClr val="F37021"/>
                </a:solidFill>
                <a:latin typeface="Roboto" panose="02000000000000000000" pitchFamily="2" charset="0"/>
                <a:ea typeface="Roboto" panose="02000000000000000000" pitchFamily="2" charset="0"/>
                <a:cs typeface="Roboto" panose="02000000000000000000" pitchFamily="2" charset="0"/>
              </a:rPr>
              <a:t>Better technology</a:t>
            </a:r>
          </a:p>
          <a:p>
            <a:pPr marL="798513" lvl="2" indent="-230188">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Claims submission via computer, mobile device, or 800 number</a:t>
            </a:r>
          </a:p>
          <a:p>
            <a:pPr marL="798513" lvl="2" indent="-230188">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HR access to claims filed on-demand</a:t>
            </a:r>
          </a:p>
          <a:p>
            <a:pPr marL="798513" lvl="2" indent="-230188">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Cutting-edge, customizable analytics</a:t>
            </a:r>
          </a:p>
          <a:p>
            <a:pPr marL="798513" lvl="2" indent="-230188">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Better throughput – built-in laws, employee communications, and company workflows</a:t>
            </a:r>
          </a:p>
          <a:p>
            <a:pPr marL="798513" lvl="2" indent="-230188">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Seamless integration with company HR systems</a:t>
            </a:r>
          </a:p>
          <a:p>
            <a:pPr marL="798513" lvl="2" indent="-230188">
              <a:buFont typeface="Arial" panose="020B0604020202020204" pitchFamily="34" charset="0"/>
              <a:buChar char="•"/>
            </a:pPr>
            <a:r>
              <a:rPr lang="en-US" dirty="0">
                <a:solidFill>
                  <a:srgbClr val="404040"/>
                </a:solidFill>
                <a:latin typeface="Roboto" panose="02000000000000000000" pitchFamily="2" charset="0"/>
                <a:ea typeface="Roboto" panose="02000000000000000000" pitchFamily="2" charset="0"/>
                <a:cs typeface="Roboto" panose="02000000000000000000" pitchFamily="2" charset="0"/>
              </a:rPr>
              <a:t>In-house mail center and operations</a:t>
            </a:r>
          </a:p>
          <a:p>
            <a:endParaRPr lang="en-US" dirty="0"/>
          </a:p>
        </p:txBody>
      </p:sp>
    </p:spTree>
    <p:extLst>
      <p:ext uri="{BB962C8B-B14F-4D97-AF65-F5344CB8AC3E}">
        <p14:creationId xmlns:p14="http://schemas.microsoft.com/office/powerpoint/2010/main" val="369620537"/>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4FE87A-27D2-F988-EFE1-A993806722BA}"/>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1F858E53-1F0B-34ED-9A1F-3F76D2A68166}"/>
              </a:ext>
            </a:extLst>
          </p:cNvPr>
          <p:cNvSpPr>
            <a:spLocks noGrp="1"/>
          </p:cNvSpPr>
          <p:nvPr>
            <p:ph idx="1"/>
          </p:nvPr>
        </p:nvSpPr>
        <p:spPr/>
        <p:txBody>
          <a:bodyPr/>
          <a:lstStyle/>
          <a:p>
            <a:pPr marL="0" indent="0">
              <a:buNone/>
            </a:pPr>
            <a:r>
              <a:rPr lang="en-US" dirty="0"/>
              <a:t>Mariah Passarelli</a:t>
            </a:r>
          </a:p>
          <a:p>
            <a:pPr marL="0" indent="0">
              <a:buNone/>
            </a:pPr>
            <a:r>
              <a:rPr lang="en-US" dirty="0"/>
              <a:t>mpassarelli@cozen.com</a:t>
            </a:r>
          </a:p>
          <a:p>
            <a:pPr marL="0" indent="0">
              <a:buNone/>
            </a:pPr>
            <a:r>
              <a:rPr lang="en-US" dirty="0"/>
              <a:t>412.620.6502</a:t>
            </a:r>
          </a:p>
          <a:p>
            <a:pPr marL="0" indent="0">
              <a:buNone/>
            </a:pPr>
            <a:endParaRPr lang="en-US" dirty="0"/>
          </a:p>
          <a:p>
            <a:pPr marL="0" indent="0">
              <a:buNone/>
            </a:pPr>
            <a:r>
              <a:rPr lang="en-US" dirty="0"/>
              <a:t>For more information about ConnectBridge, contact Mariah or Trevor McGuinness, Managing Director, Cozen O’Connor Ancillary Businesses, 215.665.7269, tmcguinness@cozen.com</a:t>
            </a:r>
          </a:p>
        </p:txBody>
      </p:sp>
    </p:spTree>
    <p:extLst>
      <p:ext uri="{BB962C8B-B14F-4D97-AF65-F5344CB8AC3E}">
        <p14:creationId xmlns:p14="http://schemas.microsoft.com/office/powerpoint/2010/main" val="256093100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688F-8B2A-2B24-0551-EA4A6310B7B0}"/>
              </a:ext>
            </a:extLst>
          </p:cNvPr>
          <p:cNvSpPr>
            <a:spLocks noGrp="1"/>
          </p:cNvSpPr>
          <p:nvPr>
            <p:ph type="title"/>
          </p:nvPr>
        </p:nvSpPr>
        <p:spPr/>
        <p:txBody>
          <a:bodyPr/>
          <a:lstStyle/>
          <a:p>
            <a:r>
              <a:rPr lang="en-US" dirty="0"/>
              <a:t>Can I sleep through this presentation?</a:t>
            </a:r>
          </a:p>
        </p:txBody>
      </p:sp>
      <p:sp>
        <p:nvSpPr>
          <p:cNvPr id="3" name="Content Placeholder 2">
            <a:extLst>
              <a:ext uri="{FF2B5EF4-FFF2-40B4-BE49-F238E27FC236}">
                <a16:creationId xmlns:a16="http://schemas.microsoft.com/office/drawing/2014/main" id="{C357EB6E-9AA9-3CE4-E3A4-5B1282E5FDEA}"/>
              </a:ext>
            </a:extLst>
          </p:cNvPr>
          <p:cNvSpPr>
            <a:spLocks noGrp="1"/>
          </p:cNvSpPr>
          <p:nvPr>
            <p:ph idx="1"/>
          </p:nvPr>
        </p:nvSpPr>
        <p:spPr/>
        <p:txBody>
          <a:bodyPr/>
          <a:lstStyle/>
          <a:p>
            <a:r>
              <a:rPr lang="en-US" dirty="0"/>
              <a:t>If your company employs more than four (4) people, no.</a:t>
            </a:r>
          </a:p>
          <a:p>
            <a:r>
              <a:rPr lang="en-US" dirty="0"/>
              <a:t>Minimum employee threshold by Act:</a:t>
            </a:r>
          </a:p>
          <a:p>
            <a:pPr lvl="1"/>
            <a:r>
              <a:rPr lang="en-US" dirty="0"/>
              <a:t>FMLA = 50 employees, employed within a 75-mile radius, in any given 12-month period</a:t>
            </a:r>
          </a:p>
          <a:p>
            <a:pPr lvl="1"/>
            <a:r>
              <a:rPr lang="en-US" dirty="0"/>
              <a:t>ADA = 15 or more employees (anywhere)</a:t>
            </a:r>
          </a:p>
          <a:p>
            <a:pPr lvl="1"/>
            <a:r>
              <a:rPr lang="en-US" dirty="0"/>
              <a:t>Pennsylvania Human Relations Act (“PHRA”) = four (4) or more employees or “individual contractors” (anywhere)</a:t>
            </a:r>
          </a:p>
        </p:txBody>
      </p:sp>
    </p:spTree>
    <p:extLst>
      <p:ext uri="{BB962C8B-B14F-4D97-AF65-F5344CB8AC3E}">
        <p14:creationId xmlns:p14="http://schemas.microsoft.com/office/powerpoint/2010/main" val="179536542"/>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C232C-E5F9-170A-E695-D64F9F7DC87E}"/>
              </a:ext>
            </a:extLst>
          </p:cNvPr>
          <p:cNvSpPr>
            <a:spLocks noGrp="1"/>
          </p:cNvSpPr>
          <p:nvPr>
            <p:ph type="title"/>
          </p:nvPr>
        </p:nvSpPr>
        <p:spPr/>
        <p:txBody>
          <a:bodyPr/>
          <a:lstStyle/>
          <a:p>
            <a:r>
              <a:rPr lang="en-US" dirty="0"/>
              <a:t>A quick spin through the basics: FMLA</a:t>
            </a:r>
          </a:p>
        </p:txBody>
      </p:sp>
      <p:sp>
        <p:nvSpPr>
          <p:cNvPr id="3" name="Content Placeholder 2">
            <a:extLst>
              <a:ext uri="{FF2B5EF4-FFF2-40B4-BE49-F238E27FC236}">
                <a16:creationId xmlns:a16="http://schemas.microsoft.com/office/drawing/2014/main" id="{29308254-33D7-4078-1D5F-1BE9D28FC970}"/>
              </a:ext>
            </a:extLst>
          </p:cNvPr>
          <p:cNvSpPr>
            <a:spLocks noGrp="1"/>
          </p:cNvSpPr>
          <p:nvPr>
            <p:ph idx="1"/>
          </p:nvPr>
        </p:nvSpPr>
        <p:spPr/>
        <p:txBody>
          <a:bodyPr/>
          <a:lstStyle/>
          <a:p>
            <a:pPr>
              <a:buFont typeface="Wingdings" panose="05000000000000000000" pitchFamily="2" charset="2"/>
              <a:buChar char="§"/>
            </a:pPr>
            <a:r>
              <a:rPr lang="en-US" dirty="0"/>
              <a:t>Provides unpaid, job-protected time off for qualifying employees under qualifying circumstances </a:t>
            </a:r>
          </a:p>
          <a:p>
            <a:pPr>
              <a:buFont typeface="Wingdings" panose="05000000000000000000" pitchFamily="2" charset="2"/>
              <a:buChar char="§"/>
            </a:pPr>
            <a:r>
              <a:rPr lang="en-US" dirty="0"/>
              <a:t>Prohibits employers from interfering with the right to leave</a:t>
            </a:r>
          </a:p>
          <a:p>
            <a:pPr>
              <a:buFont typeface="Wingdings" panose="05000000000000000000" pitchFamily="2" charset="2"/>
              <a:buChar char="§"/>
            </a:pPr>
            <a:r>
              <a:rPr lang="en-US" dirty="0"/>
              <a:t>Prohibits discrimination against employees who have requested and/or taken FMLA leave</a:t>
            </a:r>
          </a:p>
          <a:p>
            <a:pPr>
              <a:buFont typeface="Wingdings" panose="05000000000000000000" pitchFamily="2" charset="2"/>
              <a:buChar char="§"/>
            </a:pPr>
            <a:r>
              <a:rPr lang="en-US" dirty="0"/>
              <a:t>Prohibits retaliation against employees who have requested and/or taken FMLA leave</a:t>
            </a:r>
          </a:p>
        </p:txBody>
      </p:sp>
    </p:spTree>
    <p:extLst>
      <p:ext uri="{BB962C8B-B14F-4D97-AF65-F5344CB8AC3E}">
        <p14:creationId xmlns:p14="http://schemas.microsoft.com/office/powerpoint/2010/main" val="234668529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FC0C7-C410-C120-B0FE-E21CE1792FD8}"/>
              </a:ext>
            </a:extLst>
          </p:cNvPr>
          <p:cNvSpPr>
            <a:spLocks noGrp="1"/>
          </p:cNvSpPr>
          <p:nvPr>
            <p:ph type="title"/>
          </p:nvPr>
        </p:nvSpPr>
        <p:spPr/>
        <p:txBody>
          <a:bodyPr/>
          <a:lstStyle/>
          <a:p>
            <a:r>
              <a:rPr lang="en-US" dirty="0"/>
              <a:t>A quick spin through the basics: FMLA</a:t>
            </a:r>
          </a:p>
        </p:txBody>
      </p:sp>
      <p:sp>
        <p:nvSpPr>
          <p:cNvPr id="3" name="Content Placeholder 2">
            <a:extLst>
              <a:ext uri="{FF2B5EF4-FFF2-40B4-BE49-F238E27FC236}">
                <a16:creationId xmlns:a16="http://schemas.microsoft.com/office/drawing/2014/main" id="{FE65EEF9-0C66-E41C-B16D-77D37089512E}"/>
              </a:ext>
            </a:extLst>
          </p:cNvPr>
          <p:cNvSpPr>
            <a:spLocks noGrp="1"/>
          </p:cNvSpPr>
          <p:nvPr>
            <p:ph idx="1"/>
          </p:nvPr>
        </p:nvSpPr>
        <p:spPr/>
        <p:txBody>
          <a:bodyPr/>
          <a:lstStyle/>
          <a:p>
            <a:r>
              <a:rPr lang="en-US" dirty="0"/>
              <a:t>There are two types of FMLA leave:</a:t>
            </a:r>
          </a:p>
          <a:p>
            <a:pPr lvl="1"/>
            <a:r>
              <a:rPr lang="en-US" i="1" dirty="0"/>
              <a:t>Contiguous</a:t>
            </a:r>
            <a:r>
              <a:rPr lang="en-US" dirty="0"/>
              <a:t> = FMLA leave taken in blocks of continuous time; and</a:t>
            </a:r>
          </a:p>
          <a:p>
            <a:pPr lvl="1"/>
            <a:r>
              <a:rPr lang="en-US" i="1" dirty="0"/>
              <a:t>Intermittent</a:t>
            </a:r>
            <a:r>
              <a:rPr lang="en-US" dirty="0"/>
              <a:t> = FMLA leave taken in smaller increments of time (partial hours, hours, days) over the course of weeks or months</a:t>
            </a:r>
          </a:p>
          <a:p>
            <a:r>
              <a:rPr lang="en-US" dirty="0"/>
              <a:t>Requires three things:</a:t>
            </a:r>
          </a:p>
          <a:p>
            <a:pPr marL="914400" lvl="1" indent="-514350">
              <a:buFont typeface="+mj-lt"/>
              <a:buAutoNum type="arabicPeriod"/>
            </a:pPr>
            <a:r>
              <a:rPr lang="en-US" dirty="0"/>
              <a:t>Covered employer (50+ employees in a given 12-month period)</a:t>
            </a:r>
          </a:p>
          <a:p>
            <a:pPr marL="914400" lvl="1" indent="-514350">
              <a:buFont typeface="+mj-lt"/>
              <a:buAutoNum type="arabicPeriod"/>
            </a:pPr>
            <a:r>
              <a:rPr lang="en-US" dirty="0"/>
              <a:t>Eligible employee</a:t>
            </a:r>
          </a:p>
          <a:p>
            <a:pPr marL="1771650" lvl="3" indent="-514350"/>
            <a:r>
              <a:rPr lang="en-US" sz="2200" dirty="0"/>
              <a:t>Employee works at a location where there are 50+ employees within a 75-mile radius </a:t>
            </a:r>
          </a:p>
          <a:p>
            <a:pPr marL="1771650" lvl="3" indent="-514350"/>
            <a:r>
              <a:rPr lang="en-US" sz="2200" dirty="0"/>
              <a:t>Employee has worked for the employer for (1) at least 12 months total, and (2) at least 1,250 hours in the immediately preceding 12-month period </a:t>
            </a:r>
          </a:p>
          <a:p>
            <a:pPr marL="914400" lvl="1" indent="-514350">
              <a:buFont typeface="+mj-lt"/>
              <a:buAutoNum type="arabicPeriod"/>
            </a:pPr>
            <a:r>
              <a:rPr lang="en-US" dirty="0"/>
              <a:t>Qualifying event</a:t>
            </a:r>
          </a:p>
          <a:p>
            <a:endParaRPr lang="en-US" dirty="0"/>
          </a:p>
        </p:txBody>
      </p:sp>
    </p:spTree>
    <p:extLst>
      <p:ext uri="{BB962C8B-B14F-4D97-AF65-F5344CB8AC3E}">
        <p14:creationId xmlns:p14="http://schemas.microsoft.com/office/powerpoint/2010/main" val="257396606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E117F-BA8C-D695-024E-C1395E9F6EC8}"/>
              </a:ext>
            </a:extLst>
          </p:cNvPr>
          <p:cNvSpPr>
            <a:spLocks noGrp="1"/>
          </p:cNvSpPr>
          <p:nvPr>
            <p:ph type="title"/>
          </p:nvPr>
        </p:nvSpPr>
        <p:spPr/>
        <p:txBody>
          <a:bodyPr/>
          <a:lstStyle/>
          <a:p>
            <a:r>
              <a:rPr lang="en-US" dirty="0"/>
              <a:t>A quick spin through the basics: FMLA</a:t>
            </a:r>
          </a:p>
        </p:txBody>
      </p:sp>
      <p:sp>
        <p:nvSpPr>
          <p:cNvPr id="3" name="Content Placeholder 2">
            <a:extLst>
              <a:ext uri="{FF2B5EF4-FFF2-40B4-BE49-F238E27FC236}">
                <a16:creationId xmlns:a16="http://schemas.microsoft.com/office/drawing/2014/main" id="{591EDD12-312E-E32D-1C7F-CA5FA61D49EE}"/>
              </a:ext>
            </a:extLst>
          </p:cNvPr>
          <p:cNvSpPr>
            <a:spLocks noGrp="1"/>
          </p:cNvSpPr>
          <p:nvPr>
            <p:ph idx="1"/>
          </p:nvPr>
        </p:nvSpPr>
        <p:spPr/>
        <p:txBody>
          <a:bodyPr/>
          <a:lstStyle/>
          <a:p>
            <a:r>
              <a:rPr lang="en-US" dirty="0"/>
              <a:t>Qualifying events:</a:t>
            </a:r>
          </a:p>
          <a:p>
            <a:pPr lvl="1"/>
            <a:r>
              <a:rPr lang="en-US" dirty="0"/>
              <a:t>Pregnancy/birth = 12 week block or intermittent</a:t>
            </a:r>
          </a:p>
          <a:p>
            <a:pPr lvl="1"/>
            <a:r>
              <a:rPr lang="en-US" dirty="0"/>
              <a:t>Parental bonding = 12 weeks can be restricted to block, must be taken within 12 months of child’s birth/placement, can be combined for parents</a:t>
            </a:r>
          </a:p>
          <a:p>
            <a:pPr lvl="1"/>
            <a:r>
              <a:rPr lang="en-US" dirty="0"/>
              <a:t>Care for spouse/child*/parent with a serious health condition = 12 week block or intermittent</a:t>
            </a:r>
          </a:p>
          <a:p>
            <a:pPr lvl="1"/>
            <a:r>
              <a:rPr lang="en-US" dirty="0"/>
              <a:t>Employee’s own serious health condition = 12 week block or intermittent</a:t>
            </a:r>
          </a:p>
          <a:p>
            <a:pPr lvl="1"/>
            <a:r>
              <a:rPr lang="en-US" dirty="0"/>
              <a:t>Military caregiver = 26 week block or intermittent</a:t>
            </a:r>
          </a:p>
          <a:p>
            <a:pPr lvl="1"/>
            <a:r>
              <a:rPr lang="en-US" dirty="0"/>
              <a:t>Military exigency = time periods specified by statute</a:t>
            </a:r>
          </a:p>
        </p:txBody>
      </p:sp>
    </p:spTree>
    <p:extLst>
      <p:ext uri="{BB962C8B-B14F-4D97-AF65-F5344CB8AC3E}">
        <p14:creationId xmlns:p14="http://schemas.microsoft.com/office/powerpoint/2010/main" val="3030673172"/>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BA976-8B2F-9C8A-435D-1239C559F9EF}"/>
              </a:ext>
            </a:extLst>
          </p:cNvPr>
          <p:cNvSpPr>
            <a:spLocks noGrp="1"/>
          </p:cNvSpPr>
          <p:nvPr>
            <p:ph type="title"/>
          </p:nvPr>
        </p:nvSpPr>
        <p:spPr/>
        <p:txBody>
          <a:bodyPr/>
          <a:lstStyle/>
          <a:p>
            <a:r>
              <a:rPr lang="en-US" dirty="0"/>
              <a:t>A quick spin through the basics: FMLA</a:t>
            </a:r>
          </a:p>
        </p:txBody>
      </p:sp>
      <p:sp>
        <p:nvSpPr>
          <p:cNvPr id="3" name="Content Placeholder 2">
            <a:extLst>
              <a:ext uri="{FF2B5EF4-FFF2-40B4-BE49-F238E27FC236}">
                <a16:creationId xmlns:a16="http://schemas.microsoft.com/office/drawing/2014/main" id="{1ABE5728-61B0-ADB3-9F9C-A7EA473F1924}"/>
              </a:ext>
            </a:extLst>
          </p:cNvPr>
          <p:cNvSpPr>
            <a:spLocks noGrp="1"/>
          </p:cNvSpPr>
          <p:nvPr>
            <p:ph idx="1"/>
          </p:nvPr>
        </p:nvSpPr>
        <p:spPr/>
        <p:txBody>
          <a:bodyPr/>
          <a:lstStyle/>
          <a:p>
            <a:r>
              <a:rPr lang="en-US" dirty="0"/>
              <a:t>What is a “serious health condition?” = Illness, injury, impairment, or physical or mental condition that involves inpatient care or continuing treatment by a health care provider</a:t>
            </a:r>
          </a:p>
          <a:p>
            <a:pPr lvl="1"/>
            <a:r>
              <a:rPr lang="en-US" dirty="0"/>
              <a:t>“Continuing treatment” includes treatment for chronic/permanent conditions, conditions requiring multiple treatments (course of medication counts), examination/medical tests to determine condition, treatment for substance abuse, COVID (and related quarantine period)</a:t>
            </a:r>
          </a:p>
          <a:p>
            <a:pPr lvl="1"/>
            <a:endParaRPr lang="en-US" dirty="0"/>
          </a:p>
        </p:txBody>
      </p:sp>
    </p:spTree>
    <p:extLst>
      <p:ext uri="{BB962C8B-B14F-4D97-AF65-F5344CB8AC3E}">
        <p14:creationId xmlns:p14="http://schemas.microsoft.com/office/powerpoint/2010/main" val="12018480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EDD36-5FA3-7C35-D199-A0F20E15DCA1}"/>
              </a:ext>
            </a:extLst>
          </p:cNvPr>
          <p:cNvSpPr>
            <a:spLocks noGrp="1"/>
          </p:cNvSpPr>
          <p:nvPr>
            <p:ph type="title"/>
          </p:nvPr>
        </p:nvSpPr>
        <p:spPr/>
        <p:txBody>
          <a:bodyPr/>
          <a:lstStyle/>
          <a:p>
            <a:r>
              <a:rPr lang="en-US" dirty="0"/>
              <a:t>FMLA Pitfall #1: Elective Procedures</a:t>
            </a:r>
          </a:p>
        </p:txBody>
      </p:sp>
      <p:sp>
        <p:nvSpPr>
          <p:cNvPr id="3" name="Content Placeholder 2">
            <a:extLst>
              <a:ext uri="{FF2B5EF4-FFF2-40B4-BE49-F238E27FC236}">
                <a16:creationId xmlns:a16="http://schemas.microsoft.com/office/drawing/2014/main" id="{29920356-E535-7609-8895-D9D999264023}"/>
              </a:ext>
            </a:extLst>
          </p:cNvPr>
          <p:cNvSpPr>
            <a:spLocks noGrp="1"/>
          </p:cNvSpPr>
          <p:nvPr>
            <p:ph idx="1"/>
          </p:nvPr>
        </p:nvSpPr>
        <p:spPr/>
        <p:txBody>
          <a:bodyPr/>
          <a:lstStyle/>
          <a:p>
            <a:r>
              <a:rPr lang="en-US" dirty="0"/>
              <a:t>Truly elective procedures are not covered by the FMLA (e.g., elective cosmetic surgery, elective cosmetic dental procedures, elective abortion)</a:t>
            </a:r>
          </a:p>
          <a:p>
            <a:r>
              <a:rPr lang="en-US" dirty="0"/>
              <a:t>HOWEVER, what may seem at face value to be “elective” may actually be the result of medical necessity</a:t>
            </a:r>
          </a:p>
          <a:p>
            <a:r>
              <a:rPr lang="en-US" dirty="0"/>
              <a:t>In any event, complications arising from an elective procedure may still constitute a “serious medical condition”</a:t>
            </a:r>
          </a:p>
          <a:p>
            <a:r>
              <a:rPr lang="en-US" dirty="0"/>
              <a:t>Rhetorical question: How deep are you willing to dig into an employee’s personal medical information to satisfy yourself that a procedure was elective just to deny FMLA? (Hint: Not very deeply)</a:t>
            </a:r>
          </a:p>
          <a:p>
            <a:r>
              <a:rPr lang="en-US" dirty="0"/>
              <a:t>Risks associated with knowing things you cannot unknow</a:t>
            </a:r>
          </a:p>
          <a:p>
            <a:endParaRPr lang="en-US" dirty="0"/>
          </a:p>
        </p:txBody>
      </p:sp>
    </p:spTree>
    <p:extLst>
      <p:ext uri="{BB962C8B-B14F-4D97-AF65-F5344CB8AC3E}">
        <p14:creationId xmlns:p14="http://schemas.microsoft.com/office/powerpoint/2010/main" val="241944638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D0DC38-B5A5-66FB-763D-EBFE42772EAE}"/>
              </a:ext>
            </a:extLst>
          </p:cNvPr>
          <p:cNvSpPr>
            <a:spLocks noGrp="1"/>
          </p:cNvSpPr>
          <p:nvPr>
            <p:ph type="title"/>
          </p:nvPr>
        </p:nvSpPr>
        <p:spPr/>
        <p:txBody>
          <a:bodyPr/>
          <a:lstStyle/>
          <a:p>
            <a:r>
              <a:rPr lang="en-US" dirty="0"/>
              <a:t>FMLA Pitfall #2: Leaving it up to the employee</a:t>
            </a:r>
          </a:p>
        </p:txBody>
      </p:sp>
      <p:sp>
        <p:nvSpPr>
          <p:cNvPr id="3" name="Content Placeholder 2">
            <a:extLst>
              <a:ext uri="{FF2B5EF4-FFF2-40B4-BE49-F238E27FC236}">
                <a16:creationId xmlns:a16="http://schemas.microsoft.com/office/drawing/2014/main" id="{DF4F4C93-2EA8-490D-AB15-8ACAA68108E2}"/>
              </a:ext>
            </a:extLst>
          </p:cNvPr>
          <p:cNvSpPr>
            <a:spLocks noGrp="1"/>
          </p:cNvSpPr>
          <p:nvPr>
            <p:ph idx="1"/>
          </p:nvPr>
        </p:nvSpPr>
        <p:spPr/>
        <p:txBody>
          <a:bodyPr/>
          <a:lstStyle/>
          <a:p>
            <a:r>
              <a:rPr lang="en-US" dirty="0"/>
              <a:t>Once the Company is on notice of an FMLA-qualifying event, the FMLA must apply</a:t>
            </a:r>
          </a:p>
          <a:p>
            <a:r>
              <a:rPr lang="en-US" dirty="0"/>
              <a:t>This means, even where an employee asks to first exhaust his/her PTO or to otherwise delay the onset of FMLA leave, the Company cannot legally permit the employee to do so</a:t>
            </a:r>
          </a:p>
          <a:p>
            <a:r>
              <a:rPr lang="en-US" dirty="0"/>
              <a:t>Very specific, statutory deadlines exist in the FMLA that require the Company to take a series of actions after becoming on notice of an FMLA-qualifying circumstance and training of both supervisors and HR on these deadlines is important</a:t>
            </a:r>
          </a:p>
          <a:p>
            <a:r>
              <a:rPr lang="en-US" dirty="0"/>
              <a:t>The FMLA is the only federal employment law statute of this nature that does not require any level of intent by the Company in order to constitute a violation of the law</a:t>
            </a:r>
          </a:p>
        </p:txBody>
      </p:sp>
    </p:spTree>
    <p:extLst>
      <p:ext uri="{BB962C8B-B14F-4D97-AF65-F5344CB8AC3E}">
        <p14:creationId xmlns:p14="http://schemas.microsoft.com/office/powerpoint/2010/main" val="1546511469"/>
      </p:ext>
    </p:extLst>
  </p:cSld>
  <p:clrMapOvr>
    <a:masterClrMapping/>
  </p:clrMapOvr>
  <p:transition/>
</p:sld>
</file>

<file path=ppt/theme/theme1.xml><?xml version="1.0" encoding="utf-8"?>
<a:theme xmlns:a="http://schemas.openxmlformats.org/drawingml/2006/main" name="1_CO-PPP-2013Red">
  <a:themeElements>
    <a:clrScheme name="CO-PPP-2012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O-PPP-2012a">
      <a:majorFont>
        <a:latin typeface="Arial"/>
        <a:ea typeface="Arial"/>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3200" b="0" i="0" u="none" strike="noStrike" cap="none" normalizeH="0" baseline="0" smtClean="0">
            <a:ln>
              <a:noFill/>
            </a:ln>
            <a:solidFill>
              <a:schemeClr val="tx2"/>
            </a:solidFill>
            <a:effectLst/>
            <a:latin typeface="Arial" charset="0"/>
          </a:defRPr>
        </a:defPPr>
      </a:lstStyle>
    </a:lnDef>
  </a:objectDefaults>
  <a:extraClrSchemeLst>
    <a:extraClrScheme>
      <a:clrScheme name="CO-PPP-2012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O-PPP-2012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O-PPP-2012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O-PPP-2012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O-PPP-2012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O-PPP-2012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O-PPP-2012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O-PPP-2012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O-PPP-2012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O-PPP-2012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O-PPP-2012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O-PPP-2012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Cozen_Orange-Image" id="{7F46A89A-9FAB-8F4E-A9F2-ED52C2B3677E}" vid="{459A6608-34E4-C84B-BB18-1C5FD6EAD4FA}"/>
    </a:ext>
  </a:extLst>
</a:theme>
</file>

<file path=docProps/app.xml><?xml version="1.0" encoding="utf-8"?>
<Properties xmlns="http://schemas.openxmlformats.org/officeDocument/2006/extended-properties" xmlns:vt="http://schemas.openxmlformats.org/officeDocument/2006/docPropsVTypes">
  <Template>Cozen_Orange-Image</Template>
  <TotalTime>357</TotalTime>
  <Words>2717</Words>
  <Application>Microsoft Office PowerPoint</Application>
  <PresentationFormat>Widescreen</PresentationFormat>
  <Paragraphs>150</Paragraphs>
  <Slides>25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vt:lpstr>
      <vt:lpstr>Futura Std Heavy</vt:lpstr>
      <vt:lpstr>Roboto</vt:lpstr>
      <vt:lpstr>Roboto Medium</vt:lpstr>
      <vt:lpstr>Wingdings</vt:lpstr>
      <vt:lpstr>1_CO-PPP-2013Red</vt:lpstr>
      <vt:lpstr>Of Pitfalls and Inconvenient Truths The Most Challenging Aspects of FMLA and ADA Compliance</vt:lpstr>
      <vt:lpstr>The gifts that keep on giving</vt:lpstr>
      <vt:lpstr>Can I sleep through this presentation?</vt:lpstr>
      <vt:lpstr>A quick spin through the basics: FMLA</vt:lpstr>
      <vt:lpstr>A quick spin through the basics: FMLA</vt:lpstr>
      <vt:lpstr>A quick spin through the basics: FMLA</vt:lpstr>
      <vt:lpstr>A quick spin through the basics: FMLA</vt:lpstr>
      <vt:lpstr>FMLA Pitfall #1: Elective Procedures</vt:lpstr>
      <vt:lpstr>FMLA Pitfall #2: Leaving it up to the employee</vt:lpstr>
      <vt:lpstr>FMLA Pitfall #3: The ‘no-fault’ attendance policy</vt:lpstr>
      <vt:lpstr>FMLA Pitfall #4: Grandma needs a break</vt:lpstr>
      <vt:lpstr>Pitfall #5: Intermittent intolerance </vt:lpstr>
      <vt:lpstr>The MOTHER of FMLA/ADA Pitfalls: The Tail</vt:lpstr>
      <vt:lpstr>A quick spin through the basics: ADA </vt:lpstr>
      <vt:lpstr>A quick spin through the basics: ADA</vt:lpstr>
      <vt:lpstr>ADA Pitfall #1: Requiring “fully clear” duty</vt:lpstr>
      <vt:lpstr>ADA Pitfall #2: Essential function foul-ups </vt:lpstr>
      <vt:lpstr>ADA Pitfall #3: Work from home</vt:lpstr>
      <vt:lpstr>ADA Pitfall #4: Transfer as an accommodation</vt:lpstr>
      <vt:lpstr>ADA Pitfall #4 (con’t)</vt:lpstr>
      <vt:lpstr>ADA Pitfall #5: Leave as an accommodation</vt:lpstr>
      <vt:lpstr>General Traps and Truths</vt:lpstr>
      <vt:lpstr>New stuff: The PWFA </vt:lpstr>
      <vt:lpstr>HR Overwhelmed?  There’s a new solution in town! </vt:lpstr>
      <vt:lpstr>Thank you</vt:lpstr>
    </vt:vector>
  </TitlesOfParts>
  <Company>Cozen O'Connor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Kessler, Julia</dc:creator>
  <cp:lastModifiedBy>Kessler, Julia</cp:lastModifiedBy>
  <cp:revision>6</cp:revision>
  <dcterms:created xsi:type="dcterms:W3CDTF">2024-04-23T16:45:59Z</dcterms:created>
  <dcterms:modified xsi:type="dcterms:W3CDTF">2024-08-16T21:18:36Z</dcterms:modified>
</cp:coreProperties>
</file>