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62" r:id="rId6"/>
    <p:sldId id="5037" r:id="rId7"/>
    <p:sldId id="5053" r:id="rId8"/>
    <p:sldId id="266" r:id="rId9"/>
    <p:sldId id="5045" r:id="rId10"/>
    <p:sldId id="5050" r:id="rId11"/>
    <p:sldId id="5055" r:id="rId12"/>
    <p:sldId id="268" r:id="rId13"/>
    <p:sldId id="5025" r:id="rId14"/>
    <p:sldId id="5031" r:id="rId15"/>
    <p:sldId id="5043" r:id="rId16"/>
    <p:sldId id="5057" r:id="rId17"/>
    <p:sldId id="5054" r:id="rId18"/>
    <p:sldId id="5040" r:id="rId19"/>
    <p:sldId id="5044" r:id="rId20"/>
    <p:sldId id="5042" r:id="rId21"/>
    <p:sldId id="5047" r:id="rId22"/>
    <p:sldId id="5048" r:id="rId23"/>
    <p:sldId id="5049"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FB0E28F-FC32-4057-815D-DAB0F5CBEDE8}">
          <p14:sldIdLst>
            <p14:sldId id="256"/>
          </p14:sldIdLst>
        </p14:section>
        <p14:section name="Lessons in Legal Writing in APAC" id="{89ADB7D5-8E72-4500-BDAE-A842DCBDA0EC}">
          <p14:sldIdLst>
            <p14:sldId id="262"/>
            <p14:sldId id="5037"/>
            <p14:sldId id="5053"/>
            <p14:sldId id="266"/>
            <p14:sldId id="5045"/>
            <p14:sldId id="5050"/>
            <p14:sldId id="5055"/>
            <p14:sldId id="268"/>
            <p14:sldId id="5025"/>
            <p14:sldId id="5031"/>
            <p14:sldId id="5043"/>
            <p14:sldId id="5057"/>
            <p14:sldId id="5054"/>
            <p14:sldId id="5040"/>
            <p14:sldId id="5044"/>
            <p14:sldId id="5042"/>
            <p14:sldId id="5047"/>
            <p14:sldId id="5048"/>
            <p14:sldId id="504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272F5D"/>
    <a:srgbClr val="1D5065"/>
    <a:srgbClr val="E6E6E6"/>
    <a:srgbClr val="252F60"/>
    <a:srgbClr val="C6133B"/>
    <a:srgbClr val="E1D7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B9617C-3288-FA97-B0E9-E59B0C5FA872}" v="2" dt="2024-05-16T00:16:16.9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87" autoAdjust="0"/>
    <p:restoredTop sz="83040" autoAdjust="0"/>
  </p:normalViewPr>
  <p:slideViewPr>
    <p:cSldViewPr snapToGrid="0">
      <p:cViewPr varScale="1">
        <p:scale>
          <a:sx n="68" d="100"/>
          <a:sy n="68" d="100"/>
        </p:scale>
        <p:origin x="1229" y="53"/>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ndan McGowan" userId="S::b.mcgowan@acc.com::3dcf36a8-fa23-46f0-a1a4-63293831878a" providerId="AD" clId="Web-{38B9617C-3288-FA97-B0E9-E59B0C5FA872}"/>
    <pc:docChg chg="delSld modSection">
      <pc:chgData name="Brendan McGowan" userId="S::b.mcgowan@acc.com::3dcf36a8-fa23-46f0-a1a4-63293831878a" providerId="AD" clId="Web-{38B9617C-3288-FA97-B0E9-E59B0C5FA872}" dt="2024-05-16T00:16:16.970" v="1"/>
      <pc:docMkLst>
        <pc:docMk/>
      </pc:docMkLst>
      <pc:sldChg chg="del">
        <pc:chgData name="Brendan McGowan" userId="S::b.mcgowan@acc.com::3dcf36a8-fa23-46f0-a1a4-63293831878a" providerId="AD" clId="Web-{38B9617C-3288-FA97-B0E9-E59B0C5FA872}" dt="2024-05-16T00:16:14.595" v="0"/>
        <pc:sldMkLst>
          <pc:docMk/>
          <pc:sldMk cId="3644720635" sldId="257"/>
        </pc:sldMkLst>
      </pc:sldChg>
      <pc:sldChg chg="del">
        <pc:chgData name="Brendan McGowan" userId="S::b.mcgowan@acc.com::3dcf36a8-fa23-46f0-a1a4-63293831878a" providerId="AD" clId="Web-{38B9617C-3288-FA97-B0E9-E59B0C5FA872}" dt="2024-05-16T00:16:16.970" v="1"/>
        <pc:sldMkLst>
          <pc:docMk/>
          <pc:sldMk cId="3398663996" sldId="2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06511-7B45-4F0B-A7D5-8CAB9F37CFF0}" type="datetimeFigureOut">
              <a:rPr lang="en-US" smtClean="0"/>
              <a:t>5/15/2024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A478CD-016D-4F54-B4F9-B78FDB5018CF}" type="slidenum">
              <a:rPr lang="en-US" smtClean="0"/>
              <a:t>‹#›</a:t>
            </a:fld>
            <a:endParaRPr lang="en-US"/>
          </a:p>
        </p:txBody>
      </p:sp>
    </p:spTree>
    <p:extLst>
      <p:ext uri="{BB962C8B-B14F-4D97-AF65-F5344CB8AC3E}">
        <p14:creationId xmlns:p14="http://schemas.microsoft.com/office/powerpoint/2010/main" val="816722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478CD-016D-4F54-B4F9-B78FDB5018CF}" type="slidenum">
              <a:rPr lang="en-US" smtClean="0"/>
              <a:t>7</a:t>
            </a:fld>
            <a:endParaRPr lang="en-US"/>
          </a:p>
        </p:txBody>
      </p:sp>
    </p:spTree>
    <p:extLst>
      <p:ext uri="{BB962C8B-B14F-4D97-AF65-F5344CB8AC3E}">
        <p14:creationId xmlns:p14="http://schemas.microsoft.com/office/powerpoint/2010/main" val="2802313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solidFill>
                <a:srgbClr val="FF0000"/>
              </a:solidFill>
            </a:endParaRPr>
          </a:p>
        </p:txBody>
      </p:sp>
      <p:sp>
        <p:nvSpPr>
          <p:cNvPr id="4" name="Slide Number Placeholder 3"/>
          <p:cNvSpPr>
            <a:spLocks noGrp="1"/>
          </p:cNvSpPr>
          <p:nvPr>
            <p:ph type="sldNum" sz="quarter" idx="5"/>
          </p:nvPr>
        </p:nvSpPr>
        <p:spPr/>
        <p:txBody>
          <a:bodyPr/>
          <a:lstStyle/>
          <a:p>
            <a:fld id="{02A478CD-016D-4F54-B4F9-B78FDB5018CF}" type="slidenum">
              <a:rPr lang="en-US" smtClean="0"/>
              <a:t>17</a:t>
            </a:fld>
            <a:endParaRPr lang="en-US"/>
          </a:p>
        </p:txBody>
      </p:sp>
    </p:spTree>
    <p:extLst>
      <p:ext uri="{BB962C8B-B14F-4D97-AF65-F5344CB8AC3E}">
        <p14:creationId xmlns:p14="http://schemas.microsoft.com/office/powerpoint/2010/main" val="1888547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solidFill>
                <a:srgbClr val="FF0000"/>
              </a:solidFill>
            </a:endParaRPr>
          </a:p>
        </p:txBody>
      </p:sp>
      <p:sp>
        <p:nvSpPr>
          <p:cNvPr id="4" name="Slide Number Placeholder 3"/>
          <p:cNvSpPr>
            <a:spLocks noGrp="1"/>
          </p:cNvSpPr>
          <p:nvPr>
            <p:ph type="sldNum" sz="quarter" idx="5"/>
          </p:nvPr>
        </p:nvSpPr>
        <p:spPr/>
        <p:txBody>
          <a:bodyPr/>
          <a:lstStyle/>
          <a:p>
            <a:fld id="{02A478CD-016D-4F54-B4F9-B78FDB5018CF}" type="slidenum">
              <a:rPr lang="en-US" smtClean="0"/>
              <a:t>18</a:t>
            </a:fld>
            <a:endParaRPr lang="en-US"/>
          </a:p>
        </p:txBody>
      </p:sp>
    </p:spTree>
    <p:extLst>
      <p:ext uri="{BB962C8B-B14F-4D97-AF65-F5344CB8AC3E}">
        <p14:creationId xmlns:p14="http://schemas.microsoft.com/office/powerpoint/2010/main" val="807859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solidFill>
                <a:srgbClr val="FF0000"/>
              </a:solidFill>
            </a:endParaRPr>
          </a:p>
        </p:txBody>
      </p:sp>
      <p:sp>
        <p:nvSpPr>
          <p:cNvPr id="4" name="Slide Number Placeholder 3"/>
          <p:cNvSpPr>
            <a:spLocks noGrp="1"/>
          </p:cNvSpPr>
          <p:nvPr>
            <p:ph type="sldNum" sz="quarter" idx="5"/>
          </p:nvPr>
        </p:nvSpPr>
        <p:spPr/>
        <p:txBody>
          <a:bodyPr/>
          <a:lstStyle/>
          <a:p>
            <a:fld id="{02A478CD-016D-4F54-B4F9-B78FDB5018CF}" type="slidenum">
              <a:rPr lang="en-US" smtClean="0"/>
              <a:t>19</a:t>
            </a:fld>
            <a:endParaRPr lang="en-US"/>
          </a:p>
        </p:txBody>
      </p:sp>
    </p:spTree>
    <p:extLst>
      <p:ext uri="{BB962C8B-B14F-4D97-AF65-F5344CB8AC3E}">
        <p14:creationId xmlns:p14="http://schemas.microsoft.com/office/powerpoint/2010/main" val="2083949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2A478CD-016D-4F54-B4F9-B78FDB5018CF}" type="slidenum">
              <a:rPr lang="en-US" smtClean="0"/>
              <a:t>20</a:t>
            </a:fld>
            <a:endParaRPr lang="en-US"/>
          </a:p>
        </p:txBody>
      </p:sp>
    </p:spTree>
    <p:extLst>
      <p:ext uri="{BB962C8B-B14F-4D97-AF65-F5344CB8AC3E}">
        <p14:creationId xmlns:p14="http://schemas.microsoft.com/office/powerpoint/2010/main" val="2051294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Key takeaways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SG" sz="1800" kern="100" dirty="0">
                <a:effectLst/>
                <a:latin typeface="Calibri" panose="020F0502020204030204" pitchFamily="34" charset="0"/>
                <a:ea typeface="Times New Roman" panose="02020603050405020304" pitchFamily="18" charset="0"/>
                <a:cs typeface="Times New Roman" panose="02020603050405020304" pitchFamily="18" charset="0"/>
              </a:rPr>
              <a:t>clarity and focus on recommendation., providing all essential information in a more succinct format.</a:t>
            </a:r>
          </a:p>
          <a:p>
            <a:pPr marL="228600" indent="-228600">
              <a:buAutoNum type="arabicPeriod"/>
            </a:pPr>
            <a:r>
              <a:rPr lang="en-SG" dirty="0"/>
              <a:t>Linear approach vs pyramid or recommendation/action advice</a:t>
            </a:r>
          </a:p>
          <a:p>
            <a:pPr marL="228600" indent="-228600">
              <a:buAutoNum type="arabicPeriod"/>
            </a:pPr>
            <a:endParaRPr lang="en-SG" dirty="0"/>
          </a:p>
          <a:p>
            <a:pPr marL="0" marR="0">
              <a:spcBef>
                <a:spcPts val="0"/>
              </a:spcBef>
              <a:spcAft>
                <a:spcPts val="0"/>
              </a:spcAft>
            </a:pPr>
            <a:r>
              <a:rPr lang="en-SG" sz="1800" kern="100" dirty="0">
                <a:effectLst/>
                <a:latin typeface="Calibri" panose="020F0502020204030204" pitchFamily="34" charset="0"/>
                <a:ea typeface="Times New Roman" panose="02020603050405020304" pitchFamily="18" charset="0"/>
                <a:cs typeface="Times New Roman" panose="02020603050405020304" pitchFamily="18" charset="0"/>
              </a:rPr>
              <a:t>- **Immediate Impact vs. Detailed Exploration**: Leading with the recommendation and conclusion provides immediate clarity and action points, which is effective for busy recipients or decision-makers who need to understand the bottom line quickly. This format prioritizes efficiency and impact over depth initially.</a:t>
            </a:r>
          </a:p>
          <a:p>
            <a:pPr marL="0" marR="0">
              <a:spcBef>
                <a:spcPts val="0"/>
              </a:spcBef>
              <a:spcAft>
                <a:spcPts val="0"/>
              </a:spcAft>
            </a:pPr>
            <a:r>
              <a:rPr lang="en-SG" sz="1800" kern="100" dirty="0">
                <a:effectLst/>
                <a:latin typeface="Calibri" panose="020F0502020204030204" pitchFamily="34" charset="0"/>
                <a:ea typeface="Times New Roman" panose="02020603050405020304" pitchFamily="18" charset="0"/>
                <a:cs typeface="Times New Roman" panose="02020603050405020304" pitchFamily="18" charset="0"/>
              </a:rPr>
              <a:t>- **Information Flow**: The linear approach walks the reader through the entire thought process, from background through detailed analysis, before reaching a conclusion and recommendation. This method may be preferred for complex issues where understanding the context and nuanced analysis is crucial before arriving at a conclusion.</a:t>
            </a:r>
          </a:p>
          <a:p>
            <a:pPr marL="228600" indent="-228600">
              <a:buAutoNum type="arabicPeriod"/>
            </a:pPr>
            <a:endParaRPr lang="en-SG" dirty="0"/>
          </a:p>
        </p:txBody>
      </p:sp>
      <p:sp>
        <p:nvSpPr>
          <p:cNvPr id="4" name="Slide Number Placeholder 3"/>
          <p:cNvSpPr>
            <a:spLocks noGrp="1"/>
          </p:cNvSpPr>
          <p:nvPr>
            <p:ph type="sldNum" sz="quarter" idx="5"/>
          </p:nvPr>
        </p:nvSpPr>
        <p:spPr/>
        <p:txBody>
          <a:bodyPr/>
          <a:lstStyle/>
          <a:p>
            <a:fld id="{02A478CD-016D-4F54-B4F9-B78FDB5018CF}" type="slidenum">
              <a:rPr lang="en-US" smtClean="0"/>
              <a:t>21</a:t>
            </a:fld>
            <a:endParaRPr lang="en-US"/>
          </a:p>
        </p:txBody>
      </p:sp>
    </p:spTree>
    <p:extLst>
      <p:ext uri="{BB962C8B-B14F-4D97-AF65-F5344CB8AC3E}">
        <p14:creationId xmlns:p14="http://schemas.microsoft.com/office/powerpoint/2010/main" val="2261822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a:spcBef>
                <a:spcPts val="0"/>
              </a:spcBef>
              <a:spcAft>
                <a:spcPts val="750"/>
              </a:spcAft>
            </a:pPr>
            <a:r>
              <a:rPr lang="en-US" dirty="0"/>
              <a:t>Passive voice : </a:t>
            </a:r>
            <a:r>
              <a:rPr lang="en-SG" sz="1800" dirty="0">
                <a:solidFill>
                  <a:srgbClr val="555555"/>
                </a:solidFill>
                <a:effectLst/>
                <a:highlight>
                  <a:srgbClr val="FFFFFF"/>
                </a:highlight>
                <a:latin typeface="Arial" panose="020B0604020202020204" pitchFamily="34" charset="0"/>
                <a:ea typeface="Times New Roman" panose="02020603050405020304" pitchFamily="18" charset="0"/>
              </a:rPr>
              <a:t>Examples of passive verbs:</a:t>
            </a:r>
            <a:endParaRPr lang="en-SG" sz="1800" dirty="0">
              <a:effectLst/>
              <a:highlight>
                <a:srgbClr val="FFFFFF"/>
              </a:highlight>
              <a:latin typeface="Times New Roman" panose="02020603050405020304" pitchFamily="18" charset="0"/>
              <a:ea typeface="Times New Roman" panose="02020603050405020304" pitchFamily="18" charset="0"/>
            </a:endParaRPr>
          </a:p>
          <a:p>
            <a:pPr marL="342900" marR="0" lvl="0" indent="-342900">
              <a:lnSpc>
                <a:spcPct val="120000"/>
              </a:lnSpc>
              <a:spcBef>
                <a:spcPts val="0"/>
              </a:spcBef>
              <a:spcAft>
                <a:spcPts val="1000"/>
              </a:spcAft>
              <a:buSzPts val="1000"/>
              <a:buFont typeface="Symbol" panose="05050102010706020507" pitchFamily="18" charset="2"/>
              <a:buChar char=""/>
              <a:tabLst>
                <a:tab pos="457200" algn="l"/>
              </a:tabLst>
            </a:pPr>
            <a:r>
              <a:rPr lang="en-SG" sz="1800" dirty="0">
                <a:solidFill>
                  <a:srgbClr val="555555"/>
                </a:solidFill>
                <a:effectLst/>
                <a:highlight>
                  <a:srgbClr val="FFFFFF"/>
                </a:highlight>
                <a:latin typeface="Arial" panose="020B0604020202020204" pitchFamily="34" charset="0"/>
                <a:ea typeface="SimSun" panose="02010600030101010101" pitchFamily="2" charset="-122"/>
                <a:cs typeface="Times New Roman" panose="02020603050405020304" pitchFamily="18" charset="0"/>
              </a:rPr>
              <a:t>was received, </a:t>
            </a:r>
            <a:endParaRPr lang="en-SG" sz="1800" dirty="0">
              <a:effectLst/>
              <a:highlight>
                <a:srgbClr val="FFFFFF"/>
              </a:highlight>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20000"/>
              </a:lnSpc>
              <a:spcBef>
                <a:spcPts val="0"/>
              </a:spcBef>
              <a:spcAft>
                <a:spcPts val="1000"/>
              </a:spcAft>
              <a:buSzPts val="1000"/>
              <a:buFont typeface="Symbol" panose="05050102010706020507" pitchFamily="18" charset="2"/>
              <a:buChar char=""/>
              <a:tabLst>
                <a:tab pos="457200" algn="l"/>
              </a:tabLst>
            </a:pPr>
            <a:r>
              <a:rPr lang="en-SG" sz="1800" dirty="0">
                <a:solidFill>
                  <a:srgbClr val="555555"/>
                </a:solidFill>
                <a:effectLst/>
                <a:highlight>
                  <a:srgbClr val="FFFFFF"/>
                </a:highlight>
                <a:latin typeface="Arial" panose="020B0604020202020204" pitchFamily="34" charset="0"/>
                <a:ea typeface="SimSun" panose="02010600030101010101" pitchFamily="2" charset="-122"/>
                <a:cs typeface="Times New Roman" panose="02020603050405020304" pitchFamily="18" charset="0"/>
              </a:rPr>
              <a:t>is being considered, </a:t>
            </a:r>
            <a:endParaRPr lang="en-SG" sz="1800" dirty="0">
              <a:effectLst/>
              <a:highlight>
                <a:srgbClr val="FFFFFF"/>
              </a:highlight>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lnSpc>
                <a:spcPct val="120000"/>
              </a:lnSpc>
              <a:spcBef>
                <a:spcPts val="0"/>
              </a:spcBef>
              <a:spcAft>
                <a:spcPts val="1000"/>
              </a:spcAft>
              <a:buSzPts val="1000"/>
              <a:buFont typeface="Symbol" panose="05050102010706020507" pitchFamily="18" charset="2"/>
              <a:buChar char=""/>
              <a:tabLst>
                <a:tab pos="457200" algn="l"/>
              </a:tabLst>
            </a:pPr>
            <a:r>
              <a:rPr lang="en-SG" sz="1800" dirty="0">
                <a:solidFill>
                  <a:srgbClr val="555555"/>
                </a:solidFill>
                <a:effectLst/>
                <a:highlight>
                  <a:srgbClr val="FFFFFF"/>
                </a:highlight>
                <a:latin typeface="Arial" panose="020B0604020202020204" pitchFamily="34" charset="0"/>
                <a:ea typeface="SimSun" panose="02010600030101010101" pitchFamily="2" charset="-122"/>
                <a:cs typeface="Times New Roman" panose="02020603050405020304" pitchFamily="18" charset="0"/>
              </a:rPr>
              <a:t>has been selected. </a:t>
            </a:r>
            <a:endParaRPr lang="en-SG" sz="1800" dirty="0">
              <a:effectLst/>
              <a:highlight>
                <a:srgbClr val="FFFFFF"/>
              </a:highlight>
              <a:latin typeface="Calibri" panose="020F0502020204030204" pitchFamily="34" charset="0"/>
              <a:ea typeface="SimSun" panose="02010600030101010101" pitchFamily="2" charset="-122"/>
              <a:cs typeface="Times New Roman" panose="02020603050405020304" pitchFamily="18" charset="0"/>
            </a:endParaRPr>
          </a:p>
          <a:p>
            <a:endParaRPr lang="en-SG" sz="1800" dirty="0">
              <a:solidFill>
                <a:srgbClr val="555555"/>
              </a:solidFill>
              <a:effectLst/>
              <a:latin typeface="Arial" panose="020B0604020202020204" pitchFamily="34" charset="0"/>
              <a:ea typeface="SimSun" panose="02010600030101010101" pitchFamily="2" charset="-122"/>
            </a:endParaRPr>
          </a:p>
          <a:p>
            <a:r>
              <a:rPr lang="en-SG" sz="1800" dirty="0">
                <a:solidFill>
                  <a:srgbClr val="555555"/>
                </a:solidFill>
                <a:effectLst/>
                <a:latin typeface="Arial" panose="020B0604020202020204" pitchFamily="34" charset="0"/>
                <a:ea typeface="SimSun" panose="02010600030101010101" pitchFamily="2" charset="-122"/>
              </a:rPr>
              <a:t>Passive: The regulation [receiver] was written [verb] by the drafter [actor].</a:t>
            </a:r>
            <a:br>
              <a:rPr lang="en-SG" sz="1800" dirty="0">
                <a:solidFill>
                  <a:srgbClr val="555555"/>
                </a:solidFill>
                <a:effectLst/>
                <a:latin typeface="Arial" panose="020B0604020202020204" pitchFamily="34" charset="0"/>
                <a:ea typeface="SimSun" panose="02010600030101010101" pitchFamily="2" charset="-122"/>
              </a:rPr>
            </a:br>
            <a:br>
              <a:rPr lang="en-SG" sz="1800" dirty="0">
                <a:solidFill>
                  <a:srgbClr val="555555"/>
                </a:solidFill>
                <a:effectLst/>
                <a:latin typeface="Arial" panose="020B0604020202020204" pitchFamily="34" charset="0"/>
                <a:ea typeface="SimSun" panose="02010600030101010101" pitchFamily="2" charset="-122"/>
              </a:rPr>
            </a:br>
            <a:r>
              <a:rPr lang="en-SG" sz="1800" dirty="0">
                <a:solidFill>
                  <a:srgbClr val="555555"/>
                </a:solidFill>
                <a:effectLst/>
                <a:latin typeface="Arial" panose="020B0604020202020204" pitchFamily="34" charset="0"/>
                <a:ea typeface="SimSun" panose="02010600030101010101" pitchFamily="2" charset="-122"/>
              </a:rPr>
              <a:t>Active: The drafter [actor] wrote [verb] the regulation [receiver].</a:t>
            </a:r>
            <a:br>
              <a:rPr lang="en-SG" sz="1800" dirty="0">
                <a:solidFill>
                  <a:srgbClr val="555555"/>
                </a:solidFill>
                <a:effectLst/>
                <a:latin typeface="Arial" panose="020B0604020202020204" pitchFamily="34" charset="0"/>
                <a:ea typeface="SimSun" panose="02010600030101010101" pitchFamily="2" charset="-122"/>
              </a:rPr>
            </a:br>
            <a:endParaRPr lang="en-US" dirty="0"/>
          </a:p>
          <a:p>
            <a:r>
              <a:rPr lang="en-US" dirty="0"/>
              <a:t>2. Use action verbs. </a:t>
            </a:r>
          </a:p>
          <a:p>
            <a:r>
              <a:rPr lang="en-US" dirty="0"/>
              <a:t>Avoid words like this: </a:t>
            </a:r>
          </a:p>
          <a:p>
            <a:r>
              <a:rPr lang="en-US" dirty="0"/>
              <a:t>DON'T SAY		SAY</a:t>
            </a:r>
          </a:p>
          <a:p>
            <a:r>
              <a:rPr lang="en-US" dirty="0"/>
              <a:t>give consideration to	consider</a:t>
            </a:r>
          </a:p>
          <a:p>
            <a:r>
              <a:rPr lang="en-US" dirty="0"/>
              <a:t>is applicable to	applies to</a:t>
            </a:r>
          </a:p>
          <a:p>
            <a:r>
              <a:rPr lang="en-US" dirty="0"/>
              <a:t>make payment	pay</a:t>
            </a:r>
          </a:p>
          <a:p>
            <a:r>
              <a:rPr lang="en-US" dirty="0"/>
              <a:t>give recognition to	recognize</a:t>
            </a:r>
          </a:p>
          <a:p>
            <a:r>
              <a:rPr lang="en-US" dirty="0"/>
              <a:t>is concerned with	concerns</a:t>
            </a:r>
          </a:p>
          <a:p>
            <a:endParaRPr lang="en-US" dirty="0"/>
          </a:p>
          <a:p>
            <a:r>
              <a:rPr lang="en-SG" sz="1800" b="1" dirty="0">
                <a:solidFill>
                  <a:srgbClr val="555555"/>
                </a:solidFill>
                <a:effectLst/>
                <a:latin typeface="Arial" panose="020B0604020202020204" pitchFamily="34" charset="0"/>
                <a:ea typeface="SimSun" panose="02010600030101010101" pitchFamily="2" charset="-122"/>
              </a:rPr>
              <a:t>Write positively</a:t>
            </a:r>
            <a:r>
              <a:rPr lang="en-SG" sz="1800" dirty="0">
                <a:solidFill>
                  <a:srgbClr val="555555"/>
                </a:solidFill>
                <a:effectLst/>
                <a:latin typeface="Arial" panose="020B0604020202020204" pitchFamily="34" charset="0"/>
                <a:ea typeface="SimSun" panose="02010600030101010101" pitchFamily="2" charset="-122"/>
              </a:rPr>
              <a:t>. If you can accurately express an idea either positively or negatively, express it positively.</a:t>
            </a:r>
            <a:br>
              <a:rPr lang="en-SG" sz="1800" dirty="0">
                <a:solidFill>
                  <a:srgbClr val="555555"/>
                </a:solidFill>
                <a:effectLst/>
                <a:latin typeface="Arial" panose="020B0604020202020204" pitchFamily="34" charset="0"/>
                <a:ea typeface="SimSun" panose="02010600030101010101" pitchFamily="2" charset="-122"/>
              </a:rPr>
            </a:br>
            <a:br>
              <a:rPr lang="en-SG" sz="1800" dirty="0">
                <a:solidFill>
                  <a:srgbClr val="555555"/>
                </a:solidFill>
                <a:effectLst/>
                <a:latin typeface="Arial" panose="020B0604020202020204" pitchFamily="34" charset="0"/>
                <a:ea typeface="SimSun" panose="02010600030101010101" pitchFamily="2" charset="-122"/>
              </a:rPr>
            </a:br>
            <a:r>
              <a:rPr lang="en-SG" sz="1800" b="1" dirty="0">
                <a:solidFill>
                  <a:srgbClr val="555555"/>
                </a:solidFill>
                <a:effectLst/>
                <a:latin typeface="Arial" panose="020B0604020202020204" pitchFamily="34" charset="0"/>
                <a:ea typeface="SimSun" panose="02010600030101010101" pitchFamily="2" charset="-122"/>
              </a:rPr>
              <a:t>DON'T SAY</a:t>
            </a:r>
            <a:r>
              <a:rPr lang="en-SG" sz="1800" dirty="0">
                <a:solidFill>
                  <a:srgbClr val="555555"/>
                </a:solidFill>
                <a:effectLst/>
                <a:latin typeface="Arial" panose="020B0604020202020204" pitchFamily="34" charset="0"/>
                <a:ea typeface="SimSun" panose="02010600030101010101" pitchFamily="2" charset="-122"/>
              </a:rPr>
              <a:t>: The Governor may not appoint persons other than those qualified by the Personnel Management Agency.</a:t>
            </a:r>
            <a:br>
              <a:rPr lang="en-SG" sz="1800" dirty="0">
                <a:solidFill>
                  <a:srgbClr val="555555"/>
                </a:solidFill>
                <a:effectLst/>
                <a:latin typeface="Arial" panose="020B0604020202020204" pitchFamily="34" charset="0"/>
                <a:ea typeface="SimSun" panose="02010600030101010101" pitchFamily="2" charset="-122"/>
              </a:rPr>
            </a:br>
            <a:br>
              <a:rPr lang="en-SG" sz="1800" dirty="0">
                <a:solidFill>
                  <a:srgbClr val="555555"/>
                </a:solidFill>
                <a:effectLst/>
                <a:latin typeface="Arial" panose="020B0604020202020204" pitchFamily="34" charset="0"/>
                <a:ea typeface="SimSun" panose="02010600030101010101" pitchFamily="2" charset="-122"/>
              </a:rPr>
            </a:br>
            <a:r>
              <a:rPr lang="en-SG" sz="1800" b="1" dirty="0">
                <a:solidFill>
                  <a:srgbClr val="555555"/>
                </a:solidFill>
                <a:effectLst/>
                <a:latin typeface="Arial" panose="020B0604020202020204" pitchFamily="34" charset="0"/>
                <a:ea typeface="SimSun" panose="02010600030101010101" pitchFamily="2" charset="-122"/>
              </a:rPr>
              <a:t>SAY</a:t>
            </a:r>
            <a:r>
              <a:rPr lang="en-SG" sz="1800" dirty="0">
                <a:solidFill>
                  <a:srgbClr val="555555"/>
                </a:solidFill>
                <a:effectLst/>
                <a:latin typeface="Arial" panose="020B0604020202020204" pitchFamily="34" charset="0"/>
                <a:ea typeface="SimSun" panose="02010600030101010101" pitchFamily="2" charset="-122"/>
              </a:rPr>
              <a:t>: The Governor must appoint a person qualified by the Personnel Management </a:t>
            </a:r>
            <a:endParaRPr lang="en-US" sz="1800" dirty="0">
              <a:solidFill>
                <a:srgbClr val="555555"/>
              </a:solidFill>
              <a:effectLst/>
              <a:latin typeface="Arial" panose="020B0604020202020204" pitchFamily="34" charset="0"/>
              <a:ea typeface="SimSun" panose="02010600030101010101" pitchFamily="2" charset="-122"/>
            </a:endParaRPr>
          </a:p>
          <a:p>
            <a:endParaRPr lang="en-US" dirty="0"/>
          </a:p>
          <a:p>
            <a:endParaRPr lang="en-US" dirty="0"/>
          </a:p>
          <a:p>
            <a:pPr marL="0" marR="0">
              <a:spcBef>
                <a:spcPts val="0"/>
              </a:spcBef>
              <a:spcAft>
                <a:spcPts val="750"/>
              </a:spcAft>
            </a:pPr>
            <a:r>
              <a:rPr lang="en-SG" sz="1800" b="1" dirty="0">
                <a:solidFill>
                  <a:srgbClr val="555555"/>
                </a:solidFill>
                <a:effectLst/>
                <a:highlight>
                  <a:srgbClr val="FFFFFF"/>
                </a:highlight>
                <a:latin typeface="Arial" panose="020B0604020202020204" pitchFamily="34" charset="0"/>
                <a:ea typeface="Times New Roman" panose="02020603050405020304" pitchFamily="18" charset="0"/>
              </a:rPr>
              <a:t>DON'T SAY</a:t>
            </a:r>
            <a:r>
              <a:rPr lang="en-SG" sz="1800" dirty="0">
                <a:solidFill>
                  <a:srgbClr val="555555"/>
                </a:solidFill>
                <a:effectLst/>
                <a:highlight>
                  <a:srgbClr val="FFFFFF"/>
                </a:highlight>
                <a:latin typeface="Arial" panose="020B0604020202020204" pitchFamily="34" charset="0"/>
                <a:ea typeface="Times New Roman" panose="02020603050405020304" pitchFamily="18" charset="0"/>
              </a:rPr>
              <a:t>: A demonstration project will not be approved unless all application requirements are met.</a:t>
            </a:r>
            <a:br>
              <a:rPr lang="en-SG" sz="1800" dirty="0">
                <a:solidFill>
                  <a:srgbClr val="555555"/>
                </a:solidFill>
                <a:effectLst/>
                <a:highlight>
                  <a:srgbClr val="FFFFFF"/>
                </a:highlight>
                <a:latin typeface="Arial" panose="020B0604020202020204" pitchFamily="34" charset="0"/>
                <a:ea typeface="Times New Roman" panose="02020603050405020304" pitchFamily="18" charset="0"/>
              </a:rPr>
            </a:br>
            <a:br>
              <a:rPr lang="en-SG" sz="1800" dirty="0">
                <a:solidFill>
                  <a:srgbClr val="555555"/>
                </a:solidFill>
                <a:effectLst/>
                <a:highlight>
                  <a:srgbClr val="FFFFFF"/>
                </a:highlight>
                <a:latin typeface="Arial" panose="020B0604020202020204" pitchFamily="34" charset="0"/>
                <a:ea typeface="Times New Roman" panose="02020603050405020304" pitchFamily="18" charset="0"/>
              </a:rPr>
            </a:br>
            <a:r>
              <a:rPr lang="en-SG" sz="1800" b="1" dirty="0">
                <a:solidFill>
                  <a:srgbClr val="555555"/>
                </a:solidFill>
                <a:effectLst/>
                <a:highlight>
                  <a:srgbClr val="FFFFFF"/>
                </a:highlight>
                <a:latin typeface="Arial" panose="020B0604020202020204" pitchFamily="34" charset="0"/>
                <a:ea typeface="Times New Roman" panose="02020603050405020304" pitchFamily="18" charset="0"/>
              </a:rPr>
              <a:t>SAY:</a:t>
            </a:r>
            <a:r>
              <a:rPr lang="en-SG" sz="1800" dirty="0">
                <a:solidFill>
                  <a:srgbClr val="555555"/>
                </a:solidFill>
                <a:effectLst/>
                <a:highlight>
                  <a:srgbClr val="FFFFFF"/>
                </a:highlight>
                <a:latin typeface="Arial" panose="020B0604020202020204" pitchFamily="34" charset="0"/>
                <a:ea typeface="Times New Roman" panose="02020603050405020304" pitchFamily="18" charset="0"/>
              </a:rPr>
              <a:t> A demonstration project will be approved only if the applicant meets all requirements.</a:t>
            </a:r>
            <a:br>
              <a:rPr lang="en-SG" sz="1800" dirty="0">
                <a:solidFill>
                  <a:srgbClr val="555555"/>
                </a:solidFill>
                <a:effectLst/>
                <a:highlight>
                  <a:srgbClr val="FFFFFF"/>
                </a:highlight>
                <a:latin typeface="Arial" panose="020B0604020202020204" pitchFamily="34" charset="0"/>
                <a:ea typeface="Times New Roman" panose="02020603050405020304" pitchFamily="18" charset="0"/>
              </a:rPr>
            </a:br>
            <a:br>
              <a:rPr lang="en-SG" sz="1800" dirty="0">
                <a:solidFill>
                  <a:srgbClr val="555555"/>
                </a:solidFill>
                <a:effectLst/>
                <a:highlight>
                  <a:srgbClr val="FFFFFF"/>
                </a:highlight>
                <a:latin typeface="Arial" panose="020B0604020202020204" pitchFamily="34" charset="0"/>
                <a:ea typeface="Times New Roman" panose="02020603050405020304" pitchFamily="18" charset="0"/>
              </a:rPr>
            </a:br>
            <a:endParaRPr lang="en-US" sz="1800" dirty="0">
              <a:solidFill>
                <a:srgbClr val="555555"/>
              </a:solidFill>
              <a:effectLst/>
              <a:highlight>
                <a:srgbClr val="FFFFFF"/>
              </a:highlight>
              <a:latin typeface="Arial" panose="020B0604020202020204" pitchFamily="34" charset="0"/>
              <a:ea typeface="Times New Roman" panose="02020603050405020304" pitchFamily="18" charset="0"/>
            </a:endParaRPr>
          </a:p>
          <a:p>
            <a:pPr marL="0" marR="0">
              <a:spcBef>
                <a:spcPts val="0"/>
              </a:spcBef>
              <a:spcAft>
                <a:spcPts val="750"/>
              </a:spcAft>
            </a:pPr>
            <a:r>
              <a:rPr lang="en-US" sz="1800" dirty="0">
                <a:solidFill>
                  <a:srgbClr val="555555"/>
                </a:solidFill>
                <a:effectLst/>
                <a:highlight>
                  <a:srgbClr val="FFFFFF"/>
                </a:highlight>
                <a:latin typeface="Arial" panose="020B0604020202020204" pitchFamily="34" charset="0"/>
                <a:ea typeface="Times New Roman" panose="02020603050405020304" pitchFamily="18" charset="0"/>
              </a:rPr>
              <a:t>It's better to express even a negative in positive form. </a:t>
            </a:r>
          </a:p>
          <a:p>
            <a:pPr marL="0" marR="0">
              <a:spcBef>
                <a:spcPts val="0"/>
              </a:spcBef>
              <a:spcAft>
                <a:spcPts val="750"/>
              </a:spcAft>
            </a:pPr>
            <a:r>
              <a:rPr lang="en-US" sz="1800" dirty="0">
                <a:solidFill>
                  <a:srgbClr val="555555"/>
                </a:solidFill>
                <a:effectLst/>
                <a:highlight>
                  <a:srgbClr val="FFFFFF"/>
                </a:highlight>
                <a:latin typeface="Arial" panose="020B0604020202020204" pitchFamily="34" charset="0"/>
                <a:ea typeface="Times New Roman" panose="02020603050405020304" pitchFamily="18" charset="0"/>
              </a:rPr>
              <a:t>DON'T SAY			SAY</a:t>
            </a:r>
          </a:p>
          <a:p>
            <a:pPr marL="0" marR="0">
              <a:spcBef>
                <a:spcPts val="0"/>
              </a:spcBef>
              <a:spcAft>
                <a:spcPts val="750"/>
              </a:spcAft>
            </a:pPr>
            <a:r>
              <a:rPr lang="en-US" sz="1800" dirty="0">
                <a:solidFill>
                  <a:srgbClr val="555555"/>
                </a:solidFill>
                <a:effectLst/>
                <a:highlight>
                  <a:srgbClr val="FFFFFF"/>
                </a:highlight>
                <a:latin typeface="Arial" panose="020B0604020202020204" pitchFamily="34" charset="0"/>
                <a:ea typeface="Times New Roman" panose="02020603050405020304" pitchFamily="18" charset="0"/>
              </a:rPr>
              <a:t>not honest			dishonest</a:t>
            </a:r>
          </a:p>
          <a:p>
            <a:pPr marL="0" marR="0">
              <a:spcBef>
                <a:spcPts val="0"/>
              </a:spcBef>
              <a:spcAft>
                <a:spcPts val="750"/>
              </a:spcAft>
            </a:pPr>
            <a:r>
              <a:rPr lang="en-US" sz="1800" dirty="0">
                <a:solidFill>
                  <a:srgbClr val="555555"/>
                </a:solidFill>
                <a:effectLst/>
                <a:highlight>
                  <a:srgbClr val="FFFFFF"/>
                </a:highlight>
                <a:latin typeface="Arial" panose="020B0604020202020204" pitchFamily="34" charset="0"/>
                <a:ea typeface="Times New Roman" panose="02020603050405020304" pitchFamily="18" charset="0"/>
              </a:rPr>
              <a:t>did not remember		forgot</a:t>
            </a:r>
          </a:p>
          <a:p>
            <a:pPr marL="0" marR="0">
              <a:spcBef>
                <a:spcPts val="0"/>
              </a:spcBef>
              <a:spcAft>
                <a:spcPts val="750"/>
              </a:spcAft>
            </a:pPr>
            <a:r>
              <a:rPr lang="en-US" sz="1800" dirty="0">
                <a:solidFill>
                  <a:srgbClr val="555555"/>
                </a:solidFill>
                <a:effectLst/>
                <a:highlight>
                  <a:srgbClr val="FFFFFF"/>
                </a:highlight>
                <a:latin typeface="Arial" panose="020B0604020202020204" pitchFamily="34" charset="0"/>
                <a:ea typeface="Times New Roman" panose="02020603050405020304" pitchFamily="18" charset="0"/>
              </a:rPr>
              <a:t>did not pay any attention to		ignored</a:t>
            </a:r>
          </a:p>
          <a:p>
            <a:pPr marL="0" marR="0">
              <a:spcBef>
                <a:spcPts val="0"/>
              </a:spcBef>
              <a:spcAft>
                <a:spcPts val="750"/>
              </a:spcAft>
            </a:pPr>
            <a:r>
              <a:rPr lang="en-US" sz="1800" dirty="0">
                <a:solidFill>
                  <a:srgbClr val="555555"/>
                </a:solidFill>
                <a:effectLst/>
                <a:highlight>
                  <a:srgbClr val="FFFFFF"/>
                </a:highlight>
                <a:latin typeface="Arial" panose="020B0604020202020204" pitchFamily="34" charset="0"/>
                <a:ea typeface="Times New Roman" panose="02020603050405020304" pitchFamily="18" charset="0"/>
              </a:rPr>
              <a:t>did not remain at the meeting	left the meeting</a:t>
            </a:r>
          </a:p>
          <a:p>
            <a:pPr marL="0" marR="0">
              <a:spcBef>
                <a:spcPts val="0"/>
              </a:spcBef>
              <a:spcAft>
                <a:spcPts val="750"/>
              </a:spcAft>
            </a:pPr>
            <a:r>
              <a:rPr lang="en-US" sz="1800" dirty="0">
                <a:solidFill>
                  <a:srgbClr val="555555"/>
                </a:solidFill>
                <a:effectLst/>
                <a:highlight>
                  <a:srgbClr val="FFFFFF"/>
                </a:highlight>
                <a:latin typeface="Arial" panose="020B0604020202020204" pitchFamily="34" charset="0"/>
                <a:ea typeface="Times New Roman" panose="02020603050405020304" pitchFamily="18" charset="0"/>
              </a:rPr>
              <a:t>did not comply with </a:t>
            </a:r>
          </a:p>
          <a:p>
            <a:pPr marL="0" marR="0">
              <a:spcBef>
                <a:spcPts val="0"/>
              </a:spcBef>
              <a:spcAft>
                <a:spcPts val="750"/>
              </a:spcAft>
            </a:pPr>
            <a:r>
              <a:rPr lang="en-US" sz="1800" dirty="0">
                <a:solidFill>
                  <a:srgbClr val="555555"/>
                </a:solidFill>
                <a:effectLst/>
                <a:highlight>
                  <a:srgbClr val="FFFFFF"/>
                </a:highlight>
                <a:latin typeface="Arial" panose="020B0604020202020204" pitchFamily="34" charset="0"/>
                <a:ea typeface="Times New Roman" panose="02020603050405020304" pitchFamily="18" charset="0"/>
              </a:rPr>
              <a:t>or</a:t>
            </a:r>
          </a:p>
          <a:p>
            <a:pPr marL="0" marR="0">
              <a:spcBef>
                <a:spcPts val="0"/>
              </a:spcBef>
              <a:spcAft>
                <a:spcPts val="750"/>
              </a:spcAft>
            </a:pPr>
            <a:r>
              <a:rPr lang="en-US" sz="1800" dirty="0">
                <a:solidFill>
                  <a:srgbClr val="555555"/>
                </a:solidFill>
                <a:effectLst/>
                <a:highlight>
                  <a:srgbClr val="FFFFFF"/>
                </a:highlight>
                <a:latin typeface="Arial" panose="020B0604020202020204" pitchFamily="34" charset="0"/>
                <a:ea typeface="Times New Roman" panose="02020603050405020304" pitchFamily="18" charset="0"/>
              </a:rPr>
              <a:t>failed to comply with		violated</a:t>
            </a:r>
          </a:p>
          <a:p>
            <a:r>
              <a:rPr lang="en-SG" sz="1800" b="1" dirty="0">
                <a:solidFill>
                  <a:srgbClr val="555555"/>
                </a:solidFill>
                <a:effectLst/>
                <a:latin typeface="Arial" panose="020B0604020202020204" pitchFamily="34" charset="0"/>
                <a:ea typeface="SimSun" panose="02010600030101010101" pitchFamily="2" charset="-122"/>
              </a:rPr>
              <a:t>Avoid use of exceptions</a:t>
            </a:r>
            <a:r>
              <a:rPr lang="en-SG" sz="1800" dirty="0">
                <a:solidFill>
                  <a:srgbClr val="555555"/>
                </a:solidFill>
                <a:effectLst/>
                <a:latin typeface="Arial" panose="020B0604020202020204" pitchFamily="34" charset="0"/>
                <a:ea typeface="SimSun" panose="02010600030101010101" pitchFamily="2" charset="-122"/>
              </a:rPr>
              <a:t>. If possible, state a rule or category directly rather than describing that rule or category by stating its exceptions.</a:t>
            </a:r>
            <a:br>
              <a:rPr lang="en-SG" sz="1800" dirty="0">
                <a:solidFill>
                  <a:srgbClr val="555555"/>
                </a:solidFill>
                <a:effectLst/>
                <a:latin typeface="Arial" panose="020B0604020202020204" pitchFamily="34" charset="0"/>
                <a:ea typeface="SimSun" panose="02010600030101010101" pitchFamily="2" charset="-122"/>
              </a:rPr>
            </a:br>
            <a:br>
              <a:rPr lang="en-SG" sz="1800" dirty="0">
                <a:solidFill>
                  <a:srgbClr val="555555"/>
                </a:solidFill>
                <a:effectLst/>
                <a:latin typeface="Arial" panose="020B0604020202020204" pitchFamily="34" charset="0"/>
                <a:ea typeface="SimSun" panose="02010600030101010101" pitchFamily="2" charset="-122"/>
              </a:rPr>
            </a:br>
            <a:r>
              <a:rPr lang="en-SG" sz="1800" b="1" dirty="0">
                <a:solidFill>
                  <a:srgbClr val="555555"/>
                </a:solidFill>
                <a:effectLst/>
                <a:latin typeface="Arial" panose="020B0604020202020204" pitchFamily="34" charset="0"/>
                <a:ea typeface="SimSun" panose="02010600030101010101" pitchFamily="2" charset="-122"/>
              </a:rPr>
              <a:t>DON'T SAY</a:t>
            </a:r>
            <a:r>
              <a:rPr lang="en-SG" sz="1800" dirty="0">
                <a:solidFill>
                  <a:srgbClr val="555555"/>
                </a:solidFill>
                <a:effectLst/>
                <a:latin typeface="Arial" panose="020B0604020202020204" pitchFamily="34" charset="0"/>
                <a:ea typeface="SimSun" panose="02010600030101010101" pitchFamily="2" charset="-122"/>
              </a:rPr>
              <a:t>: All persons except those 18 years or older must...</a:t>
            </a:r>
            <a:br>
              <a:rPr lang="en-SG" sz="1800" dirty="0">
                <a:solidFill>
                  <a:srgbClr val="555555"/>
                </a:solidFill>
                <a:effectLst/>
                <a:latin typeface="Arial" panose="020B0604020202020204" pitchFamily="34" charset="0"/>
                <a:ea typeface="SimSun" panose="02010600030101010101" pitchFamily="2" charset="-122"/>
              </a:rPr>
            </a:br>
            <a:br>
              <a:rPr lang="en-SG" sz="1800" dirty="0">
                <a:solidFill>
                  <a:srgbClr val="555555"/>
                </a:solidFill>
                <a:effectLst/>
                <a:latin typeface="Arial" panose="020B0604020202020204" pitchFamily="34" charset="0"/>
                <a:ea typeface="SimSun" panose="02010600030101010101" pitchFamily="2" charset="-122"/>
              </a:rPr>
            </a:br>
            <a:r>
              <a:rPr lang="en-SG" sz="1800" b="1" dirty="0">
                <a:solidFill>
                  <a:srgbClr val="555555"/>
                </a:solidFill>
                <a:effectLst/>
                <a:latin typeface="Arial" panose="020B0604020202020204" pitchFamily="34" charset="0"/>
                <a:ea typeface="SimSun" panose="02010600030101010101" pitchFamily="2" charset="-122"/>
              </a:rPr>
              <a:t>SAY</a:t>
            </a:r>
            <a:r>
              <a:rPr lang="en-SG" sz="1800" dirty="0">
                <a:solidFill>
                  <a:srgbClr val="555555"/>
                </a:solidFill>
                <a:effectLst/>
                <a:latin typeface="Arial" panose="020B0604020202020204" pitchFamily="34" charset="0"/>
                <a:ea typeface="SimSun" panose="02010600030101010101" pitchFamily="2" charset="-122"/>
              </a:rPr>
              <a:t>: Each person under 18 years of age must...</a:t>
            </a:r>
            <a:br>
              <a:rPr lang="en-SG" sz="1800" dirty="0">
                <a:solidFill>
                  <a:srgbClr val="555555"/>
                </a:solidFill>
                <a:effectLst/>
                <a:latin typeface="Arial" panose="020B0604020202020204" pitchFamily="34" charset="0"/>
                <a:ea typeface="SimSun" panose="02010600030101010101" pitchFamily="2" charset="-122"/>
              </a:rPr>
            </a:br>
            <a:endParaRPr lang="en-US" dirty="0"/>
          </a:p>
        </p:txBody>
      </p:sp>
      <p:sp>
        <p:nvSpPr>
          <p:cNvPr id="4" name="Slide Number Placeholder 3"/>
          <p:cNvSpPr>
            <a:spLocks noGrp="1"/>
          </p:cNvSpPr>
          <p:nvPr>
            <p:ph type="sldNum" sz="quarter" idx="5"/>
          </p:nvPr>
        </p:nvSpPr>
        <p:spPr/>
        <p:txBody>
          <a:bodyPr/>
          <a:lstStyle/>
          <a:p>
            <a:fld id="{02A478CD-016D-4F54-B4F9-B78FDB5018CF}" type="slidenum">
              <a:rPr lang="en-US" smtClean="0"/>
              <a:t>8</a:t>
            </a:fld>
            <a:endParaRPr lang="en-US"/>
          </a:p>
        </p:txBody>
      </p:sp>
    </p:spTree>
    <p:extLst>
      <p:ext uri="{BB962C8B-B14F-4D97-AF65-F5344CB8AC3E}">
        <p14:creationId xmlns:p14="http://schemas.microsoft.com/office/powerpoint/2010/main" val="2453501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2A478CD-016D-4F54-B4F9-B78FDB5018CF}" type="slidenum">
              <a:rPr lang="en-US" smtClean="0"/>
              <a:t>9</a:t>
            </a:fld>
            <a:endParaRPr lang="en-US"/>
          </a:p>
        </p:txBody>
      </p:sp>
    </p:spTree>
    <p:extLst>
      <p:ext uri="{BB962C8B-B14F-4D97-AF65-F5344CB8AC3E}">
        <p14:creationId xmlns:p14="http://schemas.microsoft.com/office/powerpoint/2010/main" val="4245768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02A478CD-016D-4F54-B4F9-B78FDB5018CF}" type="slidenum">
              <a:rPr lang="en-US" smtClean="0"/>
              <a:t>10</a:t>
            </a:fld>
            <a:endParaRPr lang="en-US"/>
          </a:p>
        </p:txBody>
      </p:sp>
    </p:spTree>
    <p:extLst>
      <p:ext uri="{BB962C8B-B14F-4D97-AF65-F5344CB8AC3E}">
        <p14:creationId xmlns:p14="http://schemas.microsoft.com/office/powerpoint/2010/main" val="47284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478CD-016D-4F54-B4F9-B78FDB5018CF}" type="slidenum">
              <a:rPr lang="en-US" smtClean="0"/>
              <a:t>11</a:t>
            </a:fld>
            <a:endParaRPr lang="en-US"/>
          </a:p>
        </p:txBody>
      </p:sp>
    </p:spTree>
    <p:extLst>
      <p:ext uri="{BB962C8B-B14F-4D97-AF65-F5344CB8AC3E}">
        <p14:creationId xmlns:p14="http://schemas.microsoft.com/office/powerpoint/2010/main" val="924768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478CD-016D-4F54-B4F9-B78FDB5018CF}" type="slidenum">
              <a:rPr lang="en-US" smtClean="0"/>
              <a:t>12</a:t>
            </a:fld>
            <a:endParaRPr lang="en-US"/>
          </a:p>
        </p:txBody>
      </p:sp>
    </p:spTree>
    <p:extLst>
      <p:ext uri="{BB962C8B-B14F-4D97-AF65-F5344CB8AC3E}">
        <p14:creationId xmlns:p14="http://schemas.microsoft.com/office/powerpoint/2010/main" val="668435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A478CD-016D-4F54-B4F9-B78FDB5018CF}" type="slidenum">
              <a:rPr lang="en-US" smtClean="0"/>
              <a:t>14</a:t>
            </a:fld>
            <a:endParaRPr lang="en-US"/>
          </a:p>
        </p:txBody>
      </p:sp>
    </p:spTree>
    <p:extLst>
      <p:ext uri="{BB962C8B-B14F-4D97-AF65-F5344CB8AC3E}">
        <p14:creationId xmlns:p14="http://schemas.microsoft.com/office/powerpoint/2010/main" val="3898345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2A478CD-016D-4F54-B4F9-B78FDB5018CF}" type="slidenum">
              <a:rPr lang="en-US" smtClean="0"/>
              <a:t>15</a:t>
            </a:fld>
            <a:endParaRPr lang="en-US"/>
          </a:p>
        </p:txBody>
      </p:sp>
    </p:spTree>
    <p:extLst>
      <p:ext uri="{BB962C8B-B14F-4D97-AF65-F5344CB8AC3E}">
        <p14:creationId xmlns:p14="http://schemas.microsoft.com/office/powerpoint/2010/main" val="2330157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2A478CD-016D-4F54-B4F9-B78FDB5018CF}" type="slidenum">
              <a:rPr lang="en-US" smtClean="0"/>
              <a:t>16</a:t>
            </a:fld>
            <a:endParaRPr lang="en-US"/>
          </a:p>
        </p:txBody>
      </p:sp>
    </p:spTree>
    <p:extLst>
      <p:ext uri="{BB962C8B-B14F-4D97-AF65-F5344CB8AC3E}">
        <p14:creationId xmlns:p14="http://schemas.microsoft.com/office/powerpoint/2010/main" val="1469761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8C91F-0445-F847-537E-991664E08B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HK"/>
          </a:p>
        </p:txBody>
      </p:sp>
      <p:sp>
        <p:nvSpPr>
          <p:cNvPr id="3" name="Subtitle 2">
            <a:extLst>
              <a:ext uri="{FF2B5EF4-FFF2-40B4-BE49-F238E27FC236}">
                <a16:creationId xmlns:a16="http://schemas.microsoft.com/office/drawing/2014/main" id="{26883ADB-1A8D-11F4-6141-C90D7262F4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HK"/>
          </a:p>
        </p:txBody>
      </p:sp>
      <p:sp>
        <p:nvSpPr>
          <p:cNvPr id="4" name="Date Placeholder 3">
            <a:extLst>
              <a:ext uri="{FF2B5EF4-FFF2-40B4-BE49-F238E27FC236}">
                <a16:creationId xmlns:a16="http://schemas.microsoft.com/office/drawing/2014/main" id="{4EABD7A7-875B-8D64-F06C-8E97BB72A015}"/>
              </a:ext>
            </a:extLst>
          </p:cNvPr>
          <p:cNvSpPr>
            <a:spLocks noGrp="1"/>
          </p:cNvSpPr>
          <p:nvPr>
            <p:ph type="dt" sz="half" idx="10"/>
          </p:nvPr>
        </p:nvSpPr>
        <p:spPr/>
        <p:txBody>
          <a:bodyPr/>
          <a:lstStyle/>
          <a:p>
            <a:fld id="{4EA19E0C-A341-4C1B-B21C-59EA1B3B2E3A}" type="datetimeFigureOut">
              <a:rPr lang="en-HK" smtClean="0"/>
              <a:t>15/5/2024</a:t>
            </a:fld>
            <a:endParaRPr lang="en-HK"/>
          </a:p>
        </p:txBody>
      </p:sp>
      <p:sp>
        <p:nvSpPr>
          <p:cNvPr id="5" name="Footer Placeholder 4">
            <a:extLst>
              <a:ext uri="{FF2B5EF4-FFF2-40B4-BE49-F238E27FC236}">
                <a16:creationId xmlns:a16="http://schemas.microsoft.com/office/drawing/2014/main" id="{A9269571-E155-0DD4-2AE2-A4B9FBD298AC}"/>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A7E80986-64F2-5C43-CE87-584FCF1FEC0D}"/>
              </a:ext>
            </a:extLst>
          </p:cNvPr>
          <p:cNvSpPr>
            <a:spLocks noGrp="1"/>
          </p:cNvSpPr>
          <p:nvPr>
            <p:ph type="sldNum" sz="quarter" idx="12"/>
          </p:nvPr>
        </p:nvSpPr>
        <p:spPr/>
        <p:txBody>
          <a:bodyPr/>
          <a:lstStyle/>
          <a:p>
            <a:fld id="{DC113A8C-7CAC-4E6C-93ED-7AD838EA8BF2}" type="slidenum">
              <a:rPr lang="en-HK" smtClean="0"/>
              <a:t>‹#›</a:t>
            </a:fld>
            <a:endParaRPr lang="en-HK"/>
          </a:p>
        </p:txBody>
      </p:sp>
    </p:spTree>
    <p:extLst>
      <p:ext uri="{BB962C8B-B14F-4D97-AF65-F5344CB8AC3E}">
        <p14:creationId xmlns:p14="http://schemas.microsoft.com/office/powerpoint/2010/main" val="3230065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54263-BB7A-3D51-678C-6EF51AB671FA}"/>
              </a:ext>
            </a:extLst>
          </p:cNvPr>
          <p:cNvSpPr>
            <a:spLocks noGrp="1"/>
          </p:cNvSpPr>
          <p:nvPr>
            <p:ph type="title"/>
          </p:nvPr>
        </p:nvSpPr>
        <p:spPr/>
        <p:txBody>
          <a:bodyPr/>
          <a:lstStyle/>
          <a:p>
            <a:r>
              <a:rPr lang="en-US"/>
              <a:t>Click to edit Master title style</a:t>
            </a:r>
            <a:endParaRPr lang="en-HK"/>
          </a:p>
        </p:txBody>
      </p:sp>
      <p:sp>
        <p:nvSpPr>
          <p:cNvPr id="3" name="Vertical Text Placeholder 2">
            <a:extLst>
              <a:ext uri="{FF2B5EF4-FFF2-40B4-BE49-F238E27FC236}">
                <a16:creationId xmlns:a16="http://schemas.microsoft.com/office/drawing/2014/main" id="{916315C0-7032-09C6-4FDF-DC850B041F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90D0A61E-3B48-050C-3C71-A6668540FA08}"/>
              </a:ext>
            </a:extLst>
          </p:cNvPr>
          <p:cNvSpPr>
            <a:spLocks noGrp="1"/>
          </p:cNvSpPr>
          <p:nvPr>
            <p:ph type="dt" sz="half" idx="10"/>
          </p:nvPr>
        </p:nvSpPr>
        <p:spPr/>
        <p:txBody>
          <a:bodyPr/>
          <a:lstStyle/>
          <a:p>
            <a:fld id="{4EA19E0C-A341-4C1B-B21C-59EA1B3B2E3A}" type="datetimeFigureOut">
              <a:rPr lang="en-HK" smtClean="0"/>
              <a:t>15/5/2024</a:t>
            </a:fld>
            <a:endParaRPr lang="en-HK"/>
          </a:p>
        </p:txBody>
      </p:sp>
      <p:sp>
        <p:nvSpPr>
          <p:cNvPr id="5" name="Footer Placeholder 4">
            <a:extLst>
              <a:ext uri="{FF2B5EF4-FFF2-40B4-BE49-F238E27FC236}">
                <a16:creationId xmlns:a16="http://schemas.microsoft.com/office/drawing/2014/main" id="{FB3450CA-46EB-0DB1-83CC-853A6C3F4E52}"/>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3DB4CE8D-E9ED-F611-E8AD-E80319D75DC1}"/>
              </a:ext>
            </a:extLst>
          </p:cNvPr>
          <p:cNvSpPr>
            <a:spLocks noGrp="1"/>
          </p:cNvSpPr>
          <p:nvPr>
            <p:ph type="sldNum" sz="quarter" idx="12"/>
          </p:nvPr>
        </p:nvSpPr>
        <p:spPr/>
        <p:txBody>
          <a:bodyPr/>
          <a:lstStyle/>
          <a:p>
            <a:fld id="{DC113A8C-7CAC-4E6C-93ED-7AD838EA8BF2}" type="slidenum">
              <a:rPr lang="en-HK" smtClean="0"/>
              <a:t>‹#›</a:t>
            </a:fld>
            <a:endParaRPr lang="en-HK"/>
          </a:p>
        </p:txBody>
      </p:sp>
    </p:spTree>
    <p:extLst>
      <p:ext uri="{BB962C8B-B14F-4D97-AF65-F5344CB8AC3E}">
        <p14:creationId xmlns:p14="http://schemas.microsoft.com/office/powerpoint/2010/main" val="3324750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9DD4DB-8609-E6D5-A16D-BE08E0A07D6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HK"/>
          </a:p>
        </p:txBody>
      </p:sp>
      <p:sp>
        <p:nvSpPr>
          <p:cNvPr id="3" name="Vertical Text Placeholder 2">
            <a:extLst>
              <a:ext uri="{FF2B5EF4-FFF2-40B4-BE49-F238E27FC236}">
                <a16:creationId xmlns:a16="http://schemas.microsoft.com/office/drawing/2014/main" id="{2E614933-0A44-0D96-DB13-E4DBCB70EF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12AFE5E7-743B-BACB-B8CE-D52FCC995A5A}"/>
              </a:ext>
            </a:extLst>
          </p:cNvPr>
          <p:cNvSpPr>
            <a:spLocks noGrp="1"/>
          </p:cNvSpPr>
          <p:nvPr>
            <p:ph type="dt" sz="half" idx="10"/>
          </p:nvPr>
        </p:nvSpPr>
        <p:spPr/>
        <p:txBody>
          <a:bodyPr/>
          <a:lstStyle/>
          <a:p>
            <a:fld id="{4EA19E0C-A341-4C1B-B21C-59EA1B3B2E3A}" type="datetimeFigureOut">
              <a:rPr lang="en-HK" smtClean="0"/>
              <a:t>15/5/2024</a:t>
            </a:fld>
            <a:endParaRPr lang="en-HK"/>
          </a:p>
        </p:txBody>
      </p:sp>
      <p:sp>
        <p:nvSpPr>
          <p:cNvPr id="5" name="Footer Placeholder 4">
            <a:extLst>
              <a:ext uri="{FF2B5EF4-FFF2-40B4-BE49-F238E27FC236}">
                <a16:creationId xmlns:a16="http://schemas.microsoft.com/office/drawing/2014/main" id="{0CA7902D-0E9A-0DD2-0E02-67DB467195EB}"/>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39B27E8F-75A2-7788-08FC-BA8F8D693756}"/>
              </a:ext>
            </a:extLst>
          </p:cNvPr>
          <p:cNvSpPr>
            <a:spLocks noGrp="1"/>
          </p:cNvSpPr>
          <p:nvPr>
            <p:ph type="sldNum" sz="quarter" idx="12"/>
          </p:nvPr>
        </p:nvSpPr>
        <p:spPr/>
        <p:txBody>
          <a:bodyPr/>
          <a:lstStyle/>
          <a:p>
            <a:fld id="{DC113A8C-7CAC-4E6C-93ED-7AD838EA8BF2}" type="slidenum">
              <a:rPr lang="en-HK" smtClean="0"/>
              <a:t>‹#›</a:t>
            </a:fld>
            <a:endParaRPr lang="en-HK"/>
          </a:p>
        </p:txBody>
      </p:sp>
    </p:spTree>
    <p:extLst>
      <p:ext uri="{BB962C8B-B14F-4D97-AF65-F5344CB8AC3E}">
        <p14:creationId xmlns:p14="http://schemas.microsoft.com/office/powerpoint/2010/main" val="3998024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19BAE-D271-B56C-B191-C01EC9F32900}"/>
              </a:ext>
            </a:extLst>
          </p:cNvPr>
          <p:cNvSpPr>
            <a:spLocks noGrp="1"/>
          </p:cNvSpPr>
          <p:nvPr>
            <p:ph type="title"/>
          </p:nvPr>
        </p:nvSpPr>
        <p:spPr/>
        <p:txBody>
          <a:bodyPr/>
          <a:lstStyle/>
          <a:p>
            <a:r>
              <a:rPr lang="en-US"/>
              <a:t>Click to edit Master title style</a:t>
            </a:r>
            <a:endParaRPr lang="en-HK"/>
          </a:p>
        </p:txBody>
      </p:sp>
      <p:sp>
        <p:nvSpPr>
          <p:cNvPr id="3" name="Content Placeholder 2">
            <a:extLst>
              <a:ext uri="{FF2B5EF4-FFF2-40B4-BE49-F238E27FC236}">
                <a16:creationId xmlns:a16="http://schemas.microsoft.com/office/drawing/2014/main" id="{DEDD5B56-ACEE-992D-734C-2DCE850F7E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7EC06293-5ECE-4815-FED0-9E0349E8DED9}"/>
              </a:ext>
            </a:extLst>
          </p:cNvPr>
          <p:cNvSpPr>
            <a:spLocks noGrp="1"/>
          </p:cNvSpPr>
          <p:nvPr>
            <p:ph type="dt" sz="half" idx="10"/>
          </p:nvPr>
        </p:nvSpPr>
        <p:spPr/>
        <p:txBody>
          <a:bodyPr/>
          <a:lstStyle/>
          <a:p>
            <a:fld id="{4EA19E0C-A341-4C1B-B21C-59EA1B3B2E3A}" type="datetimeFigureOut">
              <a:rPr lang="en-HK" smtClean="0"/>
              <a:t>15/5/2024</a:t>
            </a:fld>
            <a:endParaRPr lang="en-HK"/>
          </a:p>
        </p:txBody>
      </p:sp>
      <p:sp>
        <p:nvSpPr>
          <p:cNvPr id="5" name="Footer Placeholder 4">
            <a:extLst>
              <a:ext uri="{FF2B5EF4-FFF2-40B4-BE49-F238E27FC236}">
                <a16:creationId xmlns:a16="http://schemas.microsoft.com/office/drawing/2014/main" id="{C5AC0F09-62F6-7256-F548-B7D27F4DD61D}"/>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409052A3-1194-E6CE-D2AC-0FE2B2C8944C}"/>
              </a:ext>
            </a:extLst>
          </p:cNvPr>
          <p:cNvSpPr>
            <a:spLocks noGrp="1"/>
          </p:cNvSpPr>
          <p:nvPr>
            <p:ph type="sldNum" sz="quarter" idx="12"/>
          </p:nvPr>
        </p:nvSpPr>
        <p:spPr/>
        <p:txBody>
          <a:bodyPr/>
          <a:lstStyle/>
          <a:p>
            <a:fld id="{DC113A8C-7CAC-4E6C-93ED-7AD838EA8BF2}" type="slidenum">
              <a:rPr lang="en-HK" smtClean="0"/>
              <a:t>‹#›</a:t>
            </a:fld>
            <a:endParaRPr lang="en-HK"/>
          </a:p>
        </p:txBody>
      </p:sp>
    </p:spTree>
    <p:extLst>
      <p:ext uri="{BB962C8B-B14F-4D97-AF65-F5344CB8AC3E}">
        <p14:creationId xmlns:p14="http://schemas.microsoft.com/office/powerpoint/2010/main" val="343603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BDB55-F5A2-3DD7-913D-EBD92EDC35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HK"/>
          </a:p>
        </p:txBody>
      </p:sp>
      <p:sp>
        <p:nvSpPr>
          <p:cNvPr id="3" name="Text Placeholder 2">
            <a:extLst>
              <a:ext uri="{FF2B5EF4-FFF2-40B4-BE49-F238E27FC236}">
                <a16:creationId xmlns:a16="http://schemas.microsoft.com/office/drawing/2014/main" id="{9E77D5CC-D2C4-0199-4E0A-E4B5677BD7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EEB86C-BAF0-5A79-449D-36E7C899207A}"/>
              </a:ext>
            </a:extLst>
          </p:cNvPr>
          <p:cNvSpPr>
            <a:spLocks noGrp="1"/>
          </p:cNvSpPr>
          <p:nvPr>
            <p:ph type="dt" sz="half" idx="10"/>
          </p:nvPr>
        </p:nvSpPr>
        <p:spPr/>
        <p:txBody>
          <a:bodyPr/>
          <a:lstStyle/>
          <a:p>
            <a:fld id="{4EA19E0C-A341-4C1B-B21C-59EA1B3B2E3A}" type="datetimeFigureOut">
              <a:rPr lang="en-HK" smtClean="0"/>
              <a:t>15/5/2024</a:t>
            </a:fld>
            <a:endParaRPr lang="en-HK"/>
          </a:p>
        </p:txBody>
      </p:sp>
      <p:sp>
        <p:nvSpPr>
          <p:cNvPr id="5" name="Footer Placeholder 4">
            <a:extLst>
              <a:ext uri="{FF2B5EF4-FFF2-40B4-BE49-F238E27FC236}">
                <a16:creationId xmlns:a16="http://schemas.microsoft.com/office/drawing/2014/main" id="{FE7AF941-CEA2-A21C-0FA2-B29AE0362F3C}"/>
              </a:ext>
            </a:extLst>
          </p:cNvPr>
          <p:cNvSpPr>
            <a:spLocks noGrp="1"/>
          </p:cNvSpPr>
          <p:nvPr>
            <p:ph type="ftr" sz="quarter" idx="11"/>
          </p:nvPr>
        </p:nvSpPr>
        <p:spPr/>
        <p:txBody>
          <a:bodyPr/>
          <a:lstStyle/>
          <a:p>
            <a:endParaRPr lang="en-HK"/>
          </a:p>
        </p:txBody>
      </p:sp>
      <p:sp>
        <p:nvSpPr>
          <p:cNvPr id="6" name="Slide Number Placeholder 5">
            <a:extLst>
              <a:ext uri="{FF2B5EF4-FFF2-40B4-BE49-F238E27FC236}">
                <a16:creationId xmlns:a16="http://schemas.microsoft.com/office/drawing/2014/main" id="{EBE1393A-05B8-A543-D9D6-E7B2ADB384DD}"/>
              </a:ext>
            </a:extLst>
          </p:cNvPr>
          <p:cNvSpPr>
            <a:spLocks noGrp="1"/>
          </p:cNvSpPr>
          <p:nvPr>
            <p:ph type="sldNum" sz="quarter" idx="12"/>
          </p:nvPr>
        </p:nvSpPr>
        <p:spPr/>
        <p:txBody>
          <a:bodyPr/>
          <a:lstStyle/>
          <a:p>
            <a:fld id="{DC113A8C-7CAC-4E6C-93ED-7AD838EA8BF2}" type="slidenum">
              <a:rPr lang="en-HK" smtClean="0"/>
              <a:t>‹#›</a:t>
            </a:fld>
            <a:endParaRPr lang="en-HK"/>
          </a:p>
        </p:txBody>
      </p:sp>
    </p:spTree>
    <p:extLst>
      <p:ext uri="{BB962C8B-B14F-4D97-AF65-F5344CB8AC3E}">
        <p14:creationId xmlns:p14="http://schemas.microsoft.com/office/powerpoint/2010/main" val="1958585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C12CD-7A1C-902B-CE0A-D4677B57F015}"/>
              </a:ext>
            </a:extLst>
          </p:cNvPr>
          <p:cNvSpPr>
            <a:spLocks noGrp="1"/>
          </p:cNvSpPr>
          <p:nvPr>
            <p:ph type="title"/>
          </p:nvPr>
        </p:nvSpPr>
        <p:spPr/>
        <p:txBody>
          <a:bodyPr/>
          <a:lstStyle/>
          <a:p>
            <a:r>
              <a:rPr lang="en-US"/>
              <a:t>Click to edit Master title style</a:t>
            </a:r>
            <a:endParaRPr lang="en-HK"/>
          </a:p>
        </p:txBody>
      </p:sp>
      <p:sp>
        <p:nvSpPr>
          <p:cNvPr id="3" name="Content Placeholder 2">
            <a:extLst>
              <a:ext uri="{FF2B5EF4-FFF2-40B4-BE49-F238E27FC236}">
                <a16:creationId xmlns:a16="http://schemas.microsoft.com/office/drawing/2014/main" id="{45B3A73F-F742-F7C2-8AD5-331D0C0BB2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Content Placeholder 3">
            <a:extLst>
              <a:ext uri="{FF2B5EF4-FFF2-40B4-BE49-F238E27FC236}">
                <a16:creationId xmlns:a16="http://schemas.microsoft.com/office/drawing/2014/main" id="{A7B91042-5FFD-BF8F-DE19-DD01FB4211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5" name="Date Placeholder 4">
            <a:extLst>
              <a:ext uri="{FF2B5EF4-FFF2-40B4-BE49-F238E27FC236}">
                <a16:creationId xmlns:a16="http://schemas.microsoft.com/office/drawing/2014/main" id="{E6FF73F5-832D-68EC-645F-3217DA910BB8}"/>
              </a:ext>
            </a:extLst>
          </p:cNvPr>
          <p:cNvSpPr>
            <a:spLocks noGrp="1"/>
          </p:cNvSpPr>
          <p:nvPr>
            <p:ph type="dt" sz="half" idx="10"/>
          </p:nvPr>
        </p:nvSpPr>
        <p:spPr/>
        <p:txBody>
          <a:bodyPr/>
          <a:lstStyle/>
          <a:p>
            <a:fld id="{4EA19E0C-A341-4C1B-B21C-59EA1B3B2E3A}" type="datetimeFigureOut">
              <a:rPr lang="en-HK" smtClean="0"/>
              <a:t>15/5/2024</a:t>
            </a:fld>
            <a:endParaRPr lang="en-HK"/>
          </a:p>
        </p:txBody>
      </p:sp>
      <p:sp>
        <p:nvSpPr>
          <p:cNvPr id="6" name="Footer Placeholder 5">
            <a:extLst>
              <a:ext uri="{FF2B5EF4-FFF2-40B4-BE49-F238E27FC236}">
                <a16:creationId xmlns:a16="http://schemas.microsoft.com/office/drawing/2014/main" id="{1AFC7C7D-F3FB-7CEA-7576-FB0C2147CC84}"/>
              </a:ext>
            </a:extLst>
          </p:cNvPr>
          <p:cNvSpPr>
            <a:spLocks noGrp="1"/>
          </p:cNvSpPr>
          <p:nvPr>
            <p:ph type="ftr" sz="quarter" idx="11"/>
          </p:nvPr>
        </p:nvSpPr>
        <p:spPr/>
        <p:txBody>
          <a:bodyPr/>
          <a:lstStyle/>
          <a:p>
            <a:endParaRPr lang="en-HK"/>
          </a:p>
        </p:txBody>
      </p:sp>
      <p:sp>
        <p:nvSpPr>
          <p:cNvPr id="7" name="Slide Number Placeholder 6">
            <a:extLst>
              <a:ext uri="{FF2B5EF4-FFF2-40B4-BE49-F238E27FC236}">
                <a16:creationId xmlns:a16="http://schemas.microsoft.com/office/drawing/2014/main" id="{DAB0943E-55D9-C7C5-8DE0-C3FB506181D7}"/>
              </a:ext>
            </a:extLst>
          </p:cNvPr>
          <p:cNvSpPr>
            <a:spLocks noGrp="1"/>
          </p:cNvSpPr>
          <p:nvPr>
            <p:ph type="sldNum" sz="quarter" idx="12"/>
          </p:nvPr>
        </p:nvSpPr>
        <p:spPr/>
        <p:txBody>
          <a:bodyPr/>
          <a:lstStyle/>
          <a:p>
            <a:fld id="{DC113A8C-7CAC-4E6C-93ED-7AD838EA8BF2}" type="slidenum">
              <a:rPr lang="en-HK" smtClean="0"/>
              <a:t>‹#›</a:t>
            </a:fld>
            <a:endParaRPr lang="en-HK"/>
          </a:p>
        </p:txBody>
      </p:sp>
    </p:spTree>
    <p:extLst>
      <p:ext uri="{BB962C8B-B14F-4D97-AF65-F5344CB8AC3E}">
        <p14:creationId xmlns:p14="http://schemas.microsoft.com/office/powerpoint/2010/main" val="1425490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38C28-000C-4607-A89A-03CFA99781FF}"/>
              </a:ext>
            </a:extLst>
          </p:cNvPr>
          <p:cNvSpPr>
            <a:spLocks noGrp="1"/>
          </p:cNvSpPr>
          <p:nvPr>
            <p:ph type="title"/>
          </p:nvPr>
        </p:nvSpPr>
        <p:spPr>
          <a:xfrm>
            <a:off x="839788" y="365125"/>
            <a:ext cx="10515600" cy="1325563"/>
          </a:xfrm>
        </p:spPr>
        <p:txBody>
          <a:bodyPr/>
          <a:lstStyle/>
          <a:p>
            <a:r>
              <a:rPr lang="en-US"/>
              <a:t>Click to edit Master title style</a:t>
            </a:r>
            <a:endParaRPr lang="en-HK"/>
          </a:p>
        </p:txBody>
      </p:sp>
      <p:sp>
        <p:nvSpPr>
          <p:cNvPr id="3" name="Text Placeholder 2">
            <a:extLst>
              <a:ext uri="{FF2B5EF4-FFF2-40B4-BE49-F238E27FC236}">
                <a16:creationId xmlns:a16="http://schemas.microsoft.com/office/drawing/2014/main" id="{924B430C-098B-319D-3630-558AC50382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CC05FE-365E-96A3-BC6A-6424877E84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5" name="Text Placeholder 4">
            <a:extLst>
              <a:ext uri="{FF2B5EF4-FFF2-40B4-BE49-F238E27FC236}">
                <a16:creationId xmlns:a16="http://schemas.microsoft.com/office/drawing/2014/main" id="{98D62977-3495-F693-46AF-DAA64EC178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40000F-C6B6-149A-271B-1ADDED2218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7" name="Date Placeholder 6">
            <a:extLst>
              <a:ext uri="{FF2B5EF4-FFF2-40B4-BE49-F238E27FC236}">
                <a16:creationId xmlns:a16="http://schemas.microsoft.com/office/drawing/2014/main" id="{48982AEB-698B-A856-DF8C-A664A69508D0}"/>
              </a:ext>
            </a:extLst>
          </p:cNvPr>
          <p:cNvSpPr>
            <a:spLocks noGrp="1"/>
          </p:cNvSpPr>
          <p:nvPr>
            <p:ph type="dt" sz="half" idx="10"/>
          </p:nvPr>
        </p:nvSpPr>
        <p:spPr/>
        <p:txBody>
          <a:bodyPr/>
          <a:lstStyle/>
          <a:p>
            <a:fld id="{4EA19E0C-A341-4C1B-B21C-59EA1B3B2E3A}" type="datetimeFigureOut">
              <a:rPr lang="en-HK" smtClean="0"/>
              <a:t>15/5/2024</a:t>
            </a:fld>
            <a:endParaRPr lang="en-HK"/>
          </a:p>
        </p:txBody>
      </p:sp>
      <p:sp>
        <p:nvSpPr>
          <p:cNvPr id="8" name="Footer Placeholder 7">
            <a:extLst>
              <a:ext uri="{FF2B5EF4-FFF2-40B4-BE49-F238E27FC236}">
                <a16:creationId xmlns:a16="http://schemas.microsoft.com/office/drawing/2014/main" id="{52ABECBA-6B2D-BD8D-F6B9-BAE0DBD7566B}"/>
              </a:ext>
            </a:extLst>
          </p:cNvPr>
          <p:cNvSpPr>
            <a:spLocks noGrp="1"/>
          </p:cNvSpPr>
          <p:nvPr>
            <p:ph type="ftr" sz="quarter" idx="11"/>
          </p:nvPr>
        </p:nvSpPr>
        <p:spPr/>
        <p:txBody>
          <a:bodyPr/>
          <a:lstStyle/>
          <a:p>
            <a:endParaRPr lang="en-HK"/>
          </a:p>
        </p:txBody>
      </p:sp>
      <p:sp>
        <p:nvSpPr>
          <p:cNvPr id="9" name="Slide Number Placeholder 8">
            <a:extLst>
              <a:ext uri="{FF2B5EF4-FFF2-40B4-BE49-F238E27FC236}">
                <a16:creationId xmlns:a16="http://schemas.microsoft.com/office/drawing/2014/main" id="{B760E773-47BF-8986-8BA8-44CA1BFEFF2F}"/>
              </a:ext>
            </a:extLst>
          </p:cNvPr>
          <p:cNvSpPr>
            <a:spLocks noGrp="1"/>
          </p:cNvSpPr>
          <p:nvPr>
            <p:ph type="sldNum" sz="quarter" idx="12"/>
          </p:nvPr>
        </p:nvSpPr>
        <p:spPr/>
        <p:txBody>
          <a:bodyPr/>
          <a:lstStyle/>
          <a:p>
            <a:fld id="{DC113A8C-7CAC-4E6C-93ED-7AD838EA8BF2}" type="slidenum">
              <a:rPr lang="en-HK" smtClean="0"/>
              <a:t>‹#›</a:t>
            </a:fld>
            <a:endParaRPr lang="en-HK"/>
          </a:p>
        </p:txBody>
      </p:sp>
    </p:spTree>
    <p:extLst>
      <p:ext uri="{BB962C8B-B14F-4D97-AF65-F5344CB8AC3E}">
        <p14:creationId xmlns:p14="http://schemas.microsoft.com/office/powerpoint/2010/main" val="3575158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30CD-9DF7-6A13-CA05-895F6A296F26}"/>
              </a:ext>
            </a:extLst>
          </p:cNvPr>
          <p:cNvSpPr>
            <a:spLocks noGrp="1"/>
          </p:cNvSpPr>
          <p:nvPr>
            <p:ph type="title"/>
          </p:nvPr>
        </p:nvSpPr>
        <p:spPr/>
        <p:txBody>
          <a:bodyPr/>
          <a:lstStyle/>
          <a:p>
            <a:r>
              <a:rPr lang="en-US"/>
              <a:t>Click to edit Master title style</a:t>
            </a:r>
            <a:endParaRPr lang="en-HK"/>
          </a:p>
        </p:txBody>
      </p:sp>
      <p:sp>
        <p:nvSpPr>
          <p:cNvPr id="3" name="Date Placeholder 2">
            <a:extLst>
              <a:ext uri="{FF2B5EF4-FFF2-40B4-BE49-F238E27FC236}">
                <a16:creationId xmlns:a16="http://schemas.microsoft.com/office/drawing/2014/main" id="{5A759967-01E7-4DF2-3539-91B0C5965A63}"/>
              </a:ext>
            </a:extLst>
          </p:cNvPr>
          <p:cNvSpPr>
            <a:spLocks noGrp="1"/>
          </p:cNvSpPr>
          <p:nvPr>
            <p:ph type="dt" sz="half" idx="10"/>
          </p:nvPr>
        </p:nvSpPr>
        <p:spPr/>
        <p:txBody>
          <a:bodyPr/>
          <a:lstStyle/>
          <a:p>
            <a:fld id="{4EA19E0C-A341-4C1B-B21C-59EA1B3B2E3A}" type="datetimeFigureOut">
              <a:rPr lang="en-HK" smtClean="0"/>
              <a:t>15/5/2024</a:t>
            </a:fld>
            <a:endParaRPr lang="en-HK"/>
          </a:p>
        </p:txBody>
      </p:sp>
      <p:sp>
        <p:nvSpPr>
          <p:cNvPr id="4" name="Footer Placeholder 3">
            <a:extLst>
              <a:ext uri="{FF2B5EF4-FFF2-40B4-BE49-F238E27FC236}">
                <a16:creationId xmlns:a16="http://schemas.microsoft.com/office/drawing/2014/main" id="{1A900B58-6D6D-F4FF-D406-F95517D6CE5B}"/>
              </a:ext>
            </a:extLst>
          </p:cNvPr>
          <p:cNvSpPr>
            <a:spLocks noGrp="1"/>
          </p:cNvSpPr>
          <p:nvPr>
            <p:ph type="ftr" sz="quarter" idx="11"/>
          </p:nvPr>
        </p:nvSpPr>
        <p:spPr/>
        <p:txBody>
          <a:bodyPr/>
          <a:lstStyle/>
          <a:p>
            <a:endParaRPr lang="en-HK"/>
          </a:p>
        </p:txBody>
      </p:sp>
      <p:sp>
        <p:nvSpPr>
          <p:cNvPr id="5" name="Slide Number Placeholder 4">
            <a:extLst>
              <a:ext uri="{FF2B5EF4-FFF2-40B4-BE49-F238E27FC236}">
                <a16:creationId xmlns:a16="http://schemas.microsoft.com/office/drawing/2014/main" id="{789B0772-9D98-B6A9-E5D4-91E06BA1EA3C}"/>
              </a:ext>
            </a:extLst>
          </p:cNvPr>
          <p:cNvSpPr>
            <a:spLocks noGrp="1"/>
          </p:cNvSpPr>
          <p:nvPr>
            <p:ph type="sldNum" sz="quarter" idx="12"/>
          </p:nvPr>
        </p:nvSpPr>
        <p:spPr/>
        <p:txBody>
          <a:bodyPr/>
          <a:lstStyle/>
          <a:p>
            <a:fld id="{DC113A8C-7CAC-4E6C-93ED-7AD838EA8BF2}" type="slidenum">
              <a:rPr lang="en-HK" smtClean="0"/>
              <a:t>‹#›</a:t>
            </a:fld>
            <a:endParaRPr lang="en-HK"/>
          </a:p>
        </p:txBody>
      </p:sp>
    </p:spTree>
    <p:extLst>
      <p:ext uri="{BB962C8B-B14F-4D97-AF65-F5344CB8AC3E}">
        <p14:creationId xmlns:p14="http://schemas.microsoft.com/office/powerpoint/2010/main" val="503214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63B7B5-0D0C-6B03-4AEC-30281D008FAD}"/>
              </a:ext>
            </a:extLst>
          </p:cNvPr>
          <p:cNvSpPr>
            <a:spLocks noGrp="1"/>
          </p:cNvSpPr>
          <p:nvPr>
            <p:ph type="dt" sz="half" idx="10"/>
          </p:nvPr>
        </p:nvSpPr>
        <p:spPr/>
        <p:txBody>
          <a:bodyPr/>
          <a:lstStyle/>
          <a:p>
            <a:fld id="{4EA19E0C-A341-4C1B-B21C-59EA1B3B2E3A}" type="datetimeFigureOut">
              <a:rPr lang="en-HK" smtClean="0"/>
              <a:t>15/5/2024</a:t>
            </a:fld>
            <a:endParaRPr lang="en-HK"/>
          </a:p>
        </p:txBody>
      </p:sp>
      <p:sp>
        <p:nvSpPr>
          <p:cNvPr id="3" name="Footer Placeholder 2">
            <a:extLst>
              <a:ext uri="{FF2B5EF4-FFF2-40B4-BE49-F238E27FC236}">
                <a16:creationId xmlns:a16="http://schemas.microsoft.com/office/drawing/2014/main" id="{A7DA5124-1AE0-7E30-1281-32D07CA93B68}"/>
              </a:ext>
            </a:extLst>
          </p:cNvPr>
          <p:cNvSpPr>
            <a:spLocks noGrp="1"/>
          </p:cNvSpPr>
          <p:nvPr>
            <p:ph type="ftr" sz="quarter" idx="11"/>
          </p:nvPr>
        </p:nvSpPr>
        <p:spPr/>
        <p:txBody>
          <a:bodyPr/>
          <a:lstStyle/>
          <a:p>
            <a:endParaRPr lang="en-HK"/>
          </a:p>
        </p:txBody>
      </p:sp>
      <p:sp>
        <p:nvSpPr>
          <p:cNvPr id="4" name="Slide Number Placeholder 3">
            <a:extLst>
              <a:ext uri="{FF2B5EF4-FFF2-40B4-BE49-F238E27FC236}">
                <a16:creationId xmlns:a16="http://schemas.microsoft.com/office/drawing/2014/main" id="{A8E73686-C841-2BC8-9CAC-603A794E85BF}"/>
              </a:ext>
            </a:extLst>
          </p:cNvPr>
          <p:cNvSpPr>
            <a:spLocks noGrp="1"/>
          </p:cNvSpPr>
          <p:nvPr>
            <p:ph type="sldNum" sz="quarter" idx="12"/>
          </p:nvPr>
        </p:nvSpPr>
        <p:spPr/>
        <p:txBody>
          <a:bodyPr/>
          <a:lstStyle/>
          <a:p>
            <a:fld id="{DC113A8C-7CAC-4E6C-93ED-7AD838EA8BF2}" type="slidenum">
              <a:rPr lang="en-HK" smtClean="0"/>
              <a:t>‹#›</a:t>
            </a:fld>
            <a:endParaRPr lang="en-HK"/>
          </a:p>
        </p:txBody>
      </p:sp>
    </p:spTree>
    <p:extLst>
      <p:ext uri="{BB962C8B-B14F-4D97-AF65-F5344CB8AC3E}">
        <p14:creationId xmlns:p14="http://schemas.microsoft.com/office/powerpoint/2010/main" val="2075950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32CDB-0A81-98BE-F720-0807BD73EF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HK"/>
          </a:p>
        </p:txBody>
      </p:sp>
      <p:sp>
        <p:nvSpPr>
          <p:cNvPr id="3" name="Content Placeholder 2">
            <a:extLst>
              <a:ext uri="{FF2B5EF4-FFF2-40B4-BE49-F238E27FC236}">
                <a16:creationId xmlns:a16="http://schemas.microsoft.com/office/drawing/2014/main" id="{9D6681D4-3A6C-1652-6E5E-7FC03B979C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Text Placeholder 3">
            <a:extLst>
              <a:ext uri="{FF2B5EF4-FFF2-40B4-BE49-F238E27FC236}">
                <a16:creationId xmlns:a16="http://schemas.microsoft.com/office/drawing/2014/main" id="{472639FF-FEB2-3040-C225-6F7515BD8D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B31B12-2037-4274-0007-F6C34569F418}"/>
              </a:ext>
            </a:extLst>
          </p:cNvPr>
          <p:cNvSpPr>
            <a:spLocks noGrp="1"/>
          </p:cNvSpPr>
          <p:nvPr>
            <p:ph type="dt" sz="half" idx="10"/>
          </p:nvPr>
        </p:nvSpPr>
        <p:spPr/>
        <p:txBody>
          <a:bodyPr/>
          <a:lstStyle/>
          <a:p>
            <a:fld id="{4EA19E0C-A341-4C1B-B21C-59EA1B3B2E3A}" type="datetimeFigureOut">
              <a:rPr lang="en-HK" smtClean="0"/>
              <a:t>15/5/2024</a:t>
            </a:fld>
            <a:endParaRPr lang="en-HK"/>
          </a:p>
        </p:txBody>
      </p:sp>
      <p:sp>
        <p:nvSpPr>
          <p:cNvPr id="6" name="Footer Placeholder 5">
            <a:extLst>
              <a:ext uri="{FF2B5EF4-FFF2-40B4-BE49-F238E27FC236}">
                <a16:creationId xmlns:a16="http://schemas.microsoft.com/office/drawing/2014/main" id="{21500A41-4D6C-EC62-651B-4C684EDDFFF0}"/>
              </a:ext>
            </a:extLst>
          </p:cNvPr>
          <p:cNvSpPr>
            <a:spLocks noGrp="1"/>
          </p:cNvSpPr>
          <p:nvPr>
            <p:ph type="ftr" sz="quarter" idx="11"/>
          </p:nvPr>
        </p:nvSpPr>
        <p:spPr/>
        <p:txBody>
          <a:bodyPr/>
          <a:lstStyle/>
          <a:p>
            <a:endParaRPr lang="en-HK"/>
          </a:p>
        </p:txBody>
      </p:sp>
      <p:sp>
        <p:nvSpPr>
          <p:cNvPr id="7" name="Slide Number Placeholder 6">
            <a:extLst>
              <a:ext uri="{FF2B5EF4-FFF2-40B4-BE49-F238E27FC236}">
                <a16:creationId xmlns:a16="http://schemas.microsoft.com/office/drawing/2014/main" id="{F29BAF78-552A-7CF9-BE57-D70286D874E7}"/>
              </a:ext>
            </a:extLst>
          </p:cNvPr>
          <p:cNvSpPr>
            <a:spLocks noGrp="1"/>
          </p:cNvSpPr>
          <p:nvPr>
            <p:ph type="sldNum" sz="quarter" idx="12"/>
          </p:nvPr>
        </p:nvSpPr>
        <p:spPr/>
        <p:txBody>
          <a:bodyPr/>
          <a:lstStyle/>
          <a:p>
            <a:fld id="{DC113A8C-7CAC-4E6C-93ED-7AD838EA8BF2}" type="slidenum">
              <a:rPr lang="en-HK" smtClean="0"/>
              <a:t>‹#›</a:t>
            </a:fld>
            <a:endParaRPr lang="en-HK"/>
          </a:p>
        </p:txBody>
      </p:sp>
    </p:spTree>
    <p:extLst>
      <p:ext uri="{BB962C8B-B14F-4D97-AF65-F5344CB8AC3E}">
        <p14:creationId xmlns:p14="http://schemas.microsoft.com/office/powerpoint/2010/main" val="143950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049B7-6477-0B3C-4A80-708459EF3F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HK"/>
          </a:p>
        </p:txBody>
      </p:sp>
      <p:sp>
        <p:nvSpPr>
          <p:cNvPr id="3" name="Picture Placeholder 2">
            <a:extLst>
              <a:ext uri="{FF2B5EF4-FFF2-40B4-BE49-F238E27FC236}">
                <a16:creationId xmlns:a16="http://schemas.microsoft.com/office/drawing/2014/main" id="{FC4FCC01-1123-0FA5-F554-2CAD3EFC20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HK"/>
          </a:p>
        </p:txBody>
      </p:sp>
      <p:sp>
        <p:nvSpPr>
          <p:cNvPr id="4" name="Text Placeholder 3">
            <a:extLst>
              <a:ext uri="{FF2B5EF4-FFF2-40B4-BE49-F238E27FC236}">
                <a16:creationId xmlns:a16="http://schemas.microsoft.com/office/drawing/2014/main" id="{F4D398AD-FAB2-19D5-EC51-1C9EE6017A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A9C53-0C38-35DD-9BDA-1219CA31E382}"/>
              </a:ext>
            </a:extLst>
          </p:cNvPr>
          <p:cNvSpPr>
            <a:spLocks noGrp="1"/>
          </p:cNvSpPr>
          <p:nvPr>
            <p:ph type="dt" sz="half" idx="10"/>
          </p:nvPr>
        </p:nvSpPr>
        <p:spPr/>
        <p:txBody>
          <a:bodyPr/>
          <a:lstStyle/>
          <a:p>
            <a:fld id="{4EA19E0C-A341-4C1B-B21C-59EA1B3B2E3A}" type="datetimeFigureOut">
              <a:rPr lang="en-HK" smtClean="0"/>
              <a:t>15/5/2024</a:t>
            </a:fld>
            <a:endParaRPr lang="en-HK"/>
          </a:p>
        </p:txBody>
      </p:sp>
      <p:sp>
        <p:nvSpPr>
          <p:cNvPr id="6" name="Footer Placeholder 5">
            <a:extLst>
              <a:ext uri="{FF2B5EF4-FFF2-40B4-BE49-F238E27FC236}">
                <a16:creationId xmlns:a16="http://schemas.microsoft.com/office/drawing/2014/main" id="{58857ABA-84D2-305B-148E-0F5C3FC96205}"/>
              </a:ext>
            </a:extLst>
          </p:cNvPr>
          <p:cNvSpPr>
            <a:spLocks noGrp="1"/>
          </p:cNvSpPr>
          <p:nvPr>
            <p:ph type="ftr" sz="quarter" idx="11"/>
          </p:nvPr>
        </p:nvSpPr>
        <p:spPr/>
        <p:txBody>
          <a:bodyPr/>
          <a:lstStyle/>
          <a:p>
            <a:endParaRPr lang="en-HK"/>
          </a:p>
        </p:txBody>
      </p:sp>
      <p:sp>
        <p:nvSpPr>
          <p:cNvPr id="7" name="Slide Number Placeholder 6">
            <a:extLst>
              <a:ext uri="{FF2B5EF4-FFF2-40B4-BE49-F238E27FC236}">
                <a16:creationId xmlns:a16="http://schemas.microsoft.com/office/drawing/2014/main" id="{1B0A24DF-4638-BA81-093E-271F21E556F3}"/>
              </a:ext>
            </a:extLst>
          </p:cNvPr>
          <p:cNvSpPr>
            <a:spLocks noGrp="1"/>
          </p:cNvSpPr>
          <p:nvPr>
            <p:ph type="sldNum" sz="quarter" idx="12"/>
          </p:nvPr>
        </p:nvSpPr>
        <p:spPr/>
        <p:txBody>
          <a:bodyPr/>
          <a:lstStyle/>
          <a:p>
            <a:fld id="{DC113A8C-7CAC-4E6C-93ED-7AD838EA8BF2}" type="slidenum">
              <a:rPr lang="en-HK" smtClean="0"/>
              <a:t>‹#›</a:t>
            </a:fld>
            <a:endParaRPr lang="en-HK"/>
          </a:p>
        </p:txBody>
      </p:sp>
    </p:spTree>
    <p:extLst>
      <p:ext uri="{BB962C8B-B14F-4D97-AF65-F5344CB8AC3E}">
        <p14:creationId xmlns:p14="http://schemas.microsoft.com/office/powerpoint/2010/main" val="3438233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9ECB02DA-A46E-2052-FE98-CB599F7F9D6C}"/>
              </a:ext>
            </a:extLst>
          </p:cNvPr>
          <p:cNvGraphicFramePr>
            <a:graphicFrameLocks noChangeAspect="1"/>
          </p:cNvGraphicFramePr>
          <p:nvPr userDrawn="1">
            <p:custDataLst>
              <p:tags r:id="rId13"/>
            </p:custDataLst>
            <p:extLst>
              <p:ext uri="{D42A27DB-BD31-4B8C-83A1-F6EECF244321}">
                <p14:modId xmlns:p14="http://schemas.microsoft.com/office/powerpoint/2010/main" val="1356405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5" progId="TCLayout.ActiveDocument.1">
                  <p:embed/>
                </p:oleObj>
              </mc:Choice>
              <mc:Fallback>
                <p:oleObj name="think-cell Slide" r:id="rId14" imgW="404" imgH="405" progId="TCLayout.ActiveDocument.1">
                  <p:embed/>
                  <p:pic>
                    <p:nvPicPr>
                      <p:cNvPr id="8" name="think-cell data - do not delete" hidden="1">
                        <a:extLst>
                          <a:ext uri="{FF2B5EF4-FFF2-40B4-BE49-F238E27FC236}">
                            <a16:creationId xmlns:a16="http://schemas.microsoft.com/office/drawing/2014/main" id="{9ECB02DA-A46E-2052-FE98-CB599F7F9D6C}"/>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94E6B26B-BA47-FF94-401F-8BE5BB14A5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HK"/>
          </a:p>
        </p:txBody>
      </p:sp>
      <p:sp>
        <p:nvSpPr>
          <p:cNvPr id="3" name="Text Placeholder 2">
            <a:extLst>
              <a:ext uri="{FF2B5EF4-FFF2-40B4-BE49-F238E27FC236}">
                <a16:creationId xmlns:a16="http://schemas.microsoft.com/office/drawing/2014/main" id="{43030856-0B33-57D8-FC4C-1725AAE0FF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HK"/>
          </a:p>
        </p:txBody>
      </p:sp>
      <p:sp>
        <p:nvSpPr>
          <p:cNvPr id="4" name="Date Placeholder 3">
            <a:extLst>
              <a:ext uri="{FF2B5EF4-FFF2-40B4-BE49-F238E27FC236}">
                <a16:creationId xmlns:a16="http://schemas.microsoft.com/office/drawing/2014/main" id="{68928258-8B33-1F56-605D-D0728E9328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19E0C-A341-4C1B-B21C-59EA1B3B2E3A}" type="datetimeFigureOut">
              <a:rPr lang="en-HK" smtClean="0"/>
              <a:t>15/5/2024</a:t>
            </a:fld>
            <a:endParaRPr lang="en-HK"/>
          </a:p>
        </p:txBody>
      </p:sp>
      <p:sp>
        <p:nvSpPr>
          <p:cNvPr id="5" name="Footer Placeholder 4">
            <a:extLst>
              <a:ext uri="{FF2B5EF4-FFF2-40B4-BE49-F238E27FC236}">
                <a16:creationId xmlns:a16="http://schemas.microsoft.com/office/drawing/2014/main" id="{39606A5E-8F83-6720-91E6-69CEE66146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HK"/>
          </a:p>
        </p:txBody>
      </p:sp>
      <p:sp>
        <p:nvSpPr>
          <p:cNvPr id="6" name="Slide Number Placeholder 5">
            <a:extLst>
              <a:ext uri="{FF2B5EF4-FFF2-40B4-BE49-F238E27FC236}">
                <a16:creationId xmlns:a16="http://schemas.microsoft.com/office/drawing/2014/main" id="{8062819F-82C2-13D9-8F5B-D2A609AAF2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13A8C-7CAC-4E6C-93ED-7AD838EA8BF2}" type="slidenum">
              <a:rPr lang="en-HK" smtClean="0"/>
              <a:t>‹#›</a:t>
            </a:fld>
            <a:endParaRPr lang="en-HK"/>
          </a:p>
        </p:txBody>
      </p:sp>
    </p:spTree>
    <p:extLst>
      <p:ext uri="{BB962C8B-B14F-4D97-AF65-F5344CB8AC3E}">
        <p14:creationId xmlns:p14="http://schemas.microsoft.com/office/powerpoint/2010/main" val="348741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jpe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46.png"/><Relationship Id="rId5" Type="http://schemas.openxmlformats.org/officeDocument/2006/relationships/image" Target="../media/image5.png"/><Relationship Id="rId10" Type="http://schemas.openxmlformats.org/officeDocument/2006/relationships/image" Target="../media/image45.svg"/><Relationship Id="rId4" Type="http://schemas.openxmlformats.org/officeDocument/2006/relationships/image" Target="../media/image4.png"/><Relationship Id="rId9"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jpeg"/><Relationship Id="rId7"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48.png"/><Relationship Id="rId5" Type="http://schemas.openxmlformats.org/officeDocument/2006/relationships/image" Target="../media/image5.png"/><Relationship Id="rId10" Type="http://schemas.openxmlformats.org/officeDocument/2006/relationships/image" Target="../media/image45.svg"/><Relationship Id="rId4" Type="http://schemas.openxmlformats.org/officeDocument/2006/relationships/image" Target="../media/image4.png"/><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jpeg"/><Relationship Id="rId7"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3.jpeg"/><Relationship Id="rId5" Type="http://schemas.openxmlformats.org/officeDocument/2006/relationships/image" Target="../media/image1.emf"/><Relationship Id="rId4" Type="http://schemas.openxmlformats.org/officeDocument/2006/relationships/oleObject" Target="../embeddings/oleObject4.bin"/><Relationship Id="rId9"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5.bin"/><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4.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3.jpeg"/><Relationship Id="rId5" Type="http://schemas.openxmlformats.org/officeDocument/2006/relationships/image" Target="../media/image1.emf"/><Relationship Id="rId4" Type="http://schemas.openxmlformats.org/officeDocument/2006/relationships/oleObject" Target="../embeddings/oleObject6.bin"/><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4.pn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6.png"/><Relationship Id="rId1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4.sv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svg"/><Relationship Id="rId5" Type="http://schemas.openxmlformats.org/officeDocument/2006/relationships/image" Target="../media/image23.sv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sv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1.jpg"/><Relationship Id="rId7" Type="http://schemas.openxmlformats.org/officeDocument/2006/relationships/image" Target="../media/image33.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3.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jpeg"/><Relationship Id="rId5" Type="http://schemas.openxmlformats.org/officeDocument/2006/relationships/image" Target="../media/image1.emf"/><Relationship Id="rId4" Type="http://schemas.openxmlformats.org/officeDocument/2006/relationships/oleObject" Target="../embeddings/oleObject2.bin"/><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4.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jpeg"/><Relationship Id="rId5" Type="http://schemas.openxmlformats.org/officeDocument/2006/relationships/image" Target="../media/image1.emf"/><Relationship Id="rId4" Type="http://schemas.openxmlformats.org/officeDocument/2006/relationships/oleObject" Target="../embeddings/oleObject3.bin"/><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oster for a meeting&#10;&#10;Description automatically generated">
            <a:extLst>
              <a:ext uri="{FF2B5EF4-FFF2-40B4-BE49-F238E27FC236}">
                <a16:creationId xmlns:a16="http://schemas.microsoft.com/office/drawing/2014/main" id="{C5F76BE2-E553-71CF-2EB8-F1B2CEA0B8DB}"/>
              </a:ext>
            </a:extLst>
          </p:cNvPr>
          <p:cNvPicPr>
            <a:picLocks noChangeAspect="1"/>
          </p:cNvPicPr>
          <p:nvPr/>
        </p:nvPicPr>
        <p:blipFill rotWithShape="1">
          <a:blip r:embed="rId2">
            <a:extLst>
              <a:ext uri="{28A0092B-C50C-407E-A947-70E740481C1C}">
                <a14:useLocalDpi xmlns:a14="http://schemas.microsoft.com/office/drawing/2010/main" val="0"/>
              </a:ext>
            </a:extLst>
          </a:blip>
          <a:srcRect l="5420" r="1544"/>
          <a:stretch/>
        </p:blipFill>
        <p:spPr>
          <a:xfrm>
            <a:off x="0" y="0"/>
            <a:ext cx="12192000" cy="6858000"/>
          </a:xfrm>
          <a:prstGeom prst="rect">
            <a:avLst/>
          </a:prstGeom>
        </p:spPr>
      </p:pic>
    </p:spTree>
    <p:extLst>
      <p:ext uri="{BB962C8B-B14F-4D97-AF65-F5344CB8AC3E}">
        <p14:creationId xmlns:p14="http://schemas.microsoft.com/office/powerpoint/2010/main" val="2396706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02F3DC9-74D7-4B97-0275-1C584878400B}"/>
              </a:ext>
            </a:extLst>
          </p:cNvPr>
          <p:cNvGrpSpPr/>
          <p:nvPr/>
        </p:nvGrpSpPr>
        <p:grpSpPr>
          <a:xfrm>
            <a:off x="0" y="0"/>
            <a:ext cx="12192000" cy="1673011"/>
            <a:chOff x="0" y="0"/>
            <a:chExt cx="12192000" cy="1673011"/>
          </a:xfrm>
        </p:grpSpPr>
        <p:pic>
          <p:nvPicPr>
            <p:cNvPr id="12" name="Picture 11" descr="A group of banners with colorful design&#10;&#10;Description automatically generated with medium confidence">
              <a:extLst>
                <a:ext uri="{FF2B5EF4-FFF2-40B4-BE49-F238E27FC236}">
                  <a16:creationId xmlns:a16="http://schemas.microsoft.com/office/drawing/2014/main" id="{CDBA5C54-F6B8-6F51-D319-5CE24357E55C}"/>
                </a:ext>
              </a:extLst>
            </p:cNvPr>
            <p:cNvPicPr/>
            <p:nvPr/>
          </p:nvPicPr>
          <p:blipFill rotWithShape="1">
            <a:blip r:embed="rId3">
              <a:extLst>
                <a:ext uri="{28A0092B-C50C-407E-A947-70E740481C1C}">
                  <a14:useLocalDpi xmlns:a14="http://schemas.microsoft.com/office/drawing/2010/main" val="0"/>
                </a:ext>
              </a:extLst>
            </a:blip>
            <a:srcRect/>
            <a:stretch/>
          </p:blipFill>
          <p:spPr>
            <a:xfrm>
              <a:off x="0" y="0"/>
              <a:ext cx="6134100" cy="1673011"/>
            </a:xfrm>
            <a:prstGeom prst="rect">
              <a:avLst/>
            </a:prstGeom>
          </p:spPr>
        </p:pic>
        <p:sp>
          <p:nvSpPr>
            <p:cNvPr id="13" name="Rectangle 12">
              <a:extLst>
                <a:ext uri="{FF2B5EF4-FFF2-40B4-BE49-F238E27FC236}">
                  <a16:creationId xmlns:a16="http://schemas.microsoft.com/office/drawing/2014/main" id="{1423AE3F-B989-E5B0-4C06-C430EFD03620}"/>
                </a:ext>
              </a:extLst>
            </p:cNvPr>
            <p:cNvSpPr/>
            <p:nvPr/>
          </p:nvSpPr>
          <p:spPr>
            <a:xfrm>
              <a:off x="5816600" y="0"/>
              <a:ext cx="6375400" cy="1673011"/>
            </a:xfrm>
            <a:prstGeom prst="rect">
              <a:avLst/>
            </a:prstGeom>
            <a:solidFill>
              <a:srgbClr val="E1D7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pic>
          <p:nvPicPr>
            <p:cNvPr id="14" name="Picture 13" descr="A poster for a meeting&#10;&#10;Description automatically generated">
              <a:extLst>
                <a:ext uri="{FF2B5EF4-FFF2-40B4-BE49-F238E27FC236}">
                  <a16:creationId xmlns:a16="http://schemas.microsoft.com/office/drawing/2014/main" id="{436737CF-7DC2-6C3E-616F-295A69766E4A}"/>
                </a:ext>
              </a:extLst>
            </p:cNvPr>
            <p:cNvPicPr/>
            <p:nvPr/>
          </p:nvPicPr>
          <p:blipFill rotWithShape="1">
            <a:blip r:embed="rId4">
              <a:extLst>
                <a:ext uri="{28A0092B-C50C-407E-A947-70E740481C1C}">
                  <a14:useLocalDpi xmlns:a14="http://schemas.microsoft.com/office/drawing/2010/main" val="0"/>
                </a:ext>
              </a:extLst>
            </a:blip>
            <a:srcRect/>
            <a:stretch/>
          </p:blipFill>
          <p:spPr>
            <a:xfrm>
              <a:off x="10055521" y="185998"/>
              <a:ext cx="1420122" cy="1301015"/>
            </a:xfrm>
            <a:prstGeom prst="rect">
              <a:avLst/>
            </a:prstGeom>
          </p:spPr>
        </p:pic>
        <p:grpSp>
          <p:nvGrpSpPr>
            <p:cNvPr id="15" name="Group 14">
              <a:extLst>
                <a:ext uri="{FF2B5EF4-FFF2-40B4-BE49-F238E27FC236}">
                  <a16:creationId xmlns:a16="http://schemas.microsoft.com/office/drawing/2014/main" id="{F5989B53-3F95-D252-1F97-CACEC66F9A86}"/>
                </a:ext>
              </a:extLst>
            </p:cNvPr>
            <p:cNvGrpSpPr/>
            <p:nvPr/>
          </p:nvGrpSpPr>
          <p:grpSpPr>
            <a:xfrm>
              <a:off x="5369522" y="361392"/>
              <a:ext cx="3440510" cy="1101289"/>
              <a:chOff x="5484516" y="604191"/>
              <a:chExt cx="3081154" cy="986261"/>
            </a:xfrm>
          </p:grpSpPr>
          <p:pic>
            <p:nvPicPr>
              <p:cNvPr id="16" name="Picture 15" descr="A poster for a meeting&#10;&#10;Description automatically generated">
                <a:extLst>
                  <a:ext uri="{FF2B5EF4-FFF2-40B4-BE49-F238E27FC236}">
                    <a16:creationId xmlns:a16="http://schemas.microsoft.com/office/drawing/2014/main" id="{7D9C1A5E-A8F1-D1D1-0F90-7B5EF6AD2F9A}"/>
                  </a:ext>
                </a:extLst>
              </p:cNvPr>
              <p:cNvPicPr/>
              <p:nvPr/>
            </p:nvPicPr>
            <p:blipFill rotWithShape="1">
              <a:blip r:embed="rId5">
                <a:extLst>
                  <a:ext uri="{28A0092B-C50C-407E-A947-70E740481C1C}">
                    <a14:useLocalDpi xmlns:a14="http://schemas.microsoft.com/office/drawing/2010/main" val="0"/>
                  </a:ext>
                </a:extLst>
              </a:blip>
              <a:srcRect/>
              <a:stretch/>
            </p:blipFill>
            <p:spPr>
              <a:xfrm>
                <a:off x="5484516" y="1201837"/>
                <a:ext cx="3081154" cy="388615"/>
              </a:xfrm>
              <a:prstGeom prst="rect">
                <a:avLst/>
              </a:prstGeom>
            </p:spPr>
          </p:pic>
          <p:pic>
            <p:nvPicPr>
              <p:cNvPr id="17" name="Picture 16" descr="A poster for a meeting&#10;&#10;Description automatically generated">
                <a:extLst>
                  <a:ext uri="{FF2B5EF4-FFF2-40B4-BE49-F238E27FC236}">
                    <a16:creationId xmlns:a16="http://schemas.microsoft.com/office/drawing/2014/main" id="{CB26B9B3-7AEA-ABD1-66BA-780A949E0EED}"/>
                  </a:ext>
                </a:extLst>
              </p:cNvPr>
              <p:cNvPicPr/>
              <p:nvPr/>
            </p:nvPicPr>
            <p:blipFill rotWithShape="1">
              <a:blip r:embed="rId6">
                <a:extLst>
                  <a:ext uri="{28A0092B-C50C-407E-A947-70E740481C1C}">
                    <a14:useLocalDpi xmlns:a14="http://schemas.microsoft.com/office/drawing/2010/main" val="0"/>
                  </a:ext>
                </a:extLst>
              </a:blip>
              <a:srcRect/>
              <a:stretch/>
            </p:blipFill>
            <p:spPr>
              <a:xfrm>
                <a:off x="5586167" y="604191"/>
                <a:ext cx="2941320" cy="528319"/>
              </a:xfrm>
              <a:prstGeom prst="rect">
                <a:avLst/>
              </a:prstGeom>
            </p:spPr>
          </p:pic>
        </p:grpSp>
      </p:grpSp>
      <p:pic>
        <p:nvPicPr>
          <p:cNvPr id="21" name="Picture 20">
            <a:extLst>
              <a:ext uri="{FF2B5EF4-FFF2-40B4-BE49-F238E27FC236}">
                <a16:creationId xmlns:a16="http://schemas.microsoft.com/office/drawing/2014/main" id="{9B256459-3ABD-79B0-59E9-572BDBAFF224}"/>
              </a:ext>
            </a:extLst>
          </p:cNvPr>
          <p:cNvPicPr>
            <a:picLocks noChangeAspect="1"/>
          </p:cNvPicPr>
          <p:nvPr/>
        </p:nvPicPr>
        <p:blipFill>
          <a:blip r:embed="rId7"/>
          <a:stretch>
            <a:fillRect/>
          </a:stretch>
        </p:blipFill>
        <p:spPr>
          <a:xfrm>
            <a:off x="2101103" y="2599227"/>
            <a:ext cx="7954418" cy="3978741"/>
          </a:xfrm>
          <a:prstGeom prst="rect">
            <a:avLst/>
          </a:prstGeom>
          <a:ln>
            <a:solidFill>
              <a:schemeClr val="tx1"/>
            </a:solidFill>
          </a:ln>
        </p:spPr>
      </p:pic>
      <p:sp>
        <p:nvSpPr>
          <p:cNvPr id="3" name="TextBox 2">
            <a:extLst>
              <a:ext uri="{FF2B5EF4-FFF2-40B4-BE49-F238E27FC236}">
                <a16:creationId xmlns:a16="http://schemas.microsoft.com/office/drawing/2014/main" id="{646F24F7-4743-9F2A-BBA3-AA20ED962A09}"/>
              </a:ext>
            </a:extLst>
          </p:cNvPr>
          <p:cNvSpPr txBox="1"/>
          <p:nvPr/>
        </p:nvSpPr>
        <p:spPr>
          <a:xfrm rot="19453532">
            <a:off x="10579076" y="5786817"/>
            <a:ext cx="1884022" cy="369332"/>
          </a:xfrm>
          <a:prstGeom prst="rect">
            <a:avLst/>
          </a:prstGeom>
          <a:noFill/>
        </p:spPr>
        <p:txBody>
          <a:bodyPr wrap="square" rtlCol="0">
            <a:spAutoFit/>
          </a:bodyPr>
          <a:lstStyle/>
          <a:p>
            <a:r>
              <a:rPr lang="en-US" dirty="0">
                <a:solidFill>
                  <a:srgbClr val="002060"/>
                </a:solidFill>
                <a:latin typeface="Roboto" panose="02000000000000000000" pitchFamily="2" charset="0"/>
                <a:ea typeface="Roboto" panose="02000000000000000000" pitchFamily="2" charset="0"/>
                <a:cs typeface="Roboto" panose="02000000000000000000" pitchFamily="2" charset="0"/>
              </a:rPr>
              <a:t>Example Slide</a:t>
            </a:r>
          </a:p>
        </p:txBody>
      </p:sp>
      <p:sp>
        <p:nvSpPr>
          <p:cNvPr id="2" name="Rectangle 1">
            <a:extLst>
              <a:ext uri="{FF2B5EF4-FFF2-40B4-BE49-F238E27FC236}">
                <a16:creationId xmlns:a16="http://schemas.microsoft.com/office/drawing/2014/main" id="{C2F99A52-8266-C1DD-56FD-4B1EEEDEF985}"/>
              </a:ext>
            </a:extLst>
          </p:cNvPr>
          <p:cNvSpPr/>
          <p:nvPr/>
        </p:nvSpPr>
        <p:spPr>
          <a:xfrm>
            <a:off x="0" y="1673011"/>
            <a:ext cx="12192000" cy="59639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Practical Example 2 – PowerPoint cont’d</a:t>
            </a:r>
            <a:endParaRPr lang="en-US" sz="2000" dirty="0"/>
          </a:p>
        </p:txBody>
      </p:sp>
    </p:spTree>
    <p:extLst>
      <p:ext uri="{BB962C8B-B14F-4D97-AF65-F5344CB8AC3E}">
        <p14:creationId xmlns:p14="http://schemas.microsoft.com/office/powerpoint/2010/main" val="33503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C6F7A9-DE71-E67E-AA94-F344A05FC77F}"/>
              </a:ext>
            </a:extLst>
          </p:cNvPr>
          <p:cNvSpPr>
            <a:spLocks noGrp="1"/>
          </p:cNvSpPr>
          <p:nvPr>
            <p:ph type="sldNum" sz="quarter" idx="4"/>
          </p:nvPr>
        </p:nvSpPr>
        <p:spPr bwMode="gray">
          <a:xfrm>
            <a:off x="11369040" y="6347012"/>
            <a:ext cx="343535" cy="374463"/>
          </a:xfrm>
          <a:prstGeom prst="rect">
            <a:avLst/>
          </a:prstGeom>
        </p:spPr>
        <p:txBody>
          <a:bodyPr vert="horz" wrap="none" lIns="0" tIns="45720" rIns="0" bIns="45720" rtlCol="0" anchor="ctr"/>
          <a:lstStyle>
            <a:defPPr>
              <a:defRPr lang="de-DE"/>
            </a:defPPr>
            <a:lvl1pPr marL="0" algn="r" defTabSz="914400" rtl="0" eaLnBrk="1" latinLnBrk="0" hangingPunct="1">
              <a:defRPr sz="1000" kern="1200">
                <a:solidFill>
                  <a:schemeClr val="accent3"/>
                </a:solidFill>
                <a:latin typeface="+mn-lt"/>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E4B36B-23F1-704A-AE3C-E7BDABCF591F}" type="slidenum">
              <a:rPr lang="en-GB" smtClean="0"/>
              <a:pPr/>
              <a:t>11</a:t>
            </a:fld>
            <a:endParaRPr lang="en-GB"/>
          </a:p>
        </p:txBody>
      </p:sp>
      <p:sp>
        <p:nvSpPr>
          <p:cNvPr id="32" name="TextBox 31">
            <a:extLst>
              <a:ext uri="{FF2B5EF4-FFF2-40B4-BE49-F238E27FC236}">
                <a16:creationId xmlns:a16="http://schemas.microsoft.com/office/drawing/2014/main" id="{8DE38F60-0BCA-52BB-94E3-CDFCF4140110}"/>
              </a:ext>
            </a:extLst>
          </p:cNvPr>
          <p:cNvSpPr txBox="1"/>
          <p:nvPr/>
        </p:nvSpPr>
        <p:spPr>
          <a:xfrm>
            <a:off x="3748279" y="1021680"/>
            <a:ext cx="3982042" cy="369332"/>
          </a:xfrm>
          <a:prstGeom prst="rect">
            <a:avLst/>
          </a:prstGeom>
          <a:noFill/>
        </p:spPr>
        <p:txBody>
          <a:bodyPr wrap="square" rtlCol="0">
            <a:spAutoFit/>
          </a:bodyPr>
          <a:lstStyle/>
          <a:p>
            <a:r>
              <a:rPr lang="en-US" i="1" dirty="0">
                <a:solidFill>
                  <a:srgbClr val="004B54"/>
                </a:solidFill>
              </a:rPr>
              <a:t>Master Services Agreement (</a:t>
            </a:r>
            <a:r>
              <a:rPr lang="en-US" b="1" i="1" dirty="0">
                <a:solidFill>
                  <a:srgbClr val="004B54"/>
                </a:solidFill>
              </a:rPr>
              <a:t>MSA</a:t>
            </a:r>
            <a:r>
              <a:rPr lang="en-US" i="1" dirty="0">
                <a:solidFill>
                  <a:srgbClr val="004B54"/>
                </a:solidFill>
              </a:rPr>
              <a:t>)</a:t>
            </a:r>
          </a:p>
        </p:txBody>
      </p:sp>
      <p:grpSp>
        <p:nvGrpSpPr>
          <p:cNvPr id="2" name="Group 1">
            <a:extLst>
              <a:ext uri="{FF2B5EF4-FFF2-40B4-BE49-F238E27FC236}">
                <a16:creationId xmlns:a16="http://schemas.microsoft.com/office/drawing/2014/main" id="{AEF42146-BE5F-51EB-6B2F-521C04A8ACF1}"/>
              </a:ext>
            </a:extLst>
          </p:cNvPr>
          <p:cNvGrpSpPr/>
          <p:nvPr/>
        </p:nvGrpSpPr>
        <p:grpSpPr>
          <a:xfrm>
            <a:off x="0" y="0"/>
            <a:ext cx="12192000" cy="1673011"/>
            <a:chOff x="0" y="0"/>
            <a:chExt cx="12192000" cy="1673011"/>
          </a:xfrm>
        </p:grpSpPr>
        <p:pic>
          <p:nvPicPr>
            <p:cNvPr id="3" name="Picture 2" descr="A group of banners with colorful design&#10;&#10;Description automatically generated with medium confidence">
              <a:extLst>
                <a:ext uri="{FF2B5EF4-FFF2-40B4-BE49-F238E27FC236}">
                  <a16:creationId xmlns:a16="http://schemas.microsoft.com/office/drawing/2014/main" id="{D0F963AB-6551-5A93-1DCA-2A15BCCF6F32}"/>
                </a:ext>
              </a:extLst>
            </p:cNvPr>
            <p:cNvPicPr/>
            <p:nvPr/>
          </p:nvPicPr>
          <p:blipFill rotWithShape="1">
            <a:blip r:embed="rId2">
              <a:extLst>
                <a:ext uri="{28A0092B-C50C-407E-A947-70E740481C1C}">
                  <a14:useLocalDpi xmlns:a14="http://schemas.microsoft.com/office/drawing/2010/main" val="0"/>
                </a:ext>
              </a:extLst>
            </a:blip>
            <a:srcRect/>
            <a:stretch/>
          </p:blipFill>
          <p:spPr>
            <a:xfrm>
              <a:off x="0" y="0"/>
              <a:ext cx="6134100" cy="1673011"/>
            </a:xfrm>
            <a:prstGeom prst="rect">
              <a:avLst/>
            </a:prstGeom>
          </p:spPr>
        </p:pic>
        <p:sp>
          <p:nvSpPr>
            <p:cNvPr id="6" name="Rectangle 5">
              <a:extLst>
                <a:ext uri="{FF2B5EF4-FFF2-40B4-BE49-F238E27FC236}">
                  <a16:creationId xmlns:a16="http://schemas.microsoft.com/office/drawing/2014/main" id="{6CED4480-F91B-6728-6CE3-0AEAC2B37C8E}"/>
                </a:ext>
              </a:extLst>
            </p:cNvPr>
            <p:cNvSpPr/>
            <p:nvPr/>
          </p:nvSpPr>
          <p:spPr>
            <a:xfrm>
              <a:off x="5816600" y="0"/>
              <a:ext cx="6375400" cy="1673011"/>
            </a:xfrm>
            <a:prstGeom prst="rect">
              <a:avLst/>
            </a:prstGeom>
            <a:solidFill>
              <a:srgbClr val="E1D7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pic>
          <p:nvPicPr>
            <p:cNvPr id="7" name="Picture 6" descr="A poster for a meeting&#10;&#10;Description automatically generated">
              <a:extLst>
                <a:ext uri="{FF2B5EF4-FFF2-40B4-BE49-F238E27FC236}">
                  <a16:creationId xmlns:a16="http://schemas.microsoft.com/office/drawing/2014/main" id="{68E5D962-C2E0-F9EF-E8C8-8FCBF7DCD8D7}"/>
                </a:ext>
              </a:extLst>
            </p:cNvPr>
            <p:cNvPicPr/>
            <p:nvPr/>
          </p:nvPicPr>
          <p:blipFill rotWithShape="1">
            <a:blip r:embed="rId3">
              <a:extLst>
                <a:ext uri="{28A0092B-C50C-407E-A947-70E740481C1C}">
                  <a14:useLocalDpi xmlns:a14="http://schemas.microsoft.com/office/drawing/2010/main" val="0"/>
                </a:ext>
              </a:extLst>
            </a:blip>
            <a:srcRect/>
            <a:stretch/>
          </p:blipFill>
          <p:spPr>
            <a:xfrm>
              <a:off x="10055521" y="185998"/>
              <a:ext cx="1420122" cy="1301015"/>
            </a:xfrm>
            <a:prstGeom prst="rect">
              <a:avLst/>
            </a:prstGeom>
          </p:spPr>
        </p:pic>
        <p:grpSp>
          <p:nvGrpSpPr>
            <p:cNvPr id="8" name="Group 7">
              <a:extLst>
                <a:ext uri="{FF2B5EF4-FFF2-40B4-BE49-F238E27FC236}">
                  <a16:creationId xmlns:a16="http://schemas.microsoft.com/office/drawing/2014/main" id="{40642C5C-AC31-9A84-7A2C-C4815EC94D43}"/>
                </a:ext>
              </a:extLst>
            </p:cNvPr>
            <p:cNvGrpSpPr/>
            <p:nvPr/>
          </p:nvGrpSpPr>
          <p:grpSpPr>
            <a:xfrm>
              <a:off x="5369522" y="361392"/>
              <a:ext cx="3440510" cy="1101289"/>
              <a:chOff x="5484516" y="604191"/>
              <a:chExt cx="3081154" cy="986261"/>
            </a:xfrm>
          </p:grpSpPr>
          <p:pic>
            <p:nvPicPr>
              <p:cNvPr id="9" name="Picture 8" descr="A poster for a meeting&#10;&#10;Description automatically generated">
                <a:extLst>
                  <a:ext uri="{FF2B5EF4-FFF2-40B4-BE49-F238E27FC236}">
                    <a16:creationId xmlns:a16="http://schemas.microsoft.com/office/drawing/2014/main" id="{7EE331AA-040F-EEFF-D757-F09C483B9113}"/>
                  </a:ext>
                </a:extLst>
              </p:cNvPr>
              <p:cNvPicPr/>
              <p:nvPr/>
            </p:nvPicPr>
            <p:blipFill rotWithShape="1">
              <a:blip r:embed="rId4">
                <a:extLst>
                  <a:ext uri="{28A0092B-C50C-407E-A947-70E740481C1C}">
                    <a14:useLocalDpi xmlns:a14="http://schemas.microsoft.com/office/drawing/2010/main" val="0"/>
                  </a:ext>
                </a:extLst>
              </a:blip>
              <a:srcRect/>
              <a:stretch/>
            </p:blipFill>
            <p:spPr>
              <a:xfrm>
                <a:off x="5484516" y="1201837"/>
                <a:ext cx="3081154" cy="388615"/>
              </a:xfrm>
              <a:prstGeom prst="rect">
                <a:avLst/>
              </a:prstGeom>
            </p:spPr>
          </p:pic>
          <p:pic>
            <p:nvPicPr>
              <p:cNvPr id="10" name="Picture 9" descr="A poster for a meeting&#10;&#10;Description automatically generated">
                <a:extLst>
                  <a:ext uri="{FF2B5EF4-FFF2-40B4-BE49-F238E27FC236}">
                    <a16:creationId xmlns:a16="http://schemas.microsoft.com/office/drawing/2014/main" id="{1D9D9C57-74FD-FAF4-BC75-84B4FAFCD5A1}"/>
                  </a:ext>
                </a:extLst>
              </p:cNvPr>
              <p:cNvPicPr/>
              <p:nvPr/>
            </p:nvPicPr>
            <p:blipFill rotWithShape="1">
              <a:blip r:embed="rId5">
                <a:extLst>
                  <a:ext uri="{28A0092B-C50C-407E-A947-70E740481C1C}">
                    <a14:useLocalDpi xmlns:a14="http://schemas.microsoft.com/office/drawing/2010/main" val="0"/>
                  </a:ext>
                </a:extLst>
              </a:blip>
              <a:srcRect/>
              <a:stretch/>
            </p:blipFill>
            <p:spPr>
              <a:xfrm>
                <a:off x="5586167" y="604191"/>
                <a:ext cx="2941320" cy="528319"/>
              </a:xfrm>
              <a:prstGeom prst="rect">
                <a:avLst/>
              </a:prstGeom>
            </p:spPr>
          </p:pic>
        </p:grpSp>
      </p:grpSp>
      <p:pic>
        <p:nvPicPr>
          <p:cNvPr id="22" name="Picture 21">
            <a:extLst>
              <a:ext uri="{FF2B5EF4-FFF2-40B4-BE49-F238E27FC236}">
                <a16:creationId xmlns:a16="http://schemas.microsoft.com/office/drawing/2014/main" id="{5D5EF614-898D-DF04-01C5-03324052A24F}"/>
              </a:ext>
            </a:extLst>
          </p:cNvPr>
          <p:cNvPicPr>
            <a:picLocks noChangeAspect="1"/>
          </p:cNvPicPr>
          <p:nvPr/>
        </p:nvPicPr>
        <p:blipFill>
          <a:blip r:embed="rId6"/>
          <a:stretch>
            <a:fillRect/>
          </a:stretch>
        </p:blipFill>
        <p:spPr>
          <a:xfrm>
            <a:off x="1940397" y="2455401"/>
            <a:ext cx="7860591" cy="4019722"/>
          </a:xfrm>
          <a:prstGeom prst="rect">
            <a:avLst/>
          </a:prstGeom>
          <a:ln>
            <a:solidFill>
              <a:schemeClr val="tx1"/>
            </a:solidFill>
          </a:ln>
        </p:spPr>
      </p:pic>
      <p:sp>
        <p:nvSpPr>
          <p:cNvPr id="11" name="TextBox 10">
            <a:extLst>
              <a:ext uri="{FF2B5EF4-FFF2-40B4-BE49-F238E27FC236}">
                <a16:creationId xmlns:a16="http://schemas.microsoft.com/office/drawing/2014/main" id="{24FB53F6-2392-F40C-DE40-B8A0CC87DB09}"/>
              </a:ext>
            </a:extLst>
          </p:cNvPr>
          <p:cNvSpPr txBox="1"/>
          <p:nvPr/>
        </p:nvSpPr>
        <p:spPr>
          <a:xfrm rot="19453532">
            <a:off x="10579076" y="5786817"/>
            <a:ext cx="1884022" cy="369332"/>
          </a:xfrm>
          <a:prstGeom prst="rect">
            <a:avLst/>
          </a:prstGeom>
          <a:noFill/>
        </p:spPr>
        <p:txBody>
          <a:bodyPr wrap="square" rtlCol="0">
            <a:spAutoFit/>
          </a:bodyPr>
          <a:lstStyle/>
          <a:p>
            <a:r>
              <a:rPr lang="en-US" dirty="0">
                <a:solidFill>
                  <a:srgbClr val="002060"/>
                </a:solidFill>
                <a:latin typeface="Roboto" panose="02000000000000000000" pitchFamily="2" charset="0"/>
                <a:ea typeface="Roboto" panose="02000000000000000000" pitchFamily="2" charset="0"/>
                <a:cs typeface="Roboto" panose="02000000000000000000" pitchFamily="2" charset="0"/>
              </a:rPr>
              <a:t>Example Slide</a:t>
            </a:r>
          </a:p>
        </p:txBody>
      </p:sp>
      <p:sp>
        <p:nvSpPr>
          <p:cNvPr id="5" name="Rectangle 4">
            <a:extLst>
              <a:ext uri="{FF2B5EF4-FFF2-40B4-BE49-F238E27FC236}">
                <a16:creationId xmlns:a16="http://schemas.microsoft.com/office/drawing/2014/main" id="{4499EE3D-F39E-E3A6-C149-4014A4AD4A50}"/>
              </a:ext>
            </a:extLst>
          </p:cNvPr>
          <p:cNvSpPr/>
          <p:nvPr/>
        </p:nvSpPr>
        <p:spPr>
          <a:xfrm>
            <a:off x="0" y="1673011"/>
            <a:ext cx="12192000" cy="59639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Practical Example 2 – PowerPoint cont’d</a:t>
            </a:r>
            <a:endParaRPr lang="en-US" sz="2000" dirty="0"/>
          </a:p>
        </p:txBody>
      </p:sp>
    </p:spTree>
    <p:extLst>
      <p:ext uri="{BB962C8B-B14F-4D97-AF65-F5344CB8AC3E}">
        <p14:creationId xmlns:p14="http://schemas.microsoft.com/office/powerpoint/2010/main" val="192235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02F3DC9-74D7-4B97-0275-1C584878400B}"/>
              </a:ext>
            </a:extLst>
          </p:cNvPr>
          <p:cNvGrpSpPr/>
          <p:nvPr/>
        </p:nvGrpSpPr>
        <p:grpSpPr>
          <a:xfrm>
            <a:off x="0" y="0"/>
            <a:ext cx="12192000" cy="1673011"/>
            <a:chOff x="0" y="0"/>
            <a:chExt cx="12192000" cy="1673011"/>
          </a:xfrm>
        </p:grpSpPr>
        <p:pic>
          <p:nvPicPr>
            <p:cNvPr id="12" name="Picture 11" descr="A group of banners with colorful design&#10;&#10;Description automatically generated with medium confidence">
              <a:extLst>
                <a:ext uri="{FF2B5EF4-FFF2-40B4-BE49-F238E27FC236}">
                  <a16:creationId xmlns:a16="http://schemas.microsoft.com/office/drawing/2014/main" id="{CDBA5C54-F6B8-6F51-D319-5CE24357E55C}"/>
                </a:ext>
              </a:extLst>
            </p:cNvPr>
            <p:cNvPicPr/>
            <p:nvPr/>
          </p:nvPicPr>
          <p:blipFill rotWithShape="1">
            <a:blip r:embed="rId3">
              <a:extLst>
                <a:ext uri="{28A0092B-C50C-407E-A947-70E740481C1C}">
                  <a14:useLocalDpi xmlns:a14="http://schemas.microsoft.com/office/drawing/2010/main" val="0"/>
                </a:ext>
              </a:extLst>
            </a:blip>
            <a:srcRect/>
            <a:stretch/>
          </p:blipFill>
          <p:spPr>
            <a:xfrm>
              <a:off x="0" y="0"/>
              <a:ext cx="6134100" cy="1673011"/>
            </a:xfrm>
            <a:prstGeom prst="rect">
              <a:avLst/>
            </a:prstGeom>
          </p:spPr>
        </p:pic>
        <p:sp>
          <p:nvSpPr>
            <p:cNvPr id="13" name="Rectangle 12">
              <a:extLst>
                <a:ext uri="{FF2B5EF4-FFF2-40B4-BE49-F238E27FC236}">
                  <a16:creationId xmlns:a16="http://schemas.microsoft.com/office/drawing/2014/main" id="{1423AE3F-B989-E5B0-4C06-C430EFD03620}"/>
                </a:ext>
              </a:extLst>
            </p:cNvPr>
            <p:cNvSpPr/>
            <p:nvPr/>
          </p:nvSpPr>
          <p:spPr>
            <a:xfrm>
              <a:off x="5816600" y="0"/>
              <a:ext cx="6375400" cy="1673011"/>
            </a:xfrm>
            <a:prstGeom prst="rect">
              <a:avLst/>
            </a:prstGeom>
            <a:solidFill>
              <a:srgbClr val="E1D7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pic>
          <p:nvPicPr>
            <p:cNvPr id="14" name="Picture 13" descr="A poster for a meeting&#10;&#10;Description automatically generated">
              <a:extLst>
                <a:ext uri="{FF2B5EF4-FFF2-40B4-BE49-F238E27FC236}">
                  <a16:creationId xmlns:a16="http://schemas.microsoft.com/office/drawing/2014/main" id="{436737CF-7DC2-6C3E-616F-295A69766E4A}"/>
                </a:ext>
              </a:extLst>
            </p:cNvPr>
            <p:cNvPicPr/>
            <p:nvPr/>
          </p:nvPicPr>
          <p:blipFill rotWithShape="1">
            <a:blip r:embed="rId4">
              <a:extLst>
                <a:ext uri="{28A0092B-C50C-407E-A947-70E740481C1C}">
                  <a14:useLocalDpi xmlns:a14="http://schemas.microsoft.com/office/drawing/2010/main" val="0"/>
                </a:ext>
              </a:extLst>
            </a:blip>
            <a:srcRect/>
            <a:stretch/>
          </p:blipFill>
          <p:spPr>
            <a:xfrm>
              <a:off x="10055521" y="185998"/>
              <a:ext cx="1420122" cy="1301015"/>
            </a:xfrm>
            <a:prstGeom prst="rect">
              <a:avLst/>
            </a:prstGeom>
          </p:spPr>
        </p:pic>
        <p:grpSp>
          <p:nvGrpSpPr>
            <p:cNvPr id="15" name="Group 14">
              <a:extLst>
                <a:ext uri="{FF2B5EF4-FFF2-40B4-BE49-F238E27FC236}">
                  <a16:creationId xmlns:a16="http://schemas.microsoft.com/office/drawing/2014/main" id="{F5989B53-3F95-D252-1F97-CACEC66F9A86}"/>
                </a:ext>
              </a:extLst>
            </p:cNvPr>
            <p:cNvGrpSpPr/>
            <p:nvPr/>
          </p:nvGrpSpPr>
          <p:grpSpPr>
            <a:xfrm>
              <a:off x="5369522" y="361392"/>
              <a:ext cx="3440510" cy="1101289"/>
              <a:chOff x="5484516" y="604191"/>
              <a:chExt cx="3081154" cy="986261"/>
            </a:xfrm>
          </p:grpSpPr>
          <p:pic>
            <p:nvPicPr>
              <p:cNvPr id="16" name="Picture 15" descr="A poster for a meeting&#10;&#10;Description automatically generated">
                <a:extLst>
                  <a:ext uri="{FF2B5EF4-FFF2-40B4-BE49-F238E27FC236}">
                    <a16:creationId xmlns:a16="http://schemas.microsoft.com/office/drawing/2014/main" id="{7D9C1A5E-A8F1-D1D1-0F90-7B5EF6AD2F9A}"/>
                  </a:ext>
                </a:extLst>
              </p:cNvPr>
              <p:cNvPicPr/>
              <p:nvPr/>
            </p:nvPicPr>
            <p:blipFill rotWithShape="1">
              <a:blip r:embed="rId5">
                <a:extLst>
                  <a:ext uri="{28A0092B-C50C-407E-A947-70E740481C1C}">
                    <a14:useLocalDpi xmlns:a14="http://schemas.microsoft.com/office/drawing/2010/main" val="0"/>
                  </a:ext>
                </a:extLst>
              </a:blip>
              <a:srcRect/>
              <a:stretch/>
            </p:blipFill>
            <p:spPr>
              <a:xfrm>
                <a:off x="5484516" y="1201837"/>
                <a:ext cx="3081154" cy="388615"/>
              </a:xfrm>
              <a:prstGeom prst="rect">
                <a:avLst/>
              </a:prstGeom>
            </p:spPr>
          </p:pic>
          <p:pic>
            <p:nvPicPr>
              <p:cNvPr id="17" name="Picture 16" descr="A poster for a meeting&#10;&#10;Description automatically generated">
                <a:extLst>
                  <a:ext uri="{FF2B5EF4-FFF2-40B4-BE49-F238E27FC236}">
                    <a16:creationId xmlns:a16="http://schemas.microsoft.com/office/drawing/2014/main" id="{CB26B9B3-7AEA-ABD1-66BA-780A949E0EED}"/>
                  </a:ext>
                </a:extLst>
              </p:cNvPr>
              <p:cNvPicPr/>
              <p:nvPr/>
            </p:nvPicPr>
            <p:blipFill rotWithShape="1">
              <a:blip r:embed="rId6">
                <a:extLst>
                  <a:ext uri="{28A0092B-C50C-407E-A947-70E740481C1C}">
                    <a14:useLocalDpi xmlns:a14="http://schemas.microsoft.com/office/drawing/2010/main" val="0"/>
                  </a:ext>
                </a:extLst>
              </a:blip>
              <a:srcRect/>
              <a:stretch/>
            </p:blipFill>
            <p:spPr>
              <a:xfrm>
                <a:off x="5586167" y="604191"/>
                <a:ext cx="2941320" cy="528319"/>
              </a:xfrm>
              <a:prstGeom prst="rect">
                <a:avLst/>
              </a:prstGeom>
            </p:spPr>
          </p:pic>
        </p:grpSp>
      </p:grpSp>
      <p:pic>
        <p:nvPicPr>
          <p:cNvPr id="2" name="Picture 1">
            <a:extLst>
              <a:ext uri="{FF2B5EF4-FFF2-40B4-BE49-F238E27FC236}">
                <a16:creationId xmlns:a16="http://schemas.microsoft.com/office/drawing/2014/main" id="{663BD9CD-11D0-C9B0-0B25-386804F85754}"/>
              </a:ext>
            </a:extLst>
          </p:cNvPr>
          <p:cNvPicPr>
            <a:picLocks noChangeAspect="1"/>
          </p:cNvPicPr>
          <p:nvPr/>
        </p:nvPicPr>
        <p:blipFill>
          <a:blip r:embed="rId7"/>
          <a:stretch>
            <a:fillRect/>
          </a:stretch>
        </p:blipFill>
        <p:spPr>
          <a:xfrm>
            <a:off x="2520541" y="2522467"/>
            <a:ext cx="7424971" cy="4142275"/>
          </a:xfrm>
          <a:prstGeom prst="rect">
            <a:avLst/>
          </a:prstGeom>
          <a:ln>
            <a:solidFill>
              <a:schemeClr val="tx1"/>
            </a:solidFill>
          </a:ln>
        </p:spPr>
      </p:pic>
      <p:sp>
        <p:nvSpPr>
          <p:cNvPr id="4" name="TextBox 3">
            <a:extLst>
              <a:ext uri="{FF2B5EF4-FFF2-40B4-BE49-F238E27FC236}">
                <a16:creationId xmlns:a16="http://schemas.microsoft.com/office/drawing/2014/main" id="{9E7F44DB-90A3-2D80-0FBC-5FB5BCFA1520}"/>
              </a:ext>
            </a:extLst>
          </p:cNvPr>
          <p:cNvSpPr txBox="1"/>
          <p:nvPr/>
        </p:nvSpPr>
        <p:spPr>
          <a:xfrm rot="19453532">
            <a:off x="10579076" y="5786817"/>
            <a:ext cx="1884022" cy="369332"/>
          </a:xfrm>
          <a:prstGeom prst="rect">
            <a:avLst/>
          </a:prstGeom>
          <a:noFill/>
        </p:spPr>
        <p:txBody>
          <a:bodyPr wrap="square" rtlCol="0">
            <a:spAutoFit/>
          </a:bodyPr>
          <a:lstStyle/>
          <a:p>
            <a:r>
              <a:rPr lang="en-US" dirty="0">
                <a:solidFill>
                  <a:srgbClr val="002060"/>
                </a:solidFill>
                <a:latin typeface="Roboto" panose="02000000000000000000" pitchFamily="2" charset="0"/>
                <a:ea typeface="Roboto" panose="02000000000000000000" pitchFamily="2" charset="0"/>
                <a:cs typeface="Roboto" panose="02000000000000000000" pitchFamily="2" charset="0"/>
              </a:rPr>
              <a:t>Example Slide</a:t>
            </a:r>
          </a:p>
        </p:txBody>
      </p:sp>
      <p:sp>
        <p:nvSpPr>
          <p:cNvPr id="3" name="Rectangle 2">
            <a:extLst>
              <a:ext uri="{FF2B5EF4-FFF2-40B4-BE49-F238E27FC236}">
                <a16:creationId xmlns:a16="http://schemas.microsoft.com/office/drawing/2014/main" id="{5802C4AB-E7C2-AE66-D3C8-7315BCB83518}"/>
              </a:ext>
            </a:extLst>
          </p:cNvPr>
          <p:cNvSpPr/>
          <p:nvPr/>
        </p:nvSpPr>
        <p:spPr>
          <a:xfrm>
            <a:off x="0" y="1673011"/>
            <a:ext cx="12192000" cy="59639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Practical Example 2 – PowerPoint cont’d</a:t>
            </a:r>
            <a:endParaRPr lang="en-US" sz="2000" dirty="0"/>
          </a:p>
        </p:txBody>
      </p:sp>
    </p:spTree>
    <p:extLst>
      <p:ext uri="{BB962C8B-B14F-4D97-AF65-F5344CB8AC3E}">
        <p14:creationId xmlns:p14="http://schemas.microsoft.com/office/powerpoint/2010/main" val="712614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0649C3F-0D50-D822-78C9-A2A04972A9B0}"/>
              </a:ext>
            </a:extLst>
          </p:cNvPr>
          <p:cNvSpPr/>
          <p:nvPr/>
        </p:nvSpPr>
        <p:spPr>
          <a:xfrm>
            <a:off x="0" y="1673012"/>
            <a:ext cx="12192000" cy="110182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A5BD6DD-129F-6FDA-EBB5-EAD0A48E92E0}"/>
              </a:ext>
            </a:extLst>
          </p:cNvPr>
          <p:cNvGrpSpPr/>
          <p:nvPr/>
        </p:nvGrpSpPr>
        <p:grpSpPr>
          <a:xfrm>
            <a:off x="0" y="0"/>
            <a:ext cx="12192000" cy="1673011"/>
            <a:chOff x="0" y="0"/>
            <a:chExt cx="12192000" cy="1673011"/>
          </a:xfrm>
        </p:grpSpPr>
        <p:pic>
          <p:nvPicPr>
            <p:cNvPr id="3" name="Picture 2" descr="A group of banners with colorful design&#10;&#10;Description automatically generated with medium confidence">
              <a:extLst>
                <a:ext uri="{FF2B5EF4-FFF2-40B4-BE49-F238E27FC236}">
                  <a16:creationId xmlns:a16="http://schemas.microsoft.com/office/drawing/2014/main" id="{8904FC26-E9C6-A321-6A3C-1A3FA361CDD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6134100" cy="1673011"/>
            </a:xfrm>
            <a:prstGeom prst="rect">
              <a:avLst/>
            </a:prstGeom>
          </p:spPr>
        </p:pic>
        <p:sp>
          <p:nvSpPr>
            <p:cNvPr id="4" name="Rectangle 3">
              <a:extLst>
                <a:ext uri="{FF2B5EF4-FFF2-40B4-BE49-F238E27FC236}">
                  <a16:creationId xmlns:a16="http://schemas.microsoft.com/office/drawing/2014/main" id="{35E6EEE1-7D35-9FC8-39E2-72BE90E9F758}"/>
                </a:ext>
              </a:extLst>
            </p:cNvPr>
            <p:cNvSpPr/>
            <p:nvPr/>
          </p:nvSpPr>
          <p:spPr>
            <a:xfrm>
              <a:off x="5816600" y="0"/>
              <a:ext cx="6375400" cy="1673011"/>
            </a:xfrm>
            <a:prstGeom prst="rect">
              <a:avLst/>
            </a:prstGeom>
            <a:solidFill>
              <a:srgbClr val="E1D7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pic>
          <p:nvPicPr>
            <p:cNvPr id="5" name="Picture 4" descr="A poster for a meeting&#10;&#10;Description automatically generated">
              <a:extLst>
                <a:ext uri="{FF2B5EF4-FFF2-40B4-BE49-F238E27FC236}">
                  <a16:creationId xmlns:a16="http://schemas.microsoft.com/office/drawing/2014/main" id="{4B26FE8B-967C-C8EF-30F9-EC1F1CE24CE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055521" y="185998"/>
              <a:ext cx="1420122" cy="1301015"/>
            </a:xfrm>
            <a:prstGeom prst="rect">
              <a:avLst/>
            </a:prstGeom>
          </p:spPr>
        </p:pic>
        <p:grpSp>
          <p:nvGrpSpPr>
            <p:cNvPr id="8" name="Group 7">
              <a:extLst>
                <a:ext uri="{FF2B5EF4-FFF2-40B4-BE49-F238E27FC236}">
                  <a16:creationId xmlns:a16="http://schemas.microsoft.com/office/drawing/2014/main" id="{0475CA2F-CBDD-37B3-2B77-D7E93343EF8B}"/>
                </a:ext>
              </a:extLst>
            </p:cNvPr>
            <p:cNvGrpSpPr/>
            <p:nvPr/>
          </p:nvGrpSpPr>
          <p:grpSpPr>
            <a:xfrm>
              <a:off x="5369522" y="361392"/>
              <a:ext cx="3440510" cy="1101289"/>
              <a:chOff x="5484516" y="604191"/>
              <a:chExt cx="3081154" cy="986261"/>
            </a:xfrm>
          </p:grpSpPr>
          <p:pic>
            <p:nvPicPr>
              <p:cNvPr id="6" name="Picture 5" descr="A poster for a meeting&#10;&#10;Description automatically generated">
                <a:extLst>
                  <a:ext uri="{FF2B5EF4-FFF2-40B4-BE49-F238E27FC236}">
                    <a16:creationId xmlns:a16="http://schemas.microsoft.com/office/drawing/2014/main" id="{142A5C47-A07F-347C-AFF7-8991F81AF5B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484516" y="1201837"/>
                <a:ext cx="3081154" cy="388615"/>
              </a:xfrm>
              <a:prstGeom prst="rect">
                <a:avLst/>
              </a:prstGeom>
            </p:spPr>
          </p:pic>
          <p:pic>
            <p:nvPicPr>
              <p:cNvPr id="7" name="Picture 6" descr="A poster for a meeting&#10;&#10;Description automatically generated">
                <a:extLst>
                  <a:ext uri="{FF2B5EF4-FFF2-40B4-BE49-F238E27FC236}">
                    <a16:creationId xmlns:a16="http://schemas.microsoft.com/office/drawing/2014/main" id="{FC4C3013-A6C9-6E0A-42D1-84FA62AF8E76}"/>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586167" y="604191"/>
                <a:ext cx="2941320" cy="528319"/>
              </a:xfrm>
              <a:prstGeom prst="rect">
                <a:avLst/>
              </a:prstGeom>
            </p:spPr>
          </p:pic>
        </p:grpSp>
      </p:grpSp>
      <p:grpSp>
        <p:nvGrpSpPr>
          <p:cNvPr id="11" name="Group 10">
            <a:extLst>
              <a:ext uri="{FF2B5EF4-FFF2-40B4-BE49-F238E27FC236}">
                <a16:creationId xmlns:a16="http://schemas.microsoft.com/office/drawing/2014/main" id="{0611B912-518E-6F49-4A48-5C404AF27F15}"/>
              </a:ext>
            </a:extLst>
          </p:cNvPr>
          <p:cNvGrpSpPr/>
          <p:nvPr/>
        </p:nvGrpSpPr>
        <p:grpSpPr>
          <a:xfrm>
            <a:off x="2121649" y="3011987"/>
            <a:ext cx="7976059" cy="3456182"/>
            <a:chOff x="1838419" y="2778182"/>
            <a:chExt cx="7976059" cy="3456182"/>
          </a:xfrm>
        </p:grpSpPr>
        <p:grpSp>
          <p:nvGrpSpPr>
            <p:cNvPr id="10" name="Group 9">
              <a:extLst>
                <a:ext uri="{FF2B5EF4-FFF2-40B4-BE49-F238E27FC236}">
                  <a16:creationId xmlns:a16="http://schemas.microsoft.com/office/drawing/2014/main" id="{8D24F890-A514-F76F-25DE-8E05EBECCC9F}"/>
                </a:ext>
              </a:extLst>
            </p:cNvPr>
            <p:cNvGrpSpPr/>
            <p:nvPr/>
          </p:nvGrpSpPr>
          <p:grpSpPr>
            <a:xfrm>
              <a:off x="1838419" y="2778182"/>
              <a:ext cx="7659308" cy="3090920"/>
              <a:chOff x="2161773" y="2443718"/>
              <a:chExt cx="7659308" cy="3090920"/>
            </a:xfrm>
          </p:grpSpPr>
          <p:sp>
            <p:nvSpPr>
              <p:cNvPr id="15" name="TextBox 14">
                <a:extLst>
                  <a:ext uri="{FF2B5EF4-FFF2-40B4-BE49-F238E27FC236}">
                    <a16:creationId xmlns:a16="http://schemas.microsoft.com/office/drawing/2014/main" id="{FF1F0519-5500-DAD7-F564-8FFA5CE106E4}"/>
                  </a:ext>
                </a:extLst>
              </p:cNvPr>
              <p:cNvSpPr txBox="1"/>
              <p:nvPr/>
            </p:nvSpPr>
            <p:spPr>
              <a:xfrm>
                <a:off x="2161773" y="3093072"/>
                <a:ext cx="7659308" cy="2441566"/>
              </a:xfrm>
              <a:prstGeom prst="rect">
                <a:avLst/>
              </a:prstGeom>
              <a:solidFill>
                <a:schemeClr val="bg1"/>
              </a:solidFill>
              <a:ln>
                <a:noFill/>
              </a:ln>
            </p:spPr>
            <p:txBody>
              <a:bodyPr wrap="square">
                <a:spAutoFit/>
              </a:bodyPr>
              <a:lstStyle/>
              <a:p>
                <a:pPr marR="0" lvl="1" algn="just">
                  <a:lnSpc>
                    <a:spcPct val="107000"/>
                  </a:lnSpc>
                  <a:spcBef>
                    <a:spcPts val="0"/>
                  </a:spcBef>
                  <a:spcAft>
                    <a:spcPts val="0"/>
                  </a:spcAft>
                  <a:buSzPts val="1000"/>
                  <a:tabLst>
                    <a:tab pos="914400" algn="l"/>
                  </a:tabLst>
                </a:pPr>
                <a:r>
                  <a:rPr lang="en-GB" sz="2400" kern="100" dirty="0">
                    <a:solidFill>
                      <a:schemeClr val="bg2">
                        <a:lumMod val="25000"/>
                      </a:schemeClr>
                    </a:solidFill>
                    <a:effectLst/>
                    <a:highlight>
                      <a:srgbClr val="FFFFFF"/>
                    </a:highlight>
                    <a:latin typeface="Roboto" panose="02000000000000000000" pitchFamily="2" charset="0"/>
                    <a:ea typeface="Roboto" panose="02000000000000000000" pitchFamily="2" charset="0"/>
                    <a:cs typeface="Roboto" panose="02000000000000000000" pitchFamily="2" charset="0"/>
                  </a:rPr>
                  <a:t>[…This Agreement] </a:t>
                </a:r>
                <a:r>
                  <a:rPr lang="en-GB" sz="2400" i="1" kern="100" dirty="0">
                    <a:solidFill>
                      <a:schemeClr val="bg2">
                        <a:lumMod val="25000"/>
                      </a:schemeClr>
                    </a:solidFill>
                    <a:effectLst/>
                    <a:highlight>
                      <a:srgbClr val="FFFFFF"/>
                    </a:highlight>
                    <a:latin typeface="Roboto" panose="02000000000000000000" pitchFamily="2" charset="0"/>
                    <a:ea typeface="Roboto" panose="02000000000000000000" pitchFamily="2" charset="0"/>
                    <a:cs typeface="Roboto" panose="02000000000000000000" pitchFamily="2" charset="0"/>
                  </a:rPr>
                  <a:t>shall be effective from the date it is made and shall continue in force for a period of </a:t>
                </a:r>
                <a:r>
                  <a:rPr lang="en-GB" sz="2400" i="1" kern="100" dirty="0">
                    <a:solidFill>
                      <a:schemeClr val="bg2">
                        <a:lumMod val="25000"/>
                      </a:schemeClr>
                    </a:solidFill>
                    <a:highlight>
                      <a:srgbClr val="FFFFFF"/>
                    </a:highlight>
                    <a:latin typeface="Roboto" panose="02000000000000000000" pitchFamily="2" charset="0"/>
                    <a:ea typeface="Roboto" panose="02000000000000000000" pitchFamily="2" charset="0"/>
                    <a:cs typeface="Roboto" panose="02000000000000000000" pitchFamily="2" charset="0"/>
                  </a:rPr>
                  <a:t>five</a:t>
                </a:r>
                <a:r>
                  <a:rPr lang="en-GB" sz="2400" i="1" kern="100" dirty="0">
                    <a:solidFill>
                      <a:schemeClr val="bg2">
                        <a:lumMod val="25000"/>
                      </a:schemeClr>
                    </a:solidFill>
                    <a:effectLst/>
                    <a:highlight>
                      <a:srgbClr val="FFFFFF"/>
                    </a:highlight>
                    <a:latin typeface="Roboto" panose="02000000000000000000" pitchFamily="2" charset="0"/>
                    <a:ea typeface="Roboto" panose="02000000000000000000" pitchFamily="2" charset="0"/>
                    <a:cs typeface="Roboto" panose="02000000000000000000" pitchFamily="2" charset="0"/>
                  </a:rPr>
                  <a:t> years from the date it is made, and thereafter for successive </a:t>
                </a:r>
                <a:r>
                  <a:rPr lang="en-GB" sz="2400" i="1" kern="100" dirty="0">
                    <a:solidFill>
                      <a:schemeClr val="bg2">
                        <a:lumMod val="25000"/>
                      </a:schemeClr>
                    </a:solidFill>
                    <a:highlight>
                      <a:srgbClr val="FFFFFF"/>
                    </a:highlight>
                    <a:latin typeface="Roboto" panose="02000000000000000000" pitchFamily="2" charset="0"/>
                    <a:ea typeface="Roboto" panose="02000000000000000000" pitchFamily="2" charset="0"/>
                    <a:cs typeface="Roboto" panose="02000000000000000000" pitchFamily="2" charset="0"/>
                  </a:rPr>
                  <a:t>five</a:t>
                </a:r>
                <a:r>
                  <a:rPr lang="en-GB" sz="2400" i="1" kern="100" dirty="0">
                    <a:solidFill>
                      <a:schemeClr val="bg2">
                        <a:lumMod val="25000"/>
                      </a:schemeClr>
                    </a:solidFill>
                    <a:effectLst/>
                    <a:highlight>
                      <a:srgbClr val="FFFFFF"/>
                    </a:highlight>
                    <a:latin typeface="Roboto" panose="02000000000000000000" pitchFamily="2" charset="0"/>
                    <a:ea typeface="Roboto" panose="02000000000000000000" pitchFamily="2" charset="0"/>
                    <a:cs typeface="Roboto" panose="02000000000000000000" pitchFamily="2" charset="0"/>
                  </a:rPr>
                  <a:t>-year terms, unless and until terminated by one-year prior notice in writing by either party.</a:t>
                </a:r>
                <a:endParaRPr lang="en-US" sz="2400" kern="100" dirty="0">
                  <a:solidFill>
                    <a:schemeClr val="bg2">
                      <a:lumMod val="25000"/>
                    </a:schemeClr>
                  </a:solidFill>
                  <a:effectLst/>
                  <a:highlight>
                    <a:srgbClr val="FFFFFF"/>
                  </a:highlight>
                  <a:latin typeface="Roboto" panose="02000000000000000000" pitchFamily="2" charset="0"/>
                  <a:ea typeface="Roboto" panose="02000000000000000000" pitchFamily="2" charset="0"/>
                  <a:cs typeface="Roboto" panose="02000000000000000000" pitchFamily="2" charset="0"/>
                </a:endParaRPr>
              </a:p>
            </p:txBody>
          </p:sp>
          <p:pic>
            <p:nvPicPr>
              <p:cNvPr id="18" name="Graphic 17" descr="Open quotation mark with solid fill">
                <a:extLst>
                  <a:ext uri="{FF2B5EF4-FFF2-40B4-BE49-F238E27FC236}">
                    <a16:creationId xmlns:a16="http://schemas.microsoft.com/office/drawing/2014/main" id="{7FCF8413-49AE-579F-7543-9B9E35E4B00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205755" y="2443718"/>
                <a:ext cx="901419" cy="901419"/>
              </a:xfrm>
              <a:prstGeom prst="rect">
                <a:avLst/>
              </a:prstGeom>
            </p:spPr>
          </p:pic>
        </p:grpSp>
        <p:pic>
          <p:nvPicPr>
            <p:cNvPr id="20" name="Graphic 19" descr="Closed quotation mark with solid fill">
              <a:extLst>
                <a:ext uri="{FF2B5EF4-FFF2-40B4-BE49-F238E27FC236}">
                  <a16:creationId xmlns:a16="http://schemas.microsoft.com/office/drawing/2014/main" id="{BD937F58-BBEA-0EC7-7F31-E4734D6AE00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8913059" y="5332945"/>
              <a:ext cx="901419" cy="901419"/>
            </a:xfrm>
            <a:prstGeom prst="rect">
              <a:avLst/>
            </a:prstGeom>
          </p:spPr>
        </p:pic>
      </p:grpSp>
      <p:sp>
        <p:nvSpPr>
          <p:cNvPr id="33" name="TextBox 32">
            <a:extLst>
              <a:ext uri="{FF2B5EF4-FFF2-40B4-BE49-F238E27FC236}">
                <a16:creationId xmlns:a16="http://schemas.microsoft.com/office/drawing/2014/main" id="{4784F3DE-7A32-256E-4961-74FA8C93F5F9}"/>
              </a:ext>
            </a:extLst>
          </p:cNvPr>
          <p:cNvSpPr txBox="1"/>
          <p:nvPr/>
        </p:nvSpPr>
        <p:spPr>
          <a:xfrm>
            <a:off x="2746981" y="6387093"/>
            <a:ext cx="6540193" cy="307777"/>
          </a:xfrm>
          <a:prstGeom prst="rect">
            <a:avLst/>
          </a:prstGeom>
          <a:noFill/>
        </p:spPr>
        <p:txBody>
          <a:bodyPr wrap="square" rtlCol="0">
            <a:spAutoFit/>
          </a:bodyPr>
          <a:lstStyle/>
          <a:p>
            <a:r>
              <a:rPr lang="en-US" sz="1400" b="1" i="1" dirty="0">
                <a:latin typeface="Roboto" panose="02000000000000000000" pitchFamily="2" charset="0"/>
                <a:ea typeface="Roboto" panose="02000000000000000000" pitchFamily="2" charset="0"/>
                <a:cs typeface="Roboto" panose="02000000000000000000" pitchFamily="2" charset="0"/>
              </a:rPr>
              <a:t>Rogers Cable Communications Inc v Alliant Telecom Inc. </a:t>
            </a:r>
            <a:r>
              <a:rPr lang="en-US" sz="1400" dirty="0">
                <a:latin typeface="Roboto" panose="02000000000000000000" pitchFamily="2" charset="0"/>
                <a:ea typeface="Roboto" panose="02000000000000000000" pitchFamily="2" charset="0"/>
                <a:cs typeface="Roboto" panose="02000000000000000000" pitchFamily="2" charset="0"/>
              </a:rPr>
              <a:t>CRTC 2006-45</a:t>
            </a:r>
            <a:endParaRPr lang="en-US" sz="1400" b="1" i="1" dirty="0">
              <a:latin typeface="Roboto" panose="02000000000000000000" pitchFamily="2" charset="0"/>
              <a:ea typeface="Roboto" panose="02000000000000000000" pitchFamily="2" charset="0"/>
              <a:cs typeface="Roboto" panose="02000000000000000000" pitchFamily="2" charset="0"/>
            </a:endParaRPr>
          </a:p>
        </p:txBody>
      </p:sp>
      <p:pic>
        <p:nvPicPr>
          <p:cNvPr id="35" name="Graphic 34" descr="Questions outline">
            <a:extLst>
              <a:ext uri="{FF2B5EF4-FFF2-40B4-BE49-F238E27FC236}">
                <a16:creationId xmlns:a16="http://schemas.microsoft.com/office/drawing/2014/main" id="{AB106C1B-FB74-6E19-D089-0193A70D727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5068" y="3828785"/>
            <a:ext cx="1596581" cy="1596581"/>
          </a:xfrm>
          <a:prstGeom prst="rect">
            <a:avLst/>
          </a:prstGeom>
        </p:spPr>
      </p:pic>
      <p:sp>
        <p:nvSpPr>
          <p:cNvPr id="16" name="TextBox 15">
            <a:extLst>
              <a:ext uri="{FF2B5EF4-FFF2-40B4-BE49-F238E27FC236}">
                <a16:creationId xmlns:a16="http://schemas.microsoft.com/office/drawing/2014/main" id="{71BB3A73-7EA9-1126-65D8-AE94900080CB}"/>
              </a:ext>
            </a:extLst>
          </p:cNvPr>
          <p:cNvSpPr txBox="1"/>
          <p:nvPr/>
        </p:nvSpPr>
        <p:spPr>
          <a:xfrm>
            <a:off x="78801" y="1820734"/>
            <a:ext cx="12113199" cy="830997"/>
          </a:xfrm>
          <a:prstGeom prst="rect">
            <a:avLst/>
          </a:prstGeom>
          <a:noFill/>
          <a:ln>
            <a:noFill/>
          </a:ln>
        </p:spPr>
        <p:txBody>
          <a:bodyPr wrap="square">
            <a:spAutoFit/>
          </a:bodyPr>
          <a:lstStyle/>
          <a:p>
            <a:r>
              <a:rPr lang="en-US" sz="2000" b="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Breakout Session 1 – the million dollar comma</a:t>
            </a:r>
          </a:p>
          <a:p>
            <a:endParaRPr lang="en-US" sz="800" i="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endParaRPr>
          </a:p>
          <a:p>
            <a:r>
              <a:rPr lang="en-US" sz="2000" b="1" i="1" dirty="0">
                <a:solidFill>
                  <a:srgbClr val="FFC000"/>
                </a:solidFill>
                <a:latin typeface="Roboto" panose="02000000000000000000" pitchFamily="2" charset="0"/>
                <a:ea typeface="Roboto" panose="02000000000000000000" pitchFamily="2" charset="0"/>
                <a:cs typeface="Roboto" panose="02000000000000000000" pitchFamily="2" charset="0"/>
              </a:rPr>
              <a:t>Can a party terminate the contract within five years of being signed?</a:t>
            </a:r>
          </a:p>
        </p:txBody>
      </p:sp>
    </p:spTree>
    <p:extLst>
      <p:ext uri="{BB962C8B-B14F-4D97-AF65-F5344CB8AC3E}">
        <p14:creationId xmlns:p14="http://schemas.microsoft.com/office/powerpoint/2010/main" val="303429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par>
              <p:cTn id="11"/>
            </p:par>
          </p:childTnLst>
        </p:cTn>
      </p:par>
    </p:tnLst>
    <p:bldLst>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1BC7F29-06FD-5025-1457-B5CEA7DEE08C}"/>
              </a:ext>
            </a:extLst>
          </p:cNvPr>
          <p:cNvSpPr/>
          <p:nvPr/>
        </p:nvSpPr>
        <p:spPr>
          <a:xfrm>
            <a:off x="0" y="1673011"/>
            <a:ext cx="12192000" cy="66410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A5BD6DD-129F-6FDA-EBB5-EAD0A48E92E0}"/>
              </a:ext>
            </a:extLst>
          </p:cNvPr>
          <p:cNvGrpSpPr/>
          <p:nvPr/>
        </p:nvGrpSpPr>
        <p:grpSpPr>
          <a:xfrm>
            <a:off x="0" y="0"/>
            <a:ext cx="12192000" cy="1673011"/>
            <a:chOff x="0" y="0"/>
            <a:chExt cx="12192000" cy="1673011"/>
          </a:xfrm>
        </p:grpSpPr>
        <p:pic>
          <p:nvPicPr>
            <p:cNvPr id="3" name="Picture 2" descr="A group of banners with colorful design&#10;&#10;Description automatically generated with medium confidence">
              <a:extLst>
                <a:ext uri="{FF2B5EF4-FFF2-40B4-BE49-F238E27FC236}">
                  <a16:creationId xmlns:a16="http://schemas.microsoft.com/office/drawing/2014/main" id="{8904FC26-E9C6-A321-6A3C-1A3FA361CDD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6134100" cy="1673011"/>
            </a:xfrm>
            <a:prstGeom prst="rect">
              <a:avLst/>
            </a:prstGeom>
          </p:spPr>
        </p:pic>
        <p:sp>
          <p:nvSpPr>
            <p:cNvPr id="4" name="Rectangle 3">
              <a:extLst>
                <a:ext uri="{FF2B5EF4-FFF2-40B4-BE49-F238E27FC236}">
                  <a16:creationId xmlns:a16="http://schemas.microsoft.com/office/drawing/2014/main" id="{35E6EEE1-7D35-9FC8-39E2-72BE90E9F758}"/>
                </a:ext>
              </a:extLst>
            </p:cNvPr>
            <p:cNvSpPr/>
            <p:nvPr/>
          </p:nvSpPr>
          <p:spPr>
            <a:xfrm>
              <a:off x="5816600" y="0"/>
              <a:ext cx="6375400" cy="1673011"/>
            </a:xfrm>
            <a:prstGeom prst="rect">
              <a:avLst/>
            </a:prstGeom>
            <a:solidFill>
              <a:srgbClr val="E1D7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pic>
          <p:nvPicPr>
            <p:cNvPr id="5" name="Picture 4" descr="A poster for a meeting&#10;&#10;Description automatically generated">
              <a:extLst>
                <a:ext uri="{FF2B5EF4-FFF2-40B4-BE49-F238E27FC236}">
                  <a16:creationId xmlns:a16="http://schemas.microsoft.com/office/drawing/2014/main" id="{4B26FE8B-967C-C8EF-30F9-EC1F1CE24CE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055521" y="185998"/>
              <a:ext cx="1420122" cy="1301015"/>
            </a:xfrm>
            <a:prstGeom prst="rect">
              <a:avLst/>
            </a:prstGeom>
          </p:spPr>
        </p:pic>
        <p:grpSp>
          <p:nvGrpSpPr>
            <p:cNvPr id="8" name="Group 7">
              <a:extLst>
                <a:ext uri="{FF2B5EF4-FFF2-40B4-BE49-F238E27FC236}">
                  <a16:creationId xmlns:a16="http://schemas.microsoft.com/office/drawing/2014/main" id="{0475CA2F-CBDD-37B3-2B77-D7E93343EF8B}"/>
                </a:ext>
              </a:extLst>
            </p:cNvPr>
            <p:cNvGrpSpPr/>
            <p:nvPr/>
          </p:nvGrpSpPr>
          <p:grpSpPr>
            <a:xfrm>
              <a:off x="5369522" y="361392"/>
              <a:ext cx="3440510" cy="1101289"/>
              <a:chOff x="5484516" y="604191"/>
              <a:chExt cx="3081154" cy="986261"/>
            </a:xfrm>
          </p:grpSpPr>
          <p:pic>
            <p:nvPicPr>
              <p:cNvPr id="6" name="Picture 5" descr="A poster for a meeting&#10;&#10;Description automatically generated">
                <a:extLst>
                  <a:ext uri="{FF2B5EF4-FFF2-40B4-BE49-F238E27FC236}">
                    <a16:creationId xmlns:a16="http://schemas.microsoft.com/office/drawing/2014/main" id="{142A5C47-A07F-347C-AFF7-8991F81AF5B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484516" y="1201837"/>
                <a:ext cx="3081154" cy="388615"/>
              </a:xfrm>
              <a:prstGeom prst="rect">
                <a:avLst/>
              </a:prstGeom>
            </p:spPr>
          </p:pic>
          <p:pic>
            <p:nvPicPr>
              <p:cNvPr id="7" name="Picture 6" descr="A poster for a meeting&#10;&#10;Description automatically generated">
                <a:extLst>
                  <a:ext uri="{FF2B5EF4-FFF2-40B4-BE49-F238E27FC236}">
                    <a16:creationId xmlns:a16="http://schemas.microsoft.com/office/drawing/2014/main" id="{FC4C3013-A6C9-6E0A-42D1-84FA62AF8E76}"/>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586167" y="604191"/>
                <a:ext cx="2941320" cy="528319"/>
              </a:xfrm>
              <a:prstGeom prst="rect">
                <a:avLst/>
              </a:prstGeom>
            </p:spPr>
          </p:pic>
        </p:grpSp>
      </p:grpSp>
      <p:sp>
        <p:nvSpPr>
          <p:cNvPr id="15" name="TextBox 14">
            <a:extLst>
              <a:ext uri="{FF2B5EF4-FFF2-40B4-BE49-F238E27FC236}">
                <a16:creationId xmlns:a16="http://schemas.microsoft.com/office/drawing/2014/main" id="{FF1F0519-5500-DAD7-F564-8FFA5CE106E4}"/>
              </a:ext>
            </a:extLst>
          </p:cNvPr>
          <p:cNvSpPr txBox="1"/>
          <p:nvPr/>
        </p:nvSpPr>
        <p:spPr>
          <a:xfrm>
            <a:off x="1485180" y="3057136"/>
            <a:ext cx="8617924" cy="2046394"/>
          </a:xfrm>
          <a:prstGeom prst="rect">
            <a:avLst/>
          </a:prstGeom>
          <a:noFill/>
          <a:ln>
            <a:noFill/>
          </a:ln>
        </p:spPr>
        <p:txBody>
          <a:bodyPr wrap="square">
            <a:spAutoFit/>
          </a:bodyPr>
          <a:lstStyle/>
          <a:p>
            <a:pPr marR="0" lvl="1" algn="just">
              <a:lnSpc>
                <a:spcPct val="107000"/>
              </a:lnSpc>
              <a:spcBef>
                <a:spcPts val="0"/>
              </a:spcBef>
              <a:spcAft>
                <a:spcPts val="0"/>
              </a:spcAft>
              <a:buSzPts val="1000"/>
              <a:tabLst>
                <a:tab pos="914400" algn="l"/>
              </a:tabLst>
            </a:pPr>
            <a:r>
              <a:rPr lang="en-GB" sz="2400" kern="100" dirty="0">
                <a:solidFill>
                  <a:schemeClr val="bg2">
                    <a:lumMod val="25000"/>
                  </a:schemeClr>
                </a:solidFill>
                <a:effectLst/>
                <a:highlight>
                  <a:srgbClr val="FFFFFF"/>
                </a:highlight>
                <a:latin typeface="Roboto" panose="02000000000000000000" pitchFamily="2" charset="0"/>
                <a:ea typeface="Roboto" panose="02000000000000000000" pitchFamily="2" charset="0"/>
                <a:cs typeface="Roboto" panose="02000000000000000000" pitchFamily="2" charset="0"/>
              </a:rPr>
              <a:t>[…This Agreement] </a:t>
            </a:r>
            <a:r>
              <a:rPr lang="en-GB" sz="2400" i="1" kern="100" dirty="0">
                <a:solidFill>
                  <a:schemeClr val="bg2">
                    <a:lumMod val="25000"/>
                  </a:schemeClr>
                </a:solidFill>
                <a:effectLst/>
                <a:highlight>
                  <a:srgbClr val="FFFFFF"/>
                </a:highlight>
                <a:latin typeface="Roboto" panose="02000000000000000000" pitchFamily="2" charset="0"/>
                <a:ea typeface="Roboto" panose="02000000000000000000" pitchFamily="2" charset="0"/>
                <a:cs typeface="Roboto" panose="02000000000000000000" pitchFamily="2" charset="0"/>
              </a:rPr>
              <a:t>shall be effective from the date it is made and shall continue in force for a period of </a:t>
            </a:r>
            <a:r>
              <a:rPr lang="en-GB" sz="2400" i="1" kern="100" dirty="0">
                <a:solidFill>
                  <a:schemeClr val="bg2">
                    <a:lumMod val="25000"/>
                  </a:schemeClr>
                </a:solidFill>
                <a:highlight>
                  <a:srgbClr val="FFFFFF"/>
                </a:highlight>
                <a:latin typeface="Roboto" panose="02000000000000000000" pitchFamily="2" charset="0"/>
                <a:ea typeface="Roboto" panose="02000000000000000000" pitchFamily="2" charset="0"/>
                <a:cs typeface="Roboto" panose="02000000000000000000" pitchFamily="2" charset="0"/>
              </a:rPr>
              <a:t>five</a:t>
            </a:r>
            <a:r>
              <a:rPr lang="en-GB" sz="2400" i="1" kern="100" dirty="0">
                <a:solidFill>
                  <a:schemeClr val="bg2">
                    <a:lumMod val="25000"/>
                  </a:schemeClr>
                </a:solidFill>
                <a:effectLst/>
                <a:highlight>
                  <a:srgbClr val="FFFFFF"/>
                </a:highlight>
                <a:latin typeface="Roboto" panose="02000000000000000000" pitchFamily="2" charset="0"/>
                <a:ea typeface="Roboto" panose="02000000000000000000" pitchFamily="2" charset="0"/>
                <a:cs typeface="Roboto" panose="02000000000000000000" pitchFamily="2" charset="0"/>
              </a:rPr>
              <a:t> years from the date it is made, and thereafter for successive </a:t>
            </a:r>
            <a:r>
              <a:rPr lang="en-GB" sz="2400" i="1" kern="100" dirty="0">
                <a:solidFill>
                  <a:schemeClr val="bg2">
                    <a:lumMod val="25000"/>
                  </a:schemeClr>
                </a:solidFill>
                <a:highlight>
                  <a:srgbClr val="FFFFFF"/>
                </a:highlight>
                <a:latin typeface="Roboto" panose="02000000000000000000" pitchFamily="2" charset="0"/>
                <a:ea typeface="Roboto" panose="02000000000000000000" pitchFamily="2" charset="0"/>
                <a:cs typeface="Roboto" panose="02000000000000000000" pitchFamily="2" charset="0"/>
              </a:rPr>
              <a:t>five</a:t>
            </a:r>
            <a:r>
              <a:rPr lang="en-GB" sz="2400" i="1" kern="100" dirty="0">
                <a:solidFill>
                  <a:schemeClr val="bg2">
                    <a:lumMod val="25000"/>
                  </a:schemeClr>
                </a:solidFill>
                <a:effectLst/>
                <a:highlight>
                  <a:srgbClr val="FFFFFF"/>
                </a:highlight>
                <a:latin typeface="Roboto" panose="02000000000000000000" pitchFamily="2" charset="0"/>
                <a:ea typeface="Roboto" panose="02000000000000000000" pitchFamily="2" charset="0"/>
                <a:cs typeface="Roboto" panose="02000000000000000000" pitchFamily="2" charset="0"/>
              </a:rPr>
              <a:t>-year terms</a:t>
            </a:r>
            <a:r>
              <a:rPr lang="en-GB" sz="2400" i="1" kern="100" dirty="0">
                <a:solidFill>
                  <a:srgbClr val="FF0000"/>
                </a:solidFill>
                <a:effectLst/>
                <a:highlight>
                  <a:srgbClr val="FFFFFF"/>
                </a:highlight>
                <a:latin typeface="Roboto" panose="02000000000000000000" pitchFamily="2" charset="0"/>
                <a:ea typeface="Roboto" panose="02000000000000000000" pitchFamily="2" charset="0"/>
                <a:cs typeface="Roboto" panose="02000000000000000000" pitchFamily="2" charset="0"/>
              </a:rPr>
              <a:t>  </a:t>
            </a:r>
            <a:r>
              <a:rPr lang="en-GB" sz="2400" i="1" kern="100" dirty="0">
                <a:solidFill>
                  <a:schemeClr val="bg2">
                    <a:lumMod val="25000"/>
                  </a:schemeClr>
                </a:solidFill>
                <a:effectLst/>
                <a:highlight>
                  <a:srgbClr val="FFFFFF"/>
                </a:highlight>
                <a:latin typeface="Roboto" panose="02000000000000000000" pitchFamily="2" charset="0"/>
                <a:ea typeface="Roboto" panose="02000000000000000000" pitchFamily="2" charset="0"/>
                <a:cs typeface="Roboto" panose="02000000000000000000" pitchFamily="2" charset="0"/>
              </a:rPr>
              <a:t>unless and until terminated by one-year prior notice in writing by either party.</a:t>
            </a:r>
            <a:endParaRPr lang="en-US" sz="2400" kern="100" dirty="0">
              <a:solidFill>
                <a:schemeClr val="bg2">
                  <a:lumMod val="25000"/>
                </a:schemeClr>
              </a:solidFill>
              <a:effectLst/>
              <a:highlight>
                <a:srgbClr val="FFFFFF"/>
              </a:highlight>
              <a:latin typeface="Roboto" panose="02000000000000000000" pitchFamily="2" charset="0"/>
              <a:ea typeface="Roboto" panose="02000000000000000000" pitchFamily="2" charset="0"/>
              <a:cs typeface="Roboto" panose="02000000000000000000" pitchFamily="2" charset="0"/>
            </a:endParaRPr>
          </a:p>
        </p:txBody>
      </p:sp>
      <p:pic>
        <p:nvPicPr>
          <p:cNvPr id="18" name="Graphic 17" descr="Open quotation mark with solid fill">
            <a:extLst>
              <a:ext uri="{FF2B5EF4-FFF2-40B4-BE49-F238E27FC236}">
                <a16:creationId xmlns:a16="http://schemas.microsoft.com/office/drawing/2014/main" id="{7FCF8413-49AE-579F-7543-9B9E35E4B00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97082" y="2324060"/>
            <a:ext cx="901419" cy="901419"/>
          </a:xfrm>
          <a:prstGeom prst="rect">
            <a:avLst/>
          </a:prstGeom>
        </p:spPr>
      </p:pic>
      <p:pic>
        <p:nvPicPr>
          <p:cNvPr id="20" name="Graphic 19" descr="Closed quotation mark with solid fill">
            <a:extLst>
              <a:ext uri="{FF2B5EF4-FFF2-40B4-BE49-F238E27FC236}">
                <a16:creationId xmlns:a16="http://schemas.microsoft.com/office/drawing/2014/main" id="{BD937F58-BBEA-0EC7-7F31-E4734D6AE00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9309381" y="4582745"/>
            <a:ext cx="901419" cy="901419"/>
          </a:xfrm>
          <a:prstGeom prst="rect">
            <a:avLst/>
          </a:prstGeom>
        </p:spPr>
      </p:pic>
      <p:sp>
        <p:nvSpPr>
          <p:cNvPr id="33" name="TextBox 32">
            <a:extLst>
              <a:ext uri="{FF2B5EF4-FFF2-40B4-BE49-F238E27FC236}">
                <a16:creationId xmlns:a16="http://schemas.microsoft.com/office/drawing/2014/main" id="{4784F3DE-7A32-256E-4961-74FA8C93F5F9}"/>
              </a:ext>
            </a:extLst>
          </p:cNvPr>
          <p:cNvSpPr txBox="1"/>
          <p:nvPr/>
        </p:nvSpPr>
        <p:spPr>
          <a:xfrm>
            <a:off x="740567" y="6282125"/>
            <a:ext cx="6540193" cy="307777"/>
          </a:xfrm>
          <a:prstGeom prst="rect">
            <a:avLst/>
          </a:prstGeom>
          <a:noFill/>
        </p:spPr>
        <p:txBody>
          <a:bodyPr wrap="square" rtlCol="0">
            <a:spAutoFit/>
          </a:bodyPr>
          <a:lstStyle/>
          <a:p>
            <a:r>
              <a:rPr lang="en-US" sz="1400" b="1" i="1" dirty="0">
                <a:latin typeface="Roboto" panose="02000000000000000000" pitchFamily="2" charset="0"/>
                <a:ea typeface="Roboto" panose="02000000000000000000" pitchFamily="2" charset="0"/>
                <a:cs typeface="Roboto" panose="02000000000000000000" pitchFamily="2" charset="0"/>
              </a:rPr>
              <a:t>Rogers Cable Communications Inc v Alliant Telecom Inc. </a:t>
            </a:r>
            <a:r>
              <a:rPr lang="en-US" sz="1400" dirty="0">
                <a:latin typeface="Roboto" panose="02000000000000000000" pitchFamily="2" charset="0"/>
                <a:ea typeface="Roboto" panose="02000000000000000000" pitchFamily="2" charset="0"/>
                <a:cs typeface="Roboto" panose="02000000000000000000" pitchFamily="2" charset="0"/>
              </a:rPr>
              <a:t>CRTC 2006-45</a:t>
            </a:r>
            <a:endParaRPr lang="en-US" sz="1400" b="1" i="1" dirty="0">
              <a:latin typeface="Roboto" panose="02000000000000000000" pitchFamily="2" charset="0"/>
              <a:ea typeface="Roboto" panose="02000000000000000000" pitchFamily="2" charset="0"/>
              <a:cs typeface="Roboto" panose="02000000000000000000" pitchFamily="2" charset="0"/>
            </a:endParaRPr>
          </a:p>
        </p:txBody>
      </p:sp>
      <p:pic>
        <p:nvPicPr>
          <p:cNvPr id="21" name="Picture 20">
            <a:extLst>
              <a:ext uri="{FF2B5EF4-FFF2-40B4-BE49-F238E27FC236}">
                <a16:creationId xmlns:a16="http://schemas.microsoft.com/office/drawing/2014/main" id="{5300944D-8818-7DDA-7A21-1F22AB10A4A0}"/>
              </a:ext>
            </a:extLst>
          </p:cNvPr>
          <p:cNvPicPr>
            <a:picLocks noChangeAspect="1"/>
          </p:cNvPicPr>
          <p:nvPr/>
        </p:nvPicPr>
        <p:blipFill>
          <a:blip r:embed="rId11"/>
          <a:stretch>
            <a:fillRect/>
          </a:stretch>
        </p:blipFill>
        <p:spPr>
          <a:xfrm>
            <a:off x="3565261" y="4471371"/>
            <a:ext cx="128233" cy="222747"/>
          </a:xfrm>
          <a:prstGeom prst="rect">
            <a:avLst/>
          </a:prstGeom>
        </p:spPr>
      </p:pic>
      <p:pic>
        <p:nvPicPr>
          <p:cNvPr id="10" name="Picture 9">
            <a:extLst>
              <a:ext uri="{FF2B5EF4-FFF2-40B4-BE49-F238E27FC236}">
                <a16:creationId xmlns:a16="http://schemas.microsoft.com/office/drawing/2014/main" id="{E6646112-D00E-21D3-F2A5-8DC4D59D8272}"/>
              </a:ext>
            </a:extLst>
          </p:cNvPr>
          <p:cNvPicPr>
            <a:picLocks noChangeAspect="1"/>
          </p:cNvPicPr>
          <p:nvPr/>
        </p:nvPicPr>
        <p:blipFill>
          <a:blip r:embed="rId11"/>
          <a:stretch>
            <a:fillRect/>
          </a:stretch>
        </p:blipFill>
        <p:spPr>
          <a:xfrm>
            <a:off x="2741105" y="3127320"/>
            <a:ext cx="1904778" cy="3308693"/>
          </a:xfrm>
          <a:prstGeom prst="rect">
            <a:avLst/>
          </a:prstGeom>
        </p:spPr>
      </p:pic>
      <p:sp>
        <p:nvSpPr>
          <p:cNvPr id="13" name="TextBox 12">
            <a:extLst>
              <a:ext uri="{FF2B5EF4-FFF2-40B4-BE49-F238E27FC236}">
                <a16:creationId xmlns:a16="http://schemas.microsoft.com/office/drawing/2014/main" id="{29D6D5FF-1DA5-4195-0B36-042E980EC03B}"/>
              </a:ext>
            </a:extLst>
          </p:cNvPr>
          <p:cNvSpPr txBox="1"/>
          <p:nvPr/>
        </p:nvSpPr>
        <p:spPr>
          <a:xfrm>
            <a:off x="154601" y="1767703"/>
            <a:ext cx="12192000" cy="400110"/>
          </a:xfrm>
          <a:prstGeom prst="rect">
            <a:avLst/>
          </a:prstGeom>
          <a:noFill/>
          <a:ln>
            <a:noFill/>
          </a:ln>
        </p:spPr>
        <p:txBody>
          <a:bodyPr wrap="square" rtlCol="0">
            <a:spAutoFit/>
          </a:bodyPr>
          <a:lstStyle/>
          <a:p>
            <a:r>
              <a:rPr lang="en-US" sz="2000" b="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What did the Commission think?</a:t>
            </a:r>
          </a:p>
        </p:txBody>
      </p:sp>
    </p:spTree>
    <p:extLst>
      <p:ext uri="{BB962C8B-B14F-4D97-AF65-F5344CB8AC3E}">
        <p14:creationId xmlns:p14="http://schemas.microsoft.com/office/powerpoint/2010/main" val="72472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10"/>
                                        </p:tgtEl>
                                        <p:attrNameLst>
                                          <p:attrName>ppt_w</p:attrName>
                                        </p:attrNameLst>
                                      </p:cBhvr>
                                      <p:tavLst>
                                        <p:tav tm="0">
                                          <p:val>
                                            <p:strVal val="ppt_w"/>
                                          </p:val>
                                        </p:tav>
                                        <p:tav tm="100000">
                                          <p:val>
                                            <p:fltVal val="0"/>
                                          </p:val>
                                        </p:tav>
                                      </p:tavLst>
                                    </p:anim>
                                    <p:anim calcmode="lin" valueType="num">
                                      <p:cBhvr>
                                        <p:cTn id="14" dur="500"/>
                                        <p:tgtEl>
                                          <p:spTgt spid="10"/>
                                        </p:tgtEl>
                                        <p:attrNameLst>
                                          <p:attrName>ppt_h</p:attrName>
                                        </p:attrNameLst>
                                      </p:cBhvr>
                                      <p:tavLst>
                                        <p:tav tm="0">
                                          <p:val>
                                            <p:strVal val="ppt_h"/>
                                          </p:val>
                                        </p:tav>
                                        <p:tav tm="100000">
                                          <p:val>
                                            <p:fltVal val="0"/>
                                          </p:val>
                                        </p:tav>
                                      </p:tavLst>
                                    </p:anim>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FAB75B7-6BC1-AEA7-02BF-080257A7F939}"/>
              </a:ext>
            </a:extLst>
          </p:cNvPr>
          <p:cNvSpPr/>
          <p:nvPr/>
        </p:nvSpPr>
        <p:spPr>
          <a:xfrm>
            <a:off x="0" y="1673011"/>
            <a:ext cx="12192000" cy="67199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F1F0519-5500-DAD7-F564-8FFA5CE106E4}"/>
              </a:ext>
            </a:extLst>
          </p:cNvPr>
          <p:cNvSpPr txBox="1"/>
          <p:nvPr/>
        </p:nvSpPr>
        <p:spPr>
          <a:xfrm>
            <a:off x="1350578" y="2928546"/>
            <a:ext cx="8550571" cy="3030060"/>
          </a:xfrm>
          <a:prstGeom prst="rect">
            <a:avLst/>
          </a:prstGeom>
          <a:noFill/>
          <a:ln>
            <a:noFill/>
          </a:ln>
        </p:spPr>
        <p:txBody>
          <a:bodyPr wrap="square">
            <a:spAutoFit/>
          </a:bodyPr>
          <a:lstStyle/>
          <a:p>
            <a:pPr marR="0" lvl="1" algn="just">
              <a:lnSpc>
                <a:spcPct val="107000"/>
              </a:lnSpc>
              <a:spcBef>
                <a:spcPts val="600"/>
              </a:spcBef>
              <a:spcAft>
                <a:spcPts val="600"/>
              </a:spcAft>
              <a:buSzPts val="1000"/>
              <a:tabLst>
                <a:tab pos="914400" algn="l"/>
              </a:tabLst>
            </a:pPr>
            <a:r>
              <a:rPr lang="en-GB" sz="2300" kern="100" dirty="0">
                <a:solidFill>
                  <a:schemeClr val="bg2">
                    <a:lumMod val="25000"/>
                  </a:schemeClr>
                </a:solidFill>
                <a:effectLst/>
                <a:highlight>
                  <a:srgbClr val="FFFFFF"/>
                </a:highlight>
                <a:latin typeface="Roboto" panose="02000000000000000000" pitchFamily="2" charset="0"/>
                <a:ea typeface="Roboto" panose="02000000000000000000" pitchFamily="2" charset="0"/>
                <a:cs typeface="Roboto" panose="02000000000000000000" pitchFamily="2" charset="0"/>
              </a:rPr>
              <a:t>[…This Agreement] </a:t>
            </a:r>
            <a:r>
              <a:rPr lang="en-GB" sz="2300" i="1" kern="100" dirty="0">
                <a:solidFill>
                  <a:schemeClr val="bg2">
                    <a:lumMod val="25000"/>
                  </a:schemeClr>
                </a:solidFill>
                <a:effectLst/>
                <a:highlight>
                  <a:srgbClr val="FFFFFF"/>
                </a:highlight>
                <a:latin typeface="Roboto" panose="02000000000000000000" pitchFamily="2" charset="0"/>
                <a:ea typeface="Roboto" panose="02000000000000000000" pitchFamily="2" charset="0"/>
                <a:cs typeface="Roboto" panose="02000000000000000000" pitchFamily="2" charset="0"/>
              </a:rPr>
              <a:t>shall be effective:</a:t>
            </a:r>
          </a:p>
          <a:p>
            <a:pPr marL="800100" marR="0" lvl="1" indent="-342900" algn="just">
              <a:lnSpc>
                <a:spcPct val="107000"/>
              </a:lnSpc>
              <a:spcBef>
                <a:spcPts val="600"/>
              </a:spcBef>
              <a:spcAft>
                <a:spcPts val="600"/>
              </a:spcAft>
              <a:buSzPts val="1000"/>
              <a:buFont typeface="Courier New" panose="02070309020205020404" pitchFamily="49" charset="0"/>
              <a:buChar char="o"/>
              <a:tabLst>
                <a:tab pos="914400" algn="l"/>
              </a:tabLst>
            </a:pPr>
            <a:r>
              <a:rPr lang="en-GB" sz="2300" i="1" kern="100" dirty="0">
                <a:solidFill>
                  <a:schemeClr val="bg2">
                    <a:lumMod val="25000"/>
                  </a:schemeClr>
                </a:solidFill>
                <a:effectLst/>
                <a:highlight>
                  <a:srgbClr val="FFFFFF"/>
                </a:highlight>
                <a:latin typeface="Roboto" panose="02000000000000000000" pitchFamily="2" charset="0"/>
                <a:ea typeface="Roboto" panose="02000000000000000000" pitchFamily="2" charset="0"/>
                <a:cs typeface="Roboto" panose="02000000000000000000" pitchFamily="2" charset="0"/>
              </a:rPr>
              <a:t>from the date it is made and shall continue in force for a period of </a:t>
            </a:r>
            <a:r>
              <a:rPr lang="en-GB" sz="2300" i="1" kern="100" dirty="0">
                <a:solidFill>
                  <a:schemeClr val="bg2">
                    <a:lumMod val="25000"/>
                  </a:schemeClr>
                </a:solidFill>
                <a:highlight>
                  <a:srgbClr val="FFFFFF"/>
                </a:highlight>
                <a:latin typeface="Roboto" panose="02000000000000000000" pitchFamily="2" charset="0"/>
                <a:ea typeface="Roboto" panose="02000000000000000000" pitchFamily="2" charset="0"/>
                <a:cs typeface="Roboto" panose="02000000000000000000" pitchFamily="2" charset="0"/>
              </a:rPr>
              <a:t>five</a:t>
            </a:r>
            <a:r>
              <a:rPr lang="en-GB" sz="2300" i="1" kern="100" dirty="0">
                <a:solidFill>
                  <a:schemeClr val="bg2">
                    <a:lumMod val="25000"/>
                  </a:schemeClr>
                </a:solidFill>
                <a:effectLst/>
                <a:highlight>
                  <a:srgbClr val="FFFFFF"/>
                </a:highlight>
                <a:latin typeface="Roboto" panose="02000000000000000000" pitchFamily="2" charset="0"/>
                <a:ea typeface="Roboto" panose="02000000000000000000" pitchFamily="2" charset="0"/>
                <a:cs typeface="Roboto" panose="02000000000000000000" pitchFamily="2" charset="0"/>
              </a:rPr>
              <a:t> years from the date it is made</a:t>
            </a:r>
            <a:r>
              <a:rPr lang="en-GB" sz="2300" i="1" kern="100" dirty="0">
                <a:solidFill>
                  <a:schemeClr val="bg2">
                    <a:lumMod val="25000"/>
                  </a:schemeClr>
                </a:solidFill>
                <a:highlight>
                  <a:srgbClr val="FFFFFF"/>
                </a:highlight>
                <a:latin typeface="Roboto" panose="02000000000000000000" pitchFamily="2" charset="0"/>
                <a:ea typeface="Roboto" panose="02000000000000000000" pitchFamily="2" charset="0"/>
                <a:cs typeface="Roboto" panose="02000000000000000000" pitchFamily="2" charset="0"/>
              </a:rPr>
              <a:t> </a:t>
            </a:r>
            <a:r>
              <a:rPr lang="en-GB" sz="2300" i="1" kern="100" dirty="0">
                <a:solidFill>
                  <a:srgbClr val="0070C0"/>
                </a:solidFill>
                <a:highlight>
                  <a:srgbClr val="FFFFFF"/>
                </a:highlight>
                <a:latin typeface="Roboto" panose="02000000000000000000" pitchFamily="2" charset="0"/>
                <a:ea typeface="Roboto" panose="02000000000000000000" pitchFamily="2" charset="0"/>
                <a:cs typeface="Roboto" panose="02000000000000000000" pitchFamily="2" charset="0"/>
              </a:rPr>
              <a:t>unless and until terminated by one-year prior notice in writing by either party</a:t>
            </a:r>
            <a:r>
              <a:rPr lang="en-GB" sz="2300" i="1" kern="100" dirty="0">
                <a:solidFill>
                  <a:schemeClr val="bg2">
                    <a:lumMod val="25000"/>
                  </a:schemeClr>
                </a:solidFill>
                <a:highlight>
                  <a:srgbClr val="FFFFFF"/>
                </a:highlight>
                <a:latin typeface="Roboto" panose="02000000000000000000" pitchFamily="2" charset="0"/>
                <a:ea typeface="Roboto" panose="02000000000000000000" pitchFamily="2" charset="0"/>
                <a:cs typeface="Roboto" panose="02000000000000000000" pitchFamily="2" charset="0"/>
              </a:rPr>
              <a:t>; and</a:t>
            </a:r>
          </a:p>
          <a:p>
            <a:pPr marL="800100" marR="0" lvl="1" indent="-342900" algn="just">
              <a:lnSpc>
                <a:spcPct val="107000"/>
              </a:lnSpc>
              <a:spcBef>
                <a:spcPts val="600"/>
              </a:spcBef>
              <a:spcAft>
                <a:spcPts val="600"/>
              </a:spcAft>
              <a:buSzPts val="1000"/>
              <a:buFont typeface="Courier New" panose="02070309020205020404" pitchFamily="49" charset="0"/>
              <a:buChar char="o"/>
              <a:tabLst>
                <a:tab pos="914400" algn="l"/>
              </a:tabLst>
            </a:pPr>
            <a:r>
              <a:rPr lang="en-GB" sz="2300" i="1" kern="100" dirty="0">
                <a:solidFill>
                  <a:schemeClr val="bg2">
                    <a:lumMod val="25000"/>
                  </a:schemeClr>
                </a:solidFill>
                <a:effectLst/>
                <a:highlight>
                  <a:srgbClr val="FFFFFF"/>
                </a:highlight>
                <a:latin typeface="Roboto" panose="02000000000000000000" pitchFamily="2" charset="0"/>
                <a:ea typeface="Roboto" panose="02000000000000000000" pitchFamily="2" charset="0"/>
                <a:cs typeface="Roboto" panose="02000000000000000000" pitchFamily="2" charset="0"/>
              </a:rPr>
              <a:t>thereafter for successive </a:t>
            </a:r>
            <a:r>
              <a:rPr lang="en-GB" sz="2300" i="1" kern="100" dirty="0">
                <a:solidFill>
                  <a:schemeClr val="bg2">
                    <a:lumMod val="25000"/>
                  </a:schemeClr>
                </a:solidFill>
                <a:highlight>
                  <a:srgbClr val="FFFFFF"/>
                </a:highlight>
                <a:latin typeface="Roboto" panose="02000000000000000000" pitchFamily="2" charset="0"/>
                <a:ea typeface="Roboto" panose="02000000000000000000" pitchFamily="2" charset="0"/>
                <a:cs typeface="Roboto" panose="02000000000000000000" pitchFamily="2" charset="0"/>
              </a:rPr>
              <a:t>five</a:t>
            </a:r>
            <a:r>
              <a:rPr lang="en-GB" sz="2300" i="1" kern="100" dirty="0">
                <a:solidFill>
                  <a:schemeClr val="bg2">
                    <a:lumMod val="25000"/>
                  </a:schemeClr>
                </a:solidFill>
                <a:effectLst/>
                <a:highlight>
                  <a:srgbClr val="FFFFFF"/>
                </a:highlight>
                <a:latin typeface="Roboto" panose="02000000000000000000" pitchFamily="2" charset="0"/>
                <a:ea typeface="Roboto" panose="02000000000000000000" pitchFamily="2" charset="0"/>
                <a:cs typeface="Roboto" panose="02000000000000000000" pitchFamily="2" charset="0"/>
              </a:rPr>
              <a:t>-year terms</a:t>
            </a:r>
            <a:r>
              <a:rPr lang="en-GB" sz="2300" i="1" kern="100" dirty="0">
                <a:solidFill>
                  <a:srgbClr val="FF0000"/>
                </a:solidFill>
                <a:highlight>
                  <a:srgbClr val="FFFFFF"/>
                </a:highlight>
                <a:latin typeface="Roboto" panose="02000000000000000000" pitchFamily="2" charset="0"/>
                <a:ea typeface="Roboto" panose="02000000000000000000" pitchFamily="2" charset="0"/>
                <a:cs typeface="Roboto" panose="02000000000000000000" pitchFamily="2" charset="0"/>
              </a:rPr>
              <a:t> </a:t>
            </a:r>
            <a:r>
              <a:rPr lang="en-GB" sz="2300" i="1" kern="100" dirty="0">
                <a:solidFill>
                  <a:srgbClr val="0070C0"/>
                </a:solidFill>
                <a:effectLst/>
                <a:highlight>
                  <a:srgbClr val="FFFFFF"/>
                </a:highlight>
                <a:latin typeface="Roboto" panose="02000000000000000000" pitchFamily="2" charset="0"/>
                <a:ea typeface="Roboto" panose="02000000000000000000" pitchFamily="2" charset="0"/>
                <a:cs typeface="Roboto" panose="02000000000000000000" pitchFamily="2" charset="0"/>
              </a:rPr>
              <a:t>unless and until terminated by one-year prior notice in writing by either party.</a:t>
            </a:r>
            <a:endParaRPr lang="en-US" sz="2300" kern="100" dirty="0">
              <a:solidFill>
                <a:srgbClr val="0070C0"/>
              </a:solidFill>
              <a:effectLst/>
              <a:highlight>
                <a:srgbClr val="FFFFFF"/>
              </a:highlight>
              <a:latin typeface="Roboto" panose="02000000000000000000" pitchFamily="2" charset="0"/>
              <a:ea typeface="Roboto" panose="02000000000000000000" pitchFamily="2" charset="0"/>
              <a:cs typeface="Roboto" panose="02000000000000000000" pitchFamily="2" charset="0"/>
            </a:endParaRPr>
          </a:p>
        </p:txBody>
      </p:sp>
      <p:sp>
        <p:nvSpPr>
          <p:cNvPr id="9" name="TextBox 8">
            <a:extLst>
              <a:ext uri="{FF2B5EF4-FFF2-40B4-BE49-F238E27FC236}">
                <a16:creationId xmlns:a16="http://schemas.microsoft.com/office/drawing/2014/main" id="{76DF56F2-D132-F2C1-A1D9-3A23297E46B6}"/>
              </a:ext>
            </a:extLst>
          </p:cNvPr>
          <p:cNvSpPr txBox="1"/>
          <p:nvPr/>
        </p:nvSpPr>
        <p:spPr>
          <a:xfrm>
            <a:off x="154601" y="1767703"/>
            <a:ext cx="12192000" cy="400110"/>
          </a:xfrm>
          <a:prstGeom prst="rect">
            <a:avLst/>
          </a:prstGeom>
          <a:noFill/>
        </p:spPr>
        <p:txBody>
          <a:bodyPr wrap="square" rtlCol="0">
            <a:spAutoFit/>
          </a:bodyPr>
          <a:lstStyle/>
          <a:p>
            <a:r>
              <a:rPr lang="en-US" sz="2000" b="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How could I communicate the Commission's view to my internal clients?</a:t>
            </a:r>
          </a:p>
        </p:txBody>
      </p:sp>
      <p:grpSp>
        <p:nvGrpSpPr>
          <p:cNvPr id="21" name="Group 20">
            <a:extLst>
              <a:ext uri="{FF2B5EF4-FFF2-40B4-BE49-F238E27FC236}">
                <a16:creationId xmlns:a16="http://schemas.microsoft.com/office/drawing/2014/main" id="{36788A1A-7F8C-17CC-5E70-2B252F5360F9}"/>
              </a:ext>
            </a:extLst>
          </p:cNvPr>
          <p:cNvGrpSpPr/>
          <p:nvPr/>
        </p:nvGrpSpPr>
        <p:grpSpPr>
          <a:xfrm>
            <a:off x="0" y="0"/>
            <a:ext cx="12192000" cy="1673011"/>
            <a:chOff x="0" y="0"/>
            <a:chExt cx="12192000" cy="1673011"/>
          </a:xfrm>
        </p:grpSpPr>
        <p:pic>
          <p:nvPicPr>
            <p:cNvPr id="22" name="Picture 21" descr="A group of banners with colorful design&#10;&#10;Description automatically generated with medium confidence">
              <a:extLst>
                <a:ext uri="{FF2B5EF4-FFF2-40B4-BE49-F238E27FC236}">
                  <a16:creationId xmlns:a16="http://schemas.microsoft.com/office/drawing/2014/main" id="{840A7285-0693-C0EE-EC83-83BF5DFEB00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6134100" cy="1673011"/>
            </a:xfrm>
            <a:prstGeom prst="rect">
              <a:avLst/>
            </a:prstGeom>
          </p:spPr>
        </p:pic>
        <p:sp>
          <p:nvSpPr>
            <p:cNvPr id="23" name="Rectangle 22">
              <a:extLst>
                <a:ext uri="{FF2B5EF4-FFF2-40B4-BE49-F238E27FC236}">
                  <a16:creationId xmlns:a16="http://schemas.microsoft.com/office/drawing/2014/main" id="{5EF4AB1F-AFA7-4189-9E80-91B645829836}"/>
                </a:ext>
              </a:extLst>
            </p:cNvPr>
            <p:cNvSpPr/>
            <p:nvPr/>
          </p:nvSpPr>
          <p:spPr>
            <a:xfrm>
              <a:off x="5816600" y="0"/>
              <a:ext cx="6375400" cy="1673011"/>
            </a:xfrm>
            <a:prstGeom prst="rect">
              <a:avLst/>
            </a:prstGeom>
            <a:solidFill>
              <a:srgbClr val="E1D7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pic>
          <p:nvPicPr>
            <p:cNvPr id="24" name="Picture 23" descr="A poster for a meeting&#10;&#10;Description automatically generated">
              <a:extLst>
                <a:ext uri="{FF2B5EF4-FFF2-40B4-BE49-F238E27FC236}">
                  <a16:creationId xmlns:a16="http://schemas.microsoft.com/office/drawing/2014/main" id="{DB0236FF-13A3-F6B9-A451-C3286D76011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055521" y="185998"/>
              <a:ext cx="1420122" cy="1301015"/>
            </a:xfrm>
            <a:prstGeom prst="rect">
              <a:avLst/>
            </a:prstGeom>
          </p:spPr>
        </p:pic>
        <p:grpSp>
          <p:nvGrpSpPr>
            <p:cNvPr id="25" name="Group 24">
              <a:extLst>
                <a:ext uri="{FF2B5EF4-FFF2-40B4-BE49-F238E27FC236}">
                  <a16:creationId xmlns:a16="http://schemas.microsoft.com/office/drawing/2014/main" id="{25ED6DA9-0307-8D5F-32FB-612D961880C5}"/>
                </a:ext>
              </a:extLst>
            </p:cNvPr>
            <p:cNvGrpSpPr/>
            <p:nvPr/>
          </p:nvGrpSpPr>
          <p:grpSpPr>
            <a:xfrm>
              <a:off x="5369522" y="361392"/>
              <a:ext cx="3440510" cy="1101289"/>
              <a:chOff x="5484516" y="604191"/>
              <a:chExt cx="3081154" cy="986261"/>
            </a:xfrm>
          </p:grpSpPr>
          <p:pic>
            <p:nvPicPr>
              <p:cNvPr id="26" name="Picture 25" descr="A poster for a meeting&#10;&#10;Description automatically generated">
                <a:extLst>
                  <a:ext uri="{FF2B5EF4-FFF2-40B4-BE49-F238E27FC236}">
                    <a16:creationId xmlns:a16="http://schemas.microsoft.com/office/drawing/2014/main" id="{4A9C0FDE-DC25-8FA2-3C02-BD1A8605A66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484516" y="1201837"/>
                <a:ext cx="3081154" cy="388615"/>
              </a:xfrm>
              <a:prstGeom prst="rect">
                <a:avLst/>
              </a:prstGeom>
            </p:spPr>
          </p:pic>
          <p:pic>
            <p:nvPicPr>
              <p:cNvPr id="28" name="Picture 27" descr="A poster for a meeting&#10;&#10;Description automatically generated">
                <a:extLst>
                  <a:ext uri="{FF2B5EF4-FFF2-40B4-BE49-F238E27FC236}">
                    <a16:creationId xmlns:a16="http://schemas.microsoft.com/office/drawing/2014/main" id="{77029F10-3211-BE8E-D963-C23CD7B5663A}"/>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586167" y="604191"/>
                <a:ext cx="2941320" cy="528319"/>
              </a:xfrm>
              <a:prstGeom prst="rect">
                <a:avLst/>
              </a:prstGeom>
            </p:spPr>
          </p:pic>
        </p:grpSp>
      </p:grpSp>
      <p:sp>
        <p:nvSpPr>
          <p:cNvPr id="2" name="Rectangle 1">
            <a:extLst>
              <a:ext uri="{FF2B5EF4-FFF2-40B4-BE49-F238E27FC236}">
                <a16:creationId xmlns:a16="http://schemas.microsoft.com/office/drawing/2014/main" id="{51E5553F-BF31-14E6-35FC-05D4639E6EC5}"/>
              </a:ext>
            </a:extLst>
          </p:cNvPr>
          <p:cNvSpPr/>
          <p:nvPr/>
        </p:nvSpPr>
        <p:spPr>
          <a:xfrm>
            <a:off x="1504950" y="2833854"/>
            <a:ext cx="8550571" cy="3503446"/>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4163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3DF96BD-1927-E655-A4F2-54F5C715AF65}"/>
              </a:ext>
            </a:extLst>
          </p:cNvPr>
          <p:cNvSpPr/>
          <p:nvPr/>
        </p:nvSpPr>
        <p:spPr>
          <a:xfrm>
            <a:off x="0" y="1673012"/>
            <a:ext cx="12192000" cy="6472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A5BD6DD-129F-6FDA-EBB5-EAD0A48E92E0}"/>
              </a:ext>
            </a:extLst>
          </p:cNvPr>
          <p:cNvGrpSpPr/>
          <p:nvPr/>
        </p:nvGrpSpPr>
        <p:grpSpPr>
          <a:xfrm>
            <a:off x="0" y="0"/>
            <a:ext cx="12192000" cy="1673011"/>
            <a:chOff x="0" y="0"/>
            <a:chExt cx="12192000" cy="1673011"/>
          </a:xfrm>
        </p:grpSpPr>
        <p:pic>
          <p:nvPicPr>
            <p:cNvPr id="3" name="Picture 2" descr="A group of banners with colorful design&#10;&#10;Description automatically generated with medium confidence">
              <a:extLst>
                <a:ext uri="{FF2B5EF4-FFF2-40B4-BE49-F238E27FC236}">
                  <a16:creationId xmlns:a16="http://schemas.microsoft.com/office/drawing/2014/main" id="{8904FC26-E9C6-A321-6A3C-1A3FA361CDD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6134100" cy="1673011"/>
            </a:xfrm>
            <a:prstGeom prst="rect">
              <a:avLst/>
            </a:prstGeom>
          </p:spPr>
        </p:pic>
        <p:sp>
          <p:nvSpPr>
            <p:cNvPr id="4" name="Rectangle 3">
              <a:extLst>
                <a:ext uri="{FF2B5EF4-FFF2-40B4-BE49-F238E27FC236}">
                  <a16:creationId xmlns:a16="http://schemas.microsoft.com/office/drawing/2014/main" id="{35E6EEE1-7D35-9FC8-39E2-72BE90E9F758}"/>
                </a:ext>
              </a:extLst>
            </p:cNvPr>
            <p:cNvSpPr/>
            <p:nvPr/>
          </p:nvSpPr>
          <p:spPr>
            <a:xfrm>
              <a:off x="5816600" y="0"/>
              <a:ext cx="6375400" cy="1673011"/>
            </a:xfrm>
            <a:prstGeom prst="rect">
              <a:avLst/>
            </a:prstGeom>
            <a:solidFill>
              <a:srgbClr val="E1D7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pic>
          <p:nvPicPr>
            <p:cNvPr id="5" name="Picture 4" descr="A poster for a meeting&#10;&#10;Description automatically generated">
              <a:extLst>
                <a:ext uri="{FF2B5EF4-FFF2-40B4-BE49-F238E27FC236}">
                  <a16:creationId xmlns:a16="http://schemas.microsoft.com/office/drawing/2014/main" id="{4B26FE8B-967C-C8EF-30F9-EC1F1CE24CE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055521" y="185998"/>
              <a:ext cx="1420122" cy="1301015"/>
            </a:xfrm>
            <a:prstGeom prst="rect">
              <a:avLst/>
            </a:prstGeom>
          </p:spPr>
        </p:pic>
        <p:grpSp>
          <p:nvGrpSpPr>
            <p:cNvPr id="8" name="Group 7">
              <a:extLst>
                <a:ext uri="{FF2B5EF4-FFF2-40B4-BE49-F238E27FC236}">
                  <a16:creationId xmlns:a16="http://schemas.microsoft.com/office/drawing/2014/main" id="{0475CA2F-CBDD-37B3-2B77-D7E93343EF8B}"/>
                </a:ext>
              </a:extLst>
            </p:cNvPr>
            <p:cNvGrpSpPr/>
            <p:nvPr/>
          </p:nvGrpSpPr>
          <p:grpSpPr>
            <a:xfrm>
              <a:off x="5369522" y="361392"/>
              <a:ext cx="3440510" cy="1101289"/>
              <a:chOff x="5484516" y="604191"/>
              <a:chExt cx="3081154" cy="986261"/>
            </a:xfrm>
          </p:grpSpPr>
          <p:pic>
            <p:nvPicPr>
              <p:cNvPr id="6" name="Picture 5" descr="A poster for a meeting&#10;&#10;Description automatically generated">
                <a:extLst>
                  <a:ext uri="{FF2B5EF4-FFF2-40B4-BE49-F238E27FC236}">
                    <a16:creationId xmlns:a16="http://schemas.microsoft.com/office/drawing/2014/main" id="{142A5C47-A07F-347C-AFF7-8991F81AF5B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484516" y="1201837"/>
                <a:ext cx="3081154" cy="388615"/>
              </a:xfrm>
              <a:prstGeom prst="rect">
                <a:avLst/>
              </a:prstGeom>
            </p:spPr>
          </p:pic>
          <p:pic>
            <p:nvPicPr>
              <p:cNvPr id="7" name="Picture 6" descr="A poster for a meeting&#10;&#10;Description automatically generated">
                <a:extLst>
                  <a:ext uri="{FF2B5EF4-FFF2-40B4-BE49-F238E27FC236}">
                    <a16:creationId xmlns:a16="http://schemas.microsoft.com/office/drawing/2014/main" id="{FC4C3013-A6C9-6E0A-42D1-84FA62AF8E76}"/>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586167" y="604191"/>
                <a:ext cx="2941320" cy="528319"/>
              </a:xfrm>
              <a:prstGeom prst="rect">
                <a:avLst/>
              </a:prstGeom>
            </p:spPr>
          </p:pic>
        </p:grpSp>
      </p:grpSp>
      <p:sp>
        <p:nvSpPr>
          <p:cNvPr id="10" name="Oval 9">
            <a:extLst>
              <a:ext uri="{FF2B5EF4-FFF2-40B4-BE49-F238E27FC236}">
                <a16:creationId xmlns:a16="http://schemas.microsoft.com/office/drawing/2014/main" id="{6741614B-5598-5593-0899-551EC0C3A13B}"/>
              </a:ext>
            </a:extLst>
          </p:cNvPr>
          <p:cNvSpPr/>
          <p:nvPr/>
        </p:nvSpPr>
        <p:spPr>
          <a:xfrm>
            <a:off x="675173" y="3370904"/>
            <a:ext cx="1449422" cy="1417654"/>
          </a:xfrm>
          <a:prstGeom prst="ellipse">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5065"/>
              </a:solidFill>
            </a:endParaRPr>
          </a:p>
        </p:txBody>
      </p:sp>
      <p:cxnSp>
        <p:nvCxnSpPr>
          <p:cNvPr id="16" name="Straight Connector 15">
            <a:extLst>
              <a:ext uri="{FF2B5EF4-FFF2-40B4-BE49-F238E27FC236}">
                <a16:creationId xmlns:a16="http://schemas.microsoft.com/office/drawing/2014/main" id="{43D9018A-212E-73AA-CAF5-EFF7080FEA06}"/>
              </a:ext>
            </a:extLst>
          </p:cNvPr>
          <p:cNvCxnSpPr>
            <a:stCxn id="10" idx="6"/>
          </p:cNvCxnSpPr>
          <p:nvPr/>
        </p:nvCxnSpPr>
        <p:spPr>
          <a:xfrm flipV="1">
            <a:off x="2124595" y="4032385"/>
            <a:ext cx="4542817" cy="0"/>
          </a:xfrm>
          <a:prstGeom prst="line">
            <a:avLst/>
          </a:prstGeom>
          <a:ln w="76200">
            <a:solidFill>
              <a:srgbClr val="1D5065"/>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54E43B3-C891-C854-6BD6-CFB424C8FCCF}"/>
              </a:ext>
            </a:extLst>
          </p:cNvPr>
          <p:cNvSpPr txBox="1"/>
          <p:nvPr/>
        </p:nvSpPr>
        <p:spPr>
          <a:xfrm>
            <a:off x="382330" y="4897813"/>
            <a:ext cx="2347555" cy="400110"/>
          </a:xfrm>
          <a:prstGeom prst="rect">
            <a:avLst/>
          </a:prstGeom>
          <a:noFill/>
        </p:spPr>
        <p:txBody>
          <a:bodyPr wrap="square" rtlCol="0">
            <a:spAutoFit/>
          </a:bodyPr>
          <a:lstStyle/>
          <a:p>
            <a:pPr algn="ctr"/>
            <a:r>
              <a:rPr lang="en-US" sz="2000" b="1" dirty="0">
                <a:solidFill>
                  <a:srgbClr val="1D5065"/>
                </a:solidFill>
              </a:rPr>
              <a:t>Contract start</a:t>
            </a:r>
          </a:p>
        </p:txBody>
      </p:sp>
      <p:grpSp>
        <p:nvGrpSpPr>
          <p:cNvPr id="26" name="Group 25">
            <a:extLst>
              <a:ext uri="{FF2B5EF4-FFF2-40B4-BE49-F238E27FC236}">
                <a16:creationId xmlns:a16="http://schemas.microsoft.com/office/drawing/2014/main" id="{9BBAB055-0CF3-7385-E21C-6B1973D80B0D}"/>
              </a:ext>
            </a:extLst>
          </p:cNvPr>
          <p:cNvGrpSpPr/>
          <p:nvPr/>
        </p:nvGrpSpPr>
        <p:grpSpPr>
          <a:xfrm>
            <a:off x="6315931" y="3469323"/>
            <a:ext cx="4818423" cy="1851918"/>
            <a:chOff x="6146596" y="2491423"/>
            <a:chExt cx="4818423" cy="1851918"/>
          </a:xfrm>
        </p:grpSpPr>
        <p:sp>
          <p:nvSpPr>
            <p:cNvPr id="17" name="Oval 16">
              <a:extLst>
                <a:ext uri="{FF2B5EF4-FFF2-40B4-BE49-F238E27FC236}">
                  <a16:creationId xmlns:a16="http://schemas.microsoft.com/office/drawing/2014/main" id="{2889C16B-F986-2901-3165-2628AA0FEC42}"/>
                </a:ext>
              </a:extLst>
            </p:cNvPr>
            <p:cNvSpPr/>
            <p:nvPr/>
          </p:nvSpPr>
          <p:spPr>
            <a:xfrm>
              <a:off x="6498077" y="2491423"/>
              <a:ext cx="1449422" cy="1417654"/>
            </a:xfrm>
            <a:prstGeom prst="ellipse">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D5065"/>
                </a:solidFill>
              </a:endParaRPr>
            </a:p>
          </p:txBody>
        </p:sp>
        <p:sp>
          <p:nvSpPr>
            <p:cNvPr id="18" name="TextBox 17">
              <a:extLst>
                <a:ext uri="{FF2B5EF4-FFF2-40B4-BE49-F238E27FC236}">
                  <a16:creationId xmlns:a16="http://schemas.microsoft.com/office/drawing/2014/main" id="{F019FD60-52B3-F89E-3EA5-BF44BDD41848}"/>
                </a:ext>
              </a:extLst>
            </p:cNvPr>
            <p:cNvSpPr txBox="1"/>
            <p:nvPr/>
          </p:nvSpPr>
          <p:spPr>
            <a:xfrm>
              <a:off x="6146596" y="3943231"/>
              <a:ext cx="2417600" cy="400110"/>
            </a:xfrm>
            <a:prstGeom prst="rect">
              <a:avLst/>
            </a:prstGeom>
            <a:noFill/>
          </p:spPr>
          <p:txBody>
            <a:bodyPr wrap="square" rtlCol="0">
              <a:spAutoFit/>
            </a:bodyPr>
            <a:lstStyle/>
            <a:p>
              <a:pPr algn="ctr"/>
              <a:r>
                <a:rPr lang="en-US" sz="2000" b="1" dirty="0">
                  <a:solidFill>
                    <a:srgbClr val="1D5065"/>
                  </a:solidFill>
                </a:rPr>
                <a:t>Successive periods</a:t>
              </a:r>
            </a:p>
          </p:txBody>
        </p:sp>
        <p:cxnSp>
          <p:nvCxnSpPr>
            <p:cNvPr id="20" name="Straight Connector 19">
              <a:extLst>
                <a:ext uri="{FF2B5EF4-FFF2-40B4-BE49-F238E27FC236}">
                  <a16:creationId xmlns:a16="http://schemas.microsoft.com/office/drawing/2014/main" id="{DD06A676-498F-71A8-1243-D3E34F4AF7DB}"/>
                </a:ext>
              </a:extLst>
            </p:cNvPr>
            <p:cNvCxnSpPr>
              <a:cxnSpLocks/>
            </p:cNvCxnSpPr>
            <p:nvPr/>
          </p:nvCxnSpPr>
          <p:spPr>
            <a:xfrm>
              <a:off x="7947499" y="3069405"/>
              <a:ext cx="3017520" cy="0"/>
            </a:xfrm>
            <a:prstGeom prst="line">
              <a:avLst/>
            </a:prstGeom>
            <a:ln w="76200">
              <a:solidFill>
                <a:srgbClr val="1D5065"/>
              </a:solidFill>
              <a:prstDash val="dash"/>
            </a:ln>
          </p:spPr>
          <p:style>
            <a:lnRef idx="1">
              <a:schemeClr val="accent1"/>
            </a:lnRef>
            <a:fillRef idx="0">
              <a:schemeClr val="accent1"/>
            </a:fillRef>
            <a:effectRef idx="0">
              <a:schemeClr val="accent1"/>
            </a:effectRef>
            <a:fontRef idx="minor">
              <a:schemeClr val="tx1"/>
            </a:fontRef>
          </p:style>
        </p:cxnSp>
      </p:grpSp>
      <p:pic>
        <p:nvPicPr>
          <p:cNvPr id="23" name="Picture 12" descr="Break Contract Icons - Free SVG &amp; PNG Break Contract Images - Noun Project">
            <a:extLst>
              <a:ext uri="{FF2B5EF4-FFF2-40B4-BE49-F238E27FC236}">
                <a16:creationId xmlns:a16="http://schemas.microsoft.com/office/drawing/2014/main" id="{45942AA8-4976-4190-05E7-E5C7A8BAB3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49496" y="2959153"/>
            <a:ext cx="1073232" cy="1073232"/>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840B717-04A4-67BA-BA8F-C47805AF177A}"/>
              </a:ext>
            </a:extLst>
          </p:cNvPr>
          <p:cNvGrpSpPr/>
          <p:nvPr/>
        </p:nvGrpSpPr>
        <p:grpSpPr>
          <a:xfrm>
            <a:off x="675173" y="5513201"/>
            <a:ext cx="10969805" cy="478405"/>
            <a:chOff x="605481" y="4294738"/>
            <a:chExt cx="10602097" cy="831655"/>
          </a:xfrm>
        </p:grpSpPr>
        <p:sp>
          <p:nvSpPr>
            <p:cNvPr id="27" name="Arrow: Chevron 26">
              <a:extLst>
                <a:ext uri="{FF2B5EF4-FFF2-40B4-BE49-F238E27FC236}">
                  <a16:creationId xmlns:a16="http://schemas.microsoft.com/office/drawing/2014/main" id="{9D23DB70-48FC-643E-C61B-4AABDCB5007D}"/>
                </a:ext>
              </a:extLst>
            </p:cNvPr>
            <p:cNvSpPr/>
            <p:nvPr/>
          </p:nvSpPr>
          <p:spPr>
            <a:xfrm>
              <a:off x="605481" y="4294738"/>
              <a:ext cx="10602097" cy="831655"/>
            </a:xfrm>
            <a:prstGeom prst="chevron">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EA2F0ED-128B-584B-7E48-E26360F75A57}"/>
                </a:ext>
              </a:extLst>
            </p:cNvPr>
            <p:cNvSpPr txBox="1"/>
            <p:nvPr/>
          </p:nvSpPr>
          <p:spPr>
            <a:xfrm>
              <a:off x="887407" y="4347032"/>
              <a:ext cx="9782614" cy="642043"/>
            </a:xfrm>
            <a:prstGeom prst="rect">
              <a:avLst/>
            </a:prstGeom>
            <a:noFill/>
          </p:spPr>
          <p:txBody>
            <a:bodyPr wrap="square" rtlCol="0">
              <a:spAutoFit/>
            </a:bodyPr>
            <a:lstStyle/>
            <a:p>
              <a:pPr algn="ctr"/>
              <a:r>
                <a:rPr lang="en-US" b="1" dirty="0">
                  <a:solidFill>
                    <a:schemeClr val="bg1"/>
                  </a:solidFill>
                </a:rPr>
                <a:t>Contract can be terminated at any time with 1 year notice</a:t>
              </a:r>
            </a:p>
          </p:txBody>
        </p:sp>
      </p:grpSp>
      <p:pic>
        <p:nvPicPr>
          <p:cNvPr id="8214" name="Picture 22" descr="Contract - Free business icons">
            <a:extLst>
              <a:ext uri="{FF2B5EF4-FFF2-40B4-BE49-F238E27FC236}">
                <a16:creationId xmlns:a16="http://schemas.microsoft.com/office/drawing/2014/main" id="{9A1F8D7E-30B9-3F3B-810E-FE4818F68E5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6877" y="3624848"/>
            <a:ext cx="906827" cy="90682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2" descr="Contract - Free business icons">
            <a:extLst>
              <a:ext uri="{FF2B5EF4-FFF2-40B4-BE49-F238E27FC236}">
                <a16:creationId xmlns:a16="http://schemas.microsoft.com/office/drawing/2014/main" id="{A40A1377-4400-4756-BBAE-78CC697B13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18303" y="3768795"/>
            <a:ext cx="906827" cy="90682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2" descr="Contract - Free business icons">
            <a:extLst>
              <a:ext uri="{FF2B5EF4-FFF2-40B4-BE49-F238E27FC236}">
                <a16:creationId xmlns:a16="http://schemas.microsoft.com/office/drawing/2014/main" id="{8E3145D0-8B37-80FE-4A29-1CDBB634F87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47122" y="3694376"/>
            <a:ext cx="906827" cy="90682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A3C606C0-38CC-7E63-C052-6008250DE8C3}"/>
              </a:ext>
            </a:extLst>
          </p:cNvPr>
          <p:cNvSpPr txBox="1"/>
          <p:nvPr/>
        </p:nvSpPr>
        <p:spPr>
          <a:xfrm>
            <a:off x="212995" y="1768324"/>
            <a:ext cx="12280900" cy="400110"/>
          </a:xfrm>
          <a:prstGeom prst="rect">
            <a:avLst/>
          </a:prstGeom>
          <a:noFill/>
        </p:spPr>
        <p:txBody>
          <a:bodyPr wrap="square" rtlCol="0" anchor="ctr">
            <a:spAutoFit/>
          </a:bodyPr>
          <a:lstStyle/>
          <a:p>
            <a:r>
              <a:rPr lang="en-US" sz="2000" b="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How can I make it even clearer to my internal clients?</a:t>
            </a:r>
          </a:p>
        </p:txBody>
      </p:sp>
      <p:sp>
        <p:nvSpPr>
          <p:cNvPr id="13" name="Rectangle 12">
            <a:extLst>
              <a:ext uri="{FF2B5EF4-FFF2-40B4-BE49-F238E27FC236}">
                <a16:creationId xmlns:a16="http://schemas.microsoft.com/office/drawing/2014/main" id="{A6CFA4C6-631B-5027-BD1C-E032B0FCB470}"/>
              </a:ext>
            </a:extLst>
          </p:cNvPr>
          <p:cNvSpPr/>
          <p:nvPr/>
        </p:nvSpPr>
        <p:spPr>
          <a:xfrm>
            <a:off x="279400" y="2692400"/>
            <a:ext cx="11569700" cy="3979602"/>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580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75E-6 -2.22222E-6 L 0.25 -2.22222E-6 " pathEditMode="relative" rAng="0" ptsTypes="AA">
                                      <p:cBhvr>
                                        <p:cTn id="6" dur="2000" fill="hold"/>
                                        <p:tgtEl>
                                          <p:spTgt spid="23"/>
                                        </p:tgtEl>
                                        <p:attrNameLst>
                                          <p:attrName>ppt_x</p:attrName>
                                          <p:attrName>ppt_y</p:attrName>
                                        </p:attrNameLst>
                                      </p:cBhvr>
                                      <p:rCtr x="12500"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3.75E-6 -2.22222E-6 L 0.28711 -0.00023 " pathEditMode="relative" rAng="0" ptsTypes="AA">
                                      <p:cBhvr>
                                        <p:cTn id="10" dur="2000" spd="-100000" fill="hold"/>
                                        <p:tgtEl>
                                          <p:spTgt spid="23"/>
                                        </p:tgtEl>
                                        <p:attrNameLst>
                                          <p:attrName>ppt_x</p:attrName>
                                          <p:attrName>ppt_y</p:attrName>
                                        </p:attrNameLst>
                                      </p:cBhvr>
                                      <p:rCtr x="1434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6DD4417-A4E9-6977-BBD5-025B58A35F6B}"/>
              </a:ext>
            </a:extLst>
          </p:cNvPr>
          <p:cNvSpPr/>
          <p:nvPr/>
        </p:nvSpPr>
        <p:spPr>
          <a:xfrm>
            <a:off x="0" y="1673012"/>
            <a:ext cx="12192000" cy="647286"/>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A5BD6DD-129F-6FDA-EBB5-EAD0A48E92E0}"/>
              </a:ext>
            </a:extLst>
          </p:cNvPr>
          <p:cNvGrpSpPr/>
          <p:nvPr/>
        </p:nvGrpSpPr>
        <p:grpSpPr>
          <a:xfrm>
            <a:off x="0" y="0"/>
            <a:ext cx="12192000" cy="1673011"/>
            <a:chOff x="0" y="0"/>
            <a:chExt cx="12192000" cy="1673011"/>
          </a:xfrm>
        </p:grpSpPr>
        <p:pic>
          <p:nvPicPr>
            <p:cNvPr id="3" name="Picture 2" descr="A group of banners with colorful design&#10;&#10;Description automatically generated with medium confidence">
              <a:extLst>
                <a:ext uri="{FF2B5EF4-FFF2-40B4-BE49-F238E27FC236}">
                  <a16:creationId xmlns:a16="http://schemas.microsoft.com/office/drawing/2014/main" id="{8904FC26-E9C6-A321-6A3C-1A3FA361CDD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6134100" cy="1673011"/>
            </a:xfrm>
            <a:prstGeom prst="rect">
              <a:avLst/>
            </a:prstGeom>
          </p:spPr>
        </p:pic>
        <p:sp>
          <p:nvSpPr>
            <p:cNvPr id="4" name="Rectangle 3">
              <a:extLst>
                <a:ext uri="{FF2B5EF4-FFF2-40B4-BE49-F238E27FC236}">
                  <a16:creationId xmlns:a16="http://schemas.microsoft.com/office/drawing/2014/main" id="{35E6EEE1-7D35-9FC8-39E2-72BE90E9F758}"/>
                </a:ext>
              </a:extLst>
            </p:cNvPr>
            <p:cNvSpPr/>
            <p:nvPr/>
          </p:nvSpPr>
          <p:spPr>
            <a:xfrm>
              <a:off x="5816600" y="0"/>
              <a:ext cx="6375400" cy="1673011"/>
            </a:xfrm>
            <a:prstGeom prst="rect">
              <a:avLst/>
            </a:prstGeom>
            <a:solidFill>
              <a:srgbClr val="E1D7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pic>
          <p:nvPicPr>
            <p:cNvPr id="5" name="Picture 4" descr="A poster for a meeting&#10;&#10;Description automatically generated">
              <a:extLst>
                <a:ext uri="{FF2B5EF4-FFF2-40B4-BE49-F238E27FC236}">
                  <a16:creationId xmlns:a16="http://schemas.microsoft.com/office/drawing/2014/main" id="{4B26FE8B-967C-C8EF-30F9-EC1F1CE24CE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055521" y="185998"/>
              <a:ext cx="1420122" cy="1301015"/>
            </a:xfrm>
            <a:prstGeom prst="rect">
              <a:avLst/>
            </a:prstGeom>
          </p:spPr>
        </p:pic>
        <p:grpSp>
          <p:nvGrpSpPr>
            <p:cNvPr id="8" name="Group 7">
              <a:extLst>
                <a:ext uri="{FF2B5EF4-FFF2-40B4-BE49-F238E27FC236}">
                  <a16:creationId xmlns:a16="http://schemas.microsoft.com/office/drawing/2014/main" id="{0475CA2F-CBDD-37B3-2B77-D7E93343EF8B}"/>
                </a:ext>
              </a:extLst>
            </p:cNvPr>
            <p:cNvGrpSpPr/>
            <p:nvPr/>
          </p:nvGrpSpPr>
          <p:grpSpPr>
            <a:xfrm>
              <a:off x="5369522" y="361392"/>
              <a:ext cx="3440510" cy="1101289"/>
              <a:chOff x="5484516" y="604191"/>
              <a:chExt cx="3081154" cy="986261"/>
            </a:xfrm>
          </p:grpSpPr>
          <p:pic>
            <p:nvPicPr>
              <p:cNvPr id="6" name="Picture 5" descr="A poster for a meeting&#10;&#10;Description automatically generated">
                <a:extLst>
                  <a:ext uri="{FF2B5EF4-FFF2-40B4-BE49-F238E27FC236}">
                    <a16:creationId xmlns:a16="http://schemas.microsoft.com/office/drawing/2014/main" id="{142A5C47-A07F-347C-AFF7-8991F81AF5B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484516" y="1201837"/>
                <a:ext cx="3081154" cy="388615"/>
              </a:xfrm>
              <a:prstGeom prst="rect">
                <a:avLst/>
              </a:prstGeom>
            </p:spPr>
          </p:pic>
          <p:pic>
            <p:nvPicPr>
              <p:cNvPr id="7" name="Picture 6" descr="A poster for a meeting&#10;&#10;Description automatically generated">
                <a:extLst>
                  <a:ext uri="{FF2B5EF4-FFF2-40B4-BE49-F238E27FC236}">
                    <a16:creationId xmlns:a16="http://schemas.microsoft.com/office/drawing/2014/main" id="{FC4C3013-A6C9-6E0A-42D1-84FA62AF8E76}"/>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586167" y="604191"/>
                <a:ext cx="2941320" cy="528319"/>
              </a:xfrm>
              <a:prstGeom prst="rect">
                <a:avLst/>
              </a:prstGeom>
            </p:spPr>
          </p:pic>
        </p:grpSp>
      </p:grpSp>
      <p:grpSp>
        <p:nvGrpSpPr>
          <p:cNvPr id="11" name="Group 10">
            <a:extLst>
              <a:ext uri="{FF2B5EF4-FFF2-40B4-BE49-F238E27FC236}">
                <a16:creationId xmlns:a16="http://schemas.microsoft.com/office/drawing/2014/main" id="{8D387C3E-823F-D471-4BDB-C0AB61BF4303}"/>
              </a:ext>
            </a:extLst>
          </p:cNvPr>
          <p:cNvGrpSpPr/>
          <p:nvPr/>
        </p:nvGrpSpPr>
        <p:grpSpPr>
          <a:xfrm>
            <a:off x="1435100" y="2882858"/>
            <a:ext cx="9271000" cy="2679742"/>
            <a:chOff x="2311400" y="3009900"/>
            <a:chExt cx="7569200" cy="2946400"/>
          </a:xfrm>
        </p:grpSpPr>
        <p:sp>
          <p:nvSpPr>
            <p:cNvPr id="15" name="TextBox 14">
              <a:extLst>
                <a:ext uri="{FF2B5EF4-FFF2-40B4-BE49-F238E27FC236}">
                  <a16:creationId xmlns:a16="http://schemas.microsoft.com/office/drawing/2014/main" id="{FF1F0519-5500-DAD7-F564-8FFA5CE106E4}"/>
                </a:ext>
              </a:extLst>
            </p:cNvPr>
            <p:cNvSpPr txBox="1"/>
            <p:nvPr/>
          </p:nvSpPr>
          <p:spPr>
            <a:xfrm>
              <a:off x="2311400" y="3188658"/>
              <a:ext cx="7090898" cy="2329623"/>
            </a:xfrm>
            <a:prstGeom prst="rect">
              <a:avLst/>
            </a:prstGeom>
            <a:noFill/>
            <a:ln>
              <a:noFill/>
            </a:ln>
          </p:spPr>
          <p:txBody>
            <a:bodyPr wrap="square">
              <a:spAutoFit/>
            </a:bodyPr>
            <a:lstStyle/>
            <a:p>
              <a:pPr marR="0" lvl="1" algn="just">
                <a:lnSpc>
                  <a:spcPct val="107000"/>
                </a:lnSpc>
                <a:spcBef>
                  <a:spcPts val="600"/>
                </a:spcBef>
                <a:spcAft>
                  <a:spcPts val="600"/>
                </a:spcAft>
                <a:buSzPts val="1000"/>
                <a:tabLst>
                  <a:tab pos="914400" algn="l"/>
                </a:tabLst>
              </a:pPr>
              <a:r>
                <a:rPr lang="en-GB" sz="2300" kern="100" dirty="0">
                  <a:effectLst/>
                  <a:highlight>
                    <a:srgbClr val="FFFFFF"/>
                  </a:highlight>
                  <a:latin typeface="Roboto" panose="02000000000000000000" pitchFamily="2" charset="0"/>
                  <a:ea typeface="Roboto" panose="02000000000000000000" pitchFamily="2" charset="0"/>
                  <a:cs typeface="Roboto" panose="02000000000000000000" pitchFamily="2" charset="0"/>
                </a:rPr>
                <a:t>(a) […This Agreement] </a:t>
              </a:r>
              <a:r>
                <a:rPr lang="en-GB" sz="2300" i="1" kern="100" dirty="0">
                  <a:effectLst/>
                  <a:highlight>
                    <a:srgbClr val="FFFFFF"/>
                  </a:highlight>
                  <a:latin typeface="Roboto" panose="02000000000000000000" pitchFamily="2" charset="0"/>
                  <a:ea typeface="Roboto" panose="02000000000000000000" pitchFamily="2" charset="0"/>
                  <a:cs typeface="Roboto" panose="02000000000000000000" pitchFamily="2" charset="0"/>
                </a:rPr>
                <a:t>shall be effective for a period of </a:t>
              </a:r>
              <a:r>
                <a:rPr lang="en-GB" sz="2300" i="1" kern="100" dirty="0">
                  <a:highlight>
                    <a:srgbClr val="FFFFFF"/>
                  </a:highlight>
                  <a:latin typeface="Roboto" panose="02000000000000000000" pitchFamily="2" charset="0"/>
                  <a:ea typeface="Roboto" panose="02000000000000000000" pitchFamily="2" charset="0"/>
                  <a:cs typeface="Roboto" panose="02000000000000000000" pitchFamily="2" charset="0"/>
                </a:rPr>
                <a:t>five</a:t>
              </a:r>
              <a:r>
                <a:rPr lang="en-GB" sz="2300" i="1" kern="100" dirty="0">
                  <a:effectLst/>
                  <a:highlight>
                    <a:srgbClr val="FFFFFF"/>
                  </a:highlight>
                  <a:latin typeface="Roboto" panose="02000000000000000000" pitchFamily="2" charset="0"/>
                  <a:ea typeface="Roboto" panose="02000000000000000000" pitchFamily="2" charset="0"/>
                  <a:cs typeface="Roboto" panose="02000000000000000000" pitchFamily="2" charset="0"/>
                </a:rPr>
                <a:t> years from the date it is executed</a:t>
              </a:r>
              <a:r>
                <a:rPr lang="en-GB" sz="2300" b="1" i="1" kern="100" dirty="0">
                  <a:highlight>
                    <a:srgbClr val="FFFFFF"/>
                  </a:highlight>
                  <a:latin typeface="Roboto" panose="02000000000000000000" pitchFamily="2" charset="0"/>
                  <a:ea typeface="Roboto" panose="02000000000000000000" pitchFamily="2" charset="0"/>
                  <a:cs typeface="Roboto" panose="02000000000000000000" pitchFamily="2" charset="0"/>
                </a:rPr>
                <a:t>.</a:t>
              </a:r>
            </a:p>
            <a:p>
              <a:pPr marR="0" lvl="1" algn="just">
                <a:lnSpc>
                  <a:spcPct val="107000"/>
                </a:lnSpc>
                <a:spcBef>
                  <a:spcPts val="600"/>
                </a:spcBef>
                <a:spcAft>
                  <a:spcPts val="600"/>
                </a:spcAft>
                <a:buSzPts val="1000"/>
                <a:tabLst>
                  <a:tab pos="914400" algn="l"/>
                </a:tabLst>
              </a:pPr>
              <a:r>
                <a:rPr lang="en-GB" sz="2300" b="1" i="1" kern="100" dirty="0">
                  <a:effectLst/>
                  <a:highlight>
                    <a:srgbClr val="FFFFFF"/>
                  </a:highlight>
                  <a:latin typeface="Roboto" panose="02000000000000000000" pitchFamily="2" charset="0"/>
                  <a:ea typeface="Roboto" panose="02000000000000000000" pitchFamily="2" charset="0"/>
                  <a:cs typeface="Roboto" panose="02000000000000000000" pitchFamily="2" charset="0"/>
                </a:rPr>
                <a:t>(</a:t>
              </a:r>
              <a:r>
                <a:rPr lang="en-GB" sz="2300" kern="100" dirty="0">
                  <a:effectLst/>
                  <a:highlight>
                    <a:srgbClr val="FFFFFF"/>
                  </a:highlight>
                  <a:latin typeface="Roboto" panose="02000000000000000000" pitchFamily="2" charset="0"/>
                  <a:ea typeface="Roboto" panose="02000000000000000000" pitchFamily="2" charset="0"/>
                  <a:cs typeface="Roboto" panose="02000000000000000000" pitchFamily="2" charset="0"/>
                </a:rPr>
                <a:t>b) </a:t>
              </a:r>
              <a:r>
                <a:rPr lang="en-GB" sz="2300" i="1" kern="100" dirty="0">
                  <a:effectLst/>
                  <a:highlight>
                    <a:srgbClr val="FFFFFF"/>
                  </a:highlight>
                  <a:latin typeface="Roboto" panose="02000000000000000000" pitchFamily="2" charset="0"/>
                  <a:ea typeface="Roboto" panose="02000000000000000000" pitchFamily="2" charset="0"/>
                  <a:cs typeface="Roboto" panose="02000000000000000000" pitchFamily="2" charset="0"/>
                </a:rPr>
                <a:t>The Agreement shall continue thereafter, for successive </a:t>
              </a:r>
              <a:r>
                <a:rPr lang="en-GB" sz="2300" i="1" kern="100" dirty="0">
                  <a:highlight>
                    <a:srgbClr val="FFFFFF"/>
                  </a:highlight>
                  <a:latin typeface="Roboto" panose="02000000000000000000" pitchFamily="2" charset="0"/>
                  <a:ea typeface="Roboto" panose="02000000000000000000" pitchFamily="2" charset="0"/>
                  <a:cs typeface="Roboto" panose="02000000000000000000" pitchFamily="2" charset="0"/>
                </a:rPr>
                <a:t>five</a:t>
              </a:r>
              <a:r>
                <a:rPr lang="en-GB" sz="2300" i="1" kern="100" dirty="0">
                  <a:effectLst/>
                  <a:highlight>
                    <a:srgbClr val="FFFFFF"/>
                  </a:highlight>
                  <a:latin typeface="Roboto" panose="02000000000000000000" pitchFamily="2" charset="0"/>
                  <a:ea typeface="Roboto" panose="02000000000000000000" pitchFamily="2" charset="0"/>
                  <a:cs typeface="Roboto" panose="02000000000000000000" pitchFamily="2" charset="0"/>
                </a:rPr>
                <a:t>-year terms unless and until terminated by one-year prior written notice by either party.</a:t>
              </a:r>
              <a:endParaRPr lang="en-US" sz="2300" kern="100" dirty="0">
                <a:effectLst/>
                <a:highlight>
                  <a:srgbClr val="FFFFFF"/>
                </a:highlight>
                <a:latin typeface="Roboto" panose="02000000000000000000" pitchFamily="2" charset="0"/>
                <a:ea typeface="Roboto" panose="02000000000000000000" pitchFamily="2" charset="0"/>
                <a:cs typeface="Roboto" panose="02000000000000000000" pitchFamily="2" charset="0"/>
              </a:endParaRPr>
            </a:p>
          </p:txBody>
        </p:sp>
        <p:sp>
          <p:nvSpPr>
            <p:cNvPr id="10" name="Rectangle 9">
              <a:extLst>
                <a:ext uri="{FF2B5EF4-FFF2-40B4-BE49-F238E27FC236}">
                  <a16:creationId xmlns:a16="http://schemas.microsoft.com/office/drawing/2014/main" id="{D6D00FBC-9836-E906-03B2-35C34083ECCB}"/>
                </a:ext>
              </a:extLst>
            </p:cNvPr>
            <p:cNvSpPr/>
            <p:nvPr/>
          </p:nvSpPr>
          <p:spPr>
            <a:xfrm>
              <a:off x="2616200" y="3009900"/>
              <a:ext cx="7264400" cy="2946400"/>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667C8CB6-D0B2-0F6D-84FB-609DE5F81580}"/>
              </a:ext>
            </a:extLst>
          </p:cNvPr>
          <p:cNvSpPr txBox="1"/>
          <p:nvPr/>
        </p:nvSpPr>
        <p:spPr>
          <a:xfrm>
            <a:off x="212995" y="1768324"/>
            <a:ext cx="12280900" cy="400110"/>
          </a:xfrm>
          <a:prstGeom prst="rect">
            <a:avLst/>
          </a:prstGeom>
          <a:noFill/>
        </p:spPr>
        <p:txBody>
          <a:bodyPr wrap="square" rtlCol="0" anchor="ctr">
            <a:spAutoFit/>
          </a:bodyPr>
          <a:lstStyle/>
          <a:p>
            <a:r>
              <a:rPr lang="en-US" sz="2000" b="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How could we redraft the clause?</a:t>
            </a:r>
          </a:p>
        </p:txBody>
      </p:sp>
    </p:spTree>
    <p:extLst>
      <p:ext uri="{BB962C8B-B14F-4D97-AF65-F5344CB8AC3E}">
        <p14:creationId xmlns:p14="http://schemas.microsoft.com/office/powerpoint/2010/main" val="758279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2AEB8BF-DCAE-48F4-1C72-3909E064F49C}"/>
              </a:ext>
            </a:extLst>
          </p:cNvPr>
          <p:cNvGraphicFramePr>
            <a:graphicFrameLocks noChangeAspect="1"/>
          </p:cNvGraphicFramePr>
          <p:nvPr>
            <p:custDataLst>
              <p:tags r:id="rId1"/>
            </p:custDataLst>
            <p:extLst>
              <p:ext uri="{D42A27DB-BD31-4B8C-83A1-F6EECF244321}">
                <p14:modId xmlns:p14="http://schemas.microsoft.com/office/powerpoint/2010/main" val="8359384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4" name="think-cell data - do not delete" hidden="1">
                        <a:extLst>
                          <a:ext uri="{FF2B5EF4-FFF2-40B4-BE49-F238E27FC236}">
                            <a16:creationId xmlns:a16="http://schemas.microsoft.com/office/drawing/2014/main" id="{82AEB8BF-DCAE-48F4-1C72-3909E064F49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962FE49-9371-8DEF-3804-BD209778589C}"/>
              </a:ext>
            </a:extLst>
          </p:cNvPr>
          <p:cNvSpPr>
            <a:spLocks noGrp="1"/>
          </p:cNvSpPr>
          <p:nvPr>
            <p:ph type="title"/>
          </p:nvPr>
        </p:nvSpPr>
        <p:spPr/>
        <p:txBody>
          <a:bodyPr vert="horz"/>
          <a:lstStyle/>
          <a:p>
            <a:r>
              <a:rPr lang="en-SG" dirty="0"/>
              <a:t>Breakout 2 </a:t>
            </a:r>
          </a:p>
        </p:txBody>
      </p:sp>
      <p:sp>
        <p:nvSpPr>
          <p:cNvPr id="3" name="Content Placeholder 2">
            <a:extLst>
              <a:ext uri="{FF2B5EF4-FFF2-40B4-BE49-F238E27FC236}">
                <a16:creationId xmlns:a16="http://schemas.microsoft.com/office/drawing/2014/main" id="{A9ED560B-A16B-2704-B217-3723E13D9DE7}"/>
              </a:ext>
            </a:extLst>
          </p:cNvPr>
          <p:cNvSpPr>
            <a:spLocks noGrp="1"/>
          </p:cNvSpPr>
          <p:nvPr>
            <p:ph idx="1"/>
          </p:nvPr>
        </p:nvSpPr>
        <p:spPr>
          <a:xfrm>
            <a:off x="275212" y="2617469"/>
            <a:ext cx="11641576" cy="4351338"/>
          </a:xfrm>
        </p:spPr>
        <p:txBody>
          <a:bodyPr>
            <a:normAutofit fontScale="85000" lnSpcReduction="20000"/>
          </a:bodyPr>
          <a:lstStyle/>
          <a:p>
            <a:pPr marL="0" marR="0" indent="0">
              <a:spcBef>
                <a:spcPts val="0"/>
              </a:spcBef>
              <a:spcAft>
                <a:spcPts val="0"/>
              </a:spcAft>
              <a:buNone/>
            </a:pPr>
            <a:r>
              <a:rPr lang="en-SG" sz="1800" kern="100" dirty="0">
                <a:effectLst/>
                <a:latin typeface="Calibri" panose="020F0502020204030204" pitchFamily="34" charset="0"/>
                <a:ea typeface="Times New Roman" panose="02020603050405020304" pitchFamily="18" charset="0"/>
                <a:cs typeface="Times New Roman" panose="02020603050405020304" pitchFamily="18" charset="0"/>
              </a:rPr>
              <a:t>Dear Business Team,</a:t>
            </a:r>
          </a:p>
          <a:p>
            <a:pPr marL="0" marR="0">
              <a:spcBef>
                <a:spcPts val="0"/>
              </a:spcBef>
              <a:spcAft>
                <a:spcPts val="0"/>
              </a:spcAft>
            </a:pPr>
            <a:endParaRPr lang="en-SG"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SG" sz="1800" kern="100" dirty="0">
                <a:effectLst/>
                <a:latin typeface="Calibri" panose="020F0502020204030204" pitchFamily="34" charset="0"/>
                <a:ea typeface="Times New Roman" panose="02020603050405020304" pitchFamily="18" charset="0"/>
                <a:cs typeface="Times New Roman" panose="02020603050405020304" pitchFamily="18" charset="0"/>
              </a:rPr>
              <a:t>In accordance with our ongoing commitments and obligations under the pertinent legal frameworks, and due diligence requirements thereof, it is incumbent upon us to address a multifaceted array of legal risks associated with the implementation and operational deployment of Artificial Intelligence (AI) systems. Foremost among these considerations is the imperative to comply with a complex web of data protection statutes, including but not limited to the General Data Protection Regulation (GDPR) (EU) 2016/679, which mandates rigorous adherence to principles surrounding the processing of personal data, such as lawfulness, fairness, and transparency, along with specifications for data subject consent and the rights thereof.</a:t>
            </a:r>
          </a:p>
          <a:p>
            <a:pPr marL="0" marR="0" indent="0">
              <a:spcBef>
                <a:spcPts val="0"/>
              </a:spcBef>
              <a:spcAft>
                <a:spcPts val="0"/>
              </a:spcAft>
              <a:buNone/>
            </a:pPr>
            <a:endParaRPr lang="en-SG"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SG" sz="1800" kern="100" dirty="0">
                <a:effectLst/>
                <a:latin typeface="Calibri" panose="020F0502020204030204" pitchFamily="34" charset="0"/>
                <a:ea typeface="Times New Roman" panose="02020603050405020304" pitchFamily="18" charset="0"/>
                <a:cs typeface="Times New Roman" panose="02020603050405020304" pitchFamily="18" charset="0"/>
              </a:rPr>
              <a:t>Moreover, attention must also be directed towards the intellectual property regime, under which it is essential to ensure that all AI-driven creations, innovations, or enhancements are meticulously documented and registered where applicable, to safeguard our proprietary interests and preclude any potential infringement claims from third parties or competitors. Concurrently, the AI systems must be scrutinized for embedded biases which may precipitate discriminatory outcomes, thus exposing our company to legal challenges and reputational harm. This necessitates the implementation of stringent audit processes and remediation measures designed to ensure algorithmic fairness and neutrality, particularly in applications susceptible to high-stakes decision-making.</a:t>
            </a:r>
          </a:p>
          <a:p>
            <a:pPr marL="0" marR="0">
              <a:spcBef>
                <a:spcPts val="0"/>
              </a:spcBef>
              <a:spcAft>
                <a:spcPts val="0"/>
              </a:spcAft>
            </a:pPr>
            <a:endParaRPr lang="en-SG"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SG" sz="1800" kern="100" dirty="0">
                <a:effectLst/>
                <a:latin typeface="Calibri" panose="020F0502020204030204" pitchFamily="34" charset="0"/>
                <a:ea typeface="Times New Roman" panose="02020603050405020304" pitchFamily="18" charset="0"/>
                <a:cs typeface="Times New Roman" panose="02020603050405020304" pitchFamily="18" charset="0"/>
              </a:rPr>
              <a:t>Furthermore, the delineation of liability, particularly in scenarios where AI systems fail or precipitate harm, must be clearly established through comprehensive contractual stipulations and indemnity clauses to mitigate exposures concerning consumer harm or other third-party liabilities. This involves a detailed analysis of end-user interactions and the operational environments in which the AI systems function.</a:t>
            </a:r>
          </a:p>
          <a:p>
            <a:pPr marL="0" marR="0">
              <a:spcBef>
                <a:spcPts val="0"/>
              </a:spcBef>
              <a:spcAft>
                <a:spcPts val="0"/>
              </a:spcAft>
            </a:pPr>
            <a:endParaRPr lang="en-SG"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SG" sz="1800" kern="100" dirty="0">
                <a:effectLst/>
                <a:latin typeface="Calibri" panose="020F0502020204030204" pitchFamily="34" charset="0"/>
                <a:ea typeface="Times New Roman" panose="02020603050405020304" pitchFamily="18" charset="0"/>
                <a:cs typeface="Times New Roman" panose="02020603050405020304" pitchFamily="18" charset="0"/>
              </a:rPr>
              <a:t>In conclusion, it is advisable that we continuously monitor and adapt to the evolving legal landscape pertaining to AI, ensuring compliance with any new regulations or guidelines that may be promulgated in response to technological advancements. This will likely necessitate ongoing training for our teams, along with periodic reviews of our AI systems and practices to ensure they remain within the legal parameters set forth by applicable laws and regulations.</a:t>
            </a:r>
          </a:p>
          <a:p>
            <a:endParaRPr lang="en-SG" dirty="0"/>
          </a:p>
        </p:txBody>
      </p:sp>
      <p:grpSp>
        <p:nvGrpSpPr>
          <p:cNvPr id="19" name="Group 18">
            <a:extLst>
              <a:ext uri="{FF2B5EF4-FFF2-40B4-BE49-F238E27FC236}">
                <a16:creationId xmlns:a16="http://schemas.microsoft.com/office/drawing/2014/main" id="{FAD44C85-52BA-F26D-133F-5EEC375C278A}"/>
              </a:ext>
            </a:extLst>
          </p:cNvPr>
          <p:cNvGrpSpPr/>
          <p:nvPr/>
        </p:nvGrpSpPr>
        <p:grpSpPr>
          <a:xfrm>
            <a:off x="0" y="0"/>
            <a:ext cx="12192000" cy="1673011"/>
            <a:chOff x="0" y="0"/>
            <a:chExt cx="12192000" cy="1673011"/>
          </a:xfrm>
        </p:grpSpPr>
        <p:pic>
          <p:nvPicPr>
            <p:cNvPr id="20" name="Picture 19" descr="A group of banners with colorful design&#10;&#10;Description automatically generated with medium confidence">
              <a:extLst>
                <a:ext uri="{FF2B5EF4-FFF2-40B4-BE49-F238E27FC236}">
                  <a16:creationId xmlns:a16="http://schemas.microsoft.com/office/drawing/2014/main" id="{ABF5A725-8F1B-B641-A4B2-D20C80F0C66E}"/>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0" y="0"/>
              <a:ext cx="6134100" cy="1673011"/>
            </a:xfrm>
            <a:prstGeom prst="rect">
              <a:avLst/>
            </a:prstGeom>
          </p:spPr>
        </p:pic>
        <p:sp>
          <p:nvSpPr>
            <p:cNvPr id="21" name="Rectangle 20">
              <a:extLst>
                <a:ext uri="{FF2B5EF4-FFF2-40B4-BE49-F238E27FC236}">
                  <a16:creationId xmlns:a16="http://schemas.microsoft.com/office/drawing/2014/main" id="{E604BA9C-6786-563C-FA04-19DC8BF1E7E9}"/>
                </a:ext>
              </a:extLst>
            </p:cNvPr>
            <p:cNvSpPr/>
            <p:nvPr/>
          </p:nvSpPr>
          <p:spPr>
            <a:xfrm>
              <a:off x="5816600" y="0"/>
              <a:ext cx="6375400" cy="1673011"/>
            </a:xfrm>
            <a:prstGeom prst="rect">
              <a:avLst/>
            </a:prstGeom>
            <a:solidFill>
              <a:srgbClr val="E1D7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pic>
          <p:nvPicPr>
            <p:cNvPr id="22" name="Picture 21" descr="A poster for a meeting&#10;&#10;Description automatically generated">
              <a:extLst>
                <a:ext uri="{FF2B5EF4-FFF2-40B4-BE49-F238E27FC236}">
                  <a16:creationId xmlns:a16="http://schemas.microsoft.com/office/drawing/2014/main" id="{9AEDBE99-51DB-44B4-3DD1-3838AF77A93B}"/>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0055521" y="185998"/>
              <a:ext cx="1420122" cy="1301015"/>
            </a:xfrm>
            <a:prstGeom prst="rect">
              <a:avLst/>
            </a:prstGeom>
          </p:spPr>
        </p:pic>
        <p:grpSp>
          <p:nvGrpSpPr>
            <p:cNvPr id="23" name="Group 22">
              <a:extLst>
                <a:ext uri="{FF2B5EF4-FFF2-40B4-BE49-F238E27FC236}">
                  <a16:creationId xmlns:a16="http://schemas.microsoft.com/office/drawing/2014/main" id="{2E81CC80-53FC-2010-E596-7B0DF45DB373}"/>
                </a:ext>
              </a:extLst>
            </p:cNvPr>
            <p:cNvGrpSpPr/>
            <p:nvPr/>
          </p:nvGrpSpPr>
          <p:grpSpPr>
            <a:xfrm>
              <a:off x="5369522" y="361392"/>
              <a:ext cx="3440510" cy="1101289"/>
              <a:chOff x="5484516" y="604191"/>
              <a:chExt cx="3081154" cy="986261"/>
            </a:xfrm>
          </p:grpSpPr>
          <p:pic>
            <p:nvPicPr>
              <p:cNvPr id="24" name="Picture 23" descr="A poster for a meeting&#10;&#10;Description automatically generated">
                <a:extLst>
                  <a:ext uri="{FF2B5EF4-FFF2-40B4-BE49-F238E27FC236}">
                    <a16:creationId xmlns:a16="http://schemas.microsoft.com/office/drawing/2014/main" id="{107A776E-E0D1-42A8-E5F0-5F79BDE39D3A}"/>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484516" y="1201837"/>
                <a:ext cx="3081154" cy="388615"/>
              </a:xfrm>
              <a:prstGeom prst="rect">
                <a:avLst/>
              </a:prstGeom>
            </p:spPr>
          </p:pic>
          <p:pic>
            <p:nvPicPr>
              <p:cNvPr id="25" name="Picture 24" descr="A poster for a meeting&#10;&#10;Description automatically generated">
                <a:extLst>
                  <a:ext uri="{FF2B5EF4-FFF2-40B4-BE49-F238E27FC236}">
                    <a16:creationId xmlns:a16="http://schemas.microsoft.com/office/drawing/2014/main" id="{5C3126BA-A87E-47E3-F97B-028ED35E1BE3}"/>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5586167" y="604191"/>
                <a:ext cx="2941320" cy="528319"/>
              </a:xfrm>
              <a:prstGeom prst="rect">
                <a:avLst/>
              </a:prstGeom>
            </p:spPr>
          </p:pic>
        </p:grpSp>
      </p:grpSp>
      <p:sp>
        <p:nvSpPr>
          <p:cNvPr id="7" name="Rectangle 6">
            <a:extLst>
              <a:ext uri="{FF2B5EF4-FFF2-40B4-BE49-F238E27FC236}">
                <a16:creationId xmlns:a16="http://schemas.microsoft.com/office/drawing/2014/main" id="{01179B43-2630-12DC-3C71-4C35899B217C}"/>
              </a:ext>
            </a:extLst>
          </p:cNvPr>
          <p:cNvSpPr/>
          <p:nvPr/>
        </p:nvSpPr>
        <p:spPr>
          <a:xfrm>
            <a:off x="0" y="1666140"/>
            <a:ext cx="12192000" cy="85560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0E6A5AE-1E9C-216F-56E0-3A17E3182E06}"/>
              </a:ext>
            </a:extLst>
          </p:cNvPr>
          <p:cNvSpPr txBox="1"/>
          <p:nvPr/>
        </p:nvSpPr>
        <p:spPr>
          <a:xfrm>
            <a:off x="186448" y="1690472"/>
            <a:ext cx="12113199" cy="738664"/>
          </a:xfrm>
          <a:prstGeom prst="rect">
            <a:avLst/>
          </a:prstGeom>
          <a:noFill/>
          <a:ln>
            <a:noFill/>
          </a:ln>
        </p:spPr>
        <p:txBody>
          <a:bodyPr wrap="square">
            <a:spAutoFit/>
          </a:bodyPr>
          <a:lstStyle/>
          <a:p>
            <a:r>
              <a:rPr lang="en-US" sz="2100" b="1" dirty="0">
                <a:solidFill>
                  <a:schemeClr val="bg1"/>
                </a:solidFill>
                <a:latin typeface="Roboto" panose="02000000000000000000" pitchFamily="2" charset="0"/>
                <a:ea typeface="Roboto" panose="02000000000000000000" pitchFamily="2" charset="0"/>
                <a:cs typeface="Roboto" panose="02000000000000000000" pitchFamily="2" charset="0"/>
              </a:rPr>
              <a:t>Breakout Session 2 – an advice </a:t>
            </a:r>
          </a:p>
          <a:p>
            <a:r>
              <a:rPr lang="en-US" sz="2100" b="1" dirty="0">
                <a:solidFill>
                  <a:srgbClr val="FFC000"/>
                </a:solidFill>
                <a:latin typeface="Roboto" panose="02000000000000000000" pitchFamily="2" charset="0"/>
                <a:ea typeface="Roboto" panose="02000000000000000000" pitchFamily="2" charset="0"/>
                <a:cs typeface="Roboto" panose="02000000000000000000" pitchFamily="2" charset="0"/>
              </a:rPr>
              <a:t>How could we redraft advice to business on risks of AI?</a:t>
            </a:r>
          </a:p>
        </p:txBody>
      </p:sp>
    </p:spTree>
    <p:extLst>
      <p:ext uri="{BB962C8B-B14F-4D97-AF65-F5344CB8AC3E}">
        <p14:creationId xmlns:p14="http://schemas.microsoft.com/office/powerpoint/2010/main" val="9310730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2AEB8BF-DCAE-48F4-1C72-3909E064F49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4" name="think-cell data - do not delete" hidden="1">
                        <a:extLst>
                          <a:ext uri="{FF2B5EF4-FFF2-40B4-BE49-F238E27FC236}">
                            <a16:creationId xmlns:a16="http://schemas.microsoft.com/office/drawing/2014/main" id="{82AEB8BF-DCAE-48F4-1C72-3909E064F49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962FE49-9371-8DEF-3804-BD209778589C}"/>
              </a:ext>
            </a:extLst>
          </p:cNvPr>
          <p:cNvSpPr>
            <a:spLocks noGrp="1"/>
          </p:cNvSpPr>
          <p:nvPr>
            <p:ph type="title"/>
          </p:nvPr>
        </p:nvSpPr>
        <p:spPr/>
        <p:txBody>
          <a:bodyPr vert="horz"/>
          <a:lstStyle/>
          <a:p>
            <a:r>
              <a:rPr lang="en-SG" dirty="0"/>
              <a:t>Breakout 2 </a:t>
            </a:r>
          </a:p>
        </p:txBody>
      </p:sp>
      <p:grpSp>
        <p:nvGrpSpPr>
          <p:cNvPr id="19" name="Group 18">
            <a:extLst>
              <a:ext uri="{FF2B5EF4-FFF2-40B4-BE49-F238E27FC236}">
                <a16:creationId xmlns:a16="http://schemas.microsoft.com/office/drawing/2014/main" id="{FAD44C85-52BA-F26D-133F-5EEC375C278A}"/>
              </a:ext>
            </a:extLst>
          </p:cNvPr>
          <p:cNvGrpSpPr/>
          <p:nvPr/>
        </p:nvGrpSpPr>
        <p:grpSpPr>
          <a:xfrm>
            <a:off x="0" y="0"/>
            <a:ext cx="12192000" cy="1673011"/>
            <a:chOff x="0" y="0"/>
            <a:chExt cx="12192000" cy="1673011"/>
          </a:xfrm>
        </p:grpSpPr>
        <p:pic>
          <p:nvPicPr>
            <p:cNvPr id="20" name="Picture 19" descr="A group of banners with colorful design&#10;&#10;Description automatically generated with medium confidence">
              <a:extLst>
                <a:ext uri="{FF2B5EF4-FFF2-40B4-BE49-F238E27FC236}">
                  <a16:creationId xmlns:a16="http://schemas.microsoft.com/office/drawing/2014/main" id="{ABF5A725-8F1B-B641-A4B2-D20C80F0C66E}"/>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0" y="0"/>
              <a:ext cx="6134100" cy="1673011"/>
            </a:xfrm>
            <a:prstGeom prst="rect">
              <a:avLst/>
            </a:prstGeom>
          </p:spPr>
        </p:pic>
        <p:sp>
          <p:nvSpPr>
            <p:cNvPr id="21" name="Rectangle 20">
              <a:extLst>
                <a:ext uri="{FF2B5EF4-FFF2-40B4-BE49-F238E27FC236}">
                  <a16:creationId xmlns:a16="http://schemas.microsoft.com/office/drawing/2014/main" id="{E604BA9C-6786-563C-FA04-19DC8BF1E7E9}"/>
                </a:ext>
              </a:extLst>
            </p:cNvPr>
            <p:cNvSpPr/>
            <p:nvPr/>
          </p:nvSpPr>
          <p:spPr>
            <a:xfrm>
              <a:off x="5816600" y="0"/>
              <a:ext cx="6375400" cy="1673011"/>
            </a:xfrm>
            <a:prstGeom prst="rect">
              <a:avLst/>
            </a:prstGeom>
            <a:solidFill>
              <a:srgbClr val="E1D7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pic>
          <p:nvPicPr>
            <p:cNvPr id="22" name="Picture 21" descr="A poster for a meeting&#10;&#10;Description automatically generated">
              <a:extLst>
                <a:ext uri="{FF2B5EF4-FFF2-40B4-BE49-F238E27FC236}">
                  <a16:creationId xmlns:a16="http://schemas.microsoft.com/office/drawing/2014/main" id="{9AEDBE99-51DB-44B4-3DD1-3838AF77A93B}"/>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0055521" y="185998"/>
              <a:ext cx="1420122" cy="1301015"/>
            </a:xfrm>
            <a:prstGeom prst="rect">
              <a:avLst/>
            </a:prstGeom>
          </p:spPr>
        </p:pic>
        <p:grpSp>
          <p:nvGrpSpPr>
            <p:cNvPr id="23" name="Group 22">
              <a:extLst>
                <a:ext uri="{FF2B5EF4-FFF2-40B4-BE49-F238E27FC236}">
                  <a16:creationId xmlns:a16="http://schemas.microsoft.com/office/drawing/2014/main" id="{2E81CC80-53FC-2010-E596-7B0DF45DB373}"/>
                </a:ext>
              </a:extLst>
            </p:cNvPr>
            <p:cNvGrpSpPr/>
            <p:nvPr/>
          </p:nvGrpSpPr>
          <p:grpSpPr>
            <a:xfrm>
              <a:off x="5369522" y="361392"/>
              <a:ext cx="3440510" cy="1101289"/>
              <a:chOff x="5484516" y="604191"/>
              <a:chExt cx="3081154" cy="986261"/>
            </a:xfrm>
          </p:grpSpPr>
          <p:pic>
            <p:nvPicPr>
              <p:cNvPr id="24" name="Picture 23" descr="A poster for a meeting&#10;&#10;Description automatically generated">
                <a:extLst>
                  <a:ext uri="{FF2B5EF4-FFF2-40B4-BE49-F238E27FC236}">
                    <a16:creationId xmlns:a16="http://schemas.microsoft.com/office/drawing/2014/main" id="{107A776E-E0D1-42A8-E5F0-5F79BDE39D3A}"/>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484516" y="1201837"/>
                <a:ext cx="3081154" cy="388615"/>
              </a:xfrm>
              <a:prstGeom prst="rect">
                <a:avLst/>
              </a:prstGeom>
            </p:spPr>
          </p:pic>
          <p:pic>
            <p:nvPicPr>
              <p:cNvPr id="25" name="Picture 24" descr="A poster for a meeting&#10;&#10;Description automatically generated">
                <a:extLst>
                  <a:ext uri="{FF2B5EF4-FFF2-40B4-BE49-F238E27FC236}">
                    <a16:creationId xmlns:a16="http://schemas.microsoft.com/office/drawing/2014/main" id="{5C3126BA-A87E-47E3-F97B-028ED35E1BE3}"/>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586167" y="604191"/>
                <a:ext cx="2941320" cy="528319"/>
              </a:xfrm>
              <a:prstGeom prst="rect">
                <a:avLst/>
              </a:prstGeom>
            </p:spPr>
          </p:pic>
        </p:grpSp>
      </p:grpSp>
      <p:sp>
        <p:nvSpPr>
          <p:cNvPr id="8" name="TextBox 7">
            <a:extLst>
              <a:ext uri="{FF2B5EF4-FFF2-40B4-BE49-F238E27FC236}">
                <a16:creationId xmlns:a16="http://schemas.microsoft.com/office/drawing/2014/main" id="{B2CB0CEE-ADCE-7484-8104-6F1B24DF779A}"/>
              </a:ext>
            </a:extLst>
          </p:cNvPr>
          <p:cNvSpPr txBox="1"/>
          <p:nvPr/>
        </p:nvSpPr>
        <p:spPr>
          <a:xfrm>
            <a:off x="357525" y="2218197"/>
            <a:ext cx="11276682" cy="4801314"/>
          </a:xfrm>
          <a:prstGeom prst="rect">
            <a:avLst/>
          </a:prstGeom>
          <a:noFill/>
        </p:spPr>
        <p:txBody>
          <a:bodyPr wrap="square">
            <a:spAutoFit/>
          </a:bodyPr>
          <a:lstStyle/>
          <a:p>
            <a:pPr marL="0" marR="0">
              <a:spcBef>
                <a:spcPts val="0"/>
              </a:spcBef>
              <a:spcAft>
                <a:spcPts val="0"/>
              </a:spcAft>
            </a:pPr>
            <a:r>
              <a:rPr lang="en-SG" sz="1800" kern="100" dirty="0">
                <a:effectLst/>
                <a:latin typeface="Calibri" panose="020F0502020204030204" pitchFamily="34" charset="0"/>
                <a:ea typeface="Times New Roman" panose="02020603050405020304" pitchFamily="18" charset="0"/>
                <a:cs typeface="Times New Roman" panose="02020603050405020304" pitchFamily="18" charset="0"/>
              </a:rPr>
              <a:t>Dear Business Team,</a:t>
            </a:r>
          </a:p>
          <a:p>
            <a:pPr marL="0" marR="0">
              <a:spcBef>
                <a:spcPts val="0"/>
              </a:spcBef>
              <a:spcAft>
                <a:spcPts val="0"/>
              </a:spcAft>
            </a:pPr>
            <a:r>
              <a:rPr lang="en-SG" sz="1800" kern="1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SG" sz="1800" kern="100" dirty="0">
                <a:effectLst/>
                <a:latin typeface="Calibri" panose="020F0502020204030204" pitchFamily="34" charset="0"/>
                <a:ea typeface="Times New Roman" panose="02020603050405020304" pitchFamily="18" charset="0"/>
                <a:cs typeface="Times New Roman" panose="02020603050405020304" pitchFamily="18" charset="0"/>
              </a:rPr>
              <a:t>As we expand our use of AI technologies, it is crucial to mitigate legal risks through strategic actions. Below are key areas for focus and the recommended steps to ensure compliance and safeguard our operations:</a:t>
            </a:r>
          </a:p>
          <a:p>
            <a:pPr marL="0" marR="0">
              <a:spcBef>
                <a:spcPts val="0"/>
              </a:spcBef>
              <a:spcAft>
                <a:spcPts val="0"/>
              </a:spcAft>
            </a:pPr>
            <a:r>
              <a:rPr lang="en-SG" sz="1800" kern="1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SG" sz="1800" kern="100" dirty="0">
                <a:effectLst/>
                <a:latin typeface="Calibri" panose="020F0502020204030204" pitchFamily="34" charset="0"/>
                <a:ea typeface="Times New Roman" panose="02020603050405020304" pitchFamily="18" charset="0"/>
                <a:cs typeface="Times New Roman" panose="02020603050405020304" pitchFamily="18" charset="0"/>
              </a:rPr>
              <a:t>1. </a:t>
            </a:r>
            <a:r>
              <a:rPr lang="en-SG" sz="1800" b="1" u="sng" kern="100" dirty="0">
                <a:effectLst/>
                <a:latin typeface="Calibri" panose="020F0502020204030204" pitchFamily="34" charset="0"/>
                <a:ea typeface="Times New Roman" panose="02020603050405020304" pitchFamily="18" charset="0"/>
                <a:cs typeface="Times New Roman" panose="02020603050405020304" pitchFamily="18" charset="0"/>
              </a:rPr>
              <a:t>Data Protection Compliance:</a:t>
            </a:r>
            <a:endParaRPr lang="en-SG"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SG" sz="1800" i="1" kern="1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Action</a:t>
            </a:r>
            <a:r>
              <a:rPr lang="en-SG" sz="1800" i="1" kern="100" dirty="0">
                <a:effectLst/>
                <a:latin typeface="Calibri" panose="020F0502020204030204" pitchFamily="34" charset="0"/>
                <a:ea typeface="Times New Roman" panose="02020603050405020304" pitchFamily="18" charset="0"/>
                <a:cs typeface="Times New Roman" panose="02020603050405020304" pitchFamily="18" charset="0"/>
              </a:rPr>
              <a:t>:</a:t>
            </a:r>
            <a:r>
              <a:rPr lang="en-SG"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SG" sz="1800" b="1" kern="100" dirty="0">
                <a:effectLst/>
                <a:latin typeface="Calibri" panose="020F0502020204030204" pitchFamily="34" charset="0"/>
                <a:ea typeface="Times New Roman" panose="02020603050405020304" pitchFamily="18" charset="0"/>
                <a:cs typeface="Times New Roman" panose="02020603050405020304" pitchFamily="18" charset="0"/>
              </a:rPr>
              <a:t>Audit</a:t>
            </a:r>
            <a:r>
              <a:rPr lang="en-SG" sz="1800"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SG" sz="1800" b="1" kern="100" dirty="0">
                <a:effectLst/>
                <a:latin typeface="Calibri" panose="020F0502020204030204" pitchFamily="34" charset="0"/>
                <a:ea typeface="Times New Roman" panose="02020603050405020304" pitchFamily="18" charset="0"/>
                <a:cs typeface="Times New Roman" panose="02020603050405020304" pitchFamily="18" charset="0"/>
              </a:rPr>
              <a:t>all AI systems</a:t>
            </a:r>
            <a:r>
              <a:rPr lang="en-SG" sz="1800" kern="100" dirty="0">
                <a:effectLst/>
                <a:latin typeface="Calibri" panose="020F0502020204030204" pitchFamily="34" charset="0"/>
                <a:ea typeface="Times New Roman" panose="02020603050405020304" pitchFamily="18" charset="0"/>
                <a:cs typeface="Times New Roman" panose="02020603050405020304" pitchFamily="18" charset="0"/>
              </a:rPr>
              <a:t> to ensure they align with the GDPR and other relevant data privacy laws. Implement robust data </a:t>
            </a:r>
            <a:r>
              <a:rPr lang="en-SG" sz="1800" b="1" kern="100" dirty="0">
                <a:effectLst/>
                <a:latin typeface="Calibri" panose="020F0502020204030204" pitchFamily="34" charset="0"/>
                <a:ea typeface="Times New Roman" panose="02020603050405020304" pitchFamily="18" charset="0"/>
                <a:cs typeface="Times New Roman" panose="02020603050405020304" pitchFamily="18" charset="0"/>
              </a:rPr>
              <a:t>encryption and anonymization </a:t>
            </a:r>
            <a:r>
              <a:rPr lang="en-SG" sz="1800" kern="100" dirty="0">
                <a:effectLst/>
                <a:latin typeface="Calibri" panose="020F0502020204030204" pitchFamily="34" charset="0"/>
                <a:ea typeface="Times New Roman" panose="02020603050405020304" pitchFamily="18" charset="0"/>
                <a:cs typeface="Times New Roman" panose="02020603050405020304" pitchFamily="18" charset="0"/>
              </a:rPr>
              <a:t>techniques to secure personal data.</a:t>
            </a:r>
          </a:p>
          <a:p>
            <a:pPr marL="342900" marR="0" lvl="0" indent="-342900">
              <a:spcBef>
                <a:spcPts val="0"/>
              </a:spcBef>
              <a:spcAft>
                <a:spcPts val="0"/>
              </a:spcAft>
              <a:buFont typeface="Symbol" panose="05050102010706020507" pitchFamily="18" charset="2"/>
              <a:buChar char=""/>
            </a:pPr>
            <a:r>
              <a:rPr lang="en-SG" sz="1800" i="1" kern="1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Recommendation:</a:t>
            </a:r>
            <a:r>
              <a:rPr lang="en-SG" sz="1800" kern="1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SG" sz="1800" kern="100" dirty="0">
                <a:effectLst/>
                <a:latin typeface="Calibri" panose="020F0502020204030204" pitchFamily="34" charset="0"/>
                <a:ea typeface="Times New Roman" panose="02020603050405020304" pitchFamily="18" charset="0"/>
                <a:cs typeface="Times New Roman" panose="02020603050405020304" pitchFamily="18" charset="0"/>
              </a:rPr>
              <a:t>Develop and maintain comprehensive </a:t>
            </a:r>
            <a:r>
              <a:rPr lang="en-SG" sz="1800" b="1" kern="100" dirty="0">
                <a:effectLst/>
                <a:latin typeface="Calibri" panose="020F0502020204030204" pitchFamily="34" charset="0"/>
                <a:ea typeface="Times New Roman" panose="02020603050405020304" pitchFamily="18" charset="0"/>
                <a:cs typeface="Times New Roman" panose="02020603050405020304" pitchFamily="18" charset="0"/>
              </a:rPr>
              <a:t>data handling policies</a:t>
            </a:r>
            <a:r>
              <a:rPr lang="en-SG" sz="1800" kern="100" dirty="0">
                <a:effectLst/>
                <a:latin typeface="Calibri" panose="020F0502020204030204" pitchFamily="34" charset="0"/>
                <a:ea typeface="Times New Roman" panose="02020603050405020304" pitchFamily="18" charset="0"/>
                <a:cs typeface="Times New Roman" panose="02020603050405020304" pitchFamily="18" charset="0"/>
              </a:rPr>
              <a:t> and regularly train staff on these protocols to ensure ongoing compliance.</a:t>
            </a:r>
          </a:p>
          <a:p>
            <a:pPr marL="0" marR="0">
              <a:spcBef>
                <a:spcPts val="0"/>
              </a:spcBef>
              <a:spcAft>
                <a:spcPts val="0"/>
              </a:spcAft>
            </a:pPr>
            <a:r>
              <a:rPr lang="en-SG" sz="1800" kern="1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SG" sz="1800" kern="100" dirty="0">
                <a:effectLst/>
                <a:latin typeface="Calibri" panose="020F0502020204030204" pitchFamily="34" charset="0"/>
                <a:ea typeface="Times New Roman" panose="02020603050405020304" pitchFamily="18" charset="0"/>
                <a:cs typeface="Times New Roman" panose="02020603050405020304" pitchFamily="18" charset="0"/>
              </a:rPr>
              <a:t>2. </a:t>
            </a:r>
            <a:r>
              <a:rPr lang="en-SG" sz="1800" b="1" u="sng" kern="100" dirty="0">
                <a:effectLst/>
                <a:latin typeface="Calibri" panose="020F0502020204030204" pitchFamily="34" charset="0"/>
                <a:ea typeface="Times New Roman" panose="02020603050405020304" pitchFamily="18" charset="0"/>
                <a:cs typeface="Times New Roman" panose="02020603050405020304" pitchFamily="18" charset="0"/>
              </a:rPr>
              <a:t>Intellectual Property Management:</a:t>
            </a:r>
            <a:endParaRPr lang="en-SG"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SG" sz="1800" i="1" kern="1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Action</a:t>
            </a:r>
            <a:r>
              <a:rPr lang="en-SG" sz="1800" kern="100" dirty="0">
                <a:effectLst/>
                <a:latin typeface="Calibri" panose="020F0502020204030204" pitchFamily="34" charset="0"/>
                <a:ea typeface="Times New Roman" panose="02020603050405020304" pitchFamily="18" charset="0"/>
                <a:cs typeface="Times New Roman" panose="02020603050405020304" pitchFamily="18" charset="0"/>
              </a:rPr>
              <a:t>: Conduct a thorough </a:t>
            </a:r>
            <a:r>
              <a:rPr lang="en-SG" sz="1800" b="1" kern="100" dirty="0">
                <a:effectLst/>
                <a:latin typeface="Calibri" panose="020F0502020204030204" pitchFamily="34" charset="0"/>
                <a:ea typeface="Times New Roman" panose="02020603050405020304" pitchFamily="18" charset="0"/>
                <a:cs typeface="Times New Roman" panose="02020603050405020304" pitchFamily="18" charset="0"/>
              </a:rPr>
              <a:t>IP audit</a:t>
            </a:r>
            <a:r>
              <a:rPr lang="en-SG" sz="1800" kern="100" dirty="0">
                <a:effectLst/>
                <a:latin typeface="Calibri" panose="020F0502020204030204" pitchFamily="34" charset="0"/>
                <a:ea typeface="Times New Roman" panose="02020603050405020304" pitchFamily="18" charset="0"/>
                <a:cs typeface="Times New Roman" panose="02020603050405020304" pitchFamily="18" charset="0"/>
              </a:rPr>
              <a:t> to identify and document all AI related innovations and data usage. Secure appropriate licenses for all third party tools and datasets.</a:t>
            </a:r>
          </a:p>
          <a:p>
            <a:pPr marL="342900" marR="0" lvl="0" indent="-342900">
              <a:spcBef>
                <a:spcPts val="0"/>
              </a:spcBef>
              <a:spcAft>
                <a:spcPts val="0"/>
              </a:spcAft>
              <a:buFont typeface="Symbol" panose="05050102010706020507" pitchFamily="18" charset="2"/>
              <a:buChar char=""/>
            </a:pPr>
            <a:r>
              <a:rPr lang="en-SG" sz="1800" i="1" kern="1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Recommendation:</a:t>
            </a:r>
            <a:r>
              <a:rPr lang="en-SG" sz="1800" kern="100" dirty="0">
                <a:effectLst/>
                <a:latin typeface="Calibri" panose="020F0502020204030204" pitchFamily="34" charset="0"/>
                <a:ea typeface="Times New Roman" panose="02020603050405020304" pitchFamily="18" charset="0"/>
                <a:cs typeface="Times New Roman" panose="02020603050405020304" pitchFamily="18" charset="0"/>
              </a:rPr>
              <a:t> Establish clear </a:t>
            </a:r>
            <a:r>
              <a:rPr lang="en-SG" sz="1800" b="1" kern="100" dirty="0">
                <a:effectLst/>
                <a:latin typeface="Calibri" panose="020F0502020204030204" pitchFamily="34" charset="0"/>
                <a:ea typeface="Times New Roman" panose="02020603050405020304" pitchFamily="18" charset="0"/>
                <a:cs typeface="Times New Roman" panose="02020603050405020304" pitchFamily="18" charset="0"/>
              </a:rPr>
              <a:t>protocols for IP management</a:t>
            </a:r>
            <a:r>
              <a:rPr lang="en-SG" sz="1800" kern="100" dirty="0">
                <a:effectLst/>
                <a:latin typeface="Calibri" panose="020F0502020204030204" pitchFamily="34" charset="0"/>
                <a:ea typeface="Times New Roman" panose="02020603050405020304" pitchFamily="18" charset="0"/>
                <a:cs typeface="Times New Roman" panose="02020603050405020304" pitchFamily="18" charset="0"/>
              </a:rPr>
              <a:t> and ensure all AI developments are properly registered and protected under these guidelines.</a:t>
            </a:r>
          </a:p>
          <a:p>
            <a:pPr marL="0" marR="0">
              <a:spcBef>
                <a:spcPts val="0"/>
              </a:spcBef>
              <a:spcAft>
                <a:spcPts val="0"/>
              </a:spcAft>
            </a:pPr>
            <a:r>
              <a:rPr lang="en-SG" sz="1800" kern="1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71F1189B-23D6-2F85-7DB7-E180606F9DCB}"/>
              </a:ext>
            </a:extLst>
          </p:cNvPr>
          <p:cNvSpPr txBox="1"/>
          <p:nvPr/>
        </p:nvSpPr>
        <p:spPr>
          <a:xfrm>
            <a:off x="0" y="1666140"/>
            <a:ext cx="12192000" cy="446276"/>
          </a:xfrm>
          <a:prstGeom prst="rect">
            <a:avLst/>
          </a:prstGeom>
          <a:solidFill>
            <a:schemeClr val="accent1"/>
          </a:solidFill>
          <a:ln>
            <a:noFill/>
          </a:ln>
        </p:spPr>
        <p:txBody>
          <a:bodyPr wrap="square" anchor="ctr">
            <a:spAutoFit/>
          </a:bodyPr>
          <a:lstStyle/>
          <a:p>
            <a:r>
              <a:rPr lang="en-US" sz="2300" b="1" dirty="0">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2000" b="1" dirty="0">
                <a:solidFill>
                  <a:schemeClr val="bg1"/>
                </a:solidFill>
                <a:latin typeface="Roboto" panose="02000000000000000000" pitchFamily="2" charset="0"/>
                <a:ea typeface="Roboto" panose="02000000000000000000" pitchFamily="2" charset="0"/>
                <a:cs typeface="Roboto" panose="02000000000000000000" pitchFamily="2" charset="0"/>
              </a:rPr>
              <a:t>Breakout Session 2 – an advice - </a:t>
            </a:r>
            <a:r>
              <a:rPr lang="en-US" sz="2000" i="1" dirty="0">
                <a:solidFill>
                  <a:schemeClr val="bg1"/>
                </a:solidFill>
                <a:latin typeface="Roboto" panose="02000000000000000000" pitchFamily="2" charset="0"/>
                <a:ea typeface="Roboto" panose="02000000000000000000" pitchFamily="2" charset="0"/>
                <a:cs typeface="Roboto" panose="02000000000000000000" pitchFamily="2" charset="0"/>
              </a:rPr>
              <a:t>Reference</a:t>
            </a:r>
          </a:p>
        </p:txBody>
      </p:sp>
    </p:spTree>
    <p:extLst>
      <p:ext uri="{BB962C8B-B14F-4D97-AF65-F5344CB8AC3E}">
        <p14:creationId xmlns:p14="http://schemas.microsoft.com/office/powerpoint/2010/main" val="4095831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A5BD6DD-129F-6FDA-EBB5-EAD0A48E92E0}"/>
              </a:ext>
            </a:extLst>
          </p:cNvPr>
          <p:cNvGrpSpPr/>
          <p:nvPr/>
        </p:nvGrpSpPr>
        <p:grpSpPr>
          <a:xfrm>
            <a:off x="0" y="0"/>
            <a:ext cx="12192000" cy="1673011"/>
            <a:chOff x="0" y="0"/>
            <a:chExt cx="12192000" cy="1673011"/>
          </a:xfrm>
        </p:grpSpPr>
        <p:pic>
          <p:nvPicPr>
            <p:cNvPr id="3" name="Picture 2" descr="A group of banners with colorful design&#10;&#10;Description automatically generated with medium confidence">
              <a:extLst>
                <a:ext uri="{FF2B5EF4-FFF2-40B4-BE49-F238E27FC236}">
                  <a16:creationId xmlns:a16="http://schemas.microsoft.com/office/drawing/2014/main" id="{8904FC26-E9C6-A321-6A3C-1A3FA361CDD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6134100" cy="1673011"/>
            </a:xfrm>
            <a:prstGeom prst="rect">
              <a:avLst/>
            </a:prstGeom>
          </p:spPr>
        </p:pic>
        <p:sp>
          <p:nvSpPr>
            <p:cNvPr id="4" name="Rectangle 3">
              <a:extLst>
                <a:ext uri="{FF2B5EF4-FFF2-40B4-BE49-F238E27FC236}">
                  <a16:creationId xmlns:a16="http://schemas.microsoft.com/office/drawing/2014/main" id="{35E6EEE1-7D35-9FC8-39E2-72BE90E9F758}"/>
                </a:ext>
              </a:extLst>
            </p:cNvPr>
            <p:cNvSpPr/>
            <p:nvPr/>
          </p:nvSpPr>
          <p:spPr>
            <a:xfrm>
              <a:off x="5816600" y="0"/>
              <a:ext cx="6375400" cy="1673011"/>
            </a:xfrm>
            <a:prstGeom prst="rect">
              <a:avLst/>
            </a:prstGeom>
            <a:solidFill>
              <a:srgbClr val="E1D7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pic>
          <p:nvPicPr>
            <p:cNvPr id="5" name="Picture 4" descr="A poster for a meeting&#10;&#10;Description automatically generated">
              <a:extLst>
                <a:ext uri="{FF2B5EF4-FFF2-40B4-BE49-F238E27FC236}">
                  <a16:creationId xmlns:a16="http://schemas.microsoft.com/office/drawing/2014/main" id="{4B26FE8B-967C-C8EF-30F9-EC1F1CE24CE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0055521" y="185998"/>
              <a:ext cx="1420122" cy="1301015"/>
            </a:xfrm>
            <a:prstGeom prst="rect">
              <a:avLst/>
            </a:prstGeom>
          </p:spPr>
        </p:pic>
        <p:grpSp>
          <p:nvGrpSpPr>
            <p:cNvPr id="8" name="Group 7">
              <a:extLst>
                <a:ext uri="{FF2B5EF4-FFF2-40B4-BE49-F238E27FC236}">
                  <a16:creationId xmlns:a16="http://schemas.microsoft.com/office/drawing/2014/main" id="{0475CA2F-CBDD-37B3-2B77-D7E93343EF8B}"/>
                </a:ext>
              </a:extLst>
            </p:cNvPr>
            <p:cNvGrpSpPr/>
            <p:nvPr/>
          </p:nvGrpSpPr>
          <p:grpSpPr>
            <a:xfrm>
              <a:off x="5369522" y="361392"/>
              <a:ext cx="3440510" cy="1101289"/>
              <a:chOff x="5484516" y="604191"/>
              <a:chExt cx="3081154" cy="986261"/>
            </a:xfrm>
          </p:grpSpPr>
          <p:pic>
            <p:nvPicPr>
              <p:cNvPr id="6" name="Picture 5" descr="A poster for a meeting&#10;&#10;Description automatically generated">
                <a:extLst>
                  <a:ext uri="{FF2B5EF4-FFF2-40B4-BE49-F238E27FC236}">
                    <a16:creationId xmlns:a16="http://schemas.microsoft.com/office/drawing/2014/main" id="{142A5C47-A07F-347C-AFF7-8991F81AF5BD}"/>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484516" y="1201837"/>
                <a:ext cx="3081154" cy="388615"/>
              </a:xfrm>
              <a:prstGeom prst="rect">
                <a:avLst/>
              </a:prstGeom>
            </p:spPr>
          </p:pic>
          <p:pic>
            <p:nvPicPr>
              <p:cNvPr id="7" name="Picture 6" descr="A poster for a meeting&#10;&#10;Description automatically generated">
                <a:extLst>
                  <a:ext uri="{FF2B5EF4-FFF2-40B4-BE49-F238E27FC236}">
                    <a16:creationId xmlns:a16="http://schemas.microsoft.com/office/drawing/2014/main" id="{FC4C3013-A6C9-6E0A-42D1-84FA62AF8E76}"/>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586167" y="604191"/>
                <a:ext cx="2941320" cy="528319"/>
              </a:xfrm>
              <a:prstGeom prst="rect">
                <a:avLst/>
              </a:prstGeom>
            </p:spPr>
          </p:pic>
        </p:grpSp>
      </p:grpSp>
      <p:sp>
        <p:nvSpPr>
          <p:cNvPr id="9" name="TextBox 8">
            <a:extLst>
              <a:ext uri="{FF2B5EF4-FFF2-40B4-BE49-F238E27FC236}">
                <a16:creationId xmlns:a16="http://schemas.microsoft.com/office/drawing/2014/main" id="{EC165CEA-7796-2D06-AD78-1461E4889A6E}"/>
              </a:ext>
            </a:extLst>
          </p:cNvPr>
          <p:cNvSpPr txBox="1"/>
          <p:nvPr/>
        </p:nvSpPr>
        <p:spPr>
          <a:xfrm>
            <a:off x="351767" y="1988903"/>
            <a:ext cx="11348356" cy="465705"/>
          </a:xfrm>
          <a:prstGeom prst="rect">
            <a:avLst/>
          </a:prstGeom>
          <a:noFill/>
        </p:spPr>
        <p:txBody>
          <a:bodyPr wrap="square">
            <a:spAutoFit/>
          </a:bodyPr>
          <a:lstStyle/>
          <a:p>
            <a:pPr marL="0" marR="0">
              <a:lnSpc>
                <a:spcPct val="107000"/>
              </a:lnSpc>
              <a:spcBef>
                <a:spcPts val="0"/>
              </a:spcBef>
              <a:spcAft>
                <a:spcPts val="1500"/>
              </a:spcAft>
            </a:pPr>
            <a:r>
              <a:rPr lang="en-GB" sz="2400" b="1" kern="0" dirty="0">
                <a:solidFill>
                  <a:srgbClr val="0D0D0D"/>
                </a:solidFill>
                <a:effectLst/>
                <a:highlight>
                  <a:srgbClr val="FFFFFF"/>
                </a:highlight>
                <a:latin typeface="Roboto" panose="02000000000000000000" pitchFamily="2" charset="0"/>
                <a:ea typeface="Roboto" panose="02000000000000000000" pitchFamily="2" charset="0"/>
                <a:cs typeface="Roboto" panose="02000000000000000000" pitchFamily="2" charset="0"/>
              </a:rPr>
              <a:t>Lessons in Legal Writing in the Asia Pacific Region</a:t>
            </a:r>
            <a:r>
              <a:rPr lang="en-GB" sz="1800" b="1" kern="0" dirty="0">
                <a:solidFill>
                  <a:srgbClr val="0D0D0D"/>
                </a:solidFill>
                <a:effectLst/>
                <a:highlight>
                  <a:srgbClr val="FFFFFF"/>
                </a:highlight>
                <a:latin typeface="Roboto" panose="02000000000000000000" pitchFamily="2" charset="0"/>
                <a:ea typeface="Roboto" panose="02000000000000000000" pitchFamily="2" charset="0"/>
                <a:cs typeface="Roboto" panose="02000000000000000000" pitchFamily="2" charset="0"/>
              </a:rPr>
              <a:t>		                          </a:t>
            </a:r>
            <a:r>
              <a:rPr lang="en-GB" sz="1800" kern="0" dirty="0">
                <a:solidFill>
                  <a:srgbClr val="0D0D0D"/>
                </a:solidFill>
                <a:effectLst/>
                <a:highlight>
                  <a:srgbClr val="FFFFFF"/>
                </a:highlight>
                <a:latin typeface="Roboto" panose="02000000000000000000" pitchFamily="2" charset="0"/>
                <a:ea typeface="Roboto" panose="02000000000000000000" pitchFamily="2" charset="0"/>
                <a:cs typeface="Roboto" panose="02000000000000000000" pitchFamily="2" charset="0"/>
              </a:rPr>
              <a:t>1210 – 1310</a:t>
            </a:r>
          </a:p>
        </p:txBody>
      </p:sp>
      <p:pic>
        <p:nvPicPr>
          <p:cNvPr id="11" name="Picture 8">
            <a:extLst>
              <a:ext uri="{FF2B5EF4-FFF2-40B4-BE49-F238E27FC236}">
                <a16:creationId xmlns:a16="http://schemas.microsoft.com/office/drawing/2014/main" id="{E9F147D9-9FAE-67BA-385A-BE0D2C992D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6667" r="16667"/>
          <a:stretch/>
        </p:blipFill>
        <p:spPr bwMode="auto">
          <a:xfrm>
            <a:off x="6985350" y="3384738"/>
            <a:ext cx="1598609" cy="1598609"/>
          </a:xfrm>
          <a:prstGeom prst="ellipse">
            <a:avLst/>
          </a:prstGeom>
          <a:noFill/>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C2EBFB94-30FB-127B-C108-BD3B69C3B828}"/>
              </a:ext>
            </a:extLst>
          </p:cNvPr>
          <p:cNvSpPr/>
          <p:nvPr/>
        </p:nvSpPr>
        <p:spPr>
          <a:xfrm>
            <a:off x="943228" y="3383147"/>
            <a:ext cx="1600200" cy="1600200"/>
          </a:xfrm>
          <a:prstGeom prst="ellipse">
            <a:avLst/>
          </a:prstGeom>
          <a:blipFill>
            <a:blip r:embed="rId7"/>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38F747F6-9FB1-20F2-7268-774C5D018390}"/>
              </a:ext>
            </a:extLst>
          </p:cNvPr>
          <p:cNvSpPr txBox="1"/>
          <p:nvPr/>
        </p:nvSpPr>
        <p:spPr>
          <a:xfrm>
            <a:off x="2769502" y="3516642"/>
            <a:ext cx="3256443" cy="1600438"/>
          </a:xfrm>
          <a:prstGeom prst="rect">
            <a:avLst/>
          </a:prstGeom>
          <a:noFill/>
        </p:spPr>
        <p:txBody>
          <a:bodyPr wrap="square" rtlCol="0">
            <a:spAutoFit/>
          </a:bodyPr>
          <a:lstStyle/>
          <a:p>
            <a:r>
              <a:rPr lang="en-US" b="1" dirty="0">
                <a:latin typeface="Roboto" panose="02000000000000000000" pitchFamily="2" charset="0"/>
                <a:ea typeface="Roboto" panose="02000000000000000000" pitchFamily="2" charset="0"/>
                <a:cs typeface="Roboto" panose="02000000000000000000" pitchFamily="2" charset="0"/>
              </a:rPr>
              <a:t>SIM Ting</a:t>
            </a:r>
          </a:p>
          <a:p>
            <a:r>
              <a:rPr lang="en-US" sz="1600"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rPr>
              <a:t>Managing Director</a:t>
            </a:r>
          </a:p>
          <a:p>
            <a:r>
              <a:rPr lang="en-US" sz="1600"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rPr>
              <a:t>Head, Corporate Services Group and General Counsel</a:t>
            </a:r>
          </a:p>
          <a:p>
            <a:endParaRPr lang="en-US" sz="1600"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endParaRPr>
          </a:p>
          <a:p>
            <a:r>
              <a:rPr lang="en-US" sz="1600" i="1" dirty="0" err="1">
                <a:solidFill>
                  <a:schemeClr val="bg2">
                    <a:lumMod val="50000"/>
                  </a:schemeClr>
                </a:solidFill>
                <a:latin typeface="Roboto" panose="02000000000000000000" pitchFamily="2" charset="0"/>
                <a:ea typeface="Roboto" panose="02000000000000000000" pitchFamily="2" charset="0"/>
                <a:cs typeface="Roboto" panose="02000000000000000000" pitchFamily="2" charset="0"/>
              </a:rPr>
              <a:t>GenZero</a:t>
            </a:r>
            <a:endParaRPr lang="en-US" sz="1600" i="1"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6" name="TextBox 15">
            <a:extLst>
              <a:ext uri="{FF2B5EF4-FFF2-40B4-BE49-F238E27FC236}">
                <a16:creationId xmlns:a16="http://schemas.microsoft.com/office/drawing/2014/main" id="{8B948716-42C3-6EB5-FDC6-0EB7296A03DE}"/>
              </a:ext>
            </a:extLst>
          </p:cNvPr>
          <p:cNvSpPr txBox="1"/>
          <p:nvPr/>
        </p:nvSpPr>
        <p:spPr>
          <a:xfrm>
            <a:off x="8810032" y="3516642"/>
            <a:ext cx="2890091" cy="1354217"/>
          </a:xfrm>
          <a:prstGeom prst="rect">
            <a:avLst/>
          </a:prstGeom>
          <a:noFill/>
        </p:spPr>
        <p:txBody>
          <a:bodyPr wrap="square" rtlCol="0">
            <a:spAutoFit/>
          </a:bodyPr>
          <a:lstStyle/>
          <a:p>
            <a:r>
              <a:rPr lang="en-US" b="1" dirty="0">
                <a:latin typeface="Roboto" panose="02000000000000000000" pitchFamily="2" charset="0"/>
                <a:ea typeface="Roboto" panose="02000000000000000000" pitchFamily="2" charset="0"/>
                <a:cs typeface="Roboto" panose="02000000000000000000" pitchFamily="2" charset="0"/>
              </a:rPr>
              <a:t>Aileen Fu</a:t>
            </a:r>
          </a:p>
          <a:p>
            <a:r>
              <a:rPr lang="en-US" sz="1600"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rPr>
              <a:t>Senior Legal Counsel</a:t>
            </a:r>
          </a:p>
          <a:p>
            <a:endParaRPr lang="en-US" sz="1600"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endParaRPr>
          </a:p>
          <a:p>
            <a:endParaRPr lang="en-US" sz="1600"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endParaRPr>
          </a:p>
          <a:p>
            <a:r>
              <a:rPr lang="en-US" sz="1600" i="1"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rPr>
              <a:t>Aquila Clean Energy APAC</a:t>
            </a:r>
          </a:p>
        </p:txBody>
      </p:sp>
      <p:pic>
        <p:nvPicPr>
          <p:cNvPr id="10" name="Picture 9" descr="A blue and white website with images of women&#10;&#10;Description automatically generated">
            <a:extLst>
              <a:ext uri="{FF2B5EF4-FFF2-40B4-BE49-F238E27FC236}">
                <a16:creationId xmlns:a16="http://schemas.microsoft.com/office/drawing/2014/main" id="{5CBFD02C-CB50-6F93-0BF1-75E71E0C302C}"/>
              </a:ext>
            </a:extLst>
          </p:cNvPr>
          <p:cNvPicPr>
            <a:picLocks noGrp="1" noRot="1" noChangeAspect="1" noMove="1" noResize="1" noEditPoints="1" noAdjustHandles="1" noChangeArrowheads="1" noChangeShapeType="1" noCrop="1"/>
          </p:cNvPicPr>
          <p:nvPr/>
        </p:nvPicPr>
        <p:blipFill>
          <a:blip r:embed="rId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3365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2AEB8BF-DCAE-48F4-1C72-3909E064F49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4" name="think-cell data - do not delete" hidden="1">
                        <a:extLst>
                          <a:ext uri="{FF2B5EF4-FFF2-40B4-BE49-F238E27FC236}">
                            <a16:creationId xmlns:a16="http://schemas.microsoft.com/office/drawing/2014/main" id="{82AEB8BF-DCAE-48F4-1C72-3909E064F49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962FE49-9371-8DEF-3804-BD209778589C}"/>
              </a:ext>
            </a:extLst>
          </p:cNvPr>
          <p:cNvSpPr>
            <a:spLocks noGrp="1"/>
          </p:cNvSpPr>
          <p:nvPr>
            <p:ph type="title"/>
          </p:nvPr>
        </p:nvSpPr>
        <p:spPr/>
        <p:txBody>
          <a:bodyPr vert="horz"/>
          <a:lstStyle/>
          <a:p>
            <a:r>
              <a:rPr lang="en-SG" dirty="0"/>
              <a:t>Breakout 2 </a:t>
            </a:r>
          </a:p>
        </p:txBody>
      </p:sp>
      <p:grpSp>
        <p:nvGrpSpPr>
          <p:cNvPr id="19" name="Group 18">
            <a:extLst>
              <a:ext uri="{FF2B5EF4-FFF2-40B4-BE49-F238E27FC236}">
                <a16:creationId xmlns:a16="http://schemas.microsoft.com/office/drawing/2014/main" id="{FAD44C85-52BA-F26D-133F-5EEC375C278A}"/>
              </a:ext>
            </a:extLst>
          </p:cNvPr>
          <p:cNvGrpSpPr/>
          <p:nvPr/>
        </p:nvGrpSpPr>
        <p:grpSpPr>
          <a:xfrm>
            <a:off x="0" y="0"/>
            <a:ext cx="12192000" cy="1673011"/>
            <a:chOff x="0" y="0"/>
            <a:chExt cx="12192000" cy="1673011"/>
          </a:xfrm>
        </p:grpSpPr>
        <p:pic>
          <p:nvPicPr>
            <p:cNvPr id="20" name="Picture 19" descr="A group of banners with colorful design&#10;&#10;Description automatically generated with medium confidence">
              <a:extLst>
                <a:ext uri="{FF2B5EF4-FFF2-40B4-BE49-F238E27FC236}">
                  <a16:creationId xmlns:a16="http://schemas.microsoft.com/office/drawing/2014/main" id="{ABF5A725-8F1B-B641-A4B2-D20C80F0C66E}"/>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0" y="0"/>
              <a:ext cx="6134100" cy="1673011"/>
            </a:xfrm>
            <a:prstGeom prst="rect">
              <a:avLst/>
            </a:prstGeom>
          </p:spPr>
        </p:pic>
        <p:sp>
          <p:nvSpPr>
            <p:cNvPr id="21" name="Rectangle 20">
              <a:extLst>
                <a:ext uri="{FF2B5EF4-FFF2-40B4-BE49-F238E27FC236}">
                  <a16:creationId xmlns:a16="http://schemas.microsoft.com/office/drawing/2014/main" id="{E604BA9C-6786-563C-FA04-19DC8BF1E7E9}"/>
                </a:ext>
              </a:extLst>
            </p:cNvPr>
            <p:cNvSpPr/>
            <p:nvPr/>
          </p:nvSpPr>
          <p:spPr>
            <a:xfrm>
              <a:off x="5816600" y="0"/>
              <a:ext cx="6375400" cy="1673011"/>
            </a:xfrm>
            <a:prstGeom prst="rect">
              <a:avLst/>
            </a:prstGeom>
            <a:solidFill>
              <a:srgbClr val="E1D7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pic>
          <p:nvPicPr>
            <p:cNvPr id="22" name="Picture 21" descr="A poster for a meeting&#10;&#10;Description automatically generated">
              <a:extLst>
                <a:ext uri="{FF2B5EF4-FFF2-40B4-BE49-F238E27FC236}">
                  <a16:creationId xmlns:a16="http://schemas.microsoft.com/office/drawing/2014/main" id="{9AEDBE99-51DB-44B4-3DD1-3838AF77A93B}"/>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0055521" y="185998"/>
              <a:ext cx="1420122" cy="1301015"/>
            </a:xfrm>
            <a:prstGeom prst="rect">
              <a:avLst/>
            </a:prstGeom>
          </p:spPr>
        </p:pic>
        <p:grpSp>
          <p:nvGrpSpPr>
            <p:cNvPr id="23" name="Group 22">
              <a:extLst>
                <a:ext uri="{FF2B5EF4-FFF2-40B4-BE49-F238E27FC236}">
                  <a16:creationId xmlns:a16="http://schemas.microsoft.com/office/drawing/2014/main" id="{2E81CC80-53FC-2010-E596-7B0DF45DB373}"/>
                </a:ext>
              </a:extLst>
            </p:cNvPr>
            <p:cNvGrpSpPr/>
            <p:nvPr/>
          </p:nvGrpSpPr>
          <p:grpSpPr>
            <a:xfrm>
              <a:off x="5369522" y="361392"/>
              <a:ext cx="3440510" cy="1101289"/>
              <a:chOff x="5484516" y="604191"/>
              <a:chExt cx="3081154" cy="986261"/>
            </a:xfrm>
          </p:grpSpPr>
          <p:pic>
            <p:nvPicPr>
              <p:cNvPr id="24" name="Picture 23" descr="A poster for a meeting&#10;&#10;Description automatically generated">
                <a:extLst>
                  <a:ext uri="{FF2B5EF4-FFF2-40B4-BE49-F238E27FC236}">
                    <a16:creationId xmlns:a16="http://schemas.microsoft.com/office/drawing/2014/main" id="{107A776E-E0D1-42A8-E5F0-5F79BDE39D3A}"/>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484516" y="1201837"/>
                <a:ext cx="3081154" cy="388615"/>
              </a:xfrm>
              <a:prstGeom prst="rect">
                <a:avLst/>
              </a:prstGeom>
            </p:spPr>
          </p:pic>
          <p:pic>
            <p:nvPicPr>
              <p:cNvPr id="25" name="Picture 24" descr="A poster for a meeting&#10;&#10;Description automatically generated">
                <a:extLst>
                  <a:ext uri="{FF2B5EF4-FFF2-40B4-BE49-F238E27FC236}">
                    <a16:creationId xmlns:a16="http://schemas.microsoft.com/office/drawing/2014/main" id="{5C3126BA-A87E-47E3-F97B-028ED35E1BE3}"/>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5586167" y="604191"/>
                <a:ext cx="2941320" cy="528319"/>
              </a:xfrm>
              <a:prstGeom prst="rect">
                <a:avLst/>
              </a:prstGeom>
            </p:spPr>
          </p:pic>
        </p:grpSp>
      </p:grpSp>
      <p:sp>
        <p:nvSpPr>
          <p:cNvPr id="5" name="TextBox 4">
            <a:extLst>
              <a:ext uri="{FF2B5EF4-FFF2-40B4-BE49-F238E27FC236}">
                <a16:creationId xmlns:a16="http://schemas.microsoft.com/office/drawing/2014/main" id="{4BE18493-871F-671D-F1E9-2A3615AE737E}"/>
              </a:ext>
            </a:extLst>
          </p:cNvPr>
          <p:cNvSpPr txBox="1"/>
          <p:nvPr/>
        </p:nvSpPr>
        <p:spPr>
          <a:xfrm>
            <a:off x="450971" y="2112526"/>
            <a:ext cx="11024672" cy="4801314"/>
          </a:xfrm>
          <a:prstGeom prst="rect">
            <a:avLst/>
          </a:prstGeom>
          <a:noFill/>
        </p:spPr>
        <p:txBody>
          <a:bodyPr wrap="square">
            <a:spAutoFit/>
          </a:bodyPr>
          <a:lstStyle/>
          <a:p>
            <a:pPr marL="0" marR="0">
              <a:spcBef>
                <a:spcPts val="0"/>
              </a:spcBef>
              <a:spcAft>
                <a:spcPts val="0"/>
              </a:spcAft>
            </a:pPr>
            <a:r>
              <a:rPr lang="en-SG" sz="1800" kern="100" dirty="0">
                <a:effectLst/>
                <a:latin typeface="Calibri" panose="020F0502020204030204" pitchFamily="34" charset="0"/>
                <a:ea typeface="Times New Roman" panose="02020603050405020304" pitchFamily="18" charset="0"/>
                <a:cs typeface="Times New Roman" panose="02020603050405020304" pitchFamily="18" charset="0"/>
              </a:rPr>
              <a:t>3. </a:t>
            </a:r>
            <a:r>
              <a:rPr lang="en-SG" sz="1800" b="1" u="sng" kern="100" dirty="0">
                <a:effectLst/>
                <a:latin typeface="Calibri" panose="020F0502020204030204" pitchFamily="34" charset="0"/>
                <a:ea typeface="Times New Roman" panose="02020603050405020304" pitchFamily="18" charset="0"/>
                <a:cs typeface="Times New Roman" panose="02020603050405020304" pitchFamily="18" charset="0"/>
              </a:rPr>
              <a:t>Bias and Discrimination Prevention:</a:t>
            </a:r>
            <a:endParaRPr lang="en-SG"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SG" sz="1800" i="1" kern="1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Action</a:t>
            </a:r>
            <a:r>
              <a:rPr lang="en-SG" sz="1800" kern="100" dirty="0">
                <a:effectLst/>
                <a:latin typeface="Calibri" panose="020F0502020204030204" pitchFamily="34" charset="0"/>
                <a:ea typeface="Times New Roman" panose="02020603050405020304" pitchFamily="18" charset="0"/>
                <a:cs typeface="Times New Roman" panose="02020603050405020304" pitchFamily="18" charset="0"/>
              </a:rPr>
              <a:t>: Implement regular audits for </a:t>
            </a:r>
            <a:r>
              <a:rPr lang="en-SG" sz="1800" b="1" kern="100" dirty="0">
                <a:effectLst/>
                <a:latin typeface="Calibri" panose="020F0502020204030204" pitchFamily="34" charset="0"/>
                <a:ea typeface="Times New Roman" panose="02020603050405020304" pitchFamily="18" charset="0"/>
                <a:cs typeface="Times New Roman" panose="02020603050405020304" pitchFamily="18" charset="0"/>
              </a:rPr>
              <a:t>algorithmic bias</a:t>
            </a:r>
            <a:r>
              <a:rPr lang="en-SG" sz="1800" kern="100" dirty="0">
                <a:effectLst/>
                <a:latin typeface="Calibri" panose="020F0502020204030204" pitchFamily="34" charset="0"/>
                <a:ea typeface="Times New Roman" panose="02020603050405020304" pitchFamily="18" charset="0"/>
                <a:cs typeface="Times New Roman" panose="02020603050405020304" pitchFamily="18" charset="0"/>
              </a:rPr>
              <a:t>, particularly in AI applications affecting decision making in critical areas such as hiring and lending.</a:t>
            </a:r>
          </a:p>
          <a:p>
            <a:pPr marL="342900" marR="0" lvl="0" indent="-342900">
              <a:spcBef>
                <a:spcPts val="0"/>
              </a:spcBef>
              <a:spcAft>
                <a:spcPts val="0"/>
              </a:spcAft>
              <a:buFont typeface="Symbol" panose="05050102010706020507" pitchFamily="18" charset="2"/>
              <a:buChar char=""/>
            </a:pPr>
            <a:r>
              <a:rPr lang="en-SG" sz="1800" i="1" kern="1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Recommendation:</a:t>
            </a:r>
            <a:r>
              <a:rPr lang="en-SG" sz="1800" kern="100" dirty="0">
                <a:effectLst/>
                <a:latin typeface="Calibri" panose="020F0502020204030204" pitchFamily="34" charset="0"/>
                <a:ea typeface="Times New Roman" panose="02020603050405020304" pitchFamily="18" charset="0"/>
                <a:cs typeface="Times New Roman" panose="02020603050405020304" pitchFamily="18" charset="0"/>
              </a:rPr>
              <a:t> Develop an </a:t>
            </a:r>
            <a:r>
              <a:rPr lang="en-SG" sz="1800" b="1" kern="100" dirty="0">
                <a:effectLst/>
                <a:latin typeface="Calibri" panose="020F0502020204030204" pitchFamily="34" charset="0"/>
                <a:ea typeface="Times New Roman" panose="02020603050405020304" pitchFamily="18" charset="0"/>
                <a:cs typeface="Times New Roman" panose="02020603050405020304" pitchFamily="18" charset="0"/>
              </a:rPr>
              <a:t>AI ethics policy</a:t>
            </a:r>
            <a:r>
              <a:rPr lang="en-SG" sz="1800" kern="100" dirty="0">
                <a:effectLst/>
                <a:latin typeface="Calibri" panose="020F0502020204030204" pitchFamily="34" charset="0"/>
                <a:ea typeface="Times New Roman" panose="02020603050405020304" pitchFamily="18" charset="0"/>
                <a:cs typeface="Times New Roman" panose="02020603050405020304" pitchFamily="18" charset="0"/>
              </a:rPr>
              <a:t> and engage external consultants to validate and improve our AI systems' fairness and accuracy.</a:t>
            </a:r>
          </a:p>
          <a:p>
            <a:pPr marL="342900" marR="0" lvl="0" indent="-342900">
              <a:spcBef>
                <a:spcPts val="0"/>
              </a:spcBef>
              <a:spcAft>
                <a:spcPts val="0"/>
              </a:spcAft>
              <a:buFont typeface="Symbol" panose="05050102010706020507" pitchFamily="18" charset="2"/>
              <a:buChar char=""/>
            </a:pPr>
            <a:endParaRPr lang="en-SG"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SG" sz="1800" kern="100" dirty="0">
                <a:effectLst/>
                <a:latin typeface="Calibri" panose="020F0502020204030204" pitchFamily="34" charset="0"/>
                <a:ea typeface="Times New Roman" panose="02020603050405020304" pitchFamily="18" charset="0"/>
                <a:cs typeface="Times New Roman" panose="02020603050405020304" pitchFamily="18" charset="0"/>
              </a:rPr>
              <a:t>4. </a:t>
            </a:r>
            <a:r>
              <a:rPr lang="en-SG" sz="1800" b="1" u="sng" kern="100" dirty="0">
                <a:effectLst/>
                <a:latin typeface="Calibri" panose="020F0502020204030204" pitchFamily="34" charset="0"/>
                <a:ea typeface="Times New Roman" panose="02020603050405020304" pitchFamily="18" charset="0"/>
                <a:cs typeface="Times New Roman" panose="02020603050405020304" pitchFamily="18" charset="0"/>
              </a:rPr>
              <a:t>Liability Clarification:</a:t>
            </a:r>
            <a:endParaRPr lang="en-SG"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SG" sz="1800" i="1" kern="1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Action</a:t>
            </a:r>
            <a:r>
              <a:rPr lang="en-SG" sz="1800" kern="100" dirty="0">
                <a:effectLst/>
                <a:latin typeface="Calibri" panose="020F0502020204030204" pitchFamily="34" charset="0"/>
                <a:ea typeface="Times New Roman" panose="02020603050405020304" pitchFamily="18" charset="0"/>
                <a:cs typeface="Times New Roman" panose="02020603050405020304" pitchFamily="18" charset="0"/>
              </a:rPr>
              <a:t>: Update </a:t>
            </a:r>
            <a:r>
              <a:rPr lang="en-SG" sz="1800" b="1" kern="100" dirty="0">
                <a:effectLst/>
                <a:latin typeface="Calibri" panose="020F0502020204030204" pitchFamily="34" charset="0"/>
                <a:ea typeface="Times New Roman" panose="02020603050405020304" pitchFamily="18" charset="0"/>
                <a:cs typeface="Times New Roman" panose="02020603050405020304" pitchFamily="18" charset="0"/>
              </a:rPr>
              <a:t>terms of service and user agreements</a:t>
            </a:r>
            <a:r>
              <a:rPr lang="en-SG" sz="1800" kern="100" dirty="0">
                <a:effectLst/>
                <a:latin typeface="Calibri" panose="020F0502020204030204" pitchFamily="34" charset="0"/>
                <a:ea typeface="Times New Roman" panose="02020603050405020304" pitchFamily="18" charset="0"/>
                <a:cs typeface="Times New Roman" panose="02020603050405020304" pitchFamily="18" charset="0"/>
              </a:rPr>
              <a:t> to clearly define the scope of liability concerning AI malfunctions or failures.</a:t>
            </a:r>
          </a:p>
          <a:p>
            <a:pPr marL="342900" marR="0" lvl="0" indent="-342900">
              <a:spcBef>
                <a:spcPts val="0"/>
              </a:spcBef>
              <a:spcAft>
                <a:spcPts val="0"/>
              </a:spcAft>
              <a:buFont typeface="Symbol" panose="05050102010706020507" pitchFamily="18" charset="2"/>
              <a:buChar char=""/>
            </a:pPr>
            <a:r>
              <a:rPr lang="en-SG" sz="1800" i="1" kern="1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Recommendation</a:t>
            </a:r>
            <a:r>
              <a:rPr lang="en-SG" sz="1800" kern="100" dirty="0">
                <a:effectLst/>
                <a:latin typeface="Calibri" panose="020F0502020204030204" pitchFamily="34" charset="0"/>
                <a:ea typeface="Times New Roman" panose="02020603050405020304" pitchFamily="18" charset="0"/>
                <a:cs typeface="Times New Roman" panose="02020603050405020304" pitchFamily="18" charset="0"/>
              </a:rPr>
              <a:t>: Obtain comprehensive </a:t>
            </a:r>
            <a:r>
              <a:rPr lang="en-SG" sz="1800" b="1" kern="100" dirty="0">
                <a:effectLst/>
                <a:latin typeface="Calibri" panose="020F0502020204030204" pitchFamily="34" charset="0"/>
                <a:ea typeface="Times New Roman" panose="02020603050405020304" pitchFamily="18" charset="0"/>
                <a:cs typeface="Times New Roman" panose="02020603050405020304" pitchFamily="18" charset="0"/>
              </a:rPr>
              <a:t>liability insurance </a:t>
            </a:r>
            <a:r>
              <a:rPr lang="en-SG" sz="1800" kern="100" dirty="0">
                <a:effectLst/>
                <a:latin typeface="Calibri" panose="020F0502020204030204" pitchFamily="34" charset="0"/>
                <a:ea typeface="Times New Roman" panose="02020603050405020304" pitchFamily="18" charset="0"/>
                <a:cs typeface="Times New Roman" panose="02020603050405020304" pitchFamily="18" charset="0"/>
              </a:rPr>
              <a:t>that covers potential damages from AI related incidents to mitigate financial risks.</a:t>
            </a:r>
          </a:p>
          <a:p>
            <a:pPr marL="342900" marR="0" lvl="0" indent="-342900">
              <a:spcBef>
                <a:spcPts val="0"/>
              </a:spcBef>
              <a:spcAft>
                <a:spcPts val="0"/>
              </a:spcAft>
              <a:buFont typeface="Symbol" panose="05050102010706020507" pitchFamily="18" charset="2"/>
              <a:buChar char=""/>
            </a:pPr>
            <a:endParaRPr lang="en-SG"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SG" sz="1800" kern="100" dirty="0">
                <a:effectLst/>
                <a:latin typeface="Calibri" panose="020F0502020204030204" pitchFamily="34" charset="0"/>
                <a:ea typeface="Times New Roman" panose="02020603050405020304" pitchFamily="18" charset="0"/>
                <a:cs typeface="Times New Roman" panose="02020603050405020304" pitchFamily="18" charset="0"/>
              </a:rPr>
              <a:t>5. </a:t>
            </a:r>
            <a:r>
              <a:rPr lang="en-SG" sz="1800" b="1" u="sng" kern="100" dirty="0">
                <a:effectLst/>
                <a:latin typeface="Calibri" panose="020F0502020204030204" pitchFamily="34" charset="0"/>
                <a:ea typeface="Times New Roman" panose="02020603050405020304" pitchFamily="18" charset="0"/>
                <a:cs typeface="Times New Roman" panose="02020603050405020304" pitchFamily="18" charset="0"/>
              </a:rPr>
              <a:t>Regulatory Compliance Monitoring</a:t>
            </a:r>
            <a:r>
              <a:rPr lang="en-SG" sz="1800" kern="100" dirty="0">
                <a:effectLst/>
                <a:latin typeface="Calibri" panose="020F0502020204030204" pitchFamily="34" charset="0"/>
                <a:ea typeface="Times New Roman" panose="02020603050405020304" pitchFamily="18" charset="0"/>
                <a:cs typeface="Times New Roman" panose="02020603050405020304" pitchFamily="18" charset="0"/>
              </a:rPr>
              <a:t>:</a:t>
            </a:r>
          </a:p>
          <a:p>
            <a:pPr marL="342900" marR="0" lvl="0" indent="-342900">
              <a:spcBef>
                <a:spcPts val="0"/>
              </a:spcBef>
              <a:spcAft>
                <a:spcPts val="0"/>
              </a:spcAft>
              <a:buFont typeface="Symbol" panose="05050102010706020507" pitchFamily="18" charset="2"/>
              <a:buChar char=""/>
            </a:pPr>
            <a:r>
              <a:rPr lang="en-SG" sz="1800" i="1" kern="1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Action</a:t>
            </a:r>
            <a:r>
              <a:rPr lang="en-SG" sz="1800" kern="100" dirty="0">
                <a:effectLst/>
                <a:latin typeface="Calibri" panose="020F0502020204030204" pitchFamily="34" charset="0"/>
                <a:ea typeface="Times New Roman" panose="02020603050405020304" pitchFamily="18" charset="0"/>
                <a:cs typeface="Times New Roman" panose="02020603050405020304" pitchFamily="18" charset="0"/>
              </a:rPr>
              <a:t>: Establish a dedicated compliance team to </a:t>
            </a:r>
            <a:r>
              <a:rPr lang="en-SG" sz="1800" b="1" kern="100" dirty="0">
                <a:effectLst/>
                <a:latin typeface="Calibri" panose="020F0502020204030204" pitchFamily="34" charset="0"/>
                <a:ea typeface="Times New Roman" panose="02020603050405020304" pitchFamily="18" charset="0"/>
                <a:cs typeface="Times New Roman" panose="02020603050405020304" pitchFamily="18" charset="0"/>
              </a:rPr>
              <a:t>monitor evolving AI regulations</a:t>
            </a:r>
            <a:r>
              <a:rPr lang="en-SG" sz="1800" kern="100" dirty="0">
                <a:effectLst/>
                <a:latin typeface="Calibri" panose="020F0502020204030204" pitchFamily="34" charset="0"/>
                <a:ea typeface="Times New Roman" panose="02020603050405020304" pitchFamily="18" charset="0"/>
                <a:cs typeface="Times New Roman" panose="02020603050405020304" pitchFamily="18" charset="0"/>
              </a:rPr>
              <a:t> and ensure all our AI applications adhere to new and existing laws.</a:t>
            </a:r>
          </a:p>
          <a:p>
            <a:pPr marL="342900" marR="0" lvl="0" indent="-342900">
              <a:spcBef>
                <a:spcPts val="0"/>
              </a:spcBef>
              <a:spcAft>
                <a:spcPts val="0"/>
              </a:spcAft>
              <a:buFont typeface="Symbol" panose="05050102010706020507" pitchFamily="18" charset="2"/>
              <a:buChar char=""/>
            </a:pPr>
            <a:r>
              <a:rPr lang="en-SG" sz="1800" i="1" kern="100" dirty="0">
                <a:solidFill>
                  <a:srgbClr val="4472C4"/>
                </a:solidFill>
                <a:effectLst/>
                <a:latin typeface="Calibri" panose="020F0502020204030204" pitchFamily="34" charset="0"/>
                <a:ea typeface="Times New Roman" panose="02020603050405020304" pitchFamily="18" charset="0"/>
                <a:cs typeface="Times New Roman" panose="02020603050405020304" pitchFamily="18" charset="0"/>
              </a:rPr>
              <a:t>Recommendation</a:t>
            </a:r>
            <a:r>
              <a:rPr lang="en-SG" sz="1800" kern="100" dirty="0">
                <a:effectLst/>
                <a:latin typeface="Calibri" panose="020F0502020204030204" pitchFamily="34" charset="0"/>
                <a:ea typeface="Times New Roman" panose="02020603050405020304" pitchFamily="18" charset="0"/>
                <a:cs typeface="Times New Roman" panose="02020603050405020304" pitchFamily="18" charset="0"/>
              </a:rPr>
              <a:t>: Schedule regular </a:t>
            </a:r>
            <a:r>
              <a:rPr lang="en-SG" sz="1800" b="1" kern="100" dirty="0">
                <a:effectLst/>
                <a:latin typeface="Calibri" panose="020F0502020204030204" pitchFamily="34" charset="0"/>
                <a:ea typeface="Times New Roman" panose="02020603050405020304" pitchFamily="18" charset="0"/>
                <a:cs typeface="Times New Roman" panose="02020603050405020304" pitchFamily="18" charset="0"/>
              </a:rPr>
              <a:t>compliance reviews</a:t>
            </a:r>
            <a:r>
              <a:rPr lang="en-SG" sz="1800" kern="100" dirty="0">
                <a:effectLst/>
                <a:latin typeface="Calibri" panose="020F0502020204030204" pitchFamily="34" charset="0"/>
                <a:ea typeface="Times New Roman" panose="02020603050405020304" pitchFamily="18" charset="0"/>
                <a:cs typeface="Times New Roman" panose="02020603050405020304" pitchFamily="18" charset="0"/>
              </a:rPr>
              <a:t> and adjust AI operations as necessary to stay ahead of regulatory changes.</a:t>
            </a:r>
          </a:p>
        </p:txBody>
      </p:sp>
      <p:sp>
        <p:nvSpPr>
          <p:cNvPr id="3" name="TextBox 2">
            <a:extLst>
              <a:ext uri="{FF2B5EF4-FFF2-40B4-BE49-F238E27FC236}">
                <a16:creationId xmlns:a16="http://schemas.microsoft.com/office/drawing/2014/main" id="{1CDECE1A-5F30-1231-11B2-E4198F8510F0}"/>
              </a:ext>
            </a:extLst>
          </p:cNvPr>
          <p:cNvSpPr txBox="1"/>
          <p:nvPr/>
        </p:nvSpPr>
        <p:spPr>
          <a:xfrm>
            <a:off x="0" y="1625267"/>
            <a:ext cx="12192000" cy="446276"/>
          </a:xfrm>
          <a:prstGeom prst="rect">
            <a:avLst/>
          </a:prstGeom>
          <a:solidFill>
            <a:schemeClr val="accent1"/>
          </a:solidFill>
          <a:ln>
            <a:noFill/>
          </a:ln>
        </p:spPr>
        <p:txBody>
          <a:bodyPr wrap="square" anchor="ctr">
            <a:spAutoFit/>
          </a:bodyPr>
          <a:lstStyle/>
          <a:p>
            <a:r>
              <a:rPr lang="en-US" sz="2300" b="1" dirty="0">
                <a:solidFill>
                  <a:schemeClr val="bg1"/>
                </a:solidFill>
                <a:latin typeface="Roboto" panose="02000000000000000000" pitchFamily="2" charset="0"/>
                <a:ea typeface="Roboto" panose="02000000000000000000" pitchFamily="2" charset="0"/>
                <a:cs typeface="Roboto" panose="02000000000000000000" pitchFamily="2" charset="0"/>
              </a:rPr>
              <a:t>  </a:t>
            </a:r>
            <a:r>
              <a:rPr lang="en-US" sz="2000" b="1" dirty="0">
                <a:solidFill>
                  <a:schemeClr val="bg1"/>
                </a:solidFill>
                <a:latin typeface="Roboto" panose="02000000000000000000" pitchFamily="2" charset="0"/>
                <a:ea typeface="Roboto" panose="02000000000000000000" pitchFamily="2" charset="0"/>
                <a:cs typeface="Roboto" panose="02000000000000000000" pitchFamily="2" charset="0"/>
              </a:rPr>
              <a:t>Breakout Session 2 – an advice - </a:t>
            </a:r>
            <a:r>
              <a:rPr lang="en-US" sz="2000" i="1" dirty="0">
                <a:solidFill>
                  <a:schemeClr val="bg1"/>
                </a:solidFill>
                <a:latin typeface="Roboto" panose="02000000000000000000" pitchFamily="2" charset="0"/>
                <a:ea typeface="Roboto" panose="02000000000000000000" pitchFamily="2" charset="0"/>
                <a:cs typeface="Roboto" panose="02000000000000000000" pitchFamily="2" charset="0"/>
              </a:rPr>
              <a:t>Reference</a:t>
            </a:r>
          </a:p>
        </p:txBody>
      </p:sp>
    </p:spTree>
    <p:extLst>
      <p:ext uri="{BB962C8B-B14F-4D97-AF65-F5344CB8AC3E}">
        <p14:creationId xmlns:p14="http://schemas.microsoft.com/office/powerpoint/2010/main" val="3639770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A5BD6DD-129F-6FDA-EBB5-EAD0A48E92E0}"/>
              </a:ext>
            </a:extLst>
          </p:cNvPr>
          <p:cNvGrpSpPr>
            <a:grpSpLocks noGrp="1" noUngrp="1" noRot="1" noMove="1" noResize="1"/>
          </p:cNvGrpSpPr>
          <p:nvPr/>
        </p:nvGrpSpPr>
        <p:grpSpPr>
          <a:xfrm>
            <a:off x="0" y="0"/>
            <a:ext cx="12192000" cy="1673011"/>
            <a:chOff x="0" y="0"/>
            <a:chExt cx="12192000" cy="1673011"/>
          </a:xfrm>
        </p:grpSpPr>
        <p:pic>
          <p:nvPicPr>
            <p:cNvPr id="3" name="Picture 2" descr="A group of banners with colorful design&#10;&#10;Description automatically generated with medium confidence">
              <a:extLst>
                <a:ext uri="{FF2B5EF4-FFF2-40B4-BE49-F238E27FC236}">
                  <a16:creationId xmlns:a16="http://schemas.microsoft.com/office/drawing/2014/main" id="{8904FC26-E9C6-A321-6A3C-1A3FA361CDD0}"/>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a:stretch/>
          </p:blipFill>
          <p:spPr>
            <a:xfrm>
              <a:off x="0" y="0"/>
              <a:ext cx="6134100" cy="1673011"/>
            </a:xfrm>
            <a:prstGeom prst="rect">
              <a:avLst/>
            </a:prstGeom>
          </p:spPr>
        </p:pic>
        <p:sp>
          <p:nvSpPr>
            <p:cNvPr id="4" name="Rectangle 3">
              <a:extLst>
                <a:ext uri="{FF2B5EF4-FFF2-40B4-BE49-F238E27FC236}">
                  <a16:creationId xmlns:a16="http://schemas.microsoft.com/office/drawing/2014/main" id="{35E6EEE1-7D35-9FC8-39E2-72BE90E9F758}"/>
                </a:ext>
              </a:extLst>
            </p:cNvPr>
            <p:cNvSpPr>
              <a:spLocks noGrp="1" noRot="1" noMove="1" noResize="1" noEditPoints="1" noAdjustHandles="1" noChangeArrowheads="1" noChangeShapeType="1"/>
            </p:cNvSpPr>
            <p:nvPr/>
          </p:nvSpPr>
          <p:spPr>
            <a:xfrm>
              <a:off x="5816600" y="0"/>
              <a:ext cx="6375400" cy="1673011"/>
            </a:xfrm>
            <a:prstGeom prst="rect">
              <a:avLst/>
            </a:prstGeom>
            <a:solidFill>
              <a:srgbClr val="E1D7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pic>
          <p:nvPicPr>
            <p:cNvPr id="5" name="Picture 4" descr="A poster for a meeting&#10;&#10;Description automatically generated">
              <a:extLst>
                <a:ext uri="{FF2B5EF4-FFF2-40B4-BE49-F238E27FC236}">
                  <a16:creationId xmlns:a16="http://schemas.microsoft.com/office/drawing/2014/main" id="{4B26FE8B-967C-C8EF-30F9-EC1F1CE24CEC}"/>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a:stretch/>
          </p:blipFill>
          <p:spPr>
            <a:xfrm>
              <a:off x="10055521" y="185998"/>
              <a:ext cx="1420122" cy="1301015"/>
            </a:xfrm>
            <a:prstGeom prst="rect">
              <a:avLst/>
            </a:prstGeom>
          </p:spPr>
        </p:pic>
        <p:grpSp>
          <p:nvGrpSpPr>
            <p:cNvPr id="8" name="Group 7">
              <a:extLst>
                <a:ext uri="{FF2B5EF4-FFF2-40B4-BE49-F238E27FC236}">
                  <a16:creationId xmlns:a16="http://schemas.microsoft.com/office/drawing/2014/main" id="{0475CA2F-CBDD-37B3-2B77-D7E93343EF8B}"/>
                </a:ext>
              </a:extLst>
            </p:cNvPr>
            <p:cNvGrpSpPr>
              <a:grpSpLocks noGrp="1" noUngrp="1" noRot="1" noMove="1" noResize="1"/>
            </p:cNvGrpSpPr>
            <p:nvPr/>
          </p:nvGrpSpPr>
          <p:grpSpPr>
            <a:xfrm>
              <a:off x="5369522" y="361392"/>
              <a:ext cx="3440510" cy="1101289"/>
              <a:chOff x="5484516" y="604191"/>
              <a:chExt cx="3081154" cy="986261"/>
            </a:xfrm>
          </p:grpSpPr>
          <p:pic>
            <p:nvPicPr>
              <p:cNvPr id="6" name="Picture 5" descr="A poster for a meeting&#10;&#10;Description automatically generated">
                <a:extLst>
                  <a:ext uri="{FF2B5EF4-FFF2-40B4-BE49-F238E27FC236}">
                    <a16:creationId xmlns:a16="http://schemas.microsoft.com/office/drawing/2014/main" id="{142A5C47-A07F-347C-AFF7-8991F81AF5BD}"/>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a:stretch/>
            </p:blipFill>
            <p:spPr>
              <a:xfrm>
                <a:off x="5484516" y="1201837"/>
                <a:ext cx="3081154" cy="388615"/>
              </a:xfrm>
              <a:prstGeom prst="rect">
                <a:avLst/>
              </a:prstGeom>
            </p:spPr>
          </p:pic>
          <p:pic>
            <p:nvPicPr>
              <p:cNvPr id="7" name="Picture 6" descr="A poster for a meeting&#10;&#10;Description automatically generated">
                <a:extLst>
                  <a:ext uri="{FF2B5EF4-FFF2-40B4-BE49-F238E27FC236}">
                    <a16:creationId xmlns:a16="http://schemas.microsoft.com/office/drawing/2014/main" id="{FC4C3013-A6C9-6E0A-42D1-84FA62AF8E76}"/>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a:stretch/>
            </p:blipFill>
            <p:spPr>
              <a:xfrm>
                <a:off x="5586167" y="604191"/>
                <a:ext cx="2941320" cy="528319"/>
              </a:xfrm>
              <a:prstGeom prst="rect">
                <a:avLst/>
              </a:prstGeom>
            </p:spPr>
          </p:pic>
        </p:grpSp>
      </p:grpSp>
      <p:sp>
        <p:nvSpPr>
          <p:cNvPr id="39" name="TextBox 38">
            <a:extLst>
              <a:ext uri="{FF2B5EF4-FFF2-40B4-BE49-F238E27FC236}">
                <a16:creationId xmlns:a16="http://schemas.microsoft.com/office/drawing/2014/main" id="{56BF786F-F2C9-2F6C-8608-8DC990868826}"/>
              </a:ext>
            </a:extLst>
          </p:cNvPr>
          <p:cNvSpPr txBox="1"/>
          <p:nvPr/>
        </p:nvSpPr>
        <p:spPr>
          <a:xfrm>
            <a:off x="342901" y="1931029"/>
            <a:ext cx="11348356" cy="470000"/>
          </a:xfrm>
          <a:prstGeom prst="rect">
            <a:avLst/>
          </a:prstGeom>
          <a:noFill/>
        </p:spPr>
        <p:txBody>
          <a:bodyPr wrap="square">
            <a:spAutoFit/>
          </a:bodyPr>
          <a:lstStyle/>
          <a:p>
            <a:pPr marL="0" marR="0">
              <a:lnSpc>
                <a:spcPct val="107000"/>
              </a:lnSpc>
              <a:spcBef>
                <a:spcPts val="0"/>
              </a:spcBef>
              <a:spcAft>
                <a:spcPts val="1500"/>
              </a:spcAft>
            </a:pPr>
            <a:r>
              <a:rPr lang="en-GB" sz="2400" b="1" kern="0" dirty="0">
                <a:solidFill>
                  <a:srgbClr val="0D0D0D"/>
                </a:solidFill>
                <a:effectLst/>
                <a:highlight>
                  <a:srgbClr val="FFFFFF"/>
                </a:highlight>
                <a:latin typeface="Roboto" panose="02000000000000000000" pitchFamily="2" charset="0"/>
                <a:ea typeface="Roboto" panose="02000000000000000000" pitchFamily="2" charset="0"/>
                <a:cs typeface="Roboto" panose="02000000000000000000" pitchFamily="2" charset="0"/>
              </a:rPr>
              <a:t>Ice Breaker</a:t>
            </a:r>
            <a:endParaRPr lang="en-GB" sz="1800" kern="0" dirty="0">
              <a:solidFill>
                <a:srgbClr val="0D0D0D"/>
              </a:solidFill>
              <a:effectLst/>
              <a:highlight>
                <a:srgbClr val="FFFFFF"/>
              </a:highlight>
              <a:latin typeface="Roboto" panose="02000000000000000000" pitchFamily="2" charset="0"/>
              <a:ea typeface="Roboto" panose="02000000000000000000" pitchFamily="2" charset="0"/>
              <a:cs typeface="Roboto" panose="02000000000000000000" pitchFamily="2" charset="0"/>
            </a:endParaRPr>
          </a:p>
        </p:txBody>
      </p:sp>
      <p:pic>
        <p:nvPicPr>
          <p:cNvPr id="9" name="Picture 8" descr="A qr code on a white background&#10;&#10;Description automatically generated">
            <a:extLst>
              <a:ext uri="{FF2B5EF4-FFF2-40B4-BE49-F238E27FC236}">
                <a16:creationId xmlns:a16="http://schemas.microsoft.com/office/drawing/2014/main" id="{6EE9A406-F13C-02EC-31BA-4B339B1FD6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9793" y="2401029"/>
            <a:ext cx="4101292" cy="4101292"/>
          </a:xfrm>
          <a:prstGeom prst="rect">
            <a:avLst/>
          </a:prstGeom>
        </p:spPr>
      </p:pic>
      <p:sp>
        <p:nvSpPr>
          <p:cNvPr id="11" name="TextBox 10">
            <a:extLst>
              <a:ext uri="{FF2B5EF4-FFF2-40B4-BE49-F238E27FC236}">
                <a16:creationId xmlns:a16="http://schemas.microsoft.com/office/drawing/2014/main" id="{5BDDF9A0-AF98-0CCC-E8B3-AD8936F872E8}"/>
              </a:ext>
            </a:extLst>
          </p:cNvPr>
          <p:cNvSpPr txBox="1"/>
          <p:nvPr/>
        </p:nvSpPr>
        <p:spPr>
          <a:xfrm>
            <a:off x="5917654" y="3026124"/>
            <a:ext cx="5374490" cy="2616101"/>
          </a:xfrm>
          <a:prstGeom prst="rect">
            <a:avLst/>
          </a:prstGeom>
          <a:noFill/>
        </p:spPr>
        <p:txBody>
          <a:bodyPr wrap="square">
            <a:spAutoFit/>
          </a:bodyPr>
          <a:lstStyle/>
          <a:p>
            <a:pPr algn="ctr"/>
            <a:r>
              <a:rPr lang="en-US" sz="3200" b="1" dirty="0">
                <a:solidFill>
                  <a:srgbClr val="0070C0"/>
                </a:solidFill>
                <a:latin typeface="Roboto" panose="02000000000000000000" pitchFamily="2" charset="0"/>
                <a:ea typeface="Roboto" panose="02000000000000000000" pitchFamily="2" charset="0"/>
                <a:cs typeface="Roboto" panose="02000000000000000000" pitchFamily="2" charset="0"/>
              </a:rPr>
              <a:t>www.menti.com</a:t>
            </a:r>
          </a:p>
          <a:p>
            <a:pPr algn="ctr"/>
            <a:endParaRPr lang="en-US" sz="3200" b="1" dirty="0">
              <a:solidFill>
                <a:srgbClr val="0070C0"/>
              </a:solidFill>
              <a:latin typeface="Roboto" panose="02000000000000000000" pitchFamily="2" charset="0"/>
              <a:ea typeface="Roboto" panose="02000000000000000000" pitchFamily="2" charset="0"/>
              <a:cs typeface="Roboto" panose="02000000000000000000" pitchFamily="2" charset="0"/>
            </a:endParaRPr>
          </a:p>
          <a:p>
            <a:pPr algn="ctr"/>
            <a:r>
              <a:rPr lang="en-US" sz="2400" dirty="0">
                <a:solidFill>
                  <a:srgbClr val="0070C0"/>
                </a:solidFill>
                <a:latin typeface="Roboto" panose="02000000000000000000" pitchFamily="2" charset="0"/>
                <a:ea typeface="Roboto" panose="02000000000000000000" pitchFamily="2" charset="0"/>
                <a:cs typeface="Roboto" panose="02000000000000000000" pitchFamily="2" charset="0"/>
              </a:rPr>
              <a:t>enter the code: </a:t>
            </a:r>
          </a:p>
          <a:p>
            <a:endParaRPr lang="en-US" sz="3200" dirty="0">
              <a:solidFill>
                <a:srgbClr val="0070C0"/>
              </a:solidFill>
              <a:latin typeface="Roboto" panose="02000000000000000000" pitchFamily="2" charset="0"/>
              <a:ea typeface="Roboto" panose="02000000000000000000" pitchFamily="2" charset="0"/>
              <a:cs typeface="Roboto" panose="02000000000000000000" pitchFamily="2" charset="0"/>
            </a:endParaRPr>
          </a:p>
          <a:p>
            <a:pPr algn="ctr"/>
            <a:r>
              <a:rPr lang="en-US" sz="4400" dirty="0">
                <a:solidFill>
                  <a:srgbClr val="0070C0"/>
                </a:solidFill>
                <a:latin typeface="Roboto" panose="02000000000000000000" pitchFamily="2" charset="0"/>
                <a:ea typeface="Roboto" panose="02000000000000000000" pitchFamily="2" charset="0"/>
                <a:cs typeface="Roboto" panose="02000000000000000000" pitchFamily="2" charset="0"/>
              </a:rPr>
              <a:t>5545 8334</a:t>
            </a:r>
          </a:p>
        </p:txBody>
      </p:sp>
      <p:sp>
        <p:nvSpPr>
          <p:cNvPr id="2" name="Rectangle 1">
            <a:extLst>
              <a:ext uri="{FF2B5EF4-FFF2-40B4-BE49-F238E27FC236}">
                <a16:creationId xmlns:a16="http://schemas.microsoft.com/office/drawing/2014/main" id="{AA60F500-1850-C09A-5915-8DAA10A3ABFE}"/>
              </a:ext>
            </a:extLst>
          </p:cNvPr>
          <p:cNvSpPr/>
          <p:nvPr/>
        </p:nvSpPr>
        <p:spPr>
          <a:xfrm>
            <a:off x="5483029" y="2659047"/>
            <a:ext cx="45719" cy="376277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1909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A5BD6DD-129F-6FDA-EBB5-EAD0A48E92E0}"/>
              </a:ext>
            </a:extLst>
          </p:cNvPr>
          <p:cNvGrpSpPr>
            <a:grpSpLocks noGrp="1" noUngrp="1" noRot="1" noMove="1" noResize="1"/>
          </p:cNvGrpSpPr>
          <p:nvPr/>
        </p:nvGrpSpPr>
        <p:grpSpPr>
          <a:xfrm>
            <a:off x="0" y="0"/>
            <a:ext cx="12192000" cy="1673011"/>
            <a:chOff x="0" y="0"/>
            <a:chExt cx="12192000" cy="1673011"/>
          </a:xfrm>
        </p:grpSpPr>
        <p:pic>
          <p:nvPicPr>
            <p:cNvPr id="3" name="Picture 2" descr="A group of banners with colorful design&#10;&#10;Description automatically generated with medium confidence">
              <a:extLst>
                <a:ext uri="{FF2B5EF4-FFF2-40B4-BE49-F238E27FC236}">
                  <a16:creationId xmlns:a16="http://schemas.microsoft.com/office/drawing/2014/main" id="{8904FC26-E9C6-A321-6A3C-1A3FA361CDD0}"/>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a:stretch/>
          </p:blipFill>
          <p:spPr>
            <a:xfrm>
              <a:off x="0" y="0"/>
              <a:ext cx="6134100" cy="1673011"/>
            </a:xfrm>
            <a:prstGeom prst="rect">
              <a:avLst/>
            </a:prstGeom>
          </p:spPr>
        </p:pic>
        <p:sp>
          <p:nvSpPr>
            <p:cNvPr id="4" name="Rectangle 3">
              <a:extLst>
                <a:ext uri="{FF2B5EF4-FFF2-40B4-BE49-F238E27FC236}">
                  <a16:creationId xmlns:a16="http://schemas.microsoft.com/office/drawing/2014/main" id="{35E6EEE1-7D35-9FC8-39E2-72BE90E9F758}"/>
                </a:ext>
              </a:extLst>
            </p:cNvPr>
            <p:cNvSpPr>
              <a:spLocks noGrp="1" noRot="1" noMove="1" noResize="1" noEditPoints="1" noAdjustHandles="1" noChangeArrowheads="1" noChangeShapeType="1"/>
            </p:cNvSpPr>
            <p:nvPr/>
          </p:nvSpPr>
          <p:spPr>
            <a:xfrm>
              <a:off x="5816600" y="0"/>
              <a:ext cx="6375400" cy="1673011"/>
            </a:xfrm>
            <a:prstGeom prst="rect">
              <a:avLst/>
            </a:prstGeom>
            <a:solidFill>
              <a:srgbClr val="E1D7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pic>
          <p:nvPicPr>
            <p:cNvPr id="5" name="Picture 4" descr="A poster for a meeting&#10;&#10;Description automatically generated">
              <a:extLst>
                <a:ext uri="{FF2B5EF4-FFF2-40B4-BE49-F238E27FC236}">
                  <a16:creationId xmlns:a16="http://schemas.microsoft.com/office/drawing/2014/main" id="{4B26FE8B-967C-C8EF-30F9-EC1F1CE24CEC}"/>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a:stretch/>
          </p:blipFill>
          <p:spPr>
            <a:xfrm>
              <a:off x="10055521" y="185998"/>
              <a:ext cx="1420122" cy="1301015"/>
            </a:xfrm>
            <a:prstGeom prst="rect">
              <a:avLst/>
            </a:prstGeom>
          </p:spPr>
        </p:pic>
        <p:grpSp>
          <p:nvGrpSpPr>
            <p:cNvPr id="8" name="Group 7">
              <a:extLst>
                <a:ext uri="{FF2B5EF4-FFF2-40B4-BE49-F238E27FC236}">
                  <a16:creationId xmlns:a16="http://schemas.microsoft.com/office/drawing/2014/main" id="{0475CA2F-CBDD-37B3-2B77-D7E93343EF8B}"/>
                </a:ext>
              </a:extLst>
            </p:cNvPr>
            <p:cNvGrpSpPr>
              <a:grpSpLocks noGrp="1" noUngrp="1" noRot="1" noMove="1" noResize="1"/>
            </p:cNvGrpSpPr>
            <p:nvPr/>
          </p:nvGrpSpPr>
          <p:grpSpPr>
            <a:xfrm>
              <a:off x="5369522" y="361392"/>
              <a:ext cx="3440510" cy="1101289"/>
              <a:chOff x="5484516" y="604191"/>
              <a:chExt cx="3081154" cy="986261"/>
            </a:xfrm>
          </p:grpSpPr>
          <p:pic>
            <p:nvPicPr>
              <p:cNvPr id="6" name="Picture 5" descr="A poster for a meeting&#10;&#10;Description automatically generated">
                <a:extLst>
                  <a:ext uri="{FF2B5EF4-FFF2-40B4-BE49-F238E27FC236}">
                    <a16:creationId xmlns:a16="http://schemas.microsoft.com/office/drawing/2014/main" id="{142A5C47-A07F-347C-AFF7-8991F81AF5BD}"/>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a:stretch/>
            </p:blipFill>
            <p:spPr>
              <a:xfrm>
                <a:off x="5484516" y="1201837"/>
                <a:ext cx="3081154" cy="388615"/>
              </a:xfrm>
              <a:prstGeom prst="rect">
                <a:avLst/>
              </a:prstGeom>
            </p:spPr>
          </p:pic>
          <p:pic>
            <p:nvPicPr>
              <p:cNvPr id="7" name="Picture 6" descr="A poster for a meeting&#10;&#10;Description automatically generated">
                <a:extLst>
                  <a:ext uri="{FF2B5EF4-FFF2-40B4-BE49-F238E27FC236}">
                    <a16:creationId xmlns:a16="http://schemas.microsoft.com/office/drawing/2014/main" id="{FC4C3013-A6C9-6E0A-42D1-84FA62AF8E76}"/>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a:stretch/>
            </p:blipFill>
            <p:spPr>
              <a:xfrm>
                <a:off x="5586167" y="604191"/>
                <a:ext cx="2941320" cy="528319"/>
              </a:xfrm>
              <a:prstGeom prst="rect">
                <a:avLst/>
              </a:prstGeom>
            </p:spPr>
          </p:pic>
        </p:grpSp>
      </p:grpSp>
      <p:pic>
        <p:nvPicPr>
          <p:cNvPr id="25" name="Graphic 24" descr="Badge 4 with solid fill">
            <a:extLst>
              <a:ext uri="{FF2B5EF4-FFF2-40B4-BE49-F238E27FC236}">
                <a16:creationId xmlns:a16="http://schemas.microsoft.com/office/drawing/2014/main" id="{B14156F1-2333-0FA3-6E8B-DEC502B91E1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426671" y="2851733"/>
            <a:ext cx="680702" cy="640080"/>
          </a:xfrm>
          <a:prstGeom prst="rect">
            <a:avLst/>
          </a:prstGeom>
        </p:spPr>
      </p:pic>
      <p:sp>
        <p:nvSpPr>
          <p:cNvPr id="14" name="TextBox 13">
            <a:extLst>
              <a:ext uri="{FF2B5EF4-FFF2-40B4-BE49-F238E27FC236}">
                <a16:creationId xmlns:a16="http://schemas.microsoft.com/office/drawing/2014/main" id="{890CB822-4C09-C070-99F7-11A79791C35A}"/>
              </a:ext>
            </a:extLst>
          </p:cNvPr>
          <p:cNvSpPr txBox="1"/>
          <p:nvPr/>
        </p:nvSpPr>
        <p:spPr>
          <a:xfrm>
            <a:off x="7126039" y="2894513"/>
            <a:ext cx="4773857" cy="473976"/>
          </a:xfrm>
          <a:prstGeom prst="rect">
            <a:avLst/>
          </a:prstGeom>
          <a:noFill/>
        </p:spPr>
        <p:txBody>
          <a:bodyPr wrap="square">
            <a:spAutoFit/>
          </a:bodyPr>
          <a:lstStyle/>
          <a:p>
            <a:pPr>
              <a:lnSpc>
                <a:spcPct val="110000"/>
              </a:lnSpc>
              <a:spcBef>
                <a:spcPts val="600"/>
              </a:spcBef>
              <a:spcAft>
                <a:spcPts val="600"/>
              </a:spcAft>
            </a:pPr>
            <a:r>
              <a:rPr lang="en-US" sz="2400" dirty="0">
                <a:latin typeface="Roboto" panose="02000000000000000000" pitchFamily="2" charset="0"/>
                <a:ea typeface="Roboto" panose="02000000000000000000" pitchFamily="2" charset="0"/>
                <a:cs typeface="Roboto" panose="02000000000000000000" pitchFamily="2" charset="0"/>
              </a:rPr>
              <a:t>Breakout sessions </a:t>
            </a:r>
          </a:p>
        </p:txBody>
      </p:sp>
      <p:sp>
        <p:nvSpPr>
          <p:cNvPr id="17" name="TextBox 16">
            <a:extLst>
              <a:ext uri="{FF2B5EF4-FFF2-40B4-BE49-F238E27FC236}">
                <a16:creationId xmlns:a16="http://schemas.microsoft.com/office/drawing/2014/main" id="{210C3101-1E24-0CE3-D265-9BD856772D4E}"/>
              </a:ext>
            </a:extLst>
          </p:cNvPr>
          <p:cNvSpPr txBox="1"/>
          <p:nvPr/>
        </p:nvSpPr>
        <p:spPr>
          <a:xfrm>
            <a:off x="1438165" y="2894514"/>
            <a:ext cx="4344624" cy="473976"/>
          </a:xfrm>
          <a:prstGeom prst="rect">
            <a:avLst/>
          </a:prstGeom>
          <a:noFill/>
        </p:spPr>
        <p:txBody>
          <a:bodyPr wrap="square" rtlCol="0">
            <a:spAutoFit/>
          </a:bodyPr>
          <a:lstStyle/>
          <a:p>
            <a:pPr>
              <a:lnSpc>
                <a:spcPct val="110000"/>
              </a:lnSpc>
              <a:spcBef>
                <a:spcPts val="600"/>
              </a:spcBef>
              <a:spcAft>
                <a:spcPts val="600"/>
              </a:spcAft>
            </a:pPr>
            <a:r>
              <a:rPr lang="en-US" sz="2400" dirty="0">
                <a:latin typeface="Roboto" panose="02000000000000000000" pitchFamily="2" charset="0"/>
                <a:ea typeface="Roboto" panose="02000000000000000000" pitchFamily="2" charset="0"/>
                <a:cs typeface="Roboto" panose="02000000000000000000" pitchFamily="2" charset="0"/>
              </a:rPr>
              <a:t>Welcome and introductions</a:t>
            </a:r>
          </a:p>
        </p:txBody>
      </p:sp>
      <p:pic>
        <p:nvPicPr>
          <p:cNvPr id="32" name="Graphic 31" descr="Badge 3 with solid fill">
            <a:extLst>
              <a:ext uri="{FF2B5EF4-FFF2-40B4-BE49-F238E27FC236}">
                <a16:creationId xmlns:a16="http://schemas.microsoft.com/office/drawing/2014/main" id="{F31BC099-F94C-FEBD-4D5E-7284D10C7E7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00718" y="5031838"/>
            <a:ext cx="680702" cy="640080"/>
          </a:xfrm>
          <a:prstGeom prst="rect">
            <a:avLst/>
          </a:prstGeom>
        </p:spPr>
      </p:pic>
      <p:sp>
        <p:nvSpPr>
          <p:cNvPr id="33" name="TextBox 32">
            <a:extLst>
              <a:ext uri="{FF2B5EF4-FFF2-40B4-BE49-F238E27FC236}">
                <a16:creationId xmlns:a16="http://schemas.microsoft.com/office/drawing/2014/main" id="{84333EEA-B3AF-D45F-C04F-5B295273C182}"/>
              </a:ext>
            </a:extLst>
          </p:cNvPr>
          <p:cNvSpPr txBox="1"/>
          <p:nvPr/>
        </p:nvSpPr>
        <p:spPr>
          <a:xfrm>
            <a:off x="1438164" y="5134653"/>
            <a:ext cx="4579934" cy="461665"/>
          </a:xfrm>
          <a:prstGeom prst="rect">
            <a:avLst/>
          </a:prstGeom>
          <a:noFill/>
        </p:spPr>
        <p:txBody>
          <a:bodyPr wrap="square">
            <a:spAutoFit/>
          </a:bodyPr>
          <a:lstStyle/>
          <a:p>
            <a:r>
              <a:rPr lang="en-US" sz="2400" dirty="0">
                <a:latin typeface="Roboto" panose="02000000000000000000" pitchFamily="2" charset="0"/>
                <a:ea typeface="Roboto" panose="02000000000000000000" pitchFamily="2" charset="0"/>
                <a:cs typeface="Roboto" panose="02000000000000000000" pitchFamily="2" charset="0"/>
              </a:rPr>
              <a:t>Practical examples</a:t>
            </a:r>
          </a:p>
        </p:txBody>
      </p:sp>
      <p:pic>
        <p:nvPicPr>
          <p:cNvPr id="34" name="Graphic 33" descr="Badge 5 with solid fill">
            <a:extLst>
              <a:ext uri="{FF2B5EF4-FFF2-40B4-BE49-F238E27FC236}">
                <a16:creationId xmlns:a16="http://schemas.microsoft.com/office/drawing/2014/main" id="{BBEA1DE7-F33D-52CA-097E-D1F013CE9A7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409212" y="3983813"/>
            <a:ext cx="680702" cy="640080"/>
          </a:xfrm>
          <a:prstGeom prst="rect">
            <a:avLst/>
          </a:prstGeom>
        </p:spPr>
      </p:pic>
      <p:sp>
        <p:nvSpPr>
          <p:cNvPr id="35" name="TextBox 34">
            <a:extLst>
              <a:ext uri="{FF2B5EF4-FFF2-40B4-BE49-F238E27FC236}">
                <a16:creationId xmlns:a16="http://schemas.microsoft.com/office/drawing/2014/main" id="{B947B0A9-B6FE-F243-0739-C1D744036AA5}"/>
              </a:ext>
            </a:extLst>
          </p:cNvPr>
          <p:cNvSpPr txBox="1"/>
          <p:nvPr/>
        </p:nvSpPr>
        <p:spPr>
          <a:xfrm>
            <a:off x="7126039" y="3983813"/>
            <a:ext cx="4565218" cy="830997"/>
          </a:xfrm>
          <a:prstGeom prst="rect">
            <a:avLst/>
          </a:prstGeom>
          <a:noFill/>
        </p:spPr>
        <p:txBody>
          <a:bodyPr wrap="square" rtlCol="0">
            <a:spAutoFit/>
          </a:bodyPr>
          <a:lstStyle/>
          <a:p>
            <a:r>
              <a:rPr lang="en-US" sz="2400" dirty="0">
                <a:latin typeface="Roboto" panose="02000000000000000000" pitchFamily="2" charset="0"/>
                <a:ea typeface="Roboto" panose="02000000000000000000" pitchFamily="2" charset="0"/>
                <a:cs typeface="Roboto" panose="02000000000000000000" pitchFamily="2" charset="0"/>
              </a:rPr>
              <a:t>Key takeaways and closing remarks</a:t>
            </a:r>
          </a:p>
        </p:txBody>
      </p:sp>
      <p:sp>
        <p:nvSpPr>
          <p:cNvPr id="37" name="TextBox 36">
            <a:extLst>
              <a:ext uri="{FF2B5EF4-FFF2-40B4-BE49-F238E27FC236}">
                <a16:creationId xmlns:a16="http://schemas.microsoft.com/office/drawing/2014/main" id="{D1D47399-F8E5-EF4C-799A-778B57979EB6}"/>
              </a:ext>
            </a:extLst>
          </p:cNvPr>
          <p:cNvSpPr txBox="1"/>
          <p:nvPr/>
        </p:nvSpPr>
        <p:spPr>
          <a:xfrm>
            <a:off x="1438164" y="4005203"/>
            <a:ext cx="4944149" cy="473976"/>
          </a:xfrm>
          <a:prstGeom prst="rect">
            <a:avLst/>
          </a:prstGeom>
          <a:noFill/>
        </p:spPr>
        <p:txBody>
          <a:bodyPr wrap="square">
            <a:spAutoFit/>
          </a:bodyPr>
          <a:lstStyle/>
          <a:p>
            <a:pPr>
              <a:lnSpc>
                <a:spcPct val="110000"/>
              </a:lnSpc>
              <a:spcBef>
                <a:spcPts val="600"/>
              </a:spcBef>
              <a:spcAft>
                <a:spcPts val="600"/>
              </a:spcAft>
            </a:pPr>
            <a:r>
              <a:rPr lang="en-US" sz="2400" dirty="0">
                <a:latin typeface="Roboto" panose="02000000000000000000" pitchFamily="2" charset="0"/>
                <a:ea typeface="Roboto" panose="02000000000000000000" pitchFamily="2" charset="0"/>
                <a:cs typeface="Roboto" panose="02000000000000000000" pitchFamily="2" charset="0"/>
              </a:rPr>
              <a:t>Key lessons in legal writing</a:t>
            </a:r>
          </a:p>
        </p:txBody>
      </p:sp>
      <p:sp>
        <p:nvSpPr>
          <p:cNvPr id="39" name="TextBox 38">
            <a:extLst>
              <a:ext uri="{FF2B5EF4-FFF2-40B4-BE49-F238E27FC236}">
                <a16:creationId xmlns:a16="http://schemas.microsoft.com/office/drawing/2014/main" id="{56BF786F-F2C9-2F6C-8608-8DC990868826}"/>
              </a:ext>
            </a:extLst>
          </p:cNvPr>
          <p:cNvSpPr txBox="1"/>
          <p:nvPr/>
        </p:nvSpPr>
        <p:spPr>
          <a:xfrm>
            <a:off x="342901" y="1931029"/>
            <a:ext cx="11348356" cy="527901"/>
          </a:xfrm>
          <a:prstGeom prst="rect">
            <a:avLst/>
          </a:prstGeom>
          <a:noFill/>
        </p:spPr>
        <p:txBody>
          <a:bodyPr wrap="square">
            <a:spAutoFit/>
          </a:bodyPr>
          <a:lstStyle/>
          <a:p>
            <a:pPr marL="0" marR="0">
              <a:lnSpc>
                <a:spcPct val="107000"/>
              </a:lnSpc>
              <a:spcBef>
                <a:spcPts val="0"/>
              </a:spcBef>
              <a:spcAft>
                <a:spcPts val="1500"/>
              </a:spcAft>
            </a:pPr>
            <a:r>
              <a:rPr lang="en-GB" sz="2800" b="1" kern="0" dirty="0">
                <a:solidFill>
                  <a:srgbClr val="0D0D0D"/>
                </a:solidFill>
                <a:effectLst/>
                <a:highlight>
                  <a:srgbClr val="FFFFFF"/>
                </a:highlight>
                <a:latin typeface="Roboto" panose="02000000000000000000" pitchFamily="2" charset="0"/>
                <a:ea typeface="Roboto" panose="02000000000000000000" pitchFamily="2" charset="0"/>
                <a:cs typeface="Roboto" panose="02000000000000000000" pitchFamily="2" charset="0"/>
              </a:rPr>
              <a:t>Agenda</a:t>
            </a:r>
            <a:endParaRPr lang="en-GB" sz="1800" kern="0" dirty="0">
              <a:solidFill>
                <a:srgbClr val="0D0D0D"/>
              </a:solidFill>
              <a:effectLst/>
              <a:highlight>
                <a:srgbClr val="FFFFFF"/>
              </a:highlight>
              <a:latin typeface="Roboto" panose="02000000000000000000" pitchFamily="2" charset="0"/>
              <a:ea typeface="Roboto" panose="02000000000000000000" pitchFamily="2" charset="0"/>
              <a:cs typeface="Roboto" panose="02000000000000000000" pitchFamily="2" charset="0"/>
            </a:endParaRPr>
          </a:p>
        </p:txBody>
      </p:sp>
      <p:pic>
        <p:nvPicPr>
          <p:cNvPr id="2" name="Graphic 1" descr="Badge with solid fill">
            <a:extLst>
              <a:ext uri="{FF2B5EF4-FFF2-40B4-BE49-F238E27FC236}">
                <a16:creationId xmlns:a16="http://schemas.microsoft.com/office/drawing/2014/main" id="{6BFBA20F-45A7-AED4-D637-46E8D9569A3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650352" y="3937443"/>
            <a:ext cx="640080" cy="640080"/>
          </a:xfrm>
          <a:prstGeom prst="rect">
            <a:avLst/>
          </a:prstGeom>
        </p:spPr>
      </p:pic>
      <p:pic>
        <p:nvPicPr>
          <p:cNvPr id="9" name="Graphic 8" descr="Badge 1 with solid fill">
            <a:extLst>
              <a:ext uri="{FF2B5EF4-FFF2-40B4-BE49-F238E27FC236}">
                <a16:creationId xmlns:a16="http://schemas.microsoft.com/office/drawing/2014/main" id="{97B04158-AB76-F305-A4E3-3CFFCE89291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649111" y="2843048"/>
            <a:ext cx="640080" cy="640080"/>
          </a:xfrm>
          <a:prstGeom prst="rect">
            <a:avLst/>
          </a:prstGeom>
        </p:spPr>
      </p:pic>
    </p:spTree>
    <p:extLst>
      <p:ext uri="{BB962C8B-B14F-4D97-AF65-F5344CB8AC3E}">
        <p14:creationId xmlns:p14="http://schemas.microsoft.com/office/powerpoint/2010/main" val="4216907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Writing an appointment on a paper agenda">
            <a:extLst>
              <a:ext uri="{FF2B5EF4-FFF2-40B4-BE49-F238E27FC236}">
                <a16:creationId xmlns:a16="http://schemas.microsoft.com/office/drawing/2014/main" id="{1FE74154-8F7C-C4CA-3C54-EC134A20530C}"/>
              </a:ext>
            </a:extLst>
          </p:cNvPr>
          <p:cNvPicPr>
            <a:picLocks noChangeAspect="1"/>
          </p:cNvPicPr>
          <p:nvPr/>
        </p:nvPicPr>
        <p:blipFill rotWithShape="1">
          <a:blip r:embed="rId3">
            <a:extLst>
              <a:ext uri="{28A0092B-C50C-407E-A947-70E740481C1C}">
                <a14:useLocalDpi xmlns:a14="http://schemas.microsoft.com/office/drawing/2010/main" val="0"/>
              </a:ext>
            </a:extLst>
          </a:blip>
          <a:srcRect r="49479" b="-1"/>
          <a:stretch/>
        </p:blipFill>
        <p:spPr>
          <a:xfrm>
            <a:off x="0" y="0"/>
            <a:ext cx="4861559" cy="6932299"/>
          </a:xfrm>
          <a:custGeom>
            <a:avLst/>
            <a:gdLst>
              <a:gd name="connsiteX0" fmla="*/ 0 w 5190563"/>
              <a:gd name="connsiteY0" fmla="*/ 3491539 h 6858000"/>
              <a:gd name="connsiteX1" fmla="*/ 221938 w 5190563"/>
              <a:gd name="connsiteY1" fmla="*/ 3580045 h 6858000"/>
              <a:gd name="connsiteX2" fmla="*/ 2255501 w 5190563"/>
              <a:gd name="connsiteY2" fmla="*/ 4842536 h 6858000"/>
              <a:gd name="connsiteX3" fmla="*/ 3091254 w 5190563"/>
              <a:gd name="connsiteY3" fmla="*/ 6809163 h 6858000"/>
              <a:gd name="connsiteX4" fmla="*/ 3096536 w 5190563"/>
              <a:gd name="connsiteY4" fmla="*/ 6858000 h 6858000"/>
              <a:gd name="connsiteX5" fmla="*/ 0 w 5190563"/>
              <a:gd name="connsiteY5" fmla="*/ 6858000 h 6858000"/>
              <a:gd name="connsiteX6" fmla="*/ 5190563 w 5190563"/>
              <a:gd name="connsiteY6" fmla="*/ 750291 h 6858000"/>
              <a:gd name="connsiteX7" fmla="*/ 5190563 w 5190563"/>
              <a:gd name="connsiteY7" fmla="*/ 6858000 h 6858000"/>
              <a:gd name="connsiteX8" fmla="*/ 4352519 w 5190563"/>
              <a:gd name="connsiteY8" fmla="*/ 6858000 h 6858000"/>
              <a:gd name="connsiteX9" fmla="*/ 4360694 w 5190563"/>
              <a:gd name="connsiteY9" fmla="*/ 6718080 h 6858000"/>
              <a:gd name="connsiteX10" fmla="*/ 4198387 w 5190563"/>
              <a:gd name="connsiteY10" fmla="*/ 5111771 h 6858000"/>
              <a:gd name="connsiteX11" fmla="*/ 4313469 w 5190563"/>
              <a:gd name="connsiteY11" fmla="*/ 1932655 h 6858000"/>
              <a:gd name="connsiteX12" fmla="*/ 5148480 w 5190563"/>
              <a:gd name="connsiteY12" fmla="*/ 787458 h 6858000"/>
              <a:gd name="connsiteX13" fmla="*/ 3926025 w 5190563"/>
              <a:gd name="connsiteY13" fmla="*/ 0 h 6858000"/>
              <a:gd name="connsiteX14" fmla="*/ 5190563 w 5190563"/>
              <a:gd name="connsiteY14" fmla="*/ 0 h 6858000"/>
              <a:gd name="connsiteX15" fmla="*/ 5190563 w 5190563"/>
              <a:gd name="connsiteY15" fmla="*/ 718246 h 6858000"/>
              <a:gd name="connsiteX16" fmla="*/ 5176378 w 5190563"/>
              <a:gd name="connsiteY16" fmla="*/ 730384 h 6858000"/>
              <a:gd name="connsiteX17" fmla="*/ 4991239 w 5190563"/>
              <a:gd name="connsiteY17" fmla="*/ 910681 h 6858000"/>
              <a:gd name="connsiteX18" fmla="*/ 4291720 w 5190563"/>
              <a:gd name="connsiteY18" fmla="*/ 1922313 h 6858000"/>
              <a:gd name="connsiteX19" fmla="*/ 3996306 w 5190563"/>
              <a:gd name="connsiteY19" fmla="*/ 3482994 h 6858000"/>
              <a:gd name="connsiteX20" fmla="*/ 4174563 w 5190563"/>
              <a:gd name="connsiteY20" fmla="*/ 5115527 h 6858000"/>
              <a:gd name="connsiteX21" fmla="*/ 4336611 w 5190563"/>
              <a:gd name="connsiteY21" fmla="*/ 6716325 h 6858000"/>
              <a:gd name="connsiteX22" fmla="*/ 4328387 w 5190563"/>
              <a:gd name="connsiteY22" fmla="*/ 6858000 h 6858000"/>
              <a:gd name="connsiteX23" fmla="*/ 3121670 w 5190563"/>
              <a:gd name="connsiteY23" fmla="*/ 6858000 h 6858000"/>
              <a:gd name="connsiteX24" fmla="*/ 3121075 w 5190563"/>
              <a:gd name="connsiteY24" fmla="*/ 6851501 h 6858000"/>
              <a:gd name="connsiteX25" fmla="*/ 2930351 w 5190563"/>
              <a:gd name="connsiteY25" fmla="*/ 6024189 h 6858000"/>
              <a:gd name="connsiteX26" fmla="*/ 2274477 w 5190563"/>
              <a:gd name="connsiteY26" fmla="*/ 4827680 h 6858000"/>
              <a:gd name="connsiteX27" fmla="*/ 231945 w 5190563"/>
              <a:gd name="connsiteY27" fmla="*/ 3558090 h 6858000"/>
              <a:gd name="connsiteX28" fmla="*/ 0 w 5190563"/>
              <a:gd name="connsiteY28" fmla="*/ 3465590 h 6858000"/>
              <a:gd name="connsiteX29" fmla="*/ 0 w 5190563"/>
              <a:gd name="connsiteY29" fmla="*/ 1871707 h 6858000"/>
              <a:gd name="connsiteX30" fmla="*/ 176326 w 5190563"/>
              <a:gd name="connsiteY30" fmla="*/ 1882043 h 6858000"/>
              <a:gd name="connsiteX31" fmla="*/ 1239492 w 5190563"/>
              <a:gd name="connsiteY31" fmla="*/ 1761416 h 6858000"/>
              <a:gd name="connsiteX32" fmla="*/ 3313492 w 5190563"/>
              <a:gd name="connsiteY32" fmla="*/ 478991 h 6858000"/>
              <a:gd name="connsiteX33" fmla="*/ 3761437 w 5190563"/>
              <a:gd name="connsiteY33" fmla="*/ 124547 h 6858000"/>
              <a:gd name="connsiteX34" fmla="*/ 0 w 5190563"/>
              <a:gd name="connsiteY34" fmla="*/ 0 h 6858000"/>
              <a:gd name="connsiteX35" fmla="*/ 3886065 w 5190563"/>
              <a:gd name="connsiteY35" fmla="*/ 0 h 6858000"/>
              <a:gd name="connsiteX36" fmla="*/ 3747536 w 5190563"/>
              <a:gd name="connsiteY36" fmla="*/ 104809 h 6858000"/>
              <a:gd name="connsiteX37" fmla="*/ 3298412 w 5190563"/>
              <a:gd name="connsiteY37" fmla="*/ 460172 h 6858000"/>
              <a:gd name="connsiteX38" fmla="*/ 1233270 w 5190563"/>
              <a:gd name="connsiteY38" fmla="*/ 1738130 h 6858000"/>
              <a:gd name="connsiteX39" fmla="*/ 189567 w 5190563"/>
              <a:gd name="connsiteY39" fmla="*/ 1858761 h 6858000"/>
              <a:gd name="connsiteX40" fmla="*/ 0 w 5190563"/>
              <a:gd name="connsiteY40" fmla="*/ 184448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190563" h="6858000">
                <a:moveTo>
                  <a:pt x="0" y="3491539"/>
                </a:moveTo>
                <a:lnTo>
                  <a:pt x="221938" y="3580045"/>
                </a:lnTo>
                <a:cubicBezTo>
                  <a:pt x="1023014" y="3903679"/>
                  <a:pt x="1803821" y="4263088"/>
                  <a:pt x="2255501" y="4842536"/>
                </a:cubicBezTo>
                <a:cubicBezTo>
                  <a:pt x="2711284" y="5421356"/>
                  <a:pt x="2992702" y="6091288"/>
                  <a:pt x="3091254" y="6809163"/>
                </a:cubicBezTo>
                <a:lnTo>
                  <a:pt x="3096536" y="6858000"/>
                </a:lnTo>
                <a:lnTo>
                  <a:pt x="0" y="6858000"/>
                </a:lnTo>
                <a:close/>
                <a:moveTo>
                  <a:pt x="5190563" y="750291"/>
                </a:moveTo>
                <a:lnTo>
                  <a:pt x="5190563" y="6858000"/>
                </a:lnTo>
                <a:lnTo>
                  <a:pt x="4352519" y="6858000"/>
                </a:lnTo>
                <a:lnTo>
                  <a:pt x="4360694" y="6718080"/>
                </a:lnTo>
                <a:cubicBezTo>
                  <a:pt x="4372145" y="6223587"/>
                  <a:pt x="4287095" y="5679504"/>
                  <a:pt x="4198387" y="5111771"/>
                </a:cubicBezTo>
                <a:cubicBezTo>
                  <a:pt x="4028651" y="4025764"/>
                  <a:pt x="3853140" y="2902772"/>
                  <a:pt x="4313469" y="1932655"/>
                </a:cubicBezTo>
                <a:cubicBezTo>
                  <a:pt x="4537885" y="1460848"/>
                  <a:pt x="4832151" y="1085408"/>
                  <a:pt x="5148480" y="787458"/>
                </a:cubicBezTo>
                <a:close/>
                <a:moveTo>
                  <a:pt x="3926025" y="0"/>
                </a:moveTo>
                <a:lnTo>
                  <a:pt x="5190563" y="0"/>
                </a:lnTo>
                <a:lnTo>
                  <a:pt x="5190563" y="718246"/>
                </a:lnTo>
                <a:lnTo>
                  <a:pt x="5176378" y="730384"/>
                </a:lnTo>
                <a:cubicBezTo>
                  <a:pt x="5112396" y="788778"/>
                  <a:pt x="5050644" y="848909"/>
                  <a:pt x="4991239" y="910681"/>
                </a:cubicBezTo>
                <a:cubicBezTo>
                  <a:pt x="4704514" y="1208931"/>
                  <a:pt x="4469136" y="1549285"/>
                  <a:pt x="4291720" y="1922313"/>
                </a:cubicBezTo>
                <a:cubicBezTo>
                  <a:pt x="4084145" y="2359671"/>
                  <a:pt x="3987505" y="2870176"/>
                  <a:pt x="3996306" y="3482994"/>
                </a:cubicBezTo>
                <a:cubicBezTo>
                  <a:pt x="4004042" y="4024436"/>
                  <a:pt x="4090704" y="4579102"/>
                  <a:pt x="4174563" y="5115527"/>
                </a:cubicBezTo>
                <a:cubicBezTo>
                  <a:pt x="4263019" y="5681620"/>
                  <a:pt x="4347817" y="6224189"/>
                  <a:pt x="4336611" y="6716325"/>
                </a:cubicBezTo>
                <a:lnTo>
                  <a:pt x="4328387" y="6858000"/>
                </a:lnTo>
                <a:lnTo>
                  <a:pt x="3121670" y="6858000"/>
                </a:lnTo>
                <a:lnTo>
                  <a:pt x="3121075" y="6851501"/>
                </a:lnTo>
                <a:cubicBezTo>
                  <a:pt x="3085390" y="6566634"/>
                  <a:pt x="3021540" y="6289389"/>
                  <a:pt x="2930351" y="6024189"/>
                </a:cubicBezTo>
                <a:cubicBezTo>
                  <a:pt x="2783070" y="5595867"/>
                  <a:pt x="2562395" y="5193332"/>
                  <a:pt x="2274477" y="4827680"/>
                </a:cubicBezTo>
                <a:cubicBezTo>
                  <a:pt x="1819294" y="4243740"/>
                  <a:pt x="1035680" y="3882826"/>
                  <a:pt x="231945" y="3558090"/>
                </a:cubicBezTo>
                <a:lnTo>
                  <a:pt x="0" y="3465590"/>
                </a:lnTo>
                <a:lnTo>
                  <a:pt x="0" y="1871707"/>
                </a:lnTo>
                <a:lnTo>
                  <a:pt x="176326" y="1882043"/>
                </a:lnTo>
                <a:cubicBezTo>
                  <a:pt x="533496" y="1894229"/>
                  <a:pt x="889746" y="1853904"/>
                  <a:pt x="1239492" y="1761416"/>
                </a:cubicBezTo>
                <a:cubicBezTo>
                  <a:pt x="1951932" y="1569022"/>
                  <a:pt x="2644097" y="1014883"/>
                  <a:pt x="3313492" y="478991"/>
                </a:cubicBezTo>
                <a:cubicBezTo>
                  <a:pt x="3461647" y="360378"/>
                  <a:pt x="3611064" y="240756"/>
                  <a:pt x="3761437" y="124547"/>
                </a:cubicBezTo>
                <a:close/>
                <a:moveTo>
                  <a:pt x="0" y="0"/>
                </a:moveTo>
                <a:lnTo>
                  <a:pt x="3886065" y="0"/>
                </a:lnTo>
                <a:lnTo>
                  <a:pt x="3747536" y="104809"/>
                </a:lnTo>
                <a:cubicBezTo>
                  <a:pt x="3596744" y="221327"/>
                  <a:pt x="3446946" y="341256"/>
                  <a:pt x="3298412" y="460172"/>
                </a:cubicBezTo>
                <a:cubicBezTo>
                  <a:pt x="2630957" y="994524"/>
                  <a:pt x="1940793" y="1547065"/>
                  <a:pt x="1233270" y="1738130"/>
                </a:cubicBezTo>
                <a:cubicBezTo>
                  <a:pt x="869139" y="1834425"/>
                  <a:pt x="519736" y="1868901"/>
                  <a:pt x="189567" y="1858761"/>
                </a:cubicBezTo>
                <a:lnTo>
                  <a:pt x="0" y="1844481"/>
                </a:lnTo>
                <a:close/>
              </a:path>
            </a:pathLst>
          </a:custGeom>
          <a:noFill/>
        </p:spPr>
      </p:pic>
      <p:sp>
        <p:nvSpPr>
          <p:cNvPr id="37" name="TextBox 36">
            <a:extLst>
              <a:ext uri="{FF2B5EF4-FFF2-40B4-BE49-F238E27FC236}">
                <a16:creationId xmlns:a16="http://schemas.microsoft.com/office/drawing/2014/main" id="{D1D47399-F8E5-EF4C-799A-778B57979EB6}"/>
              </a:ext>
            </a:extLst>
          </p:cNvPr>
          <p:cNvSpPr txBox="1"/>
          <p:nvPr/>
        </p:nvSpPr>
        <p:spPr>
          <a:xfrm>
            <a:off x="5349241" y="351509"/>
            <a:ext cx="7036250" cy="880241"/>
          </a:xfrm>
          <a:prstGeom prst="rect">
            <a:avLst/>
          </a:prstGeom>
          <a:noFill/>
        </p:spPr>
        <p:txBody>
          <a:bodyPr wrap="square">
            <a:spAutoFit/>
          </a:bodyPr>
          <a:lstStyle/>
          <a:p>
            <a:pPr>
              <a:lnSpc>
                <a:spcPct val="110000"/>
              </a:lnSpc>
              <a:spcBef>
                <a:spcPts val="600"/>
              </a:spcBef>
              <a:spcAft>
                <a:spcPts val="600"/>
              </a:spcAft>
            </a:pPr>
            <a:r>
              <a:rPr lang="en-US" sz="2400" b="1" dirty="0">
                <a:latin typeface="Roboto" panose="02000000000000000000" pitchFamily="2" charset="0"/>
                <a:ea typeface="Roboto" panose="02000000000000000000" pitchFamily="2" charset="0"/>
                <a:cs typeface="Roboto" panose="02000000000000000000" pitchFamily="2" charset="0"/>
              </a:rPr>
              <a:t>Enhancing the client experience as in-house counsel</a:t>
            </a:r>
          </a:p>
        </p:txBody>
      </p:sp>
      <p:pic>
        <p:nvPicPr>
          <p:cNvPr id="11" name="Graphic 10" descr="Blueberry outline">
            <a:extLst>
              <a:ext uri="{FF2B5EF4-FFF2-40B4-BE49-F238E27FC236}">
                <a16:creationId xmlns:a16="http://schemas.microsoft.com/office/drawing/2014/main" id="{A844EB70-6C4F-7502-B411-B12F7BDB69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454192" y="4064804"/>
            <a:ext cx="914400" cy="914400"/>
          </a:xfrm>
          <a:prstGeom prst="rect">
            <a:avLst/>
          </a:prstGeom>
        </p:spPr>
      </p:pic>
      <p:sp>
        <p:nvSpPr>
          <p:cNvPr id="13" name="TextBox 12">
            <a:extLst>
              <a:ext uri="{FF2B5EF4-FFF2-40B4-BE49-F238E27FC236}">
                <a16:creationId xmlns:a16="http://schemas.microsoft.com/office/drawing/2014/main" id="{DD92DC27-EA67-FA85-A67B-F5C24645DE9B}"/>
              </a:ext>
            </a:extLst>
          </p:cNvPr>
          <p:cNvSpPr txBox="1"/>
          <p:nvPr/>
        </p:nvSpPr>
        <p:spPr>
          <a:xfrm>
            <a:off x="6705732" y="4271318"/>
            <a:ext cx="4572000" cy="707886"/>
          </a:xfrm>
          <a:prstGeom prst="rect">
            <a:avLst/>
          </a:prstGeom>
          <a:noFill/>
        </p:spPr>
        <p:txBody>
          <a:bodyPr wrap="square" rtlCol="0">
            <a:spAutoFit/>
          </a:bodyPr>
          <a:lstStyle/>
          <a:p>
            <a:r>
              <a:rPr lang="en-US" sz="2000" b="1" dirty="0">
                <a:latin typeface="Roboto" panose="02000000000000000000" pitchFamily="2" charset="0"/>
                <a:ea typeface="Roboto" panose="02000000000000000000" pitchFamily="2" charset="0"/>
                <a:cs typeface="Roboto" panose="02000000000000000000" pitchFamily="2" charset="0"/>
              </a:rPr>
              <a:t>Less is more</a:t>
            </a:r>
          </a:p>
          <a:p>
            <a:pPr marL="285750" indent="-28575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read, re-read and cut down</a:t>
            </a:r>
            <a:endParaRPr lang="en-US" dirty="0">
              <a:latin typeface="Roboto" panose="02000000000000000000" pitchFamily="2" charset="0"/>
              <a:ea typeface="Roboto" panose="02000000000000000000" pitchFamily="2" charset="0"/>
              <a:cs typeface="Roboto" panose="02000000000000000000" pitchFamily="2" charset="0"/>
            </a:endParaRPr>
          </a:p>
        </p:txBody>
      </p:sp>
      <p:pic>
        <p:nvPicPr>
          <p:cNvPr id="26" name="Graphic 25" descr="Pyramid outline">
            <a:extLst>
              <a:ext uri="{FF2B5EF4-FFF2-40B4-BE49-F238E27FC236}">
                <a16:creationId xmlns:a16="http://schemas.microsoft.com/office/drawing/2014/main" id="{C5EE7BB5-77C1-1102-1BA8-4F6C134355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413426" y="1445749"/>
            <a:ext cx="914400" cy="914400"/>
          </a:xfrm>
          <a:prstGeom prst="rect">
            <a:avLst/>
          </a:prstGeom>
        </p:spPr>
      </p:pic>
      <p:sp>
        <p:nvSpPr>
          <p:cNvPr id="27" name="TextBox 26">
            <a:extLst>
              <a:ext uri="{FF2B5EF4-FFF2-40B4-BE49-F238E27FC236}">
                <a16:creationId xmlns:a16="http://schemas.microsoft.com/office/drawing/2014/main" id="{1DF24AF5-BB4C-3025-2334-E4EBCC15EEE2}"/>
              </a:ext>
            </a:extLst>
          </p:cNvPr>
          <p:cNvSpPr txBox="1"/>
          <p:nvPr/>
        </p:nvSpPr>
        <p:spPr>
          <a:xfrm>
            <a:off x="6705732" y="1652263"/>
            <a:ext cx="4572000" cy="707886"/>
          </a:xfrm>
          <a:prstGeom prst="rect">
            <a:avLst/>
          </a:prstGeom>
          <a:noFill/>
        </p:spPr>
        <p:txBody>
          <a:bodyPr wrap="square" rtlCol="0">
            <a:spAutoFit/>
          </a:bodyPr>
          <a:lstStyle/>
          <a:p>
            <a:r>
              <a:rPr lang="en-US" sz="2000" b="1" dirty="0">
                <a:latin typeface="Roboto" panose="02000000000000000000" pitchFamily="2" charset="0"/>
                <a:ea typeface="Roboto" panose="02000000000000000000" pitchFamily="2" charset="0"/>
                <a:cs typeface="Roboto" panose="02000000000000000000" pitchFamily="2" charset="0"/>
              </a:rPr>
              <a:t>Pyramid communication</a:t>
            </a:r>
          </a:p>
          <a:p>
            <a:pPr marL="285750" indent="-28575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conclusion first</a:t>
            </a:r>
          </a:p>
        </p:txBody>
      </p:sp>
      <p:sp>
        <p:nvSpPr>
          <p:cNvPr id="31" name="TextBox 30">
            <a:extLst>
              <a:ext uri="{FF2B5EF4-FFF2-40B4-BE49-F238E27FC236}">
                <a16:creationId xmlns:a16="http://schemas.microsoft.com/office/drawing/2014/main" id="{D1DBA014-5899-7E7C-8A53-CC01EA66B21C}"/>
              </a:ext>
            </a:extLst>
          </p:cNvPr>
          <p:cNvSpPr txBox="1"/>
          <p:nvPr/>
        </p:nvSpPr>
        <p:spPr>
          <a:xfrm>
            <a:off x="6705732" y="5555460"/>
            <a:ext cx="4572000" cy="707886"/>
          </a:xfrm>
          <a:prstGeom prst="rect">
            <a:avLst/>
          </a:prstGeom>
          <a:noFill/>
        </p:spPr>
        <p:txBody>
          <a:bodyPr wrap="square" rtlCol="0">
            <a:spAutoFit/>
          </a:bodyPr>
          <a:lstStyle/>
          <a:p>
            <a:r>
              <a:rPr lang="en-US" sz="2000" b="1" dirty="0">
                <a:latin typeface="Roboto" panose="02000000000000000000" pitchFamily="2" charset="0"/>
                <a:ea typeface="Roboto" panose="02000000000000000000" pitchFamily="2" charset="0"/>
                <a:cs typeface="Roboto" panose="02000000000000000000" pitchFamily="2" charset="0"/>
              </a:rPr>
              <a:t>Make it easy on the eyes</a:t>
            </a:r>
          </a:p>
          <a:p>
            <a:pPr marL="285750" indent="-28575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tables, bold / italics, headings </a:t>
            </a:r>
          </a:p>
        </p:txBody>
      </p:sp>
      <p:pic>
        <p:nvPicPr>
          <p:cNvPr id="40" name="Graphic 39" descr="Escalator Up outline">
            <a:extLst>
              <a:ext uri="{FF2B5EF4-FFF2-40B4-BE49-F238E27FC236}">
                <a16:creationId xmlns:a16="http://schemas.microsoft.com/office/drawing/2014/main" id="{19F62CE8-B069-DAEB-F047-EBB7D8DA29F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5454192" y="2780662"/>
            <a:ext cx="914400" cy="914400"/>
          </a:xfrm>
          <a:prstGeom prst="rect">
            <a:avLst/>
          </a:prstGeom>
        </p:spPr>
      </p:pic>
      <p:sp>
        <p:nvSpPr>
          <p:cNvPr id="41" name="TextBox 40">
            <a:extLst>
              <a:ext uri="{FF2B5EF4-FFF2-40B4-BE49-F238E27FC236}">
                <a16:creationId xmlns:a16="http://schemas.microsoft.com/office/drawing/2014/main" id="{2EAEDF13-EE32-9458-64E9-319317B39F29}"/>
              </a:ext>
            </a:extLst>
          </p:cNvPr>
          <p:cNvSpPr txBox="1"/>
          <p:nvPr/>
        </p:nvSpPr>
        <p:spPr>
          <a:xfrm>
            <a:off x="6705732" y="2874740"/>
            <a:ext cx="4572000" cy="707886"/>
          </a:xfrm>
          <a:prstGeom prst="rect">
            <a:avLst/>
          </a:prstGeom>
          <a:noFill/>
        </p:spPr>
        <p:txBody>
          <a:bodyPr wrap="square" rtlCol="0">
            <a:spAutoFit/>
          </a:bodyPr>
          <a:lstStyle/>
          <a:p>
            <a:r>
              <a:rPr lang="en-US" sz="2000" b="1" dirty="0">
                <a:latin typeface="Roboto" panose="02000000000000000000" pitchFamily="2" charset="0"/>
                <a:ea typeface="Roboto" panose="02000000000000000000" pitchFamily="2" charset="0"/>
                <a:cs typeface="Roboto" panose="02000000000000000000" pitchFamily="2" charset="0"/>
              </a:rPr>
              <a:t>Next steps </a:t>
            </a:r>
          </a:p>
          <a:p>
            <a:pPr marL="285750" indent="-28575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call to action</a:t>
            </a:r>
          </a:p>
        </p:txBody>
      </p:sp>
      <p:pic>
        <p:nvPicPr>
          <p:cNvPr id="60" name="Graphic 59" descr="Porthole outline">
            <a:extLst>
              <a:ext uri="{FF2B5EF4-FFF2-40B4-BE49-F238E27FC236}">
                <a16:creationId xmlns:a16="http://schemas.microsoft.com/office/drawing/2014/main" id="{183FCFB1-A223-3B65-F484-2E17B7B7165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5413426" y="5348946"/>
            <a:ext cx="914400" cy="914400"/>
          </a:xfrm>
          <a:prstGeom prst="rect">
            <a:avLst/>
          </a:prstGeom>
        </p:spPr>
      </p:pic>
    </p:spTree>
    <p:extLst>
      <p:ext uri="{BB962C8B-B14F-4D97-AF65-F5344CB8AC3E}">
        <p14:creationId xmlns:p14="http://schemas.microsoft.com/office/powerpoint/2010/main" val="2406585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Writing an appointment on a paper agenda">
            <a:extLst>
              <a:ext uri="{FF2B5EF4-FFF2-40B4-BE49-F238E27FC236}">
                <a16:creationId xmlns:a16="http://schemas.microsoft.com/office/drawing/2014/main" id="{1FE74154-8F7C-C4CA-3C54-EC134A20530C}"/>
              </a:ext>
            </a:extLst>
          </p:cNvPr>
          <p:cNvPicPr>
            <a:picLocks noChangeAspect="1"/>
          </p:cNvPicPr>
          <p:nvPr/>
        </p:nvPicPr>
        <p:blipFill rotWithShape="1">
          <a:blip r:embed="rId3">
            <a:extLst>
              <a:ext uri="{28A0092B-C50C-407E-A947-70E740481C1C}">
                <a14:useLocalDpi xmlns:a14="http://schemas.microsoft.com/office/drawing/2010/main" val="0"/>
              </a:ext>
            </a:extLst>
          </a:blip>
          <a:srcRect r="49479" b="-1"/>
          <a:stretch/>
        </p:blipFill>
        <p:spPr>
          <a:xfrm>
            <a:off x="0" y="0"/>
            <a:ext cx="4861559" cy="6932299"/>
          </a:xfrm>
          <a:custGeom>
            <a:avLst/>
            <a:gdLst>
              <a:gd name="connsiteX0" fmla="*/ 0 w 5190563"/>
              <a:gd name="connsiteY0" fmla="*/ 3491539 h 6858000"/>
              <a:gd name="connsiteX1" fmla="*/ 221938 w 5190563"/>
              <a:gd name="connsiteY1" fmla="*/ 3580045 h 6858000"/>
              <a:gd name="connsiteX2" fmla="*/ 2255501 w 5190563"/>
              <a:gd name="connsiteY2" fmla="*/ 4842536 h 6858000"/>
              <a:gd name="connsiteX3" fmla="*/ 3091254 w 5190563"/>
              <a:gd name="connsiteY3" fmla="*/ 6809163 h 6858000"/>
              <a:gd name="connsiteX4" fmla="*/ 3096536 w 5190563"/>
              <a:gd name="connsiteY4" fmla="*/ 6858000 h 6858000"/>
              <a:gd name="connsiteX5" fmla="*/ 0 w 5190563"/>
              <a:gd name="connsiteY5" fmla="*/ 6858000 h 6858000"/>
              <a:gd name="connsiteX6" fmla="*/ 5190563 w 5190563"/>
              <a:gd name="connsiteY6" fmla="*/ 750291 h 6858000"/>
              <a:gd name="connsiteX7" fmla="*/ 5190563 w 5190563"/>
              <a:gd name="connsiteY7" fmla="*/ 6858000 h 6858000"/>
              <a:gd name="connsiteX8" fmla="*/ 4352519 w 5190563"/>
              <a:gd name="connsiteY8" fmla="*/ 6858000 h 6858000"/>
              <a:gd name="connsiteX9" fmla="*/ 4360694 w 5190563"/>
              <a:gd name="connsiteY9" fmla="*/ 6718080 h 6858000"/>
              <a:gd name="connsiteX10" fmla="*/ 4198387 w 5190563"/>
              <a:gd name="connsiteY10" fmla="*/ 5111771 h 6858000"/>
              <a:gd name="connsiteX11" fmla="*/ 4313469 w 5190563"/>
              <a:gd name="connsiteY11" fmla="*/ 1932655 h 6858000"/>
              <a:gd name="connsiteX12" fmla="*/ 5148480 w 5190563"/>
              <a:gd name="connsiteY12" fmla="*/ 787458 h 6858000"/>
              <a:gd name="connsiteX13" fmla="*/ 3926025 w 5190563"/>
              <a:gd name="connsiteY13" fmla="*/ 0 h 6858000"/>
              <a:gd name="connsiteX14" fmla="*/ 5190563 w 5190563"/>
              <a:gd name="connsiteY14" fmla="*/ 0 h 6858000"/>
              <a:gd name="connsiteX15" fmla="*/ 5190563 w 5190563"/>
              <a:gd name="connsiteY15" fmla="*/ 718246 h 6858000"/>
              <a:gd name="connsiteX16" fmla="*/ 5176378 w 5190563"/>
              <a:gd name="connsiteY16" fmla="*/ 730384 h 6858000"/>
              <a:gd name="connsiteX17" fmla="*/ 4991239 w 5190563"/>
              <a:gd name="connsiteY17" fmla="*/ 910681 h 6858000"/>
              <a:gd name="connsiteX18" fmla="*/ 4291720 w 5190563"/>
              <a:gd name="connsiteY18" fmla="*/ 1922313 h 6858000"/>
              <a:gd name="connsiteX19" fmla="*/ 3996306 w 5190563"/>
              <a:gd name="connsiteY19" fmla="*/ 3482994 h 6858000"/>
              <a:gd name="connsiteX20" fmla="*/ 4174563 w 5190563"/>
              <a:gd name="connsiteY20" fmla="*/ 5115527 h 6858000"/>
              <a:gd name="connsiteX21" fmla="*/ 4336611 w 5190563"/>
              <a:gd name="connsiteY21" fmla="*/ 6716325 h 6858000"/>
              <a:gd name="connsiteX22" fmla="*/ 4328387 w 5190563"/>
              <a:gd name="connsiteY22" fmla="*/ 6858000 h 6858000"/>
              <a:gd name="connsiteX23" fmla="*/ 3121670 w 5190563"/>
              <a:gd name="connsiteY23" fmla="*/ 6858000 h 6858000"/>
              <a:gd name="connsiteX24" fmla="*/ 3121075 w 5190563"/>
              <a:gd name="connsiteY24" fmla="*/ 6851501 h 6858000"/>
              <a:gd name="connsiteX25" fmla="*/ 2930351 w 5190563"/>
              <a:gd name="connsiteY25" fmla="*/ 6024189 h 6858000"/>
              <a:gd name="connsiteX26" fmla="*/ 2274477 w 5190563"/>
              <a:gd name="connsiteY26" fmla="*/ 4827680 h 6858000"/>
              <a:gd name="connsiteX27" fmla="*/ 231945 w 5190563"/>
              <a:gd name="connsiteY27" fmla="*/ 3558090 h 6858000"/>
              <a:gd name="connsiteX28" fmla="*/ 0 w 5190563"/>
              <a:gd name="connsiteY28" fmla="*/ 3465590 h 6858000"/>
              <a:gd name="connsiteX29" fmla="*/ 0 w 5190563"/>
              <a:gd name="connsiteY29" fmla="*/ 1871707 h 6858000"/>
              <a:gd name="connsiteX30" fmla="*/ 176326 w 5190563"/>
              <a:gd name="connsiteY30" fmla="*/ 1882043 h 6858000"/>
              <a:gd name="connsiteX31" fmla="*/ 1239492 w 5190563"/>
              <a:gd name="connsiteY31" fmla="*/ 1761416 h 6858000"/>
              <a:gd name="connsiteX32" fmla="*/ 3313492 w 5190563"/>
              <a:gd name="connsiteY32" fmla="*/ 478991 h 6858000"/>
              <a:gd name="connsiteX33" fmla="*/ 3761437 w 5190563"/>
              <a:gd name="connsiteY33" fmla="*/ 124547 h 6858000"/>
              <a:gd name="connsiteX34" fmla="*/ 0 w 5190563"/>
              <a:gd name="connsiteY34" fmla="*/ 0 h 6858000"/>
              <a:gd name="connsiteX35" fmla="*/ 3886065 w 5190563"/>
              <a:gd name="connsiteY35" fmla="*/ 0 h 6858000"/>
              <a:gd name="connsiteX36" fmla="*/ 3747536 w 5190563"/>
              <a:gd name="connsiteY36" fmla="*/ 104809 h 6858000"/>
              <a:gd name="connsiteX37" fmla="*/ 3298412 w 5190563"/>
              <a:gd name="connsiteY37" fmla="*/ 460172 h 6858000"/>
              <a:gd name="connsiteX38" fmla="*/ 1233270 w 5190563"/>
              <a:gd name="connsiteY38" fmla="*/ 1738130 h 6858000"/>
              <a:gd name="connsiteX39" fmla="*/ 189567 w 5190563"/>
              <a:gd name="connsiteY39" fmla="*/ 1858761 h 6858000"/>
              <a:gd name="connsiteX40" fmla="*/ 0 w 5190563"/>
              <a:gd name="connsiteY40" fmla="*/ 184448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190563" h="6858000">
                <a:moveTo>
                  <a:pt x="0" y="3491539"/>
                </a:moveTo>
                <a:lnTo>
                  <a:pt x="221938" y="3580045"/>
                </a:lnTo>
                <a:cubicBezTo>
                  <a:pt x="1023014" y="3903679"/>
                  <a:pt x="1803821" y="4263088"/>
                  <a:pt x="2255501" y="4842536"/>
                </a:cubicBezTo>
                <a:cubicBezTo>
                  <a:pt x="2711284" y="5421356"/>
                  <a:pt x="2992702" y="6091288"/>
                  <a:pt x="3091254" y="6809163"/>
                </a:cubicBezTo>
                <a:lnTo>
                  <a:pt x="3096536" y="6858000"/>
                </a:lnTo>
                <a:lnTo>
                  <a:pt x="0" y="6858000"/>
                </a:lnTo>
                <a:close/>
                <a:moveTo>
                  <a:pt x="5190563" y="750291"/>
                </a:moveTo>
                <a:lnTo>
                  <a:pt x="5190563" y="6858000"/>
                </a:lnTo>
                <a:lnTo>
                  <a:pt x="4352519" y="6858000"/>
                </a:lnTo>
                <a:lnTo>
                  <a:pt x="4360694" y="6718080"/>
                </a:lnTo>
                <a:cubicBezTo>
                  <a:pt x="4372145" y="6223587"/>
                  <a:pt x="4287095" y="5679504"/>
                  <a:pt x="4198387" y="5111771"/>
                </a:cubicBezTo>
                <a:cubicBezTo>
                  <a:pt x="4028651" y="4025764"/>
                  <a:pt x="3853140" y="2902772"/>
                  <a:pt x="4313469" y="1932655"/>
                </a:cubicBezTo>
                <a:cubicBezTo>
                  <a:pt x="4537885" y="1460848"/>
                  <a:pt x="4832151" y="1085408"/>
                  <a:pt x="5148480" y="787458"/>
                </a:cubicBezTo>
                <a:close/>
                <a:moveTo>
                  <a:pt x="3926025" y="0"/>
                </a:moveTo>
                <a:lnTo>
                  <a:pt x="5190563" y="0"/>
                </a:lnTo>
                <a:lnTo>
                  <a:pt x="5190563" y="718246"/>
                </a:lnTo>
                <a:lnTo>
                  <a:pt x="5176378" y="730384"/>
                </a:lnTo>
                <a:cubicBezTo>
                  <a:pt x="5112396" y="788778"/>
                  <a:pt x="5050644" y="848909"/>
                  <a:pt x="4991239" y="910681"/>
                </a:cubicBezTo>
                <a:cubicBezTo>
                  <a:pt x="4704514" y="1208931"/>
                  <a:pt x="4469136" y="1549285"/>
                  <a:pt x="4291720" y="1922313"/>
                </a:cubicBezTo>
                <a:cubicBezTo>
                  <a:pt x="4084145" y="2359671"/>
                  <a:pt x="3987505" y="2870176"/>
                  <a:pt x="3996306" y="3482994"/>
                </a:cubicBezTo>
                <a:cubicBezTo>
                  <a:pt x="4004042" y="4024436"/>
                  <a:pt x="4090704" y="4579102"/>
                  <a:pt x="4174563" y="5115527"/>
                </a:cubicBezTo>
                <a:cubicBezTo>
                  <a:pt x="4263019" y="5681620"/>
                  <a:pt x="4347817" y="6224189"/>
                  <a:pt x="4336611" y="6716325"/>
                </a:cubicBezTo>
                <a:lnTo>
                  <a:pt x="4328387" y="6858000"/>
                </a:lnTo>
                <a:lnTo>
                  <a:pt x="3121670" y="6858000"/>
                </a:lnTo>
                <a:lnTo>
                  <a:pt x="3121075" y="6851501"/>
                </a:lnTo>
                <a:cubicBezTo>
                  <a:pt x="3085390" y="6566634"/>
                  <a:pt x="3021540" y="6289389"/>
                  <a:pt x="2930351" y="6024189"/>
                </a:cubicBezTo>
                <a:cubicBezTo>
                  <a:pt x="2783070" y="5595867"/>
                  <a:pt x="2562395" y="5193332"/>
                  <a:pt x="2274477" y="4827680"/>
                </a:cubicBezTo>
                <a:cubicBezTo>
                  <a:pt x="1819294" y="4243740"/>
                  <a:pt x="1035680" y="3882826"/>
                  <a:pt x="231945" y="3558090"/>
                </a:cubicBezTo>
                <a:lnTo>
                  <a:pt x="0" y="3465590"/>
                </a:lnTo>
                <a:lnTo>
                  <a:pt x="0" y="1871707"/>
                </a:lnTo>
                <a:lnTo>
                  <a:pt x="176326" y="1882043"/>
                </a:lnTo>
                <a:cubicBezTo>
                  <a:pt x="533496" y="1894229"/>
                  <a:pt x="889746" y="1853904"/>
                  <a:pt x="1239492" y="1761416"/>
                </a:cubicBezTo>
                <a:cubicBezTo>
                  <a:pt x="1951932" y="1569022"/>
                  <a:pt x="2644097" y="1014883"/>
                  <a:pt x="3313492" y="478991"/>
                </a:cubicBezTo>
                <a:cubicBezTo>
                  <a:pt x="3461647" y="360378"/>
                  <a:pt x="3611064" y="240756"/>
                  <a:pt x="3761437" y="124547"/>
                </a:cubicBezTo>
                <a:close/>
                <a:moveTo>
                  <a:pt x="0" y="0"/>
                </a:moveTo>
                <a:lnTo>
                  <a:pt x="3886065" y="0"/>
                </a:lnTo>
                <a:lnTo>
                  <a:pt x="3747536" y="104809"/>
                </a:lnTo>
                <a:cubicBezTo>
                  <a:pt x="3596744" y="221327"/>
                  <a:pt x="3446946" y="341256"/>
                  <a:pt x="3298412" y="460172"/>
                </a:cubicBezTo>
                <a:cubicBezTo>
                  <a:pt x="2630957" y="994524"/>
                  <a:pt x="1940793" y="1547065"/>
                  <a:pt x="1233270" y="1738130"/>
                </a:cubicBezTo>
                <a:cubicBezTo>
                  <a:pt x="869139" y="1834425"/>
                  <a:pt x="519736" y="1868901"/>
                  <a:pt x="189567" y="1858761"/>
                </a:cubicBezTo>
                <a:lnTo>
                  <a:pt x="0" y="1844481"/>
                </a:lnTo>
                <a:close/>
              </a:path>
            </a:pathLst>
          </a:custGeom>
          <a:noFill/>
        </p:spPr>
      </p:pic>
      <p:sp>
        <p:nvSpPr>
          <p:cNvPr id="37" name="TextBox 36">
            <a:extLst>
              <a:ext uri="{FF2B5EF4-FFF2-40B4-BE49-F238E27FC236}">
                <a16:creationId xmlns:a16="http://schemas.microsoft.com/office/drawing/2014/main" id="{D1D47399-F8E5-EF4C-799A-778B57979EB6}"/>
              </a:ext>
            </a:extLst>
          </p:cNvPr>
          <p:cNvSpPr txBox="1"/>
          <p:nvPr/>
        </p:nvSpPr>
        <p:spPr>
          <a:xfrm>
            <a:off x="5349241" y="351509"/>
            <a:ext cx="7036250" cy="880241"/>
          </a:xfrm>
          <a:prstGeom prst="rect">
            <a:avLst/>
          </a:prstGeom>
          <a:noFill/>
        </p:spPr>
        <p:txBody>
          <a:bodyPr wrap="square">
            <a:spAutoFit/>
          </a:bodyPr>
          <a:lstStyle/>
          <a:p>
            <a:pPr>
              <a:lnSpc>
                <a:spcPct val="110000"/>
              </a:lnSpc>
              <a:spcBef>
                <a:spcPts val="600"/>
              </a:spcBef>
              <a:spcAft>
                <a:spcPts val="600"/>
              </a:spcAft>
            </a:pPr>
            <a:r>
              <a:rPr lang="en-US" sz="2400" b="1" dirty="0">
                <a:latin typeface="Roboto" panose="02000000000000000000" pitchFamily="2" charset="0"/>
                <a:ea typeface="Roboto" panose="02000000000000000000" pitchFamily="2" charset="0"/>
                <a:cs typeface="Roboto" panose="02000000000000000000" pitchFamily="2" charset="0"/>
              </a:rPr>
              <a:t>Enhancing the client experience as in-house counsel</a:t>
            </a:r>
          </a:p>
        </p:txBody>
      </p:sp>
      <p:sp>
        <p:nvSpPr>
          <p:cNvPr id="13" name="TextBox 12">
            <a:extLst>
              <a:ext uri="{FF2B5EF4-FFF2-40B4-BE49-F238E27FC236}">
                <a16:creationId xmlns:a16="http://schemas.microsoft.com/office/drawing/2014/main" id="{DD92DC27-EA67-FA85-A67B-F5C24645DE9B}"/>
              </a:ext>
            </a:extLst>
          </p:cNvPr>
          <p:cNvSpPr txBox="1"/>
          <p:nvPr/>
        </p:nvSpPr>
        <p:spPr>
          <a:xfrm>
            <a:off x="6664343" y="2919776"/>
            <a:ext cx="4572000" cy="707886"/>
          </a:xfrm>
          <a:prstGeom prst="rect">
            <a:avLst/>
          </a:prstGeom>
          <a:noFill/>
        </p:spPr>
        <p:txBody>
          <a:bodyPr wrap="square" rtlCol="0">
            <a:spAutoFit/>
          </a:bodyPr>
          <a:lstStyle/>
          <a:p>
            <a:r>
              <a:rPr lang="en-US" sz="2000" b="1" dirty="0">
                <a:latin typeface="Roboto" panose="02000000000000000000" pitchFamily="2" charset="0"/>
                <a:ea typeface="Roboto" panose="02000000000000000000" pitchFamily="2" charset="0"/>
                <a:cs typeface="Roboto" panose="02000000000000000000" pitchFamily="2" charset="0"/>
              </a:rPr>
              <a:t>Legalese</a:t>
            </a:r>
          </a:p>
          <a:p>
            <a:pPr marL="285750" indent="-28575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E.g. thereto, henceforth</a:t>
            </a:r>
            <a:endParaRPr lang="en-US" dirty="0">
              <a:latin typeface="Roboto" panose="02000000000000000000" pitchFamily="2" charset="0"/>
              <a:ea typeface="Roboto" panose="02000000000000000000" pitchFamily="2" charset="0"/>
              <a:cs typeface="Roboto" panose="02000000000000000000" pitchFamily="2" charset="0"/>
            </a:endParaRPr>
          </a:p>
        </p:txBody>
      </p:sp>
      <p:pic>
        <p:nvPicPr>
          <p:cNvPr id="18" name="Graphic 17" descr="Target Audience outline">
            <a:extLst>
              <a:ext uri="{FF2B5EF4-FFF2-40B4-BE49-F238E27FC236}">
                <a16:creationId xmlns:a16="http://schemas.microsoft.com/office/drawing/2014/main" id="{BB6E5D2B-1B75-2112-91B3-7723C79A3A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349241" y="1517574"/>
            <a:ext cx="914400" cy="914400"/>
          </a:xfrm>
          <a:prstGeom prst="rect">
            <a:avLst/>
          </a:prstGeom>
        </p:spPr>
      </p:pic>
      <p:sp>
        <p:nvSpPr>
          <p:cNvPr id="19" name="TextBox 18">
            <a:extLst>
              <a:ext uri="{FF2B5EF4-FFF2-40B4-BE49-F238E27FC236}">
                <a16:creationId xmlns:a16="http://schemas.microsoft.com/office/drawing/2014/main" id="{23414B95-ED92-F61C-9CDD-5E6D6D4D8EEA}"/>
              </a:ext>
            </a:extLst>
          </p:cNvPr>
          <p:cNvSpPr txBox="1"/>
          <p:nvPr/>
        </p:nvSpPr>
        <p:spPr>
          <a:xfrm>
            <a:off x="6664343" y="1724088"/>
            <a:ext cx="4572000" cy="707886"/>
          </a:xfrm>
          <a:prstGeom prst="rect">
            <a:avLst/>
          </a:prstGeom>
          <a:noFill/>
        </p:spPr>
        <p:txBody>
          <a:bodyPr wrap="square" rtlCol="0">
            <a:spAutoFit/>
          </a:bodyPr>
          <a:lstStyle/>
          <a:p>
            <a:r>
              <a:rPr lang="en-US" sz="2000" b="1" dirty="0">
                <a:latin typeface="Roboto" panose="02000000000000000000" pitchFamily="2" charset="0"/>
                <a:ea typeface="Roboto" panose="02000000000000000000" pitchFamily="2" charset="0"/>
                <a:cs typeface="Roboto" panose="02000000000000000000" pitchFamily="2" charset="0"/>
              </a:rPr>
              <a:t>Know your audience</a:t>
            </a:r>
          </a:p>
          <a:p>
            <a:pPr marL="285750" indent="-28575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tailor to the crowd</a:t>
            </a:r>
            <a:endParaRPr lang="en-US" dirty="0">
              <a:latin typeface="Roboto" panose="02000000000000000000" pitchFamily="2" charset="0"/>
              <a:ea typeface="Roboto" panose="02000000000000000000" pitchFamily="2" charset="0"/>
              <a:cs typeface="Roboto" panose="02000000000000000000" pitchFamily="2" charset="0"/>
            </a:endParaRPr>
          </a:p>
        </p:txBody>
      </p:sp>
      <p:sp>
        <p:nvSpPr>
          <p:cNvPr id="27" name="TextBox 26">
            <a:extLst>
              <a:ext uri="{FF2B5EF4-FFF2-40B4-BE49-F238E27FC236}">
                <a16:creationId xmlns:a16="http://schemas.microsoft.com/office/drawing/2014/main" id="{1DF24AF5-BB4C-3025-2334-E4EBCC15EEE2}"/>
              </a:ext>
            </a:extLst>
          </p:cNvPr>
          <p:cNvSpPr txBox="1"/>
          <p:nvPr/>
        </p:nvSpPr>
        <p:spPr>
          <a:xfrm>
            <a:off x="6664343" y="4115464"/>
            <a:ext cx="4572000" cy="707886"/>
          </a:xfrm>
          <a:prstGeom prst="rect">
            <a:avLst/>
          </a:prstGeom>
          <a:noFill/>
        </p:spPr>
        <p:txBody>
          <a:bodyPr wrap="square" rtlCol="0">
            <a:spAutoFit/>
          </a:bodyPr>
          <a:lstStyle/>
          <a:p>
            <a:r>
              <a:rPr lang="en-US" sz="2000" b="1" dirty="0">
                <a:latin typeface="Roboto" panose="02000000000000000000" pitchFamily="2" charset="0"/>
                <a:ea typeface="Roboto" panose="02000000000000000000" pitchFamily="2" charset="0"/>
                <a:cs typeface="Roboto" panose="02000000000000000000" pitchFamily="2" charset="0"/>
              </a:rPr>
              <a:t>Voice</a:t>
            </a:r>
          </a:p>
          <a:p>
            <a:pPr marL="285750" indent="-28575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Active Voice vs Passive Voice</a:t>
            </a:r>
          </a:p>
        </p:txBody>
      </p:sp>
      <p:sp>
        <p:nvSpPr>
          <p:cNvPr id="31" name="TextBox 30">
            <a:extLst>
              <a:ext uri="{FF2B5EF4-FFF2-40B4-BE49-F238E27FC236}">
                <a16:creationId xmlns:a16="http://schemas.microsoft.com/office/drawing/2014/main" id="{D1DBA014-5899-7E7C-8A53-CC01EA66B21C}"/>
              </a:ext>
            </a:extLst>
          </p:cNvPr>
          <p:cNvSpPr txBox="1"/>
          <p:nvPr/>
        </p:nvSpPr>
        <p:spPr>
          <a:xfrm>
            <a:off x="6664343" y="5517666"/>
            <a:ext cx="4572000" cy="707886"/>
          </a:xfrm>
          <a:prstGeom prst="rect">
            <a:avLst/>
          </a:prstGeom>
          <a:noFill/>
        </p:spPr>
        <p:txBody>
          <a:bodyPr wrap="square" rtlCol="0">
            <a:spAutoFit/>
          </a:bodyPr>
          <a:lstStyle/>
          <a:p>
            <a:r>
              <a:rPr lang="en-US" sz="2000" b="1" dirty="0">
                <a:latin typeface="Roboto" panose="02000000000000000000" pitchFamily="2" charset="0"/>
                <a:ea typeface="Roboto" panose="02000000000000000000" pitchFamily="2" charset="0"/>
                <a:cs typeface="Roboto" panose="02000000000000000000" pitchFamily="2" charset="0"/>
              </a:rPr>
              <a:t>Write Positively</a:t>
            </a:r>
          </a:p>
          <a:p>
            <a:pPr marL="342900" indent="-342900">
              <a:buFont typeface="Arial" panose="020B0604020202020204" pitchFamily="34" charset="0"/>
              <a:buChar char="•"/>
            </a:pPr>
            <a:r>
              <a:rPr lang="en-US" sz="2000" dirty="0">
                <a:latin typeface="Roboto" panose="02000000000000000000" pitchFamily="2" charset="0"/>
                <a:ea typeface="Roboto" panose="02000000000000000000" pitchFamily="2" charset="0"/>
                <a:cs typeface="Roboto" panose="02000000000000000000" pitchFamily="2" charset="0"/>
              </a:rPr>
              <a:t>Positive vs negative voice</a:t>
            </a:r>
          </a:p>
        </p:txBody>
      </p:sp>
      <p:pic>
        <p:nvPicPr>
          <p:cNvPr id="5" name="Graphic 4" descr="Remote learning language outline">
            <a:extLst>
              <a:ext uri="{FF2B5EF4-FFF2-40B4-BE49-F238E27FC236}">
                <a16:creationId xmlns:a16="http://schemas.microsoft.com/office/drawing/2014/main" id="{551C6BA7-5A20-51E0-5E69-3C12839510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49241" y="2713262"/>
            <a:ext cx="914400" cy="914400"/>
          </a:xfrm>
          <a:prstGeom prst="rect">
            <a:avLst/>
          </a:prstGeom>
        </p:spPr>
      </p:pic>
      <p:pic>
        <p:nvPicPr>
          <p:cNvPr id="7" name="Graphic 6" descr="Megaphone1 outline">
            <a:extLst>
              <a:ext uri="{FF2B5EF4-FFF2-40B4-BE49-F238E27FC236}">
                <a16:creationId xmlns:a16="http://schemas.microsoft.com/office/drawing/2014/main" id="{DB2FAAA6-F504-C884-9884-343A1AAFC95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05751" y="4012207"/>
            <a:ext cx="914400" cy="914400"/>
          </a:xfrm>
          <a:prstGeom prst="rect">
            <a:avLst/>
          </a:prstGeom>
        </p:spPr>
      </p:pic>
      <p:pic>
        <p:nvPicPr>
          <p:cNvPr id="9" name="Graphic 8" descr="Badge Follow outline">
            <a:extLst>
              <a:ext uri="{FF2B5EF4-FFF2-40B4-BE49-F238E27FC236}">
                <a16:creationId xmlns:a16="http://schemas.microsoft.com/office/drawing/2014/main" id="{13942151-A461-556A-B5A2-2AD555A482C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349241" y="5311152"/>
            <a:ext cx="914400" cy="914400"/>
          </a:xfrm>
          <a:prstGeom prst="rect">
            <a:avLst/>
          </a:prstGeom>
        </p:spPr>
      </p:pic>
    </p:spTree>
    <p:extLst>
      <p:ext uri="{BB962C8B-B14F-4D97-AF65-F5344CB8AC3E}">
        <p14:creationId xmlns:p14="http://schemas.microsoft.com/office/powerpoint/2010/main" val="2952503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hink-cell data - do not delete" hidden="1">
            <a:extLst>
              <a:ext uri="{FF2B5EF4-FFF2-40B4-BE49-F238E27FC236}">
                <a16:creationId xmlns:a16="http://schemas.microsoft.com/office/drawing/2014/main" id="{3D488786-D7D4-D198-271F-6B1612D9396F}"/>
              </a:ext>
            </a:extLst>
          </p:cNvPr>
          <p:cNvGraphicFramePr>
            <a:graphicFrameLocks noChangeAspect="1"/>
          </p:cNvGraphicFramePr>
          <p:nvPr>
            <p:custDataLst>
              <p:tags r:id="rId1"/>
            </p:custDataLst>
            <p:extLst>
              <p:ext uri="{D42A27DB-BD31-4B8C-83A1-F6EECF244321}">
                <p14:modId xmlns:p14="http://schemas.microsoft.com/office/powerpoint/2010/main" val="28696688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4" name="think-cell data - do not delete" hidden="1">
                        <a:extLst>
                          <a:ext uri="{FF2B5EF4-FFF2-40B4-BE49-F238E27FC236}">
                            <a16:creationId xmlns:a16="http://schemas.microsoft.com/office/drawing/2014/main" id="{3D488786-D7D4-D198-271F-6B1612D9396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1CFCCDBC-9A14-AA38-20D9-ADB19C10173C}"/>
              </a:ext>
            </a:extLst>
          </p:cNvPr>
          <p:cNvSpPr>
            <a:spLocks noGrp="1"/>
          </p:cNvSpPr>
          <p:nvPr>
            <p:ph idx="1"/>
          </p:nvPr>
        </p:nvSpPr>
        <p:spPr>
          <a:xfrm>
            <a:off x="138994" y="2243404"/>
            <a:ext cx="11522428" cy="4351338"/>
          </a:xfrm>
        </p:spPr>
        <p:txBody>
          <a:bodyPr>
            <a:normAutofit/>
          </a:bodyPr>
          <a:lstStyle/>
          <a:p>
            <a:pPr marL="0" marR="0" indent="0">
              <a:spcBef>
                <a:spcPts val="0"/>
              </a:spcBef>
              <a:spcAft>
                <a:spcPts val="0"/>
              </a:spcAft>
              <a:buNone/>
            </a:pPr>
            <a:endParaRPr lang="en-SG" sz="1800" dirty="0">
              <a:effectLst/>
              <a:latin typeface="Aptos" panose="020B0004020202020204" pitchFamily="34" charset="0"/>
              <a:ea typeface="Aptos" panose="020B0004020202020204" pitchFamily="34" charset="0"/>
              <a:cs typeface="Aptos" panose="020B0004020202020204" pitchFamily="34" charset="0"/>
            </a:endParaRPr>
          </a:p>
          <a:p>
            <a:pPr marL="0" marR="0" indent="0">
              <a:lnSpc>
                <a:spcPct val="150000"/>
              </a:lnSpc>
              <a:spcBef>
                <a:spcPts val="0"/>
              </a:spcBef>
              <a:spcAft>
                <a:spcPts val="1200"/>
              </a:spcAft>
              <a:buNone/>
            </a:pPr>
            <a:r>
              <a:rPr lang="en-SG" sz="1800" dirty="0">
                <a:effectLst/>
                <a:latin typeface="Aptos" panose="020B0004020202020204" pitchFamily="34" charset="0"/>
                <a:ea typeface="Times New Roman" panose="02020603050405020304" pitchFamily="18" charset="0"/>
                <a:cs typeface="Aptos" panose="020B0004020202020204" pitchFamily="34" charset="0"/>
              </a:rPr>
              <a:t>To ensure legal compliance, it is advised that regular audits be conducted to uphold data protection standards under laws like GDPR and CCPA. Intellectual property associated with AI should be rigorously protected to prevent infringement claims.</a:t>
            </a:r>
          </a:p>
          <a:p>
            <a:pPr marL="0" marR="0" indent="0">
              <a:lnSpc>
                <a:spcPct val="150000"/>
              </a:lnSpc>
              <a:spcBef>
                <a:spcPts val="0"/>
              </a:spcBef>
              <a:spcAft>
                <a:spcPts val="1200"/>
              </a:spcAft>
              <a:buNone/>
            </a:pPr>
            <a:r>
              <a:rPr lang="en-SG" sz="1800" dirty="0">
                <a:effectLst/>
                <a:latin typeface="Aptos" panose="020B0004020202020204" pitchFamily="34" charset="0"/>
                <a:ea typeface="Times New Roman" panose="02020603050405020304" pitchFamily="18" charset="0"/>
                <a:cs typeface="Aptos" panose="020B0004020202020204" pitchFamily="34" charset="0"/>
              </a:rPr>
              <a:t> </a:t>
            </a:r>
          </a:p>
          <a:p>
            <a:pPr marL="0" marR="0" indent="0">
              <a:lnSpc>
                <a:spcPct val="150000"/>
              </a:lnSpc>
              <a:spcBef>
                <a:spcPts val="0"/>
              </a:spcBef>
              <a:spcAft>
                <a:spcPts val="1200"/>
              </a:spcAft>
              <a:buNone/>
            </a:pPr>
            <a:r>
              <a:rPr lang="en-SG" sz="1800" dirty="0">
                <a:effectLst/>
                <a:latin typeface="Aptos" panose="020B0004020202020204" pitchFamily="34" charset="0"/>
                <a:ea typeface="Times New Roman" panose="02020603050405020304" pitchFamily="18" charset="0"/>
                <a:cs typeface="Aptos" panose="020B0004020202020204" pitchFamily="34" charset="0"/>
              </a:rPr>
              <a:t>Efforts must be made to address biases in AI algorithms to avoid discriminatory outcomes and potential liabilities. Additionally, clear liability clauses should be incorporated into user agreements to delineate responsibilities in case of AI failures, thus safeguarding the company's interests against legal challenges.</a:t>
            </a:r>
            <a:endParaRPr lang="en-SG" sz="1800" dirty="0">
              <a:effectLst/>
              <a:latin typeface="Aptos" panose="020B0004020202020204" pitchFamily="34" charset="0"/>
              <a:ea typeface="Aptos" panose="020B0004020202020204" pitchFamily="34" charset="0"/>
              <a:cs typeface="Aptos" panose="020B0004020202020204" pitchFamily="34" charset="0"/>
            </a:endParaRPr>
          </a:p>
          <a:p>
            <a:endParaRPr lang="en-SG" dirty="0"/>
          </a:p>
        </p:txBody>
      </p:sp>
      <p:grpSp>
        <p:nvGrpSpPr>
          <p:cNvPr id="4" name="Group 3">
            <a:extLst>
              <a:ext uri="{FF2B5EF4-FFF2-40B4-BE49-F238E27FC236}">
                <a16:creationId xmlns:a16="http://schemas.microsoft.com/office/drawing/2014/main" id="{A930C5AD-FBF5-7AB8-B6F1-4C1761E907BF}"/>
              </a:ext>
            </a:extLst>
          </p:cNvPr>
          <p:cNvGrpSpPr/>
          <p:nvPr/>
        </p:nvGrpSpPr>
        <p:grpSpPr>
          <a:xfrm>
            <a:off x="0" y="0"/>
            <a:ext cx="12192000" cy="1673011"/>
            <a:chOff x="0" y="0"/>
            <a:chExt cx="12192000" cy="1673011"/>
          </a:xfrm>
        </p:grpSpPr>
        <p:pic>
          <p:nvPicPr>
            <p:cNvPr id="5" name="Picture 4" descr="A group of banners with colorful design&#10;&#10;Description automatically generated with medium confidence">
              <a:extLst>
                <a:ext uri="{FF2B5EF4-FFF2-40B4-BE49-F238E27FC236}">
                  <a16:creationId xmlns:a16="http://schemas.microsoft.com/office/drawing/2014/main" id="{D0132AF3-31B2-71ED-75C5-BF68F3AC1A23}"/>
                </a:ext>
              </a:extLst>
            </p:cNvPr>
            <p:cNvPicPr/>
            <p:nvPr/>
          </p:nvPicPr>
          <p:blipFill rotWithShape="1">
            <a:blip r:embed="rId6">
              <a:extLst>
                <a:ext uri="{28A0092B-C50C-407E-A947-70E740481C1C}">
                  <a14:useLocalDpi xmlns:a14="http://schemas.microsoft.com/office/drawing/2010/main" val="0"/>
                </a:ext>
              </a:extLst>
            </a:blip>
            <a:srcRect/>
            <a:stretch/>
          </p:blipFill>
          <p:spPr>
            <a:xfrm>
              <a:off x="0" y="0"/>
              <a:ext cx="6134100" cy="1673011"/>
            </a:xfrm>
            <a:prstGeom prst="rect">
              <a:avLst/>
            </a:prstGeom>
          </p:spPr>
        </p:pic>
        <p:sp>
          <p:nvSpPr>
            <p:cNvPr id="6" name="Rectangle 5">
              <a:extLst>
                <a:ext uri="{FF2B5EF4-FFF2-40B4-BE49-F238E27FC236}">
                  <a16:creationId xmlns:a16="http://schemas.microsoft.com/office/drawing/2014/main" id="{1B5CCCD2-2132-9B59-49B2-31B79E20375F}"/>
                </a:ext>
              </a:extLst>
            </p:cNvPr>
            <p:cNvSpPr/>
            <p:nvPr/>
          </p:nvSpPr>
          <p:spPr>
            <a:xfrm>
              <a:off x="5816600" y="0"/>
              <a:ext cx="6375400" cy="1673011"/>
            </a:xfrm>
            <a:prstGeom prst="rect">
              <a:avLst/>
            </a:prstGeom>
            <a:solidFill>
              <a:srgbClr val="E1D7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pic>
          <p:nvPicPr>
            <p:cNvPr id="7" name="Picture 6" descr="A poster for a meeting&#10;&#10;Description automatically generated">
              <a:extLst>
                <a:ext uri="{FF2B5EF4-FFF2-40B4-BE49-F238E27FC236}">
                  <a16:creationId xmlns:a16="http://schemas.microsoft.com/office/drawing/2014/main" id="{CC6CA08D-F017-B987-1A47-6EE4AF383C5D}"/>
                </a:ext>
              </a:extLst>
            </p:cNvPr>
            <p:cNvPicPr/>
            <p:nvPr/>
          </p:nvPicPr>
          <p:blipFill rotWithShape="1">
            <a:blip r:embed="rId7">
              <a:extLst>
                <a:ext uri="{28A0092B-C50C-407E-A947-70E740481C1C}">
                  <a14:useLocalDpi xmlns:a14="http://schemas.microsoft.com/office/drawing/2010/main" val="0"/>
                </a:ext>
              </a:extLst>
            </a:blip>
            <a:srcRect/>
            <a:stretch/>
          </p:blipFill>
          <p:spPr>
            <a:xfrm>
              <a:off x="10055521" y="185998"/>
              <a:ext cx="1420122" cy="1301015"/>
            </a:xfrm>
            <a:prstGeom prst="rect">
              <a:avLst/>
            </a:prstGeom>
          </p:spPr>
        </p:pic>
        <p:grpSp>
          <p:nvGrpSpPr>
            <p:cNvPr id="8" name="Group 7">
              <a:extLst>
                <a:ext uri="{FF2B5EF4-FFF2-40B4-BE49-F238E27FC236}">
                  <a16:creationId xmlns:a16="http://schemas.microsoft.com/office/drawing/2014/main" id="{4D60DBA2-87E4-85F5-8838-6C9A7F0FB753}"/>
                </a:ext>
              </a:extLst>
            </p:cNvPr>
            <p:cNvGrpSpPr/>
            <p:nvPr/>
          </p:nvGrpSpPr>
          <p:grpSpPr>
            <a:xfrm>
              <a:off x="5369522" y="361392"/>
              <a:ext cx="3440510" cy="1101289"/>
              <a:chOff x="5484516" y="604191"/>
              <a:chExt cx="3081154" cy="986261"/>
            </a:xfrm>
          </p:grpSpPr>
          <p:pic>
            <p:nvPicPr>
              <p:cNvPr id="9" name="Picture 8" descr="A poster for a meeting&#10;&#10;Description automatically generated">
                <a:extLst>
                  <a:ext uri="{FF2B5EF4-FFF2-40B4-BE49-F238E27FC236}">
                    <a16:creationId xmlns:a16="http://schemas.microsoft.com/office/drawing/2014/main" id="{F3D2D870-3F71-D462-9666-F209048616F2}"/>
                  </a:ext>
                </a:extLst>
              </p:cNvPr>
              <p:cNvPicPr/>
              <p:nvPr/>
            </p:nvPicPr>
            <p:blipFill rotWithShape="1">
              <a:blip r:embed="rId8">
                <a:extLst>
                  <a:ext uri="{28A0092B-C50C-407E-A947-70E740481C1C}">
                    <a14:useLocalDpi xmlns:a14="http://schemas.microsoft.com/office/drawing/2010/main" val="0"/>
                  </a:ext>
                </a:extLst>
              </a:blip>
              <a:srcRect/>
              <a:stretch/>
            </p:blipFill>
            <p:spPr>
              <a:xfrm>
                <a:off x="5484516" y="1201837"/>
                <a:ext cx="3081154" cy="388615"/>
              </a:xfrm>
              <a:prstGeom prst="rect">
                <a:avLst/>
              </a:prstGeom>
            </p:spPr>
          </p:pic>
          <p:pic>
            <p:nvPicPr>
              <p:cNvPr id="10" name="Picture 9" descr="A poster for a meeting&#10;&#10;Description automatically generated">
                <a:extLst>
                  <a:ext uri="{FF2B5EF4-FFF2-40B4-BE49-F238E27FC236}">
                    <a16:creationId xmlns:a16="http://schemas.microsoft.com/office/drawing/2014/main" id="{70B72763-8AFB-6610-4950-94A9CE7A9404}"/>
                  </a:ext>
                </a:extLst>
              </p:cNvPr>
              <p:cNvPicPr/>
              <p:nvPr/>
            </p:nvPicPr>
            <p:blipFill rotWithShape="1">
              <a:blip r:embed="rId9">
                <a:extLst>
                  <a:ext uri="{28A0092B-C50C-407E-A947-70E740481C1C}">
                    <a14:useLocalDpi xmlns:a14="http://schemas.microsoft.com/office/drawing/2010/main" val="0"/>
                  </a:ext>
                </a:extLst>
              </a:blip>
              <a:srcRect/>
              <a:stretch/>
            </p:blipFill>
            <p:spPr>
              <a:xfrm>
                <a:off x="5586167" y="604191"/>
                <a:ext cx="2941320" cy="528319"/>
              </a:xfrm>
              <a:prstGeom prst="rect">
                <a:avLst/>
              </a:prstGeom>
            </p:spPr>
          </p:pic>
        </p:grpSp>
      </p:grpSp>
      <p:sp>
        <p:nvSpPr>
          <p:cNvPr id="2" name="Rectangle 1">
            <a:extLst>
              <a:ext uri="{FF2B5EF4-FFF2-40B4-BE49-F238E27FC236}">
                <a16:creationId xmlns:a16="http://schemas.microsoft.com/office/drawing/2014/main" id="{F97E0CE2-33F4-20C5-7C18-069B99EE9C50}"/>
              </a:ext>
            </a:extLst>
          </p:cNvPr>
          <p:cNvSpPr/>
          <p:nvPr/>
        </p:nvSpPr>
        <p:spPr>
          <a:xfrm>
            <a:off x="0" y="1673011"/>
            <a:ext cx="12192000" cy="59639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Practical Example 1 – Spot the Issue</a:t>
            </a:r>
            <a:endParaRPr lang="en-US" sz="2000" dirty="0"/>
          </a:p>
        </p:txBody>
      </p:sp>
    </p:spTree>
    <p:extLst>
      <p:ext uri="{BB962C8B-B14F-4D97-AF65-F5344CB8AC3E}">
        <p14:creationId xmlns:p14="http://schemas.microsoft.com/office/powerpoint/2010/main" val="1947850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1AD7C7-C1E6-0618-C27C-B57DC1ACCEA8}"/>
              </a:ext>
            </a:extLst>
          </p:cNvPr>
          <p:cNvSpPr/>
          <p:nvPr/>
        </p:nvSpPr>
        <p:spPr>
          <a:xfrm>
            <a:off x="7429500" y="1673011"/>
            <a:ext cx="4762500" cy="5184989"/>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hink-cell data - do not delete" hidden="1">
            <a:extLst>
              <a:ext uri="{FF2B5EF4-FFF2-40B4-BE49-F238E27FC236}">
                <a16:creationId xmlns:a16="http://schemas.microsoft.com/office/drawing/2014/main" id="{3D488786-D7D4-D198-271F-6B1612D9396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4" name="think-cell data - do not delete" hidden="1">
                        <a:extLst>
                          <a:ext uri="{FF2B5EF4-FFF2-40B4-BE49-F238E27FC236}">
                            <a16:creationId xmlns:a16="http://schemas.microsoft.com/office/drawing/2014/main" id="{3D488786-D7D4-D198-271F-6B1612D9396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1CFCCDBC-9A14-AA38-20D9-ADB19C10173C}"/>
              </a:ext>
            </a:extLst>
          </p:cNvPr>
          <p:cNvSpPr>
            <a:spLocks noGrp="1"/>
          </p:cNvSpPr>
          <p:nvPr>
            <p:ph idx="1"/>
          </p:nvPr>
        </p:nvSpPr>
        <p:spPr>
          <a:xfrm>
            <a:off x="266648" y="2348373"/>
            <a:ext cx="6916893" cy="4351338"/>
          </a:xfrm>
        </p:spPr>
        <p:txBody>
          <a:bodyPr/>
          <a:lstStyle/>
          <a:p>
            <a:pPr marL="0" marR="0">
              <a:spcBef>
                <a:spcPts val="600"/>
              </a:spcBef>
              <a:spcAft>
                <a:spcPts val="600"/>
              </a:spcAft>
            </a:pPr>
            <a:endParaRPr lang="en-SG" sz="1800" dirty="0">
              <a:effectLst/>
              <a:latin typeface="Aptos" panose="020B0004020202020204" pitchFamily="34" charset="0"/>
              <a:ea typeface="Aptos" panose="020B0004020202020204" pitchFamily="34" charset="0"/>
              <a:cs typeface="Aptos" panose="020B0004020202020204" pitchFamily="34" charset="0"/>
            </a:endParaRPr>
          </a:p>
          <a:p>
            <a:pPr marL="0" marR="0" indent="0" algn="just">
              <a:spcBef>
                <a:spcPts val="600"/>
              </a:spcBef>
              <a:spcAft>
                <a:spcPts val="600"/>
              </a:spcAft>
              <a:buNone/>
            </a:pPr>
            <a:r>
              <a:rPr lang="en-SG" sz="1800" dirty="0">
                <a:effectLst/>
                <a:latin typeface="Aptos" panose="020B0004020202020204" pitchFamily="34" charset="0"/>
                <a:ea typeface="Times New Roman" panose="02020603050405020304" pitchFamily="18" charset="0"/>
                <a:cs typeface="Aptos" panose="020B0004020202020204" pitchFamily="34" charset="0"/>
              </a:rPr>
              <a:t>To ensure legal compliance</a:t>
            </a:r>
            <a:r>
              <a:rPr lang="en-SG" sz="1800" dirty="0">
                <a:solidFill>
                  <a:srgbClr val="FF0000"/>
                </a:solidFill>
                <a:effectLst/>
                <a:latin typeface="Aptos" panose="020B0004020202020204" pitchFamily="34" charset="0"/>
                <a:ea typeface="Times New Roman" panose="02020603050405020304" pitchFamily="18" charset="0"/>
                <a:cs typeface="Aptos" panose="020B0004020202020204" pitchFamily="34" charset="0"/>
              </a:rPr>
              <a:t>, it is advised that</a:t>
            </a:r>
            <a:r>
              <a:rPr lang="en-SG" sz="1800" dirty="0">
                <a:effectLst/>
                <a:latin typeface="Aptos" panose="020B0004020202020204" pitchFamily="34" charset="0"/>
                <a:ea typeface="Times New Roman" panose="02020603050405020304" pitchFamily="18" charset="0"/>
                <a:cs typeface="Aptos" panose="020B0004020202020204" pitchFamily="34" charset="0"/>
              </a:rPr>
              <a:t> regular audits </a:t>
            </a:r>
            <a:r>
              <a:rPr lang="en-SG" sz="1800" dirty="0">
                <a:solidFill>
                  <a:srgbClr val="FF0000"/>
                </a:solidFill>
                <a:effectLst/>
                <a:latin typeface="Aptos" panose="020B0004020202020204" pitchFamily="34" charset="0"/>
                <a:ea typeface="Times New Roman" panose="02020603050405020304" pitchFamily="18" charset="0"/>
                <a:cs typeface="Aptos" panose="020B0004020202020204" pitchFamily="34" charset="0"/>
              </a:rPr>
              <a:t>be conducted </a:t>
            </a:r>
            <a:r>
              <a:rPr lang="en-SG" sz="1800" dirty="0">
                <a:effectLst/>
                <a:latin typeface="Aptos" panose="020B0004020202020204" pitchFamily="34" charset="0"/>
                <a:ea typeface="Times New Roman" panose="02020603050405020304" pitchFamily="18" charset="0"/>
                <a:cs typeface="Aptos" panose="020B0004020202020204" pitchFamily="34" charset="0"/>
              </a:rPr>
              <a:t>to uphold data protection standards under laws like GDPR and CCPA. Intellectual property associated with AI </a:t>
            </a:r>
            <a:r>
              <a:rPr lang="en-SG" sz="1800" dirty="0">
                <a:solidFill>
                  <a:srgbClr val="FF0000"/>
                </a:solidFill>
                <a:effectLst/>
                <a:latin typeface="Aptos" panose="020B0004020202020204" pitchFamily="34" charset="0"/>
                <a:ea typeface="Times New Roman" panose="02020603050405020304" pitchFamily="18" charset="0"/>
                <a:cs typeface="Aptos" panose="020B0004020202020204" pitchFamily="34" charset="0"/>
              </a:rPr>
              <a:t>should be rigorously protected </a:t>
            </a:r>
            <a:r>
              <a:rPr lang="en-SG" sz="1800" dirty="0">
                <a:effectLst/>
                <a:latin typeface="Aptos" panose="020B0004020202020204" pitchFamily="34" charset="0"/>
                <a:ea typeface="Times New Roman" panose="02020603050405020304" pitchFamily="18" charset="0"/>
                <a:cs typeface="Aptos" panose="020B0004020202020204" pitchFamily="34" charset="0"/>
              </a:rPr>
              <a:t>to prevent infringement claims.</a:t>
            </a:r>
          </a:p>
          <a:p>
            <a:pPr marL="0" marR="0" indent="0" algn="just">
              <a:spcBef>
                <a:spcPts val="600"/>
              </a:spcBef>
              <a:spcAft>
                <a:spcPts val="600"/>
              </a:spcAft>
              <a:buNone/>
            </a:pPr>
            <a:r>
              <a:rPr lang="en-SG" sz="1800" dirty="0">
                <a:effectLst/>
                <a:latin typeface="Aptos" panose="020B0004020202020204" pitchFamily="34" charset="0"/>
                <a:ea typeface="Times New Roman" panose="02020603050405020304" pitchFamily="18" charset="0"/>
                <a:cs typeface="Aptos" panose="020B0004020202020204" pitchFamily="34" charset="0"/>
              </a:rPr>
              <a:t> </a:t>
            </a:r>
            <a:endParaRPr lang="en-SG" sz="1800" dirty="0">
              <a:solidFill>
                <a:srgbClr val="FF0000"/>
              </a:solidFill>
              <a:effectLst/>
              <a:latin typeface="Aptos" panose="020B0004020202020204" pitchFamily="34" charset="0"/>
              <a:ea typeface="Times New Roman" panose="02020603050405020304" pitchFamily="18" charset="0"/>
              <a:cs typeface="Aptos" panose="020B0004020202020204" pitchFamily="34" charset="0"/>
            </a:endParaRPr>
          </a:p>
          <a:p>
            <a:pPr marL="0" marR="0" indent="0" algn="just">
              <a:spcBef>
                <a:spcPts val="600"/>
              </a:spcBef>
              <a:spcAft>
                <a:spcPts val="600"/>
              </a:spcAft>
              <a:buNone/>
            </a:pPr>
            <a:r>
              <a:rPr lang="en-SG" sz="1800" dirty="0">
                <a:solidFill>
                  <a:srgbClr val="FF0000"/>
                </a:solidFill>
                <a:effectLst/>
                <a:latin typeface="Aptos" panose="020B0004020202020204" pitchFamily="34" charset="0"/>
                <a:ea typeface="Times New Roman" panose="02020603050405020304" pitchFamily="18" charset="0"/>
                <a:cs typeface="Aptos" panose="020B0004020202020204" pitchFamily="34" charset="0"/>
              </a:rPr>
              <a:t>Efforts must be made to address </a:t>
            </a:r>
            <a:r>
              <a:rPr lang="en-SG" sz="1800" dirty="0">
                <a:effectLst/>
                <a:latin typeface="Aptos" panose="020B0004020202020204" pitchFamily="34" charset="0"/>
                <a:ea typeface="Times New Roman" panose="02020603050405020304" pitchFamily="18" charset="0"/>
                <a:cs typeface="Aptos" panose="020B0004020202020204" pitchFamily="34" charset="0"/>
              </a:rPr>
              <a:t>biases in AI algorithms to avoid discriminatory outcomes and potential liabilities. </a:t>
            </a:r>
            <a:r>
              <a:rPr lang="en-SG" sz="1800" dirty="0">
                <a:solidFill>
                  <a:srgbClr val="FF0000"/>
                </a:solidFill>
                <a:effectLst/>
                <a:latin typeface="Aptos" panose="020B0004020202020204" pitchFamily="34" charset="0"/>
                <a:ea typeface="Times New Roman" panose="02020603050405020304" pitchFamily="18" charset="0"/>
                <a:cs typeface="Aptos" panose="020B0004020202020204" pitchFamily="34" charset="0"/>
              </a:rPr>
              <a:t>Additionally, </a:t>
            </a:r>
            <a:r>
              <a:rPr lang="en-SG" sz="1800" dirty="0">
                <a:effectLst/>
                <a:latin typeface="Aptos" panose="020B0004020202020204" pitchFamily="34" charset="0"/>
                <a:ea typeface="Times New Roman" panose="02020603050405020304" pitchFamily="18" charset="0"/>
                <a:cs typeface="Aptos" panose="020B0004020202020204" pitchFamily="34" charset="0"/>
              </a:rPr>
              <a:t>clear liability clauses </a:t>
            </a:r>
            <a:r>
              <a:rPr lang="en-SG" sz="1800" dirty="0">
                <a:solidFill>
                  <a:srgbClr val="FF0000"/>
                </a:solidFill>
                <a:effectLst/>
                <a:latin typeface="Aptos" panose="020B0004020202020204" pitchFamily="34" charset="0"/>
                <a:ea typeface="Times New Roman" panose="02020603050405020304" pitchFamily="18" charset="0"/>
                <a:cs typeface="Aptos" panose="020B0004020202020204" pitchFamily="34" charset="0"/>
              </a:rPr>
              <a:t>should be incorporated </a:t>
            </a:r>
            <a:r>
              <a:rPr lang="en-SG" sz="1800" dirty="0">
                <a:effectLst/>
                <a:latin typeface="Aptos" panose="020B0004020202020204" pitchFamily="34" charset="0"/>
                <a:ea typeface="Times New Roman" panose="02020603050405020304" pitchFamily="18" charset="0"/>
                <a:cs typeface="Aptos" panose="020B0004020202020204" pitchFamily="34" charset="0"/>
              </a:rPr>
              <a:t>into user agreements to delineate responsibilities in case of AI failures, </a:t>
            </a:r>
            <a:r>
              <a:rPr lang="en-SG" sz="1800" dirty="0">
                <a:solidFill>
                  <a:srgbClr val="FF0000"/>
                </a:solidFill>
                <a:effectLst/>
                <a:latin typeface="Aptos" panose="020B0004020202020204" pitchFamily="34" charset="0"/>
                <a:ea typeface="Times New Roman" panose="02020603050405020304" pitchFamily="18" charset="0"/>
                <a:cs typeface="Aptos" panose="020B0004020202020204" pitchFamily="34" charset="0"/>
              </a:rPr>
              <a:t>thus safeguarding the company's interests against legal challenges</a:t>
            </a:r>
            <a:r>
              <a:rPr lang="en-SG" sz="1800" dirty="0">
                <a:effectLst/>
                <a:latin typeface="Aptos" panose="020B0004020202020204" pitchFamily="34" charset="0"/>
                <a:ea typeface="Times New Roman" panose="02020603050405020304" pitchFamily="18" charset="0"/>
                <a:cs typeface="Aptos" panose="020B0004020202020204" pitchFamily="34" charset="0"/>
              </a:rPr>
              <a:t>.</a:t>
            </a:r>
            <a:endParaRPr lang="en-SG" sz="1800" dirty="0">
              <a:effectLst/>
              <a:latin typeface="Aptos" panose="020B0004020202020204" pitchFamily="34" charset="0"/>
              <a:ea typeface="Aptos" panose="020B0004020202020204" pitchFamily="34" charset="0"/>
              <a:cs typeface="Aptos" panose="020B0004020202020204" pitchFamily="34" charset="0"/>
            </a:endParaRPr>
          </a:p>
          <a:p>
            <a:endParaRPr lang="en-SG" dirty="0"/>
          </a:p>
        </p:txBody>
      </p:sp>
      <p:grpSp>
        <p:nvGrpSpPr>
          <p:cNvPr id="4" name="Group 3">
            <a:extLst>
              <a:ext uri="{FF2B5EF4-FFF2-40B4-BE49-F238E27FC236}">
                <a16:creationId xmlns:a16="http://schemas.microsoft.com/office/drawing/2014/main" id="{A930C5AD-FBF5-7AB8-B6F1-4C1761E907BF}"/>
              </a:ext>
            </a:extLst>
          </p:cNvPr>
          <p:cNvGrpSpPr/>
          <p:nvPr/>
        </p:nvGrpSpPr>
        <p:grpSpPr>
          <a:xfrm>
            <a:off x="0" y="0"/>
            <a:ext cx="12192000" cy="1673011"/>
            <a:chOff x="0" y="0"/>
            <a:chExt cx="12192000" cy="1673011"/>
          </a:xfrm>
        </p:grpSpPr>
        <p:pic>
          <p:nvPicPr>
            <p:cNvPr id="5" name="Picture 4" descr="A group of banners with colorful design&#10;&#10;Description automatically generated with medium confidence">
              <a:extLst>
                <a:ext uri="{FF2B5EF4-FFF2-40B4-BE49-F238E27FC236}">
                  <a16:creationId xmlns:a16="http://schemas.microsoft.com/office/drawing/2014/main" id="{D0132AF3-31B2-71ED-75C5-BF68F3AC1A23}"/>
                </a:ext>
              </a:extLst>
            </p:cNvPr>
            <p:cNvPicPr/>
            <p:nvPr/>
          </p:nvPicPr>
          <p:blipFill rotWithShape="1">
            <a:blip r:embed="rId6">
              <a:extLst>
                <a:ext uri="{28A0092B-C50C-407E-A947-70E740481C1C}">
                  <a14:useLocalDpi xmlns:a14="http://schemas.microsoft.com/office/drawing/2010/main" val="0"/>
                </a:ext>
              </a:extLst>
            </a:blip>
            <a:srcRect/>
            <a:stretch/>
          </p:blipFill>
          <p:spPr>
            <a:xfrm>
              <a:off x="0" y="0"/>
              <a:ext cx="6134100" cy="1673011"/>
            </a:xfrm>
            <a:prstGeom prst="rect">
              <a:avLst/>
            </a:prstGeom>
          </p:spPr>
        </p:pic>
        <p:sp>
          <p:nvSpPr>
            <p:cNvPr id="6" name="Rectangle 5">
              <a:extLst>
                <a:ext uri="{FF2B5EF4-FFF2-40B4-BE49-F238E27FC236}">
                  <a16:creationId xmlns:a16="http://schemas.microsoft.com/office/drawing/2014/main" id="{1B5CCCD2-2132-9B59-49B2-31B79E20375F}"/>
                </a:ext>
              </a:extLst>
            </p:cNvPr>
            <p:cNvSpPr/>
            <p:nvPr/>
          </p:nvSpPr>
          <p:spPr>
            <a:xfrm>
              <a:off x="5816600" y="0"/>
              <a:ext cx="6375400" cy="1673011"/>
            </a:xfrm>
            <a:prstGeom prst="rect">
              <a:avLst/>
            </a:prstGeom>
            <a:solidFill>
              <a:srgbClr val="E1D7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pic>
          <p:nvPicPr>
            <p:cNvPr id="7" name="Picture 6" descr="A poster for a meeting&#10;&#10;Description automatically generated">
              <a:extLst>
                <a:ext uri="{FF2B5EF4-FFF2-40B4-BE49-F238E27FC236}">
                  <a16:creationId xmlns:a16="http://schemas.microsoft.com/office/drawing/2014/main" id="{CC6CA08D-F017-B987-1A47-6EE4AF383C5D}"/>
                </a:ext>
              </a:extLst>
            </p:cNvPr>
            <p:cNvPicPr/>
            <p:nvPr/>
          </p:nvPicPr>
          <p:blipFill rotWithShape="1">
            <a:blip r:embed="rId7">
              <a:extLst>
                <a:ext uri="{28A0092B-C50C-407E-A947-70E740481C1C}">
                  <a14:useLocalDpi xmlns:a14="http://schemas.microsoft.com/office/drawing/2010/main" val="0"/>
                </a:ext>
              </a:extLst>
            </a:blip>
            <a:srcRect/>
            <a:stretch/>
          </p:blipFill>
          <p:spPr>
            <a:xfrm>
              <a:off x="10055521" y="185998"/>
              <a:ext cx="1420122" cy="1301015"/>
            </a:xfrm>
            <a:prstGeom prst="rect">
              <a:avLst/>
            </a:prstGeom>
          </p:spPr>
        </p:pic>
        <p:grpSp>
          <p:nvGrpSpPr>
            <p:cNvPr id="8" name="Group 7">
              <a:extLst>
                <a:ext uri="{FF2B5EF4-FFF2-40B4-BE49-F238E27FC236}">
                  <a16:creationId xmlns:a16="http://schemas.microsoft.com/office/drawing/2014/main" id="{4D60DBA2-87E4-85F5-8838-6C9A7F0FB753}"/>
                </a:ext>
              </a:extLst>
            </p:cNvPr>
            <p:cNvGrpSpPr/>
            <p:nvPr/>
          </p:nvGrpSpPr>
          <p:grpSpPr>
            <a:xfrm>
              <a:off x="5369522" y="361392"/>
              <a:ext cx="3440510" cy="1101289"/>
              <a:chOff x="5484516" y="604191"/>
              <a:chExt cx="3081154" cy="986261"/>
            </a:xfrm>
          </p:grpSpPr>
          <p:pic>
            <p:nvPicPr>
              <p:cNvPr id="9" name="Picture 8" descr="A poster for a meeting&#10;&#10;Description automatically generated">
                <a:extLst>
                  <a:ext uri="{FF2B5EF4-FFF2-40B4-BE49-F238E27FC236}">
                    <a16:creationId xmlns:a16="http://schemas.microsoft.com/office/drawing/2014/main" id="{F3D2D870-3F71-D462-9666-F209048616F2}"/>
                  </a:ext>
                </a:extLst>
              </p:cNvPr>
              <p:cNvPicPr/>
              <p:nvPr/>
            </p:nvPicPr>
            <p:blipFill rotWithShape="1">
              <a:blip r:embed="rId8">
                <a:extLst>
                  <a:ext uri="{28A0092B-C50C-407E-A947-70E740481C1C}">
                    <a14:useLocalDpi xmlns:a14="http://schemas.microsoft.com/office/drawing/2010/main" val="0"/>
                  </a:ext>
                </a:extLst>
              </a:blip>
              <a:srcRect/>
              <a:stretch/>
            </p:blipFill>
            <p:spPr>
              <a:xfrm>
                <a:off x="5484516" y="1201837"/>
                <a:ext cx="3081154" cy="388615"/>
              </a:xfrm>
              <a:prstGeom prst="rect">
                <a:avLst/>
              </a:prstGeom>
            </p:spPr>
          </p:pic>
          <p:pic>
            <p:nvPicPr>
              <p:cNvPr id="10" name="Picture 9" descr="A poster for a meeting&#10;&#10;Description automatically generated">
                <a:extLst>
                  <a:ext uri="{FF2B5EF4-FFF2-40B4-BE49-F238E27FC236}">
                    <a16:creationId xmlns:a16="http://schemas.microsoft.com/office/drawing/2014/main" id="{70B72763-8AFB-6610-4950-94A9CE7A9404}"/>
                  </a:ext>
                </a:extLst>
              </p:cNvPr>
              <p:cNvPicPr/>
              <p:nvPr/>
            </p:nvPicPr>
            <p:blipFill rotWithShape="1">
              <a:blip r:embed="rId9">
                <a:extLst>
                  <a:ext uri="{28A0092B-C50C-407E-A947-70E740481C1C}">
                    <a14:useLocalDpi xmlns:a14="http://schemas.microsoft.com/office/drawing/2010/main" val="0"/>
                  </a:ext>
                </a:extLst>
              </a:blip>
              <a:srcRect/>
              <a:stretch/>
            </p:blipFill>
            <p:spPr>
              <a:xfrm>
                <a:off x="5586167" y="604191"/>
                <a:ext cx="2941320" cy="528319"/>
              </a:xfrm>
              <a:prstGeom prst="rect">
                <a:avLst/>
              </a:prstGeom>
            </p:spPr>
          </p:pic>
        </p:grpSp>
      </p:grpSp>
      <p:sp>
        <p:nvSpPr>
          <p:cNvPr id="12" name="TextBox 11">
            <a:extLst>
              <a:ext uri="{FF2B5EF4-FFF2-40B4-BE49-F238E27FC236}">
                <a16:creationId xmlns:a16="http://schemas.microsoft.com/office/drawing/2014/main" id="{E3391E2C-35DE-8251-7481-E7C8E9828EA5}"/>
              </a:ext>
            </a:extLst>
          </p:cNvPr>
          <p:cNvSpPr txBox="1"/>
          <p:nvPr/>
        </p:nvSpPr>
        <p:spPr>
          <a:xfrm>
            <a:off x="7599259" y="1944718"/>
            <a:ext cx="4034553" cy="4801314"/>
          </a:xfrm>
          <a:prstGeom prst="rect">
            <a:avLst/>
          </a:prstGeom>
          <a:noFill/>
        </p:spPr>
        <p:txBody>
          <a:bodyPr wrap="square">
            <a:spAutoFit/>
          </a:bodyPr>
          <a:lstStyle/>
          <a:p>
            <a:pPr marL="285750" marR="0" indent="-285750">
              <a:spcBef>
                <a:spcPts val="0"/>
              </a:spcBef>
              <a:spcAft>
                <a:spcPts val="0"/>
              </a:spcAft>
              <a:buFont typeface="Arial" panose="020B0604020202020204" pitchFamily="34" charset="0"/>
              <a:buChar char="•"/>
            </a:pPr>
            <a:r>
              <a:rPr lang="en-SG" sz="1800" dirty="0">
                <a:effectLst/>
                <a:latin typeface="Aptos" panose="020B0004020202020204" pitchFamily="34" charset="0"/>
                <a:ea typeface="Times New Roman" panose="02020603050405020304" pitchFamily="18" charset="0"/>
                <a:cs typeface="Aptos" panose="020B0004020202020204" pitchFamily="34" charset="0"/>
              </a:rPr>
              <a:t>For compliance with data protection laws such as GDPR and CCPA, </a:t>
            </a:r>
            <a:r>
              <a:rPr lang="en-SG" sz="1800" dirty="0">
                <a:solidFill>
                  <a:schemeClr val="accent1"/>
                </a:solidFill>
                <a:effectLst/>
                <a:latin typeface="Aptos" panose="020B0004020202020204" pitchFamily="34" charset="0"/>
                <a:ea typeface="Times New Roman" panose="02020603050405020304" pitchFamily="18" charset="0"/>
                <a:cs typeface="Aptos" panose="020B0004020202020204" pitchFamily="34" charset="0"/>
              </a:rPr>
              <a:t>conduct regular audits. </a:t>
            </a:r>
          </a:p>
          <a:p>
            <a:pPr marL="285750" marR="0" indent="-285750">
              <a:spcBef>
                <a:spcPts val="0"/>
              </a:spcBef>
              <a:spcAft>
                <a:spcPts val="0"/>
              </a:spcAft>
              <a:buFont typeface="Arial" panose="020B0604020202020204" pitchFamily="34" charset="0"/>
              <a:buChar char="•"/>
            </a:pPr>
            <a:endParaRPr lang="en-SG" dirty="0">
              <a:latin typeface="Aptos" panose="020B0004020202020204" pitchFamily="34" charset="0"/>
              <a:ea typeface="Times New Roman" panose="02020603050405020304" pitchFamily="18" charset="0"/>
              <a:cs typeface="Aptos" panose="020B0004020202020204" pitchFamily="34" charset="0"/>
            </a:endParaRPr>
          </a:p>
          <a:p>
            <a:pPr marL="285750" marR="0" indent="-285750">
              <a:spcBef>
                <a:spcPts val="0"/>
              </a:spcBef>
              <a:spcAft>
                <a:spcPts val="0"/>
              </a:spcAft>
              <a:buFont typeface="Arial" panose="020B0604020202020204" pitchFamily="34" charset="0"/>
              <a:buChar char="•"/>
            </a:pPr>
            <a:r>
              <a:rPr lang="en-SG" sz="1800" dirty="0">
                <a:solidFill>
                  <a:schemeClr val="accent1"/>
                </a:solidFill>
                <a:effectLst/>
                <a:latin typeface="Aptos" panose="020B0004020202020204" pitchFamily="34" charset="0"/>
                <a:ea typeface="Times New Roman" panose="02020603050405020304" pitchFamily="18" charset="0"/>
                <a:cs typeface="Aptos" panose="020B0004020202020204" pitchFamily="34" charset="0"/>
              </a:rPr>
              <a:t>Protect</a:t>
            </a:r>
            <a:r>
              <a:rPr lang="en-SG" sz="1800" dirty="0">
                <a:effectLst/>
                <a:latin typeface="Aptos" panose="020B0004020202020204" pitchFamily="34" charset="0"/>
                <a:ea typeface="Times New Roman" panose="02020603050405020304" pitchFamily="18" charset="0"/>
                <a:cs typeface="Aptos" panose="020B0004020202020204" pitchFamily="34" charset="0"/>
              </a:rPr>
              <a:t> intellectual property related to AI rigorously to avoid infringement claims. </a:t>
            </a:r>
          </a:p>
          <a:p>
            <a:pPr marL="285750" marR="0" indent="-285750">
              <a:spcBef>
                <a:spcPts val="0"/>
              </a:spcBef>
              <a:spcAft>
                <a:spcPts val="0"/>
              </a:spcAft>
              <a:buFont typeface="Arial" panose="020B0604020202020204" pitchFamily="34" charset="0"/>
              <a:buChar char="•"/>
            </a:pPr>
            <a:endParaRPr lang="en-SG" dirty="0">
              <a:latin typeface="Aptos" panose="020B0004020202020204" pitchFamily="34" charset="0"/>
              <a:ea typeface="Times New Roman" panose="02020603050405020304" pitchFamily="18" charset="0"/>
              <a:cs typeface="Aptos" panose="020B0004020202020204" pitchFamily="34" charset="0"/>
            </a:endParaRPr>
          </a:p>
          <a:p>
            <a:pPr marL="285750" marR="0" indent="-285750">
              <a:spcBef>
                <a:spcPts val="0"/>
              </a:spcBef>
              <a:spcAft>
                <a:spcPts val="0"/>
              </a:spcAft>
              <a:buFont typeface="Arial" panose="020B0604020202020204" pitchFamily="34" charset="0"/>
              <a:buChar char="•"/>
            </a:pPr>
            <a:r>
              <a:rPr lang="en-SG" sz="1800" dirty="0">
                <a:solidFill>
                  <a:schemeClr val="accent1"/>
                </a:solidFill>
                <a:effectLst/>
                <a:latin typeface="Aptos" panose="020B0004020202020204" pitchFamily="34" charset="0"/>
                <a:ea typeface="Times New Roman" panose="02020603050405020304" pitchFamily="18" charset="0"/>
                <a:cs typeface="Aptos" panose="020B0004020202020204" pitchFamily="34" charset="0"/>
              </a:rPr>
              <a:t>Address</a:t>
            </a:r>
            <a:r>
              <a:rPr lang="en-SG" sz="1800" dirty="0">
                <a:effectLst/>
                <a:latin typeface="Aptos" panose="020B0004020202020204" pitchFamily="34" charset="0"/>
                <a:ea typeface="Times New Roman" panose="02020603050405020304" pitchFamily="18" charset="0"/>
                <a:cs typeface="Aptos" panose="020B0004020202020204" pitchFamily="34" charset="0"/>
              </a:rPr>
              <a:t> biases in AI algorithms to prevent discriminatory outcomes and potential liabilities. </a:t>
            </a:r>
          </a:p>
          <a:p>
            <a:pPr marL="285750" marR="0" indent="-285750">
              <a:spcBef>
                <a:spcPts val="0"/>
              </a:spcBef>
              <a:spcAft>
                <a:spcPts val="0"/>
              </a:spcAft>
              <a:buFont typeface="Arial" panose="020B0604020202020204" pitchFamily="34" charset="0"/>
              <a:buChar char="•"/>
            </a:pPr>
            <a:endParaRPr lang="en-SG" sz="1800" dirty="0">
              <a:effectLst/>
              <a:latin typeface="Aptos" panose="020B0004020202020204" pitchFamily="34" charset="0"/>
              <a:ea typeface="Times New Roman" panose="02020603050405020304" pitchFamily="18" charset="0"/>
              <a:cs typeface="Aptos" panose="020B0004020202020204" pitchFamily="34" charset="0"/>
            </a:endParaRPr>
          </a:p>
          <a:p>
            <a:pPr marL="285750" marR="0" indent="-285750">
              <a:spcBef>
                <a:spcPts val="0"/>
              </a:spcBef>
              <a:spcAft>
                <a:spcPts val="0"/>
              </a:spcAft>
              <a:buFont typeface="Arial" panose="020B0604020202020204" pitchFamily="34" charset="0"/>
              <a:buChar char="•"/>
            </a:pPr>
            <a:r>
              <a:rPr lang="en-SG" sz="1800" dirty="0">
                <a:solidFill>
                  <a:schemeClr val="accent1"/>
                </a:solidFill>
                <a:effectLst/>
                <a:latin typeface="Aptos" panose="020B0004020202020204" pitchFamily="34" charset="0"/>
                <a:ea typeface="Times New Roman" panose="02020603050405020304" pitchFamily="18" charset="0"/>
                <a:cs typeface="Aptos" panose="020B0004020202020204" pitchFamily="34" charset="0"/>
              </a:rPr>
              <a:t>Include </a:t>
            </a:r>
            <a:r>
              <a:rPr lang="en-SG" sz="1800" dirty="0">
                <a:effectLst/>
                <a:latin typeface="Aptos" panose="020B0004020202020204" pitchFamily="34" charset="0"/>
                <a:ea typeface="Times New Roman" panose="02020603050405020304" pitchFamily="18" charset="0"/>
                <a:cs typeface="Aptos" panose="020B0004020202020204" pitchFamily="34" charset="0"/>
              </a:rPr>
              <a:t>clear liability clauses in user agreements to set out responsibilities and protect the company in case of AI failures.</a:t>
            </a:r>
          </a:p>
          <a:p>
            <a:pPr marL="285750" marR="0" indent="-285750">
              <a:spcBef>
                <a:spcPts val="0"/>
              </a:spcBef>
              <a:spcAft>
                <a:spcPts val="0"/>
              </a:spcAft>
              <a:buFont typeface="Arial" panose="020B0604020202020204" pitchFamily="34" charset="0"/>
              <a:buChar char="•"/>
            </a:pPr>
            <a:endParaRPr lang="en-SG"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2" name="Rectangle 1">
            <a:extLst>
              <a:ext uri="{FF2B5EF4-FFF2-40B4-BE49-F238E27FC236}">
                <a16:creationId xmlns:a16="http://schemas.microsoft.com/office/drawing/2014/main" id="{73CC54CC-AF53-9BBE-A01C-C7C8B9587DD3}"/>
              </a:ext>
            </a:extLst>
          </p:cNvPr>
          <p:cNvSpPr/>
          <p:nvPr/>
        </p:nvSpPr>
        <p:spPr>
          <a:xfrm>
            <a:off x="0" y="1673011"/>
            <a:ext cx="7429500" cy="59639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Practical Example 1 – Spot the Issue - </a:t>
            </a:r>
            <a:r>
              <a:rPr lang="en-US" sz="2000" b="1" i="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Reference</a:t>
            </a:r>
            <a:endParaRPr lang="en-US" sz="2000" i="1" dirty="0"/>
          </a:p>
        </p:txBody>
      </p:sp>
    </p:spTree>
    <p:extLst>
      <p:ext uri="{BB962C8B-B14F-4D97-AF65-F5344CB8AC3E}">
        <p14:creationId xmlns:p14="http://schemas.microsoft.com/office/powerpoint/2010/main" val="728250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2D07FAA-2036-4C3F-929C-00D3F70CED16}"/>
              </a:ext>
            </a:extLst>
          </p:cNvPr>
          <p:cNvSpPr/>
          <p:nvPr/>
        </p:nvSpPr>
        <p:spPr>
          <a:xfrm>
            <a:off x="0" y="1673011"/>
            <a:ext cx="12192000" cy="59639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b="1" dirty="0">
                <a:solidFill>
                  <a:schemeClr val="bg1">
                    <a:lumMod val="95000"/>
                  </a:schemeClr>
                </a:solidFill>
                <a:latin typeface="Roboto" panose="02000000000000000000" pitchFamily="2" charset="0"/>
                <a:ea typeface="Roboto" panose="02000000000000000000" pitchFamily="2" charset="0"/>
                <a:cs typeface="Roboto" panose="02000000000000000000" pitchFamily="2" charset="0"/>
              </a:rPr>
              <a:t>Practical Example 2 - PowerPoint</a:t>
            </a:r>
            <a:endParaRPr lang="en-US" sz="2000" dirty="0"/>
          </a:p>
        </p:txBody>
      </p:sp>
      <p:grpSp>
        <p:nvGrpSpPr>
          <p:cNvPr id="12" name="Group 11">
            <a:extLst>
              <a:ext uri="{FF2B5EF4-FFF2-40B4-BE49-F238E27FC236}">
                <a16:creationId xmlns:a16="http://schemas.microsoft.com/office/drawing/2014/main" id="{FA5BD6DD-129F-6FDA-EBB5-EAD0A48E92E0}"/>
              </a:ext>
            </a:extLst>
          </p:cNvPr>
          <p:cNvGrpSpPr>
            <a:grpSpLocks noGrp="1" noUngrp="1" noRot="1" noMove="1" noResize="1"/>
          </p:cNvGrpSpPr>
          <p:nvPr/>
        </p:nvGrpSpPr>
        <p:grpSpPr>
          <a:xfrm>
            <a:off x="0" y="0"/>
            <a:ext cx="12192000" cy="1673011"/>
            <a:chOff x="0" y="0"/>
            <a:chExt cx="12192000" cy="1673011"/>
          </a:xfrm>
        </p:grpSpPr>
        <p:pic>
          <p:nvPicPr>
            <p:cNvPr id="3" name="Picture 2" descr="A group of banners with colorful design&#10;&#10;Description automatically generated with medium confidence">
              <a:extLst>
                <a:ext uri="{FF2B5EF4-FFF2-40B4-BE49-F238E27FC236}">
                  <a16:creationId xmlns:a16="http://schemas.microsoft.com/office/drawing/2014/main" id="{8904FC26-E9C6-A321-6A3C-1A3FA361CDD0}"/>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a:stretch/>
          </p:blipFill>
          <p:spPr>
            <a:xfrm>
              <a:off x="0" y="0"/>
              <a:ext cx="6134100" cy="1673011"/>
            </a:xfrm>
            <a:prstGeom prst="rect">
              <a:avLst/>
            </a:prstGeom>
          </p:spPr>
        </p:pic>
        <p:sp>
          <p:nvSpPr>
            <p:cNvPr id="4" name="Rectangle 3">
              <a:extLst>
                <a:ext uri="{FF2B5EF4-FFF2-40B4-BE49-F238E27FC236}">
                  <a16:creationId xmlns:a16="http://schemas.microsoft.com/office/drawing/2014/main" id="{35E6EEE1-7D35-9FC8-39E2-72BE90E9F758}"/>
                </a:ext>
              </a:extLst>
            </p:cNvPr>
            <p:cNvSpPr>
              <a:spLocks noGrp="1" noRot="1" noMove="1" noResize="1" noEditPoints="1" noAdjustHandles="1" noChangeArrowheads="1" noChangeShapeType="1"/>
            </p:cNvSpPr>
            <p:nvPr/>
          </p:nvSpPr>
          <p:spPr>
            <a:xfrm>
              <a:off x="5816600" y="0"/>
              <a:ext cx="6375400" cy="1673011"/>
            </a:xfrm>
            <a:prstGeom prst="rect">
              <a:avLst/>
            </a:prstGeom>
            <a:solidFill>
              <a:srgbClr val="E1D7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pic>
          <p:nvPicPr>
            <p:cNvPr id="5" name="Picture 4" descr="A poster for a meeting&#10;&#10;Description automatically generated">
              <a:extLst>
                <a:ext uri="{FF2B5EF4-FFF2-40B4-BE49-F238E27FC236}">
                  <a16:creationId xmlns:a16="http://schemas.microsoft.com/office/drawing/2014/main" id="{4B26FE8B-967C-C8EF-30F9-EC1F1CE24CEC}"/>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a:stretch/>
          </p:blipFill>
          <p:spPr>
            <a:xfrm>
              <a:off x="10055521" y="185998"/>
              <a:ext cx="1420122" cy="1301015"/>
            </a:xfrm>
            <a:prstGeom prst="rect">
              <a:avLst/>
            </a:prstGeom>
          </p:spPr>
        </p:pic>
        <p:grpSp>
          <p:nvGrpSpPr>
            <p:cNvPr id="8" name="Group 7">
              <a:extLst>
                <a:ext uri="{FF2B5EF4-FFF2-40B4-BE49-F238E27FC236}">
                  <a16:creationId xmlns:a16="http://schemas.microsoft.com/office/drawing/2014/main" id="{0475CA2F-CBDD-37B3-2B77-D7E93343EF8B}"/>
                </a:ext>
              </a:extLst>
            </p:cNvPr>
            <p:cNvGrpSpPr>
              <a:grpSpLocks noGrp="1" noUngrp="1" noRot="1" noMove="1" noResize="1"/>
            </p:cNvGrpSpPr>
            <p:nvPr/>
          </p:nvGrpSpPr>
          <p:grpSpPr>
            <a:xfrm>
              <a:off x="5369522" y="361392"/>
              <a:ext cx="3440510" cy="1101289"/>
              <a:chOff x="5484516" y="604191"/>
              <a:chExt cx="3081154" cy="986261"/>
            </a:xfrm>
          </p:grpSpPr>
          <p:pic>
            <p:nvPicPr>
              <p:cNvPr id="6" name="Picture 5" descr="A poster for a meeting&#10;&#10;Description automatically generated">
                <a:extLst>
                  <a:ext uri="{FF2B5EF4-FFF2-40B4-BE49-F238E27FC236}">
                    <a16:creationId xmlns:a16="http://schemas.microsoft.com/office/drawing/2014/main" id="{142A5C47-A07F-347C-AFF7-8991F81AF5BD}"/>
                  </a:ext>
                </a:extLst>
              </p:cNvPr>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a:stretch/>
            </p:blipFill>
            <p:spPr>
              <a:xfrm>
                <a:off x="5484516" y="1201837"/>
                <a:ext cx="3081154" cy="388615"/>
              </a:xfrm>
              <a:prstGeom prst="rect">
                <a:avLst/>
              </a:prstGeom>
            </p:spPr>
          </p:pic>
          <p:pic>
            <p:nvPicPr>
              <p:cNvPr id="7" name="Picture 6" descr="A poster for a meeting&#10;&#10;Description automatically generated">
                <a:extLst>
                  <a:ext uri="{FF2B5EF4-FFF2-40B4-BE49-F238E27FC236}">
                    <a16:creationId xmlns:a16="http://schemas.microsoft.com/office/drawing/2014/main" id="{FC4C3013-A6C9-6E0A-42D1-84FA62AF8E76}"/>
                  </a:ext>
                </a:extLst>
              </p:cNvPr>
              <p:cNvPicPr>
                <a:picLocks noGrp="1" noRot="1" noChangeAspect="1" noMove="1" noResize="1" noEditPoints="1" noAdjustHandles="1" noChangeArrowheads="1" noChangeShapeType="1" noCrop="1"/>
              </p:cNvPicPr>
              <p:nvPr/>
            </p:nvPicPr>
            <p:blipFill rotWithShape="1">
              <a:blip r:embed="rId6">
                <a:extLst>
                  <a:ext uri="{28A0092B-C50C-407E-A947-70E740481C1C}">
                    <a14:useLocalDpi xmlns:a14="http://schemas.microsoft.com/office/drawing/2010/main" val="0"/>
                  </a:ext>
                </a:extLst>
              </a:blip>
              <a:srcRect/>
              <a:stretch/>
            </p:blipFill>
            <p:spPr>
              <a:xfrm>
                <a:off x="5586167" y="604191"/>
                <a:ext cx="2941320" cy="528319"/>
              </a:xfrm>
              <a:prstGeom prst="rect">
                <a:avLst/>
              </a:prstGeom>
            </p:spPr>
          </p:pic>
        </p:grpSp>
      </p:grpSp>
      <p:pic>
        <p:nvPicPr>
          <p:cNvPr id="11" name="Picture 10">
            <a:extLst>
              <a:ext uri="{FF2B5EF4-FFF2-40B4-BE49-F238E27FC236}">
                <a16:creationId xmlns:a16="http://schemas.microsoft.com/office/drawing/2014/main" id="{2923D186-4272-1EA3-5802-9B03C59A1C79}"/>
              </a:ext>
            </a:extLst>
          </p:cNvPr>
          <p:cNvPicPr>
            <a:picLocks noChangeAspect="1"/>
          </p:cNvPicPr>
          <p:nvPr/>
        </p:nvPicPr>
        <p:blipFill>
          <a:blip r:embed="rId7"/>
          <a:stretch>
            <a:fillRect/>
          </a:stretch>
        </p:blipFill>
        <p:spPr>
          <a:xfrm>
            <a:off x="1884022" y="2491423"/>
            <a:ext cx="8095944" cy="4211732"/>
          </a:xfrm>
          <a:prstGeom prst="rect">
            <a:avLst/>
          </a:prstGeom>
          <a:ln>
            <a:solidFill>
              <a:schemeClr val="tx1"/>
            </a:solidFill>
          </a:ln>
        </p:spPr>
      </p:pic>
      <p:sp>
        <p:nvSpPr>
          <p:cNvPr id="2" name="TextBox 1">
            <a:extLst>
              <a:ext uri="{FF2B5EF4-FFF2-40B4-BE49-F238E27FC236}">
                <a16:creationId xmlns:a16="http://schemas.microsoft.com/office/drawing/2014/main" id="{2650D256-6275-972F-1159-4E946CEFC2D1}"/>
              </a:ext>
            </a:extLst>
          </p:cNvPr>
          <p:cNvSpPr txBox="1"/>
          <p:nvPr/>
        </p:nvSpPr>
        <p:spPr>
          <a:xfrm rot="19453532">
            <a:off x="10579076" y="5786817"/>
            <a:ext cx="1884022" cy="369332"/>
          </a:xfrm>
          <a:prstGeom prst="rect">
            <a:avLst/>
          </a:prstGeom>
          <a:noFill/>
        </p:spPr>
        <p:txBody>
          <a:bodyPr wrap="square" rtlCol="0">
            <a:spAutoFit/>
          </a:bodyPr>
          <a:lstStyle/>
          <a:p>
            <a:r>
              <a:rPr lang="en-US" dirty="0">
                <a:solidFill>
                  <a:srgbClr val="002060"/>
                </a:solidFill>
                <a:latin typeface="Roboto" panose="02000000000000000000" pitchFamily="2" charset="0"/>
                <a:ea typeface="Roboto" panose="02000000000000000000" pitchFamily="2" charset="0"/>
                <a:cs typeface="Roboto" panose="02000000000000000000" pitchFamily="2" charset="0"/>
              </a:rPr>
              <a:t>Example Slide</a:t>
            </a:r>
          </a:p>
        </p:txBody>
      </p:sp>
    </p:spTree>
    <p:extLst>
      <p:ext uri="{BB962C8B-B14F-4D97-AF65-F5344CB8AC3E}">
        <p14:creationId xmlns:p14="http://schemas.microsoft.com/office/powerpoint/2010/main" val="5982336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53218bf-3291-4aa3-adbd-b0c0bd5bbc9d">
      <Terms xmlns="http://schemas.microsoft.com/office/infopath/2007/PartnerControls"/>
    </lcf76f155ced4ddcb4097134ff3c332f>
    <_ip_UnifiedCompliancePolicyUIAction xmlns="http://schemas.microsoft.com/sharepoint/v3" xsi:nil="true"/>
    <TaxCatchAll xmlns="6fe0f842-53b5-4558-bb54-e6c4b2afb399"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405D1031B29D246A6FCDF7A770FB136" ma:contentTypeVersion="20" ma:contentTypeDescription="Create a new document." ma:contentTypeScope="" ma:versionID="ae9f638fecbcc2d13e1fbd0e19b951b6">
  <xsd:schema xmlns:xsd="http://www.w3.org/2001/XMLSchema" xmlns:xs="http://www.w3.org/2001/XMLSchema" xmlns:p="http://schemas.microsoft.com/office/2006/metadata/properties" xmlns:ns1="http://schemas.microsoft.com/sharepoint/v3" xmlns:ns2="253218bf-3291-4aa3-adbd-b0c0bd5bbc9d" xmlns:ns3="6fe0f842-53b5-4558-bb54-e6c4b2afb399" targetNamespace="http://schemas.microsoft.com/office/2006/metadata/properties" ma:root="true" ma:fieldsID="c3117c482e2b9341888773b54425ab06" ns1:_="" ns2:_="" ns3:_="">
    <xsd:import namespace="http://schemas.microsoft.com/sharepoint/v3"/>
    <xsd:import namespace="253218bf-3291-4aa3-adbd-b0c0bd5bbc9d"/>
    <xsd:import namespace="6fe0f842-53b5-4558-bb54-e6c4b2afb39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3218bf-3291-4aa3-adbd-b0c0bd5bbc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3a3947c-d1c3-4fda-977a-e863c858a9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e0f842-53b5-4558-bb54-e6c4b2afb3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b22f90c1-cda2-45e6-839c-2856fa8de9d6}" ma:internalName="TaxCatchAll" ma:showField="CatchAllData" ma:web="6fe0f842-53b5-4558-bb54-e6c4b2afb3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F0FBAB-5450-4D20-B834-3022A70C58FF}">
  <ds:schemaRefs>
    <ds:schemaRef ds:uri="http://schemas.microsoft.com/office/2006/metadata/properties"/>
    <ds:schemaRef ds:uri="http://schemas.microsoft.com/office/infopath/2007/PartnerControls"/>
    <ds:schemaRef ds:uri="253218bf-3291-4aa3-adbd-b0c0bd5bbc9d"/>
    <ds:schemaRef ds:uri="http://schemas.microsoft.com/sharepoint/v3"/>
    <ds:schemaRef ds:uri="6fe0f842-53b5-4558-bb54-e6c4b2afb399"/>
  </ds:schemaRefs>
</ds:datastoreItem>
</file>

<file path=customXml/itemProps2.xml><?xml version="1.0" encoding="utf-8"?>
<ds:datastoreItem xmlns:ds="http://schemas.openxmlformats.org/officeDocument/2006/customXml" ds:itemID="{2908D096-ECE0-4E36-9E3D-08C9C0D0474A}">
  <ds:schemaRefs>
    <ds:schemaRef ds:uri="http://schemas.microsoft.com/sharepoint/v3/contenttype/forms"/>
  </ds:schemaRefs>
</ds:datastoreItem>
</file>

<file path=customXml/itemProps3.xml><?xml version="1.0" encoding="utf-8"?>
<ds:datastoreItem xmlns:ds="http://schemas.openxmlformats.org/officeDocument/2006/customXml" ds:itemID="{C8144C1E-C725-414B-9DBB-5E4C4194E5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53218bf-3291-4aa3-adbd-b0c0bd5bbc9d"/>
    <ds:schemaRef ds:uri="6fe0f842-53b5-4558-bb54-e6c4b2afb3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3156</TotalTime>
  <Words>1957</Words>
  <Application>Microsoft Office PowerPoint</Application>
  <PresentationFormat>Widescreen</PresentationFormat>
  <Paragraphs>191</Paragraphs>
  <Slides>20</Slides>
  <Notes>14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Breakout 2 </vt:lpstr>
      <vt:lpstr>Breakout 2 </vt:lpstr>
      <vt:lpstr>Breakout 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Hermione Lam</dc:creator>
  <cp:lastModifiedBy>Aquila Capital [AF]</cp:lastModifiedBy>
  <cp:revision>20</cp:revision>
  <dcterms:created xsi:type="dcterms:W3CDTF">2024-04-22T10:32:38Z</dcterms:created>
  <dcterms:modified xsi:type="dcterms:W3CDTF">2024-05-16T00:16:25Z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2024-05-06T16:37:56Z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a3cec3c3-77ad-4e4a-859b-dc72665f8b0c</vt:lpwstr>
  </property>
  <property fmtid="{D5CDD505-2E9C-101B-9397-08002B2CF9AE}" pid="7" name="MSIP_Label_defa4170-0d19-0005-0004-bc88714345d2_ActionId">
    <vt:lpwstr>b14ffb66-0809-421e-834c-5b07ceb68a47</vt:lpwstr>
  </property>
  <property fmtid="{D5CDD505-2E9C-101B-9397-08002B2CF9AE}" pid="8" name="MSIP_Label_defa4170-0d19-0005-0004-bc88714345d2_ContentBits">
    <vt:lpwstr>0</vt:lpwstr>
  </property>
  <property fmtid="{D5CDD505-2E9C-101B-9397-08002B2CF9AE}" pid="9" name="ContentTypeId">
    <vt:lpwstr>0x010100F405D1031B29D246A6FCDF7A770FB136</vt:lpwstr>
  </property>
  <property fmtid="{D5CDD505-2E9C-101B-9397-08002B2CF9AE}" pid="10" name="MediaServiceImageTags">
    <vt:lpwstr/>
  </property>
</Properties>
</file>