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4" d="100"/>
          <a:sy n="44" d="100"/>
        </p:scale>
        <p:origin x="1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Rulings On Motions To Compel Arbitration in 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39B-43C9-BB59-462BA5406D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9B-43C9-BB59-462BA5406D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D-4F3E-8733-823EF89F9D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D-4F3E-8733-823EF89F9DF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39B-43C9-BB59-462BA5406D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9B-43C9-BB59-462BA5406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123 of 187 motions to compel arbitration granted</c:v>
                </c:pt>
                <c:pt idx="1">
                  <c:v>64 of 187 motions to compel arbitration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B-43C9-BB59-462BA5406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1543248298807782"/>
          <c:y val="0.15002513770285755"/>
          <c:w val="0.23466481868337885"/>
          <c:h val="0.69022814906223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D220-D240-45D3-8E2D-2BEDA7BB4BE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A864F-BAA9-4CD4-96A1-8C7D036B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CC277-A4F7-4A64-8078-A18B776C24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EE5FE-974B-4613-8AB2-F05329AB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5400-7C98-4540-915D-95A93063B78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8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12192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5"/>
            <a:ext cx="12191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848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©2024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| Dallas | Fort Worth | Austin | Hanoi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Chi Minh City | Shanghai | Atlanta | Baltimore | Wilmington | Miami | Boca Raton | Pittsburgh | North Jersey | Las Vegas | Cherry Hill | Lake Tahoe | Myanmar | 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30211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8661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12170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37724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63278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58883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66738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692292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317846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943400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588832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21438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214386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106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441184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8661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12170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37724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63278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58883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66738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692292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317846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943400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588832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21438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214386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106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441184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8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C7C9-E589-4585-9264-5148B1B5402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9CC-1091-459F-ABF8-293C8477E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4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C7C9-E589-4585-9264-5148B1B5402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9CC-1091-459F-ABF8-293C8477E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12192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2649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©2024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| Dallas | Fort Worth | Austin | Hanoi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Chi Minh City | Shanghai | Atlanta | Baltimore | Wilmington | Miami | Boca Raton | Pittsburgh | North Jersey | Las Vegas | Cherry Hill | Lake Tahoe | Myanmar | 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5"/>
            <a:ext cx="12191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104403"/>
            <a:ext cx="11042612" cy="888868"/>
          </a:xfrm>
        </p:spPr>
        <p:txBody>
          <a:bodyPr/>
          <a:lstStyle>
            <a:lvl1pPr>
              <a:defRPr sz="36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6413" y="2020925"/>
            <a:ext cx="11042857" cy="4389814"/>
          </a:xfrm>
        </p:spPr>
        <p:txBody>
          <a:bodyPr/>
          <a:lstStyle>
            <a:lvl1pPr marL="684213" indent="-684213">
              <a:defRPr/>
            </a:lvl1pPr>
            <a:lvl2pPr marL="1144588" indent="-458788">
              <a:defRPr/>
            </a:lvl2pPr>
            <a:lvl3pPr marL="1598613" indent="-454025"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8891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9328"/>
            <a:ext cx="10363200" cy="1362075"/>
          </a:xfrm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1786"/>
            <a:ext cx="103632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60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180729"/>
            <a:ext cx="11058623" cy="790247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780" y="1970977"/>
            <a:ext cx="5472738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80" y="2636667"/>
            <a:ext cx="5472738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982" y="1970977"/>
            <a:ext cx="5412422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182734" y="2636667"/>
            <a:ext cx="5386917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85853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46091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6680" y="1154098"/>
            <a:ext cx="11436096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14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65970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053547"/>
            <a:ext cx="11171817" cy="814687"/>
          </a:xfrm>
        </p:spPr>
        <p:txBody>
          <a:bodyPr/>
          <a:lstStyle>
            <a:lvl1pPr>
              <a:defRPr sz="36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8891" y="6492874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506413" y="1849836"/>
            <a:ext cx="11172065" cy="464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5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508383"/>
            <a:ext cx="4096908" cy="930017"/>
          </a:xfrm>
        </p:spPr>
        <p:txBody>
          <a:bodyPr anchor="b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779" y="2544937"/>
            <a:ext cx="4096908" cy="526742"/>
          </a:xfrm>
        </p:spPr>
        <p:txBody>
          <a:bodyPr/>
          <a:lstStyle>
            <a:lvl1pPr marL="0" indent="0" algn="ctr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6257" y="6505437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4"/>
          <p:cNvSpPr>
            <a:spLocks noGrp="1"/>
          </p:cNvSpPr>
          <p:nvPr>
            <p:ph idx="10"/>
          </p:nvPr>
        </p:nvSpPr>
        <p:spPr>
          <a:xfrm>
            <a:off x="1542425" y="3385641"/>
            <a:ext cx="1828800" cy="2286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half" idx="11"/>
          </p:nvPr>
        </p:nvSpPr>
        <p:spPr>
          <a:xfrm>
            <a:off x="5078027" y="1508383"/>
            <a:ext cx="6640497" cy="474107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85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1029809"/>
            <a:ext cx="7315200" cy="701336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54906"/>
            <a:ext cx="73152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05727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389717" y="1858999"/>
            <a:ext cx="7314671" cy="3559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25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508383"/>
            <a:ext cx="4096908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08386"/>
            <a:ext cx="6815667" cy="48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779" y="2438400"/>
            <a:ext cx="4096908" cy="3903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05727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20CB5-D87E-4213-9954-9F4F5D0443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8661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12170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37724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63278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58883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66738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692292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317846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943400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588832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21438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214386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106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441184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07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46452"/>
            <a:ext cx="12207244" cy="6830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5036694"/>
            <a:ext cx="12207243" cy="1828800"/>
          </a:xfrm>
          <a:prstGeom prst="rect">
            <a:avLst/>
          </a:prstGeom>
          <a:solidFill>
            <a:srgbClr val="20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243" y="3420788"/>
            <a:ext cx="12191999" cy="808891"/>
          </a:xfrm>
        </p:spPr>
        <p:txBody>
          <a:bodyPr anchor="ctr"/>
          <a:lstStyle>
            <a:lvl1pPr marL="0" indent="0" algn="ctr">
              <a:buFontTx/>
              <a:buNone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65" y="5249644"/>
            <a:ext cx="5477988" cy="9087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665163"/>
            <a:ext cx="12192000" cy="2387600"/>
          </a:xfrm>
        </p:spPr>
        <p:txBody>
          <a:bodyPr anchor="b"/>
          <a:lstStyle>
            <a:lvl1pPr algn="ctr">
              <a:defRPr sz="44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8291" y="6336856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©2024 Duane Morris LLP. All Rights Reserved. Duane Morris is a registered service mark of Duane Morris LLP. Duane Morris – </a:t>
            </a:r>
            <a:r>
              <a:rPr lang="en-US" sz="700" i="0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700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</a:t>
            </a:r>
            <a:br>
              <a:rPr lang="en-US" sz="700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 | Houston | Dallas | Fort Worth | Austin | Hanoi | Ho Chi Minh City | Shanghai | Atlanta | Baltimore | Wilmington | Miami | Boca Raton | Pittsburgh | North Jersey | Las Vegas | Cherry Hill | Lake Tahoe | Myanmar | Duane Morris LLP – </a:t>
            </a:r>
            <a:r>
              <a:rPr lang="en-US" sz="700" i="0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13941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49268" y="6414052"/>
            <a:ext cx="51021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44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053547"/>
            <a:ext cx="11171817" cy="814687"/>
          </a:xfrm>
        </p:spPr>
        <p:txBody>
          <a:bodyPr/>
          <a:lstStyle>
            <a:lvl1pPr>
              <a:defRPr sz="36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8891" y="6492874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506413" y="1849836"/>
            <a:ext cx="11172065" cy="464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21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9328"/>
            <a:ext cx="10363200" cy="1362075"/>
          </a:xfrm>
          <a:ln>
            <a:noFill/>
          </a:ln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1786"/>
            <a:ext cx="103632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5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180729"/>
            <a:ext cx="11058623" cy="790247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780" y="1970977"/>
            <a:ext cx="5472738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80" y="2636667"/>
            <a:ext cx="5472738" cy="3790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982" y="1970977"/>
            <a:ext cx="5412422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982" y="2627789"/>
            <a:ext cx="5403545" cy="3799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126257" y="6475620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9036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6680" y="1154098"/>
            <a:ext cx="11436096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5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5910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1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63" y="1482161"/>
            <a:ext cx="4327724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425" y="3602736"/>
            <a:ext cx="1828800" cy="22860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4559" y="1482161"/>
            <a:ext cx="6640497" cy="4741079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2964" y="2593643"/>
            <a:ext cx="4327723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93594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849" y="1012054"/>
            <a:ext cx="7315200" cy="683581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54906"/>
            <a:ext cx="73152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85849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389717" y="1848579"/>
            <a:ext cx="7314671" cy="3559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34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508383"/>
            <a:ext cx="4096908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08386"/>
            <a:ext cx="6815667" cy="48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779" y="2438400"/>
            <a:ext cx="4096908" cy="3903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23779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7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69" b="82255"/>
          <a:stretch/>
        </p:blipFill>
        <p:spPr>
          <a:xfrm>
            <a:off x="0" y="-5814391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065" y="1999985"/>
            <a:ext cx="11076962" cy="43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872" y="1043609"/>
            <a:ext cx="11089155" cy="9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2350" y="6413362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5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  <p:sldLayoutId id="2147483688" r:id="rId13"/>
  </p:sldLayoutIdLst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461963" indent="-4619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914400" indent="-4000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376363" indent="-4079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828800" indent="-400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90763" indent="-40798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/>
          <a:stretch/>
        </p:blipFill>
        <p:spPr>
          <a:xfrm>
            <a:off x="0" y="1"/>
            <a:ext cx="12192000" cy="684806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6958" y="1979605"/>
            <a:ext cx="11092070" cy="43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873" y="1114652"/>
            <a:ext cx="11089154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9436" y="6482936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0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690563" indent="-690563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47763" indent="-4619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4963" indent="-457200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8988" indent="-4603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1888" indent="-3429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0021" y="2175550"/>
            <a:ext cx="11092070" cy="43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936" y="1310597"/>
            <a:ext cx="11089154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4320"/>
            <a:ext cx="3067882" cy="92036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49268" y="6414052"/>
            <a:ext cx="51021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9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203C6A"/>
          </a:solidFill>
          <a:latin typeface="+mj-lt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690563" indent="-6905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rgbClr val="0070C0"/>
          </a:solidFill>
          <a:latin typeface="+mn-lt"/>
          <a:ea typeface="+mn-ea"/>
          <a:cs typeface="Arial" pitchFamily="34" charset="0"/>
        </a:defRPr>
      </a:lvl1pPr>
      <a:lvl2pPr marL="1147763" indent="-4619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>
          <a:solidFill>
            <a:srgbClr val="0070C0"/>
          </a:solidFill>
          <a:latin typeface="+mn-lt"/>
          <a:cs typeface="Arial" pitchFamily="34" charset="0"/>
        </a:defRPr>
      </a:lvl2pPr>
      <a:lvl3pPr marL="1604963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0070C0"/>
          </a:solidFill>
          <a:latin typeface="+mn-lt"/>
          <a:cs typeface="Arial" pitchFamily="34" charset="0"/>
        </a:defRPr>
      </a:lvl3pPr>
      <a:lvl4pPr marL="2058988" indent="-4603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2000">
          <a:solidFill>
            <a:srgbClr val="0070C0"/>
          </a:solidFill>
          <a:latin typeface="+mn-lt"/>
          <a:cs typeface="Arial" pitchFamily="34" charset="0"/>
        </a:defRPr>
      </a:lvl4pPr>
      <a:lvl5pPr marL="2401888" indent="-3429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70C0"/>
          </a:solidFill>
          <a:latin typeface="+mn-lt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CLASS ACTION DEFENSE:</a:t>
            </a:r>
            <a:br>
              <a:rPr lang="en-US" dirty="0"/>
            </a:br>
            <a:r>
              <a:rPr lang="en-US" dirty="0"/>
              <a:t>Trends, Recent Developments, Risks, and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Kevin Allen, Michael Pest, Jessica Priselac </a:t>
            </a:r>
          </a:p>
        </p:txBody>
      </p:sp>
    </p:spTree>
    <p:extLst>
      <p:ext uri="{BB962C8B-B14F-4D97-AF65-F5344CB8AC3E}">
        <p14:creationId xmlns:p14="http://schemas.microsoft.com/office/powerpoint/2010/main" val="160538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Challenge Certification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FLSA</a:t>
            </a:r>
            <a:r>
              <a:rPr lang="en-US" dirty="0"/>
              <a:t> – One Step v. Two Step </a:t>
            </a:r>
          </a:p>
          <a:p>
            <a:r>
              <a:rPr lang="en-US" dirty="0"/>
              <a:t>Standing</a:t>
            </a:r>
          </a:p>
          <a:p>
            <a:r>
              <a:rPr lang="en-US" dirty="0" err="1"/>
              <a:t>Ascertainability</a:t>
            </a:r>
            <a:endParaRPr lang="en-US" dirty="0"/>
          </a:p>
          <a:p>
            <a:r>
              <a:rPr lang="en-US" dirty="0"/>
              <a:t>Personal Jurisdiction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0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Class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Privacy Protection Act, 18 U.S.C. § 2710 (“VPPA”)</a:t>
            </a:r>
          </a:p>
          <a:p>
            <a:pPr lvl="1"/>
            <a:r>
              <a:rPr lang="en-US" dirty="0"/>
              <a:t>Enacted in 1988 to prevent wrongful disclosure of video tape sale and rental records – the “Bork Bill”</a:t>
            </a:r>
          </a:p>
          <a:p>
            <a:pPr lvl="1"/>
            <a:r>
              <a:rPr lang="en-US" dirty="0"/>
              <a:t>Prohibits “video tape service providers” from knowingly disclosing personally identifiable information concerning any consumer of such provider</a:t>
            </a:r>
          </a:p>
          <a:p>
            <a:pPr lvl="1"/>
            <a:r>
              <a:rPr lang="en-US" dirty="0"/>
              <a:t>“Personally identifiable information” includes “information which identifies a person as having requested or obtained specific video materials or services from a video tape service provider”</a:t>
            </a:r>
          </a:p>
          <a:p>
            <a:pPr lvl="1"/>
            <a:r>
              <a:rPr lang="en-US" dirty="0"/>
              <a:t>Statutory damages of up to $2,500 per violation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6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Privacy Protection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969664"/>
            <a:ext cx="9956800" cy="4620707"/>
          </a:xfrm>
        </p:spPr>
        <p:txBody>
          <a:bodyPr/>
          <a:lstStyle/>
          <a:p>
            <a:r>
              <a:rPr lang="en-US" sz="2800" dirty="0"/>
              <a:t>First wave of lawsuits in late 2000s</a:t>
            </a:r>
          </a:p>
          <a:p>
            <a:pPr lvl="1"/>
            <a:r>
              <a:rPr lang="en-US" sz="2800" i="1" dirty="0"/>
              <a:t>Lane v. Facebook, Inc.</a:t>
            </a:r>
            <a:r>
              <a:rPr lang="en-US" sz="2800" dirty="0"/>
              <a:t>, No. 08-cv-3845, 2010 WL 9013059 (N.D. Cal. Mar. 17, 2010) aff’d. 696 F.3d 811 (9th Cir. 2012)</a:t>
            </a:r>
          </a:p>
          <a:p>
            <a:pPr lvl="1"/>
            <a:r>
              <a:rPr lang="en-US" sz="2800" i="1" dirty="0"/>
              <a:t>Doe v. Netflix, Inc.</a:t>
            </a:r>
            <a:r>
              <a:rPr lang="en-US" sz="2800" dirty="0"/>
              <a:t>, No. 09-cv-5903 (N.D. Cal. Dec. 17, 2009)</a:t>
            </a:r>
          </a:p>
          <a:p>
            <a:pPr lvl="0"/>
            <a:r>
              <a:rPr lang="en-US" sz="2800" dirty="0"/>
              <a:t>Surge of VPPA lawsuits since 2020: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6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00" y="1070518"/>
            <a:ext cx="8333730" cy="57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1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Privacy Protection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Key Issues/Defenses</a:t>
            </a:r>
          </a:p>
          <a:p>
            <a:pPr lvl="1"/>
            <a:r>
              <a:rPr lang="en-US" dirty="0"/>
              <a:t>Who qualifies as “video tape service provider?”</a:t>
            </a:r>
          </a:p>
          <a:p>
            <a:pPr lvl="2"/>
            <a:r>
              <a:rPr lang="en-US" i="1" dirty="0"/>
              <a:t>Cantu v. Tapestry, Inc.</a:t>
            </a:r>
            <a:r>
              <a:rPr lang="en-US" dirty="0"/>
              <a:t>, __ F. Supp. 3d __, 2023 WL 6451109 (S.D. Cal. 2023)</a:t>
            </a:r>
          </a:p>
          <a:p>
            <a:pPr lvl="2"/>
            <a:r>
              <a:rPr lang="en-US" i="1" dirty="0"/>
              <a:t>Carroll v. General Mills, Inc.</a:t>
            </a:r>
            <a:r>
              <a:rPr lang="en-US" dirty="0"/>
              <a:t>, No. 23-cv-1746, 2023 WL 4361093 (C.D. Cal. June 26, 2023)</a:t>
            </a:r>
          </a:p>
          <a:p>
            <a:pPr lvl="1"/>
            <a:r>
              <a:rPr lang="en-US" dirty="0"/>
              <a:t>Who qualifies as a “consumer?”</a:t>
            </a:r>
          </a:p>
          <a:p>
            <a:pPr lvl="2"/>
            <a:r>
              <a:rPr lang="en-US" i="1" dirty="0"/>
              <a:t>Gardner v. MeTV</a:t>
            </a:r>
            <a:r>
              <a:rPr lang="en-US" dirty="0"/>
              <a:t>, No. 22-cv-5963, 2024 WL 779728 (N.D. Ill. Feb. 15, 2024)</a:t>
            </a:r>
          </a:p>
          <a:p>
            <a:pPr lvl="2"/>
            <a:r>
              <a:rPr lang="en-US" i="1" dirty="0"/>
              <a:t>Salazar v. Nat’l Basketball Assoc.</a:t>
            </a:r>
            <a:r>
              <a:rPr lang="en-US" dirty="0"/>
              <a:t>, __ F. Supp. 3d __, 2023 WL 5016968 (S.D.N.Y. 2023)</a:t>
            </a:r>
          </a:p>
          <a:p>
            <a:pPr lvl="1"/>
            <a:r>
              <a:rPr lang="en-US" dirty="0"/>
              <a:t>What constitutes “personally identifiable information?”</a:t>
            </a:r>
          </a:p>
          <a:p>
            <a:pPr lvl="2"/>
            <a:r>
              <a:rPr lang="en-US" i="1" dirty="0"/>
              <a:t>Saunders v. Hearst Television, Inc.</a:t>
            </a:r>
            <a:r>
              <a:rPr lang="en-US" dirty="0"/>
              <a:t>, __ F. Supp. 3d __, 2024 WL 126186 (D. Mass. 2024)</a:t>
            </a:r>
          </a:p>
          <a:p>
            <a:pPr lvl="2"/>
            <a:r>
              <a:rPr lang="en-US" i="1" dirty="0"/>
              <a:t>In re Nickelodeon Consumer Privacy Litig.</a:t>
            </a:r>
            <a:r>
              <a:rPr lang="en-US" dirty="0"/>
              <a:t>, 827 F.3d 262 (3d Cir. 2016)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4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Wiretapping Statutes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Pennsylvania Wiretapping and Electronic Surveillance Control Act, 18 Pa. C.S. § 5701(“WESCA”)</a:t>
            </a:r>
          </a:p>
          <a:p>
            <a:pPr lvl="1"/>
            <a:r>
              <a:rPr lang="en-US" dirty="0"/>
              <a:t>Prohibits the interception, disclosure, or use of any wire, electronic, or oral communication</a:t>
            </a:r>
          </a:p>
          <a:p>
            <a:pPr lvl="1"/>
            <a:r>
              <a:rPr lang="en-US" dirty="0"/>
              <a:t>At least 20 class actions filed in Pennsylvania state and federal courts under WESCA since 2022</a:t>
            </a:r>
          </a:p>
          <a:p>
            <a:pPr lvl="1"/>
            <a:r>
              <a:rPr lang="en-US" dirty="0"/>
              <a:t>Recent wave of lawsuits targets use of tracking cookies, session replay software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5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Key Issues/Defenses</a:t>
            </a:r>
          </a:p>
          <a:p>
            <a:pPr lvl="1"/>
            <a:r>
              <a:rPr lang="en-US" dirty="0"/>
              <a:t>Article III Standing</a:t>
            </a:r>
          </a:p>
          <a:p>
            <a:pPr lvl="2"/>
            <a:r>
              <a:rPr lang="en-US" i="1" dirty="0" err="1"/>
              <a:t>Smidga</a:t>
            </a:r>
            <a:r>
              <a:rPr lang="en-US" i="1" dirty="0"/>
              <a:t> v. Spirit Airlines, Inc.</a:t>
            </a:r>
            <a:r>
              <a:rPr lang="en-US" dirty="0"/>
              <a:t>, 2024 WL 1485853 (</a:t>
            </a:r>
            <a:r>
              <a:rPr lang="en-US" dirty="0" err="1"/>
              <a:t>W.D</a:t>
            </a:r>
            <a:r>
              <a:rPr lang="en-US" dirty="0"/>
              <a:t>. Pa. Apr. 5, 2024)</a:t>
            </a:r>
          </a:p>
          <a:p>
            <a:pPr lvl="2"/>
            <a:r>
              <a:rPr lang="en-US" i="1" dirty="0"/>
              <a:t>Cook v. GameStop, Inc.</a:t>
            </a:r>
            <a:r>
              <a:rPr lang="en-US" dirty="0"/>
              <a:t>, __ F. Supp. </a:t>
            </a:r>
            <a:r>
              <a:rPr lang="en-US" dirty="0" err="1"/>
              <a:t>3d</a:t>
            </a:r>
            <a:r>
              <a:rPr lang="en-US" dirty="0"/>
              <a:t> __, 2023 WL 4429772 (</a:t>
            </a:r>
            <a:r>
              <a:rPr lang="en-US" dirty="0" err="1"/>
              <a:t>W.D</a:t>
            </a:r>
            <a:r>
              <a:rPr lang="en-US" dirty="0"/>
              <a:t>. Pa. 2023)</a:t>
            </a:r>
          </a:p>
          <a:p>
            <a:pPr marL="609630" lvl="2" indent="0">
              <a:buNone/>
            </a:pPr>
            <a:endParaRPr lang="en-US" dirty="0"/>
          </a:p>
          <a:p>
            <a:pPr lvl="1"/>
            <a:r>
              <a:rPr lang="en-US" dirty="0"/>
              <a:t>How and where does “interception” occur?</a:t>
            </a:r>
          </a:p>
          <a:p>
            <a:pPr lvl="2"/>
            <a:r>
              <a:rPr lang="en-US" i="1" dirty="0" err="1"/>
              <a:t>Popa</a:t>
            </a:r>
            <a:r>
              <a:rPr lang="en-US" i="1" dirty="0"/>
              <a:t> v. Harriet Carter Gifts, Inc.</a:t>
            </a:r>
            <a:r>
              <a:rPr lang="en-US" dirty="0"/>
              <a:t>, 52 </a:t>
            </a:r>
            <a:r>
              <a:rPr lang="en-US" dirty="0" err="1"/>
              <a:t>F.4th</a:t>
            </a:r>
            <a:r>
              <a:rPr lang="en-US" dirty="0"/>
              <a:t> 121 (</a:t>
            </a:r>
            <a:r>
              <a:rPr lang="en-US" dirty="0" err="1"/>
              <a:t>3d</a:t>
            </a:r>
            <a:r>
              <a:rPr lang="en-US" dirty="0"/>
              <a:t> Cir. 2022)</a:t>
            </a:r>
          </a:p>
          <a:p>
            <a:pPr marL="609630" lvl="2" indent="0">
              <a:buNone/>
            </a:pPr>
            <a:endParaRPr lang="en-US" dirty="0"/>
          </a:p>
          <a:p>
            <a:pPr lvl="1"/>
            <a:r>
              <a:rPr lang="en-US" dirty="0"/>
              <a:t>Personal Jurisdiction</a:t>
            </a:r>
          </a:p>
          <a:p>
            <a:pPr lvl="2"/>
            <a:r>
              <a:rPr lang="en-US" i="1" dirty="0" err="1"/>
              <a:t>Schnur</a:t>
            </a:r>
            <a:r>
              <a:rPr lang="en-US" i="1" dirty="0"/>
              <a:t> v. Papa John’s Int’l</a:t>
            </a:r>
            <a:r>
              <a:rPr lang="en-US" dirty="0"/>
              <a:t>, No. 2:22-cv-1620, 2023 WL 5529775 (</a:t>
            </a:r>
            <a:r>
              <a:rPr lang="en-US" dirty="0" err="1"/>
              <a:t>W.D</a:t>
            </a:r>
            <a:r>
              <a:rPr lang="en-US" dirty="0"/>
              <a:t>. Pa. Aug. 28, 2023)</a:t>
            </a:r>
          </a:p>
          <a:p>
            <a:pPr lvl="2"/>
            <a:r>
              <a:rPr lang="en-US" i="1" dirty="0"/>
              <a:t>Hasson v. </a:t>
            </a:r>
            <a:r>
              <a:rPr lang="en-US" i="1" dirty="0" err="1"/>
              <a:t>FullStory</a:t>
            </a:r>
            <a:r>
              <a:rPr lang="en-US" i="1" dirty="0"/>
              <a:t>, Inc.</a:t>
            </a:r>
            <a:r>
              <a:rPr lang="en-US" dirty="0"/>
              <a:t>, No. 22-1246, 2023 WL 4745961 (</a:t>
            </a:r>
            <a:r>
              <a:rPr lang="en-US" dirty="0" err="1"/>
              <a:t>W.D</a:t>
            </a:r>
            <a:r>
              <a:rPr lang="en-US" dirty="0"/>
              <a:t>. Pa. July 25, 2023)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3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AI-Based Class Claims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dirty="0"/>
              <a:t>AI Washing </a:t>
            </a:r>
          </a:p>
          <a:p>
            <a:pPr lvl="2"/>
            <a:r>
              <a:rPr lang="it-IT" i="1" dirty="0"/>
              <a:t>D'Agostino v. </a:t>
            </a:r>
            <a:r>
              <a:rPr lang="it-IT" i="1" dirty="0" err="1"/>
              <a:t>Innodata</a:t>
            </a:r>
            <a:r>
              <a:rPr lang="it-IT" i="1" dirty="0"/>
              <a:t>, </a:t>
            </a:r>
            <a:r>
              <a:rPr lang="it-IT" i="1" dirty="0" err="1"/>
              <a:t>Inc</a:t>
            </a:r>
            <a:r>
              <a:rPr lang="it-IT" i="1" dirty="0"/>
              <a:t>., et al.</a:t>
            </a:r>
            <a:r>
              <a:rPr lang="it-IT" dirty="0"/>
              <a:t>, No. 24-cv-00971 (</a:t>
            </a:r>
            <a:r>
              <a:rPr lang="it-IT" dirty="0" err="1"/>
              <a:t>D.N.J</a:t>
            </a:r>
            <a:r>
              <a:rPr lang="it-IT" dirty="0"/>
              <a:t>. </a:t>
            </a:r>
            <a:r>
              <a:rPr lang="it-IT" dirty="0" err="1"/>
              <a:t>Feb</a:t>
            </a:r>
            <a:r>
              <a:rPr lang="it-IT" dirty="0"/>
              <a:t> 21, 2024)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AI-Based </a:t>
            </a:r>
            <a:r>
              <a:rPr lang="en-US" dirty="0" err="1"/>
              <a:t>Decisionmaking</a:t>
            </a:r>
            <a:endParaRPr lang="en-US" dirty="0"/>
          </a:p>
          <a:p>
            <a:pPr lvl="2"/>
            <a:r>
              <a:rPr lang="en-US" i="1" dirty="0" err="1"/>
              <a:t>Kisting</a:t>
            </a:r>
            <a:r>
              <a:rPr lang="en-US" i="1" dirty="0"/>
              <a:t>-Leung, et al. v. Cigna Corp</a:t>
            </a:r>
            <a:r>
              <a:rPr lang="en-US" dirty="0"/>
              <a:t>., Case No. 23-CV-01477 (E.D. Cal. 2023)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of Protected IP</a:t>
            </a:r>
          </a:p>
          <a:p>
            <a:pPr lvl="2"/>
            <a:r>
              <a:rPr lang="en-US" i="1" dirty="0"/>
              <a:t>Andersen, et al. v. Stability AI, Ltd.</a:t>
            </a:r>
            <a:r>
              <a:rPr lang="en-US" dirty="0"/>
              <a:t>, Case No. 23-CV-00201 (N.D. Cal. Oct. 20, 2023)</a:t>
            </a:r>
          </a:p>
        </p:txBody>
      </p:sp>
    </p:spTree>
    <p:extLst>
      <p:ext uri="{BB962C8B-B14F-4D97-AF65-F5344CB8AC3E}">
        <p14:creationId xmlns:p14="http://schemas.microsoft.com/office/powerpoint/2010/main" val="169550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AI to Mitigate Litigation Costs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Document review tools and protocols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Machine learning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Analyzing large data sets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Reducing Administration Costs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1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5" y="1167295"/>
            <a:ext cx="10515600" cy="832690"/>
          </a:xfrm>
        </p:spPr>
        <p:txBody>
          <a:bodyPr/>
          <a:lstStyle/>
          <a:p>
            <a:r>
              <a:rPr lang="en-US" dirty="0"/>
              <a:t>Artificial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5" y="2196790"/>
            <a:ext cx="11076962" cy="41209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Utilization of AI by Plaintiffs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Participation in claims-made settlements</a:t>
            </a:r>
          </a:p>
          <a:p>
            <a:pPr lvl="2"/>
            <a:r>
              <a:rPr lang="en-US" dirty="0"/>
              <a:t>Generally within the range of 15% to 35%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Locating potential class members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Developing claims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Third-party firms utilized by claimants </a:t>
            </a:r>
          </a:p>
        </p:txBody>
      </p:sp>
    </p:spTree>
    <p:extLst>
      <p:ext uri="{BB962C8B-B14F-4D97-AF65-F5344CB8AC3E}">
        <p14:creationId xmlns:p14="http://schemas.microsoft.com/office/powerpoint/2010/main" val="189777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Settlement Trends/Data</a:t>
            </a:r>
          </a:p>
          <a:p>
            <a:r>
              <a:rPr lang="en-US" dirty="0"/>
              <a:t>Class Certification</a:t>
            </a:r>
          </a:p>
          <a:p>
            <a:r>
              <a:rPr lang="en-US" dirty="0"/>
              <a:t>Privacy Actions</a:t>
            </a:r>
          </a:p>
          <a:p>
            <a:r>
              <a:rPr lang="en-US" dirty="0"/>
              <a:t>Artificial Intelligence</a:t>
            </a:r>
          </a:p>
          <a:p>
            <a:r>
              <a:rPr lang="en-US" dirty="0"/>
              <a:t>Arbitration Issues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85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1204331"/>
            <a:ext cx="11089155" cy="765333"/>
          </a:xfrm>
        </p:spPr>
        <p:txBody>
          <a:bodyPr>
            <a:normAutofit fontScale="90000"/>
          </a:bodyPr>
          <a:lstStyle/>
          <a:p>
            <a:r>
              <a:rPr lang="en-US" dirty="0"/>
              <a:t>Rulings On Motions To Compel Arbitration in 2023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031400"/>
              </p:ext>
            </p:extLst>
          </p:nvPr>
        </p:nvGraphicFramePr>
        <p:xfrm>
          <a:off x="0" y="1899939"/>
          <a:ext cx="10772078" cy="45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08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Arbitration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. . .</a:t>
            </a:r>
          </a:p>
          <a:p>
            <a:r>
              <a:rPr lang="en-US" dirty="0"/>
              <a:t>Read the Act.</a:t>
            </a:r>
          </a:p>
          <a:p>
            <a:r>
              <a:rPr lang="en-US" dirty="0"/>
              <a:t>Federal Arbitration Act, 9 U.S.C. §§ 1 </a:t>
            </a:r>
            <a:r>
              <a:rPr lang="en-US" i="1" dirty="0"/>
              <a:t>et seq.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Arbitration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Provisions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§1 – Exceptions to Operations of Title.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§2 – Contracts to arbitrate are valid and enforceable.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§16 – Right to immediate appeal from denials under §3 or §4.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interlocutory appeal from a grant of a stay under §3 or an order compelling arbitration under §4.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Transportation Worker Exemption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9 U.S. Code § 1</a:t>
            </a:r>
          </a:p>
          <a:p>
            <a:pPr marL="0" indent="0">
              <a:buNone/>
            </a:pPr>
            <a:r>
              <a:rPr lang="en-US" dirty="0"/>
              <a:t>	… Nothing  herein contained shall apply to contracts of 	employment of … any other class of workers engaged in 	foreign or interstate commerce.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Southwest Airlines Co. v. Saxon</a:t>
            </a:r>
            <a:r>
              <a:rPr lang="en-US" dirty="0"/>
              <a:t>, 596 U.S. 450 (2022)</a:t>
            </a:r>
          </a:p>
          <a:p>
            <a:endParaRPr lang="en-US" i="1" dirty="0"/>
          </a:p>
          <a:p>
            <a:r>
              <a:rPr lang="en-US" i="1" dirty="0"/>
              <a:t>Bissonnette v. LePage Bakeries</a:t>
            </a:r>
            <a:r>
              <a:rPr lang="en-US" dirty="0"/>
              <a:t>, No. 23-51, 601 U.S. ___, 	2024 WL 1588708 (April 12, 2024)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Ending Forced Arbitration Act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9 U.S.C. § § 401-402 (emphasis added)</a:t>
            </a:r>
          </a:p>
          <a:p>
            <a:pPr indent="0">
              <a:buNone/>
            </a:pPr>
            <a:r>
              <a:rPr lang="en-US" dirty="0"/>
              <a:t>(a) In General. – . . . no predispute arbitration agreement or predispute joint-action waiver shall be valid or enforceable with respect to </a:t>
            </a:r>
            <a:r>
              <a:rPr lang="en-US" i="1" u="sng" dirty="0"/>
              <a:t>a case </a:t>
            </a:r>
            <a:r>
              <a:rPr lang="en-US" dirty="0"/>
              <a:t>which is filed under Federal, Tribal, or State law </a:t>
            </a:r>
            <a:r>
              <a:rPr lang="en-US" i="1" u="sng" dirty="0"/>
              <a:t>and relates to </a:t>
            </a:r>
            <a:r>
              <a:rPr lang="en-US" dirty="0"/>
              <a:t>[a] sexual assault dispute or [a] sexual harassment dispute.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Pending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9 U.S.C. § 16 (right to immediate appeal)</a:t>
            </a:r>
          </a:p>
          <a:p>
            <a:r>
              <a:rPr lang="en-US" i="1" dirty="0"/>
              <a:t>Coinbase, Inc. v. Bielski</a:t>
            </a:r>
            <a:r>
              <a:rPr lang="en-US" dirty="0"/>
              <a:t>, 143 S. Ct. 1915 (2023)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Morgan v. Sundance</a:t>
            </a:r>
            <a:r>
              <a:rPr lang="en-US" dirty="0"/>
              <a:t>, 596 U.S. 411 (2022) (showing of 	prejudice not necessary)</a:t>
            </a:r>
          </a:p>
          <a:p>
            <a:endParaRPr lang="en-US" dirty="0"/>
          </a:p>
          <a:p>
            <a:r>
              <a:rPr lang="en-US" i="1" dirty="0"/>
              <a:t>White v. Samsung</a:t>
            </a:r>
            <a:r>
              <a:rPr lang="en-US" dirty="0"/>
              <a:t>, 61 F.4th 344 (</a:t>
            </a:r>
            <a:r>
              <a:rPr lang="en-US" dirty="0" err="1"/>
              <a:t>3d</a:t>
            </a:r>
            <a:r>
              <a:rPr lang="en-US" dirty="0"/>
              <a:t> Cir. 2023) (waiver if party 	acted inconsistently with an intent to assert right to arbitrate)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Jessica Priselac</a:t>
            </a:r>
          </a:p>
          <a:p>
            <a:pPr lvl="1"/>
            <a:r>
              <a:rPr lang="en-US" dirty="0"/>
              <a:t>jpriselac@duanemorris.com; 412.497.1046</a:t>
            </a:r>
          </a:p>
          <a:p>
            <a:r>
              <a:rPr lang="en-US" dirty="0"/>
              <a:t>Michael P. Pest</a:t>
            </a:r>
          </a:p>
          <a:p>
            <a:pPr lvl="1"/>
            <a:r>
              <a:rPr lang="en-US" dirty="0"/>
              <a:t>mppest@duanemorris.com; 412.497.1035</a:t>
            </a:r>
          </a:p>
          <a:p>
            <a:r>
              <a:rPr lang="en-US" dirty="0"/>
              <a:t>Kevin P. Allen</a:t>
            </a:r>
          </a:p>
          <a:p>
            <a:pPr lvl="1"/>
            <a:r>
              <a:rPr lang="en-US" dirty="0"/>
              <a:t>kpallen@duanemorris.com; 412.497.1037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07776"/>
            <a:ext cx="949054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41224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latin typeface="Arial" panose="020B0604020202020204" pitchFamily="34" charset="0"/>
            </a:endParaRPr>
          </a:p>
          <a:p>
            <a:pPr defTabSz="609630" eaLnBrk="0" fontAlgn="t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800" b="1">
                <a:solidFill>
                  <a:srgbClr val="547830"/>
                </a:solidFill>
                <a:latin typeface="Open Sans"/>
              </a:rPr>
              <a:t>Phone: </a:t>
            </a:r>
            <a:r>
              <a:rPr lang="en-US" altLang="en-US" sz="800" b="1">
                <a:solidFill>
                  <a:srgbClr val="203860"/>
                </a:solidFill>
                <a:latin typeface="Open Sans"/>
              </a:rPr>
              <a:t>+1 412 497 1046</a:t>
            </a:r>
            <a:br>
              <a:rPr lang="en-US" altLang="en-US" sz="800">
                <a:solidFill>
                  <a:srgbClr val="4E4E4E"/>
                </a:solidFill>
                <a:latin typeface="Open Sans"/>
              </a:rPr>
            </a:br>
            <a:endParaRPr lang="en-US" altLang="en-US" sz="800">
              <a:solidFill>
                <a:srgbClr val="4E4E4E"/>
              </a:solidFill>
              <a:latin typeface="Open Sans"/>
            </a:endParaRPr>
          </a:p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1600" y="-206176"/>
            <a:ext cx="949054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41224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latin typeface="Arial" panose="020B0604020202020204" pitchFamily="34" charset="0"/>
            </a:endParaRPr>
          </a:p>
          <a:p>
            <a:pPr defTabSz="609630" eaLnBrk="0" fontAlgn="t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800" b="1">
                <a:solidFill>
                  <a:srgbClr val="547830"/>
                </a:solidFill>
                <a:latin typeface="Open Sans"/>
              </a:rPr>
              <a:t>Phone: </a:t>
            </a:r>
            <a:r>
              <a:rPr lang="en-US" altLang="en-US" sz="800" b="1">
                <a:solidFill>
                  <a:srgbClr val="203860"/>
                </a:solidFill>
                <a:latin typeface="Open Sans"/>
              </a:rPr>
              <a:t>+1 412 497 1046</a:t>
            </a:r>
            <a:br>
              <a:rPr lang="en-US" altLang="en-US" sz="800">
                <a:solidFill>
                  <a:srgbClr val="4E4E4E"/>
                </a:solidFill>
                <a:latin typeface="Open Sans"/>
              </a:rPr>
            </a:br>
            <a:endParaRPr lang="en-US" altLang="en-US" sz="800">
              <a:solidFill>
                <a:srgbClr val="4E4E4E"/>
              </a:solidFill>
              <a:latin typeface="Open Sans"/>
            </a:endParaRPr>
          </a:p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3200" y="-104576"/>
            <a:ext cx="949054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41224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latin typeface="Arial" panose="020B0604020202020204" pitchFamily="34" charset="0"/>
            </a:endParaRPr>
          </a:p>
          <a:p>
            <a:pPr defTabSz="609630" eaLnBrk="0" fontAlgn="t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800" b="1">
                <a:solidFill>
                  <a:srgbClr val="547830"/>
                </a:solidFill>
                <a:latin typeface="Open Sans"/>
              </a:rPr>
              <a:t>Phone: </a:t>
            </a:r>
            <a:r>
              <a:rPr lang="en-US" altLang="en-US" sz="800" b="1">
                <a:solidFill>
                  <a:srgbClr val="203860"/>
                </a:solidFill>
                <a:latin typeface="Open Sans"/>
              </a:rPr>
              <a:t>+1 412 497 1046</a:t>
            </a:r>
            <a:br>
              <a:rPr lang="en-US" altLang="en-US" sz="800">
                <a:solidFill>
                  <a:srgbClr val="4E4E4E"/>
                </a:solidFill>
                <a:latin typeface="Open Sans"/>
              </a:rPr>
            </a:br>
            <a:endParaRPr lang="en-US" altLang="en-US" sz="800">
              <a:solidFill>
                <a:srgbClr val="4E4E4E"/>
              </a:solidFill>
              <a:latin typeface="Open Sans"/>
            </a:endParaRPr>
          </a:p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-2976"/>
            <a:ext cx="949054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41224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latin typeface="Arial" panose="020B0604020202020204" pitchFamily="34" charset="0"/>
            </a:endParaRPr>
          </a:p>
          <a:p>
            <a:pPr defTabSz="609630" eaLnBrk="0" fontAlgn="t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800" b="1">
                <a:solidFill>
                  <a:srgbClr val="547830"/>
                </a:solidFill>
                <a:latin typeface="Open Sans"/>
              </a:rPr>
              <a:t>Phone: </a:t>
            </a:r>
            <a:r>
              <a:rPr lang="en-US" altLang="en-US" sz="800" b="1">
                <a:solidFill>
                  <a:srgbClr val="203860"/>
                </a:solidFill>
                <a:latin typeface="Open Sans"/>
              </a:rPr>
              <a:t>+1 412 497 1046</a:t>
            </a:r>
            <a:br>
              <a:rPr lang="en-US" altLang="en-US" sz="800">
                <a:solidFill>
                  <a:srgbClr val="4E4E4E"/>
                </a:solidFill>
                <a:latin typeface="Open Sans"/>
              </a:rPr>
            </a:br>
            <a:endParaRPr lang="en-US" altLang="en-US" sz="800">
              <a:solidFill>
                <a:srgbClr val="4E4E4E"/>
              </a:solidFill>
              <a:latin typeface="Open Sans"/>
            </a:endParaRPr>
          </a:p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8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166191"/>
            <a:ext cx="11171817" cy="940904"/>
          </a:xfrm>
        </p:spPr>
        <p:txBody>
          <a:bodyPr/>
          <a:lstStyle/>
          <a:p>
            <a:r>
              <a:rPr lang="en-US" sz="3400" dirty="0"/>
              <a:t>Class Action Settlements Reach Unprecedented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413" y="2107095"/>
            <a:ext cx="11172065" cy="4532243"/>
          </a:xfrm>
        </p:spPr>
        <p:txBody>
          <a:bodyPr/>
          <a:lstStyle/>
          <a:p>
            <a:r>
              <a:rPr lang="en-US" dirty="0"/>
              <a:t>Total amount of class action settlements in 2022-2023 exceeded $115 billion - largest aggregate settlement total over any two-year period </a:t>
            </a:r>
          </a:p>
          <a:p>
            <a:r>
              <a:rPr lang="en-US" dirty="0"/>
              <a:t>2022: </a:t>
            </a:r>
          </a:p>
          <a:p>
            <a:pPr lvl="1"/>
            <a:r>
              <a:rPr lang="en-US" dirty="0"/>
              <a:t>$66 billion in class action settlements</a:t>
            </a:r>
          </a:p>
          <a:p>
            <a:pPr lvl="1"/>
            <a:r>
              <a:rPr lang="en-US" dirty="0"/>
              <a:t>14 settlements exceeded $1 billion</a:t>
            </a:r>
          </a:p>
          <a:p>
            <a:r>
              <a:rPr lang="en-US" dirty="0"/>
              <a:t>2023:</a:t>
            </a:r>
          </a:p>
          <a:p>
            <a:pPr lvl="1"/>
            <a:r>
              <a:rPr lang="en-US" dirty="0"/>
              <a:t>$51.4 billion in class action settlements</a:t>
            </a:r>
          </a:p>
          <a:p>
            <a:pPr lvl="1"/>
            <a:r>
              <a:rPr lang="en-US" dirty="0"/>
              <a:t>10 settlements exceeded $1 billion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3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053547"/>
            <a:ext cx="11354016" cy="814687"/>
          </a:xfrm>
        </p:spPr>
        <p:txBody>
          <a:bodyPr/>
          <a:lstStyle/>
          <a:p>
            <a:r>
              <a:rPr lang="en-US" sz="3200" dirty="0"/>
              <a:t>Highest Aggregate Settlement Values by Case Type (2023)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413" y="2093842"/>
            <a:ext cx="11172065" cy="4399031"/>
          </a:xfrm>
        </p:spPr>
        <p:txBody>
          <a:bodyPr/>
          <a:lstStyle/>
          <a:p>
            <a:r>
              <a:rPr lang="en-US" sz="2800" dirty="0"/>
              <a:t>$25.82 Billion – Products liability class actions and mass tort</a:t>
            </a:r>
          </a:p>
          <a:p>
            <a:r>
              <a:rPr lang="en-US" sz="2800" dirty="0"/>
              <a:t>$11.74 Billion – Antitrust class actions</a:t>
            </a:r>
          </a:p>
          <a:p>
            <a:r>
              <a:rPr lang="en-US" sz="2800" dirty="0"/>
              <a:t>$5.4 Billion – Securities fraud class actions</a:t>
            </a:r>
          </a:p>
          <a:p>
            <a:r>
              <a:rPr lang="en-US" sz="2800" dirty="0"/>
              <a:t>$3.29 Billion – Consumer fraud class actions</a:t>
            </a:r>
          </a:p>
          <a:p>
            <a:r>
              <a:rPr lang="en-US" sz="2800" dirty="0"/>
              <a:t>$1.32 Billion – Privacy class actions</a:t>
            </a:r>
          </a:p>
          <a:p>
            <a:r>
              <a:rPr lang="en-US" sz="2800" dirty="0"/>
              <a:t>$762.2 Million – Discrimination class actions</a:t>
            </a:r>
          </a:p>
          <a:p>
            <a:r>
              <a:rPr lang="en-US" sz="2800" dirty="0"/>
              <a:t>$742.5 Million – Wage &amp; hour class and collective actions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887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Aggregate Settlement Values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413" y="1974574"/>
            <a:ext cx="11172065" cy="4518300"/>
          </a:xfrm>
        </p:spPr>
        <p:txBody>
          <a:bodyPr/>
          <a:lstStyle/>
          <a:p>
            <a:r>
              <a:rPr lang="en-US" sz="2800" dirty="0"/>
              <a:t>$643.15 Million – Civil rights class actions</a:t>
            </a:r>
          </a:p>
          <a:p>
            <a:r>
              <a:rPr lang="en-US" sz="2800" dirty="0"/>
              <a:t>$580.5 Million – ERISA class actions</a:t>
            </a:r>
          </a:p>
          <a:p>
            <a:r>
              <a:rPr lang="en-US" sz="2800" dirty="0"/>
              <a:t>$515.75 Million – Data breach class actions</a:t>
            </a:r>
          </a:p>
          <a:p>
            <a:r>
              <a:rPr lang="en-US" sz="2800" dirty="0"/>
              <a:t>$263.58 Million – Government enforcement actions</a:t>
            </a:r>
          </a:p>
          <a:p>
            <a:r>
              <a:rPr lang="en-US" sz="2800" dirty="0"/>
              <a:t>$139.67 Million – Labor class actions</a:t>
            </a:r>
          </a:p>
          <a:p>
            <a:r>
              <a:rPr lang="en-US" sz="2800" dirty="0"/>
              <a:t>$103.45 Million – </a:t>
            </a:r>
            <a:r>
              <a:rPr lang="en-US" sz="2800" dirty="0" err="1"/>
              <a:t>TCPA</a:t>
            </a:r>
            <a:r>
              <a:rPr lang="en-US" sz="2800" dirty="0"/>
              <a:t> class actions</a:t>
            </a:r>
          </a:p>
          <a:p>
            <a:r>
              <a:rPr lang="en-US" sz="2800" dirty="0"/>
              <a:t>$100.15 Million – Fair Credit Reporting Act class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Certification Trends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dirty="0"/>
              <a:t>2022</a:t>
            </a:r>
          </a:p>
          <a:p>
            <a:pPr lvl="1"/>
            <a:r>
              <a:rPr lang="en-US" sz="2800" dirty="0"/>
              <a:t>335 motions to grant or to deny class certification</a:t>
            </a:r>
          </a:p>
          <a:p>
            <a:pPr lvl="2"/>
            <a:r>
              <a:rPr lang="en-US" sz="2800" dirty="0"/>
              <a:t>74% Success Rate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2023</a:t>
            </a:r>
          </a:p>
          <a:p>
            <a:pPr lvl="1"/>
            <a:r>
              <a:rPr lang="en-US" sz="2800" dirty="0"/>
              <a:t>451 motions to grant or to deny class certification</a:t>
            </a:r>
          </a:p>
          <a:p>
            <a:pPr lvl="2"/>
            <a:r>
              <a:rPr lang="en-US" sz="2800" dirty="0"/>
              <a:t>72% Success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-199292"/>
            <a:ext cx="12191240" cy="70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FLSA</a:t>
            </a:r>
            <a:r>
              <a:rPr lang="en-US" b="1" dirty="0"/>
              <a:t> Certification –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41033"/>
            <a:ext cx="5181600" cy="4035929"/>
          </a:xfrm>
        </p:spPr>
        <p:txBody>
          <a:bodyPr/>
          <a:lstStyle/>
          <a:p>
            <a:r>
              <a:rPr lang="en-US" dirty="0"/>
              <a:t>Certification rulings in </a:t>
            </a:r>
            <a:r>
              <a:rPr lang="en-US" dirty="0" err="1"/>
              <a:t>FLSA</a:t>
            </a:r>
            <a:r>
              <a:rPr lang="en-US" dirty="0"/>
              <a:t> collective actions</a:t>
            </a:r>
          </a:p>
          <a:p>
            <a:pPr lvl="1"/>
            <a:r>
              <a:rPr lang="en-US" sz="2800" dirty="0"/>
              <a:t> 183 rulings</a:t>
            </a:r>
          </a:p>
          <a:p>
            <a:pPr lvl="2"/>
            <a:r>
              <a:rPr lang="en-US" sz="2800" dirty="0"/>
              <a:t>165 addressed first-stage motions</a:t>
            </a:r>
          </a:p>
          <a:p>
            <a:pPr lvl="2"/>
            <a:r>
              <a:rPr lang="en-US" sz="2800" dirty="0"/>
              <a:t>18 addressed second-stage motions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0011" y="2141033"/>
            <a:ext cx="2851408" cy="39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1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t="1011" r="1379"/>
          <a:stretch/>
        </p:blipFill>
        <p:spPr>
          <a:xfrm>
            <a:off x="1683833" y="1137424"/>
            <a:ext cx="8764860" cy="5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54228"/>
      </p:ext>
    </p:extLst>
  </p:cSld>
  <p:clrMapOvr>
    <a:masterClrMapping/>
  </p:clrMapOvr>
</p:sld>
</file>

<file path=ppt/theme/theme1.xml><?xml version="1.0" encoding="utf-8"?>
<a:theme xmlns:a="http://schemas.openxmlformats.org/drawingml/2006/main" name="Duane Morris Bullets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Widescreen.potx" id="{02ABFB73-DDDF-40D8-935B-08DFDBDD7D90}" vid="{7DC059D5-2BAD-4C41-8FB2-D39FC515776C}"/>
    </a:ext>
  </a:extLst>
</a:theme>
</file>

<file path=ppt/theme/theme2.xml><?xml version="1.0" encoding="utf-8"?>
<a:theme xmlns:a="http://schemas.openxmlformats.org/drawingml/2006/main" name="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Widescreen.potx" id="{02ABFB73-DDDF-40D8-935B-08DFDBDD7D90}" vid="{D7BB558C-B65D-4463-9FD5-504CA465D639}"/>
    </a:ext>
  </a:extLst>
</a:theme>
</file>

<file path=ppt/theme/theme3.xml><?xml version="1.0" encoding="utf-8"?>
<a:theme xmlns:a="http://schemas.openxmlformats.org/drawingml/2006/main" name="1_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I-PPT-Template.potx" id="{5840E01F-DA69-4F40-A57B-CA61AAB0C14A}" vid="{87CD19E1-CFE4-403E-9124-1A4B462FD1E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DM_PPT_Widescreen</Template>
  <TotalTime>0</TotalTime>
  <Words>1430</Words>
  <Application>Microsoft Office PowerPoint</Application>
  <PresentationFormat>Widescreen</PresentationFormat>
  <Paragraphs>185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Adobe Heiti Std R</vt:lpstr>
      <vt:lpstr>Arial</vt:lpstr>
      <vt:lpstr>Calibri</vt:lpstr>
      <vt:lpstr>Open Sans</vt:lpstr>
      <vt:lpstr>Wingdings</vt:lpstr>
      <vt:lpstr>Duane Morris Bullets Template</vt:lpstr>
      <vt:lpstr>Duane Morris Numbering Template</vt:lpstr>
      <vt:lpstr>1_Duane Morris Numbering Template</vt:lpstr>
      <vt:lpstr>CLASS ACTION DEFENSE: Trends, Recent Developments, Risks, and Opportunities</vt:lpstr>
      <vt:lpstr>Overview</vt:lpstr>
      <vt:lpstr>Class Action Settlements Reach Unprecedented Levels</vt:lpstr>
      <vt:lpstr>Highest Aggregate Settlement Values by Case Type (2023)</vt:lpstr>
      <vt:lpstr>Highest Aggregate Settlement Values (Continued)</vt:lpstr>
      <vt:lpstr>Class Certification Trends </vt:lpstr>
      <vt:lpstr>PowerPoint Presentation</vt:lpstr>
      <vt:lpstr>FLSA Certification – 2023</vt:lpstr>
      <vt:lpstr>PowerPoint Presentation</vt:lpstr>
      <vt:lpstr>Opportunities to Challenge Certification </vt:lpstr>
      <vt:lpstr>Privacy Class Actions</vt:lpstr>
      <vt:lpstr>Video Privacy Protection Act</vt:lpstr>
      <vt:lpstr>PowerPoint Presentation</vt:lpstr>
      <vt:lpstr>Video Privacy Protection Act</vt:lpstr>
      <vt:lpstr>Wiretapping Statutes</vt:lpstr>
      <vt:lpstr>WESCA</vt:lpstr>
      <vt:lpstr>Artificial Intelligence </vt:lpstr>
      <vt:lpstr>Artificial Intelligence </vt:lpstr>
      <vt:lpstr>Artificial Intelligence </vt:lpstr>
      <vt:lpstr>Rulings On Motions To Compel Arbitration in 2023 </vt:lpstr>
      <vt:lpstr>Federal Arbitration Act</vt:lpstr>
      <vt:lpstr>Federal Arbitration Act</vt:lpstr>
      <vt:lpstr> Transportation Worker Exemption </vt:lpstr>
      <vt:lpstr> Ending Forced Arbitration Act </vt:lpstr>
      <vt:lpstr>Stay Pending Appeal</vt:lpstr>
      <vt:lpstr>Waiver </vt:lpstr>
      <vt:lpstr>QUESTIONS?</vt:lpstr>
    </vt:vector>
  </TitlesOfParts>
  <Company>Duane Morris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Nisbet</dc:creator>
  <cp:lastModifiedBy>ACC Western Pennsylvania</cp:lastModifiedBy>
  <cp:revision>20</cp:revision>
  <dcterms:created xsi:type="dcterms:W3CDTF">2024-04-18T13:21:07Z</dcterms:created>
  <dcterms:modified xsi:type="dcterms:W3CDTF">2024-04-24T01:57:10Z</dcterms:modified>
</cp:coreProperties>
</file>