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1" r:id="rId2"/>
    <p:sldId id="300" r:id="rId3"/>
    <p:sldId id="295" r:id="rId4"/>
    <p:sldId id="296" r:id="rId5"/>
    <p:sldId id="310" r:id="rId6"/>
    <p:sldId id="303" r:id="rId7"/>
    <p:sldId id="302" r:id="rId8"/>
    <p:sldId id="309" r:id="rId9"/>
    <p:sldId id="304" r:id="rId10"/>
    <p:sldId id="311" r:id="rId11"/>
    <p:sldId id="306" r:id="rId12"/>
    <p:sldId id="308" r:id="rId13"/>
    <p:sldId id="305" r:id="rId14"/>
    <p:sldId id="312" r:id="rId15"/>
    <p:sldId id="307" r:id="rId16"/>
    <p:sldId id="299" r:id="rId17"/>
    <p:sldId id="273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F8F9"/>
    <a:srgbClr val="FFEF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8" autoAdjust="0"/>
    <p:restoredTop sz="94620" autoAdjust="0"/>
  </p:normalViewPr>
  <p:slideViewPr>
    <p:cSldViewPr snapToGrid="0">
      <p:cViewPr varScale="1">
        <p:scale>
          <a:sx n="82" d="100"/>
          <a:sy n="82" d="100"/>
        </p:scale>
        <p:origin x="59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9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721D290-2D3A-46CF-A7C5-3CD169C687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B8E31-3FF5-4BAD-8940-3E7E00500F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9EF11-6C38-4E87-86E9-43C5A5640AAE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76438C-6B82-4028-8F79-B066E61379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0D0C3A-CEA1-4390-87AF-54BDD8658D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BFF8B-8396-4219-9816-97EC75F3A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63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D533C-846B-4B91-9C1D-D0491FFEB8F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BAB84-5173-43E5-AE68-D65B7F6F9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44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C6031B-4A81-45F3-B4B0-70DC084E6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2" b="38324"/>
          <a:stretch/>
        </p:blipFill>
        <p:spPr>
          <a:xfrm rot="10800000">
            <a:off x="0" y="-1"/>
            <a:ext cx="10007264" cy="18983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C87B11-777F-4037-BFE7-3B00A0001489}"/>
              </a:ext>
            </a:extLst>
          </p:cNvPr>
          <p:cNvSpPr/>
          <p:nvPr userDrawn="1"/>
        </p:nvSpPr>
        <p:spPr>
          <a:xfrm flipV="1">
            <a:off x="0" y="4005942"/>
            <a:ext cx="12192000" cy="2252713"/>
          </a:xfrm>
          <a:prstGeom prst="rect">
            <a:avLst/>
          </a:prstGeom>
          <a:solidFill>
            <a:srgbClr val="E0F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A51B53-83E9-4FEE-B1CC-F4F8838E81D0}"/>
              </a:ext>
            </a:extLst>
          </p:cNvPr>
          <p:cNvSpPr/>
          <p:nvPr userDrawn="1"/>
        </p:nvSpPr>
        <p:spPr>
          <a:xfrm>
            <a:off x="1845578" y="6634263"/>
            <a:ext cx="9610347" cy="48203"/>
          </a:xfrm>
          <a:prstGeom prst="rect">
            <a:avLst/>
          </a:prstGeom>
          <a:solidFill>
            <a:srgbClr val="E0F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F5BF9D-0F12-4A3B-8973-117D7024DBD3}"/>
              </a:ext>
            </a:extLst>
          </p:cNvPr>
          <p:cNvSpPr txBox="1"/>
          <p:nvPr userDrawn="1"/>
        </p:nvSpPr>
        <p:spPr>
          <a:xfrm>
            <a:off x="545842" y="6480658"/>
            <a:ext cx="1634247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fisherphillips.com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52D2C8E-2769-4272-AD36-D043ED5E56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106" y="282071"/>
            <a:ext cx="1313879" cy="147032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85E8D6E8-2AA0-4E2E-9E89-24BB73855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842" y="1999754"/>
            <a:ext cx="10775301" cy="1761876"/>
          </a:xfrm>
        </p:spPr>
        <p:txBody>
          <a:bodyPr anchor="b">
            <a:normAutofit/>
          </a:bodyPr>
          <a:lstStyle>
            <a:lvl1pPr algn="l">
              <a:defRPr sz="5400" b="1"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603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21A78-5CC6-4498-949A-A30CD3E6E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16" y="457200"/>
            <a:ext cx="411581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A207C1-B581-4AA2-92BC-D58D4B648C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272736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1AF291-78D8-4190-995C-9298BB847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6216" y="2057400"/>
            <a:ext cx="411581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0B316C-D3DD-4B7F-A831-C51DBD52E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4347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709A7C8-9CB1-4063-BB5B-DA79FF95E89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56215" y="6243474"/>
            <a:ext cx="2925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57367-0AD2-4CBD-8CDC-9FA8A4E96151}" type="datetimeFigureOut">
              <a:rPr lang="en-US" smtClean="0"/>
              <a:t>4/23/2024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8E3575-50CA-4657-8B60-952913DBFC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3474"/>
            <a:ext cx="284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EA550-FAB6-43D7-8238-4BC78C54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60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5D105-49D6-4EA0-AF7F-21759E26D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15" y="365125"/>
            <a:ext cx="1079970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A98C23-5739-460A-8666-08470229D7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6215" y="1825625"/>
            <a:ext cx="10799709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99134-82DC-4A77-BEF0-9DC078C53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4347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478069E-28E5-4256-9DAA-41D5546D1F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6215" y="6243474"/>
            <a:ext cx="2925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57367-0AD2-4CBD-8CDC-9FA8A4E96151}" type="datetimeFigureOut">
              <a:rPr lang="en-US" smtClean="0"/>
              <a:t>4/23/2024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67045A3-29F3-4E05-B427-1448049261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3474"/>
            <a:ext cx="284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EA550-FAB6-43D7-8238-4BC78C54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82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794EBF-06F7-407D-A947-7A40B3232D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73102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F1A80A-BF4C-4029-B715-D4DEAEED5F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6215" y="365125"/>
            <a:ext cx="791628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60B9B-D54D-4A1A-AB7A-5D3AA251E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4347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B1D3238-4BB6-4332-9EAA-51486CD23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6215" y="6243474"/>
            <a:ext cx="2925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57367-0AD2-4CBD-8CDC-9FA8A4E96151}" type="datetimeFigureOut">
              <a:rPr lang="en-US" smtClean="0"/>
              <a:t>4/23/2024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91BBE23-02D2-4D23-9D37-9DBC909532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3474"/>
            <a:ext cx="284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EA550-FAB6-43D7-8238-4BC78C54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48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4A04D-A409-404D-A213-1DF806D8C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4347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7063A3D-7F70-448A-8C3E-5333D6776B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6215" y="6243474"/>
            <a:ext cx="2925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57367-0AD2-4CBD-8CDC-9FA8A4E96151}" type="datetimeFigureOut">
              <a:rPr lang="en-US" smtClean="0"/>
              <a:t>4/23/2024</a:t>
            </a:fld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F594872-7F18-4591-87B0-361485D38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14" y="365125"/>
            <a:ext cx="107997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A22BF9B-FCD9-4AFE-A592-968388C1C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3474"/>
            <a:ext cx="284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EA550-FAB6-43D7-8238-4BC78C54607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3BCB240-6ACB-4AA4-B3CD-DEF1566E80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5637" y="1817687"/>
            <a:ext cx="10799709" cy="41743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5667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DD4EC-2F8D-446C-847C-9758FDC0C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15" y="1709738"/>
            <a:ext cx="10879569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10597-9F31-4B88-B304-5CBAB9087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215" y="4589463"/>
            <a:ext cx="1087956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A372B-CA26-492E-98B2-8647C6B00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4347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7B158-EDDA-41A0-84D8-38419EFA8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43474"/>
            <a:ext cx="2925185" cy="365125"/>
          </a:xfrm>
          <a:prstGeom prst="rect">
            <a:avLst/>
          </a:prstGeom>
        </p:spPr>
        <p:txBody>
          <a:bodyPr/>
          <a:lstStyle/>
          <a:p>
            <a:fld id="{670EA550-FAB6-43D7-8238-4BC78C5460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1A8FDCE-9A8C-443F-AEC2-E1E4CD9E88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6215" y="6243474"/>
            <a:ext cx="2925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57367-0AD2-4CBD-8CDC-9FA8A4E96151}" type="datetimeFigureOut">
              <a:rPr lang="en-US" smtClean="0"/>
              <a:t>4/23/2024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854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7DF6C-FF4A-4F8D-9CA4-C15628443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15" y="365125"/>
            <a:ext cx="1079970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61379-CF38-40A9-93D4-7D7C391229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420" y="1825625"/>
            <a:ext cx="534513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3122F6-74E9-456D-B1DA-80FBC23642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0788" y="1825625"/>
            <a:ext cx="534513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45DE7-9C71-4209-86D9-15442E44B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4347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027F056-6651-4720-B41A-ECF1F44F00E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56215" y="6243474"/>
            <a:ext cx="2925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57367-0AD2-4CBD-8CDC-9FA8A4E96151}" type="datetimeFigureOut">
              <a:rPr lang="en-US" smtClean="0"/>
              <a:t>4/23/2024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0BF1C91-622E-4511-9082-D5D1202F5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3474"/>
            <a:ext cx="284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EA550-FAB6-43D7-8238-4BC78C54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5E08F-8A63-43B4-9258-29EA04FCC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15" y="365125"/>
            <a:ext cx="1079970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1C1CCC-E021-40AF-8CD4-16CA20DB9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216" y="1681163"/>
            <a:ext cx="5283724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EBD76-8B1D-40DF-9DA0-3FCB05C11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216" y="2505075"/>
            <a:ext cx="5283724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85AD49-9C69-418E-8153-5379F2A89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83724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3BA49C-88AB-48B4-B85D-97035310F5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83724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5BCA42-2D25-412B-B874-DD6ADE027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4347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DF3CBC2-6341-46E6-B769-9D0760680C1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56215" y="6243474"/>
            <a:ext cx="2925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57367-0AD2-4CBD-8CDC-9FA8A4E96151}" type="datetimeFigureOut">
              <a:rPr lang="en-US" smtClean="0"/>
              <a:t>4/23/2024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D13FE6C-B5FB-4A9B-B5F1-C30F5FC80D2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599" y="6243474"/>
            <a:ext cx="284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EA550-FAB6-43D7-8238-4BC78C54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92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E88AE-8DD3-4EC3-9AF5-8870EB3DE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15" y="365125"/>
            <a:ext cx="1079970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387BCC-646B-460C-B13F-57C3762F1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4347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EC5A715-7BD4-4C3A-8C5B-6D3360412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6215" y="6243474"/>
            <a:ext cx="2925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57367-0AD2-4CBD-8CDC-9FA8A4E96151}" type="datetimeFigureOut">
              <a:rPr lang="en-US" smtClean="0"/>
              <a:t>4/23/2024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5B22E5-49DA-4947-A101-CAB311A7F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3474"/>
            <a:ext cx="284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EA550-FAB6-43D7-8238-4BC78C54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77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3A8637-8E69-47AF-BECF-11F3B0A9A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7367-0AD2-4CBD-8CDC-9FA8A4E96151}" type="datetimeFigureOut">
              <a:rPr lang="en-US" smtClean="0"/>
              <a:t>4/23/2024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B48025-80CE-4915-BCE9-60F08DCB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703D1D-26D0-4B64-A69C-1AE7F4A9F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A550-FAB6-43D7-8238-4BC78C54607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822350-A06F-4698-916B-D1551AAA1B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25"/>
          <a:stretch/>
        </p:blipFill>
        <p:spPr>
          <a:xfrm rot="10800000">
            <a:off x="0" y="0"/>
            <a:ext cx="12030637" cy="417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8590FC-2597-49AE-8967-5EFFDECCE6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373" y="5334251"/>
            <a:ext cx="948786" cy="106175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76B997A-1EE6-4CE0-B24A-F19C011F1374}"/>
              </a:ext>
            </a:extLst>
          </p:cNvPr>
          <p:cNvSpPr/>
          <p:nvPr userDrawn="1"/>
        </p:nvSpPr>
        <p:spPr>
          <a:xfrm>
            <a:off x="599479" y="6634263"/>
            <a:ext cx="9610347" cy="48203"/>
          </a:xfrm>
          <a:prstGeom prst="rect">
            <a:avLst/>
          </a:prstGeom>
          <a:solidFill>
            <a:srgbClr val="E0F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3EC7E4-E528-44BF-8643-964DFE256EE5}"/>
              </a:ext>
            </a:extLst>
          </p:cNvPr>
          <p:cNvSpPr txBox="1"/>
          <p:nvPr userDrawn="1"/>
        </p:nvSpPr>
        <p:spPr>
          <a:xfrm>
            <a:off x="10326336" y="6480658"/>
            <a:ext cx="1634247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fisherphillips.com</a:t>
            </a:r>
          </a:p>
        </p:txBody>
      </p:sp>
    </p:spTree>
    <p:extLst>
      <p:ext uri="{BB962C8B-B14F-4D97-AF65-F5344CB8AC3E}">
        <p14:creationId xmlns:p14="http://schemas.microsoft.com/office/powerpoint/2010/main" val="329864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17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98C06-6533-484B-92F5-41AB77FB4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16" y="457200"/>
            <a:ext cx="411581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819AC-5395-41F0-A50B-81AA1471F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72736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45E56-2F19-43FE-98C9-15E164172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6216" y="2057400"/>
            <a:ext cx="411581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3203E-E0C1-465F-9526-B169032C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4347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B1F8CC6-CB4A-44A2-81A1-33833046F00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56215" y="6243474"/>
            <a:ext cx="2925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57367-0AD2-4CBD-8CDC-9FA8A4E96151}" type="datetimeFigureOut">
              <a:rPr lang="en-US" smtClean="0"/>
              <a:t>4/23/2024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166643-EA10-44CF-9B7F-98DAD8DEE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3474"/>
            <a:ext cx="284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EA550-FAB6-43D7-8238-4BC78C54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9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0A3691-869A-4BB0-A9EC-51978B7A8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14" y="365125"/>
            <a:ext cx="107997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2455E-D59A-4AB6-8A39-100CDDE692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6215" y="6243474"/>
            <a:ext cx="2925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57367-0AD2-4CBD-8CDC-9FA8A4E96151}" type="datetimeFigureOut">
              <a:rPr lang="en-US" smtClean="0"/>
              <a:t>4/23/2024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8D8F0-6FFC-44EC-A586-DD40FAF05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34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91B40-A76E-4766-B728-37831AC2B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3474"/>
            <a:ext cx="284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EA550-FAB6-43D7-8238-4BC78C54607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6152BC-2C93-47CE-A62C-ADCBF68452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"/>
          <a:stretch/>
        </p:blipFill>
        <p:spPr>
          <a:xfrm>
            <a:off x="2714323" y="5870"/>
            <a:ext cx="9477677" cy="9579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13C57E2-5919-4AAC-A424-7563E89DFB1A}"/>
              </a:ext>
            </a:extLst>
          </p:cNvPr>
          <p:cNvSpPr/>
          <p:nvPr userDrawn="1"/>
        </p:nvSpPr>
        <p:spPr>
          <a:xfrm>
            <a:off x="656213" y="216515"/>
            <a:ext cx="7287407" cy="45719"/>
          </a:xfrm>
          <a:prstGeom prst="rect">
            <a:avLst/>
          </a:prstGeom>
          <a:solidFill>
            <a:srgbClr val="E0F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D2F5D6-CCE0-4C6F-8C45-082F15EF9D08}"/>
              </a:ext>
            </a:extLst>
          </p:cNvPr>
          <p:cNvSpPr/>
          <p:nvPr userDrawn="1"/>
        </p:nvSpPr>
        <p:spPr>
          <a:xfrm>
            <a:off x="1845578" y="6634263"/>
            <a:ext cx="9610347" cy="48203"/>
          </a:xfrm>
          <a:prstGeom prst="rect">
            <a:avLst/>
          </a:prstGeom>
          <a:solidFill>
            <a:srgbClr val="E0F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B73CA2-B8E4-46F8-8766-20B655068200}"/>
              </a:ext>
            </a:extLst>
          </p:cNvPr>
          <p:cNvSpPr txBox="1"/>
          <p:nvPr userDrawn="1"/>
        </p:nvSpPr>
        <p:spPr>
          <a:xfrm>
            <a:off x="545842" y="6480658"/>
            <a:ext cx="1634247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fisherphillips.com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8CA61-28B3-4007-BA04-B0EADC1C6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66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mbria" panose="02040503050406030204" pitchFamily="18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allen@fisherphillips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eallen@fisherphillips.com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acharacter.org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53C99-FD41-4B82-9517-10B924B92B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Strong Foundations</a:t>
            </a:r>
            <a:br>
              <a:rPr lang="en-US" dirty="0"/>
            </a:br>
            <a:br>
              <a:rPr lang="en-US" sz="3200" dirty="0"/>
            </a:br>
            <a:r>
              <a:rPr lang="en-US" sz="3100" dirty="0"/>
              <a:t>Developing Leadership Capabilities in the Workplace</a:t>
            </a:r>
            <a:br>
              <a:rPr lang="en-US" sz="2800" b="0" dirty="0"/>
            </a:br>
            <a:r>
              <a:rPr lang="en-US" sz="2800" b="0" dirty="0"/>
              <a:t>(And why lawyers can be strong leaders)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91B801-5F5A-4E17-9809-3E6C7DFB87E6}"/>
              </a:ext>
            </a:extLst>
          </p:cNvPr>
          <p:cNvSpPr txBox="1"/>
          <p:nvPr/>
        </p:nvSpPr>
        <p:spPr>
          <a:xfrm>
            <a:off x="562084" y="4353150"/>
            <a:ext cx="29400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300"/>
              </a:spcAft>
            </a:pPr>
            <a:r>
              <a:rPr lang="en-US" sz="1600" b="1" dirty="0">
                <a:latin typeface="Cambria" panose="02040503050406030204" pitchFamily="18" charset="0"/>
                <a:cs typeface="Arial" panose="020B0604020202020204" pitchFamily="34" charset="0"/>
              </a:rPr>
              <a:t>Erin Gibson Allen</a:t>
            </a:r>
            <a:endParaRPr lang="en-US" sz="1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  <a:spcAft>
                <a:spcPts val="300"/>
              </a:spcAft>
            </a:pPr>
            <a:r>
              <a:rPr lang="en-US" sz="1600" dirty="0">
                <a:latin typeface="Cambria" panose="02040503050406030204" pitchFamily="18" charset="0"/>
                <a:cs typeface="Arial" panose="020B0604020202020204" pitchFamily="34" charset="0"/>
              </a:rPr>
              <a:t>Of Counsel, Fisher Phillips</a:t>
            </a:r>
          </a:p>
          <a:p>
            <a:pPr>
              <a:lnSpc>
                <a:spcPts val="1800"/>
              </a:lnSpc>
              <a:spcAft>
                <a:spcPts val="300"/>
              </a:spcAft>
            </a:pPr>
            <a:r>
              <a:rPr lang="en-US" sz="1600" dirty="0">
                <a:latin typeface="Cambria" panose="02040503050406030204" pitchFamily="18" charset="0"/>
                <a:cs typeface="Arial" panose="020B0604020202020204" pitchFamily="34" charset="0"/>
                <a:hlinkClick r:id="rId2"/>
              </a:rPr>
              <a:t>eallen@fisherphillips.com</a:t>
            </a:r>
            <a:r>
              <a:rPr lang="en-US" sz="1600" dirty="0"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  <a:endParaRPr lang="en-US" sz="5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C1FB0-A776-4B06-9C29-67A5688AA81A}"/>
              </a:ext>
            </a:extLst>
          </p:cNvPr>
          <p:cNvSpPr txBox="1"/>
          <p:nvPr/>
        </p:nvSpPr>
        <p:spPr>
          <a:xfrm>
            <a:off x="562084" y="5629207"/>
            <a:ext cx="27937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800"/>
              </a:lnSpc>
            </a:pPr>
            <a:r>
              <a:rPr lang="en-US" sz="1600" dirty="0">
                <a:latin typeface="Cambria" panose="02040503050406030204" pitchFamily="18" charset="0"/>
                <a:cs typeface="Arial" panose="020B0604020202020204" pitchFamily="34" charset="0"/>
              </a:rPr>
              <a:t>Friday, April 26, 2024</a:t>
            </a:r>
          </a:p>
        </p:txBody>
      </p:sp>
    </p:spTree>
    <p:extLst>
      <p:ext uri="{BB962C8B-B14F-4D97-AF65-F5344CB8AC3E}">
        <p14:creationId xmlns:p14="http://schemas.microsoft.com/office/powerpoint/2010/main" val="3408283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09A22-167A-D7A7-24F5-B8B0EC6CC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15" y="365125"/>
            <a:ext cx="10799709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Recommended Reading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9A0811-2A7B-13A4-9292-08A493D40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771" y="1690688"/>
            <a:ext cx="2861004" cy="4351338"/>
          </a:xfrm>
          <a:prstGeom prst="rect">
            <a:avLst/>
          </a:prstGeom>
          <a:noFill/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189EE39-FD3A-6CA8-6E13-9968D2395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12331" y="1690688"/>
            <a:ext cx="7443593" cy="448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The Culture Code “unlocks the secrets of highly successful groups and provides tomorrow’s leaders with the tools to build a cohesive, motivated culture.”</a:t>
            </a:r>
          </a:p>
          <a:p>
            <a:pPr marL="0" indent="0">
              <a:buNone/>
            </a:pPr>
            <a:r>
              <a:rPr lang="en-US" sz="2400" dirty="0"/>
              <a:t>Coyle focuses on three skills:</a:t>
            </a:r>
          </a:p>
          <a:p>
            <a:r>
              <a:rPr lang="en-US" sz="2400" dirty="0"/>
              <a:t>Building safety</a:t>
            </a:r>
          </a:p>
          <a:p>
            <a:r>
              <a:rPr lang="en-US" sz="2400" dirty="0"/>
              <a:t>Sharing vulnerability</a:t>
            </a:r>
          </a:p>
          <a:p>
            <a:r>
              <a:rPr lang="en-US" sz="2400" dirty="0"/>
              <a:t>Establishing purpose</a:t>
            </a:r>
          </a:p>
          <a:p>
            <a:pPr marL="0" indent="0">
              <a:buNone/>
            </a:pPr>
            <a:r>
              <a:rPr lang="en-US" sz="2400" dirty="0"/>
              <a:t>“Daniel Coyle has produced a truly brilliant, mesmerizing book that demystifies the magic of great groups.”  Adam Grant</a:t>
            </a:r>
          </a:p>
        </p:txBody>
      </p:sp>
    </p:spTree>
    <p:extLst>
      <p:ext uri="{BB962C8B-B14F-4D97-AF65-F5344CB8AC3E}">
        <p14:creationId xmlns:p14="http://schemas.microsoft.com/office/powerpoint/2010/main" val="597304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D6259-E23C-110A-5659-606172AE8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15" y="365125"/>
            <a:ext cx="10799709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4) Seeking and Accepting Feedback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55B483-2B9D-D5E7-1334-8080E5F3D6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25" b="-2"/>
          <a:stretch/>
        </p:blipFill>
        <p:spPr>
          <a:xfrm>
            <a:off x="641420" y="1825625"/>
            <a:ext cx="5345135" cy="4351338"/>
          </a:xfrm>
          <a:prstGeom prst="rect">
            <a:avLst/>
          </a:prstGeo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7495D-C97F-E3EA-6EC8-D9F3056F8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0788" y="1825625"/>
            <a:ext cx="5345136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Before and during your project:</a:t>
            </a:r>
          </a:p>
          <a:p>
            <a:r>
              <a:rPr lang="en-US" dirty="0"/>
              <a:t>Start by meeting with stakeholders.  Have open conversations.  What is on their minds?</a:t>
            </a:r>
          </a:p>
          <a:p>
            <a:r>
              <a:rPr lang="en-US" dirty="0"/>
              <a:t>What is on the minds of others?</a:t>
            </a:r>
          </a:p>
          <a:p>
            <a:r>
              <a:rPr lang="en-US" dirty="0"/>
              <a:t>Can others contribute to the goal?  If so, how?</a:t>
            </a:r>
          </a:p>
          <a:p>
            <a:r>
              <a:rPr lang="en-US" dirty="0"/>
              <a:t>What areas do they think need to be improved?</a:t>
            </a:r>
          </a:p>
          <a:p>
            <a:r>
              <a:rPr lang="en-US" dirty="0"/>
              <a:t>Keep checking in and engage in active listening.</a:t>
            </a:r>
          </a:p>
          <a:p>
            <a:r>
              <a:rPr lang="en-US" dirty="0"/>
              <a:t>Consider virtual surveys to guide direction of the group.</a:t>
            </a:r>
          </a:p>
        </p:txBody>
      </p:sp>
    </p:spTree>
    <p:extLst>
      <p:ext uri="{BB962C8B-B14F-4D97-AF65-F5344CB8AC3E}">
        <p14:creationId xmlns:p14="http://schemas.microsoft.com/office/powerpoint/2010/main" val="392983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E0090-57DF-9954-E6D0-7A063C9E5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15" y="365125"/>
            <a:ext cx="10799709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Recommended Reading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657020-F5C0-4A75-4E6E-AE58BE440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076" y="1690688"/>
            <a:ext cx="3024180" cy="4351338"/>
          </a:xfrm>
          <a:prstGeom prst="rect">
            <a:avLst/>
          </a:prstGeom>
          <a:noFill/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1D5A34F-E92E-482B-E15E-FD8E8BC5E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9857" y="1690688"/>
            <a:ext cx="7156067" cy="4486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“This book gives you seven questions and the tools to make them an everyday way to work less hard and have more impact.”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Stanier examines a way of asking questions that works with customers, suppliers, colleagues, and bosses.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“This book is full of practical, useful and interesting questions, ideas and tools that will guide any leader trying to be better.”  Dave Ulrich</a:t>
            </a:r>
          </a:p>
        </p:txBody>
      </p:sp>
    </p:spTree>
    <p:extLst>
      <p:ext uri="{BB962C8B-B14F-4D97-AF65-F5344CB8AC3E}">
        <p14:creationId xmlns:p14="http://schemas.microsoft.com/office/powerpoint/2010/main" val="3923249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6F4C7-9D79-654A-DFB3-016F6E914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15" y="365125"/>
            <a:ext cx="10799709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5) Meeting Management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8F650D-CBB5-C9B3-992D-DDCEFCF226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5" r="-1" b="-1"/>
          <a:stretch/>
        </p:blipFill>
        <p:spPr>
          <a:xfrm>
            <a:off x="641420" y="1825625"/>
            <a:ext cx="5345135" cy="4351338"/>
          </a:xfrm>
          <a:prstGeom prst="rect">
            <a:avLst/>
          </a:prstGeo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E3DA6-4342-B9C4-883D-E655D6BAB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0788" y="1825625"/>
            <a:ext cx="5345136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The best use of everyone’s time.</a:t>
            </a:r>
          </a:p>
          <a:p>
            <a:r>
              <a:rPr lang="en-US" sz="2600" dirty="0"/>
              <a:t>Start with place setting and appreciation.</a:t>
            </a:r>
          </a:p>
          <a:p>
            <a:r>
              <a:rPr lang="en-US" sz="2600" dirty="0"/>
              <a:t>Manage the clock to stay on schedule.</a:t>
            </a:r>
          </a:p>
          <a:p>
            <a:r>
              <a:rPr lang="en-US" sz="2600" dirty="0"/>
              <a:t>Engage others.  </a:t>
            </a:r>
          </a:p>
          <a:p>
            <a:r>
              <a:rPr lang="en-US" sz="2600" dirty="0"/>
              <a:t>Use lawyering skills.  Ask for opposing views.  Ask someone to make an argument for an unpopular position.  </a:t>
            </a:r>
          </a:p>
          <a:p>
            <a:r>
              <a:rPr lang="en-US" sz="2600" dirty="0"/>
              <a:t>Repeat back what you are hearing and offer context.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462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B438E-E9DC-C1DF-DC64-ED9F3E73B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D29629-6B1C-3F0F-54A3-6911F7D9C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067" y="1820460"/>
            <a:ext cx="2823390" cy="43332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6F02DC-4B98-5BA1-F79D-56FBAE0FBF6C}"/>
              </a:ext>
            </a:extLst>
          </p:cNvPr>
          <p:cNvSpPr txBox="1"/>
          <p:nvPr/>
        </p:nvSpPr>
        <p:spPr>
          <a:xfrm>
            <a:off x="4001784" y="1540266"/>
            <a:ext cx="713413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Duhigg has written “a fascinating exploration of what makes conversations work, and how we can all learn to be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supercommunicators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at work and in life.”</a:t>
            </a: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Duhigg examines three kinds of conversations:  1) What’s this really about, 2) How do we feel, and 3) Who are we? </a:t>
            </a: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“ [Duhigg] goes through a mountain of research—and some riveting stories—and unearths practical tactics to show that anyone can become a more effective listener, speaker, and even social media poster.”  David Epstein</a:t>
            </a:r>
          </a:p>
        </p:txBody>
      </p:sp>
    </p:spTree>
    <p:extLst>
      <p:ext uri="{BB962C8B-B14F-4D97-AF65-F5344CB8AC3E}">
        <p14:creationId xmlns:p14="http://schemas.microsoft.com/office/powerpoint/2010/main" val="112809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4F740-F01B-0F4F-5429-0C826E233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15" y="365125"/>
            <a:ext cx="10799709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6) Responding to the Unexpected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1DE228-5100-0686-B3DA-FE32BCD2CD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3" r="11141" b="-1"/>
          <a:stretch/>
        </p:blipFill>
        <p:spPr>
          <a:xfrm>
            <a:off x="641420" y="1825625"/>
            <a:ext cx="5345135" cy="4351338"/>
          </a:xfrm>
          <a:prstGeom prst="rect">
            <a:avLst/>
          </a:prstGeom>
          <a:noFill/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5F09B53-9DD7-0EFA-2B52-8CFD923A7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0788" y="1825625"/>
            <a:ext cx="5345136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Because something always happens.</a:t>
            </a:r>
          </a:p>
          <a:p>
            <a:r>
              <a:rPr lang="en-US" sz="2400" dirty="0"/>
              <a:t>Identify the interests at stake.</a:t>
            </a:r>
          </a:p>
          <a:p>
            <a:r>
              <a:rPr lang="en-US" sz="2400" dirty="0"/>
              <a:t>Check the bylaws/rules.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Refer to the contingency plans.</a:t>
            </a:r>
            <a:endParaRPr lang="en-US" sz="2400" dirty="0"/>
          </a:p>
          <a:p>
            <a:r>
              <a:rPr lang="en-US" sz="2400" dirty="0"/>
              <a:t>Check in with leadership (executive committee?) and get buy-in for a plan.</a:t>
            </a:r>
          </a:p>
          <a:p>
            <a:r>
              <a:rPr lang="en-US" sz="2400" dirty="0"/>
              <a:t>Leverage your network for support.</a:t>
            </a:r>
          </a:p>
          <a:p>
            <a:r>
              <a:rPr lang="en-US" sz="2400" dirty="0"/>
              <a:t>Stay calm.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37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0D4DC-85E7-1619-73F4-BB4D255E9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14" y="365125"/>
            <a:ext cx="10799709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Recommended Reading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6E17B7-C4FC-3A9D-BA31-D4C9460DA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14" y="2779748"/>
            <a:ext cx="6007409" cy="31307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CDAF26-D632-630C-1006-F9F496C44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692" y="2533684"/>
            <a:ext cx="5446593" cy="33160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FCB99E-C40F-FBCE-70CE-96E4A6547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14" y="1936752"/>
            <a:ext cx="1264493" cy="84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1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06E29D-1A58-4A5C-B0DD-EA6E4E3C0D92}"/>
              </a:ext>
            </a:extLst>
          </p:cNvPr>
          <p:cNvSpPr/>
          <p:nvPr/>
        </p:nvSpPr>
        <p:spPr>
          <a:xfrm flipV="1">
            <a:off x="594493" y="3535721"/>
            <a:ext cx="2759498" cy="344596"/>
          </a:xfrm>
          <a:prstGeom prst="rect">
            <a:avLst/>
          </a:prstGeom>
          <a:solidFill>
            <a:srgbClr val="FFE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956F12-19A4-4ED3-916F-AD5F366D7D7A}"/>
              </a:ext>
            </a:extLst>
          </p:cNvPr>
          <p:cNvSpPr txBox="1"/>
          <p:nvPr/>
        </p:nvSpPr>
        <p:spPr>
          <a:xfrm>
            <a:off x="594492" y="3219878"/>
            <a:ext cx="343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latin typeface="Cambria" panose="02040503050406030204" pitchFamily="18" charset="0"/>
              </a:rPr>
              <a:t>Questions?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D5772-4683-4955-B972-2DB59A14B86F}"/>
              </a:ext>
            </a:extLst>
          </p:cNvPr>
          <p:cNvSpPr txBox="1"/>
          <p:nvPr/>
        </p:nvSpPr>
        <p:spPr>
          <a:xfrm>
            <a:off x="589793" y="4851914"/>
            <a:ext cx="27594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300"/>
              </a:spcAft>
            </a:pPr>
            <a:r>
              <a:rPr lang="en-US" sz="1600" b="1" dirty="0">
                <a:latin typeface="Cambria" panose="02040503050406030204" pitchFamily="18" charset="0"/>
                <a:cs typeface="Arial" panose="020B0604020202020204" pitchFamily="34" charset="0"/>
              </a:rPr>
              <a:t>Erin Gibson Allen</a:t>
            </a:r>
            <a:endParaRPr lang="en-US" sz="1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  <a:spcAft>
                <a:spcPts val="300"/>
              </a:spcAft>
            </a:pPr>
            <a:r>
              <a:rPr lang="en-US" sz="1600" dirty="0">
                <a:latin typeface="Cambria" panose="02040503050406030204" pitchFamily="18" charset="0"/>
                <a:cs typeface="Arial" panose="020B0604020202020204" pitchFamily="34" charset="0"/>
              </a:rPr>
              <a:t>Of Counsel, Fisher Phillips</a:t>
            </a:r>
          </a:p>
          <a:p>
            <a:pPr>
              <a:lnSpc>
                <a:spcPts val="1800"/>
              </a:lnSpc>
              <a:spcAft>
                <a:spcPts val="300"/>
              </a:spcAft>
            </a:pPr>
            <a:r>
              <a:rPr lang="en-US" sz="1600" dirty="0">
                <a:latin typeface="Cambria" panose="02040503050406030204" pitchFamily="18" charset="0"/>
                <a:cs typeface="Arial" panose="020B0604020202020204" pitchFamily="34" charset="0"/>
                <a:hlinkClick r:id="rId2"/>
              </a:rPr>
              <a:t>eallen@fisherphillips.com</a:t>
            </a:r>
            <a:r>
              <a:rPr lang="en-US" sz="1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en-US" sz="5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825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4272AC-98CF-4941-AD35-D821368ADEED}"/>
              </a:ext>
            </a:extLst>
          </p:cNvPr>
          <p:cNvSpPr/>
          <p:nvPr/>
        </p:nvSpPr>
        <p:spPr>
          <a:xfrm flipV="1">
            <a:off x="589793" y="3535721"/>
            <a:ext cx="2826173" cy="344596"/>
          </a:xfrm>
          <a:prstGeom prst="rect">
            <a:avLst/>
          </a:prstGeom>
          <a:solidFill>
            <a:srgbClr val="FFE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E5E931-6CFC-4040-84B5-FB8CF7FFA888}"/>
              </a:ext>
            </a:extLst>
          </p:cNvPr>
          <p:cNvSpPr txBox="1"/>
          <p:nvPr/>
        </p:nvSpPr>
        <p:spPr>
          <a:xfrm>
            <a:off x="589793" y="3219878"/>
            <a:ext cx="343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latin typeface="Cambria" panose="02040503050406030204" pitchFamily="18" charset="0"/>
              </a:rPr>
              <a:t>Thank You!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4A5274-75EB-4EC5-BBF4-FE9425D92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979" y="3312942"/>
            <a:ext cx="2953321" cy="305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91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0FB76-6C6A-D8C3-FA56-8C7DA759F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15" y="365125"/>
            <a:ext cx="10799709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Agenda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655A4D-889C-65F0-F94F-DF4692EC0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21" y="1996869"/>
            <a:ext cx="4585598" cy="3439198"/>
          </a:xfrm>
          <a:prstGeom prst="rect">
            <a:avLst/>
          </a:prstGeo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C179C-EB2F-A7CD-4E44-14FEECCE3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7019" y="1065402"/>
            <a:ext cx="6228905" cy="51115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effectLst/>
              </a:rPr>
              <a:t>Leading a complex project</a:t>
            </a:r>
          </a:p>
          <a:p>
            <a:pPr marL="0" indent="0">
              <a:buNone/>
            </a:pPr>
            <a:endParaRPr lang="en-US" sz="2000" dirty="0">
              <a:effectLst/>
            </a:endParaRPr>
          </a:p>
          <a:p>
            <a:pPr lvl="1"/>
            <a:r>
              <a:rPr lang="en-US" sz="2800" dirty="0"/>
              <a:t>G</a:t>
            </a:r>
            <a:r>
              <a:rPr lang="en-US" sz="2800" dirty="0">
                <a:effectLst/>
              </a:rPr>
              <a:t>oal Identification</a:t>
            </a:r>
            <a:br>
              <a:rPr lang="en-US" sz="2800" dirty="0">
                <a:effectLst/>
              </a:rPr>
            </a:br>
            <a:endParaRPr lang="en-US" sz="2800" dirty="0">
              <a:effectLst/>
            </a:endParaRPr>
          </a:p>
          <a:p>
            <a:pPr lvl="1"/>
            <a:r>
              <a:rPr lang="en-US" sz="2800" dirty="0"/>
              <a:t>P</a:t>
            </a:r>
            <a:r>
              <a:rPr lang="en-US" sz="2800" dirty="0">
                <a:effectLst/>
              </a:rPr>
              <a:t>ersonal </a:t>
            </a:r>
            <a:r>
              <a:rPr lang="en-US" sz="2800" dirty="0"/>
              <a:t>S</a:t>
            </a:r>
            <a:r>
              <a:rPr lang="en-US" sz="2800" dirty="0">
                <a:effectLst/>
              </a:rPr>
              <a:t>trength Assessment</a:t>
            </a:r>
            <a:br>
              <a:rPr lang="en-US" sz="2800" dirty="0">
                <a:effectLst/>
              </a:rPr>
            </a:br>
            <a:endParaRPr lang="en-US" sz="2800" dirty="0">
              <a:effectLst/>
            </a:endParaRPr>
          </a:p>
          <a:p>
            <a:pPr lvl="1"/>
            <a:r>
              <a:rPr lang="en-US" sz="2800" dirty="0"/>
              <a:t>T</a:t>
            </a:r>
            <a:r>
              <a:rPr lang="en-US" sz="2800" dirty="0">
                <a:effectLst/>
              </a:rPr>
              <a:t>eam Building</a:t>
            </a:r>
            <a:br>
              <a:rPr lang="en-US" sz="2800" dirty="0">
                <a:effectLst/>
              </a:rPr>
            </a:br>
            <a:endParaRPr lang="en-US" sz="2800" dirty="0">
              <a:effectLst/>
            </a:endParaRPr>
          </a:p>
          <a:p>
            <a:pPr lvl="1"/>
            <a:r>
              <a:rPr lang="en-US" sz="2800" dirty="0">
                <a:effectLst/>
              </a:rPr>
              <a:t>Seeking and Accepting Feedback</a:t>
            </a:r>
            <a:br>
              <a:rPr lang="en-US" sz="2800" dirty="0">
                <a:effectLst/>
              </a:rPr>
            </a:br>
            <a:endParaRPr lang="en-US" sz="2800" dirty="0">
              <a:effectLst/>
            </a:endParaRPr>
          </a:p>
          <a:p>
            <a:pPr lvl="1"/>
            <a:r>
              <a:rPr lang="en-US" sz="2800" dirty="0">
                <a:effectLst/>
              </a:rPr>
              <a:t>Meeting Management</a:t>
            </a:r>
            <a:br>
              <a:rPr lang="en-US" sz="2800" dirty="0">
                <a:effectLst/>
              </a:rPr>
            </a:br>
            <a:endParaRPr lang="en-US" sz="2800" dirty="0">
              <a:effectLst/>
            </a:endParaRPr>
          </a:p>
          <a:p>
            <a:pPr lvl="1"/>
            <a:r>
              <a:rPr lang="en-US" sz="2800" dirty="0"/>
              <a:t>R</a:t>
            </a:r>
            <a:r>
              <a:rPr lang="en-US" sz="2800" dirty="0">
                <a:effectLst/>
              </a:rPr>
              <a:t>esponding to the Unexpected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2024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6C2FF-9A4F-D3CA-138C-148091C8B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Disclaimer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7773B-6987-16F0-E610-35DAD85CB1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00761" y="1817687"/>
            <a:ext cx="8154585" cy="4103609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The information in this presentation is provided for informational purposes only.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It does not necessarily represent the position or opinions of the firm or its partners or attorneys collectively and does not constitute legal advice or the establishment of an attorney-client relationship.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2FEE8D-2D53-DD7B-0097-E421A486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37" y="1636323"/>
            <a:ext cx="1059447" cy="410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16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09E80-9758-8287-CE69-EF404058F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15" y="365125"/>
            <a:ext cx="10799709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1) Goal Identification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2D7913-4805-6237-E03B-B65B9050E1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" r="17073" b="-1"/>
          <a:stretch/>
        </p:blipFill>
        <p:spPr>
          <a:xfrm>
            <a:off x="641420" y="1825625"/>
            <a:ext cx="5345135" cy="4351338"/>
          </a:xfrm>
          <a:prstGeom prst="rect">
            <a:avLst/>
          </a:prstGeo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1F7D4-5FA8-672A-F269-4C7EE7E46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0788" y="1825625"/>
            <a:ext cx="5345136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You’ve been asked to lead something.  When panic passes:</a:t>
            </a:r>
          </a:p>
          <a:p>
            <a:r>
              <a:rPr lang="en-US" dirty="0"/>
              <a:t>Define success.</a:t>
            </a:r>
          </a:p>
          <a:p>
            <a:r>
              <a:rPr lang="en-US" dirty="0"/>
              <a:t>Articulate your task.</a:t>
            </a:r>
          </a:p>
          <a:p>
            <a:r>
              <a:rPr lang="en-US" dirty="0"/>
              <a:t>Identify and refine your timeline. </a:t>
            </a:r>
          </a:p>
          <a:p>
            <a:r>
              <a:rPr lang="en-US" dirty="0"/>
              <a:t>Specify organizational needs.</a:t>
            </a:r>
          </a:p>
          <a:p>
            <a:r>
              <a:rPr lang="en-US" dirty="0"/>
              <a:t>Review the bylaws/rules.</a:t>
            </a:r>
          </a:p>
          <a:p>
            <a:r>
              <a:rPr lang="en-US" dirty="0"/>
              <a:t>Understand the contingency plans.  </a:t>
            </a:r>
          </a:p>
          <a:p>
            <a:pPr lvl="1"/>
            <a:r>
              <a:rPr lang="en-US" dirty="0"/>
              <a:t>Leadership succession.</a:t>
            </a:r>
          </a:p>
          <a:p>
            <a:pPr lvl="1"/>
            <a:r>
              <a:rPr lang="en-US" dirty="0"/>
              <a:t>Public relations.</a:t>
            </a:r>
          </a:p>
          <a:p>
            <a:pPr lvl="1"/>
            <a:r>
              <a:rPr lang="en-US" dirty="0"/>
              <a:t>Other risks?  Insurance audit?</a:t>
            </a:r>
          </a:p>
          <a:p>
            <a:pPr lvl="1"/>
            <a:r>
              <a:rPr lang="en-US" dirty="0"/>
              <a:t>How are emergency decisions made?</a:t>
            </a:r>
          </a:p>
          <a:p>
            <a:pPr lvl="1"/>
            <a:r>
              <a:rPr lang="en-US" dirty="0"/>
              <a:t>Remote voting authorized?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02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E60BC-6AA5-09D9-69A8-67BABC47C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64E5DF-1D07-342F-E19D-D1C3769A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97" y="1797792"/>
            <a:ext cx="2615411" cy="39017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25083E-181D-1735-F01D-FCB4FBD64D3B}"/>
              </a:ext>
            </a:extLst>
          </p:cNvPr>
          <p:cNvSpPr txBox="1"/>
          <p:nvPr/>
        </p:nvSpPr>
        <p:spPr>
          <a:xfrm>
            <a:off x="3766457" y="1426030"/>
            <a:ext cx="738051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“Organizational psychologist Adam Grant examines the critical art of rethinking: learning to rethink your opinions and open other people’s minds, which can position you for excellence at work and wisdom in life.”</a:t>
            </a: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Grant examines: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Individual Rethinking – Updating Our Own Views.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Interpersonal Rethinking – Opening Other People’s Minds.</a:t>
            </a: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“Brilliant . . . guaranteed to make you rethink your opinions and your most important decisions.”  -- Nobel Prize winner Daniel Kahneman</a:t>
            </a:r>
          </a:p>
        </p:txBody>
      </p:sp>
    </p:spTree>
    <p:extLst>
      <p:ext uri="{BB962C8B-B14F-4D97-AF65-F5344CB8AC3E}">
        <p14:creationId xmlns:p14="http://schemas.microsoft.com/office/powerpoint/2010/main" val="3594776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36B56-DED0-EE1D-DD40-C3FB0CB37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15" y="365125"/>
            <a:ext cx="10799709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2) Personal Strength Assessment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211921-F43F-7E68-62C4-44742692A6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" r="17038" b="1"/>
          <a:stretch/>
        </p:blipFill>
        <p:spPr>
          <a:xfrm>
            <a:off x="641420" y="1825625"/>
            <a:ext cx="5345135" cy="4351338"/>
          </a:xfrm>
          <a:prstGeom prst="rect">
            <a:avLst/>
          </a:prstGeo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7CD16-D244-2463-2915-343132869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0788" y="1825625"/>
            <a:ext cx="534513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First things first:</a:t>
            </a:r>
          </a:p>
          <a:p>
            <a:r>
              <a:rPr lang="en-US" sz="2400" dirty="0"/>
              <a:t>Articulate your strengths.</a:t>
            </a:r>
          </a:p>
          <a:p>
            <a:r>
              <a:rPr lang="en-US" sz="2400" dirty="0"/>
              <a:t>Where do you excel?</a:t>
            </a:r>
          </a:p>
          <a:p>
            <a:r>
              <a:rPr lang="en-US" sz="2400" dirty="0"/>
              <a:t>Do you have relevant experience?</a:t>
            </a:r>
          </a:p>
          <a:p>
            <a:r>
              <a:rPr lang="en-US" sz="2400" dirty="0"/>
              <a:t>Are you ready learn new subject matter?</a:t>
            </a:r>
          </a:p>
          <a:p>
            <a:r>
              <a:rPr lang="en-US" sz="2400" dirty="0"/>
              <a:t>What are the best ways for you to learn?</a:t>
            </a:r>
          </a:p>
          <a:p>
            <a:r>
              <a:rPr lang="en-US" sz="2400" dirty="0"/>
              <a:t>What can you read or listen to?</a:t>
            </a:r>
          </a:p>
          <a:p>
            <a:r>
              <a:rPr lang="en-US" sz="2400" dirty="0"/>
              <a:t>Consider taking a skills assessment.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717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99CD61-DEA9-BEF5-3B5C-31461A13C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547" y="485466"/>
            <a:ext cx="4566351" cy="59544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8DB663-F9DA-5163-EB76-58A5336D5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392" y="513703"/>
            <a:ext cx="4660016" cy="592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51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830D9-93BD-A75B-4122-388706010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15" y="365125"/>
            <a:ext cx="10799709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Recommended Reading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E4B227-E94F-7CD8-0404-9DA7BE0A8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202" y="1690688"/>
            <a:ext cx="3035057" cy="4351338"/>
          </a:xfrm>
          <a:prstGeom prst="rect">
            <a:avLst/>
          </a:prstGeom>
          <a:noFill/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28CD6E7-1135-B87D-CCF6-3945E764B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7246" y="1690688"/>
            <a:ext cx="6768678" cy="4486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“Recent research shows that when you understand and active your positive personality traits, you become more resilient, manage stress better, and find greater fulfillment in life.”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www.viacharacter.org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VIA Institute on Character </a:t>
            </a:r>
            <a:r>
              <a:rPr lang="en-US" dirty="0"/>
              <a:t>– a non-profit based in Cincinnati, Ohio, dedicated to the science of character strengths.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240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4219E-22E2-DE42-4C90-E85CBC333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15" y="365125"/>
            <a:ext cx="10799709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3) Team Building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28CCA1-E465-94BE-65D8-13FF73F7C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29" y="2501632"/>
            <a:ext cx="5345135" cy="2752744"/>
          </a:xfrm>
          <a:prstGeom prst="rect">
            <a:avLst/>
          </a:prstGeo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E21802-0292-58B4-B8E2-584769C7E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0788" y="1825625"/>
            <a:ext cx="534513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   Who will help in your efforts?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Who is assigned to your team?  Who can you add?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Who cares about the project and will give time and helpful feedback?</a:t>
            </a:r>
            <a:endParaRPr lang="en-US" sz="2400" dirty="0"/>
          </a:p>
          <a:p>
            <a:r>
              <a:rPr lang="en-US" sz="2400" dirty="0"/>
              <a:t>Who has complementary skills?</a:t>
            </a:r>
          </a:p>
          <a:p>
            <a:r>
              <a:rPr lang="en-US" sz="2400" dirty="0"/>
              <a:t>Who has other assets, like specific experience and a network?</a:t>
            </a:r>
          </a:p>
          <a:p>
            <a:r>
              <a:rPr lang="en-US" sz="2400" dirty="0"/>
              <a:t>Who is on your executive committee?</a:t>
            </a:r>
          </a:p>
          <a:p>
            <a:r>
              <a:rPr lang="en-US" sz="2400" dirty="0"/>
              <a:t>Develop a personal board of directors.</a:t>
            </a:r>
          </a:p>
        </p:txBody>
      </p:sp>
    </p:spTree>
    <p:extLst>
      <p:ext uri="{BB962C8B-B14F-4D97-AF65-F5344CB8AC3E}">
        <p14:creationId xmlns:p14="http://schemas.microsoft.com/office/powerpoint/2010/main" val="3713217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sher Phillips Template 1.pptx" id="{5377401D-02A2-4C56-A613-63332D6B013C}" vid="{3335AD50-1472-402B-A7C7-B0E72EBAC2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885</Words>
  <Application>Microsoft Office PowerPoint</Application>
  <PresentationFormat>Widescreen</PresentationFormat>
  <Paragraphs>112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</vt:lpstr>
      <vt:lpstr>Wingdings</vt:lpstr>
      <vt:lpstr>Office Theme</vt:lpstr>
      <vt:lpstr>Building Strong Foundations  Developing Leadership Capabilities in the Workplace (And why lawyers can be strong leaders)</vt:lpstr>
      <vt:lpstr>Agenda</vt:lpstr>
      <vt:lpstr>Disclaimer </vt:lpstr>
      <vt:lpstr>1) Goal Identification</vt:lpstr>
      <vt:lpstr>Recommended Reading</vt:lpstr>
      <vt:lpstr>2) Personal Strength Assessment</vt:lpstr>
      <vt:lpstr>PowerPoint Presentation</vt:lpstr>
      <vt:lpstr>Recommended Reading</vt:lpstr>
      <vt:lpstr>3) Team Building</vt:lpstr>
      <vt:lpstr>Recommended Reading</vt:lpstr>
      <vt:lpstr>4) Seeking and Accepting Feedback</vt:lpstr>
      <vt:lpstr>Recommended Reading</vt:lpstr>
      <vt:lpstr>5) Meeting Management</vt:lpstr>
      <vt:lpstr>Recommended Reading</vt:lpstr>
      <vt:lpstr>6) Responding to the Unexpected</vt:lpstr>
      <vt:lpstr>Recommended Reading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Strong Foundations  Developing Leadership Capabilities in the Workplace (And why lawyers can be strong leaders)</dc:title>
  <dc:creator>Barb Dudek</dc:creator>
  <cp:lastModifiedBy>ACC Western Pennsylvania</cp:lastModifiedBy>
  <cp:revision>1</cp:revision>
  <dcterms:created xsi:type="dcterms:W3CDTF">1900-01-01T05:00:00Z</dcterms:created>
  <dcterms:modified xsi:type="dcterms:W3CDTF">2024-04-24T01:38:36Z</dcterms:modified>
</cp:coreProperties>
</file>