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2-->
<p:presentation xmlns:r="http://schemas.openxmlformats.org/officeDocument/2006/relationships" xmlns:a="http://schemas.openxmlformats.org/drawingml/2006/main" xmlns:p="http://schemas.openxmlformats.org/presentationml/2006/main" removePersonalInfoOnSave="1" saveSubsetFonts="1">
  <p:sldMasterIdLst>
    <p:sldMasterId id="2147483672" r:id="rId2"/>
  </p:sldMasterIdLst>
  <p:sldIdLst>
    <p:sldId id="257" r:id="rId3"/>
    <p:sldId id="259" r:id="rId4"/>
    <p:sldId id="297" r:id="rId5"/>
    <p:sldId id="258" r:id="rId6"/>
    <p:sldId id="261" r:id="rId7"/>
    <p:sldId id="262" r:id="rId8"/>
    <p:sldId id="263" r:id="rId9"/>
    <p:sldId id="264" r:id="rId10"/>
    <p:sldId id="267" r:id="rId11"/>
    <p:sldId id="268" r:id="rId12"/>
    <p:sldId id="270" r:id="rId13"/>
    <p:sldId id="298" r:id="rId14"/>
    <p:sldId id="271" r:id="rId15"/>
    <p:sldId id="272" r:id="rId16"/>
    <p:sldId id="273" r:id="rId17"/>
    <p:sldId id="274" r:id="rId18"/>
    <p:sldId id="277" r:id="rId19"/>
    <p:sldId id="278" r:id="rId20"/>
    <p:sldId id="279" r:id="rId21"/>
    <p:sldId id="280" r:id="rId22"/>
    <p:sldId id="281" r:id="rId23"/>
    <p:sldId id="283" r:id="rId24"/>
    <p:sldId id="282" r:id="rId25"/>
    <p:sldId id="301" r:id="rId26"/>
    <p:sldId id="287" r:id="rId27"/>
    <p:sldId id="299" r:id="rId28"/>
    <p:sldId id="302" r:id="rId29"/>
    <p:sldId id="303" r:id="rId30"/>
    <p:sldId id="307" r:id="rId31"/>
    <p:sldId id="309" r:id="rId32"/>
    <p:sldId id="311" r:id="rId33"/>
    <p:sldId id="308" r:id="rId34"/>
    <p:sldId id="312" r:id="rId35"/>
    <p:sldId id="313" r:id="rId36"/>
    <p:sldId id="306" r:id="rId37"/>
    <p:sldId id="260" r:id="rId38"/>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504" y="-16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tags" Target="tags/tag1.xml" /><Relationship Id="rId4" Type="http://schemas.openxmlformats.org/officeDocument/2006/relationships/slide" Target="slides/slide2.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3315EC8-2B7D-4225-804F-A1EE813F3BBB}" type="doc">
      <dgm:prSet loTypeId="urn:microsoft.com/office/officeart/2005/8/layout/venn1" loCatId="relationship" qsTypeId="urn:microsoft.com/office/officeart/2005/8/quickstyle/simple3" qsCatId="simple" csTypeId="urn:microsoft.com/office/officeart/2005/8/colors/accent1_2" csCatId="accent1"/>
      <dgm:spPr/>
      <dgm:t>
        <a:bodyPr/>
        <a:lstStyle/>
        <a:p>
          <a:endParaRPr lang="en-US"/>
        </a:p>
      </dgm:t>
    </dgm:pt>
    <dgm:pt modelId="{52EE7856-4871-4EA8-8494-B93FE0FE5E43}" type="parTrans" cxnId="{AF43C1C4-BB2E-413E-BAA0-FCBF806EFCE2}">
      <dgm:prSet/>
      <dgm:spPr/>
      <dgm:t>
        <a:bodyPr/>
        <a:lstStyle/>
        <a:p>
          <a:endParaRPr lang="en-US"/>
        </a:p>
      </dgm:t>
    </dgm:pt>
    <dgm:pt modelId="{52762511-417B-42E2-AD58-B97292F05B44}">
      <dgm:prSet/>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scene3d>
          <a:camera prst="orthographicFront"/>
          <a:lightRig rig="flat" dir="t"/>
        </a:scene3d>
        <a:sp3d prstMaterial="dkEdge">
          <a:bevelT w="8200" h="38100"/>
        </a:sp3d>
      </dgm:spPr>
      <dgm:t>
        <a:bodyPr/>
        <a:lstStyle/>
        <a:p>
          <a:r>
            <a:rPr lang="en-US">
              <a:solidFill>
                <a:schemeClr val="bg1"/>
              </a:solidFill>
              <a:latin typeface="Arial" panose="020b0604020202020204" pitchFamily="34" charset="0"/>
              <a:cs typeface="Arial" panose="020b0604020202020204" pitchFamily="34" charset="0"/>
            </a:rPr>
            <a:t>2023 </a:t>
          </a:r>
          <a:br>
            <a:rPr lang="en-US">
              <a:solidFill>
                <a:schemeClr val="bg1"/>
              </a:solidFill>
              <a:latin typeface="Arial" panose="020b0604020202020204" pitchFamily="34" charset="0"/>
              <a:cs typeface="Arial" panose="020b0604020202020204" pitchFamily="34" charset="0"/>
            </a:rPr>
          </a:br>
          <a:br>
            <a:rPr lang="en-US">
              <a:solidFill>
                <a:schemeClr val="bg1"/>
              </a:solidFill>
              <a:latin typeface="Arial" panose="020b0604020202020204" pitchFamily="34" charset="0"/>
              <a:cs typeface="Arial" panose="020b0604020202020204" pitchFamily="34" charset="0"/>
            </a:rPr>
          </a:br>
          <a:r>
            <a:rPr lang="en-US">
              <a:solidFill>
                <a:schemeClr val="bg1"/>
              </a:solidFill>
              <a:latin typeface="Arial" panose="020b0604020202020204" pitchFamily="34" charset="0"/>
              <a:cs typeface="Arial" panose="020b0604020202020204" pitchFamily="34" charset="0"/>
            </a:rPr>
            <a:t>The Year of AI </a:t>
          </a:r>
        </a:p>
      </dgm:t>
    </dgm:pt>
    <dgm:pt modelId="{9F2C1316-29C5-4775-88A2-627194A0DF5F}" type="sibTrans" cxnId="{AF43C1C4-BB2E-413E-BAA0-FCBF806EFCE2}">
      <dgm:prSet/>
      <dgm:spPr/>
      <dgm:t>
        <a:bodyPr/>
        <a:lstStyle/>
        <a:p>
          <a:endParaRPr lang="en-US"/>
        </a:p>
      </dgm:t>
    </dgm:pt>
    <dgm:pt modelId="{13782864-2007-420E-8503-A1EE89004710}" type="pres">
      <dgm:prSet presAssocID="{63315EC8-2B7D-4225-804F-A1EE813F3BBB}" presName="compositeShape">
        <dgm:presLayoutVars>
          <dgm:chMax val="7"/>
          <dgm:dir/>
          <dgm:resizeHandles val="exact"/>
        </dgm:presLayoutVars>
      </dgm:prSet>
      <dgm:spPr/>
      <dgm:t>
        <a:bodyPr/>
        <a:lstStyle/>
        <a:p/>
      </dgm:t>
    </dgm:pt>
    <dgm:pt modelId="{5C0C3553-9F3E-4742-9D5F-BC6138CB4986}" type="pres">
      <dgm:prSet presAssocID="{52762511-417B-42E2-AD58-B97292F05B44}" presName="circ1TxSh" presStyleLbl="vennNode1" presStyleCnt="1" custLinFactNeighborX="-52584" custLinFactNeighborY="-23089"/>
      <dgm:spPr/>
      <dgm:t>
        <a:bodyPr/>
        <a:lstStyle/>
        <a:p/>
      </dgm:t>
    </dgm:pt>
  </dgm:ptLst>
  <dgm:cxnLst>
    <dgm:cxn modelId="{AF43C1C4-BB2E-413E-BAA0-FCBF806EFCE2}" srcId="{63315EC8-2B7D-4225-804F-A1EE813F3BBB}" destId="{52762511-417B-42E2-AD58-B97292F05B44}" srcOrd="0" destOrd="0" parTransId="{52EE7856-4871-4EA8-8494-B93FE0FE5E43}" sibTransId="{9F2C1316-29C5-4775-88A2-627194A0DF5F}"/>
    <dgm:cxn modelId="{4A45C887-FDDE-44E9-BC97-D8AC16B0E3A3}" type="presOf" srcId="{63315EC8-2B7D-4225-804F-A1EE813F3BBB}" destId="{13782864-2007-420E-8503-A1EE89004710}" srcOrd="0" destOrd="0" presId="urn:microsoft.com/office/officeart/2005/8/layout/venn1"/>
    <dgm:cxn modelId="{9C9750A3-8CE3-419B-8BA0-22DCF77418FC}" type="presParOf" srcId="{13782864-2007-420E-8503-A1EE89004710}" destId="{5C0C3553-9F3E-4742-9D5F-BC6138CB4986}" srcOrd="0" destOrd="0" presId="urn:microsoft.com/office/officeart/2005/8/layout/venn1"/>
    <dgm:cxn modelId="{3027BCB8-1049-493F-8E8A-8944A6786238}" type="presOf" srcId="{52762511-417B-42E2-AD58-B97292F05B44}" destId="{5C0C3553-9F3E-4742-9D5F-BC6138CB4986}" srcOrd="0" destOrd="0" presId="urn:microsoft.com/office/officeart/2005/8/layout/ven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B417864-767A-46AD-9205-F80129B8F693}" type="doc">
      <dgm:prSet loTypeId="urn:microsoft.com/office/officeart/2005/8/layout/list1" loCatId="list" qsTypeId="urn:microsoft.com/office/officeart/2005/8/quickstyle/simple3"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7D93E3EB-F551-40EA-9111-D1E2722E50FF}" type="parTrans" cxnId="{186B8D63-EF14-437F-86CA-807D5B640D26}">
      <dgm:prSet/>
      <dgm:spPr/>
      <dgm:t>
        <a:bodyPr/>
        <a:lstStyle/>
        <a:p>
          <a:endParaRPr lang="en-US"/>
        </a:p>
      </dgm:t>
    </dgm:pt>
    <dgm:pt modelId="{0473C16D-1BD4-471C-8C4E-EE0B8BD7CCEA}">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Chatbots and Virtual Assistants</a:t>
          </a:r>
        </a:p>
      </dgm:t>
    </dgm:pt>
    <dgm:pt modelId="{3A8BEFBF-BF9A-4F1E-987D-780202103D8D}" type="sibTrans" cxnId="{186B8D63-EF14-437F-86CA-807D5B640D26}">
      <dgm:prSet/>
      <dgm:spPr/>
      <dgm:t>
        <a:bodyPr/>
        <a:lstStyle/>
        <a:p>
          <a:endParaRPr lang="en-US"/>
        </a:p>
      </dgm:t>
    </dgm:pt>
    <dgm:pt modelId="{2F5BA119-7452-4410-B777-7B927209950E}" type="parTrans" cxnId="{B83FDBD7-D114-4CA5-9EA8-C6B326D78D67}">
      <dgm:prSet/>
      <dgm:spPr/>
      <dgm:t>
        <a:bodyPr/>
        <a:lstStyle/>
        <a:p>
          <a:endParaRPr lang="en-US"/>
        </a:p>
      </dgm:t>
    </dgm:pt>
    <dgm:pt modelId="{A24419B8-C633-4AF0-A4AF-09CDE57016FD}">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Content Generation</a:t>
          </a:r>
        </a:p>
      </dgm:t>
    </dgm:pt>
    <dgm:pt modelId="{6AA86294-06CC-4E65-9BFA-8083809D9F77}" type="sibTrans" cxnId="{B83FDBD7-D114-4CA5-9EA8-C6B326D78D67}">
      <dgm:prSet/>
      <dgm:spPr/>
      <dgm:t>
        <a:bodyPr/>
        <a:lstStyle/>
        <a:p>
          <a:endParaRPr lang="en-US"/>
        </a:p>
      </dgm:t>
    </dgm:pt>
    <dgm:pt modelId="{456245F2-B51F-41D4-B128-6C54BBF1BABF}" type="parTrans" cxnId="{22BCC467-F1E1-41D9-9F56-F073CED8AAC1}">
      <dgm:prSet/>
      <dgm:spPr/>
      <dgm:t>
        <a:bodyPr/>
        <a:lstStyle/>
        <a:p>
          <a:endParaRPr lang="en-US"/>
        </a:p>
      </dgm:t>
    </dgm:pt>
    <dgm:pt modelId="{0EAE6C72-D9E2-4DCE-ADC3-6E7351E67B14}">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Music Creation</a:t>
          </a:r>
        </a:p>
      </dgm:t>
    </dgm:pt>
    <dgm:pt modelId="{17E6EA5E-5C42-4D75-943C-4B7647DD6D2F}" type="sibTrans" cxnId="{22BCC467-F1E1-41D9-9F56-F073CED8AAC1}">
      <dgm:prSet/>
      <dgm:spPr/>
      <dgm:t>
        <a:bodyPr/>
        <a:lstStyle/>
        <a:p>
          <a:endParaRPr lang="en-US"/>
        </a:p>
      </dgm:t>
    </dgm:pt>
    <dgm:pt modelId="{D8B5C0F3-D1D0-46A1-9DF8-36DE01A9491D}" type="parTrans" cxnId="{91ACBC97-6AF3-4862-9202-5DE25D196EAD}">
      <dgm:prSet/>
      <dgm:spPr/>
      <dgm:t>
        <a:bodyPr/>
        <a:lstStyle/>
        <a:p>
          <a:endParaRPr lang="en-US"/>
        </a:p>
      </dgm:t>
    </dgm:pt>
    <dgm:pt modelId="{A188BC75-459A-4E59-811C-B2D6E10902A9}">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Image and Video Creation and Editing</a:t>
          </a:r>
        </a:p>
      </dgm:t>
    </dgm:pt>
    <dgm:pt modelId="{3AE883AE-E8C5-4565-80E2-9DAC13779B09}" type="sibTrans" cxnId="{91ACBC97-6AF3-4862-9202-5DE25D196EAD}">
      <dgm:prSet/>
      <dgm:spPr/>
      <dgm:t>
        <a:bodyPr/>
        <a:lstStyle/>
        <a:p>
          <a:endParaRPr lang="en-US"/>
        </a:p>
      </dgm:t>
    </dgm:pt>
    <dgm:pt modelId="{E53571A4-B982-425C-BD05-866C92886948}" type="parTrans" cxnId="{4C7F5068-F43D-4D05-9995-9AA7096E17A1}">
      <dgm:prSet/>
      <dgm:spPr/>
      <dgm:t>
        <a:bodyPr/>
        <a:lstStyle/>
        <a:p>
          <a:endParaRPr lang="en-US"/>
        </a:p>
      </dgm:t>
    </dgm:pt>
    <dgm:pt modelId="{D8D52EDA-51BB-4477-AD14-3FCBA0FCEE64}">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3D Modeling</a:t>
          </a:r>
        </a:p>
      </dgm:t>
    </dgm:pt>
    <dgm:pt modelId="{20CC0463-D3CC-4860-B290-531ECDF32549}" type="sibTrans" cxnId="{4C7F5068-F43D-4D05-9995-9AA7096E17A1}">
      <dgm:prSet/>
      <dgm:spPr/>
      <dgm:t>
        <a:bodyPr/>
        <a:lstStyle/>
        <a:p>
          <a:endParaRPr lang="en-US"/>
        </a:p>
      </dgm:t>
    </dgm:pt>
    <dgm:pt modelId="{2075A594-E05E-4658-ABC4-AA122614B993}" type="parTrans" cxnId="{2F05F52B-465F-42F6-AB63-03EEC4A579C5}">
      <dgm:prSet/>
      <dgm:spPr/>
      <dgm:t>
        <a:bodyPr/>
        <a:lstStyle/>
        <a:p>
          <a:endParaRPr lang="en-US"/>
        </a:p>
      </dgm:t>
    </dgm:pt>
    <dgm:pt modelId="{0A6D52F3-DCC7-4357-A4EF-76D9D1BC34A6}">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Code Generation</a:t>
          </a:r>
        </a:p>
      </dgm:t>
    </dgm:pt>
    <dgm:pt modelId="{253AEEEF-52AB-4B76-82F4-D185C90A3CDC}" type="sibTrans" cxnId="{2F05F52B-465F-42F6-AB63-03EEC4A579C5}">
      <dgm:prSet/>
      <dgm:spPr/>
      <dgm:t>
        <a:bodyPr/>
        <a:lstStyle/>
        <a:p>
          <a:endParaRPr lang="en-US"/>
        </a:p>
      </dgm:t>
    </dgm:pt>
    <dgm:pt modelId="{A974DE28-1C46-448E-B4D7-0E7C9AFE0FC8}" type="parTrans" cxnId="{39F93AFF-2B37-4FC1-AFD6-216172AE1294}">
      <dgm:prSet/>
      <dgm:spPr/>
      <dgm:t>
        <a:bodyPr/>
        <a:lstStyle/>
        <a:p>
          <a:endParaRPr lang="en-US"/>
        </a:p>
      </dgm:t>
    </dgm:pt>
    <dgm:pt modelId="{945365D5-F6AD-4EFD-89FC-173546BB951E}">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Voice Generation</a:t>
          </a:r>
        </a:p>
      </dgm:t>
    </dgm:pt>
    <dgm:pt modelId="{70546151-A32C-4933-8042-1FDDA7516E7D}" type="sibTrans" cxnId="{39F93AFF-2B37-4FC1-AFD6-216172AE1294}">
      <dgm:prSet/>
      <dgm:spPr/>
      <dgm:t>
        <a:bodyPr/>
        <a:lstStyle/>
        <a:p>
          <a:endParaRPr lang="en-US"/>
        </a:p>
      </dgm:t>
    </dgm:pt>
    <dgm:pt modelId="{3ADA3F85-869E-44AB-A81F-63F58A0F4936}" type="pres">
      <dgm:prSet presAssocID="{EB417864-767A-46AD-9205-F80129B8F693}" presName="linear">
        <dgm:presLayoutVars>
          <dgm:dir/>
          <dgm:animLvl val="lvl"/>
          <dgm:resizeHandles val="exact"/>
        </dgm:presLayoutVars>
      </dgm:prSet>
      <dgm:spPr/>
      <dgm:t>
        <a:bodyPr/>
        <a:lstStyle/>
        <a:p/>
      </dgm:t>
    </dgm:pt>
    <dgm:pt modelId="{EA71BE9D-95AF-41E2-9273-EDA4EDBED7A2}" type="pres">
      <dgm:prSet presAssocID="{0473C16D-1BD4-471C-8C4E-EE0B8BD7CCEA}"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12768EF-D176-4041-AC7C-C4CEA89E8FB4}" type="pres">
      <dgm:prSet presAssocID="{0473C16D-1BD4-471C-8C4E-EE0B8BD7CCEA}" presName="parentLeftMargin" presStyleLbl="node1" presStyleCnt="7"/>
      <dgm:spPr/>
      <dgm:t>
        <a:bodyPr/>
        <a:lstStyle/>
        <a:p/>
      </dgm:t>
    </dgm:pt>
    <dgm:pt modelId="{391906B5-0A1D-48B5-97A2-E436F181E819}" type="pres">
      <dgm:prSet presAssocID="{0473C16D-1BD4-471C-8C4E-EE0B8BD7CCEA}" presName="parentText" presStyleLbl="node1" presStyleCnt="7">
        <dgm:presLayoutVars>
          <dgm:chMax val="0"/>
          <dgm:bulletEnabled val="1"/>
        </dgm:presLayoutVars>
      </dgm:prSet>
      <dgm:spPr/>
      <dgm:t>
        <a:bodyPr/>
        <a:lstStyle/>
        <a:p/>
      </dgm:t>
    </dgm:pt>
    <dgm:pt modelId="{6599493A-1273-431F-9770-1076D4A0EAD1}" type="pres">
      <dgm:prSet presAssocID="{0473C16D-1BD4-471C-8C4E-EE0B8BD7CCEA}"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6EF3A332-E586-4A76-A817-FBBE6391ED37}" type="pres">
      <dgm:prSet presAssocID="{0473C16D-1BD4-471C-8C4E-EE0B8BD7CCEA}" presName="childText" presStyleLbl="conFgAcc1" presStyleCnt="7" custLinFactNeighborX="34214" custLinFactNeighborY="-71701">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DB1C5411-707A-495A-A573-F8635A257587}" type="pres">
      <dgm:prSet presAssocID="{3A8BEFBF-BF9A-4F1E-987D-780202103D8D}"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3349A7B0-B555-4ACE-B1E3-A899B13F1BD7}" type="pres">
      <dgm:prSet presAssocID="{A24419B8-C633-4AF0-A4AF-09CDE57016FD}"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3C6A15D7-3F92-4531-88CC-3F7B7B2F1639}" type="pres">
      <dgm:prSet presAssocID="{A24419B8-C633-4AF0-A4AF-09CDE57016FD}" presName="parentLeftMargin" presStyleLbl="node1" presStyleIdx="1" presStyleCnt="7"/>
      <dgm:spPr/>
      <dgm:t>
        <a:bodyPr/>
        <a:lstStyle/>
        <a:p/>
      </dgm:t>
    </dgm:pt>
    <dgm:pt modelId="{9D04CD39-9B18-4ED5-8806-CCC18138521D}" type="pres">
      <dgm:prSet presAssocID="{A24419B8-C633-4AF0-A4AF-09CDE57016FD}" presName="parentText" presStyleLbl="node1" presStyleIdx="1" presStyleCnt="7">
        <dgm:presLayoutVars>
          <dgm:chMax val="0"/>
          <dgm:bulletEnabled val="1"/>
        </dgm:presLayoutVars>
      </dgm:prSet>
      <dgm:spPr/>
      <dgm:t>
        <a:bodyPr/>
        <a:lstStyle/>
        <a:p/>
      </dgm:t>
    </dgm:pt>
    <dgm:pt modelId="{B5D75B74-9EB6-466A-B19A-3ACF376E5B86}" type="pres">
      <dgm:prSet presAssocID="{A24419B8-C633-4AF0-A4AF-09CDE57016FD}"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15D4981D-99D3-40BC-9C57-32C258D67DCF}" type="pres">
      <dgm:prSet presAssocID="{A24419B8-C633-4AF0-A4AF-09CDE57016FD}" presName="childText" presStyleLbl="conFgAcc1" presStyleIdx="1"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3753F3D3-695E-4382-996D-05CC2C4E30B3}" type="pres">
      <dgm:prSet presAssocID="{6AA86294-06CC-4E65-9BFA-8083809D9F77}"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C3EE921B-EF2F-4114-88F5-D4C60F64B494}" type="pres">
      <dgm:prSet presAssocID="{0EAE6C72-D9E2-4DCE-ADC3-6E7351E67B14}"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B9CFCBA9-61C1-4501-B0D1-B1264D343E8F}" type="pres">
      <dgm:prSet presAssocID="{0EAE6C72-D9E2-4DCE-ADC3-6E7351E67B14}" presName="parentLeftMargin" presStyleLbl="node1" presStyleIdx="2" presStyleCnt="7"/>
      <dgm:spPr/>
      <dgm:t>
        <a:bodyPr/>
        <a:lstStyle/>
        <a:p/>
      </dgm:t>
    </dgm:pt>
    <dgm:pt modelId="{8784C56F-313E-4E95-989E-57431C9849BC}" type="pres">
      <dgm:prSet presAssocID="{0EAE6C72-D9E2-4DCE-ADC3-6E7351E67B14}" presName="parentText" presStyleLbl="node1" presStyleIdx="2" presStyleCnt="7">
        <dgm:presLayoutVars>
          <dgm:chMax val="0"/>
          <dgm:bulletEnabled val="1"/>
        </dgm:presLayoutVars>
      </dgm:prSet>
      <dgm:spPr/>
      <dgm:t>
        <a:bodyPr/>
        <a:lstStyle/>
        <a:p/>
      </dgm:t>
    </dgm:pt>
    <dgm:pt modelId="{38CA9DA6-9E6A-4335-9BB2-6D765130A045}" type="pres">
      <dgm:prSet presAssocID="{0EAE6C72-D9E2-4DCE-ADC3-6E7351E67B14}"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F9E68C94-F5C5-41BC-8107-0F1DFAE1018A}" type="pres">
      <dgm:prSet presAssocID="{0EAE6C72-D9E2-4DCE-ADC3-6E7351E67B14}" presName="childText" presStyleLbl="conFgAcc1" presStyleIdx="2"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423B337-07BF-45CD-BD5C-4E7333F98285}" type="pres">
      <dgm:prSet presAssocID="{17E6EA5E-5C42-4D75-943C-4B7647DD6D2F}"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3077F066-8D1B-4717-A3C3-B0FE0E53EDCE}" type="pres">
      <dgm:prSet presAssocID="{A188BC75-459A-4E59-811C-B2D6E10902A9}"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37191036-8889-4E10-89EA-9F6D9B18EAE3}" type="pres">
      <dgm:prSet presAssocID="{A188BC75-459A-4E59-811C-B2D6E10902A9}" presName="parentLeftMargin" presStyleLbl="node1" presStyleIdx="3" presStyleCnt="7"/>
      <dgm:spPr/>
      <dgm:t>
        <a:bodyPr/>
        <a:lstStyle/>
        <a:p/>
      </dgm:t>
    </dgm:pt>
    <dgm:pt modelId="{62AF72E6-C72F-4AF3-82FB-72670BBE546E}" type="pres">
      <dgm:prSet presAssocID="{A188BC75-459A-4E59-811C-B2D6E10902A9}" presName="parentText" presStyleLbl="node1" presStyleIdx="3" presStyleCnt="7">
        <dgm:presLayoutVars>
          <dgm:chMax val="0"/>
          <dgm:bulletEnabled val="1"/>
        </dgm:presLayoutVars>
      </dgm:prSet>
      <dgm:spPr/>
      <dgm:t>
        <a:bodyPr/>
        <a:lstStyle/>
        <a:p/>
      </dgm:t>
    </dgm:pt>
    <dgm:pt modelId="{E038BE8B-EB48-472D-8C4A-CBA199653B8C}" type="pres">
      <dgm:prSet presAssocID="{A188BC75-459A-4E59-811C-B2D6E10902A9}"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D5D60CB5-6B00-4934-9630-35C999221778}" type="pres">
      <dgm:prSet presAssocID="{A188BC75-459A-4E59-811C-B2D6E10902A9}" presName="childText" presStyleLbl="conFgAcc1" presStyleIdx="3"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08893F7E-1E5D-4780-A4B4-FA3B92BD7CDB}" type="pres">
      <dgm:prSet presAssocID="{3AE883AE-E8C5-4565-80E2-9DAC13779B09}"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6AD0491-3943-4EAD-BDE2-D73094E2BD89}" type="pres">
      <dgm:prSet presAssocID="{D8D52EDA-51BB-4477-AD14-3FCBA0FCEE64}"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7142848C-63EA-434D-ADC0-F86524E1F999}" type="pres">
      <dgm:prSet presAssocID="{D8D52EDA-51BB-4477-AD14-3FCBA0FCEE64}" presName="parentLeftMargin" presStyleLbl="node1" presStyleIdx="4" presStyleCnt="7"/>
      <dgm:spPr/>
      <dgm:t>
        <a:bodyPr/>
        <a:lstStyle/>
        <a:p/>
      </dgm:t>
    </dgm:pt>
    <dgm:pt modelId="{A221591C-7747-4302-9F1A-510703A60038}" type="pres">
      <dgm:prSet presAssocID="{D8D52EDA-51BB-4477-AD14-3FCBA0FCEE64}" presName="parentText" presStyleLbl="node1" presStyleIdx="4" presStyleCnt="7">
        <dgm:presLayoutVars>
          <dgm:chMax val="0"/>
          <dgm:bulletEnabled val="1"/>
        </dgm:presLayoutVars>
      </dgm:prSet>
      <dgm:spPr/>
      <dgm:t>
        <a:bodyPr/>
        <a:lstStyle/>
        <a:p/>
      </dgm:t>
    </dgm:pt>
    <dgm:pt modelId="{8A63C0B1-8538-4CD6-85B4-716D10C0C318}" type="pres">
      <dgm:prSet presAssocID="{D8D52EDA-51BB-4477-AD14-3FCBA0FCEE64}"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61C88635-F36E-47D0-A9EE-66491AA8B22D}" type="pres">
      <dgm:prSet presAssocID="{D8D52EDA-51BB-4477-AD14-3FCBA0FCEE64}" presName="childText" presStyleLbl="conFgAcc1" presStyleIdx="4"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43EEE45-A5ED-4E21-869A-088767B18935}" type="pres">
      <dgm:prSet presAssocID="{20CC0463-D3CC-4860-B290-531ECDF32549}"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D5734B7F-B14E-4211-B036-C4F2BBEC4518}" type="pres">
      <dgm:prSet presAssocID="{0A6D52F3-DCC7-4357-A4EF-76D9D1BC34A6}"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75C3C24D-027F-4D51-B817-BBBB3B1C497D}" type="pres">
      <dgm:prSet presAssocID="{0A6D52F3-DCC7-4357-A4EF-76D9D1BC34A6}" presName="parentLeftMargin" presStyleLbl="node1" presStyleIdx="5" presStyleCnt="7"/>
      <dgm:spPr/>
      <dgm:t>
        <a:bodyPr/>
        <a:lstStyle/>
        <a:p/>
      </dgm:t>
    </dgm:pt>
    <dgm:pt modelId="{C5D4F8EF-20AE-40A3-99DF-B4B80D4F2325}" type="pres">
      <dgm:prSet presAssocID="{0A6D52F3-DCC7-4357-A4EF-76D9D1BC34A6}" presName="parentText" presStyleLbl="node1" presStyleIdx="5" presStyleCnt="7">
        <dgm:presLayoutVars>
          <dgm:chMax val="0"/>
          <dgm:bulletEnabled val="1"/>
        </dgm:presLayoutVars>
      </dgm:prSet>
      <dgm:spPr/>
      <dgm:t>
        <a:bodyPr/>
        <a:lstStyle/>
        <a:p/>
      </dgm:t>
    </dgm:pt>
    <dgm:pt modelId="{17F1DC61-1B7F-4469-A578-83F8C82A93F7}" type="pres">
      <dgm:prSet presAssocID="{0A6D52F3-DCC7-4357-A4EF-76D9D1BC34A6}"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59C1DC0C-CC58-4F09-A32D-47AC63948FC5}" type="pres">
      <dgm:prSet presAssocID="{0A6D52F3-DCC7-4357-A4EF-76D9D1BC34A6}" presName="childText" presStyleLbl="conFgAcc1" presStyleIdx="5"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D6D23524-19E2-4588-989A-66EB2B826AFD}" type="pres">
      <dgm:prSet presAssocID="{253AEEEF-52AB-4B76-82F4-D185C90A3CDC}" presName="spaceBetweenRectangles"/>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845C0C6F-1783-4752-ABDD-337B3D6EC00C}" type="pres">
      <dgm:prSet presAssocID="{945365D5-F6AD-4EFD-89FC-173546BB951E}" presName="parentLin"/>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43DA4630-F450-4B8A-9379-24941B303729}" type="pres">
      <dgm:prSet presAssocID="{945365D5-F6AD-4EFD-89FC-173546BB951E}" presName="parentLeftMargin" presStyleLbl="node1" presStyleIdx="6" presStyleCnt="7"/>
      <dgm:spPr/>
      <dgm:t>
        <a:bodyPr/>
        <a:lstStyle/>
        <a:p/>
      </dgm:t>
    </dgm:pt>
    <dgm:pt modelId="{55F41EEA-0B1E-4039-8656-3EBAE241538E}" type="pres">
      <dgm:prSet presAssocID="{945365D5-F6AD-4EFD-89FC-173546BB951E}" presName="parentText" presStyleLbl="node1" presStyleIdx="6" presStyleCnt="7">
        <dgm:presLayoutVars>
          <dgm:chMax val="0"/>
          <dgm:bulletEnabled val="1"/>
        </dgm:presLayoutVars>
      </dgm:prSet>
      <dgm:spPr/>
      <dgm:t>
        <a:bodyPr/>
        <a:lstStyle/>
        <a:p/>
      </dgm:t>
    </dgm:pt>
    <dgm:pt modelId="{BD824C53-A1D8-4F2A-B69C-C5F9844AEA07}" type="pres">
      <dgm:prSet presAssocID="{945365D5-F6AD-4EFD-89FC-173546BB951E}" presName="negativeSpace"/>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897E6544-E2B3-4E10-9940-D97F1B153A78}" type="pres">
      <dgm:prSet presAssocID="{945365D5-F6AD-4EFD-89FC-173546BB951E}" presName="childText" presStyleLbl="conFgAcc1" presStyleIdx="6" presStyleCnt="7">
        <dgm:presLayoutVars>
          <dgm:bulletEnabled val="1"/>
        </dgm:presLayoutVars>
      </dgm:prSet>
      <dgm:spPr>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Lst>
  <dgm:cxnLst>
    <dgm:cxn modelId="{186B8D63-EF14-437F-86CA-807D5B640D26}" srcId="{EB417864-767A-46AD-9205-F80129B8F693}" destId="{0473C16D-1BD4-471C-8C4E-EE0B8BD7CCEA}" srcOrd="0" destOrd="0" parTransId="{7D93E3EB-F551-40EA-9111-D1E2722E50FF}" sibTransId="{3A8BEFBF-BF9A-4F1E-987D-780202103D8D}"/>
    <dgm:cxn modelId="{B83FDBD7-D114-4CA5-9EA8-C6B326D78D67}" srcId="{EB417864-767A-46AD-9205-F80129B8F693}" destId="{A24419B8-C633-4AF0-A4AF-09CDE57016FD}" srcOrd="1" destOrd="0" parTransId="{2F5BA119-7452-4410-B777-7B927209950E}" sibTransId="{6AA86294-06CC-4E65-9BFA-8083809D9F77}"/>
    <dgm:cxn modelId="{22BCC467-F1E1-41D9-9F56-F073CED8AAC1}" srcId="{EB417864-767A-46AD-9205-F80129B8F693}" destId="{0EAE6C72-D9E2-4DCE-ADC3-6E7351E67B14}" srcOrd="2" destOrd="0" parTransId="{456245F2-B51F-41D4-B128-6C54BBF1BABF}" sibTransId="{17E6EA5E-5C42-4D75-943C-4B7647DD6D2F}"/>
    <dgm:cxn modelId="{91ACBC97-6AF3-4862-9202-5DE25D196EAD}" srcId="{EB417864-767A-46AD-9205-F80129B8F693}" destId="{A188BC75-459A-4E59-811C-B2D6E10902A9}" srcOrd="3" destOrd="0" parTransId="{D8B5C0F3-D1D0-46A1-9DF8-36DE01A9491D}" sibTransId="{3AE883AE-E8C5-4565-80E2-9DAC13779B09}"/>
    <dgm:cxn modelId="{4C7F5068-F43D-4D05-9995-9AA7096E17A1}" srcId="{EB417864-767A-46AD-9205-F80129B8F693}" destId="{D8D52EDA-51BB-4477-AD14-3FCBA0FCEE64}" srcOrd="4" destOrd="0" parTransId="{E53571A4-B982-425C-BD05-866C92886948}" sibTransId="{20CC0463-D3CC-4860-B290-531ECDF32549}"/>
    <dgm:cxn modelId="{2F05F52B-465F-42F6-AB63-03EEC4A579C5}" srcId="{EB417864-767A-46AD-9205-F80129B8F693}" destId="{0A6D52F3-DCC7-4357-A4EF-76D9D1BC34A6}" srcOrd="5" destOrd="0" parTransId="{2075A594-E05E-4658-ABC4-AA122614B993}" sibTransId="{253AEEEF-52AB-4B76-82F4-D185C90A3CDC}"/>
    <dgm:cxn modelId="{39F93AFF-2B37-4FC1-AFD6-216172AE1294}" srcId="{EB417864-767A-46AD-9205-F80129B8F693}" destId="{945365D5-F6AD-4EFD-89FC-173546BB951E}" srcOrd="6" destOrd="0" parTransId="{A974DE28-1C46-448E-B4D7-0E7C9AFE0FC8}" sibTransId="{70546151-A32C-4933-8042-1FDDA7516E7D}"/>
    <dgm:cxn modelId="{E6AE4302-B099-46A6-9E5C-5FB401ED0212}" type="presOf" srcId="{EB417864-767A-46AD-9205-F80129B8F693}" destId="{3ADA3F85-869E-44AB-A81F-63F58A0F4936}" srcOrd="0" destOrd="0" presId="urn:microsoft.com/office/officeart/2005/8/layout/list1"/>
    <dgm:cxn modelId="{61540EDB-14D0-46E8-9941-49ACB4F95F43}" type="presParOf" srcId="{3ADA3F85-869E-44AB-A81F-63F58A0F4936}" destId="{EA71BE9D-95AF-41E2-9273-EDA4EDBED7A2}" srcOrd="0" destOrd="0" presId="urn:microsoft.com/office/officeart/2005/8/layout/list1"/>
    <dgm:cxn modelId="{04C760F8-A78F-486C-A11D-DC318644174A}" type="presParOf" srcId="{EA71BE9D-95AF-41E2-9273-EDA4EDBED7A2}" destId="{912768EF-D176-4041-AC7C-C4CEA89E8FB4}" srcOrd="0" destOrd="0" presId="urn:microsoft.com/office/officeart/2005/8/layout/list1"/>
    <dgm:cxn modelId="{F3BDD9F2-94E4-4CBA-B9E0-AEB39CA5BD85}" type="presOf" srcId="{0473C16D-1BD4-471C-8C4E-EE0B8BD7CCEA}" destId="{912768EF-D176-4041-AC7C-C4CEA89E8FB4}" srcOrd="0" destOrd="0" presId="urn:microsoft.com/office/officeart/2005/8/layout/list1"/>
    <dgm:cxn modelId="{6B42974F-3559-49DF-B433-640E2D387E9C}" type="presParOf" srcId="{EA71BE9D-95AF-41E2-9273-EDA4EDBED7A2}" destId="{391906B5-0A1D-48B5-97A2-E436F181E819}" srcOrd="1" destOrd="0" presId="urn:microsoft.com/office/officeart/2005/8/layout/list1"/>
    <dgm:cxn modelId="{826EAD8E-0C5E-48A5-83C7-F8F6A2F864AF}" type="presOf" srcId="{0473C16D-1BD4-471C-8C4E-EE0B8BD7CCEA}" destId="{391906B5-0A1D-48B5-97A2-E436F181E819}" srcOrd="1" destOrd="0" presId="urn:microsoft.com/office/officeart/2005/8/layout/list1"/>
    <dgm:cxn modelId="{1EAA46EE-0D41-49B7-9F1B-0DAF70F99AD1}" type="presParOf" srcId="{3ADA3F85-869E-44AB-A81F-63F58A0F4936}" destId="{6599493A-1273-431F-9770-1076D4A0EAD1}" srcOrd="1" destOrd="0" presId="urn:microsoft.com/office/officeart/2005/8/layout/list1"/>
    <dgm:cxn modelId="{499B168E-8E07-41A3-BD85-0E38FA564F16}" type="presParOf" srcId="{3ADA3F85-869E-44AB-A81F-63F58A0F4936}" destId="{6EF3A332-E586-4A76-A817-FBBE6391ED37}" srcOrd="2" destOrd="0" presId="urn:microsoft.com/office/officeart/2005/8/layout/list1"/>
    <dgm:cxn modelId="{6C1A5223-6A57-4EFA-87F7-FF1C7D0F04F4}" type="presParOf" srcId="{3ADA3F85-869E-44AB-A81F-63F58A0F4936}" destId="{DB1C5411-707A-495A-A573-F8635A257587}" srcOrd="3" destOrd="0" presId="urn:microsoft.com/office/officeart/2005/8/layout/list1"/>
    <dgm:cxn modelId="{CC714617-559E-42F6-A563-92A739E88C49}" type="presParOf" srcId="{3ADA3F85-869E-44AB-A81F-63F58A0F4936}" destId="{3349A7B0-B555-4ACE-B1E3-A899B13F1BD7}" srcOrd="4" destOrd="0" presId="urn:microsoft.com/office/officeart/2005/8/layout/list1"/>
    <dgm:cxn modelId="{B7212E65-DD23-4FAF-8E8C-7E6A7462618A}" type="presParOf" srcId="{3349A7B0-B555-4ACE-B1E3-A899B13F1BD7}" destId="{3C6A15D7-3F92-4531-88CC-3F7B7B2F1639}" srcOrd="0" destOrd="0" presId="urn:microsoft.com/office/officeart/2005/8/layout/list1"/>
    <dgm:cxn modelId="{A9146A1F-FED6-488D-86F4-EE986B1E530C}" type="presOf" srcId="{A24419B8-C633-4AF0-A4AF-09CDE57016FD}" destId="{3C6A15D7-3F92-4531-88CC-3F7B7B2F1639}" srcOrd="0" destOrd="0" presId="urn:microsoft.com/office/officeart/2005/8/layout/list1"/>
    <dgm:cxn modelId="{53B1E791-82D8-47D7-8DC0-2A49B77CD8F4}" type="presParOf" srcId="{3349A7B0-B555-4ACE-B1E3-A899B13F1BD7}" destId="{9D04CD39-9B18-4ED5-8806-CCC18138521D}" srcOrd="1" destOrd="0" presId="urn:microsoft.com/office/officeart/2005/8/layout/list1"/>
    <dgm:cxn modelId="{D3D13265-AD15-4123-845B-DFF299731875}" type="presOf" srcId="{A24419B8-C633-4AF0-A4AF-09CDE57016FD}" destId="{9D04CD39-9B18-4ED5-8806-CCC18138521D}" srcOrd="1" destOrd="0" presId="urn:microsoft.com/office/officeart/2005/8/layout/list1"/>
    <dgm:cxn modelId="{E5DA0E4F-4B19-4D0D-9C41-B8A8FD9FFDAB}" type="presParOf" srcId="{3ADA3F85-869E-44AB-A81F-63F58A0F4936}" destId="{B5D75B74-9EB6-466A-B19A-3ACF376E5B86}" srcOrd="5" destOrd="0" presId="urn:microsoft.com/office/officeart/2005/8/layout/list1"/>
    <dgm:cxn modelId="{83225238-97A6-4C66-94BD-158B61DF7FE8}" type="presParOf" srcId="{3ADA3F85-869E-44AB-A81F-63F58A0F4936}" destId="{15D4981D-99D3-40BC-9C57-32C258D67DCF}" srcOrd="6" destOrd="0" presId="urn:microsoft.com/office/officeart/2005/8/layout/list1"/>
    <dgm:cxn modelId="{7BB2E65D-A49B-492D-988B-8312D933880E}" type="presParOf" srcId="{3ADA3F85-869E-44AB-A81F-63F58A0F4936}" destId="{3753F3D3-695E-4382-996D-05CC2C4E30B3}" srcOrd="7" destOrd="0" presId="urn:microsoft.com/office/officeart/2005/8/layout/list1"/>
    <dgm:cxn modelId="{9CD839DE-48C6-497E-871F-D1049F59D173}" type="presParOf" srcId="{3ADA3F85-869E-44AB-A81F-63F58A0F4936}" destId="{C3EE921B-EF2F-4114-88F5-D4C60F64B494}" srcOrd="8" destOrd="0" presId="urn:microsoft.com/office/officeart/2005/8/layout/list1"/>
    <dgm:cxn modelId="{75C5AC32-C681-4EE4-88C5-28F88E47C6DD}" type="presParOf" srcId="{C3EE921B-EF2F-4114-88F5-D4C60F64B494}" destId="{B9CFCBA9-61C1-4501-B0D1-B1264D343E8F}" srcOrd="0" destOrd="0" presId="urn:microsoft.com/office/officeart/2005/8/layout/list1"/>
    <dgm:cxn modelId="{71CFAF46-E992-4782-A1A6-95B0B782E71C}" type="presOf" srcId="{0EAE6C72-D9E2-4DCE-ADC3-6E7351E67B14}" destId="{B9CFCBA9-61C1-4501-B0D1-B1264D343E8F}" srcOrd="0" destOrd="0" presId="urn:microsoft.com/office/officeart/2005/8/layout/list1"/>
    <dgm:cxn modelId="{A0D30D33-5067-48FA-8BD4-E1346B7CD82C}" type="presParOf" srcId="{C3EE921B-EF2F-4114-88F5-D4C60F64B494}" destId="{8784C56F-313E-4E95-989E-57431C9849BC}" srcOrd="1" destOrd="0" presId="urn:microsoft.com/office/officeart/2005/8/layout/list1"/>
    <dgm:cxn modelId="{F3EA2FB3-6F48-484C-A2D9-386E7AF3EA6B}" type="presOf" srcId="{0EAE6C72-D9E2-4DCE-ADC3-6E7351E67B14}" destId="{8784C56F-313E-4E95-989E-57431C9849BC}" srcOrd="1" destOrd="0" presId="urn:microsoft.com/office/officeart/2005/8/layout/list1"/>
    <dgm:cxn modelId="{F71B472E-815B-4D35-8C41-9CC5C337EBF4}" type="presParOf" srcId="{3ADA3F85-869E-44AB-A81F-63F58A0F4936}" destId="{38CA9DA6-9E6A-4335-9BB2-6D765130A045}" srcOrd="9" destOrd="0" presId="urn:microsoft.com/office/officeart/2005/8/layout/list1"/>
    <dgm:cxn modelId="{16393E63-35E6-4195-A326-E4FC7977F113}" type="presParOf" srcId="{3ADA3F85-869E-44AB-A81F-63F58A0F4936}" destId="{F9E68C94-F5C5-41BC-8107-0F1DFAE1018A}" srcOrd="10" destOrd="0" presId="urn:microsoft.com/office/officeart/2005/8/layout/list1"/>
    <dgm:cxn modelId="{C5698F78-DE12-478F-A4D6-677A93E49008}" type="presParOf" srcId="{3ADA3F85-869E-44AB-A81F-63F58A0F4936}" destId="{9423B337-07BF-45CD-BD5C-4E7333F98285}" srcOrd="11" destOrd="0" presId="urn:microsoft.com/office/officeart/2005/8/layout/list1"/>
    <dgm:cxn modelId="{08C1EB6D-062E-4953-BFA4-ABCB9C82DDFB}" type="presParOf" srcId="{3ADA3F85-869E-44AB-A81F-63F58A0F4936}" destId="{3077F066-8D1B-4717-A3C3-B0FE0E53EDCE}" srcOrd="12" destOrd="0" presId="urn:microsoft.com/office/officeart/2005/8/layout/list1"/>
    <dgm:cxn modelId="{1C991116-4327-426E-BEEF-F5A6485F41AB}" type="presParOf" srcId="{3077F066-8D1B-4717-A3C3-B0FE0E53EDCE}" destId="{37191036-8889-4E10-89EA-9F6D9B18EAE3}" srcOrd="0" destOrd="0" presId="urn:microsoft.com/office/officeart/2005/8/layout/list1"/>
    <dgm:cxn modelId="{A3E8DA11-22E8-4374-AE19-E9A7D7554DE7}" type="presOf" srcId="{A188BC75-459A-4E59-811C-B2D6E10902A9}" destId="{37191036-8889-4E10-89EA-9F6D9B18EAE3}" srcOrd="0" destOrd="0" presId="urn:microsoft.com/office/officeart/2005/8/layout/list1"/>
    <dgm:cxn modelId="{43F04B36-13D4-4518-8372-1CEC7BBB859D}" type="presParOf" srcId="{3077F066-8D1B-4717-A3C3-B0FE0E53EDCE}" destId="{62AF72E6-C72F-4AF3-82FB-72670BBE546E}" srcOrd="1" destOrd="0" presId="urn:microsoft.com/office/officeart/2005/8/layout/list1"/>
    <dgm:cxn modelId="{AE281212-4237-4B20-9D1D-E85565CD3968}" type="presOf" srcId="{A188BC75-459A-4E59-811C-B2D6E10902A9}" destId="{62AF72E6-C72F-4AF3-82FB-72670BBE546E}" srcOrd="1" destOrd="0" presId="urn:microsoft.com/office/officeart/2005/8/layout/list1"/>
    <dgm:cxn modelId="{0D52B5C7-2501-45A0-8EB0-A5B0BCD59667}" type="presParOf" srcId="{3ADA3F85-869E-44AB-A81F-63F58A0F4936}" destId="{E038BE8B-EB48-472D-8C4A-CBA199653B8C}" srcOrd="13" destOrd="0" presId="urn:microsoft.com/office/officeart/2005/8/layout/list1"/>
    <dgm:cxn modelId="{C1857030-3765-4A82-8B2A-F3FD23EFD710}" type="presParOf" srcId="{3ADA3F85-869E-44AB-A81F-63F58A0F4936}" destId="{D5D60CB5-6B00-4934-9630-35C999221778}" srcOrd="14" destOrd="0" presId="urn:microsoft.com/office/officeart/2005/8/layout/list1"/>
    <dgm:cxn modelId="{D56F8788-241A-4482-997E-E36F79DBA11B}" type="presParOf" srcId="{3ADA3F85-869E-44AB-A81F-63F58A0F4936}" destId="{08893F7E-1E5D-4780-A4B4-FA3B92BD7CDB}" srcOrd="15" destOrd="0" presId="urn:microsoft.com/office/officeart/2005/8/layout/list1"/>
    <dgm:cxn modelId="{2E3EA545-9981-49AE-93C3-3CEF9D386476}" type="presParOf" srcId="{3ADA3F85-869E-44AB-A81F-63F58A0F4936}" destId="{96AD0491-3943-4EAD-BDE2-D73094E2BD89}" srcOrd="16" destOrd="0" presId="urn:microsoft.com/office/officeart/2005/8/layout/list1"/>
    <dgm:cxn modelId="{BA5CE3C0-1EAB-454B-B47E-62E88F08E498}" type="presParOf" srcId="{96AD0491-3943-4EAD-BDE2-D73094E2BD89}" destId="{7142848C-63EA-434D-ADC0-F86524E1F999}" srcOrd="0" destOrd="0" presId="urn:microsoft.com/office/officeart/2005/8/layout/list1"/>
    <dgm:cxn modelId="{0B8F4478-8C2B-4A73-A6C4-14B5AA228242}" type="presOf" srcId="{D8D52EDA-51BB-4477-AD14-3FCBA0FCEE64}" destId="{7142848C-63EA-434D-ADC0-F86524E1F999}" srcOrd="0" destOrd="0" presId="urn:microsoft.com/office/officeart/2005/8/layout/list1"/>
    <dgm:cxn modelId="{34A8070F-7D83-4DCD-9A1D-AF40A2BBCD84}" type="presParOf" srcId="{96AD0491-3943-4EAD-BDE2-D73094E2BD89}" destId="{A221591C-7747-4302-9F1A-510703A60038}" srcOrd="1" destOrd="0" presId="urn:microsoft.com/office/officeart/2005/8/layout/list1"/>
    <dgm:cxn modelId="{431C7226-B6A8-4F7B-904F-BFACBCA3A2C4}" type="presOf" srcId="{D8D52EDA-51BB-4477-AD14-3FCBA0FCEE64}" destId="{A221591C-7747-4302-9F1A-510703A60038}" srcOrd="1" destOrd="0" presId="urn:microsoft.com/office/officeart/2005/8/layout/list1"/>
    <dgm:cxn modelId="{43709725-2731-4173-96CE-8D4F8F043680}" type="presParOf" srcId="{3ADA3F85-869E-44AB-A81F-63F58A0F4936}" destId="{8A63C0B1-8538-4CD6-85B4-716D10C0C318}" srcOrd="17" destOrd="0" presId="urn:microsoft.com/office/officeart/2005/8/layout/list1"/>
    <dgm:cxn modelId="{1A6DFF50-45D4-401C-881F-9CBDA5403F79}" type="presParOf" srcId="{3ADA3F85-869E-44AB-A81F-63F58A0F4936}" destId="{61C88635-F36E-47D0-A9EE-66491AA8B22D}" srcOrd="18" destOrd="0" presId="urn:microsoft.com/office/officeart/2005/8/layout/list1"/>
    <dgm:cxn modelId="{F45D9E14-52EA-4CB8-B911-885D41B26CEB}" type="presParOf" srcId="{3ADA3F85-869E-44AB-A81F-63F58A0F4936}" destId="{943EEE45-A5ED-4E21-869A-088767B18935}" srcOrd="19" destOrd="0" presId="urn:microsoft.com/office/officeart/2005/8/layout/list1"/>
    <dgm:cxn modelId="{1A5CD01E-1ECB-4F39-BDEF-69D87BB030FE}" type="presParOf" srcId="{3ADA3F85-869E-44AB-A81F-63F58A0F4936}" destId="{D5734B7F-B14E-4211-B036-C4F2BBEC4518}" srcOrd="20" destOrd="0" presId="urn:microsoft.com/office/officeart/2005/8/layout/list1"/>
    <dgm:cxn modelId="{5D3AD5C2-3992-429A-AF4D-CDD74C124FEB}" type="presParOf" srcId="{D5734B7F-B14E-4211-B036-C4F2BBEC4518}" destId="{75C3C24D-027F-4D51-B817-BBBB3B1C497D}" srcOrd="0" destOrd="0" presId="urn:microsoft.com/office/officeart/2005/8/layout/list1"/>
    <dgm:cxn modelId="{1ADDC2A6-6DA5-4F09-B426-70DFA348E183}" type="presOf" srcId="{0A6D52F3-DCC7-4357-A4EF-76D9D1BC34A6}" destId="{75C3C24D-027F-4D51-B817-BBBB3B1C497D}" srcOrd="0" destOrd="0" presId="urn:microsoft.com/office/officeart/2005/8/layout/list1"/>
    <dgm:cxn modelId="{DFE822D8-419E-4079-85EA-04BB8EDD87D2}" type="presParOf" srcId="{D5734B7F-B14E-4211-B036-C4F2BBEC4518}" destId="{C5D4F8EF-20AE-40A3-99DF-B4B80D4F2325}" srcOrd="1" destOrd="0" presId="urn:microsoft.com/office/officeart/2005/8/layout/list1"/>
    <dgm:cxn modelId="{90D54CB4-8057-4230-8800-9E67944BDD65}" type="presOf" srcId="{0A6D52F3-DCC7-4357-A4EF-76D9D1BC34A6}" destId="{C5D4F8EF-20AE-40A3-99DF-B4B80D4F2325}" srcOrd="1" destOrd="0" presId="urn:microsoft.com/office/officeart/2005/8/layout/list1"/>
    <dgm:cxn modelId="{A9E2F03F-B32F-4560-BDB3-1073A7E395D5}" type="presParOf" srcId="{3ADA3F85-869E-44AB-A81F-63F58A0F4936}" destId="{17F1DC61-1B7F-4469-A578-83F8C82A93F7}" srcOrd="21" destOrd="0" presId="urn:microsoft.com/office/officeart/2005/8/layout/list1"/>
    <dgm:cxn modelId="{27E0D582-0973-47C7-940A-65F3B154E362}" type="presParOf" srcId="{3ADA3F85-869E-44AB-A81F-63F58A0F4936}" destId="{59C1DC0C-CC58-4F09-A32D-47AC63948FC5}" srcOrd="22" destOrd="0" presId="urn:microsoft.com/office/officeart/2005/8/layout/list1"/>
    <dgm:cxn modelId="{0A3E817C-56DC-474F-8B3A-096FAA7C2033}" type="presParOf" srcId="{3ADA3F85-869E-44AB-A81F-63F58A0F4936}" destId="{D6D23524-19E2-4588-989A-66EB2B826AFD}" srcOrd="23" destOrd="0" presId="urn:microsoft.com/office/officeart/2005/8/layout/list1"/>
    <dgm:cxn modelId="{C244A725-93F1-44C8-A1CA-23C39485B607}" type="presParOf" srcId="{3ADA3F85-869E-44AB-A81F-63F58A0F4936}" destId="{845C0C6F-1783-4752-ABDD-337B3D6EC00C}" srcOrd="24" destOrd="0" presId="urn:microsoft.com/office/officeart/2005/8/layout/list1"/>
    <dgm:cxn modelId="{7A9D6612-D6B2-4132-9B33-3AF35ACF80F7}" type="presParOf" srcId="{845C0C6F-1783-4752-ABDD-337B3D6EC00C}" destId="{43DA4630-F450-4B8A-9379-24941B303729}" srcOrd="0" destOrd="0" presId="urn:microsoft.com/office/officeart/2005/8/layout/list1"/>
    <dgm:cxn modelId="{A29A8A6F-BE71-44BD-ACE1-3D09D5FE0196}" type="presOf" srcId="{945365D5-F6AD-4EFD-89FC-173546BB951E}" destId="{43DA4630-F450-4B8A-9379-24941B303729}" srcOrd="0" destOrd="0" presId="urn:microsoft.com/office/officeart/2005/8/layout/list1"/>
    <dgm:cxn modelId="{AB1149EA-81A8-4BD5-A58D-D26A3B387E95}" type="presParOf" srcId="{845C0C6F-1783-4752-ABDD-337B3D6EC00C}" destId="{55F41EEA-0B1E-4039-8656-3EBAE241538E}" srcOrd="1" destOrd="0" presId="urn:microsoft.com/office/officeart/2005/8/layout/list1"/>
    <dgm:cxn modelId="{CCA2888C-76B9-4530-8471-1F3ED3717B17}" type="presOf" srcId="{945365D5-F6AD-4EFD-89FC-173546BB951E}" destId="{55F41EEA-0B1E-4039-8656-3EBAE241538E}" srcOrd="1" destOrd="0" presId="urn:microsoft.com/office/officeart/2005/8/layout/list1"/>
    <dgm:cxn modelId="{B5CB737F-00AC-4239-8609-DA376C552B44}" type="presParOf" srcId="{3ADA3F85-869E-44AB-A81F-63F58A0F4936}" destId="{BD824C53-A1D8-4F2A-B69C-C5F9844AEA07}" srcOrd="25" destOrd="0" presId="urn:microsoft.com/office/officeart/2005/8/layout/list1"/>
    <dgm:cxn modelId="{B0414FA5-4CDA-4404-B9A8-3BBC80B58B3C}" type="presParOf" srcId="{3ADA3F85-869E-44AB-A81F-63F58A0F4936}" destId="{897E6544-E2B3-4E10-9940-D97F1B153A78}" srcOrd="26" destOrd="0" presId="urn:microsoft.com/office/officeart/2005/8/layout/list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859EF9E1-4120-4B0C-A003-7C50DB54C851}"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DC024AC0-E963-4466-8273-AD1030092539}" type="parTrans" cxnId="{52702545-CA40-445C-ADCA-D2DBB5036212}">
      <dgm:prSet/>
      <dgm:spPr/>
      <dgm:t>
        <a:bodyPr/>
        <a:lstStyle/>
        <a:p>
          <a:endParaRPr lang="en-US"/>
        </a:p>
      </dgm:t>
    </dgm:pt>
    <dgm:pt modelId="{E10DADCD-68FD-4723-AB9D-16E4AC7E6D85}">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0" i="0">
              <a:solidFill>
                <a:schemeClr val="bg1"/>
              </a:solidFill>
              <a:latin typeface="Arial" panose="020b0604020202020204" pitchFamily="34" charset="0"/>
              <a:cs typeface="Arial" panose="020b0604020202020204" pitchFamily="34" charset="0"/>
            </a:rPr>
            <a:t>Safety and </a:t>
          </a:r>
          <a:r>
            <a:rPr lang="en-US" i="0">
              <a:solidFill>
                <a:schemeClr val="bg1"/>
              </a:solidFill>
              <a:latin typeface="Arial" panose="020b0604020202020204" pitchFamily="34" charset="0"/>
              <a:cs typeface="Arial" panose="020b0604020202020204" pitchFamily="34" charset="0"/>
            </a:rPr>
            <a:t>s</a:t>
          </a:r>
          <a:r>
            <a:rPr lang="en-US" b="0">
              <a:solidFill>
                <a:schemeClr val="bg1"/>
              </a:solidFill>
              <a:latin typeface="Arial" panose="020b0604020202020204" pitchFamily="34" charset="0"/>
              <a:cs typeface="Arial" panose="020b0604020202020204" pitchFamily="34" charset="0"/>
            </a:rPr>
            <a:t>ecurity</a:t>
          </a:r>
          <a:endParaRPr lang="en-US">
            <a:solidFill>
              <a:schemeClr val="bg1"/>
            </a:solidFill>
            <a:latin typeface="Arial" panose="020b0604020202020204" pitchFamily="34" charset="0"/>
            <a:cs typeface="Arial" panose="020b0604020202020204" pitchFamily="34" charset="0"/>
          </a:endParaRPr>
        </a:p>
      </dgm:t>
    </dgm:pt>
    <dgm:pt modelId="{3AB7E719-87F0-4F01-A3D8-8CC4BBC6B1B9}" type="sibTrans" cxnId="{52702545-CA40-445C-ADCA-D2DBB5036212}">
      <dgm:prSet/>
      <dgm:spPr/>
      <dgm:t>
        <a:bodyPr/>
        <a:lstStyle/>
        <a:p>
          <a:endParaRPr lang="en-US"/>
        </a:p>
      </dgm:t>
    </dgm:pt>
    <dgm:pt modelId="{B5CA4989-84C1-4BAC-AD85-305D9AB45C3B}" type="parTrans" cxnId="{07B033B5-F039-4541-9803-AE46AD01A486}">
      <dgm:prSet/>
      <dgm:spPr/>
      <dgm:t>
        <a:bodyPr/>
        <a:lstStyle/>
        <a:p>
          <a:endParaRPr lang="en-US"/>
        </a:p>
      </dgm:t>
    </dgm:pt>
    <dgm:pt modelId="{9DF2B8D5-A187-4C0D-85C5-AAB3FD5C7DEC}">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Advancing equity and civil rights</a:t>
          </a:r>
        </a:p>
      </dgm:t>
    </dgm:pt>
    <dgm:pt modelId="{5E054C3B-8C22-444D-9CFE-E4D2055F6452}" type="sibTrans" cxnId="{07B033B5-F039-4541-9803-AE46AD01A486}">
      <dgm:prSet/>
      <dgm:spPr/>
      <dgm:t>
        <a:bodyPr/>
        <a:lstStyle/>
        <a:p>
          <a:endParaRPr lang="en-US"/>
        </a:p>
      </dgm:t>
    </dgm:pt>
    <dgm:pt modelId="{BC7A924A-1F3C-4579-AEA9-11E24E818330}" type="parTrans" cxnId="{B6C9DBE9-94EF-48F3-B33A-C51EB4E2296C}">
      <dgm:prSet/>
      <dgm:spPr/>
      <dgm:t>
        <a:bodyPr/>
        <a:lstStyle/>
        <a:p>
          <a:endParaRPr lang="en-US"/>
        </a:p>
      </dgm:t>
    </dgm:pt>
    <dgm:pt modelId="{B6325692-99EC-4D8E-8D25-A3EEAEF54DF5}">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Protecting Americans' privacy </a:t>
          </a:r>
        </a:p>
      </dgm:t>
    </dgm:pt>
    <dgm:pt modelId="{70893304-1096-40D5-A411-1602809F7B7E}" type="sibTrans" cxnId="{B6C9DBE9-94EF-48F3-B33A-C51EB4E2296C}">
      <dgm:prSet/>
      <dgm:spPr/>
      <dgm:t>
        <a:bodyPr/>
        <a:lstStyle/>
        <a:p>
          <a:endParaRPr lang="en-US"/>
        </a:p>
      </dgm:t>
    </dgm:pt>
    <dgm:pt modelId="{8C30F7FF-D473-483C-8AC3-408AC26AEA6B}" type="parTrans" cxnId="{91CF2A35-ACE0-4E6E-BFDA-022F8412D908}">
      <dgm:prSet/>
      <dgm:spPr/>
      <dgm:t>
        <a:bodyPr/>
        <a:lstStyle/>
        <a:p>
          <a:endParaRPr lang="en-US"/>
        </a:p>
      </dgm:t>
    </dgm:pt>
    <dgm:pt modelId="{7ABB406C-2AFC-4081-84D6-31438ED357A3}">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Protecting American consumers, patients, and students </a:t>
          </a:r>
        </a:p>
      </dgm:t>
    </dgm:pt>
    <dgm:pt modelId="{4E3C105B-7AFF-421D-9A0C-CDC4E1A14764}" type="sibTrans" cxnId="{91CF2A35-ACE0-4E6E-BFDA-022F8412D908}">
      <dgm:prSet/>
      <dgm:spPr/>
      <dgm:t>
        <a:bodyPr/>
        <a:lstStyle/>
        <a:p>
          <a:endParaRPr lang="en-US"/>
        </a:p>
      </dgm:t>
    </dgm:pt>
    <dgm:pt modelId="{5AB886BB-55B5-46FB-9695-E78BC9C198E7}" type="parTrans" cxnId="{3407BE00-29C4-4537-8687-6E1ED9CD1CB5}">
      <dgm:prSet/>
      <dgm:spPr/>
      <dgm:t>
        <a:bodyPr/>
        <a:lstStyle/>
        <a:p>
          <a:endParaRPr lang="en-US"/>
        </a:p>
      </dgm:t>
    </dgm:pt>
    <dgm:pt modelId="{8CAB1245-6F7C-4D47-A29A-2197C3D0F2D9}">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Ensuring responsible and effective government use of AI </a:t>
          </a:r>
        </a:p>
      </dgm:t>
    </dgm:pt>
    <dgm:pt modelId="{303662C9-0891-45A2-B331-D526ED47A5BC}" type="sibTrans" cxnId="{3407BE00-29C4-4537-8687-6E1ED9CD1CB5}">
      <dgm:prSet/>
      <dgm:spPr/>
      <dgm:t>
        <a:bodyPr/>
        <a:lstStyle/>
        <a:p>
          <a:endParaRPr lang="en-US"/>
        </a:p>
      </dgm:t>
    </dgm:pt>
    <dgm:pt modelId="{5D836E37-7392-4DB1-BCE4-EAE9024D264E}" type="parTrans" cxnId="{771C6CC7-B38F-4181-ABF9-217A56419723}">
      <dgm:prSet/>
      <dgm:spPr/>
      <dgm:t>
        <a:bodyPr/>
        <a:lstStyle/>
        <a:p>
          <a:endParaRPr lang="en-US"/>
        </a:p>
      </dgm:t>
    </dgm:pt>
    <dgm:pt modelId="{335764BD-9CB7-4469-B5C5-D589359EB322}">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Advancing American leadership abroad</a:t>
          </a:r>
        </a:p>
      </dgm:t>
    </dgm:pt>
    <dgm:pt modelId="{BB23DAF8-2B81-4CFE-B20E-0FB66289025F}" type="sibTrans" cxnId="{771C6CC7-B38F-4181-ABF9-217A56419723}">
      <dgm:prSet/>
      <dgm:spPr/>
      <dgm:t>
        <a:bodyPr/>
        <a:lstStyle/>
        <a:p>
          <a:endParaRPr lang="en-US"/>
        </a:p>
      </dgm:t>
    </dgm:pt>
    <dgm:pt modelId="{0B94BBD9-5B88-44E1-99A3-DE897A36CF17}" type="parTrans" cxnId="{32351D5F-D057-40DD-A5C1-2828335A9C7F}">
      <dgm:prSet/>
      <dgm:spPr/>
      <dgm:t>
        <a:bodyPr/>
        <a:lstStyle/>
        <a:p>
          <a:endParaRPr lang="en-US"/>
        </a:p>
      </dgm:t>
    </dgm:pt>
    <dgm:pt modelId="{558F22BE-951D-4C00-9544-1C7A3615F8FF}">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0" i="0">
              <a:solidFill>
                <a:schemeClr val="bg1"/>
              </a:solidFill>
              <a:latin typeface="Arial" panose="020b0604020202020204" pitchFamily="34" charset="0"/>
              <a:cs typeface="Arial" panose="020b0604020202020204" pitchFamily="34" charset="0"/>
            </a:rPr>
            <a:t>Supporting American  workers</a:t>
          </a:r>
          <a:endParaRPr lang="en-US">
            <a:solidFill>
              <a:schemeClr val="bg1"/>
            </a:solidFill>
            <a:latin typeface="Arial" panose="020b0604020202020204" pitchFamily="34" charset="0"/>
            <a:cs typeface="Arial" panose="020b0604020202020204" pitchFamily="34" charset="0"/>
          </a:endParaRPr>
        </a:p>
      </dgm:t>
    </dgm:pt>
    <dgm:pt modelId="{2232259C-44FB-41CD-A2E3-C1AF9917AE67}" type="sibTrans" cxnId="{32351D5F-D057-40DD-A5C1-2828335A9C7F}">
      <dgm:prSet/>
      <dgm:spPr/>
      <dgm:t>
        <a:bodyPr/>
        <a:lstStyle/>
        <a:p>
          <a:endParaRPr lang="en-US"/>
        </a:p>
      </dgm:t>
    </dgm:pt>
    <dgm:pt modelId="{3B5CC9AD-998F-423E-AAA6-105FE59F6FDE}" type="parTrans" cxnId="{887C192F-43D2-45BB-912F-E04CF440B865}">
      <dgm:prSet/>
      <dgm:spPr/>
      <dgm:t>
        <a:bodyPr/>
        <a:lstStyle/>
        <a:p>
          <a:endParaRPr lang="en-US"/>
        </a:p>
      </dgm:t>
    </dgm:pt>
    <dgm:pt modelId="{FE0AE6E7-B8B5-4448-937F-796F0DB0DD38}">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0" i="0">
              <a:solidFill>
                <a:schemeClr val="bg1"/>
              </a:solidFill>
              <a:latin typeface="Arial" panose="020b0604020202020204" pitchFamily="34" charset="0"/>
              <a:cs typeface="Arial" panose="020b0604020202020204" pitchFamily="34" charset="0"/>
            </a:rPr>
            <a:t>Promoting innovation, competition and collaboration</a:t>
          </a:r>
          <a:endParaRPr lang="en-US">
            <a:solidFill>
              <a:schemeClr val="bg1"/>
            </a:solidFill>
            <a:latin typeface="Arial" panose="020b0604020202020204" pitchFamily="34" charset="0"/>
            <a:cs typeface="Arial" panose="020b0604020202020204" pitchFamily="34" charset="0"/>
          </a:endParaRPr>
        </a:p>
      </dgm:t>
    </dgm:pt>
    <dgm:pt modelId="{AF15EDF5-4D4F-4128-A862-AE2CDD100C75}" type="sibTrans" cxnId="{887C192F-43D2-45BB-912F-E04CF440B865}">
      <dgm:prSet/>
      <dgm:spPr/>
      <dgm:t>
        <a:bodyPr/>
        <a:lstStyle/>
        <a:p>
          <a:endParaRPr lang="en-US"/>
        </a:p>
      </dgm:t>
    </dgm:pt>
    <dgm:pt modelId="{7106BC89-0169-4B36-89EE-B3100C2D76F3}" type="pres">
      <dgm:prSet presAssocID="{859EF9E1-4120-4B0C-A003-7C50DB54C851}" presName="Name0">
        <dgm:presLayoutVars>
          <dgm:dir/>
          <dgm:resizeHandles val="exact"/>
        </dgm:presLayoutVars>
      </dgm:prSet>
      <dgm:spPr/>
      <dgm:t>
        <a:bodyPr/>
        <a:lstStyle/>
        <a:p/>
      </dgm:t>
    </dgm:pt>
    <dgm:pt modelId="{4582021B-9444-431D-8FD0-545B665311BA}" type="pres">
      <dgm:prSet presAssocID="{E10DADCD-68FD-4723-AB9D-16E4AC7E6D85}" presName="node" presStyleLbl="node1" presStyleCnt="8">
        <dgm:presLayoutVars>
          <dgm:bulletEnabled val="1"/>
        </dgm:presLayoutVars>
      </dgm:prSet>
      <dgm:spPr/>
      <dgm:t>
        <a:bodyPr/>
        <a:lstStyle/>
        <a:p/>
      </dgm:t>
    </dgm:pt>
    <dgm:pt modelId="{B2228956-75A8-4BC1-9FB3-832F58247249}" type="pres">
      <dgm:prSet presAssocID="{3AB7E719-87F0-4F01-A3D8-8CC4BBC6B1B9}" presName="sibTrans"/>
      <dgm:spPr/>
      <dgm:t>
        <a:bodyPr/>
        <a:lstStyle/>
        <a:p/>
      </dgm:t>
    </dgm:pt>
    <dgm:pt modelId="{ED65F8AE-0FAD-45B2-99EE-99492A43D377}" type="pres">
      <dgm:prSet presAssocID="{9DF2B8D5-A187-4C0D-85C5-AAB3FD5C7DEC}" presName="node" presStyleLbl="node1" presStyleIdx="1" presStyleCnt="8">
        <dgm:presLayoutVars>
          <dgm:bulletEnabled val="1"/>
        </dgm:presLayoutVars>
      </dgm:prSet>
      <dgm:spPr/>
      <dgm:t>
        <a:bodyPr/>
        <a:lstStyle/>
        <a:p/>
      </dgm:t>
    </dgm:pt>
    <dgm:pt modelId="{EF8AE171-BFD6-4337-9F4E-5344BE348887}" type="pres">
      <dgm:prSet presAssocID="{5E054C3B-8C22-444D-9CFE-E4D2055F6452}" presName="sibTrans"/>
      <dgm:spPr/>
      <dgm:t>
        <a:bodyPr/>
        <a:lstStyle/>
        <a:p/>
      </dgm:t>
    </dgm:pt>
    <dgm:pt modelId="{80BEB681-DB48-49C1-B5F0-7BCACBC7F295}" type="pres">
      <dgm:prSet presAssocID="{B6325692-99EC-4D8E-8D25-A3EEAEF54DF5}" presName="node" presStyleLbl="node1" presStyleIdx="2" presStyleCnt="8">
        <dgm:presLayoutVars>
          <dgm:bulletEnabled val="1"/>
        </dgm:presLayoutVars>
      </dgm:prSet>
      <dgm:spPr/>
      <dgm:t>
        <a:bodyPr/>
        <a:lstStyle/>
        <a:p/>
      </dgm:t>
    </dgm:pt>
    <dgm:pt modelId="{D04E8B6A-627D-4936-BC32-ED32452CE38D}" type="pres">
      <dgm:prSet presAssocID="{70893304-1096-40D5-A411-1602809F7B7E}" presName="sibTrans"/>
      <dgm:spPr/>
      <dgm:t>
        <a:bodyPr/>
        <a:lstStyle/>
        <a:p/>
      </dgm:t>
    </dgm:pt>
    <dgm:pt modelId="{B72B452D-728B-44B8-BBAA-64B576E62B7D}" type="pres">
      <dgm:prSet presAssocID="{7ABB406C-2AFC-4081-84D6-31438ED357A3}" presName="node" presStyleLbl="node1" presStyleIdx="3" presStyleCnt="8">
        <dgm:presLayoutVars>
          <dgm:bulletEnabled val="1"/>
        </dgm:presLayoutVars>
      </dgm:prSet>
      <dgm:spPr/>
      <dgm:t>
        <a:bodyPr/>
        <a:lstStyle/>
        <a:p/>
      </dgm:t>
    </dgm:pt>
    <dgm:pt modelId="{F5C8C0C1-C68C-4B9C-A598-A8594C028BD8}" type="pres">
      <dgm:prSet presAssocID="{4E3C105B-7AFF-421D-9A0C-CDC4E1A14764}" presName="sibTrans"/>
      <dgm:spPr/>
      <dgm:t>
        <a:bodyPr/>
        <a:lstStyle/>
        <a:p/>
      </dgm:t>
    </dgm:pt>
    <dgm:pt modelId="{475F9D7E-6BE6-459B-92BC-28D670585511}" type="pres">
      <dgm:prSet presAssocID="{8CAB1245-6F7C-4D47-A29A-2197C3D0F2D9}" presName="node" presStyleLbl="node1" presStyleIdx="4" presStyleCnt="8">
        <dgm:presLayoutVars>
          <dgm:bulletEnabled val="1"/>
        </dgm:presLayoutVars>
      </dgm:prSet>
      <dgm:spPr/>
      <dgm:t>
        <a:bodyPr/>
        <a:lstStyle/>
        <a:p/>
      </dgm:t>
    </dgm:pt>
    <dgm:pt modelId="{4A010C86-8F39-446B-9201-3A9F20A98325}" type="pres">
      <dgm:prSet presAssocID="{303662C9-0891-45A2-B331-D526ED47A5BC}" presName="sibTrans"/>
      <dgm:spPr/>
      <dgm:t>
        <a:bodyPr/>
        <a:lstStyle/>
        <a:p/>
      </dgm:t>
    </dgm:pt>
    <dgm:pt modelId="{49FCA2D9-52AE-46C1-9806-23766BEEB772}" type="pres">
      <dgm:prSet presAssocID="{335764BD-9CB7-4469-B5C5-D589359EB322}" presName="node" presStyleLbl="node1" presStyleIdx="5" presStyleCnt="8">
        <dgm:presLayoutVars>
          <dgm:bulletEnabled val="1"/>
        </dgm:presLayoutVars>
      </dgm:prSet>
      <dgm:spPr/>
      <dgm:t>
        <a:bodyPr/>
        <a:lstStyle/>
        <a:p/>
      </dgm:t>
    </dgm:pt>
    <dgm:pt modelId="{BB45D997-3147-45C1-8493-209DC7B43C18}" type="pres">
      <dgm:prSet presAssocID="{BB23DAF8-2B81-4CFE-B20E-0FB66289025F}" presName="sibTrans"/>
      <dgm:spPr/>
      <dgm:t>
        <a:bodyPr/>
        <a:lstStyle/>
        <a:p/>
      </dgm:t>
    </dgm:pt>
    <dgm:pt modelId="{658E7072-7EC4-4D8D-8F16-2C1E7D9177AD}" type="pres">
      <dgm:prSet presAssocID="{558F22BE-951D-4C00-9544-1C7A3615F8FF}" presName="node" presStyleLbl="node1" presStyleIdx="6" presStyleCnt="8">
        <dgm:presLayoutVars>
          <dgm:bulletEnabled val="1"/>
        </dgm:presLayoutVars>
      </dgm:prSet>
      <dgm:spPr/>
      <dgm:t>
        <a:bodyPr/>
        <a:lstStyle/>
        <a:p/>
      </dgm:t>
    </dgm:pt>
    <dgm:pt modelId="{FB68B59E-D23A-4738-A321-C6E4A193BB92}" type="pres">
      <dgm:prSet presAssocID="{2232259C-44FB-41CD-A2E3-C1AF9917AE67}" presName="sibTrans"/>
      <dgm:spPr/>
      <dgm:t>
        <a:bodyPr/>
        <a:lstStyle/>
        <a:p/>
      </dgm:t>
    </dgm:pt>
    <dgm:pt modelId="{4A1B1F2F-E568-49C1-A360-49ACADBD3008}" type="pres">
      <dgm:prSet presAssocID="{FE0AE6E7-B8B5-4448-937F-796F0DB0DD38}" presName="node" presStyleLbl="node1" presStyleIdx="7" presStyleCnt="8">
        <dgm:presLayoutVars>
          <dgm:bulletEnabled val="1"/>
        </dgm:presLayoutVars>
      </dgm:prSet>
      <dgm:spPr/>
      <dgm:t>
        <a:bodyPr/>
        <a:lstStyle/>
        <a:p/>
      </dgm:t>
    </dgm:pt>
  </dgm:ptLst>
  <dgm:cxnLst>
    <dgm:cxn modelId="{52702545-CA40-445C-ADCA-D2DBB5036212}" srcId="{859EF9E1-4120-4B0C-A003-7C50DB54C851}" destId="{E10DADCD-68FD-4723-AB9D-16E4AC7E6D85}" srcOrd="0" destOrd="0" parTransId="{DC024AC0-E963-4466-8273-AD1030092539}" sibTransId="{3AB7E719-87F0-4F01-A3D8-8CC4BBC6B1B9}"/>
    <dgm:cxn modelId="{07B033B5-F039-4541-9803-AE46AD01A486}" srcId="{859EF9E1-4120-4B0C-A003-7C50DB54C851}" destId="{9DF2B8D5-A187-4C0D-85C5-AAB3FD5C7DEC}" srcOrd="1" destOrd="0" parTransId="{B5CA4989-84C1-4BAC-AD85-305D9AB45C3B}" sibTransId="{5E054C3B-8C22-444D-9CFE-E4D2055F6452}"/>
    <dgm:cxn modelId="{B6C9DBE9-94EF-48F3-B33A-C51EB4E2296C}" srcId="{859EF9E1-4120-4B0C-A003-7C50DB54C851}" destId="{B6325692-99EC-4D8E-8D25-A3EEAEF54DF5}" srcOrd="2" destOrd="0" parTransId="{BC7A924A-1F3C-4579-AEA9-11E24E818330}" sibTransId="{70893304-1096-40D5-A411-1602809F7B7E}"/>
    <dgm:cxn modelId="{91CF2A35-ACE0-4E6E-BFDA-022F8412D908}" srcId="{859EF9E1-4120-4B0C-A003-7C50DB54C851}" destId="{7ABB406C-2AFC-4081-84D6-31438ED357A3}" srcOrd="3" destOrd="0" parTransId="{8C30F7FF-D473-483C-8AC3-408AC26AEA6B}" sibTransId="{4E3C105B-7AFF-421D-9A0C-CDC4E1A14764}"/>
    <dgm:cxn modelId="{3407BE00-29C4-4537-8687-6E1ED9CD1CB5}" srcId="{859EF9E1-4120-4B0C-A003-7C50DB54C851}" destId="{8CAB1245-6F7C-4D47-A29A-2197C3D0F2D9}" srcOrd="4" destOrd="0" parTransId="{5AB886BB-55B5-46FB-9695-E78BC9C198E7}" sibTransId="{303662C9-0891-45A2-B331-D526ED47A5BC}"/>
    <dgm:cxn modelId="{771C6CC7-B38F-4181-ABF9-217A56419723}" srcId="{859EF9E1-4120-4B0C-A003-7C50DB54C851}" destId="{335764BD-9CB7-4469-B5C5-D589359EB322}" srcOrd="5" destOrd="0" parTransId="{5D836E37-7392-4DB1-BCE4-EAE9024D264E}" sibTransId="{BB23DAF8-2B81-4CFE-B20E-0FB66289025F}"/>
    <dgm:cxn modelId="{32351D5F-D057-40DD-A5C1-2828335A9C7F}" srcId="{859EF9E1-4120-4B0C-A003-7C50DB54C851}" destId="{558F22BE-951D-4C00-9544-1C7A3615F8FF}" srcOrd="6" destOrd="0" parTransId="{0B94BBD9-5B88-44E1-99A3-DE897A36CF17}" sibTransId="{2232259C-44FB-41CD-A2E3-C1AF9917AE67}"/>
    <dgm:cxn modelId="{887C192F-43D2-45BB-912F-E04CF440B865}" srcId="{859EF9E1-4120-4B0C-A003-7C50DB54C851}" destId="{FE0AE6E7-B8B5-4448-937F-796F0DB0DD38}" srcOrd="7" destOrd="0" parTransId="{3B5CC9AD-998F-423E-AAA6-105FE59F6FDE}" sibTransId="{AF15EDF5-4D4F-4128-A862-AE2CDD100C75}"/>
    <dgm:cxn modelId="{B1A0399D-F793-4D36-BEC3-2EF945B516DF}" type="presOf" srcId="{859EF9E1-4120-4B0C-A003-7C50DB54C851}" destId="{7106BC89-0169-4B36-89EE-B3100C2D76F3}" srcOrd="0" destOrd="0" presId="urn:microsoft.com/office/officeart/2005/8/layout/hList6"/>
    <dgm:cxn modelId="{32FE977E-6B8C-4202-9A8A-D1D99814B79F}" type="presParOf" srcId="{7106BC89-0169-4B36-89EE-B3100C2D76F3}" destId="{4582021B-9444-431D-8FD0-545B665311BA}" srcOrd="0" destOrd="0" presId="urn:microsoft.com/office/officeart/2005/8/layout/hList6"/>
    <dgm:cxn modelId="{1ABAE70D-629E-4BFB-AFD8-60EF75BA770F}" type="presOf" srcId="{E10DADCD-68FD-4723-AB9D-16E4AC7E6D85}" destId="{4582021B-9444-431D-8FD0-545B665311BA}" srcOrd="0" destOrd="0" presId="urn:microsoft.com/office/officeart/2005/8/layout/hList6"/>
    <dgm:cxn modelId="{DD693970-11A0-4F36-B5ED-42B70CF2B296}" type="presParOf" srcId="{7106BC89-0169-4B36-89EE-B3100C2D76F3}" destId="{B2228956-75A8-4BC1-9FB3-832F58247249}" srcOrd="1" destOrd="0" presId="urn:microsoft.com/office/officeart/2005/8/layout/hList6"/>
    <dgm:cxn modelId="{B33F5560-A57D-484B-A52C-C1D03E84AEF7}" type="presParOf" srcId="{7106BC89-0169-4B36-89EE-B3100C2D76F3}" destId="{ED65F8AE-0FAD-45B2-99EE-99492A43D377}" srcOrd="2" destOrd="0" presId="urn:microsoft.com/office/officeart/2005/8/layout/hList6"/>
    <dgm:cxn modelId="{0CEAD59F-B867-47B3-ACAE-E7B98A025489}" type="presOf" srcId="{9DF2B8D5-A187-4C0D-85C5-AAB3FD5C7DEC}" destId="{ED65F8AE-0FAD-45B2-99EE-99492A43D377}" srcOrd="0" destOrd="0" presId="urn:microsoft.com/office/officeart/2005/8/layout/hList6"/>
    <dgm:cxn modelId="{B8007391-E801-497A-9804-C208C9D980F2}" type="presParOf" srcId="{7106BC89-0169-4B36-89EE-B3100C2D76F3}" destId="{EF8AE171-BFD6-4337-9F4E-5344BE348887}" srcOrd="3" destOrd="0" presId="urn:microsoft.com/office/officeart/2005/8/layout/hList6"/>
    <dgm:cxn modelId="{49AE4D58-3BA0-4446-B3F1-99B9BACB7042}" type="presParOf" srcId="{7106BC89-0169-4B36-89EE-B3100C2D76F3}" destId="{80BEB681-DB48-49C1-B5F0-7BCACBC7F295}" srcOrd="4" destOrd="0" presId="urn:microsoft.com/office/officeart/2005/8/layout/hList6"/>
    <dgm:cxn modelId="{E378EE2E-4EB5-4514-BD7E-65C7882C42A8}" type="presOf" srcId="{B6325692-99EC-4D8E-8D25-A3EEAEF54DF5}" destId="{80BEB681-DB48-49C1-B5F0-7BCACBC7F295}" srcOrd="0" destOrd="0" presId="urn:microsoft.com/office/officeart/2005/8/layout/hList6"/>
    <dgm:cxn modelId="{82667394-1729-4317-87E2-3AC32B306135}" type="presParOf" srcId="{7106BC89-0169-4B36-89EE-B3100C2D76F3}" destId="{D04E8B6A-627D-4936-BC32-ED32452CE38D}" srcOrd="5" destOrd="0" presId="urn:microsoft.com/office/officeart/2005/8/layout/hList6"/>
    <dgm:cxn modelId="{F9B41382-542C-42E2-BE6F-DE67A3142450}" type="presParOf" srcId="{7106BC89-0169-4B36-89EE-B3100C2D76F3}" destId="{B72B452D-728B-44B8-BBAA-64B576E62B7D}" srcOrd="6" destOrd="0" presId="urn:microsoft.com/office/officeart/2005/8/layout/hList6"/>
    <dgm:cxn modelId="{F16691AD-C3AC-4E27-A700-51258D89C462}" type="presOf" srcId="{7ABB406C-2AFC-4081-84D6-31438ED357A3}" destId="{B72B452D-728B-44B8-BBAA-64B576E62B7D}" srcOrd="0" destOrd="0" presId="urn:microsoft.com/office/officeart/2005/8/layout/hList6"/>
    <dgm:cxn modelId="{93CC74FD-BC05-47CF-8A07-EDF836245977}" type="presParOf" srcId="{7106BC89-0169-4B36-89EE-B3100C2D76F3}" destId="{F5C8C0C1-C68C-4B9C-A598-A8594C028BD8}" srcOrd="7" destOrd="0" presId="urn:microsoft.com/office/officeart/2005/8/layout/hList6"/>
    <dgm:cxn modelId="{7E415932-376A-4088-B7C9-58B55F73D6B2}" type="presParOf" srcId="{7106BC89-0169-4B36-89EE-B3100C2D76F3}" destId="{475F9D7E-6BE6-459B-92BC-28D670585511}" srcOrd="8" destOrd="0" presId="urn:microsoft.com/office/officeart/2005/8/layout/hList6"/>
    <dgm:cxn modelId="{0E0C897B-8D3E-49D5-96FE-AAC32E499569}" type="presOf" srcId="{8CAB1245-6F7C-4D47-A29A-2197C3D0F2D9}" destId="{475F9D7E-6BE6-459B-92BC-28D670585511}" srcOrd="0" destOrd="0" presId="urn:microsoft.com/office/officeart/2005/8/layout/hList6"/>
    <dgm:cxn modelId="{03BCA8C1-8A7B-41E0-B660-AE26CCA55789}" type="presParOf" srcId="{7106BC89-0169-4B36-89EE-B3100C2D76F3}" destId="{4A010C86-8F39-446B-9201-3A9F20A98325}" srcOrd="9" destOrd="0" presId="urn:microsoft.com/office/officeart/2005/8/layout/hList6"/>
    <dgm:cxn modelId="{9BA16E5E-1294-4BDE-AFD5-38C82A06A426}" type="presParOf" srcId="{7106BC89-0169-4B36-89EE-B3100C2D76F3}" destId="{49FCA2D9-52AE-46C1-9806-23766BEEB772}" srcOrd="10" destOrd="0" presId="urn:microsoft.com/office/officeart/2005/8/layout/hList6"/>
    <dgm:cxn modelId="{127A1908-3BBC-4F29-A656-045891100121}" type="presOf" srcId="{335764BD-9CB7-4469-B5C5-D589359EB322}" destId="{49FCA2D9-52AE-46C1-9806-23766BEEB772}" srcOrd="0" destOrd="0" presId="urn:microsoft.com/office/officeart/2005/8/layout/hList6"/>
    <dgm:cxn modelId="{9518E33B-2558-452B-97C1-5D4E19E403F7}" type="presParOf" srcId="{7106BC89-0169-4B36-89EE-B3100C2D76F3}" destId="{BB45D997-3147-45C1-8493-209DC7B43C18}" srcOrd="11" destOrd="0" presId="urn:microsoft.com/office/officeart/2005/8/layout/hList6"/>
    <dgm:cxn modelId="{CFDF99FE-5EA4-4BBF-9AED-0BBBA9AABA9E}" type="presParOf" srcId="{7106BC89-0169-4B36-89EE-B3100C2D76F3}" destId="{658E7072-7EC4-4D8D-8F16-2C1E7D9177AD}" srcOrd="12" destOrd="0" presId="urn:microsoft.com/office/officeart/2005/8/layout/hList6"/>
    <dgm:cxn modelId="{B9714143-1771-4AA8-8D45-7B5840FFFD0F}" type="presOf" srcId="{558F22BE-951D-4C00-9544-1C7A3615F8FF}" destId="{658E7072-7EC4-4D8D-8F16-2C1E7D9177AD}" srcOrd="0" destOrd="0" presId="urn:microsoft.com/office/officeart/2005/8/layout/hList6"/>
    <dgm:cxn modelId="{190A1966-C883-4803-AE15-CDC98AD09D0D}" type="presParOf" srcId="{7106BC89-0169-4B36-89EE-B3100C2D76F3}" destId="{FB68B59E-D23A-4738-A321-C6E4A193BB92}" srcOrd="13" destOrd="0" presId="urn:microsoft.com/office/officeart/2005/8/layout/hList6"/>
    <dgm:cxn modelId="{5EBB0929-B9A0-47A1-B24A-4F76051C597F}" type="presParOf" srcId="{7106BC89-0169-4B36-89EE-B3100C2D76F3}" destId="{4A1B1F2F-E568-49C1-A360-49ACADBD3008}" srcOrd="14" destOrd="0" presId="urn:microsoft.com/office/officeart/2005/8/layout/hList6"/>
    <dgm:cxn modelId="{2163E974-3611-4C23-8122-718ECFEAA0A1}" type="presOf" srcId="{FE0AE6E7-B8B5-4448-937F-796F0DB0DD38}" destId="{4A1B1F2F-E568-49C1-A360-49ACADBD3008}" srcOrd="0" destOrd="0" presId="urn:microsoft.com/office/officeart/2005/8/layout/hList6"/>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248E49B-8B85-44D1-923C-E97594953E2E}"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1FF74204-C409-4694-B0C2-BCC66D971617}" type="parTrans" cxnId="{359604AE-A62A-43C3-A462-CC3C8B5797CE}">
      <dgm:prSet/>
      <dgm:spPr/>
      <dgm:t>
        <a:bodyPr/>
        <a:lstStyle/>
        <a:p>
          <a:endParaRPr lang="en-US"/>
        </a:p>
      </dgm:t>
    </dgm:pt>
    <dgm:pt modelId="{88820C86-7E36-41AD-A816-1E6F9A768E37}">
      <dgm:prSet/>
      <dgm:spPr>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solidFill>
                <a:schemeClr val="bg1"/>
              </a:solidFill>
              <a:latin typeface="Arial" panose="020b0604020202020204" pitchFamily="34" charset="0"/>
              <a:cs typeface="Arial" panose="020b0604020202020204" pitchFamily="34" charset="0"/>
            </a:rPr>
            <a:t>Despite the lack of formal guidance by the ABA, several existing ethical duties apply to the use of (and non-use of) AI by lawyers.</a:t>
          </a:r>
        </a:p>
      </dgm:t>
    </dgm:pt>
    <dgm:pt modelId="{9457669D-675A-493F-9B2A-E78F593EDF4F}" type="sibTrans" cxnId="{359604AE-A62A-43C3-A462-CC3C8B5797CE}">
      <dgm:prSet/>
      <dgm:spPr/>
      <dgm:t>
        <a:bodyPr/>
        <a:lstStyle/>
        <a:p>
          <a:endParaRPr lang="en-US"/>
        </a:p>
      </dgm:t>
    </dgm:pt>
    <dgm:pt modelId="{8BFA3715-C696-487F-B69C-E4E999C38452}" type="pres">
      <dgm:prSet presAssocID="{A248E49B-8B85-44D1-923C-E97594953E2E}" presName="cycle">
        <dgm:presLayoutVars>
          <dgm:dir/>
          <dgm:resizeHandles val="exact"/>
        </dgm:presLayoutVars>
      </dgm:prSet>
      <dgm:spPr/>
      <dgm:t>
        <a:bodyPr/>
        <a:lstStyle/>
        <a:p/>
      </dgm:t>
    </dgm:pt>
    <dgm:pt modelId="{3BC90368-E3BF-4C6C-944C-3F8AC819C44C}" type="pres">
      <dgm:prSet presAssocID="{88820C86-7E36-41AD-A816-1E6F9A768E37}" presName="node" presStyleLbl="node1" presStyleCnt="1" custRadScaleRad="105845" custRadScaleInc="490">
        <dgm:presLayoutVars>
          <dgm:bulletEnabled val="1"/>
        </dgm:presLayoutVars>
      </dgm:prSet>
      <dgm:spPr/>
      <dgm:t>
        <a:bodyPr/>
        <a:lstStyle/>
        <a:p/>
      </dgm:t>
    </dgm:pt>
  </dgm:ptLst>
  <dgm:cxnLst>
    <dgm:cxn modelId="{359604AE-A62A-43C3-A462-CC3C8B5797CE}" srcId="{A248E49B-8B85-44D1-923C-E97594953E2E}" destId="{88820C86-7E36-41AD-A816-1E6F9A768E37}" srcOrd="0" destOrd="0" parTransId="{1FF74204-C409-4694-B0C2-BCC66D971617}" sibTransId="{9457669D-675A-493F-9B2A-E78F593EDF4F}"/>
    <dgm:cxn modelId="{790593DB-1532-4CB4-88C3-CBD19525DAAF}" type="presOf" srcId="{A248E49B-8B85-44D1-923C-E97594953E2E}" destId="{8BFA3715-C696-487F-B69C-E4E999C38452}" srcOrd="0" destOrd="0" presId="urn:microsoft.com/office/officeart/2005/8/layout/cycle2"/>
    <dgm:cxn modelId="{8EB79B3D-FDD0-49A9-9E89-F268FB6DCDE3}" type="presParOf" srcId="{8BFA3715-C696-487F-B69C-E4E999C38452}" destId="{3BC90368-E3BF-4C6C-944C-3F8AC819C44C}" srcOrd="0" destOrd="0" presId="urn:microsoft.com/office/officeart/2005/8/layout/cycle2"/>
    <dgm:cxn modelId="{9E2B5215-6A8A-47C5-B9F2-24FD693A305F}" type="presOf" srcId="{88820C86-7E36-41AD-A816-1E6F9A768E37}" destId="{3BC90368-E3BF-4C6C-944C-3F8AC819C44C}" srcOrd="0" destOrd="0" presId="urn:microsoft.com/office/officeart/2005/8/layout/cycle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7107BA8-C5BF-46FD-8AAB-559D78332B57}" type="doc">
      <dgm:prSet loTypeId="urn:microsoft.com/office/officeart/2005/8/layout/venn1" loCatId="relationship" qsTypeId="urn:microsoft.com/office/officeart/2005/8/quickstyle/simple3" qsCatId="simple" csTypeId="urn:microsoft.com/office/officeart/2005/8/colors/accent1_2" csCatId="accent1"/>
      <dgm:spPr/>
      <dgm:t>
        <a:bodyPr/>
        <a:lstStyle/>
        <a:p>
          <a:endParaRPr lang="en-US"/>
        </a:p>
      </dgm:t>
    </dgm:pt>
    <dgm:pt modelId="{15F29512-A0C6-41D1-9378-CA2ECC4472F0}" type="parTrans" cxnId="{C362FB17-6CD6-41FD-8038-820963F0E37B}">
      <dgm:prSet/>
      <dgm:spPr/>
      <dgm:t>
        <a:bodyPr/>
        <a:lstStyle/>
        <a:p>
          <a:endParaRPr lang="en-US"/>
        </a:p>
      </dgm:t>
    </dgm:pt>
    <dgm:pt modelId="{848AE712-D980-43E1-B211-620CB206B7E7}">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Executive leaders</a:t>
          </a:r>
          <a:endParaRPr lang="en-US">
            <a:solidFill>
              <a:srgbClr val="005480"/>
            </a:solidFill>
            <a:latin typeface="Arial" panose="020b0604020202020204" pitchFamily="34" charset="0"/>
            <a:cs typeface="Arial" panose="020b0604020202020204" pitchFamily="34" charset="0"/>
          </a:endParaRPr>
        </a:p>
      </dgm:t>
    </dgm:pt>
    <dgm:pt modelId="{1F8A1CD2-73FF-4EF3-BBE9-C46C4D46DB4A}" type="sibTrans" cxnId="{C362FB17-6CD6-41FD-8038-820963F0E37B}">
      <dgm:prSet/>
      <dgm:spPr/>
      <dgm:t>
        <a:bodyPr/>
        <a:lstStyle/>
        <a:p>
          <a:endParaRPr lang="en-US"/>
        </a:p>
      </dgm:t>
    </dgm:pt>
    <dgm:pt modelId="{0DF01778-821C-4109-A25B-F56CB8E134B2}" type="parTrans" cxnId="{6CE92823-697F-44CF-87CB-00FDC4731589}">
      <dgm:prSet/>
      <dgm:spPr/>
      <dgm:t>
        <a:bodyPr/>
        <a:lstStyle/>
        <a:p>
          <a:endParaRPr lang="en-US"/>
        </a:p>
      </dgm:t>
    </dgm:pt>
    <dgm:pt modelId="{061593DD-05D2-4FD8-B5A4-3CD81F2837E8}">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Ethics and compliance committees</a:t>
          </a:r>
          <a:endParaRPr lang="en-US">
            <a:solidFill>
              <a:srgbClr val="005480"/>
            </a:solidFill>
            <a:latin typeface="Arial" panose="020b0604020202020204" pitchFamily="34" charset="0"/>
            <a:cs typeface="Arial" panose="020b0604020202020204" pitchFamily="34" charset="0"/>
          </a:endParaRPr>
        </a:p>
      </dgm:t>
    </dgm:pt>
    <dgm:pt modelId="{DA3273A9-0D0E-4BA5-AD2F-C3156DEF4D65}" type="sibTrans" cxnId="{6CE92823-697F-44CF-87CB-00FDC4731589}">
      <dgm:prSet/>
      <dgm:spPr/>
      <dgm:t>
        <a:bodyPr/>
        <a:lstStyle/>
        <a:p>
          <a:endParaRPr lang="en-US"/>
        </a:p>
      </dgm:t>
    </dgm:pt>
    <dgm:pt modelId="{F16AFA2B-FD3D-40AD-BFE8-A58597A90A28}" type="parTrans" cxnId="{35AC2FE8-CDCE-4BC4-BB8D-47D2DDC2EBCB}">
      <dgm:prSet/>
      <dgm:spPr/>
      <dgm:t>
        <a:bodyPr/>
        <a:lstStyle/>
        <a:p>
          <a:endParaRPr lang="en-US"/>
        </a:p>
      </dgm:t>
    </dgm:pt>
    <dgm:pt modelId="{256FC5E0-6027-4ED5-8580-EE194A8050E0}">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Legal and regulatory teams</a:t>
          </a:r>
          <a:endParaRPr lang="en-US">
            <a:solidFill>
              <a:srgbClr val="005480"/>
            </a:solidFill>
            <a:latin typeface="Arial" panose="020b0604020202020204" pitchFamily="34" charset="0"/>
            <a:cs typeface="Arial" panose="020b0604020202020204" pitchFamily="34" charset="0"/>
          </a:endParaRPr>
        </a:p>
      </dgm:t>
    </dgm:pt>
    <dgm:pt modelId="{BABD821F-2237-488A-AC7F-4EB3B34AAEFA}" type="sibTrans" cxnId="{35AC2FE8-CDCE-4BC4-BB8D-47D2DDC2EBCB}">
      <dgm:prSet/>
      <dgm:spPr/>
      <dgm:t>
        <a:bodyPr/>
        <a:lstStyle/>
        <a:p>
          <a:endParaRPr lang="en-US"/>
        </a:p>
      </dgm:t>
    </dgm:pt>
    <dgm:pt modelId="{21152EF5-117B-4DBE-9924-8EDD5596FD61}" type="parTrans" cxnId="{2C6047EA-5EE3-4538-A1C3-F60E2406772D}">
      <dgm:prSet/>
      <dgm:spPr/>
      <dgm:t>
        <a:bodyPr/>
        <a:lstStyle/>
        <a:p>
          <a:endParaRPr lang="en-US"/>
        </a:p>
      </dgm:t>
    </dgm:pt>
    <dgm:pt modelId="{559FCEC5-EB52-4E01-BF8B-CD57B403C96A}">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Technical teams</a:t>
          </a:r>
          <a:endParaRPr lang="en-US">
            <a:solidFill>
              <a:srgbClr val="005480"/>
            </a:solidFill>
            <a:latin typeface="Arial" panose="020b0604020202020204" pitchFamily="34" charset="0"/>
            <a:cs typeface="Arial" panose="020b0604020202020204" pitchFamily="34" charset="0"/>
          </a:endParaRPr>
        </a:p>
      </dgm:t>
    </dgm:pt>
    <dgm:pt modelId="{7FA4D73E-D66B-4828-97F4-B8D9BFC5DE1F}" type="sibTrans" cxnId="{2C6047EA-5EE3-4538-A1C3-F60E2406772D}">
      <dgm:prSet/>
      <dgm:spPr/>
      <dgm:t>
        <a:bodyPr/>
        <a:lstStyle/>
        <a:p>
          <a:endParaRPr lang="en-US"/>
        </a:p>
      </dgm:t>
    </dgm:pt>
    <dgm:pt modelId="{91CFF093-2B0F-4B78-B461-B67315A2AA48}" type="parTrans" cxnId="{E92EAE08-522B-4A9D-AA7D-5E2552C34650}">
      <dgm:prSet/>
      <dgm:spPr/>
      <dgm:t>
        <a:bodyPr/>
        <a:lstStyle/>
        <a:p>
          <a:endParaRPr lang="en-US"/>
        </a:p>
      </dgm:t>
    </dgm:pt>
    <dgm:pt modelId="{923AFAD7-016D-47C7-97F7-506636AB904C}">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External advisors</a:t>
          </a:r>
          <a:endParaRPr lang="en-US">
            <a:solidFill>
              <a:srgbClr val="005480"/>
            </a:solidFill>
            <a:latin typeface="Arial" panose="020b0604020202020204" pitchFamily="34" charset="0"/>
            <a:cs typeface="Arial" panose="020b0604020202020204" pitchFamily="34" charset="0"/>
          </a:endParaRPr>
        </a:p>
      </dgm:t>
    </dgm:pt>
    <dgm:pt modelId="{83C0E740-0CE9-4B0D-BECE-93C08F4FBE9E}" type="sibTrans" cxnId="{E92EAE08-522B-4A9D-AA7D-5E2552C34650}">
      <dgm:prSet/>
      <dgm:spPr/>
      <dgm:t>
        <a:bodyPr/>
        <a:lstStyle/>
        <a:p>
          <a:endParaRPr lang="en-US"/>
        </a:p>
      </dgm:t>
    </dgm:pt>
    <dgm:pt modelId="{5CB82FF0-97D0-4909-A2D3-9F3C865DD072}" type="parTrans" cxnId="{438BA91F-2AED-49EE-B181-778787F3996E}">
      <dgm:prSet/>
      <dgm:spPr/>
      <dgm:t>
        <a:bodyPr/>
        <a:lstStyle/>
        <a:p>
          <a:endParaRPr lang="en-US"/>
        </a:p>
      </dgm:t>
    </dgm:pt>
    <dgm:pt modelId="{4FB30350-81D0-438D-93FE-C50A9F018E50}">
      <dgm:prSet/>
      <dgm:spPr>
        <a:noFill/>
        <a:ln>
          <a:noFill/>
        </a:ln>
      </dgm:spPr>
      <dgm:t>
        <a:bodyPr/>
        <a:lstStyle/>
        <a:p>
          <a:r>
            <a:rPr lang="en-US" b="1" i="0">
              <a:solidFill>
                <a:srgbClr val="005480"/>
              </a:solidFill>
              <a:latin typeface="Arial" panose="020b0604020202020204" pitchFamily="34" charset="0"/>
              <a:cs typeface="Arial" panose="020b0604020202020204" pitchFamily="34" charset="0"/>
            </a:rPr>
            <a:t>Employees</a:t>
          </a:r>
          <a:endParaRPr lang="en-US">
            <a:solidFill>
              <a:srgbClr val="005480"/>
            </a:solidFill>
            <a:latin typeface="Arial" panose="020b0604020202020204" pitchFamily="34" charset="0"/>
            <a:cs typeface="Arial" panose="020b0604020202020204" pitchFamily="34" charset="0"/>
          </a:endParaRPr>
        </a:p>
      </dgm:t>
    </dgm:pt>
    <dgm:pt modelId="{31C1A726-C808-4E3D-ADF5-715CB5218ED9}" type="sibTrans" cxnId="{438BA91F-2AED-49EE-B181-778787F3996E}">
      <dgm:prSet/>
      <dgm:spPr/>
      <dgm:t>
        <a:bodyPr/>
        <a:lstStyle/>
        <a:p>
          <a:endParaRPr lang="en-US"/>
        </a:p>
      </dgm:t>
    </dgm:pt>
    <dgm:pt modelId="{7CDB5D38-73BE-4309-ADF0-946EB1DCAEA3}" type="pres">
      <dgm:prSet presAssocID="{27107BA8-C5BF-46FD-8AAB-559D78332B57}" presName="compositeShape">
        <dgm:presLayoutVars>
          <dgm:chMax val="7"/>
          <dgm:dir/>
          <dgm:resizeHandles val="exact"/>
        </dgm:presLayoutVars>
      </dgm:prSet>
      <dgm:spPr/>
      <dgm:t>
        <a:bodyPr/>
        <a:lstStyle/>
        <a:p/>
      </dgm:t>
    </dgm:pt>
    <dgm:pt modelId="{C7CBDDBE-15F8-4864-B214-B64D60111F1B}" type="pres">
      <dgm:prSet presAssocID="{848AE712-D980-43E1-B211-620CB206B7E7}" presName="circ1" presStyleLbl="vennNode1"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E41CF37C-4369-4B4B-AEC3-84C9E9019987}" type="pres">
      <dgm:prSet presAssocID="{848AE712-D980-43E1-B211-620CB206B7E7}" presName="circ1Tx" presStyleLbl="revTx" presStyleCnt="6">
        <dgm:presLayoutVars>
          <dgm:chMax val="0"/>
          <dgm:chPref val="0"/>
          <dgm:bulletEnabled val="1"/>
        </dgm:presLayoutVars>
      </dgm:prSet>
      <dgm:spPr/>
      <dgm:t>
        <a:bodyPr/>
        <a:lstStyle/>
        <a:p/>
      </dgm:t>
    </dgm:pt>
    <dgm:pt modelId="{6E9FCF55-655E-4890-B363-7FB546556DC9}" type="pres">
      <dgm:prSet presAssocID="{061593DD-05D2-4FD8-B5A4-3CD81F2837E8}" presName="circ2" presStyleLbl="vennNode1" presStyleIdx="1"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874A739-B36E-45F7-A84B-B6AEF949846D}" type="pres">
      <dgm:prSet presAssocID="{061593DD-05D2-4FD8-B5A4-3CD81F2837E8}" presName="circ2Tx" presStyleLbl="revTx" presStyleIdx="1" presStyleCnt="6">
        <dgm:presLayoutVars>
          <dgm:chMax val="0"/>
          <dgm:chPref val="0"/>
          <dgm:bulletEnabled val="1"/>
        </dgm:presLayoutVars>
      </dgm:prSet>
      <dgm:spPr/>
      <dgm:t>
        <a:bodyPr/>
        <a:lstStyle/>
        <a:p/>
      </dgm:t>
    </dgm:pt>
    <dgm:pt modelId="{6FDADC9C-DBE1-42C3-81D1-FC83D71DFE73}" type="pres">
      <dgm:prSet presAssocID="{256FC5E0-6027-4ED5-8580-EE194A8050E0}" presName="circ3" presStyleLbl="vennNode1" presStyleIdx="2"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9F6193EB-9819-4B2C-8FD3-F703EB1049B5}" type="pres">
      <dgm:prSet presAssocID="{256FC5E0-6027-4ED5-8580-EE194A8050E0}" presName="circ3Tx" presStyleLbl="revTx" presStyleIdx="2" presStyleCnt="6">
        <dgm:presLayoutVars>
          <dgm:chMax val="0"/>
          <dgm:chPref val="0"/>
          <dgm:bulletEnabled val="1"/>
        </dgm:presLayoutVars>
      </dgm:prSet>
      <dgm:spPr/>
      <dgm:t>
        <a:bodyPr/>
        <a:lstStyle/>
        <a:p/>
      </dgm:t>
    </dgm:pt>
    <dgm:pt modelId="{1D6EF84C-4F00-4B6E-B1BA-0464B5ABA62C}" type="pres">
      <dgm:prSet presAssocID="{559FCEC5-EB52-4E01-BF8B-CD57B403C96A}" presName="circ4" presStyleLbl="vennNode1" presStyleIdx="3"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F9C2A190-E1C0-4B28-9FBB-B5A3D6F57CD2}" type="pres">
      <dgm:prSet presAssocID="{559FCEC5-EB52-4E01-BF8B-CD57B403C96A}" presName="circ4Tx" presStyleLbl="revTx" presStyleIdx="3" presStyleCnt="6">
        <dgm:presLayoutVars>
          <dgm:chMax val="0"/>
          <dgm:chPref val="0"/>
          <dgm:bulletEnabled val="1"/>
        </dgm:presLayoutVars>
      </dgm:prSet>
      <dgm:spPr/>
      <dgm:t>
        <a:bodyPr/>
        <a:lstStyle/>
        <a:p/>
      </dgm:t>
    </dgm:pt>
    <dgm:pt modelId="{1AD0E083-FD3A-4893-821A-EAC8536E329E}" type="pres">
      <dgm:prSet presAssocID="{923AFAD7-016D-47C7-97F7-506636AB904C}" presName="circ5" presStyleLbl="vennNode1" presStyleIdx="4"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8EBFE073-195A-437C-8D7B-2020EFB62897}" type="pres">
      <dgm:prSet presAssocID="{923AFAD7-016D-47C7-97F7-506636AB904C}" presName="circ5Tx" presStyleLbl="revTx" presStyleIdx="4" presStyleCnt="6">
        <dgm:presLayoutVars>
          <dgm:chMax val="0"/>
          <dgm:chPref val="0"/>
          <dgm:bulletEnabled val="1"/>
        </dgm:presLayoutVars>
      </dgm:prSet>
      <dgm:spPr/>
      <dgm:t>
        <a:bodyPr/>
        <a:lstStyle/>
        <a:p/>
      </dgm:t>
    </dgm:pt>
    <dgm:pt modelId="{81B6EF26-0283-4C15-8219-E7EA92466FB0}" type="pres">
      <dgm:prSet presAssocID="{4FB30350-81D0-438D-93FE-C50A9F018E50}" presName="circ6" presStyleLbl="vennNode1" presStyleIdx="5" presStyleCnt="6"/>
      <dgm:spPr>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dgm:t>
    </dgm:pt>
    <dgm:pt modelId="{A1B02A00-7A4E-4E2F-9657-292E2780F032}" type="pres">
      <dgm:prSet presAssocID="{4FB30350-81D0-438D-93FE-C50A9F018E50}" presName="circ6Tx" presStyleLbl="revTx" presStyleIdx="5" presStyleCnt="6">
        <dgm:presLayoutVars>
          <dgm:chMax val="0"/>
          <dgm:chPref val="0"/>
          <dgm:bulletEnabled val="1"/>
        </dgm:presLayoutVars>
      </dgm:prSet>
      <dgm:spPr/>
      <dgm:t>
        <a:bodyPr/>
        <a:lstStyle/>
        <a:p/>
      </dgm:t>
    </dgm:pt>
  </dgm:ptLst>
  <dgm:cxnLst>
    <dgm:cxn modelId="{C362FB17-6CD6-41FD-8038-820963F0E37B}" srcId="{27107BA8-C5BF-46FD-8AAB-559D78332B57}" destId="{848AE712-D980-43E1-B211-620CB206B7E7}" srcOrd="0" destOrd="0" parTransId="{15F29512-A0C6-41D1-9378-CA2ECC4472F0}" sibTransId="{1F8A1CD2-73FF-4EF3-BBE9-C46C4D46DB4A}"/>
    <dgm:cxn modelId="{6CE92823-697F-44CF-87CB-00FDC4731589}" srcId="{27107BA8-C5BF-46FD-8AAB-559D78332B57}" destId="{061593DD-05D2-4FD8-B5A4-3CD81F2837E8}" srcOrd="1" destOrd="0" parTransId="{0DF01778-821C-4109-A25B-F56CB8E134B2}" sibTransId="{DA3273A9-0D0E-4BA5-AD2F-C3156DEF4D65}"/>
    <dgm:cxn modelId="{35AC2FE8-CDCE-4BC4-BB8D-47D2DDC2EBCB}" srcId="{27107BA8-C5BF-46FD-8AAB-559D78332B57}" destId="{256FC5E0-6027-4ED5-8580-EE194A8050E0}" srcOrd="2" destOrd="0" parTransId="{F16AFA2B-FD3D-40AD-BFE8-A58597A90A28}" sibTransId="{BABD821F-2237-488A-AC7F-4EB3B34AAEFA}"/>
    <dgm:cxn modelId="{2C6047EA-5EE3-4538-A1C3-F60E2406772D}" srcId="{27107BA8-C5BF-46FD-8AAB-559D78332B57}" destId="{559FCEC5-EB52-4E01-BF8B-CD57B403C96A}" srcOrd="3" destOrd="0" parTransId="{21152EF5-117B-4DBE-9924-8EDD5596FD61}" sibTransId="{7FA4D73E-D66B-4828-97F4-B8D9BFC5DE1F}"/>
    <dgm:cxn modelId="{E92EAE08-522B-4A9D-AA7D-5E2552C34650}" srcId="{27107BA8-C5BF-46FD-8AAB-559D78332B57}" destId="{923AFAD7-016D-47C7-97F7-506636AB904C}" srcOrd="4" destOrd="0" parTransId="{91CFF093-2B0F-4B78-B461-B67315A2AA48}" sibTransId="{83C0E740-0CE9-4B0D-BECE-93C08F4FBE9E}"/>
    <dgm:cxn modelId="{438BA91F-2AED-49EE-B181-778787F3996E}" srcId="{27107BA8-C5BF-46FD-8AAB-559D78332B57}" destId="{4FB30350-81D0-438D-93FE-C50A9F018E50}" srcOrd="5" destOrd="0" parTransId="{5CB82FF0-97D0-4909-A2D3-9F3C865DD072}" sibTransId="{31C1A726-C808-4E3D-ADF5-715CB5218ED9}"/>
    <dgm:cxn modelId="{2885B6FB-6C2A-4021-B0CB-4A8BA82FCD17}" type="presOf" srcId="{27107BA8-C5BF-46FD-8AAB-559D78332B57}" destId="{7CDB5D38-73BE-4309-ADF0-946EB1DCAEA3}" srcOrd="0" destOrd="0" presId="urn:microsoft.com/office/officeart/2005/8/layout/venn1"/>
    <dgm:cxn modelId="{AE58AAB1-0A46-4A09-A1D4-277D4ED1693B}" type="presParOf" srcId="{7CDB5D38-73BE-4309-ADF0-946EB1DCAEA3}" destId="{C7CBDDBE-15F8-4864-B214-B64D60111F1B}" srcOrd="0" destOrd="0" presId="urn:microsoft.com/office/officeart/2005/8/layout/venn1"/>
    <dgm:cxn modelId="{C699DFD3-1076-410F-A507-852CDA7008DE}" type="presParOf" srcId="{7CDB5D38-73BE-4309-ADF0-946EB1DCAEA3}" destId="{E41CF37C-4369-4B4B-AEC3-84C9E9019987}" srcOrd="1" destOrd="0" presId="urn:microsoft.com/office/officeart/2005/8/layout/venn1"/>
    <dgm:cxn modelId="{D903D187-0E65-45A5-83E4-D86BBE1B3CFE}" type="presOf" srcId="{848AE712-D980-43E1-B211-620CB206B7E7}" destId="{E41CF37C-4369-4B4B-AEC3-84C9E9019987}" srcOrd="0" destOrd="0" presId="urn:microsoft.com/office/officeart/2005/8/layout/venn1"/>
    <dgm:cxn modelId="{8A7DCC3E-57A8-4450-8E54-089A8C31FBE3}" type="presParOf" srcId="{7CDB5D38-73BE-4309-ADF0-946EB1DCAEA3}" destId="{6E9FCF55-655E-4890-B363-7FB546556DC9}" srcOrd="2" destOrd="0" presId="urn:microsoft.com/office/officeart/2005/8/layout/venn1"/>
    <dgm:cxn modelId="{837567DE-D72D-4973-BFEA-AF9B34C75FB3}" type="presParOf" srcId="{7CDB5D38-73BE-4309-ADF0-946EB1DCAEA3}" destId="{9874A739-B36E-45F7-A84B-B6AEF949846D}" srcOrd="3" destOrd="0" presId="urn:microsoft.com/office/officeart/2005/8/layout/venn1"/>
    <dgm:cxn modelId="{C506926F-D0C7-407A-B817-4A20FE7A0FC9}" type="presOf" srcId="{061593DD-05D2-4FD8-B5A4-3CD81F2837E8}" destId="{9874A739-B36E-45F7-A84B-B6AEF949846D}" srcOrd="0" destOrd="0" presId="urn:microsoft.com/office/officeart/2005/8/layout/venn1"/>
    <dgm:cxn modelId="{974569F7-5382-47F3-A25E-D962567E3A68}" type="presParOf" srcId="{7CDB5D38-73BE-4309-ADF0-946EB1DCAEA3}" destId="{6FDADC9C-DBE1-42C3-81D1-FC83D71DFE73}" srcOrd="4" destOrd="0" presId="urn:microsoft.com/office/officeart/2005/8/layout/venn1"/>
    <dgm:cxn modelId="{875A6530-7207-430A-93D2-27B4BEBE927B}" type="presParOf" srcId="{7CDB5D38-73BE-4309-ADF0-946EB1DCAEA3}" destId="{9F6193EB-9819-4B2C-8FD3-F703EB1049B5}" srcOrd="5" destOrd="0" presId="urn:microsoft.com/office/officeart/2005/8/layout/venn1"/>
    <dgm:cxn modelId="{95AD3C60-0133-4345-805C-42041105541D}" type="presOf" srcId="{256FC5E0-6027-4ED5-8580-EE194A8050E0}" destId="{9F6193EB-9819-4B2C-8FD3-F703EB1049B5}" srcOrd="0" destOrd="0" presId="urn:microsoft.com/office/officeart/2005/8/layout/venn1"/>
    <dgm:cxn modelId="{5AB17921-AF78-4D2C-8437-9D991ECA152A}" type="presParOf" srcId="{7CDB5D38-73BE-4309-ADF0-946EB1DCAEA3}" destId="{1D6EF84C-4F00-4B6E-B1BA-0464B5ABA62C}" srcOrd="6" destOrd="0" presId="urn:microsoft.com/office/officeart/2005/8/layout/venn1"/>
    <dgm:cxn modelId="{09C6377A-4FAB-48F3-BDB8-B93DB18C2EFD}" type="presParOf" srcId="{7CDB5D38-73BE-4309-ADF0-946EB1DCAEA3}" destId="{F9C2A190-E1C0-4B28-9FBB-B5A3D6F57CD2}" srcOrd="7" destOrd="0" presId="urn:microsoft.com/office/officeart/2005/8/layout/venn1"/>
    <dgm:cxn modelId="{78F761C6-B2BA-4148-871B-CC86343509D1}" type="presOf" srcId="{559FCEC5-EB52-4E01-BF8B-CD57B403C96A}" destId="{F9C2A190-E1C0-4B28-9FBB-B5A3D6F57CD2}" srcOrd="0" destOrd="0" presId="urn:microsoft.com/office/officeart/2005/8/layout/venn1"/>
    <dgm:cxn modelId="{9A80D520-3FA8-45DD-8C59-2DC189740C80}" type="presParOf" srcId="{7CDB5D38-73BE-4309-ADF0-946EB1DCAEA3}" destId="{1AD0E083-FD3A-4893-821A-EAC8536E329E}" srcOrd="8" destOrd="0" presId="urn:microsoft.com/office/officeart/2005/8/layout/venn1"/>
    <dgm:cxn modelId="{D1303069-8B0B-49C6-82E3-2561B74A2BAC}" type="presParOf" srcId="{7CDB5D38-73BE-4309-ADF0-946EB1DCAEA3}" destId="{8EBFE073-195A-437C-8D7B-2020EFB62897}" srcOrd="9" destOrd="0" presId="urn:microsoft.com/office/officeart/2005/8/layout/venn1"/>
    <dgm:cxn modelId="{E9E3A5EE-B6B8-44D6-87B3-3F5A5F6F818E}" type="presOf" srcId="{923AFAD7-016D-47C7-97F7-506636AB904C}" destId="{8EBFE073-195A-437C-8D7B-2020EFB62897}" srcOrd="0" destOrd="0" presId="urn:microsoft.com/office/officeart/2005/8/layout/venn1"/>
    <dgm:cxn modelId="{78632445-2704-4815-9894-2033EAE7BE96}" type="presParOf" srcId="{7CDB5D38-73BE-4309-ADF0-946EB1DCAEA3}" destId="{81B6EF26-0283-4C15-8219-E7EA92466FB0}" srcOrd="10" destOrd="0" presId="urn:microsoft.com/office/officeart/2005/8/layout/venn1"/>
    <dgm:cxn modelId="{5C9998B9-4A46-4951-9432-AD6DC6052CEB}" type="presParOf" srcId="{7CDB5D38-73BE-4309-ADF0-946EB1DCAEA3}" destId="{A1B02A00-7A4E-4E2F-9657-292E2780F032}" srcOrd="11" destOrd="0" presId="urn:microsoft.com/office/officeart/2005/8/layout/venn1"/>
    <dgm:cxn modelId="{0A72A5D7-C0F5-4E45-8F57-6FB963B52EE0}" type="presOf" srcId="{4FB30350-81D0-438D-93FE-C50A9F018E50}" destId="{A1B02A00-7A4E-4E2F-9657-292E2780F032}" srcOrd="0" destOrd="0" presId="urn:microsoft.com/office/officeart/2005/8/layout/venn1"/>
  </dgm:cxnLst>
  <dgm:bg>
    <a:noFill/>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5C0C3553-9F3E-4742-9D5F-BC6138CB4986}">
      <dsp:nvSpPr>
        <dsp:cNvPr id="7" name=""/>
        <dsp:cNvSpPr/>
      </dsp:nvSpPr>
      <dsp:spPr>
        <a:xfrm>
          <a:off x="0" y="0"/>
          <a:ext cx="5676900" cy="5676900"/>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latin typeface="Arial" panose="020b0604020202020204" pitchFamily="34" charset="0"/>
              <a:cs typeface="Arial" panose="020b0604020202020204" pitchFamily="34" charset="0"/>
            </a:rPr>
            <a:t>2023 </a:t>
          </a:r>
          <a:br>
            <a:rPr lang="en-US" sz="6500" kern="1200">
              <a:solidFill>
                <a:schemeClr val="bg1"/>
              </a:solidFill>
              <a:latin typeface="Arial" panose="020b0604020202020204" pitchFamily="34" charset="0"/>
              <a:cs typeface="Arial" panose="020b0604020202020204" pitchFamily="34" charset="0"/>
            </a:rPr>
          </a:br>
          <a:br>
            <a:rPr lang="en-US" sz="6500" kern="1200">
              <a:solidFill>
                <a:schemeClr val="bg1"/>
              </a:solidFill>
              <a:latin typeface="Arial" panose="020b0604020202020204" pitchFamily="34" charset="0"/>
              <a:cs typeface="Arial" panose="020b0604020202020204" pitchFamily="34" charset="0"/>
            </a:rPr>
          </a:br>
          <a:r>
            <a:rPr lang="en-US" sz="6500" kern="1200">
              <a:solidFill>
                <a:schemeClr val="bg1"/>
              </a:solidFill>
              <a:latin typeface="Arial" panose="020b0604020202020204" pitchFamily="34" charset="0"/>
              <a:cs typeface="Arial" panose="020b0604020202020204" pitchFamily="34" charset="0"/>
            </a:rPr>
            <a:t>The Year of AI </a:t>
          </a:r>
        </a:p>
      </dsp:txBody>
      <dsp:txXfrm>
        <a:off x="831363" y="831363"/>
        <a:ext cx="4014174" cy="4014174"/>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6EF3A332-E586-4A76-A817-FBBE6391ED37}">
      <dsp:nvSpPr>
        <dsp:cNvPr id="7" name=""/>
        <dsp:cNvSpPr/>
      </dsp:nvSpPr>
      <dsp:spPr>
        <a:xfrm>
          <a:off x="0" y="154124"/>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391906B5-0A1D-48B5-97A2-E436F181E819}">
      <dsp:nvSpPr>
        <dsp:cNvPr id="8" name=""/>
        <dsp:cNvSpPr/>
      </dsp:nvSpPr>
      <dsp:spPr>
        <a:xfrm>
          <a:off x="283845" y="12578"/>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Chatbots and Virtual Assistants</a:t>
          </a:r>
        </a:p>
      </dsp:txBody>
      <dsp:txXfrm>
        <a:off x="302579" y="31312"/>
        <a:ext cx="3936363" cy="346293"/>
      </dsp:txXfrm>
    </dsp:sp>
    <dsp:sp modelId="{15D4981D-99D3-40BC-9C57-32C258D67DCF}">
      <dsp:nvSpPr>
        <dsp:cNvPr id="9" name=""/>
        <dsp:cNvSpPr/>
      </dsp:nvSpPr>
      <dsp:spPr>
        <a:xfrm>
          <a:off x="0" y="794138"/>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9D04CD39-9B18-4ED5-8806-CCC18138521D}">
      <dsp:nvSpPr>
        <dsp:cNvPr id="10" name=""/>
        <dsp:cNvSpPr/>
      </dsp:nvSpPr>
      <dsp:spPr>
        <a:xfrm>
          <a:off x="283845" y="60225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Content Generation</a:t>
          </a:r>
        </a:p>
      </dsp:txBody>
      <dsp:txXfrm>
        <a:off x="302579" y="620993"/>
        <a:ext cx="3936363" cy="346293"/>
      </dsp:txXfrm>
    </dsp:sp>
    <dsp:sp modelId="{F9E68C94-F5C5-41BC-8107-0F1DFAE1018A}">
      <dsp:nvSpPr>
        <dsp:cNvPr id="11" name=""/>
        <dsp:cNvSpPr/>
      </dsp:nvSpPr>
      <dsp:spPr>
        <a:xfrm>
          <a:off x="0" y="1383819"/>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8784C56F-313E-4E95-989E-57431C9849BC}">
      <dsp:nvSpPr>
        <dsp:cNvPr id="12" name=""/>
        <dsp:cNvSpPr/>
      </dsp:nvSpPr>
      <dsp:spPr>
        <a:xfrm>
          <a:off x="283845" y="119193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Music Creation</a:t>
          </a:r>
        </a:p>
      </dsp:txBody>
      <dsp:txXfrm>
        <a:off x="302579" y="1210673"/>
        <a:ext cx="3936363" cy="346293"/>
      </dsp:txXfrm>
    </dsp:sp>
    <dsp:sp modelId="{D5D60CB5-6B00-4934-9630-35C999221778}">
      <dsp:nvSpPr>
        <dsp:cNvPr id="13" name=""/>
        <dsp:cNvSpPr/>
      </dsp:nvSpPr>
      <dsp:spPr>
        <a:xfrm>
          <a:off x="0" y="1973499"/>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62AF72E6-C72F-4AF3-82FB-72670BBE546E}">
      <dsp:nvSpPr>
        <dsp:cNvPr id="14" name=""/>
        <dsp:cNvSpPr/>
      </dsp:nvSpPr>
      <dsp:spPr>
        <a:xfrm>
          <a:off x="283845" y="178161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Image and Video Creation and Editing</a:t>
          </a:r>
        </a:p>
      </dsp:txBody>
      <dsp:txXfrm>
        <a:off x="302579" y="1800353"/>
        <a:ext cx="3936363" cy="346293"/>
      </dsp:txXfrm>
    </dsp:sp>
    <dsp:sp modelId="{61C88635-F36E-47D0-A9EE-66491AA8B22D}">
      <dsp:nvSpPr>
        <dsp:cNvPr id="15" name=""/>
        <dsp:cNvSpPr/>
      </dsp:nvSpPr>
      <dsp:spPr>
        <a:xfrm>
          <a:off x="0" y="2563179"/>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A221591C-7747-4302-9F1A-510703A60038}">
      <dsp:nvSpPr>
        <dsp:cNvPr id="16" name=""/>
        <dsp:cNvSpPr/>
      </dsp:nvSpPr>
      <dsp:spPr>
        <a:xfrm>
          <a:off x="283845" y="237129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3D Modeling</a:t>
          </a:r>
        </a:p>
      </dsp:txBody>
      <dsp:txXfrm>
        <a:off x="302579" y="2390033"/>
        <a:ext cx="3936363" cy="346293"/>
      </dsp:txXfrm>
    </dsp:sp>
    <dsp:sp modelId="{59C1DC0C-CC58-4F09-A32D-47AC63948FC5}">
      <dsp:nvSpPr>
        <dsp:cNvPr id="17" name=""/>
        <dsp:cNvSpPr/>
      </dsp:nvSpPr>
      <dsp:spPr>
        <a:xfrm>
          <a:off x="0" y="3152859"/>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C5D4F8EF-20AE-40A3-99DF-B4B80D4F2325}">
      <dsp:nvSpPr>
        <dsp:cNvPr id="18" name=""/>
        <dsp:cNvSpPr/>
      </dsp:nvSpPr>
      <dsp:spPr>
        <a:xfrm>
          <a:off x="283845" y="296097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Code Generation</a:t>
          </a:r>
        </a:p>
      </dsp:txBody>
      <dsp:txXfrm>
        <a:off x="302579" y="2979713"/>
        <a:ext cx="3936363" cy="346293"/>
      </dsp:txXfrm>
    </dsp:sp>
    <dsp:sp modelId="{897E6544-E2B3-4E10-9940-D97F1B153A78}">
      <dsp:nvSpPr>
        <dsp:cNvPr id="19" name=""/>
        <dsp:cNvSpPr/>
      </dsp:nvSpPr>
      <dsp:spPr>
        <a:xfrm>
          <a:off x="0" y="3742539"/>
          <a:ext cx="5676900" cy="327600"/>
        </a:xfrm>
        <a:prstGeom prst="rect">
          <a:avLst/>
        </a:prstGeom>
        <a:no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a:lstStyle/>
        <a:p/>
      </dsp:txBody>
    </dsp:sp>
    <dsp:sp modelId="{55F41EEA-0B1E-4039-8656-3EBAE241538E}">
      <dsp:nvSpPr>
        <dsp:cNvPr id="20" name=""/>
        <dsp:cNvSpPr/>
      </dsp:nvSpPr>
      <dsp:spPr>
        <a:xfrm>
          <a:off x="283845" y="3550659"/>
          <a:ext cx="3973830" cy="3837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150201" tIns="0" rIns="150201"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Voice Generation</a:t>
          </a:r>
        </a:p>
      </dsp:txBody>
      <dsp:txXfrm>
        <a:off x="302579" y="3569393"/>
        <a:ext cx="3936363" cy="346293"/>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7" name=""/>
      <dsp:cNvGrpSpPr/>
    </dsp:nvGrpSpPr>
    <dsp:grpSpPr/>
    <dsp:sp modelId="{4582021B-9444-431D-8FD0-545B665311BA}">
      <dsp:nvSpPr>
        <dsp:cNvPr id="8" name=""/>
        <dsp:cNvSpPr/>
      </dsp:nvSpPr>
      <dsp:spPr>
        <a:xfrm rot="16200000">
          <a:off x="-1339200"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Arial" panose="020b0604020202020204" pitchFamily="34" charset="0"/>
              <a:cs typeface="Arial" panose="020b0604020202020204" pitchFamily="34" charset="0"/>
            </a:rPr>
            <a:t>Safety and </a:t>
          </a:r>
          <a:r>
            <a:rPr lang="en-US" sz="1200" i="0" kern="1200">
              <a:solidFill>
                <a:schemeClr val="bg1"/>
              </a:solidFill>
              <a:latin typeface="Arial" panose="020b0604020202020204" pitchFamily="34" charset="0"/>
              <a:cs typeface="Arial" panose="020b0604020202020204" pitchFamily="34" charset="0"/>
            </a:rPr>
            <a:t>s</a:t>
          </a:r>
          <a:r>
            <a:rPr lang="en-US" sz="1200" b="0" kern="1200">
              <a:solidFill>
                <a:schemeClr val="bg1"/>
              </a:solidFill>
              <a:latin typeface="Arial" panose="020b0604020202020204" pitchFamily="34" charset="0"/>
              <a:cs typeface="Arial" panose="020b0604020202020204" pitchFamily="34" charset="0"/>
            </a:rPr>
            <a:t>ecurity</a:t>
          </a:r>
          <a:endParaRPr lang="en-US" sz="1200" kern="1200">
            <a:solidFill>
              <a:schemeClr val="bg1"/>
            </a:solidFill>
            <a:latin typeface="Arial" panose="020b0604020202020204" pitchFamily="34" charset="0"/>
            <a:cs typeface="Arial" panose="020b0604020202020204" pitchFamily="34" charset="0"/>
          </a:endParaRPr>
        </a:p>
      </dsp:txBody>
      <dsp:txXfrm rot="5400000">
        <a:off x="4379" y="747537"/>
        <a:ext cx="1050531" cy="2242613"/>
      </dsp:txXfrm>
    </dsp:sp>
    <dsp:sp modelId="{ED65F8AE-0FAD-45B2-99EE-99492A43D377}">
      <dsp:nvSpPr>
        <dsp:cNvPr id="9" name=""/>
        <dsp:cNvSpPr/>
      </dsp:nvSpPr>
      <dsp:spPr>
        <a:xfrm rot="16200000">
          <a:off x="-209879"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anose="020b0604020202020204" pitchFamily="34" charset="0"/>
              <a:cs typeface="Arial" panose="020b0604020202020204" pitchFamily="34" charset="0"/>
            </a:rPr>
            <a:t>Advancing equity and civil rights</a:t>
          </a:r>
        </a:p>
      </dsp:txBody>
      <dsp:txXfrm rot="5400000">
        <a:off x="1133700" y="747537"/>
        <a:ext cx="1050531" cy="2242613"/>
      </dsp:txXfrm>
    </dsp:sp>
    <dsp:sp modelId="{80BEB681-DB48-49C1-B5F0-7BCACBC7F295}">
      <dsp:nvSpPr>
        <dsp:cNvPr id="10" name=""/>
        <dsp:cNvSpPr/>
      </dsp:nvSpPr>
      <dsp:spPr>
        <a:xfrm rot="16200000">
          <a:off x="919442"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anose="020b0604020202020204" pitchFamily="34" charset="0"/>
              <a:cs typeface="Arial" panose="020b0604020202020204" pitchFamily="34" charset="0"/>
            </a:rPr>
            <a:t>Protecting Americans' privacy </a:t>
          </a:r>
        </a:p>
      </dsp:txBody>
      <dsp:txXfrm rot="5400000">
        <a:off x="2263020" y="747537"/>
        <a:ext cx="1050531" cy="2242613"/>
      </dsp:txXfrm>
    </dsp:sp>
    <dsp:sp modelId="{B72B452D-728B-44B8-BBAA-64B576E62B7D}">
      <dsp:nvSpPr>
        <dsp:cNvPr id="11" name=""/>
        <dsp:cNvSpPr/>
      </dsp:nvSpPr>
      <dsp:spPr>
        <a:xfrm rot="16200000">
          <a:off x="2048764"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anose="020b0604020202020204" pitchFamily="34" charset="0"/>
              <a:cs typeface="Arial" panose="020b0604020202020204" pitchFamily="34" charset="0"/>
            </a:rPr>
            <a:t>Protecting American consumers, patients, and students </a:t>
          </a:r>
        </a:p>
      </dsp:txBody>
      <dsp:txXfrm rot="5400000">
        <a:off x="3392343" y="747537"/>
        <a:ext cx="1050531" cy="2242613"/>
      </dsp:txXfrm>
    </dsp:sp>
    <dsp:sp modelId="{475F9D7E-6BE6-459B-92BC-28D670585511}">
      <dsp:nvSpPr>
        <dsp:cNvPr id="12" name=""/>
        <dsp:cNvSpPr/>
      </dsp:nvSpPr>
      <dsp:spPr>
        <a:xfrm rot="16200000">
          <a:off x="3178085"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anose="020b0604020202020204" pitchFamily="34" charset="0"/>
              <a:cs typeface="Arial" panose="020b0604020202020204" pitchFamily="34" charset="0"/>
            </a:rPr>
            <a:t>Ensuring responsible and effective government use of AI </a:t>
          </a:r>
        </a:p>
      </dsp:txBody>
      <dsp:txXfrm rot="5400000">
        <a:off x="4521664" y="747537"/>
        <a:ext cx="1050531" cy="2242613"/>
      </dsp:txXfrm>
    </dsp:sp>
    <dsp:sp modelId="{49FCA2D9-52AE-46C1-9806-23766BEEB772}">
      <dsp:nvSpPr>
        <dsp:cNvPr id="13" name=""/>
        <dsp:cNvSpPr/>
      </dsp:nvSpPr>
      <dsp:spPr>
        <a:xfrm rot="16200000">
          <a:off x="4307407"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latin typeface="Arial" panose="020b0604020202020204" pitchFamily="34" charset="0"/>
              <a:cs typeface="Arial" panose="020b0604020202020204" pitchFamily="34" charset="0"/>
            </a:rPr>
            <a:t>Advancing American leadership abroad</a:t>
          </a:r>
        </a:p>
      </dsp:txBody>
      <dsp:txXfrm rot="5400000">
        <a:off x="5650985" y="747537"/>
        <a:ext cx="1050531" cy="2242613"/>
      </dsp:txXfrm>
    </dsp:sp>
    <dsp:sp modelId="{658E7072-7EC4-4D8D-8F16-2C1E7D9177AD}">
      <dsp:nvSpPr>
        <dsp:cNvPr id="14" name=""/>
        <dsp:cNvSpPr/>
      </dsp:nvSpPr>
      <dsp:spPr>
        <a:xfrm rot="16200000">
          <a:off x="5436729"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Arial" panose="020b0604020202020204" pitchFamily="34" charset="0"/>
              <a:cs typeface="Arial" panose="020b0604020202020204" pitchFamily="34" charset="0"/>
            </a:rPr>
            <a:t>Supporting American  workers</a:t>
          </a:r>
          <a:endParaRPr lang="en-US" sz="1200" kern="1200">
            <a:solidFill>
              <a:schemeClr val="bg1"/>
            </a:solidFill>
            <a:latin typeface="Arial" panose="020b0604020202020204" pitchFamily="34" charset="0"/>
            <a:cs typeface="Arial" panose="020b0604020202020204" pitchFamily="34" charset="0"/>
          </a:endParaRPr>
        </a:p>
      </dsp:txBody>
      <dsp:txXfrm rot="5400000">
        <a:off x="6780307" y="747537"/>
        <a:ext cx="1050531" cy="2242613"/>
      </dsp:txXfrm>
    </dsp:sp>
    <dsp:sp modelId="{4A1B1F2F-E568-49C1-A360-49ACADBD3008}">
      <dsp:nvSpPr>
        <dsp:cNvPr id="15" name=""/>
        <dsp:cNvSpPr/>
      </dsp:nvSpPr>
      <dsp:spPr>
        <a:xfrm rot="16200000">
          <a:off x="6566050" y="1343578"/>
          <a:ext cx="3737688" cy="1050531"/>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76200" tIns="0" rIns="76897" bIns="0" numCol="1" spcCol="1270" anchor="ctr" anchorCtr="0">
          <a:noAutofit/>
        </a:bodyPr>
        <a:lstStyle/>
        <a:p>
          <a:pPr marL="0" lvl="0" indent="0" algn="ctr" defTabSz="533400">
            <a:lnSpc>
              <a:spcPct val="90000"/>
            </a:lnSpc>
            <a:spcBef>
              <a:spcPct val="0"/>
            </a:spcBef>
            <a:spcAft>
              <a:spcPct val="35000"/>
            </a:spcAft>
            <a:buNone/>
          </a:pPr>
          <a:r>
            <a:rPr lang="en-US" sz="1200" b="0" i="0" kern="1200">
              <a:solidFill>
                <a:schemeClr val="bg1"/>
              </a:solidFill>
              <a:latin typeface="Arial" panose="020b0604020202020204" pitchFamily="34" charset="0"/>
              <a:cs typeface="Arial" panose="020b0604020202020204" pitchFamily="34" charset="0"/>
            </a:rPr>
            <a:t>Promoting innovation, competition and collaboration</a:t>
          </a:r>
          <a:endParaRPr lang="en-US" sz="1200" kern="1200">
            <a:solidFill>
              <a:schemeClr val="bg1"/>
            </a:solidFill>
            <a:latin typeface="Arial" panose="020b0604020202020204" pitchFamily="34" charset="0"/>
            <a:cs typeface="Arial" panose="020b0604020202020204" pitchFamily="34" charset="0"/>
          </a:endParaRPr>
        </a:p>
      </dsp:txBody>
      <dsp:txXfrm rot="5400000">
        <a:off x="7909628" y="747536"/>
        <a:ext cx="1050531" cy="2242613"/>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9" name=""/>
      <dsp:cNvGrpSpPr/>
    </dsp:nvGrpSpPr>
    <dsp:grpSpPr/>
    <dsp:sp modelId="{3BC90368-E3BF-4C6C-944C-3F8AC819C44C}">
      <dsp:nvSpPr>
        <dsp:cNvPr id="30" name=""/>
        <dsp:cNvSpPr/>
      </dsp:nvSpPr>
      <dsp:spPr>
        <a:xfrm>
          <a:off x="0" y="0"/>
          <a:ext cx="3856890" cy="385689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Arial" panose="020b0604020202020204" pitchFamily="34" charset="0"/>
              <a:cs typeface="Arial" panose="020b0604020202020204" pitchFamily="34" charset="0"/>
            </a:rPr>
            <a:t>Despite the lack of formal guidance by the ABA, several existing ethical duties apply to the use of (and non-use of) AI by lawyers.</a:t>
          </a:r>
        </a:p>
      </dsp:txBody>
      <dsp:txXfrm>
        <a:off x="564828" y="564828"/>
        <a:ext cx="2727233" cy="2727233"/>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5" name=""/>
      <dsp:cNvGrpSpPr/>
    </dsp:nvGrpSpPr>
    <dsp:grpSpPr/>
    <dsp:sp modelId="{C7CBDDBE-15F8-4864-B214-B64D60111F1B}">
      <dsp:nvSpPr>
        <dsp:cNvPr id="6" name=""/>
        <dsp:cNvSpPr/>
      </dsp:nvSpPr>
      <dsp:spPr>
        <a:xfrm>
          <a:off x="3634427" y="1176410"/>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E41CF37C-4369-4B4B-AEC3-84C9E9019987}">
      <dsp:nvSpPr>
        <dsp:cNvPr id="7" name=""/>
        <dsp:cNvSpPr/>
      </dsp:nvSpPr>
      <dsp:spPr>
        <a:xfrm>
          <a:off x="3437421" y="0"/>
          <a:ext cx="1970053" cy="107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Executive leaders</a:t>
          </a:r>
          <a:endParaRPr lang="en-US" sz="2600" kern="1200">
            <a:solidFill>
              <a:srgbClr val="005480"/>
            </a:solidFill>
            <a:latin typeface="Arial" panose="020b0604020202020204" pitchFamily="34" charset="0"/>
            <a:cs typeface="Arial" panose="020b0604020202020204" pitchFamily="34" charset="0"/>
          </a:endParaRPr>
        </a:p>
      </dsp:txBody>
      <dsp:txXfrm>
        <a:off x="3437421" y="0"/>
        <a:ext cx="1970053" cy="1073180"/>
      </dsp:txXfrm>
    </dsp:sp>
    <dsp:sp modelId="{6E9FCF55-655E-4890-B363-7FB546556DC9}">
      <dsp:nvSpPr>
        <dsp:cNvPr id="8" name=""/>
        <dsp:cNvSpPr/>
      </dsp:nvSpPr>
      <dsp:spPr>
        <a:xfrm>
          <a:off x="4145984" y="1471790"/>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9874A739-B36E-45F7-A84B-B6AEF949846D}">
      <dsp:nvSpPr>
        <dsp:cNvPr id="9" name=""/>
        <dsp:cNvSpPr/>
      </dsp:nvSpPr>
      <dsp:spPr>
        <a:xfrm>
          <a:off x="5838916" y="1022077"/>
          <a:ext cx="1866953" cy="117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Ethics and compliance committees</a:t>
          </a:r>
          <a:endParaRPr lang="en-US" sz="2600" kern="1200">
            <a:solidFill>
              <a:srgbClr val="005480"/>
            </a:solidFill>
            <a:latin typeface="Arial" panose="020b0604020202020204" pitchFamily="34" charset="0"/>
            <a:cs typeface="Arial" panose="020b0604020202020204" pitchFamily="34" charset="0"/>
          </a:endParaRPr>
        </a:p>
      </dsp:txBody>
      <dsp:txXfrm>
        <a:off x="5838916" y="1022077"/>
        <a:ext cx="1866953" cy="1175388"/>
      </dsp:txXfrm>
    </dsp:sp>
    <dsp:sp modelId="{6FDADC9C-DBE1-42C3-81D1-FC83D71DFE73}">
      <dsp:nvSpPr>
        <dsp:cNvPr id="10" name=""/>
        <dsp:cNvSpPr/>
      </dsp:nvSpPr>
      <dsp:spPr>
        <a:xfrm>
          <a:off x="4145984" y="2062551"/>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9F6193EB-9819-4B2C-8FD3-F703EB1049B5}">
      <dsp:nvSpPr>
        <dsp:cNvPr id="11" name=""/>
        <dsp:cNvSpPr/>
      </dsp:nvSpPr>
      <dsp:spPr>
        <a:xfrm>
          <a:off x="5838916" y="2774939"/>
          <a:ext cx="1866953" cy="131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Legal and regulatory teams</a:t>
          </a:r>
          <a:endParaRPr lang="en-US" sz="2600" kern="1200">
            <a:solidFill>
              <a:srgbClr val="005480"/>
            </a:solidFill>
            <a:latin typeface="Arial" panose="020b0604020202020204" pitchFamily="34" charset="0"/>
            <a:cs typeface="Arial" panose="020b0604020202020204" pitchFamily="34" charset="0"/>
          </a:endParaRPr>
        </a:p>
      </dsp:txBody>
      <dsp:txXfrm>
        <a:off x="5838916" y="2774939"/>
        <a:ext cx="1866953" cy="1313368"/>
      </dsp:txXfrm>
    </dsp:sp>
    <dsp:sp modelId="{1D6EF84C-4F00-4B6E-B1BA-0464B5ABA62C}">
      <dsp:nvSpPr>
        <dsp:cNvPr id="12" name=""/>
        <dsp:cNvSpPr/>
      </dsp:nvSpPr>
      <dsp:spPr>
        <a:xfrm>
          <a:off x="3634427" y="2358442"/>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F9C2A190-E1C0-4B28-9FBB-B5A3D6F57CD2}">
      <dsp:nvSpPr>
        <dsp:cNvPr id="13" name=""/>
        <dsp:cNvSpPr/>
      </dsp:nvSpPr>
      <dsp:spPr>
        <a:xfrm>
          <a:off x="3437421" y="4037204"/>
          <a:ext cx="1970053" cy="1073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Technical teams</a:t>
          </a:r>
          <a:endParaRPr lang="en-US" sz="2600" kern="1200">
            <a:solidFill>
              <a:srgbClr val="005480"/>
            </a:solidFill>
            <a:latin typeface="Arial" panose="020b0604020202020204" pitchFamily="34" charset="0"/>
            <a:cs typeface="Arial" panose="020b0604020202020204" pitchFamily="34" charset="0"/>
          </a:endParaRPr>
        </a:p>
      </dsp:txBody>
      <dsp:txXfrm>
        <a:off x="3437421" y="4037204"/>
        <a:ext cx="1970053" cy="1073180"/>
      </dsp:txXfrm>
    </dsp:sp>
    <dsp:sp modelId="{1AD0E083-FD3A-4893-821A-EAC8536E329E}">
      <dsp:nvSpPr>
        <dsp:cNvPr id="14" name=""/>
        <dsp:cNvSpPr/>
      </dsp:nvSpPr>
      <dsp:spPr>
        <a:xfrm>
          <a:off x="3122869" y="2062551"/>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8EBFE073-195A-437C-8D7B-2020EFB62897}">
      <dsp:nvSpPr>
        <dsp:cNvPr id="15" name=""/>
        <dsp:cNvSpPr/>
      </dsp:nvSpPr>
      <dsp:spPr>
        <a:xfrm>
          <a:off x="1139026" y="2774939"/>
          <a:ext cx="1866953" cy="131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External advisors</a:t>
          </a:r>
          <a:endParaRPr lang="en-US" sz="2600" kern="1200">
            <a:solidFill>
              <a:srgbClr val="005480"/>
            </a:solidFill>
            <a:latin typeface="Arial" panose="020b0604020202020204" pitchFamily="34" charset="0"/>
            <a:cs typeface="Arial" panose="020b0604020202020204" pitchFamily="34" charset="0"/>
          </a:endParaRPr>
        </a:p>
      </dsp:txBody>
      <dsp:txXfrm>
        <a:off x="1139026" y="2774939"/>
        <a:ext cx="1866953" cy="1313368"/>
      </dsp:txXfrm>
    </dsp:sp>
    <dsp:sp modelId="{81B6EF26-0283-4C15-8219-E7EA92466FB0}">
      <dsp:nvSpPr>
        <dsp:cNvPr id="16" name=""/>
        <dsp:cNvSpPr/>
      </dsp:nvSpPr>
      <dsp:spPr>
        <a:xfrm>
          <a:off x="3122869" y="1471790"/>
          <a:ext cx="1576042" cy="157604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0">
          <a:scrgbClr r="0" g="0" b="0"/>
        </a:effectRef>
        <a:fontRef idx="minor">
          <a:schemeClr val="tx1"/>
        </a:fontRef>
      </dsp:style>
      <dsp:txBody>
        <a:bodyPr/>
        <a:lstStyle/>
        <a:p/>
      </dsp:txBody>
    </dsp:sp>
    <dsp:sp modelId="{A1B02A00-7A4E-4E2F-9657-292E2780F032}">
      <dsp:nvSpPr>
        <dsp:cNvPr id="17" name=""/>
        <dsp:cNvSpPr/>
      </dsp:nvSpPr>
      <dsp:spPr>
        <a:xfrm>
          <a:off x="1139026" y="1022077"/>
          <a:ext cx="1866953" cy="131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i="0" kern="1200">
              <a:solidFill>
                <a:srgbClr val="005480"/>
              </a:solidFill>
              <a:latin typeface="Arial" panose="020b0604020202020204" pitchFamily="34" charset="0"/>
              <a:cs typeface="Arial" panose="020b0604020202020204" pitchFamily="34" charset="0"/>
            </a:rPr>
            <a:t>Employees</a:t>
          </a:r>
          <a:endParaRPr lang="en-US" sz="2600" kern="1200">
            <a:solidFill>
              <a:srgbClr val="005480"/>
            </a:solidFill>
            <a:latin typeface="Arial" panose="020b0604020202020204" pitchFamily="34" charset="0"/>
            <a:cs typeface="Arial" panose="020b0604020202020204" pitchFamily="34" charset="0"/>
          </a:endParaRPr>
        </a:p>
      </dsp:txBody>
      <dsp:txXfrm>
        <a:off x="1139026" y="1022077"/>
        <a:ext cx="1866953" cy="131336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rot="-90" type="flowChartManualOperation" r:blip="">
              <dgm:adjLst/>
            </dgm:shape>
          </dgm:if>
          <dgm:else name="Name6">
            <dgm:shape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if>
        <dgm:else name="Name14"/>
      </dgm:choose>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itle">
    <p:bg>
      <p:bgPr>
        <a:blipFill dpi="0" rotWithShape="1">
          <a:blip r:embed="rId1">
            <a:lum/>
          </a:blip>
          <a:stretch>
            <a:fillRect/>
          </a:stretch>
        </a:blipFill>
        <a:effectLst/>
      </p:bgPr>
    </p:bg>
    <p:spTree>
      <p:nvGrpSpPr>
        <p:cNvPr id="1" name=""/>
        <p:cNvGrpSpPr/>
        <p:nvPr/>
      </p:nvGrpSpPr>
      <p:grpSpPr>
        <a:xfrm>
          <a:off x="0" y="0"/>
          <a:ext cx="0" cy="0"/>
        </a:xfrm>
      </p:grpSpPr>
    </p:spTree>
    <p:extLst>
      <p:ext uri="{BB962C8B-B14F-4D97-AF65-F5344CB8AC3E}">
        <p14:creationId xmlns:p14="http://schemas.microsoft.com/office/powerpoint/2010/main" val="19492850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ody 2">
    <p:bg>
      <p:bgPr>
        <a:blipFill dpi="0" rotWithShape="1">
          <a:blip r:embed="rId1">
            <a:lum/>
          </a:blip>
          <a:stretch>
            <a:fillRect/>
          </a:stretch>
        </a:blipFill>
        <a:effectLst/>
      </p:bgPr>
    </p:bg>
    <p:spTree>
      <p:nvGrpSpPr>
        <p:cNvPr id="1" name=""/>
        <p:cNvGrpSpPr/>
        <p:nvPr/>
      </p:nvGrpSpPr>
      <p:grpSpPr>
        <a:xfrm>
          <a:off x="0" y="0"/>
          <a:ext cx="0" cy="0"/>
        </a:xfrm>
      </p:grpSpPr>
      <p:sp>
        <p:nvSpPr>
          <p:cNvPr id="7" name="Title 6">
            <a:extLst>
              <a:ext uri="{FF2B5EF4-FFF2-40B4-BE49-F238E27FC236}">
                <a16:creationId xmlns:a16="http://schemas.microsoft.com/office/drawing/2014/main" id="{D1B43672-BA19-47A4-9F8E-92172951448F}"/>
              </a:ext>
            </a:extLst>
          </p:cNvPr>
          <p:cNvSpPr>
            <a:spLocks noGrp="1"/>
          </p:cNvSpPr>
          <p:nvPr>
            <p:ph type="title"/>
          </p:nvPr>
        </p:nvSpPr>
        <p:spPr>
          <a:xfrm>
            <a:off x="628650" y="327027"/>
            <a:ext cx="7886700" cy="815973"/>
          </a:xfrm>
        </p:spPr>
        <p:txBody>
          <a:bodyPr>
            <a:normAutofit/>
          </a:bodyPr>
          <a:lstStyle>
            <a:lvl1pPr>
              <a:defRPr sz="4400" b="0">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A5A1A87A-89AA-4440-912A-68562FF875BD}"/>
              </a:ext>
            </a:extLst>
          </p:cNvPr>
          <p:cNvSpPr>
            <a:spLocks noGrp="1"/>
          </p:cNvSpPr>
          <p:nvPr>
            <p:ph type="body" sz="quarter" idx="10"/>
          </p:nvPr>
        </p:nvSpPr>
        <p:spPr>
          <a:xfrm>
            <a:off x="628650" y="1333500"/>
            <a:ext cx="7886700" cy="440055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47412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ody 1">
    <p:spTree>
      <p:nvGrpSpPr>
        <p:cNvPr id="1" name=""/>
        <p:cNvGrpSpPr/>
        <p:nvPr/>
      </p:nvGrpSpPr>
      <p:grpSpPr>
        <a:xfrm>
          <a:off x="0" y="0"/>
          <a:ext cx="0" cy="0"/>
        </a:xfrm>
      </p:grpSpPr>
      <p:sp>
        <p:nvSpPr>
          <p:cNvPr id="2" name="Title 1">
            <a:extLst>
              <a:ext uri="{FF2B5EF4-FFF2-40B4-BE49-F238E27FC236}">
                <a16:creationId xmlns:a16="http://schemas.microsoft.com/office/drawing/2014/main" id="{6F0CDAA5-2FD8-4A57-8A9D-B7A1AB993F15}"/>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D5DD4834-F5D5-4DEA-80AA-A14EEB61ECBC}"/>
              </a:ext>
            </a:extLst>
          </p:cNvPr>
          <p:cNvSpPr>
            <a:spLocks noGrp="1"/>
          </p:cNvSpPr>
          <p:nvPr>
            <p:ph type="body" sz="quarter" idx="10"/>
          </p:nvPr>
        </p:nvSpPr>
        <p:spPr>
          <a:xfrm>
            <a:off x="628650" y="1638300"/>
            <a:ext cx="7886700" cy="45529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4175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losing">
    <p:bg>
      <p:bgPr>
        <a:blipFill dpi="0" rotWithShape="1">
          <a:blip r:embed="rId1">
            <a:lum/>
          </a:blip>
          <a:stretch>
            <a:fillRect/>
          </a:stretch>
        </a:blipFill>
        <a:effectLst/>
      </p:bgPr>
    </p:bg>
    <p:spTree>
      <p:nvGrpSpPr>
        <p:cNvPr id="1" name=""/>
        <p:cNvGrpSpPr/>
        <p:nvPr/>
      </p:nvGrpSpPr>
      <p:grpSpPr>
        <a:xfrm>
          <a:off x="0" y="0"/>
          <a:ext cx="0" cy="0"/>
        </a:xfrm>
      </p:grpSpPr>
      <p:sp>
        <p:nvSpPr>
          <p:cNvPr id="10" name="Text Placeholder 9">
            <a:extLst>
              <a:ext uri="{FF2B5EF4-FFF2-40B4-BE49-F238E27FC236}">
                <a16:creationId xmlns:a16="http://schemas.microsoft.com/office/drawing/2014/main" id="{BD3D8078-9CE4-455C-940F-8C77EBB336D2}"/>
              </a:ext>
            </a:extLst>
          </p:cNvPr>
          <p:cNvSpPr>
            <a:spLocks noGrp="1"/>
          </p:cNvSpPr>
          <p:nvPr>
            <p:ph type="body" sz="quarter" idx="10" hasCustomPrompt="1"/>
          </p:nvPr>
        </p:nvSpPr>
        <p:spPr>
          <a:xfrm>
            <a:off x="504825" y="2286000"/>
            <a:ext cx="8134350" cy="581025"/>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US"/>
              <a:t>Insert text here</a:t>
            </a:r>
          </a:p>
        </p:txBody>
      </p:sp>
    </p:spTree>
    <p:extLst>
      <p:ext uri="{BB962C8B-B14F-4D97-AF65-F5344CB8AC3E}">
        <p14:creationId xmlns:p14="http://schemas.microsoft.com/office/powerpoint/2010/main" val="16787930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image" Target="../media/image4.jpeg" /><Relationship Id="rId6"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117477"/>
            <a:ext cx="7886700" cy="8159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81150"/>
            <a:ext cx="7886700" cy="45958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659691"/>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80" r:id="rId3"/>
    <p:sldLayoutId id="2147483674" r:id="rId4"/>
  </p:sldLayoutIdLst>
  <p:transition/>
  <p:timing/>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openxmlformats.org/officeDocument/2006/relationships/image" Target="../media/image1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9.png" /><Relationship Id="rId11" Type="http://schemas.openxmlformats.org/officeDocument/2006/relationships/image" Target="../media/image30.png" /><Relationship Id="rId12" Type="http://schemas.openxmlformats.org/officeDocument/2006/relationships/image" Target="../media/image31.png" /><Relationship Id="rId13" Type="http://schemas.openxmlformats.org/officeDocument/2006/relationships/image" Target="../media/image32.png" /><Relationship Id="rId14" Type="http://schemas.openxmlformats.org/officeDocument/2006/relationships/image" Target="../media/image33.png" /><Relationship Id="rId15" Type="http://schemas.openxmlformats.org/officeDocument/2006/relationships/image" Target="../media/image34.png"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3.png" /><Relationship Id="rId5" Type="http://schemas.openxmlformats.org/officeDocument/2006/relationships/image" Target="../media/image24.png" /><Relationship Id="rId6" Type="http://schemas.openxmlformats.org/officeDocument/2006/relationships/image" Target="../media/image25.png" /><Relationship Id="rId7" Type="http://schemas.openxmlformats.org/officeDocument/2006/relationships/image" Target="../media/image26.png" /><Relationship Id="rId8" Type="http://schemas.openxmlformats.org/officeDocument/2006/relationships/image" Target="../media/image27.png" /><Relationship Id="rId9" Type="http://schemas.openxmlformats.org/officeDocument/2006/relationships/image" Target="../media/image2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microsoft.com/office/2007/relationships/diagramDrawing" Target="../diagrams/drawing5.xml" /><Relationship Id="rId3" Type="http://schemas.openxmlformats.org/officeDocument/2006/relationships/diagramData" Target="../diagrams/data5.xml" /><Relationship Id="rId4" Type="http://schemas.openxmlformats.org/officeDocument/2006/relationships/diagramLayout" Target="../diagrams/layout5.xml" /><Relationship Id="rId5" Type="http://schemas.openxmlformats.org/officeDocument/2006/relationships/diagramQuickStyle" Target="../diagrams/quickStyle5.xml" /><Relationship Id="rId6" Type="http://schemas.openxmlformats.org/officeDocument/2006/relationships/diagramColors" Target="../diagrams/colors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jpeg"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extLst>
      <p:ext uri="{BB962C8B-B14F-4D97-AF65-F5344CB8AC3E}">
        <p14:creationId xmlns:p14="http://schemas.microsoft.com/office/powerpoint/2010/main" val="303884421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fontScale="90000"/>
          </a:bodyPr>
          <a:lstStyle/>
          <a:p>
            <a:r>
              <a:rPr lang="en-US"/>
              <a:t>What is Artificial Intelligence (AI)?</a:t>
            </a:r>
            <a:endParaRPr lang="en-US">
              <a:latin typeface="Arial" panose="020b0604020202020204" pitchFamily="34" charset="0"/>
              <a:cs typeface="Arial" panose="020b0604020202020204" pitchFamily="34" charset="0"/>
            </a:endParaRPr>
          </a:p>
        </p:txBody>
      </p:sp>
      <p:pic>
        <p:nvPicPr>
          <p:cNvPr id="4" name="Picture 2" descr="simple clip art style graphic for presentation with gears and ai head and  binary code,  slightly transparent">
            <a:extLst>
              <a:ext uri="{FF2B5EF4-FFF2-40B4-BE49-F238E27FC236}">
                <a16:creationId xmlns:a16="http://schemas.microsoft.com/office/drawing/2014/main" id="{A7F77456-DC61-D6F2-4DF2-97878B2E11D1}"/>
              </a:ext>
            </a:extLst>
          </p:cNvPr>
          <p:cNvPicPr>
            <a:picLocks noChangeAspect="1" noChangeArrowheads="1"/>
          </p:cNvPicPr>
          <p:nvPr/>
        </p:nvPicPr>
        <p:blipFill>
          <a:blip r:embed="rId2">
            <a:alphaModFix amt="13000"/>
            <a:extLst>
              <a:ext uri="{28A0092B-C50C-407E-A947-70E740481C1C}">
                <a14:useLocalDpi xmlns:a14="http://schemas.microsoft.com/office/drawing/2010/main" val="0"/>
              </a:ext>
            </a:extLst>
          </a:blip>
          <a:srcRect l="6081" t="8474" r="5737"/>
          <a:stretch>
            <a:fillRect/>
          </a:stretch>
        </p:blipFill>
        <p:spPr bwMode="auto">
          <a:xfrm>
            <a:off x="0" y="1334283"/>
            <a:ext cx="9144000" cy="552371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46F2685-C0C6-DCA9-C125-2A0B691D051A}"/>
              </a:ext>
            </a:extLst>
          </p:cNvPr>
          <p:cNvGrpSpPr/>
          <p:nvPr/>
        </p:nvGrpSpPr>
        <p:grpSpPr>
          <a:xfrm>
            <a:off x="337215" y="1811406"/>
            <a:ext cx="8469570" cy="4493538"/>
            <a:chOff x="299115" y="2862445"/>
            <a:chExt cx="8469570" cy="4493538"/>
          </a:xfrm>
        </p:grpSpPr>
        <p:sp>
          <p:nvSpPr>
            <p:cNvPr id="7" name="TextBox 6">
              <a:extLst>
                <a:ext uri="{FF2B5EF4-FFF2-40B4-BE49-F238E27FC236}">
                  <a16:creationId xmlns:a16="http://schemas.microsoft.com/office/drawing/2014/main" id="{A4BA1EF4-BADA-EA60-DF08-ECD4DA5B12E7}"/>
                </a:ext>
              </a:extLst>
            </p:cNvPr>
            <p:cNvSpPr txBox="1"/>
            <p:nvPr/>
          </p:nvSpPr>
          <p:spPr>
            <a:xfrm>
              <a:off x="299115" y="3281547"/>
              <a:ext cx="4309564" cy="3293209"/>
            </a:xfrm>
            <a:prstGeom prst="rect">
              <a:avLst/>
            </a:prstGeom>
            <a:noFill/>
          </p:spPr>
          <p:txBody>
            <a:bodyPr wrap="square" rtlCol="0">
              <a:spAutoFit/>
            </a:bodyPr>
            <a:lstStyle/>
            <a:p>
              <a:pPr algn="ctr"/>
              <a:r>
                <a:rPr lang="en-US">
                  <a:solidFill>
                    <a:srgbClr val="005480"/>
                  </a:solidFill>
                  <a:latin typeface="Arial" panose="020b0604020202020204" pitchFamily="34" charset="0"/>
                  <a:cs typeface="Arial" panose="020b0604020202020204" pitchFamily="34" charset="0"/>
                </a:rPr>
                <a:t>“The term ‘artificial intelligence’…[means] a machine-based system that can, for a given set of human-defined objectives, make predictions, recommendations or decisions influencing real or virtual environments.” </a:t>
              </a:r>
            </a:p>
            <a:p>
              <a:pPr algn="ctr"/>
              <a:endParaRPr lang="en-US" sz="1600">
                <a:solidFill>
                  <a:srgbClr val="005480"/>
                </a:solidFill>
                <a:latin typeface="Arial" panose="020b0604020202020204" pitchFamily="34" charset="0"/>
                <a:cs typeface="Arial" panose="020b0604020202020204" pitchFamily="34" charset="0"/>
              </a:endParaRPr>
            </a:p>
            <a:p>
              <a:pPr algn="ctr"/>
              <a:r>
                <a:rPr lang="en-US" sz="1600" i="1">
                  <a:solidFill>
                    <a:srgbClr val="005480"/>
                  </a:solidFill>
                  <a:latin typeface="Arial" panose="020b0604020202020204" pitchFamily="34" charset="0"/>
                  <a:cs typeface="Arial" panose="020b0604020202020204" pitchFamily="34" charset="0"/>
                </a:rPr>
                <a:t> – Executive Order on the Safe, Secure, and Trustworthy Development and Use of Artificial Intelligence</a:t>
              </a:r>
            </a:p>
            <a:p>
              <a:pPr algn="ctr"/>
              <a:endParaRPr lang="en-US" sz="1800">
                <a:solidFill>
                  <a:srgbClr val="00548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46B93D-6324-AADA-CB01-0A7FEE907F0C}"/>
                </a:ext>
              </a:extLst>
            </p:cNvPr>
            <p:cNvSpPr txBox="1"/>
            <p:nvPr/>
          </p:nvSpPr>
          <p:spPr>
            <a:xfrm>
              <a:off x="4392446" y="2862445"/>
              <a:ext cx="4376239" cy="4493538"/>
            </a:xfrm>
            <a:prstGeom prst="rect">
              <a:avLst/>
            </a:prstGeom>
            <a:noFill/>
          </p:spPr>
          <p:txBody>
            <a:bodyPr wrap="square" rtlCol="0">
              <a:spAutoFit/>
            </a:bodyPr>
            <a:lstStyle/>
            <a:p>
              <a:pPr algn="ctr"/>
              <a:endParaRPr lang="en-US" sz="1800" b="0" i="0">
                <a:solidFill>
                  <a:srgbClr val="005480"/>
                </a:solidFill>
                <a:effectLst/>
                <a:latin typeface="Arial" panose="020b0604020202020204" pitchFamily="34" charset="0"/>
                <a:cs typeface="Arial" panose="020b0604020202020204" pitchFamily="34" charset="0"/>
              </a:endParaRPr>
            </a:p>
            <a:p>
              <a:pPr algn="ctr"/>
              <a:r>
                <a:rPr lang="en-US" sz="1800" b="0" i="0">
                  <a:solidFill>
                    <a:srgbClr val="005480"/>
                  </a:solidFill>
                  <a:effectLst/>
                  <a:latin typeface="Arial" panose="020b0604020202020204" pitchFamily="34" charset="0"/>
                  <a:cs typeface="Arial" panose="020b0604020202020204" pitchFamily="34" charset="0"/>
                </a:rPr>
                <a:t>“Artificial Intelligence (AI) refers to the </a:t>
              </a:r>
            </a:p>
            <a:p>
              <a:pPr algn="ctr"/>
              <a:r>
                <a:rPr lang="en-US" sz="1800" b="0" i="0">
                  <a:solidFill>
                    <a:srgbClr val="005480"/>
                  </a:solidFill>
                  <a:effectLst/>
                  <a:latin typeface="Arial" panose="020b0604020202020204" pitchFamily="34" charset="0"/>
                  <a:cs typeface="Arial" panose="020b0604020202020204" pitchFamily="34" charset="0"/>
                </a:rPr>
                <a:t>simulation of human intelligence in machines that are programmed </a:t>
              </a:r>
            </a:p>
            <a:p>
              <a:pPr algn="ctr"/>
              <a:r>
                <a:rPr lang="en-US" sz="1800" b="0" i="0">
                  <a:solidFill>
                    <a:srgbClr val="005480"/>
                  </a:solidFill>
                  <a:effectLst/>
                  <a:latin typeface="Arial" panose="020b0604020202020204" pitchFamily="34" charset="0"/>
                  <a:cs typeface="Arial" panose="020b0604020202020204" pitchFamily="34" charset="0"/>
                </a:rPr>
                <a:t>to think and learn like humans. It </a:t>
              </a:r>
            </a:p>
            <a:p>
              <a:pPr algn="ctr"/>
              <a:r>
                <a:rPr lang="en-US" sz="1800" b="0" i="0">
                  <a:solidFill>
                    <a:srgbClr val="005480"/>
                  </a:solidFill>
                  <a:effectLst/>
                  <a:latin typeface="Arial" panose="020b0604020202020204" pitchFamily="34" charset="0"/>
                  <a:cs typeface="Arial" panose="020b0604020202020204" pitchFamily="34" charset="0"/>
                </a:rPr>
                <a:t>involves the development of </a:t>
              </a:r>
            </a:p>
            <a:p>
              <a:pPr algn="ctr"/>
              <a:r>
                <a:rPr lang="en-US" sz="1800" b="0" i="0">
                  <a:solidFill>
                    <a:srgbClr val="005480"/>
                  </a:solidFill>
                  <a:effectLst/>
                  <a:latin typeface="Arial" panose="020b0604020202020204" pitchFamily="34" charset="0"/>
                  <a:cs typeface="Arial" panose="020b0604020202020204" pitchFamily="34" charset="0"/>
                </a:rPr>
                <a:t>algorithms and computer systems that </a:t>
              </a:r>
            </a:p>
            <a:p>
              <a:pPr algn="ctr"/>
              <a:r>
                <a:rPr lang="en-US" sz="1800" b="0" i="0">
                  <a:solidFill>
                    <a:srgbClr val="005480"/>
                  </a:solidFill>
                  <a:effectLst/>
                  <a:latin typeface="Arial" panose="020b0604020202020204" pitchFamily="34" charset="0"/>
                  <a:cs typeface="Arial" panose="020b0604020202020204" pitchFamily="34" charset="0"/>
                </a:rPr>
                <a:t>can perform tasks that typically require </a:t>
              </a:r>
            </a:p>
            <a:p>
              <a:pPr algn="ctr"/>
              <a:r>
                <a:rPr lang="en-US" sz="1800" b="0" i="0">
                  <a:solidFill>
                    <a:srgbClr val="005480"/>
                  </a:solidFill>
                  <a:effectLst/>
                  <a:latin typeface="Arial" panose="020b0604020202020204" pitchFamily="34" charset="0"/>
                  <a:cs typeface="Arial" panose="020b0604020202020204" pitchFamily="34" charset="0"/>
                </a:rPr>
                <a:t>human intelligence, such as visual perception, speech recognition, </a:t>
              </a:r>
            </a:p>
            <a:p>
              <a:pPr algn="ctr"/>
              <a:r>
                <a:rPr lang="en-US" sz="1800" b="0" i="0">
                  <a:solidFill>
                    <a:srgbClr val="005480"/>
                  </a:solidFill>
                  <a:effectLst/>
                  <a:latin typeface="Arial" panose="020b0604020202020204" pitchFamily="34" charset="0"/>
                  <a:cs typeface="Arial" panose="020b0604020202020204" pitchFamily="34" charset="0"/>
                </a:rPr>
                <a:t>decision-making, and language translation.”</a:t>
              </a:r>
            </a:p>
            <a:p>
              <a:pPr algn="ctr"/>
              <a:endParaRPr lang="en-US" sz="1800" b="0" i="0">
                <a:solidFill>
                  <a:srgbClr val="005480"/>
                </a:solidFill>
                <a:effectLst/>
                <a:latin typeface="Arial" panose="020b0604020202020204" pitchFamily="34" charset="0"/>
                <a:cs typeface="Arial" panose="020b0604020202020204" pitchFamily="34" charset="0"/>
              </a:endParaRPr>
            </a:p>
            <a:p>
              <a:pPr algn="ctr"/>
              <a:r>
                <a:rPr lang="en-US" sz="1600" i="1">
                  <a:solidFill>
                    <a:srgbClr val="005480"/>
                  </a:solidFill>
                  <a:effectLst/>
                  <a:latin typeface="Arial" panose="020b0604020202020204" pitchFamily="34" charset="0"/>
                  <a:ea typeface="Calibri" panose="020f0502020204030204" pitchFamily="34" charset="0"/>
                  <a:cs typeface="Arial" panose="020b0604020202020204" pitchFamily="34" charset="0"/>
                </a:rPr>
                <a:t>–</a:t>
              </a:r>
              <a:r>
                <a:rPr lang="en-US" sz="1600" i="1">
                  <a:solidFill>
                    <a:srgbClr val="005480"/>
                  </a:solidFill>
                  <a:latin typeface="Arial" panose="020b0604020202020204" pitchFamily="34" charset="0"/>
                  <a:cs typeface="Arial" panose="020b0604020202020204" pitchFamily="34" charset="0"/>
                </a:rPr>
                <a:t> Chat GPT when asked to define AI</a:t>
              </a:r>
              <a:endParaRPr lang="en-US" sz="1600" b="0" i="1">
                <a:solidFill>
                  <a:srgbClr val="005480"/>
                </a:solidFill>
                <a:effectLst/>
                <a:latin typeface="Arial" panose="020b0604020202020204" pitchFamily="34" charset="0"/>
                <a:cs typeface="Arial" panose="020b0604020202020204" pitchFamily="34" charset="0"/>
              </a:endParaRPr>
            </a:p>
            <a:p>
              <a:pPr algn="ctr"/>
              <a:endParaRPr lang="en-US" sz="1800">
                <a:solidFill>
                  <a:srgbClr val="005480"/>
                </a:solidFill>
                <a:latin typeface="Arial" panose="020b0604020202020204" pitchFamily="34" charset="0"/>
                <a:cs typeface="Arial" panose="020b0604020202020204" pitchFamily="34" charset="0"/>
              </a:endParaRPr>
            </a:p>
            <a:p>
              <a:endParaRPr lang="en-US" sz="1800">
                <a:solidFill>
                  <a:srgbClr val="00548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85782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a:bodyPr>
          <a:lstStyle/>
          <a:p>
            <a:r>
              <a:rPr lang="en-US"/>
              <a:t>Understanding AI</a:t>
            </a:r>
            <a:endParaRPr lang="en-US">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189E145-F8A2-6BD7-137F-5DBF607C688C}"/>
              </a:ext>
            </a:extLst>
          </p:cNvPr>
          <p:cNvSpPr/>
          <p:nvPr/>
        </p:nvSpPr>
        <p:spPr>
          <a:xfrm>
            <a:off x="1591877" y="1493239"/>
            <a:ext cx="5960246" cy="5162085"/>
          </a:xfrm>
          <a:prstGeom prst="rect">
            <a:avLst/>
          </a:prstGeom>
          <a:solidFill>
            <a:srgbClr val="9DCDBA"/>
          </a:solidFill>
          <a:ln>
            <a:noFill/>
          </a:ln>
          <a:effectLst>
            <a:outerShdw blurRad="149987" dist="250190" dir="8460000" algn="ctr">
              <a:srgbClr val="000000">
                <a:alpha val="2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111E9C-DD7E-9C8E-DA9E-400D9DCC8713}"/>
              </a:ext>
            </a:extLst>
          </p:cNvPr>
          <p:cNvPicPr>
            <a:picLocks noChangeAspect="1"/>
          </p:cNvPicPr>
          <p:nvPr/>
        </p:nvPicPr>
        <p:blipFill>
          <a:blip r:embed="rId2"/>
          <a:stretch>
            <a:fillRect/>
          </a:stretch>
        </p:blipFill>
        <p:spPr>
          <a:xfrm>
            <a:off x="1962807" y="1762536"/>
            <a:ext cx="5218385" cy="4623489"/>
          </a:xfrm>
          <a:prstGeom prst="rect">
            <a:avLst/>
          </a:prstGeom>
        </p:spPr>
      </p:pic>
      <p:sp>
        <p:nvSpPr>
          <p:cNvPr id="10" name="AutoShape 2" descr="AI, ML, DL, and Generative AI Face Off: A Comparative Analysis">
            <a:extLst>
              <a:ext uri="{FF2B5EF4-FFF2-40B4-BE49-F238E27FC236}">
                <a16:creationId xmlns:a16="http://schemas.microsoft.com/office/drawing/2014/main" id="{186598C1-953A-E5C5-8E49-6F463B1C3622}"/>
              </a:ext>
            </a:extLst>
          </p:cNvPr>
          <p:cNvSpPr txBox="1">
            <a:spLocks noChangeAspect="1" noChangeArrowheads="1"/>
          </p:cNvSpPr>
          <p:nvPr/>
        </p:nvSpPr>
        <p:spPr bwMode="auto">
          <a:xfrm>
            <a:off x="5704342" y="6452418"/>
            <a:ext cx="3924300"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a:solidFill>
                  <a:schemeClr val="tx1"/>
                </a:solidFill>
                <a:latin typeface="Arial" panose="020b0604020202020204" pitchFamily="34" charset="0"/>
                <a:cs typeface="Arial" panose="020b0604020202020204" pitchFamily="34" charset="0"/>
              </a:rPr>
              <a:t>Image Source: Synoptek.com</a:t>
            </a:r>
          </a:p>
        </p:txBody>
      </p:sp>
    </p:spTree>
    <p:extLst>
      <p:ext uri="{BB962C8B-B14F-4D97-AF65-F5344CB8AC3E}">
        <p14:creationId xmlns:p14="http://schemas.microsoft.com/office/powerpoint/2010/main" val="252870196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a:bodyPr>
          <a:lstStyle/>
          <a:p>
            <a:r>
              <a:rPr lang="en-US"/>
              <a:t>Machine Learning</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p>
          <a:p>
            <a:r>
              <a:rPr lang="en-US"/>
              <a:t>A subset of AI</a:t>
            </a:r>
          </a:p>
          <a:p>
            <a:r>
              <a:rPr lang="en-US"/>
              <a:t>Allows systems to learn from data and improve over time without being explicitly programmed</a:t>
            </a:r>
          </a:p>
          <a:p>
            <a:r>
              <a:rPr lang="en-US"/>
              <a:t>Machine learning algorithms analyze patterns in data and make predictions or decisions based on those patterns, rather than rules or instructions</a:t>
            </a:r>
          </a:p>
          <a:p>
            <a:endParaRPr lang="en-US">
              <a:solidFill>
                <a:srgbClr val="0054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70929"/>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a:bodyPr>
          <a:lstStyle/>
          <a:p>
            <a:r>
              <a:rPr lang="en-US"/>
              <a:t>Deep Learning</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p>
          <a:p>
            <a:r>
              <a:rPr lang="en-US"/>
              <a:t>A subset of Machine Learning</a:t>
            </a:r>
          </a:p>
          <a:p>
            <a:r>
              <a:rPr lang="en-US"/>
              <a:t>Utilizes neural networks with multiple layers to learn complex representations of data</a:t>
            </a:r>
          </a:p>
          <a:p>
            <a:pPr lvl="2"/>
            <a:r>
              <a:rPr lang="en-US" sz="2600"/>
              <a:t>Neural Networks: computational models inspired by the structure and function of the human brain</a:t>
            </a:r>
          </a:p>
          <a:p>
            <a:endParaRPr lang="en-US"/>
          </a:p>
          <a:p>
            <a:endParaRPr lang="en-US">
              <a:solidFill>
                <a:srgbClr val="0054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492110"/>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a:bodyPr>
          <a:lstStyle/>
          <a:p>
            <a:r>
              <a:rPr lang="en-US"/>
              <a:t>Generative AI</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p>
          <a:p>
            <a:r>
              <a:rPr lang="en-US"/>
              <a:t>A subset of Deep Learning</a:t>
            </a:r>
          </a:p>
          <a:p>
            <a:pPr>
              <a:defRPr/>
            </a:pPr>
            <a:r>
              <a:rPr lang="en-US"/>
              <a:t>A type of AI system trained on large data sets to generate new and original content such as images, videos, text, and audio based on a given prompt </a:t>
            </a:r>
          </a:p>
          <a:p>
            <a:pPr>
              <a:defRPr/>
            </a:pPr>
            <a:r>
              <a:rPr lang="en-US"/>
              <a:t>Generative AI systems learn by identifying patterns and structures in the training data set to generate new data with similar characteristics </a:t>
            </a:r>
          </a:p>
          <a:p>
            <a:endParaRPr lang="en-US"/>
          </a:p>
          <a:p>
            <a:endParaRPr lang="en-US">
              <a:solidFill>
                <a:srgbClr val="0054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25786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Picture 2" descr="Infographic explaining Generative AI">
            <a:extLst>
              <a:ext uri="{FF2B5EF4-FFF2-40B4-BE49-F238E27FC236}">
                <a16:creationId xmlns:a16="http://schemas.microsoft.com/office/drawing/2014/main" id="{E1433085-6044-8EC4-86A6-7F3457DBAC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655" y="0"/>
            <a:ext cx="10126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08F3CDC-4EB4-F273-8975-60C1E239C52E}"/>
              </a:ext>
            </a:extLst>
          </p:cNvPr>
          <p:cNvSpPr txBox="1"/>
          <p:nvPr/>
        </p:nvSpPr>
        <p:spPr>
          <a:xfrm>
            <a:off x="7258526" y="6544145"/>
            <a:ext cx="3762910" cy="246221"/>
          </a:xfrm>
          <a:prstGeom prst="rect">
            <a:avLst/>
          </a:prstGeom>
          <a:noFill/>
        </p:spPr>
        <p:txBody>
          <a:bodyPr wrap="square">
            <a:spAutoFit/>
          </a:bodyPr>
          <a:lstStyle/>
          <a:p>
            <a:r>
              <a:rPr lang="en-US" sz="1000" b="0" i="1">
                <a:solidFill>
                  <a:schemeClr val="bg1"/>
                </a:solidFill>
                <a:effectLst/>
                <a:latin typeface="Arial" panose="020b0604020202020204" pitchFamily="34" charset="0"/>
                <a:cs typeface="Arial" panose="020b0604020202020204" pitchFamily="34" charset="0"/>
              </a:rPr>
              <a:t>Image Source: Visual Capitalist</a:t>
            </a:r>
            <a:endParaRPr lang="en-US" sz="1000"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08332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fontScale="90000"/>
          </a:bodyPr>
          <a:lstStyle/>
          <a:p>
            <a:r>
              <a:rPr lang="en-US"/>
              <a:t>Generative AI Applications		</a:t>
            </a:r>
            <a:endParaRPr lang="en-US">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9C24778E-7057-A724-243B-C7BA262CA066}"/>
              </a:ext>
            </a:extLst>
          </p:cNvPr>
          <p:cNvGraphicFramePr>
            <a:graphicFrameLocks noGrp="1"/>
          </p:cNvGraphicFramePr>
          <p:nvPr>
            <p:ph idx="1"/>
            <p:extLst>
              <p:ext uri="{D42A27DB-BD31-4B8C-83A1-F6EECF244321}">
                <p14:modId xmlns:p14="http://schemas.microsoft.com/office/powerpoint/2010/main" val="3748291840"/>
              </p:ext>
            </p:extLst>
          </p:nvPr>
        </p:nvGraphicFramePr>
        <p:xfrm>
          <a:off x="222584" y="1830676"/>
          <a:ext cx="5676900" cy="4082718"/>
        </p:xfrm>
        <a:graphic>
          <a:graphicData uri="http://schemas.openxmlformats.org/drawingml/2006/diagram">
            <dgm:relIds xmlns:dgm="http://schemas.openxmlformats.org/drawingml/2006/diagram" r:dm="rId3" r:lo="rId4" r:qs="rId5" r:cs="rId6"/>
          </a:graphicData>
        </a:graphic>
      </p:graphicFrame>
      <p:pic>
        <p:nvPicPr>
          <p:cNvPr id="5" name="Picture 2" descr="ai lawyer techno style, digital art. Image 4 of 4">
            <a:extLst>
              <a:ext uri="{FF2B5EF4-FFF2-40B4-BE49-F238E27FC236}">
                <a16:creationId xmlns:a16="http://schemas.microsoft.com/office/drawing/2014/main" id="{DEB4A29B-3A0D-BF51-DA3C-2CAED3708D7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73336" y="1765314"/>
            <a:ext cx="4148080" cy="414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0148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3" descr="world globe on outer space background in techno style, digital art">
            <a:extLst>
              <a:ext uri="{FF2B5EF4-FFF2-40B4-BE49-F238E27FC236}">
                <a16:creationId xmlns:a16="http://schemas.microsoft.com/office/drawing/2014/main" id="{A3DE1CFE-2D27-08ED-5746-D741FDC993D7}"/>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l="-123" t="29623" r="123" b="24527"/>
          <a:stretch>
            <a:fillRect/>
          </a:stretch>
        </p:blipFill>
        <p:spPr bwMode="auto">
          <a:xfrm>
            <a:off x="-511729" y="1530160"/>
            <a:ext cx="10327529" cy="4769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r>
              <a:rPr lang="en-US"/>
              <a:t>AI Regulation </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normAutofit lnSpcReduction="10000"/>
          </a:bodyPr>
          <a:lstStyle/>
          <a:p>
            <a:r>
              <a:rPr lang="en-US">
                <a:solidFill>
                  <a:schemeClr val="bg1"/>
                </a:solidFill>
              </a:rPr>
              <a:t>C</a:t>
            </a:r>
            <a:r>
              <a:rPr lang="en-US" sz="2800" b="0" i="0">
                <a:solidFill>
                  <a:schemeClr val="bg1"/>
                </a:solidFill>
                <a:effectLst/>
              </a:rPr>
              <a:t>alls for government regulation of AI have accelerated in the U.S. and abroad</a:t>
            </a:r>
          </a:p>
          <a:p>
            <a:endParaRPr lang="en-US" sz="2800">
              <a:solidFill>
                <a:schemeClr val="bg1"/>
              </a:solidFill>
            </a:endParaRPr>
          </a:p>
          <a:p>
            <a:pPr lvl="0"/>
            <a:r>
              <a:rPr lang="en-US" b="0" i="0">
                <a:solidFill>
                  <a:schemeClr val="bg1"/>
                </a:solidFill>
                <a:effectLst/>
              </a:rPr>
              <a:t>2023 saw a 185% increase in the number of organizations (450) engaged in AI-related lobbying</a:t>
            </a:r>
          </a:p>
          <a:p>
            <a:pPr lvl="0"/>
            <a:endParaRPr lang="en-US">
              <a:solidFill>
                <a:schemeClr val="bg1"/>
              </a:solidFill>
            </a:endParaRPr>
          </a:p>
          <a:p>
            <a:pPr lvl="0"/>
            <a:r>
              <a:rPr lang="en-US" b="0" i="0">
                <a:solidFill>
                  <a:schemeClr val="bg1"/>
                </a:solidFill>
                <a:effectLst/>
              </a:rPr>
              <a:t>From September – December 2023, major tech CEOs and labor and civil rights leaders met with 2/3rds of the U.S. Senate for a nine-part series of closed-door AI Insights Forums</a:t>
            </a:r>
          </a:p>
          <a:p>
            <a:endParaRPr lang="en-US">
              <a:solidFill>
                <a:schemeClr val="bg1"/>
              </a:solidFill>
            </a:endParaRPr>
          </a:p>
          <a:p>
            <a:endParaRPr lang="en-US">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423869"/>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2" descr=" ">
            <a:extLst>
              <a:ext uri="{FF2B5EF4-FFF2-40B4-BE49-F238E27FC236}">
                <a16:creationId xmlns:a16="http://schemas.microsoft.com/office/drawing/2014/main" id="{188AE62F-CC25-CFFD-06E5-5C6E1D2B5D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752140-BFD8-2625-15E8-89C593C6353D}"/>
              </a:ext>
            </a:extLst>
          </p:cNvPr>
          <p:cNvSpPr txBox="1"/>
          <p:nvPr/>
        </p:nvSpPr>
        <p:spPr>
          <a:xfrm>
            <a:off x="390344" y="4316092"/>
            <a:ext cx="6838840" cy="2031325"/>
          </a:xfrm>
          <a:prstGeom prst="rect">
            <a:avLst/>
          </a:prstGeom>
          <a:noFill/>
        </p:spPr>
        <p:txBody>
          <a:bodyPr wrap="square">
            <a:spAutoFit/>
          </a:bodyPr>
          <a:lstStyle/>
          <a:p>
            <a:r>
              <a:rPr lang="en-US" b="0" i="0">
                <a:solidFill>
                  <a:schemeClr val="bg1"/>
                </a:solidFill>
                <a:effectLst/>
                <a:latin typeface="Arial" panose="020b0604020202020204" pitchFamily="34" charset="0"/>
                <a:cs typeface="Arial" panose="020b0604020202020204" pitchFamily="34" charset="0"/>
              </a:rPr>
              <a:t>“If the Senate’s AI Insight Forums have made anything clear so far, it’s that government must be involved in AI, must be ready to invest significantly towards AI innovation, and that we don’t have a lot of time. AI development is moving quickly, adversaries like the Chinese government are moving quickly, so Congress has to act quickly too.” </a:t>
            </a:r>
          </a:p>
          <a:p>
            <a:r>
              <a:rPr lang="en-US" b="0" i="1">
                <a:solidFill>
                  <a:schemeClr val="bg1"/>
                </a:solidFill>
                <a:effectLst/>
                <a:latin typeface="Arial" panose="020b0604020202020204" pitchFamily="34" charset="0"/>
                <a:cs typeface="Arial" panose="020b0604020202020204" pitchFamily="34" charset="0"/>
              </a:rPr>
              <a:t>	– Senate Majority Leader Chuck Schumer</a:t>
            </a:r>
            <a:endParaRPr lang="en-US" i="1">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C9DAB2-2B16-6A7E-B967-CC27A8354155}"/>
              </a:ext>
            </a:extLst>
          </p:cNvPr>
          <p:cNvSpPr txBox="1"/>
          <p:nvPr/>
        </p:nvSpPr>
        <p:spPr>
          <a:xfrm>
            <a:off x="6435392" y="6463524"/>
            <a:ext cx="6097712" cy="246221"/>
          </a:xfrm>
          <a:prstGeom prst="rect">
            <a:avLst/>
          </a:prstGeom>
          <a:noFill/>
        </p:spPr>
        <p:txBody>
          <a:bodyPr wrap="square">
            <a:spAutoFit/>
          </a:bodyPr>
          <a:lstStyle/>
          <a:p>
            <a:r>
              <a:rPr lang="en-US" sz="1000">
                <a:solidFill>
                  <a:schemeClr val="bg1"/>
                </a:solidFill>
                <a:latin typeface="Arial" panose="020b0604020202020204" pitchFamily="34" charset="0"/>
                <a:cs typeface="Arial" panose="020b0604020202020204" pitchFamily="34" charset="0"/>
              </a:rPr>
              <a:t>Image Source: https://www.techpolicy.press/</a:t>
            </a:r>
          </a:p>
        </p:txBody>
      </p:sp>
    </p:spTree>
    <p:extLst>
      <p:ext uri="{BB962C8B-B14F-4D97-AF65-F5344CB8AC3E}">
        <p14:creationId xmlns:p14="http://schemas.microsoft.com/office/powerpoint/2010/main" val="2304379591"/>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r>
              <a:rPr lang="en-US"/>
              <a:t>U.S. Executive Order 14110 </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pPr lvl="0"/>
            <a:endParaRPr lang="en-US"/>
          </a:p>
          <a:p>
            <a:pPr lvl="0"/>
            <a:r>
              <a:rPr lang="en-US"/>
              <a:t>Executive Order 14110 on “Safe, Secure, and Trustworthy Development and Use of Artificial Intelligence” issued on October 30, 2023</a:t>
            </a:r>
          </a:p>
          <a:p>
            <a:pPr lvl="0"/>
            <a:r>
              <a:rPr lang="en-US"/>
              <a:t>Focuses on: </a:t>
            </a:r>
          </a:p>
          <a:p>
            <a:pPr lvl="1"/>
            <a:r>
              <a:rPr lang="en-US"/>
              <a:t>establishing a framework for safe, secure, and trustworthy AI development</a:t>
            </a:r>
          </a:p>
          <a:p>
            <a:pPr lvl="1"/>
            <a:r>
              <a:rPr lang="en-US"/>
              <a:t>ethical innovation</a:t>
            </a:r>
          </a:p>
          <a:p>
            <a:pPr lvl="1"/>
            <a:r>
              <a:rPr lang="en-US"/>
              <a:t>national security</a:t>
            </a:r>
          </a:p>
          <a:p>
            <a:pPr lvl="1"/>
            <a:r>
              <a:rPr lang="en-US"/>
              <a:t>global cooperation</a:t>
            </a:r>
          </a:p>
          <a:p>
            <a:endParaRPr lang="en-US"/>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85201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D251EBD9-1408-43F6-A111-4F352549E6D7}"/>
              </a:ext>
            </a:extLst>
          </p:cNvPr>
          <p:cNvSpPr>
            <a:spLocks noGrp="1"/>
          </p:cNvSpPr>
          <p:nvPr>
            <p:ph type="body" sz="quarter" idx="10"/>
          </p:nvPr>
        </p:nvSpPr>
        <p:spPr>
          <a:xfrm>
            <a:off x="628650" y="1299944"/>
            <a:ext cx="7886700" cy="4400550"/>
          </a:xfrm>
        </p:spPr>
        <p:txBody>
          <a:bodyPr/>
          <a:lstStyle/>
          <a:p>
            <a:pPr marL="0" indent="0" algn="ctr">
              <a:buNone/>
            </a:pPr>
            <a:endParaRPr lang="en-US">
              <a:latin typeface="Arial" panose="020b0604020202020204" pitchFamily="34" charset="0"/>
              <a:cs typeface="Arial" panose="020b0604020202020204" pitchFamily="34" charset="0"/>
            </a:endParaRPr>
          </a:p>
          <a:p>
            <a:pPr marL="0" indent="0" algn="ctr">
              <a:buNone/>
            </a:pPr>
            <a:r>
              <a:rPr lang="en-US" sz="4400"/>
              <a:t>Digital Law: </a:t>
            </a:r>
          </a:p>
          <a:p>
            <a:pPr marL="0" indent="0" algn="ctr">
              <a:buNone/>
            </a:pPr>
            <a:r>
              <a:rPr lang="en-US" sz="3400">
                <a:latin typeface="Arial" panose="020b0604020202020204" pitchFamily="34" charset="0"/>
                <a:cs typeface="Arial" panose="020b0604020202020204" pitchFamily="34" charset="0"/>
              </a:rPr>
              <a:t>Navigating Artificial Intelligence in Legal Practice</a:t>
            </a:r>
          </a:p>
          <a:p>
            <a:pPr marL="0" indent="0" algn="ctr">
              <a:buNone/>
            </a:pPr>
            <a:endParaRPr lang="en-US"/>
          </a:p>
          <a:p>
            <a:pPr marL="0" indent="0" algn="ctr">
              <a:buNone/>
            </a:pPr>
            <a:r>
              <a:rPr lang="en-US" sz="2200">
                <a:latin typeface="Arial" panose="020b0604020202020204" pitchFamily="34" charset="0"/>
                <a:cs typeface="Arial" panose="020b0604020202020204" pitchFamily="34" charset="0"/>
              </a:rPr>
              <a:t>Susanna Bagdasarova </a:t>
            </a:r>
          </a:p>
          <a:p>
            <a:pPr marL="0" indent="0" algn="ctr">
              <a:buNone/>
            </a:pPr>
            <a:r>
              <a:rPr lang="en-US" sz="2200"/>
              <a:t>April 26, 2024</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4545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a:xfrm>
            <a:off x="628650" y="117477"/>
            <a:ext cx="8297236" cy="815973"/>
          </a:xfrm>
        </p:spPr>
        <p:txBody>
          <a:bodyPr>
            <a:normAutofit fontScale="90000"/>
          </a:bodyPr>
          <a:lstStyle/>
          <a:p>
            <a:r>
              <a:rPr lang="en-US"/>
              <a:t>Executive Order Guiding Principles</a:t>
            </a:r>
            <a:endParaRPr lang="en-US">
              <a:latin typeface="Arial" panose="020b0604020202020204" pitchFamily="34" charset="0"/>
              <a:cs typeface="Arial" panose="020b0604020202020204" pitchFamily="34" charset="0"/>
            </a:endParaRPr>
          </a:p>
        </p:txBody>
      </p:sp>
      <p:graphicFrame>
        <p:nvGraphicFramePr>
          <p:cNvPr id="6" name="Content Placeholder 6">
            <a:extLst>
              <a:ext uri="{FF2B5EF4-FFF2-40B4-BE49-F238E27FC236}">
                <a16:creationId xmlns:a16="http://schemas.microsoft.com/office/drawing/2014/main" id="{D736A105-1074-699E-C6CF-0BA2BD2DB09E}"/>
              </a:ext>
            </a:extLst>
          </p:cNvPr>
          <p:cNvGraphicFramePr/>
          <p:nvPr>
            <p:extLst>
              <p:ext uri="{D42A27DB-BD31-4B8C-83A1-F6EECF244321}">
                <p14:modId xmlns:p14="http://schemas.microsoft.com/office/powerpoint/2010/main" val="455816540"/>
              </p:ext>
            </p:extLst>
          </p:nvPr>
        </p:nvGraphicFramePr>
        <p:xfrm>
          <a:off x="85459" y="2064910"/>
          <a:ext cx="8964538" cy="3737688"/>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28676369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r>
              <a:rPr lang="en-US"/>
              <a:t>U.S. Executive Order 14110 </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pPr lvl="0"/>
            <a:r>
              <a:rPr lang="en-US"/>
              <a:t>Federal agencies are directed to use their regulatory powers to:</a:t>
            </a:r>
          </a:p>
          <a:p>
            <a:pPr lvl="1"/>
            <a:r>
              <a:rPr lang="en-US"/>
              <a:t>monitor and mitigate risks</a:t>
            </a:r>
          </a:p>
          <a:p>
            <a:pPr lvl="1"/>
            <a:r>
              <a:rPr lang="en-US"/>
              <a:t>create guidelines to shape industry standards</a:t>
            </a:r>
          </a:p>
          <a:p>
            <a:pPr lvl="1"/>
            <a:r>
              <a:rPr lang="en-US"/>
              <a:t>develop uses for AI technology</a:t>
            </a:r>
          </a:p>
          <a:p>
            <a:pPr lvl="1"/>
            <a:r>
              <a:rPr lang="en-US"/>
              <a:t>implement such technologies safely</a:t>
            </a:r>
          </a:p>
          <a:p>
            <a:pPr lvl="1"/>
            <a:endParaRPr lang="en-US"/>
          </a:p>
          <a:p>
            <a:pPr lvl="0"/>
            <a:r>
              <a:rPr lang="en-US"/>
              <a:t>Contains directives for nearly all 15 executive departments, which are currently being implemented</a:t>
            </a:r>
          </a:p>
          <a:p>
            <a:pPr lvl="0"/>
            <a:endParaRPr lang="en-US"/>
          </a:p>
          <a:p>
            <a:pPr lvl="0"/>
            <a:endParaRPr lang="en-US"/>
          </a:p>
          <a:p>
            <a:endParaRPr lang="en-US"/>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518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r>
              <a:rPr lang="en-US"/>
              <a:t>U.S. State and Local Action</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pPr lvl="0"/>
            <a:endParaRPr lang="en-US"/>
          </a:p>
          <a:p>
            <a:pPr lvl="0"/>
            <a:r>
              <a:rPr lang="en-US"/>
              <a:t>In 2023 legislators in 31 states introduced at least 191 AI-related bills (440% increase from 2022), addressing: </a:t>
            </a:r>
          </a:p>
          <a:p>
            <a:pPr lvl="1"/>
            <a:r>
              <a:rPr lang="en-US"/>
              <a:t>Privacy </a:t>
            </a:r>
          </a:p>
          <a:p>
            <a:pPr lvl="1"/>
            <a:r>
              <a:rPr lang="en-US"/>
              <a:t>Deepfakes</a:t>
            </a:r>
          </a:p>
          <a:p>
            <a:pPr lvl="1"/>
            <a:r>
              <a:rPr lang="en-US"/>
              <a:t>Algorithmic discrimination </a:t>
            </a:r>
          </a:p>
          <a:p>
            <a:pPr lvl="1"/>
            <a:r>
              <a:rPr lang="en-US"/>
              <a:t>Automated employment decision making</a:t>
            </a:r>
          </a:p>
          <a:p>
            <a:pPr lvl="1"/>
            <a:r>
              <a:rPr lang="en-US"/>
              <a:t>Healthcare (clinical use and use by insurers)</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13782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normAutofit fontScale="90000"/>
          </a:bodyPr>
          <a:lstStyle/>
          <a:p>
            <a:r>
              <a:rPr lang="en-US"/>
              <a:t>U.S. State by State AI Legislation</a:t>
            </a:r>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F4042FC-1C09-F5A7-49A1-F35813224B83}"/>
              </a:ext>
            </a:extLst>
          </p:cNvPr>
          <p:cNvPicPr>
            <a:picLocks noChangeAspect="1"/>
          </p:cNvPicPr>
          <p:nvPr/>
        </p:nvPicPr>
        <p:blipFill>
          <a:blip r:embed="rId2"/>
          <a:stretch>
            <a:fillRect/>
          </a:stretch>
        </p:blipFill>
        <p:spPr>
          <a:xfrm>
            <a:off x="1282225" y="1708211"/>
            <a:ext cx="6579549" cy="4533199"/>
          </a:xfrm>
          <a:prstGeom prst="rect">
            <a:avLst/>
          </a:prstGeom>
        </p:spPr>
      </p:pic>
      <p:sp>
        <p:nvSpPr>
          <p:cNvPr id="8" name="Content Placeholder 2">
            <a:extLst>
              <a:ext uri="{FF2B5EF4-FFF2-40B4-BE49-F238E27FC236}">
                <a16:creationId xmlns:a16="http://schemas.microsoft.com/office/drawing/2014/main" id="{86A7447F-7185-A803-7F6A-4BE9CEA4AD21}"/>
              </a:ext>
            </a:extLst>
          </p:cNvPr>
          <p:cNvSpPr txBox="1"/>
          <p:nvPr/>
        </p:nvSpPr>
        <p:spPr>
          <a:xfrm>
            <a:off x="6450750" y="5987978"/>
            <a:ext cx="3493168" cy="253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48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48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48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4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a:solidFill>
                  <a:schemeClr val="tx1"/>
                </a:solidFill>
                <a:latin typeface="Arial" panose="020b0604020202020204" pitchFamily="34" charset="0"/>
                <a:cs typeface="Arial" panose="020b0604020202020204" pitchFamily="34" charset="0"/>
              </a:rPr>
              <a:t>Image Source: Bryan Cave</a:t>
            </a:r>
          </a:p>
          <a:p>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5776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1360E93-8B87-EC93-3129-519801FFFA8E}"/>
              </a:ext>
            </a:extLst>
          </p:cNvPr>
          <p:cNvSpPr>
            <a:spLocks noGrp="1"/>
          </p:cNvSpPr>
          <p:nvPr>
            <p:ph type="title"/>
          </p:nvPr>
        </p:nvSpPr>
        <p:spPr/>
        <p:txBody>
          <a:bodyPr/>
          <a:lstStyle/>
          <a:p>
            <a:r>
              <a:rPr lang="en-US"/>
              <a:t>Change is Coming</a:t>
            </a:r>
          </a:p>
        </p:txBody>
      </p:sp>
      <p:pic>
        <p:nvPicPr>
          <p:cNvPr id="4" name="Picture 2" descr="world globe on outer space background in techno style, digital art">
            <a:extLst>
              <a:ext uri="{FF2B5EF4-FFF2-40B4-BE49-F238E27FC236}">
                <a16:creationId xmlns:a16="http://schemas.microsoft.com/office/drawing/2014/main" id="{614E3B5C-808A-202E-E671-21AFF7DD3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16" b="7929"/>
          <a:stretch>
            <a:fillRect/>
          </a:stretch>
        </p:blipFill>
        <p:spPr bwMode="auto">
          <a:xfrm>
            <a:off x="1490591" y="1388568"/>
            <a:ext cx="6162818" cy="5198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D62B125-F40A-CDAE-311D-CFF6BEC6FAEE}"/>
              </a:ext>
            </a:extLst>
          </p:cNvPr>
          <p:cNvSpPr/>
          <p:nvPr/>
        </p:nvSpPr>
        <p:spPr>
          <a:xfrm>
            <a:off x="1766994" y="3030540"/>
            <a:ext cx="5610012" cy="2126282"/>
          </a:xfrm>
          <a:prstGeom prst="roundRect">
            <a:avLst/>
          </a:prstGeom>
          <a:gradFill>
            <a:gsLst>
              <a:gs pos="0">
                <a:schemeClr val="accent1">
                  <a:tint val="100000"/>
                  <a:shade val="100000"/>
                  <a:satMod val="130000"/>
                  <a:alpha val="4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a:p>
            <a:pPr algn="ctr"/>
            <a:r>
              <a:rPr lang="en-US" sz="2400">
                <a:solidFill>
                  <a:srgbClr val="005480"/>
                </a:solidFill>
                <a:latin typeface="Arial" panose="020b0604020202020204" pitchFamily="34" charset="0"/>
                <a:cs typeface="Arial" panose="020b0604020202020204" pitchFamily="34" charset="0"/>
              </a:rPr>
              <a:t>“AI will not eliminate the need for lawyers, but it does portend the end of lawyering as we know it.” </a:t>
            </a:r>
          </a:p>
          <a:p>
            <a:pPr algn="ctr"/>
            <a:r>
              <a:rPr lang="en-US" sz="1800" b="0" i="1">
                <a:solidFill>
                  <a:srgbClr val="005480"/>
                </a:solidFill>
                <a:effectLst/>
                <a:latin typeface="Arial" panose="020b0604020202020204" pitchFamily="34" charset="0"/>
                <a:cs typeface="Arial" panose="020b0604020202020204" pitchFamily="34" charset="0"/>
              </a:rPr>
              <a:t> </a:t>
            </a:r>
            <a:r>
              <a:rPr lang="en-US" sz="1600" i="1">
                <a:solidFill>
                  <a:srgbClr val="005480"/>
                </a:solidFill>
                <a:effectLst/>
                <a:latin typeface="Arial" panose="020b0604020202020204" pitchFamily="34" charset="0"/>
                <a:ea typeface="Calibri" panose="020f0502020204030204" pitchFamily="34" charset="0"/>
                <a:cs typeface="Arial" panose="020b0604020202020204" pitchFamily="34" charset="0"/>
              </a:rPr>
              <a:t>– </a:t>
            </a:r>
            <a:r>
              <a:rPr lang="en-US" sz="1600" i="1">
                <a:solidFill>
                  <a:srgbClr val="005480"/>
                </a:solidFill>
                <a:latin typeface="Arial" panose="020b0604020202020204" pitchFamily="34" charset="0"/>
                <a:cs typeface="Arial" panose="020b0604020202020204" pitchFamily="34" charset="0"/>
              </a:rPr>
              <a:t>Andrew Perlman, Dean, Suffolk University Law School </a:t>
            </a:r>
          </a:p>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79314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r>
              <a:rPr lang="en-US"/>
              <a:t>AI Uses in the Legal Practice</a:t>
            </a:r>
            <a:endParaRPr lang="en-US">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28D8CA10-8CF5-B0CE-BA29-5106F49F1C92}"/>
              </a:ext>
            </a:extLst>
          </p:cNvPr>
          <p:cNvGrpSpPr/>
          <p:nvPr/>
        </p:nvGrpSpPr>
        <p:grpSpPr>
          <a:xfrm>
            <a:off x="767619" y="1809401"/>
            <a:ext cx="4024312" cy="4060896"/>
            <a:chOff x="2559843" y="1398551"/>
            <a:chExt cx="4024312" cy="4060896"/>
          </a:xfrm>
          <a:solidFill>
            <a:srgbClr val="9DCDBA">
              <a:alpha val="70000"/>
            </a:srgbClr>
          </a:solidFill>
          <a:scene3d>
            <a:camera prst="orthographicFront">
              <a:rot lat="0" lon="0" rev="0"/>
            </a:camera>
            <a:lightRig rig="contrasting" dir="t">
              <a:rot lat="0" lon="0" rev="1500000"/>
            </a:lightRig>
          </a:scene3d>
        </p:grpSpPr>
        <p:sp>
          <p:nvSpPr>
            <p:cNvPr id="15" name="Freeform: Shape 14">
              <a:extLst>
                <a:ext uri="{FF2B5EF4-FFF2-40B4-BE49-F238E27FC236}">
                  <a16:creationId xmlns:a16="http://schemas.microsoft.com/office/drawing/2014/main" id="{D0E125D6-5A94-F2FA-5B62-632AFF94B621}"/>
                </a:ext>
              </a:extLst>
            </p:cNvPr>
            <p:cNvSpPr/>
            <p:nvPr/>
          </p:nvSpPr>
          <p:spPr>
            <a:xfrm>
              <a:off x="3887866" y="1398551"/>
              <a:ext cx="2696289" cy="1219488"/>
            </a:xfrm>
            <a:custGeom>
              <a:gdLst>
                <a:gd name="connsiteX0" fmla="*/ 0 w 2696289"/>
                <a:gd name="connsiteY0" fmla="*/ 0 h 1219488"/>
                <a:gd name="connsiteX1" fmla="*/ 2696289 w 2696289"/>
                <a:gd name="connsiteY1" fmla="*/ 0 h 1219488"/>
                <a:gd name="connsiteX2" fmla="*/ 2696289 w 2696289"/>
                <a:gd name="connsiteY2" fmla="*/ 1219488 h 1219488"/>
                <a:gd name="connsiteX3" fmla="*/ 0 w 2696289"/>
                <a:gd name="connsiteY3" fmla="*/ 1219488 h 1219488"/>
                <a:gd name="connsiteX4" fmla="*/ 0 w 2696289"/>
                <a:gd name="connsiteY4" fmla="*/ 0 h 1219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96289" h="1219488">
                  <a:moveTo>
                    <a:pt x="0" y="0"/>
                  </a:moveTo>
                  <a:lnTo>
                    <a:pt x="2696289" y="0"/>
                  </a:lnTo>
                  <a:lnTo>
                    <a:pt x="2696289" y="1219488"/>
                  </a:lnTo>
                  <a:lnTo>
                    <a:pt x="0" y="1219488"/>
                  </a:lnTo>
                  <a:lnTo>
                    <a:pt x="0" y="0"/>
                  </a:lnTo>
                  <a:close/>
                </a:path>
              </a:pathLst>
            </a:cu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Legal Research </a:t>
              </a:r>
            </a:p>
          </p:txBody>
        </p:sp>
        <p:sp>
          <p:nvSpPr>
            <p:cNvPr id="16" name="Rectangle 15">
              <a:extLst>
                <a:ext uri="{FF2B5EF4-FFF2-40B4-BE49-F238E27FC236}">
                  <a16:creationId xmlns:a16="http://schemas.microsoft.com/office/drawing/2014/main" id="{5AFC21F8-F2DB-B631-F136-5B025CB71B36}"/>
                </a:ext>
              </a:extLst>
            </p:cNvPr>
            <p:cNvSpPr/>
            <p:nvPr/>
          </p:nvSpPr>
          <p:spPr>
            <a:xfrm>
              <a:off x="2559843" y="1398551"/>
              <a:ext cx="1207293" cy="1219488"/>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Document Drafting</a:t>
              </a:r>
            </a:p>
          </p:txBody>
        </p:sp>
        <p:sp>
          <p:nvSpPr>
            <p:cNvPr id="17" name="Freeform: Shape 16">
              <a:extLst>
                <a:ext uri="{FF2B5EF4-FFF2-40B4-BE49-F238E27FC236}">
                  <a16:creationId xmlns:a16="http://schemas.microsoft.com/office/drawing/2014/main" id="{1C5E45D5-9A6D-77E1-7FAF-F8B3777572DC}"/>
                </a:ext>
              </a:extLst>
            </p:cNvPr>
            <p:cNvSpPr/>
            <p:nvPr/>
          </p:nvSpPr>
          <p:spPr>
            <a:xfrm>
              <a:off x="2559843" y="2819255"/>
              <a:ext cx="2696289" cy="1219488"/>
            </a:xfrm>
            <a:custGeom>
              <a:gdLst>
                <a:gd name="connsiteX0" fmla="*/ 0 w 2696289"/>
                <a:gd name="connsiteY0" fmla="*/ 0 h 1219488"/>
                <a:gd name="connsiteX1" fmla="*/ 2696289 w 2696289"/>
                <a:gd name="connsiteY1" fmla="*/ 0 h 1219488"/>
                <a:gd name="connsiteX2" fmla="*/ 2696289 w 2696289"/>
                <a:gd name="connsiteY2" fmla="*/ 1219488 h 1219488"/>
                <a:gd name="connsiteX3" fmla="*/ 0 w 2696289"/>
                <a:gd name="connsiteY3" fmla="*/ 1219488 h 1219488"/>
                <a:gd name="connsiteX4" fmla="*/ 0 w 2696289"/>
                <a:gd name="connsiteY4" fmla="*/ 0 h 1219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96289" h="1219488">
                  <a:moveTo>
                    <a:pt x="0" y="0"/>
                  </a:moveTo>
                  <a:lnTo>
                    <a:pt x="2696289" y="0"/>
                  </a:lnTo>
                  <a:lnTo>
                    <a:pt x="2696289" y="1219488"/>
                  </a:lnTo>
                  <a:lnTo>
                    <a:pt x="0" y="1219488"/>
                  </a:lnTo>
                  <a:lnTo>
                    <a:pt x="0" y="0"/>
                  </a:lnTo>
                  <a:close/>
                </a:path>
              </a:pathLst>
            </a:cu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Contract Review and Analysis </a:t>
              </a:r>
            </a:p>
          </p:txBody>
        </p:sp>
        <p:sp>
          <p:nvSpPr>
            <p:cNvPr id="18" name="Rectangle 17">
              <a:extLst>
                <a:ext uri="{FF2B5EF4-FFF2-40B4-BE49-F238E27FC236}">
                  <a16:creationId xmlns:a16="http://schemas.microsoft.com/office/drawing/2014/main" id="{2EB589EB-3855-F7C6-967B-94059408A023}"/>
                </a:ext>
              </a:extLst>
            </p:cNvPr>
            <p:cNvSpPr/>
            <p:nvPr/>
          </p:nvSpPr>
          <p:spPr>
            <a:xfrm>
              <a:off x="5376862" y="2819255"/>
              <a:ext cx="1207293" cy="1219488"/>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Legal Narrative Summary</a:t>
              </a:r>
            </a:p>
          </p:txBody>
        </p:sp>
        <p:sp>
          <p:nvSpPr>
            <p:cNvPr id="19" name="Freeform: Shape 18">
              <a:extLst>
                <a:ext uri="{FF2B5EF4-FFF2-40B4-BE49-F238E27FC236}">
                  <a16:creationId xmlns:a16="http://schemas.microsoft.com/office/drawing/2014/main" id="{3C23688C-B9CC-6BBC-BA1F-7FDDF793153A}"/>
                </a:ext>
              </a:extLst>
            </p:cNvPr>
            <p:cNvSpPr/>
            <p:nvPr/>
          </p:nvSpPr>
          <p:spPr>
            <a:xfrm>
              <a:off x="3887866" y="4239959"/>
              <a:ext cx="2696289" cy="1219488"/>
            </a:xfrm>
            <a:custGeom>
              <a:gdLst>
                <a:gd name="connsiteX0" fmla="*/ 0 w 2696289"/>
                <a:gd name="connsiteY0" fmla="*/ 0 h 1219488"/>
                <a:gd name="connsiteX1" fmla="*/ 2696289 w 2696289"/>
                <a:gd name="connsiteY1" fmla="*/ 0 h 1219488"/>
                <a:gd name="connsiteX2" fmla="*/ 2696289 w 2696289"/>
                <a:gd name="connsiteY2" fmla="*/ 1219488 h 1219488"/>
                <a:gd name="connsiteX3" fmla="*/ 0 w 2696289"/>
                <a:gd name="connsiteY3" fmla="*/ 1219488 h 1219488"/>
                <a:gd name="connsiteX4" fmla="*/ 0 w 2696289"/>
                <a:gd name="connsiteY4" fmla="*/ 0 h 1219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96289" h="1219488">
                  <a:moveTo>
                    <a:pt x="0" y="0"/>
                  </a:moveTo>
                  <a:lnTo>
                    <a:pt x="2696289" y="0"/>
                  </a:lnTo>
                  <a:lnTo>
                    <a:pt x="2696289" y="1219488"/>
                  </a:lnTo>
                  <a:lnTo>
                    <a:pt x="0" y="1219488"/>
                  </a:lnTo>
                  <a:lnTo>
                    <a:pt x="0" y="0"/>
                  </a:lnTo>
                  <a:close/>
                </a:path>
              </a:pathLst>
            </a:cu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Predictive Analytics</a:t>
              </a:r>
            </a:p>
          </p:txBody>
        </p:sp>
        <p:sp>
          <p:nvSpPr>
            <p:cNvPr id="20" name="Rectangle 19">
              <a:extLst>
                <a:ext uri="{FF2B5EF4-FFF2-40B4-BE49-F238E27FC236}">
                  <a16:creationId xmlns:a16="http://schemas.microsoft.com/office/drawing/2014/main" id="{8A92FDA1-4826-8723-0733-F2C6CFE08705}"/>
                </a:ext>
              </a:extLst>
            </p:cNvPr>
            <p:cNvSpPr/>
            <p:nvPr/>
          </p:nvSpPr>
          <p:spPr>
            <a:xfrm>
              <a:off x="2559843" y="4239959"/>
              <a:ext cx="1207293" cy="1219488"/>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sz="1600"/>
            </a:p>
            <a:p>
              <a:pPr algn="ctr"/>
              <a:r>
                <a:rPr lang="en-US" sz="1600">
                  <a:latin typeface="Arial" panose="020b0604020202020204" pitchFamily="34" charset="0"/>
                  <a:cs typeface="Arial" panose="020b0604020202020204" pitchFamily="34" charset="0"/>
                </a:rPr>
                <a:t>AI Chatbot Assistance</a:t>
              </a:r>
            </a:p>
          </p:txBody>
        </p:sp>
      </p:grpSp>
      <p:sp>
        <p:nvSpPr>
          <p:cNvPr id="21" name="Rectangle 20">
            <a:extLst>
              <a:ext uri="{FF2B5EF4-FFF2-40B4-BE49-F238E27FC236}">
                <a16:creationId xmlns:a16="http://schemas.microsoft.com/office/drawing/2014/main" id="{5A5F301E-C914-E221-7463-1DE334799143}"/>
              </a:ext>
            </a:extLst>
          </p:cNvPr>
          <p:cNvSpPr/>
          <p:nvPr/>
        </p:nvSpPr>
        <p:spPr>
          <a:xfrm>
            <a:off x="4944331" y="1788562"/>
            <a:ext cx="1207293" cy="1219488"/>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endParaRPr lang="en-US" sz="1600">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Due </a:t>
            </a:r>
          </a:p>
          <a:p>
            <a:pPr algn="ctr"/>
            <a:r>
              <a:rPr lang="en-US">
                <a:latin typeface="Arial" panose="020b0604020202020204" pitchFamily="34" charset="0"/>
                <a:cs typeface="Arial" panose="020b0604020202020204" pitchFamily="34" charset="0"/>
              </a:rPr>
              <a:t>Diligence</a:t>
            </a:r>
          </a:p>
        </p:txBody>
      </p:sp>
      <p:sp>
        <p:nvSpPr>
          <p:cNvPr id="22" name="Freeform: Shape 21">
            <a:extLst>
              <a:ext uri="{FF2B5EF4-FFF2-40B4-BE49-F238E27FC236}">
                <a16:creationId xmlns:a16="http://schemas.microsoft.com/office/drawing/2014/main" id="{5BA84BE1-DBB5-98A1-928E-4E241230A649}"/>
              </a:ext>
            </a:extLst>
          </p:cNvPr>
          <p:cNvSpPr/>
          <p:nvPr/>
        </p:nvSpPr>
        <p:spPr>
          <a:xfrm>
            <a:off x="4912661" y="3230105"/>
            <a:ext cx="3266139" cy="1219488"/>
          </a:xfrm>
          <a:custGeom>
            <a:gdLst>
              <a:gd name="connsiteX0" fmla="*/ 0 w 2696289"/>
              <a:gd name="connsiteY0" fmla="*/ 0 h 1219488"/>
              <a:gd name="connsiteX1" fmla="*/ 2696289 w 2696289"/>
              <a:gd name="connsiteY1" fmla="*/ 0 h 1219488"/>
              <a:gd name="connsiteX2" fmla="*/ 2696289 w 2696289"/>
              <a:gd name="connsiteY2" fmla="*/ 1219488 h 1219488"/>
              <a:gd name="connsiteX3" fmla="*/ 0 w 2696289"/>
              <a:gd name="connsiteY3" fmla="*/ 1219488 h 1219488"/>
              <a:gd name="connsiteX4" fmla="*/ 0 w 2696289"/>
              <a:gd name="connsiteY4" fmla="*/ 0 h 121948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696289" h="1219488">
                <a:moveTo>
                  <a:pt x="0" y="0"/>
                </a:moveTo>
                <a:lnTo>
                  <a:pt x="2696289" y="0"/>
                </a:lnTo>
                <a:lnTo>
                  <a:pt x="2696289" y="1219488"/>
                </a:lnTo>
                <a:lnTo>
                  <a:pt x="0" y="1219488"/>
                </a:lnTo>
                <a:lnTo>
                  <a:pt x="0" y="0"/>
                </a:lnTo>
                <a:close/>
              </a:path>
            </a:pathLst>
          </a:cu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Document Management  </a:t>
            </a:r>
          </a:p>
        </p:txBody>
      </p:sp>
      <p:sp>
        <p:nvSpPr>
          <p:cNvPr id="23" name="Rectangle 22">
            <a:extLst>
              <a:ext uri="{FF2B5EF4-FFF2-40B4-BE49-F238E27FC236}">
                <a16:creationId xmlns:a16="http://schemas.microsoft.com/office/drawing/2014/main" id="{E6CCB572-4E3F-6F33-DE20-6B337AC2E12D}"/>
              </a:ext>
            </a:extLst>
          </p:cNvPr>
          <p:cNvSpPr/>
          <p:nvPr/>
        </p:nvSpPr>
        <p:spPr>
          <a:xfrm>
            <a:off x="4944331" y="4601993"/>
            <a:ext cx="1207293" cy="1268304"/>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Litigation Analysis</a:t>
            </a:r>
          </a:p>
        </p:txBody>
      </p:sp>
      <p:sp>
        <p:nvSpPr>
          <p:cNvPr id="24" name="Rectangle 23">
            <a:extLst>
              <a:ext uri="{FF2B5EF4-FFF2-40B4-BE49-F238E27FC236}">
                <a16:creationId xmlns:a16="http://schemas.microsoft.com/office/drawing/2014/main" id="{CF8A9F17-FFBF-BBC2-A981-3D573D4E1688}"/>
              </a:ext>
            </a:extLst>
          </p:cNvPr>
          <p:cNvSpPr/>
          <p:nvPr/>
        </p:nvSpPr>
        <p:spPr>
          <a:xfrm>
            <a:off x="6304024" y="1779723"/>
            <a:ext cx="1874776" cy="1219488"/>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pPr algn="ctr"/>
            <a:r>
              <a:rPr lang="en-US">
                <a:latin typeface="Arial" panose="020b0604020202020204" pitchFamily="34" charset="0"/>
                <a:cs typeface="Arial" panose="020b0604020202020204" pitchFamily="34" charset="0"/>
              </a:rPr>
              <a:t>eDiscovery</a:t>
            </a:r>
          </a:p>
        </p:txBody>
      </p:sp>
      <p:sp>
        <p:nvSpPr>
          <p:cNvPr id="25" name="Rectangle 24">
            <a:extLst>
              <a:ext uri="{FF2B5EF4-FFF2-40B4-BE49-F238E27FC236}">
                <a16:creationId xmlns:a16="http://schemas.microsoft.com/office/drawing/2014/main" id="{59C94A5C-28D5-0235-ABE5-E119F937EE6A}"/>
              </a:ext>
            </a:extLst>
          </p:cNvPr>
          <p:cNvSpPr/>
          <p:nvPr/>
        </p:nvSpPr>
        <p:spPr>
          <a:xfrm>
            <a:off x="6304025" y="4597395"/>
            <a:ext cx="1874776" cy="1272901"/>
          </a:xfrm>
          <a:prstGeom prst="rect">
            <a:avLst/>
          </a:prstGeom>
          <a:gradFill>
            <a:gsLst>
              <a:gs pos="0">
                <a:srgbClr val="9DCDBA"/>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pPr algn="ct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Administrative Automation</a:t>
            </a:r>
          </a:p>
        </p:txBody>
      </p:sp>
    </p:spTree>
    <p:extLst>
      <p:ext uri="{BB962C8B-B14F-4D97-AF65-F5344CB8AC3E}">
        <p14:creationId xmlns:p14="http://schemas.microsoft.com/office/powerpoint/2010/main" val="4215435143"/>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1360E93-8B87-EC93-3129-519801FFFA8E}"/>
              </a:ext>
            </a:extLst>
          </p:cNvPr>
          <p:cNvSpPr>
            <a:spLocks noGrp="1"/>
          </p:cNvSpPr>
          <p:nvPr>
            <p:ph type="title"/>
          </p:nvPr>
        </p:nvSpPr>
        <p:spPr/>
        <p:txBody>
          <a:bodyPr>
            <a:normAutofit fontScale="90000"/>
          </a:bodyPr>
          <a:lstStyle/>
          <a:p>
            <a:r>
              <a:rPr lang="en-US"/>
              <a:t>The ABA and Legal Ethics of AI</a:t>
            </a:r>
          </a:p>
        </p:txBody>
      </p:sp>
      <p:sp>
        <p:nvSpPr>
          <p:cNvPr id="3" name="Text Placeholder 2">
            <a:extLst>
              <a:ext uri="{FF2B5EF4-FFF2-40B4-BE49-F238E27FC236}">
                <a16:creationId xmlns:a16="http://schemas.microsoft.com/office/drawing/2014/main" id="{7CE8D673-8895-9FBB-5B93-ECC5CA64618F}"/>
              </a:ext>
            </a:extLst>
          </p:cNvPr>
          <p:cNvSpPr>
            <a:spLocks noGrp="1"/>
          </p:cNvSpPr>
          <p:nvPr>
            <p:ph type="body" sz="quarter" idx="10"/>
          </p:nvPr>
        </p:nvSpPr>
        <p:spPr/>
        <p:txBody>
          <a:bodyPr>
            <a:normAutofit fontScale="85000" lnSpcReduction="10000"/>
          </a:bodyPr>
          <a:lstStyle/>
          <a:p>
            <a:r>
              <a:rPr lang="en-US" sz="2800"/>
              <a:t>The ABA has not formally published an ethics opinion directly addressing the use of AI by lawyers </a:t>
            </a:r>
          </a:p>
          <a:p>
            <a:pPr lvl="1"/>
            <a:r>
              <a:rPr lang="en-US"/>
              <a:t>certain state bars (e.g., CA, FL, WV, NY, have begun to comment on the issue).</a:t>
            </a:r>
          </a:p>
          <a:p>
            <a:r>
              <a:rPr lang="en-US" sz="2800" b="0" i="0">
                <a:effectLst/>
              </a:rPr>
              <a:t>ABA Task Force on Law and Artificial Intelligence “to examine the impact of AI on law practice and the ethical implications for lawyers” established in August 2023</a:t>
            </a:r>
          </a:p>
          <a:p>
            <a:r>
              <a:rPr lang="en-US" sz="2800"/>
              <a:t>ABA House of Delegates adopted a resolution on AI in August 2019, urging courts and lawyers to address emerging ethical and legal issues related to AI use: </a:t>
            </a:r>
          </a:p>
          <a:p>
            <a:pPr lvl="1"/>
            <a:r>
              <a:rPr lang="en-US"/>
              <a:t>bias, explainability, and transparency </a:t>
            </a:r>
          </a:p>
          <a:p>
            <a:pPr lvl="1"/>
            <a:r>
              <a:rPr lang="en-US"/>
              <a:t>ethical and beneficial usage of AI</a:t>
            </a:r>
          </a:p>
          <a:p>
            <a:pPr lvl="1"/>
            <a:r>
              <a:rPr lang="en-US"/>
              <a:t>controls and oversight of AI and its vendors</a:t>
            </a:r>
          </a:p>
          <a:p>
            <a:endParaRPr lang="en-US"/>
          </a:p>
        </p:txBody>
      </p:sp>
    </p:spTree>
    <p:extLst>
      <p:ext uri="{BB962C8B-B14F-4D97-AF65-F5344CB8AC3E}">
        <p14:creationId xmlns:p14="http://schemas.microsoft.com/office/powerpoint/2010/main" val="280366561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1360E93-8B87-EC93-3129-519801FFFA8E}"/>
              </a:ext>
            </a:extLst>
          </p:cNvPr>
          <p:cNvSpPr>
            <a:spLocks noGrp="1"/>
          </p:cNvSpPr>
          <p:nvPr>
            <p:ph type="title"/>
          </p:nvPr>
        </p:nvSpPr>
        <p:spPr/>
        <p:txBody>
          <a:bodyPr/>
          <a:lstStyle/>
          <a:p>
            <a:r>
              <a:rPr lang="en-US"/>
              <a:t>Ethical Duties</a:t>
            </a:r>
          </a:p>
        </p:txBody>
      </p:sp>
      <p:graphicFrame>
        <p:nvGraphicFramePr>
          <p:cNvPr id="28" name="Diagram 27">
            <a:extLst>
              <a:ext uri="{FF2B5EF4-FFF2-40B4-BE49-F238E27FC236}">
                <a16:creationId xmlns:a16="http://schemas.microsoft.com/office/drawing/2014/main" id="{01AE17AB-C8F3-FB94-24B2-CB9023C5268B}"/>
              </a:ext>
            </a:extLst>
          </p:cNvPr>
          <p:cNvGraphicFramePr/>
          <p:nvPr>
            <p:extLst>
              <p:ext uri="{D42A27DB-BD31-4B8C-83A1-F6EECF244321}">
                <p14:modId xmlns:p14="http://schemas.microsoft.com/office/powerpoint/2010/main" val="3786599576"/>
              </p:ext>
            </p:extLst>
          </p:nvPr>
        </p:nvGraphicFramePr>
        <p:xfrm>
          <a:off x="740431" y="2094705"/>
          <a:ext cx="4804691" cy="3861477"/>
        </p:xfrm>
        <a:graphic>
          <a:graphicData uri="http://schemas.openxmlformats.org/drawingml/2006/diagram">
            <dgm:relIds xmlns:dgm="http://schemas.openxmlformats.org/drawingml/2006/diagram" r:dm="rId3" r:lo="rId4" r:qs="rId5" r:cs="rId6"/>
          </a:graphicData>
        </a:graphic>
      </p:graphicFrame>
      <p:grpSp>
        <p:nvGrpSpPr>
          <p:cNvPr id="21" name="Group 20">
            <a:extLst>
              <a:ext uri="{FF2B5EF4-FFF2-40B4-BE49-F238E27FC236}">
                <a16:creationId xmlns:a16="http://schemas.microsoft.com/office/drawing/2014/main" id="{82C95865-E76B-A512-AEFF-B2E15156A6A9}"/>
              </a:ext>
            </a:extLst>
          </p:cNvPr>
          <p:cNvGrpSpPr/>
          <p:nvPr/>
        </p:nvGrpSpPr>
        <p:grpSpPr>
          <a:xfrm>
            <a:off x="5084089" y="2445384"/>
            <a:ext cx="3137122" cy="3160117"/>
            <a:chOff x="4572000" y="1803796"/>
            <a:chExt cx="2641600" cy="3160117"/>
          </a:xfrm>
          <a:solidFill>
            <a:srgbClr val="9DCDBA"/>
          </a:solidFill>
          <a:scene3d>
            <a:camera prst="orthographicFront">
              <a:rot lat="0" lon="0" rev="0"/>
            </a:camera>
            <a:lightRig rig="contrasting" dir="t">
              <a:rot lat="0" lon="0" rev="1500000"/>
            </a:lightRig>
          </a:scene3d>
        </p:grpSpPr>
        <p:sp>
          <p:nvSpPr>
            <p:cNvPr id="22" name="Freeform: Shape 21">
              <a:extLst>
                <a:ext uri="{FF2B5EF4-FFF2-40B4-BE49-F238E27FC236}">
                  <a16:creationId xmlns:a16="http://schemas.microsoft.com/office/drawing/2014/main" id="{859DB6F7-7D39-1933-0575-7311CE19BC36}"/>
                </a:ext>
              </a:extLst>
            </p:cNvPr>
            <p:cNvSpPr/>
            <p:nvPr/>
          </p:nvSpPr>
          <p:spPr>
            <a:xfrm>
              <a:off x="4572000" y="1803796"/>
              <a:ext cx="2641600" cy="722312"/>
            </a:xfrm>
            <a:custGeom>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650" tIns="107650" rIns="107650" bIns="10765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a:solidFill>
                    <a:schemeClr val="bg1"/>
                  </a:solidFill>
                  <a:latin typeface="Arial" panose="020b0604020202020204" pitchFamily="34" charset="0"/>
                  <a:cs typeface="Arial" panose="020b0604020202020204" pitchFamily="34" charset="0"/>
                </a:rPr>
                <a:t>Duty of competence </a:t>
              </a:r>
            </a:p>
          </p:txBody>
        </p:sp>
        <p:sp>
          <p:nvSpPr>
            <p:cNvPr id="23" name="Freeform: Shape 22">
              <a:extLst>
                <a:ext uri="{FF2B5EF4-FFF2-40B4-BE49-F238E27FC236}">
                  <a16:creationId xmlns:a16="http://schemas.microsoft.com/office/drawing/2014/main" id="{A211D445-ABCF-3357-B13C-507D43192F16}"/>
                </a:ext>
              </a:extLst>
            </p:cNvPr>
            <p:cNvSpPr/>
            <p:nvPr/>
          </p:nvSpPr>
          <p:spPr>
            <a:xfrm>
              <a:off x="4572000" y="2616398"/>
              <a:ext cx="2641600" cy="722312"/>
            </a:xfrm>
            <a:custGeom>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650" tIns="107650" rIns="107650" bIns="10765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a:solidFill>
                    <a:schemeClr val="bg1"/>
                  </a:solidFill>
                  <a:latin typeface="Arial" panose="020b0604020202020204" pitchFamily="34" charset="0"/>
                  <a:cs typeface="Arial" panose="020b0604020202020204" pitchFamily="34" charset="0"/>
                </a:rPr>
                <a:t>Duty of communication</a:t>
              </a:r>
            </a:p>
          </p:txBody>
        </p:sp>
        <p:sp>
          <p:nvSpPr>
            <p:cNvPr id="24" name="Freeform: Shape 23">
              <a:extLst>
                <a:ext uri="{FF2B5EF4-FFF2-40B4-BE49-F238E27FC236}">
                  <a16:creationId xmlns:a16="http://schemas.microsoft.com/office/drawing/2014/main" id="{4239ECA5-040F-72F2-5EE9-5F2DCCB15529}"/>
                </a:ext>
              </a:extLst>
            </p:cNvPr>
            <p:cNvSpPr/>
            <p:nvPr/>
          </p:nvSpPr>
          <p:spPr>
            <a:xfrm>
              <a:off x="4572000" y="3429000"/>
              <a:ext cx="2641600" cy="722312"/>
            </a:xfrm>
            <a:custGeom>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650" tIns="107650" rIns="107650" bIns="10765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a:solidFill>
                    <a:schemeClr val="bg1"/>
                  </a:solidFill>
                  <a:latin typeface="Arial" panose="020b0604020202020204" pitchFamily="34" charset="0"/>
                  <a:cs typeface="Arial" panose="020b0604020202020204" pitchFamily="34" charset="0"/>
                </a:rPr>
                <a:t>Duty of confidentiality</a:t>
              </a:r>
            </a:p>
          </p:txBody>
        </p:sp>
        <p:sp>
          <p:nvSpPr>
            <p:cNvPr id="25" name="Freeform: Shape 24">
              <a:extLst>
                <a:ext uri="{FF2B5EF4-FFF2-40B4-BE49-F238E27FC236}">
                  <a16:creationId xmlns:a16="http://schemas.microsoft.com/office/drawing/2014/main" id="{53EF280D-3DF9-5CA4-E13C-AC0C2ED6AB82}"/>
                </a:ext>
              </a:extLst>
            </p:cNvPr>
            <p:cNvSpPr/>
            <p:nvPr/>
          </p:nvSpPr>
          <p:spPr>
            <a:xfrm>
              <a:off x="4572000" y="4241601"/>
              <a:ext cx="2641600" cy="722312"/>
            </a:xfrm>
            <a:custGeom>
              <a:gdLst>
                <a:gd name="connsiteX0" fmla="*/ 0 w 2641600"/>
                <a:gd name="connsiteY0" fmla="*/ 120388 h 722312"/>
                <a:gd name="connsiteX1" fmla="*/ 120388 w 2641600"/>
                <a:gd name="connsiteY1" fmla="*/ 0 h 722312"/>
                <a:gd name="connsiteX2" fmla="*/ 2521212 w 2641600"/>
                <a:gd name="connsiteY2" fmla="*/ 0 h 722312"/>
                <a:gd name="connsiteX3" fmla="*/ 2641600 w 2641600"/>
                <a:gd name="connsiteY3" fmla="*/ 120388 h 722312"/>
                <a:gd name="connsiteX4" fmla="*/ 2641600 w 2641600"/>
                <a:gd name="connsiteY4" fmla="*/ 601924 h 722312"/>
                <a:gd name="connsiteX5" fmla="*/ 2521212 w 2641600"/>
                <a:gd name="connsiteY5" fmla="*/ 722312 h 722312"/>
                <a:gd name="connsiteX6" fmla="*/ 120388 w 2641600"/>
                <a:gd name="connsiteY6" fmla="*/ 722312 h 722312"/>
                <a:gd name="connsiteX7" fmla="*/ 0 w 2641600"/>
                <a:gd name="connsiteY7" fmla="*/ 601924 h 722312"/>
                <a:gd name="connsiteX8" fmla="*/ 0 w 2641600"/>
                <a:gd name="connsiteY8" fmla="*/ 120388 h 7223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722312">
                  <a:moveTo>
                    <a:pt x="0" y="120388"/>
                  </a:moveTo>
                  <a:cubicBezTo>
                    <a:pt x="0" y="53900"/>
                    <a:pt x="53900" y="0"/>
                    <a:pt x="120388" y="0"/>
                  </a:cubicBezTo>
                  <a:lnTo>
                    <a:pt x="2521212" y="0"/>
                  </a:lnTo>
                  <a:cubicBezTo>
                    <a:pt x="2587700" y="0"/>
                    <a:pt x="2641600" y="53900"/>
                    <a:pt x="2641600" y="120388"/>
                  </a:cubicBezTo>
                  <a:lnTo>
                    <a:pt x="2641600" y="601924"/>
                  </a:lnTo>
                  <a:cubicBezTo>
                    <a:pt x="2641600" y="668412"/>
                    <a:pt x="2587700" y="722312"/>
                    <a:pt x="2521212" y="722312"/>
                  </a:cubicBezTo>
                  <a:lnTo>
                    <a:pt x="120388" y="722312"/>
                  </a:lnTo>
                  <a:cubicBezTo>
                    <a:pt x="53900" y="722312"/>
                    <a:pt x="0" y="668412"/>
                    <a:pt x="0" y="601924"/>
                  </a:cubicBezTo>
                  <a:lnTo>
                    <a:pt x="0" y="120388"/>
                  </a:lnTo>
                  <a:close/>
                </a:path>
              </a:pathLst>
            </a:custGeom>
            <a:grpFill/>
            <a:ln>
              <a:noFill/>
            </a:ln>
            <a:effectLst>
              <a:outerShdw blurRad="149987" dist="250190" dir="8460000" algn="ctr">
                <a:srgbClr val="000000">
                  <a:alpha val="28000"/>
                </a:srgbClr>
              </a:outerShdw>
            </a:effectLst>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650" tIns="107650" rIns="107650" bIns="10765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a:solidFill>
                    <a:schemeClr val="bg1"/>
                  </a:solidFill>
                  <a:latin typeface="Arial" panose="020b0604020202020204" pitchFamily="34" charset="0"/>
                  <a:cs typeface="Arial" panose="020b0604020202020204" pitchFamily="34" charset="0"/>
                </a:rPr>
                <a:t>Duty of supervision</a:t>
              </a:r>
            </a:p>
          </p:txBody>
        </p:sp>
      </p:grpSp>
    </p:spTree>
    <p:extLst>
      <p:ext uri="{BB962C8B-B14F-4D97-AF65-F5344CB8AC3E}">
        <p14:creationId xmlns:p14="http://schemas.microsoft.com/office/powerpoint/2010/main" val="1101946707"/>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1360E93-8B87-EC93-3129-519801FFFA8E}"/>
              </a:ext>
            </a:extLst>
          </p:cNvPr>
          <p:cNvSpPr>
            <a:spLocks noGrp="1"/>
          </p:cNvSpPr>
          <p:nvPr>
            <p:ph type="title"/>
          </p:nvPr>
        </p:nvSpPr>
        <p:spPr/>
        <p:txBody>
          <a:bodyPr/>
          <a:lstStyle/>
          <a:p>
            <a:r>
              <a:rPr lang="en-US"/>
              <a:t>Our Approach</a:t>
            </a:r>
          </a:p>
        </p:txBody>
      </p:sp>
      <p:sp>
        <p:nvSpPr>
          <p:cNvPr id="3" name="Text Placeholder 2">
            <a:extLst>
              <a:ext uri="{FF2B5EF4-FFF2-40B4-BE49-F238E27FC236}">
                <a16:creationId xmlns:a16="http://schemas.microsoft.com/office/drawing/2014/main" id="{7CE8D673-8895-9FBB-5B93-ECC5CA64618F}"/>
              </a:ext>
            </a:extLst>
          </p:cNvPr>
          <p:cNvSpPr>
            <a:spLocks noGrp="1"/>
          </p:cNvSpPr>
          <p:nvPr>
            <p:ph type="body" sz="quarter" idx="10"/>
          </p:nvPr>
        </p:nvSpPr>
        <p:spPr>
          <a:xfrm>
            <a:off x="628650" y="1638299"/>
            <a:ext cx="7886700" cy="4770889"/>
          </a:xfrm>
        </p:spPr>
        <p:txBody>
          <a:bodyPr>
            <a:normAutofit fontScale="92500" lnSpcReduction="20000"/>
          </a:bodyPr>
          <a:lstStyle/>
          <a:p>
            <a:r>
              <a:rPr lang="en-US" sz="2800">
                <a:ea typeface="Times New Roman" panose="02020603050405020304" pitchFamily="18" charset="0"/>
              </a:rPr>
              <a:t>Generative AI can potentially boost productivity, increase efficiency, and foster innovation</a:t>
            </a:r>
          </a:p>
          <a:p>
            <a:r>
              <a:rPr lang="en-US" sz="2800">
                <a:effectLst/>
                <a:ea typeface="Times New Roman" panose="02020603050405020304" pitchFamily="18" charset="0"/>
              </a:rPr>
              <a:t>At the same time, it can pose risks to operations, clients, and professional reputation </a:t>
            </a:r>
          </a:p>
          <a:p>
            <a:r>
              <a:rPr lang="en-US" sz="2800">
                <a:ea typeface="Times New Roman" panose="02020603050405020304" pitchFamily="18" charset="0"/>
              </a:rPr>
              <a:t>To navigate these competing </a:t>
            </a:r>
            <a:r>
              <a:rPr lang="en-US">
                <a:ea typeface="Times New Roman" panose="02020603050405020304" pitchFamily="18" charset="0"/>
              </a:rPr>
              <a:t>concerns, w</a:t>
            </a:r>
            <a:r>
              <a:rPr lang="en-US" sz="2800">
                <a:ea typeface="Times New Roman" panose="02020603050405020304" pitchFamily="18" charset="0"/>
              </a:rPr>
              <a:t>e’ve developed internal guidelines based on best practices regarding the responsible and ethical use of AI in the legal profession</a:t>
            </a:r>
          </a:p>
          <a:p>
            <a:r>
              <a:rPr lang="en-US" sz="2800">
                <a:ea typeface="Times New Roman" panose="02020603050405020304" pitchFamily="18" charset="0"/>
              </a:rPr>
              <a:t>Core principles: </a:t>
            </a:r>
          </a:p>
          <a:p>
            <a:pPr lvl="1"/>
            <a:r>
              <a:rPr lang="en-US" kern="0">
                <a:effectLst/>
                <a:ea typeface="Times New Roman" panose="02020603050405020304" pitchFamily="18" charset="0"/>
              </a:rPr>
              <a:t>Understand the technology and its limitations</a:t>
            </a:r>
          </a:p>
          <a:p>
            <a:pPr lvl="1"/>
            <a:r>
              <a:rPr lang="en-US" kern="0">
                <a:effectLst/>
                <a:ea typeface="Times New Roman" panose="02020603050405020304" pitchFamily="18" charset="0"/>
              </a:rPr>
              <a:t>Adhere to existing rules on use</a:t>
            </a:r>
          </a:p>
          <a:p>
            <a:pPr lvl="1"/>
            <a:r>
              <a:rPr lang="en-US" kern="0">
                <a:effectLst/>
                <a:ea typeface="Times New Roman" panose="02020603050405020304" pitchFamily="18" charset="0"/>
              </a:rPr>
              <a:t>Use technology as a complement, not a substitute</a:t>
            </a:r>
          </a:p>
          <a:p>
            <a:pPr lvl="1"/>
            <a:r>
              <a:rPr lang="en-US" kern="0">
                <a:effectLst/>
                <a:ea typeface="Times New Roman" panose="02020603050405020304" pitchFamily="18" charset="0"/>
              </a:rPr>
              <a:t>Maintain client confidentiality and attorney-client privilege</a:t>
            </a:r>
          </a:p>
          <a:p>
            <a:pPr lvl="1"/>
            <a:r>
              <a:rPr lang="en-US" kern="0">
                <a:effectLst/>
                <a:ea typeface="Times New Roman" panose="02020603050405020304" pitchFamily="18" charset="0"/>
              </a:rPr>
              <a:t>Inform clients and assume responsibility</a:t>
            </a:r>
          </a:p>
          <a:p>
            <a:endParaRPr lang="en-US" sz="2800" kern="100">
              <a:effectLst/>
              <a:ea typeface="Calibri" panose="020f0502020204030204" pitchFamily="34" charset="0"/>
            </a:endParaRPr>
          </a:p>
          <a:p>
            <a:endParaRPr lang="en-US" sz="2800" kern="0">
              <a:effectLst/>
              <a:ea typeface="Times New Roman" panose="02020603050405020304" pitchFamily="18" charset="0"/>
            </a:endParaRPr>
          </a:p>
          <a:p>
            <a:endParaRPr lang="en-US" sz="2800" kern="0">
              <a:effectLst/>
              <a:ea typeface="Times New Roman" panose="02020603050405020304" pitchFamily="18" charset="0"/>
            </a:endParaRPr>
          </a:p>
          <a:p>
            <a:endParaRPr lang="en-US" sz="2800">
              <a:ea typeface="Times New Roman" panose="02020603050405020304" pitchFamily="18" charset="0"/>
            </a:endParaRPr>
          </a:p>
          <a:p>
            <a:pPr marL="0" indent="0">
              <a:buNone/>
            </a:pPr>
            <a:endParaRPr lang="en-US" sz="2800">
              <a:ea typeface="Times New Roman" panose="02020603050405020304" pitchFamily="18" charset="0"/>
            </a:endParaRPr>
          </a:p>
          <a:p>
            <a:endParaRPr lang="en-US"/>
          </a:p>
        </p:txBody>
      </p:sp>
    </p:spTree>
    <p:extLst>
      <p:ext uri="{BB962C8B-B14F-4D97-AF65-F5344CB8AC3E}">
        <p14:creationId xmlns:p14="http://schemas.microsoft.com/office/powerpoint/2010/main" val="339838363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2CB5260-5E22-6447-1BA4-8F7308CF54D8}"/>
              </a:ext>
            </a:extLst>
          </p:cNvPr>
          <p:cNvSpPr>
            <a:spLocks noGrp="1"/>
          </p:cNvSpPr>
          <p:nvPr>
            <p:ph type="title"/>
          </p:nvPr>
        </p:nvSpPr>
        <p:spPr/>
        <p:txBody>
          <a:bodyPr/>
          <a:lstStyle/>
          <a:p>
            <a:r>
              <a:rPr lang="en-US"/>
              <a:t>Legal AI Tools </a:t>
            </a:r>
          </a:p>
        </p:txBody>
      </p:sp>
      <p:pic>
        <p:nvPicPr>
          <p:cNvPr id="5" name="Picture 4">
            <a:extLst>
              <a:ext uri="{FF2B5EF4-FFF2-40B4-BE49-F238E27FC236}">
                <a16:creationId xmlns:a16="http://schemas.microsoft.com/office/drawing/2014/main" id="{F70BA923-5F8B-11D2-DB35-08D6FC87D5AA}"/>
              </a:ext>
            </a:extLst>
          </p:cNvPr>
          <p:cNvPicPr>
            <a:picLocks noChangeAspect="1"/>
          </p:cNvPicPr>
          <p:nvPr/>
        </p:nvPicPr>
        <p:blipFill>
          <a:blip r:embed="rId2"/>
          <a:stretch>
            <a:fillRect/>
          </a:stretch>
        </p:blipFill>
        <p:spPr>
          <a:xfrm>
            <a:off x="3679035" y="4727405"/>
            <a:ext cx="2467319" cy="628738"/>
          </a:xfrm>
          <a:prstGeom prst="rect">
            <a:avLst/>
          </a:prstGeom>
        </p:spPr>
      </p:pic>
      <p:pic>
        <p:nvPicPr>
          <p:cNvPr id="7" name="Picture 6">
            <a:extLst>
              <a:ext uri="{FF2B5EF4-FFF2-40B4-BE49-F238E27FC236}">
                <a16:creationId xmlns:a16="http://schemas.microsoft.com/office/drawing/2014/main" id="{A40F158D-6043-C987-376F-E0C47EC0FE3B}"/>
              </a:ext>
            </a:extLst>
          </p:cNvPr>
          <p:cNvPicPr>
            <a:picLocks noChangeAspect="1"/>
          </p:cNvPicPr>
          <p:nvPr/>
        </p:nvPicPr>
        <p:blipFill>
          <a:blip r:embed="rId3"/>
          <a:stretch>
            <a:fillRect/>
          </a:stretch>
        </p:blipFill>
        <p:spPr>
          <a:xfrm>
            <a:off x="896201" y="4697362"/>
            <a:ext cx="2000529" cy="495369"/>
          </a:xfrm>
          <a:prstGeom prst="rect">
            <a:avLst/>
          </a:prstGeom>
        </p:spPr>
      </p:pic>
      <p:pic>
        <p:nvPicPr>
          <p:cNvPr id="11" name="Picture 10">
            <a:extLst>
              <a:ext uri="{FF2B5EF4-FFF2-40B4-BE49-F238E27FC236}">
                <a16:creationId xmlns:a16="http://schemas.microsoft.com/office/drawing/2014/main" id="{533E0C58-A17F-EF99-A291-A213D58E9575}"/>
              </a:ext>
            </a:extLst>
          </p:cNvPr>
          <p:cNvPicPr>
            <a:picLocks noChangeAspect="1"/>
          </p:cNvPicPr>
          <p:nvPr/>
        </p:nvPicPr>
        <p:blipFill>
          <a:blip r:embed="rId4"/>
          <a:stretch>
            <a:fillRect/>
          </a:stretch>
        </p:blipFill>
        <p:spPr>
          <a:xfrm>
            <a:off x="4885673" y="5691262"/>
            <a:ext cx="1381028" cy="495369"/>
          </a:xfrm>
          <a:prstGeom prst="rect">
            <a:avLst/>
          </a:prstGeom>
        </p:spPr>
      </p:pic>
      <p:pic>
        <p:nvPicPr>
          <p:cNvPr id="13" name="Picture 12">
            <a:extLst>
              <a:ext uri="{FF2B5EF4-FFF2-40B4-BE49-F238E27FC236}">
                <a16:creationId xmlns:a16="http://schemas.microsoft.com/office/drawing/2014/main" id="{394764DC-9C9A-D743-8F1B-DC5D94D76E17}"/>
              </a:ext>
            </a:extLst>
          </p:cNvPr>
          <p:cNvPicPr>
            <a:picLocks noChangeAspect="1"/>
          </p:cNvPicPr>
          <p:nvPr/>
        </p:nvPicPr>
        <p:blipFill>
          <a:blip r:embed="rId5"/>
          <a:stretch>
            <a:fillRect/>
          </a:stretch>
        </p:blipFill>
        <p:spPr>
          <a:xfrm>
            <a:off x="345232" y="3903831"/>
            <a:ext cx="2133898" cy="514422"/>
          </a:xfrm>
          <a:prstGeom prst="rect">
            <a:avLst/>
          </a:prstGeom>
        </p:spPr>
      </p:pic>
      <p:pic>
        <p:nvPicPr>
          <p:cNvPr id="15" name="Picture 14">
            <a:extLst>
              <a:ext uri="{FF2B5EF4-FFF2-40B4-BE49-F238E27FC236}">
                <a16:creationId xmlns:a16="http://schemas.microsoft.com/office/drawing/2014/main" id="{47B245CE-F58D-EBE7-48F9-F4AC4C6AF7CF}"/>
              </a:ext>
            </a:extLst>
          </p:cNvPr>
          <p:cNvPicPr>
            <a:picLocks noChangeAspect="1"/>
          </p:cNvPicPr>
          <p:nvPr/>
        </p:nvPicPr>
        <p:blipFill>
          <a:blip r:embed="rId6"/>
          <a:stretch>
            <a:fillRect/>
          </a:stretch>
        </p:blipFill>
        <p:spPr>
          <a:xfrm>
            <a:off x="2399758" y="3965130"/>
            <a:ext cx="1453023" cy="367495"/>
          </a:xfrm>
          <a:prstGeom prst="rect">
            <a:avLst/>
          </a:prstGeom>
        </p:spPr>
      </p:pic>
      <p:pic>
        <p:nvPicPr>
          <p:cNvPr id="17" name="Picture 16">
            <a:extLst>
              <a:ext uri="{FF2B5EF4-FFF2-40B4-BE49-F238E27FC236}">
                <a16:creationId xmlns:a16="http://schemas.microsoft.com/office/drawing/2014/main" id="{69BCAAFC-388B-FBF5-8367-97EC25A0411F}"/>
              </a:ext>
            </a:extLst>
          </p:cNvPr>
          <p:cNvPicPr>
            <a:picLocks noChangeAspect="1"/>
          </p:cNvPicPr>
          <p:nvPr/>
        </p:nvPicPr>
        <p:blipFill>
          <a:blip r:embed="rId7"/>
          <a:stretch>
            <a:fillRect/>
          </a:stretch>
        </p:blipFill>
        <p:spPr>
          <a:xfrm>
            <a:off x="3447696" y="3038231"/>
            <a:ext cx="1695687" cy="647790"/>
          </a:xfrm>
          <a:prstGeom prst="rect">
            <a:avLst/>
          </a:prstGeom>
        </p:spPr>
      </p:pic>
      <p:pic>
        <p:nvPicPr>
          <p:cNvPr id="19" name="Picture 18">
            <a:extLst>
              <a:ext uri="{FF2B5EF4-FFF2-40B4-BE49-F238E27FC236}">
                <a16:creationId xmlns:a16="http://schemas.microsoft.com/office/drawing/2014/main" id="{2E2FC4BA-BB99-1435-3AF9-F4D9E5016D34}"/>
              </a:ext>
            </a:extLst>
          </p:cNvPr>
          <p:cNvPicPr>
            <a:picLocks noChangeAspect="1"/>
          </p:cNvPicPr>
          <p:nvPr/>
        </p:nvPicPr>
        <p:blipFill>
          <a:blip r:embed="rId8"/>
          <a:stretch>
            <a:fillRect/>
          </a:stretch>
        </p:blipFill>
        <p:spPr>
          <a:xfrm>
            <a:off x="3447696" y="2040929"/>
            <a:ext cx="2248607" cy="697844"/>
          </a:xfrm>
          <a:prstGeom prst="rect">
            <a:avLst/>
          </a:prstGeom>
        </p:spPr>
      </p:pic>
      <p:pic>
        <p:nvPicPr>
          <p:cNvPr id="23" name="Picture 22">
            <a:extLst>
              <a:ext uri="{FF2B5EF4-FFF2-40B4-BE49-F238E27FC236}">
                <a16:creationId xmlns:a16="http://schemas.microsoft.com/office/drawing/2014/main" id="{C23AC092-8FA6-6CB7-434F-E3477F36E81D}"/>
              </a:ext>
            </a:extLst>
          </p:cNvPr>
          <p:cNvPicPr>
            <a:picLocks noChangeAspect="1"/>
          </p:cNvPicPr>
          <p:nvPr/>
        </p:nvPicPr>
        <p:blipFill>
          <a:blip r:embed="rId9"/>
          <a:stretch>
            <a:fillRect/>
          </a:stretch>
        </p:blipFill>
        <p:spPr>
          <a:xfrm>
            <a:off x="586484" y="1848146"/>
            <a:ext cx="2202364" cy="613188"/>
          </a:xfrm>
          <a:prstGeom prst="rect">
            <a:avLst/>
          </a:prstGeom>
        </p:spPr>
      </p:pic>
      <p:pic>
        <p:nvPicPr>
          <p:cNvPr id="25" name="Picture 24">
            <a:extLst>
              <a:ext uri="{FF2B5EF4-FFF2-40B4-BE49-F238E27FC236}">
                <a16:creationId xmlns:a16="http://schemas.microsoft.com/office/drawing/2014/main" id="{99EC74E1-3BB4-7EEC-C255-5E9B988B4B70}"/>
              </a:ext>
            </a:extLst>
          </p:cNvPr>
          <p:cNvPicPr>
            <a:picLocks noChangeAspect="1"/>
          </p:cNvPicPr>
          <p:nvPr/>
        </p:nvPicPr>
        <p:blipFill>
          <a:blip r:embed="rId10"/>
          <a:stretch>
            <a:fillRect/>
          </a:stretch>
        </p:blipFill>
        <p:spPr>
          <a:xfrm>
            <a:off x="6694898" y="4771719"/>
            <a:ext cx="1357678" cy="495369"/>
          </a:xfrm>
          <a:prstGeom prst="rect">
            <a:avLst/>
          </a:prstGeom>
        </p:spPr>
      </p:pic>
      <p:pic>
        <p:nvPicPr>
          <p:cNvPr id="27" name="Picture 26">
            <a:extLst>
              <a:ext uri="{FF2B5EF4-FFF2-40B4-BE49-F238E27FC236}">
                <a16:creationId xmlns:a16="http://schemas.microsoft.com/office/drawing/2014/main" id="{E2215157-57E4-8EA7-3158-25A5155662B1}"/>
              </a:ext>
            </a:extLst>
          </p:cNvPr>
          <p:cNvPicPr>
            <a:picLocks noChangeAspect="1"/>
          </p:cNvPicPr>
          <p:nvPr/>
        </p:nvPicPr>
        <p:blipFill>
          <a:blip r:embed="rId11"/>
          <a:stretch>
            <a:fillRect/>
          </a:stretch>
        </p:blipFill>
        <p:spPr>
          <a:xfrm>
            <a:off x="1668145" y="5529927"/>
            <a:ext cx="2241407" cy="634154"/>
          </a:xfrm>
          <a:prstGeom prst="rect">
            <a:avLst/>
          </a:prstGeom>
        </p:spPr>
      </p:pic>
      <p:pic>
        <p:nvPicPr>
          <p:cNvPr id="29" name="Picture 28">
            <a:extLst>
              <a:ext uri="{FF2B5EF4-FFF2-40B4-BE49-F238E27FC236}">
                <a16:creationId xmlns:a16="http://schemas.microsoft.com/office/drawing/2014/main" id="{4AFEE4B4-18B1-76EE-89FA-BE633BDD17A6}"/>
              </a:ext>
            </a:extLst>
          </p:cNvPr>
          <p:cNvPicPr>
            <a:picLocks noChangeAspect="1"/>
          </p:cNvPicPr>
          <p:nvPr/>
        </p:nvPicPr>
        <p:blipFill>
          <a:blip r:embed="rId12"/>
          <a:stretch>
            <a:fillRect/>
          </a:stretch>
        </p:blipFill>
        <p:spPr>
          <a:xfrm>
            <a:off x="4392967" y="3900168"/>
            <a:ext cx="2980771" cy="550455"/>
          </a:xfrm>
          <a:prstGeom prst="rect">
            <a:avLst/>
          </a:prstGeom>
        </p:spPr>
      </p:pic>
      <p:pic>
        <p:nvPicPr>
          <p:cNvPr id="31" name="Picture 30">
            <a:extLst>
              <a:ext uri="{FF2B5EF4-FFF2-40B4-BE49-F238E27FC236}">
                <a16:creationId xmlns:a16="http://schemas.microsoft.com/office/drawing/2014/main" id="{87D5A10D-7C67-A4E4-0061-4C8429E28C9A}"/>
              </a:ext>
            </a:extLst>
          </p:cNvPr>
          <p:cNvPicPr>
            <a:picLocks noChangeAspect="1"/>
          </p:cNvPicPr>
          <p:nvPr/>
        </p:nvPicPr>
        <p:blipFill>
          <a:blip r:embed="rId13"/>
          <a:stretch>
            <a:fillRect/>
          </a:stretch>
        </p:blipFill>
        <p:spPr>
          <a:xfrm>
            <a:off x="6694898" y="1710208"/>
            <a:ext cx="1011743" cy="667320"/>
          </a:xfrm>
          <a:prstGeom prst="rect">
            <a:avLst/>
          </a:prstGeom>
        </p:spPr>
      </p:pic>
      <p:pic>
        <p:nvPicPr>
          <p:cNvPr id="33" name="Picture 32">
            <a:extLst>
              <a:ext uri="{FF2B5EF4-FFF2-40B4-BE49-F238E27FC236}">
                <a16:creationId xmlns:a16="http://schemas.microsoft.com/office/drawing/2014/main" id="{83FA3377-28B1-9784-BA9E-B20DEA5F234E}"/>
              </a:ext>
            </a:extLst>
          </p:cNvPr>
          <p:cNvPicPr>
            <a:picLocks noChangeAspect="1"/>
          </p:cNvPicPr>
          <p:nvPr/>
        </p:nvPicPr>
        <p:blipFill>
          <a:blip r:embed="rId14"/>
          <a:srcRect b="10696"/>
          <a:stretch>
            <a:fillRect/>
          </a:stretch>
        </p:blipFill>
        <p:spPr>
          <a:xfrm>
            <a:off x="896201" y="2988022"/>
            <a:ext cx="1582929" cy="501461"/>
          </a:xfrm>
          <a:prstGeom prst="rect">
            <a:avLst/>
          </a:prstGeom>
        </p:spPr>
      </p:pic>
      <p:pic>
        <p:nvPicPr>
          <p:cNvPr id="35" name="Picture 34">
            <a:extLst>
              <a:ext uri="{FF2B5EF4-FFF2-40B4-BE49-F238E27FC236}">
                <a16:creationId xmlns:a16="http://schemas.microsoft.com/office/drawing/2014/main" id="{3AC60AE1-BCA0-3A65-B29B-5C098F31273C}"/>
              </a:ext>
            </a:extLst>
          </p:cNvPr>
          <p:cNvPicPr>
            <a:picLocks noChangeAspect="1"/>
          </p:cNvPicPr>
          <p:nvPr/>
        </p:nvPicPr>
        <p:blipFill>
          <a:blip r:embed="rId15"/>
          <a:stretch>
            <a:fillRect/>
          </a:stretch>
        </p:blipFill>
        <p:spPr>
          <a:xfrm>
            <a:off x="5937551" y="2947196"/>
            <a:ext cx="2000529" cy="583114"/>
          </a:xfrm>
          <a:prstGeom prst="rect">
            <a:avLst/>
          </a:prstGeom>
        </p:spPr>
      </p:pic>
    </p:spTree>
    <p:extLst>
      <p:ext uri="{BB962C8B-B14F-4D97-AF65-F5344CB8AC3E}">
        <p14:creationId xmlns:p14="http://schemas.microsoft.com/office/powerpoint/2010/main" val="214722520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pPr algn="ctr"/>
            <a:r>
              <a:rPr lang="en-US"/>
              <a:t>Today’s Agenda</a:t>
            </a: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normAutofit/>
          </a:bodyPr>
          <a:lstStyle/>
          <a:p>
            <a:endParaRPr lang="en-US"/>
          </a:p>
          <a:p>
            <a:endParaRPr lang="en-US"/>
          </a:p>
          <a:p>
            <a:r>
              <a:rPr lang="en-US"/>
              <a:t>Basics of Artificial Intelligence</a:t>
            </a:r>
          </a:p>
          <a:p>
            <a:r>
              <a:rPr lang="en-US"/>
              <a:t>Recent Regulatory Developments</a:t>
            </a:r>
          </a:p>
          <a:p>
            <a:r>
              <a:rPr lang="en-US"/>
              <a:t>Ethical Considerations</a:t>
            </a:r>
          </a:p>
          <a:p>
            <a:r>
              <a:rPr lang="en-US"/>
              <a:t>AI-Enabled Legal Tools</a:t>
            </a:r>
          </a:p>
          <a:p>
            <a:r>
              <a:rPr lang="en-US"/>
              <a:t>AI Governance Best Practices </a:t>
            </a:r>
          </a:p>
          <a:p>
            <a:pPr lvl="1"/>
            <a:endParaRPr lang="en-US"/>
          </a:p>
          <a:p>
            <a:endParaRPr lang="en-US"/>
          </a:p>
          <a:p>
            <a:endParaRPr lang="en-US"/>
          </a:p>
          <a:p>
            <a:endParaRPr lang="en-US">
              <a:solidFill>
                <a:srgbClr val="0054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530839"/>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700EAE4-7A86-1C3B-2935-4C9D1176CF74}"/>
              </a:ext>
            </a:extLst>
          </p:cNvPr>
          <p:cNvSpPr>
            <a:spLocks noGrp="1"/>
          </p:cNvSpPr>
          <p:nvPr>
            <p:ph type="title"/>
          </p:nvPr>
        </p:nvSpPr>
        <p:spPr/>
        <p:txBody>
          <a:bodyPr/>
          <a:lstStyle/>
          <a:p>
            <a:r>
              <a:rPr lang="en-US"/>
              <a:t>Common AI Applications </a:t>
            </a:r>
          </a:p>
        </p:txBody>
      </p:sp>
      <p:sp>
        <p:nvSpPr>
          <p:cNvPr id="3" name="Text Placeholder 2">
            <a:extLst>
              <a:ext uri="{FF2B5EF4-FFF2-40B4-BE49-F238E27FC236}">
                <a16:creationId xmlns:a16="http://schemas.microsoft.com/office/drawing/2014/main" id="{2FE1F5C5-B5DA-E52F-6E67-AB2E54EB8DD6}"/>
              </a:ext>
            </a:extLst>
          </p:cNvPr>
          <p:cNvSpPr>
            <a:spLocks noGrp="1"/>
          </p:cNvSpPr>
          <p:nvPr>
            <p:ph type="body" sz="quarter" idx="10"/>
          </p:nvPr>
        </p:nvSpPr>
        <p:spPr>
          <a:xfrm>
            <a:off x="299846" y="1654103"/>
            <a:ext cx="2424943" cy="4552950"/>
          </a:xfrm>
        </p:spPr>
        <p:txBody>
          <a:bodyPr>
            <a:normAutofit/>
          </a:bodyPr>
          <a:lstStyle/>
          <a:p>
            <a:pPr algn="l">
              <a:buFont typeface="Wingdings" panose="05000000000000000000" pitchFamily="2" charset="2"/>
              <a:buChar char="Ø"/>
            </a:pPr>
            <a:r>
              <a:rPr lang="en-US" sz="1900" b="1" i="0" u="none" strike="noStrike" baseline="0"/>
              <a:t>Content Creation</a:t>
            </a:r>
          </a:p>
          <a:p>
            <a:pPr marL="0" indent="0" algn="l">
              <a:buNone/>
            </a:pPr>
            <a:r>
              <a:rPr lang="en-US" sz="1900" b="0" i="0" u="none" strike="noStrike" baseline="0"/>
              <a:t>Creating images, videos, ad copy, press releases, prompts, SEO optimization </a:t>
            </a:r>
          </a:p>
          <a:p>
            <a:pPr algn="l"/>
            <a:endParaRPr lang="en-US" sz="2000"/>
          </a:p>
          <a:p>
            <a:pPr algn="l">
              <a:buFont typeface="Wingdings" panose="05000000000000000000" pitchFamily="2" charset="2"/>
              <a:buChar char="Ø"/>
            </a:pPr>
            <a:r>
              <a:rPr lang="en-US" sz="1900" b="1"/>
              <a:t>Commerce</a:t>
            </a:r>
          </a:p>
          <a:p>
            <a:pPr marL="0" indent="0" algn="l">
              <a:buNone/>
            </a:pPr>
            <a:r>
              <a:rPr lang="en-US" sz="1800"/>
              <a:t>Forecasting, customer service, dynamic pricing, website design, supply chain and logistics automation and optimization</a:t>
            </a:r>
          </a:p>
        </p:txBody>
      </p:sp>
      <p:sp>
        <p:nvSpPr>
          <p:cNvPr id="4" name="TextBox 3">
            <a:extLst>
              <a:ext uri="{FF2B5EF4-FFF2-40B4-BE49-F238E27FC236}">
                <a16:creationId xmlns:a16="http://schemas.microsoft.com/office/drawing/2014/main" id="{DF296DD5-3DB1-5F75-49F8-88644821E402}"/>
              </a:ext>
            </a:extLst>
          </p:cNvPr>
          <p:cNvSpPr txBox="1"/>
          <p:nvPr/>
        </p:nvSpPr>
        <p:spPr>
          <a:xfrm>
            <a:off x="2823849" y="1629398"/>
            <a:ext cx="3121367" cy="4247317"/>
          </a:xfrm>
          <a:prstGeom prst="rect">
            <a:avLst/>
          </a:prstGeom>
          <a:noFill/>
        </p:spPr>
        <p:txBody>
          <a:bodyPr wrap="square" rtlCol="0">
            <a:spAutoFit/>
          </a:bodyPr>
          <a:lstStyle/>
          <a:p>
            <a:pPr marL="285750" indent="-285750" algn="l">
              <a:buFont typeface="Wingdings" panose="05000000000000000000" pitchFamily="2" charset="2"/>
              <a:buChar char="Ø"/>
            </a:pPr>
            <a:r>
              <a:rPr lang="en-US" sz="1800" b="1" i="0" u="none" strike="noStrike" baseline="0">
                <a:solidFill>
                  <a:srgbClr val="005480"/>
                </a:solidFill>
                <a:latin typeface="Arial" panose="020b0604020202020204" pitchFamily="34" charset="0"/>
                <a:cs typeface="Arial" panose="020b0604020202020204" pitchFamily="34" charset="0"/>
              </a:rPr>
              <a:t>Employment</a:t>
            </a:r>
          </a:p>
          <a:p>
            <a:pPr algn="l"/>
            <a:r>
              <a:rPr lang="en-US" sz="1800" b="0" i="0" u="none" strike="noStrike" baseline="0">
                <a:solidFill>
                  <a:srgbClr val="005480"/>
                </a:solidFill>
                <a:latin typeface="Arial" panose="020b0604020202020204" pitchFamily="34" charset="0"/>
                <a:cs typeface="Arial" panose="020b0604020202020204" pitchFamily="34" charset="0"/>
              </a:rPr>
              <a:t>Automated training, </a:t>
            </a:r>
          </a:p>
          <a:p>
            <a:pPr algn="l"/>
            <a:r>
              <a:rPr lang="en-US" sz="1800" b="0" i="0" u="none" strike="noStrike" baseline="0">
                <a:solidFill>
                  <a:srgbClr val="005480"/>
                </a:solidFill>
                <a:latin typeface="Arial" panose="020b0604020202020204" pitchFamily="34" charset="0"/>
                <a:cs typeface="Arial" panose="020b0604020202020204" pitchFamily="34" charset="0"/>
              </a:rPr>
              <a:t>productivity monitoring,</a:t>
            </a:r>
          </a:p>
          <a:p>
            <a:r>
              <a:rPr lang="en-US">
                <a:solidFill>
                  <a:srgbClr val="005480"/>
                </a:solidFill>
                <a:latin typeface="Arial" panose="020b0604020202020204" pitchFamily="34" charset="0"/>
                <a:cs typeface="Arial" panose="020b0604020202020204" pitchFamily="34" charset="0"/>
              </a:rPr>
              <a:t>analyzing candidate </a:t>
            </a:r>
          </a:p>
          <a:p>
            <a:r>
              <a:rPr lang="en-US">
                <a:solidFill>
                  <a:srgbClr val="005480"/>
                </a:solidFill>
                <a:latin typeface="Arial" panose="020b0604020202020204" pitchFamily="34" charset="0"/>
                <a:cs typeface="Arial" panose="020b0604020202020204" pitchFamily="34" charset="0"/>
              </a:rPr>
              <a:t>profiles and interview </a:t>
            </a:r>
          </a:p>
          <a:p>
            <a:r>
              <a:rPr lang="en-US">
                <a:solidFill>
                  <a:srgbClr val="005480"/>
                </a:solidFill>
                <a:latin typeface="Arial" panose="020b0604020202020204" pitchFamily="34" charset="0"/>
                <a:cs typeface="Arial" panose="020b0604020202020204" pitchFamily="34" charset="0"/>
              </a:rPr>
              <a:t>videos (</a:t>
            </a:r>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analyzing facial expressions, body </a:t>
            </a:r>
          </a:p>
          <a:p>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language, and vocal tone)</a:t>
            </a:r>
          </a:p>
          <a:p>
            <a:pPr algn="l"/>
            <a:endParaRPr lang="en-US" sz="1800" b="0" i="0" u="none" strike="noStrike" baseline="0">
              <a:solidFill>
                <a:srgbClr val="005480"/>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sz="1800" b="1" i="0" u="none" strike="noStrike" baseline="0">
                <a:solidFill>
                  <a:srgbClr val="005480"/>
                </a:solidFill>
                <a:latin typeface="Arial" panose="020b0604020202020204" pitchFamily="34" charset="0"/>
                <a:cs typeface="Arial" panose="020b0604020202020204" pitchFamily="34" charset="0"/>
              </a:rPr>
              <a:t>Healthcare</a:t>
            </a:r>
          </a:p>
          <a:p>
            <a:pPr algn="l"/>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Administrative automation, </a:t>
            </a:r>
          </a:p>
          <a:p>
            <a:pPr algn="l"/>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virtual nursing assistants, </a:t>
            </a:r>
          </a:p>
          <a:p>
            <a:pPr algn="l"/>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reducing dosage errors, </a:t>
            </a:r>
          </a:p>
          <a:p>
            <a:pPr algn="l"/>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more efficient</a:t>
            </a:r>
            <a:r>
              <a:rPr lang="en-US">
                <a:solidFill>
                  <a:srgbClr val="005480"/>
                </a:solidFill>
                <a:latin typeface="Arial" panose="020b0604020202020204" pitchFamily="34" charset="0"/>
                <a:ea typeface="Calibri" panose="020f0502020204030204" pitchFamily="34" charset="0"/>
                <a:cs typeface="Arial" panose="020b0604020202020204" pitchFamily="34" charset="0"/>
              </a:rPr>
              <a:t> </a:t>
            </a:r>
            <a:r>
              <a:rPr lang="en-US" sz="1800">
                <a:solidFill>
                  <a:srgbClr val="005480"/>
                </a:solidFill>
                <a:effectLst/>
                <a:latin typeface="Arial" panose="020b0604020202020204" pitchFamily="34" charset="0"/>
                <a:ea typeface="Calibri" panose="020f0502020204030204" pitchFamily="34" charset="0"/>
                <a:cs typeface="Arial" panose="020b0604020202020204" pitchFamily="34" charset="0"/>
              </a:rPr>
              <a:t>disease risk prediction and diagnosis</a:t>
            </a:r>
          </a:p>
        </p:txBody>
      </p:sp>
      <p:sp>
        <p:nvSpPr>
          <p:cNvPr id="5" name="TextBox 4">
            <a:extLst>
              <a:ext uri="{FF2B5EF4-FFF2-40B4-BE49-F238E27FC236}">
                <a16:creationId xmlns:a16="http://schemas.microsoft.com/office/drawing/2014/main" id="{38ADAA7D-44CB-7D34-0220-44144709BF05}"/>
              </a:ext>
            </a:extLst>
          </p:cNvPr>
          <p:cNvSpPr txBox="1"/>
          <p:nvPr/>
        </p:nvSpPr>
        <p:spPr>
          <a:xfrm>
            <a:off x="5945216" y="1629398"/>
            <a:ext cx="3121367" cy="4524315"/>
          </a:xfrm>
          <a:prstGeom prst="rect">
            <a:avLst/>
          </a:prstGeom>
          <a:noFill/>
        </p:spPr>
        <p:txBody>
          <a:bodyPr wrap="none" rtlCol="0">
            <a:spAutoFit/>
          </a:bodyPr>
          <a:lstStyle/>
          <a:p>
            <a:pPr marL="285750" indent="-285750" algn="l">
              <a:buFont typeface="Wingdings" panose="05000000000000000000" pitchFamily="2" charset="2"/>
              <a:buChar char="Ø"/>
            </a:pPr>
            <a:r>
              <a:rPr lang="en-US" b="1" i="0" u="none" strike="noStrike" baseline="0">
                <a:solidFill>
                  <a:srgbClr val="005480"/>
                </a:solidFill>
                <a:latin typeface="Arial" panose="020b0604020202020204" pitchFamily="34" charset="0"/>
                <a:cs typeface="Arial" panose="020b0604020202020204" pitchFamily="34" charset="0"/>
              </a:rPr>
              <a:t>Marketing</a:t>
            </a:r>
          </a:p>
          <a:p>
            <a:pPr marR="3110" algn="just"/>
            <a:r>
              <a:rPr lang="en-US" b="0" i="0" u="none" strike="noStrike" baseline="0">
                <a:solidFill>
                  <a:srgbClr val="005480"/>
                </a:solidFill>
                <a:latin typeface="Arial" panose="020b0604020202020204" pitchFamily="34" charset="0"/>
                <a:cs typeface="Arial" panose="020b0604020202020204" pitchFamily="34" charset="0"/>
              </a:rPr>
              <a:t>Competitor analysis, </a:t>
            </a:r>
          </a:p>
          <a:p>
            <a:pPr marR="3110" algn="just"/>
            <a:r>
              <a:rPr lang="en-US" b="0" i="0" u="none" strike="noStrike" baseline="0">
                <a:solidFill>
                  <a:srgbClr val="005480"/>
                </a:solidFill>
                <a:latin typeface="Arial" panose="020b0604020202020204" pitchFamily="34" charset="0"/>
                <a:cs typeface="Arial" panose="020b0604020202020204" pitchFamily="34" charset="0"/>
              </a:rPr>
              <a:t>email</a:t>
            </a:r>
            <a:r>
              <a:rPr lang="en-US">
                <a:solidFill>
                  <a:srgbClr val="005480"/>
                </a:solidFill>
                <a:latin typeface="Arial" panose="020b0604020202020204" pitchFamily="34" charset="0"/>
                <a:cs typeface="Arial" panose="020b0604020202020204" pitchFamily="34" charset="0"/>
              </a:rPr>
              <a:t> </a:t>
            </a:r>
            <a:r>
              <a:rPr lang="en-US" b="0" i="0" u="none" strike="noStrike" baseline="0">
                <a:solidFill>
                  <a:srgbClr val="005480"/>
                </a:solidFill>
                <a:latin typeface="Arial" panose="020b0604020202020204" pitchFamily="34" charset="0"/>
                <a:cs typeface="Arial" panose="020b0604020202020204" pitchFamily="34" charset="0"/>
              </a:rPr>
              <a:t>marketing, </a:t>
            </a:r>
          </a:p>
          <a:p>
            <a:pPr marR="3110" algn="just"/>
            <a:r>
              <a:rPr lang="en-US" b="0" i="0" u="none" strike="noStrike" baseline="0">
                <a:solidFill>
                  <a:srgbClr val="005480"/>
                </a:solidFill>
                <a:latin typeface="Arial" panose="020b0604020202020204" pitchFamily="34" charset="0"/>
                <a:cs typeface="Arial" panose="020b0604020202020204" pitchFamily="34" charset="0"/>
              </a:rPr>
              <a:t>lead generation, </a:t>
            </a:r>
          </a:p>
          <a:p>
            <a:pPr marR="3110" algn="just"/>
            <a:r>
              <a:rPr lang="en-US" b="0" i="0" u="none" strike="noStrike" baseline="0">
                <a:solidFill>
                  <a:srgbClr val="005480"/>
                </a:solidFill>
                <a:latin typeface="Arial" panose="020b0604020202020204" pitchFamily="34" charset="0"/>
                <a:cs typeface="Arial" panose="020b0604020202020204" pitchFamily="34" charset="0"/>
              </a:rPr>
              <a:t>recommendations</a:t>
            </a:r>
          </a:p>
          <a:p>
            <a:pPr marR="3110" algn="just"/>
            <a:endParaRPr lang="en-US">
              <a:solidFill>
                <a:srgbClr val="005480"/>
              </a:solidFill>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en-US" b="1" i="0" u="none" strike="noStrike" baseline="0">
                <a:solidFill>
                  <a:srgbClr val="005480"/>
                </a:solidFill>
                <a:latin typeface="Arial" panose="020b0604020202020204" pitchFamily="34" charset="0"/>
                <a:cs typeface="Arial" panose="020b0604020202020204" pitchFamily="34" charset="0"/>
              </a:rPr>
              <a:t>Finance </a:t>
            </a:r>
            <a:endParaRPr lang="en-US" b="1">
              <a:solidFill>
                <a:srgbClr val="005480"/>
              </a:solidFill>
              <a:latin typeface="Arial" panose="020b0604020202020204" pitchFamily="34" charset="0"/>
              <a:cs typeface="Arial" panose="020b0604020202020204" pitchFamily="34" charset="0"/>
            </a:endParaRPr>
          </a:p>
          <a:p>
            <a:pPr algn="l"/>
            <a:r>
              <a:rPr lang="en-US" sz="1800" kern="100">
                <a:solidFill>
                  <a:srgbClr val="005480"/>
                </a:solidFill>
                <a:effectLst/>
                <a:latin typeface="Arial" panose="020b0604020202020204" pitchFamily="34" charset="0"/>
                <a:ea typeface="Calibri" panose="020f0502020204030204" pitchFamily="34" charset="0"/>
                <a:cs typeface="Arial" panose="020b0604020202020204" pitchFamily="34" charset="0"/>
              </a:rPr>
              <a:t>Fraud detection/prevention, </a:t>
            </a:r>
          </a:p>
          <a:p>
            <a:pPr algn="l"/>
            <a:r>
              <a:rPr lang="en-US" sz="1800" kern="100">
                <a:solidFill>
                  <a:srgbClr val="005480"/>
                </a:solidFill>
                <a:effectLst/>
                <a:latin typeface="Arial" panose="020b0604020202020204" pitchFamily="34" charset="0"/>
                <a:ea typeface="Calibri" panose="020f0502020204030204" pitchFamily="34" charset="0"/>
                <a:cs typeface="Arial" panose="020b0604020202020204" pitchFamily="34" charset="0"/>
              </a:rPr>
              <a:t>revenue forecasting, stock </a:t>
            </a:r>
          </a:p>
          <a:p>
            <a:pPr algn="l"/>
            <a:r>
              <a:rPr lang="en-US" sz="1800" kern="100">
                <a:solidFill>
                  <a:srgbClr val="005480"/>
                </a:solidFill>
                <a:effectLst/>
                <a:latin typeface="Arial" panose="020b0604020202020204" pitchFamily="34" charset="0"/>
                <a:ea typeface="Calibri" panose="020f0502020204030204" pitchFamily="34" charset="0"/>
                <a:cs typeface="Arial" panose="020b0604020202020204" pitchFamily="34" charset="0"/>
              </a:rPr>
              <a:t>price predictions, risk </a:t>
            </a:r>
          </a:p>
          <a:p>
            <a:pPr algn="l"/>
            <a:r>
              <a:rPr lang="en-US" sz="1800" kern="100">
                <a:solidFill>
                  <a:srgbClr val="005480"/>
                </a:solidFill>
                <a:effectLst/>
                <a:latin typeface="Arial" panose="020b0604020202020204" pitchFamily="34" charset="0"/>
                <a:ea typeface="Calibri" panose="020f0502020204030204" pitchFamily="34" charset="0"/>
                <a:cs typeface="Arial" panose="020b0604020202020204" pitchFamily="34" charset="0"/>
              </a:rPr>
              <a:t>monitoring and management</a:t>
            </a:r>
            <a:endParaRPr lang="en-US" b="0" i="0" u="none" strike="noStrike" baseline="0">
              <a:solidFill>
                <a:srgbClr val="005480"/>
              </a:solidFill>
              <a:latin typeface="Arial" panose="020b0604020202020204" pitchFamily="34" charset="0"/>
              <a:cs typeface="Arial" panose="020b0604020202020204" pitchFamily="34" charset="0"/>
            </a:endParaRPr>
          </a:p>
          <a:p>
            <a:endParaRPr lang="en-US">
              <a:solidFill>
                <a:srgbClr val="00548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b="1">
                <a:solidFill>
                  <a:srgbClr val="005480"/>
                </a:solidFill>
                <a:latin typeface="Arial" panose="020b0604020202020204" pitchFamily="34" charset="0"/>
                <a:cs typeface="Arial" panose="020b0604020202020204" pitchFamily="34" charset="0"/>
              </a:rPr>
              <a:t>Customer Service</a:t>
            </a:r>
          </a:p>
          <a:p>
            <a:r>
              <a:rPr lang="en-US">
                <a:solidFill>
                  <a:srgbClr val="005480"/>
                </a:solidFill>
                <a:latin typeface="Arial" panose="020b0604020202020204" pitchFamily="34" charset="0"/>
                <a:cs typeface="Arial" panose="020b0604020202020204" pitchFamily="34" charset="0"/>
              </a:rPr>
              <a:t>Chatbots, virtual assistants, </a:t>
            </a:r>
          </a:p>
          <a:p>
            <a:r>
              <a:rPr lang="en-US">
                <a:solidFill>
                  <a:srgbClr val="005480"/>
                </a:solidFill>
                <a:latin typeface="Arial" panose="020b0604020202020204" pitchFamily="34" charset="0"/>
                <a:cs typeface="Arial" panose="020b0604020202020204" pitchFamily="34" charset="0"/>
              </a:rPr>
              <a:t>sentiment analysis,</a:t>
            </a:r>
          </a:p>
          <a:p>
            <a:r>
              <a:rPr lang="en-US">
                <a:solidFill>
                  <a:srgbClr val="005480"/>
                </a:solidFill>
                <a:latin typeface="Arial" panose="020b0604020202020204" pitchFamily="34" charset="0"/>
                <a:cs typeface="Arial" panose="020b0604020202020204" pitchFamily="34" charset="0"/>
              </a:rPr>
              <a:t>personalization</a:t>
            </a:r>
          </a:p>
        </p:txBody>
      </p:sp>
    </p:spTree>
    <p:extLst>
      <p:ext uri="{BB962C8B-B14F-4D97-AF65-F5344CB8AC3E}">
        <p14:creationId xmlns:p14="http://schemas.microsoft.com/office/powerpoint/2010/main" val="3613408073"/>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9A0B30A-4CEB-C294-0337-84AB422009AD}"/>
              </a:ext>
            </a:extLst>
          </p:cNvPr>
          <p:cNvSpPr>
            <a:spLocks noGrp="1"/>
          </p:cNvSpPr>
          <p:nvPr>
            <p:ph type="title"/>
          </p:nvPr>
        </p:nvSpPr>
        <p:spPr/>
        <p:txBody>
          <a:bodyPr/>
          <a:lstStyle/>
          <a:p>
            <a:r>
              <a:rPr lang="en-US"/>
              <a:t>AI Governance </a:t>
            </a:r>
          </a:p>
        </p:txBody>
      </p:sp>
      <p:sp>
        <p:nvSpPr>
          <p:cNvPr id="3" name="Text Placeholder 2">
            <a:extLst>
              <a:ext uri="{FF2B5EF4-FFF2-40B4-BE49-F238E27FC236}">
                <a16:creationId xmlns:a16="http://schemas.microsoft.com/office/drawing/2014/main" id="{47BBC110-D5BE-5780-1631-A9594352667D}"/>
              </a:ext>
            </a:extLst>
          </p:cNvPr>
          <p:cNvSpPr>
            <a:spLocks noGrp="1"/>
          </p:cNvSpPr>
          <p:nvPr>
            <p:ph type="body" sz="quarter" idx="10"/>
          </p:nvPr>
        </p:nvSpPr>
        <p:spPr/>
        <p:txBody>
          <a:bodyPr/>
          <a:lstStyle/>
          <a:p>
            <a:endParaRPr lang="en-US" b="0" i="0">
              <a:effectLst/>
              <a:highlight>
                <a:srgbClr val="FFFFFF"/>
              </a:highlight>
            </a:endParaRPr>
          </a:p>
          <a:p>
            <a:r>
              <a:rPr lang="en-US" b="0" i="0">
                <a:effectLst/>
                <a:highlight>
                  <a:srgbClr val="FFFFFF"/>
                </a:highlight>
              </a:rPr>
              <a:t>Framework of policies, procedures, and controls that guide the development, deployment, and use of AI systems </a:t>
            </a:r>
          </a:p>
          <a:p>
            <a:r>
              <a:rPr lang="en-US">
                <a:highlight>
                  <a:srgbClr val="FFFFFF"/>
                </a:highlight>
              </a:rPr>
              <a:t>E</a:t>
            </a:r>
            <a:r>
              <a:rPr lang="en-US" b="0" i="0">
                <a:effectLst/>
                <a:highlight>
                  <a:srgbClr val="FFFFFF"/>
                </a:highlight>
              </a:rPr>
              <a:t>nsures ethical, responsible, and transparent use of AI technology by promoting data privacy, security, and accountability </a:t>
            </a:r>
          </a:p>
          <a:p>
            <a:r>
              <a:rPr lang="en-US" b="0" i="0">
                <a:effectLst/>
                <a:highlight>
                  <a:srgbClr val="FFFFFF"/>
                </a:highlight>
              </a:rPr>
              <a:t>Clear guidelines for AI implementation and management can mitigate risks while maximizing potential benefits</a:t>
            </a:r>
            <a:endParaRPr lang="en-US"/>
          </a:p>
        </p:txBody>
      </p:sp>
    </p:spTree>
    <p:extLst>
      <p:ext uri="{BB962C8B-B14F-4D97-AF65-F5344CB8AC3E}">
        <p14:creationId xmlns:p14="http://schemas.microsoft.com/office/powerpoint/2010/main" val="7873780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A12929FE-DCD5-8357-CB5F-23B2DA3A6407}"/>
              </a:ext>
            </a:extLst>
          </p:cNvPr>
          <p:cNvSpPr>
            <a:spLocks noGrp="1"/>
          </p:cNvSpPr>
          <p:nvPr>
            <p:ph type="title"/>
          </p:nvPr>
        </p:nvSpPr>
        <p:spPr/>
        <p:txBody>
          <a:bodyPr>
            <a:normAutofit fontScale="90000"/>
          </a:bodyPr>
          <a:lstStyle/>
          <a:p>
            <a:r>
              <a:rPr lang="en-US"/>
              <a:t>Who Manages AI Governance?</a:t>
            </a:r>
          </a:p>
        </p:txBody>
      </p:sp>
      <p:graphicFrame>
        <p:nvGraphicFramePr>
          <p:cNvPr id="4" name="Diagram 3">
            <a:extLst>
              <a:ext uri="{FF2B5EF4-FFF2-40B4-BE49-F238E27FC236}">
                <a16:creationId xmlns:a16="http://schemas.microsoft.com/office/drawing/2014/main" id="{F8522670-4EEA-3314-18A9-5F5DC3720C07}"/>
              </a:ext>
            </a:extLst>
          </p:cNvPr>
          <p:cNvGraphicFramePr/>
          <p:nvPr>
            <p:extLst>
              <p:ext uri="{D42A27DB-BD31-4B8C-83A1-F6EECF244321}">
                <p14:modId xmlns:p14="http://schemas.microsoft.com/office/powerpoint/2010/main" val="848014466"/>
              </p:ext>
            </p:extLst>
          </p:nvPr>
        </p:nvGraphicFramePr>
        <p:xfrm>
          <a:off x="162369" y="1427147"/>
          <a:ext cx="8844897" cy="5110385"/>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533843340"/>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EE48C6AF-EF3B-7301-3BF7-41E30A6CD059}"/>
              </a:ext>
            </a:extLst>
          </p:cNvPr>
          <p:cNvSpPr>
            <a:spLocks noGrp="1"/>
          </p:cNvSpPr>
          <p:nvPr>
            <p:ph type="title"/>
          </p:nvPr>
        </p:nvSpPr>
        <p:spPr/>
        <p:txBody>
          <a:bodyPr>
            <a:normAutofit fontScale="90000"/>
          </a:bodyPr>
          <a:lstStyle/>
          <a:p>
            <a:r>
              <a:rPr lang="en-US"/>
              <a:t>Best Practices for AI Governance</a:t>
            </a:r>
          </a:p>
        </p:txBody>
      </p:sp>
      <p:sp>
        <p:nvSpPr>
          <p:cNvPr id="3" name="Text Placeholder 2">
            <a:extLst>
              <a:ext uri="{FF2B5EF4-FFF2-40B4-BE49-F238E27FC236}">
                <a16:creationId xmlns:a16="http://schemas.microsoft.com/office/drawing/2014/main" id="{AFD868E7-1419-2B88-0584-E9917B846898}"/>
              </a:ext>
            </a:extLst>
          </p:cNvPr>
          <p:cNvSpPr>
            <a:spLocks noGrp="1"/>
          </p:cNvSpPr>
          <p:nvPr>
            <p:ph type="body" sz="quarter" idx="10"/>
          </p:nvPr>
        </p:nvSpPr>
        <p:spPr/>
        <p:txBody>
          <a:bodyPr>
            <a:normAutofit fontScale="92500" lnSpcReduction="10000"/>
          </a:bodyPr>
          <a:lstStyle/>
          <a:p>
            <a:r>
              <a:rPr lang="en-US" i="0">
                <a:effectLst/>
                <a:highlight>
                  <a:srgbClr val="FFFFFF"/>
                </a:highlight>
              </a:rPr>
              <a:t>Establish a clear governance framework</a:t>
            </a:r>
            <a:r>
              <a:rPr lang="en-US">
                <a:highlight>
                  <a:srgbClr val="FFFFFF"/>
                </a:highlight>
              </a:rPr>
              <a:t> and team</a:t>
            </a:r>
            <a:r>
              <a:rPr lang="en-US" i="0">
                <a:effectLst/>
                <a:highlight>
                  <a:srgbClr val="FFFFFF"/>
                </a:highlight>
              </a:rPr>
              <a:t> </a:t>
            </a:r>
          </a:p>
          <a:p>
            <a:r>
              <a:rPr lang="en-US" i="0">
                <a:effectLst/>
                <a:highlight>
                  <a:srgbClr val="FFFFFF"/>
                </a:highlight>
              </a:rPr>
              <a:t>Develop AI policies and procedures </a:t>
            </a:r>
          </a:p>
          <a:p>
            <a:r>
              <a:rPr lang="en-US">
                <a:highlight>
                  <a:srgbClr val="FFFFFF"/>
                </a:highlight>
              </a:rPr>
              <a:t>Conduct internal due diligence and vet existing vendors</a:t>
            </a:r>
            <a:endParaRPr lang="en-US" i="0">
              <a:effectLst/>
              <a:highlight>
                <a:srgbClr val="FFFFFF"/>
              </a:highlight>
            </a:endParaRPr>
          </a:p>
          <a:p>
            <a:r>
              <a:rPr lang="en-US" i="0">
                <a:effectLst/>
                <a:highlight>
                  <a:srgbClr val="FFFFFF"/>
                </a:highlight>
              </a:rPr>
              <a:t>Engage in cross-department collaboration</a:t>
            </a:r>
          </a:p>
          <a:p>
            <a:r>
              <a:rPr lang="en-US" i="0">
                <a:effectLst/>
                <a:highlight>
                  <a:srgbClr val="FFFFFF"/>
                </a:highlight>
              </a:rPr>
              <a:t>Conduct regular trainings </a:t>
            </a:r>
          </a:p>
          <a:p>
            <a:r>
              <a:rPr lang="en-US" i="0">
                <a:effectLst/>
                <a:highlight>
                  <a:srgbClr val="FFFFFF"/>
                </a:highlight>
              </a:rPr>
              <a:t>Communicate early and often  </a:t>
            </a:r>
          </a:p>
          <a:p>
            <a:r>
              <a:rPr lang="en-US" i="0">
                <a:effectLst/>
                <a:highlight>
                  <a:srgbClr val="FFFFFF"/>
                </a:highlight>
              </a:rPr>
              <a:t>Establish monitoring, auditing and enforcement mechanisms</a:t>
            </a:r>
          </a:p>
          <a:p>
            <a:r>
              <a:rPr lang="en-US" i="0">
                <a:effectLst/>
                <a:highlight>
                  <a:srgbClr val="FFFFFF"/>
                </a:highlight>
              </a:rPr>
              <a:t>Remain flexible to adapt based on feedback and changing regulatory landscape</a:t>
            </a:r>
            <a:endParaRPr lang="en-US"/>
          </a:p>
        </p:txBody>
      </p:sp>
    </p:spTree>
    <p:extLst>
      <p:ext uri="{BB962C8B-B14F-4D97-AF65-F5344CB8AC3E}">
        <p14:creationId xmlns:p14="http://schemas.microsoft.com/office/powerpoint/2010/main" val="16641246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033BF490-D40D-6D40-F1F7-9EEB96A99A6F}"/>
              </a:ext>
            </a:extLst>
          </p:cNvPr>
          <p:cNvSpPr>
            <a:spLocks noGrp="1"/>
          </p:cNvSpPr>
          <p:nvPr>
            <p:ph type="title"/>
          </p:nvPr>
        </p:nvSpPr>
        <p:spPr/>
        <p:txBody>
          <a:bodyPr/>
          <a:lstStyle/>
          <a:p>
            <a:r>
              <a:rPr lang="en-US"/>
              <a:t>AI Policy Considerations</a:t>
            </a:r>
          </a:p>
        </p:txBody>
      </p:sp>
      <p:sp>
        <p:nvSpPr>
          <p:cNvPr id="3" name="Text Placeholder 2">
            <a:extLst>
              <a:ext uri="{FF2B5EF4-FFF2-40B4-BE49-F238E27FC236}">
                <a16:creationId xmlns:a16="http://schemas.microsoft.com/office/drawing/2014/main" id="{85489703-015F-9143-1E5B-E2E9467213DE}"/>
              </a:ext>
            </a:extLst>
          </p:cNvPr>
          <p:cNvSpPr>
            <a:spLocks noGrp="1"/>
          </p:cNvSpPr>
          <p:nvPr>
            <p:ph type="body" sz="quarter" idx="10"/>
          </p:nvPr>
        </p:nvSpPr>
        <p:spPr>
          <a:xfrm>
            <a:off x="162111" y="1730112"/>
            <a:ext cx="4575810" cy="4552950"/>
          </a:xfrm>
        </p:spPr>
        <p:txBody>
          <a:bodyPr>
            <a:normAutofit fontScale="92500" lnSpcReduction="20000"/>
          </a:bodyPr>
          <a:lstStyle/>
          <a:p>
            <a:pPr algn="l" fontAlgn="base"/>
            <a:r>
              <a:rPr lang="en-US" i="0">
                <a:effectLst/>
              </a:rPr>
              <a:t>Confidentiality obligations and submission of sensitive information/IP protection</a:t>
            </a:r>
          </a:p>
          <a:p>
            <a:pPr algn="l" fontAlgn="base"/>
            <a:r>
              <a:rPr lang="en-US" i="0">
                <a:effectLst/>
              </a:rPr>
              <a:t>Fact-checking and </a:t>
            </a:r>
            <a:r>
              <a:rPr lang="en-US"/>
              <a:t>IP </a:t>
            </a:r>
            <a:r>
              <a:rPr lang="en-US" i="0">
                <a:effectLst/>
              </a:rPr>
              <a:t>infringement</a:t>
            </a:r>
          </a:p>
          <a:p>
            <a:pPr algn="l" fontAlgn="base"/>
            <a:r>
              <a:rPr lang="en-US"/>
              <a:t>Data privacy </a:t>
            </a:r>
            <a:endParaRPr lang="en-US" i="0">
              <a:effectLst/>
            </a:endParaRPr>
          </a:p>
          <a:p>
            <a:pPr algn="l" fontAlgn="base"/>
            <a:r>
              <a:rPr lang="en-US"/>
              <a:t>Appliable industry regulations</a:t>
            </a:r>
            <a:endParaRPr lang="en-US" i="0">
              <a:effectLst/>
            </a:endParaRPr>
          </a:p>
          <a:p>
            <a:pPr algn="l" fontAlgn="base"/>
            <a:r>
              <a:rPr lang="en-US" i="0">
                <a:effectLst/>
              </a:rPr>
              <a:t>Defining "AI" terminology and understanding scope </a:t>
            </a:r>
          </a:p>
          <a:p>
            <a:pPr algn="l" fontAlgn="base"/>
            <a:r>
              <a:rPr lang="en-US" i="0">
                <a:effectLst/>
              </a:rPr>
              <a:t>Enforcement</a:t>
            </a:r>
          </a:p>
          <a:p>
            <a:pPr algn="l" fontAlgn="base"/>
            <a:r>
              <a:rPr lang="en-US" i="0">
                <a:effectLst/>
              </a:rPr>
              <a:t>Compliance with other internal policies</a:t>
            </a:r>
          </a:p>
          <a:p>
            <a:endParaRPr lang="en-US"/>
          </a:p>
        </p:txBody>
      </p:sp>
      <p:pic>
        <p:nvPicPr>
          <p:cNvPr id="4" name="Picture 3">
            <a:extLst>
              <a:ext uri="{FF2B5EF4-FFF2-40B4-BE49-F238E27FC236}">
                <a16:creationId xmlns:a16="http://schemas.microsoft.com/office/drawing/2014/main" id="{697E7B94-0177-C497-9409-33D35BE9C790}"/>
              </a:ext>
            </a:extLst>
          </p:cNvPr>
          <p:cNvPicPr>
            <a:picLocks noChangeAspect="1"/>
          </p:cNvPicPr>
          <p:nvPr/>
        </p:nvPicPr>
        <p:blipFill>
          <a:blip r:embed="rId2"/>
          <a:stretch>
            <a:fillRect/>
          </a:stretch>
        </p:blipFill>
        <p:spPr>
          <a:xfrm>
            <a:off x="4737921" y="1730112"/>
            <a:ext cx="4243968" cy="4243968"/>
          </a:xfrm>
          <a:prstGeom prst="rect">
            <a:avLst/>
          </a:prstGeom>
        </p:spPr>
      </p:pic>
    </p:spTree>
    <p:extLst>
      <p:ext uri="{BB962C8B-B14F-4D97-AF65-F5344CB8AC3E}">
        <p14:creationId xmlns:p14="http://schemas.microsoft.com/office/powerpoint/2010/main" val="2492299651"/>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1CBF8A0-7590-B5C6-8885-00FE6AA8AFD0}"/>
              </a:ext>
            </a:extLst>
          </p:cNvPr>
          <p:cNvSpPr>
            <a:spLocks noGrp="1"/>
          </p:cNvSpPr>
          <p:nvPr>
            <p:ph type="title"/>
          </p:nvPr>
        </p:nvSpPr>
        <p:spPr/>
        <p:txBody>
          <a:bodyPr/>
          <a:lstStyle/>
          <a:p>
            <a:pPr algn="ctr"/>
            <a:r>
              <a:rPr lang="en-US"/>
              <a:t>Questions?</a:t>
            </a:r>
          </a:p>
        </p:txBody>
      </p:sp>
      <p:sp>
        <p:nvSpPr>
          <p:cNvPr id="3" name="Text Placeholder 2">
            <a:extLst>
              <a:ext uri="{FF2B5EF4-FFF2-40B4-BE49-F238E27FC236}">
                <a16:creationId xmlns:a16="http://schemas.microsoft.com/office/drawing/2014/main" id="{436339E9-B7C6-E75C-9B95-B72132143294}"/>
              </a:ext>
            </a:extLst>
          </p:cNvPr>
          <p:cNvSpPr>
            <a:spLocks noGrp="1"/>
          </p:cNvSpPr>
          <p:nvPr>
            <p:ph type="body" sz="quarter" idx="10"/>
          </p:nvPr>
        </p:nvSpPr>
        <p:spPr/>
        <p:txBody>
          <a:bodyPr>
            <a:normAutofit fontScale="55000" lnSpcReduction="20000"/>
          </a:bodyPr>
          <a:lstStyle/>
          <a:p>
            <a:pPr marL="0" indent="0">
              <a:buNone/>
            </a:pPr>
            <a:endParaRPr lang="en-US" sz="2800" b="1"/>
          </a:p>
          <a:p>
            <a:pPr marL="0" indent="0">
              <a:buNone/>
            </a:pPr>
            <a:endParaRPr lang="en-US" b="1"/>
          </a:p>
          <a:p>
            <a:pPr marL="0" indent="0" algn="ctr">
              <a:buNone/>
            </a:pPr>
            <a:endParaRPr lang="en-US" b="1"/>
          </a:p>
          <a:p>
            <a:pPr marL="0" indent="0" algn="ctr">
              <a:buNone/>
            </a:pPr>
            <a:endParaRPr lang="en-US" b="1"/>
          </a:p>
          <a:p>
            <a:pPr marL="0" indent="0" algn="ctr">
              <a:buNone/>
            </a:pPr>
            <a:endParaRPr lang="en-US" b="1"/>
          </a:p>
          <a:p>
            <a:pPr marL="0" indent="0" algn="ctr">
              <a:buNone/>
            </a:pPr>
            <a:endParaRPr lang="en-US" sz="6400" b="1"/>
          </a:p>
          <a:p>
            <a:pPr marL="0" indent="0" algn="ctr">
              <a:buNone/>
            </a:pPr>
            <a:r>
              <a:rPr lang="en-US" sz="6400" b="1"/>
              <a:t>Thank you!</a:t>
            </a:r>
          </a:p>
          <a:p>
            <a:pPr marL="0" indent="0">
              <a:buNone/>
            </a:pPr>
            <a:endParaRPr lang="en-US" b="1"/>
          </a:p>
          <a:p>
            <a:pPr marL="0" indent="0">
              <a:buNone/>
            </a:pPr>
            <a:endParaRPr lang="en-US" sz="2800" b="1"/>
          </a:p>
          <a:p>
            <a:pPr marL="0" indent="0">
              <a:buNone/>
            </a:pPr>
            <a:r>
              <a:rPr lang="en-US" sz="3600" b="1"/>
              <a:t>Contact Info:</a:t>
            </a:r>
            <a:endParaRPr lang="en-US" sz="3600"/>
          </a:p>
          <a:p>
            <a:pPr marL="0" indent="0">
              <a:buNone/>
            </a:pPr>
            <a:r>
              <a:rPr lang="en-US" sz="3600"/>
              <a:t>Susanna Bagdasarova</a:t>
            </a:r>
          </a:p>
          <a:p>
            <a:pPr marL="0" indent="0">
              <a:buNone/>
            </a:pPr>
            <a:r>
              <a:rPr lang="en-US" sz="3600"/>
              <a:t>sbagdasarova@babstcalland.com</a:t>
            </a:r>
          </a:p>
          <a:p>
            <a:pPr marL="0" indent="0">
              <a:buNone/>
            </a:pPr>
            <a:r>
              <a:rPr lang="en-US" sz="3600"/>
              <a:t>412-394-5434</a:t>
            </a:r>
          </a:p>
          <a:p>
            <a:endParaRPr lang="en-US"/>
          </a:p>
        </p:txBody>
      </p:sp>
    </p:spTree>
    <p:extLst>
      <p:ext uri="{BB962C8B-B14F-4D97-AF65-F5344CB8AC3E}">
        <p14:creationId xmlns:p14="http://schemas.microsoft.com/office/powerpoint/2010/main" val="3857451863"/>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C072F1B-E413-47C5-AB5E-97BE643D8AE2}"/>
              </a:ext>
            </a:extLst>
          </p:cNvPr>
          <p:cNvSpPr>
            <a:spLocks noGrp="1"/>
          </p:cNvSpPr>
          <p:nvPr>
            <p:ph type="body" sz="quarter" idx="10"/>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30281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solidFill>
                <a:srgbClr val="005480"/>
              </a:solidFill>
              <a:latin typeface="Arial" panose="020b0604020202020204" pitchFamily="34" charset="0"/>
              <a:cs typeface="Arial" panose="020b0604020202020204" pitchFamily="34" charset="0"/>
            </a:endParaRPr>
          </a:p>
        </p:txBody>
      </p:sp>
      <p:pic>
        <p:nvPicPr>
          <p:cNvPr id="4" name="Picture 2" descr="a human hand touching a robot hand like Michaelangelo's &quot;birth of adam&quot;  3d render">
            <a:extLst>
              <a:ext uri="{FF2B5EF4-FFF2-40B4-BE49-F238E27FC236}">
                <a16:creationId xmlns:a16="http://schemas.microsoft.com/office/drawing/2014/main" id="{6D61DE6A-91DD-B1AA-299D-35F292C9F5F8}"/>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90366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97DCA77B-BBF7-0C12-C2EF-34FB58393749}"/>
              </a:ext>
            </a:extLst>
          </p:cNvPr>
          <p:cNvGraphicFramePr/>
          <p:nvPr>
            <p:extLst>
              <p:ext uri="{D42A27DB-BD31-4B8C-83A1-F6EECF244321}">
                <p14:modId xmlns:p14="http://schemas.microsoft.com/office/powerpoint/2010/main" val="3933795147"/>
              </p:ext>
            </p:extLst>
          </p:nvPr>
        </p:nvGraphicFramePr>
        <p:xfrm>
          <a:off x="1704976" y="928316"/>
          <a:ext cx="5676900" cy="5829141"/>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5955606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solidFill>
                <a:srgbClr val="005480"/>
              </a:solidFill>
              <a:latin typeface="Arial" panose="020b0604020202020204" pitchFamily="34" charset="0"/>
              <a:cs typeface="Arial" panose="020b0604020202020204" pitchFamily="34" charset="0"/>
            </a:endParaRPr>
          </a:p>
        </p:txBody>
      </p:sp>
      <p:pic>
        <p:nvPicPr>
          <p:cNvPr id="4" name="Picture 6">
            <a:extLst>
              <a:ext uri="{FF2B5EF4-FFF2-40B4-BE49-F238E27FC236}">
                <a16:creationId xmlns:a16="http://schemas.microsoft.com/office/drawing/2014/main" id="{F4FF36AF-2169-F7D0-804E-39DA7F3892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625" y="0"/>
            <a:ext cx="10020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502521-9B42-2771-3E47-8C00FCF7E8DF}"/>
              </a:ext>
            </a:extLst>
          </p:cNvPr>
          <p:cNvSpPr txBox="1"/>
          <p:nvPr/>
        </p:nvSpPr>
        <p:spPr>
          <a:xfrm>
            <a:off x="7036432" y="6634190"/>
            <a:ext cx="2133918" cy="246221"/>
          </a:xfrm>
          <a:prstGeom prst="rect">
            <a:avLst/>
          </a:prstGeom>
          <a:noFill/>
        </p:spPr>
        <p:txBody>
          <a:bodyPr wrap="none" rtlCol="0">
            <a:spAutoFit/>
          </a:bodyPr>
          <a:lstStyle/>
          <a:p>
            <a:r>
              <a:rPr lang="en-US" sz="1000">
                <a:solidFill>
                  <a:schemeClr val="bg1"/>
                </a:solidFill>
                <a:latin typeface="Arial" panose="020b0604020202020204" pitchFamily="34" charset="0"/>
                <a:cs typeface="Arial" panose="020b0604020202020204" pitchFamily="34" charset="0"/>
              </a:rPr>
              <a:t>Image Source: digitalwellbeing.org</a:t>
            </a:r>
          </a:p>
        </p:txBody>
      </p:sp>
    </p:spTree>
    <p:extLst>
      <p:ext uri="{BB962C8B-B14F-4D97-AF65-F5344CB8AC3E}">
        <p14:creationId xmlns:p14="http://schemas.microsoft.com/office/powerpoint/2010/main" val="428040229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DA97E73C-5F64-4619-B22B-8367A64EE28F}"/>
              </a:ext>
            </a:extLst>
          </p:cNvPr>
          <p:cNvSpPr>
            <a:spLocks noGrp="1"/>
          </p:cNvSpPr>
          <p:nvPr>
            <p:ph type="body" sz="quarter" idx="10"/>
          </p:nvPr>
        </p:nvSpPr>
        <p:spPr/>
        <p:txBody>
          <a:bodyPr/>
          <a:lstStyle/>
          <a:p>
            <a:endParaRPr lang="en-US">
              <a:solidFill>
                <a:srgbClr val="00548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F374704-9249-2102-DF6B-99F6DF543384}"/>
              </a:ext>
            </a:extLst>
          </p:cNvPr>
          <p:cNvPicPr>
            <a:picLocks noChangeAspect="1"/>
          </p:cNvPicPr>
          <p:nvPr/>
        </p:nvPicPr>
        <p:blipFill>
          <a:blip r:embed="rId2"/>
          <a:srcRect t="7860" r="23806"/>
          <a:stretch>
            <a:fillRect/>
          </a:stretch>
        </p:blipFill>
        <p:spPr>
          <a:xfrm>
            <a:off x="-266700" y="844637"/>
            <a:ext cx="10115550" cy="5743486"/>
          </a:xfrm>
          <a:prstGeom prst="rect">
            <a:avLst/>
          </a:prstGeom>
        </p:spPr>
      </p:pic>
      <p:sp>
        <p:nvSpPr>
          <p:cNvPr id="5" name="TextBox 4">
            <a:extLst>
              <a:ext uri="{FF2B5EF4-FFF2-40B4-BE49-F238E27FC236}">
                <a16:creationId xmlns:a16="http://schemas.microsoft.com/office/drawing/2014/main" id="{6BD9158D-4C65-9BD7-D8E9-D3FB84D3A0F0}"/>
              </a:ext>
            </a:extLst>
          </p:cNvPr>
          <p:cNvSpPr txBox="1"/>
          <p:nvPr/>
        </p:nvSpPr>
        <p:spPr>
          <a:xfrm>
            <a:off x="5086317" y="6581001"/>
            <a:ext cx="2816797" cy="246221"/>
          </a:xfrm>
          <a:prstGeom prst="rect">
            <a:avLst/>
          </a:prstGeom>
          <a:noFill/>
        </p:spPr>
        <p:txBody>
          <a:bodyPr wrap="none" rtlCol="0">
            <a:spAutoFit/>
          </a:bodyPr>
          <a:lstStyle/>
          <a:p>
            <a:r>
              <a:rPr lang="en-US" sz="1000">
                <a:latin typeface="Arial" panose="020b0604020202020204" pitchFamily="34" charset="0"/>
                <a:cs typeface="Arial" panose="020b0604020202020204" pitchFamily="34" charset="0"/>
              </a:rPr>
              <a:t>Image Source: https://openai.com/blog/chatgpt</a:t>
            </a:r>
          </a:p>
        </p:txBody>
      </p:sp>
    </p:spTree>
    <p:extLst>
      <p:ext uri="{BB962C8B-B14F-4D97-AF65-F5344CB8AC3E}">
        <p14:creationId xmlns:p14="http://schemas.microsoft.com/office/powerpoint/2010/main" val="54102303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Picture 4">
            <a:extLst>
              <a:ext uri="{FF2B5EF4-FFF2-40B4-BE49-F238E27FC236}">
                <a16:creationId xmlns:a16="http://schemas.microsoft.com/office/drawing/2014/main" id="{75BDD9EF-7463-9A24-A547-B337EC697291}"/>
              </a:ext>
            </a:extLst>
          </p:cNvPr>
          <p:cNvPicPr>
            <a:picLocks noChangeAspect="1"/>
          </p:cNvPicPr>
          <p:nvPr/>
        </p:nvPicPr>
        <p:blipFill>
          <a:blip r:embed="rId2"/>
          <a:stretch>
            <a:fillRect/>
          </a:stretch>
        </p:blipFill>
        <p:spPr>
          <a:xfrm>
            <a:off x="-85725" y="-9525"/>
            <a:ext cx="9363075" cy="6858000"/>
          </a:xfrm>
          <a:prstGeom prst="rect">
            <a:avLst/>
          </a:prstGeom>
        </p:spPr>
      </p:pic>
    </p:spTree>
    <p:extLst>
      <p:ext uri="{BB962C8B-B14F-4D97-AF65-F5344CB8AC3E}">
        <p14:creationId xmlns:p14="http://schemas.microsoft.com/office/powerpoint/2010/main" val="28749234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3">
            <a:extLst>
              <a:ext uri="{FF2B5EF4-FFF2-40B4-BE49-F238E27FC236}">
                <a16:creationId xmlns:a16="http://schemas.microsoft.com/office/drawing/2014/main" id="{447C32F8-73AA-179E-B33A-0534FDB2B982}"/>
              </a:ext>
            </a:extLst>
          </p:cNvPr>
          <p:cNvPicPr>
            <a:picLocks noChangeAspect="1"/>
          </p:cNvPicPr>
          <p:nvPr/>
        </p:nvPicPr>
        <p:blipFill>
          <a:blip r:embed="rId2"/>
          <a:srcRect t="1063"/>
          <a:stretch>
            <a:fillRect/>
          </a:stretch>
        </p:blipFill>
        <p:spPr>
          <a:xfrm>
            <a:off x="95250" y="149875"/>
            <a:ext cx="5430768" cy="3206767"/>
          </a:xfrm>
          <a:prstGeom prst="rect">
            <a:avLst/>
          </a:prstGeom>
          <a:ln w="12700">
            <a:solidFill>
              <a:schemeClr val="tx1"/>
            </a:solidFill>
          </a:ln>
        </p:spPr>
      </p:pic>
      <p:pic>
        <p:nvPicPr>
          <p:cNvPr id="5" name="Picture 4">
            <a:extLst>
              <a:ext uri="{FF2B5EF4-FFF2-40B4-BE49-F238E27FC236}">
                <a16:creationId xmlns:a16="http://schemas.microsoft.com/office/drawing/2014/main" id="{1F668895-FBA0-0C47-57A1-4D4E28D2C66D}"/>
              </a:ext>
            </a:extLst>
          </p:cNvPr>
          <p:cNvPicPr>
            <a:picLocks noChangeAspect="1"/>
          </p:cNvPicPr>
          <p:nvPr/>
        </p:nvPicPr>
        <p:blipFill>
          <a:blip r:embed="rId3"/>
          <a:stretch>
            <a:fillRect/>
          </a:stretch>
        </p:blipFill>
        <p:spPr>
          <a:xfrm>
            <a:off x="3746439" y="2105768"/>
            <a:ext cx="5302311" cy="3819562"/>
          </a:xfrm>
          <a:prstGeom prst="rect">
            <a:avLst/>
          </a:prstGeom>
          <a:ln w="12700">
            <a:solidFill>
              <a:schemeClr val="tx1"/>
            </a:solidFill>
          </a:ln>
        </p:spPr>
      </p:pic>
      <p:pic>
        <p:nvPicPr>
          <p:cNvPr id="6" name="Picture 5">
            <a:extLst>
              <a:ext uri="{FF2B5EF4-FFF2-40B4-BE49-F238E27FC236}">
                <a16:creationId xmlns:a16="http://schemas.microsoft.com/office/drawing/2014/main" id="{508AD04B-4D82-443F-FB94-C18629FE62AA}"/>
              </a:ext>
            </a:extLst>
          </p:cNvPr>
          <p:cNvPicPr>
            <a:picLocks noChangeAspect="1"/>
          </p:cNvPicPr>
          <p:nvPr/>
        </p:nvPicPr>
        <p:blipFill>
          <a:blip r:embed="rId4"/>
          <a:srcRect t="1330"/>
          <a:stretch>
            <a:fillRect/>
          </a:stretch>
        </p:blipFill>
        <p:spPr>
          <a:xfrm>
            <a:off x="95250" y="3784142"/>
            <a:ext cx="5117010" cy="3056785"/>
          </a:xfrm>
          <a:prstGeom prst="rect">
            <a:avLst/>
          </a:prstGeom>
          <a:ln w="12700">
            <a:solidFill>
              <a:schemeClr val="tx1"/>
            </a:solidFill>
          </a:ln>
        </p:spPr>
      </p:pic>
    </p:spTree>
    <p:extLst>
      <p:ext uri="{BB962C8B-B14F-4D97-AF65-F5344CB8AC3E}">
        <p14:creationId xmlns:p14="http://schemas.microsoft.com/office/powerpoint/2010/main" val="16214765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9B6FE7D7-E221-45A6-BF6A-AFCE211754D8}"/>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4" name="Picture 8" descr="futuristic line drawing of head in light blue, with numbers and letters coming out of head, superimposed by a matrix and binary code Sigma 85mm f/8, digital art">
            <a:extLst>
              <a:ext uri="{FF2B5EF4-FFF2-40B4-BE49-F238E27FC236}">
                <a16:creationId xmlns:a16="http://schemas.microsoft.com/office/drawing/2014/main" id="{D9EF1BA6-926C-DC26-DA4A-EB05B1B86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35"/>
          <a:stretch>
            <a:fillRect/>
          </a:stretch>
        </p:blipFill>
        <p:spPr bwMode="auto">
          <a:xfrm>
            <a:off x="0" y="0"/>
            <a:ext cx="9159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DF36932-BA17-B6DC-2730-BEA2B78F3AC1}"/>
              </a:ext>
            </a:extLst>
          </p:cNvPr>
          <p:cNvSpPr txBox="1"/>
          <p:nvPr/>
        </p:nvSpPr>
        <p:spPr>
          <a:xfrm>
            <a:off x="809596" y="2450045"/>
            <a:ext cx="7539847" cy="1368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E8D"/>
                </a:solidFill>
                <a:latin typeface="Arial" panose="020b0604020202020204" pitchFamily="34" charset="0"/>
                <a:ea typeface="+mj-ea"/>
                <a:cs typeface="Arial" panose="020b0604020202020204" pitchFamily="34" charset="0"/>
              </a:defRPr>
            </a:lvl1pPr>
          </a:lstStyle>
          <a:p>
            <a:r>
              <a:rPr lang="en-US">
                <a:solidFill>
                  <a:schemeClr val="bg1"/>
                </a:solidFill>
              </a:rPr>
              <a:t>What is Artificial Intelligence?</a:t>
            </a:r>
          </a:p>
        </p:txBody>
      </p:sp>
    </p:spTree>
    <p:extLst>
      <p:ext uri="{BB962C8B-B14F-4D97-AF65-F5344CB8AC3E}">
        <p14:creationId xmlns:p14="http://schemas.microsoft.com/office/powerpoint/2010/main" val="43957750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5.0"/>
  <p:tag name="AS_RELEASE_DATE" val="2023.02.14"/>
  <p:tag name="AS_TITLE" val="Aspose.Slides for .NET 4.0 Client Profile"/>
  <p:tag name="AS_VERSION" val="23.2"/>
</p:tagLst>
</file>

<file path=ppt/theme/theme1.xml><?xml version="1.0" encoding="utf-8"?>
<a:theme xmlns:r="http://schemas.openxmlformats.org/officeDocument/2006/relationships"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Presentation3" id="{9E55A6F9-F24E-4BE2-90D7-27EBFE691CCA}" vid="{F05E19EF-6FAB-4986-A5FB-095D296931A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p r o p e r t i e s   x m l n s = " h t t p : / / w w w . i m a n a g e . c o m / w o r k / x m l s c h e m a " >  
     < d o c u m e n t i d > A C T I V E ! 1 5 7 6 5 1 2 3 . 1 < / d o c u m e n t i d >  
     < s e n d e r i d > S B A G D A S A R O V A < / s e n d e r i d >  
     < s e n d e r e m a i l > S B A G D A S A R O V A @ B A B S T C A L L A N D . C O M < / s e n d e r e m a i l >  
     < l a s t m o d i f i e d > 2 0 2 4 - 0 4 - 2 3 T 1 9 : 5 3 : 2 5 . 0 0 0 0 0 0 0 - 0 4 : 0 0 < / l a s t m o d i f i e d >  
     < d a t a b a s e > A C T I V E < / d a t a b a s e >  
 < / p r o p e r t i e s > 
</file>

<file path=customXml/itemProps1.xml><?xml version="1.0" encoding="utf-8"?>
<ds:datastoreItem xmlns:ds="http://schemas.openxmlformats.org/officeDocument/2006/customXml" ds:itemID="{F51B610F-C492-4646-BC59-098D579B2AB2}">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Company/>
  <PresentationFormat>On-screen Show (4:3)</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23.0200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