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1"/>
  </p:sldMasterIdLst>
  <p:sldIdLst>
    <p:sldId id="256" r:id="rId2"/>
    <p:sldId id="257" r:id="rId3"/>
    <p:sldId id="266" r:id="rId4"/>
    <p:sldId id="267" r:id="rId5"/>
    <p:sldId id="268" r:id="rId6"/>
    <p:sldId id="275" r:id="rId7"/>
    <p:sldId id="287" r:id="rId8"/>
    <p:sldId id="288" r:id="rId9"/>
    <p:sldId id="286" r:id="rId10"/>
    <p:sldId id="269" r:id="rId11"/>
    <p:sldId id="284" r:id="rId12"/>
    <p:sldId id="285" r:id="rId13"/>
    <p:sldId id="270" r:id="rId14"/>
    <p:sldId id="271" r:id="rId15"/>
    <p:sldId id="289" r:id="rId16"/>
    <p:sldId id="272" r:id="rId17"/>
    <p:sldId id="273" r:id="rId18"/>
    <p:sldId id="274" r:id="rId19"/>
    <p:sldId id="297" r:id="rId20"/>
    <p:sldId id="277" r:id="rId21"/>
    <p:sldId id="278" r:id="rId22"/>
    <p:sldId id="280" r:id="rId23"/>
    <p:sldId id="283" r:id="rId24"/>
    <p:sldId id="276" r:id="rId25"/>
    <p:sldId id="290" r:id="rId26"/>
    <p:sldId id="279" r:id="rId27"/>
    <p:sldId id="291" r:id="rId28"/>
    <p:sldId id="292" r:id="rId29"/>
    <p:sldId id="293" r:id="rId30"/>
    <p:sldId id="294" r:id="rId31"/>
    <p:sldId id="298" r:id="rId32"/>
    <p:sldId id="299" r:id="rId33"/>
    <p:sldId id="300" r:id="rId34"/>
    <p:sldId id="29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7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884"/>
  </p:normalViewPr>
  <p:slideViewPr>
    <p:cSldViewPr snapToGrid="0" snapToObjects="1">
      <p:cViewPr varScale="1">
        <p:scale>
          <a:sx n="102" d="100"/>
          <a:sy n="102" d="100"/>
        </p:scale>
        <p:origin x="87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C988B0-442E-5E47-8F69-4B795E8B7F1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1016000" y="1793896"/>
            <a:ext cx="7112000" cy="1379097"/>
          </a:xfrm>
        </p:spPr>
        <p:txBody>
          <a:bodyPr anchor="b"/>
          <a:lstStyle>
            <a:lvl1pPr algn="l">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
        <p:nvSpPr>
          <p:cNvPr id="7" name="Text Box 18">
            <a:extLst>
              <a:ext uri="{FF2B5EF4-FFF2-40B4-BE49-F238E27FC236}">
                <a16:creationId xmlns:a16="http://schemas.microsoft.com/office/drawing/2014/main" id="{AABDB91D-D197-E448-B192-FC6BB953D6B9}"/>
              </a:ext>
            </a:extLst>
          </p:cNvPr>
          <p:cNvSpPr txBox="1">
            <a:spLocks noChangeArrowheads="1"/>
          </p:cNvSpPr>
          <p:nvPr userDrawn="1"/>
        </p:nvSpPr>
        <p:spPr bwMode="auto">
          <a:xfrm>
            <a:off x="1016000" y="3637079"/>
            <a:ext cx="2641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4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sp>
        <p:nvSpPr>
          <p:cNvPr id="8" name="Rectangle 3">
            <a:extLst>
              <a:ext uri="{FF2B5EF4-FFF2-40B4-BE49-F238E27FC236}">
                <a16:creationId xmlns:a16="http://schemas.microsoft.com/office/drawing/2014/main" id="{D2AE6B99-0336-2544-B78D-E0FA5A8DADE9}"/>
              </a:ext>
            </a:extLst>
          </p:cNvPr>
          <p:cNvSpPr>
            <a:spLocks noGrp="1" noChangeArrowheads="1"/>
          </p:cNvSpPr>
          <p:nvPr>
            <p:ph type="subTitle" idx="1"/>
          </p:nvPr>
        </p:nvSpPr>
        <p:spPr>
          <a:xfrm>
            <a:off x="1018746" y="4061081"/>
            <a:ext cx="8534400" cy="1316755"/>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370314103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42BED06E-34DF-054F-AF8C-611EA20066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3F58725-C6C3-4390-ADC9-088FA37F72D9}" type="datetimeFigureOut">
              <a:rPr lang="en-US" smtClean="0"/>
              <a:t>4/23/2024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A75B753-5218-48EA-A957-2FF258ED625C}" type="slidenum">
              <a:rPr lang="en-US" smtClean="0"/>
              <a:t>‹#›</a:t>
            </a:fld>
            <a:endParaRPr lang="en-US"/>
          </a:p>
        </p:txBody>
      </p:sp>
    </p:spTree>
    <p:extLst>
      <p:ext uri="{BB962C8B-B14F-4D97-AF65-F5344CB8AC3E}">
        <p14:creationId xmlns:p14="http://schemas.microsoft.com/office/powerpoint/2010/main" val="4173872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C988B0-442E-5E47-8F69-4B795E8B7F1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1016000" y="1793896"/>
            <a:ext cx="7112000" cy="1379097"/>
          </a:xfrm>
        </p:spPr>
        <p:txBody>
          <a:bodyPr anchor="b"/>
          <a:lstStyle>
            <a:lvl1pPr algn="l">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
        <p:nvSpPr>
          <p:cNvPr id="8" name="Text Box 18">
            <a:extLst>
              <a:ext uri="{FF2B5EF4-FFF2-40B4-BE49-F238E27FC236}">
                <a16:creationId xmlns:a16="http://schemas.microsoft.com/office/drawing/2014/main" id="{2BE21634-338E-D84B-AE2F-7C6BC9294640}"/>
              </a:ext>
            </a:extLst>
          </p:cNvPr>
          <p:cNvSpPr txBox="1">
            <a:spLocks noChangeArrowheads="1"/>
          </p:cNvSpPr>
          <p:nvPr userDrawn="1"/>
        </p:nvSpPr>
        <p:spPr bwMode="auto">
          <a:xfrm>
            <a:off x="1016000" y="3637079"/>
            <a:ext cx="2641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4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graphicFrame>
        <p:nvGraphicFramePr>
          <p:cNvPr id="10" name="Table 9">
            <a:extLst>
              <a:ext uri="{FF2B5EF4-FFF2-40B4-BE49-F238E27FC236}">
                <a16:creationId xmlns:a16="http://schemas.microsoft.com/office/drawing/2014/main" id="{327967D3-C8C3-6A40-9199-F00ACCDFB36B}"/>
              </a:ext>
            </a:extLst>
          </p:cNvPr>
          <p:cNvGraphicFramePr>
            <a:graphicFrameLocks noGrp="1"/>
          </p:cNvGraphicFramePr>
          <p:nvPr userDrawn="1"/>
        </p:nvGraphicFramePr>
        <p:xfrm>
          <a:off x="1015999" y="4136571"/>
          <a:ext cx="8432802" cy="830318"/>
        </p:xfrm>
        <a:graphic>
          <a:graphicData uri="http://schemas.openxmlformats.org/drawingml/2006/table">
            <a:tbl>
              <a:tblPr firstRow="1" bandRow="1">
                <a:tableStyleId>{5C22544A-7EE6-4342-B048-85BDC9FD1C3A}</a:tableStyleId>
              </a:tblPr>
              <a:tblGrid>
                <a:gridCol w="2810934">
                  <a:extLst>
                    <a:ext uri="{9D8B030D-6E8A-4147-A177-3AD203B41FA5}">
                      <a16:colId xmlns:a16="http://schemas.microsoft.com/office/drawing/2014/main" val="282394018"/>
                    </a:ext>
                  </a:extLst>
                </a:gridCol>
                <a:gridCol w="2810934">
                  <a:extLst>
                    <a:ext uri="{9D8B030D-6E8A-4147-A177-3AD203B41FA5}">
                      <a16:colId xmlns:a16="http://schemas.microsoft.com/office/drawing/2014/main" val="130531474"/>
                    </a:ext>
                  </a:extLst>
                </a:gridCol>
                <a:gridCol w="2810934">
                  <a:extLst>
                    <a:ext uri="{9D8B030D-6E8A-4147-A177-3AD203B41FA5}">
                      <a16:colId xmlns:a16="http://schemas.microsoft.com/office/drawing/2014/main" val="988967481"/>
                    </a:ext>
                  </a:extLst>
                </a:gridCol>
              </a:tblGrid>
              <a:tr h="8303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55326906"/>
                  </a:ext>
                </a:extLst>
              </a:tr>
            </a:tbl>
          </a:graphicData>
        </a:graphic>
      </p:graphicFrame>
    </p:spTree>
    <p:extLst>
      <p:ext uri="{BB962C8B-B14F-4D97-AF65-F5344CB8AC3E}">
        <p14:creationId xmlns:p14="http://schemas.microsoft.com/office/powerpoint/2010/main" val="325159983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3DEC5F49-459E-C541-8421-DB3424EF237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Box 18">
            <a:extLst>
              <a:ext uri="{FF2B5EF4-FFF2-40B4-BE49-F238E27FC236}">
                <a16:creationId xmlns:a16="http://schemas.microsoft.com/office/drawing/2014/main" id="{A775671F-0DE2-FC48-AD83-251A152483C0}"/>
              </a:ext>
            </a:extLst>
          </p:cNvPr>
          <p:cNvSpPr txBox="1">
            <a:spLocks noChangeArrowheads="1"/>
          </p:cNvSpPr>
          <p:nvPr userDrawn="1"/>
        </p:nvSpPr>
        <p:spPr bwMode="auto">
          <a:xfrm>
            <a:off x="855241" y="1347007"/>
            <a:ext cx="2641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6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sp>
        <p:nvSpPr>
          <p:cNvPr id="8" name="Rectangle 3">
            <a:extLst>
              <a:ext uri="{FF2B5EF4-FFF2-40B4-BE49-F238E27FC236}">
                <a16:creationId xmlns:a16="http://schemas.microsoft.com/office/drawing/2014/main" id="{7C326B06-8163-D641-9736-4C1DD83D8A81}"/>
              </a:ext>
            </a:extLst>
          </p:cNvPr>
          <p:cNvSpPr>
            <a:spLocks noGrp="1" noChangeArrowheads="1"/>
          </p:cNvSpPr>
          <p:nvPr>
            <p:ph type="subTitle" idx="1" hasCustomPrompt="1"/>
          </p:nvPr>
        </p:nvSpPr>
        <p:spPr>
          <a:xfrm>
            <a:off x="883817" y="3780092"/>
            <a:ext cx="3055543" cy="732873"/>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dirty="0"/>
              <a:t>Name</a:t>
            </a:r>
            <a:br>
              <a:rPr lang="en-US" noProof="0" dirty="0"/>
            </a:br>
            <a:r>
              <a:rPr lang="en-US" noProof="0" dirty="0"/>
              <a:t>Title </a:t>
            </a:r>
            <a:br>
              <a:rPr lang="en-US" noProof="0" dirty="0"/>
            </a:br>
            <a:r>
              <a:rPr lang="en-US" noProof="0" dirty="0"/>
              <a:t>Phone | Email</a:t>
            </a:r>
          </a:p>
        </p:txBody>
      </p:sp>
      <p:sp>
        <p:nvSpPr>
          <p:cNvPr id="3" name="Rectangle 2">
            <a:extLst>
              <a:ext uri="{FF2B5EF4-FFF2-40B4-BE49-F238E27FC236}">
                <a16:creationId xmlns:a16="http://schemas.microsoft.com/office/drawing/2014/main" id="{DE130E45-500D-744D-9593-50D5686DF932}"/>
              </a:ext>
            </a:extLst>
          </p:cNvPr>
          <p:cNvSpPr/>
          <p:nvPr userDrawn="1"/>
        </p:nvSpPr>
        <p:spPr bwMode="auto">
          <a:xfrm>
            <a:off x="1157468" y="1516284"/>
            <a:ext cx="1018573" cy="868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a:ln>
                <a:noFill/>
              </a:ln>
              <a:solidFill>
                <a:schemeClr val="tx2"/>
              </a:solidFill>
              <a:effectLst/>
              <a:latin typeface="Arial" charset="0"/>
            </a:endParaRPr>
          </a:p>
        </p:txBody>
      </p:sp>
      <p:pic>
        <p:nvPicPr>
          <p:cNvPr id="9" name="Picture 8">
            <a:extLst>
              <a:ext uri="{FF2B5EF4-FFF2-40B4-BE49-F238E27FC236}">
                <a16:creationId xmlns:a16="http://schemas.microsoft.com/office/drawing/2014/main" id="{0518A556-5B87-BB48-9007-C58C5EEEC5DB}"/>
              </a:ext>
            </a:extLst>
          </p:cNvPr>
          <p:cNvPicPr>
            <a:picLocks noChangeAspect="1"/>
          </p:cNvPicPr>
          <p:nvPr userDrawn="1"/>
        </p:nvPicPr>
        <p:blipFill rotWithShape="1">
          <a:blip r:embed="rId3"/>
          <a:srcRect l="9817" r="10466"/>
          <a:stretch/>
        </p:blipFill>
        <p:spPr>
          <a:xfrm>
            <a:off x="969545" y="2065592"/>
            <a:ext cx="1279816" cy="1605478"/>
          </a:xfrm>
          <a:prstGeom prst="rect">
            <a:avLst/>
          </a:prstGeom>
          <a:solidFill>
            <a:schemeClr val="bg1"/>
          </a:solidFill>
        </p:spPr>
      </p:pic>
      <p:sp>
        <p:nvSpPr>
          <p:cNvPr id="13" name="Rectangle 3">
            <a:extLst>
              <a:ext uri="{FF2B5EF4-FFF2-40B4-BE49-F238E27FC236}">
                <a16:creationId xmlns:a16="http://schemas.microsoft.com/office/drawing/2014/main" id="{5EFB7D2C-DC22-AE4C-A996-75F093118AC6}"/>
              </a:ext>
            </a:extLst>
          </p:cNvPr>
          <p:cNvSpPr txBox="1">
            <a:spLocks noChangeArrowheads="1"/>
          </p:cNvSpPr>
          <p:nvPr userDrawn="1"/>
        </p:nvSpPr>
        <p:spPr bwMode="auto">
          <a:xfrm>
            <a:off x="3267568" y="3780092"/>
            <a:ext cx="3055543" cy="732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chemeClr val="tx1"/>
              </a:buClr>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a:lstStyle>
          <a:p>
            <a:pPr lvl="0"/>
            <a:r>
              <a:rPr lang="en-US" noProof="0" dirty="0"/>
              <a:t>Name</a:t>
            </a:r>
            <a:br>
              <a:rPr lang="en-US" noProof="0" dirty="0"/>
            </a:br>
            <a:r>
              <a:rPr lang="en-US" noProof="0" dirty="0"/>
              <a:t>Title </a:t>
            </a:r>
            <a:br>
              <a:rPr lang="en-US" noProof="0" dirty="0"/>
            </a:br>
            <a:r>
              <a:rPr lang="en-US" noProof="0" dirty="0"/>
              <a:t>Phone | Email</a:t>
            </a:r>
          </a:p>
        </p:txBody>
      </p:sp>
      <p:pic>
        <p:nvPicPr>
          <p:cNvPr id="14" name="Picture 13">
            <a:extLst>
              <a:ext uri="{FF2B5EF4-FFF2-40B4-BE49-F238E27FC236}">
                <a16:creationId xmlns:a16="http://schemas.microsoft.com/office/drawing/2014/main" id="{7ABBC48A-5AC8-4142-831A-81E4C4F28294}"/>
              </a:ext>
            </a:extLst>
          </p:cNvPr>
          <p:cNvPicPr>
            <a:picLocks noChangeAspect="1"/>
          </p:cNvPicPr>
          <p:nvPr userDrawn="1"/>
        </p:nvPicPr>
        <p:blipFill rotWithShape="1">
          <a:blip r:embed="rId3"/>
          <a:srcRect l="9817" r="10466"/>
          <a:stretch/>
        </p:blipFill>
        <p:spPr>
          <a:xfrm>
            <a:off x="3328283" y="2065592"/>
            <a:ext cx="1279816" cy="1605478"/>
          </a:xfrm>
          <a:prstGeom prst="rect">
            <a:avLst/>
          </a:prstGeom>
          <a:solidFill>
            <a:schemeClr val="bg1"/>
          </a:solidFill>
        </p:spPr>
      </p:pic>
      <p:sp>
        <p:nvSpPr>
          <p:cNvPr id="15" name="Rectangle 3">
            <a:extLst>
              <a:ext uri="{FF2B5EF4-FFF2-40B4-BE49-F238E27FC236}">
                <a16:creationId xmlns:a16="http://schemas.microsoft.com/office/drawing/2014/main" id="{3C196692-2B85-B04C-B43E-5EE0BCBB8E00}"/>
              </a:ext>
            </a:extLst>
          </p:cNvPr>
          <p:cNvSpPr txBox="1">
            <a:spLocks noChangeArrowheads="1"/>
          </p:cNvSpPr>
          <p:nvPr userDrawn="1"/>
        </p:nvSpPr>
        <p:spPr bwMode="auto">
          <a:xfrm>
            <a:off x="5601293" y="3780092"/>
            <a:ext cx="3055543" cy="732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chemeClr val="tx1"/>
              </a:buClr>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a:lstStyle>
          <a:p>
            <a:pPr lvl="0"/>
            <a:r>
              <a:rPr lang="en-US" noProof="0" dirty="0"/>
              <a:t>Name</a:t>
            </a:r>
            <a:br>
              <a:rPr lang="en-US" noProof="0" dirty="0"/>
            </a:br>
            <a:r>
              <a:rPr lang="en-US" noProof="0" dirty="0"/>
              <a:t>Title </a:t>
            </a:r>
            <a:br>
              <a:rPr lang="en-US" noProof="0" dirty="0"/>
            </a:br>
            <a:r>
              <a:rPr lang="en-US" noProof="0" dirty="0"/>
              <a:t>Phone | Email</a:t>
            </a:r>
          </a:p>
        </p:txBody>
      </p:sp>
      <p:pic>
        <p:nvPicPr>
          <p:cNvPr id="16" name="Picture 15">
            <a:extLst>
              <a:ext uri="{FF2B5EF4-FFF2-40B4-BE49-F238E27FC236}">
                <a16:creationId xmlns:a16="http://schemas.microsoft.com/office/drawing/2014/main" id="{B51D8B12-ED0B-904B-9C96-4856453F0B63}"/>
              </a:ext>
            </a:extLst>
          </p:cNvPr>
          <p:cNvPicPr>
            <a:picLocks noChangeAspect="1"/>
          </p:cNvPicPr>
          <p:nvPr userDrawn="1"/>
        </p:nvPicPr>
        <p:blipFill rotWithShape="1">
          <a:blip r:embed="rId3"/>
          <a:srcRect l="9817" r="10466"/>
          <a:stretch/>
        </p:blipFill>
        <p:spPr>
          <a:xfrm>
            <a:off x="5687021" y="2065592"/>
            <a:ext cx="1279816" cy="1605478"/>
          </a:xfrm>
          <a:prstGeom prst="rect">
            <a:avLst/>
          </a:prstGeom>
          <a:solidFill>
            <a:schemeClr val="bg1"/>
          </a:solidFill>
        </p:spPr>
      </p:pic>
    </p:spTree>
    <p:extLst>
      <p:ext uri="{BB962C8B-B14F-4D97-AF65-F5344CB8AC3E}">
        <p14:creationId xmlns:p14="http://schemas.microsoft.com/office/powerpoint/2010/main" val="37022550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B20CCD-C97A-F64B-9DE4-B55D9329437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0" y="1793896"/>
            <a:ext cx="12192000" cy="1379097"/>
          </a:xfrm>
        </p:spPr>
        <p:txBody>
          <a:bodyPr anchor="b"/>
          <a:lstStyle>
            <a:lvl1pPr algn="ctr">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Tree>
    <p:extLst>
      <p:ext uri="{BB962C8B-B14F-4D97-AF65-F5344CB8AC3E}">
        <p14:creationId xmlns:p14="http://schemas.microsoft.com/office/powerpoint/2010/main" val="413907616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1B7A1-994C-B74F-9F91-DED0F7564D51}"/>
              </a:ext>
            </a:extLst>
          </p:cNvPr>
          <p:cNvSpPr>
            <a:spLocks noGrp="1"/>
          </p:cNvSpPr>
          <p:nvPr>
            <p:ph type="title"/>
          </p:nvPr>
        </p:nvSpPr>
        <p:spPr/>
        <p:txBody>
          <a:bodyPr/>
          <a:lstStyle>
            <a:lvl1pPr>
              <a:defRPr>
                <a:solidFill>
                  <a:srgbClr val="F3702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3CB4FF0-8F8A-194F-92E6-0EB336218F18}"/>
              </a:ext>
            </a:extLst>
          </p:cNvPr>
          <p:cNvSpPr>
            <a:spLocks noGrp="1"/>
          </p:cNvSpPr>
          <p:nvPr>
            <p:ph idx="1"/>
          </p:nvPr>
        </p:nvSpPr>
        <p:spPr>
          <a:xfrm>
            <a:off x="812801" y="1252409"/>
            <a:ext cx="10452100" cy="4906963"/>
          </a:xfrm>
        </p:spPr>
        <p:txBody>
          <a:bodyPr/>
          <a:lstStyle>
            <a:lvl2pPr>
              <a:defRPr>
                <a:solidFill>
                  <a:srgbClr val="F37021"/>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1C74D9BD-30FF-424E-9EFC-09E6B5F44D16}"/>
              </a:ext>
            </a:extLst>
          </p:cNvPr>
          <p:cNvSpPr>
            <a:spLocks noGrp="1"/>
          </p:cNvSpPr>
          <p:nvPr>
            <p:ph type="sldNum" sz="quarter" idx="12"/>
          </p:nvPr>
        </p:nvSpPr>
        <p:spPr/>
        <p:txBody>
          <a:bodyPr/>
          <a:lstStyle/>
          <a:p>
            <a:fld id="{E8B1ECA1-FDA0-F24C-A7B4-5F6C7B518ADB}" type="slidenum">
              <a:rPr lang="en-US" smtClean="0"/>
              <a:t>‹#›</a:t>
            </a:fld>
            <a:endParaRPr lang="en-US"/>
          </a:p>
        </p:txBody>
      </p:sp>
    </p:spTree>
    <p:extLst>
      <p:ext uri="{BB962C8B-B14F-4D97-AF65-F5344CB8AC3E}">
        <p14:creationId xmlns:p14="http://schemas.microsoft.com/office/powerpoint/2010/main" val="100636413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385805"/>
            <a:ext cx="10769600" cy="1143000"/>
          </a:xfrm>
        </p:spPr>
        <p:txBody>
          <a:bodyPr anchor="b"/>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800" y="1565275"/>
            <a:ext cx="5386917"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800" y="2205037"/>
            <a:ext cx="5386917" cy="3951288"/>
          </a:xfrm>
        </p:spPr>
        <p:txBody>
          <a:bodyPr/>
          <a:lstStyle>
            <a:lvl1pPr>
              <a:buClr>
                <a:srgbClr val="F37021"/>
              </a:buClr>
              <a:defRPr sz="2400"/>
            </a:lvl1pPr>
            <a:lvl2pPr>
              <a:buClr>
                <a:srgbClr val="F37021"/>
              </a:buCl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568" y="1565275"/>
            <a:ext cx="5389033"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96568" y="2205037"/>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a:spLocks noGrp="1" noChangeArrowheads="1"/>
          </p:cNvSpPr>
          <p:nvPr>
            <p:ph type="sldNum" sz="quarter" idx="10"/>
          </p:nvPr>
        </p:nvSpPr>
        <p:spPr>
          <a:xfrm>
            <a:off x="8738972" y="6365789"/>
            <a:ext cx="2844800" cy="304800"/>
          </a:xfrm>
        </p:spPr>
        <p:txBody>
          <a:bodyPr/>
          <a:lstStyle>
            <a:lvl1pPr>
              <a:defRPr/>
            </a:lvl1pPr>
          </a:lstStyle>
          <a:p>
            <a:fld id="{5E604FA3-43B0-487A-A112-678906616653}" type="slidenum">
              <a:rPr lang="en-US" smtClean="0"/>
              <a:t>‹#›</a:t>
            </a:fld>
            <a:endParaRPr lang="en-US"/>
          </a:p>
        </p:txBody>
      </p:sp>
    </p:spTree>
    <p:extLst>
      <p:ext uri="{BB962C8B-B14F-4D97-AF65-F5344CB8AC3E}">
        <p14:creationId xmlns:p14="http://schemas.microsoft.com/office/powerpoint/2010/main" val="182264731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91815B-E5B2-BBEE-336C-1E4B9FCC3008}"/>
              </a:ext>
            </a:extLst>
          </p:cNvPr>
          <p:cNvSpPr/>
          <p:nvPr userDrawn="1"/>
        </p:nvSpPr>
        <p:spPr bwMode="auto">
          <a:xfrm>
            <a:off x="0" y="0"/>
            <a:ext cx="12377351" cy="6858000"/>
          </a:xfrm>
          <a:prstGeom prst="rect">
            <a:avLst/>
          </a:prstGeom>
          <a:solidFill>
            <a:srgbClr val="CF4427"/>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bg1"/>
              </a:solidFill>
              <a:effectLst/>
              <a:latin typeface="Arial" charset="0"/>
            </a:endParaRPr>
          </a:p>
        </p:txBody>
      </p:sp>
      <p:sp>
        <p:nvSpPr>
          <p:cNvPr id="8194" name="Rectangle 2"/>
          <p:cNvSpPr>
            <a:spLocks noGrp="1" noChangeArrowheads="1"/>
          </p:cNvSpPr>
          <p:nvPr>
            <p:ph type="ctrTitle"/>
          </p:nvPr>
        </p:nvSpPr>
        <p:spPr>
          <a:xfrm>
            <a:off x="1016000" y="679622"/>
            <a:ext cx="7112000" cy="2157885"/>
          </a:xfrm>
        </p:spPr>
        <p:txBody>
          <a:bodyPr anchor="b"/>
          <a:lstStyle>
            <a:lvl1pPr algn="l">
              <a:defRPr sz="44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2"/>
          <a:stretch>
            <a:fillRect/>
          </a:stretch>
        </p:blipFill>
        <p:spPr>
          <a:xfrm>
            <a:off x="10067834" y="5962978"/>
            <a:ext cx="1983199" cy="498570"/>
          </a:xfrm>
          <a:prstGeom prst="rect">
            <a:avLst/>
          </a:prstGeom>
        </p:spPr>
      </p:pic>
      <p:sp>
        <p:nvSpPr>
          <p:cNvPr id="15" name="Rectangle 14">
            <a:extLst>
              <a:ext uri="{FF2B5EF4-FFF2-40B4-BE49-F238E27FC236}">
                <a16:creationId xmlns:a16="http://schemas.microsoft.com/office/drawing/2014/main" id="{89C16A6A-3C93-5C4E-A29D-832D1DA0D462}"/>
              </a:ext>
            </a:extLst>
          </p:cNvPr>
          <p:cNvSpPr/>
          <p:nvPr userDrawn="1"/>
        </p:nvSpPr>
        <p:spPr bwMode="auto">
          <a:xfrm>
            <a:off x="0" y="0"/>
            <a:ext cx="591671" cy="6858000"/>
          </a:xfrm>
          <a:prstGeom prst="rect">
            <a:avLst/>
          </a:prstGeom>
          <a:solidFill>
            <a:srgbClr val="F3702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2"/>
              </a:solidFill>
              <a:effectLst/>
              <a:latin typeface="Arial" charset="0"/>
            </a:endParaRPr>
          </a:p>
        </p:txBody>
      </p:sp>
      <p:sp>
        <p:nvSpPr>
          <p:cNvPr id="10" name="Rectangle 3">
            <a:extLst>
              <a:ext uri="{FF2B5EF4-FFF2-40B4-BE49-F238E27FC236}">
                <a16:creationId xmlns:a16="http://schemas.microsoft.com/office/drawing/2014/main" id="{2CD15567-72B7-9A44-846F-7175385431D2}"/>
              </a:ext>
            </a:extLst>
          </p:cNvPr>
          <p:cNvSpPr>
            <a:spLocks noGrp="1" noChangeArrowheads="1"/>
          </p:cNvSpPr>
          <p:nvPr>
            <p:ph type="subTitle" idx="1"/>
          </p:nvPr>
        </p:nvSpPr>
        <p:spPr>
          <a:xfrm>
            <a:off x="1018746" y="4061081"/>
            <a:ext cx="8534400" cy="1316755"/>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33574708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C4E0268-6963-5F44-9996-EFE47E5160A0}"/>
              </a:ext>
            </a:extLst>
          </p:cNvPr>
          <p:cNvSpPr/>
          <p:nvPr userDrawn="1"/>
        </p:nvSpPr>
        <p:spPr bwMode="auto">
          <a:xfrm>
            <a:off x="-371642" y="0"/>
            <a:ext cx="4379495" cy="6858000"/>
          </a:xfrm>
          <a:prstGeom prst="rect">
            <a:avLst/>
          </a:prstGeom>
          <a:solidFill>
            <a:srgbClr val="CF4427"/>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a:ln>
                <a:noFill/>
              </a:ln>
              <a:solidFill>
                <a:srgbClr val="008C9E"/>
              </a:solidFill>
              <a:effectLst/>
              <a:latin typeface="Arial" charset="0"/>
            </a:endParaRPr>
          </a:p>
        </p:txBody>
      </p:sp>
      <p:sp>
        <p:nvSpPr>
          <p:cNvPr id="8" name="Text Placeholder 2">
            <a:extLst>
              <a:ext uri="{FF2B5EF4-FFF2-40B4-BE49-F238E27FC236}">
                <a16:creationId xmlns:a16="http://schemas.microsoft.com/office/drawing/2014/main" id="{68B535BA-FB07-F04A-B772-787E4320C5E6}"/>
              </a:ext>
            </a:extLst>
          </p:cNvPr>
          <p:cNvSpPr>
            <a:spLocks noGrp="1"/>
          </p:cNvSpPr>
          <p:nvPr>
            <p:ph type="body" idx="1"/>
          </p:nvPr>
        </p:nvSpPr>
        <p:spPr>
          <a:xfrm>
            <a:off x="4197684" y="1116098"/>
            <a:ext cx="5386917"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Content Placeholder 3">
            <a:extLst>
              <a:ext uri="{FF2B5EF4-FFF2-40B4-BE49-F238E27FC236}">
                <a16:creationId xmlns:a16="http://schemas.microsoft.com/office/drawing/2014/main" id="{7BE44DEE-4563-114B-85AE-61CB830F08DC}"/>
              </a:ext>
            </a:extLst>
          </p:cNvPr>
          <p:cNvSpPr>
            <a:spLocks noGrp="1"/>
          </p:cNvSpPr>
          <p:nvPr>
            <p:ph sz="half" idx="2"/>
          </p:nvPr>
        </p:nvSpPr>
        <p:spPr>
          <a:xfrm>
            <a:off x="4197684" y="1755860"/>
            <a:ext cx="7341463" cy="397117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6">
            <a:extLst>
              <a:ext uri="{FF2B5EF4-FFF2-40B4-BE49-F238E27FC236}">
                <a16:creationId xmlns:a16="http://schemas.microsoft.com/office/drawing/2014/main" id="{D0346DEC-E8D4-494B-A741-B2CBB63BAB47}"/>
              </a:ext>
            </a:extLst>
          </p:cNvPr>
          <p:cNvSpPr>
            <a:spLocks noGrp="1" noChangeArrowheads="1"/>
          </p:cNvSpPr>
          <p:nvPr>
            <p:ph type="sldNum" sz="quarter" idx="10"/>
          </p:nvPr>
        </p:nvSpPr>
        <p:spPr>
          <a:xfrm>
            <a:off x="8738972" y="6365789"/>
            <a:ext cx="2844800" cy="304800"/>
          </a:xfrm>
        </p:spPr>
        <p:txBody>
          <a:bodyPr/>
          <a:lstStyle>
            <a:lvl1pPr>
              <a:defRPr/>
            </a:lvl1pPr>
          </a:lstStyle>
          <a:p>
            <a:fld id="{5E604FA3-43B0-487A-A112-678906616653}" type="slidenum">
              <a:rPr lang="en-US" smtClean="0"/>
              <a:t>‹#›</a:t>
            </a:fld>
            <a:endParaRPr lang="en-US"/>
          </a:p>
        </p:txBody>
      </p:sp>
      <p:sp>
        <p:nvSpPr>
          <p:cNvPr id="11" name="Title 1">
            <a:extLst>
              <a:ext uri="{FF2B5EF4-FFF2-40B4-BE49-F238E27FC236}">
                <a16:creationId xmlns:a16="http://schemas.microsoft.com/office/drawing/2014/main" id="{BD74C2CB-8265-C346-BF71-D557BB4B565D}"/>
              </a:ext>
            </a:extLst>
          </p:cNvPr>
          <p:cNvSpPr txBox="1">
            <a:spLocks/>
          </p:cNvSpPr>
          <p:nvPr userDrawn="1"/>
        </p:nvSpPr>
        <p:spPr bwMode="auto">
          <a:xfrm>
            <a:off x="501625" y="1116098"/>
            <a:ext cx="2915920" cy="924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1" i="0">
                <a:solidFill>
                  <a:srgbClr val="00072D"/>
                </a:solidFill>
                <a:latin typeface="Futura Std Heavy" panose="020B0502020204020303" pitchFamily="34" charset="77"/>
                <a:ea typeface="+mj-ea"/>
                <a:cs typeface="+mj-cs"/>
              </a:defRPr>
            </a:lvl1pPr>
            <a:lvl2pPr algn="l" rtl="0" eaLnBrk="1" fontAlgn="base" hangingPunct="1">
              <a:spcBef>
                <a:spcPct val="0"/>
              </a:spcBef>
              <a:spcAft>
                <a:spcPct val="0"/>
              </a:spcAft>
              <a:defRPr sz="3200">
                <a:solidFill>
                  <a:schemeClr val="tx2"/>
                </a:solidFill>
                <a:latin typeface="Arial"/>
              </a:defRPr>
            </a:lvl2pPr>
            <a:lvl3pPr algn="l" rtl="0" eaLnBrk="1" fontAlgn="base" hangingPunct="1">
              <a:spcBef>
                <a:spcPct val="0"/>
              </a:spcBef>
              <a:spcAft>
                <a:spcPct val="0"/>
              </a:spcAft>
              <a:defRPr sz="3200">
                <a:solidFill>
                  <a:schemeClr val="tx2"/>
                </a:solidFill>
                <a:latin typeface="Arial"/>
              </a:defRPr>
            </a:lvl3pPr>
            <a:lvl4pPr algn="l" rtl="0" eaLnBrk="1" fontAlgn="base" hangingPunct="1">
              <a:spcBef>
                <a:spcPct val="0"/>
              </a:spcBef>
              <a:spcAft>
                <a:spcPct val="0"/>
              </a:spcAft>
              <a:defRPr sz="3200">
                <a:solidFill>
                  <a:schemeClr val="tx2"/>
                </a:solidFill>
                <a:latin typeface="Arial"/>
              </a:defRPr>
            </a:lvl4pPr>
            <a:lvl5pPr algn="l" rtl="0" eaLnBrk="1" fontAlgn="base" hangingPunct="1">
              <a:spcBef>
                <a:spcPct val="0"/>
              </a:spcBef>
              <a:spcAft>
                <a:spcPct val="0"/>
              </a:spcAft>
              <a:defRPr sz="3200">
                <a:solidFill>
                  <a:schemeClr val="tx2"/>
                </a:solidFill>
                <a:latin typeface="Arial"/>
              </a:defRPr>
            </a:lvl5pPr>
            <a:lvl6pPr marL="457200" algn="l" rtl="0" eaLnBrk="1" fontAlgn="base" hangingPunct="1">
              <a:spcBef>
                <a:spcPct val="0"/>
              </a:spcBef>
              <a:spcAft>
                <a:spcPct val="0"/>
              </a:spcAft>
              <a:defRPr sz="3200">
                <a:solidFill>
                  <a:schemeClr val="tx2"/>
                </a:solidFill>
                <a:latin typeface="Arial"/>
              </a:defRPr>
            </a:lvl6pPr>
            <a:lvl7pPr marL="914400" algn="l" rtl="0" eaLnBrk="1" fontAlgn="base" hangingPunct="1">
              <a:spcBef>
                <a:spcPct val="0"/>
              </a:spcBef>
              <a:spcAft>
                <a:spcPct val="0"/>
              </a:spcAft>
              <a:defRPr sz="3200">
                <a:solidFill>
                  <a:schemeClr val="tx2"/>
                </a:solidFill>
                <a:latin typeface="Arial"/>
              </a:defRPr>
            </a:lvl7pPr>
            <a:lvl8pPr marL="1371600" algn="l" rtl="0" eaLnBrk="1" fontAlgn="base" hangingPunct="1">
              <a:spcBef>
                <a:spcPct val="0"/>
              </a:spcBef>
              <a:spcAft>
                <a:spcPct val="0"/>
              </a:spcAft>
              <a:defRPr sz="3200">
                <a:solidFill>
                  <a:schemeClr val="tx2"/>
                </a:solidFill>
                <a:latin typeface="Arial"/>
              </a:defRPr>
            </a:lvl8pPr>
            <a:lvl9pPr marL="1828800" algn="l" rtl="0" eaLnBrk="1" fontAlgn="base" hangingPunct="1">
              <a:spcBef>
                <a:spcPct val="0"/>
              </a:spcBef>
              <a:spcAft>
                <a:spcPct val="0"/>
              </a:spcAft>
              <a:defRPr sz="3200">
                <a:solidFill>
                  <a:schemeClr val="tx2"/>
                </a:solidFill>
                <a:latin typeface="Arial"/>
              </a:defRPr>
            </a:lvl9pPr>
          </a:lstStyle>
          <a:p>
            <a:r>
              <a:rPr lang="en-US" kern="0" dirty="0">
                <a:solidFill>
                  <a:schemeClr val="bg1"/>
                </a:solidFill>
              </a:rPr>
              <a:t>Headline Here</a:t>
            </a:r>
          </a:p>
        </p:txBody>
      </p:sp>
      <p:sp>
        <p:nvSpPr>
          <p:cNvPr id="2" name="Rectangle 1">
            <a:extLst>
              <a:ext uri="{FF2B5EF4-FFF2-40B4-BE49-F238E27FC236}">
                <a16:creationId xmlns:a16="http://schemas.microsoft.com/office/drawing/2014/main" id="{379C82F8-5BFF-0049-B373-7E826DF0872D}"/>
              </a:ext>
            </a:extLst>
          </p:cNvPr>
          <p:cNvSpPr/>
          <p:nvPr userDrawn="1"/>
        </p:nvSpPr>
        <p:spPr bwMode="auto">
          <a:xfrm>
            <a:off x="0" y="0"/>
            <a:ext cx="3898232"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a:ln>
                <a:noFill/>
              </a:ln>
              <a:solidFill>
                <a:srgbClr val="008C9E"/>
              </a:solidFill>
              <a:effectLst/>
              <a:latin typeface="Arial" charset="0"/>
            </a:endParaRPr>
          </a:p>
        </p:txBody>
      </p:sp>
      <p:sp>
        <p:nvSpPr>
          <p:cNvPr id="13" name="Rectangle 12">
            <a:extLst>
              <a:ext uri="{FF2B5EF4-FFF2-40B4-BE49-F238E27FC236}">
                <a16:creationId xmlns:a16="http://schemas.microsoft.com/office/drawing/2014/main" id="{C2C0F841-C5FA-CA41-A3C1-5AE72F6AD615}"/>
              </a:ext>
            </a:extLst>
          </p:cNvPr>
          <p:cNvSpPr/>
          <p:nvPr userDrawn="1"/>
        </p:nvSpPr>
        <p:spPr bwMode="auto">
          <a:xfrm>
            <a:off x="4007361" y="0"/>
            <a:ext cx="45719" cy="6858000"/>
          </a:xfrm>
          <a:prstGeom prst="rect">
            <a:avLst/>
          </a:prstGeom>
          <a:solidFill>
            <a:schemeClr val="bg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a:ln>
                <a:noFill/>
              </a:ln>
              <a:solidFill>
                <a:srgbClr val="008C9E"/>
              </a:solidFill>
              <a:effectLst/>
              <a:latin typeface="Arial" charset="0"/>
            </a:endParaRPr>
          </a:p>
        </p:txBody>
      </p:sp>
    </p:spTree>
    <p:extLst>
      <p:ext uri="{BB962C8B-B14F-4D97-AF65-F5344CB8AC3E}">
        <p14:creationId xmlns:p14="http://schemas.microsoft.com/office/powerpoint/2010/main" val="130933280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cSld name="Section Header">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6667608-81F6-4D48-A28D-3B02BEA921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58725-C6C3-4390-ADC9-088FA37F72D9}" type="datetimeFigureOut">
              <a:rPr lang="en-US" smtClean="0"/>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696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7B0A798-6984-5648-AC48-DFB0981E51E2}"/>
              </a:ext>
            </a:extLst>
          </p:cNvPr>
          <p:cNvPicPr>
            <a:picLocks noChangeAspect="1"/>
          </p:cNvPicPr>
          <p:nvPr userDrawn="1"/>
        </p:nvPicPr>
        <p:blipFill>
          <a:blip r:embed="rId12"/>
          <a:stretch>
            <a:fillRect/>
          </a:stretch>
        </p:blipFill>
        <p:spPr>
          <a:xfrm>
            <a:off x="0" y="274638"/>
            <a:ext cx="12192000" cy="6858000"/>
          </a:xfrm>
          <a:prstGeom prst="rect">
            <a:avLst/>
          </a:prstGeom>
        </p:spPr>
      </p:pic>
      <p:sp>
        <p:nvSpPr>
          <p:cNvPr id="1026" name="Rectangle 3"/>
          <p:cNvSpPr>
            <a:spLocks noGrp="1" noChangeArrowheads="1"/>
          </p:cNvSpPr>
          <p:nvPr>
            <p:ph type="body" idx="1"/>
          </p:nvPr>
        </p:nvSpPr>
        <p:spPr bwMode="auto">
          <a:xfrm>
            <a:off x="812801" y="1252409"/>
            <a:ext cx="10452100" cy="490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8738972" y="6365789"/>
            <a:ext cx="284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00072D"/>
                </a:solidFill>
              </a:defRPr>
            </a:lvl1pPr>
          </a:lstStyle>
          <a:p>
            <a:fld id="{5E604FA3-43B0-487A-A112-678906616653}" type="slidenum">
              <a:rPr lang="en-US" smtClean="0"/>
              <a:pPr/>
              <a:t>‹#›</a:t>
            </a:fld>
            <a:endParaRPr lang="en-US" dirty="0"/>
          </a:p>
        </p:txBody>
      </p:sp>
      <p:sp>
        <p:nvSpPr>
          <p:cNvPr id="1035" name="Rectangle 2"/>
          <p:cNvSpPr>
            <a:spLocks noGrp="1" noChangeArrowheads="1"/>
          </p:cNvSpPr>
          <p:nvPr>
            <p:ph type="title"/>
          </p:nvPr>
        </p:nvSpPr>
        <p:spPr bwMode="auto">
          <a:xfrm>
            <a:off x="812801" y="274638"/>
            <a:ext cx="11341100"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284202817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ransition/>
  <p:txStyles>
    <p:titleStyle>
      <a:lvl1pPr algn="l" rtl="0" eaLnBrk="1" fontAlgn="base" hangingPunct="1">
        <a:spcBef>
          <a:spcPct val="0"/>
        </a:spcBef>
        <a:spcAft>
          <a:spcPct val="0"/>
        </a:spcAft>
        <a:defRPr sz="3600" b="1" i="0">
          <a:solidFill>
            <a:srgbClr val="F37021"/>
          </a:solidFill>
          <a:latin typeface="Futura Std Heavy" panose="020B0502020204020303" pitchFamily="34" charset="77"/>
          <a:ea typeface="+mj-ea"/>
          <a:cs typeface="+mj-cs"/>
        </a:defRPr>
      </a:lvl1pPr>
      <a:lvl2pPr algn="l" rtl="0" eaLnBrk="1" fontAlgn="base" hangingPunct="1">
        <a:spcBef>
          <a:spcPct val="0"/>
        </a:spcBef>
        <a:spcAft>
          <a:spcPct val="0"/>
        </a:spcAft>
        <a:defRPr sz="3200">
          <a:solidFill>
            <a:schemeClr val="tx2"/>
          </a:solidFill>
          <a:latin typeface="Arial"/>
        </a:defRPr>
      </a:lvl2pPr>
      <a:lvl3pPr algn="l" rtl="0" eaLnBrk="1" fontAlgn="base" hangingPunct="1">
        <a:spcBef>
          <a:spcPct val="0"/>
        </a:spcBef>
        <a:spcAft>
          <a:spcPct val="0"/>
        </a:spcAft>
        <a:defRPr sz="3200">
          <a:solidFill>
            <a:schemeClr val="tx2"/>
          </a:solidFill>
          <a:latin typeface="Arial"/>
        </a:defRPr>
      </a:lvl3pPr>
      <a:lvl4pPr algn="l" rtl="0" eaLnBrk="1" fontAlgn="base" hangingPunct="1">
        <a:spcBef>
          <a:spcPct val="0"/>
        </a:spcBef>
        <a:spcAft>
          <a:spcPct val="0"/>
        </a:spcAft>
        <a:defRPr sz="3200">
          <a:solidFill>
            <a:schemeClr val="tx2"/>
          </a:solidFill>
          <a:latin typeface="Arial"/>
        </a:defRPr>
      </a:lvl4pPr>
      <a:lvl5pPr algn="l" rtl="0" eaLnBrk="1" fontAlgn="base" hangingPunct="1">
        <a:spcBef>
          <a:spcPct val="0"/>
        </a:spcBef>
        <a:spcAft>
          <a:spcPct val="0"/>
        </a:spcAft>
        <a:defRPr sz="3200">
          <a:solidFill>
            <a:schemeClr val="tx2"/>
          </a:solidFill>
          <a:latin typeface="Arial"/>
        </a:defRPr>
      </a:lvl5pPr>
      <a:lvl6pPr marL="457200" algn="l" rtl="0" eaLnBrk="1" fontAlgn="base" hangingPunct="1">
        <a:spcBef>
          <a:spcPct val="0"/>
        </a:spcBef>
        <a:spcAft>
          <a:spcPct val="0"/>
        </a:spcAft>
        <a:defRPr sz="3200">
          <a:solidFill>
            <a:schemeClr val="tx2"/>
          </a:solidFill>
          <a:latin typeface="Arial"/>
        </a:defRPr>
      </a:lvl6pPr>
      <a:lvl7pPr marL="914400" algn="l" rtl="0" eaLnBrk="1" fontAlgn="base" hangingPunct="1">
        <a:spcBef>
          <a:spcPct val="0"/>
        </a:spcBef>
        <a:spcAft>
          <a:spcPct val="0"/>
        </a:spcAft>
        <a:defRPr sz="3200">
          <a:solidFill>
            <a:schemeClr val="tx2"/>
          </a:solidFill>
          <a:latin typeface="Arial"/>
        </a:defRPr>
      </a:lvl7pPr>
      <a:lvl8pPr marL="1371600" algn="l" rtl="0" eaLnBrk="1" fontAlgn="base" hangingPunct="1">
        <a:spcBef>
          <a:spcPct val="0"/>
        </a:spcBef>
        <a:spcAft>
          <a:spcPct val="0"/>
        </a:spcAft>
        <a:defRPr sz="3200">
          <a:solidFill>
            <a:schemeClr val="tx2"/>
          </a:solidFill>
          <a:latin typeface="Arial"/>
        </a:defRPr>
      </a:lvl8pPr>
      <a:lvl9pPr marL="1828800" algn="l" rtl="0" eaLnBrk="1" fontAlgn="base" hangingPunct="1">
        <a:spcBef>
          <a:spcPct val="0"/>
        </a:spcBef>
        <a:spcAft>
          <a:spcPct val="0"/>
        </a:spcAft>
        <a:defRPr sz="3200">
          <a:solidFill>
            <a:schemeClr val="tx2"/>
          </a:solidFill>
          <a:latin typeface="Arial"/>
        </a:defRPr>
      </a:lvl9pPr>
    </p:titleStyle>
    <p:bodyStyle>
      <a:lvl1pPr marL="342900" indent="-342900" algn="l" rtl="0" eaLnBrk="1" fontAlgn="base" hangingPunct="1">
        <a:spcBef>
          <a:spcPct val="20000"/>
        </a:spcBef>
        <a:spcAft>
          <a:spcPct val="0"/>
        </a:spcAft>
        <a:buClr>
          <a:schemeClr val="tx1"/>
        </a:buClr>
        <a:buChar char="•"/>
        <a:defRPr sz="2400" b="1" i="0">
          <a:solidFill>
            <a:srgbClr val="00072D"/>
          </a:solidFill>
          <a:latin typeface="Roboto" panose="02000000000000000000" pitchFamily="2" charset="0"/>
          <a:ea typeface="Roboto" panose="02000000000000000000" pitchFamily="2" charset="0"/>
          <a:cs typeface="Helvetica Neue"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E7B649-B95B-8489-F8A9-D8C1F8390332}"/>
              </a:ext>
            </a:extLst>
          </p:cNvPr>
          <p:cNvSpPr>
            <a:spLocks noGrp="1"/>
          </p:cNvSpPr>
          <p:nvPr>
            <p:ph type="ctrTitle"/>
          </p:nvPr>
        </p:nvSpPr>
        <p:spPr/>
        <p:txBody>
          <a:bodyPr/>
          <a:lstStyle/>
          <a:p>
            <a:r>
              <a:rPr lang="en-US" dirty="0"/>
              <a:t>Electronic Information: Ethical Pitfalls and Best Practices</a:t>
            </a:r>
          </a:p>
        </p:txBody>
      </p:sp>
      <p:sp>
        <p:nvSpPr>
          <p:cNvPr id="5" name="Subtitle 4">
            <a:extLst>
              <a:ext uri="{FF2B5EF4-FFF2-40B4-BE49-F238E27FC236}">
                <a16:creationId xmlns:a16="http://schemas.microsoft.com/office/drawing/2014/main" id="{3DB37B51-9520-3FB1-6416-562C96F50A3C}"/>
              </a:ext>
            </a:extLst>
          </p:cNvPr>
          <p:cNvSpPr>
            <a:spLocks noGrp="1"/>
          </p:cNvSpPr>
          <p:nvPr>
            <p:ph type="subTitle" idx="1"/>
          </p:nvPr>
        </p:nvSpPr>
        <p:spPr/>
        <p:txBody>
          <a:bodyPr/>
          <a:lstStyle/>
          <a:p>
            <a:r>
              <a:rPr lang="en-US" dirty="0"/>
              <a:t>Mariah L. Passarelli</a:t>
            </a:r>
          </a:p>
          <a:p>
            <a:r>
              <a:rPr lang="en-US" dirty="0"/>
              <a:t>mpassarelli@cozen.com </a:t>
            </a:r>
          </a:p>
          <a:p>
            <a:r>
              <a:rPr lang="en-US" dirty="0"/>
              <a:t>412.620.6502</a:t>
            </a:r>
          </a:p>
        </p:txBody>
      </p:sp>
    </p:spTree>
    <p:extLst>
      <p:ext uri="{BB962C8B-B14F-4D97-AF65-F5344CB8AC3E}">
        <p14:creationId xmlns:p14="http://schemas.microsoft.com/office/powerpoint/2010/main" val="354862448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is power, except when its not</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solidFill>
                  <a:srgbClr val="00072D"/>
                </a:solidFill>
              </a:rPr>
              <a:t>This means that, if in-house counsel is supervising a hiring process and HR professionals in that process can be seen as taking direction from counsel, those HR professionals must comply with the Professional Rules of Conduct</a:t>
            </a:r>
          </a:p>
          <a:p>
            <a:pPr marL="339725" lvl="1" indent="-339725">
              <a:buClr>
                <a:srgbClr val="00072D"/>
              </a:buClr>
              <a:buFont typeface="Arial" panose="020B0604020202020204" pitchFamily="34" charset="0"/>
              <a:buChar char="•"/>
            </a:pPr>
            <a:r>
              <a:rPr lang="en-US" sz="2800" dirty="0">
                <a:solidFill>
                  <a:srgbClr val="00072D"/>
                </a:solidFill>
              </a:rPr>
              <a:t>This also means that in-house counsel cannot play any role in hiring decisions that are unlawfully discriminatory</a:t>
            </a:r>
          </a:p>
          <a:p>
            <a:pPr marL="339725" lvl="1" indent="-339725">
              <a:buClr>
                <a:srgbClr val="00072D"/>
              </a:buClr>
              <a:buFont typeface="Arial" panose="020B0604020202020204" pitchFamily="34" charset="0"/>
              <a:buChar char="•"/>
            </a:pPr>
            <a:r>
              <a:rPr lang="en-US" sz="2800" dirty="0">
                <a:solidFill>
                  <a:srgbClr val="00072D"/>
                </a:solidFill>
              </a:rPr>
              <a:t>While it may be tempting to gain insight into a candidate’s personality during the hiring process via social media, this can come with a high downside risk</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1319170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is power, except when its not</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solidFill>
                  <a:srgbClr val="00072D"/>
                </a:solidFill>
              </a:rPr>
              <a:t>An employer cannot un-learn information it gains through social media research</a:t>
            </a:r>
          </a:p>
          <a:p>
            <a:pPr marL="339725" lvl="1" indent="-339725">
              <a:buClr>
                <a:srgbClr val="00072D"/>
              </a:buClr>
              <a:buFont typeface="Arial" panose="020B0604020202020204" pitchFamily="34" charset="0"/>
              <a:buChar char="•"/>
            </a:pPr>
            <a:r>
              <a:rPr lang="en-US" sz="2800" dirty="0">
                <a:solidFill>
                  <a:srgbClr val="00072D"/>
                </a:solidFill>
              </a:rPr>
              <a:t>For example, a social media profile may give an indication of a candidate’s religion, sexual orientation, or disability status, whereas none of this information would typically be gained during the application or interview process</a:t>
            </a:r>
          </a:p>
          <a:p>
            <a:endParaRPr lang="en-US" dirty="0"/>
          </a:p>
        </p:txBody>
      </p:sp>
    </p:spTree>
    <p:extLst>
      <p:ext uri="{BB962C8B-B14F-4D97-AF65-F5344CB8AC3E}">
        <p14:creationId xmlns:p14="http://schemas.microsoft.com/office/powerpoint/2010/main" val="2617207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is power, except when its not</a:t>
            </a:r>
          </a:p>
        </p:txBody>
      </p:sp>
      <p:sp>
        <p:nvSpPr>
          <p:cNvPr id="3" name="Content Placeholder 2"/>
          <p:cNvSpPr>
            <a:spLocks noGrp="1"/>
          </p:cNvSpPr>
          <p:nvPr>
            <p:ph idx="1"/>
          </p:nvPr>
        </p:nvSpPr>
        <p:spPr/>
        <p:txBody>
          <a:bodyPr>
            <a:normAutofit/>
          </a:bodyPr>
          <a:lstStyle/>
          <a:p>
            <a:pPr marL="0" lvl="1" indent="0">
              <a:buNone/>
            </a:pPr>
            <a:r>
              <a:rPr lang="en-US" sz="2800" dirty="0"/>
              <a:t>This “accidental” knowledge can form the basis for discrimination claims </a:t>
            </a:r>
          </a:p>
          <a:p>
            <a:pPr marL="384048" lvl="2" indent="0">
              <a:buNone/>
            </a:pPr>
            <a:r>
              <a:rPr lang="en-US" sz="2600" u="sng" dirty="0">
                <a:solidFill>
                  <a:srgbClr val="00072D"/>
                </a:solidFill>
              </a:rPr>
              <a:t>Example</a:t>
            </a:r>
            <a:r>
              <a:rPr lang="en-US" sz="2600" dirty="0">
                <a:solidFill>
                  <a:srgbClr val="00072D"/>
                </a:solidFill>
              </a:rPr>
              <a:t>:  Joe applies to work at Company.  As part of the hiring process, Company reviews Joe’s Facebook and learns that Joe is Jewish.  When Company later hires Ben (who is not Jewish) instead of Joe, Joe files an EEOC charge alleging religious discrimination under Title VII.  In discovery, Joe requests all the notes Company kept regarding the interviews and hiring process.  Those notes reveal that his Facebook profile was viewed, lending potential support for Joe’s discrimination claim.  </a:t>
            </a:r>
          </a:p>
        </p:txBody>
      </p:sp>
    </p:spTree>
    <p:extLst>
      <p:ext uri="{BB962C8B-B14F-4D97-AF65-F5344CB8AC3E}">
        <p14:creationId xmlns:p14="http://schemas.microsoft.com/office/powerpoint/2010/main" val="2102210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Proceed with caution</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It is possible to use social media for candidate screening, but it must be used carefully</a:t>
            </a:r>
          </a:p>
          <a:p>
            <a:pPr marL="339725" lvl="1" indent="-339725">
              <a:buClr>
                <a:srgbClr val="00072D"/>
              </a:buClr>
              <a:buFont typeface="Arial" panose="020B0604020202020204" pitchFamily="34" charset="0"/>
              <a:buChar char="•"/>
            </a:pPr>
            <a:r>
              <a:rPr lang="en-US" sz="2800" dirty="0">
                <a:solidFill>
                  <a:srgbClr val="00072D"/>
                </a:solidFill>
              </a:rPr>
              <a:t>Use it all the time, or not at all</a:t>
            </a:r>
          </a:p>
          <a:p>
            <a:pPr marL="339725" lvl="1" indent="-339725">
              <a:buClr>
                <a:srgbClr val="00072D"/>
              </a:buClr>
              <a:buFont typeface="Arial" panose="020B0604020202020204" pitchFamily="34" charset="0"/>
              <a:buChar char="•"/>
            </a:pPr>
            <a:r>
              <a:rPr lang="en-US" sz="2800" dirty="0">
                <a:solidFill>
                  <a:srgbClr val="00072D"/>
                </a:solidFill>
              </a:rPr>
              <a:t>Develop a checklist of information for which you are looking and record data only related to these factors</a:t>
            </a:r>
          </a:p>
          <a:p>
            <a:pPr marL="339725" lvl="1" indent="-339725">
              <a:buClr>
                <a:srgbClr val="00072D"/>
              </a:buClr>
              <a:buFont typeface="Arial" panose="020B0604020202020204" pitchFamily="34" charset="0"/>
              <a:buChar char="•"/>
            </a:pPr>
            <a:r>
              <a:rPr lang="en-US" sz="2800" dirty="0">
                <a:solidFill>
                  <a:srgbClr val="00072D"/>
                </a:solidFill>
              </a:rPr>
              <a:t>The individual doing the social media mining should never be the same person making the hiring decision</a:t>
            </a:r>
          </a:p>
          <a:p>
            <a:pPr marL="339725" lvl="1" indent="-339725">
              <a:buClr>
                <a:srgbClr val="00072D"/>
              </a:buClr>
              <a:buFont typeface="Arial" panose="020B0604020202020204" pitchFamily="34" charset="0"/>
              <a:buChar char="•"/>
            </a:pPr>
            <a:r>
              <a:rPr lang="en-US" sz="2800" dirty="0">
                <a:solidFill>
                  <a:srgbClr val="00072D"/>
                </a:solidFill>
              </a:rPr>
              <a:t>The miner should not relay information outside of the checklist to the hiring person/team</a:t>
            </a:r>
          </a:p>
        </p:txBody>
      </p:sp>
    </p:spTree>
    <p:extLst>
      <p:ext uri="{BB962C8B-B14F-4D97-AF65-F5344CB8AC3E}">
        <p14:creationId xmlns:p14="http://schemas.microsoft.com/office/powerpoint/2010/main" val="197718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Have you done your homework?</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solidFill>
                  <a:srgbClr val="00072D"/>
                </a:solidFill>
              </a:rPr>
              <a:t>A growing number of states have social media and privacy laws.  To guide employer use of social media in any aspect, you must familiarize yourself with these laws or risk running afoul of the Professional Rules of Conduct</a:t>
            </a:r>
          </a:p>
          <a:p>
            <a:pPr lvl="1">
              <a:buFontTx/>
              <a:buChar char="-"/>
            </a:pPr>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2934013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Have you done your homework?</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t>These laws generally limit an employer’s ability to:</a:t>
            </a:r>
          </a:p>
          <a:p>
            <a:pPr marL="796925" lvl="3" indent="-339725">
              <a:buClr>
                <a:srgbClr val="595959"/>
              </a:buClr>
              <a:buFont typeface="Arial" panose="020B0604020202020204" pitchFamily="34" charset="0"/>
              <a:buChar char="•"/>
            </a:pPr>
            <a:r>
              <a:rPr lang="en-US" sz="2200" dirty="0"/>
              <a:t>Require an employee/applicant to disclose account credentials (or, in some states, access the account in the employer’s presence)</a:t>
            </a:r>
          </a:p>
          <a:p>
            <a:pPr marL="796925" lvl="3" indent="-339725">
              <a:buClr>
                <a:srgbClr val="595959"/>
              </a:buClr>
              <a:buFont typeface="Arial" panose="020B0604020202020204" pitchFamily="34" charset="0"/>
              <a:buChar char="•"/>
            </a:pPr>
            <a:r>
              <a:rPr lang="en-US" sz="2200" dirty="0"/>
              <a:t>Require an employee/applicant to “friend” or otherwise connect with a company representative</a:t>
            </a:r>
          </a:p>
          <a:p>
            <a:pPr marL="796925" lvl="3" indent="-339725">
              <a:buClr>
                <a:srgbClr val="595959"/>
              </a:buClr>
              <a:buFont typeface="Arial" panose="020B0604020202020204" pitchFamily="34" charset="0"/>
              <a:buChar char="•"/>
            </a:pPr>
            <a:r>
              <a:rPr lang="en-US" sz="2200" dirty="0"/>
              <a:t>Require an employee/applicant to alter privacy settings</a:t>
            </a:r>
          </a:p>
          <a:p>
            <a:pPr marL="796925" lvl="3" indent="-339725">
              <a:buClr>
                <a:srgbClr val="595959"/>
              </a:buClr>
              <a:buFont typeface="Arial" panose="020B0604020202020204" pitchFamily="34" charset="0"/>
              <a:buChar char="•"/>
            </a:pPr>
            <a:r>
              <a:rPr lang="en-US" sz="2200" dirty="0"/>
              <a:t>Discharge, discipline, or otherwise take adverse actions against an individual that exercises their right to keep social media information private</a:t>
            </a:r>
          </a:p>
          <a:p>
            <a:endParaRPr lang="en-US" dirty="0"/>
          </a:p>
        </p:txBody>
      </p:sp>
    </p:spTree>
    <p:extLst>
      <p:ext uri="{BB962C8B-B14F-4D97-AF65-F5344CB8AC3E}">
        <p14:creationId xmlns:p14="http://schemas.microsoft.com/office/powerpoint/2010/main" val="1141595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laws</a:t>
            </a:r>
          </a:p>
        </p:txBody>
      </p:sp>
      <p:sp>
        <p:nvSpPr>
          <p:cNvPr id="3" name="Content Placeholder 2"/>
          <p:cNvSpPr>
            <a:spLocks noGrp="1"/>
          </p:cNvSpPr>
          <p:nvPr>
            <p:ph idx="1"/>
          </p:nvPr>
        </p:nvSpPr>
        <p:spPr/>
        <p:txBody>
          <a:bodyPr/>
          <a:lstStyle/>
          <a:p>
            <a:pPr marL="0" lvl="1" indent="0">
              <a:buNone/>
            </a:pPr>
            <a:r>
              <a:rPr lang="en-US" sz="2800" dirty="0"/>
              <a:t>27 states (and counting) now have laws on the books related to employer use of social media</a:t>
            </a:r>
            <a:endParaRPr lang="en-US" dirty="0"/>
          </a:p>
          <a:p>
            <a:pPr marL="201168" lvl="1" indent="0">
              <a:buNone/>
            </a:pPr>
            <a:endParaRPr lang="en-US" dirty="0"/>
          </a:p>
          <a:p>
            <a:pPr marL="201168" lvl="1" indent="0">
              <a:buNone/>
            </a:pPr>
            <a:endParaRPr lang="en-US" dirty="0"/>
          </a:p>
          <a:p>
            <a:pPr marL="201168" lvl="1" indent="0">
              <a:buNone/>
            </a:pPr>
            <a:endParaRPr lang="en-US" dirty="0"/>
          </a:p>
          <a:p>
            <a:pPr lvl="1">
              <a:buFont typeface="Arial" panose="020B0604020202020204" pitchFamily="34" charset="0"/>
              <a:buChar char="•"/>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55740933"/>
              </p:ext>
            </p:extLst>
          </p:nvPr>
        </p:nvGraphicFramePr>
        <p:xfrm>
          <a:off x="1600975" y="2851687"/>
          <a:ext cx="9051010" cy="2727732"/>
        </p:xfrm>
        <a:graphic>
          <a:graphicData uri="http://schemas.openxmlformats.org/drawingml/2006/table">
            <a:tbl>
              <a:tblPr bandRow="1">
                <a:tableStyleId>{5C22544A-7EE6-4342-B048-85BDC9FD1C3A}</a:tableStyleId>
              </a:tblPr>
              <a:tblGrid>
                <a:gridCol w="1810202">
                  <a:extLst>
                    <a:ext uri="{9D8B030D-6E8A-4147-A177-3AD203B41FA5}">
                      <a16:colId xmlns:a16="http://schemas.microsoft.com/office/drawing/2014/main" val="1010320777"/>
                    </a:ext>
                  </a:extLst>
                </a:gridCol>
                <a:gridCol w="1810202">
                  <a:extLst>
                    <a:ext uri="{9D8B030D-6E8A-4147-A177-3AD203B41FA5}">
                      <a16:colId xmlns:a16="http://schemas.microsoft.com/office/drawing/2014/main" val="1224691372"/>
                    </a:ext>
                  </a:extLst>
                </a:gridCol>
                <a:gridCol w="1810202">
                  <a:extLst>
                    <a:ext uri="{9D8B030D-6E8A-4147-A177-3AD203B41FA5}">
                      <a16:colId xmlns:a16="http://schemas.microsoft.com/office/drawing/2014/main" val="1473765172"/>
                    </a:ext>
                  </a:extLst>
                </a:gridCol>
                <a:gridCol w="1810202">
                  <a:extLst>
                    <a:ext uri="{9D8B030D-6E8A-4147-A177-3AD203B41FA5}">
                      <a16:colId xmlns:a16="http://schemas.microsoft.com/office/drawing/2014/main" val="854476140"/>
                    </a:ext>
                  </a:extLst>
                </a:gridCol>
                <a:gridCol w="1810202">
                  <a:extLst>
                    <a:ext uri="{9D8B030D-6E8A-4147-A177-3AD203B41FA5}">
                      <a16:colId xmlns:a16="http://schemas.microsoft.com/office/drawing/2014/main" val="4290058006"/>
                    </a:ext>
                  </a:extLst>
                </a:gridCol>
              </a:tblGrid>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Arkansas</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California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Colorado</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Connecticut</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Delaware</a:t>
                      </a:r>
                    </a:p>
                  </a:txBody>
                  <a:tcPr/>
                </a:tc>
                <a:extLst>
                  <a:ext uri="{0D108BD9-81ED-4DB2-BD59-A6C34878D82A}">
                    <a16:rowId xmlns:a16="http://schemas.microsoft.com/office/drawing/2014/main" val="930932258"/>
                  </a:ext>
                </a:extLst>
              </a:tr>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Hawaii</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Illinois</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Louisiana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Maine</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Maryland</a:t>
                      </a:r>
                    </a:p>
                  </a:txBody>
                  <a:tcPr/>
                </a:tc>
                <a:extLst>
                  <a:ext uri="{0D108BD9-81ED-4DB2-BD59-A6C34878D82A}">
                    <a16:rowId xmlns:a16="http://schemas.microsoft.com/office/drawing/2014/main" val="2262162073"/>
                  </a:ext>
                </a:extLst>
              </a:tr>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Michigan</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Montana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Nebraska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Nevada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New Hampshire</a:t>
                      </a:r>
                    </a:p>
                  </a:txBody>
                  <a:tcPr/>
                </a:tc>
                <a:extLst>
                  <a:ext uri="{0D108BD9-81ED-4DB2-BD59-A6C34878D82A}">
                    <a16:rowId xmlns:a16="http://schemas.microsoft.com/office/drawing/2014/main" val="913551387"/>
                  </a:ext>
                </a:extLst>
              </a:tr>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New Jersey</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New Mexico</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Oklahoma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Oregon</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Rhode Island</a:t>
                      </a:r>
                    </a:p>
                  </a:txBody>
                  <a:tcPr/>
                </a:tc>
                <a:extLst>
                  <a:ext uri="{0D108BD9-81ED-4DB2-BD59-A6C34878D82A}">
                    <a16:rowId xmlns:a16="http://schemas.microsoft.com/office/drawing/2014/main" val="1616093017"/>
                  </a:ext>
                </a:extLst>
              </a:tr>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Tennessee</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Utah</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Vermont</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Virginia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Washington</a:t>
                      </a:r>
                    </a:p>
                  </a:txBody>
                  <a:tcPr/>
                </a:tc>
                <a:extLst>
                  <a:ext uri="{0D108BD9-81ED-4DB2-BD59-A6C34878D82A}">
                    <a16:rowId xmlns:a16="http://schemas.microsoft.com/office/drawing/2014/main" val="612820301"/>
                  </a:ext>
                </a:extLst>
              </a:tr>
              <a:tr h="454622">
                <a:tc>
                  <a:txBody>
                    <a:bodyPr/>
                    <a:lstStyle/>
                    <a:p>
                      <a:r>
                        <a:rPr lang="en-US" dirty="0">
                          <a:latin typeface="Roboto" panose="02000000000000000000" pitchFamily="2" charset="0"/>
                          <a:ea typeface="Roboto" panose="02000000000000000000" pitchFamily="2" charset="0"/>
                          <a:cs typeface="Roboto" panose="02000000000000000000" pitchFamily="2" charset="0"/>
                        </a:rPr>
                        <a:t>West Virginia</a:t>
                      </a:r>
                    </a:p>
                  </a:txBody>
                  <a:tcPr/>
                </a:tc>
                <a:tc>
                  <a:txBody>
                    <a:bodyPr/>
                    <a:lstStyle/>
                    <a:p>
                      <a:r>
                        <a:rPr lang="en-US" dirty="0">
                          <a:latin typeface="Roboto" panose="02000000000000000000" pitchFamily="2" charset="0"/>
                          <a:ea typeface="Roboto" panose="02000000000000000000" pitchFamily="2" charset="0"/>
                          <a:cs typeface="Roboto" panose="02000000000000000000" pitchFamily="2" charset="0"/>
                        </a:rPr>
                        <a:t>Wisconsin</a:t>
                      </a:r>
                    </a:p>
                  </a:txBody>
                  <a:tcPr/>
                </a:tc>
                <a:tc>
                  <a:txBody>
                    <a:bodyPr/>
                    <a:lstStyle/>
                    <a:p>
                      <a:endParaRPr lang="en-US" dirty="0">
                        <a:latin typeface="Roboto" panose="02000000000000000000" pitchFamily="2" charset="0"/>
                        <a:ea typeface="Roboto" panose="02000000000000000000" pitchFamily="2" charset="0"/>
                        <a:cs typeface="Roboto" panose="02000000000000000000" pitchFamily="2" charset="0"/>
                      </a:endParaRPr>
                    </a:p>
                  </a:txBody>
                  <a:tcPr/>
                </a:tc>
                <a:tc>
                  <a:txBody>
                    <a:bodyPr/>
                    <a:lstStyle/>
                    <a:p>
                      <a:endParaRPr lang="en-US" dirty="0">
                        <a:latin typeface="Roboto" panose="02000000000000000000" pitchFamily="2" charset="0"/>
                        <a:ea typeface="Roboto" panose="02000000000000000000" pitchFamily="2" charset="0"/>
                        <a:cs typeface="Roboto" panose="02000000000000000000" pitchFamily="2" charset="0"/>
                      </a:endParaRPr>
                    </a:p>
                  </a:txBody>
                  <a:tcPr/>
                </a:tc>
                <a:tc>
                  <a:txBody>
                    <a:bodyPr/>
                    <a:lstStyle/>
                    <a:p>
                      <a:endParaRPr lang="en-US" dirty="0">
                        <a:latin typeface="Roboto" panose="02000000000000000000" pitchFamily="2" charset="0"/>
                        <a:ea typeface="Roboto" panose="02000000000000000000" pitchFamily="2" charset="0"/>
                        <a:cs typeface="Roboto" panose="02000000000000000000" pitchFamily="2" charset="0"/>
                      </a:endParaRPr>
                    </a:p>
                  </a:txBody>
                  <a:tcPr/>
                </a:tc>
                <a:extLst>
                  <a:ext uri="{0D108BD9-81ED-4DB2-BD59-A6C34878D82A}">
                    <a16:rowId xmlns:a16="http://schemas.microsoft.com/office/drawing/2014/main" val="1169671497"/>
                  </a:ext>
                </a:extLst>
              </a:tr>
            </a:tbl>
          </a:graphicData>
        </a:graphic>
      </p:graphicFrame>
    </p:spTree>
    <p:extLst>
      <p:ext uri="{BB962C8B-B14F-4D97-AF65-F5344CB8AC3E}">
        <p14:creationId xmlns:p14="http://schemas.microsoft.com/office/powerpoint/2010/main" val="3962057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Lawful off-duty conduct laws</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solidFill>
                  <a:srgbClr val="00072D"/>
                </a:solidFill>
              </a:rPr>
              <a:t>17 states and Washington D.C. have laws that prohibit employers from discriminating against applicants/employees based upon their lawful use of tobacco off the company’s premises and during non-working hours</a:t>
            </a:r>
          </a:p>
          <a:p>
            <a:pPr marL="339725" lvl="1" indent="-339725">
              <a:buClr>
                <a:srgbClr val="00072D"/>
              </a:buClr>
              <a:buFont typeface="Arial" panose="020B0604020202020204" pitchFamily="34" charset="0"/>
              <a:buChar char="•"/>
            </a:pPr>
            <a:r>
              <a:rPr lang="en-US" sz="2800" dirty="0">
                <a:solidFill>
                  <a:srgbClr val="00072D"/>
                </a:solidFill>
              </a:rPr>
              <a:t>8 states prohibit this type of discrimination with regard to any lawful consumable good (treatment of marijuana/medical marijuana, legal at the state level, is unclear)</a:t>
            </a:r>
          </a:p>
          <a:p>
            <a:pPr marL="339725" lvl="1" indent="-339725">
              <a:buClr>
                <a:srgbClr val="00072D"/>
              </a:buClr>
              <a:buFont typeface="Arial" panose="020B0604020202020204" pitchFamily="34" charset="0"/>
              <a:buChar char="•"/>
            </a:pPr>
            <a:r>
              <a:rPr lang="en-US" sz="2800" dirty="0">
                <a:solidFill>
                  <a:srgbClr val="00072D"/>
                </a:solidFill>
              </a:rPr>
              <a:t>2 states prohibit this discrimination regarding applicant/employee lawful use/possession of firearms</a:t>
            </a:r>
          </a:p>
          <a:p>
            <a:endParaRPr lang="en-US" dirty="0"/>
          </a:p>
        </p:txBody>
      </p:sp>
    </p:spTree>
    <p:extLst>
      <p:ext uri="{BB962C8B-B14F-4D97-AF65-F5344CB8AC3E}">
        <p14:creationId xmlns:p14="http://schemas.microsoft.com/office/powerpoint/2010/main" val="2522059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Lawful off-duty conduct laws</a:t>
            </a:r>
          </a:p>
        </p:txBody>
      </p:sp>
      <p:sp>
        <p:nvSpPr>
          <p:cNvPr id="3" name="Content Placeholder 2"/>
          <p:cNvSpPr>
            <a:spLocks noGrp="1"/>
          </p:cNvSpPr>
          <p:nvPr>
            <p:ph idx="1"/>
          </p:nvPr>
        </p:nvSpPr>
        <p:spPr/>
        <p:txBody>
          <a:bodyPr>
            <a:normAutofit lnSpcReduction="10000"/>
          </a:bodyPr>
          <a:lstStyle/>
          <a:p>
            <a:pPr marL="339725" lvl="1" indent="-339725">
              <a:buClr>
                <a:srgbClr val="00072D"/>
              </a:buClr>
              <a:buFont typeface="Arial" panose="020B0604020202020204" pitchFamily="34" charset="0"/>
              <a:buChar char="•"/>
            </a:pPr>
            <a:r>
              <a:rPr lang="en-US" sz="2800" dirty="0">
                <a:solidFill>
                  <a:srgbClr val="00072D"/>
                </a:solidFill>
              </a:rPr>
              <a:t>2 states prohibit this discrimination regarding applicant/employee reproductive decisions</a:t>
            </a:r>
          </a:p>
          <a:p>
            <a:pPr marL="339725" lvl="1" indent="-339725">
              <a:buClr>
                <a:srgbClr val="00072D"/>
              </a:buClr>
              <a:buFont typeface="Arial" panose="020B0604020202020204" pitchFamily="34" charset="0"/>
              <a:buChar char="•"/>
            </a:pPr>
            <a:r>
              <a:rPr lang="en-US" sz="2800" dirty="0">
                <a:solidFill>
                  <a:srgbClr val="00072D"/>
                </a:solidFill>
              </a:rPr>
              <a:t>7 states provide varying levels of discrimination protection for applicants/employees related to their political activity, including voting/ non-voting and political affiliations</a:t>
            </a:r>
          </a:p>
          <a:p>
            <a:pPr marL="339725" lvl="1" indent="-339725">
              <a:buClr>
                <a:srgbClr val="00072D"/>
              </a:buClr>
              <a:buFont typeface="Arial" panose="020B0604020202020204" pitchFamily="34" charset="0"/>
              <a:buChar char="•"/>
            </a:pPr>
            <a:r>
              <a:rPr lang="en-US" sz="2800" dirty="0">
                <a:solidFill>
                  <a:srgbClr val="00072D"/>
                </a:solidFill>
              </a:rPr>
              <a:t>13 states expressly prohibit discrimination based upon an applicant’s/employee’s lawful use of marijuana off of the company’s premises during nonworking hours</a:t>
            </a:r>
          </a:p>
          <a:p>
            <a:pPr marL="339725" lvl="1" indent="-339725">
              <a:buClr>
                <a:srgbClr val="00072D"/>
              </a:buClr>
              <a:buFont typeface="Arial" panose="020B0604020202020204" pitchFamily="34" charset="0"/>
              <a:buChar char="•"/>
            </a:pPr>
            <a:r>
              <a:rPr lang="en-US" sz="2800" dirty="0">
                <a:solidFill>
                  <a:srgbClr val="00072D"/>
                </a:solidFill>
              </a:rPr>
              <a:t>4 states broadly prohibit discrimination against applicants/employees for engaging in any lawful conduct off the company’s premises and outside of working hours</a:t>
            </a:r>
          </a:p>
          <a:p>
            <a:endParaRPr lang="en-US" dirty="0"/>
          </a:p>
        </p:txBody>
      </p:sp>
    </p:spTree>
    <p:extLst>
      <p:ext uri="{BB962C8B-B14F-4D97-AF65-F5344CB8AC3E}">
        <p14:creationId xmlns:p14="http://schemas.microsoft.com/office/powerpoint/2010/main" val="1105609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2FF5-F4DE-141F-0AC8-E1D947BD6E4F}"/>
              </a:ext>
            </a:extLst>
          </p:cNvPr>
          <p:cNvSpPr>
            <a:spLocks noGrp="1"/>
          </p:cNvSpPr>
          <p:nvPr>
            <p:ph type="title"/>
          </p:nvPr>
        </p:nvSpPr>
        <p:spPr/>
        <p:txBody>
          <a:bodyPr/>
          <a:lstStyle/>
          <a:p>
            <a:r>
              <a:rPr lang="en-US" dirty="0"/>
              <a:t>Takeaways</a:t>
            </a:r>
          </a:p>
        </p:txBody>
      </p:sp>
      <p:sp>
        <p:nvSpPr>
          <p:cNvPr id="3" name="Content Placeholder 2">
            <a:extLst>
              <a:ext uri="{FF2B5EF4-FFF2-40B4-BE49-F238E27FC236}">
                <a16:creationId xmlns:a16="http://schemas.microsoft.com/office/drawing/2014/main" id="{CDBCC14B-CF1C-C600-2FFA-D4FF248CA834}"/>
              </a:ext>
            </a:extLst>
          </p:cNvPr>
          <p:cNvSpPr>
            <a:spLocks noGrp="1"/>
          </p:cNvSpPr>
          <p:nvPr>
            <p:ph idx="1"/>
          </p:nvPr>
        </p:nvSpPr>
        <p:spPr/>
        <p:txBody>
          <a:bodyPr/>
          <a:lstStyle/>
          <a:p>
            <a:pPr>
              <a:buClr>
                <a:srgbClr val="00072D"/>
              </a:buClr>
            </a:pPr>
            <a:r>
              <a:rPr lang="en-US" dirty="0"/>
              <a:t>If your client intends to use Social Media in the hiring process and you are at all involved in that process, you must familiarize yourself with applicable off-duty conduct and privacy laws</a:t>
            </a:r>
          </a:p>
          <a:p>
            <a:pPr>
              <a:buClr>
                <a:srgbClr val="00072D"/>
              </a:buClr>
            </a:pPr>
            <a:r>
              <a:rPr lang="en-US" dirty="0"/>
              <a:t>You must ensure that your client’s use of Social Media in hiring also conforms with applicable federal/state non-discrimination laws</a:t>
            </a:r>
          </a:p>
          <a:p>
            <a:pPr>
              <a:buClr>
                <a:srgbClr val="00072D"/>
              </a:buClr>
            </a:pPr>
            <a:r>
              <a:rPr lang="en-US" dirty="0"/>
              <a:t>To the extent you are giving advice or directing hiring activities, be mindful of the fact that the nonlawyer personnel you are directing must comply with the Professional Rules of Conduct </a:t>
            </a:r>
          </a:p>
        </p:txBody>
      </p:sp>
    </p:spTree>
    <p:extLst>
      <p:ext uri="{BB962C8B-B14F-4D97-AF65-F5344CB8AC3E}">
        <p14:creationId xmlns:p14="http://schemas.microsoft.com/office/powerpoint/2010/main" val="382739143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688F-8B2A-2B24-0551-EA4A6310B7B0}"/>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C357EB6E-9AA9-3CE4-E3A4-5B1282E5FDEA}"/>
              </a:ext>
            </a:extLst>
          </p:cNvPr>
          <p:cNvSpPr>
            <a:spLocks noGrp="1"/>
          </p:cNvSpPr>
          <p:nvPr>
            <p:ph idx="1"/>
          </p:nvPr>
        </p:nvSpPr>
        <p:spPr/>
        <p:txBody>
          <a:bodyPr/>
          <a:lstStyle/>
          <a:p>
            <a:pPr>
              <a:buClr>
                <a:srgbClr val="00072D"/>
              </a:buClr>
            </a:pPr>
            <a:r>
              <a:rPr lang="en-US" sz="2800" dirty="0"/>
              <a:t>As an in-house attorney, navigating employer use of social media and ensuring proper handling of Electronically Stored Information (“ESI”) are tasks packed with potential issues related to the Rules of Professional Conduct governing lawyers.  </a:t>
            </a:r>
          </a:p>
          <a:p>
            <a:pPr>
              <a:buClr>
                <a:srgbClr val="00072D"/>
              </a:buClr>
            </a:pPr>
            <a:r>
              <a:rPr lang="en-US" sz="2800" dirty="0"/>
              <a:t>Today we will take a look at the Rules that apply in these contexts as they relate to (1) Prospective Employees; (2) Existing Employees; and (3) Discovery in the context of litigation.</a:t>
            </a:r>
            <a:endParaRPr lang="en-US" sz="2400" dirty="0"/>
          </a:p>
        </p:txBody>
      </p:sp>
    </p:spTree>
    <p:extLst>
      <p:ext uri="{BB962C8B-B14F-4D97-AF65-F5344CB8AC3E}">
        <p14:creationId xmlns:p14="http://schemas.microsoft.com/office/powerpoint/2010/main" val="17953654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Existing Employees</a:t>
            </a:r>
          </a:p>
        </p:txBody>
      </p:sp>
    </p:spTree>
    <p:extLst>
      <p:ext uri="{BB962C8B-B14F-4D97-AF65-F5344CB8AC3E}">
        <p14:creationId xmlns:p14="http://schemas.microsoft.com/office/powerpoint/2010/main" val="358328154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4.1 – Truthfulness in Statements to Others</a:t>
            </a:r>
          </a:p>
        </p:txBody>
      </p:sp>
      <p:sp>
        <p:nvSpPr>
          <p:cNvPr id="3" name="Content Placeholder 2"/>
          <p:cNvSpPr>
            <a:spLocks noGrp="1"/>
          </p:cNvSpPr>
          <p:nvPr>
            <p:ph idx="1"/>
          </p:nvPr>
        </p:nvSpPr>
        <p:spPr/>
        <p:txBody>
          <a:bodyPr>
            <a:normAutofit/>
          </a:bodyPr>
          <a:lstStyle/>
          <a:p>
            <a:pPr marL="201168" lvl="1" indent="0">
              <a:buNone/>
            </a:pPr>
            <a:r>
              <a:rPr lang="en-US" sz="2800" u="sng" dirty="0">
                <a:solidFill>
                  <a:srgbClr val="00072D"/>
                </a:solidFill>
              </a:rPr>
              <a:t>Rule 4.1 </a:t>
            </a:r>
          </a:p>
          <a:p>
            <a:pPr marL="339725" lvl="1" indent="-339725">
              <a:buClr>
                <a:srgbClr val="00072D"/>
              </a:buClr>
              <a:buFont typeface="Arial" panose="020B0604020202020204" pitchFamily="34" charset="0"/>
              <a:buChar char="•"/>
            </a:pPr>
            <a:r>
              <a:rPr lang="en-US" sz="2800" dirty="0">
                <a:solidFill>
                  <a:srgbClr val="00072D"/>
                </a:solidFill>
              </a:rPr>
              <a:t>In the course of representing a client, a lawyer shall not knowing: (a) make a false statement of material fact or law to a third person.</a:t>
            </a:r>
          </a:p>
        </p:txBody>
      </p:sp>
    </p:spTree>
    <p:extLst>
      <p:ext uri="{BB962C8B-B14F-4D97-AF65-F5344CB8AC3E}">
        <p14:creationId xmlns:p14="http://schemas.microsoft.com/office/powerpoint/2010/main" val="320933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4.3 – Dealing with Unrepresented Person</a:t>
            </a:r>
          </a:p>
        </p:txBody>
      </p:sp>
      <p:sp>
        <p:nvSpPr>
          <p:cNvPr id="3" name="Content Placeholder 2"/>
          <p:cNvSpPr>
            <a:spLocks noGrp="1"/>
          </p:cNvSpPr>
          <p:nvPr>
            <p:ph idx="1"/>
          </p:nvPr>
        </p:nvSpPr>
        <p:spPr/>
        <p:txBody>
          <a:bodyPr>
            <a:normAutofit/>
          </a:bodyPr>
          <a:lstStyle/>
          <a:p>
            <a:pPr marL="0" indent="0">
              <a:buNone/>
            </a:pPr>
            <a:r>
              <a:rPr lang="en-US" sz="2800" u="sng" dirty="0"/>
              <a:t>Rule 4.3 </a:t>
            </a:r>
          </a:p>
          <a:p>
            <a:pPr>
              <a:buClr>
                <a:srgbClr val="00072D"/>
              </a:buClr>
            </a:pPr>
            <a:r>
              <a:rPr lang="en-US" sz="2800" dirty="0"/>
              <a:t>In dealing on behalf of a client with a person who is not represented by counsel, a lawyer shall not state or imply that the lawyer is disinterested.  When the lawyer knows or reasonably should know that the unrepresented person misunderstands the lawyer’s role in the matter, the lawyer shall make reasonable efforts to correct the misunderstanding.  </a:t>
            </a:r>
          </a:p>
        </p:txBody>
      </p:sp>
    </p:spTree>
    <p:extLst>
      <p:ext uri="{BB962C8B-B14F-4D97-AF65-F5344CB8AC3E}">
        <p14:creationId xmlns:p14="http://schemas.microsoft.com/office/powerpoint/2010/main" val="349281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8.4 - Misconduct</a:t>
            </a:r>
          </a:p>
        </p:txBody>
      </p:sp>
      <p:sp>
        <p:nvSpPr>
          <p:cNvPr id="3" name="Content Placeholder 2"/>
          <p:cNvSpPr>
            <a:spLocks noGrp="1"/>
          </p:cNvSpPr>
          <p:nvPr>
            <p:ph idx="1"/>
          </p:nvPr>
        </p:nvSpPr>
        <p:spPr/>
        <p:txBody>
          <a:bodyPr>
            <a:normAutofit/>
          </a:bodyPr>
          <a:lstStyle/>
          <a:p>
            <a:pPr marL="0" indent="0">
              <a:buNone/>
            </a:pPr>
            <a:r>
              <a:rPr lang="en-US" sz="2800" u="sng" dirty="0"/>
              <a:t>Rule 8.4 </a:t>
            </a:r>
          </a:p>
          <a:p>
            <a:pPr>
              <a:buClr>
                <a:srgbClr val="00072D"/>
              </a:buClr>
            </a:pPr>
            <a:r>
              <a:rPr lang="en-US" sz="2800" dirty="0"/>
              <a:t>It is professional misconduct for a lawyer to: (c) engage in conduct involving dishonesty, fraud, deceit, or misrepresentation</a:t>
            </a:r>
          </a:p>
        </p:txBody>
      </p:sp>
    </p:spTree>
    <p:extLst>
      <p:ext uri="{BB962C8B-B14F-4D97-AF65-F5344CB8AC3E}">
        <p14:creationId xmlns:p14="http://schemas.microsoft.com/office/powerpoint/2010/main" val="6224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According to their Facebook…</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It is tempting to look to social media as a resource for investigating employee disciplinary matters</a:t>
            </a:r>
          </a:p>
          <a:p>
            <a:pPr marL="339725" lvl="1" indent="-339725">
              <a:buClr>
                <a:srgbClr val="00072D"/>
              </a:buClr>
              <a:buFont typeface="Arial" panose="020B0604020202020204" pitchFamily="34" charset="0"/>
              <a:buChar char="•"/>
            </a:pPr>
            <a:r>
              <a:rPr lang="en-US" sz="2800" dirty="0">
                <a:solidFill>
                  <a:srgbClr val="00072D"/>
                </a:solidFill>
              </a:rPr>
              <a:t>However, if you elect to do so, you must do so very carefully, keeping in mind the anti-discrimination laws and lawful off-duty conduct laws we have already discussed</a:t>
            </a:r>
          </a:p>
          <a:p>
            <a:pPr marL="339725" lvl="1" indent="-339725">
              <a:buClr>
                <a:srgbClr val="00072D"/>
              </a:buClr>
              <a:buFont typeface="Arial" panose="020B0604020202020204" pitchFamily="34" charset="0"/>
              <a:buChar char="•"/>
            </a:pPr>
            <a:r>
              <a:rPr lang="en-US" sz="2800" dirty="0">
                <a:solidFill>
                  <a:srgbClr val="00072D"/>
                </a:solidFill>
              </a:rPr>
              <a:t>Do you review social media in every investigation?</a:t>
            </a:r>
          </a:p>
          <a:p>
            <a:pPr marL="339725" lvl="1" indent="-339725">
              <a:buClr>
                <a:srgbClr val="00072D"/>
              </a:buClr>
              <a:buFont typeface="Arial" panose="020B0604020202020204" pitchFamily="34" charset="0"/>
              <a:buChar char="•"/>
            </a:pPr>
            <a:r>
              <a:rPr lang="en-US" sz="2800" dirty="0">
                <a:solidFill>
                  <a:srgbClr val="00072D"/>
                </a:solidFill>
              </a:rPr>
              <a:t>In this particular instance, what information are you hoping to learn that would be relevant?</a:t>
            </a:r>
          </a:p>
        </p:txBody>
      </p:sp>
    </p:spTree>
    <p:extLst>
      <p:ext uri="{BB962C8B-B14F-4D97-AF65-F5344CB8AC3E}">
        <p14:creationId xmlns:p14="http://schemas.microsoft.com/office/powerpoint/2010/main" val="985829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and the FMLA</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If there is a “no fly zone” in this area, it is the use of social media research to support FMLA abuse claims</a:t>
            </a:r>
          </a:p>
          <a:p>
            <a:pPr marL="339725" lvl="1" indent="-339725">
              <a:buClr>
                <a:srgbClr val="00072D"/>
              </a:buClr>
              <a:buFont typeface="Arial" panose="020B0604020202020204" pitchFamily="34" charset="0"/>
              <a:buChar char="•"/>
            </a:pPr>
            <a:r>
              <a:rPr lang="en-US" sz="2800" dirty="0">
                <a:solidFill>
                  <a:srgbClr val="00072D"/>
                </a:solidFill>
              </a:rPr>
              <a:t>Peer reporting via social media is common, but should not be relied upon as evidence</a:t>
            </a:r>
          </a:p>
          <a:p>
            <a:pPr marL="339725" lvl="1" indent="-339725">
              <a:buClr>
                <a:srgbClr val="00072D"/>
              </a:buClr>
              <a:buFont typeface="Arial" panose="020B0604020202020204" pitchFamily="34" charset="0"/>
              <a:buChar char="•"/>
            </a:pPr>
            <a:r>
              <a:rPr lang="en-US" sz="2800" dirty="0">
                <a:solidFill>
                  <a:srgbClr val="00072D"/>
                </a:solidFill>
              </a:rPr>
              <a:t>Numerous cases throughout the country have held that an individual appearing to be engaged in social or other physical activities while also on FMLA leave is not evidence of FMLA abuse</a:t>
            </a:r>
          </a:p>
        </p:txBody>
      </p:sp>
    </p:spTree>
    <p:extLst>
      <p:ext uri="{BB962C8B-B14F-4D97-AF65-F5344CB8AC3E}">
        <p14:creationId xmlns:p14="http://schemas.microsoft.com/office/powerpoint/2010/main" val="1143669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Remember…</a:t>
            </a:r>
          </a:p>
        </p:txBody>
      </p:sp>
      <p:sp>
        <p:nvSpPr>
          <p:cNvPr id="3" name="Content Placeholder 2"/>
          <p:cNvSpPr>
            <a:spLocks noGrp="1"/>
          </p:cNvSpPr>
          <p:nvPr>
            <p:ph idx="1"/>
          </p:nvPr>
        </p:nvSpPr>
        <p:spPr/>
        <p:txBody>
          <a:bodyPr/>
          <a:lstStyle/>
          <a:p>
            <a:pPr marL="339725" lvl="1" indent="-339725">
              <a:buClr>
                <a:srgbClr val="00072D"/>
              </a:buClr>
              <a:buFont typeface="Arial" panose="020B0604020202020204" pitchFamily="34" charset="0"/>
              <a:buChar char="•"/>
            </a:pPr>
            <a:r>
              <a:rPr lang="en-US" sz="2800" dirty="0"/>
              <a:t>Because of the rules of Professional Responsibility and your obligations to </a:t>
            </a:r>
            <a:r>
              <a:rPr lang="en-US" sz="2800" dirty="0" err="1"/>
              <a:t>nonlawyers</a:t>
            </a:r>
            <a:r>
              <a:rPr lang="en-US" sz="2800" dirty="0"/>
              <a:t> whom you supervise, you cannot:</a:t>
            </a:r>
          </a:p>
          <a:p>
            <a:pPr marL="796925" lvl="3" indent="-339725">
              <a:buClr>
                <a:srgbClr val="595959"/>
              </a:buClr>
              <a:buFont typeface="Arial" panose="020B0604020202020204" pitchFamily="34" charset="0"/>
              <a:buChar char="•"/>
            </a:pPr>
            <a:r>
              <a:rPr lang="en-US" sz="2200" dirty="0"/>
              <a:t>“Friend” a person based on false pretenses, ask someone else to do so, or have knowledge of someone doing so under your supervision</a:t>
            </a:r>
          </a:p>
          <a:p>
            <a:pPr marL="796925" lvl="3" indent="-339725">
              <a:buClr>
                <a:srgbClr val="595959"/>
              </a:buClr>
              <a:buFont typeface="Arial" panose="020B0604020202020204" pitchFamily="34" charset="0"/>
              <a:buChar char="•"/>
            </a:pPr>
            <a:r>
              <a:rPr lang="en-US" sz="2200" dirty="0"/>
              <a:t>Use social media to conduct investigations in a discriminatory way (e.g., only in situations where individuals of a particular race are accused of theft)</a:t>
            </a:r>
          </a:p>
          <a:p>
            <a:pPr marL="796925" lvl="3" indent="-339725">
              <a:buClr>
                <a:srgbClr val="595959"/>
              </a:buClr>
              <a:buFont typeface="Arial" panose="020B0604020202020204" pitchFamily="34" charset="0"/>
              <a:buChar char="•"/>
            </a:pPr>
            <a:r>
              <a:rPr lang="en-US" sz="2200" dirty="0"/>
              <a:t>Authorize the discipline of an employee based on their social media conduct where off-duty conduct laws would prohibit you from doing so</a:t>
            </a:r>
          </a:p>
          <a:p>
            <a:pPr lvl="1">
              <a:buFontTx/>
              <a:buChar char="-"/>
            </a:pPr>
            <a:endParaRPr lang="en-US" dirty="0"/>
          </a:p>
        </p:txBody>
      </p:sp>
    </p:spTree>
    <p:extLst>
      <p:ext uri="{BB962C8B-B14F-4D97-AF65-F5344CB8AC3E}">
        <p14:creationId xmlns:p14="http://schemas.microsoft.com/office/powerpoint/2010/main" val="335869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Discovery</a:t>
            </a:r>
          </a:p>
        </p:txBody>
      </p:sp>
    </p:spTree>
    <p:extLst>
      <p:ext uri="{BB962C8B-B14F-4D97-AF65-F5344CB8AC3E}">
        <p14:creationId xmlns:p14="http://schemas.microsoft.com/office/powerpoint/2010/main" val="310302614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3.4 – Fairness to Opposing Party &amp; Counsel</a:t>
            </a:r>
          </a:p>
        </p:txBody>
      </p:sp>
      <p:sp>
        <p:nvSpPr>
          <p:cNvPr id="3" name="Content Placeholder 2"/>
          <p:cNvSpPr>
            <a:spLocks noGrp="1"/>
          </p:cNvSpPr>
          <p:nvPr>
            <p:ph idx="1"/>
          </p:nvPr>
        </p:nvSpPr>
        <p:spPr/>
        <p:txBody>
          <a:bodyPr>
            <a:normAutofit/>
          </a:bodyPr>
          <a:lstStyle/>
          <a:p>
            <a:pPr marL="0" indent="0">
              <a:buNone/>
            </a:pPr>
            <a:r>
              <a:rPr lang="en-US" sz="2400" u="sng" dirty="0"/>
              <a:t>Rule 3.4 (in pertinent part)</a:t>
            </a:r>
          </a:p>
          <a:p>
            <a:pPr>
              <a:buClr>
                <a:srgbClr val="00072D"/>
              </a:buClr>
            </a:pPr>
            <a:r>
              <a:rPr lang="en-US" sz="2400" dirty="0"/>
              <a:t>A lawyer shall not: </a:t>
            </a:r>
          </a:p>
          <a:p>
            <a:pPr>
              <a:buClr>
                <a:srgbClr val="00072D"/>
              </a:buClr>
            </a:pPr>
            <a:r>
              <a:rPr lang="en-US" sz="2400" dirty="0"/>
              <a:t>(a) unlawfully obstruct another party’s access to evidence or unlawfully alter, destroy or conceal a document or other material having potential evidentiary value.  A lawyer shall not counsel or assist another person to do any such act; </a:t>
            </a:r>
          </a:p>
          <a:p>
            <a:pPr>
              <a:buClr>
                <a:srgbClr val="00072D"/>
              </a:buClr>
            </a:pPr>
            <a:r>
              <a:rPr lang="en-US" sz="2400" dirty="0"/>
              <a:t>(f) request a person other than a client to refrain from voluntarily giving relevant information to another party unless: (1) the person is a relative or an employee or other agent of a client; and (2) the lawyer reasonably believes that the person’s interests will not be adversely affected by refraining from giving such information.</a:t>
            </a:r>
          </a:p>
        </p:txBody>
      </p:sp>
    </p:spTree>
    <p:extLst>
      <p:ext uri="{BB962C8B-B14F-4D97-AF65-F5344CB8AC3E}">
        <p14:creationId xmlns:p14="http://schemas.microsoft.com/office/powerpoint/2010/main" val="3505915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Discovery requests</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It is now commonplace for discovery requests to seek information from individual litigants</a:t>
            </a:r>
          </a:p>
          <a:p>
            <a:pPr marL="339725" lvl="1" indent="-339725">
              <a:buClr>
                <a:srgbClr val="00072D"/>
              </a:buClr>
              <a:buFont typeface="Arial" panose="020B0604020202020204" pitchFamily="34" charset="0"/>
              <a:buChar char="•"/>
            </a:pPr>
            <a:r>
              <a:rPr lang="en-US" sz="2800" dirty="0">
                <a:solidFill>
                  <a:srgbClr val="00072D"/>
                </a:solidFill>
              </a:rPr>
              <a:t>In the corporate context, this can include supervisors, executives, and in-house counsel, even if these individuals are not named in the litigation</a:t>
            </a:r>
          </a:p>
          <a:p>
            <a:pPr marL="339725" lvl="1" indent="-339725">
              <a:buClr>
                <a:srgbClr val="00072D"/>
              </a:buClr>
              <a:buFont typeface="Arial" panose="020B0604020202020204" pitchFamily="34" charset="0"/>
              <a:buChar char="•"/>
            </a:pPr>
            <a:r>
              <a:rPr lang="en-US" sz="2800" dirty="0">
                <a:solidFill>
                  <a:srgbClr val="00072D"/>
                </a:solidFill>
              </a:rPr>
              <a:t>This makes the supervisor’s/executives/counsel’s social media and ESI fair game</a:t>
            </a:r>
          </a:p>
        </p:txBody>
      </p:sp>
    </p:spTree>
    <p:extLst>
      <p:ext uri="{BB962C8B-B14F-4D97-AF65-F5344CB8AC3E}">
        <p14:creationId xmlns:p14="http://schemas.microsoft.com/office/powerpoint/2010/main" val="567622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For better or worse, social media is here to stay… </a:t>
            </a:r>
          </a:p>
          <a:p>
            <a:pPr marL="339725" lvl="1" indent="-339725">
              <a:buClr>
                <a:srgbClr val="00072D"/>
              </a:buClr>
              <a:buFont typeface="Arial" panose="020B0604020202020204" pitchFamily="34" charset="0"/>
              <a:buChar char="•"/>
            </a:pPr>
            <a:r>
              <a:rPr lang="en-US" sz="2800" dirty="0">
                <a:solidFill>
                  <a:srgbClr val="00072D"/>
                </a:solidFill>
              </a:rPr>
              <a:t>…and most client documents are ESI, rather than hard copies</a:t>
            </a:r>
          </a:p>
          <a:p>
            <a:pPr marL="339725" lvl="1" indent="-339725">
              <a:buClr>
                <a:srgbClr val="00072D"/>
              </a:buClr>
              <a:buFont typeface="Arial" panose="020B0604020202020204" pitchFamily="34" charset="0"/>
              <a:buChar char="•"/>
            </a:pPr>
            <a:r>
              <a:rPr lang="en-US" sz="2800" dirty="0">
                <a:solidFill>
                  <a:srgbClr val="00072D"/>
                </a:solidFill>
              </a:rPr>
              <a:t>In-house counsel are often both involved in managing (if not undertaking) litigation, as well as in supervising business functions such as human resources</a:t>
            </a:r>
          </a:p>
          <a:p>
            <a:pPr marL="339725" lvl="1" indent="-339725">
              <a:buClr>
                <a:srgbClr val="00072D"/>
              </a:buClr>
              <a:buFont typeface="Arial" panose="020B0604020202020204" pitchFamily="34" charset="0"/>
              <a:buChar char="•"/>
            </a:pPr>
            <a:r>
              <a:rPr lang="en-US" sz="2800" dirty="0">
                <a:solidFill>
                  <a:srgbClr val="00072D"/>
                </a:solidFill>
              </a:rPr>
              <a:t>This complicated multi-faceted role presents risks under the Rules of Professional Conduct </a:t>
            </a:r>
          </a:p>
        </p:txBody>
      </p:sp>
    </p:spTree>
    <p:extLst>
      <p:ext uri="{BB962C8B-B14F-4D97-AF65-F5344CB8AC3E}">
        <p14:creationId xmlns:p14="http://schemas.microsoft.com/office/powerpoint/2010/main" val="3771990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Discovery requests</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It is lawful to request that a supervisor/executive/counsel restrict access to their social media account when litigation arises</a:t>
            </a:r>
          </a:p>
          <a:p>
            <a:pPr marL="339725" lvl="1" indent="-339725">
              <a:buClr>
                <a:srgbClr val="00072D"/>
              </a:buClr>
              <a:buFont typeface="Arial" panose="020B0604020202020204" pitchFamily="34" charset="0"/>
              <a:buChar char="•"/>
            </a:pPr>
            <a:r>
              <a:rPr lang="en-US" sz="2800" dirty="0">
                <a:solidFill>
                  <a:srgbClr val="00072D"/>
                </a:solidFill>
              </a:rPr>
              <a:t>It is </a:t>
            </a:r>
            <a:r>
              <a:rPr lang="en-US" sz="2800" u="sng" dirty="0">
                <a:solidFill>
                  <a:srgbClr val="00072D"/>
                </a:solidFill>
              </a:rPr>
              <a:t>not</a:t>
            </a:r>
            <a:r>
              <a:rPr lang="en-US" sz="2800" dirty="0">
                <a:solidFill>
                  <a:srgbClr val="00072D"/>
                </a:solidFill>
              </a:rPr>
              <a:t> lawful to counsel a supervisor/executive (or yourself) to delete ESI or social media information after reasonable notice of litigation (and, again, your knowledge that Management or HR has done so is problematic)</a:t>
            </a:r>
          </a:p>
          <a:p>
            <a:pPr marL="339725" lvl="1" indent="-339725">
              <a:buClr>
                <a:srgbClr val="00072D"/>
              </a:buClr>
              <a:buFont typeface="Arial" panose="020B0604020202020204" pitchFamily="34" charset="0"/>
              <a:buChar char="•"/>
            </a:pPr>
            <a:r>
              <a:rPr lang="en-US" sz="2800" dirty="0">
                <a:solidFill>
                  <a:srgbClr val="00072D"/>
                </a:solidFill>
              </a:rPr>
              <a:t>Consider specifically including ESI and social media activity in litigation hold notices, particularly when you believe such activity may be relevant to the case</a:t>
            </a:r>
          </a:p>
        </p:txBody>
      </p:sp>
    </p:spTree>
    <p:extLst>
      <p:ext uri="{BB962C8B-B14F-4D97-AF65-F5344CB8AC3E}">
        <p14:creationId xmlns:p14="http://schemas.microsoft.com/office/powerpoint/2010/main" val="219883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51828-CB0C-90C6-89D1-EE98A38B3415}"/>
              </a:ext>
            </a:extLst>
          </p:cNvPr>
          <p:cNvSpPr>
            <a:spLocks noGrp="1"/>
          </p:cNvSpPr>
          <p:nvPr>
            <p:ph type="title"/>
          </p:nvPr>
        </p:nvSpPr>
        <p:spPr/>
        <p:txBody>
          <a:bodyPr/>
          <a:lstStyle/>
          <a:p>
            <a:r>
              <a:rPr lang="en-US" dirty="0"/>
              <a:t>ESI and Attorney-Client Privilege</a:t>
            </a:r>
          </a:p>
        </p:txBody>
      </p:sp>
      <p:sp>
        <p:nvSpPr>
          <p:cNvPr id="3" name="Content Placeholder 2">
            <a:extLst>
              <a:ext uri="{FF2B5EF4-FFF2-40B4-BE49-F238E27FC236}">
                <a16:creationId xmlns:a16="http://schemas.microsoft.com/office/drawing/2014/main" id="{2B2AF99E-0754-4FB5-CB0D-3B56CBE9294F}"/>
              </a:ext>
            </a:extLst>
          </p:cNvPr>
          <p:cNvSpPr>
            <a:spLocks noGrp="1"/>
          </p:cNvSpPr>
          <p:nvPr>
            <p:ph idx="1"/>
          </p:nvPr>
        </p:nvSpPr>
        <p:spPr/>
        <p:txBody>
          <a:bodyPr/>
          <a:lstStyle/>
          <a:p>
            <a:pPr>
              <a:buClr>
                <a:srgbClr val="00072D"/>
              </a:buClr>
            </a:pPr>
            <a:r>
              <a:rPr lang="en-US" dirty="0"/>
              <a:t>A client has a privilege to refuse to disclose and to prevent any other person from disclosing confidential communications made for the purpose of facilitating the rendition of professional legal services to the client…</a:t>
            </a:r>
          </a:p>
          <a:p>
            <a:pPr>
              <a:buClr>
                <a:srgbClr val="00072D"/>
              </a:buClr>
            </a:pPr>
            <a:r>
              <a:rPr lang="en-US" dirty="0"/>
              <a:t>This is made complicated by the unique role that in-house counsel play (were you giving legal advice, or weighing in in some other capacity)?</a:t>
            </a:r>
          </a:p>
        </p:txBody>
      </p:sp>
    </p:spTree>
    <p:extLst>
      <p:ext uri="{BB962C8B-B14F-4D97-AF65-F5344CB8AC3E}">
        <p14:creationId xmlns:p14="http://schemas.microsoft.com/office/powerpoint/2010/main" val="348217363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FBA10-35A5-885A-A613-59B75C1A5D57}"/>
              </a:ext>
            </a:extLst>
          </p:cNvPr>
          <p:cNvSpPr>
            <a:spLocks noGrp="1"/>
          </p:cNvSpPr>
          <p:nvPr>
            <p:ph type="title"/>
          </p:nvPr>
        </p:nvSpPr>
        <p:spPr/>
        <p:txBody>
          <a:bodyPr/>
          <a:lstStyle/>
          <a:p>
            <a:r>
              <a:rPr lang="en-US" dirty="0"/>
              <a:t>Rules of the Road to Remember</a:t>
            </a:r>
          </a:p>
        </p:txBody>
      </p:sp>
      <p:sp>
        <p:nvSpPr>
          <p:cNvPr id="3" name="Content Placeholder 2">
            <a:extLst>
              <a:ext uri="{FF2B5EF4-FFF2-40B4-BE49-F238E27FC236}">
                <a16:creationId xmlns:a16="http://schemas.microsoft.com/office/drawing/2014/main" id="{38D3250C-3507-4D3B-25EE-9D05AAFF61D8}"/>
              </a:ext>
            </a:extLst>
          </p:cNvPr>
          <p:cNvSpPr>
            <a:spLocks noGrp="1"/>
          </p:cNvSpPr>
          <p:nvPr>
            <p:ph idx="1"/>
          </p:nvPr>
        </p:nvSpPr>
        <p:spPr/>
        <p:txBody>
          <a:bodyPr/>
          <a:lstStyle/>
          <a:p>
            <a:pPr>
              <a:buClr>
                <a:srgbClr val="00072D"/>
              </a:buClr>
            </a:pPr>
            <a:r>
              <a:rPr lang="en-US" dirty="0"/>
              <a:t>Merely involving a lawyer in a communication does not make it privileged, the client has to be asking for (or the attorney has to be rendering) legal advice; a simple “Cc” is not going to cut it!</a:t>
            </a:r>
          </a:p>
          <a:p>
            <a:pPr>
              <a:buClr>
                <a:srgbClr val="00072D"/>
              </a:buClr>
            </a:pPr>
            <a:r>
              <a:rPr lang="en-US" dirty="0"/>
              <a:t>If you include both clients and non-clients in an otherwise privileged email, it cannot be privileged (limited exceptions for people like auditors and insurers)</a:t>
            </a:r>
          </a:p>
          <a:p>
            <a:pPr>
              <a:buClr>
                <a:srgbClr val="00072D"/>
              </a:buClr>
            </a:pPr>
            <a:r>
              <a:rPr lang="en-US" dirty="0"/>
              <a:t>If you affirmatively place the communication at issue in litigation, it may constitute an implied waiver of the privilege</a:t>
            </a:r>
          </a:p>
        </p:txBody>
      </p:sp>
    </p:spTree>
    <p:extLst>
      <p:ext uri="{BB962C8B-B14F-4D97-AF65-F5344CB8AC3E}">
        <p14:creationId xmlns:p14="http://schemas.microsoft.com/office/powerpoint/2010/main" val="332539045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B97CC-48A6-3CF3-13F6-0E362132DA6B}"/>
              </a:ext>
            </a:extLst>
          </p:cNvPr>
          <p:cNvSpPr>
            <a:spLocks noGrp="1"/>
          </p:cNvSpPr>
          <p:nvPr>
            <p:ph type="title"/>
          </p:nvPr>
        </p:nvSpPr>
        <p:spPr/>
        <p:txBody>
          <a:bodyPr/>
          <a:lstStyle/>
          <a:p>
            <a:r>
              <a:rPr lang="en-US" dirty="0"/>
              <a:t>Rules of the Road to Remember</a:t>
            </a:r>
          </a:p>
        </p:txBody>
      </p:sp>
      <p:sp>
        <p:nvSpPr>
          <p:cNvPr id="3" name="Content Placeholder 2">
            <a:extLst>
              <a:ext uri="{FF2B5EF4-FFF2-40B4-BE49-F238E27FC236}">
                <a16:creationId xmlns:a16="http://schemas.microsoft.com/office/drawing/2014/main" id="{57866A38-225B-B990-DA57-43DDBA1F39E6}"/>
              </a:ext>
            </a:extLst>
          </p:cNvPr>
          <p:cNvSpPr>
            <a:spLocks noGrp="1"/>
          </p:cNvSpPr>
          <p:nvPr>
            <p:ph idx="1"/>
          </p:nvPr>
        </p:nvSpPr>
        <p:spPr/>
        <p:txBody>
          <a:bodyPr/>
          <a:lstStyle/>
          <a:p>
            <a:pPr>
              <a:buClr>
                <a:srgbClr val="00072D"/>
              </a:buClr>
            </a:pPr>
            <a:r>
              <a:rPr lang="en-US" dirty="0"/>
              <a:t>BEWARE:  If the attorney was acting as an investigator, it is very unlikely that privilege will apply. Be sure not to blur the lines between the duties of in-house counsel and the duties of, for instance, Risk Management and/or Compliance. If an attorney is wearing more than one hat, adopt clear messaging to include in communications that are intended to be privileged (and be aware that they may not ultimately be deemed so).</a:t>
            </a:r>
          </a:p>
          <a:p>
            <a:pPr>
              <a:buClr>
                <a:srgbClr val="00072D"/>
              </a:buClr>
            </a:pPr>
            <a:r>
              <a:rPr lang="en-US" dirty="0"/>
              <a:t>An attorney providing business advice (separate from actual legal advice) is not covered by the privilege. Could you identify the legal issue you are addressing in the communication. If the answer is “no,” the privilege is at risk.</a:t>
            </a:r>
          </a:p>
          <a:p>
            <a:endParaRPr lang="en-US" dirty="0"/>
          </a:p>
          <a:p>
            <a:endParaRPr lang="en-US" dirty="0"/>
          </a:p>
        </p:txBody>
      </p:sp>
    </p:spTree>
    <p:extLst>
      <p:ext uri="{BB962C8B-B14F-4D97-AF65-F5344CB8AC3E}">
        <p14:creationId xmlns:p14="http://schemas.microsoft.com/office/powerpoint/2010/main" val="58705204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6000" y="679622"/>
            <a:ext cx="9532594" cy="2157885"/>
          </a:xfrm>
        </p:spPr>
        <p:txBody>
          <a:bodyPr>
            <a:normAutofit/>
          </a:bodyPr>
          <a:lstStyle/>
          <a:p>
            <a:r>
              <a:rPr lang="en-US" dirty="0"/>
              <a:t>For questions (and more help with your employment law dilemmas), contact me!</a:t>
            </a:r>
          </a:p>
        </p:txBody>
      </p:sp>
      <p:sp>
        <p:nvSpPr>
          <p:cNvPr id="3" name="Content Placeholder 2"/>
          <p:cNvSpPr>
            <a:spLocks noGrp="1"/>
          </p:cNvSpPr>
          <p:nvPr>
            <p:ph type="subTitle" idx="1"/>
          </p:nvPr>
        </p:nvSpPr>
        <p:spPr/>
        <p:txBody>
          <a:bodyPr>
            <a:normAutofit fontScale="70000" lnSpcReduction="20000"/>
          </a:bodyPr>
          <a:lstStyle/>
          <a:p>
            <a:pPr marL="0" indent="0">
              <a:buNone/>
            </a:pPr>
            <a:r>
              <a:rPr lang="en-US" sz="2800" dirty="0"/>
              <a:t>Mariah L. Passarelli</a:t>
            </a:r>
          </a:p>
          <a:p>
            <a:pPr marL="0" indent="0">
              <a:buNone/>
            </a:pPr>
            <a:r>
              <a:rPr lang="en-US" sz="2800" dirty="0"/>
              <a:t>Cozen O’Connor</a:t>
            </a:r>
          </a:p>
          <a:p>
            <a:pPr marL="0" indent="0">
              <a:buNone/>
            </a:pPr>
            <a:r>
              <a:rPr lang="en-US" sz="2800" dirty="0"/>
              <a:t>mpassarelli@cozen.com</a:t>
            </a:r>
          </a:p>
          <a:p>
            <a:pPr marL="0" indent="0">
              <a:buNone/>
            </a:pPr>
            <a:r>
              <a:rPr lang="en-US" sz="2800" dirty="0"/>
              <a:t>412.620.6502</a:t>
            </a:r>
          </a:p>
        </p:txBody>
      </p:sp>
    </p:spTree>
    <p:extLst>
      <p:ext uri="{BB962C8B-B14F-4D97-AF65-F5344CB8AC3E}">
        <p14:creationId xmlns:p14="http://schemas.microsoft.com/office/powerpoint/2010/main" val="37903051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Prospective Employees</a:t>
            </a:r>
          </a:p>
        </p:txBody>
      </p:sp>
    </p:spTree>
    <p:extLst>
      <p:ext uri="{BB962C8B-B14F-4D97-AF65-F5344CB8AC3E}">
        <p14:creationId xmlns:p14="http://schemas.microsoft.com/office/powerpoint/2010/main" val="3571592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Statistics</a:t>
            </a:r>
          </a:p>
        </p:txBody>
      </p:sp>
      <p:sp>
        <p:nvSpPr>
          <p:cNvPr id="3" name="Content Placeholder 2"/>
          <p:cNvSpPr>
            <a:spLocks noGrp="1"/>
          </p:cNvSpPr>
          <p:nvPr>
            <p:ph idx="1"/>
          </p:nvPr>
        </p:nvSpPr>
        <p:spPr/>
        <p:txBody>
          <a:bodyPr>
            <a:normAutofit/>
          </a:bodyPr>
          <a:lstStyle/>
          <a:p>
            <a:pPr marL="339725" lvl="1" indent="-339725">
              <a:buClr>
                <a:srgbClr val="00072D"/>
              </a:buClr>
              <a:buFont typeface="Arial" panose="020B0604020202020204" pitchFamily="34" charset="0"/>
              <a:buChar char="•"/>
            </a:pPr>
            <a:r>
              <a:rPr lang="en-US" sz="2800" dirty="0">
                <a:solidFill>
                  <a:srgbClr val="00072D"/>
                </a:solidFill>
              </a:rPr>
              <a:t>According to a recent Harris Poll, 67% of employers use social media to research candidates</a:t>
            </a:r>
          </a:p>
          <a:p>
            <a:pPr marL="339725" lvl="1" indent="-339725">
              <a:buClr>
                <a:srgbClr val="00072D"/>
              </a:buClr>
              <a:buFont typeface="Arial" panose="020B0604020202020204" pitchFamily="34" charset="0"/>
              <a:buChar char="•"/>
            </a:pPr>
            <a:r>
              <a:rPr lang="en-US" sz="2800" dirty="0">
                <a:solidFill>
                  <a:srgbClr val="00072D"/>
                </a:solidFill>
              </a:rPr>
              <a:t>A separate study conducted by CareerBuilder found that 54% of employers stated that they have ruled out a candidate due to finding something on the candidate’s social media profile</a:t>
            </a:r>
          </a:p>
          <a:p>
            <a:pPr marL="339725" lvl="1" indent="-339725">
              <a:buClr>
                <a:srgbClr val="00072D"/>
              </a:buClr>
              <a:buFont typeface="Arial" panose="020B0604020202020204" pitchFamily="34" charset="0"/>
              <a:buChar char="•"/>
            </a:pPr>
            <a:r>
              <a:rPr lang="en-US" sz="2800" dirty="0">
                <a:solidFill>
                  <a:srgbClr val="00072D"/>
                </a:solidFill>
              </a:rPr>
              <a:t>Is there a downside to this method of researching candidates?  Yes.</a:t>
            </a:r>
          </a:p>
        </p:txBody>
      </p:sp>
    </p:spTree>
    <p:extLst>
      <p:ext uri="{BB962C8B-B14F-4D97-AF65-F5344CB8AC3E}">
        <p14:creationId xmlns:p14="http://schemas.microsoft.com/office/powerpoint/2010/main" val="2641623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1.1 - Competence</a:t>
            </a:r>
          </a:p>
        </p:txBody>
      </p:sp>
      <p:sp>
        <p:nvSpPr>
          <p:cNvPr id="3" name="Content Placeholder 2"/>
          <p:cNvSpPr>
            <a:spLocks noGrp="1"/>
          </p:cNvSpPr>
          <p:nvPr>
            <p:ph idx="1"/>
          </p:nvPr>
        </p:nvSpPr>
        <p:spPr/>
        <p:txBody>
          <a:bodyPr>
            <a:noAutofit/>
          </a:bodyPr>
          <a:lstStyle/>
          <a:p>
            <a:pPr marL="0" indent="0">
              <a:buNone/>
            </a:pPr>
            <a:r>
              <a:rPr lang="en-US" sz="2800" u="sng" dirty="0"/>
              <a:t>Rule 1.1 </a:t>
            </a:r>
          </a:p>
          <a:p>
            <a:pPr>
              <a:buClr>
                <a:srgbClr val="00072D"/>
              </a:buClr>
            </a:pPr>
            <a:r>
              <a:rPr lang="en-US" sz="2800" dirty="0"/>
              <a:t>A lawyer shall provide competent representation to a client.  Competent representation requires the legal knowledge, skill, thoroughness, and preparation reasonably necessary for the representation</a:t>
            </a:r>
          </a:p>
          <a:p>
            <a:pPr>
              <a:buClr>
                <a:srgbClr val="00072D"/>
              </a:buClr>
            </a:pPr>
            <a:r>
              <a:rPr lang="en-US" sz="2800" dirty="0"/>
              <a:t>In the case of in-house counsel, this can often feel like a requirement of omniscience, but it is nonetheless applicable.</a:t>
            </a:r>
          </a:p>
        </p:txBody>
      </p:sp>
    </p:spTree>
    <p:extLst>
      <p:ext uri="{BB962C8B-B14F-4D97-AF65-F5344CB8AC3E}">
        <p14:creationId xmlns:p14="http://schemas.microsoft.com/office/powerpoint/2010/main" val="45735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Rule 5.3 – Responsibilities Regarding Non-lawyer Assistance</a:t>
            </a:r>
          </a:p>
        </p:txBody>
      </p:sp>
      <p:sp>
        <p:nvSpPr>
          <p:cNvPr id="3" name="Content Placeholder 2"/>
          <p:cNvSpPr>
            <a:spLocks noGrp="1"/>
          </p:cNvSpPr>
          <p:nvPr>
            <p:ph idx="1"/>
          </p:nvPr>
        </p:nvSpPr>
        <p:spPr/>
        <p:txBody>
          <a:bodyPr>
            <a:normAutofit/>
          </a:bodyPr>
          <a:lstStyle/>
          <a:p>
            <a:pPr marL="0" indent="0">
              <a:buNone/>
            </a:pPr>
            <a:r>
              <a:rPr lang="en-US" sz="2800" u="sng" dirty="0"/>
              <a:t>Rule 5.3 (in pertinent part)</a:t>
            </a:r>
          </a:p>
          <a:p>
            <a:pPr>
              <a:buClr>
                <a:srgbClr val="00072D"/>
              </a:buClr>
            </a:pPr>
            <a:r>
              <a:rPr lang="en-US" sz="2800" dirty="0"/>
              <a:t>With respect to a </a:t>
            </a:r>
            <a:r>
              <a:rPr lang="en-US" sz="2800" dirty="0" err="1"/>
              <a:t>nonlawyer</a:t>
            </a:r>
            <a:r>
              <a:rPr lang="en-US" sz="2800" dirty="0"/>
              <a:t> employed or retained by or associated with a lawyer: (b) a lawyer having direct supervisory authority over the </a:t>
            </a:r>
            <a:r>
              <a:rPr lang="en-US" sz="2800" dirty="0" err="1"/>
              <a:t>nonlawyer</a:t>
            </a:r>
            <a:r>
              <a:rPr lang="en-US" sz="2800" dirty="0"/>
              <a:t> shall make reasonable efforts to ensure that the person’s conduct is compatible with the professional obligations of the lawyer</a:t>
            </a:r>
          </a:p>
        </p:txBody>
      </p:sp>
    </p:spTree>
    <p:extLst>
      <p:ext uri="{BB962C8B-B14F-4D97-AF65-F5344CB8AC3E}">
        <p14:creationId xmlns:p14="http://schemas.microsoft.com/office/powerpoint/2010/main" val="224188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Rule 5.3 – Responsibilities Regarding Non-lawyer Assistance</a:t>
            </a:r>
          </a:p>
        </p:txBody>
      </p:sp>
      <p:sp>
        <p:nvSpPr>
          <p:cNvPr id="3" name="Content Placeholder 2"/>
          <p:cNvSpPr>
            <a:spLocks noGrp="1"/>
          </p:cNvSpPr>
          <p:nvPr>
            <p:ph idx="1"/>
          </p:nvPr>
        </p:nvSpPr>
        <p:spPr/>
        <p:txBody>
          <a:bodyPr>
            <a:noAutofit/>
          </a:bodyPr>
          <a:lstStyle/>
          <a:p>
            <a:pPr marL="0" indent="0">
              <a:buNone/>
            </a:pPr>
            <a:r>
              <a:rPr lang="en-US" sz="2800" u="sng" dirty="0"/>
              <a:t>Rule 5.3 continued</a:t>
            </a:r>
          </a:p>
          <a:p>
            <a:pPr>
              <a:buClr>
                <a:srgbClr val="00072D"/>
              </a:buClr>
            </a:pPr>
            <a:r>
              <a:rPr lang="en-US" sz="2800" dirty="0"/>
              <a:t>(c) a lawyer shall be responsible for conduct of such a person that would be a violation of the Rules of Professional Conduct if engaged in by a lawyer if: (1) the lawyer orders or, with knowledge of the specific conduct, ratifies the conduct involved; or (2) the lawyer is a partner or has comparable managerial authority in the law firm in which the person is employed, or has direct supervisory authority over the person, and knows of the conduct at a time when its consequences can be avoided or mitigated but fails to take reasonable remedial action.</a:t>
            </a:r>
          </a:p>
        </p:txBody>
      </p:sp>
    </p:spTree>
    <p:extLst>
      <p:ext uri="{BB962C8B-B14F-4D97-AF65-F5344CB8AC3E}">
        <p14:creationId xmlns:p14="http://schemas.microsoft.com/office/powerpoint/2010/main" val="2677463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8.4 - Misconduct</a:t>
            </a:r>
          </a:p>
        </p:txBody>
      </p:sp>
      <p:sp>
        <p:nvSpPr>
          <p:cNvPr id="3" name="Content Placeholder 2"/>
          <p:cNvSpPr>
            <a:spLocks noGrp="1"/>
          </p:cNvSpPr>
          <p:nvPr>
            <p:ph idx="1"/>
          </p:nvPr>
        </p:nvSpPr>
        <p:spPr/>
        <p:txBody>
          <a:bodyPr>
            <a:normAutofit/>
          </a:bodyPr>
          <a:lstStyle/>
          <a:p>
            <a:pPr marL="0" indent="0">
              <a:buNone/>
            </a:pPr>
            <a:r>
              <a:rPr lang="en-US" sz="2800" u="sng" dirty="0"/>
              <a:t>Rule 8.4 (in pertinent part)</a:t>
            </a:r>
          </a:p>
          <a:p>
            <a:pPr>
              <a:buClr>
                <a:srgbClr val="00072D"/>
              </a:buClr>
            </a:pPr>
            <a:r>
              <a:rPr lang="en-US" sz="2800" dirty="0"/>
              <a:t>It is professional misconduct for a lawyer to: (g) engage in conduct that the lawyer knows or reasonably should know is harassment or discrimination on the basis of race, sex, religion, national origin, ethnicity, disability, age, sexual orientation, gender identity, marital status, or socioeconomic status in conduct related to the practice of law.</a:t>
            </a:r>
          </a:p>
        </p:txBody>
      </p:sp>
    </p:spTree>
    <p:extLst>
      <p:ext uri="{BB962C8B-B14F-4D97-AF65-F5344CB8AC3E}">
        <p14:creationId xmlns:p14="http://schemas.microsoft.com/office/powerpoint/2010/main" val="3454679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CO-PPP-2013Red">
  <a:themeElements>
    <a:clrScheme name="CO-PPP-2012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PPP-2012a">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latin typeface="Arial" charset="0"/>
          </a:defRPr>
        </a:defPPr>
      </a:lstStyle>
    </a:lnDef>
  </a:objectDefaults>
  <a:extraClrSchemeLst>
    <a:extraClrScheme>
      <a:clrScheme name="CO-PPP-2012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PPP-2012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PPP-2012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PPP-2012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PPP-2012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PPP-2012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PPP-2012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PPP-2012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PPP-2012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PPP-2012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PPP-2012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PPP-2012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zen_Orange-Image" id="{7F46A89A-9FAB-8F4E-A9F2-ED52C2B3677E}" vid="{459A6608-34E4-C84B-BB18-1C5FD6EAD4FA}"/>
    </a:ext>
  </a:extLst>
</a:theme>
</file>

<file path=docProps/app.xml><?xml version="1.0" encoding="utf-8"?>
<Properties xmlns="http://schemas.openxmlformats.org/officeDocument/2006/extended-properties" xmlns:vt="http://schemas.openxmlformats.org/officeDocument/2006/docPropsVTypes">
  <Template>Cozen_Orange-Image</Template>
  <TotalTime>109</TotalTime>
  <Words>2320</Words>
  <Application>Microsoft Office PowerPoint</Application>
  <PresentationFormat>Widescreen</PresentationFormat>
  <Paragraphs>151</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Futura Std Heavy</vt:lpstr>
      <vt:lpstr>Roboto</vt:lpstr>
      <vt:lpstr>Roboto Medium</vt:lpstr>
      <vt:lpstr>1_CO-PPP-2013Red</vt:lpstr>
      <vt:lpstr>Electronic Information: Ethical Pitfalls and Best Practices</vt:lpstr>
      <vt:lpstr>Introduction</vt:lpstr>
      <vt:lpstr>Introduction</vt:lpstr>
      <vt:lpstr>Prospective Employees</vt:lpstr>
      <vt:lpstr>The Statistics</vt:lpstr>
      <vt:lpstr>Rule 1.1 - Competence</vt:lpstr>
      <vt:lpstr>Rule 5.3 – Responsibilities Regarding Non-lawyer Assistance</vt:lpstr>
      <vt:lpstr>Rule 5.3 – Responsibilities Regarding Non-lawyer Assistance</vt:lpstr>
      <vt:lpstr>Rule 8.4 - Misconduct</vt:lpstr>
      <vt:lpstr>Knowledge is power, except when its not</vt:lpstr>
      <vt:lpstr>Knowledge is power, except when its not</vt:lpstr>
      <vt:lpstr>Knowledge is power, except when its not</vt:lpstr>
      <vt:lpstr>Proceed with caution</vt:lpstr>
      <vt:lpstr>Have you done your homework?</vt:lpstr>
      <vt:lpstr>Have you done your homework?</vt:lpstr>
      <vt:lpstr>State laws</vt:lpstr>
      <vt:lpstr>Lawful off-duty conduct laws</vt:lpstr>
      <vt:lpstr>Lawful off-duty conduct laws</vt:lpstr>
      <vt:lpstr>Takeaways</vt:lpstr>
      <vt:lpstr>Existing Employees</vt:lpstr>
      <vt:lpstr>Rule 4.1 – Truthfulness in Statements to Others</vt:lpstr>
      <vt:lpstr>Rule 4.3 – Dealing with Unrepresented Person</vt:lpstr>
      <vt:lpstr>Rule 8.4 - Misconduct</vt:lpstr>
      <vt:lpstr>According to their Facebook…</vt:lpstr>
      <vt:lpstr>Social Media and the FMLA</vt:lpstr>
      <vt:lpstr>Remember…</vt:lpstr>
      <vt:lpstr>Discovery</vt:lpstr>
      <vt:lpstr>Rule 3.4 – Fairness to Opposing Party &amp; Counsel</vt:lpstr>
      <vt:lpstr>Discovery requests</vt:lpstr>
      <vt:lpstr>Discovery requests</vt:lpstr>
      <vt:lpstr>ESI and Attorney-Client Privilege</vt:lpstr>
      <vt:lpstr>Rules of the Road to Remember</vt:lpstr>
      <vt:lpstr>Rules of the Road to Remember</vt:lpstr>
      <vt:lpstr>For questions (and more help with your employment law dilemmas), contact me!</vt:lpstr>
    </vt:vector>
  </TitlesOfParts>
  <Company>Cozen O'Connor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Kessler, Julia</dc:creator>
  <cp:lastModifiedBy>Kessler, Julia</cp:lastModifiedBy>
  <cp:revision>3</cp:revision>
  <dcterms:created xsi:type="dcterms:W3CDTF">2024-04-23T16:45:59Z</dcterms:created>
  <dcterms:modified xsi:type="dcterms:W3CDTF">2024-04-23T23:19:38Z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Number">
    <vt:lpwstr>70168738</vt:lpwstr>
  </property>
  <property fmtid="{D5CDD505-2E9C-101B-9397-08002B2CF9AE}" pid="3" name="DocumentVersion">
    <vt:lpwstr>1</vt:lpwstr>
  </property>
  <property fmtid="{D5CDD505-2E9C-101B-9397-08002B2CF9AE}" pid="4" name="ClientNumber">
    <vt:lpwstr>8888888</vt:lpwstr>
  </property>
  <property fmtid="{D5CDD505-2E9C-101B-9397-08002B2CF9AE}" pid="5" name="MatterNumber">
    <vt:lpwstr>00807237</vt:lpwstr>
  </property>
  <property fmtid="{D5CDD505-2E9C-101B-9397-08002B2CF9AE}" pid="6" name="ClientName">
    <vt:lpwstr>Employee Filing Number</vt:lpwstr>
  </property>
  <property fmtid="{D5CDD505-2E9C-101B-9397-08002B2CF9AE}" pid="7" name="MatterName">
    <vt:lpwstr>Passarelli, Mariah L. [807237.000]</vt:lpwstr>
  </property>
  <property fmtid="{D5CDD505-2E9C-101B-9397-08002B2CF9AE}" pid="8" name="DatabaseName">
    <vt:lpwstr>LEGAL</vt:lpwstr>
  </property>
  <property fmtid="{D5CDD505-2E9C-101B-9397-08002B2CF9AE}" pid="9" name="TypistName">
    <vt:lpwstr>MPASSARELLI</vt:lpwstr>
  </property>
  <property fmtid="{D5CDD505-2E9C-101B-9397-08002B2CF9AE}" pid="10" name="AuthorName">
    <vt:lpwstr>MPASSARELLI</vt:lpwstr>
  </property>
  <property fmtid="{D5CDD505-2E9C-101B-9397-08002B2CF9AE}" pid="11" name="InUseBy">
    <vt:lpwstr/>
  </property>
  <property fmtid="{D5CDD505-2E9C-101B-9397-08002B2CF9AE}" pid="12" name="EditDate">
    <vt:lpwstr>1/1/0001 12:00:00 AM</vt:lpwstr>
  </property>
  <property fmtid="{D5CDD505-2E9C-101B-9397-08002B2CF9AE}" pid="13" name="EditTime">
    <vt:lpwstr/>
  </property>
</Properties>
</file>