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8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61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C610"/>
    <a:srgbClr val="13327B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10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8" /><Relationship Type="http://schemas.openxmlformats.org/officeDocument/2006/relationships/slide" Target="slides/slide12.xml" Id="rId13" /><Relationship Type="http://schemas.openxmlformats.org/officeDocument/2006/relationships/slide" Target="slides/slide17.xml" Id="rId18" /><Relationship Type="http://schemas.openxmlformats.org/officeDocument/2006/relationships/tableStyles" Target="tableStyles.xml" Id="rId26" /><Relationship Type="http://schemas.openxmlformats.org/officeDocument/2006/relationships/slide" Target="slides/slide2.xml" Id="rId3" /><Relationship Type="http://schemas.openxmlformats.org/officeDocument/2006/relationships/slide" Target="slides/slide20.xml" Id="rId21" /><Relationship Type="http://schemas.openxmlformats.org/officeDocument/2006/relationships/slide" Target="slides/slide6.xml" Id="rId7" /><Relationship Type="http://schemas.openxmlformats.org/officeDocument/2006/relationships/slide" Target="slides/slide11.xml" Id="rId12" /><Relationship Type="http://schemas.openxmlformats.org/officeDocument/2006/relationships/slide" Target="slides/slide16.xml" Id="rId17" /><Relationship Type="http://schemas.openxmlformats.org/officeDocument/2006/relationships/theme" Target="theme/theme1.xml" Id="rId25" /><Relationship Type="http://schemas.openxmlformats.org/officeDocument/2006/relationships/slide" Target="slides/slide1.xml" Id="rId2" /><Relationship Type="http://schemas.openxmlformats.org/officeDocument/2006/relationships/slide" Target="slides/slide15.xml" Id="rId16" /><Relationship Type="http://schemas.openxmlformats.org/officeDocument/2006/relationships/slide" Target="slides/slide19.xml" Id="rId20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slide" Target="slides/slide10.xml" Id="rId11" /><Relationship Type="http://schemas.openxmlformats.org/officeDocument/2006/relationships/viewProps" Target="viewProps.xml" Id="rId24" /><Relationship Type="http://schemas.openxmlformats.org/officeDocument/2006/relationships/slide" Target="slides/slide4.xml" Id="rId5" /><Relationship Type="http://schemas.openxmlformats.org/officeDocument/2006/relationships/slide" Target="slides/slide14.xml" Id="rId15" /><Relationship Type="http://schemas.openxmlformats.org/officeDocument/2006/relationships/presProps" Target="presProps.xml" Id="rId23" /><Relationship Type="http://schemas.openxmlformats.org/officeDocument/2006/relationships/slide" Target="slides/slide9.xml" Id="rId10" /><Relationship Type="http://schemas.openxmlformats.org/officeDocument/2006/relationships/slide" Target="slides/slide18.xml" Id="rId19" /><Relationship Type="http://schemas.openxmlformats.org/officeDocument/2006/relationships/slide" Target="slides/slide3.xml" Id="rId4" /><Relationship Type="http://schemas.openxmlformats.org/officeDocument/2006/relationships/slide" Target="slides/slide8.xml" Id="rId9" /><Relationship Type="http://schemas.openxmlformats.org/officeDocument/2006/relationships/slide" Target="slides/slide13.xml" Id="rId14" /><Relationship Type="http://schemas.openxmlformats.org/officeDocument/2006/relationships/notesMaster" Target="notesMasters/notesMaster1.xml" Id="rId22" /><Relationship Type="http://schemas.openxmlformats.org/officeDocument/2006/relationships/customXml" Target="/customXML/item.xml" Id="imanage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7BE167-BA59-40AE-B721-10E3F7834A76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BD4665-AA70-40BA-B67B-78FAEE594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956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C3305B-A291-4EF0-AE9F-61C8658BE82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31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51313"/>
            <a:ext cx="7772400" cy="1158649"/>
          </a:xfrm>
        </p:spPr>
        <p:txBody>
          <a:bodyPr anchor="b"/>
          <a:lstStyle>
            <a:lvl1pPr algn="l">
              <a:defRPr sz="480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4079875"/>
            <a:ext cx="3624943" cy="1655762"/>
          </a:xfrm>
        </p:spPr>
        <p:txBody>
          <a:bodyPr>
            <a:normAutofit/>
          </a:bodyPr>
          <a:lstStyle>
            <a:lvl1pPr marL="0" indent="0" algn="l">
              <a:buNone/>
              <a:defRPr sz="3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Line 7">
            <a:extLst>
              <a:ext uri="{FF2B5EF4-FFF2-40B4-BE49-F238E27FC236}">
                <a16:creationId xmlns:a16="http://schemas.microsoft.com/office/drawing/2014/main" id="{527620B1-4C46-45CF-B0DF-C0C27EE589A6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685800" y="3810000"/>
            <a:ext cx="7772400" cy="0"/>
          </a:xfrm>
          <a:prstGeom prst="line">
            <a:avLst/>
          </a:prstGeom>
          <a:noFill/>
          <a:ln w="15875">
            <a:solidFill>
              <a:srgbClr val="96C61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Line 4">
            <a:extLst>
              <a:ext uri="{FF2B5EF4-FFF2-40B4-BE49-F238E27FC236}">
                <a16:creationId xmlns:a16="http://schemas.microsoft.com/office/drawing/2014/main" id="{7685CD3A-B60A-494D-9560-00FAC793B13B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52400" y="6553200"/>
            <a:ext cx="883920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 dirty="0">
              <a:highlight>
                <a:srgbClr val="96C610"/>
              </a:highlight>
            </a:endParaRP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F22AF819-2F3A-4E22-BBC3-3EDBF87F82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48325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5D712-2F1A-4A34-A199-9862785FBCCC}" type="datetimeFigureOut">
              <a:rPr lang="en-US" smtClean="0"/>
              <a:pPr/>
              <a:t>4/23/2024</a:t>
            </a:fld>
            <a:endParaRPr lang="en-US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2C8F7980-86E8-4FB8-B943-232E6ED887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48325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BB364B92-5E9A-4631-BCD0-146DDD7752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48325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82B75-342B-4F62-9ED1-F689FED7A2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327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5D712-2F1A-4A34-A199-9862785FBCC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82B75-342B-4F62-9ED1-F689FED7A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404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5D712-2F1A-4A34-A199-9862785FBCC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82B75-342B-4F62-9ED1-F689FED7A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810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Line 4">
            <a:extLst>
              <a:ext uri="{FF2B5EF4-FFF2-40B4-BE49-F238E27FC236}">
                <a16:creationId xmlns:a16="http://schemas.microsoft.com/office/drawing/2014/main" id="{799A7BAB-37BD-466A-B6CC-67BA8A3E1EE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52400" y="6553200"/>
            <a:ext cx="883920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 dirty="0">
              <a:highlight>
                <a:srgbClr val="96C610"/>
              </a:highlight>
            </a:endParaRP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84C8AF3A-29D8-429A-BE7A-8D1B0ABC9A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48325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5D712-2F1A-4A34-A199-9862785FBCCC}" type="datetimeFigureOut">
              <a:rPr lang="en-US" smtClean="0"/>
              <a:pPr/>
              <a:t>4/23/2024</a:t>
            </a:fld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B2FA4952-F2F0-46CE-A67C-D1661DA487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48325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E5D4AE38-9DC8-4C4E-926D-951EC02F08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48325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82B75-342B-4F62-9ED1-F689FED7A2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265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5D712-2F1A-4A34-A199-9862785FBCC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82B75-342B-4F62-9ED1-F689FED7A23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183FFD9-B77D-4D73-8DE6-D4B4767E72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98DA664-AA49-4898-82D6-B5BA15D48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962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5D712-2F1A-4A34-A199-9862785FBCC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82B75-342B-4F62-9ED1-F689FED7A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34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5D712-2F1A-4A34-A199-9862785FBCC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82B75-342B-4F62-9ED1-F689FED7A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964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5D712-2F1A-4A34-A199-9862785FBCC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82B75-342B-4F62-9ED1-F689FED7A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520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5D712-2F1A-4A34-A199-9862785FBCC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82B75-342B-4F62-9ED1-F689FED7A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449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5D712-2F1A-4A34-A199-9862785FBCC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82B75-342B-4F62-9ED1-F689FED7A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867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5D712-2F1A-4A34-A199-9862785FBCC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82B75-342B-4F62-9ED1-F689FED7A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40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48325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5D712-2F1A-4A34-A199-9862785FBCCC}" type="datetimeFigureOut">
              <a:rPr lang="en-US" smtClean="0"/>
              <a:pPr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48325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8" name="Picture 7" descr="Saul Ewing Logo">
            <a:extLst>
              <a:ext uri="{FF2B5EF4-FFF2-40B4-BE49-F238E27FC236}">
                <a16:creationId xmlns:a16="http://schemas.microsoft.com/office/drawing/2014/main" id="{A3B2466B-E477-4275-B475-10B1D65DFCA8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9413" y="5664344"/>
            <a:ext cx="2291866" cy="1001476"/>
          </a:xfrm>
          <a:prstGeom prst="rect">
            <a:avLst/>
          </a:prstGeom>
        </p:spPr>
      </p:pic>
      <p:sp>
        <p:nvSpPr>
          <p:cNvPr id="10" name="Text Box 11">
            <a:extLst>
              <a:ext uri="{FF2B5EF4-FFF2-40B4-BE49-F238E27FC236}">
                <a16:creationId xmlns:a16="http://schemas.microsoft.com/office/drawing/2014/main" id="{BB0C63FC-CF5C-478E-9055-F256F4F9D91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4357" y="6253546"/>
            <a:ext cx="189987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000" b="1" dirty="0">
                <a:solidFill>
                  <a:srgbClr val="808080"/>
                </a:solidFill>
                <a:latin typeface="Calibri" panose="020F0502020204030204"/>
                <a:cs typeface="Arial"/>
              </a:rPr>
              <a:t>© </a:t>
            </a:r>
            <a:r>
              <a:rPr lang="en-US" altLang="en-US" sz="1000" dirty="0">
                <a:solidFill>
                  <a:srgbClr val="808080"/>
                </a:solidFill>
                <a:latin typeface="Calibri" panose="020F0502020204030204"/>
                <a:cs typeface="Arial"/>
              </a:rPr>
              <a:t>Copyright 2024 Saul Ewing LLP</a:t>
            </a:r>
          </a:p>
        </p:txBody>
      </p:sp>
      <p:sp>
        <p:nvSpPr>
          <p:cNvPr id="7" name="Line 4">
            <a:extLst>
              <a:ext uri="{FF2B5EF4-FFF2-40B4-BE49-F238E27FC236}">
                <a16:creationId xmlns:a16="http://schemas.microsoft.com/office/drawing/2014/main" id="{F2DEA546-5759-427B-8F74-F2BFEE5A094E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52400" y="6553200"/>
            <a:ext cx="8839200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 dirty="0">
              <a:highlight>
                <a:srgbClr val="96C610"/>
              </a:highligh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48325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82B75-342B-4F62-9ED1-F689FED7A2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072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blue background with a curved line&#10;&#10;Description automatically generated">
            <a:extLst>
              <a:ext uri="{FF2B5EF4-FFF2-40B4-BE49-F238E27FC236}">
                <a16:creationId xmlns:a16="http://schemas.microsoft.com/office/drawing/2014/main" id="{1A672E2D-5E09-D51F-2E50-1254CBF117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" y="-2"/>
            <a:ext cx="9144000" cy="57356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3BB9DF-9496-4140-BDE9-2AD299ADF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782138"/>
            <a:ext cx="7772400" cy="115864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How Government Investigatory Outreach Occurs…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…</a:t>
            </a:r>
            <a:r>
              <a:rPr lang="en-US" sz="3100" i="1" dirty="0">
                <a:solidFill>
                  <a:schemeClr val="bg1"/>
                </a:solidFill>
              </a:rPr>
              <a:t>And Best Practices for Your Compliance Program and You to Hear About Things First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3F4545-E562-492F-BA4F-A816D6541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799" y="3517642"/>
            <a:ext cx="7772399" cy="2034066"/>
          </a:xfrm>
        </p:spPr>
        <p:txBody>
          <a:bodyPr>
            <a:normAutofit fontScale="85000" lnSpcReduction="10000"/>
          </a:bodyPr>
          <a:lstStyle/>
          <a:p>
            <a:r>
              <a:rPr lang="en-US" sz="2600" dirty="0">
                <a:solidFill>
                  <a:schemeClr val="bg1"/>
                </a:solidFill>
              </a:rPr>
              <a:t>Joe Valenti, White Collar Partner at Saul Ewing LLP</a:t>
            </a:r>
          </a:p>
          <a:p>
            <a:r>
              <a:rPr lang="en-US" sz="2600" dirty="0">
                <a:solidFill>
                  <a:schemeClr val="bg1"/>
                </a:solidFill>
              </a:rPr>
              <a:t>Allison Burdette, White Collar Litigation Counsel at Saul Ewing LLP</a:t>
            </a:r>
          </a:p>
          <a:p>
            <a:r>
              <a:rPr lang="en-US" sz="2600" dirty="0">
                <a:solidFill>
                  <a:schemeClr val="bg1"/>
                </a:solidFill>
              </a:rPr>
              <a:t>Simone DeJarnett, Litigation Counsel at </a:t>
            </a:r>
            <a:r>
              <a:rPr lang="en-US" sz="2600" dirty="0" err="1">
                <a:solidFill>
                  <a:schemeClr val="bg1"/>
                </a:solidFill>
              </a:rPr>
              <a:t>BNY</a:t>
            </a:r>
            <a:r>
              <a:rPr lang="en-US" sz="2600" dirty="0">
                <a:solidFill>
                  <a:schemeClr val="bg1"/>
                </a:solidFill>
              </a:rPr>
              <a:t> Mellon</a:t>
            </a:r>
          </a:p>
          <a:p>
            <a:endParaRPr lang="en-US" sz="2400" dirty="0">
              <a:solidFill>
                <a:schemeClr val="bg1"/>
              </a:solidFill>
            </a:endParaRPr>
          </a:p>
          <a:p>
            <a:r>
              <a:rPr lang="en-US" sz="2200" dirty="0">
                <a:solidFill>
                  <a:schemeClr val="bg1"/>
                </a:solidFill>
              </a:rPr>
              <a:t>April 26, 2024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Line 7">
            <a:extLst>
              <a:ext uri="{FF2B5EF4-FFF2-40B4-BE49-F238E27FC236}">
                <a16:creationId xmlns:a16="http://schemas.microsoft.com/office/drawing/2014/main" id="{55B80E94-2A60-6F72-D580-452199B5B92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3054214"/>
            <a:ext cx="7772400" cy="0"/>
          </a:xfrm>
          <a:prstGeom prst="line">
            <a:avLst/>
          </a:prstGeom>
          <a:noFill/>
          <a:ln w="15875">
            <a:solidFill>
              <a:srgbClr val="96C61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162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blue background with a curved line&#10;&#10;Description automatically generated">
            <a:extLst>
              <a:ext uri="{FF2B5EF4-FFF2-40B4-BE49-F238E27FC236}">
                <a16:creationId xmlns:a16="http://schemas.microsoft.com/office/drawing/2014/main" id="{1A672E2D-5E09-D51F-2E50-1254CBF117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" y="-2"/>
            <a:ext cx="9144000" cy="57356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3BB9DF-9496-4140-BDE9-2AD299ADF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01205"/>
            <a:ext cx="7772400" cy="1158649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Ethics Hotlines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3F4545-E562-492F-BA4F-A816D6541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017798"/>
            <a:ext cx="7772400" cy="3216647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Understand and educate on </a:t>
            </a:r>
            <a:r>
              <a:rPr lang="en-US">
                <a:solidFill>
                  <a:schemeClr val="bg1"/>
                </a:solidFill>
              </a:rPr>
              <a:t>privileged nature</a:t>
            </a:r>
            <a:endParaRPr lang="en-US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Sometimes administered by third party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bg1"/>
                </a:solidFill>
              </a:rPr>
              <a:t>ENCOURAGE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internal whistleblowing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Create multiple chances for interaction or objection to learn first (or show malintent)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Consider whether lawyers embed in business unit or run as a separate clearinghouse point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Line 7">
            <a:extLst>
              <a:ext uri="{FF2B5EF4-FFF2-40B4-BE49-F238E27FC236}">
                <a16:creationId xmlns:a16="http://schemas.microsoft.com/office/drawing/2014/main" id="{55B80E94-2A60-6F72-D580-452199B5B92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1701267"/>
            <a:ext cx="7772400" cy="0"/>
          </a:xfrm>
          <a:prstGeom prst="line">
            <a:avLst/>
          </a:prstGeom>
          <a:noFill/>
          <a:ln w="15875">
            <a:solidFill>
              <a:srgbClr val="96C61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1615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blue background with a curved line&#10;&#10;Description automatically generated">
            <a:extLst>
              <a:ext uri="{FF2B5EF4-FFF2-40B4-BE49-F238E27FC236}">
                <a16:creationId xmlns:a16="http://schemas.microsoft.com/office/drawing/2014/main" id="{1A672E2D-5E09-D51F-2E50-1254CBF117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" y="-2"/>
            <a:ext cx="9144000" cy="57356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3BB9DF-9496-4140-BDE9-2AD299ADF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01205"/>
            <a:ext cx="7772400" cy="1158649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Surveillance, Wiretaps, Informants, Controlled Buys – Oh, my!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3F4545-E562-492F-BA4F-A816D6541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1999132"/>
            <a:ext cx="7772400" cy="3216647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Usually, before it even makes the first outreach, the government has already done its homework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Government has multiple methods of collecting information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Wiretaps permitted under certain circumstances – 18 U.S.C. §§ 2516-2518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Line 7">
            <a:extLst>
              <a:ext uri="{FF2B5EF4-FFF2-40B4-BE49-F238E27FC236}">
                <a16:creationId xmlns:a16="http://schemas.microsoft.com/office/drawing/2014/main" id="{55B80E94-2A60-6F72-D580-452199B5B92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1701267"/>
            <a:ext cx="7772400" cy="0"/>
          </a:xfrm>
          <a:prstGeom prst="line">
            <a:avLst/>
          </a:prstGeom>
          <a:noFill/>
          <a:ln w="15875">
            <a:solidFill>
              <a:srgbClr val="96C61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118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blue background with a curved line&#10;&#10;Description automatically generated">
            <a:extLst>
              <a:ext uri="{FF2B5EF4-FFF2-40B4-BE49-F238E27FC236}">
                <a16:creationId xmlns:a16="http://schemas.microsoft.com/office/drawing/2014/main" id="{1A672E2D-5E09-D51F-2E50-1254CBF117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" y="9328"/>
            <a:ext cx="9144000" cy="57356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3BB9DF-9496-4140-BDE9-2AD299ADF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01205"/>
            <a:ext cx="7772400" cy="1158649"/>
          </a:xfrm>
        </p:spPr>
        <p:txBody>
          <a:bodyPr>
            <a:noAutofit/>
          </a:bodyPr>
          <a:lstStyle/>
          <a:p>
            <a:r>
              <a:rPr lang="en-US" sz="4000" i="1" dirty="0">
                <a:solidFill>
                  <a:schemeClr val="bg1"/>
                </a:solidFill>
              </a:rPr>
              <a:t>Upjohn </a:t>
            </a:r>
            <a:r>
              <a:rPr lang="en-US" sz="4000" dirty="0">
                <a:solidFill>
                  <a:schemeClr val="bg1"/>
                </a:solidFill>
              </a:rPr>
              <a:t>Warnings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3F4545-E562-492F-BA4F-A816D6541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008461"/>
            <a:ext cx="7772400" cy="3216647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bg1"/>
                </a:solidFill>
              </a:rPr>
              <a:t>Privilege protects communications by corporate employees to counsel for the purpose of securing legal advice </a:t>
            </a:r>
            <a:r>
              <a:rPr lang="en-US" sz="2600" u="sng" dirty="0">
                <a:solidFill>
                  <a:schemeClr val="bg1"/>
                </a:solidFill>
              </a:rPr>
              <a:t>where the employees were aware they were being questioned so the company could obtain legal advice</a:t>
            </a:r>
            <a:r>
              <a:rPr lang="en-US" sz="2600" dirty="0">
                <a:solidFill>
                  <a:schemeClr val="bg1"/>
                </a:solidFill>
              </a:rPr>
              <a:t>. </a:t>
            </a:r>
            <a:r>
              <a:rPr lang="en-US" sz="2600" i="1" dirty="0">
                <a:solidFill>
                  <a:schemeClr val="bg1"/>
                </a:solidFill>
              </a:rPr>
              <a:t>Upjohn Co. v. United States</a:t>
            </a:r>
            <a:r>
              <a:rPr lang="en-US" sz="2600" dirty="0">
                <a:solidFill>
                  <a:schemeClr val="bg1"/>
                </a:solidFill>
              </a:rPr>
              <a:t>, 449 U.S. 383 (1981)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chemeClr val="bg1"/>
                </a:solidFill>
              </a:rPr>
              <a:t>Upjohn</a:t>
            </a:r>
            <a:r>
              <a:rPr lang="en-US" dirty="0">
                <a:solidFill>
                  <a:schemeClr val="bg1"/>
                </a:solidFill>
              </a:rPr>
              <a:t> warning: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Attorney represents the company, not the employee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Conversation is privileged and should be kept confidential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Privilege belongs to the company and the decision to waive the privilege also belongs to the company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Confirm witness understands before proceeding with the interview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Line 7">
            <a:extLst>
              <a:ext uri="{FF2B5EF4-FFF2-40B4-BE49-F238E27FC236}">
                <a16:creationId xmlns:a16="http://schemas.microsoft.com/office/drawing/2014/main" id="{55B80E94-2A60-6F72-D580-452199B5B92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1701267"/>
            <a:ext cx="7772400" cy="0"/>
          </a:xfrm>
          <a:prstGeom prst="line">
            <a:avLst/>
          </a:prstGeom>
          <a:noFill/>
          <a:ln w="15875">
            <a:solidFill>
              <a:srgbClr val="96C61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0533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blue background with a curved line&#10;&#10;Description automatically generated">
            <a:extLst>
              <a:ext uri="{FF2B5EF4-FFF2-40B4-BE49-F238E27FC236}">
                <a16:creationId xmlns:a16="http://schemas.microsoft.com/office/drawing/2014/main" id="{1A672E2D-5E09-D51F-2E50-1254CBF117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" y="-2"/>
            <a:ext cx="9144000" cy="57356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3BB9DF-9496-4140-BDE9-2AD299ADF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01205"/>
            <a:ext cx="7772400" cy="1158649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How to </a:t>
            </a:r>
            <a:r>
              <a:rPr lang="en-US" sz="4000" i="1" dirty="0">
                <a:solidFill>
                  <a:schemeClr val="bg1"/>
                </a:solidFill>
              </a:rPr>
              <a:t>Do</a:t>
            </a:r>
            <a:r>
              <a:rPr lang="en-US" sz="4000" dirty="0">
                <a:solidFill>
                  <a:schemeClr val="bg1"/>
                </a:solidFill>
              </a:rPr>
              <a:t> Witness Interviews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3F4545-E562-492F-BA4F-A816D6541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1971143"/>
            <a:ext cx="7772400" cy="3216647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Two interviewers present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One takes the lead on questioning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Other interviewer takes detailed notes, keeps documents organized, tracks follow-up items, and acts as second set of eyes for interview questions and witness assessment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Use an outline, but prepare to go off-script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Think ahead for documents to show witness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Line 7">
            <a:extLst>
              <a:ext uri="{FF2B5EF4-FFF2-40B4-BE49-F238E27FC236}">
                <a16:creationId xmlns:a16="http://schemas.microsoft.com/office/drawing/2014/main" id="{55B80E94-2A60-6F72-D580-452199B5B92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1701267"/>
            <a:ext cx="7772400" cy="0"/>
          </a:xfrm>
          <a:prstGeom prst="line">
            <a:avLst/>
          </a:prstGeom>
          <a:noFill/>
          <a:ln w="15875">
            <a:solidFill>
              <a:srgbClr val="96C61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6819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blue background with a curved line&#10;&#10;Description automatically generated">
            <a:extLst>
              <a:ext uri="{FF2B5EF4-FFF2-40B4-BE49-F238E27FC236}">
                <a16:creationId xmlns:a16="http://schemas.microsoft.com/office/drawing/2014/main" id="{1A672E2D-5E09-D51F-2E50-1254CBF117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" y="-2"/>
            <a:ext cx="9144000" cy="57356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3BB9DF-9496-4140-BDE9-2AD299ADF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01205"/>
            <a:ext cx="7772400" cy="1158649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How to </a:t>
            </a:r>
            <a:r>
              <a:rPr lang="en-US" sz="4000" i="1" dirty="0">
                <a:solidFill>
                  <a:schemeClr val="bg1"/>
                </a:solidFill>
              </a:rPr>
              <a:t>Document</a:t>
            </a:r>
            <a:r>
              <a:rPr lang="en-US" sz="4000" dirty="0">
                <a:solidFill>
                  <a:schemeClr val="bg1"/>
                </a:solidFill>
              </a:rPr>
              <a:t> Witness Interviews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3F4545-E562-492F-BA4F-A816D6541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1989801"/>
            <a:ext cx="7772400" cy="3216647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Audio or video recording?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Generally no, but may be appropriate in some instances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Take detailed notes during interview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After, prepare interview summary, noting: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chemeClr val="bg1"/>
                </a:solidFill>
              </a:rPr>
              <a:t>Upjohn </a:t>
            </a:r>
            <a:r>
              <a:rPr lang="en-US" dirty="0">
                <a:solidFill>
                  <a:schemeClr val="bg1"/>
                </a:solidFill>
              </a:rPr>
              <a:t>warning administered and witness understood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Summary contains mental impressions of counsel and is protected by attorney-client and work product privileges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Assessment of witness woven throughout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Line 7">
            <a:extLst>
              <a:ext uri="{FF2B5EF4-FFF2-40B4-BE49-F238E27FC236}">
                <a16:creationId xmlns:a16="http://schemas.microsoft.com/office/drawing/2014/main" id="{55B80E94-2A60-6F72-D580-452199B5B92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1701267"/>
            <a:ext cx="7772400" cy="0"/>
          </a:xfrm>
          <a:prstGeom prst="line">
            <a:avLst/>
          </a:prstGeom>
          <a:noFill/>
          <a:ln w="15875">
            <a:solidFill>
              <a:srgbClr val="96C61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1787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blue background with a curved line&#10;&#10;Description automatically generated">
            <a:extLst>
              <a:ext uri="{FF2B5EF4-FFF2-40B4-BE49-F238E27FC236}">
                <a16:creationId xmlns:a16="http://schemas.microsoft.com/office/drawing/2014/main" id="{1A672E2D-5E09-D51F-2E50-1254CBF117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" y="-2"/>
            <a:ext cx="9144000" cy="57356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3BB9DF-9496-4140-BDE9-2AD299ADF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01205"/>
            <a:ext cx="7772400" cy="1158649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Working with a Prosecutor or Agent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3F4545-E562-492F-BA4F-A816D6541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120435"/>
            <a:ext cx="7772400" cy="3216647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Proffer facts to streamline investigation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Oversee collection/production of documents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Facilitate interview requests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Line 7">
            <a:extLst>
              <a:ext uri="{FF2B5EF4-FFF2-40B4-BE49-F238E27FC236}">
                <a16:creationId xmlns:a16="http://schemas.microsoft.com/office/drawing/2014/main" id="{55B80E94-2A60-6F72-D580-452199B5B92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1701267"/>
            <a:ext cx="7772400" cy="0"/>
          </a:xfrm>
          <a:prstGeom prst="line">
            <a:avLst/>
          </a:prstGeom>
          <a:noFill/>
          <a:ln w="15875">
            <a:solidFill>
              <a:srgbClr val="96C61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1245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blue background with a curved line&#10;&#10;Description automatically generated">
            <a:extLst>
              <a:ext uri="{FF2B5EF4-FFF2-40B4-BE49-F238E27FC236}">
                <a16:creationId xmlns:a16="http://schemas.microsoft.com/office/drawing/2014/main" id="{1A672E2D-5E09-D51F-2E50-1254CBF117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" y="-2"/>
            <a:ext cx="9144000" cy="57356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3BB9DF-9496-4140-BDE9-2AD299ADF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01205"/>
            <a:ext cx="7772400" cy="1158649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Sitting Down with Federal Agents to Chat…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3F4545-E562-492F-BA4F-A816D6541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120435"/>
            <a:ext cx="7772400" cy="3216647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Negotiate status and scope first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Ask ahead of time for topics to be discussed and documents to be reviewed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Anticipate subjects to be covered, especially potentially troublesome issues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Come prepared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Be on the lookout for privilege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Most importantly – tell the truth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Line 7">
            <a:extLst>
              <a:ext uri="{FF2B5EF4-FFF2-40B4-BE49-F238E27FC236}">
                <a16:creationId xmlns:a16="http://schemas.microsoft.com/office/drawing/2014/main" id="{55B80E94-2A60-6F72-D580-452199B5B92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1701267"/>
            <a:ext cx="7772400" cy="0"/>
          </a:xfrm>
          <a:prstGeom prst="line">
            <a:avLst/>
          </a:prstGeom>
          <a:noFill/>
          <a:ln w="15875">
            <a:solidFill>
              <a:srgbClr val="96C61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7456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blue background with a curved line&#10;&#10;Description automatically generated">
            <a:extLst>
              <a:ext uri="{FF2B5EF4-FFF2-40B4-BE49-F238E27FC236}">
                <a16:creationId xmlns:a16="http://schemas.microsoft.com/office/drawing/2014/main" id="{1A672E2D-5E09-D51F-2E50-1254CBF117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" y="-2"/>
            <a:ext cx="9144000" cy="57356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3BB9DF-9496-4140-BDE9-2AD299ADF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01205"/>
            <a:ext cx="7772400" cy="1158649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The Declination Pitch (or a Proffer)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3F4545-E562-492F-BA4F-A816D6541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120435"/>
            <a:ext cx="7772400" cy="3216647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Consider the audience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The government will be very familiar with the law, but come armed with beneficial legal authority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Factually, the government may only have one side of the story.  This is your chance to tell the client’s side.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Opportunity to provide context and highlight good facts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Get out ahead of bad facts – don’t try to hide from them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Line 7">
            <a:extLst>
              <a:ext uri="{FF2B5EF4-FFF2-40B4-BE49-F238E27FC236}">
                <a16:creationId xmlns:a16="http://schemas.microsoft.com/office/drawing/2014/main" id="{55B80E94-2A60-6F72-D580-452199B5B92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1701267"/>
            <a:ext cx="7772400" cy="0"/>
          </a:xfrm>
          <a:prstGeom prst="line">
            <a:avLst/>
          </a:prstGeom>
          <a:noFill/>
          <a:ln w="15875">
            <a:solidFill>
              <a:srgbClr val="96C61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5448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blue background with a curved line&#10;&#10;Description automatically generated">
            <a:extLst>
              <a:ext uri="{FF2B5EF4-FFF2-40B4-BE49-F238E27FC236}">
                <a16:creationId xmlns:a16="http://schemas.microsoft.com/office/drawing/2014/main" id="{1A672E2D-5E09-D51F-2E50-1254CBF117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" y="-2"/>
            <a:ext cx="9144000" cy="57356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3BB9DF-9496-4140-BDE9-2AD299ADF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01205"/>
            <a:ext cx="7772400" cy="1158649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Reverse Proffer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3F4545-E562-492F-BA4F-A816D6541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120435"/>
            <a:ext cx="7772400" cy="3216647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Preview of the government’s case and evidence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Opportunity to evaluate the strength of the government’s case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May open lines of communication leading to a plea agreement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Line 7">
            <a:extLst>
              <a:ext uri="{FF2B5EF4-FFF2-40B4-BE49-F238E27FC236}">
                <a16:creationId xmlns:a16="http://schemas.microsoft.com/office/drawing/2014/main" id="{55B80E94-2A60-6F72-D580-452199B5B92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1701267"/>
            <a:ext cx="7772400" cy="0"/>
          </a:xfrm>
          <a:prstGeom prst="line">
            <a:avLst/>
          </a:prstGeom>
          <a:noFill/>
          <a:ln w="15875">
            <a:solidFill>
              <a:srgbClr val="96C61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027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blue background with a curved line&#10;&#10;Description automatically generated">
            <a:extLst>
              <a:ext uri="{FF2B5EF4-FFF2-40B4-BE49-F238E27FC236}">
                <a16:creationId xmlns:a16="http://schemas.microsoft.com/office/drawing/2014/main" id="{1A672E2D-5E09-D51F-2E50-1254CBF117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0"/>
            <a:ext cx="9144000" cy="57356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3BB9DF-9496-4140-BDE9-2AD299ADF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01205"/>
            <a:ext cx="7772400" cy="1158649"/>
          </a:xfrm>
        </p:spPr>
        <p:txBody>
          <a:bodyPr>
            <a:no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782192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blue background with a curved line&#10;&#10;Description automatically generated">
            <a:extLst>
              <a:ext uri="{FF2B5EF4-FFF2-40B4-BE49-F238E27FC236}">
                <a16:creationId xmlns:a16="http://schemas.microsoft.com/office/drawing/2014/main" id="{1A672E2D-5E09-D51F-2E50-1254CBF117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" y="-2"/>
            <a:ext cx="9144000" cy="57356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3BB9DF-9496-4140-BDE9-2AD299ADF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01205"/>
            <a:ext cx="7772400" cy="1158649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Defining Status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3F4545-E562-492F-BA4F-A816D6541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120435"/>
            <a:ext cx="7772400" cy="343127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bg1"/>
                </a:solidFill>
              </a:rPr>
              <a:t>Witness</a:t>
            </a:r>
            <a:r>
              <a:rPr lang="en-US" dirty="0">
                <a:solidFill>
                  <a:schemeClr val="bg1"/>
                </a:solidFill>
              </a:rPr>
              <a:t> – not currently under investigation, but may have information important to the investigation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bg1"/>
                </a:solidFill>
              </a:rPr>
              <a:t>Subject</a:t>
            </a:r>
            <a:r>
              <a:rPr lang="en-US" dirty="0">
                <a:solidFill>
                  <a:schemeClr val="bg1"/>
                </a:solidFill>
              </a:rPr>
              <a:t> – potentially culpable; within the scope of the investigation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bg1"/>
                </a:solidFill>
              </a:rPr>
              <a:t>Target</a:t>
            </a:r>
            <a:r>
              <a:rPr lang="en-US" dirty="0">
                <a:solidFill>
                  <a:schemeClr val="bg1"/>
                </a:solidFill>
              </a:rPr>
              <a:t> – government intends to prosecute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sz="2600" i="1" dirty="0">
                <a:solidFill>
                  <a:schemeClr val="bg1"/>
                </a:solidFill>
              </a:rPr>
              <a:t>*Status is fluid and can change at any time</a:t>
            </a:r>
          </a:p>
        </p:txBody>
      </p:sp>
      <p:sp>
        <p:nvSpPr>
          <p:cNvPr id="6" name="Line 7">
            <a:extLst>
              <a:ext uri="{FF2B5EF4-FFF2-40B4-BE49-F238E27FC236}">
                <a16:creationId xmlns:a16="http://schemas.microsoft.com/office/drawing/2014/main" id="{55B80E94-2A60-6F72-D580-452199B5B92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1701267"/>
            <a:ext cx="7772400" cy="0"/>
          </a:xfrm>
          <a:prstGeom prst="line">
            <a:avLst/>
          </a:prstGeom>
          <a:noFill/>
          <a:ln w="15875">
            <a:solidFill>
              <a:srgbClr val="96C61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3717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228600" y="367716"/>
            <a:ext cx="1981200" cy="8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6348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Baltimore</a:t>
            </a:r>
            <a:br>
              <a:rPr lang="en-US" altLang="en-US" sz="1200" b="1" dirty="0">
                <a:solidFill>
                  <a:srgbClr val="13327C"/>
                </a:solidFill>
                <a:latin typeface="+mn-lt"/>
              </a:rPr>
            </a:br>
            <a:r>
              <a:rPr lang="en-US" sz="1000" dirty="0">
                <a:latin typeface="+mn-lt"/>
              </a:rPr>
              <a:t>1001 Fleet Street</a:t>
            </a:r>
            <a:br>
              <a:rPr lang="en-US" sz="1000" dirty="0">
                <a:latin typeface="+mn-lt"/>
              </a:rPr>
            </a:br>
            <a:r>
              <a:rPr lang="en-US" sz="1000" dirty="0">
                <a:latin typeface="+mn-lt"/>
              </a:rPr>
              <a:t>9</a:t>
            </a:r>
            <a:r>
              <a:rPr lang="en-US" sz="1000" baseline="30000" dirty="0">
                <a:latin typeface="+mn-lt"/>
              </a:rPr>
              <a:t>th</a:t>
            </a:r>
            <a:r>
              <a:rPr lang="en-US" sz="1000" dirty="0">
                <a:latin typeface="+mn-lt"/>
              </a:rPr>
              <a:t> Floor</a:t>
            </a:r>
            <a:br>
              <a:rPr lang="en-US" sz="1000" dirty="0">
                <a:latin typeface="+mn-lt"/>
              </a:rPr>
            </a:br>
            <a:r>
              <a:rPr lang="en-US" sz="1000" dirty="0">
                <a:latin typeface="+mn-lt"/>
              </a:rPr>
              <a:t>Baltimore, MD 21202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altLang="en-US" sz="1000" dirty="0">
                <a:solidFill>
                  <a:srgbClr val="13327B"/>
                </a:solidFill>
                <a:latin typeface="+mn-lt"/>
              </a:rPr>
              <a:t>T: (410) 332-8600</a:t>
            </a:r>
            <a:r>
              <a:rPr lang="en-US" altLang="en-US" sz="1000" dirty="0">
                <a:solidFill>
                  <a:srgbClr val="96C610"/>
                </a:solidFill>
                <a:latin typeface="+mn-lt"/>
              </a:rPr>
              <a:t> • </a:t>
            </a:r>
            <a:r>
              <a:rPr lang="en-US" altLang="en-US" sz="1000" dirty="0">
                <a:solidFill>
                  <a:srgbClr val="13327B"/>
                </a:solidFill>
                <a:latin typeface="+mn-lt"/>
              </a:rPr>
              <a:t>F: (410) 332-8862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32E85D4-8F9A-3D58-FC53-8B0FA0FCF3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2534" y="367715"/>
            <a:ext cx="1981200" cy="8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6348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>
                <a:solidFill>
                  <a:srgbClr val="002060"/>
                </a:solidFill>
                <a:latin typeface="+mn-lt"/>
              </a:rPr>
              <a:t>Boston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latin typeface="+mn-lt"/>
              </a:rPr>
              <a:t>131 Dartmouth Street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latin typeface="+mn-lt"/>
              </a:rPr>
              <a:t>Suite 501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latin typeface="+mn-lt"/>
              </a:rPr>
              <a:t>Boston, MA 02116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rgbClr val="13327B"/>
                </a:solidFill>
                <a:latin typeface="+mn-lt"/>
              </a:rPr>
              <a:t>T: (617) 723-3300</a:t>
            </a:r>
            <a:r>
              <a:rPr lang="en-US" altLang="en-US" sz="1000" dirty="0">
                <a:solidFill>
                  <a:srgbClr val="96C610"/>
                </a:solidFill>
                <a:latin typeface="+mn-lt"/>
              </a:rPr>
              <a:t> • </a:t>
            </a:r>
            <a:r>
              <a:rPr lang="en-US" altLang="en-US" sz="1000" dirty="0">
                <a:solidFill>
                  <a:srgbClr val="13327B"/>
                </a:solidFill>
                <a:latin typeface="+mn-lt"/>
              </a:rPr>
              <a:t>F: (617) 723-4151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FB7496C-648B-19D6-DA02-5206943AFF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1635" y="367717"/>
            <a:ext cx="2057400" cy="8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6348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>
                <a:solidFill>
                  <a:srgbClr val="002060"/>
                </a:solidFill>
                <a:latin typeface="+mn-lt"/>
              </a:rPr>
              <a:t>Chesterbrook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latin typeface="+mn-lt"/>
              </a:rPr>
              <a:t>1200 Liberty Ridge Drive </a:t>
            </a:r>
            <a:br>
              <a:rPr lang="en-US" altLang="en-US" sz="1000" dirty="0">
                <a:latin typeface="+mn-lt"/>
              </a:rPr>
            </a:br>
            <a:r>
              <a:rPr lang="en-US" altLang="en-US" sz="1000" dirty="0">
                <a:latin typeface="+mn-lt"/>
              </a:rPr>
              <a:t>Suite 200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latin typeface="+mn-lt"/>
              </a:rPr>
              <a:t>Wayne, PA 19087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US" altLang="en-US" sz="1000" dirty="0">
                <a:solidFill>
                  <a:srgbClr val="13327B"/>
                </a:solidFill>
                <a:latin typeface="+mn-lt"/>
              </a:rPr>
              <a:t>T: 610.251.5050 </a:t>
            </a:r>
            <a:r>
              <a:rPr lang="en-US" altLang="en-US" sz="1000" dirty="0">
                <a:solidFill>
                  <a:srgbClr val="96C610"/>
                </a:solidFill>
                <a:latin typeface="+mn-lt"/>
              </a:rPr>
              <a:t>•</a:t>
            </a:r>
            <a:r>
              <a:rPr lang="en-US" altLang="en-US" sz="1000" dirty="0">
                <a:solidFill>
                  <a:srgbClr val="13327B"/>
                </a:solidFill>
                <a:latin typeface="+mn-lt"/>
              </a:rPr>
              <a:t> F: (610) 651-5930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013B041-1A97-9E01-F639-9C794C121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6188" y="341596"/>
            <a:ext cx="1981200" cy="8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6348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>
                <a:solidFill>
                  <a:srgbClr val="002060"/>
                </a:solidFill>
                <a:latin typeface="+mn-lt"/>
              </a:rPr>
              <a:t>Chicago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latin typeface="+mn-lt"/>
              </a:rPr>
              <a:t>161 North Clark Street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latin typeface="+mn-lt"/>
              </a:rPr>
              <a:t>Suite 4200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latin typeface="+mn-lt"/>
              </a:rPr>
              <a:t>Chicago, IL 60601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rgbClr val="13327B"/>
                </a:solidFill>
                <a:latin typeface="+mn-lt"/>
              </a:rPr>
              <a:t>T: (312) 876-7100 </a:t>
            </a:r>
            <a:r>
              <a:rPr lang="en-US" altLang="en-US" sz="1000" dirty="0">
                <a:solidFill>
                  <a:srgbClr val="96C610"/>
                </a:solidFill>
                <a:latin typeface="+mn-lt"/>
              </a:rPr>
              <a:t>•</a:t>
            </a:r>
            <a:r>
              <a:rPr lang="en-US" altLang="en-US" sz="1000" dirty="0">
                <a:solidFill>
                  <a:srgbClr val="13327B"/>
                </a:solidFill>
                <a:latin typeface="+mn-lt"/>
              </a:rPr>
              <a:t> F: (312) 876-0288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827F1C2-6299-6971-F4C2-B79B20626F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" y="1434515"/>
            <a:ext cx="1981200" cy="8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6348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>
                <a:solidFill>
                  <a:srgbClr val="002060"/>
                </a:solidFill>
                <a:latin typeface="+mn-lt"/>
              </a:rPr>
              <a:t>Fort Lauderdale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en-US" sz="1000" dirty="0">
                <a:latin typeface="+mn-lt"/>
              </a:rPr>
              <a:t>200 E. Las Olas Blvd.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en-US" sz="1000" dirty="0">
                <a:latin typeface="+mn-lt"/>
              </a:rPr>
              <a:t>Suite 1000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en-US" sz="1000" dirty="0">
                <a:latin typeface="+mn-lt"/>
              </a:rPr>
              <a:t>Fort Lauderdale, FL 33301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rgbClr val="13327B"/>
                </a:solidFill>
                <a:latin typeface="+mn-lt"/>
              </a:rPr>
              <a:t>T: (954) 713-7600 </a:t>
            </a:r>
            <a:r>
              <a:rPr lang="en-US" altLang="en-US" sz="1000" dirty="0">
                <a:solidFill>
                  <a:srgbClr val="96C610"/>
                </a:solidFill>
                <a:latin typeface="+mn-lt"/>
              </a:rPr>
              <a:t>•</a:t>
            </a:r>
            <a:r>
              <a:rPr lang="en-US" altLang="en-US" sz="1000" dirty="0">
                <a:solidFill>
                  <a:srgbClr val="13327B"/>
                </a:solidFill>
                <a:latin typeface="+mn-lt"/>
              </a:rPr>
              <a:t> F: (954) 713-7700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7998F36-FC04-A0DD-6077-1F34132E84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8734" y="1434515"/>
            <a:ext cx="1981200" cy="8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6348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>
                <a:solidFill>
                  <a:srgbClr val="002060"/>
                </a:solidFill>
                <a:latin typeface="+mn-lt"/>
              </a:rPr>
              <a:t>Harrisburg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latin typeface="+mn-lt"/>
              </a:rPr>
              <a:t>Penn National Insurance Plaza </a:t>
            </a:r>
            <a:br>
              <a:rPr lang="en-US" altLang="en-US" sz="1000" dirty="0">
                <a:latin typeface="+mn-lt"/>
              </a:rPr>
            </a:br>
            <a:r>
              <a:rPr lang="en-US" altLang="en-US" sz="1000" dirty="0">
                <a:latin typeface="+mn-lt"/>
              </a:rPr>
              <a:t>2 North Second Street, 7</a:t>
            </a:r>
            <a:r>
              <a:rPr lang="en-US" altLang="en-US" sz="1000" baseline="30000" dirty="0">
                <a:latin typeface="+mn-lt"/>
              </a:rPr>
              <a:t>th</a:t>
            </a:r>
            <a:r>
              <a:rPr lang="en-US" altLang="en-US" sz="1000" dirty="0">
                <a:latin typeface="+mn-lt"/>
              </a:rPr>
              <a:t> Floor Harrisburg, PA 17101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rgbClr val="13327B"/>
                </a:solidFill>
                <a:latin typeface="+mn-lt"/>
              </a:rPr>
              <a:t>T: (717) 257-7500 </a:t>
            </a:r>
            <a:r>
              <a:rPr lang="en-US" altLang="en-US" sz="1000" dirty="0">
                <a:solidFill>
                  <a:srgbClr val="96C610"/>
                </a:solidFill>
                <a:latin typeface="+mn-lt"/>
              </a:rPr>
              <a:t>• </a:t>
            </a:r>
            <a:r>
              <a:rPr lang="en-US" altLang="en-US" sz="1000" dirty="0">
                <a:solidFill>
                  <a:srgbClr val="13327B"/>
                </a:solidFill>
                <a:latin typeface="+mn-lt"/>
              </a:rPr>
              <a:t>F: (717) 238-4622</a:t>
            </a: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344DA29E-4ED9-42D8-3AF8-CB44E5E2D6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8534" y="1434515"/>
            <a:ext cx="1981200" cy="8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6348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>
                <a:solidFill>
                  <a:srgbClr val="002060"/>
                </a:solidFill>
                <a:latin typeface="+mn-lt"/>
              </a:rPr>
              <a:t>Los Angeles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latin typeface="+mn-lt"/>
              </a:rPr>
              <a:t>1888 Century Park East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latin typeface="+mn-lt"/>
              </a:rPr>
              <a:t>Suite 1500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latin typeface="+mn-lt"/>
              </a:rPr>
              <a:t>Los Angeles, CA 90067</a:t>
            </a:r>
            <a:br>
              <a:rPr lang="en-US" altLang="en-US" sz="1000" dirty="0">
                <a:latin typeface="+mn-lt"/>
              </a:rPr>
            </a:br>
            <a:r>
              <a:rPr lang="en-US" altLang="en-US" sz="1000" dirty="0">
                <a:solidFill>
                  <a:srgbClr val="13327B"/>
                </a:solidFill>
                <a:latin typeface="+mn-lt"/>
              </a:rPr>
              <a:t>T: (310) 255-6100 </a:t>
            </a:r>
            <a:r>
              <a:rPr lang="en-US" altLang="en-US" sz="1000" dirty="0">
                <a:solidFill>
                  <a:srgbClr val="96C610"/>
                </a:solidFill>
                <a:latin typeface="+mn-lt"/>
              </a:rPr>
              <a:t>•</a:t>
            </a:r>
            <a:r>
              <a:rPr lang="en-US" altLang="en-US" sz="1000" dirty="0">
                <a:solidFill>
                  <a:srgbClr val="13327B"/>
                </a:solidFill>
                <a:latin typeface="+mn-lt"/>
              </a:rPr>
              <a:t> F: (310) 255-6200 </a:t>
            </a: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796C1236-8FB1-EE36-2D0D-87751B8990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1446236"/>
            <a:ext cx="1981200" cy="8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6348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Miami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701 Brickell Avenue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17</a:t>
            </a:r>
            <a:r>
              <a:rPr kumimoji="0" lang="en-US" altLang="en-US" sz="1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Floor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Miami, FL 33131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3327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T: (305) 428-4500 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96C61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3327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F: (305) 374-4744</a:t>
            </a:r>
          </a:p>
        </p:txBody>
      </p:sp>
      <p:sp>
        <p:nvSpPr>
          <p:cNvPr id="27" name="Rectangle 5">
            <a:extLst>
              <a:ext uri="{FF2B5EF4-FFF2-40B4-BE49-F238E27FC236}">
                <a16:creationId xmlns:a16="http://schemas.microsoft.com/office/drawing/2014/main" id="{7ACA738B-325D-D696-70B2-6235F16DBA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" y="2501313"/>
            <a:ext cx="1981200" cy="8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6348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Minneapolis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33 South Sixth Street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Suite 4750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Minneapolis, MN 55402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3327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T: (612) </a:t>
            </a:r>
            <a:r>
              <a:rPr lang="en-US" altLang="en-US" sz="1000" dirty="0">
                <a:solidFill>
                  <a:srgbClr val="13327B"/>
                </a:solidFill>
                <a:latin typeface="Calibri" panose="020F0502020204030204"/>
              </a:rPr>
              <a:t>225-2800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3327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96C61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3327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F: (612) 677-3844</a:t>
            </a:r>
          </a:p>
        </p:txBody>
      </p:sp>
      <p:sp>
        <p:nvSpPr>
          <p:cNvPr id="28" name="Rectangle 5">
            <a:extLst>
              <a:ext uri="{FF2B5EF4-FFF2-40B4-BE49-F238E27FC236}">
                <a16:creationId xmlns:a16="http://schemas.microsoft.com/office/drawing/2014/main" id="{0776CDC3-129E-5A77-B42E-FC2988480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8734" y="2501313"/>
            <a:ext cx="1981200" cy="8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6348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New York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1270 Avenue of the Americas</a:t>
            </a:r>
            <a:b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Suite 2800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New York, NY 10020 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3327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T: (212) 980-7200 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96C61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3327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F: (212) 980-7209</a:t>
            </a:r>
          </a:p>
        </p:txBody>
      </p:sp>
      <p:sp>
        <p:nvSpPr>
          <p:cNvPr id="35" name="Rectangle 5">
            <a:extLst>
              <a:ext uri="{FF2B5EF4-FFF2-40B4-BE49-F238E27FC236}">
                <a16:creationId xmlns:a16="http://schemas.microsoft.com/office/drawing/2014/main" id="{7B53FCAD-B7EE-BFEE-EB73-1FE36094CC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8534" y="2501313"/>
            <a:ext cx="1981200" cy="8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6348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Newark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One Riverfront Plaza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1037 Raymond Blvd., Suite 1520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Newark, NJ 07102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3327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T:  (973) 286-6700 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96C61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3327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F: (973) 286-6800</a:t>
            </a:r>
          </a:p>
        </p:txBody>
      </p:sp>
      <p:sp>
        <p:nvSpPr>
          <p:cNvPr id="36" name="Rectangle 5">
            <a:extLst>
              <a:ext uri="{FF2B5EF4-FFF2-40B4-BE49-F238E27FC236}">
                <a16:creationId xmlns:a16="http://schemas.microsoft.com/office/drawing/2014/main" id="{8E92DA55-2FB7-7246-3FAE-B27129F32A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2513034"/>
            <a:ext cx="1981200" cy="8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6348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Orange County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 Park Plaza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Suite 650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Irvine, CA 92614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3327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T: (949) 252-2777 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96C61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3327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F: (949) 252-2776</a:t>
            </a:r>
          </a:p>
        </p:txBody>
      </p:sp>
      <p:sp>
        <p:nvSpPr>
          <p:cNvPr id="37" name="Rectangle 5">
            <a:extLst>
              <a:ext uri="{FF2B5EF4-FFF2-40B4-BE49-F238E27FC236}">
                <a16:creationId xmlns:a16="http://schemas.microsoft.com/office/drawing/2014/main" id="{D44F15BD-4CFB-BDB8-F6B5-E6C9915F4C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568111"/>
            <a:ext cx="1981200" cy="8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6348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Philadelphia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Centre Square West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1500 Market Street, 38</a:t>
            </a:r>
            <a:r>
              <a:rPr kumimoji="0" lang="en-US" altLang="en-US" sz="1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</a:t>
            </a:r>
            <a:r>
              <a:rPr lang="en-US" altLang="en-US" sz="10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Floor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Philadelphia, PA 19102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3327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T: (215) 972-7777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96C61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• 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3327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F: (215) 972-7725</a:t>
            </a:r>
          </a:p>
        </p:txBody>
      </p:sp>
      <p:sp>
        <p:nvSpPr>
          <p:cNvPr id="38" name="Rectangle 5">
            <a:extLst>
              <a:ext uri="{FF2B5EF4-FFF2-40B4-BE49-F238E27FC236}">
                <a16:creationId xmlns:a16="http://schemas.microsoft.com/office/drawing/2014/main" id="{9218DD9A-7E7C-A648-A5A6-BA83C684E4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0634" y="3568111"/>
            <a:ext cx="1981200" cy="8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6348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Pittsburgh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One PPG Place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000" dirty="0">
                <a:solidFill>
                  <a:prstClr val="black"/>
                </a:solidFill>
                <a:latin typeface="Calibri" panose="020F0502020204030204"/>
              </a:rPr>
              <a:t>Suite 3010</a:t>
            </a:r>
            <a:endParaRPr kumimoji="0" lang="en-US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Pittsburgh, PA 15222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3327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T: (412) 209-2500 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96C61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</a:t>
            </a:r>
            <a:r>
              <a:rPr lang="en-US" altLang="en-US" sz="1000" dirty="0">
                <a:solidFill>
                  <a:srgbClr val="13327B"/>
                </a:solidFill>
                <a:latin typeface="Calibri" panose="020F0502020204030204"/>
              </a:rPr>
              <a:t> 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3327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F: (412) 209-2570</a:t>
            </a:r>
          </a:p>
        </p:txBody>
      </p:sp>
      <p:sp>
        <p:nvSpPr>
          <p:cNvPr id="39" name="Rectangle 5">
            <a:extLst>
              <a:ext uri="{FF2B5EF4-FFF2-40B4-BE49-F238E27FC236}">
                <a16:creationId xmlns:a16="http://schemas.microsoft.com/office/drawing/2014/main" id="{389AE9F7-2B01-7342-3997-E33B505EF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0434" y="3568111"/>
            <a:ext cx="1981200" cy="8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6348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Princeton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650 College Road East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Suite 4000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Princeton, NJ 08540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3327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T: (609) 452-3100 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96C61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3327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F: (609) 452-3122</a:t>
            </a:r>
          </a:p>
        </p:txBody>
      </p:sp>
      <p:sp>
        <p:nvSpPr>
          <p:cNvPr id="40" name="Rectangle 5">
            <a:extLst>
              <a:ext uri="{FF2B5EF4-FFF2-40B4-BE49-F238E27FC236}">
                <a16:creationId xmlns:a16="http://schemas.microsoft.com/office/drawing/2014/main" id="{2AAF42F1-DD52-9211-F25E-760F862FD2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6100" y="3579832"/>
            <a:ext cx="1981200" cy="8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6348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Washington, D.C.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1919 Pennsylvania Avenue, N.W.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Suite 550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Washington, DC 20006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3327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T: (202) 333-8800 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96C61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3327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F: (202) 337-6065</a:t>
            </a:r>
          </a:p>
        </p:txBody>
      </p:sp>
      <p:sp>
        <p:nvSpPr>
          <p:cNvPr id="41" name="Rectangle 5">
            <a:extLst>
              <a:ext uri="{FF2B5EF4-FFF2-40B4-BE49-F238E27FC236}">
                <a16:creationId xmlns:a16="http://schemas.microsoft.com/office/drawing/2014/main" id="{F6C0230B-01E2-736A-0E8E-1BFE75EB07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8734" y="4634909"/>
            <a:ext cx="1981200" cy="8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6348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West Palm Beach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515 N. Flagler Drive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Suite 1400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West Palm Beach, FL 33401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3327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T: (561) 833-9800 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96C61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3327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F: (561) 655-5551</a:t>
            </a:r>
          </a:p>
        </p:txBody>
      </p:sp>
      <p:sp>
        <p:nvSpPr>
          <p:cNvPr id="42" name="Rectangle 5">
            <a:extLst>
              <a:ext uri="{FF2B5EF4-FFF2-40B4-BE49-F238E27FC236}">
                <a16:creationId xmlns:a16="http://schemas.microsoft.com/office/drawing/2014/main" id="{AA9900C1-A3AA-F299-E5A9-CF092AB743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0768" y="4634909"/>
            <a:ext cx="1981200" cy="8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6348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55000"/>
              <a:buFont typeface="Webdings" pitchFamily="18" charset="2"/>
              <a:buChar char="4"/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Wilmington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1201 North Market Street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Suite 2300  •  P.O. Box 1266 Wilmington, DE 19899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3327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T: (302) 421-6800 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96C61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3327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F: (302) 421-6813</a:t>
            </a:r>
          </a:p>
        </p:txBody>
      </p:sp>
    </p:spTree>
    <p:extLst>
      <p:ext uri="{BB962C8B-B14F-4D97-AF65-F5344CB8AC3E}">
        <p14:creationId xmlns:p14="http://schemas.microsoft.com/office/powerpoint/2010/main" val="1763408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blue background with a curved line&#10;&#10;Description automatically generated">
            <a:extLst>
              <a:ext uri="{FF2B5EF4-FFF2-40B4-BE49-F238E27FC236}">
                <a16:creationId xmlns:a16="http://schemas.microsoft.com/office/drawing/2014/main" id="{1A672E2D-5E09-D51F-2E50-1254CBF117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" y="-2"/>
            <a:ext cx="9144000" cy="57356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3BB9DF-9496-4140-BDE9-2AD299ADF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01205"/>
            <a:ext cx="7772400" cy="1158649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Civil vs Criminal Investigations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3F4545-E562-492F-BA4F-A816D6541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120435"/>
            <a:ext cx="7772400" cy="3216647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Parallel investigations can mean both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Criminal cases involve Constitutional rights that may not be as relevant in civil cases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Fourth Amendment – searches/seizures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Fifth Amendment – self-incrimination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en-US" sz="2200" i="1" dirty="0">
                <a:solidFill>
                  <a:schemeClr val="bg1"/>
                </a:solidFill>
              </a:rPr>
              <a:t>But corporations don’t have </a:t>
            </a:r>
            <a:r>
              <a:rPr lang="en-US" sz="2200" i="1" dirty="0" err="1">
                <a:solidFill>
                  <a:schemeClr val="bg1"/>
                </a:solidFill>
              </a:rPr>
              <a:t>5A</a:t>
            </a:r>
            <a:r>
              <a:rPr lang="en-US" sz="2200" i="1" dirty="0">
                <a:solidFill>
                  <a:schemeClr val="bg1"/>
                </a:solidFill>
              </a:rPr>
              <a:t> rights!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Sixth Amendment – right to </a:t>
            </a:r>
            <a:r>
              <a:rPr lang="en-US" sz="2200" i="1" dirty="0">
                <a:solidFill>
                  <a:schemeClr val="bg1"/>
                </a:solidFill>
              </a:rPr>
              <a:t>effective </a:t>
            </a:r>
            <a:r>
              <a:rPr lang="en-US" sz="2200" dirty="0">
                <a:solidFill>
                  <a:schemeClr val="bg1"/>
                </a:solidFill>
              </a:rPr>
              <a:t>counsel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Line 7">
            <a:extLst>
              <a:ext uri="{FF2B5EF4-FFF2-40B4-BE49-F238E27FC236}">
                <a16:creationId xmlns:a16="http://schemas.microsoft.com/office/drawing/2014/main" id="{55B80E94-2A60-6F72-D580-452199B5B92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1701267"/>
            <a:ext cx="7772400" cy="0"/>
          </a:xfrm>
          <a:prstGeom prst="line">
            <a:avLst/>
          </a:prstGeom>
          <a:noFill/>
          <a:ln w="15875">
            <a:solidFill>
              <a:srgbClr val="96C61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712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blue background with a curved line&#10;&#10;Description automatically generated">
            <a:extLst>
              <a:ext uri="{FF2B5EF4-FFF2-40B4-BE49-F238E27FC236}">
                <a16:creationId xmlns:a16="http://schemas.microsoft.com/office/drawing/2014/main" id="{1A672E2D-5E09-D51F-2E50-1254CBF117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" y="-2"/>
            <a:ext cx="9144000" cy="57356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3BB9DF-9496-4140-BDE9-2AD299ADF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01205"/>
            <a:ext cx="7772400" cy="1158649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Scope of Representation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3F4545-E562-492F-BA4F-A816D6541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120435"/>
            <a:ext cx="7772400" cy="3216647"/>
          </a:xfrm>
        </p:spPr>
        <p:txBody>
          <a:bodyPr>
            <a:normAutofit fontScale="925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Company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Consider related business entities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Wholly owned versus affiliates, JVs, minority stake, etc.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Respect corporate formalities to keep their benefits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Employees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Are specific officers targets?  Subjects?</a:t>
            </a:r>
          </a:p>
          <a:p>
            <a:pPr marL="1371600" lvl="2" indent="-457200" algn="l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bg1"/>
                </a:solidFill>
              </a:rPr>
              <a:t>Joint representation or separate counsel?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Pool counsel may be necessary for witnesses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Line 7">
            <a:extLst>
              <a:ext uri="{FF2B5EF4-FFF2-40B4-BE49-F238E27FC236}">
                <a16:creationId xmlns:a16="http://schemas.microsoft.com/office/drawing/2014/main" id="{55B80E94-2A60-6F72-D580-452199B5B92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1701267"/>
            <a:ext cx="7772400" cy="0"/>
          </a:xfrm>
          <a:prstGeom prst="line">
            <a:avLst/>
          </a:prstGeom>
          <a:noFill/>
          <a:ln w="15875">
            <a:solidFill>
              <a:srgbClr val="96C61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724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blue background with a curved line&#10;&#10;Description automatically generated">
            <a:extLst>
              <a:ext uri="{FF2B5EF4-FFF2-40B4-BE49-F238E27FC236}">
                <a16:creationId xmlns:a16="http://schemas.microsoft.com/office/drawing/2014/main" id="{1A672E2D-5E09-D51F-2E50-1254CBF117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" y="-2"/>
            <a:ext cx="9144000" cy="57356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3BB9DF-9496-4140-BDE9-2AD299ADF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01205"/>
            <a:ext cx="7772400" cy="1158649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Government Contacts Policy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3F4545-E562-492F-BA4F-A816D6541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120435"/>
            <a:ext cx="7772400" cy="3216647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Company policy should instruct employees: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What to do when approached by government: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At the corporate office with a search warrant, subpoena, or other request for information, documents, or things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Outside of the office (at the employee’s home, public setting, etc.)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Who to contact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Include internal point of contact and what information to provide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Internal point of contact should notify outside counsel —  The sooner, the better!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Line 7">
            <a:extLst>
              <a:ext uri="{FF2B5EF4-FFF2-40B4-BE49-F238E27FC236}">
                <a16:creationId xmlns:a16="http://schemas.microsoft.com/office/drawing/2014/main" id="{55B80E94-2A60-6F72-D580-452199B5B92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1701267"/>
            <a:ext cx="7772400" cy="0"/>
          </a:xfrm>
          <a:prstGeom prst="line">
            <a:avLst/>
          </a:prstGeom>
          <a:noFill/>
          <a:ln w="15875">
            <a:solidFill>
              <a:srgbClr val="96C61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046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blue background with a curved line&#10;&#10;Description automatically generated">
            <a:extLst>
              <a:ext uri="{FF2B5EF4-FFF2-40B4-BE49-F238E27FC236}">
                <a16:creationId xmlns:a16="http://schemas.microsoft.com/office/drawing/2014/main" id="{1A672E2D-5E09-D51F-2E50-1254CBF117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" y="-2"/>
            <a:ext cx="9144000" cy="57356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3BB9DF-9496-4140-BDE9-2AD299ADF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01205"/>
            <a:ext cx="7772400" cy="1158649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Overt Outreach – How to Handle the </a:t>
            </a:r>
            <a:r>
              <a:rPr lang="en-US" sz="4000" u="sng" dirty="0">
                <a:solidFill>
                  <a:schemeClr val="bg1"/>
                </a:solidFill>
              </a:rPr>
              <a:t>Interview Request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3F4545-E562-492F-BA4F-A816D6541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1989801"/>
            <a:ext cx="7772400" cy="3216647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Is </a:t>
            </a:r>
            <a:r>
              <a:rPr lang="en-US" i="1" dirty="0">
                <a:solidFill>
                  <a:schemeClr val="bg1"/>
                </a:solidFill>
              </a:rPr>
              <a:t>company </a:t>
            </a:r>
            <a:r>
              <a:rPr lang="en-US" dirty="0">
                <a:solidFill>
                  <a:schemeClr val="bg1"/>
                </a:solidFill>
              </a:rPr>
              <a:t>target, subject, or witness?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Is </a:t>
            </a:r>
            <a:r>
              <a:rPr lang="en-US" i="1" dirty="0">
                <a:solidFill>
                  <a:schemeClr val="bg1"/>
                </a:solidFill>
              </a:rPr>
              <a:t>interviewee</a:t>
            </a:r>
            <a:r>
              <a:rPr lang="en-US" dirty="0">
                <a:solidFill>
                  <a:schemeClr val="bg1"/>
                </a:solidFill>
              </a:rPr>
              <a:t> target, subject, or witness?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Where in the process is the investigation?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bg1"/>
                </a:solidFill>
              </a:rPr>
              <a:t>Discuss status and scope with </a:t>
            </a:r>
            <a:r>
              <a:rPr lang="en-US" b="1" u="sng" dirty="0" err="1">
                <a:solidFill>
                  <a:schemeClr val="bg1"/>
                </a:solidFill>
              </a:rPr>
              <a:t>AUSA</a:t>
            </a:r>
            <a:endParaRPr lang="en-US" b="1" u="sng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Consider alternatives (document production, declaration, different witness, limits, etc.)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Internal preparation; </a:t>
            </a:r>
            <a:r>
              <a:rPr lang="en-US" i="1" dirty="0">
                <a:solidFill>
                  <a:schemeClr val="bg1"/>
                </a:solidFill>
              </a:rPr>
              <a:t>Upjohn </a:t>
            </a:r>
            <a:r>
              <a:rPr lang="en-US" dirty="0">
                <a:solidFill>
                  <a:schemeClr val="bg1"/>
                </a:solidFill>
              </a:rPr>
              <a:t>warning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Line 7">
            <a:extLst>
              <a:ext uri="{FF2B5EF4-FFF2-40B4-BE49-F238E27FC236}">
                <a16:creationId xmlns:a16="http://schemas.microsoft.com/office/drawing/2014/main" id="{55B80E94-2A60-6F72-D580-452199B5B92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1701267"/>
            <a:ext cx="7772400" cy="0"/>
          </a:xfrm>
          <a:prstGeom prst="line">
            <a:avLst/>
          </a:prstGeom>
          <a:noFill/>
          <a:ln w="15875">
            <a:solidFill>
              <a:srgbClr val="96C61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749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blue background with a curved line&#10;&#10;Description automatically generated">
            <a:extLst>
              <a:ext uri="{FF2B5EF4-FFF2-40B4-BE49-F238E27FC236}">
                <a16:creationId xmlns:a16="http://schemas.microsoft.com/office/drawing/2014/main" id="{1A672E2D-5E09-D51F-2E50-1254CBF117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" y="-2"/>
            <a:ext cx="9144000" cy="57356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3BB9DF-9496-4140-BDE9-2AD299ADF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01205"/>
            <a:ext cx="7772400" cy="1158649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Overt Outreach – How to Handle The </a:t>
            </a:r>
            <a:r>
              <a:rPr lang="en-US" sz="3600" u="sng" dirty="0">
                <a:solidFill>
                  <a:schemeClr val="bg1"/>
                </a:solidFill>
              </a:rPr>
              <a:t>Search Warrant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3F4545-E562-492F-BA4F-A816D6541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1961808"/>
            <a:ext cx="7772400" cy="3216647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Go to scene or instruct high-level onsite personnel remotely?  Who can </a:t>
            </a:r>
            <a:r>
              <a:rPr lang="en-US" u="sng" dirty="0">
                <a:solidFill>
                  <a:schemeClr val="bg1"/>
                </a:solidFill>
              </a:rPr>
              <a:t>consent</a:t>
            </a:r>
            <a:r>
              <a:rPr lang="en-US" dirty="0">
                <a:solidFill>
                  <a:schemeClr val="bg1"/>
                </a:solidFill>
              </a:rPr>
              <a:t> to what?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Get a copy of the warrant (and inventory taken)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chemeClr val="bg1"/>
                </a:solidFill>
              </a:rPr>
              <a:t>Watch for scope or particularity violations – NEGOTIATE!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i="1" dirty="0">
                <a:solidFill>
                  <a:schemeClr val="bg1"/>
                </a:solidFill>
              </a:rPr>
              <a:t>Affidavit often sealed, but ask…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Can’t obstruct, but video recording is OK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DOES NOT COMPEL TESTIMONY!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Employee choice to talk…but free day off?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Employee counsel rights?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Line 7">
            <a:extLst>
              <a:ext uri="{FF2B5EF4-FFF2-40B4-BE49-F238E27FC236}">
                <a16:creationId xmlns:a16="http://schemas.microsoft.com/office/drawing/2014/main" id="{55B80E94-2A60-6F72-D580-452199B5B92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1701267"/>
            <a:ext cx="7772400" cy="0"/>
          </a:xfrm>
          <a:prstGeom prst="line">
            <a:avLst/>
          </a:prstGeom>
          <a:noFill/>
          <a:ln w="15875">
            <a:solidFill>
              <a:srgbClr val="96C61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62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blue background with a curved line&#10;&#10;Description automatically generated">
            <a:extLst>
              <a:ext uri="{FF2B5EF4-FFF2-40B4-BE49-F238E27FC236}">
                <a16:creationId xmlns:a16="http://schemas.microsoft.com/office/drawing/2014/main" id="{1A672E2D-5E09-D51F-2E50-1254CBF117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" y="-27995"/>
            <a:ext cx="9144000" cy="57356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3BB9DF-9496-4140-BDE9-2AD299ADF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01205"/>
            <a:ext cx="7772400" cy="1158649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Overt Outreach – When an Employee Gets Contacted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3F4545-E562-492F-BA4F-A816D6541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1980474"/>
            <a:ext cx="7772400" cy="3216647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Credentials?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Name, Agency, E-Mail, Badge, Supervising </a:t>
            </a:r>
            <a:r>
              <a:rPr lang="en-US" dirty="0" err="1">
                <a:solidFill>
                  <a:schemeClr val="bg1"/>
                </a:solidFill>
              </a:rPr>
              <a:t>AUSA</a:t>
            </a:r>
            <a:r>
              <a:rPr lang="en-US" dirty="0">
                <a:solidFill>
                  <a:schemeClr val="bg1"/>
                </a:solidFill>
              </a:rPr>
              <a:t>?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Consider bad-faith competitor, media, phish, pranks, gossip, attention-seeker…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Debrief Interview?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How Contacted?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Questions Asked?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Documents Sought?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Anything Recorded or Signed?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Consider opportunities for counseled response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Line 7">
            <a:extLst>
              <a:ext uri="{FF2B5EF4-FFF2-40B4-BE49-F238E27FC236}">
                <a16:creationId xmlns:a16="http://schemas.microsoft.com/office/drawing/2014/main" id="{55B80E94-2A60-6F72-D580-452199B5B92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1701267"/>
            <a:ext cx="7772400" cy="0"/>
          </a:xfrm>
          <a:prstGeom prst="line">
            <a:avLst/>
          </a:prstGeom>
          <a:noFill/>
          <a:ln w="15875">
            <a:solidFill>
              <a:srgbClr val="96C61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258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blue background with a curved line&#10;&#10;Description automatically generated">
            <a:extLst>
              <a:ext uri="{FF2B5EF4-FFF2-40B4-BE49-F238E27FC236}">
                <a16:creationId xmlns:a16="http://schemas.microsoft.com/office/drawing/2014/main" id="{1A672E2D-5E09-D51F-2E50-1254CBF117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" y="-2"/>
            <a:ext cx="9144000" cy="57356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3BB9DF-9496-4140-BDE9-2AD299ADF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01205"/>
            <a:ext cx="7772400" cy="1158649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So You Suspect a Whistleblower in the Ranks?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3F4545-E562-492F-BA4F-A816D6541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017798"/>
            <a:ext cx="7772400" cy="3216647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Numerous whistleblower-protection laws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Also large bounty programs…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…that may encourage internal company reporting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Other union/employee/contract rights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Whistleblowing v. Getting (</a:t>
            </a:r>
            <a:r>
              <a:rPr lang="en-US" i="1" dirty="0">
                <a:solidFill>
                  <a:schemeClr val="bg1"/>
                </a:solidFill>
              </a:rPr>
              <a:t>Stealing?</a:t>
            </a:r>
            <a:r>
              <a:rPr lang="en-US" dirty="0">
                <a:solidFill>
                  <a:schemeClr val="bg1"/>
                </a:solidFill>
              </a:rPr>
              <a:t>) Evidence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Typically a </a:t>
            </a:r>
            <a:r>
              <a:rPr lang="en-US" i="1" dirty="0" err="1">
                <a:solidFill>
                  <a:schemeClr val="bg1"/>
                </a:solidFill>
              </a:rPr>
              <a:t>Noerr</a:t>
            </a:r>
            <a:r>
              <a:rPr lang="en-US" i="1" dirty="0">
                <a:solidFill>
                  <a:schemeClr val="bg1"/>
                </a:solidFill>
              </a:rPr>
              <a:t>-Pennington</a:t>
            </a:r>
            <a:r>
              <a:rPr lang="en-US" dirty="0">
                <a:solidFill>
                  <a:schemeClr val="bg1"/>
                </a:solidFill>
              </a:rPr>
              <a:t> Analysis</a:t>
            </a:r>
            <a:endParaRPr lang="en-US" i="1" dirty="0">
              <a:solidFill>
                <a:schemeClr val="bg1"/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Good-faith whistleblowing with good facts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Good-faith whistleblowing with bad facts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Bad-faith whistleblowing with good facts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u="sng" dirty="0">
                <a:solidFill>
                  <a:schemeClr val="bg1"/>
                </a:solidFill>
              </a:rPr>
              <a:t>Bad-faith whistleblowing with bad facts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Line 7">
            <a:extLst>
              <a:ext uri="{FF2B5EF4-FFF2-40B4-BE49-F238E27FC236}">
                <a16:creationId xmlns:a16="http://schemas.microsoft.com/office/drawing/2014/main" id="{55B80E94-2A60-6F72-D580-452199B5B92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1701267"/>
            <a:ext cx="7772400" cy="0"/>
          </a:xfrm>
          <a:prstGeom prst="line">
            <a:avLst/>
          </a:prstGeom>
          <a:noFill/>
          <a:ln w="15875">
            <a:solidFill>
              <a:srgbClr val="96C61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540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ul Ewing LLP PowerPoint Template 2024.pptx  -  Read-Only" id="{29BA6B22-D38C-4B0C-A7D9-3038B67272AF}" vid="{E9901D9D-1E62-4DD0-A8D1-436201B8E6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item.xml>��< ? x m l   v e r s i o n = " 1 . 0 "   e n c o d i n g = " u t f - 1 6 " ? >  
 < p r o p e r t i e s   x m l n s = " h t t p : / / w w w . i m a n a g e . c o m / w o r k / x m l s c h e m a " >  
     < d o c u m e n t i d > F I R M D M S ! 5 2 1 4 4 0 7 0 . 1 < / d o c u m e n t i d >  
     < s e n d e r i d > 7 9 2 3 < / s e n d e r i d >  
     < s e n d e r e m a i l > A L L I S O N . B U R D E T T E @ S A U L . C O M < / s e n d e r e m a i l >  
     < l a s t m o d i f i e d > 2 0 2 4 - 0 4 - 2 3 T 1 0 : 2 8 : 5 6 . 0 0 0 0 0 0 0 - 0 4 : 0 0 < / l a s t m o d i f i e d >  
     < d a t a b a s e > F I R M D M S < / d a t a b a s e >  
 < / p r o p e r t i e s > 
</file>

<file path=docProps/app.xml><?xml version="1.0" encoding="utf-8"?>
<Properties xmlns="http://schemas.openxmlformats.org/officeDocument/2006/extended-properties" xmlns:vt="http://schemas.openxmlformats.org/officeDocument/2006/docPropsVTypes">
  <Template>Saul Ewing LLP PowerPoint Template</Template>
  <TotalTime>0</TotalTime>
  <Words>1495</Words>
  <Application>Microsoft Office PowerPoint</Application>
  <PresentationFormat>On-screen Show (4:3)</PresentationFormat>
  <Paragraphs>208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How Government Investigatory Outreach Occurs… …And Best Practices for Your Compliance Program and You to Hear About Things First</vt:lpstr>
      <vt:lpstr>Defining Status</vt:lpstr>
      <vt:lpstr>Civil vs Criminal Investigations</vt:lpstr>
      <vt:lpstr>Scope of Representation</vt:lpstr>
      <vt:lpstr>Government Contacts Policy</vt:lpstr>
      <vt:lpstr>Overt Outreach – How to Handle the Interview Request</vt:lpstr>
      <vt:lpstr>Overt Outreach – How to Handle The Search Warrant</vt:lpstr>
      <vt:lpstr>Overt Outreach – When an Employee Gets Contacted</vt:lpstr>
      <vt:lpstr>So You Suspect a Whistleblower in the Ranks?</vt:lpstr>
      <vt:lpstr>Ethics Hotlines</vt:lpstr>
      <vt:lpstr>Surveillance, Wiretaps, Informants, Controlled Buys – Oh, my!</vt:lpstr>
      <vt:lpstr>Upjohn Warnings</vt:lpstr>
      <vt:lpstr>How to Do Witness Interviews</vt:lpstr>
      <vt:lpstr>How to Document Witness Interviews</vt:lpstr>
      <vt:lpstr>Working with a Prosecutor or Agent</vt:lpstr>
      <vt:lpstr>Sitting Down with Federal Agents to Chat…</vt:lpstr>
      <vt:lpstr>The Declination Pitch (or a Proffer)</vt:lpstr>
      <vt:lpstr>Reverse Proffer</vt:lpstr>
      <vt:lpstr>Questions?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Government Investigatory Outreach Occurs And Best Practices for Your Compliance Program and You to Hear About Things First</dc:title>
  <dc:creator>Burdette, Allison L.</dc:creator>
  <cp:lastModifiedBy>Burdette, Allison L.</cp:lastModifiedBy>
  <cp:revision>3</cp:revision>
  <dcterms:created xsi:type="dcterms:W3CDTF">2024-04-19T17:21:11Z</dcterms:created>
  <dcterms:modified xsi:type="dcterms:W3CDTF">2024-04-23T14:28:56Z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1058562496</vt:i4>
  </property>
  <property fmtid="{D5CDD505-2E9C-101B-9397-08002B2CF9AE}" pid="3" name="_NewReviewCycle">
    <vt:lpwstr/>
  </property>
  <property fmtid="{D5CDD505-2E9C-101B-9397-08002B2CF9AE}" pid="4" name="_EmailSubject">
    <vt:lpwstr>ACC WPA -4-26-24 Spring Training Event - Presentation Due Today</vt:lpwstr>
  </property>
  <property fmtid="{D5CDD505-2E9C-101B-9397-08002B2CF9AE}" pid="5" name="_AuthorEmail">
    <vt:lpwstr>sophia.grillo@saul.com</vt:lpwstr>
  </property>
  <property fmtid="{D5CDD505-2E9C-101B-9397-08002B2CF9AE}" pid="6" name="_AuthorEmailDisplayName">
    <vt:lpwstr>Grillo, Sophia M.</vt:lpwstr>
  </property>
  <property fmtid="{D5CDD505-2E9C-101B-9397-08002B2CF9AE}" pid="7" name="_PreviousAdHocReviewCycleID">
    <vt:i4>-1110827491</vt:i4>
  </property>
  <property fmtid="{D5CDD505-2E9C-101B-9397-08002B2CF9AE}" pid="8" name="DocumentNumber">
    <vt:lpwstr>52144070</vt:lpwstr>
  </property>
  <property fmtid="{D5CDD505-2E9C-101B-9397-08002B2CF9AE}" pid="9" name="DocumentVersion">
    <vt:lpwstr>1</vt:lpwstr>
  </property>
  <property fmtid="{D5CDD505-2E9C-101B-9397-08002B2CF9AE}" pid="10" name="ClientNumber">
    <vt:lpwstr>099998</vt:lpwstr>
  </property>
  <property fmtid="{D5CDD505-2E9C-101B-9397-08002B2CF9AE}" pid="11" name="MatterNumber">
    <vt:lpwstr>81366</vt:lpwstr>
  </property>
  <property fmtid="{D5CDD505-2E9C-101B-9397-08002B2CF9AE}" pid="12" name="ClientName">
    <vt:lpwstr>Non-Billable</vt:lpwstr>
  </property>
  <property fmtid="{D5CDD505-2E9C-101B-9397-08002B2CF9AE}" pid="13" name="MatterName">
    <vt:lpwstr>WHITE COLLAR DEFENSE PRACTICE GROUP</vt:lpwstr>
  </property>
  <property fmtid="{D5CDD505-2E9C-101B-9397-08002B2CF9AE}" pid="14" name="DatabaseName">
    <vt:lpwstr>FIRMDMS</vt:lpwstr>
  </property>
  <property fmtid="{D5CDD505-2E9C-101B-9397-08002B2CF9AE}" pid="15" name="TypistName">
    <vt:lpwstr>7923</vt:lpwstr>
  </property>
  <property fmtid="{D5CDD505-2E9C-101B-9397-08002B2CF9AE}" pid="16" name="AuthorName">
    <vt:lpwstr>7923</vt:lpwstr>
  </property>
  <property fmtid="{D5CDD505-2E9C-101B-9397-08002B2CF9AE}" pid="17" name="InUseBy">
    <vt:lpwstr/>
  </property>
  <property fmtid="{D5CDD505-2E9C-101B-9397-08002B2CF9AE}" pid="18" name="EditDate">
    <vt:lpwstr>1/1/0001 12:00:00 AM</vt:lpwstr>
  </property>
  <property fmtid="{D5CDD505-2E9C-101B-9397-08002B2CF9AE}" pid="19" name="EditTime">
    <vt:lpwstr/>
  </property>
</Properties>
</file>