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419" r:id="rId5"/>
    <p:sldId id="420" r:id="rId6"/>
    <p:sldId id="421" r:id="rId7"/>
    <p:sldId id="418" r:id="rId8"/>
    <p:sldId id="283" r:id="rId9"/>
    <p:sldId id="302" r:id="rId10"/>
    <p:sldId id="307" r:id="rId11"/>
    <p:sldId id="303" r:id="rId12"/>
    <p:sldId id="308" r:id="rId13"/>
    <p:sldId id="316" r:id="rId14"/>
    <p:sldId id="304" r:id="rId15"/>
    <p:sldId id="290" r:id="rId16"/>
    <p:sldId id="291" r:id="rId17"/>
    <p:sldId id="292" r:id="rId18"/>
    <p:sldId id="294" r:id="rId19"/>
    <p:sldId id="339" r:id="rId20"/>
    <p:sldId id="293" r:id="rId21"/>
    <p:sldId id="342" r:id="rId22"/>
    <p:sldId id="335" r:id="rId23"/>
    <p:sldId id="318" r:id="rId24"/>
    <p:sldId id="268" r:id="rId25"/>
    <p:sldId id="323" r:id="rId26"/>
    <p:sldId id="324" r:id="rId27"/>
    <p:sldId id="325" r:id="rId28"/>
    <p:sldId id="319" r:id="rId29"/>
    <p:sldId id="320" r:id="rId30"/>
    <p:sldId id="280" r:id="rId31"/>
    <p:sldId id="282" r:id="rId32"/>
    <p:sldId id="281" r:id="rId33"/>
    <p:sldId id="326" r:id="rId34"/>
    <p:sldId id="328" r:id="rId35"/>
    <p:sldId id="314" r:id="rId36"/>
    <p:sldId id="310" r:id="rId37"/>
    <p:sldId id="311" r:id="rId38"/>
    <p:sldId id="312" r:id="rId39"/>
    <p:sldId id="313" r:id="rId40"/>
    <p:sldId id="321" r:id="rId41"/>
    <p:sldId id="340" r:id="rId42"/>
    <p:sldId id="341" r:id="rId43"/>
    <p:sldId id="331" r:id="rId44"/>
    <p:sldId id="322" r:id="rId45"/>
    <p:sldId id="277" r:id="rId46"/>
    <p:sldId id="278" r:id="rId47"/>
    <p:sldId id="295" r:id="rId48"/>
    <p:sldId id="296" r:id="rId49"/>
    <p:sldId id="300" r:id="rId50"/>
    <p:sldId id="301" r:id="rId51"/>
    <p:sldId id="334" r:id="rId52"/>
    <p:sldId id="337" r:id="rId53"/>
    <p:sldId id="423" r:id="rId54"/>
    <p:sldId id="42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2EB403-D5AD-1CE3-46FC-66C41869A8DA}" name="Gitzlaff,James" initials="JG" userId="S::James.Gitzlaff@cna.com::5859bc4c-ad77-4b0a-918f-6432efd514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400" autoAdjust="0"/>
  </p:normalViewPr>
  <p:slideViewPr>
    <p:cSldViewPr snapToGrid="0">
      <p:cViewPr varScale="1">
        <p:scale>
          <a:sx n="104" d="100"/>
          <a:sy n="104" d="100"/>
        </p:scale>
        <p:origin x="144"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187500000000001E-2"/>
          <c:y val="9.5460931627649376E-2"/>
          <c:w val="0.96562499999999996"/>
          <c:h val="0.81204547169995867"/>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3283259299258216"/>
          <c:w val="0.96562499999999996"/>
          <c:h val="0.6716740482483976"/>
        </c:manualLayout>
      </c:layout>
      <c:pie3DChart>
        <c:varyColors val="1"/>
        <c:ser>
          <c:idx val="0"/>
          <c:order val="0"/>
          <c:tx>
            <c:strRef>
              <c:f>Sheet1!$B$1</c:f>
              <c:strCache>
                <c:ptCount val="1"/>
                <c:pt idx="0">
                  <c:v>Sales</c:v>
                </c:pt>
              </c:strCache>
            </c:strRef>
          </c:tx>
          <c:explosion val="36"/>
          <c:dPt>
            <c:idx val="0"/>
            <c:bubble3D val="0"/>
            <c:explosion val="57"/>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36-4E69-B0B7-D9884BCDEA8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36-4E69-B0B7-D9884BCDEA8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0D36-4E69-B0B7-D9884BCDEA8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0D36-4E69-B0B7-D9884BCDEA88}"/>
              </c:ext>
            </c:extLst>
          </c:dPt>
          <c:dLbls>
            <c:dLbl>
              <c:idx val="2"/>
              <c:layout>
                <c:manualLayout>
                  <c:x val="-5.5189653647157666E-2"/>
                  <c:y val="2.32942295974646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D36-4E69-B0B7-D9884BCDEA88}"/>
                </c:ext>
              </c:extLst>
            </c:dLbl>
            <c:dLbl>
              <c:idx val="3"/>
              <c:layout>
                <c:manualLayout>
                  <c:x val="4.9933496156952174E-2"/>
                  <c:y val="-1.63059607182253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D36-4E69-B0B7-D9884BCDEA8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IE&amp;D approach has not changed</c:v>
                </c:pt>
                <c:pt idx="1">
                  <c:v>IE&amp;D approach has changed, but prioritization has not </c:v>
                </c:pt>
                <c:pt idx="2">
                  <c:v>IE&amp;D approach and prioritization has changed</c:v>
                </c:pt>
                <c:pt idx="3">
                  <c:v>IE&amp;D approach has not changed to date but changes are anticipated</c:v>
                </c:pt>
              </c:strCache>
            </c:strRef>
          </c:cat>
          <c:val>
            <c:numRef>
              <c:f>Sheet1!$B$2:$B$5</c:f>
              <c:numCache>
                <c:formatCode>General</c:formatCode>
                <c:ptCount val="4"/>
                <c:pt idx="0">
                  <c:v>69</c:v>
                </c:pt>
                <c:pt idx="1">
                  <c:v>16</c:v>
                </c:pt>
                <c:pt idx="2">
                  <c:v>9</c:v>
                </c:pt>
                <c:pt idx="3">
                  <c:v>6</c:v>
                </c:pt>
              </c:numCache>
            </c:numRef>
          </c:val>
          <c:extLst>
            <c:ext xmlns:c16="http://schemas.microsoft.com/office/drawing/2014/chart" uri="{C3380CC4-5D6E-409C-BE32-E72D297353CC}">
              <c16:uniqueId val="{00000000-0D36-4E69-B0B7-D9884BCDEA88}"/>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993479330708662"/>
          <c:y val="1.7121184970399547E-2"/>
          <c:w val="0.76503518700787398"/>
          <c:h val="0.48261518930762859"/>
        </c:manualLayout>
      </c:layout>
      <c:bar3DChart>
        <c:barDir val="col"/>
        <c:grouping val="percent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Training/professional development to diverse employees</c:v>
                </c:pt>
                <c:pt idx="1">
                  <c:v>Elevating diverse employees into leadership positions</c:v>
                </c:pt>
                <c:pt idx="2">
                  <c:v>Providing IE&amp;D or implicit bias training/resources to all employees</c:v>
                </c:pt>
                <c:pt idx="3">
                  <c:v>Supporting diverse organizations and/or recruiting at HBCUs </c:v>
                </c:pt>
                <c:pt idx="4">
                  <c:v>Offering mentorship opportunities to diverse employees</c:v>
                </c:pt>
                <c:pt idx="5">
                  <c:v>Increasing efforts around social justice initiatives</c:v>
                </c:pt>
                <c:pt idx="6">
                  <c:v>Coordinating employee resource/affinity groups within the organization </c:v>
                </c:pt>
                <c:pt idx="7">
                  <c:v>Defining benchmarks and metrics for accessing progress</c:v>
                </c:pt>
                <c:pt idx="8">
                  <c:v>Providing incentives to execs/leaders to advance diversity priorities</c:v>
                </c:pt>
                <c:pt idx="9">
                  <c:v>Evaluating managers in the IE&amp;D performance and results</c:v>
                </c:pt>
                <c:pt idx="10">
                  <c:v>Providing diversity fellowship programs</c:v>
                </c:pt>
              </c:strCache>
            </c:strRef>
          </c:cat>
          <c:val>
            <c:numRef>
              <c:f>Sheet1!$B$2:$B$12</c:f>
              <c:numCache>
                <c:formatCode>General</c:formatCode>
                <c:ptCount val="11"/>
                <c:pt idx="0">
                  <c:v>58</c:v>
                </c:pt>
                <c:pt idx="1">
                  <c:v>55</c:v>
                </c:pt>
                <c:pt idx="2">
                  <c:v>51</c:v>
                </c:pt>
                <c:pt idx="3">
                  <c:v>46</c:v>
                </c:pt>
                <c:pt idx="4">
                  <c:v>45</c:v>
                </c:pt>
                <c:pt idx="5">
                  <c:v>43</c:v>
                </c:pt>
                <c:pt idx="6">
                  <c:v>40</c:v>
                </c:pt>
                <c:pt idx="7">
                  <c:v>34</c:v>
                </c:pt>
                <c:pt idx="8">
                  <c:v>23</c:v>
                </c:pt>
                <c:pt idx="9">
                  <c:v>22</c:v>
                </c:pt>
                <c:pt idx="10">
                  <c:v>22</c:v>
                </c:pt>
              </c:numCache>
            </c:numRef>
          </c:val>
          <c:extLst>
            <c:ext xmlns:c16="http://schemas.microsoft.com/office/drawing/2014/chart" uri="{C3380CC4-5D6E-409C-BE32-E72D297353CC}">
              <c16:uniqueId val="{00000000-A6B8-4416-95EA-7FFE7BDB4BD7}"/>
            </c:ext>
          </c:extLst>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Training/professional development to diverse employees</c:v>
                </c:pt>
                <c:pt idx="1">
                  <c:v>Elevating diverse employees into leadership positions</c:v>
                </c:pt>
                <c:pt idx="2">
                  <c:v>Providing IE&amp;D or implicit bias training/resources to all employees</c:v>
                </c:pt>
                <c:pt idx="3">
                  <c:v>Supporting diverse organizations and/or recruiting at HBCUs </c:v>
                </c:pt>
                <c:pt idx="4">
                  <c:v>Offering mentorship opportunities to diverse employees</c:v>
                </c:pt>
                <c:pt idx="5">
                  <c:v>Increasing efforts around social justice initiatives</c:v>
                </c:pt>
                <c:pt idx="6">
                  <c:v>Coordinating employee resource/affinity groups within the organization </c:v>
                </c:pt>
                <c:pt idx="7">
                  <c:v>Defining benchmarks and metrics for accessing progress</c:v>
                </c:pt>
                <c:pt idx="8">
                  <c:v>Providing incentives to execs/leaders to advance diversity priorities</c:v>
                </c:pt>
                <c:pt idx="9">
                  <c:v>Evaluating managers in the IE&amp;D performance and results</c:v>
                </c:pt>
                <c:pt idx="10">
                  <c:v>Providing diversity fellowship programs</c:v>
                </c:pt>
              </c:strCache>
            </c:strRef>
          </c:cat>
          <c:val>
            <c:numRef>
              <c:f>Sheet1!$C$2:$C$12</c:f>
              <c:numCache>
                <c:formatCode>General</c:formatCode>
                <c:ptCount val="11"/>
                <c:pt idx="0">
                  <c:v>19</c:v>
                </c:pt>
                <c:pt idx="1">
                  <c:v>23</c:v>
                </c:pt>
                <c:pt idx="2">
                  <c:v>26</c:v>
                </c:pt>
                <c:pt idx="3">
                  <c:v>24</c:v>
                </c:pt>
                <c:pt idx="4">
                  <c:v>28</c:v>
                </c:pt>
                <c:pt idx="5">
                  <c:v>28</c:v>
                </c:pt>
                <c:pt idx="6">
                  <c:v>28</c:v>
                </c:pt>
                <c:pt idx="7">
                  <c:v>36</c:v>
                </c:pt>
                <c:pt idx="8">
                  <c:v>19</c:v>
                </c:pt>
                <c:pt idx="9">
                  <c:v>29</c:v>
                </c:pt>
                <c:pt idx="10">
                  <c:v>21</c:v>
                </c:pt>
              </c:numCache>
            </c:numRef>
          </c:val>
          <c:extLst>
            <c:ext xmlns:c16="http://schemas.microsoft.com/office/drawing/2014/chart" uri="{C3380CC4-5D6E-409C-BE32-E72D297353CC}">
              <c16:uniqueId val="{00000001-A6B8-4416-95EA-7FFE7BDB4BD7}"/>
            </c:ext>
          </c:extLst>
        </c:ser>
        <c:ser>
          <c:idx val="2"/>
          <c:order val="2"/>
          <c:tx>
            <c:strRef>
              <c:f>Sheet1!$D$1</c:f>
              <c:strCache>
                <c:ptCount val="1"/>
                <c:pt idx="0">
                  <c:v>Series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Training/professional development to diverse employees</c:v>
                </c:pt>
                <c:pt idx="1">
                  <c:v>Elevating diverse employees into leadership positions</c:v>
                </c:pt>
                <c:pt idx="2">
                  <c:v>Providing IE&amp;D or implicit bias training/resources to all employees</c:v>
                </c:pt>
                <c:pt idx="3">
                  <c:v>Supporting diverse organizations and/or recruiting at HBCUs </c:v>
                </c:pt>
                <c:pt idx="4">
                  <c:v>Offering mentorship opportunities to diverse employees</c:v>
                </c:pt>
                <c:pt idx="5">
                  <c:v>Increasing efforts around social justice initiatives</c:v>
                </c:pt>
                <c:pt idx="6">
                  <c:v>Coordinating employee resource/affinity groups within the organization </c:v>
                </c:pt>
                <c:pt idx="7">
                  <c:v>Defining benchmarks and metrics for accessing progress</c:v>
                </c:pt>
                <c:pt idx="8">
                  <c:v>Providing incentives to execs/leaders to advance diversity priorities</c:v>
                </c:pt>
                <c:pt idx="9">
                  <c:v>Evaluating managers in the IE&amp;D performance and results</c:v>
                </c:pt>
                <c:pt idx="10">
                  <c:v>Providing diversity fellowship programs</c:v>
                </c:pt>
              </c:strCache>
            </c:strRef>
          </c:cat>
          <c:val>
            <c:numRef>
              <c:f>Sheet1!$D$2:$D$12</c:f>
              <c:numCache>
                <c:formatCode>General</c:formatCode>
                <c:ptCount val="11"/>
                <c:pt idx="0">
                  <c:v>22</c:v>
                </c:pt>
                <c:pt idx="1">
                  <c:v>22</c:v>
                </c:pt>
                <c:pt idx="2">
                  <c:v>24</c:v>
                </c:pt>
                <c:pt idx="3">
                  <c:v>31</c:v>
                </c:pt>
                <c:pt idx="4">
                  <c:v>27</c:v>
                </c:pt>
                <c:pt idx="5">
                  <c:v>29</c:v>
                </c:pt>
                <c:pt idx="6">
                  <c:v>31</c:v>
                </c:pt>
                <c:pt idx="7">
                  <c:v>30</c:v>
                </c:pt>
                <c:pt idx="8">
                  <c:v>58</c:v>
                </c:pt>
                <c:pt idx="9">
                  <c:v>49</c:v>
                </c:pt>
                <c:pt idx="10">
                  <c:v>56</c:v>
                </c:pt>
              </c:numCache>
            </c:numRef>
          </c:val>
          <c:extLst>
            <c:ext xmlns:c16="http://schemas.microsoft.com/office/drawing/2014/chart" uri="{C3380CC4-5D6E-409C-BE32-E72D297353CC}">
              <c16:uniqueId val="{00000002-A6B8-4416-95EA-7FFE7BDB4BD7}"/>
            </c:ext>
          </c:extLst>
        </c:ser>
        <c:dLbls>
          <c:showLegendKey val="0"/>
          <c:showVal val="1"/>
          <c:showCatName val="0"/>
          <c:showSerName val="0"/>
          <c:showPercent val="0"/>
          <c:showBubbleSize val="0"/>
        </c:dLbls>
        <c:gapWidth val="150"/>
        <c:shape val="box"/>
        <c:axId val="523427200"/>
        <c:axId val="580667408"/>
        <c:axId val="0"/>
      </c:bar3DChart>
      <c:catAx>
        <c:axId val="52342720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580667408"/>
        <c:crosses val="autoZero"/>
        <c:auto val="1"/>
        <c:lblAlgn val="ctr"/>
        <c:lblOffset val="100"/>
        <c:noMultiLvlLbl val="0"/>
      </c:catAx>
      <c:valAx>
        <c:axId val="5806674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42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0.51022</cdr:x>
      <cdr:y>0.10646</cdr:y>
    </cdr:from>
    <cdr:to>
      <cdr:x>1</cdr:x>
      <cdr:y>0.39219</cdr:y>
    </cdr:to>
    <cdr:sp macro="" textlink="">
      <cdr:nvSpPr>
        <cdr:cNvPr id="2" name="TextBox 1">
          <a:extLst xmlns:a="http://schemas.openxmlformats.org/drawingml/2006/main">
            <a:ext uri="{FF2B5EF4-FFF2-40B4-BE49-F238E27FC236}">
              <a16:creationId xmlns:a16="http://schemas.microsoft.com/office/drawing/2014/main" id="{B536D1E2-C0A7-4021-8EF7-32701F8EAE74}"/>
            </a:ext>
          </a:extLst>
        </cdr:cNvPr>
        <cdr:cNvSpPr txBox="1"/>
      </cdr:nvSpPr>
      <cdr:spPr>
        <a:xfrm xmlns:a="http://schemas.openxmlformats.org/drawingml/2006/main">
          <a:off x="4931229" y="580404"/>
          <a:ext cx="4733626" cy="1557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How has the Supreme Court’s decisions to roll back affirmative action admissions policies impacted your organization’s approach to IE&amp;D?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289D-7C8C-4C53-9A81-98586BA30F67}"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D6DA1-B7EC-4251-8213-B12EB8DF2C7C}" type="slidenum">
              <a:rPr lang="en-US" smtClean="0"/>
              <a:t>‹#›</a:t>
            </a:fld>
            <a:endParaRPr lang="en-US"/>
          </a:p>
        </p:txBody>
      </p:sp>
    </p:spTree>
    <p:extLst>
      <p:ext uri="{BB962C8B-B14F-4D97-AF65-F5344CB8AC3E}">
        <p14:creationId xmlns:p14="http://schemas.microsoft.com/office/powerpoint/2010/main" val="37321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D6DA1-B7EC-4251-8213-B12EB8DF2C7C}" type="slidenum">
              <a:rPr lang="en-US" smtClean="0"/>
              <a:t>1</a:t>
            </a:fld>
            <a:endParaRPr lang="en-US"/>
          </a:p>
        </p:txBody>
      </p:sp>
    </p:spTree>
    <p:extLst>
      <p:ext uri="{BB962C8B-B14F-4D97-AF65-F5344CB8AC3E}">
        <p14:creationId xmlns:p14="http://schemas.microsoft.com/office/powerpoint/2010/main" val="136103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DD51-3E52-4498-4D42-C8A7C3725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8668D-7AC0-F8A1-1FE9-59EEB7D5F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B96F0-1FF8-7083-D6F1-80ABD57C3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56ECE3-0BCD-438A-7AC3-93D44A2AD5EE}"/>
              </a:ext>
            </a:extLst>
          </p:cNvPr>
          <p:cNvSpPr>
            <a:spLocks noGrp="1"/>
          </p:cNvSpPr>
          <p:nvPr>
            <p:ph type="sldNum" sz="quarter" idx="5"/>
          </p:nvPr>
        </p:nvSpPr>
        <p:spPr/>
        <p:txBody>
          <a:bodyPr/>
          <a:lstStyle/>
          <a:p>
            <a:fld id="{182D6DA1-B7EC-4251-8213-B12EB8DF2C7C}" type="slidenum">
              <a:rPr lang="en-US" smtClean="0"/>
              <a:t>20</a:t>
            </a:fld>
            <a:endParaRPr lang="en-US"/>
          </a:p>
        </p:txBody>
      </p:sp>
    </p:spTree>
    <p:extLst>
      <p:ext uri="{BB962C8B-B14F-4D97-AF65-F5344CB8AC3E}">
        <p14:creationId xmlns:p14="http://schemas.microsoft.com/office/powerpoint/2010/main" val="416546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1BE60-F66B-D5A4-E79A-A27FF69A7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CCA43-E5F8-6E2A-0AD4-38714A5A3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9A1C8-0B32-09B2-8AE2-A4836B3893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EF5046-1D5C-CFDA-BED2-BEE7883332BF}"/>
              </a:ext>
            </a:extLst>
          </p:cNvPr>
          <p:cNvSpPr>
            <a:spLocks noGrp="1"/>
          </p:cNvSpPr>
          <p:nvPr>
            <p:ph type="sldNum" sz="quarter" idx="5"/>
          </p:nvPr>
        </p:nvSpPr>
        <p:spPr/>
        <p:txBody>
          <a:bodyPr/>
          <a:lstStyle/>
          <a:p>
            <a:fld id="{182D6DA1-B7EC-4251-8213-B12EB8DF2C7C}" type="slidenum">
              <a:rPr lang="en-US" smtClean="0"/>
              <a:t>25</a:t>
            </a:fld>
            <a:endParaRPr lang="en-US"/>
          </a:p>
        </p:txBody>
      </p:sp>
    </p:spTree>
    <p:extLst>
      <p:ext uri="{BB962C8B-B14F-4D97-AF65-F5344CB8AC3E}">
        <p14:creationId xmlns:p14="http://schemas.microsoft.com/office/powerpoint/2010/main" val="118866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F59F5-3824-DF79-F971-F5C853543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0944-EA4D-869D-E2EF-2CECF9CB7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40E74-ADF3-AE14-89D2-8AC91C024B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DBD5B-7802-AB5C-16A7-E3809F914554}"/>
              </a:ext>
            </a:extLst>
          </p:cNvPr>
          <p:cNvSpPr>
            <a:spLocks noGrp="1"/>
          </p:cNvSpPr>
          <p:nvPr>
            <p:ph type="sldNum" sz="quarter" idx="5"/>
          </p:nvPr>
        </p:nvSpPr>
        <p:spPr/>
        <p:txBody>
          <a:bodyPr/>
          <a:lstStyle/>
          <a:p>
            <a:fld id="{182D6DA1-B7EC-4251-8213-B12EB8DF2C7C}" type="slidenum">
              <a:rPr lang="en-US" smtClean="0"/>
              <a:t>37</a:t>
            </a:fld>
            <a:endParaRPr lang="en-US"/>
          </a:p>
        </p:txBody>
      </p:sp>
    </p:spTree>
    <p:extLst>
      <p:ext uri="{BB962C8B-B14F-4D97-AF65-F5344CB8AC3E}">
        <p14:creationId xmlns:p14="http://schemas.microsoft.com/office/powerpoint/2010/main" val="42723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9262-651C-B2DB-B7DB-CFA3EA016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98B64-10F8-83B3-E26E-AF76DE7A3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3D6A8-A375-72D2-8629-0782CF1A99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DDBE8C-D689-7AFE-C4B4-916F5DE3C133}"/>
              </a:ext>
            </a:extLst>
          </p:cNvPr>
          <p:cNvSpPr>
            <a:spLocks noGrp="1"/>
          </p:cNvSpPr>
          <p:nvPr>
            <p:ph type="sldNum" sz="quarter" idx="5"/>
          </p:nvPr>
        </p:nvSpPr>
        <p:spPr/>
        <p:txBody>
          <a:bodyPr/>
          <a:lstStyle/>
          <a:p>
            <a:fld id="{182D6DA1-B7EC-4251-8213-B12EB8DF2C7C}" type="slidenum">
              <a:rPr lang="en-US" smtClean="0"/>
              <a:t>41</a:t>
            </a:fld>
            <a:endParaRPr lang="en-US"/>
          </a:p>
        </p:txBody>
      </p:sp>
    </p:spTree>
    <p:extLst>
      <p:ext uri="{BB962C8B-B14F-4D97-AF65-F5344CB8AC3E}">
        <p14:creationId xmlns:p14="http://schemas.microsoft.com/office/powerpoint/2010/main" val="41490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Cabin"/>
              </a:rPr>
              <a:t>Analyzed data from over 850 respondents in organizations of all sizes</a:t>
            </a:r>
            <a:endParaRPr lang="en-US" dirty="0"/>
          </a:p>
        </p:txBody>
      </p:sp>
      <p:sp>
        <p:nvSpPr>
          <p:cNvPr id="4" name="Slide Number Placeholder 3"/>
          <p:cNvSpPr>
            <a:spLocks noGrp="1"/>
          </p:cNvSpPr>
          <p:nvPr>
            <p:ph type="sldNum" sz="quarter" idx="5"/>
          </p:nvPr>
        </p:nvSpPr>
        <p:spPr/>
        <p:txBody>
          <a:bodyPr/>
          <a:lstStyle/>
          <a:p>
            <a:fld id="{182D6DA1-B7EC-4251-8213-B12EB8DF2C7C}" type="slidenum">
              <a:rPr lang="en-US" smtClean="0"/>
              <a:t>46</a:t>
            </a:fld>
            <a:endParaRPr lang="en-US"/>
          </a:p>
        </p:txBody>
      </p:sp>
    </p:spTree>
    <p:extLst>
      <p:ext uri="{BB962C8B-B14F-4D97-AF65-F5344CB8AC3E}">
        <p14:creationId xmlns:p14="http://schemas.microsoft.com/office/powerpoint/2010/main" val="74530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Cabin"/>
              </a:rPr>
              <a:t>Analyzed data from over 850 respondents in organizations of all sizes</a:t>
            </a:r>
            <a:endParaRPr lang="en-US" dirty="0"/>
          </a:p>
        </p:txBody>
      </p:sp>
      <p:sp>
        <p:nvSpPr>
          <p:cNvPr id="4" name="Slide Number Placeholder 3"/>
          <p:cNvSpPr>
            <a:spLocks noGrp="1"/>
          </p:cNvSpPr>
          <p:nvPr>
            <p:ph type="sldNum" sz="quarter" idx="5"/>
          </p:nvPr>
        </p:nvSpPr>
        <p:spPr/>
        <p:txBody>
          <a:bodyPr/>
          <a:lstStyle/>
          <a:p>
            <a:fld id="{182D6DA1-B7EC-4251-8213-B12EB8DF2C7C}" type="slidenum">
              <a:rPr lang="en-US" smtClean="0"/>
              <a:t>47</a:t>
            </a:fld>
            <a:endParaRPr lang="en-US"/>
          </a:p>
        </p:txBody>
      </p:sp>
    </p:spTree>
    <p:extLst>
      <p:ext uri="{BB962C8B-B14F-4D97-AF65-F5344CB8AC3E}">
        <p14:creationId xmlns:p14="http://schemas.microsoft.com/office/powerpoint/2010/main" val="336890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D6DA1-B7EC-4251-8213-B12EB8DF2C7C}" type="slidenum">
              <a:rPr lang="en-US" smtClean="0"/>
              <a:t>5</a:t>
            </a:fld>
            <a:endParaRPr lang="en-US"/>
          </a:p>
        </p:txBody>
      </p:sp>
    </p:spTree>
    <p:extLst>
      <p:ext uri="{BB962C8B-B14F-4D97-AF65-F5344CB8AC3E}">
        <p14:creationId xmlns:p14="http://schemas.microsoft.com/office/powerpoint/2010/main" val="213892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4C312-3B5B-F91F-C326-191312D41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B536-164C-AD76-5512-87FA41073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83575-050E-538E-3E9C-47E0303E22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93FA8B-9195-9D47-02A6-C3C99A16F879}"/>
              </a:ext>
            </a:extLst>
          </p:cNvPr>
          <p:cNvSpPr>
            <a:spLocks noGrp="1"/>
          </p:cNvSpPr>
          <p:nvPr>
            <p:ph type="sldNum" sz="quarter" idx="5"/>
          </p:nvPr>
        </p:nvSpPr>
        <p:spPr/>
        <p:txBody>
          <a:bodyPr/>
          <a:lstStyle/>
          <a:p>
            <a:fld id="{182D6DA1-B7EC-4251-8213-B12EB8DF2C7C}" type="slidenum">
              <a:rPr lang="en-US" smtClean="0"/>
              <a:t>6</a:t>
            </a:fld>
            <a:endParaRPr lang="en-US"/>
          </a:p>
        </p:txBody>
      </p:sp>
    </p:spTree>
    <p:extLst>
      <p:ext uri="{BB962C8B-B14F-4D97-AF65-F5344CB8AC3E}">
        <p14:creationId xmlns:p14="http://schemas.microsoft.com/office/powerpoint/2010/main" val="256594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6618-CD2C-62AF-184B-337FE570C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B601A-43C7-589D-4E8D-80DF1503D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755FD-27AE-209B-6DBF-C6330CA47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F4A044-F759-C319-9646-E91F7342E595}"/>
              </a:ext>
            </a:extLst>
          </p:cNvPr>
          <p:cNvSpPr>
            <a:spLocks noGrp="1"/>
          </p:cNvSpPr>
          <p:nvPr>
            <p:ph type="sldNum" sz="quarter" idx="5"/>
          </p:nvPr>
        </p:nvSpPr>
        <p:spPr/>
        <p:txBody>
          <a:bodyPr/>
          <a:lstStyle/>
          <a:p>
            <a:fld id="{182D6DA1-B7EC-4251-8213-B12EB8DF2C7C}" type="slidenum">
              <a:rPr lang="en-US" smtClean="0"/>
              <a:t>7</a:t>
            </a:fld>
            <a:endParaRPr lang="en-US"/>
          </a:p>
        </p:txBody>
      </p:sp>
    </p:spTree>
    <p:extLst>
      <p:ext uri="{BB962C8B-B14F-4D97-AF65-F5344CB8AC3E}">
        <p14:creationId xmlns:p14="http://schemas.microsoft.com/office/powerpoint/2010/main" val="82201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4C13-C4DC-10BE-76E0-92B93C47E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4C643-0468-B93E-8620-CF7EAF9EE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91EDC-F7D1-1CB0-A53E-4D4628126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4CB55B-642C-82C0-E6F7-2370A7DBDDC8}"/>
              </a:ext>
            </a:extLst>
          </p:cNvPr>
          <p:cNvSpPr>
            <a:spLocks noGrp="1"/>
          </p:cNvSpPr>
          <p:nvPr>
            <p:ph type="sldNum" sz="quarter" idx="5"/>
          </p:nvPr>
        </p:nvSpPr>
        <p:spPr/>
        <p:txBody>
          <a:bodyPr/>
          <a:lstStyle/>
          <a:p>
            <a:fld id="{182D6DA1-B7EC-4251-8213-B12EB8DF2C7C}" type="slidenum">
              <a:rPr lang="en-US" smtClean="0"/>
              <a:t>8</a:t>
            </a:fld>
            <a:endParaRPr lang="en-US"/>
          </a:p>
        </p:txBody>
      </p:sp>
    </p:spTree>
    <p:extLst>
      <p:ext uri="{BB962C8B-B14F-4D97-AF65-F5344CB8AC3E}">
        <p14:creationId xmlns:p14="http://schemas.microsoft.com/office/powerpoint/2010/main" val="55774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F90F-11C6-2F72-E82D-0A6BD291E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0A20D-61AD-BFDF-AB0D-C4A8F2942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360C2-7154-8862-C69B-53E0B9FD2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5CAB6C-B76E-C5C5-C83A-CDDCA2543C86}"/>
              </a:ext>
            </a:extLst>
          </p:cNvPr>
          <p:cNvSpPr>
            <a:spLocks noGrp="1"/>
          </p:cNvSpPr>
          <p:nvPr>
            <p:ph type="sldNum" sz="quarter" idx="5"/>
          </p:nvPr>
        </p:nvSpPr>
        <p:spPr/>
        <p:txBody>
          <a:bodyPr/>
          <a:lstStyle/>
          <a:p>
            <a:fld id="{182D6DA1-B7EC-4251-8213-B12EB8DF2C7C}" type="slidenum">
              <a:rPr lang="en-US" smtClean="0"/>
              <a:t>9</a:t>
            </a:fld>
            <a:endParaRPr lang="en-US"/>
          </a:p>
        </p:txBody>
      </p:sp>
    </p:spTree>
    <p:extLst>
      <p:ext uri="{BB962C8B-B14F-4D97-AF65-F5344CB8AC3E}">
        <p14:creationId xmlns:p14="http://schemas.microsoft.com/office/powerpoint/2010/main" val="6057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4A92-D79D-1B49-5FE7-D6D35D1C8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D96B2-CA01-76FD-4119-91E5D4171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347FB-019F-3E9E-9AF0-56AD2E2061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8B9AE-3168-D1E8-7E0F-03D39522B2C7}"/>
              </a:ext>
            </a:extLst>
          </p:cNvPr>
          <p:cNvSpPr>
            <a:spLocks noGrp="1"/>
          </p:cNvSpPr>
          <p:nvPr>
            <p:ph type="sldNum" sz="quarter" idx="5"/>
          </p:nvPr>
        </p:nvSpPr>
        <p:spPr/>
        <p:txBody>
          <a:bodyPr/>
          <a:lstStyle/>
          <a:p>
            <a:fld id="{182D6DA1-B7EC-4251-8213-B12EB8DF2C7C}" type="slidenum">
              <a:rPr lang="en-US" smtClean="0"/>
              <a:t>10</a:t>
            </a:fld>
            <a:endParaRPr lang="en-US"/>
          </a:p>
        </p:txBody>
      </p:sp>
    </p:spTree>
    <p:extLst>
      <p:ext uri="{BB962C8B-B14F-4D97-AF65-F5344CB8AC3E}">
        <p14:creationId xmlns:p14="http://schemas.microsoft.com/office/powerpoint/2010/main" val="377731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52E2F-67B0-000D-EA7F-1D9400672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BD264-E4B1-6E80-80B2-BE5A06FB3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46B29-BA1C-16EA-A2A8-28C4C369C6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AB097B-98FE-AA35-7A16-E37D8562A408}"/>
              </a:ext>
            </a:extLst>
          </p:cNvPr>
          <p:cNvSpPr>
            <a:spLocks noGrp="1"/>
          </p:cNvSpPr>
          <p:nvPr>
            <p:ph type="sldNum" sz="quarter" idx="5"/>
          </p:nvPr>
        </p:nvSpPr>
        <p:spPr/>
        <p:txBody>
          <a:bodyPr/>
          <a:lstStyle/>
          <a:p>
            <a:fld id="{182D6DA1-B7EC-4251-8213-B12EB8DF2C7C}" type="slidenum">
              <a:rPr lang="en-US" smtClean="0"/>
              <a:t>11</a:t>
            </a:fld>
            <a:endParaRPr lang="en-US"/>
          </a:p>
        </p:txBody>
      </p:sp>
    </p:spTree>
    <p:extLst>
      <p:ext uri="{BB962C8B-B14F-4D97-AF65-F5344CB8AC3E}">
        <p14:creationId xmlns:p14="http://schemas.microsoft.com/office/powerpoint/2010/main" val="159385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Hiring, firing, promotion, demotion and compensation</a:t>
            </a:r>
          </a:p>
          <a:p>
            <a:pPr marL="742950" lvl="1"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Typically, lateral transfers, schedule changes are not sufficient.</a:t>
            </a:r>
          </a:p>
          <a:p>
            <a:endParaRPr lang="en-US" dirty="0"/>
          </a:p>
        </p:txBody>
      </p:sp>
      <p:sp>
        <p:nvSpPr>
          <p:cNvPr id="4" name="Slide Number Placeholder 3"/>
          <p:cNvSpPr>
            <a:spLocks noGrp="1"/>
          </p:cNvSpPr>
          <p:nvPr>
            <p:ph type="sldNum" sz="quarter" idx="5"/>
          </p:nvPr>
        </p:nvSpPr>
        <p:spPr/>
        <p:txBody>
          <a:bodyPr/>
          <a:lstStyle/>
          <a:p>
            <a:fld id="{182D6DA1-B7EC-4251-8213-B12EB8DF2C7C}" type="slidenum">
              <a:rPr lang="en-US" smtClean="0"/>
              <a:t>17</a:t>
            </a:fld>
            <a:endParaRPr lang="en-US"/>
          </a:p>
        </p:txBody>
      </p:sp>
    </p:spTree>
    <p:extLst>
      <p:ext uri="{BB962C8B-B14F-4D97-AF65-F5344CB8AC3E}">
        <p14:creationId xmlns:p14="http://schemas.microsoft.com/office/powerpoint/2010/main" val="177112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7CE61-386F-49CE-A0A0-0DCCD4D568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5600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7CE61-386F-49CE-A0A0-0DCCD4D568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24807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7CE61-386F-49CE-A0A0-0DCCD4D568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428032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7CE61-386F-49CE-A0A0-0DCCD4D568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102666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7CE61-386F-49CE-A0A0-0DCCD4D568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106361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7CE61-386F-49CE-A0A0-0DCCD4D568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207814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7CE61-386F-49CE-A0A0-0DCCD4D56870}"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362188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7CE61-386F-49CE-A0A0-0DCCD4D568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46019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7CE61-386F-49CE-A0A0-0DCCD4D56870}"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10554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7CE61-386F-49CE-A0A0-0DCCD4D568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146866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7CE61-386F-49CE-A0A0-0DCCD4D568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1690F-F321-4D38-9A3D-7D7138ADC871}" type="slidenum">
              <a:rPr lang="en-US" smtClean="0"/>
              <a:t>‹#›</a:t>
            </a:fld>
            <a:endParaRPr lang="en-US"/>
          </a:p>
        </p:txBody>
      </p:sp>
    </p:spTree>
    <p:extLst>
      <p:ext uri="{BB962C8B-B14F-4D97-AF65-F5344CB8AC3E}">
        <p14:creationId xmlns:p14="http://schemas.microsoft.com/office/powerpoint/2010/main" val="235561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7CE61-386F-49CE-A0A0-0DCCD4D56870}" type="datetimeFigureOut">
              <a:rPr lang="en-US" smtClean="0"/>
              <a:t>4/23/2024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1690F-F321-4D38-9A3D-7D7138ADC871}" type="slidenum">
              <a:rPr lang="en-US" smtClean="0"/>
              <a:t>‹#›</a:t>
            </a:fld>
            <a:endParaRPr lang="en-US"/>
          </a:p>
        </p:txBody>
      </p:sp>
    </p:spTree>
    <p:extLst>
      <p:ext uri="{BB962C8B-B14F-4D97-AF65-F5344CB8AC3E}">
        <p14:creationId xmlns:p14="http://schemas.microsoft.com/office/powerpoint/2010/main" val="1140865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nytimes.com/2024/01/22/business/diversity-backlash-fortune-500-companies.html" TargetMode="External"/><Relationship Id="rId2" Type="http://schemas.openxmlformats.org/officeDocument/2006/relationships/hyperlink" Target="https://www.jacksonlewis.com/insights/how-us-supreme-courts-affirmative-action-student-admissions-decision-affects-employers"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reuters.com/legal/legalindustry/with-supreme-court-affirmative-action-ruling-its-time-companies-take-hard-look-2023-06-29/"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reuters.com/legal/legalindustry/with-supreme-court-affirmative-action-ruling-its-time-companies-take-hard-look-2023-06-29/"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plusai.lexis.com/document/midlinetitle/?pdmfid=1545874&amp;crid=6f4ec855-2065-4625-be02-2e675580fd4f&amp;pddocfullpath=%2Fshared%2Fdocument%2Fcases%2Furn%3AcontentItem%3A6BTN-PD43-RRWM-C282-00000-00&amp;componentid=6443&amp;prid=d0dd0f92-d659-4041-a4e0-c3fe2802b0fa&amp;ecomp=zy7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littler.com/files/2024_littler_csuite_survey_report.pdf"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https://www.nbcnews.com/news/nbcblk/dei-ban-alabama-black-athletes-college-birmingham-mayor-woodfin-rcna14020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rusaic.com/press-center/wokeness-killed-svb-some-conservative-politicians-and-commentators-are-saying-not-bad-risk-management-or-a-bank-run/?utm_content=inbody-2"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8.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euters.com/legal/legalindustry/with-supreme-court-affirmative-action-ruling-its-time-companies-take-hard-look-2023-06-29/"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ttler.com/files/2024_littler_csuite_survey_report.pdf" TargetMode="Externa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hyperlink" Target="https://hrexecutive.com/how-the-diversity-backlash-is-affecting-dei-efforts-in-theworkplace/#:~:text=Some%20companies%20(33%25)%20are,their%20employer%20and%20corporate%20brand" TargetMode="External"/><Relationship Id="rId3" Type="http://schemas.openxmlformats.org/officeDocument/2006/relationships/image" Target="../media/image51.jpeg"/><Relationship Id="rId7" Type="http://schemas.openxmlformats.org/officeDocument/2006/relationships/hyperlink" Target="https://www.nytimes.com/2024/01/22/business/diversity-backlash-fortune-500-companie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hrexecutive.com/how-the-diversity-backlash-is-affecting-dei-efforts-in-the-workplace/#:~:text=Some%20companies%20(33%25)%20are,their%20employer%20and%20corporate%20bran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hrexecutive.com/where-the-dei-pushback-leaves-employers-hr/?oly_enc_id=2137D1791101B4V"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076526-63ED-7742-9901-97690AEDECE5}"/>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72F678-F7D7-49F6-E6C9-B53AFFFC4E6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98C85C6-274F-6D0A-C2D1-C590A75D118F}"/>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BD1DA39-1F38-DA05-537F-164973A85ED3}"/>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background with blue letters&#10;&#10;Description automatically generated">
            <a:extLst>
              <a:ext uri="{FF2B5EF4-FFF2-40B4-BE49-F238E27FC236}">
                <a16:creationId xmlns:a16="http://schemas.microsoft.com/office/drawing/2014/main" id="{46E3E4CD-BA6D-A7B2-52F2-794D5C6A2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984" y="1828800"/>
            <a:ext cx="8187081" cy="2069099"/>
          </a:xfrm>
          <a:prstGeom prst="rect">
            <a:avLst/>
          </a:prstGeom>
        </p:spPr>
      </p:pic>
      <p:sp>
        <p:nvSpPr>
          <p:cNvPr id="3" name="Title 3">
            <a:extLst>
              <a:ext uri="{FF2B5EF4-FFF2-40B4-BE49-F238E27FC236}">
                <a16:creationId xmlns:a16="http://schemas.microsoft.com/office/drawing/2014/main" id="{A30B092A-840B-D331-2175-4962467BD454}"/>
              </a:ext>
            </a:extLst>
          </p:cNvPr>
          <p:cNvSpPr txBox="1">
            <a:spLocks/>
          </p:cNvSpPr>
          <p:nvPr/>
        </p:nvSpPr>
        <p:spPr>
          <a:xfrm>
            <a:off x="2474891" y="5800189"/>
            <a:ext cx="10948193" cy="7259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2E6098"/>
                </a:solidFill>
                <a:latin typeface="Arial" panose="020B0604020202020204" pitchFamily="34" charset="0"/>
                <a:cs typeface="Arial" panose="020B0604020202020204" pitchFamily="34" charset="0"/>
              </a:rPr>
              <a:t>Proven Results. Exceptional Client Service.</a:t>
            </a:r>
            <a:endParaRPr lang="en-US" sz="2800" b="1" dirty="0">
              <a:solidFill>
                <a:srgbClr val="2E60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80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1F636-5A92-3C54-2749-5E546756317E}"/>
            </a:ext>
          </a:extLst>
        </p:cNvPr>
        <p:cNvGrpSpPr/>
        <p:nvPr/>
      </p:nvGrpSpPr>
      <p:grpSpPr>
        <a:xfrm>
          <a:off x="0" y="0"/>
          <a:ext cx="0" cy="0"/>
          <a:chOff x="0" y="0"/>
          <a:chExt cx="0" cy="0"/>
        </a:xfrm>
      </p:grpSpPr>
      <p:pic>
        <p:nvPicPr>
          <p:cNvPr id="46082" name="Picture 2">
            <a:extLst>
              <a:ext uri="{FF2B5EF4-FFF2-40B4-BE49-F238E27FC236}">
                <a16:creationId xmlns:a16="http://schemas.microsoft.com/office/drawing/2014/main" id="{02F9EC72-0833-FC5B-E2D6-A9A68181C21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2004291" y="850210"/>
            <a:ext cx="8229599" cy="5115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8C7F81-3EBC-60CC-1C55-636172CE49F7}"/>
              </a:ext>
            </a:extLst>
          </p:cNvPr>
          <p:cNvSpPr txBox="1"/>
          <p:nvPr/>
        </p:nvSpPr>
        <p:spPr>
          <a:xfrm>
            <a:off x="1681450" y="2886912"/>
            <a:ext cx="882015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Supreme Court Decisions on DEI</a:t>
            </a:r>
          </a:p>
        </p:txBody>
      </p:sp>
      <p:sp>
        <p:nvSpPr>
          <p:cNvPr id="6" name="Isosceles Triangle 5">
            <a:extLst>
              <a:ext uri="{FF2B5EF4-FFF2-40B4-BE49-F238E27FC236}">
                <a16:creationId xmlns:a16="http://schemas.microsoft.com/office/drawing/2014/main" id="{0496CF7A-6820-1C39-7E19-FED7F0B6F7E8}"/>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2A7B9115-358F-6413-FDE4-CF5E5501FAC6}"/>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8CA1B1-064C-BA58-014F-86755CA9B18E}"/>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F34C64-83E4-0963-628D-A3B87C01B875}"/>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A90970-D860-6637-BC0C-23721CFD8C18}"/>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399ADDEA-DED1-E829-79AA-894338CC9CB2}"/>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15474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70AF-E62E-0493-CA49-2B9CE0C13A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E1FE7A-4C82-9D38-29A3-04B38F930F6A}"/>
              </a:ext>
            </a:extLst>
          </p:cNvPr>
          <p:cNvSpPr txBox="1"/>
          <p:nvPr/>
        </p:nvSpPr>
        <p:spPr>
          <a:xfrm>
            <a:off x="1665983" y="442254"/>
            <a:ext cx="10372437" cy="1200329"/>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Students for Fair Admissions, Inc. v. President and Fellows of Harvard College</a:t>
            </a:r>
            <a:r>
              <a:rPr lang="en-US" sz="2400" b="1" dirty="0">
                <a:latin typeface="Arial" panose="020B0604020202020204" pitchFamily="34" charset="0"/>
                <a:cs typeface="Arial" panose="020B0604020202020204" pitchFamily="34" charset="0"/>
              </a:rPr>
              <a:t>, No. 20-1199, together with </a:t>
            </a:r>
            <a:r>
              <a:rPr lang="en-US" sz="2400" b="1" i="1" dirty="0">
                <a:latin typeface="Arial" panose="020B0604020202020204" pitchFamily="34" charset="0"/>
                <a:cs typeface="Arial" panose="020B0604020202020204" pitchFamily="34" charset="0"/>
              </a:rPr>
              <a:t>Students for Fair Admissions, Inc. v. Univ. of North Carolina</a:t>
            </a:r>
            <a:r>
              <a:rPr lang="en-US" sz="2400" b="1" dirty="0">
                <a:latin typeface="Arial" panose="020B0604020202020204" pitchFamily="34" charset="0"/>
                <a:cs typeface="Arial" panose="020B0604020202020204" pitchFamily="34" charset="0"/>
              </a:rPr>
              <a:t>, No. 21-707 (June 29, 2023)</a:t>
            </a:r>
          </a:p>
        </p:txBody>
      </p:sp>
      <p:sp>
        <p:nvSpPr>
          <p:cNvPr id="6" name="TextBox 5">
            <a:extLst>
              <a:ext uri="{FF2B5EF4-FFF2-40B4-BE49-F238E27FC236}">
                <a16:creationId xmlns:a16="http://schemas.microsoft.com/office/drawing/2014/main" id="{CA4873D1-6B70-5B30-C6C6-D7B162525646}"/>
              </a:ext>
            </a:extLst>
          </p:cNvPr>
          <p:cNvSpPr txBox="1"/>
          <p:nvPr/>
        </p:nvSpPr>
        <p:spPr>
          <a:xfrm>
            <a:off x="377880" y="2231237"/>
            <a:ext cx="10114629" cy="42165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SCOTUS - consideration of race in college affirmative action programs violated the Equal Protection Clause of the Fourteenth Amendment and Title VI</a:t>
            </a:r>
          </a:p>
          <a:p>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Equal Protection Clause does not permit distinctions based upon race</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Noted that race-neutral programs are permissible</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Expressed concern that Harvard and UNC used impermissible stereotypes which made assumptions that students of color would bring different experiences to a campus than white students</a:t>
            </a:r>
          </a:p>
          <a:p>
            <a:pPr lvl="1"/>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But - “nothing prohibits universities from considering an applicant’s discussion of how race affected the applicant’s life.” (Roberts)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5082E151-8128-6809-A4DA-3BE2AD834EE7}"/>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7C3C55F5-FA1B-B2B0-3A61-BE09A7F7D3A9}"/>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98C4E-45B9-3BB8-302E-6C0EF1C3702F}"/>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D99590-045A-93BD-3C98-95805CACE297}"/>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AA50C79-8A07-EAEE-A365-1E2E2BC609CE}"/>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45058" name="Picture 2">
            <a:extLst>
              <a:ext uri="{FF2B5EF4-FFF2-40B4-BE49-F238E27FC236}">
                <a16:creationId xmlns:a16="http://schemas.microsoft.com/office/drawing/2014/main" id="{ACBE32BD-142C-CF90-0286-C153D6C19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2495" y="2519392"/>
            <a:ext cx="16859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7CEF087-BCEF-CF20-77C7-AF8AA0D4758E}"/>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57245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2596304" y="202005"/>
            <a:ext cx="8720952" cy="646331"/>
          </a:xfrm>
          <a:prstGeom prst="rect">
            <a:avLst/>
          </a:prstGeom>
          <a:noFill/>
        </p:spPr>
        <p:txBody>
          <a:bodyPr wrap="square" rtlCol="0">
            <a:spAutoFit/>
          </a:bodyPr>
          <a:lstStyle/>
          <a:p>
            <a:pPr algn="ctr"/>
            <a:r>
              <a:rPr lang="en-US" sz="3600" b="1" i="1" dirty="0">
                <a:latin typeface="Arial" panose="020B0604020202020204" pitchFamily="34" charset="0"/>
                <a:cs typeface="Arial" panose="020B0604020202020204" pitchFamily="34" charset="0"/>
              </a:rPr>
              <a:t>SFFA – </a:t>
            </a:r>
            <a:r>
              <a:rPr lang="en-US" sz="3600" b="1" dirty="0">
                <a:latin typeface="Arial" panose="020B0604020202020204" pitchFamily="34" charset="0"/>
                <a:cs typeface="Arial" panose="020B0604020202020204" pitchFamily="34" charset="0"/>
              </a:rPr>
              <a:t>Rejected Defendant Arguments</a:t>
            </a:r>
          </a:p>
        </p:txBody>
      </p:sp>
      <p:sp>
        <p:nvSpPr>
          <p:cNvPr id="6" name="TextBox 5">
            <a:extLst>
              <a:ext uri="{FF2B5EF4-FFF2-40B4-BE49-F238E27FC236}">
                <a16:creationId xmlns:a16="http://schemas.microsoft.com/office/drawing/2014/main" id="{C8837C85-459D-DD45-DEC1-6A467D86145C}"/>
              </a:ext>
            </a:extLst>
          </p:cNvPr>
          <p:cNvSpPr txBox="1"/>
          <p:nvPr/>
        </p:nvSpPr>
        <p:spPr>
          <a:xfrm>
            <a:off x="866805" y="1416100"/>
            <a:ext cx="11101315" cy="5663089"/>
          </a:xfrm>
          <a:prstGeom prst="rect">
            <a:avLst/>
          </a:prstGeom>
          <a:noFill/>
        </p:spPr>
        <p:txBody>
          <a:bodyPr wrap="square" rtlCol="0">
            <a:spAutoFit/>
          </a:bodyPr>
          <a:lstStyle/>
          <a:p>
            <a:pPr marL="3429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Admissions policies’ goals were “commendable“ but “not sufficiently coherent for purposes of strict scrutiny.”</a:t>
            </a:r>
          </a:p>
          <a:p>
            <a:pPr marL="0" lvl="1"/>
            <a:endParaRPr lang="en-US" sz="800" dirty="0">
              <a:latin typeface="Arial" panose="020B0604020202020204" pitchFamily="34" charset="0"/>
              <a:cs typeface="Arial" panose="020B0604020202020204" pitchFamily="34" charset="0"/>
            </a:endParaRPr>
          </a:p>
          <a:p>
            <a:pPr marL="8001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Rejected colleges’ arguments that the programs</a:t>
            </a:r>
          </a:p>
          <a:p>
            <a:pPr marL="457200" lvl="2"/>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Train future leaders in the public and private sectors</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Prepare graduates to adapt to an increasingly pluralistic society</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Better educate its students through diversity</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Produce new knowledge stemming from diverse outlooks</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Promote robust exchange of ideas</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Broaden and refines understanding</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Foster innovation and problem-solving</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Prepare engaging and productive citizens and leaders</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Enhance appreciation, respect, empathy and cross-racial understanding</a:t>
            </a:r>
          </a:p>
          <a:p>
            <a:pPr marL="914400" lvl="3"/>
            <a:endParaRPr lang="en-US" sz="800" dirty="0">
              <a:latin typeface="Arial" panose="020B0604020202020204" pitchFamily="34" charset="0"/>
              <a:cs typeface="Arial" panose="020B0604020202020204" pitchFamily="34" charset="0"/>
            </a:endParaRPr>
          </a:p>
          <a:p>
            <a:pPr marL="12573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Break down stereotypes.</a:t>
            </a:r>
          </a:p>
          <a:p>
            <a:endParaRPr lang="en-US" sz="2400" dirty="0">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6059A8D3-E11C-8891-E39E-45F34156CC4C}"/>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C16056CE-BBCF-F801-87F7-56B2B3804521}"/>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33EF50-ECA8-EB84-8CB1-FFCEB7022959}"/>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91E7BC-0261-5666-5EAD-9BF0A93299F7}"/>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D04D2C4-E5BC-F63C-2743-4066BF96921F}"/>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44036" name="Picture 4">
            <a:extLst>
              <a:ext uri="{FF2B5EF4-FFF2-40B4-BE49-F238E27FC236}">
                <a16:creationId xmlns:a16="http://schemas.microsoft.com/office/drawing/2014/main" id="{E5464E5F-84C2-2CE2-07E0-D1BC39DED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514"/>
          <a:stretch/>
        </p:blipFill>
        <p:spPr bwMode="auto">
          <a:xfrm>
            <a:off x="9540775" y="2310304"/>
            <a:ext cx="2594484"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8ED6E5A-AE5C-B3A6-4D0E-81329F3E97A1}"/>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84890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1068148" y="561147"/>
            <a:ext cx="11534010" cy="646331"/>
          </a:xfrm>
          <a:prstGeom prst="rect">
            <a:avLst/>
          </a:prstGeom>
          <a:noFill/>
        </p:spPr>
        <p:txBody>
          <a:bodyPr wrap="square" rtlCol="0">
            <a:spAutoFit/>
          </a:bodyPr>
          <a:lstStyle/>
          <a:p>
            <a:pPr algn="ctr"/>
            <a:r>
              <a:rPr lang="en-US" sz="3600" b="1" i="1" dirty="0">
                <a:latin typeface="Arial" panose="020B0604020202020204" pitchFamily="34" charset="0"/>
                <a:cs typeface="Arial" panose="020B0604020202020204" pitchFamily="34" charset="0"/>
              </a:rPr>
              <a:t>SFFA </a:t>
            </a:r>
            <a:r>
              <a:rPr lang="en-US" sz="3600" b="1" dirty="0">
                <a:latin typeface="Arial" panose="020B0604020202020204" pitchFamily="34" charset="0"/>
                <a:cs typeface="Arial" panose="020B0604020202020204" pitchFamily="34" charset="0"/>
              </a:rPr>
              <a:t>– Application to Employer DE&amp;I Initiatives</a:t>
            </a:r>
          </a:p>
        </p:txBody>
      </p:sp>
      <p:sp>
        <p:nvSpPr>
          <p:cNvPr id="6" name="TextBox 5">
            <a:extLst>
              <a:ext uri="{FF2B5EF4-FFF2-40B4-BE49-F238E27FC236}">
                <a16:creationId xmlns:a16="http://schemas.microsoft.com/office/drawing/2014/main" id="{C8837C85-459D-DD45-DEC1-6A467D86145C}"/>
              </a:ext>
            </a:extLst>
          </p:cNvPr>
          <p:cNvSpPr txBox="1"/>
          <p:nvPr/>
        </p:nvSpPr>
        <p:spPr>
          <a:xfrm>
            <a:off x="867166" y="1866955"/>
            <a:ext cx="9970851" cy="4678204"/>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While the decision didn’t directly address Title VII, c</a:t>
            </a:r>
            <a:r>
              <a:rPr lang="en-US" sz="2000" dirty="0">
                <a:latin typeface="Arial" panose="020B0604020202020204" pitchFamily="34" charset="0"/>
                <a:cs typeface="Arial" panose="020B0604020202020204" pitchFamily="34" charset="0"/>
              </a:rPr>
              <a:t>hallengers of employer DE&amp;I initiatives are applying the Court’s reasoning to the employer context, leading to:</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Discrimination claims which allege DE&amp;I measures are evidence of discrimination against white and/or male applicants/employees</a:t>
            </a:r>
          </a:p>
          <a:p>
            <a:pPr lvl="1"/>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Stakeholder actions that allege DE&amp;I initiatives that attempt to increase opportunities for under-represented groups negatively affect majority groups</a:t>
            </a:r>
          </a:p>
          <a:p>
            <a:pPr lvl="1"/>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State legislation designed to challenge, weaken, or eliminate DE&amp;I initiatives.</a:t>
            </a:r>
            <a:endParaRPr lang="en-US" sz="20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hlinkClick r:id="rId2"/>
            </a:endParaRPr>
          </a:p>
          <a:p>
            <a:pPr lvl="1"/>
            <a:endParaRPr lang="en-US" dirty="0">
              <a:solidFill>
                <a:srgbClr val="000000"/>
              </a:solidFill>
              <a:latin typeface="Times New Roman" panose="02020603050405020304" pitchFamily="18" charset="0"/>
              <a:cs typeface="Times New Roman" panose="02020603050405020304" pitchFamily="18" charset="0"/>
              <a:hlinkClick r:id="rId2"/>
            </a:endParaRPr>
          </a:p>
          <a:p>
            <a:pPr marL="457200" lvl="1" indent="0">
              <a:buNone/>
            </a:pPr>
            <a:r>
              <a:rPr lang="en-US" dirty="0">
                <a:solidFill>
                  <a:srgbClr val="000000"/>
                </a:solidFill>
                <a:hlinkClick r:id="rId3"/>
              </a:rPr>
              <a:t>https://www.nytimes.com/2024/01/22/business/diversity-backlash-fortune-500-companies.html</a:t>
            </a:r>
            <a:endParaRPr lang="en-US" dirty="0">
              <a:solidFill>
                <a:srgbClr val="000000"/>
              </a:solidFill>
            </a:endParaRPr>
          </a:p>
          <a:p>
            <a:pPr marL="457200" lvl="1" indent="0">
              <a:buNone/>
            </a:pPr>
            <a:endParaRPr lang="en-US" dirty="0">
              <a:solidFill>
                <a:srgbClr val="000000"/>
              </a:solidFill>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73097BD4-6C42-BE1E-1429-89F1B0352A3F}"/>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FDB6BFA0-EFD8-E9AF-C62C-21B0FD7F1828}"/>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247252-572B-D730-8B12-57CA66A0C63F}"/>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47BB2B-D888-81B9-E4AE-CF12076296D9}"/>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316B72-360D-A978-6012-22300232F3E1}"/>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2" name="Picture 1">
            <a:extLst>
              <a:ext uri="{FF2B5EF4-FFF2-40B4-BE49-F238E27FC236}">
                <a16:creationId xmlns:a16="http://schemas.microsoft.com/office/drawing/2014/main" id="{24337B70-4489-F768-88AA-58CDD54BB1BF}"/>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76626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1663431" y="457200"/>
            <a:ext cx="9748756"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Equal Employment Opportunity Commission (EEOC) Commissioner Lucas</a:t>
            </a:r>
          </a:p>
        </p:txBody>
      </p:sp>
      <p:sp>
        <p:nvSpPr>
          <p:cNvPr id="6" name="TextBox 5">
            <a:extLst>
              <a:ext uri="{FF2B5EF4-FFF2-40B4-BE49-F238E27FC236}">
                <a16:creationId xmlns:a16="http://schemas.microsoft.com/office/drawing/2014/main" id="{C8837C85-459D-DD45-DEC1-6A467D86145C}"/>
              </a:ext>
            </a:extLst>
          </p:cNvPr>
          <p:cNvSpPr txBox="1"/>
          <p:nvPr/>
        </p:nvSpPr>
        <p:spPr>
          <a:xfrm>
            <a:off x="725807" y="2238355"/>
            <a:ext cx="8299483" cy="3293209"/>
          </a:xfrm>
          <a:prstGeom prst="rect">
            <a:avLst/>
          </a:prstGeom>
          <a:noFill/>
        </p:spPr>
        <p:txBody>
          <a:bodyPr wrap="square" rtlCol="0">
            <a:spAutoFit/>
          </a:bodyPr>
          <a:lstStyle/>
          <a:p>
            <a:r>
              <a:rPr lang="en-US" sz="2000" b="0" i="0" dirty="0">
                <a:solidFill>
                  <a:srgbClr val="404040"/>
                </a:solidFill>
                <a:effectLst/>
                <a:latin typeface="Arial" panose="020B0604020202020204" pitchFamily="34" charset="0"/>
                <a:cs typeface="Arial" panose="020B0604020202020204" pitchFamily="34" charset="0"/>
              </a:rPr>
              <a:t>Commissioner Lucas on th</a:t>
            </a:r>
            <a:r>
              <a:rPr lang="en-US" sz="2000" dirty="0">
                <a:solidFill>
                  <a:srgbClr val="404040"/>
                </a:solidFill>
                <a:latin typeface="Arial" panose="020B0604020202020204" pitchFamily="34" charset="0"/>
                <a:cs typeface="Arial" panose="020B0604020202020204" pitchFamily="34" charset="0"/>
              </a:rPr>
              <a:t>e SFFA decision</a:t>
            </a:r>
            <a:r>
              <a:rPr lang="en-US" sz="2000" b="0" i="0" dirty="0">
                <a:solidFill>
                  <a:srgbClr val="404040"/>
                </a:solidFill>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b="0" i="0" dirty="0">
              <a:solidFill>
                <a:srgbClr val="40404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b="0" i="0" dirty="0">
                <a:solidFill>
                  <a:srgbClr val="404040"/>
                </a:solidFill>
                <a:effectLst/>
                <a:latin typeface="Arial" panose="020B0604020202020204" pitchFamily="34" charset="0"/>
                <a:cs typeface="Arial" panose="020B0604020202020204" pitchFamily="34" charset="0"/>
              </a:rPr>
              <a:t>Today’s Supreme Court decision rejects diversity interests as justifications for race-based university admissions decisions. This brings the rules governing higher education into closer parallel with the more restrictive standards of federal employment law. Employers generally are not permitted to take employment actions motivated by protected characteristics.</a:t>
            </a:r>
          </a:p>
          <a:p>
            <a:pPr marL="285750" indent="-285750">
              <a:buFont typeface="Arial" panose="020B0604020202020204" pitchFamily="34" charset="0"/>
              <a:buChar char="•"/>
            </a:pPr>
            <a:endParaRPr lang="en-US" sz="2400" dirty="0">
              <a:solidFill>
                <a:srgbClr val="404040"/>
              </a:solidFill>
              <a:latin typeface="knowledge-regular"/>
            </a:endParaRPr>
          </a:p>
          <a:p>
            <a:pPr marL="285750" indent="-285750">
              <a:buFont typeface="Arial" panose="020B0604020202020204" pitchFamily="34" charset="0"/>
              <a:buChar char="•"/>
            </a:pPr>
            <a:endParaRPr lang="en-US" sz="2400" b="0" i="0" dirty="0">
              <a:solidFill>
                <a:srgbClr val="404040"/>
              </a:solidFill>
              <a:effectLst/>
              <a:latin typeface="knowledge-regular"/>
            </a:endParaRPr>
          </a:p>
        </p:txBody>
      </p:sp>
      <p:sp>
        <p:nvSpPr>
          <p:cNvPr id="7" name="Isosceles Triangle 6">
            <a:extLst>
              <a:ext uri="{FF2B5EF4-FFF2-40B4-BE49-F238E27FC236}">
                <a16:creationId xmlns:a16="http://schemas.microsoft.com/office/drawing/2014/main" id="{83A452A5-08E5-212C-B64B-7DC03336829A}"/>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8C47B36D-9598-3FD4-20BB-BB16938B47D6}"/>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4EBD0-78F6-35DF-E2E7-959F73D6205F}"/>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F2DD27-5276-E21F-FD7E-3125691D2DD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8578219-5082-F03F-D811-5D5D66ACA0E4}"/>
              </a:ext>
            </a:extLst>
          </p:cNvPr>
          <p:cNvPicPr>
            <a:picLocks noChangeAspect="1"/>
          </p:cNvPicPr>
          <p:nvPr/>
        </p:nvPicPr>
        <p:blipFill>
          <a:blip r:embed="rId2"/>
          <a:stretch>
            <a:fillRect/>
          </a:stretch>
        </p:blipFill>
        <p:spPr>
          <a:xfrm>
            <a:off x="153580" y="186876"/>
            <a:ext cx="1246598" cy="661460"/>
          </a:xfrm>
          <a:prstGeom prst="rect">
            <a:avLst/>
          </a:prstGeom>
        </p:spPr>
      </p:pic>
      <p:sp>
        <p:nvSpPr>
          <p:cNvPr id="17" name="TextBox 16">
            <a:extLst>
              <a:ext uri="{FF2B5EF4-FFF2-40B4-BE49-F238E27FC236}">
                <a16:creationId xmlns:a16="http://schemas.microsoft.com/office/drawing/2014/main" id="{93317C8E-BE52-3A67-A62D-5E6CC74D874F}"/>
              </a:ext>
            </a:extLst>
          </p:cNvPr>
          <p:cNvSpPr txBox="1"/>
          <p:nvPr/>
        </p:nvSpPr>
        <p:spPr>
          <a:xfrm>
            <a:off x="153580" y="6217646"/>
            <a:ext cx="9867875"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https://www.reuters.com/legal/legalindustry/with-supreme-court-affirmative-action-ruling-its-time-companies-take-hard-look-2023-06-29/</a:t>
            </a:r>
            <a:endParaRPr lang="en-US" sz="1200" dirty="0">
              <a:solidFill>
                <a:srgbClr val="404040"/>
              </a:solidFill>
              <a:latin typeface="Arial" panose="020B0604020202020204" pitchFamily="34" charset="0"/>
              <a:cs typeface="Arial" panose="020B0604020202020204" pitchFamily="34" charset="0"/>
            </a:endParaRPr>
          </a:p>
        </p:txBody>
      </p:sp>
      <p:pic>
        <p:nvPicPr>
          <p:cNvPr id="41986" name="Picture 2">
            <a:extLst>
              <a:ext uri="{FF2B5EF4-FFF2-40B4-BE49-F238E27FC236}">
                <a16:creationId xmlns:a16="http://schemas.microsoft.com/office/drawing/2014/main" id="{EBA6E404-46CD-BD45-7E34-14409B0AB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7517" y="2570644"/>
            <a:ext cx="2152073" cy="21520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49D3863-866D-ED2A-25C3-F5130DFFB2FE}"/>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33085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2289878" y="312480"/>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EEOC Commissioner Lucas</a:t>
            </a:r>
          </a:p>
        </p:txBody>
      </p:sp>
      <p:sp>
        <p:nvSpPr>
          <p:cNvPr id="6" name="TextBox 5">
            <a:extLst>
              <a:ext uri="{FF2B5EF4-FFF2-40B4-BE49-F238E27FC236}">
                <a16:creationId xmlns:a16="http://schemas.microsoft.com/office/drawing/2014/main" id="{C8837C85-459D-DD45-DEC1-6A467D86145C}"/>
              </a:ext>
            </a:extLst>
          </p:cNvPr>
          <p:cNvSpPr txBox="1"/>
          <p:nvPr/>
        </p:nvSpPr>
        <p:spPr>
          <a:xfrm>
            <a:off x="789085" y="1733539"/>
            <a:ext cx="10809906" cy="44627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404040"/>
                </a:solidFill>
                <a:latin typeface="Arial" panose="020B0604020202020204" pitchFamily="34" charset="0"/>
                <a:cs typeface="Arial" panose="020B0604020202020204" pitchFamily="34" charset="0"/>
              </a:rPr>
              <a:t>Since the 1970’s, employers could consider race and sex only in very limited circumstances as part of a voluntary, remedial affirmative action plan</a:t>
            </a:r>
          </a:p>
          <a:p>
            <a:endParaRPr lang="en-US" sz="2400" dirty="0">
              <a:solidFill>
                <a:srgbClr val="40404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solidFill>
                  <a:srgbClr val="404040"/>
                </a:solidFill>
                <a:latin typeface="Arial" panose="020B0604020202020204" pitchFamily="34" charset="0"/>
                <a:cs typeface="Arial" panose="020B0604020202020204" pitchFamily="34" charset="0"/>
              </a:rPr>
              <a:t>Remedial plans must be temporary, narrowly tailored to the company or industry at issue, and justified by a “strong basis in evidence” that remedial action is necessary. </a:t>
            </a:r>
          </a:p>
          <a:p>
            <a:pPr lvl="1"/>
            <a:endParaRPr lang="en-US" sz="2200" dirty="0">
              <a:solidFill>
                <a:srgbClr val="40404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solidFill>
                  <a:srgbClr val="404040"/>
                </a:solidFill>
                <a:latin typeface="Arial" panose="020B0604020202020204" pitchFamily="34" charset="0"/>
                <a:cs typeface="Arial" panose="020B0604020202020204" pitchFamily="34" charset="0"/>
              </a:rPr>
              <a:t>General interest in diversity or “equity” is not sufficient to allow race- or sex-motivated employment actions. </a:t>
            </a:r>
          </a:p>
          <a:p>
            <a:pPr marL="1200150" lvl="2" indent="-285750">
              <a:buFont typeface="Arial" panose="020B0604020202020204" pitchFamily="34" charset="0"/>
              <a:buChar char="•"/>
            </a:pPr>
            <a:r>
              <a:rPr lang="en-US" sz="2000" dirty="0">
                <a:solidFill>
                  <a:srgbClr val="404040"/>
                </a:solidFill>
                <a:latin typeface="Arial" panose="020B0604020202020204" pitchFamily="34" charset="0"/>
                <a:cs typeface="Arial" panose="020B0604020202020204" pitchFamily="34" charset="0"/>
              </a:rPr>
              <a:t>References to societal discrimination, or differences between the composition of a company's workforce and “society,” or the company's customer base also insufficient.</a:t>
            </a:r>
          </a:p>
          <a:p>
            <a:pPr lvl="2"/>
            <a:endParaRPr lang="en-US" sz="2000" dirty="0">
              <a:solidFill>
                <a:srgbClr val="404040"/>
              </a:solidFill>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FFC533C6-862E-43FE-2173-FF18A9CB0B57}"/>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BF192850-1A9A-BD48-E5D9-F242E8E11C31}"/>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65A3A1-525D-8E5B-CE25-07658E2709F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812604-DC3B-8919-BD4A-2B7F9FAD623B}"/>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9DBB934-0D4A-05AB-4DB4-CA392A63ED2F}"/>
              </a:ext>
            </a:extLst>
          </p:cNvPr>
          <p:cNvPicPr>
            <a:picLocks noChangeAspect="1"/>
          </p:cNvPicPr>
          <p:nvPr/>
        </p:nvPicPr>
        <p:blipFill>
          <a:blip r:embed="rId2"/>
          <a:stretch>
            <a:fillRect/>
          </a:stretch>
        </p:blipFill>
        <p:spPr>
          <a:xfrm>
            <a:off x="153580" y="186876"/>
            <a:ext cx="1246598" cy="661460"/>
          </a:xfrm>
          <a:prstGeom prst="rect">
            <a:avLst/>
          </a:prstGeom>
        </p:spPr>
      </p:pic>
      <p:sp>
        <p:nvSpPr>
          <p:cNvPr id="16" name="TextBox 15">
            <a:extLst>
              <a:ext uri="{FF2B5EF4-FFF2-40B4-BE49-F238E27FC236}">
                <a16:creationId xmlns:a16="http://schemas.microsoft.com/office/drawing/2014/main" id="{DD0FDD7B-2AE6-0EB4-AF97-E9DA0575EE3D}"/>
              </a:ext>
            </a:extLst>
          </p:cNvPr>
          <p:cNvSpPr txBox="1"/>
          <p:nvPr/>
        </p:nvSpPr>
        <p:spPr>
          <a:xfrm>
            <a:off x="0" y="6340021"/>
            <a:ext cx="10039927"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https://www.reuters.com/legal/legalindustry/with-supreme-court-affirmative-action-ruling-its-time-companies-take-hard-look-2023-06-29/</a:t>
            </a:r>
            <a:endParaRPr lang="en-US" sz="1200" dirty="0">
              <a:solidFill>
                <a:srgbClr val="40404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147E29E-10F6-AEEC-548B-4EA2A6ECC1F0}"/>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67522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C7528B34-63D3-1676-3AE0-C734661726A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136297" y="1285551"/>
            <a:ext cx="7638473" cy="4286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FD66E5-7FD9-A24B-BDCA-28FAEC7F62C8}"/>
              </a:ext>
            </a:extLst>
          </p:cNvPr>
          <p:cNvSpPr>
            <a:spLocks noGrp="1"/>
          </p:cNvSpPr>
          <p:nvPr>
            <p:ph type="title"/>
          </p:nvPr>
        </p:nvSpPr>
        <p:spPr>
          <a:xfrm>
            <a:off x="1009650" y="2432050"/>
            <a:ext cx="10515600" cy="1325563"/>
          </a:xfrm>
        </p:spPr>
        <p:txBody>
          <a:bodyPr>
            <a:normAutofit/>
          </a:bodyPr>
          <a:lstStyle/>
          <a:p>
            <a:pPr algn="ctr"/>
            <a:r>
              <a:rPr lang="en-US" sz="3600" b="1" i="1" dirty="0">
                <a:latin typeface="Arial" panose="020B0604020202020204" pitchFamily="34" charset="0"/>
                <a:cs typeface="Arial" panose="020B0604020202020204" pitchFamily="34" charset="0"/>
              </a:rPr>
              <a:t>Post Harvard</a:t>
            </a:r>
          </a:p>
        </p:txBody>
      </p:sp>
      <p:sp>
        <p:nvSpPr>
          <p:cNvPr id="3" name="Isosceles Triangle 2">
            <a:extLst>
              <a:ext uri="{FF2B5EF4-FFF2-40B4-BE49-F238E27FC236}">
                <a16:creationId xmlns:a16="http://schemas.microsoft.com/office/drawing/2014/main" id="{8B2D44F7-D731-6071-BB70-053429A4A4F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6BACBB67-F626-465E-8B3C-ABBB9DABAEEE}"/>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55AE3F-3015-02ED-5DA4-A5D904BE805A}"/>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2FB38-CFB5-33F6-55CD-83BDBEF7026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94D1087-34FE-8DB9-CC46-1D377DCB284E}"/>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9" name="Picture 8">
            <a:extLst>
              <a:ext uri="{FF2B5EF4-FFF2-40B4-BE49-F238E27FC236}">
                <a16:creationId xmlns:a16="http://schemas.microsoft.com/office/drawing/2014/main" id="{DB892616-DAF8-2188-3D52-801825C5DD4D}"/>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66509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1517200" y="186876"/>
            <a:ext cx="10528570" cy="1200329"/>
          </a:xfrm>
          <a:prstGeom prst="rect">
            <a:avLst/>
          </a:prstGeom>
          <a:noFill/>
        </p:spPr>
        <p:txBody>
          <a:bodyPr wrap="square" rtlCol="0">
            <a:spAutoFit/>
          </a:bodyPr>
          <a:lstStyle/>
          <a:p>
            <a:pPr algn="ctr"/>
            <a:r>
              <a:rPr lang="en-US" sz="3600" b="1" i="1" dirty="0">
                <a:latin typeface="Arial" panose="020B0604020202020204" pitchFamily="34" charset="0"/>
                <a:cs typeface="Arial" panose="020B0604020202020204" pitchFamily="34" charset="0"/>
              </a:rPr>
              <a:t>Muldrow v. City of St. Louis</a:t>
            </a:r>
          </a:p>
          <a:p>
            <a:pPr algn="ctr"/>
            <a:r>
              <a:rPr lang="en-US" sz="3600" b="1" i="1" dirty="0">
                <a:latin typeface="Arial" panose="020B0604020202020204" pitchFamily="34" charset="0"/>
                <a:cs typeface="Arial" panose="020B0604020202020204" pitchFamily="34" charset="0"/>
              </a:rPr>
              <a:t>U.S. Supreme Court – </a:t>
            </a:r>
            <a:r>
              <a:rPr lang="en-US" sz="3600" b="1" dirty="0">
                <a:latin typeface="Arial" panose="020B0604020202020204" pitchFamily="34" charset="0"/>
                <a:cs typeface="Arial" panose="020B0604020202020204" pitchFamily="34" charset="0"/>
              </a:rPr>
              <a:t>April 17, 2024</a:t>
            </a:r>
          </a:p>
        </p:txBody>
      </p:sp>
      <p:sp>
        <p:nvSpPr>
          <p:cNvPr id="6" name="TextBox 5">
            <a:extLst>
              <a:ext uri="{FF2B5EF4-FFF2-40B4-BE49-F238E27FC236}">
                <a16:creationId xmlns:a16="http://schemas.microsoft.com/office/drawing/2014/main" id="{C8837C85-459D-DD45-DEC1-6A467D86145C}"/>
              </a:ext>
            </a:extLst>
          </p:cNvPr>
          <p:cNvSpPr txBox="1"/>
          <p:nvPr/>
        </p:nvSpPr>
        <p:spPr>
          <a:xfrm>
            <a:off x="651844" y="1872178"/>
            <a:ext cx="10774828" cy="4216539"/>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000" dirty="0">
                <a:latin typeface="Arial" panose="020B0604020202020204" pitchFamily="34" charset="0"/>
                <a:cs typeface="Arial" panose="020B0604020202020204" pitchFamily="34" charset="0"/>
              </a:rPr>
              <a:t>To make out a </a:t>
            </a:r>
            <a:r>
              <a:rPr lang="en-US" sz="2000" dirty="0">
                <a:latin typeface="Arial" panose="020B0604020202020204" pitchFamily="34" charset="0"/>
                <a:cs typeface="Arial" panose="020B0604020202020204" pitchFamily="34" charset="0"/>
                <a:hlinkClick r:id="rId3"/>
              </a:rPr>
              <a:t>42 U.S.C.S. § 2000e-2(a)(1)</a:t>
            </a:r>
            <a:r>
              <a:rPr lang="en-US" sz="2000" dirty="0">
                <a:latin typeface="Arial" panose="020B0604020202020204" pitchFamily="34" charset="0"/>
                <a:cs typeface="Arial" panose="020B0604020202020204" pitchFamily="34" charset="0"/>
              </a:rPr>
              <a:t> discrimination claim, a transferee had to show some harm respecting an identifiable term or condition of employment, but did not have to show that the harm incurred was significant, serious, or substantial; [2]-The lower court erred in requiring a police sergeant to show that an allegedly discriminatory transfer produced a significant employment disadvantage. The allegations that she was moved from a plainclothes job in a prestigious specialized division with substantial responsibility over priority investigations and frequent opportunity to work with police commanders to a uniformed job supervising one district’s patrol officers with less involvement in high-visibility matters, primarily performing administrative work, a less regular schedule, and no take-home car were sufficient</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C89ABAAE-886E-AA18-06AE-8043B529439D}"/>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BEE861B-3F0F-DAC9-3B73-4221AE25C8B7}"/>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D37C21-02EA-5965-A6D2-866B5F9461D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4FB094-B43E-4BE0-93CA-0BD47DA57F27}"/>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E09B4E9-A19D-D36A-3B01-694BF5A8010C}"/>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4" name="Picture 3">
            <a:extLst>
              <a:ext uri="{FF2B5EF4-FFF2-40B4-BE49-F238E27FC236}">
                <a16:creationId xmlns:a16="http://schemas.microsoft.com/office/drawing/2014/main" id="{AD7EDA19-A51E-66FE-730D-E7C86D7BAE64}"/>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34219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219B9-26C6-934D-E99C-F4399D15F0D8}"/>
              </a:ext>
            </a:extLst>
          </p:cNvPr>
          <p:cNvSpPr>
            <a:spLocks noGrp="1"/>
          </p:cNvSpPr>
          <p:nvPr>
            <p:ph type="subTitle" idx="1"/>
          </p:nvPr>
        </p:nvSpPr>
        <p:spPr>
          <a:xfrm>
            <a:off x="489529" y="2167953"/>
            <a:ext cx="8497454" cy="3705225"/>
          </a:xfrm>
        </p:spPr>
        <p:txBody>
          <a:bodyPr>
            <a:normAutofit/>
          </a:bodyPr>
          <a:lstStyle/>
          <a:p>
            <a:pPr algn="l"/>
            <a:r>
              <a:rPr lang="en-US" dirty="0">
                <a:latin typeface="Arial" panose="020B0604020202020204" pitchFamily="34" charset="0"/>
                <a:cs typeface="Arial" panose="020B0604020202020204" pitchFamily="34" charset="0"/>
              </a:rPr>
              <a:t>The Supreme Court’s unanimous decision this week in favor of a St. Louis police sergeant was almost universally cast as a win for workers, who now have a lower bar for proving discrimination claims. But it’s also being held up by conservative activists intent on dismantling diversity, equity and inclusion initiatives, who say it will give them added firepower to quash workplace programs reserved for minorities, women and other underrepresented groups.</a:t>
            </a:r>
          </a:p>
          <a:p>
            <a:pPr algn="l"/>
            <a:endParaRPr lang="en-US" dirty="0"/>
          </a:p>
        </p:txBody>
      </p:sp>
      <p:sp>
        <p:nvSpPr>
          <p:cNvPr id="4" name="Isosceles Triangle 3">
            <a:extLst>
              <a:ext uri="{FF2B5EF4-FFF2-40B4-BE49-F238E27FC236}">
                <a16:creationId xmlns:a16="http://schemas.microsoft.com/office/drawing/2014/main" id="{D5033AC6-43AB-0DA9-806A-C2BEB00A854E}"/>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0F719903-8D04-0A32-2665-84D82CFB55E4}"/>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08A03C-2C97-E1E3-541E-296CA1E571DF}"/>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AA4024-5C1C-14F2-E080-5AAC55F71B09}"/>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0B59EE-BC4F-4F67-647F-9A43F9627E70}"/>
              </a:ext>
            </a:extLst>
          </p:cNvPr>
          <p:cNvPicPr>
            <a:picLocks noChangeAspect="1"/>
          </p:cNvPicPr>
          <p:nvPr/>
        </p:nvPicPr>
        <p:blipFill>
          <a:blip r:embed="rId2"/>
          <a:stretch>
            <a:fillRect/>
          </a:stretch>
        </p:blipFill>
        <p:spPr>
          <a:xfrm>
            <a:off x="153580" y="186876"/>
            <a:ext cx="1246598" cy="661460"/>
          </a:xfrm>
          <a:prstGeom prst="rect">
            <a:avLst/>
          </a:prstGeom>
        </p:spPr>
      </p:pic>
      <p:sp>
        <p:nvSpPr>
          <p:cNvPr id="12" name="TextBox 11">
            <a:extLst>
              <a:ext uri="{FF2B5EF4-FFF2-40B4-BE49-F238E27FC236}">
                <a16:creationId xmlns:a16="http://schemas.microsoft.com/office/drawing/2014/main" id="{413C8CA0-1C63-7701-4F29-9418AAE557A2}"/>
              </a:ext>
            </a:extLst>
          </p:cNvPr>
          <p:cNvSpPr txBox="1"/>
          <p:nvPr/>
        </p:nvSpPr>
        <p:spPr>
          <a:xfrm>
            <a:off x="1517200" y="186876"/>
            <a:ext cx="1052857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Washington Post </a:t>
            </a:r>
            <a:r>
              <a:rPr lang="en-US" sz="3600" b="1" i="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April 19, 2024</a:t>
            </a:r>
          </a:p>
        </p:txBody>
      </p:sp>
      <p:pic>
        <p:nvPicPr>
          <p:cNvPr id="16" name="Picture 15">
            <a:extLst>
              <a:ext uri="{FF2B5EF4-FFF2-40B4-BE49-F238E27FC236}">
                <a16:creationId xmlns:a16="http://schemas.microsoft.com/office/drawing/2014/main" id="{7EF1880C-24BC-467B-877F-46ABB86EB3DB}"/>
              </a:ext>
            </a:extLst>
          </p:cNvPr>
          <p:cNvPicPr>
            <a:picLocks noChangeAspect="1"/>
          </p:cNvPicPr>
          <p:nvPr/>
        </p:nvPicPr>
        <p:blipFill>
          <a:blip r:embed="rId3"/>
          <a:stretch>
            <a:fillRect/>
          </a:stretch>
        </p:blipFill>
        <p:spPr>
          <a:xfrm>
            <a:off x="9205870" y="2327486"/>
            <a:ext cx="2762250" cy="2362200"/>
          </a:xfrm>
          <a:prstGeom prst="rect">
            <a:avLst/>
          </a:prstGeom>
        </p:spPr>
      </p:pic>
      <p:pic>
        <p:nvPicPr>
          <p:cNvPr id="2" name="Picture 1">
            <a:extLst>
              <a:ext uri="{FF2B5EF4-FFF2-40B4-BE49-F238E27FC236}">
                <a16:creationId xmlns:a16="http://schemas.microsoft.com/office/drawing/2014/main" id="{918C7D91-EBDF-646B-7CE8-3A1D1198EC36}"/>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00391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61F5E-A7D9-642D-39D4-E4C1BF45E9B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B21AFC5-5496-0F20-DCED-1A69D9D8CED9}"/>
              </a:ext>
            </a:extLst>
          </p:cNvPr>
          <p:cNvSpPr txBox="1"/>
          <p:nvPr/>
        </p:nvSpPr>
        <p:spPr>
          <a:xfrm>
            <a:off x="2540885" y="194440"/>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Impact on Employers’ DE&amp;I Initiatives</a:t>
            </a:r>
          </a:p>
        </p:txBody>
      </p:sp>
      <p:sp>
        <p:nvSpPr>
          <p:cNvPr id="7" name="TextBox 6">
            <a:extLst>
              <a:ext uri="{FF2B5EF4-FFF2-40B4-BE49-F238E27FC236}">
                <a16:creationId xmlns:a16="http://schemas.microsoft.com/office/drawing/2014/main" id="{B4973C45-AB98-30BF-7CFC-84D1C9A87D18}"/>
              </a:ext>
            </a:extLst>
          </p:cNvPr>
          <p:cNvSpPr txBox="1"/>
          <p:nvPr/>
        </p:nvSpPr>
        <p:spPr>
          <a:xfrm>
            <a:off x="866495" y="5956450"/>
            <a:ext cx="819694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hlinkClick r:id="rId2"/>
              </a:rPr>
              <a:t>https://www.littler.com/files/2024_littler_csuite_survey_report.pdf</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8BB1426E-A592-83FA-4F78-F95E83E41F21}"/>
              </a:ext>
            </a:extLst>
          </p:cNvPr>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F533C41-EB80-15DC-9B09-3D26A5B52C89}"/>
              </a:ext>
            </a:extLst>
          </p:cNvPr>
          <p:cNvGraphicFramePr/>
          <p:nvPr/>
        </p:nvGraphicFramePr>
        <p:xfrm>
          <a:off x="1436914" y="720907"/>
          <a:ext cx="9664855" cy="5451994"/>
        </p:xfrm>
        <a:graphic>
          <a:graphicData uri="http://schemas.openxmlformats.org/drawingml/2006/chart">
            <c:chart xmlns:c="http://schemas.openxmlformats.org/drawingml/2006/chart" xmlns:r="http://schemas.openxmlformats.org/officeDocument/2006/relationships" r:id="rId4"/>
          </a:graphicData>
        </a:graphic>
      </p:graphicFrame>
      <p:sp>
        <p:nvSpPr>
          <p:cNvPr id="2" name="Isosceles Triangle 1">
            <a:extLst>
              <a:ext uri="{FF2B5EF4-FFF2-40B4-BE49-F238E27FC236}">
                <a16:creationId xmlns:a16="http://schemas.microsoft.com/office/drawing/2014/main" id="{78E250E5-720F-C5C4-BD01-055E4A7905F1}"/>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7A72D08C-6226-E877-F8E8-E92C8D8B5F6C}"/>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C11DA7-6768-2739-7454-3D3A8D01EF9F}"/>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BA5A82-E186-7A8C-9F98-29D5960D7C87}"/>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24790E3-22ED-11E7-270B-488795E0E6F1}"/>
              </a:ext>
            </a:extLst>
          </p:cNvPr>
          <p:cNvPicPr>
            <a:picLocks noChangeAspect="1"/>
          </p:cNvPicPr>
          <p:nvPr/>
        </p:nvPicPr>
        <p:blipFill>
          <a:blip r:embed="rId5"/>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3821BF26-557E-8D8D-A3F1-3000505BB4AD}"/>
              </a:ext>
            </a:extLst>
          </p:cNvPr>
          <p:cNvPicPr>
            <a:picLocks noChangeAspect="1"/>
          </p:cNvPicPr>
          <p:nvPr/>
        </p:nvPicPr>
        <p:blipFill>
          <a:blip r:embed="rId6"/>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10523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B49A30-10E6-0BE2-E7FD-08A8DD1A35FB}"/>
              </a:ext>
            </a:extLst>
          </p:cNvPr>
          <p:cNvSpPr/>
          <p:nvPr/>
        </p:nvSpPr>
        <p:spPr>
          <a:xfrm>
            <a:off x="5854888" y="1395831"/>
            <a:ext cx="5120084" cy="54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051B2E-433C-EC74-5ABB-36BA6E5DA96C}"/>
              </a:ext>
            </a:extLst>
          </p:cNvPr>
          <p:cNvSpPr txBox="1"/>
          <p:nvPr/>
        </p:nvSpPr>
        <p:spPr>
          <a:xfrm>
            <a:off x="1306287" y="1268981"/>
            <a:ext cx="10154194" cy="3600986"/>
          </a:xfrm>
          <a:prstGeom prst="rect">
            <a:avLst/>
          </a:prstGeom>
          <a:noFill/>
        </p:spPr>
        <p:txBody>
          <a:bodyPr wrap="square" rtlCol="0">
            <a:spAutoFit/>
          </a:bodyPr>
          <a:lstStyle/>
          <a:p>
            <a:r>
              <a:rPr lang="en-US" sz="1600" b="1" dirty="0">
                <a:solidFill>
                  <a:srgbClr val="2E6098"/>
                </a:solidFill>
                <a:effectLst/>
                <a:latin typeface="Arial" panose="020B0604020202020204" pitchFamily="34" charset="0"/>
                <a:ea typeface="Calibri" panose="020F0502020204030204" pitchFamily="34" charset="0"/>
                <a:cs typeface="Arial" panose="020B0604020202020204" pitchFamily="34" charset="0"/>
              </a:rPr>
              <a:t>A litigation </a:t>
            </a:r>
            <a:r>
              <a:rPr lang="en-US" sz="1600" b="1" dirty="0">
                <a:solidFill>
                  <a:srgbClr val="2E6098"/>
                </a:solidFill>
                <a:latin typeface="Arial" panose="020B0604020202020204" pitchFamily="34" charset="0"/>
                <a:ea typeface="Calibri" panose="020F0502020204030204" pitchFamily="34" charset="0"/>
                <a:cs typeface="Arial" panose="020B0604020202020204" pitchFamily="34" charset="0"/>
              </a:rPr>
              <a:t>f</a:t>
            </a:r>
            <a:r>
              <a:rPr lang="en-US" sz="1600" b="1" dirty="0">
                <a:solidFill>
                  <a:srgbClr val="2E6098"/>
                </a:solidFill>
                <a:effectLst/>
                <a:latin typeface="Arial" panose="020B0604020202020204" pitchFamily="34" charset="0"/>
                <a:ea typeface="Calibri" panose="020F0502020204030204" pitchFamily="34" charset="0"/>
                <a:cs typeface="Arial" panose="020B0604020202020204" pitchFamily="34" charset="0"/>
              </a:rPr>
              <a:t>irm with proven Results focused on exceptional </a:t>
            </a:r>
            <a:r>
              <a:rPr lang="en-US" sz="1600" b="1" dirty="0">
                <a:solidFill>
                  <a:srgbClr val="2E6098"/>
                </a:solidFill>
                <a:latin typeface="Arial" panose="020B0604020202020204" pitchFamily="34" charset="0"/>
                <a:ea typeface="Calibri" panose="020F0502020204030204" pitchFamily="34" charset="0"/>
                <a:cs typeface="Arial" panose="020B0604020202020204" pitchFamily="34" charset="0"/>
              </a:rPr>
              <a:t>c</a:t>
            </a:r>
            <a:r>
              <a:rPr lang="en-US" sz="1600" b="1" dirty="0">
                <a:solidFill>
                  <a:srgbClr val="2E6098"/>
                </a:solidFill>
                <a:effectLst/>
                <a:latin typeface="Arial" panose="020B0604020202020204" pitchFamily="34" charset="0"/>
                <a:ea typeface="Calibri" panose="020F0502020204030204" pitchFamily="34" charset="0"/>
                <a:cs typeface="Arial" panose="020B0604020202020204" pitchFamily="34" charset="0"/>
              </a:rPr>
              <a:t>lient </a:t>
            </a:r>
            <a:r>
              <a:rPr lang="en-US" sz="1600" b="1" dirty="0">
                <a:solidFill>
                  <a:srgbClr val="2E6098"/>
                </a:solidFill>
                <a:latin typeface="Arial" panose="020B0604020202020204" pitchFamily="34" charset="0"/>
                <a:ea typeface="Calibri" panose="020F0502020204030204" pitchFamily="34" charset="0"/>
                <a:cs typeface="Arial" panose="020B0604020202020204" pitchFamily="34" charset="0"/>
              </a:rPr>
              <a:t>s</a:t>
            </a:r>
            <a:r>
              <a:rPr lang="en-US" sz="1600" b="1" dirty="0">
                <a:solidFill>
                  <a:srgbClr val="2E6098"/>
                </a:solidFill>
                <a:effectLst/>
                <a:latin typeface="Arial" panose="020B0604020202020204" pitchFamily="34" charset="0"/>
                <a:ea typeface="Calibri" panose="020F0502020204030204" pitchFamily="34" charset="0"/>
                <a:cs typeface="Arial" panose="020B0604020202020204" pitchFamily="34" charset="0"/>
              </a:rPr>
              <a:t>ervice.</a:t>
            </a:r>
          </a:p>
          <a:p>
            <a:r>
              <a:rPr lang="en-US" sz="1600" dirty="0">
                <a:effectLst/>
                <a:latin typeface="Arial" panose="020B0604020202020204" pitchFamily="34" charset="0"/>
                <a:ea typeface="Calibri" panose="020F0502020204030204" pitchFamily="34" charset="0"/>
                <a:cs typeface="Arial" panose="020B0604020202020204" pitchFamily="34" charset="0"/>
              </a:rPr>
              <a:t>O’Hagan Meyer’s lawyers understand that our clients want solutions to their legal problems. We have distinguished ourselves in the court room and in arbitrations handling a wide variety of litigation and employment related matters. But most importantly, the firm’s lawyers take pride in helping our clients solve tough legal problems.</a:t>
            </a:r>
          </a:p>
          <a:p>
            <a:endParaRPr lang="en-US" sz="1000" dirty="0">
              <a:latin typeface="Arial" panose="020B0604020202020204" pitchFamily="34" charset="0"/>
              <a:ea typeface="Calibri" panose="020F0502020204030204" pitchFamily="34" charset="0"/>
              <a:cs typeface="Arial" panose="020B0604020202020204" pitchFamily="34" charset="0"/>
            </a:endParaRPr>
          </a:p>
          <a:p>
            <a:r>
              <a:rPr lang="en-US" sz="1600" b="1" dirty="0">
                <a:solidFill>
                  <a:srgbClr val="2E6098"/>
                </a:solidFill>
                <a:latin typeface="Arial" panose="020B0604020202020204" pitchFamily="34" charset="0"/>
                <a:ea typeface="Calibri" panose="020F0502020204030204" pitchFamily="34" charset="0"/>
                <a:cs typeface="Arial" panose="020B0604020202020204" pitchFamily="34" charset="0"/>
              </a:rPr>
              <a:t>Our mission:</a:t>
            </a:r>
            <a:endParaRPr lang="en-US" sz="1600" b="1" dirty="0">
              <a:solidFill>
                <a:srgbClr val="2E6098"/>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O’Hagan Meyer’s mission is to provide practical, innovative, and exceptional litigation and advisory</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services to our clients. </a:t>
            </a:r>
          </a:p>
          <a:p>
            <a:endParaRPr lang="en-US" sz="1000" dirty="0">
              <a:latin typeface="Arial" panose="020B0604020202020204" pitchFamily="34" charset="0"/>
              <a:cs typeface="Arial" panose="020B0604020202020204" pitchFamily="34" charset="0"/>
            </a:endParaRPr>
          </a:p>
          <a:p>
            <a:r>
              <a:rPr lang="en-US" sz="1600" b="1" dirty="0">
                <a:solidFill>
                  <a:srgbClr val="2E6098"/>
                </a:solidFill>
                <a:latin typeface="Arial" panose="020B0604020202020204" pitchFamily="34" charset="0"/>
                <a:cs typeface="Arial" panose="020B0604020202020204" pitchFamily="34" charset="0"/>
              </a:rPr>
              <a:t>A commitment to diversity.</a:t>
            </a:r>
          </a:p>
          <a:p>
            <a:r>
              <a:rPr lang="en-US" sz="1600" dirty="0">
                <a:latin typeface="Arial" panose="020B0604020202020204" pitchFamily="34" charset="0"/>
                <a:cs typeface="Arial" panose="020B0604020202020204" pitchFamily="34" charset="0"/>
              </a:rPr>
              <a:t>O’Hagan Meyer embraces diversity as a core value, because we recognize the contribution a diverse workplace makes to the firm, our clients, the legal profession and to society as a whole. A diverse workplace includes and provides equal opportunity to persons with different characteristics, including race, religion, ethnicity, marital status, gender, sexual orientation, disability and age.</a:t>
            </a:r>
          </a:p>
        </p:txBody>
      </p:sp>
      <p:pic>
        <p:nvPicPr>
          <p:cNvPr id="17" name="Picture 16">
            <a:extLst>
              <a:ext uri="{FF2B5EF4-FFF2-40B4-BE49-F238E27FC236}">
                <a16:creationId xmlns:a16="http://schemas.microsoft.com/office/drawing/2014/main" id="{97B81C87-E8EC-ED33-84B3-C4A242514CD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397498" y="5119049"/>
            <a:ext cx="4843282" cy="1030132"/>
          </a:xfrm>
          <a:prstGeom prst="rect">
            <a:avLst/>
          </a:prstGeom>
        </p:spPr>
      </p:pic>
      <p:sp>
        <p:nvSpPr>
          <p:cNvPr id="3" name="Isosceles Triangle 2">
            <a:extLst>
              <a:ext uri="{FF2B5EF4-FFF2-40B4-BE49-F238E27FC236}">
                <a16:creationId xmlns:a16="http://schemas.microsoft.com/office/drawing/2014/main" id="{C72E8193-FF12-0C83-29B1-A856E0DB1435}"/>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51D6EEE-5F90-3F28-FDCB-B8CDF0D57D95}"/>
              </a:ext>
            </a:extLst>
          </p:cNvPr>
          <p:cNvSpPr/>
          <p:nvPr/>
        </p:nvSpPr>
        <p:spPr>
          <a:xfrm rot="5400000">
            <a:off x="-259783" y="198552"/>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B1F00-22CE-D6E4-85F3-BE3BD3DE1F4A}"/>
              </a:ext>
            </a:extLst>
          </p:cNvPr>
          <p:cNvPicPr>
            <a:picLocks noChangeAspect="1"/>
          </p:cNvPicPr>
          <p:nvPr/>
        </p:nvPicPr>
        <p:blipFill>
          <a:blip r:embed="rId3"/>
          <a:stretch>
            <a:fillRect/>
          </a:stretch>
        </p:blipFill>
        <p:spPr>
          <a:xfrm>
            <a:off x="153580" y="186876"/>
            <a:ext cx="1246598" cy="661460"/>
          </a:xfrm>
          <a:prstGeom prst="rect">
            <a:avLst/>
          </a:prstGeom>
        </p:spPr>
      </p:pic>
      <p:sp>
        <p:nvSpPr>
          <p:cNvPr id="7" name="Title 3">
            <a:extLst>
              <a:ext uri="{FF2B5EF4-FFF2-40B4-BE49-F238E27FC236}">
                <a16:creationId xmlns:a16="http://schemas.microsoft.com/office/drawing/2014/main" id="{E773D31B-3988-9061-9E05-D153D0E749F9}"/>
              </a:ext>
            </a:extLst>
          </p:cNvPr>
          <p:cNvSpPr txBox="1">
            <a:spLocks/>
          </p:cNvSpPr>
          <p:nvPr/>
        </p:nvSpPr>
        <p:spPr>
          <a:xfrm>
            <a:off x="3991249" y="-588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ABOUT O’HAGAN MEYER </a:t>
            </a:r>
          </a:p>
        </p:txBody>
      </p:sp>
      <p:cxnSp>
        <p:nvCxnSpPr>
          <p:cNvPr id="12" name="Straight Connector 11">
            <a:extLst>
              <a:ext uri="{FF2B5EF4-FFF2-40B4-BE49-F238E27FC236}">
                <a16:creationId xmlns:a16="http://schemas.microsoft.com/office/drawing/2014/main" id="{E0A8F641-94CB-6E39-1EC6-EADB732D3444}"/>
              </a:ext>
            </a:extLst>
          </p:cNvPr>
          <p:cNvCxnSpPr>
            <a:cxnSpLocks/>
          </p:cNvCxnSpPr>
          <p:nvPr/>
        </p:nvCxnSpPr>
        <p:spPr>
          <a:xfrm>
            <a:off x="1523349" y="923314"/>
            <a:ext cx="10506891" cy="0"/>
          </a:xfrm>
          <a:prstGeom prst="line">
            <a:avLst/>
          </a:prstGeom>
          <a:ln w="38100">
            <a:solidFill>
              <a:srgbClr val="2E60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8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DE99D-77AC-4FF7-EA37-BFB65A8EFB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E1C193-F8BD-9584-D071-63DC23CBC35D}"/>
              </a:ext>
            </a:extLst>
          </p:cNvPr>
          <p:cNvSpPr txBox="1"/>
          <p:nvPr/>
        </p:nvSpPr>
        <p:spPr>
          <a:xfrm>
            <a:off x="1681450" y="2886912"/>
            <a:ext cx="882015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Legislative Action Against DEI</a:t>
            </a:r>
          </a:p>
        </p:txBody>
      </p:sp>
      <p:sp>
        <p:nvSpPr>
          <p:cNvPr id="5" name="Isosceles Triangle 4">
            <a:extLst>
              <a:ext uri="{FF2B5EF4-FFF2-40B4-BE49-F238E27FC236}">
                <a16:creationId xmlns:a16="http://schemas.microsoft.com/office/drawing/2014/main" id="{BFF1CB14-67E0-0580-4062-E690D76DB996}"/>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46525A5B-6A4C-4F16-8F62-F651C03522AD}"/>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88B248-48AD-2D08-4044-3110EA06D1EC}"/>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F27DB-C68C-64ED-D65B-BC8239017900}"/>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8059E1-5DEC-1EF0-381E-57C6F59C2B56}"/>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34822" name="Picture 6">
            <a:extLst>
              <a:ext uri="{FF2B5EF4-FFF2-40B4-BE49-F238E27FC236}">
                <a16:creationId xmlns:a16="http://schemas.microsoft.com/office/drawing/2014/main" id="{46D95F8F-1439-FED5-83BE-D6832E52DF40}"/>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136297" y="1270452"/>
            <a:ext cx="8220364" cy="4371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87FA8B-3E10-15A1-7562-C9D3AFC6CD2D}"/>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83740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2126681" y="475377"/>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Legislative Actions Against DEI</a:t>
            </a:r>
          </a:p>
        </p:txBody>
      </p:sp>
      <p:sp>
        <p:nvSpPr>
          <p:cNvPr id="6" name="TextBox 5">
            <a:extLst>
              <a:ext uri="{FF2B5EF4-FFF2-40B4-BE49-F238E27FC236}">
                <a16:creationId xmlns:a16="http://schemas.microsoft.com/office/drawing/2014/main" id="{C8837C85-459D-DD45-DEC1-6A467D86145C}"/>
              </a:ext>
            </a:extLst>
          </p:cNvPr>
          <p:cNvSpPr txBox="1"/>
          <p:nvPr/>
        </p:nvSpPr>
        <p:spPr>
          <a:xfrm>
            <a:off x="867166" y="1444874"/>
            <a:ext cx="10613634"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Individual Freedom Act aka “Stop WOKE Act” (Wrongs to Our kids and Employees Act) – House Bill 7</a:t>
            </a:r>
          </a:p>
          <a:p>
            <a:pPr lvl="1">
              <a:lnSpc>
                <a:spcPct val="100000"/>
              </a:lnSpc>
              <a:spcBef>
                <a:spcPts val="0"/>
              </a:spcBef>
              <a:spcAft>
                <a:spcPts val="0"/>
              </a:spcAft>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Prohibits workplace training that teaches that individuals are “inherently racist, sexist, or oppressive;” that people are “privileged or oppressed based on race, gender, or national origin;” or that a person “bears personal responsibility for and must feel guilt, anguish, or other forms of psychological distress” over actions committed in the past by members of the same race, gender, or national origin.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Senate Bill 148 – Modifies Florida’s Civil Right Act’s definition of “unlawful employment practices” and “race discrimination” to include “subjecting an individual, as a condition of employment, membership, certification, licensing, credentialing, or passing an examination” to any “training, instruction, or any other required activity” that espouses, promotes, advances, inculcates, or compels an individual to believe” any of the  8 restrictions.</a:t>
            </a:r>
          </a:p>
        </p:txBody>
      </p:sp>
      <p:sp>
        <p:nvSpPr>
          <p:cNvPr id="2" name="Isosceles Triangle 1">
            <a:extLst>
              <a:ext uri="{FF2B5EF4-FFF2-40B4-BE49-F238E27FC236}">
                <a16:creationId xmlns:a16="http://schemas.microsoft.com/office/drawing/2014/main" id="{3F2A0DD4-165B-7156-DDD4-96DE754267F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36FCA93C-A26C-8B86-4499-4E91366E39CD}"/>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D372A-964B-BACD-B9AE-A35B122B8571}"/>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1824C5-4C56-FE52-CAB2-A0D61A04F7A3}"/>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3D7630A-4DDF-5AA3-2101-B1AF33027C4D}"/>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E6A8D17E-1931-C443-2A5D-D972DE073A27}"/>
              </a:ext>
            </a:extLst>
          </p:cNvPr>
          <p:cNvPicPr>
            <a:picLocks noChangeAspect="1"/>
          </p:cNvPicPr>
          <p:nvPr/>
        </p:nvPicPr>
        <p:blipFill>
          <a:blip r:embed="rId3"/>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406790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4B902-B70C-ADBC-DF07-8B5725C4E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553870-F95C-83FB-E942-D5524005FB8A}"/>
              </a:ext>
            </a:extLst>
          </p:cNvPr>
          <p:cNvSpPr txBox="1"/>
          <p:nvPr/>
        </p:nvSpPr>
        <p:spPr>
          <a:xfrm>
            <a:off x="2494704" y="355099"/>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Anti-DEI Legislation in Education</a:t>
            </a:r>
          </a:p>
        </p:txBody>
      </p:sp>
      <p:sp>
        <p:nvSpPr>
          <p:cNvPr id="6" name="TextBox 5">
            <a:extLst>
              <a:ext uri="{FF2B5EF4-FFF2-40B4-BE49-F238E27FC236}">
                <a16:creationId xmlns:a16="http://schemas.microsoft.com/office/drawing/2014/main" id="{DFE144ED-982B-4061-250E-073BD47CB38B}"/>
              </a:ext>
            </a:extLst>
          </p:cNvPr>
          <p:cNvSpPr txBox="1"/>
          <p:nvPr/>
        </p:nvSpPr>
        <p:spPr>
          <a:xfrm>
            <a:off x="643285" y="1834103"/>
            <a:ext cx="9970851" cy="258532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than 30 states have introduced anti-DEI legislation at public colleges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Alabama, Florida, Tennessee, Texas, and Utah have enacted legislation prohibiting diversity training, hiring and inclusion programs at universities and state government</a:t>
            </a:r>
          </a:p>
          <a:p>
            <a:pPr algn="just"/>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Alabama</a:t>
            </a:r>
            <a:r>
              <a:rPr lang="en-US" sz="2000" dirty="0">
                <a:latin typeface="Arial" panose="020B0604020202020204" pitchFamily="34" charset="0"/>
                <a:cs typeface="Arial" panose="020B0604020202020204" pitchFamily="34" charset="0"/>
              </a:rPr>
              <a:t> – Senate Bill 129</a:t>
            </a:r>
          </a:p>
          <a:p>
            <a:pPr algn="just"/>
            <a:endParaRPr lang="en-US" sz="2000" dirty="0">
              <a:latin typeface="Arial" panose="020B0604020202020204" pitchFamily="34" charset="0"/>
              <a:cs typeface="Arial" panose="020B0604020202020204" pitchFamily="34" charset="0"/>
            </a:endParaRPr>
          </a:p>
          <a:p>
            <a:endParaRPr lang="en-US" sz="22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10A30BC5-2DAF-2407-2EE3-D02C8C7AB1CA}"/>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A3E03898-C996-3DEB-317D-4ADD36666DCA}"/>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20EA22-91CE-248C-7023-C2309ACDFF1B}"/>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95D580-6DA5-7F13-409D-2B1727F95CC7}"/>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A850DA7-C70F-7C4E-9280-75582D5F3EFC}"/>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32770" name="Picture 2">
            <a:extLst>
              <a:ext uri="{FF2B5EF4-FFF2-40B4-BE49-F238E27FC236}">
                <a16:creationId xmlns:a16="http://schemas.microsoft.com/office/drawing/2014/main" id="{050401F4-D55B-42A6-6690-3672A421D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5709" y="3650866"/>
            <a:ext cx="1754327" cy="17543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C94572D-FD32-820C-BF0B-01CDB1DD8E62}"/>
              </a:ext>
            </a:extLst>
          </p:cNvPr>
          <p:cNvSpPr txBox="1"/>
          <p:nvPr/>
        </p:nvSpPr>
        <p:spPr>
          <a:xfrm>
            <a:off x="843708" y="3933194"/>
            <a:ext cx="6720873" cy="1754326"/>
          </a:xfrm>
          <a:prstGeom prst="rect">
            <a:avLst/>
          </a:prstGeom>
          <a:noFill/>
        </p:spPr>
        <p:txBody>
          <a:bodyPr wrap="square">
            <a:spAutoFit/>
          </a:bodyPr>
          <a:lstStyle/>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Prohibits public colleges add universities from promoting, sponsoring’ or maintaining DEI offices and programs</a:t>
            </a:r>
          </a:p>
          <a:p>
            <a:pPr lvl="1" algn="just"/>
            <a:endParaRPr lang="en-US" sz="18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Prohibits public institutions from affirming certain divisive concepts relating to race, sex, or religion</a:t>
            </a:r>
          </a:p>
          <a:p>
            <a:pPr marL="742950" lvl="1"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02A81DD-71AF-2145-50EC-40643DADF4B2}"/>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88929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E157C-63FD-B3DF-45BA-B4ADB168CB7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2B3E6E0-5EF7-4070-6FE5-DFFDF23E7A39}"/>
              </a:ext>
            </a:extLst>
          </p:cNvPr>
          <p:cNvSpPr txBox="1"/>
          <p:nvPr/>
        </p:nvSpPr>
        <p:spPr>
          <a:xfrm>
            <a:off x="1348800" y="1069591"/>
            <a:ext cx="7154174" cy="3754874"/>
          </a:xfrm>
          <a:prstGeom prst="rect">
            <a:avLst/>
          </a:prstGeom>
          <a:noFill/>
        </p:spPr>
        <p:txBody>
          <a:bodyPr wrap="square" rtlCol="0">
            <a:spAutoFit/>
          </a:bodyPr>
          <a:lstStyle/>
          <a:p>
            <a:pPr lvl="1"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Florida</a:t>
            </a:r>
            <a:r>
              <a:rPr lang="en-US" sz="2000" dirty="0">
                <a:latin typeface="Arial" panose="020B0604020202020204" pitchFamily="34" charset="0"/>
                <a:cs typeface="Arial" panose="020B0604020202020204" pitchFamily="34" charset="0"/>
              </a:rPr>
              <a:t> – Senate Bill 266 and House Bill 999</a:t>
            </a:r>
          </a:p>
          <a:p>
            <a:pPr algn="just"/>
            <a:endParaRPr lang="en-US" sz="20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Prohibits state colleges and universities from using state and federal funds to promote, support, or maintain DEI programs; and from offering any general education course that “teaches identity politics, or is based on theories that systemic racism, sexism, oppression’ and privilege are inherent in the institutions of the United States”</a:t>
            </a:r>
          </a:p>
          <a:p>
            <a:pPr marL="742950" lvl="1" indent="-28575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B69AC13D-50C3-8CEC-502C-BC4E153ABE9C}"/>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66CDBAC-5919-B341-1A97-D59CAB8E36DA}"/>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64659D-AF10-C0D0-5355-C8A56D05375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A07FFE-CA1F-BCEE-29A2-CD7697E5D77A}"/>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D3FB149-4EDF-7669-48D3-2FE8D8C4298F}"/>
              </a:ext>
            </a:extLst>
          </p:cNvPr>
          <p:cNvPicPr>
            <a:picLocks noChangeAspect="1"/>
          </p:cNvPicPr>
          <p:nvPr/>
        </p:nvPicPr>
        <p:blipFill>
          <a:blip r:embed="rId2"/>
          <a:stretch>
            <a:fillRect/>
          </a:stretch>
        </p:blipFill>
        <p:spPr>
          <a:xfrm>
            <a:off x="153580" y="186876"/>
            <a:ext cx="1246598" cy="661460"/>
          </a:xfrm>
          <a:prstGeom prst="rect">
            <a:avLst/>
          </a:prstGeom>
        </p:spPr>
      </p:pic>
      <p:sp>
        <p:nvSpPr>
          <p:cNvPr id="15" name="TextBox 14">
            <a:extLst>
              <a:ext uri="{FF2B5EF4-FFF2-40B4-BE49-F238E27FC236}">
                <a16:creationId xmlns:a16="http://schemas.microsoft.com/office/drawing/2014/main" id="{52CEAB92-73FE-46C5-202B-72579C1332AF}"/>
              </a:ext>
            </a:extLst>
          </p:cNvPr>
          <p:cNvSpPr txBox="1"/>
          <p:nvPr/>
        </p:nvSpPr>
        <p:spPr>
          <a:xfrm>
            <a:off x="2542396" y="168758"/>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Anti-DEI Legislation in Education</a:t>
            </a:r>
          </a:p>
        </p:txBody>
      </p:sp>
      <p:pic>
        <p:nvPicPr>
          <p:cNvPr id="31746" name="Picture 2">
            <a:extLst>
              <a:ext uri="{FF2B5EF4-FFF2-40B4-BE49-F238E27FC236}">
                <a16:creationId xmlns:a16="http://schemas.microsoft.com/office/drawing/2014/main" id="{A532B1BD-C021-F09E-2E61-60E771FF8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849" y="1960421"/>
            <a:ext cx="1840892" cy="1840892"/>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7219997D-7705-4562-92C2-8D7A38EE7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35" y="4481434"/>
            <a:ext cx="1807661" cy="18076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C0FC5FA-4137-0CC9-7747-E14782D359BE}"/>
              </a:ext>
            </a:extLst>
          </p:cNvPr>
          <p:cNvSpPr txBox="1"/>
          <p:nvPr/>
        </p:nvSpPr>
        <p:spPr>
          <a:xfrm>
            <a:off x="3159942" y="4447644"/>
            <a:ext cx="6363196" cy="1938992"/>
          </a:xfrm>
          <a:prstGeom prst="rect">
            <a:avLst/>
          </a:prstGeom>
          <a:noFill/>
        </p:spPr>
        <p:txBody>
          <a:bodyPr wrap="square">
            <a:spAutoFit/>
          </a:bodyPr>
          <a:lstStyle/>
          <a:p>
            <a:pPr marL="285750" indent="-28575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Tennessee</a:t>
            </a:r>
            <a:r>
              <a:rPr lang="en-US" sz="2000" dirty="0">
                <a:latin typeface="Arial" panose="020B0604020202020204" pitchFamily="34" charset="0"/>
                <a:cs typeface="Arial" panose="020B0604020202020204" pitchFamily="34" charset="0"/>
              </a:rPr>
              <a:t> – Senate Bill 222</a:t>
            </a:r>
          </a:p>
          <a:p>
            <a:pPr marL="285750" indent="-28575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Prohibits public colleges from requiring DEI training and education to issue certain medical and health related degrees and from using state funds to endorse or promote “divisive concepts”</a:t>
            </a:r>
          </a:p>
        </p:txBody>
      </p:sp>
      <p:pic>
        <p:nvPicPr>
          <p:cNvPr id="3" name="Picture 2">
            <a:extLst>
              <a:ext uri="{FF2B5EF4-FFF2-40B4-BE49-F238E27FC236}">
                <a16:creationId xmlns:a16="http://schemas.microsoft.com/office/drawing/2014/main" id="{E3B0126D-3940-BCE4-E3FF-2C4D645D8F07}"/>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62970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640A-823C-E13A-FBB9-7AFA55D5251A}"/>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7EE0F3B8-1B30-D020-A5BE-0E4373A3D7EE}"/>
              </a:ext>
            </a:extLst>
          </p:cNvPr>
          <p:cNvSpPr/>
          <p:nvPr/>
        </p:nvSpPr>
        <p:spPr>
          <a:xfrm rot="5400000">
            <a:off x="6540" y="-6539"/>
            <a:ext cx="1794175" cy="1807256"/>
          </a:xfrm>
          <a:prstGeom prst="triangle">
            <a:avLst>
              <a:gd name="adj" fmla="val 73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4FE821-8FD0-C92B-62C9-7B4091600288}"/>
              </a:ext>
            </a:extLst>
          </p:cNvPr>
          <p:cNvSpPr txBox="1"/>
          <p:nvPr/>
        </p:nvSpPr>
        <p:spPr>
          <a:xfrm>
            <a:off x="903627" y="1470160"/>
            <a:ext cx="7965498"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Texas</a:t>
            </a:r>
            <a:r>
              <a:rPr lang="en-US" sz="2000" dirty="0">
                <a:latin typeface="Arial" panose="020B0604020202020204" pitchFamily="34" charset="0"/>
                <a:cs typeface="Arial" panose="020B0604020202020204" pitchFamily="34" charset="0"/>
              </a:rPr>
              <a:t> – Senate bill 17</a:t>
            </a:r>
          </a:p>
          <a:p>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Prohibits diversity equity and inclusion offices from public colleges and universities.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Prohibits higher education institutions from requiring anyone to provide DEI statements or participate in DEI training.</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Isosceles Triangle 1">
            <a:extLst>
              <a:ext uri="{FF2B5EF4-FFF2-40B4-BE49-F238E27FC236}">
                <a16:creationId xmlns:a16="http://schemas.microsoft.com/office/drawing/2014/main" id="{99C61F8F-F041-5F6A-C888-8DB9AF704AE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2E87A1EC-2DA0-AAD8-D875-982FC83263CF}"/>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3259D0-EEFD-9640-7B67-E3556A532D28}"/>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74077A-CAB8-1A41-E8C1-3CAFA70A953E}"/>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1F6AA8-4739-39C3-6444-8494E777A7E9}"/>
              </a:ext>
            </a:extLst>
          </p:cNvPr>
          <p:cNvPicPr>
            <a:picLocks noChangeAspect="1"/>
          </p:cNvPicPr>
          <p:nvPr/>
        </p:nvPicPr>
        <p:blipFill>
          <a:blip r:embed="rId2"/>
          <a:stretch>
            <a:fillRect/>
          </a:stretch>
        </p:blipFill>
        <p:spPr>
          <a:xfrm>
            <a:off x="153580" y="186876"/>
            <a:ext cx="1246598" cy="661460"/>
          </a:xfrm>
          <a:prstGeom prst="rect">
            <a:avLst/>
          </a:prstGeom>
        </p:spPr>
      </p:pic>
      <p:sp>
        <p:nvSpPr>
          <p:cNvPr id="15" name="TextBox 14">
            <a:extLst>
              <a:ext uri="{FF2B5EF4-FFF2-40B4-BE49-F238E27FC236}">
                <a16:creationId xmlns:a16="http://schemas.microsoft.com/office/drawing/2014/main" id="{21EF4645-D1F8-0D48-66C2-B41F29FD0EEA}"/>
              </a:ext>
            </a:extLst>
          </p:cNvPr>
          <p:cNvSpPr txBox="1"/>
          <p:nvPr/>
        </p:nvSpPr>
        <p:spPr>
          <a:xfrm>
            <a:off x="2533160" y="202005"/>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Anti-DEI Legislation in Education</a:t>
            </a:r>
          </a:p>
        </p:txBody>
      </p:sp>
      <p:pic>
        <p:nvPicPr>
          <p:cNvPr id="30722" name="Picture 2">
            <a:extLst>
              <a:ext uri="{FF2B5EF4-FFF2-40B4-BE49-F238E27FC236}">
                <a16:creationId xmlns:a16="http://schemas.microsoft.com/office/drawing/2014/main" id="{15B568A6-1980-5AFC-ADB3-F3A806469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006" y="1745848"/>
            <a:ext cx="2367106" cy="18336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0E3797B-81E7-92D7-621E-3E832D684DEC}"/>
              </a:ext>
            </a:extLst>
          </p:cNvPr>
          <p:cNvSpPr txBox="1"/>
          <p:nvPr/>
        </p:nvSpPr>
        <p:spPr>
          <a:xfrm>
            <a:off x="2533160" y="3709821"/>
            <a:ext cx="7760248" cy="2862322"/>
          </a:xfrm>
          <a:prstGeom prst="rect">
            <a:avLst/>
          </a:prstGeom>
          <a:noFill/>
        </p:spPr>
        <p:txBody>
          <a:bodyPr wrap="square">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Utah</a:t>
            </a:r>
            <a:r>
              <a:rPr lang="en-US" sz="2000" dirty="0">
                <a:latin typeface="Arial" panose="020B0604020202020204" pitchFamily="34" charset="0"/>
                <a:cs typeface="Arial" panose="020B0604020202020204" pitchFamily="34" charset="0"/>
              </a:rPr>
              <a:t> – House Bill 261</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Prohibits institutions of higher education, the public education system, and government employers from “taking certain actions and engaging in discriminatory practices,” including DEI programs.</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Bans “requiring an individual, before, during, or after admission or employment, to provide certain submissions or attend certain training that promotes differential treatment.”</a:t>
            </a:r>
            <a:endParaRPr lang="en-US" sz="2000" dirty="0">
              <a:latin typeface="Arial" panose="020B060402020202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EB4EFF74-51BC-C7C1-CA76-EC3C3EA6C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8" y="4540096"/>
            <a:ext cx="1688035" cy="1688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48AD39-2624-8782-4194-6BDC3D1E41F4}"/>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411066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43BE9-CE51-C862-C0B0-6666025AE14A}"/>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D7FF576A-53A9-116B-3BCF-9CE70AF91B30}"/>
              </a:ext>
            </a:extLst>
          </p:cNvPr>
          <p:cNvSpPr/>
          <p:nvPr/>
        </p:nvSpPr>
        <p:spPr>
          <a:xfrm rot="5400000">
            <a:off x="6540" y="-6539"/>
            <a:ext cx="1794175" cy="1807256"/>
          </a:xfrm>
          <a:prstGeom prst="triangle">
            <a:avLst>
              <a:gd name="adj" fmla="val 73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018001-8A3D-AA5D-6AC7-60D2E2A7018D}"/>
              </a:ext>
            </a:extLst>
          </p:cNvPr>
          <p:cNvSpPr txBox="1"/>
          <p:nvPr/>
        </p:nvSpPr>
        <p:spPr>
          <a:xfrm>
            <a:off x="1681450" y="2886912"/>
            <a:ext cx="882015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Current DEI Landscape</a:t>
            </a:r>
          </a:p>
        </p:txBody>
      </p:sp>
      <p:sp>
        <p:nvSpPr>
          <p:cNvPr id="5" name="Isosceles Triangle 4">
            <a:extLst>
              <a:ext uri="{FF2B5EF4-FFF2-40B4-BE49-F238E27FC236}">
                <a16:creationId xmlns:a16="http://schemas.microsoft.com/office/drawing/2014/main" id="{8D6B4807-D6FB-D458-A9C4-09B545EE0AD4}"/>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16AEB009-39E5-74D9-0064-11DC3DE1C372}"/>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4A0EE6-4A1B-CCC4-F66D-0F543BA62A6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610748-46C4-A16D-6129-52432E1DFCCF}"/>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D649ACD-FAAA-13B4-35F6-872479F5E773}"/>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29698" name="Picture 2">
            <a:extLst>
              <a:ext uri="{FF2B5EF4-FFF2-40B4-BE49-F238E27FC236}">
                <a16:creationId xmlns:a16="http://schemas.microsoft.com/office/drawing/2014/main" id="{6294D48F-936B-E2E2-DA3F-3DAFEA314B62}"/>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2522462" y="972580"/>
            <a:ext cx="7075055" cy="4716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98E3BE-0CE6-B9F2-5CAB-1C8307EAAF56}"/>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67346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50B0-69AF-5163-8B7D-287D9E59507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57D4777-0196-B419-2A2F-B1B68F339874}"/>
              </a:ext>
            </a:extLst>
          </p:cNvPr>
          <p:cNvSpPr txBox="1"/>
          <p:nvPr/>
        </p:nvSpPr>
        <p:spPr>
          <a:xfrm>
            <a:off x="2218391" y="335136"/>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Law Firms</a:t>
            </a:r>
          </a:p>
        </p:txBody>
      </p:sp>
      <p:sp>
        <p:nvSpPr>
          <p:cNvPr id="6" name="TextBox 5">
            <a:extLst>
              <a:ext uri="{FF2B5EF4-FFF2-40B4-BE49-F238E27FC236}">
                <a16:creationId xmlns:a16="http://schemas.microsoft.com/office/drawing/2014/main" id="{37F817FB-82BE-454C-D46B-782219754E33}"/>
              </a:ext>
            </a:extLst>
          </p:cNvPr>
          <p:cNvSpPr txBox="1"/>
          <p:nvPr/>
        </p:nvSpPr>
        <p:spPr>
          <a:xfrm>
            <a:off x="699606" y="1583612"/>
            <a:ext cx="1126851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American Alliance for Equal Rights (AAER) filed suit or sent notice of potential to suit to at least seven firms including Perkins </a:t>
            </a:r>
            <a:r>
              <a:rPr lang="en-US" sz="2000" dirty="0" err="1">
                <a:latin typeface="Arial" panose="020B0604020202020204" pitchFamily="34" charset="0"/>
                <a:cs typeface="Arial" panose="020B0604020202020204" pitchFamily="34" charset="0"/>
              </a:rPr>
              <a:t>Coie</a:t>
            </a:r>
            <a:r>
              <a:rPr lang="en-US" sz="2000" dirty="0">
                <a:latin typeface="Arial" panose="020B0604020202020204" pitchFamily="34" charset="0"/>
                <a:cs typeface="Arial" panose="020B0604020202020204" pitchFamily="34" charset="0"/>
              </a:rPr>
              <a:t>, Morrison Foerster, and Winston &amp; Strawn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Attorneys General for Arkansas, Iowa, Kansas, Kentucky, and Montana sent a letter to 100 of the nation’s largest law firms, relying on SFFA, and warning the firms that they “owe a duty to refrain from discriminating on the basis of race, whether under the label of ‘diversity, equity, and inclusion,’ or otherwise.”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That letter specifically took issue with certain firms’ sponsorship of “race-based fellowships and programs” as well other firms having “sought and achieved a certification under the so-called Mansfield Rule[.]”</a:t>
            </a:r>
          </a:p>
        </p:txBody>
      </p:sp>
      <p:sp>
        <p:nvSpPr>
          <p:cNvPr id="2" name="Isosceles Triangle 1">
            <a:extLst>
              <a:ext uri="{FF2B5EF4-FFF2-40B4-BE49-F238E27FC236}">
                <a16:creationId xmlns:a16="http://schemas.microsoft.com/office/drawing/2014/main" id="{95F8DF00-A1C4-0DFE-A271-385980875A7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149F0564-4963-064F-8555-77A4B33497B6}"/>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3D67A3-751B-C2F5-10F9-17DF4551CA02}"/>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E6F16F-4CB6-E5FA-A7D7-C76C10C11A0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50E7F11-C828-2DCA-2CA1-B5EF58DE95DF}"/>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28674" name="Picture 2">
            <a:extLst>
              <a:ext uri="{FF2B5EF4-FFF2-40B4-BE49-F238E27FC236}">
                <a16:creationId xmlns:a16="http://schemas.microsoft.com/office/drawing/2014/main" id="{53DA1158-9E90-D1B0-53C4-30792A6F1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284" y="5025373"/>
            <a:ext cx="2495262" cy="1663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70369B-54FC-131C-D6BD-729AF92E9146}"/>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94883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8FA46-93DD-1BA3-1ADB-EE4FBCA1CA4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E12C45-92E0-9CFA-AC4D-B7AA70161F83}"/>
              </a:ext>
            </a:extLst>
          </p:cNvPr>
          <p:cNvSpPr txBox="1"/>
          <p:nvPr/>
        </p:nvSpPr>
        <p:spPr>
          <a:xfrm>
            <a:off x="1653703" y="457200"/>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Law Firms</a:t>
            </a:r>
          </a:p>
        </p:txBody>
      </p:sp>
      <p:sp>
        <p:nvSpPr>
          <p:cNvPr id="6" name="TextBox 5">
            <a:extLst>
              <a:ext uri="{FF2B5EF4-FFF2-40B4-BE49-F238E27FC236}">
                <a16:creationId xmlns:a16="http://schemas.microsoft.com/office/drawing/2014/main" id="{7E79B49A-D135-C6E7-289F-4DD8A62D7320}"/>
              </a:ext>
            </a:extLst>
          </p:cNvPr>
          <p:cNvSpPr txBox="1"/>
          <p:nvPr/>
        </p:nvSpPr>
        <p:spPr>
          <a:xfrm>
            <a:off x="413531" y="1912758"/>
            <a:ext cx="9159093" cy="4154984"/>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latin typeface="Arial" panose="020B0604020202020204" pitchFamily="34" charset="0"/>
                <a:cs typeface="Arial" panose="020B0604020202020204" pitchFamily="34" charset="0"/>
              </a:rPr>
              <a:t>Am. All. for Equal Rights v. Winston &amp; Strawn</a:t>
            </a:r>
            <a:r>
              <a:rPr lang="en-US" sz="2000" b="1" dirty="0">
                <a:latin typeface="Arial" panose="020B0604020202020204" pitchFamily="34" charset="0"/>
                <a:cs typeface="Arial" panose="020B0604020202020204" pitchFamily="34" charset="0"/>
              </a:rPr>
              <a:t>; No. 23-4113; S.D. Tex.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i="1" dirty="0">
                <a:latin typeface="Arial" panose="020B0604020202020204" pitchFamily="34" charset="0"/>
                <a:cs typeface="Arial" panose="020B0604020202020204" pitchFamily="34" charset="0"/>
              </a:rPr>
              <a:t>Am. All. for Equal Rights v. Perkins </a:t>
            </a:r>
            <a:r>
              <a:rPr lang="en-US" sz="2000" b="1" i="1" dirty="0" err="1">
                <a:latin typeface="Arial" panose="020B0604020202020204" pitchFamily="34" charset="0"/>
                <a:cs typeface="Arial" panose="020B0604020202020204" pitchFamily="34" charset="0"/>
              </a:rPr>
              <a:t>Coie</a:t>
            </a:r>
            <a:r>
              <a:rPr lang="en-US" sz="2000" b="1" dirty="0">
                <a:latin typeface="Arial" panose="020B0604020202020204" pitchFamily="34" charset="0"/>
                <a:cs typeface="Arial" panose="020B0604020202020204" pitchFamily="34" charset="0"/>
              </a:rPr>
              <a:t>; No. 23-1877; N.D. Tex.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i="1" dirty="0">
                <a:latin typeface="Arial" panose="020B0604020202020204" pitchFamily="34" charset="0"/>
                <a:cs typeface="Arial" panose="020B0604020202020204" pitchFamily="34" charset="0"/>
              </a:rPr>
              <a:t>Am. All. for Equal Rights v. Morrison &amp; Foerster</a:t>
            </a:r>
            <a:r>
              <a:rPr lang="en-US" sz="2000" b="1" dirty="0">
                <a:latin typeface="Arial" panose="020B0604020202020204" pitchFamily="34" charset="0"/>
                <a:cs typeface="Arial" panose="020B0604020202020204" pitchFamily="34" charset="0"/>
              </a:rPr>
              <a:t>; No. 23-23189; S.D. Fla. </a:t>
            </a:r>
          </a:p>
          <a:p>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Three firms opened their fellowships aimed at students of color to students of all races</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fourth firm ended its diversity fellowship </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Some removed mentions of race or gender from the eligibility criteria of their diversity programs </a:t>
            </a:r>
          </a:p>
        </p:txBody>
      </p:sp>
      <p:sp>
        <p:nvSpPr>
          <p:cNvPr id="2" name="Isosceles Triangle 1">
            <a:extLst>
              <a:ext uri="{FF2B5EF4-FFF2-40B4-BE49-F238E27FC236}">
                <a16:creationId xmlns:a16="http://schemas.microsoft.com/office/drawing/2014/main" id="{482B98EF-191A-9A7B-FED7-E41A87B6F81B}"/>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805E67B-9900-B718-8539-0CBE7BBBD398}"/>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F3839-BB8C-08B4-4C83-248D1A97BFA9}"/>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25F0FB-B88E-46E8-7853-73497D90779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FF127B-B131-B3F7-EE61-0BDA5384FB87}"/>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27650" name="Picture 2">
            <a:extLst>
              <a:ext uri="{FF2B5EF4-FFF2-40B4-BE49-F238E27FC236}">
                <a16:creationId xmlns:a16="http://schemas.microsoft.com/office/drawing/2014/main" id="{953F603C-E2A4-96BA-B2D0-7941203BB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29" b="23320"/>
          <a:stretch/>
        </p:blipFill>
        <p:spPr bwMode="auto">
          <a:xfrm>
            <a:off x="9448219" y="2108704"/>
            <a:ext cx="1954849" cy="1064423"/>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9422DC94-6CBA-E67A-4B24-A96AA14CC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763" y="3102726"/>
            <a:ext cx="1513223" cy="948459"/>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a:extLst>
              <a:ext uri="{FF2B5EF4-FFF2-40B4-BE49-F238E27FC236}">
                <a16:creationId xmlns:a16="http://schemas.microsoft.com/office/drawing/2014/main" id="{7800CF28-19AF-51AD-25FC-C02ED9FCF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399" y="4117659"/>
            <a:ext cx="18859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B851F1-74C3-D8C7-8A87-D0DCD9C52907}"/>
              </a:ext>
            </a:extLst>
          </p:cNvPr>
          <p:cNvPicPr>
            <a:picLocks noChangeAspect="1"/>
          </p:cNvPicPr>
          <p:nvPr/>
        </p:nvPicPr>
        <p:blipFill>
          <a:blip r:embed="rId6"/>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50875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BE84-CA97-18F0-71BA-7239DC5BFC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D699F0-C0CE-A6D9-3E11-86E718329479}"/>
              </a:ext>
            </a:extLst>
          </p:cNvPr>
          <p:cNvSpPr txBox="1"/>
          <p:nvPr/>
        </p:nvSpPr>
        <p:spPr>
          <a:xfrm>
            <a:off x="1643284" y="490239"/>
            <a:ext cx="997085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Law Firms: Are They Over?</a:t>
            </a:r>
          </a:p>
        </p:txBody>
      </p:sp>
      <p:sp>
        <p:nvSpPr>
          <p:cNvPr id="6" name="TextBox 5">
            <a:extLst>
              <a:ext uri="{FF2B5EF4-FFF2-40B4-BE49-F238E27FC236}">
                <a16:creationId xmlns:a16="http://schemas.microsoft.com/office/drawing/2014/main" id="{360F411A-CC6D-3ED1-6740-0319A0FF30A3}"/>
              </a:ext>
            </a:extLst>
          </p:cNvPr>
          <p:cNvSpPr txBox="1"/>
          <p:nvPr/>
        </p:nvSpPr>
        <p:spPr>
          <a:xfrm>
            <a:off x="3812181" y="2167953"/>
            <a:ext cx="7754131" cy="3416320"/>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AAER withdrew all three suits after the eligibility requires for the firms were modified </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AAER has indicated that “[t]here’s nothing left for us to do in that space”</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AAER still monitors the websites of forms looking for evidence of programs it views as illegal </a:t>
            </a:r>
          </a:p>
        </p:txBody>
      </p:sp>
      <p:sp>
        <p:nvSpPr>
          <p:cNvPr id="2" name="Isosceles Triangle 1">
            <a:extLst>
              <a:ext uri="{FF2B5EF4-FFF2-40B4-BE49-F238E27FC236}">
                <a16:creationId xmlns:a16="http://schemas.microsoft.com/office/drawing/2014/main" id="{1ECBF651-018F-CA5E-A516-379207F408DF}"/>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8C04FCBE-FEF4-8079-B3C6-FC0378D10ED4}"/>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6DFFD0-0C11-0897-F075-E161D7469C68}"/>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C24F1E-F8C8-CC1C-5A3E-1C67C352540C}"/>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7656401-0521-D489-52D5-2000B5468C4D}"/>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16" name="Picture 15">
            <a:extLst>
              <a:ext uri="{FF2B5EF4-FFF2-40B4-BE49-F238E27FC236}">
                <a16:creationId xmlns:a16="http://schemas.microsoft.com/office/drawing/2014/main" id="{DB54EA08-11B0-C9DA-324A-8821BAF46A7D}"/>
              </a:ext>
            </a:extLst>
          </p:cNvPr>
          <p:cNvPicPr>
            <a:picLocks noChangeAspect="1"/>
          </p:cNvPicPr>
          <p:nvPr/>
        </p:nvPicPr>
        <p:blipFill>
          <a:blip r:embed="rId3"/>
          <a:stretch>
            <a:fillRect/>
          </a:stretch>
        </p:blipFill>
        <p:spPr>
          <a:xfrm>
            <a:off x="625688" y="2227015"/>
            <a:ext cx="3021218" cy="3546647"/>
          </a:xfrm>
          <a:prstGeom prst="rect">
            <a:avLst/>
          </a:prstGeom>
        </p:spPr>
      </p:pic>
      <p:pic>
        <p:nvPicPr>
          <p:cNvPr id="3" name="Picture 2">
            <a:extLst>
              <a:ext uri="{FF2B5EF4-FFF2-40B4-BE49-F238E27FC236}">
                <a16:creationId xmlns:a16="http://schemas.microsoft.com/office/drawing/2014/main" id="{C5A26612-F72E-999C-ADAE-34DEF2BC6A37}"/>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63023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02AA2-CAA3-150D-D6AC-FD337D19228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570B5E3-F4E3-9599-1A9C-54012D424E7B}"/>
              </a:ext>
            </a:extLst>
          </p:cNvPr>
          <p:cNvSpPr txBox="1"/>
          <p:nvPr/>
        </p:nvSpPr>
        <p:spPr>
          <a:xfrm>
            <a:off x="2438793" y="328749"/>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Businesses</a:t>
            </a:r>
          </a:p>
        </p:txBody>
      </p:sp>
      <p:sp>
        <p:nvSpPr>
          <p:cNvPr id="6" name="TextBox 5">
            <a:extLst>
              <a:ext uri="{FF2B5EF4-FFF2-40B4-BE49-F238E27FC236}">
                <a16:creationId xmlns:a16="http://schemas.microsoft.com/office/drawing/2014/main" id="{9685FDA1-9488-965E-B3F2-8F55F017D5F9}"/>
              </a:ext>
            </a:extLst>
          </p:cNvPr>
          <p:cNvSpPr txBox="1"/>
          <p:nvPr/>
        </p:nvSpPr>
        <p:spPr>
          <a:xfrm>
            <a:off x="1033616" y="1651512"/>
            <a:ext cx="9970851"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America First Legal, a nonprofit backed by Stephen Miller, a former adviser to President Trump, has filed complaints or threatened action against NASCAR, MLB, Progressive Insurance, Activision Blizzard, Macy’s, Kellogg, and Nordstrom based on a range of DEI policies and practices </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i="1" dirty="0">
                <a:latin typeface="Arial" panose="020B0604020202020204" pitchFamily="34" charset="0"/>
                <a:cs typeface="Arial" panose="020B0604020202020204" pitchFamily="34" charset="0"/>
              </a:rPr>
              <a:t>Phillips v. Starbucks Corp</a:t>
            </a:r>
            <a:r>
              <a:rPr lang="en-US" sz="2400" dirty="0">
                <a:latin typeface="Arial" panose="020B0604020202020204" pitchFamily="34" charset="0"/>
                <a:cs typeface="Arial" panose="020B0604020202020204" pitchFamily="34" charset="0"/>
              </a:rPr>
              <a:t>.; No. 19-19432, D.N.J.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Discrimination claim filed by a Caucasian plaintiff alleging race-based discrimination and retaliation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$2,736,755 in economic damages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$25,600,000 in punitive damages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$1,419,609 sought in attorneys’ fees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Settled while fee petition pending</a:t>
            </a:r>
          </a:p>
        </p:txBody>
      </p:sp>
      <p:sp>
        <p:nvSpPr>
          <p:cNvPr id="2" name="Isosceles Triangle 1">
            <a:extLst>
              <a:ext uri="{FF2B5EF4-FFF2-40B4-BE49-F238E27FC236}">
                <a16:creationId xmlns:a16="http://schemas.microsoft.com/office/drawing/2014/main" id="{151579C4-2B90-CEE6-92BA-F522E78CE253}"/>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94BD5446-4CF3-E9BE-F2FB-EA5240396AEA}"/>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479A83-40D0-DE3E-3A26-512C2324E0D4}"/>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522BD4-F050-E0DC-8332-28E30ACC8BD6}"/>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61EF1C-52B6-3C5A-7349-1A68D725D771}"/>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25604" name="Picture 4">
            <a:extLst>
              <a:ext uri="{FF2B5EF4-FFF2-40B4-BE49-F238E27FC236}">
                <a16:creationId xmlns:a16="http://schemas.microsoft.com/office/drawing/2014/main" id="{A6AC34F2-CE0C-B66D-9C70-0193682FE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302" y="4921908"/>
            <a:ext cx="1573334" cy="15733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4429AA-B756-FD5E-8032-AB61A4C16904}"/>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33008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AFA69D-1EA5-0C05-22CD-69CCBF3586E0}"/>
              </a:ext>
            </a:extLst>
          </p:cNvPr>
          <p:cNvSpPr>
            <a:spLocks noGrp="1"/>
          </p:cNvSpPr>
          <p:nvPr>
            <p:ph type="title"/>
          </p:nvPr>
        </p:nvSpPr>
        <p:spPr>
          <a:xfrm>
            <a:off x="5015137" y="-199215"/>
            <a:ext cx="10515600" cy="1325563"/>
          </a:xfrm>
        </p:spPr>
        <p:txBody>
          <a:bodyPr>
            <a:noAutofit/>
          </a:bodyPr>
          <a:lstStyle/>
          <a:p>
            <a:r>
              <a:rPr lang="en-US" sz="3200" b="1" dirty="0">
                <a:latin typeface="Arial" panose="020B0604020202020204" pitchFamily="34" charset="0"/>
                <a:cs typeface="Arial" panose="020B0604020202020204" pitchFamily="34" charset="0"/>
              </a:rPr>
              <a:t>OUR REACH </a:t>
            </a:r>
          </a:p>
        </p:txBody>
      </p:sp>
      <p:sp>
        <p:nvSpPr>
          <p:cNvPr id="10" name="Rectangle 9">
            <a:extLst>
              <a:ext uri="{FF2B5EF4-FFF2-40B4-BE49-F238E27FC236}">
                <a16:creationId xmlns:a16="http://schemas.microsoft.com/office/drawing/2014/main" id="{46B49A30-10E6-0BE2-E7FD-08A8DD1A35FB}"/>
              </a:ext>
            </a:extLst>
          </p:cNvPr>
          <p:cNvSpPr/>
          <p:nvPr/>
        </p:nvSpPr>
        <p:spPr>
          <a:xfrm>
            <a:off x="5854888" y="1395831"/>
            <a:ext cx="5120084" cy="54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AA3683-C29D-EC72-E9FC-D56D0643C7B0}"/>
              </a:ext>
            </a:extLst>
          </p:cNvPr>
          <p:cNvSpPr txBox="1"/>
          <p:nvPr/>
        </p:nvSpPr>
        <p:spPr>
          <a:xfrm>
            <a:off x="4275786" y="1190914"/>
            <a:ext cx="4252254" cy="338554"/>
          </a:xfrm>
          <a:prstGeom prst="rect">
            <a:avLst/>
          </a:prstGeom>
          <a:noFill/>
        </p:spPr>
        <p:txBody>
          <a:bodyPr wrap="none" rtlCol="0">
            <a:spAutoFit/>
          </a:bodyPr>
          <a:lstStyle/>
          <a:p>
            <a:pPr algn="r"/>
            <a:r>
              <a:rPr lang="en-US" sz="1600" b="1" dirty="0">
                <a:solidFill>
                  <a:srgbClr val="2E75B6"/>
                </a:solidFill>
                <a:effectLst/>
                <a:latin typeface="Arial" panose="020B0604020202020204" pitchFamily="34" charset="0"/>
                <a:ea typeface="Calibri" panose="020F0502020204030204" pitchFamily="34" charset="0"/>
                <a:cs typeface="Arial" panose="020B0604020202020204" pitchFamily="34" charset="0"/>
              </a:rPr>
              <a:t>States Where Our Attorneys Are Licensed</a:t>
            </a:r>
            <a:endParaRPr lang="en-US" sz="1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58A8A8D-830E-A12F-253C-9A419C8A40DC}"/>
              </a:ext>
            </a:extLst>
          </p:cNvPr>
          <p:cNvSpPr txBox="1"/>
          <p:nvPr/>
        </p:nvSpPr>
        <p:spPr>
          <a:xfrm>
            <a:off x="1312372" y="6211308"/>
            <a:ext cx="8960565" cy="646331"/>
          </a:xfrm>
          <a:prstGeom prst="rect">
            <a:avLst/>
          </a:prstGeom>
          <a:noFill/>
        </p:spPr>
        <p:txBody>
          <a:bodyPr wrap="square" rtlCol="0">
            <a:spAutoFit/>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Arizona, California, Colorado, Connecticut, Delaware, District of Columbia, Florida, Georgia, Idaho, Illinois, Indiana, Iowa, Maryland, Massachusetts, Michigan, Missouri, Nevada, New Jersey, New York, North Carolina, Ohio, Oregon, Pennsylvania, South Carolina, Tennessee, Texas, Virginia, Washington, West Virginia, Wisconsin, and Wyoming.</a:t>
            </a:r>
            <a:endParaRPr lang="en-US" sz="1200" dirty="0">
              <a:latin typeface="Arial" panose="020B0604020202020204" pitchFamily="34" charset="0"/>
              <a:cs typeface="Arial" panose="020B0604020202020204" pitchFamily="34" charset="0"/>
            </a:endParaRPr>
          </a:p>
        </p:txBody>
      </p:sp>
      <p:pic>
        <p:nvPicPr>
          <p:cNvPr id="12" name="Content Placeholder 11">
            <a:extLst>
              <a:ext uri="{FF2B5EF4-FFF2-40B4-BE49-F238E27FC236}">
                <a16:creationId xmlns:a16="http://schemas.microsoft.com/office/drawing/2014/main" id="{7130281C-F83E-46F3-A3F0-B859F858A4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987791" y="1266700"/>
            <a:ext cx="7879097" cy="4750635"/>
          </a:xfrm>
        </p:spPr>
      </p:pic>
      <p:sp>
        <p:nvSpPr>
          <p:cNvPr id="2" name="Isosceles Triangle 1">
            <a:extLst>
              <a:ext uri="{FF2B5EF4-FFF2-40B4-BE49-F238E27FC236}">
                <a16:creationId xmlns:a16="http://schemas.microsoft.com/office/drawing/2014/main" id="{5ECC0DF9-C67D-2454-64FE-4882642E6382}"/>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a:extLst>
              <a:ext uri="{FF2B5EF4-FFF2-40B4-BE49-F238E27FC236}">
                <a16:creationId xmlns:a16="http://schemas.microsoft.com/office/drawing/2014/main" id="{F1D76702-D1EA-82E6-051A-7110A83E3D1C}"/>
              </a:ext>
            </a:extLst>
          </p:cNvPr>
          <p:cNvSpPr/>
          <p:nvPr/>
        </p:nvSpPr>
        <p:spPr>
          <a:xfrm rot="5400000">
            <a:off x="-259783" y="198552"/>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643048-DA11-6B0A-DBE1-C241A8467079}"/>
              </a:ext>
            </a:extLst>
          </p:cNvPr>
          <p:cNvPicPr>
            <a:picLocks noChangeAspect="1"/>
          </p:cNvPicPr>
          <p:nvPr/>
        </p:nvPicPr>
        <p:blipFill>
          <a:blip r:embed="rId3"/>
          <a:stretch>
            <a:fillRect/>
          </a:stretch>
        </p:blipFill>
        <p:spPr>
          <a:xfrm>
            <a:off x="112391" y="170400"/>
            <a:ext cx="1246598" cy="661460"/>
          </a:xfrm>
          <a:prstGeom prst="rect">
            <a:avLst/>
          </a:prstGeom>
        </p:spPr>
      </p:pic>
      <p:cxnSp>
        <p:nvCxnSpPr>
          <p:cNvPr id="6" name="Straight Connector 5">
            <a:extLst>
              <a:ext uri="{FF2B5EF4-FFF2-40B4-BE49-F238E27FC236}">
                <a16:creationId xmlns:a16="http://schemas.microsoft.com/office/drawing/2014/main" id="{8CFA73DD-1E27-3383-BBC0-483C056CB759}"/>
              </a:ext>
            </a:extLst>
          </p:cNvPr>
          <p:cNvCxnSpPr>
            <a:cxnSpLocks/>
          </p:cNvCxnSpPr>
          <p:nvPr/>
        </p:nvCxnSpPr>
        <p:spPr>
          <a:xfrm>
            <a:off x="1589252" y="831860"/>
            <a:ext cx="10506891" cy="0"/>
          </a:xfrm>
          <a:prstGeom prst="line">
            <a:avLst/>
          </a:prstGeom>
          <a:ln w="38100">
            <a:solidFill>
              <a:srgbClr val="2E60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26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C2C0-C618-0D3D-7678-CE416ADD66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F92097-8753-18EF-5126-3325A4A3B532}"/>
              </a:ext>
            </a:extLst>
          </p:cNvPr>
          <p:cNvSpPr txBox="1"/>
          <p:nvPr/>
        </p:nvSpPr>
        <p:spPr>
          <a:xfrm>
            <a:off x="2164080" y="382455"/>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Businesses</a:t>
            </a:r>
          </a:p>
        </p:txBody>
      </p:sp>
      <p:sp>
        <p:nvSpPr>
          <p:cNvPr id="6" name="TextBox 5">
            <a:extLst>
              <a:ext uri="{FF2B5EF4-FFF2-40B4-BE49-F238E27FC236}">
                <a16:creationId xmlns:a16="http://schemas.microsoft.com/office/drawing/2014/main" id="{24B596FE-B7FB-A54D-8E6C-26A34A2D3626}"/>
              </a:ext>
            </a:extLst>
          </p:cNvPr>
          <p:cNvSpPr txBox="1"/>
          <p:nvPr/>
        </p:nvSpPr>
        <p:spPr>
          <a:xfrm>
            <a:off x="997823" y="1509748"/>
            <a:ext cx="9970851" cy="3754874"/>
          </a:xfrm>
          <a:prstGeom prst="rect">
            <a:avLst/>
          </a:prstGeom>
          <a:noFill/>
        </p:spPr>
        <p:txBody>
          <a:bodyPr wrap="square" rtlCol="0">
            <a:spAutoFit/>
          </a:bodyPr>
          <a:lstStyle/>
          <a:p>
            <a:r>
              <a:rPr lang="en-US" sz="2400" b="1" i="1" u="sng" dirty="0">
                <a:latin typeface="Arial" panose="020B0604020202020204" pitchFamily="34" charset="0"/>
                <a:cs typeface="Arial" panose="020B0604020202020204" pitchFamily="34" charset="0"/>
              </a:rPr>
              <a:t>Jonathan </a:t>
            </a:r>
            <a:r>
              <a:rPr lang="en-US" sz="2400" b="1" i="1" u="sng" dirty="0" err="1">
                <a:latin typeface="Arial" panose="020B0604020202020204" pitchFamily="34" charset="0"/>
                <a:cs typeface="Arial" panose="020B0604020202020204" pitchFamily="34" charset="0"/>
              </a:rPr>
              <a:t>Bresser</a:t>
            </a:r>
            <a:r>
              <a:rPr lang="en-US" sz="2400" b="1" i="1" u="sng" dirty="0">
                <a:latin typeface="Arial" panose="020B0604020202020204" pitchFamily="34" charset="0"/>
                <a:cs typeface="Arial" panose="020B0604020202020204" pitchFamily="34" charset="0"/>
              </a:rPr>
              <a:t>, Jr. v. The Chicago Bears Football Club, Inc., et al</a:t>
            </a:r>
          </a:p>
          <a:p>
            <a:endParaRPr lang="en-US" sz="2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Plaintiff</a:t>
            </a:r>
          </a:p>
          <a:p>
            <a:pPr marL="1200150" lvl="2"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Caucasian male, first-year law student at DePaul University College of Law in Chicago, Illinois</a:t>
            </a:r>
          </a:p>
          <a:p>
            <a:pPr lvl="2"/>
            <a:endParaRPr lang="en-US" sz="22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2/1/2024: Charge of Discrimination alleging race and sex discrimination filed with the Illinois Department of Human Rights (“IDHR”) and the Equal Employment Opportunity Commission (“EEOC”)</a:t>
            </a:r>
          </a:p>
          <a:p>
            <a:pPr marL="1200150" lvl="2"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5E55A43C-AA52-FB0B-DCDA-BE57AF97ABF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7F495FF5-2464-A732-E78F-58AFD2244F6C}"/>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99F36F-273F-46D2-0EC2-5495E128D914}"/>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BF5036-2934-2F6F-706A-EC0972BA84F6}"/>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BD6E43C-EEF4-A2E3-0EF7-9730B733B5B7}"/>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20" name="Picture 2">
            <a:extLst>
              <a:ext uri="{FF2B5EF4-FFF2-40B4-BE49-F238E27FC236}">
                <a16:creationId xmlns:a16="http://schemas.microsoft.com/office/drawing/2014/main" id="{518417C7-0030-8942-21B2-4511A332B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8" b="1418"/>
          <a:stretch/>
        </p:blipFill>
        <p:spPr bwMode="auto">
          <a:xfrm>
            <a:off x="4701309" y="4815747"/>
            <a:ext cx="1789865" cy="17898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924677-BFC0-8AE1-1DA3-F01D29DB4077}"/>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53356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3C01-AAFD-C592-F669-FD0418D1F1C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2DB690D-06A2-DBFD-1E81-59167ABD5A66}"/>
              </a:ext>
            </a:extLst>
          </p:cNvPr>
          <p:cNvSpPr txBox="1"/>
          <p:nvPr/>
        </p:nvSpPr>
        <p:spPr>
          <a:xfrm>
            <a:off x="2289878" y="254093"/>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Claims Against Businesses</a:t>
            </a:r>
          </a:p>
        </p:txBody>
      </p:sp>
      <p:sp>
        <p:nvSpPr>
          <p:cNvPr id="6" name="TextBox 5">
            <a:extLst>
              <a:ext uri="{FF2B5EF4-FFF2-40B4-BE49-F238E27FC236}">
                <a16:creationId xmlns:a16="http://schemas.microsoft.com/office/drawing/2014/main" id="{A896127A-3341-0CBF-0269-5B952E58F345}"/>
              </a:ext>
            </a:extLst>
          </p:cNvPr>
          <p:cNvSpPr txBox="1"/>
          <p:nvPr/>
        </p:nvSpPr>
        <p:spPr>
          <a:xfrm>
            <a:off x="590786" y="2327763"/>
            <a:ext cx="10505184" cy="4093428"/>
          </a:xfrm>
          <a:prstGeom prst="rect">
            <a:avLst/>
          </a:prstGeom>
          <a:noFill/>
        </p:spPr>
        <p:txBody>
          <a:bodyPr wrap="square" rtlCol="0">
            <a:spAutoFit/>
          </a:bodyPr>
          <a:lstStyle/>
          <a:p>
            <a:endParaRPr lang="en-US" sz="2200" dirty="0">
              <a:latin typeface="Times New Roman" panose="02020603050405020304" pitchFamily="18" charset="0"/>
              <a:cs typeface="Times New Roman" panose="02020603050405020304" pitchFamily="18" charset="0"/>
            </a:endParaRPr>
          </a:p>
          <a:p>
            <a:pPr lvl="2"/>
            <a:endParaRPr lang="en-US" sz="8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Chicago Bears job posting for a “Legal Diversity Fellow” which, among other things; (i.e. grades and experience), sought  applicants who are “person[s] of color and/or female law student.”</a:t>
            </a:r>
          </a:p>
          <a:p>
            <a:pPr lvl="3"/>
            <a:endParaRPr lang="en-US" sz="8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Plaintiff applied but was denied.  Alleges he was met all job qualifications other than being a person of color or female.</a:t>
            </a:r>
          </a:p>
          <a:p>
            <a:pPr lvl="3"/>
            <a:endParaRPr lang="en-US" sz="8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Alleges Defendants engaged in intentional race and sex discrimination when creating and circulating the job posting which by its very nature excludes Caucasian male as viable applicants.</a:t>
            </a:r>
          </a:p>
          <a:p>
            <a:pPr lvl="3"/>
            <a:endParaRPr lang="en-US" sz="8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Alleges defendants intentionally deprived him of his rights to contract on the basis of his race and/or sex.</a:t>
            </a:r>
          </a:p>
          <a:p>
            <a:pPr lvl="3"/>
            <a:endParaRPr lang="en-US" sz="8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Demands $600,000.</a:t>
            </a:r>
          </a:p>
        </p:txBody>
      </p:sp>
      <p:sp>
        <p:nvSpPr>
          <p:cNvPr id="2" name="Isosceles Triangle 1">
            <a:extLst>
              <a:ext uri="{FF2B5EF4-FFF2-40B4-BE49-F238E27FC236}">
                <a16:creationId xmlns:a16="http://schemas.microsoft.com/office/drawing/2014/main" id="{49B2CBFE-46DE-0728-9131-89489039AA9D}"/>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804978B3-A000-22DC-07A1-14D7338AA5EE}"/>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FF53A7-781E-BA94-3FEC-2EF9CE505CC5}"/>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3BEA82-92F0-6A87-2BC1-5E299EF26D3B}"/>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87B0E3-AA0E-A277-9514-0E07CADC05A1}"/>
              </a:ext>
            </a:extLst>
          </p:cNvPr>
          <p:cNvPicPr>
            <a:picLocks noChangeAspect="1"/>
          </p:cNvPicPr>
          <p:nvPr/>
        </p:nvPicPr>
        <p:blipFill>
          <a:blip r:embed="rId2"/>
          <a:stretch>
            <a:fillRect/>
          </a:stretch>
        </p:blipFill>
        <p:spPr>
          <a:xfrm>
            <a:off x="153580" y="186876"/>
            <a:ext cx="1246598" cy="661460"/>
          </a:xfrm>
          <a:prstGeom prst="rect">
            <a:avLst/>
          </a:prstGeom>
        </p:spPr>
      </p:pic>
      <p:sp>
        <p:nvSpPr>
          <p:cNvPr id="15" name="TextBox 14">
            <a:extLst>
              <a:ext uri="{FF2B5EF4-FFF2-40B4-BE49-F238E27FC236}">
                <a16:creationId xmlns:a16="http://schemas.microsoft.com/office/drawing/2014/main" id="{F786C2F0-C679-1DBF-EEA6-8917D0954AF4}"/>
              </a:ext>
            </a:extLst>
          </p:cNvPr>
          <p:cNvSpPr txBox="1"/>
          <p:nvPr/>
        </p:nvSpPr>
        <p:spPr>
          <a:xfrm>
            <a:off x="1669792" y="1041803"/>
            <a:ext cx="9970850" cy="461665"/>
          </a:xfrm>
          <a:prstGeom prst="rect">
            <a:avLst/>
          </a:prstGeom>
          <a:noFill/>
        </p:spPr>
        <p:txBody>
          <a:bodyPr wrap="square">
            <a:spAutoFit/>
          </a:bodyPr>
          <a:lstStyle/>
          <a:p>
            <a:r>
              <a:rPr lang="en-US" sz="2400" b="1" i="1" u="sng" dirty="0">
                <a:latin typeface="Arial" panose="020B0604020202020204" pitchFamily="34" charset="0"/>
                <a:cs typeface="Arial" panose="020B0604020202020204" pitchFamily="34" charset="0"/>
              </a:rPr>
              <a:t>Jonathan </a:t>
            </a:r>
            <a:r>
              <a:rPr lang="en-US" sz="2400" b="1" i="1" u="sng" dirty="0" err="1">
                <a:latin typeface="Arial" panose="020B0604020202020204" pitchFamily="34" charset="0"/>
                <a:cs typeface="Arial" panose="020B0604020202020204" pitchFamily="34" charset="0"/>
              </a:rPr>
              <a:t>Bresser</a:t>
            </a:r>
            <a:r>
              <a:rPr lang="en-US" sz="2400" b="1" i="1" u="sng" dirty="0">
                <a:latin typeface="Arial" panose="020B0604020202020204" pitchFamily="34" charset="0"/>
                <a:cs typeface="Arial" panose="020B0604020202020204" pitchFamily="34" charset="0"/>
              </a:rPr>
              <a:t>, Jr. v The Chicago Bears Football Club, Inc., et al</a:t>
            </a:r>
          </a:p>
        </p:txBody>
      </p:sp>
      <p:sp>
        <p:nvSpPr>
          <p:cNvPr id="17" name="TextBox 16">
            <a:extLst>
              <a:ext uri="{FF2B5EF4-FFF2-40B4-BE49-F238E27FC236}">
                <a16:creationId xmlns:a16="http://schemas.microsoft.com/office/drawing/2014/main" id="{D4D40F6F-A143-2349-BEC2-E6A2180D7495}"/>
              </a:ext>
            </a:extLst>
          </p:cNvPr>
          <p:cNvSpPr txBox="1"/>
          <p:nvPr/>
        </p:nvSpPr>
        <p:spPr>
          <a:xfrm>
            <a:off x="711200" y="1773469"/>
            <a:ext cx="11166764" cy="1046440"/>
          </a:xfrm>
          <a:prstGeom prst="rect">
            <a:avLst/>
          </a:prstGeom>
          <a:noFill/>
        </p:spPr>
        <p:txBody>
          <a:bodyPr wrap="square">
            <a:spAutoFit/>
          </a:bodyPr>
          <a:lstStyle/>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Lawsuit</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Filed 3/11/2024 in The United States District Court for the Northern District of Illinois, Eastern Division</a:t>
            </a:r>
          </a:p>
        </p:txBody>
      </p:sp>
      <p:pic>
        <p:nvPicPr>
          <p:cNvPr id="6148" name="Picture 4">
            <a:extLst>
              <a:ext uri="{FF2B5EF4-FFF2-40B4-BE49-F238E27FC236}">
                <a16:creationId xmlns:a16="http://schemas.microsoft.com/office/drawing/2014/main" id="{0667C760-BAA7-B12E-AD10-E0A531901B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57" b="25506"/>
          <a:stretch/>
        </p:blipFill>
        <p:spPr bwMode="auto">
          <a:xfrm>
            <a:off x="41747" y="3602181"/>
            <a:ext cx="2095500" cy="10464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F1DA0B-938C-01E4-E7DC-367D476F19D0}"/>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73412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319E2-3083-E713-4E5C-80F04629C03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141AE3D-B005-E460-F623-A1A7A5A01BCE}"/>
              </a:ext>
            </a:extLst>
          </p:cNvPr>
          <p:cNvSpPr txBox="1"/>
          <p:nvPr/>
        </p:nvSpPr>
        <p:spPr>
          <a:xfrm>
            <a:off x="2497340" y="419776"/>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Football-less South?</a:t>
            </a:r>
          </a:p>
        </p:txBody>
      </p:sp>
      <p:sp>
        <p:nvSpPr>
          <p:cNvPr id="6" name="TextBox 5">
            <a:extLst>
              <a:ext uri="{FF2B5EF4-FFF2-40B4-BE49-F238E27FC236}">
                <a16:creationId xmlns:a16="http://schemas.microsoft.com/office/drawing/2014/main" id="{981C6A95-1E98-1783-83D1-57791C16E229}"/>
              </a:ext>
            </a:extLst>
          </p:cNvPr>
          <p:cNvSpPr txBox="1"/>
          <p:nvPr/>
        </p:nvSpPr>
        <p:spPr>
          <a:xfrm>
            <a:off x="776878" y="2747077"/>
            <a:ext cx="10866649" cy="1569660"/>
          </a:xfrm>
          <a:prstGeom prst="rect">
            <a:avLst/>
          </a:prstGeom>
          <a:noFill/>
        </p:spPr>
        <p:txBody>
          <a:bodyPr wrap="square" rtlCol="0">
            <a:spAutoFit/>
          </a:bodyPr>
          <a:lstStyle/>
          <a:p>
            <a:endParaRPr lang="en-US" b="0" i="0" dirty="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solidFill>
                  <a:srgbClr val="2A2A2A"/>
                </a:solidFill>
                <a:effectLst/>
                <a:latin typeface="Arial" panose="020B0604020202020204" pitchFamily="34" charset="0"/>
                <a:cs typeface="Arial" panose="020B0604020202020204" pitchFamily="34" charset="0"/>
              </a:rPr>
              <a:t>Former University of </a:t>
            </a:r>
            <a:r>
              <a:rPr lang="en-US" i="1" dirty="0">
                <a:solidFill>
                  <a:srgbClr val="2A2A2A"/>
                </a:solidFill>
                <a:latin typeface="Arial" panose="020B0604020202020204" pitchFamily="34" charset="0"/>
                <a:cs typeface="Arial" panose="020B0604020202020204" pitchFamily="34" charset="0"/>
              </a:rPr>
              <a:t>Florida student and professional football player, </a:t>
            </a:r>
            <a:r>
              <a:rPr lang="en-US" i="1" dirty="0">
                <a:solidFill>
                  <a:srgbClr val="2A2A2A"/>
                </a:solidFill>
                <a:effectLst/>
                <a:latin typeface="Arial" panose="020B0604020202020204" pitchFamily="34" charset="0"/>
                <a:cs typeface="Arial" panose="020B0604020202020204" pitchFamily="34" charset="0"/>
              </a:rPr>
              <a:t>Emmitt Smith urges Black athletes to fight for diversity programs at the University of Florida</a:t>
            </a:r>
          </a:p>
          <a:p>
            <a:pPr marL="285750" indent="-285750">
              <a:buFont typeface="Arial" panose="020B0604020202020204" pitchFamily="34" charset="0"/>
              <a:buChar char="•"/>
            </a:pPr>
            <a:endParaRPr lang="en-US" i="1" dirty="0">
              <a:solidFill>
                <a:srgbClr val="2A2A2A"/>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A1BA482B-2CCA-895D-B285-7F46B3BC62AA}"/>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0CBA9E62-7EB2-FF91-994C-AFC05B7E0910}"/>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58AE58-DC0C-A025-40D7-124D82B0AB09}"/>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622EC8-B2E5-DF18-806F-69DE31497441}"/>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56285E-6351-32C2-D3E2-2639F09BED6E}"/>
              </a:ext>
            </a:extLst>
          </p:cNvPr>
          <p:cNvPicPr>
            <a:picLocks noChangeAspect="1"/>
          </p:cNvPicPr>
          <p:nvPr/>
        </p:nvPicPr>
        <p:blipFill>
          <a:blip r:embed="rId2"/>
          <a:stretch>
            <a:fillRect/>
          </a:stretch>
        </p:blipFill>
        <p:spPr>
          <a:xfrm>
            <a:off x="153580" y="186876"/>
            <a:ext cx="1246598" cy="661460"/>
          </a:xfrm>
          <a:prstGeom prst="rect">
            <a:avLst/>
          </a:prstGeom>
        </p:spPr>
      </p:pic>
      <p:sp>
        <p:nvSpPr>
          <p:cNvPr id="16" name="TextBox 15">
            <a:extLst>
              <a:ext uri="{FF2B5EF4-FFF2-40B4-BE49-F238E27FC236}">
                <a16:creationId xmlns:a16="http://schemas.microsoft.com/office/drawing/2014/main" id="{E6852DB8-EFE7-6608-6F26-A25D68738CD6}"/>
              </a:ext>
            </a:extLst>
          </p:cNvPr>
          <p:cNvSpPr txBox="1"/>
          <p:nvPr/>
        </p:nvSpPr>
        <p:spPr>
          <a:xfrm>
            <a:off x="776879" y="3818518"/>
            <a:ext cx="9487159" cy="2862322"/>
          </a:xfrm>
          <a:prstGeom prst="rect">
            <a:avLst/>
          </a:prstGeom>
          <a:noFill/>
        </p:spPr>
        <p:txBody>
          <a:bodyPr wrap="square">
            <a:spAutoFit/>
          </a:bodyPr>
          <a:lstStyle/>
          <a:p>
            <a:pPr marL="285750" indent="-285750">
              <a:buFont typeface="Arial" panose="020B0604020202020204" pitchFamily="34" charset="0"/>
              <a:buChar char="•"/>
            </a:pPr>
            <a:r>
              <a:rPr lang="en-US" b="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Birmingham Mayor Randall Woodfin said</a:t>
            </a:r>
            <a:r>
              <a:rPr lang="en-US" b="0" i="0" dirty="0">
                <a:solidFill>
                  <a:schemeClr val="tx1"/>
                </a:solidFill>
                <a:effectLst/>
                <a:latin typeface="Arial" panose="020B0604020202020204" pitchFamily="34" charset="0"/>
                <a:cs typeface="Arial" panose="020B0604020202020204" pitchFamily="34" charset="0"/>
              </a:rPr>
              <a:t> </a:t>
            </a:r>
            <a:r>
              <a:rPr lang="en-US" b="0" i="0" dirty="0">
                <a:solidFill>
                  <a:srgbClr val="2A2A2A"/>
                </a:solidFill>
                <a:effectLst/>
                <a:latin typeface="Arial" panose="020B0604020202020204" pitchFamily="34" charset="0"/>
                <a:cs typeface="Arial" panose="020B0604020202020204" pitchFamily="34" charset="0"/>
              </a:rPr>
              <a:t>he’d encourage Black athletes and their parents to avoid Alabama schools if state</a:t>
            </a:r>
            <a:r>
              <a:rPr lang="en-US" b="1" i="0" dirty="0">
                <a:solidFill>
                  <a:srgbClr val="2A2A2A"/>
                </a:solidFill>
                <a:effectLst/>
                <a:latin typeface="Arial" panose="020B0604020202020204" pitchFamily="34" charset="0"/>
                <a:cs typeface="Arial" panose="020B0604020202020204" pitchFamily="34" charset="0"/>
              </a:rPr>
              <a:t> </a:t>
            </a:r>
            <a:r>
              <a:rPr lang="en-US" b="0" i="0" dirty="0">
                <a:solidFill>
                  <a:srgbClr val="2A2A2A"/>
                </a:solidFill>
                <a:effectLst/>
                <a:latin typeface="Arial" panose="020B0604020202020204" pitchFamily="34" charset="0"/>
                <a:cs typeface="Arial" panose="020B0604020202020204" pitchFamily="34" charset="0"/>
              </a:rPr>
              <a:t>Republicans succeed in their push to ban DEI programs. He asked </a:t>
            </a:r>
            <a:r>
              <a:rPr lang="en-US" b="0" dirty="0">
                <a:solidFill>
                  <a:schemeClr val="tx1"/>
                </a:solidFill>
                <a:effectLst/>
                <a:latin typeface="Arial" panose="020B0604020202020204" pitchFamily="34" charset="0"/>
                <a:cs typeface="Arial" panose="020B0604020202020204" pitchFamily="34" charset="0"/>
              </a:rPr>
              <a:t>the leadership, athletic directors and coaches at </a:t>
            </a:r>
            <a:r>
              <a:rPr lang="en-US" b="0" i="1" dirty="0">
                <a:solidFill>
                  <a:schemeClr val="tx1"/>
                </a:solidFill>
                <a:effectLst/>
                <a:latin typeface="Arial" panose="020B0604020202020204" pitchFamily="34" charset="0"/>
                <a:cs typeface="Arial" panose="020B0604020202020204" pitchFamily="34" charset="0"/>
              </a:rPr>
              <a:t>University of Alabama Athletics, Auburn University and UAB — The University of Alabama at Birmingham</a:t>
            </a:r>
            <a:r>
              <a:rPr lang="en-US" b="0" dirty="0">
                <a:solidFill>
                  <a:schemeClr val="tx1"/>
                </a:solidFill>
                <a:effectLst/>
                <a:latin typeface="Arial" panose="020B0604020202020204" pitchFamily="34" charset="0"/>
                <a:cs typeface="Arial" panose="020B0604020202020204" pitchFamily="34" charset="0"/>
              </a:rPr>
              <a:t>: Do you support this prohibition of diversity and inclusion? To the parents of minority athletes who are helping their children decide if they want to play sports at those institutions: Would you be cool with your child playing at schools where diversity among staff is actively being discouraged? Although I’m the biggest </a:t>
            </a:r>
            <a:r>
              <a:rPr lang="en-US" b="0" i="1" dirty="0">
                <a:solidFill>
                  <a:schemeClr val="tx1"/>
                </a:solidFill>
                <a:effectLst/>
                <a:latin typeface="Arial" panose="020B0604020202020204" pitchFamily="34" charset="0"/>
                <a:cs typeface="Arial" panose="020B0604020202020204" pitchFamily="34" charset="0"/>
              </a:rPr>
              <a:t>Bama</a:t>
            </a:r>
            <a:r>
              <a:rPr lang="en-US" b="0" dirty="0">
                <a:solidFill>
                  <a:schemeClr val="tx1"/>
                </a:solidFill>
                <a:effectLst/>
                <a:latin typeface="Arial" panose="020B0604020202020204" pitchFamily="34" charset="0"/>
                <a:cs typeface="Arial" panose="020B0604020202020204" pitchFamily="34" charset="0"/>
              </a:rPr>
              <a:t> fan, I have no problem organizing Black parents and athletes to attend other institutions outside of the state where diversity and inclusion are prioritized.</a:t>
            </a:r>
            <a:endParaRPr lang="en-US" dirty="0">
              <a:solidFill>
                <a:schemeClr val="tx1"/>
              </a:solidFill>
              <a:latin typeface="Arial" panose="020B0604020202020204" pitchFamily="34" charset="0"/>
              <a:cs typeface="Arial" panose="020B0604020202020204" pitchFamily="34" charset="0"/>
            </a:endParaRPr>
          </a:p>
        </p:txBody>
      </p:sp>
      <p:pic>
        <p:nvPicPr>
          <p:cNvPr id="23554" name="Picture 2">
            <a:extLst>
              <a:ext uri="{FF2B5EF4-FFF2-40B4-BE49-F238E27FC236}">
                <a16:creationId xmlns:a16="http://schemas.microsoft.com/office/drawing/2014/main" id="{1170FF67-1368-FF25-3A31-E90645CFC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573" y="1593826"/>
            <a:ext cx="1287439" cy="125325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667D7E42-5C30-656B-E3C5-049A6DA37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098" y="3898287"/>
            <a:ext cx="1163534" cy="11635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9C246AB-98F0-3DAD-400E-B1DC9E20094A}"/>
              </a:ext>
            </a:extLst>
          </p:cNvPr>
          <p:cNvPicPr>
            <a:picLocks noChangeAspect="1"/>
          </p:cNvPicPr>
          <p:nvPr/>
        </p:nvPicPr>
        <p:blipFill>
          <a:blip r:embed="rId6"/>
          <a:stretch>
            <a:fillRect/>
          </a:stretch>
        </p:blipFill>
        <p:spPr>
          <a:xfrm>
            <a:off x="10936976" y="5926555"/>
            <a:ext cx="1095881" cy="597194"/>
          </a:xfrm>
          <a:prstGeom prst="rect">
            <a:avLst/>
          </a:prstGeom>
        </p:spPr>
      </p:pic>
      <p:sp>
        <p:nvSpPr>
          <p:cNvPr id="8" name="TextBox 7">
            <a:extLst>
              <a:ext uri="{FF2B5EF4-FFF2-40B4-BE49-F238E27FC236}">
                <a16:creationId xmlns:a16="http://schemas.microsoft.com/office/drawing/2014/main" id="{06B8BD36-1A7D-6F67-C7BA-018C323D2F6E}"/>
              </a:ext>
            </a:extLst>
          </p:cNvPr>
          <p:cNvSpPr txBox="1"/>
          <p:nvPr/>
        </p:nvSpPr>
        <p:spPr>
          <a:xfrm>
            <a:off x="776878" y="1706776"/>
            <a:ext cx="9451339"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333333"/>
                </a:solidFill>
                <a:latin typeface="Arial" panose="020B0604020202020204" pitchFamily="34" charset="0"/>
                <a:cs typeface="Arial" panose="020B0604020202020204" pitchFamily="34" charset="0"/>
              </a:rPr>
              <a:t>T</a:t>
            </a:r>
            <a:r>
              <a:rPr lang="en-US" b="0" i="0" dirty="0">
                <a:solidFill>
                  <a:srgbClr val="333333"/>
                </a:solidFill>
                <a:effectLst/>
                <a:latin typeface="Arial" panose="020B0604020202020204" pitchFamily="34" charset="0"/>
                <a:cs typeface="Arial" panose="020B0604020202020204" pitchFamily="34" charset="0"/>
              </a:rPr>
              <a:t>he NAACP issued a call for Black student athletes in Florida to reconsider going to public colleges and universities in the state. That's because in Florida, spending on Diversity, Equity and Inclusion, or DEI, is prohibited under a state law signed last year by Governor Ron DeSantis.</a:t>
            </a:r>
          </a:p>
        </p:txBody>
      </p:sp>
    </p:spTree>
    <p:extLst>
      <p:ext uri="{BB962C8B-B14F-4D97-AF65-F5344CB8AC3E}">
        <p14:creationId xmlns:p14="http://schemas.microsoft.com/office/powerpoint/2010/main" val="38759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4E30-A4FB-4F5D-E5A8-B317E581E3E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80B88AF-7D18-2C90-A8AB-BB60EB4C3B3D}"/>
              </a:ext>
            </a:extLst>
          </p:cNvPr>
          <p:cNvSpPr txBox="1"/>
          <p:nvPr/>
        </p:nvSpPr>
        <p:spPr>
          <a:xfrm>
            <a:off x="1653703" y="457200"/>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What is ESG?</a:t>
            </a:r>
          </a:p>
        </p:txBody>
      </p:sp>
      <p:sp>
        <p:nvSpPr>
          <p:cNvPr id="6" name="TextBox 5">
            <a:extLst>
              <a:ext uri="{FF2B5EF4-FFF2-40B4-BE49-F238E27FC236}">
                <a16:creationId xmlns:a16="http://schemas.microsoft.com/office/drawing/2014/main" id="{38374245-168C-330A-000E-D4DDE182CD65}"/>
              </a:ext>
            </a:extLst>
          </p:cNvPr>
          <p:cNvSpPr txBox="1"/>
          <p:nvPr/>
        </p:nvSpPr>
        <p:spPr>
          <a:xfrm>
            <a:off x="866838" y="1725852"/>
            <a:ext cx="8730679" cy="4401205"/>
          </a:xfrm>
          <a:prstGeom prst="rect">
            <a:avLst/>
          </a:prstGeom>
          <a:noFill/>
        </p:spPr>
        <p:txBody>
          <a:bodyPr wrap="square" rtlCol="0">
            <a:spAutoFit/>
          </a:bodyPr>
          <a:lstStyle/>
          <a:p>
            <a:r>
              <a:rPr lang="en-US" sz="2000" b="1" spc="5" dirty="0">
                <a:solidFill>
                  <a:srgbClr val="111111"/>
                </a:solidFill>
                <a:effectLst/>
                <a:latin typeface="Arial" panose="020B0604020202020204" pitchFamily="34" charset="0"/>
                <a:ea typeface="Calibri" panose="020F0502020204030204" pitchFamily="34" charset="0"/>
                <a:cs typeface="Arial" panose="020B0604020202020204" pitchFamily="34" charset="0"/>
              </a:rPr>
              <a:t>E</a:t>
            </a:r>
            <a:r>
              <a:rPr lang="en-US" sz="2000" spc="5" dirty="0">
                <a:solidFill>
                  <a:srgbClr val="111111"/>
                </a:solidFill>
                <a:effectLst/>
                <a:latin typeface="Arial" panose="020B0604020202020204" pitchFamily="34" charset="0"/>
                <a:ea typeface="Calibri" panose="020F0502020204030204" pitchFamily="34" charset="0"/>
                <a:cs typeface="Arial" panose="020B0604020202020204" pitchFamily="34" charset="0"/>
              </a:rPr>
              <a:t>nvironmental criteria consider how a company safeguards the environment, including corporate policies addressing climate change, for example.</a:t>
            </a:r>
          </a:p>
          <a:p>
            <a:endParaRPr lang="en-US" sz="2000" spc="5"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a:p>
            <a:r>
              <a:rPr lang="en-US" sz="2000" b="1" spc="5" dirty="0">
                <a:solidFill>
                  <a:srgbClr val="111111"/>
                </a:solidFill>
                <a:effectLst/>
                <a:latin typeface="Arial" panose="020B0604020202020204" pitchFamily="34" charset="0"/>
                <a:ea typeface="Calibri" panose="020F0502020204030204" pitchFamily="34" charset="0"/>
                <a:cs typeface="Arial" panose="020B0604020202020204" pitchFamily="34" charset="0"/>
              </a:rPr>
              <a:t>S</a:t>
            </a:r>
            <a:r>
              <a:rPr lang="en-US" sz="2000" spc="5" dirty="0">
                <a:solidFill>
                  <a:srgbClr val="111111"/>
                </a:solidFill>
                <a:effectLst/>
                <a:latin typeface="Arial" panose="020B0604020202020204" pitchFamily="34" charset="0"/>
                <a:ea typeface="Calibri" panose="020F0502020204030204" pitchFamily="34" charset="0"/>
                <a:cs typeface="Arial" panose="020B0604020202020204" pitchFamily="34" charset="0"/>
              </a:rPr>
              <a:t>ocial aspects look at the company’s relationships with internal and external </a:t>
            </a:r>
            <a:r>
              <a:rPr lang="en-US" sz="20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stakeholders. </a:t>
            </a:r>
            <a:r>
              <a:rPr lang="en-US" sz="2000" spc="5" dirty="0">
                <a:solidFill>
                  <a:srgbClr val="111111"/>
                </a:solidFill>
                <a:effectLst/>
                <a:latin typeface="Arial" panose="020B0604020202020204" pitchFamily="34" charset="0"/>
                <a:ea typeface="Calibri" panose="020F0502020204030204" pitchFamily="34" charset="0"/>
                <a:cs typeface="Arial" panose="020B0604020202020204" pitchFamily="34" charset="0"/>
              </a:rPr>
              <a:t>Social criteria examines how it manages relationships with employees, suppliers, customers, and the communities where it operates.</a:t>
            </a:r>
          </a:p>
          <a:p>
            <a:endParaRPr lang="en-US" sz="2000" spc="5" dirty="0">
              <a:solidFill>
                <a:srgbClr val="111111"/>
              </a:solidFill>
              <a:latin typeface="Arial" panose="020B0604020202020204" pitchFamily="34" charset="0"/>
              <a:ea typeface="Calibri" panose="020F0502020204030204" pitchFamily="34" charset="0"/>
              <a:cs typeface="Arial" panose="020B0604020202020204" pitchFamily="34" charset="0"/>
            </a:endParaRPr>
          </a:p>
          <a:p>
            <a:r>
              <a:rPr lang="en-US" sz="2000" b="1" kern="0" spc="5" dirty="0">
                <a:solidFill>
                  <a:srgbClr val="111111"/>
                </a:solidFill>
                <a:latin typeface="Arial" panose="020B0604020202020204" pitchFamily="34" charset="0"/>
                <a:ea typeface="Times New Roman" panose="02020603050405020304" pitchFamily="18" charset="0"/>
                <a:cs typeface="Arial" panose="020B0604020202020204" pitchFamily="34" charset="0"/>
              </a:rPr>
              <a:t>G</a:t>
            </a:r>
            <a:r>
              <a:rPr lang="en-US" sz="2000" kern="0" spc="5"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overnance standards ensure a company uses accurate and transparent accounting methods, pursues integrity and diversity in selecting its leadership, and is accountable to shareholders. </a:t>
            </a:r>
            <a:r>
              <a:rPr lang="en-US" sz="20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includes company’s leadership, executive pay, audits, internal controls and shareholder rights.</a:t>
            </a:r>
          </a:p>
          <a:p>
            <a:endParaRPr lang="en-US" sz="2000" spc="5" dirty="0">
              <a:latin typeface="Arial" panose="020B0604020202020204" pitchFamily="34" charset="0"/>
              <a:cs typeface="Arial" panose="020B0604020202020204" pitchFamily="34" charset="0"/>
            </a:endParaRPr>
          </a:p>
        </p:txBody>
      </p:sp>
      <p:sp>
        <p:nvSpPr>
          <p:cNvPr id="2" name="Isosceles Triangle 1">
            <a:extLst>
              <a:ext uri="{FF2B5EF4-FFF2-40B4-BE49-F238E27FC236}">
                <a16:creationId xmlns:a16="http://schemas.microsoft.com/office/drawing/2014/main" id="{51D0B33D-BC0D-6A45-CB86-6D505E0514DC}"/>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C43B8E8E-78E4-4403-E28A-BC02BC4BE362}"/>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1A0A05-A324-CF5C-5F60-441CF75957D5}"/>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0ED940-6A5C-E02F-6333-21C9CC7ED792}"/>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B3FDA3-44D5-9925-084B-0E6E608003E2}"/>
              </a:ext>
            </a:extLst>
          </p:cNvPr>
          <p:cNvPicPr>
            <a:picLocks noChangeAspect="1"/>
          </p:cNvPicPr>
          <p:nvPr/>
        </p:nvPicPr>
        <p:blipFill>
          <a:blip r:embed="rId2"/>
          <a:stretch>
            <a:fillRect/>
          </a:stretch>
        </p:blipFill>
        <p:spPr>
          <a:xfrm>
            <a:off x="153580" y="186876"/>
            <a:ext cx="1246598" cy="661460"/>
          </a:xfrm>
          <a:prstGeom prst="rect">
            <a:avLst/>
          </a:prstGeom>
        </p:spPr>
      </p:pic>
      <p:sp>
        <p:nvSpPr>
          <p:cNvPr id="16" name="TextBox 15">
            <a:extLst>
              <a:ext uri="{FF2B5EF4-FFF2-40B4-BE49-F238E27FC236}">
                <a16:creationId xmlns:a16="http://schemas.microsoft.com/office/drawing/2014/main" id="{5D5A87EE-B551-786A-BECB-32AAEECF3456}"/>
              </a:ext>
            </a:extLst>
          </p:cNvPr>
          <p:cNvSpPr txBox="1"/>
          <p:nvPr/>
        </p:nvSpPr>
        <p:spPr>
          <a:xfrm>
            <a:off x="0" y="6341004"/>
            <a:ext cx="6096000" cy="369332"/>
          </a:xfrm>
          <a:prstGeom prst="rect">
            <a:avLst/>
          </a:prstGeom>
          <a:noFill/>
        </p:spPr>
        <p:txBody>
          <a:bodyPr wrap="square">
            <a:spAutoFit/>
          </a:bodyPr>
          <a:lstStyle/>
          <a:p>
            <a:r>
              <a:rPr lang="en-US" sz="1800" dirty="0">
                <a:solidFill>
                  <a:schemeClr val="tx1"/>
                </a:solidFill>
                <a:latin typeface="Arial" panose="020B0604020202020204" pitchFamily="34" charset="0"/>
                <a:cs typeface="Arial" panose="020B0604020202020204" pitchFamily="34" charset="0"/>
              </a:rPr>
              <a:t>Source – Investopedi</a:t>
            </a:r>
            <a:r>
              <a:rPr lang="en-US" sz="1800" dirty="0">
                <a:latin typeface="Arial" panose="020B0604020202020204" pitchFamily="34" charset="0"/>
                <a:cs typeface="Arial" panose="020B0604020202020204" pitchFamily="34" charset="0"/>
              </a:rPr>
              <a:t>a</a:t>
            </a:r>
            <a:endParaRPr lang="en-US" sz="1800" dirty="0">
              <a:solidFill>
                <a:schemeClr val="tx1"/>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EB616492-5D2D-2998-D32D-A732C439E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061" y="2001827"/>
            <a:ext cx="2473912" cy="24739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014FBC-C2E2-C193-E496-7EC30C59695D}"/>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268990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04732-C803-6CEA-476B-414F9B97B9C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1D4504B-95FB-78FD-1E9E-B369F966671D}"/>
              </a:ext>
            </a:extLst>
          </p:cNvPr>
          <p:cNvSpPr txBox="1"/>
          <p:nvPr/>
        </p:nvSpPr>
        <p:spPr>
          <a:xfrm>
            <a:off x="2569716" y="265861"/>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Current DEI &amp; ESG Lawsuit Landscape</a:t>
            </a:r>
          </a:p>
        </p:txBody>
      </p:sp>
      <p:sp>
        <p:nvSpPr>
          <p:cNvPr id="6" name="TextBox 5">
            <a:extLst>
              <a:ext uri="{FF2B5EF4-FFF2-40B4-BE49-F238E27FC236}">
                <a16:creationId xmlns:a16="http://schemas.microsoft.com/office/drawing/2014/main" id="{6B1C3FEC-DB1F-D1F6-108D-667EDBE86AE5}"/>
              </a:ext>
            </a:extLst>
          </p:cNvPr>
          <p:cNvSpPr txBox="1"/>
          <p:nvPr/>
        </p:nvSpPr>
        <p:spPr>
          <a:xfrm>
            <a:off x="413531" y="1794176"/>
            <a:ext cx="11320284" cy="5109091"/>
          </a:xfrm>
          <a:prstGeom prst="rect">
            <a:avLst/>
          </a:prstGeom>
          <a:noFill/>
        </p:spPr>
        <p:txBody>
          <a:bodyPr wrap="square" rtlCol="0">
            <a:spAutoFit/>
          </a:bodyPr>
          <a:lstStyle/>
          <a:p>
            <a:endParaRPr lang="en-US" sz="2000" i="1"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NCPPR filed suit alleging Starbucks diversity and inclusion initiatives were discriminatory and violated securities laws. Also, policies led to race-based decisions which violated federal and state civil rights laws. </a:t>
            </a:r>
          </a:p>
          <a:p>
            <a:pPr lvl="2"/>
            <a:endParaRPr lang="en-US" sz="20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judge dismissed using Business Judgement Rule. He stated –</a:t>
            </a:r>
          </a:p>
          <a:p>
            <a:endParaRPr lang="en-US" sz="2000" b="0" i="1" dirty="0">
              <a:solidFill>
                <a:srgbClr val="292929"/>
              </a:solidFill>
              <a:effectLst/>
              <a:latin typeface="Arial" panose="020B0604020202020204" pitchFamily="34" charset="0"/>
              <a:cs typeface="Arial" panose="020B0604020202020204" pitchFamily="34" charset="0"/>
            </a:endParaRPr>
          </a:p>
          <a:p>
            <a:r>
              <a:rPr lang="en-US" sz="2000" i="1" dirty="0">
                <a:solidFill>
                  <a:srgbClr val="292929"/>
                </a:solidFill>
                <a:latin typeface="Arial" panose="020B0604020202020204" pitchFamily="34" charset="0"/>
                <a:cs typeface="Arial" panose="020B0604020202020204" pitchFamily="34" charset="0"/>
              </a:rPr>
              <a:t>			</a:t>
            </a:r>
            <a:r>
              <a:rPr lang="en-US" sz="2000" b="0" i="1" dirty="0">
                <a:solidFill>
                  <a:srgbClr val="292929"/>
                </a:solidFill>
                <a:effectLst/>
                <a:latin typeface="Arial" panose="020B0604020202020204" pitchFamily="34" charset="0"/>
                <a:cs typeface="Arial" panose="020B0604020202020204" pitchFamily="34" charset="0"/>
              </a:rPr>
              <a:t>if the plaintiff doesn’t want to be invested in </a:t>
            </a:r>
            <a:r>
              <a:rPr lang="en-US" sz="2000" b="0" i="1" u="none" strike="noStrike" dirty="0">
                <a:solidFill>
                  <a:srgbClr val="1B517C"/>
                </a:solidFill>
                <a:effectLst/>
                <a:latin typeface="Arial" panose="020B0604020202020204" pitchFamily="34" charset="0"/>
                <a:cs typeface="Arial" panose="020B0604020202020204" pitchFamily="34" charset="0"/>
                <a:hlinkClick r:id="rId2"/>
              </a:rPr>
              <a:t>‘woke’ corporate America</a:t>
            </a:r>
            <a:r>
              <a:rPr lang="en-US" sz="2000" b="0" i="1" dirty="0">
                <a:solidFill>
                  <a:srgbClr val="292929"/>
                </a:solidFill>
                <a:effectLst/>
                <a:latin typeface="Arial" panose="020B0604020202020204" pitchFamily="34" charset="0"/>
                <a:cs typeface="Arial" panose="020B0604020202020204" pitchFamily="34" charset="0"/>
              </a:rPr>
              <a:t>, 							perhaps it should seek other investment opportunities rather than wasting 						the court’s time.”</a:t>
            </a:r>
          </a:p>
          <a:p>
            <a:pPr lvl="2"/>
            <a:endParaRPr lang="en-US" sz="2400" i="1" dirty="0">
              <a:solidFill>
                <a:srgbClr val="292929"/>
              </a:solidFill>
              <a:latin typeface="Times New Roman" panose="02020603050405020304" pitchFamily="18" charset="0"/>
              <a:cs typeface="Times New Roman" panose="02020603050405020304" pitchFamily="18" charset="0"/>
            </a:endParaRPr>
          </a:p>
          <a:p>
            <a:pPr lvl="2"/>
            <a:endParaRPr lang="en-US" sz="2400" i="1" dirty="0">
              <a:solidFill>
                <a:srgbClr val="292929"/>
              </a:solidFill>
              <a:latin typeface="Times New Roman" panose="02020603050405020304" pitchFamily="18" charset="0"/>
              <a:cs typeface="Times New Roman" panose="02020603050405020304" pitchFamily="18" charset="0"/>
            </a:endParaRPr>
          </a:p>
          <a:p>
            <a:pPr lvl="2"/>
            <a:endParaRPr lang="en-US" sz="2400" i="1" dirty="0">
              <a:solidFill>
                <a:srgbClr val="292929"/>
              </a:solidFill>
              <a:latin typeface="Times New Roman" panose="02020603050405020304" pitchFamily="18" charset="0"/>
              <a:cs typeface="Times New Roman" panose="02020603050405020304" pitchFamily="18" charset="0"/>
            </a:endParaRPr>
          </a:p>
          <a:p>
            <a:pPr lvl="1"/>
            <a:r>
              <a:rPr lang="en-US" sz="2000" b="1" i="1" dirty="0" err="1">
                <a:latin typeface="Arial" panose="020B0604020202020204" pitchFamily="34" charset="0"/>
                <a:cs typeface="Arial" panose="020B0604020202020204" pitchFamily="34" charset="0"/>
              </a:rPr>
              <a:t>Nat'l</a:t>
            </a:r>
            <a:r>
              <a:rPr lang="en-US" sz="2000" b="1" i="1" dirty="0">
                <a:latin typeface="Arial" panose="020B0604020202020204" pitchFamily="34" charset="0"/>
                <a:cs typeface="Arial" panose="020B0604020202020204" pitchFamily="34" charset="0"/>
              </a:rPr>
              <a:t> Ctr. for Pub. Policy Research v. Schultz, 2:22-CV-00267-SAB</a:t>
            </a:r>
          </a:p>
          <a:p>
            <a:pPr lvl="1"/>
            <a:r>
              <a:rPr lang="en-US" sz="2000" b="1" i="1" dirty="0">
                <a:latin typeface="Arial" panose="020B0604020202020204" pitchFamily="34" charset="0"/>
                <a:cs typeface="Arial" panose="020B0604020202020204" pitchFamily="34" charset="0"/>
              </a:rPr>
              <a:t>(E.D. Wash. Mar. 21, 2023)</a:t>
            </a:r>
          </a:p>
          <a:p>
            <a:pPr lvl="1"/>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CA037785-05C4-B504-31B4-2BC27D307260}"/>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09C3814A-F172-C805-2ED5-CD927E2DCD80}"/>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C8C42F-9E69-6427-4B43-2AF763E69C72}"/>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B49F1B-0B0D-28B3-1F33-970281247A22}"/>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F676BC-96AA-7046-2BBA-9944F4851DF8}"/>
              </a:ext>
            </a:extLst>
          </p:cNvPr>
          <p:cNvPicPr>
            <a:picLocks noChangeAspect="1"/>
          </p:cNvPicPr>
          <p:nvPr/>
        </p:nvPicPr>
        <p:blipFill>
          <a:blip r:embed="rId3"/>
          <a:stretch>
            <a:fillRect/>
          </a:stretch>
        </p:blipFill>
        <p:spPr>
          <a:xfrm>
            <a:off x="153580" y="186876"/>
            <a:ext cx="1246598" cy="661460"/>
          </a:xfrm>
          <a:prstGeom prst="rect">
            <a:avLst/>
          </a:prstGeom>
        </p:spPr>
      </p:pic>
      <p:sp>
        <p:nvSpPr>
          <p:cNvPr id="16" name="TextBox 15">
            <a:extLst>
              <a:ext uri="{FF2B5EF4-FFF2-40B4-BE49-F238E27FC236}">
                <a16:creationId xmlns:a16="http://schemas.microsoft.com/office/drawing/2014/main" id="{621FB322-4036-4525-1201-52E2885251A5}"/>
              </a:ext>
            </a:extLst>
          </p:cNvPr>
          <p:cNvSpPr txBox="1"/>
          <p:nvPr/>
        </p:nvSpPr>
        <p:spPr>
          <a:xfrm>
            <a:off x="776879" y="1550250"/>
            <a:ext cx="8870672" cy="461665"/>
          </a:xfrm>
          <a:prstGeom prst="rect">
            <a:avLst/>
          </a:prstGeom>
          <a:noFill/>
        </p:spPr>
        <p:txBody>
          <a:bodyPr wrap="square">
            <a:spAutoFit/>
          </a:bodyPr>
          <a:lstStyle/>
          <a:p>
            <a:r>
              <a:rPr lang="en-US" sz="2400" b="1" i="1" dirty="0">
                <a:latin typeface="Arial" panose="020B0604020202020204" pitchFamily="34" charset="0"/>
                <a:cs typeface="Arial" panose="020B0604020202020204" pitchFamily="34" charset="0"/>
              </a:rPr>
              <a:t>National Center for Public Policy Research v. Starbucks </a:t>
            </a:r>
          </a:p>
        </p:txBody>
      </p:sp>
      <p:pic>
        <p:nvPicPr>
          <p:cNvPr id="21506" name="Picture 2">
            <a:extLst>
              <a:ext uri="{FF2B5EF4-FFF2-40B4-BE49-F238E27FC236}">
                <a16:creationId xmlns:a16="http://schemas.microsoft.com/office/drawing/2014/main" id="{A253F1E7-3E2D-FF22-1EE7-222D62988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821" y="4795808"/>
            <a:ext cx="3825760" cy="9846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AF3ABA-7354-AD00-85CF-3FE8224ED6CF}"/>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70703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9B9AC-17AD-4DD0-C0F0-DAF96B2A9C4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63EFB7-08D4-361D-1542-E4693A482B98}"/>
              </a:ext>
            </a:extLst>
          </p:cNvPr>
          <p:cNvSpPr txBox="1"/>
          <p:nvPr/>
        </p:nvSpPr>
        <p:spPr>
          <a:xfrm>
            <a:off x="2411352" y="202005"/>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Current DEI &amp; ESG Lawsuit Landscape</a:t>
            </a:r>
          </a:p>
        </p:txBody>
      </p:sp>
      <p:sp>
        <p:nvSpPr>
          <p:cNvPr id="6" name="TextBox 5">
            <a:extLst>
              <a:ext uri="{FF2B5EF4-FFF2-40B4-BE49-F238E27FC236}">
                <a16:creationId xmlns:a16="http://schemas.microsoft.com/office/drawing/2014/main" id="{7568EE01-F610-3E45-263A-C45215BD9263}"/>
              </a:ext>
            </a:extLst>
          </p:cNvPr>
          <p:cNvSpPr txBox="1"/>
          <p:nvPr/>
        </p:nvSpPr>
        <p:spPr>
          <a:xfrm>
            <a:off x="1171180" y="1366380"/>
            <a:ext cx="9970851" cy="4278094"/>
          </a:xfrm>
          <a:prstGeom prst="rect">
            <a:avLst/>
          </a:prstGeom>
          <a:noFill/>
        </p:spPr>
        <p:txBody>
          <a:bodyPr wrap="square" rtlCol="0">
            <a:spAutoFit/>
          </a:bodyPr>
          <a:lstStyle/>
          <a:p>
            <a:pPr marL="0" indent="0">
              <a:buNone/>
            </a:pPr>
            <a:r>
              <a:rPr lang="en-US" sz="2000" b="1" i="1" dirty="0">
                <a:solidFill>
                  <a:srgbClr val="333333"/>
                </a:solidFill>
                <a:effectLst/>
                <a:latin typeface="Arial" panose="020B0604020202020204" pitchFamily="34" charset="0"/>
                <a:cs typeface="Arial" panose="020B0604020202020204" pitchFamily="34" charset="0"/>
              </a:rPr>
              <a:t>Spenc</a:t>
            </a:r>
            <a:r>
              <a:rPr lang="en-US" sz="2000" b="1" i="1" dirty="0">
                <a:solidFill>
                  <a:srgbClr val="333333"/>
                </a:solidFill>
                <a:latin typeface="Arial" panose="020B0604020202020204" pitchFamily="34" charset="0"/>
                <a:cs typeface="Arial" panose="020B0604020202020204" pitchFamily="34" charset="0"/>
              </a:rPr>
              <a:t>e v. American Airlines &amp; American Airlines Employee Benefit Committee </a:t>
            </a:r>
            <a:r>
              <a:rPr lang="en-US" sz="2200" i="1" dirty="0">
                <a:solidFill>
                  <a:srgbClr val="333333"/>
                </a:solidFill>
                <a:latin typeface="Times New Roman" panose="02020603050405020304" pitchFamily="18" charset="0"/>
                <a:cs typeface="Times New Roman" panose="02020603050405020304" pitchFamily="18" charset="0"/>
              </a:rPr>
              <a:t>–</a:t>
            </a:r>
          </a:p>
          <a:p>
            <a:pPr marL="0" indent="0">
              <a:buNone/>
            </a:pPr>
            <a:endParaRPr lang="en-US" sz="2200" i="1" dirty="0">
              <a:solidFill>
                <a:srgbClr val="333333"/>
              </a:solidFill>
              <a:latin typeface="Times New Roman" panose="02020603050405020304" pitchFamily="18" charset="0"/>
              <a:cs typeface="Times New Roman" panose="02020603050405020304" pitchFamily="18" charset="0"/>
            </a:endParaRPr>
          </a:p>
          <a:p>
            <a:pPr marL="0" indent="0">
              <a:buNone/>
            </a:pPr>
            <a:r>
              <a:rPr lang="en-US" dirty="0">
                <a:solidFill>
                  <a:srgbClr val="333333"/>
                </a:solidFill>
                <a:latin typeface="Arial" panose="020B0604020202020204" pitchFamily="34" charset="0"/>
                <a:cs typeface="Arial" panose="020B0604020202020204" pitchFamily="34" charset="0"/>
              </a:rPr>
              <a:t>T</a:t>
            </a:r>
            <a:r>
              <a:rPr lang="en-US" b="0" i="0" dirty="0">
                <a:solidFill>
                  <a:srgbClr val="333333"/>
                </a:solidFill>
                <a:effectLst/>
                <a:latin typeface="Arial" panose="020B0604020202020204" pitchFamily="34" charset="0"/>
                <a:cs typeface="Arial" panose="020B0604020202020204" pitchFamily="34" charset="0"/>
              </a:rPr>
              <a:t>he Northern District of Texas denied the motion to dismiss in a lawsuit filed by an American Airlines pilot alleging that the airline and its employee benefits committee violated their fiduciary duties under ERISA to the company’s 401(k) plan participants in connection with selection and retention of funds whose managers allegedly pursue non-economic ESG objectives rather than maximizing plan participants’ financial benefits.</a:t>
            </a:r>
          </a:p>
          <a:p>
            <a:pPr marL="0" indent="0">
              <a:buNone/>
            </a:pPr>
            <a:endParaRPr lang="en-US" sz="2200" b="0" i="0" dirty="0">
              <a:solidFill>
                <a:srgbClr val="333333"/>
              </a:solidFill>
              <a:effectLst/>
              <a:latin typeface="Times New Roman" panose="02020603050405020304" pitchFamily="18" charset="0"/>
              <a:cs typeface="Times New Roman" panose="02020603050405020304" pitchFamily="18" charset="0"/>
            </a:endParaRPr>
          </a:p>
          <a:p>
            <a:pPr marL="0" indent="0">
              <a:buNone/>
            </a:pPr>
            <a:r>
              <a:rPr lang="en-US" sz="2000" dirty="0">
                <a:solidFill>
                  <a:srgbClr val="333333"/>
                </a:solidFill>
                <a:latin typeface="Arial" panose="020B0604020202020204" pitchFamily="34" charset="0"/>
                <a:cs typeface="Arial" panose="020B0604020202020204" pitchFamily="34" charset="0"/>
              </a:rPr>
              <a:t>Court said – Taking allegations as true, Plaintiff plausibly alleges at this stage that Defendants violated the duty of loyalty by not acting with a “single eye” to the interest of participants and beneficiaries.  </a:t>
            </a:r>
          </a:p>
          <a:p>
            <a:pPr marL="0" indent="0">
              <a:buNone/>
            </a:pPr>
            <a:endParaRPr lang="en-US" sz="2200" dirty="0">
              <a:solidFill>
                <a:srgbClr val="333333"/>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212121"/>
                </a:solidFill>
                <a:effectLst/>
                <a:latin typeface="Arial" panose="020B0604020202020204" pitchFamily="34" charset="0"/>
                <a:cs typeface="Arial" panose="020B0604020202020204" pitchFamily="34" charset="0"/>
              </a:rPr>
              <a:t>Spence v. Am. Airlines, Inc.</a:t>
            </a:r>
            <a:r>
              <a:rPr lang="en-US" sz="2000" b="0" i="0" dirty="0">
                <a:solidFill>
                  <a:srgbClr val="212121"/>
                </a:solidFill>
                <a:effectLst/>
                <a:latin typeface="Arial" panose="020B0604020202020204" pitchFamily="34" charset="0"/>
                <a:cs typeface="Arial" panose="020B0604020202020204" pitchFamily="34" charset="0"/>
              </a:rPr>
              <a:t>, Civil Action 4:23-cv-00552-O (N.D. Tex. Feb. 21, 2024)</a:t>
            </a:r>
            <a:endParaRPr lang="en-US" sz="2000" dirty="0">
              <a:latin typeface="Arial" panose="020B0604020202020204" pitchFamily="34" charset="0"/>
              <a:cs typeface="Arial" panose="020B0604020202020204" pitchFamily="34" charset="0"/>
            </a:endParaRPr>
          </a:p>
          <a:p>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36C16402-8E2F-2639-3492-E2B06676B7E3}"/>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82B48D44-FB67-F82C-43D1-BDEBBC7F58AA}"/>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75F591-73E3-FC38-6FDE-E06827CE5DCF}"/>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652ADE-2109-1306-A6A3-B8F65D9384A6}"/>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05EEB5-C53F-9650-4F39-32B970DC9A83}"/>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1026" name="Picture 2">
            <a:extLst>
              <a:ext uri="{FF2B5EF4-FFF2-40B4-BE49-F238E27FC236}">
                <a16:creationId xmlns:a16="http://schemas.microsoft.com/office/drawing/2014/main" id="{5AA338C9-BBC9-D912-8DA9-FA82DF9BE2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46" b="23402"/>
          <a:stretch/>
        </p:blipFill>
        <p:spPr bwMode="auto">
          <a:xfrm>
            <a:off x="4171625" y="5491259"/>
            <a:ext cx="3143250" cy="11976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363845-B587-89A2-9199-A0071ED492E4}"/>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1194679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B305-4746-B5CC-77A2-9670031D87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B12649-5B93-32C5-543D-D0F9F78CB831}"/>
              </a:ext>
            </a:extLst>
          </p:cNvPr>
          <p:cNvSpPr txBox="1"/>
          <p:nvPr/>
        </p:nvSpPr>
        <p:spPr>
          <a:xfrm>
            <a:off x="2273788" y="224294"/>
            <a:ext cx="87306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Current DEI &amp; ESG Lawsuit Landscape</a:t>
            </a:r>
          </a:p>
        </p:txBody>
      </p:sp>
      <p:sp>
        <p:nvSpPr>
          <p:cNvPr id="6" name="TextBox 5">
            <a:extLst>
              <a:ext uri="{FF2B5EF4-FFF2-40B4-BE49-F238E27FC236}">
                <a16:creationId xmlns:a16="http://schemas.microsoft.com/office/drawing/2014/main" id="{9B6AB2AD-2526-8454-FA4D-F23E9CD20EEC}"/>
              </a:ext>
            </a:extLst>
          </p:cNvPr>
          <p:cNvSpPr txBox="1"/>
          <p:nvPr/>
        </p:nvSpPr>
        <p:spPr>
          <a:xfrm>
            <a:off x="1199037" y="2081025"/>
            <a:ext cx="10259285" cy="4308872"/>
          </a:xfrm>
          <a:prstGeom prst="rect">
            <a:avLst/>
          </a:prstGeom>
          <a:noFill/>
        </p:spPr>
        <p:txBody>
          <a:bodyPr wrap="square" rtlCol="0">
            <a:spAutoFit/>
          </a:bodyPr>
          <a:lstStyle/>
          <a:p>
            <a:r>
              <a:rPr lang="fr-FR" sz="2000" b="0" i="0" dirty="0" err="1">
                <a:solidFill>
                  <a:srgbClr val="222222"/>
                </a:solidFill>
                <a:effectLst/>
                <a:latin typeface="Arial" panose="020B0604020202020204" pitchFamily="34" charset="0"/>
                <a:cs typeface="Arial" panose="020B0604020202020204" pitchFamily="34" charset="0"/>
              </a:rPr>
              <a:t>Opponents</a:t>
            </a:r>
            <a:r>
              <a:rPr lang="fr-FR" sz="2000" b="0" i="0" dirty="0">
                <a:solidFill>
                  <a:srgbClr val="222222"/>
                </a:solidFill>
                <a:effectLst/>
                <a:latin typeface="Arial" panose="020B0604020202020204" pitchFamily="34" charset="0"/>
                <a:cs typeface="Arial" panose="020B0604020202020204" pitchFamily="34" charset="0"/>
              </a:rPr>
              <a:t> of </a:t>
            </a:r>
            <a:r>
              <a:rPr lang="fr-FR" sz="2000" b="0" i="0" dirty="0" err="1">
                <a:solidFill>
                  <a:srgbClr val="222222"/>
                </a:solidFill>
                <a:effectLst/>
                <a:latin typeface="Arial" panose="020B0604020202020204" pitchFamily="34" charset="0"/>
                <a:cs typeface="Arial" panose="020B0604020202020204" pitchFamily="34" charset="0"/>
              </a:rPr>
              <a:t>Florida’s</a:t>
            </a:r>
            <a:r>
              <a:rPr lang="fr-FR" sz="2000" b="0" i="0" dirty="0">
                <a:solidFill>
                  <a:srgbClr val="222222"/>
                </a:solidFill>
                <a:effectLst/>
                <a:latin typeface="Arial" panose="020B0604020202020204" pitchFamily="34" charset="0"/>
                <a:cs typeface="Arial" panose="020B0604020202020204" pitchFamily="34" charset="0"/>
              </a:rPr>
              <a:t> STOP WOKE </a:t>
            </a:r>
            <a:r>
              <a:rPr lang="fr-FR" sz="2000" b="0" i="0" dirty="0" err="1">
                <a:solidFill>
                  <a:srgbClr val="222222"/>
                </a:solidFill>
                <a:effectLst/>
                <a:latin typeface="Arial" panose="020B0604020202020204" pitchFamily="34" charset="0"/>
                <a:cs typeface="Arial" panose="020B0604020202020204" pitchFamily="34" charset="0"/>
              </a:rPr>
              <a:t>Act</a:t>
            </a:r>
            <a:r>
              <a:rPr lang="fr-FR" sz="2000" b="0" i="0" dirty="0">
                <a:solidFill>
                  <a:srgbClr val="222222"/>
                </a:solidFill>
                <a:effectLst/>
                <a:latin typeface="Arial" panose="020B0604020202020204" pitchFamily="34" charset="0"/>
                <a:cs typeface="Arial" panose="020B0604020202020204" pitchFamily="34" charset="0"/>
              </a:rPr>
              <a:t> </a:t>
            </a:r>
            <a:r>
              <a:rPr lang="fr-FR" sz="2000" b="0" i="0" dirty="0" err="1">
                <a:solidFill>
                  <a:srgbClr val="222222"/>
                </a:solidFill>
                <a:effectLst/>
                <a:latin typeface="Arial" panose="020B0604020202020204" pitchFamily="34" charset="0"/>
                <a:cs typeface="Arial" panose="020B0604020202020204" pitchFamily="34" charset="0"/>
              </a:rPr>
              <a:t>filed</a:t>
            </a:r>
            <a:r>
              <a:rPr lang="fr-FR" sz="2000" b="0" i="0" dirty="0">
                <a:solidFill>
                  <a:srgbClr val="222222"/>
                </a:solidFill>
                <a:effectLst/>
                <a:latin typeface="Arial" panose="020B0604020202020204" pitchFamily="34" charset="0"/>
                <a:cs typeface="Arial" panose="020B0604020202020204" pitchFamily="34" charset="0"/>
              </a:rPr>
              <a:t> suit </a:t>
            </a:r>
            <a:r>
              <a:rPr lang="fr-FR" sz="2000" b="0" i="0" dirty="0" err="1">
                <a:solidFill>
                  <a:srgbClr val="222222"/>
                </a:solidFill>
                <a:effectLst/>
                <a:latin typeface="Arial" panose="020B0604020202020204" pitchFamily="34" charset="0"/>
                <a:cs typeface="Arial" panose="020B0604020202020204" pitchFamily="34" charset="0"/>
              </a:rPr>
              <a:t>against</a:t>
            </a:r>
            <a:r>
              <a:rPr lang="fr-FR" sz="2000" b="0" i="0" dirty="0">
                <a:solidFill>
                  <a:srgbClr val="222222"/>
                </a:solidFill>
                <a:effectLst/>
                <a:latin typeface="Arial" panose="020B0604020202020204" pitchFamily="34" charset="0"/>
                <a:cs typeface="Arial" panose="020B0604020202020204" pitchFamily="34" charset="0"/>
              </a:rPr>
              <a:t> the </a:t>
            </a:r>
            <a:r>
              <a:rPr lang="fr-FR" sz="2000" dirty="0" err="1">
                <a:solidFill>
                  <a:srgbClr val="222222"/>
                </a:solidFill>
                <a:latin typeface="Arial" panose="020B0604020202020204" pitchFamily="34" charset="0"/>
                <a:cs typeface="Arial" panose="020B0604020202020204" pitchFamily="34" charset="0"/>
              </a:rPr>
              <a:t>G</a:t>
            </a:r>
            <a:r>
              <a:rPr lang="fr-FR" sz="2000" b="0" i="0" dirty="0" err="1">
                <a:solidFill>
                  <a:srgbClr val="222222"/>
                </a:solidFill>
                <a:effectLst/>
                <a:latin typeface="Arial" panose="020B0604020202020204" pitchFamily="34" charset="0"/>
                <a:cs typeface="Arial" panose="020B0604020202020204" pitchFamily="34" charset="0"/>
              </a:rPr>
              <a:t>overnor</a:t>
            </a:r>
            <a:r>
              <a:rPr lang="fr-FR" sz="2000" b="0" i="0" dirty="0">
                <a:solidFill>
                  <a:srgbClr val="222222"/>
                </a:solidFill>
                <a:effectLst/>
                <a:latin typeface="Arial" panose="020B0604020202020204" pitchFamily="34" charset="0"/>
                <a:cs typeface="Arial" panose="020B0604020202020204" pitchFamily="34" charset="0"/>
              </a:rPr>
              <a:t>, Attorney General and </a:t>
            </a:r>
            <a:r>
              <a:rPr lang="fr-FR" sz="2000" b="0" i="0" dirty="0" err="1">
                <a:solidFill>
                  <a:srgbClr val="222222"/>
                </a:solidFill>
                <a:effectLst/>
                <a:latin typeface="Arial" panose="020B0604020202020204" pitchFamily="34" charset="0"/>
                <a:cs typeface="Arial" panose="020B0604020202020204" pitchFamily="34" charset="0"/>
              </a:rPr>
              <a:t>members</a:t>
            </a:r>
            <a:r>
              <a:rPr lang="fr-FR" sz="2000" b="0" i="0" dirty="0">
                <a:solidFill>
                  <a:srgbClr val="222222"/>
                </a:solidFill>
                <a:effectLst/>
                <a:latin typeface="Arial" panose="020B0604020202020204" pitchFamily="34" charset="0"/>
                <a:cs typeface="Arial" panose="020B0604020202020204" pitchFamily="34" charset="0"/>
              </a:rPr>
              <a:t> of the Florida Commission on Human Relations </a:t>
            </a:r>
            <a:r>
              <a:rPr lang="fr-FR" sz="2000" b="0" i="0" dirty="0" err="1">
                <a:solidFill>
                  <a:srgbClr val="222222"/>
                </a:solidFill>
                <a:effectLst/>
                <a:latin typeface="Arial" panose="020B0604020202020204" pitchFamily="34" charset="0"/>
                <a:cs typeface="Arial" panose="020B0604020202020204" pitchFamily="34" charset="0"/>
              </a:rPr>
              <a:t>challenging</a:t>
            </a:r>
            <a:r>
              <a:rPr lang="fr-FR" sz="2000" b="0" i="0" dirty="0">
                <a:solidFill>
                  <a:srgbClr val="222222"/>
                </a:solidFill>
                <a:effectLst/>
                <a:latin typeface="Arial" panose="020B0604020202020204" pitchFamily="34" charset="0"/>
                <a:cs typeface="Arial" panose="020B0604020202020204" pitchFamily="34" charset="0"/>
              </a:rPr>
              <a:t> the </a:t>
            </a:r>
            <a:r>
              <a:rPr lang="fr-FR" sz="2000" dirty="0" err="1">
                <a:solidFill>
                  <a:srgbClr val="222222"/>
                </a:solidFill>
                <a:latin typeface="Arial" panose="020B0604020202020204" pitchFamily="34" charset="0"/>
                <a:cs typeface="Arial" panose="020B0604020202020204" pitchFamily="34" charset="0"/>
              </a:rPr>
              <a:t>A</a:t>
            </a:r>
            <a:r>
              <a:rPr lang="fr-FR" sz="2000" b="0" i="0" dirty="0" err="1">
                <a:solidFill>
                  <a:srgbClr val="222222"/>
                </a:solidFill>
                <a:effectLst/>
                <a:latin typeface="Arial" panose="020B0604020202020204" pitchFamily="34" charset="0"/>
                <a:cs typeface="Arial" panose="020B0604020202020204" pitchFamily="34" charset="0"/>
              </a:rPr>
              <a:t>ct</a:t>
            </a:r>
            <a:r>
              <a:rPr lang="fr-FR" sz="2000" b="0" i="0" dirty="0">
                <a:solidFill>
                  <a:srgbClr val="222222"/>
                </a:solidFill>
                <a:effectLst/>
                <a:latin typeface="Arial" panose="020B0604020202020204" pitchFamily="34" charset="0"/>
                <a:cs typeface="Arial" panose="020B0604020202020204" pitchFamily="34" charset="0"/>
              </a:rPr>
              <a:t>. T</a:t>
            </a:r>
            <a:r>
              <a:rPr lang="en-US" sz="2000" b="0" i="0" dirty="0">
                <a:solidFill>
                  <a:srgbClr val="222222"/>
                </a:solidFill>
                <a:effectLst/>
                <a:latin typeface="Arial" panose="020B0604020202020204" pitchFamily="34" charset="0"/>
                <a:cs typeface="Arial" panose="020B0604020202020204" pitchFamily="34" charset="0"/>
              </a:rPr>
              <a:t>he Act prohibits employers from requiring employees to attend meetings where the company seemingly endorses concepts in programs and trainings that members of one race or sex are morally superior to others, are inherently racist or sexist, carry certain privileges,  or should feel guilty about the past actions of their ancestors.</a:t>
            </a:r>
            <a:r>
              <a:rPr lang="fr-FR" sz="2000" b="0" i="0" dirty="0">
                <a:solidFill>
                  <a:srgbClr val="222222"/>
                </a:solidFill>
                <a:effectLst/>
                <a:latin typeface="Arial" panose="020B0604020202020204" pitchFamily="34" charset="0"/>
                <a:cs typeface="Arial" panose="020B0604020202020204" pitchFamily="34" charset="0"/>
              </a:rPr>
              <a:t>   </a:t>
            </a:r>
          </a:p>
          <a:p>
            <a:endParaRPr lang="fr-FR" sz="2000" b="0" i="0" dirty="0">
              <a:solidFill>
                <a:srgbClr val="222222"/>
              </a:solidFill>
              <a:effectLst/>
              <a:latin typeface="Arial" panose="020B0604020202020204" pitchFamily="34" charset="0"/>
              <a:cs typeface="Arial" panose="020B0604020202020204" pitchFamily="34" charset="0"/>
            </a:endParaRPr>
          </a:p>
          <a:p>
            <a:r>
              <a:rPr lang="en-US" sz="2000" b="0" i="0" dirty="0">
                <a:solidFill>
                  <a:srgbClr val="222222"/>
                </a:solidFill>
                <a:effectLst/>
                <a:latin typeface="Arial" panose="020B0604020202020204" pitchFamily="34" charset="0"/>
                <a:cs typeface="Arial" panose="020B0604020202020204" pitchFamily="34" charset="0"/>
              </a:rPr>
              <a:t>The district court granted a preliminary injunction prohibiting enforcement of the Act, reasoning that the mandatory-meeting provision is both unconstitutionally vague and an unlawful content- and viewpoint-based speech restriction. The U.S. Court of Appeals for the Eight Circuit upheld dismissal. </a:t>
            </a:r>
          </a:p>
          <a:p>
            <a:endParaRPr lang="en-US" sz="2000" dirty="0">
              <a:solidFill>
                <a:srgbClr val="222222"/>
              </a:solidFill>
              <a:latin typeface="Arial" panose="020B0604020202020204" pitchFamily="34" charset="0"/>
              <a:cs typeface="Arial" panose="020B0604020202020204" pitchFamily="34" charset="0"/>
            </a:endParaRPr>
          </a:p>
          <a:p>
            <a:r>
              <a:rPr lang="en-US" sz="2000" b="1" i="1" dirty="0">
                <a:solidFill>
                  <a:srgbClr val="212121"/>
                </a:solidFill>
                <a:effectLst/>
                <a:latin typeface="Arial" panose="020B0604020202020204" pitchFamily="34" charset="0"/>
                <a:cs typeface="Arial" panose="020B0604020202020204" pitchFamily="34" charset="0"/>
              </a:rPr>
              <a:t>Honeyfund.com v. DeSantis</a:t>
            </a:r>
            <a:r>
              <a:rPr lang="en-US" sz="2000" b="1" i="0" dirty="0">
                <a:solidFill>
                  <a:srgbClr val="212121"/>
                </a:solidFill>
                <a:effectLst/>
                <a:latin typeface="Arial" panose="020B0604020202020204" pitchFamily="34" charset="0"/>
                <a:cs typeface="Arial" panose="020B0604020202020204" pitchFamily="34" charset="0"/>
              </a:rPr>
              <a:t>, 622 F. Supp. 3d 1159 (N.D. Fla. 2022)</a:t>
            </a:r>
            <a:r>
              <a:rPr lang="en-US" sz="2000" b="1" i="0" dirty="0">
                <a:solidFill>
                  <a:srgbClr val="222222"/>
                </a:solidFill>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59205851-634F-2111-6C14-992CB2E4EBB2}"/>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8480AB63-D777-FB86-844A-29F5B547BEEE}"/>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B3D399-79AE-0C0F-3B42-A8D2DA48ACB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889836-7FA5-5988-A29F-1249ACDAD79A}"/>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6824587-0268-40A5-BB3A-C7035A8F0603}"/>
              </a:ext>
            </a:extLst>
          </p:cNvPr>
          <p:cNvPicPr>
            <a:picLocks noChangeAspect="1"/>
          </p:cNvPicPr>
          <p:nvPr/>
        </p:nvPicPr>
        <p:blipFill>
          <a:blip r:embed="rId2"/>
          <a:stretch>
            <a:fillRect/>
          </a:stretch>
        </p:blipFill>
        <p:spPr>
          <a:xfrm>
            <a:off x="153580" y="186876"/>
            <a:ext cx="1246598" cy="661460"/>
          </a:xfrm>
          <a:prstGeom prst="rect">
            <a:avLst/>
          </a:prstGeom>
        </p:spPr>
      </p:pic>
      <p:sp>
        <p:nvSpPr>
          <p:cNvPr id="4" name="TextBox 3">
            <a:extLst>
              <a:ext uri="{FF2B5EF4-FFF2-40B4-BE49-F238E27FC236}">
                <a16:creationId xmlns:a16="http://schemas.microsoft.com/office/drawing/2014/main" id="{2D3F2AEE-EDB5-3044-86B0-641903E03801}"/>
              </a:ext>
            </a:extLst>
          </p:cNvPr>
          <p:cNvSpPr txBox="1"/>
          <p:nvPr/>
        </p:nvSpPr>
        <p:spPr>
          <a:xfrm>
            <a:off x="2945501" y="1270452"/>
            <a:ext cx="6821949" cy="461665"/>
          </a:xfrm>
          <a:prstGeom prst="rect">
            <a:avLst/>
          </a:prstGeom>
          <a:noFill/>
        </p:spPr>
        <p:txBody>
          <a:bodyPr wrap="square">
            <a:spAutoFit/>
          </a:bodyPr>
          <a:lstStyle/>
          <a:p>
            <a:r>
              <a:rPr lang="fr-FR" sz="2400" b="1" i="1" dirty="0">
                <a:solidFill>
                  <a:srgbClr val="222222"/>
                </a:solidFill>
                <a:effectLst/>
                <a:latin typeface="Arial" panose="020B0604020202020204" pitchFamily="34" charset="0"/>
                <a:cs typeface="Arial" panose="020B0604020202020204" pitchFamily="34" charset="0"/>
              </a:rPr>
              <a:t>Honeyfund.com, Inc., et al v. </a:t>
            </a:r>
            <a:r>
              <a:rPr lang="fr-FR" sz="2400" b="1" i="1" dirty="0" err="1">
                <a:solidFill>
                  <a:srgbClr val="222222"/>
                </a:solidFill>
                <a:effectLst/>
                <a:latin typeface="Arial" panose="020B0604020202020204" pitchFamily="34" charset="0"/>
                <a:cs typeface="Arial" panose="020B0604020202020204" pitchFamily="34" charset="0"/>
              </a:rPr>
              <a:t>DeSantis</a:t>
            </a:r>
            <a:r>
              <a:rPr lang="fr-FR" sz="2400" b="1" i="1" dirty="0">
                <a:solidFill>
                  <a:srgbClr val="222222"/>
                </a:solidFill>
                <a:effectLst/>
                <a:latin typeface="Arial" panose="020B0604020202020204" pitchFamily="34" charset="0"/>
                <a:cs typeface="Arial" panose="020B0604020202020204" pitchFamily="34" charset="0"/>
              </a:rPr>
              <a:t>, et al</a:t>
            </a:r>
            <a:endParaRPr lang="en-US" sz="2400" dirty="0"/>
          </a:p>
        </p:txBody>
      </p:sp>
      <p:pic>
        <p:nvPicPr>
          <p:cNvPr id="8" name="Picture 7">
            <a:extLst>
              <a:ext uri="{FF2B5EF4-FFF2-40B4-BE49-F238E27FC236}">
                <a16:creationId xmlns:a16="http://schemas.microsoft.com/office/drawing/2014/main" id="{8F582BEE-493D-9876-5F27-08A9A6FA39A3}"/>
              </a:ext>
            </a:extLst>
          </p:cNvPr>
          <p:cNvPicPr>
            <a:picLocks noChangeAspect="1"/>
          </p:cNvPicPr>
          <p:nvPr/>
        </p:nvPicPr>
        <p:blipFill>
          <a:blip r:embed="rId3"/>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5911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2D07-2222-98DF-2220-33BE36DE4DDB}"/>
            </a:ext>
          </a:extLst>
        </p:cNvPr>
        <p:cNvGrpSpPr/>
        <p:nvPr/>
      </p:nvGrpSpPr>
      <p:grpSpPr>
        <a:xfrm>
          <a:off x="0" y="0"/>
          <a:ext cx="0" cy="0"/>
          <a:chOff x="0" y="0"/>
          <a:chExt cx="0" cy="0"/>
        </a:xfrm>
      </p:grpSpPr>
      <p:sp>
        <p:nvSpPr>
          <p:cNvPr id="5" name="Isosceles Triangle 4">
            <a:extLst>
              <a:ext uri="{FF2B5EF4-FFF2-40B4-BE49-F238E27FC236}">
                <a16:creationId xmlns:a16="http://schemas.microsoft.com/office/drawing/2014/main" id="{79BB403F-18F2-51AC-7ECF-A748E96E7F80}"/>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97D75AA8-F8BE-8E3D-491A-D8B3743479BD}"/>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E32D99-D9AA-464C-7C68-BA584561CE4C}"/>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7CD169-CCE8-D54A-F25A-76C6C88D7679}"/>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352235-308F-D57C-8FD9-82AEC4B388D5}"/>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2050" name="Picture 2">
            <a:extLst>
              <a:ext uri="{FF2B5EF4-FFF2-40B4-BE49-F238E27FC236}">
                <a16:creationId xmlns:a16="http://schemas.microsoft.com/office/drawing/2014/main" id="{A09CD195-31A9-4366-501D-703928291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685" y="2272291"/>
            <a:ext cx="7282832" cy="21356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1D57A4-1729-665E-476A-94BFDD2D662F}"/>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55380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FC7AD8E2-069B-29DA-68A8-BBCC3E7ABE79}"/>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9161865E-AF48-0C32-EC54-AD8DE87F4183}"/>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DF8CAB-B08E-32B6-2492-E58DB9588BD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60B445-8A53-298F-BF2F-6982CC32E14C}"/>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8CDCA9-E302-6657-82B1-BB60EE91C9C6}"/>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9" name="Picture 8">
            <a:extLst>
              <a:ext uri="{FF2B5EF4-FFF2-40B4-BE49-F238E27FC236}">
                <a16:creationId xmlns:a16="http://schemas.microsoft.com/office/drawing/2014/main" id="{153338E2-D9F8-B2D8-B48D-58FB81CE8CDC}"/>
              </a:ext>
            </a:extLst>
          </p:cNvPr>
          <p:cNvPicPr>
            <a:picLocks noChangeAspect="1"/>
          </p:cNvPicPr>
          <p:nvPr/>
        </p:nvPicPr>
        <p:blipFill>
          <a:blip r:embed="rId3"/>
          <a:stretch>
            <a:fillRect/>
          </a:stretch>
        </p:blipFill>
        <p:spPr>
          <a:xfrm>
            <a:off x="10936976" y="5926555"/>
            <a:ext cx="1095881" cy="597194"/>
          </a:xfrm>
          <a:prstGeom prst="rect">
            <a:avLst/>
          </a:prstGeom>
        </p:spPr>
      </p:pic>
      <p:sp>
        <p:nvSpPr>
          <p:cNvPr id="13" name="TextBox 12">
            <a:extLst>
              <a:ext uri="{FF2B5EF4-FFF2-40B4-BE49-F238E27FC236}">
                <a16:creationId xmlns:a16="http://schemas.microsoft.com/office/drawing/2014/main" id="{20A904E2-5538-F0CF-9392-0CFE0DE9C2A4}"/>
              </a:ext>
            </a:extLst>
          </p:cNvPr>
          <p:cNvSpPr txBox="1"/>
          <p:nvPr/>
        </p:nvSpPr>
        <p:spPr>
          <a:xfrm>
            <a:off x="1553759" y="186876"/>
            <a:ext cx="10478930" cy="1107996"/>
          </a:xfrm>
          <a:prstGeom prst="rect">
            <a:avLst/>
          </a:prstGeom>
          <a:noFill/>
        </p:spPr>
        <p:txBody>
          <a:bodyPr wrap="square">
            <a:spAutoFit/>
          </a:bodyPr>
          <a:lstStyle/>
          <a:p>
            <a:pPr algn="ctr"/>
            <a:r>
              <a:rPr lang="en-US" sz="3400" b="1" dirty="0">
                <a:latin typeface="Arial" panose="020B0604020202020204" pitchFamily="34" charset="0"/>
                <a:cs typeface="Arial" panose="020B0604020202020204" pitchFamily="34" charset="0"/>
              </a:rPr>
              <a:t>DEI Is Under Attack. </a:t>
            </a:r>
          </a:p>
          <a:p>
            <a:pPr algn="ctr"/>
            <a:r>
              <a:rPr lang="en-US" sz="3200" b="1" dirty="0">
                <a:latin typeface="Arial" panose="020B0604020202020204" pitchFamily="34" charset="0"/>
                <a:cs typeface="Arial" panose="020B0604020202020204" pitchFamily="34" charset="0"/>
              </a:rPr>
              <a:t>Here’s How Companies Can Mitigate the Legal Risks. </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9A34818-FF29-4D9F-8611-28A97BCFD1A8}"/>
              </a:ext>
            </a:extLst>
          </p:cNvPr>
          <p:cNvSpPr txBox="1"/>
          <p:nvPr/>
        </p:nvSpPr>
        <p:spPr>
          <a:xfrm>
            <a:off x="2719687" y="1363889"/>
            <a:ext cx="7470250" cy="369332"/>
          </a:xfrm>
          <a:prstGeom prst="rect">
            <a:avLst/>
          </a:prstGeom>
          <a:noFill/>
        </p:spPr>
        <p:txBody>
          <a:bodyPr wrap="none" rtlCol="0">
            <a:spAutoFit/>
          </a:bodyPr>
          <a:lstStyle/>
          <a:p>
            <a:r>
              <a:rPr lang="en-US" dirty="0"/>
              <a:t>By Kenji </a:t>
            </a:r>
            <a:r>
              <a:rPr lang="en-US" dirty="0" err="1"/>
              <a:t>Yoshini</a:t>
            </a:r>
            <a:r>
              <a:rPr lang="en-US" dirty="0"/>
              <a:t> &amp; David Glasgow - Harvard Business Review – January 5, 2024 </a:t>
            </a:r>
          </a:p>
        </p:txBody>
      </p:sp>
      <p:sp>
        <p:nvSpPr>
          <p:cNvPr id="16" name="TextBox 15">
            <a:extLst>
              <a:ext uri="{FF2B5EF4-FFF2-40B4-BE49-F238E27FC236}">
                <a16:creationId xmlns:a16="http://schemas.microsoft.com/office/drawing/2014/main" id="{1ACF949A-90C7-DEE8-430B-37AD2F518127}"/>
              </a:ext>
            </a:extLst>
          </p:cNvPr>
          <p:cNvSpPr txBox="1"/>
          <p:nvPr/>
        </p:nvSpPr>
        <p:spPr>
          <a:xfrm>
            <a:off x="538081" y="2012529"/>
            <a:ext cx="9123809" cy="5016758"/>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What Makes DEI Risky?</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 DEI program is most risky when it meets three criteria:</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1. It confers a preference, meaning that some individuals are treated 			    more favorably than others.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2. The preference is given to members of a legally protected group, 			    such as groups defined by the categories protected in Title VII of the 		    Civil Rights Act of 1964. These are race, color, religion, national 			    origin, and sex (including sexual orientation and gender identity).</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3. The preference relates to a palpable benefit, such as a job, a 				    promotion, a pay raise, a work assignment, or access to training and        		    development opportunities.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4340" name="Picture 4">
            <a:extLst>
              <a:ext uri="{FF2B5EF4-FFF2-40B4-BE49-F238E27FC236}">
                <a16:creationId xmlns:a16="http://schemas.microsoft.com/office/drawing/2014/main" id="{43E2D6EF-F916-635F-CAE1-3A3ECB79E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7517" y="2012529"/>
            <a:ext cx="2531472" cy="253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20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8285-FBF6-0B2F-092A-8DBAC34BA948}"/>
              </a:ext>
            </a:extLst>
          </p:cNvPr>
          <p:cNvSpPr>
            <a:spLocks noGrp="1"/>
          </p:cNvSpPr>
          <p:nvPr>
            <p:ph type="title"/>
          </p:nvPr>
        </p:nvSpPr>
        <p:spPr>
          <a:xfrm>
            <a:off x="2804565" y="-55111"/>
            <a:ext cx="10515600" cy="1325563"/>
          </a:xfrm>
        </p:spPr>
        <p:txBody>
          <a:bodyPr>
            <a:normAutofit/>
          </a:bodyPr>
          <a:lstStyle/>
          <a:p>
            <a:r>
              <a:rPr lang="en-US" sz="3600" b="1" dirty="0">
                <a:latin typeface="Arial" panose="020B0604020202020204" pitchFamily="34" charset="0"/>
                <a:cs typeface="Arial" panose="020B0604020202020204" pitchFamily="34" charset="0"/>
              </a:rPr>
              <a:t>Identify Potential DEI Risk (</a:t>
            </a:r>
            <a:r>
              <a:rPr lang="en-US" sz="3600" b="1" dirty="0" err="1">
                <a:latin typeface="Arial" panose="020B0604020202020204" pitchFamily="34" charset="0"/>
                <a:cs typeface="Arial" panose="020B0604020202020204" pitchFamily="34" charset="0"/>
              </a:rPr>
              <a:t>Cont</a:t>
            </a:r>
            <a:r>
              <a:rPr lang="en-US" sz="3600" b="1"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FB704E0-90F9-ACEF-13D0-2F0AAA98554B}"/>
              </a:ext>
            </a:extLst>
          </p:cNvPr>
          <p:cNvSpPr txBox="1"/>
          <p:nvPr/>
        </p:nvSpPr>
        <p:spPr>
          <a:xfrm>
            <a:off x="845726" y="1830245"/>
            <a:ext cx="10209452"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With these three criteria in mind, it is possible to identify risky DEI programs.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They include:</a:t>
            </a:r>
          </a:p>
        </p:txBody>
      </p:sp>
      <p:sp>
        <p:nvSpPr>
          <p:cNvPr id="3" name="Isosceles Triangle 2">
            <a:extLst>
              <a:ext uri="{FF2B5EF4-FFF2-40B4-BE49-F238E27FC236}">
                <a16:creationId xmlns:a16="http://schemas.microsoft.com/office/drawing/2014/main" id="{02BE6ED3-4CCE-B311-E148-18B40BE6FB8D}"/>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3353D9EE-F31E-EE3A-BA79-B9E0F1613786}"/>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D9C193-5541-00FC-F6F2-B5499945EAD5}"/>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E135ED-DD3B-0170-5653-D21A697529BB}"/>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CB82AE-A6E3-0A2D-9C43-682AB08C13DC}"/>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10" name="Picture 9">
            <a:extLst>
              <a:ext uri="{FF2B5EF4-FFF2-40B4-BE49-F238E27FC236}">
                <a16:creationId xmlns:a16="http://schemas.microsoft.com/office/drawing/2014/main" id="{6DBB94A0-26CF-5908-DF71-C462DFBBE974}"/>
              </a:ext>
            </a:extLst>
          </p:cNvPr>
          <p:cNvPicPr>
            <a:picLocks noChangeAspect="1"/>
          </p:cNvPicPr>
          <p:nvPr/>
        </p:nvPicPr>
        <p:blipFill>
          <a:blip r:embed="rId3"/>
          <a:stretch>
            <a:fillRect/>
          </a:stretch>
        </p:blipFill>
        <p:spPr>
          <a:xfrm>
            <a:off x="10936976" y="5926555"/>
            <a:ext cx="1095881" cy="597194"/>
          </a:xfrm>
          <a:prstGeom prst="rect">
            <a:avLst/>
          </a:prstGeom>
        </p:spPr>
      </p:pic>
      <p:sp>
        <p:nvSpPr>
          <p:cNvPr id="12" name="TextBox 11">
            <a:extLst>
              <a:ext uri="{FF2B5EF4-FFF2-40B4-BE49-F238E27FC236}">
                <a16:creationId xmlns:a16="http://schemas.microsoft.com/office/drawing/2014/main" id="{D12ADC7D-313B-39D6-3435-93326795B71C}"/>
              </a:ext>
            </a:extLst>
          </p:cNvPr>
          <p:cNvSpPr txBox="1"/>
          <p:nvPr/>
        </p:nvSpPr>
        <p:spPr>
          <a:xfrm>
            <a:off x="2804565" y="2746087"/>
            <a:ext cx="8673598"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Hiring quotas (“Make sure at least 45% of our incoming associates are women”)</a:t>
            </a: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Tiebreaker decision-making (“If you’re choosing between two similarly strong candidates and one is white and the other is a person of color, pick the person of color”)</a:t>
            </a: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Group-specific internships and fellowships (“Let’s create an internship that limits eligibility to Black and Latino talent”)</a:t>
            </a:r>
          </a:p>
          <a:p>
            <a:endParaRPr lang="en-US" sz="1800" dirty="0">
              <a:latin typeface="Arial" panose="020B0604020202020204" pitchFamily="34" charset="0"/>
              <a:cs typeface="Arial" panose="020B0604020202020204" pitchFamily="34" charset="0"/>
            </a:endParaRPr>
          </a:p>
        </p:txBody>
      </p:sp>
      <p:pic>
        <p:nvPicPr>
          <p:cNvPr id="15" name="Picture 6">
            <a:extLst>
              <a:ext uri="{FF2B5EF4-FFF2-40B4-BE49-F238E27FC236}">
                <a16:creationId xmlns:a16="http://schemas.microsoft.com/office/drawing/2014/main" id="{ED585EFB-2764-9565-9079-D570C1746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 y="3866948"/>
            <a:ext cx="2570205" cy="13462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9264CAC-1D82-4806-75E3-D995CF67D0A2}"/>
              </a:ext>
            </a:extLst>
          </p:cNvPr>
          <p:cNvSpPr txBox="1"/>
          <p:nvPr/>
        </p:nvSpPr>
        <p:spPr>
          <a:xfrm>
            <a:off x="2804564" y="5608409"/>
            <a:ext cx="7542159" cy="646331"/>
          </a:xfrm>
          <a:prstGeom prst="rect">
            <a:avLst/>
          </a:prstGeom>
          <a:noFill/>
        </p:spPr>
        <p:txBody>
          <a:bodyPr wrap="square">
            <a:spAutoFit/>
          </a:bodyPr>
          <a:lstStyle/>
          <a:p>
            <a:pPr marL="342900" indent="-342900">
              <a:buFont typeface="+mj-lt"/>
              <a:buAutoNum type="arabicPeriod" startAt="4"/>
            </a:pPr>
            <a:r>
              <a:rPr lang="en-US" sz="1800" dirty="0">
                <a:latin typeface="Arial" panose="020B0604020202020204" pitchFamily="34" charset="0"/>
                <a:cs typeface="Arial" panose="020B0604020202020204" pitchFamily="34" charset="0"/>
              </a:rPr>
              <a:t>Tying manager compensation to diversity goals (“You will get a bonus if you hire more women and people of color on your team”)</a:t>
            </a:r>
          </a:p>
        </p:txBody>
      </p:sp>
    </p:spTree>
    <p:extLst>
      <p:ext uri="{BB962C8B-B14F-4D97-AF65-F5344CB8AC3E}">
        <p14:creationId xmlns:p14="http://schemas.microsoft.com/office/powerpoint/2010/main" val="3755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332CB-9377-5188-4873-6E27D96ED749}"/>
              </a:ext>
            </a:extLst>
          </p:cNvPr>
          <p:cNvSpPr>
            <a:spLocks noGrp="1" noRot="1" noMove="1" noResize="1" noEditPoints="1" noAdjustHandles="1" noChangeArrowheads="1" noChangeShapeType="1"/>
          </p:cNvSpPr>
          <p:nvPr/>
        </p:nvSpPr>
        <p:spPr>
          <a:xfrm>
            <a:off x="1802674" y="880562"/>
            <a:ext cx="10310946" cy="260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057B0496-2182-76A8-285F-4AD260854AE8}"/>
              </a:ext>
            </a:extLst>
          </p:cNvPr>
          <p:cNvSpPr>
            <a:spLocks noGrp="1" noRot="1" noMove="1" noResize="1" noEditPoints="1" noAdjustHandles="1" noChangeArrowheads="1" noChangeShapeType="1"/>
          </p:cNvSpPr>
          <p:nvPr/>
        </p:nvSpPr>
        <p:spPr>
          <a:xfrm rot="16200000" flipH="1" flipV="1">
            <a:off x="66071" y="-138109"/>
            <a:ext cx="2483638" cy="27285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571A6BDF-6FFE-3882-AB97-C2A543E71571}"/>
              </a:ext>
            </a:extLst>
          </p:cNvPr>
          <p:cNvCxnSpPr>
            <a:cxnSpLocks/>
          </p:cNvCxnSpPr>
          <p:nvPr/>
        </p:nvCxnSpPr>
        <p:spPr>
          <a:xfrm>
            <a:off x="1506874" y="890362"/>
            <a:ext cx="10506891" cy="0"/>
          </a:xfrm>
          <a:prstGeom prst="line">
            <a:avLst/>
          </a:prstGeom>
          <a:ln w="38100">
            <a:solidFill>
              <a:srgbClr val="2E609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5AFA69D-1EA5-0C05-22CD-69CCBF3586E0}"/>
              </a:ext>
            </a:extLst>
          </p:cNvPr>
          <p:cNvSpPr>
            <a:spLocks noGrp="1"/>
          </p:cNvSpPr>
          <p:nvPr>
            <p:ph type="title"/>
          </p:nvPr>
        </p:nvSpPr>
        <p:spPr>
          <a:xfrm>
            <a:off x="5131526" y="-132716"/>
            <a:ext cx="10515600" cy="1325563"/>
          </a:xfrm>
        </p:spPr>
        <p:txBody>
          <a:bodyPr>
            <a:noAutofit/>
          </a:bodyPr>
          <a:lstStyle/>
          <a:p>
            <a:r>
              <a:rPr lang="en-US" sz="4000" b="1" dirty="0">
                <a:latin typeface="Arial" panose="020B0604020202020204" pitchFamily="34" charset="0"/>
                <a:cs typeface="Arial" panose="020B0604020202020204" pitchFamily="34" charset="0"/>
              </a:rPr>
              <a:t>OFFICES</a:t>
            </a:r>
            <a:r>
              <a:rPr lang="en-US" sz="3000" dirty="0"/>
              <a:t> </a:t>
            </a:r>
          </a:p>
        </p:txBody>
      </p:sp>
      <p:pic>
        <p:nvPicPr>
          <p:cNvPr id="20" name="Picture 19" descr="A black and white logo&#10;&#10;Description automatically generated with low confidence">
            <a:extLst>
              <a:ext uri="{FF2B5EF4-FFF2-40B4-BE49-F238E27FC236}">
                <a16:creationId xmlns:a16="http://schemas.microsoft.com/office/drawing/2014/main" id="{0965F2DE-AD3E-9959-FDCA-930268F15A5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tretch>
            <a:fillRect/>
          </a:stretch>
        </p:blipFill>
        <p:spPr>
          <a:xfrm>
            <a:off x="178235" y="174961"/>
            <a:ext cx="1237493" cy="616242"/>
          </a:xfrm>
          <a:prstGeom prst="rect">
            <a:avLst/>
          </a:prstGeom>
        </p:spPr>
      </p:pic>
      <p:sp>
        <p:nvSpPr>
          <p:cNvPr id="3" name="TextBox 2">
            <a:extLst>
              <a:ext uri="{FF2B5EF4-FFF2-40B4-BE49-F238E27FC236}">
                <a16:creationId xmlns:a16="http://schemas.microsoft.com/office/drawing/2014/main" id="{35D6204C-384D-14EA-9E6E-B61A27BC358F}"/>
              </a:ext>
            </a:extLst>
          </p:cNvPr>
          <p:cNvSpPr txBox="1"/>
          <p:nvPr/>
        </p:nvSpPr>
        <p:spPr>
          <a:xfrm>
            <a:off x="1060962" y="1322921"/>
            <a:ext cx="19678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Alexandria, 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2560 Huntington Ave, Suite 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Alexandria, VA 22303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703-775-8600</a:t>
            </a:r>
          </a:p>
        </p:txBody>
      </p:sp>
      <p:sp>
        <p:nvSpPr>
          <p:cNvPr id="5" name="TextBox 4">
            <a:extLst>
              <a:ext uri="{FF2B5EF4-FFF2-40B4-BE49-F238E27FC236}">
                <a16:creationId xmlns:a16="http://schemas.microsoft.com/office/drawing/2014/main" id="{9D670547-9A80-0E4B-3A00-D1156F8CB5C0}"/>
              </a:ext>
            </a:extLst>
          </p:cNvPr>
          <p:cNvSpPr txBox="1"/>
          <p:nvPr/>
        </p:nvSpPr>
        <p:spPr>
          <a:xfrm>
            <a:off x="1060962" y="3069654"/>
            <a:ext cx="19678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Boston, 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111 Huntington Ave, Suite 719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Boston, MA 02199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617-843-6800</a:t>
            </a:r>
          </a:p>
        </p:txBody>
      </p:sp>
      <p:sp>
        <p:nvSpPr>
          <p:cNvPr id="6" name="TextBox 5">
            <a:extLst>
              <a:ext uri="{FF2B5EF4-FFF2-40B4-BE49-F238E27FC236}">
                <a16:creationId xmlns:a16="http://schemas.microsoft.com/office/drawing/2014/main" id="{F2B89A34-DBF4-4DB1-69ED-CC48FA633BC4}"/>
              </a:ext>
            </a:extLst>
          </p:cNvPr>
          <p:cNvSpPr txBox="1"/>
          <p:nvPr/>
        </p:nvSpPr>
        <p:spPr>
          <a:xfrm>
            <a:off x="1052569" y="3859594"/>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Charlotte, 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1355 Greenwood Cliff Rd, Suite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Charlotte, NC 28204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704-582-7900</a:t>
            </a:r>
          </a:p>
        </p:txBody>
      </p:sp>
      <p:sp>
        <p:nvSpPr>
          <p:cNvPr id="8" name="TextBox 7">
            <a:extLst>
              <a:ext uri="{FF2B5EF4-FFF2-40B4-BE49-F238E27FC236}">
                <a16:creationId xmlns:a16="http://schemas.microsoft.com/office/drawing/2014/main" id="{BB0F5BD0-68A9-B770-B15B-6BFE4570C837}"/>
              </a:ext>
            </a:extLst>
          </p:cNvPr>
          <p:cNvSpPr txBox="1"/>
          <p:nvPr/>
        </p:nvSpPr>
        <p:spPr>
          <a:xfrm>
            <a:off x="1052569" y="4627601"/>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Chicago, 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 Wacker Dr, Suite 3400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Chicago, IL 60601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312-422-6100</a:t>
            </a:r>
          </a:p>
        </p:txBody>
      </p:sp>
      <p:sp>
        <p:nvSpPr>
          <p:cNvPr id="9" name="TextBox 8">
            <a:extLst>
              <a:ext uri="{FF2B5EF4-FFF2-40B4-BE49-F238E27FC236}">
                <a16:creationId xmlns:a16="http://schemas.microsoft.com/office/drawing/2014/main" id="{E8540F5C-4B9E-F198-C9D0-92C3A57516AA}"/>
              </a:ext>
            </a:extLst>
          </p:cNvPr>
          <p:cNvSpPr txBox="1"/>
          <p:nvPr/>
        </p:nvSpPr>
        <p:spPr>
          <a:xfrm>
            <a:off x="1052567" y="5447031"/>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Columbia,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8115 Maple Lawn Blvd, Suite 350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Fulton, MD 20759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312-422-6100</a:t>
            </a:r>
          </a:p>
        </p:txBody>
      </p:sp>
      <p:sp>
        <p:nvSpPr>
          <p:cNvPr id="10" name="TextBox 9">
            <a:extLst>
              <a:ext uri="{FF2B5EF4-FFF2-40B4-BE49-F238E27FC236}">
                <a16:creationId xmlns:a16="http://schemas.microsoft.com/office/drawing/2014/main" id="{150500B8-6306-C7A9-8C1E-B69B298A8668}"/>
              </a:ext>
            </a:extLst>
          </p:cNvPr>
          <p:cNvSpPr txBox="1"/>
          <p:nvPr/>
        </p:nvSpPr>
        <p:spPr>
          <a:xfrm>
            <a:off x="3596640" y="1331628"/>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Denver,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1331 17th St, Suite 350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Denver, CO 80202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720-995-6910</a:t>
            </a:r>
          </a:p>
        </p:txBody>
      </p:sp>
      <p:sp>
        <p:nvSpPr>
          <p:cNvPr id="14" name="TextBox 13">
            <a:extLst>
              <a:ext uri="{FF2B5EF4-FFF2-40B4-BE49-F238E27FC236}">
                <a16:creationId xmlns:a16="http://schemas.microsoft.com/office/drawing/2014/main" id="{86A154F1-3F6B-4093-BE0B-8544408D4D89}"/>
              </a:ext>
            </a:extLst>
          </p:cNvPr>
          <p:cNvSpPr txBox="1"/>
          <p:nvPr/>
        </p:nvSpPr>
        <p:spPr>
          <a:xfrm>
            <a:off x="3596640" y="2069178"/>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Detroit, 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21800 Haggerty Rd, Suite 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Northville, MI 48167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248-896-1800</a:t>
            </a:r>
          </a:p>
        </p:txBody>
      </p:sp>
      <p:sp>
        <p:nvSpPr>
          <p:cNvPr id="16" name="TextBox 15">
            <a:extLst>
              <a:ext uri="{FF2B5EF4-FFF2-40B4-BE49-F238E27FC236}">
                <a16:creationId xmlns:a16="http://schemas.microsoft.com/office/drawing/2014/main" id="{0B11B5CF-7994-4540-2749-5F712D817139}"/>
              </a:ext>
            </a:extLst>
          </p:cNvPr>
          <p:cNvSpPr txBox="1"/>
          <p:nvPr/>
        </p:nvSpPr>
        <p:spPr>
          <a:xfrm>
            <a:off x="3596640" y="2871892"/>
            <a:ext cx="223056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Fresno,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8050 N. Palm Ave., Suite 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Fresno, CA 93711</a:t>
            </a:r>
          </a:p>
        </p:txBody>
      </p:sp>
      <p:sp>
        <p:nvSpPr>
          <p:cNvPr id="17" name="TextBox 16">
            <a:extLst>
              <a:ext uri="{FF2B5EF4-FFF2-40B4-BE49-F238E27FC236}">
                <a16:creationId xmlns:a16="http://schemas.microsoft.com/office/drawing/2014/main" id="{CA12F2D0-27A1-5AB6-5B56-FB902B5EB5B3}"/>
              </a:ext>
            </a:extLst>
          </p:cNvPr>
          <p:cNvSpPr txBox="1"/>
          <p:nvPr/>
        </p:nvSpPr>
        <p:spPr>
          <a:xfrm>
            <a:off x="3591127" y="3482656"/>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Hermosa Beach,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2615 East Pacific Coast Hwy, Suite 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Hermosa Beach, CA 90254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310-807-1100</a:t>
            </a:r>
          </a:p>
        </p:txBody>
      </p:sp>
      <p:sp>
        <p:nvSpPr>
          <p:cNvPr id="18" name="TextBox 17">
            <a:extLst>
              <a:ext uri="{FF2B5EF4-FFF2-40B4-BE49-F238E27FC236}">
                <a16:creationId xmlns:a16="http://schemas.microsoft.com/office/drawing/2014/main" id="{63525965-2E4E-DE77-D2F9-0A899BDF8591}"/>
              </a:ext>
            </a:extLst>
          </p:cNvPr>
          <p:cNvSpPr txBox="1"/>
          <p:nvPr/>
        </p:nvSpPr>
        <p:spPr>
          <a:xfrm>
            <a:off x="3591127" y="4242969"/>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Las Vegas, NV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300 South 4th Street, Suite 1250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Vegas, NV 89101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725-485-4520</a:t>
            </a:r>
          </a:p>
        </p:txBody>
      </p:sp>
      <p:sp>
        <p:nvSpPr>
          <p:cNvPr id="21" name="TextBox 20">
            <a:extLst>
              <a:ext uri="{FF2B5EF4-FFF2-40B4-BE49-F238E27FC236}">
                <a16:creationId xmlns:a16="http://schemas.microsoft.com/office/drawing/2014/main" id="{46EA7A1A-A57B-DEDB-99D4-800D0F9F8E9A}"/>
              </a:ext>
            </a:extLst>
          </p:cNvPr>
          <p:cNvSpPr txBox="1"/>
          <p:nvPr/>
        </p:nvSpPr>
        <p:spPr>
          <a:xfrm>
            <a:off x="3591127" y="4961455"/>
            <a:ext cx="24264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Los Angeles,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550 South Hope St, Suite 2400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Angeles, CA  90071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Arial" panose="020B0604020202020204" pitchFamily="34" charset="0"/>
              <a:cs typeface="Arial" panose="020B0604020202020204" pitchFamily="34" charset="0"/>
            </a:endParaRPr>
          </a:p>
          <a:p>
            <a:pPr defTabSz="914400">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Los Angeles,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21650 Oxnard St, Suite 530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Woodland Hills, CA 91367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213-306-1610</a:t>
            </a:r>
          </a:p>
        </p:txBody>
      </p:sp>
      <p:sp>
        <p:nvSpPr>
          <p:cNvPr id="22" name="TextBox 21">
            <a:extLst>
              <a:ext uri="{FF2B5EF4-FFF2-40B4-BE49-F238E27FC236}">
                <a16:creationId xmlns:a16="http://schemas.microsoft.com/office/drawing/2014/main" id="{EE5BFBF5-325A-E35B-222B-ED90A91093FC}"/>
              </a:ext>
            </a:extLst>
          </p:cNvPr>
          <p:cNvSpPr txBox="1"/>
          <p:nvPr/>
        </p:nvSpPr>
        <p:spPr>
          <a:xfrm>
            <a:off x="6371418" y="1321654"/>
            <a:ext cx="2230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New York City, 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 West 36th St, 8th Fl.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York City, NY 10018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212-377-5255</a:t>
            </a:r>
          </a:p>
        </p:txBody>
      </p:sp>
      <p:sp>
        <p:nvSpPr>
          <p:cNvPr id="23" name="TextBox 22">
            <a:extLst>
              <a:ext uri="{FF2B5EF4-FFF2-40B4-BE49-F238E27FC236}">
                <a16:creationId xmlns:a16="http://schemas.microsoft.com/office/drawing/2014/main" id="{F15DC1E0-677D-C562-128A-BDBAA4A537AD}"/>
              </a:ext>
            </a:extLst>
          </p:cNvPr>
          <p:cNvSpPr txBox="1"/>
          <p:nvPr/>
        </p:nvSpPr>
        <p:spPr>
          <a:xfrm>
            <a:off x="6371420" y="2067149"/>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Norfolk, 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 W. Main St, Suite 4900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Norfolk, VA 23510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757-678-8680</a:t>
            </a:r>
          </a:p>
        </p:txBody>
      </p:sp>
      <p:sp>
        <p:nvSpPr>
          <p:cNvPr id="24" name="TextBox 23">
            <a:extLst>
              <a:ext uri="{FF2B5EF4-FFF2-40B4-BE49-F238E27FC236}">
                <a16:creationId xmlns:a16="http://schemas.microsoft.com/office/drawing/2014/main" id="{3AC01D2F-F905-C0F3-0CEE-B0779DC622B6}"/>
              </a:ext>
            </a:extLst>
          </p:cNvPr>
          <p:cNvSpPr txBox="1"/>
          <p:nvPr/>
        </p:nvSpPr>
        <p:spPr>
          <a:xfrm>
            <a:off x="6371419" y="2826159"/>
            <a:ext cx="242649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Orange County,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4695 MacArthur Court, Suite 900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Newport Beach, CA 92660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Arial" panose="020B0604020202020204" pitchFamily="34" charset="0"/>
              <a:cs typeface="Arial" panose="020B0604020202020204" pitchFamily="34" charset="0"/>
            </a:endParaRPr>
          </a:p>
          <a:p>
            <a:endParaRPr lang="en-US" sz="1000" b="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2476544-F8BF-D953-2A96-A8C2856BAB7F}"/>
              </a:ext>
            </a:extLst>
          </p:cNvPr>
          <p:cNvSpPr txBox="1"/>
          <p:nvPr/>
        </p:nvSpPr>
        <p:spPr>
          <a:xfrm>
            <a:off x="6371417" y="3499078"/>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Philadelphia, 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1717 Arch St, Suite 3910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Philadelphia, PA 19103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215-461-3300</a:t>
            </a:r>
          </a:p>
        </p:txBody>
      </p:sp>
      <p:sp>
        <p:nvSpPr>
          <p:cNvPr id="26" name="TextBox 25">
            <a:extLst>
              <a:ext uri="{FF2B5EF4-FFF2-40B4-BE49-F238E27FC236}">
                <a16:creationId xmlns:a16="http://schemas.microsoft.com/office/drawing/2014/main" id="{4448990D-1B05-E5B8-124A-B9AD7AB02B1A}"/>
              </a:ext>
            </a:extLst>
          </p:cNvPr>
          <p:cNvSpPr txBox="1"/>
          <p:nvPr/>
        </p:nvSpPr>
        <p:spPr>
          <a:xfrm>
            <a:off x="6372103" y="4273658"/>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Pittsburgh, 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102 Broadway St, Suite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Carnegie, PA 15106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412-790-3020</a:t>
            </a:r>
          </a:p>
        </p:txBody>
      </p:sp>
      <p:sp>
        <p:nvSpPr>
          <p:cNvPr id="27" name="TextBox 26">
            <a:extLst>
              <a:ext uri="{FF2B5EF4-FFF2-40B4-BE49-F238E27FC236}">
                <a16:creationId xmlns:a16="http://schemas.microsoft.com/office/drawing/2014/main" id="{C05DAE44-F63E-A72D-4B69-FE5BA39D05DE}"/>
              </a:ext>
            </a:extLst>
          </p:cNvPr>
          <p:cNvSpPr txBox="1"/>
          <p:nvPr/>
        </p:nvSpPr>
        <p:spPr>
          <a:xfrm>
            <a:off x="6371417" y="4963351"/>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Portland,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805 SW Broadway, Suite 2280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Portland, OR 97205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458-451-5904</a:t>
            </a:r>
          </a:p>
        </p:txBody>
      </p:sp>
      <p:sp>
        <p:nvSpPr>
          <p:cNvPr id="28" name="TextBox 27">
            <a:extLst>
              <a:ext uri="{FF2B5EF4-FFF2-40B4-BE49-F238E27FC236}">
                <a16:creationId xmlns:a16="http://schemas.microsoft.com/office/drawing/2014/main" id="{7A15931F-56B1-AF9A-007A-F1298CD6A56E}"/>
              </a:ext>
            </a:extLst>
          </p:cNvPr>
          <p:cNvSpPr txBox="1"/>
          <p:nvPr/>
        </p:nvSpPr>
        <p:spPr>
          <a:xfrm>
            <a:off x="6374917" y="5656870"/>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Princeton, NJ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116 Village Blvd, Suite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Princeton, NJ 08540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215-461-3300</a:t>
            </a:r>
          </a:p>
        </p:txBody>
      </p:sp>
      <p:sp>
        <p:nvSpPr>
          <p:cNvPr id="29" name="TextBox 28">
            <a:extLst>
              <a:ext uri="{FF2B5EF4-FFF2-40B4-BE49-F238E27FC236}">
                <a16:creationId xmlns:a16="http://schemas.microsoft.com/office/drawing/2014/main" id="{215E7475-34A7-1704-273E-4A7E12145ED4}"/>
              </a:ext>
            </a:extLst>
          </p:cNvPr>
          <p:cNvSpPr txBox="1"/>
          <p:nvPr/>
        </p:nvSpPr>
        <p:spPr>
          <a:xfrm>
            <a:off x="8993765" y="1331628"/>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Richmond, 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411 E. Franklin St, Suite 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Richmond, VA 23219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804-403-7100</a:t>
            </a:r>
          </a:p>
        </p:txBody>
      </p:sp>
      <p:sp>
        <p:nvSpPr>
          <p:cNvPr id="30" name="TextBox 29">
            <a:extLst>
              <a:ext uri="{FF2B5EF4-FFF2-40B4-BE49-F238E27FC236}">
                <a16:creationId xmlns:a16="http://schemas.microsoft.com/office/drawing/2014/main" id="{C655DF08-F502-8DEF-AA77-028AEDBE8486}"/>
              </a:ext>
            </a:extLst>
          </p:cNvPr>
          <p:cNvSpPr txBox="1"/>
          <p:nvPr/>
        </p:nvSpPr>
        <p:spPr>
          <a:xfrm>
            <a:off x="8993764" y="2043213"/>
            <a:ext cx="24264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Sacramento,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5325 </a:t>
            </a:r>
            <a:r>
              <a:rPr kumimoji="0" lang="fr-FR"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Elkhorn</a:t>
            </a: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Blvd, Suite 1013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Sacramento, CA 95842</a:t>
            </a:r>
          </a:p>
        </p:txBody>
      </p:sp>
      <p:sp>
        <p:nvSpPr>
          <p:cNvPr id="31" name="TextBox 30">
            <a:extLst>
              <a:ext uri="{FF2B5EF4-FFF2-40B4-BE49-F238E27FC236}">
                <a16:creationId xmlns:a16="http://schemas.microsoft.com/office/drawing/2014/main" id="{E71C5BB1-95C6-E094-0BAD-94F792C8F720}"/>
              </a:ext>
            </a:extLst>
          </p:cNvPr>
          <p:cNvSpPr txBox="1"/>
          <p:nvPr/>
        </p:nvSpPr>
        <p:spPr>
          <a:xfrm>
            <a:off x="8993763" y="2822641"/>
            <a:ext cx="24264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San Francisco, CA</a:t>
            </a:r>
            <a:br>
              <a:rPr kumimoji="0" lang="it-IT"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br>
            <a:r>
              <a:rPr kumimoji="0" lang="it-I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Embarcadero Center, Suite 2100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 Francisco, CA 94111</a:t>
            </a:r>
          </a:p>
        </p:txBody>
      </p:sp>
      <p:sp>
        <p:nvSpPr>
          <p:cNvPr id="32" name="TextBox 31">
            <a:extLst>
              <a:ext uri="{FF2B5EF4-FFF2-40B4-BE49-F238E27FC236}">
                <a16:creationId xmlns:a16="http://schemas.microsoft.com/office/drawing/2014/main" id="{608EE951-D700-3725-F9AA-358DB504E1DB}"/>
              </a:ext>
            </a:extLst>
          </p:cNvPr>
          <p:cNvSpPr txBox="1"/>
          <p:nvPr/>
        </p:nvSpPr>
        <p:spPr>
          <a:xfrm>
            <a:off x="8993762" y="3493884"/>
            <a:ext cx="24264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Seattle, 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600 1st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Ave.,Suite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102, PMB 2256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Seattle, WA 98104</a:t>
            </a:r>
          </a:p>
        </p:txBody>
      </p:sp>
      <p:sp>
        <p:nvSpPr>
          <p:cNvPr id="33" name="TextBox 32">
            <a:extLst>
              <a:ext uri="{FF2B5EF4-FFF2-40B4-BE49-F238E27FC236}">
                <a16:creationId xmlns:a16="http://schemas.microsoft.com/office/drawing/2014/main" id="{D332F6F2-3F69-B6CF-E0D3-C6C8AACAFD93}"/>
              </a:ext>
            </a:extLst>
          </p:cNvPr>
          <p:cNvSpPr txBox="1"/>
          <p:nvPr/>
        </p:nvSpPr>
        <p:spPr>
          <a:xfrm>
            <a:off x="8993075" y="4238740"/>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Washington, D.C.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1629 K Street N.W., Suite 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Washington, D.C. 20006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703-775-8601</a:t>
            </a:r>
          </a:p>
        </p:txBody>
      </p:sp>
      <p:sp>
        <p:nvSpPr>
          <p:cNvPr id="34" name="TextBox 33">
            <a:extLst>
              <a:ext uri="{FF2B5EF4-FFF2-40B4-BE49-F238E27FC236}">
                <a16:creationId xmlns:a16="http://schemas.microsoft.com/office/drawing/2014/main" id="{97434EEE-24BC-973B-F674-36E8F8F354DE}"/>
              </a:ext>
            </a:extLst>
          </p:cNvPr>
          <p:cNvSpPr txBox="1"/>
          <p:nvPr/>
        </p:nvSpPr>
        <p:spPr>
          <a:xfrm>
            <a:off x="8993075" y="4981525"/>
            <a:ext cx="24264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Wilmington,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North King St, Plaza Suite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Wilmington, DE 19801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302-492-2150</a:t>
            </a:r>
          </a:p>
        </p:txBody>
      </p:sp>
      <p:sp>
        <p:nvSpPr>
          <p:cNvPr id="7" name="TextBox 6">
            <a:extLst>
              <a:ext uri="{FF2B5EF4-FFF2-40B4-BE49-F238E27FC236}">
                <a16:creationId xmlns:a16="http://schemas.microsoft.com/office/drawing/2014/main" id="{9A0A3D56-D8D7-C3FB-DABA-32917E8A1E18}"/>
              </a:ext>
            </a:extLst>
          </p:cNvPr>
          <p:cNvSpPr txBox="1"/>
          <p:nvPr/>
        </p:nvSpPr>
        <p:spPr>
          <a:xfrm>
            <a:off x="1060962" y="2069161"/>
            <a:ext cx="196784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6098"/>
                </a:solidFill>
                <a:effectLst/>
                <a:uLnTx/>
                <a:uFillTx/>
                <a:latin typeface="Arial" panose="020B0604020202020204" pitchFamily="34" charset="0"/>
                <a:ea typeface="+mn-ea"/>
                <a:cs typeface="Arial" panose="020B0604020202020204" pitchFamily="34" charset="0"/>
              </a:rPr>
              <a:t>Atlanta, 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555 North Point Center East,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4th Floor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Alpharetta, GA 30022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312-422-6100</a:t>
            </a:r>
          </a:p>
        </p:txBody>
      </p:sp>
      <p:sp>
        <p:nvSpPr>
          <p:cNvPr id="13" name="Isosceles Triangle 12">
            <a:extLst>
              <a:ext uri="{FF2B5EF4-FFF2-40B4-BE49-F238E27FC236}">
                <a16:creationId xmlns:a16="http://schemas.microsoft.com/office/drawing/2014/main" id="{1968B76E-E2D1-9C00-F6FA-94CFECB97C58}"/>
              </a:ext>
            </a:extLst>
          </p:cNvPr>
          <p:cNvSpPr/>
          <p:nvPr/>
        </p:nvSpPr>
        <p:spPr>
          <a:xfrm rot="5400000">
            <a:off x="-259783" y="198552"/>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75B3E10-C5FA-38A6-9632-A0DE2026A68F}"/>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6F9FCCB2-D981-A3AB-CFA6-1A186334E6B6}"/>
              </a:ext>
            </a:extLst>
          </p:cNvPr>
          <p:cNvPicPr>
            <a:picLocks noChangeAspect="1"/>
          </p:cNvPicPr>
          <p:nvPr/>
        </p:nvPicPr>
        <p:blipFill>
          <a:blip r:embed="rId3"/>
          <a:stretch>
            <a:fillRect/>
          </a:stretch>
        </p:blipFill>
        <p:spPr>
          <a:xfrm>
            <a:off x="78380" y="162578"/>
            <a:ext cx="1246598" cy="661460"/>
          </a:xfrm>
          <a:prstGeom prst="rect">
            <a:avLst/>
          </a:prstGeom>
        </p:spPr>
      </p:pic>
    </p:spTree>
    <p:extLst>
      <p:ext uri="{BB962C8B-B14F-4D97-AF65-F5344CB8AC3E}">
        <p14:creationId xmlns:p14="http://schemas.microsoft.com/office/powerpoint/2010/main" val="247656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2393-DA8F-F5F7-854C-62BFBDE334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1A7A99-1687-1F21-18FA-BCBFBF1CA505}"/>
              </a:ext>
            </a:extLst>
          </p:cNvPr>
          <p:cNvSpPr txBox="1"/>
          <p:nvPr/>
        </p:nvSpPr>
        <p:spPr>
          <a:xfrm>
            <a:off x="1530729" y="196749"/>
            <a:ext cx="9328825" cy="70788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Reality</a:t>
            </a:r>
            <a:r>
              <a:rPr lang="en-US" sz="40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1B3204F-5755-A744-3D7F-34475EDEFAE5}"/>
              </a:ext>
            </a:extLst>
          </p:cNvPr>
          <p:cNvSpPr txBox="1"/>
          <p:nvPr/>
        </p:nvSpPr>
        <p:spPr>
          <a:xfrm>
            <a:off x="776879" y="1428826"/>
            <a:ext cx="10836526" cy="3724096"/>
          </a:xfrm>
          <a:prstGeom prst="rect">
            <a:avLst/>
          </a:prstGeom>
          <a:noFill/>
        </p:spPr>
        <p:txBody>
          <a:bodyPr wrap="square">
            <a:spAutoFit/>
          </a:bodyPr>
          <a:lstStyle/>
          <a:p>
            <a:pPr marL="285750" indent="-285750">
              <a:lnSpc>
                <a:spcPct val="100000"/>
              </a:lnSpc>
              <a:spcBef>
                <a:spcPts val="0"/>
              </a:spcBef>
              <a:spcAft>
                <a:spcPts val="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nSpc>
                <a:spcPct val="100000"/>
              </a:lnSpc>
              <a:spcBef>
                <a:spcPts val="0"/>
              </a:spcBef>
              <a:spcAft>
                <a:spcPts val="0"/>
              </a:spcAft>
              <a:buFont typeface="Arial" panose="020B0604020202020204" pitchFamily="34" charset="0"/>
              <a:buChar char="•"/>
            </a:pPr>
            <a:r>
              <a:rPr lang="en-US" sz="2200" dirty="0">
                <a:latin typeface="Arial" panose="020B0604020202020204" pitchFamily="34" charset="0"/>
                <a:cs typeface="Arial" panose="020B0604020202020204" pitchFamily="34" charset="0"/>
              </a:rPr>
              <a:t>Reputation and retention – Diverse companies enhance recruitment, retention, talent development and can capture new market share</a:t>
            </a:r>
          </a:p>
          <a:p>
            <a:pPr marL="285750" indent="-285750">
              <a:lnSpc>
                <a:spcPct val="100000"/>
              </a:lnSpc>
              <a:spcBef>
                <a:spcPts val="0"/>
              </a:spcBef>
              <a:spcAft>
                <a:spcPts val="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2200" dirty="0">
                <a:latin typeface="Arial" panose="020B0604020202020204" pitchFamily="34" charset="0"/>
                <a:cs typeface="Arial" panose="020B0604020202020204" pitchFamily="34" charset="0"/>
              </a:rPr>
              <a:t>Groups formally seen as “minorities” may reach majority status by 2045</a:t>
            </a:r>
          </a:p>
          <a:p>
            <a:pPr marL="285750" indent="-285750">
              <a:lnSpc>
                <a:spcPct val="100000"/>
              </a:lnSpc>
              <a:spcBef>
                <a:spcPts val="0"/>
              </a:spcBef>
              <a:spcAft>
                <a:spcPts val="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2200" dirty="0">
                <a:latin typeface="Arial" panose="020B0604020202020204" pitchFamily="34" charset="0"/>
                <a:cs typeface="Arial" panose="020B0604020202020204" pitchFamily="34" charset="0"/>
              </a:rPr>
              <a:t>48% of Generation Z are racial or ethnic minorities</a:t>
            </a:r>
          </a:p>
          <a:p>
            <a:pPr marL="285750" indent="-285750">
              <a:lnSpc>
                <a:spcPct val="100000"/>
              </a:lnSpc>
              <a:spcBef>
                <a:spcPts val="0"/>
              </a:spcBef>
              <a:spcAft>
                <a:spcPts val="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nSpc>
                <a:spcPct val="100000"/>
              </a:lnSpc>
              <a:spcBef>
                <a:spcPts val="0"/>
              </a:spcBef>
              <a:spcAft>
                <a:spcPts val="0"/>
              </a:spcAft>
              <a:buFont typeface="Arial" panose="020B0604020202020204" pitchFamily="34" charset="0"/>
              <a:buChar char="•"/>
            </a:pPr>
            <a:r>
              <a:rPr lang="en-US" sz="2200" dirty="0">
                <a:latin typeface="Arial" panose="020B0604020202020204" pitchFamily="34" charset="0"/>
                <a:cs typeface="Arial" panose="020B0604020202020204" pitchFamily="34" charset="0"/>
              </a:rPr>
              <a:t>Three out of four job seekers and workers prefer diverse companies and coworkers </a:t>
            </a:r>
          </a:p>
          <a:p>
            <a:pPr marL="285750" indent="-285750">
              <a:lnSpc>
                <a:spcPct val="100000"/>
              </a:lnSpc>
              <a:spcBef>
                <a:spcPts val="0"/>
              </a:spcBef>
              <a:spcAft>
                <a:spcPts val="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C699630F-D48B-3E64-91DD-66A6FFDEBA87}"/>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4F21F14F-0927-C4EF-053F-E72D9792146E}"/>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CDD264-31AC-7055-DD32-86B7A0EACA7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6C1B4A-8783-7F65-0196-6008A3EA9B39}"/>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34E2B3-8244-255F-332D-3A957596F2F6}"/>
              </a:ext>
            </a:extLst>
          </p:cNvPr>
          <p:cNvPicPr>
            <a:picLocks noChangeAspect="1"/>
          </p:cNvPicPr>
          <p:nvPr/>
        </p:nvPicPr>
        <p:blipFill>
          <a:blip r:embed="rId2"/>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3EE3F6EF-30E5-4914-21EA-9F7F3A6D6C3D}"/>
              </a:ext>
            </a:extLst>
          </p:cNvPr>
          <p:cNvPicPr>
            <a:picLocks noChangeAspect="1"/>
          </p:cNvPicPr>
          <p:nvPr/>
        </p:nvPicPr>
        <p:blipFill>
          <a:blip r:embed="rId3"/>
          <a:stretch>
            <a:fillRect/>
          </a:stretch>
        </p:blipFill>
        <p:spPr>
          <a:xfrm>
            <a:off x="10936976" y="5926555"/>
            <a:ext cx="1095881" cy="597194"/>
          </a:xfrm>
          <a:prstGeom prst="rect">
            <a:avLst/>
          </a:prstGeom>
        </p:spPr>
      </p:pic>
      <p:pic>
        <p:nvPicPr>
          <p:cNvPr id="8" name="Picture 7">
            <a:extLst>
              <a:ext uri="{FF2B5EF4-FFF2-40B4-BE49-F238E27FC236}">
                <a16:creationId xmlns:a16="http://schemas.microsoft.com/office/drawing/2014/main" id="{0CD796D9-E2E9-9187-5FBA-C20C59EC90AE}"/>
              </a:ext>
            </a:extLst>
          </p:cNvPr>
          <p:cNvPicPr>
            <a:picLocks noChangeAspect="1"/>
          </p:cNvPicPr>
          <p:nvPr/>
        </p:nvPicPr>
        <p:blipFill>
          <a:blip r:embed="rId4"/>
          <a:stretch>
            <a:fillRect/>
          </a:stretch>
        </p:blipFill>
        <p:spPr>
          <a:xfrm>
            <a:off x="4648298" y="4724861"/>
            <a:ext cx="2886454" cy="1881454"/>
          </a:xfrm>
          <a:prstGeom prst="rect">
            <a:avLst/>
          </a:prstGeom>
        </p:spPr>
      </p:pic>
    </p:spTree>
    <p:extLst>
      <p:ext uri="{BB962C8B-B14F-4D97-AF65-F5344CB8AC3E}">
        <p14:creationId xmlns:p14="http://schemas.microsoft.com/office/powerpoint/2010/main" val="377872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079A-1C43-A63F-789C-98BA2F12F467}"/>
            </a:ext>
          </a:extLst>
        </p:cNvPr>
        <p:cNvGrpSpPr/>
        <p:nvPr/>
      </p:nvGrpSpPr>
      <p:grpSpPr>
        <a:xfrm>
          <a:off x="0" y="0"/>
          <a:ext cx="0" cy="0"/>
          <a:chOff x="0" y="0"/>
          <a:chExt cx="0" cy="0"/>
        </a:xfrm>
      </p:grpSpPr>
      <p:pic>
        <p:nvPicPr>
          <p:cNvPr id="11268" name="Picture 4">
            <a:extLst>
              <a:ext uri="{FF2B5EF4-FFF2-40B4-BE49-F238E27FC236}">
                <a16:creationId xmlns:a16="http://schemas.microsoft.com/office/drawing/2014/main" id="{9B23E82D-EE99-CE82-D717-5D1B0ED6429E}"/>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5764" b="32852"/>
          <a:stretch/>
        </p:blipFill>
        <p:spPr bwMode="auto">
          <a:xfrm>
            <a:off x="2201033" y="1270451"/>
            <a:ext cx="7735986" cy="44677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5F97F8-8C16-9FD6-C7E0-64E037DA001F}"/>
              </a:ext>
            </a:extLst>
          </p:cNvPr>
          <p:cNvSpPr txBox="1"/>
          <p:nvPr/>
        </p:nvSpPr>
        <p:spPr>
          <a:xfrm>
            <a:off x="1681450" y="2886912"/>
            <a:ext cx="882015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How Might DEI Risks Evolve </a:t>
            </a:r>
          </a:p>
          <a:p>
            <a:pPr algn="ctr"/>
            <a:r>
              <a:rPr lang="en-US" sz="3600" b="1" dirty="0">
                <a:latin typeface="Arial" panose="020B0604020202020204" pitchFamily="34" charset="0"/>
                <a:cs typeface="Arial" panose="020B0604020202020204" pitchFamily="34" charset="0"/>
              </a:rPr>
              <a:t>and Be Handled?</a:t>
            </a:r>
          </a:p>
        </p:txBody>
      </p:sp>
      <p:sp>
        <p:nvSpPr>
          <p:cNvPr id="5" name="Isosceles Triangle 4">
            <a:extLst>
              <a:ext uri="{FF2B5EF4-FFF2-40B4-BE49-F238E27FC236}">
                <a16:creationId xmlns:a16="http://schemas.microsoft.com/office/drawing/2014/main" id="{F2CF2B44-F5C7-E43C-42D6-FF7149CC64D1}"/>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2F42FD73-A177-B9AE-9743-839E106E9C6D}"/>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6F8311-AD6E-2D9D-43BF-E19C2566A7A9}"/>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DA482D-E1D4-5368-0F5F-BA9B1520B1C0}"/>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7990A38-6504-CC7D-BAD8-81F748413082}"/>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184F6BC7-AEF1-53F1-7CD2-3FDCA5612D2F}"/>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325272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95563-796D-FD51-856D-987038D98C4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859E34A-FB53-D9E9-D60C-CB1C38E0BF12}"/>
              </a:ext>
            </a:extLst>
          </p:cNvPr>
          <p:cNvSpPr txBox="1"/>
          <p:nvPr/>
        </p:nvSpPr>
        <p:spPr>
          <a:xfrm>
            <a:off x="1916349" y="457200"/>
            <a:ext cx="932882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Results of DEI: Impact on Universities </a:t>
            </a:r>
          </a:p>
        </p:txBody>
      </p:sp>
      <p:pic>
        <p:nvPicPr>
          <p:cNvPr id="13" name="Picture 12" descr="A close up of a text&#10;&#10;Description automatically generated">
            <a:extLst>
              <a:ext uri="{FF2B5EF4-FFF2-40B4-BE49-F238E27FC236}">
                <a16:creationId xmlns:a16="http://schemas.microsoft.com/office/drawing/2014/main" id="{7E7DDDB0-6112-43FC-8B5C-94111E9C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454" y="1521429"/>
            <a:ext cx="7071128" cy="2792144"/>
          </a:xfrm>
          <a:prstGeom prst="rect">
            <a:avLst/>
          </a:prstGeom>
        </p:spPr>
      </p:pic>
      <p:pic>
        <p:nvPicPr>
          <p:cNvPr id="15" name="Picture 14" descr="A close up of a sign&#10;&#10;Description automatically generated">
            <a:extLst>
              <a:ext uri="{FF2B5EF4-FFF2-40B4-BE49-F238E27FC236}">
                <a16:creationId xmlns:a16="http://schemas.microsoft.com/office/drawing/2014/main" id="{198425A4-3C92-A9F1-2E1F-AD5E1A8D3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72" y="4710673"/>
            <a:ext cx="7185805" cy="1895642"/>
          </a:xfrm>
          <a:prstGeom prst="rect">
            <a:avLst/>
          </a:prstGeom>
        </p:spPr>
      </p:pic>
      <p:sp>
        <p:nvSpPr>
          <p:cNvPr id="2" name="Isosceles Triangle 1">
            <a:extLst>
              <a:ext uri="{FF2B5EF4-FFF2-40B4-BE49-F238E27FC236}">
                <a16:creationId xmlns:a16="http://schemas.microsoft.com/office/drawing/2014/main" id="{B6A12A5F-58F8-6030-3114-6CAA46838DC5}"/>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EDCB3F0-184E-B044-7439-CE40C2233307}"/>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AD24EF-8B81-DD6D-C0CD-CFE1953D88C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F2B3DC-A8D4-4CD9-AD6B-529E925AF2C5}"/>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777D97-DAF3-39F5-4C55-20F43E923DD7}"/>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F6930C68-8294-702F-D1AD-3532C182101C}"/>
              </a:ext>
            </a:extLst>
          </p:cNvPr>
          <p:cNvPicPr>
            <a:picLocks noChangeAspect="1"/>
          </p:cNvPicPr>
          <p:nvPr/>
        </p:nvPicPr>
        <p:blipFill>
          <a:blip r:embed="rId5"/>
          <a:stretch>
            <a:fillRect/>
          </a:stretch>
        </p:blipFill>
        <p:spPr>
          <a:xfrm>
            <a:off x="10936976" y="5926555"/>
            <a:ext cx="1095881" cy="597194"/>
          </a:xfrm>
          <a:prstGeom prst="rect">
            <a:avLst/>
          </a:prstGeom>
        </p:spPr>
      </p:pic>
      <p:pic>
        <p:nvPicPr>
          <p:cNvPr id="10242" name="Picture 2">
            <a:extLst>
              <a:ext uri="{FF2B5EF4-FFF2-40B4-BE49-F238E27FC236}">
                <a16:creationId xmlns:a16="http://schemas.microsoft.com/office/drawing/2014/main" id="{2DB88ABC-C74B-B8E2-A2B8-4813161B2F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879" y="1890252"/>
            <a:ext cx="20478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E66389EE-C641-11A1-8067-D4185CDBF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7559" y="4453477"/>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3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17A7-9D33-E427-C087-21955AEEEE3F}"/>
            </a:ext>
          </a:extLst>
        </p:cNvPr>
        <p:cNvGrpSpPr/>
        <p:nvPr/>
      </p:nvGrpSpPr>
      <p:grpSpPr>
        <a:xfrm>
          <a:off x="0" y="0"/>
          <a:ext cx="0" cy="0"/>
          <a:chOff x="0" y="0"/>
          <a:chExt cx="0" cy="0"/>
        </a:xfrm>
      </p:grpSpPr>
      <p:pic>
        <p:nvPicPr>
          <p:cNvPr id="9222" name="Picture 6">
            <a:extLst>
              <a:ext uri="{FF2B5EF4-FFF2-40B4-BE49-F238E27FC236}">
                <a16:creationId xmlns:a16="http://schemas.microsoft.com/office/drawing/2014/main" id="{ADE4A157-434B-7D0F-B56B-97EBDD775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7570" y="3688931"/>
            <a:ext cx="1722113" cy="1619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64AFEB-89F2-D9F5-4142-2085CD3A1255}"/>
              </a:ext>
            </a:extLst>
          </p:cNvPr>
          <p:cNvSpPr txBox="1"/>
          <p:nvPr/>
        </p:nvSpPr>
        <p:spPr>
          <a:xfrm>
            <a:off x="2008713" y="148323"/>
            <a:ext cx="932882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Results of DEI: Impact on Universities </a:t>
            </a:r>
          </a:p>
        </p:txBody>
      </p:sp>
      <p:sp>
        <p:nvSpPr>
          <p:cNvPr id="2" name="TextBox 1">
            <a:extLst>
              <a:ext uri="{FF2B5EF4-FFF2-40B4-BE49-F238E27FC236}">
                <a16:creationId xmlns:a16="http://schemas.microsoft.com/office/drawing/2014/main" id="{FC8C0D36-CFAB-C85D-08FF-5C5AE36FCF12}"/>
              </a:ext>
            </a:extLst>
          </p:cNvPr>
          <p:cNvSpPr txBox="1"/>
          <p:nvPr/>
        </p:nvSpPr>
        <p:spPr>
          <a:xfrm>
            <a:off x="1329614" y="1370745"/>
            <a:ext cx="8835127" cy="538609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University of Florida</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Closed its Equity, Diversity &amp; Inclusion Office</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No program administrators or employees lost their jobs – accomplished through title changes or reclassifying positions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Florida State University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Eliminated all Diversity, Equity and Inclusion employee positions</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The change was announced in emailed, administrative memo</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“[T]o comply with the Florida Board of Governor’s regulation 9.016 on prohibited expenditures, the University of Florida has closed the Office of Chief Diversity Officer, eliminated DEI positions and administrative appointments, and halted DEI-focused contracts with outside vendors.”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Florida A&amp;M University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Never utilized a DEI office</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“[I]t’s important to note that diversity, equity and inclusion are not integrated into our programs.” </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6" name="Isosceles Triangle 5">
            <a:extLst>
              <a:ext uri="{FF2B5EF4-FFF2-40B4-BE49-F238E27FC236}">
                <a16:creationId xmlns:a16="http://schemas.microsoft.com/office/drawing/2014/main" id="{2176B2A0-AEE9-0C4E-6BAD-2223020FE0B3}"/>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271E7D56-2E15-26BC-4CC6-00D2A4B0B967}"/>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426D60-638E-2E0F-D3F3-27012F0A2D82}"/>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8507DA-3B14-1D9F-E1E5-0858F52F9AA0}"/>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8C71648-9BD9-0A37-AD78-EE9857DF2511}"/>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CBE6973A-689B-EBA1-D21B-7E7ADE3CF061}"/>
              </a:ext>
            </a:extLst>
          </p:cNvPr>
          <p:cNvPicPr>
            <a:picLocks noChangeAspect="1"/>
          </p:cNvPicPr>
          <p:nvPr/>
        </p:nvPicPr>
        <p:blipFill>
          <a:blip r:embed="rId4"/>
          <a:stretch>
            <a:fillRect/>
          </a:stretch>
        </p:blipFill>
        <p:spPr>
          <a:xfrm>
            <a:off x="10936976" y="5926555"/>
            <a:ext cx="1095881" cy="597194"/>
          </a:xfrm>
          <a:prstGeom prst="rect">
            <a:avLst/>
          </a:prstGeom>
        </p:spPr>
      </p:pic>
      <p:pic>
        <p:nvPicPr>
          <p:cNvPr id="9218" name="Picture 2">
            <a:extLst>
              <a:ext uri="{FF2B5EF4-FFF2-40B4-BE49-F238E27FC236}">
                <a16:creationId xmlns:a16="http://schemas.microsoft.com/office/drawing/2014/main" id="{D64FACE0-BB01-CD71-C406-DE9ABB246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506" y="1370745"/>
            <a:ext cx="1239474" cy="123947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BF7DC0B1-E4C2-AF1E-1AF4-49A57B298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512" y="2403645"/>
            <a:ext cx="1384807" cy="138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67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2367228" y="385333"/>
            <a:ext cx="9665629"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Will Employers Change DE&amp;I Initiatives?</a:t>
            </a:r>
          </a:p>
        </p:txBody>
      </p:sp>
      <p:sp>
        <p:nvSpPr>
          <p:cNvPr id="6" name="TextBox 5">
            <a:extLst>
              <a:ext uri="{FF2B5EF4-FFF2-40B4-BE49-F238E27FC236}">
                <a16:creationId xmlns:a16="http://schemas.microsoft.com/office/drawing/2014/main" id="{C8837C85-459D-DD45-DEC1-6A467D86145C}"/>
              </a:ext>
            </a:extLst>
          </p:cNvPr>
          <p:cNvSpPr txBox="1"/>
          <p:nvPr/>
        </p:nvSpPr>
        <p:spPr>
          <a:xfrm>
            <a:off x="966125" y="1807460"/>
            <a:ext cx="9970851" cy="458587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Commissioner Lucas – </a:t>
            </a:r>
          </a:p>
          <a:p>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“[SFA] r</a:t>
            </a:r>
            <a:r>
              <a:rPr lang="en-US" sz="2000" b="0" i="0" dirty="0">
                <a:solidFill>
                  <a:srgbClr val="404040"/>
                </a:solidFill>
                <a:effectLst/>
                <a:latin typeface="Arial" panose="020B0604020202020204" pitchFamily="34" charset="0"/>
                <a:cs typeface="Arial" panose="020B0604020202020204" pitchFamily="34" charset="0"/>
              </a:rPr>
              <a:t>uling only heightens those employers' practical risks by reemphasizing the Supreme Court's rejection of diversity, nebulous "equity" interests, or societal discrimination as justifying actions motivated — even in part — by race, sex, or other protected characteristics.”</a:t>
            </a:r>
          </a:p>
          <a:p>
            <a:pPr marL="457200" indent="-457200">
              <a:buFont typeface="Arial" panose="020B0604020202020204" pitchFamily="34" charset="0"/>
              <a:buChar char="•"/>
            </a:pPr>
            <a:endParaRPr lang="en-US" sz="2000" b="0" i="0" dirty="0">
              <a:solidFill>
                <a:srgbClr val="404040"/>
              </a:solidFill>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0" i="0" dirty="0">
                <a:solidFill>
                  <a:srgbClr val="404040"/>
                </a:solidFill>
                <a:effectLst/>
                <a:latin typeface="Arial" panose="020B0604020202020204" pitchFamily="34" charset="0"/>
                <a:cs typeface="Arial" panose="020B0604020202020204" pitchFamily="34" charset="0"/>
              </a:rPr>
              <a:t>Even in the limited contexts in which affirmative action currently is permitted, an employer still cannot use racial or sex-based quotas. </a:t>
            </a:r>
          </a:p>
          <a:p>
            <a:pPr marL="457200" indent="-457200">
              <a:buFont typeface="Arial" panose="020B0604020202020204" pitchFamily="34" charset="0"/>
              <a:buChar char="•"/>
            </a:pPr>
            <a:endParaRPr lang="en-US" sz="2000" b="0" i="0" dirty="0">
              <a:solidFill>
                <a:srgbClr val="404040"/>
              </a:solidFill>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0" i="0" dirty="0">
                <a:solidFill>
                  <a:srgbClr val="404040"/>
                </a:solidFill>
                <a:effectLst/>
                <a:latin typeface="Arial" panose="020B0604020202020204" pitchFamily="34" charset="0"/>
                <a:cs typeface="Arial" panose="020B0604020202020204" pitchFamily="34" charset="0"/>
              </a:rPr>
              <a:t>Companies also cannot take race-motivated actions to maintain a demographically "balanced" workforce.</a:t>
            </a:r>
          </a:p>
          <a:p>
            <a:endParaRPr lang="en-US" sz="1400" dirty="0">
              <a:latin typeface="Times New Roman" panose="02020603050405020304" pitchFamily="18" charset="0"/>
              <a:cs typeface="Times New Roman" panose="02020603050405020304" pitchFamily="18" charset="0"/>
              <a:hlinkClick r:id="rId2"/>
            </a:endParaRPr>
          </a:p>
          <a:p>
            <a:endParaRPr lang="en-US" sz="1400" b="0" i="0" dirty="0">
              <a:solidFill>
                <a:srgbClr val="404040"/>
              </a:solidFill>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6E6B3ADD-FD43-268F-8190-CEFB36F2BA0B}"/>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90C81460-06FC-633F-9EB7-03A7C300AD18}"/>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219ECC-91D3-8BEC-9CD5-C375695E0769}"/>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219574-E65C-42F2-FDAA-61A5AFD7C53B}"/>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31CDFBA-824D-0439-42C4-31833FE7588E}"/>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425C5528-E5D9-65C5-5C3A-4629ED4F4034}"/>
              </a:ext>
            </a:extLst>
          </p:cNvPr>
          <p:cNvPicPr>
            <a:picLocks noChangeAspect="1"/>
          </p:cNvPicPr>
          <p:nvPr/>
        </p:nvPicPr>
        <p:blipFill>
          <a:blip r:embed="rId4"/>
          <a:stretch>
            <a:fillRect/>
          </a:stretch>
        </p:blipFill>
        <p:spPr>
          <a:xfrm>
            <a:off x="10936976" y="5926555"/>
            <a:ext cx="1095881" cy="597194"/>
          </a:xfrm>
          <a:prstGeom prst="rect">
            <a:avLst/>
          </a:prstGeom>
        </p:spPr>
      </p:pic>
      <p:sp>
        <p:nvSpPr>
          <p:cNvPr id="8" name="TextBox 7">
            <a:extLst>
              <a:ext uri="{FF2B5EF4-FFF2-40B4-BE49-F238E27FC236}">
                <a16:creationId xmlns:a16="http://schemas.microsoft.com/office/drawing/2014/main" id="{DAFAC513-81CE-6AB2-6258-5D491FC55D4E}"/>
              </a:ext>
            </a:extLst>
          </p:cNvPr>
          <p:cNvSpPr txBox="1"/>
          <p:nvPr/>
        </p:nvSpPr>
        <p:spPr>
          <a:xfrm>
            <a:off x="39168" y="6409774"/>
            <a:ext cx="9558349"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hlinkClick r:id="rId2"/>
              </a:rPr>
              <a:t>https://www.reuters.com/legal/legalindustry/with-supreme-court-affirmative-action-ruling-its-time-companies-take-hard-look-2023-06-29/</a:t>
            </a:r>
            <a:endParaRPr lang="en-US" sz="10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17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1314906" y="555948"/>
            <a:ext cx="10877094"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Inclusion, Equity and Diversity C-Suite Survey Report</a:t>
            </a:r>
          </a:p>
        </p:txBody>
      </p:sp>
      <p:sp>
        <p:nvSpPr>
          <p:cNvPr id="6" name="TextBox 5">
            <a:extLst>
              <a:ext uri="{FF2B5EF4-FFF2-40B4-BE49-F238E27FC236}">
                <a16:creationId xmlns:a16="http://schemas.microsoft.com/office/drawing/2014/main" id="{C8837C85-459D-DD45-DEC1-6A467D86145C}"/>
              </a:ext>
            </a:extLst>
          </p:cNvPr>
          <p:cNvSpPr txBox="1"/>
          <p:nvPr/>
        </p:nvSpPr>
        <p:spPr>
          <a:xfrm>
            <a:off x="735037" y="1749717"/>
            <a:ext cx="10877094" cy="51398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January 2024 Littler survey of surveyed more than 300 C-suite executives across the United States</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Chief Executive Officers (CEOs), Chief Legal Officers (CLOs) and Chief Diversity Officers (CDOs)</a:t>
            </a:r>
          </a:p>
          <a:p>
            <a:pPr lvl="1"/>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Diverse range of industries and company sizes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Employers remain committed to DE&amp;I</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57% increased efforts over the past year, yet 59% indicated an increase in  backlash since SCOTUS decisions on affirmative action </a:t>
            </a:r>
          </a:p>
          <a:p>
            <a:pPr lvl="2"/>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91% indicated that SCOTUS decisions have not lessened DE&amp;I prioritization.</a:t>
            </a:r>
          </a:p>
          <a:p>
            <a:pPr lvl="1"/>
            <a:endParaRPr lang="en-US" sz="2400" dirty="0">
              <a:latin typeface="Times New Roman" panose="02020603050405020304" pitchFamily="18" charset="0"/>
              <a:cs typeface="Times New Roman" panose="02020603050405020304" pitchFamily="18" charset="0"/>
              <a:hlinkClick r:id="rId2"/>
            </a:endParaRPr>
          </a:p>
          <a:p>
            <a:pPr lvl="1"/>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E877C761-2D7D-6EA4-8998-81CC22A93DDE}"/>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2EC807F4-8AD8-A6DB-8455-CD45AB472CF6}"/>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F065C-53A2-5E87-611F-2C411D1C5FEB}"/>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D19B04-B427-5B5F-A126-A957B359CA58}"/>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C48191-215F-15E5-27AA-671B6AAD65B2}"/>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4DAB7EC6-AC25-16DB-19B2-AB2F707394C1}"/>
              </a:ext>
            </a:extLst>
          </p:cNvPr>
          <p:cNvPicPr>
            <a:picLocks noChangeAspect="1"/>
          </p:cNvPicPr>
          <p:nvPr/>
        </p:nvPicPr>
        <p:blipFill>
          <a:blip r:embed="rId4"/>
          <a:stretch>
            <a:fillRect/>
          </a:stretch>
        </p:blipFill>
        <p:spPr>
          <a:xfrm>
            <a:off x="10936976" y="5926555"/>
            <a:ext cx="1095881" cy="597194"/>
          </a:xfrm>
          <a:prstGeom prst="rect">
            <a:avLst/>
          </a:prstGeom>
        </p:spPr>
      </p:pic>
      <p:sp>
        <p:nvSpPr>
          <p:cNvPr id="8" name="TextBox 7">
            <a:extLst>
              <a:ext uri="{FF2B5EF4-FFF2-40B4-BE49-F238E27FC236}">
                <a16:creationId xmlns:a16="http://schemas.microsoft.com/office/drawing/2014/main" id="{7FEFB6FF-10DD-7229-064A-D188DBDD4C20}"/>
              </a:ext>
            </a:extLst>
          </p:cNvPr>
          <p:cNvSpPr txBox="1"/>
          <p:nvPr/>
        </p:nvSpPr>
        <p:spPr>
          <a:xfrm>
            <a:off x="-415636" y="6420673"/>
            <a:ext cx="6096000" cy="276999"/>
          </a:xfrm>
          <a:prstGeom prst="rect">
            <a:avLst/>
          </a:prstGeom>
          <a:noFill/>
        </p:spPr>
        <p:txBody>
          <a:bodyPr wrap="square">
            <a:spAutoFit/>
          </a:bodyPr>
          <a:lstStyle/>
          <a:p>
            <a:pPr lvl="1"/>
            <a:r>
              <a:rPr lang="en-US" sz="1200" dirty="0">
                <a:latin typeface="Arial" panose="020B0604020202020204" pitchFamily="34" charset="0"/>
                <a:cs typeface="Arial" panose="020B0604020202020204" pitchFamily="34" charset="0"/>
                <a:hlinkClick r:id="rId2"/>
              </a:rPr>
              <a:t>https://www.littler.com/files/2024_littler_csuite_survey_report.pdf</a:t>
            </a:r>
            <a:endParaRPr lang="en-US" sz="1200" dirty="0">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4E580916-5690-3180-57E8-250E54A7D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174" y="3146050"/>
            <a:ext cx="2744355" cy="154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4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C6BBE3EB-892C-648F-A8BF-B87462A1F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207" y="1083902"/>
            <a:ext cx="3676650"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DB12D1-B331-2CEB-1436-9AF9EDF96178}"/>
              </a:ext>
            </a:extLst>
          </p:cNvPr>
          <p:cNvSpPr txBox="1"/>
          <p:nvPr/>
        </p:nvSpPr>
        <p:spPr>
          <a:xfrm>
            <a:off x="2289878" y="202005"/>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Changes in DE&amp;I Focus</a:t>
            </a:r>
          </a:p>
        </p:txBody>
      </p:sp>
      <p:sp>
        <p:nvSpPr>
          <p:cNvPr id="6" name="TextBox 5">
            <a:extLst>
              <a:ext uri="{FF2B5EF4-FFF2-40B4-BE49-F238E27FC236}">
                <a16:creationId xmlns:a16="http://schemas.microsoft.com/office/drawing/2014/main" id="{C8837C85-459D-DD45-DEC1-6A467D86145C}"/>
              </a:ext>
            </a:extLst>
          </p:cNvPr>
          <p:cNvSpPr txBox="1"/>
          <p:nvPr/>
        </p:nvSpPr>
        <p:spPr>
          <a:xfrm>
            <a:off x="1039979" y="1458462"/>
            <a:ext cx="9970851" cy="532453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Companies are re-examining DE&amp;I initiatives</a:t>
            </a:r>
          </a:p>
          <a:p>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Some are opting for an “under the radar” approach</a:t>
            </a:r>
          </a:p>
          <a:p>
            <a:pPr lvl="1"/>
            <a:endParaRPr lang="en-US"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Reducing initiatives that attract public attention and instead focusing on lower-profile strategies, like diversity task forces that bring together leaders from different departments.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another employer survey, 33% were concerned not only about the risk of lawsuits resulting from DE&amp;I activities but also negative media and social media attention, damage to their culture and harm to their employer and corporate </a:t>
            </a:r>
            <a:r>
              <a:rPr lang="en-US" sz="2000" dirty="0">
                <a:latin typeface="Arial" panose="020B0604020202020204" pitchFamily="34" charset="0"/>
                <a:cs typeface="Arial" panose="020B0604020202020204" pitchFamily="34" charset="0"/>
              </a:rPr>
              <a:t>brand</a:t>
            </a:r>
            <a:r>
              <a:rPr lang="en-US" sz="24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hlinkClick r:id="rId4"/>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1344D9CF-22FD-1BDA-CE6B-BA686BCBEB7F}"/>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C182ECA9-42BC-E71B-2FB7-37E6F38BFEDF}"/>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B511B8-B1E3-324F-EBD9-3CE5C420B316}"/>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B5984E-6EE0-FEE3-4B96-875BC28383BE}"/>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905F0A9-89DE-BB88-18FE-69ADF5F65C54}"/>
              </a:ext>
            </a:extLst>
          </p:cNvPr>
          <p:cNvPicPr>
            <a:picLocks noChangeAspect="1"/>
          </p:cNvPicPr>
          <p:nvPr/>
        </p:nvPicPr>
        <p:blipFill>
          <a:blip r:embed="rId5"/>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6EA7E189-BE0F-E3AC-A974-2205A565B4C9}"/>
              </a:ext>
            </a:extLst>
          </p:cNvPr>
          <p:cNvPicPr>
            <a:picLocks noChangeAspect="1"/>
          </p:cNvPicPr>
          <p:nvPr/>
        </p:nvPicPr>
        <p:blipFill>
          <a:blip r:embed="rId6"/>
          <a:stretch>
            <a:fillRect/>
          </a:stretch>
        </p:blipFill>
        <p:spPr>
          <a:xfrm>
            <a:off x="10936976" y="5926555"/>
            <a:ext cx="1095881" cy="597194"/>
          </a:xfrm>
          <a:prstGeom prst="rect">
            <a:avLst/>
          </a:prstGeom>
        </p:spPr>
      </p:pic>
      <p:sp>
        <p:nvSpPr>
          <p:cNvPr id="9" name="TextBox 8">
            <a:extLst>
              <a:ext uri="{FF2B5EF4-FFF2-40B4-BE49-F238E27FC236}">
                <a16:creationId xmlns:a16="http://schemas.microsoft.com/office/drawing/2014/main" id="{54A95A7A-9FD0-47B0-E3E1-B2E92FCC2A88}"/>
              </a:ext>
            </a:extLst>
          </p:cNvPr>
          <p:cNvSpPr txBox="1"/>
          <p:nvPr/>
        </p:nvSpPr>
        <p:spPr>
          <a:xfrm>
            <a:off x="1320800" y="3733109"/>
            <a:ext cx="8756072" cy="276999"/>
          </a:xfrm>
          <a:prstGeom prst="rect">
            <a:avLst/>
          </a:prstGeom>
          <a:noFill/>
        </p:spPr>
        <p:txBody>
          <a:bodyPr wrap="square">
            <a:spAutoFit/>
          </a:bodyPr>
          <a:lstStyle/>
          <a:p>
            <a:pPr lvl="2"/>
            <a:r>
              <a:rPr lang="en-US" sz="1200" dirty="0">
                <a:latin typeface="Arial" panose="020B0604020202020204" pitchFamily="34" charset="0"/>
                <a:cs typeface="Arial" panose="020B0604020202020204" pitchFamily="34" charset="0"/>
                <a:hlinkClick r:id="rId7"/>
              </a:rPr>
              <a:t>https://www.nytimes.com/2024/01/22/business/diversity-backlash-fortune-500-companies.html</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3998F5A-8F2D-2F5E-5D84-306110762B49}"/>
              </a:ext>
            </a:extLst>
          </p:cNvPr>
          <p:cNvSpPr txBox="1"/>
          <p:nvPr/>
        </p:nvSpPr>
        <p:spPr>
          <a:xfrm>
            <a:off x="1280266" y="5743816"/>
            <a:ext cx="8756071"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8"/>
              </a:rPr>
              <a:t>https://hrexecutive.com/how-the-diversity-backlash-is-affecting-dei-efforts-in-theworkplace/#:~:text=Some%20companies%20(33%25)%20are,their%20employer%20and%20corporate%20brand</a:t>
            </a:r>
            <a:endParaRPr lang="en-US" sz="1200" dirty="0">
              <a:latin typeface="Arial" panose="020B0604020202020204" pitchFamily="34" charset="0"/>
              <a:cs typeface="Arial" panose="020B0604020202020204" pitchFamily="34" charset="0"/>
            </a:endParaRPr>
          </a:p>
          <a:p>
            <a:pPr marL="0" lvl="2"/>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728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DF983F79-3A8A-4C8A-1BDB-9A58EB20A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65" y="4552098"/>
            <a:ext cx="3800475"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DB12D1-B331-2CEB-1436-9AF9EDF96178}"/>
              </a:ext>
            </a:extLst>
          </p:cNvPr>
          <p:cNvSpPr txBox="1"/>
          <p:nvPr/>
        </p:nvSpPr>
        <p:spPr>
          <a:xfrm>
            <a:off x="2365395" y="385333"/>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Changes in DE&amp;I Focus</a:t>
            </a:r>
          </a:p>
        </p:txBody>
      </p:sp>
      <p:sp>
        <p:nvSpPr>
          <p:cNvPr id="6" name="TextBox 5">
            <a:extLst>
              <a:ext uri="{FF2B5EF4-FFF2-40B4-BE49-F238E27FC236}">
                <a16:creationId xmlns:a16="http://schemas.microsoft.com/office/drawing/2014/main" id="{C8837C85-459D-DD45-DEC1-6A467D86145C}"/>
              </a:ext>
            </a:extLst>
          </p:cNvPr>
          <p:cNvSpPr txBox="1"/>
          <p:nvPr/>
        </p:nvSpPr>
        <p:spPr>
          <a:xfrm>
            <a:off x="841534" y="1634766"/>
            <a:ext cx="11415121"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HR initiatives, including DE&amp;I, are under cost pressure</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Layoffs, fewer DE&amp;I job postings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Employers may scale back initiatives aimed at hiring, as they tend to be riskier</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May also see fewer initiatives that have a demographic attribute in the title, such as internships for women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Will employers switch from a race/gender focus to a socio-economic focus?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05AB9728-0870-0332-FF47-63737647104D}"/>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A2AF0E11-99D9-EA79-1F41-FD63496F6AE1}"/>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2C7491-F0F9-81CD-2DD8-0937DBB21FB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629C2F-98F0-A147-97DC-5D3D1A4D8543}"/>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F1E7D7-02A3-B84F-55C0-766F393D4B87}"/>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C8993F34-5D53-5282-90BD-7A6700222300}"/>
              </a:ext>
            </a:extLst>
          </p:cNvPr>
          <p:cNvPicPr>
            <a:picLocks noChangeAspect="1"/>
          </p:cNvPicPr>
          <p:nvPr/>
        </p:nvPicPr>
        <p:blipFill>
          <a:blip r:embed="rId5"/>
          <a:stretch>
            <a:fillRect/>
          </a:stretch>
        </p:blipFill>
        <p:spPr>
          <a:xfrm>
            <a:off x="10936976" y="5926555"/>
            <a:ext cx="1095881" cy="597194"/>
          </a:xfrm>
          <a:prstGeom prst="rect">
            <a:avLst/>
          </a:prstGeom>
        </p:spPr>
      </p:pic>
      <p:sp>
        <p:nvSpPr>
          <p:cNvPr id="8" name="TextBox 7">
            <a:extLst>
              <a:ext uri="{FF2B5EF4-FFF2-40B4-BE49-F238E27FC236}">
                <a16:creationId xmlns:a16="http://schemas.microsoft.com/office/drawing/2014/main" id="{250C891A-CD77-CF6A-F777-D94DA9187D99}"/>
              </a:ext>
            </a:extLst>
          </p:cNvPr>
          <p:cNvSpPr txBox="1"/>
          <p:nvPr/>
        </p:nvSpPr>
        <p:spPr>
          <a:xfrm>
            <a:off x="73146" y="5926555"/>
            <a:ext cx="8420412" cy="769441"/>
          </a:xfrm>
          <a:prstGeom prst="rect">
            <a:avLst/>
          </a:prstGeom>
          <a:noFill/>
        </p:spPr>
        <p:txBody>
          <a:bodyPr wrap="square">
            <a:spAutoFit/>
          </a:bodyPr>
          <a:lstStyle/>
          <a:p>
            <a:endParaRPr lang="en-US" sz="3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6"/>
              </a:rPr>
              <a:t>https://hrexecutive.com/where-the-dei-pushback-leaves-employers-hr/?oly_enc_id=2137D1791101B4V</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998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B12D1-B331-2CEB-1436-9AF9EDF96178}"/>
              </a:ext>
            </a:extLst>
          </p:cNvPr>
          <p:cNvSpPr txBox="1"/>
          <p:nvPr/>
        </p:nvSpPr>
        <p:spPr>
          <a:xfrm>
            <a:off x="2670195" y="186876"/>
            <a:ext cx="87209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Employer DE&amp;I Initiatives</a:t>
            </a:r>
          </a:p>
        </p:txBody>
      </p:sp>
      <p:graphicFrame>
        <p:nvGraphicFramePr>
          <p:cNvPr id="10" name="Chart 9">
            <a:extLst>
              <a:ext uri="{FF2B5EF4-FFF2-40B4-BE49-F238E27FC236}">
                <a16:creationId xmlns:a16="http://schemas.microsoft.com/office/drawing/2014/main" id="{7052185E-3742-6C12-D95D-791B4C896253}"/>
              </a:ext>
            </a:extLst>
          </p:cNvPr>
          <p:cNvGraphicFramePr/>
          <p:nvPr>
            <p:extLst>
              <p:ext uri="{D42A27DB-BD31-4B8C-83A1-F6EECF244321}">
                <p14:modId xmlns:p14="http://schemas.microsoft.com/office/powerpoint/2010/main" val="1672829266"/>
              </p:ext>
            </p:extLst>
          </p:nvPr>
        </p:nvGraphicFramePr>
        <p:xfrm>
          <a:off x="1959907" y="107361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Isosceles Triangle 1">
            <a:extLst>
              <a:ext uri="{FF2B5EF4-FFF2-40B4-BE49-F238E27FC236}">
                <a16:creationId xmlns:a16="http://schemas.microsoft.com/office/drawing/2014/main" id="{DA67E763-2F32-C59F-DDF1-A477E85556CB}"/>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0D04C50-1C0C-1C07-41DC-DF706E87B762}"/>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46BF8B-6984-5767-9570-CFEFB4026C55}"/>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964E40-C6D9-B811-3BB5-16A823BEFE2E}"/>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B6B9DF9-E918-85C3-61EB-E77D17BCA93F}"/>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3" name="Picture 2">
            <a:extLst>
              <a:ext uri="{FF2B5EF4-FFF2-40B4-BE49-F238E27FC236}">
                <a16:creationId xmlns:a16="http://schemas.microsoft.com/office/drawing/2014/main" id="{615466C3-7410-D9F7-1E10-C278D5714658}"/>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94365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F284992-D214-A916-5DFE-0D9AFD889C66}"/>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355273" y="1322049"/>
            <a:ext cx="6992539" cy="3924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D93430-F0C9-4FF2-4AF1-40F8E960E32E}"/>
              </a:ext>
            </a:extLst>
          </p:cNvPr>
          <p:cNvSpPr>
            <a:spLocks noGrp="1"/>
          </p:cNvSpPr>
          <p:nvPr>
            <p:ph type="title"/>
          </p:nvPr>
        </p:nvSpPr>
        <p:spPr>
          <a:xfrm>
            <a:off x="3147291" y="2364525"/>
            <a:ext cx="10515600" cy="1325563"/>
          </a:xfrm>
        </p:spPr>
        <p:txBody>
          <a:bodyPr>
            <a:normAutofit/>
          </a:bodyPr>
          <a:lstStyle/>
          <a:p>
            <a:r>
              <a:rPr lang="en-US" sz="3600" b="1" dirty="0">
                <a:latin typeface="Arial" panose="020B0604020202020204" pitchFamily="34" charset="0"/>
                <a:cs typeface="Arial" panose="020B0604020202020204" pitchFamily="34" charset="0"/>
              </a:rPr>
              <a:t>Comments/Questions? </a:t>
            </a:r>
          </a:p>
        </p:txBody>
      </p:sp>
      <p:sp>
        <p:nvSpPr>
          <p:cNvPr id="3" name="Isosceles Triangle 2">
            <a:extLst>
              <a:ext uri="{FF2B5EF4-FFF2-40B4-BE49-F238E27FC236}">
                <a16:creationId xmlns:a16="http://schemas.microsoft.com/office/drawing/2014/main" id="{43A13704-0569-DC89-8F91-D957968EA0E5}"/>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048C7E9A-279D-E919-341E-C8615293C7D4}"/>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DF4CFED-A236-2313-22D6-89D8E989643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89357D-39CA-D949-8D6E-FC711F1FEA3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C493200-F041-FBFE-BF3F-26E4B5E8D0E5}"/>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9" name="Picture 8">
            <a:extLst>
              <a:ext uri="{FF2B5EF4-FFF2-40B4-BE49-F238E27FC236}">
                <a16:creationId xmlns:a16="http://schemas.microsoft.com/office/drawing/2014/main" id="{40FD8D8E-F124-12F5-E40F-EB6B7B626C3F}"/>
              </a:ext>
            </a:extLst>
          </p:cNvPr>
          <p:cNvPicPr>
            <a:picLocks noChangeAspect="1"/>
          </p:cNvPicPr>
          <p:nvPr/>
        </p:nvPicPr>
        <p:blipFill>
          <a:blip r:embed="rId4"/>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425315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B98F-7A2B-54D3-E26D-53961664D5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076526-63ED-7742-9901-97690AEDECE5}"/>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72F678-F7D7-49F6-E6C9-B53AFFFC4E60}"/>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B43528-0B8C-EB1A-D6B9-D1C13EF661E8}"/>
              </a:ext>
            </a:extLst>
          </p:cNvPr>
          <p:cNvSpPr txBox="1"/>
          <p:nvPr/>
        </p:nvSpPr>
        <p:spPr>
          <a:xfrm>
            <a:off x="1681450" y="2886912"/>
            <a:ext cx="882015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History and Background on DEI</a:t>
            </a:r>
          </a:p>
        </p:txBody>
      </p:sp>
      <p:sp>
        <p:nvSpPr>
          <p:cNvPr id="5" name="Isosceles Triangle 4">
            <a:extLst>
              <a:ext uri="{FF2B5EF4-FFF2-40B4-BE49-F238E27FC236}">
                <a16:creationId xmlns:a16="http://schemas.microsoft.com/office/drawing/2014/main" id="{198C85C6-274F-6D0A-C2D1-C590A75D118F}"/>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BD1DA39-1F38-DA05-537F-164973A85ED3}"/>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2AC12261-8D70-48A4-99EE-15E57090C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669" y="514768"/>
            <a:ext cx="37719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background with blue letters&#10;&#10;Description automatically generated">
            <a:extLst>
              <a:ext uri="{FF2B5EF4-FFF2-40B4-BE49-F238E27FC236}">
                <a16:creationId xmlns:a16="http://schemas.microsoft.com/office/drawing/2014/main" id="{46E3E4CD-BA6D-A7B2-52F2-794D5C6A2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923" y="4979149"/>
            <a:ext cx="6287512" cy="1589026"/>
          </a:xfrm>
          <a:prstGeom prst="rect">
            <a:avLst/>
          </a:prstGeom>
        </p:spPr>
      </p:pic>
      <p:sp>
        <p:nvSpPr>
          <p:cNvPr id="16" name="TextBox 15">
            <a:extLst>
              <a:ext uri="{FF2B5EF4-FFF2-40B4-BE49-F238E27FC236}">
                <a16:creationId xmlns:a16="http://schemas.microsoft.com/office/drawing/2014/main" id="{876BE923-CF43-DCDA-CAB5-1B6E69FD9601}"/>
              </a:ext>
            </a:extLst>
          </p:cNvPr>
          <p:cNvSpPr txBox="1"/>
          <p:nvPr/>
        </p:nvSpPr>
        <p:spPr>
          <a:xfrm>
            <a:off x="3392869" y="4240131"/>
            <a:ext cx="5397311" cy="369332"/>
          </a:xfrm>
          <a:prstGeom prst="rect">
            <a:avLst/>
          </a:prstGeom>
          <a:noFill/>
        </p:spPr>
        <p:txBody>
          <a:bodyPr wrap="none" rtlCol="0">
            <a:spAutoFit/>
          </a:bodyPr>
          <a:lstStyle/>
          <a:p>
            <a:r>
              <a:rPr lang="en-US" dirty="0"/>
              <a:t>Dean Falavolito – Partner | Alexandra Boyer – Associate </a:t>
            </a:r>
          </a:p>
        </p:txBody>
      </p:sp>
    </p:spTree>
    <p:extLst>
      <p:ext uri="{BB962C8B-B14F-4D97-AF65-F5344CB8AC3E}">
        <p14:creationId xmlns:p14="http://schemas.microsoft.com/office/powerpoint/2010/main" val="427381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3FA32-7386-2B9C-4D58-95D093C77000}"/>
              </a:ext>
            </a:extLst>
          </p:cNvPr>
          <p:cNvPicPr>
            <a:picLocks noChangeAspect="1"/>
          </p:cNvPicPr>
          <p:nvPr/>
        </p:nvPicPr>
        <p:blipFill>
          <a:blip r:embed="rId2"/>
          <a:stretch>
            <a:fillRect/>
          </a:stretch>
        </p:blipFill>
        <p:spPr>
          <a:xfrm>
            <a:off x="24917" y="0"/>
            <a:ext cx="12142166" cy="6858000"/>
          </a:xfrm>
          <a:prstGeom prst="rect">
            <a:avLst/>
          </a:prstGeom>
        </p:spPr>
      </p:pic>
    </p:spTree>
    <p:extLst>
      <p:ext uri="{BB962C8B-B14F-4D97-AF65-F5344CB8AC3E}">
        <p14:creationId xmlns:p14="http://schemas.microsoft.com/office/powerpoint/2010/main" val="4079531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30D37-CFDF-2324-D5BE-DB585286A766}"/>
              </a:ext>
            </a:extLst>
          </p:cNvPr>
          <p:cNvPicPr>
            <a:picLocks noChangeAspect="1"/>
          </p:cNvPicPr>
          <p:nvPr/>
        </p:nvPicPr>
        <p:blipFill>
          <a:blip r:embed="rId2"/>
          <a:stretch>
            <a:fillRect/>
          </a:stretch>
        </p:blipFill>
        <p:spPr>
          <a:xfrm>
            <a:off x="9325" y="0"/>
            <a:ext cx="12173350" cy="6858000"/>
          </a:xfrm>
          <a:prstGeom prst="rect">
            <a:avLst/>
          </a:prstGeom>
        </p:spPr>
      </p:pic>
    </p:spTree>
    <p:extLst>
      <p:ext uri="{BB962C8B-B14F-4D97-AF65-F5344CB8AC3E}">
        <p14:creationId xmlns:p14="http://schemas.microsoft.com/office/powerpoint/2010/main" val="307905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882F-7532-B406-76BF-9DB18C9E84A4}"/>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911D7805-C8BC-EC6A-31D0-CF14D1FA2D5E}"/>
              </a:ext>
            </a:extLst>
          </p:cNvPr>
          <p:cNvSpPr/>
          <p:nvPr/>
        </p:nvSpPr>
        <p:spPr>
          <a:xfrm rot="5400000">
            <a:off x="6540" y="-6539"/>
            <a:ext cx="1794175" cy="1807256"/>
          </a:xfrm>
          <a:prstGeom prst="triangle">
            <a:avLst>
              <a:gd name="adj" fmla="val 73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534159A-168E-ABA8-6369-0E526B93347D}"/>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392BB6-8553-4E0A-4A02-D93A12DF1C08}"/>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DE262E-7521-E802-A9B6-4A2509183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8" y="1894082"/>
            <a:ext cx="9800325" cy="379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81BB6B-FDFD-7BD8-60F0-710F9C1A88BA}"/>
              </a:ext>
            </a:extLst>
          </p:cNvPr>
          <p:cNvSpPr txBox="1"/>
          <p:nvPr/>
        </p:nvSpPr>
        <p:spPr>
          <a:xfrm>
            <a:off x="2055378" y="335136"/>
            <a:ext cx="927635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What Is Diversity, Equity and Inclusion? </a:t>
            </a:r>
          </a:p>
        </p:txBody>
      </p:sp>
      <p:sp>
        <p:nvSpPr>
          <p:cNvPr id="6" name="Isosceles Triangle 5">
            <a:extLst>
              <a:ext uri="{FF2B5EF4-FFF2-40B4-BE49-F238E27FC236}">
                <a16:creationId xmlns:a16="http://schemas.microsoft.com/office/drawing/2014/main" id="{C024BBEE-E572-A9A0-952E-56BC5ED8DD87}"/>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8E259D2-CF95-A001-F881-7F8C9F5E217C}"/>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B9C3D86-4423-9156-5FE0-21FE23E79334}"/>
              </a:ext>
            </a:extLst>
          </p:cNvPr>
          <p:cNvPicPr>
            <a:picLocks noChangeAspect="1"/>
          </p:cNvPicPr>
          <p:nvPr/>
        </p:nvPicPr>
        <p:blipFill>
          <a:blip r:embed="rId4"/>
          <a:stretch>
            <a:fillRect/>
          </a:stretch>
        </p:blipFill>
        <p:spPr>
          <a:xfrm>
            <a:off x="153580" y="186876"/>
            <a:ext cx="1246598" cy="661460"/>
          </a:xfrm>
          <a:prstGeom prst="rect">
            <a:avLst/>
          </a:prstGeom>
        </p:spPr>
      </p:pic>
      <p:pic>
        <p:nvPicPr>
          <p:cNvPr id="5" name="Picture 4">
            <a:extLst>
              <a:ext uri="{FF2B5EF4-FFF2-40B4-BE49-F238E27FC236}">
                <a16:creationId xmlns:a16="http://schemas.microsoft.com/office/drawing/2014/main" id="{2ED9B1B4-0A76-BF16-1779-538327042C0E}"/>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0435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0D5C-BC3E-C1A9-94D8-C09D8551305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D76B2AE-7B19-79F6-243A-C34056B7BD9E}"/>
              </a:ext>
            </a:extLst>
          </p:cNvPr>
          <p:cNvSpPr txBox="1"/>
          <p:nvPr/>
        </p:nvSpPr>
        <p:spPr>
          <a:xfrm>
            <a:off x="1680105" y="304800"/>
            <a:ext cx="880691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Employment Data</a:t>
            </a:r>
          </a:p>
        </p:txBody>
      </p:sp>
      <p:sp>
        <p:nvSpPr>
          <p:cNvPr id="6" name="TextBox 5">
            <a:extLst>
              <a:ext uri="{FF2B5EF4-FFF2-40B4-BE49-F238E27FC236}">
                <a16:creationId xmlns:a16="http://schemas.microsoft.com/office/drawing/2014/main" id="{D61F22FA-06BB-AF22-61D5-6380CB3BD122}"/>
              </a:ext>
            </a:extLst>
          </p:cNvPr>
          <p:cNvSpPr txBox="1"/>
          <p:nvPr/>
        </p:nvSpPr>
        <p:spPr>
          <a:xfrm>
            <a:off x="833523" y="2332688"/>
            <a:ext cx="9305797" cy="415498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EEO Employment Data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2014 Data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Job Patterns for Minorities and Women in Private Industry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By Race Ethnicity &amp; Sex</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2021 Data</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Job Patterns for Minorities and Women in Private Industry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By Race Ethnicity &amp; Sex</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Isosceles Triangle 4">
            <a:extLst>
              <a:ext uri="{FF2B5EF4-FFF2-40B4-BE49-F238E27FC236}">
                <a16:creationId xmlns:a16="http://schemas.microsoft.com/office/drawing/2014/main" id="{6749A659-3331-F7FC-0B65-434AD6F52FAE}"/>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1658DDA2-E314-309C-EFF4-A9835ED620FA}"/>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C089E-8B1F-84E6-A7C7-61E22DBAD1F7}"/>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B4C4C-1A45-E79E-2A97-E8F0CE9BF23F}"/>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8CE25D9-CFBB-EA04-9A30-FF3AF7A301D1}"/>
              </a:ext>
            </a:extLst>
          </p:cNvPr>
          <p:cNvPicPr>
            <a:picLocks noChangeAspect="1"/>
          </p:cNvPicPr>
          <p:nvPr/>
        </p:nvPicPr>
        <p:blipFill>
          <a:blip r:embed="rId3"/>
          <a:stretch>
            <a:fillRect/>
          </a:stretch>
        </p:blipFill>
        <p:spPr>
          <a:xfrm>
            <a:off x="153580" y="186876"/>
            <a:ext cx="1246598" cy="661460"/>
          </a:xfrm>
          <a:prstGeom prst="rect">
            <a:avLst/>
          </a:prstGeom>
        </p:spPr>
      </p:pic>
      <p:pic>
        <p:nvPicPr>
          <p:cNvPr id="17" name="Picture 16">
            <a:extLst>
              <a:ext uri="{FF2B5EF4-FFF2-40B4-BE49-F238E27FC236}">
                <a16:creationId xmlns:a16="http://schemas.microsoft.com/office/drawing/2014/main" id="{3D3B9637-F250-B016-0574-76AD342EAEBB}"/>
              </a:ext>
            </a:extLst>
          </p:cNvPr>
          <p:cNvPicPr>
            <a:picLocks noChangeAspect="1"/>
          </p:cNvPicPr>
          <p:nvPr/>
        </p:nvPicPr>
        <p:blipFill>
          <a:blip r:embed="rId4"/>
          <a:stretch>
            <a:fillRect/>
          </a:stretch>
        </p:blipFill>
        <p:spPr>
          <a:xfrm>
            <a:off x="8906293" y="980044"/>
            <a:ext cx="2912879" cy="2375817"/>
          </a:xfrm>
          <a:prstGeom prst="rect">
            <a:avLst/>
          </a:prstGeom>
        </p:spPr>
      </p:pic>
      <p:pic>
        <p:nvPicPr>
          <p:cNvPr id="2" name="Picture 1">
            <a:extLst>
              <a:ext uri="{FF2B5EF4-FFF2-40B4-BE49-F238E27FC236}">
                <a16:creationId xmlns:a16="http://schemas.microsoft.com/office/drawing/2014/main" id="{01E02E74-9FE8-B6D5-DB5E-361D82857C68}"/>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289502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8DD70-5DBC-A471-766F-DD8A6C907560}"/>
            </a:ext>
          </a:extLst>
        </p:cNvPr>
        <p:cNvGrpSpPr/>
        <p:nvPr/>
      </p:nvGrpSpPr>
      <p:grpSpPr>
        <a:xfrm>
          <a:off x="0" y="0"/>
          <a:ext cx="0" cy="0"/>
          <a:chOff x="0" y="0"/>
          <a:chExt cx="0" cy="0"/>
        </a:xfrm>
      </p:grpSpPr>
      <p:pic>
        <p:nvPicPr>
          <p:cNvPr id="2" name="slide2" descr="RaceSex">
            <a:extLst>
              <a:ext uri="{FF2B5EF4-FFF2-40B4-BE49-F238E27FC236}">
                <a16:creationId xmlns:a16="http://schemas.microsoft.com/office/drawing/2014/main" id="{5F7FC371-40B3-5F96-807F-14EC772B9CB1}"/>
              </a:ext>
            </a:extLst>
          </p:cNvPr>
          <p:cNvPicPr>
            <a:picLocks noChangeAspect="1"/>
          </p:cNvPicPr>
          <p:nvPr/>
        </p:nvPicPr>
        <p:blipFill rotWithShape="1">
          <a:blip r:embed="rId3">
            <a:extLst>
              <a:ext uri="{28A0092B-C50C-407E-A947-70E740481C1C}">
                <a14:useLocalDpi xmlns:a14="http://schemas.microsoft.com/office/drawing/2010/main" val="0"/>
              </a:ext>
            </a:extLst>
          </a:blip>
          <a:srcRect b="9952"/>
          <a:stretch/>
        </p:blipFill>
        <p:spPr>
          <a:xfrm>
            <a:off x="1335274" y="1261803"/>
            <a:ext cx="8428135" cy="5427078"/>
          </a:xfrm>
          <a:prstGeom prst="rect">
            <a:avLst/>
          </a:prstGeom>
        </p:spPr>
      </p:pic>
      <p:sp>
        <p:nvSpPr>
          <p:cNvPr id="6" name="Isosceles Triangle 5">
            <a:extLst>
              <a:ext uri="{FF2B5EF4-FFF2-40B4-BE49-F238E27FC236}">
                <a16:creationId xmlns:a16="http://schemas.microsoft.com/office/drawing/2014/main" id="{C34EE4EF-4F26-71C3-DD0A-0ECF8BD54564}"/>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709F6755-DD62-D6C8-1AEE-902218F07F90}"/>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7F4FF6-63F4-3206-E56F-B33462F14D23}"/>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187D85-CC6B-F7FF-8E65-C4B0AAC3FECC}"/>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E657766-6FC1-9555-10BB-4BBB3A0F6770}"/>
              </a:ext>
            </a:extLst>
          </p:cNvPr>
          <p:cNvPicPr>
            <a:picLocks noChangeAspect="1"/>
          </p:cNvPicPr>
          <p:nvPr/>
        </p:nvPicPr>
        <p:blipFill>
          <a:blip r:embed="rId4"/>
          <a:stretch>
            <a:fillRect/>
          </a:stretch>
        </p:blipFill>
        <p:spPr>
          <a:xfrm>
            <a:off x="153580" y="186876"/>
            <a:ext cx="1246598" cy="661460"/>
          </a:xfrm>
          <a:prstGeom prst="rect">
            <a:avLst/>
          </a:prstGeom>
        </p:spPr>
      </p:pic>
      <p:sp>
        <p:nvSpPr>
          <p:cNvPr id="17" name="TextBox 16">
            <a:extLst>
              <a:ext uri="{FF2B5EF4-FFF2-40B4-BE49-F238E27FC236}">
                <a16:creationId xmlns:a16="http://schemas.microsoft.com/office/drawing/2014/main" id="{17181557-7F7C-B8D8-A984-790500BFFCA6}"/>
              </a:ext>
            </a:extLst>
          </p:cNvPr>
          <p:cNvSpPr txBox="1"/>
          <p:nvPr/>
        </p:nvSpPr>
        <p:spPr>
          <a:xfrm>
            <a:off x="2063469" y="255996"/>
            <a:ext cx="983182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EEO Employment Data: Race &amp; Ethnicity &amp; Sex (2014)   </a:t>
            </a:r>
          </a:p>
        </p:txBody>
      </p:sp>
      <p:pic>
        <p:nvPicPr>
          <p:cNvPr id="3" name="Picture 2">
            <a:extLst>
              <a:ext uri="{FF2B5EF4-FFF2-40B4-BE49-F238E27FC236}">
                <a16:creationId xmlns:a16="http://schemas.microsoft.com/office/drawing/2014/main" id="{2BFE7F2A-69DA-97EB-F729-633E3020A435}"/>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359399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AB4B-B83D-505B-1B80-1C333C7B0C61}"/>
            </a:ext>
          </a:extLst>
        </p:cNvPr>
        <p:cNvGrpSpPr/>
        <p:nvPr/>
      </p:nvGrpSpPr>
      <p:grpSpPr>
        <a:xfrm>
          <a:off x="0" y="0"/>
          <a:ext cx="0" cy="0"/>
          <a:chOff x="0" y="0"/>
          <a:chExt cx="0" cy="0"/>
        </a:xfrm>
      </p:grpSpPr>
      <p:pic>
        <p:nvPicPr>
          <p:cNvPr id="5" name="slide2" descr="RaceSex">
            <a:extLst>
              <a:ext uri="{FF2B5EF4-FFF2-40B4-BE49-F238E27FC236}">
                <a16:creationId xmlns:a16="http://schemas.microsoft.com/office/drawing/2014/main" id="{4F0ED3EC-3A79-4F66-6755-1D071868670B}"/>
              </a:ext>
            </a:extLst>
          </p:cNvPr>
          <p:cNvPicPr>
            <a:picLocks noChangeAspect="1"/>
          </p:cNvPicPr>
          <p:nvPr/>
        </p:nvPicPr>
        <p:blipFill rotWithShape="1">
          <a:blip r:embed="rId3">
            <a:extLst>
              <a:ext uri="{28A0092B-C50C-407E-A947-70E740481C1C}">
                <a14:useLocalDpi xmlns:a14="http://schemas.microsoft.com/office/drawing/2010/main" val="0"/>
              </a:ext>
            </a:extLst>
          </a:blip>
          <a:srcRect b="9971"/>
          <a:stretch/>
        </p:blipFill>
        <p:spPr>
          <a:xfrm>
            <a:off x="1336255" y="1263946"/>
            <a:ext cx="8428135" cy="5424935"/>
          </a:xfrm>
          <a:prstGeom prst="rect">
            <a:avLst/>
          </a:prstGeom>
        </p:spPr>
      </p:pic>
      <p:sp>
        <p:nvSpPr>
          <p:cNvPr id="6" name="Isosceles Triangle 5">
            <a:extLst>
              <a:ext uri="{FF2B5EF4-FFF2-40B4-BE49-F238E27FC236}">
                <a16:creationId xmlns:a16="http://schemas.microsoft.com/office/drawing/2014/main" id="{28AD65A4-2D08-D0CE-D5E4-903F5633117D}"/>
              </a:ext>
            </a:extLst>
          </p:cNvPr>
          <p:cNvSpPr/>
          <p:nvPr/>
        </p:nvSpPr>
        <p:spPr>
          <a:xfrm rot="16200000">
            <a:off x="9810783" y="4476421"/>
            <a:ext cx="2167952" cy="2594483"/>
          </a:xfrm>
          <a:prstGeom prst="triangle">
            <a:avLst>
              <a:gd name="adj" fmla="val 732"/>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A30A9853-CB53-3C99-2221-A3F1C482B734}"/>
              </a:ext>
            </a:extLst>
          </p:cNvPr>
          <p:cNvSpPr/>
          <p:nvPr/>
        </p:nvSpPr>
        <p:spPr>
          <a:xfrm rot="5400000">
            <a:off x="-202302" y="202303"/>
            <a:ext cx="2540900" cy="2136298"/>
          </a:xfrm>
          <a:prstGeom prst="triangle">
            <a:avLst>
              <a:gd name="adj" fmla="val 0"/>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9D7D0E-15DA-52A9-6599-B07446BB3268}"/>
              </a:ext>
            </a:extLst>
          </p:cNvPr>
          <p:cNvSpPr/>
          <p:nvPr/>
        </p:nvSpPr>
        <p:spPr>
          <a:xfrm>
            <a:off x="-4295" y="0"/>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DA06FA-0C13-D34F-B634-66565F771E0A}"/>
              </a:ext>
            </a:extLst>
          </p:cNvPr>
          <p:cNvSpPr/>
          <p:nvPr/>
        </p:nvSpPr>
        <p:spPr>
          <a:xfrm>
            <a:off x="-1" y="6688881"/>
            <a:ext cx="12191641" cy="168758"/>
          </a:xfrm>
          <a:prstGeom prst="rect">
            <a:avLst/>
          </a:prstGeom>
          <a:solidFill>
            <a:srgbClr val="2F6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F50992-915F-D30F-F81F-900617E2E411}"/>
              </a:ext>
            </a:extLst>
          </p:cNvPr>
          <p:cNvPicPr>
            <a:picLocks noChangeAspect="1"/>
          </p:cNvPicPr>
          <p:nvPr/>
        </p:nvPicPr>
        <p:blipFill>
          <a:blip r:embed="rId4"/>
          <a:stretch>
            <a:fillRect/>
          </a:stretch>
        </p:blipFill>
        <p:spPr>
          <a:xfrm>
            <a:off x="153580" y="186876"/>
            <a:ext cx="1246598" cy="661460"/>
          </a:xfrm>
          <a:prstGeom prst="rect">
            <a:avLst/>
          </a:prstGeom>
        </p:spPr>
      </p:pic>
      <p:sp>
        <p:nvSpPr>
          <p:cNvPr id="15" name="TextBox 14">
            <a:extLst>
              <a:ext uri="{FF2B5EF4-FFF2-40B4-BE49-F238E27FC236}">
                <a16:creationId xmlns:a16="http://schemas.microsoft.com/office/drawing/2014/main" id="{1F0BECC4-76B6-31CF-F5C6-05736B933A7A}"/>
              </a:ext>
            </a:extLst>
          </p:cNvPr>
          <p:cNvSpPr txBox="1"/>
          <p:nvPr/>
        </p:nvSpPr>
        <p:spPr>
          <a:xfrm>
            <a:off x="2063469" y="255996"/>
            <a:ext cx="983182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EEO Employment Data: Race &amp; Ethnicity &amp; Sex (2021)   </a:t>
            </a:r>
          </a:p>
        </p:txBody>
      </p:sp>
      <p:pic>
        <p:nvPicPr>
          <p:cNvPr id="2" name="Picture 1">
            <a:extLst>
              <a:ext uri="{FF2B5EF4-FFF2-40B4-BE49-F238E27FC236}">
                <a16:creationId xmlns:a16="http://schemas.microsoft.com/office/drawing/2014/main" id="{C0E1C105-4E93-3391-EB47-B209D1695CDE}"/>
              </a:ext>
            </a:extLst>
          </p:cNvPr>
          <p:cNvPicPr>
            <a:picLocks noChangeAspect="1"/>
          </p:cNvPicPr>
          <p:nvPr/>
        </p:nvPicPr>
        <p:blipFill>
          <a:blip r:embed="rId5"/>
          <a:stretch>
            <a:fillRect/>
          </a:stretch>
        </p:blipFill>
        <p:spPr>
          <a:xfrm>
            <a:off x="10936976" y="5926555"/>
            <a:ext cx="1095881" cy="597194"/>
          </a:xfrm>
          <a:prstGeom prst="rect">
            <a:avLst/>
          </a:prstGeom>
        </p:spPr>
      </p:pic>
    </p:spTree>
    <p:extLst>
      <p:ext uri="{BB962C8B-B14F-4D97-AF65-F5344CB8AC3E}">
        <p14:creationId xmlns:p14="http://schemas.microsoft.com/office/powerpoint/2010/main" val="829558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ea73ab3-1a1d-42c2-afa1-3a73d23a9d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4322CAC0C46446B87706660428F1F3" ma:contentTypeVersion="16" ma:contentTypeDescription="Create a new document." ma:contentTypeScope="" ma:versionID="26715cfde691b74f360b4179c0449b11">
  <xsd:schema xmlns:xsd="http://www.w3.org/2001/XMLSchema" xmlns:xs="http://www.w3.org/2001/XMLSchema" xmlns:p="http://schemas.microsoft.com/office/2006/metadata/properties" xmlns:ns3="4ea73ab3-1a1d-42c2-afa1-3a73d23a9d4c" xmlns:ns4="9e587ff7-f018-4309-a7b6-2e399e59e968" targetNamespace="http://schemas.microsoft.com/office/2006/metadata/properties" ma:root="true" ma:fieldsID="b12946b6f006d12541238aa25eddb034" ns3:_="" ns4:_="">
    <xsd:import namespace="4ea73ab3-1a1d-42c2-afa1-3a73d23a9d4c"/>
    <xsd:import namespace="9e587ff7-f018-4309-a7b6-2e399e59e9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73ab3-1a1d-42c2-afa1-3a73d23a9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87ff7-f018-4309-a7b6-2e399e59e9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820162-1540-463E-ABB2-1402F64B460D}">
  <ds:schemaRef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9e587ff7-f018-4309-a7b6-2e399e59e968"/>
    <ds:schemaRef ds:uri="4ea73ab3-1a1d-42c2-afa1-3a73d23a9d4c"/>
    <ds:schemaRef ds:uri="http://purl.org/dc/terms/"/>
  </ds:schemaRefs>
</ds:datastoreItem>
</file>

<file path=customXml/itemProps2.xml><?xml version="1.0" encoding="utf-8"?>
<ds:datastoreItem xmlns:ds="http://schemas.openxmlformats.org/officeDocument/2006/customXml" ds:itemID="{08CE965F-2C35-4217-AAE5-D268B553B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73ab3-1a1d-42c2-afa1-3a73d23a9d4c"/>
    <ds:schemaRef ds:uri="9e587ff7-f018-4309-a7b6-2e399e59e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724ABE-850A-44AB-B12E-D16C2499D6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348</TotalTime>
  <Words>4526</Words>
  <Application>Microsoft Office PowerPoint</Application>
  <PresentationFormat>Widescreen</PresentationFormat>
  <Paragraphs>439</Paragraphs>
  <Slides>51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Cabin</vt:lpstr>
      <vt:lpstr>Calibri</vt:lpstr>
      <vt:lpstr>Calibri Light</vt:lpstr>
      <vt:lpstr>knowledge-regular</vt:lpstr>
      <vt:lpstr>Times New Roman</vt:lpstr>
      <vt:lpstr>Office Theme</vt:lpstr>
      <vt:lpstr>PowerPoint Presentation</vt:lpstr>
      <vt:lpstr>PowerPoint Presentation</vt:lpstr>
      <vt:lpstr>OUR REACH </vt:lpstr>
      <vt:lpstr>OFFICES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Harvard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Potential DEI Risk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Comments/Questions?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 Hicks</dc:creator>
  <cp:lastModifiedBy>Jennifer R. Hicks</cp:lastModifiedBy>
  <cp:revision>73</cp:revision>
  <cp:lastPrinted>2024-04-21T21:18:54Z</cp:lastPrinted>
  <dcterms:created xsi:type="dcterms:W3CDTF">2024-03-19T16:21:27Z</dcterms:created>
  <dcterms:modified xsi:type="dcterms:W3CDTF">2024-04-23T15:55:10Z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0x010100A64322CAC0C46446B87706660428F1F3</vt:lpwstr>
  </property>
</Properties>
</file>