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66"/>
  </p:notesMasterIdLst>
  <p:handoutMasterIdLst>
    <p:handoutMasterId r:id="rId67"/>
  </p:handoutMasterIdLst>
  <p:sldIdLst>
    <p:sldId id="257" r:id="rId3"/>
    <p:sldId id="258" r:id="rId4"/>
    <p:sldId id="325" r:id="rId5"/>
    <p:sldId id="265" r:id="rId6"/>
    <p:sldId id="266" r:id="rId7"/>
    <p:sldId id="267" r:id="rId8"/>
    <p:sldId id="268" r:id="rId9"/>
    <p:sldId id="269" r:id="rId10"/>
    <p:sldId id="270" r:id="rId11"/>
    <p:sldId id="382" r:id="rId12"/>
    <p:sldId id="370" r:id="rId13"/>
    <p:sldId id="369" r:id="rId14"/>
    <p:sldId id="361" r:id="rId15"/>
    <p:sldId id="271" r:id="rId16"/>
    <p:sldId id="367" r:id="rId17"/>
    <p:sldId id="264" r:id="rId18"/>
    <p:sldId id="274" r:id="rId19"/>
    <p:sldId id="337" r:id="rId20"/>
    <p:sldId id="338" r:id="rId21"/>
    <p:sldId id="275" r:id="rId22"/>
    <p:sldId id="276" r:id="rId23"/>
    <p:sldId id="278" r:id="rId24"/>
    <p:sldId id="281" r:id="rId25"/>
    <p:sldId id="363" r:id="rId26"/>
    <p:sldId id="259" r:id="rId27"/>
    <p:sldId id="277" r:id="rId28"/>
    <p:sldId id="362" r:id="rId29"/>
    <p:sldId id="279" r:id="rId30"/>
    <p:sldId id="280" r:id="rId31"/>
    <p:sldId id="282" r:id="rId32"/>
    <p:sldId id="283" r:id="rId33"/>
    <p:sldId id="284" r:id="rId34"/>
    <p:sldId id="290" r:id="rId35"/>
    <p:sldId id="287" r:id="rId36"/>
    <p:sldId id="288" r:id="rId37"/>
    <p:sldId id="285" r:id="rId38"/>
    <p:sldId id="286" r:id="rId39"/>
    <p:sldId id="342" r:id="rId40"/>
    <p:sldId id="289" r:id="rId41"/>
    <p:sldId id="291" r:id="rId42"/>
    <p:sldId id="292" r:id="rId43"/>
    <p:sldId id="260" r:id="rId44"/>
    <p:sldId id="396" r:id="rId45"/>
    <p:sldId id="294" r:id="rId46"/>
    <p:sldId id="295" r:id="rId47"/>
    <p:sldId id="296" r:id="rId48"/>
    <p:sldId id="297" r:id="rId49"/>
    <p:sldId id="298" r:id="rId50"/>
    <p:sldId id="398" r:id="rId51"/>
    <p:sldId id="376" r:id="rId52"/>
    <p:sldId id="339" r:id="rId53"/>
    <p:sldId id="299" r:id="rId54"/>
    <p:sldId id="300" r:id="rId55"/>
    <p:sldId id="301" r:id="rId56"/>
    <p:sldId id="302" r:id="rId57"/>
    <p:sldId id="303" r:id="rId58"/>
    <p:sldId id="304" r:id="rId59"/>
    <p:sldId id="293" r:id="rId60"/>
    <p:sldId id="566" r:id="rId61"/>
    <p:sldId id="311" r:id="rId62"/>
    <p:sldId id="334" r:id="rId63"/>
    <p:sldId id="333" r:id="rId64"/>
    <p:sldId id="335" r:id="rId6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  <p15:guide id="3" pos="2880">
          <p15:clr>
            <a:srgbClr val="A4A3A4"/>
          </p15:clr>
        </p15:guide>
        <p15:guide id="4" pos="2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9B39"/>
    <a:srgbClr val="60B1D6"/>
    <a:srgbClr val="4A4A4A"/>
    <a:srgbClr val="988246"/>
    <a:srgbClr val="CB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2" autoAdjust="0"/>
    <p:restoredTop sz="94636" autoAdjust="0"/>
  </p:normalViewPr>
  <p:slideViewPr>
    <p:cSldViewPr snapToGrid="0" snapToObjects="1">
      <p:cViewPr varScale="1">
        <p:scale>
          <a:sx n="61" d="100"/>
          <a:sy n="61" d="100"/>
        </p:scale>
        <p:origin x="1504" y="92"/>
      </p:cViewPr>
      <p:guideLst>
        <p:guide orient="horz" pos="2160"/>
        <p:guide/>
        <p:guide pos="2880"/>
        <p:guide pos="276"/>
      </p:guideLst>
    </p:cSldViewPr>
  </p:slideViewPr>
  <p:outlineViewPr>
    <p:cViewPr>
      <p:scale>
        <a:sx n="33" d="100"/>
        <a:sy n="33" d="100"/>
      </p:scale>
      <p:origin x="0" y="-285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02"/>
    </p:cViewPr>
  </p:sorterViewPr>
  <p:notesViewPr>
    <p:cSldViewPr snapToGrid="0" snapToObjects="1">
      <p:cViewPr varScale="1">
        <p:scale>
          <a:sx n="79" d="100"/>
          <a:sy n="79" d="100"/>
        </p:scale>
        <p:origin x="3906" y="9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4.xml" Id="rId26" /><Relationship Type="http://schemas.openxmlformats.org/officeDocument/2006/relationships/slide" Target="slides/slide19.xml" Id="rId21" /><Relationship Type="http://schemas.openxmlformats.org/officeDocument/2006/relationships/slide" Target="slides/slide40.xml" Id="rId42" /><Relationship Type="http://schemas.openxmlformats.org/officeDocument/2006/relationships/slide" Target="slides/slide45.xml" Id="rId47" /><Relationship Type="http://schemas.openxmlformats.org/officeDocument/2006/relationships/slide" Target="slides/slide61.xml" Id="rId63" /><Relationship Type="http://schemas.openxmlformats.org/officeDocument/2006/relationships/presProps" Target="presProps.xml" Id="rId68" /><Relationship Type="http://schemas.openxmlformats.org/officeDocument/2006/relationships/slide" Target="slides/slide5.xml" Id="rId7" /><Relationship Type="http://schemas.openxmlformats.org/officeDocument/2006/relationships/tableStyles" Target="tableStyles.xml" Id="rId71" /><Relationship Type="http://schemas.openxmlformats.org/officeDocument/2006/relationships/slideMaster" Target="slideMasters/slideMaster1.xml" Id="rId2" /><Relationship Type="http://schemas.openxmlformats.org/officeDocument/2006/relationships/slide" Target="slides/slide14.xml" Id="rId16" /><Relationship Type="http://schemas.openxmlformats.org/officeDocument/2006/relationships/slide" Target="slides/slide27.xml" Id="rId29" /><Relationship Type="http://schemas.openxmlformats.org/officeDocument/2006/relationships/slide" Target="slides/slide9.xml" Id="rId11" /><Relationship Type="http://schemas.openxmlformats.org/officeDocument/2006/relationships/slide" Target="slides/slide22.xml" Id="rId24" /><Relationship Type="http://schemas.openxmlformats.org/officeDocument/2006/relationships/slide" Target="slides/slide30.xml" Id="rId32" /><Relationship Type="http://schemas.openxmlformats.org/officeDocument/2006/relationships/slide" Target="slides/slide35.xml" Id="rId37" /><Relationship Type="http://schemas.openxmlformats.org/officeDocument/2006/relationships/slide" Target="slides/slide38.xml" Id="rId40" /><Relationship Type="http://schemas.openxmlformats.org/officeDocument/2006/relationships/slide" Target="slides/slide43.xml" Id="rId45" /><Relationship Type="http://schemas.openxmlformats.org/officeDocument/2006/relationships/slide" Target="slides/slide51.xml" Id="rId53" /><Relationship Type="http://schemas.openxmlformats.org/officeDocument/2006/relationships/slide" Target="slides/slide56.xml" Id="rId58" /><Relationship Type="http://schemas.openxmlformats.org/officeDocument/2006/relationships/notesMaster" Target="notesMasters/notesMaster1.xml" Id="rId66" /><Relationship Type="http://schemas.openxmlformats.org/officeDocument/2006/relationships/slide" Target="slides/slide3.xml" Id="rId5" /><Relationship Type="http://schemas.openxmlformats.org/officeDocument/2006/relationships/slide" Target="slides/slide59.xml" Id="rId61" /><Relationship Type="http://schemas.openxmlformats.org/officeDocument/2006/relationships/slide" Target="slides/slide17.xml" Id="rId19" /><Relationship Type="http://schemas.openxmlformats.org/officeDocument/2006/relationships/slide" Target="slides/slide12.xml" Id="rId14" /><Relationship Type="http://schemas.openxmlformats.org/officeDocument/2006/relationships/slide" Target="slides/slide20.xml" Id="rId22" /><Relationship Type="http://schemas.openxmlformats.org/officeDocument/2006/relationships/slide" Target="slides/slide25.xml" Id="rId27" /><Relationship Type="http://schemas.openxmlformats.org/officeDocument/2006/relationships/slide" Target="slides/slide28.xml" Id="rId30" /><Relationship Type="http://schemas.openxmlformats.org/officeDocument/2006/relationships/slide" Target="slides/slide33.xml" Id="rId35" /><Relationship Type="http://schemas.openxmlformats.org/officeDocument/2006/relationships/slide" Target="slides/slide41.xml" Id="rId43" /><Relationship Type="http://schemas.openxmlformats.org/officeDocument/2006/relationships/slide" Target="slides/slide46.xml" Id="rId48" /><Relationship Type="http://schemas.openxmlformats.org/officeDocument/2006/relationships/slide" Target="slides/slide54.xml" Id="rId56" /><Relationship Type="http://schemas.openxmlformats.org/officeDocument/2006/relationships/slide" Target="slides/slide62.xml" Id="rId64" /><Relationship Type="http://schemas.openxmlformats.org/officeDocument/2006/relationships/viewProps" Target="viewProps.xml" Id="rId69" /><Relationship Type="http://schemas.openxmlformats.org/officeDocument/2006/relationships/slide" Target="slides/slide6.xml" Id="rId8" /><Relationship Type="http://schemas.openxmlformats.org/officeDocument/2006/relationships/slide" Target="slides/slide49.xml" Id="rId51" /><Relationship Type="http://schemas.microsoft.com/office/2016/11/relationships/changesInfo" Target="changesInfos/changesInfo1.xml" Id="rId72" /><Relationship Type="http://schemas.openxmlformats.org/officeDocument/2006/relationships/slide" Target="slides/slide1.xml" Id="rId3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slide" Target="slides/slide23.xml" Id="rId25" /><Relationship Type="http://schemas.openxmlformats.org/officeDocument/2006/relationships/slide" Target="slides/slide31.xml" Id="rId33" /><Relationship Type="http://schemas.openxmlformats.org/officeDocument/2006/relationships/slide" Target="slides/slide36.xml" Id="rId38" /><Relationship Type="http://schemas.openxmlformats.org/officeDocument/2006/relationships/slide" Target="slides/slide44.xml" Id="rId46" /><Relationship Type="http://schemas.openxmlformats.org/officeDocument/2006/relationships/slide" Target="slides/slide57.xml" Id="rId59" /><Relationship Type="http://schemas.openxmlformats.org/officeDocument/2006/relationships/handoutMaster" Target="handoutMasters/handoutMaster1.xml" Id="rId67" /><Relationship Type="http://schemas.openxmlformats.org/officeDocument/2006/relationships/slide" Target="slides/slide18.xml" Id="rId20" /><Relationship Type="http://schemas.openxmlformats.org/officeDocument/2006/relationships/slide" Target="slides/slide39.xml" Id="rId41" /><Relationship Type="http://schemas.openxmlformats.org/officeDocument/2006/relationships/slide" Target="slides/slide52.xml" Id="rId54" /><Relationship Type="http://schemas.openxmlformats.org/officeDocument/2006/relationships/slide" Target="slides/slide60.xml" Id="rId62" /><Relationship Type="http://schemas.openxmlformats.org/officeDocument/2006/relationships/theme" Target="theme/theme1.xml" Id="rId70" /><Relationship Type="http://schemas.openxmlformats.org/officeDocument/2006/relationships/slide" Target="slides/slide4.xml" Id="rId6" /><Relationship Type="http://schemas.openxmlformats.org/officeDocument/2006/relationships/slide" Target="slides/slide13.xml" Id="rId15" /><Relationship Type="http://schemas.openxmlformats.org/officeDocument/2006/relationships/slide" Target="slides/slide21.xml" Id="rId23" /><Relationship Type="http://schemas.openxmlformats.org/officeDocument/2006/relationships/slide" Target="slides/slide26.xml" Id="rId28" /><Relationship Type="http://schemas.openxmlformats.org/officeDocument/2006/relationships/slide" Target="slides/slide34.xml" Id="rId36" /><Relationship Type="http://schemas.openxmlformats.org/officeDocument/2006/relationships/slide" Target="slides/slide47.xml" Id="rId49" /><Relationship Type="http://schemas.openxmlformats.org/officeDocument/2006/relationships/slide" Target="slides/slide55.xml" Id="rId57" /><Relationship Type="http://schemas.openxmlformats.org/officeDocument/2006/relationships/slide" Target="slides/slide8.xml" Id="rId10" /><Relationship Type="http://schemas.openxmlformats.org/officeDocument/2006/relationships/slide" Target="slides/slide29.xml" Id="rId31" /><Relationship Type="http://schemas.openxmlformats.org/officeDocument/2006/relationships/slide" Target="slides/slide42.xml" Id="rId44" /><Relationship Type="http://schemas.openxmlformats.org/officeDocument/2006/relationships/slide" Target="slides/slide50.xml" Id="rId52" /><Relationship Type="http://schemas.openxmlformats.org/officeDocument/2006/relationships/slide" Target="slides/slide58.xml" Id="rId60" /><Relationship Type="http://schemas.openxmlformats.org/officeDocument/2006/relationships/slide" Target="slides/slide63.xml" Id="rId65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slide" Target="slides/slide37.xml" Id="rId39" /><Relationship Type="http://schemas.openxmlformats.org/officeDocument/2006/relationships/slide" Target="slides/slide32.xml" Id="rId34" /><Relationship Type="http://schemas.openxmlformats.org/officeDocument/2006/relationships/slide" Target="slides/slide48.xml" Id="rId50" /><Relationship Type="http://schemas.openxmlformats.org/officeDocument/2006/relationships/slide" Target="slides/slide53.xml" Id="rId55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zquez, Elizabeth (Coor-DAL-Mktg)" userId="76eca26f-b345-4060-83d7-5606c8fdb64f" providerId="ADAL" clId="{3F4DD5B7-C514-4025-8508-7C9112BE51AE}"/>
    <pc:docChg chg="modSld">
      <pc:chgData name="Vazquez, Elizabeth (Coor-DAL-Mktg)" userId="76eca26f-b345-4060-83d7-5606c8fdb64f" providerId="ADAL" clId="{3F4DD5B7-C514-4025-8508-7C9112BE51AE}" dt="2024-03-05T01:48:39.385" v="6" actId="1076"/>
      <pc:docMkLst>
        <pc:docMk/>
      </pc:docMkLst>
      <pc:sldChg chg="modSp mod">
        <pc:chgData name="Vazquez, Elizabeth (Coor-DAL-Mktg)" userId="76eca26f-b345-4060-83d7-5606c8fdb64f" providerId="ADAL" clId="{3F4DD5B7-C514-4025-8508-7C9112BE51AE}" dt="2024-03-05T01:45:56.595" v="2" actId="20577"/>
        <pc:sldMkLst>
          <pc:docMk/>
          <pc:sldMk cId="166988004" sldId="257"/>
        </pc:sldMkLst>
        <pc:spChg chg="mod">
          <ac:chgData name="Vazquez, Elizabeth (Coor-DAL-Mktg)" userId="76eca26f-b345-4060-83d7-5606c8fdb64f" providerId="ADAL" clId="{3F4DD5B7-C514-4025-8508-7C9112BE51AE}" dt="2024-03-05T01:45:51.349" v="0" actId="207"/>
          <ac:spMkLst>
            <pc:docMk/>
            <pc:sldMk cId="166988004" sldId="257"/>
            <ac:spMk id="3" creationId="{00000000-0000-0000-0000-000000000000}"/>
          </ac:spMkLst>
        </pc:spChg>
        <pc:spChg chg="mod">
          <ac:chgData name="Vazquez, Elizabeth (Coor-DAL-Mktg)" userId="76eca26f-b345-4060-83d7-5606c8fdb64f" providerId="ADAL" clId="{3F4DD5B7-C514-4025-8508-7C9112BE51AE}" dt="2024-03-05T01:45:56.595" v="2" actId="20577"/>
          <ac:spMkLst>
            <pc:docMk/>
            <pc:sldMk cId="166988004" sldId="257"/>
            <ac:spMk id="12" creationId="{00000000-0000-0000-0000-000000000000}"/>
          </ac:spMkLst>
        </pc:spChg>
      </pc:sldChg>
      <pc:sldChg chg="modSp mod">
        <pc:chgData name="Vazquez, Elizabeth (Coor-DAL-Mktg)" userId="76eca26f-b345-4060-83d7-5606c8fdb64f" providerId="ADAL" clId="{3F4DD5B7-C514-4025-8508-7C9112BE51AE}" dt="2024-03-05T01:48:39.385" v="6" actId="1076"/>
        <pc:sldMkLst>
          <pc:docMk/>
          <pc:sldMk cId="1156940971" sldId="335"/>
        </pc:sldMkLst>
        <pc:spChg chg="mod">
          <ac:chgData name="Vazquez, Elizabeth (Coor-DAL-Mktg)" userId="76eca26f-b345-4060-83d7-5606c8fdb64f" providerId="ADAL" clId="{3F4DD5B7-C514-4025-8508-7C9112BE51AE}" dt="2024-03-05T01:48:39.385" v="6" actId="1076"/>
          <ac:spMkLst>
            <pc:docMk/>
            <pc:sldMk cId="1156940971" sldId="335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9A179551-4F13-4677-A132-C0ED4A3FA1B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A47F92-A68D-4A73-87E5-B905407C9C5E}" type="parTrans" cxnId="{D85F31E6-E600-4552-9279-CE8F7B0173FA}">
      <dgm:prSet/>
      <dgm:spPr/>
      <dgm:t>
        <a:bodyPr/>
        <a:lstStyle/>
        <a:p>
          <a:endParaRPr lang="en-US"/>
        </a:p>
      </dgm:t>
    </dgm:pt>
    <dgm:pt modelId="{1C0C4DB6-17D3-45EB-A7A4-27A1BFAAA125}">
      <dgm:prSet/>
      <dgm:spPr/>
      <dgm:t>
        <a:bodyPr/>
        <a:lstStyle/>
        <a:p>
          <a:pPr rtl="0"/>
          <a:r>
            <a:rPr lang="en-US" dirty="0"/>
            <a:t>Competitors</a:t>
          </a:r>
        </a:p>
      </dgm:t>
    </dgm:pt>
    <dgm:pt modelId="{835CDF07-513D-4846-A6C3-055CA4112A30}" type="sibTrans" cxnId="{D85F31E6-E600-4552-9279-CE8F7B0173FA}">
      <dgm:prSet/>
      <dgm:spPr/>
      <dgm:t>
        <a:bodyPr/>
        <a:lstStyle/>
        <a:p>
          <a:endParaRPr lang="en-US" dirty="0"/>
        </a:p>
      </dgm:t>
    </dgm:pt>
    <dgm:pt modelId="{E99BB6BA-8CCD-421D-9E6B-CA5ADC229A3C}" type="parTrans" cxnId="{0C1861ED-1603-4218-9116-B52D1A66CB63}">
      <dgm:prSet/>
      <dgm:spPr/>
      <dgm:t>
        <a:bodyPr/>
        <a:lstStyle/>
        <a:p>
          <a:endParaRPr lang="en-US"/>
        </a:p>
      </dgm:t>
    </dgm:pt>
    <dgm:pt modelId="{0078A023-BC34-4223-B4B8-524A7ACF5070}">
      <dgm:prSet/>
      <dgm:spPr/>
      <dgm:t>
        <a:bodyPr/>
        <a:lstStyle/>
        <a:p>
          <a:pPr rtl="0"/>
          <a:r>
            <a:rPr lang="en-US"/>
            <a:t>Investigators</a:t>
          </a:r>
        </a:p>
      </dgm:t>
    </dgm:pt>
    <dgm:pt modelId="{7B415C78-83DA-4C16-A8EE-28BE8B7630DF}" type="sibTrans" cxnId="{0C1861ED-1603-4218-9116-B52D1A66CB63}">
      <dgm:prSet/>
      <dgm:spPr/>
      <dgm:t>
        <a:bodyPr/>
        <a:lstStyle/>
        <a:p>
          <a:endParaRPr lang="en-US" dirty="0"/>
        </a:p>
      </dgm:t>
    </dgm:pt>
    <dgm:pt modelId="{809D84A8-356C-4AB6-B04D-9B374BA8BF68}" type="parTrans" cxnId="{46041CA4-1667-47A0-9F3F-C51395AA7520}">
      <dgm:prSet/>
      <dgm:spPr/>
      <dgm:t>
        <a:bodyPr/>
        <a:lstStyle/>
        <a:p>
          <a:endParaRPr lang="en-US"/>
        </a:p>
      </dgm:t>
    </dgm:pt>
    <dgm:pt modelId="{833ED616-CFD3-4B08-A5B9-39E351185501}">
      <dgm:prSet/>
      <dgm:spPr/>
      <dgm:t>
        <a:bodyPr/>
        <a:lstStyle/>
        <a:p>
          <a:pPr rtl="0"/>
          <a:r>
            <a:rPr lang="en-US"/>
            <a:t>Regulators</a:t>
          </a:r>
        </a:p>
      </dgm:t>
    </dgm:pt>
    <dgm:pt modelId="{2F9D4F41-A7ED-4E4B-A18F-514A14384F11}" type="sibTrans" cxnId="{46041CA4-1667-47A0-9F3F-C51395AA7520}">
      <dgm:prSet/>
      <dgm:spPr/>
      <dgm:t>
        <a:bodyPr/>
        <a:lstStyle/>
        <a:p>
          <a:endParaRPr lang="en-US" dirty="0"/>
        </a:p>
      </dgm:t>
    </dgm:pt>
    <dgm:pt modelId="{30B62754-B477-4956-B392-1B0FC6EA69D6}">
      <dgm:prSet/>
      <dgm:spPr/>
      <dgm:t>
        <a:bodyPr/>
        <a:lstStyle/>
        <a:p>
          <a:r>
            <a:rPr lang="en-US" dirty="0"/>
            <a:t>Litigants</a:t>
          </a:r>
        </a:p>
      </dgm:t>
    </dgm:pt>
    <dgm:pt modelId="{C2E9735E-2471-4774-881F-F86A7A8FB794}" type="parTrans" cxnId="{01C9B1B4-1485-4E69-A8C8-D137F3A5B96A}">
      <dgm:prSet/>
      <dgm:spPr/>
      <dgm:t>
        <a:bodyPr/>
        <a:lstStyle/>
        <a:p>
          <a:endParaRPr lang="en-US"/>
        </a:p>
      </dgm:t>
    </dgm:pt>
    <dgm:pt modelId="{4C5C153E-5900-4015-ABEC-6C31D35440E3}" type="sibTrans" cxnId="{01C9B1B4-1485-4E69-A8C8-D137F3A5B96A}">
      <dgm:prSet/>
      <dgm:spPr/>
      <dgm:t>
        <a:bodyPr/>
        <a:lstStyle/>
        <a:p>
          <a:endParaRPr lang="en-US" dirty="0"/>
        </a:p>
      </dgm:t>
    </dgm:pt>
    <dgm:pt modelId="{E0010B04-172C-485F-8AF5-222F93156046}" type="pres">
      <dgm:prSet presAssocID="{9A179551-4F13-4677-A132-C0ED4A3FA1BA}" presName="outerComposite" presStyleCnt="0">
        <dgm:presLayoutVars>
          <dgm:chMax val="5"/>
          <dgm:dir/>
          <dgm:resizeHandles val="exact"/>
        </dgm:presLayoutVars>
      </dgm:prSet>
      <dgm:spPr/>
    </dgm:pt>
    <dgm:pt modelId="{E522624A-667B-496D-A679-E387C06FDF18}" type="pres">
      <dgm:prSet presAssocID="{9A179551-4F13-4677-A132-C0ED4A3FA1BA}" presName="dummyMaxCanvas" presStyleCnt="0">
        <dgm:presLayoutVars/>
      </dgm:prSet>
      <dgm:spPr/>
    </dgm:pt>
    <dgm:pt modelId="{A7E4F22A-018D-4264-A704-3266A65B4C69}" type="pres">
      <dgm:prSet presAssocID="{9A179551-4F13-4677-A132-C0ED4A3FA1BA}" presName="FourNodes_1" presStyleLbl="node1" presStyleIdx="0" presStyleCnt="4">
        <dgm:presLayoutVars>
          <dgm:bulletEnabled val="1"/>
        </dgm:presLayoutVars>
      </dgm:prSet>
      <dgm:spPr/>
    </dgm:pt>
    <dgm:pt modelId="{F1F9AA61-4DDC-4661-A0AD-6316DD2D9F66}" type="pres">
      <dgm:prSet presAssocID="{9A179551-4F13-4677-A132-C0ED4A3FA1BA}" presName="FourNodes_2" presStyleLbl="node1" presStyleIdx="1" presStyleCnt="4">
        <dgm:presLayoutVars>
          <dgm:bulletEnabled val="1"/>
        </dgm:presLayoutVars>
      </dgm:prSet>
      <dgm:spPr/>
    </dgm:pt>
    <dgm:pt modelId="{7F9496F2-B06A-46BF-9C52-A936BAA0466D}" type="pres">
      <dgm:prSet presAssocID="{9A179551-4F13-4677-A132-C0ED4A3FA1BA}" presName="FourNodes_3" presStyleLbl="node1" presStyleIdx="2" presStyleCnt="4">
        <dgm:presLayoutVars>
          <dgm:bulletEnabled val="1"/>
        </dgm:presLayoutVars>
      </dgm:prSet>
      <dgm:spPr/>
    </dgm:pt>
    <dgm:pt modelId="{EF945666-375A-4D62-B431-11EF3A193B15}" type="pres">
      <dgm:prSet presAssocID="{9A179551-4F13-4677-A132-C0ED4A3FA1BA}" presName="FourNodes_4" presStyleLbl="node1" presStyleIdx="3" presStyleCnt="4">
        <dgm:presLayoutVars>
          <dgm:bulletEnabled val="1"/>
        </dgm:presLayoutVars>
      </dgm:prSet>
      <dgm:spPr/>
    </dgm:pt>
    <dgm:pt modelId="{DE5C2CA8-2E62-49BC-9890-FCC6564E9486}" type="pres">
      <dgm:prSet presAssocID="{9A179551-4F13-4677-A132-C0ED4A3FA1BA}" presName="FourConn_1-2" presStyleLbl="fgAccFollowNode1" presStyleIdx="0" presStyleCnt="3" custLinFactX="31923" custLinFactY="-195" custLinFactNeighborX="100000" custLinFactNeighborY="-100000">
        <dgm:presLayoutVars>
          <dgm:bulletEnabled val="1"/>
        </dgm:presLayoutVars>
      </dgm:prSet>
      <dgm:spPr/>
    </dgm:pt>
    <dgm:pt modelId="{21FEC969-81E4-4C29-99D4-93196BED7CF6}" type="pres">
      <dgm:prSet presAssocID="{9A179551-4F13-4677-A132-C0ED4A3FA1BA}" presName="FourConn_2-3" presStyleLbl="fgAccFollowNode1" presStyleIdx="1" presStyleCnt="3" custLinFactX="14731" custLinFactNeighborX="100000" custLinFactNeighborY="-91973">
        <dgm:presLayoutVars>
          <dgm:bulletEnabled val="1"/>
        </dgm:presLayoutVars>
      </dgm:prSet>
      <dgm:spPr/>
    </dgm:pt>
    <dgm:pt modelId="{3156E50B-7167-4608-8CB5-883830518EAE}" type="pres">
      <dgm:prSet presAssocID="{9A179551-4F13-4677-A132-C0ED4A3FA1BA}" presName="FourConn_3-4" presStyleLbl="fgAccFollowNode1" presStyleIdx="2" presStyleCnt="3" custLinFactX="22809" custLinFactY="-5205" custLinFactNeighborX="100000" custLinFactNeighborY="-100000">
        <dgm:presLayoutVars>
          <dgm:bulletEnabled val="1"/>
        </dgm:presLayoutVars>
      </dgm:prSet>
      <dgm:spPr/>
    </dgm:pt>
    <dgm:pt modelId="{13D2483A-14CA-436E-AC06-40298902A479}" type="pres">
      <dgm:prSet presAssocID="{9A179551-4F13-4677-A132-C0ED4A3FA1BA}" presName="FourNodes_1_text" presStyleLbl="node1" presStyleIdx="3" presStyleCnt="4">
        <dgm:presLayoutVars>
          <dgm:bulletEnabled val="1"/>
        </dgm:presLayoutVars>
      </dgm:prSet>
      <dgm:spPr/>
    </dgm:pt>
    <dgm:pt modelId="{965A6DFF-4C80-4264-A3FF-6495C33DEEB1}" type="pres">
      <dgm:prSet presAssocID="{9A179551-4F13-4677-A132-C0ED4A3FA1BA}" presName="FourNodes_2_text" presStyleLbl="node1" presStyleIdx="3" presStyleCnt="4">
        <dgm:presLayoutVars>
          <dgm:bulletEnabled val="1"/>
        </dgm:presLayoutVars>
      </dgm:prSet>
      <dgm:spPr/>
    </dgm:pt>
    <dgm:pt modelId="{19683D93-4877-4E35-AD68-683E602A15F2}" type="pres">
      <dgm:prSet presAssocID="{9A179551-4F13-4677-A132-C0ED4A3FA1BA}" presName="FourNodes_3_text" presStyleLbl="node1" presStyleIdx="3" presStyleCnt="4">
        <dgm:presLayoutVars>
          <dgm:bulletEnabled val="1"/>
        </dgm:presLayoutVars>
      </dgm:prSet>
      <dgm:spPr/>
    </dgm:pt>
    <dgm:pt modelId="{07FB92BE-F915-4BA8-BD44-60D8E739A3FD}" type="pres">
      <dgm:prSet presAssocID="{9A179551-4F13-4677-A132-C0ED4A3FA1B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0ACB709-A3D6-49B4-ACA8-489E70047E1A}" type="presOf" srcId="{4C5C153E-5900-4015-ABEC-6C31D35440E3}" destId="{21FEC969-81E4-4C29-99D4-93196BED7CF6}" srcOrd="0" destOrd="0" presId="urn:microsoft.com/office/officeart/2005/8/layout/vProcess5"/>
    <dgm:cxn modelId="{0FE02A0D-54C8-48C0-A64A-A1800EFEE2F3}" type="presOf" srcId="{0078A023-BC34-4223-B4B8-524A7ACF5070}" destId="{7F9496F2-B06A-46BF-9C52-A936BAA0466D}" srcOrd="0" destOrd="0" presId="urn:microsoft.com/office/officeart/2005/8/layout/vProcess5"/>
    <dgm:cxn modelId="{F85EEA11-4EF9-4FBD-A0DD-62DCFB3FE9BC}" type="presOf" srcId="{833ED616-CFD3-4B08-A5B9-39E351185501}" destId="{EF945666-375A-4D62-B431-11EF3A193B15}" srcOrd="0" destOrd="0" presId="urn:microsoft.com/office/officeart/2005/8/layout/vProcess5"/>
    <dgm:cxn modelId="{9AC8701B-5023-4676-8A25-BDA36E8BE1E9}" type="presOf" srcId="{833ED616-CFD3-4B08-A5B9-39E351185501}" destId="{07FB92BE-F915-4BA8-BD44-60D8E739A3FD}" srcOrd="1" destOrd="0" presId="urn:microsoft.com/office/officeart/2005/8/layout/vProcess5"/>
    <dgm:cxn modelId="{5278C425-7D6B-4AE4-87D9-788E00BB7F58}" type="presOf" srcId="{30B62754-B477-4956-B392-1B0FC6EA69D6}" destId="{965A6DFF-4C80-4264-A3FF-6495C33DEEB1}" srcOrd="1" destOrd="0" presId="urn:microsoft.com/office/officeart/2005/8/layout/vProcess5"/>
    <dgm:cxn modelId="{361F6461-5CE9-4266-BDAD-97304C9E378E}" type="presOf" srcId="{0078A023-BC34-4223-B4B8-524A7ACF5070}" destId="{19683D93-4877-4E35-AD68-683E602A15F2}" srcOrd="1" destOrd="0" presId="urn:microsoft.com/office/officeart/2005/8/layout/vProcess5"/>
    <dgm:cxn modelId="{0F4E9F71-E2FC-4A8E-89A2-7D9E462318A6}" type="presOf" srcId="{1C0C4DB6-17D3-45EB-A7A4-27A1BFAAA125}" destId="{13D2483A-14CA-436E-AC06-40298902A479}" srcOrd="1" destOrd="0" presId="urn:microsoft.com/office/officeart/2005/8/layout/vProcess5"/>
    <dgm:cxn modelId="{F6D8CE54-C044-4C3A-AAC7-9257CB1A0DB0}" type="presOf" srcId="{835CDF07-513D-4846-A6C3-055CA4112A30}" destId="{DE5C2CA8-2E62-49BC-9890-FCC6564E9486}" srcOrd="0" destOrd="0" presId="urn:microsoft.com/office/officeart/2005/8/layout/vProcess5"/>
    <dgm:cxn modelId="{C0F6E67C-1070-48A2-AF8E-E755E2A61A9F}" type="presOf" srcId="{9A179551-4F13-4677-A132-C0ED4A3FA1BA}" destId="{E0010B04-172C-485F-8AF5-222F93156046}" srcOrd="0" destOrd="0" presId="urn:microsoft.com/office/officeart/2005/8/layout/vProcess5"/>
    <dgm:cxn modelId="{29F72A82-B200-4680-BAA1-902733EDA760}" type="presOf" srcId="{30B62754-B477-4956-B392-1B0FC6EA69D6}" destId="{F1F9AA61-4DDC-4661-A0AD-6316DD2D9F66}" srcOrd="0" destOrd="0" presId="urn:microsoft.com/office/officeart/2005/8/layout/vProcess5"/>
    <dgm:cxn modelId="{4A11F293-E8A0-4134-AD68-972C080E3C8B}" type="presOf" srcId="{1C0C4DB6-17D3-45EB-A7A4-27A1BFAAA125}" destId="{A7E4F22A-018D-4264-A704-3266A65B4C69}" srcOrd="0" destOrd="0" presId="urn:microsoft.com/office/officeart/2005/8/layout/vProcess5"/>
    <dgm:cxn modelId="{46041CA4-1667-47A0-9F3F-C51395AA7520}" srcId="{9A179551-4F13-4677-A132-C0ED4A3FA1BA}" destId="{833ED616-CFD3-4B08-A5B9-39E351185501}" srcOrd="3" destOrd="0" parTransId="{809D84A8-356C-4AB6-B04D-9B374BA8BF68}" sibTransId="{2F9D4F41-A7ED-4E4B-A18F-514A14384F11}"/>
    <dgm:cxn modelId="{01C9B1B4-1485-4E69-A8C8-D137F3A5B96A}" srcId="{9A179551-4F13-4677-A132-C0ED4A3FA1BA}" destId="{30B62754-B477-4956-B392-1B0FC6EA69D6}" srcOrd="1" destOrd="0" parTransId="{C2E9735E-2471-4774-881F-F86A7A8FB794}" sibTransId="{4C5C153E-5900-4015-ABEC-6C31D35440E3}"/>
    <dgm:cxn modelId="{10AD28CE-8D9A-4A02-A3F2-1848ACA9A561}" type="presOf" srcId="{7B415C78-83DA-4C16-A8EE-28BE8B7630DF}" destId="{3156E50B-7167-4608-8CB5-883830518EAE}" srcOrd="0" destOrd="0" presId="urn:microsoft.com/office/officeart/2005/8/layout/vProcess5"/>
    <dgm:cxn modelId="{D85F31E6-E600-4552-9279-CE8F7B0173FA}" srcId="{9A179551-4F13-4677-A132-C0ED4A3FA1BA}" destId="{1C0C4DB6-17D3-45EB-A7A4-27A1BFAAA125}" srcOrd="0" destOrd="0" parTransId="{EBA47F92-A68D-4A73-87E5-B905407C9C5E}" sibTransId="{835CDF07-513D-4846-A6C3-055CA4112A30}"/>
    <dgm:cxn modelId="{0C1861ED-1603-4218-9116-B52D1A66CB63}" srcId="{9A179551-4F13-4677-A132-C0ED4A3FA1BA}" destId="{0078A023-BC34-4223-B4B8-524A7ACF5070}" srcOrd="2" destOrd="0" parTransId="{E99BB6BA-8CCD-421D-9E6B-CA5ADC229A3C}" sibTransId="{7B415C78-83DA-4C16-A8EE-28BE8B7630DF}"/>
    <dgm:cxn modelId="{FAE2CA8C-609D-4F75-B401-5C277483C355}" type="presParOf" srcId="{E0010B04-172C-485F-8AF5-222F93156046}" destId="{E522624A-667B-496D-A679-E387C06FDF18}" srcOrd="0" destOrd="0" presId="urn:microsoft.com/office/officeart/2005/8/layout/vProcess5"/>
    <dgm:cxn modelId="{DEFC01BA-5D9A-464A-B290-9AE0873E8A12}" type="presParOf" srcId="{E0010B04-172C-485F-8AF5-222F93156046}" destId="{A7E4F22A-018D-4264-A704-3266A65B4C69}" srcOrd="1" destOrd="0" presId="urn:microsoft.com/office/officeart/2005/8/layout/vProcess5"/>
    <dgm:cxn modelId="{89804FA5-9941-4E99-8A46-E8E8BEC879D9}" type="presParOf" srcId="{E0010B04-172C-485F-8AF5-222F93156046}" destId="{F1F9AA61-4DDC-4661-A0AD-6316DD2D9F66}" srcOrd="2" destOrd="0" presId="urn:microsoft.com/office/officeart/2005/8/layout/vProcess5"/>
    <dgm:cxn modelId="{3B3CB331-2930-4830-A3D8-9EB68BC6318C}" type="presParOf" srcId="{E0010B04-172C-485F-8AF5-222F93156046}" destId="{7F9496F2-B06A-46BF-9C52-A936BAA0466D}" srcOrd="3" destOrd="0" presId="urn:microsoft.com/office/officeart/2005/8/layout/vProcess5"/>
    <dgm:cxn modelId="{F9BEF16D-AE85-4406-BE89-20630E7DC4EC}" type="presParOf" srcId="{E0010B04-172C-485F-8AF5-222F93156046}" destId="{EF945666-375A-4D62-B431-11EF3A193B15}" srcOrd="4" destOrd="0" presId="urn:microsoft.com/office/officeart/2005/8/layout/vProcess5"/>
    <dgm:cxn modelId="{1E2EBC23-9723-455E-9784-169C26B97D65}" type="presParOf" srcId="{E0010B04-172C-485F-8AF5-222F93156046}" destId="{DE5C2CA8-2E62-49BC-9890-FCC6564E9486}" srcOrd="5" destOrd="0" presId="urn:microsoft.com/office/officeart/2005/8/layout/vProcess5"/>
    <dgm:cxn modelId="{8B26FFFF-7FCB-4F1B-AF9A-0984FB625BB1}" type="presParOf" srcId="{E0010B04-172C-485F-8AF5-222F93156046}" destId="{21FEC969-81E4-4C29-99D4-93196BED7CF6}" srcOrd="6" destOrd="0" presId="urn:microsoft.com/office/officeart/2005/8/layout/vProcess5"/>
    <dgm:cxn modelId="{60F687BD-75AF-42F1-849B-CD58004C1DC0}" type="presParOf" srcId="{E0010B04-172C-485F-8AF5-222F93156046}" destId="{3156E50B-7167-4608-8CB5-883830518EAE}" srcOrd="7" destOrd="0" presId="urn:microsoft.com/office/officeart/2005/8/layout/vProcess5"/>
    <dgm:cxn modelId="{80566636-4FCD-4DD8-98F2-6D5DE1644A48}" type="presParOf" srcId="{E0010B04-172C-485F-8AF5-222F93156046}" destId="{13D2483A-14CA-436E-AC06-40298902A479}" srcOrd="8" destOrd="0" presId="urn:microsoft.com/office/officeart/2005/8/layout/vProcess5"/>
    <dgm:cxn modelId="{890ED01F-5601-4CDC-996E-8156C12B9FFD}" type="presParOf" srcId="{E0010B04-172C-485F-8AF5-222F93156046}" destId="{965A6DFF-4C80-4264-A3FF-6495C33DEEB1}" srcOrd="9" destOrd="0" presId="urn:microsoft.com/office/officeart/2005/8/layout/vProcess5"/>
    <dgm:cxn modelId="{DB36D4AA-D110-44A5-A6A5-A59979EFD702}" type="presParOf" srcId="{E0010B04-172C-485F-8AF5-222F93156046}" destId="{19683D93-4877-4E35-AD68-683E602A15F2}" srcOrd="10" destOrd="0" presId="urn:microsoft.com/office/officeart/2005/8/layout/vProcess5"/>
    <dgm:cxn modelId="{5B7D34AF-5B0C-4BDD-BBA7-A9092D37B510}" type="presParOf" srcId="{E0010B04-172C-485F-8AF5-222F93156046}" destId="{07FB92BE-F915-4BA8-BD44-60D8E739A3F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4F22A-018D-4264-A704-3266A65B4C69}">
      <dsp:nvSpPr>
        <dsp:cNvPr id="0" name=""/>
        <dsp:cNvSpPr/>
      </dsp:nvSpPr>
      <dsp:spPr>
        <a:xfrm>
          <a:off x="0" y="0"/>
          <a:ext cx="6844492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Competitors</a:t>
          </a:r>
        </a:p>
      </dsp:txBody>
      <dsp:txXfrm>
        <a:off x="28038" y="28038"/>
        <a:ext cx="5730605" cy="901218"/>
      </dsp:txXfrm>
    </dsp:sp>
    <dsp:sp modelId="{F1F9AA61-4DDC-4661-A0AD-6316DD2D9F66}">
      <dsp:nvSpPr>
        <dsp:cNvPr id="0" name=""/>
        <dsp:cNvSpPr/>
      </dsp:nvSpPr>
      <dsp:spPr>
        <a:xfrm>
          <a:off x="573226" y="1131347"/>
          <a:ext cx="6844492" cy="957294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Litigants</a:t>
          </a:r>
        </a:p>
      </dsp:txBody>
      <dsp:txXfrm>
        <a:off x="601264" y="1159385"/>
        <a:ext cx="5592948" cy="901218"/>
      </dsp:txXfrm>
    </dsp:sp>
    <dsp:sp modelId="{7F9496F2-B06A-46BF-9C52-A936BAA0466D}">
      <dsp:nvSpPr>
        <dsp:cNvPr id="0" name=""/>
        <dsp:cNvSpPr/>
      </dsp:nvSpPr>
      <dsp:spPr>
        <a:xfrm>
          <a:off x="1137896" y="2262695"/>
          <a:ext cx="6844492" cy="957294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Investigators</a:t>
          </a:r>
        </a:p>
      </dsp:txBody>
      <dsp:txXfrm>
        <a:off x="1165934" y="2290733"/>
        <a:ext cx="5601504" cy="901218"/>
      </dsp:txXfrm>
    </dsp:sp>
    <dsp:sp modelId="{EF945666-375A-4D62-B431-11EF3A193B15}">
      <dsp:nvSpPr>
        <dsp:cNvPr id="0" name=""/>
        <dsp:cNvSpPr/>
      </dsp:nvSpPr>
      <dsp:spPr>
        <a:xfrm>
          <a:off x="1711122" y="3394043"/>
          <a:ext cx="6844492" cy="95729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Regulators</a:t>
          </a:r>
        </a:p>
      </dsp:txBody>
      <dsp:txXfrm>
        <a:off x="1739160" y="3422081"/>
        <a:ext cx="5592948" cy="901218"/>
      </dsp:txXfrm>
    </dsp:sp>
    <dsp:sp modelId="{DE5C2CA8-2E62-49BC-9890-FCC6564E9486}">
      <dsp:nvSpPr>
        <dsp:cNvPr id="0" name=""/>
        <dsp:cNvSpPr/>
      </dsp:nvSpPr>
      <dsp:spPr>
        <a:xfrm>
          <a:off x="7043130" y="109745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7183134" y="109745"/>
        <a:ext cx="342233" cy="468236"/>
      </dsp:txXfrm>
    </dsp:sp>
    <dsp:sp modelId="{21FEC969-81E4-4C29-99D4-93196BED7CF6}">
      <dsp:nvSpPr>
        <dsp:cNvPr id="0" name=""/>
        <dsp:cNvSpPr/>
      </dsp:nvSpPr>
      <dsp:spPr>
        <a:xfrm>
          <a:off x="7509380" y="1292254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7649384" y="1292254"/>
        <a:ext cx="342233" cy="468236"/>
      </dsp:txXfrm>
    </dsp:sp>
    <dsp:sp modelId="{3156E50B-7167-4608-8CB5-883830518EAE}">
      <dsp:nvSpPr>
        <dsp:cNvPr id="0" name=""/>
        <dsp:cNvSpPr/>
      </dsp:nvSpPr>
      <dsp:spPr>
        <a:xfrm>
          <a:off x="7933373" y="2341267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8073377" y="2341267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3DA1C-7C06-423B-95E5-08F236A8CD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62" cy="46673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3143E-A274-4E29-BD68-519A4ECEBB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2" cy="46673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90B3807F-19D9-41E9-B29D-0215F2BD616E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2AB93-5FAD-4061-857D-F7368713D8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63"/>
            <a:ext cx="3038162" cy="46673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B0324-CB55-40D4-8919-BB5E09E1B0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634" y="8829663"/>
            <a:ext cx="3038162" cy="46673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FB3413D9-E71F-4AAA-8185-B19C574430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3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>
              <a:defRPr sz="1200"/>
            </a:lvl1pPr>
          </a:lstStyle>
          <a:p>
            <a:fld id="{F9F4D1D2-7ADA-434E-8F65-D45A77E1A33E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2484" tIns="46242" rIns="92484" bIns="462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>
              <a:defRPr sz="1200"/>
            </a:lvl1pPr>
          </a:lstStyle>
          <a:p>
            <a:fld id="{8C766973-0A66-7C40-B8B7-AB703EAB6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2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6973-0A66-7C40-B8B7-AB703EAB6D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8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457" eaLnBrk="0" hangingPunct="0"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23457" eaLnBrk="0" hangingPunct="0"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23457" eaLnBrk="0" hangingPunct="0"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23457" eaLnBrk="0" hangingPunct="0"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23457" eaLnBrk="0" hangingPunct="0"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35923" indent="-748790" defTabSz="923457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73350" indent="-748790" defTabSz="923457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10776" indent="-748790" defTabSz="923457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48203" indent="-748790" defTabSz="923457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dirty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</p:spTree>
  </p:cSld>
  <p:clrMapOvr>
    <a:masterClrMapping/>
  </p:clrMapOvr>
</p:note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6973-0A66-7C40-B8B7-AB703EAB6D6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84473"/>
      </p:ext>
    </p:extLst>
  </p:cSld>
  <p:clrMapOvr>
    <a:masterClrMapping/>
  </p:clrMapOvr>
</p:notes>
</file>

<file path=ppt/notesSlides/notesSlide1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6973-0A66-7C40-B8B7-AB703EAB6D6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23626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>
            <a:extLst>
              <a:ext uri="{FF2B5EF4-FFF2-40B4-BE49-F238E27FC236}">
                <a16:creationId xmlns:a16="http://schemas.microsoft.com/office/drawing/2014/main" id="{0B875437-B049-4381-8B53-7BAD3EB933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2" name="Slide Number Placeholder 3">
            <a:extLst>
              <a:ext uri="{FF2B5EF4-FFF2-40B4-BE49-F238E27FC236}">
                <a16:creationId xmlns:a16="http://schemas.microsoft.com/office/drawing/2014/main" id="{8020985A-A812-40B2-81F7-BC6E0C0FD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056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1pPr>
            <a:lvl2pPr marL="776829" indent="-298780" defTabSz="966056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2pPr>
            <a:lvl3pPr marL="1195121" indent="-239024" defTabSz="966056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3pPr>
            <a:lvl4pPr marL="1673169" indent="-239024" defTabSz="966056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4pPr>
            <a:lvl5pPr marL="2151217" indent="-239024" defTabSz="966056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5pPr>
            <a:lvl6pPr marL="2629266" indent="-239024" defTabSz="966056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3107314" indent="-239024" defTabSz="966056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585362" indent="-239024" defTabSz="966056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4063411" indent="-239024" defTabSz="966056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US" altLang="en-US" sz="13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768459"/>
      </p:ext>
    </p:extLst>
  </p:cSld>
  <p:clrMapOvr>
    <a:masterClrMapping/>
  </p:clrMapOvr>
</p:notes>
</file>

<file path=ppt/notesSlides/notesSlide1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6973-0A66-7C40-B8B7-AB703EAB6D6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84473"/>
      </p:ext>
    </p:extLst>
  </p:cSld>
  <p:clrMapOvr>
    <a:masterClrMapping/>
  </p:clrMapOvr>
</p:notes>
</file>

<file path=ppt/notesSlides/notesSlide1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66973-0A66-7C40-B8B7-AB703EAB6D6B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35431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6973-0A66-7C40-B8B7-AB703EAB6D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50250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6973-0A66-7C40-B8B7-AB703EAB6D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5025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6973-0A66-7C40-B8B7-AB703EAB6D6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50250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6973-0A66-7C40-B8B7-AB703EAB6D6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50250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6973-0A66-7C40-B8B7-AB703EAB6D6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50250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6973-0A66-7C40-B8B7-AB703EAB6D6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84473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6973-0A66-7C40-B8B7-AB703EAB6D6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84473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6973-0A66-7C40-B8B7-AB703EAB6D6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8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2628901"/>
            <a:ext cx="6019800" cy="1609724"/>
          </a:xfrm>
        </p:spPr>
        <p:txBody>
          <a:bodyPr anchor="ctr" anchorCtr="0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74" y="4391025"/>
            <a:ext cx="6010276" cy="15621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0" i="0">
                <a:solidFill>
                  <a:srgbClr val="4A4A4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1"/>
          </p:nvPr>
        </p:nvSpPr>
        <p:spPr>
          <a:xfrm>
            <a:off x="333375" y="6356351"/>
            <a:ext cx="2057400" cy="365125"/>
          </a:xfrm>
        </p:spPr>
        <p:txBody>
          <a:bodyPr/>
          <a:lstStyle>
            <a:lvl1pPr>
              <a:defRPr b="1" cap="all" baseline="0">
                <a:solidFill>
                  <a:srgbClr val="BE9B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April 19, 2017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5695950" y="6356351"/>
            <a:ext cx="3086100" cy="365125"/>
          </a:xfrm>
        </p:spPr>
        <p:txBody>
          <a:bodyPr/>
          <a:lstStyle>
            <a:lvl1pPr algn="r">
              <a:defRPr>
                <a:solidFill>
                  <a:srgbClr val="60B1D6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www.gtlaw.com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409700" y="2138362"/>
            <a:ext cx="6324600" cy="2581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quarter" idx="10"/>
          </p:nvPr>
        </p:nvSpPr>
        <p:spPr>
          <a:xfrm>
            <a:off x="1409700" y="2138362"/>
            <a:ext cx="6324600" cy="2581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14300" y="1367046"/>
            <a:ext cx="8915400" cy="1463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27" y="1687621"/>
            <a:ext cx="8535281" cy="4498605"/>
          </a:xfrm>
        </p:spPr>
        <p:txBody>
          <a:bodyPr/>
          <a:lstStyle>
            <a:lvl1pPr>
              <a:spcAft>
                <a:spcPts val="1000"/>
              </a:spcAft>
              <a:buClr>
                <a:srgbClr val="CBAF60"/>
              </a:buClr>
              <a:defRPr sz="24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defRPr sz="20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SzTx/>
              <a:defRPr sz="18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defRPr sz="1600"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1242" y="6356351"/>
            <a:ext cx="478465" cy="365125"/>
          </a:xfrm>
        </p:spPr>
        <p:txBody>
          <a:bodyPr/>
          <a:lstStyle>
            <a:lvl1pPr>
              <a:defRPr sz="900">
                <a:solidFill>
                  <a:srgbClr val="BE9B3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376EB67-B175-C847-8B19-4349EFD926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4427" y="-1165278"/>
            <a:ext cx="8535280" cy="2387600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Date Placeholder 3"/>
          <p:cNvSpPr txBox="1"/>
          <p:nvPr userDrawn="1"/>
        </p:nvSpPr>
        <p:spPr>
          <a:xfrm>
            <a:off x="2104816" y="6356351"/>
            <a:ext cx="3102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latin typeface="Arial" charset="0"/>
                <a:ea typeface="Arial" charset="0"/>
                <a:cs typeface="Arial" charset="0"/>
              </a:rPr>
              <a:t>© 201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0-2023</a:t>
            </a:r>
            <a:r>
              <a:rPr lang="sk-SK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Jordan</a:t>
            </a:r>
            <a:r>
              <a:rPr lang="en-US" sz="900" baseline="0" dirty="0">
                <a:latin typeface="Arial" charset="0"/>
                <a:ea typeface="Arial" charset="0"/>
                <a:cs typeface="Arial" charset="0"/>
              </a:rPr>
              <a:t> W. Cowman, all rights reserved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41370" y="6400386"/>
            <a:ext cx="1592206" cy="25879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14300" y="6251576"/>
            <a:ext cx="8915400" cy="0"/>
          </a:xfrm>
          <a:prstGeom prst="line">
            <a:avLst/>
          </a:prstGeom>
          <a:ln>
            <a:solidFill>
              <a:srgbClr val="60B1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625495"/>
      </p:ext>
    </p:extLst>
  </p:cSld>
  <p:clrMapOvr>
    <a:masterClrMapping/>
  </p:clrMapOvr>
</p:sldLayout>
</file>

<file path=ppt/slideLayouts/slideLayout5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>
          <a:xfrm rot="16200000">
            <a:off x="1714500" y="-571500"/>
            <a:ext cx="6858000" cy="8001000"/>
          </a:xfrm>
          <a:prstGeom prst="rect">
            <a:avLst/>
          </a:prstGeom>
          <a:solidFill>
            <a:srgbClr val="E5EA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 anchor="ctr"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300" dirty="0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>
          <a:xfrm>
            <a:off x="2238375" y="6482292"/>
            <a:ext cx="617239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8" rIns="0" bIns="91435" anchor="ctr"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latin typeface="Trebuchet MS" pitchFamily="34" charset="0"/>
                <a:cs typeface="+mn-cs"/>
              </a:rPr>
              <a:t>GREENBERG TRAURIG, LLP  </a:t>
            </a:r>
            <a:r>
              <a:rPr lang="en-US" altLang="en-US" sz="1200" baseline="2000" dirty="0">
                <a:latin typeface="Trebuchet MS" pitchFamily="34" charset="0"/>
                <a:cs typeface="+mn-cs"/>
                <a:sym typeface="Wingdings" pitchFamily="2" charset="2"/>
              </a:rPr>
              <a:t></a:t>
            </a:r>
            <a:r>
              <a:rPr lang="en-US" altLang="en-US" sz="900" dirty="0">
                <a:latin typeface="Trebuchet MS" pitchFamily="34" charset="0"/>
                <a:cs typeface="+mn-cs"/>
                <a:sym typeface="Wingdings" pitchFamily="2" charset="2"/>
              </a:rPr>
              <a:t>  </a:t>
            </a:r>
            <a:r>
              <a:rPr lang="en-US" altLang="en-US" sz="900" dirty="0">
                <a:latin typeface="Trebuchet MS" pitchFamily="34" charset="0"/>
                <a:cs typeface="+mn-cs"/>
              </a:rPr>
              <a:t>ATTORNEYS AT LAW  </a:t>
            </a:r>
            <a:r>
              <a:rPr lang="en-US" altLang="en-US" sz="1200" baseline="2000" dirty="0">
                <a:latin typeface="Trebuchet MS" pitchFamily="34" charset="0"/>
                <a:cs typeface="+mn-cs"/>
                <a:sym typeface="Wingdings" pitchFamily="2" charset="2"/>
              </a:rPr>
              <a:t></a:t>
            </a:r>
            <a:r>
              <a:rPr lang="en-US" altLang="en-US" sz="900" dirty="0">
                <a:latin typeface="Trebuchet MS" pitchFamily="34" charset="0"/>
                <a:cs typeface="+mn-cs"/>
                <a:sym typeface="Wingdings" pitchFamily="2" charset="2"/>
              </a:rPr>
              <a:t>  </a:t>
            </a:r>
            <a:r>
              <a:rPr lang="en-US" altLang="en-US" sz="900" dirty="0">
                <a:latin typeface="Trebuchet MS" pitchFamily="34" charset="0"/>
                <a:cs typeface="+mn-cs"/>
              </a:rPr>
              <a:t>WWW.GTLAW.COM </a:t>
            </a:r>
          </a:p>
        </p:txBody>
      </p:sp>
      <p:pic>
        <p:nvPicPr>
          <p:cNvPr id="6" name="Picture 9" descr="GTLogo_540-X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5579" y="267229"/>
            <a:ext cx="1919883" cy="40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/>
          <p:cNvSpPr>
            <a:spLocks noChangeArrowheads="1"/>
          </p:cNvSpPr>
          <p:nvPr userDrawn="1"/>
        </p:nvSpPr>
        <p:spPr>
          <a:xfrm>
            <a:off x="6905625" y="6573574"/>
            <a:ext cx="2085578" cy="2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1435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20000"/>
              </a:spcBef>
              <a:defRPr/>
            </a:pPr>
            <a:r>
              <a:rPr lang="en-US" altLang="en-US" sz="700" dirty="0">
                <a:latin typeface="Trebuchet MS" pitchFamily="34" charset="0"/>
                <a:cs typeface="+mn-cs"/>
              </a:rPr>
              <a:t>©2010-17. Jordan W. Cowman All rights reserved</a:t>
            </a:r>
            <a:r>
              <a:rPr lang="en-US" altLang="en-US" sz="500" dirty="0">
                <a:latin typeface="Trebuchet MS" pitchFamily="34" charset="0"/>
                <a:cs typeface="+mn-cs"/>
              </a:rPr>
              <a:t>. </a:t>
            </a:r>
          </a:p>
        </p:txBody>
      </p:sp>
      <p:grpSp>
        <p:nvGrpSpPr>
          <p:cNvPr id="8" name="Group 13"/>
          <p:cNvGrpSpPr/>
          <p:nvPr userDrawn="1"/>
        </p:nvGrpSpPr>
        <p:grpSpPr>
          <a:xfrm>
            <a:off x="0" y="0"/>
            <a:ext cx="1308046" cy="6858001"/>
            <a:chOff x="0" y="0"/>
            <a:chExt cx="1744061" cy="6858001"/>
          </a:xfrm>
        </p:grpSpPr>
        <p:pic>
          <p:nvPicPr>
            <p:cNvPr id="9" name="Picture 17" descr="Boxes-cover-crop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52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0"/>
            <p:cNvSpPr>
              <a:spLocks noChangeArrowheads="1"/>
            </p:cNvSpPr>
            <p:nvPr userDrawn="1"/>
          </p:nvSpPr>
          <p:spPr>
            <a:xfrm rot="16200000">
              <a:off x="-1879864" y="3234075"/>
              <a:ext cx="6858000" cy="3898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6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6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6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6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6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300" dirty="0"/>
            </a:p>
          </p:txBody>
        </p:sp>
      </p:grpSp>
      <p:sp>
        <p:nvSpPr>
          <p:cNvPr id="389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079626" y="1944621"/>
            <a:ext cx="7064374" cy="1311124"/>
          </a:xfrm>
          <a:solidFill>
            <a:schemeClr val="tx2"/>
          </a:solidFill>
        </p:spPr>
        <p:txBody>
          <a:bodyPr lIns="228589" tIns="45718" rIns="91435" bIns="45718" anchor="b">
            <a:sp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152651" y="3411538"/>
            <a:ext cx="6638925" cy="981948"/>
          </a:xfrm>
        </p:spPr>
        <p:txBody>
          <a:bodyPr lIns="91435" rIns="91435" bIns="91435"/>
          <a:lstStyle>
            <a:lvl1pPr marL="0" indent="0">
              <a:buFont typeface="Wingdings" pitchFamily="2" charset="2"/>
              <a:buNone/>
              <a:defRPr b="0"/>
            </a:lvl1pPr>
          </a:lstStyle>
          <a:p>
            <a:pPr lvl="0"/>
            <a:r>
              <a:rPr lang="en-US" noProof="0"/>
              <a:t>The subtitle should usually be one line, </a:t>
            </a:r>
            <a:br>
              <a:rPr lang="en-US" noProof="0"/>
            </a:br>
            <a:r>
              <a:rPr lang="en-US" noProof="0"/>
              <a:t>but there is room for two lines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2195711" y="5070741"/>
            <a:ext cx="2757289" cy="292364"/>
          </a:xfrm>
          <a:prstGeom prst="rect">
            <a:avLst/>
          </a:prstGeom>
        </p:spPr>
        <p:txBody>
          <a:bodyPr vert="horz" wrap="square" lIns="91435" tIns="0" rIns="91435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rebuchet MS" pitchFamily="34" charset="0"/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5505086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April 19,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www.gtlaw.com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EB67-B175-C847-8B19-4349EFD926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0" r:id="rId4"/>
    <p:sldLayoutId id="214748365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uperuser.com/questions/249275/slipstream-windows-7-service-pack-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pictures.net/view-image.php?image=3175&amp;picture=hanging-with-dad-on-the-beach&amp;large=1&amp;jazyk=es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images.google.com/imgres?imgurl=http://www.wandlinglaw.com/userfiles/fck/image/abagreenlogo.jpg&amp;imgrefurl=http://www.wandlinglaw.com/overview/associations&amp;usg=__Zw-5cPQ0GodnmmkVBlaQeSYi4S0=&amp;h=311&amp;w=639&amp;sz=31&amp;hl=en&amp;start=5&amp;zoom=1&amp;tbnid=ypPJNCDoQxFhXM:&amp;tbnh=67&amp;tbnw=137&amp;ei=36NLT7CmI_HisQKkr93rCA&amp;prev=/images?q%3Damerican%2Bbar%2Bassociation%26hl%3Den%26gbv%3D2%26tbm%3Disch&amp;itbs=1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antietze.de/posts/2016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ecre-esct.blogspot.com/2011/04/embaixada-do-japao-programa-de-visita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dawn+raid&amp;view=detailv2&amp;&amp;id=8CA917439172AC2F007E4682BA2C5E7A4DBE72DF&amp;selectedIndex=14&amp;ccid=lU/UQ7O1&amp;simid=608010535381631168&amp;thid=OIP.M954fd443b3b50e8c027ac153cb07a41eo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hyperlink" Target="http://www.chezchiara.com/2010/03/irish-in-saudi-arabia-shamrocks-amongst.html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tet.wikipedia.org/wiki/suisa" TargetMode="Externa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featurepics.com/FI/Thumb300/20090316/Red-Alarm-Button-1114934.jpg&amp;imgrefurl=http://www.featurepics.com/online/Red-Alarm-Button-1114934.aspx&amp;h=448&amp;w=450&amp;sz=34&amp;tbnid=UTy5wA43ACjn4M:&amp;tbnh=126&amp;tbnw=127&amp;prev=/search?q%3Dalarm%2Bbutton%26tbm%3Disch%26tbo%3Du&amp;zoom=1&amp;q=alarm+button&amp;hl=en&amp;usg=__A-VDKPoYCOzS5uqC5XVp_vrcE70=&amp;sa=X&amp;ei=mq9LT8e0NoSKsAK6nPTqCA&amp;ved=0CCsQ9QEwB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80071&amp;picture=wait-for-it-blocky-text" TargetMode="External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0.xml.rels>&#65279;<?xml version="1.0" encoding="utf-8"?><Relationships xmlns="http://schemas.openxmlformats.org/package/2006/relationships"><Relationship Type="http://schemas.openxmlformats.org/officeDocument/2006/relationships/image" Target="../media/image100.png" Id="rId3" /><Relationship Type="http://schemas.openxmlformats.org/officeDocument/2006/relationships/image" Target="../media/image99.wmf" Id="rId2" /><Relationship Type="http://schemas.openxmlformats.org/officeDocument/2006/relationships/slideLayout" Target="../slideLayouts/slideLayout4.xml" Id="rId1" /><Relationship Type="http://schemas.openxmlformats.org/officeDocument/2006/relationships/image" Target="../media/image101.wmf" Id="rId5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cowmanj@gtlaw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ourtney.York@gtlaw.com" TargetMode="Externa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google.com/imgres?imgurl=http://sweetclipart.com/multisite/sweetclipart/files/flash_drive.png&amp;imgrefurl=http://sweetclipart.com/black-usb-flash-drive-575&amp;usg=__pxXY33zFXAyKZg5Oqb9E2PfJ22g=&amp;h=5314&amp;w=4760&amp;sz=544&amp;hl=en&amp;start=11&amp;zoom=1&amp;tbnid=HEzNW8VKCeMcvM:&amp;tbnh=150&amp;tbnw=134&amp;ei=j6BLT9maAeLjsQLB-ZHrCA&amp;prev=/search?q%3Dthumb%2Bdrives%2Bclip%2Bart%26hl%3Den%26gbv%3D2%26tbm%3Disch&amp;itbs=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>
          <a:xfrm>
            <a:off x="323850" y="2628901"/>
            <a:ext cx="6781800" cy="1609724"/>
          </a:xfrm>
        </p:spPr>
        <p:txBody>
          <a:bodyPr/>
          <a:lstStyle/>
          <a:p>
            <a:r>
              <a:rPr lang="en-US" dirty="0"/>
              <a:t>The Attorney Client Privilege </a:t>
            </a:r>
            <a:br>
              <a:rPr lang="en-US" dirty="0"/>
            </a:br>
            <a:r>
              <a:rPr lang="en-US" dirty="0"/>
              <a:t>Across Borders</a:t>
            </a:r>
          </a:p>
        </p:txBody>
      </p:sp>
      <p:sp>
        <p:nvSpPr>
          <p:cNvPr id="3" name="Subtitle 2" descr="" title=""/>
          <p:cNvSpPr>
            <a:spLocks noGrp="1"/>
          </p:cNvSpPr>
          <p:nvPr>
            <p:ph type="subTitle" idx="1"/>
          </p:nvPr>
        </p:nvSpPr>
        <p:spPr>
          <a:xfrm>
            <a:off x="323850" y="4804409"/>
            <a:ext cx="2856635" cy="4615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March 7, 2024</a:t>
            </a:r>
          </a:p>
        </p:txBody>
      </p:sp>
      <p:sp>
        <p:nvSpPr>
          <p:cNvPr id="5" name="Footer Placeholder 4" descr="" title="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www.gtlaw.com</a:t>
            </a:r>
          </a:p>
        </p:txBody>
      </p:sp>
      <p:sp>
        <p:nvSpPr>
          <p:cNvPr id="12" name="TextBox 11" descr="" title=""/>
          <p:cNvSpPr txBox="1"/>
          <p:nvPr/>
        </p:nvSpPr>
        <p:spPr>
          <a:xfrm>
            <a:off x="3552825" y="5893412"/>
            <a:ext cx="52197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Arial" charset="0"/>
                <a:ea typeface="Arial" charset="0"/>
                <a:cs typeface="Arial" charset="0"/>
              </a:rPr>
              <a:t>Jordan W. Cowman </a:t>
            </a:r>
            <a:r>
              <a:rPr lang="en-US" sz="1300" dirty="0">
                <a:solidFill>
                  <a:srgbClr val="60B1D6"/>
                </a:solidFill>
                <a:latin typeface="Arial" charset="0"/>
                <a:ea typeface="Arial" charset="0"/>
                <a:cs typeface="Arial" charset="0"/>
              </a:rPr>
              <a:t>| </a:t>
            </a:r>
            <a:r>
              <a:rPr lang="en-US" sz="1300" dirty="0">
                <a:latin typeface="Arial" charset="0"/>
                <a:ea typeface="Arial" charset="0"/>
                <a:cs typeface="Arial" charset="0"/>
              </a:rPr>
              <a:t>cowmanj</a:t>
            </a:r>
            <a:r>
              <a:rPr lang="en-US" sz="1300" baseline="0" dirty="0">
                <a:latin typeface="Arial" charset="0"/>
                <a:ea typeface="Arial" charset="0"/>
                <a:cs typeface="Arial" charset="0"/>
              </a:rPr>
              <a:t>@gtlaw.com</a:t>
            </a:r>
            <a:r>
              <a:rPr lang="en-US" sz="1300" dirty="0">
                <a:solidFill>
                  <a:srgbClr val="60B1D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baseline="0" dirty="0">
                <a:solidFill>
                  <a:srgbClr val="60B1D6"/>
                </a:solidFill>
                <a:latin typeface="Arial" charset="0"/>
                <a:ea typeface="Arial" charset="0"/>
                <a:cs typeface="Arial" charset="0"/>
              </a:rPr>
              <a:t>| </a:t>
            </a:r>
            <a:r>
              <a:rPr lang="en-US" sz="1300" baseline="0" dirty="0">
                <a:latin typeface="Arial" charset="0"/>
                <a:ea typeface="Arial" charset="0"/>
                <a:cs typeface="Arial" charset="0"/>
              </a:rPr>
              <a:t>+1.214.235.2223</a:t>
            </a:r>
          </a:p>
          <a:p>
            <a:pPr algn="r"/>
            <a:r>
              <a:rPr lang="en-US" sz="1300" dirty="0">
                <a:latin typeface="Arial" charset="0"/>
                <a:ea typeface="Arial" charset="0"/>
                <a:cs typeface="Arial" charset="0"/>
              </a:rPr>
              <a:t>Courtney York </a:t>
            </a:r>
            <a:r>
              <a:rPr lang="en-US" sz="1300" dirty="0">
                <a:solidFill>
                  <a:srgbClr val="60B1D6"/>
                </a:solidFill>
                <a:latin typeface="Arial" charset="0"/>
                <a:ea typeface="Arial" charset="0"/>
                <a:cs typeface="Arial" charset="0"/>
              </a:rPr>
              <a:t>| </a:t>
            </a:r>
            <a:r>
              <a:rPr lang="en-US" sz="1300" dirty="0">
                <a:latin typeface="Arial" charset="0"/>
                <a:ea typeface="Arial" charset="0"/>
                <a:cs typeface="Arial" charset="0"/>
              </a:rPr>
              <a:t>courtney.york@gtlaw.com </a:t>
            </a:r>
            <a:r>
              <a:rPr lang="en-US" sz="1300" dirty="0">
                <a:solidFill>
                  <a:srgbClr val="60B1D6"/>
                </a:solidFill>
                <a:latin typeface="Arial" charset="0"/>
                <a:ea typeface="Arial" charset="0"/>
                <a:cs typeface="Arial" charset="0"/>
              </a:rPr>
              <a:t>| </a:t>
            </a:r>
            <a:r>
              <a:rPr lang="en-US" sz="1300" dirty="0">
                <a:latin typeface="Arial" charset="0"/>
                <a:ea typeface="Arial" charset="0"/>
                <a:cs typeface="Arial" charset="0"/>
              </a:rPr>
              <a:t>+1 214.665.3779 </a:t>
            </a:r>
          </a:p>
        </p:txBody>
      </p:sp>
      <p:sp>
        <p:nvSpPr>
          <p:cNvPr id="4" name="TextBox 3" descr="" title="">
            <a:extLst>
              <a:ext uri="{FF2B5EF4-FFF2-40B4-BE49-F238E27FC236}">
                <a16:creationId xmlns:a16="http://schemas.microsoft.com/office/drawing/2014/main" id="{9FACC707-2513-3C45-B8C7-F8BCA5AF5C67}"/>
              </a:ext>
            </a:extLst>
          </p:cNvPr>
          <p:cNvSpPr txBox="1"/>
          <p:nvPr/>
        </p:nvSpPr>
        <p:spPr>
          <a:xfrm>
            <a:off x="2976466" y="4804409"/>
            <a:ext cx="5047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Annual In-House Counsel Symposium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Omni Frisco</a:t>
            </a:r>
          </a:p>
        </p:txBody>
      </p:sp>
      <p:pic>
        <p:nvPicPr>
          <p:cNvPr id="8" name="Picture 7" descr="" title="">
            <a:extLst>
              <a:ext uri="{FF2B5EF4-FFF2-40B4-BE49-F238E27FC236}">
                <a16:creationId xmlns:a16="http://schemas.microsoft.com/office/drawing/2014/main" id="{ECCCAA9C-F7CA-B2E6-2B5E-C463C3928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370602"/>
            <a:ext cx="28384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8004"/>
      </p:ext>
    </p:extLst>
  </p:cSld>
  <p:clrMapOvr>
    <a:masterClrMapping/>
  </p:clrMapOvr>
</p:sld>
</file>

<file path=ppt/slides/slide10.xml><?xml version="1.0" encoding="utf-8"?>
<p:sld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FAC6F2A9-4AAE-48BA-A3DE-34D2249AE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8000" dirty="0"/>
              <a:t>Electronic Device Advisory </a:t>
            </a:r>
          </a:p>
          <a:p>
            <a:pPr marL="0" indent="0" algn="ctr">
              <a:buNone/>
            </a:pPr>
            <a:r>
              <a:rPr lang="en-US" sz="8000" dirty="0"/>
              <a:t>for Mid-Year Meeting Attendees</a:t>
            </a:r>
          </a:p>
        </p:txBody>
      </p:sp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E7BBF767-142E-4619-878A-AAD772171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Graphic 4" descr="" title="">
            <a:extLst>
              <a:ext uri="{FF2B5EF4-FFF2-40B4-BE49-F238E27FC236}">
                <a16:creationId xmlns:a16="http://schemas.microsoft.com/office/drawing/2014/main" id="{AC04ABB9-3D5F-429B-90AA-DC34D2AAA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9414" y="254747"/>
            <a:ext cx="21050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04986"/>
      </p:ext>
    </p:extLst>
  </p:cSld>
  <p:clrMapOvr>
    <a:masterClrMapping/>
  </p:clrMapOvr>
</p:sld>
</file>

<file path=ppt/slides/slide11.xml><?xml version="1.0" encoding="utf-8"?>
<p:sld xmlns:a16="http://schemas.microsoft.com/office/drawing/2014/main"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BBFED372-912A-4244-865C-B69818B7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BB0D13FC-E334-44B4-A08E-A99343B49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75491"/>
            <a:ext cx="8460509" cy="815922"/>
          </a:xfrm>
        </p:spPr>
        <p:txBody>
          <a:bodyPr>
            <a:normAutofit/>
          </a:bodyPr>
          <a:lstStyle/>
          <a:p>
            <a:r>
              <a:rPr lang="en-US" sz="2800" dirty="0"/>
              <a:t>Don’t Be An Information Hoarder at the Border!</a:t>
            </a:r>
          </a:p>
        </p:txBody>
      </p:sp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21AFD6B0-4218-4767-8CD6-6D93AE9F5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" y="3905125"/>
            <a:ext cx="8811491" cy="1849128"/>
          </a:xfrm>
          <a:prstGeom prst="rect">
            <a:avLst/>
          </a:prstGeom>
        </p:spPr>
      </p:pic>
      <p:pic>
        <p:nvPicPr>
          <p:cNvPr id="12" name="Picture 11" descr="" title="">
            <a:extLst>
              <a:ext uri="{FF2B5EF4-FFF2-40B4-BE49-F238E27FC236}">
                <a16:creationId xmlns:a16="http://schemas.microsoft.com/office/drawing/2014/main" id="{A0DD7758-8793-4A39-A488-BD3A58433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88110" y="1831273"/>
            <a:ext cx="5493888" cy="207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3513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" title="">
            <a:extLst>
              <a:ext uri="{FF2B5EF4-FFF2-40B4-BE49-F238E27FC236}">
                <a16:creationId xmlns:a16="http://schemas.microsoft.com/office/drawing/2014/main" id="{C0843E6D-918C-48AB-8F49-94261ECAD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163" y="3126798"/>
            <a:ext cx="8758237" cy="3133463"/>
          </a:xfrm>
          <a:prstGeom prst="rect">
            <a:avLst/>
          </a:prstGeom>
        </p:spPr>
      </p:pic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D7A154CC-2E4B-4C5F-877E-1FA7A2B7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0EAA087F-D78E-439C-82AF-D93999B94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27" y="240144"/>
            <a:ext cx="8535280" cy="982177"/>
          </a:xfrm>
        </p:spPr>
        <p:txBody>
          <a:bodyPr/>
          <a:lstStyle/>
          <a:p>
            <a:r>
              <a:rPr lang="en-US" dirty="0"/>
              <a:t>What’s A Traveling Lawyer To Do?</a:t>
            </a:r>
          </a:p>
        </p:txBody>
      </p:sp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45A49F2C-99E6-4C0A-981C-7AFFDD633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69" y="1706805"/>
            <a:ext cx="2483427" cy="1118800"/>
          </a:xfrm>
          <a:prstGeom prst="rect">
            <a:avLst/>
          </a:prstGeom>
        </p:spPr>
      </p:pic>
      <p:pic>
        <p:nvPicPr>
          <p:cNvPr id="10" name="Picture 9" descr="" title="">
            <a:extLst>
              <a:ext uri="{FF2B5EF4-FFF2-40B4-BE49-F238E27FC236}">
                <a16:creationId xmlns:a16="http://schemas.microsoft.com/office/drawing/2014/main" id="{7F7FEDEC-FCA1-422E-B915-B0ECF6F1D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25" y="1126548"/>
            <a:ext cx="1590675" cy="2000250"/>
          </a:xfrm>
          <a:prstGeom prst="rect">
            <a:avLst/>
          </a:prstGeom>
        </p:spPr>
      </p:pic>
      <p:pic>
        <p:nvPicPr>
          <p:cNvPr id="12" name="Picture 11" descr="" title="">
            <a:extLst>
              <a:ext uri="{FF2B5EF4-FFF2-40B4-BE49-F238E27FC236}">
                <a16:creationId xmlns:a16="http://schemas.microsoft.com/office/drawing/2014/main" id="{E19E0DB7-E69A-4F34-87D1-46218F9B6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63" y="1511165"/>
            <a:ext cx="1887925" cy="15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5483"/>
      </p:ext>
    </p:extLst>
  </p:cSld>
  <p:clrMapOvr>
    <a:masterClrMapping/>
  </p:clrMapOvr>
</p:sld>
</file>

<file path=ppt/slides/slide13.xml><?xml version="1.0" encoding="utf-8"?>
<p:sld xmlns:a16="http://schemas.microsoft.com/office/drawing/2014/main"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A491AB5C-66B4-48A5-8928-B04FCCB95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04692" y="0"/>
            <a:ext cx="1766102" cy="3293224"/>
          </a:xfrm>
          <a:prstGeom prst="rect">
            <a:avLst/>
          </a:prstGeom>
        </p:spPr>
      </p:pic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69265353-C89B-4302-88E7-701F0ECCD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6" y="2668191"/>
            <a:ext cx="8613594" cy="2703295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="1" i="1" dirty="0"/>
              <a:t>I am an attorney</a:t>
            </a:r>
            <a:r>
              <a:rPr lang="en-US" dirty="0"/>
              <a:t>” – Bar Card / Business Card</a:t>
            </a:r>
          </a:p>
          <a:p>
            <a:r>
              <a:rPr lang="en-US" dirty="0"/>
              <a:t>“</a:t>
            </a:r>
            <a:r>
              <a:rPr lang="en-US" b="1" i="1" dirty="0"/>
              <a:t>This electronic device contains privileged info</a:t>
            </a:r>
            <a:r>
              <a:rPr lang="en-US" dirty="0"/>
              <a:t>”</a:t>
            </a:r>
          </a:p>
          <a:p>
            <a:r>
              <a:rPr lang="en-US" dirty="0"/>
              <a:t>“Is this a</a:t>
            </a:r>
            <a:r>
              <a:rPr lang="en-US" sz="2800" b="1" dirty="0"/>
              <a:t> request </a:t>
            </a:r>
            <a:r>
              <a:rPr lang="en-US" dirty="0"/>
              <a:t>or a </a:t>
            </a:r>
            <a:r>
              <a:rPr lang="en-US" sz="2800" b="1" dirty="0"/>
              <a:t>demand</a:t>
            </a:r>
            <a:r>
              <a:rPr lang="en-US" dirty="0"/>
              <a:t>?”</a:t>
            </a:r>
          </a:p>
          <a:p>
            <a:r>
              <a:rPr lang="en-US" dirty="0"/>
              <a:t>Do applicable ethics rules allow you to consent to </a:t>
            </a:r>
            <a:r>
              <a:rPr lang="en-US" b="1" dirty="0"/>
              <a:t>request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0B62E80D-DC02-48E0-827A-9AB36F03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DC4C3069-73CC-49E2-8337-7C5EFE9E9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68" y="539579"/>
            <a:ext cx="7123137" cy="41713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Should I Do?  Put Up A Fight.</a:t>
            </a:r>
          </a:p>
        </p:txBody>
      </p:sp>
    </p:spTree>
    <p:extLst>
      <p:ext uri="{BB962C8B-B14F-4D97-AF65-F5344CB8AC3E}">
        <p14:creationId xmlns:p14="http://schemas.microsoft.com/office/powerpoint/2010/main" val="1391724949"/>
      </p:ext>
    </p:extLst>
  </p:cSld>
  <p:clrMapOvr>
    <a:masterClrMapping/>
  </p:clrMapOvr>
</p:sld>
</file>

<file path=ppt/slides/slide14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306113">
            <a:off x="2200886" y="5405914"/>
            <a:ext cx="2165386" cy="15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284427" y="1583713"/>
            <a:ext cx="7643838" cy="4079332"/>
          </a:xfrm>
        </p:spPr>
        <p:txBody>
          <a:bodyPr>
            <a:normAutofit fontScale="40000" lnSpcReduction="20000"/>
          </a:bodyPr>
          <a:lstStyle/>
          <a:p>
            <a:r>
              <a:rPr lang="en-US" altLang="en-US" sz="9600" dirty="0"/>
              <a:t>Take less with you…less to lose</a:t>
            </a:r>
          </a:p>
          <a:p>
            <a:r>
              <a:rPr lang="en-US" altLang="en-US" sz="9600" dirty="0"/>
              <a:t>Go low-tech – a legal pad with </a:t>
            </a:r>
            <a:r>
              <a:rPr lang="en-US" altLang="en-US" sz="9600" b="1" dirty="0"/>
              <a:t>rather </a:t>
            </a:r>
            <a:r>
              <a:rPr lang="en-US" altLang="en-US" sz="13500" b="1" dirty="0">
                <a:solidFill>
                  <a:srgbClr val="FF0000"/>
                </a:solidFill>
                <a:latin typeface="Curlz MT" panose="04040404050702020202" pitchFamily="82" charset="0"/>
              </a:rPr>
              <a:t>cryptic</a:t>
            </a:r>
            <a:r>
              <a:rPr lang="en-US" altLang="en-US" sz="13500" dirty="0"/>
              <a:t> </a:t>
            </a:r>
            <a:r>
              <a:rPr lang="en-US" altLang="en-US" sz="9600" dirty="0"/>
              <a:t>notes (Ha!)</a:t>
            </a:r>
          </a:p>
          <a:p>
            <a:r>
              <a:rPr lang="en-US" altLang="en-US" sz="9600" dirty="0"/>
              <a:t>Password &amp; Encrypt information</a:t>
            </a:r>
          </a:p>
          <a:p>
            <a:r>
              <a:rPr lang="en-US" altLang="en-US" sz="9600" dirty="0"/>
              <a:t>Consider new tech equipment (NOT wiped clean existing hardware) in sensitive matters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WHAT’S AN INTERNATIONAL ATTORNEY TO DO?</a:t>
            </a:r>
            <a:endParaRPr lang="en-US" sz="3200" dirty="0"/>
          </a:p>
        </p:txBody>
      </p:sp>
      <p:pic>
        <p:nvPicPr>
          <p:cNvPr id="7" name="Picture 5" descr="" title="">
            <a:extLst>
              <a:ext uri="{FF2B5EF4-FFF2-40B4-BE49-F238E27FC236}">
                <a16:creationId xmlns:a16="http://schemas.microsoft.com/office/drawing/2014/main" id="{9FD34DD9-73AE-48BC-A143-47000D7D8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93" y="2381998"/>
            <a:ext cx="1275498" cy="248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504184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B825B5B3-A5E3-45BA-92B3-19D12959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C0BD24EB-5512-49A9-9E27-E47249DA5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27" y="480290"/>
            <a:ext cx="8535280" cy="742031"/>
          </a:xfrm>
        </p:spPr>
        <p:txBody>
          <a:bodyPr/>
          <a:lstStyle/>
          <a:p>
            <a:r>
              <a:rPr lang="en-US" dirty="0"/>
              <a:t>Is Help Coming From Congress?</a:t>
            </a:r>
          </a:p>
        </p:txBody>
      </p:sp>
      <p:sp>
        <p:nvSpPr>
          <p:cNvPr id="7" name="Content Placeholder 6" descr="" title="">
            <a:extLst>
              <a:ext uri="{FF2B5EF4-FFF2-40B4-BE49-F238E27FC236}">
                <a16:creationId xmlns:a16="http://schemas.microsoft.com/office/drawing/2014/main" id="{3F4573F2-C59D-41CD-8F33-7BE33977C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09" y="1787237"/>
            <a:ext cx="8936182" cy="1641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Bipartisan bills introduced t</a:t>
            </a:r>
            <a:r>
              <a:rPr lang="en-US" sz="3600" dirty="0">
                <a:solidFill>
                  <a:srgbClr val="333333"/>
                </a:solidFill>
                <a:latin typeface="+mj-lt"/>
              </a:rPr>
              <a:t>o place restrictions on searches and seizures of electronic devices at the border, e.g. </a:t>
            </a:r>
            <a:r>
              <a:rPr lang="en-US" b="1" i="1" dirty="0"/>
              <a:t>Protecting Data at the Border Act</a:t>
            </a:r>
          </a:p>
          <a:p>
            <a:endParaRPr lang="en-US" dirty="0"/>
          </a:p>
        </p:txBody>
      </p:sp>
      <p:pic>
        <p:nvPicPr>
          <p:cNvPr id="8" name="Content Placeholder 7" descr="" title="">
            <a:extLst>
              <a:ext uri="{FF2B5EF4-FFF2-40B4-BE49-F238E27FC236}">
                <a16:creationId xmlns:a16="http://schemas.microsoft.com/office/drawing/2014/main" id="{B605CEFF-4A5E-4737-BC3D-23656AC8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5" y="3117177"/>
            <a:ext cx="7523018" cy="30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46086"/>
      </p:ext>
    </p:extLst>
  </p:cSld>
  <p:clrMapOvr>
    <a:masterClrMapping/>
  </p:clrMapOvr>
</p:sld>
</file>

<file path=ppt/slides/slide16.xml><?xml version="1.0" encoding="utf-8"?>
<p:sld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 descr="" title=""/>
          <p:cNvSpPr txBox="1"/>
          <p:nvPr/>
        </p:nvSpPr>
        <p:spPr>
          <a:xfrm>
            <a:off x="293533" y="320675"/>
            <a:ext cx="8746558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altLang="en-US" sz="400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Who Wants Your Client’s Secrets and  Privileged Information?</a:t>
            </a:r>
          </a:p>
        </p:txBody>
      </p:sp>
      <p:graphicFrame>
        <p:nvGraphicFramePr>
          <p:cNvPr id="4" name="Content Placeholder 8" descr="" title=""/>
          <p:cNvGraphicFramePr/>
          <p:nvPr>
            <p:extLst>
              <p:ext uri="{D42A27DB-BD31-4B8C-83A1-F6EECF244321}">
                <p14:modId xmlns:p14="http://schemas.microsoft.com/office/powerpoint/2010/main" val="3455196883"/>
              </p:ext>
            </p:extLst>
          </p:nvPr>
        </p:nvGraphicFramePr>
        <p:xfrm>
          <a:off x="293533" y="1825625"/>
          <a:ext cx="85556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590307"/>
      </p:ext>
    </p:extLst>
  </p:cSld>
  <p:clrMapOvr>
    <a:masterClrMapping/>
  </p:clrMapOvr>
</p:sld>
</file>

<file path=ppt/slides/slide17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284427" y="3957856"/>
            <a:ext cx="8535281" cy="23984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5400" dirty="0"/>
              <a:t>Who is supposed to protect your client’s secrets and privileged information?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>
          <a:xfrm>
            <a:off x="360219" y="358655"/>
            <a:ext cx="8552872" cy="575777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Is Our Legal Team in Compliance?</a:t>
            </a:r>
            <a:endParaRPr lang="en-US" sz="4000" dirty="0"/>
          </a:p>
        </p:txBody>
      </p:sp>
      <p:pic>
        <p:nvPicPr>
          <p:cNvPr id="5" name="Picture 4" descr="" title="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56873" y="1595613"/>
            <a:ext cx="4376822" cy="246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616528"/>
      </p:ext>
    </p:extLst>
  </p:cSld>
  <p:clrMapOvr>
    <a:masterClrMapping/>
  </p:clrMapOvr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E3AD7182-25D7-43C5-A550-C4542D2D9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87621"/>
            <a:ext cx="9070108" cy="4498605"/>
          </a:xfrm>
        </p:spPr>
        <p:txBody>
          <a:bodyPr>
            <a:normAutofit fontScale="92500" lnSpcReduction="10000"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ts val="1713"/>
              </a:spcBef>
              <a:spcAft>
                <a:spcPct val="0"/>
              </a:spcAft>
              <a:buClr>
                <a:srgbClr val="003366"/>
              </a:buClr>
              <a:buNone/>
              <a:defRPr/>
            </a:pPr>
            <a:endParaRPr lang="en-US" altLang="en-US" sz="4000" b="1" kern="0" dirty="0">
              <a:solidFill>
                <a:srgbClr val="000000"/>
              </a:solidFill>
              <a:latin typeface="Trebuchet MS"/>
              <a:ea typeface="+mn-ea"/>
              <a:cs typeface="+mn-cs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ts val="1713"/>
              </a:spcBef>
              <a:spcAft>
                <a:spcPct val="0"/>
              </a:spcAft>
              <a:buClr>
                <a:srgbClr val="003366"/>
              </a:buClr>
              <a:buNone/>
              <a:defRPr/>
            </a:pPr>
            <a:endParaRPr lang="en-US" sz="3400" b="1" kern="0" dirty="0">
              <a:solidFill>
                <a:srgbClr val="000000"/>
              </a:solidFill>
              <a:latin typeface="Trebuchet MS"/>
              <a:ea typeface="+mn-ea"/>
              <a:cs typeface="+mn-cs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ts val="1713"/>
              </a:spcBef>
              <a:spcAft>
                <a:spcPct val="0"/>
              </a:spcAft>
              <a:buClr>
                <a:srgbClr val="003366"/>
              </a:buClr>
              <a:buNone/>
              <a:defRPr/>
            </a:pPr>
            <a:r>
              <a:rPr lang="en-US" sz="3400" b="1" kern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A lawyer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ts val="1713"/>
              </a:spcBef>
              <a:spcAft>
                <a:spcPct val="0"/>
              </a:spcAft>
              <a:buClr>
                <a:srgbClr val="003366"/>
              </a:buClr>
              <a:buNone/>
              <a:defRPr/>
            </a:pPr>
            <a:r>
              <a:rPr lang="en-US" sz="3400" b="1" kern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shall not reveal information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ts val="1713"/>
              </a:spcBef>
              <a:spcAft>
                <a:spcPct val="0"/>
              </a:spcAft>
              <a:buClr>
                <a:srgbClr val="003366"/>
              </a:buClr>
              <a:buNone/>
              <a:defRPr/>
            </a:pPr>
            <a:r>
              <a:rPr lang="en-US" sz="3400" b="1" kern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protected by the attorney-client privilege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ts val="1713"/>
              </a:spcBef>
              <a:spcAft>
                <a:spcPct val="0"/>
              </a:spcAft>
              <a:buClr>
                <a:srgbClr val="003366"/>
              </a:buClr>
              <a:buNone/>
              <a:defRPr/>
            </a:pPr>
            <a:r>
              <a:rPr lang="en-US" sz="3400" b="1" kern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under   </a:t>
            </a:r>
            <a:r>
              <a:rPr lang="en-US" sz="8800" b="1" kern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applicable</a:t>
            </a:r>
            <a:r>
              <a:rPr lang="en-US" sz="3400" b="1" kern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  law ….</a:t>
            </a:r>
            <a:endParaRPr lang="en-US" altLang="en-US" sz="3400" b="1" kern="0" dirty="0">
              <a:solidFill>
                <a:srgbClr val="000000"/>
              </a:solidFill>
              <a:latin typeface="Trebuchet MS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269550B2-AD53-4160-9E38-595FB4DD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480CC262-9DA2-4E55-852F-290168024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27" y="212436"/>
            <a:ext cx="8535280" cy="1145309"/>
          </a:xfrm>
        </p:spPr>
        <p:txBody>
          <a:bodyPr/>
          <a:lstStyle/>
          <a:p>
            <a:r>
              <a:rPr lang="en-US" altLang="en-US" sz="2400" kern="0" dirty="0">
                <a:solidFill>
                  <a:srgbClr val="000000"/>
                </a:solidFill>
                <a:latin typeface="Trebuchet MS"/>
              </a:rPr>
              <a:t>ABA MODEL RULES OF PROFESSIONAL CONDUCT 1.6(a)</a:t>
            </a:r>
            <a:br>
              <a:rPr lang="en-US" altLang="en-US" kern="0" dirty="0">
                <a:solidFill>
                  <a:srgbClr val="000000"/>
                </a:solidFill>
                <a:latin typeface="Trebuchet MS"/>
              </a:rPr>
            </a:br>
            <a:endParaRPr lang="en-US" dirty="0"/>
          </a:p>
        </p:txBody>
      </p:sp>
      <p:pic>
        <p:nvPicPr>
          <p:cNvPr id="5" name="Picture 20" descr="" title="">
            <a:hlinkClick r:id="rId2"/>
            <a:extLst>
              <a:ext uri="{FF2B5EF4-FFF2-40B4-BE49-F238E27FC236}">
                <a16:creationId xmlns:a16="http://schemas.microsoft.com/office/drawing/2014/main" id="{8C68AA64-4A89-4D9F-B4B5-FA8E0F25C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84" y="1687621"/>
            <a:ext cx="2548279" cy="12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286930"/>
      </p:ext>
    </p:extLst>
  </p:cSld>
  <p:clrMapOvr>
    <a:masterClrMapping/>
  </p:clrMapOvr>
</p:sld>
</file>

<file path=ppt/slides/slide19.xml><?xml version="1.0" encoding="utf-8"?>
<p:sld xmlns:a16="http://schemas.microsoft.com/office/drawing/2014/main"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41EAAF08-4088-459F-818A-546CD7689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49720" y="304799"/>
            <a:ext cx="3007933" cy="3007933"/>
          </a:xfrm>
          <a:prstGeom prst="rect">
            <a:avLst/>
          </a:prstGeom>
        </p:spPr>
      </p:pic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081A398C-846F-45BC-BB07-72DFC0527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9" y="2215826"/>
            <a:ext cx="8535281" cy="33092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dirty="0"/>
              <a:t>Note to self:</a:t>
            </a:r>
          </a:p>
          <a:p>
            <a:pPr marL="0" indent="0" algn="ctr">
              <a:buNone/>
            </a:pPr>
            <a:r>
              <a:rPr lang="en-US" sz="4800" dirty="0"/>
              <a:t>Ask this question </a:t>
            </a:r>
            <a:r>
              <a:rPr lang="en-US" sz="4800" b="1" dirty="0"/>
              <a:t>BEFORE</a:t>
            </a:r>
            <a:r>
              <a:rPr lang="en-US" sz="4800" dirty="0"/>
              <a:t> you inadvertently waive privilege</a:t>
            </a:r>
          </a:p>
        </p:txBody>
      </p:sp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D135E202-7433-4CC8-9648-D8472F6A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5DD525AE-3265-4C94-A06C-A06F14BC0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945" y="304799"/>
            <a:ext cx="7583055" cy="686613"/>
          </a:xfrm>
        </p:spPr>
        <p:txBody>
          <a:bodyPr>
            <a:normAutofit/>
          </a:bodyPr>
          <a:lstStyle/>
          <a:p>
            <a:r>
              <a:rPr lang="en-US" dirty="0" err="1"/>
              <a:t>Uhhhh</a:t>
            </a:r>
            <a:r>
              <a:rPr lang="en-US" dirty="0"/>
              <a:t>…Which Law(s) Apply?</a:t>
            </a:r>
          </a:p>
        </p:txBody>
      </p:sp>
    </p:spTree>
    <p:extLst>
      <p:ext uri="{BB962C8B-B14F-4D97-AF65-F5344CB8AC3E}">
        <p14:creationId xmlns:p14="http://schemas.microsoft.com/office/powerpoint/2010/main" val="4268748946"/>
      </p:ext>
    </p:extLst>
  </p:cSld>
  <p:clrMapOvr>
    <a:masterClrMapping/>
  </p:clrMapOvr>
</p:sld>
</file>

<file path=ppt/slides/slide2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120073" y="1687622"/>
            <a:ext cx="8902748" cy="4328714"/>
          </a:xfrm>
        </p:spPr>
        <p:txBody>
          <a:bodyPr>
            <a:noAutofit/>
          </a:bodyPr>
          <a:lstStyle/>
          <a:p>
            <a:r>
              <a:rPr lang="en-US" altLang="en-US" dirty="0"/>
              <a:t>Internal FCPA, AML and Antitrust investigations in 8 countries</a:t>
            </a:r>
          </a:p>
          <a:p>
            <a:r>
              <a:rPr lang="en-US" altLang="en-US" dirty="0"/>
              <a:t>In-house counsel in U.S., Australia, Brazil, Switzerland, China, Netherlands, Korea &amp; Japan (outside counsel) involved</a:t>
            </a:r>
          </a:p>
          <a:p>
            <a:r>
              <a:rPr lang="en-US" altLang="en-US" dirty="0"/>
              <a:t>Highly sensitive communications</a:t>
            </a:r>
          </a:p>
          <a:p>
            <a:r>
              <a:rPr lang="en-US" altLang="en-US" dirty="0"/>
              <a:t>Detailed (and convicting) self-critical analysis</a:t>
            </a:r>
          </a:p>
          <a:p>
            <a:r>
              <a:rPr lang="en-US" altLang="en-US" dirty="0"/>
              <a:t>Privilege &amp; data privacy strategies?  </a:t>
            </a:r>
          </a:p>
          <a:p>
            <a:r>
              <a:rPr lang="en-US" altLang="en-US" dirty="0"/>
              <a:t>ABA MODEL RULES OF PROFESSIONAL CONDUCT 1.6 (more on this later)</a:t>
            </a:r>
          </a:p>
        </p:txBody>
      </p:sp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>
          <a:xfrm>
            <a:off x="284426" y="330949"/>
            <a:ext cx="8738395" cy="594248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Why a Presentation on Cross-Border Privilege?</a:t>
            </a:r>
            <a:endParaRPr lang="en-US" sz="2800" dirty="0"/>
          </a:p>
        </p:txBody>
      </p:sp>
      <p:sp>
        <p:nvSpPr>
          <p:cNvPr id="5" name="Slide Number Placeholder 4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2" descr="" title="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43120" y="5685630"/>
            <a:ext cx="3537354" cy="103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221771"/>
      </p:ext>
    </p:extLst>
  </p:cSld>
  <p:clrMapOvr>
    <a:masterClrMapping/>
  </p:clrMapOvr>
</p:sld>
</file>

<file path=ppt/slides/slide20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284427" y="1687622"/>
            <a:ext cx="8535281" cy="2021394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600" dirty="0"/>
              <a:t>Pick up the “</a:t>
            </a:r>
            <a:r>
              <a:rPr lang="en-US" altLang="en-US" sz="3600" b="1" i="1" dirty="0"/>
              <a:t>#!*!#!*!#</a:t>
            </a:r>
            <a:r>
              <a:rPr lang="en-US" altLang="en-US" sz="3600" dirty="0"/>
              <a:t>” telephone!</a:t>
            </a:r>
          </a:p>
          <a:p>
            <a:r>
              <a:rPr lang="en-US" altLang="en-US" sz="3600" dirty="0"/>
              <a:t>Do you really need to write it down?</a:t>
            </a:r>
          </a:p>
          <a:p>
            <a:r>
              <a:rPr lang="en-US" altLang="en-US" sz="3600" dirty="0"/>
              <a:t>Tip</a:t>
            </a:r>
          </a:p>
          <a:p>
            <a:endParaRPr lang="en-US" altLang="en-US" sz="3600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Spoken or Written Communication</a:t>
            </a:r>
            <a:endParaRPr lang="en-US" sz="3200" dirty="0"/>
          </a:p>
        </p:txBody>
      </p:sp>
      <p:pic>
        <p:nvPicPr>
          <p:cNvPr id="5" name="Picture 2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57750" y="2888133"/>
            <a:ext cx="3410541" cy="341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002233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" title="">
            <a:extLst>
              <a:ext uri="{FF2B5EF4-FFF2-40B4-BE49-F238E27FC236}">
                <a16:creationId xmlns:a16="http://schemas.microsoft.com/office/drawing/2014/main" id="{523E859E-BCBF-4E66-BDB2-B45C40789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82741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" title="">
            <a:extLst>
              <a:ext uri="{FF2B5EF4-FFF2-40B4-BE49-F238E27FC236}">
                <a16:creationId xmlns:a16="http://schemas.microsoft.com/office/drawing/2014/main" id="{3A9AEE7E-B925-446D-8A61-75BFE40B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217573"/>
            <a:ext cx="9144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>
          <a:xfrm>
            <a:off x="603504" y="457200"/>
            <a:ext cx="7934548" cy="12994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Defining Attorney-Client Privilege</a:t>
            </a: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 descr="" title="">
            <a:extLst>
              <a:ext uri="{FF2B5EF4-FFF2-40B4-BE49-F238E27FC236}">
                <a16:creationId xmlns:a16="http://schemas.microsoft.com/office/drawing/2014/main" id="{B45D527E-542C-44E0-8FC2-F03B24CFA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466471"/>
            <a:ext cx="9141714" cy="4391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" title="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66" y="2610850"/>
            <a:ext cx="3168397" cy="161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3657600" y="2466471"/>
            <a:ext cx="5330536" cy="407129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Know U.S. privilege law…much litigation is in the U.S.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Generally…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confidentiality</a:t>
            </a:r>
            <a:r>
              <a:rPr lang="en-US" alt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of all forms of communication,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between a </a:t>
            </a:r>
            <a:r>
              <a:rPr lang="en-US" altLang="en-US" sz="28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lawyer</a:t>
            </a:r>
            <a:r>
              <a:rPr lang="en-US" alt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altLang="en-US" sz="28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client</a:t>
            </a:r>
            <a:r>
              <a:rPr lang="en-US" alt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for the purpose of the attorney </a:t>
            </a:r>
            <a:r>
              <a:rPr lang="en-US" altLang="en-US" sz="28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rendering legal advice</a:t>
            </a:r>
            <a:r>
              <a:rPr lang="en-US" alt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>
          <a:xfrm>
            <a:off x="8111150" y="6223702"/>
            <a:ext cx="428046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376EB67-B175-C847-8B19-4349EFD92669}" type="slidenum">
              <a:rPr lang="en-US" sz="1000">
                <a:solidFill>
                  <a:srgbClr val="898989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21</a:t>
            </a:fld>
            <a:endParaRPr lang="en-US" sz="100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127851"/>
      </p:ext>
    </p:extLst>
  </p:cSld>
  <p:clrMapOvr>
    <a:masterClrMapping/>
  </p:clrMapOvr>
</p:sld>
</file>

<file path=ppt/slides/slide22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284427" y="2075548"/>
            <a:ext cx="8785682" cy="3697179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Often no equivalent of U.S. states’ bar membership in other jurisdictions</a:t>
            </a:r>
          </a:p>
          <a:p>
            <a:r>
              <a:rPr lang="en-US" altLang="en-US" sz="3600" dirty="0"/>
              <a:t>In-house counsel oftentimes are not eligible for bar membership</a:t>
            </a:r>
          </a:p>
          <a:p>
            <a:r>
              <a:rPr lang="en-US" altLang="en-US" sz="3600" dirty="0"/>
              <a:t>Remember Japan?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>
          <a:xfrm>
            <a:off x="284427" y="526472"/>
            <a:ext cx="8535280" cy="695849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“Lawyers are Lawyers”</a:t>
            </a:r>
            <a:endParaRPr lang="en-US" sz="4400" dirty="0"/>
          </a:p>
        </p:txBody>
      </p:sp>
      <p:pic>
        <p:nvPicPr>
          <p:cNvPr id="5" name="Picture 7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70525" y="4227108"/>
            <a:ext cx="3349182" cy="239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825710"/>
      </p:ext>
    </p:extLst>
  </p:cSld>
  <p:clrMapOvr>
    <a:masterClrMapping/>
  </p:clrMapOvr>
</p:sld>
</file>

<file path=ppt/slides/slide23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284428" y="1687621"/>
            <a:ext cx="6375679" cy="4498605"/>
          </a:xfrm>
        </p:spPr>
        <p:txBody>
          <a:bodyPr>
            <a:normAutofit/>
          </a:bodyPr>
          <a:lstStyle/>
          <a:p>
            <a:r>
              <a:rPr lang="en-US" altLang="en-US" dirty="0"/>
              <a:t>There is no monopoly of legal services in Sweden</a:t>
            </a:r>
          </a:p>
          <a:p>
            <a:r>
              <a:rPr lang="en-US" altLang="en-US" dirty="0"/>
              <a:t>Any person may practice law, offering services to the public … no need for a law license</a:t>
            </a:r>
          </a:p>
          <a:p>
            <a:r>
              <a:rPr lang="en-US" altLang="en-US" dirty="0"/>
              <a:t>Any person may use the title “lawyer”</a:t>
            </a:r>
          </a:p>
          <a:p>
            <a:r>
              <a:rPr lang="en-US" altLang="en-US" dirty="0"/>
              <a:t>In-house counsel may not be bar members</a:t>
            </a:r>
          </a:p>
          <a:p>
            <a:r>
              <a:rPr lang="en-US" altLang="en-US" dirty="0"/>
              <a:t>Privilege only attaches to communications between clients &amp; members of the bar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>
          <a:xfrm>
            <a:off x="2621227" y="194946"/>
            <a:ext cx="4379937" cy="742031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“Lawyers” in Sweden</a:t>
            </a:r>
            <a:endParaRPr lang="en-US" sz="3200" dirty="0"/>
          </a:p>
        </p:txBody>
      </p:sp>
      <p:pic>
        <p:nvPicPr>
          <p:cNvPr id="5" name="Picture 4" descr="" title="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60107" y="2588526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589416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 descr="" title="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 descr="" title="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00762" y="563918"/>
            <a:ext cx="3089954" cy="5978614"/>
            <a:chOff x="7513372" y="803186"/>
            <a:chExt cx="4163968" cy="5978614"/>
          </a:xfrm>
        </p:grpSpPr>
        <p:sp>
          <p:nvSpPr>
            <p:cNvPr id="11" name="Freeform 6" descr="" title="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 descr="" title="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 descr="" title="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itle 2" descr="" title=""/>
          <p:cNvSpPr>
            <a:spLocks noGrp="1"/>
          </p:cNvSpPr>
          <p:nvPr>
            <p:ph type="ctrTitle"/>
          </p:nvPr>
        </p:nvSpPr>
        <p:spPr>
          <a:xfrm>
            <a:off x="823851" y="885651"/>
            <a:ext cx="2422352" cy="462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is the Client? </a:t>
            </a:r>
            <a:b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 Which Law(s)?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3490716" y="885651"/>
            <a:ext cx="5650997" cy="4616849"/>
          </a:xfrm>
        </p:spPr>
        <p:txBody>
          <a:bodyPr vert="horz" lIns="91440" tIns="45720" rIns="91440" bIns="45720" numCol="2" rtlCol="0" anchor="ctr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n-lt"/>
                <a:ea typeface="+mn-ea"/>
                <a:cs typeface="+mn-cs"/>
              </a:rPr>
              <a:t>Parent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n-lt"/>
                <a:ea typeface="+mn-ea"/>
                <a:cs typeface="+mn-cs"/>
              </a:rPr>
              <a:t>Subsidiary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n-lt"/>
                <a:ea typeface="+mn-ea"/>
                <a:cs typeface="+mn-cs"/>
              </a:rPr>
              <a:t>Affiliate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n-lt"/>
                <a:ea typeface="+mn-ea"/>
                <a:cs typeface="+mn-cs"/>
              </a:rPr>
              <a:t>Board of Directors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  <a:ea typeface="+mn-ea"/>
                <a:cs typeface="+mn-cs"/>
              </a:rPr>
              <a:t>Shareholders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  <a:ea typeface="+mn-ea"/>
                <a:cs typeface="+mn-cs"/>
              </a:rPr>
              <a:t>Directors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  <a:ea typeface="+mn-ea"/>
                <a:cs typeface="+mn-cs"/>
              </a:rPr>
              <a:t>Officers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  <a:ea typeface="+mn-ea"/>
                <a:cs typeface="+mn-cs"/>
              </a:rPr>
              <a:t>Board Committee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  <a:ea typeface="+mn-ea"/>
                <a:cs typeface="+mn-cs"/>
              </a:rPr>
              <a:t>Control Group 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  <a:ea typeface="+mn-ea"/>
                <a:cs typeface="+mn-cs"/>
              </a:rPr>
              <a:t>Subject Matter Test</a:t>
            </a:r>
          </a:p>
        </p:txBody>
      </p:sp>
    </p:spTree>
    <p:extLst>
      <p:ext uri="{BB962C8B-B14F-4D97-AF65-F5344CB8AC3E}">
        <p14:creationId xmlns:p14="http://schemas.microsoft.com/office/powerpoint/2010/main" val="1222111759"/>
      </p:ext>
    </p:extLst>
  </p:cSld>
  <p:clrMapOvr>
    <a:masterClrMapping/>
  </p:clrMapOvr>
</p:sld>
</file>

<file path=ppt/slides/slide25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 descr="" title=""/>
          <p:cNvSpPr>
            <a:spLocks noGrp="1"/>
          </p:cNvSpPr>
          <p:nvPr>
            <p:ph sz="quarter" idx="10"/>
          </p:nvPr>
        </p:nvSpPr>
        <p:spPr>
          <a:xfrm>
            <a:off x="120074" y="697602"/>
            <a:ext cx="8811490" cy="2581275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Are you rendering </a:t>
            </a:r>
          </a:p>
          <a:p>
            <a:r>
              <a:rPr lang="en-US" altLang="en-US" sz="4000" dirty="0"/>
              <a:t>business advice or legal advice?</a:t>
            </a:r>
          </a:p>
        </p:txBody>
      </p:sp>
      <p:pic>
        <p:nvPicPr>
          <p:cNvPr id="6" name="Picture 8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32696" y="2758081"/>
            <a:ext cx="1713595" cy="227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" title="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98801" y="2834614"/>
            <a:ext cx="2324187" cy="213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>
</file>

<file path=ppt/slides/slide26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284427" y="1829668"/>
            <a:ext cx="8687123" cy="53484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en-US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Press Release from Siemens 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>
          <a:xfrm>
            <a:off x="284427" y="839764"/>
            <a:ext cx="8535280" cy="431851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>Are You Rendering Legal Advice?</a:t>
            </a:r>
            <a:br>
              <a:rPr lang="en-US" altLang="en-US" sz="3200" dirty="0"/>
            </a:br>
            <a:endParaRPr lang="en-US" sz="3200" dirty="0"/>
          </a:p>
        </p:txBody>
      </p:sp>
      <p:sp>
        <p:nvSpPr>
          <p:cNvPr id="5" name="Content Placeholder 1" descr="" title=""/>
          <p:cNvSpPr txBox="1"/>
          <p:nvPr/>
        </p:nvSpPr>
        <p:spPr>
          <a:xfrm>
            <a:off x="352667" y="2505590"/>
            <a:ext cx="8467039" cy="36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CBAF6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SzTx/>
              <a:buFont typeface="Arial"/>
              <a:buChar char="•"/>
              <a:defRPr sz="18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en-US" sz="2800" dirty="0">
                <a:solidFill>
                  <a:srgbClr val="0A85FF"/>
                </a:solidFill>
              </a:rPr>
              <a:t>“The new worldwide general counsels will not just give legal advice.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2800" dirty="0">
                <a:solidFill>
                  <a:srgbClr val="0A85FF"/>
                </a:solidFill>
              </a:rPr>
              <a:t>They will have a formative role and decision-making function in business operations.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2800" dirty="0">
                <a:solidFill>
                  <a:srgbClr val="0A85FF"/>
                </a:solidFill>
              </a:rPr>
              <a:t>Their responsibilities in this key position will go considerably beyond merely identifying risks.”</a:t>
            </a:r>
          </a:p>
        </p:txBody>
      </p:sp>
      <p:pic>
        <p:nvPicPr>
          <p:cNvPr id="6" name="Picture 6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82497" y="196223"/>
            <a:ext cx="1504689" cy="118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117393"/>
      </p:ext>
    </p:extLst>
  </p:cSld>
  <p:clrMapOvr>
    <a:masterClrMapping/>
  </p:clrMapOvr>
</p:sld>
</file>

<file path=ppt/slides/slide27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Communications with in-house counsel that seek business advice or that appear to be for informational purposes are not privileged</a:t>
            </a:r>
          </a:p>
          <a:p>
            <a:r>
              <a:rPr lang="en-US" altLang="en-US" dirty="0"/>
              <a:t>A corporation cannot insulate information from discovery simply by copying in-house counsel </a:t>
            </a:r>
          </a:p>
          <a:p>
            <a:r>
              <a:rPr lang="en-US" altLang="en-US" dirty="0"/>
              <a:t>What is your title?  Email signature?</a:t>
            </a:r>
          </a:p>
          <a:p>
            <a:r>
              <a:rPr lang="en-US" altLang="en-US" dirty="0"/>
              <a:t>Having in-house counsel sit in on a meeting does not render privileged everything said at that meeting</a:t>
            </a:r>
          </a:p>
          <a:p>
            <a:r>
              <a:rPr lang="en-US" altLang="en-US" dirty="0"/>
              <a:t>“I’m not a potted plant!”</a:t>
            </a:r>
          </a:p>
        </p:txBody>
      </p:sp>
      <p:sp>
        <p:nvSpPr>
          <p:cNvPr id="3" name="Title 2" descr="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or Legal Advice?</a:t>
            </a:r>
          </a:p>
        </p:txBody>
      </p:sp>
      <p:pic>
        <p:nvPicPr>
          <p:cNvPr id="4" name="Picture 8" descr="" title="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1" y="350281"/>
            <a:ext cx="1741487" cy="87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" title="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61" y="3265551"/>
            <a:ext cx="1342755" cy="134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" title="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04" y="4751381"/>
            <a:ext cx="2212384" cy="198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" title="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68" y="3265551"/>
            <a:ext cx="836861" cy="114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453501"/>
      </p:ext>
    </p:extLst>
  </p:cSld>
  <p:clrMapOvr>
    <a:masterClrMapping/>
  </p:clrMapOvr>
</p:sld>
</file>

<file path=ppt/slides/slide28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" title="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 descr="" title=""/>
          <p:cNvSpPr txBox="1"/>
          <p:nvPr/>
        </p:nvSpPr>
        <p:spPr>
          <a:xfrm>
            <a:off x="4475732" y="1361210"/>
            <a:ext cx="4724003" cy="44344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altLang="en-US" sz="7200" kern="1200" dirty="0">
                <a:latin typeface="+mj-lt"/>
                <a:ea typeface="+mj-ea"/>
                <a:cs typeface="+mj-cs"/>
              </a:rPr>
              <a:t>“We request legal advice on the following</a:t>
            </a:r>
            <a:r>
              <a:rPr lang="en-US" altLang="en-US" sz="7200" dirty="0">
                <a:latin typeface="+mj-lt"/>
                <a:ea typeface="+mj-ea"/>
                <a:cs typeface="+mj-cs"/>
              </a:rPr>
              <a:t>: </a:t>
            </a:r>
            <a:r>
              <a:rPr lang="en-US" altLang="en-US" sz="7200" kern="1200" dirty="0">
                <a:latin typeface="+mj-lt"/>
                <a:ea typeface="+mj-ea"/>
                <a:cs typeface="+mj-cs"/>
              </a:rPr>
              <a:t>”</a:t>
            </a:r>
          </a:p>
        </p:txBody>
      </p:sp>
      <p:sp>
        <p:nvSpPr>
          <p:cNvPr id="13" name="Freeform: Shape 12" descr="" title="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 descr="" title="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 descr="" title="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36" y="739064"/>
            <a:ext cx="3035882" cy="40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183657"/>
      </p:ext>
    </p:extLst>
  </p:cSld>
  <p:clrMapOvr>
    <a:masterClrMapping/>
  </p:clrMapOvr>
</p:sld>
</file>

<file path=ppt/slides/slide29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 descr="" title=""/>
          <p:cNvSpPr>
            <a:spLocks noGrp="1"/>
          </p:cNvSpPr>
          <p:nvPr>
            <p:ph sz="quarter" idx="10"/>
          </p:nvPr>
        </p:nvSpPr>
        <p:spPr>
          <a:xfrm>
            <a:off x="-198583" y="2149150"/>
            <a:ext cx="9060873" cy="2809873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600"/>
              </a:spcBef>
            </a:pPr>
            <a:r>
              <a:rPr lang="en-US" altLang="en-US" sz="6600" dirty="0"/>
              <a:t>“I</a:t>
            </a:r>
            <a:r>
              <a:rPr lang="en-US" altLang="en-US" sz="6600" b="1" dirty="0"/>
              <a:t>n response to your </a:t>
            </a:r>
          </a:p>
          <a:p>
            <a:pPr lvl="1">
              <a:spcBef>
                <a:spcPts val="600"/>
              </a:spcBef>
            </a:pPr>
            <a:r>
              <a:rPr lang="en-US" altLang="en-US" sz="6600" b="1" dirty="0"/>
              <a:t>request for legal advice,</a:t>
            </a:r>
            <a:r>
              <a:rPr lang="en-US" altLang="en-US" sz="6600" dirty="0"/>
              <a:t>….”</a:t>
            </a:r>
          </a:p>
          <a:p>
            <a:endParaRPr lang="en-US" altLang="en-US" sz="2000" dirty="0"/>
          </a:p>
        </p:txBody>
      </p:sp>
      <p:pic>
        <p:nvPicPr>
          <p:cNvPr id="5" name="Picture 8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6623923" y="3318618"/>
            <a:ext cx="2447340" cy="328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710644"/>
      </p:ext>
    </p:extLst>
  </p:cSld>
  <p:clrMapOvr>
    <a:masterClrMapping/>
  </p:clrMapOvr>
</p:sld>
</file>

<file path=ppt/slides/slide3.xml><?xml version="1.0" encoding="utf-8"?>
<p:sld xmlns:a16="http://schemas.microsoft.com/office/drawing/2014/main"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83127" y="2106884"/>
            <a:ext cx="8977746" cy="3930234"/>
          </a:xfrm>
        </p:spPr>
        <p:txBody>
          <a:bodyPr>
            <a:noAutofit/>
          </a:bodyPr>
          <a:lstStyle/>
          <a:p>
            <a:r>
              <a:rPr lang="en-US" altLang="en-US" b="1" dirty="0" err="1"/>
              <a:t>Bengoshi</a:t>
            </a:r>
            <a:r>
              <a:rPr lang="en-US" altLang="en-US" dirty="0"/>
              <a:t> (licensed member of the Bar ) v. Non-</a:t>
            </a:r>
            <a:r>
              <a:rPr lang="en-US" altLang="en-US" dirty="0" err="1"/>
              <a:t>Bengoshi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The concept of privilege exists as an obligation not a privilege</a:t>
            </a:r>
          </a:p>
          <a:p>
            <a:r>
              <a:rPr lang="en-US" altLang="en-US" dirty="0"/>
              <a:t>Bengoshi have the right and statutory obligation to hold in confidence secret information obtained during the course of their professional duties</a:t>
            </a:r>
          </a:p>
          <a:p>
            <a:r>
              <a:rPr lang="en-US" altLang="en-US" dirty="0"/>
              <a:t>Confidential documents in lawyer’s hands are privileged, but documents in corporation’s hands are discoverable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Japan</a:t>
            </a:r>
            <a:endParaRPr lang="en-US" sz="3200" dirty="0"/>
          </a:p>
        </p:txBody>
      </p:sp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4C8D7686-1DCF-4E29-BA91-A49E8D296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1944114" y="28522"/>
            <a:ext cx="2429164" cy="189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4819"/>
      </p:ext>
    </p:extLst>
  </p:cSld>
  <p:clrMapOvr>
    <a:masterClrMapping/>
  </p:clrMapOvr>
</p:sld>
</file>

<file path=ppt/slides/slide30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 descr="" title="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" title=""/>
          <p:cNvPicPr>
            <a:picLocks noChangeAspect="1" noChangeArrowheads="1"/>
          </p:cNvPicPr>
          <p:nvPr/>
        </p:nvPicPr>
        <p:blipFill rotWithShape="1">
          <a:blip r:embed="rId2"/>
          <a:srcRect t="25466" r="6754"/>
          <a:stretch/>
        </p:blipFill>
        <p:spPr>
          <a:xfrm>
            <a:off x="2649682" y="7464"/>
            <a:ext cx="6494317" cy="6850535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12" name="Rectangle 11" descr="" title="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>
                <a:latin typeface="+mj-lt"/>
                <a:ea typeface="+mj-ea"/>
                <a:cs typeface="+mj-cs"/>
              </a:rPr>
              <a:t>E a s y? </a:t>
            </a:r>
            <a:br>
              <a:rPr lang="en-US" altLang="en-US" dirty="0">
                <a:latin typeface="+mj-lt"/>
                <a:ea typeface="+mj-ea"/>
                <a:cs typeface="+mj-cs"/>
              </a:rPr>
            </a:br>
            <a:br>
              <a:rPr lang="en-US" altLang="en-US" dirty="0">
                <a:latin typeface="+mj-lt"/>
                <a:ea typeface="+mj-ea"/>
                <a:cs typeface="+mj-cs"/>
              </a:rPr>
            </a:br>
            <a:r>
              <a:rPr lang="en-US" altLang="en-US" dirty="0">
                <a:latin typeface="+mj-lt"/>
                <a:ea typeface="+mj-ea"/>
                <a:cs typeface="+mj-cs"/>
              </a:rPr>
              <a:t>Attorney-Client Privilege Across Borders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358485" y="4872922"/>
            <a:ext cx="301751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en-US" sz="4000" dirty="0">
                <a:latin typeface="+mn-lt"/>
                <a:ea typeface="+mn-ea"/>
                <a:cs typeface="+mn-cs"/>
              </a:rPr>
              <a:t>Works here, works there</a:t>
            </a:r>
          </a:p>
        </p:txBody>
      </p:sp>
      <p:sp>
        <p:nvSpPr>
          <p:cNvPr id="14" name="Rectangle 13" descr="" title="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 descr="" title="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>
          <a:xfrm>
            <a:off x="6728114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376EB67-B175-C847-8B19-4349EFD92669}" type="slidenum">
              <a:rPr lang="en-US" sz="100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30</a:t>
            </a:fld>
            <a:endParaRPr lang="en-US" sz="100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719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284427" y="1992571"/>
            <a:ext cx="8535281" cy="40708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4400" dirty="0"/>
              <a:t>Protection of attorney-client privileged communications </a:t>
            </a:r>
            <a:r>
              <a:rPr lang="en-US" altLang="en-US" sz="4400" b="1" i="1" dirty="0"/>
              <a:t>primarily</a:t>
            </a:r>
            <a:r>
              <a:rPr lang="en-US" altLang="en-US" sz="4400" b="1" dirty="0"/>
              <a:t> 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4400" dirty="0"/>
              <a:t>is a matter of each individual country’s law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Key Point #1</a:t>
            </a:r>
            <a:endParaRPr lang="en-US" sz="3200" dirty="0"/>
          </a:p>
        </p:txBody>
      </p:sp>
      <p:pic>
        <p:nvPicPr>
          <p:cNvPr id="5" name="Picture 7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58354" y="0"/>
            <a:ext cx="2167348" cy="216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133282"/>
      </p:ext>
    </p:extLst>
  </p:cSld>
  <p:clrMapOvr>
    <a:masterClrMapping/>
  </p:clrMapOvr>
</p:sld>
</file>

<file path=ppt/slides/slide32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284427" y="1801500"/>
            <a:ext cx="8535281" cy="25857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4000" b="1" dirty="0"/>
              <a:t>Identical information receives 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4000" b="1" dirty="0"/>
              <a:t>different privilege status 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4000" b="1" dirty="0"/>
              <a:t>in different jurisdictions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Key Point #2 </a:t>
            </a:r>
            <a:endParaRPr lang="en-US" sz="3200" dirty="0"/>
          </a:p>
        </p:txBody>
      </p:sp>
      <p:pic>
        <p:nvPicPr>
          <p:cNvPr id="5" name="Picture 7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06619" y="4203083"/>
            <a:ext cx="2748654" cy="274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171201"/>
      </p:ext>
    </p:extLst>
  </p:cSld>
  <p:clrMapOvr>
    <a:masterClrMapping/>
  </p:clrMapOvr>
</p:sld>
</file>

<file path=ppt/slides/slide33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 descr="" title=""/>
          <p:cNvSpPr txBox="1"/>
          <p:nvPr/>
        </p:nvSpPr>
        <p:spPr>
          <a:xfrm>
            <a:off x="5178490" y="2332653"/>
            <a:ext cx="3892754" cy="33086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endParaRPr dirty="0"/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GOOD TEACHING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CASES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altLang="en-US" sz="3600" i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 descr="" title="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" title=""/>
          <p:cNvPicPr>
            <a:picLocks noChangeAspect="1" noChangeArrowheads="1"/>
          </p:cNvPicPr>
          <p:nvPr/>
        </p:nvPicPr>
        <p:blipFill rotWithShape="1">
          <a:blip r:embed="rId3"/>
          <a:srcRect l="20285" r="13834"/>
          <a:stretch/>
        </p:blipFill>
        <p:spPr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732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 descr="" title=""/>
          <p:cNvSpPr>
            <a:spLocks noGrp="1"/>
          </p:cNvSpPr>
          <p:nvPr>
            <p:ph sz="quarter" idx="10"/>
          </p:nvPr>
        </p:nvSpPr>
        <p:spPr>
          <a:xfrm>
            <a:off x="115455" y="4270664"/>
            <a:ext cx="8737600" cy="1402018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</a:pPr>
            <a:r>
              <a:rPr lang="en-US" altLang="en-US" sz="4000" i="1" dirty="0">
                <a:latin typeface="Georgia" panose="02040502050405020303" pitchFamily="18" charset="0"/>
              </a:rPr>
              <a:t>John Deere </a:t>
            </a:r>
            <a:br>
              <a:rPr lang="en-US" altLang="en-US" sz="4000" dirty="0">
                <a:latin typeface="Georgia" panose="02040502050405020303" pitchFamily="18" charset="0"/>
              </a:rPr>
            </a:br>
            <a:r>
              <a:rPr lang="en-US" altLang="en-US" sz="4000" dirty="0">
                <a:latin typeface="Georgia" panose="02040502050405020303" pitchFamily="18" charset="0"/>
              </a:rPr>
              <a:t>1984 - Germany</a:t>
            </a:r>
          </a:p>
        </p:txBody>
      </p:sp>
      <p:pic>
        <p:nvPicPr>
          <p:cNvPr id="6" name="Picture 7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03106" y="922334"/>
            <a:ext cx="3196803" cy="333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 descr="" title="">
            <a:extLst>
              <a:ext uri="{FF2B5EF4-FFF2-40B4-BE49-F238E27FC236}">
                <a16:creationId xmlns:a16="http://schemas.microsoft.com/office/drawing/2014/main" id="{063246A9-6618-402E-A0D9-E197F16596E1}"/>
              </a:ext>
            </a:extLst>
          </p:cNvPr>
          <p:cNvSpPr txBox="1"/>
          <p:nvPr/>
        </p:nvSpPr>
        <p:spPr>
          <a:xfrm>
            <a:off x="3283527" y="-18136"/>
            <a:ext cx="2576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Case #1</a:t>
            </a:r>
          </a:p>
        </p:txBody>
      </p:sp>
    </p:spTree>
    <p:extLst>
      <p:ext uri="{BB962C8B-B14F-4D97-AF65-F5344CB8AC3E}">
        <p14:creationId xmlns:p14="http://schemas.microsoft.com/office/powerpoint/2010/main" val="1549374362"/>
      </p:ext>
    </p:extLst>
  </p:cSld>
  <p:clrMapOvr>
    <a:masterClrMapping/>
  </p:clrMapOvr>
</p:sld>
</file>

<file path=ppt/slides/slide35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 descr="" title=""/>
          <p:cNvSpPr txBox="1">
            <a:spLocks noChangeArrowheads="1"/>
          </p:cNvSpPr>
          <p:nvPr/>
        </p:nvSpPr>
        <p:spPr>
          <a:xfrm>
            <a:off x="609204" y="2309813"/>
            <a:ext cx="809239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r>
              <a:rPr lang="en-US" altLang="en-US" sz="4000" b="1" dirty="0"/>
              <a:t>John Deere Dawn Raided in Germany</a:t>
            </a:r>
          </a:p>
        </p:txBody>
      </p:sp>
      <p:sp>
        <p:nvSpPr>
          <p:cNvPr id="41988" name="Rectangle 4" descr="" title=""/>
          <p:cNvSpPr>
            <a:spLocks noChangeArrowheads="1"/>
          </p:cNvSpPr>
          <p:nvPr/>
        </p:nvSpPr>
        <p:spPr>
          <a:xfrm>
            <a:off x="735544" y="3017695"/>
            <a:ext cx="3205092" cy="3581136"/>
          </a:xfrm>
          <a:prstGeom prst="rect">
            <a:avLst/>
          </a:prstGeom>
          <a:solidFill>
            <a:srgbClr val="CFC6AD"/>
          </a:solidFill>
          <a:ln w="9525">
            <a:solidFill>
              <a:schemeClr val="tx1"/>
            </a:solidFill>
            <a:miter lim="800000"/>
          </a:ln>
        </p:spPr>
        <p:txBody>
          <a:bodyPr wrap="none" lIns="91435" tIns="45718" rIns="91435" bIns="45718" anchor="ctr"/>
          <a:lstStyle/>
          <a:p>
            <a:endParaRPr lang="en-US" altLang="en-US" dirty="0"/>
          </a:p>
        </p:txBody>
      </p:sp>
      <p:sp>
        <p:nvSpPr>
          <p:cNvPr id="41989" name="Text Box 5" descr="" title=""/>
          <p:cNvSpPr txBox="1">
            <a:spLocks noChangeArrowheads="1"/>
          </p:cNvSpPr>
          <p:nvPr/>
        </p:nvSpPr>
        <p:spPr>
          <a:xfrm>
            <a:off x="4800203" y="2971271"/>
            <a:ext cx="1905000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endParaRPr lang="en-GB" altLang="en-US" dirty="0"/>
          </a:p>
        </p:txBody>
      </p:sp>
      <p:sp>
        <p:nvSpPr>
          <p:cNvPr id="41990" name="Text Box 6" descr="" title=""/>
          <p:cNvSpPr txBox="1">
            <a:spLocks noChangeArrowheads="1"/>
          </p:cNvSpPr>
          <p:nvPr/>
        </p:nvSpPr>
        <p:spPr>
          <a:xfrm>
            <a:off x="4066976" y="3048000"/>
            <a:ext cx="4984660" cy="378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4C4C4C"/>
                </a:solidFill>
              </a:rPr>
              <a:t>-GC transferred from Illinois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4C4C4C"/>
                </a:solidFill>
              </a:rPr>
              <a:t>-Internal investigations &amp; self-critical analysis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4C4C4C"/>
                </a:solidFill>
              </a:rPr>
              <a:t>-EC investigation of anti-competitive behavior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4C4C4C"/>
                </a:solidFill>
              </a:rPr>
              <a:t>-Documents seized</a:t>
            </a:r>
          </a:p>
        </p:txBody>
      </p:sp>
      <p:sp>
        <p:nvSpPr>
          <p:cNvPr id="41991" name="Text Box 10" descr="" title=""/>
          <p:cNvSpPr txBox="1">
            <a:spLocks noChangeArrowheads="1"/>
          </p:cNvSpPr>
          <p:nvPr/>
        </p:nvSpPr>
        <p:spPr>
          <a:xfrm>
            <a:off x="2222500" y="951178"/>
            <a:ext cx="5514641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r>
              <a:rPr lang="en-GB" altLang="en-US" sz="3600" b="1" dirty="0">
                <a:solidFill>
                  <a:srgbClr val="1C1C1C"/>
                </a:solidFill>
                <a:latin typeface="Castellar" pitchFamily="18" charset="0"/>
              </a:rPr>
              <a:t>Tough Legal Times</a:t>
            </a:r>
          </a:p>
        </p:txBody>
      </p:sp>
      <p:sp>
        <p:nvSpPr>
          <p:cNvPr id="41992" name="Text Box 11" descr="" title=""/>
          <p:cNvSpPr txBox="1">
            <a:spLocks noChangeArrowheads="1"/>
          </p:cNvSpPr>
          <p:nvPr/>
        </p:nvSpPr>
        <p:spPr>
          <a:xfrm>
            <a:off x="3042047" y="1834886"/>
            <a:ext cx="3499409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r>
              <a:rPr lang="en-US" altLang="en-US" sz="1600" b="1" dirty="0">
                <a:solidFill>
                  <a:srgbClr val="4C4C4C"/>
                </a:solidFill>
              </a:rPr>
              <a:t>Trapping the Unwary In-House Counsel</a:t>
            </a:r>
          </a:p>
        </p:txBody>
      </p:sp>
      <p:sp>
        <p:nvSpPr>
          <p:cNvPr id="41993" name="Text Box 12" descr="" title=""/>
          <p:cNvSpPr txBox="1">
            <a:spLocks noChangeArrowheads="1"/>
          </p:cNvSpPr>
          <p:nvPr/>
        </p:nvSpPr>
        <p:spPr>
          <a:xfrm>
            <a:off x="7559477" y="1865313"/>
            <a:ext cx="95089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r>
              <a:rPr lang="en-US" altLang="en-US" sz="1200" b="1" dirty="0">
                <a:solidFill>
                  <a:srgbClr val="4C4C4C"/>
                </a:solidFill>
              </a:rPr>
              <a:t>- Since 1802</a:t>
            </a:r>
          </a:p>
        </p:txBody>
      </p:sp>
      <p:pic>
        <p:nvPicPr>
          <p:cNvPr id="41994" name="Picture 14" descr="" title="">
            <a:hlinkClick r:id="rId3" tooltip="View image details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9200" y="3340599"/>
            <a:ext cx="2124364" cy="294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212862"/>
      </p:ext>
    </p:extLst>
  </p:cSld>
  <p:clrMapOvr>
    <a:masterClrMapping/>
  </p:clrMapOvr>
</p:sld>
</file>

<file path=ppt/slides/slide36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145882" y="1983185"/>
            <a:ext cx="8535281" cy="275507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en-US" sz="4000" dirty="0"/>
              <a:t>“Privileged” documents used at trial</a:t>
            </a:r>
          </a:p>
          <a:p>
            <a:pPr>
              <a:spcBef>
                <a:spcPts val="1800"/>
              </a:spcBef>
            </a:pPr>
            <a:r>
              <a:rPr lang="en-US" altLang="en-US" sz="4000" dirty="0"/>
              <a:t>“…knowingly violated our law…”</a:t>
            </a:r>
          </a:p>
          <a:p>
            <a:pPr>
              <a:spcBef>
                <a:spcPts val="1800"/>
              </a:spcBef>
            </a:pPr>
            <a:r>
              <a:rPr lang="en-US" altLang="en-US" sz="4000" dirty="0"/>
              <a:t>“Their own lawyer wrote …”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Lawyer’s Writings Seized</a:t>
            </a:r>
            <a:endParaRPr lang="en-US" sz="3200" dirty="0"/>
          </a:p>
        </p:txBody>
      </p:sp>
      <p:pic>
        <p:nvPicPr>
          <p:cNvPr id="5" name="Picture 6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50421" y="4054764"/>
            <a:ext cx="2427244" cy="26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574336"/>
      </p:ext>
    </p:extLst>
  </p:cSld>
  <p:clrMapOvr>
    <a:masterClrMapping/>
  </p:clrMapOvr>
</p:sld>
</file>

<file path=ppt/slides/slide37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" title="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" title="">
            <a:extLst>
              <a:ext uri="{FF2B5EF4-FFF2-40B4-BE49-F238E27FC236}">
                <a16:creationId xmlns:a16="http://schemas.microsoft.com/office/drawing/2014/main" id="{F359DC24-530F-4D08-9422-B0FF2F13C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7" r="9090" b="1861"/>
          <a:stretch/>
        </p:blipFill>
        <p:spPr bwMode="auto">
          <a:xfrm>
            <a:off x="4181306" y="625683"/>
            <a:ext cx="4834776" cy="509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 descr="" title="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3" descr="" title=""/>
          <p:cNvSpPr txBox="1"/>
          <p:nvPr/>
        </p:nvSpPr>
        <p:spPr>
          <a:xfrm>
            <a:off x="233793" y="1356631"/>
            <a:ext cx="5959189" cy="279973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altLang="en-US" sz="85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#2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altLang="en-US" sz="4200" i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altLang="en-US" sz="64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Akzo Nobel Chemicals</a:t>
            </a:r>
            <a:br>
              <a:rPr lang="en-US" altLang="en-US" sz="64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64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n-US" sz="64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2010 - UK</a:t>
            </a:r>
            <a:endParaRPr lang="en-US" altLang="en-US" sz="6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 descr="" title="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 descr="" title="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89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16="http://schemas.microsoft.com/office/drawing/2014/main" xmlns:a14="http://schemas.microsoft.com/office/drawing/2010/main"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3145EF78-8C6A-4BAF-84C0-AAEF40857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27" y="1687621"/>
            <a:ext cx="8535281" cy="3438561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ts val="1713"/>
              </a:spcBef>
              <a:spcAft>
                <a:spcPct val="0"/>
              </a:spcAft>
              <a:buClr>
                <a:srgbClr val="003366"/>
              </a:buClr>
              <a:buNone/>
            </a:pPr>
            <a:r>
              <a:rPr lang="en-US" altLang="en-US" sz="5400" b="1" kern="0" dirty="0">
                <a:solidFill>
                  <a:srgbClr val="FF0000"/>
                </a:solidFill>
                <a:latin typeface="Trebuchet MS"/>
                <a:ea typeface="+mn-ea"/>
                <a:cs typeface="+mn-cs"/>
              </a:rPr>
              <a:t>Similar</a:t>
            </a:r>
            <a:r>
              <a:rPr lang="en-US" altLang="en-US" sz="5400" b="1" kern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to U.S., Ireland, Canada, Australia, England &amp; Other Common Law Jurisdictions</a:t>
            </a:r>
          </a:p>
          <a:p>
            <a:endParaRPr lang="en-US" dirty="0"/>
          </a:p>
        </p:txBody>
      </p:sp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73739C37-C589-481E-AABF-2FFD1806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38</a:t>
            </a:fld>
            <a:endParaRPr lang="en-US" dirty="0"/>
          </a:p>
        </p:txBody>
      </p:sp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6E302906-FFC7-4DCE-9D33-F2EB524DD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757" y="115846"/>
            <a:ext cx="8766243" cy="108488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Common Law Jurisdictions</a:t>
            </a:r>
          </a:p>
        </p:txBody>
      </p:sp>
      <p:pic>
        <p:nvPicPr>
          <p:cNvPr id="5" name="Picture 17" descr="" title="">
            <a:extLst>
              <a:ext uri="{FF2B5EF4-FFF2-40B4-BE49-F238E27FC236}">
                <a16:creationId xmlns:a16="http://schemas.microsoft.com/office/drawing/2014/main" id="{F96CDB11-4256-49D9-A38C-E9F0238B7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971" y="5269320"/>
            <a:ext cx="1485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" title="">
            <a:extLst>
              <a:ext uri="{FF2B5EF4-FFF2-40B4-BE49-F238E27FC236}">
                <a16:creationId xmlns:a16="http://schemas.microsoft.com/office/drawing/2014/main" id="{5AB17313-005C-4750-A1DE-AFB1D7CE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43" y="5292087"/>
            <a:ext cx="11811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" title="">
            <a:extLst>
              <a:ext uri="{FF2B5EF4-FFF2-40B4-BE49-F238E27FC236}">
                <a16:creationId xmlns:a16="http://schemas.microsoft.com/office/drawing/2014/main" id="{F190744C-74E3-41AB-8E8B-DF2109BB1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81" y="5269320"/>
            <a:ext cx="16462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" title="">
            <a:extLst>
              <a:ext uri="{FF2B5EF4-FFF2-40B4-BE49-F238E27FC236}">
                <a16:creationId xmlns:a16="http://schemas.microsoft.com/office/drawing/2014/main" id="{92E93129-B7C2-4EC2-B077-EEA0299CA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57" y="5334001"/>
            <a:ext cx="1232593" cy="954074"/>
          </a:xfrm>
          <a:prstGeom prst="rect">
            <a:avLst/>
          </a:prstGeom>
        </p:spPr>
      </p:pic>
      <p:pic>
        <p:nvPicPr>
          <p:cNvPr id="12" name="Picture 11" descr="" title="">
            <a:extLst>
              <a:ext uri="{FF2B5EF4-FFF2-40B4-BE49-F238E27FC236}">
                <a16:creationId xmlns:a16="http://schemas.microsoft.com/office/drawing/2014/main" id="{3D2C5BD8-63A1-4197-8E54-514233DE8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978129" y="5198018"/>
            <a:ext cx="1634720" cy="122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51618"/>
      </p:ext>
    </p:extLst>
  </p:cSld>
  <p:clrMapOvr>
    <a:masterClrMapping/>
  </p:clrMapOvr>
</p:sld>
</file>

<file path=ppt/slides/slide39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" title="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descr="" title="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9143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" title="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0" y="2404067"/>
            <a:ext cx="9144000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>
          <a:xfrm>
            <a:off x="529762" y="4162415"/>
            <a:ext cx="7980565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Akzo learns from John Deere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" title="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9143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155864" y="5054396"/>
            <a:ext cx="8988135" cy="4504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alt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Move to England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where they have great privilege rules</a:t>
            </a:r>
          </a:p>
        </p:txBody>
      </p:sp>
      <p:pic>
        <p:nvPicPr>
          <p:cNvPr id="5" name="Picture 5" descr="" title="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76" y="570800"/>
            <a:ext cx="7943248" cy="28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376EB67-B175-C847-8B19-4349EFD92669}" type="slidenum">
              <a:rPr lang="en-US" sz="1000">
                <a:solidFill>
                  <a:srgbClr val="898989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39</a:t>
            </a:fld>
            <a:endParaRPr lang="en-US" sz="100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998705"/>
      </p:ext>
    </p:extLst>
  </p:cSld>
  <p:clrMapOvr>
    <a:masterClrMapping/>
  </p:clrMapOvr>
</p:sld>
</file>

<file path=ppt/slides/slide4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835290" y="3990975"/>
            <a:ext cx="3258873" cy="1747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latin typeface="Georgia" panose="02040502050405020303" pitchFamily="18" charset="0"/>
                <a:ea typeface="SimSun" pitchFamily="2" charset="-122"/>
                <a:cs typeface="Times New Roman" pitchFamily="18" charset="0"/>
              </a:rPr>
              <a:t>Alleged collusion, concerted activity and conspiracy to fix prices and to raise prices</a:t>
            </a:r>
          </a:p>
        </p:txBody>
      </p:sp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>
          <a:xfrm>
            <a:off x="207818" y="171718"/>
            <a:ext cx="8611889" cy="991413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/>
              <a:t>Hypothetical Cross-Border</a:t>
            </a:r>
            <a:br>
              <a:rPr lang="en-US" altLang="en-US" dirty="0"/>
            </a:br>
            <a:r>
              <a:rPr lang="en-US" altLang="en-US" dirty="0"/>
              <a:t>Antitrust &amp; Anticorruption Issues</a:t>
            </a:r>
            <a:endParaRPr lang="en-US" dirty="0"/>
          </a:p>
        </p:txBody>
      </p:sp>
      <p:sp>
        <p:nvSpPr>
          <p:cNvPr id="5" name="Slide Number Placeholder 4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2" descr="" title=""/>
          <p:cNvSpPr txBox="1"/>
          <p:nvPr/>
        </p:nvSpPr>
        <p:spPr>
          <a:xfrm>
            <a:off x="4914743" y="3131889"/>
            <a:ext cx="3657853" cy="30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CBAF6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SzTx/>
              <a:buFont typeface="Arial"/>
              <a:buChar char="•"/>
              <a:defRPr sz="18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latin typeface="Georgia" panose="02040502050405020303" pitchFamily="18" charset="0"/>
                <a:cs typeface="Times New Roman" pitchFamily="18" charset="0"/>
              </a:rPr>
              <a:t>Concern re: employee, consultant, sales agent, distributor possible bribery of government officials to obtain  regulatory permits, patent applications and compliance approvals, rights and licenses</a:t>
            </a:r>
          </a:p>
          <a:p>
            <a:pPr marL="0" indent="0">
              <a:buNone/>
            </a:pPr>
            <a:r>
              <a:rPr lang="en-US" altLang="en-US" sz="2000" dirty="0">
                <a:latin typeface="Georgia" panose="02040502050405020303" pitchFamily="18" charset="0"/>
                <a:cs typeface="Times New Roman" pitchFamily="18" charset="0"/>
              </a:rPr>
              <a:t>FCPA / Irish Criminal Justice (Corruption Offences) Act &amp; similar laws</a:t>
            </a:r>
          </a:p>
        </p:txBody>
      </p:sp>
      <p:pic>
        <p:nvPicPr>
          <p:cNvPr id="8" name="Picture 6" descr="" title="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6349" y="2250048"/>
            <a:ext cx="2827338" cy="132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" title="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35602" y="1513965"/>
            <a:ext cx="120643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 descr="" title=""/>
          <p:cNvSpPr txBox="1">
            <a:spLocks noChangeArrowheads="1"/>
          </p:cNvSpPr>
          <p:nvPr/>
        </p:nvSpPr>
        <p:spPr>
          <a:xfrm>
            <a:off x="5146099" y="2447374"/>
            <a:ext cx="31951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Anticorruption</a:t>
            </a:r>
          </a:p>
        </p:txBody>
      </p:sp>
    </p:spTree>
    <p:extLst>
      <p:ext uri="{BB962C8B-B14F-4D97-AF65-F5344CB8AC3E}">
        <p14:creationId xmlns:p14="http://schemas.microsoft.com/office/powerpoint/2010/main" val="3526667577"/>
      </p:ext>
    </p:extLst>
  </p:cSld>
  <p:clrMapOvr>
    <a:masterClrMapping/>
  </p:clrMapOvr>
  <p:transition spd="med">
    <p:fade/>
  </p:transition>
</p:sld>
</file>

<file path=ppt/slides/slide40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284427" y="1687621"/>
            <a:ext cx="8535281" cy="2699277"/>
          </a:xfrm>
        </p:spPr>
        <p:txBody>
          <a:bodyPr>
            <a:normAutofit lnSpcReduction="10000"/>
          </a:bodyPr>
          <a:lstStyle/>
          <a:p>
            <a:r>
              <a:rPr lang="en-US" altLang="en-US" sz="4400" dirty="0"/>
              <a:t>EC investigating industry for anti-competitive behaviors</a:t>
            </a:r>
          </a:p>
          <a:p>
            <a:r>
              <a:rPr lang="en-US" altLang="en-US" sz="4400" dirty="0"/>
              <a:t>Akzo’s General Counsel’s Office - fantastic source of evidence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40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>
          <a:xfrm>
            <a:off x="3345873" y="110240"/>
            <a:ext cx="2136655" cy="1123067"/>
          </a:xfrm>
        </p:spPr>
        <p:txBody>
          <a:bodyPr>
            <a:normAutofit/>
          </a:bodyPr>
          <a:lstStyle/>
          <a:p>
            <a:r>
              <a:rPr lang="en-US" altLang="en-US" sz="6000" dirty="0"/>
              <a:t>Akzo</a:t>
            </a:r>
            <a:r>
              <a:rPr lang="en-US" altLang="en-US" sz="3200" dirty="0"/>
              <a:t>  </a:t>
            </a:r>
            <a:endParaRPr lang="en-US" sz="3200" dirty="0"/>
          </a:p>
        </p:txBody>
      </p:sp>
      <p:pic>
        <p:nvPicPr>
          <p:cNvPr id="5" name="Picture 6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44551" y="4248421"/>
            <a:ext cx="2759687" cy="240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" title="">
            <a:extLst>
              <a:ext uri="{FF2B5EF4-FFF2-40B4-BE49-F238E27FC236}">
                <a16:creationId xmlns:a16="http://schemas.microsoft.com/office/drawing/2014/main" id="{92F10B85-3FD1-4CF7-8009-E8082948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6" y="4386898"/>
            <a:ext cx="2673928" cy="203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395187"/>
      </p:ext>
    </p:extLst>
  </p:cSld>
  <p:clrMapOvr>
    <a:masterClrMapping/>
  </p:clrMapOvr>
</p:sld>
</file>

<file path=ppt/slides/slide41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 descr="" title=""/>
          <p:cNvSpPr>
            <a:spLocks noGrp="1"/>
          </p:cNvSpPr>
          <p:nvPr>
            <p:ph sz="quarter" idx="10"/>
          </p:nvPr>
        </p:nvSpPr>
        <p:spPr>
          <a:xfrm>
            <a:off x="249383" y="2954007"/>
            <a:ext cx="8709890" cy="2809873"/>
          </a:xfrm>
        </p:spPr>
        <p:txBody>
          <a:bodyPr>
            <a:noAutofit/>
          </a:bodyPr>
          <a:lstStyle/>
          <a:p>
            <a:r>
              <a:rPr lang="en-US" altLang="en-US" sz="6600" dirty="0"/>
              <a:t>EC Competition Authority </a:t>
            </a:r>
          </a:p>
          <a:p>
            <a:r>
              <a:rPr lang="en-US" altLang="en-US" sz="6600" dirty="0"/>
              <a:t>Dawn Raid</a:t>
            </a:r>
          </a:p>
        </p:txBody>
      </p:sp>
      <p:pic>
        <p:nvPicPr>
          <p:cNvPr id="5" name="Picture 4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8764" y="196999"/>
            <a:ext cx="2546203" cy="25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" title="">
            <a:extLst>
              <a:ext uri="{FF2B5EF4-FFF2-40B4-BE49-F238E27FC236}">
                <a16:creationId xmlns:a16="http://schemas.microsoft.com/office/drawing/2014/main" id="{8D6073BF-696E-4EBA-8B8C-818A62C8E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09" y="279851"/>
            <a:ext cx="3324252" cy="20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761583"/>
      </p:ext>
    </p:extLst>
  </p:cSld>
  <p:clrMapOvr>
    <a:masterClrMapping/>
  </p:clrMapOvr>
</p:sld>
</file>

<file path=ppt/slides/slide42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83127" y="1687621"/>
            <a:ext cx="8986982" cy="4498605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</a:pPr>
            <a:r>
              <a:rPr lang="en-US" altLang="en-US" sz="4000" dirty="0"/>
              <a:t>Documents seized from GC’s office</a:t>
            </a:r>
          </a:p>
          <a:p>
            <a:pPr>
              <a:spcBef>
                <a:spcPts val="1600"/>
              </a:spcBef>
            </a:pPr>
            <a:r>
              <a:rPr lang="en-US" altLang="en-US" sz="4000" dirty="0"/>
              <a:t>Two emails at issue</a:t>
            </a:r>
          </a:p>
          <a:p>
            <a:pPr>
              <a:spcBef>
                <a:spcPts val="1600"/>
              </a:spcBef>
            </a:pPr>
            <a:r>
              <a:rPr lang="en-US" altLang="en-US" sz="4000" dirty="0"/>
              <a:t>Netherlands-licensed in-house competition lawyer’s opinions on competition compliance program seized</a:t>
            </a:r>
          </a:p>
        </p:txBody>
      </p:sp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Akzo Nobel Chemicals</a:t>
            </a:r>
            <a:endParaRPr lang="en-US" sz="3200" dirty="0"/>
          </a:p>
        </p:txBody>
      </p:sp>
      <p:sp>
        <p:nvSpPr>
          <p:cNvPr id="5" name="Slide Number Placeholder 4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42</a:t>
            </a:fld>
            <a:endParaRPr lang="en-US" dirty="0"/>
          </a:p>
        </p:txBody>
      </p:sp>
      <p:pic>
        <p:nvPicPr>
          <p:cNvPr id="6" name="Picture 5" descr="" title="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99862" y="5270913"/>
            <a:ext cx="1380612" cy="138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09637942-3260-461F-B9AD-327B3B2A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05" y="0"/>
            <a:ext cx="1593482" cy="151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836492"/>
      </p:ext>
    </p:extLst>
  </p:cSld>
  <p:clrMapOvr>
    <a:masterClrMapping/>
  </p:clrMapOvr>
</p:sld>
</file>

<file path=ppt/slides/slide4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 descr="" title="">
            <a:extLst>
              <a:ext uri="{FF2B5EF4-FFF2-40B4-BE49-F238E27FC236}">
                <a16:creationId xmlns:a16="http://schemas.microsoft.com/office/drawing/2014/main" id="{2336597B-A723-4F89-8E76-BEAB4937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13" y="280573"/>
            <a:ext cx="8552295" cy="694531"/>
          </a:xfrm>
        </p:spPr>
        <p:txBody>
          <a:bodyPr>
            <a:normAutofit/>
          </a:bodyPr>
          <a:lstStyle/>
          <a:p>
            <a:r>
              <a:rPr lang="en-US" altLang="en-US" dirty="0"/>
              <a:t>Netherlands – Favorable Privilege Law</a:t>
            </a:r>
          </a:p>
        </p:txBody>
      </p:sp>
      <p:sp>
        <p:nvSpPr>
          <p:cNvPr id="83971" name="Content Placeholder 2" descr="" title="">
            <a:extLst>
              <a:ext uri="{FF2B5EF4-FFF2-40B4-BE49-F238E27FC236}">
                <a16:creationId xmlns:a16="http://schemas.microsoft.com/office/drawing/2014/main" id="{8BC7D1F1-6EB8-4E6C-A8FD-CB4661C23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1704"/>
            <a:ext cx="6400801" cy="305145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Trending Positive …!</a:t>
            </a:r>
          </a:p>
          <a:p>
            <a:r>
              <a:rPr lang="en-US" altLang="en-US" sz="3600" dirty="0"/>
              <a:t>Privilege for in-house lawyers</a:t>
            </a:r>
          </a:p>
          <a:p>
            <a:r>
              <a:rPr lang="en-US" altLang="en-US" sz="3600" dirty="0"/>
              <a:t>Privilege extends to privileged information in client’s possession</a:t>
            </a:r>
          </a:p>
        </p:txBody>
      </p:sp>
      <p:pic>
        <p:nvPicPr>
          <p:cNvPr id="83972" name="Picture 2" descr="" title="">
            <a:extLst>
              <a:ext uri="{FF2B5EF4-FFF2-40B4-BE49-F238E27FC236}">
                <a16:creationId xmlns:a16="http://schemas.microsoft.com/office/drawing/2014/main" id="{87CED35C-D8E1-429A-B7B5-4A0087D69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21" y="2104164"/>
            <a:ext cx="2599898" cy="346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669055"/>
      </p:ext>
    </p:extLst>
  </p:cSld>
  <p:clrMapOvr>
    <a:masterClrMapping/>
  </p:clrMapOvr>
</p:sld>
</file>

<file path=ppt/slides/slide4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284428" y="2717799"/>
            <a:ext cx="8535280" cy="327775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 sz="2000" dirty="0"/>
              <a:t>ECJ advisory opinion: </a:t>
            </a:r>
          </a:p>
          <a:p>
            <a:pPr marL="500063" lvl="1" indent="0" algn="ctr">
              <a:buFont typeface="Verdana" pitchFamily="34" charset="0"/>
              <a:buNone/>
            </a:pPr>
            <a:r>
              <a:rPr lang="en-US" altLang="en-US" sz="6500" dirty="0"/>
              <a:t>NO PRIVILEGE </a:t>
            </a:r>
          </a:p>
          <a:p>
            <a:pPr marL="500063" lvl="1" indent="0" algn="ctr">
              <a:buFont typeface="Verdana" pitchFamily="34" charset="0"/>
              <a:buNone/>
            </a:pPr>
            <a:r>
              <a:rPr lang="en-US" altLang="en-US" sz="6500" dirty="0"/>
              <a:t>for executive’s communications with </a:t>
            </a:r>
          </a:p>
          <a:p>
            <a:pPr marL="500063" lvl="1" indent="0" algn="ctr">
              <a:buFont typeface="Verdana" pitchFamily="34" charset="0"/>
              <a:buNone/>
            </a:pPr>
            <a:r>
              <a:rPr lang="en-US" altLang="en-US" sz="6500" dirty="0"/>
              <a:t>in-house counsel </a:t>
            </a:r>
          </a:p>
          <a:p>
            <a:pPr marL="500063" lvl="1" indent="0" algn="ctr">
              <a:buFont typeface="Verdana" pitchFamily="34" charset="0"/>
              <a:buNone/>
            </a:pPr>
            <a:r>
              <a:rPr lang="en-US" altLang="en-US" sz="6500" b="1" dirty="0"/>
              <a:t>One Key - Financial Remuneration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44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WSJ 29 April 2010:</a:t>
            </a:r>
            <a:endParaRPr lang="en-US" sz="3200" dirty="0"/>
          </a:p>
        </p:txBody>
      </p:sp>
      <p:sp>
        <p:nvSpPr>
          <p:cNvPr id="5" name="Content Placeholder 1" descr="" title=""/>
          <p:cNvSpPr txBox="1"/>
          <p:nvPr/>
        </p:nvSpPr>
        <p:spPr>
          <a:xfrm>
            <a:off x="284427" y="1856855"/>
            <a:ext cx="8370046" cy="100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CBAF6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SzTx/>
              <a:buFont typeface="Arial"/>
              <a:buChar char="•"/>
              <a:defRPr sz="18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b="1" i="1" dirty="0">
                <a:solidFill>
                  <a:srgbClr val="0A85FF"/>
                </a:solidFill>
                <a:latin typeface="Georgia" panose="02040502050405020303" pitchFamily="18" charset="0"/>
              </a:rPr>
              <a:t>“Bad Day For In-House Lawyers” </a:t>
            </a:r>
            <a:endParaRPr lang="en-US" altLang="en-US" sz="3200" i="1" dirty="0">
              <a:solidFill>
                <a:srgbClr val="0A85FF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1" descr="" title="">
            <a:extLst>
              <a:ext uri="{FF2B5EF4-FFF2-40B4-BE49-F238E27FC236}">
                <a16:creationId xmlns:a16="http://schemas.microsoft.com/office/drawing/2014/main" id="{AFC97FDF-1E04-4265-87F3-E76D3A6E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18" y="115403"/>
            <a:ext cx="2918625" cy="160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146295"/>
      </p:ext>
    </p:extLst>
  </p:cSld>
  <p:clrMapOvr>
    <a:masterClrMapping/>
  </p:clrMapOvr>
</p:sld>
</file>

<file path=ppt/slides/slide45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93518" y="1810453"/>
            <a:ext cx="8967355" cy="40136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en-US" sz="3600" dirty="0"/>
              <a:t>Holding reflects</a:t>
            </a:r>
          </a:p>
          <a:p>
            <a:pPr algn="ctr">
              <a:buNone/>
            </a:pPr>
            <a:r>
              <a:rPr lang="en-US" altLang="en-US" sz="3600" dirty="0"/>
              <a:t>“…a </a:t>
            </a:r>
            <a:r>
              <a:rPr lang="en-US" altLang="en-US" sz="3600" b="1" i="1" dirty="0">
                <a:solidFill>
                  <a:srgbClr val="0A85FF"/>
                </a:solidFill>
              </a:rPr>
              <a:t>fundamental misunderstanding </a:t>
            </a:r>
            <a:br>
              <a:rPr lang="en-US" altLang="en-US" sz="3600" i="1" dirty="0"/>
            </a:br>
            <a:r>
              <a:rPr lang="en-US" altLang="en-US" sz="3600" dirty="0"/>
              <a:t>of both the role and responsibilities of in-house counsel, and the impact of financial remuneration on </a:t>
            </a:r>
            <a:r>
              <a:rPr lang="en-US" altLang="en-US" sz="3600" b="1" dirty="0"/>
              <a:t>any</a:t>
            </a:r>
            <a:r>
              <a:rPr lang="en-US" altLang="en-US" sz="3600" dirty="0"/>
              <a:t> lawyer retained by a client to represent the client’s legal interests.”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Picture 4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432" y="109181"/>
            <a:ext cx="5213444" cy="118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720152"/>
      </p:ext>
    </p:extLst>
  </p:cSld>
  <p:clrMapOvr>
    <a:masterClrMapping/>
  </p:clrMapOvr>
</p:sld>
</file>

<file path=ppt/slides/slide4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284427" y="1687622"/>
            <a:ext cx="8535281" cy="782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800" b="1" i="1" dirty="0">
                <a:solidFill>
                  <a:srgbClr val="0A85FF"/>
                </a:solidFill>
                <a:latin typeface="Georgia" panose="02040502050405020303" pitchFamily="18" charset="0"/>
              </a:rPr>
              <a:t>“Bad Day For In-House Lawyers Part Deux” </a:t>
            </a:r>
            <a:endParaRPr lang="en-US" altLang="en-US" sz="2800" i="1" dirty="0">
              <a:solidFill>
                <a:srgbClr val="0A85FF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46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WSJ 14 September 2010 </a:t>
            </a:r>
            <a:endParaRPr lang="en-US" sz="3200" dirty="0"/>
          </a:p>
        </p:txBody>
      </p:sp>
      <p:sp>
        <p:nvSpPr>
          <p:cNvPr id="5" name="Content Placeholder 1" descr="" title=""/>
          <p:cNvSpPr txBox="1"/>
          <p:nvPr/>
        </p:nvSpPr>
        <p:spPr>
          <a:xfrm>
            <a:off x="4312125" y="2267736"/>
            <a:ext cx="4629844" cy="3991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600"/>
              </a:spcBef>
              <a:spcAft>
                <a:spcPts val="1000"/>
              </a:spcAft>
              <a:buClr>
                <a:srgbClr val="CBAF60"/>
              </a:buClr>
              <a:buFont typeface="Arial"/>
              <a:buChar char="•"/>
              <a:defRPr sz="2000">
                <a:latin typeface="Georgia" charset="0"/>
                <a:ea typeface="Georgia" charset="0"/>
                <a:cs typeface="Georgia" charset="0"/>
              </a:defRPr>
            </a:lvl1pPr>
            <a:lvl2pPr marL="6858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Font typeface="Arial"/>
              <a:buChar char="•"/>
              <a:defRPr sz="2000">
                <a:latin typeface="Georgia" charset="0"/>
                <a:ea typeface="Georgia" charset="0"/>
                <a:cs typeface="Georgia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SzTx/>
              <a:buFont typeface="Arial"/>
              <a:buChar char="•"/>
              <a:defRPr>
                <a:latin typeface="Georgia" charset="0"/>
                <a:ea typeface="Georgia" charset="0"/>
                <a:cs typeface="Georgia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latin typeface="Arial" charset="0"/>
                <a:ea typeface="Arial" charset="0"/>
                <a:cs typeface="Arial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indent="0">
              <a:buNone/>
            </a:pPr>
            <a:r>
              <a:rPr lang="en-US" altLang="en-US" sz="4000" dirty="0"/>
              <a:t>The ECJ Rejects Akzo’s arguments that its employees’ communications with internal lawyers should be covered by LPP</a:t>
            </a:r>
          </a:p>
        </p:txBody>
      </p:sp>
      <p:pic>
        <p:nvPicPr>
          <p:cNvPr id="6" name="Content Placeholder 4" descr="" title="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1795" y="2429302"/>
            <a:ext cx="3303546" cy="2863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 descr="" title="">
            <a:extLst>
              <a:ext uri="{FF2B5EF4-FFF2-40B4-BE49-F238E27FC236}">
                <a16:creationId xmlns:a16="http://schemas.microsoft.com/office/drawing/2014/main" id="{56412252-7629-4EA0-A029-A57B5AB2B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731">
            <a:off x="5717727" y="486044"/>
            <a:ext cx="3260087" cy="88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162717"/>
      </p:ext>
    </p:extLst>
  </p:cSld>
  <p:clrMapOvr>
    <a:masterClrMapping/>
  </p:clrMapOvr>
</p:sld>
</file>

<file path=ppt/slides/slide47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284427" y="1687621"/>
            <a:ext cx="8535281" cy="17019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3200" dirty="0"/>
              <a:t>European Union member countries are split on whether to recognize legal professional privilege for in-house counsel</a:t>
            </a:r>
            <a:endParaRPr lang="en-US" sz="3200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47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28 member states (Brexit) </a:t>
            </a:r>
            <a:endParaRPr lang="en-US" sz="3200" dirty="0"/>
          </a:p>
        </p:txBody>
      </p:sp>
      <p:sp>
        <p:nvSpPr>
          <p:cNvPr id="5" name="Content Placeholder 1" descr="" title=""/>
          <p:cNvSpPr txBox="1"/>
          <p:nvPr/>
        </p:nvSpPr>
        <p:spPr>
          <a:xfrm>
            <a:off x="737303" y="3724001"/>
            <a:ext cx="1986456" cy="132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CBAF6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SzTx/>
              <a:buFont typeface="Arial"/>
              <a:buChar char="•"/>
              <a:defRPr sz="18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/>
              <a:t>Ireland, England, Greece, Poland, Netherlands</a:t>
            </a:r>
          </a:p>
        </p:txBody>
      </p:sp>
      <p:sp>
        <p:nvSpPr>
          <p:cNvPr id="6" name="Content Placeholder 1" descr="" title=""/>
          <p:cNvSpPr txBox="1"/>
          <p:nvPr/>
        </p:nvSpPr>
        <p:spPr>
          <a:xfrm>
            <a:off x="7110241" y="4917830"/>
            <a:ext cx="1697423" cy="91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CBAF6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SzTx/>
              <a:buFont typeface="Arial"/>
              <a:buChar char="•"/>
              <a:defRPr sz="18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/>
              <a:t>EU Law</a:t>
            </a:r>
          </a:p>
        </p:txBody>
      </p:sp>
      <p:pic>
        <p:nvPicPr>
          <p:cNvPr id="7" name="Picture 8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3084270" y="3389586"/>
            <a:ext cx="39020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08322"/>
      </p:ext>
    </p:extLst>
  </p:cSld>
  <p:clrMapOvr>
    <a:masterClrMapping/>
  </p:clrMapOvr>
</p:sld>
</file>

<file path=ppt/slides/slide48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3783724" y="1766450"/>
            <a:ext cx="5035984" cy="19226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800" dirty="0"/>
              <a:t>The ruling has the perverse effect of undermining … corporate compliance in multinational companies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48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>
          <a:xfrm>
            <a:off x="284427" y="511530"/>
            <a:ext cx="8535280" cy="710791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High Impact of Akzo Nobel</a:t>
            </a:r>
            <a:endParaRPr lang="en-US" sz="3200" dirty="0"/>
          </a:p>
        </p:txBody>
      </p:sp>
      <p:sp>
        <p:nvSpPr>
          <p:cNvPr id="5" name="Content Placeholder 1" descr="" title=""/>
          <p:cNvSpPr txBox="1"/>
          <p:nvPr/>
        </p:nvSpPr>
        <p:spPr>
          <a:xfrm>
            <a:off x="3783724" y="4277719"/>
            <a:ext cx="5035984" cy="1922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CBAF6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SzTx/>
              <a:buFont typeface="Arial"/>
              <a:buChar char="•"/>
              <a:defRPr sz="18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800" b="1" dirty="0"/>
              <a:t>American corporations doing business outside U.S. are seriously adversely affected </a:t>
            </a:r>
          </a:p>
        </p:txBody>
      </p:sp>
      <p:cxnSp>
        <p:nvCxnSpPr>
          <p:cNvPr id="6" name="Straight Connector 5" descr="" title=""/>
          <p:cNvCxnSpPr/>
          <p:nvPr/>
        </p:nvCxnSpPr>
        <p:spPr>
          <a:xfrm>
            <a:off x="844983" y="3678238"/>
            <a:ext cx="7974724" cy="0"/>
          </a:xfrm>
          <a:prstGeom prst="line">
            <a:avLst/>
          </a:prstGeom>
          <a:ln w="38100" cap="flat" algn="ctr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9917" y="2077559"/>
            <a:ext cx="3127207" cy="7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" title="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9917" y="4293401"/>
            <a:ext cx="3083496" cy="103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879451"/>
      </p:ext>
    </p:extLst>
  </p:cSld>
  <p:clrMapOvr>
    <a:masterClrMapping/>
  </p:clrMapOvr>
</p:sld>
</file>

<file path=ppt/slides/slide49.xml><?xml version="1.0" encoding="utf-8"?>
<p:sld xmlns:a16="http://schemas.microsoft.com/office/drawing/2014/main"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32EF757A-4429-405F-80D8-8E7090F12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" y="2039758"/>
            <a:ext cx="8967355" cy="3499157"/>
          </a:xfrm>
        </p:spPr>
        <p:txBody>
          <a:bodyPr>
            <a:noAutofit/>
          </a:bodyPr>
          <a:lstStyle/>
          <a:p>
            <a:r>
              <a:rPr lang="en-US" sz="3600" dirty="0"/>
              <a:t>No In-House Counsel Privilege</a:t>
            </a:r>
          </a:p>
          <a:p>
            <a:r>
              <a:rPr lang="en-US" sz="3600" dirty="0"/>
              <a:t>Foreign-Licensed Lawyers Enjoy Privilege</a:t>
            </a:r>
          </a:p>
          <a:p>
            <a:r>
              <a:rPr lang="en-US" sz="3600" dirty="0"/>
              <a:t>No Work Product – Litigation Privilege</a:t>
            </a:r>
          </a:p>
          <a:p>
            <a:r>
              <a:rPr lang="en-US" sz="3600" dirty="0"/>
              <a:t>Privilege Does Not Extend to Documents in Client’s Hands</a:t>
            </a:r>
          </a:p>
        </p:txBody>
      </p:sp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76B8FE7A-C90E-4850-8E40-678C4550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49</a:t>
            </a:fld>
            <a:endParaRPr lang="en-US" dirty="0"/>
          </a:p>
        </p:txBody>
      </p:sp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82BB174B-4089-48F9-9959-367F9DB1E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26" y="529936"/>
            <a:ext cx="4287573" cy="692386"/>
          </a:xfrm>
        </p:spPr>
        <p:txBody>
          <a:bodyPr>
            <a:normAutofit fontScale="90000"/>
          </a:bodyPr>
          <a:lstStyle/>
          <a:p>
            <a:r>
              <a:rPr lang="en-US" dirty="0"/>
              <a:t>Work in Switzerland</a:t>
            </a:r>
          </a:p>
        </p:txBody>
      </p:sp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D2A7AF6D-B8F7-4857-953B-65C66993E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99121" y="119172"/>
            <a:ext cx="1920586" cy="19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10580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 descr="" title="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62321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 descr="" title="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>
          <a:xfrm>
            <a:off x="4187536" y="327101"/>
            <a:ext cx="4603173" cy="14559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Team Prep!</a:t>
            </a:r>
            <a:endParaRPr lang="en-US" sz="7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60" descr="" title="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2911" y="0"/>
            <a:ext cx="2910741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 68" descr="" title="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3706941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4" descr="" title="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14" y="3875314"/>
            <a:ext cx="2288098" cy="267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2795013" y="1555890"/>
            <a:ext cx="6348988" cy="466408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Team’s Mission - investigate, interview &amp; opine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Observations re: </a:t>
            </a:r>
            <a:r>
              <a:rPr lang="en-US" altLang="en-US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govs’</a:t>
            </a:r>
            <a:r>
              <a:rPr lang="en-US" altLang="en-US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enforcement agenda(s)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Strategy, WEAKNESSES, diagrams, flow charts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Witnesses names, admission statements, tons of privileged info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Exposure &amp; Liability…doesn’t look good!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Digitize lots of boxes of documents</a:t>
            </a:r>
          </a:p>
        </p:txBody>
      </p:sp>
      <p:sp>
        <p:nvSpPr>
          <p:cNvPr id="5" name="Slide Number Placeholder 4" descr="" title="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376EB67-B175-C847-8B19-4349EFD92669}" type="slidenum">
              <a:rPr lang="en-US" sz="1000">
                <a:solidFill>
                  <a:srgbClr val="898989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</a:t>
            </a:fld>
            <a:endParaRPr lang="en-US" sz="100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" title="">
            <a:extLst>
              <a:ext uri="{FF2B5EF4-FFF2-40B4-BE49-F238E27FC236}">
                <a16:creationId xmlns:a16="http://schemas.microsoft.com/office/drawing/2014/main" id="{04719ADF-D8EC-4AE5-81C2-A5C715E4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580">
            <a:off x="388350" y="328444"/>
            <a:ext cx="3188452" cy="18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82521"/>
      </p:ext>
    </p:extLst>
  </p:cSld>
  <p:clrMapOvr>
    <a:masterClrMapping/>
  </p:clrMapOvr>
</p:sld>
</file>

<file path=ppt/slides/slide5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7" descr="" title="">
            <a:extLst>
              <a:ext uri="{FF2B5EF4-FFF2-40B4-BE49-F238E27FC236}">
                <a16:creationId xmlns:a16="http://schemas.microsoft.com/office/drawing/2014/main" id="{62D67FC2-B141-4A1F-8EBA-470AAD97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32" y="293579"/>
            <a:ext cx="6669232" cy="924719"/>
          </a:xfrm>
        </p:spPr>
        <p:txBody>
          <a:bodyPr>
            <a:normAutofit fontScale="90000"/>
          </a:bodyPr>
          <a:lstStyle/>
          <a:p>
            <a:r>
              <a:rPr lang="en-US" altLang="en-US" sz="3375" dirty="0"/>
              <a:t>Training?  Who needs training?</a:t>
            </a:r>
            <a:br>
              <a:rPr lang="en-US" altLang="en-US" sz="3375" dirty="0"/>
            </a:br>
            <a:r>
              <a:rPr lang="en-US" altLang="en-US" sz="3375" dirty="0"/>
              <a:t>Who’s got the button?</a:t>
            </a:r>
          </a:p>
        </p:txBody>
      </p:sp>
      <p:sp>
        <p:nvSpPr>
          <p:cNvPr id="88067" name="Content Placeholder 2" descr="" title="">
            <a:extLst>
              <a:ext uri="{FF2B5EF4-FFF2-40B4-BE49-F238E27FC236}">
                <a16:creationId xmlns:a16="http://schemas.microsoft.com/office/drawing/2014/main" id="{81E8359B-00D6-4517-8F36-1ECEB750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" y="2762250"/>
            <a:ext cx="8946573" cy="11741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sz="6000" dirty="0"/>
              <a:t>Dawn Raid training in one easy step!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2" name="Slide Number Placeholder 3" descr="" title="">
            <a:extLst>
              <a:ext uri="{FF2B5EF4-FFF2-40B4-BE49-F238E27FC236}">
                <a16:creationId xmlns:a16="http://schemas.microsoft.com/office/drawing/2014/main" id="{191EC977-AF85-44D2-A9F5-035F31C01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88069" name="Picture 8" descr="" title="">
            <a:hlinkClick r:id="rId3"/>
            <a:extLst>
              <a:ext uri="{FF2B5EF4-FFF2-40B4-BE49-F238E27FC236}">
                <a16:creationId xmlns:a16="http://schemas.microsoft.com/office/drawing/2014/main" id="{8BA4E34D-287F-4BC8-A8FD-0EAC7AE02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649" y="614994"/>
            <a:ext cx="1997652" cy="199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10" descr="" title="">
            <a:extLst>
              <a:ext uri="{FF2B5EF4-FFF2-40B4-BE49-F238E27FC236}">
                <a16:creationId xmlns:a16="http://schemas.microsoft.com/office/drawing/2014/main" id="{062D3560-70F2-451F-B0AA-ED964E6ED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936350"/>
            <a:ext cx="3143250" cy="209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63729"/>
      </p:ext>
    </p:extLst>
  </p:cSld>
  <p:clrMapOvr>
    <a:masterClrMapping/>
  </p:clrMapOvr>
</p:sld>
</file>

<file path=ppt/slides/slide51.xml><?xml version="1.0" encoding="utf-8"?>
<p:sld xmlns:a16="http://schemas.microsoft.com/office/drawing/2014/main" xmlns:a1611="http://schemas.microsoft.com/office/drawing/2016/11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C7432AB9-033A-46B6-8CE5-E0E55132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59" y="2743002"/>
            <a:ext cx="8535281" cy="3521688"/>
          </a:xfrm>
        </p:spPr>
        <p:txBody>
          <a:bodyPr>
            <a:normAutofit fontScale="92500"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ts val="1713"/>
              </a:spcBef>
              <a:spcAft>
                <a:spcPct val="0"/>
              </a:spcAft>
              <a:buClr>
                <a:srgbClr val="003366"/>
              </a:buClr>
              <a:buNone/>
            </a:pPr>
            <a:r>
              <a:rPr lang="en-US" altLang="en-US" sz="4800" kern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A document created in one jurisdiction may not be where an arbitrator or court will decide whether that document is privileged…or discoverable</a:t>
            </a:r>
          </a:p>
          <a:p>
            <a:endParaRPr lang="en-US" dirty="0"/>
          </a:p>
        </p:txBody>
      </p:sp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889058A0-ED98-4546-8AC7-66197A6D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51</a:t>
            </a:fld>
            <a:endParaRPr lang="en-US" dirty="0"/>
          </a:p>
        </p:txBody>
      </p:sp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2AE68557-5CEE-4A96-A2B2-75080C6DA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867949">
            <a:off x="5541328" y="350786"/>
            <a:ext cx="2762566" cy="2148183"/>
          </a:xfrm>
          <a:prstGeom prst="rect">
            <a:avLst/>
          </a:prstGeom>
        </p:spPr>
      </p:pic>
      <p:sp>
        <p:nvSpPr>
          <p:cNvPr id="4" name="TextBox 3" descr="" title="">
            <a:extLst>
              <a:ext uri="{FF2B5EF4-FFF2-40B4-BE49-F238E27FC236}">
                <a16:creationId xmlns:a16="http://schemas.microsoft.com/office/drawing/2014/main" id="{B7AA9344-8112-473D-98F0-D77B88B920FE}"/>
              </a:ext>
            </a:extLst>
          </p:cNvPr>
          <p:cNvSpPr txBox="1"/>
          <p:nvPr/>
        </p:nvSpPr>
        <p:spPr>
          <a:xfrm>
            <a:off x="0" y="83126"/>
            <a:ext cx="5496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Back to Key Point #2</a:t>
            </a:r>
          </a:p>
        </p:txBody>
      </p:sp>
      <p:pic>
        <p:nvPicPr>
          <p:cNvPr id="7" name="Picture 7" descr="" title="">
            <a:extLst>
              <a:ext uri="{FF2B5EF4-FFF2-40B4-BE49-F238E27FC236}">
                <a16:creationId xmlns:a16="http://schemas.microsoft.com/office/drawing/2014/main" id="{44515FD8-C98F-4AF6-9520-F6091800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14277">
            <a:off x="665019" y="547242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391862"/>
      </p:ext>
    </p:extLst>
  </p:cSld>
  <p:clrMapOvr>
    <a:masterClrMapping/>
  </p:clrMapOvr>
</p:sld>
</file>

<file path=ppt/slides/slide52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 descr="" title=""/>
          <p:cNvSpPr txBox="1"/>
          <p:nvPr/>
        </p:nvSpPr>
        <p:spPr>
          <a:xfrm>
            <a:off x="4073112" y="2196320"/>
            <a:ext cx="4900824" cy="14078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alt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December 2016  UK</a:t>
            </a:r>
          </a:p>
        </p:txBody>
      </p:sp>
      <p:sp>
        <p:nvSpPr>
          <p:cNvPr id="14" name="Freeform: Shape 13" descr="" title="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49657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 descr="" title="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3380" y="1"/>
            <a:ext cx="5320620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" title=""/>
          <p:cNvPicPr>
            <a:picLocks noChangeAspect="1" noChangeArrowheads="1"/>
          </p:cNvPicPr>
          <p:nvPr/>
        </p:nvPicPr>
        <p:blipFill rotWithShape="1">
          <a:blip r:embed="rId3"/>
          <a:srcRect l="4789" r="4422" b="3"/>
          <a:stretch/>
        </p:blipFill>
        <p:spPr>
          <a:xfrm>
            <a:off x="170064" y="2175608"/>
            <a:ext cx="3809528" cy="24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: Shape 17" descr="" title="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587" y="5450103"/>
            <a:ext cx="4177413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 descr="" title="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5335901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 descr="" title="">
            <a:extLst>
              <a:ext uri="{FF2B5EF4-FFF2-40B4-BE49-F238E27FC236}">
                <a16:creationId xmlns:a16="http://schemas.microsoft.com/office/drawing/2014/main" id="{8E1B1855-701D-4674-9E96-4F66F1B95B9B}"/>
              </a:ext>
            </a:extLst>
          </p:cNvPr>
          <p:cNvSpPr txBox="1"/>
          <p:nvPr/>
        </p:nvSpPr>
        <p:spPr>
          <a:xfrm>
            <a:off x="4710453" y="228738"/>
            <a:ext cx="4263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Case #3</a:t>
            </a:r>
          </a:p>
        </p:txBody>
      </p:sp>
    </p:spTree>
    <p:extLst>
      <p:ext uri="{BB962C8B-B14F-4D97-AF65-F5344CB8AC3E}">
        <p14:creationId xmlns:p14="http://schemas.microsoft.com/office/powerpoint/2010/main" val="250154049"/>
      </p:ext>
    </p:extLst>
  </p:cSld>
  <p:clrMapOvr>
    <a:masterClrMapping/>
  </p:clrMapOvr>
</p:sld>
</file>

<file path=ppt/slides/slide53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 descr="" title="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" title="">
            <a:extLst>
              <a:ext uri="{FF2B5EF4-FFF2-40B4-BE49-F238E27FC236}">
                <a16:creationId xmlns:a16="http://schemas.microsoft.com/office/drawing/2014/main" id="{EBA756D7-7AE7-405A-9811-84B4C2CB4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43119" b="9092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 descr="" title="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>
          <a:xfrm>
            <a:off x="278319" y="256162"/>
            <a:ext cx="3974366" cy="5257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2400" i="1" dirty="0">
                <a:latin typeface="+mj-lt"/>
                <a:ea typeface="+mj-ea"/>
                <a:cs typeface="+mj-cs"/>
              </a:rPr>
              <a:t>RBS Rights Issue Litigation - UK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 descr="" title="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 descr="" title="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110230" y="1694822"/>
            <a:ext cx="5413664" cy="418712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+mn-lt"/>
                <a:ea typeface="+mn-ea"/>
                <a:cs typeface="+mn-cs"/>
              </a:rPr>
              <a:t>RBS investors who suffered losses sue in UK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+mn-lt"/>
                <a:ea typeface="+mn-ea"/>
                <a:cs typeface="+mn-cs"/>
              </a:rPr>
              <a:t>RBS receives request for RBS’ U.S. &amp; UK </a:t>
            </a:r>
            <a:r>
              <a:rPr lang="en-US" altLang="en-US" sz="4000" b="1" dirty="0">
                <a:latin typeface="+mn-lt"/>
                <a:ea typeface="+mn-ea"/>
                <a:cs typeface="+mn-cs"/>
              </a:rPr>
              <a:t>outside counsel </a:t>
            </a:r>
            <a:r>
              <a:rPr lang="en-US" altLang="en-US" sz="4000" dirty="0">
                <a:latin typeface="+mn-lt"/>
                <a:ea typeface="+mn-ea"/>
                <a:cs typeface="+mn-cs"/>
              </a:rPr>
              <a:t>notes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+mn-lt"/>
                <a:ea typeface="+mn-ea"/>
                <a:cs typeface="+mn-cs"/>
              </a:rPr>
              <a:t>Seeking attorney notes from interviews with RBS employees and former employees from two investigations …</a:t>
            </a:r>
          </a:p>
          <a:p>
            <a:pPr marL="0" indent="0">
              <a:buNone/>
            </a:pPr>
            <a:r>
              <a:rPr lang="en-US" altLang="en-US" sz="6900" b="1" dirty="0">
                <a:latin typeface="+mn-lt"/>
                <a:ea typeface="+mn-ea"/>
                <a:cs typeface="+mn-cs"/>
              </a:rPr>
              <a:t>…conducted by OUTSIDE counsel!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>
          <a:xfrm>
            <a:off x="6808279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376EB67-B175-C847-8B19-4349EFD92669}" type="slidenum">
              <a:rPr lang="en-US" sz="120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53</a:t>
            </a:fld>
            <a:endParaRPr lang="en-US" sz="120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79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 descr="" title="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133052" y="703652"/>
            <a:ext cx="4620064" cy="565142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n-lt"/>
                <a:ea typeface="+mn-ea"/>
                <a:cs typeface="+mn-cs"/>
              </a:rPr>
              <a:t>Notes protected by Legal Advice Privilege/</a:t>
            </a:r>
            <a:r>
              <a:rPr lang="en-US" altLang="en-US" sz="3200" dirty="0" err="1">
                <a:latin typeface="+mn-lt"/>
                <a:ea typeface="+mn-ea"/>
                <a:cs typeface="+mn-cs"/>
              </a:rPr>
              <a:t>LPP</a:t>
            </a:r>
            <a:r>
              <a:rPr lang="en-US" altLang="en-US" sz="3200" dirty="0">
                <a:latin typeface="+mn-lt"/>
                <a:ea typeface="+mn-ea"/>
                <a:cs typeface="+mn-cs"/>
              </a:rPr>
              <a:t>/ACP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n-lt"/>
                <a:ea typeface="+mn-ea"/>
                <a:cs typeface="+mn-cs"/>
              </a:rPr>
              <a:t>Lawyers’ work product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n-lt"/>
                <a:ea typeface="+mn-ea"/>
                <a:cs typeface="+mn-cs"/>
              </a:rPr>
              <a:t>Apply the law of the jurisdiction (U.S.) where the engagement made / instructions given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n-lt"/>
                <a:ea typeface="+mn-ea"/>
                <a:cs typeface="+mn-cs"/>
              </a:rPr>
              <a:t>U.S. law - privilege attaches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i="1" dirty="0">
                <a:latin typeface="+mn-lt"/>
                <a:ea typeface="+mn-ea"/>
                <a:cs typeface="+mn-cs"/>
              </a:rPr>
              <a:t>Upjohn</a:t>
            </a:r>
            <a:r>
              <a:rPr lang="en-US" altLang="en-US" sz="3200" i="1" dirty="0">
                <a:latin typeface="+mn-lt"/>
                <a:ea typeface="+mn-ea"/>
                <a:cs typeface="+mn-cs"/>
              </a:rPr>
              <a:t> </a:t>
            </a:r>
            <a:r>
              <a:rPr lang="en-US" altLang="en-US" sz="3200" dirty="0">
                <a:latin typeface="+mn-lt"/>
                <a:ea typeface="+mn-ea"/>
                <a:cs typeface="+mn-cs"/>
              </a:rPr>
              <a:t>(Subject Matter)</a:t>
            </a:r>
          </a:p>
        </p:txBody>
      </p:sp>
      <p:cxnSp>
        <p:nvCxnSpPr>
          <p:cNvPr id="12" name="Straight Connector 11" descr="" title="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894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" title="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857" y="1641764"/>
            <a:ext cx="4087091" cy="27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>
          <a:xfrm>
            <a:off x="7900987" y="6355080"/>
            <a:ext cx="6143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376EB67-B175-C847-8B19-4349EFD92669}" type="slidenum">
              <a:rPr lang="en-US" sz="10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54</a:t>
            </a:fld>
            <a:endParaRPr lang="en-US" sz="10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625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92365" y="1946240"/>
            <a:ext cx="7730835" cy="3477815"/>
          </a:xfrm>
        </p:spPr>
        <p:txBody>
          <a:bodyPr>
            <a:normAutofit fontScale="92500"/>
          </a:bodyPr>
          <a:lstStyle/>
          <a:p>
            <a:r>
              <a:rPr lang="en-US" altLang="en-US" sz="2800" dirty="0"/>
              <a:t>Since 1859, privilege decided under </a:t>
            </a:r>
            <a:r>
              <a:rPr lang="en-US" altLang="en-US" sz="2800" b="1" i="1" dirty="0"/>
              <a:t>Lex </a:t>
            </a:r>
            <a:r>
              <a:rPr lang="en-US" altLang="en-US" sz="2800" b="1" i="1" dirty="0" err="1"/>
              <a:t>Fori</a:t>
            </a:r>
            <a:r>
              <a:rPr lang="en-US" altLang="en-US" sz="2800" b="1" i="1" dirty="0"/>
              <a:t> </a:t>
            </a:r>
          </a:p>
          <a:p>
            <a:r>
              <a:rPr lang="en-US" altLang="en-US" sz="2800" dirty="0"/>
              <a:t>Privilege does not extend to communications with employees/former employees (± Control Group)</a:t>
            </a:r>
          </a:p>
          <a:p>
            <a:r>
              <a:rPr lang="en-US" altLang="en-US" sz="2800" dirty="0"/>
              <a:t>Privilege covers genuine analysis and legal advice </a:t>
            </a:r>
          </a:p>
          <a:p>
            <a:r>
              <a:rPr lang="en-US" altLang="en-US" sz="2800" dirty="0"/>
              <a:t>Privilege </a:t>
            </a:r>
            <a:r>
              <a:rPr lang="en-US" altLang="en-US" sz="2800" b="1" dirty="0"/>
              <a:t>does not</a:t>
            </a:r>
            <a:r>
              <a:rPr lang="en-US" altLang="en-US" sz="2800" dirty="0"/>
              <a:t> cover notes, train of inquiry…</a:t>
            </a:r>
          </a:p>
          <a:p>
            <a:r>
              <a:rPr lang="en-US" altLang="en-US" sz="2800" b="1" dirty="0"/>
              <a:t>FACTS</a:t>
            </a:r>
            <a:r>
              <a:rPr lang="en-US" altLang="en-US" sz="2800" dirty="0"/>
              <a:t> are never privileged!</a:t>
            </a:r>
            <a:endParaRPr lang="en-US" altLang="en-US" sz="2800" i="1" dirty="0"/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55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>
          <a:xfrm>
            <a:off x="92365" y="259774"/>
            <a:ext cx="8727342" cy="962548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RBS Litigation in England -  </a:t>
            </a:r>
            <a:r>
              <a:rPr lang="en-US" altLang="en-US" sz="6000" i="1" dirty="0">
                <a:solidFill>
                  <a:srgbClr val="FF0000"/>
                </a:solidFill>
              </a:rPr>
              <a:t>Lex </a:t>
            </a:r>
            <a:r>
              <a:rPr lang="en-US" altLang="en-US" sz="6000" i="1" dirty="0" err="1">
                <a:solidFill>
                  <a:srgbClr val="FF0000"/>
                </a:solidFill>
              </a:rPr>
              <a:t>Fori</a:t>
            </a:r>
            <a:endParaRPr lang="en-US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27102"/>
      </p:ext>
    </p:extLst>
  </p:cSld>
  <p:clrMapOvr>
    <a:masterClrMapping/>
  </p:clrMapOvr>
</p:sld>
</file>

<file path=ppt/slides/slide56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284427" y="1687621"/>
            <a:ext cx="8535281" cy="460234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altLang="en-US" sz="3200" b="1" i="1" dirty="0"/>
              <a:t>U.S. v. UK law </a:t>
            </a:r>
            <a:r>
              <a:rPr lang="en-US" altLang="en-US" sz="3200" dirty="0"/>
              <a:t>- identical information receives different privilege status in different jurisdictions (Key Point #2)</a:t>
            </a:r>
          </a:p>
          <a:p>
            <a:r>
              <a:rPr lang="en-US" altLang="en-US" sz="3200" b="1" i="1" dirty="0"/>
              <a:t>Lex Fori</a:t>
            </a:r>
            <a:r>
              <a:rPr lang="en-US" altLang="en-US" sz="3200" dirty="0"/>
              <a:t>, privilege law of the forum </a:t>
            </a:r>
          </a:p>
          <a:p>
            <a:r>
              <a:rPr lang="en-US" altLang="en-US" sz="3200" dirty="0"/>
              <a:t>Are you creating discoverable documents?</a:t>
            </a:r>
          </a:p>
          <a:p>
            <a:r>
              <a:rPr lang="en-US" altLang="en-US" sz="3200" dirty="0"/>
              <a:t>Discoverable in other jurisdictions?</a:t>
            </a:r>
          </a:p>
          <a:p>
            <a:r>
              <a:rPr lang="en-US" altLang="en-US" sz="3200" dirty="0"/>
              <a:t>THINK AHEAD!  </a:t>
            </a:r>
          </a:p>
          <a:p>
            <a:r>
              <a:rPr lang="en-US" altLang="en-US" sz="3200" dirty="0"/>
              <a:t>Develop powers of clairvoyance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56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Take-Aways from RBS</a:t>
            </a:r>
            <a:endParaRPr lang="en-US" sz="3200" dirty="0"/>
          </a:p>
        </p:txBody>
      </p:sp>
      <p:pic>
        <p:nvPicPr>
          <p:cNvPr id="5" name="Picture 2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53221" y="4909778"/>
            <a:ext cx="2790779" cy="162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416923"/>
      </p:ext>
    </p:extLst>
  </p:cSld>
  <p:clrMapOvr>
    <a:masterClrMapping/>
  </p:clrMapOvr>
</p:sld>
</file>

<file path=ppt/slides/slide57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284427" y="1687622"/>
            <a:ext cx="8730264" cy="322612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/>
              <a:t>Don’t assume documents created in corporate investigation are privileged…even w/outside counsel</a:t>
            </a:r>
          </a:p>
          <a:p>
            <a:r>
              <a:rPr lang="en-US" altLang="en-US" sz="2800" dirty="0"/>
              <a:t>Definition of </a:t>
            </a:r>
            <a:r>
              <a:rPr lang="en-US" altLang="en-US" sz="2800" b="1" dirty="0"/>
              <a:t>client</a:t>
            </a:r>
            <a:r>
              <a:rPr lang="en-US" altLang="en-US" sz="2800" dirty="0"/>
              <a:t>? …</a:t>
            </a:r>
            <a:r>
              <a:rPr lang="en-US" altLang="en-US" sz="2800" b="1" dirty="0"/>
              <a:t>lawyer</a:t>
            </a:r>
            <a:r>
              <a:rPr lang="en-US" altLang="en-US" sz="2800" dirty="0"/>
              <a:t>? … </a:t>
            </a:r>
            <a:r>
              <a:rPr lang="en-US" altLang="en-US" sz="2800" b="1" dirty="0"/>
              <a:t>confidential</a:t>
            </a:r>
            <a:r>
              <a:rPr lang="en-US" altLang="en-US" sz="2800" dirty="0"/>
              <a:t>?</a:t>
            </a:r>
          </a:p>
          <a:p>
            <a:r>
              <a:rPr lang="en-US" altLang="en-US" sz="2800" dirty="0"/>
              <a:t>What test? Subject matter?  Control group? Other?</a:t>
            </a:r>
          </a:p>
          <a:p>
            <a:r>
              <a:rPr lang="en-US" altLang="en-US" sz="2800" dirty="0"/>
              <a:t>Which law applies? Model Rule 1.6</a:t>
            </a:r>
          </a:p>
          <a:p>
            <a:r>
              <a:rPr lang="en-US" altLang="en-US" sz="2800" dirty="0"/>
              <a:t>Withholding “privileged” documents will be closely scrutinized by court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57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>
          <a:xfrm>
            <a:off x="2787480" y="372512"/>
            <a:ext cx="3779573" cy="56654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Cautionary Notes</a:t>
            </a:r>
            <a:endParaRPr lang="en-US" sz="3200" dirty="0"/>
          </a:p>
        </p:txBody>
      </p:sp>
      <p:pic>
        <p:nvPicPr>
          <p:cNvPr id="5" name="Picture 2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37017" y="4572666"/>
            <a:ext cx="2660073" cy="193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702861"/>
      </p:ext>
    </p:extLst>
  </p:cSld>
  <p:clrMapOvr>
    <a:masterClrMapping/>
  </p:clrMapOvr>
</p:sld>
</file>

<file path=ppt/slides/slide58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" title="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1252203" y="677917"/>
            <a:ext cx="6368493" cy="455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 descr="" title=""/>
          <p:cNvSpPr txBox="1">
            <a:spLocks noChangeArrowheads="1"/>
          </p:cNvSpPr>
          <p:nvPr/>
        </p:nvSpPr>
        <p:spPr>
          <a:xfrm>
            <a:off x="2632841" y="1902891"/>
            <a:ext cx="4193628" cy="160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spcBef>
                <a:spcPts val="1713"/>
              </a:spcBef>
              <a:buClr>
                <a:srgbClr val="003366"/>
              </a:buClr>
              <a:buFont typeface="Wingdings" pitchFamily="2" charset="2"/>
              <a:buChar char="§"/>
              <a:defRPr sz="3400" b="1">
                <a:solidFill>
                  <a:srgbClr val="00000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713"/>
              </a:spcBef>
              <a:buSzPct val="75000"/>
              <a:buFont typeface="Verdana" pitchFamily="34" charset="0"/>
              <a:buChar char="□"/>
              <a:defRPr sz="2900">
                <a:solidFill>
                  <a:srgbClr val="00000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713"/>
              </a:spcBef>
              <a:buClr>
                <a:srgbClr val="003366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35000"/>
              </a:spcBef>
              <a:buClr>
                <a:srgbClr val="072A5E"/>
              </a:buClr>
              <a:buFont typeface="Trebuchet MS" pitchFamily="34" charset="0"/>
              <a:buChar char="–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35000"/>
              </a:spcBef>
              <a:buClr>
                <a:srgbClr val="072A5E"/>
              </a:buClr>
              <a:buFont typeface="Trebuchet MS" pitchFamily="34" charset="0"/>
              <a:buChar char="»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35000"/>
              </a:spcBef>
              <a:spcAft>
                <a:spcPct val="0"/>
              </a:spcAft>
              <a:buClr>
                <a:srgbClr val="072A5E"/>
              </a:buClr>
              <a:buFont typeface="Trebuchet MS" pitchFamily="34" charset="0"/>
              <a:buChar char="»"/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35000"/>
              </a:spcBef>
              <a:spcAft>
                <a:spcPct val="0"/>
              </a:spcAft>
              <a:buClr>
                <a:srgbClr val="072A5E"/>
              </a:buClr>
              <a:buFont typeface="Trebuchet MS" pitchFamily="34" charset="0"/>
              <a:buChar char="»"/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35000"/>
              </a:spcBef>
              <a:spcAft>
                <a:spcPct val="0"/>
              </a:spcAft>
              <a:buClr>
                <a:srgbClr val="072A5E"/>
              </a:buClr>
              <a:buFont typeface="Trebuchet MS" pitchFamily="34" charset="0"/>
              <a:buChar char="»"/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35000"/>
              </a:spcBef>
              <a:spcAft>
                <a:spcPct val="0"/>
              </a:spcAft>
              <a:buClr>
                <a:srgbClr val="072A5E"/>
              </a:buClr>
              <a:buFont typeface="Trebuchet MS" pitchFamily="34" charset="0"/>
              <a:buChar char="»"/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Privilege: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for litigation!</a:t>
            </a:r>
          </a:p>
        </p:txBody>
      </p:sp>
    </p:spTree>
    <p:extLst>
      <p:ext uri="{BB962C8B-B14F-4D97-AF65-F5344CB8AC3E}">
        <p14:creationId xmlns:p14="http://schemas.microsoft.com/office/powerpoint/2010/main" val="3406141828"/>
      </p:ext>
    </p:extLst>
  </p:cSld>
  <p:clrMapOvr>
    <a:masterClrMapping/>
  </p:clrMapOvr>
</p:sld>
</file>

<file path=ppt/slides/slide5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1BF3369F-B0C3-4A74-9A52-DB90B06DA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26" y="2040309"/>
            <a:ext cx="8535281" cy="34181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+mn-lt"/>
                <a:ea typeface="+mn-ea"/>
                <a:cs typeface="+mn-cs"/>
              </a:rPr>
              <a:t>M&amp;A lawyers have nothing to worry about…RIGHT?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+mn-lt"/>
                <a:ea typeface="+mn-ea"/>
                <a:cs typeface="+mn-cs"/>
              </a:rPr>
              <a:t>Antitrust due diligence &amp; opinions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+mn-lt"/>
                <a:ea typeface="+mn-ea"/>
                <a:cs typeface="+mn-cs"/>
              </a:rPr>
              <a:t>Recent example – Two US in-house lawyers caught in Dawn Raid in London</a:t>
            </a:r>
          </a:p>
          <a:p>
            <a:endParaRPr lang="en-US" dirty="0"/>
          </a:p>
        </p:txBody>
      </p:sp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F2B372A9-DC65-4BE5-90C0-F59C07BF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59</a:t>
            </a:fld>
            <a:endParaRPr lang="en-US" dirty="0"/>
          </a:p>
        </p:txBody>
      </p:sp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A12A9B47-B436-46AD-9EAB-C9A6A564C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293" y="65756"/>
            <a:ext cx="5498009" cy="1128562"/>
          </a:xfrm>
        </p:spPr>
        <p:txBody>
          <a:bodyPr/>
          <a:lstStyle/>
          <a:p>
            <a:r>
              <a:rPr lang="en-US" dirty="0"/>
              <a:t>Business Combinations</a:t>
            </a:r>
          </a:p>
        </p:txBody>
      </p:sp>
      <p:pic>
        <p:nvPicPr>
          <p:cNvPr id="5" name="Picture 9" descr="" title="">
            <a:extLst>
              <a:ext uri="{FF2B5EF4-FFF2-40B4-BE49-F238E27FC236}">
                <a16:creationId xmlns:a16="http://schemas.microsoft.com/office/drawing/2014/main" id="{CE5B9B9E-AFB0-4264-ABF1-A93314711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885" y="65756"/>
            <a:ext cx="1806151" cy="16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" title="">
            <a:extLst>
              <a:ext uri="{FF2B5EF4-FFF2-40B4-BE49-F238E27FC236}">
                <a16:creationId xmlns:a16="http://schemas.microsoft.com/office/drawing/2014/main" id="{3A355878-E4A6-462E-BA06-C5DDD325A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960" y="2421428"/>
            <a:ext cx="1274092" cy="141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012864"/>
      </p:ext>
    </p:extLst>
  </p:cSld>
  <p:clrMapOvr>
    <a:masterClrMapping/>
  </p:clrMapOvr>
</p:sld>
</file>

<file path=ppt/slides/slide6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>
          <a:xfrm>
            <a:off x="284427" y="173209"/>
            <a:ext cx="8535280" cy="134850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</a:rPr>
              <a:t>FUN AND ADVENTURE AWAIT!  </a:t>
            </a:r>
            <a:br>
              <a:rPr lang="en-US" altLang="en-US" sz="3200" dirty="0"/>
            </a:br>
            <a:r>
              <a:rPr lang="en-US" altLang="en-US" sz="3200" dirty="0"/>
              <a:t>Let’s Travel to Those Romantic Hot Spots! </a:t>
            </a:r>
            <a:br>
              <a:rPr lang="en-US" altLang="en-US" sz="3200" dirty="0"/>
            </a:br>
            <a:endParaRPr lang="en-US" sz="3200" dirty="0"/>
          </a:p>
        </p:txBody>
      </p:sp>
      <p:sp>
        <p:nvSpPr>
          <p:cNvPr id="5" name="Slide Number Placeholder 4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28" descr="" title="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87715" y="4283416"/>
            <a:ext cx="1521387" cy="1403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3" descr="" title="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09186" y="2669833"/>
            <a:ext cx="2644752" cy="176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" title="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70124" y="4517424"/>
            <a:ext cx="1214817" cy="93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" title="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57121" y="1828799"/>
            <a:ext cx="1661189" cy="207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" title="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84427" y="1828799"/>
            <a:ext cx="2521985" cy="168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016663"/>
      </p:ext>
    </p:extLst>
  </p:cSld>
  <p:clrMapOvr>
    <a:masterClrMapping/>
  </p:clrMapOvr>
</p:sld>
</file>

<file path=ppt/slides/slide60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284427" y="3386139"/>
            <a:ext cx="8535281" cy="2746710"/>
          </a:xfrm>
        </p:spPr>
        <p:txBody>
          <a:bodyPr>
            <a:normAutofit/>
          </a:bodyPr>
          <a:lstStyle/>
          <a:p>
            <a:pPr marL="647700" indent="-647700" algn="ctr">
              <a:buFont typeface="Wingdings" pitchFamily="2" charset="2"/>
              <a:buNone/>
            </a:pPr>
            <a:r>
              <a:rPr lang="en-US" altLang="en-US" sz="3200" dirty="0"/>
              <a:t>Government authorities have dawn raided business operations outside the U.S. and requested documents employees there can access from servers </a:t>
            </a:r>
            <a:r>
              <a:rPr lang="en-US" altLang="zh-CN" sz="3200" dirty="0">
                <a:ea typeface="SimSun" pitchFamily="2" charset="-122"/>
              </a:rPr>
              <a:t>in U.S., </a:t>
            </a:r>
          </a:p>
          <a:p>
            <a:pPr marL="647700" indent="-647700" algn="ctr">
              <a:buFont typeface="Wingdings" pitchFamily="2" charset="2"/>
              <a:buNone/>
            </a:pPr>
            <a:r>
              <a:rPr lang="en-US" altLang="zh-CN" sz="3600" b="1" i="1" dirty="0">
                <a:ea typeface="SimSun" pitchFamily="2" charset="-122"/>
              </a:rPr>
              <a:t>including U.S. legal departments</a:t>
            </a:r>
            <a:r>
              <a:rPr lang="en-US" altLang="zh-CN" sz="2000" b="1" i="1" dirty="0">
                <a:ea typeface="SimSun" pitchFamily="2" charset="-122"/>
              </a:rPr>
              <a:t> </a:t>
            </a:r>
            <a:endParaRPr lang="en-US" altLang="en-US" sz="2000" b="1" i="1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60</a:t>
            </a:fld>
            <a:endParaRPr lang="en-US" dirty="0"/>
          </a:p>
        </p:txBody>
      </p:sp>
      <p:pic>
        <p:nvPicPr>
          <p:cNvPr id="5" name="Picture 7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93791" y="0"/>
            <a:ext cx="2397665" cy="297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" title="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79886" y="1681031"/>
            <a:ext cx="1251550" cy="13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" title="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6379" y="1681031"/>
            <a:ext cx="1251550" cy="13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524873"/>
      </p:ext>
    </p:extLst>
  </p:cSld>
  <p:clrMapOvr>
    <a:masterClrMapping/>
  </p:clrMapOvr>
</p:sld>
</file>

<file path=ppt/slides/slide6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" title="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1855561" y="1418897"/>
            <a:ext cx="5581556" cy="3563006"/>
          </a:xfrm>
        </p:spPr>
      </p:pic>
    </p:spTree>
    <p:extLst>
      <p:ext uri="{BB962C8B-B14F-4D97-AF65-F5344CB8AC3E}">
        <p14:creationId xmlns:p14="http://schemas.microsoft.com/office/powerpoint/2010/main" val="2383325695"/>
      </p:ext>
    </p:extLst>
  </p:cSld>
  <p:clrMapOvr>
    <a:masterClrMapping/>
  </p:clrMapOvr>
</p:sld>
</file>

<file path=ppt/slides/slide6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284427" y="2454239"/>
            <a:ext cx="8535281" cy="317994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2000" dirty="0"/>
              <a:t>This document, and any accompanying exhibits and/or oral presentation, provides general information as to selected issues. </a:t>
            </a:r>
          </a:p>
          <a:p>
            <a:pPr marL="0" indent="0" algn="ctr">
              <a:buNone/>
            </a:pPr>
            <a:r>
              <a:rPr lang="en-US" altLang="en-US" sz="2000" b="1" i="1" dirty="0"/>
              <a:t>IT IS NOT LEGAL ADVICE AND SHOULD NOT BE USED AS A SUBSTITUTE FOR REVIEW OF YOUR SPECIFIC SITUATION WITH LEGAL COUNSEL.</a:t>
            </a:r>
          </a:p>
          <a:p>
            <a:pPr marL="0" indent="0" algn="ctr">
              <a:buNone/>
            </a:pPr>
            <a:r>
              <a:rPr lang="en-US" altLang="en-US" sz="2000" dirty="0"/>
              <a:t>Efforts have been made to provide accurate information; however, we advise you to seek counsel and advice from a qualified lawyer regarding legal matters. Legal obligations may vary according to the facts and circumstances as well as the jurisdiction.</a:t>
            </a:r>
          </a:p>
          <a:p>
            <a:endParaRPr lang="en-US" dirty="0"/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62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>
          <a:xfrm>
            <a:off x="284427" y="646544"/>
            <a:ext cx="8535280" cy="575777"/>
          </a:xfrm>
        </p:spPr>
        <p:txBody>
          <a:bodyPr>
            <a:normAutofit/>
          </a:bodyPr>
          <a:lstStyle/>
          <a:p>
            <a:pPr algn="ctr"/>
            <a:r>
              <a:rPr lang="it-IT" altLang="en-US" sz="3200" u="sng" dirty="0"/>
              <a:t>I  M  P  O  R  T  A  N  T     N  O  T  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2948375"/>
      </p:ext>
    </p:extLst>
  </p:cSld>
  <p:clrMapOvr>
    <a:masterClrMapping/>
  </p:clrMapOvr>
</p:sld>
</file>

<file path=ppt/slides/slide6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2315116" y="2817770"/>
            <a:ext cx="2971587" cy="1523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BE9B39"/>
                </a:solidFill>
              </a:rPr>
              <a:t>Jordan W. Cowman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Shareholder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hlinkClick r:id="rId3"/>
              </a:rPr>
              <a:t>cowmanj@gtlaw.com</a:t>
            </a:r>
            <a:r>
              <a:rPr lang="en-US" sz="1200" dirty="0"/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214.665.3652 (office)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214.235.2223 (mobile)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63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2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Thank You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" title="">
            <a:extLst>
              <a:ext uri="{FF2B5EF4-FFF2-40B4-BE49-F238E27FC236}">
                <a16:creationId xmlns:a16="http://schemas.microsoft.com/office/drawing/2014/main" id="{9FA2D9E4-EE19-016B-4A51-32E1D5153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28" y="2346896"/>
            <a:ext cx="2606566" cy="22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" title="">
            <a:extLst>
              <a:ext uri="{FF2B5EF4-FFF2-40B4-BE49-F238E27FC236}">
                <a16:creationId xmlns:a16="http://schemas.microsoft.com/office/drawing/2014/main" id="{FC98F415-98A9-14D9-F78B-F47FAE4EA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89" y="2346897"/>
            <a:ext cx="2606566" cy="22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 descr="" title="">
            <a:extLst>
              <a:ext uri="{FF2B5EF4-FFF2-40B4-BE49-F238E27FC236}">
                <a16:creationId xmlns:a16="http://schemas.microsoft.com/office/drawing/2014/main" id="{BF340F4F-CD71-4304-A090-936A676C79AD}"/>
              </a:ext>
            </a:extLst>
          </p:cNvPr>
          <p:cNvSpPr txBox="1">
            <a:spLocks/>
          </p:cNvSpPr>
          <p:nvPr/>
        </p:nvSpPr>
        <p:spPr>
          <a:xfrm>
            <a:off x="6559218" y="2817769"/>
            <a:ext cx="2375986" cy="1523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CBAF6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SzTx/>
              <a:buFont typeface="Arial"/>
              <a:buChar char="•"/>
              <a:defRPr sz="18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>
                <a:solidFill>
                  <a:srgbClr val="BE9B39"/>
                </a:solidFill>
              </a:rPr>
              <a:t>Courtney York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1" dirty="0"/>
              <a:t>Shareholder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dirty="0">
                <a:hlinkClick r:id="rId6"/>
              </a:rPr>
              <a:t>Courtney.York@gtlaw.com</a:t>
            </a:r>
            <a:endParaRPr lang="en-US" sz="12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dirty="0"/>
              <a:t>214.665.3779 (office)</a:t>
            </a:r>
          </a:p>
        </p:txBody>
      </p:sp>
    </p:spTree>
    <p:extLst>
      <p:ext uri="{BB962C8B-B14F-4D97-AF65-F5344CB8AC3E}">
        <p14:creationId xmlns:p14="http://schemas.microsoft.com/office/powerpoint/2010/main" val="1156940971"/>
      </p:ext>
    </p:extLst>
  </p:cSld>
  <p:clrMapOvr>
    <a:masterClrMapping/>
  </p:clrMapOvr>
</p:sld>
</file>

<file path=ppt/slides/slide7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Home Sweet Home!!!</a:t>
            </a:r>
          </a:p>
        </p:txBody>
      </p:sp>
      <p:sp>
        <p:nvSpPr>
          <p:cNvPr id="5" name="Slide Number Placeholder 4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24" descr="" title="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02458" y="3237802"/>
            <a:ext cx="2496185" cy="2940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8" descr="" title="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51723" y="4296787"/>
            <a:ext cx="1805625" cy="1665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2" descr="" title="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39663" y="1981495"/>
            <a:ext cx="1280043" cy="159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" title="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898644" y="3861016"/>
            <a:ext cx="1340368" cy="102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" title="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" y="1947407"/>
            <a:ext cx="2846416" cy="36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" title="">
            <a:extLst>
              <a:ext uri="{FF2B5EF4-FFF2-40B4-BE49-F238E27FC236}">
                <a16:creationId xmlns:a16="http://schemas.microsoft.com/office/drawing/2014/main" id="{C7A5E75D-FB70-41AE-A7C8-966FD780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68" y="1588722"/>
            <a:ext cx="3983905" cy="129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42653"/>
      </p:ext>
    </p:extLst>
  </p:cSld>
  <p:clrMapOvr>
    <a:masterClrMapping/>
  </p:clrMapOvr>
</p:sld>
</file>

<file path=ppt/slides/slide8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125946" y="3679800"/>
            <a:ext cx="8870272" cy="2302405"/>
          </a:xfrm>
        </p:spPr>
        <p:txBody>
          <a:bodyPr>
            <a:normAutofit lnSpcReduction="10000"/>
          </a:bodyPr>
          <a:lstStyle/>
          <a:p>
            <a:r>
              <a:rPr lang="en-US" altLang="en-US" sz="3200" dirty="0"/>
              <a:t>Your laptop, flash drive, smart phone are… </a:t>
            </a:r>
          </a:p>
          <a:p>
            <a:r>
              <a:rPr lang="en-US" altLang="en-US" sz="3200" dirty="0"/>
              <a:t>…like locked suitcases…OPEN UP!</a:t>
            </a:r>
          </a:p>
          <a:p>
            <a:r>
              <a:rPr lang="en-US" altLang="en-US" sz="3200" dirty="0"/>
              <a:t>Hey, I’m a Big Shot Lawyer and I know I’ve got 4</a:t>
            </a:r>
            <a:r>
              <a:rPr lang="en-US" altLang="en-US" sz="3200" baseline="30000" dirty="0"/>
              <a:t>th</a:t>
            </a:r>
            <a:r>
              <a:rPr lang="en-US" altLang="en-US" sz="3200" dirty="0"/>
              <a:t> Amendment Rights…(Right?)</a:t>
            </a:r>
          </a:p>
          <a:p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>
          <a:xfrm>
            <a:off x="1808427" y="269100"/>
            <a:ext cx="6282628" cy="778977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Bordering on Privilege Waiver!</a:t>
            </a:r>
            <a:endParaRPr lang="en-US" sz="3200" dirty="0"/>
          </a:p>
        </p:txBody>
      </p:sp>
      <p:pic>
        <p:nvPicPr>
          <p:cNvPr id="5" name="Picture 9" descr="" title="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5495" y="1627950"/>
            <a:ext cx="1409737" cy="157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" title="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5946" y="1592056"/>
            <a:ext cx="2287572" cy="138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" title="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23509" y="1678610"/>
            <a:ext cx="1996198" cy="13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" title="">
            <a:extLst>
              <a:ext uri="{FF2B5EF4-FFF2-40B4-BE49-F238E27FC236}">
                <a16:creationId xmlns:a16="http://schemas.microsoft.com/office/drawing/2014/main" id="{C7BE9E60-5C17-4038-A0D2-144719B2B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982" y="1549649"/>
            <a:ext cx="1330036" cy="15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38329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/>
          <p:cNvSpPr>
            <a:spLocks noGrp="1"/>
          </p:cNvSpPr>
          <p:nvPr>
            <p:ph idx="1"/>
          </p:nvPr>
        </p:nvSpPr>
        <p:spPr>
          <a:xfrm>
            <a:off x="73891" y="2241167"/>
            <a:ext cx="9070109" cy="3876989"/>
          </a:xfrm>
        </p:spPr>
        <p:txBody>
          <a:bodyPr>
            <a:noAutofit/>
          </a:bodyPr>
          <a:lstStyle/>
          <a:p>
            <a:r>
              <a:rPr lang="en-US" altLang="en-US" dirty="0" err="1"/>
              <a:t>Suspicionless</a:t>
            </a:r>
            <a:r>
              <a:rPr lang="en-US" altLang="en-US" dirty="0"/>
              <a:t> “virtual strip search” </a:t>
            </a:r>
          </a:p>
          <a:p>
            <a:r>
              <a:rPr lang="en-US" altLang="en-US" dirty="0"/>
              <a:t>Now in public domain?</a:t>
            </a:r>
          </a:p>
          <a:p>
            <a:pPr>
              <a:lnSpc>
                <a:spcPct val="120000"/>
              </a:lnSpc>
            </a:pPr>
            <a:r>
              <a:rPr lang="en-US" dirty="0"/>
              <a:t>"</a:t>
            </a:r>
            <a:r>
              <a:rPr lang="en-US" b="1" i="1" dirty="0"/>
              <a:t>officials may share copies of the laptop's contents with other agencies and private entities for language translation, data decryption or other reasons</a:t>
            </a:r>
            <a:r>
              <a:rPr lang="en-US" dirty="0"/>
              <a:t>." </a:t>
            </a:r>
          </a:p>
          <a:p>
            <a:r>
              <a:rPr lang="en-US" altLang="en-US" b="1" i="1" dirty="0"/>
              <a:t>Riley v. CA </a:t>
            </a:r>
            <a:r>
              <a:rPr lang="en-US" altLang="en-US" dirty="0"/>
              <a:t>US </a:t>
            </a:r>
            <a:r>
              <a:rPr lang="en-US" altLang="en-US" dirty="0" err="1"/>
              <a:t>SCT</a:t>
            </a:r>
            <a:r>
              <a:rPr lang="en-US" altLang="en-US" dirty="0"/>
              <a:t> 2014– No warrantless search of mobile telephone (outside the border context)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 descr="" title=""/>
          <p:cNvSpPr>
            <a:spLocks noGrp="1"/>
          </p:cNvSpPr>
          <p:nvPr>
            <p:ph type="ctrTitle"/>
          </p:nvPr>
        </p:nvSpPr>
        <p:spPr>
          <a:xfrm>
            <a:off x="284426" y="490402"/>
            <a:ext cx="8612813" cy="669285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>Bordering on Waiver?  </a:t>
            </a:r>
            <a:br>
              <a:rPr lang="en-US" altLang="en-US" sz="3200" dirty="0"/>
            </a:br>
            <a:r>
              <a:rPr lang="en-US" altLang="en-US" sz="3200" dirty="0"/>
              <a:t>BORDER SEARCH EXCEPTION</a:t>
            </a:r>
            <a:endParaRPr lang="en-US" sz="3200" dirty="0"/>
          </a:p>
        </p:txBody>
      </p:sp>
      <p:pic>
        <p:nvPicPr>
          <p:cNvPr id="8" name="Picture 7" descr="" title="">
            <a:extLst>
              <a:ext uri="{FF2B5EF4-FFF2-40B4-BE49-F238E27FC236}">
                <a16:creationId xmlns:a16="http://schemas.microsoft.com/office/drawing/2014/main" id="{4CE95439-195E-491A-984C-98365B535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7045">
            <a:off x="3967001" y="2431024"/>
            <a:ext cx="5076649" cy="852687"/>
          </a:xfrm>
          <a:prstGeom prst="rect">
            <a:avLst/>
          </a:prstGeom>
        </p:spPr>
      </p:pic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D4B13DEC-2AEB-4EF5-958E-48F335EBC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0665">
            <a:off x="4357300" y="1297769"/>
            <a:ext cx="4505028" cy="91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0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Yu Gothic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DengXian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Yu Gothic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DengXian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Yu Gothic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DengXian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Yu Gothic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DengXian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2024-03-05T01:53:26.0000000Z</lastPrinted>
  <dcterms:created xsi:type="dcterms:W3CDTF">2024-03-05T01:53:26.0000000Z</dcterms:created>
  <dcterms:modified xsi:type="dcterms:W3CDTF">2024-03-05T01:53:26.0000000Z</dcterms:modified>
</coreProperties>
</file>