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  <p:sldMasterId id="2147483686" r:id="rId6"/>
  </p:sldMasterIdLst>
  <p:notesMasterIdLst>
    <p:notesMasterId r:id="rId43"/>
  </p:notesMasterIdLst>
  <p:handoutMasterIdLst>
    <p:handoutMasterId r:id="rId44"/>
  </p:handoutMasterIdLst>
  <p:sldIdLst>
    <p:sldId id="276" r:id="rId7"/>
    <p:sldId id="281" r:id="rId8"/>
    <p:sldId id="280" r:id="rId9"/>
    <p:sldId id="314" r:id="rId10"/>
    <p:sldId id="345" r:id="rId11"/>
    <p:sldId id="311" r:id="rId12"/>
    <p:sldId id="346" r:id="rId13"/>
    <p:sldId id="312" r:id="rId14"/>
    <p:sldId id="313" r:id="rId15"/>
    <p:sldId id="317" r:id="rId16"/>
    <p:sldId id="326" r:id="rId17"/>
    <p:sldId id="323" r:id="rId18"/>
    <p:sldId id="324" r:id="rId19"/>
    <p:sldId id="327" r:id="rId20"/>
    <p:sldId id="319" r:id="rId21"/>
    <p:sldId id="322" r:id="rId22"/>
    <p:sldId id="328" r:id="rId23"/>
    <p:sldId id="320" r:id="rId24"/>
    <p:sldId id="333" r:id="rId25"/>
    <p:sldId id="334" r:id="rId26"/>
    <p:sldId id="329" r:id="rId27"/>
    <p:sldId id="330" r:id="rId28"/>
    <p:sldId id="335" r:id="rId29"/>
    <p:sldId id="331" r:id="rId30"/>
    <p:sldId id="340" r:id="rId31"/>
    <p:sldId id="342" r:id="rId32"/>
    <p:sldId id="343" r:id="rId33"/>
    <p:sldId id="316" r:id="rId34"/>
    <p:sldId id="338" r:id="rId35"/>
    <p:sldId id="344" r:id="rId36"/>
    <p:sldId id="347" r:id="rId37"/>
    <p:sldId id="348" r:id="rId38"/>
    <p:sldId id="337" r:id="rId39"/>
    <p:sldId id="336" r:id="rId40"/>
    <p:sldId id="339" r:id="rId41"/>
    <p:sldId id="27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639"/>
    <a:srgbClr val="155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5238" autoAdjust="0"/>
  </p:normalViewPr>
  <p:slideViewPr>
    <p:cSldViewPr snapToGrid="0">
      <p:cViewPr varScale="1">
        <p:scale>
          <a:sx n="102" d="100"/>
          <a:sy n="102" d="100"/>
        </p:scale>
        <p:origin x="132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18" y="8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slide" Target="slides/slide33.xml" Id="rId39" /><Relationship Type="http://schemas.openxmlformats.org/officeDocument/2006/relationships/slide" Target="slides/slide15.xml" Id="rId21" /><Relationship Type="http://schemas.openxmlformats.org/officeDocument/2006/relationships/slide" Target="slides/slide28.xml" Id="rId34" /><Relationship Type="http://schemas.openxmlformats.org/officeDocument/2006/relationships/slide" Target="slides/slide36.xml" Id="rId42" /><Relationship Type="http://schemas.openxmlformats.org/officeDocument/2006/relationships/theme" Target="theme/theme1.xml" Id="rId47" /><Relationship Type="http://schemas.openxmlformats.org/officeDocument/2006/relationships/slide" Target="slides/slide1.xml" Id="rId7" /><Relationship Type="http://schemas.openxmlformats.org/officeDocument/2006/relationships/slideMaster" Target="slideMasters/slideMaster2.xml" Id="rId2" /><Relationship Type="http://schemas.openxmlformats.org/officeDocument/2006/relationships/slide" Target="slides/slide10.xml" Id="rId16" /><Relationship Type="http://schemas.openxmlformats.org/officeDocument/2006/relationships/slide" Target="slides/slide23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slide" Target="slides/slide26.xml" Id="rId32" /><Relationship Type="http://schemas.openxmlformats.org/officeDocument/2006/relationships/slide" Target="slides/slide31.xml" Id="rId37" /><Relationship Type="http://schemas.openxmlformats.org/officeDocument/2006/relationships/slide" Target="slides/slide34.xml" Id="rId40" /><Relationship Type="http://schemas.openxmlformats.org/officeDocument/2006/relationships/presProps" Target="presProps.xml" Id="rId4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slide" Target="slides/slide30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handoutMaster" Target="handoutMasters/handoutMaster1.xml" Id="rId4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slide" Target="slides/slide29.xml" Id="rId35" /><Relationship Type="http://schemas.openxmlformats.org/officeDocument/2006/relationships/notesMaster" Target="notesMasters/notesMaster1.xml" Id="rId43" /><Relationship Type="http://schemas.openxmlformats.org/officeDocument/2006/relationships/tableStyles" Target="tableStyles.xml" Id="rId48" /><Relationship Type="http://schemas.openxmlformats.org/officeDocument/2006/relationships/slide" Target="slides/slide2.xml" Id="rId8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slide" Target="slides/slide27.xml" Id="rId33" /><Relationship Type="http://schemas.openxmlformats.org/officeDocument/2006/relationships/slide" Target="slides/slide32.xml" Id="rId38" /><Relationship Type="http://schemas.openxmlformats.org/officeDocument/2006/relationships/viewProps" Target="viewProps.xml" Id="rId46" /><Relationship Type="http://schemas.openxmlformats.org/officeDocument/2006/relationships/slide" Target="slides/slide14.xml" Id="rId20" /><Relationship Type="http://schemas.openxmlformats.org/officeDocument/2006/relationships/slide" Target="slides/slide35.xml" Id="rId41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E2D626-5128-42D5-AB5B-396EF633E6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EC315-73E2-4080-A50C-FDD3A1E12D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9F24F-611E-4539-9000-D066D8E0CE9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2E0C6-359D-48EA-AF92-B2B9C22BA5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C56F1-82A8-4A39-BD58-14EA9B03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D01FE-F622-47DB-9A9C-B78E86CA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11A9-EC32-4AB4-A9AF-3214691A6C7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DF31-0D3E-4AB3-A532-3307CDAA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DF31-0D3E-4AB3-A532-3307CDAAD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4414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DF31-0D3E-4AB3-A532-3307CDAAD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0122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DF31-0D3E-4AB3-A532-3307CDAADB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6B41D73-1AE6-44BE-8C67-ECB83D2C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084"/>
            <a:ext cx="10515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7345B-14BB-47BF-8874-E8C333B36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879975"/>
            <a:ext cx="105156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3AAF9F2-FA01-44BE-B110-6AD6E8506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480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act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EE43-F357-40FA-A66C-82D850694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9208"/>
            <a:ext cx="10515600" cy="10777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C6C27D-BF33-4DA7-8195-E819B0B40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14545"/>
            <a:ext cx="4935071" cy="1506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AFF2BE3-0B2F-474B-BDD6-969823276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731" y="2814545"/>
            <a:ext cx="4935070" cy="1506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CFC39E5-CD42-4FB6-BE38-0D6ACD773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1993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act 1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EE43-F357-40FA-A66C-82D850694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1216"/>
            <a:ext cx="10515600" cy="11057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A060AA-1FD4-4F59-B8DC-7AFCE787D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0323" y="2099450"/>
            <a:ext cx="1724025" cy="17240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A48E610-8C5D-4390-A0BC-AC72FA3F40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6178" y="4060638"/>
            <a:ext cx="4532313" cy="1506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17D7726-49A9-4F4B-9772-088F34A1B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3060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act Multi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EE43-F357-40FA-A66C-82D850694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0547"/>
            <a:ext cx="10515600" cy="1096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A060AA-1FD4-4F59-B8DC-7AFCE787D2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99660" y="2342064"/>
            <a:ext cx="1437866" cy="143786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Head</a:t>
            </a:r>
          </a:p>
          <a:p>
            <a:r>
              <a:rPr lang="en-US" dirty="0"/>
              <a:t>shot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2E46858-98A8-4ACA-82FF-9FF806AB0C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62427" y="2342064"/>
            <a:ext cx="1437866" cy="143786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Head</a:t>
            </a:r>
          </a:p>
          <a:p>
            <a:r>
              <a:rPr lang="en-US" dirty="0"/>
              <a:t>shot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FED9739-9D57-4CE0-8E7B-285E6DEF2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3" y="4024780"/>
            <a:ext cx="4532313" cy="1506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9E04B-A48C-4842-AA50-95BEEE894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0198" y="4024780"/>
            <a:ext cx="4532313" cy="1506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BEFD3B5-0A81-4CDB-83BA-5638583C2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53843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6B41D73-1AE6-44BE-8C67-ECB83D2C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5265"/>
            <a:ext cx="10515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81442E-8A09-4D38-8513-DBE7F0B797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492060"/>
          </a:xfrm>
          <a:custGeom>
            <a:avLst/>
            <a:gdLst>
              <a:gd name="connsiteX0" fmla="*/ 0 w 12192000"/>
              <a:gd name="connsiteY0" fmla="*/ 0 h 2989263"/>
              <a:gd name="connsiteX1" fmla="*/ 12192000 w 12192000"/>
              <a:gd name="connsiteY1" fmla="*/ 0 h 2989263"/>
              <a:gd name="connsiteX2" fmla="*/ 12192000 w 12192000"/>
              <a:gd name="connsiteY2" fmla="*/ 2989263 h 2989263"/>
              <a:gd name="connsiteX3" fmla="*/ 0 w 12192000"/>
              <a:gd name="connsiteY3" fmla="*/ 2989263 h 2989263"/>
              <a:gd name="connsiteX4" fmla="*/ 0 w 12192000"/>
              <a:gd name="connsiteY4" fmla="*/ 0 h 2989263"/>
              <a:gd name="connsiteX0" fmla="*/ 0 w 12192000"/>
              <a:gd name="connsiteY0" fmla="*/ 0 h 4492060"/>
              <a:gd name="connsiteX1" fmla="*/ 12192000 w 12192000"/>
              <a:gd name="connsiteY1" fmla="*/ 0 h 4492060"/>
              <a:gd name="connsiteX2" fmla="*/ 12184049 w 12192000"/>
              <a:gd name="connsiteY2" fmla="*/ 4492060 h 4492060"/>
              <a:gd name="connsiteX3" fmla="*/ 0 w 12192000"/>
              <a:gd name="connsiteY3" fmla="*/ 2989263 h 4492060"/>
              <a:gd name="connsiteX4" fmla="*/ 0 w 12192000"/>
              <a:gd name="connsiteY4" fmla="*/ 0 h 44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492060">
                <a:moveTo>
                  <a:pt x="0" y="0"/>
                </a:moveTo>
                <a:lnTo>
                  <a:pt x="12192000" y="0"/>
                </a:lnTo>
                <a:cubicBezTo>
                  <a:pt x="12189350" y="1497353"/>
                  <a:pt x="12186699" y="2994707"/>
                  <a:pt x="12184049" y="4492060"/>
                </a:cubicBezTo>
                <a:lnTo>
                  <a:pt x="0" y="29892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4EE0E55-295F-4F1F-B218-8FA8E4853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31359F-1B99-48A7-A2F8-61B5D7902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5462545"/>
            <a:ext cx="10515600" cy="760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034582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BFF8-A419-4B07-A3AF-D8C3B15B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571D5-A25E-4D04-9508-88FDB5B67D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98638"/>
            <a:ext cx="10515600" cy="4208462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439639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79516ED-BEB2-466D-8A97-B1D5F0D41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CB37C8-362D-4483-9724-DF111CEFCF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90266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F689-DAA6-4736-B838-D27F30DA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B5188-B866-4246-8B13-B7C32E492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B37C8-362D-4483-9724-DF111CEFCF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DDAEB7-DEE2-4940-834A-B5CD540E86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798819"/>
            <a:ext cx="5127625" cy="3957534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439639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AB041A0-E548-41D5-B24A-12F7D6A8C8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6175" y="1798819"/>
            <a:ext cx="5127625" cy="3957534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439639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590602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EE43-F357-40FA-A66C-82D850694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9208"/>
            <a:ext cx="10515600" cy="10777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AD334-361D-49A0-9515-00ABF3CBC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689225"/>
            <a:ext cx="10515600" cy="1882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36432E7-064B-4D0A-BD66-3E73BAA0A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2BD8784-9856-42A0-AAA1-9CE43595C560}"/>
              </a:ext>
            </a:extLst>
          </p:cNvPr>
          <p:cNvSpPr/>
          <p:nvPr userDrawn="1"/>
        </p:nvSpPr>
        <p:spPr>
          <a:xfrm>
            <a:off x="-1063" y="1724304"/>
            <a:ext cx="12192925" cy="2759561"/>
          </a:xfrm>
          <a:custGeom>
            <a:avLst/>
            <a:gdLst>
              <a:gd name="connsiteX0" fmla="*/ 0 w 12192000"/>
              <a:gd name="connsiteY0" fmla="*/ 0 h 4806856"/>
              <a:gd name="connsiteX1" fmla="*/ 12192000 w 12192000"/>
              <a:gd name="connsiteY1" fmla="*/ 0 h 4806856"/>
              <a:gd name="connsiteX2" fmla="*/ 12192000 w 12192000"/>
              <a:gd name="connsiteY2" fmla="*/ 4806856 h 4806856"/>
              <a:gd name="connsiteX3" fmla="*/ 0 w 12192000"/>
              <a:gd name="connsiteY3" fmla="*/ 4806856 h 4806856"/>
              <a:gd name="connsiteX4" fmla="*/ 0 w 12192000"/>
              <a:gd name="connsiteY4" fmla="*/ 0 h 4806856"/>
              <a:gd name="connsiteX0" fmla="*/ 0 w 12192000"/>
              <a:gd name="connsiteY0" fmla="*/ 0 h 4806856"/>
              <a:gd name="connsiteX1" fmla="*/ 12192000 w 12192000"/>
              <a:gd name="connsiteY1" fmla="*/ 0 h 4806856"/>
              <a:gd name="connsiteX2" fmla="*/ 12192000 w 12192000"/>
              <a:gd name="connsiteY2" fmla="*/ 4344843 h 4806856"/>
              <a:gd name="connsiteX3" fmla="*/ 0 w 12192000"/>
              <a:gd name="connsiteY3" fmla="*/ 4806856 h 4806856"/>
              <a:gd name="connsiteX4" fmla="*/ 0 w 12192000"/>
              <a:gd name="connsiteY4" fmla="*/ 0 h 4806856"/>
              <a:gd name="connsiteX0" fmla="*/ 0 w 12192000"/>
              <a:gd name="connsiteY0" fmla="*/ 0 h 4806856"/>
              <a:gd name="connsiteX1" fmla="*/ 12192000 w 12192000"/>
              <a:gd name="connsiteY1" fmla="*/ 0 h 4806856"/>
              <a:gd name="connsiteX2" fmla="*/ 12153499 w 12192000"/>
              <a:gd name="connsiteY2" fmla="*/ 3574822 h 4806856"/>
              <a:gd name="connsiteX3" fmla="*/ 0 w 12192000"/>
              <a:gd name="connsiteY3" fmla="*/ 4806856 h 4806856"/>
              <a:gd name="connsiteX4" fmla="*/ 0 w 12192000"/>
              <a:gd name="connsiteY4" fmla="*/ 0 h 4806856"/>
              <a:gd name="connsiteX0" fmla="*/ 0 w 12201625"/>
              <a:gd name="connsiteY0" fmla="*/ 0 h 4806856"/>
              <a:gd name="connsiteX1" fmla="*/ 12192000 w 12201625"/>
              <a:gd name="connsiteY1" fmla="*/ 0 h 4806856"/>
              <a:gd name="connsiteX2" fmla="*/ 12201625 w 12201625"/>
              <a:gd name="connsiteY2" fmla="*/ 2949180 h 4806856"/>
              <a:gd name="connsiteX3" fmla="*/ 0 w 12201625"/>
              <a:gd name="connsiteY3" fmla="*/ 4806856 h 4806856"/>
              <a:gd name="connsiteX4" fmla="*/ 0 w 12201625"/>
              <a:gd name="connsiteY4" fmla="*/ 0 h 4806856"/>
              <a:gd name="connsiteX0" fmla="*/ 0 w 12211250"/>
              <a:gd name="connsiteY0" fmla="*/ 0 h 4806856"/>
              <a:gd name="connsiteX1" fmla="*/ 12192000 w 12211250"/>
              <a:gd name="connsiteY1" fmla="*/ 0 h 4806856"/>
              <a:gd name="connsiteX2" fmla="*/ 12211250 w 12211250"/>
              <a:gd name="connsiteY2" fmla="*/ 2121407 h 4806856"/>
              <a:gd name="connsiteX3" fmla="*/ 0 w 12211250"/>
              <a:gd name="connsiteY3" fmla="*/ 4806856 h 4806856"/>
              <a:gd name="connsiteX4" fmla="*/ 0 w 12211250"/>
              <a:gd name="connsiteY4" fmla="*/ 0 h 4806856"/>
              <a:gd name="connsiteX0" fmla="*/ 0 w 12220875"/>
              <a:gd name="connsiteY0" fmla="*/ 0 h 4806856"/>
              <a:gd name="connsiteX1" fmla="*/ 12192000 w 12220875"/>
              <a:gd name="connsiteY1" fmla="*/ 0 h 4806856"/>
              <a:gd name="connsiteX2" fmla="*/ 12220875 w 12220875"/>
              <a:gd name="connsiteY2" fmla="*/ 2179159 h 4806856"/>
              <a:gd name="connsiteX3" fmla="*/ 0 w 12220875"/>
              <a:gd name="connsiteY3" fmla="*/ 4806856 h 4806856"/>
              <a:gd name="connsiteX4" fmla="*/ 0 w 12220875"/>
              <a:gd name="connsiteY4" fmla="*/ 0 h 4806856"/>
              <a:gd name="connsiteX0" fmla="*/ 0 w 12211249"/>
              <a:gd name="connsiteY0" fmla="*/ 0 h 4806856"/>
              <a:gd name="connsiteX1" fmla="*/ 12192000 w 12211249"/>
              <a:gd name="connsiteY1" fmla="*/ 0 h 4806856"/>
              <a:gd name="connsiteX2" fmla="*/ 12211249 w 12211249"/>
              <a:gd name="connsiteY2" fmla="*/ 2159908 h 4806856"/>
              <a:gd name="connsiteX3" fmla="*/ 0 w 12211249"/>
              <a:gd name="connsiteY3" fmla="*/ 4806856 h 4806856"/>
              <a:gd name="connsiteX4" fmla="*/ 0 w 12211249"/>
              <a:gd name="connsiteY4" fmla="*/ 0 h 4806856"/>
              <a:gd name="connsiteX0" fmla="*/ 0 w 12192925"/>
              <a:gd name="connsiteY0" fmla="*/ 0 h 4806856"/>
              <a:gd name="connsiteX1" fmla="*/ 12192000 w 12192925"/>
              <a:gd name="connsiteY1" fmla="*/ 0 h 4806856"/>
              <a:gd name="connsiteX2" fmla="*/ 12191999 w 12192925"/>
              <a:gd name="connsiteY2" fmla="*/ 2159908 h 4806856"/>
              <a:gd name="connsiteX3" fmla="*/ 0 w 12192925"/>
              <a:gd name="connsiteY3" fmla="*/ 4806856 h 4806856"/>
              <a:gd name="connsiteX4" fmla="*/ 0 w 12192925"/>
              <a:gd name="connsiteY4" fmla="*/ 0 h 48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925" h="4806856">
                <a:moveTo>
                  <a:pt x="0" y="0"/>
                </a:moveTo>
                <a:lnTo>
                  <a:pt x="12192000" y="0"/>
                </a:lnTo>
                <a:cubicBezTo>
                  <a:pt x="12195208" y="983060"/>
                  <a:pt x="12188791" y="1176848"/>
                  <a:pt x="12191999" y="2159908"/>
                </a:cubicBezTo>
                <a:lnTo>
                  <a:pt x="0" y="4806856"/>
                </a:lnTo>
                <a:lnTo>
                  <a:pt x="0" y="0"/>
                </a:lnTo>
                <a:close/>
              </a:path>
            </a:pathLst>
          </a:custGeom>
          <a:solidFill>
            <a:srgbClr val="155D0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676C010-1FB5-4000-928D-030BDD55633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1992" y="1392"/>
            <a:ext cx="12192789" cy="4489209"/>
          </a:xfrm>
          <a:custGeom>
            <a:avLst/>
            <a:gdLst>
              <a:gd name="connsiteX0" fmla="*/ 0 w 12192000"/>
              <a:gd name="connsiteY0" fmla="*/ 0 h 4806856"/>
              <a:gd name="connsiteX1" fmla="*/ 12192000 w 12192000"/>
              <a:gd name="connsiteY1" fmla="*/ 0 h 4806856"/>
              <a:gd name="connsiteX2" fmla="*/ 12192000 w 12192000"/>
              <a:gd name="connsiteY2" fmla="*/ 4806856 h 4806856"/>
              <a:gd name="connsiteX3" fmla="*/ 0 w 12192000"/>
              <a:gd name="connsiteY3" fmla="*/ 4806856 h 4806856"/>
              <a:gd name="connsiteX4" fmla="*/ 0 w 12192000"/>
              <a:gd name="connsiteY4" fmla="*/ 0 h 4806856"/>
              <a:gd name="connsiteX0" fmla="*/ 0 w 12192000"/>
              <a:gd name="connsiteY0" fmla="*/ 0 h 4806856"/>
              <a:gd name="connsiteX1" fmla="*/ 12192000 w 12192000"/>
              <a:gd name="connsiteY1" fmla="*/ 0 h 4806856"/>
              <a:gd name="connsiteX2" fmla="*/ 12192000 w 12192000"/>
              <a:gd name="connsiteY2" fmla="*/ 4344843 h 4806856"/>
              <a:gd name="connsiteX3" fmla="*/ 0 w 12192000"/>
              <a:gd name="connsiteY3" fmla="*/ 4806856 h 4806856"/>
              <a:gd name="connsiteX4" fmla="*/ 0 w 12192000"/>
              <a:gd name="connsiteY4" fmla="*/ 0 h 4806856"/>
              <a:gd name="connsiteX0" fmla="*/ 0 w 12192000"/>
              <a:gd name="connsiteY0" fmla="*/ 0 h 4806856"/>
              <a:gd name="connsiteX1" fmla="*/ 12192000 w 12192000"/>
              <a:gd name="connsiteY1" fmla="*/ 0 h 4806856"/>
              <a:gd name="connsiteX2" fmla="*/ 12153499 w 12192000"/>
              <a:gd name="connsiteY2" fmla="*/ 3574822 h 4806856"/>
              <a:gd name="connsiteX3" fmla="*/ 0 w 12192000"/>
              <a:gd name="connsiteY3" fmla="*/ 4806856 h 4806856"/>
              <a:gd name="connsiteX4" fmla="*/ 0 w 12192000"/>
              <a:gd name="connsiteY4" fmla="*/ 0 h 4806856"/>
              <a:gd name="connsiteX0" fmla="*/ 0 w 12201625"/>
              <a:gd name="connsiteY0" fmla="*/ 0 h 4806856"/>
              <a:gd name="connsiteX1" fmla="*/ 12192000 w 12201625"/>
              <a:gd name="connsiteY1" fmla="*/ 0 h 4806856"/>
              <a:gd name="connsiteX2" fmla="*/ 12201625 w 12201625"/>
              <a:gd name="connsiteY2" fmla="*/ 2949180 h 4806856"/>
              <a:gd name="connsiteX3" fmla="*/ 0 w 12201625"/>
              <a:gd name="connsiteY3" fmla="*/ 4806856 h 4806856"/>
              <a:gd name="connsiteX4" fmla="*/ 0 w 12201625"/>
              <a:gd name="connsiteY4" fmla="*/ 0 h 4806856"/>
              <a:gd name="connsiteX0" fmla="*/ 0 w 12211250"/>
              <a:gd name="connsiteY0" fmla="*/ 0 h 4806856"/>
              <a:gd name="connsiteX1" fmla="*/ 12192000 w 12211250"/>
              <a:gd name="connsiteY1" fmla="*/ 0 h 4806856"/>
              <a:gd name="connsiteX2" fmla="*/ 12211250 w 12211250"/>
              <a:gd name="connsiteY2" fmla="*/ 2121407 h 4806856"/>
              <a:gd name="connsiteX3" fmla="*/ 0 w 12211250"/>
              <a:gd name="connsiteY3" fmla="*/ 4806856 h 4806856"/>
              <a:gd name="connsiteX4" fmla="*/ 0 w 12211250"/>
              <a:gd name="connsiteY4" fmla="*/ 0 h 4806856"/>
              <a:gd name="connsiteX0" fmla="*/ 0 w 12220875"/>
              <a:gd name="connsiteY0" fmla="*/ 0 h 4806856"/>
              <a:gd name="connsiteX1" fmla="*/ 12192000 w 12220875"/>
              <a:gd name="connsiteY1" fmla="*/ 0 h 4806856"/>
              <a:gd name="connsiteX2" fmla="*/ 12220875 w 12220875"/>
              <a:gd name="connsiteY2" fmla="*/ 2179159 h 4806856"/>
              <a:gd name="connsiteX3" fmla="*/ 0 w 12220875"/>
              <a:gd name="connsiteY3" fmla="*/ 4806856 h 4806856"/>
              <a:gd name="connsiteX4" fmla="*/ 0 w 12220875"/>
              <a:gd name="connsiteY4" fmla="*/ 0 h 4806856"/>
              <a:gd name="connsiteX0" fmla="*/ 0 w 12211249"/>
              <a:gd name="connsiteY0" fmla="*/ 0 h 4806856"/>
              <a:gd name="connsiteX1" fmla="*/ 12192000 w 12211249"/>
              <a:gd name="connsiteY1" fmla="*/ 0 h 4806856"/>
              <a:gd name="connsiteX2" fmla="*/ 12211249 w 12211249"/>
              <a:gd name="connsiteY2" fmla="*/ 2159908 h 4806856"/>
              <a:gd name="connsiteX3" fmla="*/ 0 w 12211249"/>
              <a:gd name="connsiteY3" fmla="*/ 4806856 h 4806856"/>
              <a:gd name="connsiteX4" fmla="*/ 0 w 12211249"/>
              <a:gd name="connsiteY4" fmla="*/ 0 h 4806856"/>
              <a:gd name="connsiteX0" fmla="*/ 0 w 12192925"/>
              <a:gd name="connsiteY0" fmla="*/ 0 h 4806856"/>
              <a:gd name="connsiteX1" fmla="*/ 12192000 w 12192925"/>
              <a:gd name="connsiteY1" fmla="*/ 0 h 4806856"/>
              <a:gd name="connsiteX2" fmla="*/ 12191999 w 12192925"/>
              <a:gd name="connsiteY2" fmla="*/ 2159908 h 4806856"/>
              <a:gd name="connsiteX3" fmla="*/ 0 w 12192925"/>
              <a:gd name="connsiteY3" fmla="*/ 4806856 h 4806856"/>
              <a:gd name="connsiteX4" fmla="*/ 0 w 12192925"/>
              <a:gd name="connsiteY4" fmla="*/ 0 h 4806856"/>
              <a:gd name="connsiteX0" fmla="*/ 0 w 12192925"/>
              <a:gd name="connsiteY0" fmla="*/ 0 h 7800525"/>
              <a:gd name="connsiteX1" fmla="*/ 12192000 w 12192925"/>
              <a:gd name="connsiteY1" fmla="*/ 2993669 h 7800525"/>
              <a:gd name="connsiteX2" fmla="*/ 12191999 w 12192925"/>
              <a:gd name="connsiteY2" fmla="*/ 5153577 h 7800525"/>
              <a:gd name="connsiteX3" fmla="*/ 0 w 12192925"/>
              <a:gd name="connsiteY3" fmla="*/ 7800525 h 7800525"/>
              <a:gd name="connsiteX4" fmla="*/ 0 w 12192925"/>
              <a:gd name="connsiteY4" fmla="*/ 0 h 7800525"/>
              <a:gd name="connsiteX0" fmla="*/ 0 w 12192925"/>
              <a:gd name="connsiteY0" fmla="*/ 76762 h 7877287"/>
              <a:gd name="connsiteX1" fmla="*/ 12192000 w 12192925"/>
              <a:gd name="connsiteY1" fmla="*/ 0 h 7877287"/>
              <a:gd name="connsiteX2" fmla="*/ 12191999 w 12192925"/>
              <a:gd name="connsiteY2" fmla="*/ 5230339 h 7877287"/>
              <a:gd name="connsiteX3" fmla="*/ 0 w 12192925"/>
              <a:gd name="connsiteY3" fmla="*/ 7877287 h 7877287"/>
              <a:gd name="connsiteX4" fmla="*/ 0 w 12192925"/>
              <a:gd name="connsiteY4" fmla="*/ 76762 h 7877287"/>
              <a:gd name="connsiteX0" fmla="*/ 0 w 12192925"/>
              <a:gd name="connsiteY0" fmla="*/ 19190 h 7877287"/>
              <a:gd name="connsiteX1" fmla="*/ 12192000 w 12192925"/>
              <a:gd name="connsiteY1" fmla="*/ 0 h 7877287"/>
              <a:gd name="connsiteX2" fmla="*/ 12191999 w 12192925"/>
              <a:gd name="connsiteY2" fmla="*/ 5230339 h 7877287"/>
              <a:gd name="connsiteX3" fmla="*/ 0 w 12192925"/>
              <a:gd name="connsiteY3" fmla="*/ 7877287 h 7877287"/>
              <a:gd name="connsiteX4" fmla="*/ 0 w 12192925"/>
              <a:gd name="connsiteY4" fmla="*/ 19190 h 7877287"/>
              <a:gd name="connsiteX0" fmla="*/ 0 w 12214286"/>
              <a:gd name="connsiteY0" fmla="*/ 0 h 7858097"/>
              <a:gd name="connsiteX1" fmla="*/ 12214034 w 12214286"/>
              <a:gd name="connsiteY1" fmla="*/ 422184 h 7858097"/>
              <a:gd name="connsiteX2" fmla="*/ 12191999 w 12214286"/>
              <a:gd name="connsiteY2" fmla="*/ 5211149 h 7858097"/>
              <a:gd name="connsiteX3" fmla="*/ 0 w 12214286"/>
              <a:gd name="connsiteY3" fmla="*/ 7858097 h 7858097"/>
              <a:gd name="connsiteX4" fmla="*/ 0 w 12214286"/>
              <a:gd name="connsiteY4" fmla="*/ 0 h 7858097"/>
              <a:gd name="connsiteX0" fmla="*/ 0 w 12192926"/>
              <a:gd name="connsiteY0" fmla="*/ 0 h 7858097"/>
              <a:gd name="connsiteX1" fmla="*/ 12192001 w 12192926"/>
              <a:gd name="connsiteY1" fmla="*/ 38381 h 7858097"/>
              <a:gd name="connsiteX2" fmla="*/ 12191999 w 12192926"/>
              <a:gd name="connsiteY2" fmla="*/ 5211149 h 7858097"/>
              <a:gd name="connsiteX3" fmla="*/ 0 w 12192926"/>
              <a:gd name="connsiteY3" fmla="*/ 7858097 h 7858097"/>
              <a:gd name="connsiteX4" fmla="*/ 0 w 12192926"/>
              <a:gd name="connsiteY4" fmla="*/ 0 h 7858097"/>
              <a:gd name="connsiteX0" fmla="*/ 0 w 12192926"/>
              <a:gd name="connsiteY0" fmla="*/ 134331 h 7819716"/>
              <a:gd name="connsiteX1" fmla="*/ 12192001 w 12192926"/>
              <a:gd name="connsiteY1" fmla="*/ 0 h 7819716"/>
              <a:gd name="connsiteX2" fmla="*/ 12191999 w 12192926"/>
              <a:gd name="connsiteY2" fmla="*/ 5172768 h 7819716"/>
              <a:gd name="connsiteX3" fmla="*/ 0 w 12192926"/>
              <a:gd name="connsiteY3" fmla="*/ 7819716 h 7819716"/>
              <a:gd name="connsiteX4" fmla="*/ 0 w 12192926"/>
              <a:gd name="connsiteY4" fmla="*/ 134331 h 7819716"/>
              <a:gd name="connsiteX0" fmla="*/ 0 w 12192926"/>
              <a:gd name="connsiteY0" fmla="*/ 0 h 7819716"/>
              <a:gd name="connsiteX1" fmla="*/ 12192001 w 12192926"/>
              <a:gd name="connsiteY1" fmla="*/ 0 h 7819716"/>
              <a:gd name="connsiteX2" fmla="*/ 12191999 w 12192926"/>
              <a:gd name="connsiteY2" fmla="*/ 5172768 h 7819716"/>
              <a:gd name="connsiteX3" fmla="*/ 0 w 12192926"/>
              <a:gd name="connsiteY3" fmla="*/ 7819716 h 7819716"/>
              <a:gd name="connsiteX4" fmla="*/ 0 w 12192926"/>
              <a:gd name="connsiteY4" fmla="*/ 0 h 781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926" h="7819716">
                <a:moveTo>
                  <a:pt x="0" y="0"/>
                </a:moveTo>
                <a:lnTo>
                  <a:pt x="12192001" y="0"/>
                </a:lnTo>
                <a:cubicBezTo>
                  <a:pt x="12195209" y="983060"/>
                  <a:pt x="12188791" y="4189708"/>
                  <a:pt x="12191999" y="5172768"/>
                </a:cubicBezTo>
                <a:lnTo>
                  <a:pt x="0" y="7819716"/>
                </a:lnTo>
                <a:lnTo>
                  <a:pt x="0" y="0"/>
                </a:lnTo>
                <a:close/>
              </a:path>
            </a:pathLst>
          </a:custGeom>
          <a:solidFill>
            <a:srgbClr val="43963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16D6C-A952-4D94-8F90-D33C5922BC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931" y="3406966"/>
            <a:ext cx="2502471" cy="659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8938F-E50C-4D9A-9C6D-245937CF3670}"/>
              </a:ext>
            </a:extLst>
          </p:cNvPr>
          <p:cNvSpPr txBox="1"/>
          <p:nvPr userDrawn="1"/>
        </p:nvSpPr>
        <p:spPr>
          <a:xfrm>
            <a:off x="0" y="648929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"/>
              </a:spcAft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Fox Rothschild LLP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3947D-E500-46DF-98AF-896BA1679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396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8C1C73F-629F-4A00-811D-8D485449E6B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1" y="6066264"/>
            <a:ext cx="12191999" cy="793848"/>
          </a:xfrm>
          <a:custGeom>
            <a:avLst/>
            <a:gdLst>
              <a:gd name="connsiteX0" fmla="*/ 0 w 12192000"/>
              <a:gd name="connsiteY0" fmla="*/ 0 h 791737"/>
              <a:gd name="connsiteX1" fmla="*/ 12192000 w 12192000"/>
              <a:gd name="connsiteY1" fmla="*/ 0 h 791737"/>
              <a:gd name="connsiteX2" fmla="*/ 12192000 w 12192000"/>
              <a:gd name="connsiteY2" fmla="*/ 791737 h 791737"/>
              <a:gd name="connsiteX3" fmla="*/ 0 w 12192000"/>
              <a:gd name="connsiteY3" fmla="*/ 791737 h 791737"/>
              <a:gd name="connsiteX4" fmla="*/ 0 w 12192000"/>
              <a:gd name="connsiteY4" fmla="*/ 0 h 791737"/>
              <a:gd name="connsiteX0" fmla="*/ 7434 w 12192000"/>
              <a:gd name="connsiteY0" fmla="*/ 758283 h 791737"/>
              <a:gd name="connsiteX1" fmla="*/ 12192000 w 12192000"/>
              <a:gd name="connsiteY1" fmla="*/ 0 h 791737"/>
              <a:gd name="connsiteX2" fmla="*/ 12192000 w 12192000"/>
              <a:gd name="connsiteY2" fmla="*/ 791737 h 791737"/>
              <a:gd name="connsiteX3" fmla="*/ 0 w 12192000"/>
              <a:gd name="connsiteY3" fmla="*/ 791737 h 791737"/>
              <a:gd name="connsiteX4" fmla="*/ 7434 w 12192000"/>
              <a:gd name="connsiteY4" fmla="*/ 758283 h 791737"/>
              <a:gd name="connsiteX0" fmla="*/ 0 w 12196519"/>
              <a:gd name="connsiteY0" fmla="*/ 794142 h 794142"/>
              <a:gd name="connsiteX1" fmla="*/ 12196519 w 12196519"/>
              <a:gd name="connsiteY1" fmla="*/ 0 h 794142"/>
              <a:gd name="connsiteX2" fmla="*/ 12196519 w 12196519"/>
              <a:gd name="connsiteY2" fmla="*/ 791737 h 794142"/>
              <a:gd name="connsiteX3" fmla="*/ 4519 w 12196519"/>
              <a:gd name="connsiteY3" fmla="*/ 791737 h 794142"/>
              <a:gd name="connsiteX4" fmla="*/ 0 w 12196519"/>
              <a:gd name="connsiteY4" fmla="*/ 794142 h 7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519" h="794142">
                <a:moveTo>
                  <a:pt x="0" y="794142"/>
                </a:moveTo>
                <a:lnTo>
                  <a:pt x="12196519" y="0"/>
                </a:lnTo>
                <a:lnTo>
                  <a:pt x="12196519" y="791737"/>
                </a:lnTo>
                <a:lnTo>
                  <a:pt x="4519" y="791737"/>
                </a:lnTo>
                <a:lnTo>
                  <a:pt x="0" y="794142"/>
                </a:lnTo>
                <a:close/>
              </a:path>
            </a:pathLst>
          </a:custGeom>
          <a:solidFill>
            <a:srgbClr val="15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7A308-163E-4F79-BBBB-B47E7CB6D663}"/>
              </a:ext>
            </a:extLst>
          </p:cNvPr>
          <p:cNvSpPr>
            <a:spLocks noChangeAspect="1"/>
          </p:cNvSpPr>
          <p:nvPr userDrawn="1"/>
        </p:nvSpPr>
        <p:spPr>
          <a:xfrm>
            <a:off x="-4520" y="6066264"/>
            <a:ext cx="12196519" cy="794142"/>
          </a:xfrm>
          <a:custGeom>
            <a:avLst/>
            <a:gdLst>
              <a:gd name="connsiteX0" fmla="*/ 0 w 12192000"/>
              <a:gd name="connsiteY0" fmla="*/ 0 h 791737"/>
              <a:gd name="connsiteX1" fmla="*/ 12192000 w 12192000"/>
              <a:gd name="connsiteY1" fmla="*/ 0 h 791737"/>
              <a:gd name="connsiteX2" fmla="*/ 12192000 w 12192000"/>
              <a:gd name="connsiteY2" fmla="*/ 791737 h 791737"/>
              <a:gd name="connsiteX3" fmla="*/ 0 w 12192000"/>
              <a:gd name="connsiteY3" fmla="*/ 791737 h 791737"/>
              <a:gd name="connsiteX4" fmla="*/ 0 w 12192000"/>
              <a:gd name="connsiteY4" fmla="*/ 0 h 791737"/>
              <a:gd name="connsiteX0" fmla="*/ 7434 w 12192000"/>
              <a:gd name="connsiteY0" fmla="*/ 758283 h 791737"/>
              <a:gd name="connsiteX1" fmla="*/ 12192000 w 12192000"/>
              <a:gd name="connsiteY1" fmla="*/ 0 h 791737"/>
              <a:gd name="connsiteX2" fmla="*/ 12192000 w 12192000"/>
              <a:gd name="connsiteY2" fmla="*/ 791737 h 791737"/>
              <a:gd name="connsiteX3" fmla="*/ 0 w 12192000"/>
              <a:gd name="connsiteY3" fmla="*/ 791737 h 791737"/>
              <a:gd name="connsiteX4" fmla="*/ 7434 w 12192000"/>
              <a:gd name="connsiteY4" fmla="*/ 758283 h 791737"/>
              <a:gd name="connsiteX0" fmla="*/ 0 w 12196519"/>
              <a:gd name="connsiteY0" fmla="*/ 794142 h 794142"/>
              <a:gd name="connsiteX1" fmla="*/ 12196519 w 12196519"/>
              <a:gd name="connsiteY1" fmla="*/ 0 h 794142"/>
              <a:gd name="connsiteX2" fmla="*/ 12196519 w 12196519"/>
              <a:gd name="connsiteY2" fmla="*/ 791737 h 794142"/>
              <a:gd name="connsiteX3" fmla="*/ 4519 w 12196519"/>
              <a:gd name="connsiteY3" fmla="*/ 791737 h 794142"/>
              <a:gd name="connsiteX4" fmla="*/ 0 w 12196519"/>
              <a:gd name="connsiteY4" fmla="*/ 794142 h 7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519" h="794142">
                <a:moveTo>
                  <a:pt x="0" y="794142"/>
                </a:moveTo>
                <a:lnTo>
                  <a:pt x="12196519" y="0"/>
                </a:lnTo>
                <a:lnTo>
                  <a:pt x="12196519" y="791737"/>
                </a:lnTo>
                <a:lnTo>
                  <a:pt x="4519" y="791737"/>
                </a:lnTo>
                <a:lnTo>
                  <a:pt x="0" y="794142"/>
                </a:lnTo>
                <a:close/>
              </a:path>
            </a:pathLst>
          </a:custGeom>
          <a:solidFill>
            <a:srgbClr val="43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1C6C2-0558-40C0-9654-12C8676AA3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026" y="6212787"/>
            <a:ext cx="2043485" cy="538235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3D44282-ED49-410A-A23F-AD8C889F0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CB37C8-362D-4483-9724-DF111CEFCF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2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396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5E298E7-67A1-4C45-A46C-819E9DC2BF1C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0" y="1215187"/>
            <a:ext cx="12192000" cy="5197644"/>
          </a:xfrm>
          <a:custGeom>
            <a:avLst/>
            <a:gdLst>
              <a:gd name="connsiteX0" fmla="*/ 0 w 12192000"/>
              <a:gd name="connsiteY0" fmla="*/ 0 h 5551321"/>
              <a:gd name="connsiteX1" fmla="*/ 12192000 w 12192000"/>
              <a:gd name="connsiteY1" fmla="*/ 0 h 5551321"/>
              <a:gd name="connsiteX2" fmla="*/ 12192000 w 12192000"/>
              <a:gd name="connsiteY2" fmla="*/ 5551321 h 5551321"/>
              <a:gd name="connsiteX3" fmla="*/ 0 w 12192000"/>
              <a:gd name="connsiteY3" fmla="*/ 5551321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79969 w 12192000"/>
              <a:gd name="connsiteY1" fmla="*/ 866274 h 5551321"/>
              <a:gd name="connsiteX2" fmla="*/ 12192000 w 12192000"/>
              <a:gd name="connsiteY2" fmla="*/ 5551321 h 5551321"/>
              <a:gd name="connsiteX3" fmla="*/ 0 w 12192000"/>
              <a:gd name="connsiteY3" fmla="*/ 5551321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79969 w 12192000"/>
              <a:gd name="connsiteY1" fmla="*/ 866274 h 5551321"/>
              <a:gd name="connsiteX2" fmla="*/ 12192000 w 12192000"/>
              <a:gd name="connsiteY2" fmla="*/ 5551321 h 5551321"/>
              <a:gd name="connsiteX3" fmla="*/ 0 w 12192000"/>
              <a:gd name="connsiteY3" fmla="*/ 4576763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55906 w 12192000"/>
              <a:gd name="connsiteY1" fmla="*/ 950495 h 5551321"/>
              <a:gd name="connsiteX2" fmla="*/ 12192000 w 12192000"/>
              <a:gd name="connsiteY2" fmla="*/ 5551321 h 5551321"/>
              <a:gd name="connsiteX3" fmla="*/ 0 w 12192000"/>
              <a:gd name="connsiteY3" fmla="*/ 4576763 h 5551321"/>
              <a:gd name="connsiteX4" fmla="*/ 0 w 12192000"/>
              <a:gd name="connsiteY4" fmla="*/ 0 h 555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551321">
                <a:moveTo>
                  <a:pt x="0" y="0"/>
                </a:moveTo>
                <a:lnTo>
                  <a:pt x="12155906" y="950495"/>
                </a:lnTo>
                <a:cubicBezTo>
                  <a:pt x="12159916" y="2512177"/>
                  <a:pt x="12187990" y="3989639"/>
                  <a:pt x="12192000" y="5551321"/>
                </a:cubicBezTo>
                <a:lnTo>
                  <a:pt x="0" y="4576763"/>
                </a:lnTo>
                <a:lnTo>
                  <a:pt x="0" y="0"/>
                </a:lnTo>
                <a:close/>
              </a:path>
            </a:pathLst>
          </a:custGeom>
          <a:solidFill>
            <a:srgbClr val="155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BCF27-208B-44FD-8E45-DEC9620CB155}"/>
              </a:ext>
            </a:extLst>
          </p:cNvPr>
          <p:cNvSpPr/>
          <p:nvPr userDrawn="1"/>
        </p:nvSpPr>
        <p:spPr>
          <a:xfrm>
            <a:off x="0" y="1215189"/>
            <a:ext cx="12192000" cy="5197644"/>
          </a:xfrm>
          <a:custGeom>
            <a:avLst/>
            <a:gdLst>
              <a:gd name="connsiteX0" fmla="*/ 0 w 12192000"/>
              <a:gd name="connsiteY0" fmla="*/ 0 h 5551321"/>
              <a:gd name="connsiteX1" fmla="*/ 12192000 w 12192000"/>
              <a:gd name="connsiteY1" fmla="*/ 0 h 5551321"/>
              <a:gd name="connsiteX2" fmla="*/ 12192000 w 12192000"/>
              <a:gd name="connsiteY2" fmla="*/ 5551321 h 5551321"/>
              <a:gd name="connsiteX3" fmla="*/ 0 w 12192000"/>
              <a:gd name="connsiteY3" fmla="*/ 5551321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79969 w 12192000"/>
              <a:gd name="connsiteY1" fmla="*/ 866274 h 5551321"/>
              <a:gd name="connsiteX2" fmla="*/ 12192000 w 12192000"/>
              <a:gd name="connsiteY2" fmla="*/ 5551321 h 5551321"/>
              <a:gd name="connsiteX3" fmla="*/ 0 w 12192000"/>
              <a:gd name="connsiteY3" fmla="*/ 5551321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79969 w 12192000"/>
              <a:gd name="connsiteY1" fmla="*/ 866274 h 5551321"/>
              <a:gd name="connsiteX2" fmla="*/ 12192000 w 12192000"/>
              <a:gd name="connsiteY2" fmla="*/ 5551321 h 5551321"/>
              <a:gd name="connsiteX3" fmla="*/ 0 w 12192000"/>
              <a:gd name="connsiteY3" fmla="*/ 4576763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67938 w 12192000"/>
              <a:gd name="connsiteY1" fmla="*/ 721895 h 5551321"/>
              <a:gd name="connsiteX2" fmla="*/ 12192000 w 12192000"/>
              <a:gd name="connsiteY2" fmla="*/ 5551321 h 5551321"/>
              <a:gd name="connsiteX3" fmla="*/ 0 w 12192000"/>
              <a:gd name="connsiteY3" fmla="*/ 4576763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79969 w 12192000"/>
              <a:gd name="connsiteY1" fmla="*/ 1130968 h 5551321"/>
              <a:gd name="connsiteX2" fmla="*/ 12192000 w 12192000"/>
              <a:gd name="connsiteY2" fmla="*/ 5551321 h 5551321"/>
              <a:gd name="connsiteX3" fmla="*/ 0 w 12192000"/>
              <a:gd name="connsiteY3" fmla="*/ 4576763 h 5551321"/>
              <a:gd name="connsiteX4" fmla="*/ 0 w 12192000"/>
              <a:gd name="connsiteY4" fmla="*/ 0 h 5551321"/>
              <a:gd name="connsiteX0" fmla="*/ 0 w 12192000"/>
              <a:gd name="connsiteY0" fmla="*/ 0 h 5551321"/>
              <a:gd name="connsiteX1" fmla="*/ 12179969 w 12192000"/>
              <a:gd name="connsiteY1" fmla="*/ 1022684 h 5551321"/>
              <a:gd name="connsiteX2" fmla="*/ 12192000 w 12192000"/>
              <a:gd name="connsiteY2" fmla="*/ 5551321 h 5551321"/>
              <a:gd name="connsiteX3" fmla="*/ 0 w 12192000"/>
              <a:gd name="connsiteY3" fmla="*/ 4576763 h 5551321"/>
              <a:gd name="connsiteX4" fmla="*/ 0 w 12192000"/>
              <a:gd name="connsiteY4" fmla="*/ 0 h 555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551321">
                <a:moveTo>
                  <a:pt x="0" y="0"/>
                </a:moveTo>
                <a:lnTo>
                  <a:pt x="12179969" y="1022684"/>
                </a:lnTo>
                <a:cubicBezTo>
                  <a:pt x="12183979" y="2584366"/>
                  <a:pt x="12187990" y="3989639"/>
                  <a:pt x="12192000" y="5551321"/>
                </a:cubicBezTo>
                <a:lnTo>
                  <a:pt x="0" y="4576763"/>
                </a:lnTo>
                <a:lnTo>
                  <a:pt x="0" y="0"/>
                </a:lnTo>
                <a:close/>
              </a:path>
            </a:pathLst>
          </a:custGeom>
          <a:solidFill>
            <a:srgbClr val="43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9247CED-77D6-4246-92DE-AA2412C633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24425" y="6198188"/>
            <a:ext cx="2343150" cy="47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C8E4F-2D58-4036-8BE6-040BA23F5B79}"/>
              </a:ext>
            </a:extLst>
          </p:cNvPr>
          <p:cNvSpPr txBox="1"/>
          <p:nvPr userDrawn="1"/>
        </p:nvSpPr>
        <p:spPr>
          <a:xfrm>
            <a:off x="186813" y="5830529"/>
            <a:ext cx="356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"/>
              </a:spcAft>
            </a:p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3E64D8D-5801-4C11-8DF8-8393D10A5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37C8-362D-4483-9724-DF111CEF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0" r:id="rId3"/>
    <p:sldLayoutId id="2147483692" r:id="rId4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396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72A75C-4938-4EFC-BA1D-58AEE70C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License Agreements:</a:t>
            </a:r>
            <a:br>
              <a:rPr lang="en-US" dirty="0"/>
            </a:br>
            <a:r>
              <a:rPr lang="en-US" i="1" dirty="0"/>
              <a:t>the complete download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51EDA8-6E9A-474C-A7A0-EB144CE41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ACC Western Pennsylvania </a:t>
            </a:r>
          </a:p>
          <a:p>
            <a:r>
              <a:rPr lang="en-US" sz="2800" dirty="0"/>
              <a:t>8.29.2023</a:t>
            </a:r>
          </a:p>
          <a:p>
            <a:r>
              <a:rPr lang="en-US" sz="2800" dirty="0"/>
              <a:t>Presenter:  Jim Singer, Fox Rothschild LLP</a:t>
            </a:r>
          </a:p>
        </p:txBody>
      </p:sp>
    </p:spTree>
    <p:extLst>
      <p:ext uri="{BB962C8B-B14F-4D97-AF65-F5344CB8AC3E}">
        <p14:creationId xmlns:p14="http://schemas.microsoft.com/office/powerpoint/2010/main" val="181592642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4655-C1CE-1D54-B02F-B168A224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Installed software licenses: 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BCD-D94D-8F8D-2584-DEB9D9AC95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708" y="1450233"/>
            <a:ext cx="8693727" cy="3957534"/>
          </a:xfrm>
        </p:spPr>
        <p:txBody>
          <a:bodyPr/>
          <a:lstStyle/>
          <a:p>
            <a:r>
              <a:rPr lang="en-US" dirty="0"/>
              <a:t>What code does the customer get?</a:t>
            </a:r>
          </a:p>
          <a:p>
            <a:pPr lvl="1"/>
            <a:r>
              <a:rPr lang="en-US" dirty="0"/>
              <a:t>Source code, object code, or both?</a:t>
            </a:r>
          </a:p>
          <a:p>
            <a:pPr lvl="1"/>
            <a:endParaRPr lang="en-US" dirty="0"/>
          </a:p>
          <a:p>
            <a:r>
              <a:rPr lang="en-US" dirty="0"/>
              <a:t>Customization?</a:t>
            </a:r>
          </a:p>
          <a:p>
            <a:pPr lvl="1"/>
            <a:endParaRPr lang="en-US" dirty="0"/>
          </a:p>
          <a:p>
            <a:r>
              <a:rPr lang="en-US" dirty="0"/>
              <a:t>Optional modules and features?</a:t>
            </a:r>
          </a:p>
          <a:p>
            <a:pPr lvl="1"/>
            <a:r>
              <a:rPr lang="en-US" dirty="0"/>
              <a:t>May list in order form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74A32A2-41AA-B1D6-FFA3-6CE1FC8C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91" y="1961965"/>
            <a:ext cx="4237088" cy="24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04786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4655-C1CE-1D54-B02F-B168A224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Installed software licenses:  more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BCD-D94D-8F8D-2584-DEB9D9AC95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708" y="1450233"/>
            <a:ext cx="8693727" cy="3957534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Updates = bug fixes / security updates </a:t>
            </a:r>
          </a:p>
          <a:p>
            <a:pPr lvl="1"/>
            <a:r>
              <a:rPr lang="en-US" dirty="0"/>
              <a:t>Should </a:t>
            </a:r>
            <a:r>
              <a:rPr lang="en-US" u="sng" dirty="0"/>
              <a:t>require </a:t>
            </a:r>
            <a:r>
              <a:rPr lang="en-US" dirty="0"/>
              <a:t>customer to accept and install mandatory updates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Typically, free for a limited time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spcAft>
                <a:spcPts val="500"/>
              </a:spcAft>
            </a:pPr>
            <a:r>
              <a:rPr lang="en-US" dirty="0"/>
              <a:t>Upgrades = new features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Typically, not included – requires additional fee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jsinger\AppData\Local\Microsoft\Windows\Temporary Internet Files\Content.IE5\0F22WA98\shakinghands-business-Simpletutorials.net[1].png">
            <a:extLst>
              <a:ext uri="{FF2B5EF4-FFF2-40B4-BE49-F238E27FC236}">
                <a16:creationId xmlns:a16="http://schemas.microsoft.com/office/drawing/2014/main" id="{192678A8-C62B-143F-892F-57272BD5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752" y="2243667"/>
            <a:ext cx="24114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78539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4655-C1CE-1D54-B02F-B168A224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Hosted service agreements –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BCD-D94D-8F8D-2584-DEB9D9AC95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708" y="1450233"/>
            <a:ext cx="7123547" cy="3957534"/>
          </a:xfrm>
        </p:spPr>
        <p:txBody>
          <a:bodyPr/>
          <a:lstStyle/>
          <a:p>
            <a:r>
              <a:rPr lang="en-US" dirty="0"/>
              <a:t>Define the service</a:t>
            </a:r>
          </a:p>
          <a:p>
            <a:pPr lvl="1"/>
            <a:r>
              <a:rPr lang="en-US" dirty="0"/>
              <a:t>General description – benefits service provider</a:t>
            </a:r>
          </a:p>
          <a:p>
            <a:pPr lvl="1"/>
            <a:r>
              <a:rPr lang="en-US" dirty="0"/>
              <a:t>List specific functions – benefits customer</a:t>
            </a:r>
          </a:p>
          <a:p>
            <a:r>
              <a:rPr lang="en-US" dirty="0"/>
              <a:t>Describe it as right to access a service, not license to access / use software code</a:t>
            </a:r>
          </a:p>
          <a:p>
            <a:r>
              <a:rPr lang="en-US" dirty="0"/>
              <a:t>Customization?</a:t>
            </a:r>
          </a:p>
          <a:p>
            <a:r>
              <a:rPr lang="en-US" dirty="0"/>
              <a:t>Service Level Agreement (SLA)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5B013-CB2E-B36A-2707-6D6793A5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747" y="1539453"/>
            <a:ext cx="36195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0945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5002-BDE4-7991-540C-45B10E49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Level Agreements (SLAs)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AF84-1FCB-8444-C630-6E375E0C6F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2453" y="1286358"/>
            <a:ext cx="11049000" cy="3957534"/>
          </a:xfrm>
        </p:spPr>
        <p:txBody>
          <a:bodyPr/>
          <a:lstStyle/>
          <a:p>
            <a:r>
              <a:rPr lang="en-US" dirty="0"/>
              <a:t>Define service categories and expected response time</a:t>
            </a:r>
          </a:p>
          <a:p>
            <a:pPr lvl="1"/>
            <a:r>
              <a:rPr lang="en-US" dirty="0"/>
              <a:t>Example:  </a:t>
            </a:r>
          </a:p>
          <a:p>
            <a:pPr lvl="2"/>
            <a:r>
              <a:rPr lang="en-US" dirty="0"/>
              <a:t>Level 1 = system down, respond within 1 hour</a:t>
            </a:r>
          </a:p>
          <a:p>
            <a:pPr lvl="2"/>
            <a:r>
              <a:rPr lang="en-US" dirty="0"/>
              <a:t>Level 2 = some features down, respond within 4 hours</a:t>
            </a:r>
          </a:p>
          <a:p>
            <a:pPr lvl="2"/>
            <a:r>
              <a:rPr lang="en-US" dirty="0"/>
              <a:t>Level 3 = system functional but degraded, respond within 1 business day</a:t>
            </a:r>
          </a:p>
          <a:p>
            <a:pPr lvl="2"/>
            <a:endParaRPr lang="en-US" dirty="0"/>
          </a:p>
          <a:p>
            <a:r>
              <a:rPr lang="en-US" dirty="0"/>
              <a:t>Minimum required uptime </a:t>
            </a:r>
            <a:r>
              <a:rPr lang="en-US" sz="2000" dirty="0"/>
              <a:t>(99+%)</a:t>
            </a:r>
          </a:p>
          <a:p>
            <a:pPr lvl="1"/>
            <a:r>
              <a:rPr lang="en-US" dirty="0"/>
              <a:t>Exclude scheduled maintenance</a:t>
            </a:r>
          </a:p>
          <a:p>
            <a:pPr lvl="1"/>
            <a:r>
              <a:rPr lang="en-US" dirty="0"/>
              <a:t>Consider:  Does the service provider control uptime, or is it a third party such as AWS?</a:t>
            </a:r>
          </a:p>
          <a:p>
            <a:pPr lvl="1"/>
            <a:endParaRPr lang="en-US" dirty="0"/>
          </a:p>
          <a:p>
            <a:r>
              <a:rPr lang="en-US" dirty="0"/>
              <a:t>Consequence of failure to meet service levels / uptime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8242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FBD1-1649-4E73-0322-141D9077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7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Common terms</a:t>
            </a:r>
          </a:p>
        </p:txBody>
      </p:sp>
    </p:spTree>
    <p:extLst>
      <p:ext uri="{BB962C8B-B14F-4D97-AF65-F5344CB8AC3E}">
        <p14:creationId xmlns:p14="http://schemas.microsoft.com/office/powerpoint/2010/main" val="1035209009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4655-C1CE-1D54-B02F-B168A224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Usage rights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BCD-D94D-8F8D-2584-DEB9D9AC95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708" y="1230354"/>
            <a:ext cx="6799247" cy="4211658"/>
          </a:xfrm>
        </p:spPr>
        <p:txBody>
          <a:bodyPr/>
          <a:lstStyle/>
          <a:p>
            <a:r>
              <a:rPr lang="en-US" dirty="0"/>
              <a:t>Who can use the software / service?</a:t>
            </a:r>
          </a:p>
          <a:p>
            <a:pPr lvl="1"/>
            <a:r>
              <a:rPr lang="en-US" dirty="0"/>
              <a:t>One end user</a:t>
            </a:r>
          </a:p>
          <a:p>
            <a:pPr lvl="1"/>
            <a:r>
              <a:rPr lang="en-US" dirty="0"/>
              <a:t>Specific # of end users (seats)</a:t>
            </a:r>
          </a:p>
          <a:p>
            <a:pPr lvl="1"/>
            <a:r>
              <a:rPr lang="en-US" dirty="0"/>
              <a:t>Number of devices</a:t>
            </a:r>
          </a:p>
          <a:p>
            <a:pPr lvl="1"/>
            <a:r>
              <a:rPr lang="en-US" dirty="0"/>
              <a:t>Enterprise-wide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Internal use only, or to provide services to others?</a:t>
            </a:r>
          </a:p>
          <a:p>
            <a:endParaRPr lang="en-US" dirty="0"/>
          </a:p>
          <a:p>
            <a:r>
              <a:rPr lang="en-US" dirty="0"/>
              <a:t>Consider </a:t>
            </a:r>
            <a:r>
              <a:rPr lang="en-US" dirty="0" err="1"/>
              <a:t>EULAs</a:t>
            </a:r>
            <a:r>
              <a:rPr lang="en-US" dirty="0"/>
              <a:t>,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BDAB5-14BF-4A80-7372-6C438D5B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55" y="1450233"/>
            <a:ext cx="45434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0170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C1A9-DADF-99C9-3086-AB32E96A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2B43-FDAC-1CEA-FB67-71DBAF3C1C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89460"/>
            <a:ext cx="8113889" cy="4805181"/>
          </a:xfrm>
        </p:spPr>
        <p:txBody>
          <a:bodyPr/>
          <a:lstStyle/>
          <a:p>
            <a:r>
              <a:rPr lang="en-US" dirty="0"/>
              <a:t>No assignment or sublicensing</a:t>
            </a:r>
          </a:p>
          <a:p>
            <a:pPr lvl="1"/>
            <a:r>
              <a:rPr lang="en-US" dirty="0"/>
              <a:t>(except as specifically permitted)</a:t>
            </a:r>
          </a:p>
          <a:p>
            <a:r>
              <a:rPr lang="en-US" dirty="0"/>
              <a:t>No copying / no modification / no derivative works</a:t>
            </a:r>
          </a:p>
          <a:p>
            <a:r>
              <a:rPr lang="en-US" dirty="0"/>
              <a:t>No reverse engineering / accessing source code</a:t>
            </a:r>
          </a:p>
          <a:p>
            <a:r>
              <a:rPr lang="en-US" dirty="0"/>
              <a:t>No redistribution of content</a:t>
            </a:r>
          </a:p>
          <a:p>
            <a:endParaRPr lang="en-US" dirty="0"/>
          </a:p>
        </p:txBody>
      </p:sp>
      <p:pic>
        <p:nvPicPr>
          <p:cNvPr id="5" name="Content Placeholder 4" descr="C:\Users\jsinger\AppData\Local\Microsoft\Windows\Temporary Internet Files\Content.IE5\7GEGWILQ\No_sign_Right.svg[1].png">
            <a:extLst>
              <a:ext uri="{FF2B5EF4-FFF2-40B4-BE49-F238E27FC236}">
                <a16:creationId xmlns:a16="http://schemas.microsoft.com/office/drawing/2014/main" id="{C9E2A70D-3532-38D7-FB1B-C9558D0D183D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27" y="1810802"/>
            <a:ext cx="2385435" cy="238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21197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C1A9-DADF-99C9-3086-AB32E96A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restrictions on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2B43-FDAC-1CEA-FB67-71DBAF3C1C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199" y="1216927"/>
            <a:ext cx="8148783" cy="4805181"/>
          </a:xfrm>
        </p:spPr>
        <p:txBody>
          <a:bodyPr/>
          <a:lstStyle/>
          <a:p>
            <a:r>
              <a:rPr lang="en-US" dirty="0"/>
              <a:t>Security – no sharing of credentials</a:t>
            </a:r>
          </a:p>
          <a:p>
            <a:r>
              <a:rPr lang="en-US" dirty="0"/>
              <a:t>No unlawful use</a:t>
            </a:r>
          </a:p>
          <a:p>
            <a:r>
              <a:rPr lang="en-US" dirty="0"/>
              <a:t>No export</a:t>
            </a:r>
          </a:p>
          <a:p>
            <a:endParaRPr lang="en-US" dirty="0"/>
          </a:p>
          <a:p>
            <a:r>
              <a:rPr lang="en-US" dirty="0"/>
              <a:t>Optional:</a:t>
            </a:r>
          </a:p>
          <a:p>
            <a:pPr lvl="1"/>
            <a:r>
              <a:rPr lang="en-US" dirty="0"/>
              <a:t>N	o competition with licensor</a:t>
            </a:r>
          </a:p>
          <a:p>
            <a:pPr lvl="1"/>
            <a:r>
              <a:rPr lang="en-US" dirty="0"/>
              <a:t>Additional restrictions if required by third party licensors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72493-F169-1C19-0019-9B37F6264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66" y="807342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6989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322F-27FB-6F89-9833-69D5644B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BBB2-31C6-EDC9-F89E-F445F83D0F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35975"/>
            <a:ext cx="8970818" cy="4997092"/>
          </a:xfrm>
        </p:spPr>
        <p:txBody>
          <a:bodyPr/>
          <a:lstStyle/>
          <a:p>
            <a:r>
              <a:rPr lang="en-US" dirty="0"/>
              <a:t>Flat fee or subscription?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Enterprise, per-seat, or usage-based?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Tiered pricing?</a:t>
            </a:r>
          </a:p>
          <a:p>
            <a:endParaRPr lang="en-US" dirty="0"/>
          </a:p>
          <a:p>
            <a:r>
              <a:rPr lang="en-US" dirty="0"/>
              <a:t>Audit rights</a:t>
            </a:r>
          </a:p>
        </p:txBody>
      </p:sp>
      <p:pic>
        <p:nvPicPr>
          <p:cNvPr id="5" name="Picture 4" descr="A black line drawing of a paper document and a pen&#10;&#10;Description automatically generated">
            <a:extLst>
              <a:ext uri="{FF2B5EF4-FFF2-40B4-BE49-F238E27FC236}">
                <a16:creationId xmlns:a16="http://schemas.microsoft.com/office/drawing/2014/main" id="{5AD4D3DA-6216-02A1-4866-6FCC2CF8F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8"/>
          <a:stretch/>
        </p:blipFill>
        <p:spPr>
          <a:xfrm>
            <a:off x="7496452" y="1027906"/>
            <a:ext cx="4251383" cy="39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8339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322F-27FB-6F89-9833-69D5644B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pricing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BBB2-31C6-EDC9-F89E-F445F83D0F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35975"/>
            <a:ext cx="8970818" cy="4997092"/>
          </a:xfrm>
        </p:spPr>
        <p:txBody>
          <a:bodyPr/>
          <a:lstStyle/>
          <a:p>
            <a:r>
              <a:rPr lang="en-US" dirty="0"/>
              <a:t>Custom development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Installation and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Service / support / maintenance fees</a:t>
            </a:r>
          </a:p>
          <a:p>
            <a:pPr lvl="1"/>
            <a:r>
              <a:rPr lang="en-US" i="1" dirty="0"/>
              <a:t>Updates </a:t>
            </a:r>
            <a:r>
              <a:rPr lang="en-US" dirty="0"/>
              <a:t>typically included in subscription models; </a:t>
            </a:r>
          </a:p>
          <a:p>
            <a:pPr lvl="1"/>
            <a:r>
              <a:rPr lang="en-US" i="1" dirty="0"/>
              <a:t>Upgrades </a:t>
            </a:r>
            <a:r>
              <a:rPr lang="en-US" dirty="0"/>
              <a:t>are typically not included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include separate support / maintenance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66365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D9FA-198D-9CA1-D9C5-CF8ECA11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discussion?</a:t>
            </a:r>
          </a:p>
        </p:txBody>
      </p:sp>
      <p:pic>
        <p:nvPicPr>
          <p:cNvPr id="6" name="Picture 2" descr="one-size-fits-all">
            <a:extLst>
              <a:ext uri="{FF2B5EF4-FFF2-40B4-BE49-F238E27FC236}">
                <a16:creationId xmlns:a16="http://schemas.microsoft.com/office/drawing/2014/main" id="{424DD844-D641-529F-4BBB-D06009D18F5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67" y="1338537"/>
            <a:ext cx="3914624" cy="39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D3C8B2-0EA2-E28E-0D63-949B5B7DEF8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68375" y="1690688"/>
            <a:ext cx="5127625" cy="37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521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FBD1-1649-4E73-0322-141D9077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7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Pause - questions</a:t>
            </a:r>
          </a:p>
        </p:txBody>
      </p:sp>
    </p:spTree>
    <p:extLst>
      <p:ext uri="{BB962C8B-B14F-4D97-AF65-F5344CB8AC3E}">
        <p14:creationId xmlns:p14="http://schemas.microsoft.com/office/powerpoint/2010/main" val="1964649933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9813-5020-A884-722D-A0E5AF1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0261-7FC6-60F7-BE49-47255E7561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9911" y="1302108"/>
            <a:ext cx="10653889" cy="4410070"/>
          </a:xfrm>
        </p:spPr>
        <p:txBody>
          <a:bodyPr/>
          <a:lstStyle/>
          <a:p>
            <a:r>
              <a:rPr lang="en-US" b="1" dirty="0"/>
              <a:t>Licensee’s obligations</a:t>
            </a:r>
          </a:p>
          <a:p>
            <a:pPr lvl="1"/>
            <a:r>
              <a:rPr lang="en-US" dirty="0"/>
              <a:t>Source code (if provided)</a:t>
            </a:r>
          </a:p>
          <a:p>
            <a:pPr lvl="1"/>
            <a:r>
              <a:rPr lang="en-US" dirty="0"/>
              <a:t>Third party data sets (if provided)</a:t>
            </a:r>
          </a:p>
          <a:p>
            <a:pPr lvl="1"/>
            <a:r>
              <a:rPr lang="en-US" dirty="0"/>
              <a:t>Other information accessed through the software</a:t>
            </a:r>
          </a:p>
          <a:p>
            <a:pPr lvl="1"/>
            <a:endParaRPr lang="en-US" dirty="0"/>
          </a:p>
          <a:p>
            <a:r>
              <a:rPr lang="en-US" b="1" dirty="0"/>
              <a:t>Provider’s obligations </a:t>
            </a:r>
            <a:r>
              <a:rPr lang="en-US" dirty="0"/>
              <a:t>(maybe)</a:t>
            </a:r>
          </a:p>
          <a:p>
            <a:pPr lvl="1"/>
            <a:r>
              <a:rPr lang="en-US" dirty="0"/>
              <a:t>Information uploaded by licensee</a:t>
            </a:r>
          </a:p>
          <a:p>
            <a:pPr lvl="1"/>
            <a:r>
              <a:rPr lang="en-US" dirty="0"/>
              <a:t>Output generated for licensee</a:t>
            </a:r>
          </a:p>
          <a:p>
            <a:pPr lvl="1"/>
            <a:r>
              <a:rPr lang="en-US" dirty="0"/>
              <a:t>Customer’s usage data </a:t>
            </a:r>
          </a:p>
          <a:p>
            <a:pPr lvl="2"/>
            <a:endParaRPr lang="en-US" dirty="0"/>
          </a:p>
        </p:txBody>
      </p:sp>
      <p:pic>
        <p:nvPicPr>
          <p:cNvPr id="5" name="Picture 4" descr="A pen on a paper&#10;&#10;Description automatically generated">
            <a:extLst>
              <a:ext uri="{FF2B5EF4-FFF2-40B4-BE49-F238E27FC236}">
                <a16:creationId xmlns:a16="http://schemas.microsoft.com/office/drawing/2014/main" id="{980F04C9-8689-6CCF-FFEE-DE0A7377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77" y="2965140"/>
            <a:ext cx="4328765" cy="28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287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58ED-5652-FED6-5543-5D21754A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policies are different!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0215-F8EF-C4C5-37DD-0F692C3074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13397"/>
            <a:ext cx="10811933" cy="3957534"/>
          </a:xfrm>
        </p:spPr>
        <p:txBody>
          <a:bodyPr/>
          <a:lstStyle/>
          <a:p>
            <a:r>
              <a:rPr lang="en-US" b="1" dirty="0"/>
              <a:t>Privacy policy </a:t>
            </a:r>
            <a:endParaRPr lang="en-US" dirty="0"/>
          </a:p>
          <a:p>
            <a:pPr lvl="1"/>
            <a:r>
              <a:rPr lang="en-US" dirty="0"/>
              <a:t>Legally required disclosure </a:t>
            </a:r>
          </a:p>
          <a:p>
            <a:pPr lvl="1"/>
            <a:r>
              <a:rPr lang="en-US" dirty="0"/>
              <a:t>Informs consumers what a service may do with the consumer’s personal information</a:t>
            </a:r>
          </a:p>
          <a:p>
            <a:endParaRPr lang="en-US" dirty="0"/>
          </a:p>
          <a:p>
            <a:r>
              <a:rPr lang="en-US" b="1" dirty="0"/>
              <a:t>NDA in license terms </a:t>
            </a:r>
          </a:p>
          <a:p>
            <a:pPr lvl="1"/>
            <a:r>
              <a:rPr lang="en-US" dirty="0"/>
              <a:t>Negotiated agreement</a:t>
            </a:r>
          </a:p>
          <a:p>
            <a:pPr lvl="1"/>
            <a:r>
              <a:rPr lang="en-US" dirty="0"/>
              <a:t>Outlines permissions and restrictions on use of certain types of information</a:t>
            </a:r>
          </a:p>
          <a:p>
            <a:pPr lvl="1"/>
            <a:r>
              <a:rPr lang="en-US" dirty="0"/>
              <a:t>Use may be permitted if not expressly restricted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69336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23CA-CCF4-527A-D7B6-5362BC93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Warranties / Limitations on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84DC-5589-AB69-E139-ADF2ED7789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450233"/>
            <a:ext cx="10337800" cy="3957534"/>
          </a:xfrm>
        </p:spPr>
        <p:txBody>
          <a:bodyPr/>
          <a:lstStyle/>
          <a:p>
            <a:r>
              <a:rPr lang="en-US" b="1" dirty="0"/>
              <a:t>Provider’s goals:  </a:t>
            </a:r>
          </a:p>
          <a:p>
            <a:pPr lvl="1"/>
            <a:r>
              <a:rPr lang="en-US" dirty="0"/>
              <a:t>Software provided as is; strict limitations on liability</a:t>
            </a:r>
          </a:p>
          <a:p>
            <a:pPr lvl="1"/>
            <a:r>
              <a:rPr lang="en-US" dirty="0"/>
              <a:t>Customer will not violate restrictions on use</a:t>
            </a:r>
          </a:p>
          <a:p>
            <a:pPr lvl="1"/>
            <a:r>
              <a:rPr lang="en-US" dirty="0"/>
              <a:t>Preconditions (notice, opportunity to cure, replacement of code)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Customer’s goals:</a:t>
            </a:r>
          </a:p>
          <a:p>
            <a:pPr lvl="1"/>
            <a:r>
              <a:rPr lang="en-US" dirty="0"/>
              <a:t>Software will perform described functions in accordance with all documentation</a:t>
            </a:r>
          </a:p>
          <a:p>
            <a:pPr lvl="1"/>
            <a:r>
              <a:rPr lang="en-US" dirty="0"/>
              <a:t>Security of customer’s data and information</a:t>
            </a:r>
          </a:p>
          <a:p>
            <a:pPr lvl="1"/>
            <a:r>
              <a:rPr lang="en-US" dirty="0"/>
              <a:t>Compliance with laws</a:t>
            </a:r>
          </a:p>
          <a:p>
            <a:pPr lvl="1"/>
            <a:r>
              <a:rPr lang="en-US" dirty="0"/>
              <a:t>Non-infringement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97809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1064-58F8-F259-8C4A-24738A33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of Work / Exhibits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3414-A9CD-99B5-1E3B-E500C701A9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0111" y="1450233"/>
            <a:ext cx="9807221" cy="3957534"/>
          </a:xfrm>
        </p:spPr>
        <p:txBody>
          <a:bodyPr/>
          <a:lstStyle/>
          <a:p>
            <a:r>
              <a:rPr lang="en-US" b="1" dirty="0"/>
              <a:t>Provider–friendly:</a:t>
            </a:r>
          </a:p>
          <a:p>
            <a:pPr lvl="1"/>
            <a:r>
              <a:rPr lang="en-US" i="1" dirty="0"/>
              <a:t>Licensee may access the Acme Space Modulator software that Provider provides to Licensee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Licensee-friendly:</a:t>
            </a:r>
          </a:p>
          <a:p>
            <a:pPr lvl="1"/>
            <a:r>
              <a:rPr lang="en-US" i="1" dirty="0"/>
              <a:t>Provider will provide Licensee with full access to the Acme Space Modulator Software as described in the Proposal dated ### and the functional specification enclosed in Exhibit 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800"/>
      </p:ext>
    </p:extLst>
  </p:cSld>
  <p:clrMapOvr>
    <a:masterClrMapping/>
  </p:clrMapOvr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B135-C289-4A54-50D2-CD3278A9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look for in the SOW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95C8-794A-8DDF-3820-E743BF4711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9000" y="1450233"/>
            <a:ext cx="9090378" cy="3957534"/>
          </a:xfrm>
        </p:spPr>
        <p:txBody>
          <a:bodyPr/>
          <a:lstStyle/>
          <a:p>
            <a:r>
              <a:rPr lang="en-US" dirty="0"/>
              <a:t>Describe what will the software will do for the customer</a:t>
            </a:r>
          </a:p>
          <a:p>
            <a:pPr lvl="1"/>
            <a:r>
              <a:rPr lang="en-US" dirty="0"/>
              <a:t>Consider attaching proposal, if available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Custom development services</a:t>
            </a:r>
          </a:p>
          <a:p>
            <a:pPr lvl="1"/>
            <a:r>
              <a:rPr lang="en-US" dirty="0"/>
              <a:t>Pricing</a:t>
            </a:r>
          </a:p>
          <a:p>
            <a:pPr lvl="1"/>
            <a:r>
              <a:rPr lang="en-US" dirty="0"/>
              <a:t>Scope</a:t>
            </a:r>
          </a:p>
          <a:p>
            <a:pPr lvl="1"/>
            <a:r>
              <a:rPr lang="en-US" dirty="0"/>
              <a:t>Acceptance and testing</a:t>
            </a:r>
          </a:p>
          <a:p>
            <a:pPr lvl="1"/>
            <a:r>
              <a:rPr lang="en-US" dirty="0"/>
              <a:t>Intellectual property rights:  ensure that agreement protects provider</a:t>
            </a:r>
          </a:p>
          <a:p>
            <a:pPr lvl="1"/>
            <a:r>
              <a:rPr lang="en-US" dirty="0"/>
              <a:t>Timelines and milestones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F81BE-6E71-7A95-73A0-D20A0E854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0344" y="2143091"/>
            <a:ext cx="3423206" cy="21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2000"/>
      </p:ext>
    </p:extLst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B135-C289-4A54-50D2-CD3278A9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avoid in the SOW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95C8-794A-8DDF-3820-E743BF4711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156722"/>
            <a:ext cx="10414000" cy="3957534"/>
          </a:xfrm>
        </p:spPr>
        <p:txBody>
          <a:bodyPr/>
          <a:lstStyle/>
          <a:p>
            <a:r>
              <a:rPr lang="en-US" dirty="0"/>
              <a:t>If representing provider:</a:t>
            </a:r>
          </a:p>
          <a:p>
            <a:pPr lvl="1"/>
            <a:r>
              <a:rPr lang="en-US" dirty="0"/>
              <a:t>Open-ended commitments</a:t>
            </a:r>
          </a:p>
          <a:p>
            <a:pPr lvl="1"/>
            <a:r>
              <a:rPr lang="en-US" dirty="0"/>
              <a:t>Unrealistic timelines</a:t>
            </a:r>
          </a:p>
          <a:p>
            <a:pPr lvl="1"/>
            <a:r>
              <a:rPr lang="en-US" dirty="0"/>
              <a:t>Obligations to do extra work without extra payment</a:t>
            </a:r>
          </a:p>
          <a:p>
            <a:r>
              <a:rPr lang="en-US" dirty="0"/>
              <a:t>If representing customer:</a:t>
            </a:r>
          </a:p>
          <a:p>
            <a:pPr lvl="1"/>
            <a:r>
              <a:rPr lang="en-US" dirty="0"/>
              <a:t>Vague descriptions of deliverables</a:t>
            </a:r>
          </a:p>
          <a:p>
            <a:pPr lvl="1"/>
            <a:r>
              <a:rPr lang="en-US" dirty="0"/>
              <a:t>No acceptance or testing</a:t>
            </a:r>
          </a:p>
          <a:p>
            <a:r>
              <a:rPr lang="en-US" dirty="0"/>
              <a:t>If representing either party:</a:t>
            </a:r>
          </a:p>
          <a:p>
            <a:pPr lvl="1"/>
            <a:r>
              <a:rPr lang="en-US" dirty="0"/>
              <a:t>Conflicts with the legal terms</a:t>
            </a:r>
          </a:p>
          <a:p>
            <a:pPr lvl="1"/>
            <a:r>
              <a:rPr lang="en-US" dirty="0"/>
              <a:t>Scaling back or expanding warranties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C:\Users\jsinger\AppData\Local\Microsoft\Windows\Temporary Internet Files\Content.IE5\HNZODU8X\MC900434790[1].png">
            <a:extLst>
              <a:ext uri="{FF2B5EF4-FFF2-40B4-BE49-F238E27FC236}">
                <a16:creationId xmlns:a16="http://schemas.microsoft.com/office/drawing/2014/main" id="{9F8A44F3-8431-E2D7-DAC6-EF3DD41B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34" y="1156722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08423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FBD1-1649-4E73-0322-141D9077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7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Pause - questions</a:t>
            </a:r>
          </a:p>
        </p:txBody>
      </p:sp>
    </p:spTree>
    <p:extLst>
      <p:ext uri="{BB962C8B-B14F-4D97-AF65-F5344CB8AC3E}">
        <p14:creationId xmlns:p14="http://schemas.microsoft.com/office/powerpoint/2010/main" val="262354590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B28C-B2CC-A46F-2E33-F7DC9EEF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BD59-024B-3CB9-4869-C782302297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450233"/>
            <a:ext cx="6838244" cy="3957534"/>
          </a:xfrm>
        </p:spPr>
        <p:txBody>
          <a:bodyPr/>
          <a:lstStyle/>
          <a:p>
            <a:r>
              <a:rPr lang="en-US" dirty="0"/>
              <a:t>What is it?  </a:t>
            </a:r>
          </a:p>
          <a:p>
            <a:pPr lvl="1"/>
            <a:r>
              <a:rPr lang="en-US" dirty="0"/>
              <a:t>Free of charge</a:t>
            </a:r>
          </a:p>
          <a:p>
            <a:pPr lvl="1"/>
            <a:r>
              <a:rPr lang="en-US" dirty="0"/>
              <a:t>Still subject to license terms and conditions</a:t>
            </a:r>
          </a:p>
          <a:p>
            <a:pPr lvl="1"/>
            <a:endParaRPr lang="en-US" dirty="0"/>
          </a:p>
          <a:p>
            <a:r>
              <a:rPr lang="en-US" dirty="0"/>
              <a:t>When is it important?</a:t>
            </a:r>
          </a:p>
          <a:p>
            <a:pPr lvl="1"/>
            <a:r>
              <a:rPr lang="en-US" dirty="0"/>
              <a:t>If agreement includes custom development</a:t>
            </a:r>
          </a:p>
          <a:p>
            <a:pPr lvl="1"/>
            <a:r>
              <a:rPr lang="en-US" dirty="0"/>
              <a:t>If licensee will incorporate software into other software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Risks of “viral” open-source code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B51772-C545-1E46-AD6B-EF5E219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9821" y="1833158"/>
            <a:ext cx="4435033" cy="30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32444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53F9-6076-15A2-E9DB-61B51C47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escrow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FDCF-A9FA-056E-9393-F645FCE5C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6246" y="1369842"/>
            <a:ext cx="6454422" cy="3957534"/>
          </a:xfrm>
        </p:spPr>
        <p:txBody>
          <a:bodyPr/>
          <a:lstStyle/>
          <a:p>
            <a:r>
              <a:rPr lang="en-US" dirty="0"/>
              <a:t>Third party holds code for benefit of customer</a:t>
            </a:r>
          </a:p>
          <a:p>
            <a:r>
              <a:rPr lang="en-US" dirty="0"/>
              <a:t>Conditions of release</a:t>
            </a:r>
          </a:p>
          <a:p>
            <a:pPr lvl="1"/>
            <a:r>
              <a:rPr lang="en-US" dirty="0"/>
              <a:t>Breach, bankruptcy, failure to support</a:t>
            </a:r>
          </a:p>
          <a:p>
            <a:r>
              <a:rPr lang="en-US" dirty="0"/>
              <a:t>Must specify what customer can and cannot do with the code upon release</a:t>
            </a:r>
          </a:p>
          <a:p>
            <a:r>
              <a:rPr lang="en-US" dirty="0"/>
              <a:t>Consider:</a:t>
            </a:r>
          </a:p>
          <a:p>
            <a:pPr lvl="1"/>
            <a:r>
              <a:rPr lang="en-US" dirty="0"/>
              <a:t>Who pays for escrow service?</a:t>
            </a:r>
          </a:p>
          <a:p>
            <a:pPr lvl="1"/>
            <a:r>
              <a:rPr lang="en-US" dirty="0"/>
              <a:t>Required to update code in escrow?</a:t>
            </a:r>
          </a:p>
          <a:p>
            <a:r>
              <a:rPr lang="en-US" i="1" dirty="0"/>
              <a:t>Don’t rely on the escrow service’s terms of release and license terms!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482E5-3A6F-0861-3630-83CDC128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7" b="5567"/>
          <a:stretch/>
        </p:blipFill>
        <p:spPr>
          <a:xfrm>
            <a:off x="7427370" y="1286321"/>
            <a:ext cx="4764630" cy="347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83021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0461-8E23-4C1C-9B2D-82333E19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8E0A-F84D-4D01-8262-4F71E6C270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475" y="1170449"/>
            <a:ext cx="8760769" cy="4517101"/>
          </a:xfrm>
        </p:spPr>
        <p:txBody>
          <a:bodyPr/>
          <a:lstStyle/>
          <a:p>
            <a:r>
              <a:rPr lang="en-US" dirty="0"/>
              <a:t>Types of software agreements </a:t>
            </a:r>
          </a:p>
          <a:p>
            <a:pPr lvl="1"/>
            <a:r>
              <a:rPr lang="en-US" dirty="0"/>
              <a:t>License vs SaaS</a:t>
            </a:r>
          </a:p>
          <a:p>
            <a:r>
              <a:rPr lang="en-US" dirty="0"/>
              <a:t>Service level agreements </a:t>
            </a:r>
          </a:p>
          <a:p>
            <a:r>
              <a:rPr lang="en-US" dirty="0"/>
              <a:t>Pricing models</a:t>
            </a:r>
          </a:p>
          <a:p>
            <a:r>
              <a:rPr lang="en-US" dirty="0"/>
              <a:t>Why attorneys need to review the scope of work </a:t>
            </a:r>
          </a:p>
          <a:p>
            <a:r>
              <a:rPr lang="en-US" dirty="0"/>
              <a:t>Open source code: when does it matter?</a:t>
            </a:r>
          </a:p>
          <a:p>
            <a:r>
              <a:rPr lang="en-US" dirty="0"/>
              <a:t>Data security</a:t>
            </a:r>
          </a:p>
          <a:p>
            <a:r>
              <a:rPr lang="en-US" dirty="0"/>
              <a:t>Licensing generative AI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22454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F2A6-122D-595C-6F0B-02208620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132-3E08-A8C0-CBFC-B5E5B12C7C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80" y="1450233"/>
            <a:ext cx="5257800" cy="395753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PROVIDER WANTS</a:t>
            </a:r>
          </a:p>
          <a:p>
            <a:r>
              <a:rPr lang="en-US" sz="1800" dirty="0"/>
              <a:t>Provider may use Customer Data and data about Customer’s use of the Provider System to improve its product and service offerings.</a:t>
            </a:r>
          </a:p>
          <a:p>
            <a:r>
              <a:rPr lang="en-US" sz="1800" dirty="0"/>
              <a:t>Provider may use or disclose Customer’s usage data in aggregate form (without identifying Customer) for any purpose. </a:t>
            </a:r>
          </a:p>
          <a:p>
            <a:r>
              <a:rPr lang="en-US" sz="1800" dirty="0"/>
              <a:t>Provider may disclose Customer Data to a successor to its business that includes the Provider System or systems that are derived or that replace the Provider System.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E5CE89-61DC-B7B1-1C7B-939061DB6D2E}"/>
              </a:ext>
            </a:extLst>
          </p:cNvPr>
          <p:cNvSpPr txBox="1">
            <a:spLocks/>
          </p:cNvSpPr>
          <p:nvPr/>
        </p:nvSpPr>
        <p:spPr>
          <a:xfrm>
            <a:off x="6096000" y="1450233"/>
            <a:ext cx="5257800" cy="5532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963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CUSTOMER WANTS</a:t>
            </a:r>
          </a:p>
          <a:p>
            <a:r>
              <a:rPr lang="en-US" sz="1800" dirty="0"/>
              <a:t>Provider may use Customer Data solely for the purpose of providing the services to Customer under this Agreement.</a:t>
            </a:r>
          </a:p>
        </p:txBody>
      </p:sp>
    </p:spTree>
    <p:extLst>
      <p:ext uri="{BB962C8B-B14F-4D97-AF65-F5344CB8AC3E}">
        <p14:creationId xmlns:p14="http://schemas.microsoft.com/office/powerpoint/2010/main" val="2371531500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F2A6-122D-595C-6F0B-02208620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132-3E08-A8C0-CBFC-B5E5B12C7C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268" y="1160110"/>
            <a:ext cx="5257800" cy="395753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PROVIDER WANTS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E5CE89-61DC-B7B1-1C7B-939061DB6D2E}"/>
              </a:ext>
            </a:extLst>
          </p:cNvPr>
          <p:cNvSpPr txBox="1">
            <a:spLocks/>
          </p:cNvSpPr>
          <p:nvPr/>
        </p:nvSpPr>
        <p:spPr>
          <a:xfrm>
            <a:off x="6096000" y="1160110"/>
            <a:ext cx="5257800" cy="5532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963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CUSTOMER WANTS</a:t>
            </a:r>
          </a:p>
          <a:p>
            <a:r>
              <a:rPr lang="en-US" sz="1800" dirty="0"/>
              <a:t>All Customer Data shall be stored on servers located within the United States. No Customer Data shall be exported outside of the United States.</a:t>
            </a:r>
          </a:p>
          <a:p>
            <a:r>
              <a:rPr lang="en-US" sz="1800" dirty="0"/>
              <a:t>Provider shall at all times maintain a written information security policy containing protections that are consistent with industry standards. Provider shall comply with the policy and provide Customer a copy of the policy upon request.</a:t>
            </a:r>
          </a:p>
          <a:p>
            <a:r>
              <a:rPr lang="en-US" sz="1800" dirty="0"/>
              <a:t>HIPAA or financial data – additional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91413053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F2A6-122D-595C-6F0B-02208620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132-3E08-A8C0-CBFC-B5E5B12C7C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713" y="1450233"/>
            <a:ext cx="5257800" cy="395753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PROVIDER WANTS</a:t>
            </a:r>
          </a:p>
          <a:p>
            <a:r>
              <a:rPr lang="en-US" sz="1800" dirty="0"/>
              <a:t>Provider may, but is not obligated to, retain Customer Data after termination of this Agreement.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E5CE89-61DC-B7B1-1C7B-939061DB6D2E}"/>
              </a:ext>
            </a:extLst>
          </p:cNvPr>
          <p:cNvSpPr txBox="1">
            <a:spLocks/>
          </p:cNvSpPr>
          <p:nvPr/>
        </p:nvSpPr>
        <p:spPr>
          <a:xfrm>
            <a:off x="6096000" y="1450233"/>
            <a:ext cx="5257800" cy="3957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963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CUSTOMER WANTS</a:t>
            </a:r>
          </a:p>
          <a:p>
            <a:r>
              <a:rPr lang="en-US" sz="1800" dirty="0"/>
              <a:t>Provider will return all Customer Data to Customer in downloadable format upon request of Customer at any time, and also within five days of termination of this Agreement.</a:t>
            </a:r>
          </a:p>
        </p:txBody>
      </p:sp>
    </p:spTree>
    <p:extLst>
      <p:ext uri="{BB962C8B-B14F-4D97-AF65-F5344CB8AC3E}">
        <p14:creationId xmlns:p14="http://schemas.microsoft.com/office/powerpoint/2010/main" val="4226729955"/>
      </p:ext>
    </p:extLst>
  </p:cSld>
  <p:clrMapOvr>
    <a:masterClrMapping/>
  </p:clrMapOvr>
</p:sld>
</file>

<file path=ppt/slides/slide3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6141-8504-34D5-31BB-352030E2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license enforceable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DDCD-E3EF-FCF3-18EA-3F12D3FDDE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798819"/>
            <a:ext cx="4603044" cy="3957534"/>
          </a:xfrm>
        </p:spPr>
        <p:txBody>
          <a:bodyPr/>
          <a:lstStyle/>
          <a:p>
            <a:r>
              <a:rPr lang="en-US" dirty="0"/>
              <a:t>Signed agreement</a:t>
            </a:r>
          </a:p>
          <a:p>
            <a:endParaRPr lang="en-US" dirty="0"/>
          </a:p>
          <a:p>
            <a:r>
              <a:rPr lang="en-US" dirty="0"/>
              <a:t>Click-through</a:t>
            </a:r>
          </a:p>
          <a:p>
            <a:pPr lvl="1"/>
            <a:r>
              <a:rPr lang="en-US" dirty="0"/>
              <a:t>Must allow user to access and download a 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72FF9-9600-53AC-055E-606FBE75F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2" b="6972"/>
          <a:stretch/>
        </p:blipFill>
        <p:spPr>
          <a:xfrm>
            <a:off x="5667947" y="1386019"/>
            <a:ext cx="6128942" cy="4085961"/>
          </a:xfrm>
          <a:prstGeom prst="rect">
            <a:avLst/>
          </a:prstGeo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1153853769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6F12-F4BE-9D30-5D0F-6749234D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Generative AI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CE544-2EDE-E9D3-0DC3-3B0B74C8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81" y="1766888"/>
            <a:ext cx="2800350" cy="94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0F8590-0F47-F688-AC14-EEDE05E4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774" y="2709863"/>
            <a:ext cx="3305083" cy="79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7C7531-FA81-C2D0-69F5-BD1F5A4F7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37" y="4456377"/>
            <a:ext cx="3495675" cy="666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B825B2-9FD3-8B77-FEC1-A6CA3F3AC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42" y="3629201"/>
            <a:ext cx="1764678" cy="637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89A462-77B4-4707-C5A0-9C698E04E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422" y="3032918"/>
            <a:ext cx="3228975" cy="742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EDC63-3A93-F70C-1D3D-1D0DA0143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911" y="1161653"/>
            <a:ext cx="23717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67823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AD25-8B36-12A0-B706-4487447F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8378" cy="1325563"/>
          </a:xfrm>
        </p:spPr>
        <p:txBody>
          <a:bodyPr/>
          <a:lstStyle/>
          <a:p>
            <a:r>
              <a:rPr lang="en-US" sz="4200" dirty="0"/>
              <a:t>Considerations when using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D337-D0DE-1989-0585-7F09FACD3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450233"/>
            <a:ext cx="10033000" cy="3957534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dirty="0"/>
              <a:t>Incorrect output</a:t>
            </a:r>
          </a:p>
          <a:p>
            <a:pPr>
              <a:spcAft>
                <a:spcPts val="500"/>
              </a:spcAft>
            </a:pPr>
            <a:r>
              <a:rPr lang="en-US" dirty="0"/>
              <a:t>Bias of output</a:t>
            </a:r>
          </a:p>
          <a:p>
            <a:pPr>
              <a:spcAft>
                <a:spcPts val="500"/>
              </a:spcAft>
            </a:pPr>
            <a:r>
              <a:rPr lang="en-US" dirty="0"/>
              <a:t>No copyright in AI-generated content</a:t>
            </a:r>
          </a:p>
          <a:p>
            <a:pPr>
              <a:spcAft>
                <a:spcPts val="500"/>
              </a:spcAft>
            </a:pPr>
            <a:r>
              <a:rPr lang="en-US" dirty="0"/>
              <a:t>Not secure – be careful with information provided</a:t>
            </a:r>
          </a:p>
          <a:p>
            <a:pPr>
              <a:spcAft>
                <a:spcPts val="500"/>
              </a:spcAft>
            </a:pPr>
            <a:r>
              <a:rPr lang="en-US" dirty="0"/>
              <a:t>Risk of IP infringement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Is output derivative of the training material?</a:t>
            </a:r>
          </a:p>
          <a:p>
            <a:r>
              <a:rPr lang="en-US" dirty="0"/>
              <a:t>Open-source code risks</a:t>
            </a:r>
          </a:p>
          <a:p>
            <a:pPr lvl="1"/>
            <a:r>
              <a:rPr lang="en-US" dirty="0"/>
              <a:t>(If used to generate software code)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52873"/>
      </p:ext>
    </p:extLst>
  </p:cSld>
  <p:clrMapOvr>
    <a:masterClrMapping/>
  </p:clrMapOvr>
</p:sld>
</file>

<file path=ppt/slides/slide3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650FF1-1F49-4B8F-9332-F130E55B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 descr="A person in a suit smiling&#10;&#10;Description automatically generated">
            <a:extLst>
              <a:ext uri="{FF2B5EF4-FFF2-40B4-BE49-F238E27FC236}">
                <a16:creationId xmlns:a16="http://schemas.microsoft.com/office/drawing/2014/main" id="{567EFB4F-85EC-029A-FE29-C69A80B4E2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8809"/>
          <a:stretch>
            <a:fillRect/>
          </a:stretch>
        </p:blipFill>
        <p:spPr>
          <a:xfrm>
            <a:off x="2664259" y="2710067"/>
            <a:ext cx="1437866" cy="1437866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18E584-881D-46B8-8B65-6A88BA0EC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9099" y="2458957"/>
            <a:ext cx="4532313" cy="1940086"/>
          </a:xfrm>
        </p:spPr>
        <p:txBody>
          <a:bodyPr/>
          <a:lstStyle/>
          <a:p>
            <a:pPr algn="l"/>
            <a:r>
              <a:rPr lang="en-US" dirty="0"/>
              <a:t>Jim Singer</a:t>
            </a:r>
          </a:p>
          <a:p>
            <a:pPr algn="l"/>
            <a:r>
              <a:rPr lang="en-US" dirty="0"/>
              <a:t>Partner – Intellectual Property</a:t>
            </a:r>
          </a:p>
          <a:p>
            <a:pPr algn="l"/>
            <a:r>
              <a:rPr lang="en-US" dirty="0"/>
              <a:t>Co-Chair, Technology Practice</a:t>
            </a:r>
          </a:p>
          <a:p>
            <a:pPr algn="l"/>
            <a:r>
              <a:rPr lang="en-US" dirty="0"/>
              <a:t>412.391.2486</a:t>
            </a:r>
          </a:p>
          <a:p>
            <a:pPr algn="l"/>
            <a:r>
              <a:rPr lang="en-US" dirty="0"/>
              <a:t>jsinger@foxrothschild.com</a:t>
            </a:r>
          </a:p>
        </p:txBody>
      </p:sp>
    </p:spTree>
    <p:extLst>
      <p:ext uri="{BB962C8B-B14F-4D97-AF65-F5344CB8AC3E}">
        <p14:creationId xmlns:p14="http://schemas.microsoft.com/office/powerpoint/2010/main" val="1352537178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F95D-BC3C-7D1E-30D5-C1417BC7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3E20-16DF-91D1-3212-167EE119E5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301670"/>
            <a:ext cx="5257800" cy="3957534"/>
          </a:xfrm>
        </p:spPr>
        <p:txBody>
          <a:bodyPr/>
          <a:lstStyle/>
          <a:p>
            <a:r>
              <a:rPr lang="en-US" dirty="0"/>
              <a:t>Source Code</a:t>
            </a:r>
          </a:p>
          <a:p>
            <a:pPr lvl="1"/>
            <a:r>
              <a:rPr lang="en-US" dirty="0"/>
              <a:t>Human-readable programming language</a:t>
            </a:r>
          </a:p>
          <a:p>
            <a:pPr lvl="1"/>
            <a:r>
              <a:rPr lang="en-US" dirty="0"/>
              <a:t>Often maintained as trade secret</a:t>
            </a:r>
          </a:p>
          <a:p>
            <a:pPr lvl="1"/>
            <a:endParaRPr lang="en-US" dirty="0"/>
          </a:p>
          <a:p>
            <a:r>
              <a:rPr lang="en-US" dirty="0"/>
              <a:t>Object Code</a:t>
            </a:r>
          </a:p>
          <a:p>
            <a:pPr lvl="1"/>
            <a:r>
              <a:rPr lang="en-US" dirty="0"/>
              <a:t>Binary code that is compiled from source code</a:t>
            </a:r>
          </a:p>
          <a:p>
            <a:pPr lvl="1"/>
            <a:r>
              <a:rPr lang="en-US" dirty="0"/>
              <a:t>Executable by computer processor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00636-9C6E-1F52-434A-842ED76A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303" y="94978"/>
            <a:ext cx="4544943" cy="30299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9B2DAE-DFAE-4DA2-0527-E386810BAB95}"/>
              </a:ext>
            </a:extLst>
          </p:cNvPr>
          <p:cNvCxnSpPr>
            <a:cxnSpLocks/>
          </p:cNvCxnSpPr>
          <p:nvPr/>
        </p:nvCxnSpPr>
        <p:spPr>
          <a:xfrm>
            <a:off x="9213143" y="2993347"/>
            <a:ext cx="0" cy="83418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183391A-098F-708F-3E8C-82B2F425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239" y="3827528"/>
            <a:ext cx="2647360" cy="22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8805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557E-3C96-79CF-D52C-94ABA4DC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technical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AF9A-1A05-BE8C-0E1C-04AD0DD682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798819"/>
            <a:ext cx="6894689" cy="3957534"/>
          </a:xfrm>
        </p:spPr>
        <p:txBody>
          <a:bodyPr/>
          <a:lstStyle/>
          <a:p>
            <a:r>
              <a:rPr lang="en-US" dirty="0"/>
              <a:t>API = Application Programming Interface</a:t>
            </a:r>
          </a:p>
          <a:p>
            <a:pPr lvl="1"/>
            <a:r>
              <a:rPr lang="en-US" dirty="0"/>
              <a:t>Allows one party’s software to interface with another party’s software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Platform as a 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10809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8FD5-6E1B-E352-1A2D-291A55E5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software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EC1B-5DFF-6C70-96E5-0C9837A14D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02327"/>
            <a:ext cx="5979289" cy="4454026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License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License to installed copy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Software as a Service (SaaS)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License to access hosted service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Combination of the above</a:t>
            </a:r>
          </a:p>
          <a:p>
            <a:endParaRPr lang="en-US" dirty="0"/>
          </a:p>
        </p:txBody>
      </p:sp>
      <p:pic>
        <p:nvPicPr>
          <p:cNvPr id="8" name="Graphic 7" descr="Computer outline">
            <a:extLst>
              <a:ext uri="{FF2B5EF4-FFF2-40B4-BE49-F238E27FC236}">
                <a16:creationId xmlns:a16="http://schemas.microsoft.com/office/drawing/2014/main" id="{5E08E67C-05D6-D176-F54E-E1A5F08B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238803"/>
            <a:ext cx="1334610" cy="1334610"/>
          </a:xfrm>
          <a:prstGeom prst="rect">
            <a:avLst/>
          </a:prstGeom>
        </p:spPr>
      </p:pic>
      <p:pic>
        <p:nvPicPr>
          <p:cNvPr id="13" name="Graphic 12" descr="Cloud Computing with solid fill">
            <a:extLst>
              <a:ext uri="{FF2B5EF4-FFF2-40B4-BE49-F238E27FC236}">
                <a16:creationId xmlns:a16="http://schemas.microsoft.com/office/drawing/2014/main" id="{588AEDA7-153B-8AE5-BDA6-6CB5E501A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7579" y="2228030"/>
            <a:ext cx="1664626" cy="16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4297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8FD5-6E1B-E352-1A2D-291A55E5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services in software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EC1B-5DFF-6C70-96E5-0C9837A14D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5094" y="2038849"/>
            <a:ext cx="5979289" cy="445402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Custom development 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altLang="en-US" dirty="0">
                <a:solidFill>
                  <a:srgbClr val="000000"/>
                </a:solidFill>
              </a:rPr>
              <a:t>Maintenance and support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5F3A8-74B8-A414-BCE4-F77BB4663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828" y="1613845"/>
            <a:ext cx="4796265" cy="31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96400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5CC6-E065-F3BD-F108-F114B65B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software-related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2723-BDFE-6366-0536-37A3778709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450233"/>
            <a:ext cx="6071886" cy="3957534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Data sets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Geographic data, marketing data, price data, event stats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Content licensing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Images, audio/video files, news feeds, documents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API licensing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API – application programming interface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Platform as a service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Open source</a:t>
            </a:r>
          </a:p>
          <a:p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F49F690-2481-25FA-FEEE-27EA63F3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45" y="2007329"/>
            <a:ext cx="2312047" cy="28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906876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DCC1-7340-027D-7F7E-DED0C658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1" y="338492"/>
            <a:ext cx="7776839" cy="1325563"/>
          </a:xfrm>
        </p:spPr>
        <p:txBody>
          <a:bodyPr/>
          <a:lstStyle/>
          <a:p>
            <a:r>
              <a:rPr lang="en-US" dirty="0"/>
              <a:t>Anatomy of the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0FEB-E333-C7E0-9D50-F4CB76A625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1109" y="1796547"/>
            <a:ext cx="5544128" cy="39575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License (installed software</a:t>
            </a:r>
            <a:r>
              <a:rPr lang="en-US" dirty="0"/>
              <a:t>)</a:t>
            </a:r>
          </a:p>
          <a:p>
            <a:r>
              <a:rPr lang="en-US" dirty="0"/>
              <a:t>Customer = licensee</a:t>
            </a:r>
          </a:p>
          <a:p>
            <a:endParaRPr lang="en-US" dirty="0"/>
          </a:p>
          <a:p>
            <a:r>
              <a:rPr lang="en-US" dirty="0"/>
              <a:t>Code is installed on customer’s equipment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Term</a:t>
            </a:r>
          </a:p>
          <a:p>
            <a:pPr lvl="1"/>
            <a:r>
              <a:rPr lang="en-US" dirty="0"/>
              <a:t>Perpetual, or </a:t>
            </a:r>
          </a:p>
          <a:p>
            <a:pPr lvl="1"/>
            <a:r>
              <a:rPr lang="en-US" dirty="0"/>
              <a:t>Limited period, renewable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863CA-F2DB-E363-486C-8BE75AE988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5236" y="1796547"/>
            <a:ext cx="5985163" cy="39575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SaaS (hosted service)</a:t>
            </a:r>
          </a:p>
          <a:p>
            <a:r>
              <a:rPr lang="en-US" dirty="0"/>
              <a:t>Customer = subscriber</a:t>
            </a:r>
          </a:p>
          <a:p>
            <a:endParaRPr lang="en-US" dirty="0"/>
          </a:p>
          <a:p>
            <a:r>
              <a:rPr lang="en-US" dirty="0"/>
              <a:t>Customer gets no code </a:t>
            </a:r>
            <a:r>
              <a:rPr lang="en-US" sz="1400" dirty="0"/>
              <a:t>(or minimal code)</a:t>
            </a:r>
          </a:p>
          <a:p>
            <a:pPr lvl="1"/>
            <a:r>
              <a:rPr lang="en-US" dirty="0"/>
              <a:t>Customer accesses service via web or app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Term </a:t>
            </a:r>
          </a:p>
          <a:p>
            <a:pPr lvl="1"/>
            <a:r>
              <a:rPr lang="en-US" dirty="0"/>
              <a:t>Subscription-based (monthly, annually, etc.)</a:t>
            </a:r>
          </a:p>
        </p:txBody>
      </p:sp>
      <p:pic>
        <p:nvPicPr>
          <p:cNvPr id="5" name="Picture 5" descr="C:\Users\jsinger\AppData\Local\Microsoft\Windows\Temporary Internet Files\Content.IE5\TQF71ZKV\skeleton[1].JPG">
            <a:extLst>
              <a:ext uri="{FF2B5EF4-FFF2-40B4-BE49-F238E27FC236}">
                <a16:creationId xmlns:a16="http://schemas.microsoft.com/office/drawing/2014/main" id="{B857346F-3B31-F636-C21D-312DAFDC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773"/>
            <a:ext cx="1594282" cy="15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45379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CC69E172-E1C1-447A-8EB1-DAC3DD9E92F1}" vid="{49807725-F98E-4681-BEBA-5CEDA37A5D59}"/>
    </a:ext>
  </a:ext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CC69E172-E1C1-447A-8EB1-DAC3DD9E92F1}" vid="{4D926C93-1974-4F3B-BF86-AEEFBD983951}"/>
    </a:ext>
  </a:extLst>
</a:theme>
</file>

<file path=ppt/theme/theme6.xml><?xml version="1.0" encoding="utf-8"?>
<a:theme xmlns:a="http://schemas.openxmlformats.org/drawingml/2006/main" name="C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CC69E172-E1C1-447A-8EB1-DAC3DD9E92F1}" vid="{E8B9ABB0-4490-4C1C-9F11-92D3FEF7925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1900-01-01T00:00:00.0000000Z</dcterms:created>
  <dcterms:modified xsi:type="dcterms:W3CDTF">2023-08-22T14:35:55.0000000Z</dcterms:modified>
</coreProperties>
</file>