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1" r:id="rId2"/>
    <p:sldId id="279" r:id="rId3"/>
    <p:sldId id="280" r:id="rId4"/>
    <p:sldId id="281" r:id="rId5"/>
    <p:sldId id="282" r:id="rId6"/>
    <p:sldId id="283" r:id="rId7"/>
    <p:sldId id="315" r:id="rId8"/>
    <p:sldId id="316" r:id="rId9"/>
    <p:sldId id="317" r:id="rId10"/>
    <p:sldId id="318" r:id="rId11"/>
    <p:sldId id="319" r:id="rId12"/>
    <p:sldId id="320" r:id="rId13"/>
    <p:sldId id="324" r:id="rId14"/>
    <p:sldId id="322" r:id="rId15"/>
    <p:sldId id="323" r:id="rId16"/>
    <p:sldId id="325" r:id="rId17"/>
    <p:sldId id="326" r:id="rId18"/>
    <p:sldId id="327" r:id="rId19"/>
    <p:sldId id="330" r:id="rId20"/>
    <p:sldId id="329" r:id="rId21"/>
    <p:sldId id="291" r:id="rId22"/>
    <p:sldId id="313" r:id="rId23"/>
    <p:sldId id="310" r:id="rId24"/>
    <p:sldId id="277" r:id="rId25"/>
  </p:sldIdLst>
  <p:sldSz cx="9144000" cy="5143500" type="screen16x9"/>
  <p:notesSz cx="7099300" cy="93853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buSzPct val="100000"/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buSzPct val="100000"/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buSzPct val="100000"/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buSzPct val="100000"/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buSzPct val="100000"/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4" autoAdjust="0"/>
    <p:restoredTop sz="91367" autoAdjust="0"/>
  </p:normalViewPr>
  <p:slideViewPr>
    <p:cSldViewPr>
      <p:cViewPr varScale="1">
        <p:scale>
          <a:sx n="100" d="100"/>
          <a:sy n="100" d="100"/>
        </p:scale>
        <p:origin x="94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102" y="-2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>
            <a:extLst>
              <a:ext uri="{FF2B5EF4-FFF2-40B4-BE49-F238E27FC236}">
                <a16:creationId xmlns:a16="http://schemas.microsoft.com/office/drawing/2014/main" id="{07391A7F-CBE2-6174-320A-13521C8569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68725" y="8901113"/>
            <a:ext cx="3330575" cy="48418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2429" tIns="46214" rIns="92429" bIns="4621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200"/>
            </a:lvl1pPr>
          </a:lstStyle>
          <a:p>
            <a:fld id="{636351B9-609D-4D52-BD49-7071821510D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147" name="Rectangle 6">
            <a:extLst>
              <a:ext uri="{FF2B5EF4-FFF2-40B4-BE49-F238E27FC236}">
                <a16:creationId xmlns:a16="http://schemas.microsoft.com/office/drawing/2014/main" id="{017BF103-F94C-A713-8DE6-236DDCE1AC9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7099300" cy="722313"/>
          </a:xfrm>
          <a:prstGeom prst="rect">
            <a:avLst/>
          </a:prstGeom>
          <a:noFill/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vert="horz" wrap="square" lIns="122214" tIns="92375" rIns="122214" bIns="61110" numCol="1" anchor="t" anchorCtr="0" compatLnSpc="1">
            <a:prstTxWarp prst="textNoShape">
              <a:avLst/>
            </a:prstTxWarp>
          </a:bodyPr>
          <a:lstStyle>
            <a:lvl1pPr defTabSz="1222375" eaLnBrk="0" hangingPunct="0">
              <a:defRPr sz="1600" b="1"/>
            </a:lvl1pPr>
          </a:lstStyle>
          <a:p>
            <a:r>
              <a:rPr lang="en-US" altLang="en-US"/>
              <a:t>Webinar Title</a:t>
            </a:r>
          </a:p>
        </p:txBody>
      </p:sp>
      <p:pic>
        <p:nvPicPr>
          <p:cNvPr id="30724" name="Picture 8">
            <a:extLst>
              <a:ext uri="{FF2B5EF4-FFF2-40B4-BE49-F238E27FC236}">
                <a16:creationId xmlns:a16="http://schemas.microsoft.com/office/drawing/2014/main" id="{5B20DE15-8C0E-4F58-55A0-6DDCF9D2A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00" y="57150"/>
            <a:ext cx="80645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5E4041C-15E7-1539-94E1-F75C7A62E9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751" tIns="46376" rIns="92751" bIns="46376" numCol="1" anchor="t" anchorCtr="0" compatLnSpc="1">
            <a:prstTxWarp prst="textNoShape">
              <a:avLst/>
            </a:prstTxWarp>
          </a:bodyPr>
          <a:lstStyle>
            <a:lvl1pPr defTabSz="927577" eaLnBrk="0" hangingPunct="0">
              <a:buSzTx/>
              <a:defRPr kumimoji="0" sz="1200">
                <a:solidFill>
                  <a:schemeClr val="tx1"/>
                </a:solidFill>
                <a:latin typeface="Times" pitchFamily="18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452109D-BCD7-9142-1299-A56092B500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0"/>
            <a:ext cx="3074987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751" tIns="46376" rIns="92751" bIns="46376" numCol="1" anchor="t" anchorCtr="0" compatLnSpc="1">
            <a:prstTxWarp prst="textNoShape">
              <a:avLst/>
            </a:prstTxWarp>
          </a:bodyPr>
          <a:lstStyle>
            <a:lvl1pPr algn="r" defTabSz="927577" eaLnBrk="0" hangingPunct="0">
              <a:buSzTx/>
              <a:defRPr kumimoji="0" sz="1200">
                <a:solidFill>
                  <a:schemeClr val="tx1"/>
                </a:solidFill>
                <a:latin typeface="Times" pitchFamily="18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2C37461-02EB-6218-EAA6-2FA92C7CE9D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2275" y="703263"/>
            <a:ext cx="6257925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D4375779-5AD8-A5AA-FEF2-0301B6F7A06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59288"/>
            <a:ext cx="5207000" cy="4222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751" tIns="46376" rIns="92751" bIns="463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8E9D546-D179-184F-CC74-671F704D5D7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3076575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751" tIns="46376" rIns="92751" bIns="46376" numCol="1" anchor="b" anchorCtr="0" compatLnSpc="1">
            <a:prstTxWarp prst="textNoShape">
              <a:avLst/>
            </a:prstTxWarp>
          </a:bodyPr>
          <a:lstStyle>
            <a:lvl1pPr defTabSz="927577" eaLnBrk="0" hangingPunct="0">
              <a:buSzTx/>
              <a:defRPr kumimoji="0" sz="1200">
                <a:solidFill>
                  <a:schemeClr val="tx1"/>
                </a:solidFill>
                <a:latin typeface="Times" pitchFamily="18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203302E4-B2BB-864C-EA25-80CB4E9FE2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8915400"/>
            <a:ext cx="3074987" cy="469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751" tIns="46376" rIns="92751" bIns="46376" numCol="1" anchor="b" anchorCtr="0" compatLnSpc="1">
            <a:prstTxWarp prst="textNoShape">
              <a:avLst/>
            </a:prstTxWarp>
          </a:bodyPr>
          <a:lstStyle>
            <a:lvl1pPr algn="r" defTabSz="927100" eaLnBrk="0" hangingPunct="0">
              <a:defRPr sz="1200">
                <a:latin typeface="Times" panose="02020603050405020304" pitchFamily="18" charset="0"/>
              </a:defRPr>
            </a:lvl1pPr>
          </a:lstStyle>
          <a:p>
            <a:fld id="{AA7065FA-3857-4DFA-AB8A-500DEF7A44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D87AFC86-9141-A70D-5C59-DA2B62B1B3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20336319-163E-D2AA-AFBB-3DC7DEE190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E5DD2DBA-299C-B1C4-B4F0-3B58220AAE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214C0D1B-300F-4384-B6CF-72D8029D602A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6B5E0D9F-558B-4F38-A3F5-B7207FF9D8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281FC20A-0577-ACF4-34E9-E8AFE80D9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43AF4246-A2AD-F43E-17E6-052AB6D9A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5C814161-B85E-4369-A169-BF42E724E7DD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10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F35CD996-370C-174F-E624-5EF3A7913C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5C66E340-D64E-6394-D50C-CFE6BA0A09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A072A7D8-D8CF-571D-2296-407CC28F0B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96A7D07F-8988-44CA-B417-5D662255F41C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11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866614E5-8DCA-0EAC-98E6-6BA926DEE2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9B75B0AE-1204-BAB9-F238-E805D09324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01E58FF7-26A0-C5F8-5DBB-966A96C6C2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2125BDFB-CD75-4C51-9B2D-0C2AE6B4F5E4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12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F5D5570C-9F19-F7B3-8820-3BC357F37C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BB2D66C0-9A17-7B60-5ADA-343E792BAF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1C79ECEB-0C13-F362-3D00-CFCD61FAB7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1F7CC8BC-D11B-4024-A6D2-FA677C7FA4E6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13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4198D61B-41CB-A122-E84B-CD79BA82FB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225A996B-EC2D-2656-6F97-4AE702939B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ACD15134-572C-09ED-254D-5935F65143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D054E03E-129A-4242-9709-3EF8D0BA6F1C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14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C040C0B5-BCB0-C6A4-B199-E28F871391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FD136EF4-857E-07D7-39F6-DA0CF8F683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3BC8F9DF-9ED5-97C7-A7FE-41BECE8B5E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39CC8478-182C-47CE-B8C1-0DF4C2C86A53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15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022C9803-AA32-9132-AC55-629A76172C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9F4F1150-646A-9B13-4543-CFC575BC45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9BEAC751-648F-0E14-F33B-13BD789E59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19EF4B5E-5A7C-4E0A-927E-4A67E6951EF5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16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BBE17000-9220-26F9-1C19-6F28B33EF0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9783000A-5188-CE87-E080-297E651215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758A05DF-FC3E-F9B6-8DC2-39B267F8AE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7500BC5B-F476-4601-A656-80A09980CFBF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17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2F402144-FDF6-1F1A-B7C9-0AA368EF5E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76FF4D82-6B27-BCFC-DABC-BBF8F048D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92E0EBAD-58C8-1C6B-5DF8-FA00436A45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2D474471-88FF-4046-8143-8238EBF4B7CA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18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0DFC5D5D-300D-77A3-AB1B-45EB935BCD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F5E1E431-21A6-D3FF-52D0-7160E13FEE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52216E71-2F90-760C-BC1F-AB708A14F2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27100"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27100"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27100"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27100"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defTabSz="9271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defTabSz="9271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defTabSz="9271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defTabSz="9271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422CEDB-03B3-416C-94B5-17D20C4ACD12}" type="slidenum">
              <a:rPr lang="en-US" altLang="en-US" sz="1200">
                <a:latin typeface="Times" panose="02020603050405020304" pitchFamily="18" charset="0"/>
              </a:rPr>
              <a:pPr/>
              <a:t>19</a:t>
            </a:fld>
            <a:endParaRPr lang="en-US" altLang="en-US" sz="1200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053EDCC5-826A-3570-8744-744B2F384E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5B22E048-AFE0-2535-7FD5-2D1101EF57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FA7CC6AF-9A21-74B0-CA8F-D5839543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4E953E91-4332-4CA1-A11F-149EAE64E322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2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C064C61D-780C-AE3D-7BA9-396DD206EC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A911C3C6-15A5-47CA-BA0F-7E3193113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6AC91CB1-F26C-CC4A-3D1A-9299FCA49E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234E3E2F-CDB3-4391-9636-369EB274BAE2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20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BDA39122-4912-07F2-0B95-5DAD3F1B6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09FF027F-ED01-02D7-DE23-DF58767D63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0F77BFFA-C904-418E-ADC2-D2725CB7E3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AAAB6ED5-CA88-4DFE-9282-ADADAC0196F8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21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CBAF5F75-54EE-3949-9435-7E96350D17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286BBF12-9CE6-2B7B-E6E5-E24A1B44A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699047A0-8055-5BC0-B37B-46E5F0C47C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E40791BE-061D-4E60-84F3-B652AB1417F9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22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81CD33E9-0E90-7F41-C9AB-1C8B939248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6E1F7752-09B8-59D1-4601-4B8EE30768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2B8153C3-214E-ECA3-0ED0-3822084FEC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6E9B9A05-FE98-4C0A-97BA-5AF17C372404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23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40E622E6-2EC1-0B8E-7170-9B6E11780A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B3995ED8-9D1E-52C0-8B40-B8B0025A4A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A793F638-E943-7175-31FB-9085821354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09D28B62-52A6-481F-A3C8-0292E77B9574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24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CA1DDA81-A71A-9B7F-1069-C1A0159432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18C66139-7877-866A-21C2-34A002FE5F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E9C67D1D-7861-09A4-AE3E-0993CE6361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38246438-4C8D-41AC-A39D-7522FD25EA17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3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DC6B2346-5FBE-8EF8-A155-9690B80E22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A2BB2A1-EEF8-B7DA-D96C-104356901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 sz="4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EF4AAFF-DF6A-0076-5E34-6C2176367F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2FEA53AF-A670-4FCD-AC96-857C78BE0104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4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AB7AFB66-B789-4176-2402-554AD239FD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3141F7FD-1C20-96DF-3FE0-B2699BBE4C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10516DE-5E20-B0BC-AFCB-6D4CD4A967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00409300-C906-4412-B151-7F8366AC8950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5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0B29A622-920A-1E59-427B-8C4FF05DB7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53DDDB7B-61DE-AFFE-F112-B9A9773285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9C9572B4-2682-B1DF-0A04-186A2EB8CF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14B5E5D1-70BB-4C50-B004-47F64F6CF28A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6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91718E72-4C8C-FAE6-5EAC-8B6E281630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Tx/>
            </a:pPr>
            <a:fld id="{E43DCE31-721E-4345-87D0-14CCDC807FB8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>
                  <a:srgbClr val="000000"/>
                </a:buClr>
                <a:buSzTx/>
              </a:pPr>
              <a:t>7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7891" name="Text Box 1">
            <a:extLst>
              <a:ext uri="{FF2B5EF4-FFF2-40B4-BE49-F238E27FC236}">
                <a16:creationId xmlns:a16="http://schemas.microsoft.com/office/drawing/2014/main" id="{FFDE67BF-49F1-E3B4-64B5-5B2C14B34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SzTx/>
            </a:pPr>
            <a:endParaRPr kumimoji="1" lang="en-US" altLang="en-US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7892" name="Text Box 2">
            <a:extLst>
              <a:ext uri="{FF2B5EF4-FFF2-40B4-BE49-F238E27FC236}">
                <a16:creationId xmlns:a16="http://schemas.microsoft.com/office/drawing/2014/main" id="{E0321A4C-FA7E-FDD2-589D-8D30EEF0EB9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kumimoji="1" lang="en-US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621BE453-D664-1BA6-6C17-2D4F55B6BB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BC324362-3AF5-4E40-BDFF-1E663101D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C578A037-F020-E14B-BAB0-EAD89DAEC3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3B98A1E3-6247-42C3-A272-AD9D8DDC4379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8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1AABF7C5-58B0-A7C1-A3A8-81F6D64190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 algn="ctr"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86523A17-C968-F48B-564D-D0C2BA896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/>
            <a:endParaRPr kumimoji="1"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9A7ED46A-5FA0-E21E-CD09-C0BDA6CBDA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271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fld id="{119C9E3A-CFD3-4A45-A8D5-FCD3C0E431A0}" type="slidenum">
              <a:rPr lang="en-US" altLang="en-US">
                <a:solidFill>
                  <a:srgbClr val="000000"/>
                </a:solidFill>
                <a:latin typeface="Times" panose="02020603050405020304" pitchFamily="18" charset="0"/>
              </a:rPr>
              <a:pPr>
                <a:spcBef>
                  <a:spcPct val="0"/>
                </a:spcBef>
                <a:buSzTx/>
              </a:pPr>
              <a:t>9</a:t>
            </a:fld>
            <a:endParaRPr lang="en-US" altLang="en-US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5" y="246063"/>
            <a:ext cx="8582025" cy="5143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alt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 bwMode="auto">
          <a:xfrm>
            <a:off x="341088" y="1085850"/>
            <a:ext cx="8585198" cy="3159579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endParaRPr lang="en-US" altLang="en-US" noProof="0"/>
          </a:p>
        </p:txBody>
      </p:sp>
    </p:spTree>
    <p:extLst>
      <p:ext uri="{BB962C8B-B14F-4D97-AF65-F5344CB8AC3E}">
        <p14:creationId xmlns:p14="http://schemas.microsoft.com/office/powerpoint/2010/main" val="3133928374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74086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5979"/>
            <a:ext cx="8228013" cy="856059"/>
          </a:xfrm>
        </p:spPr>
        <p:txBody>
          <a:bodyPr/>
          <a:lstStyle/>
          <a:p>
            <a:r>
              <a:rPr lang="en-US" altLang="en-US" noProof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B6C08EB-5311-FA21-A8BF-C7260ADBE6C1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 bwMode="auto">
          <a:xfrm flipH="1"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rgbClr val="0033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9D0EF95-DD25-970F-56D2-153B02CD197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 bwMode="auto">
          <a:xfrm flipH="1"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rgbClr val="003300"/>
                </a:solidFill>
              </a:defRPr>
            </a:lvl1pPr>
          </a:lstStyle>
          <a:p>
            <a:fld id="{CAB71263-F50B-4D20-8329-7837A752F89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F970331-1462-BBB2-E14D-D2FFED06FAC8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 bwMode="auto">
          <a:xfrm flipH="1"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rgbClr val="003300"/>
                </a:solidFill>
              </a:defRPr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8445115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>
            <a:extLst>
              <a:ext uri="{FF2B5EF4-FFF2-40B4-BE49-F238E27FC236}">
                <a16:creationId xmlns:a16="http://schemas.microsoft.com/office/drawing/2014/main" id="{E7E03243-E59E-CE75-8C8F-4818137A50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52425" y="246063"/>
            <a:ext cx="858202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Presentation Title</a:t>
            </a:r>
          </a:p>
        </p:txBody>
      </p:sp>
      <p:sp>
        <p:nvSpPr>
          <p:cNvPr id="1027" name="Rectangle 6">
            <a:extLst>
              <a:ext uri="{FF2B5EF4-FFF2-40B4-BE49-F238E27FC236}">
                <a16:creationId xmlns:a16="http://schemas.microsoft.com/office/drawing/2014/main" id="{F4ECA473-5F1D-CBC9-9C26-AE97D54077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1085850"/>
            <a:ext cx="8591550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Presentation Subtitle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2">
            <a:extLst>
              <a:ext uri="{FF2B5EF4-FFF2-40B4-BE49-F238E27FC236}">
                <a16:creationId xmlns:a16="http://schemas.microsoft.com/office/drawing/2014/main" id="{7418D1DB-2BFB-592C-607E-917F6272F795}"/>
              </a:ext>
            </a:extLst>
          </p:cNvPr>
          <p:cNvSpPr/>
          <p:nvPr/>
        </p:nvSpPr>
        <p:spPr bwMode="auto">
          <a:xfrm>
            <a:off x="0" y="4494213"/>
            <a:ext cx="9144000" cy="649287"/>
          </a:xfrm>
          <a:prstGeom prst="rect">
            <a:avLst/>
          </a:prstGeom>
          <a:solidFill>
            <a:srgbClr val="003366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buSzTx/>
            </a:pPr>
            <a:endParaRPr kumimoji="1" lang="en-US">
              <a:solidFill>
                <a:schemeClr val="tx1"/>
              </a:solidFill>
              <a:latin typeface="Arial"/>
              <a:cs typeface="+mn-cs"/>
            </a:endParaRPr>
          </a:p>
        </p:txBody>
      </p:sp>
      <p:sp>
        <p:nvSpPr>
          <p:cNvPr id="1029" name="Rectangle 3">
            <a:extLst>
              <a:ext uri="{FF2B5EF4-FFF2-40B4-BE49-F238E27FC236}">
                <a16:creationId xmlns:a16="http://schemas.microsoft.com/office/drawing/2014/main" id="{45273E29-4506-EEC5-C795-CD0CB0273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4594225"/>
            <a:ext cx="8154988" cy="4524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9pPr>
          </a:lstStyle>
          <a:p>
            <a:pPr algn="just" eaLnBrk="0" hangingPunct="0">
              <a:buSzTx/>
            </a:pPr>
            <a: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  <a:t>Atlanta / Austin / Berlin / Birmingham / Boston / Charleston / Charlotte / Chicago / Cleveland / Columbia / Dallas / Denver / Detroit (Metro) / Greenville / Houston / Indianapolis / Kansas City / Las Vegas / London </a:t>
            </a:r>
            <a:b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</a:br>
            <a: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  <a:t>Los Angeles / Memphis / Mexico City / Miami / Milwaukee / Minneapolis / Montréal / Morristown / Nashville / New Orleans / New York City / Oklahoma City / Orange County / Paris / Philadelphia / Phoenix  </a:t>
            </a:r>
            <a:b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</a:br>
            <a:r>
              <a:rPr lang="en-US" altLang="en-US" sz="780">
                <a:solidFill>
                  <a:srgbClr val="FFE0A3"/>
                </a:solidFill>
                <a:latin typeface="Arial Narrow" pitchFamily="34" charset="0"/>
                <a:cs typeface="+mn-cs"/>
              </a:rPr>
              <a:t>Pittsburgh / Portland (ME) / Portland (OR) / Raleigh / Richmond / Sacramento / San Antonio / San Diego / San Francisco / Seattle / St. Louis / St. Thomas / Stamford / Tampa / Toronto / Torrance / Tucson / Washington, D.C.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3BC47BF4-2C04-C554-6948-116499AF8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9863"/>
          </a:xfrm>
          <a:prstGeom prst="rect">
            <a:avLst/>
          </a:prstGeom>
          <a:gradFill rotWithShape="1">
            <a:gsLst>
              <a:gs pos="0">
                <a:srgbClr val="B37700"/>
              </a:gs>
              <a:gs pos="50000">
                <a:srgbClr val="FFFFFF"/>
              </a:gs>
              <a:gs pos="99583">
                <a:srgbClr val="B37700"/>
              </a:gs>
              <a:gs pos="100000">
                <a:srgbClr val="B377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</a:defRPr>
            </a:lvl5pPr>
          </a:lstStyle>
          <a:p>
            <a:endParaRPr kumimoji="1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FFCC00"/>
              </a:solidFill>
              <a:sym typeface="Wingdings" pitchFamily="2" charset="2"/>
            </a:endParaRPr>
          </a:p>
        </p:txBody>
      </p:sp>
      <p:pic>
        <p:nvPicPr>
          <p:cNvPr id="1031" name="Picture 2">
            <a:extLst>
              <a:ext uri="{FF2B5EF4-FFF2-40B4-BE49-F238E27FC236}">
                <a16:creationId xmlns:a16="http://schemas.microsoft.com/office/drawing/2014/main" id="{2D403429-12BA-6E2F-EF63-2F4909735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4573588"/>
            <a:ext cx="7556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91" r:id="rId1"/>
    <p:sldLayoutId id="2147484692" r:id="rId2"/>
    <p:sldLayoutId id="214748469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SzPct val="100000"/>
        <a:defRPr kumimoji="1" sz="3200" b="1">
          <a:solidFill>
            <a:srgbClr val="003366"/>
          </a:solidFill>
          <a:latin typeface="Arial" pitchFamily="34" charset="0"/>
          <a:ea typeface="Arial" pitchFamily="34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SzPct val="100000"/>
        <a:defRPr kumimoji="1" sz="3200" b="1">
          <a:solidFill>
            <a:srgbClr val="003366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SzPct val="100000"/>
        <a:defRPr kumimoji="1" sz="3200" b="1">
          <a:solidFill>
            <a:srgbClr val="003366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SzPct val="100000"/>
        <a:defRPr kumimoji="1" sz="3200" b="1">
          <a:solidFill>
            <a:srgbClr val="003366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SzPct val="100000"/>
        <a:defRPr kumimoji="1" sz="3200" b="1">
          <a:solidFill>
            <a:srgbClr val="003366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SzPct val="100000"/>
        <a:defRPr kumimoji="1" sz="3200" b="1">
          <a:solidFill>
            <a:srgbClr val="003366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SzPct val="100000"/>
        <a:defRPr kumimoji="1" sz="3200" b="1">
          <a:solidFill>
            <a:srgbClr val="003366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SzPct val="100000"/>
        <a:defRPr kumimoji="1" sz="3200" b="1">
          <a:solidFill>
            <a:srgbClr val="003366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SzPct val="100000"/>
        <a:defRPr kumimoji="1" sz="3200" b="1">
          <a:solidFill>
            <a:srgbClr val="003366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anose="05000000000000000000" pitchFamily="2" charset="2"/>
        <a:buChar char="n"/>
        <a:defRPr kumimoji="1" sz="2800">
          <a:solidFill>
            <a:srgbClr val="003366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anose="05000000000000000000" pitchFamily="2" charset="2"/>
        <a:buChar char="l"/>
        <a:defRPr kumimoji="1" sz="2400">
          <a:solidFill>
            <a:srgbClr val="003366"/>
          </a:solidFill>
          <a:latin typeface="+mn-lt"/>
          <a:cs typeface="Arial" pitchFamily="34" charset="0"/>
        </a:defRPr>
      </a:lvl2pPr>
      <a:lvl3pPr marL="12573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anose="05000000000000000000" pitchFamily="2" charset="2"/>
        <a:buChar char="n"/>
        <a:defRPr kumimoji="1" sz="2000">
          <a:solidFill>
            <a:srgbClr val="003366"/>
          </a:solidFill>
          <a:latin typeface="+mn-lt"/>
          <a:cs typeface="Arial" pitchFamily="34" charset="0"/>
        </a:defRPr>
      </a:lvl3pPr>
      <a:lvl4pPr marL="17145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anose="05000000000000000000" pitchFamily="2" charset="2"/>
        <a:buChar char="n"/>
        <a:defRPr kumimoji="1">
          <a:solidFill>
            <a:srgbClr val="003366"/>
          </a:solidFill>
          <a:latin typeface="+mn-lt"/>
          <a:cs typeface="Arial" pitchFamily="34" charset="0"/>
        </a:defRPr>
      </a:lvl4pPr>
      <a:lvl5pPr marL="21717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3366"/>
          </a:solidFill>
          <a:latin typeface="+mn-lt"/>
          <a:cs typeface="Arial" pitchFamily="34" charset="0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itchFamily="2" charset="2"/>
        <a:buChar char="n"/>
        <a:defRPr kumimoji="1"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>
            <a:extLst>
              <a:ext uri="{FF2B5EF4-FFF2-40B4-BE49-F238E27FC236}">
                <a16:creationId xmlns:a16="http://schemas.microsoft.com/office/drawing/2014/main" id="{89EDE558-0978-BB79-E503-9C7021558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8825" y="2954338"/>
            <a:ext cx="238125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l"/>
              <a:defRPr kumimoji="1" sz="24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Pct val="100000"/>
              <a:buFontTx/>
              <a:buNone/>
            </a:pPr>
            <a:r>
              <a:rPr lang="en-US" altLang="en-US" sz="2100">
                <a:solidFill>
                  <a:srgbClr val="F2F2F2"/>
                </a:solidFill>
                <a:latin typeface="Andale Mono" pitchFamily="49" charset="0"/>
              </a:rPr>
              <a:t>.</a:t>
            </a:r>
          </a:p>
        </p:txBody>
      </p:sp>
      <p:sp>
        <p:nvSpPr>
          <p:cNvPr id="7171" name="Rectangle 9">
            <a:extLst>
              <a:ext uri="{FF2B5EF4-FFF2-40B4-BE49-F238E27FC236}">
                <a16:creationId xmlns:a16="http://schemas.microsoft.com/office/drawing/2014/main" id="{39EF200E-29E1-64F4-3912-5245044DF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9863"/>
          </a:xfrm>
          <a:prstGeom prst="rect">
            <a:avLst/>
          </a:prstGeom>
          <a:gradFill rotWithShape="1">
            <a:gsLst>
              <a:gs pos="0">
                <a:srgbClr val="B37700"/>
              </a:gs>
              <a:gs pos="50000">
                <a:srgbClr val="FFFFFF"/>
              </a:gs>
              <a:gs pos="99583">
                <a:srgbClr val="B37700"/>
              </a:gs>
              <a:gs pos="100000">
                <a:srgbClr val="B377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sz="180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FFCC00"/>
              </a:solidFill>
              <a:sym typeface="Wingdings" pitchFamily="2" charset="2"/>
            </a:endParaRPr>
          </a:p>
        </p:txBody>
      </p:sp>
      <p:sp>
        <p:nvSpPr>
          <p:cNvPr id="5124" name="Rectangle 19">
            <a:extLst>
              <a:ext uri="{FF2B5EF4-FFF2-40B4-BE49-F238E27FC236}">
                <a16:creationId xmlns:a16="http://schemas.microsoft.com/office/drawing/2014/main" id="{8905787D-0D3C-5BC4-6638-DAEAD99A8BF7}"/>
              </a:ext>
            </a:extLst>
          </p:cNvPr>
          <p:cNvSpPr>
            <a:spLocks noChangeArrowheads="1"/>
          </p:cNvSpPr>
          <p:nvPr/>
        </p:nvSpPr>
        <p:spPr bwMode="black">
          <a:xfrm>
            <a:off x="50800" y="3748088"/>
            <a:ext cx="8807450" cy="1395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1828800" indent="-18288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l"/>
              <a:defRPr kumimoji="1" sz="24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20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US" altLang="en-US" sz="1800" b="1"/>
              <a:t>Presented by:   Maria Greco Danaher </a:t>
            </a:r>
          </a:p>
          <a:p>
            <a:pPr algn="ctr">
              <a:spcBef>
                <a:spcPts val="20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US" altLang="en-US" sz="1800" b="1"/>
              <a:t>and John F. Greco</a:t>
            </a:r>
          </a:p>
          <a:p>
            <a:pPr algn="ctr">
              <a:spcBef>
                <a:spcPts val="20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US" altLang="en-US" sz="1800" b="1"/>
              <a:t>August 29, 2023</a:t>
            </a:r>
          </a:p>
        </p:txBody>
      </p:sp>
      <p:pic>
        <p:nvPicPr>
          <p:cNvPr id="5125" name="Picture 4">
            <a:extLst>
              <a:ext uri="{FF2B5EF4-FFF2-40B4-BE49-F238E27FC236}">
                <a16:creationId xmlns:a16="http://schemas.microsoft.com/office/drawing/2014/main" id="{FE7E115E-1B1A-45FF-DF97-3D6D11524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475" y="212725"/>
            <a:ext cx="1628775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1">
            <a:extLst>
              <a:ext uri="{FF2B5EF4-FFF2-40B4-BE49-F238E27FC236}">
                <a16:creationId xmlns:a16="http://schemas.microsoft.com/office/drawing/2014/main" id="{BA8CF619-0708-A267-DAF8-62F84EBA8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851025"/>
            <a:ext cx="8208962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/>
              <a:t>Mindful Negotiations: Getting the Most Out of Mediations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3D19467D-96F7-4CCB-D510-1930102D10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98450"/>
            <a:ext cx="8228013" cy="763588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Duties to the Other Party</a:t>
            </a: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DB75CA0-FBF6-30D8-469F-11243D9D7074}"/>
              </a:ext>
            </a:extLst>
          </p:cNvPr>
          <p:cNvSpPr/>
          <p:nvPr/>
        </p:nvSpPr>
        <p:spPr>
          <a:xfrm>
            <a:off x="603250" y="1046163"/>
            <a:ext cx="8081963" cy="3416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r>
              <a:rPr b="1">
                <a:solidFill>
                  <a:srgbClr val="000000"/>
                </a:solidFill>
                <a:latin typeface="+mn-lt"/>
              </a:rPr>
              <a:t>MR 3.4(a) Fairness to Opposing Party and Counsel:</a:t>
            </a:r>
          </a:p>
          <a:p>
            <a:r>
              <a:rPr b="1">
                <a:solidFill>
                  <a:srgbClr val="000000"/>
                </a:solidFill>
                <a:latin typeface="+mn-lt"/>
              </a:rPr>
              <a:t> </a:t>
            </a:r>
          </a:p>
          <a:p>
            <a:r>
              <a:rPr b="1">
                <a:solidFill>
                  <a:srgbClr val="000000"/>
                </a:solidFill>
                <a:latin typeface="+mn-lt"/>
              </a:rPr>
              <a:t>A lawyer shall not unlawfully obstruct another party’s access to evidence or destroy or conceal a document or other material having potential evidentiary value. . . .  [and]</a:t>
            </a:r>
          </a:p>
          <a:p>
            <a:r>
              <a:rPr b="1">
                <a:solidFill>
                  <a:srgbClr val="000000"/>
                </a:solidFill>
                <a:latin typeface="+mn-lt"/>
              </a:rPr>
              <a:t> </a:t>
            </a:r>
          </a:p>
          <a:p>
            <a:r>
              <a:rPr b="1">
                <a:solidFill>
                  <a:srgbClr val="000000"/>
                </a:solidFill>
                <a:latin typeface="+mn-lt"/>
              </a:rPr>
              <a:t>A lawyer shall not counsel or assist another person to do any such act.</a:t>
            </a: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44C92B17-6720-BA93-B019-AF163B6A1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66713"/>
            <a:ext cx="8228013" cy="695325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Duty to the Profession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266EED5-6800-7EF7-0807-1EDBADB04C2A}"/>
              </a:ext>
            </a:extLst>
          </p:cNvPr>
          <p:cNvSpPr/>
          <p:nvPr/>
        </p:nvSpPr>
        <p:spPr>
          <a:xfrm>
            <a:off x="539750" y="1047750"/>
            <a:ext cx="8272463" cy="2678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sz="240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003300"/>
              </a:solidFill>
              <a:sym typeface="Wingdings" pitchFamily="2" charset="2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300"/>
                </a:solidFill>
                <a:sym typeface="Wingdings" pitchFamily="2" charset="2"/>
              </a:rPr>
              <a:t>Preamble to the Model Rules: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sz="2400" b="1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003300"/>
              </a:solidFill>
              <a:sym typeface="Wingdings" pitchFamily="2" charset="2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300"/>
                </a:solidFill>
                <a:sym typeface="Wingdings" pitchFamily="2" charset="2"/>
              </a:rPr>
              <a:t> “As negotiator, a lawyer seeks a result advantageous to the client, but consistent with requirements of honest dealing with others.”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34F3E471-B3FF-781D-E2D8-0B9794B9E0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46075"/>
            <a:ext cx="8228013" cy="715963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Duty to the Profession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2E3BEFD-0D5C-98D1-4D72-551C3DC14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33488"/>
            <a:ext cx="8132763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l"/>
              <a:defRPr kumimoji="1" sz="24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Pct val="100000"/>
              <a:buFontTx/>
              <a:buNone/>
            </a:pPr>
            <a:endParaRPr lang="en-US" altLang="en-US" sz="2400" b="1">
              <a:solidFill>
                <a:srgbClr val="003300"/>
              </a:solidFill>
            </a:endParaRPr>
          </a:p>
          <a:p>
            <a:pPr>
              <a:spcBef>
                <a:spcPct val="0"/>
              </a:spcBef>
              <a:buClrTx/>
              <a:buSzPct val="100000"/>
              <a:buFontTx/>
              <a:buNone/>
            </a:pPr>
            <a:r>
              <a:rPr lang="en-US" altLang="en-US" sz="2400" b="1">
                <a:solidFill>
                  <a:srgbClr val="003300"/>
                </a:solidFill>
              </a:rPr>
              <a:t>MR 4.1  Truthfulness in Statements to Others</a:t>
            </a:r>
          </a:p>
          <a:p>
            <a:pPr>
              <a:spcBef>
                <a:spcPct val="0"/>
              </a:spcBef>
              <a:buClrTx/>
              <a:buSzPct val="100000"/>
              <a:buFontTx/>
              <a:buNone/>
            </a:pPr>
            <a:endParaRPr lang="en-US" altLang="en-US" sz="2400" b="1">
              <a:solidFill>
                <a:srgbClr val="003300"/>
              </a:solidFill>
            </a:endParaRPr>
          </a:p>
          <a:p>
            <a:pPr>
              <a:spcBef>
                <a:spcPct val="0"/>
              </a:spcBef>
              <a:buClrTx/>
              <a:buSzPct val="100000"/>
              <a:buFontTx/>
              <a:buNone/>
            </a:pPr>
            <a:r>
              <a:rPr lang="en-US" altLang="en-US" sz="2400" b="1">
                <a:solidFill>
                  <a:srgbClr val="003300"/>
                </a:solidFill>
              </a:rPr>
              <a:t>In the course of representing a client a lawyer shall not knowingly . . . (a) make a false statement of material fact or law to a third person . . . .</a:t>
            </a:r>
          </a:p>
          <a:p>
            <a:pPr>
              <a:spcBef>
                <a:spcPct val="0"/>
              </a:spcBef>
              <a:buClrTx/>
              <a:buSzPct val="100000"/>
              <a:buFontTx/>
              <a:buNone/>
            </a:pPr>
            <a:endParaRPr lang="en-US" altLang="en-US" sz="2400" b="1">
              <a:solidFill>
                <a:srgbClr val="003300"/>
              </a:solidFill>
            </a:endParaRPr>
          </a:p>
          <a:p>
            <a:pPr>
              <a:spcBef>
                <a:spcPct val="0"/>
              </a:spcBef>
              <a:buClrTx/>
              <a:buSzPct val="100000"/>
              <a:buFontTx/>
              <a:buNone/>
            </a:pPr>
            <a:endParaRPr lang="en-US" altLang="en-US" sz="2400" b="1">
              <a:solidFill>
                <a:srgbClr val="003300"/>
              </a:solidFill>
            </a:endParaRPr>
          </a:p>
          <a:p>
            <a:pPr>
              <a:spcBef>
                <a:spcPct val="0"/>
              </a:spcBef>
              <a:buClrTx/>
              <a:buSzPct val="100000"/>
              <a:buFontTx/>
              <a:buNone/>
            </a:pPr>
            <a:endParaRPr lang="en-US" altLang="en-US" sz="2400" b="1">
              <a:solidFill>
                <a:srgbClr val="003300"/>
              </a:solidFill>
            </a:endParaRPr>
          </a:p>
          <a:p>
            <a:pPr>
              <a:spcBef>
                <a:spcPct val="0"/>
              </a:spcBef>
              <a:buClrTx/>
              <a:buSzPct val="100000"/>
              <a:buFontTx/>
              <a:buNone/>
            </a:pPr>
            <a:endParaRPr lang="en-US" altLang="en-US" sz="2400" b="1">
              <a:solidFill>
                <a:srgbClr val="003300"/>
              </a:solidFill>
            </a:endParaRP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786A5D6F-BCAC-27E9-DB03-BA3F467F24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Duty to the Profession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9F8BA9C2-8103-37DF-CA63-DE5C8DE13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13" y="1085850"/>
            <a:ext cx="8585200" cy="3159125"/>
          </a:xfrm>
          <a:ln cap="flat" algn="ctr"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marL="0" indent="0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400" b="1" kern="1200">
                <a:solidFill>
                  <a:srgbClr val="003300"/>
                </a:solidFill>
              </a:rPr>
              <a:t>M.R 4.1, Comment #1: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400" b="1" kern="1200">
                <a:solidFill>
                  <a:srgbClr val="003300"/>
                </a:solidFill>
              </a:rPr>
              <a:t>	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400" b="1" kern="1200">
                <a:solidFill>
                  <a:srgbClr val="003300"/>
                </a:solidFill>
              </a:rPr>
              <a:t>A misrepresentation can occur if the lawyer incorporates or affirms a statement of another person that the lawyer knows is false.  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400" b="1" kern="1200">
                <a:solidFill>
                  <a:srgbClr val="003300"/>
                </a:solidFill>
              </a:rPr>
              <a:t> </a:t>
            </a:r>
          </a:p>
          <a:p>
            <a:pPr marL="0" indent="0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400" b="1" kern="1200">
                <a:solidFill>
                  <a:srgbClr val="003300"/>
                </a:solidFill>
              </a:rPr>
              <a:t>Misrepresentations also can occur by partially true but misleading statements or omissions that are the equivalent of affirmative false statements</a:t>
            </a:r>
            <a:endParaRPr lang="en-US" altLang="en-US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>
            <a:extLst>
              <a:ext uri="{FF2B5EF4-FFF2-40B4-BE49-F238E27FC236}">
                <a16:creationId xmlns:a16="http://schemas.microsoft.com/office/drawing/2014/main" id="{C584E853-9F92-DA2B-4EC7-A1EF6D9E3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14313"/>
            <a:ext cx="7189788" cy="471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>
            <a:extLst>
              <a:ext uri="{FF2B5EF4-FFF2-40B4-BE49-F238E27FC236}">
                <a16:creationId xmlns:a16="http://schemas.microsoft.com/office/drawing/2014/main" id="{05F67FCF-0B74-F732-87F3-F5BCAEAFD90E}"/>
              </a:ext>
            </a:extLst>
          </p:cNvPr>
          <p:cNvSpPr/>
          <p:nvPr/>
        </p:nvSpPr>
        <p:spPr>
          <a:xfrm>
            <a:off x="463550" y="1971675"/>
            <a:ext cx="8348663" cy="10779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sz="32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300"/>
                </a:solidFill>
                <a:sym typeface="Wingdings" pitchFamily="2" charset="2"/>
              </a:rPr>
              <a:t>“A leader leads by example, not by force”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sz="32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300"/>
                </a:solidFill>
                <a:sym typeface="Wingdings" pitchFamily="2" charset="2"/>
              </a:rPr>
              <a:t> ― Sun Tzu, The Art of War </a:t>
            </a:r>
            <a:endParaRPr sz="3200" b="1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5">
            <a:extLst>
              <a:ext uri="{FF2B5EF4-FFF2-40B4-BE49-F238E27FC236}">
                <a16:creationId xmlns:a16="http://schemas.microsoft.com/office/drawing/2014/main" id="{1E655E02-800C-807C-B6DC-BC726E616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00" y="987425"/>
            <a:ext cx="5111750" cy="3340100"/>
          </a:xfrm>
          <a:ln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sz="18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sym typeface="Wingdings"/>
              </a:rPr>
              <a:t>COLLABORATION</a:t>
            </a:r>
          </a:p>
          <a:p>
            <a:pPr marL="0" indent="0">
              <a:buFont typeface="Wingdings" pitchFamily="2" charset="2"/>
              <a:buNone/>
            </a:pPr>
            <a:r>
              <a:rPr sz="1400" i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sym typeface="Wingdings"/>
              </a:rPr>
              <a:t>The action of working with someone to produce of create something</a:t>
            </a:r>
            <a:endParaRPr sz="1800" kern="120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chemeClr val="tx1"/>
              </a:solidFill>
              <a:sym typeface="Wingdings"/>
            </a:endParaRPr>
          </a:p>
          <a:p>
            <a:pPr marL="0" indent="0">
              <a:buFont typeface="Wingdings" pitchFamily="2" charset="2"/>
              <a:buNone/>
            </a:pPr>
            <a:endParaRPr sz="1800" kern="120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chemeClr val="tx1"/>
              </a:solidFill>
              <a:sym typeface="Wingdings"/>
            </a:endParaRPr>
          </a:p>
          <a:p>
            <a:pPr marL="0" indent="0">
              <a:buFont typeface="Wingdings" pitchFamily="2" charset="2"/>
              <a:buNone/>
            </a:pPr>
            <a:r>
              <a:rPr sz="18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sym typeface="Wingdings"/>
              </a:rPr>
              <a:t>CONSENSUS</a:t>
            </a:r>
          </a:p>
          <a:p>
            <a:pPr marL="0" indent="0">
              <a:buFont typeface="Wingdings" pitchFamily="2" charset="2"/>
              <a:buNone/>
            </a:pPr>
            <a:r>
              <a:rPr sz="1400" i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sym typeface="Wingdings"/>
              </a:rPr>
              <a:t>A general agreement</a:t>
            </a:r>
            <a:endParaRPr sz="1800" kern="120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chemeClr val="tx1"/>
              </a:solidFill>
              <a:sym typeface="Wingdings"/>
            </a:endParaRPr>
          </a:p>
          <a:p>
            <a:pPr marL="0" indent="0">
              <a:buFont typeface="Wingdings" pitchFamily="2" charset="2"/>
              <a:buNone/>
            </a:pPr>
            <a:endParaRPr sz="1800" kern="120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chemeClr val="tx1"/>
              </a:solidFill>
              <a:sym typeface="Wingdings"/>
            </a:endParaRPr>
          </a:p>
          <a:p>
            <a:pPr marL="0" indent="0">
              <a:buFont typeface="Wingdings" pitchFamily="2" charset="2"/>
              <a:buNone/>
            </a:pPr>
            <a:r>
              <a:rPr sz="18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sym typeface="Wingdings"/>
              </a:rPr>
              <a:t>COMPETITION</a:t>
            </a:r>
          </a:p>
          <a:p>
            <a:pPr marL="0" indent="0">
              <a:buFont typeface="Wingdings" pitchFamily="2" charset="2"/>
              <a:buNone/>
            </a:pPr>
            <a:r>
              <a:rPr sz="1400" i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sym typeface="Wingdings"/>
              </a:rPr>
              <a:t>Strive to gain or win something by defeating of establishing superiority over others who are trying to do the same</a:t>
            </a:r>
            <a:endParaRPr sz="1600" i="1">
              <a:solidFill>
                <a:schemeClr val="tx2"/>
              </a:solidFill>
            </a:endParaRPr>
          </a:p>
        </p:txBody>
      </p:sp>
      <p:graphicFrame>
        <p:nvGraphicFramePr>
          <p:cNvPr id="20483" name="Table 20">
            <a:extLst>
              <a:ext uri="{FF2B5EF4-FFF2-40B4-BE49-F238E27FC236}">
                <a16:creationId xmlns:a16="http://schemas.microsoft.com/office/drawing/2014/main" id="{3D6FC7F6-4950-7F3B-09BC-EAE2EFEC356A}"/>
              </a:ext>
            </a:extLst>
          </p:cNvPr>
          <p:cNvGraphicFramePr>
            <a:graphicFrameLocks noGrp="1"/>
          </p:cNvGraphicFramePr>
          <p:nvPr/>
        </p:nvGraphicFramePr>
        <p:xfrm>
          <a:off x="5364163" y="339725"/>
          <a:ext cx="3529012" cy="3730625"/>
        </p:xfrm>
        <a:graphic>
          <a:graphicData uri="http://schemas.openxmlformats.org/drawingml/2006/table">
            <a:tbl>
              <a:tblPr/>
              <a:tblGrid>
                <a:gridCol w="1176337">
                  <a:extLst>
                    <a:ext uri="{9D8B030D-6E8A-4147-A177-3AD203B41FA5}">
                      <a16:colId xmlns:a16="http://schemas.microsoft.com/office/drawing/2014/main" val="1716244846"/>
                    </a:ext>
                  </a:extLst>
                </a:gridCol>
                <a:gridCol w="1176338">
                  <a:extLst>
                    <a:ext uri="{9D8B030D-6E8A-4147-A177-3AD203B41FA5}">
                      <a16:colId xmlns:a16="http://schemas.microsoft.com/office/drawing/2014/main" val="1258831854"/>
                    </a:ext>
                  </a:extLst>
                </a:gridCol>
                <a:gridCol w="1176337">
                  <a:extLst>
                    <a:ext uri="{9D8B030D-6E8A-4147-A177-3AD203B41FA5}">
                      <a16:colId xmlns:a16="http://schemas.microsoft.com/office/drawing/2014/main" val="2720123141"/>
                    </a:ext>
                  </a:extLst>
                </a:gridCol>
              </a:tblGrid>
              <a:tr h="563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($)</a:t>
                      </a: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</a:t>
                      </a: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Compromise</a:t>
                      </a: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662186"/>
                  </a:ext>
                </a:extLst>
              </a:tr>
              <a:tr h="10556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542403"/>
                  </a:ext>
                </a:extLst>
              </a:tr>
              <a:tr h="10556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9452793"/>
                  </a:ext>
                </a:extLst>
              </a:tr>
              <a:tr h="10556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20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6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70000"/>
                        <a:buFont typeface="Wingdings" panose="05000000000000000000" pitchFamily="2" charset="2"/>
                        <a:defRPr kumimoji="1" sz="140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6" marR="91456"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0614595"/>
                  </a:ext>
                </a:extLst>
              </a:tr>
            </a:tbl>
          </a:graphicData>
        </a:graphic>
      </p:graphicFrame>
      <p:sp>
        <p:nvSpPr>
          <p:cNvPr id="37913" name="Oval 30">
            <a:extLst>
              <a:ext uri="{FF2B5EF4-FFF2-40B4-BE49-F238E27FC236}">
                <a16:creationId xmlns:a16="http://schemas.microsoft.com/office/drawing/2014/main" id="{13602FE5-0404-F705-8DC7-EA8212FE2D1A}"/>
              </a:ext>
            </a:extLst>
          </p:cNvPr>
          <p:cNvSpPr/>
          <p:nvPr/>
        </p:nvSpPr>
        <p:spPr>
          <a:xfrm>
            <a:off x="5724525" y="1203325"/>
            <a:ext cx="460375" cy="463550"/>
          </a:xfrm>
          <a:prstGeom prst="ellipse">
            <a:avLst/>
          </a:prstGeom>
          <a:solidFill>
            <a:srgbClr val="92D050"/>
          </a:solidFill>
          <a:ln w="25400" cap="flat" cmpd="sng" algn="ctr">
            <a:solidFill>
              <a:srgbClr val="3E270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>
              <a:buSzTx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37914" name="Oval 31">
            <a:extLst>
              <a:ext uri="{FF2B5EF4-FFF2-40B4-BE49-F238E27FC236}">
                <a16:creationId xmlns:a16="http://schemas.microsoft.com/office/drawing/2014/main" id="{9B5951A1-80DD-24AF-9E89-666FF572F625}"/>
              </a:ext>
            </a:extLst>
          </p:cNvPr>
          <p:cNvSpPr/>
          <p:nvPr/>
        </p:nvSpPr>
        <p:spPr>
          <a:xfrm>
            <a:off x="6878638" y="1203325"/>
            <a:ext cx="461962" cy="463550"/>
          </a:xfrm>
          <a:prstGeom prst="ellipse">
            <a:avLst/>
          </a:prstGeom>
          <a:solidFill>
            <a:srgbClr val="92D050"/>
          </a:solidFill>
          <a:ln w="25400" cap="flat" cmpd="sng" algn="ctr">
            <a:solidFill>
              <a:srgbClr val="3E270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>
              <a:buSzTx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37915" name="Oval 32">
            <a:extLst>
              <a:ext uri="{FF2B5EF4-FFF2-40B4-BE49-F238E27FC236}">
                <a16:creationId xmlns:a16="http://schemas.microsoft.com/office/drawing/2014/main" id="{E1969FA0-385F-22F0-F442-B8564B60BF60}"/>
              </a:ext>
            </a:extLst>
          </p:cNvPr>
          <p:cNvSpPr/>
          <p:nvPr/>
        </p:nvSpPr>
        <p:spPr>
          <a:xfrm>
            <a:off x="8101013" y="1203325"/>
            <a:ext cx="460375" cy="463550"/>
          </a:xfrm>
          <a:prstGeom prst="ellipse">
            <a:avLst/>
          </a:prstGeom>
          <a:solidFill>
            <a:srgbClr val="92D050"/>
          </a:solidFill>
          <a:ln w="25400" cap="flat" cmpd="sng" algn="ctr">
            <a:solidFill>
              <a:srgbClr val="3E270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>
              <a:buSzTx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37916" name="Oval 33">
            <a:extLst>
              <a:ext uri="{FF2B5EF4-FFF2-40B4-BE49-F238E27FC236}">
                <a16:creationId xmlns:a16="http://schemas.microsoft.com/office/drawing/2014/main" id="{7E583E63-41B9-F1D0-0BBA-3ACA051A68B8}"/>
              </a:ext>
            </a:extLst>
          </p:cNvPr>
          <p:cNvSpPr/>
          <p:nvPr/>
        </p:nvSpPr>
        <p:spPr>
          <a:xfrm>
            <a:off x="8077200" y="3359150"/>
            <a:ext cx="460375" cy="463550"/>
          </a:xfrm>
          <a:prstGeom prst="ellipse">
            <a:avLst/>
          </a:prstGeom>
          <a:solidFill>
            <a:srgbClr val="92D050"/>
          </a:solidFill>
          <a:ln w="25400" cap="flat" cmpd="sng" algn="ctr">
            <a:solidFill>
              <a:srgbClr val="3E270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>
              <a:buSzTx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37917" name="Oval 34">
            <a:extLst>
              <a:ext uri="{FF2B5EF4-FFF2-40B4-BE49-F238E27FC236}">
                <a16:creationId xmlns:a16="http://schemas.microsoft.com/office/drawing/2014/main" id="{AC9DB91E-FA69-5D97-EE18-0BEC4895F89F}"/>
              </a:ext>
            </a:extLst>
          </p:cNvPr>
          <p:cNvSpPr/>
          <p:nvPr/>
        </p:nvSpPr>
        <p:spPr>
          <a:xfrm>
            <a:off x="6878638" y="2276475"/>
            <a:ext cx="461962" cy="463550"/>
          </a:xfrm>
          <a:prstGeom prst="ellipse">
            <a:avLst/>
          </a:prstGeom>
          <a:solidFill>
            <a:srgbClr val="92D050"/>
          </a:solidFill>
          <a:ln w="25400" cap="flat" cmpd="sng" algn="ctr">
            <a:solidFill>
              <a:srgbClr val="3E270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>
              <a:buSzTx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37918" name="Oval 35">
            <a:extLst>
              <a:ext uri="{FF2B5EF4-FFF2-40B4-BE49-F238E27FC236}">
                <a16:creationId xmlns:a16="http://schemas.microsoft.com/office/drawing/2014/main" id="{4050BD46-3182-4149-2307-990868B01208}"/>
              </a:ext>
            </a:extLst>
          </p:cNvPr>
          <p:cNvSpPr/>
          <p:nvPr/>
        </p:nvSpPr>
        <p:spPr>
          <a:xfrm>
            <a:off x="5724525" y="2276475"/>
            <a:ext cx="460375" cy="463550"/>
          </a:xfrm>
          <a:prstGeom prst="ellipse">
            <a:avLst/>
          </a:prstGeom>
          <a:solidFill>
            <a:srgbClr val="92D050"/>
          </a:solidFill>
          <a:ln w="25400" cap="flat" cmpd="sng" algn="ctr">
            <a:solidFill>
              <a:srgbClr val="3E270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>
              <a:buSzTx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37919" name="Oval 36">
            <a:extLst>
              <a:ext uri="{FF2B5EF4-FFF2-40B4-BE49-F238E27FC236}">
                <a16:creationId xmlns:a16="http://schemas.microsoft.com/office/drawing/2014/main" id="{E2897F07-7AB4-AD7E-1B1E-22CEDFCFBB40}"/>
              </a:ext>
            </a:extLst>
          </p:cNvPr>
          <p:cNvSpPr/>
          <p:nvPr/>
        </p:nvSpPr>
        <p:spPr>
          <a:xfrm>
            <a:off x="8101013" y="2276475"/>
            <a:ext cx="460375" cy="463550"/>
          </a:xfrm>
          <a:prstGeom prst="ellipse">
            <a:avLst/>
          </a:prstGeom>
          <a:solidFill>
            <a:srgbClr val="FF908D"/>
          </a:solidFill>
          <a:ln w="25400" cap="flat" cmpd="sng" algn="ctr">
            <a:solidFill>
              <a:srgbClr val="3E270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>
              <a:buSzTx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37920" name="Oval 37">
            <a:extLst>
              <a:ext uri="{FF2B5EF4-FFF2-40B4-BE49-F238E27FC236}">
                <a16:creationId xmlns:a16="http://schemas.microsoft.com/office/drawing/2014/main" id="{D919825E-B918-28D5-259B-B871C74A18BD}"/>
              </a:ext>
            </a:extLst>
          </p:cNvPr>
          <p:cNvSpPr/>
          <p:nvPr/>
        </p:nvSpPr>
        <p:spPr>
          <a:xfrm>
            <a:off x="5724525" y="3359150"/>
            <a:ext cx="460375" cy="463550"/>
          </a:xfrm>
          <a:prstGeom prst="ellipse">
            <a:avLst/>
          </a:prstGeom>
          <a:solidFill>
            <a:srgbClr val="FF908D"/>
          </a:solidFill>
          <a:ln w="25400" cap="flat" cmpd="sng" algn="ctr">
            <a:solidFill>
              <a:srgbClr val="3E270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>
              <a:buSzTx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37921" name="Oval 38">
            <a:extLst>
              <a:ext uri="{FF2B5EF4-FFF2-40B4-BE49-F238E27FC236}">
                <a16:creationId xmlns:a16="http://schemas.microsoft.com/office/drawing/2014/main" id="{E6EC306D-9590-182D-00F0-39CE376C485E}"/>
              </a:ext>
            </a:extLst>
          </p:cNvPr>
          <p:cNvSpPr/>
          <p:nvPr/>
        </p:nvSpPr>
        <p:spPr>
          <a:xfrm>
            <a:off x="6878638" y="3359150"/>
            <a:ext cx="461962" cy="463550"/>
          </a:xfrm>
          <a:prstGeom prst="ellipse">
            <a:avLst/>
          </a:prstGeom>
          <a:solidFill>
            <a:srgbClr val="FF908D"/>
          </a:solidFill>
          <a:ln w="25400" cap="flat" cmpd="sng" algn="ctr">
            <a:solidFill>
              <a:srgbClr val="3E270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>
              <a:buSzTx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0514" name="Title 1">
            <a:extLst>
              <a:ext uri="{FF2B5EF4-FFF2-40B4-BE49-F238E27FC236}">
                <a16:creationId xmlns:a16="http://schemas.microsoft.com/office/drawing/2014/main" id="{E5344433-FEB6-5FAB-AE39-EEF727873F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425" y="246063"/>
            <a:ext cx="4940300" cy="514350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Three Approaches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 animBg="1"/>
      <p:bldP spid="37914" grpId="0" animBg="1"/>
      <p:bldP spid="37915" grpId="0" animBg="1"/>
      <p:bldP spid="37916" grpId="0" animBg="1"/>
      <p:bldP spid="37917" grpId="0" animBg="1"/>
      <p:bldP spid="37918" grpId="0" animBg="1"/>
      <p:bldP spid="37919" grpId="0" animBg="1"/>
      <p:bldP spid="37920" grpId="0" animBg="1"/>
      <p:bldP spid="379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2C4C4DDD-92A7-19C5-FA14-8508BC9B5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131888"/>
            <a:ext cx="7766050" cy="2447925"/>
          </a:xfrm>
          <a:ln cap="flat" algn="ctr"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r>
              <a:rPr lang="en-US" altLang="en-US" sz="2400">
                <a:solidFill>
                  <a:srgbClr val="003B4D"/>
                </a:solidFill>
              </a:rPr>
              <a:t>Individuals move fluidly among these three states (collaboration, consensus, competition)</a:t>
            </a:r>
          </a:p>
          <a:p>
            <a:r>
              <a:rPr lang="en-US" altLang="en-US" sz="2400">
                <a:solidFill>
                  <a:srgbClr val="003B4D"/>
                </a:solidFill>
              </a:rPr>
              <a:t>The longer the team/group can stay in a collaborative state, the better the outcome</a:t>
            </a:r>
          </a:p>
          <a:p>
            <a:r>
              <a:rPr lang="en-US" altLang="en-US" sz="2400">
                <a:solidFill>
                  <a:srgbClr val="003B4D"/>
                </a:solidFill>
              </a:rPr>
              <a:t>There is mutual gain and little loss when collaboration is reached</a:t>
            </a:r>
          </a:p>
          <a:p>
            <a:endParaRPr lang="en-US" altLang="en-US" sz="2400">
              <a:solidFill>
                <a:srgbClr val="003B4D"/>
              </a:solidFill>
            </a:endParaRPr>
          </a:p>
          <a:p>
            <a:endParaRPr lang="en-US" altLang="en-US" sz="2400">
              <a:solidFill>
                <a:srgbClr val="003B4D"/>
              </a:solidFill>
            </a:endParaRPr>
          </a:p>
          <a:p>
            <a:endParaRPr lang="en-US" altLang="en-US" sz="1800">
              <a:solidFill>
                <a:srgbClr val="003B4D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>
              <a:solidFill>
                <a:srgbClr val="003B4D"/>
              </a:solidFill>
            </a:endParaRPr>
          </a:p>
        </p:txBody>
      </p:sp>
      <p:sp>
        <p:nvSpPr>
          <p:cNvPr id="21507" name="Title 1">
            <a:extLst>
              <a:ext uri="{FF2B5EF4-FFF2-40B4-BE49-F238E27FC236}">
                <a16:creationId xmlns:a16="http://schemas.microsoft.com/office/drawing/2014/main" id="{A1FBEE8C-8782-C007-10E3-A56DAC9828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Additional Points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57C321E9-235D-83C2-F457-6CC980A18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Pixar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2C854915-5FC5-350F-9BB1-D7313CDCA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13" y="842963"/>
            <a:ext cx="8585200" cy="3529012"/>
          </a:xfrm>
          <a:ln cap="flat" algn="ctr">
            <a:miter lim="800000"/>
            <a:headEnd type="none" w="med" len="med"/>
            <a:tailEnd type="none" w="med" len="med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sz="2400" i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B4D"/>
                </a:solidFill>
                <a:sym typeface="Wingdings"/>
              </a:rPr>
              <a:t>Plussing</a:t>
            </a:r>
          </a:p>
          <a:p>
            <a:pPr lvl="1"/>
            <a:r>
              <a:rPr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B4D"/>
                </a:solidFill>
                <a:ea typeface="Arial"/>
                <a:sym typeface="Wingdings"/>
              </a:rPr>
              <a:t>Criticize only if you can add to the idea, never take away only</a:t>
            </a:r>
          </a:p>
          <a:p>
            <a:pPr lvl="1"/>
            <a:r>
              <a:rPr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B4D"/>
                </a:solidFill>
                <a:ea typeface="Arial"/>
                <a:sym typeface="Wingdings"/>
              </a:rPr>
              <a:t>”yes and ...” vs. “yes but …”</a:t>
            </a:r>
          </a:p>
          <a:p>
            <a:pPr lvl="1"/>
            <a:r>
              <a:rPr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B4D"/>
                </a:solidFill>
                <a:ea typeface="Arial"/>
                <a:sym typeface="Wingdings"/>
              </a:rPr>
              <a:t>Make your partner look good</a:t>
            </a:r>
          </a:p>
          <a:p>
            <a:pPr lvl="1"/>
            <a:r>
              <a:rPr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B4D"/>
                </a:solidFill>
                <a:ea typeface="Arial"/>
                <a:sym typeface="Wingdings"/>
              </a:rPr>
              <a:t>Separate the people from the problem</a:t>
            </a:r>
            <a:endParaRPr>
              <a:solidFill>
                <a:srgbClr val="003B4D"/>
              </a:solidFill>
            </a:endParaRPr>
          </a:p>
        </p:txBody>
      </p:sp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442F429B-FF28-7F16-11C9-0B9BEE6A1D8B}"/>
              </a:ext>
            </a:extLst>
          </p:cNvPr>
          <p:cNvSpPr>
            <a:spLocks noGrp="1"/>
          </p:cNvSpPr>
          <p:nvPr>
            <p:ph type="title"/>
          </p:nvPr>
        </p:nvSpPr>
        <p:spPr>
          <a:ln cap="flat" algn="ctr">
            <a:miter lim="800000"/>
            <a:headEnd type="none" w="med" len="med"/>
            <a:tailEnd type="none" w="med" len="med"/>
          </a:ln>
        </p:spPr>
        <p:txBody>
          <a:bodyPr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3200" b="1" i="0" u="none" baseline="0">
                <a:solidFill>
                  <a:srgbClr val="003366"/>
                </a:solidFill>
                <a:latin typeface="Arial" pitchFamily="34" charset="0"/>
                <a:ea typeface="Arial" pitchFamily="34" charset="0"/>
                <a:cs typeface="+mj-cs"/>
              </a:defRPr>
            </a:lvl1pPr>
          </a:lstStyle>
          <a:p>
            <a:pPr algn="ctr"/>
            <a:r>
              <a:rPr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Pixar (cont’d)</a:t>
            </a:r>
            <a:endParaRPr/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026F58A2-58A4-4EFC-44D3-4B76DD809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915988"/>
            <a:ext cx="8818563" cy="3328987"/>
          </a:xfrm>
          <a:ln cap="flat" algn="ctr">
            <a:miter lim="800000"/>
            <a:headEnd type="none" w="med" len="med"/>
            <a:tailEnd type="none" w="med" len="med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sz="21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Brain Trust</a:t>
            </a:r>
          </a:p>
          <a:p>
            <a:pPr lvl="1"/>
            <a:r>
              <a:rPr sz="21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a typeface="Arial"/>
                <a:sym typeface="Wingdings"/>
              </a:rPr>
              <a:t>Do not become attached to your ideas – you are not your ideas</a:t>
            </a:r>
          </a:p>
          <a:p>
            <a:pPr lvl="1"/>
            <a:r>
              <a:rPr sz="21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a typeface="Arial"/>
                <a:sym typeface="Wingdings"/>
              </a:rPr>
              <a:t>Do not judge the value of your own contribution by whether your ideas are adopted</a:t>
            </a:r>
          </a:p>
          <a:p>
            <a:pPr lvl="1"/>
            <a:r>
              <a:rPr sz="21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a typeface="Arial"/>
                <a:sym typeface="Wingdings"/>
              </a:rPr>
              <a:t>Put all your attention on the problem. Keep your focus on whether the idea thread is advancing or stagnating.</a:t>
            </a:r>
          </a:p>
          <a:p>
            <a:pPr lvl="1"/>
            <a:r>
              <a:rPr sz="21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a typeface="Arial"/>
                <a:sym typeface="Wingdings"/>
              </a:rPr>
              <a:t>Withhold quick judgement</a:t>
            </a:r>
          </a:p>
          <a:p>
            <a:pPr lvl="1"/>
            <a:r>
              <a:rPr sz="21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a typeface="Arial"/>
                <a:sym typeface="Wingdings"/>
              </a:rPr>
              <a:t>As you wait to find a break in the banter in which to speak up and make your points, don’t stop listening to what is happening</a:t>
            </a:r>
          </a:p>
          <a:p>
            <a:endParaRPr sz="2100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6001569-670C-C5CA-E7D3-051190919F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OBJECTIVES OF THIS SESSION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9E63481B-077D-7738-E19A-BD1B5EBAA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088" y="1385888"/>
            <a:ext cx="7696200" cy="2859087"/>
          </a:xfrm>
          <a:ln cap="flat" algn="ctr">
            <a:miter lim="800000"/>
            <a:headEnd type="none" w="med" len="med"/>
            <a:tailEnd type="none" w="med" len="med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Addressing conflict </a:t>
            </a:r>
            <a:r>
              <a:rPr sz="3200" b="1" u="sng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ethically</a:t>
            </a:r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 </a:t>
            </a:r>
          </a:p>
          <a:p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Building toward collaboration</a:t>
            </a:r>
          </a:p>
          <a:p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Communicating mindfully and effectively</a:t>
            </a:r>
            <a:endParaRPr sz="3200" b="1"/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83A97D1A-68C6-0266-6BC9-572E62121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25" y="1276350"/>
            <a:ext cx="8582025" cy="2879725"/>
          </a:xfrm>
          <a:ln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sz="24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B4D"/>
                </a:solidFill>
                <a:sym typeface="Wingdings"/>
              </a:rPr>
              <a:t>EGO is a person’s sense of self-esteem or self-importance</a:t>
            </a:r>
          </a:p>
          <a:p>
            <a:r>
              <a:rPr sz="24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B4D"/>
                </a:solidFill>
                <a:sym typeface="Wingdings"/>
              </a:rPr>
              <a:t>EGO is the enemy of collaboration</a:t>
            </a:r>
          </a:p>
          <a:p>
            <a:r>
              <a:rPr sz="24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B4D"/>
                </a:solidFill>
                <a:sym typeface="Wingdings"/>
              </a:rPr>
              <a:t>Less EGO leads to increased possibility of a mutually acceptable result</a:t>
            </a:r>
          </a:p>
          <a:p>
            <a:r>
              <a:rPr sz="24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B4D"/>
                </a:solidFill>
                <a:sym typeface="Wingdings"/>
              </a:rPr>
              <a:t>Mindfulness decreases EGO</a:t>
            </a:r>
          </a:p>
          <a:p>
            <a:endParaRPr sz="2400" kern="120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003B4D"/>
              </a:solidFill>
              <a:sym typeface="Wingdings"/>
            </a:endParaRPr>
          </a:p>
          <a:p>
            <a:endParaRPr sz="2400">
              <a:solidFill>
                <a:srgbClr val="003B4D"/>
              </a:solidFill>
            </a:endParaRPr>
          </a:p>
        </p:txBody>
      </p:sp>
      <p:sp>
        <p:nvSpPr>
          <p:cNvPr id="24579" name="Title 1">
            <a:extLst>
              <a:ext uri="{FF2B5EF4-FFF2-40B4-BE49-F238E27FC236}">
                <a16:creationId xmlns:a16="http://schemas.microsoft.com/office/drawing/2014/main" id="{8BE7461E-81F6-D41C-B63D-0144060981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Conclusion</a:t>
            </a:r>
          </a:p>
        </p:txBody>
      </p:sp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1743A68-6037-3C78-6278-552EC9FB6A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425" y="482600"/>
            <a:ext cx="8582025" cy="730250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WHAT IS MINDFULNESS?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D7544D19-7104-0959-1D8A-1B7E9C0D21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3688" y="1131888"/>
            <a:ext cx="8585200" cy="332263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altLang="en-US" sz="3000" b="1"/>
              <a:t>Purposely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altLang="en-US" sz="3000" b="1"/>
              <a:t>Being aware of the present moment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altLang="en-US" sz="3000" b="1"/>
              <a:t>With conscious attention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altLang="en-US" sz="3000" b="1"/>
              <a:t>Without judgment</a:t>
            </a:r>
          </a:p>
        </p:txBody>
      </p:sp>
      <p:pic>
        <p:nvPicPr>
          <p:cNvPr id="25604" name="Picture 3">
            <a:extLst>
              <a:ext uri="{FF2B5EF4-FFF2-40B4-BE49-F238E27FC236}">
                <a16:creationId xmlns:a16="http://schemas.microsoft.com/office/drawing/2014/main" id="{C4E601F8-D434-2136-8C26-D51F62233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136775"/>
            <a:ext cx="3476625" cy="232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CF70DE72-8F6C-42A1-569B-B33F2883DB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Effectively Listening to the Response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430B6753-AA63-67D8-D6E6-E3B878B7E5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41313" y="1163638"/>
            <a:ext cx="8585200" cy="308133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r>
              <a:rPr lang="en-US" altLang="en-US" sz="3200" b="1"/>
              <a:t>Work to understand the issues</a:t>
            </a:r>
          </a:p>
          <a:p>
            <a:r>
              <a:rPr lang="en-US" altLang="en-US" sz="3200" b="1"/>
              <a:t>Use silence as a tool</a:t>
            </a:r>
          </a:p>
          <a:p>
            <a:r>
              <a:rPr lang="en-US" altLang="en-US" sz="3200" b="1"/>
              <a:t>Ask questions to clarify and assist</a:t>
            </a:r>
          </a:p>
          <a:p>
            <a:r>
              <a:rPr lang="en-US" altLang="en-US" sz="3200" b="1"/>
              <a:t>Encourage factual (as opposed to emotional) negotiation</a:t>
            </a:r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828B112F-4434-A054-352C-A1518ED2C2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Mindfulness in Mediation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AFC8B4D4-1025-6F34-5BAD-B37F3437D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13" y="1322388"/>
            <a:ext cx="8585200" cy="2922587"/>
          </a:xfrm>
          <a:ln cap="flat" algn="ctr"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r>
              <a:rPr lang="en-US" altLang="en-US" sz="3200" b="1"/>
              <a:t>Maintain civility at all times</a:t>
            </a:r>
          </a:p>
          <a:p>
            <a:r>
              <a:rPr lang="en-US" altLang="en-US" sz="3200" b="1"/>
              <a:t>Pay attention to your word choice/tone</a:t>
            </a:r>
          </a:p>
          <a:p>
            <a:r>
              <a:rPr lang="en-US" altLang="en-US" sz="3200" b="1"/>
              <a:t>Acknowledge emotions in the room</a:t>
            </a:r>
          </a:p>
          <a:p>
            <a:r>
              <a:rPr lang="en-US" altLang="en-US" sz="3200" b="1"/>
              <a:t>Work toward collaboration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3200" b="1"/>
              <a:t> 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600447B1-08BC-BCC5-8B3F-66A307AE41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246063"/>
            <a:ext cx="8582025" cy="514350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7761370F-97D0-67A0-95E7-EFF6D00D3C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6225" y="1200150"/>
            <a:ext cx="8601075" cy="30464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8676" name="Rectangle 7">
            <a:extLst>
              <a:ext uri="{FF2B5EF4-FFF2-40B4-BE49-F238E27FC236}">
                <a16:creationId xmlns:a16="http://schemas.microsoft.com/office/drawing/2014/main" id="{FFE6B513-3226-68A3-857E-891D2BCC9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5388" y="4908550"/>
            <a:ext cx="3016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l"/>
              <a:defRPr kumimoji="1" sz="24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Pct val="100000"/>
              <a:buFontTx/>
              <a:buNone/>
            </a:pPr>
            <a:fld id="{3F76173E-9600-406C-85EA-F7EDCD5272CF}" type="slidenum">
              <a:rPr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Pct val="100000"/>
                <a:buFontTx/>
                <a:buNone/>
              </a:pPr>
              <a:t>24</a:t>
            </a:fld>
            <a:endParaRPr lang="en-US" altLang="en-US" sz="700">
              <a:solidFill>
                <a:srgbClr val="FFFFFF"/>
              </a:solidFill>
              <a:ea typeface="MS PGothic" panose="020B0600070205080204" pitchFamily="34" charset="-128"/>
            </a:endParaRPr>
          </a:p>
        </p:txBody>
      </p:sp>
      <p:pic>
        <p:nvPicPr>
          <p:cNvPr id="28677" name="Picture 3">
            <a:extLst>
              <a:ext uri="{FF2B5EF4-FFF2-40B4-BE49-F238E27FC236}">
                <a16:creationId xmlns:a16="http://schemas.microsoft.com/office/drawing/2014/main" id="{782EB514-CBEA-842C-1C8E-A4A6B8ACF6CC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18"/>
          <a:stretch>
            <a:fillRect/>
          </a:stretch>
        </p:blipFill>
        <p:spPr bwMode="auto">
          <a:xfrm>
            <a:off x="0" y="0"/>
            <a:ext cx="91440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BBD866BB-F78D-B0A6-8085-FEB39491AE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425" y="527050"/>
            <a:ext cx="8582025" cy="858838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PARAMETERS FOR THIS SESSION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8FE5FFBE-89A3-3683-1A06-C58EA41FC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188" y="1530350"/>
            <a:ext cx="8450262" cy="2944813"/>
          </a:xfrm>
          <a:ln cap="flat" algn="ctr">
            <a:miter lim="800000"/>
            <a:headEnd type="none" w="med" len="med"/>
            <a:tailEnd type="none" w="med" len="med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CIVILITY – being respectful</a:t>
            </a:r>
          </a:p>
          <a:p>
            <a:pPr marL="0" indent="0">
              <a:buFont typeface="Wingdings" pitchFamily="2" charset="2"/>
              <a:buNone/>
            </a:pPr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CANDOR – addressing all issues honestly </a:t>
            </a:r>
          </a:p>
          <a:p>
            <a:pPr marL="0" indent="0">
              <a:buFont typeface="Wingdings" pitchFamily="2" charset="2"/>
              <a:buNone/>
            </a:pPr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NON-JUDGMENT – keeping an open mind</a:t>
            </a:r>
          </a:p>
          <a:p>
            <a:pPr marL="0" indent="0">
              <a:buFont typeface="Wingdings" pitchFamily="2" charset="2"/>
              <a:buNone/>
            </a:pPr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FORWARD THINKING – what matters?</a:t>
            </a:r>
          </a:p>
          <a:p>
            <a:pPr marL="0" indent="0">
              <a:buFont typeface="Wingdings" pitchFamily="2" charset="2"/>
              <a:buNone/>
            </a:pPr>
            <a:r>
              <a:rPr sz="3200" b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					</a:t>
            </a:r>
            <a:r>
              <a:rPr sz="2400" b="1" i="1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ym typeface="Wingdings"/>
              </a:rPr>
              <a:t>(Jathan Janove)</a:t>
            </a:r>
            <a:endParaRPr sz="3200" b="1" i="1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893C36F-7B08-D645-FD79-BD504099D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47688"/>
            <a:ext cx="9144000" cy="520700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WHEN WE THINK OF NEGOTIATION . . .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957CB18F-65C1-B886-990E-DB1DDA4FB3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35038" y="1524000"/>
            <a:ext cx="7321550" cy="276383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lvl="4" indent="0">
              <a:buSzPct val="100000"/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3200" b="1"/>
              <a:t>Persistent	Pushing interests</a:t>
            </a:r>
          </a:p>
          <a:p>
            <a:pPr marL="0" lvl="4" indent="0">
              <a:buSzPct val="100000"/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3200" b="1"/>
              <a:t>Diligent	Winning</a:t>
            </a:r>
          </a:p>
          <a:p>
            <a:pPr marL="0" lvl="4" indent="0">
              <a:buSzPct val="100000"/>
              <a:buFont typeface="Wingdings" panose="05000000000000000000" pitchFamily="2" charset="2"/>
              <a:buNone/>
              <a:tabLst>
                <a:tab pos="3657600" algn="l"/>
              </a:tabLst>
            </a:pPr>
            <a:r>
              <a:rPr lang="en-US" altLang="en-US" sz="3200" b="1"/>
              <a:t>Assertive	Powerful		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98077B6-8D95-8797-F58C-5D139548AE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425" y="414338"/>
            <a:ext cx="8582025" cy="555625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BUT WHAT IF WE USE THESE?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6C2A9B3B-94D0-8B85-083A-1E69FC852C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25550" y="1268413"/>
            <a:ext cx="7448550" cy="30035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tabLst>
                <a:tab pos="4232275" algn="l"/>
              </a:tabLst>
            </a:pPr>
            <a:r>
              <a:rPr lang="en-US" altLang="en-US" sz="3200" b="1"/>
              <a:t>Wisdom	Curiosity</a:t>
            </a:r>
          </a:p>
          <a:p>
            <a:pPr marL="0" indent="0">
              <a:buFont typeface="Wingdings" panose="05000000000000000000" pitchFamily="2" charset="2"/>
              <a:buNone/>
              <a:tabLst>
                <a:tab pos="4232275" algn="l"/>
              </a:tabLst>
            </a:pPr>
            <a:r>
              <a:rPr lang="en-US" altLang="en-US" sz="3200" b="1"/>
              <a:t>Thoughtfulness	Patience</a:t>
            </a:r>
          </a:p>
          <a:p>
            <a:pPr marL="0" indent="0">
              <a:buFont typeface="Wingdings" panose="05000000000000000000" pitchFamily="2" charset="2"/>
              <a:buNone/>
              <a:tabLst>
                <a:tab pos="4232275" algn="l"/>
              </a:tabLst>
            </a:pPr>
            <a:r>
              <a:rPr lang="en-US" altLang="en-US" sz="3200" b="1"/>
              <a:t>Empathy	</a:t>
            </a:r>
          </a:p>
          <a:p>
            <a:pPr marL="0" indent="0">
              <a:buFont typeface="Wingdings" panose="05000000000000000000" pitchFamily="2" charset="2"/>
              <a:buNone/>
              <a:tabLst>
                <a:tab pos="4232275" algn="l"/>
              </a:tabLst>
            </a:pPr>
            <a:r>
              <a:rPr lang="en-US" altLang="en-US" sz="3200" b="1"/>
              <a:t>Willingness to Listen	</a:t>
            </a: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523400ED-3F06-204F-A359-65DBFDDD4F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2100" y="512763"/>
            <a:ext cx="8582025" cy="644525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600"/>
              <a:t>HOW DO WE GET THERE?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A3BBA1DD-0B0E-FB47-334B-AD788AFEA3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6925" y="1430338"/>
            <a:ext cx="7396163" cy="25273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altLang="en-US" sz="3200" b="1"/>
              <a:t>Increasing our self-awareness</a:t>
            </a:r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altLang="en-US" sz="3200" b="1"/>
              <a:t>Willingness to adapting to change</a:t>
            </a:r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altLang="en-US" sz="3200" b="1"/>
              <a:t>Managing our own emotions</a:t>
            </a:r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altLang="en-US" sz="3200" b="1"/>
              <a:t>Becoming more ethically mindful</a:t>
            </a:r>
          </a:p>
          <a:p>
            <a:pPr>
              <a:buSzPct val="110000"/>
            </a:pPr>
            <a:endParaRPr lang="en-US" altLang="en-US" sz="3200" b="1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EE069875-CFB6-2888-1170-50D5494660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400050"/>
            <a:ext cx="5829300" cy="857250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 eaLnBrk="1" hangingPunct="1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en-US"/>
              <a:t>Ethical Duties During Negotiations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3842FF81-D013-BA81-2190-0CC23F8D323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908175"/>
            <a:ext cx="8050213" cy="1895475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en-US"/>
              <a:t>Client                  Lawyer              Other Party              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endParaRPr lang="en-US" altLang="en-US"/>
          </a:p>
          <a:p>
            <a:pPr marL="0" indent="0" algn="ctr" eaLnBrk="1" hangingPunct="1">
              <a:buFont typeface="Wingdings" panose="05000000000000000000" pitchFamily="2" charset="2"/>
              <a:buNone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endParaRPr lang="en-US" altLang="en-US"/>
          </a:p>
          <a:p>
            <a:pPr marL="0" indent="0" algn="ctr" eaLnBrk="1" hangingPunct="1">
              <a:buFont typeface="Wingdings" panose="05000000000000000000" pitchFamily="2" charset="2"/>
              <a:buNone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en-US"/>
              <a:t>Legal Profession      </a:t>
            </a:r>
          </a:p>
        </p:txBody>
      </p:sp>
      <p:sp>
        <p:nvSpPr>
          <p:cNvPr id="11268" name="AutoShape 3">
            <a:extLst>
              <a:ext uri="{FF2B5EF4-FFF2-40B4-BE49-F238E27FC236}">
                <a16:creationId xmlns:a16="http://schemas.microsoft.com/office/drawing/2014/main" id="{E1FB66A4-A4DA-1FD0-05ED-0C14E867B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1993900"/>
            <a:ext cx="731838" cy="365125"/>
          </a:xfrm>
          <a:prstGeom prst="leftArrow">
            <a:avLst>
              <a:gd name="adj1" fmla="val 50000"/>
              <a:gd name="adj2" fmla="val 50248"/>
            </a:avLst>
          </a:prstGeom>
          <a:solidFill>
            <a:srgbClr val="99CCFF"/>
          </a:solidFill>
          <a:ln w="936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l"/>
              <a:defRPr kumimoji="1" sz="24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</a:pPr>
            <a:endParaRPr lang="en-US" altLang="en-US" sz="1300">
              <a:solidFill>
                <a:srgbClr val="FFFFFF"/>
              </a:solidFill>
            </a:endParaRPr>
          </a:p>
        </p:txBody>
      </p:sp>
      <p:sp>
        <p:nvSpPr>
          <p:cNvPr id="11269" name="AutoShape 4">
            <a:extLst>
              <a:ext uri="{FF2B5EF4-FFF2-40B4-BE49-F238E27FC236}">
                <a16:creationId xmlns:a16="http://schemas.microsoft.com/office/drawing/2014/main" id="{5F95C815-D31B-0042-37A4-54CFFF8C9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3338" y="2009775"/>
            <a:ext cx="731837" cy="363538"/>
          </a:xfrm>
          <a:prstGeom prst="rightArrow">
            <a:avLst>
              <a:gd name="adj1" fmla="val 50000"/>
              <a:gd name="adj2" fmla="val 50244"/>
            </a:avLst>
          </a:prstGeom>
          <a:solidFill>
            <a:srgbClr val="99CCFF"/>
          </a:solidFill>
          <a:ln w="936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l"/>
              <a:defRPr kumimoji="1" sz="24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</a:pPr>
            <a:endParaRPr lang="en-US" altLang="en-US" sz="1300">
              <a:solidFill>
                <a:srgbClr val="FFFFFF"/>
              </a:solidFill>
            </a:endParaRPr>
          </a:p>
        </p:txBody>
      </p:sp>
      <p:sp>
        <p:nvSpPr>
          <p:cNvPr id="19462" name="AutoShape 5">
            <a:extLst>
              <a:ext uri="{FF2B5EF4-FFF2-40B4-BE49-F238E27FC236}">
                <a16:creationId xmlns:a16="http://schemas.microsoft.com/office/drawing/2014/main" id="{8ABD8CF0-6CEB-DFFC-EFE8-77D8CBCED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0988" y="2546350"/>
            <a:ext cx="363537" cy="731838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>
            <a:lvl1pPr>
              <a:spcBef>
                <a:spcPts val="800"/>
              </a:spcBef>
              <a:buClr>
                <a:srgbClr val="000000"/>
              </a:buClr>
              <a:buSzTx/>
              <a:buFont typeface="Arial" pitchFamily="34" charset="0"/>
              <a:buChar char="•"/>
              <a:defRPr sz="3200">
                <a:solidFill>
                  <a:srgbClr val="000000"/>
                </a:solidFill>
                <a:latin typeface="Arial" pitchFamily="34" charset="0"/>
              </a:defRPr>
            </a:lvl1pPr>
            <a:lvl2pPr marL="742950" indent="-285750">
              <a:spcBef>
                <a:spcPts val="700"/>
              </a:spcBef>
              <a:buClr>
                <a:srgbClr val="000000"/>
              </a:buClr>
              <a:buSzTx/>
              <a:buFont typeface="Arial" pitchFamily="34" charset="0"/>
              <a:buChar char="–"/>
              <a:defRPr sz="2800">
                <a:solidFill>
                  <a:srgbClr val="000000"/>
                </a:solidFill>
                <a:latin typeface="Arial" pitchFamily="34" charset="0"/>
              </a:defRPr>
            </a:lvl2pPr>
            <a:lvl3pPr marL="1143000" indent="-228600">
              <a:spcBef>
                <a:spcPts val="600"/>
              </a:spcBef>
              <a:buClr>
                <a:srgbClr val="000000"/>
              </a:buClr>
              <a:buSzTx/>
              <a:buFont typeface="Arial" pitchFamily="34" charset="0"/>
              <a:buChar char="•"/>
              <a:defRPr sz="2400">
                <a:solidFill>
                  <a:srgbClr val="000000"/>
                </a:solidFill>
                <a:latin typeface="Arial" pitchFamily="34" charset="0"/>
              </a:defRPr>
            </a:lvl3pPr>
            <a:lvl4pPr marL="1600200" indent="-228600">
              <a:spcBef>
                <a:spcPts val="500"/>
              </a:spcBef>
              <a:buClr>
                <a:srgbClr val="000000"/>
              </a:buClr>
              <a:buSzTx/>
              <a:buFont typeface="Arial" pitchFamily="34" charset="0"/>
              <a:buChar char="–"/>
              <a:defRPr sz="2000">
                <a:solidFill>
                  <a:srgbClr val="000000"/>
                </a:solidFill>
                <a:latin typeface="Arial" pitchFamily="34" charset="0"/>
              </a:defRPr>
            </a:lvl4pPr>
            <a:lvl5pPr marL="2057400" indent="-228600">
              <a:spcBef>
                <a:spcPts val="500"/>
              </a:spcBef>
              <a:buClr>
                <a:srgbClr val="000000"/>
              </a:buClr>
              <a:buSzTx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»"/>
              <a:defRPr sz="2000">
                <a:solidFill>
                  <a:srgbClr val="000000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 typeface="Arial" pitchFamily="34" charset="0"/>
              <a:buNone/>
            </a:pPr>
            <a:endParaRPr kumimoji="1" lang="en-US" altLang="en-US" sz="1350">
              <a:solidFill>
                <a:schemeClr val="bg1"/>
              </a:solidFill>
              <a:cs typeface="+mn-cs"/>
            </a:endParaRP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B9ABB98E-D06C-09CE-FBBC-783A8007EB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8013" cy="855663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Duties to the Client</a:t>
            </a: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D7DEBDDF-858E-0510-39A3-3E98AE845CB3}"/>
              </a:ext>
            </a:extLst>
          </p:cNvPr>
          <p:cNvSpPr/>
          <p:nvPr/>
        </p:nvSpPr>
        <p:spPr>
          <a:xfrm>
            <a:off x="603250" y="1233488"/>
            <a:ext cx="8081963" cy="19383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lang="en-US" altLang="en-US" sz="24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r>
              <a:rPr b="1">
                <a:solidFill>
                  <a:srgbClr val="000000"/>
                </a:solidFill>
                <a:latin typeface="+mn-lt"/>
              </a:rPr>
              <a:t>Rule 1.2:  Scope of Representation</a:t>
            </a:r>
          </a:p>
          <a:p>
            <a:r>
              <a:rPr b="1">
                <a:solidFill>
                  <a:srgbClr val="000000"/>
                </a:solidFill>
                <a:latin typeface="+mn-lt"/>
              </a:rPr>
              <a:t>              (a)  A lawyer shall abide by a client’s decisions concerning the objectives of the representation . . . and shall consult with the client as to the means by which they are to be pursued. . . .</a:t>
            </a: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24950FA1-FF6A-DD75-3DD8-834F16B771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8013" cy="855663"/>
          </a:xfrm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ctr"/>
            <a:r>
              <a:rPr lang="en-US" altLang="en-US"/>
              <a:t>Duties to the Client </a:t>
            </a: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E9BFD47C-482F-B565-4C12-A421148235F3}"/>
              </a:ext>
            </a:extLst>
          </p:cNvPr>
          <p:cNvSpPr/>
          <p:nvPr/>
        </p:nvSpPr>
        <p:spPr>
          <a:xfrm>
            <a:off x="603250" y="1233488"/>
            <a:ext cx="8081963" cy="30464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800" b="0" i="0" u="none" baseline="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l"/>
              <a:defRPr kumimoji="1" lang="en-US" altLang="en-US" sz="24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2pPr>
            <a:lvl3pPr marL="12573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20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3pPr>
            <a:lvl4pPr marL="17145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8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4pPr>
            <a:lvl5pPr marL="21717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0000"/>
              <a:buFont typeface="Wingdings" pitchFamily="2" charset="2"/>
              <a:buChar char="n"/>
              <a:defRPr kumimoji="1" lang="en-US" altLang="en-US" sz="1600" b="0" i="0" u="none" baseline="0">
                <a:solidFill>
                  <a:srgbClr val="003366"/>
                </a:solidFill>
                <a:latin typeface="+mn-lt"/>
                <a:cs typeface="Arial" pitchFamily="34" charset="0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itchFamily="2" charset="2"/>
              <a:buChar char="n"/>
              <a:defRPr kumimoji="1" lang="en-US" altLang="en-US" sz="16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300"/>
                </a:solidFill>
                <a:sym typeface="Wingdings" pitchFamily="2" charset="2"/>
              </a:rPr>
              <a:t>Rule 1.2:  Scope of Representation (cont’d)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sz="2400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003300"/>
              </a:solidFill>
              <a:sym typeface="Wingdings" pitchFamily="2" charset="2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300"/>
                </a:solidFill>
                <a:sym typeface="Wingdings" pitchFamily="2" charset="2"/>
              </a:rPr>
              <a:t>A lawyer may take such action on behalf of the client as is impliedly authorized to carry out the representation. . . . </a:t>
            </a: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sz="2400" b="1"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solidFill>
                <a:srgbClr val="003300"/>
              </a:solidFill>
              <a:sym typeface="Wingdings" pitchFamily="2" charset="2"/>
            </a:endParaRPr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3300"/>
                </a:solidFill>
                <a:sym typeface="Wingdings" pitchFamily="2" charset="2"/>
              </a:rPr>
              <a:t>A lawyer shall abide by a client’s decision whether to accept an offer of settlement.</a:t>
            </a:r>
            <a:endParaRPr sz="2400" b="1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1.03.14"/>
  <p:tag name="AS_TITLE" val="Aspose.Slides for .NET 4.0 Client Profile"/>
  <p:tag name="AS_VERSION" val="21.3"/>
</p:tagLst>
</file>

<file path=ppt/theme/theme1.xml><?xml version="1.0" encoding="utf-8"?>
<a:theme xmlns:a="http://schemas.openxmlformats.org/drawingml/2006/main" name="Company Meeting (Standard)">
  <a:themeElements>
    <a:clrScheme name="Company Meeting (Standard) 1">
      <a:dk1>
        <a:srgbClr val="003300"/>
      </a:dk1>
      <a:lt1>
        <a:srgbClr val="FFFFFF"/>
      </a:lt1>
      <a:dk2>
        <a:srgbClr val="336600"/>
      </a:dk2>
      <a:lt2>
        <a:srgbClr val="FFCC66"/>
      </a:lt2>
      <a:accent1>
        <a:srgbClr val="996633"/>
      </a:accent1>
      <a:accent2>
        <a:srgbClr val="0099CC"/>
      </a:accent2>
      <a:accent3>
        <a:srgbClr val="ADB8AA"/>
      </a:accent3>
      <a:accent4>
        <a:srgbClr val="DADADA"/>
      </a:accent4>
      <a:accent5>
        <a:srgbClr val="CAB8AD"/>
      </a:accent5>
      <a:accent6>
        <a:srgbClr val="008AB9"/>
      </a:accent6>
      <a:hlink>
        <a:srgbClr val="FF9933"/>
      </a:hlink>
      <a:folHlink>
        <a:srgbClr val="009900"/>
      </a:folHlink>
    </a:clrScheme>
    <a:fontScheme name="Company Meeting (Standard)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(Standard) 1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Meeting (Standard)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(Standard)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808</Words>
  <Application>Microsoft Office PowerPoint</Application>
  <PresentationFormat>On-screen Show (16:9)</PresentationFormat>
  <Paragraphs>146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Wingdings</vt:lpstr>
      <vt:lpstr>Arial Narrow</vt:lpstr>
      <vt:lpstr>Andale Mono</vt:lpstr>
      <vt:lpstr>MS PGothic</vt:lpstr>
      <vt:lpstr>Calibri</vt:lpstr>
      <vt:lpstr>Times</vt:lpstr>
      <vt:lpstr>Times New Roman</vt:lpstr>
      <vt:lpstr>Company Meeting (Standard)</vt:lpstr>
      <vt:lpstr>PowerPoint Presentation</vt:lpstr>
      <vt:lpstr>OBJECTIVES OF THIS SESSION</vt:lpstr>
      <vt:lpstr>PARAMETERS FOR THIS SESSION</vt:lpstr>
      <vt:lpstr>WHEN WE THINK OF NEGOTIATION . . .</vt:lpstr>
      <vt:lpstr>BUT WHAT IF WE USE THESE?</vt:lpstr>
      <vt:lpstr>HOW DO WE GET THERE?</vt:lpstr>
      <vt:lpstr>Ethical Duties During Negotiations</vt:lpstr>
      <vt:lpstr>Duties to the Client</vt:lpstr>
      <vt:lpstr>Duties to the Client </vt:lpstr>
      <vt:lpstr>Duties to the Other Party</vt:lpstr>
      <vt:lpstr>Duty to the Profession</vt:lpstr>
      <vt:lpstr>Duty to the Profession</vt:lpstr>
      <vt:lpstr>Duty to the Profession</vt:lpstr>
      <vt:lpstr>PowerPoint Presentation</vt:lpstr>
      <vt:lpstr>PowerPoint Presentation</vt:lpstr>
      <vt:lpstr>Three Approaches</vt:lpstr>
      <vt:lpstr>Additional Points</vt:lpstr>
      <vt:lpstr>Pixar</vt:lpstr>
      <vt:lpstr>Pixar (cont’d)</vt:lpstr>
      <vt:lpstr>Conclusion</vt:lpstr>
      <vt:lpstr>WHAT IS MINDFULNESS?</vt:lpstr>
      <vt:lpstr>Effectively Listening to the Response</vt:lpstr>
      <vt:lpstr>Mindfulness in Mediation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ACC Western Pennsylvania</cp:lastModifiedBy>
  <cp:revision>1</cp:revision>
  <cp:lastPrinted>1601-01-01T00:00:00Z</cp:lastPrinted>
  <dcterms:created xsi:type="dcterms:W3CDTF">1601-01-01T00:00:00Z</dcterms:created>
  <dcterms:modified xsi:type="dcterms:W3CDTF">2023-08-28T12:46:48Z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0">
    <vt:lpwstr/>
  </property>
  <property fmtid="{D5CDD505-2E9C-101B-9397-08002B2CF9AE}" pid="3" name="PublishingExpirationDate">
    <vt:lpwstr/>
  </property>
  <property fmtid="{D5CDD505-2E9C-101B-9397-08002B2CF9AE}" pid="4" name="PublishingStartDate">
    <vt:lpwstr/>
  </property>
  <property fmtid="{D5CDD505-2E9C-101B-9397-08002B2CF9AE}" pid="5" name="Sort Order">
    <vt:lpwstr/>
  </property>
  <property fmtid="{D5CDD505-2E9C-101B-9397-08002B2CF9AE}" pid="6" name="Year">
    <vt:lpwstr/>
  </property>
</Properties>
</file>