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6"/>
  </p:notesMasterIdLst>
  <p:sldIdLst>
    <p:sldId id="804" r:id="rId2"/>
    <p:sldId id="721" r:id="rId3"/>
    <p:sldId id="636" r:id="rId4"/>
    <p:sldId id="637" r:id="rId5"/>
    <p:sldId id="681" r:id="rId6"/>
    <p:sldId id="638" r:id="rId7"/>
    <p:sldId id="639" r:id="rId8"/>
    <p:sldId id="660" r:id="rId9"/>
    <p:sldId id="640" r:id="rId10"/>
    <p:sldId id="641" r:id="rId11"/>
    <p:sldId id="642" r:id="rId12"/>
    <p:sldId id="662" r:id="rId13"/>
    <p:sldId id="753" r:id="rId14"/>
    <p:sldId id="798" r:id="rId15"/>
    <p:sldId id="672" r:id="rId16"/>
    <p:sldId id="670" r:id="rId17"/>
    <p:sldId id="799" r:id="rId18"/>
    <p:sldId id="800" r:id="rId19"/>
    <p:sldId id="673" r:id="rId20"/>
    <p:sldId id="674" r:id="rId21"/>
    <p:sldId id="671" r:id="rId22"/>
    <p:sldId id="726" r:id="rId23"/>
    <p:sldId id="675" r:id="rId24"/>
    <p:sldId id="678" r:id="rId25"/>
    <p:sldId id="727" r:id="rId26"/>
    <p:sldId id="680" r:id="rId27"/>
    <p:sldId id="683" r:id="rId28"/>
    <p:sldId id="797" r:id="rId29"/>
    <p:sldId id="685" r:id="rId30"/>
    <p:sldId id="729" r:id="rId31"/>
    <p:sldId id="795" r:id="rId32"/>
    <p:sldId id="664" r:id="rId33"/>
    <p:sldId id="758" r:id="rId34"/>
    <p:sldId id="759" r:id="rId35"/>
    <p:sldId id="760" r:id="rId36"/>
    <p:sldId id="761" r:id="rId37"/>
    <p:sldId id="762" r:id="rId38"/>
    <p:sldId id="801" r:id="rId39"/>
    <p:sldId id="663" r:id="rId40"/>
    <p:sldId id="651" r:id="rId41"/>
    <p:sldId id="700" r:id="rId42"/>
    <p:sldId id="694" r:id="rId43"/>
    <p:sldId id="690" r:id="rId44"/>
    <p:sldId id="691" r:id="rId45"/>
    <p:sldId id="693" r:id="rId46"/>
    <p:sldId id="695" r:id="rId47"/>
    <p:sldId id="698" r:id="rId48"/>
    <p:sldId id="731" r:id="rId49"/>
    <p:sldId id="699" r:id="rId50"/>
    <p:sldId id="696" r:id="rId51"/>
    <p:sldId id="794" r:id="rId52"/>
    <p:sldId id="796" r:id="rId53"/>
    <p:sldId id="732" r:id="rId54"/>
    <p:sldId id="803" r:id="rId55"/>
    <p:sldId id="763" r:id="rId56"/>
    <p:sldId id="765" r:id="rId57"/>
    <p:sldId id="766" r:id="rId58"/>
    <p:sldId id="773" r:id="rId59"/>
    <p:sldId id="767" r:id="rId60"/>
    <p:sldId id="768" r:id="rId61"/>
    <p:sldId id="802" r:id="rId62"/>
    <p:sldId id="787" r:id="rId63"/>
    <p:sldId id="399" r:id="rId64"/>
    <p:sldId id="398"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005771"/>
    <a:srgbClr val="008C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55" d="100"/>
          <a:sy n="55" d="100"/>
        </p:scale>
        <p:origin x="9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0E7B76-B247-48F6-9BA0-DD8083E84FC0}" type="doc">
      <dgm:prSet loTypeId="urn:microsoft.com/office/officeart/2005/8/layout/process5" loCatId="process" qsTypeId="urn:microsoft.com/office/officeart/2005/8/quickstyle/simple1" qsCatId="simple" csTypeId="urn:microsoft.com/office/officeart/2005/8/colors/accent2_2" csCatId="accent2" phldr="1"/>
      <dgm:spPr/>
      <dgm:t>
        <a:bodyPr/>
        <a:lstStyle/>
        <a:p>
          <a:endParaRPr lang="en-US"/>
        </a:p>
      </dgm:t>
    </dgm:pt>
    <dgm:pt modelId="{A97B0067-BA20-4E3D-8CFB-4BC3795DDD54}">
      <dgm:prSet phldrT="[Text]"/>
      <dgm:spPr>
        <a:solidFill>
          <a:schemeClr val="accent1"/>
        </a:solidFill>
      </dgm:spPr>
      <dgm:t>
        <a:bodyPr/>
        <a:lstStyle/>
        <a:p>
          <a:r>
            <a:rPr lang="en-US" dirty="0"/>
            <a:t>Can the employee be accommodated in current position? If yes, accommodate.  If no, go to next step.</a:t>
          </a:r>
        </a:p>
      </dgm:t>
    </dgm:pt>
    <dgm:pt modelId="{7BA832DF-9B38-462F-93B5-1FA5CAAB9C66}" type="parTrans" cxnId="{622B1E32-C7DC-4869-9DC6-77DE2EB72AB9}">
      <dgm:prSet/>
      <dgm:spPr/>
      <dgm:t>
        <a:bodyPr/>
        <a:lstStyle/>
        <a:p>
          <a:endParaRPr lang="en-US"/>
        </a:p>
      </dgm:t>
    </dgm:pt>
    <dgm:pt modelId="{D1AFB648-86F2-4719-9906-664AD7E9BC59}" type="sibTrans" cxnId="{622B1E32-C7DC-4869-9DC6-77DE2EB72AB9}">
      <dgm:prSet/>
      <dgm:spPr/>
      <dgm:t>
        <a:bodyPr/>
        <a:lstStyle/>
        <a:p>
          <a:endParaRPr lang="en-US"/>
        </a:p>
      </dgm:t>
    </dgm:pt>
    <dgm:pt modelId="{C892FB94-DB18-4555-988D-85342C84B49A}">
      <dgm:prSet phldrT="[Text]"/>
      <dgm:spPr>
        <a:solidFill>
          <a:schemeClr val="accent1"/>
        </a:solidFill>
      </dgm:spPr>
      <dgm:t>
        <a:bodyPr/>
        <a:lstStyle/>
        <a:p>
          <a:r>
            <a:rPr lang="en-US" dirty="0"/>
            <a:t>Does the employee want to work?  If yes, consider transfer as accommodation.</a:t>
          </a:r>
        </a:p>
      </dgm:t>
    </dgm:pt>
    <dgm:pt modelId="{93F89806-0846-49D1-8636-5284F55B7524}" type="parTrans" cxnId="{CAC9FB37-F01C-496B-BD4B-34F40E2C1321}">
      <dgm:prSet/>
      <dgm:spPr/>
      <dgm:t>
        <a:bodyPr/>
        <a:lstStyle/>
        <a:p>
          <a:endParaRPr lang="en-US"/>
        </a:p>
      </dgm:t>
    </dgm:pt>
    <dgm:pt modelId="{79B6D440-EDB5-484A-B455-E23A035A8C64}" type="sibTrans" cxnId="{CAC9FB37-F01C-496B-BD4B-34F40E2C1321}">
      <dgm:prSet/>
      <dgm:spPr/>
      <dgm:t>
        <a:bodyPr/>
        <a:lstStyle/>
        <a:p>
          <a:endParaRPr lang="en-US"/>
        </a:p>
      </dgm:t>
    </dgm:pt>
    <dgm:pt modelId="{FD6C4C76-23C2-401D-BC51-98BA579F96CD}">
      <dgm:prSet phldrT="[Text]"/>
      <dgm:spPr>
        <a:solidFill>
          <a:schemeClr val="accent1"/>
        </a:solidFill>
      </dgm:spPr>
      <dgm:t>
        <a:bodyPr/>
        <a:lstStyle/>
        <a:p>
          <a:r>
            <a:rPr lang="en-US" dirty="0"/>
            <a:t>If employee cannot work and/or there is no transfer available, consider leave as accommodation.</a:t>
          </a:r>
        </a:p>
      </dgm:t>
    </dgm:pt>
    <dgm:pt modelId="{10DD2CA3-CB3C-4434-9687-DD66DFA88934}" type="parTrans" cxnId="{9BE06063-CCE6-4528-8052-E2531CA6F35E}">
      <dgm:prSet/>
      <dgm:spPr/>
      <dgm:t>
        <a:bodyPr/>
        <a:lstStyle/>
        <a:p>
          <a:endParaRPr lang="en-US"/>
        </a:p>
      </dgm:t>
    </dgm:pt>
    <dgm:pt modelId="{CF3DD397-4E15-41AA-A895-5586EAC059CC}" type="sibTrans" cxnId="{9BE06063-CCE6-4528-8052-E2531CA6F35E}">
      <dgm:prSet/>
      <dgm:spPr/>
      <dgm:t>
        <a:bodyPr/>
        <a:lstStyle/>
        <a:p>
          <a:endParaRPr lang="en-US"/>
        </a:p>
      </dgm:t>
    </dgm:pt>
    <dgm:pt modelId="{EC6DFCE9-99AB-45B5-A0B3-2CE3C5C62A40}" type="pres">
      <dgm:prSet presAssocID="{3A0E7B76-B247-48F6-9BA0-DD8083E84FC0}" presName="diagram" presStyleCnt="0">
        <dgm:presLayoutVars>
          <dgm:dir/>
          <dgm:resizeHandles val="exact"/>
        </dgm:presLayoutVars>
      </dgm:prSet>
      <dgm:spPr/>
    </dgm:pt>
    <dgm:pt modelId="{DDFC297F-1702-4C4E-B967-6DE0406CD252}" type="pres">
      <dgm:prSet presAssocID="{A97B0067-BA20-4E3D-8CFB-4BC3795DDD54}" presName="node" presStyleLbl="node1" presStyleIdx="0" presStyleCnt="3" custLinFactNeighborX="3489" custLinFactNeighborY="-80363">
        <dgm:presLayoutVars>
          <dgm:bulletEnabled val="1"/>
        </dgm:presLayoutVars>
      </dgm:prSet>
      <dgm:spPr/>
    </dgm:pt>
    <dgm:pt modelId="{03F9C3AA-4B4E-439E-90B3-91ECA101D241}" type="pres">
      <dgm:prSet presAssocID="{D1AFB648-86F2-4719-9906-664AD7E9BC59}" presName="sibTrans" presStyleLbl="sibTrans2D1" presStyleIdx="0" presStyleCnt="2"/>
      <dgm:spPr/>
    </dgm:pt>
    <dgm:pt modelId="{7F9F8AB6-9059-49E5-A24C-C41CE91386CF}" type="pres">
      <dgm:prSet presAssocID="{D1AFB648-86F2-4719-9906-664AD7E9BC59}" presName="connectorText" presStyleLbl="sibTrans2D1" presStyleIdx="0" presStyleCnt="2"/>
      <dgm:spPr/>
    </dgm:pt>
    <dgm:pt modelId="{3D281EE5-BAF2-40DD-905C-1A4493C441FA}" type="pres">
      <dgm:prSet presAssocID="{C892FB94-DB18-4555-988D-85342C84B49A}" presName="node" presStyleLbl="node1" presStyleIdx="1" presStyleCnt="3" custLinFactNeighborX="6" custLinFactNeighborY="-81950">
        <dgm:presLayoutVars>
          <dgm:bulletEnabled val="1"/>
        </dgm:presLayoutVars>
      </dgm:prSet>
      <dgm:spPr/>
    </dgm:pt>
    <dgm:pt modelId="{2E89A4A9-9121-429D-BB1F-7EA4979E5E57}" type="pres">
      <dgm:prSet presAssocID="{79B6D440-EDB5-484A-B455-E23A035A8C64}" presName="sibTrans" presStyleLbl="sibTrans2D1" presStyleIdx="1" presStyleCnt="2"/>
      <dgm:spPr/>
    </dgm:pt>
    <dgm:pt modelId="{8314A251-EF44-42CD-9B0F-46BD9BC70E64}" type="pres">
      <dgm:prSet presAssocID="{79B6D440-EDB5-484A-B455-E23A035A8C64}" presName="connectorText" presStyleLbl="sibTrans2D1" presStyleIdx="1" presStyleCnt="2"/>
      <dgm:spPr/>
    </dgm:pt>
    <dgm:pt modelId="{15750E5B-59E5-47CC-B569-82E2A4F10A35}" type="pres">
      <dgm:prSet presAssocID="{FD6C4C76-23C2-401D-BC51-98BA579F96CD}" presName="node" presStyleLbl="node1" presStyleIdx="2" presStyleCnt="3" custLinFactNeighborX="340" custLinFactNeighborY="-80363">
        <dgm:presLayoutVars>
          <dgm:bulletEnabled val="1"/>
        </dgm:presLayoutVars>
      </dgm:prSet>
      <dgm:spPr/>
    </dgm:pt>
  </dgm:ptLst>
  <dgm:cxnLst>
    <dgm:cxn modelId="{4E890E04-D288-4079-8AFD-045AD12B397E}" type="presOf" srcId="{A97B0067-BA20-4E3D-8CFB-4BC3795DDD54}" destId="{DDFC297F-1702-4C4E-B967-6DE0406CD252}" srcOrd="0" destOrd="0" presId="urn:microsoft.com/office/officeart/2005/8/layout/process5"/>
    <dgm:cxn modelId="{9AD0F506-6063-4AB7-ACF8-BCFD1070AAB3}" type="presOf" srcId="{D1AFB648-86F2-4719-9906-664AD7E9BC59}" destId="{7F9F8AB6-9059-49E5-A24C-C41CE91386CF}" srcOrd="1" destOrd="0" presId="urn:microsoft.com/office/officeart/2005/8/layout/process5"/>
    <dgm:cxn modelId="{24C72F10-91C5-419F-83F3-BADF8D8F07E5}" type="presOf" srcId="{79B6D440-EDB5-484A-B455-E23A035A8C64}" destId="{2E89A4A9-9121-429D-BB1F-7EA4979E5E57}" srcOrd="0" destOrd="0" presId="urn:microsoft.com/office/officeart/2005/8/layout/process5"/>
    <dgm:cxn modelId="{5A6C8423-7CD9-4B70-8BE6-437D25E1C806}" type="presOf" srcId="{C892FB94-DB18-4555-988D-85342C84B49A}" destId="{3D281EE5-BAF2-40DD-905C-1A4493C441FA}" srcOrd="0" destOrd="0" presId="urn:microsoft.com/office/officeart/2005/8/layout/process5"/>
    <dgm:cxn modelId="{622B1E32-C7DC-4869-9DC6-77DE2EB72AB9}" srcId="{3A0E7B76-B247-48F6-9BA0-DD8083E84FC0}" destId="{A97B0067-BA20-4E3D-8CFB-4BC3795DDD54}" srcOrd="0" destOrd="0" parTransId="{7BA832DF-9B38-462F-93B5-1FA5CAAB9C66}" sibTransId="{D1AFB648-86F2-4719-9906-664AD7E9BC59}"/>
    <dgm:cxn modelId="{CAC9FB37-F01C-496B-BD4B-34F40E2C1321}" srcId="{3A0E7B76-B247-48F6-9BA0-DD8083E84FC0}" destId="{C892FB94-DB18-4555-988D-85342C84B49A}" srcOrd="1" destOrd="0" parTransId="{93F89806-0846-49D1-8636-5284F55B7524}" sibTransId="{79B6D440-EDB5-484A-B455-E23A035A8C64}"/>
    <dgm:cxn modelId="{9BE06063-CCE6-4528-8052-E2531CA6F35E}" srcId="{3A0E7B76-B247-48F6-9BA0-DD8083E84FC0}" destId="{FD6C4C76-23C2-401D-BC51-98BA579F96CD}" srcOrd="2" destOrd="0" parTransId="{10DD2CA3-CB3C-4434-9687-DD66DFA88934}" sibTransId="{CF3DD397-4E15-41AA-A895-5586EAC059CC}"/>
    <dgm:cxn modelId="{2896D26C-51C8-4410-AA51-7DEE602DC060}" type="presOf" srcId="{79B6D440-EDB5-484A-B455-E23A035A8C64}" destId="{8314A251-EF44-42CD-9B0F-46BD9BC70E64}" srcOrd="1" destOrd="0" presId="urn:microsoft.com/office/officeart/2005/8/layout/process5"/>
    <dgm:cxn modelId="{086E52A9-C1B5-401C-A41E-62993A188049}" type="presOf" srcId="{D1AFB648-86F2-4719-9906-664AD7E9BC59}" destId="{03F9C3AA-4B4E-439E-90B3-91ECA101D241}" srcOrd="0" destOrd="0" presId="urn:microsoft.com/office/officeart/2005/8/layout/process5"/>
    <dgm:cxn modelId="{24ABD1C3-47CD-4C44-B2BA-8F1917115C9A}" type="presOf" srcId="{3A0E7B76-B247-48F6-9BA0-DD8083E84FC0}" destId="{EC6DFCE9-99AB-45B5-A0B3-2CE3C5C62A40}" srcOrd="0" destOrd="0" presId="urn:microsoft.com/office/officeart/2005/8/layout/process5"/>
    <dgm:cxn modelId="{F74D26DC-4684-4224-B511-A013D63FED8A}" type="presOf" srcId="{FD6C4C76-23C2-401D-BC51-98BA579F96CD}" destId="{15750E5B-59E5-47CC-B569-82E2A4F10A35}" srcOrd="0" destOrd="0" presId="urn:microsoft.com/office/officeart/2005/8/layout/process5"/>
    <dgm:cxn modelId="{070F33AF-3E71-4CBD-9A34-501A6AA43A4F}" type="presParOf" srcId="{EC6DFCE9-99AB-45B5-A0B3-2CE3C5C62A40}" destId="{DDFC297F-1702-4C4E-B967-6DE0406CD252}" srcOrd="0" destOrd="0" presId="urn:microsoft.com/office/officeart/2005/8/layout/process5"/>
    <dgm:cxn modelId="{B6FD9B47-3612-4EDF-9D27-3A62244CE03B}" type="presParOf" srcId="{EC6DFCE9-99AB-45B5-A0B3-2CE3C5C62A40}" destId="{03F9C3AA-4B4E-439E-90B3-91ECA101D241}" srcOrd="1" destOrd="0" presId="urn:microsoft.com/office/officeart/2005/8/layout/process5"/>
    <dgm:cxn modelId="{47D97FA1-2F93-428C-B627-8802E39BEEA7}" type="presParOf" srcId="{03F9C3AA-4B4E-439E-90B3-91ECA101D241}" destId="{7F9F8AB6-9059-49E5-A24C-C41CE91386CF}" srcOrd="0" destOrd="0" presId="urn:microsoft.com/office/officeart/2005/8/layout/process5"/>
    <dgm:cxn modelId="{E08D99CE-6D2C-44CB-8AF1-7EE1EB299726}" type="presParOf" srcId="{EC6DFCE9-99AB-45B5-A0B3-2CE3C5C62A40}" destId="{3D281EE5-BAF2-40DD-905C-1A4493C441FA}" srcOrd="2" destOrd="0" presId="urn:microsoft.com/office/officeart/2005/8/layout/process5"/>
    <dgm:cxn modelId="{36C1FD30-34F3-441B-B4E9-1E7498C56B8D}" type="presParOf" srcId="{EC6DFCE9-99AB-45B5-A0B3-2CE3C5C62A40}" destId="{2E89A4A9-9121-429D-BB1F-7EA4979E5E57}" srcOrd="3" destOrd="0" presId="urn:microsoft.com/office/officeart/2005/8/layout/process5"/>
    <dgm:cxn modelId="{03F077F8-5DC2-4C3A-8257-EDB0980CCB1C}" type="presParOf" srcId="{2E89A4A9-9121-429D-BB1F-7EA4979E5E57}" destId="{8314A251-EF44-42CD-9B0F-46BD9BC70E64}" srcOrd="0" destOrd="0" presId="urn:microsoft.com/office/officeart/2005/8/layout/process5"/>
    <dgm:cxn modelId="{8A916672-0925-4FE9-B52F-D0137CBF0040}" type="presParOf" srcId="{EC6DFCE9-99AB-45B5-A0B3-2CE3C5C62A40}" destId="{15750E5B-59E5-47CC-B569-82E2A4F10A35}" srcOrd="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FC297F-1702-4C4E-B967-6DE0406CD252}">
      <dsp:nvSpPr>
        <dsp:cNvPr id="0" name=""/>
        <dsp:cNvSpPr/>
      </dsp:nvSpPr>
      <dsp:spPr>
        <a:xfrm>
          <a:off x="101030" y="0"/>
          <a:ext cx="2642294" cy="1585376"/>
        </a:xfrm>
        <a:prstGeom prst="roundRect">
          <a:avLst>
            <a:gd name="adj" fmla="val 10000"/>
          </a:avLst>
        </a:prstGeom>
        <a:solidFill>
          <a:schemeClr val="accent1"/>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Can the employee be accommodated in current position? If yes, accommodate.  If no, go to next step.</a:t>
          </a:r>
        </a:p>
      </dsp:txBody>
      <dsp:txXfrm>
        <a:off x="147464" y="46434"/>
        <a:ext cx="2549426" cy="1492508"/>
      </dsp:txXfrm>
    </dsp:sp>
    <dsp:sp modelId="{03F9C3AA-4B4E-439E-90B3-91ECA101D241}">
      <dsp:nvSpPr>
        <dsp:cNvPr id="0" name=""/>
        <dsp:cNvSpPr/>
      </dsp:nvSpPr>
      <dsp:spPr>
        <a:xfrm>
          <a:off x="2955599" y="465043"/>
          <a:ext cx="511389" cy="655289"/>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2955599" y="596101"/>
        <a:ext cx="357972" cy="393173"/>
      </dsp:txXfrm>
    </dsp:sp>
    <dsp:sp modelId="{3D281EE5-BAF2-40DD-905C-1A4493C441FA}">
      <dsp:nvSpPr>
        <dsp:cNvPr id="0" name=""/>
        <dsp:cNvSpPr/>
      </dsp:nvSpPr>
      <dsp:spPr>
        <a:xfrm>
          <a:off x="3708211" y="0"/>
          <a:ext cx="2642294" cy="1585376"/>
        </a:xfrm>
        <a:prstGeom prst="roundRect">
          <a:avLst>
            <a:gd name="adj" fmla="val 10000"/>
          </a:avLst>
        </a:prstGeom>
        <a:solidFill>
          <a:schemeClr val="accent1"/>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Does the employee want to work?  If yes, consider transfer as accommodation.</a:t>
          </a:r>
        </a:p>
      </dsp:txBody>
      <dsp:txXfrm>
        <a:off x="3754645" y="46434"/>
        <a:ext cx="2549426" cy="1492508"/>
      </dsp:txXfrm>
    </dsp:sp>
    <dsp:sp modelId="{2E89A4A9-9121-429D-BB1F-7EA4979E5E57}">
      <dsp:nvSpPr>
        <dsp:cNvPr id="0" name=""/>
        <dsp:cNvSpPr/>
      </dsp:nvSpPr>
      <dsp:spPr>
        <a:xfrm>
          <a:off x="6584937" y="465043"/>
          <a:ext cx="564767" cy="655289"/>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6584937" y="596101"/>
        <a:ext cx="395337" cy="393173"/>
      </dsp:txXfrm>
    </dsp:sp>
    <dsp:sp modelId="{15750E5B-59E5-47CC-B569-82E2A4F10A35}">
      <dsp:nvSpPr>
        <dsp:cNvPr id="0" name=""/>
        <dsp:cNvSpPr/>
      </dsp:nvSpPr>
      <dsp:spPr>
        <a:xfrm>
          <a:off x="7416105" y="0"/>
          <a:ext cx="2642294" cy="1585376"/>
        </a:xfrm>
        <a:prstGeom prst="roundRect">
          <a:avLst>
            <a:gd name="adj" fmla="val 10000"/>
          </a:avLst>
        </a:prstGeom>
        <a:solidFill>
          <a:schemeClr val="accent1"/>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If employee cannot work and/or there is no transfer available, consider leave as accommodation.</a:t>
          </a:r>
        </a:p>
      </dsp:txBody>
      <dsp:txXfrm>
        <a:off x="7462539" y="46434"/>
        <a:ext cx="2549426" cy="1492508"/>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37250B-C0AE-4F52-A4F4-AA8D58DEC958}" type="datetimeFigureOut">
              <a:rPr lang="en-US" smtClean="0"/>
              <a:t>8/24/2023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833B6C-2C07-4E2C-8ACC-63CBF139E88D}" type="slidenum">
              <a:rPr lang="en-US" smtClean="0"/>
              <a:t>‹#›</a:t>
            </a:fld>
            <a:endParaRPr lang="en-US"/>
          </a:p>
        </p:txBody>
      </p:sp>
    </p:spTree>
    <p:extLst>
      <p:ext uri="{BB962C8B-B14F-4D97-AF65-F5344CB8AC3E}">
        <p14:creationId xmlns:p14="http://schemas.microsoft.com/office/powerpoint/2010/main" val="3291690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9886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89013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91867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5619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0610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8247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89139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22409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79746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16301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2331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69103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39593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61633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32555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6472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26862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30367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7BACA4-CE1B-43E1-870A-C74705ACC90B}" type="slidenum">
              <a:rPr lang="en-US" smtClean="0"/>
              <a:t>63</a:t>
            </a:fld>
            <a:endParaRPr lang="en-US" dirty="0"/>
          </a:p>
        </p:txBody>
      </p:sp>
    </p:spTree>
    <p:extLst>
      <p:ext uri="{BB962C8B-B14F-4D97-AF65-F5344CB8AC3E}">
        <p14:creationId xmlns:p14="http://schemas.microsoft.com/office/powerpoint/2010/main" val="26144385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7BACA4-CE1B-43E1-870A-C74705ACC90B}" type="slidenum">
              <a:rPr lang="en-US" smtClean="0"/>
              <a:t>64</a:t>
            </a:fld>
            <a:endParaRPr lang="en-US" dirty="0"/>
          </a:p>
        </p:txBody>
      </p:sp>
    </p:spTree>
    <p:extLst>
      <p:ext uri="{BB962C8B-B14F-4D97-AF65-F5344CB8AC3E}">
        <p14:creationId xmlns:p14="http://schemas.microsoft.com/office/powerpoint/2010/main" val="621884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0848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4003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9475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71869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4428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2661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7BACA4-CE1B-43E1-870A-C74705ACC9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9620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0C54FC-6065-374E-8BCE-E91BB86276C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F58725-C6C3-4390-ADC9-088FA37F72D9}"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5B753-5218-48EA-A957-2FF258ED625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8953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F58725-C6C3-4390-ADC9-088FA37F72D9}"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5B753-5218-48EA-A957-2FF258ED625C}" type="slidenum">
              <a:rPr lang="en-US" smtClean="0"/>
              <a:t>‹#›</a:t>
            </a:fld>
            <a:endParaRPr lang="en-US"/>
          </a:p>
        </p:txBody>
      </p:sp>
    </p:spTree>
    <p:extLst>
      <p:ext uri="{BB962C8B-B14F-4D97-AF65-F5344CB8AC3E}">
        <p14:creationId xmlns:p14="http://schemas.microsoft.com/office/powerpoint/2010/main" val="3824226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98C832E-5B21-0942-A7B4-5C59493CBF2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F58725-C6C3-4390-ADC9-088FA37F72D9}"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5B753-5218-48EA-A957-2FF258ED625C}" type="slidenum">
              <a:rPr lang="en-US" smtClean="0"/>
              <a:t>‹#›</a:t>
            </a:fld>
            <a:endParaRPr lang="en-US"/>
          </a:p>
        </p:txBody>
      </p:sp>
    </p:spTree>
    <p:extLst>
      <p:ext uri="{BB962C8B-B14F-4D97-AF65-F5344CB8AC3E}">
        <p14:creationId xmlns:p14="http://schemas.microsoft.com/office/powerpoint/2010/main" val="257595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1_Title Slide">
    <p:spTree>
      <p:nvGrpSpPr>
        <p:cNvPr id="1" name=""/>
        <p:cNvGrpSpPr/>
        <p:nvPr/>
      </p:nvGrpSpPr>
      <p:grpSpPr>
        <a:xfrm>
          <a:off x="0" y="0"/>
          <a:ext cx="0" cy="0"/>
          <a:chOff x="0" y="0"/>
          <a:chExt cx="0" cy="0"/>
        </a:xfrm>
      </p:grpSpPr>
      <p:pic>
        <p:nvPicPr>
          <p:cNvPr id="2050" name="Picture 2" descr="T:\_designed_materials\Power Points\2013\Red\CozenArrow_Red_cover_no-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6" y="-1"/>
            <a:ext cx="12199816" cy="68623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T:\logos\CozenOConnor\png\CozenOConnor-Logo-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48851" y="6205800"/>
            <a:ext cx="1936749" cy="371211"/>
          </a:xfrm>
          <a:prstGeom prst="rect">
            <a:avLst/>
          </a:prstGeom>
          <a:noFill/>
          <a:extLst>
            <a:ext uri="{909E8E84-426E-40DD-AFC4-6F175D3DCCD1}">
              <a14:hiddenFill xmlns:a14="http://schemas.microsoft.com/office/drawing/2010/main">
                <a:solidFill>
                  <a:srgbClr val="FFFFFF"/>
                </a:solidFill>
              </a14:hiddenFill>
            </a:ext>
          </a:extLst>
        </p:spPr>
      </p:pic>
      <p:sp>
        <p:nvSpPr>
          <p:cNvPr id="9" name="Text Box 18"/>
          <p:cNvSpPr txBox="1">
            <a:spLocks noChangeArrowheads="1"/>
          </p:cNvSpPr>
          <p:nvPr/>
        </p:nvSpPr>
        <p:spPr bwMode="auto">
          <a:xfrm>
            <a:off x="1063924" y="4089595"/>
            <a:ext cx="264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2"/>
                </a:solidFill>
                <a:latin typeface="Arial" charset="0"/>
              </a:defRPr>
            </a:lvl1pPr>
            <a:lvl2pPr marL="742950" indent="-285750" eaLnBrk="0" hangingPunct="0">
              <a:defRPr sz="3200">
                <a:solidFill>
                  <a:schemeClr val="tx2"/>
                </a:solidFill>
                <a:latin typeface="Arial" charset="0"/>
              </a:defRPr>
            </a:lvl2pPr>
            <a:lvl3pPr marL="1143000" indent="-228600" eaLnBrk="0" hangingPunct="0">
              <a:defRPr sz="3200">
                <a:solidFill>
                  <a:schemeClr val="tx2"/>
                </a:solidFill>
                <a:latin typeface="Arial" charset="0"/>
              </a:defRPr>
            </a:lvl3pPr>
            <a:lvl4pPr marL="1600200" indent="-228600" eaLnBrk="0" hangingPunct="0">
              <a:defRPr sz="3200">
                <a:solidFill>
                  <a:schemeClr val="tx2"/>
                </a:solidFill>
                <a:latin typeface="Arial" charset="0"/>
              </a:defRPr>
            </a:lvl4pPr>
            <a:lvl5pPr marL="2057400" indent="-228600" eaLnBrk="0" hangingPunct="0">
              <a:defRPr sz="3200">
                <a:solidFill>
                  <a:schemeClr val="tx2"/>
                </a:solidFill>
                <a:latin typeface="Arial" charset="0"/>
              </a:defRPr>
            </a:lvl5pPr>
            <a:lvl6pPr marL="2514600" indent="-228600" eaLnBrk="0" fontAlgn="base" hangingPunct="0">
              <a:spcBef>
                <a:spcPct val="0"/>
              </a:spcBef>
              <a:spcAft>
                <a:spcPct val="0"/>
              </a:spcAft>
              <a:defRPr sz="3200">
                <a:solidFill>
                  <a:schemeClr val="tx2"/>
                </a:solidFill>
                <a:latin typeface="Arial" charset="0"/>
              </a:defRPr>
            </a:lvl6pPr>
            <a:lvl7pPr marL="2971800" indent="-228600" eaLnBrk="0" fontAlgn="base" hangingPunct="0">
              <a:spcBef>
                <a:spcPct val="0"/>
              </a:spcBef>
              <a:spcAft>
                <a:spcPct val="0"/>
              </a:spcAft>
              <a:defRPr sz="3200">
                <a:solidFill>
                  <a:schemeClr val="tx2"/>
                </a:solidFill>
                <a:latin typeface="Arial" charset="0"/>
              </a:defRPr>
            </a:lvl7pPr>
            <a:lvl8pPr marL="3429000" indent="-228600" eaLnBrk="0" fontAlgn="base" hangingPunct="0">
              <a:spcBef>
                <a:spcPct val="0"/>
              </a:spcBef>
              <a:spcAft>
                <a:spcPct val="0"/>
              </a:spcAft>
              <a:defRPr sz="3200">
                <a:solidFill>
                  <a:schemeClr val="tx2"/>
                </a:solidFill>
                <a:latin typeface="Arial" charset="0"/>
              </a:defRPr>
            </a:lvl8pPr>
            <a:lvl9pPr marL="3886200" indent="-228600" eaLnBrk="0" fontAlgn="base" hangingPunct="0">
              <a:spcBef>
                <a:spcPct val="0"/>
              </a:spcBef>
              <a:spcAft>
                <a:spcPct val="0"/>
              </a:spcAft>
              <a:defRPr sz="3200">
                <a:solidFill>
                  <a:schemeClr val="tx2"/>
                </a:solidFill>
                <a:latin typeface="Arial" charset="0"/>
              </a:defRPr>
            </a:lvl9pPr>
          </a:lstStyle>
          <a:p>
            <a:pPr eaLnBrk="1" hangingPunct="1"/>
            <a:r>
              <a:rPr lang="en-US" sz="1800" dirty="0">
                <a:solidFill>
                  <a:schemeClr val="bg1">
                    <a:lumMod val="85000"/>
                  </a:schemeClr>
                </a:solidFill>
              </a:rPr>
              <a:t>Presented By:</a:t>
            </a:r>
          </a:p>
        </p:txBody>
      </p:sp>
      <p:sp>
        <p:nvSpPr>
          <p:cNvPr id="8194" name="Rectangle 2"/>
          <p:cNvSpPr>
            <a:spLocks noGrp="1" noChangeArrowheads="1"/>
          </p:cNvSpPr>
          <p:nvPr>
            <p:ph type="ctrTitle"/>
          </p:nvPr>
        </p:nvSpPr>
        <p:spPr>
          <a:xfrm>
            <a:off x="1016000" y="914401"/>
            <a:ext cx="7112000" cy="2689225"/>
          </a:xfrm>
        </p:spPr>
        <p:txBody>
          <a:bodyPr anchor="b"/>
          <a:lstStyle>
            <a:lvl1pPr algn="l">
              <a:defRPr sz="4400" b="1">
                <a:solidFill>
                  <a:schemeClr val="bg1"/>
                </a:solidFill>
              </a:defRPr>
            </a:lvl1pPr>
          </a:lstStyle>
          <a:p>
            <a:pPr lvl="0"/>
            <a:r>
              <a:rPr lang="en-US" noProof="0"/>
              <a:t>Click to edit Master title style</a:t>
            </a:r>
            <a:endParaRPr lang="en-US" noProof="0" dirty="0"/>
          </a:p>
        </p:txBody>
      </p:sp>
      <p:sp>
        <p:nvSpPr>
          <p:cNvPr id="8195" name="Rectangle 3"/>
          <p:cNvSpPr>
            <a:spLocks noGrp="1" noChangeArrowheads="1"/>
          </p:cNvSpPr>
          <p:nvPr>
            <p:ph type="subTitle" idx="1"/>
          </p:nvPr>
        </p:nvSpPr>
        <p:spPr>
          <a:xfrm>
            <a:off x="1117600" y="4456307"/>
            <a:ext cx="8534400" cy="1752600"/>
          </a:xfrm>
        </p:spPr>
        <p:txBody>
          <a:bodyPr/>
          <a:lstStyle>
            <a:lvl1pPr marL="0" indent="0">
              <a:buFontTx/>
              <a:buNone/>
              <a:defRPr sz="2000" b="1">
                <a:solidFill>
                  <a:schemeClr val="bg1">
                    <a:lumMod val="85000"/>
                  </a:schemeClr>
                </a:solidFill>
                <a:latin typeface="Rockwell" pitchFamily="18" charset="0"/>
              </a:defRPr>
            </a:lvl1pPr>
          </a:lstStyle>
          <a:p>
            <a:pPr lvl="0"/>
            <a:r>
              <a:rPr lang="en-US" noProof="0"/>
              <a:t>Click to edit Master subtitle style</a:t>
            </a:r>
            <a:endParaRPr lang="en-US" noProof="0" dirty="0"/>
          </a:p>
        </p:txBody>
      </p:sp>
      <p:sp>
        <p:nvSpPr>
          <p:cNvPr id="3" name="Text Placeholder 2"/>
          <p:cNvSpPr>
            <a:spLocks noGrp="1"/>
          </p:cNvSpPr>
          <p:nvPr>
            <p:ph type="body" sz="quarter" idx="10"/>
          </p:nvPr>
        </p:nvSpPr>
        <p:spPr>
          <a:xfrm>
            <a:off x="1117600" y="6400801"/>
            <a:ext cx="6807200" cy="381001"/>
          </a:xfrm>
        </p:spPr>
        <p:txBody>
          <a:bodyPr/>
          <a:lstStyle>
            <a:lvl1pPr marL="0" indent="0">
              <a:buNone/>
              <a:defRPr sz="1400" b="1">
                <a:solidFill>
                  <a:schemeClr val="bg1"/>
                </a:solidFill>
              </a:defRPr>
            </a:lvl1pPr>
            <a:lvl2pPr marL="457200" indent="0">
              <a:buNone/>
              <a:defRPr sz="1400" b="1">
                <a:solidFill>
                  <a:schemeClr val="bg1"/>
                </a:solidFill>
              </a:defRPr>
            </a:lvl2pPr>
            <a:lvl3pPr marL="914400" indent="0">
              <a:buNone/>
              <a:defRPr sz="1400" b="1">
                <a:solidFill>
                  <a:schemeClr val="bg1"/>
                </a:solidFill>
              </a:defRPr>
            </a:lvl3pPr>
            <a:lvl4pPr marL="1371600" indent="0">
              <a:buNone/>
              <a:defRPr sz="1400" b="1">
                <a:solidFill>
                  <a:schemeClr val="bg1"/>
                </a:solidFill>
              </a:defRPr>
            </a:lvl4pPr>
            <a:lvl5pPr marL="1828800" indent="0">
              <a:buNone/>
              <a:defRPr sz="1400" b="1">
                <a:solidFill>
                  <a:schemeClr val="bg1"/>
                </a:solidFill>
              </a:defRPr>
            </a:lvl5pPr>
          </a:lstStyle>
          <a:p>
            <a:pPr lvl="0"/>
            <a:r>
              <a:rPr lang="en-US"/>
              <a:t>Edit Master text styles</a:t>
            </a:r>
          </a:p>
        </p:txBody>
      </p:sp>
    </p:spTree>
    <p:extLst>
      <p:ext uri="{BB962C8B-B14F-4D97-AF65-F5344CB8AC3E}">
        <p14:creationId xmlns:p14="http://schemas.microsoft.com/office/powerpoint/2010/main" val="104623413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5642" y="238233"/>
            <a:ext cx="10972800" cy="867193"/>
          </a:xfrm>
        </p:spPr>
        <p:txBody>
          <a:bodyPr/>
          <a:lstStyle/>
          <a:p>
            <a:r>
              <a:rPr lang="en-US" dirty="0"/>
              <a:t>Click to edit Master title style</a:t>
            </a:r>
          </a:p>
        </p:txBody>
      </p:sp>
      <p:sp>
        <p:nvSpPr>
          <p:cNvPr id="3" name="Content Placeholder 2"/>
          <p:cNvSpPr>
            <a:spLocks noGrp="1"/>
          </p:cNvSpPr>
          <p:nvPr>
            <p:ph idx="1"/>
          </p:nvPr>
        </p:nvSpPr>
        <p:spPr>
          <a:xfrm>
            <a:off x="625642" y="1288795"/>
            <a:ext cx="10972800" cy="4566573"/>
          </a:xfrm>
        </p:spPr>
        <p:txBody>
          <a:bodyPr/>
          <a:lstStyle>
            <a:lvl1pPr marL="342900" indent="-342900">
              <a:buFont typeface="Arial" panose="020B0604020202020204" pitchFamily="34" charset="0"/>
              <a:buChar char="■"/>
              <a:defRPr>
                <a:solidFill>
                  <a:schemeClr val="tx1"/>
                </a:solidFill>
              </a:defRPr>
            </a:lvl1pPr>
            <a:lvl2pPr marL="742950" indent="-285750">
              <a:buFont typeface="Wingdings" panose="05000000000000000000" pitchFamily="2" charset="2"/>
              <a:buChar cha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Edit Master text styles</a:t>
            </a:r>
          </a:p>
          <a:p>
            <a:pPr lvl="1"/>
            <a:r>
              <a:rPr lang="en-US" dirty="0"/>
              <a:t>Second level</a:t>
            </a:r>
          </a:p>
          <a:p>
            <a:pPr lvl="2"/>
            <a:r>
              <a:rPr lang="en-US" dirty="0"/>
              <a:t>Third level</a:t>
            </a:r>
          </a:p>
        </p:txBody>
      </p:sp>
      <p:sp>
        <p:nvSpPr>
          <p:cNvPr id="12" name="Content Placeholder 2"/>
          <p:cNvSpPr>
            <a:spLocks noGrp="1"/>
          </p:cNvSpPr>
          <p:nvPr>
            <p:ph idx="14" hasCustomPrompt="1"/>
          </p:nvPr>
        </p:nvSpPr>
        <p:spPr>
          <a:xfrm>
            <a:off x="625642" y="5884195"/>
            <a:ext cx="10972800" cy="187214"/>
          </a:xfrm>
        </p:spPr>
        <p:txBody>
          <a:bodyPr anchor="b">
            <a:normAutofit/>
          </a:bodyPr>
          <a:lstStyle>
            <a:lvl1pPr marL="0" indent="0" algn="r">
              <a:buNone/>
              <a:defRPr sz="1050">
                <a:solidFill>
                  <a:schemeClr val="bg2">
                    <a:lumMod val="75000"/>
                  </a:schemeClr>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Source: </a:t>
            </a:r>
          </a:p>
        </p:txBody>
      </p:sp>
      <p:sp>
        <p:nvSpPr>
          <p:cNvPr id="13" name="Slide Number Placeholder 5">
            <a:extLst>
              <a:ext uri="{FF2B5EF4-FFF2-40B4-BE49-F238E27FC236}">
                <a16:creationId xmlns:a16="http://schemas.microsoft.com/office/drawing/2014/main" id="{110AC214-F724-40E0-9C6E-41592D5BA976}"/>
              </a:ext>
            </a:extLst>
          </p:cNvPr>
          <p:cNvSpPr>
            <a:spLocks noGrp="1"/>
          </p:cNvSpPr>
          <p:nvPr>
            <p:ph type="sldNum" sz="quarter" idx="4"/>
          </p:nvPr>
        </p:nvSpPr>
        <p:spPr>
          <a:xfrm>
            <a:off x="5898697" y="6327552"/>
            <a:ext cx="426690" cy="279870"/>
          </a:xfrm>
          <a:prstGeom prst="rect">
            <a:avLst/>
          </a:prstGeom>
        </p:spPr>
        <p:txBody>
          <a:bodyPr vert="horz" lIns="0" tIns="0" rIns="0" bIns="0" rtlCol="0" anchor="ctr"/>
          <a:lstStyle>
            <a:lvl1pPr algn="l">
              <a:defRPr sz="1200">
                <a:solidFill>
                  <a:schemeClr val="tx1"/>
                </a:solidFill>
              </a:defRPr>
            </a:lvl1pPr>
          </a:lstStyle>
          <a:p>
            <a:fld id="{975F859B-2565-4C4B-8F59-CDA04D02ECAD}" type="slidenum">
              <a:rPr lang="en-US" smtClean="0"/>
              <a:pPr/>
              <a:t>‹#›</a:t>
            </a:fld>
            <a:endParaRPr lang="en-US" dirty="0"/>
          </a:p>
        </p:txBody>
      </p:sp>
    </p:spTree>
    <p:extLst>
      <p:ext uri="{BB962C8B-B14F-4D97-AF65-F5344CB8AC3E}">
        <p14:creationId xmlns:p14="http://schemas.microsoft.com/office/powerpoint/2010/main" val="1529405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Divider_1">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54857"/>
            <a:ext cx="12203316" cy="6803143"/>
          </a:xfrm>
        </p:spPr>
        <p:txBody>
          <a:bodyPr anchor="t"/>
          <a:lstStyle>
            <a:lvl1pPr marL="182880" indent="0" algn="ctr">
              <a:spcBef>
                <a:spcPts val="0"/>
              </a:spcBef>
              <a:buNone/>
              <a:defRPr/>
            </a:lvl1pPr>
          </a:lstStyle>
          <a:p>
            <a:endParaRPr lang="en-US" dirty="0"/>
          </a:p>
          <a:p>
            <a:r>
              <a:rPr lang="en-US" dirty="0"/>
              <a:t>Choose photo from Image Library and </a:t>
            </a:r>
            <a:br>
              <a:rPr lang="en-US" dirty="0"/>
            </a:br>
            <a:r>
              <a:rPr lang="en-US" dirty="0"/>
              <a:t>click icon to place here</a:t>
            </a:r>
          </a:p>
        </p:txBody>
      </p:sp>
      <p:sp>
        <p:nvSpPr>
          <p:cNvPr id="17" name="Text Placeholder 2"/>
          <p:cNvSpPr>
            <a:spLocks noGrp="1"/>
          </p:cNvSpPr>
          <p:nvPr>
            <p:ph type="body" sz="quarter" idx="27"/>
          </p:nvPr>
        </p:nvSpPr>
        <p:spPr>
          <a:xfrm flipH="1">
            <a:off x="3306760" y="3602438"/>
            <a:ext cx="8896555" cy="2464599"/>
          </a:xfrm>
          <a:prstGeom prst="rect">
            <a:avLst/>
          </a:prstGeom>
          <a:solidFill>
            <a:schemeClr val="tx2">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0" indent="0">
              <a:buNone/>
              <a:defRPr lang="en-US" sz="2400" dirty="0">
                <a:noFill/>
              </a:defRPr>
            </a:lvl1pPr>
          </a:lstStyle>
          <a:p>
            <a:pPr lvl="0" algn="ctr"/>
            <a:endParaRPr lang="en-US" dirty="0"/>
          </a:p>
        </p:txBody>
      </p:sp>
      <p:sp>
        <p:nvSpPr>
          <p:cNvPr id="13" name="Title 1"/>
          <p:cNvSpPr>
            <a:spLocks noGrp="1"/>
          </p:cNvSpPr>
          <p:nvPr>
            <p:ph type="ctrTitle" hasCustomPrompt="1"/>
          </p:nvPr>
        </p:nvSpPr>
        <p:spPr>
          <a:xfrm>
            <a:off x="4334392" y="4010064"/>
            <a:ext cx="6841290" cy="1649345"/>
          </a:xfrm>
        </p:spPr>
        <p:txBody>
          <a:bodyPr anchor="ctr">
            <a:normAutofit/>
          </a:bodyPr>
          <a:lstStyle>
            <a:lvl1pPr algn="l">
              <a:defRPr sz="4800">
                <a:solidFill>
                  <a:schemeClr val="bg1"/>
                </a:solidFill>
              </a:defRPr>
            </a:lvl1pPr>
          </a:lstStyle>
          <a:p>
            <a:r>
              <a:rPr lang="en-US" dirty="0"/>
              <a:t>Divider Title Here</a:t>
            </a:r>
          </a:p>
        </p:txBody>
      </p:sp>
    </p:spTree>
    <p:extLst>
      <p:ext uri="{BB962C8B-B14F-4D97-AF65-F5344CB8AC3E}">
        <p14:creationId xmlns:p14="http://schemas.microsoft.com/office/powerpoint/2010/main" val="418596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Bold Statement">
    <p:bg>
      <p:bgPr>
        <a:solidFill>
          <a:schemeClr val="bg1"/>
        </a:solidFill>
        <a:effectLst/>
      </p:bgPr>
    </p:bg>
    <p:spTree>
      <p:nvGrpSpPr>
        <p:cNvPr id="1" name=""/>
        <p:cNvGrpSpPr/>
        <p:nvPr/>
      </p:nvGrpSpPr>
      <p:grpSpPr>
        <a:xfrm>
          <a:off x="0" y="0"/>
          <a:ext cx="0" cy="0"/>
          <a:chOff x="0" y="0"/>
          <a:chExt cx="0" cy="0"/>
        </a:xfrm>
      </p:grpSpPr>
      <p:sp>
        <p:nvSpPr>
          <p:cNvPr id="13" name="Title 1"/>
          <p:cNvSpPr>
            <a:spLocks noGrp="1"/>
          </p:cNvSpPr>
          <p:nvPr>
            <p:ph type="ctrTitle" hasCustomPrompt="1"/>
          </p:nvPr>
        </p:nvSpPr>
        <p:spPr>
          <a:xfrm>
            <a:off x="1091381" y="693877"/>
            <a:ext cx="10048567" cy="5413845"/>
          </a:xfrm>
        </p:spPr>
        <p:txBody>
          <a:bodyPr anchor="ctr">
            <a:normAutofit/>
          </a:bodyPr>
          <a:lstStyle>
            <a:lvl1pPr algn="l">
              <a:defRPr sz="7000" b="1">
                <a:solidFill>
                  <a:schemeClr val="tx2"/>
                </a:solidFill>
              </a:defRPr>
            </a:lvl1pPr>
          </a:lstStyle>
          <a:p>
            <a:r>
              <a:rPr lang="en-US" dirty="0"/>
              <a:t>Bold Statement</a:t>
            </a:r>
          </a:p>
        </p:txBody>
      </p:sp>
      <p:sp>
        <p:nvSpPr>
          <p:cNvPr id="7" name="Slide Number Placeholder 5">
            <a:extLst>
              <a:ext uri="{FF2B5EF4-FFF2-40B4-BE49-F238E27FC236}">
                <a16:creationId xmlns:a16="http://schemas.microsoft.com/office/drawing/2014/main" id="{9F21CEF8-2633-439A-A340-58B7831E9C81}"/>
              </a:ext>
            </a:extLst>
          </p:cNvPr>
          <p:cNvSpPr>
            <a:spLocks noGrp="1"/>
          </p:cNvSpPr>
          <p:nvPr>
            <p:ph type="sldNum" sz="quarter" idx="4"/>
          </p:nvPr>
        </p:nvSpPr>
        <p:spPr>
          <a:xfrm>
            <a:off x="5807025" y="6355261"/>
            <a:ext cx="426690" cy="279870"/>
          </a:xfrm>
          <a:prstGeom prst="rect">
            <a:avLst/>
          </a:prstGeom>
        </p:spPr>
        <p:txBody>
          <a:bodyPr vert="horz" lIns="0" tIns="0" rIns="0" bIns="0" rtlCol="0" anchor="ctr"/>
          <a:lstStyle>
            <a:lvl1pPr algn="l">
              <a:defRPr sz="1200">
                <a:solidFill>
                  <a:schemeClr val="tx1"/>
                </a:solidFill>
              </a:defRPr>
            </a:lvl1pPr>
          </a:lstStyle>
          <a:p>
            <a:fld id="{975F859B-2565-4C4B-8F59-CDA04D02ECAD}" type="slidenum">
              <a:rPr lang="en-US" smtClean="0"/>
              <a:pPr/>
              <a:t>‹#›</a:t>
            </a:fld>
            <a:endParaRPr lang="en-US" dirty="0"/>
          </a:p>
        </p:txBody>
      </p:sp>
    </p:spTree>
    <p:extLst>
      <p:ext uri="{BB962C8B-B14F-4D97-AF65-F5344CB8AC3E}">
        <p14:creationId xmlns:p14="http://schemas.microsoft.com/office/powerpoint/2010/main" val="3990460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hank you with disclaimer">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54857"/>
            <a:ext cx="12192000" cy="5911834"/>
          </a:xfrm>
        </p:spPr>
        <p:txBody>
          <a:bodyPr anchor="t"/>
          <a:lstStyle>
            <a:lvl1pPr marL="182880" indent="0" algn="ctr">
              <a:spcBef>
                <a:spcPts val="0"/>
              </a:spcBef>
              <a:buNone/>
              <a:defRPr/>
            </a:lvl1pPr>
          </a:lstStyle>
          <a:p>
            <a:endParaRPr lang="en-US" dirty="0"/>
          </a:p>
          <a:p>
            <a:r>
              <a:rPr lang="en-US" dirty="0"/>
              <a:t>Choose photo from Image Library and </a:t>
            </a:r>
            <a:br>
              <a:rPr lang="en-US" dirty="0"/>
            </a:br>
            <a:r>
              <a:rPr lang="en-US" dirty="0"/>
              <a:t>click icon to place here</a:t>
            </a:r>
          </a:p>
        </p:txBody>
      </p:sp>
      <p:sp>
        <p:nvSpPr>
          <p:cNvPr id="10" name="Text Placeholder 9">
            <a:extLst>
              <a:ext uri="{FF2B5EF4-FFF2-40B4-BE49-F238E27FC236}">
                <a16:creationId xmlns:a16="http://schemas.microsoft.com/office/drawing/2014/main" id="{9DE75A9B-D8E1-4277-B084-60B778DD0703}"/>
              </a:ext>
            </a:extLst>
          </p:cNvPr>
          <p:cNvSpPr>
            <a:spLocks noGrp="1"/>
          </p:cNvSpPr>
          <p:nvPr>
            <p:ph type="body" sz="quarter" idx="36"/>
          </p:nvPr>
        </p:nvSpPr>
        <p:spPr>
          <a:xfrm>
            <a:off x="1" y="2157183"/>
            <a:ext cx="6085490" cy="2513427"/>
          </a:xfrm>
          <a:solidFill>
            <a:schemeClr val="bg2">
              <a:lumMod val="40000"/>
              <a:lumOff val="60000"/>
              <a:alpha val="85000"/>
            </a:schemeClr>
          </a:solidFill>
        </p:spPr>
        <p:txBody>
          <a:bodyPr/>
          <a:lstStyle>
            <a:lvl1pPr marL="0" indent="0">
              <a:buNone/>
              <a:defRPr>
                <a:noFill/>
              </a:defRPr>
            </a:lvl1pPr>
          </a:lstStyle>
          <a:p>
            <a:pPr lvl="0"/>
            <a:endParaRPr lang="en-US" dirty="0"/>
          </a:p>
        </p:txBody>
      </p:sp>
      <p:sp>
        <p:nvSpPr>
          <p:cNvPr id="8" name="Text Placeholder 7">
            <a:extLst>
              <a:ext uri="{FF2B5EF4-FFF2-40B4-BE49-F238E27FC236}">
                <a16:creationId xmlns:a16="http://schemas.microsoft.com/office/drawing/2014/main" id="{770045C2-DBFA-4F2C-8FB2-3D89C3922BDB}"/>
              </a:ext>
            </a:extLst>
          </p:cNvPr>
          <p:cNvSpPr>
            <a:spLocks noGrp="1"/>
          </p:cNvSpPr>
          <p:nvPr>
            <p:ph type="body" sz="quarter" idx="35"/>
          </p:nvPr>
        </p:nvSpPr>
        <p:spPr>
          <a:xfrm>
            <a:off x="-10510" y="1290918"/>
            <a:ext cx="6096000" cy="866262"/>
          </a:xfrm>
          <a:solidFill>
            <a:schemeClr val="accent3">
              <a:alpha val="92000"/>
            </a:schemeClr>
          </a:solidFill>
        </p:spPr>
        <p:txBody>
          <a:bodyPr>
            <a:noAutofit/>
          </a:bodyPr>
          <a:lstStyle>
            <a:lvl1pPr marL="0" indent="0">
              <a:buNone/>
              <a:defRPr>
                <a:noFill/>
              </a:defRPr>
            </a:lvl1pPr>
          </a:lstStyle>
          <a:p>
            <a:pPr lvl="0"/>
            <a:endParaRPr lang="en-US" dirty="0"/>
          </a:p>
        </p:txBody>
      </p:sp>
      <p:sp>
        <p:nvSpPr>
          <p:cNvPr id="19" name="Rectangle 18"/>
          <p:cNvSpPr/>
          <p:nvPr userDrawn="1"/>
        </p:nvSpPr>
        <p:spPr>
          <a:xfrm>
            <a:off x="0" y="-1"/>
            <a:ext cx="12192000" cy="548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568217" y="1189997"/>
            <a:ext cx="5318591" cy="1068103"/>
          </a:xfrm>
        </p:spPr>
        <p:txBody>
          <a:bodyPr anchor="ctr">
            <a:normAutofit/>
          </a:bodyPr>
          <a:lstStyle>
            <a:lvl1pPr algn="l">
              <a:defRPr sz="4800">
                <a:solidFill>
                  <a:schemeClr val="bg1"/>
                </a:solidFill>
              </a:defRPr>
            </a:lvl1pPr>
          </a:lstStyle>
          <a:p>
            <a:r>
              <a:rPr lang="en-US" dirty="0"/>
              <a:t>Thank you</a:t>
            </a:r>
          </a:p>
        </p:txBody>
      </p:sp>
      <p:sp>
        <p:nvSpPr>
          <p:cNvPr id="4" name="Text Placeholder 3">
            <a:extLst>
              <a:ext uri="{FF2B5EF4-FFF2-40B4-BE49-F238E27FC236}">
                <a16:creationId xmlns:a16="http://schemas.microsoft.com/office/drawing/2014/main" id="{1F7D9C0A-508E-4D6C-9E70-0C8BEB23676A}"/>
              </a:ext>
            </a:extLst>
          </p:cNvPr>
          <p:cNvSpPr>
            <a:spLocks noGrp="1"/>
          </p:cNvSpPr>
          <p:nvPr>
            <p:ph type="body" sz="quarter" idx="40" hasCustomPrompt="1"/>
          </p:nvPr>
        </p:nvSpPr>
        <p:spPr>
          <a:xfrm>
            <a:off x="610594" y="3135129"/>
            <a:ext cx="5195295" cy="1232844"/>
          </a:xfrm>
        </p:spPr>
        <p:txBody>
          <a:bodyPr/>
          <a:lstStyle>
            <a:lvl1pPr marL="0" indent="0">
              <a:spcBef>
                <a:spcPts val="600"/>
              </a:spcBef>
              <a:buNone/>
              <a:defRPr/>
            </a:lvl1pPr>
            <a:lvl2pPr marL="457200" indent="0">
              <a:buNone/>
              <a:defRPr/>
            </a:lvl2pPr>
          </a:lstStyle>
          <a:p>
            <a:pPr lvl="0"/>
            <a:r>
              <a:rPr lang="en-US" dirty="0"/>
              <a:t>Phone</a:t>
            </a:r>
          </a:p>
          <a:p>
            <a:pPr lvl="0"/>
            <a:r>
              <a:rPr lang="en-US" dirty="0"/>
              <a:t>Email</a:t>
            </a:r>
          </a:p>
          <a:p>
            <a:pPr lvl="0"/>
            <a:endParaRPr lang="en-US" dirty="0"/>
          </a:p>
        </p:txBody>
      </p:sp>
      <p:sp>
        <p:nvSpPr>
          <p:cNvPr id="6" name="Text Placeholder 5">
            <a:extLst>
              <a:ext uri="{FF2B5EF4-FFF2-40B4-BE49-F238E27FC236}">
                <a16:creationId xmlns:a16="http://schemas.microsoft.com/office/drawing/2014/main" id="{8C4A3009-7DE8-4991-B594-10DA97D812A2}"/>
              </a:ext>
            </a:extLst>
          </p:cNvPr>
          <p:cNvSpPr>
            <a:spLocks noGrp="1"/>
          </p:cNvSpPr>
          <p:nvPr>
            <p:ph type="body" sz="quarter" idx="41" hasCustomPrompt="1"/>
          </p:nvPr>
        </p:nvSpPr>
        <p:spPr>
          <a:xfrm>
            <a:off x="584817" y="2157183"/>
            <a:ext cx="5222473" cy="794950"/>
          </a:xfrm>
        </p:spPr>
        <p:txBody>
          <a:bodyPr anchor="b">
            <a:normAutofit/>
          </a:bodyPr>
          <a:lstStyle>
            <a:lvl1pPr marL="0" indent="0">
              <a:buNone/>
              <a:defRPr sz="3200" b="1">
                <a:solidFill>
                  <a:schemeClr val="tx2"/>
                </a:solidFill>
              </a:defRPr>
            </a:lvl1pPr>
            <a:lvl2pPr marL="457200" indent="0">
              <a:buNone/>
              <a:defRPr/>
            </a:lvl2pPr>
          </a:lstStyle>
          <a:p>
            <a:pPr lvl="0"/>
            <a:r>
              <a:rPr lang="en-US" dirty="0"/>
              <a:t>Contact Name</a:t>
            </a:r>
          </a:p>
        </p:txBody>
      </p:sp>
    </p:spTree>
    <p:extLst>
      <p:ext uri="{BB962C8B-B14F-4D97-AF65-F5344CB8AC3E}">
        <p14:creationId xmlns:p14="http://schemas.microsoft.com/office/powerpoint/2010/main" val="527614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3F58725-C6C3-4390-ADC9-088FA37F72D9}"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5B753-5218-48EA-A957-2FF258ED625C}" type="slidenum">
              <a:rPr lang="en-US" smtClean="0"/>
              <a:t>‹#›</a:t>
            </a:fld>
            <a:endParaRPr lang="en-US"/>
          </a:p>
        </p:txBody>
      </p:sp>
    </p:spTree>
    <p:extLst>
      <p:ext uri="{BB962C8B-B14F-4D97-AF65-F5344CB8AC3E}">
        <p14:creationId xmlns:p14="http://schemas.microsoft.com/office/powerpoint/2010/main" val="2160894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16667608-81F6-4D48-A28D-3B02BEA921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F58725-C6C3-4390-ADC9-088FA37F72D9}"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5B753-5218-48EA-A957-2FF258ED625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544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F58725-C6C3-4390-ADC9-088FA37F72D9}"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5B753-5218-48EA-A957-2FF258ED625C}" type="slidenum">
              <a:rPr lang="en-US" smtClean="0"/>
              <a:t>‹#›</a:t>
            </a:fld>
            <a:endParaRPr lang="en-US"/>
          </a:p>
        </p:txBody>
      </p:sp>
    </p:spTree>
    <p:extLst>
      <p:ext uri="{BB962C8B-B14F-4D97-AF65-F5344CB8AC3E}">
        <p14:creationId xmlns:p14="http://schemas.microsoft.com/office/powerpoint/2010/main" val="3349671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F58725-C6C3-4390-ADC9-088FA37F72D9}" type="datetimeFigureOut">
              <a:rPr lang="en-US" smtClean="0"/>
              <a:t>8/24/2023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75B753-5218-48EA-A957-2FF258ED625C}" type="slidenum">
              <a:rPr lang="en-US" smtClean="0"/>
              <a:t>‹#›</a:t>
            </a:fld>
            <a:endParaRPr lang="en-US"/>
          </a:p>
        </p:txBody>
      </p:sp>
    </p:spTree>
    <p:extLst>
      <p:ext uri="{BB962C8B-B14F-4D97-AF65-F5344CB8AC3E}">
        <p14:creationId xmlns:p14="http://schemas.microsoft.com/office/powerpoint/2010/main" val="4286770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F58725-C6C3-4390-ADC9-088FA37F72D9}" type="datetimeFigureOut">
              <a:rPr lang="en-US" smtClean="0"/>
              <a:t>8/24/2023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75B753-5218-48EA-A957-2FF258ED625C}" type="slidenum">
              <a:rPr lang="en-US" smtClean="0"/>
              <a:t>‹#›</a:t>
            </a:fld>
            <a:endParaRPr lang="en-US"/>
          </a:p>
        </p:txBody>
      </p:sp>
    </p:spTree>
    <p:extLst>
      <p:ext uri="{BB962C8B-B14F-4D97-AF65-F5344CB8AC3E}">
        <p14:creationId xmlns:p14="http://schemas.microsoft.com/office/powerpoint/2010/main" val="1568002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D4751A0-176A-6649-9A0D-26BACE5813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Date Placeholder 6"/>
          <p:cNvSpPr>
            <a:spLocks noGrp="1"/>
          </p:cNvSpPr>
          <p:nvPr>
            <p:ph type="dt" sz="half" idx="10"/>
          </p:nvPr>
        </p:nvSpPr>
        <p:spPr/>
        <p:txBody>
          <a:bodyPr/>
          <a:lstStyle/>
          <a:p>
            <a:fld id="{13F58725-C6C3-4390-ADC9-088FA37F72D9}" type="datetimeFigureOut">
              <a:rPr lang="en-US" smtClean="0"/>
              <a:t>8/24/2023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EA75B753-5218-48EA-A957-2FF258ED625C}" type="slidenum">
              <a:rPr lang="en-US" smtClean="0"/>
              <a:t>‹#›</a:t>
            </a:fld>
            <a:endParaRPr lang="en-US"/>
          </a:p>
        </p:txBody>
      </p:sp>
    </p:spTree>
    <p:extLst>
      <p:ext uri="{BB962C8B-B14F-4D97-AF65-F5344CB8AC3E}">
        <p14:creationId xmlns:p14="http://schemas.microsoft.com/office/powerpoint/2010/main" val="271100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42BED06E-34DF-054F-AF8C-611EA20066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3F58725-C6C3-4390-ADC9-088FA37F72D9}" type="datetimeFigureOut">
              <a:rPr lang="en-US" smtClean="0"/>
              <a:t>8/24/2023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A75B753-5218-48EA-A957-2FF258ED625C}" type="slidenum">
              <a:rPr lang="en-US" smtClean="0"/>
              <a:t>‹#›</a:t>
            </a:fld>
            <a:endParaRPr lang="en-US"/>
          </a:p>
        </p:txBody>
      </p:sp>
    </p:spTree>
    <p:extLst>
      <p:ext uri="{BB962C8B-B14F-4D97-AF65-F5344CB8AC3E}">
        <p14:creationId xmlns:p14="http://schemas.microsoft.com/office/powerpoint/2010/main" val="843825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008C9F"/>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00577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F58725-C6C3-4390-ADC9-088FA37F72D9}"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5B753-5218-48EA-A957-2FF258ED625C}" type="slidenum">
              <a:rPr lang="en-US" smtClean="0"/>
              <a:t>‹#›</a:t>
            </a:fld>
            <a:endParaRPr lang="en-US"/>
          </a:p>
        </p:txBody>
      </p:sp>
    </p:spTree>
    <p:extLst>
      <p:ext uri="{BB962C8B-B14F-4D97-AF65-F5344CB8AC3E}">
        <p14:creationId xmlns:p14="http://schemas.microsoft.com/office/powerpoint/2010/main" val="3698919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E861FEE-047F-CC4B-9B6F-B8826EF40A81}"/>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3F58725-C6C3-4390-ADC9-088FA37F72D9}" type="datetimeFigureOut">
              <a:rPr lang="en-US" smtClean="0"/>
              <a:t>8/24/2023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A75B753-5218-48EA-A957-2FF258ED625C}"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66395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passarelli@cozen.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B2D321-3787-C917-801D-8C6839B9BD48}"/>
              </a:ext>
            </a:extLst>
          </p:cNvPr>
          <p:cNvSpPr>
            <a:spLocks noGrp="1"/>
          </p:cNvSpPr>
          <p:nvPr>
            <p:ph type="ctrTitle"/>
          </p:nvPr>
        </p:nvSpPr>
        <p:spPr/>
        <p:txBody>
          <a:bodyPr/>
          <a:lstStyle/>
          <a:p>
            <a:r>
              <a:rPr lang="en-US" dirty="0"/>
              <a:t>Deep Dive: Understanding the FMLA and ADA</a:t>
            </a:r>
          </a:p>
        </p:txBody>
      </p:sp>
      <p:sp>
        <p:nvSpPr>
          <p:cNvPr id="5" name="Subtitle 4">
            <a:extLst>
              <a:ext uri="{FF2B5EF4-FFF2-40B4-BE49-F238E27FC236}">
                <a16:creationId xmlns:a16="http://schemas.microsoft.com/office/drawing/2014/main" id="{15FD35AE-34A6-D66C-A646-FC355C57EB67}"/>
              </a:ext>
            </a:extLst>
          </p:cNvPr>
          <p:cNvSpPr>
            <a:spLocks noGrp="1"/>
          </p:cNvSpPr>
          <p:nvPr>
            <p:ph type="subTitle" idx="1"/>
          </p:nvPr>
        </p:nvSpPr>
        <p:spPr/>
        <p:txBody>
          <a:bodyPr>
            <a:normAutofit fontScale="85000" lnSpcReduction="20000"/>
          </a:bodyPr>
          <a:lstStyle/>
          <a:p>
            <a:r>
              <a:rPr lang="en-US" dirty="0"/>
              <a:t>Mariah Passarelli</a:t>
            </a:r>
          </a:p>
          <a:p>
            <a:r>
              <a:rPr lang="en-US" dirty="0">
                <a:hlinkClick r:id="rId2"/>
              </a:rPr>
              <a:t>mpassarelli@cozen.com</a:t>
            </a:r>
            <a:endParaRPr lang="en-US" dirty="0"/>
          </a:p>
          <a:p>
            <a:r>
              <a:rPr lang="en-US" dirty="0"/>
              <a:t>412.620.6502</a:t>
            </a:r>
          </a:p>
        </p:txBody>
      </p:sp>
    </p:spTree>
    <p:extLst>
      <p:ext uri="{BB962C8B-B14F-4D97-AF65-F5344CB8AC3E}">
        <p14:creationId xmlns:p14="http://schemas.microsoft.com/office/powerpoint/2010/main" val="2828884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Qualifying Events</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a:bodyPr>
          <a:lstStyle/>
          <a:p>
            <a:r>
              <a:rPr lang="en-US" sz="2400" dirty="0"/>
              <a:t>Rules for a spouse, parent, or child’s serious health condition:</a:t>
            </a:r>
          </a:p>
          <a:p>
            <a:pPr marL="682625" lvl="1" indent="-393700">
              <a:buFont typeface="Wingdings" panose="05000000000000000000" pitchFamily="2" charset="2"/>
              <a:buChar char="§"/>
            </a:pPr>
            <a:r>
              <a:rPr lang="en-US" sz="2400" dirty="0"/>
              <a:t>Limited to spouse, child, or parent</a:t>
            </a:r>
          </a:p>
          <a:p>
            <a:pPr marL="1030288" lvl="2" indent="-288925">
              <a:buFont typeface="Arial" panose="020B0604020202020204" pitchFamily="34" charset="0"/>
              <a:buChar char="•"/>
            </a:pPr>
            <a:r>
              <a:rPr lang="en-US" sz="2400" dirty="0"/>
              <a:t>Child now includes concept of </a:t>
            </a:r>
            <a:r>
              <a:rPr lang="en-US" sz="2400" i="1" dirty="0"/>
              <a:t>in loco parentis</a:t>
            </a:r>
          </a:p>
          <a:p>
            <a:pPr marL="682625" lvl="1" indent="-393700">
              <a:buFont typeface="Wingdings" panose="05000000000000000000" pitchFamily="2" charset="2"/>
              <a:buChar char="§"/>
            </a:pPr>
            <a:r>
              <a:rPr lang="en-US" sz="2400" dirty="0"/>
              <a:t>Must have a qualifying serious health condition</a:t>
            </a:r>
          </a:p>
          <a:p>
            <a:pPr marL="682625" lvl="1" indent="-393700">
              <a:buFont typeface="Wingdings" panose="05000000000000000000" pitchFamily="2" charset="2"/>
              <a:buChar char="§"/>
            </a:pPr>
            <a:r>
              <a:rPr lang="en-US" sz="2400" dirty="0"/>
              <a:t>May be taken on a block or intermittent basis</a:t>
            </a:r>
          </a:p>
          <a:p>
            <a:pPr>
              <a:spcBef>
                <a:spcPts val="2400"/>
              </a:spcBef>
            </a:pPr>
            <a:r>
              <a:rPr lang="en-US" sz="2400" dirty="0"/>
              <a:t>Rules for employee’s own serious health condition:</a:t>
            </a:r>
          </a:p>
          <a:p>
            <a:pPr marL="682625" lvl="1" indent="-393700">
              <a:buFont typeface="Wingdings" panose="05000000000000000000" pitchFamily="2" charset="2"/>
              <a:buChar char="§"/>
            </a:pPr>
            <a:r>
              <a:rPr lang="en-US" sz="2400" dirty="0"/>
              <a:t>Must have qualifying serious health condition</a:t>
            </a:r>
          </a:p>
          <a:p>
            <a:pPr marL="682625" lvl="1" indent="-393700">
              <a:buFont typeface="Wingdings" panose="05000000000000000000" pitchFamily="2" charset="2"/>
              <a:buChar char="§"/>
            </a:pPr>
            <a:r>
              <a:rPr lang="en-US" sz="2400" dirty="0"/>
              <a:t>May be taken on a block or intermittent basis</a:t>
            </a:r>
          </a:p>
          <a:p>
            <a:endParaRPr lang="en-US" dirty="0"/>
          </a:p>
        </p:txBody>
      </p:sp>
    </p:spTree>
    <p:extLst>
      <p:ext uri="{BB962C8B-B14F-4D97-AF65-F5344CB8AC3E}">
        <p14:creationId xmlns:p14="http://schemas.microsoft.com/office/powerpoint/2010/main" val="3288472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Qualifying Events</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lnSpcReduction="10000"/>
          </a:bodyPr>
          <a:lstStyle/>
          <a:p>
            <a:r>
              <a:rPr lang="en-US" sz="2400" dirty="0">
                <a:solidFill>
                  <a:srgbClr val="404040"/>
                </a:solidFill>
              </a:rPr>
              <a:t>What is a serious health condition?</a:t>
            </a:r>
          </a:p>
          <a:p>
            <a:pPr marL="682625" lvl="1" indent="-334963">
              <a:buFont typeface="Wingdings" panose="05000000000000000000" pitchFamily="2" charset="2"/>
              <a:buChar char="§"/>
            </a:pPr>
            <a:r>
              <a:rPr lang="en-US" sz="2400" dirty="0">
                <a:solidFill>
                  <a:srgbClr val="404040"/>
                </a:solidFill>
              </a:rPr>
              <a:t>Defined as an illness, injury, impairment or physical or mental condition that involves </a:t>
            </a:r>
            <a:r>
              <a:rPr lang="en-US" sz="2400" i="1" dirty="0">
                <a:solidFill>
                  <a:srgbClr val="404040"/>
                </a:solidFill>
              </a:rPr>
              <a:t>inpatient care </a:t>
            </a:r>
            <a:r>
              <a:rPr lang="en-US" sz="2400" u="sng" dirty="0">
                <a:solidFill>
                  <a:srgbClr val="404040"/>
                </a:solidFill>
              </a:rPr>
              <a:t>or</a:t>
            </a:r>
            <a:r>
              <a:rPr lang="en-US" sz="2400" dirty="0">
                <a:solidFill>
                  <a:srgbClr val="404040"/>
                </a:solidFill>
              </a:rPr>
              <a:t> </a:t>
            </a:r>
            <a:r>
              <a:rPr lang="en-US" sz="2400" i="1" dirty="0">
                <a:solidFill>
                  <a:srgbClr val="404040"/>
                </a:solidFill>
              </a:rPr>
              <a:t>continuing treatment </a:t>
            </a:r>
            <a:r>
              <a:rPr lang="en-US" sz="2400" dirty="0">
                <a:solidFill>
                  <a:srgbClr val="404040"/>
                </a:solidFill>
              </a:rPr>
              <a:t>by a health care provider</a:t>
            </a:r>
          </a:p>
          <a:p>
            <a:pPr marL="682625" lvl="1" indent="-334963">
              <a:buFont typeface="Wingdings" panose="05000000000000000000" pitchFamily="2" charset="2"/>
              <a:buChar char="§"/>
            </a:pPr>
            <a:r>
              <a:rPr lang="en-US" sz="2400" dirty="0">
                <a:solidFill>
                  <a:srgbClr val="404040"/>
                </a:solidFill>
              </a:rPr>
              <a:t>Inpatient care = </a:t>
            </a:r>
          </a:p>
          <a:p>
            <a:pPr marL="1146175" lvl="2" indent="-347663">
              <a:buFont typeface="Arial" panose="020B0604020202020204" pitchFamily="34" charset="0"/>
              <a:buChar char="•"/>
            </a:pPr>
            <a:r>
              <a:rPr lang="en-US" sz="2400" dirty="0">
                <a:solidFill>
                  <a:srgbClr val="404040"/>
                </a:solidFill>
              </a:rPr>
              <a:t>An overnight stay in a hospital, hospice, or residential medical care facility; or</a:t>
            </a:r>
          </a:p>
          <a:p>
            <a:pPr marL="625475" lvl="1" indent="-336550">
              <a:buFont typeface="Wingdings" panose="05000000000000000000" pitchFamily="2" charset="2"/>
              <a:buChar char="§"/>
            </a:pPr>
            <a:r>
              <a:rPr lang="en-US" sz="2400" dirty="0">
                <a:solidFill>
                  <a:srgbClr val="404040"/>
                </a:solidFill>
              </a:rPr>
              <a:t>Continuing treatment = </a:t>
            </a:r>
          </a:p>
          <a:p>
            <a:pPr marL="1146175" lvl="2" indent="-404813">
              <a:buFont typeface="Arial" panose="020B0604020202020204" pitchFamily="34" charset="0"/>
              <a:buChar char="•"/>
            </a:pPr>
            <a:r>
              <a:rPr lang="en-US" sz="2400" i="1" dirty="0">
                <a:solidFill>
                  <a:srgbClr val="404040"/>
                </a:solidFill>
              </a:rPr>
              <a:t>Incapacity</a:t>
            </a:r>
            <a:r>
              <a:rPr lang="en-US" sz="2400" dirty="0">
                <a:solidFill>
                  <a:srgbClr val="404040"/>
                </a:solidFill>
              </a:rPr>
              <a:t> + </a:t>
            </a:r>
            <a:r>
              <a:rPr lang="en-US" sz="2400" i="1" dirty="0">
                <a:solidFill>
                  <a:srgbClr val="404040"/>
                </a:solidFill>
              </a:rPr>
              <a:t>Treatment</a:t>
            </a:r>
          </a:p>
          <a:p>
            <a:pPr marL="1146175" lvl="2" indent="-404813">
              <a:buFont typeface="Arial" panose="020B0604020202020204" pitchFamily="34" charset="0"/>
              <a:buChar char="•"/>
            </a:pPr>
            <a:r>
              <a:rPr lang="en-US" sz="2400" dirty="0">
                <a:solidFill>
                  <a:srgbClr val="404040"/>
                </a:solidFill>
              </a:rPr>
              <a:t>Treatment for chronic/permanent conditions </a:t>
            </a:r>
          </a:p>
          <a:p>
            <a:pPr marL="1146175" lvl="2" indent="-404813">
              <a:buFont typeface="Arial" panose="020B0604020202020204" pitchFamily="34" charset="0"/>
              <a:buChar char="•"/>
            </a:pPr>
            <a:r>
              <a:rPr lang="en-US" sz="2400" dirty="0">
                <a:solidFill>
                  <a:srgbClr val="404040"/>
                </a:solidFill>
              </a:rPr>
              <a:t>Conditions requiring multiple treatments</a:t>
            </a:r>
          </a:p>
          <a:p>
            <a:pPr marL="0" indent="0">
              <a:buNone/>
            </a:pPr>
            <a:endParaRPr lang="en-US" dirty="0"/>
          </a:p>
        </p:txBody>
      </p:sp>
    </p:spTree>
    <p:extLst>
      <p:ext uri="{BB962C8B-B14F-4D97-AF65-F5344CB8AC3E}">
        <p14:creationId xmlns:p14="http://schemas.microsoft.com/office/powerpoint/2010/main" val="1456387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Qualifying Events</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a:bodyPr>
          <a:lstStyle/>
          <a:p>
            <a:pPr marL="682625" indent="-450850">
              <a:buFont typeface="Wingdings" panose="05000000000000000000" pitchFamily="2" charset="2"/>
              <a:buChar char="§"/>
            </a:pPr>
            <a:r>
              <a:rPr lang="en-US" sz="2400" dirty="0"/>
              <a:t>Incapacity = inability to work, attend school, or perform other regular daily activities due to a serious health condition, treatment therefore or recovery therefrom </a:t>
            </a:r>
          </a:p>
          <a:p>
            <a:pPr marL="682625" indent="-450850">
              <a:buFont typeface="Wingdings" panose="05000000000000000000" pitchFamily="2" charset="2"/>
              <a:buChar char="§"/>
            </a:pPr>
            <a:r>
              <a:rPr lang="en-US" sz="2400" dirty="0"/>
              <a:t>Treatment includes (but is not limited to) examination to determine if a serious health condition exists and evaluation of the condition</a:t>
            </a:r>
          </a:p>
          <a:p>
            <a:pPr marL="682625" indent="-450850">
              <a:buFont typeface="Wingdings" panose="05000000000000000000" pitchFamily="2" charset="2"/>
              <a:buChar char="§"/>
            </a:pPr>
            <a:r>
              <a:rPr lang="en-US" sz="2400" dirty="0"/>
              <a:t>Treatment also includes a course of prescription medication and/or therapy</a:t>
            </a:r>
          </a:p>
          <a:p>
            <a:pPr marL="682625" indent="-450850">
              <a:buFont typeface="Wingdings" panose="05000000000000000000" pitchFamily="2" charset="2"/>
              <a:buChar char="§"/>
            </a:pPr>
            <a:r>
              <a:rPr lang="en-US" sz="2400" dirty="0"/>
              <a:t>Treatment for substance abuse is a serious health condition</a:t>
            </a:r>
          </a:p>
        </p:txBody>
      </p:sp>
    </p:spTree>
    <p:extLst>
      <p:ext uri="{BB962C8B-B14F-4D97-AF65-F5344CB8AC3E}">
        <p14:creationId xmlns:p14="http://schemas.microsoft.com/office/powerpoint/2010/main" val="931183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Real Life…</a:t>
            </a:r>
          </a:p>
        </p:txBody>
      </p:sp>
      <p:sp>
        <p:nvSpPr>
          <p:cNvPr id="3" name="Content Placeholder 2"/>
          <p:cNvSpPr>
            <a:spLocks noGrp="1"/>
          </p:cNvSpPr>
          <p:nvPr>
            <p:ph idx="1"/>
          </p:nvPr>
        </p:nvSpPr>
        <p:spPr/>
        <p:txBody>
          <a:bodyPr>
            <a:normAutofit/>
          </a:bodyPr>
          <a:lstStyle/>
          <a:p>
            <a:pPr marL="682625" indent="-450850">
              <a:buFont typeface="Wingdings" panose="05000000000000000000" pitchFamily="2" charset="2"/>
              <a:buChar char="§"/>
            </a:pPr>
            <a:r>
              <a:rPr lang="en-US" sz="2400" dirty="0"/>
              <a:t>What this means is that a whole host of physical and mental conditions qualify an employee for FMLA leave</a:t>
            </a:r>
          </a:p>
          <a:p>
            <a:pPr marL="682625" indent="-450850">
              <a:buFont typeface="Wingdings" panose="05000000000000000000" pitchFamily="2" charset="2"/>
              <a:buChar char="§"/>
            </a:pPr>
            <a:r>
              <a:rPr lang="en-US" sz="2400" dirty="0"/>
              <a:t>Responsibility for getting this right ultimately rests with the Company and, essentially, lives or dies with the supervisors</a:t>
            </a:r>
          </a:p>
          <a:p>
            <a:pPr marL="682625" indent="-450850">
              <a:buFont typeface="Wingdings" panose="05000000000000000000" pitchFamily="2" charset="2"/>
              <a:buChar char="§"/>
            </a:pPr>
            <a:r>
              <a:rPr lang="en-US" sz="2400" dirty="0"/>
              <a:t>Under the law, the Company has a legal obligation to identify and respond to qualifying events</a:t>
            </a:r>
          </a:p>
        </p:txBody>
      </p:sp>
    </p:spTree>
    <p:extLst>
      <p:ext uri="{BB962C8B-B14F-4D97-AF65-F5344CB8AC3E}">
        <p14:creationId xmlns:p14="http://schemas.microsoft.com/office/powerpoint/2010/main" val="1408649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about COVID?</a:t>
            </a:r>
          </a:p>
        </p:txBody>
      </p:sp>
      <p:sp>
        <p:nvSpPr>
          <p:cNvPr id="3" name="Content Placeholder 2"/>
          <p:cNvSpPr>
            <a:spLocks noGrp="1"/>
          </p:cNvSpPr>
          <p:nvPr>
            <p:ph idx="1"/>
          </p:nvPr>
        </p:nvSpPr>
        <p:spPr/>
        <p:txBody>
          <a:bodyPr>
            <a:normAutofit/>
          </a:bodyPr>
          <a:lstStyle/>
          <a:p>
            <a:pPr marL="625475" indent="-452438">
              <a:buFont typeface="Wingdings" panose="05000000000000000000" pitchFamily="2" charset="2"/>
              <a:buChar char="§"/>
            </a:pPr>
            <a:r>
              <a:rPr lang="en-US" sz="2800" dirty="0"/>
              <a:t>EEOC guidance from the pandemic remains in effect</a:t>
            </a:r>
          </a:p>
          <a:p>
            <a:pPr marL="625475" indent="-452438">
              <a:buFont typeface="Wingdings" panose="05000000000000000000" pitchFamily="2" charset="2"/>
              <a:buChar char="§"/>
            </a:pPr>
            <a:r>
              <a:rPr lang="en-US" sz="2800" dirty="0"/>
              <a:t>Employees experiencing COVID symptoms or testing positive for COVID are likely considered to have an FMLA-qualifying serious health condition</a:t>
            </a:r>
          </a:p>
          <a:p>
            <a:pPr marL="625475" indent="-452438">
              <a:buFont typeface="Wingdings" panose="05000000000000000000" pitchFamily="2" charset="2"/>
              <a:buChar char="§"/>
            </a:pPr>
            <a:r>
              <a:rPr lang="en-US" sz="2800" dirty="0"/>
              <a:t>Consider imposing testing requirements</a:t>
            </a:r>
          </a:p>
        </p:txBody>
      </p:sp>
    </p:spTree>
    <p:extLst>
      <p:ext uri="{BB962C8B-B14F-4D97-AF65-F5344CB8AC3E}">
        <p14:creationId xmlns:p14="http://schemas.microsoft.com/office/powerpoint/2010/main" val="1103728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7DC8A90-741A-0E27-0271-6E43D2A407BE}"/>
              </a:ext>
            </a:extLst>
          </p:cNvPr>
          <p:cNvSpPr>
            <a:spLocks noGrp="1"/>
          </p:cNvSpPr>
          <p:nvPr>
            <p:ph type="title"/>
          </p:nvPr>
        </p:nvSpPr>
        <p:spPr/>
        <p:txBody>
          <a:bodyPr>
            <a:normAutofit/>
          </a:bodyPr>
          <a:lstStyle/>
          <a:p>
            <a:r>
              <a:rPr lang="en-US" sz="5400" dirty="0"/>
              <a:t>FMLA – Procedure</a:t>
            </a:r>
          </a:p>
        </p:txBody>
      </p:sp>
      <p:sp>
        <p:nvSpPr>
          <p:cNvPr id="5" name="Text Placeholder 4">
            <a:extLst>
              <a:ext uri="{FF2B5EF4-FFF2-40B4-BE49-F238E27FC236}">
                <a16:creationId xmlns:a16="http://schemas.microsoft.com/office/drawing/2014/main" id="{083086AB-1BEA-E483-2509-06602970D0D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09572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Triggering Event</a:t>
            </a:r>
          </a:p>
        </p:txBody>
      </p:sp>
      <p:sp>
        <p:nvSpPr>
          <p:cNvPr id="3" name="Content Placeholder 2"/>
          <p:cNvSpPr>
            <a:spLocks noGrp="1"/>
          </p:cNvSpPr>
          <p:nvPr>
            <p:ph idx="1"/>
          </p:nvPr>
        </p:nvSpPr>
        <p:spPr/>
        <p:txBody>
          <a:bodyPr>
            <a:normAutofit/>
          </a:bodyPr>
          <a:lstStyle/>
          <a:p>
            <a:r>
              <a:rPr lang="en-US" sz="2400" dirty="0"/>
              <a:t>The employer must begin the FMLA process when any one of the following triggering events occurs:</a:t>
            </a:r>
          </a:p>
          <a:p>
            <a:pPr marL="798513" lvl="1" indent="-566738">
              <a:buAutoNum type="arabicParenBoth"/>
            </a:pPr>
            <a:r>
              <a:rPr lang="en-US" sz="2400" dirty="0"/>
              <a:t>The employee requests FMLA leave (in writing or orally);</a:t>
            </a:r>
          </a:p>
          <a:p>
            <a:pPr marL="798513" lvl="1" indent="-566738">
              <a:buAutoNum type="arabicParenBoth"/>
            </a:pPr>
            <a:r>
              <a:rPr lang="en-US" sz="2400" dirty="0"/>
              <a:t>The employee has called off sick from work for 3 consecutive shifts;  </a:t>
            </a:r>
          </a:p>
          <a:p>
            <a:pPr marL="798513" lvl="1" indent="-566738">
              <a:buAutoNum type="arabicParenBoth"/>
            </a:pPr>
            <a:r>
              <a:rPr lang="en-US" sz="2400" dirty="0"/>
              <a:t>The employee reports the need to be absent from work in the future due to their own health or the health of their spouse, child, or parent for 3 consecutive days; or </a:t>
            </a:r>
          </a:p>
          <a:p>
            <a:pPr marL="798513" lvl="1" indent="-566738">
              <a:buAutoNum type="arabicParenBoth"/>
            </a:pPr>
            <a:r>
              <a:rPr lang="en-US" sz="2400" dirty="0"/>
              <a:t>The employer becomes aware of an FMLA-qualifying reason (</a:t>
            </a:r>
            <a:r>
              <a:rPr lang="en-US" sz="2400" i="1" dirty="0"/>
              <a:t>e.g.</a:t>
            </a:r>
            <a:r>
              <a:rPr lang="en-US" sz="2400" dirty="0"/>
              <a:t>, upcoming surgery, therapy appointments)</a:t>
            </a:r>
          </a:p>
        </p:txBody>
      </p:sp>
    </p:spTree>
    <p:extLst>
      <p:ext uri="{BB962C8B-B14F-4D97-AF65-F5344CB8AC3E}">
        <p14:creationId xmlns:p14="http://schemas.microsoft.com/office/powerpoint/2010/main" val="3659536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 Pitfalls</a:t>
            </a:r>
          </a:p>
        </p:txBody>
      </p:sp>
      <p:sp>
        <p:nvSpPr>
          <p:cNvPr id="3" name="Content Placeholder 2"/>
          <p:cNvSpPr>
            <a:spLocks noGrp="1"/>
          </p:cNvSpPr>
          <p:nvPr>
            <p:ph idx="1"/>
          </p:nvPr>
        </p:nvSpPr>
        <p:spPr/>
        <p:txBody>
          <a:bodyPr>
            <a:normAutofit/>
          </a:bodyPr>
          <a:lstStyle/>
          <a:p>
            <a:pPr marL="625475" indent="-452438">
              <a:buFont typeface="Wingdings" panose="05000000000000000000" pitchFamily="2" charset="2"/>
              <a:buChar char="§"/>
            </a:pPr>
            <a:r>
              <a:rPr lang="en-US" sz="2800" dirty="0"/>
              <a:t>Employers notoriously miss the boat on spotting triggering events</a:t>
            </a:r>
          </a:p>
          <a:p>
            <a:pPr marL="625475" indent="-452438">
              <a:buFont typeface="Wingdings" panose="05000000000000000000" pitchFamily="2" charset="2"/>
              <a:buChar char="§"/>
            </a:pPr>
            <a:r>
              <a:rPr lang="en-US" sz="2800" dirty="0"/>
              <a:t>Supervisors (and HR) must be trained on FMLA triggers and resist the urge to require an employee to use “magic words” </a:t>
            </a:r>
          </a:p>
        </p:txBody>
      </p:sp>
    </p:spTree>
    <p:extLst>
      <p:ext uri="{BB962C8B-B14F-4D97-AF65-F5344CB8AC3E}">
        <p14:creationId xmlns:p14="http://schemas.microsoft.com/office/powerpoint/2010/main" val="1239268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The Deadline Trap</a:t>
            </a:r>
          </a:p>
        </p:txBody>
      </p:sp>
      <p:sp>
        <p:nvSpPr>
          <p:cNvPr id="3" name="Content Placeholder 2"/>
          <p:cNvSpPr>
            <a:spLocks noGrp="1"/>
          </p:cNvSpPr>
          <p:nvPr>
            <p:ph idx="1"/>
          </p:nvPr>
        </p:nvSpPr>
        <p:spPr/>
        <p:txBody>
          <a:bodyPr>
            <a:normAutofit/>
          </a:bodyPr>
          <a:lstStyle/>
          <a:p>
            <a:pPr marL="625475" indent="-393700">
              <a:buFont typeface="Wingdings" panose="05000000000000000000" pitchFamily="2" charset="2"/>
              <a:buChar char="§"/>
            </a:pPr>
            <a:r>
              <a:rPr lang="en-US" sz="2800" dirty="0"/>
              <a:t>After a triggering event occurs, a series of FMLA-imposed deadlines begin to run</a:t>
            </a:r>
          </a:p>
          <a:p>
            <a:pPr marL="625475" indent="-393700">
              <a:buFont typeface="Wingdings" panose="05000000000000000000" pitchFamily="2" charset="2"/>
              <a:buChar char="§"/>
            </a:pPr>
            <a:r>
              <a:rPr lang="en-US" sz="2800" dirty="0"/>
              <a:t>Failure by the employer to meet the employer-related deadlines can result in liability on an FMLA interference claim…</a:t>
            </a:r>
          </a:p>
          <a:p>
            <a:pPr marL="625475" indent="-393700">
              <a:buFont typeface="Wingdings" panose="05000000000000000000" pitchFamily="2" charset="2"/>
              <a:buChar char="§"/>
            </a:pPr>
            <a:r>
              <a:rPr lang="en-US" sz="2800" dirty="0"/>
              <a:t>While, at the same time, strict enforcement of the employee-related deadlines can result in liability on an FMLA interference claim</a:t>
            </a:r>
          </a:p>
        </p:txBody>
      </p:sp>
    </p:spTree>
    <p:extLst>
      <p:ext uri="{BB962C8B-B14F-4D97-AF65-F5344CB8AC3E}">
        <p14:creationId xmlns:p14="http://schemas.microsoft.com/office/powerpoint/2010/main" val="3041883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Eligibility</a:t>
            </a:r>
          </a:p>
        </p:txBody>
      </p:sp>
      <p:sp>
        <p:nvSpPr>
          <p:cNvPr id="3" name="Content Placeholder 2"/>
          <p:cNvSpPr>
            <a:spLocks noGrp="1"/>
          </p:cNvSpPr>
          <p:nvPr>
            <p:ph idx="1"/>
          </p:nvPr>
        </p:nvSpPr>
        <p:spPr/>
        <p:txBody>
          <a:bodyPr>
            <a:normAutofit/>
          </a:bodyPr>
          <a:lstStyle/>
          <a:p>
            <a:pPr marL="625475" indent="-393700">
              <a:buFont typeface="Wingdings" panose="05000000000000000000" pitchFamily="2" charset="2"/>
              <a:buChar char="§"/>
            </a:pPr>
            <a:r>
              <a:rPr lang="en-US" sz="2800" dirty="0"/>
              <a:t>Within 5 days of a triggering event, the Company must notify the employee whether or not he/she is eligible for FMLA leave (different from approved)</a:t>
            </a:r>
          </a:p>
        </p:txBody>
      </p:sp>
    </p:spTree>
    <p:extLst>
      <p:ext uri="{BB962C8B-B14F-4D97-AF65-F5344CB8AC3E}">
        <p14:creationId xmlns:p14="http://schemas.microsoft.com/office/powerpoint/2010/main" val="2270676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Goals</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a:bodyPr>
          <a:lstStyle/>
          <a:p>
            <a:pPr marL="463550" indent="-463550">
              <a:buFont typeface="Wingdings" panose="05000000000000000000" pitchFamily="2" charset="2"/>
              <a:buChar char="q"/>
            </a:pPr>
            <a:r>
              <a:rPr lang="en-US" sz="2400" dirty="0">
                <a:solidFill>
                  <a:srgbClr val="404040"/>
                </a:solidFill>
              </a:rPr>
              <a:t>While the Family Medical Leave Act (“FMLA”) and Americans with Disabilities Act (“ADA”) are now familiar territory for most employers, they continue to present challenges (and significant litigation risk)</a:t>
            </a:r>
          </a:p>
          <a:p>
            <a:pPr marL="463550" indent="-463550">
              <a:buFont typeface="Wingdings" panose="05000000000000000000" pitchFamily="2" charset="2"/>
              <a:buChar char="q"/>
            </a:pPr>
            <a:r>
              <a:rPr lang="en-US" sz="2400" dirty="0">
                <a:solidFill>
                  <a:srgbClr val="404040"/>
                </a:solidFill>
              </a:rPr>
              <a:t>The goal today is to take a more in-depth look at ADA and FMLA compliance, including best practices for navigating the trickier issues of remote work, job transfer, and time off as reasonable accommodations</a:t>
            </a:r>
          </a:p>
        </p:txBody>
      </p:sp>
    </p:spTree>
    <p:extLst>
      <p:ext uri="{BB962C8B-B14F-4D97-AF65-F5344CB8AC3E}">
        <p14:creationId xmlns:p14="http://schemas.microsoft.com/office/powerpoint/2010/main" val="3060743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Eligibility </a:t>
            </a:r>
          </a:p>
        </p:txBody>
      </p:sp>
      <p:sp>
        <p:nvSpPr>
          <p:cNvPr id="3" name="Content Placeholder 2"/>
          <p:cNvSpPr>
            <a:spLocks noGrp="1"/>
          </p:cNvSpPr>
          <p:nvPr>
            <p:ph idx="1"/>
          </p:nvPr>
        </p:nvSpPr>
        <p:spPr/>
        <p:txBody>
          <a:bodyPr/>
          <a:lstStyle/>
          <a:p>
            <a:r>
              <a:rPr lang="en-US" sz="2400" dirty="0"/>
              <a:t>If the Company determines that the employee is eligible for FMLA leave, the Company must then provide the employee with:</a:t>
            </a:r>
          </a:p>
          <a:p>
            <a:pPr marL="625475" lvl="1" indent="-425450">
              <a:buFont typeface="Wingdings" panose="05000000000000000000" pitchFamily="2" charset="2"/>
              <a:buChar char="§"/>
            </a:pPr>
            <a:r>
              <a:rPr lang="en-US" sz="2400" dirty="0"/>
              <a:t>Certification form (issued by the Department of Labor; to be completed by the employee’s healthcare provider or the family member’s health care provider (where applicable))</a:t>
            </a:r>
          </a:p>
          <a:p>
            <a:pPr marL="625475" lvl="1" indent="-425450">
              <a:buFont typeface="Wingdings" panose="05000000000000000000" pitchFamily="2" charset="2"/>
              <a:buChar char="§"/>
            </a:pPr>
            <a:r>
              <a:rPr lang="en-US" sz="2400" dirty="0"/>
              <a:t>Job description (if leave is based on employee’s own serious health condition)</a:t>
            </a:r>
          </a:p>
          <a:p>
            <a:pPr marL="0" indent="0">
              <a:buNone/>
            </a:pPr>
            <a:endParaRPr lang="en-US" dirty="0"/>
          </a:p>
        </p:txBody>
      </p:sp>
    </p:spTree>
    <p:extLst>
      <p:ext uri="{BB962C8B-B14F-4D97-AF65-F5344CB8AC3E}">
        <p14:creationId xmlns:p14="http://schemas.microsoft.com/office/powerpoint/2010/main" val="4011639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Certification  </a:t>
            </a:r>
          </a:p>
        </p:txBody>
      </p:sp>
      <p:sp>
        <p:nvSpPr>
          <p:cNvPr id="3" name="Content Placeholder 2"/>
          <p:cNvSpPr>
            <a:spLocks noGrp="1"/>
          </p:cNvSpPr>
          <p:nvPr>
            <p:ph idx="1"/>
          </p:nvPr>
        </p:nvSpPr>
        <p:spPr/>
        <p:txBody>
          <a:bodyPr>
            <a:normAutofit/>
          </a:bodyPr>
          <a:lstStyle/>
          <a:p>
            <a:pPr marL="625475" indent="-452438">
              <a:buFont typeface="Wingdings" panose="05000000000000000000" pitchFamily="2" charset="2"/>
              <a:buChar char="§"/>
            </a:pPr>
            <a:r>
              <a:rPr lang="en-US" sz="2800" dirty="0"/>
              <a:t>Employee has 15 days to return the completed FMLA Certification </a:t>
            </a:r>
          </a:p>
          <a:p>
            <a:pPr marL="625475" indent="-452438">
              <a:buFont typeface="Wingdings" panose="05000000000000000000" pitchFamily="2" charset="2"/>
              <a:buChar char="§"/>
            </a:pPr>
            <a:r>
              <a:rPr lang="en-US" sz="2800" dirty="0"/>
              <a:t>However, the Company must extend this period of time if, for instance, the delay is outside the employee’s control</a:t>
            </a:r>
          </a:p>
        </p:txBody>
      </p:sp>
    </p:spTree>
    <p:extLst>
      <p:ext uri="{BB962C8B-B14F-4D97-AF65-F5344CB8AC3E}">
        <p14:creationId xmlns:p14="http://schemas.microsoft.com/office/powerpoint/2010/main" val="270921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EC9B92B1-2106-4605-B25D-54F20FFC6B97}"/>
              </a:ext>
            </a:extLst>
          </p:cNvPr>
          <p:cNvSpPr>
            <a:spLocks noGrp="1"/>
          </p:cNvSpPr>
          <p:nvPr>
            <p:ph idx="4294967295"/>
          </p:nvPr>
        </p:nvSpPr>
        <p:spPr>
          <a:xfrm>
            <a:off x="628889" y="1013227"/>
            <a:ext cx="10972800" cy="4565650"/>
          </a:xfrm>
        </p:spPr>
        <p:txBody>
          <a:bodyPr>
            <a:normAutofit/>
          </a:bodyPr>
          <a:lstStyle/>
          <a:p>
            <a:pPr marL="0" indent="0">
              <a:buNone/>
            </a:pPr>
            <a:r>
              <a:rPr lang="en-US" sz="4000" b="1" dirty="0">
                <a:solidFill>
                  <a:schemeClr val="accent1"/>
                </a:solidFill>
              </a:rPr>
              <a:t>Caution: Do </a:t>
            </a:r>
            <a:r>
              <a:rPr lang="en-US" sz="4000" b="1" u="sng" dirty="0">
                <a:solidFill>
                  <a:schemeClr val="accent1"/>
                </a:solidFill>
              </a:rPr>
              <a:t>not</a:t>
            </a:r>
            <a:r>
              <a:rPr lang="en-US" sz="4000" b="1" dirty="0">
                <a:solidFill>
                  <a:schemeClr val="accent1"/>
                </a:solidFill>
              </a:rPr>
              <a:t> discipline or terminate an employee for failure to meet the initial certification return deadline. Indeed, FMLA time can be applied retroactively once approved.</a:t>
            </a:r>
          </a:p>
        </p:txBody>
      </p:sp>
    </p:spTree>
    <p:extLst>
      <p:ext uri="{BB962C8B-B14F-4D97-AF65-F5344CB8AC3E}">
        <p14:creationId xmlns:p14="http://schemas.microsoft.com/office/powerpoint/2010/main" val="77808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Certification</a:t>
            </a:r>
          </a:p>
        </p:txBody>
      </p:sp>
      <p:sp>
        <p:nvSpPr>
          <p:cNvPr id="3" name="Content Placeholder 2"/>
          <p:cNvSpPr>
            <a:spLocks noGrp="1"/>
          </p:cNvSpPr>
          <p:nvPr>
            <p:ph idx="1"/>
          </p:nvPr>
        </p:nvSpPr>
        <p:spPr/>
        <p:txBody>
          <a:bodyPr/>
          <a:lstStyle/>
          <a:p>
            <a:r>
              <a:rPr lang="en-US" sz="2800" dirty="0"/>
              <a:t>Upon receipt, the Company reviews the FMLA Certification for completeness, sufficiency, and authenticity</a:t>
            </a:r>
          </a:p>
          <a:p>
            <a:pPr marL="625475" lvl="1" indent="-425450">
              <a:buFont typeface="Wingdings" panose="05000000000000000000" pitchFamily="2" charset="2"/>
              <a:buChar char="§"/>
            </a:pPr>
            <a:r>
              <a:rPr lang="en-US" sz="2800" dirty="0"/>
              <a:t>Incomplete = not signed or one or more of the entries is not completed</a:t>
            </a:r>
          </a:p>
          <a:p>
            <a:pPr marL="625475" lvl="1" indent="-425450">
              <a:buFont typeface="Wingdings" panose="05000000000000000000" pitchFamily="2" charset="2"/>
              <a:buChar char="§"/>
            </a:pPr>
            <a:r>
              <a:rPr lang="en-US" sz="2800" dirty="0"/>
              <a:t>Insufficient = information provided is vague or non-responsive</a:t>
            </a:r>
          </a:p>
          <a:p>
            <a:r>
              <a:rPr lang="en-US" sz="2800" dirty="0"/>
              <a:t>If the Certification is incomplete and/or insufficient, the Company must inform the employee in writing, specifying what information is needed; employee must have Certification corrected within 7 days (subject to extension)</a:t>
            </a:r>
          </a:p>
          <a:p>
            <a:pPr lvl="1"/>
            <a:endParaRPr lang="en-US" dirty="0"/>
          </a:p>
        </p:txBody>
      </p:sp>
    </p:spTree>
    <p:extLst>
      <p:ext uri="{BB962C8B-B14F-4D97-AF65-F5344CB8AC3E}">
        <p14:creationId xmlns:p14="http://schemas.microsoft.com/office/powerpoint/2010/main" val="3988007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Certification</a:t>
            </a:r>
          </a:p>
        </p:txBody>
      </p:sp>
      <p:sp>
        <p:nvSpPr>
          <p:cNvPr id="3" name="Content Placeholder 2"/>
          <p:cNvSpPr>
            <a:spLocks noGrp="1"/>
          </p:cNvSpPr>
          <p:nvPr>
            <p:ph idx="1"/>
          </p:nvPr>
        </p:nvSpPr>
        <p:spPr/>
        <p:txBody>
          <a:bodyPr/>
          <a:lstStyle/>
          <a:p>
            <a:r>
              <a:rPr lang="en-US" sz="2800" dirty="0"/>
              <a:t>If the authenticity of the Certification is in question, the Company can contact the health care provider </a:t>
            </a:r>
          </a:p>
          <a:p>
            <a:pPr marL="682625" lvl="1" indent="-482600">
              <a:buFont typeface="Wingdings" panose="05000000000000000000" pitchFamily="2" charset="2"/>
              <a:buChar char="§"/>
            </a:pPr>
            <a:r>
              <a:rPr lang="en-US" sz="2800" dirty="0"/>
              <a:t>This contact </a:t>
            </a:r>
            <a:r>
              <a:rPr lang="en-US" sz="2800" u="sng" dirty="0"/>
              <a:t>cannot</a:t>
            </a:r>
            <a:r>
              <a:rPr lang="en-US" sz="2800" dirty="0"/>
              <a:t> come from the employee’s immediate supervisor</a:t>
            </a:r>
          </a:p>
          <a:p>
            <a:pPr marL="682625" lvl="1" indent="-482600">
              <a:buFont typeface="Wingdings" panose="05000000000000000000" pitchFamily="2" charset="2"/>
              <a:buChar char="§"/>
            </a:pPr>
            <a:r>
              <a:rPr lang="en-US" sz="2800" dirty="0"/>
              <a:t>This contact must be confined to clarifying the health care provider’s handwriting, clarify the meaning of information thereon, and/or confirm that they completed the Certification </a:t>
            </a:r>
          </a:p>
          <a:p>
            <a:endParaRPr lang="en-US" dirty="0"/>
          </a:p>
        </p:txBody>
      </p:sp>
    </p:spTree>
    <p:extLst>
      <p:ext uri="{BB962C8B-B14F-4D97-AF65-F5344CB8AC3E}">
        <p14:creationId xmlns:p14="http://schemas.microsoft.com/office/powerpoint/2010/main" val="2380350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EC9B92B1-2106-4605-B25D-54F20FFC6B97}"/>
              </a:ext>
            </a:extLst>
          </p:cNvPr>
          <p:cNvSpPr>
            <a:spLocks noGrp="1"/>
          </p:cNvSpPr>
          <p:nvPr>
            <p:ph idx="4294967295"/>
          </p:nvPr>
        </p:nvSpPr>
        <p:spPr>
          <a:xfrm>
            <a:off x="609600" y="1065152"/>
            <a:ext cx="10972800" cy="4565650"/>
          </a:xfrm>
        </p:spPr>
        <p:txBody>
          <a:bodyPr>
            <a:normAutofit/>
          </a:bodyPr>
          <a:lstStyle/>
          <a:p>
            <a:pPr marL="0" indent="0">
              <a:buNone/>
            </a:pPr>
            <a:r>
              <a:rPr lang="en-US" sz="4000" b="1" dirty="0">
                <a:solidFill>
                  <a:schemeClr val="accent1"/>
                </a:solidFill>
              </a:rPr>
              <a:t>Caution: Supervisors should not discuss the employee’s health condition (or the particulars of the employee’s FMLA request) with the employee.  Ever.</a:t>
            </a:r>
          </a:p>
        </p:txBody>
      </p:sp>
    </p:spTree>
    <p:extLst>
      <p:ext uri="{BB962C8B-B14F-4D97-AF65-F5344CB8AC3E}">
        <p14:creationId xmlns:p14="http://schemas.microsoft.com/office/powerpoint/2010/main" val="2383176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The Decision </a:t>
            </a:r>
          </a:p>
        </p:txBody>
      </p:sp>
      <p:sp>
        <p:nvSpPr>
          <p:cNvPr id="3" name="Content Placeholder 2"/>
          <p:cNvSpPr>
            <a:spLocks noGrp="1"/>
          </p:cNvSpPr>
          <p:nvPr>
            <p:ph idx="1"/>
          </p:nvPr>
        </p:nvSpPr>
        <p:spPr/>
        <p:txBody>
          <a:bodyPr>
            <a:normAutofit/>
          </a:bodyPr>
          <a:lstStyle/>
          <a:p>
            <a:r>
              <a:rPr lang="en-US" sz="2800" dirty="0"/>
              <a:t>The Company must inform the employee of the approval/denial decision using a fully-completed FMLA Designation Notice (issued by Department of Labor) within 5 business days after the employee submitted the sufficiently completed Certification</a:t>
            </a:r>
          </a:p>
        </p:txBody>
      </p:sp>
    </p:spTree>
    <p:extLst>
      <p:ext uri="{BB962C8B-B14F-4D97-AF65-F5344CB8AC3E}">
        <p14:creationId xmlns:p14="http://schemas.microsoft.com/office/powerpoint/2010/main" val="1954380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Calculating Leave</a:t>
            </a:r>
          </a:p>
        </p:txBody>
      </p:sp>
      <p:sp>
        <p:nvSpPr>
          <p:cNvPr id="3" name="Content Placeholder 2"/>
          <p:cNvSpPr>
            <a:spLocks noGrp="1"/>
          </p:cNvSpPr>
          <p:nvPr>
            <p:ph idx="1"/>
          </p:nvPr>
        </p:nvSpPr>
        <p:spPr/>
        <p:txBody>
          <a:bodyPr/>
          <a:lstStyle/>
          <a:p>
            <a:r>
              <a:rPr lang="en-US" sz="2800" dirty="0"/>
              <a:t>The employee’s FMLA leave balance is calculated using the employee’s typical schedule</a:t>
            </a:r>
          </a:p>
          <a:p>
            <a:pPr marL="682625" lvl="1" indent="-482600">
              <a:buFont typeface="Wingdings" panose="05000000000000000000" pitchFamily="2" charset="2"/>
              <a:buChar char="§"/>
            </a:pPr>
            <a:r>
              <a:rPr lang="en-US" sz="2800" i="1" dirty="0"/>
              <a:t>E.g.</a:t>
            </a:r>
            <a:r>
              <a:rPr lang="en-US" sz="2800" dirty="0"/>
              <a:t>, If the employee typically works 8 hours per day, 5 days per week, then 40 hours of intermittent leave constitutes 1 week of FMLA leave</a:t>
            </a:r>
          </a:p>
          <a:p>
            <a:r>
              <a:rPr lang="en-US" sz="2800" dirty="0"/>
              <a:t>Intermittent leave increments must be as small as other policies allow (</a:t>
            </a:r>
            <a:r>
              <a:rPr lang="en-US" sz="2800" i="1" dirty="0"/>
              <a:t>i.e., </a:t>
            </a:r>
            <a:r>
              <a:rPr lang="en-US" sz="2800" dirty="0"/>
              <a:t>the employee cannot be required to take half-days or full days of FMLA if the employee would be able to take smaller increments of PTO)</a:t>
            </a:r>
          </a:p>
          <a:p>
            <a:endParaRPr lang="en-US" dirty="0"/>
          </a:p>
        </p:txBody>
      </p:sp>
    </p:spTree>
    <p:extLst>
      <p:ext uri="{BB962C8B-B14F-4D97-AF65-F5344CB8AC3E}">
        <p14:creationId xmlns:p14="http://schemas.microsoft.com/office/powerpoint/2010/main" val="1088897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EC9B92B1-2106-4605-B25D-54F20FFC6B97}"/>
              </a:ext>
            </a:extLst>
          </p:cNvPr>
          <p:cNvSpPr>
            <a:spLocks noGrp="1"/>
          </p:cNvSpPr>
          <p:nvPr>
            <p:ph idx="4294967295"/>
          </p:nvPr>
        </p:nvSpPr>
        <p:spPr>
          <a:xfrm>
            <a:off x="594165" y="1082675"/>
            <a:ext cx="10972800" cy="4565650"/>
          </a:xfrm>
        </p:spPr>
        <p:txBody>
          <a:bodyPr>
            <a:normAutofit/>
          </a:bodyPr>
          <a:lstStyle/>
          <a:p>
            <a:pPr marL="0" indent="0">
              <a:buNone/>
            </a:pPr>
            <a:r>
              <a:rPr lang="en-US" sz="4000" b="1" dirty="0">
                <a:solidFill>
                  <a:schemeClr val="accent1"/>
                </a:solidFill>
              </a:rPr>
              <a:t>Caution: The Company cannot do anything that would be seen as accelerating an employee’s use of FMLA leave.</a:t>
            </a:r>
          </a:p>
        </p:txBody>
      </p:sp>
    </p:spTree>
    <p:extLst>
      <p:ext uri="{BB962C8B-B14F-4D97-AF65-F5344CB8AC3E}">
        <p14:creationId xmlns:p14="http://schemas.microsoft.com/office/powerpoint/2010/main" val="1844768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Recertification </a:t>
            </a:r>
          </a:p>
        </p:txBody>
      </p:sp>
      <p:sp>
        <p:nvSpPr>
          <p:cNvPr id="3" name="Content Placeholder 2"/>
          <p:cNvSpPr>
            <a:spLocks noGrp="1"/>
          </p:cNvSpPr>
          <p:nvPr>
            <p:ph idx="1"/>
          </p:nvPr>
        </p:nvSpPr>
        <p:spPr/>
        <p:txBody>
          <a:bodyPr/>
          <a:lstStyle/>
          <a:p>
            <a:r>
              <a:rPr lang="en-US" sz="2400" dirty="0"/>
              <a:t>The Company may request recertification:</a:t>
            </a:r>
          </a:p>
          <a:p>
            <a:pPr marL="682625" lvl="1" indent="-482600">
              <a:buFont typeface="Wingdings" panose="05000000000000000000" pitchFamily="2" charset="2"/>
              <a:buChar char="§"/>
            </a:pPr>
            <a:r>
              <a:rPr lang="en-US" sz="2400" dirty="0"/>
              <a:t>If the employee’s originally approved leave period is longer than six (6) months, Company can request recertification every six (6) months</a:t>
            </a:r>
          </a:p>
          <a:p>
            <a:pPr marL="682625" lvl="1" indent="-482600">
              <a:buFont typeface="Wingdings" panose="05000000000000000000" pitchFamily="2" charset="2"/>
              <a:buChar char="§"/>
            </a:pPr>
            <a:r>
              <a:rPr lang="en-US" sz="2400" dirty="0"/>
              <a:t>If the employee’s originally approved leave period is shorter than six (6) months, Company can request recertification at the end of the approved leave period </a:t>
            </a:r>
          </a:p>
          <a:p>
            <a:pPr marL="682625" lvl="1" indent="-482600">
              <a:buFont typeface="Wingdings" panose="05000000000000000000" pitchFamily="2" charset="2"/>
              <a:buChar char="§"/>
            </a:pPr>
            <a:r>
              <a:rPr lang="en-US" sz="2400" dirty="0"/>
              <a:t>If the employee’s FMLA leave use is deviating from the Certification</a:t>
            </a:r>
          </a:p>
          <a:p>
            <a:pPr marL="682625" lvl="1" indent="-482600">
              <a:buFont typeface="Wingdings" panose="05000000000000000000" pitchFamily="2" charset="2"/>
              <a:buChar char="§"/>
            </a:pPr>
            <a:r>
              <a:rPr lang="en-US" sz="2400" dirty="0"/>
              <a:t>If the Company has reason to believe the employee’s FMLA leave use is fraudulent (take extreme caution here)</a:t>
            </a:r>
          </a:p>
          <a:p>
            <a:pPr lvl="1"/>
            <a:endParaRPr lang="en-US" dirty="0"/>
          </a:p>
        </p:txBody>
      </p:sp>
    </p:spTree>
    <p:extLst>
      <p:ext uri="{BB962C8B-B14F-4D97-AF65-F5344CB8AC3E}">
        <p14:creationId xmlns:p14="http://schemas.microsoft.com/office/powerpoint/2010/main" val="2163351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AC0B67-E84B-581D-B34A-6D2AE0194769}"/>
              </a:ext>
            </a:extLst>
          </p:cNvPr>
          <p:cNvSpPr>
            <a:spLocks noGrp="1"/>
          </p:cNvSpPr>
          <p:nvPr>
            <p:ph type="title"/>
          </p:nvPr>
        </p:nvSpPr>
        <p:spPr/>
        <p:txBody>
          <a:bodyPr>
            <a:normAutofit/>
          </a:bodyPr>
          <a:lstStyle/>
          <a:p>
            <a:r>
              <a:rPr lang="en-US" sz="5400" dirty="0"/>
              <a:t>FMLA – Legal Background</a:t>
            </a:r>
          </a:p>
        </p:txBody>
      </p:sp>
    </p:spTree>
    <p:extLst>
      <p:ext uri="{BB962C8B-B14F-4D97-AF65-F5344CB8AC3E}">
        <p14:creationId xmlns:p14="http://schemas.microsoft.com/office/powerpoint/2010/main" val="4023282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EC9B92B1-2106-4605-B25D-54F20FFC6B97}"/>
              </a:ext>
            </a:extLst>
          </p:cNvPr>
          <p:cNvSpPr>
            <a:spLocks noGrp="1"/>
          </p:cNvSpPr>
          <p:nvPr>
            <p:ph idx="4294967295"/>
          </p:nvPr>
        </p:nvSpPr>
        <p:spPr>
          <a:xfrm>
            <a:off x="663614" y="1082675"/>
            <a:ext cx="10972800" cy="4565650"/>
          </a:xfrm>
        </p:spPr>
        <p:txBody>
          <a:bodyPr>
            <a:normAutofit/>
          </a:bodyPr>
          <a:lstStyle/>
          <a:p>
            <a:pPr marL="0" indent="0">
              <a:buNone/>
            </a:pPr>
            <a:r>
              <a:rPr lang="en-US" sz="4000" b="1" dirty="0">
                <a:solidFill>
                  <a:schemeClr val="accent1"/>
                </a:solidFill>
              </a:rPr>
              <a:t>Caution: Playing private eye, judge, or jury with regard to suspected “fraud” almost always leads to liability risk.</a:t>
            </a:r>
          </a:p>
        </p:txBody>
      </p:sp>
    </p:spTree>
    <p:extLst>
      <p:ext uri="{BB962C8B-B14F-4D97-AF65-F5344CB8AC3E}">
        <p14:creationId xmlns:p14="http://schemas.microsoft.com/office/powerpoint/2010/main" val="3460913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Procedures: Job Restoration</a:t>
            </a:r>
          </a:p>
        </p:txBody>
      </p:sp>
      <p:sp>
        <p:nvSpPr>
          <p:cNvPr id="3" name="Content Placeholder 2"/>
          <p:cNvSpPr>
            <a:spLocks noGrp="1"/>
          </p:cNvSpPr>
          <p:nvPr>
            <p:ph idx="1"/>
          </p:nvPr>
        </p:nvSpPr>
        <p:spPr/>
        <p:txBody>
          <a:bodyPr>
            <a:normAutofit/>
          </a:bodyPr>
          <a:lstStyle/>
          <a:p>
            <a:pPr marL="682625" indent="-393700">
              <a:buFont typeface="Wingdings" panose="05000000000000000000" pitchFamily="2" charset="2"/>
              <a:buChar char="§"/>
            </a:pPr>
            <a:r>
              <a:rPr lang="en-US" sz="2800" dirty="0"/>
              <a:t>When an employee returns from a period of FMLA leave, they are legally entitled to be restored to their previous position</a:t>
            </a:r>
          </a:p>
          <a:p>
            <a:pPr marL="682625" indent="-393700">
              <a:buFont typeface="Wingdings" panose="05000000000000000000" pitchFamily="2" charset="2"/>
              <a:buChar char="§"/>
            </a:pPr>
            <a:r>
              <a:rPr lang="en-US" sz="2800" dirty="0"/>
              <a:t>This means, if the Company has back-filled an employee’s position in their FMLA-related absence, the Company must un-backfill it (even if everyone likes the new person more!)</a:t>
            </a:r>
          </a:p>
        </p:txBody>
      </p:sp>
    </p:spTree>
    <p:extLst>
      <p:ext uri="{BB962C8B-B14F-4D97-AF65-F5344CB8AC3E}">
        <p14:creationId xmlns:p14="http://schemas.microsoft.com/office/powerpoint/2010/main" val="2022939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EC9B92B1-2106-4605-B25D-54F20FFC6B97}"/>
              </a:ext>
            </a:extLst>
          </p:cNvPr>
          <p:cNvSpPr>
            <a:spLocks noGrp="1"/>
          </p:cNvSpPr>
          <p:nvPr>
            <p:ph idx="4294967295"/>
          </p:nvPr>
        </p:nvSpPr>
        <p:spPr>
          <a:xfrm>
            <a:off x="594171" y="1082675"/>
            <a:ext cx="10972800" cy="4565650"/>
          </a:xfrm>
        </p:spPr>
        <p:txBody>
          <a:bodyPr>
            <a:normAutofit/>
          </a:bodyPr>
          <a:lstStyle/>
          <a:p>
            <a:pPr marL="0" indent="0">
              <a:buNone/>
            </a:pPr>
            <a:r>
              <a:rPr lang="en-US" sz="4000" b="1" dirty="0">
                <a:solidFill>
                  <a:schemeClr val="accent1"/>
                </a:solidFill>
                <a:ea typeface="+mj-ea"/>
                <a:cs typeface="+mj-cs"/>
              </a:rPr>
              <a:t>Caution: More on this in the ADA section, but be advised that we cannot automatically terminate (or threaten to terminate) an employee in need of additional leave after FMLA is exhausted!</a:t>
            </a:r>
            <a:endParaRPr lang="en-US" b="1" dirty="0">
              <a:solidFill>
                <a:schemeClr val="accent1"/>
              </a:solidFill>
            </a:endParaRPr>
          </a:p>
        </p:txBody>
      </p:sp>
    </p:spTree>
    <p:extLst>
      <p:ext uri="{BB962C8B-B14F-4D97-AF65-F5344CB8AC3E}">
        <p14:creationId xmlns:p14="http://schemas.microsoft.com/office/powerpoint/2010/main" val="205363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74F7AB-1656-F050-2645-2F83AFCC572D}"/>
              </a:ext>
            </a:extLst>
          </p:cNvPr>
          <p:cNvSpPr>
            <a:spLocks noGrp="1"/>
          </p:cNvSpPr>
          <p:nvPr>
            <p:ph type="title"/>
          </p:nvPr>
        </p:nvSpPr>
        <p:spPr/>
        <p:txBody>
          <a:bodyPr>
            <a:normAutofit/>
          </a:bodyPr>
          <a:lstStyle/>
          <a:p>
            <a:r>
              <a:rPr lang="en-US" sz="5400" dirty="0"/>
              <a:t>FMLA – Legal Claims</a:t>
            </a:r>
          </a:p>
        </p:txBody>
      </p:sp>
    </p:spTree>
    <p:extLst>
      <p:ext uri="{BB962C8B-B14F-4D97-AF65-F5344CB8AC3E}">
        <p14:creationId xmlns:p14="http://schemas.microsoft.com/office/powerpoint/2010/main" val="58268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Legal Claims</a:t>
            </a:r>
          </a:p>
        </p:txBody>
      </p:sp>
      <p:sp>
        <p:nvSpPr>
          <p:cNvPr id="3" name="Content Placeholder 2"/>
          <p:cNvSpPr>
            <a:spLocks noGrp="1"/>
          </p:cNvSpPr>
          <p:nvPr>
            <p:ph idx="1"/>
          </p:nvPr>
        </p:nvSpPr>
        <p:spPr/>
        <p:txBody>
          <a:bodyPr/>
          <a:lstStyle/>
          <a:p>
            <a:r>
              <a:rPr lang="en-US" sz="2400" dirty="0"/>
              <a:t>There are three types of legal claims arising from the FMLA:</a:t>
            </a:r>
          </a:p>
          <a:p>
            <a:pPr marL="682625" lvl="1" indent="-450850">
              <a:buFont typeface="+mj-lt"/>
              <a:buAutoNum type="arabicPeriod"/>
            </a:pPr>
            <a:r>
              <a:rPr lang="en-US" sz="2400" dirty="0"/>
              <a:t>FMLA interference </a:t>
            </a:r>
          </a:p>
          <a:p>
            <a:pPr marL="682625" lvl="1" indent="-450850">
              <a:buFont typeface="+mj-lt"/>
              <a:buAutoNum type="arabicPeriod"/>
            </a:pPr>
            <a:r>
              <a:rPr lang="en-US" sz="2400" dirty="0"/>
              <a:t>FMLA discrimination/harassment</a:t>
            </a:r>
          </a:p>
          <a:p>
            <a:pPr marL="682625" lvl="1" indent="-450850">
              <a:buFont typeface="+mj-lt"/>
              <a:buAutoNum type="arabicPeriod"/>
            </a:pPr>
            <a:r>
              <a:rPr lang="en-US" sz="2400" dirty="0"/>
              <a:t>FMLA retaliation</a:t>
            </a:r>
          </a:p>
          <a:p>
            <a:r>
              <a:rPr lang="en-US" sz="2400" dirty="0"/>
              <a:t>The Company is responsible for:</a:t>
            </a:r>
          </a:p>
          <a:p>
            <a:pPr marL="682625" lvl="1" indent="-450850">
              <a:buFont typeface="Arial" panose="020B0604020202020204" pitchFamily="34" charset="0"/>
              <a:buChar char="•"/>
            </a:pPr>
            <a:r>
              <a:rPr lang="en-US" sz="2400" dirty="0"/>
              <a:t>The conduct of supervisors (with limited exception)</a:t>
            </a:r>
          </a:p>
          <a:p>
            <a:pPr marL="682625" lvl="1" indent="-450850">
              <a:buFont typeface="Arial" panose="020B0604020202020204" pitchFamily="34" charset="0"/>
              <a:buChar char="•"/>
            </a:pPr>
            <a:r>
              <a:rPr lang="en-US" sz="2400" dirty="0"/>
              <a:t>Mistakes made in administering FMLA leave</a:t>
            </a:r>
          </a:p>
          <a:p>
            <a:pPr marL="682625" lvl="1" indent="-450850">
              <a:buFont typeface="Arial" panose="020B0604020202020204" pitchFamily="34" charset="0"/>
              <a:buChar char="•"/>
            </a:pPr>
            <a:r>
              <a:rPr lang="en-US" sz="2400" dirty="0"/>
              <a:t>The misconduct of co-workers when left un-checked</a:t>
            </a:r>
            <a:br>
              <a:rPr lang="en-US" dirty="0"/>
            </a:br>
            <a:endParaRPr lang="en-US" dirty="0"/>
          </a:p>
        </p:txBody>
      </p:sp>
    </p:spTree>
    <p:extLst>
      <p:ext uri="{BB962C8B-B14F-4D97-AF65-F5344CB8AC3E}">
        <p14:creationId xmlns:p14="http://schemas.microsoft.com/office/powerpoint/2010/main" val="2392716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Interference</a:t>
            </a:r>
          </a:p>
        </p:txBody>
      </p:sp>
      <p:sp>
        <p:nvSpPr>
          <p:cNvPr id="3" name="Content Placeholder 2"/>
          <p:cNvSpPr>
            <a:spLocks noGrp="1"/>
          </p:cNvSpPr>
          <p:nvPr>
            <p:ph idx="1"/>
          </p:nvPr>
        </p:nvSpPr>
        <p:spPr/>
        <p:txBody>
          <a:bodyPr>
            <a:normAutofit/>
          </a:bodyPr>
          <a:lstStyle/>
          <a:p>
            <a:pPr marL="566738" indent="-334963">
              <a:buFont typeface="Wingdings" panose="05000000000000000000" pitchFamily="2" charset="2"/>
              <a:buChar char="§"/>
            </a:pPr>
            <a:r>
              <a:rPr lang="en-US" sz="2400" dirty="0"/>
              <a:t>Any time the Company makes a mistake with regard to the FMLA procedures, it has committed interference </a:t>
            </a:r>
          </a:p>
          <a:p>
            <a:pPr marL="566738" indent="-334963">
              <a:buFont typeface="Wingdings" panose="05000000000000000000" pitchFamily="2" charset="2"/>
              <a:buChar char="§"/>
            </a:pPr>
            <a:r>
              <a:rPr lang="en-US" sz="2400" dirty="0"/>
              <a:t>The impact (and the available damages) depends upon what happens as a result</a:t>
            </a:r>
          </a:p>
          <a:p>
            <a:pPr marL="1087438" lvl="1" indent="-461963">
              <a:buFont typeface="Arial" panose="020B0604020202020204" pitchFamily="34" charset="0"/>
              <a:buChar char="•"/>
            </a:pPr>
            <a:r>
              <a:rPr lang="en-US" sz="2400" dirty="0"/>
              <a:t>If, for instance, the Company denies an FMLA leave request because the employee is late with their paperwork and the employee is terminated based on the Attendance Policy as a result, the damages could be significant</a:t>
            </a:r>
          </a:p>
          <a:p>
            <a:pPr marL="1087438" lvl="1" indent="-461963">
              <a:buFont typeface="Arial" panose="020B0604020202020204" pitchFamily="34" charset="0"/>
              <a:buChar char="•"/>
            </a:pPr>
            <a:r>
              <a:rPr lang="en-US" sz="2400" dirty="0"/>
              <a:t>If the Company misses a deadline, but approves FMLA leave, while a technical violation, there are no damages</a:t>
            </a:r>
          </a:p>
        </p:txBody>
      </p:sp>
    </p:spTree>
    <p:extLst>
      <p:ext uri="{BB962C8B-B14F-4D97-AF65-F5344CB8AC3E}">
        <p14:creationId xmlns:p14="http://schemas.microsoft.com/office/powerpoint/2010/main" val="2849370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Discrimination/Harassment</a:t>
            </a:r>
          </a:p>
        </p:txBody>
      </p:sp>
      <p:sp>
        <p:nvSpPr>
          <p:cNvPr id="3" name="Content Placeholder 2"/>
          <p:cNvSpPr>
            <a:spLocks noGrp="1"/>
          </p:cNvSpPr>
          <p:nvPr>
            <p:ph idx="1"/>
          </p:nvPr>
        </p:nvSpPr>
        <p:spPr/>
        <p:txBody>
          <a:bodyPr>
            <a:normAutofit/>
          </a:bodyPr>
          <a:lstStyle/>
          <a:p>
            <a:pPr marL="682625" indent="-450850">
              <a:buFont typeface="Wingdings" panose="05000000000000000000" pitchFamily="2" charset="2"/>
              <a:buChar char="§"/>
            </a:pPr>
            <a:r>
              <a:rPr lang="en-US" sz="2800" dirty="0"/>
              <a:t>An employee is protected against FMLA discrimination as soon as they request FMLA leave and/or otherwise place the Company on notice of the need for FMLA leave</a:t>
            </a:r>
          </a:p>
          <a:p>
            <a:pPr marL="682625" indent="-450850">
              <a:buFont typeface="Wingdings" panose="05000000000000000000" pitchFamily="2" charset="2"/>
              <a:buChar char="§"/>
            </a:pPr>
            <a:r>
              <a:rPr lang="en-US" sz="2800" dirty="0"/>
              <a:t>The FMLA prohibits the Company from discriminating against that employee on the basis of their FMLA leave request/status</a:t>
            </a:r>
          </a:p>
        </p:txBody>
      </p:sp>
    </p:spTree>
    <p:extLst>
      <p:ext uri="{BB962C8B-B14F-4D97-AF65-F5344CB8AC3E}">
        <p14:creationId xmlns:p14="http://schemas.microsoft.com/office/powerpoint/2010/main" val="1035428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FMLA Retaliation</a:t>
            </a:r>
          </a:p>
        </p:txBody>
      </p:sp>
      <p:sp>
        <p:nvSpPr>
          <p:cNvPr id="3" name="Content Placeholder 2"/>
          <p:cNvSpPr>
            <a:spLocks noGrp="1"/>
          </p:cNvSpPr>
          <p:nvPr>
            <p:ph idx="1"/>
          </p:nvPr>
        </p:nvSpPr>
        <p:spPr/>
        <p:txBody>
          <a:bodyPr/>
          <a:lstStyle/>
          <a:p>
            <a:pPr marL="682625" indent="-450850">
              <a:buFont typeface="Wingdings" panose="05000000000000000000" pitchFamily="2" charset="2"/>
              <a:buChar char="§"/>
            </a:pPr>
            <a:r>
              <a:rPr lang="en-US" sz="2800" dirty="0"/>
              <a:t>An employee becomes protected against FMLA retaliation as soon as the employee requests FMLA leave </a:t>
            </a:r>
          </a:p>
          <a:p>
            <a:pPr marL="682625" indent="-450850">
              <a:buFont typeface="Wingdings" panose="05000000000000000000" pitchFamily="2" charset="2"/>
              <a:buChar char="§"/>
            </a:pPr>
            <a:r>
              <a:rPr lang="en-US" sz="2800" dirty="0"/>
              <a:t>Retaliation = Any adverse employment action that happens to the employee because the employee asked for and/or used FMLA leave</a:t>
            </a:r>
          </a:p>
          <a:p>
            <a:pPr marL="0" indent="0">
              <a:buNone/>
            </a:pPr>
            <a:endParaRPr lang="en-US" dirty="0"/>
          </a:p>
        </p:txBody>
      </p:sp>
    </p:spTree>
    <p:extLst>
      <p:ext uri="{BB962C8B-B14F-4D97-AF65-F5344CB8AC3E}">
        <p14:creationId xmlns:p14="http://schemas.microsoft.com/office/powerpoint/2010/main" val="2080674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EC9B92B1-2106-4605-B25D-54F20FFC6B97}"/>
              </a:ext>
            </a:extLst>
          </p:cNvPr>
          <p:cNvSpPr>
            <a:spLocks noGrp="1"/>
          </p:cNvSpPr>
          <p:nvPr>
            <p:ph idx="4294967295"/>
          </p:nvPr>
        </p:nvSpPr>
        <p:spPr>
          <a:xfrm>
            <a:off x="609600" y="932204"/>
            <a:ext cx="10972800" cy="4565650"/>
          </a:xfrm>
        </p:spPr>
        <p:txBody>
          <a:bodyPr>
            <a:normAutofit/>
          </a:bodyPr>
          <a:lstStyle/>
          <a:p>
            <a:pPr marL="0" indent="0">
              <a:buNone/>
            </a:pPr>
            <a:r>
              <a:rPr lang="en-US" sz="4000" b="1" dirty="0">
                <a:solidFill>
                  <a:schemeClr val="accent1"/>
                </a:solidFill>
                <a:ea typeface="+mj-ea"/>
                <a:cs typeface="+mj-cs"/>
              </a:rPr>
              <a:t>Caution: Carefully review performance reviews and disciplinary documentation for employees who have recently been on/requested FMLA leave.  Remarks on “reliability,” “attendance,” etc. could give rise to legal liability risk.</a:t>
            </a:r>
            <a:endParaRPr lang="en-US" dirty="0">
              <a:solidFill>
                <a:schemeClr val="accent1"/>
              </a:solidFill>
            </a:endParaRPr>
          </a:p>
        </p:txBody>
      </p:sp>
    </p:spTree>
    <p:extLst>
      <p:ext uri="{BB962C8B-B14F-4D97-AF65-F5344CB8AC3E}">
        <p14:creationId xmlns:p14="http://schemas.microsoft.com/office/powerpoint/2010/main" val="2522508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D67047F-4FDB-69EC-31C2-759066BE0C5B}"/>
              </a:ext>
            </a:extLst>
          </p:cNvPr>
          <p:cNvSpPr>
            <a:spLocks noGrp="1"/>
          </p:cNvSpPr>
          <p:nvPr>
            <p:ph type="title"/>
          </p:nvPr>
        </p:nvSpPr>
        <p:spPr/>
        <p:txBody>
          <a:bodyPr>
            <a:normAutofit/>
          </a:bodyPr>
          <a:lstStyle/>
          <a:p>
            <a:r>
              <a:rPr lang="en-US" sz="5400" dirty="0"/>
              <a:t>ADA – Legal Background</a:t>
            </a:r>
          </a:p>
        </p:txBody>
      </p:sp>
    </p:spTree>
    <p:extLst>
      <p:ext uri="{BB962C8B-B14F-4D97-AF65-F5344CB8AC3E}">
        <p14:creationId xmlns:p14="http://schemas.microsoft.com/office/powerpoint/2010/main" val="296924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Family and Medical Leave Act (FMLA)</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a:bodyPr>
          <a:lstStyle/>
          <a:p>
            <a:pPr marL="463550" indent="-463550">
              <a:buFont typeface="Wingdings" panose="05000000000000000000" pitchFamily="2" charset="2"/>
              <a:buChar char="§"/>
            </a:pPr>
            <a:r>
              <a:rPr lang="en-US" sz="2400" dirty="0">
                <a:solidFill>
                  <a:srgbClr val="404040"/>
                </a:solidFill>
              </a:rPr>
              <a:t>Provides unpaid, job-protected time off for qualifying employees under qualifying circumstances </a:t>
            </a:r>
          </a:p>
          <a:p>
            <a:pPr marL="463550" indent="-463550">
              <a:buFont typeface="Wingdings" panose="05000000000000000000" pitchFamily="2" charset="2"/>
              <a:buChar char="§"/>
            </a:pPr>
            <a:r>
              <a:rPr lang="en-US" sz="2400" dirty="0">
                <a:solidFill>
                  <a:srgbClr val="404040"/>
                </a:solidFill>
              </a:rPr>
              <a:t>Prohibits employers from interfering with right to leave</a:t>
            </a:r>
          </a:p>
          <a:p>
            <a:pPr marL="463550" indent="-463550">
              <a:buFont typeface="Wingdings" panose="05000000000000000000" pitchFamily="2" charset="2"/>
              <a:buChar char="§"/>
            </a:pPr>
            <a:r>
              <a:rPr lang="en-US" sz="2400" dirty="0">
                <a:solidFill>
                  <a:srgbClr val="404040"/>
                </a:solidFill>
              </a:rPr>
              <a:t>Prohibits discrimination against employees who have requested and/or taken FMLA leave</a:t>
            </a:r>
          </a:p>
          <a:p>
            <a:pPr marL="463550" indent="-463550">
              <a:buFont typeface="Wingdings" panose="05000000000000000000" pitchFamily="2" charset="2"/>
              <a:buChar char="§"/>
            </a:pPr>
            <a:r>
              <a:rPr lang="en-US" sz="2400" dirty="0">
                <a:solidFill>
                  <a:srgbClr val="404040"/>
                </a:solidFill>
              </a:rPr>
              <a:t>Prohibits retaliation against employees who have requested and/or taken FMLA leave requesting and/or taking FMLA leave</a:t>
            </a:r>
          </a:p>
        </p:txBody>
      </p:sp>
    </p:spTree>
    <p:extLst>
      <p:ext uri="{BB962C8B-B14F-4D97-AF65-F5344CB8AC3E}">
        <p14:creationId xmlns:p14="http://schemas.microsoft.com/office/powerpoint/2010/main" val="3689930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Americans with Disabilities Act (ADA)</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a:bodyPr>
          <a:lstStyle/>
          <a:p>
            <a:r>
              <a:rPr lang="en-US" sz="2400" dirty="0"/>
              <a:t>Prohibits discrimination against:</a:t>
            </a:r>
          </a:p>
          <a:p>
            <a:pPr marL="682625" lvl="1" indent="-450850">
              <a:buFont typeface="Wingdings" panose="05000000000000000000" pitchFamily="2" charset="2"/>
              <a:buChar char="§"/>
            </a:pPr>
            <a:r>
              <a:rPr lang="en-US" sz="2400" dirty="0"/>
              <a:t>Qualified individuals with disabilities</a:t>
            </a:r>
          </a:p>
          <a:p>
            <a:pPr marL="682625" lvl="1" indent="-450850">
              <a:buFont typeface="Wingdings" panose="05000000000000000000" pitchFamily="2" charset="2"/>
              <a:buChar char="§"/>
            </a:pPr>
            <a:r>
              <a:rPr lang="en-US" sz="2400" dirty="0"/>
              <a:t>Individuals with a history of disability</a:t>
            </a:r>
          </a:p>
          <a:p>
            <a:pPr marL="682625" lvl="1" indent="-450850">
              <a:buFont typeface="Wingdings" panose="05000000000000000000" pitchFamily="2" charset="2"/>
              <a:buChar char="§"/>
            </a:pPr>
            <a:r>
              <a:rPr lang="en-US" sz="2400" dirty="0"/>
              <a:t>Individuals regarded as having a disability</a:t>
            </a:r>
          </a:p>
          <a:p>
            <a:pPr marL="682625" lvl="1" indent="-450850">
              <a:buFont typeface="Wingdings" panose="05000000000000000000" pitchFamily="2" charset="2"/>
              <a:buChar char="§"/>
            </a:pPr>
            <a:r>
              <a:rPr lang="en-US" sz="2400" dirty="0"/>
              <a:t>Individuals associated with a family member with a disability</a:t>
            </a:r>
          </a:p>
          <a:p>
            <a:r>
              <a:rPr lang="en-US" sz="2400" dirty="0"/>
              <a:t>Requires employers to make a reasonable accommodation for the known disability of a qualified applicant or employee</a:t>
            </a:r>
          </a:p>
          <a:p>
            <a:r>
              <a:rPr lang="en-US" sz="2400" dirty="0"/>
              <a:t>Prohibits retaliation against an individual who, among other things, requests/uses a reasonable accommodation </a:t>
            </a:r>
          </a:p>
        </p:txBody>
      </p:sp>
    </p:spTree>
    <p:extLst>
      <p:ext uri="{BB962C8B-B14F-4D97-AF65-F5344CB8AC3E}">
        <p14:creationId xmlns:p14="http://schemas.microsoft.com/office/powerpoint/2010/main" val="3348421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Defined </a:t>
            </a:r>
          </a:p>
        </p:txBody>
      </p:sp>
      <p:sp>
        <p:nvSpPr>
          <p:cNvPr id="3" name="Content Placeholder 2"/>
          <p:cNvSpPr>
            <a:spLocks noGrp="1"/>
          </p:cNvSpPr>
          <p:nvPr>
            <p:ph idx="1"/>
          </p:nvPr>
        </p:nvSpPr>
        <p:spPr/>
        <p:txBody>
          <a:bodyPr>
            <a:normAutofit/>
          </a:bodyPr>
          <a:lstStyle/>
          <a:p>
            <a:r>
              <a:rPr lang="en-US" sz="2400" dirty="0"/>
              <a:t>Disability = a physical or mental impairment that substantially limits one or more major life activities and/or major bodily functions</a:t>
            </a:r>
          </a:p>
          <a:p>
            <a:pPr marL="682625" lvl="1" indent="-482600">
              <a:buFont typeface="Wingdings" panose="05000000000000000000" pitchFamily="2" charset="2"/>
              <a:buChar char="§"/>
            </a:pPr>
            <a:r>
              <a:rPr lang="en-US" sz="2400" dirty="0"/>
              <a:t>Major life activities = caring for oneself, performing manual tasks, seeing, hearing, eating, sleeping, walking, standing, lifting, bending, speaking, breathing, learning, reading, concentrating, thinking, communicating, and  working</a:t>
            </a:r>
          </a:p>
          <a:p>
            <a:pPr marL="682625" lvl="1" indent="-482600">
              <a:buFont typeface="Wingdings" panose="05000000000000000000" pitchFamily="2" charset="2"/>
              <a:buChar char="§"/>
            </a:pPr>
            <a:r>
              <a:rPr lang="en-US" sz="2400" dirty="0"/>
              <a:t>Major bodily functions = functions of the immune system, normal cell growth, digestive, bowel, bladder, neurological, brain respiratory, circulatory, endocrine, and reproductive functions</a:t>
            </a:r>
          </a:p>
        </p:txBody>
      </p:sp>
    </p:spTree>
    <p:extLst>
      <p:ext uri="{BB962C8B-B14F-4D97-AF65-F5344CB8AC3E}">
        <p14:creationId xmlns:p14="http://schemas.microsoft.com/office/powerpoint/2010/main" val="863390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657BA2-A77A-EADB-D3FF-D4FF41680CFF}"/>
              </a:ext>
            </a:extLst>
          </p:cNvPr>
          <p:cNvSpPr>
            <a:spLocks noGrp="1"/>
          </p:cNvSpPr>
          <p:nvPr>
            <p:ph type="title"/>
          </p:nvPr>
        </p:nvSpPr>
        <p:spPr/>
        <p:txBody>
          <a:bodyPr>
            <a:normAutofit/>
          </a:bodyPr>
          <a:lstStyle/>
          <a:p>
            <a:r>
              <a:rPr lang="en-US" sz="5400" dirty="0"/>
              <a:t>ADA – Procedure</a:t>
            </a:r>
          </a:p>
        </p:txBody>
      </p:sp>
    </p:spTree>
    <p:extLst>
      <p:ext uri="{BB962C8B-B14F-4D97-AF65-F5344CB8AC3E}">
        <p14:creationId xmlns:p14="http://schemas.microsoft.com/office/powerpoint/2010/main" val="90418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Procedures: Issue Spotting</a:t>
            </a:r>
          </a:p>
        </p:txBody>
      </p:sp>
      <p:sp>
        <p:nvSpPr>
          <p:cNvPr id="3" name="Content Placeholder 2"/>
          <p:cNvSpPr>
            <a:spLocks noGrp="1"/>
          </p:cNvSpPr>
          <p:nvPr>
            <p:ph idx="1"/>
          </p:nvPr>
        </p:nvSpPr>
        <p:spPr/>
        <p:txBody>
          <a:bodyPr>
            <a:normAutofit/>
          </a:bodyPr>
          <a:lstStyle/>
          <a:p>
            <a:pPr marL="625475" indent="-452438">
              <a:buFont typeface="Wingdings" panose="05000000000000000000" pitchFamily="2" charset="2"/>
              <a:buChar char="§"/>
            </a:pPr>
            <a:r>
              <a:rPr lang="en-US" sz="2800" dirty="0"/>
              <a:t>When an employee requests a reasonable accommodation and/or reports a physical or mental condition that impacts their job performance (including attendance), the Company is on notice of a potential ADA issue</a:t>
            </a:r>
          </a:p>
          <a:p>
            <a:pPr marL="625475" indent="-452438">
              <a:buFont typeface="Wingdings" panose="05000000000000000000" pitchFamily="2" charset="2"/>
              <a:buChar char="§"/>
            </a:pPr>
            <a:r>
              <a:rPr lang="en-US" sz="2800" dirty="0"/>
              <a:t>Once on notice, the Company must engage in the “interactive process”</a:t>
            </a:r>
          </a:p>
        </p:txBody>
      </p:sp>
    </p:spTree>
    <p:extLst>
      <p:ext uri="{BB962C8B-B14F-4D97-AF65-F5344CB8AC3E}">
        <p14:creationId xmlns:p14="http://schemas.microsoft.com/office/powerpoint/2010/main" val="1832662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Procedures: The Interactive Process</a:t>
            </a:r>
          </a:p>
        </p:txBody>
      </p:sp>
      <p:sp>
        <p:nvSpPr>
          <p:cNvPr id="3" name="Content Placeholder 2"/>
          <p:cNvSpPr>
            <a:spLocks noGrp="1"/>
          </p:cNvSpPr>
          <p:nvPr>
            <p:ph idx="1"/>
          </p:nvPr>
        </p:nvSpPr>
        <p:spPr/>
        <p:txBody>
          <a:bodyPr>
            <a:normAutofit/>
          </a:bodyPr>
          <a:lstStyle/>
          <a:p>
            <a:r>
              <a:rPr lang="en-US" sz="2800" dirty="0"/>
              <a:t>The “interactive process” involves the Company and the employee engaging in good-faith communications to determine:  </a:t>
            </a:r>
          </a:p>
          <a:p>
            <a:pPr marL="625475" lvl="1" indent="-393700">
              <a:buFont typeface="Wingdings" panose="05000000000000000000" pitchFamily="2" charset="2"/>
              <a:buChar char="§"/>
            </a:pPr>
            <a:r>
              <a:rPr lang="en-US" sz="2800" dirty="0"/>
              <a:t>Whether the employee has an ADA-qualifying disability; and </a:t>
            </a:r>
          </a:p>
          <a:p>
            <a:pPr marL="625475" lvl="1" indent="-393700">
              <a:buFont typeface="Wingdings" panose="05000000000000000000" pitchFamily="2" charset="2"/>
              <a:buChar char="§"/>
            </a:pPr>
            <a:r>
              <a:rPr lang="en-US" sz="2800" dirty="0"/>
              <a:t>If so, whether the employee can perform the essential functions of the employee’s job, with or without reasonable accommodation</a:t>
            </a:r>
          </a:p>
        </p:txBody>
      </p:sp>
    </p:spTree>
    <p:extLst>
      <p:ext uri="{BB962C8B-B14F-4D97-AF65-F5344CB8AC3E}">
        <p14:creationId xmlns:p14="http://schemas.microsoft.com/office/powerpoint/2010/main" val="2987054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Word on Job Descriptions</a:t>
            </a:r>
          </a:p>
        </p:txBody>
      </p:sp>
      <p:sp>
        <p:nvSpPr>
          <p:cNvPr id="3" name="Content Placeholder 2"/>
          <p:cNvSpPr>
            <a:spLocks noGrp="1"/>
          </p:cNvSpPr>
          <p:nvPr>
            <p:ph idx="1"/>
          </p:nvPr>
        </p:nvSpPr>
        <p:spPr/>
        <p:txBody>
          <a:bodyPr>
            <a:normAutofit/>
          </a:bodyPr>
          <a:lstStyle/>
          <a:p>
            <a:pPr marL="625475" indent="-393700">
              <a:buFont typeface="Wingdings" panose="05000000000000000000" pitchFamily="2" charset="2"/>
              <a:buChar char="§"/>
            </a:pPr>
            <a:r>
              <a:rPr lang="en-US" sz="2800" dirty="0"/>
              <a:t>Whether or not a restriction constitutes a “reasonable accommodation” under the ADA turns on the essential functions of the employee’s job, as set forth in the employee’s job description</a:t>
            </a:r>
          </a:p>
          <a:p>
            <a:pPr marL="625475" indent="-393700">
              <a:buFont typeface="Wingdings" panose="05000000000000000000" pitchFamily="2" charset="2"/>
              <a:buChar char="§"/>
            </a:pPr>
            <a:r>
              <a:rPr lang="en-US" sz="2800" dirty="0"/>
              <a:t>In other words, this is not an analysis of whether a particular supervisor thinks the request is “reasonable,” as that word is commonly used</a:t>
            </a:r>
          </a:p>
        </p:txBody>
      </p:sp>
    </p:spTree>
    <p:extLst>
      <p:ext uri="{BB962C8B-B14F-4D97-AF65-F5344CB8AC3E}">
        <p14:creationId xmlns:p14="http://schemas.microsoft.com/office/powerpoint/2010/main" val="1476360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300" dirty="0"/>
              <a:t>ADA Procedures: Reasonable Accommodation</a:t>
            </a:r>
          </a:p>
        </p:txBody>
      </p:sp>
      <p:sp>
        <p:nvSpPr>
          <p:cNvPr id="3" name="Content Placeholder 2"/>
          <p:cNvSpPr>
            <a:spLocks noGrp="1"/>
          </p:cNvSpPr>
          <p:nvPr>
            <p:ph idx="1"/>
          </p:nvPr>
        </p:nvSpPr>
        <p:spPr/>
        <p:txBody>
          <a:bodyPr>
            <a:normAutofit fontScale="92500" lnSpcReduction="10000"/>
          </a:bodyPr>
          <a:lstStyle/>
          <a:p>
            <a:pPr marL="682625" indent="-450850">
              <a:buFont typeface="Wingdings" panose="05000000000000000000" pitchFamily="2" charset="2"/>
              <a:buChar char="§"/>
            </a:pPr>
            <a:r>
              <a:rPr lang="en-US" sz="2800" dirty="0"/>
              <a:t>The Company engages in the interactive process through the use of an ADA Questionnaire</a:t>
            </a:r>
          </a:p>
          <a:p>
            <a:pPr marL="682625" indent="-450850">
              <a:buFont typeface="Wingdings" panose="05000000000000000000" pitchFamily="2" charset="2"/>
              <a:buChar char="§"/>
            </a:pPr>
            <a:r>
              <a:rPr lang="en-US" sz="2800" dirty="0"/>
              <a:t>When the Questionnaire is returned, the Company evaluates reasonable accommodations</a:t>
            </a:r>
          </a:p>
          <a:p>
            <a:pPr marL="682625" indent="-450850">
              <a:buFont typeface="Wingdings" panose="05000000000000000000" pitchFamily="2" charset="2"/>
              <a:buChar char="§"/>
            </a:pPr>
            <a:r>
              <a:rPr lang="en-US" sz="2800" dirty="0"/>
              <a:t>Reasonable accommodations can include:</a:t>
            </a:r>
          </a:p>
          <a:p>
            <a:pPr marL="1262063" lvl="1" indent="-404813">
              <a:buFont typeface="Arial" panose="020B0604020202020204" pitchFamily="34" charset="0"/>
              <a:buChar char="•"/>
            </a:pPr>
            <a:r>
              <a:rPr lang="en-US" sz="2800" dirty="0"/>
              <a:t>Change job tasks </a:t>
            </a:r>
          </a:p>
          <a:p>
            <a:pPr marL="1262063" lvl="1" indent="-404813">
              <a:buFont typeface="Arial" panose="020B0604020202020204" pitchFamily="34" charset="0"/>
              <a:buChar char="•"/>
            </a:pPr>
            <a:r>
              <a:rPr lang="en-US" sz="2800" dirty="0"/>
              <a:t>Modify physical workspace or equipment (including parking)</a:t>
            </a:r>
          </a:p>
          <a:p>
            <a:pPr marL="1262063" lvl="1" indent="-404813">
              <a:buFont typeface="Arial" panose="020B0604020202020204" pitchFamily="34" charset="0"/>
              <a:buChar char="•"/>
            </a:pPr>
            <a:r>
              <a:rPr lang="en-US" sz="2800" dirty="0"/>
              <a:t>Change testing materials for applicants</a:t>
            </a:r>
          </a:p>
          <a:p>
            <a:pPr marL="1262063" lvl="1" indent="-404813">
              <a:buFont typeface="Arial" panose="020B0604020202020204" pitchFamily="34" charset="0"/>
              <a:buChar char="•"/>
            </a:pPr>
            <a:r>
              <a:rPr lang="en-US" sz="2800" dirty="0"/>
              <a:t>Reassign employee to a vacant position</a:t>
            </a:r>
          </a:p>
          <a:p>
            <a:pPr marL="1262063" lvl="1" indent="-404813">
              <a:buFont typeface="Arial" panose="020B0604020202020204" pitchFamily="34" charset="0"/>
              <a:buChar char="•"/>
            </a:pPr>
            <a:r>
              <a:rPr lang="en-US" sz="2800" dirty="0"/>
              <a:t>Time off from work</a:t>
            </a:r>
          </a:p>
          <a:p>
            <a:endParaRPr lang="en-US" dirty="0"/>
          </a:p>
        </p:txBody>
      </p:sp>
    </p:spTree>
    <p:extLst>
      <p:ext uri="{BB962C8B-B14F-4D97-AF65-F5344CB8AC3E}">
        <p14:creationId xmlns:p14="http://schemas.microsoft.com/office/powerpoint/2010/main" val="3318198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not “reasonable”</a:t>
            </a:r>
          </a:p>
        </p:txBody>
      </p:sp>
      <p:sp>
        <p:nvSpPr>
          <p:cNvPr id="3" name="Content Placeholder 2"/>
          <p:cNvSpPr>
            <a:spLocks noGrp="1"/>
          </p:cNvSpPr>
          <p:nvPr>
            <p:ph idx="1"/>
          </p:nvPr>
        </p:nvSpPr>
        <p:spPr/>
        <p:txBody>
          <a:bodyPr/>
          <a:lstStyle/>
          <a:p>
            <a:pPr marL="682625" indent="-450850">
              <a:buFont typeface="Wingdings" panose="05000000000000000000" pitchFamily="2" charset="2"/>
              <a:buChar char="§"/>
            </a:pPr>
            <a:r>
              <a:rPr lang="en-US" sz="2800" dirty="0"/>
              <a:t>Indefinite or moving-target time off from work</a:t>
            </a:r>
          </a:p>
          <a:p>
            <a:pPr marL="682625" indent="-450850">
              <a:buFont typeface="Wingdings" panose="05000000000000000000" pitchFamily="2" charset="2"/>
              <a:buChar char="§"/>
            </a:pPr>
            <a:r>
              <a:rPr lang="en-US" sz="2800" dirty="0"/>
              <a:t>Removal of essential job functions (where those functions cannot be easily assumed by others)</a:t>
            </a:r>
          </a:p>
          <a:p>
            <a:pPr marL="0" indent="0">
              <a:buNone/>
            </a:pPr>
            <a:endParaRPr lang="en-US" dirty="0"/>
          </a:p>
        </p:txBody>
      </p:sp>
    </p:spTree>
    <p:extLst>
      <p:ext uri="{BB962C8B-B14F-4D97-AF65-F5344CB8AC3E}">
        <p14:creationId xmlns:p14="http://schemas.microsoft.com/office/powerpoint/2010/main" val="430111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EC9B92B1-2106-4605-B25D-54F20FFC6B97}"/>
              </a:ext>
            </a:extLst>
          </p:cNvPr>
          <p:cNvSpPr>
            <a:spLocks noGrp="1"/>
          </p:cNvSpPr>
          <p:nvPr>
            <p:ph idx="4294967295"/>
          </p:nvPr>
        </p:nvSpPr>
        <p:spPr>
          <a:xfrm>
            <a:off x="675190" y="1082675"/>
            <a:ext cx="10972800" cy="4565650"/>
          </a:xfrm>
        </p:spPr>
        <p:txBody>
          <a:bodyPr>
            <a:normAutofit/>
          </a:bodyPr>
          <a:lstStyle/>
          <a:p>
            <a:pPr marL="0" indent="0">
              <a:buNone/>
            </a:pPr>
            <a:r>
              <a:rPr lang="en-US" sz="4000" b="1" dirty="0">
                <a:solidFill>
                  <a:schemeClr val="accent1"/>
                </a:solidFill>
                <a:ea typeface="+mj-ea"/>
                <a:cs typeface="+mj-cs"/>
              </a:rPr>
              <a:t>Caution: If an employee does not request leave, the Company must evaluate job transfer opportunities before forcing the employee to take leave as an accommodation.</a:t>
            </a:r>
            <a:endParaRPr lang="en-US" dirty="0">
              <a:solidFill>
                <a:schemeClr val="accent1"/>
              </a:solidFill>
            </a:endParaRPr>
          </a:p>
        </p:txBody>
      </p:sp>
    </p:spTree>
    <p:extLst>
      <p:ext uri="{BB962C8B-B14F-4D97-AF65-F5344CB8AC3E}">
        <p14:creationId xmlns:p14="http://schemas.microsoft.com/office/powerpoint/2010/main" val="661899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Procedures: Job Transfer</a:t>
            </a:r>
          </a:p>
        </p:txBody>
      </p:sp>
      <p:sp>
        <p:nvSpPr>
          <p:cNvPr id="3" name="Content Placeholder 2"/>
          <p:cNvSpPr>
            <a:spLocks noGrp="1"/>
          </p:cNvSpPr>
          <p:nvPr>
            <p:ph idx="1"/>
          </p:nvPr>
        </p:nvSpPr>
        <p:spPr/>
        <p:txBody>
          <a:bodyPr>
            <a:normAutofit/>
          </a:bodyPr>
          <a:lstStyle/>
          <a:p>
            <a:r>
              <a:rPr lang="en-US" sz="2400" dirty="0"/>
              <a:t>When an employee wants to continue to work (does not request leave) but cannot perform the essential functions of the employee’s job, with or without reasonable accommodation:</a:t>
            </a:r>
          </a:p>
          <a:p>
            <a:pPr marL="682625" lvl="1" indent="-450850">
              <a:buFont typeface="Wingdings" panose="05000000000000000000" pitchFamily="2" charset="2"/>
              <a:buChar char="§"/>
            </a:pPr>
            <a:r>
              <a:rPr lang="en-US" sz="2400" dirty="0"/>
              <a:t>The Company must consider whether there is an available position for which the employee qualifies, in which the employee could perform the essential functions; and</a:t>
            </a:r>
          </a:p>
          <a:p>
            <a:pPr marL="682625" lvl="1" indent="-450850">
              <a:buFont typeface="Wingdings" panose="05000000000000000000" pitchFamily="2" charset="2"/>
              <a:buChar char="§"/>
            </a:pPr>
            <a:r>
              <a:rPr lang="en-US" sz="2400" dirty="0"/>
              <a:t>If there is such an open position, the Company must transfer the employee to that position (making reasonable accommodations if necessary).  </a:t>
            </a:r>
          </a:p>
          <a:p>
            <a:pPr marL="682625" lvl="1" indent="-450850">
              <a:buFont typeface="Wingdings" panose="05000000000000000000" pitchFamily="2" charset="2"/>
              <a:buChar char="§"/>
            </a:pPr>
            <a:r>
              <a:rPr lang="en-US" sz="2400" dirty="0"/>
              <a:t>This transfer can be temporary or permanent, depending upon the nature of the employee’s condition</a:t>
            </a:r>
          </a:p>
        </p:txBody>
      </p:sp>
    </p:spTree>
    <p:extLst>
      <p:ext uri="{BB962C8B-B14F-4D97-AF65-F5344CB8AC3E}">
        <p14:creationId xmlns:p14="http://schemas.microsoft.com/office/powerpoint/2010/main" val="3078219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FMLA Leave</a:t>
            </a:r>
          </a:p>
        </p:txBody>
      </p:sp>
      <p:sp>
        <p:nvSpPr>
          <p:cNvPr id="3" name="Content Placeholder 2"/>
          <p:cNvSpPr>
            <a:spLocks noGrp="1"/>
          </p:cNvSpPr>
          <p:nvPr>
            <p:ph idx="1"/>
          </p:nvPr>
        </p:nvSpPr>
        <p:spPr/>
        <p:txBody>
          <a:bodyPr>
            <a:normAutofit/>
          </a:bodyPr>
          <a:lstStyle/>
          <a:p>
            <a:pPr>
              <a:spcAft>
                <a:spcPts val="1800"/>
              </a:spcAft>
            </a:pPr>
            <a:r>
              <a:rPr lang="en-US" sz="2800" dirty="0"/>
              <a:t>There are two types of FMLA leave:</a:t>
            </a:r>
          </a:p>
          <a:p>
            <a:pPr marL="682625" lvl="1" indent="-393700">
              <a:spcAft>
                <a:spcPts val="1800"/>
              </a:spcAft>
              <a:buFont typeface="Wingdings" panose="05000000000000000000" pitchFamily="2" charset="2"/>
              <a:buChar char="§"/>
            </a:pPr>
            <a:r>
              <a:rPr lang="en-US" sz="2800" i="1" dirty="0"/>
              <a:t>Contiguous</a:t>
            </a:r>
            <a:r>
              <a:rPr lang="en-US" sz="2800" dirty="0"/>
              <a:t> = FMLA leave taken in blocks of continuous time; and</a:t>
            </a:r>
          </a:p>
          <a:p>
            <a:pPr marL="682625" lvl="1" indent="-393700">
              <a:spcAft>
                <a:spcPts val="1800"/>
              </a:spcAft>
              <a:buFont typeface="Wingdings" panose="05000000000000000000" pitchFamily="2" charset="2"/>
              <a:buChar char="§"/>
            </a:pPr>
            <a:r>
              <a:rPr lang="en-US" sz="2800" i="1" dirty="0"/>
              <a:t>Intermittent</a:t>
            </a:r>
            <a:r>
              <a:rPr lang="en-US" sz="2800" dirty="0"/>
              <a:t> = FMLA leave taken in smaller increments of time (partial hours, hours, days) over the course of weeks or months</a:t>
            </a:r>
          </a:p>
        </p:txBody>
      </p:sp>
    </p:spTree>
    <p:extLst>
      <p:ext uri="{BB962C8B-B14F-4D97-AF65-F5344CB8AC3E}">
        <p14:creationId xmlns:p14="http://schemas.microsoft.com/office/powerpoint/2010/main" val="1329363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Procedures: Leave</a:t>
            </a:r>
          </a:p>
        </p:txBody>
      </p:sp>
      <p:sp>
        <p:nvSpPr>
          <p:cNvPr id="3" name="Content Placeholder 2"/>
          <p:cNvSpPr>
            <a:spLocks noGrp="1"/>
          </p:cNvSpPr>
          <p:nvPr>
            <p:ph idx="1"/>
          </p:nvPr>
        </p:nvSpPr>
        <p:spPr/>
        <p:txBody>
          <a:bodyPr>
            <a:normAutofit/>
          </a:bodyPr>
          <a:lstStyle/>
          <a:p>
            <a:r>
              <a:rPr lang="en-US" sz="2800" dirty="0"/>
              <a:t>Often times, an employee requests leave or is unable to perform any available job with or without other reasonable accommodation</a:t>
            </a:r>
          </a:p>
          <a:p>
            <a:pPr marL="682625" lvl="1" indent="-450850">
              <a:buFont typeface="Wingdings" panose="05000000000000000000" pitchFamily="2" charset="2"/>
              <a:buChar char="§"/>
            </a:pPr>
            <a:r>
              <a:rPr lang="en-US" sz="2800" dirty="0"/>
              <a:t>Leave (i.e., time off from work) is a type of reasonable accommodation</a:t>
            </a:r>
          </a:p>
          <a:p>
            <a:pPr marL="682625" lvl="1" indent="-450850">
              <a:buFont typeface="Wingdings" panose="05000000000000000000" pitchFamily="2" charset="2"/>
              <a:buChar char="§"/>
            </a:pPr>
            <a:r>
              <a:rPr lang="en-US" sz="2800" dirty="0"/>
              <a:t>There is no hard and fast rule regarding duration, but periods of up to one (1) year appear acceptable in the 3</a:t>
            </a:r>
            <a:r>
              <a:rPr lang="en-US" sz="2800" baseline="30000" dirty="0"/>
              <a:t>rd</a:t>
            </a:r>
            <a:r>
              <a:rPr lang="en-US" sz="2800" dirty="0"/>
              <a:t> Circuit</a:t>
            </a:r>
          </a:p>
          <a:p>
            <a:pPr marL="682625" lvl="1" indent="-450850">
              <a:buFont typeface="Wingdings" panose="05000000000000000000" pitchFamily="2" charset="2"/>
              <a:buChar char="§"/>
            </a:pPr>
            <a:r>
              <a:rPr lang="en-US" sz="2800" dirty="0"/>
              <a:t>Leave may take the form of modified work schedule and/or continuous blocks of time off </a:t>
            </a:r>
          </a:p>
        </p:txBody>
      </p:sp>
    </p:spTree>
    <p:extLst>
      <p:ext uri="{BB962C8B-B14F-4D97-AF65-F5344CB8AC3E}">
        <p14:creationId xmlns:p14="http://schemas.microsoft.com/office/powerpoint/2010/main" val="1126139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The Flow Chart</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97926322"/>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875394" y="3753091"/>
            <a:ext cx="10711307" cy="2308324"/>
          </a:xfrm>
          <a:prstGeom prst="rect">
            <a:avLst/>
          </a:prstGeom>
          <a:noFill/>
        </p:spPr>
        <p:txBody>
          <a:bodyPr wrap="square" rtlCol="0">
            <a:spAutoFit/>
          </a:bodyPr>
          <a:lstStyle/>
          <a:p>
            <a:r>
              <a:rPr lang="en-US" b="1" u="sng" dirty="0">
                <a:solidFill>
                  <a:srgbClr val="404040"/>
                </a:solidFill>
              </a:rPr>
              <a:t>Remember</a:t>
            </a:r>
            <a:r>
              <a:rPr lang="en-US" dirty="0">
                <a:solidFill>
                  <a:srgbClr val="404040"/>
                </a:solidFill>
              </a:rPr>
              <a:t>:</a:t>
            </a:r>
          </a:p>
          <a:p>
            <a:pPr marL="285750" indent="-285750">
              <a:buClr>
                <a:schemeClr val="accent1"/>
              </a:buClr>
              <a:buFont typeface="Arial" panose="020B0604020202020204" pitchFamily="34" charset="0"/>
              <a:buChar char="•"/>
            </a:pPr>
            <a:r>
              <a:rPr lang="en-US" dirty="0">
                <a:solidFill>
                  <a:srgbClr val="404040"/>
                </a:solidFill>
              </a:rPr>
              <a:t>“Undue hardship” almost never exists, so consider accommodating in current job whenever possible</a:t>
            </a:r>
          </a:p>
          <a:p>
            <a:pPr marL="285750" indent="-285750">
              <a:buClr>
                <a:schemeClr val="accent1"/>
              </a:buClr>
              <a:buFont typeface="Arial" panose="020B0604020202020204" pitchFamily="34" charset="0"/>
              <a:buChar char="•"/>
            </a:pPr>
            <a:r>
              <a:rPr lang="en-US" dirty="0">
                <a:solidFill>
                  <a:srgbClr val="404040"/>
                </a:solidFill>
              </a:rPr>
              <a:t>Transfers can be temporary or permanent, position must be vacant and employee must qualify for it if given the same amount of training as a new hire; lower pay is okay, but should be discussed with HR</a:t>
            </a:r>
          </a:p>
          <a:p>
            <a:pPr marL="285750" indent="-285750">
              <a:buClr>
                <a:schemeClr val="accent1"/>
              </a:buClr>
              <a:buFont typeface="Arial" panose="020B0604020202020204" pitchFamily="34" charset="0"/>
              <a:buChar char="•"/>
            </a:pPr>
            <a:r>
              <a:rPr lang="en-US" dirty="0">
                <a:solidFill>
                  <a:srgbClr val="404040"/>
                </a:solidFill>
              </a:rPr>
              <a:t>Time off as a reasonable accommodation can mean a modified work schedule or a continuous block of time of up to one (1) year</a:t>
            </a:r>
          </a:p>
          <a:p>
            <a:pPr marL="285750" indent="-285750">
              <a:buClr>
                <a:schemeClr val="accent1"/>
              </a:buClr>
              <a:buFont typeface="Arial" panose="020B0604020202020204" pitchFamily="34" charset="0"/>
              <a:buChar char="•"/>
            </a:pPr>
            <a:r>
              <a:rPr lang="en-US" dirty="0">
                <a:solidFill>
                  <a:srgbClr val="404040"/>
                </a:solidFill>
              </a:rPr>
              <a:t>Time off is not reasonable if it is indefinite or a repeatedly moving target</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195689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Procedures: Job Restoration</a:t>
            </a:r>
          </a:p>
        </p:txBody>
      </p:sp>
      <p:sp>
        <p:nvSpPr>
          <p:cNvPr id="3" name="Content Placeholder 2"/>
          <p:cNvSpPr>
            <a:spLocks noGrp="1"/>
          </p:cNvSpPr>
          <p:nvPr>
            <p:ph idx="1"/>
          </p:nvPr>
        </p:nvSpPr>
        <p:spPr/>
        <p:txBody>
          <a:bodyPr>
            <a:normAutofit/>
          </a:bodyPr>
          <a:lstStyle/>
          <a:p>
            <a:r>
              <a:rPr lang="en-US" sz="2800" dirty="0"/>
              <a:t>If a person has been on leave and/or has been temporarily transferred as reasonable accommodation, they are legally entitled to return to their previous job position once they can perform the essential functions of that job, with or without accommodation</a:t>
            </a:r>
          </a:p>
        </p:txBody>
      </p:sp>
    </p:spTree>
    <p:extLst>
      <p:ext uri="{BB962C8B-B14F-4D97-AF65-F5344CB8AC3E}">
        <p14:creationId xmlns:p14="http://schemas.microsoft.com/office/powerpoint/2010/main" val="1835713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EC9B92B1-2106-4605-B25D-54F20FFC6B97}"/>
              </a:ext>
            </a:extLst>
          </p:cNvPr>
          <p:cNvSpPr>
            <a:spLocks noGrp="1"/>
          </p:cNvSpPr>
          <p:nvPr>
            <p:ph idx="4294967295"/>
          </p:nvPr>
        </p:nvSpPr>
        <p:spPr>
          <a:xfrm>
            <a:off x="609600" y="1146175"/>
            <a:ext cx="10972800" cy="4565650"/>
          </a:xfrm>
        </p:spPr>
        <p:txBody>
          <a:bodyPr>
            <a:normAutofit/>
          </a:bodyPr>
          <a:lstStyle/>
          <a:p>
            <a:pPr marL="0" indent="0">
              <a:buNone/>
            </a:pPr>
            <a:r>
              <a:rPr lang="en-US" sz="4000" b="1" dirty="0">
                <a:solidFill>
                  <a:schemeClr val="accent1"/>
                </a:solidFill>
                <a:ea typeface="+mj-ea"/>
                <a:cs typeface="+mj-cs"/>
              </a:rPr>
              <a:t>Caution: Rogue accommodating (even when well-intentioned) creates significant problems and risk of liability.</a:t>
            </a:r>
            <a:endParaRPr lang="en-US" dirty="0">
              <a:solidFill>
                <a:schemeClr val="accent1"/>
              </a:solidFill>
            </a:endParaRPr>
          </a:p>
        </p:txBody>
      </p:sp>
    </p:spTree>
    <p:extLst>
      <p:ext uri="{BB962C8B-B14F-4D97-AF65-F5344CB8AC3E}">
        <p14:creationId xmlns:p14="http://schemas.microsoft.com/office/powerpoint/2010/main" val="561962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Procedures: Remote Work</a:t>
            </a:r>
          </a:p>
        </p:txBody>
      </p:sp>
      <p:sp>
        <p:nvSpPr>
          <p:cNvPr id="3" name="Content Placeholder 2"/>
          <p:cNvSpPr>
            <a:spLocks noGrp="1"/>
          </p:cNvSpPr>
          <p:nvPr>
            <p:ph idx="1"/>
          </p:nvPr>
        </p:nvSpPr>
        <p:spPr/>
        <p:txBody>
          <a:bodyPr>
            <a:normAutofit/>
          </a:bodyPr>
          <a:lstStyle/>
          <a:p>
            <a:pPr marL="682625" indent="-450850">
              <a:buFont typeface="Wingdings" panose="05000000000000000000" pitchFamily="2" charset="2"/>
              <a:buChar char="§"/>
            </a:pPr>
            <a:r>
              <a:rPr lang="en-US" sz="2400" dirty="0"/>
              <a:t>Remote work can certainly be a form of ADA accommodation</a:t>
            </a:r>
          </a:p>
          <a:p>
            <a:pPr marL="682625" indent="-450850">
              <a:buFont typeface="Wingdings" panose="05000000000000000000" pitchFamily="2" charset="2"/>
              <a:buChar char="§"/>
            </a:pPr>
            <a:r>
              <a:rPr lang="en-US" sz="2400" dirty="0"/>
              <a:t>It is difficult, from a legal perspective, to deem an employee’s request to work remotely as “unreasonable” under the ADA if that same employee worked remotely for weeks/months/years during the pandemic</a:t>
            </a:r>
          </a:p>
          <a:p>
            <a:pPr marL="682625" indent="-450850">
              <a:buFont typeface="Wingdings" panose="05000000000000000000" pitchFamily="2" charset="2"/>
              <a:buChar char="§"/>
            </a:pPr>
            <a:r>
              <a:rPr lang="en-US" sz="2400" dirty="0"/>
              <a:t>Proceed with caution when denying remote work requests, particularly as they relate to mental health conditions</a:t>
            </a:r>
          </a:p>
        </p:txBody>
      </p:sp>
    </p:spTree>
    <p:extLst>
      <p:ext uri="{BB962C8B-B14F-4D97-AF65-F5344CB8AC3E}">
        <p14:creationId xmlns:p14="http://schemas.microsoft.com/office/powerpoint/2010/main" val="1646140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ACBAF8-90E9-A2B8-A5D9-4C7CAB0280BF}"/>
              </a:ext>
            </a:extLst>
          </p:cNvPr>
          <p:cNvSpPr>
            <a:spLocks noGrp="1"/>
          </p:cNvSpPr>
          <p:nvPr>
            <p:ph type="title"/>
          </p:nvPr>
        </p:nvSpPr>
        <p:spPr/>
        <p:txBody>
          <a:bodyPr>
            <a:normAutofit/>
          </a:bodyPr>
          <a:lstStyle/>
          <a:p>
            <a:r>
              <a:rPr lang="en-US" sz="5400" dirty="0"/>
              <a:t>ADA – Legal Claims</a:t>
            </a:r>
          </a:p>
        </p:txBody>
      </p:sp>
    </p:spTree>
    <p:extLst>
      <p:ext uri="{BB962C8B-B14F-4D97-AF65-F5344CB8AC3E}">
        <p14:creationId xmlns:p14="http://schemas.microsoft.com/office/powerpoint/2010/main" val="2909705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Legal Claims</a:t>
            </a:r>
          </a:p>
        </p:txBody>
      </p:sp>
      <p:sp>
        <p:nvSpPr>
          <p:cNvPr id="3" name="Content Placeholder 2"/>
          <p:cNvSpPr>
            <a:spLocks noGrp="1"/>
          </p:cNvSpPr>
          <p:nvPr>
            <p:ph idx="1"/>
          </p:nvPr>
        </p:nvSpPr>
        <p:spPr/>
        <p:txBody>
          <a:bodyPr>
            <a:normAutofit/>
          </a:bodyPr>
          <a:lstStyle/>
          <a:p>
            <a:r>
              <a:rPr lang="en-US" sz="2800" dirty="0"/>
              <a:t>There are three (3) types of legal claims under the ADA:</a:t>
            </a:r>
          </a:p>
          <a:p>
            <a:pPr marL="1146175" lvl="1" indent="-688975">
              <a:buFont typeface="+mj-lt"/>
              <a:buAutoNum type="arabicPeriod"/>
            </a:pPr>
            <a:r>
              <a:rPr lang="en-US" sz="2800" dirty="0"/>
              <a:t>ADA discrimination/harassment (based on actual disability, regarded as disability, record of disability, and disability association)</a:t>
            </a:r>
          </a:p>
          <a:p>
            <a:pPr marL="1146175" lvl="1" indent="-688975">
              <a:buFont typeface="+mj-lt"/>
              <a:buAutoNum type="arabicPeriod"/>
            </a:pPr>
            <a:r>
              <a:rPr lang="en-US" sz="2800" dirty="0"/>
              <a:t>ADA failure to accommodate</a:t>
            </a:r>
          </a:p>
          <a:p>
            <a:pPr marL="1146175" lvl="1" indent="-688975">
              <a:buFont typeface="+mj-lt"/>
              <a:buAutoNum type="arabicPeriod"/>
            </a:pPr>
            <a:r>
              <a:rPr lang="en-US" sz="2800" dirty="0"/>
              <a:t>ADA retaliation </a:t>
            </a:r>
          </a:p>
        </p:txBody>
      </p:sp>
    </p:spTree>
    <p:extLst>
      <p:ext uri="{BB962C8B-B14F-4D97-AF65-F5344CB8AC3E}">
        <p14:creationId xmlns:p14="http://schemas.microsoft.com/office/powerpoint/2010/main" val="1797648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Discrimination/Harassment</a:t>
            </a:r>
          </a:p>
        </p:txBody>
      </p:sp>
      <p:sp>
        <p:nvSpPr>
          <p:cNvPr id="3" name="Content Placeholder 2"/>
          <p:cNvSpPr>
            <a:spLocks noGrp="1"/>
          </p:cNvSpPr>
          <p:nvPr>
            <p:ph idx="1"/>
          </p:nvPr>
        </p:nvSpPr>
        <p:spPr/>
        <p:txBody>
          <a:bodyPr>
            <a:normAutofit/>
          </a:bodyPr>
          <a:lstStyle/>
          <a:p>
            <a:r>
              <a:rPr lang="en-US" sz="2400" dirty="0"/>
              <a:t>ADA-qualifying employees cannot be discriminated against or harassed based upon: </a:t>
            </a:r>
          </a:p>
          <a:p>
            <a:pPr marL="914400" lvl="1" indent="-514350">
              <a:buFont typeface="+mj-lt"/>
              <a:buAutoNum type="arabicPeriod"/>
            </a:pPr>
            <a:r>
              <a:rPr lang="en-US" sz="2400" dirty="0"/>
              <a:t>The fact that they have an ADA-qualifying disability</a:t>
            </a:r>
          </a:p>
          <a:p>
            <a:pPr marL="914400" lvl="1" indent="-514350">
              <a:buFont typeface="+mj-lt"/>
              <a:buAutoNum type="arabicPeriod"/>
            </a:pPr>
            <a:r>
              <a:rPr lang="en-US" sz="2400" dirty="0"/>
              <a:t>The perception that they have an ADA-qualifying disability</a:t>
            </a:r>
          </a:p>
          <a:p>
            <a:pPr marL="914400" lvl="1" indent="-514350">
              <a:buFont typeface="+mj-lt"/>
              <a:buAutoNum type="arabicPeriod"/>
            </a:pPr>
            <a:r>
              <a:rPr lang="en-US" sz="2400" dirty="0"/>
              <a:t>Their history of having an ADA-qualifying disability</a:t>
            </a:r>
          </a:p>
          <a:p>
            <a:pPr marL="914400" lvl="1" indent="-514350">
              <a:buFont typeface="+mj-lt"/>
              <a:buAutoNum type="arabicPeriod"/>
            </a:pPr>
            <a:r>
              <a:rPr lang="en-US" sz="2400" dirty="0"/>
              <a:t>The fact that a member of their immediate family has an ADA-qualifying disability </a:t>
            </a:r>
          </a:p>
        </p:txBody>
      </p:sp>
    </p:spTree>
    <p:extLst>
      <p:ext uri="{BB962C8B-B14F-4D97-AF65-F5344CB8AC3E}">
        <p14:creationId xmlns:p14="http://schemas.microsoft.com/office/powerpoint/2010/main" val="3852004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Discrimination/Harassment</a:t>
            </a:r>
          </a:p>
        </p:txBody>
      </p:sp>
      <p:sp>
        <p:nvSpPr>
          <p:cNvPr id="3" name="Content Placeholder 2"/>
          <p:cNvSpPr>
            <a:spLocks noGrp="1"/>
          </p:cNvSpPr>
          <p:nvPr>
            <p:ph idx="1"/>
          </p:nvPr>
        </p:nvSpPr>
        <p:spPr/>
        <p:txBody>
          <a:bodyPr/>
          <a:lstStyle/>
          <a:p>
            <a:pPr marL="682625" indent="-450850">
              <a:buFont typeface="Wingdings" panose="05000000000000000000" pitchFamily="2" charset="2"/>
              <a:buChar char="§"/>
            </a:pPr>
            <a:r>
              <a:rPr lang="en-US" sz="2800" dirty="0"/>
              <a:t>Remarks about mental health, physical maladies, etc. (even in jest) are a problem</a:t>
            </a:r>
          </a:p>
          <a:p>
            <a:pPr marL="682625" indent="-450850">
              <a:buFont typeface="Wingdings" panose="05000000000000000000" pitchFamily="2" charset="2"/>
              <a:buChar char="§"/>
            </a:pPr>
            <a:r>
              <a:rPr lang="en-US" sz="2800" dirty="0"/>
              <a:t>Denying an individual promotions, assignments, etc. based upon assumptions about their disability status is also a no-go</a:t>
            </a:r>
          </a:p>
          <a:p>
            <a:pPr marL="682625" indent="-450850">
              <a:buFont typeface="Wingdings" panose="05000000000000000000" pitchFamily="2" charset="2"/>
              <a:buChar char="§"/>
            </a:pPr>
            <a:r>
              <a:rPr lang="en-US" sz="2800" dirty="0"/>
              <a:t>A supervisor engaging in the conduct and/or a supervisor tolerating such behavior by subordinates is the legal equivalent of the Company engaging in the conduct</a:t>
            </a:r>
          </a:p>
          <a:p>
            <a:endParaRPr lang="en-US" dirty="0"/>
          </a:p>
        </p:txBody>
      </p:sp>
    </p:spTree>
    <p:extLst>
      <p:ext uri="{BB962C8B-B14F-4D97-AF65-F5344CB8AC3E}">
        <p14:creationId xmlns:p14="http://schemas.microsoft.com/office/powerpoint/2010/main" val="641895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Failure to Accommodate</a:t>
            </a:r>
          </a:p>
        </p:txBody>
      </p:sp>
      <p:sp>
        <p:nvSpPr>
          <p:cNvPr id="3" name="Content Placeholder 2"/>
          <p:cNvSpPr>
            <a:spLocks noGrp="1"/>
          </p:cNvSpPr>
          <p:nvPr>
            <p:ph idx="1"/>
          </p:nvPr>
        </p:nvSpPr>
        <p:spPr/>
        <p:txBody>
          <a:bodyPr/>
          <a:lstStyle/>
          <a:p>
            <a:pPr marL="682625" indent="-509588">
              <a:buFont typeface="Wingdings" panose="05000000000000000000" pitchFamily="2" charset="2"/>
              <a:buChar char="§"/>
            </a:pPr>
            <a:r>
              <a:rPr lang="en-US" sz="2400" dirty="0"/>
              <a:t>Failing to engage in the interactive process and failure to grant reasonable accommodations can be the basis of an ADA claim</a:t>
            </a:r>
          </a:p>
          <a:p>
            <a:pPr marL="682625" indent="-509588">
              <a:buFont typeface="Wingdings" panose="05000000000000000000" pitchFamily="2" charset="2"/>
              <a:buChar char="§"/>
            </a:pPr>
            <a:r>
              <a:rPr lang="en-US" sz="2400" dirty="0"/>
              <a:t>Accommodations issues must be addressed on a case-by-case (rather than a one-size-fits-all) basis</a:t>
            </a:r>
          </a:p>
          <a:p>
            <a:pPr marL="1146175" lvl="1" indent="-288925">
              <a:buFont typeface="Arial" panose="020B0604020202020204" pitchFamily="34" charset="0"/>
              <a:buChar char="•"/>
            </a:pPr>
            <a:r>
              <a:rPr lang="en-US" sz="2400" dirty="0"/>
              <a:t>For example, a Company cannot have a standard policy that none of the individuals in X job can be accommodated by, for instance, frequent rest breaks</a:t>
            </a:r>
          </a:p>
          <a:p>
            <a:r>
              <a:rPr lang="en-US" sz="2400" dirty="0"/>
              <a:t>Note: There is no duty to accommodate based upon an employee’s family member’s ADA-qualifying disability</a:t>
            </a:r>
          </a:p>
          <a:p>
            <a:endParaRPr lang="en-US" dirty="0"/>
          </a:p>
        </p:txBody>
      </p:sp>
    </p:spTree>
    <p:extLst>
      <p:ext uri="{BB962C8B-B14F-4D97-AF65-F5344CB8AC3E}">
        <p14:creationId xmlns:p14="http://schemas.microsoft.com/office/powerpoint/2010/main" val="2613964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FMLA Coverage</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a:bodyPr>
          <a:lstStyle/>
          <a:p>
            <a:r>
              <a:rPr lang="en-US" sz="2400" dirty="0">
                <a:solidFill>
                  <a:srgbClr val="404040"/>
                </a:solidFill>
              </a:rPr>
              <a:t>Requires three things:</a:t>
            </a:r>
          </a:p>
          <a:p>
            <a:pPr marL="914400" lvl="1" indent="-514350">
              <a:buFont typeface="+mj-lt"/>
              <a:buAutoNum type="arabicPeriod"/>
            </a:pPr>
            <a:r>
              <a:rPr lang="en-US" sz="2400" dirty="0">
                <a:solidFill>
                  <a:srgbClr val="404040"/>
                </a:solidFill>
              </a:rPr>
              <a:t>Covered employer</a:t>
            </a:r>
          </a:p>
          <a:p>
            <a:pPr marL="1423988" lvl="3" indent="-393700">
              <a:buFont typeface="Arial" panose="020B0604020202020204" pitchFamily="34" charset="0"/>
              <a:buChar char="•"/>
            </a:pPr>
            <a:r>
              <a:rPr lang="en-US" sz="2400" dirty="0">
                <a:solidFill>
                  <a:srgbClr val="404040"/>
                </a:solidFill>
              </a:rPr>
              <a:t>50 or more Team Members</a:t>
            </a:r>
          </a:p>
          <a:p>
            <a:pPr marL="914400" lvl="1" indent="-514350">
              <a:buFont typeface="+mj-lt"/>
              <a:buAutoNum type="arabicPeriod"/>
            </a:pPr>
            <a:r>
              <a:rPr lang="en-US" sz="2400" dirty="0">
                <a:solidFill>
                  <a:srgbClr val="404040"/>
                </a:solidFill>
              </a:rPr>
              <a:t>Eligible Team Member</a:t>
            </a:r>
          </a:p>
          <a:p>
            <a:pPr marL="1423988" lvl="3" indent="-393700">
              <a:buFont typeface="Arial" panose="020B0604020202020204" pitchFamily="34" charset="0"/>
              <a:buChar char="•"/>
            </a:pPr>
            <a:r>
              <a:rPr lang="en-US" sz="2400" dirty="0">
                <a:solidFill>
                  <a:srgbClr val="404040"/>
                </a:solidFill>
              </a:rPr>
              <a:t>Work at a location where there are 50 or more employees within a 75-mile radius </a:t>
            </a:r>
          </a:p>
          <a:p>
            <a:pPr marL="1423988" lvl="3" indent="-393700">
              <a:buFont typeface="Arial" panose="020B0604020202020204" pitchFamily="34" charset="0"/>
              <a:buChar char="•"/>
            </a:pPr>
            <a:r>
              <a:rPr lang="en-US" sz="2400" dirty="0">
                <a:solidFill>
                  <a:srgbClr val="404040"/>
                </a:solidFill>
              </a:rPr>
              <a:t>Work for employer at least 12 months total</a:t>
            </a:r>
          </a:p>
          <a:p>
            <a:pPr marL="1423988" lvl="3" indent="-393700">
              <a:buFont typeface="Arial" panose="020B0604020202020204" pitchFamily="34" charset="0"/>
              <a:buChar char="•"/>
            </a:pPr>
            <a:r>
              <a:rPr lang="en-US" sz="2400" dirty="0">
                <a:solidFill>
                  <a:srgbClr val="404040"/>
                </a:solidFill>
              </a:rPr>
              <a:t>Work at least 1,250 hours in the 12 months prior to leave </a:t>
            </a:r>
          </a:p>
          <a:p>
            <a:pPr marL="914400" lvl="1" indent="-514350">
              <a:buFont typeface="+mj-lt"/>
              <a:buAutoNum type="arabicPeriod"/>
            </a:pPr>
            <a:r>
              <a:rPr lang="en-US" sz="2400" dirty="0">
                <a:solidFill>
                  <a:srgbClr val="404040"/>
                </a:solidFill>
              </a:rPr>
              <a:t>Qualifying event</a:t>
            </a:r>
          </a:p>
          <a:p>
            <a:endParaRPr lang="en-US" dirty="0"/>
          </a:p>
        </p:txBody>
      </p:sp>
    </p:spTree>
    <p:extLst>
      <p:ext uri="{BB962C8B-B14F-4D97-AF65-F5344CB8AC3E}">
        <p14:creationId xmlns:p14="http://schemas.microsoft.com/office/powerpoint/2010/main" val="3774789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 Retaliation</a:t>
            </a:r>
          </a:p>
        </p:txBody>
      </p:sp>
      <p:sp>
        <p:nvSpPr>
          <p:cNvPr id="3" name="Content Placeholder 2"/>
          <p:cNvSpPr>
            <a:spLocks noGrp="1"/>
          </p:cNvSpPr>
          <p:nvPr>
            <p:ph idx="1"/>
          </p:nvPr>
        </p:nvSpPr>
        <p:spPr/>
        <p:txBody>
          <a:bodyPr>
            <a:normAutofit/>
          </a:bodyPr>
          <a:lstStyle/>
          <a:p>
            <a:pPr marL="682625" indent="-450850">
              <a:buFont typeface="Wingdings" panose="05000000000000000000" pitchFamily="2" charset="2"/>
              <a:buChar char="§"/>
            </a:pPr>
            <a:r>
              <a:rPr lang="en-US" sz="2800" dirty="0"/>
              <a:t>An employee becomes protected from ADA retaliation as soon as they: (a) request a reasonable accommodation; or (b) complain about ADA discrimination/harassment</a:t>
            </a:r>
          </a:p>
          <a:p>
            <a:pPr marL="682625" indent="-450850">
              <a:buFont typeface="Wingdings" panose="05000000000000000000" pitchFamily="2" charset="2"/>
              <a:buChar char="§"/>
            </a:pPr>
            <a:r>
              <a:rPr lang="en-US" sz="2800" dirty="0"/>
              <a:t>This prohibition means that the Company cannot take an adverse employment action against the employee as the result of the employee’s request/complaint</a:t>
            </a:r>
          </a:p>
          <a:p>
            <a:pPr marL="682625" indent="-450850">
              <a:buFont typeface="Wingdings" panose="05000000000000000000" pitchFamily="2" charset="2"/>
              <a:buChar char="§"/>
            </a:pPr>
            <a:r>
              <a:rPr lang="en-US" sz="2800" dirty="0"/>
              <a:t>Performance reviews, discipline, demotions, and terminations of employees with qualifying disabilities must be handled carefully</a:t>
            </a:r>
          </a:p>
        </p:txBody>
      </p:sp>
    </p:spTree>
    <p:extLst>
      <p:ext uri="{BB962C8B-B14F-4D97-AF65-F5344CB8AC3E}">
        <p14:creationId xmlns:p14="http://schemas.microsoft.com/office/powerpoint/2010/main" val="4275641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BCDBB0C-D9E0-E243-1284-1A92FC9C748F}"/>
              </a:ext>
            </a:extLst>
          </p:cNvPr>
          <p:cNvSpPr>
            <a:spLocks noGrp="1"/>
          </p:cNvSpPr>
          <p:nvPr>
            <p:ph type="title"/>
          </p:nvPr>
        </p:nvSpPr>
        <p:spPr/>
        <p:txBody>
          <a:bodyPr>
            <a:normAutofit/>
          </a:bodyPr>
          <a:lstStyle/>
          <a:p>
            <a:r>
              <a:rPr lang="en-US" sz="5400" dirty="0"/>
              <a:t>Key Takeaways</a:t>
            </a:r>
          </a:p>
        </p:txBody>
      </p:sp>
      <p:sp>
        <p:nvSpPr>
          <p:cNvPr id="5" name="Text Placeholder 4">
            <a:extLst>
              <a:ext uri="{FF2B5EF4-FFF2-40B4-BE49-F238E27FC236}">
                <a16:creationId xmlns:a16="http://schemas.microsoft.com/office/drawing/2014/main" id="{AF0E0179-E433-3462-8BF3-0B2FE0665C7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53790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Bottom Line</a:t>
            </a:r>
          </a:p>
        </p:txBody>
      </p:sp>
      <p:sp>
        <p:nvSpPr>
          <p:cNvPr id="3" name="Content Placeholder 2"/>
          <p:cNvSpPr>
            <a:spLocks noGrp="1"/>
          </p:cNvSpPr>
          <p:nvPr>
            <p:ph idx="1"/>
          </p:nvPr>
        </p:nvSpPr>
        <p:spPr/>
        <p:txBody>
          <a:bodyPr/>
          <a:lstStyle/>
          <a:p>
            <a:r>
              <a:rPr lang="en-US" sz="2800" dirty="0"/>
              <a:t>A thoughtful approach by companies (and specific training for both HR and supervisors) regarding the nuances of FMLA and ADA compliance can significantly reduce the risk of liability in this area</a:t>
            </a:r>
          </a:p>
          <a:p>
            <a:pPr marL="0" indent="0">
              <a:buNone/>
            </a:pPr>
            <a:endParaRPr lang="en-US" dirty="0"/>
          </a:p>
        </p:txBody>
      </p:sp>
    </p:spTree>
    <p:extLst>
      <p:ext uri="{BB962C8B-B14F-4D97-AF65-F5344CB8AC3E}">
        <p14:creationId xmlns:p14="http://schemas.microsoft.com/office/powerpoint/2010/main" val="2394004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idx="4294967295"/>
          </p:nvPr>
        </p:nvSpPr>
        <p:spPr>
          <a:xfrm>
            <a:off x="939358" y="774760"/>
            <a:ext cx="10048875" cy="2431427"/>
          </a:xfrm>
        </p:spPr>
        <p:txBody>
          <a:bodyPr/>
          <a:lstStyle/>
          <a:p>
            <a:pPr algn="ctr"/>
            <a:r>
              <a:rPr lang="en-US" b="1" dirty="0">
                <a:solidFill>
                  <a:schemeClr val="accent1"/>
                </a:solidFill>
                <a:latin typeface="+mn-lt"/>
              </a:rPr>
              <a:t>Questions?</a:t>
            </a:r>
          </a:p>
        </p:txBody>
      </p:sp>
    </p:spTree>
    <p:extLst>
      <p:ext uri="{BB962C8B-B14F-4D97-AF65-F5344CB8AC3E}">
        <p14:creationId xmlns:p14="http://schemas.microsoft.com/office/powerpoint/2010/main" val="3911583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 Placeholder 119">
            <a:extLst>
              <a:ext uri="{FF2B5EF4-FFF2-40B4-BE49-F238E27FC236}">
                <a16:creationId xmlns:a16="http://schemas.microsoft.com/office/drawing/2014/main" id="{FE72CC67-10C2-4ECA-9747-D49C2A0A0D01}"/>
              </a:ext>
            </a:extLst>
          </p:cNvPr>
          <p:cNvSpPr>
            <a:spLocks noGrp="1"/>
          </p:cNvSpPr>
          <p:nvPr>
            <p:ph type="body" sz="quarter" idx="4294967295"/>
          </p:nvPr>
        </p:nvSpPr>
        <p:spPr>
          <a:xfrm>
            <a:off x="0" y="2157413"/>
            <a:ext cx="6084888" cy="3606800"/>
          </a:xfrm>
        </p:spPr>
        <p:txBody>
          <a:bodyPr/>
          <a:lstStyle/>
          <a:p>
            <a:r>
              <a:rPr lang="en-US" dirty="0"/>
              <a:t> </a:t>
            </a:r>
          </a:p>
        </p:txBody>
      </p:sp>
      <p:sp>
        <p:nvSpPr>
          <p:cNvPr id="15" name="Content Placeholder 14">
            <a:extLst>
              <a:ext uri="{FF2B5EF4-FFF2-40B4-BE49-F238E27FC236}">
                <a16:creationId xmlns:a16="http://schemas.microsoft.com/office/drawing/2014/main" id="{F75A23B0-4455-4FD3-A5FE-59806680F992}"/>
              </a:ext>
            </a:extLst>
          </p:cNvPr>
          <p:cNvSpPr>
            <a:spLocks noGrp="1"/>
          </p:cNvSpPr>
          <p:nvPr>
            <p:ph type="body" sz="quarter" idx="4294967295"/>
          </p:nvPr>
        </p:nvSpPr>
        <p:spPr>
          <a:xfrm>
            <a:off x="3048000" y="1205194"/>
            <a:ext cx="6096000" cy="866775"/>
          </a:xfrm>
          <a:solidFill>
            <a:srgbClr val="009999">
              <a:alpha val="92000"/>
            </a:srgbClr>
          </a:solidFill>
        </p:spPr>
        <p:txBody>
          <a:bodyPr/>
          <a:lstStyle/>
          <a:p>
            <a:r>
              <a:rPr lang="en-US" dirty="0"/>
              <a:t> </a:t>
            </a:r>
          </a:p>
        </p:txBody>
      </p:sp>
      <p:sp>
        <p:nvSpPr>
          <p:cNvPr id="96" name="Title 95">
            <a:extLst>
              <a:ext uri="{FF2B5EF4-FFF2-40B4-BE49-F238E27FC236}">
                <a16:creationId xmlns:a16="http://schemas.microsoft.com/office/drawing/2014/main" id="{D543879C-ACF6-4059-B6DF-2C2F5E8472F7}"/>
              </a:ext>
            </a:extLst>
          </p:cNvPr>
          <p:cNvSpPr>
            <a:spLocks noGrp="1"/>
          </p:cNvSpPr>
          <p:nvPr>
            <p:ph type="title" idx="4294967295"/>
          </p:nvPr>
        </p:nvSpPr>
        <p:spPr>
          <a:xfrm>
            <a:off x="2928395" y="993122"/>
            <a:ext cx="6215605" cy="1066800"/>
          </a:xfrm>
        </p:spPr>
        <p:txBody>
          <a:bodyPr/>
          <a:lstStyle/>
          <a:p>
            <a:pPr algn="ctr"/>
            <a:r>
              <a:rPr lang="en-US" dirty="0">
                <a:solidFill>
                  <a:schemeClr val="bg1"/>
                </a:solidFill>
              </a:rPr>
              <a:t>Thank you</a:t>
            </a:r>
          </a:p>
        </p:txBody>
      </p:sp>
      <p:sp>
        <p:nvSpPr>
          <p:cNvPr id="100" name="Text Placeholder 99">
            <a:extLst>
              <a:ext uri="{FF2B5EF4-FFF2-40B4-BE49-F238E27FC236}">
                <a16:creationId xmlns:a16="http://schemas.microsoft.com/office/drawing/2014/main" id="{53BF3F57-EFE5-4502-BAB7-C34BD0E7D11F}"/>
              </a:ext>
            </a:extLst>
          </p:cNvPr>
          <p:cNvSpPr>
            <a:spLocks noGrp="1"/>
          </p:cNvSpPr>
          <p:nvPr>
            <p:ph type="body" sz="quarter" idx="4294967295"/>
          </p:nvPr>
        </p:nvSpPr>
        <p:spPr>
          <a:xfrm>
            <a:off x="2948782" y="2284041"/>
            <a:ext cx="6316663" cy="2554287"/>
          </a:xfrm>
        </p:spPr>
        <p:txBody>
          <a:bodyPr>
            <a:normAutofit/>
          </a:bodyPr>
          <a:lstStyle/>
          <a:p>
            <a:r>
              <a:rPr lang="en-US" sz="2800" b="1" dirty="0">
                <a:solidFill>
                  <a:schemeClr val="accent1"/>
                </a:solidFill>
              </a:rPr>
              <a:t>Mariah L. Passarelli</a:t>
            </a:r>
          </a:p>
          <a:p>
            <a:r>
              <a:rPr lang="en-US" sz="2800" dirty="0"/>
              <a:t>Phone: </a:t>
            </a:r>
            <a:br>
              <a:rPr lang="en-US" sz="2800" dirty="0"/>
            </a:br>
            <a:r>
              <a:rPr lang="en-US" sz="2800" dirty="0"/>
              <a:t>412-620-6502</a:t>
            </a:r>
          </a:p>
          <a:p>
            <a:r>
              <a:rPr lang="en-US" sz="2800" dirty="0"/>
              <a:t>Email:  </a:t>
            </a:r>
          </a:p>
          <a:p>
            <a:pPr>
              <a:spcBef>
                <a:spcPts val="0"/>
              </a:spcBef>
            </a:pPr>
            <a:r>
              <a:rPr lang="en-US" sz="2800" dirty="0"/>
              <a:t>mpassarelli@cozen.com</a:t>
            </a:r>
          </a:p>
        </p:txBody>
      </p:sp>
    </p:spTree>
    <p:extLst>
      <p:ext uri="{BB962C8B-B14F-4D97-AF65-F5344CB8AC3E}">
        <p14:creationId xmlns:p14="http://schemas.microsoft.com/office/powerpoint/2010/main" val="2199976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FMLA Coverage</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a:bodyPr>
          <a:lstStyle/>
          <a:p>
            <a:r>
              <a:rPr lang="en-US" b="1" dirty="0"/>
              <a:t>Qualifying event</a:t>
            </a:r>
          </a:p>
          <a:p>
            <a:pPr marL="0" indent="0">
              <a:buNone/>
            </a:pPr>
            <a:endParaRPr lang="en-US" sz="3200" dirty="0"/>
          </a:p>
        </p:txBody>
      </p:sp>
      <p:graphicFrame>
        <p:nvGraphicFramePr>
          <p:cNvPr id="2" name="Table 1"/>
          <p:cNvGraphicFramePr>
            <a:graphicFrameLocks noGrp="1"/>
          </p:cNvGraphicFramePr>
          <p:nvPr>
            <p:extLst>
              <p:ext uri="{D42A27DB-BD31-4B8C-83A1-F6EECF244321}">
                <p14:modId xmlns:p14="http://schemas.microsoft.com/office/powerpoint/2010/main" val="2047355379"/>
              </p:ext>
            </p:extLst>
          </p:nvPr>
        </p:nvGraphicFramePr>
        <p:xfrm>
          <a:off x="1116571" y="2262707"/>
          <a:ext cx="9012052" cy="3871874"/>
        </p:xfrm>
        <a:graphic>
          <a:graphicData uri="http://schemas.openxmlformats.org/drawingml/2006/table">
            <a:tbl>
              <a:tblPr firstRow="1" bandRow="1">
                <a:tableStyleId>{68D230F3-CF80-4859-8CE7-A43EE81993B5}</a:tableStyleId>
              </a:tblPr>
              <a:tblGrid>
                <a:gridCol w="4506026">
                  <a:extLst>
                    <a:ext uri="{9D8B030D-6E8A-4147-A177-3AD203B41FA5}">
                      <a16:colId xmlns:a16="http://schemas.microsoft.com/office/drawing/2014/main" val="2855786919"/>
                    </a:ext>
                  </a:extLst>
                </a:gridCol>
                <a:gridCol w="4506026">
                  <a:extLst>
                    <a:ext uri="{9D8B030D-6E8A-4147-A177-3AD203B41FA5}">
                      <a16:colId xmlns:a16="http://schemas.microsoft.com/office/drawing/2014/main" val="3681933519"/>
                    </a:ext>
                  </a:extLst>
                </a:gridCol>
              </a:tblGrid>
              <a:tr h="506308">
                <a:tc>
                  <a:txBody>
                    <a:bodyPr/>
                    <a:lstStyle/>
                    <a:p>
                      <a:pPr algn="ctr"/>
                      <a:r>
                        <a:rPr lang="en-US" sz="2000" dirty="0"/>
                        <a:t>Event</a:t>
                      </a:r>
                    </a:p>
                  </a:txBody>
                  <a:tcPr/>
                </a:tc>
                <a:tc>
                  <a:txBody>
                    <a:bodyPr/>
                    <a:lstStyle/>
                    <a:p>
                      <a:pPr algn="ctr"/>
                      <a:r>
                        <a:rPr lang="en-US" sz="2000" dirty="0"/>
                        <a:t>Amount of Leave </a:t>
                      </a:r>
                    </a:p>
                  </a:txBody>
                  <a:tcPr/>
                </a:tc>
                <a:extLst>
                  <a:ext uri="{0D108BD9-81ED-4DB2-BD59-A6C34878D82A}">
                    <a16:rowId xmlns:a16="http://schemas.microsoft.com/office/drawing/2014/main" val="3699928849"/>
                  </a:ext>
                </a:extLst>
              </a:tr>
              <a:tr h="511617">
                <a:tc>
                  <a:txBody>
                    <a:bodyPr/>
                    <a:lstStyle/>
                    <a:p>
                      <a:r>
                        <a:rPr lang="en-US" sz="1800" b="0" dirty="0"/>
                        <a:t>Pregnancy</a:t>
                      </a:r>
                      <a:r>
                        <a:rPr lang="en-US" sz="1800" b="0" baseline="0" dirty="0"/>
                        <a:t> and birth</a:t>
                      </a:r>
                      <a:endParaRPr lang="en-US" sz="1800" b="0" dirty="0"/>
                    </a:p>
                  </a:txBody>
                  <a:tcPr/>
                </a:tc>
                <a:tc>
                  <a:txBody>
                    <a:bodyPr/>
                    <a:lstStyle/>
                    <a:p>
                      <a:r>
                        <a:rPr lang="en-US" sz="1800" dirty="0"/>
                        <a:t>Up to 12 weeks block or intermittent</a:t>
                      </a:r>
                    </a:p>
                  </a:txBody>
                  <a:tcPr/>
                </a:tc>
                <a:extLst>
                  <a:ext uri="{0D108BD9-81ED-4DB2-BD59-A6C34878D82A}">
                    <a16:rowId xmlns:a16="http://schemas.microsoft.com/office/drawing/2014/main" val="1900664289"/>
                  </a:ext>
                </a:extLst>
              </a:tr>
              <a:tr h="513265">
                <a:tc>
                  <a:txBody>
                    <a:bodyPr/>
                    <a:lstStyle/>
                    <a:p>
                      <a:r>
                        <a:rPr lang="en-US" sz="1800" b="0" dirty="0"/>
                        <a:t>Parental</a:t>
                      </a:r>
                      <a:r>
                        <a:rPr lang="en-US" sz="1800" b="0" baseline="0" dirty="0"/>
                        <a:t> bonding</a:t>
                      </a:r>
                      <a:endParaRPr lang="en-US" sz="1800" b="0" dirty="0"/>
                    </a:p>
                  </a:txBody>
                  <a:tcPr/>
                </a:tc>
                <a:tc>
                  <a:txBody>
                    <a:bodyPr/>
                    <a:lstStyle/>
                    <a:p>
                      <a:r>
                        <a:rPr lang="en-US" sz="1800" dirty="0"/>
                        <a:t>Up to 12</a:t>
                      </a:r>
                      <a:r>
                        <a:rPr lang="en-US" sz="1800" baseline="0" dirty="0"/>
                        <a:t> weeks </a:t>
                      </a:r>
                      <a:r>
                        <a:rPr lang="en-US" sz="1800" baseline="0" dirty="0">
                          <a:solidFill>
                            <a:schemeClr val="tx1"/>
                          </a:solidFill>
                        </a:rPr>
                        <a:t>block</a:t>
                      </a:r>
                      <a:endParaRPr lang="en-US" sz="1800" dirty="0"/>
                    </a:p>
                  </a:txBody>
                  <a:tcPr/>
                </a:tc>
                <a:extLst>
                  <a:ext uri="{0D108BD9-81ED-4DB2-BD59-A6C34878D82A}">
                    <a16:rowId xmlns:a16="http://schemas.microsoft.com/office/drawing/2014/main" val="1350320209"/>
                  </a:ext>
                </a:extLst>
              </a:tr>
              <a:tr h="710453">
                <a:tc>
                  <a:txBody>
                    <a:bodyPr/>
                    <a:lstStyle/>
                    <a:p>
                      <a:r>
                        <a:rPr lang="en-US" sz="1800" b="0" dirty="0"/>
                        <a:t>Care for spouse,</a:t>
                      </a:r>
                      <a:r>
                        <a:rPr lang="en-US" sz="1800" b="0" baseline="0" dirty="0"/>
                        <a:t> child, parent with serious health condition</a:t>
                      </a:r>
                      <a:endParaRPr lang="en-US" sz="1800" b="0" dirty="0"/>
                    </a:p>
                  </a:txBody>
                  <a:tcPr/>
                </a:tc>
                <a:tc>
                  <a:txBody>
                    <a:bodyPr/>
                    <a:lstStyle/>
                    <a:p>
                      <a:r>
                        <a:rPr lang="en-US" sz="1800" dirty="0"/>
                        <a:t>Up to 12 weeks block or intermittent</a:t>
                      </a:r>
                    </a:p>
                  </a:txBody>
                  <a:tcPr/>
                </a:tc>
                <a:extLst>
                  <a:ext uri="{0D108BD9-81ED-4DB2-BD59-A6C34878D82A}">
                    <a16:rowId xmlns:a16="http://schemas.microsoft.com/office/drawing/2014/main" val="2789659745"/>
                  </a:ext>
                </a:extLst>
              </a:tr>
              <a:tr h="485296">
                <a:tc>
                  <a:txBody>
                    <a:bodyPr/>
                    <a:lstStyle/>
                    <a:p>
                      <a:r>
                        <a:rPr lang="en-US" sz="1800" b="0" dirty="0"/>
                        <a:t>Own</a:t>
                      </a:r>
                      <a:r>
                        <a:rPr lang="en-US" sz="1800" b="0" baseline="0" dirty="0"/>
                        <a:t> serious health condition</a:t>
                      </a:r>
                      <a:endParaRPr lang="en-US" sz="1800" b="0" dirty="0"/>
                    </a:p>
                  </a:txBody>
                  <a:tcPr/>
                </a:tc>
                <a:tc>
                  <a:txBody>
                    <a:bodyPr/>
                    <a:lstStyle/>
                    <a:p>
                      <a:r>
                        <a:rPr lang="en-US" sz="1800" dirty="0"/>
                        <a:t>Up to 12 weeks block or intermittent</a:t>
                      </a:r>
                    </a:p>
                  </a:txBody>
                  <a:tcPr/>
                </a:tc>
                <a:extLst>
                  <a:ext uri="{0D108BD9-81ED-4DB2-BD59-A6C34878D82A}">
                    <a16:rowId xmlns:a16="http://schemas.microsoft.com/office/drawing/2014/main" val="876127236"/>
                  </a:ext>
                </a:extLst>
              </a:tr>
              <a:tr h="489845">
                <a:tc>
                  <a:txBody>
                    <a:bodyPr/>
                    <a:lstStyle/>
                    <a:p>
                      <a:r>
                        <a:rPr lang="en-US" sz="1800" b="0" dirty="0"/>
                        <a:t>Military caregiver</a:t>
                      </a:r>
                    </a:p>
                  </a:txBody>
                  <a:tcPr/>
                </a:tc>
                <a:tc>
                  <a:txBody>
                    <a:bodyPr/>
                    <a:lstStyle/>
                    <a:p>
                      <a:r>
                        <a:rPr lang="en-US" sz="1800" dirty="0"/>
                        <a:t>Up to 26 weeks block or intermittent</a:t>
                      </a:r>
                    </a:p>
                  </a:txBody>
                  <a:tcPr/>
                </a:tc>
                <a:extLst>
                  <a:ext uri="{0D108BD9-81ED-4DB2-BD59-A6C34878D82A}">
                    <a16:rowId xmlns:a16="http://schemas.microsoft.com/office/drawing/2014/main" val="3443568086"/>
                  </a:ext>
                </a:extLst>
              </a:tr>
              <a:tr h="655090">
                <a:tc>
                  <a:txBody>
                    <a:bodyPr/>
                    <a:lstStyle/>
                    <a:p>
                      <a:r>
                        <a:rPr lang="en-US" sz="1800" b="0" dirty="0"/>
                        <a:t>Military exigency</a:t>
                      </a:r>
                    </a:p>
                  </a:txBody>
                  <a:tcPr/>
                </a:tc>
                <a:tc>
                  <a:txBody>
                    <a:bodyPr/>
                    <a:lstStyle/>
                    <a:p>
                      <a:r>
                        <a:rPr lang="en-US" sz="1800" dirty="0"/>
                        <a:t>Certain specified periods</a:t>
                      </a:r>
                    </a:p>
                  </a:txBody>
                  <a:tcPr/>
                </a:tc>
                <a:extLst>
                  <a:ext uri="{0D108BD9-81ED-4DB2-BD59-A6C34878D82A}">
                    <a16:rowId xmlns:a16="http://schemas.microsoft.com/office/drawing/2014/main" val="1166614207"/>
                  </a:ext>
                </a:extLst>
              </a:tr>
            </a:tbl>
          </a:graphicData>
        </a:graphic>
      </p:graphicFrame>
    </p:spTree>
    <p:extLst>
      <p:ext uri="{BB962C8B-B14F-4D97-AF65-F5344CB8AC3E}">
        <p14:creationId xmlns:p14="http://schemas.microsoft.com/office/powerpoint/2010/main" val="2748598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Qualifying Events</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a:bodyPr>
          <a:lstStyle/>
          <a:p>
            <a:r>
              <a:rPr lang="en-US" sz="2400" dirty="0">
                <a:solidFill>
                  <a:srgbClr val="404040"/>
                </a:solidFill>
              </a:rPr>
              <a:t>Rules for pregnancy or birth</a:t>
            </a:r>
          </a:p>
          <a:p>
            <a:pPr marL="682625" lvl="1" indent="-334963">
              <a:buFont typeface="Wingdings" panose="05000000000000000000" pitchFamily="2" charset="2"/>
              <a:buChar char="§"/>
            </a:pPr>
            <a:r>
              <a:rPr lang="en-US" sz="2400" dirty="0">
                <a:solidFill>
                  <a:srgbClr val="404040"/>
                </a:solidFill>
              </a:rPr>
              <a:t>Pregnancy is not, itself, a serious health condition</a:t>
            </a:r>
          </a:p>
          <a:p>
            <a:pPr marL="682625" lvl="1" indent="-334963">
              <a:buFont typeface="Wingdings" panose="05000000000000000000" pitchFamily="2" charset="2"/>
              <a:buChar char="§"/>
            </a:pPr>
            <a:r>
              <a:rPr lang="en-US" sz="2400" dirty="0">
                <a:solidFill>
                  <a:srgbClr val="404040"/>
                </a:solidFill>
              </a:rPr>
              <a:t>However, incapacity due to pregnancy, absences for pre-natal care, and absences due to serious health conditions following birth are covered by the FMLA </a:t>
            </a:r>
          </a:p>
          <a:p>
            <a:pPr marL="682625" lvl="1" indent="-334963">
              <a:buFont typeface="Wingdings" panose="05000000000000000000" pitchFamily="2" charset="2"/>
              <a:buChar char="§"/>
            </a:pPr>
            <a:r>
              <a:rPr lang="en-US" sz="2400" i="1" dirty="0">
                <a:solidFill>
                  <a:srgbClr val="404040"/>
                </a:solidFill>
              </a:rPr>
              <a:t>Spouse</a:t>
            </a:r>
            <a:r>
              <a:rPr lang="en-US" sz="2400" dirty="0">
                <a:solidFill>
                  <a:srgbClr val="404040"/>
                </a:solidFill>
              </a:rPr>
              <a:t> is entitled to FMLA leave to care for pregnant woman meeting one of the criteria above</a:t>
            </a:r>
          </a:p>
        </p:txBody>
      </p:sp>
    </p:spTree>
    <p:extLst>
      <p:ext uri="{BB962C8B-B14F-4D97-AF65-F5344CB8AC3E}">
        <p14:creationId xmlns:p14="http://schemas.microsoft.com/office/powerpoint/2010/main" val="3728813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D30DF-C3FC-40E4-B12B-8FBDD1F86559}"/>
              </a:ext>
            </a:extLst>
          </p:cNvPr>
          <p:cNvSpPr>
            <a:spLocks noGrp="1"/>
          </p:cNvSpPr>
          <p:nvPr>
            <p:ph type="title"/>
          </p:nvPr>
        </p:nvSpPr>
        <p:spPr/>
        <p:txBody>
          <a:bodyPr/>
          <a:lstStyle/>
          <a:p>
            <a:r>
              <a:rPr lang="en-US" dirty="0"/>
              <a:t>Qualifying Events</a:t>
            </a:r>
          </a:p>
        </p:txBody>
      </p:sp>
      <p:sp>
        <p:nvSpPr>
          <p:cNvPr id="12" name="Content Placeholder 11">
            <a:extLst>
              <a:ext uri="{FF2B5EF4-FFF2-40B4-BE49-F238E27FC236}">
                <a16:creationId xmlns:a16="http://schemas.microsoft.com/office/drawing/2014/main" id="{EC9B92B1-2106-4605-B25D-54F20FFC6B97}"/>
              </a:ext>
            </a:extLst>
          </p:cNvPr>
          <p:cNvSpPr>
            <a:spLocks noGrp="1"/>
          </p:cNvSpPr>
          <p:nvPr>
            <p:ph idx="1"/>
          </p:nvPr>
        </p:nvSpPr>
        <p:spPr/>
        <p:txBody>
          <a:bodyPr>
            <a:normAutofit/>
          </a:bodyPr>
          <a:lstStyle/>
          <a:p>
            <a:r>
              <a:rPr lang="en-US" sz="2400" dirty="0"/>
              <a:t>Rules for parental bonding</a:t>
            </a:r>
          </a:p>
          <a:p>
            <a:pPr marL="682625" lvl="1" indent="-393700">
              <a:buFont typeface="Wingdings" panose="05000000000000000000" pitchFamily="2" charset="2"/>
              <a:buChar char="§"/>
            </a:pPr>
            <a:r>
              <a:rPr lang="en-US" sz="2400" dirty="0"/>
              <a:t>Must be taken within 12 months of birth or placement</a:t>
            </a:r>
          </a:p>
          <a:p>
            <a:pPr marL="682625" lvl="1" indent="-393700">
              <a:buFont typeface="Wingdings" panose="05000000000000000000" pitchFamily="2" charset="2"/>
              <a:buChar char="§"/>
            </a:pPr>
            <a:r>
              <a:rPr lang="en-US" sz="2400" dirty="0"/>
              <a:t>Employer has discretion to require that it be taken in a continuous block (as opposed to on an intermittent basis)</a:t>
            </a:r>
          </a:p>
          <a:p>
            <a:pPr marL="682625" lvl="1" indent="-393700">
              <a:buFont typeface="Wingdings" panose="05000000000000000000" pitchFamily="2" charset="2"/>
              <a:buChar char="§"/>
            </a:pPr>
            <a:r>
              <a:rPr lang="en-US" sz="2400" dirty="0"/>
              <a:t>If both parents are employed by Company, their time off is limited to 12 weeks combined for birth and bonding</a:t>
            </a:r>
          </a:p>
        </p:txBody>
      </p:sp>
    </p:spTree>
    <p:extLst>
      <p:ext uri="{BB962C8B-B14F-4D97-AF65-F5344CB8AC3E}">
        <p14:creationId xmlns:p14="http://schemas.microsoft.com/office/powerpoint/2010/main" val="2152858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O-PPP-2017Orange">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CO-PPP-2017Orange" id="{14EA6A1E-AFCA-453A-AD7D-B1BDB21728BA}" vid="{73F8DD8B-A44E-4324-B44F-52E9DF3225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CO-PPP-2017Orange</Template>
  <TotalTime>1834</TotalTime>
  <Words>3299</Words>
  <Application>Microsoft Office PowerPoint</Application>
  <PresentationFormat>Widescreen</PresentationFormat>
  <Paragraphs>283</Paragraphs>
  <Slides>64</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64</vt:i4>
      </vt:variant>
    </vt:vector>
  </HeadingPairs>
  <TitlesOfParts>
    <vt:vector size="70" baseType="lpstr">
      <vt:lpstr>Arial</vt:lpstr>
      <vt:lpstr>Calibri</vt:lpstr>
      <vt:lpstr>Calibri Light</vt:lpstr>
      <vt:lpstr>Rockwell</vt:lpstr>
      <vt:lpstr>Wingdings</vt:lpstr>
      <vt:lpstr>CO-PPP-2017Orange</vt:lpstr>
      <vt:lpstr>Deep Dive: Understanding the FMLA and ADA</vt:lpstr>
      <vt:lpstr>Goals</vt:lpstr>
      <vt:lpstr>FMLA – Legal Background</vt:lpstr>
      <vt:lpstr>Family and Medical Leave Act (FMLA)</vt:lpstr>
      <vt:lpstr>Types of FMLA Leave</vt:lpstr>
      <vt:lpstr>FMLA Coverage</vt:lpstr>
      <vt:lpstr>FMLA Coverage</vt:lpstr>
      <vt:lpstr>Qualifying Events</vt:lpstr>
      <vt:lpstr>Qualifying Events</vt:lpstr>
      <vt:lpstr>Qualifying Events</vt:lpstr>
      <vt:lpstr>Qualifying Events</vt:lpstr>
      <vt:lpstr>Qualifying Events</vt:lpstr>
      <vt:lpstr>In Real Life…</vt:lpstr>
      <vt:lpstr>What about COVID?</vt:lpstr>
      <vt:lpstr>FMLA – Procedure</vt:lpstr>
      <vt:lpstr>FMLA Procedures: Triggering Event</vt:lpstr>
      <vt:lpstr>FMLA Procedure Pitfalls</vt:lpstr>
      <vt:lpstr>FMLA Procedures: The Deadline Trap</vt:lpstr>
      <vt:lpstr>FMLA Procedures: Eligibility</vt:lpstr>
      <vt:lpstr>FMLA Procedures: Eligibility </vt:lpstr>
      <vt:lpstr>FMLA Procedures: Certification  </vt:lpstr>
      <vt:lpstr>PowerPoint Presentation</vt:lpstr>
      <vt:lpstr>FMLA Procedures: Certification</vt:lpstr>
      <vt:lpstr>FMLA Procedures: Certification</vt:lpstr>
      <vt:lpstr>PowerPoint Presentation</vt:lpstr>
      <vt:lpstr>FMLA Procedures: The Decision </vt:lpstr>
      <vt:lpstr>FMLA Procedures: Calculating Leave</vt:lpstr>
      <vt:lpstr>PowerPoint Presentation</vt:lpstr>
      <vt:lpstr>FMLA Procedures: Recertification </vt:lpstr>
      <vt:lpstr>PowerPoint Presentation</vt:lpstr>
      <vt:lpstr>FMLA Procedures: Job Restoration</vt:lpstr>
      <vt:lpstr>PowerPoint Presentation</vt:lpstr>
      <vt:lpstr>FMLA – Legal Claims</vt:lpstr>
      <vt:lpstr>FMLA Legal Claims</vt:lpstr>
      <vt:lpstr>FMLA Interference</vt:lpstr>
      <vt:lpstr>FMLA Discrimination/Harassment</vt:lpstr>
      <vt:lpstr>FMLA Retaliation</vt:lpstr>
      <vt:lpstr>PowerPoint Presentation</vt:lpstr>
      <vt:lpstr>ADA – Legal Background</vt:lpstr>
      <vt:lpstr>Americans with Disabilities Act (ADA)</vt:lpstr>
      <vt:lpstr>Disability Defined </vt:lpstr>
      <vt:lpstr>ADA – Procedure</vt:lpstr>
      <vt:lpstr>ADA Procedures: Issue Spotting</vt:lpstr>
      <vt:lpstr>ADA Procedures: The Interactive Process</vt:lpstr>
      <vt:lpstr>A Word on Job Descriptions</vt:lpstr>
      <vt:lpstr>ADA Procedures: Reasonable Accommodation</vt:lpstr>
      <vt:lpstr>What is not “reasonable”</vt:lpstr>
      <vt:lpstr>PowerPoint Presentation</vt:lpstr>
      <vt:lpstr>ADA Procedures: Job Transfer</vt:lpstr>
      <vt:lpstr>ADA Procedures: Leave</vt:lpstr>
      <vt:lpstr>ADA: The Flow Chart</vt:lpstr>
      <vt:lpstr>ADA Procedures: Job Restoration</vt:lpstr>
      <vt:lpstr>PowerPoint Presentation</vt:lpstr>
      <vt:lpstr>ADA Procedures: Remote Work</vt:lpstr>
      <vt:lpstr>ADA – Legal Claims</vt:lpstr>
      <vt:lpstr>ADA Legal Claims</vt:lpstr>
      <vt:lpstr>ADA Discrimination/Harassment</vt:lpstr>
      <vt:lpstr>ADA Discrimination/Harassment</vt:lpstr>
      <vt:lpstr>ADA Failure to Accommodate</vt:lpstr>
      <vt:lpstr>ADA Retaliation</vt:lpstr>
      <vt:lpstr>Key Takeaways</vt:lpstr>
      <vt:lpstr>The Bottom Line</vt:lpstr>
      <vt:lpstr>Questions?</vt:lpstr>
      <vt:lpstr>Thank you</vt:lpstr>
    </vt:vector>
  </TitlesOfParts>
  <Company>Cozen O'Connor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Bitting, Christopher</dc:creator>
  <cp:lastModifiedBy>Kessler, Julia</cp:lastModifiedBy>
  <cp:revision>35</cp:revision>
  <dcterms:created xsi:type="dcterms:W3CDTF">2017-01-06T15:11:28Z</dcterms:created>
  <dcterms:modified xsi:type="dcterms:W3CDTF">2023-08-24T19:51:02Z</dcterms:modified>
</cp:coreProperties>
</file>